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9" r:id="rId4"/>
  </p:sldMasterIdLst>
  <p:notesMasterIdLst>
    <p:notesMasterId r:id="rId28"/>
  </p:notesMasterIdLst>
  <p:sldIdLst>
    <p:sldId id="279" r:id="rId5"/>
    <p:sldId id="256" r:id="rId6"/>
    <p:sldId id="257" r:id="rId7"/>
    <p:sldId id="270" r:id="rId8"/>
    <p:sldId id="260" r:id="rId9"/>
    <p:sldId id="258" r:id="rId10"/>
    <p:sldId id="259" r:id="rId11"/>
    <p:sldId id="261" r:id="rId12"/>
    <p:sldId id="262" r:id="rId13"/>
    <p:sldId id="263" r:id="rId14"/>
    <p:sldId id="264" r:id="rId15"/>
    <p:sldId id="265" r:id="rId16"/>
    <p:sldId id="266" r:id="rId17"/>
    <p:sldId id="267" r:id="rId18"/>
    <p:sldId id="274" r:id="rId19"/>
    <p:sldId id="269" r:id="rId20"/>
    <p:sldId id="271" r:id="rId21"/>
    <p:sldId id="268" r:id="rId22"/>
    <p:sldId id="272" r:id="rId23"/>
    <p:sldId id="277" r:id="rId24"/>
    <p:sldId id="280" r:id="rId25"/>
    <p:sldId id="275" r:id="rId26"/>
    <p:sldId id="276"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02BED9-B4C8-4608-8C06-17802D55849B}" v="284" dt="2020-12-10T18:53:06.1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4" autoAdjust="0"/>
    <p:restoredTop sz="94660"/>
  </p:normalViewPr>
  <p:slideViewPr>
    <p:cSldViewPr snapToGrid="0">
      <p:cViewPr>
        <p:scale>
          <a:sx n="62" d="100"/>
          <a:sy n="62" d="100"/>
        </p:scale>
        <p:origin x="79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7DAC9F-74F9-410D-A51F-B080E44716EC}" type="datetimeFigureOut">
              <a:rPr lang="en-US" smtClean="0"/>
              <a:t>12/15/2020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DB2FDB-9ABB-4BEF-A38C-28498D7404DA}" type="slidenum">
              <a:rPr lang="en-US" smtClean="0"/>
              <a:t>‹#›</a:t>
            </a:fld>
            <a:endParaRPr lang="en-US"/>
          </a:p>
        </p:txBody>
      </p:sp>
    </p:spTree>
    <p:extLst>
      <p:ext uri="{BB962C8B-B14F-4D97-AF65-F5344CB8AC3E}">
        <p14:creationId xmlns:p14="http://schemas.microsoft.com/office/powerpoint/2010/main" val="3553786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kellie</a:t>
            </a:r>
            <a:endParaRPr lang="en-US" dirty="0"/>
          </a:p>
        </p:txBody>
      </p:sp>
      <p:sp>
        <p:nvSpPr>
          <p:cNvPr id="4" name="Slide Number Placeholder 3"/>
          <p:cNvSpPr>
            <a:spLocks noGrp="1"/>
          </p:cNvSpPr>
          <p:nvPr>
            <p:ph type="sldNum" sz="quarter" idx="5"/>
          </p:nvPr>
        </p:nvSpPr>
        <p:spPr/>
        <p:txBody>
          <a:bodyPr/>
          <a:lstStyle/>
          <a:p>
            <a:fld id="{047199EA-6FB6-4BF4-9F8B-71FB506BCE25}" type="slidenum">
              <a:rPr lang="en-US" smtClean="0"/>
              <a:t>1</a:t>
            </a:fld>
            <a:endParaRPr lang="en-US"/>
          </a:p>
        </p:txBody>
      </p:sp>
    </p:spTree>
    <p:extLst>
      <p:ext uri="{BB962C8B-B14F-4D97-AF65-F5344CB8AC3E}">
        <p14:creationId xmlns:p14="http://schemas.microsoft.com/office/powerpoint/2010/main" val="1729481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DB2FDB-9ABB-4BEF-A38C-28498D7404DA}" type="slidenum">
              <a:rPr lang="en-US" smtClean="0"/>
              <a:t>2</a:t>
            </a:fld>
            <a:endParaRPr lang="en-US"/>
          </a:p>
        </p:txBody>
      </p:sp>
    </p:spTree>
    <p:extLst>
      <p:ext uri="{BB962C8B-B14F-4D97-AF65-F5344CB8AC3E}">
        <p14:creationId xmlns:p14="http://schemas.microsoft.com/office/powerpoint/2010/main" val="2136561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to play video </a:t>
            </a:r>
            <a:endParaRPr lang="en-US" dirty="0"/>
          </a:p>
        </p:txBody>
      </p:sp>
      <p:sp>
        <p:nvSpPr>
          <p:cNvPr id="4" name="Slide Number Placeholder 3"/>
          <p:cNvSpPr>
            <a:spLocks noGrp="1"/>
          </p:cNvSpPr>
          <p:nvPr>
            <p:ph type="sldNum" sz="quarter" idx="5"/>
          </p:nvPr>
        </p:nvSpPr>
        <p:spPr/>
        <p:txBody>
          <a:bodyPr/>
          <a:lstStyle/>
          <a:p>
            <a:fld id="{8DDB2FDB-9ABB-4BEF-A38C-28498D7404DA}" type="slidenum">
              <a:rPr lang="en-US" smtClean="0"/>
              <a:t>22</a:t>
            </a:fld>
            <a:endParaRPr lang="en-US"/>
          </a:p>
        </p:txBody>
      </p:sp>
    </p:spTree>
    <p:extLst>
      <p:ext uri="{BB962C8B-B14F-4D97-AF65-F5344CB8AC3E}">
        <p14:creationId xmlns:p14="http://schemas.microsoft.com/office/powerpoint/2010/main" val="456075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08B9EBBA-996F-894A-B54A-D6246ED52CEA}" type="datetimeFigureOut">
              <a:rPr lang="en-US" smtClean="0"/>
              <a:pPr/>
              <a:t>12/15/2020</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D57F1E4F-1CFF-5643-939E-217C01CDF565}" type="slidenum">
              <a:rPr lang="en-US" smtClean="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24012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smtClean="0"/>
              <a:pPr/>
              <a:t>12/15/2020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52239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smtClean="0"/>
              <a:pPr/>
              <a:t>12/15/2020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56844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smtClean="0"/>
              <a:pPr/>
              <a:t>12/15/2020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10451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8DFA1846-DA80-1C48-A609-854EA85C59AD}" type="datetimeFigureOut">
              <a:rPr lang="en-US" smtClean="0"/>
              <a:pPr/>
              <a:t>12/15/2020</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D57F1E4F-1CFF-5643-939E-217C01CDF565}" type="slidenum">
              <a:rPr lang="en-US" smtClean="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267753031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smtClean="0"/>
              <a:pPr/>
              <a:t>12/15/2020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6150922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smtClean="0"/>
              <a:pPr/>
              <a:t>12/15/2020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7516445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smtClean="0"/>
              <a:pPr/>
              <a:t>12/15/2020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88265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smtClean="0"/>
              <a:pPr/>
              <a:t>12/15/2020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03738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D0DF5E60-9974-AC48-9591-99C2BB44B7CF}" type="datetimeFigureOut">
              <a:rPr lang="en-US" smtClean="0"/>
              <a:pPr/>
              <a:t>12/15/2020</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D57F1E4F-1CFF-5643-939E-217C01CDF565}" type="slidenum">
              <a:rPr lang="en-US" smtClean="0"/>
              <a:pPr/>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45264102"/>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09B482E8-6E0E-1B4F-B1FD-C69DB9E858D9}" type="datetimeFigureOut">
              <a:rPr lang="en-US" smtClean="0"/>
              <a:pPr/>
              <a:t>12/15/2020</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1769459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09B482E8-6E0E-1B4F-B1FD-C69DB9E858D9}" type="datetimeFigureOut">
              <a:rPr lang="en-US" smtClean="0"/>
              <a:pPr/>
              <a:t>12/15/2020</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D57F1E4F-1CFF-5643-939E-217C01CDF565}" type="slidenum">
              <a:rPr lang="en-US" smtClean="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7059027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hf sldNum="0" hdr="0" ftr="0" dt="0"/>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6.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2.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6.xml"/><Relationship Id="rId1" Type="http://schemas.openxmlformats.org/officeDocument/2006/relationships/video" Target="https://www.youtube.com/embed/daQq2Z-7ARw?feature=oembed" TargetMode="Externa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jpg"/><Relationship Id="rId12"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jpg"/><Relationship Id="rId11" Type="http://schemas.openxmlformats.org/officeDocument/2006/relationships/image" Target="../media/image9.jpg"/><Relationship Id="rId5" Type="http://schemas.openxmlformats.org/officeDocument/2006/relationships/image" Target="../media/image3.jpg"/><Relationship Id="rId10" Type="http://schemas.openxmlformats.org/officeDocument/2006/relationships/image" Target="../media/image8.jpg"/><Relationship Id="rId4" Type="http://schemas.openxmlformats.org/officeDocument/2006/relationships/image" Target="../media/image2.jpg"/><Relationship Id="rId9" Type="http://schemas.openxmlformats.org/officeDocument/2006/relationships/image" Target="../media/image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6.xml"/><Relationship Id="rId1" Type="http://schemas.openxmlformats.org/officeDocument/2006/relationships/video" Target="https://www.youtube.com/embed/HSUAXQlfv8A?feature=oembed" TargetMode="Externa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31.png"/><Relationship Id="rId4" Type="http://schemas.openxmlformats.org/officeDocument/2006/relationships/notesSlide" Target="../notesSlides/notesSlide3.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6.xml"/><Relationship Id="rId1" Type="http://schemas.openxmlformats.org/officeDocument/2006/relationships/video" Target="https://www.youtube.com/embed/wYp9iIKwtv8?feature=oembed"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video" Target="https://www.youtube.com/embed/g8rkSG62OiQ?feature=oembed" TargetMode="Externa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video" Target="https://www.youtube.com/embed/I-zsszXsz1I?feature=oembed" TargetMode="External"/><Relationship Id="rId5" Type="http://schemas.openxmlformats.org/officeDocument/2006/relationships/image" Target="../media/image14.jpeg"/><Relationship Id="rId4" Type="http://schemas.openxmlformats.org/officeDocument/2006/relationships/hyperlink" Target="https://pixabay.com/en/screen-display-monitor-tv-146824/"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video" Target="https://www.youtube.com/embed/iLSLWlN8mXE?feature=oembed" TargetMode="Externa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6C5FBA-5AFA-459E-8A00-46C7FCCDCC3E}"/>
              </a:ext>
            </a:extLst>
          </p:cNvPr>
          <p:cNvSpPr/>
          <p:nvPr/>
        </p:nvSpPr>
        <p:spPr>
          <a:xfrm>
            <a:off x="950938" y="118118"/>
            <a:ext cx="10290125" cy="923330"/>
          </a:xfrm>
          <a:prstGeom prst="rect">
            <a:avLst/>
          </a:prstGeom>
          <a:noFill/>
        </p:spPr>
        <p:txBody>
          <a:bodyPr wrap="none" lIns="91440" tIns="45720" rIns="91440" bIns="45720">
            <a:spAutoFit/>
          </a:bodyPr>
          <a:lstStyle/>
          <a:p>
            <a:pPr algn="ctr"/>
            <a:r>
              <a:rPr lang="en-US" sz="5400" b="1" cap="none" spc="50" dirty="0">
                <a:ln w="9525" cmpd="sng">
                  <a:solidFill>
                    <a:schemeClr val="accent1"/>
                  </a:solidFill>
                  <a:prstDash val="solid"/>
                </a:ln>
                <a:effectLst>
                  <a:glow rad="38100">
                    <a:schemeClr val="accent1">
                      <a:alpha val="40000"/>
                    </a:schemeClr>
                  </a:glow>
                </a:effectLst>
              </a:rPr>
              <a:t>How To Play This Presentation:</a:t>
            </a:r>
          </a:p>
        </p:txBody>
      </p:sp>
      <p:sp>
        <p:nvSpPr>
          <p:cNvPr id="5" name="Rectangle 4">
            <a:extLst>
              <a:ext uri="{FF2B5EF4-FFF2-40B4-BE49-F238E27FC236}">
                <a16:creationId xmlns:a16="http://schemas.microsoft.com/office/drawing/2014/main" id="{C3EC52C7-C522-49B3-ABFF-2339495881E8}"/>
              </a:ext>
            </a:extLst>
          </p:cNvPr>
          <p:cNvSpPr/>
          <p:nvPr/>
        </p:nvSpPr>
        <p:spPr>
          <a:xfrm>
            <a:off x="1903143" y="1681874"/>
            <a:ext cx="8571257" cy="707886"/>
          </a:xfrm>
          <a:prstGeom prst="rect">
            <a:avLst/>
          </a:prstGeom>
          <a:noFill/>
        </p:spPr>
        <p:txBody>
          <a:bodyPr wrap="none" lIns="91440" tIns="45720" rIns="91440" bIns="45720">
            <a:spAutoFit/>
          </a:bodyPr>
          <a:lstStyle/>
          <a:p>
            <a:pPr algn="ctr"/>
            <a:r>
              <a:rPr lang="en-US" sz="4000" b="1" cap="none" spc="50" dirty="0">
                <a:ln w="9525" cmpd="sng">
                  <a:solidFill>
                    <a:schemeClr val="accent1"/>
                  </a:solidFill>
                  <a:prstDash val="solid"/>
                </a:ln>
                <a:effectLst>
                  <a:glow rad="38100">
                    <a:schemeClr val="accent1">
                      <a:alpha val="40000"/>
                    </a:schemeClr>
                  </a:glow>
                </a:effectLst>
              </a:rPr>
              <a:t>OPEN presentation in PowerPoint</a:t>
            </a:r>
          </a:p>
        </p:txBody>
      </p:sp>
      <p:sp>
        <p:nvSpPr>
          <p:cNvPr id="6" name="Rectangle 5">
            <a:extLst>
              <a:ext uri="{FF2B5EF4-FFF2-40B4-BE49-F238E27FC236}">
                <a16:creationId xmlns:a16="http://schemas.microsoft.com/office/drawing/2014/main" id="{283AD953-86C4-4ED2-A727-55C262E7190E}"/>
              </a:ext>
            </a:extLst>
          </p:cNvPr>
          <p:cNvSpPr/>
          <p:nvPr/>
        </p:nvSpPr>
        <p:spPr>
          <a:xfrm>
            <a:off x="3931389" y="2389760"/>
            <a:ext cx="3852145" cy="707886"/>
          </a:xfrm>
          <a:prstGeom prst="rect">
            <a:avLst/>
          </a:prstGeom>
          <a:noFill/>
        </p:spPr>
        <p:txBody>
          <a:bodyPr wrap="none" lIns="91440" tIns="45720" rIns="91440" bIns="45720">
            <a:spAutoFit/>
          </a:bodyPr>
          <a:lstStyle/>
          <a:p>
            <a:pPr algn="ctr"/>
            <a:r>
              <a:rPr lang="en-US" sz="4000" cap="none" spc="50" dirty="0">
                <a:ln w="9525" cmpd="sng">
                  <a:solidFill>
                    <a:schemeClr val="accent1"/>
                  </a:solidFill>
                  <a:prstDash val="solid"/>
                </a:ln>
                <a:effectLst>
                  <a:glow rad="38100">
                    <a:schemeClr val="accent1">
                      <a:alpha val="40000"/>
                    </a:schemeClr>
                  </a:glow>
                </a:effectLst>
              </a:rPr>
              <a:t>GO to slideshow</a:t>
            </a:r>
          </a:p>
        </p:txBody>
      </p:sp>
      <p:sp>
        <p:nvSpPr>
          <p:cNvPr id="7" name="Rectangle 6">
            <a:extLst>
              <a:ext uri="{FF2B5EF4-FFF2-40B4-BE49-F238E27FC236}">
                <a16:creationId xmlns:a16="http://schemas.microsoft.com/office/drawing/2014/main" id="{6169DAF4-A66E-41FC-9091-6287166097AD}"/>
              </a:ext>
            </a:extLst>
          </p:cNvPr>
          <p:cNvSpPr/>
          <p:nvPr/>
        </p:nvSpPr>
        <p:spPr>
          <a:xfrm>
            <a:off x="3158465" y="3114024"/>
            <a:ext cx="5875070" cy="646331"/>
          </a:xfrm>
          <a:prstGeom prst="rect">
            <a:avLst/>
          </a:prstGeom>
          <a:noFill/>
        </p:spPr>
        <p:txBody>
          <a:bodyPr wrap="none" lIns="91440" tIns="45720" rIns="91440" bIns="45720">
            <a:spAutoFit/>
          </a:bodyPr>
          <a:lstStyle/>
          <a:p>
            <a:pPr algn="ctr"/>
            <a:r>
              <a:rPr lang="en-US" sz="3600" b="1" cap="none" spc="50" dirty="0">
                <a:ln w="9525" cmpd="sng">
                  <a:solidFill>
                    <a:schemeClr val="accent1"/>
                  </a:solidFill>
                  <a:prstDash val="solid"/>
                </a:ln>
                <a:effectLst>
                  <a:glow rad="38100">
                    <a:schemeClr val="accent1">
                      <a:alpha val="40000"/>
                    </a:schemeClr>
                  </a:glow>
                </a:effectLst>
              </a:rPr>
              <a:t>CLICK on from beginning</a:t>
            </a:r>
          </a:p>
        </p:txBody>
      </p:sp>
      <p:sp>
        <p:nvSpPr>
          <p:cNvPr id="8" name="TextBox 7">
            <a:extLst>
              <a:ext uri="{FF2B5EF4-FFF2-40B4-BE49-F238E27FC236}">
                <a16:creationId xmlns:a16="http://schemas.microsoft.com/office/drawing/2014/main" id="{94188C2C-B365-4FC9-9857-7B5ADDFD4B66}"/>
              </a:ext>
            </a:extLst>
          </p:cNvPr>
          <p:cNvSpPr txBox="1"/>
          <p:nvPr/>
        </p:nvSpPr>
        <p:spPr>
          <a:xfrm>
            <a:off x="2511292" y="4532243"/>
            <a:ext cx="7354957" cy="923330"/>
          </a:xfrm>
          <a:prstGeom prst="rect">
            <a:avLst/>
          </a:prstGeom>
          <a:noFill/>
        </p:spPr>
        <p:txBody>
          <a:bodyPr wrap="square" rtlCol="0">
            <a:spAutoFit/>
          </a:bodyPr>
          <a:lstStyle/>
          <a:p>
            <a:pPr algn="ctr"/>
            <a:r>
              <a:rPr lang="en-US" dirty="0"/>
              <a:t>NOTE: If playing on TEAMS, if you talk, the sound will cut out </a:t>
            </a:r>
          </a:p>
          <a:p>
            <a:pPr algn="ctr"/>
            <a:r>
              <a:rPr lang="en-US" dirty="0"/>
              <a:t>Use the mouse to click through presentation</a:t>
            </a:r>
          </a:p>
          <a:p>
            <a:pPr algn="ctr"/>
            <a:r>
              <a:rPr lang="en-US" dirty="0"/>
              <a:t>Please click on the megaphone symbol to play sound</a:t>
            </a:r>
          </a:p>
        </p:txBody>
      </p:sp>
    </p:spTree>
    <p:extLst>
      <p:ext uri="{BB962C8B-B14F-4D97-AF65-F5344CB8AC3E}">
        <p14:creationId xmlns:p14="http://schemas.microsoft.com/office/powerpoint/2010/main" val="21159674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79A96-B39A-4E77-B8AE-655CB8F9B8F4}"/>
              </a:ext>
            </a:extLst>
          </p:cNvPr>
          <p:cNvSpPr>
            <a:spLocks noGrp="1"/>
          </p:cNvSpPr>
          <p:nvPr>
            <p:ph type="title"/>
          </p:nvPr>
        </p:nvSpPr>
        <p:spPr/>
        <p:txBody>
          <a:bodyPr/>
          <a:lstStyle/>
          <a:p>
            <a:r>
              <a:rPr lang="en-US" dirty="0"/>
              <a:t>March, 12, 2020-  Final in person statewide SAC meeting</a:t>
            </a:r>
          </a:p>
        </p:txBody>
      </p:sp>
      <p:pic>
        <p:nvPicPr>
          <p:cNvPr id="4" name="Content Placeholder 3">
            <a:extLst>
              <a:ext uri="{FF2B5EF4-FFF2-40B4-BE49-F238E27FC236}">
                <a16:creationId xmlns:a16="http://schemas.microsoft.com/office/drawing/2014/main" id="{D74DF8E3-BC4F-4D40-833F-8F72D635EE1B}"/>
              </a:ext>
            </a:extLst>
          </p:cNvPr>
          <p:cNvPicPr>
            <a:picLocks noGrp="1" noChangeAspect="1"/>
          </p:cNvPicPr>
          <p:nvPr>
            <p:ph idx="1"/>
          </p:nvPr>
        </p:nvPicPr>
        <p:blipFill>
          <a:blip r:embed="rId2"/>
          <a:stretch>
            <a:fillRect/>
          </a:stretch>
        </p:blipFill>
        <p:spPr>
          <a:xfrm>
            <a:off x="2257465" y="1874517"/>
            <a:ext cx="7677070" cy="4740009"/>
          </a:xfrm>
          <a:prstGeom prst="rect">
            <a:avLst/>
          </a:prstGeom>
        </p:spPr>
      </p:pic>
    </p:spTree>
    <p:extLst>
      <p:ext uri="{BB962C8B-B14F-4D97-AF65-F5344CB8AC3E}">
        <p14:creationId xmlns:p14="http://schemas.microsoft.com/office/powerpoint/2010/main" val="973009747"/>
      </p:ext>
    </p:extLst>
  </p:cSld>
  <p:clrMapOvr>
    <a:masterClrMapping/>
  </p:clrMapOvr>
  <mc:AlternateContent xmlns:mc="http://schemas.openxmlformats.org/markup-compatibility/2006" xmlns:p14="http://schemas.microsoft.com/office/powerpoint/2010/main">
    <mc:Choice Requires="p14">
      <p:transition spd="slow" p14:dur="2000" advTm="82712"/>
    </mc:Choice>
    <mc:Fallback xmlns="">
      <p:transition spd="slow" advTm="82712"/>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FA0F6-3440-4236-B85B-EDA5BEA2B479}"/>
              </a:ext>
            </a:extLst>
          </p:cNvPr>
          <p:cNvSpPr>
            <a:spLocks noGrp="1"/>
          </p:cNvSpPr>
          <p:nvPr>
            <p:ph type="title"/>
          </p:nvPr>
        </p:nvSpPr>
        <p:spPr/>
        <p:txBody>
          <a:bodyPr/>
          <a:lstStyle/>
          <a:p>
            <a:r>
              <a:rPr lang="en-US" dirty="0"/>
              <a:t>March 20, 2020- Gov Lamont signs Stay safe, stay home order</a:t>
            </a:r>
          </a:p>
        </p:txBody>
      </p:sp>
      <p:pic>
        <p:nvPicPr>
          <p:cNvPr id="6" name="Picture 5">
            <a:extLst>
              <a:ext uri="{FF2B5EF4-FFF2-40B4-BE49-F238E27FC236}">
                <a16:creationId xmlns:a16="http://schemas.microsoft.com/office/drawing/2014/main" id="{7F90F06A-DD03-4F33-875E-02FBC301C5A7}"/>
              </a:ext>
            </a:extLst>
          </p:cNvPr>
          <p:cNvPicPr>
            <a:picLocks noChangeAspect="1"/>
          </p:cNvPicPr>
          <p:nvPr/>
        </p:nvPicPr>
        <p:blipFill>
          <a:blip r:embed="rId4"/>
          <a:stretch>
            <a:fillRect/>
          </a:stretch>
        </p:blipFill>
        <p:spPr>
          <a:xfrm>
            <a:off x="2413941" y="2174874"/>
            <a:ext cx="6628460" cy="3441700"/>
          </a:xfrm>
          <a:prstGeom prst="rect">
            <a:avLst/>
          </a:prstGeom>
        </p:spPr>
      </p:pic>
      <p:pic>
        <p:nvPicPr>
          <p:cNvPr id="3" name="Audio 2">
            <a:hlinkClick r:id="" action="ppaction://media"/>
            <a:extLst>
              <a:ext uri="{FF2B5EF4-FFF2-40B4-BE49-F238E27FC236}">
                <a16:creationId xmlns:a16="http://schemas.microsoft.com/office/drawing/2014/main" id="{812FA6E2-D97B-4E66-A209-63704EE853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70124522"/>
      </p:ext>
    </p:extLst>
  </p:cSld>
  <p:clrMapOvr>
    <a:masterClrMapping/>
  </p:clrMapOvr>
  <mc:AlternateContent xmlns:mc="http://schemas.openxmlformats.org/markup-compatibility/2006" xmlns:p14="http://schemas.microsoft.com/office/powerpoint/2010/main">
    <mc:Choice Requires="p14">
      <p:transition spd="slow" p14:dur="2000" advTm="21973"/>
    </mc:Choice>
    <mc:Fallback xmlns="">
      <p:transition spd="slow" advTm="21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7ED60-AE8C-4DC8-9B16-29E9196DF3FA}"/>
              </a:ext>
            </a:extLst>
          </p:cNvPr>
          <p:cNvSpPr>
            <a:spLocks noGrp="1"/>
          </p:cNvSpPr>
          <p:nvPr>
            <p:ph type="title"/>
          </p:nvPr>
        </p:nvSpPr>
        <p:spPr/>
        <p:txBody>
          <a:bodyPr/>
          <a:lstStyle/>
          <a:p>
            <a:r>
              <a:rPr lang="en-US" dirty="0"/>
              <a:t>Question time:   when did things get real for you?</a:t>
            </a:r>
          </a:p>
        </p:txBody>
      </p:sp>
      <p:sp>
        <p:nvSpPr>
          <p:cNvPr id="3" name="TextBox 2">
            <a:extLst>
              <a:ext uri="{FF2B5EF4-FFF2-40B4-BE49-F238E27FC236}">
                <a16:creationId xmlns:a16="http://schemas.microsoft.com/office/drawing/2014/main" id="{CDB84CF9-1A80-4B1C-BD47-41A60FAB5517}"/>
              </a:ext>
            </a:extLst>
          </p:cNvPr>
          <p:cNvSpPr txBox="1"/>
          <p:nvPr/>
        </p:nvSpPr>
        <p:spPr>
          <a:xfrm>
            <a:off x="888041" y="1812871"/>
            <a:ext cx="3938389" cy="1077218"/>
          </a:xfrm>
          <a:prstGeom prst="rect">
            <a:avLst/>
          </a:prstGeom>
          <a:noFill/>
        </p:spPr>
        <p:txBody>
          <a:bodyPr wrap="square" rtlCol="0">
            <a:spAutoFit/>
          </a:bodyPr>
          <a:lstStyle/>
          <a:p>
            <a:r>
              <a:rPr lang="en-US" sz="1600" dirty="0"/>
              <a:t> I knew it was serious when I was one of only a few people in the office and finally was released to telework on the March 25th.</a:t>
            </a:r>
          </a:p>
          <a:p>
            <a:r>
              <a:rPr lang="en-US" sz="1600" dirty="0"/>
              <a:t>- Sandi Geer,  West Region </a:t>
            </a:r>
          </a:p>
        </p:txBody>
      </p:sp>
      <p:sp>
        <p:nvSpPr>
          <p:cNvPr id="4" name="TextBox 3">
            <a:extLst>
              <a:ext uri="{FF2B5EF4-FFF2-40B4-BE49-F238E27FC236}">
                <a16:creationId xmlns:a16="http://schemas.microsoft.com/office/drawing/2014/main" id="{D3E16DF4-48A5-42C8-B52A-D6FC0547BA82}"/>
              </a:ext>
            </a:extLst>
          </p:cNvPr>
          <p:cNvSpPr txBox="1"/>
          <p:nvPr/>
        </p:nvSpPr>
        <p:spPr>
          <a:xfrm>
            <a:off x="8912226" y="1351252"/>
            <a:ext cx="2963333" cy="2062103"/>
          </a:xfrm>
          <a:prstGeom prst="rect">
            <a:avLst/>
          </a:prstGeom>
          <a:noFill/>
        </p:spPr>
        <p:txBody>
          <a:bodyPr wrap="square" rtlCol="0">
            <a:spAutoFit/>
          </a:bodyPr>
          <a:lstStyle/>
          <a:p>
            <a:r>
              <a:rPr lang="en-US" sz="1600" dirty="0"/>
              <a:t>I began to realize that things were getting serious in mid March when schools were closing and places like DDS were requiring their employees to work from home. </a:t>
            </a:r>
          </a:p>
          <a:p>
            <a:r>
              <a:rPr lang="en-US" sz="1600" dirty="0"/>
              <a:t>- Ellen </a:t>
            </a:r>
            <a:r>
              <a:rPr lang="en-US" sz="1600" b="0" i="0" dirty="0">
                <a:solidFill>
                  <a:srgbClr val="323130"/>
                </a:solidFill>
                <a:effectLst/>
                <a:latin typeface="Segoe UI" panose="020B0502040204020203" pitchFamily="34" charset="0"/>
              </a:rPr>
              <a:t>Hadad-Blazys, West Region  </a:t>
            </a:r>
            <a:endParaRPr lang="en-US" sz="1600" dirty="0"/>
          </a:p>
        </p:txBody>
      </p:sp>
      <p:sp>
        <p:nvSpPr>
          <p:cNvPr id="5" name="TextBox 4">
            <a:extLst>
              <a:ext uri="{FF2B5EF4-FFF2-40B4-BE49-F238E27FC236}">
                <a16:creationId xmlns:a16="http://schemas.microsoft.com/office/drawing/2014/main" id="{685178D4-723D-4E26-A476-FE60681855CD}"/>
              </a:ext>
            </a:extLst>
          </p:cNvPr>
          <p:cNvSpPr txBox="1"/>
          <p:nvPr/>
        </p:nvSpPr>
        <p:spPr>
          <a:xfrm>
            <a:off x="1122335" y="3206981"/>
            <a:ext cx="3352800" cy="1846659"/>
          </a:xfrm>
          <a:prstGeom prst="rect">
            <a:avLst/>
          </a:prstGeom>
          <a:noFill/>
        </p:spPr>
        <p:txBody>
          <a:bodyPr wrap="square" rtlCol="0">
            <a:spAutoFit/>
          </a:bodyPr>
          <a:lstStyle/>
          <a:p>
            <a:r>
              <a:rPr lang="en-US" b="0" i="0" dirty="0">
                <a:solidFill>
                  <a:srgbClr val="000000"/>
                </a:solidFill>
                <a:effectLst/>
                <a:latin typeface="Calibri" panose="020F0502020204030204" pitchFamily="34" charset="0"/>
              </a:rPr>
              <a:t> </a:t>
            </a:r>
            <a:r>
              <a:rPr lang="en-US" sz="1600" b="0" i="0" dirty="0">
                <a:solidFill>
                  <a:srgbClr val="000000"/>
                </a:solidFill>
                <a:effectLst/>
                <a:latin typeface="Calibri" panose="020F0502020204030204" pitchFamily="34" charset="0"/>
              </a:rPr>
              <a:t>when businesses shut down &amp; people started losing their jobs &amp; when we started getting calls at home from my  husband's work saying that there are cases in manufacturing &amp; traffic center.</a:t>
            </a:r>
          </a:p>
          <a:p>
            <a:r>
              <a:rPr lang="en-US" sz="1600" dirty="0">
                <a:solidFill>
                  <a:srgbClr val="000000"/>
                </a:solidFill>
                <a:latin typeface="Calibri" panose="020F0502020204030204" pitchFamily="34" charset="0"/>
              </a:rPr>
              <a:t>- Kim Butts, North Region </a:t>
            </a:r>
            <a:endParaRPr lang="en-US" sz="1600" dirty="0"/>
          </a:p>
        </p:txBody>
      </p:sp>
      <p:sp>
        <p:nvSpPr>
          <p:cNvPr id="6" name="TextBox 5">
            <a:extLst>
              <a:ext uri="{FF2B5EF4-FFF2-40B4-BE49-F238E27FC236}">
                <a16:creationId xmlns:a16="http://schemas.microsoft.com/office/drawing/2014/main" id="{5C9D77FC-4D0E-4306-A90B-D9C46DA3D650}"/>
              </a:ext>
            </a:extLst>
          </p:cNvPr>
          <p:cNvSpPr txBox="1"/>
          <p:nvPr/>
        </p:nvSpPr>
        <p:spPr>
          <a:xfrm>
            <a:off x="6205474" y="1438387"/>
            <a:ext cx="2524933" cy="3537187"/>
          </a:xfrm>
          <a:prstGeom prst="rect">
            <a:avLst/>
          </a:prstGeom>
          <a:noFill/>
        </p:spPr>
        <p:txBody>
          <a:bodyPr wrap="square" rtlCol="0">
            <a:spAutoFit/>
          </a:bodyPr>
          <a:lstStyle/>
          <a:p>
            <a:pPr marL="22860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Calibri" panose="020F0502020204030204" pitchFamily="34" charset="0"/>
              </a:rPr>
              <a:t>In the second week of March my family was exposed to someone who was sick for a month but could not be tested because the individual did not  fit the exact criteria. At that time, tests were limited and somewhat unreliable, it became frustrating and worrisome</a:t>
            </a:r>
            <a:r>
              <a:rPr lang="en-US" sz="16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   </a:t>
            </a:r>
            <a:r>
              <a:rPr lang="en-US" sz="1600" dirty="0">
                <a:effectLst/>
                <a:latin typeface="Calibri" panose="020F0502020204030204" pitchFamily="34" charset="0"/>
                <a:ea typeface="Calibri" panose="020F0502020204030204" pitchFamily="34" charset="0"/>
                <a:cs typeface="Calibri" panose="020F0502020204030204" pitchFamily="34" charset="0"/>
              </a:rPr>
              <a:t>- Kate Desjardins, North Regio</a:t>
            </a:r>
            <a:r>
              <a:rPr lang="en-US" sz="1800" dirty="0">
                <a:effectLst/>
                <a:latin typeface="Calibri" panose="020F0502020204030204" pitchFamily="34" charset="0"/>
                <a:ea typeface="Calibri" panose="020F0502020204030204" pitchFamily="34" charset="0"/>
                <a:cs typeface="Calibri" panose="020F0502020204030204" pitchFamily="34" charset="0"/>
              </a:rPr>
              <a:t>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94054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E5C93-C22D-4279-B813-A8B650432902}"/>
              </a:ext>
            </a:extLst>
          </p:cNvPr>
          <p:cNvSpPr>
            <a:spLocks noGrp="1"/>
          </p:cNvSpPr>
          <p:nvPr>
            <p:ph type="title"/>
          </p:nvPr>
        </p:nvSpPr>
        <p:spPr/>
        <p:txBody>
          <a:bodyPr/>
          <a:lstStyle/>
          <a:p>
            <a:r>
              <a:rPr lang="en-US" dirty="0"/>
              <a:t>Interview with Varian Salters, SAC north region</a:t>
            </a:r>
          </a:p>
        </p:txBody>
      </p:sp>
      <p:pic>
        <p:nvPicPr>
          <p:cNvPr id="4" name="Picture 3">
            <a:extLst>
              <a:ext uri="{FF2B5EF4-FFF2-40B4-BE49-F238E27FC236}">
                <a16:creationId xmlns:a16="http://schemas.microsoft.com/office/drawing/2014/main" id="{EC302647-A4AC-4950-838B-96B619E6FA2F}"/>
              </a:ext>
            </a:extLst>
          </p:cNvPr>
          <p:cNvPicPr>
            <a:picLocks noChangeAspect="1"/>
          </p:cNvPicPr>
          <p:nvPr/>
        </p:nvPicPr>
        <p:blipFill>
          <a:blip r:embed="rId4"/>
          <a:stretch>
            <a:fillRect/>
          </a:stretch>
        </p:blipFill>
        <p:spPr>
          <a:xfrm>
            <a:off x="3251581" y="1874517"/>
            <a:ext cx="5968620" cy="4399330"/>
          </a:xfrm>
          <a:prstGeom prst="rect">
            <a:avLst/>
          </a:prstGeom>
        </p:spPr>
      </p:pic>
      <p:pic>
        <p:nvPicPr>
          <p:cNvPr id="6" name="Meeting with Razumnaya, Yana">
            <a:hlinkClick r:id="" action="ppaction://media"/>
            <a:extLst>
              <a:ext uri="{FF2B5EF4-FFF2-40B4-BE49-F238E27FC236}">
                <a16:creationId xmlns:a16="http://schemas.microsoft.com/office/drawing/2014/main" id="{617A8CBF-1A0E-4AAB-98C6-09FCA080837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26557" y="2201334"/>
            <a:ext cx="5493926" cy="3090333"/>
          </a:xfrm>
          <a:prstGeom prst="rect">
            <a:avLst/>
          </a:prstGeom>
        </p:spPr>
      </p:pic>
    </p:spTree>
    <p:extLst>
      <p:ext uri="{BB962C8B-B14F-4D97-AF65-F5344CB8AC3E}">
        <p14:creationId xmlns:p14="http://schemas.microsoft.com/office/powerpoint/2010/main" val="426577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4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A0132-5AF8-4D20-AC0A-0129B0909925}"/>
              </a:ext>
            </a:extLst>
          </p:cNvPr>
          <p:cNvSpPr>
            <a:spLocks noGrp="1"/>
          </p:cNvSpPr>
          <p:nvPr>
            <p:ph type="title"/>
          </p:nvPr>
        </p:nvSpPr>
        <p:spPr>
          <a:xfrm>
            <a:off x="1251678" y="382385"/>
            <a:ext cx="10048926" cy="877072"/>
          </a:xfrm>
        </p:spPr>
        <p:txBody>
          <a:bodyPr>
            <a:normAutofit fontScale="90000"/>
          </a:bodyPr>
          <a:lstStyle/>
          <a:p>
            <a:r>
              <a:rPr lang="en-US" dirty="0"/>
              <a:t>Question Time:  how long did you think this would last?</a:t>
            </a:r>
          </a:p>
        </p:txBody>
      </p:sp>
      <p:sp>
        <p:nvSpPr>
          <p:cNvPr id="3" name="TextBox 2">
            <a:extLst>
              <a:ext uri="{FF2B5EF4-FFF2-40B4-BE49-F238E27FC236}">
                <a16:creationId xmlns:a16="http://schemas.microsoft.com/office/drawing/2014/main" id="{4A9F1D2C-1928-4D16-95FA-4096303FF6F5}"/>
              </a:ext>
            </a:extLst>
          </p:cNvPr>
          <p:cNvSpPr txBox="1"/>
          <p:nvPr/>
        </p:nvSpPr>
        <p:spPr>
          <a:xfrm>
            <a:off x="977323" y="1977817"/>
            <a:ext cx="3830128" cy="1200329"/>
          </a:xfrm>
          <a:prstGeom prst="rect">
            <a:avLst/>
          </a:prstGeom>
          <a:noFill/>
        </p:spPr>
        <p:txBody>
          <a:bodyPr wrap="square" rtlCol="0">
            <a:spAutoFit/>
          </a:bodyPr>
          <a:lstStyle/>
          <a:p>
            <a:r>
              <a:rPr lang="en-US" dirty="0"/>
              <a:t>My projected outcome was that we would be returning back to our offices in June. </a:t>
            </a:r>
          </a:p>
          <a:p>
            <a:r>
              <a:rPr lang="en-US" dirty="0"/>
              <a:t>-  Ellen </a:t>
            </a:r>
            <a:r>
              <a:rPr lang="en-US" dirty="0" err="1"/>
              <a:t>Hadad-Blazys</a:t>
            </a:r>
            <a:r>
              <a:rPr lang="en-US" dirty="0"/>
              <a:t>, West Region </a:t>
            </a:r>
          </a:p>
        </p:txBody>
      </p:sp>
      <p:sp>
        <p:nvSpPr>
          <p:cNvPr id="4" name="TextBox 3">
            <a:extLst>
              <a:ext uri="{FF2B5EF4-FFF2-40B4-BE49-F238E27FC236}">
                <a16:creationId xmlns:a16="http://schemas.microsoft.com/office/drawing/2014/main" id="{C1704ACB-6208-4A36-B190-EF0C8EF6F928}"/>
              </a:ext>
            </a:extLst>
          </p:cNvPr>
          <p:cNvSpPr txBox="1"/>
          <p:nvPr/>
        </p:nvSpPr>
        <p:spPr>
          <a:xfrm>
            <a:off x="6630690" y="1700818"/>
            <a:ext cx="4482353" cy="1754326"/>
          </a:xfrm>
          <a:prstGeom prst="rect">
            <a:avLst/>
          </a:prstGeom>
          <a:noFill/>
        </p:spPr>
        <p:txBody>
          <a:bodyPr wrap="square" rtlCol="0">
            <a:spAutoFit/>
          </a:bodyPr>
          <a:lstStyle/>
          <a:p>
            <a:r>
              <a:rPr lang="en-US" dirty="0"/>
              <a:t>As far as working from home no I did not think it was going to be a few weeks but knowing what we know now I am happy to be working from home &amp; not being in the office &amp; that I   still have  a job.</a:t>
            </a:r>
          </a:p>
          <a:p>
            <a:r>
              <a:rPr lang="en-US" dirty="0"/>
              <a:t>-  Kim Butts,  North Region </a:t>
            </a:r>
          </a:p>
        </p:txBody>
      </p:sp>
      <p:sp>
        <p:nvSpPr>
          <p:cNvPr id="6" name="TextBox 5">
            <a:extLst>
              <a:ext uri="{FF2B5EF4-FFF2-40B4-BE49-F238E27FC236}">
                <a16:creationId xmlns:a16="http://schemas.microsoft.com/office/drawing/2014/main" id="{44128980-C48C-4026-9DF9-D33C4D0FFCEA}"/>
              </a:ext>
            </a:extLst>
          </p:cNvPr>
          <p:cNvSpPr txBox="1"/>
          <p:nvPr/>
        </p:nvSpPr>
        <p:spPr>
          <a:xfrm>
            <a:off x="977323" y="3729075"/>
            <a:ext cx="4020880" cy="923330"/>
          </a:xfrm>
          <a:prstGeom prst="rect">
            <a:avLst/>
          </a:prstGeom>
          <a:noFill/>
        </p:spPr>
        <p:txBody>
          <a:bodyPr wrap="square" rtlCol="0">
            <a:spAutoFit/>
          </a:bodyPr>
          <a:lstStyle/>
          <a:p>
            <a:r>
              <a:rPr lang="en-US" dirty="0"/>
              <a:t>When I first left work, I thought it would be temporary</a:t>
            </a:r>
          </a:p>
          <a:p>
            <a:r>
              <a:rPr lang="en-US" dirty="0"/>
              <a:t>-  Sandi Geer,  West Region </a:t>
            </a:r>
          </a:p>
        </p:txBody>
      </p:sp>
      <p:sp>
        <p:nvSpPr>
          <p:cNvPr id="7" name="TextBox 6">
            <a:extLst>
              <a:ext uri="{FF2B5EF4-FFF2-40B4-BE49-F238E27FC236}">
                <a16:creationId xmlns:a16="http://schemas.microsoft.com/office/drawing/2014/main" id="{4CA57785-D064-4D9B-A77B-2E0F1DE2FC03}"/>
              </a:ext>
            </a:extLst>
          </p:cNvPr>
          <p:cNvSpPr txBox="1"/>
          <p:nvPr/>
        </p:nvSpPr>
        <p:spPr>
          <a:xfrm>
            <a:off x="6276141" y="3928820"/>
            <a:ext cx="4020880" cy="1477328"/>
          </a:xfrm>
          <a:prstGeom prst="rect">
            <a:avLst/>
          </a:prstGeom>
          <a:noFill/>
        </p:spPr>
        <p:txBody>
          <a:bodyPr wrap="square" rtlCol="0">
            <a:spAutoFit/>
          </a:bodyPr>
          <a:lstStyle/>
          <a:p>
            <a:r>
              <a:rPr lang="en-US" dirty="0"/>
              <a:t>Yes , but as we began to get a handle on the situation the goal became; how do we do this right, gain productivity, work cohesively -yet apart...</a:t>
            </a:r>
          </a:p>
          <a:p>
            <a:r>
              <a:rPr lang="en-US" dirty="0"/>
              <a:t>- Kate Desjardins, North Region </a:t>
            </a:r>
          </a:p>
        </p:txBody>
      </p:sp>
    </p:spTree>
    <p:extLst>
      <p:ext uri="{BB962C8B-B14F-4D97-AF65-F5344CB8AC3E}">
        <p14:creationId xmlns:p14="http://schemas.microsoft.com/office/powerpoint/2010/main" val="1349444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4864240-9275-4D0D-8A99-C05E35977F4F}"/>
              </a:ext>
            </a:extLst>
          </p:cNvPr>
          <p:cNvSpPr txBox="1"/>
          <p:nvPr/>
        </p:nvSpPr>
        <p:spPr>
          <a:xfrm>
            <a:off x="1950377" y="1993186"/>
            <a:ext cx="8291245" cy="1323439"/>
          </a:xfrm>
          <a:prstGeom prst="rect">
            <a:avLst/>
          </a:prstGeom>
          <a:noFill/>
        </p:spPr>
        <p:txBody>
          <a:bodyPr wrap="square" rtlCol="0">
            <a:spAutoFit/>
          </a:bodyPr>
          <a:lstStyle/>
          <a:p>
            <a:r>
              <a:rPr lang="en-US" dirty="0"/>
              <a:t> </a:t>
            </a:r>
            <a:r>
              <a:rPr lang="en-US" sz="4000" dirty="0"/>
              <a:t>AT DDS…We are at war with an invisible enemy.    </a:t>
            </a:r>
            <a:endParaRPr lang="en-US" dirty="0"/>
          </a:p>
        </p:txBody>
      </p:sp>
    </p:spTree>
    <p:extLst>
      <p:ext uri="{BB962C8B-B14F-4D97-AF65-F5344CB8AC3E}">
        <p14:creationId xmlns:p14="http://schemas.microsoft.com/office/powerpoint/2010/main" val="23941263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AED21-D628-4763-98D5-538BF4EFB247}"/>
              </a:ext>
            </a:extLst>
          </p:cNvPr>
          <p:cNvSpPr>
            <a:spLocks noGrp="1"/>
          </p:cNvSpPr>
          <p:nvPr>
            <p:ph type="title"/>
          </p:nvPr>
        </p:nvSpPr>
        <p:spPr>
          <a:xfrm>
            <a:off x="1397594" y="166628"/>
            <a:ext cx="10178322" cy="1492132"/>
          </a:xfrm>
        </p:spPr>
        <p:txBody>
          <a:bodyPr/>
          <a:lstStyle/>
          <a:p>
            <a:r>
              <a:rPr lang="en-US" dirty="0"/>
              <a:t>Interview With Kevin Arce, SAC </a:t>
            </a:r>
          </a:p>
        </p:txBody>
      </p:sp>
      <p:pic>
        <p:nvPicPr>
          <p:cNvPr id="3" name="Picture 2">
            <a:extLst>
              <a:ext uri="{FF2B5EF4-FFF2-40B4-BE49-F238E27FC236}">
                <a16:creationId xmlns:a16="http://schemas.microsoft.com/office/drawing/2014/main" id="{F4C99C49-7E2B-4411-A818-2FF19BF0040E}"/>
              </a:ext>
            </a:extLst>
          </p:cNvPr>
          <p:cNvPicPr>
            <a:picLocks noChangeAspect="1"/>
          </p:cNvPicPr>
          <p:nvPr/>
        </p:nvPicPr>
        <p:blipFill>
          <a:blip r:embed="rId4"/>
          <a:stretch>
            <a:fillRect/>
          </a:stretch>
        </p:blipFill>
        <p:spPr>
          <a:xfrm>
            <a:off x="2442499" y="807243"/>
            <a:ext cx="8088511" cy="5966037"/>
          </a:xfrm>
          <a:prstGeom prst="rect">
            <a:avLst/>
          </a:prstGeom>
        </p:spPr>
      </p:pic>
      <p:pic>
        <p:nvPicPr>
          <p:cNvPr id="5" name="Meeting with Razumnaya, Yana (2)">
            <a:hlinkClick r:id="" action="ppaction://media"/>
            <a:extLst>
              <a:ext uri="{FF2B5EF4-FFF2-40B4-BE49-F238E27FC236}">
                <a16:creationId xmlns:a16="http://schemas.microsoft.com/office/drawing/2014/main" id="{DF20AAF9-65B4-4BF1-8C28-31FBCF3465C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87039" y="1078787"/>
            <a:ext cx="7390320" cy="4705564"/>
          </a:xfrm>
          <a:prstGeom prst="rect">
            <a:avLst/>
          </a:prstGeom>
        </p:spPr>
      </p:pic>
    </p:spTree>
    <p:extLst>
      <p:ext uri="{BB962C8B-B14F-4D97-AF65-F5344CB8AC3E}">
        <p14:creationId xmlns:p14="http://schemas.microsoft.com/office/powerpoint/2010/main" val="230814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9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E46882-3E75-43B9-87DA-E428AD4FFBCB}"/>
              </a:ext>
            </a:extLst>
          </p:cNvPr>
          <p:cNvPicPr>
            <a:picLocks noChangeAspect="1"/>
          </p:cNvPicPr>
          <p:nvPr/>
        </p:nvPicPr>
        <p:blipFill>
          <a:blip r:embed="rId2"/>
          <a:stretch>
            <a:fillRect/>
          </a:stretch>
        </p:blipFill>
        <p:spPr>
          <a:xfrm>
            <a:off x="3310618" y="291193"/>
            <a:ext cx="5570764" cy="5570764"/>
          </a:xfrm>
          <a:prstGeom prst="rect">
            <a:avLst/>
          </a:prstGeom>
        </p:spPr>
      </p:pic>
    </p:spTree>
    <p:extLst>
      <p:ext uri="{BB962C8B-B14F-4D97-AF65-F5344CB8AC3E}">
        <p14:creationId xmlns:p14="http://schemas.microsoft.com/office/powerpoint/2010/main" val="28913520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423811-35AF-4D1F-BA4E-05BBEAE8C0FF}"/>
              </a:ext>
            </a:extLst>
          </p:cNvPr>
          <p:cNvSpPr>
            <a:spLocks noGrp="1"/>
          </p:cNvSpPr>
          <p:nvPr>
            <p:ph type="title"/>
          </p:nvPr>
        </p:nvSpPr>
        <p:spPr>
          <a:xfrm>
            <a:off x="1251677" y="382385"/>
            <a:ext cx="10611030" cy="523851"/>
          </a:xfrm>
        </p:spPr>
        <p:txBody>
          <a:bodyPr>
            <a:noAutofit/>
          </a:bodyPr>
          <a:lstStyle/>
          <a:p>
            <a:r>
              <a:rPr lang="en-US" sz="4000" dirty="0"/>
              <a:t>Interview With Natasha Cole, West Region SAC</a:t>
            </a:r>
          </a:p>
        </p:txBody>
      </p:sp>
      <p:pic>
        <p:nvPicPr>
          <p:cNvPr id="6" name="Picture 5">
            <a:extLst>
              <a:ext uri="{FF2B5EF4-FFF2-40B4-BE49-F238E27FC236}">
                <a16:creationId xmlns:a16="http://schemas.microsoft.com/office/drawing/2014/main" id="{82BE189C-67AC-4F30-BCD6-08C44D2A1293}"/>
              </a:ext>
            </a:extLst>
          </p:cNvPr>
          <p:cNvPicPr>
            <a:picLocks noChangeAspect="1"/>
          </p:cNvPicPr>
          <p:nvPr/>
        </p:nvPicPr>
        <p:blipFill>
          <a:blip r:embed="rId4"/>
          <a:stretch>
            <a:fillRect/>
          </a:stretch>
        </p:blipFill>
        <p:spPr>
          <a:xfrm>
            <a:off x="2989847" y="1020339"/>
            <a:ext cx="6529710" cy="4817322"/>
          </a:xfrm>
          <a:prstGeom prst="rect">
            <a:avLst/>
          </a:prstGeom>
        </p:spPr>
      </p:pic>
      <p:pic>
        <p:nvPicPr>
          <p:cNvPr id="9" name="Meeting in _General_  (1)">
            <a:hlinkClick r:id="" action="ppaction://media"/>
            <a:extLst>
              <a:ext uri="{FF2B5EF4-FFF2-40B4-BE49-F238E27FC236}">
                <a16:creationId xmlns:a16="http://schemas.microsoft.com/office/drawing/2014/main" id="{1F4489CA-7EC4-4EBD-B798-09D69B27A2A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07656" y="1289957"/>
            <a:ext cx="6052455" cy="3698422"/>
          </a:xfrm>
          <a:prstGeom prst="rect">
            <a:avLst/>
          </a:prstGeom>
        </p:spPr>
      </p:pic>
    </p:spTree>
    <p:extLst>
      <p:ext uri="{BB962C8B-B14F-4D97-AF65-F5344CB8AC3E}">
        <p14:creationId xmlns:p14="http://schemas.microsoft.com/office/powerpoint/2010/main" val="2485847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801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1F614-219F-4F3B-9135-F30479B8DF14}"/>
              </a:ext>
            </a:extLst>
          </p:cNvPr>
          <p:cNvSpPr>
            <a:spLocks noGrp="1"/>
          </p:cNvSpPr>
          <p:nvPr>
            <p:ph type="title"/>
          </p:nvPr>
        </p:nvSpPr>
        <p:spPr>
          <a:xfrm>
            <a:off x="1251678" y="382385"/>
            <a:ext cx="10227308" cy="695301"/>
          </a:xfrm>
        </p:spPr>
        <p:txBody>
          <a:bodyPr>
            <a:normAutofit/>
          </a:bodyPr>
          <a:lstStyle/>
          <a:p>
            <a:r>
              <a:rPr lang="en-US" sz="4400" dirty="0"/>
              <a:t>Thank you, Frontline heroes,!</a:t>
            </a:r>
          </a:p>
        </p:txBody>
      </p:sp>
      <p:pic>
        <p:nvPicPr>
          <p:cNvPr id="3" name="Picture 2">
            <a:extLst>
              <a:ext uri="{FF2B5EF4-FFF2-40B4-BE49-F238E27FC236}">
                <a16:creationId xmlns:a16="http://schemas.microsoft.com/office/drawing/2014/main" id="{829A2D02-CA97-4154-9531-6D67DA20EF2D}"/>
              </a:ext>
            </a:extLst>
          </p:cNvPr>
          <p:cNvPicPr>
            <a:picLocks noChangeAspect="1"/>
          </p:cNvPicPr>
          <p:nvPr/>
        </p:nvPicPr>
        <p:blipFill>
          <a:blip r:embed="rId3"/>
          <a:stretch>
            <a:fillRect/>
          </a:stretch>
        </p:blipFill>
        <p:spPr>
          <a:xfrm>
            <a:off x="2452703" y="1077686"/>
            <a:ext cx="6535478" cy="4822354"/>
          </a:xfrm>
          <a:prstGeom prst="rect">
            <a:avLst/>
          </a:prstGeom>
        </p:spPr>
      </p:pic>
      <p:pic>
        <p:nvPicPr>
          <p:cNvPr id="4" name="Online Media 3" title="Thank you DDS Frontline Workers">
            <a:hlinkClick r:id="" action="ppaction://media"/>
            <a:extLst>
              <a:ext uri="{FF2B5EF4-FFF2-40B4-BE49-F238E27FC236}">
                <a16:creationId xmlns:a16="http://schemas.microsoft.com/office/drawing/2014/main" id="{331298D8-C3BC-45EC-AB75-A7B69A9D98C4}"/>
              </a:ext>
            </a:extLst>
          </p:cNvPr>
          <p:cNvPicPr>
            <a:picLocks noRot="1" noChangeAspect="1"/>
          </p:cNvPicPr>
          <p:nvPr>
            <a:videoFile r:link="rId1"/>
          </p:nvPr>
        </p:nvPicPr>
        <p:blipFill>
          <a:blip r:embed="rId4"/>
          <a:stretch>
            <a:fillRect/>
          </a:stretch>
        </p:blipFill>
        <p:spPr>
          <a:xfrm>
            <a:off x="2764465" y="1219200"/>
            <a:ext cx="5961321" cy="3825513"/>
          </a:xfrm>
          <a:prstGeom prst="rect">
            <a:avLst/>
          </a:prstGeom>
        </p:spPr>
      </p:pic>
    </p:spTree>
    <p:extLst>
      <p:ext uri="{BB962C8B-B14F-4D97-AF65-F5344CB8AC3E}">
        <p14:creationId xmlns:p14="http://schemas.microsoft.com/office/powerpoint/2010/main" val="339288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668FD0AE-3ED0-4C81-A09A-616FEE52558E}"/>
              </a:ext>
            </a:extLst>
          </p:cNvPr>
          <p:cNvPicPr>
            <a:picLocks noChangeAspect="1"/>
          </p:cNvPicPr>
          <p:nvPr/>
        </p:nvPicPr>
        <p:blipFill>
          <a:blip r:embed="rId3"/>
          <a:stretch>
            <a:fillRect/>
          </a:stretch>
        </p:blipFill>
        <p:spPr>
          <a:xfrm>
            <a:off x="2549039" y="-43743"/>
            <a:ext cx="1945690" cy="2266522"/>
          </a:xfrm>
          <a:prstGeom prst="rect">
            <a:avLst/>
          </a:prstGeom>
        </p:spPr>
      </p:pic>
      <p:pic>
        <p:nvPicPr>
          <p:cNvPr id="36" name="Picture 35">
            <a:extLst>
              <a:ext uri="{FF2B5EF4-FFF2-40B4-BE49-F238E27FC236}">
                <a16:creationId xmlns:a16="http://schemas.microsoft.com/office/drawing/2014/main" id="{4C3ECBD4-754C-49A2-B6A5-D457C5175508}"/>
              </a:ext>
            </a:extLst>
          </p:cNvPr>
          <p:cNvPicPr>
            <a:picLocks noChangeAspect="1"/>
          </p:cNvPicPr>
          <p:nvPr/>
        </p:nvPicPr>
        <p:blipFill>
          <a:blip r:embed="rId4"/>
          <a:stretch>
            <a:fillRect/>
          </a:stretch>
        </p:blipFill>
        <p:spPr>
          <a:xfrm>
            <a:off x="4795454" y="0"/>
            <a:ext cx="2010513" cy="2342034"/>
          </a:xfrm>
          <a:prstGeom prst="rect">
            <a:avLst/>
          </a:prstGeom>
        </p:spPr>
      </p:pic>
      <p:pic>
        <p:nvPicPr>
          <p:cNvPr id="38" name="Picture 37">
            <a:extLst>
              <a:ext uri="{FF2B5EF4-FFF2-40B4-BE49-F238E27FC236}">
                <a16:creationId xmlns:a16="http://schemas.microsoft.com/office/drawing/2014/main" id="{C56007FE-D374-436F-89F8-F1DB30879D50}"/>
              </a:ext>
            </a:extLst>
          </p:cNvPr>
          <p:cNvPicPr>
            <a:picLocks noChangeAspect="1"/>
          </p:cNvPicPr>
          <p:nvPr/>
        </p:nvPicPr>
        <p:blipFill>
          <a:blip r:embed="rId5"/>
          <a:stretch>
            <a:fillRect/>
          </a:stretch>
        </p:blipFill>
        <p:spPr>
          <a:xfrm>
            <a:off x="7111822" y="30110"/>
            <a:ext cx="2010513" cy="2342034"/>
          </a:xfrm>
          <a:prstGeom prst="rect">
            <a:avLst/>
          </a:prstGeom>
        </p:spPr>
      </p:pic>
      <p:pic>
        <p:nvPicPr>
          <p:cNvPr id="40" name="Picture 39">
            <a:extLst>
              <a:ext uri="{FF2B5EF4-FFF2-40B4-BE49-F238E27FC236}">
                <a16:creationId xmlns:a16="http://schemas.microsoft.com/office/drawing/2014/main" id="{140CEF34-496B-498A-8A50-72B376D58890}"/>
              </a:ext>
            </a:extLst>
          </p:cNvPr>
          <p:cNvPicPr>
            <a:picLocks noChangeAspect="1"/>
          </p:cNvPicPr>
          <p:nvPr/>
        </p:nvPicPr>
        <p:blipFill>
          <a:blip r:embed="rId6"/>
          <a:stretch>
            <a:fillRect/>
          </a:stretch>
        </p:blipFill>
        <p:spPr>
          <a:xfrm>
            <a:off x="9553312" y="30110"/>
            <a:ext cx="2010513" cy="2342034"/>
          </a:xfrm>
          <a:prstGeom prst="rect">
            <a:avLst/>
          </a:prstGeom>
        </p:spPr>
      </p:pic>
      <p:pic>
        <p:nvPicPr>
          <p:cNvPr id="42" name="Picture 41">
            <a:extLst>
              <a:ext uri="{FF2B5EF4-FFF2-40B4-BE49-F238E27FC236}">
                <a16:creationId xmlns:a16="http://schemas.microsoft.com/office/drawing/2014/main" id="{A46823C7-30B1-4221-B760-62A9A88DF4F4}"/>
              </a:ext>
            </a:extLst>
          </p:cNvPr>
          <p:cNvPicPr>
            <a:picLocks noChangeAspect="1"/>
          </p:cNvPicPr>
          <p:nvPr/>
        </p:nvPicPr>
        <p:blipFill>
          <a:blip r:embed="rId7"/>
          <a:stretch>
            <a:fillRect/>
          </a:stretch>
        </p:blipFill>
        <p:spPr>
          <a:xfrm>
            <a:off x="21485" y="-36659"/>
            <a:ext cx="2272179" cy="2272179"/>
          </a:xfrm>
          <a:prstGeom prst="rect">
            <a:avLst/>
          </a:prstGeom>
        </p:spPr>
      </p:pic>
      <p:pic>
        <p:nvPicPr>
          <p:cNvPr id="44" name="Picture 43">
            <a:extLst>
              <a:ext uri="{FF2B5EF4-FFF2-40B4-BE49-F238E27FC236}">
                <a16:creationId xmlns:a16="http://schemas.microsoft.com/office/drawing/2014/main" id="{D3542140-AD07-470A-B40C-12BFEAE0453E}"/>
              </a:ext>
            </a:extLst>
          </p:cNvPr>
          <p:cNvPicPr>
            <a:picLocks noChangeAspect="1"/>
          </p:cNvPicPr>
          <p:nvPr/>
        </p:nvPicPr>
        <p:blipFill>
          <a:blip r:embed="rId8"/>
          <a:stretch>
            <a:fillRect/>
          </a:stretch>
        </p:blipFill>
        <p:spPr>
          <a:xfrm>
            <a:off x="7179156" y="4395149"/>
            <a:ext cx="1875844" cy="2424227"/>
          </a:xfrm>
          <a:prstGeom prst="rect">
            <a:avLst/>
          </a:prstGeom>
        </p:spPr>
      </p:pic>
      <p:pic>
        <p:nvPicPr>
          <p:cNvPr id="46" name="Picture 45">
            <a:extLst>
              <a:ext uri="{FF2B5EF4-FFF2-40B4-BE49-F238E27FC236}">
                <a16:creationId xmlns:a16="http://schemas.microsoft.com/office/drawing/2014/main" id="{2B975E7E-8F16-4B29-925A-D57157307453}"/>
              </a:ext>
            </a:extLst>
          </p:cNvPr>
          <p:cNvPicPr>
            <a:picLocks noChangeAspect="1"/>
          </p:cNvPicPr>
          <p:nvPr/>
        </p:nvPicPr>
        <p:blipFill>
          <a:blip r:embed="rId9"/>
          <a:stretch>
            <a:fillRect/>
          </a:stretch>
        </p:blipFill>
        <p:spPr>
          <a:xfrm>
            <a:off x="0" y="4349222"/>
            <a:ext cx="2189154" cy="2550131"/>
          </a:xfrm>
          <a:prstGeom prst="rect">
            <a:avLst/>
          </a:prstGeom>
        </p:spPr>
      </p:pic>
      <p:pic>
        <p:nvPicPr>
          <p:cNvPr id="48" name="Picture 47">
            <a:extLst>
              <a:ext uri="{FF2B5EF4-FFF2-40B4-BE49-F238E27FC236}">
                <a16:creationId xmlns:a16="http://schemas.microsoft.com/office/drawing/2014/main" id="{A8A55DB0-6597-4CDB-AB86-B3B29886F041}"/>
              </a:ext>
            </a:extLst>
          </p:cNvPr>
          <p:cNvPicPr>
            <a:picLocks noChangeAspect="1"/>
          </p:cNvPicPr>
          <p:nvPr/>
        </p:nvPicPr>
        <p:blipFill>
          <a:blip r:embed="rId10"/>
          <a:stretch>
            <a:fillRect/>
          </a:stretch>
        </p:blipFill>
        <p:spPr>
          <a:xfrm>
            <a:off x="2398866" y="4412173"/>
            <a:ext cx="2423943" cy="2407203"/>
          </a:xfrm>
          <a:prstGeom prst="rect">
            <a:avLst/>
          </a:prstGeom>
        </p:spPr>
      </p:pic>
      <p:pic>
        <p:nvPicPr>
          <p:cNvPr id="50" name="Picture 49">
            <a:extLst>
              <a:ext uri="{FF2B5EF4-FFF2-40B4-BE49-F238E27FC236}">
                <a16:creationId xmlns:a16="http://schemas.microsoft.com/office/drawing/2014/main" id="{6773E307-4B58-4076-8193-ACE225C4CBF3}"/>
              </a:ext>
            </a:extLst>
          </p:cNvPr>
          <p:cNvPicPr>
            <a:picLocks noChangeAspect="1"/>
          </p:cNvPicPr>
          <p:nvPr/>
        </p:nvPicPr>
        <p:blipFill>
          <a:blip r:embed="rId11"/>
          <a:stretch>
            <a:fillRect/>
          </a:stretch>
        </p:blipFill>
        <p:spPr>
          <a:xfrm>
            <a:off x="5032521" y="4407625"/>
            <a:ext cx="2079301" cy="2418150"/>
          </a:xfrm>
          <a:prstGeom prst="rect">
            <a:avLst/>
          </a:prstGeom>
        </p:spPr>
      </p:pic>
      <p:pic>
        <p:nvPicPr>
          <p:cNvPr id="52" name="Picture 51">
            <a:extLst>
              <a:ext uri="{FF2B5EF4-FFF2-40B4-BE49-F238E27FC236}">
                <a16:creationId xmlns:a16="http://schemas.microsoft.com/office/drawing/2014/main" id="{BA82083D-27B9-42DB-A423-681DA1E9C30F}"/>
              </a:ext>
            </a:extLst>
          </p:cNvPr>
          <p:cNvPicPr>
            <a:picLocks noChangeAspect="1"/>
          </p:cNvPicPr>
          <p:nvPr/>
        </p:nvPicPr>
        <p:blipFill>
          <a:blip r:embed="rId12"/>
          <a:stretch>
            <a:fillRect/>
          </a:stretch>
        </p:blipFill>
        <p:spPr>
          <a:xfrm>
            <a:off x="9192105" y="4349222"/>
            <a:ext cx="2732926" cy="2407203"/>
          </a:xfrm>
          <a:prstGeom prst="rect">
            <a:avLst/>
          </a:prstGeom>
        </p:spPr>
      </p:pic>
      <p:sp>
        <p:nvSpPr>
          <p:cNvPr id="53" name="TextBox 52">
            <a:extLst>
              <a:ext uri="{FF2B5EF4-FFF2-40B4-BE49-F238E27FC236}">
                <a16:creationId xmlns:a16="http://schemas.microsoft.com/office/drawing/2014/main" id="{C895E0A4-EE17-430B-B24D-E1775E3FF770}"/>
              </a:ext>
            </a:extLst>
          </p:cNvPr>
          <p:cNvSpPr txBox="1"/>
          <p:nvPr/>
        </p:nvSpPr>
        <p:spPr>
          <a:xfrm>
            <a:off x="256774" y="2690501"/>
            <a:ext cx="11678451" cy="1015663"/>
          </a:xfrm>
          <a:prstGeom prst="rect">
            <a:avLst/>
          </a:prstGeom>
          <a:noFill/>
        </p:spPr>
        <p:txBody>
          <a:bodyPr wrap="square" rtlCol="0">
            <a:spAutoFit/>
          </a:bodyPr>
          <a:lstStyle/>
          <a:p>
            <a:pPr algn="ctr"/>
            <a:r>
              <a:rPr lang="en-US" sz="6000" b="1" dirty="0">
                <a:solidFill>
                  <a:schemeClr val="tx2">
                    <a:lumMod val="50000"/>
                    <a:lumOff val="50000"/>
                  </a:schemeClr>
                </a:solidFill>
              </a:rPr>
              <a:t>Together We Are One</a:t>
            </a:r>
          </a:p>
        </p:txBody>
      </p:sp>
    </p:spTree>
    <p:extLst>
      <p:ext uri="{BB962C8B-B14F-4D97-AF65-F5344CB8AC3E}">
        <p14:creationId xmlns:p14="http://schemas.microsoft.com/office/powerpoint/2010/main" val="1069734333"/>
      </p:ext>
    </p:extLst>
  </p:cSld>
  <p:clrMapOvr>
    <a:masterClrMapping/>
  </p:clrMapOvr>
  <mc:AlternateContent xmlns:mc="http://schemas.openxmlformats.org/markup-compatibility/2006" xmlns:p14="http://schemas.microsoft.com/office/powerpoint/2010/main">
    <mc:Choice Requires="p14">
      <p:transition spd="slow" p14:dur="2000" advTm="45427"/>
    </mc:Choice>
    <mc:Fallback xmlns="">
      <p:transition spd="slow" advTm="45427"/>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0251A9-9911-49C8-AEB4-12DCB3E267A3}"/>
              </a:ext>
            </a:extLst>
          </p:cNvPr>
          <p:cNvSpPr txBox="1"/>
          <p:nvPr/>
        </p:nvSpPr>
        <p:spPr>
          <a:xfrm rot="10800000" flipV="1">
            <a:off x="3143892" y="1320785"/>
            <a:ext cx="6411074" cy="4154984"/>
          </a:xfrm>
          <a:prstGeom prst="rect">
            <a:avLst/>
          </a:prstGeom>
          <a:noFill/>
        </p:spPr>
        <p:txBody>
          <a:bodyPr wrap="square" rtlCol="0">
            <a:spAutoFit/>
          </a:bodyPr>
          <a:lstStyle/>
          <a:p>
            <a:r>
              <a:rPr lang="en-US" sz="2400" dirty="0"/>
              <a:t>. As skills increased, they found they were capable of doing what they did before and a whole lot more...Mastering TEAMS, virtual Advocacy groups, creating tutorials to get participants connected, Virtual Boards, the Art of the Voice Over added to their sense of accomplishment. They have all given it their best and really excelled. It’s a pleasure working along side and a privilege to be on the inside track witnessing their growth in confidence and accomplishments.</a:t>
            </a:r>
          </a:p>
          <a:p>
            <a:r>
              <a:rPr lang="en-US" sz="2400" dirty="0"/>
              <a:t>-Kate </a:t>
            </a:r>
            <a:r>
              <a:rPr lang="en-US" sz="2400" dirty="0" err="1"/>
              <a:t>Dejardins</a:t>
            </a:r>
            <a:endParaRPr lang="en-US" sz="2400" dirty="0"/>
          </a:p>
        </p:txBody>
      </p:sp>
    </p:spTree>
    <p:extLst>
      <p:ext uri="{BB962C8B-B14F-4D97-AF65-F5344CB8AC3E}">
        <p14:creationId xmlns:p14="http://schemas.microsoft.com/office/powerpoint/2010/main" val="11074291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126ADEF2-2BA7-419F-A580-9C6541A73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10" name="Rectangle 9">
            <a:extLst>
              <a:ext uri="{FF2B5EF4-FFF2-40B4-BE49-F238E27FC236}">
                <a16:creationId xmlns:a16="http://schemas.microsoft.com/office/drawing/2014/main" id="{2B146248-6675-4D3A-B34A-7363E28C91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D4A29828-0E9F-418B-A95D-A7D6ABF1C7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2DC83C-88EC-42A1-8F89-DC0D842DCBCA}"/>
              </a:ext>
            </a:extLst>
          </p:cNvPr>
          <p:cNvSpPr>
            <a:spLocks noGrp="1"/>
          </p:cNvSpPr>
          <p:nvPr>
            <p:ph type="title"/>
          </p:nvPr>
        </p:nvSpPr>
        <p:spPr>
          <a:xfrm>
            <a:off x="1401663" y="4992912"/>
            <a:ext cx="10274497" cy="1734497"/>
          </a:xfrm>
        </p:spPr>
        <p:txBody>
          <a:bodyPr vert="horz" lIns="91440" tIns="45720" rIns="91440" bIns="45720" rtlCol="0" anchor="t">
            <a:normAutofit/>
          </a:bodyPr>
          <a:lstStyle/>
          <a:p>
            <a:pPr algn="ctr"/>
            <a:r>
              <a:rPr lang="en-US" sz="5000" spc="800" dirty="0"/>
              <a:t>Dedicated to Jossie Torres and Commissioner </a:t>
            </a:r>
            <a:r>
              <a:rPr lang="en-US" sz="5000" spc="800" dirty="0" err="1"/>
              <a:t>SCheff</a:t>
            </a:r>
            <a:r>
              <a:rPr lang="en-US" sz="5000" spc="800" dirty="0"/>
              <a:t> </a:t>
            </a:r>
          </a:p>
        </p:txBody>
      </p:sp>
      <p:sp>
        <p:nvSpPr>
          <p:cNvPr id="14" name="Freeform 6">
            <a:extLst>
              <a:ext uri="{FF2B5EF4-FFF2-40B4-BE49-F238E27FC236}">
                <a16:creationId xmlns:a16="http://schemas.microsoft.com/office/drawing/2014/main" id="{397636A1-434C-40B3-A908-6730DB23CA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pic>
        <p:nvPicPr>
          <p:cNvPr id="3" name="Online Media 2" title="Mi Shebeirach prayer for Health and Healing by Debbie Friedman with Hebrew and English lyrics!">
            <a:hlinkClick r:id="" action="ppaction://media"/>
            <a:extLst>
              <a:ext uri="{FF2B5EF4-FFF2-40B4-BE49-F238E27FC236}">
                <a16:creationId xmlns:a16="http://schemas.microsoft.com/office/drawing/2014/main" id="{0AAA10EB-644C-46F3-830A-22CA38CF3B50}"/>
              </a:ext>
            </a:extLst>
          </p:cNvPr>
          <p:cNvPicPr>
            <a:picLocks noRot="1" noChangeAspect="1"/>
          </p:cNvPicPr>
          <p:nvPr>
            <a:videoFile r:link="rId1"/>
          </p:nvPr>
        </p:nvPicPr>
        <p:blipFill>
          <a:blip r:embed="rId3"/>
          <a:stretch>
            <a:fillRect/>
          </a:stretch>
        </p:blipFill>
        <p:spPr>
          <a:xfrm>
            <a:off x="2332234" y="176108"/>
            <a:ext cx="8753582" cy="4200683"/>
          </a:xfrm>
          <a:prstGeom prst="rect">
            <a:avLst/>
          </a:prstGeom>
        </p:spPr>
      </p:pic>
    </p:spTree>
    <p:extLst>
      <p:ext uri="{BB962C8B-B14F-4D97-AF65-F5344CB8AC3E}">
        <p14:creationId xmlns:p14="http://schemas.microsoft.com/office/powerpoint/2010/main" val="155015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ogetherWeAreOne">
            <a:hlinkClick r:id="" action="ppaction://media"/>
            <a:extLst>
              <a:ext uri="{FF2B5EF4-FFF2-40B4-BE49-F238E27FC236}">
                <a16:creationId xmlns:a16="http://schemas.microsoft.com/office/drawing/2014/main" id="{95944CC6-D925-4F4B-89BF-FDEA9350DB7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74035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0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DD0AEE21-CF4B-4395-A100-EFB0EB9951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a:extLst>
              <a:ext uri="{FF2B5EF4-FFF2-40B4-BE49-F238E27FC236}">
                <a16:creationId xmlns:a16="http://schemas.microsoft.com/office/drawing/2014/main" id="{9F8DBD9A-1B56-4D4B-856B-89CC682C6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EE079F42-5C7A-44DD-9E9F-A34795A48F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9091" y="0"/>
            <a:ext cx="114729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Freeform 6">
            <a:extLst>
              <a:ext uri="{FF2B5EF4-FFF2-40B4-BE49-F238E27FC236}">
                <a16:creationId xmlns:a16="http://schemas.microsoft.com/office/drawing/2014/main" id="{09777E15-6D68-4808-AD20-82EA7377F4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3285"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sp>
      <p:sp>
        <p:nvSpPr>
          <p:cNvPr id="18" name="Freeform 6">
            <a:extLst>
              <a:ext uri="{FF2B5EF4-FFF2-40B4-BE49-F238E27FC236}">
                <a16:creationId xmlns:a16="http://schemas.microsoft.com/office/drawing/2014/main" id="{CE79CAD8-9F7F-4756-BD12-8463CA4C6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20" name="Rectangle 19">
            <a:extLst>
              <a:ext uri="{FF2B5EF4-FFF2-40B4-BE49-F238E27FC236}">
                <a16:creationId xmlns:a16="http://schemas.microsoft.com/office/drawing/2014/main" id="{A9923A21-5790-4667-B5C7-ADA793B49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4448" y="643466"/>
            <a:ext cx="9600802" cy="557106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nline Media 4" title="Kermit's Song of Hope">
            <a:hlinkClick r:id="" action="ppaction://media"/>
            <a:extLst>
              <a:ext uri="{FF2B5EF4-FFF2-40B4-BE49-F238E27FC236}">
                <a16:creationId xmlns:a16="http://schemas.microsoft.com/office/drawing/2014/main" id="{F113B588-9CDE-4A20-831B-BF39CCBBBB5A}"/>
              </a:ext>
            </a:extLst>
          </p:cNvPr>
          <p:cNvPicPr>
            <a:picLocks noRot="1" noChangeAspect="1"/>
          </p:cNvPicPr>
          <p:nvPr>
            <a:videoFile r:link="rId1"/>
          </p:nvPr>
        </p:nvPicPr>
        <p:blipFill>
          <a:blip r:embed="rId3"/>
          <a:stretch>
            <a:fillRect/>
          </a:stretch>
        </p:blipFill>
        <p:spPr>
          <a:xfrm>
            <a:off x="2084758" y="965199"/>
            <a:ext cx="8760179" cy="4927601"/>
          </a:xfrm>
          <a:prstGeom prst="rect">
            <a:avLst/>
          </a:prstGeom>
        </p:spPr>
      </p:pic>
    </p:spTree>
    <p:extLst>
      <p:ext uri="{BB962C8B-B14F-4D97-AF65-F5344CB8AC3E}">
        <p14:creationId xmlns:p14="http://schemas.microsoft.com/office/powerpoint/2010/main" val="378846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4C91D-4D25-4BA2-86B2-B8179C0D9176}"/>
              </a:ext>
            </a:extLst>
          </p:cNvPr>
          <p:cNvSpPr>
            <a:spLocks noGrp="1"/>
          </p:cNvSpPr>
          <p:nvPr>
            <p:ph type="title"/>
          </p:nvPr>
        </p:nvSpPr>
        <p:spPr/>
        <p:txBody>
          <a:bodyPr/>
          <a:lstStyle/>
          <a:p>
            <a:r>
              <a:rPr lang="en-US" dirty="0"/>
              <a:t>In the beginning </a:t>
            </a:r>
          </a:p>
        </p:txBody>
      </p:sp>
      <p:sp>
        <p:nvSpPr>
          <p:cNvPr id="3" name="Content Placeholder 2">
            <a:extLst>
              <a:ext uri="{FF2B5EF4-FFF2-40B4-BE49-F238E27FC236}">
                <a16:creationId xmlns:a16="http://schemas.microsoft.com/office/drawing/2014/main" id="{6109F60F-1B80-44F4-AA6D-10D2207A8F53}"/>
              </a:ext>
            </a:extLst>
          </p:cNvPr>
          <p:cNvSpPr>
            <a:spLocks noGrp="1"/>
          </p:cNvSpPr>
          <p:nvPr>
            <p:ph idx="1"/>
          </p:nvPr>
        </p:nvSpPr>
        <p:spPr>
          <a:xfrm>
            <a:off x="1327878" y="1466851"/>
            <a:ext cx="9881228" cy="5098336"/>
          </a:xfrm>
        </p:spPr>
        <p:txBody>
          <a:bodyPr/>
          <a:lstStyle/>
          <a:p>
            <a:r>
              <a:rPr lang="en-US" dirty="0"/>
              <a:t>2020 started off as a typical year for the SACS.</a:t>
            </a:r>
          </a:p>
          <a:p>
            <a:r>
              <a:rPr lang="en-US" dirty="0"/>
              <a:t>Our lives had a normal, predictable rhythm to it.</a:t>
            </a:r>
          </a:p>
          <a:p>
            <a:r>
              <a:rPr lang="en-US" dirty="0"/>
              <a:t>We:</a:t>
            </a:r>
          </a:p>
          <a:p>
            <a:pPr lvl="1"/>
            <a:r>
              <a:rPr lang="en-US" dirty="0"/>
              <a:t>Traveled to our providers to run SA groups</a:t>
            </a:r>
          </a:p>
          <a:p>
            <a:pPr lvl="1"/>
            <a:r>
              <a:rPr lang="en-US" dirty="0"/>
              <a:t>Went to the office as usual </a:t>
            </a:r>
          </a:p>
          <a:p>
            <a:pPr lvl="1"/>
            <a:r>
              <a:rPr lang="en-US" dirty="0"/>
              <a:t>Visited with providers to promote self advocacy</a:t>
            </a:r>
          </a:p>
          <a:p>
            <a:pPr lvl="1"/>
            <a:r>
              <a:rPr lang="en-US" dirty="0"/>
              <a:t>Had our usual in person statewide and regional SAC meetings.</a:t>
            </a:r>
          </a:p>
          <a:p>
            <a:r>
              <a:rPr lang="en-US" dirty="0"/>
              <a:t>These are seemingly simple things that we took for granted before they were taken from us. </a:t>
            </a:r>
          </a:p>
        </p:txBody>
      </p:sp>
    </p:spTree>
    <p:extLst>
      <p:ext uri="{BB962C8B-B14F-4D97-AF65-F5344CB8AC3E}">
        <p14:creationId xmlns:p14="http://schemas.microsoft.com/office/powerpoint/2010/main" val="2511478076"/>
      </p:ext>
    </p:extLst>
  </p:cSld>
  <p:clrMapOvr>
    <a:masterClrMapping/>
  </p:clrMapOvr>
  <mc:AlternateContent xmlns:mc="http://schemas.openxmlformats.org/markup-compatibility/2006" xmlns:p14="http://schemas.microsoft.com/office/powerpoint/2010/main">
    <mc:Choice Requires="p14">
      <p:transition spd="slow" p14:dur="2000" advTm="120234"/>
    </mc:Choice>
    <mc:Fallback xmlns="">
      <p:transition spd="slow" advTm="120234"/>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F37F72-831C-479A-AEB0-5133D935C442}"/>
              </a:ext>
            </a:extLst>
          </p:cNvPr>
          <p:cNvSpPr>
            <a:spLocks noGrp="1"/>
          </p:cNvSpPr>
          <p:nvPr>
            <p:ph type="title"/>
          </p:nvPr>
        </p:nvSpPr>
        <p:spPr>
          <a:xfrm>
            <a:off x="1190033" y="2077622"/>
            <a:ext cx="10178322" cy="1492132"/>
          </a:xfrm>
        </p:spPr>
        <p:txBody>
          <a:bodyPr/>
          <a:lstStyle/>
          <a:p>
            <a:r>
              <a:rPr lang="en-US" dirty="0"/>
              <a:t>Then Everything Changed….</a:t>
            </a:r>
          </a:p>
        </p:txBody>
      </p:sp>
    </p:spTree>
    <p:extLst>
      <p:ext uri="{BB962C8B-B14F-4D97-AF65-F5344CB8AC3E}">
        <p14:creationId xmlns:p14="http://schemas.microsoft.com/office/powerpoint/2010/main" val="1486409993"/>
      </p:ext>
    </p:extLst>
  </p:cSld>
  <p:clrMapOvr>
    <a:masterClrMapping/>
  </p:clrMapOvr>
  <mc:AlternateContent xmlns:mc="http://schemas.openxmlformats.org/markup-compatibility/2006" xmlns:p14="http://schemas.microsoft.com/office/powerpoint/2010/main">
    <mc:Choice Requires="p14">
      <p:transition spd="slow" p14:dur="2000" advTm="24246"/>
    </mc:Choice>
    <mc:Fallback xmlns="">
      <p:transition spd="slow" advTm="24246"/>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F4E1C-76F3-4F7F-B800-4EFBBDE629B1}"/>
              </a:ext>
            </a:extLst>
          </p:cNvPr>
          <p:cNvSpPr>
            <a:spLocks noGrp="1"/>
          </p:cNvSpPr>
          <p:nvPr>
            <p:ph type="title"/>
          </p:nvPr>
        </p:nvSpPr>
        <p:spPr>
          <a:xfrm>
            <a:off x="1404078" y="0"/>
            <a:ext cx="10197372" cy="1466850"/>
          </a:xfrm>
        </p:spPr>
        <p:txBody>
          <a:bodyPr>
            <a:noAutofit/>
          </a:bodyPr>
          <a:lstStyle/>
          <a:p>
            <a:r>
              <a:rPr lang="en-US" sz="4400" dirty="0"/>
              <a:t>Covid-19 declared a public health emergency in the USA- February 2020</a:t>
            </a:r>
          </a:p>
        </p:txBody>
      </p:sp>
      <p:pic>
        <p:nvPicPr>
          <p:cNvPr id="5" name="Content Placeholder 4">
            <a:extLst>
              <a:ext uri="{FF2B5EF4-FFF2-40B4-BE49-F238E27FC236}">
                <a16:creationId xmlns:a16="http://schemas.microsoft.com/office/drawing/2014/main" id="{A20A73EF-A9DC-4454-B483-BBA06B7437E3}"/>
              </a:ext>
            </a:extLst>
          </p:cNvPr>
          <p:cNvPicPr>
            <a:picLocks noGrp="1" noChangeAspect="1"/>
          </p:cNvPicPr>
          <p:nvPr>
            <p:ph idx="1"/>
          </p:nvPr>
        </p:nvPicPr>
        <p:blipFill>
          <a:blip r:embed="rId3"/>
          <a:stretch>
            <a:fillRect/>
          </a:stretch>
        </p:blipFill>
        <p:spPr>
          <a:xfrm>
            <a:off x="2204766" y="1295400"/>
            <a:ext cx="7782468" cy="5819532"/>
          </a:xfrm>
        </p:spPr>
      </p:pic>
      <p:pic>
        <p:nvPicPr>
          <p:cNvPr id="6" name="Online Media 5" title="COVID-19: US Declares Public Health Emergency | TODAY">
            <a:hlinkClick r:id="" action="ppaction://media"/>
            <a:extLst>
              <a:ext uri="{FF2B5EF4-FFF2-40B4-BE49-F238E27FC236}">
                <a16:creationId xmlns:a16="http://schemas.microsoft.com/office/drawing/2014/main" id="{3227E819-51F3-4148-901E-EB80F68B1CC4}"/>
              </a:ext>
            </a:extLst>
          </p:cNvPr>
          <p:cNvPicPr>
            <a:picLocks noRot="1" noChangeAspect="1"/>
          </p:cNvPicPr>
          <p:nvPr>
            <a:videoFile r:link="rId1"/>
          </p:nvPr>
        </p:nvPicPr>
        <p:blipFill>
          <a:blip r:embed="rId4"/>
          <a:stretch>
            <a:fillRect/>
          </a:stretch>
        </p:blipFill>
        <p:spPr>
          <a:xfrm>
            <a:off x="2581275" y="1552575"/>
            <a:ext cx="7183305" cy="4514850"/>
          </a:xfrm>
          <a:prstGeom prst="rect">
            <a:avLst/>
          </a:prstGeom>
        </p:spPr>
      </p:pic>
    </p:spTree>
    <p:extLst>
      <p:ext uri="{BB962C8B-B14F-4D97-AF65-F5344CB8AC3E}">
        <p14:creationId xmlns:p14="http://schemas.microsoft.com/office/powerpoint/2010/main" val="51739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AFEEB-BB93-47DC-B963-BEFA84DFDA59}"/>
              </a:ext>
            </a:extLst>
          </p:cNvPr>
          <p:cNvSpPr>
            <a:spLocks noGrp="1"/>
          </p:cNvSpPr>
          <p:nvPr>
            <p:ph type="title"/>
          </p:nvPr>
        </p:nvSpPr>
        <p:spPr>
          <a:xfrm>
            <a:off x="1251677" y="0"/>
            <a:ext cx="10178322" cy="1492132"/>
          </a:xfrm>
        </p:spPr>
        <p:txBody>
          <a:bodyPr>
            <a:normAutofit/>
          </a:bodyPr>
          <a:lstStyle/>
          <a:p>
            <a:r>
              <a:rPr lang="en-US" sz="4400" dirty="0"/>
              <a:t>March 2020- COVID 19 officially declared a pandemic by the WHO</a:t>
            </a:r>
          </a:p>
        </p:txBody>
      </p:sp>
      <p:pic>
        <p:nvPicPr>
          <p:cNvPr id="10" name="Content Placeholder 9" descr="A close up of a computer screen&#10;&#10;Description automatically generated">
            <a:extLst>
              <a:ext uri="{FF2B5EF4-FFF2-40B4-BE49-F238E27FC236}">
                <a16:creationId xmlns:a16="http://schemas.microsoft.com/office/drawing/2014/main" id="{DCCDD0F7-39FF-4435-B72F-DF061873E1C3}"/>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2099778" y="1492132"/>
            <a:ext cx="6836029" cy="5043386"/>
          </a:xfrm>
        </p:spPr>
      </p:pic>
      <p:pic>
        <p:nvPicPr>
          <p:cNvPr id="11" name="Online Media 10" title="Coronavirus update: WHO declares coronavirus outbreak a pandemic">
            <a:hlinkClick r:id="" action="ppaction://media"/>
            <a:extLst>
              <a:ext uri="{FF2B5EF4-FFF2-40B4-BE49-F238E27FC236}">
                <a16:creationId xmlns:a16="http://schemas.microsoft.com/office/drawing/2014/main" id="{3D8001B1-5043-4EC4-A2A0-9C88A246A2F8}"/>
              </a:ext>
            </a:extLst>
          </p:cNvPr>
          <p:cNvPicPr>
            <a:picLocks noRot="1" noChangeAspect="1"/>
          </p:cNvPicPr>
          <p:nvPr>
            <a:videoFile r:link="rId1"/>
          </p:nvPr>
        </p:nvPicPr>
        <p:blipFill>
          <a:blip r:embed="rId5"/>
          <a:stretch>
            <a:fillRect/>
          </a:stretch>
        </p:blipFill>
        <p:spPr>
          <a:xfrm>
            <a:off x="2466975" y="1676400"/>
            <a:ext cx="6190151" cy="3914775"/>
          </a:xfrm>
          <a:prstGeom prst="rect">
            <a:avLst/>
          </a:prstGeom>
        </p:spPr>
      </p:pic>
    </p:spTree>
    <p:extLst>
      <p:ext uri="{BB962C8B-B14F-4D97-AF65-F5344CB8AC3E}">
        <p14:creationId xmlns:p14="http://schemas.microsoft.com/office/powerpoint/2010/main" val="367213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0AAA6-4D03-4809-BAB9-BA0930B2FCE8}"/>
              </a:ext>
            </a:extLst>
          </p:cNvPr>
          <p:cNvSpPr>
            <a:spLocks noGrp="1"/>
          </p:cNvSpPr>
          <p:nvPr>
            <p:ph type="title"/>
          </p:nvPr>
        </p:nvSpPr>
        <p:spPr>
          <a:xfrm>
            <a:off x="1213578" y="389318"/>
            <a:ext cx="10178322" cy="1492132"/>
          </a:xfrm>
        </p:spPr>
        <p:txBody>
          <a:bodyPr>
            <a:normAutofit/>
          </a:bodyPr>
          <a:lstStyle/>
          <a:p>
            <a:r>
              <a:rPr lang="en-US" sz="4800" dirty="0"/>
              <a:t>COVID comes to CT- March, 8-2020</a:t>
            </a:r>
          </a:p>
        </p:txBody>
      </p:sp>
      <p:pic>
        <p:nvPicPr>
          <p:cNvPr id="10" name="Content Placeholder 9">
            <a:extLst>
              <a:ext uri="{FF2B5EF4-FFF2-40B4-BE49-F238E27FC236}">
                <a16:creationId xmlns:a16="http://schemas.microsoft.com/office/drawing/2014/main" id="{C30A6603-E910-4CD8-B631-69C333032CCC}"/>
              </a:ext>
            </a:extLst>
          </p:cNvPr>
          <p:cNvPicPr>
            <a:picLocks noGrp="1" noChangeAspect="1"/>
          </p:cNvPicPr>
          <p:nvPr>
            <p:ph idx="1"/>
          </p:nvPr>
        </p:nvPicPr>
        <p:blipFill rotWithShape="1">
          <a:blip r:embed="rId4"/>
          <a:srcRect l="1872" t="2875" r="2651" b="668"/>
          <a:stretch/>
        </p:blipFill>
        <p:spPr>
          <a:xfrm>
            <a:off x="2392988" y="1361710"/>
            <a:ext cx="6985904" cy="4940354"/>
          </a:xfrm>
          <a:prstGeom prst="rect">
            <a:avLst/>
          </a:prstGeom>
        </p:spPr>
      </p:pic>
      <p:sp>
        <p:nvSpPr>
          <p:cNvPr id="13" name="TextBox 12">
            <a:extLst>
              <a:ext uri="{FF2B5EF4-FFF2-40B4-BE49-F238E27FC236}">
                <a16:creationId xmlns:a16="http://schemas.microsoft.com/office/drawing/2014/main" id="{C0F08280-03F9-4B49-8FFD-326098604445}"/>
              </a:ext>
            </a:extLst>
          </p:cNvPr>
          <p:cNvSpPr txBox="1"/>
          <p:nvPr/>
        </p:nvSpPr>
        <p:spPr>
          <a:xfrm>
            <a:off x="3893555" y="2575420"/>
            <a:ext cx="3984770" cy="3570208"/>
          </a:xfrm>
          <a:prstGeom prst="rect">
            <a:avLst/>
          </a:prstGeom>
          <a:noFill/>
        </p:spPr>
        <p:txBody>
          <a:bodyPr wrap="square" rtlCol="0">
            <a:spAutoFit/>
          </a:bodyPr>
          <a:lstStyle/>
          <a:p>
            <a:r>
              <a:rPr lang="en-US" sz="1100" dirty="0"/>
              <a:t>(</a:t>
            </a:r>
            <a:r>
              <a:rPr lang="en-US" sz="1600" dirty="0"/>
              <a:t>HARTFORD, CT) – Governor Ned Lamont today announced that the Connecticut Department of Public Health (DPH) State Laboratory has confirmed the first presumptive positive case of coronavirus disease (COVID-19) involving a Connecticut resident. The patient, a resident of Wilton who is 40 to 50 years of age, is being treated at Danbury Hospital. The person most likely became infected with the virus that causes COVID-19 during a recent trip to California and sought medical care shortly after returning to Connecticut.</a:t>
            </a:r>
          </a:p>
          <a:p>
            <a:endParaRPr lang="en-US" dirty="0"/>
          </a:p>
        </p:txBody>
      </p:sp>
      <p:pic>
        <p:nvPicPr>
          <p:cNvPr id="3" name="Audio 2">
            <a:hlinkClick r:id="" action="ppaction://media"/>
            <a:extLst>
              <a:ext uri="{FF2B5EF4-FFF2-40B4-BE49-F238E27FC236}">
                <a16:creationId xmlns:a16="http://schemas.microsoft.com/office/drawing/2014/main" id="{E1D0FC02-FA24-458F-B34F-DF63B13BC2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30383312"/>
      </p:ext>
    </p:extLst>
  </p:cSld>
  <p:clrMapOvr>
    <a:masterClrMapping/>
  </p:clrMapOvr>
  <mc:AlternateContent xmlns:mc="http://schemas.openxmlformats.org/markup-compatibility/2006" xmlns:p14="http://schemas.microsoft.com/office/powerpoint/2010/main">
    <mc:Choice Requires="p14">
      <p:transition spd="slow" p14:dur="2000" advTm="37706"/>
    </mc:Choice>
    <mc:Fallback xmlns="">
      <p:transition spd="slow" advTm="37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6B6D0-C78C-4F04-BE00-855AE7BA4E8E}"/>
              </a:ext>
            </a:extLst>
          </p:cNvPr>
          <p:cNvSpPr>
            <a:spLocks noGrp="1"/>
          </p:cNvSpPr>
          <p:nvPr>
            <p:ph type="title"/>
          </p:nvPr>
        </p:nvSpPr>
        <p:spPr>
          <a:xfrm>
            <a:off x="1537428" y="163310"/>
            <a:ext cx="10178322" cy="1492132"/>
          </a:xfrm>
        </p:spPr>
        <p:txBody>
          <a:bodyPr>
            <a:normAutofit fontScale="90000"/>
          </a:bodyPr>
          <a:lstStyle/>
          <a:p>
            <a:r>
              <a:rPr lang="en-US" dirty="0"/>
              <a:t>March 10, 2020- Governor Lamont declares state of emergency</a:t>
            </a:r>
          </a:p>
        </p:txBody>
      </p:sp>
      <p:pic>
        <p:nvPicPr>
          <p:cNvPr id="10" name="Picture 9">
            <a:extLst>
              <a:ext uri="{FF2B5EF4-FFF2-40B4-BE49-F238E27FC236}">
                <a16:creationId xmlns:a16="http://schemas.microsoft.com/office/drawing/2014/main" id="{3EFD229E-873B-4C1B-AF5F-BDB8DFCF7D73}"/>
              </a:ext>
            </a:extLst>
          </p:cNvPr>
          <p:cNvPicPr>
            <a:picLocks noChangeAspect="1"/>
          </p:cNvPicPr>
          <p:nvPr/>
        </p:nvPicPr>
        <p:blipFill>
          <a:blip r:embed="rId3"/>
          <a:stretch>
            <a:fillRect/>
          </a:stretch>
        </p:blipFill>
        <p:spPr>
          <a:xfrm>
            <a:off x="2542496" y="1655442"/>
            <a:ext cx="6840305" cy="5041829"/>
          </a:xfrm>
          <a:prstGeom prst="rect">
            <a:avLst/>
          </a:prstGeom>
        </p:spPr>
      </p:pic>
      <p:pic>
        <p:nvPicPr>
          <p:cNvPr id="11" name="Online Media 10" title="Video: Public health emergency declared in CT amid coronavirus outbreak">
            <a:hlinkClick r:id="" action="ppaction://media"/>
            <a:extLst>
              <a:ext uri="{FF2B5EF4-FFF2-40B4-BE49-F238E27FC236}">
                <a16:creationId xmlns:a16="http://schemas.microsoft.com/office/drawing/2014/main" id="{08F84805-2B87-4DB4-B45C-1955B5B6B7BE}"/>
              </a:ext>
            </a:extLst>
          </p:cNvPr>
          <p:cNvPicPr>
            <a:picLocks noRot="1" noChangeAspect="1"/>
          </p:cNvPicPr>
          <p:nvPr>
            <a:videoFile r:link="rId1"/>
          </p:nvPr>
        </p:nvPicPr>
        <p:blipFill>
          <a:blip r:embed="rId4"/>
          <a:stretch>
            <a:fillRect/>
          </a:stretch>
        </p:blipFill>
        <p:spPr>
          <a:xfrm>
            <a:off x="2914648" y="1847850"/>
            <a:ext cx="6162677" cy="4067175"/>
          </a:xfrm>
          <a:prstGeom prst="rect">
            <a:avLst/>
          </a:prstGeom>
        </p:spPr>
      </p:pic>
    </p:spTree>
    <p:extLst>
      <p:ext uri="{BB962C8B-B14F-4D97-AF65-F5344CB8AC3E}">
        <p14:creationId xmlns:p14="http://schemas.microsoft.com/office/powerpoint/2010/main" val="147907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E2112-FAAA-43C5-B9F7-7B5ABC2DBA4B}"/>
              </a:ext>
            </a:extLst>
          </p:cNvPr>
          <p:cNvSpPr>
            <a:spLocks noGrp="1"/>
          </p:cNvSpPr>
          <p:nvPr>
            <p:ph type="title"/>
          </p:nvPr>
        </p:nvSpPr>
        <p:spPr/>
        <p:txBody>
          <a:bodyPr>
            <a:normAutofit fontScale="90000"/>
          </a:bodyPr>
          <a:lstStyle/>
          <a:p>
            <a:r>
              <a:rPr lang="en-US"/>
              <a:t> </a:t>
            </a:r>
            <a:r>
              <a:rPr lang="en-US" sz="4400"/>
              <a:t>March 11, 2020-  Commissioner Scheff announces closure of DDS Day programs.</a:t>
            </a:r>
            <a:endParaRPr lang="en-US" dirty="0"/>
          </a:p>
        </p:txBody>
      </p:sp>
      <p:pic>
        <p:nvPicPr>
          <p:cNvPr id="4" name="Content Placeholder 3">
            <a:extLst>
              <a:ext uri="{FF2B5EF4-FFF2-40B4-BE49-F238E27FC236}">
                <a16:creationId xmlns:a16="http://schemas.microsoft.com/office/drawing/2014/main" id="{4CE1CAB6-A52B-42EE-80D2-0D345907E3D8}"/>
              </a:ext>
            </a:extLst>
          </p:cNvPr>
          <p:cNvPicPr>
            <a:picLocks noGrp="1" noChangeAspect="1"/>
          </p:cNvPicPr>
          <p:nvPr>
            <p:ph idx="1"/>
          </p:nvPr>
        </p:nvPicPr>
        <p:blipFill>
          <a:blip r:embed="rId2"/>
          <a:stretch>
            <a:fillRect/>
          </a:stretch>
        </p:blipFill>
        <p:spPr>
          <a:xfrm>
            <a:off x="1402783" y="1585233"/>
            <a:ext cx="9386433" cy="5272767"/>
          </a:xfrm>
          <a:prstGeom prst="rect">
            <a:avLst/>
          </a:prstGeom>
        </p:spPr>
      </p:pic>
    </p:spTree>
    <p:extLst>
      <p:ext uri="{BB962C8B-B14F-4D97-AF65-F5344CB8AC3E}">
        <p14:creationId xmlns:p14="http://schemas.microsoft.com/office/powerpoint/2010/main" val="3739977412"/>
      </p:ext>
    </p:extLst>
  </p:cSld>
  <p:clrMapOvr>
    <a:masterClrMapping/>
  </p:clrMapOvr>
  <mc:AlternateContent xmlns:mc="http://schemas.openxmlformats.org/markup-compatibility/2006" xmlns:p14="http://schemas.microsoft.com/office/powerpoint/2010/main">
    <mc:Choice Requires="p14">
      <p:transition spd="slow" p14:dur="2000" advTm="32371"/>
    </mc:Choice>
    <mc:Fallback xmlns="">
      <p:transition spd="slow" advTm="32371"/>
    </mc:Fallback>
  </mc:AlternateContent>
</p:sld>
</file>

<file path=ppt/theme/theme1.xml><?xml version="1.0" encoding="utf-8"?>
<a:theme xmlns:a="http://schemas.openxmlformats.org/drawingml/2006/main" name="Badge">
  <a:themeElements>
    <a:clrScheme name="Badge">
      <a:dk1>
        <a:sysClr val="windowText" lastClr="000000"/>
      </a:dk1>
      <a:lt1>
        <a:sysClr val="window" lastClr="FFFFFF"/>
      </a:lt1>
      <a:dk2>
        <a:srgbClr val="0B082E"/>
      </a:dk2>
      <a:lt2>
        <a:srgbClr val="F3F3F2"/>
      </a:lt2>
      <a:accent1>
        <a:srgbClr val="62B4C6"/>
      </a:accent1>
      <a:accent2>
        <a:srgbClr val="1B376E"/>
      </a:accent2>
      <a:accent3>
        <a:srgbClr val="9EBE55"/>
      </a:accent3>
      <a:accent4>
        <a:srgbClr val="C65E5E"/>
      </a:accent4>
      <a:accent5>
        <a:srgbClr val="D3BA55"/>
      </a:accent5>
      <a:accent6>
        <a:srgbClr val="96648A"/>
      </a:accent6>
      <a:hlink>
        <a:srgbClr val="62B4C6"/>
      </a:hlink>
      <a:folHlink>
        <a:srgbClr val="96648A"/>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D71F8F05-6246-47AF-9E68-E57F6C93F7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FDA6B32AA2E9F4282B5F6F6DF1A6910" ma:contentTypeVersion="9" ma:contentTypeDescription="Create a new document." ma:contentTypeScope="" ma:versionID="3610d3550dc6df45cddc4729023558c9">
  <xsd:schema xmlns:xsd="http://www.w3.org/2001/XMLSchema" xmlns:xs="http://www.w3.org/2001/XMLSchema" xmlns:p="http://schemas.microsoft.com/office/2006/metadata/properties" xmlns:ns1="http://schemas.microsoft.com/sharepoint/v3" xmlns:ns3="f17d336e-b278-4098-acc0-a820d153a245" xmlns:ns4="b7f2d8f0-a748-4784-9599-f9a7592f8241" targetNamespace="http://schemas.microsoft.com/office/2006/metadata/properties" ma:root="true" ma:fieldsID="595dcdd30a16957ece4f590da0b44df9" ns1:_="" ns3:_="" ns4:_="">
    <xsd:import namespace="http://schemas.microsoft.com/sharepoint/v3"/>
    <xsd:import namespace="f17d336e-b278-4098-acc0-a820d153a245"/>
    <xsd:import namespace="b7f2d8f0-a748-4784-9599-f9a7592f8241"/>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1:_ip_UnifiedCompliancePolicyProperties" minOccurs="0"/>
                <xsd:element ref="ns1:_ip_UnifiedCompliancePolicyUIAction" minOccurs="0"/>
                <xsd:element ref="ns3: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17d336e-b278-4098-acc0-a820d153a2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7f2d8f0-a748-4784-9599-f9a7592f824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78C48A9-5251-42A4-A23F-223E9BBB2E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17d336e-b278-4098-acc0-a820d153a245"/>
    <ds:schemaRef ds:uri="b7f2d8f0-a748-4784-9599-f9a7592f82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58033E2-DC42-4C11-9865-41A2462F84E5}">
  <ds:schemaRefs>
    <ds:schemaRef ds:uri="f17d336e-b278-4098-acc0-a820d153a245"/>
    <ds:schemaRef ds:uri="http://purl.org/dc/terms/"/>
    <ds:schemaRef ds:uri="http://schemas.microsoft.com/office/2006/metadata/properties"/>
    <ds:schemaRef ds:uri="http://schemas.microsoft.com/office/2006/documentManagement/types"/>
    <ds:schemaRef ds:uri="http://schemas.microsoft.com/sharepoint/v3"/>
    <ds:schemaRef ds:uri="http://schemas.microsoft.com/office/infopath/2007/PartnerControls"/>
    <ds:schemaRef ds:uri="http://schemas.openxmlformats.org/package/2006/metadata/core-properties"/>
    <ds:schemaRef ds:uri="http://purl.org/dc/elements/1.1/"/>
    <ds:schemaRef ds:uri="b7f2d8f0-a748-4784-9599-f9a7592f8241"/>
    <ds:schemaRef ds:uri="http://www.w3.org/XML/1998/namespace"/>
    <ds:schemaRef ds:uri="http://purl.org/dc/dcmitype/"/>
  </ds:schemaRefs>
</ds:datastoreItem>
</file>

<file path=customXml/itemProps3.xml><?xml version="1.0" encoding="utf-8"?>
<ds:datastoreItem xmlns:ds="http://schemas.openxmlformats.org/officeDocument/2006/customXml" ds:itemID="{7E5225FE-50EC-42AF-992B-255BF8D67AA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TotalTime>
  <Words>768</Words>
  <Application>Microsoft Office PowerPoint</Application>
  <PresentationFormat>Widescreen</PresentationFormat>
  <Paragraphs>56</Paragraphs>
  <Slides>23</Slides>
  <Notes>3</Notes>
  <HiddenSlides>0</HiddenSlides>
  <MMClips>12</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Badge</vt:lpstr>
      <vt:lpstr>PowerPoint Presentation</vt:lpstr>
      <vt:lpstr>PowerPoint Presentation</vt:lpstr>
      <vt:lpstr>In the beginning </vt:lpstr>
      <vt:lpstr>Then Everything Changed….</vt:lpstr>
      <vt:lpstr>Covid-19 declared a public health emergency in the USA- February 2020</vt:lpstr>
      <vt:lpstr>March 2020- COVID 19 officially declared a pandemic by the WHO</vt:lpstr>
      <vt:lpstr>COVID comes to CT- March, 8-2020</vt:lpstr>
      <vt:lpstr>March 10, 2020- Governor Lamont declares state of emergency</vt:lpstr>
      <vt:lpstr> March 11, 2020-  Commissioner Scheff announces closure of DDS Day programs.</vt:lpstr>
      <vt:lpstr>March, 12, 2020-  Final in person statewide SAC meeting</vt:lpstr>
      <vt:lpstr>March 20, 2020- Gov Lamont signs Stay safe, stay home order</vt:lpstr>
      <vt:lpstr>Question time:   when did things get real for you?</vt:lpstr>
      <vt:lpstr>Interview with Varian Salters, SAC north region</vt:lpstr>
      <vt:lpstr>Question Time:  how long did you think this would last?</vt:lpstr>
      <vt:lpstr>PowerPoint Presentation</vt:lpstr>
      <vt:lpstr>Interview With Kevin Arce, SAC </vt:lpstr>
      <vt:lpstr>PowerPoint Presentation</vt:lpstr>
      <vt:lpstr>Interview With Natasha Cole, West Region SAC</vt:lpstr>
      <vt:lpstr>Thank you, Frontline heroes,!</vt:lpstr>
      <vt:lpstr>PowerPoint Presentation</vt:lpstr>
      <vt:lpstr>Dedicated to Jossie Torres and Commissioner SCheff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Razumnaya, Yana</dc:creator>
  <cp:lastModifiedBy>Razumnaya, Yana</cp:lastModifiedBy>
  <cp:revision>2</cp:revision>
  <dcterms:created xsi:type="dcterms:W3CDTF">2020-12-10T18:53:08Z</dcterms:created>
  <dcterms:modified xsi:type="dcterms:W3CDTF">2020-12-15T12:40:14Z</dcterms:modified>
</cp:coreProperties>
</file>