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28"/>
  </p:notesMasterIdLst>
  <p:sldIdLst>
    <p:sldId id="256" r:id="rId2"/>
    <p:sldId id="257" r:id="rId3"/>
    <p:sldId id="263" r:id="rId4"/>
    <p:sldId id="895" r:id="rId5"/>
    <p:sldId id="264" r:id="rId6"/>
    <p:sldId id="903" r:id="rId7"/>
    <p:sldId id="909" r:id="rId8"/>
    <p:sldId id="910" r:id="rId9"/>
    <p:sldId id="911" r:id="rId10"/>
    <p:sldId id="912" r:id="rId11"/>
    <p:sldId id="896" r:id="rId12"/>
    <p:sldId id="905" r:id="rId13"/>
    <p:sldId id="260" r:id="rId14"/>
    <p:sldId id="259" r:id="rId15"/>
    <p:sldId id="920" r:id="rId16"/>
    <p:sldId id="914" r:id="rId17"/>
    <p:sldId id="915" r:id="rId18"/>
    <p:sldId id="916" r:id="rId19"/>
    <p:sldId id="261" r:id="rId20"/>
    <p:sldId id="262" r:id="rId21"/>
    <p:sldId id="919" r:id="rId22"/>
    <p:sldId id="917" r:id="rId23"/>
    <p:sldId id="899" r:id="rId24"/>
    <p:sldId id="918" r:id="rId25"/>
    <p:sldId id="295" r:id="rId26"/>
    <p:sldId id="89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2F22ED-4F67-4D72-8723-3D36004F0586}" v="43" dt="2022-05-11T21:52:52.1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60"/>
  </p:normalViewPr>
  <p:slideViewPr>
    <p:cSldViewPr snapToGrid="0">
      <p:cViewPr varScale="1">
        <p:scale>
          <a:sx n="72" d="100"/>
          <a:sy n="72" d="100"/>
        </p:scale>
        <p:origin x="36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2679CB-18D2-4CE2-A66E-568F366C49C1}" type="datetimeFigureOut">
              <a:rPr lang="en-US" smtClean="0"/>
              <a:t>5/12/2022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8841D4-5158-401D-AB25-969D427A08E4}" type="slidenum">
              <a:rPr lang="en-US" smtClean="0"/>
              <a:t>‹#›</a:t>
            </a:fld>
            <a:endParaRPr lang="en-US"/>
          </a:p>
        </p:txBody>
      </p:sp>
    </p:spTree>
    <p:extLst>
      <p:ext uri="{BB962C8B-B14F-4D97-AF65-F5344CB8AC3E}">
        <p14:creationId xmlns:p14="http://schemas.microsoft.com/office/powerpoint/2010/main" val="733576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hbr.org/2016/04/an-antidote-to-incivility"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scu.edu/illuminate/thought-leaders/thomas-plante/nurturing-the-spirit-of-goodness.htm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i="0">
                <a:solidFill>
                  <a:srgbClr val="181818"/>
                </a:solidFill>
                <a:effectLst/>
                <a:latin typeface="freight-text-pro"/>
              </a:rPr>
              <a:t>Be kind to yourself</a:t>
            </a:r>
            <a:r>
              <a:rPr lang="en-US" b="1" i="0">
                <a:solidFill>
                  <a:srgbClr val="181818"/>
                </a:solidFill>
                <a:effectLst/>
                <a:latin typeface="freight-text-pro"/>
                <a:cs typeface="Calibri"/>
              </a:rPr>
              <a:t>,</a:t>
            </a:r>
            <a:r>
              <a:rPr lang="en-US" b="1" i="0">
                <a:solidFill>
                  <a:srgbClr val="181818"/>
                </a:solidFill>
                <a:effectLst/>
                <a:latin typeface="freight-text-pro"/>
              </a:rPr>
              <a:t> 2. Pay someone a compliment</a:t>
            </a:r>
            <a:r>
              <a:rPr lang="en-US" b="1" i="0">
                <a:solidFill>
                  <a:srgbClr val="181818"/>
                </a:solidFill>
                <a:effectLst/>
                <a:latin typeface="freight-text-pro"/>
                <a:cs typeface="Calibri"/>
              </a:rPr>
              <a:t>,</a:t>
            </a:r>
            <a:r>
              <a:rPr lang="en-US" b="1" i="0">
                <a:solidFill>
                  <a:srgbClr val="181818"/>
                </a:solidFill>
                <a:effectLst/>
                <a:latin typeface="freight-text-pro"/>
              </a:rPr>
              <a:t> 3. Give money to a cause that you care about</a:t>
            </a:r>
            <a:r>
              <a:rPr lang="en-US" b="1" i="0">
                <a:solidFill>
                  <a:srgbClr val="181818"/>
                </a:solidFill>
                <a:effectLst/>
                <a:latin typeface="freight-text-pro"/>
                <a:cs typeface="Calibri"/>
              </a:rPr>
              <a:t>,</a:t>
            </a:r>
            <a:r>
              <a:rPr lang="en-US" b="1" i="0">
                <a:solidFill>
                  <a:srgbClr val="181818"/>
                </a:solidFill>
                <a:effectLst/>
                <a:latin typeface="freight-text-pro"/>
              </a:rPr>
              <a:t> 4. Give time to a cause that you care about</a:t>
            </a:r>
            <a:r>
              <a:rPr lang="en-US" b="1" i="0">
                <a:solidFill>
                  <a:srgbClr val="181818"/>
                </a:solidFill>
                <a:effectLst/>
                <a:latin typeface="freight-text-pro"/>
                <a:cs typeface="Calibri"/>
              </a:rPr>
              <a:t>, </a:t>
            </a:r>
            <a:r>
              <a:rPr lang="en-US" b="1" i="0">
                <a:solidFill>
                  <a:srgbClr val="181818"/>
                </a:solidFill>
                <a:effectLst/>
                <a:latin typeface="freight-text-pro"/>
              </a:rPr>
              <a:t>5. Pick up garbage off the street when you see it</a:t>
            </a:r>
            <a:r>
              <a:rPr lang="en-US" b="1" i="0">
                <a:solidFill>
                  <a:srgbClr val="181818"/>
                </a:solidFill>
                <a:effectLst/>
                <a:latin typeface="freight-text-pro"/>
                <a:cs typeface="Calibri"/>
              </a:rPr>
              <a:t>, </a:t>
            </a:r>
            <a:r>
              <a:rPr lang="en-US" b="1" i="0">
                <a:solidFill>
                  <a:srgbClr val="181818"/>
                </a:solidFill>
                <a:effectLst/>
                <a:latin typeface="freight-text-pro"/>
              </a:rPr>
              <a:t>6. Make ‘</a:t>
            </a:r>
            <a:r>
              <a:rPr lang="en-US" b="1" i="0" err="1">
                <a:solidFill>
                  <a:srgbClr val="181818"/>
                </a:solidFill>
                <a:effectLst/>
                <a:latin typeface="freight-text-pro"/>
              </a:rPr>
              <a:t>em</a:t>
            </a:r>
            <a:r>
              <a:rPr lang="en-US" b="1" i="0">
                <a:solidFill>
                  <a:srgbClr val="181818"/>
                </a:solidFill>
                <a:effectLst/>
                <a:latin typeface="freight-text-pro"/>
              </a:rPr>
              <a:t> laugh</a:t>
            </a:r>
            <a:r>
              <a:rPr lang="en-US" b="1" i="0">
                <a:solidFill>
                  <a:srgbClr val="181818"/>
                </a:solidFill>
                <a:effectLst/>
                <a:latin typeface="freight-text-pro"/>
                <a:cs typeface="Calibri"/>
              </a:rPr>
              <a:t>, </a:t>
            </a:r>
            <a:r>
              <a:rPr lang="en-US" b="1" i="0">
                <a:solidFill>
                  <a:srgbClr val="181818"/>
                </a:solidFill>
                <a:effectLst/>
                <a:latin typeface="freight-text-pro"/>
              </a:rPr>
              <a:t>7. Give an extra-large tip, 8. Kill the road rage, 9. Send someone a big surprise bouquet of flowers, 10. Call or visit an older family member, </a:t>
            </a:r>
          </a:p>
          <a:p>
            <a:pPr marL="228600" indent="-228600">
              <a:buAutoNum type="arabicPeriod"/>
            </a:pPr>
            <a:r>
              <a:rPr lang="en-US" b="1" i="0">
                <a:solidFill>
                  <a:srgbClr val="181818"/>
                </a:solidFill>
                <a:effectLst/>
                <a:latin typeface="freight-text-pro"/>
              </a:rPr>
              <a:t>11. Walk away from negative thoughts and negative people, 12. Bake a treat for a neighbor, 13. Be good to the environment, 14. Support local businesses, 15. Buy coffee for the person behind you, 16. Donate blood, 17. Listen carefully, 18. Forgive others, 19. Plant something green in the neglected areas of your neighborhood, 20. Buy or make a sandwich for a homeless person, 21. Appreciate other perspectives, 22. Read books</a:t>
            </a:r>
            <a:r>
              <a:rPr lang="en-US" b="1" i="0">
                <a:solidFill>
                  <a:srgbClr val="181818"/>
                </a:solidFill>
                <a:effectLst/>
                <a:latin typeface="freight-text-pro"/>
                <a:cs typeface="Calibri"/>
              </a:rPr>
              <a:t> that teach kindness, </a:t>
            </a:r>
            <a:r>
              <a:rPr lang="en-US" b="1" i="0">
                <a:solidFill>
                  <a:srgbClr val="181818"/>
                </a:solidFill>
                <a:effectLst/>
                <a:latin typeface="freight-text-pro"/>
              </a:rPr>
              <a:t>23. Leave a glowing review, 24. Be a source of positivity on social media, 25. Pay it forward</a:t>
            </a:r>
            <a:endParaRPr lang="en-US">
              <a:cs typeface="Calibri"/>
            </a:endParaRPr>
          </a:p>
        </p:txBody>
      </p:sp>
      <p:sp>
        <p:nvSpPr>
          <p:cNvPr id="4" name="Slide Number Placeholder 3"/>
          <p:cNvSpPr>
            <a:spLocks noGrp="1"/>
          </p:cNvSpPr>
          <p:nvPr>
            <p:ph type="sldNum" sz="quarter" idx="5"/>
          </p:nvPr>
        </p:nvSpPr>
        <p:spPr/>
        <p:txBody>
          <a:bodyPr/>
          <a:lstStyle/>
          <a:p>
            <a:fld id="{0DB06829-CE1A-4B36-B3BF-A9CB87439F51}" type="slidenum">
              <a:rPr lang="en-US"/>
              <a:t>13</a:t>
            </a:fld>
            <a:endParaRPr lang="en-US"/>
          </a:p>
        </p:txBody>
      </p:sp>
    </p:spTree>
    <p:extLst>
      <p:ext uri="{BB962C8B-B14F-4D97-AF65-F5344CB8AC3E}">
        <p14:creationId xmlns:p14="http://schemas.microsoft.com/office/powerpoint/2010/main" val="3121397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8841D4-5158-401D-AB25-969D427A08E4}" type="slidenum">
              <a:rPr lang="en-US" smtClean="0"/>
              <a:t>15</a:t>
            </a:fld>
            <a:endParaRPr lang="en-US"/>
          </a:p>
        </p:txBody>
      </p:sp>
    </p:spTree>
    <p:extLst>
      <p:ext uri="{BB962C8B-B14F-4D97-AF65-F5344CB8AC3E}">
        <p14:creationId xmlns:p14="http://schemas.microsoft.com/office/powerpoint/2010/main" val="3514284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C2D30"/>
                </a:solidFill>
                <a:effectLst/>
                <a:latin typeface="Proxima Nova Regular"/>
              </a:rPr>
              <a:t>. </a:t>
            </a:r>
            <a:r>
              <a:rPr lang="en-US" b="0" i="0" u="none" strike="noStrike">
                <a:solidFill>
                  <a:srgbClr val="477BE4"/>
                </a:solidFill>
                <a:effectLst/>
                <a:latin typeface="Proxima Nova Semi Bold"/>
                <a:hlinkClick r:id="rId3"/>
              </a:rPr>
              <a:t>Nice, as defined by Dictonary.com</a:t>
            </a:r>
            <a:r>
              <a:rPr lang="en-US" b="0" i="0">
                <a:solidFill>
                  <a:srgbClr val="2C2D30"/>
                </a:solidFill>
                <a:effectLst/>
                <a:latin typeface="Proxima Nova Regular"/>
              </a:rPr>
              <a:t>, means “pleasing, agreeable, delightful, amiably pleasant, (and) kind.” Nice matters, and perhaps now more than ever. first try and </a:t>
            </a:r>
            <a:r>
              <a:rPr lang="en-US" b="0" i="0">
                <a:solidFill>
                  <a:srgbClr val="2C2D30"/>
                </a:solidFill>
                <a:effectLst/>
                <a:latin typeface="Proxima Nova Bold"/>
              </a:rPr>
              <a:t>accommodate </a:t>
            </a:r>
            <a:r>
              <a:rPr lang="en-US" b="0" i="0">
                <a:solidFill>
                  <a:srgbClr val="2C2D30"/>
                </a:solidFill>
                <a:effectLst/>
                <a:latin typeface="Proxima Nova Regular"/>
              </a:rPr>
              <a:t>others by putting yourself in their skin to better understand, appreciate, and connect with their experience of the world. Second,  approaching conversations with </a:t>
            </a:r>
            <a:r>
              <a:rPr lang="en-US" b="0" i="0">
                <a:solidFill>
                  <a:srgbClr val="2C2D30"/>
                </a:solidFill>
                <a:effectLst/>
                <a:latin typeface="Proxima Nova Bold"/>
              </a:rPr>
              <a:t>humility </a:t>
            </a:r>
            <a:r>
              <a:rPr lang="en-US" b="0" i="0">
                <a:solidFill>
                  <a:srgbClr val="2C2D30"/>
                </a:solidFill>
                <a:effectLst/>
                <a:latin typeface="Proxima Nova Regular"/>
              </a:rPr>
              <a:t>acknowledging that you may not have all the answers or the corner on the truth. And finally, expect </a:t>
            </a:r>
            <a:r>
              <a:rPr lang="en-US" b="0" i="0" u="none" strike="noStrike">
                <a:solidFill>
                  <a:srgbClr val="477BE4"/>
                </a:solidFill>
                <a:effectLst/>
                <a:latin typeface="Proxima Nova Bold"/>
                <a:hlinkClick r:id="rId4"/>
              </a:rPr>
              <a:t>goodness</a:t>
            </a:r>
            <a:r>
              <a:rPr lang="en-US" b="0" i="0">
                <a:solidFill>
                  <a:srgbClr val="2C2D30"/>
                </a:solidFill>
                <a:effectLst/>
                <a:latin typeface="Proxima Nova Regular"/>
              </a:rPr>
              <a:t> in others,</a:t>
            </a:r>
          </a:p>
          <a:p>
            <a:r>
              <a:rPr lang="en-US" b="0" i="0">
                <a:solidFill>
                  <a:srgbClr val="2C2D30"/>
                </a:solidFill>
                <a:effectLst/>
                <a:latin typeface="Proxima Nova Regular"/>
              </a:rPr>
              <a:t>If we try to embrace </a:t>
            </a:r>
            <a:r>
              <a:rPr lang="en-US" b="0" i="1">
                <a:solidFill>
                  <a:srgbClr val="2C2D30"/>
                </a:solidFill>
                <a:effectLst/>
                <a:latin typeface="Proxima Nova Regular"/>
              </a:rPr>
              <a:t>accommodation, humility, and goodness</a:t>
            </a:r>
            <a:r>
              <a:rPr lang="en-US" b="0" i="0">
                <a:solidFill>
                  <a:srgbClr val="2C2D30"/>
                </a:solidFill>
                <a:effectLst/>
                <a:latin typeface="Proxima Nova Regular"/>
              </a:rPr>
              <a:t> in our interactions with others, being nice will likely quickly follow.</a:t>
            </a:r>
            <a:endParaRPr lang="en-US">
              <a:cs typeface="Calibri"/>
            </a:endParaRPr>
          </a:p>
        </p:txBody>
      </p:sp>
      <p:sp>
        <p:nvSpPr>
          <p:cNvPr id="4" name="Slide Number Placeholder 3"/>
          <p:cNvSpPr>
            <a:spLocks noGrp="1"/>
          </p:cNvSpPr>
          <p:nvPr>
            <p:ph type="sldNum" sz="quarter" idx="5"/>
          </p:nvPr>
        </p:nvSpPr>
        <p:spPr/>
        <p:txBody>
          <a:bodyPr/>
          <a:lstStyle/>
          <a:p>
            <a:fld id="{0DB06829-CE1A-4B36-B3BF-A9CB87439F51}" type="slidenum">
              <a:rPr lang="en-US"/>
              <a:t>19</a:t>
            </a:fld>
            <a:endParaRPr lang="en-US"/>
          </a:p>
        </p:txBody>
      </p:sp>
    </p:spTree>
    <p:extLst>
      <p:ext uri="{BB962C8B-B14F-4D97-AF65-F5344CB8AC3E}">
        <p14:creationId xmlns:p14="http://schemas.microsoft.com/office/powerpoint/2010/main" val="100931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A49299-0B05-4090-8D66-F6036A5EB226}" type="slidenum">
              <a:rPr lang="en-US" smtClean="0"/>
              <a:t>25</a:t>
            </a:fld>
            <a:endParaRPr lang="en-US"/>
          </a:p>
        </p:txBody>
      </p:sp>
    </p:spTree>
    <p:extLst>
      <p:ext uri="{BB962C8B-B14F-4D97-AF65-F5344CB8AC3E}">
        <p14:creationId xmlns:p14="http://schemas.microsoft.com/office/powerpoint/2010/main" val="1867540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5/12/2022</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6839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5/12/2022</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2140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5/12/2022</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345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5/12/2022</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027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5/12/2022</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280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5/12/2022</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9099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5/12/2022</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902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5/12/2022</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025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5/12/2022</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472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5/12/2022</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650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5/12/2022</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826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6A4B53A7-3209-46A6-9454-F38EAC8F11E7}" type="datetimeFigureOut">
              <a:rPr lang="en-US" smtClean="0"/>
              <a:pPr/>
              <a:t>5/12/2022</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18442439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https://www.youtube.com/embed/O9UByLyOjBM?feature=oembed" TargetMode="Externa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image" Target="../media/image29.jpeg"/><Relationship Id="rId12" Type="http://schemas.openxmlformats.org/officeDocument/2006/relationships/image" Target="../media/image38.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35.jpeg"/><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image" Target="../media/image36.png"/><Relationship Id="rId4" Type="http://schemas.openxmlformats.org/officeDocument/2006/relationships/image" Target="../media/image33.jpe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1.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40.jpeg"/><Relationship Id="rId5" Type="http://schemas.openxmlformats.org/officeDocument/2006/relationships/hyperlink" Target="https://www.purewow.com/wellness/ways-to-be-kinder#:~:text=Studies%20show%20that%20being%20kind%20to%20others%20can,that%20matters.%20This%20in%20turn%20boosts%20their%20mood." TargetMode="External"/><Relationship Id="rId4"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7.jpeg"/><Relationship Id="rId3" Type="http://schemas.openxmlformats.org/officeDocument/2006/relationships/slideLayout" Target="../slideLayouts/slideLayout2.xml"/><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45.jpeg"/><Relationship Id="rId11" Type="http://schemas.openxmlformats.org/officeDocument/2006/relationships/image" Target="../media/image37.png"/><Relationship Id="rId5" Type="http://schemas.openxmlformats.org/officeDocument/2006/relationships/image" Target="../media/image44.jpeg"/><Relationship Id="rId15" Type="http://schemas.openxmlformats.org/officeDocument/2006/relationships/image" Target="../media/image49.png"/><Relationship Id="rId10" Type="http://schemas.openxmlformats.org/officeDocument/2006/relationships/image" Target="../media/image34.png"/><Relationship Id="rId4" Type="http://schemas.openxmlformats.org/officeDocument/2006/relationships/notesSlide" Target="../notesSlides/notesSlide2.xml"/><Relationship Id="rId9" Type="http://schemas.openxmlformats.org/officeDocument/2006/relationships/image" Target="../media/image46.png"/><Relationship Id="rId1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50.pn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https://www.youtube.com/embed/w70VNAN4HfM?feature=oembed" TargetMode="External"/><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slideLayout" Target="../slideLayouts/slideLayout9.xml"/><Relationship Id="rId7" Type="http://schemas.openxmlformats.org/officeDocument/2006/relationships/hyperlink" Target="https://www.scu.edu/illuminate/thought-leaders/thomas-plante/nurturing-the-spirit-of-goodness.html" TargetMode="External"/><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hyperlink" Target="https://hbr.org/2016/04/an-antidote-to-incivility" TargetMode="External"/><Relationship Id="rId5" Type="http://schemas.openxmlformats.org/officeDocument/2006/relationships/hyperlink" Target="https://www.psychologytoday.com/us/blog/do-the-right-thing/201803/being-nice-matters" TargetMode="External"/><Relationship Id="rId4" Type="http://schemas.openxmlformats.org/officeDocument/2006/relationships/notesSlide" Target="../notesSlides/notesSlide3.xml"/><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hyperlink" Target="https://www.youtube.com/watch?v=DOvPjQnAg-Y"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61.png"/><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https://www.youtube.com/embed/M4ALRY5LyBM?feature=oembed" TargetMode="External"/><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64.pn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https://www.youtube.com/embed/mTsvSAItPqA?feature=oembed" TargetMode="Externa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https://www.youtube.com/embed/1wOqcU79Rh8?feature=oembed" TargetMode="Externa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https://www.youtube.com/embed/vkNOpYFQzfQ?feature=oembed" TargetMode="Externa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3" descr="Pastel colors in gradient surface design">
            <a:extLst>
              <a:ext uri="{FF2B5EF4-FFF2-40B4-BE49-F238E27FC236}">
                <a16:creationId xmlns:a16="http://schemas.microsoft.com/office/drawing/2014/main" id="{443D90E2-2746-426E-9A39-94485DBE3E99}"/>
              </a:ext>
            </a:extLst>
          </p:cNvPr>
          <p:cNvPicPr>
            <a:picLocks noChangeAspect="1"/>
          </p:cNvPicPr>
          <p:nvPr/>
        </p:nvPicPr>
        <p:blipFill rotWithShape="1">
          <a:blip r:embed="rId4"/>
          <a:srcRect r="8256" b="-2"/>
          <a:stretch/>
        </p:blipFill>
        <p:spPr>
          <a:xfrm>
            <a:off x="7474515" y="3425642"/>
            <a:ext cx="4717485" cy="3432357"/>
          </a:xfrm>
          <a:prstGeom prst="rect">
            <a:avLst/>
          </a:prstGeom>
        </p:spPr>
      </p:pic>
      <p:pic>
        <p:nvPicPr>
          <p:cNvPr id="1026" name="Picture 2" descr="Image result for kindness">
            <a:extLst>
              <a:ext uri="{FF2B5EF4-FFF2-40B4-BE49-F238E27FC236}">
                <a16:creationId xmlns:a16="http://schemas.microsoft.com/office/drawing/2014/main" id="{C39E68EE-4370-4CCF-A32F-C68100086F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693" b="-1"/>
          <a:stretch/>
        </p:blipFill>
        <p:spPr bwMode="auto">
          <a:xfrm>
            <a:off x="7474527" y="10"/>
            <a:ext cx="4711700" cy="3505189"/>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EFA9B6C6-A247-48A8-9A1C-1E36FA945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803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8CEEFC-C823-4C86-AC3D-CCD8A0BBD822}"/>
              </a:ext>
            </a:extLst>
          </p:cNvPr>
          <p:cNvSpPr>
            <a:spLocks noGrp="1"/>
          </p:cNvSpPr>
          <p:nvPr>
            <p:ph type="ctrTitle"/>
          </p:nvPr>
        </p:nvSpPr>
        <p:spPr>
          <a:xfrm>
            <a:off x="1500136" y="590062"/>
            <a:ext cx="5141964" cy="2838938"/>
          </a:xfrm>
        </p:spPr>
        <p:txBody>
          <a:bodyPr>
            <a:normAutofit/>
          </a:bodyPr>
          <a:lstStyle/>
          <a:p>
            <a:r>
              <a:rPr lang="en-US" sz="5400" dirty="0">
                <a:solidFill>
                  <a:schemeClr val="bg1"/>
                </a:solidFill>
              </a:rPr>
              <a:t>Connecting with Kindness</a:t>
            </a:r>
          </a:p>
        </p:txBody>
      </p:sp>
      <p:sp>
        <p:nvSpPr>
          <p:cNvPr id="3" name="Subtitle 2">
            <a:extLst>
              <a:ext uri="{FF2B5EF4-FFF2-40B4-BE49-F238E27FC236}">
                <a16:creationId xmlns:a16="http://schemas.microsoft.com/office/drawing/2014/main" id="{B716C3AA-68EA-4D25-9D1F-7FADF28B62AA}"/>
              </a:ext>
            </a:extLst>
          </p:cNvPr>
          <p:cNvSpPr>
            <a:spLocks noGrp="1"/>
          </p:cNvSpPr>
          <p:nvPr>
            <p:ph type="subTitle" idx="1"/>
          </p:nvPr>
        </p:nvSpPr>
        <p:spPr>
          <a:xfrm>
            <a:off x="1500136" y="3505199"/>
            <a:ext cx="5141949" cy="1198120"/>
          </a:xfrm>
        </p:spPr>
        <p:txBody>
          <a:bodyPr>
            <a:normAutofit fontScale="92500" lnSpcReduction="10000"/>
          </a:bodyPr>
          <a:lstStyle/>
          <a:p>
            <a:r>
              <a:rPr lang="en-US" sz="4800">
                <a:solidFill>
                  <a:schemeClr val="bg1"/>
                </a:solidFill>
              </a:rPr>
              <a:t>By Kevin Arce, and Varian Salters</a:t>
            </a:r>
          </a:p>
        </p:txBody>
      </p:sp>
      <p:sp>
        <p:nvSpPr>
          <p:cNvPr id="73"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7334" y="19317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a:p>
        </p:txBody>
      </p:sp>
      <p:sp>
        <p:nvSpPr>
          <p:cNvPr id="75"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16112" y="214158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77"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1794" y="23854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cxnSp>
        <p:nvCxnSpPr>
          <p:cNvPr id="79" name="Straight Connector 7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5145" y="348489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4" name="Video 3">
            <a:hlinkClick r:id="" action="ppaction://media"/>
            <a:extLst>
              <a:ext uri="{FF2B5EF4-FFF2-40B4-BE49-F238E27FC236}">
                <a16:creationId xmlns:a16="http://schemas.microsoft.com/office/drawing/2014/main" id="{07F276FC-77C3-4285-AE98-25C75E2763D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823182358"/>
      </p:ext>
    </p:extLst>
  </p:cSld>
  <p:clrMapOvr>
    <a:masterClrMapping/>
  </p:clrMapOvr>
  <mc:AlternateContent xmlns:mc="http://schemas.openxmlformats.org/markup-compatibility/2006" xmlns:p14="http://schemas.microsoft.com/office/powerpoint/2010/main">
    <mc:Choice Requires="p14">
      <p:transition spd="slow" p14:dur="2000" advTm="10922"/>
    </mc:Choice>
    <mc:Fallback xmlns="">
      <p:transition spd="slow" advTm="10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15B047-705E-4F19-ABE7-BD2D6F3319FB}"/>
              </a:ext>
            </a:extLst>
          </p:cNvPr>
          <p:cNvSpPr>
            <a:spLocks noGrp="1"/>
          </p:cNvSpPr>
          <p:nvPr>
            <p:ph idx="1"/>
          </p:nvPr>
        </p:nvSpPr>
        <p:spPr>
          <a:xfrm>
            <a:off x="838200" y="298673"/>
            <a:ext cx="10515600" cy="5878290"/>
          </a:xfrm>
        </p:spPr>
        <p:txBody>
          <a:bodyPr>
            <a:normAutofit fontScale="85000" lnSpcReduction="20000"/>
          </a:bodyPr>
          <a:lstStyle/>
          <a:p>
            <a:r>
              <a:rPr lang="en-US" sz="4000"/>
              <a:t>Get a gift for someone!</a:t>
            </a:r>
          </a:p>
          <a:p>
            <a:r>
              <a:rPr lang="en-US" sz="4000"/>
              <a:t>Checking in with others.</a:t>
            </a:r>
          </a:p>
          <a:p>
            <a:r>
              <a:rPr lang="en-US" sz="4000"/>
              <a:t>Taking out the trash.</a:t>
            </a:r>
          </a:p>
          <a:p>
            <a:r>
              <a:rPr lang="en-US" sz="4000"/>
              <a:t>Sending flowers.</a:t>
            </a:r>
          </a:p>
          <a:p>
            <a:r>
              <a:rPr lang="en-US" sz="4000"/>
              <a:t>Connecting through ZOOM or TEAMS</a:t>
            </a:r>
          </a:p>
          <a:p>
            <a:r>
              <a:rPr lang="en-US" sz="4000"/>
              <a:t>Helping others connect on social media.</a:t>
            </a:r>
          </a:p>
          <a:p>
            <a:r>
              <a:rPr lang="en-US" sz="4000"/>
              <a:t>Being calm and patient.</a:t>
            </a:r>
          </a:p>
          <a:p>
            <a:r>
              <a:rPr lang="en-US" sz="4000"/>
              <a:t>Sending a card in the mail</a:t>
            </a:r>
            <a:br>
              <a:rPr lang="en-US" sz="4000"/>
            </a:br>
            <a:endParaRPr lang="en-US" sz="4000"/>
          </a:p>
          <a:p>
            <a:r>
              <a:rPr lang="en-US" sz="4000"/>
              <a:t>Calling elderly relatives</a:t>
            </a:r>
          </a:p>
          <a:p>
            <a:r>
              <a:rPr lang="en-US" sz="4000"/>
              <a:t>Give compliments </a:t>
            </a:r>
          </a:p>
          <a:p>
            <a:r>
              <a:rPr lang="en-US" sz="4000"/>
              <a:t>Doing your share around the house</a:t>
            </a:r>
          </a:p>
        </p:txBody>
      </p:sp>
      <p:pic>
        <p:nvPicPr>
          <p:cNvPr id="5" name="Picture 4" descr="A picture containing toy, vector graphics&#10;&#10;Description automatically generated">
            <a:extLst>
              <a:ext uri="{FF2B5EF4-FFF2-40B4-BE49-F238E27FC236}">
                <a16:creationId xmlns:a16="http://schemas.microsoft.com/office/drawing/2014/main" id="{B5364509-08C0-4455-A331-672D2DF37E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7314" y="-1"/>
            <a:ext cx="3366942" cy="2147455"/>
          </a:xfrm>
          <a:prstGeom prst="rect">
            <a:avLst/>
          </a:prstGeom>
        </p:spPr>
      </p:pic>
      <p:pic>
        <p:nvPicPr>
          <p:cNvPr id="7" name="Picture 6" descr="A person carrying a box&#10;&#10;Description automatically generated with low confidence">
            <a:extLst>
              <a:ext uri="{FF2B5EF4-FFF2-40B4-BE49-F238E27FC236}">
                <a16:creationId xmlns:a16="http://schemas.microsoft.com/office/drawing/2014/main" id="{3A92D632-E07C-485E-93D8-45A3EA8C4B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7254" y="3699164"/>
            <a:ext cx="1917687" cy="1510146"/>
          </a:xfrm>
          <a:prstGeom prst="rect">
            <a:avLst/>
          </a:prstGeom>
        </p:spPr>
      </p:pic>
      <p:pic>
        <p:nvPicPr>
          <p:cNvPr id="2" name="Video 1">
            <a:hlinkClick r:id="" action="ppaction://media"/>
            <a:extLst>
              <a:ext uri="{FF2B5EF4-FFF2-40B4-BE49-F238E27FC236}">
                <a16:creationId xmlns:a16="http://schemas.microsoft.com/office/drawing/2014/main" id="{DCE0D3AA-8592-4A44-B0D2-851EA702EDB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0477500" y="5143500"/>
            <a:ext cx="1714500" cy="1714500"/>
          </a:xfrm>
          <a:prstGeom prst="rect">
            <a:avLst/>
          </a:prstGeom>
        </p:spPr>
      </p:pic>
    </p:spTree>
    <p:extLst>
      <p:ext uri="{BB962C8B-B14F-4D97-AF65-F5344CB8AC3E}">
        <p14:creationId xmlns:p14="http://schemas.microsoft.com/office/powerpoint/2010/main" val="284863545"/>
      </p:ext>
    </p:extLst>
  </p:cSld>
  <p:clrMapOvr>
    <a:masterClrMapping/>
  </p:clrMapOvr>
  <mc:AlternateContent xmlns:mc="http://schemas.openxmlformats.org/markup-compatibility/2006" xmlns:p14="http://schemas.microsoft.com/office/powerpoint/2010/main">
    <mc:Choice Requires="p14">
      <p:transition spd="slow" p14:dur="2000" advTm="31386"/>
    </mc:Choice>
    <mc:Fallback xmlns="">
      <p:transition spd="slow" advTm="31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mputer monitor with a white background&#10;&#10;Description automatically generated with low confidence">
            <a:extLst>
              <a:ext uri="{FF2B5EF4-FFF2-40B4-BE49-F238E27FC236}">
                <a16:creationId xmlns:a16="http://schemas.microsoft.com/office/drawing/2014/main" id="{5BD60737-6CE5-4995-9C32-5708491201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322" y="2375284"/>
            <a:ext cx="8962729" cy="4351338"/>
          </a:xfrm>
          <a:prstGeom prst="rect">
            <a:avLst/>
          </a:prstGeom>
        </p:spPr>
      </p:pic>
      <p:sp>
        <p:nvSpPr>
          <p:cNvPr id="3" name="Content Placeholder 2">
            <a:extLst>
              <a:ext uri="{FF2B5EF4-FFF2-40B4-BE49-F238E27FC236}">
                <a16:creationId xmlns:a16="http://schemas.microsoft.com/office/drawing/2014/main" id="{F982C05C-2085-49C9-A8C0-326AEB2EDED0}"/>
              </a:ext>
            </a:extLst>
          </p:cNvPr>
          <p:cNvSpPr>
            <a:spLocks noGrp="1"/>
          </p:cNvSpPr>
          <p:nvPr>
            <p:ph idx="1"/>
          </p:nvPr>
        </p:nvSpPr>
        <p:spPr>
          <a:xfrm>
            <a:off x="838200" y="404358"/>
            <a:ext cx="10515600" cy="5772605"/>
          </a:xfrm>
        </p:spPr>
        <p:txBody>
          <a:bodyPr/>
          <a:lstStyle/>
          <a:p>
            <a:r>
              <a:rPr lang="en-US" sz="4000" b="0" i="0">
                <a:solidFill>
                  <a:srgbClr val="000000"/>
                </a:solidFill>
                <a:effectLst/>
                <a:latin typeface="Calibri" panose="020F0502020204030204" pitchFamily="34" charset="0"/>
              </a:rPr>
              <a:t>How do I show kindness?</a:t>
            </a:r>
            <a:endParaRPr lang="en-US" sz="4000"/>
          </a:p>
          <a:p>
            <a:endParaRPr lang="en-US"/>
          </a:p>
        </p:txBody>
      </p:sp>
      <p:pic>
        <p:nvPicPr>
          <p:cNvPr id="4" name="Online Media 3" title="The Science of Kindness">
            <a:hlinkClick r:id="" action="ppaction://media"/>
            <a:extLst>
              <a:ext uri="{FF2B5EF4-FFF2-40B4-BE49-F238E27FC236}">
                <a16:creationId xmlns:a16="http://schemas.microsoft.com/office/drawing/2014/main" id="{29A3B56F-C88C-47D4-81FC-3088D6D7E76C}"/>
              </a:ext>
            </a:extLst>
          </p:cNvPr>
          <p:cNvPicPr>
            <a:picLocks noRot="1" noChangeAspect="1"/>
          </p:cNvPicPr>
          <p:nvPr>
            <a:videoFile r:link="rId1"/>
          </p:nvPr>
        </p:nvPicPr>
        <p:blipFill>
          <a:blip r:embed="rId4"/>
          <a:stretch>
            <a:fillRect/>
          </a:stretch>
        </p:blipFill>
        <p:spPr>
          <a:xfrm>
            <a:off x="3046468" y="2485881"/>
            <a:ext cx="8689098" cy="3597866"/>
          </a:xfrm>
          <a:prstGeom prst="rect">
            <a:avLst/>
          </a:prstGeom>
        </p:spPr>
      </p:pic>
    </p:spTree>
    <p:extLst>
      <p:ext uri="{BB962C8B-B14F-4D97-AF65-F5344CB8AC3E}">
        <p14:creationId xmlns:p14="http://schemas.microsoft.com/office/powerpoint/2010/main" val="159366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2C05C-2085-49C9-A8C0-326AEB2EDED0}"/>
              </a:ext>
            </a:extLst>
          </p:cNvPr>
          <p:cNvSpPr>
            <a:spLocks noGrp="1"/>
          </p:cNvSpPr>
          <p:nvPr>
            <p:ph idx="1"/>
          </p:nvPr>
        </p:nvSpPr>
        <p:spPr>
          <a:xfrm>
            <a:off x="838200" y="317053"/>
            <a:ext cx="10515600" cy="5859910"/>
          </a:xfrm>
        </p:spPr>
        <p:txBody>
          <a:bodyPr>
            <a:normAutofit lnSpcReduction="10000"/>
          </a:bodyPr>
          <a:lstStyle/>
          <a:p>
            <a:r>
              <a:rPr lang="en-US" sz="4000" b="0" i="0">
                <a:solidFill>
                  <a:srgbClr val="000000"/>
                </a:solidFill>
                <a:effectLst/>
                <a:latin typeface="Calibri" panose="020F0502020204030204" pitchFamily="34" charset="0"/>
              </a:rPr>
              <a:t>How do I show kindness?</a:t>
            </a:r>
          </a:p>
          <a:p>
            <a:endParaRPr lang="en-US" sz="4000">
              <a:solidFill>
                <a:srgbClr val="000000"/>
              </a:solidFill>
              <a:latin typeface="Calibri" panose="020F0502020204030204" pitchFamily="34" charset="0"/>
            </a:endParaRPr>
          </a:p>
          <a:p>
            <a:r>
              <a:rPr lang="en-US" sz="4000"/>
              <a:t>Down!</a:t>
            </a:r>
          </a:p>
          <a:p>
            <a:endParaRPr lang="en-US" sz="4000"/>
          </a:p>
          <a:p>
            <a:r>
              <a:rPr lang="en-US" sz="4000"/>
              <a:t>Giving!</a:t>
            </a:r>
          </a:p>
          <a:p>
            <a:endParaRPr lang="en-US" sz="4000"/>
          </a:p>
          <a:p>
            <a:r>
              <a:rPr lang="en-US" sz="4000"/>
              <a:t> Feeling!</a:t>
            </a:r>
          </a:p>
          <a:p>
            <a:endParaRPr lang="en-US" sz="4000"/>
          </a:p>
          <a:p>
            <a:r>
              <a:rPr lang="en-US" sz="4000"/>
              <a:t>Nice!</a:t>
            </a:r>
          </a:p>
          <a:p>
            <a:endParaRPr lang="en-US" sz="4000"/>
          </a:p>
          <a:p>
            <a:endParaRPr lang="en-US" sz="4000"/>
          </a:p>
          <a:p>
            <a:endParaRPr lang="en-US" sz="4000"/>
          </a:p>
          <a:p>
            <a:endParaRPr lang="en-US"/>
          </a:p>
        </p:txBody>
      </p:sp>
      <p:pic>
        <p:nvPicPr>
          <p:cNvPr id="4" name="Picture 3" descr="A picture containing shape&#10;&#10;Description automatically generated">
            <a:extLst>
              <a:ext uri="{FF2B5EF4-FFF2-40B4-BE49-F238E27FC236}">
                <a16:creationId xmlns:a16="http://schemas.microsoft.com/office/drawing/2014/main" id="{CCC2AEAD-C3F5-458C-AF1B-A652BE3A7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8895" y="1584924"/>
            <a:ext cx="1137133" cy="719113"/>
          </a:xfrm>
          <a:prstGeom prst="rect">
            <a:avLst/>
          </a:prstGeom>
        </p:spPr>
      </p:pic>
      <p:pic>
        <p:nvPicPr>
          <p:cNvPr id="5" name="Picture 4" descr="Icon&#10;&#10;Description automatically generated">
            <a:extLst>
              <a:ext uri="{FF2B5EF4-FFF2-40B4-BE49-F238E27FC236}">
                <a16:creationId xmlns:a16="http://schemas.microsoft.com/office/drawing/2014/main" id="{942BB86E-3F10-4227-8880-935384BB82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3179" y="1524412"/>
            <a:ext cx="1185125" cy="840139"/>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12105494-AF66-4C37-9BBB-30E5B3ADC3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0789" y="1474988"/>
            <a:ext cx="1350421" cy="997108"/>
          </a:xfrm>
          <a:prstGeom prst="rect">
            <a:avLst/>
          </a:prstGeom>
        </p:spPr>
      </p:pic>
      <p:pic>
        <p:nvPicPr>
          <p:cNvPr id="8" name="Picture 7" descr="A picture containing toy, vector graphics&#10;&#10;Description automatically generated">
            <a:extLst>
              <a:ext uri="{FF2B5EF4-FFF2-40B4-BE49-F238E27FC236}">
                <a16:creationId xmlns:a16="http://schemas.microsoft.com/office/drawing/2014/main" id="{D20307C1-4BF8-450E-AFAE-02B38825AE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8911" y="2834388"/>
            <a:ext cx="1906054" cy="1029276"/>
          </a:xfrm>
          <a:prstGeom prst="rect">
            <a:avLst/>
          </a:prstGeom>
        </p:spPr>
      </p:pic>
      <p:pic>
        <p:nvPicPr>
          <p:cNvPr id="9" name="Picture 8" descr="A person carrying a box&#10;&#10;Description automatically generated with low confidence">
            <a:extLst>
              <a:ext uri="{FF2B5EF4-FFF2-40B4-BE49-F238E27FC236}">
                <a16:creationId xmlns:a16="http://schemas.microsoft.com/office/drawing/2014/main" id="{09F17128-83E4-443B-8994-F9E9338684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3001" y="2688060"/>
            <a:ext cx="1906054" cy="1231454"/>
          </a:xfrm>
          <a:prstGeom prst="rect">
            <a:avLst/>
          </a:prstGeom>
        </p:spPr>
      </p:pic>
      <p:pic>
        <p:nvPicPr>
          <p:cNvPr id="10" name="Picture 9" descr="A picture containing toy, clipart&#10;&#10;Description automatically generated">
            <a:extLst>
              <a:ext uri="{FF2B5EF4-FFF2-40B4-BE49-F238E27FC236}">
                <a16:creationId xmlns:a16="http://schemas.microsoft.com/office/drawing/2014/main" id="{1DD22733-D130-4DF8-9EAC-09FAB8D6EF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05989" y="1230472"/>
            <a:ext cx="1804994" cy="1241624"/>
          </a:xfrm>
          <a:prstGeom prst="rect">
            <a:avLst/>
          </a:prstGeom>
        </p:spPr>
      </p:pic>
      <p:pic>
        <p:nvPicPr>
          <p:cNvPr id="11" name="Picture 10" descr="A cartoon of a person&#10;&#10;Description automatically generated with medium confidence">
            <a:extLst>
              <a:ext uri="{FF2B5EF4-FFF2-40B4-BE49-F238E27FC236}">
                <a16:creationId xmlns:a16="http://schemas.microsoft.com/office/drawing/2014/main" id="{0E8444F4-87FD-4C1D-B9F6-DA85C2C324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72870" y="4079557"/>
            <a:ext cx="1250496" cy="948814"/>
          </a:xfrm>
          <a:prstGeom prst="rect">
            <a:avLst/>
          </a:prstGeom>
        </p:spPr>
      </p:pic>
      <p:pic>
        <p:nvPicPr>
          <p:cNvPr id="12" name="Picture 11">
            <a:extLst>
              <a:ext uri="{FF2B5EF4-FFF2-40B4-BE49-F238E27FC236}">
                <a16:creationId xmlns:a16="http://schemas.microsoft.com/office/drawing/2014/main" id="{309B6C23-E16A-40C3-BB50-7F7349B8D95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97657" y="5171049"/>
            <a:ext cx="1438371" cy="1085936"/>
          </a:xfrm>
          <a:prstGeom prst="rect">
            <a:avLst/>
          </a:prstGeom>
        </p:spPr>
      </p:pic>
      <p:pic>
        <p:nvPicPr>
          <p:cNvPr id="13" name="Picture 12" descr="A picture containing toy, vector graphics&#10;&#10;Description automatically generated">
            <a:extLst>
              <a:ext uri="{FF2B5EF4-FFF2-40B4-BE49-F238E27FC236}">
                <a16:creationId xmlns:a16="http://schemas.microsoft.com/office/drawing/2014/main" id="{9B90ECC3-D0FA-4DF0-A9CB-274D25D5E2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36028" y="5128920"/>
            <a:ext cx="1341039" cy="1128065"/>
          </a:xfrm>
          <a:prstGeom prst="rect">
            <a:avLst/>
          </a:prstGeom>
        </p:spPr>
      </p:pic>
      <p:pic>
        <p:nvPicPr>
          <p:cNvPr id="14" name="Video 13">
            <a:hlinkClick r:id="" action="ppaction://media"/>
            <a:extLst>
              <a:ext uri="{FF2B5EF4-FFF2-40B4-BE49-F238E27FC236}">
                <a16:creationId xmlns:a16="http://schemas.microsoft.com/office/drawing/2014/main" id="{3FB69BE9-B64E-4291-A328-261DD4A4EF5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3"/>
          <a:stretch>
            <a:fillRect/>
          </a:stretch>
        </p:blipFill>
        <p:spPr>
          <a:xfrm>
            <a:off x="10477500" y="5143500"/>
            <a:ext cx="1714500" cy="1714500"/>
          </a:xfrm>
          <a:prstGeom prst="rect">
            <a:avLst/>
          </a:prstGeom>
        </p:spPr>
      </p:pic>
    </p:spTree>
    <p:extLst>
      <p:ext uri="{BB962C8B-B14F-4D97-AF65-F5344CB8AC3E}">
        <p14:creationId xmlns:p14="http://schemas.microsoft.com/office/powerpoint/2010/main" val="1341093244"/>
      </p:ext>
    </p:extLst>
  </p:cSld>
  <p:clrMapOvr>
    <a:masterClrMapping/>
  </p:clrMapOvr>
  <mc:AlternateContent xmlns:mc="http://schemas.openxmlformats.org/markup-compatibility/2006" xmlns:p14="http://schemas.microsoft.com/office/powerpoint/2010/main">
    <mc:Choice Requires="p14">
      <p:transition spd="slow" p14:dur="2000" advTm="68982"/>
    </mc:Choice>
    <mc:Fallback xmlns="">
      <p:transition spd="slow" advTm="68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36" name="Straight Connector 70">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37" name="Rectangle 72">
            <a:extLst>
              <a:ext uri="{FF2B5EF4-FFF2-40B4-BE49-F238E27FC236}">
                <a16:creationId xmlns:a16="http://schemas.microsoft.com/office/drawing/2014/main" id="{3F672E71-4896-412C-9C70-888CBA0C2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FFB9A8D-1227-454D-8543-6DDDE4C64147}"/>
              </a:ext>
            </a:extLst>
          </p:cNvPr>
          <p:cNvSpPr>
            <a:spLocks noGrp="1"/>
          </p:cNvSpPr>
          <p:nvPr>
            <p:ph type="title"/>
          </p:nvPr>
        </p:nvSpPr>
        <p:spPr>
          <a:xfrm>
            <a:off x="271826" y="-457524"/>
            <a:ext cx="6045444" cy="2386669"/>
          </a:xfrm>
        </p:spPr>
        <p:txBody>
          <a:bodyPr vert="horz" lIns="91440" tIns="45720" rIns="91440" bIns="45720" rtlCol="0" anchor="ctr">
            <a:normAutofit/>
          </a:bodyPr>
          <a:lstStyle/>
          <a:p>
            <a:r>
              <a:rPr lang="en-US" sz="3600" b="1" i="0" u="sng" strike="noStrike" kern="1200" cap="all" baseline="0">
                <a:solidFill>
                  <a:schemeClr val="bg1"/>
                </a:solidFill>
                <a:effectLst/>
                <a:latin typeface="+mj-lt"/>
                <a:ea typeface="+mj-ea"/>
                <a:cs typeface="+mj-cs"/>
                <a:hlinkClick r:id="rId5"/>
              </a:rPr>
              <a:t>25 Easy </a:t>
            </a:r>
            <a:r>
              <a:rPr lang="en-US" sz="3600" b="1" i="0" u="sng" strike="noStrike" kern="1200" cap="all" baseline="0" err="1">
                <a:solidFill>
                  <a:schemeClr val="bg1"/>
                </a:solidFill>
                <a:effectLst/>
                <a:latin typeface="+mj-lt"/>
                <a:ea typeface="+mj-ea"/>
                <a:cs typeface="+mj-cs"/>
                <a:hlinkClick r:id="rId5"/>
              </a:rPr>
              <a:t>ays</a:t>
            </a:r>
            <a:r>
              <a:rPr lang="en-US" sz="3600" b="1" i="0" u="sng" strike="noStrike" kern="1200" cap="all" baseline="0">
                <a:solidFill>
                  <a:schemeClr val="bg1"/>
                </a:solidFill>
                <a:effectLst/>
                <a:latin typeface="+mj-lt"/>
                <a:ea typeface="+mj-ea"/>
                <a:cs typeface="+mj-cs"/>
                <a:hlinkClick r:id="rId5"/>
              </a:rPr>
              <a:t> to Be Kinder to Others (and Yourself) - </a:t>
            </a:r>
            <a:r>
              <a:rPr lang="en-US" sz="3600" b="1" i="0" u="sng" strike="noStrike" kern="1200" cap="all" baseline="0" err="1">
                <a:solidFill>
                  <a:schemeClr val="bg1"/>
                </a:solidFill>
                <a:effectLst/>
                <a:latin typeface="+mj-lt"/>
                <a:ea typeface="+mj-ea"/>
                <a:cs typeface="+mj-cs"/>
                <a:hlinkClick r:id="rId5"/>
              </a:rPr>
              <a:t>PureWow</a:t>
            </a:r>
            <a:endParaRPr lang="en-US" sz="3600" b="1" i="0" kern="1200" cap="all" baseline="0">
              <a:solidFill>
                <a:schemeClr val="bg1"/>
              </a:solidFill>
              <a:latin typeface="+mj-lt"/>
              <a:ea typeface="+mj-ea"/>
              <a:cs typeface="+mj-cs"/>
            </a:endParaRPr>
          </a:p>
        </p:txBody>
      </p:sp>
      <p:sp>
        <p:nvSpPr>
          <p:cNvPr id="1038"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1367" y="1059736"/>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a:p>
        </p:txBody>
      </p:sp>
      <p:pic>
        <p:nvPicPr>
          <p:cNvPr id="1026" name="Picture 2" descr="25 Easy Ways to Be Kinder to Others (and Yourself)">
            <a:extLst>
              <a:ext uri="{FF2B5EF4-FFF2-40B4-BE49-F238E27FC236}">
                <a16:creationId xmlns:a16="http://schemas.microsoft.com/office/drawing/2014/main" id="{F1360670-D147-4F69-A8FC-1A2F2B1EA8F7}"/>
              </a:ext>
            </a:extLst>
          </p:cNvPr>
          <p:cNvPicPr>
            <a:picLocks noChangeAspect="1" noChangeArrowheads="1"/>
          </p:cNvPicPr>
          <p:nvPr/>
        </p:nvPicPr>
        <p:blipFill rotWithShape="1">
          <a:blip r:embed="rId6">
            <a:alphaModFix/>
            <a:extLst>
              <a:ext uri="{28A0092B-C50C-407E-A947-70E740481C1C}">
                <a14:useLocalDpi xmlns:a14="http://schemas.microsoft.com/office/drawing/2010/main" val="0"/>
              </a:ext>
            </a:extLst>
          </a:blip>
          <a:srcRect l="14318" r="4211" b="-2"/>
          <a:stretch/>
        </p:blipFill>
        <p:spPr bwMode="auto">
          <a:xfrm>
            <a:off x="3577558" y="1439810"/>
            <a:ext cx="2876387" cy="2542058"/>
          </a:xfrm>
          <a:prstGeom prst="rect">
            <a:avLst/>
          </a:prstGeom>
          <a:noFill/>
          <a:extLst>
            <a:ext uri="{909E8E84-426E-40DD-AFC4-6F175D3DCCD1}">
              <a14:hiddenFill xmlns:a14="http://schemas.microsoft.com/office/drawing/2010/main">
                <a:solidFill>
                  <a:srgbClr val="FFFFFF"/>
                </a:solidFill>
              </a14:hiddenFill>
            </a:ext>
          </a:extLst>
        </p:spPr>
      </p:pic>
      <p:sp>
        <p:nvSpPr>
          <p:cNvPr id="77"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15814" y="2482932"/>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a:p>
        </p:txBody>
      </p:sp>
      <p:sp>
        <p:nvSpPr>
          <p:cNvPr id="79"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52738" y="3556837"/>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a:p>
        </p:txBody>
      </p:sp>
      <p:sp>
        <p:nvSpPr>
          <p:cNvPr id="2" name="TextBox 1">
            <a:extLst>
              <a:ext uri="{FF2B5EF4-FFF2-40B4-BE49-F238E27FC236}">
                <a16:creationId xmlns:a16="http://schemas.microsoft.com/office/drawing/2014/main" id="{5125D164-1CFC-4276-9EB0-BFDF6DE1FC93}"/>
              </a:ext>
            </a:extLst>
          </p:cNvPr>
          <p:cNvSpPr txBox="1"/>
          <p:nvPr/>
        </p:nvSpPr>
        <p:spPr>
          <a:xfrm>
            <a:off x="6535542" y="48184"/>
            <a:ext cx="5522339" cy="6247864"/>
          </a:xfrm>
          <a:prstGeom prst="rect">
            <a:avLst/>
          </a:prstGeom>
          <a:noFill/>
        </p:spPr>
        <p:txBody>
          <a:bodyPr wrap="square" rtlCol="0">
            <a:spAutoFit/>
          </a:bodyPr>
          <a:lstStyle/>
          <a:p>
            <a:pPr marL="228600" indent="-228600">
              <a:buAutoNum type="arabicPeriod"/>
            </a:pPr>
            <a:r>
              <a:rPr lang="en-US" sz="1600" b="1" i="0">
                <a:solidFill>
                  <a:srgbClr val="181818"/>
                </a:solidFill>
                <a:effectLst/>
                <a:latin typeface="freight-text-pro"/>
              </a:rPr>
              <a:t>Be kind to yourself</a:t>
            </a:r>
            <a:r>
              <a:rPr lang="en-US" sz="1600" b="1" i="0">
                <a:solidFill>
                  <a:srgbClr val="181818"/>
                </a:solidFill>
                <a:effectLst/>
                <a:latin typeface="freight-text-pro"/>
                <a:cs typeface="Calibri"/>
              </a:rPr>
              <a:t>,</a:t>
            </a:r>
            <a:r>
              <a:rPr lang="en-US" sz="1600" b="1" i="0">
                <a:solidFill>
                  <a:srgbClr val="181818"/>
                </a:solidFill>
                <a:effectLst/>
                <a:latin typeface="freight-text-pro"/>
              </a:rPr>
              <a:t> </a:t>
            </a:r>
          </a:p>
          <a:p>
            <a:r>
              <a:rPr lang="en-US" sz="1600" b="1" i="0">
                <a:solidFill>
                  <a:srgbClr val="181818"/>
                </a:solidFill>
                <a:effectLst/>
                <a:latin typeface="freight-text-pro"/>
              </a:rPr>
              <a:t>2. Pay someone a compliment</a:t>
            </a:r>
            <a:r>
              <a:rPr lang="en-US" sz="1600" b="1" i="0">
                <a:solidFill>
                  <a:srgbClr val="181818"/>
                </a:solidFill>
                <a:effectLst/>
                <a:latin typeface="freight-text-pro"/>
                <a:cs typeface="Calibri"/>
              </a:rPr>
              <a:t>,</a:t>
            </a:r>
            <a:r>
              <a:rPr lang="en-US" sz="1600" b="1" i="0">
                <a:solidFill>
                  <a:srgbClr val="181818"/>
                </a:solidFill>
                <a:effectLst/>
                <a:latin typeface="freight-text-pro"/>
              </a:rPr>
              <a:t> </a:t>
            </a:r>
          </a:p>
          <a:p>
            <a:r>
              <a:rPr lang="en-US" sz="1600" b="1" i="0">
                <a:solidFill>
                  <a:srgbClr val="181818"/>
                </a:solidFill>
                <a:effectLst/>
                <a:latin typeface="freight-text-pro"/>
              </a:rPr>
              <a:t>3. Give money to a cause that you care about</a:t>
            </a:r>
            <a:r>
              <a:rPr lang="en-US" sz="1600" b="1" i="0">
                <a:solidFill>
                  <a:srgbClr val="181818"/>
                </a:solidFill>
                <a:effectLst/>
                <a:latin typeface="freight-text-pro"/>
                <a:cs typeface="Calibri"/>
              </a:rPr>
              <a:t>,</a:t>
            </a:r>
          </a:p>
          <a:p>
            <a:r>
              <a:rPr lang="en-US" sz="1600" b="1" i="0">
                <a:solidFill>
                  <a:srgbClr val="181818"/>
                </a:solidFill>
                <a:effectLst/>
                <a:latin typeface="freight-text-pro"/>
              </a:rPr>
              <a:t> 4. Give time to a cause that you care about</a:t>
            </a:r>
            <a:r>
              <a:rPr lang="en-US" sz="1600" b="1" i="0">
                <a:solidFill>
                  <a:srgbClr val="181818"/>
                </a:solidFill>
                <a:effectLst/>
                <a:latin typeface="freight-text-pro"/>
                <a:cs typeface="Calibri"/>
              </a:rPr>
              <a:t>, </a:t>
            </a:r>
          </a:p>
          <a:p>
            <a:r>
              <a:rPr lang="en-US" sz="1600" b="1" i="0">
                <a:solidFill>
                  <a:srgbClr val="181818"/>
                </a:solidFill>
                <a:effectLst/>
                <a:latin typeface="freight-text-pro"/>
              </a:rPr>
              <a:t>5. Pick up garbage off the street when you see it</a:t>
            </a:r>
            <a:r>
              <a:rPr lang="en-US" sz="1600" b="1" i="0">
                <a:solidFill>
                  <a:srgbClr val="181818"/>
                </a:solidFill>
                <a:effectLst/>
                <a:latin typeface="freight-text-pro"/>
                <a:cs typeface="Calibri"/>
              </a:rPr>
              <a:t>, </a:t>
            </a:r>
          </a:p>
          <a:p>
            <a:r>
              <a:rPr lang="en-US" sz="1600" b="1" i="0">
                <a:solidFill>
                  <a:srgbClr val="181818"/>
                </a:solidFill>
                <a:effectLst/>
                <a:latin typeface="freight-text-pro"/>
              </a:rPr>
              <a:t>6. Make ‘</a:t>
            </a:r>
            <a:r>
              <a:rPr lang="en-US" sz="1600" b="1" i="0" err="1">
                <a:solidFill>
                  <a:srgbClr val="181818"/>
                </a:solidFill>
                <a:effectLst/>
                <a:latin typeface="freight-text-pro"/>
              </a:rPr>
              <a:t>em</a:t>
            </a:r>
            <a:r>
              <a:rPr lang="en-US" sz="1600" b="1" i="0">
                <a:solidFill>
                  <a:srgbClr val="181818"/>
                </a:solidFill>
                <a:effectLst/>
                <a:latin typeface="freight-text-pro"/>
              </a:rPr>
              <a:t> laugh</a:t>
            </a:r>
            <a:r>
              <a:rPr lang="en-US" sz="1600" b="1" i="0">
                <a:solidFill>
                  <a:srgbClr val="181818"/>
                </a:solidFill>
                <a:effectLst/>
                <a:latin typeface="freight-text-pro"/>
                <a:cs typeface="Calibri"/>
              </a:rPr>
              <a:t>,</a:t>
            </a:r>
          </a:p>
          <a:p>
            <a:r>
              <a:rPr lang="en-US" sz="1600" b="1" i="0">
                <a:solidFill>
                  <a:srgbClr val="181818"/>
                </a:solidFill>
                <a:effectLst/>
                <a:latin typeface="freight-text-pro"/>
                <a:cs typeface="Calibri"/>
              </a:rPr>
              <a:t> </a:t>
            </a:r>
            <a:r>
              <a:rPr lang="en-US" sz="1600" b="1" i="0">
                <a:solidFill>
                  <a:srgbClr val="181818"/>
                </a:solidFill>
                <a:effectLst/>
                <a:latin typeface="freight-text-pro"/>
              </a:rPr>
              <a:t>7. Give an extra-large tip, </a:t>
            </a:r>
          </a:p>
          <a:p>
            <a:r>
              <a:rPr lang="en-US" sz="1600" b="1" i="0">
                <a:solidFill>
                  <a:srgbClr val="181818"/>
                </a:solidFill>
                <a:effectLst/>
                <a:latin typeface="freight-text-pro"/>
              </a:rPr>
              <a:t>8. Kill the road rage,</a:t>
            </a:r>
          </a:p>
          <a:p>
            <a:r>
              <a:rPr lang="en-US" sz="1600" b="1" i="0">
                <a:solidFill>
                  <a:srgbClr val="181818"/>
                </a:solidFill>
                <a:effectLst/>
                <a:latin typeface="freight-text-pro"/>
              </a:rPr>
              <a:t> 9. Send someone a big surprise bouquet of flowers, </a:t>
            </a:r>
          </a:p>
          <a:p>
            <a:r>
              <a:rPr lang="en-US" sz="1600" b="1" i="0">
                <a:solidFill>
                  <a:srgbClr val="181818"/>
                </a:solidFill>
                <a:effectLst/>
                <a:latin typeface="freight-text-pro"/>
              </a:rPr>
              <a:t>10. Call or visit an older family member, </a:t>
            </a:r>
          </a:p>
          <a:p>
            <a:r>
              <a:rPr lang="en-US" sz="1600" b="1" i="0">
                <a:solidFill>
                  <a:srgbClr val="181818"/>
                </a:solidFill>
                <a:effectLst/>
                <a:latin typeface="freight-text-pro"/>
              </a:rPr>
              <a:t>11. Walk away from negative thoughts and negative people, </a:t>
            </a:r>
          </a:p>
          <a:p>
            <a:r>
              <a:rPr lang="en-US" sz="1600" b="1" i="0">
                <a:solidFill>
                  <a:srgbClr val="181818"/>
                </a:solidFill>
                <a:effectLst/>
                <a:latin typeface="freight-text-pro"/>
              </a:rPr>
              <a:t>12. Bake a treat for a neighbor, </a:t>
            </a:r>
          </a:p>
          <a:p>
            <a:r>
              <a:rPr lang="en-US" sz="1600" b="1" i="0">
                <a:solidFill>
                  <a:srgbClr val="181818"/>
                </a:solidFill>
                <a:effectLst/>
                <a:latin typeface="freight-text-pro"/>
              </a:rPr>
              <a:t>13. Be good to the environment, </a:t>
            </a:r>
          </a:p>
          <a:p>
            <a:r>
              <a:rPr lang="en-US" sz="1600" b="1" i="0">
                <a:solidFill>
                  <a:srgbClr val="181818"/>
                </a:solidFill>
                <a:effectLst/>
                <a:latin typeface="freight-text-pro"/>
              </a:rPr>
              <a:t>14. Support local businesses, </a:t>
            </a:r>
          </a:p>
          <a:p>
            <a:r>
              <a:rPr lang="en-US" sz="1600" b="1" i="0">
                <a:solidFill>
                  <a:srgbClr val="181818"/>
                </a:solidFill>
                <a:effectLst/>
                <a:latin typeface="freight-text-pro"/>
              </a:rPr>
              <a:t>15. Buy coffee for the person behind you, </a:t>
            </a:r>
          </a:p>
          <a:p>
            <a:r>
              <a:rPr lang="en-US" sz="1600" b="1" i="0">
                <a:solidFill>
                  <a:srgbClr val="181818"/>
                </a:solidFill>
                <a:effectLst/>
                <a:latin typeface="freight-text-pro"/>
              </a:rPr>
              <a:t>16. Donate blood, </a:t>
            </a:r>
          </a:p>
          <a:p>
            <a:r>
              <a:rPr lang="en-US" sz="1600" b="1" i="0">
                <a:solidFill>
                  <a:srgbClr val="181818"/>
                </a:solidFill>
                <a:effectLst/>
                <a:latin typeface="freight-text-pro"/>
              </a:rPr>
              <a:t>17. Listen carefully, </a:t>
            </a:r>
          </a:p>
          <a:p>
            <a:r>
              <a:rPr lang="en-US" sz="1600" b="1" i="0">
                <a:solidFill>
                  <a:srgbClr val="181818"/>
                </a:solidFill>
                <a:effectLst/>
                <a:latin typeface="freight-text-pro"/>
              </a:rPr>
              <a:t>18. Forgive others, </a:t>
            </a:r>
          </a:p>
          <a:p>
            <a:r>
              <a:rPr lang="en-US" sz="1600" b="1" i="0">
                <a:solidFill>
                  <a:srgbClr val="181818"/>
                </a:solidFill>
                <a:effectLst/>
                <a:latin typeface="freight-text-pro"/>
              </a:rPr>
              <a:t>19. Plant something green in a neglected neighborhood area , </a:t>
            </a:r>
          </a:p>
          <a:p>
            <a:r>
              <a:rPr lang="en-US" sz="1600" b="1" i="0">
                <a:solidFill>
                  <a:srgbClr val="181818"/>
                </a:solidFill>
                <a:effectLst/>
                <a:latin typeface="freight-text-pro"/>
              </a:rPr>
              <a:t>20. Buy or make a sandwich for a homeless person, </a:t>
            </a:r>
          </a:p>
          <a:p>
            <a:r>
              <a:rPr lang="en-US" sz="1600" b="1" i="0">
                <a:solidFill>
                  <a:srgbClr val="181818"/>
                </a:solidFill>
                <a:effectLst/>
                <a:latin typeface="freight-text-pro"/>
              </a:rPr>
              <a:t>21. Appreciate other perspectives,</a:t>
            </a:r>
          </a:p>
          <a:p>
            <a:r>
              <a:rPr lang="en-US" sz="1600" b="1" i="0">
                <a:solidFill>
                  <a:srgbClr val="181818"/>
                </a:solidFill>
                <a:effectLst/>
                <a:latin typeface="freight-text-pro"/>
              </a:rPr>
              <a:t> 22. Read books</a:t>
            </a:r>
            <a:r>
              <a:rPr lang="en-US" sz="1600" b="1" i="0">
                <a:solidFill>
                  <a:srgbClr val="181818"/>
                </a:solidFill>
                <a:effectLst/>
                <a:latin typeface="freight-text-pro"/>
                <a:cs typeface="Calibri"/>
              </a:rPr>
              <a:t> that teach kindness, </a:t>
            </a:r>
          </a:p>
          <a:p>
            <a:r>
              <a:rPr lang="en-US" sz="1600" b="1" i="0">
                <a:solidFill>
                  <a:srgbClr val="181818"/>
                </a:solidFill>
                <a:effectLst/>
                <a:latin typeface="freight-text-pro"/>
              </a:rPr>
              <a:t>23. Leave a glowing review, </a:t>
            </a:r>
          </a:p>
          <a:p>
            <a:r>
              <a:rPr lang="en-US" sz="1600" b="1" i="0">
                <a:solidFill>
                  <a:srgbClr val="181818"/>
                </a:solidFill>
                <a:effectLst/>
                <a:latin typeface="freight-text-pro"/>
              </a:rPr>
              <a:t>24. Be a source of positivity on social media,</a:t>
            </a:r>
          </a:p>
          <a:p>
            <a:r>
              <a:rPr lang="en-US" sz="1600" b="1" i="0">
                <a:solidFill>
                  <a:srgbClr val="181818"/>
                </a:solidFill>
                <a:effectLst/>
                <a:latin typeface="freight-text-pro"/>
              </a:rPr>
              <a:t> 25. Pay it forward</a:t>
            </a:r>
            <a:endParaRPr lang="en-US" sz="1600">
              <a:cs typeface="Calibri"/>
            </a:endParaRPr>
          </a:p>
        </p:txBody>
      </p:sp>
      <p:pic>
        <p:nvPicPr>
          <p:cNvPr id="13" name="Video 12">
            <a:hlinkClick r:id="" action="ppaction://media"/>
            <a:extLst>
              <a:ext uri="{FF2B5EF4-FFF2-40B4-BE49-F238E27FC236}">
                <a16:creationId xmlns:a16="http://schemas.microsoft.com/office/drawing/2014/main" id="{CE510342-C575-FA11-644B-2E025E924EF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12647" y="1586939"/>
            <a:ext cx="2715563" cy="2036673"/>
          </a:xfrm>
          <a:prstGeom prst="rect">
            <a:avLst/>
          </a:prstGeom>
        </p:spPr>
      </p:pic>
    </p:spTree>
    <p:extLst>
      <p:ext uri="{BB962C8B-B14F-4D97-AF65-F5344CB8AC3E}">
        <p14:creationId xmlns:p14="http://schemas.microsoft.com/office/powerpoint/2010/main" val="1065295502"/>
      </p:ext>
    </p:extLst>
  </p:cSld>
  <p:clrMapOvr>
    <a:masterClrMapping/>
  </p:clrMapOvr>
  <mc:AlternateContent xmlns:mc="http://schemas.openxmlformats.org/markup-compatibility/2006" xmlns:p14="http://schemas.microsoft.com/office/powerpoint/2010/main">
    <mc:Choice Requires="p14">
      <p:transition spd="slow" p14:dur="2000" advTm="67565"/>
    </mc:Choice>
    <mc:Fallback xmlns="">
      <p:transition spd="slow" advTm="67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FEBBBD-38F2-469D-92CD-7DA782158F06}"/>
              </a:ext>
            </a:extLst>
          </p:cNvPr>
          <p:cNvSpPr>
            <a:spLocks noGrp="1"/>
          </p:cNvSpPr>
          <p:nvPr>
            <p:ph idx="1"/>
          </p:nvPr>
        </p:nvSpPr>
        <p:spPr>
          <a:xfrm>
            <a:off x="516551" y="512166"/>
            <a:ext cx="7970368" cy="5533578"/>
          </a:xfrm>
        </p:spPr>
        <p:txBody>
          <a:bodyPr vert="horz" lIns="91440" tIns="45720" rIns="91440" bIns="45720" rtlCol="0" anchor="t">
            <a:normAutofit/>
          </a:bodyPr>
          <a:lstStyle/>
          <a:p>
            <a:r>
              <a:rPr lang="en-US" sz="4000"/>
              <a:t>Question? What does it mean when someone is kind to you?</a:t>
            </a:r>
          </a:p>
        </p:txBody>
      </p:sp>
      <p:pic>
        <p:nvPicPr>
          <p:cNvPr id="8" name="Picture 5">
            <a:extLst>
              <a:ext uri="{FF2B5EF4-FFF2-40B4-BE49-F238E27FC236}">
                <a16:creationId xmlns:a16="http://schemas.microsoft.com/office/drawing/2014/main" id="{CE8C4B50-8F1B-4A54-A1FD-225A5E171B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1279" y="2242347"/>
            <a:ext cx="5057418" cy="286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clipart&#10;&#10;Description automatically generated">
            <a:extLst>
              <a:ext uri="{FF2B5EF4-FFF2-40B4-BE49-F238E27FC236}">
                <a16:creationId xmlns:a16="http://schemas.microsoft.com/office/drawing/2014/main" id="{04BB598C-6872-49B8-845B-7D3E77A137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2413" y="2406026"/>
            <a:ext cx="3569601" cy="3939808"/>
          </a:xfrm>
          <a:prstGeom prst="rect">
            <a:avLst/>
          </a:prstGeom>
        </p:spPr>
      </p:pic>
      <p:pic>
        <p:nvPicPr>
          <p:cNvPr id="2" name="Video 1">
            <a:hlinkClick r:id="" action="ppaction://media"/>
            <a:extLst>
              <a:ext uri="{FF2B5EF4-FFF2-40B4-BE49-F238E27FC236}">
                <a16:creationId xmlns:a16="http://schemas.microsoft.com/office/drawing/2014/main" id="{23A5B107-F7A6-4DAE-B752-963358D05B4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0477500" y="5143500"/>
            <a:ext cx="1714500" cy="1714500"/>
          </a:xfrm>
          <a:prstGeom prst="rect">
            <a:avLst/>
          </a:prstGeom>
        </p:spPr>
      </p:pic>
    </p:spTree>
    <p:extLst>
      <p:ext uri="{BB962C8B-B14F-4D97-AF65-F5344CB8AC3E}">
        <p14:creationId xmlns:p14="http://schemas.microsoft.com/office/powerpoint/2010/main" val="271982864"/>
      </p:ext>
    </p:extLst>
  </p:cSld>
  <p:clrMapOvr>
    <a:masterClrMapping/>
  </p:clrMapOvr>
  <mc:AlternateContent xmlns:mc="http://schemas.openxmlformats.org/markup-compatibility/2006" xmlns:p14="http://schemas.microsoft.com/office/powerpoint/2010/main">
    <mc:Choice Requires="p14">
      <p:transition spd="slow" p14:dur="2000" advTm="6504"/>
    </mc:Choice>
    <mc:Fallback xmlns="">
      <p:transition spd="slow" advTm="6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45ECBE-1EE4-41FC-A399-2229BEA769D3}"/>
              </a:ext>
            </a:extLst>
          </p:cNvPr>
          <p:cNvSpPr>
            <a:spLocks noGrp="1"/>
          </p:cNvSpPr>
          <p:nvPr>
            <p:ph idx="1"/>
          </p:nvPr>
        </p:nvSpPr>
        <p:spPr>
          <a:xfrm>
            <a:off x="838200" y="314282"/>
            <a:ext cx="10515600" cy="5862681"/>
          </a:xfrm>
        </p:spPr>
        <p:txBody>
          <a:bodyPr>
            <a:normAutofit fontScale="62500" lnSpcReduction="20000"/>
          </a:bodyPr>
          <a:lstStyle/>
          <a:p>
            <a:r>
              <a:rPr lang="en-US" sz="4000"/>
              <a:t>How do people notice kindness?</a:t>
            </a:r>
          </a:p>
          <a:p>
            <a:endParaRPr lang="en-US" sz="4000"/>
          </a:p>
          <a:p>
            <a:r>
              <a:rPr lang="en-US"/>
              <a:t>Great Job!</a:t>
            </a:r>
          </a:p>
          <a:p>
            <a:endParaRPr lang="en-US"/>
          </a:p>
          <a:p>
            <a:pPr marL="0" indent="0">
              <a:buNone/>
            </a:pPr>
            <a:endParaRPr lang="en-US"/>
          </a:p>
          <a:p>
            <a:r>
              <a:rPr lang="en-US"/>
              <a:t>  Encouragement! </a:t>
            </a:r>
          </a:p>
          <a:p>
            <a:endParaRPr lang="en-US"/>
          </a:p>
          <a:p>
            <a:endParaRPr lang="en-US"/>
          </a:p>
          <a:p>
            <a:r>
              <a:rPr lang="en-US"/>
              <a:t>Special Olympics!</a:t>
            </a:r>
          </a:p>
          <a:p>
            <a:endParaRPr lang="en-US"/>
          </a:p>
          <a:p>
            <a:endParaRPr lang="en-US"/>
          </a:p>
          <a:p>
            <a:r>
              <a:rPr lang="en-US"/>
              <a:t>Feeling!</a:t>
            </a:r>
          </a:p>
          <a:p>
            <a:pPr marL="0" indent="0">
              <a:buNone/>
            </a:pPr>
            <a:endParaRPr lang="en-US"/>
          </a:p>
          <a:p>
            <a:pPr marL="0" indent="0">
              <a:buNone/>
            </a:pPr>
            <a:endParaRPr lang="en-US"/>
          </a:p>
          <a:p>
            <a:r>
              <a:rPr lang="en-US"/>
              <a:t>Down!</a:t>
            </a:r>
          </a:p>
          <a:p>
            <a:endParaRPr lang="en-US"/>
          </a:p>
          <a:p>
            <a:endParaRPr lang="en-US"/>
          </a:p>
          <a:p>
            <a:r>
              <a:rPr lang="en-US"/>
              <a:t>Nice!</a:t>
            </a:r>
          </a:p>
          <a:p>
            <a:endParaRPr lang="en-US"/>
          </a:p>
        </p:txBody>
      </p:sp>
      <p:pic>
        <p:nvPicPr>
          <p:cNvPr id="4" name="Picture 3" descr="A group of people running&#10;&#10;Description automatically generated with medium confidence">
            <a:extLst>
              <a:ext uri="{FF2B5EF4-FFF2-40B4-BE49-F238E27FC236}">
                <a16:creationId xmlns:a16="http://schemas.microsoft.com/office/drawing/2014/main" id="{9AC4AB13-D4B6-4F10-80EE-37D50C288B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2614" y="2494831"/>
            <a:ext cx="1820931" cy="1035857"/>
          </a:xfrm>
          <a:prstGeom prst="rect">
            <a:avLst/>
          </a:prstGeom>
        </p:spPr>
      </p:pic>
      <p:pic>
        <p:nvPicPr>
          <p:cNvPr id="6" name="Picture 5" descr="A group of people holding a banner&#10;&#10;Description automatically generated with medium confidence">
            <a:extLst>
              <a:ext uri="{FF2B5EF4-FFF2-40B4-BE49-F238E27FC236}">
                <a16:creationId xmlns:a16="http://schemas.microsoft.com/office/drawing/2014/main" id="{7AA7A187-56E5-4D15-A500-EE5B641200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0000" y="2418859"/>
            <a:ext cx="2051999" cy="111183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080FBC7D-FB41-49B2-8013-D6A715F4DC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9929" y="4544867"/>
            <a:ext cx="1137133" cy="719113"/>
          </a:xfrm>
          <a:prstGeom prst="rect">
            <a:avLst/>
          </a:prstGeom>
        </p:spPr>
      </p:pic>
      <p:pic>
        <p:nvPicPr>
          <p:cNvPr id="11" name="Picture 10" descr="A cartoon of a person&#10;&#10;Description automatically generated with medium confidence">
            <a:extLst>
              <a:ext uri="{FF2B5EF4-FFF2-40B4-BE49-F238E27FC236}">
                <a16:creationId xmlns:a16="http://schemas.microsoft.com/office/drawing/2014/main" id="{F94009F7-DA39-409E-BA28-3FC34EB325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71166" y="3443289"/>
            <a:ext cx="1250496" cy="948814"/>
          </a:xfrm>
          <a:prstGeom prst="rect">
            <a:avLst/>
          </a:prstGeom>
        </p:spPr>
      </p:pic>
      <p:pic>
        <p:nvPicPr>
          <p:cNvPr id="13" name="Picture 12" descr="A green and yellow logo&#10;&#10;Description automatically generated with low confidence">
            <a:extLst>
              <a:ext uri="{FF2B5EF4-FFF2-40B4-BE49-F238E27FC236}">
                <a16:creationId xmlns:a16="http://schemas.microsoft.com/office/drawing/2014/main" id="{D0FE9240-1F77-4ADF-9372-D11A49AB18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83429" y="759825"/>
            <a:ext cx="1333595" cy="848239"/>
          </a:xfrm>
          <a:prstGeom prst="rect">
            <a:avLst/>
          </a:prstGeom>
        </p:spPr>
      </p:pic>
      <p:pic>
        <p:nvPicPr>
          <p:cNvPr id="12" name="Picture 11" descr="Icon&#10;&#10;Description automatically generated">
            <a:extLst>
              <a:ext uri="{FF2B5EF4-FFF2-40B4-BE49-F238E27FC236}">
                <a16:creationId xmlns:a16="http://schemas.microsoft.com/office/drawing/2014/main" id="{C0179DC7-63FC-4ADE-928F-4282C9C439E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53666" y="4487900"/>
            <a:ext cx="1185125" cy="840139"/>
          </a:xfrm>
          <a:prstGeom prst="rect">
            <a:avLst/>
          </a:prstGeom>
        </p:spPr>
      </p:pic>
      <p:pic>
        <p:nvPicPr>
          <p:cNvPr id="15" name="Picture 14">
            <a:extLst>
              <a:ext uri="{FF2B5EF4-FFF2-40B4-BE49-F238E27FC236}">
                <a16:creationId xmlns:a16="http://schemas.microsoft.com/office/drawing/2014/main" id="{D16BF593-14CF-4C4D-A53A-7A649B93A7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64243" y="5694509"/>
            <a:ext cx="1438371" cy="1085936"/>
          </a:xfrm>
          <a:prstGeom prst="rect">
            <a:avLst/>
          </a:prstGeom>
        </p:spPr>
      </p:pic>
      <p:pic>
        <p:nvPicPr>
          <p:cNvPr id="17" name="Picture 16" descr="A picture containing toy, vector graphics&#10;&#10;Description automatically generated">
            <a:extLst>
              <a:ext uri="{FF2B5EF4-FFF2-40B4-BE49-F238E27FC236}">
                <a16:creationId xmlns:a16="http://schemas.microsoft.com/office/drawing/2014/main" id="{CD3D55B7-AE4E-4112-933F-E916D41DD44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35302" y="5580048"/>
            <a:ext cx="1341039" cy="1128065"/>
          </a:xfrm>
          <a:prstGeom prst="rect">
            <a:avLst/>
          </a:prstGeom>
        </p:spPr>
      </p:pic>
      <p:pic>
        <p:nvPicPr>
          <p:cNvPr id="19" name="Picture 18" descr="Text&#10;&#10;Description automatically generated">
            <a:extLst>
              <a:ext uri="{FF2B5EF4-FFF2-40B4-BE49-F238E27FC236}">
                <a16:creationId xmlns:a16="http://schemas.microsoft.com/office/drawing/2014/main" id="{D977CB8C-5949-4B4E-8199-5DB55C0F31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36488" y="1592106"/>
            <a:ext cx="1390102" cy="848239"/>
          </a:xfrm>
          <a:prstGeom prst="rect">
            <a:avLst/>
          </a:prstGeom>
        </p:spPr>
      </p:pic>
      <p:pic>
        <p:nvPicPr>
          <p:cNvPr id="21" name="Picture 20" descr="Arrow&#10;&#10;Description automatically generated">
            <a:extLst>
              <a:ext uri="{FF2B5EF4-FFF2-40B4-BE49-F238E27FC236}">
                <a16:creationId xmlns:a16="http://schemas.microsoft.com/office/drawing/2014/main" id="{689C2175-500E-4990-A5E4-A51019F226C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92524" y="1608064"/>
            <a:ext cx="1865376" cy="792923"/>
          </a:xfrm>
          <a:prstGeom prst="rect">
            <a:avLst/>
          </a:prstGeom>
        </p:spPr>
      </p:pic>
      <p:pic>
        <p:nvPicPr>
          <p:cNvPr id="2" name="Video 1">
            <a:hlinkClick r:id="" action="ppaction://media"/>
            <a:extLst>
              <a:ext uri="{FF2B5EF4-FFF2-40B4-BE49-F238E27FC236}">
                <a16:creationId xmlns:a16="http://schemas.microsoft.com/office/drawing/2014/main" id="{83E47C05-FAC0-4D5B-BAE9-A996F67D173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5"/>
          <a:stretch>
            <a:fillRect/>
          </a:stretch>
        </p:blipFill>
        <p:spPr>
          <a:xfrm>
            <a:off x="10477500" y="5143500"/>
            <a:ext cx="1714500" cy="1714500"/>
          </a:xfrm>
          <a:prstGeom prst="rect">
            <a:avLst/>
          </a:prstGeom>
        </p:spPr>
      </p:pic>
    </p:spTree>
    <p:extLst>
      <p:ext uri="{BB962C8B-B14F-4D97-AF65-F5344CB8AC3E}">
        <p14:creationId xmlns:p14="http://schemas.microsoft.com/office/powerpoint/2010/main" val="2415897219"/>
      </p:ext>
    </p:extLst>
  </p:cSld>
  <p:clrMapOvr>
    <a:masterClrMapping/>
  </p:clrMapOvr>
  <mc:AlternateContent xmlns:mc="http://schemas.openxmlformats.org/markup-compatibility/2006" xmlns:p14="http://schemas.microsoft.com/office/powerpoint/2010/main">
    <mc:Choice Requires="p14">
      <p:transition spd="slow" p14:dur="2000" advTm="59823"/>
    </mc:Choice>
    <mc:Fallback xmlns="">
      <p:transition spd="slow" advTm="59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45ECBE-1EE4-41FC-A399-2229BEA769D3}"/>
              </a:ext>
            </a:extLst>
          </p:cNvPr>
          <p:cNvSpPr>
            <a:spLocks noGrp="1"/>
          </p:cNvSpPr>
          <p:nvPr>
            <p:ph idx="1"/>
          </p:nvPr>
        </p:nvSpPr>
        <p:spPr>
          <a:xfrm>
            <a:off x="838200" y="514637"/>
            <a:ext cx="10515600" cy="5662326"/>
          </a:xfrm>
        </p:spPr>
        <p:txBody>
          <a:bodyPr>
            <a:normAutofit/>
          </a:bodyPr>
          <a:lstStyle/>
          <a:p>
            <a:pPr marL="0" indent="0">
              <a:buNone/>
            </a:pPr>
            <a:r>
              <a:rPr lang="en-US" sz="4000" b="0" i="0">
                <a:solidFill>
                  <a:srgbClr val="201F1E"/>
                </a:solidFill>
                <a:effectLst/>
                <a:latin typeface="Segoe UI" panose="020B0502040204020203" pitchFamily="34" charset="0"/>
              </a:rPr>
              <a:t>What does it mean to always do right? Give an example.  </a:t>
            </a:r>
          </a:p>
          <a:p>
            <a:pPr marL="0" indent="0">
              <a:buNone/>
            </a:pPr>
            <a:endParaRPr lang="en-US" sz="4000"/>
          </a:p>
          <a:p>
            <a:endParaRPr lang="en-US"/>
          </a:p>
        </p:txBody>
      </p:sp>
      <p:pic>
        <p:nvPicPr>
          <p:cNvPr id="4" name="Picture 5">
            <a:extLst>
              <a:ext uri="{FF2B5EF4-FFF2-40B4-BE49-F238E27FC236}">
                <a16:creationId xmlns:a16="http://schemas.microsoft.com/office/drawing/2014/main" id="{CAB3E8A2-EE63-416C-8D46-C48B719BB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5178" y="2389387"/>
            <a:ext cx="5057418" cy="368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Video 1">
            <a:hlinkClick r:id="" action="ppaction://media"/>
            <a:extLst>
              <a:ext uri="{FF2B5EF4-FFF2-40B4-BE49-F238E27FC236}">
                <a16:creationId xmlns:a16="http://schemas.microsoft.com/office/drawing/2014/main" id="{5842FBBA-9A1B-4E91-8C8E-BD9B98D028F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0477500" y="5143500"/>
            <a:ext cx="1714500" cy="1714500"/>
          </a:xfrm>
          <a:prstGeom prst="rect">
            <a:avLst/>
          </a:prstGeom>
        </p:spPr>
      </p:pic>
    </p:spTree>
    <p:extLst>
      <p:ext uri="{BB962C8B-B14F-4D97-AF65-F5344CB8AC3E}">
        <p14:creationId xmlns:p14="http://schemas.microsoft.com/office/powerpoint/2010/main" val="4257535656"/>
      </p:ext>
    </p:extLst>
  </p:cSld>
  <p:clrMapOvr>
    <a:masterClrMapping/>
  </p:clrMapOvr>
  <mc:AlternateContent xmlns:mc="http://schemas.openxmlformats.org/markup-compatibility/2006" xmlns:p14="http://schemas.microsoft.com/office/powerpoint/2010/main">
    <mc:Choice Requires="p14">
      <p:transition spd="slow" p14:dur="2000" advTm="6570"/>
    </mc:Choice>
    <mc:Fallback xmlns="">
      <p:transition spd="slow" advTm="6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omputer monitor with a white background&#10;&#10;Description automatically generated with low confidence">
            <a:extLst>
              <a:ext uri="{FF2B5EF4-FFF2-40B4-BE49-F238E27FC236}">
                <a16:creationId xmlns:a16="http://schemas.microsoft.com/office/drawing/2014/main" id="{1C039DC4-03AF-44CB-8ADE-C6ADE1174B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4124" y="1847180"/>
            <a:ext cx="8962729" cy="4693767"/>
          </a:xfrm>
          <a:prstGeom prst="rect">
            <a:avLst/>
          </a:prstGeom>
        </p:spPr>
      </p:pic>
      <p:sp>
        <p:nvSpPr>
          <p:cNvPr id="3" name="Content Placeholder 2">
            <a:extLst>
              <a:ext uri="{FF2B5EF4-FFF2-40B4-BE49-F238E27FC236}">
                <a16:creationId xmlns:a16="http://schemas.microsoft.com/office/drawing/2014/main" id="{F982C05C-2085-49C9-A8C0-326AEB2EDED0}"/>
              </a:ext>
            </a:extLst>
          </p:cNvPr>
          <p:cNvSpPr>
            <a:spLocks noGrp="1"/>
          </p:cNvSpPr>
          <p:nvPr>
            <p:ph idx="1"/>
          </p:nvPr>
        </p:nvSpPr>
        <p:spPr>
          <a:xfrm>
            <a:off x="838200" y="317053"/>
            <a:ext cx="10515600" cy="5859910"/>
          </a:xfrm>
        </p:spPr>
        <p:txBody>
          <a:bodyPr>
            <a:normAutofit/>
          </a:bodyPr>
          <a:lstStyle/>
          <a:p>
            <a:pPr marL="0" indent="0">
              <a:buNone/>
            </a:pPr>
            <a:r>
              <a:rPr lang="en-US" sz="4000" b="0" i="0">
                <a:solidFill>
                  <a:srgbClr val="000000"/>
                </a:solidFill>
                <a:effectLst/>
                <a:latin typeface="Calibri" panose="020F0502020204030204" pitchFamily="34" charset="0"/>
              </a:rPr>
              <a:t>Presuming Competence!</a:t>
            </a:r>
          </a:p>
          <a:p>
            <a:endParaRPr lang="en-US" sz="4000">
              <a:solidFill>
                <a:srgbClr val="000000"/>
              </a:solidFill>
              <a:latin typeface="Calibri" panose="020F0502020204030204" pitchFamily="34" charset="0"/>
            </a:endParaRPr>
          </a:p>
          <a:p>
            <a:pPr marL="0" indent="0">
              <a:buNone/>
            </a:pPr>
            <a:endParaRPr lang="en-US" sz="4000"/>
          </a:p>
          <a:p>
            <a:endParaRPr lang="en-US" sz="4000"/>
          </a:p>
          <a:p>
            <a:endParaRPr lang="en-US" sz="4000"/>
          </a:p>
          <a:p>
            <a:endParaRPr lang="en-US"/>
          </a:p>
        </p:txBody>
      </p:sp>
      <p:pic>
        <p:nvPicPr>
          <p:cNvPr id="2" name="Online Media 1" title="Presuming Competence">
            <a:hlinkClick r:id="" action="ppaction://media"/>
            <a:extLst>
              <a:ext uri="{FF2B5EF4-FFF2-40B4-BE49-F238E27FC236}">
                <a16:creationId xmlns:a16="http://schemas.microsoft.com/office/drawing/2014/main" id="{F22B5761-E167-4899-8DDA-D3296F98B733}"/>
              </a:ext>
            </a:extLst>
          </p:cNvPr>
          <p:cNvPicPr>
            <a:picLocks noRot="1" noChangeAspect="1"/>
          </p:cNvPicPr>
          <p:nvPr>
            <a:videoFile r:link="rId1"/>
          </p:nvPr>
        </p:nvPicPr>
        <p:blipFill>
          <a:blip r:embed="rId4"/>
          <a:stretch>
            <a:fillRect/>
          </a:stretch>
        </p:blipFill>
        <p:spPr>
          <a:xfrm>
            <a:off x="2550211" y="1939079"/>
            <a:ext cx="8725857" cy="3970059"/>
          </a:xfrm>
          <a:prstGeom prst="rect">
            <a:avLst/>
          </a:prstGeom>
        </p:spPr>
      </p:pic>
    </p:spTree>
    <p:extLst>
      <p:ext uri="{BB962C8B-B14F-4D97-AF65-F5344CB8AC3E}">
        <p14:creationId xmlns:p14="http://schemas.microsoft.com/office/powerpoint/2010/main" val="1493332196"/>
      </p:ext>
    </p:extLst>
  </p:cSld>
  <p:clrMapOvr>
    <a:masterClrMapping/>
  </p:clrMapOvr>
  <mc:AlternateContent xmlns:mc="http://schemas.openxmlformats.org/markup-compatibility/2006" xmlns:p14="http://schemas.microsoft.com/office/powerpoint/2010/main">
    <mc:Choice Requires="p14">
      <p:transition spd="slow" p14:dur="2000" advTm="68982"/>
    </mc:Choice>
    <mc:Fallback xmlns="">
      <p:transition spd="slow" advTm="689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2C05C-2085-49C9-A8C0-326AEB2EDED0}"/>
              </a:ext>
            </a:extLst>
          </p:cNvPr>
          <p:cNvSpPr>
            <a:spLocks noGrp="1"/>
          </p:cNvSpPr>
          <p:nvPr>
            <p:ph idx="1"/>
          </p:nvPr>
        </p:nvSpPr>
        <p:spPr>
          <a:xfrm>
            <a:off x="838200" y="317053"/>
            <a:ext cx="10515600" cy="5859910"/>
          </a:xfrm>
        </p:spPr>
        <p:txBody>
          <a:bodyPr vert="horz" lIns="91440" tIns="45720" rIns="91440" bIns="45720" rtlCol="0" anchor="t">
            <a:normAutofit/>
          </a:bodyPr>
          <a:lstStyle/>
          <a:p>
            <a:pPr marL="0" indent="0">
              <a:buNone/>
            </a:pPr>
            <a:r>
              <a:rPr lang="en-US" sz="4000" b="0" i="0">
                <a:solidFill>
                  <a:srgbClr val="000000"/>
                </a:solidFill>
                <a:effectLst/>
                <a:latin typeface="Calibri" panose="020F0502020204030204" pitchFamily="34" charset="0"/>
              </a:rPr>
              <a:t>What does Presuming Competence mean?</a:t>
            </a:r>
          </a:p>
          <a:p>
            <a:pPr marL="0" indent="0">
              <a:buNone/>
            </a:pPr>
            <a:endParaRPr lang="en-US" sz="4000">
              <a:solidFill>
                <a:srgbClr val="000000"/>
              </a:solidFill>
              <a:latin typeface="Calibri" panose="020F0502020204030204" pitchFamily="34" charset="0"/>
            </a:endParaRPr>
          </a:p>
          <a:p>
            <a:pPr marL="342900" indent="-342900"/>
            <a:r>
              <a:rPr lang="en-US" sz="2000" i="0">
                <a:solidFill>
                  <a:srgbClr val="202124"/>
                </a:solidFill>
                <a:effectLst/>
                <a:latin typeface="Roboto"/>
                <a:ea typeface="Roboto"/>
              </a:rPr>
              <a:t>Presumed competence </a:t>
            </a:r>
            <a:r>
              <a:rPr lang="en-US" sz="2000">
                <a:solidFill>
                  <a:srgbClr val="202124"/>
                </a:solidFill>
                <a:latin typeface="Roboto"/>
                <a:ea typeface="Roboto"/>
              </a:rPr>
              <a:t>means having respect for the individual &amp; their Capabilities </a:t>
            </a:r>
          </a:p>
          <a:p>
            <a:pPr marL="0" indent="0">
              <a:buNone/>
            </a:pPr>
            <a:endParaRPr lang="en-US" sz="2000" b="0" i="0">
              <a:solidFill>
                <a:srgbClr val="202124"/>
              </a:solidFill>
              <a:effectLst/>
              <a:latin typeface="Roboto"/>
              <a:ea typeface="Roboto"/>
            </a:endParaRPr>
          </a:p>
          <a:p>
            <a:pPr marL="342900" indent="-342900"/>
            <a:r>
              <a:rPr lang="en-US" sz="2000">
                <a:solidFill>
                  <a:srgbClr val="202124"/>
                </a:solidFill>
                <a:latin typeface="Roboto"/>
                <a:ea typeface="Roboto"/>
              </a:rPr>
              <a:t>Assuming the person understands &amp; is able to accomplish the given task, until the individual tells you differently.</a:t>
            </a:r>
          </a:p>
          <a:p>
            <a:endParaRPr lang="en-US" sz="4000">
              <a:latin typeface="Calibri" panose="020F0502020204030204" pitchFamily="34" charset="0"/>
              <a:cs typeface="Calibri" panose="020F0502020204030204" pitchFamily="34" charset="0"/>
            </a:endParaRPr>
          </a:p>
          <a:p>
            <a:pPr marL="0" indent="0">
              <a:buNone/>
            </a:pPr>
            <a:endParaRPr lang="en-US" sz="4000"/>
          </a:p>
          <a:p>
            <a:endParaRPr lang="en-US" sz="4000"/>
          </a:p>
          <a:p>
            <a:endParaRPr lang="en-US" sz="4000"/>
          </a:p>
          <a:p>
            <a:endParaRPr lang="en-US"/>
          </a:p>
        </p:txBody>
      </p:sp>
      <p:pic>
        <p:nvPicPr>
          <p:cNvPr id="5" name="Picture 4" descr="A picture containing text&#10;&#10;Description automatically generated">
            <a:extLst>
              <a:ext uri="{FF2B5EF4-FFF2-40B4-BE49-F238E27FC236}">
                <a16:creationId xmlns:a16="http://schemas.microsoft.com/office/drawing/2014/main" id="{F08CBA36-CE50-44F9-A6BD-E794DF4A9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5595" y="2946028"/>
            <a:ext cx="3356073" cy="2687782"/>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E5F07982-EB30-486D-8295-7D2E7E0426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386" y="3615734"/>
            <a:ext cx="5839690" cy="2754038"/>
          </a:xfrm>
          <a:prstGeom prst="rect">
            <a:avLst/>
          </a:prstGeom>
        </p:spPr>
      </p:pic>
      <p:pic>
        <p:nvPicPr>
          <p:cNvPr id="4" name="Video 3">
            <a:hlinkClick r:id="" action="ppaction://media"/>
            <a:extLst>
              <a:ext uri="{FF2B5EF4-FFF2-40B4-BE49-F238E27FC236}">
                <a16:creationId xmlns:a16="http://schemas.microsoft.com/office/drawing/2014/main" id="{6C7942A3-2250-4121-9B6A-56159B635D8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0477500" y="5143500"/>
            <a:ext cx="1714500" cy="1714500"/>
          </a:xfrm>
          <a:prstGeom prst="rect">
            <a:avLst/>
          </a:prstGeom>
        </p:spPr>
      </p:pic>
    </p:spTree>
    <p:extLst>
      <p:ext uri="{BB962C8B-B14F-4D97-AF65-F5344CB8AC3E}">
        <p14:creationId xmlns:p14="http://schemas.microsoft.com/office/powerpoint/2010/main" val="1520520887"/>
      </p:ext>
    </p:extLst>
  </p:cSld>
  <p:clrMapOvr>
    <a:masterClrMapping/>
  </p:clrMapOvr>
  <mc:AlternateContent xmlns:mc="http://schemas.openxmlformats.org/markup-compatibility/2006" xmlns:p14="http://schemas.microsoft.com/office/powerpoint/2010/main">
    <mc:Choice Requires="p14">
      <p:transition spd="slow" p14:dur="2000" advTm="19435"/>
    </mc:Choice>
    <mc:Fallback xmlns="">
      <p:transition spd="slow" advTm="19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76" name="Straight Connector 70">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077" name="Rectangle 72">
            <a:extLst>
              <a:ext uri="{FF2B5EF4-FFF2-40B4-BE49-F238E27FC236}">
                <a16:creationId xmlns:a16="http://schemas.microsoft.com/office/drawing/2014/main" id="{EFA9B6C6-A247-48A8-9A1C-1E36FA945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E72D6F-BA6B-49BC-8C19-EE70C17DA0E7}"/>
              </a:ext>
            </a:extLst>
          </p:cNvPr>
          <p:cNvSpPr>
            <a:spLocks noGrp="1"/>
          </p:cNvSpPr>
          <p:nvPr>
            <p:ph type="title"/>
          </p:nvPr>
        </p:nvSpPr>
        <p:spPr>
          <a:xfrm>
            <a:off x="147385" y="23437"/>
            <a:ext cx="7306835" cy="1949824"/>
          </a:xfrm>
        </p:spPr>
        <p:txBody>
          <a:bodyPr vert="horz" lIns="91440" tIns="45720" rIns="91440" bIns="45720" rtlCol="0" anchor="b">
            <a:normAutofit fontScale="90000"/>
          </a:bodyPr>
          <a:lstStyle/>
          <a:p>
            <a:r>
              <a:rPr lang="en-US" sz="3400" b="1" i="0" kern="1200" cap="all" baseline="0">
                <a:solidFill>
                  <a:schemeClr val="bg1"/>
                </a:solidFill>
                <a:latin typeface="+mj-lt"/>
                <a:ea typeface="+mj-ea"/>
                <a:cs typeface="+mj-cs"/>
              </a:rPr>
              <a:t>The potential of change through kindness can change the world for the better.</a:t>
            </a:r>
          </a:p>
        </p:txBody>
      </p:sp>
      <p:sp>
        <p:nvSpPr>
          <p:cNvPr id="4" name="Text Placeholder 3">
            <a:extLst>
              <a:ext uri="{FF2B5EF4-FFF2-40B4-BE49-F238E27FC236}">
                <a16:creationId xmlns:a16="http://schemas.microsoft.com/office/drawing/2014/main" id="{32FD4A4B-61C7-4F15-8D0E-52B43881DEBF}"/>
              </a:ext>
            </a:extLst>
          </p:cNvPr>
          <p:cNvSpPr>
            <a:spLocks noGrp="1"/>
          </p:cNvSpPr>
          <p:nvPr>
            <p:ph type="body" sz="half" idx="2"/>
          </p:nvPr>
        </p:nvSpPr>
        <p:spPr>
          <a:xfrm>
            <a:off x="1034400" y="2287942"/>
            <a:ext cx="6527939" cy="4395245"/>
          </a:xfrm>
        </p:spPr>
        <p:txBody>
          <a:bodyPr vert="horz" lIns="91440" tIns="45720" rIns="91440" bIns="45720" rtlCol="0">
            <a:normAutofit lnSpcReduction="10000"/>
          </a:bodyPr>
          <a:lstStyle/>
          <a:p>
            <a:r>
              <a:rPr lang="en-US" sz="2000" kern="1200">
                <a:solidFill>
                  <a:schemeClr val="bg1"/>
                </a:solidFill>
                <a:latin typeface="+mn-lt"/>
                <a:ea typeface="+mn-ea"/>
                <a:cs typeface="+mn-cs"/>
                <a:hlinkClick r:id="rId5">
                  <a:extLst>
                    <a:ext uri="{A12FA001-AC4F-418D-AE19-62706E023703}">
                      <ahyp:hlinkClr xmlns:ahyp="http://schemas.microsoft.com/office/drawing/2018/hyperlinkcolor" val="tx"/>
                    </a:ext>
                  </a:extLst>
                </a:hlinkClick>
              </a:rPr>
              <a:t>Being Nice Matters | Psychology Today</a:t>
            </a:r>
          </a:p>
          <a:p>
            <a:r>
              <a:rPr lang="en-US" sz="2000" b="0" i="0" u="none" strike="noStrike">
                <a:effectLst/>
                <a:latin typeface="Proxima Nova Semi Bold"/>
                <a:hlinkClick r:id="rId6">
                  <a:extLst>
                    <a:ext uri="{A12FA001-AC4F-418D-AE19-62706E023703}">
                      <ahyp:hlinkClr xmlns:ahyp="http://schemas.microsoft.com/office/drawing/2018/hyperlinkcolor" val="tx"/>
                    </a:ext>
                  </a:extLst>
                </a:hlinkClick>
              </a:rPr>
              <a:t>Nice, as defined by Dictonary.com</a:t>
            </a:r>
            <a:r>
              <a:rPr lang="en-US" sz="2000" b="0" i="0">
                <a:solidFill>
                  <a:srgbClr val="2C2D30"/>
                </a:solidFill>
                <a:effectLst/>
                <a:latin typeface="Proxima Nova Regular"/>
              </a:rPr>
              <a:t>, means “pleasing, agreeable, delightful, amiably pleasant, (and) kind.”</a:t>
            </a:r>
          </a:p>
          <a:p>
            <a:r>
              <a:rPr lang="en-US" sz="2000" b="0" i="0">
                <a:solidFill>
                  <a:srgbClr val="2C2D30"/>
                </a:solidFill>
                <a:effectLst/>
                <a:latin typeface="Proxima Nova Regular"/>
              </a:rPr>
              <a:t> Nice matters, and perhaps now more than ever.</a:t>
            </a:r>
          </a:p>
          <a:p>
            <a:r>
              <a:rPr lang="en-US" sz="2000" b="0" i="0">
                <a:solidFill>
                  <a:srgbClr val="2C2D30"/>
                </a:solidFill>
                <a:effectLst/>
                <a:latin typeface="Proxima Nova Regular"/>
              </a:rPr>
              <a:t> </a:t>
            </a:r>
            <a:r>
              <a:rPr lang="en-US" sz="2000">
                <a:solidFill>
                  <a:srgbClr val="2C2D30"/>
                </a:solidFill>
                <a:latin typeface="Proxima Nova Regular"/>
              </a:rPr>
              <a:t>F</a:t>
            </a:r>
            <a:r>
              <a:rPr lang="en-US" sz="2000" b="0" i="0">
                <a:solidFill>
                  <a:srgbClr val="2C2D30"/>
                </a:solidFill>
                <a:effectLst/>
                <a:latin typeface="Proxima Nova Regular"/>
              </a:rPr>
              <a:t>irst try and </a:t>
            </a:r>
            <a:r>
              <a:rPr lang="en-US" sz="2000" b="0" i="0">
                <a:solidFill>
                  <a:srgbClr val="2C2D30"/>
                </a:solidFill>
                <a:effectLst/>
                <a:latin typeface="Proxima Nova Bold"/>
              </a:rPr>
              <a:t>accommodate </a:t>
            </a:r>
            <a:r>
              <a:rPr lang="en-US" sz="2000" b="0" i="0">
                <a:solidFill>
                  <a:srgbClr val="2C2D30"/>
                </a:solidFill>
                <a:effectLst/>
                <a:latin typeface="Proxima Nova Regular"/>
              </a:rPr>
              <a:t>others by putting yourself in their skin to better understand, appreciate, and connect with their experience of the world. </a:t>
            </a:r>
          </a:p>
          <a:p>
            <a:r>
              <a:rPr lang="en-US" sz="2000" b="0" i="0">
                <a:solidFill>
                  <a:srgbClr val="2C2D30"/>
                </a:solidFill>
                <a:effectLst/>
                <a:latin typeface="Proxima Nova Regular"/>
              </a:rPr>
              <a:t>Second,  approaching conversations with </a:t>
            </a:r>
            <a:r>
              <a:rPr lang="en-US" sz="2000" b="0" i="0">
                <a:solidFill>
                  <a:srgbClr val="2C2D30"/>
                </a:solidFill>
                <a:effectLst/>
                <a:latin typeface="Proxima Nova Bold"/>
              </a:rPr>
              <a:t>humility </a:t>
            </a:r>
            <a:r>
              <a:rPr lang="en-US" sz="2000" b="0" i="0">
                <a:solidFill>
                  <a:srgbClr val="2C2D30"/>
                </a:solidFill>
                <a:effectLst/>
                <a:latin typeface="Proxima Nova Regular"/>
              </a:rPr>
              <a:t>acknowledging that you may not have all the answers or the corner on the truth. And finally, expect </a:t>
            </a:r>
            <a:r>
              <a:rPr lang="en-US" sz="2000" b="0" i="0" u="none" strike="noStrike">
                <a:solidFill>
                  <a:srgbClr val="477BE4"/>
                </a:solidFill>
                <a:effectLst/>
                <a:latin typeface="Proxima Nova Bold"/>
                <a:hlinkClick r:id="rId7"/>
              </a:rPr>
              <a:t>goodness</a:t>
            </a:r>
            <a:r>
              <a:rPr lang="en-US" sz="2000" b="0" i="0">
                <a:solidFill>
                  <a:srgbClr val="2C2D30"/>
                </a:solidFill>
                <a:effectLst/>
                <a:latin typeface="Proxima Nova Regular"/>
              </a:rPr>
              <a:t> in others,</a:t>
            </a:r>
          </a:p>
          <a:p>
            <a:r>
              <a:rPr lang="en-US" sz="2000" b="0" i="0">
                <a:solidFill>
                  <a:srgbClr val="2C2D30"/>
                </a:solidFill>
                <a:effectLst/>
                <a:latin typeface="Proxima Nova Regular"/>
              </a:rPr>
              <a:t>If we try to embrace </a:t>
            </a:r>
            <a:r>
              <a:rPr lang="en-US" sz="2000" b="0" i="1">
                <a:solidFill>
                  <a:srgbClr val="2C2D30"/>
                </a:solidFill>
                <a:effectLst/>
                <a:latin typeface="Proxima Nova Regular"/>
              </a:rPr>
              <a:t>accommodation, humility, and goodness</a:t>
            </a:r>
            <a:r>
              <a:rPr lang="en-US" sz="2000" b="0" i="0">
                <a:solidFill>
                  <a:srgbClr val="2C2D30"/>
                </a:solidFill>
                <a:effectLst/>
                <a:latin typeface="Proxima Nova Regular"/>
              </a:rPr>
              <a:t> in our interactions with others, being nice will likely quickly follow.</a:t>
            </a:r>
            <a:endParaRPr lang="en-US" sz="2000">
              <a:cs typeface="Calibri"/>
            </a:endParaRPr>
          </a:p>
          <a:p>
            <a:endParaRPr lang="en-US" sz="2000" kern="1200">
              <a:solidFill>
                <a:schemeClr val="bg1"/>
              </a:solidFill>
              <a:latin typeface="+mn-lt"/>
              <a:ea typeface="+mn-ea"/>
              <a:cs typeface="+mn-cs"/>
            </a:endParaRPr>
          </a:p>
        </p:txBody>
      </p:sp>
      <p:sp>
        <p:nvSpPr>
          <p:cNvPr id="3078"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7334" y="19317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a:p>
        </p:txBody>
      </p:sp>
      <p:sp>
        <p:nvSpPr>
          <p:cNvPr id="3079"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16112" y="214158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3080"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1794" y="23854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pic>
        <p:nvPicPr>
          <p:cNvPr id="3074" name="Picture 2" descr="Image result for People Being Nice to Others">
            <a:extLst>
              <a:ext uri="{FF2B5EF4-FFF2-40B4-BE49-F238E27FC236}">
                <a16:creationId xmlns:a16="http://schemas.microsoft.com/office/drawing/2014/main" id="{39EFB3B0-12C5-4221-9E60-61D39ECA318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366" r="-1" b="-1"/>
          <a:stretch/>
        </p:blipFill>
        <p:spPr bwMode="auto">
          <a:xfrm>
            <a:off x="8012068" y="0"/>
            <a:ext cx="4179931" cy="3217333"/>
          </a:xfrm>
          <a:prstGeom prst="rect">
            <a:avLst/>
          </a:prstGeom>
          <a:noFill/>
          <a:extLst>
            <a:ext uri="{909E8E84-426E-40DD-AFC4-6F175D3DCCD1}">
              <a14:hiddenFill xmlns:a14="http://schemas.microsoft.com/office/drawing/2010/main">
                <a:solidFill>
                  <a:srgbClr val="FFFFFF"/>
                </a:solidFill>
              </a14:hiddenFill>
            </a:ext>
          </a:extLst>
        </p:spPr>
      </p:pic>
      <p:cxnSp>
        <p:nvCxnSpPr>
          <p:cNvPr id="3081" name="Straight Connector 80">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5145"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11" name="Video 10">
            <a:hlinkClick r:id="" action="ppaction://media"/>
            <a:extLst>
              <a:ext uri="{FF2B5EF4-FFF2-40B4-BE49-F238E27FC236}">
                <a16:creationId xmlns:a16="http://schemas.microsoft.com/office/drawing/2014/main" id="{99EE3DF5-BC7D-4547-6B50-1BA2EC4F316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559408555"/>
      </p:ext>
    </p:extLst>
  </p:cSld>
  <p:clrMapOvr>
    <a:masterClrMapping/>
  </p:clrMapOvr>
  <mc:AlternateContent xmlns:mc="http://schemas.openxmlformats.org/markup-compatibility/2006" xmlns:p14="http://schemas.microsoft.com/office/powerpoint/2010/main">
    <mc:Choice Requires="p14">
      <p:transition spd="slow" p14:dur="2000" advTm="65374"/>
    </mc:Choice>
    <mc:Fallback xmlns="">
      <p:transition spd="slow" advTm="65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Connector 70">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34B4CC-4C23-49C1-BD42-020B1945DC9F}"/>
              </a:ext>
            </a:extLst>
          </p:cNvPr>
          <p:cNvSpPr>
            <a:spLocks noGrp="1"/>
          </p:cNvSpPr>
          <p:nvPr>
            <p:ph type="title"/>
          </p:nvPr>
        </p:nvSpPr>
        <p:spPr>
          <a:xfrm>
            <a:off x="457200" y="1598246"/>
            <a:ext cx="4412419" cy="3626217"/>
          </a:xfrm>
        </p:spPr>
        <p:txBody>
          <a:bodyPr vert="horz" lIns="91440" tIns="45720" rIns="91440" bIns="45720" rtlCol="0" anchor="t">
            <a:normAutofit/>
          </a:bodyPr>
          <a:lstStyle/>
          <a:p>
            <a:pPr algn="r"/>
            <a:r>
              <a:rPr lang="en-US" sz="6200" b="1" i="0" kern="1200" cap="all" baseline="0">
                <a:solidFill>
                  <a:schemeClr val="bg1"/>
                </a:solidFill>
                <a:latin typeface="+mj-lt"/>
                <a:ea typeface="+mj-ea"/>
                <a:cs typeface="+mj-cs"/>
              </a:rPr>
              <a:t>Why Should we be kind?</a:t>
            </a:r>
          </a:p>
        </p:txBody>
      </p:sp>
      <p:sp>
        <p:nvSpPr>
          <p:cNvPr id="75" name="!!plus graphic">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chemeClr val="bg1"/>
          </a:solidFill>
          <a:ln w="603" cap="flat">
            <a:noFill/>
            <a:prstDash val="solid"/>
            <a:miter/>
          </a:ln>
        </p:spPr>
        <p:txBody>
          <a:bodyPr rtlCol="0" anchor="ctr"/>
          <a:lstStyle/>
          <a:p>
            <a:endParaRPr lang="en-US"/>
          </a:p>
        </p:txBody>
      </p:sp>
      <p:cxnSp>
        <p:nvCxnSpPr>
          <p:cNvPr id="77" name="!!Straight Connector">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98246"/>
            <a:ext cx="0" cy="5259754"/>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2050" name="Picture 2" descr="Image result for kindness">
            <a:extLst>
              <a:ext uri="{FF2B5EF4-FFF2-40B4-BE49-F238E27FC236}">
                <a16:creationId xmlns:a16="http://schemas.microsoft.com/office/drawing/2014/main" id="{1667F9A4-95DD-4C05-A1E6-1F1B0D29E1EB}"/>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33030" r="854"/>
          <a:stretch/>
        </p:blipFill>
        <p:spPr bwMode="auto">
          <a:xfrm>
            <a:off x="5986926" y="1598246"/>
            <a:ext cx="5569864" cy="4783504"/>
          </a:xfrm>
          <a:prstGeom prst="rect">
            <a:avLst/>
          </a:prstGeom>
          <a:noFill/>
          <a:extLst>
            <a:ext uri="{909E8E84-426E-40DD-AFC4-6F175D3DCCD1}">
              <a14:hiddenFill xmlns:a14="http://schemas.microsoft.com/office/drawing/2010/main">
                <a:solidFill>
                  <a:srgbClr val="FFFFFF"/>
                </a:solidFill>
              </a14:hiddenFill>
            </a:ext>
          </a:extLst>
        </p:spPr>
      </p:pic>
      <p:sp>
        <p:nvSpPr>
          <p:cNvPr id="79" name="!!circle graphic">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pic>
        <p:nvPicPr>
          <p:cNvPr id="18" name="Video 17">
            <a:hlinkClick r:id="" action="ppaction://media"/>
            <a:extLst>
              <a:ext uri="{FF2B5EF4-FFF2-40B4-BE49-F238E27FC236}">
                <a16:creationId xmlns:a16="http://schemas.microsoft.com/office/drawing/2014/main" id="{45426160-12DE-4226-A768-6CB75FC3CC5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768989606"/>
      </p:ext>
    </p:extLst>
  </p:cSld>
  <p:clrMapOvr>
    <a:masterClrMapping/>
  </p:clrMapOvr>
  <mc:AlternateContent xmlns:mc="http://schemas.openxmlformats.org/markup-compatibility/2006" xmlns:p14="http://schemas.microsoft.com/office/powerpoint/2010/main">
    <mc:Choice Requires="p14">
      <p:transition spd="slow" p14:dur="2000" advTm="17728"/>
    </mc:Choice>
    <mc:Fallback xmlns="">
      <p:transition spd="slow" advTm="17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5" name="Straight Connector 134">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37" name="Rectangle 136">
            <a:extLst>
              <a:ext uri="{FF2B5EF4-FFF2-40B4-BE49-F238E27FC236}">
                <a16:creationId xmlns:a16="http://schemas.microsoft.com/office/drawing/2014/main" id="{609CB703-C563-4F1F-BF28-83C06E978C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73AF69-8F09-4DCF-9F47-E081B7704E66}"/>
              </a:ext>
            </a:extLst>
          </p:cNvPr>
          <p:cNvSpPr>
            <a:spLocks noGrp="1"/>
          </p:cNvSpPr>
          <p:nvPr>
            <p:ph type="title"/>
          </p:nvPr>
        </p:nvSpPr>
        <p:spPr>
          <a:xfrm>
            <a:off x="5207000" y="583345"/>
            <a:ext cx="5833787" cy="2274155"/>
          </a:xfrm>
        </p:spPr>
        <p:txBody>
          <a:bodyPr vert="horz" lIns="91440" tIns="45720" rIns="91440" bIns="45720" rtlCol="0" anchor="b">
            <a:normAutofit/>
          </a:bodyPr>
          <a:lstStyle/>
          <a:p>
            <a:pPr algn="r"/>
            <a:r>
              <a:rPr lang="en-US" sz="4200" b="1" i="0" kern="1200" cap="all" baseline="0">
                <a:solidFill>
                  <a:schemeClr val="bg1"/>
                </a:solidFill>
                <a:latin typeface="+mj-lt"/>
                <a:ea typeface="+mj-ea"/>
                <a:cs typeface="+mj-cs"/>
                <a:hlinkClick r:id="rId4"/>
              </a:rPr>
              <a:t>Inspirational Video - Be Kind To Others - YouTube</a:t>
            </a:r>
            <a:endParaRPr lang="en-US" sz="4200" b="1" i="0" kern="1200" cap="all" baseline="0">
              <a:solidFill>
                <a:schemeClr val="bg1"/>
              </a:solidFill>
              <a:latin typeface="+mj-lt"/>
              <a:ea typeface="+mj-ea"/>
              <a:cs typeface="+mj-cs"/>
            </a:endParaRPr>
          </a:p>
        </p:txBody>
      </p:sp>
      <p:cxnSp>
        <p:nvCxnSpPr>
          <p:cNvPr id="139" name="!!Straight Connector">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11910"/>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1026" name="Picture 2" descr="Image result for Kindess">
            <a:extLst>
              <a:ext uri="{FF2B5EF4-FFF2-40B4-BE49-F238E27FC236}">
                <a16:creationId xmlns:a16="http://schemas.microsoft.com/office/drawing/2014/main" id="{FA940A05-2246-447D-B8C1-B3AD45E66590}"/>
              </a:ext>
            </a:extLst>
          </p:cNvPr>
          <p:cNvPicPr>
            <a:picLocks noGrp="1" noChangeAspect="1" noChangeArrowheads="1"/>
          </p:cNvPicPr>
          <p:nvPr>
            <p:ph type="pic" idx="1"/>
          </p:nvPr>
        </p:nvPicPr>
        <p:blipFill rotWithShape="1">
          <a:blip r:embed="rId5">
            <a:extLst>
              <a:ext uri="{28A0092B-C50C-407E-A947-70E740481C1C}">
                <a14:useLocalDpi xmlns:a14="http://schemas.microsoft.com/office/drawing/2010/main" val="0"/>
              </a:ext>
            </a:extLst>
          </a:blip>
          <a:srcRect l="3211" r="11884" b="1"/>
          <a:stretch/>
        </p:blipFill>
        <p:spPr bwMode="auto">
          <a:xfrm>
            <a:off x="1366432" y="2530057"/>
            <a:ext cx="3707972" cy="3707972"/>
          </a:xfrm>
          <a:custGeom>
            <a:avLst/>
            <a:gdLst/>
            <a:ahLst/>
            <a:cxnLst/>
            <a:rect l="l" t="t" r="r" b="b"/>
            <a:pathLst>
              <a:path w="1924906" h="1924906">
                <a:moveTo>
                  <a:pt x="962453" y="0"/>
                </a:moveTo>
                <a:cubicBezTo>
                  <a:pt x="1494001" y="0"/>
                  <a:pt x="1924906" y="430905"/>
                  <a:pt x="1924906" y="962453"/>
                </a:cubicBezTo>
                <a:cubicBezTo>
                  <a:pt x="1924906" y="1494001"/>
                  <a:pt x="1494001" y="1924906"/>
                  <a:pt x="962453" y="1924906"/>
                </a:cubicBezTo>
                <a:cubicBezTo>
                  <a:pt x="430905" y="1924906"/>
                  <a:pt x="0" y="1494001"/>
                  <a:pt x="0" y="962453"/>
                </a:cubicBezTo>
                <a:cubicBezTo>
                  <a:pt x="0" y="430905"/>
                  <a:pt x="430905" y="0"/>
                  <a:pt x="962453" y="0"/>
                </a:cubicBezTo>
                <a:close/>
              </a:path>
            </a:pathLst>
          </a:custGeom>
          <a:noFill/>
          <a:extLst>
            <a:ext uri="{909E8E84-426E-40DD-AFC4-6F175D3DCCD1}">
              <a14:hiddenFill xmlns:a14="http://schemas.microsoft.com/office/drawing/2010/main">
                <a:solidFill>
                  <a:srgbClr val="FFFFFF"/>
                </a:solidFill>
              </a14:hiddenFill>
            </a:ext>
          </a:extLst>
        </p:spPr>
      </p:pic>
      <p:sp>
        <p:nvSpPr>
          <p:cNvPr id="141" name="!!plus graphic">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143" name="!!dot graphic">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145" name="!!circle graphic">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pic>
        <p:nvPicPr>
          <p:cNvPr id="3" name="Video 2">
            <a:hlinkClick r:id="" action="ppaction://media"/>
            <a:extLst>
              <a:ext uri="{FF2B5EF4-FFF2-40B4-BE49-F238E27FC236}">
                <a16:creationId xmlns:a16="http://schemas.microsoft.com/office/drawing/2014/main" id="{F6AAAB63-CEAB-40B1-AF34-E2734A57E60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787696245"/>
      </p:ext>
    </p:extLst>
  </p:cSld>
  <p:clrMapOvr>
    <a:masterClrMapping/>
  </p:clrMapOvr>
  <mc:AlternateContent xmlns:mc="http://schemas.openxmlformats.org/markup-compatibility/2006" xmlns:p14="http://schemas.microsoft.com/office/powerpoint/2010/main">
    <mc:Choice Requires="p14">
      <p:transition spd="slow" p14:dur="2000" advTm="9338"/>
    </mc:Choice>
    <mc:Fallback xmlns="">
      <p:transition spd="slow" advTm="9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28" name="Straight Connector 134">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29" name="Rectangle 136">
            <a:extLst>
              <a:ext uri="{FF2B5EF4-FFF2-40B4-BE49-F238E27FC236}">
                <a16:creationId xmlns:a16="http://schemas.microsoft.com/office/drawing/2014/main" id="{609CB703-C563-4F1F-BF28-83C06E978C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A2618B-12FE-4F02-B23C-81775E49CA90}"/>
              </a:ext>
            </a:extLst>
          </p:cNvPr>
          <p:cNvSpPr>
            <a:spLocks noGrp="1"/>
          </p:cNvSpPr>
          <p:nvPr>
            <p:ph type="title"/>
          </p:nvPr>
        </p:nvSpPr>
        <p:spPr>
          <a:xfrm>
            <a:off x="5192932" y="577260"/>
            <a:ext cx="5833787" cy="2274155"/>
          </a:xfrm>
        </p:spPr>
        <p:txBody>
          <a:bodyPr vert="horz" lIns="91440" tIns="45720" rIns="91440" bIns="45720" rtlCol="0" anchor="b">
            <a:normAutofit fontScale="90000"/>
          </a:bodyPr>
          <a:lstStyle/>
          <a:p>
            <a:pPr algn="r"/>
            <a:r>
              <a:rPr lang="en-US" sz="5600" b="1" i="0" kern="1200" cap="all" baseline="0">
                <a:solidFill>
                  <a:schemeClr val="bg1"/>
                </a:solidFill>
                <a:latin typeface="+mj-lt"/>
                <a:ea typeface="+mj-ea"/>
                <a:cs typeface="+mj-cs"/>
              </a:rPr>
              <a:t>How do you  show Kindness?</a:t>
            </a:r>
          </a:p>
        </p:txBody>
      </p:sp>
      <p:cxnSp>
        <p:nvCxnSpPr>
          <p:cNvPr id="1030" name="!!Straight Connector">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11910"/>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1026" name="Picture 2" descr="Image result for Thoughts Questions">
            <a:extLst>
              <a:ext uri="{FF2B5EF4-FFF2-40B4-BE49-F238E27FC236}">
                <a16:creationId xmlns:a16="http://schemas.microsoft.com/office/drawing/2014/main" id="{23C12038-7D87-42A7-AA67-8394A6D715EB}"/>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11765" r="1" b="1"/>
          <a:stretch/>
        </p:blipFill>
        <p:spPr bwMode="auto">
          <a:xfrm>
            <a:off x="1366432" y="2530057"/>
            <a:ext cx="3707972" cy="3707972"/>
          </a:xfrm>
          <a:custGeom>
            <a:avLst/>
            <a:gdLst/>
            <a:ahLst/>
            <a:cxnLst/>
            <a:rect l="l" t="t" r="r" b="b"/>
            <a:pathLst>
              <a:path w="1924906" h="1924906">
                <a:moveTo>
                  <a:pt x="962453" y="0"/>
                </a:moveTo>
                <a:cubicBezTo>
                  <a:pt x="1494001" y="0"/>
                  <a:pt x="1924906" y="430905"/>
                  <a:pt x="1924906" y="962453"/>
                </a:cubicBezTo>
                <a:cubicBezTo>
                  <a:pt x="1924906" y="1494001"/>
                  <a:pt x="1494001" y="1924906"/>
                  <a:pt x="962453" y="1924906"/>
                </a:cubicBezTo>
                <a:cubicBezTo>
                  <a:pt x="430905" y="1924906"/>
                  <a:pt x="0" y="1494001"/>
                  <a:pt x="0" y="962453"/>
                </a:cubicBezTo>
                <a:cubicBezTo>
                  <a:pt x="0" y="430905"/>
                  <a:pt x="430905" y="0"/>
                  <a:pt x="962453" y="0"/>
                </a:cubicBezTo>
                <a:close/>
              </a:path>
            </a:pathLst>
          </a:custGeom>
          <a:noFill/>
          <a:extLst>
            <a:ext uri="{909E8E84-426E-40DD-AFC4-6F175D3DCCD1}">
              <a14:hiddenFill xmlns:a14="http://schemas.microsoft.com/office/drawing/2010/main">
                <a:solidFill>
                  <a:srgbClr val="FFFFFF"/>
                </a:solidFill>
              </a14:hiddenFill>
            </a:ext>
          </a:extLst>
        </p:spPr>
      </p:pic>
      <p:sp>
        <p:nvSpPr>
          <p:cNvPr id="1031" name="!!plus graphic">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1032" name="!!dot graphic">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145" name="!!circle graphic">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spTree>
    <p:extLst>
      <p:ext uri="{BB962C8B-B14F-4D97-AF65-F5344CB8AC3E}">
        <p14:creationId xmlns:p14="http://schemas.microsoft.com/office/powerpoint/2010/main" val="320192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34" name="Straight Connector 134">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35" name="Rectangle 136">
            <a:extLst>
              <a:ext uri="{FF2B5EF4-FFF2-40B4-BE49-F238E27FC236}">
                <a16:creationId xmlns:a16="http://schemas.microsoft.com/office/drawing/2014/main" id="{609CB703-C563-4F1F-BF28-83C06E978C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69B27C-944B-4D2F-8C71-89B69ED9982D}"/>
              </a:ext>
            </a:extLst>
          </p:cNvPr>
          <p:cNvSpPr>
            <a:spLocks noGrp="1"/>
          </p:cNvSpPr>
          <p:nvPr>
            <p:ph type="title"/>
          </p:nvPr>
        </p:nvSpPr>
        <p:spPr>
          <a:xfrm>
            <a:off x="5207000" y="583345"/>
            <a:ext cx="5833787" cy="2274155"/>
          </a:xfrm>
        </p:spPr>
        <p:txBody>
          <a:bodyPr vert="horz" lIns="91440" tIns="45720" rIns="91440" bIns="45720" rtlCol="0" anchor="b">
            <a:normAutofit fontScale="90000"/>
          </a:bodyPr>
          <a:lstStyle/>
          <a:p>
            <a:pPr algn="r"/>
            <a:r>
              <a:rPr lang="en-US" sz="6000" b="1" i="0" kern="1200" cap="all" baseline="0">
                <a:solidFill>
                  <a:schemeClr val="bg1"/>
                </a:solidFill>
                <a:latin typeface="+mj-lt"/>
                <a:ea typeface="+mj-ea"/>
                <a:cs typeface="+mj-cs"/>
              </a:rPr>
              <a:t>Kindness Helps the world</a:t>
            </a:r>
          </a:p>
        </p:txBody>
      </p:sp>
      <p:cxnSp>
        <p:nvCxnSpPr>
          <p:cNvPr id="1036" name="!!Straight Connector">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11910"/>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1026" name="Picture 2" descr="Image result for Kindness">
            <a:extLst>
              <a:ext uri="{FF2B5EF4-FFF2-40B4-BE49-F238E27FC236}">
                <a16:creationId xmlns:a16="http://schemas.microsoft.com/office/drawing/2014/main" id="{66046553-C348-4BA3-A7C2-5EC7ADF05744}"/>
              </a:ext>
            </a:extLst>
          </p:cNvPr>
          <p:cNvPicPr>
            <a:picLocks noGrp="1" noChangeAspect="1" noChangeArrowheads="1"/>
          </p:cNvPicPr>
          <p:nvPr>
            <p:ph type="pic" idx="1"/>
          </p:nvPr>
        </p:nvPicPr>
        <p:blipFill rotWithShape="1">
          <a:blip r:embed="rId4">
            <a:extLst>
              <a:ext uri="{28A0092B-C50C-407E-A947-70E740481C1C}">
                <a14:useLocalDpi xmlns:a14="http://schemas.microsoft.com/office/drawing/2010/main" val="0"/>
              </a:ext>
            </a:extLst>
          </a:blip>
          <a:srcRect l="16624" r="32199" b="-1"/>
          <a:stretch/>
        </p:blipFill>
        <p:spPr bwMode="auto">
          <a:xfrm>
            <a:off x="1366432" y="2530057"/>
            <a:ext cx="3707972" cy="3707972"/>
          </a:xfrm>
          <a:custGeom>
            <a:avLst/>
            <a:gdLst/>
            <a:ahLst/>
            <a:cxnLst/>
            <a:rect l="l" t="t" r="r" b="b"/>
            <a:pathLst>
              <a:path w="1924906" h="1924906">
                <a:moveTo>
                  <a:pt x="962453" y="0"/>
                </a:moveTo>
                <a:cubicBezTo>
                  <a:pt x="1494001" y="0"/>
                  <a:pt x="1924906" y="430905"/>
                  <a:pt x="1924906" y="962453"/>
                </a:cubicBezTo>
                <a:cubicBezTo>
                  <a:pt x="1924906" y="1494001"/>
                  <a:pt x="1494001" y="1924906"/>
                  <a:pt x="962453" y="1924906"/>
                </a:cubicBezTo>
                <a:cubicBezTo>
                  <a:pt x="430905" y="1924906"/>
                  <a:pt x="0" y="1494001"/>
                  <a:pt x="0" y="962453"/>
                </a:cubicBezTo>
                <a:cubicBezTo>
                  <a:pt x="0" y="430905"/>
                  <a:pt x="430905" y="0"/>
                  <a:pt x="962453" y="0"/>
                </a:cubicBezTo>
                <a:close/>
              </a:path>
            </a:pathLst>
          </a:custGeom>
          <a:noFill/>
          <a:extLst>
            <a:ext uri="{909E8E84-426E-40DD-AFC4-6F175D3DCCD1}">
              <a14:hiddenFill xmlns:a14="http://schemas.microsoft.com/office/drawing/2010/main">
                <a:solidFill>
                  <a:srgbClr val="FFFFFF"/>
                </a:solidFill>
              </a14:hiddenFill>
            </a:ext>
          </a:extLst>
        </p:spPr>
      </p:pic>
      <p:sp>
        <p:nvSpPr>
          <p:cNvPr id="1037" name="!!plus graphic">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1038" name="!!dot graphic">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1039" name="!!circle graphic">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pic>
        <p:nvPicPr>
          <p:cNvPr id="5" name="Video 4">
            <a:hlinkClick r:id="" action="ppaction://media"/>
            <a:extLst>
              <a:ext uri="{FF2B5EF4-FFF2-40B4-BE49-F238E27FC236}">
                <a16:creationId xmlns:a16="http://schemas.microsoft.com/office/drawing/2014/main" id="{E251C923-C89C-4877-BE25-18770674E0E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88627" y="5235307"/>
            <a:ext cx="2285999" cy="1714500"/>
          </a:xfrm>
          <a:prstGeom prst="rect">
            <a:avLst/>
          </a:prstGeom>
        </p:spPr>
      </p:pic>
    </p:spTree>
    <p:extLst>
      <p:ext uri="{BB962C8B-B14F-4D97-AF65-F5344CB8AC3E}">
        <p14:creationId xmlns:p14="http://schemas.microsoft.com/office/powerpoint/2010/main" val="1785815900"/>
      </p:ext>
    </p:extLst>
  </p:cSld>
  <p:clrMapOvr>
    <a:masterClrMapping/>
  </p:clrMapOvr>
  <mc:AlternateContent xmlns:mc="http://schemas.openxmlformats.org/markup-compatibility/2006" xmlns:p14="http://schemas.microsoft.com/office/powerpoint/2010/main">
    <mc:Choice Requires="p14">
      <p:transition spd="slow" p14:dur="2000" advTm="19489"/>
    </mc:Choice>
    <mc:Fallback xmlns="">
      <p:transition spd="slow" advTm="19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mputer monitor with a white background&#10;&#10;Description automatically generated with low confidence">
            <a:extLst>
              <a:ext uri="{FF2B5EF4-FFF2-40B4-BE49-F238E27FC236}">
                <a16:creationId xmlns:a16="http://schemas.microsoft.com/office/drawing/2014/main" id="{8CEB52CA-256B-4366-B3AC-9D6173E94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322" y="2375284"/>
            <a:ext cx="8962729" cy="4351338"/>
          </a:xfrm>
          <a:prstGeom prst="rect">
            <a:avLst/>
          </a:prstGeom>
        </p:spPr>
      </p:pic>
      <p:sp>
        <p:nvSpPr>
          <p:cNvPr id="3" name="Content Placeholder 2">
            <a:extLst>
              <a:ext uri="{FF2B5EF4-FFF2-40B4-BE49-F238E27FC236}">
                <a16:creationId xmlns:a16="http://schemas.microsoft.com/office/drawing/2014/main" id="{F982C05C-2085-49C9-A8C0-326AEB2EDED0}"/>
              </a:ext>
            </a:extLst>
          </p:cNvPr>
          <p:cNvSpPr>
            <a:spLocks noGrp="1"/>
          </p:cNvSpPr>
          <p:nvPr>
            <p:ph idx="1"/>
          </p:nvPr>
        </p:nvSpPr>
        <p:spPr>
          <a:xfrm>
            <a:off x="838200" y="385978"/>
            <a:ext cx="10515600" cy="5790985"/>
          </a:xfrm>
        </p:spPr>
        <p:txBody>
          <a:bodyPr/>
          <a:lstStyle/>
          <a:p>
            <a:r>
              <a:rPr lang="en-US" sz="4000" b="0" i="0">
                <a:solidFill>
                  <a:srgbClr val="000000"/>
                </a:solidFill>
                <a:effectLst/>
                <a:latin typeface="Calibri" panose="020F0502020204030204" pitchFamily="34" charset="0"/>
              </a:rPr>
              <a:t>How do I show kindness?</a:t>
            </a:r>
            <a:endParaRPr lang="en-US" sz="4000"/>
          </a:p>
          <a:p>
            <a:endParaRPr lang="en-US"/>
          </a:p>
        </p:txBody>
      </p:sp>
      <p:pic>
        <p:nvPicPr>
          <p:cNvPr id="5" name="Online Media 4" title="Random Acts of Kindness Triathlon | The Science of Happiness">
            <a:hlinkClick r:id="" action="ppaction://media"/>
            <a:extLst>
              <a:ext uri="{FF2B5EF4-FFF2-40B4-BE49-F238E27FC236}">
                <a16:creationId xmlns:a16="http://schemas.microsoft.com/office/drawing/2014/main" id="{EA2F2A62-6077-4443-AFE1-75FC5F6F1875}"/>
              </a:ext>
            </a:extLst>
          </p:cNvPr>
          <p:cNvPicPr>
            <a:picLocks noRot="1" noChangeAspect="1"/>
          </p:cNvPicPr>
          <p:nvPr>
            <a:videoFile r:link="rId1"/>
          </p:nvPr>
        </p:nvPicPr>
        <p:blipFill>
          <a:blip r:embed="rId4"/>
          <a:stretch>
            <a:fillRect/>
          </a:stretch>
        </p:blipFill>
        <p:spPr>
          <a:xfrm>
            <a:off x="3041873" y="2439932"/>
            <a:ext cx="8707478" cy="3737031"/>
          </a:xfrm>
          <a:prstGeom prst="rect">
            <a:avLst/>
          </a:prstGeom>
        </p:spPr>
      </p:pic>
    </p:spTree>
    <p:extLst>
      <p:ext uri="{BB962C8B-B14F-4D97-AF65-F5344CB8AC3E}">
        <p14:creationId xmlns:p14="http://schemas.microsoft.com/office/powerpoint/2010/main" val="211145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Connector 70">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609CB703-C563-4F1F-BF28-83C06E978C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60AC72-AEA8-4BC1-9642-32568207EF9C}"/>
              </a:ext>
            </a:extLst>
          </p:cNvPr>
          <p:cNvSpPr>
            <a:spLocks noGrp="1"/>
          </p:cNvSpPr>
          <p:nvPr>
            <p:ph type="title"/>
          </p:nvPr>
        </p:nvSpPr>
        <p:spPr>
          <a:xfrm>
            <a:off x="5207000" y="583345"/>
            <a:ext cx="5833787" cy="2274155"/>
          </a:xfrm>
        </p:spPr>
        <p:txBody>
          <a:bodyPr vert="horz" lIns="91440" tIns="45720" rIns="91440" bIns="45720" rtlCol="0" anchor="b">
            <a:normAutofit/>
          </a:bodyPr>
          <a:lstStyle/>
          <a:p>
            <a:pPr algn="r"/>
            <a:r>
              <a:rPr lang="en-US" sz="6000" b="1" i="0" kern="1200" cap="all" baseline="0">
                <a:solidFill>
                  <a:schemeClr val="bg1"/>
                </a:solidFill>
                <a:latin typeface="+mj-lt"/>
                <a:ea typeface="+mj-ea"/>
                <a:cs typeface="+mj-cs"/>
              </a:rPr>
              <a:t>In conclusion</a:t>
            </a:r>
          </a:p>
        </p:txBody>
      </p:sp>
      <p:cxnSp>
        <p:nvCxnSpPr>
          <p:cNvPr id="75" name="!!Straight Connector">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11910"/>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2050" name="Picture 2" descr="Image result for Kindness">
            <a:extLst>
              <a:ext uri="{FF2B5EF4-FFF2-40B4-BE49-F238E27FC236}">
                <a16:creationId xmlns:a16="http://schemas.microsoft.com/office/drawing/2014/main" id="{31F7910A-BB53-4ACD-9673-00F1346CE127}"/>
              </a:ext>
            </a:extLst>
          </p:cNvPr>
          <p:cNvPicPr>
            <a:picLocks noGrp="1" noChangeAspect="1" noChangeArrowheads="1"/>
          </p:cNvPicPr>
          <p:nvPr>
            <p:ph type="pic" idx="1"/>
          </p:nvPr>
        </p:nvPicPr>
        <p:blipFill rotWithShape="1">
          <a:blip r:embed="rId4">
            <a:extLst>
              <a:ext uri="{28A0092B-C50C-407E-A947-70E740481C1C}">
                <a14:useLocalDpi xmlns:a14="http://schemas.microsoft.com/office/drawing/2010/main" val="0"/>
              </a:ext>
            </a:extLst>
          </a:blip>
          <a:srcRect l="7448" r="26131" b="1"/>
          <a:stretch/>
        </p:blipFill>
        <p:spPr bwMode="auto">
          <a:xfrm>
            <a:off x="1366432" y="2530057"/>
            <a:ext cx="3707972" cy="3707972"/>
          </a:xfrm>
          <a:custGeom>
            <a:avLst/>
            <a:gdLst/>
            <a:ahLst/>
            <a:cxnLst/>
            <a:rect l="l" t="t" r="r" b="b"/>
            <a:pathLst>
              <a:path w="1924906" h="1924906">
                <a:moveTo>
                  <a:pt x="962453" y="0"/>
                </a:moveTo>
                <a:cubicBezTo>
                  <a:pt x="1494001" y="0"/>
                  <a:pt x="1924906" y="430905"/>
                  <a:pt x="1924906" y="962453"/>
                </a:cubicBezTo>
                <a:cubicBezTo>
                  <a:pt x="1924906" y="1494001"/>
                  <a:pt x="1494001" y="1924906"/>
                  <a:pt x="962453" y="1924906"/>
                </a:cubicBezTo>
                <a:cubicBezTo>
                  <a:pt x="430905" y="1924906"/>
                  <a:pt x="0" y="1494001"/>
                  <a:pt x="0" y="962453"/>
                </a:cubicBezTo>
                <a:cubicBezTo>
                  <a:pt x="0" y="430905"/>
                  <a:pt x="430905" y="0"/>
                  <a:pt x="962453" y="0"/>
                </a:cubicBezTo>
                <a:close/>
              </a:path>
            </a:pathLst>
          </a:custGeom>
          <a:noFill/>
          <a:extLst>
            <a:ext uri="{909E8E84-426E-40DD-AFC4-6F175D3DCCD1}">
              <a14:hiddenFill xmlns:a14="http://schemas.microsoft.com/office/drawing/2010/main">
                <a:solidFill>
                  <a:srgbClr val="FFFFFF"/>
                </a:solidFill>
              </a14:hiddenFill>
            </a:ext>
          </a:extLst>
        </p:spPr>
      </p:pic>
      <p:sp>
        <p:nvSpPr>
          <p:cNvPr id="77" name="!!plus graphic">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79" name="!!dot graphic">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81" name="!!circle graphic">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pic>
        <p:nvPicPr>
          <p:cNvPr id="6" name="Video 5">
            <a:hlinkClick r:id="" action="ppaction://media"/>
            <a:extLst>
              <a:ext uri="{FF2B5EF4-FFF2-40B4-BE49-F238E27FC236}">
                <a16:creationId xmlns:a16="http://schemas.microsoft.com/office/drawing/2014/main" id="{90A40CBE-4C15-43DB-B5D8-BE85242568E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873657685"/>
      </p:ext>
    </p:extLst>
  </p:cSld>
  <p:clrMapOvr>
    <a:masterClrMapping/>
  </p:clrMapOvr>
  <mc:AlternateContent xmlns:mc="http://schemas.openxmlformats.org/markup-compatibility/2006" xmlns:p14="http://schemas.microsoft.com/office/powerpoint/2010/main">
    <mc:Choice Requires="p14">
      <p:transition spd="slow" p14:dur="2000" advTm="27525"/>
    </mc:Choice>
    <mc:Fallback xmlns="">
      <p:transition spd="slow" advTm="27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WordArt 2">
            <a:extLst>
              <a:ext uri="{FF2B5EF4-FFF2-40B4-BE49-F238E27FC236}">
                <a16:creationId xmlns:a16="http://schemas.microsoft.com/office/drawing/2014/main" id="{48A96FB4-33FE-4156-AC18-66FF968D57C4}"/>
              </a:ext>
            </a:extLst>
          </p:cNvPr>
          <p:cNvSpPr>
            <a:spLocks noChangeArrowheads="1" noChangeShapeType="1" noTextEdit="1"/>
          </p:cNvSpPr>
          <p:nvPr/>
        </p:nvSpPr>
        <p:spPr bwMode="auto">
          <a:xfrm>
            <a:off x="3728571" y="2182339"/>
            <a:ext cx="4665662" cy="1714500"/>
          </a:xfrm>
          <a:prstGeom prst="rect">
            <a:avLst/>
          </a:prstGeom>
        </p:spPr>
        <p:txBody>
          <a:bodyPr wrap="none" fromWordArt="1">
            <a:prstTxWarp prst="textPlain">
              <a:avLst>
                <a:gd name="adj" fmla="val 50000"/>
              </a:avLst>
            </a:prstTxWarp>
          </a:bodyPr>
          <a:lstStyle/>
          <a:p>
            <a:pPr algn="ctr"/>
            <a:r>
              <a:rPr lang="en-US" sz="2700" kern="10">
                <a:ln w="12700">
                  <a:solidFill>
                    <a:srgbClr val="EAEAEA"/>
                  </a:solidFill>
                  <a:miter lim="800000"/>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rPr>
              <a:t>THANK YOU</a:t>
            </a:r>
          </a:p>
        </p:txBody>
      </p:sp>
      <p:pic>
        <p:nvPicPr>
          <p:cNvPr id="27" name="Picture 7" descr="N:\Documents and Settings\millerba\Application Data\Microsoft\Media Catalog\Downloaded Clips\cl0\AG00373_.gif">
            <a:extLst>
              <a:ext uri="{FF2B5EF4-FFF2-40B4-BE49-F238E27FC236}">
                <a16:creationId xmlns:a16="http://schemas.microsoft.com/office/drawing/2014/main" id="{77374B45-78DE-48E6-8CB3-18AEAAB0C68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11672" y="1872905"/>
            <a:ext cx="900113"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 descr="N:\Documents and Settings\millerba\Application Data\Microsoft\Media Catalog\Downloaded Clips\cl0\AG00373_.gif">
            <a:extLst>
              <a:ext uri="{FF2B5EF4-FFF2-40B4-BE49-F238E27FC236}">
                <a16:creationId xmlns:a16="http://schemas.microsoft.com/office/drawing/2014/main" id="{6DAC4081-D3EA-48EA-BF21-18318E9D36E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80215" y="1960226"/>
            <a:ext cx="900113"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N:\Documents and Settings\millerba\Application Data\Microsoft\Media Catalog\Downloaded Clips\cl0\AG00373_.gif">
            <a:extLst>
              <a:ext uri="{FF2B5EF4-FFF2-40B4-BE49-F238E27FC236}">
                <a16:creationId xmlns:a16="http://schemas.microsoft.com/office/drawing/2014/main" id="{0A5567CF-959D-4DE0-A348-C8170286438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28571" y="4751107"/>
            <a:ext cx="900113"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 descr="N:\Documents and Settings\millerba\Application Data\Microsoft\Media Catalog\Downloaded Clips\cl0\AG00373_.gif">
            <a:extLst>
              <a:ext uri="{FF2B5EF4-FFF2-40B4-BE49-F238E27FC236}">
                <a16:creationId xmlns:a16="http://schemas.microsoft.com/office/drawing/2014/main" id="{E1C03743-4E6E-4586-B826-15353F4FE2D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35411" y="4707762"/>
            <a:ext cx="900112"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254A886A-0F41-4389-AB1E-DA96D62EA4ED}"/>
              </a:ext>
            </a:extLst>
          </p:cNvPr>
          <p:cNvSpPr txBox="1"/>
          <p:nvPr/>
        </p:nvSpPr>
        <p:spPr>
          <a:xfrm>
            <a:off x="2884981" y="392003"/>
            <a:ext cx="6095234" cy="584775"/>
          </a:xfrm>
          <a:prstGeom prst="rect">
            <a:avLst/>
          </a:prstGeom>
          <a:noFill/>
        </p:spPr>
        <p:txBody>
          <a:bodyPr wrap="square">
            <a:spAutoFit/>
          </a:bodyPr>
          <a:lstStyle/>
          <a:p>
            <a:r>
              <a:rPr lang="en-US" sz="3200" b="0" i="0">
                <a:solidFill>
                  <a:srgbClr val="201F1E"/>
                </a:solidFill>
                <a:effectLst/>
                <a:latin typeface="Segoe UI" panose="020B0502040204020203" pitchFamily="34" charset="0"/>
              </a:rPr>
              <a:t>Connecting with Kindness</a:t>
            </a:r>
            <a:r>
              <a:rPr lang="en-US" sz="3200"/>
              <a:t>!</a:t>
            </a:r>
          </a:p>
        </p:txBody>
      </p:sp>
      <p:pic>
        <p:nvPicPr>
          <p:cNvPr id="11" name="Picture 10" descr="A picture containing clipart&#10;&#10;Description automatically generated">
            <a:extLst>
              <a:ext uri="{FF2B5EF4-FFF2-40B4-BE49-F238E27FC236}">
                <a16:creationId xmlns:a16="http://schemas.microsoft.com/office/drawing/2014/main" id="{01163DBD-F0F9-4F0E-A7C2-C66D411FA5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106" y="130014"/>
            <a:ext cx="1906915" cy="1543911"/>
          </a:xfrm>
          <a:prstGeom prst="rect">
            <a:avLst/>
          </a:prstGeom>
        </p:spPr>
      </p:pic>
      <p:pic>
        <p:nvPicPr>
          <p:cNvPr id="12" name="Picture 11" descr="A picture containing text, posing&#10;&#10;Description automatically generated">
            <a:extLst>
              <a:ext uri="{FF2B5EF4-FFF2-40B4-BE49-F238E27FC236}">
                <a16:creationId xmlns:a16="http://schemas.microsoft.com/office/drawing/2014/main" id="{9447D555-ED98-4240-B1A7-62F297E47C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5535" y="167082"/>
            <a:ext cx="2138428" cy="1506843"/>
          </a:xfrm>
          <a:prstGeom prst="rect">
            <a:avLst/>
          </a:prstGeom>
        </p:spPr>
      </p:pic>
    </p:spTree>
    <p:extLst>
      <p:ext uri="{BB962C8B-B14F-4D97-AF65-F5344CB8AC3E}">
        <p14:creationId xmlns:p14="http://schemas.microsoft.com/office/powerpoint/2010/main" val="1868419057"/>
      </p:ext>
    </p:extLst>
  </p:cSld>
  <p:clrMapOvr>
    <a:masterClrMapping/>
  </p:clrMapOvr>
  <mc:AlternateContent xmlns:mc="http://schemas.openxmlformats.org/markup-compatibility/2006" xmlns:p14="http://schemas.microsoft.com/office/powerpoint/2010/main">
    <mc:Choice Requires="p14">
      <p:transition spd="slow" p14:dur="2000" advTm="16533"/>
    </mc:Choice>
    <mc:Fallback xmlns="">
      <p:transition spd="slow" advTm="1653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Content Placeholder 2">
            <a:extLst>
              <a:ext uri="{FF2B5EF4-FFF2-40B4-BE49-F238E27FC236}">
                <a16:creationId xmlns:a16="http://schemas.microsoft.com/office/drawing/2014/main" id="{07A071A6-BE91-4FED-8CA6-A5377B323801}"/>
              </a:ext>
            </a:extLst>
          </p:cNvPr>
          <p:cNvSpPr>
            <a:spLocks noGrp="1"/>
          </p:cNvSpPr>
          <p:nvPr>
            <p:ph idx="1"/>
          </p:nvPr>
        </p:nvSpPr>
        <p:spPr>
          <a:xfrm>
            <a:off x="2101068" y="2334040"/>
            <a:ext cx="7886700" cy="3262312"/>
          </a:xfrm>
        </p:spPr>
        <p:txBody>
          <a:bodyPr/>
          <a:lstStyle/>
          <a:p>
            <a:pPr marL="0" indent="0">
              <a:buNone/>
            </a:pPr>
            <a:r>
              <a:rPr lang="en-US" altLang="en-US" b="1"/>
              <a:t>Any questions?</a:t>
            </a:r>
          </a:p>
        </p:txBody>
      </p:sp>
      <p:pic>
        <p:nvPicPr>
          <p:cNvPr id="126979" name="Picture 5">
            <a:extLst>
              <a:ext uri="{FF2B5EF4-FFF2-40B4-BE49-F238E27FC236}">
                <a16:creationId xmlns:a16="http://schemas.microsoft.com/office/drawing/2014/main" id="{D734FED8-B010-4D11-9971-9F46B0C54E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2435" y="3598476"/>
            <a:ext cx="3074988"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6">
            <a:extLst>
              <a:ext uri="{FF2B5EF4-FFF2-40B4-BE49-F238E27FC236}">
                <a16:creationId xmlns:a16="http://schemas.microsoft.com/office/drawing/2014/main" id="{CB04428B-B1DE-4392-9E13-90C16D38B5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577" y="3558789"/>
            <a:ext cx="2905125"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3A28789-D0D5-44C2-A591-97637351B4BC}"/>
              </a:ext>
            </a:extLst>
          </p:cNvPr>
          <p:cNvSpPr txBox="1"/>
          <p:nvPr/>
        </p:nvSpPr>
        <p:spPr>
          <a:xfrm>
            <a:off x="2884981" y="392003"/>
            <a:ext cx="6095234" cy="584775"/>
          </a:xfrm>
          <a:prstGeom prst="rect">
            <a:avLst/>
          </a:prstGeom>
          <a:noFill/>
        </p:spPr>
        <p:txBody>
          <a:bodyPr wrap="square">
            <a:spAutoFit/>
          </a:bodyPr>
          <a:lstStyle/>
          <a:p>
            <a:r>
              <a:rPr lang="en-US" sz="3200" b="0" i="0">
                <a:solidFill>
                  <a:srgbClr val="201F1E"/>
                </a:solidFill>
                <a:effectLst/>
                <a:latin typeface="Segoe UI" panose="020B0502040204020203" pitchFamily="34" charset="0"/>
              </a:rPr>
              <a:t>Connecting with Kindness</a:t>
            </a:r>
            <a:r>
              <a:rPr lang="en-US" sz="3200"/>
              <a:t>!</a:t>
            </a:r>
          </a:p>
        </p:txBody>
      </p:sp>
      <p:pic>
        <p:nvPicPr>
          <p:cNvPr id="8" name="Picture 7" descr="A picture containing clipart&#10;&#10;Description automatically generated">
            <a:extLst>
              <a:ext uri="{FF2B5EF4-FFF2-40B4-BE49-F238E27FC236}">
                <a16:creationId xmlns:a16="http://schemas.microsoft.com/office/drawing/2014/main" id="{D60CE44A-E261-483F-910B-636962A039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106" y="130014"/>
            <a:ext cx="1906915" cy="1543911"/>
          </a:xfrm>
          <a:prstGeom prst="rect">
            <a:avLst/>
          </a:prstGeom>
        </p:spPr>
      </p:pic>
      <p:pic>
        <p:nvPicPr>
          <p:cNvPr id="10" name="Picture 9" descr="A picture containing text, posing&#10;&#10;Description automatically generated">
            <a:extLst>
              <a:ext uri="{FF2B5EF4-FFF2-40B4-BE49-F238E27FC236}">
                <a16:creationId xmlns:a16="http://schemas.microsoft.com/office/drawing/2014/main" id="{9062A7B6-85FC-4446-983A-1844593CD9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5535" y="167082"/>
            <a:ext cx="2138428" cy="150684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895D6-3B29-4D92-BEA9-6D50B25BAA0B}"/>
              </a:ext>
            </a:extLst>
          </p:cNvPr>
          <p:cNvSpPr>
            <a:spLocks noGrp="1"/>
          </p:cNvSpPr>
          <p:nvPr>
            <p:ph type="ctrTitle"/>
          </p:nvPr>
        </p:nvSpPr>
        <p:spPr>
          <a:xfrm>
            <a:off x="1329288" y="3024682"/>
            <a:ext cx="9144000" cy="2387600"/>
          </a:xfrm>
        </p:spPr>
        <p:txBody>
          <a:bodyPr/>
          <a:lstStyle/>
          <a:p>
            <a:r>
              <a:rPr lang="en-US" b="0" i="0">
                <a:solidFill>
                  <a:srgbClr val="201F1E"/>
                </a:solidFill>
                <a:effectLst/>
                <a:latin typeface="Segoe UI" panose="020B0502040204020203" pitchFamily="34" charset="0"/>
              </a:rPr>
              <a:t>Connecting with Kindness</a:t>
            </a:r>
            <a:r>
              <a:rPr lang="en-US"/>
              <a:t>!</a:t>
            </a:r>
          </a:p>
        </p:txBody>
      </p:sp>
      <p:pic>
        <p:nvPicPr>
          <p:cNvPr id="6" name="Picture 5" descr="A picture containing clipart&#10;&#10;Description automatically generated">
            <a:extLst>
              <a:ext uri="{FF2B5EF4-FFF2-40B4-BE49-F238E27FC236}">
                <a16:creationId xmlns:a16="http://schemas.microsoft.com/office/drawing/2014/main" id="{AA9BC7D8-793D-42D1-BC6B-84D6C87178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9288" y="152229"/>
            <a:ext cx="3432445" cy="3276216"/>
          </a:xfrm>
          <a:prstGeom prst="rect">
            <a:avLst/>
          </a:prstGeom>
        </p:spPr>
      </p:pic>
      <p:pic>
        <p:nvPicPr>
          <p:cNvPr id="9" name="Picture 8" descr="A picture containing text, posing&#10;&#10;Description automatically generated">
            <a:extLst>
              <a:ext uri="{FF2B5EF4-FFF2-40B4-BE49-F238E27FC236}">
                <a16:creationId xmlns:a16="http://schemas.microsoft.com/office/drawing/2014/main" id="{99B63375-7742-49FB-9F22-5C5167356A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3184" y="152229"/>
            <a:ext cx="4050853" cy="3391091"/>
          </a:xfrm>
          <a:prstGeom prst="rect">
            <a:avLst/>
          </a:prstGeom>
        </p:spPr>
      </p:pic>
      <p:pic>
        <p:nvPicPr>
          <p:cNvPr id="3" name="Video 2">
            <a:hlinkClick r:id="" action="ppaction://media"/>
            <a:extLst>
              <a:ext uri="{FF2B5EF4-FFF2-40B4-BE49-F238E27FC236}">
                <a16:creationId xmlns:a16="http://schemas.microsoft.com/office/drawing/2014/main" id="{87662236-BC99-45C2-9AF3-C4B312C0370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0477500" y="5143500"/>
            <a:ext cx="1714500" cy="1714500"/>
          </a:xfrm>
          <a:prstGeom prst="rect">
            <a:avLst/>
          </a:prstGeom>
        </p:spPr>
      </p:pic>
    </p:spTree>
    <p:extLst>
      <p:ext uri="{BB962C8B-B14F-4D97-AF65-F5344CB8AC3E}">
        <p14:creationId xmlns:p14="http://schemas.microsoft.com/office/powerpoint/2010/main" val="680957091"/>
      </p:ext>
    </p:extLst>
  </p:cSld>
  <p:clrMapOvr>
    <a:masterClrMapping/>
  </p:clrMapOvr>
  <mc:AlternateContent xmlns:mc="http://schemas.openxmlformats.org/markup-compatibility/2006" xmlns:p14="http://schemas.microsoft.com/office/powerpoint/2010/main">
    <mc:Choice Requires="p14">
      <p:transition spd="slow" p14:dur="2000" advTm="5575"/>
    </mc:Choice>
    <mc:Fallback xmlns="">
      <p:transition spd="slow" advTm="5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mputer monitor with a white background&#10;&#10;Description automatically generated with low confidence">
            <a:extLst>
              <a:ext uri="{FF2B5EF4-FFF2-40B4-BE49-F238E27FC236}">
                <a16:creationId xmlns:a16="http://schemas.microsoft.com/office/drawing/2014/main" id="{0D5CD315-0D0A-434B-9835-7452DD9D5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322" y="2573186"/>
            <a:ext cx="8962729" cy="4153436"/>
          </a:xfrm>
          <a:prstGeom prst="rect">
            <a:avLst/>
          </a:prstGeom>
        </p:spPr>
      </p:pic>
      <p:sp>
        <p:nvSpPr>
          <p:cNvPr id="3" name="Content Placeholder 2">
            <a:extLst>
              <a:ext uri="{FF2B5EF4-FFF2-40B4-BE49-F238E27FC236}">
                <a16:creationId xmlns:a16="http://schemas.microsoft.com/office/drawing/2014/main" id="{4745ECBE-1EE4-41FC-A399-2229BEA769D3}"/>
              </a:ext>
            </a:extLst>
          </p:cNvPr>
          <p:cNvSpPr>
            <a:spLocks noGrp="1"/>
          </p:cNvSpPr>
          <p:nvPr>
            <p:ph idx="1"/>
          </p:nvPr>
        </p:nvSpPr>
        <p:spPr>
          <a:xfrm>
            <a:off x="838200" y="340028"/>
            <a:ext cx="10515600" cy="5836935"/>
          </a:xfrm>
        </p:spPr>
        <p:txBody>
          <a:bodyPr/>
          <a:lstStyle/>
          <a:p>
            <a:r>
              <a:rPr lang="en-US" sz="4000"/>
              <a:t>How do people notice kindness?</a:t>
            </a:r>
          </a:p>
          <a:p>
            <a:endParaRPr lang="en-US"/>
          </a:p>
        </p:txBody>
      </p:sp>
      <p:pic>
        <p:nvPicPr>
          <p:cNvPr id="4" name="Online Media 3" title="How You Treat People Is Who You Are! (Kindness Motivational Video)">
            <a:hlinkClick r:id="" action="ppaction://media"/>
            <a:extLst>
              <a:ext uri="{FF2B5EF4-FFF2-40B4-BE49-F238E27FC236}">
                <a16:creationId xmlns:a16="http://schemas.microsoft.com/office/drawing/2014/main" id="{C804B843-8A1C-452C-A5EC-114CF0448157}"/>
              </a:ext>
            </a:extLst>
          </p:cNvPr>
          <p:cNvPicPr>
            <a:picLocks noRot="1" noChangeAspect="1"/>
          </p:cNvPicPr>
          <p:nvPr>
            <a:videoFile r:link="rId1"/>
          </p:nvPr>
        </p:nvPicPr>
        <p:blipFill>
          <a:blip r:embed="rId4"/>
          <a:stretch>
            <a:fillRect/>
          </a:stretch>
        </p:blipFill>
        <p:spPr>
          <a:xfrm>
            <a:off x="3023493" y="2646706"/>
            <a:ext cx="8730453" cy="3530257"/>
          </a:xfrm>
          <a:prstGeom prst="rect">
            <a:avLst/>
          </a:prstGeom>
        </p:spPr>
      </p:pic>
    </p:spTree>
    <p:extLst>
      <p:ext uri="{BB962C8B-B14F-4D97-AF65-F5344CB8AC3E}">
        <p14:creationId xmlns:p14="http://schemas.microsoft.com/office/powerpoint/2010/main" val="346137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D42ACA-18A2-4E88-976C-54854AAFBEDF}"/>
              </a:ext>
            </a:extLst>
          </p:cNvPr>
          <p:cNvSpPr>
            <a:spLocks noGrp="1"/>
          </p:cNvSpPr>
          <p:nvPr>
            <p:ph idx="1"/>
          </p:nvPr>
        </p:nvSpPr>
        <p:spPr>
          <a:xfrm>
            <a:off x="838200" y="414283"/>
            <a:ext cx="10515600" cy="4351338"/>
          </a:xfrm>
        </p:spPr>
        <p:txBody>
          <a:bodyPr/>
          <a:lstStyle/>
          <a:p>
            <a:r>
              <a:rPr lang="en-US"/>
              <a:t>appropriate physical contact, appropriate touch &amp;  </a:t>
            </a:r>
            <a:r>
              <a:rPr lang="en-US" b="0" i="0">
                <a:solidFill>
                  <a:srgbClr val="000000"/>
                </a:solidFill>
                <a:effectLst/>
                <a:latin typeface="Calibri" panose="020F0502020204030204" pitchFamily="34" charset="0"/>
              </a:rPr>
              <a:t>Boundaries.</a:t>
            </a:r>
            <a:endParaRPr lang="en-US"/>
          </a:p>
          <a:p>
            <a:pPr marL="0" indent="0">
              <a:buNone/>
            </a:pPr>
            <a:endParaRPr lang="en-US"/>
          </a:p>
          <a:p>
            <a:pPr marL="0" indent="0">
              <a:buNone/>
            </a:pPr>
            <a:r>
              <a:rPr lang="en-US"/>
              <a:t>Give your Friends a High 5!</a:t>
            </a:r>
          </a:p>
          <a:p>
            <a:pPr marL="0" indent="0">
              <a:buNone/>
            </a:pPr>
            <a:endParaRPr lang="en-US"/>
          </a:p>
          <a:p>
            <a:pPr marL="0" indent="0">
              <a:buNone/>
            </a:pPr>
            <a:r>
              <a:rPr lang="en-US"/>
              <a:t>If your friend is sad ask if it is ok to give them a hug!</a:t>
            </a:r>
          </a:p>
          <a:p>
            <a:pPr marL="0" indent="0">
              <a:buNone/>
            </a:pPr>
            <a:endParaRPr lang="en-US"/>
          </a:p>
          <a:p>
            <a:pPr marL="0" indent="0">
              <a:buNone/>
            </a:pPr>
            <a:r>
              <a:rPr lang="en-US"/>
              <a:t>Ask your friend if it’s ok to take a selfie or picture with them!</a:t>
            </a:r>
          </a:p>
          <a:p>
            <a:pPr marL="0" indent="0">
              <a:buNone/>
            </a:pPr>
            <a:endParaRPr lang="en-US"/>
          </a:p>
        </p:txBody>
      </p:sp>
      <p:pic>
        <p:nvPicPr>
          <p:cNvPr id="5" name="Picture 4" descr="A picture containing text&#10;&#10;Description automatically generated">
            <a:extLst>
              <a:ext uri="{FF2B5EF4-FFF2-40B4-BE49-F238E27FC236}">
                <a16:creationId xmlns:a16="http://schemas.microsoft.com/office/drawing/2014/main" id="{E863F29F-5669-4018-B281-4FBC139953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1559" y="1374168"/>
            <a:ext cx="1438227" cy="1198580"/>
          </a:xfrm>
          <a:prstGeom prst="rect">
            <a:avLst/>
          </a:prstGeom>
        </p:spPr>
      </p:pic>
      <p:pic>
        <p:nvPicPr>
          <p:cNvPr id="7" name="Picture 6" descr="Two people&#10;&#10;Description automatically generated with low confidence">
            <a:extLst>
              <a:ext uri="{FF2B5EF4-FFF2-40B4-BE49-F238E27FC236}">
                <a16:creationId xmlns:a16="http://schemas.microsoft.com/office/drawing/2014/main" id="{4D6BD052-62C6-4EF9-A3E7-4A1CEF9D1F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1727" y="1376668"/>
            <a:ext cx="2031590" cy="1198581"/>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1E9C8CE0-894C-4FC0-85E3-CA4EB3119F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2138" y="1352880"/>
            <a:ext cx="1886348" cy="1198581"/>
          </a:xfrm>
          <a:prstGeom prst="rect">
            <a:avLst/>
          </a:prstGeom>
        </p:spPr>
      </p:pic>
      <p:pic>
        <p:nvPicPr>
          <p:cNvPr id="10" name="Picture 9" descr="Icon&#10;&#10;Description automatically generated">
            <a:extLst>
              <a:ext uri="{FF2B5EF4-FFF2-40B4-BE49-F238E27FC236}">
                <a16:creationId xmlns:a16="http://schemas.microsoft.com/office/drawing/2014/main" id="{52A6AF94-5A9F-4B64-89B3-CB97EC3C13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28471" y="3074185"/>
            <a:ext cx="1090015" cy="1360293"/>
          </a:xfrm>
          <a:prstGeom prst="rect">
            <a:avLst/>
          </a:prstGeom>
        </p:spPr>
      </p:pic>
      <p:pic>
        <p:nvPicPr>
          <p:cNvPr id="11" name="Picture 10" descr="A couple of men posing for the camera&#10;&#10;Description automatically generated with low confidence">
            <a:extLst>
              <a:ext uri="{FF2B5EF4-FFF2-40B4-BE49-F238E27FC236}">
                <a16:creationId xmlns:a16="http://schemas.microsoft.com/office/drawing/2014/main" id="{9C42B7E9-D73E-4E43-8327-1D92211441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83412" y="4813591"/>
            <a:ext cx="1507153" cy="1474987"/>
          </a:xfrm>
          <a:prstGeom prst="rect">
            <a:avLst/>
          </a:prstGeom>
        </p:spPr>
      </p:pic>
      <p:pic>
        <p:nvPicPr>
          <p:cNvPr id="12" name="Picture 11" descr="A picture containing vector graphics&#10;&#10;Description automatically generated">
            <a:extLst>
              <a:ext uri="{FF2B5EF4-FFF2-40B4-BE49-F238E27FC236}">
                <a16:creationId xmlns:a16="http://schemas.microsoft.com/office/drawing/2014/main" id="{0D146CB2-BBA8-474A-BDE3-9E8D193ABB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200" y="5010076"/>
            <a:ext cx="2509127" cy="1241624"/>
          </a:xfrm>
          <a:prstGeom prst="rect">
            <a:avLst/>
          </a:prstGeom>
        </p:spPr>
      </p:pic>
      <p:pic>
        <p:nvPicPr>
          <p:cNvPr id="13" name="Picture 12" descr="A picture containing text, toy, doll, vector graphics&#10;&#10;Description automatically generated">
            <a:extLst>
              <a:ext uri="{FF2B5EF4-FFF2-40B4-BE49-F238E27FC236}">
                <a16:creationId xmlns:a16="http://schemas.microsoft.com/office/drawing/2014/main" id="{3D01272F-044C-4956-9835-2ACAB07E24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7327" y="4895201"/>
            <a:ext cx="2313578" cy="1198580"/>
          </a:xfrm>
          <a:prstGeom prst="rect">
            <a:avLst/>
          </a:prstGeom>
        </p:spPr>
      </p:pic>
      <p:pic>
        <p:nvPicPr>
          <p:cNvPr id="14" name="Picture 13" descr="A picture containing toy, clipart&#10;&#10;Description automatically generated">
            <a:extLst>
              <a:ext uri="{FF2B5EF4-FFF2-40B4-BE49-F238E27FC236}">
                <a16:creationId xmlns:a16="http://schemas.microsoft.com/office/drawing/2014/main" id="{CE051757-0897-446B-9BC9-BD7D05CE67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56454" y="4895201"/>
            <a:ext cx="2256516" cy="1241624"/>
          </a:xfrm>
          <a:prstGeom prst="rect">
            <a:avLst/>
          </a:prstGeom>
        </p:spPr>
      </p:pic>
      <p:pic>
        <p:nvPicPr>
          <p:cNvPr id="2" name="Video 1">
            <a:hlinkClick r:id="" action="ppaction://media"/>
            <a:extLst>
              <a:ext uri="{FF2B5EF4-FFF2-40B4-BE49-F238E27FC236}">
                <a16:creationId xmlns:a16="http://schemas.microsoft.com/office/drawing/2014/main" id="{FEF957C6-CE6F-4470-9A74-41B60645EBC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tretch>
            <a:fillRect/>
          </a:stretch>
        </p:blipFill>
        <p:spPr>
          <a:xfrm>
            <a:off x="10477500" y="5143500"/>
            <a:ext cx="1714500" cy="1714500"/>
          </a:xfrm>
          <a:prstGeom prst="rect">
            <a:avLst/>
          </a:prstGeom>
        </p:spPr>
      </p:pic>
    </p:spTree>
    <p:extLst>
      <p:ext uri="{BB962C8B-B14F-4D97-AF65-F5344CB8AC3E}">
        <p14:creationId xmlns:p14="http://schemas.microsoft.com/office/powerpoint/2010/main" val="2420871381"/>
      </p:ext>
    </p:extLst>
  </p:cSld>
  <p:clrMapOvr>
    <a:masterClrMapping/>
  </p:clrMapOvr>
  <mc:AlternateContent xmlns:mc="http://schemas.openxmlformats.org/markup-compatibility/2006" xmlns:p14="http://schemas.microsoft.com/office/powerpoint/2010/main">
    <mc:Choice Requires="p14">
      <p:transition spd="slow" p14:dur="2000" advTm="27572"/>
    </mc:Choice>
    <mc:Fallback xmlns="">
      <p:transition spd="slow" advTm="27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omputer monitor with a white background&#10;&#10;Description automatically generated with low confidence">
            <a:extLst>
              <a:ext uri="{FF2B5EF4-FFF2-40B4-BE49-F238E27FC236}">
                <a16:creationId xmlns:a16="http://schemas.microsoft.com/office/drawing/2014/main" id="{6FCF0D0C-E6FD-44AE-A62D-26D03BA7C9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322" y="2297486"/>
            <a:ext cx="8962729" cy="4429135"/>
          </a:xfrm>
          <a:prstGeom prst="rect">
            <a:avLst/>
          </a:prstGeom>
        </p:spPr>
      </p:pic>
      <p:sp>
        <p:nvSpPr>
          <p:cNvPr id="16" name="Content Placeholder 2">
            <a:extLst>
              <a:ext uri="{FF2B5EF4-FFF2-40B4-BE49-F238E27FC236}">
                <a16:creationId xmlns:a16="http://schemas.microsoft.com/office/drawing/2014/main" id="{F882658C-6E26-4F03-9E40-66822453697F}"/>
              </a:ext>
            </a:extLst>
          </p:cNvPr>
          <p:cNvSpPr>
            <a:spLocks noGrp="1"/>
          </p:cNvSpPr>
          <p:nvPr>
            <p:ph idx="1"/>
          </p:nvPr>
        </p:nvSpPr>
        <p:spPr>
          <a:xfrm>
            <a:off x="838200" y="441118"/>
            <a:ext cx="10515600" cy="5735845"/>
          </a:xfrm>
        </p:spPr>
        <p:txBody>
          <a:bodyPr/>
          <a:lstStyle/>
          <a:p>
            <a:pPr marL="0" indent="0">
              <a:buNone/>
            </a:pPr>
            <a:r>
              <a:rPr lang="en-US"/>
              <a:t> </a:t>
            </a:r>
            <a:r>
              <a:rPr lang="en-US" sz="4000"/>
              <a:t>Appropriate Touch!</a:t>
            </a:r>
          </a:p>
          <a:p>
            <a:pPr marL="0" indent="0">
              <a:buNone/>
            </a:pPr>
            <a:endParaRPr lang="en-US"/>
          </a:p>
          <a:p>
            <a:pPr marL="0" indent="0">
              <a:buNone/>
            </a:pPr>
            <a:endParaRPr lang="en-US"/>
          </a:p>
        </p:txBody>
      </p:sp>
      <p:pic>
        <p:nvPicPr>
          <p:cNvPr id="4" name="Online Media 3" title="Consent And Communication">
            <a:hlinkClick r:id="" action="ppaction://media"/>
            <a:extLst>
              <a:ext uri="{FF2B5EF4-FFF2-40B4-BE49-F238E27FC236}">
                <a16:creationId xmlns:a16="http://schemas.microsoft.com/office/drawing/2014/main" id="{0853EF66-54C5-48DF-B979-E6359894D5FE}"/>
              </a:ext>
            </a:extLst>
          </p:cNvPr>
          <p:cNvPicPr>
            <a:picLocks noRot="1" noChangeAspect="1"/>
          </p:cNvPicPr>
          <p:nvPr>
            <a:videoFile r:link="rId1"/>
          </p:nvPr>
        </p:nvPicPr>
        <p:blipFill>
          <a:blip r:embed="rId4"/>
          <a:stretch>
            <a:fillRect/>
          </a:stretch>
        </p:blipFill>
        <p:spPr>
          <a:xfrm>
            <a:off x="3041873" y="2380197"/>
            <a:ext cx="8698288" cy="3749499"/>
          </a:xfrm>
          <a:prstGeom prst="rect">
            <a:avLst/>
          </a:prstGeom>
        </p:spPr>
      </p:pic>
    </p:spTree>
    <p:extLst>
      <p:ext uri="{BB962C8B-B14F-4D97-AF65-F5344CB8AC3E}">
        <p14:creationId xmlns:p14="http://schemas.microsoft.com/office/powerpoint/2010/main" val="100983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omputer monitor with a white background&#10;&#10;Description automatically generated with low confidence">
            <a:extLst>
              <a:ext uri="{FF2B5EF4-FFF2-40B4-BE49-F238E27FC236}">
                <a16:creationId xmlns:a16="http://schemas.microsoft.com/office/drawing/2014/main" id="{864198BC-75C7-4724-BCCC-C9E575044C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842" y="2247328"/>
            <a:ext cx="8684543" cy="4429135"/>
          </a:xfrm>
          <a:prstGeom prst="rect">
            <a:avLst/>
          </a:prstGeom>
        </p:spPr>
      </p:pic>
      <p:sp>
        <p:nvSpPr>
          <p:cNvPr id="16" name="Content Placeholder 2">
            <a:extLst>
              <a:ext uri="{FF2B5EF4-FFF2-40B4-BE49-F238E27FC236}">
                <a16:creationId xmlns:a16="http://schemas.microsoft.com/office/drawing/2014/main" id="{F882658C-6E26-4F03-9E40-66822453697F}"/>
              </a:ext>
            </a:extLst>
          </p:cNvPr>
          <p:cNvSpPr>
            <a:spLocks noGrp="1"/>
          </p:cNvSpPr>
          <p:nvPr>
            <p:ph idx="1"/>
          </p:nvPr>
        </p:nvSpPr>
        <p:spPr>
          <a:xfrm>
            <a:off x="838200" y="1825625"/>
            <a:ext cx="10515600" cy="4351338"/>
          </a:xfrm>
        </p:spPr>
        <p:txBody>
          <a:bodyPr/>
          <a:lstStyle/>
          <a:p>
            <a:pPr marL="0" indent="0">
              <a:buNone/>
            </a:pPr>
            <a:r>
              <a:rPr lang="en-US"/>
              <a:t> Reasons why Touch is Amazing!</a:t>
            </a:r>
          </a:p>
          <a:p>
            <a:pPr marL="0" indent="0">
              <a:buNone/>
            </a:pPr>
            <a:endParaRPr lang="en-US"/>
          </a:p>
          <a:p>
            <a:pPr marL="0" indent="0">
              <a:buNone/>
            </a:pPr>
            <a:endParaRPr lang="en-US"/>
          </a:p>
        </p:txBody>
      </p:sp>
      <p:pic>
        <p:nvPicPr>
          <p:cNvPr id="3" name="Online Media 2" title="6 Reasons Why Touch Is Amazing!">
            <a:hlinkClick r:id="" action="ppaction://media"/>
            <a:extLst>
              <a:ext uri="{FF2B5EF4-FFF2-40B4-BE49-F238E27FC236}">
                <a16:creationId xmlns:a16="http://schemas.microsoft.com/office/drawing/2014/main" id="{6D47CDAE-8030-418E-8768-6397EEF3953E}"/>
              </a:ext>
            </a:extLst>
          </p:cNvPr>
          <p:cNvPicPr>
            <a:picLocks noRot="1" noChangeAspect="1"/>
          </p:cNvPicPr>
          <p:nvPr>
            <a:videoFile r:link="rId1"/>
          </p:nvPr>
        </p:nvPicPr>
        <p:blipFill>
          <a:blip r:embed="rId4"/>
          <a:stretch>
            <a:fillRect/>
          </a:stretch>
        </p:blipFill>
        <p:spPr>
          <a:xfrm>
            <a:off x="3505966" y="2297487"/>
            <a:ext cx="8399614" cy="3754095"/>
          </a:xfrm>
          <a:prstGeom prst="rect">
            <a:avLst/>
          </a:prstGeom>
        </p:spPr>
      </p:pic>
    </p:spTree>
    <p:extLst>
      <p:ext uri="{BB962C8B-B14F-4D97-AF65-F5344CB8AC3E}">
        <p14:creationId xmlns:p14="http://schemas.microsoft.com/office/powerpoint/2010/main" val="37884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96AFC6-A0EC-4787-9144-2BE03844F6C2}"/>
              </a:ext>
            </a:extLst>
          </p:cNvPr>
          <p:cNvSpPr>
            <a:spLocks noGrp="1"/>
          </p:cNvSpPr>
          <p:nvPr>
            <p:ph idx="1"/>
          </p:nvPr>
        </p:nvSpPr>
        <p:spPr>
          <a:xfrm>
            <a:off x="838200" y="606537"/>
            <a:ext cx="10515600" cy="5570426"/>
          </a:xfrm>
        </p:spPr>
        <p:txBody>
          <a:bodyPr>
            <a:normAutofit/>
          </a:bodyPr>
          <a:lstStyle/>
          <a:p>
            <a:r>
              <a:rPr lang="en-US" sz="4000"/>
              <a:t>What is your favorite sense and why?</a:t>
            </a:r>
          </a:p>
        </p:txBody>
      </p:sp>
      <p:pic>
        <p:nvPicPr>
          <p:cNvPr id="5" name="Picture 5">
            <a:extLst>
              <a:ext uri="{FF2B5EF4-FFF2-40B4-BE49-F238E27FC236}">
                <a16:creationId xmlns:a16="http://schemas.microsoft.com/office/drawing/2014/main" id="{BC687260-4899-494E-9EED-B35D640A33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1102" y="1769065"/>
            <a:ext cx="3611267" cy="28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icture containing text, clipart&#10;&#10;Description automatically generated">
            <a:extLst>
              <a:ext uri="{FF2B5EF4-FFF2-40B4-BE49-F238E27FC236}">
                <a16:creationId xmlns:a16="http://schemas.microsoft.com/office/drawing/2014/main" id="{CC4430CE-CAFB-4556-A987-0CF1B5E0E6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579" y="1667976"/>
            <a:ext cx="6079151" cy="4617949"/>
          </a:xfrm>
          <a:prstGeom prst="rect">
            <a:avLst/>
          </a:prstGeom>
        </p:spPr>
      </p:pic>
      <p:pic>
        <p:nvPicPr>
          <p:cNvPr id="2" name="Video 1">
            <a:hlinkClick r:id="" action="ppaction://media"/>
            <a:extLst>
              <a:ext uri="{FF2B5EF4-FFF2-40B4-BE49-F238E27FC236}">
                <a16:creationId xmlns:a16="http://schemas.microsoft.com/office/drawing/2014/main" id="{C6A241FC-83B2-4B13-A15C-0BAE2ECC29E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0477500" y="5143500"/>
            <a:ext cx="1714500" cy="1714500"/>
          </a:xfrm>
          <a:prstGeom prst="rect">
            <a:avLst/>
          </a:prstGeom>
        </p:spPr>
      </p:pic>
    </p:spTree>
    <p:extLst>
      <p:ext uri="{BB962C8B-B14F-4D97-AF65-F5344CB8AC3E}">
        <p14:creationId xmlns:p14="http://schemas.microsoft.com/office/powerpoint/2010/main" val="2693985902"/>
      </p:ext>
    </p:extLst>
  </p:cSld>
  <p:clrMapOvr>
    <a:masterClrMapping/>
  </p:clrMapOvr>
  <mc:AlternateContent xmlns:mc="http://schemas.openxmlformats.org/markup-compatibility/2006" xmlns:p14="http://schemas.microsoft.com/office/powerpoint/2010/main">
    <mc:Choice Requires="p14">
      <p:transition spd="slow" p14:dur="2000" advTm="5823"/>
    </mc:Choice>
    <mc:Fallback xmlns="">
      <p:transition spd="slow" advTm="5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A2E40A-DB3D-4F7D-8620-7229057B7D67}"/>
              </a:ext>
            </a:extLst>
          </p:cNvPr>
          <p:cNvSpPr>
            <a:spLocks noGrp="1"/>
          </p:cNvSpPr>
          <p:nvPr>
            <p:ph idx="1"/>
          </p:nvPr>
        </p:nvSpPr>
        <p:spPr>
          <a:xfrm>
            <a:off x="838200" y="454903"/>
            <a:ext cx="10515600" cy="5722060"/>
          </a:xfrm>
        </p:spPr>
        <p:txBody>
          <a:bodyPr>
            <a:normAutofit/>
          </a:bodyPr>
          <a:lstStyle/>
          <a:p>
            <a:r>
              <a:rPr lang="en-US" sz="3600"/>
              <a:t>How to maintain Friendship during the pandemic!</a:t>
            </a:r>
          </a:p>
        </p:txBody>
      </p:sp>
      <p:pic>
        <p:nvPicPr>
          <p:cNvPr id="5" name="Picture 4" descr="Diagram&#10;&#10;Description automatically generated with medium confidence">
            <a:extLst>
              <a:ext uri="{FF2B5EF4-FFF2-40B4-BE49-F238E27FC236}">
                <a16:creationId xmlns:a16="http://schemas.microsoft.com/office/drawing/2014/main" id="{23F7A1F2-5791-4279-812D-06EACB44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6652" y="1313855"/>
            <a:ext cx="3338823" cy="2385055"/>
          </a:xfrm>
          <a:prstGeom prst="rect">
            <a:avLst/>
          </a:prstGeom>
        </p:spPr>
      </p:pic>
      <p:pic>
        <p:nvPicPr>
          <p:cNvPr id="7" name="Picture 6" descr="A hand holding a phone&#10;&#10;Description automatically generated with low confidence">
            <a:extLst>
              <a:ext uri="{FF2B5EF4-FFF2-40B4-BE49-F238E27FC236}">
                <a16:creationId xmlns:a16="http://schemas.microsoft.com/office/drawing/2014/main" id="{1D79EE46-B027-4B74-AFC3-DFDBBA2EEB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3045" y="4126463"/>
            <a:ext cx="3941292" cy="2141258"/>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DFD15C90-C44D-4F49-A2F1-6113A01E91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2502" y="2563379"/>
            <a:ext cx="4179848" cy="3681191"/>
          </a:xfrm>
          <a:prstGeom prst="rect">
            <a:avLst/>
          </a:prstGeom>
        </p:spPr>
      </p:pic>
      <p:pic>
        <p:nvPicPr>
          <p:cNvPr id="4" name="Video 3">
            <a:hlinkClick r:id="" action="ppaction://media"/>
            <a:extLst>
              <a:ext uri="{FF2B5EF4-FFF2-40B4-BE49-F238E27FC236}">
                <a16:creationId xmlns:a16="http://schemas.microsoft.com/office/drawing/2014/main" id="{890B919D-7A72-4CAB-A44E-694963863BB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10477500" y="5143500"/>
            <a:ext cx="1714500" cy="1714500"/>
          </a:xfrm>
          <a:prstGeom prst="rect">
            <a:avLst/>
          </a:prstGeom>
        </p:spPr>
      </p:pic>
    </p:spTree>
    <p:extLst>
      <p:ext uri="{BB962C8B-B14F-4D97-AF65-F5344CB8AC3E}">
        <p14:creationId xmlns:p14="http://schemas.microsoft.com/office/powerpoint/2010/main" val="2593234562"/>
      </p:ext>
    </p:extLst>
  </p:cSld>
  <p:clrMapOvr>
    <a:masterClrMapping/>
  </p:clrMapOvr>
  <mc:AlternateContent xmlns:mc="http://schemas.openxmlformats.org/markup-compatibility/2006" xmlns:p14="http://schemas.microsoft.com/office/powerpoint/2010/main">
    <mc:Choice Requires="p14">
      <p:transition spd="slow" p14:dur="2000" advTm="31069"/>
    </mc:Choice>
    <mc:Fallback xmlns="">
      <p:transition spd="slow" advTm="31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GradientVTI">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1000</Words>
  <Application>Microsoft Office PowerPoint</Application>
  <PresentationFormat>Widescreen</PresentationFormat>
  <Paragraphs>121</Paragraphs>
  <Slides>26</Slides>
  <Notes>4</Notes>
  <HiddenSlides>0</HiddenSlides>
  <MMClips>23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Arial Black</vt:lpstr>
      <vt:lpstr>Calibri</vt:lpstr>
      <vt:lpstr>freight-text-pro</vt:lpstr>
      <vt:lpstr>Proxima Nova Bold</vt:lpstr>
      <vt:lpstr>Proxima Nova Regular</vt:lpstr>
      <vt:lpstr>Proxima Nova Semi Bold</vt:lpstr>
      <vt:lpstr>Roboto</vt:lpstr>
      <vt:lpstr>Segoe UI</vt:lpstr>
      <vt:lpstr>Univers</vt:lpstr>
      <vt:lpstr>GradientVTI</vt:lpstr>
      <vt:lpstr>Connecting with Kindness</vt:lpstr>
      <vt:lpstr>Why Should we be kind?</vt:lpstr>
      <vt:lpstr>Connecting with Kindness!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25 Easy ays to Be Kinder to Others (and Yourself) - PureWow</vt:lpstr>
      <vt:lpstr>PowerPoint Presentation</vt:lpstr>
      <vt:lpstr>PowerPoint Presentation</vt:lpstr>
      <vt:lpstr>PowerPoint Presentation</vt:lpstr>
      <vt:lpstr>PowerPoint Presentation</vt:lpstr>
      <vt:lpstr>PowerPoint Presentation</vt:lpstr>
      <vt:lpstr>The potential of change through kindness can change the world for the better.</vt:lpstr>
      <vt:lpstr>Inspirational Video - Be Kind To Others - YouTube</vt:lpstr>
      <vt:lpstr>How do you  show Kindness?</vt:lpstr>
      <vt:lpstr>Kindness Helps the world</vt:lpstr>
      <vt:lpstr>PowerPoint Presentation</vt:lpstr>
      <vt:lpstr>In conclusion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Being kind to each other</dc:title>
  <dc:creator>Kevin Arce</dc:creator>
  <cp:lastModifiedBy>Fioravanti, Lisa</cp:lastModifiedBy>
  <cp:revision>2</cp:revision>
  <dcterms:created xsi:type="dcterms:W3CDTF">2022-01-11T16:30:15Z</dcterms:created>
  <dcterms:modified xsi:type="dcterms:W3CDTF">2022-05-12T20:17:09Z</dcterms:modified>
</cp:coreProperties>
</file>