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2F_AB5A30AB.xml" ContentType="application/vnd.ms-powerpoint.comments+xml"/>
  <Override PartName="/ppt/notesSlides/notesSlide4.xml" ContentType="application/vnd.openxmlformats-officedocument.presentationml.notesSlide+xml"/>
  <Override PartName="/ppt/comments/modernComment_12A_7E9103E8.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36"/>
  </p:notesMasterIdLst>
  <p:sldIdLst>
    <p:sldId id="316" r:id="rId3"/>
    <p:sldId id="287" r:id="rId4"/>
    <p:sldId id="273" r:id="rId5"/>
    <p:sldId id="259" r:id="rId6"/>
    <p:sldId id="315" r:id="rId7"/>
    <p:sldId id="303" r:id="rId8"/>
    <p:sldId id="275" r:id="rId9"/>
    <p:sldId id="297" r:id="rId10"/>
    <p:sldId id="279" r:id="rId11"/>
    <p:sldId id="296" r:id="rId12"/>
    <p:sldId id="285" r:id="rId13"/>
    <p:sldId id="298" r:id="rId14"/>
    <p:sldId id="281" r:id="rId15"/>
    <p:sldId id="309" r:id="rId16"/>
    <p:sldId id="257" r:id="rId17"/>
    <p:sldId id="310" r:id="rId18"/>
    <p:sldId id="293" r:id="rId19"/>
    <p:sldId id="304" r:id="rId20"/>
    <p:sldId id="267" r:id="rId21"/>
    <p:sldId id="292" r:id="rId22"/>
    <p:sldId id="277" r:id="rId23"/>
    <p:sldId id="305" r:id="rId24"/>
    <p:sldId id="306" r:id="rId25"/>
    <p:sldId id="294" r:id="rId26"/>
    <p:sldId id="307" r:id="rId27"/>
    <p:sldId id="308" r:id="rId28"/>
    <p:sldId id="295" r:id="rId29"/>
    <p:sldId id="288" r:id="rId30"/>
    <p:sldId id="291" r:id="rId31"/>
    <p:sldId id="300" r:id="rId32"/>
    <p:sldId id="314" r:id="rId33"/>
    <p:sldId id="312" r:id="rId34"/>
    <p:sldId id="27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AFAD00-74B9-21B5-9841-D9996C2CE071}" name="Michael-Martusis, Dory E" initials="ME" userId="S::dory.michaelmartusis@ct.gov::d3af7e1d-0bfe-4947-b0f9-0bd58f39b7b9" providerId="AD"/>
  <p188:author id="{93316FD4-8AF4-5F22-D2B7-573349415CC4}" name="Salters, Varian" initials="SV" userId="S::Varian.Salters@ct.gov::69d89063-5011-4811-80b6-646120096d9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278" autoAdjust="0"/>
  </p:normalViewPr>
  <p:slideViewPr>
    <p:cSldViewPr snapToGrid="0">
      <p:cViewPr varScale="1">
        <p:scale>
          <a:sx n="100" d="100"/>
          <a:sy n="100" d="100"/>
        </p:scale>
        <p:origin x="8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comments/modernComment_12A_7E9103E8.xml><?xml version="1.0" encoding="utf-8"?>
<p188:cmLst xmlns:a="http://schemas.openxmlformats.org/drawingml/2006/main" xmlns:r="http://schemas.openxmlformats.org/officeDocument/2006/relationships" xmlns:p188="http://schemas.microsoft.com/office/powerpoint/2018/8/main">
  <p188:cm id="{ADCD0F39-364C-4B38-BDEE-9C543127A7B8}" authorId="{08AFAD00-74B9-21B5-9841-D9996C2CE071}" created="2023-04-20T17:56:39.980">
    <ac:deMkLst xmlns:ac="http://schemas.microsoft.com/office/drawing/2013/main/command">
      <pc:docMk xmlns:pc="http://schemas.microsoft.com/office/powerpoint/2013/main/command"/>
      <pc:sldMk xmlns:pc="http://schemas.microsoft.com/office/powerpoint/2013/main/command" cId="2123432936" sldId="298"/>
      <ac:picMk id="4" creationId="{014B9C72-51BD-7954-38AD-CE15310E7E7D}"/>
    </ac:deMkLst>
    <p188:replyLst>
      <p188:reply id="{3F0AA9AD-589C-4D08-A32F-0ED7248ED3D6}" authorId="{93316FD4-8AF4-5F22-D2B7-573349415CC4}" created="2023-04-24T15:42:22.702">
        <p188:txBody>
          <a:bodyPr/>
          <a:lstStyle/>
          <a:p>
            <a:r>
              <a:rPr lang="en-US"/>
              <a:t>fixed</a:t>
            </a:r>
          </a:p>
        </p188:txBody>
      </p188:reply>
      <p188:reply id="{DCD4C99B-2824-4259-85DA-424D05ECC0D7}" authorId="{08AFAD00-74B9-21B5-9841-D9996C2CE071}" created="2023-04-24T15:48:15.825">
        <p188:txBody>
          <a:bodyPr/>
          <a:lstStyle/>
          <a:p>
            <a:r>
              <a:rPr lang="en-US"/>
              <a:t>Thanks </a:t>
            </a:r>
          </a:p>
        </p188:txBody>
      </p188:reply>
    </p188:replyLst>
    <p188:txBody>
      <a:bodyPr/>
      <a:lstStyle/>
      <a:p>
        <a:r>
          <a:rPr lang="en-US"/>
          <a:t>Maybe share about CT 211 Infoline as a place to seek resources when in crisis</a:t>
        </a:r>
      </a:p>
    </p188:txBody>
  </p188:cm>
</p188:cmLst>
</file>

<file path=ppt/comments/modernComment_12F_AB5A30AB.xml><?xml version="1.0" encoding="utf-8"?>
<p188:cmLst xmlns:a="http://schemas.openxmlformats.org/drawingml/2006/main" xmlns:r="http://schemas.openxmlformats.org/officeDocument/2006/relationships" xmlns:p188="http://schemas.microsoft.com/office/powerpoint/2018/8/main">
  <p188:cm id="{7EF0FC0E-512C-45A2-8B37-EC9C9904CA80}" authorId="{08AFAD00-74B9-21B5-9841-D9996C2CE071}" created="2023-04-20T17:54:04.275">
    <pc:sldMkLst xmlns:pc="http://schemas.microsoft.com/office/powerpoint/2013/main/command">
      <pc:docMk/>
      <pc:sldMk cId="2874814635" sldId="303"/>
    </pc:sldMkLst>
    <p188:txBody>
      <a:bodyPr/>
      <a:lstStyle/>
      <a:p>
        <a:r>
          <a:rPr lang="en-US"/>
          <a:t>Is there supposed to be a voiceover on this slide? If so it is not working for me.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BD28A-B405-441D-84F4-B73A5C5672BF}" type="datetimeFigureOut">
              <a:rPr lang="en-US" smtClean="0"/>
              <a:t>4/24/2023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65909-7512-48F1-8DEA-F003D12CD946}" type="slidenum">
              <a:rPr lang="en-US" smtClean="0"/>
              <a:t>‹#›</a:t>
            </a:fld>
            <a:endParaRPr lang="en-US"/>
          </a:p>
        </p:txBody>
      </p:sp>
    </p:spTree>
    <p:extLst>
      <p:ext uri="{BB962C8B-B14F-4D97-AF65-F5344CB8AC3E}">
        <p14:creationId xmlns:p14="http://schemas.microsoft.com/office/powerpoint/2010/main" val="356725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take care of ourselves in order to take care of others.</a:t>
            </a:r>
          </a:p>
        </p:txBody>
      </p:sp>
      <p:sp>
        <p:nvSpPr>
          <p:cNvPr id="4" name="Slide Number Placeholder 3"/>
          <p:cNvSpPr>
            <a:spLocks noGrp="1"/>
          </p:cNvSpPr>
          <p:nvPr>
            <p:ph type="sldNum" sz="quarter" idx="5"/>
          </p:nvPr>
        </p:nvSpPr>
        <p:spPr/>
        <p:txBody>
          <a:bodyPr/>
          <a:lstStyle/>
          <a:p>
            <a:fld id="{AC265909-7512-48F1-8DEA-F003D12CD946}" type="slidenum">
              <a:rPr lang="en-US" smtClean="0"/>
              <a:t>2</a:t>
            </a:fld>
            <a:endParaRPr lang="en-US"/>
          </a:p>
        </p:txBody>
      </p:sp>
    </p:spTree>
    <p:extLst>
      <p:ext uri="{BB962C8B-B14F-4D97-AF65-F5344CB8AC3E}">
        <p14:creationId xmlns:p14="http://schemas.microsoft.com/office/powerpoint/2010/main" val="4178511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Helvetica" panose="020B0604020202020204" pitchFamily="34" charset="0"/>
              </a:rPr>
              <a:t>The main cause of diabetes varies by type. But no matter what type of diabetes you have, it can lead to excess sugar in the blood. Too much sugar in the blood can lead to serious health problems.</a:t>
            </a:r>
            <a:endParaRPr lang="en-US" dirty="0"/>
          </a:p>
        </p:txBody>
      </p:sp>
      <p:sp>
        <p:nvSpPr>
          <p:cNvPr id="4" name="Slide Number Placeholder 3"/>
          <p:cNvSpPr>
            <a:spLocks noGrp="1"/>
          </p:cNvSpPr>
          <p:nvPr>
            <p:ph type="sldNum" sz="quarter" idx="5"/>
          </p:nvPr>
        </p:nvSpPr>
        <p:spPr/>
        <p:txBody>
          <a:bodyPr/>
          <a:lstStyle/>
          <a:p>
            <a:fld id="{E115DFC6-A4B5-4537-86EC-BC93DA90BEC8}" type="slidenum">
              <a:rPr lang="en-US" smtClean="0"/>
              <a:t>25</a:t>
            </a:fld>
            <a:endParaRPr lang="en-US"/>
          </a:p>
        </p:txBody>
      </p:sp>
    </p:spTree>
    <p:extLst>
      <p:ext uri="{BB962C8B-B14F-4D97-AF65-F5344CB8AC3E}">
        <p14:creationId xmlns:p14="http://schemas.microsoft.com/office/powerpoint/2010/main" val="3763913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STDs are treatable, but many of them are not curable. Many STDs such as AIDS, remain with you for the rest of your life.</a:t>
            </a:r>
          </a:p>
        </p:txBody>
      </p:sp>
      <p:sp>
        <p:nvSpPr>
          <p:cNvPr id="4" name="Slide Number Placeholder 3"/>
          <p:cNvSpPr>
            <a:spLocks noGrp="1"/>
          </p:cNvSpPr>
          <p:nvPr>
            <p:ph type="sldNum" sz="quarter" idx="5"/>
          </p:nvPr>
        </p:nvSpPr>
        <p:spPr/>
        <p:txBody>
          <a:bodyPr/>
          <a:lstStyle/>
          <a:p>
            <a:fld id="{E115DFC6-A4B5-4537-86EC-BC93DA90BEC8}" type="slidenum">
              <a:rPr lang="en-US" smtClean="0"/>
              <a:t>26</a:t>
            </a:fld>
            <a:endParaRPr lang="en-US"/>
          </a:p>
        </p:txBody>
      </p:sp>
    </p:spTree>
    <p:extLst>
      <p:ext uri="{BB962C8B-B14F-4D97-AF65-F5344CB8AC3E}">
        <p14:creationId xmlns:p14="http://schemas.microsoft.com/office/powerpoint/2010/main" val="103709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“Cardiac diet” is an unofficial term for a heart-healthy diet. It's an eating plan that emphasizes foods that promote heart health, such as vegetables and fruits, whole grains, lean poultry and oily fish like salmon and tuna that are high in omega-3 fatty acids.</a:t>
            </a:r>
            <a:endParaRPr lang="en-US" dirty="0"/>
          </a:p>
        </p:txBody>
      </p:sp>
      <p:sp>
        <p:nvSpPr>
          <p:cNvPr id="4" name="Slide Number Placeholder 3"/>
          <p:cNvSpPr>
            <a:spLocks noGrp="1"/>
          </p:cNvSpPr>
          <p:nvPr>
            <p:ph type="sldNum" sz="quarter" idx="5"/>
          </p:nvPr>
        </p:nvSpPr>
        <p:spPr/>
        <p:txBody>
          <a:bodyPr/>
          <a:lstStyle/>
          <a:p>
            <a:fld id="{AC265909-7512-48F1-8DEA-F003D12CD946}" type="slidenum">
              <a:rPr lang="en-US" smtClean="0"/>
              <a:t>27</a:t>
            </a:fld>
            <a:endParaRPr lang="en-US"/>
          </a:p>
        </p:txBody>
      </p:sp>
    </p:spTree>
    <p:extLst>
      <p:ext uri="{BB962C8B-B14F-4D97-AF65-F5344CB8AC3E}">
        <p14:creationId xmlns:p14="http://schemas.microsoft.com/office/powerpoint/2010/main" val="247448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 safe space for them and listen · Let the other person vent ·</a:t>
            </a:r>
          </a:p>
          <a:p>
            <a:endParaRPr lang="en-US" dirty="0"/>
          </a:p>
          <a:p>
            <a:r>
              <a:rPr lang="en-US" dirty="0"/>
              <a:t> Practice empathy · Help them name their feelings · </a:t>
            </a:r>
          </a:p>
          <a:p>
            <a:endParaRPr lang="en-US" dirty="0"/>
          </a:p>
          <a:p>
            <a:r>
              <a:rPr lang="en-US" dirty="0"/>
              <a:t>Let them know they're important to you. </a:t>
            </a:r>
          </a:p>
          <a:p>
            <a:endParaRPr lang="en-US" dirty="0"/>
          </a:p>
          <a:p>
            <a:r>
              <a:rPr lang="en-US" dirty="0"/>
              <a:t>To listen without bias or judgment, with compassion and empathy, is how we can help one another, and no gift is greater than helping another</a:t>
            </a:r>
          </a:p>
        </p:txBody>
      </p:sp>
      <p:sp>
        <p:nvSpPr>
          <p:cNvPr id="4" name="Slide Number Placeholder 3"/>
          <p:cNvSpPr>
            <a:spLocks noGrp="1"/>
          </p:cNvSpPr>
          <p:nvPr>
            <p:ph type="sldNum" sz="quarter" idx="5"/>
          </p:nvPr>
        </p:nvSpPr>
        <p:spPr/>
        <p:txBody>
          <a:bodyPr/>
          <a:lstStyle/>
          <a:p>
            <a:fld id="{AC265909-7512-48F1-8DEA-F003D12CD946}" type="slidenum">
              <a:rPr lang="en-US" smtClean="0"/>
              <a:t>4</a:t>
            </a:fld>
            <a:endParaRPr lang="en-US"/>
          </a:p>
        </p:txBody>
      </p:sp>
    </p:spTree>
    <p:extLst>
      <p:ext uri="{BB962C8B-B14F-4D97-AF65-F5344CB8AC3E}">
        <p14:creationId xmlns:p14="http://schemas.microsoft.com/office/powerpoint/2010/main" val="92267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65909-7512-48F1-8DEA-F003D12CD946}" type="slidenum">
              <a:rPr lang="en-US" smtClean="0"/>
              <a:t>5</a:t>
            </a:fld>
            <a:endParaRPr lang="en-US"/>
          </a:p>
        </p:txBody>
      </p:sp>
    </p:spTree>
    <p:extLst>
      <p:ext uri="{BB962C8B-B14F-4D97-AF65-F5344CB8AC3E}">
        <p14:creationId xmlns:p14="http://schemas.microsoft.com/office/powerpoint/2010/main" val="619457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share about CT 211 Infoline as a place to seek resources when in crisis</a:t>
            </a:r>
          </a:p>
        </p:txBody>
      </p:sp>
      <p:sp>
        <p:nvSpPr>
          <p:cNvPr id="4" name="Slide Number Placeholder 3"/>
          <p:cNvSpPr>
            <a:spLocks noGrp="1"/>
          </p:cNvSpPr>
          <p:nvPr>
            <p:ph type="sldNum" sz="quarter" idx="5"/>
          </p:nvPr>
        </p:nvSpPr>
        <p:spPr/>
        <p:txBody>
          <a:bodyPr/>
          <a:lstStyle/>
          <a:p>
            <a:fld id="{AC265909-7512-48F1-8DEA-F003D12CD946}" type="slidenum">
              <a:rPr lang="en-US" smtClean="0"/>
              <a:t>12</a:t>
            </a:fld>
            <a:endParaRPr lang="en-US"/>
          </a:p>
        </p:txBody>
      </p:sp>
    </p:spTree>
    <p:extLst>
      <p:ext uri="{BB962C8B-B14F-4D97-AF65-F5344CB8AC3E}">
        <p14:creationId xmlns:p14="http://schemas.microsoft.com/office/powerpoint/2010/main" val="382722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discussion, men who want to be screened should get the prostate-specific antigen (PSA) blood test. The digital rectal exam (DRE) may also be done as a part of screening. A Digital Rectal Exam (DRE) is a physical exam that is done when a doctor or nurse inserts a gloved, lubricated finger into the rectum to estimate the size of the prostate and feel for lumps or other abnormalities. Talk to your doctor about your risk for prostate cancer and when to begin screening. </a:t>
            </a:r>
          </a:p>
        </p:txBody>
      </p:sp>
      <p:sp>
        <p:nvSpPr>
          <p:cNvPr id="4" name="Slide Number Placeholder 3"/>
          <p:cNvSpPr>
            <a:spLocks noGrp="1"/>
          </p:cNvSpPr>
          <p:nvPr>
            <p:ph type="sldNum" sz="quarter" idx="5"/>
          </p:nvPr>
        </p:nvSpPr>
        <p:spPr/>
        <p:txBody>
          <a:bodyPr/>
          <a:lstStyle/>
          <a:p>
            <a:fld id="{AC265909-7512-48F1-8DEA-F003D12CD946}" type="slidenum">
              <a:rPr lang="en-US" smtClean="0"/>
              <a:t>15</a:t>
            </a:fld>
            <a:endParaRPr lang="en-US"/>
          </a:p>
        </p:txBody>
      </p:sp>
    </p:spTree>
    <p:extLst>
      <p:ext uri="{BB962C8B-B14F-4D97-AF65-F5344CB8AC3E}">
        <p14:creationId xmlns:p14="http://schemas.microsoft.com/office/powerpoint/2010/main" val="1992528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265909-7512-48F1-8DEA-F003D12CD946}" type="slidenum">
              <a:rPr lang="en-US" smtClean="0"/>
              <a:t>17</a:t>
            </a:fld>
            <a:endParaRPr lang="en-US"/>
          </a:p>
        </p:txBody>
      </p:sp>
    </p:spTree>
    <p:extLst>
      <p:ext uri="{BB962C8B-B14F-4D97-AF65-F5344CB8AC3E}">
        <p14:creationId xmlns:p14="http://schemas.microsoft.com/office/powerpoint/2010/main" val="2165700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Helvetica" panose="020B0604020202020204" pitchFamily="34" charset="0"/>
              </a:rPr>
              <a:t>Testicular cancer isn't a common type of cancer. It can happen at any age, but it happens most often between the ages of 15 and 45.</a:t>
            </a:r>
            <a:endParaRPr lang="en-US" dirty="0"/>
          </a:p>
        </p:txBody>
      </p:sp>
      <p:sp>
        <p:nvSpPr>
          <p:cNvPr id="4" name="Slide Number Placeholder 3"/>
          <p:cNvSpPr>
            <a:spLocks noGrp="1"/>
          </p:cNvSpPr>
          <p:nvPr>
            <p:ph type="sldNum" sz="quarter" idx="5"/>
          </p:nvPr>
        </p:nvSpPr>
        <p:spPr/>
        <p:txBody>
          <a:bodyPr/>
          <a:lstStyle/>
          <a:p>
            <a:fld id="{E115DFC6-A4B5-4537-86EC-BC93DA90BEC8}" type="slidenum">
              <a:rPr lang="en-US" smtClean="0"/>
              <a:t>18</a:t>
            </a:fld>
            <a:endParaRPr lang="en-US"/>
          </a:p>
        </p:txBody>
      </p:sp>
    </p:spTree>
    <p:extLst>
      <p:ext uri="{BB962C8B-B14F-4D97-AF65-F5344CB8AC3E}">
        <p14:creationId xmlns:p14="http://schemas.microsoft.com/office/powerpoint/2010/main" val="139677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“Cardiac diet” is an unofficial term for a heart-healthy diet. It's an eating plan that emphasizes foods that promote heart health, such as vegetables and fruits, whole grains, lean poultry and oily fish like salmon and tuna that are high in omega-3 fatty acids.</a:t>
            </a:r>
            <a:endParaRPr lang="en-US" dirty="0"/>
          </a:p>
        </p:txBody>
      </p:sp>
      <p:sp>
        <p:nvSpPr>
          <p:cNvPr id="4" name="Slide Number Placeholder 3"/>
          <p:cNvSpPr>
            <a:spLocks noGrp="1"/>
          </p:cNvSpPr>
          <p:nvPr>
            <p:ph type="sldNum" sz="quarter" idx="5"/>
          </p:nvPr>
        </p:nvSpPr>
        <p:spPr/>
        <p:txBody>
          <a:bodyPr/>
          <a:lstStyle/>
          <a:p>
            <a:fld id="{AC265909-7512-48F1-8DEA-F003D12CD946}" type="slidenum">
              <a:rPr lang="en-US" smtClean="0"/>
              <a:t>21</a:t>
            </a:fld>
            <a:endParaRPr lang="en-US"/>
          </a:p>
        </p:txBody>
      </p:sp>
    </p:spTree>
    <p:extLst>
      <p:ext uri="{BB962C8B-B14F-4D97-AF65-F5344CB8AC3E}">
        <p14:creationId xmlns:p14="http://schemas.microsoft.com/office/powerpoint/2010/main" val="255504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“Cardiac diet” is an unofficial term for a heart-healthy diet. It's an eating plan that emphasizes foods that promote heart health, such as vegetables and fruits, whole grains, lean poultry and oily fish like salmon and tuna that are high in omega-3 fatty acids.</a:t>
            </a:r>
            <a:endParaRPr lang="en-US" dirty="0"/>
          </a:p>
        </p:txBody>
      </p:sp>
      <p:sp>
        <p:nvSpPr>
          <p:cNvPr id="4" name="Slide Number Placeholder 3"/>
          <p:cNvSpPr>
            <a:spLocks noGrp="1"/>
          </p:cNvSpPr>
          <p:nvPr>
            <p:ph type="sldNum" sz="quarter" idx="5"/>
          </p:nvPr>
        </p:nvSpPr>
        <p:spPr/>
        <p:txBody>
          <a:bodyPr/>
          <a:lstStyle/>
          <a:p>
            <a:fld id="{AC265909-7512-48F1-8DEA-F003D12CD946}" type="slidenum">
              <a:rPr lang="en-US" smtClean="0"/>
              <a:t>24</a:t>
            </a:fld>
            <a:endParaRPr lang="en-US"/>
          </a:p>
        </p:txBody>
      </p:sp>
    </p:spTree>
    <p:extLst>
      <p:ext uri="{BB962C8B-B14F-4D97-AF65-F5344CB8AC3E}">
        <p14:creationId xmlns:p14="http://schemas.microsoft.com/office/powerpoint/2010/main" val="316995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8926-5C50-AE14-18A8-B54471F0A3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921246-B20A-3235-7F26-C4B52BDD42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078CB5-27C6-D921-C0FB-A849BC22FF5A}"/>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5" name="Footer Placeholder 4">
            <a:extLst>
              <a:ext uri="{FF2B5EF4-FFF2-40B4-BE49-F238E27FC236}">
                <a16:creationId xmlns:a16="http://schemas.microsoft.com/office/drawing/2014/main" id="{B6EA41ED-CD80-FE70-DB04-9CAA58022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C1F4E-F8FE-D0C7-374D-F12CB4A247E8}"/>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2577881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9902-10A7-0259-F436-3B37600C61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495FB7-3224-648A-B4BD-29C2A2453C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426762-0C50-9343-58ED-358AA8ED029E}"/>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5" name="Footer Placeholder 4">
            <a:extLst>
              <a:ext uri="{FF2B5EF4-FFF2-40B4-BE49-F238E27FC236}">
                <a16:creationId xmlns:a16="http://schemas.microsoft.com/office/drawing/2014/main" id="{26ED7C3D-A563-BF0D-AB57-6A723D66A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C80DF-A145-722B-D5EF-A4B16F99B990}"/>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152844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4D3B-EC49-533D-5B75-10A902EF78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6D9AFE-7FD3-5F55-BBEB-1A338D027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E87BDC-1C1B-BAFA-3629-5EA9177FABC4}"/>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5" name="Footer Placeholder 4">
            <a:extLst>
              <a:ext uri="{FF2B5EF4-FFF2-40B4-BE49-F238E27FC236}">
                <a16:creationId xmlns:a16="http://schemas.microsoft.com/office/drawing/2014/main" id="{41B63FA4-00EA-DC09-F0F5-FA0C7C0D36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2FD7D-11D6-C465-43B9-8D8498D2A8E8}"/>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2935944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2E164-8CF6-26BE-6B5B-8E6D8AB5C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7A1FA-3729-CB1C-7159-A40D668FA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917DE-88CC-E0B4-9269-B6B631FB91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F0C52-B344-92CF-2087-EE6DA560411F}"/>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6" name="Footer Placeholder 5">
            <a:extLst>
              <a:ext uri="{FF2B5EF4-FFF2-40B4-BE49-F238E27FC236}">
                <a16:creationId xmlns:a16="http://schemas.microsoft.com/office/drawing/2014/main" id="{C5213B1C-41F3-9F87-ED4F-F5E702C360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B9433-9096-DF76-98C6-B0480746F2B4}"/>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45568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9C22C-AD20-1509-046F-1DE3F2B7C0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C79723-845F-58D0-7354-D8787653DD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33C490-8D35-4A12-C122-49B5293D19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19754F-6997-ECC8-F718-6EB62C4809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1530FE-7F68-6F28-81E2-61AFC9F4B8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4E0C2B-B657-8BCB-9AE9-25F0664DDC74}"/>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8" name="Footer Placeholder 7">
            <a:extLst>
              <a:ext uri="{FF2B5EF4-FFF2-40B4-BE49-F238E27FC236}">
                <a16:creationId xmlns:a16="http://schemas.microsoft.com/office/drawing/2014/main" id="{A8081D37-837B-FD37-9FBE-1AC02CECBA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E0E460-4455-104A-B1A4-BE5C88B8DEB7}"/>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38371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5C08F-438B-2A3C-97CC-802CAB6B00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13C91C-6CF2-DBCA-93D0-567F3F48ADE8}"/>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4" name="Footer Placeholder 3">
            <a:extLst>
              <a:ext uri="{FF2B5EF4-FFF2-40B4-BE49-F238E27FC236}">
                <a16:creationId xmlns:a16="http://schemas.microsoft.com/office/drawing/2014/main" id="{E65A73CC-31C9-2ADC-4963-775BA8B397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47D6AE-BA88-766B-B7A1-92952E32F611}"/>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1575086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3251D8-402E-4F58-F178-B4B130CF52C5}"/>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3" name="Footer Placeholder 2">
            <a:extLst>
              <a:ext uri="{FF2B5EF4-FFF2-40B4-BE49-F238E27FC236}">
                <a16:creationId xmlns:a16="http://schemas.microsoft.com/office/drawing/2014/main" id="{4D726647-911C-9E2E-57B5-FB61B7CD1D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2EBDAF-074E-FABF-7D0E-2EF5D9CCFEA5}"/>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407278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6AD2-59E8-32C6-7B1E-D8A3BD18C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AA0F49-0273-6F85-04EB-E2C39C9C74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C698FE-44C0-A7D6-F54D-7BEA3965F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794EF-5C0B-A5C2-517E-EF96CC47AC8A}"/>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6" name="Footer Placeholder 5">
            <a:extLst>
              <a:ext uri="{FF2B5EF4-FFF2-40B4-BE49-F238E27FC236}">
                <a16:creationId xmlns:a16="http://schemas.microsoft.com/office/drawing/2014/main" id="{D8666B7A-4F82-644B-0F66-3D319504B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CE709-43B4-B63A-651D-6157483F105B}"/>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3679774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B2E99-3C86-32C6-C9DA-D1DE2FB39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B7B488-EDE1-3528-0E05-7ED1E4CD99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B4C242-1EBA-8690-D72D-5971EA9136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78A731-F47B-0CAC-3AC2-04569E342609}"/>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6" name="Footer Placeholder 5">
            <a:extLst>
              <a:ext uri="{FF2B5EF4-FFF2-40B4-BE49-F238E27FC236}">
                <a16:creationId xmlns:a16="http://schemas.microsoft.com/office/drawing/2014/main" id="{3BCE5347-B307-825C-10B8-200B04AEF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BAB24-679D-C120-179D-A2221C7D171D}"/>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3086990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5DE8A-3489-4977-2C0C-0CB132D889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AB136B-979D-3D5B-A5BB-4BB4321D2A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0F6BF-6AB3-E6E3-3D66-E46BCCD51813}"/>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5" name="Footer Placeholder 4">
            <a:extLst>
              <a:ext uri="{FF2B5EF4-FFF2-40B4-BE49-F238E27FC236}">
                <a16:creationId xmlns:a16="http://schemas.microsoft.com/office/drawing/2014/main" id="{6D4331D5-5907-0DEC-C1D5-C9AAB6E06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E6036-71F5-8DA6-7630-58C7DED85AC3}"/>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51960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8D6302-5A96-D0AA-1CE1-377D590A00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A81765-CE60-0963-875C-779830EE3D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1612F-C0AD-114B-C7E8-3524DEFAFFBA}"/>
              </a:ext>
            </a:extLst>
          </p:cNvPr>
          <p:cNvSpPr>
            <a:spLocks noGrp="1"/>
          </p:cNvSpPr>
          <p:nvPr>
            <p:ph type="dt" sz="half" idx="10"/>
          </p:nvPr>
        </p:nvSpPr>
        <p:spPr/>
        <p:txBody>
          <a:bodyPr/>
          <a:lstStyle/>
          <a:p>
            <a:fld id="{D08A20DF-D464-4AAD-ABD2-6FE48DF3EC57}" type="datetimeFigureOut">
              <a:rPr lang="en-US" smtClean="0"/>
              <a:t>4/24/2023</a:t>
            </a:fld>
            <a:endParaRPr lang="en-US"/>
          </a:p>
        </p:txBody>
      </p:sp>
      <p:sp>
        <p:nvSpPr>
          <p:cNvPr id="5" name="Footer Placeholder 4">
            <a:extLst>
              <a:ext uri="{FF2B5EF4-FFF2-40B4-BE49-F238E27FC236}">
                <a16:creationId xmlns:a16="http://schemas.microsoft.com/office/drawing/2014/main" id="{BEB0089F-F7FB-970B-17B3-1FAC30398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55B417-B531-7A74-9146-3C92AF89B890}"/>
              </a:ext>
            </a:extLst>
          </p:cNvPr>
          <p:cNvSpPr>
            <a:spLocks noGrp="1"/>
          </p:cNvSpPr>
          <p:nvPr>
            <p:ph type="sldNum" sz="quarter" idx="12"/>
          </p:nvPr>
        </p:nvSpPr>
        <p:spPr/>
        <p:txBody>
          <a:bodyPr/>
          <a:lstStyle/>
          <a:p>
            <a:fld id="{2AC16F3F-C855-492B-8EF0-2BFCC2A40812}" type="slidenum">
              <a:rPr lang="en-US" smtClean="0"/>
              <a:t>‹#›</a:t>
            </a:fld>
            <a:endParaRPr lang="en-US"/>
          </a:p>
        </p:txBody>
      </p:sp>
    </p:spTree>
    <p:extLst>
      <p:ext uri="{BB962C8B-B14F-4D97-AF65-F5344CB8AC3E}">
        <p14:creationId xmlns:p14="http://schemas.microsoft.com/office/powerpoint/2010/main" val="1412379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886AC8-318E-A165-ADC7-C2D78021A4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98CF41-4AF0-8818-DE60-9271B5378E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F0D54-1A64-C612-7406-F17657C19E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A20DF-D464-4AAD-ABD2-6FE48DF3EC57}" type="datetimeFigureOut">
              <a:rPr lang="en-US" smtClean="0"/>
              <a:t>4/24/2023</a:t>
            </a:fld>
            <a:endParaRPr lang="en-US"/>
          </a:p>
        </p:txBody>
      </p:sp>
      <p:sp>
        <p:nvSpPr>
          <p:cNvPr id="5" name="Footer Placeholder 4">
            <a:extLst>
              <a:ext uri="{FF2B5EF4-FFF2-40B4-BE49-F238E27FC236}">
                <a16:creationId xmlns:a16="http://schemas.microsoft.com/office/drawing/2014/main" id="{C4A1B421-3FAC-BC26-D277-BAD3B54737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2A7C58-CA8A-3302-F1B0-8B8F95C1E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C16F3F-C855-492B-8EF0-2BFCC2A40812}" type="slidenum">
              <a:rPr lang="en-US" smtClean="0"/>
              <a:t>‹#›</a:t>
            </a:fld>
            <a:endParaRPr lang="en-US"/>
          </a:p>
        </p:txBody>
      </p:sp>
    </p:spTree>
    <p:extLst>
      <p:ext uri="{BB962C8B-B14F-4D97-AF65-F5344CB8AC3E}">
        <p14:creationId xmlns:p14="http://schemas.microsoft.com/office/powerpoint/2010/main" val="819610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VRV7POpMB_8?start=2&amp;feature=oembed" TargetMode="External"/><Relationship Id="rId5" Type="http://schemas.openxmlformats.org/officeDocument/2006/relationships/image" Target="../media/image23.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9.mp4"/><Relationship Id="rId7" Type="http://schemas.openxmlformats.org/officeDocument/2006/relationships/image" Target="../media/image13.jpeg"/><Relationship Id="rId2" Type="http://schemas.microsoft.com/office/2007/relationships/media" Target="../media/media9.mp4"/><Relationship Id="rId1" Type="http://schemas.openxmlformats.org/officeDocument/2006/relationships/video" Target="https://www.youtube.com/embed/SM_Z2I1QlZo?feature=oembed" TargetMode="External"/><Relationship Id="rId6" Type="http://schemas.microsoft.com/office/2018/10/relationships/comments" Target="../comments/modernComment_12A_7E9103E8.xml"/><Relationship Id="rId5" Type="http://schemas.openxmlformats.org/officeDocument/2006/relationships/notesSlide" Target="../notesSlides/notesSlide4.xml"/><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ideo" Target="https://www.youtube.com/embed/7lCQJzj_ciA?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m-sPD_uT8V8?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h8VJeOu6LU0?feature=oembed" TargetMode="External"/><Relationship Id="rId6" Type="http://schemas.openxmlformats.org/officeDocument/2006/relationships/image" Target="../media/image38.jpeg"/><Relationship Id="rId5" Type="http://schemas.openxmlformats.org/officeDocument/2006/relationships/image" Target="../media/image35.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qTkqm6weTX4?start=14&amp;feature=oembed" TargetMode="External"/><Relationship Id="rId5" Type="http://schemas.openxmlformats.org/officeDocument/2006/relationships/image" Target="../media/image43.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46.jpeg"/><Relationship Id="rId4" Type="http://schemas.openxmlformats.org/officeDocument/2006/relationships/hyperlink" Target="https://www.cdc.gov/healthyweight/healthy_eating/index.html"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ZL5yff0BrTQ?feature=oembed" TargetMode="External"/><Relationship Id="rId5" Type="http://schemas.openxmlformats.org/officeDocument/2006/relationships/image" Target="../media/image48.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a2zhealthy.com/diabetes-mellitus/?utm_source=bing&amp;utm_medium=cpc&amp;utm_campaign=Support%20C%3E%20Diabetes%20Mellitus&amp;utm_term=diabetes&amp;utm_content=Diabetes%20Mellitus%3E%20All%20match" TargetMode="External"/><Relationship Id="rId5" Type="http://schemas.openxmlformats.org/officeDocument/2006/relationships/image" Target="../media/image49.jpe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image" Target="../media/image50.jpe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XD1wmAxZQr8?feature=oembed" TargetMode="External"/><Relationship Id="rId5" Type="http://schemas.openxmlformats.org/officeDocument/2006/relationships/image" Target="../media/image51.jpeg"/><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video" Target="../media/media20.mp4"/><Relationship Id="rId1" Type="http://schemas.microsoft.com/office/2007/relationships/media" Target="../media/media20.mp4"/><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video" Target="https://www.youtube.com/embed/Du0tRmVxl4o?feature=oembed" TargetMode="External"/><Relationship Id="rId6" Type="http://schemas.openxmlformats.org/officeDocument/2006/relationships/image" Target="../media/image65.pn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opZZTmSJTLA?feature=oembed" TargetMode="Externa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gi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_EH2VU8YWAQ?feature=oembed"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jpeg"/><Relationship Id="rId5" Type="http://schemas.openxmlformats.org/officeDocument/2006/relationships/image" Target="../media/image1.png"/><Relationship Id="rId4" Type="http://schemas.microsoft.com/office/2018/10/relationships/comments" Target="../comments/modernComment_12F_AB5A30AB.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yFA6g9ZsoHg?start=9&amp;feature=oembed"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5317-64DA-C540-BA8C-E5808B8D5FCF}"/>
              </a:ext>
            </a:extLst>
          </p:cNvPr>
          <p:cNvSpPr>
            <a:spLocks noGrp="1"/>
          </p:cNvSpPr>
          <p:nvPr>
            <p:ph type="title"/>
          </p:nvPr>
        </p:nvSpPr>
        <p:spPr/>
        <p:txBody>
          <a:bodyPr/>
          <a:lstStyle/>
          <a:p>
            <a:r>
              <a:rPr lang="en-US">
                <a:solidFill>
                  <a:schemeClr val="accent5"/>
                </a:solidFill>
              </a:rPr>
              <a:t>How to Play this Presentation</a:t>
            </a:r>
          </a:p>
        </p:txBody>
      </p:sp>
      <p:sp>
        <p:nvSpPr>
          <p:cNvPr id="3" name="Content Placeholder 2">
            <a:extLst>
              <a:ext uri="{FF2B5EF4-FFF2-40B4-BE49-F238E27FC236}">
                <a16:creationId xmlns:a16="http://schemas.microsoft.com/office/drawing/2014/main" id="{53054F32-7470-5F4E-9A50-F3EEBFCDC55E}"/>
              </a:ext>
            </a:extLst>
          </p:cNvPr>
          <p:cNvSpPr>
            <a:spLocks noGrp="1"/>
          </p:cNvSpPr>
          <p:nvPr>
            <p:ph idx="1"/>
          </p:nvPr>
        </p:nvSpPr>
        <p:spPr/>
        <p:txBody>
          <a:bodyPr>
            <a:normAutofit/>
          </a:bodyPr>
          <a:lstStyle/>
          <a:p>
            <a:pPr fontAlgn="base"/>
            <a:r>
              <a:rPr lang="en-US"/>
              <a:t>Open the presentation in the desktop version of PowerPoint</a:t>
            </a:r>
          </a:p>
          <a:p>
            <a:pPr fontAlgn="base"/>
            <a:r>
              <a:rPr lang="en-US"/>
              <a:t> Wait for slide show to load up ( it may take a minute or two)​</a:t>
            </a:r>
          </a:p>
          <a:p>
            <a:pPr fontAlgn="base"/>
            <a:r>
              <a:rPr lang="en-US"/>
              <a:t>Go to Slide Show in the toolbar ​</a:t>
            </a:r>
          </a:p>
          <a:p>
            <a:pPr fontAlgn="base"/>
            <a:r>
              <a:rPr lang="en-US"/>
              <a:t>Click on the option that says From Beginning​</a:t>
            </a:r>
          </a:p>
          <a:p>
            <a:pPr fontAlgn="base"/>
            <a:r>
              <a:rPr lang="en-US"/>
              <a:t>To watch videos, double click on video picture​</a:t>
            </a:r>
          </a:p>
          <a:p>
            <a:pPr fontAlgn="base"/>
            <a:r>
              <a:rPr lang="en-US"/>
              <a:t>Click on arrows at the bottom of screen to go to the next slide or back a slide</a:t>
            </a:r>
          </a:p>
          <a:p>
            <a:endParaRPr lang="en-US"/>
          </a:p>
        </p:txBody>
      </p:sp>
      <p:pic>
        <p:nvPicPr>
          <p:cNvPr id="6" name="Recorded Sound">
            <a:hlinkClick r:id="" action="ppaction://media"/>
            <a:extLst>
              <a:ext uri="{FF2B5EF4-FFF2-40B4-BE49-F238E27FC236}">
                <a16:creationId xmlns:a16="http://schemas.microsoft.com/office/drawing/2014/main" id="{731A6594-E14D-C5E3-327C-439CF7946A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26969" y="6093320"/>
            <a:ext cx="304800" cy="304800"/>
          </a:xfrm>
          <a:prstGeom prst="rect">
            <a:avLst/>
          </a:prstGeom>
        </p:spPr>
      </p:pic>
    </p:spTree>
    <p:extLst>
      <p:ext uri="{BB962C8B-B14F-4D97-AF65-F5344CB8AC3E}">
        <p14:creationId xmlns:p14="http://schemas.microsoft.com/office/powerpoint/2010/main" val="2813258612"/>
      </p:ext>
    </p:extLst>
  </p:cSld>
  <p:clrMapOvr>
    <a:masterClrMapping/>
  </p:clrMapOvr>
  <mc:AlternateContent xmlns:mc="http://schemas.openxmlformats.org/markup-compatibility/2006">
    <mc:Choice xmlns:p14="http://schemas.microsoft.com/office/powerpoint/2010/main" Requires="p14">
      <p:transition spd="slow" p14:dur="2000" advTm="5317"/>
    </mc:Choice>
    <mc:Fallback>
      <p:transition spd="slow" advTm="5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A5C0212-7DBC-4596-C283-0EF043ACB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915" y="2605350"/>
            <a:ext cx="9446886" cy="4218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a:ea typeface="+mj-lt"/>
                <a:cs typeface="+mj-lt"/>
              </a:rPr>
              <a:t>Men's Health &amp; Men's Issues!</a:t>
            </a:r>
            <a:endParaRPr lang="en-US"/>
          </a:p>
        </p:txBody>
      </p:sp>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226684" y="1729130"/>
            <a:ext cx="6785247" cy="4351338"/>
          </a:xfrm>
        </p:spPr>
        <p:txBody>
          <a:bodyPr/>
          <a:lstStyle/>
          <a:p>
            <a:r>
              <a:rPr lang="en-US" dirty="0"/>
              <a:t>Personal Connections!</a:t>
            </a:r>
          </a:p>
          <a:p>
            <a:endParaRPr lang="en-US" dirty="0"/>
          </a:p>
        </p:txBody>
      </p:sp>
      <p:pic>
        <p:nvPicPr>
          <p:cNvPr id="43" name="Picture 42">
            <a:extLst>
              <a:ext uri="{FF2B5EF4-FFF2-40B4-BE49-F238E27FC236}">
                <a16:creationId xmlns:a16="http://schemas.microsoft.com/office/drawing/2014/main" id="{9C2A057D-54FF-10BD-52BE-244DE96E6C9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691" y="1327948"/>
            <a:ext cx="2095309" cy="1148744"/>
          </a:xfrm>
          <a:prstGeom prst="rect">
            <a:avLst/>
          </a:prstGeom>
          <a:noFill/>
        </p:spPr>
      </p:pic>
      <p:pic>
        <p:nvPicPr>
          <p:cNvPr id="4" name="Online Media 3" title="Why Is Male Bonding So Important?">
            <a:hlinkClick r:id="" action="ppaction://media"/>
            <a:extLst>
              <a:ext uri="{FF2B5EF4-FFF2-40B4-BE49-F238E27FC236}">
                <a16:creationId xmlns:a16="http://schemas.microsoft.com/office/drawing/2014/main" id="{5D144963-DACD-71EF-FE04-1235193D86FF}"/>
              </a:ext>
            </a:extLst>
          </p:cNvPr>
          <p:cNvPicPr>
            <a:picLocks noRot="1" noChangeAspect="1"/>
          </p:cNvPicPr>
          <p:nvPr>
            <a:videoFile r:link="rId1"/>
          </p:nvPr>
        </p:nvPicPr>
        <p:blipFill>
          <a:blip r:embed="rId5"/>
          <a:stretch>
            <a:fillRect/>
          </a:stretch>
        </p:blipFill>
        <p:spPr>
          <a:xfrm>
            <a:off x="1998814" y="2653511"/>
            <a:ext cx="9231305" cy="3632415"/>
          </a:xfrm>
          <a:prstGeom prst="rect">
            <a:avLst/>
          </a:prstGeom>
        </p:spPr>
      </p:pic>
    </p:spTree>
    <p:extLst>
      <p:ext uri="{BB962C8B-B14F-4D97-AF65-F5344CB8AC3E}">
        <p14:creationId xmlns:p14="http://schemas.microsoft.com/office/powerpoint/2010/main" val="1172278980"/>
      </p:ext>
    </p:extLst>
  </p:cSld>
  <p:clrMapOvr>
    <a:masterClrMapping/>
  </p:clrMapOvr>
  <mc:AlternateContent xmlns:mc="http://schemas.openxmlformats.org/markup-compatibility/2006">
    <mc:Choice xmlns:p14="http://schemas.microsoft.com/office/powerpoint/2010/main" Requires="p14">
      <p:transition spd="slow" p14:dur="2000" advTm="52906"/>
    </mc:Choice>
    <mc:Fallback>
      <p:transition spd="slow" advTm="529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a:ea typeface="+mj-lt"/>
                <a:cs typeface="+mj-lt"/>
              </a:rPr>
              <a:t>Men's Health &amp; Men's Issues!</a:t>
            </a:r>
            <a:endParaRPr lang="en-US"/>
          </a:p>
        </p:txBody>
      </p:sp>
      <p:pic>
        <p:nvPicPr>
          <p:cNvPr id="8" name="Video 7">
            <a:hlinkClick r:id="" action="ppaction://media"/>
            <a:extLst>
              <a:ext uri="{FF2B5EF4-FFF2-40B4-BE49-F238E27FC236}">
                <a16:creationId xmlns:a16="http://schemas.microsoft.com/office/drawing/2014/main" id="{C3069C1E-9BD5-C084-5A90-65A3200398F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pic>
        <p:nvPicPr>
          <p:cNvPr id="2050" name="Picture 2" descr="102,869 Dating Stock Vector Illustration and Royalty Free Dating Clipart">
            <a:extLst>
              <a:ext uri="{FF2B5EF4-FFF2-40B4-BE49-F238E27FC236}">
                <a16:creationId xmlns:a16="http://schemas.microsoft.com/office/drawing/2014/main" id="{600E58D0-0C5F-6C4D-A162-01433B2A1A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773" y="1099676"/>
            <a:ext cx="3330161" cy="255870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559366" y="1768803"/>
            <a:ext cx="8138921" cy="4351338"/>
          </a:xfrm>
        </p:spPr>
        <p:txBody>
          <a:bodyPr vert="horz" lIns="91440" tIns="45720" rIns="91440" bIns="45720" rtlCol="0" anchor="t">
            <a:normAutofit fontScale="85000" lnSpcReduction="20000"/>
          </a:bodyPr>
          <a:lstStyle/>
          <a:p>
            <a:r>
              <a:rPr lang="en-US" dirty="0"/>
              <a:t>Dating!</a:t>
            </a:r>
          </a:p>
          <a:p>
            <a:endParaRPr lang="en-US" dirty="0">
              <a:cs typeface="Calibri"/>
            </a:endParaRPr>
          </a:p>
          <a:p>
            <a:r>
              <a:rPr lang="en-US" dirty="0">
                <a:cs typeface="Calibri"/>
              </a:rPr>
              <a:t>Talking to a lot of women!</a:t>
            </a:r>
          </a:p>
          <a:p>
            <a:endParaRPr lang="en-US" dirty="0">
              <a:cs typeface="Calibri"/>
            </a:endParaRPr>
          </a:p>
          <a:p>
            <a:r>
              <a:rPr lang="en-US" dirty="0">
                <a:cs typeface="Calibri"/>
              </a:rPr>
              <a:t>Talk to Women just as friends!</a:t>
            </a:r>
          </a:p>
          <a:p>
            <a:endParaRPr lang="en-US" dirty="0">
              <a:cs typeface="Calibri"/>
            </a:endParaRPr>
          </a:p>
          <a:p>
            <a:r>
              <a:rPr lang="en-US" dirty="0">
                <a:cs typeface="Calibri"/>
              </a:rPr>
              <a:t>You can talk to women even if they don't want to be a girlfriend just talk to them as friends there is nothing wrong with having many girls as friends it's good to have the social connections!</a:t>
            </a:r>
          </a:p>
          <a:p>
            <a:endParaRPr lang="en-US" dirty="0">
              <a:cs typeface="Calibri"/>
            </a:endParaRPr>
          </a:p>
          <a:p>
            <a:r>
              <a:rPr lang="en-US" dirty="0">
                <a:cs typeface="Calibri"/>
              </a:rPr>
              <a:t>Try New things!</a:t>
            </a:r>
          </a:p>
        </p:txBody>
      </p:sp>
      <p:pic>
        <p:nvPicPr>
          <p:cNvPr id="5122" name="Picture 2" descr="What Do Guys Think of Their Female Friends? 17 Secrets Revealed">
            <a:extLst>
              <a:ext uri="{FF2B5EF4-FFF2-40B4-BE49-F238E27FC236}">
                <a16:creationId xmlns:a16="http://schemas.microsoft.com/office/drawing/2014/main" id="{4B714DE1-04AD-E74B-B21D-504CCED3EB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0936" y="1635812"/>
            <a:ext cx="2027966" cy="13842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What It Means When A Guy Has Lots Of Female Friends">
            <a:extLst>
              <a:ext uri="{FF2B5EF4-FFF2-40B4-BE49-F238E27FC236}">
                <a16:creationId xmlns:a16="http://schemas.microsoft.com/office/drawing/2014/main" id="{0693A886-5405-2FB5-01AF-A5FC9F40BA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4332" y="3870436"/>
            <a:ext cx="1674947" cy="136664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igns Your Best Guy Friend Sees You as More Than a Friend">
            <a:extLst>
              <a:ext uri="{FF2B5EF4-FFF2-40B4-BE49-F238E27FC236}">
                <a16:creationId xmlns:a16="http://schemas.microsoft.com/office/drawing/2014/main" id="{4F914743-BF30-BE9E-D97F-D1531BDED4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3503" y="3139519"/>
            <a:ext cx="1555399" cy="91325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an Happiness be Approached Without a Social Group - RobinAge">
            <a:extLst>
              <a:ext uri="{FF2B5EF4-FFF2-40B4-BE49-F238E27FC236}">
                <a16:creationId xmlns:a16="http://schemas.microsoft.com/office/drawing/2014/main" id="{F58E91DA-880D-2D7E-4B4B-FC06264A510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4106" y="5172752"/>
            <a:ext cx="2711036" cy="141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93698"/>
      </p:ext>
    </p:extLst>
  </p:cSld>
  <p:clrMapOvr>
    <a:masterClrMapping/>
  </p:clrMapOvr>
  <mc:AlternateContent xmlns:mc="http://schemas.openxmlformats.org/markup-compatibility/2006">
    <mc:Choice xmlns:p14="http://schemas.microsoft.com/office/powerpoint/2010/main" Requires="p14">
      <p:transition spd="slow" p14:dur="2000" advTm="61659"/>
    </mc:Choice>
    <mc:Fallback>
      <p:transition spd="slow" advTm="6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EC9FF7-E479-006A-1A40-4854E7FA20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738" y="2541021"/>
            <a:ext cx="9446886" cy="4218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a:ea typeface="+mj-lt"/>
                <a:cs typeface="+mj-lt"/>
              </a:rPr>
              <a:t>Men's Health &amp; Men's Issues!</a:t>
            </a:r>
            <a:endParaRPr lang="en-US"/>
          </a:p>
        </p:txBody>
      </p:sp>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226684" y="1729130"/>
            <a:ext cx="6785247" cy="4351338"/>
          </a:xfrm>
        </p:spPr>
        <p:txBody>
          <a:bodyPr/>
          <a:lstStyle/>
          <a:p>
            <a:r>
              <a:rPr lang="en-US" dirty="0"/>
              <a:t>Personal Connections!</a:t>
            </a:r>
          </a:p>
          <a:p>
            <a:endParaRPr lang="en-US" dirty="0"/>
          </a:p>
        </p:txBody>
      </p:sp>
      <p:pic>
        <p:nvPicPr>
          <p:cNvPr id="43" name="Picture 42">
            <a:extLst>
              <a:ext uri="{FF2B5EF4-FFF2-40B4-BE49-F238E27FC236}">
                <a16:creationId xmlns:a16="http://schemas.microsoft.com/office/drawing/2014/main" id="{9C2A057D-54FF-10BD-52BE-244DE96E6C9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0691" y="1327948"/>
            <a:ext cx="2095309" cy="1148744"/>
          </a:xfrm>
          <a:prstGeom prst="rect">
            <a:avLst/>
          </a:prstGeom>
          <a:noFill/>
        </p:spPr>
      </p:pic>
      <p:pic>
        <p:nvPicPr>
          <p:cNvPr id="4" name="Online Media 3" title="Male friendship crisis">
            <a:hlinkClick r:id="" action="ppaction://media"/>
            <a:extLst>
              <a:ext uri="{FF2B5EF4-FFF2-40B4-BE49-F238E27FC236}">
                <a16:creationId xmlns:a16="http://schemas.microsoft.com/office/drawing/2014/main" id="{014B9C72-51BD-7954-38AD-CE15310E7E7D}"/>
              </a:ext>
            </a:extLst>
          </p:cNvPr>
          <p:cNvPicPr>
            <a:picLocks noRot="1" noChangeAspect="1"/>
          </p:cNvPicPr>
          <p:nvPr>
            <a:videoFile r:link="rId1"/>
          </p:nvPr>
        </p:nvPicPr>
        <p:blipFill>
          <a:blip r:embed="rId9"/>
          <a:stretch>
            <a:fillRect/>
          </a:stretch>
        </p:blipFill>
        <p:spPr>
          <a:xfrm>
            <a:off x="569777" y="2591566"/>
            <a:ext cx="9237110" cy="3641016"/>
          </a:xfrm>
          <a:prstGeom prst="rect">
            <a:avLst/>
          </a:prstGeom>
        </p:spPr>
      </p:pic>
      <p:pic>
        <p:nvPicPr>
          <p:cNvPr id="13" name="Video 12">
            <a:hlinkClick r:id="" action="ppaction://media"/>
            <a:extLst>
              <a:ext uri="{FF2B5EF4-FFF2-40B4-BE49-F238E27FC236}">
                <a16:creationId xmlns:a16="http://schemas.microsoft.com/office/drawing/2014/main" id="{56D8D2EF-F08C-06C3-D64C-5690A4ECAB19}"/>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3432936"/>
      </p:ext>
    </p:extLst>
  </p:cSld>
  <p:clrMapOvr>
    <a:masterClrMapping/>
  </p:clrMapOvr>
  <mc:AlternateContent xmlns:mc="http://schemas.openxmlformats.org/markup-compatibility/2006">
    <mc:Choice xmlns:p14="http://schemas.microsoft.com/office/powerpoint/2010/main" Requires="p14">
      <p:transition spd="slow" p14:dur="2000" advTm="18117"/>
    </mc:Choice>
    <mc:Fallback>
      <p:transition spd="slow" advTm="1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extLst>
    <p:ext uri="{6950BFC3-D8DA-4A85-94F7-54DA5524770B}">
      <p188:commentRel xmlns:p188="http://schemas.microsoft.com/office/powerpoint/2018/8/main" r:id="rId6"/>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a:ea typeface="+mj-lt"/>
                <a:cs typeface="+mj-lt"/>
              </a:rPr>
              <a:t>Men's Health &amp; Men's Issues!</a:t>
            </a:r>
            <a:endParaRPr lang="en-US"/>
          </a:p>
        </p:txBody>
      </p:sp>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309778" y="1968069"/>
            <a:ext cx="9247770" cy="4351338"/>
          </a:xfrm>
        </p:spPr>
        <p:txBody>
          <a:bodyPr/>
          <a:lstStyle/>
          <a:p>
            <a:r>
              <a:rPr lang="en-US" dirty="0"/>
              <a:t>Self-Reflection/Regulation!</a:t>
            </a:r>
          </a:p>
          <a:p>
            <a:endParaRPr lang="en-US" dirty="0"/>
          </a:p>
          <a:p>
            <a:endParaRPr lang="en-US" dirty="0"/>
          </a:p>
          <a:p>
            <a:endParaRPr lang="en-US" dirty="0"/>
          </a:p>
          <a:p>
            <a:endParaRPr lang="en-US" dirty="0"/>
          </a:p>
          <a:p>
            <a:endParaRPr lang="en-US" dirty="0"/>
          </a:p>
          <a:p>
            <a:r>
              <a:rPr lang="en-US" dirty="0"/>
              <a:t>Self-Reflection is Being ok with your self knowing it’s ok to be you &amp; the way you are</a:t>
            </a:r>
          </a:p>
        </p:txBody>
      </p:sp>
      <p:pic>
        <p:nvPicPr>
          <p:cNvPr id="1026" name="Picture 2" descr="What Is Self-Reflection and How to Practice It">
            <a:extLst>
              <a:ext uri="{FF2B5EF4-FFF2-40B4-BE49-F238E27FC236}">
                <a16:creationId xmlns:a16="http://schemas.microsoft.com/office/drawing/2014/main" id="{118DB76F-6196-083D-950A-ADD0317556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6343" y="2311273"/>
            <a:ext cx="4751205" cy="2504262"/>
          </a:xfrm>
          <a:prstGeom prst="rect">
            <a:avLst/>
          </a:prstGeom>
          <a:noFill/>
          <a:extLst>
            <a:ext uri="{909E8E84-426E-40DD-AFC4-6F175D3DCCD1}">
              <a14:hiddenFill xmlns:a14="http://schemas.microsoft.com/office/drawing/2010/main">
                <a:solidFill>
                  <a:srgbClr val="FFFFFF"/>
                </a:solidFill>
              </a14:hiddenFill>
            </a:ext>
          </a:extLst>
        </p:spPr>
      </p:pic>
      <p:pic>
        <p:nvPicPr>
          <p:cNvPr id="9" name="Video 8">
            <a:hlinkClick r:id="" action="ppaction://media"/>
            <a:extLst>
              <a:ext uri="{FF2B5EF4-FFF2-40B4-BE49-F238E27FC236}">
                <a16:creationId xmlns:a16="http://schemas.microsoft.com/office/drawing/2014/main" id="{EE4BE7CC-6E6E-24C9-777B-4A7A2B07CBB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75688595"/>
      </p:ext>
    </p:extLst>
  </p:cSld>
  <p:clrMapOvr>
    <a:masterClrMapping/>
  </p:clrMapOvr>
  <mc:AlternateContent xmlns:mc="http://schemas.openxmlformats.org/markup-compatibility/2006">
    <mc:Choice xmlns:p14="http://schemas.microsoft.com/office/powerpoint/2010/main" Requires="p14">
      <p:transition spd="slow" p14:dur="2000" advTm="23936"/>
    </mc:Choice>
    <mc:Fallback>
      <p:transition spd="slow" advTm="2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Men's Health &amp; Wellness: Dr. David Thiel's Top Tips">
            <a:hlinkClick r:id="" action="ppaction://media"/>
            <a:extLst>
              <a:ext uri="{FF2B5EF4-FFF2-40B4-BE49-F238E27FC236}">
                <a16:creationId xmlns:a16="http://schemas.microsoft.com/office/drawing/2014/main" id="{D3170709-796B-7F5E-92E3-92EC3A3704C7}"/>
              </a:ext>
            </a:extLst>
          </p:cNvPr>
          <p:cNvPicPr>
            <a:picLocks noRot="1" noChangeAspect="1"/>
          </p:cNvPicPr>
          <p:nvPr>
            <a:videoFile r:link="rId1"/>
          </p:nvPr>
        </p:nvPicPr>
        <p:blipFill>
          <a:blip r:embed="rId3"/>
          <a:stretch>
            <a:fillRect/>
          </a:stretch>
        </p:blipFill>
        <p:spPr>
          <a:xfrm>
            <a:off x="1736035" y="965620"/>
            <a:ext cx="7977926" cy="4507528"/>
          </a:xfrm>
          <a:prstGeom prst="rect">
            <a:avLst/>
          </a:prstGeom>
        </p:spPr>
      </p:pic>
    </p:spTree>
    <p:extLst>
      <p:ext uri="{BB962C8B-B14F-4D97-AF65-F5344CB8AC3E}">
        <p14:creationId xmlns:p14="http://schemas.microsoft.com/office/powerpoint/2010/main" val="34950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7B7C2-5564-8E47-CF3A-8D0CFF76CD0D}"/>
              </a:ext>
            </a:extLst>
          </p:cNvPr>
          <p:cNvSpPr>
            <a:spLocks noGrp="1"/>
          </p:cNvSpPr>
          <p:nvPr>
            <p:ph type="title"/>
          </p:nvPr>
        </p:nvSpPr>
        <p:spPr>
          <a:xfrm>
            <a:off x="906517" y="207443"/>
            <a:ext cx="10515600" cy="854104"/>
          </a:xfrm>
        </p:spPr>
        <p:txBody>
          <a:bodyPr/>
          <a:lstStyle/>
          <a:p>
            <a:r>
              <a:rPr lang="en-US" dirty="0">
                <a:cs typeface="Calibri Light"/>
              </a:rPr>
              <a:t>Men's Health &amp; Men's Issues!</a:t>
            </a:r>
            <a:endParaRPr lang="en-US" dirty="0"/>
          </a:p>
        </p:txBody>
      </p:sp>
      <p:sp>
        <p:nvSpPr>
          <p:cNvPr id="3" name="Content Placeholder 2">
            <a:extLst>
              <a:ext uri="{FF2B5EF4-FFF2-40B4-BE49-F238E27FC236}">
                <a16:creationId xmlns:a16="http://schemas.microsoft.com/office/drawing/2014/main" id="{FD7C77C3-B6F1-A713-6184-881F2C64E353}"/>
              </a:ext>
            </a:extLst>
          </p:cNvPr>
          <p:cNvSpPr>
            <a:spLocks noGrp="1"/>
          </p:cNvSpPr>
          <p:nvPr>
            <p:ph idx="1"/>
          </p:nvPr>
        </p:nvSpPr>
        <p:spPr>
          <a:xfrm>
            <a:off x="204952" y="2596055"/>
            <a:ext cx="8949558" cy="4054502"/>
          </a:xfrm>
        </p:spPr>
        <p:txBody>
          <a:bodyPr vert="horz" lIns="91440" tIns="45720" rIns="91440" bIns="45720" rtlCol="0" anchor="t">
            <a:normAutofit fontScale="77500" lnSpcReduction="20000"/>
          </a:bodyPr>
          <a:lstStyle/>
          <a:p>
            <a:pPr marL="0" indent="0">
              <a:buNone/>
            </a:pPr>
            <a:r>
              <a:rPr lang="en-US" dirty="0"/>
              <a:t>Prostate Cancer! </a:t>
            </a:r>
          </a:p>
          <a:p>
            <a:endParaRPr lang="en-US" dirty="0"/>
          </a:p>
          <a:p>
            <a:endParaRPr lang="en-US" dirty="0"/>
          </a:p>
          <a:p>
            <a:r>
              <a:rPr lang="en-US" dirty="0"/>
              <a:t>The American Cancer Society (ACS) recommends that men have a chance to make an informed decision with their health care provider about whether to be screened for prostate cancer. The decision should be made after getting information about the uncertainties, risks, and potential benefits of prostate cancer screening. The discussion about screening should take place at: Age 50 for men who are at average risk of prostate cancer and are expected to live at least 10 more years. Age 45 for men at high risk of developing prostate cancer. This includes African Americans and men who have a first-degree relative (father or brother) diagnosed with prostate cancer at an early age (younger than age 65).</a:t>
            </a:r>
            <a:r>
              <a:rPr lang="en-US" b="1" i="0" dirty="0">
                <a:solidFill>
                  <a:srgbClr val="1E1E23"/>
                </a:solidFill>
                <a:effectLst/>
                <a:latin typeface="Source Sans Pro"/>
                <a:ea typeface="Source Sans Pro"/>
              </a:rPr>
              <a:t> Age 40 for men at even higher risk</a:t>
            </a:r>
            <a:r>
              <a:rPr lang="en-US" b="0" i="0" dirty="0">
                <a:solidFill>
                  <a:srgbClr val="1E1E23"/>
                </a:solidFill>
                <a:effectLst/>
                <a:latin typeface="Source Sans Pro"/>
                <a:ea typeface="Source Sans Pro"/>
              </a:rPr>
              <a:t> (those with more than one first-degree relative who had prostate cancer at an early age).</a:t>
            </a:r>
          </a:p>
          <a:p>
            <a:endParaRPr lang="en-US" dirty="0"/>
          </a:p>
        </p:txBody>
      </p:sp>
      <p:pic>
        <p:nvPicPr>
          <p:cNvPr id="1026" name="Picture 2" descr="1,153 Prostate Gland Icon Stock Vector Illustration and Royalty Free  Prostate Gland Icon Clipart">
            <a:extLst>
              <a:ext uri="{FF2B5EF4-FFF2-40B4-BE49-F238E27FC236}">
                <a16:creationId xmlns:a16="http://schemas.microsoft.com/office/drawing/2014/main" id="{18437B1B-919D-E106-B215-945BC1F47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9340" y="1460938"/>
            <a:ext cx="3337032" cy="2109486"/>
          </a:xfrm>
          <a:prstGeom prst="rect">
            <a:avLst/>
          </a:prstGeom>
          <a:noFill/>
          <a:extLst>
            <a:ext uri="{909E8E84-426E-40DD-AFC4-6F175D3DCCD1}">
              <a14:hiddenFill xmlns:a14="http://schemas.microsoft.com/office/drawing/2010/main">
                <a:solidFill>
                  <a:srgbClr val="FFFFFF"/>
                </a:solidFill>
              </a14:hiddenFill>
            </a:ext>
          </a:extLst>
        </p:spPr>
      </p:pic>
      <p:pic>
        <p:nvPicPr>
          <p:cNvPr id="38" name="Video 37">
            <a:hlinkClick r:id="" action="ppaction://media"/>
            <a:extLst>
              <a:ext uri="{FF2B5EF4-FFF2-40B4-BE49-F238E27FC236}">
                <a16:creationId xmlns:a16="http://schemas.microsoft.com/office/drawing/2014/main" id="{CCFCE13F-70C4-C62D-F6A7-4CD7B1C69A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7049810"/>
      </p:ext>
    </p:extLst>
  </p:cSld>
  <p:clrMapOvr>
    <a:masterClrMapping/>
  </p:clrMapOvr>
  <mc:AlternateContent xmlns:mc="http://schemas.openxmlformats.org/markup-compatibility/2006">
    <mc:Choice xmlns:p14="http://schemas.microsoft.com/office/powerpoint/2010/main" Requires="p14">
      <p:transition spd="slow" p14:dur="2000" advTm="130754"/>
    </mc:Choice>
    <mc:Fallback>
      <p:transition spd="slow" advTm="13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en's Health: Most common concerns">
            <a:hlinkClick r:id="" action="ppaction://media"/>
            <a:extLst>
              <a:ext uri="{FF2B5EF4-FFF2-40B4-BE49-F238E27FC236}">
                <a16:creationId xmlns:a16="http://schemas.microsoft.com/office/drawing/2014/main" id="{7996A208-9D18-9D66-DC65-BFC77AAD7DD2}"/>
              </a:ext>
            </a:extLst>
          </p:cNvPr>
          <p:cNvPicPr>
            <a:picLocks noRot="1" noChangeAspect="1"/>
          </p:cNvPicPr>
          <p:nvPr>
            <a:videoFile r:link="rId1"/>
          </p:nvPr>
        </p:nvPicPr>
        <p:blipFill>
          <a:blip r:embed="rId3"/>
          <a:stretch>
            <a:fillRect/>
          </a:stretch>
        </p:blipFill>
        <p:spPr>
          <a:xfrm>
            <a:off x="1815548" y="1271285"/>
            <a:ext cx="8099417" cy="4576170"/>
          </a:xfrm>
          <a:prstGeom prst="rect">
            <a:avLst/>
          </a:prstGeom>
        </p:spPr>
      </p:pic>
    </p:spTree>
    <p:extLst>
      <p:ext uri="{BB962C8B-B14F-4D97-AF65-F5344CB8AC3E}">
        <p14:creationId xmlns:p14="http://schemas.microsoft.com/office/powerpoint/2010/main" val="202924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3492B20-D2E9-6CED-5502-90FC082AD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915" y="2605351"/>
            <a:ext cx="9446886" cy="41875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57B7C2-5564-8E47-CF3A-8D0CFF76CD0D}"/>
              </a:ext>
            </a:extLst>
          </p:cNvPr>
          <p:cNvSpPr>
            <a:spLocks noGrp="1"/>
          </p:cNvSpPr>
          <p:nvPr>
            <p:ph type="title"/>
          </p:nvPr>
        </p:nvSpPr>
        <p:spPr>
          <a:xfrm>
            <a:off x="906517" y="207443"/>
            <a:ext cx="10515600" cy="854104"/>
          </a:xfrm>
        </p:spPr>
        <p:txBody>
          <a:bodyPr/>
          <a:lstStyle/>
          <a:p>
            <a:r>
              <a:rPr lang="en-US" dirty="0">
                <a:cs typeface="Calibri Light"/>
              </a:rPr>
              <a:t>Men's Health &amp; Men's Issues!</a:t>
            </a:r>
            <a:endParaRPr lang="en-US" dirty="0"/>
          </a:p>
        </p:txBody>
      </p:sp>
      <p:sp>
        <p:nvSpPr>
          <p:cNvPr id="3" name="Content Placeholder 2">
            <a:extLst>
              <a:ext uri="{FF2B5EF4-FFF2-40B4-BE49-F238E27FC236}">
                <a16:creationId xmlns:a16="http://schemas.microsoft.com/office/drawing/2014/main" id="{FD7C77C3-B6F1-A713-6184-881F2C64E353}"/>
              </a:ext>
            </a:extLst>
          </p:cNvPr>
          <p:cNvSpPr>
            <a:spLocks noGrp="1"/>
          </p:cNvSpPr>
          <p:nvPr>
            <p:ph idx="1"/>
          </p:nvPr>
        </p:nvSpPr>
        <p:spPr>
          <a:xfrm>
            <a:off x="351221" y="1942564"/>
            <a:ext cx="8949558" cy="4054502"/>
          </a:xfrm>
        </p:spPr>
        <p:txBody>
          <a:bodyPr vert="horz" lIns="91440" tIns="45720" rIns="91440" bIns="45720" rtlCol="0" anchor="t">
            <a:normAutofit/>
          </a:bodyPr>
          <a:lstStyle/>
          <a:p>
            <a:pPr marL="0" indent="0">
              <a:buNone/>
            </a:pPr>
            <a:r>
              <a:rPr lang="en-US" dirty="0"/>
              <a:t>Prostate Cancer! </a:t>
            </a:r>
          </a:p>
          <a:p>
            <a:endParaRPr lang="en-US" dirty="0"/>
          </a:p>
          <a:p>
            <a:endParaRPr lang="en-US" dirty="0"/>
          </a:p>
          <a:p>
            <a:endParaRPr lang="en-US" dirty="0"/>
          </a:p>
        </p:txBody>
      </p:sp>
      <p:pic>
        <p:nvPicPr>
          <p:cNvPr id="1026" name="Picture 2" descr="1,153 Prostate Gland Icon Stock Vector Illustration and Royalty Free  Prostate Gland Icon Clipart">
            <a:extLst>
              <a:ext uri="{FF2B5EF4-FFF2-40B4-BE49-F238E27FC236}">
                <a16:creationId xmlns:a16="http://schemas.microsoft.com/office/drawing/2014/main" id="{18437B1B-919D-E106-B215-945BC1F47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423" y="1470127"/>
            <a:ext cx="1859885" cy="1126034"/>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When should Men get Screenings for Prostate Cancer?">
            <a:hlinkClick r:id="" action="ppaction://media"/>
            <a:extLst>
              <a:ext uri="{FF2B5EF4-FFF2-40B4-BE49-F238E27FC236}">
                <a16:creationId xmlns:a16="http://schemas.microsoft.com/office/drawing/2014/main" id="{D89BF821-BC21-B291-6458-E655E4145E1D}"/>
              </a:ext>
            </a:extLst>
          </p:cNvPr>
          <p:cNvPicPr>
            <a:picLocks noRot="1" noChangeAspect="1"/>
          </p:cNvPicPr>
          <p:nvPr>
            <a:videoFile r:link="rId1"/>
          </p:nvPr>
        </p:nvPicPr>
        <p:blipFill>
          <a:blip r:embed="rId6"/>
          <a:stretch>
            <a:fillRect/>
          </a:stretch>
        </p:blipFill>
        <p:spPr>
          <a:xfrm>
            <a:off x="2035574" y="2701845"/>
            <a:ext cx="9180760" cy="3524346"/>
          </a:xfrm>
          <a:prstGeom prst="rect">
            <a:avLst/>
          </a:prstGeom>
        </p:spPr>
      </p:pic>
    </p:spTree>
    <p:extLst>
      <p:ext uri="{BB962C8B-B14F-4D97-AF65-F5344CB8AC3E}">
        <p14:creationId xmlns:p14="http://schemas.microsoft.com/office/powerpoint/2010/main" val="2472983460"/>
      </p:ext>
    </p:extLst>
  </p:cSld>
  <p:clrMapOvr>
    <a:masterClrMapping/>
  </p:clrMapOvr>
  <mc:AlternateContent xmlns:mc="http://schemas.openxmlformats.org/markup-compatibility/2006">
    <mc:Choice xmlns:p14="http://schemas.microsoft.com/office/powerpoint/2010/main" Requires="p14">
      <p:transition spd="slow" p14:dur="2000" advTm="130754"/>
    </mc:Choice>
    <mc:Fallback>
      <p:transition spd="slow" advTm="1307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9512-B7B0-7818-989B-6A3646E82C18}"/>
              </a:ext>
            </a:extLst>
          </p:cNvPr>
          <p:cNvSpPr>
            <a:spLocks noGrp="1"/>
          </p:cNvSpPr>
          <p:nvPr>
            <p:ph type="title"/>
          </p:nvPr>
        </p:nvSpPr>
        <p:spPr>
          <a:xfrm>
            <a:off x="2411896" y="4419600"/>
            <a:ext cx="9136976" cy="1203960"/>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Testicular Cancer</a:t>
            </a:r>
          </a:p>
        </p:txBody>
      </p:sp>
      <p:pic>
        <p:nvPicPr>
          <p:cNvPr id="3074" name="Picture 2" descr="Image result for men's doctor appointment">
            <a:extLst>
              <a:ext uri="{FF2B5EF4-FFF2-40B4-BE49-F238E27FC236}">
                <a16:creationId xmlns:a16="http://schemas.microsoft.com/office/drawing/2014/main" id="{3596DEA4-F917-7423-6579-BAC87B4397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726"/>
          <a:stretch/>
        </p:blipFill>
        <p:spPr bwMode="auto">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Male reproductive system">
            <a:extLst>
              <a:ext uri="{FF2B5EF4-FFF2-40B4-BE49-F238E27FC236}">
                <a16:creationId xmlns:a16="http://schemas.microsoft.com/office/drawing/2014/main" id="{2E8DA4A5-AD62-28BB-F68F-407760900F4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867" r="-3" b="17569"/>
          <a:stretch/>
        </p:blipFill>
        <p:spPr bwMode="auto">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3508C5-FD0F-15CC-23BD-4FD68E071867}"/>
              </a:ext>
            </a:extLst>
          </p:cNvPr>
          <p:cNvSpPr txBox="1"/>
          <p:nvPr/>
        </p:nvSpPr>
        <p:spPr>
          <a:xfrm>
            <a:off x="878541" y="5856977"/>
            <a:ext cx="10470777" cy="1015663"/>
          </a:xfrm>
          <a:prstGeom prst="rect">
            <a:avLst/>
          </a:prstGeom>
          <a:noFill/>
        </p:spPr>
        <p:txBody>
          <a:bodyPr wrap="square" rtlCol="0">
            <a:spAutoFit/>
          </a:bodyPr>
          <a:lstStyle/>
          <a:p>
            <a:r>
              <a:rPr lang="en-US" sz="2000" b="0" i="0" dirty="0">
                <a:solidFill>
                  <a:srgbClr val="111111"/>
                </a:solidFill>
                <a:effectLst/>
                <a:latin typeface="Helvetica" panose="020B0604020202020204" pitchFamily="34" charset="0"/>
              </a:rPr>
              <a:t>Testicular cancer is a growth of cells that starts in the testicles. The testicles, which are also called testes, are in the scrotum. The scrotum is a loose bag of skin underneath the penis. The testicles make sperm and the hormone testosterone.</a:t>
            </a:r>
            <a:endParaRPr lang="en-US" sz="2000" dirty="0"/>
          </a:p>
        </p:txBody>
      </p:sp>
      <p:pic>
        <p:nvPicPr>
          <p:cNvPr id="40" name="Audio 39">
            <a:hlinkClick r:id="" action="ppaction://media"/>
            <a:extLst>
              <a:ext uri="{FF2B5EF4-FFF2-40B4-BE49-F238E27FC236}">
                <a16:creationId xmlns:a16="http://schemas.microsoft.com/office/drawing/2014/main" id="{D5367FE4-7237-85A0-8574-622C9D39F1A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56664" t="-56664" r="-56664" b="-56664"/>
          <a:stretch>
            <a:fillRect/>
          </a:stretch>
        </p:blipFill>
        <p:spPr>
          <a:xfrm>
            <a:off x="79103" y="4110425"/>
            <a:ext cx="1300447" cy="1300447"/>
          </a:xfrm>
          <a:prstGeom prst="ellipse">
            <a:avLst/>
          </a:prstGeom>
        </p:spPr>
      </p:pic>
    </p:spTree>
    <p:extLst>
      <p:ext uri="{BB962C8B-B14F-4D97-AF65-F5344CB8AC3E}">
        <p14:creationId xmlns:p14="http://schemas.microsoft.com/office/powerpoint/2010/main" val="3280009505"/>
      </p:ext>
    </p:extLst>
  </p:cSld>
  <p:clrMapOvr>
    <a:masterClrMapping/>
  </p:clrMapOvr>
  <mc:AlternateContent xmlns:mc="http://schemas.openxmlformats.org/markup-compatibility/2006">
    <mc:Choice xmlns:p14="http://schemas.microsoft.com/office/powerpoint/2010/main" Requires="p14">
      <p:transition spd="slow" p14:dur="2000" advTm="34057"/>
    </mc:Choice>
    <mc:Fallback>
      <p:transition spd="slow" advTm="34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CA0221-C0C7-56F5-C0E8-78E66F29AEC9}"/>
              </a:ext>
            </a:extLst>
          </p:cNvPr>
          <p:cNvSpPr>
            <a:spLocks noGrp="1"/>
          </p:cNvSpPr>
          <p:nvPr>
            <p:ph idx="1"/>
          </p:nvPr>
        </p:nvSpPr>
        <p:spPr>
          <a:xfrm>
            <a:off x="838200" y="1825624"/>
            <a:ext cx="10515600" cy="4351338"/>
          </a:xfrm>
        </p:spPr>
        <p:txBody>
          <a:bodyPr/>
          <a:lstStyle/>
          <a:p>
            <a:pPr marL="0" indent="0">
              <a:buNone/>
            </a:pPr>
            <a:r>
              <a:rPr lang="en-US"/>
              <a:t>Colonoscopy!</a:t>
            </a:r>
          </a:p>
        </p:txBody>
      </p:sp>
      <p:pic>
        <p:nvPicPr>
          <p:cNvPr id="3074" name="Picture 2" descr="661 Colonoscopy Illustrations &amp; Clip Art - iStock">
            <a:extLst>
              <a:ext uri="{FF2B5EF4-FFF2-40B4-BE49-F238E27FC236}">
                <a16:creationId xmlns:a16="http://schemas.microsoft.com/office/drawing/2014/main" id="{8F03AA2D-9C55-344C-0CEF-D3933AA59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450" y="2796138"/>
            <a:ext cx="4616322" cy="338082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4E6AFDC-4D65-E0FE-6912-9319944BF3FB}"/>
              </a:ext>
            </a:extLst>
          </p:cNvPr>
          <p:cNvSpPr>
            <a:spLocks noGrp="1"/>
          </p:cNvSpPr>
          <p:nvPr>
            <p:ph type="title"/>
          </p:nvPr>
        </p:nvSpPr>
        <p:spPr/>
        <p:txBody>
          <a:bodyPr/>
          <a:lstStyle/>
          <a:p>
            <a:r>
              <a:rPr lang="en-US">
                <a:cs typeface="Calibri Light"/>
              </a:rPr>
              <a:t>Men's Health &amp; Men's Issues!</a:t>
            </a:r>
            <a:endParaRPr lang="en-US"/>
          </a:p>
        </p:txBody>
      </p:sp>
      <p:pic>
        <p:nvPicPr>
          <p:cNvPr id="7" name="Video 6">
            <a:hlinkClick r:id="" action="ppaction://media"/>
            <a:extLst>
              <a:ext uri="{FF2B5EF4-FFF2-40B4-BE49-F238E27FC236}">
                <a16:creationId xmlns:a16="http://schemas.microsoft.com/office/drawing/2014/main" id="{29C43FC4-46BE-B950-B305-19ABFD5B53B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888330" y="4718304"/>
            <a:ext cx="2221374" cy="2057400"/>
          </a:xfrm>
          <a:prstGeom prst="ellipse">
            <a:avLst/>
          </a:prstGeom>
        </p:spPr>
      </p:pic>
    </p:spTree>
    <p:extLst>
      <p:ext uri="{BB962C8B-B14F-4D97-AF65-F5344CB8AC3E}">
        <p14:creationId xmlns:p14="http://schemas.microsoft.com/office/powerpoint/2010/main" val="4285346853"/>
      </p:ext>
    </p:extLst>
  </p:cSld>
  <p:clrMapOvr>
    <a:masterClrMapping/>
  </p:clrMapOvr>
  <mc:AlternateContent xmlns:mc="http://schemas.openxmlformats.org/markup-compatibility/2006">
    <mc:Choice xmlns:p14="http://schemas.microsoft.com/office/powerpoint/2010/main" Requires="p14">
      <p:transition spd="slow" p14:dur="2000" advTm="64175"/>
    </mc:Choice>
    <mc:Fallback>
      <p:transition spd="slow" advTm="64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7ECB-6233-440D-6446-A28C69F1C329}"/>
              </a:ext>
            </a:extLst>
          </p:cNvPr>
          <p:cNvSpPr>
            <a:spLocks noGrp="1"/>
          </p:cNvSpPr>
          <p:nvPr>
            <p:ph type="ctrTitle"/>
          </p:nvPr>
        </p:nvSpPr>
        <p:spPr>
          <a:xfrm>
            <a:off x="3195277" y="2448645"/>
            <a:ext cx="4983719" cy="1024628"/>
          </a:xfrm>
        </p:spPr>
        <p:txBody>
          <a:bodyPr>
            <a:normAutofit fontScale="90000"/>
          </a:bodyPr>
          <a:lstStyle/>
          <a:p>
            <a:r>
              <a:rPr lang="en-US" dirty="0"/>
              <a:t>Men's Health &amp; Men's Issues!</a:t>
            </a:r>
          </a:p>
        </p:txBody>
      </p:sp>
      <p:sp>
        <p:nvSpPr>
          <p:cNvPr id="3" name="Subtitle 2">
            <a:extLst>
              <a:ext uri="{FF2B5EF4-FFF2-40B4-BE49-F238E27FC236}">
                <a16:creationId xmlns:a16="http://schemas.microsoft.com/office/drawing/2014/main" id="{1DCF12AC-CF74-B462-A2A1-B3A81679ED36}"/>
              </a:ext>
            </a:extLst>
          </p:cNvPr>
          <p:cNvSpPr>
            <a:spLocks noGrp="1"/>
          </p:cNvSpPr>
          <p:nvPr>
            <p:ph type="subTitle" idx="1"/>
          </p:nvPr>
        </p:nvSpPr>
        <p:spPr/>
        <p:txBody>
          <a:bodyPr/>
          <a:lstStyle/>
          <a:p>
            <a:r>
              <a:rPr lang="en-US" dirty="0"/>
              <a:t>Living a Happy &amp; Healthy Life!</a:t>
            </a:r>
          </a:p>
          <a:p>
            <a:r>
              <a:rPr lang="en-US" dirty="0"/>
              <a:t>Physically Mentally &amp; Emotionally!</a:t>
            </a:r>
          </a:p>
          <a:p>
            <a:endParaRPr lang="en-US" dirty="0"/>
          </a:p>
        </p:txBody>
      </p:sp>
      <p:pic>
        <p:nvPicPr>
          <p:cNvPr id="18" name="Video 17">
            <a:hlinkClick r:id="" action="ppaction://media"/>
            <a:extLst>
              <a:ext uri="{FF2B5EF4-FFF2-40B4-BE49-F238E27FC236}">
                <a16:creationId xmlns:a16="http://schemas.microsoft.com/office/drawing/2014/main" id="{C128B213-1411-D8F8-3752-F80ED08E897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pic>
        <p:nvPicPr>
          <p:cNvPr id="1026" name="Picture 2" descr="The Top 10 Men's Health Issues - HealthyWomen">
            <a:extLst>
              <a:ext uri="{FF2B5EF4-FFF2-40B4-BE49-F238E27FC236}">
                <a16:creationId xmlns:a16="http://schemas.microsoft.com/office/drawing/2014/main" id="{BABC3AFE-C167-2BDE-8A0D-8EE557A605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113" y="871070"/>
            <a:ext cx="2878105" cy="2529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oung Happy Man with Thumbs Up Sign in Casuals Stock Photo - Image of happy,  male: 38152994">
            <a:extLst>
              <a:ext uri="{FF2B5EF4-FFF2-40B4-BE49-F238E27FC236}">
                <a16:creationId xmlns:a16="http://schemas.microsoft.com/office/drawing/2014/main" id="{AA165226-2CDD-D5DA-3F22-98AAE92561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42265" y="658742"/>
            <a:ext cx="2878105" cy="20080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le Mental Health">
            <a:extLst>
              <a:ext uri="{FF2B5EF4-FFF2-40B4-BE49-F238E27FC236}">
                <a16:creationId xmlns:a16="http://schemas.microsoft.com/office/drawing/2014/main" id="{3851D175-523C-77F0-C659-1C8605995C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291" y="3650886"/>
            <a:ext cx="3380309" cy="29430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5 Steps to Being a Male Emotional Hero - The Good Men Project">
            <a:extLst>
              <a:ext uri="{FF2B5EF4-FFF2-40B4-BE49-F238E27FC236}">
                <a16:creationId xmlns:a16="http://schemas.microsoft.com/office/drawing/2014/main" id="{CA024B27-D8DE-3776-CC90-ECCF9BC7DF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4479" y="2941008"/>
            <a:ext cx="27336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90+ Tired Man Gym Illustrations, Royalty-Free Vector Graphics &amp; Clip Art -  iStock">
            <a:extLst>
              <a:ext uri="{FF2B5EF4-FFF2-40B4-BE49-F238E27FC236}">
                <a16:creationId xmlns:a16="http://schemas.microsoft.com/office/drawing/2014/main" id="{8C8C6871-E595-D4A8-2DF6-2C050069D06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3089" y="4992332"/>
            <a:ext cx="2473396" cy="16016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 I OK? How to do a mental health check-up - YP | South China Morning Post">
            <a:extLst>
              <a:ext uri="{FF2B5EF4-FFF2-40B4-BE49-F238E27FC236}">
                <a16:creationId xmlns:a16="http://schemas.microsoft.com/office/drawing/2014/main" id="{B6DD2B2D-9550-73A9-85D4-C807A35759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6101" y="4819201"/>
            <a:ext cx="2878106" cy="171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325013"/>
      </p:ext>
    </p:extLst>
  </p:cSld>
  <p:clrMapOvr>
    <a:masterClrMapping/>
  </p:clrMapOvr>
  <mc:AlternateContent xmlns:mc="http://schemas.openxmlformats.org/markup-compatibility/2006">
    <mc:Choice xmlns:p14="http://schemas.microsoft.com/office/powerpoint/2010/main" Requires="p14">
      <p:transition spd="slow" p14:dur="2000" advTm="32205"/>
    </mc:Choice>
    <mc:Fallback>
      <p:transition spd="slow" advTm="32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3259624-BBB4-24E0-3C28-BC6557532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915" y="2605351"/>
            <a:ext cx="9446886" cy="41875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0CA0221-C0C7-56F5-C0E8-78E66F29AEC9}"/>
              </a:ext>
            </a:extLst>
          </p:cNvPr>
          <p:cNvSpPr>
            <a:spLocks noGrp="1"/>
          </p:cNvSpPr>
          <p:nvPr>
            <p:ph idx="1"/>
          </p:nvPr>
        </p:nvSpPr>
        <p:spPr>
          <a:xfrm>
            <a:off x="838200" y="1825624"/>
            <a:ext cx="10515600" cy="4351338"/>
          </a:xfrm>
        </p:spPr>
        <p:txBody>
          <a:bodyPr/>
          <a:lstStyle/>
          <a:p>
            <a:pPr marL="0" indent="0">
              <a:buNone/>
            </a:pPr>
            <a:r>
              <a:rPr lang="en-US"/>
              <a:t>Colonoscopy!</a:t>
            </a:r>
          </a:p>
        </p:txBody>
      </p:sp>
      <p:pic>
        <p:nvPicPr>
          <p:cNvPr id="3074" name="Picture 2" descr="661 Colonoscopy Illustrations &amp; Clip Art - iStock">
            <a:extLst>
              <a:ext uri="{FF2B5EF4-FFF2-40B4-BE49-F238E27FC236}">
                <a16:creationId xmlns:a16="http://schemas.microsoft.com/office/drawing/2014/main" id="{8F03AA2D-9C55-344C-0CEF-D3933AA59D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6226" y="1353316"/>
            <a:ext cx="1707703" cy="12520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4E6AFDC-4D65-E0FE-6912-9319944BF3FB}"/>
              </a:ext>
            </a:extLst>
          </p:cNvPr>
          <p:cNvSpPr>
            <a:spLocks noGrp="1"/>
          </p:cNvSpPr>
          <p:nvPr>
            <p:ph type="title"/>
          </p:nvPr>
        </p:nvSpPr>
        <p:spPr/>
        <p:txBody>
          <a:bodyPr/>
          <a:lstStyle/>
          <a:p>
            <a:r>
              <a:rPr lang="en-US">
                <a:cs typeface="Calibri Light"/>
              </a:rPr>
              <a:t>Men's Health &amp; Men's Issues!</a:t>
            </a:r>
            <a:endParaRPr lang="en-US"/>
          </a:p>
        </p:txBody>
      </p:sp>
      <p:pic>
        <p:nvPicPr>
          <p:cNvPr id="2" name="Online Media 1" title="Mayo Clinic Minute - Who should be screened for colorectal cancer?">
            <a:hlinkClick r:id="" action="ppaction://media"/>
            <a:extLst>
              <a:ext uri="{FF2B5EF4-FFF2-40B4-BE49-F238E27FC236}">
                <a16:creationId xmlns:a16="http://schemas.microsoft.com/office/drawing/2014/main" id="{FD474D94-3008-6127-6562-3C04D1D1F5C2}"/>
              </a:ext>
            </a:extLst>
          </p:cNvPr>
          <p:cNvPicPr>
            <a:picLocks noRot="1" noChangeAspect="1"/>
          </p:cNvPicPr>
          <p:nvPr>
            <a:videoFile r:link="rId1"/>
          </p:nvPr>
        </p:nvPicPr>
        <p:blipFill>
          <a:blip r:embed="rId5"/>
          <a:stretch>
            <a:fillRect/>
          </a:stretch>
        </p:blipFill>
        <p:spPr>
          <a:xfrm>
            <a:off x="2076929" y="2678879"/>
            <a:ext cx="9153190" cy="3593262"/>
          </a:xfrm>
          <a:prstGeom prst="rect">
            <a:avLst/>
          </a:prstGeom>
        </p:spPr>
      </p:pic>
    </p:spTree>
    <p:extLst>
      <p:ext uri="{BB962C8B-B14F-4D97-AF65-F5344CB8AC3E}">
        <p14:creationId xmlns:p14="http://schemas.microsoft.com/office/powerpoint/2010/main" val="88835078"/>
      </p:ext>
    </p:extLst>
  </p:cSld>
  <p:clrMapOvr>
    <a:masterClrMapping/>
  </p:clrMapOvr>
  <mc:AlternateContent xmlns:mc="http://schemas.openxmlformats.org/markup-compatibility/2006">
    <mc:Choice xmlns:p14="http://schemas.microsoft.com/office/powerpoint/2010/main" Requires="p14">
      <p:transition spd="slow" p14:dur="2000" advTm="64175"/>
    </mc:Choice>
    <mc:Fallback>
      <p:transition spd="slow" advTm="641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6F32B-48FA-7ADE-47A1-D7569C4EFA59}"/>
              </a:ext>
            </a:extLst>
          </p:cNvPr>
          <p:cNvSpPr>
            <a:spLocks noGrp="1"/>
          </p:cNvSpPr>
          <p:nvPr>
            <p:ph type="title"/>
          </p:nvPr>
        </p:nvSpPr>
        <p:spPr>
          <a:xfrm>
            <a:off x="838200" y="160174"/>
            <a:ext cx="10515600" cy="733206"/>
          </a:xfrm>
        </p:spPr>
        <p:txBody>
          <a:bodyPr/>
          <a:lstStyle/>
          <a:p>
            <a:r>
              <a:rPr lang="en-US" dirty="0">
                <a:cs typeface="Calibri Light"/>
              </a:rPr>
              <a:t>Men's Health &amp; Men's Issues!</a:t>
            </a:r>
            <a:endParaRPr lang="en-US" dirty="0"/>
          </a:p>
        </p:txBody>
      </p:sp>
      <p:sp>
        <p:nvSpPr>
          <p:cNvPr id="3" name="Content Placeholder 2">
            <a:extLst>
              <a:ext uri="{FF2B5EF4-FFF2-40B4-BE49-F238E27FC236}">
                <a16:creationId xmlns:a16="http://schemas.microsoft.com/office/drawing/2014/main" id="{C1C23074-2342-1DD3-CC8D-E286E748328C}"/>
              </a:ext>
            </a:extLst>
          </p:cNvPr>
          <p:cNvSpPr>
            <a:spLocks noGrp="1"/>
          </p:cNvSpPr>
          <p:nvPr>
            <p:ph idx="1"/>
          </p:nvPr>
        </p:nvSpPr>
        <p:spPr>
          <a:xfrm>
            <a:off x="943303" y="1161393"/>
            <a:ext cx="10515600" cy="5083886"/>
          </a:xfrm>
        </p:spPr>
        <p:txBody>
          <a:bodyPr/>
          <a:lstStyle/>
          <a:p>
            <a:r>
              <a:rPr lang="en-US" dirty="0"/>
              <a:t>Heart Healthy diet!</a:t>
            </a:r>
          </a:p>
        </p:txBody>
      </p:sp>
      <p:pic>
        <p:nvPicPr>
          <p:cNvPr id="2050" name="Picture 2" descr="Heart-Healthy Diets | CardioSmart – American College of ...">
            <a:extLst>
              <a:ext uri="{FF2B5EF4-FFF2-40B4-BE49-F238E27FC236}">
                <a16:creationId xmlns:a16="http://schemas.microsoft.com/office/drawing/2014/main" id="{4D55F7E2-E571-5834-0681-D3FBDCADF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2544" y="1659156"/>
            <a:ext cx="5604642" cy="5000625"/>
          </a:xfrm>
          <a:prstGeom prst="rect">
            <a:avLst/>
          </a:prstGeom>
          <a:noFill/>
          <a:extLst>
            <a:ext uri="{909E8E84-426E-40DD-AFC4-6F175D3DCCD1}">
              <a14:hiddenFill xmlns:a14="http://schemas.microsoft.com/office/drawing/2010/main">
                <a:solidFill>
                  <a:srgbClr val="FFFFFF"/>
                </a:solidFill>
              </a14:hiddenFill>
            </a:ext>
          </a:extLst>
        </p:spPr>
      </p:pic>
      <p:pic>
        <p:nvPicPr>
          <p:cNvPr id="8" name="Video 7">
            <a:hlinkClick r:id="" action="ppaction://media"/>
            <a:extLst>
              <a:ext uri="{FF2B5EF4-FFF2-40B4-BE49-F238E27FC236}">
                <a16:creationId xmlns:a16="http://schemas.microsoft.com/office/drawing/2014/main" id="{01AB49F1-B297-D146-BDB7-128BBA4B2C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9917267" y="4718304"/>
            <a:ext cx="2192437" cy="2057400"/>
          </a:xfrm>
          <a:prstGeom prst="ellipse">
            <a:avLst/>
          </a:prstGeom>
        </p:spPr>
      </p:pic>
    </p:spTree>
    <p:extLst>
      <p:ext uri="{BB962C8B-B14F-4D97-AF65-F5344CB8AC3E}">
        <p14:creationId xmlns:p14="http://schemas.microsoft.com/office/powerpoint/2010/main" val="1255135002"/>
      </p:ext>
    </p:extLst>
  </p:cSld>
  <p:clrMapOvr>
    <a:masterClrMapping/>
  </p:clrMapOvr>
  <mc:AlternateContent xmlns:mc="http://schemas.openxmlformats.org/markup-compatibility/2006">
    <mc:Choice xmlns:p14="http://schemas.microsoft.com/office/powerpoint/2010/main" Requires="p14">
      <p:transition spd="slow" p14:dur="2000" advTm="34701"/>
    </mc:Choice>
    <mc:Fallback>
      <p:transition spd="slow" advTm="34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9770A-BDD4-1D5C-8AE4-FA20032C9B9A}"/>
              </a:ext>
            </a:extLst>
          </p:cNvPr>
          <p:cNvSpPr>
            <a:spLocks noGrp="1"/>
          </p:cNvSpPr>
          <p:nvPr>
            <p:ph type="title"/>
          </p:nvPr>
        </p:nvSpPr>
        <p:spPr>
          <a:xfrm>
            <a:off x="841247" y="978619"/>
            <a:ext cx="3410712" cy="1106424"/>
          </a:xfrm>
        </p:spPr>
        <p:txBody>
          <a:bodyPr>
            <a:normAutofit fontScale="90000"/>
          </a:bodyPr>
          <a:lstStyle/>
          <a:p>
            <a:r>
              <a:rPr lang="en-US" sz="2800" dirty="0"/>
              <a:t>A Healthy diet</a:t>
            </a:r>
            <a:br>
              <a:rPr lang="en-US" sz="2800" dirty="0"/>
            </a:br>
            <a:r>
              <a:rPr lang="en-US" sz="1800" dirty="0">
                <a:hlinkClick r:id="rId4"/>
              </a:rPr>
              <a:t>Healthy Eating for a Healthy Weight | Healthy Weight, Nutrition, and Physical Activity | CDC</a:t>
            </a:r>
            <a:endParaRPr lang="en-US" sz="2800" dirty="0"/>
          </a:p>
        </p:txBody>
      </p:sp>
      <p:sp>
        <p:nvSpPr>
          <p:cNvPr id="3" name="Content Placeholder 2">
            <a:extLst>
              <a:ext uri="{FF2B5EF4-FFF2-40B4-BE49-F238E27FC236}">
                <a16:creationId xmlns:a16="http://schemas.microsoft.com/office/drawing/2014/main" id="{43975119-7764-6EDC-DBC8-6CB82A4381E3}"/>
              </a:ext>
            </a:extLst>
          </p:cNvPr>
          <p:cNvSpPr>
            <a:spLocks noGrp="1"/>
          </p:cNvSpPr>
          <p:nvPr>
            <p:ph idx="1"/>
          </p:nvPr>
        </p:nvSpPr>
        <p:spPr>
          <a:xfrm>
            <a:off x="409926" y="2114736"/>
            <a:ext cx="4287731" cy="4115156"/>
          </a:xfrm>
        </p:spPr>
        <p:txBody>
          <a:bodyPr vert="horz" lIns="91440" tIns="45720" rIns="91440" bIns="45720" rtlCol="0" anchor="t">
            <a:noAutofit/>
          </a:bodyPr>
          <a:lstStyle/>
          <a:p>
            <a:r>
              <a:rPr lang="en-US" sz="2000" b="0" i="0" dirty="0">
                <a:solidFill>
                  <a:srgbClr val="000000"/>
                </a:solidFill>
                <a:effectLst/>
                <a:latin typeface="Open Sans"/>
                <a:ea typeface="Open Sans"/>
                <a:cs typeface="Open Sans"/>
              </a:rPr>
              <a:t>An eating plan that helps promote health and manage your weight includes a variety of healthy foods. Add an array of colors to your plate and think of it as eating the rainbow. Dark, leafy greens, oranges, and tomatoes—even fresh herbs—are loaded with vitamins, fiber, and minerals. Adding frozen peppers, broccoli, or onions to stews and omelets gives them a quick and convenient boost of color and nutrients.</a:t>
            </a:r>
            <a:r>
              <a:rPr lang="en-US" sz="2000" dirty="0">
                <a:solidFill>
                  <a:srgbClr val="000000"/>
                </a:solidFill>
                <a:latin typeface="Open Sans"/>
                <a:ea typeface="Open Sans"/>
                <a:cs typeface="Open Sans"/>
              </a:rPr>
              <a:t>  </a:t>
            </a:r>
            <a:endParaRPr lang="en-US" sz="2000" dirty="0"/>
          </a:p>
        </p:txBody>
      </p:sp>
      <p:pic>
        <p:nvPicPr>
          <p:cNvPr id="2050" name="Picture 2" descr="Image result for Healthy diet">
            <a:extLst>
              <a:ext uri="{FF2B5EF4-FFF2-40B4-BE49-F238E27FC236}">
                <a16:creationId xmlns:a16="http://schemas.microsoft.com/office/drawing/2014/main" id="{F5BE2F76-4413-3E7F-7290-C625A8449E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49" r="5073" b="1"/>
          <a:stretch/>
        </p:blipFill>
        <p:spPr bwMode="auto">
          <a:xfrm>
            <a:off x="5613280" y="1778"/>
            <a:ext cx="6657213" cy="5495162"/>
          </a:xfrm>
          <a:prstGeom prst="rect">
            <a:avLst/>
          </a:prstGeom>
          <a:noFill/>
          <a:extLst>
            <a:ext uri="{909E8E84-426E-40DD-AFC4-6F175D3DCCD1}">
              <a14:hiddenFill xmlns:a14="http://schemas.microsoft.com/office/drawing/2010/main">
                <a:solidFill>
                  <a:srgbClr val="FFFFFF"/>
                </a:solidFill>
              </a14:hiddenFill>
            </a:ext>
          </a:extLst>
        </p:spPr>
      </p:pic>
      <p:pic>
        <p:nvPicPr>
          <p:cNvPr id="31" name="Audio 30">
            <a:hlinkClick r:id="" action="ppaction://media"/>
            <a:extLst>
              <a:ext uri="{FF2B5EF4-FFF2-40B4-BE49-F238E27FC236}">
                <a16:creationId xmlns:a16="http://schemas.microsoft.com/office/drawing/2014/main" id="{3F540F8F-83A9-C2E6-F296-7CE4AC7BC73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2391" t="-192391" r="-192391" b="-192391"/>
          <a:stretch>
            <a:fillRect/>
          </a:stretch>
        </p:blipFill>
        <p:spPr>
          <a:xfrm>
            <a:off x="9050211" y="3539711"/>
            <a:ext cx="2955235" cy="2955235"/>
          </a:xfrm>
          <a:prstGeom prst="ellipse">
            <a:avLst/>
          </a:prstGeom>
        </p:spPr>
      </p:pic>
    </p:spTree>
    <p:extLst>
      <p:ext uri="{BB962C8B-B14F-4D97-AF65-F5344CB8AC3E}">
        <p14:creationId xmlns:p14="http://schemas.microsoft.com/office/powerpoint/2010/main" val="2987206183"/>
      </p:ext>
    </p:extLst>
  </p:cSld>
  <p:clrMapOvr>
    <a:masterClrMapping/>
  </p:clrMapOvr>
  <mc:AlternateContent xmlns:mc="http://schemas.openxmlformats.org/markup-compatibility/2006">
    <mc:Choice xmlns:p14="http://schemas.microsoft.com/office/powerpoint/2010/main" Requires="p14">
      <p:transition spd="slow" p14:dur="2000" advTm="28783"/>
    </mc:Choice>
    <mc:Fallback>
      <p:transition spd="slow" advTm="28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7A46D-525C-1DE2-36C6-4DAB18440DC8}"/>
              </a:ext>
            </a:extLst>
          </p:cNvPr>
          <p:cNvSpPr>
            <a:spLocks noGrp="1"/>
          </p:cNvSpPr>
          <p:nvPr>
            <p:ph type="title"/>
          </p:nvPr>
        </p:nvSpPr>
        <p:spPr>
          <a:xfrm>
            <a:off x="841247" y="978619"/>
            <a:ext cx="3410712" cy="1106424"/>
          </a:xfrm>
        </p:spPr>
        <p:txBody>
          <a:bodyPr>
            <a:normAutofit/>
          </a:bodyPr>
          <a:lstStyle/>
          <a:p>
            <a:r>
              <a:rPr lang="en-US" sz="3200"/>
              <a:t>Almonds</a:t>
            </a:r>
          </a:p>
        </p:txBody>
      </p:sp>
      <p:sp>
        <p:nvSpPr>
          <p:cNvPr id="3" name="Content Placeholder 2">
            <a:extLst>
              <a:ext uri="{FF2B5EF4-FFF2-40B4-BE49-F238E27FC236}">
                <a16:creationId xmlns:a16="http://schemas.microsoft.com/office/drawing/2014/main" id="{58DDFE8B-3497-239A-4B24-030908854688}"/>
              </a:ext>
            </a:extLst>
          </p:cNvPr>
          <p:cNvSpPr>
            <a:spLocks noGrp="1"/>
          </p:cNvSpPr>
          <p:nvPr>
            <p:ph idx="1"/>
          </p:nvPr>
        </p:nvSpPr>
        <p:spPr>
          <a:xfrm>
            <a:off x="841247" y="2359152"/>
            <a:ext cx="3410712" cy="3425043"/>
          </a:xfrm>
        </p:spPr>
        <p:txBody>
          <a:bodyPr vert="horz" lIns="91440" tIns="45720" rIns="91440" bIns="45720" rtlCol="0" anchor="t">
            <a:noAutofit/>
          </a:bodyPr>
          <a:lstStyle/>
          <a:p>
            <a:r>
              <a:rPr lang="en-US" sz="2400" dirty="0"/>
              <a:t>Fun Fact: almonds are actually seeds rather than a nut. They are a good source of protein, and can help with:</a:t>
            </a:r>
            <a:endParaRPr lang="en-US" sz="2400" dirty="0">
              <a:cs typeface="Calibri"/>
            </a:endParaRPr>
          </a:p>
          <a:p>
            <a:r>
              <a:rPr lang="en-US" sz="2400" dirty="0"/>
              <a:t>Reduced risks of cancer</a:t>
            </a:r>
            <a:endParaRPr lang="en-US" sz="2400" dirty="0">
              <a:cs typeface="Calibri"/>
            </a:endParaRPr>
          </a:p>
          <a:p>
            <a:endParaRPr lang="en-US" sz="2400" dirty="0">
              <a:cs typeface="Calibri"/>
            </a:endParaRPr>
          </a:p>
          <a:p>
            <a:r>
              <a:rPr lang="en-US" sz="2400" dirty="0"/>
              <a:t>Better heart stability</a:t>
            </a:r>
            <a:endParaRPr lang="en-US" sz="2400" dirty="0">
              <a:cs typeface="Calibri"/>
            </a:endParaRPr>
          </a:p>
          <a:p>
            <a:r>
              <a:rPr lang="en-US" sz="2400" dirty="0"/>
              <a:t>Improvement in blood sugar levels</a:t>
            </a:r>
            <a:endParaRPr lang="en-US" sz="2000" dirty="0">
              <a:cs typeface="Calibri"/>
            </a:endParaRPr>
          </a:p>
        </p:txBody>
      </p:sp>
      <p:pic>
        <p:nvPicPr>
          <p:cNvPr id="3074" name="Picture 2" descr="Image result for Almonds">
            <a:extLst>
              <a:ext uri="{FF2B5EF4-FFF2-40B4-BE49-F238E27FC236}">
                <a16:creationId xmlns:a16="http://schemas.microsoft.com/office/drawing/2014/main" id="{6BA14D11-25B3-E462-C186-D1170EA75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8" r="1519" b="1"/>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pic>
        <p:nvPicPr>
          <p:cNvPr id="29" name="Audio 28">
            <a:hlinkClick r:id="" action="ppaction://media"/>
            <a:extLst>
              <a:ext uri="{FF2B5EF4-FFF2-40B4-BE49-F238E27FC236}">
                <a16:creationId xmlns:a16="http://schemas.microsoft.com/office/drawing/2014/main" id="{F2B4FF4A-1D36-5BB2-2403-9F591F9901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85348" t="-85348" r="-85348" b="-85348"/>
          <a:stretch>
            <a:fillRect/>
          </a:stretch>
        </p:blipFill>
        <p:spPr>
          <a:xfrm>
            <a:off x="9750850" y="0"/>
            <a:ext cx="2235981" cy="2235981"/>
          </a:xfrm>
          <a:prstGeom prst="ellipse">
            <a:avLst/>
          </a:prstGeom>
        </p:spPr>
      </p:pic>
    </p:spTree>
    <p:extLst>
      <p:ext uri="{BB962C8B-B14F-4D97-AF65-F5344CB8AC3E}">
        <p14:creationId xmlns:p14="http://schemas.microsoft.com/office/powerpoint/2010/main" val="1405891695"/>
      </p:ext>
    </p:extLst>
  </p:cSld>
  <p:clrMapOvr>
    <a:masterClrMapping/>
  </p:clrMapOvr>
  <mc:AlternateContent xmlns:mc="http://schemas.openxmlformats.org/markup-compatibility/2006">
    <mc:Choice xmlns:p14="http://schemas.microsoft.com/office/powerpoint/2010/main" Requires="p14">
      <p:transition spd="slow" p14:dur="2000" advTm="26107"/>
    </mc:Choice>
    <mc:Fallback>
      <p:transition spd="slow" advTm="26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AB5B438-6475-E64D-75BB-C6902DFCB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915" y="1736901"/>
            <a:ext cx="9644852" cy="50560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E6F32B-48FA-7ADE-47A1-D7569C4EFA59}"/>
              </a:ext>
            </a:extLst>
          </p:cNvPr>
          <p:cNvSpPr>
            <a:spLocks noGrp="1"/>
          </p:cNvSpPr>
          <p:nvPr>
            <p:ph type="title"/>
          </p:nvPr>
        </p:nvSpPr>
        <p:spPr>
          <a:xfrm>
            <a:off x="838200" y="160174"/>
            <a:ext cx="10515600" cy="733206"/>
          </a:xfrm>
        </p:spPr>
        <p:txBody>
          <a:bodyPr/>
          <a:lstStyle/>
          <a:p>
            <a:r>
              <a:rPr lang="en-US" dirty="0">
                <a:cs typeface="Calibri Light"/>
              </a:rPr>
              <a:t>Men's Health &amp; Men's Issues!</a:t>
            </a:r>
            <a:endParaRPr lang="en-US" dirty="0"/>
          </a:p>
        </p:txBody>
      </p:sp>
      <p:sp>
        <p:nvSpPr>
          <p:cNvPr id="3" name="Content Placeholder 2">
            <a:extLst>
              <a:ext uri="{FF2B5EF4-FFF2-40B4-BE49-F238E27FC236}">
                <a16:creationId xmlns:a16="http://schemas.microsoft.com/office/drawing/2014/main" id="{C1C23074-2342-1DD3-CC8D-E286E748328C}"/>
              </a:ext>
            </a:extLst>
          </p:cNvPr>
          <p:cNvSpPr>
            <a:spLocks noGrp="1"/>
          </p:cNvSpPr>
          <p:nvPr>
            <p:ph idx="1"/>
          </p:nvPr>
        </p:nvSpPr>
        <p:spPr>
          <a:xfrm>
            <a:off x="943303" y="1161393"/>
            <a:ext cx="10515600" cy="5083886"/>
          </a:xfrm>
        </p:spPr>
        <p:txBody>
          <a:bodyPr/>
          <a:lstStyle/>
          <a:p>
            <a:r>
              <a:rPr lang="en-US" dirty="0"/>
              <a:t>Heart Healthy diet!</a:t>
            </a:r>
          </a:p>
        </p:txBody>
      </p:sp>
      <p:pic>
        <p:nvPicPr>
          <p:cNvPr id="5" name="Online Media 4" title="How to Prevent the Top Men's Health Problems">
            <a:hlinkClick r:id="" action="ppaction://media"/>
            <a:extLst>
              <a:ext uri="{FF2B5EF4-FFF2-40B4-BE49-F238E27FC236}">
                <a16:creationId xmlns:a16="http://schemas.microsoft.com/office/drawing/2014/main" id="{11B7F645-09B6-8568-9B54-2C42ECFB6FDE}"/>
              </a:ext>
            </a:extLst>
          </p:cNvPr>
          <p:cNvPicPr>
            <a:picLocks noRot="1" noChangeAspect="1"/>
          </p:cNvPicPr>
          <p:nvPr>
            <a:videoFile r:link="rId1"/>
          </p:nvPr>
        </p:nvPicPr>
        <p:blipFill>
          <a:blip r:embed="rId5"/>
          <a:stretch>
            <a:fillRect/>
          </a:stretch>
        </p:blipFill>
        <p:spPr>
          <a:xfrm>
            <a:off x="2063144" y="1810420"/>
            <a:ext cx="9346179" cy="4369821"/>
          </a:xfrm>
          <a:prstGeom prst="rect">
            <a:avLst/>
          </a:prstGeom>
        </p:spPr>
      </p:pic>
    </p:spTree>
    <p:extLst>
      <p:ext uri="{BB962C8B-B14F-4D97-AF65-F5344CB8AC3E}">
        <p14:creationId xmlns:p14="http://schemas.microsoft.com/office/powerpoint/2010/main" val="3936486544"/>
      </p:ext>
    </p:extLst>
  </p:cSld>
  <p:clrMapOvr>
    <a:masterClrMapping/>
  </p:clrMapOvr>
  <mc:AlternateContent xmlns:mc="http://schemas.openxmlformats.org/markup-compatibility/2006">
    <mc:Choice xmlns:p14="http://schemas.microsoft.com/office/powerpoint/2010/main" Requires="p14">
      <p:transition spd="slow" p14:dur="2000" advTm="34701"/>
    </mc:Choice>
    <mc:Fallback>
      <p:transition spd="slow" advTm="347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4E3EE-0080-FF24-8EDF-71819D6EE45E}"/>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a:t>What is Diabetes?  </a:t>
            </a:r>
          </a:p>
        </p:txBody>
      </p:sp>
      <p:pic>
        <p:nvPicPr>
          <p:cNvPr id="1026" name="Picture 2" descr="Image result for Doctors">
            <a:extLst>
              <a:ext uri="{FF2B5EF4-FFF2-40B4-BE49-F238E27FC236}">
                <a16:creationId xmlns:a16="http://schemas.microsoft.com/office/drawing/2014/main" id="{F96BA312-7037-088E-D5C6-C82A0816C42B}"/>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4718" r="9512"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D0F458-A4E4-81CB-675B-056BF1C8C34B}"/>
              </a:ext>
            </a:extLst>
          </p:cNvPr>
          <p:cNvSpPr txBox="1"/>
          <p:nvPr/>
        </p:nvSpPr>
        <p:spPr>
          <a:xfrm>
            <a:off x="5564355" y="991271"/>
            <a:ext cx="5401857" cy="646331"/>
          </a:xfrm>
          <a:prstGeom prst="rect">
            <a:avLst/>
          </a:prstGeom>
          <a:noFill/>
        </p:spPr>
        <p:txBody>
          <a:bodyPr wrap="square" rtlCol="0">
            <a:spAutoFit/>
          </a:bodyPr>
          <a:lstStyle/>
          <a:p>
            <a:r>
              <a:rPr lang="en-US">
                <a:hlinkClick r:id="rId6"/>
              </a:rPr>
              <a:t>Diabetes Mellitus; Definition, Quick Facts, Symptoms &amp; Types - A2Z Healthy</a:t>
            </a:r>
            <a:endParaRPr lang="en-US" dirty="0"/>
          </a:p>
        </p:txBody>
      </p:sp>
      <p:sp>
        <p:nvSpPr>
          <p:cNvPr id="36" name="TextBox 35">
            <a:extLst>
              <a:ext uri="{FF2B5EF4-FFF2-40B4-BE49-F238E27FC236}">
                <a16:creationId xmlns:a16="http://schemas.microsoft.com/office/drawing/2014/main" id="{F1A40BEC-153A-D4F4-AC3D-6EF22FC34BE2}"/>
              </a:ext>
            </a:extLst>
          </p:cNvPr>
          <p:cNvSpPr txBox="1"/>
          <p:nvPr/>
        </p:nvSpPr>
        <p:spPr>
          <a:xfrm>
            <a:off x="662609" y="2984778"/>
            <a:ext cx="4267200" cy="3416320"/>
          </a:xfrm>
          <a:prstGeom prst="rect">
            <a:avLst/>
          </a:prstGeom>
          <a:noFill/>
        </p:spPr>
        <p:txBody>
          <a:bodyPr wrap="square" lIns="91440" tIns="45720" rIns="91440" bIns="45720" rtlCol="0" anchor="t">
            <a:spAutoFit/>
          </a:bodyPr>
          <a:lstStyle/>
          <a:p>
            <a:r>
              <a:rPr lang="en-US" sz="2400" b="0" i="0" dirty="0">
                <a:solidFill>
                  <a:srgbClr val="111111"/>
                </a:solidFill>
                <a:effectLst/>
                <a:latin typeface="Helvetica"/>
                <a:cs typeface="Helvetica"/>
              </a:rPr>
              <a:t>Diabetes mellitus refers to a group of diseases that affect how the body uses blood sugar (glucose). Glucose is an important source of energy for the cells that make up the muscles and tissues. It's also the brain's main source of fuel.</a:t>
            </a:r>
            <a:endParaRPr lang="en-US" sz="2400" dirty="0">
              <a:latin typeface="Helvetica"/>
              <a:cs typeface="Helvetica"/>
            </a:endParaRPr>
          </a:p>
        </p:txBody>
      </p:sp>
      <p:pic>
        <p:nvPicPr>
          <p:cNvPr id="42" name="Audio 41">
            <a:hlinkClick r:id="" action="ppaction://media"/>
            <a:extLst>
              <a:ext uri="{FF2B5EF4-FFF2-40B4-BE49-F238E27FC236}">
                <a16:creationId xmlns:a16="http://schemas.microsoft.com/office/drawing/2014/main" id="{0E43DFA5-438A-2940-6821-A1C28148E19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7644" t="-207644" r="-207644" b="-207644"/>
          <a:stretch>
            <a:fillRect/>
          </a:stretch>
        </p:blipFill>
        <p:spPr>
          <a:xfrm>
            <a:off x="8968509" y="3634509"/>
            <a:ext cx="3141195" cy="3141195"/>
          </a:xfrm>
          <a:prstGeom prst="ellipse">
            <a:avLst/>
          </a:prstGeom>
        </p:spPr>
      </p:pic>
    </p:spTree>
    <p:extLst>
      <p:ext uri="{BB962C8B-B14F-4D97-AF65-F5344CB8AC3E}">
        <p14:creationId xmlns:p14="http://schemas.microsoft.com/office/powerpoint/2010/main" val="3217805091"/>
      </p:ext>
    </p:extLst>
  </p:cSld>
  <p:clrMapOvr>
    <a:masterClrMapping/>
  </p:clrMapOvr>
  <mc:AlternateContent xmlns:mc="http://schemas.openxmlformats.org/markup-compatibility/2006">
    <mc:Choice xmlns:p14="http://schemas.microsoft.com/office/powerpoint/2010/main" Requires="p14">
      <p:transition spd="slow" p14:dur="2000" advTm="30831"/>
    </mc:Choice>
    <mc:Fallback>
      <p:transition spd="slow" advTm="3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84CAB-F5F7-90F3-B17A-7FC676E13EFB}"/>
              </a:ext>
            </a:extLst>
          </p:cNvPr>
          <p:cNvSpPr>
            <a:spLocks noGrp="1"/>
          </p:cNvSpPr>
          <p:nvPr>
            <p:ph type="title"/>
          </p:nvPr>
        </p:nvSpPr>
        <p:spPr>
          <a:xfrm>
            <a:off x="841247" y="978619"/>
            <a:ext cx="3410712" cy="1106424"/>
          </a:xfrm>
        </p:spPr>
        <p:txBody>
          <a:bodyPr>
            <a:normAutofit/>
          </a:bodyPr>
          <a:lstStyle/>
          <a:p>
            <a:r>
              <a:rPr lang="en-US" sz="3200"/>
              <a:t>STD</a:t>
            </a:r>
          </a:p>
        </p:txBody>
      </p:sp>
      <p:sp>
        <p:nvSpPr>
          <p:cNvPr id="4111" name="Content Placeholder 2">
            <a:extLst>
              <a:ext uri="{FF2B5EF4-FFF2-40B4-BE49-F238E27FC236}">
                <a16:creationId xmlns:a16="http://schemas.microsoft.com/office/drawing/2014/main" id="{AA436F1B-E32B-E11B-C9CB-8F5DC12C1CF2}"/>
              </a:ext>
            </a:extLst>
          </p:cNvPr>
          <p:cNvSpPr>
            <a:spLocks noGrp="1"/>
          </p:cNvSpPr>
          <p:nvPr>
            <p:ph idx="1"/>
          </p:nvPr>
        </p:nvSpPr>
        <p:spPr>
          <a:xfrm>
            <a:off x="841247" y="2359152"/>
            <a:ext cx="3410712" cy="3425043"/>
          </a:xfrm>
        </p:spPr>
        <p:txBody>
          <a:bodyPr vert="horz" lIns="91440" tIns="45720" rIns="91440" bIns="45720" rtlCol="0" anchor="t">
            <a:normAutofit/>
          </a:bodyPr>
          <a:lstStyle/>
          <a:p>
            <a:r>
              <a:rPr lang="en-US" sz="2400" dirty="0"/>
              <a:t>Sexually Transmitted diseases can be very dangerous. Some STDs include:</a:t>
            </a:r>
            <a:endParaRPr lang="en-US" sz="2400" dirty="0">
              <a:cs typeface="Calibri"/>
            </a:endParaRPr>
          </a:p>
          <a:p>
            <a:r>
              <a:rPr lang="en-US" sz="2400" dirty="0"/>
              <a:t>AIDS</a:t>
            </a:r>
            <a:endParaRPr lang="en-US" sz="2400" dirty="0">
              <a:cs typeface="Calibri"/>
            </a:endParaRPr>
          </a:p>
          <a:p>
            <a:r>
              <a:rPr lang="en-US" sz="2400" dirty="0"/>
              <a:t>Hepatitis </a:t>
            </a:r>
            <a:endParaRPr lang="en-US" sz="2400" dirty="0">
              <a:cs typeface="Calibri"/>
            </a:endParaRPr>
          </a:p>
          <a:p>
            <a:r>
              <a:rPr lang="en-US" sz="2400" dirty="0"/>
              <a:t>Syphilis</a:t>
            </a:r>
            <a:endParaRPr lang="en-US" sz="2400" dirty="0">
              <a:cs typeface="Calibri"/>
            </a:endParaRPr>
          </a:p>
          <a:p>
            <a:r>
              <a:rPr lang="en-US" sz="2400" dirty="0"/>
              <a:t>Herpes  </a:t>
            </a:r>
            <a:endParaRPr lang="en-US" sz="2000" dirty="0">
              <a:cs typeface="Calibri"/>
            </a:endParaRPr>
          </a:p>
          <a:p>
            <a:endParaRPr lang="en-US" sz="1700" dirty="0"/>
          </a:p>
          <a:p>
            <a:endParaRPr lang="en-US" sz="1700" dirty="0"/>
          </a:p>
        </p:txBody>
      </p:sp>
      <p:pic>
        <p:nvPicPr>
          <p:cNvPr id="4098" name="Picture 2" descr="Image result for STDs">
            <a:extLst>
              <a:ext uri="{FF2B5EF4-FFF2-40B4-BE49-F238E27FC236}">
                <a16:creationId xmlns:a16="http://schemas.microsoft.com/office/drawing/2014/main" id="{DFC1F3B3-8CFD-40DA-38A8-92C0031DC2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54" r="1" b="1"/>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1E45C837-9C29-0604-7611-41A8F531559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2976101" y="4422986"/>
            <a:ext cx="2057400" cy="2057400"/>
          </a:xfrm>
          <a:prstGeom prst="ellipse">
            <a:avLst/>
          </a:prstGeom>
        </p:spPr>
      </p:pic>
    </p:spTree>
    <p:extLst>
      <p:ext uri="{BB962C8B-B14F-4D97-AF65-F5344CB8AC3E}">
        <p14:creationId xmlns:p14="http://schemas.microsoft.com/office/powerpoint/2010/main" val="3503336459"/>
      </p:ext>
    </p:extLst>
  </p:cSld>
  <p:clrMapOvr>
    <a:masterClrMapping/>
  </p:clrMapOvr>
  <mc:AlternateContent xmlns:mc="http://schemas.openxmlformats.org/markup-compatibility/2006">
    <mc:Choice xmlns:p14="http://schemas.microsoft.com/office/powerpoint/2010/main" Requires="p14">
      <p:transition spd="slow" p14:dur="2000" advTm="34221"/>
    </mc:Choice>
    <mc:Fallback>
      <p:transition spd="slow" advTm="3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E9D3DE8-DE3C-C6F8-7DC0-809CDEAA8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915" y="1736901"/>
            <a:ext cx="9644852" cy="50560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E6F32B-48FA-7ADE-47A1-D7569C4EFA59}"/>
              </a:ext>
            </a:extLst>
          </p:cNvPr>
          <p:cNvSpPr>
            <a:spLocks noGrp="1"/>
          </p:cNvSpPr>
          <p:nvPr>
            <p:ph type="title"/>
          </p:nvPr>
        </p:nvSpPr>
        <p:spPr>
          <a:xfrm>
            <a:off x="838200" y="160174"/>
            <a:ext cx="10515600" cy="733206"/>
          </a:xfrm>
        </p:spPr>
        <p:txBody>
          <a:bodyPr/>
          <a:lstStyle/>
          <a:p>
            <a:r>
              <a:rPr lang="en-US" dirty="0">
                <a:cs typeface="Calibri Light"/>
              </a:rPr>
              <a:t>Men's Health &amp; Men's Issues!</a:t>
            </a:r>
            <a:endParaRPr lang="en-US" dirty="0"/>
          </a:p>
        </p:txBody>
      </p:sp>
      <p:sp>
        <p:nvSpPr>
          <p:cNvPr id="3" name="Content Placeholder 2">
            <a:extLst>
              <a:ext uri="{FF2B5EF4-FFF2-40B4-BE49-F238E27FC236}">
                <a16:creationId xmlns:a16="http://schemas.microsoft.com/office/drawing/2014/main" id="{C1C23074-2342-1DD3-CC8D-E286E748328C}"/>
              </a:ext>
            </a:extLst>
          </p:cNvPr>
          <p:cNvSpPr>
            <a:spLocks noGrp="1"/>
          </p:cNvSpPr>
          <p:nvPr>
            <p:ph idx="1"/>
          </p:nvPr>
        </p:nvSpPr>
        <p:spPr>
          <a:xfrm>
            <a:off x="943303" y="1161393"/>
            <a:ext cx="10515600" cy="5083886"/>
          </a:xfrm>
        </p:spPr>
        <p:txBody>
          <a:bodyPr/>
          <a:lstStyle/>
          <a:p>
            <a:r>
              <a:rPr lang="en-US" dirty="0"/>
              <a:t>Heart Healthy diet!</a:t>
            </a:r>
          </a:p>
        </p:txBody>
      </p:sp>
      <p:pic>
        <p:nvPicPr>
          <p:cNvPr id="4" name="Online Media 3" title="MHM: Eating Healthy">
            <a:hlinkClick r:id="" action="ppaction://media"/>
            <a:extLst>
              <a:ext uri="{FF2B5EF4-FFF2-40B4-BE49-F238E27FC236}">
                <a16:creationId xmlns:a16="http://schemas.microsoft.com/office/drawing/2014/main" id="{9C92CB71-97C0-A764-44C6-5EDCFF71711F}"/>
              </a:ext>
            </a:extLst>
          </p:cNvPr>
          <p:cNvPicPr>
            <a:picLocks noRot="1" noChangeAspect="1"/>
          </p:cNvPicPr>
          <p:nvPr>
            <a:videoFile r:link="rId1"/>
          </p:nvPr>
        </p:nvPicPr>
        <p:blipFill>
          <a:blip r:embed="rId5"/>
          <a:stretch>
            <a:fillRect/>
          </a:stretch>
        </p:blipFill>
        <p:spPr>
          <a:xfrm>
            <a:off x="2072334" y="1847180"/>
            <a:ext cx="9336989" cy="4259542"/>
          </a:xfrm>
          <a:prstGeom prst="rect">
            <a:avLst/>
          </a:prstGeom>
        </p:spPr>
      </p:pic>
    </p:spTree>
    <p:extLst>
      <p:ext uri="{BB962C8B-B14F-4D97-AF65-F5344CB8AC3E}">
        <p14:creationId xmlns:p14="http://schemas.microsoft.com/office/powerpoint/2010/main" val="2664567947"/>
      </p:ext>
    </p:extLst>
  </p:cSld>
  <p:clrMapOvr>
    <a:masterClrMapping/>
  </p:clrMapOvr>
  <mc:AlternateContent xmlns:mc="http://schemas.openxmlformats.org/markup-compatibility/2006">
    <mc:Choice xmlns:p14="http://schemas.microsoft.com/office/powerpoint/2010/main" Requires="p14">
      <p:transition spd="slow" p14:dur="2000" advTm="34701"/>
    </mc:Choice>
    <mc:Fallback>
      <p:transition spd="slow" advTm="347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2539-278E-3B97-DC08-30F66D673066}"/>
              </a:ext>
            </a:extLst>
          </p:cNvPr>
          <p:cNvSpPr>
            <a:spLocks noGrp="1"/>
          </p:cNvSpPr>
          <p:nvPr>
            <p:ph type="title"/>
          </p:nvPr>
        </p:nvSpPr>
        <p:spPr/>
        <p:txBody>
          <a:bodyPr/>
          <a:lstStyle/>
          <a:p>
            <a:r>
              <a:rPr lang="en-US">
                <a:ea typeface="+mj-lt"/>
                <a:cs typeface="+mj-lt"/>
              </a:rPr>
              <a:t>Men's Health &amp; Men's Issues!</a:t>
            </a:r>
            <a:endParaRPr lang="en-US"/>
          </a:p>
        </p:txBody>
      </p:sp>
      <p:sp>
        <p:nvSpPr>
          <p:cNvPr id="3" name="Content Placeholder 2">
            <a:extLst>
              <a:ext uri="{FF2B5EF4-FFF2-40B4-BE49-F238E27FC236}">
                <a16:creationId xmlns:a16="http://schemas.microsoft.com/office/drawing/2014/main" id="{56DC5952-B0A9-0BEB-7FFD-CADFC3F84273}"/>
              </a:ext>
            </a:extLst>
          </p:cNvPr>
          <p:cNvSpPr>
            <a:spLocks noGrp="1"/>
          </p:cNvSpPr>
          <p:nvPr>
            <p:ph idx="1"/>
          </p:nvPr>
        </p:nvSpPr>
        <p:spPr>
          <a:xfrm>
            <a:off x="438438" y="1821030"/>
            <a:ext cx="7411884" cy="4351338"/>
          </a:xfrm>
        </p:spPr>
        <p:txBody>
          <a:bodyPr/>
          <a:lstStyle/>
          <a:p>
            <a:r>
              <a:rPr lang="en-US"/>
              <a:t>Medications!</a:t>
            </a:r>
          </a:p>
          <a:p>
            <a:endParaRPr lang="en-US"/>
          </a:p>
          <a:p>
            <a:r>
              <a:rPr lang="en-US"/>
              <a:t>Make sure to take medication correctly.</a:t>
            </a:r>
          </a:p>
          <a:p>
            <a:endParaRPr lang="en-US"/>
          </a:p>
          <a:p>
            <a:r>
              <a:rPr lang="en-US"/>
              <a:t>Be sure you understand what they are, and why you're taking them.</a:t>
            </a:r>
          </a:p>
          <a:p>
            <a:endParaRPr lang="en-US"/>
          </a:p>
          <a:p>
            <a:r>
              <a:rPr lang="en-US"/>
              <a:t>Talk to your doctor on a regular basis so they can be adjusted if needed.</a:t>
            </a:r>
          </a:p>
        </p:txBody>
      </p:sp>
      <p:pic>
        <p:nvPicPr>
          <p:cNvPr id="1026" name="Picture 2" descr="Medicine Stock Illustration - Download Image Now - Medicine, Healthcare And  Medicine, Prescription Medicine - iStock">
            <a:extLst>
              <a:ext uri="{FF2B5EF4-FFF2-40B4-BE49-F238E27FC236}">
                <a16:creationId xmlns:a16="http://schemas.microsoft.com/office/drawing/2014/main" id="{A2FFE6EF-28EF-0576-C1BD-080E5AED4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864" y="1448921"/>
            <a:ext cx="2562225"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st of Ototoxic Medications - Sound Relief Hearing Center">
            <a:extLst>
              <a:ext uri="{FF2B5EF4-FFF2-40B4-BE49-F238E27FC236}">
                <a16:creationId xmlns:a16="http://schemas.microsoft.com/office/drawing/2014/main" id="{A69C417C-1039-5B85-1F7F-9605F50F3B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3506" y="1574427"/>
            <a:ext cx="2784337" cy="20751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time you take your medications matters! Your circadian rhythm  influences how well treatments work - The Economic Times">
            <a:extLst>
              <a:ext uri="{FF2B5EF4-FFF2-40B4-BE49-F238E27FC236}">
                <a16:creationId xmlns:a16="http://schemas.microsoft.com/office/drawing/2014/main" id="{8AAB0505-4BC1-73B0-58C9-631DA8B1AB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0781" y="2160915"/>
            <a:ext cx="2003620" cy="14887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rstanding Your Prescription">
            <a:extLst>
              <a:ext uri="{FF2B5EF4-FFF2-40B4-BE49-F238E27FC236}">
                <a16:creationId xmlns:a16="http://schemas.microsoft.com/office/drawing/2014/main" id="{B75FA360-C93D-D04E-17CF-19FAF46EA3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1576" y="4905696"/>
            <a:ext cx="2105837" cy="16853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iscover New Prescription Discounts | Rx Savings - Humana">
            <a:extLst>
              <a:ext uri="{FF2B5EF4-FFF2-40B4-BE49-F238E27FC236}">
                <a16:creationId xmlns:a16="http://schemas.microsoft.com/office/drawing/2014/main" id="{3E75D6F0-D80C-01A3-1803-698801BD7A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82206" y="3726327"/>
            <a:ext cx="1765207" cy="1102659"/>
          </a:xfrm>
          <a:prstGeom prst="rect">
            <a:avLst/>
          </a:prstGeom>
          <a:noFill/>
          <a:extLst>
            <a:ext uri="{909E8E84-426E-40DD-AFC4-6F175D3DCCD1}">
              <a14:hiddenFill xmlns:a14="http://schemas.microsoft.com/office/drawing/2010/main">
                <a:solidFill>
                  <a:srgbClr val="FFFFFF"/>
                </a:solidFill>
              </a14:hiddenFill>
            </a:ext>
          </a:extLst>
        </p:spPr>
      </p:pic>
      <p:pic>
        <p:nvPicPr>
          <p:cNvPr id="12" name="Video 11">
            <a:hlinkClick r:id="" action="ppaction://media"/>
            <a:extLst>
              <a:ext uri="{FF2B5EF4-FFF2-40B4-BE49-F238E27FC236}">
                <a16:creationId xmlns:a16="http://schemas.microsoft.com/office/drawing/2014/main" id="{497B1BD0-717F-D837-4BE0-BF3BCF1A938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6223379"/>
      </p:ext>
    </p:extLst>
  </p:cSld>
  <p:clrMapOvr>
    <a:masterClrMapping/>
  </p:clrMapOvr>
  <mc:AlternateContent xmlns:mc="http://schemas.openxmlformats.org/markup-compatibility/2006">
    <mc:Choice xmlns:p14="http://schemas.microsoft.com/office/powerpoint/2010/main" Requires="p14">
      <p:transition spd="slow" p14:dur="2000" advTm="57688"/>
    </mc:Choice>
    <mc:Fallback>
      <p:transition spd="slow" advTm="5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a:ea typeface="+mj-lt"/>
                <a:cs typeface="+mj-lt"/>
              </a:rPr>
              <a:t>Men's Health &amp; Men's Issues!</a:t>
            </a:r>
            <a:endParaRPr lang="en-US"/>
          </a:p>
        </p:txBody>
      </p:sp>
      <p:pic>
        <p:nvPicPr>
          <p:cNvPr id="2052" name="Picture 4" descr="Historic Home Maintenance 101 - The Craftsman Blog">
            <a:extLst>
              <a:ext uri="{FF2B5EF4-FFF2-40B4-BE49-F238E27FC236}">
                <a16:creationId xmlns:a16="http://schemas.microsoft.com/office/drawing/2014/main" id="{FEA76768-7A2D-8C55-99CF-EDB5CB25A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9072" y="2341644"/>
            <a:ext cx="1841076" cy="9982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to Make a House a Home: 14 Tips for a Happier Home | Pacaso">
            <a:extLst>
              <a:ext uri="{FF2B5EF4-FFF2-40B4-BE49-F238E27FC236}">
                <a16:creationId xmlns:a16="http://schemas.microsoft.com/office/drawing/2014/main" id="{EC925078-AD05-8EF5-EFE8-D47B1EAF7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7211" y="2160730"/>
            <a:ext cx="1358127" cy="11523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113125" y="1831099"/>
            <a:ext cx="7693737" cy="4895944"/>
          </a:xfrm>
        </p:spPr>
        <p:txBody>
          <a:bodyPr vert="horz" lIns="91440" tIns="45720" rIns="91440" bIns="45720" rtlCol="0" anchor="t">
            <a:normAutofit lnSpcReduction="10000"/>
          </a:bodyPr>
          <a:lstStyle/>
          <a:p>
            <a:r>
              <a:rPr lang="en-US" dirty="0"/>
              <a:t>Family Responsibilities!</a:t>
            </a:r>
          </a:p>
          <a:p>
            <a:endParaRPr lang="en-US" dirty="0"/>
          </a:p>
          <a:p>
            <a:r>
              <a:rPr lang="en-US" dirty="0"/>
              <a:t>Maintaining the house &amp; Creating a home.</a:t>
            </a:r>
          </a:p>
          <a:p>
            <a:endParaRPr lang="en-US" dirty="0"/>
          </a:p>
          <a:p>
            <a:r>
              <a:rPr lang="en-US" dirty="0"/>
              <a:t>Budgeting &amp; making sure bills are paid.</a:t>
            </a:r>
          </a:p>
          <a:p>
            <a:endParaRPr lang="en-US" dirty="0"/>
          </a:p>
          <a:p>
            <a:r>
              <a:rPr lang="en-US" dirty="0"/>
              <a:t>Maintaining Relationships with Family members.</a:t>
            </a:r>
          </a:p>
          <a:p>
            <a:endParaRPr lang="en-US" dirty="0"/>
          </a:p>
          <a:p>
            <a:r>
              <a:rPr lang="en-US" dirty="0"/>
              <a:t>Sharing these responsibilities with other family </a:t>
            </a:r>
            <a:r>
              <a:rPr lang="en-US"/>
              <a:t>members</a:t>
            </a:r>
            <a:r>
              <a:rPr lang="en-US" dirty="0"/>
              <a:t>.</a:t>
            </a:r>
            <a:endParaRPr lang="en-US">
              <a:cs typeface="Calibri"/>
            </a:endParaRPr>
          </a:p>
          <a:p>
            <a:endParaRPr lang="en-US" dirty="0"/>
          </a:p>
          <a:p>
            <a:endParaRPr lang="en-US" dirty="0"/>
          </a:p>
        </p:txBody>
      </p:sp>
      <p:pic>
        <p:nvPicPr>
          <p:cNvPr id="2056" name="Picture 8" descr="How To Budget: Calculate Monthly Income and Expenses">
            <a:extLst>
              <a:ext uri="{FF2B5EF4-FFF2-40B4-BE49-F238E27FC236}">
                <a16:creationId xmlns:a16="http://schemas.microsoft.com/office/drawing/2014/main" id="{2BB8727C-A734-AEC4-E037-7496A3F133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8293" y="3523048"/>
            <a:ext cx="1450731" cy="88399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C97BD025-2F2C-7C4C-8B8F-10FD160449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5147" y="3546306"/>
            <a:ext cx="1649596" cy="883998"/>
          </a:xfrm>
          <a:prstGeom prst="rect">
            <a:avLst/>
          </a:prstGeom>
        </p:spPr>
      </p:pic>
      <p:pic>
        <p:nvPicPr>
          <p:cNvPr id="3074" name="Picture 2" descr="Thumb Image - Bills Paid Png, Transparent Png - kindpng">
            <a:extLst>
              <a:ext uri="{FF2B5EF4-FFF2-40B4-BE49-F238E27FC236}">
                <a16:creationId xmlns:a16="http://schemas.microsoft.com/office/drawing/2014/main" id="{B596522E-B956-B5D9-5DDA-C754F500E7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2468" y="3546306"/>
            <a:ext cx="1861624" cy="9478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 Ways to Keep Healthy Family Relationships - wikiHow">
            <a:extLst>
              <a:ext uri="{FF2B5EF4-FFF2-40B4-BE49-F238E27FC236}">
                <a16:creationId xmlns:a16="http://schemas.microsoft.com/office/drawing/2014/main" id="{2BE0DD20-9CD1-B882-CB2E-CD9A313B2E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31147" y="4547457"/>
            <a:ext cx="1528480" cy="84628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stablish Responsibility in Your Home - Teach Them Diligently">
            <a:extLst>
              <a:ext uri="{FF2B5EF4-FFF2-40B4-BE49-F238E27FC236}">
                <a16:creationId xmlns:a16="http://schemas.microsoft.com/office/drawing/2014/main" id="{BDBBDC62-A782-397C-05CA-F7830D59BA5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82974" y="5624564"/>
            <a:ext cx="1796636" cy="9488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7056F50-26B0-DF09-DB4A-0A77D91DBED8}"/>
              </a:ext>
            </a:extLst>
          </p:cNvPr>
          <p:cNvPicPr>
            <a:picLocks noChangeAspect="1"/>
          </p:cNvPicPr>
          <p:nvPr/>
        </p:nvPicPr>
        <p:blipFill>
          <a:blip r:embed="rId11"/>
          <a:stretch>
            <a:fillRect/>
          </a:stretch>
        </p:blipFill>
        <p:spPr>
          <a:xfrm>
            <a:off x="6675952" y="2334418"/>
            <a:ext cx="1316057" cy="998210"/>
          </a:xfrm>
          <a:prstGeom prst="rect">
            <a:avLst/>
          </a:prstGeom>
        </p:spPr>
      </p:pic>
      <p:pic>
        <p:nvPicPr>
          <p:cNvPr id="8" name="Video 7">
            <a:hlinkClick r:id="" action="ppaction://media"/>
            <a:extLst>
              <a:ext uri="{FF2B5EF4-FFF2-40B4-BE49-F238E27FC236}">
                <a16:creationId xmlns:a16="http://schemas.microsoft.com/office/drawing/2014/main" id="{7919DBC2-710B-8289-FF24-2A237F3B87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8615867"/>
      </p:ext>
    </p:extLst>
  </p:cSld>
  <p:clrMapOvr>
    <a:masterClrMapping/>
  </p:clrMapOvr>
  <mc:AlternateContent xmlns:mc="http://schemas.openxmlformats.org/markup-compatibility/2006">
    <mc:Choice xmlns:p14="http://schemas.microsoft.com/office/powerpoint/2010/main" Requires="p14">
      <p:transition spd="slow" p14:dur="2000" advTm="86385"/>
    </mc:Choice>
    <mc:Fallback>
      <p:transition spd="slow" advTm="86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CA0221-C0C7-56F5-C0E8-78E66F29AEC9}"/>
              </a:ext>
            </a:extLst>
          </p:cNvPr>
          <p:cNvSpPr>
            <a:spLocks noGrp="1"/>
          </p:cNvSpPr>
          <p:nvPr>
            <p:ph idx="1"/>
          </p:nvPr>
        </p:nvSpPr>
        <p:spPr>
          <a:xfrm>
            <a:off x="1635136" y="1840614"/>
            <a:ext cx="10515600" cy="4351338"/>
          </a:xfrm>
        </p:spPr>
        <p:txBody>
          <a:bodyPr vert="horz" lIns="91440" tIns="45720" rIns="91440" bIns="45720" rtlCol="0" anchor="t">
            <a:normAutofit/>
          </a:bodyPr>
          <a:lstStyle/>
          <a:p>
            <a:pPr marL="0" indent="0">
              <a:buNone/>
            </a:pPr>
            <a:r>
              <a:rPr lang="en-US" dirty="0"/>
              <a:t>Do a mental check on yourself!</a:t>
            </a:r>
          </a:p>
        </p:txBody>
      </p:sp>
      <p:pic>
        <p:nvPicPr>
          <p:cNvPr id="2050" name="Picture 2" descr="Am I OK? How to do a mental health check-up - YP | South China Morning Post">
            <a:extLst>
              <a:ext uri="{FF2B5EF4-FFF2-40B4-BE49-F238E27FC236}">
                <a16:creationId xmlns:a16="http://schemas.microsoft.com/office/drawing/2014/main" id="{31E35C1B-F255-43F7-F505-A021BF5F8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403" y="2767204"/>
            <a:ext cx="3680597" cy="357467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D1FF01CC-621D-9D36-8392-81DEF578C4BA}"/>
              </a:ext>
            </a:extLst>
          </p:cNvPr>
          <p:cNvSpPr>
            <a:spLocks noGrp="1"/>
          </p:cNvSpPr>
          <p:nvPr>
            <p:ph type="title"/>
          </p:nvPr>
        </p:nvSpPr>
        <p:spPr/>
        <p:txBody>
          <a:bodyPr/>
          <a:lstStyle/>
          <a:p>
            <a:r>
              <a:rPr lang="en-US" dirty="0"/>
              <a:t>Men's Health &amp; Men's Issues!</a:t>
            </a:r>
          </a:p>
        </p:txBody>
      </p:sp>
      <p:pic>
        <p:nvPicPr>
          <p:cNvPr id="7" name="Video 6">
            <a:hlinkClick r:id="" action="ppaction://media"/>
            <a:extLst>
              <a:ext uri="{FF2B5EF4-FFF2-40B4-BE49-F238E27FC236}">
                <a16:creationId xmlns:a16="http://schemas.microsoft.com/office/drawing/2014/main" id="{6D20316B-87BE-CDD3-8CDA-5B10157BFE1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78898062"/>
      </p:ext>
    </p:extLst>
  </p:cSld>
  <p:clrMapOvr>
    <a:masterClrMapping/>
  </p:clrMapOvr>
  <mc:AlternateContent xmlns:mc="http://schemas.openxmlformats.org/markup-compatibility/2006">
    <mc:Choice xmlns:p14="http://schemas.microsoft.com/office/powerpoint/2010/main" Requires="p14">
      <p:transition spd="slow" p14:dur="2000" advTm="33486"/>
    </mc:Choice>
    <mc:Fallback>
      <p:transition spd="slow" advTm="3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D066992-A555-ACDD-3F8A-9DCC17B95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915" y="2657557"/>
            <a:ext cx="9644852" cy="41353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dirty="0">
                <a:ea typeface="+mj-lt"/>
                <a:cs typeface="+mj-lt"/>
              </a:rPr>
              <a:t>Men's Health &amp; Men's Issues!</a:t>
            </a:r>
            <a:endParaRPr lang="en-US" dirty="0"/>
          </a:p>
        </p:txBody>
      </p:sp>
      <p:pic>
        <p:nvPicPr>
          <p:cNvPr id="2052" name="Picture 4" descr="Historic Home Maintenance 101 - The Craftsman Blog">
            <a:extLst>
              <a:ext uri="{FF2B5EF4-FFF2-40B4-BE49-F238E27FC236}">
                <a16:creationId xmlns:a16="http://schemas.microsoft.com/office/drawing/2014/main" id="{FEA76768-7A2D-8C55-99CF-EDB5CB25A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1660" y="1377943"/>
            <a:ext cx="1841076" cy="9982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to Make a House a Home: 14 Tips for a Happier Home | Pacaso">
            <a:extLst>
              <a:ext uri="{FF2B5EF4-FFF2-40B4-BE49-F238E27FC236}">
                <a16:creationId xmlns:a16="http://schemas.microsoft.com/office/drawing/2014/main" id="{EC925078-AD05-8EF5-EFE8-D47B1EAF7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20748" y="1177898"/>
            <a:ext cx="1358127" cy="11523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113125" y="1831099"/>
            <a:ext cx="7693737" cy="4895944"/>
          </a:xfrm>
        </p:spPr>
        <p:txBody>
          <a:bodyPr vert="horz" lIns="91440" tIns="45720" rIns="91440" bIns="45720" rtlCol="0" anchor="t">
            <a:normAutofit/>
          </a:bodyPr>
          <a:lstStyle/>
          <a:p>
            <a:r>
              <a:rPr lang="en-US" dirty="0"/>
              <a:t>Family Responsibilities Maintaining the house &amp; Creating a home.</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D7056F50-26B0-DF09-DB4A-0A77D91DBED8}"/>
              </a:ext>
            </a:extLst>
          </p:cNvPr>
          <p:cNvPicPr>
            <a:picLocks noChangeAspect="1"/>
          </p:cNvPicPr>
          <p:nvPr/>
        </p:nvPicPr>
        <p:blipFill>
          <a:blip r:embed="rId6"/>
          <a:stretch>
            <a:fillRect/>
          </a:stretch>
        </p:blipFill>
        <p:spPr>
          <a:xfrm>
            <a:off x="7427592" y="1331994"/>
            <a:ext cx="1316057" cy="998210"/>
          </a:xfrm>
          <a:prstGeom prst="rect">
            <a:avLst/>
          </a:prstGeom>
        </p:spPr>
      </p:pic>
      <p:pic>
        <p:nvPicPr>
          <p:cNvPr id="6" name="Online Media 5" title="4 Benefits for Men to do Household Chores">
            <a:hlinkClick r:id="" action="ppaction://media"/>
            <a:extLst>
              <a:ext uri="{FF2B5EF4-FFF2-40B4-BE49-F238E27FC236}">
                <a16:creationId xmlns:a16="http://schemas.microsoft.com/office/drawing/2014/main" id="{1F6FB996-EE31-A3A5-35F1-7D6C31CBEEE9}"/>
              </a:ext>
            </a:extLst>
          </p:cNvPr>
          <p:cNvPicPr>
            <a:picLocks noRot="1" noChangeAspect="1"/>
          </p:cNvPicPr>
          <p:nvPr>
            <a:videoFile r:link="rId1"/>
          </p:nvPr>
        </p:nvPicPr>
        <p:blipFill>
          <a:blip r:embed="rId7"/>
          <a:stretch>
            <a:fillRect/>
          </a:stretch>
        </p:blipFill>
        <p:spPr>
          <a:xfrm>
            <a:off x="2026384" y="2711450"/>
            <a:ext cx="9401319" cy="3500956"/>
          </a:xfrm>
          <a:prstGeom prst="rect">
            <a:avLst/>
          </a:prstGeom>
        </p:spPr>
      </p:pic>
    </p:spTree>
    <p:extLst>
      <p:ext uri="{BB962C8B-B14F-4D97-AF65-F5344CB8AC3E}">
        <p14:creationId xmlns:p14="http://schemas.microsoft.com/office/powerpoint/2010/main" val="1858692271"/>
      </p:ext>
    </p:extLst>
  </p:cSld>
  <p:clrMapOvr>
    <a:masterClrMapping/>
  </p:clrMapOvr>
  <mc:AlternateContent xmlns:mc="http://schemas.openxmlformats.org/markup-compatibility/2006">
    <mc:Choice xmlns:p14="http://schemas.microsoft.com/office/powerpoint/2010/main" Requires="p14">
      <p:transition spd="slow" p14:dur="2000" advTm="86385"/>
    </mc:Choice>
    <mc:Fallback>
      <p:transition spd="slow" advTm="863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5708-134F-F3D2-D2FB-DF8755E5C52F}"/>
              </a:ext>
            </a:extLst>
          </p:cNvPr>
          <p:cNvSpPr>
            <a:spLocks noGrp="1"/>
          </p:cNvSpPr>
          <p:nvPr>
            <p:ph type="title"/>
          </p:nvPr>
        </p:nvSpPr>
        <p:spPr/>
        <p:txBody>
          <a:bodyPr/>
          <a:lstStyle/>
          <a:p>
            <a:r>
              <a:rPr lang="en-US" dirty="0"/>
              <a:t>Men's Health &amp; Men's Issues!</a:t>
            </a:r>
          </a:p>
        </p:txBody>
      </p:sp>
      <p:sp>
        <p:nvSpPr>
          <p:cNvPr id="3" name="Content Placeholder 2">
            <a:extLst>
              <a:ext uri="{FF2B5EF4-FFF2-40B4-BE49-F238E27FC236}">
                <a16:creationId xmlns:a16="http://schemas.microsoft.com/office/drawing/2014/main" id="{DF4E5E9D-2D5B-A227-6B15-B85806940021}"/>
              </a:ext>
            </a:extLst>
          </p:cNvPr>
          <p:cNvSpPr>
            <a:spLocks noGrp="1"/>
          </p:cNvSpPr>
          <p:nvPr>
            <p:ph idx="1"/>
          </p:nvPr>
        </p:nvSpPr>
        <p:spPr>
          <a:xfrm>
            <a:off x="838200" y="1903740"/>
            <a:ext cx="10515600" cy="4351338"/>
          </a:xfrm>
        </p:spPr>
        <p:txBody>
          <a:bodyPr/>
          <a:lstStyle/>
          <a:p>
            <a:r>
              <a:rPr lang="en-US" dirty="0"/>
              <a:t>Paying Bills!</a:t>
            </a:r>
          </a:p>
          <a:p>
            <a:endParaRPr lang="en-US" dirty="0"/>
          </a:p>
          <a:p>
            <a:endParaRPr lang="en-US" dirty="0"/>
          </a:p>
        </p:txBody>
      </p:sp>
      <p:pic>
        <p:nvPicPr>
          <p:cNvPr id="5" name="Picture 2">
            <a:extLst>
              <a:ext uri="{FF2B5EF4-FFF2-40B4-BE49-F238E27FC236}">
                <a16:creationId xmlns:a16="http://schemas.microsoft.com/office/drawing/2014/main" id="{2B885E66-4BB7-0829-F6A6-FE3E3D3E8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948" y="2423213"/>
            <a:ext cx="9644852" cy="4135356"/>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Should couples split bills evenly? 💔">
            <a:hlinkClick r:id="" action="ppaction://media"/>
            <a:extLst>
              <a:ext uri="{FF2B5EF4-FFF2-40B4-BE49-F238E27FC236}">
                <a16:creationId xmlns:a16="http://schemas.microsoft.com/office/drawing/2014/main" id="{3AD29FCD-B7E6-B775-7E69-5CDF9BE0A33B}"/>
              </a:ext>
            </a:extLst>
          </p:cNvPr>
          <p:cNvPicPr>
            <a:picLocks noRot="1" noChangeAspect="1"/>
          </p:cNvPicPr>
          <p:nvPr>
            <a:videoFile r:link="rId1"/>
          </p:nvPr>
        </p:nvPicPr>
        <p:blipFill>
          <a:blip r:embed="rId4"/>
          <a:stretch>
            <a:fillRect/>
          </a:stretch>
        </p:blipFill>
        <p:spPr>
          <a:xfrm>
            <a:off x="1874750" y="2490476"/>
            <a:ext cx="9327799" cy="3519751"/>
          </a:xfrm>
          <a:prstGeom prst="rect">
            <a:avLst/>
          </a:prstGeom>
        </p:spPr>
      </p:pic>
    </p:spTree>
    <p:extLst>
      <p:ext uri="{BB962C8B-B14F-4D97-AF65-F5344CB8AC3E}">
        <p14:creationId xmlns:p14="http://schemas.microsoft.com/office/powerpoint/2010/main" val="7650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8B1A6-F79B-0DB4-47D8-5B2883296EC0}"/>
              </a:ext>
            </a:extLst>
          </p:cNvPr>
          <p:cNvSpPr>
            <a:spLocks noGrp="1"/>
          </p:cNvSpPr>
          <p:nvPr>
            <p:ph type="title"/>
          </p:nvPr>
        </p:nvSpPr>
        <p:spPr/>
        <p:txBody>
          <a:bodyPr/>
          <a:lstStyle/>
          <a:p>
            <a:r>
              <a:rPr lang="en-US" dirty="0"/>
              <a:t>Men's Health &amp; Men's Issues!</a:t>
            </a:r>
          </a:p>
        </p:txBody>
      </p:sp>
      <p:sp>
        <p:nvSpPr>
          <p:cNvPr id="4" name="Google Shape;305;p18">
            <a:extLst>
              <a:ext uri="{FF2B5EF4-FFF2-40B4-BE49-F238E27FC236}">
                <a16:creationId xmlns:a16="http://schemas.microsoft.com/office/drawing/2014/main" id="{6B32DDA9-25D6-1AE5-C827-700AAEF8C623}"/>
              </a:ext>
            </a:extLst>
          </p:cNvPr>
          <p:cNvSpPr>
            <a:spLocks noGrp="1"/>
          </p:cNvSpPr>
          <p:nvPr>
            <p:ph idx="1"/>
          </p:nvPr>
        </p:nvSpPr>
        <p:spPr>
          <a:xfrm>
            <a:off x="911666" y="2738863"/>
            <a:ext cx="6717853" cy="2886961"/>
          </a:xfrm>
          <a:prstGeom prst="rect">
            <a:avLst/>
          </a:prstGeom>
        </p:spPr>
        <p:txBody>
          <a:bodyPr>
            <a:prstTxWarp prst="textPlain">
              <a:avLst/>
            </a:prstTxWarp>
          </a:bodyPr>
          <a:lstStyle/>
          <a:p>
            <a:pPr lvl="0" algn="ctr"/>
            <a:r>
              <a:rPr b="0" i="0" dirty="0">
                <a:ln w="12700" cap="flat" cmpd="sng">
                  <a:solidFill>
                    <a:srgbClr val="EAEAEA"/>
                  </a:solidFill>
                  <a:prstDash val="solid"/>
                  <a:miter lim="800000"/>
                  <a:headEnd type="none" w="sm" len="sm"/>
                  <a:tailEnd type="none" w="sm" len="sm"/>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0"/>
                </a:gradFill>
                <a:latin typeface="Arial Black"/>
              </a:rPr>
              <a:t>THANK YOU</a:t>
            </a:r>
          </a:p>
        </p:txBody>
      </p:sp>
      <p:pic>
        <p:nvPicPr>
          <p:cNvPr id="5" name="Google Shape;306;p18" descr="N:\Documents and Settings\millerba\Application Data\Microsoft\Media Catalog\Downloaded Clips\cl0\AG00373_.gif">
            <a:extLst>
              <a:ext uri="{FF2B5EF4-FFF2-40B4-BE49-F238E27FC236}">
                <a16:creationId xmlns:a16="http://schemas.microsoft.com/office/drawing/2014/main" id="{F469DB6B-1F45-0E15-F429-0F8DC0F893D6}"/>
              </a:ext>
            </a:extLst>
          </p:cNvPr>
          <p:cNvPicPr preferRelativeResize="0"/>
          <p:nvPr/>
        </p:nvPicPr>
        <p:blipFill rotWithShape="1">
          <a:blip r:embed="rId4">
            <a:alphaModFix/>
          </a:blip>
          <a:srcRect/>
          <a:stretch/>
        </p:blipFill>
        <p:spPr>
          <a:xfrm>
            <a:off x="574123" y="1690688"/>
            <a:ext cx="675085" cy="649189"/>
          </a:xfrm>
          <a:prstGeom prst="rect">
            <a:avLst/>
          </a:prstGeom>
          <a:noFill/>
          <a:ln>
            <a:noFill/>
          </a:ln>
        </p:spPr>
      </p:pic>
      <p:pic>
        <p:nvPicPr>
          <p:cNvPr id="6" name="Google Shape;306;p18" descr="N:\Documents and Settings\millerba\Application Data\Microsoft\Media Catalog\Downloaded Clips\cl0\AG00373_.gif">
            <a:extLst>
              <a:ext uri="{FF2B5EF4-FFF2-40B4-BE49-F238E27FC236}">
                <a16:creationId xmlns:a16="http://schemas.microsoft.com/office/drawing/2014/main" id="{1CC35A3E-14A6-92B1-C0FC-6F832B1C2BB9}"/>
              </a:ext>
            </a:extLst>
          </p:cNvPr>
          <p:cNvPicPr preferRelativeResize="0"/>
          <p:nvPr/>
        </p:nvPicPr>
        <p:blipFill rotWithShape="1">
          <a:blip r:embed="rId4">
            <a:alphaModFix/>
          </a:blip>
          <a:srcRect/>
          <a:stretch/>
        </p:blipFill>
        <p:spPr>
          <a:xfrm>
            <a:off x="7329736" y="1744120"/>
            <a:ext cx="675085" cy="649189"/>
          </a:xfrm>
          <a:prstGeom prst="rect">
            <a:avLst/>
          </a:prstGeom>
          <a:noFill/>
          <a:ln>
            <a:noFill/>
          </a:ln>
        </p:spPr>
      </p:pic>
      <p:pic>
        <p:nvPicPr>
          <p:cNvPr id="7" name="Google Shape;306;p18" descr="N:\Documents and Settings\millerba\Application Data\Microsoft\Media Catalog\Downloaded Clips\cl0\AG00373_.gif">
            <a:extLst>
              <a:ext uri="{FF2B5EF4-FFF2-40B4-BE49-F238E27FC236}">
                <a16:creationId xmlns:a16="http://schemas.microsoft.com/office/drawing/2014/main" id="{00B03763-DA74-811A-E831-758FB05C65D9}"/>
              </a:ext>
            </a:extLst>
          </p:cNvPr>
          <p:cNvPicPr preferRelativeResize="0"/>
          <p:nvPr/>
        </p:nvPicPr>
        <p:blipFill rotWithShape="1">
          <a:blip r:embed="rId4">
            <a:alphaModFix/>
          </a:blip>
          <a:srcRect/>
          <a:stretch/>
        </p:blipFill>
        <p:spPr>
          <a:xfrm>
            <a:off x="642510" y="5971376"/>
            <a:ext cx="675085" cy="649189"/>
          </a:xfrm>
          <a:prstGeom prst="rect">
            <a:avLst/>
          </a:prstGeom>
          <a:noFill/>
          <a:ln>
            <a:noFill/>
          </a:ln>
        </p:spPr>
      </p:pic>
      <p:pic>
        <p:nvPicPr>
          <p:cNvPr id="8" name="Google Shape;306;p18" descr="N:\Documents and Settings\millerba\Application Data\Microsoft\Media Catalog\Downloaded Clips\cl0\AG00373_.gif">
            <a:extLst>
              <a:ext uri="{FF2B5EF4-FFF2-40B4-BE49-F238E27FC236}">
                <a16:creationId xmlns:a16="http://schemas.microsoft.com/office/drawing/2014/main" id="{3EB2CB91-A7F3-192D-4D21-A0DC0D989E8E}"/>
              </a:ext>
            </a:extLst>
          </p:cNvPr>
          <p:cNvPicPr preferRelativeResize="0"/>
          <p:nvPr/>
        </p:nvPicPr>
        <p:blipFill rotWithShape="1">
          <a:blip r:embed="rId4">
            <a:alphaModFix/>
          </a:blip>
          <a:srcRect/>
          <a:stretch/>
        </p:blipFill>
        <p:spPr>
          <a:xfrm>
            <a:off x="3706593" y="5940646"/>
            <a:ext cx="675085" cy="649189"/>
          </a:xfrm>
          <a:prstGeom prst="rect">
            <a:avLst/>
          </a:prstGeom>
          <a:noFill/>
          <a:ln>
            <a:noFill/>
          </a:ln>
        </p:spPr>
      </p:pic>
      <p:pic>
        <p:nvPicPr>
          <p:cNvPr id="9" name="Google Shape;306;p18" descr="N:\Documents and Settings\millerba\Application Data\Microsoft\Media Catalog\Downloaded Clips\cl0\AG00373_.gif">
            <a:extLst>
              <a:ext uri="{FF2B5EF4-FFF2-40B4-BE49-F238E27FC236}">
                <a16:creationId xmlns:a16="http://schemas.microsoft.com/office/drawing/2014/main" id="{7900A843-11B0-BD8D-4F57-8E642D25C642}"/>
              </a:ext>
            </a:extLst>
          </p:cNvPr>
          <p:cNvPicPr preferRelativeResize="0"/>
          <p:nvPr/>
        </p:nvPicPr>
        <p:blipFill rotWithShape="1">
          <a:blip r:embed="rId4">
            <a:alphaModFix/>
          </a:blip>
          <a:srcRect/>
          <a:stretch/>
        </p:blipFill>
        <p:spPr>
          <a:xfrm>
            <a:off x="6532402" y="5940645"/>
            <a:ext cx="675085" cy="649189"/>
          </a:xfrm>
          <a:prstGeom prst="rect">
            <a:avLst/>
          </a:prstGeom>
          <a:noFill/>
          <a:ln>
            <a:noFill/>
          </a:ln>
        </p:spPr>
      </p:pic>
      <p:sp>
        <p:nvSpPr>
          <p:cNvPr id="10" name="Content Placeholder 2">
            <a:extLst>
              <a:ext uri="{FF2B5EF4-FFF2-40B4-BE49-F238E27FC236}">
                <a16:creationId xmlns:a16="http://schemas.microsoft.com/office/drawing/2014/main" id="{B08FB6D1-2242-8309-CA28-ED0B604BC4F3}"/>
              </a:ext>
            </a:extLst>
          </p:cNvPr>
          <p:cNvSpPr txBox="1">
            <a:spLocks/>
          </p:cNvSpPr>
          <p:nvPr/>
        </p:nvSpPr>
        <p:spPr>
          <a:xfrm>
            <a:off x="8341024" y="2200781"/>
            <a:ext cx="2645844" cy="342504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Kevin Arce</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Varian Salters</a:t>
            </a:r>
            <a:endParaRPr lang="en-US" sz="1700" dirty="0"/>
          </a:p>
          <a:p>
            <a:endParaRPr lang="en-US" sz="1700" dirty="0"/>
          </a:p>
        </p:txBody>
      </p:sp>
      <p:pic>
        <p:nvPicPr>
          <p:cNvPr id="11" name="Picture 22" descr="C:\Users\morrisma\AppData\Local\Temp\Content.Word\20170515_091214_HDR.JPG">
            <a:extLst>
              <a:ext uri="{FF2B5EF4-FFF2-40B4-BE49-F238E27FC236}">
                <a16:creationId xmlns:a16="http://schemas.microsoft.com/office/drawing/2014/main" id="{E8D22FD9-9C5B-72F4-6150-BEBCD9D67F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6639" y="1758540"/>
            <a:ext cx="1239324" cy="122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Varian Salters">
            <a:extLst>
              <a:ext uri="{FF2B5EF4-FFF2-40B4-BE49-F238E27FC236}">
                <a16:creationId xmlns:a16="http://schemas.microsoft.com/office/drawing/2014/main" id="{975B3632-5E62-7B1F-680A-F3DEDFA42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3422" y="3549748"/>
            <a:ext cx="1061133" cy="118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82082E87-F23A-4404-F763-D7879CA7E7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71163" y="6112839"/>
            <a:ext cx="304800" cy="304800"/>
          </a:xfrm>
          <a:prstGeom prst="rect">
            <a:avLst/>
          </a:prstGeom>
        </p:spPr>
      </p:pic>
    </p:spTree>
    <p:extLst>
      <p:ext uri="{BB962C8B-B14F-4D97-AF65-F5344CB8AC3E}">
        <p14:creationId xmlns:p14="http://schemas.microsoft.com/office/powerpoint/2010/main" val="1354074318"/>
      </p:ext>
    </p:extLst>
  </p:cSld>
  <p:clrMapOvr>
    <a:masterClrMapping/>
  </p:clrMapOvr>
  <mc:AlternateContent xmlns:mc="http://schemas.openxmlformats.org/markup-compatibility/2006">
    <mc:Choice xmlns:p14="http://schemas.microsoft.com/office/powerpoint/2010/main" Requires="p14">
      <p:transition spd="slow" p14:dur="2000" advTm="12293"/>
    </mc:Choice>
    <mc:Fallback>
      <p:transition spd="slow" advTm="1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19"/>
          <p:cNvSpPr txBox="1">
            <a:spLocks noGrp="1"/>
          </p:cNvSpPr>
          <p:nvPr>
            <p:ph type="body" idx="1"/>
          </p:nvPr>
        </p:nvSpPr>
        <p:spPr>
          <a:xfrm>
            <a:off x="545030" y="2334914"/>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Any questions?</a:t>
            </a:r>
            <a:endParaRPr/>
          </a:p>
        </p:txBody>
      </p:sp>
      <p:pic>
        <p:nvPicPr>
          <p:cNvPr id="322" name="Google Shape;322;p19"/>
          <p:cNvPicPr preferRelativeResize="0"/>
          <p:nvPr/>
        </p:nvPicPr>
        <p:blipFill rotWithShape="1">
          <a:blip r:embed="rId5">
            <a:alphaModFix/>
          </a:blip>
          <a:srcRect/>
          <a:stretch/>
        </p:blipFill>
        <p:spPr>
          <a:xfrm>
            <a:off x="5137131" y="3095151"/>
            <a:ext cx="4100391" cy="2957752"/>
          </a:xfrm>
          <a:prstGeom prst="rect">
            <a:avLst/>
          </a:prstGeom>
          <a:noFill/>
          <a:ln>
            <a:noFill/>
          </a:ln>
        </p:spPr>
      </p:pic>
      <p:pic>
        <p:nvPicPr>
          <p:cNvPr id="323" name="Google Shape;323;p19"/>
          <p:cNvPicPr preferRelativeResize="0"/>
          <p:nvPr/>
        </p:nvPicPr>
        <p:blipFill rotWithShape="1">
          <a:blip r:embed="rId6">
            <a:alphaModFix/>
          </a:blip>
          <a:srcRect/>
          <a:stretch/>
        </p:blipFill>
        <p:spPr>
          <a:xfrm>
            <a:off x="1131370" y="3095151"/>
            <a:ext cx="3873305" cy="3061492"/>
          </a:xfrm>
          <a:prstGeom prst="rect">
            <a:avLst/>
          </a:prstGeom>
          <a:noFill/>
          <a:ln>
            <a:noFill/>
          </a:ln>
        </p:spPr>
      </p:pic>
      <p:sp>
        <p:nvSpPr>
          <p:cNvPr id="3" name="Title 1">
            <a:extLst>
              <a:ext uri="{FF2B5EF4-FFF2-40B4-BE49-F238E27FC236}">
                <a16:creationId xmlns:a16="http://schemas.microsoft.com/office/drawing/2014/main" id="{90977B1F-4447-14E0-6522-FC97BEB36B59}"/>
              </a:ext>
            </a:extLst>
          </p:cNvPr>
          <p:cNvSpPr>
            <a:spLocks noGrp="1"/>
          </p:cNvSpPr>
          <p:nvPr>
            <p:ph type="title"/>
          </p:nvPr>
        </p:nvSpPr>
        <p:spPr>
          <a:xfrm>
            <a:off x="838200" y="365125"/>
            <a:ext cx="10515600" cy="1325563"/>
          </a:xfrm>
        </p:spPr>
        <p:txBody>
          <a:bodyPr/>
          <a:lstStyle/>
          <a:p>
            <a:r>
              <a:rPr lang="en-US" dirty="0"/>
              <a:t>Men's Health &amp; Men's Issues!</a:t>
            </a:r>
          </a:p>
        </p:txBody>
      </p:sp>
      <p:pic>
        <p:nvPicPr>
          <p:cNvPr id="2" name="Recorded Sound">
            <a:hlinkClick r:id="" action="ppaction://media"/>
            <a:extLst>
              <a:ext uri="{FF2B5EF4-FFF2-40B4-BE49-F238E27FC236}">
                <a16:creationId xmlns:a16="http://schemas.microsoft.com/office/drawing/2014/main" id="{31F0DAA0-BC0D-748B-A619-83AEDA9325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67553" y="4819849"/>
            <a:ext cx="1579417" cy="15378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599"/>
    </mc:Choice>
    <mc:Fallback>
      <p:transition spd="slow" advTm="24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4118-9FD2-9473-0C27-9149A530B8E9}"/>
              </a:ext>
            </a:extLst>
          </p:cNvPr>
          <p:cNvSpPr>
            <a:spLocks noGrp="1"/>
          </p:cNvSpPr>
          <p:nvPr>
            <p:ph type="title"/>
          </p:nvPr>
        </p:nvSpPr>
        <p:spPr/>
        <p:txBody>
          <a:bodyPr/>
          <a:lstStyle/>
          <a:p>
            <a:r>
              <a:rPr lang="en-US" dirty="0">
                <a:cs typeface="Calibri Light"/>
              </a:rPr>
              <a:t>Men's Health &amp; Men's Issues!</a:t>
            </a:r>
            <a:endParaRPr lang="en-US" dirty="0"/>
          </a:p>
        </p:txBody>
      </p:sp>
      <p:sp>
        <p:nvSpPr>
          <p:cNvPr id="3" name="Content Placeholder 2">
            <a:extLst>
              <a:ext uri="{FF2B5EF4-FFF2-40B4-BE49-F238E27FC236}">
                <a16:creationId xmlns:a16="http://schemas.microsoft.com/office/drawing/2014/main" id="{1B2D4123-00CC-6101-C95E-A40836631884}"/>
              </a:ext>
            </a:extLst>
          </p:cNvPr>
          <p:cNvSpPr>
            <a:spLocks noGrp="1"/>
          </p:cNvSpPr>
          <p:nvPr>
            <p:ph idx="1"/>
          </p:nvPr>
        </p:nvSpPr>
        <p:spPr>
          <a:xfrm>
            <a:off x="285594" y="2294499"/>
            <a:ext cx="10515600" cy="4351338"/>
          </a:xfrm>
        </p:spPr>
        <p:txBody>
          <a:bodyPr/>
          <a:lstStyle/>
          <a:p>
            <a:r>
              <a:rPr lang="en-US" dirty="0"/>
              <a:t>Supporting others/ without judgment!</a:t>
            </a:r>
          </a:p>
          <a:p>
            <a:endParaRPr lang="en-US" dirty="0"/>
          </a:p>
          <a:p>
            <a:r>
              <a:rPr lang="en-US" dirty="0"/>
              <a:t>Open the space to listen. Just listen.</a:t>
            </a:r>
          </a:p>
          <a:p>
            <a:r>
              <a:rPr lang="en-US" dirty="0"/>
              <a:t>Practice empathy and name the feeling.</a:t>
            </a:r>
          </a:p>
          <a:p>
            <a:r>
              <a:rPr lang="en-US" dirty="0"/>
              <a:t>Reassure them how important and meaningful they are to you.</a:t>
            </a:r>
          </a:p>
          <a:p>
            <a:r>
              <a:rPr lang="en-US" dirty="0"/>
              <a:t>Touch base with them often.</a:t>
            </a:r>
          </a:p>
          <a:p>
            <a:r>
              <a:rPr lang="en-US" dirty="0"/>
              <a:t>Be a safe space for someone else.</a:t>
            </a:r>
          </a:p>
        </p:txBody>
      </p:sp>
      <p:pic>
        <p:nvPicPr>
          <p:cNvPr id="20" name="Video 19">
            <a:hlinkClick r:id="" action="ppaction://media"/>
            <a:extLst>
              <a:ext uri="{FF2B5EF4-FFF2-40B4-BE49-F238E27FC236}">
                <a16:creationId xmlns:a16="http://schemas.microsoft.com/office/drawing/2014/main" id="{19DF24AE-5897-185F-F9FC-3277708F9C3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pic>
        <p:nvPicPr>
          <p:cNvPr id="1026" name="Picture 2" descr="Judgment Day Archives - Jesus Christ for Muslims">
            <a:extLst>
              <a:ext uri="{FF2B5EF4-FFF2-40B4-BE49-F238E27FC236}">
                <a16:creationId xmlns:a16="http://schemas.microsoft.com/office/drawing/2014/main" id="{B1775D8D-3890-50B0-D033-D52FE243D7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4907" y="1427699"/>
            <a:ext cx="4791330" cy="2891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84346"/>
      </p:ext>
    </p:extLst>
  </p:cSld>
  <p:clrMapOvr>
    <a:masterClrMapping/>
  </p:clrMapOvr>
  <mc:AlternateContent xmlns:mc="http://schemas.openxmlformats.org/markup-compatibility/2006">
    <mc:Choice xmlns:p14="http://schemas.microsoft.com/office/powerpoint/2010/main" Requires="p14">
      <p:transition spd="slow" p14:dur="2000" advTm="54166"/>
    </mc:Choice>
    <mc:Fallback>
      <p:transition spd="slow" advTm="5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74118-9FD2-9473-0C27-9149A530B8E9}"/>
              </a:ext>
            </a:extLst>
          </p:cNvPr>
          <p:cNvSpPr>
            <a:spLocks noGrp="1"/>
          </p:cNvSpPr>
          <p:nvPr>
            <p:ph type="title"/>
          </p:nvPr>
        </p:nvSpPr>
        <p:spPr/>
        <p:txBody>
          <a:bodyPr/>
          <a:lstStyle/>
          <a:p>
            <a:r>
              <a:rPr lang="en-US" dirty="0">
                <a:cs typeface="Calibri Light"/>
              </a:rPr>
              <a:t>Men's Health &amp; Men's Issues!</a:t>
            </a:r>
            <a:endParaRPr lang="en-US" dirty="0"/>
          </a:p>
        </p:txBody>
      </p:sp>
      <p:sp>
        <p:nvSpPr>
          <p:cNvPr id="3" name="Content Placeholder 2">
            <a:extLst>
              <a:ext uri="{FF2B5EF4-FFF2-40B4-BE49-F238E27FC236}">
                <a16:creationId xmlns:a16="http://schemas.microsoft.com/office/drawing/2014/main" id="{1B2D4123-00CC-6101-C95E-A40836631884}"/>
              </a:ext>
            </a:extLst>
          </p:cNvPr>
          <p:cNvSpPr>
            <a:spLocks noGrp="1"/>
          </p:cNvSpPr>
          <p:nvPr>
            <p:ph idx="1"/>
          </p:nvPr>
        </p:nvSpPr>
        <p:spPr>
          <a:xfrm>
            <a:off x="262619" y="1738507"/>
            <a:ext cx="10515600" cy="4351338"/>
          </a:xfrm>
        </p:spPr>
        <p:txBody>
          <a:bodyPr/>
          <a:lstStyle/>
          <a:p>
            <a:r>
              <a:rPr lang="en-US" dirty="0"/>
              <a:t>Supporting others/ without judgment!</a:t>
            </a:r>
          </a:p>
          <a:p>
            <a:endParaRPr lang="en-US" dirty="0"/>
          </a:p>
        </p:txBody>
      </p:sp>
      <p:pic>
        <p:nvPicPr>
          <p:cNvPr id="1026" name="Picture 2" descr="Judgment Day Archives - Jesus Christ for Muslims">
            <a:extLst>
              <a:ext uri="{FF2B5EF4-FFF2-40B4-BE49-F238E27FC236}">
                <a16:creationId xmlns:a16="http://schemas.microsoft.com/office/drawing/2014/main" id="{B1775D8D-3890-50B0-D033-D52FE243D7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2156" y="1396602"/>
            <a:ext cx="1603646" cy="10800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1415E36-6871-4BC0-455C-7204D1B8FB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6915" y="2605350"/>
            <a:ext cx="9446886" cy="4218187"/>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How to Be Less Judgemental of Others: 3 Steps for Being Non-Judgemental">
            <a:hlinkClick r:id="" action="ppaction://media"/>
            <a:extLst>
              <a:ext uri="{FF2B5EF4-FFF2-40B4-BE49-F238E27FC236}">
                <a16:creationId xmlns:a16="http://schemas.microsoft.com/office/drawing/2014/main" id="{D53D339E-0CCB-DBD1-F8BE-453625F20DAD}"/>
              </a:ext>
            </a:extLst>
          </p:cNvPr>
          <p:cNvPicPr>
            <a:picLocks noRot="1" noChangeAspect="1"/>
          </p:cNvPicPr>
          <p:nvPr>
            <a:videoFile r:link="rId1"/>
          </p:nvPr>
        </p:nvPicPr>
        <p:blipFill>
          <a:blip r:embed="rId6"/>
          <a:stretch>
            <a:fillRect/>
          </a:stretch>
        </p:blipFill>
        <p:spPr>
          <a:xfrm>
            <a:off x="2049359" y="2637516"/>
            <a:ext cx="9189950" cy="3657600"/>
          </a:xfrm>
          <a:prstGeom prst="rect">
            <a:avLst/>
          </a:prstGeom>
        </p:spPr>
      </p:pic>
    </p:spTree>
    <p:extLst>
      <p:ext uri="{BB962C8B-B14F-4D97-AF65-F5344CB8AC3E}">
        <p14:creationId xmlns:p14="http://schemas.microsoft.com/office/powerpoint/2010/main" val="1937443874"/>
      </p:ext>
    </p:extLst>
  </p:cSld>
  <p:clrMapOvr>
    <a:masterClrMapping/>
  </p:clrMapOvr>
  <mc:AlternateContent xmlns:mc="http://schemas.openxmlformats.org/markup-compatibility/2006">
    <mc:Choice xmlns:p14="http://schemas.microsoft.com/office/powerpoint/2010/main" Requires="p14">
      <p:transition spd="slow" p14:dur="2000" advTm="54166"/>
    </mc:Choice>
    <mc:Fallback>
      <p:transition spd="slow" advTm="541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5128">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Title 1">
            <a:extLst>
              <a:ext uri="{FF2B5EF4-FFF2-40B4-BE49-F238E27FC236}">
                <a16:creationId xmlns:a16="http://schemas.microsoft.com/office/drawing/2014/main" id="{9F791ED0-7A97-31E4-E1BE-D037E25A76FD}"/>
              </a:ext>
            </a:extLst>
          </p:cNvPr>
          <p:cNvSpPr>
            <a:spLocks noGrp="1"/>
          </p:cNvSpPr>
          <p:nvPr>
            <p:ph type="title"/>
          </p:nvPr>
        </p:nvSpPr>
        <p:spPr>
          <a:xfrm>
            <a:off x="429768" y="411480"/>
            <a:ext cx="11201400" cy="1106424"/>
          </a:xfrm>
        </p:spPr>
        <p:txBody>
          <a:bodyPr>
            <a:normAutofit/>
          </a:bodyPr>
          <a:lstStyle/>
          <a:p>
            <a:r>
              <a:rPr lang="en-US" sz="3600"/>
              <a:t>Safe people to talk to</a:t>
            </a:r>
          </a:p>
        </p:txBody>
      </p:sp>
      <p:sp>
        <p:nvSpPr>
          <p:cNvPr id="5139" name="Rectangle 5130">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140" name="Rectangle 5132">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83" name="Audio 5182">
            <a:hlinkClick r:id="" action="ppaction://media"/>
            <a:extLst>
              <a:ext uri="{FF2B5EF4-FFF2-40B4-BE49-F238E27FC236}">
                <a16:creationId xmlns:a16="http://schemas.microsoft.com/office/drawing/2014/main" id="{BA9E7522-F512-C497-FBC3-52BB65FCB5D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8084059" y="2253135"/>
            <a:ext cx="3137916" cy="3137916"/>
          </a:xfrm>
          <a:prstGeom prst="ellipse">
            <a:avLst/>
          </a:prstGeom>
        </p:spPr>
      </p:pic>
      <p:pic>
        <p:nvPicPr>
          <p:cNvPr id="1026" name="Picture 2" descr="Image result for men counseling">
            <a:extLst>
              <a:ext uri="{FF2B5EF4-FFF2-40B4-BE49-F238E27FC236}">
                <a16:creationId xmlns:a16="http://schemas.microsoft.com/office/drawing/2014/main" id="{91675180-6F14-DD88-6D07-2A563252F0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767" y="1929384"/>
            <a:ext cx="5666233" cy="378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14635"/>
      </p:ext>
    </p:extLst>
  </p:cSld>
  <p:clrMapOvr>
    <a:masterClrMapping/>
  </p:clrMapOvr>
  <mc:AlternateContent xmlns:mc="http://schemas.openxmlformats.org/markup-compatibility/2006">
    <mc:Choice xmlns:p14="http://schemas.microsoft.com/office/powerpoint/2010/main" Requires="p14">
      <p:transition spd="slow" p14:dur="2000" advTm="34956"/>
    </mc:Choice>
    <mc:Fallback>
      <p:transition spd="slow" advTm="34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83"/>
                </p:tgtEl>
              </p:cMediaNode>
            </p:audio>
          </p:childTnLst>
        </p:cTn>
      </p:par>
    </p:tnLst>
  </p:timing>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a:ea typeface="+mj-lt"/>
                <a:cs typeface="+mj-lt"/>
              </a:rPr>
              <a:t>Men's Health &amp; Men's Issues!</a:t>
            </a:r>
            <a:endParaRPr lang="en-US"/>
          </a:p>
        </p:txBody>
      </p:sp>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226684" y="1729130"/>
            <a:ext cx="6785247" cy="4351338"/>
          </a:xfrm>
        </p:spPr>
        <p:txBody>
          <a:bodyPr/>
          <a:lstStyle/>
          <a:p>
            <a:r>
              <a:rPr lang="en-US" dirty="0"/>
              <a:t>Personal Connections!</a:t>
            </a:r>
          </a:p>
          <a:p>
            <a:endParaRPr lang="en-US" dirty="0"/>
          </a:p>
          <a:p>
            <a:r>
              <a:rPr lang="en-US" b="0" i="0" dirty="0">
                <a:solidFill>
                  <a:srgbClr val="040C28"/>
                </a:solidFill>
                <a:effectLst/>
                <a:latin typeface="Google Sans"/>
              </a:rPr>
              <a:t>Social connection can help boosting mood, reducing stress, and improving self-esteem, lower anxiety and depression, help us regulate our emotions, lead to higher self-esteem and empathy, and actually improve our immune systems</a:t>
            </a:r>
            <a:r>
              <a:rPr lang="en-US" b="0" i="0" dirty="0">
                <a:solidFill>
                  <a:srgbClr val="202124"/>
                </a:solidFill>
                <a:effectLst/>
                <a:latin typeface="Google Sans"/>
              </a:rPr>
              <a:t>. By neglecting our need to connect, we put our health at risk.</a:t>
            </a:r>
            <a:endParaRPr lang="en-US" dirty="0"/>
          </a:p>
        </p:txBody>
      </p:sp>
      <p:pic>
        <p:nvPicPr>
          <p:cNvPr id="40" name="Video 39">
            <a:hlinkClick r:id="" action="ppaction://media"/>
            <a:extLst>
              <a:ext uri="{FF2B5EF4-FFF2-40B4-BE49-F238E27FC236}">
                <a16:creationId xmlns:a16="http://schemas.microsoft.com/office/drawing/2014/main" id="{1618A322-5E9C-C926-002A-B7459536069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pic>
        <p:nvPicPr>
          <p:cNvPr id="43" name="Picture 42">
            <a:extLst>
              <a:ext uri="{FF2B5EF4-FFF2-40B4-BE49-F238E27FC236}">
                <a16:creationId xmlns:a16="http://schemas.microsoft.com/office/drawing/2014/main" id="{9C2A057D-54FF-10BD-52BE-244DE96E6C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1931" y="1406062"/>
            <a:ext cx="4953384" cy="3101608"/>
          </a:xfrm>
          <a:prstGeom prst="rect">
            <a:avLst/>
          </a:prstGeom>
          <a:noFill/>
        </p:spPr>
      </p:pic>
    </p:spTree>
    <p:extLst>
      <p:ext uri="{BB962C8B-B14F-4D97-AF65-F5344CB8AC3E}">
        <p14:creationId xmlns:p14="http://schemas.microsoft.com/office/powerpoint/2010/main" val="3790564242"/>
      </p:ext>
    </p:extLst>
  </p:cSld>
  <p:clrMapOvr>
    <a:masterClrMapping/>
  </p:clrMapOvr>
  <mc:AlternateContent xmlns:mc="http://schemas.openxmlformats.org/markup-compatibility/2006">
    <mc:Choice xmlns:p14="http://schemas.microsoft.com/office/powerpoint/2010/main" Requires="p14">
      <p:transition spd="slow" p14:dur="2000" advTm="52906"/>
    </mc:Choice>
    <mc:Fallback>
      <p:transition spd="slow" advTm="5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0"/>
                </p:tgtEl>
              </p:cMediaNode>
            </p:video>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0"/>
                                        </p:tgtEl>
                                      </p:cBhvr>
                                    </p:cmd>
                                  </p:childTnLst>
                                </p:cTn>
                              </p:par>
                            </p:childTnLst>
                          </p:cTn>
                        </p:par>
                      </p:childTnLst>
                    </p:cTn>
                  </p:par>
                </p:childTnLst>
              </p:cTn>
              <p:nextCondLst>
                <p:cond evt="onClick" delay="0">
                  <p:tgtEl>
                    <p:spTgt spid="4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F44857B1-9A52-0D71-6E9B-DCE7922E9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6915" y="2605350"/>
            <a:ext cx="9446886" cy="42181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a:ea typeface="+mj-lt"/>
                <a:cs typeface="+mj-lt"/>
              </a:rPr>
              <a:t>Men's Health &amp; Men's Issues!</a:t>
            </a:r>
            <a:endParaRPr lang="en-US"/>
          </a:p>
        </p:txBody>
      </p:sp>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226684" y="1729130"/>
            <a:ext cx="6785247" cy="4351338"/>
          </a:xfrm>
        </p:spPr>
        <p:txBody>
          <a:bodyPr/>
          <a:lstStyle/>
          <a:p>
            <a:r>
              <a:rPr lang="en-US" dirty="0"/>
              <a:t>Personal Connections!</a:t>
            </a:r>
          </a:p>
          <a:p>
            <a:endParaRPr lang="en-US" dirty="0"/>
          </a:p>
        </p:txBody>
      </p:sp>
      <p:pic>
        <p:nvPicPr>
          <p:cNvPr id="43" name="Picture 42">
            <a:extLst>
              <a:ext uri="{FF2B5EF4-FFF2-40B4-BE49-F238E27FC236}">
                <a16:creationId xmlns:a16="http://schemas.microsoft.com/office/drawing/2014/main" id="{9C2A057D-54FF-10BD-52BE-244DE96E6C9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0691" y="1327948"/>
            <a:ext cx="2095309" cy="1148744"/>
          </a:xfrm>
          <a:prstGeom prst="rect">
            <a:avLst/>
          </a:prstGeom>
          <a:noFill/>
        </p:spPr>
      </p:pic>
      <p:pic>
        <p:nvPicPr>
          <p:cNvPr id="6" name="Online Media 5" title="Five Friends [Trailer]">
            <a:hlinkClick r:id="" action="ppaction://media"/>
            <a:extLst>
              <a:ext uri="{FF2B5EF4-FFF2-40B4-BE49-F238E27FC236}">
                <a16:creationId xmlns:a16="http://schemas.microsoft.com/office/drawing/2014/main" id="{83C436A5-6C87-FD1E-4185-8D563E47914C}"/>
              </a:ext>
            </a:extLst>
          </p:cNvPr>
          <p:cNvPicPr>
            <a:picLocks noRot="1" noChangeAspect="1"/>
          </p:cNvPicPr>
          <p:nvPr>
            <a:videoFile r:link="rId1"/>
          </p:nvPr>
        </p:nvPicPr>
        <p:blipFill>
          <a:blip r:embed="rId5"/>
          <a:stretch>
            <a:fillRect/>
          </a:stretch>
        </p:blipFill>
        <p:spPr>
          <a:xfrm>
            <a:off x="2063144" y="2653511"/>
            <a:ext cx="9157785" cy="3627820"/>
          </a:xfrm>
          <a:prstGeom prst="rect">
            <a:avLst/>
          </a:prstGeom>
        </p:spPr>
      </p:pic>
    </p:spTree>
    <p:extLst>
      <p:ext uri="{BB962C8B-B14F-4D97-AF65-F5344CB8AC3E}">
        <p14:creationId xmlns:p14="http://schemas.microsoft.com/office/powerpoint/2010/main" val="2309649528"/>
      </p:ext>
    </p:extLst>
  </p:cSld>
  <p:clrMapOvr>
    <a:masterClrMapping/>
  </p:clrMapOvr>
  <mc:AlternateContent xmlns:mc="http://schemas.openxmlformats.org/markup-compatibility/2006">
    <mc:Choice xmlns:p14="http://schemas.microsoft.com/office/powerpoint/2010/main" Requires="p14">
      <p:transition spd="slow" p14:dur="2000" advTm="52906"/>
    </mc:Choice>
    <mc:Fallback>
      <p:transition spd="slow" advTm="529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39DE-7294-11CC-4F85-ECD369691003}"/>
              </a:ext>
            </a:extLst>
          </p:cNvPr>
          <p:cNvSpPr>
            <a:spLocks noGrp="1"/>
          </p:cNvSpPr>
          <p:nvPr>
            <p:ph type="title"/>
          </p:nvPr>
        </p:nvSpPr>
        <p:spPr/>
        <p:txBody>
          <a:bodyPr/>
          <a:lstStyle/>
          <a:p>
            <a:r>
              <a:rPr lang="en-US">
                <a:ea typeface="+mj-lt"/>
                <a:cs typeface="+mj-lt"/>
              </a:rPr>
              <a:t>Men's Health &amp; Men's Issues!</a:t>
            </a:r>
            <a:endParaRPr lang="en-US"/>
          </a:p>
        </p:txBody>
      </p:sp>
      <p:sp>
        <p:nvSpPr>
          <p:cNvPr id="3" name="Content Placeholder 2">
            <a:extLst>
              <a:ext uri="{FF2B5EF4-FFF2-40B4-BE49-F238E27FC236}">
                <a16:creationId xmlns:a16="http://schemas.microsoft.com/office/drawing/2014/main" id="{78762916-E271-2494-E255-4DBBDB82BC89}"/>
              </a:ext>
            </a:extLst>
          </p:cNvPr>
          <p:cNvSpPr>
            <a:spLocks noGrp="1"/>
          </p:cNvSpPr>
          <p:nvPr>
            <p:ph idx="1"/>
          </p:nvPr>
        </p:nvSpPr>
        <p:spPr>
          <a:xfrm>
            <a:off x="474814" y="1535376"/>
            <a:ext cx="7670204" cy="4506650"/>
          </a:xfrm>
        </p:spPr>
        <p:txBody>
          <a:bodyPr vert="horz" lIns="91440" tIns="45720" rIns="91440" bIns="45720" rtlCol="0" anchor="t">
            <a:normAutofit lnSpcReduction="10000"/>
          </a:bodyPr>
          <a:lstStyle/>
          <a:p>
            <a:r>
              <a:rPr lang="en-US" dirty="0"/>
              <a:t>A lot of men with intellectual disabilities have a hard time finding love!</a:t>
            </a:r>
          </a:p>
          <a:p>
            <a:endParaRPr lang="en-US" dirty="0"/>
          </a:p>
          <a:p>
            <a:r>
              <a:rPr lang="en-US" dirty="0"/>
              <a:t>It may be due to due to low self-esteem, lower anxiety, depression &amp; rejection!</a:t>
            </a:r>
          </a:p>
          <a:p>
            <a:endParaRPr lang="en-US" dirty="0"/>
          </a:p>
          <a:p>
            <a:r>
              <a:rPr lang="en-US" dirty="0"/>
              <a:t>You aren’t alone </a:t>
            </a:r>
          </a:p>
          <a:p>
            <a:endParaRPr lang="en-US" dirty="0"/>
          </a:p>
          <a:p>
            <a:r>
              <a:rPr lang="en-US" dirty="0"/>
              <a:t>As of 2022, Pew Research Center found </a:t>
            </a:r>
            <a:r>
              <a:rPr lang="en-US" b="0" i="0" dirty="0">
                <a:solidFill>
                  <a:srgbClr val="2B2C30"/>
                </a:solidFill>
                <a:effectLst/>
                <a:latin typeface="Graphik Web"/>
              </a:rPr>
              <a:t>More than 60 percent of young men are single</a:t>
            </a:r>
            <a:r>
              <a:rPr lang="en-US" dirty="0"/>
              <a:t>!</a:t>
            </a:r>
            <a:endParaRPr lang="en-US" dirty="0">
              <a:cs typeface="Calibri"/>
            </a:endParaRPr>
          </a:p>
        </p:txBody>
      </p:sp>
      <p:pic>
        <p:nvPicPr>
          <p:cNvPr id="2050" name="Picture 2" descr="Alone Images - Free Download on Freepik">
            <a:extLst>
              <a:ext uri="{FF2B5EF4-FFF2-40B4-BE49-F238E27FC236}">
                <a16:creationId xmlns:a16="http://schemas.microsoft.com/office/drawing/2014/main" id="{824A9F89-C43E-D137-6807-A8B33317BD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0089" y="3788800"/>
            <a:ext cx="1766930" cy="1227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partner's touch relieves pain, study shows">
            <a:extLst>
              <a:ext uri="{FF2B5EF4-FFF2-40B4-BE49-F238E27FC236}">
                <a16:creationId xmlns:a16="http://schemas.microsoft.com/office/drawing/2014/main" id="{A58765FE-AD0E-7AA7-2670-83B677AAB3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0038" y="3295495"/>
            <a:ext cx="3041874" cy="1659761"/>
          </a:xfrm>
          <a:prstGeom prst="rect">
            <a:avLst/>
          </a:prstGeom>
          <a:noFill/>
          <a:extLst>
            <a:ext uri="{909E8E84-426E-40DD-AFC4-6F175D3DCCD1}">
              <a14:hiddenFill xmlns:a14="http://schemas.microsoft.com/office/drawing/2010/main">
                <a:solidFill>
                  <a:srgbClr val="FFFFFF"/>
                </a:solidFill>
              </a14:hiddenFill>
            </a:ext>
          </a:extLst>
        </p:spPr>
      </p:pic>
      <p:pic>
        <p:nvPicPr>
          <p:cNvPr id="6" name="Video 5">
            <a:hlinkClick r:id="" action="ppaction://media"/>
            <a:extLst>
              <a:ext uri="{FF2B5EF4-FFF2-40B4-BE49-F238E27FC236}">
                <a16:creationId xmlns:a16="http://schemas.microsoft.com/office/drawing/2014/main" id="{EF3324A8-7432-18C8-60EA-E47700ED61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724321"/>
      </p:ext>
    </p:extLst>
  </p:cSld>
  <p:clrMapOvr>
    <a:masterClrMapping/>
  </p:clrMapOvr>
  <mc:AlternateContent xmlns:mc="http://schemas.openxmlformats.org/markup-compatibility/2006">
    <mc:Choice xmlns:p14="http://schemas.microsoft.com/office/powerpoint/2010/main" Requires="p14">
      <p:transition spd="slow" p14:dur="2000" advTm="33959"/>
    </mc:Choice>
    <mc:Fallback>
      <p:transition spd="slow" advTm="3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421</TotalTime>
  <Words>1490</Words>
  <Application>Microsoft Office PowerPoint</Application>
  <PresentationFormat>Widescreen</PresentationFormat>
  <Paragraphs>157</Paragraphs>
  <Slides>33</Slides>
  <Notes>13</Notes>
  <HiddenSlides>1</HiddenSlides>
  <MMClips>34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Arial Black</vt:lpstr>
      <vt:lpstr>Calibri</vt:lpstr>
      <vt:lpstr>Calibri Light</vt:lpstr>
      <vt:lpstr>Google Sans</vt:lpstr>
      <vt:lpstr>Graphik Web</vt:lpstr>
      <vt:lpstr>Helvetica</vt:lpstr>
      <vt:lpstr>Open Sans</vt:lpstr>
      <vt:lpstr>Source Sans Pro</vt:lpstr>
      <vt:lpstr>office theme</vt:lpstr>
      <vt:lpstr>Office Theme</vt:lpstr>
      <vt:lpstr>How to Play this Presentation</vt:lpstr>
      <vt:lpstr>Men's Health &amp; Men's Issues!</vt:lpstr>
      <vt:lpstr>Men's Health &amp; Men's Issues!</vt:lpstr>
      <vt:lpstr>Men's Health &amp; Men's Issues!</vt:lpstr>
      <vt:lpstr>Men's Health &amp; Men's Issues!</vt:lpstr>
      <vt:lpstr>Safe people to talk to</vt:lpstr>
      <vt:lpstr>Men's Health &amp; Men's Issues!</vt:lpstr>
      <vt:lpstr>Men's Health &amp; Men's Issues!</vt:lpstr>
      <vt:lpstr>Men's Health &amp; Men's Issues!</vt:lpstr>
      <vt:lpstr>Men's Health &amp; Men's Issues!</vt:lpstr>
      <vt:lpstr>Men's Health &amp; Men's Issues!</vt:lpstr>
      <vt:lpstr>Men's Health &amp; Men's Issues!</vt:lpstr>
      <vt:lpstr>Men's Health &amp; Men's Issues!</vt:lpstr>
      <vt:lpstr>PowerPoint Presentation</vt:lpstr>
      <vt:lpstr>Men's Health &amp; Men's Issues!</vt:lpstr>
      <vt:lpstr>PowerPoint Presentation</vt:lpstr>
      <vt:lpstr>Men's Health &amp; Men's Issues!</vt:lpstr>
      <vt:lpstr>Testicular Cancer</vt:lpstr>
      <vt:lpstr>Men's Health &amp; Men's Issues!</vt:lpstr>
      <vt:lpstr>Men's Health &amp; Men's Issues!</vt:lpstr>
      <vt:lpstr>Men's Health &amp; Men's Issues!</vt:lpstr>
      <vt:lpstr>A Healthy diet Healthy Eating for a Healthy Weight | Healthy Weight, Nutrition, and Physical Activity | CDC</vt:lpstr>
      <vt:lpstr>Almonds</vt:lpstr>
      <vt:lpstr>Men's Health &amp; Men's Issues!</vt:lpstr>
      <vt:lpstr>What is Diabetes?  </vt:lpstr>
      <vt:lpstr>STD</vt:lpstr>
      <vt:lpstr>Men's Health &amp; Men's Issues!</vt:lpstr>
      <vt:lpstr>Men's Health &amp; Men's Issues!</vt:lpstr>
      <vt:lpstr>Men's Health &amp; Men's Issues!</vt:lpstr>
      <vt:lpstr>Men's Health &amp; Men's Issues!</vt:lpstr>
      <vt:lpstr>Men's Health &amp; Men's Issues!</vt:lpstr>
      <vt:lpstr>Men's Health &amp; Men's Issues!</vt:lpstr>
      <vt:lpstr>Men's Health &amp; Men's Issues!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Fioravanti, Lisa</dc:creator>
  <cp:lastModifiedBy>Fioravanti, Lisa</cp:lastModifiedBy>
  <cp:revision>38</cp:revision>
  <dcterms:created xsi:type="dcterms:W3CDTF">2023-03-06T14:16:44Z</dcterms:created>
  <dcterms:modified xsi:type="dcterms:W3CDTF">2023-04-24T18:42:40Z</dcterms:modified>
</cp:coreProperties>
</file>