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17"/>
  </p:notesMasterIdLst>
  <p:sldIdLst>
    <p:sldId id="314" r:id="rId5"/>
    <p:sldId id="315" r:id="rId6"/>
    <p:sldId id="307" r:id="rId7"/>
    <p:sldId id="309" r:id="rId8"/>
    <p:sldId id="303" r:id="rId9"/>
    <p:sldId id="304" r:id="rId10"/>
    <p:sldId id="305" r:id="rId11"/>
    <p:sldId id="306" r:id="rId12"/>
    <p:sldId id="310" r:id="rId13"/>
    <p:sldId id="311" r:id="rId14"/>
    <p:sldId id="308" r:id="rId15"/>
    <p:sldId id="31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203BD-C1F7-BE4D-AFE8-C4A733DD9233}"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17E4-2365-3049-B176-DC1CA5497D41}" type="slidenum">
              <a:rPr lang="en-US" smtClean="0"/>
              <a:t>‹#›</a:t>
            </a:fld>
            <a:endParaRPr lang="en-US"/>
          </a:p>
        </p:txBody>
      </p:sp>
    </p:spTree>
    <p:extLst>
      <p:ext uri="{BB962C8B-B14F-4D97-AF65-F5344CB8AC3E}">
        <p14:creationId xmlns:p14="http://schemas.microsoft.com/office/powerpoint/2010/main" val="1542059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Myths about aging and developmental disability. All individuals with developmental disabilities experience earlier onset of aging. False. All adults with down syndrome will exhibiting symptoms of Alzheimer’s disease. False. Majority of adults with developmental disabilities live in supervise residential care facilities. False.</a:t>
            </a:r>
          </a:p>
        </p:txBody>
      </p:sp>
      <p:sp>
        <p:nvSpPr>
          <p:cNvPr id="4" name="Slide Number Placeholder 3"/>
          <p:cNvSpPr>
            <a:spLocks noGrp="1"/>
          </p:cNvSpPr>
          <p:nvPr>
            <p:ph type="sldNum" sz="quarter" idx="5"/>
          </p:nvPr>
        </p:nvSpPr>
        <p:spPr/>
        <p:txBody>
          <a:bodyPr/>
          <a:lstStyle/>
          <a:p>
            <a:fld id="{772A17E4-2365-3049-B176-DC1CA5497D41}" type="slidenum">
              <a:rPr lang="en-US" smtClean="0"/>
              <a:t>3</a:t>
            </a:fld>
            <a:endParaRPr lang="en-US"/>
          </a:p>
        </p:txBody>
      </p:sp>
    </p:spTree>
    <p:extLst>
      <p:ext uri="{BB962C8B-B14F-4D97-AF65-F5344CB8AC3E}">
        <p14:creationId xmlns:p14="http://schemas.microsoft.com/office/powerpoint/2010/main" val="3751570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2A17E4-2365-3049-B176-DC1CA5497D41}" type="slidenum">
              <a:rPr lang="en-US" smtClean="0"/>
              <a:t>8</a:t>
            </a:fld>
            <a:endParaRPr lang="en-US"/>
          </a:p>
        </p:txBody>
      </p:sp>
    </p:spTree>
    <p:extLst>
      <p:ext uri="{BB962C8B-B14F-4D97-AF65-F5344CB8AC3E}">
        <p14:creationId xmlns:p14="http://schemas.microsoft.com/office/powerpoint/2010/main" val="332370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1" y="3177"/>
            <a:ext cx="12198351"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6"/>
            <a:ext cx="2743200" cy="365125"/>
          </a:xfrm>
        </p:spPr>
        <p:txBody>
          <a:bodyPr/>
          <a:lstStyle/>
          <a:p>
            <a:fld id="{BB02557A-7053-4340-A874-8AB926A8EDA1}" type="datetimeFigureOut">
              <a:rPr lang="en-US" dirty="0"/>
              <a:t>1/15/2021</a:t>
            </a:fld>
            <a:endParaRPr lang="en-US"/>
          </a:p>
        </p:txBody>
      </p:sp>
      <p:sp>
        <p:nvSpPr>
          <p:cNvPr id="5" name="Footer Placeholder 4"/>
          <p:cNvSpPr>
            <a:spLocks noGrp="1"/>
          </p:cNvSpPr>
          <p:nvPr>
            <p:ph type="ftr" sz="quarter" idx="11"/>
          </p:nvPr>
        </p:nvSpPr>
        <p:spPr>
          <a:xfrm>
            <a:off x="4032211" y="6442526"/>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6"/>
            <a:ext cx="2755379" cy="365125"/>
          </a:xfrm>
        </p:spPr>
        <p:txBody>
          <a:bodyPr anchor="ctr"/>
          <a:lstStyle>
            <a:lvl1pPr algn="l">
              <a:defRPr sz="900"/>
            </a:lvl1pPr>
          </a:lstStyle>
          <a:p>
            <a:fld id="{FAEF9944-A4F6-4C59-AEBD-678D6480B8EA}" type="slidenum">
              <a:rPr lang="en-US" dirty="0"/>
              <a:pPr/>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6"/>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3" y="1023869"/>
            <a:ext cx="3793679" cy="3349641"/>
          </a:xfrm>
        </p:spPr>
        <p:txBody>
          <a:bodyPr anchor="t">
            <a:normAutofit/>
          </a:bodyPr>
          <a:lstStyle>
            <a:lvl1pPr algn="l">
              <a:lnSpc>
                <a:spcPct val="105000"/>
              </a:lnSpc>
              <a:defRPr sz="2925" baseline="0">
                <a:solidFill>
                  <a:schemeClr val="bg2"/>
                </a:solidFill>
              </a:defRPr>
            </a:lvl1pPr>
          </a:lstStyle>
          <a:p>
            <a:r>
              <a:rPr lang="en-US"/>
              <a:t>Click to edit Master title style</a:t>
            </a:r>
          </a:p>
        </p:txBody>
      </p:sp>
      <p:sp>
        <p:nvSpPr>
          <p:cNvPr id="3" name="Subtitle 2"/>
          <p:cNvSpPr>
            <a:spLocks noGrp="1"/>
          </p:cNvSpPr>
          <p:nvPr>
            <p:ph type="subTitle" idx="1"/>
          </p:nvPr>
        </p:nvSpPr>
        <p:spPr>
          <a:xfrm>
            <a:off x="7920753" y="4945377"/>
            <a:ext cx="3793679" cy="1037760"/>
          </a:xfrm>
        </p:spPr>
        <p:txBody>
          <a:bodyPr anchor="t">
            <a:normAutofit/>
          </a:bodyPr>
          <a:lstStyle>
            <a:lvl1pPr marL="0" indent="0" algn="l">
              <a:lnSpc>
                <a:spcPct val="130000"/>
              </a:lnSpc>
              <a:buNone/>
              <a:defRPr sz="150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748890759"/>
      </p:ext>
    </p:extLst>
  </p:cSld>
  <p:clrMapOvr>
    <a:masterClrMapping/>
  </p:clrMapOvr>
  <p:extLst>
    <p:ext uri="{DCECCB84-F9BA-43D5-87BE-67443E8EF086}">
      <p15:sldGuideLst xmlns:p15="http://schemas.microsoft.com/office/powerpoint/2012/main">
        <p15:guide id="1" orient="horz" pos="40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02557A-7053-4340-A874-8AB926A8EDA1}" type="datetimeFigureOut">
              <a:rPr lang="en-US" dirty="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2255926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5"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7"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1"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6" y="6296617"/>
            <a:ext cx="2505996" cy="365125"/>
          </a:xfrm>
        </p:spPr>
        <p:txBody>
          <a:bodyPr/>
          <a:lstStyle/>
          <a:p>
            <a:fld id="{BB02557A-7053-4340-A874-8AB926A8EDA1}" type="datetimeFigureOut">
              <a:rPr lang="en-US" dirty="0"/>
              <a:t>1/15/2021</a:t>
            </a:fld>
            <a:endParaRPr lang="en-US"/>
          </a:p>
        </p:txBody>
      </p:sp>
      <p:sp>
        <p:nvSpPr>
          <p:cNvPr id="5" name="Footer Placeholder 4"/>
          <p:cNvSpPr>
            <a:spLocks noGrp="1"/>
          </p:cNvSpPr>
          <p:nvPr>
            <p:ph type="ftr" sz="quarter" idx="11"/>
          </p:nvPr>
        </p:nvSpPr>
        <p:spPr>
          <a:xfrm>
            <a:off x="2933701" y="6296617"/>
            <a:ext cx="5959577" cy="365125"/>
          </a:xfrm>
        </p:spPr>
        <p:txBody>
          <a:bodyPr/>
          <a:lstStyle/>
          <a:p>
            <a:endParaRPr lang="en-US"/>
          </a:p>
        </p:txBody>
      </p:sp>
      <p:sp>
        <p:nvSpPr>
          <p:cNvPr id="6" name="Slide Number Placeholder 5"/>
          <p:cNvSpPr>
            <a:spLocks noGrp="1"/>
          </p:cNvSpPr>
          <p:nvPr>
            <p:ph type="sldNum" sz="quarter" idx="12"/>
          </p:nvPr>
        </p:nvSpPr>
        <p:spPr>
          <a:xfrm rot="5400000">
            <a:off x="8734644" y="2853202"/>
            <a:ext cx="5383267" cy="604269"/>
          </a:xfrm>
        </p:spPr>
        <p:txBody>
          <a:bodyPr/>
          <a:lstStyle>
            <a:lvl1pPr algn="l">
              <a:defRPr/>
            </a:lvl1pPr>
          </a:lstStyle>
          <a:p>
            <a:fld id="{FAEF9944-A4F6-4C59-AEBD-678D6480B8EA}" type="slidenum">
              <a:rPr lang="en-US" dirty="0"/>
              <a:pPr/>
              <a:t>‹#›</a:t>
            </a:fld>
            <a:endParaRPr lang="en-US"/>
          </a:p>
        </p:txBody>
      </p:sp>
      <p:cxnSp>
        <p:nvCxnSpPr>
          <p:cNvPr id="7" name="Straight Connector 6" title="Rule Line"/>
          <p:cNvCxnSpPr/>
          <p:nvPr/>
        </p:nvCxnSpPr>
        <p:spPr>
          <a:xfrm>
            <a:off x="9111583" y="571504"/>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601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02557A-7053-4340-A874-8AB926A8EDA1}" type="datetimeFigureOut">
              <a:rPr lang="en-US" dirty="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186465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2"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9" y="1262065"/>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2"/>
            <a:ext cx="2743200" cy="365125"/>
          </a:xfrm>
        </p:spPr>
        <p:txBody>
          <a:bodyPr/>
          <a:lstStyle>
            <a:lvl1pPr>
              <a:defRPr>
                <a:solidFill>
                  <a:schemeClr val="bg2"/>
                </a:solidFill>
              </a:defRPr>
            </a:lvl1pPr>
          </a:lstStyle>
          <a:p>
            <a:fld id="{BB02557A-7053-4340-A874-8AB926A8EDA1}" type="datetimeFigureOut">
              <a:rPr lang="en-US" dirty="0"/>
              <a:pPr/>
              <a:t>1/15/2021</a:t>
            </a:fld>
            <a:endParaRPr lang="en-US"/>
          </a:p>
        </p:txBody>
      </p:sp>
      <p:sp>
        <p:nvSpPr>
          <p:cNvPr id="5" name="Footer Placeholder 4"/>
          <p:cNvSpPr>
            <a:spLocks noGrp="1"/>
          </p:cNvSpPr>
          <p:nvPr>
            <p:ph type="ftr" sz="quarter" idx="11"/>
          </p:nvPr>
        </p:nvSpPr>
        <p:spPr>
          <a:xfrm>
            <a:off x="4040911" y="6296732"/>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7" y="6296732"/>
            <a:ext cx="2781543" cy="365125"/>
          </a:xfrm>
        </p:spPr>
        <p:txBody>
          <a:bodyPr anchor="ctr"/>
          <a:lstStyle>
            <a:lvl1pPr algn="l">
              <a:defRPr sz="900">
                <a:solidFill>
                  <a:schemeClr val="bg2"/>
                </a:solidFill>
              </a:defRPr>
            </a:lvl1pPr>
          </a:lstStyle>
          <a:p>
            <a:fld id="{FAEF9944-A4F6-4C59-AEBD-678D6480B8EA}" type="slidenum">
              <a:rPr lang="en-US" dirty="0"/>
              <a:pPr/>
              <a:t>‹#›</a:t>
            </a:fld>
            <a:endParaRPr lang="en-US"/>
          </a:p>
        </p:txBody>
      </p:sp>
      <p:sp>
        <p:nvSpPr>
          <p:cNvPr id="2" name="Title 1"/>
          <p:cNvSpPr>
            <a:spLocks noGrp="1"/>
          </p:cNvSpPr>
          <p:nvPr>
            <p:ph type="title"/>
          </p:nvPr>
        </p:nvSpPr>
        <p:spPr>
          <a:xfrm>
            <a:off x="3162302" y="1830581"/>
            <a:ext cx="5859724" cy="1841715"/>
          </a:xfrm>
        </p:spPr>
        <p:txBody>
          <a:bodyPr anchor="t">
            <a:normAutofit/>
          </a:bodyPr>
          <a:lstStyle>
            <a:lvl1pPr algn="ctr">
              <a:lnSpc>
                <a:spcPct val="105000"/>
              </a:lnSpc>
              <a:defRPr sz="2925" baseline="0">
                <a:solidFill>
                  <a:schemeClr val="tx2">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3814584" y="4176133"/>
            <a:ext cx="4566475" cy="1038807"/>
          </a:xfrm>
        </p:spPr>
        <p:txBody>
          <a:bodyPr>
            <a:normAutofit/>
          </a:bodyPr>
          <a:lstStyle>
            <a:lvl1pPr marL="0" indent="0" algn="ctr">
              <a:lnSpc>
                <a:spcPct val="130000"/>
              </a:lnSpc>
              <a:spcBef>
                <a:spcPts val="0"/>
              </a:spcBef>
              <a:buNone/>
              <a:defRPr sz="1500" baseline="0">
                <a:solidFill>
                  <a:schemeClr val="tx2">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0133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33699" y="2438401"/>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543751" y="2438401"/>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02557A-7053-4340-A874-8AB926A8EDA1}" type="datetimeFigureOut">
              <a:rPr lang="en-US" dirty="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2639598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9" y="566928"/>
            <a:ext cx="8770573" cy="1563624"/>
          </a:xfrm>
        </p:spPr>
        <p:txBody>
          <a:bodyPr/>
          <a:lstStyle/>
          <a:p>
            <a:r>
              <a:rPr lang="en-US"/>
              <a:t>Click to edit Master title style</a:t>
            </a:r>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18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33699" y="3316641"/>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1800" b="0" baseline="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7543751" y="3316641"/>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02557A-7053-4340-A874-8AB926A8EDA1}" type="datetimeFigureOut">
              <a:rPr lang="en-US" dirty="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193509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02557A-7053-4340-A874-8AB926A8EDA1}" type="datetimeFigureOut">
              <a:rPr lang="en-US" dirty="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65454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5"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B02557A-7053-4340-A874-8AB926A8EDA1}" type="datetimeFigureOut">
              <a:rPr lang="en-US" dirty="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342591851"/>
      </p:ext>
    </p:extLst>
  </p:cSld>
  <p:clrMapOvr>
    <a:masterClrMapping/>
  </p:clrMapOvr>
  <p:extLst>
    <p:ext uri="{DCECCB84-F9BA-43D5-87BE-67443E8EF086}">
      <p15:sldGuideLst xmlns:p15="http://schemas.microsoft.com/office/powerpoint/2012/main">
        <p15:guide id="1" pos="54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8" y="453683"/>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9" y="1503907"/>
            <a:ext cx="3227715" cy="1687924"/>
          </a:xfrm>
        </p:spPr>
        <p:txBody>
          <a:bodyPr anchor="b">
            <a:normAutofit/>
          </a:bodyPr>
          <a:lstStyle>
            <a:lvl1pPr>
              <a:lnSpc>
                <a:spcPct val="104000"/>
              </a:lnSpc>
              <a:defRPr sz="2550"/>
            </a:lvl1pPr>
          </a:lstStyle>
          <a:p>
            <a:r>
              <a:rPr lang="en-US"/>
              <a:t>Click to edit Master title style</a:t>
            </a:r>
          </a:p>
        </p:txBody>
      </p:sp>
      <p:sp>
        <p:nvSpPr>
          <p:cNvPr id="3" name="Content Placeholder 2"/>
          <p:cNvSpPr>
            <a:spLocks noGrp="1"/>
          </p:cNvSpPr>
          <p:nvPr>
            <p:ph idx="1"/>
          </p:nvPr>
        </p:nvSpPr>
        <p:spPr>
          <a:xfrm>
            <a:off x="487731" y="441414"/>
            <a:ext cx="7597040" cy="5654586"/>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76489" y="3223805"/>
            <a:ext cx="3227715" cy="2872197"/>
          </a:xfrm>
        </p:spPr>
        <p:txBody>
          <a:bodyPr/>
          <a:lstStyle>
            <a:lvl1pPr marL="0" indent="0">
              <a:spcBef>
                <a:spcPts val="10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476556" y="6286502"/>
            <a:ext cx="3227715" cy="365125"/>
          </a:xfrm>
        </p:spPr>
        <p:txBody>
          <a:bodyPr/>
          <a:lstStyle>
            <a:lvl1pPr algn="l">
              <a:defRPr/>
            </a:lvl1pPr>
          </a:lstStyle>
          <a:p>
            <a:fld id="{BB02557A-7053-4340-A874-8AB926A8EDA1}" type="datetimeFigureOut">
              <a:rPr lang="en-US" dirty="0"/>
              <a:pPr/>
              <a:t>1/15/2021</a:t>
            </a:fld>
            <a:endParaRPr lang="en-US"/>
          </a:p>
        </p:txBody>
      </p:sp>
      <p:sp>
        <p:nvSpPr>
          <p:cNvPr id="6" name="Footer Placeholder 5"/>
          <p:cNvSpPr>
            <a:spLocks noGrp="1"/>
          </p:cNvSpPr>
          <p:nvPr>
            <p:ph type="ftr" sz="quarter" idx="11"/>
          </p:nvPr>
        </p:nvSpPr>
        <p:spPr>
          <a:xfrm>
            <a:off x="487731" y="6286502"/>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9" y="373606"/>
            <a:ext cx="3227715" cy="816481"/>
          </a:xfrm>
        </p:spPr>
        <p:txBody>
          <a:bodyPr anchor="t"/>
          <a:lstStyle>
            <a:lvl1pPr algn="l">
              <a:defRPr sz="3300"/>
            </a:lvl1pPr>
          </a:lstStyle>
          <a:p>
            <a:fld id="{FAEF9944-A4F6-4C59-AEBD-678D6480B8EA}" type="slidenum">
              <a:rPr lang="en-US" dirty="0"/>
              <a:pPr/>
              <a:t>‹#›</a:t>
            </a:fld>
            <a:endParaRPr lang="en-US"/>
          </a:p>
        </p:txBody>
      </p:sp>
    </p:spTree>
    <p:extLst>
      <p:ext uri="{BB962C8B-B14F-4D97-AF65-F5344CB8AC3E}">
        <p14:creationId xmlns:p14="http://schemas.microsoft.com/office/powerpoint/2010/main" val="1264235302"/>
      </p:ext>
    </p:extLst>
  </p:cSld>
  <p:clrMapOvr>
    <a:masterClrMapping/>
  </p:clrMapOvr>
  <p:extLst>
    <p:ext uri="{DCECCB84-F9BA-43D5-87BE-67443E8EF086}">
      <p15:sldGuideLst xmlns:p15="http://schemas.microsoft.com/office/powerpoint/2012/main">
        <p15:guide id="1" pos="540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8" y="453683"/>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9" y="1503910"/>
            <a:ext cx="3230625" cy="1687924"/>
          </a:xfrm>
        </p:spPr>
        <p:txBody>
          <a:bodyPr anchor="b">
            <a:noAutofit/>
          </a:bodyPr>
          <a:lstStyle>
            <a:lvl1pPr>
              <a:lnSpc>
                <a:spcPct val="104000"/>
              </a:lnSpc>
              <a:defRPr sz="2550"/>
            </a:lvl1pPr>
          </a:lstStyle>
          <a:p>
            <a:r>
              <a:rPr lang="en-US"/>
              <a:t>Click to edit Master title style</a:t>
            </a:r>
          </a:p>
        </p:txBody>
      </p:sp>
      <p:sp>
        <p:nvSpPr>
          <p:cNvPr id="3" name="Picture Placeholder 2"/>
          <p:cNvSpPr>
            <a:spLocks noGrp="1" noChangeAspect="1"/>
          </p:cNvSpPr>
          <p:nvPr>
            <p:ph type="pic" idx="1"/>
          </p:nvPr>
        </p:nvSpPr>
        <p:spPr>
          <a:xfrm>
            <a:off x="1" y="2"/>
            <a:ext cx="8102651"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0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476488" y="6291074"/>
            <a:ext cx="3227832" cy="365125"/>
          </a:xfrm>
        </p:spPr>
        <p:txBody>
          <a:bodyPr/>
          <a:lstStyle>
            <a:lvl1pPr algn="l">
              <a:defRPr/>
            </a:lvl1pPr>
          </a:lstStyle>
          <a:p>
            <a:fld id="{BB02557A-7053-4340-A874-8AB926A8EDA1}" type="datetimeFigureOut">
              <a:rPr lang="en-US" dirty="0"/>
              <a:pPr/>
              <a:t>1/15/2021</a:t>
            </a:fld>
            <a:endParaRPr lang="en-US"/>
          </a:p>
        </p:txBody>
      </p:sp>
      <p:sp>
        <p:nvSpPr>
          <p:cNvPr id="6" name="Footer Placeholder 5"/>
          <p:cNvSpPr>
            <a:spLocks noGrp="1"/>
          </p:cNvSpPr>
          <p:nvPr>
            <p:ph type="ftr" sz="quarter" idx="11"/>
          </p:nvPr>
        </p:nvSpPr>
        <p:spPr>
          <a:xfrm>
            <a:off x="487731" y="6291074"/>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3300"/>
            </a:lvl1pPr>
          </a:lstStyle>
          <a:p>
            <a:fld id="{FAEF9944-A4F6-4C59-AEBD-678D6480B8EA}" type="slidenum">
              <a:rPr lang="en-US" dirty="0"/>
              <a:pPr/>
              <a:t>‹#›</a:t>
            </a:fld>
            <a:endParaRPr lang="en-US"/>
          </a:p>
        </p:txBody>
      </p:sp>
    </p:spTree>
    <p:extLst>
      <p:ext uri="{BB962C8B-B14F-4D97-AF65-F5344CB8AC3E}">
        <p14:creationId xmlns:p14="http://schemas.microsoft.com/office/powerpoint/2010/main" val="369278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5"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1" y="568345"/>
            <a:ext cx="8770571" cy="156071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933701"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61071" y="6296617"/>
            <a:ext cx="2743200" cy="365125"/>
          </a:xfrm>
          <a:prstGeom prst="rect">
            <a:avLst/>
          </a:prstGeom>
        </p:spPr>
        <p:txBody>
          <a:bodyPr vert="horz" lIns="91440" tIns="45720" rIns="91440" bIns="45720" rtlCol="0" anchor="ctr"/>
          <a:lstStyle>
            <a:lvl1pPr algn="r">
              <a:defRPr sz="900" baseline="0">
                <a:solidFill>
                  <a:schemeClr val="tx2">
                    <a:lumMod val="75000"/>
                    <a:lumOff val="25000"/>
                  </a:schemeClr>
                </a:solidFill>
                <a:latin typeface="+mj-lt"/>
              </a:defRPr>
            </a:lvl1pPr>
          </a:lstStyle>
          <a:p>
            <a:fld id="{BB02557A-7053-4340-A874-8AB926A8EDA1}" type="datetimeFigureOut">
              <a:rPr lang="en-US" dirty="0"/>
              <a:pPr/>
              <a:t>1/15/2021</a:t>
            </a:fld>
            <a:endParaRPr lang="en-US"/>
          </a:p>
        </p:txBody>
      </p:sp>
      <p:sp>
        <p:nvSpPr>
          <p:cNvPr id="5" name="Footer Placeholder 4"/>
          <p:cNvSpPr>
            <a:spLocks noGrp="1"/>
          </p:cNvSpPr>
          <p:nvPr>
            <p:ph type="ftr" sz="quarter" idx="3"/>
          </p:nvPr>
        </p:nvSpPr>
        <p:spPr>
          <a:xfrm>
            <a:off x="2933701" y="6296617"/>
            <a:ext cx="5667375" cy="365125"/>
          </a:xfrm>
          <a:prstGeom prst="rect">
            <a:avLst/>
          </a:prstGeom>
        </p:spPr>
        <p:txBody>
          <a:bodyPr vert="horz" lIns="91440" tIns="45720" rIns="91440" bIns="45720" rtlCol="0" anchor="ctr"/>
          <a:lstStyle>
            <a:lvl1pPr algn="l">
              <a:defRPr sz="9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30"/>
            <a:ext cx="1884348" cy="604269"/>
          </a:xfrm>
          <a:prstGeom prst="rect">
            <a:avLst/>
          </a:prstGeom>
        </p:spPr>
        <p:txBody>
          <a:bodyPr vert="horz" lIns="91440" tIns="45720" rIns="91440" bIns="45720" rtlCol="0" anchor="b"/>
          <a:lstStyle>
            <a:lvl1pPr algn="r">
              <a:defRPr sz="3300" baseline="0">
                <a:solidFill>
                  <a:schemeClr val="tx2">
                    <a:lumMod val="75000"/>
                    <a:lumOff val="25000"/>
                  </a:schemeClr>
                </a:solidFill>
                <a:latin typeface="+mj-lt"/>
              </a:defRPr>
            </a:lvl1pPr>
          </a:lstStyle>
          <a:p>
            <a:fld id="{FAEF9944-A4F6-4C59-AEBD-678D6480B8EA}" type="slidenum">
              <a:rPr lang="en-US" dirty="0"/>
              <a:pPr/>
              <a:t>‹#›</a:t>
            </a:fld>
            <a:endParaRPr lang="en-US"/>
          </a:p>
        </p:txBody>
      </p:sp>
      <p:cxnSp>
        <p:nvCxnSpPr>
          <p:cNvPr id="9" name="Straight Connector 8" title="Rule Line"/>
          <p:cNvCxnSpPr/>
          <p:nvPr/>
        </p:nvCxnSpPr>
        <p:spPr>
          <a:xfrm>
            <a:off x="2933701"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51682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userDrawn="1">
          <p15:clr>
            <a:srgbClr val="F26B43"/>
          </p15:clr>
        </p15:guide>
        <p15:guide id="2" orient="horz" pos="3960" userDrawn="1">
          <p15:clr>
            <a:srgbClr val="F26B43"/>
          </p15:clr>
        </p15:guide>
        <p15:guide id="3" orient="horz" pos="1536" userDrawn="1">
          <p15:clr>
            <a:srgbClr val="F26B43"/>
          </p15:clr>
        </p15:guide>
        <p15:guide id="4" orient="horz" pos="3840" userDrawn="1">
          <p15:clr>
            <a:srgbClr val="F26B43"/>
          </p15:clr>
        </p15:guide>
        <p15:guide id="5" pos="4416" userDrawn="1">
          <p15:clr>
            <a:srgbClr val="F26B43"/>
          </p15:clr>
        </p15:guide>
        <p15:guide id="6" pos="4800" userDrawn="1">
          <p15:clr>
            <a:srgbClr val="F26B43"/>
          </p15:clr>
        </p15:guide>
        <p15:guide id="7" orient="horz" pos="360" userDrawn="1">
          <p15:clr>
            <a:srgbClr val="F26B43"/>
          </p15:clr>
        </p15:guide>
        <p15:guide id="8" pos="7368" userDrawn="1">
          <p15:clr>
            <a:srgbClr val="F26B43"/>
          </p15:clr>
        </p15:guide>
        <p15:guide id="9"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D88mbBGyUXo?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hyperlink" Target="https://www.nia.nih.gov/health/what-happens-brain-alzheimers-disease" TargetMode="External"/><Relationship Id="rId4" Type="http://schemas.openxmlformats.org/officeDocument/2006/relationships/hyperlink" Target="https://www.nia.nih.gov/health/what-alzheimers-disease"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5" Type="http://schemas.openxmlformats.org/officeDocument/2006/relationships/hyperlink" Target="http://www.ndss.org/wp-content/uploads/2017/11/Aging-and-Down-Syndrome.pdf" TargetMode="External"/><Relationship Id="rId4" Type="http://schemas.openxmlformats.org/officeDocument/2006/relationships/hyperlink" Target="https://www.nia.nih.gov/health/alzheimers-disease-people-down-syndrome&#8203;"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D0E6DD-46E7-42E1-9367-4C7B7768CF0A}"/>
              </a:ext>
            </a:extLst>
          </p:cNvPr>
          <p:cNvSpPr txBox="1">
            <a:spLocks/>
          </p:cNvSpPr>
          <p:nvPr/>
        </p:nvSpPr>
        <p:spPr>
          <a:xfrm>
            <a:off x="4766030" y="1763927"/>
            <a:ext cx="4578896" cy="1523291"/>
          </a:xfrm>
          <a:prstGeom prst="rect">
            <a:avLst/>
          </a:prstGeom>
        </p:spPr>
        <p:txBody>
          <a:bodyPr lIns="68580" tIns="34290" rIns="68580" bIns="3429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a:solidFill>
                  <a:schemeClr val="accent6">
                    <a:lumMod val="60000"/>
                    <a:lumOff val="40000"/>
                  </a:schemeClr>
                </a:solidFill>
                <a:latin typeface="Berlin Sans FB" panose="020E0802020502020306" pitchFamily="34" charset="77"/>
              </a:rPr>
              <a:t>May Virtual Board </a:t>
            </a:r>
          </a:p>
        </p:txBody>
      </p:sp>
      <p:sp>
        <p:nvSpPr>
          <p:cNvPr id="5" name="Subtitle 2">
            <a:extLst>
              <a:ext uri="{FF2B5EF4-FFF2-40B4-BE49-F238E27FC236}">
                <a16:creationId xmlns:a16="http://schemas.microsoft.com/office/drawing/2014/main" id="{5987563F-E174-4486-AE98-7C38C853EE46}"/>
              </a:ext>
            </a:extLst>
          </p:cNvPr>
          <p:cNvSpPr txBox="1">
            <a:spLocks/>
          </p:cNvSpPr>
          <p:nvPr/>
        </p:nvSpPr>
        <p:spPr>
          <a:xfrm rot="10800000" flipV="1">
            <a:off x="5605808" y="3429001"/>
            <a:ext cx="4578896" cy="2057488"/>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a:solidFill>
                  <a:srgbClr val="FFFFFF"/>
                </a:solidFill>
                <a:latin typeface="Aldhabi" panose="020F0502020204030204" pitchFamily="34" charset="0"/>
              </a:rPr>
              <a:t>By SACs Kevin </a:t>
            </a:r>
            <a:r>
              <a:rPr lang="en-US" sz="3000" err="1">
                <a:solidFill>
                  <a:srgbClr val="FFFFFF"/>
                </a:solidFill>
                <a:latin typeface="Aldhabi" panose="020F0502020204030204" pitchFamily="34" charset="0"/>
              </a:rPr>
              <a:t>Arce</a:t>
            </a:r>
            <a:endParaRPr lang="en-US" sz="3000">
              <a:solidFill>
                <a:srgbClr val="FFFFFF"/>
              </a:solidFill>
              <a:latin typeface="Aldhabi" panose="020F0502020204030204" pitchFamily="34" charset="0"/>
            </a:endParaRPr>
          </a:p>
          <a:p>
            <a:r>
              <a:rPr lang="en-US" sz="3000">
                <a:solidFill>
                  <a:srgbClr val="FFFFFF"/>
                </a:solidFill>
                <a:latin typeface="Aldhabi" panose="020F0502020204030204" pitchFamily="34" charset="0"/>
              </a:rPr>
              <a:t>Paige Librandi</a:t>
            </a:r>
          </a:p>
        </p:txBody>
      </p:sp>
      <p:pic>
        <p:nvPicPr>
          <p:cNvPr id="6" name="Picture 2">
            <a:extLst>
              <a:ext uri="{FF2B5EF4-FFF2-40B4-BE49-F238E27FC236}">
                <a16:creationId xmlns:a16="http://schemas.microsoft.com/office/drawing/2014/main" id="{788F3434-7607-46C7-B74B-1DED6CE45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0412" y="3130564"/>
            <a:ext cx="2427171" cy="3236227"/>
          </a:xfrm>
          <a:prstGeom prst="roundRect">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C5703CF-C6AC-4238-85DC-258430006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1944" y="3130564"/>
            <a:ext cx="2427171" cy="32362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85293E-0CD7-4B65-92EC-9B7A19360CE4}"/>
              </a:ext>
            </a:extLst>
          </p:cNvPr>
          <p:cNvSpPr txBox="1"/>
          <p:nvPr/>
        </p:nvSpPr>
        <p:spPr>
          <a:xfrm>
            <a:off x="5948185" y="2251038"/>
            <a:ext cx="276837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100">
                <a:solidFill>
                  <a:schemeClr val="bg1"/>
                </a:solidFill>
                <a:latin typeface="Bernard MT Condensed" panose="020F0502020204030204" pitchFamily="34" charset="0"/>
              </a:rPr>
              <a:t>Challenges in Aging</a:t>
            </a:r>
          </a:p>
        </p:txBody>
      </p:sp>
    </p:spTree>
    <p:extLst>
      <p:ext uri="{BB962C8B-B14F-4D97-AF65-F5344CB8AC3E}">
        <p14:creationId xmlns:p14="http://schemas.microsoft.com/office/powerpoint/2010/main" val="3317773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C3978-AF7B-4442-934B-F4EF06B15930}"/>
              </a:ext>
            </a:extLst>
          </p:cNvPr>
          <p:cNvSpPr txBox="1"/>
          <p:nvPr/>
        </p:nvSpPr>
        <p:spPr>
          <a:xfrm>
            <a:off x="695739" y="264960"/>
            <a:ext cx="11082131" cy="65941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b="1" dirty="0">
                <a:cs typeface="Calibri"/>
              </a:rPr>
              <a:t>Tips for  staving off dementia and keeping life  interesting:</a:t>
            </a:r>
          </a:p>
          <a:p>
            <a:endParaRPr lang="en-US" sz="2800" b="1" dirty="0">
              <a:cs typeface="Calibri"/>
            </a:endParaRPr>
          </a:p>
          <a:p>
            <a:r>
              <a:rPr lang="en-US" b="1" dirty="0">
                <a:cs typeface="Calibri"/>
              </a:rPr>
              <a:t>The more you use it the less apt you are to lose it-</a:t>
            </a:r>
          </a:p>
          <a:p>
            <a:pPr marL="213995" indent="-213995">
              <a:buFont typeface="Wingdings"/>
              <a:buChar char="v"/>
            </a:pPr>
            <a:r>
              <a:rPr lang="en-US" dirty="0">
                <a:cs typeface="Calibri"/>
              </a:rPr>
              <a:t> Offer a choice of activities </a:t>
            </a:r>
            <a:r>
              <a:rPr lang="en-US" dirty="0" err="1">
                <a:cs typeface="Calibri"/>
              </a:rPr>
              <a:t>tht</a:t>
            </a:r>
            <a:r>
              <a:rPr lang="en-US" dirty="0">
                <a:cs typeface="Calibri"/>
              </a:rPr>
              <a:t> are stimulating &amp; multi-sensory,  this  will assist the individual in grounding themselves to the present..</a:t>
            </a:r>
          </a:p>
          <a:p>
            <a:pPr marL="213995" indent="-213995">
              <a:buFont typeface="Wingdings"/>
              <a:buChar char="v"/>
            </a:pPr>
            <a:r>
              <a:rPr lang="en-US" dirty="0">
                <a:cs typeface="Calibri"/>
              </a:rPr>
              <a:t>Make it meaningful.</a:t>
            </a:r>
          </a:p>
          <a:p>
            <a:pPr marL="213995" indent="-213995">
              <a:buFont typeface="Wingdings"/>
              <a:buChar char="v"/>
            </a:pPr>
            <a:endParaRPr lang="en-US" dirty="0">
              <a:cs typeface="Calibri"/>
            </a:endParaRPr>
          </a:p>
          <a:p>
            <a:r>
              <a:rPr lang="en-US" b="1" dirty="0">
                <a:cs typeface="Calibri"/>
              </a:rPr>
              <a:t>Maintain Purpose- Keep individuals connected to family friends and the community.</a:t>
            </a:r>
          </a:p>
          <a:p>
            <a:pPr marL="213995" indent="-213995">
              <a:buFont typeface="Wingdings"/>
              <a:buChar char="v"/>
            </a:pPr>
            <a:r>
              <a:rPr lang="en-US" dirty="0">
                <a:cs typeface="Calibri"/>
              </a:rPr>
              <a:t> Phone calls and cards at the very least.</a:t>
            </a:r>
          </a:p>
          <a:p>
            <a:pPr marL="213995" indent="-213995">
              <a:buFont typeface="Wingdings"/>
              <a:buChar char="v"/>
            </a:pPr>
            <a:r>
              <a:rPr lang="en-US" dirty="0">
                <a:cs typeface="Calibri"/>
              </a:rPr>
              <a:t> Utilize Assistive tech for communication  face time  through Duo, Skype.</a:t>
            </a:r>
          </a:p>
          <a:p>
            <a:pPr marL="213995" indent="-213995">
              <a:buFont typeface="Wingdings"/>
              <a:buChar char="v"/>
            </a:pPr>
            <a:r>
              <a:rPr lang="en-US" dirty="0">
                <a:cs typeface="Calibri"/>
              </a:rPr>
              <a:t> Assist individuals to connect through TEAMS or Zoom for social activities such as community  and Advocacy Groups when physical participation is limited. </a:t>
            </a:r>
          </a:p>
          <a:p>
            <a:pPr marL="213995" indent="-213995">
              <a:buFont typeface="Wingdings"/>
              <a:buChar char="v"/>
            </a:pPr>
            <a:r>
              <a:rPr lang="en-US" dirty="0">
                <a:cs typeface="Calibri"/>
              </a:rPr>
              <a:t> Utilize Volunteerism as a way for individuals to  maintain Community engagement and give back.</a:t>
            </a:r>
          </a:p>
          <a:p>
            <a:endParaRPr lang="en-US" dirty="0">
              <a:ea typeface="+mn-lt"/>
              <a:cs typeface="+mn-lt"/>
            </a:endParaRPr>
          </a:p>
          <a:p>
            <a:r>
              <a:rPr lang="en-US" b="1" dirty="0">
                <a:ea typeface="+mn-lt"/>
                <a:cs typeface="+mn-lt"/>
              </a:rPr>
              <a:t>Create a  flexible Daily Schedule </a:t>
            </a:r>
          </a:p>
          <a:p>
            <a:pPr marL="213995" indent="-213995">
              <a:buFont typeface="Wingdings"/>
              <a:buChar char="v"/>
            </a:pPr>
            <a:r>
              <a:rPr lang="en-US" dirty="0">
                <a:ea typeface="+mn-lt"/>
                <a:cs typeface="+mn-lt"/>
              </a:rPr>
              <a:t> Adds rhythm to the day and helps to develop routine.</a:t>
            </a:r>
            <a:endParaRPr lang="en-US" dirty="0">
              <a:cs typeface="Calibri" panose="020F0502020204030204"/>
            </a:endParaRPr>
          </a:p>
          <a:p>
            <a:pPr marL="213995" indent="-213995">
              <a:buFont typeface="Wingdings"/>
              <a:buChar char="v"/>
            </a:pPr>
            <a:r>
              <a:rPr lang="en-US" dirty="0">
                <a:ea typeface="+mn-lt"/>
                <a:cs typeface="+mn-lt"/>
              </a:rPr>
              <a:t>Produces a sense of connection with time and place.</a:t>
            </a:r>
          </a:p>
          <a:p>
            <a:endParaRPr lang="en-US" dirty="0">
              <a:ea typeface="+mn-lt"/>
              <a:cs typeface="+mn-lt"/>
            </a:endParaRPr>
          </a:p>
          <a:p>
            <a:r>
              <a:rPr lang="en-US" b="1" dirty="0">
                <a:ea typeface="+mn-lt"/>
                <a:cs typeface="+mn-lt"/>
              </a:rPr>
              <a:t>When possible allow individuals to  age in place.</a:t>
            </a:r>
          </a:p>
          <a:p>
            <a:pPr marL="213995" indent="-213995">
              <a:buFont typeface="Wingdings"/>
              <a:buChar char="v"/>
            </a:pPr>
            <a:r>
              <a:rPr lang="en-US" dirty="0">
                <a:ea typeface="+mn-lt"/>
                <a:cs typeface="+mn-lt"/>
              </a:rPr>
              <a:t> Make needed adaptations to existing residences. </a:t>
            </a:r>
          </a:p>
          <a:p>
            <a:pPr marL="213995" indent="-213995">
              <a:buFont typeface="Wingdings"/>
              <a:buChar char="v"/>
            </a:pPr>
            <a:r>
              <a:rPr lang="en-US" dirty="0">
                <a:ea typeface="+mn-lt"/>
                <a:cs typeface="+mn-lt"/>
              </a:rPr>
              <a:t> The familiar is comfortable, processing new information and developing new routines can be challenging and upsetting for those experiencing dementia.</a:t>
            </a:r>
            <a:endParaRPr lang="en-US" dirty="0">
              <a:cs typeface="Calibri"/>
            </a:endParaRPr>
          </a:p>
          <a:p>
            <a:pPr marL="213995" indent="-213995">
              <a:buFont typeface="Wingdings"/>
              <a:buChar char="v"/>
            </a:pPr>
            <a:endParaRPr lang="en-US" dirty="0">
              <a:cs typeface="Calibri"/>
            </a:endParaRPr>
          </a:p>
        </p:txBody>
      </p:sp>
      <p:pic>
        <p:nvPicPr>
          <p:cNvPr id="3" name="Video 2">
            <a:hlinkClick r:id="" action="ppaction://media"/>
            <a:extLst>
              <a:ext uri="{FF2B5EF4-FFF2-40B4-BE49-F238E27FC236}">
                <a16:creationId xmlns:a16="http://schemas.microsoft.com/office/drawing/2014/main" id="{83B86882-F8DC-4063-908E-6B3DE6D91A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82535" y="4295721"/>
            <a:ext cx="1714499" cy="1285875"/>
          </a:xfrm>
          <a:prstGeom prst="rect">
            <a:avLst/>
          </a:prstGeom>
        </p:spPr>
      </p:pic>
    </p:spTree>
    <p:extLst>
      <p:ext uri="{BB962C8B-B14F-4D97-AF65-F5344CB8AC3E}">
        <p14:creationId xmlns:p14="http://schemas.microsoft.com/office/powerpoint/2010/main" val="4004490440"/>
      </p:ext>
    </p:extLst>
  </p:cSld>
  <p:clrMapOvr>
    <a:masterClrMapping/>
  </p:clrMapOvr>
  <mc:AlternateContent xmlns:mc="http://schemas.openxmlformats.org/markup-compatibility/2006" xmlns:p14="http://schemas.microsoft.com/office/powerpoint/2010/main">
    <mc:Choice Requires="p14">
      <p:transition spd="slow" p14:dur="2000" advTm="78097"/>
    </mc:Choice>
    <mc:Fallback xmlns="">
      <p:transition spd="slow" advTm="7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ouple of people posing for the camera&#10;&#10;Description automatically generated">
            <a:extLst>
              <a:ext uri="{FF2B5EF4-FFF2-40B4-BE49-F238E27FC236}">
                <a16:creationId xmlns:a16="http://schemas.microsoft.com/office/drawing/2014/main" id="{F0FCD1ED-62B1-4C5A-B688-83172CB22F0A}"/>
              </a:ext>
            </a:extLst>
          </p:cNvPr>
          <p:cNvPicPr>
            <a:picLocks noChangeAspect="1"/>
          </p:cNvPicPr>
          <p:nvPr/>
        </p:nvPicPr>
        <p:blipFill rotWithShape="1">
          <a:blip r:embed="rId2"/>
          <a:srcRect t="3258" r="-1" b="2710"/>
          <a:stretch/>
        </p:blipFill>
        <p:spPr>
          <a:xfrm>
            <a:off x="4347250" y="2168005"/>
            <a:ext cx="6466007" cy="40459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C58654D5-92FA-4BB4-9E03-25FFC89F6FDE}"/>
              </a:ext>
            </a:extLst>
          </p:cNvPr>
          <p:cNvSpPr txBox="1"/>
          <p:nvPr/>
        </p:nvSpPr>
        <p:spPr>
          <a:xfrm>
            <a:off x="264081" y="497843"/>
            <a:ext cx="6675916" cy="1754326"/>
          </a:xfrm>
          <a:prstGeom prst="rect">
            <a:avLst/>
          </a:prstGeom>
          <a:noFill/>
          <a:ln>
            <a:solidFill>
              <a:schemeClr val="tx1"/>
            </a:solidFill>
          </a:ln>
        </p:spPr>
        <p:txBody>
          <a:bodyPr wrap="square" lIns="91440" tIns="45720" rIns="91440" bIns="45720" rtlCol="0" anchor="t">
            <a:spAutoFit/>
          </a:bodyPr>
          <a:lstStyle/>
          <a:p>
            <a:pPr algn="ctr"/>
            <a:r>
              <a:rPr lang="en-US" sz="3600">
                <a:latin typeface="Berlin Sans FB Demi"/>
              </a:rPr>
              <a:t>If our senior years are to be "Golden" we need more than crayons and TV now!</a:t>
            </a:r>
          </a:p>
        </p:txBody>
      </p:sp>
    </p:spTree>
    <p:extLst>
      <p:ext uri="{BB962C8B-B14F-4D97-AF65-F5344CB8AC3E}">
        <p14:creationId xmlns:p14="http://schemas.microsoft.com/office/powerpoint/2010/main" val="122093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93DC0A-B34A-4240-AC43-5FF2FC0BC7F3}"/>
              </a:ext>
            </a:extLst>
          </p:cNvPr>
          <p:cNvSpPr txBox="1"/>
          <p:nvPr/>
        </p:nvSpPr>
        <p:spPr>
          <a:xfrm>
            <a:off x="1952695" y="569952"/>
            <a:ext cx="10239305" cy="534898"/>
          </a:xfrm>
          <a:prstGeom prst="rect">
            <a:avLst/>
          </a:prstGeom>
          <a:solidFill>
            <a:schemeClr val="bg2">
              <a:lumMod val="50000"/>
            </a:schemeClr>
          </a:solidFill>
          <a:ln>
            <a:solidFill>
              <a:schemeClr val="tx1"/>
            </a:solidFill>
          </a:ln>
        </p:spPr>
        <p:txBody>
          <a:bodyPr rot="0" spcFirstLastPara="0" vertOverflow="overflow" horzOverflow="overflow" vert="horz" lIns="68580" tIns="34290" rIns="68580" bIns="34290" numCol="1" spcCol="0" rtlCol="0" fromWordArt="0" anchor="b" anchorCtr="0" forceAA="0" compatLnSpc="1">
            <a:prstTxWarp prst="textNoShape">
              <a:avLst/>
            </a:prstTxWarp>
            <a:noAutofit/>
          </a:bodyPr>
          <a:lstStyle/>
          <a:p>
            <a:pPr algn="ctr">
              <a:lnSpc>
                <a:spcPct val="90000"/>
              </a:lnSpc>
              <a:spcBef>
                <a:spcPct val="0"/>
              </a:spcBef>
              <a:spcAft>
                <a:spcPts val="450"/>
              </a:spcAft>
            </a:pPr>
            <a:r>
              <a:rPr lang="en-US" sz="3750">
                <a:solidFill>
                  <a:srgbClr val="FFFFFF"/>
                </a:solidFill>
                <a:latin typeface="+mj-lt"/>
                <a:ea typeface="+mj-ea"/>
                <a:cs typeface="+mj-cs"/>
              </a:rPr>
              <a:t>Thank you, Kevin Arce and Paige Librandi </a:t>
            </a:r>
          </a:p>
        </p:txBody>
      </p:sp>
      <p:pic>
        <p:nvPicPr>
          <p:cNvPr id="3" name="Picture 2">
            <a:extLst>
              <a:ext uri="{FF2B5EF4-FFF2-40B4-BE49-F238E27FC236}">
                <a16:creationId xmlns:a16="http://schemas.microsoft.com/office/drawing/2014/main" id="{1F18D952-51E4-4EFD-99C5-C0EF7E555D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62023" y="1693353"/>
            <a:ext cx="3381421" cy="3471293"/>
          </a:xfrm>
          <a:prstGeom prst="rect">
            <a:avLst/>
          </a:prstGeom>
          <a:solidFill>
            <a:schemeClr val="bg2">
              <a:lumMod val="50000"/>
            </a:schemeClr>
          </a:solidFill>
          <a:ln>
            <a:solidFill>
              <a:schemeClr val="tx1"/>
            </a:solidFill>
          </a:ln>
        </p:spPr>
      </p:pic>
      <p:pic>
        <p:nvPicPr>
          <p:cNvPr id="4" name="Picture 4">
            <a:extLst>
              <a:ext uri="{FF2B5EF4-FFF2-40B4-BE49-F238E27FC236}">
                <a16:creationId xmlns:a16="http://schemas.microsoft.com/office/drawing/2014/main" id="{DD06E141-C259-4599-974D-F450116008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78126" y="1693353"/>
            <a:ext cx="3040795" cy="3471293"/>
          </a:xfrm>
          <a:prstGeom prst="rect">
            <a:avLst/>
          </a:prstGeom>
          <a:solidFill>
            <a:schemeClr val="bg2">
              <a:lumMod val="50000"/>
            </a:schemeClr>
          </a:solidFill>
          <a:ln>
            <a:solidFill>
              <a:schemeClr val="tx1"/>
            </a:solidFill>
          </a:ln>
        </p:spPr>
      </p:pic>
    </p:spTree>
    <p:extLst>
      <p:ext uri="{BB962C8B-B14F-4D97-AF65-F5344CB8AC3E}">
        <p14:creationId xmlns:p14="http://schemas.microsoft.com/office/powerpoint/2010/main" val="3471991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09E797-0D0D-439D-B9FF-33C875F5B985}"/>
              </a:ext>
            </a:extLst>
          </p:cNvPr>
          <p:cNvSpPr txBox="1">
            <a:spLocks/>
          </p:cNvSpPr>
          <p:nvPr/>
        </p:nvSpPr>
        <p:spPr>
          <a:xfrm>
            <a:off x="6333092" y="1098552"/>
            <a:ext cx="3852309" cy="8518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50"/>
              </a:spcAft>
            </a:pPr>
            <a:r>
              <a:rPr lang="en-US" sz="2700" kern="1200">
                <a:solidFill>
                  <a:schemeClr val="tx1"/>
                </a:solidFill>
                <a:latin typeface="+mj-lt"/>
                <a:ea typeface="+mj-ea"/>
                <a:cs typeface="+mj-cs"/>
              </a:rPr>
              <a:t>How To Play This Presentation </a:t>
            </a:r>
          </a:p>
        </p:txBody>
      </p:sp>
      <p:pic>
        <p:nvPicPr>
          <p:cNvPr id="6" name="Video 3">
            <a:hlinkClick r:id="" action="ppaction://media"/>
            <a:extLst>
              <a:ext uri="{FF2B5EF4-FFF2-40B4-BE49-F238E27FC236}">
                <a16:creationId xmlns:a16="http://schemas.microsoft.com/office/drawing/2014/main" id="{32FE18D9-D082-42FF-9559-EFEA1D09C6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6600" y="1940984"/>
            <a:ext cx="3968040" cy="2976030"/>
          </a:xfrm>
          <a:prstGeom prst="rect">
            <a:avLst/>
          </a:prstGeom>
        </p:spPr>
      </p:pic>
      <p:sp>
        <p:nvSpPr>
          <p:cNvPr id="7" name="Content Placeholder 2">
            <a:extLst>
              <a:ext uri="{FF2B5EF4-FFF2-40B4-BE49-F238E27FC236}">
                <a16:creationId xmlns:a16="http://schemas.microsoft.com/office/drawing/2014/main" id="{AD54ECBB-CAE8-49CA-8BE4-81E643781B90}"/>
              </a:ext>
            </a:extLst>
          </p:cNvPr>
          <p:cNvSpPr txBox="1">
            <a:spLocks/>
          </p:cNvSpPr>
          <p:nvPr/>
        </p:nvSpPr>
        <p:spPr>
          <a:xfrm>
            <a:off x="6333091" y="2194487"/>
            <a:ext cx="5218158" cy="3568656"/>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a:r>
              <a:rPr lang="en-US" sz="1400" dirty="0"/>
              <a:t>Open the presentation in the desktop version of PowerPoint.</a:t>
            </a:r>
            <a:endParaRPr lang="en-US" sz="1400" dirty="0">
              <a:cs typeface="Calibri"/>
            </a:endParaRPr>
          </a:p>
          <a:p>
            <a:pPr marL="257175"/>
            <a:r>
              <a:rPr lang="en-US" sz="1400" dirty="0"/>
              <a:t> Wait for slide show to load up ( it may take a minute or two)</a:t>
            </a:r>
            <a:endParaRPr lang="en-US" sz="1400" dirty="0">
              <a:cs typeface="Calibri"/>
            </a:endParaRPr>
          </a:p>
          <a:p>
            <a:pPr marL="257175"/>
            <a:r>
              <a:rPr lang="en-US" sz="1400" dirty="0"/>
              <a:t>Go to Slide Show in the toolbar </a:t>
            </a:r>
            <a:endParaRPr lang="en-US" sz="1400" dirty="0">
              <a:cs typeface="Calibri"/>
            </a:endParaRPr>
          </a:p>
          <a:p>
            <a:pPr marL="257175"/>
            <a:r>
              <a:rPr lang="en-US" sz="1400" dirty="0"/>
              <a:t>Click on the option that says From Beginning</a:t>
            </a:r>
            <a:endParaRPr lang="en-US" sz="1400" dirty="0">
              <a:cs typeface="Calibri"/>
            </a:endParaRPr>
          </a:p>
          <a:p>
            <a:pPr marL="257175"/>
            <a:r>
              <a:rPr lang="en-US" sz="1400" dirty="0"/>
              <a:t>Viola! </a:t>
            </a:r>
            <a:endParaRPr lang="en-US" sz="1400" dirty="0">
              <a:cs typeface="Calibri"/>
            </a:endParaRPr>
          </a:p>
          <a:p>
            <a:pPr marL="257175"/>
            <a:r>
              <a:rPr lang="en-US" sz="1400" dirty="0"/>
              <a:t>To watch videos, double click on video picture</a:t>
            </a:r>
            <a:endParaRPr lang="en-US" sz="1400" dirty="0">
              <a:cs typeface="Calibri"/>
            </a:endParaRPr>
          </a:p>
          <a:p>
            <a:pPr marL="257175"/>
            <a:r>
              <a:rPr lang="en-US" sz="1400" dirty="0"/>
              <a:t>Click on arrows at the bottom of screen to go to the next slide or back a slide. </a:t>
            </a:r>
            <a:endParaRPr lang="en-US" sz="1400" dirty="0">
              <a:cs typeface="Calibri"/>
            </a:endParaRPr>
          </a:p>
        </p:txBody>
      </p:sp>
    </p:spTree>
    <p:extLst>
      <p:ext uri="{BB962C8B-B14F-4D97-AF65-F5344CB8AC3E}">
        <p14:creationId xmlns:p14="http://schemas.microsoft.com/office/powerpoint/2010/main" val="206683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95EA06-EE08-4A0E-BED6-BBAF6F45A5AB}"/>
              </a:ext>
            </a:extLst>
          </p:cNvPr>
          <p:cNvPicPr>
            <a:picLocks noChangeAspect="1"/>
          </p:cNvPicPr>
          <p:nvPr/>
        </p:nvPicPr>
        <p:blipFill>
          <a:blip r:embed="rId5"/>
          <a:stretch>
            <a:fillRect/>
          </a:stretch>
        </p:blipFill>
        <p:spPr>
          <a:xfrm>
            <a:off x="4259403" y="669925"/>
            <a:ext cx="7357534" cy="5518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Video 3">
            <a:hlinkClick r:id="" action="ppaction://media"/>
            <a:extLst>
              <a:ext uri="{FF2B5EF4-FFF2-40B4-BE49-F238E27FC236}">
                <a16:creationId xmlns:a16="http://schemas.microsoft.com/office/drawing/2014/main" id="{9347A095-4C7C-48ED-8726-F999A57FBF2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555142876"/>
      </p:ext>
    </p:extLst>
  </p:cSld>
  <p:clrMapOvr>
    <a:masterClrMapping/>
  </p:clrMapOvr>
  <mc:AlternateContent xmlns:mc="http://schemas.openxmlformats.org/markup-compatibility/2006" xmlns:p14="http://schemas.microsoft.com/office/powerpoint/2010/main">
    <mc:Choice Requires="p14">
      <p:transition spd="slow" p14:dur="2000" advTm="28292"/>
    </mc:Choice>
    <mc:Fallback xmlns="">
      <p:transition spd="slow" advTm="2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77-Year-Old Is 1 of World's Oldest People With Down Syndrome">
            <a:hlinkClick r:id="" action="ppaction://media"/>
            <a:extLst>
              <a:ext uri="{FF2B5EF4-FFF2-40B4-BE49-F238E27FC236}">
                <a16:creationId xmlns:a16="http://schemas.microsoft.com/office/drawing/2014/main" id="{5EC7B51F-A9CB-4794-ACF0-978A7AB57B76}"/>
              </a:ext>
            </a:extLst>
          </p:cNvPr>
          <p:cNvPicPr>
            <a:picLocks noRot="1" noChangeAspect="1"/>
          </p:cNvPicPr>
          <p:nvPr>
            <a:videoFile r:link="rId1"/>
          </p:nvPr>
        </p:nvPicPr>
        <p:blipFill>
          <a:blip r:embed="rId3"/>
          <a:stretch>
            <a:fillRect/>
          </a:stretch>
        </p:blipFill>
        <p:spPr>
          <a:xfrm>
            <a:off x="4336427" y="1902711"/>
            <a:ext cx="6406584" cy="3619721"/>
          </a:xfrm>
          <a:prstGeom prst="rect">
            <a:avLst/>
          </a:prstGeom>
        </p:spPr>
      </p:pic>
      <p:sp>
        <p:nvSpPr>
          <p:cNvPr id="3" name="TextBox 2">
            <a:extLst>
              <a:ext uri="{FF2B5EF4-FFF2-40B4-BE49-F238E27FC236}">
                <a16:creationId xmlns:a16="http://schemas.microsoft.com/office/drawing/2014/main" id="{343B1C03-0C73-4C05-BFA1-6840DFD53A40}"/>
              </a:ext>
            </a:extLst>
          </p:cNvPr>
          <p:cNvSpPr txBox="1"/>
          <p:nvPr/>
        </p:nvSpPr>
        <p:spPr>
          <a:xfrm>
            <a:off x="6096000" y="896986"/>
            <a:ext cx="3926992"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b="1" i="1">
                <a:solidFill>
                  <a:srgbClr val="0070C0"/>
                </a:solidFill>
              </a:rPr>
              <a:t>Click to play video</a:t>
            </a:r>
            <a:endParaRPr lang="en-US" sz="2400" b="1" i="1">
              <a:solidFill>
                <a:srgbClr val="0070C0"/>
              </a:solidFill>
              <a:cs typeface="Calibri"/>
            </a:endParaRPr>
          </a:p>
        </p:txBody>
      </p:sp>
    </p:spTree>
    <p:extLst>
      <p:ext uri="{BB962C8B-B14F-4D97-AF65-F5344CB8AC3E}">
        <p14:creationId xmlns:p14="http://schemas.microsoft.com/office/powerpoint/2010/main" val="236964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9C32D-3CBB-4C3B-9986-C33741B0DB20}"/>
              </a:ext>
            </a:extLst>
          </p:cNvPr>
          <p:cNvSpPr txBox="1"/>
          <p:nvPr/>
        </p:nvSpPr>
        <p:spPr>
          <a:xfrm>
            <a:off x="1524001" y="857251"/>
            <a:ext cx="8465095" cy="595547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b="1" dirty="0">
                <a:latin typeface="Merriweather"/>
              </a:rPr>
              <a:t>Early Onset Alzheimer's Disease in People with Down Syndrome</a:t>
            </a:r>
            <a:r>
              <a:rPr lang="en-US" sz="1800" dirty="0">
                <a:latin typeface="Merriweather"/>
              </a:rPr>
              <a:t>​</a:t>
            </a:r>
          </a:p>
          <a:p>
            <a:pPr algn="ctr"/>
            <a:endParaRPr lang="en-US" sz="1350" dirty="0">
              <a:latin typeface="Merriweather"/>
            </a:endParaRPr>
          </a:p>
          <a:p>
            <a:pPr algn="ctr"/>
            <a:endParaRPr lang="en-US" sz="1350" dirty="0">
              <a:latin typeface="Merriweather"/>
            </a:endParaRPr>
          </a:p>
          <a:p>
            <a:pPr algn="ctr"/>
            <a:endParaRPr lang="en-US" sz="1350" dirty="0">
              <a:latin typeface="Merriweather"/>
              <a:ea typeface="+mn-lt"/>
              <a:cs typeface="+mn-lt"/>
            </a:endParaRPr>
          </a:p>
          <a:p>
            <a:endParaRPr lang="en-US" sz="1350" dirty="0">
              <a:latin typeface="Merriweather"/>
              <a:ea typeface="+mn-lt"/>
              <a:cs typeface="+mn-lt"/>
            </a:endParaRPr>
          </a:p>
          <a:p>
            <a:endParaRPr lang="en-US" sz="1350" dirty="0">
              <a:latin typeface="Merriweather"/>
              <a:ea typeface="+mn-lt"/>
              <a:cs typeface="+mn-lt"/>
            </a:endParaRPr>
          </a:p>
          <a:p>
            <a:endParaRPr lang="en-US" sz="1350" dirty="0">
              <a:latin typeface="Merriweather"/>
              <a:ea typeface="+mn-lt"/>
              <a:cs typeface="+mn-lt"/>
            </a:endParaRPr>
          </a:p>
          <a:p>
            <a:endParaRPr lang="en-US" sz="1350" dirty="0">
              <a:latin typeface="Merriweather"/>
              <a:ea typeface="+mn-lt"/>
              <a:cs typeface="+mn-lt"/>
            </a:endParaRPr>
          </a:p>
          <a:p>
            <a:endParaRPr lang="en-US" sz="1350" dirty="0">
              <a:latin typeface="Merriweather"/>
              <a:ea typeface="+mn-lt"/>
              <a:cs typeface="+mn-lt"/>
            </a:endParaRPr>
          </a:p>
          <a:p>
            <a:pPr marL="214313" indent="-214313">
              <a:buFont typeface="Arial"/>
              <a:buChar char="•"/>
            </a:pPr>
            <a:r>
              <a:rPr lang="en-US" sz="1350" dirty="0">
                <a:ea typeface="+mn-lt"/>
                <a:cs typeface="+mn-lt"/>
              </a:rPr>
              <a:t>Many, but not all, people with Down syndrome develop </a:t>
            </a:r>
            <a:r>
              <a:rPr lang="en-US" sz="1350" dirty="0">
                <a:ea typeface="+mn-lt"/>
                <a:cs typeface="+mn-lt"/>
                <a:hlinkClick r:id="rId4">
                  <a:extLst>
                    <a:ext uri="{A12FA001-AC4F-418D-AE19-62706E023703}">
                      <ahyp:hlinkClr xmlns:ahyp="http://schemas.microsoft.com/office/drawing/2018/hyperlinkcolor" val="tx"/>
                    </a:ext>
                  </a:extLst>
                </a:hlinkClick>
              </a:rPr>
              <a:t>Alzheimer’s disease</a:t>
            </a:r>
            <a:r>
              <a:rPr lang="en-US" sz="1350" dirty="0">
                <a:ea typeface="+mn-lt"/>
                <a:cs typeface="+mn-lt"/>
              </a:rPr>
              <a:t> when they get older.</a:t>
            </a:r>
          </a:p>
          <a:p>
            <a:pPr marL="214313" indent="-214313">
              <a:buFont typeface="Arial"/>
              <a:buChar char="•"/>
            </a:pPr>
            <a:endParaRPr lang="en-US" sz="1350" dirty="0">
              <a:latin typeface="Calibri"/>
              <a:cs typeface="Calibri"/>
            </a:endParaRPr>
          </a:p>
          <a:p>
            <a:pPr marL="214313" indent="-214313">
              <a:buFont typeface="Arial"/>
              <a:buChar char="•"/>
            </a:pPr>
            <a:r>
              <a:rPr lang="en-US" sz="1350" dirty="0">
                <a:ea typeface="+mn-lt"/>
                <a:cs typeface="+mn-lt"/>
              </a:rPr>
              <a:t>People with Down syndrome are born with an extra copy of chromosome 21, which carries the APP gene. This gene </a:t>
            </a:r>
          </a:p>
          <a:p>
            <a:r>
              <a:rPr lang="en-US" sz="1350" dirty="0">
                <a:ea typeface="+mn-lt"/>
                <a:cs typeface="+mn-lt"/>
              </a:rPr>
              <a:t>      produces a specific protein called amyloid precursor protein (APP).</a:t>
            </a:r>
            <a:endParaRPr lang="en-US" sz="1350" dirty="0">
              <a:cs typeface="Calibri" panose="020F0502020204030204"/>
            </a:endParaRPr>
          </a:p>
          <a:p>
            <a:pPr marL="214313" indent="-214313">
              <a:buFont typeface="Arial"/>
              <a:buChar char="•"/>
            </a:pPr>
            <a:endParaRPr lang="en-US" sz="1350" dirty="0">
              <a:latin typeface="Calibri"/>
              <a:cs typeface="Calibri"/>
            </a:endParaRPr>
          </a:p>
          <a:p>
            <a:pPr marL="214313" indent="-214313">
              <a:buFont typeface="Arial"/>
              <a:buChar char="•"/>
            </a:pPr>
            <a:r>
              <a:rPr lang="en-US" sz="1350" dirty="0">
                <a:ea typeface="+mn-lt"/>
                <a:cs typeface="+mn-lt"/>
              </a:rPr>
              <a:t>Too much APP protein leads to a buildup of protein clumps called </a:t>
            </a:r>
            <a:r>
              <a:rPr lang="en-US" sz="1350" dirty="0">
                <a:solidFill>
                  <a:srgbClr val="20558A"/>
                </a:solidFill>
                <a:ea typeface="+mn-lt"/>
                <a:cs typeface="+mn-lt"/>
                <a:hlinkClick r:id="rId5"/>
              </a:rPr>
              <a:t>beta-amyloid plaques </a:t>
            </a:r>
            <a:r>
              <a:rPr lang="en-US" sz="1350" dirty="0">
                <a:ea typeface="+mn-lt"/>
                <a:cs typeface="+mn-lt"/>
              </a:rPr>
              <a:t>in the brain.</a:t>
            </a:r>
            <a:endParaRPr lang="en-US" sz="1350" dirty="0">
              <a:cs typeface="Calibri" panose="020F0502020204030204"/>
            </a:endParaRPr>
          </a:p>
          <a:p>
            <a:pPr marL="214313" indent="-214313">
              <a:buFont typeface="Arial"/>
              <a:buChar char="•"/>
            </a:pPr>
            <a:endParaRPr lang="en-US" sz="1350" dirty="0">
              <a:latin typeface="Calibri"/>
              <a:cs typeface="Calibri"/>
            </a:endParaRPr>
          </a:p>
          <a:p>
            <a:pPr marL="214313" indent="-214313">
              <a:buFont typeface="Arial"/>
              <a:buChar char="•"/>
            </a:pPr>
            <a:r>
              <a:rPr lang="en-US" sz="1350" dirty="0">
                <a:ea typeface="+mn-lt"/>
                <a:cs typeface="+mn-lt"/>
              </a:rPr>
              <a:t>By age 40, almost all people with Down syndrome have these plaques, along with other protein deposits, called tau tangles, which cause problems with how brain cells function and increase the risk of developing Alzheimer’s dementia.</a:t>
            </a:r>
          </a:p>
          <a:p>
            <a:pPr marL="214313" indent="-214313">
              <a:buFont typeface="Arial"/>
              <a:buChar char="•"/>
            </a:pPr>
            <a:endParaRPr lang="en-US" sz="1350" dirty="0">
              <a:latin typeface="Calibri"/>
              <a:cs typeface="Calibri"/>
            </a:endParaRPr>
          </a:p>
          <a:p>
            <a:pPr marL="214313" indent="-214313">
              <a:buFont typeface="Arial"/>
              <a:buChar char="•"/>
            </a:pPr>
            <a:r>
              <a:rPr lang="en-US" sz="1350" dirty="0">
                <a:ea typeface="+mn-lt"/>
                <a:cs typeface="+mn-lt"/>
              </a:rPr>
              <a:t>However, not all people with these brain plaques will develop the symptoms of Alzheimer’s. Estimates suggest that 50  percent or more of people with Down syndrome will develop dementia due to Alzheimer’s disease as they age. </a:t>
            </a:r>
          </a:p>
          <a:p>
            <a:endParaRPr lang="en-US" sz="1350" dirty="0">
              <a:latin typeface="Calibri"/>
              <a:cs typeface="Calibri"/>
            </a:endParaRPr>
          </a:p>
          <a:p>
            <a:pPr marL="214313" indent="-214313">
              <a:buFont typeface="Arial"/>
              <a:buChar char="•"/>
            </a:pPr>
            <a:endParaRPr lang="en-US" sz="1350" dirty="0">
              <a:latin typeface="Calibri"/>
              <a:cs typeface="Calibri"/>
            </a:endParaRPr>
          </a:p>
          <a:p>
            <a:pPr marL="214313" indent="-214313">
              <a:buFont typeface="Arial"/>
              <a:buChar char="•"/>
            </a:pPr>
            <a:endParaRPr lang="en-US" sz="1350" dirty="0">
              <a:latin typeface="Merriweather"/>
            </a:endParaRPr>
          </a:p>
          <a:p>
            <a:endParaRPr lang="en-US" sz="1350" dirty="0">
              <a:latin typeface="Merriweather"/>
            </a:endParaRPr>
          </a:p>
        </p:txBody>
      </p:sp>
      <p:pic>
        <p:nvPicPr>
          <p:cNvPr id="3" name="Picture 10" descr="beta-amyloid plaques and tau in the brain ">
            <a:extLst>
              <a:ext uri="{FF2B5EF4-FFF2-40B4-BE49-F238E27FC236}">
                <a16:creationId xmlns:a16="http://schemas.microsoft.com/office/drawing/2014/main" id="{6885097A-B8CC-4345-AA97-0BC7EB50E849}"/>
              </a:ext>
            </a:extLst>
          </p:cNvPr>
          <p:cNvPicPr>
            <a:picLocks noChangeAspect="1"/>
          </p:cNvPicPr>
          <p:nvPr/>
        </p:nvPicPr>
        <p:blipFill>
          <a:blip r:embed="rId6"/>
          <a:stretch>
            <a:fillRect/>
          </a:stretch>
        </p:blipFill>
        <p:spPr>
          <a:xfrm>
            <a:off x="4567106" y="1316457"/>
            <a:ext cx="2148632" cy="1285432"/>
          </a:xfrm>
          <a:prstGeom prst="rect">
            <a:avLst/>
          </a:prstGeom>
        </p:spPr>
      </p:pic>
      <p:pic>
        <p:nvPicPr>
          <p:cNvPr id="4" name="Audio 3">
            <a:hlinkClick r:id="" action="ppaction://media"/>
            <a:extLst>
              <a:ext uri="{FF2B5EF4-FFF2-40B4-BE49-F238E27FC236}">
                <a16:creationId xmlns:a16="http://schemas.microsoft.com/office/drawing/2014/main" id="{A8013414-2DD8-4C62-8E5F-BA01571227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48900" y="5581650"/>
            <a:ext cx="304800" cy="304800"/>
          </a:xfrm>
          <a:prstGeom prst="rect">
            <a:avLst/>
          </a:prstGeom>
        </p:spPr>
      </p:pic>
    </p:spTree>
    <p:extLst>
      <p:ext uri="{BB962C8B-B14F-4D97-AF65-F5344CB8AC3E}">
        <p14:creationId xmlns:p14="http://schemas.microsoft.com/office/powerpoint/2010/main" val="739150422"/>
      </p:ext>
    </p:extLst>
  </p:cSld>
  <p:clrMapOvr>
    <a:masterClrMapping/>
  </p:clrMapOvr>
  <mc:AlternateContent xmlns:mc="http://schemas.openxmlformats.org/markup-compatibility/2006" xmlns:p14="http://schemas.microsoft.com/office/powerpoint/2010/main">
    <mc:Choice Requires="p14">
      <p:transition spd="slow" p14:dur="2000" advTm="60161"/>
    </mc:Choice>
    <mc:Fallback xmlns="">
      <p:transition spd="slow" advTm="6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801BF-D434-489A-8E2E-7E44BC54A206}"/>
              </a:ext>
            </a:extLst>
          </p:cNvPr>
          <p:cNvSpPr txBox="1"/>
          <p:nvPr/>
        </p:nvSpPr>
        <p:spPr>
          <a:xfrm>
            <a:off x="1756914" y="896071"/>
            <a:ext cx="8688956" cy="47782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b="1" dirty="0">
                <a:ea typeface="+mn-lt"/>
                <a:cs typeface="+mn-lt"/>
              </a:rPr>
              <a:t>Early Onset Alzheimer's Disease in People with Down Syndrome</a:t>
            </a:r>
            <a:endParaRPr lang="en-US" sz="1800" dirty="0">
              <a:cs typeface="Arial"/>
            </a:endParaRPr>
          </a:p>
          <a:p>
            <a:pPr algn="ctr"/>
            <a:endParaRPr lang="en-US" sz="1800" b="1" dirty="0">
              <a:cs typeface="Calibri"/>
            </a:endParaRPr>
          </a:p>
          <a:p>
            <a:pPr marL="214313" indent="-214313">
              <a:buFont typeface="Arial"/>
              <a:buChar char="•"/>
            </a:pPr>
            <a:r>
              <a:rPr lang="en-US" sz="1350" dirty="0">
                <a:ea typeface="+mn-lt"/>
                <a:cs typeface="+mn-lt"/>
              </a:rPr>
              <a:t>According to the National Down Syndrome Society, about 30% of people with Down syndrome who are in their 50s have Alzheimer’s dementia. About 50% of people with Down syndrome in their 60s have Alzheimer’s dementia.</a:t>
            </a:r>
            <a:r>
              <a:rPr lang="en-US" sz="1350" dirty="0">
                <a:cs typeface="Arial"/>
              </a:rPr>
              <a:t>.​</a:t>
            </a:r>
            <a:endParaRPr lang="en-US" sz="1350" dirty="0">
              <a:cs typeface="Calibri" panose="020F0502020204030204"/>
            </a:endParaRPr>
          </a:p>
          <a:p>
            <a:pPr marL="214313" indent="-214313">
              <a:buFont typeface="Arial"/>
              <a:buChar char="•"/>
            </a:pPr>
            <a:endParaRPr lang="en-US" sz="1350" dirty="0">
              <a:cs typeface="Arial"/>
            </a:endParaRPr>
          </a:p>
          <a:p>
            <a:pPr marL="214313" indent="-214313">
              <a:buFont typeface="Arial"/>
              <a:buChar char="•"/>
            </a:pPr>
            <a:r>
              <a:rPr lang="en-US" sz="1350" dirty="0">
                <a:cs typeface="Arial"/>
              </a:rPr>
              <a:t>Document baseline adult function by age 35. Ongoing evaluation of intellectual, behavioral and social function is important​ for everyone with Down syndrome. By age 35, everyone's medical record should ideally include detailed information ​ on his or her adult abilities. The person with Down syndrome, family members, and other reliable individuals are helpful​ sources for this information.​</a:t>
            </a:r>
          </a:p>
          <a:p>
            <a:pPr marL="214313" indent="-214313">
              <a:buFont typeface="Arial"/>
              <a:buChar char="•"/>
            </a:pPr>
            <a:endParaRPr lang="en-US" sz="1350" dirty="0">
              <a:ea typeface="+mn-lt"/>
              <a:cs typeface="Arial"/>
            </a:endParaRPr>
          </a:p>
          <a:p>
            <a:pPr marL="214313" indent="-214313">
              <a:buFont typeface="Arial"/>
              <a:buChar char="•"/>
            </a:pPr>
            <a:r>
              <a:rPr lang="en-US" sz="1350" dirty="0">
                <a:ea typeface="+mn-lt"/>
                <a:cs typeface="+mn-lt"/>
              </a:rPr>
              <a:t>Rule out other causes of symptoms. It’s important to rule out other medical conditions commonly associated with Down syndrome as the cause of changes in thinking and function, including thyroid problems, depression, chronic ear and sinus infections, vision loss, and sleep apnea.  </a:t>
            </a:r>
            <a:endParaRPr lang="en-US" sz="1350" dirty="0">
              <a:cs typeface="Arial"/>
            </a:endParaRPr>
          </a:p>
          <a:p>
            <a:pPr marL="214313" indent="-214313">
              <a:buFont typeface="Arial"/>
              <a:buChar char="•"/>
            </a:pPr>
            <a:endParaRPr lang="en-US" sz="1350" dirty="0">
              <a:solidFill>
                <a:srgbClr val="000000"/>
              </a:solidFill>
              <a:cs typeface="Calibri"/>
            </a:endParaRPr>
          </a:p>
          <a:p>
            <a:pPr marL="214313" indent="-214313">
              <a:buFont typeface="Arial"/>
              <a:buChar char="•"/>
            </a:pPr>
            <a:r>
              <a:rPr lang="en-US" sz="1350" dirty="0">
                <a:solidFill>
                  <a:srgbClr val="000000"/>
                </a:solidFill>
                <a:cs typeface="Calibri"/>
              </a:rPr>
              <a:t>As with other adults, people with  Down Syndrome can benefit from a healthy lifestyle; diet, exercise and meaningful active social engagement can help stave off  if not prevent the effects of the disease.</a:t>
            </a:r>
          </a:p>
          <a:p>
            <a:endParaRPr lang="en-US" sz="1350" dirty="0">
              <a:solidFill>
                <a:srgbClr val="000000"/>
              </a:solidFill>
              <a:cs typeface="Arial"/>
            </a:endParaRPr>
          </a:p>
          <a:p>
            <a:r>
              <a:rPr lang="en-US" sz="1350" dirty="0">
                <a:solidFill>
                  <a:srgbClr val="0563C1"/>
                </a:solidFill>
                <a:cs typeface="Arial"/>
                <a:hlinkClick r:id="rId4">
                  <a:extLst>
                    <a:ext uri="{A12FA001-AC4F-418D-AE19-62706E023703}">
                      <ahyp:hlinkClr xmlns:ahyp="http://schemas.microsoft.com/office/drawing/2018/hyperlinkcolor" val="tx"/>
                    </a:ext>
                  </a:extLst>
                </a:hlinkClick>
              </a:rPr>
              <a:t>https://www.nia.nih.gov/health/alzheimers-disease-people-down-syndrome</a:t>
            </a:r>
            <a:r>
              <a:rPr lang="en-US" sz="1350" dirty="0">
                <a:cs typeface="Arial"/>
                <a:hlinkClick r:id="rId4">
                  <a:extLst>
                    <a:ext uri="{A12FA001-AC4F-418D-AE19-62706E023703}">
                      <ahyp:hlinkClr xmlns:ahyp="http://schemas.microsoft.com/office/drawing/2018/hyperlinkcolor" val="tx"/>
                    </a:ext>
                  </a:extLst>
                </a:hlinkClick>
              </a:rPr>
              <a:t>​</a:t>
            </a:r>
          </a:p>
          <a:p>
            <a:endParaRPr lang="en-US" sz="1350" dirty="0">
              <a:ea typeface="+mn-lt"/>
              <a:cs typeface="Arial"/>
            </a:endParaRPr>
          </a:p>
          <a:p>
            <a:r>
              <a:rPr lang="en-US" sz="1350" dirty="0">
                <a:ea typeface="+mn-lt"/>
                <a:cs typeface="+mn-lt"/>
                <a:hlinkClick r:id="rId5"/>
              </a:rPr>
              <a:t>Aging and Down Syndrome: A Health &amp; Well-Being Guidebook</a:t>
            </a:r>
            <a:r>
              <a:rPr lang="en-US" sz="1350" dirty="0">
                <a:ea typeface="+mn-lt"/>
                <a:cs typeface="+mn-lt"/>
              </a:rPr>
              <a:t> </a:t>
            </a:r>
            <a:endParaRPr lang="en-US" sz="1350" dirty="0">
              <a:cs typeface="Calibri" panose="020F0502020204030204"/>
            </a:endParaRPr>
          </a:p>
          <a:p>
            <a:r>
              <a:rPr lang="en-US" sz="1350" dirty="0">
                <a:cs typeface="Arial"/>
              </a:rPr>
              <a:t>This content is provided by the National Institute on Aging (NIA), </a:t>
            </a:r>
          </a:p>
          <a:p>
            <a:r>
              <a:rPr lang="en-US" sz="1350" dirty="0">
                <a:cs typeface="Arial"/>
              </a:rPr>
              <a:t>part of the National Institutes of Health​</a:t>
            </a:r>
            <a:endParaRPr lang="en-US" sz="1350" dirty="0">
              <a:cs typeface="Calibri" panose="020F0502020204030204"/>
            </a:endParaRPr>
          </a:p>
        </p:txBody>
      </p:sp>
      <p:pic>
        <p:nvPicPr>
          <p:cNvPr id="4" name="Video 3">
            <a:hlinkClick r:id="" action="ppaction://media"/>
            <a:extLst>
              <a:ext uri="{FF2B5EF4-FFF2-40B4-BE49-F238E27FC236}">
                <a16:creationId xmlns:a16="http://schemas.microsoft.com/office/drawing/2014/main" id="{B4929512-7E37-42B0-A74A-45C9A644FEE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8953502" y="4714876"/>
            <a:ext cx="1714499" cy="1285875"/>
          </a:xfrm>
          <a:prstGeom prst="rect">
            <a:avLst/>
          </a:prstGeom>
        </p:spPr>
      </p:pic>
    </p:spTree>
    <p:extLst>
      <p:ext uri="{BB962C8B-B14F-4D97-AF65-F5344CB8AC3E}">
        <p14:creationId xmlns:p14="http://schemas.microsoft.com/office/powerpoint/2010/main" val="3563496779"/>
      </p:ext>
    </p:extLst>
  </p:cSld>
  <p:clrMapOvr>
    <a:masterClrMapping/>
  </p:clrMapOvr>
  <mc:AlternateContent xmlns:mc="http://schemas.openxmlformats.org/markup-compatibility/2006" xmlns:p14="http://schemas.microsoft.com/office/powerpoint/2010/main">
    <mc:Choice Requires="p14">
      <p:transition spd="slow" p14:dur="2000" advTm="70896"/>
    </mc:Choice>
    <mc:Fallback xmlns="">
      <p:transition spd="slow" advTm="7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F62DB7-77E4-4508-8558-5FCA44AFC847}"/>
              </a:ext>
            </a:extLst>
          </p:cNvPr>
          <p:cNvSpPr txBox="1"/>
          <p:nvPr/>
        </p:nvSpPr>
        <p:spPr>
          <a:xfrm>
            <a:off x="1725084" y="984760"/>
            <a:ext cx="8590870" cy="2839239"/>
          </a:xfrm>
          <a:prstGeom prst="rect">
            <a:avLst/>
          </a:prstGeom>
          <a:noFill/>
        </p:spPr>
        <p:txBody>
          <a:bodyPr wrap="square" lIns="68580" tIns="34290" rIns="68580" bIns="34290" anchor="t">
            <a:spAutoFit/>
          </a:bodyPr>
          <a:lstStyle/>
          <a:p>
            <a:pPr marL="257175" indent="-257175">
              <a:buFont typeface="Wingdings"/>
              <a:buChar char="v"/>
            </a:pPr>
            <a:r>
              <a:rPr lang="en-US" sz="1500"/>
              <a:t>Aging with IDD continues to present considerable challenges, as there is good evidence that while older persons with IDD experience the same age-related chronic diseases seen in the older general population, many of their health care needs go unidentified and unmet when compared with the general population.</a:t>
            </a:r>
            <a:endParaRPr lang="en-US" sz="1500">
              <a:cs typeface="Calibri"/>
            </a:endParaRPr>
          </a:p>
          <a:p>
            <a:pPr marL="257175" indent="-257175">
              <a:buFont typeface="Wingdings"/>
              <a:buChar char="v"/>
            </a:pPr>
            <a:endParaRPr lang="en-US" sz="1500">
              <a:cs typeface="Calibri"/>
            </a:endParaRPr>
          </a:p>
          <a:p>
            <a:pPr marL="257175" indent="-257175">
              <a:buFont typeface="Wingdings"/>
              <a:buChar char="v"/>
            </a:pPr>
            <a:r>
              <a:rPr lang="en-US" sz="1500"/>
              <a:t>Persons aging with IDD experience unrecognized or poorly managed health conditions (</a:t>
            </a:r>
            <a:r>
              <a:rPr lang="en-US" sz="1500" err="1"/>
              <a:t>eg</a:t>
            </a:r>
            <a:r>
              <a:rPr lang="en-US" sz="1500"/>
              <a:t>, visual and hearing impairments, mental health problems) and higher rates of morbidity and mortality than the general population.</a:t>
            </a:r>
            <a:endParaRPr lang="en-US" sz="1500">
              <a:cs typeface="Calibri" panose="020F0502020204030204"/>
            </a:endParaRPr>
          </a:p>
          <a:p>
            <a:pPr marL="257175" indent="-257175">
              <a:buFont typeface="Wingdings"/>
              <a:buChar char="v"/>
            </a:pPr>
            <a:endParaRPr lang="en-US" sz="1500">
              <a:cs typeface="Calibri" panose="020F0502020204030204"/>
            </a:endParaRPr>
          </a:p>
          <a:p>
            <a:pPr marL="257175" indent="-257175">
              <a:buFont typeface="Wingdings"/>
              <a:buChar char="Ø"/>
            </a:pPr>
            <a:r>
              <a:rPr lang="en-US" sz="1500" b="1">
                <a:cs typeface="Calibri" panose="020F0502020204030204"/>
              </a:rPr>
              <a:t>When decline occurs for any reason health care professionals underscore the need to  utilize therapeutic interventions aggressively to regain optimum health and maintain it.</a:t>
            </a:r>
          </a:p>
          <a:p>
            <a:pPr marL="257175" indent="-257175">
              <a:buFont typeface="Wingdings"/>
              <a:buChar char="Ø"/>
            </a:pPr>
            <a:endParaRPr lang="en-US" sz="1500" b="1">
              <a:cs typeface="Calibri" panose="020F0502020204030204"/>
            </a:endParaRPr>
          </a:p>
          <a:p>
            <a:pPr marL="257175" indent="-257175">
              <a:buFont typeface="Wingdings"/>
              <a:buChar char="Ø"/>
            </a:pPr>
            <a:r>
              <a:rPr lang="en-US" sz="1500" b="1">
                <a:cs typeface="Calibri" panose="020F0502020204030204"/>
              </a:rPr>
              <a:t>Review medication lists frequently- take note of adverse reactions and long-term side effects.</a:t>
            </a:r>
          </a:p>
        </p:txBody>
      </p:sp>
      <p:pic>
        <p:nvPicPr>
          <p:cNvPr id="7" name="Picture 6">
            <a:extLst>
              <a:ext uri="{FF2B5EF4-FFF2-40B4-BE49-F238E27FC236}">
                <a16:creationId xmlns:a16="http://schemas.microsoft.com/office/drawing/2014/main" id="{F34A4B01-CF3B-49F0-AB35-42B7294869BB}"/>
              </a:ext>
            </a:extLst>
          </p:cNvPr>
          <p:cNvPicPr>
            <a:picLocks noChangeAspect="1"/>
          </p:cNvPicPr>
          <p:nvPr/>
        </p:nvPicPr>
        <p:blipFill>
          <a:blip r:embed="rId4"/>
          <a:stretch>
            <a:fillRect/>
          </a:stretch>
        </p:blipFill>
        <p:spPr>
          <a:xfrm>
            <a:off x="3754333" y="3996103"/>
            <a:ext cx="4152996" cy="2477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Video 4">
            <a:hlinkClick r:id="" action="ppaction://media"/>
            <a:extLst>
              <a:ext uri="{FF2B5EF4-FFF2-40B4-BE49-F238E27FC236}">
                <a16:creationId xmlns:a16="http://schemas.microsoft.com/office/drawing/2014/main" id="{B3F18FF4-4AEB-44E4-9744-BF4273998D6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953502" y="4714876"/>
            <a:ext cx="1714499" cy="1285875"/>
          </a:xfrm>
          <a:prstGeom prst="rect">
            <a:avLst/>
          </a:prstGeom>
        </p:spPr>
      </p:pic>
    </p:spTree>
    <p:extLst>
      <p:ext uri="{BB962C8B-B14F-4D97-AF65-F5344CB8AC3E}">
        <p14:creationId xmlns:p14="http://schemas.microsoft.com/office/powerpoint/2010/main" val="3464146701"/>
      </p:ext>
    </p:extLst>
  </p:cSld>
  <p:clrMapOvr>
    <a:masterClrMapping/>
  </p:clrMapOvr>
  <mc:AlternateContent xmlns:mc="http://schemas.openxmlformats.org/markup-compatibility/2006" xmlns:p14="http://schemas.microsoft.com/office/powerpoint/2010/main">
    <mc:Choice Requires="p14">
      <p:transition spd="slow" p14:dur="2000" advTm="55055"/>
    </mc:Choice>
    <mc:Fallback xmlns="">
      <p:transition spd="slow" advTm="55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7AA38A-A888-4EFA-A07F-B7B14BCE95A4}"/>
              </a:ext>
            </a:extLst>
          </p:cNvPr>
          <p:cNvPicPr>
            <a:picLocks noChangeAspect="1"/>
          </p:cNvPicPr>
          <p:nvPr/>
        </p:nvPicPr>
        <p:blipFill>
          <a:blip r:embed="rId5"/>
          <a:stretch>
            <a:fillRect/>
          </a:stretch>
        </p:blipFill>
        <p:spPr>
          <a:xfrm>
            <a:off x="4039050" y="548268"/>
            <a:ext cx="7681951" cy="5761463"/>
          </a:xfrm>
          <a:prstGeom prst="rect">
            <a:avLst/>
          </a:prstGeom>
          <a:ln>
            <a:noFill/>
          </a:ln>
          <a:effectLst>
            <a:softEdge rad="112500"/>
          </a:effectLst>
        </p:spPr>
      </p:pic>
      <p:pic>
        <p:nvPicPr>
          <p:cNvPr id="3" name="Video 2">
            <a:hlinkClick r:id="" action="ppaction://media"/>
            <a:extLst>
              <a:ext uri="{FF2B5EF4-FFF2-40B4-BE49-F238E27FC236}">
                <a16:creationId xmlns:a16="http://schemas.microsoft.com/office/drawing/2014/main" id="{C4CE10FF-AED8-4488-8A04-F0F1EBCB021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704859227"/>
      </p:ext>
    </p:extLst>
  </p:cSld>
  <p:clrMapOvr>
    <a:masterClrMapping/>
  </p:clrMapOvr>
  <mc:AlternateContent xmlns:mc="http://schemas.openxmlformats.org/markup-compatibility/2006" xmlns:p14="http://schemas.microsoft.com/office/powerpoint/2010/main">
    <mc:Choice Requires="p14">
      <p:transition spd="slow" p14:dur="2000" advTm="37896"/>
    </mc:Choice>
    <mc:Fallback xmlns="">
      <p:transition spd="slow" advTm="37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27913-4213-4766-854C-B2F03C313485}"/>
              </a:ext>
            </a:extLst>
          </p:cNvPr>
          <p:cNvSpPr>
            <a:spLocks noGrp="1"/>
          </p:cNvSpPr>
          <p:nvPr>
            <p:ph type="title"/>
          </p:nvPr>
        </p:nvSpPr>
        <p:spPr/>
        <p:txBody>
          <a:bodyPr/>
          <a:lstStyle/>
          <a:p>
            <a:r>
              <a:rPr lang="en-US"/>
              <a:t>Life Expectancy for ID/DD</a:t>
            </a:r>
          </a:p>
        </p:txBody>
      </p:sp>
      <p:pic>
        <p:nvPicPr>
          <p:cNvPr id="5" name="Content Placeholder 4">
            <a:extLst>
              <a:ext uri="{FF2B5EF4-FFF2-40B4-BE49-F238E27FC236}">
                <a16:creationId xmlns:a16="http://schemas.microsoft.com/office/drawing/2014/main" id="{49CF4A1F-7C80-45DD-A8A4-B4DE22A6B18E}"/>
              </a:ext>
            </a:extLst>
          </p:cNvPr>
          <p:cNvPicPr>
            <a:picLocks noGrp="1" noChangeAspect="1"/>
          </p:cNvPicPr>
          <p:nvPr>
            <p:ph sz="half" idx="1"/>
          </p:nvPr>
        </p:nvPicPr>
        <p:blipFill>
          <a:blip r:embed="rId4"/>
          <a:stretch>
            <a:fillRect/>
          </a:stretch>
        </p:blipFill>
        <p:spPr>
          <a:xfrm>
            <a:off x="497259" y="3038567"/>
            <a:ext cx="5095697" cy="2653561"/>
          </a:xfrm>
          <a:prstGeom prst="rect">
            <a:avLst/>
          </a:prstGeom>
          <a:ln w="3556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ontent Placeholder 3">
            <a:extLst>
              <a:ext uri="{FF2B5EF4-FFF2-40B4-BE49-F238E27FC236}">
                <a16:creationId xmlns:a16="http://schemas.microsoft.com/office/drawing/2014/main" id="{00F0E5C4-797A-49C4-BCC6-1D0F595B595C}"/>
              </a:ext>
            </a:extLst>
          </p:cNvPr>
          <p:cNvSpPr>
            <a:spLocks noGrp="1"/>
          </p:cNvSpPr>
          <p:nvPr>
            <p:ph sz="half" idx="2"/>
          </p:nvPr>
        </p:nvSpPr>
        <p:spPr>
          <a:xfrm>
            <a:off x="5592956" y="2733596"/>
            <a:ext cx="3886200" cy="3263504"/>
          </a:xfrm>
        </p:spPr>
        <p:txBody>
          <a:bodyPr>
            <a:normAutofit fontScale="77500" lnSpcReduction="20000"/>
          </a:bodyPr>
          <a:lstStyle/>
          <a:p>
            <a:r>
              <a:rPr lang="en-US"/>
              <a:t>People with a learning disability have worse physical and mental health than people without a learning disability.</a:t>
            </a:r>
          </a:p>
          <a:p>
            <a:endParaRPr lang="en-US"/>
          </a:p>
          <a:p>
            <a:r>
              <a:rPr lang="en-US"/>
              <a:t>On average, the life expectancy of women with a learning disability is 18 years shorter than for women in the general population.</a:t>
            </a:r>
          </a:p>
          <a:p>
            <a:endParaRPr lang="en-US"/>
          </a:p>
          <a:p>
            <a:r>
              <a:rPr lang="en-US"/>
              <a:t>The life expectancy of men with a learning disability is 14 years shorter than for men in the general population </a:t>
            </a:r>
          </a:p>
        </p:txBody>
      </p:sp>
      <p:pic>
        <p:nvPicPr>
          <p:cNvPr id="6" name="Video 5">
            <a:hlinkClick r:id="" action="ppaction://media"/>
            <a:extLst>
              <a:ext uri="{FF2B5EF4-FFF2-40B4-BE49-F238E27FC236}">
                <a16:creationId xmlns:a16="http://schemas.microsoft.com/office/drawing/2014/main" id="{1B8C6825-BEB4-4059-9CC5-E113B066EB2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812038" y="5358780"/>
            <a:ext cx="1122351" cy="841764"/>
          </a:xfrm>
          <a:prstGeom prst="rect">
            <a:avLst/>
          </a:prstGeom>
        </p:spPr>
      </p:pic>
    </p:spTree>
    <p:extLst>
      <p:ext uri="{BB962C8B-B14F-4D97-AF65-F5344CB8AC3E}">
        <p14:creationId xmlns:p14="http://schemas.microsoft.com/office/powerpoint/2010/main" val="4176971240"/>
      </p:ext>
    </p:extLst>
  </p:cSld>
  <p:clrMapOvr>
    <a:masterClrMapping/>
  </p:clrMapOvr>
  <mc:AlternateContent xmlns:mc="http://schemas.openxmlformats.org/markup-compatibility/2006" xmlns:p14="http://schemas.microsoft.com/office/powerpoint/2010/main">
    <mc:Choice Requires="p14">
      <p:transition spd="slow" p14:dur="2000" advTm="31303"/>
    </mc:Choice>
    <mc:Fallback xmlns="">
      <p:transition spd="slow" advTm="3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61A971AC3CAE4889A5561BB7523B95" ma:contentTypeVersion="7" ma:contentTypeDescription="Create a new document." ma:contentTypeScope="" ma:versionID="d62963807f74d0a2de025e817410f05d">
  <xsd:schema xmlns:xsd="http://www.w3.org/2001/XMLSchema" xmlns:xs="http://www.w3.org/2001/XMLSchema" xmlns:p="http://schemas.microsoft.com/office/2006/metadata/properties" xmlns:ns1="http://schemas.microsoft.com/sharepoint/v3" xmlns:ns3="5d90eeb9-3509-4dbc-9659-cc557db72401" xmlns:ns4="04686903-f4df-4687-9635-eff49e809267" targetNamespace="http://schemas.microsoft.com/office/2006/metadata/properties" ma:root="true" ma:fieldsID="a55d2b3da562988e462d5862517eedf9" ns1:_="" ns3:_="" ns4:_="">
    <xsd:import namespace="http://schemas.microsoft.com/sharepoint/v3"/>
    <xsd:import namespace="5d90eeb9-3509-4dbc-9659-cc557db72401"/>
    <xsd:import namespace="04686903-f4df-4687-9635-eff49e80926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0eeb9-3509-4dbc-9659-cc557db724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686903-f4df-4687-9635-eff49e80926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86F49B-4CC9-4AEB-BC59-733DBA93F493}">
  <ds:schemaRefs>
    <ds:schemaRef ds:uri="http://schemas.microsoft.com/sharepoint/v3/contenttype/forms"/>
  </ds:schemaRefs>
</ds:datastoreItem>
</file>

<file path=customXml/itemProps2.xml><?xml version="1.0" encoding="utf-8"?>
<ds:datastoreItem xmlns:ds="http://schemas.openxmlformats.org/officeDocument/2006/customXml" ds:itemID="{D5783606-0441-4CFF-BDB5-4CA668AF9630}">
  <ds:schemaRefs>
    <ds:schemaRef ds:uri="http://purl.org/dc/dcmitype/"/>
    <ds:schemaRef ds:uri="http://schemas.microsoft.com/sharepoint/v3"/>
    <ds:schemaRef ds:uri="5d90eeb9-3509-4dbc-9659-cc557db72401"/>
    <ds:schemaRef ds:uri="http://purl.org/dc/elements/1.1/"/>
    <ds:schemaRef ds:uri="http://www.w3.org/XML/1998/namespac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04686903-f4df-4687-9635-eff49e809267"/>
    <ds:schemaRef ds:uri="http://schemas.microsoft.com/office/2006/metadata/properties"/>
  </ds:schemaRefs>
</ds:datastoreItem>
</file>

<file path=customXml/itemProps3.xml><?xml version="1.0" encoding="utf-8"?>
<ds:datastoreItem xmlns:ds="http://schemas.openxmlformats.org/officeDocument/2006/customXml" ds:itemID="{12ED6F91-FE48-40D9-89C2-281380899C2F}">
  <ds:schemaRefs>
    <ds:schemaRef ds:uri="04686903-f4df-4687-9635-eff49e809267"/>
    <ds:schemaRef ds:uri="5d90eeb9-3509-4dbc-9659-cc557db724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58</TotalTime>
  <Words>970</Words>
  <Application>Microsoft Office PowerPoint</Application>
  <PresentationFormat>Widescreen</PresentationFormat>
  <Paragraphs>86</Paragraphs>
  <Slides>12</Slides>
  <Notes>2</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Aldhabi</vt:lpstr>
      <vt:lpstr>Arial</vt:lpstr>
      <vt:lpstr>Berlin Sans FB</vt:lpstr>
      <vt:lpstr>Berlin Sans FB Demi</vt:lpstr>
      <vt:lpstr>Bernard MT Condensed</vt:lpstr>
      <vt:lpstr>Calibri</vt:lpstr>
      <vt:lpstr>Century Schoolbook</vt:lpstr>
      <vt:lpstr>Corbel</vt:lpstr>
      <vt:lpstr>Merriweather</vt:lpstr>
      <vt:lpstr>Wingdings</vt:lpstr>
      <vt:lpstr>Feathered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Expectancy for ID/DD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Librandi, Paige</dc:creator>
  <cp:lastModifiedBy>Fioravanti, Lisa</cp:lastModifiedBy>
  <cp:revision>6</cp:revision>
  <dcterms:created xsi:type="dcterms:W3CDTF">2020-12-30T18:45:50Z</dcterms:created>
  <dcterms:modified xsi:type="dcterms:W3CDTF">2021-01-15T19:28:55Z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0x0101008E61A971AC3CAE4889A5561BB7523B95</vt:lpwstr>
  </property>
</Properties>
</file>