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4.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5.xml" ContentType="application/vnd.openxmlformats-officedocument.theme+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theme/theme6.xml" ContentType="application/vnd.openxmlformats-officedocument.theme+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7.xml" ContentType="application/vnd.openxmlformats-officedocument.theme+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theme/theme8.xml" ContentType="application/vnd.openxmlformats-officedocument.theme+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9.xml" ContentType="application/vnd.openxmlformats-officedocument.theme+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15" r:id="rId1"/>
    <p:sldMasterId id="2147484107" r:id="rId2"/>
    <p:sldMasterId id="2147484119" r:id="rId3"/>
    <p:sldMasterId id="2147484131" r:id="rId4"/>
    <p:sldMasterId id="2147484143" r:id="rId5"/>
    <p:sldMasterId id="2147484155" r:id="rId6"/>
    <p:sldMasterId id="2147484167" r:id="rId7"/>
    <p:sldMasterId id="2147484179" r:id="rId8"/>
    <p:sldMasterId id="2147484191" r:id="rId9"/>
    <p:sldMasterId id="2147484203" r:id="rId10"/>
  </p:sldMasterIdLst>
  <p:notesMasterIdLst>
    <p:notesMasterId r:id="rId41"/>
  </p:notesMasterIdLst>
  <p:handoutMasterIdLst>
    <p:handoutMasterId r:id="rId42"/>
  </p:handoutMasterIdLst>
  <p:sldIdLst>
    <p:sldId id="2363" r:id="rId11"/>
    <p:sldId id="2928" r:id="rId12"/>
    <p:sldId id="2929" r:id="rId13"/>
    <p:sldId id="2873" r:id="rId14"/>
    <p:sldId id="2784" r:id="rId15"/>
    <p:sldId id="2893" r:id="rId16"/>
    <p:sldId id="2926" r:id="rId17"/>
    <p:sldId id="2899" r:id="rId18"/>
    <p:sldId id="2901" r:id="rId19"/>
    <p:sldId id="2900" r:id="rId20"/>
    <p:sldId id="2903" r:id="rId21"/>
    <p:sldId id="2905" r:id="rId22"/>
    <p:sldId id="2907" r:id="rId23"/>
    <p:sldId id="2908" r:id="rId24"/>
    <p:sldId id="2930" r:id="rId25"/>
    <p:sldId id="2909" r:id="rId26"/>
    <p:sldId id="2910" r:id="rId27"/>
    <p:sldId id="2911" r:id="rId28"/>
    <p:sldId id="2912" r:id="rId29"/>
    <p:sldId id="2914" r:id="rId30"/>
    <p:sldId id="2931" r:id="rId31"/>
    <p:sldId id="2924" r:id="rId32"/>
    <p:sldId id="2915" r:id="rId33"/>
    <p:sldId id="2918" r:id="rId34"/>
    <p:sldId id="2917" r:id="rId35"/>
    <p:sldId id="2919" r:id="rId36"/>
    <p:sldId id="2921" r:id="rId37"/>
    <p:sldId id="2922" r:id="rId38"/>
    <p:sldId id="2925" r:id="rId39"/>
    <p:sldId id="2888" r:id="rId40"/>
  </p:sldIdLst>
  <p:sldSz cx="24384000" cy="13716000"/>
  <p:notesSz cx="7010400" cy="9296400"/>
  <p:defaultTextStyle>
    <a:defPPr>
      <a:defRPr lang="en-US"/>
    </a:defPPr>
    <a:lvl1pPr marL="0" algn="l" defTabSz="1828393" rtl="0" eaLnBrk="1" latinLnBrk="0" hangingPunct="1">
      <a:defRPr sz="3600" kern="1200">
        <a:solidFill>
          <a:schemeClr val="tx1"/>
        </a:solidFill>
        <a:latin typeface="+mn-lt"/>
        <a:ea typeface="+mn-ea"/>
        <a:cs typeface="+mn-cs"/>
      </a:defRPr>
    </a:lvl1pPr>
    <a:lvl2pPr marL="914197" algn="l" defTabSz="1828393" rtl="0" eaLnBrk="1" latinLnBrk="0" hangingPunct="1">
      <a:defRPr sz="3600" kern="1200">
        <a:solidFill>
          <a:schemeClr val="tx1"/>
        </a:solidFill>
        <a:latin typeface="+mn-lt"/>
        <a:ea typeface="+mn-ea"/>
        <a:cs typeface="+mn-cs"/>
      </a:defRPr>
    </a:lvl2pPr>
    <a:lvl3pPr marL="1828393" algn="l" defTabSz="1828393" rtl="0" eaLnBrk="1" latinLnBrk="0" hangingPunct="1">
      <a:defRPr sz="3600" kern="1200">
        <a:solidFill>
          <a:schemeClr val="tx1"/>
        </a:solidFill>
        <a:latin typeface="+mn-lt"/>
        <a:ea typeface="+mn-ea"/>
        <a:cs typeface="+mn-cs"/>
      </a:defRPr>
    </a:lvl3pPr>
    <a:lvl4pPr marL="2742590" algn="l" defTabSz="1828393" rtl="0" eaLnBrk="1" latinLnBrk="0" hangingPunct="1">
      <a:defRPr sz="3600" kern="1200">
        <a:solidFill>
          <a:schemeClr val="tx1"/>
        </a:solidFill>
        <a:latin typeface="+mn-lt"/>
        <a:ea typeface="+mn-ea"/>
        <a:cs typeface="+mn-cs"/>
      </a:defRPr>
    </a:lvl4pPr>
    <a:lvl5pPr marL="3656789" algn="l" defTabSz="1828393" rtl="0" eaLnBrk="1" latinLnBrk="0" hangingPunct="1">
      <a:defRPr sz="3600" kern="1200">
        <a:solidFill>
          <a:schemeClr val="tx1"/>
        </a:solidFill>
        <a:latin typeface="+mn-lt"/>
        <a:ea typeface="+mn-ea"/>
        <a:cs typeface="+mn-cs"/>
      </a:defRPr>
    </a:lvl5pPr>
    <a:lvl6pPr marL="4570985" algn="l" defTabSz="1828393" rtl="0" eaLnBrk="1" latinLnBrk="0" hangingPunct="1">
      <a:defRPr sz="3600" kern="1200">
        <a:solidFill>
          <a:schemeClr val="tx1"/>
        </a:solidFill>
        <a:latin typeface="+mn-lt"/>
        <a:ea typeface="+mn-ea"/>
        <a:cs typeface="+mn-cs"/>
      </a:defRPr>
    </a:lvl6pPr>
    <a:lvl7pPr marL="5485182" algn="l" defTabSz="1828393" rtl="0" eaLnBrk="1" latinLnBrk="0" hangingPunct="1">
      <a:defRPr sz="3600" kern="1200">
        <a:solidFill>
          <a:schemeClr val="tx1"/>
        </a:solidFill>
        <a:latin typeface="+mn-lt"/>
        <a:ea typeface="+mn-ea"/>
        <a:cs typeface="+mn-cs"/>
      </a:defRPr>
    </a:lvl7pPr>
    <a:lvl8pPr marL="6399378" algn="l" defTabSz="1828393" rtl="0" eaLnBrk="1" latinLnBrk="0" hangingPunct="1">
      <a:defRPr sz="3600" kern="1200">
        <a:solidFill>
          <a:schemeClr val="tx1"/>
        </a:solidFill>
        <a:latin typeface="+mn-lt"/>
        <a:ea typeface="+mn-ea"/>
        <a:cs typeface="+mn-cs"/>
      </a:defRPr>
    </a:lvl8pPr>
    <a:lvl9pPr marL="7313577" algn="l" defTabSz="1828393"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9" pos="7680" userDrawn="1">
          <p15:clr>
            <a:srgbClr val="A4A3A4"/>
          </p15:clr>
        </p15:guide>
        <p15:guide id="10" orient="horz" pos="432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ra Clark" initials="TC" lastIdx="28" clrIdx="0">
    <p:extLst/>
  </p:cmAuthor>
  <p:cmAuthor id="2" name="Elizabeth Collier Vail" initials="ECV" lastIdx="9" clrIdx="1">
    <p:extLst/>
  </p:cmAuthor>
  <p:cmAuthor id="3" name="Renae Blunt" initials="RB" lastIdx="9" clrIdx="2">
    <p:extLst/>
  </p:cmAuthor>
  <p:cmAuthor id="4" name="Karen Coulombe" initials="KC" lastIdx="1" clrIdx="3">
    <p:extLst/>
  </p:cmAuthor>
  <p:cmAuthor id="5" name="Daniel Brendel" initials="DB" lastIdx="7" clrIdx="4">
    <p:extLst/>
  </p:cmAuthor>
  <p:cmAuthor id="6" name="Godburn, Nicole" initials="NG" lastIdx="4" clrIdx="5"/>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77EB"/>
    <a:srgbClr val="000000"/>
    <a:srgbClr val="000820"/>
    <a:srgbClr val="F8971D"/>
    <a:srgbClr val="7AC142"/>
    <a:srgbClr val="9CC5CA"/>
    <a:srgbClr val="8B8E90"/>
    <a:srgbClr val="95AD66"/>
    <a:srgbClr val="001334"/>
    <a:srgbClr val="000C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96" autoAdjust="0"/>
    <p:restoredTop sz="94977" autoAdjust="0"/>
  </p:normalViewPr>
  <p:slideViewPr>
    <p:cSldViewPr snapToGrid="0" snapToObjects="1">
      <p:cViewPr varScale="1">
        <p:scale>
          <a:sx n="59" d="100"/>
          <a:sy n="59" d="100"/>
        </p:scale>
        <p:origin x="1734" y="90"/>
      </p:cViewPr>
      <p:guideLst>
        <p:guide pos="7680"/>
        <p:guide orient="horz" pos="43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snapToObjects="1" showGuides="1">
      <p:cViewPr varScale="1">
        <p:scale>
          <a:sx n="83" d="100"/>
          <a:sy n="83" d="100"/>
        </p:scale>
        <p:origin x="373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viewProps" Target="viewProps.xml"/><Relationship Id="rId131"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84DA45-2D5E-4B96-ADA6-D9AAE99339EE}" type="doc">
      <dgm:prSet loTypeId="urn:microsoft.com/office/officeart/2005/8/layout/cycle6" loCatId="relationship" qsTypeId="urn:microsoft.com/office/officeart/2005/8/quickstyle/simple1" qsCatId="simple" csTypeId="urn:microsoft.com/office/officeart/2005/8/colors/colorful4" csCatId="colorful" phldr="1"/>
      <dgm:spPr/>
      <dgm:t>
        <a:bodyPr/>
        <a:lstStyle/>
        <a:p>
          <a:endParaRPr lang="en-US"/>
        </a:p>
      </dgm:t>
    </dgm:pt>
    <dgm:pt modelId="{495698AD-AB3B-4211-9BDF-99AF6522A3F1}">
      <dgm:prSet phldrT="[Text]" custT="1"/>
      <dgm:spPr/>
      <dgm:t>
        <a:bodyPr/>
        <a:lstStyle/>
        <a:p>
          <a:r>
            <a:rPr lang="en-US" sz="3000" b="1" dirty="0" smtClean="0">
              <a:solidFill>
                <a:schemeClr val="bg2"/>
              </a:solidFill>
            </a:rPr>
            <a:t>Grouper Selection</a:t>
          </a:r>
          <a:endParaRPr lang="en-US" sz="3000" b="1" dirty="0">
            <a:solidFill>
              <a:schemeClr val="bg2"/>
            </a:solidFill>
          </a:endParaRPr>
        </a:p>
      </dgm:t>
    </dgm:pt>
    <dgm:pt modelId="{865E6DB8-F4B8-408C-872F-63CFE7D37A5E}" type="parTrans" cxnId="{1F63D771-9F0A-4CF7-989A-1E6B8FF825C0}">
      <dgm:prSet/>
      <dgm:spPr/>
      <dgm:t>
        <a:bodyPr/>
        <a:lstStyle/>
        <a:p>
          <a:endParaRPr lang="en-US" sz="3000" b="1">
            <a:solidFill>
              <a:schemeClr val="bg2"/>
            </a:solidFill>
          </a:endParaRPr>
        </a:p>
      </dgm:t>
    </dgm:pt>
    <dgm:pt modelId="{4849919C-BED2-4FB2-AC91-2BA0941C64F7}" type="sibTrans" cxnId="{1F63D771-9F0A-4CF7-989A-1E6B8FF825C0}">
      <dgm:prSet/>
      <dgm:spPr/>
      <dgm:t>
        <a:bodyPr/>
        <a:lstStyle/>
        <a:p>
          <a:endParaRPr lang="en-US" sz="3000" b="1">
            <a:solidFill>
              <a:schemeClr val="bg2"/>
            </a:solidFill>
          </a:endParaRPr>
        </a:p>
      </dgm:t>
    </dgm:pt>
    <dgm:pt modelId="{771C4CAB-6BB0-4153-8D40-0DF0D307E7AA}">
      <dgm:prSet phldrT="[Text]" custT="1"/>
      <dgm:spPr/>
      <dgm:t>
        <a:bodyPr/>
        <a:lstStyle/>
        <a:p>
          <a:r>
            <a:rPr lang="en-US" sz="3000" b="1" dirty="0" smtClean="0">
              <a:solidFill>
                <a:schemeClr val="bg2"/>
              </a:solidFill>
            </a:rPr>
            <a:t>Day of Care Determination</a:t>
          </a:r>
          <a:endParaRPr lang="en-US" sz="3000" b="1" dirty="0">
            <a:solidFill>
              <a:schemeClr val="bg2"/>
            </a:solidFill>
          </a:endParaRPr>
        </a:p>
      </dgm:t>
    </dgm:pt>
    <dgm:pt modelId="{5B196456-AC9C-40A1-9EFC-7383550930FC}" type="parTrans" cxnId="{93EF09BA-CFF0-49DA-AE4D-6E8028E30E98}">
      <dgm:prSet/>
      <dgm:spPr/>
      <dgm:t>
        <a:bodyPr/>
        <a:lstStyle/>
        <a:p>
          <a:endParaRPr lang="en-US" sz="3000" b="1">
            <a:solidFill>
              <a:schemeClr val="bg2"/>
            </a:solidFill>
          </a:endParaRPr>
        </a:p>
      </dgm:t>
    </dgm:pt>
    <dgm:pt modelId="{5573E90B-7CE7-499A-AB94-F5903D5C3182}" type="sibTrans" cxnId="{93EF09BA-CFF0-49DA-AE4D-6E8028E30E98}">
      <dgm:prSet/>
      <dgm:spPr/>
      <dgm:t>
        <a:bodyPr/>
        <a:lstStyle/>
        <a:p>
          <a:endParaRPr lang="en-US" sz="3000" b="1">
            <a:solidFill>
              <a:schemeClr val="bg2"/>
            </a:solidFill>
          </a:endParaRPr>
        </a:p>
      </dgm:t>
    </dgm:pt>
    <dgm:pt modelId="{0D8FB2FC-E437-46CC-BACF-F2EAC804F7C4}">
      <dgm:prSet phldrT="[Text]" custT="1"/>
      <dgm:spPr/>
      <dgm:t>
        <a:bodyPr/>
        <a:lstStyle/>
        <a:p>
          <a:r>
            <a:rPr lang="en-US" sz="3000" b="1" dirty="0" smtClean="0">
              <a:solidFill>
                <a:schemeClr val="bg2"/>
              </a:solidFill>
            </a:rPr>
            <a:t>Resident Classification</a:t>
          </a:r>
          <a:endParaRPr lang="en-US" sz="3000" b="1" dirty="0">
            <a:solidFill>
              <a:schemeClr val="bg2"/>
            </a:solidFill>
          </a:endParaRPr>
        </a:p>
      </dgm:t>
    </dgm:pt>
    <dgm:pt modelId="{EF9F78FA-4053-4183-9C4B-11EFB4A688C7}" type="parTrans" cxnId="{21194041-4E4D-4058-8431-14DEC9229787}">
      <dgm:prSet/>
      <dgm:spPr/>
      <dgm:t>
        <a:bodyPr/>
        <a:lstStyle/>
        <a:p>
          <a:endParaRPr lang="en-US" sz="3000" b="1">
            <a:solidFill>
              <a:schemeClr val="bg2"/>
            </a:solidFill>
          </a:endParaRPr>
        </a:p>
      </dgm:t>
    </dgm:pt>
    <dgm:pt modelId="{5247FA2C-B7E4-476A-898C-84528BAEB4C1}" type="sibTrans" cxnId="{21194041-4E4D-4058-8431-14DEC9229787}">
      <dgm:prSet/>
      <dgm:spPr/>
      <dgm:t>
        <a:bodyPr/>
        <a:lstStyle/>
        <a:p>
          <a:endParaRPr lang="en-US" sz="3000" b="1">
            <a:solidFill>
              <a:schemeClr val="bg2"/>
            </a:solidFill>
          </a:endParaRPr>
        </a:p>
      </dgm:t>
    </dgm:pt>
    <dgm:pt modelId="{8E11A826-82AB-4E0D-B503-CF849C73BA64}">
      <dgm:prSet phldrT="[Text]" custT="1"/>
      <dgm:spPr/>
      <dgm:t>
        <a:bodyPr/>
        <a:lstStyle/>
        <a:p>
          <a:r>
            <a:rPr lang="en-US" sz="3000" b="1" dirty="0" smtClean="0">
              <a:solidFill>
                <a:schemeClr val="bg2"/>
              </a:solidFill>
            </a:rPr>
            <a:t>Calculation Methodology</a:t>
          </a:r>
          <a:endParaRPr lang="en-US" sz="3000" b="1" dirty="0">
            <a:solidFill>
              <a:schemeClr val="bg2"/>
            </a:solidFill>
          </a:endParaRPr>
        </a:p>
      </dgm:t>
    </dgm:pt>
    <dgm:pt modelId="{0E4802E1-DC47-4893-ABE8-8A69F78A914E}" type="parTrans" cxnId="{8D82A26F-8C38-4F24-8D4A-899BD3EAC5E5}">
      <dgm:prSet/>
      <dgm:spPr/>
      <dgm:t>
        <a:bodyPr/>
        <a:lstStyle/>
        <a:p>
          <a:endParaRPr lang="en-US" sz="3000" b="1">
            <a:solidFill>
              <a:schemeClr val="bg2"/>
            </a:solidFill>
          </a:endParaRPr>
        </a:p>
      </dgm:t>
    </dgm:pt>
    <dgm:pt modelId="{316E8922-E610-4393-BC07-98FCBD8A4B34}" type="sibTrans" cxnId="{8D82A26F-8C38-4F24-8D4A-899BD3EAC5E5}">
      <dgm:prSet/>
      <dgm:spPr/>
      <dgm:t>
        <a:bodyPr/>
        <a:lstStyle/>
        <a:p>
          <a:endParaRPr lang="en-US" sz="3000" b="1">
            <a:solidFill>
              <a:schemeClr val="bg2"/>
            </a:solidFill>
          </a:endParaRPr>
        </a:p>
      </dgm:t>
    </dgm:pt>
    <dgm:pt modelId="{E8A9F105-6190-479D-B4A7-BE05755380C0}">
      <dgm:prSet phldrT="[Text]" custT="1"/>
      <dgm:spPr/>
      <dgm:t>
        <a:bodyPr/>
        <a:lstStyle/>
        <a:p>
          <a:r>
            <a:rPr lang="en-US" sz="3000" b="1" dirty="0" smtClean="0">
              <a:solidFill>
                <a:schemeClr val="bg2"/>
              </a:solidFill>
            </a:rPr>
            <a:t>Set-Weight Selection</a:t>
          </a:r>
          <a:endParaRPr lang="en-US" sz="3000" b="1" dirty="0">
            <a:solidFill>
              <a:schemeClr val="bg2"/>
            </a:solidFill>
          </a:endParaRPr>
        </a:p>
      </dgm:t>
    </dgm:pt>
    <dgm:pt modelId="{A72D3CBE-77D1-4907-BF04-F28BE65FE23E}" type="parTrans" cxnId="{9684FF1D-383F-4493-AA70-746775D00C3F}">
      <dgm:prSet/>
      <dgm:spPr/>
      <dgm:t>
        <a:bodyPr/>
        <a:lstStyle/>
        <a:p>
          <a:endParaRPr lang="en-US" sz="3000" b="1">
            <a:solidFill>
              <a:schemeClr val="bg2"/>
            </a:solidFill>
          </a:endParaRPr>
        </a:p>
      </dgm:t>
    </dgm:pt>
    <dgm:pt modelId="{D410FCB3-1E70-458D-8209-BE6E7DF8D368}" type="sibTrans" cxnId="{9684FF1D-383F-4493-AA70-746775D00C3F}">
      <dgm:prSet/>
      <dgm:spPr/>
      <dgm:t>
        <a:bodyPr/>
        <a:lstStyle/>
        <a:p>
          <a:endParaRPr lang="en-US" sz="3000" b="1">
            <a:solidFill>
              <a:schemeClr val="bg2"/>
            </a:solidFill>
          </a:endParaRPr>
        </a:p>
      </dgm:t>
    </dgm:pt>
    <dgm:pt modelId="{FDE3F0C9-1771-4DAF-ACF9-437EC2C5FEFA}">
      <dgm:prSet custT="1"/>
      <dgm:spPr/>
      <dgm:t>
        <a:bodyPr/>
        <a:lstStyle/>
        <a:p>
          <a:r>
            <a:rPr lang="en-US" sz="3000" b="1" dirty="0" smtClean="0">
              <a:solidFill>
                <a:schemeClr val="bg2"/>
              </a:solidFill>
            </a:rPr>
            <a:t>Selection of Assessment Records</a:t>
          </a:r>
          <a:endParaRPr lang="en-US" sz="3000" b="1" dirty="0">
            <a:solidFill>
              <a:schemeClr val="bg2"/>
            </a:solidFill>
          </a:endParaRPr>
        </a:p>
      </dgm:t>
    </dgm:pt>
    <dgm:pt modelId="{93632B94-A6ED-43E7-8FEC-B5E2F26ABCB9}" type="parTrans" cxnId="{27012195-E967-42CD-869C-36F268ADB2F8}">
      <dgm:prSet/>
      <dgm:spPr/>
      <dgm:t>
        <a:bodyPr/>
        <a:lstStyle/>
        <a:p>
          <a:endParaRPr lang="en-US" sz="3000" b="1">
            <a:solidFill>
              <a:schemeClr val="bg2"/>
            </a:solidFill>
          </a:endParaRPr>
        </a:p>
      </dgm:t>
    </dgm:pt>
    <dgm:pt modelId="{78839677-AA64-4170-95F9-3B7DCC8FB575}" type="sibTrans" cxnId="{27012195-E967-42CD-869C-36F268ADB2F8}">
      <dgm:prSet/>
      <dgm:spPr/>
      <dgm:t>
        <a:bodyPr/>
        <a:lstStyle/>
        <a:p>
          <a:endParaRPr lang="en-US" sz="3000" b="1">
            <a:solidFill>
              <a:schemeClr val="bg2"/>
            </a:solidFill>
          </a:endParaRPr>
        </a:p>
      </dgm:t>
    </dgm:pt>
    <dgm:pt modelId="{C3805925-52F7-4A05-9BE3-92BA8815DB91}">
      <dgm:prSet custT="1"/>
      <dgm:spPr/>
      <dgm:t>
        <a:bodyPr/>
        <a:lstStyle/>
        <a:p>
          <a:r>
            <a:rPr lang="en-US" sz="3000" b="1" dirty="0" smtClean="0">
              <a:solidFill>
                <a:schemeClr val="bg2"/>
              </a:solidFill>
            </a:rPr>
            <a:t>Set-Base Weights</a:t>
          </a:r>
          <a:endParaRPr lang="en-US" sz="3000" b="1" dirty="0">
            <a:solidFill>
              <a:schemeClr val="bg2"/>
            </a:solidFill>
          </a:endParaRPr>
        </a:p>
      </dgm:t>
    </dgm:pt>
    <dgm:pt modelId="{1194BF8D-7059-4D8E-80B6-06101DC14A69}" type="parTrans" cxnId="{902A2625-AABE-478F-92B4-E1834A4EBE85}">
      <dgm:prSet/>
      <dgm:spPr/>
      <dgm:t>
        <a:bodyPr/>
        <a:lstStyle/>
        <a:p>
          <a:endParaRPr lang="en-US" sz="3000" b="1">
            <a:solidFill>
              <a:schemeClr val="bg2"/>
            </a:solidFill>
          </a:endParaRPr>
        </a:p>
      </dgm:t>
    </dgm:pt>
    <dgm:pt modelId="{FEFE699F-476D-4576-A8F8-E2CE94CE5C75}" type="sibTrans" cxnId="{902A2625-AABE-478F-92B4-E1834A4EBE85}">
      <dgm:prSet/>
      <dgm:spPr/>
      <dgm:t>
        <a:bodyPr/>
        <a:lstStyle/>
        <a:p>
          <a:endParaRPr lang="en-US" sz="3000" b="1">
            <a:solidFill>
              <a:schemeClr val="bg2"/>
            </a:solidFill>
          </a:endParaRPr>
        </a:p>
      </dgm:t>
    </dgm:pt>
    <dgm:pt modelId="{1F02FA04-E62B-4259-9AEB-085E7F66283E}" type="pres">
      <dgm:prSet presAssocID="{9284DA45-2D5E-4B96-ADA6-D9AAE99339EE}" presName="cycle" presStyleCnt="0">
        <dgm:presLayoutVars>
          <dgm:dir/>
          <dgm:resizeHandles val="exact"/>
        </dgm:presLayoutVars>
      </dgm:prSet>
      <dgm:spPr/>
      <dgm:t>
        <a:bodyPr/>
        <a:lstStyle/>
        <a:p>
          <a:endParaRPr lang="en-US"/>
        </a:p>
      </dgm:t>
    </dgm:pt>
    <dgm:pt modelId="{08CF8E8A-2D3C-4CE7-9BCD-D28E45951736}" type="pres">
      <dgm:prSet presAssocID="{495698AD-AB3B-4211-9BDF-99AF6522A3F1}" presName="node" presStyleLbl="node1" presStyleIdx="0" presStyleCnt="7" custScaleX="134536">
        <dgm:presLayoutVars>
          <dgm:bulletEnabled val="1"/>
        </dgm:presLayoutVars>
      </dgm:prSet>
      <dgm:spPr/>
      <dgm:t>
        <a:bodyPr/>
        <a:lstStyle/>
        <a:p>
          <a:endParaRPr lang="en-US"/>
        </a:p>
      </dgm:t>
    </dgm:pt>
    <dgm:pt modelId="{F38E7E9B-E161-47BC-9B43-39C48A9060E9}" type="pres">
      <dgm:prSet presAssocID="{495698AD-AB3B-4211-9BDF-99AF6522A3F1}" presName="spNode" presStyleCnt="0"/>
      <dgm:spPr/>
    </dgm:pt>
    <dgm:pt modelId="{AA560439-A802-4452-A593-EBE36C599F64}" type="pres">
      <dgm:prSet presAssocID="{4849919C-BED2-4FB2-AC91-2BA0941C64F7}" presName="sibTrans" presStyleLbl="sibTrans1D1" presStyleIdx="0" presStyleCnt="7"/>
      <dgm:spPr/>
      <dgm:t>
        <a:bodyPr/>
        <a:lstStyle/>
        <a:p>
          <a:endParaRPr lang="en-US"/>
        </a:p>
      </dgm:t>
    </dgm:pt>
    <dgm:pt modelId="{50F0ABA9-DC45-4B04-AB03-CF8E4914895F}" type="pres">
      <dgm:prSet presAssocID="{C3805925-52F7-4A05-9BE3-92BA8815DB91}" presName="node" presStyleLbl="node1" presStyleIdx="1" presStyleCnt="7" custScaleX="125937" custRadScaleRad="102720" custRadScaleInc="21150">
        <dgm:presLayoutVars>
          <dgm:bulletEnabled val="1"/>
        </dgm:presLayoutVars>
      </dgm:prSet>
      <dgm:spPr/>
      <dgm:t>
        <a:bodyPr/>
        <a:lstStyle/>
        <a:p>
          <a:endParaRPr lang="en-US"/>
        </a:p>
      </dgm:t>
    </dgm:pt>
    <dgm:pt modelId="{FD2DAF22-87FE-47FE-BBE8-32573B3C1E37}" type="pres">
      <dgm:prSet presAssocID="{C3805925-52F7-4A05-9BE3-92BA8815DB91}" presName="spNode" presStyleCnt="0"/>
      <dgm:spPr/>
    </dgm:pt>
    <dgm:pt modelId="{2D7B10BD-2A55-4CBB-9CBA-9A15EBB8C0CC}" type="pres">
      <dgm:prSet presAssocID="{FEFE699F-476D-4576-A8F8-E2CE94CE5C75}" presName="sibTrans" presStyleLbl="sibTrans1D1" presStyleIdx="1" presStyleCnt="7"/>
      <dgm:spPr/>
      <dgm:t>
        <a:bodyPr/>
        <a:lstStyle/>
        <a:p>
          <a:endParaRPr lang="en-US"/>
        </a:p>
      </dgm:t>
    </dgm:pt>
    <dgm:pt modelId="{8ECECA15-9DFD-4B0C-AC23-E667A23906A0}" type="pres">
      <dgm:prSet presAssocID="{FDE3F0C9-1771-4DAF-ACF9-437EC2C5FEFA}" presName="node" presStyleLbl="node1" presStyleIdx="2" presStyleCnt="7" custScaleX="110105">
        <dgm:presLayoutVars>
          <dgm:bulletEnabled val="1"/>
        </dgm:presLayoutVars>
      </dgm:prSet>
      <dgm:spPr/>
      <dgm:t>
        <a:bodyPr/>
        <a:lstStyle/>
        <a:p>
          <a:endParaRPr lang="en-US"/>
        </a:p>
      </dgm:t>
    </dgm:pt>
    <dgm:pt modelId="{DD9B7493-F3DB-40F2-86CA-9794E96DE386}" type="pres">
      <dgm:prSet presAssocID="{FDE3F0C9-1771-4DAF-ACF9-437EC2C5FEFA}" presName="spNode" presStyleCnt="0"/>
      <dgm:spPr/>
    </dgm:pt>
    <dgm:pt modelId="{5904DAA3-F90F-4C85-84C9-8A5AE3926B99}" type="pres">
      <dgm:prSet presAssocID="{78839677-AA64-4170-95F9-3B7DCC8FB575}" presName="sibTrans" presStyleLbl="sibTrans1D1" presStyleIdx="2" presStyleCnt="7"/>
      <dgm:spPr/>
      <dgm:t>
        <a:bodyPr/>
        <a:lstStyle/>
        <a:p>
          <a:endParaRPr lang="en-US"/>
        </a:p>
      </dgm:t>
    </dgm:pt>
    <dgm:pt modelId="{6D5BDECD-E22E-4346-9DBD-79D223BBA7E9}" type="pres">
      <dgm:prSet presAssocID="{771C4CAB-6BB0-4153-8D40-0DF0D307E7AA}" presName="node" presStyleLbl="node1" presStyleIdx="3" presStyleCnt="7" custScaleX="123606" custRadScaleRad="103241" custRadScaleInc="-20485">
        <dgm:presLayoutVars>
          <dgm:bulletEnabled val="1"/>
        </dgm:presLayoutVars>
      </dgm:prSet>
      <dgm:spPr/>
      <dgm:t>
        <a:bodyPr/>
        <a:lstStyle/>
        <a:p>
          <a:endParaRPr lang="en-US"/>
        </a:p>
      </dgm:t>
    </dgm:pt>
    <dgm:pt modelId="{2C11C58D-0030-4CA1-8235-D7A25EBA1888}" type="pres">
      <dgm:prSet presAssocID="{771C4CAB-6BB0-4153-8D40-0DF0D307E7AA}" presName="spNode" presStyleCnt="0"/>
      <dgm:spPr/>
    </dgm:pt>
    <dgm:pt modelId="{3BD63F0D-67A1-4F91-A521-506C47D5CEC1}" type="pres">
      <dgm:prSet presAssocID="{5573E90B-7CE7-499A-AB94-F5903D5C3182}" presName="sibTrans" presStyleLbl="sibTrans1D1" presStyleIdx="3" presStyleCnt="7"/>
      <dgm:spPr/>
      <dgm:t>
        <a:bodyPr/>
        <a:lstStyle/>
        <a:p>
          <a:endParaRPr lang="en-US"/>
        </a:p>
      </dgm:t>
    </dgm:pt>
    <dgm:pt modelId="{CC436B48-604C-46C8-83FB-CDB03A77F16E}" type="pres">
      <dgm:prSet presAssocID="{0D8FB2FC-E437-46CC-BACF-F2EAC804F7C4}" presName="node" presStyleLbl="node1" presStyleIdx="4" presStyleCnt="7" custScaleX="131206" custRadScaleRad="105518" custRadScaleInc="32960">
        <dgm:presLayoutVars>
          <dgm:bulletEnabled val="1"/>
        </dgm:presLayoutVars>
      </dgm:prSet>
      <dgm:spPr/>
      <dgm:t>
        <a:bodyPr/>
        <a:lstStyle/>
        <a:p>
          <a:endParaRPr lang="en-US"/>
        </a:p>
      </dgm:t>
    </dgm:pt>
    <dgm:pt modelId="{55A39107-903C-49A7-BC8F-4114EAFAFDAD}" type="pres">
      <dgm:prSet presAssocID="{0D8FB2FC-E437-46CC-BACF-F2EAC804F7C4}" presName="spNode" presStyleCnt="0"/>
      <dgm:spPr/>
    </dgm:pt>
    <dgm:pt modelId="{CFEE7A29-21B3-43E9-A850-E629BF07258A}" type="pres">
      <dgm:prSet presAssocID="{5247FA2C-B7E4-476A-898C-84528BAEB4C1}" presName="sibTrans" presStyleLbl="sibTrans1D1" presStyleIdx="4" presStyleCnt="7"/>
      <dgm:spPr/>
      <dgm:t>
        <a:bodyPr/>
        <a:lstStyle/>
        <a:p>
          <a:endParaRPr lang="en-US"/>
        </a:p>
      </dgm:t>
    </dgm:pt>
    <dgm:pt modelId="{A40D4BE2-76DE-438A-BC5C-8454119683A7}" type="pres">
      <dgm:prSet presAssocID="{8E11A826-82AB-4E0D-B503-CF849C73BA64}" presName="node" presStyleLbl="node1" presStyleIdx="5" presStyleCnt="7" custScaleX="123619">
        <dgm:presLayoutVars>
          <dgm:bulletEnabled val="1"/>
        </dgm:presLayoutVars>
      </dgm:prSet>
      <dgm:spPr/>
      <dgm:t>
        <a:bodyPr/>
        <a:lstStyle/>
        <a:p>
          <a:endParaRPr lang="en-US"/>
        </a:p>
      </dgm:t>
    </dgm:pt>
    <dgm:pt modelId="{F833283D-6D8D-487D-BCD8-D3BDE916024B}" type="pres">
      <dgm:prSet presAssocID="{8E11A826-82AB-4E0D-B503-CF849C73BA64}" presName="spNode" presStyleCnt="0"/>
      <dgm:spPr/>
    </dgm:pt>
    <dgm:pt modelId="{14A1C4FC-457E-4102-9D2F-D0084B11BD6D}" type="pres">
      <dgm:prSet presAssocID="{316E8922-E610-4393-BC07-98FCBD8A4B34}" presName="sibTrans" presStyleLbl="sibTrans1D1" presStyleIdx="5" presStyleCnt="7"/>
      <dgm:spPr/>
      <dgm:t>
        <a:bodyPr/>
        <a:lstStyle/>
        <a:p>
          <a:endParaRPr lang="en-US"/>
        </a:p>
      </dgm:t>
    </dgm:pt>
    <dgm:pt modelId="{6C0130B5-A35F-4BF4-A326-50B75701BCE4}" type="pres">
      <dgm:prSet presAssocID="{E8A9F105-6190-479D-B4A7-BE05755380C0}" presName="node" presStyleLbl="node1" presStyleIdx="6" presStyleCnt="7" custScaleX="131317" custRadScaleRad="101305" custRadScaleInc="-27927">
        <dgm:presLayoutVars>
          <dgm:bulletEnabled val="1"/>
        </dgm:presLayoutVars>
      </dgm:prSet>
      <dgm:spPr/>
      <dgm:t>
        <a:bodyPr/>
        <a:lstStyle/>
        <a:p>
          <a:endParaRPr lang="en-US"/>
        </a:p>
      </dgm:t>
    </dgm:pt>
    <dgm:pt modelId="{4764FA15-F43C-4450-8FA6-A3AA450E7F8C}" type="pres">
      <dgm:prSet presAssocID="{E8A9F105-6190-479D-B4A7-BE05755380C0}" presName="spNode" presStyleCnt="0"/>
      <dgm:spPr/>
    </dgm:pt>
    <dgm:pt modelId="{A71BFF54-AA9E-499A-8088-1B297D5AD1CB}" type="pres">
      <dgm:prSet presAssocID="{D410FCB3-1E70-458D-8209-BE6E7DF8D368}" presName="sibTrans" presStyleLbl="sibTrans1D1" presStyleIdx="6" presStyleCnt="7"/>
      <dgm:spPr/>
      <dgm:t>
        <a:bodyPr/>
        <a:lstStyle/>
        <a:p>
          <a:endParaRPr lang="en-US"/>
        </a:p>
      </dgm:t>
    </dgm:pt>
  </dgm:ptLst>
  <dgm:cxnLst>
    <dgm:cxn modelId="{78BC96A4-1449-4AC4-AFB7-DF902258E440}" type="presOf" srcId="{78839677-AA64-4170-95F9-3B7DCC8FB575}" destId="{5904DAA3-F90F-4C85-84C9-8A5AE3926B99}" srcOrd="0" destOrd="0" presId="urn:microsoft.com/office/officeart/2005/8/layout/cycle6"/>
    <dgm:cxn modelId="{1F63D771-9F0A-4CF7-989A-1E6B8FF825C0}" srcId="{9284DA45-2D5E-4B96-ADA6-D9AAE99339EE}" destId="{495698AD-AB3B-4211-9BDF-99AF6522A3F1}" srcOrd="0" destOrd="0" parTransId="{865E6DB8-F4B8-408C-872F-63CFE7D37A5E}" sibTransId="{4849919C-BED2-4FB2-AC91-2BA0941C64F7}"/>
    <dgm:cxn modelId="{DCE4E79A-46A3-4F0E-907C-902B5330FF26}" type="presOf" srcId="{C3805925-52F7-4A05-9BE3-92BA8815DB91}" destId="{50F0ABA9-DC45-4B04-AB03-CF8E4914895F}" srcOrd="0" destOrd="0" presId="urn:microsoft.com/office/officeart/2005/8/layout/cycle6"/>
    <dgm:cxn modelId="{9684FF1D-383F-4493-AA70-746775D00C3F}" srcId="{9284DA45-2D5E-4B96-ADA6-D9AAE99339EE}" destId="{E8A9F105-6190-479D-B4A7-BE05755380C0}" srcOrd="6" destOrd="0" parTransId="{A72D3CBE-77D1-4907-BF04-F28BE65FE23E}" sibTransId="{D410FCB3-1E70-458D-8209-BE6E7DF8D368}"/>
    <dgm:cxn modelId="{2408B416-C9DF-4A2D-90BA-A568C96A67A4}" type="presOf" srcId="{5573E90B-7CE7-499A-AB94-F5903D5C3182}" destId="{3BD63F0D-67A1-4F91-A521-506C47D5CEC1}" srcOrd="0" destOrd="0" presId="urn:microsoft.com/office/officeart/2005/8/layout/cycle6"/>
    <dgm:cxn modelId="{902A2625-AABE-478F-92B4-E1834A4EBE85}" srcId="{9284DA45-2D5E-4B96-ADA6-D9AAE99339EE}" destId="{C3805925-52F7-4A05-9BE3-92BA8815DB91}" srcOrd="1" destOrd="0" parTransId="{1194BF8D-7059-4D8E-80B6-06101DC14A69}" sibTransId="{FEFE699F-476D-4576-A8F8-E2CE94CE5C75}"/>
    <dgm:cxn modelId="{4FABA6CC-352F-4C32-B7F4-16441603D8DE}" type="presOf" srcId="{4849919C-BED2-4FB2-AC91-2BA0941C64F7}" destId="{AA560439-A802-4452-A593-EBE36C599F64}" srcOrd="0" destOrd="0" presId="urn:microsoft.com/office/officeart/2005/8/layout/cycle6"/>
    <dgm:cxn modelId="{09B66926-67DA-43C8-B3B0-6BCBBA37890B}" type="presOf" srcId="{9284DA45-2D5E-4B96-ADA6-D9AAE99339EE}" destId="{1F02FA04-E62B-4259-9AEB-085E7F66283E}" srcOrd="0" destOrd="0" presId="urn:microsoft.com/office/officeart/2005/8/layout/cycle6"/>
    <dgm:cxn modelId="{13F85E88-6C02-4627-A6FD-D9A8806F82DB}" type="presOf" srcId="{D410FCB3-1E70-458D-8209-BE6E7DF8D368}" destId="{A71BFF54-AA9E-499A-8088-1B297D5AD1CB}" srcOrd="0" destOrd="0" presId="urn:microsoft.com/office/officeart/2005/8/layout/cycle6"/>
    <dgm:cxn modelId="{D9292F0A-2F34-4D97-8091-959FD887F0A1}" type="presOf" srcId="{5247FA2C-B7E4-476A-898C-84528BAEB4C1}" destId="{CFEE7A29-21B3-43E9-A850-E629BF07258A}" srcOrd="0" destOrd="0" presId="urn:microsoft.com/office/officeart/2005/8/layout/cycle6"/>
    <dgm:cxn modelId="{CE87E47D-4343-42D6-9998-82183C1B7153}" type="presOf" srcId="{FDE3F0C9-1771-4DAF-ACF9-437EC2C5FEFA}" destId="{8ECECA15-9DFD-4B0C-AC23-E667A23906A0}" srcOrd="0" destOrd="0" presId="urn:microsoft.com/office/officeart/2005/8/layout/cycle6"/>
    <dgm:cxn modelId="{1C4DA9EE-C166-4FBF-B090-306206B23868}" type="presOf" srcId="{0D8FB2FC-E437-46CC-BACF-F2EAC804F7C4}" destId="{CC436B48-604C-46C8-83FB-CDB03A77F16E}" srcOrd="0" destOrd="0" presId="urn:microsoft.com/office/officeart/2005/8/layout/cycle6"/>
    <dgm:cxn modelId="{C6119146-75AC-4305-B9C9-91348C0F8549}" type="presOf" srcId="{8E11A826-82AB-4E0D-B503-CF849C73BA64}" destId="{A40D4BE2-76DE-438A-BC5C-8454119683A7}" srcOrd="0" destOrd="0" presId="urn:microsoft.com/office/officeart/2005/8/layout/cycle6"/>
    <dgm:cxn modelId="{ADFA13C2-D56B-401B-AFCE-F23020BE3DB1}" type="presOf" srcId="{771C4CAB-6BB0-4153-8D40-0DF0D307E7AA}" destId="{6D5BDECD-E22E-4346-9DBD-79D223BBA7E9}" srcOrd="0" destOrd="0" presId="urn:microsoft.com/office/officeart/2005/8/layout/cycle6"/>
    <dgm:cxn modelId="{1E27047A-28B3-4EB2-A9A8-E63C048C8BD8}" type="presOf" srcId="{495698AD-AB3B-4211-9BDF-99AF6522A3F1}" destId="{08CF8E8A-2D3C-4CE7-9BCD-D28E45951736}" srcOrd="0" destOrd="0" presId="urn:microsoft.com/office/officeart/2005/8/layout/cycle6"/>
    <dgm:cxn modelId="{21194041-4E4D-4058-8431-14DEC9229787}" srcId="{9284DA45-2D5E-4B96-ADA6-D9AAE99339EE}" destId="{0D8FB2FC-E437-46CC-BACF-F2EAC804F7C4}" srcOrd="4" destOrd="0" parTransId="{EF9F78FA-4053-4183-9C4B-11EFB4A688C7}" sibTransId="{5247FA2C-B7E4-476A-898C-84528BAEB4C1}"/>
    <dgm:cxn modelId="{27012195-E967-42CD-869C-36F268ADB2F8}" srcId="{9284DA45-2D5E-4B96-ADA6-D9AAE99339EE}" destId="{FDE3F0C9-1771-4DAF-ACF9-437EC2C5FEFA}" srcOrd="2" destOrd="0" parTransId="{93632B94-A6ED-43E7-8FEC-B5E2F26ABCB9}" sibTransId="{78839677-AA64-4170-95F9-3B7DCC8FB575}"/>
    <dgm:cxn modelId="{93EF09BA-CFF0-49DA-AE4D-6E8028E30E98}" srcId="{9284DA45-2D5E-4B96-ADA6-D9AAE99339EE}" destId="{771C4CAB-6BB0-4153-8D40-0DF0D307E7AA}" srcOrd="3" destOrd="0" parTransId="{5B196456-AC9C-40A1-9EFC-7383550930FC}" sibTransId="{5573E90B-7CE7-499A-AB94-F5903D5C3182}"/>
    <dgm:cxn modelId="{3D70C0C8-E456-4F75-8A13-9D8F4B0B1A2D}" type="presOf" srcId="{E8A9F105-6190-479D-B4A7-BE05755380C0}" destId="{6C0130B5-A35F-4BF4-A326-50B75701BCE4}" srcOrd="0" destOrd="0" presId="urn:microsoft.com/office/officeart/2005/8/layout/cycle6"/>
    <dgm:cxn modelId="{D9781603-DDA5-4DA0-A228-D67F3E4CC73D}" type="presOf" srcId="{316E8922-E610-4393-BC07-98FCBD8A4B34}" destId="{14A1C4FC-457E-4102-9D2F-D0084B11BD6D}" srcOrd="0" destOrd="0" presId="urn:microsoft.com/office/officeart/2005/8/layout/cycle6"/>
    <dgm:cxn modelId="{8D82A26F-8C38-4F24-8D4A-899BD3EAC5E5}" srcId="{9284DA45-2D5E-4B96-ADA6-D9AAE99339EE}" destId="{8E11A826-82AB-4E0D-B503-CF849C73BA64}" srcOrd="5" destOrd="0" parTransId="{0E4802E1-DC47-4893-ABE8-8A69F78A914E}" sibTransId="{316E8922-E610-4393-BC07-98FCBD8A4B34}"/>
    <dgm:cxn modelId="{96520614-536D-40E5-A9DB-96315B290089}" type="presOf" srcId="{FEFE699F-476D-4576-A8F8-E2CE94CE5C75}" destId="{2D7B10BD-2A55-4CBB-9CBA-9A15EBB8C0CC}" srcOrd="0" destOrd="0" presId="urn:microsoft.com/office/officeart/2005/8/layout/cycle6"/>
    <dgm:cxn modelId="{CE4C39F8-931B-4F2B-AEFB-C7A00DA6A210}" type="presParOf" srcId="{1F02FA04-E62B-4259-9AEB-085E7F66283E}" destId="{08CF8E8A-2D3C-4CE7-9BCD-D28E45951736}" srcOrd="0" destOrd="0" presId="urn:microsoft.com/office/officeart/2005/8/layout/cycle6"/>
    <dgm:cxn modelId="{286139C4-B479-41C3-B314-090C31D3EFF3}" type="presParOf" srcId="{1F02FA04-E62B-4259-9AEB-085E7F66283E}" destId="{F38E7E9B-E161-47BC-9B43-39C48A9060E9}" srcOrd="1" destOrd="0" presId="urn:microsoft.com/office/officeart/2005/8/layout/cycle6"/>
    <dgm:cxn modelId="{1BD7DCCB-E72F-4C3A-BA73-744959E76D2D}" type="presParOf" srcId="{1F02FA04-E62B-4259-9AEB-085E7F66283E}" destId="{AA560439-A802-4452-A593-EBE36C599F64}" srcOrd="2" destOrd="0" presId="urn:microsoft.com/office/officeart/2005/8/layout/cycle6"/>
    <dgm:cxn modelId="{879CBD1D-1CC7-430B-878C-91F52CC3C5EF}" type="presParOf" srcId="{1F02FA04-E62B-4259-9AEB-085E7F66283E}" destId="{50F0ABA9-DC45-4B04-AB03-CF8E4914895F}" srcOrd="3" destOrd="0" presId="urn:microsoft.com/office/officeart/2005/8/layout/cycle6"/>
    <dgm:cxn modelId="{E579F074-18D2-4F3F-9E25-89D6FF8B7BCD}" type="presParOf" srcId="{1F02FA04-E62B-4259-9AEB-085E7F66283E}" destId="{FD2DAF22-87FE-47FE-BBE8-32573B3C1E37}" srcOrd="4" destOrd="0" presId="urn:microsoft.com/office/officeart/2005/8/layout/cycle6"/>
    <dgm:cxn modelId="{A8DCFA4C-7E93-4000-AEB3-DB1AA160FB42}" type="presParOf" srcId="{1F02FA04-E62B-4259-9AEB-085E7F66283E}" destId="{2D7B10BD-2A55-4CBB-9CBA-9A15EBB8C0CC}" srcOrd="5" destOrd="0" presId="urn:microsoft.com/office/officeart/2005/8/layout/cycle6"/>
    <dgm:cxn modelId="{C5516C49-71B8-450A-A523-9A72600E75A0}" type="presParOf" srcId="{1F02FA04-E62B-4259-9AEB-085E7F66283E}" destId="{8ECECA15-9DFD-4B0C-AC23-E667A23906A0}" srcOrd="6" destOrd="0" presId="urn:microsoft.com/office/officeart/2005/8/layout/cycle6"/>
    <dgm:cxn modelId="{56D8C948-DC79-467C-94BC-0ED83C3F942B}" type="presParOf" srcId="{1F02FA04-E62B-4259-9AEB-085E7F66283E}" destId="{DD9B7493-F3DB-40F2-86CA-9794E96DE386}" srcOrd="7" destOrd="0" presId="urn:microsoft.com/office/officeart/2005/8/layout/cycle6"/>
    <dgm:cxn modelId="{81034C43-42EB-4B34-B05E-7BC6ACE3BCA6}" type="presParOf" srcId="{1F02FA04-E62B-4259-9AEB-085E7F66283E}" destId="{5904DAA3-F90F-4C85-84C9-8A5AE3926B99}" srcOrd="8" destOrd="0" presId="urn:microsoft.com/office/officeart/2005/8/layout/cycle6"/>
    <dgm:cxn modelId="{4B2AB1B3-8205-4B87-AA4C-C23CEED01925}" type="presParOf" srcId="{1F02FA04-E62B-4259-9AEB-085E7F66283E}" destId="{6D5BDECD-E22E-4346-9DBD-79D223BBA7E9}" srcOrd="9" destOrd="0" presId="urn:microsoft.com/office/officeart/2005/8/layout/cycle6"/>
    <dgm:cxn modelId="{1E02677B-4359-4FB3-A442-6CAA0D0DC39A}" type="presParOf" srcId="{1F02FA04-E62B-4259-9AEB-085E7F66283E}" destId="{2C11C58D-0030-4CA1-8235-D7A25EBA1888}" srcOrd="10" destOrd="0" presId="urn:microsoft.com/office/officeart/2005/8/layout/cycle6"/>
    <dgm:cxn modelId="{80D125C2-EE8A-460A-9362-D15561616E77}" type="presParOf" srcId="{1F02FA04-E62B-4259-9AEB-085E7F66283E}" destId="{3BD63F0D-67A1-4F91-A521-506C47D5CEC1}" srcOrd="11" destOrd="0" presId="urn:microsoft.com/office/officeart/2005/8/layout/cycle6"/>
    <dgm:cxn modelId="{880EF59D-DCE0-4D8B-8F2E-2B7E8E5F9705}" type="presParOf" srcId="{1F02FA04-E62B-4259-9AEB-085E7F66283E}" destId="{CC436B48-604C-46C8-83FB-CDB03A77F16E}" srcOrd="12" destOrd="0" presId="urn:microsoft.com/office/officeart/2005/8/layout/cycle6"/>
    <dgm:cxn modelId="{1AF8BB3E-A5D4-4F19-AFD0-93925F17F8EF}" type="presParOf" srcId="{1F02FA04-E62B-4259-9AEB-085E7F66283E}" destId="{55A39107-903C-49A7-BC8F-4114EAFAFDAD}" srcOrd="13" destOrd="0" presId="urn:microsoft.com/office/officeart/2005/8/layout/cycle6"/>
    <dgm:cxn modelId="{5A46ED3E-8F98-4ED2-B7B5-466335FEF16A}" type="presParOf" srcId="{1F02FA04-E62B-4259-9AEB-085E7F66283E}" destId="{CFEE7A29-21B3-43E9-A850-E629BF07258A}" srcOrd="14" destOrd="0" presId="urn:microsoft.com/office/officeart/2005/8/layout/cycle6"/>
    <dgm:cxn modelId="{AAB988A4-76FF-4D7D-BD48-7F0A1640E76A}" type="presParOf" srcId="{1F02FA04-E62B-4259-9AEB-085E7F66283E}" destId="{A40D4BE2-76DE-438A-BC5C-8454119683A7}" srcOrd="15" destOrd="0" presId="urn:microsoft.com/office/officeart/2005/8/layout/cycle6"/>
    <dgm:cxn modelId="{7785E421-03DF-464E-A377-EB673C6B8B40}" type="presParOf" srcId="{1F02FA04-E62B-4259-9AEB-085E7F66283E}" destId="{F833283D-6D8D-487D-BCD8-D3BDE916024B}" srcOrd="16" destOrd="0" presId="urn:microsoft.com/office/officeart/2005/8/layout/cycle6"/>
    <dgm:cxn modelId="{A9869847-95E1-4EAE-9D67-EB8E17CA1C3A}" type="presParOf" srcId="{1F02FA04-E62B-4259-9AEB-085E7F66283E}" destId="{14A1C4FC-457E-4102-9D2F-D0084B11BD6D}" srcOrd="17" destOrd="0" presId="urn:microsoft.com/office/officeart/2005/8/layout/cycle6"/>
    <dgm:cxn modelId="{A9AC6700-DE93-4D62-9156-81D91AE46DB2}" type="presParOf" srcId="{1F02FA04-E62B-4259-9AEB-085E7F66283E}" destId="{6C0130B5-A35F-4BF4-A326-50B75701BCE4}" srcOrd="18" destOrd="0" presId="urn:microsoft.com/office/officeart/2005/8/layout/cycle6"/>
    <dgm:cxn modelId="{EE70936C-ABC2-4AAE-8C11-3E52BB375D04}" type="presParOf" srcId="{1F02FA04-E62B-4259-9AEB-085E7F66283E}" destId="{4764FA15-F43C-4450-8FA6-A3AA450E7F8C}" srcOrd="19" destOrd="0" presId="urn:microsoft.com/office/officeart/2005/8/layout/cycle6"/>
    <dgm:cxn modelId="{F2E30F0C-20EB-41BC-93F4-E8D4A7EF1DFF}" type="presParOf" srcId="{1F02FA04-E62B-4259-9AEB-085E7F66283E}" destId="{A71BFF54-AA9E-499A-8088-1B297D5AD1CB}" srcOrd="20"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84DA45-2D5E-4B96-ADA6-D9AAE99339EE}" type="doc">
      <dgm:prSet loTypeId="urn:microsoft.com/office/officeart/2005/8/layout/cycle6" loCatId="relationship" qsTypeId="urn:microsoft.com/office/officeart/2005/8/quickstyle/simple1" qsCatId="simple" csTypeId="urn:microsoft.com/office/officeart/2005/8/colors/colorful4" csCatId="colorful" phldr="1"/>
      <dgm:spPr/>
      <dgm:t>
        <a:bodyPr/>
        <a:lstStyle/>
        <a:p>
          <a:endParaRPr lang="en-US"/>
        </a:p>
      </dgm:t>
    </dgm:pt>
    <dgm:pt modelId="{495698AD-AB3B-4211-9BDF-99AF6522A3F1}">
      <dgm:prSet phldrT="[Text]" custT="1"/>
      <dgm:spPr/>
      <dgm:t>
        <a:bodyPr/>
        <a:lstStyle/>
        <a:p>
          <a:r>
            <a:rPr lang="en-US" sz="3000" b="1" dirty="0" smtClean="0">
              <a:solidFill>
                <a:schemeClr val="bg2"/>
              </a:solidFill>
            </a:rPr>
            <a:t>Delinquent Assessments for Non-Admissions</a:t>
          </a:r>
          <a:endParaRPr lang="en-US" sz="3000" b="1" dirty="0">
            <a:solidFill>
              <a:schemeClr val="bg2"/>
            </a:solidFill>
          </a:endParaRPr>
        </a:p>
      </dgm:t>
    </dgm:pt>
    <dgm:pt modelId="{865E6DB8-F4B8-408C-872F-63CFE7D37A5E}" type="parTrans" cxnId="{1F63D771-9F0A-4CF7-989A-1E6B8FF825C0}">
      <dgm:prSet/>
      <dgm:spPr/>
      <dgm:t>
        <a:bodyPr/>
        <a:lstStyle/>
        <a:p>
          <a:endParaRPr lang="en-US" sz="3000" b="1">
            <a:solidFill>
              <a:schemeClr val="bg2"/>
            </a:solidFill>
          </a:endParaRPr>
        </a:p>
      </dgm:t>
    </dgm:pt>
    <dgm:pt modelId="{4849919C-BED2-4FB2-AC91-2BA0941C64F7}" type="sibTrans" cxnId="{1F63D771-9F0A-4CF7-989A-1E6B8FF825C0}">
      <dgm:prSet/>
      <dgm:spPr/>
      <dgm:t>
        <a:bodyPr/>
        <a:lstStyle/>
        <a:p>
          <a:endParaRPr lang="en-US" sz="3000" b="1">
            <a:solidFill>
              <a:schemeClr val="bg2"/>
            </a:solidFill>
          </a:endParaRPr>
        </a:p>
      </dgm:t>
    </dgm:pt>
    <dgm:pt modelId="{8E11A826-82AB-4E0D-B503-CF849C73BA64}">
      <dgm:prSet phldrT="[Text]" custT="1"/>
      <dgm:spPr/>
      <dgm:t>
        <a:bodyPr/>
        <a:lstStyle/>
        <a:p>
          <a:r>
            <a:rPr lang="en-US" sz="3000" b="1" dirty="0" smtClean="0">
              <a:solidFill>
                <a:schemeClr val="bg2"/>
              </a:solidFill>
            </a:rPr>
            <a:t>Time-Weighted Day Calculation</a:t>
          </a:r>
          <a:endParaRPr lang="en-US" sz="3000" b="1" dirty="0">
            <a:solidFill>
              <a:schemeClr val="bg2"/>
            </a:solidFill>
          </a:endParaRPr>
        </a:p>
      </dgm:t>
    </dgm:pt>
    <dgm:pt modelId="{0E4802E1-DC47-4893-ABE8-8A69F78A914E}" type="parTrans" cxnId="{8D82A26F-8C38-4F24-8D4A-899BD3EAC5E5}">
      <dgm:prSet/>
      <dgm:spPr/>
      <dgm:t>
        <a:bodyPr/>
        <a:lstStyle/>
        <a:p>
          <a:endParaRPr lang="en-US" sz="3000" b="1">
            <a:solidFill>
              <a:schemeClr val="bg2"/>
            </a:solidFill>
          </a:endParaRPr>
        </a:p>
      </dgm:t>
    </dgm:pt>
    <dgm:pt modelId="{316E8922-E610-4393-BC07-98FCBD8A4B34}" type="sibTrans" cxnId="{8D82A26F-8C38-4F24-8D4A-899BD3EAC5E5}">
      <dgm:prSet/>
      <dgm:spPr/>
      <dgm:t>
        <a:bodyPr/>
        <a:lstStyle/>
        <a:p>
          <a:endParaRPr lang="en-US" sz="3000" b="1">
            <a:solidFill>
              <a:schemeClr val="bg2"/>
            </a:solidFill>
          </a:endParaRPr>
        </a:p>
      </dgm:t>
    </dgm:pt>
    <dgm:pt modelId="{E8A9F105-6190-479D-B4A7-BE05755380C0}">
      <dgm:prSet phldrT="[Text]" custT="1"/>
      <dgm:spPr/>
      <dgm:t>
        <a:bodyPr/>
        <a:lstStyle/>
        <a:p>
          <a:r>
            <a:rPr lang="en-US" sz="3000" b="1" dirty="0" smtClean="0">
              <a:solidFill>
                <a:schemeClr val="bg2"/>
              </a:solidFill>
            </a:rPr>
            <a:t>Delinquent Assessment CMI Value</a:t>
          </a:r>
          <a:endParaRPr lang="en-US" sz="3000" b="1" dirty="0">
            <a:solidFill>
              <a:schemeClr val="bg2"/>
            </a:solidFill>
          </a:endParaRPr>
        </a:p>
      </dgm:t>
    </dgm:pt>
    <dgm:pt modelId="{A72D3CBE-77D1-4907-BF04-F28BE65FE23E}" type="parTrans" cxnId="{9684FF1D-383F-4493-AA70-746775D00C3F}">
      <dgm:prSet/>
      <dgm:spPr/>
      <dgm:t>
        <a:bodyPr/>
        <a:lstStyle/>
        <a:p>
          <a:endParaRPr lang="en-US" sz="3000" b="1">
            <a:solidFill>
              <a:schemeClr val="bg2"/>
            </a:solidFill>
          </a:endParaRPr>
        </a:p>
      </dgm:t>
    </dgm:pt>
    <dgm:pt modelId="{D410FCB3-1E70-458D-8209-BE6E7DF8D368}" type="sibTrans" cxnId="{9684FF1D-383F-4493-AA70-746775D00C3F}">
      <dgm:prSet/>
      <dgm:spPr/>
      <dgm:t>
        <a:bodyPr/>
        <a:lstStyle/>
        <a:p>
          <a:endParaRPr lang="en-US" sz="3000" b="1">
            <a:solidFill>
              <a:schemeClr val="bg2"/>
            </a:solidFill>
          </a:endParaRPr>
        </a:p>
      </dgm:t>
    </dgm:pt>
    <dgm:pt modelId="{FDE3F0C9-1771-4DAF-ACF9-437EC2C5FEFA}">
      <dgm:prSet custT="1"/>
      <dgm:spPr/>
      <dgm:t>
        <a:bodyPr/>
        <a:lstStyle/>
        <a:p>
          <a:r>
            <a:rPr lang="en-US" sz="3000" b="1" dirty="0" smtClean="0">
              <a:solidFill>
                <a:schemeClr val="bg2"/>
              </a:solidFill>
            </a:rPr>
            <a:t>Sequential Discharge Assessments</a:t>
          </a:r>
          <a:endParaRPr lang="en-US" sz="3000" b="1" dirty="0">
            <a:solidFill>
              <a:schemeClr val="bg2"/>
            </a:solidFill>
          </a:endParaRPr>
        </a:p>
      </dgm:t>
    </dgm:pt>
    <dgm:pt modelId="{93632B94-A6ED-43E7-8FEC-B5E2F26ABCB9}" type="parTrans" cxnId="{27012195-E967-42CD-869C-36F268ADB2F8}">
      <dgm:prSet/>
      <dgm:spPr/>
      <dgm:t>
        <a:bodyPr/>
        <a:lstStyle/>
        <a:p>
          <a:endParaRPr lang="en-US" sz="3000" b="1">
            <a:solidFill>
              <a:schemeClr val="bg2"/>
            </a:solidFill>
          </a:endParaRPr>
        </a:p>
      </dgm:t>
    </dgm:pt>
    <dgm:pt modelId="{78839677-AA64-4170-95F9-3B7DCC8FB575}" type="sibTrans" cxnId="{27012195-E967-42CD-869C-36F268ADB2F8}">
      <dgm:prSet/>
      <dgm:spPr/>
      <dgm:t>
        <a:bodyPr/>
        <a:lstStyle/>
        <a:p>
          <a:endParaRPr lang="en-US" sz="3000" b="1">
            <a:solidFill>
              <a:schemeClr val="bg2"/>
            </a:solidFill>
          </a:endParaRPr>
        </a:p>
      </dgm:t>
    </dgm:pt>
    <dgm:pt modelId="{C3805925-52F7-4A05-9BE3-92BA8815DB91}">
      <dgm:prSet custT="1"/>
      <dgm:spPr/>
      <dgm:t>
        <a:bodyPr/>
        <a:lstStyle/>
        <a:p>
          <a:r>
            <a:rPr lang="en-US" sz="3000" b="1" dirty="0" smtClean="0">
              <a:solidFill>
                <a:schemeClr val="bg2"/>
              </a:solidFill>
            </a:rPr>
            <a:t>Late Admission Assessment</a:t>
          </a:r>
          <a:endParaRPr lang="en-US" sz="3000" b="1" dirty="0">
            <a:solidFill>
              <a:schemeClr val="bg2"/>
            </a:solidFill>
          </a:endParaRPr>
        </a:p>
      </dgm:t>
    </dgm:pt>
    <dgm:pt modelId="{1194BF8D-7059-4D8E-80B6-06101DC14A69}" type="parTrans" cxnId="{902A2625-AABE-478F-92B4-E1834A4EBE85}">
      <dgm:prSet/>
      <dgm:spPr/>
      <dgm:t>
        <a:bodyPr/>
        <a:lstStyle/>
        <a:p>
          <a:endParaRPr lang="en-US" sz="3000" b="1">
            <a:solidFill>
              <a:schemeClr val="bg2"/>
            </a:solidFill>
          </a:endParaRPr>
        </a:p>
      </dgm:t>
    </dgm:pt>
    <dgm:pt modelId="{FEFE699F-476D-4576-A8F8-E2CE94CE5C75}" type="sibTrans" cxnId="{902A2625-AABE-478F-92B4-E1834A4EBE85}">
      <dgm:prSet/>
      <dgm:spPr/>
      <dgm:t>
        <a:bodyPr/>
        <a:lstStyle/>
        <a:p>
          <a:endParaRPr lang="en-US" sz="3000" b="1">
            <a:solidFill>
              <a:schemeClr val="bg2"/>
            </a:solidFill>
          </a:endParaRPr>
        </a:p>
      </dgm:t>
    </dgm:pt>
    <dgm:pt modelId="{1F02FA04-E62B-4259-9AEB-085E7F66283E}" type="pres">
      <dgm:prSet presAssocID="{9284DA45-2D5E-4B96-ADA6-D9AAE99339EE}" presName="cycle" presStyleCnt="0">
        <dgm:presLayoutVars>
          <dgm:dir/>
          <dgm:resizeHandles val="exact"/>
        </dgm:presLayoutVars>
      </dgm:prSet>
      <dgm:spPr/>
      <dgm:t>
        <a:bodyPr/>
        <a:lstStyle/>
        <a:p>
          <a:endParaRPr lang="en-US"/>
        </a:p>
      </dgm:t>
    </dgm:pt>
    <dgm:pt modelId="{08CF8E8A-2D3C-4CE7-9BCD-D28E45951736}" type="pres">
      <dgm:prSet presAssocID="{495698AD-AB3B-4211-9BDF-99AF6522A3F1}" presName="node" presStyleLbl="node1" presStyleIdx="0" presStyleCnt="5" custScaleX="134536">
        <dgm:presLayoutVars>
          <dgm:bulletEnabled val="1"/>
        </dgm:presLayoutVars>
      </dgm:prSet>
      <dgm:spPr/>
      <dgm:t>
        <a:bodyPr/>
        <a:lstStyle/>
        <a:p>
          <a:endParaRPr lang="en-US"/>
        </a:p>
      </dgm:t>
    </dgm:pt>
    <dgm:pt modelId="{F38E7E9B-E161-47BC-9B43-39C48A9060E9}" type="pres">
      <dgm:prSet presAssocID="{495698AD-AB3B-4211-9BDF-99AF6522A3F1}" presName="spNode" presStyleCnt="0"/>
      <dgm:spPr/>
    </dgm:pt>
    <dgm:pt modelId="{AA560439-A802-4452-A593-EBE36C599F64}" type="pres">
      <dgm:prSet presAssocID="{4849919C-BED2-4FB2-AC91-2BA0941C64F7}" presName="sibTrans" presStyleLbl="sibTrans1D1" presStyleIdx="0" presStyleCnt="5"/>
      <dgm:spPr/>
      <dgm:t>
        <a:bodyPr/>
        <a:lstStyle/>
        <a:p>
          <a:endParaRPr lang="en-US"/>
        </a:p>
      </dgm:t>
    </dgm:pt>
    <dgm:pt modelId="{50F0ABA9-DC45-4B04-AB03-CF8E4914895F}" type="pres">
      <dgm:prSet presAssocID="{C3805925-52F7-4A05-9BE3-92BA8815DB91}" presName="node" presStyleLbl="node1" presStyleIdx="1" presStyleCnt="5" custScaleX="86135" custRadScaleRad="102720" custRadScaleInc="21150">
        <dgm:presLayoutVars>
          <dgm:bulletEnabled val="1"/>
        </dgm:presLayoutVars>
      </dgm:prSet>
      <dgm:spPr/>
      <dgm:t>
        <a:bodyPr/>
        <a:lstStyle/>
        <a:p>
          <a:endParaRPr lang="en-US"/>
        </a:p>
      </dgm:t>
    </dgm:pt>
    <dgm:pt modelId="{FD2DAF22-87FE-47FE-BBE8-32573B3C1E37}" type="pres">
      <dgm:prSet presAssocID="{C3805925-52F7-4A05-9BE3-92BA8815DB91}" presName="spNode" presStyleCnt="0"/>
      <dgm:spPr/>
    </dgm:pt>
    <dgm:pt modelId="{2D7B10BD-2A55-4CBB-9CBA-9A15EBB8C0CC}" type="pres">
      <dgm:prSet presAssocID="{FEFE699F-476D-4576-A8F8-E2CE94CE5C75}" presName="sibTrans" presStyleLbl="sibTrans1D1" presStyleIdx="1" presStyleCnt="5"/>
      <dgm:spPr/>
      <dgm:t>
        <a:bodyPr/>
        <a:lstStyle/>
        <a:p>
          <a:endParaRPr lang="en-US"/>
        </a:p>
      </dgm:t>
    </dgm:pt>
    <dgm:pt modelId="{8ECECA15-9DFD-4B0C-AC23-E667A23906A0}" type="pres">
      <dgm:prSet presAssocID="{FDE3F0C9-1771-4DAF-ACF9-437EC2C5FEFA}" presName="node" presStyleLbl="node1" presStyleIdx="2" presStyleCnt="5" custScaleX="110105">
        <dgm:presLayoutVars>
          <dgm:bulletEnabled val="1"/>
        </dgm:presLayoutVars>
      </dgm:prSet>
      <dgm:spPr/>
      <dgm:t>
        <a:bodyPr/>
        <a:lstStyle/>
        <a:p>
          <a:endParaRPr lang="en-US"/>
        </a:p>
      </dgm:t>
    </dgm:pt>
    <dgm:pt modelId="{DD9B7493-F3DB-40F2-86CA-9794E96DE386}" type="pres">
      <dgm:prSet presAssocID="{FDE3F0C9-1771-4DAF-ACF9-437EC2C5FEFA}" presName="spNode" presStyleCnt="0"/>
      <dgm:spPr/>
    </dgm:pt>
    <dgm:pt modelId="{5904DAA3-F90F-4C85-84C9-8A5AE3926B99}" type="pres">
      <dgm:prSet presAssocID="{78839677-AA64-4170-95F9-3B7DCC8FB575}" presName="sibTrans" presStyleLbl="sibTrans1D1" presStyleIdx="2" presStyleCnt="5"/>
      <dgm:spPr/>
      <dgm:t>
        <a:bodyPr/>
        <a:lstStyle/>
        <a:p>
          <a:endParaRPr lang="en-US"/>
        </a:p>
      </dgm:t>
    </dgm:pt>
    <dgm:pt modelId="{A40D4BE2-76DE-438A-BC5C-8454119683A7}" type="pres">
      <dgm:prSet presAssocID="{8E11A826-82AB-4E0D-B503-CF849C73BA64}" presName="node" presStyleLbl="node1" presStyleIdx="3" presStyleCnt="5" custScaleX="123619">
        <dgm:presLayoutVars>
          <dgm:bulletEnabled val="1"/>
        </dgm:presLayoutVars>
      </dgm:prSet>
      <dgm:spPr/>
      <dgm:t>
        <a:bodyPr/>
        <a:lstStyle/>
        <a:p>
          <a:endParaRPr lang="en-US"/>
        </a:p>
      </dgm:t>
    </dgm:pt>
    <dgm:pt modelId="{F833283D-6D8D-487D-BCD8-D3BDE916024B}" type="pres">
      <dgm:prSet presAssocID="{8E11A826-82AB-4E0D-B503-CF849C73BA64}" presName="spNode" presStyleCnt="0"/>
      <dgm:spPr/>
    </dgm:pt>
    <dgm:pt modelId="{14A1C4FC-457E-4102-9D2F-D0084B11BD6D}" type="pres">
      <dgm:prSet presAssocID="{316E8922-E610-4393-BC07-98FCBD8A4B34}" presName="sibTrans" presStyleLbl="sibTrans1D1" presStyleIdx="3" presStyleCnt="5"/>
      <dgm:spPr/>
      <dgm:t>
        <a:bodyPr/>
        <a:lstStyle/>
        <a:p>
          <a:endParaRPr lang="en-US"/>
        </a:p>
      </dgm:t>
    </dgm:pt>
    <dgm:pt modelId="{6C0130B5-A35F-4BF4-A326-50B75701BCE4}" type="pres">
      <dgm:prSet presAssocID="{E8A9F105-6190-479D-B4A7-BE05755380C0}" presName="node" presStyleLbl="node1" presStyleIdx="4" presStyleCnt="5" custScaleX="101573" custRadScaleRad="101305" custRadScaleInc="-27927">
        <dgm:presLayoutVars>
          <dgm:bulletEnabled val="1"/>
        </dgm:presLayoutVars>
      </dgm:prSet>
      <dgm:spPr/>
      <dgm:t>
        <a:bodyPr/>
        <a:lstStyle/>
        <a:p>
          <a:endParaRPr lang="en-US"/>
        </a:p>
      </dgm:t>
    </dgm:pt>
    <dgm:pt modelId="{4764FA15-F43C-4450-8FA6-A3AA450E7F8C}" type="pres">
      <dgm:prSet presAssocID="{E8A9F105-6190-479D-B4A7-BE05755380C0}" presName="spNode" presStyleCnt="0"/>
      <dgm:spPr/>
    </dgm:pt>
    <dgm:pt modelId="{A71BFF54-AA9E-499A-8088-1B297D5AD1CB}" type="pres">
      <dgm:prSet presAssocID="{D410FCB3-1E70-458D-8209-BE6E7DF8D368}" presName="sibTrans" presStyleLbl="sibTrans1D1" presStyleIdx="4" presStyleCnt="5"/>
      <dgm:spPr/>
      <dgm:t>
        <a:bodyPr/>
        <a:lstStyle/>
        <a:p>
          <a:endParaRPr lang="en-US"/>
        </a:p>
      </dgm:t>
    </dgm:pt>
  </dgm:ptLst>
  <dgm:cxnLst>
    <dgm:cxn modelId="{A9FE6974-EEEC-4528-A4AE-0A668BCE34DA}" type="presOf" srcId="{4849919C-BED2-4FB2-AC91-2BA0941C64F7}" destId="{AA560439-A802-4452-A593-EBE36C599F64}" srcOrd="0" destOrd="0" presId="urn:microsoft.com/office/officeart/2005/8/layout/cycle6"/>
    <dgm:cxn modelId="{C986A6C8-B718-4D2D-B1EA-3C629D0D2FDB}" type="presOf" srcId="{495698AD-AB3B-4211-9BDF-99AF6522A3F1}" destId="{08CF8E8A-2D3C-4CE7-9BCD-D28E45951736}" srcOrd="0" destOrd="0" presId="urn:microsoft.com/office/officeart/2005/8/layout/cycle6"/>
    <dgm:cxn modelId="{92F64C7B-228B-4449-8F39-4E89E3A78EEE}" type="presOf" srcId="{C3805925-52F7-4A05-9BE3-92BA8815DB91}" destId="{50F0ABA9-DC45-4B04-AB03-CF8E4914895F}" srcOrd="0" destOrd="0" presId="urn:microsoft.com/office/officeart/2005/8/layout/cycle6"/>
    <dgm:cxn modelId="{1F63D771-9F0A-4CF7-989A-1E6B8FF825C0}" srcId="{9284DA45-2D5E-4B96-ADA6-D9AAE99339EE}" destId="{495698AD-AB3B-4211-9BDF-99AF6522A3F1}" srcOrd="0" destOrd="0" parTransId="{865E6DB8-F4B8-408C-872F-63CFE7D37A5E}" sibTransId="{4849919C-BED2-4FB2-AC91-2BA0941C64F7}"/>
    <dgm:cxn modelId="{8C3782AF-A9B7-49CE-81F0-44711F1C018F}" type="presOf" srcId="{78839677-AA64-4170-95F9-3B7DCC8FB575}" destId="{5904DAA3-F90F-4C85-84C9-8A5AE3926B99}" srcOrd="0" destOrd="0" presId="urn:microsoft.com/office/officeart/2005/8/layout/cycle6"/>
    <dgm:cxn modelId="{9684FF1D-383F-4493-AA70-746775D00C3F}" srcId="{9284DA45-2D5E-4B96-ADA6-D9AAE99339EE}" destId="{E8A9F105-6190-479D-B4A7-BE05755380C0}" srcOrd="4" destOrd="0" parTransId="{A72D3CBE-77D1-4907-BF04-F28BE65FE23E}" sibTransId="{D410FCB3-1E70-458D-8209-BE6E7DF8D368}"/>
    <dgm:cxn modelId="{902A2625-AABE-478F-92B4-E1834A4EBE85}" srcId="{9284DA45-2D5E-4B96-ADA6-D9AAE99339EE}" destId="{C3805925-52F7-4A05-9BE3-92BA8815DB91}" srcOrd="1" destOrd="0" parTransId="{1194BF8D-7059-4D8E-80B6-06101DC14A69}" sibTransId="{FEFE699F-476D-4576-A8F8-E2CE94CE5C75}"/>
    <dgm:cxn modelId="{6FE58981-8D99-42C2-A5D3-E5BEE658AE9A}" type="presOf" srcId="{FDE3F0C9-1771-4DAF-ACF9-437EC2C5FEFA}" destId="{8ECECA15-9DFD-4B0C-AC23-E667A23906A0}" srcOrd="0" destOrd="0" presId="urn:microsoft.com/office/officeart/2005/8/layout/cycle6"/>
    <dgm:cxn modelId="{641FC086-316E-4E49-87AB-A66F35330CDF}" type="presOf" srcId="{316E8922-E610-4393-BC07-98FCBD8A4B34}" destId="{14A1C4FC-457E-4102-9D2F-D0084B11BD6D}" srcOrd="0" destOrd="0" presId="urn:microsoft.com/office/officeart/2005/8/layout/cycle6"/>
    <dgm:cxn modelId="{1EA89E22-F392-43B6-B52C-CE88C057318C}" type="presOf" srcId="{9284DA45-2D5E-4B96-ADA6-D9AAE99339EE}" destId="{1F02FA04-E62B-4259-9AEB-085E7F66283E}" srcOrd="0" destOrd="0" presId="urn:microsoft.com/office/officeart/2005/8/layout/cycle6"/>
    <dgm:cxn modelId="{A0D75CC4-CB96-4F60-84E5-656096710977}" type="presOf" srcId="{E8A9F105-6190-479D-B4A7-BE05755380C0}" destId="{6C0130B5-A35F-4BF4-A326-50B75701BCE4}" srcOrd="0" destOrd="0" presId="urn:microsoft.com/office/officeart/2005/8/layout/cycle6"/>
    <dgm:cxn modelId="{6DED5F32-C870-4F24-95F9-73CDE314257E}" type="presOf" srcId="{D410FCB3-1E70-458D-8209-BE6E7DF8D368}" destId="{A71BFF54-AA9E-499A-8088-1B297D5AD1CB}" srcOrd="0" destOrd="0" presId="urn:microsoft.com/office/officeart/2005/8/layout/cycle6"/>
    <dgm:cxn modelId="{AA69C016-894E-4FBB-BE5F-6A379950F08F}" type="presOf" srcId="{8E11A826-82AB-4E0D-B503-CF849C73BA64}" destId="{A40D4BE2-76DE-438A-BC5C-8454119683A7}" srcOrd="0" destOrd="0" presId="urn:microsoft.com/office/officeart/2005/8/layout/cycle6"/>
    <dgm:cxn modelId="{27012195-E967-42CD-869C-36F268ADB2F8}" srcId="{9284DA45-2D5E-4B96-ADA6-D9AAE99339EE}" destId="{FDE3F0C9-1771-4DAF-ACF9-437EC2C5FEFA}" srcOrd="2" destOrd="0" parTransId="{93632B94-A6ED-43E7-8FEC-B5E2F26ABCB9}" sibTransId="{78839677-AA64-4170-95F9-3B7DCC8FB575}"/>
    <dgm:cxn modelId="{8D82A26F-8C38-4F24-8D4A-899BD3EAC5E5}" srcId="{9284DA45-2D5E-4B96-ADA6-D9AAE99339EE}" destId="{8E11A826-82AB-4E0D-B503-CF849C73BA64}" srcOrd="3" destOrd="0" parTransId="{0E4802E1-DC47-4893-ABE8-8A69F78A914E}" sibTransId="{316E8922-E610-4393-BC07-98FCBD8A4B34}"/>
    <dgm:cxn modelId="{64D1E016-5505-4D36-B673-74077B106FE1}" type="presOf" srcId="{FEFE699F-476D-4576-A8F8-E2CE94CE5C75}" destId="{2D7B10BD-2A55-4CBB-9CBA-9A15EBB8C0CC}" srcOrd="0" destOrd="0" presId="urn:microsoft.com/office/officeart/2005/8/layout/cycle6"/>
    <dgm:cxn modelId="{ACBADE37-D11A-4FE4-90B7-325C22AB6BF6}" type="presParOf" srcId="{1F02FA04-E62B-4259-9AEB-085E7F66283E}" destId="{08CF8E8A-2D3C-4CE7-9BCD-D28E45951736}" srcOrd="0" destOrd="0" presId="urn:microsoft.com/office/officeart/2005/8/layout/cycle6"/>
    <dgm:cxn modelId="{087CE7DD-EE0A-41C6-A6CD-C11DD408EC2D}" type="presParOf" srcId="{1F02FA04-E62B-4259-9AEB-085E7F66283E}" destId="{F38E7E9B-E161-47BC-9B43-39C48A9060E9}" srcOrd="1" destOrd="0" presId="urn:microsoft.com/office/officeart/2005/8/layout/cycle6"/>
    <dgm:cxn modelId="{90827606-2DDB-4874-AA9F-8C49AFA5AB38}" type="presParOf" srcId="{1F02FA04-E62B-4259-9AEB-085E7F66283E}" destId="{AA560439-A802-4452-A593-EBE36C599F64}" srcOrd="2" destOrd="0" presId="urn:microsoft.com/office/officeart/2005/8/layout/cycle6"/>
    <dgm:cxn modelId="{345B97C1-C9EF-485E-BAB7-C67739241D21}" type="presParOf" srcId="{1F02FA04-E62B-4259-9AEB-085E7F66283E}" destId="{50F0ABA9-DC45-4B04-AB03-CF8E4914895F}" srcOrd="3" destOrd="0" presId="urn:microsoft.com/office/officeart/2005/8/layout/cycle6"/>
    <dgm:cxn modelId="{1E26AA2C-DE3C-4D64-9F5B-985A41B7DA58}" type="presParOf" srcId="{1F02FA04-E62B-4259-9AEB-085E7F66283E}" destId="{FD2DAF22-87FE-47FE-BBE8-32573B3C1E37}" srcOrd="4" destOrd="0" presId="urn:microsoft.com/office/officeart/2005/8/layout/cycle6"/>
    <dgm:cxn modelId="{F6550945-A812-459B-AA9F-033638FA2C38}" type="presParOf" srcId="{1F02FA04-E62B-4259-9AEB-085E7F66283E}" destId="{2D7B10BD-2A55-4CBB-9CBA-9A15EBB8C0CC}" srcOrd="5" destOrd="0" presId="urn:microsoft.com/office/officeart/2005/8/layout/cycle6"/>
    <dgm:cxn modelId="{D998CE51-A18C-483B-A0F2-B7DB0F7DB1B9}" type="presParOf" srcId="{1F02FA04-E62B-4259-9AEB-085E7F66283E}" destId="{8ECECA15-9DFD-4B0C-AC23-E667A23906A0}" srcOrd="6" destOrd="0" presId="urn:microsoft.com/office/officeart/2005/8/layout/cycle6"/>
    <dgm:cxn modelId="{411F1B12-5048-4F08-A647-4E24FBE51C9E}" type="presParOf" srcId="{1F02FA04-E62B-4259-9AEB-085E7F66283E}" destId="{DD9B7493-F3DB-40F2-86CA-9794E96DE386}" srcOrd="7" destOrd="0" presId="urn:microsoft.com/office/officeart/2005/8/layout/cycle6"/>
    <dgm:cxn modelId="{1B9BD503-6540-4D1A-9DA1-7D79F45EAE09}" type="presParOf" srcId="{1F02FA04-E62B-4259-9AEB-085E7F66283E}" destId="{5904DAA3-F90F-4C85-84C9-8A5AE3926B99}" srcOrd="8" destOrd="0" presId="urn:microsoft.com/office/officeart/2005/8/layout/cycle6"/>
    <dgm:cxn modelId="{C85F7679-C683-4DF0-9BDC-7F898DBFDFB4}" type="presParOf" srcId="{1F02FA04-E62B-4259-9AEB-085E7F66283E}" destId="{A40D4BE2-76DE-438A-BC5C-8454119683A7}" srcOrd="9" destOrd="0" presId="urn:microsoft.com/office/officeart/2005/8/layout/cycle6"/>
    <dgm:cxn modelId="{A4DF9FD6-CB3B-40C1-A6F1-4F4CA8034381}" type="presParOf" srcId="{1F02FA04-E62B-4259-9AEB-085E7F66283E}" destId="{F833283D-6D8D-487D-BCD8-D3BDE916024B}" srcOrd="10" destOrd="0" presId="urn:microsoft.com/office/officeart/2005/8/layout/cycle6"/>
    <dgm:cxn modelId="{50E51834-27A5-4498-9716-165DF1D976F5}" type="presParOf" srcId="{1F02FA04-E62B-4259-9AEB-085E7F66283E}" destId="{14A1C4FC-457E-4102-9D2F-D0084B11BD6D}" srcOrd="11" destOrd="0" presId="urn:microsoft.com/office/officeart/2005/8/layout/cycle6"/>
    <dgm:cxn modelId="{A31C6682-1B8B-4B55-B40D-DA301CE4C4C3}" type="presParOf" srcId="{1F02FA04-E62B-4259-9AEB-085E7F66283E}" destId="{6C0130B5-A35F-4BF4-A326-50B75701BCE4}" srcOrd="12" destOrd="0" presId="urn:microsoft.com/office/officeart/2005/8/layout/cycle6"/>
    <dgm:cxn modelId="{1DDDF776-69D7-4AB6-B201-97A97AA7FD5A}" type="presParOf" srcId="{1F02FA04-E62B-4259-9AEB-085E7F66283E}" destId="{4764FA15-F43C-4450-8FA6-A3AA450E7F8C}" srcOrd="13" destOrd="0" presId="urn:microsoft.com/office/officeart/2005/8/layout/cycle6"/>
    <dgm:cxn modelId="{7D82EB86-DD7E-421A-BDE5-A84ABD8109D1}" type="presParOf" srcId="{1F02FA04-E62B-4259-9AEB-085E7F66283E}" destId="{A71BFF54-AA9E-499A-8088-1B297D5AD1CB}"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F8E8A-2D3C-4CE7-9BCD-D28E45951736}">
      <dsp:nvSpPr>
        <dsp:cNvPr id="0" name=""/>
        <dsp:cNvSpPr/>
      </dsp:nvSpPr>
      <dsp:spPr>
        <a:xfrm>
          <a:off x="8541229" y="2964"/>
          <a:ext cx="3676175" cy="177611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Grouper Selection</a:t>
          </a:r>
          <a:endParaRPr lang="en-US" sz="3000" b="1" kern="1200" dirty="0">
            <a:solidFill>
              <a:schemeClr val="bg2"/>
            </a:solidFill>
          </a:endParaRPr>
        </a:p>
      </dsp:txBody>
      <dsp:txXfrm>
        <a:off x="8627932" y="89667"/>
        <a:ext cx="3502769" cy="1602708"/>
      </dsp:txXfrm>
    </dsp:sp>
    <dsp:sp modelId="{AA560439-A802-4452-A593-EBE36C599F64}">
      <dsp:nvSpPr>
        <dsp:cNvPr id="0" name=""/>
        <dsp:cNvSpPr/>
      </dsp:nvSpPr>
      <dsp:spPr>
        <a:xfrm>
          <a:off x="5678222" y="1017413"/>
          <a:ext cx="10132751" cy="10132751"/>
        </a:xfrm>
        <a:custGeom>
          <a:avLst/>
          <a:gdLst/>
          <a:ahLst/>
          <a:cxnLst/>
          <a:rect l="0" t="0" r="0" b="0"/>
          <a:pathLst>
            <a:path>
              <a:moveTo>
                <a:pt x="6556876" y="224209"/>
              </a:moveTo>
              <a:arcTo wR="5066375" hR="5066375" stAng="17226555" swAng="1237531"/>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0F0ABA9-DC45-4B04-AB03-CF8E4914895F}">
      <dsp:nvSpPr>
        <dsp:cNvPr id="0" name=""/>
        <dsp:cNvSpPr/>
      </dsp:nvSpPr>
      <dsp:spPr>
        <a:xfrm>
          <a:off x="12924554" y="2088385"/>
          <a:ext cx="3441208" cy="1776114"/>
        </a:xfrm>
        <a:prstGeom prst="roundRect">
          <a:avLst/>
        </a:prstGeom>
        <a:solidFill>
          <a:schemeClr val="accent4">
            <a:hueOff val="-1514249"/>
            <a:satOff val="7846"/>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Set-Base Weights</a:t>
          </a:r>
          <a:endParaRPr lang="en-US" sz="3000" b="1" kern="1200" dirty="0">
            <a:solidFill>
              <a:schemeClr val="bg2"/>
            </a:solidFill>
          </a:endParaRPr>
        </a:p>
      </dsp:txBody>
      <dsp:txXfrm>
        <a:off x="13011257" y="2175088"/>
        <a:ext cx="3267802" cy="1602708"/>
      </dsp:txXfrm>
    </dsp:sp>
    <dsp:sp modelId="{2D7B10BD-2A55-4CBB-9CBA-9A15EBB8C0CC}">
      <dsp:nvSpPr>
        <dsp:cNvPr id="0" name=""/>
        <dsp:cNvSpPr/>
      </dsp:nvSpPr>
      <dsp:spPr>
        <a:xfrm>
          <a:off x="5336767" y="584566"/>
          <a:ext cx="10132751" cy="10132751"/>
        </a:xfrm>
        <a:custGeom>
          <a:avLst/>
          <a:gdLst/>
          <a:ahLst/>
          <a:cxnLst/>
          <a:rect l="0" t="0" r="0" b="0"/>
          <a:pathLst>
            <a:path>
              <a:moveTo>
                <a:pt x="9815583" y="3301951"/>
              </a:moveTo>
              <a:arcTo wR="5066375" hR="5066375" stAng="20377139" swAng="1577959"/>
            </a:path>
          </a:pathLst>
        </a:custGeom>
        <a:noFill/>
        <a:ln w="6350" cap="flat" cmpd="sng" algn="ctr">
          <a:solidFill>
            <a:schemeClr val="accent4">
              <a:hueOff val="-1514249"/>
              <a:satOff val="7846"/>
              <a:lumOff val="2157"/>
              <a:alphaOff val="0"/>
            </a:schemeClr>
          </a:solidFill>
          <a:prstDash val="solid"/>
          <a:miter lim="800000"/>
        </a:ln>
        <a:effectLst/>
      </dsp:spPr>
      <dsp:style>
        <a:lnRef idx="1">
          <a:scrgbClr r="0" g="0" b="0"/>
        </a:lnRef>
        <a:fillRef idx="0">
          <a:scrgbClr r="0" g="0" b="0"/>
        </a:fillRef>
        <a:effectRef idx="0">
          <a:scrgbClr r="0" g="0" b="0"/>
        </a:effectRef>
        <a:fontRef idx="minor"/>
      </dsp:style>
    </dsp:sp>
    <dsp:sp modelId="{8ECECA15-9DFD-4B0C-AC23-E667A23906A0}">
      <dsp:nvSpPr>
        <dsp:cNvPr id="0" name=""/>
        <dsp:cNvSpPr/>
      </dsp:nvSpPr>
      <dsp:spPr>
        <a:xfrm>
          <a:off x="13814367" y="6196715"/>
          <a:ext cx="3008601" cy="1776114"/>
        </a:xfrm>
        <a:prstGeom prst="roundRect">
          <a:avLst/>
        </a:prstGeom>
        <a:solidFill>
          <a:schemeClr val="accent4">
            <a:hueOff val="-3028498"/>
            <a:satOff val="15691"/>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Selection of Assessment Records</a:t>
          </a:r>
          <a:endParaRPr lang="en-US" sz="3000" b="1" kern="1200" dirty="0">
            <a:solidFill>
              <a:schemeClr val="bg2"/>
            </a:solidFill>
          </a:endParaRPr>
        </a:p>
      </dsp:txBody>
      <dsp:txXfrm>
        <a:off x="13901070" y="6283418"/>
        <a:ext cx="2835195" cy="1602708"/>
      </dsp:txXfrm>
    </dsp:sp>
    <dsp:sp modelId="{5904DAA3-F90F-4C85-84C9-8A5AE3926B99}">
      <dsp:nvSpPr>
        <dsp:cNvPr id="0" name=""/>
        <dsp:cNvSpPr/>
      </dsp:nvSpPr>
      <dsp:spPr>
        <a:xfrm>
          <a:off x="5152766" y="1310444"/>
          <a:ext cx="10132751" cy="10132751"/>
        </a:xfrm>
        <a:custGeom>
          <a:avLst/>
          <a:gdLst/>
          <a:ahLst/>
          <a:cxnLst/>
          <a:rect l="0" t="0" r="0" b="0"/>
          <a:pathLst>
            <a:path>
              <a:moveTo>
                <a:pt x="9868769" y="6680433"/>
              </a:moveTo>
              <a:arcTo wR="5066375" hR="5066375" stAng="1114632" swAng="1273027"/>
            </a:path>
          </a:pathLst>
        </a:custGeom>
        <a:noFill/>
        <a:ln w="6350" cap="flat" cmpd="sng" algn="ctr">
          <a:solidFill>
            <a:schemeClr val="accent4">
              <a:hueOff val="-3028498"/>
              <a:satOff val="15691"/>
              <a:lumOff val="4314"/>
              <a:alphaOff val="0"/>
            </a:schemeClr>
          </a:solidFill>
          <a:prstDash val="solid"/>
          <a:miter lim="800000"/>
        </a:ln>
        <a:effectLst/>
      </dsp:spPr>
      <dsp:style>
        <a:lnRef idx="1">
          <a:scrgbClr r="0" g="0" b="0"/>
        </a:lnRef>
        <a:fillRef idx="0">
          <a:scrgbClr r="0" g="0" b="0"/>
        </a:fillRef>
        <a:effectRef idx="0">
          <a:scrgbClr r="0" g="0" b="0"/>
        </a:effectRef>
        <a:fontRef idx="minor"/>
      </dsp:style>
    </dsp:sp>
    <dsp:sp modelId="{6D5BDECD-E22E-4346-9DBD-79D223BBA7E9}">
      <dsp:nvSpPr>
        <dsp:cNvPr id="0" name=""/>
        <dsp:cNvSpPr/>
      </dsp:nvSpPr>
      <dsp:spPr>
        <a:xfrm>
          <a:off x="11244418" y="9634068"/>
          <a:ext cx="3377514" cy="1776114"/>
        </a:xfrm>
        <a:prstGeom prst="roundRect">
          <a:avLst/>
        </a:prstGeom>
        <a:solidFill>
          <a:schemeClr val="accent4">
            <a:hueOff val="-4542747"/>
            <a:satOff val="23537"/>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Day of Care Determination</a:t>
          </a:r>
          <a:endParaRPr lang="en-US" sz="3000" b="1" kern="1200" dirty="0">
            <a:solidFill>
              <a:schemeClr val="bg2"/>
            </a:solidFill>
          </a:endParaRPr>
        </a:p>
      </dsp:txBody>
      <dsp:txXfrm>
        <a:off x="11331121" y="9720771"/>
        <a:ext cx="3204108" cy="1602708"/>
      </dsp:txXfrm>
    </dsp:sp>
    <dsp:sp modelId="{3BD63F0D-67A1-4F91-A521-506C47D5CEC1}">
      <dsp:nvSpPr>
        <dsp:cNvPr id="0" name=""/>
        <dsp:cNvSpPr/>
      </dsp:nvSpPr>
      <dsp:spPr>
        <a:xfrm>
          <a:off x="4995938" y="1123022"/>
          <a:ext cx="10132751" cy="10132751"/>
        </a:xfrm>
        <a:custGeom>
          <a:avLst/>
          <a:gdLst/>
          <a:ahLst/>
          <a:cxnLst/>
          <a:rect l="0" t="0" r="0" b="0"/>
          <a:pathLst>
            <a:path>
              <a:moveTo>
                <a:pt x="6230411" y="9997216"/>
              </a:moveTo>
              <a:arcTo wR="5066375" hR="5066375" stAng="4603034" swAng="1242285"/>
            </a:path>
          </a:pathLst>
        </a:custGeom>
        <a:noFill/>
        <a:ln w="6350" cap="flat" cmpd="sng" algn="ctr">
          <a:solidFill>
            <a:schemeClr val="accent4">
              <a:hueOff val="-4542747"/>
              <a:satOff val="23537"/>
              <a:lumOff val="6471"/>
              <a:alphaOff val="0"/>
            </a:schemeClr>
          </a:solidFill>
          <a:prstDash val="solid"/>
          <a:miter lim="800000"/>
        </a:ln>
        <a:effectLst/>
      </dsp:spPr>
      <dsp:style>
        <a:lnRef idx="1">
          <a:scrgbClr r="0" g="0" b="0"/>
        </a:lnRef>
        <a:fillRef idx="0">
          <a:scrgbClr r="0" g="0" b="0"/>
        </a:fillRef>
        <a:effectRef idx="0">
          <a:scrgbClr r="0" g="0" b="0"/>
        </a:effectRef>
        <a:fontRef idx="minor"/>
      </dsp:style>
    </dsp:sp>
    <dsp:sp modelId="{CC436B48-604C-46C8-83FB-CDB03A77F16E}">
      <dsp:nvSpPr>
        <dsp:cNvPr id="0" name=""/>
        <dsp:cNvSpPr/>
      </dsp:nvSpPr>
      <dsp:spPr>
        <a:xfrm>
          <a:off x="5804261" y="9634092"/>
          <a:ext cx="3585183" cy="1776114"/>
        </a:xfrm>
        <a:prstGeom prst="roundRect">
          <a:avLst/>
        </a:prstGeom>
        <a:solidFill>
          <a:schemeClr val="accent4">
            <a:hueOff val="-6056996"/>
            <a:satOff val="31383"/>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Resident Classification</a:t>
          </a:r>
          <a:endParaRPr lang="en-US" sz="3000" b="1" kern="1200" dirty="0">
            <a:solidFill>
              <a:schemeClr val="bg2"/>
            </a:solidFill>
          </a:endParaRPr>
        </a:p>
      </dsp:txBody>
      <dsp:txXfrm>
        <a:off x="5890964" y="9720795"/>
        <a:ext cx="3411777" cy="1602708"/>
      </dsp:txXfrm>
    </dsp:sp>
    <dsp:sp modelId="{CFEE7A29-21B3-43E9-A850-E629BF07258A}">
      <dsp:nvSpPr>
        <dsp:cNvPr id="0" name=""/>
        <dsp:cNvSpPr/>
      </dsp:nvSpPr>
      <dsp:spPr>
        <a:xfrm>
          <a:off x="5572132" y="1647401"/>
          <a:ext cx="10132751" cy="10132751"/>
        </a:xfrm>
        <a:custGeom>
          <a:avLst/>
          <a:gdLst/>
          <a:ahLst/>
          <a:cxnLst/>
          <a:rect l="0" t="0" r="0" b="0"/>
          <a:pathLst>
            <a:path>
              <a:moveTo>
                <a:pt x="915815" y="7971718"/>
              </a:moveTo>
              <a:arcTo wR="5066375" hR="5066375" stAng="8700506" swAng="1223710"/>
            </a:path>
          </a:pathLst>
        </a:custGeom>
        <a:noFill/>
        <a:ln w="6350" cap="flat" cmpd="sng" algn="ctr">
          <a:solidFill>
            <a:schemeClr val="accent4">
              <a:hueOff val="-6056996"/>
              <a:satOff val="31383"/>
              <a:lumOff val="8628"/>
              <a:alphaOff val="0"/>
            </a:schemeClr>
          </a:solidFill>
          <a:prstDash val="solid"/>
          <a:miter lim="800000"/>
        </a:ln>
        <a:effectLst/>
      </dsp:spPr>
      <dsp:style>
        <a:lnRef idx="1">
          <a:scrgbClr r="0" g="0" b="0"/>
        </a:lnRef>
        <a:fillRef idx="0">
          <a:scrgbClr r="0" g="0" b="0"/>
        </a:fillRef>
        <a:effectRef idx="0">
          <a:scrgbClr r="0" g="0" b="0"/>
        </a:effectRef>
        <a:fontRef idx="minor"/>
      </dsp:style>
    </dsp:sp>
    <dsp:sp modelId="{A40D4BE2-76DE-438A-BC5C-8454119683A7}">
      <dsp:nvSpPr>
        <dsp:cNvPr id="0" name=""/>
        <dsp:cNvSpPr/>
      </dsp:nvSpPr>
      <dsp:spPr>
        <a:xfrm>
          <a:off x="3751030" y="6196715"/>
          <a:ext cx="3377869" cy="1776114"/>
        </a:xfrm>
        <a:prstGeom prst="roundRect">
          <a:avLst/>
        </a:prstGeom>
        <a:solidFill>
          <a:schemeClr val="accent4">
            <a:hueOff val="-7571245"/>
            <a:satOff val="39228"/>
            <a:lumOff val="107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Calculation Methodology</a:t>
          </a:r>
          <a:endParaRPr lang="en-US" sz="3000" b="1" kern="1200" dirty="0">
            <a:solidFill>
              <a:schemeClr val="bg2"/>
            </a:solidFill>
          </a:endParaRPr>
        </a:p>
      </dsp:txBody>
      <dsp:txXfrm>
        <a:off x="3837733" y="6283418"/>
        <a:ext cx="3204463" cy="1602708"/>
      </dsp:txXfrm>
    </dsp:sp>
    <dsp:sp modelId="{14A1C4FC-457E-4102-9D2F-D0084B11BD6D}">
      <dsp:nvSpPr>
        <dsp:cNvPr id="0" name=""/>
        <dsp:cNvSpPr/>
      </dsp:nvSpPr>
      <dsp:spPr>
        <a:xfrm>
          <a:off x="5303283" y="736734"/>
          <a:ext cx="10132751" cy="10132751"/>
        </a:xfrm>
        <a:custGeom>
          <a:avLst/>
          <a:gdLst/>
          <a:ahLst/>
          <a:cxnLst/>
          <a:rect l="0" t="0" r="0" b="0"/>
          <a:pathLst>
            <a:path>
              <a:moveTo>
                <a:pt x="13630" y="5437761"/>
              </a:moveTo>
              <a:arcTo wR="5066375" hR="5066375" stAng="10547773" swAng="1494211"/>
            </a:path>
          </a:pathLst>
        </a:custGeom>
        <a:noFill/>
        <a:ln w="6350" cap="flat" cmpd="sng" algn="ctr">
          <a:solidFill>
            <a:schemeClr val="accent4">
              <a:hueOff val="-7571245"/>
              <a:satOff val="39228"/>
              <a:lumOff val="10785"/>
              <a:alphaOff val="0"/>
            </a:schemeClr>
          </a:solidFill>
          <a:prstDash val="solid"/>
          <a:miter lim="800000"/>
        </a:ln>
        <a:effectLst/>
      </dsp:spPr>
      <dsp:style>
        <a:lnRef idx="1">
          <a:scrgbClr r="0" g="0" b="0"/>
        </a:lnRef>
        <a:fillRef idx="0">
          <a:scrgbClr r="0" g="0" b="0"/>
        </a:fillRef>
        <a:effectRef idx="0">
          <a:scrgbClr r="0" g="0" b="0"/>
        </a:effectRef>
        <a:fontRef idx="minor"/>
      </dsp:style>
    </dsp:sp>
    <dsp:sp modelId="{6C0130B5-A35F-4BF4-A326-50B75701BCE4}">
      <dsp:nvSpPr>
        <dsp:cNvPr id="0" name=""/>
        <dsp:cNvSpPr/>
      </dsp:nvSpPr>
      <dsp:spPr>
        <a:xfrm>
          <a:off x="4319387" y="2215353"/>
          <a:ext cx="3588216" cy="1776114"/>
        </a:xfrm>
        <a:prstGeom prst="roundRect">
          <a:avLst/>
        </a:prstGeom>
        <a:solidFill>
          <a:schemeClr val="accent4">
            <a:hueOff val="-9085494"/>
            <a:satOff val="47074"/>
            <a:lumOff val="1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Set-Weight Selection</a:t>
          </a:r>
          <a:endParaRPr lang="en-US" sz="3000" b="1" kern="1200" dirty="0">
            <a:solidFill>
              <a:schemeClr val="bg2"/>
            </a:solidFill>
          </a:endParaRPr>
        </a:p>
      </dsp:txBody>
      <dsp:txXfrm>
        <a:off x="4406090" y="2302056"/>
        <a:ext cx="3414810" cy="1602708"/>
      </dsp:txXfrm>
    </dsp:sp>
    <dsp:sp modelId="{A71BFF54-AA9E-499A-8088-1B297D5AD1CB}">
      <dsp:nvSpPr>
        <dsp:cNvPr id="0" name=""/>
        <dsp:cNvSpPr/>
      </dsp:nvSpPr>
      <dsp:spPr>
        <a:xfrm>
          <a:off x="5147375" y="952182"/>
          <a:ext cx="10132751" cy="10132751"/>
        </a:xfrm>
        <a:custGeom>
          <a:avLst/>
          <a:gdLst/>
          <a:ahLst/>
          <a:cxnLst/>
          <a:rect l="0" t="0" r="0" b="0"/>
          <a:pathLst>
            <a:path>
              <a:moveTo>
                <a:pt x="1733755" y="1250382"/>
              </a:moveTo>
              <a:arcTo wR="5066375" hR="5066375" stAng="13732099" swAng="1298167"/>
            </a:path>
          </a:pathLst>
        </a:custGeom>
        <a:noFill/>
        <a:ln w="6350" cap="flat" cmpd="sng" algn="ctr">
          <a:solidFill>
            <a:schemeClr val="accent4">
              <a:hueOff val="-9085494"/>
              <a:satOff val="47074"/>
              <a:lumOff val="12942"/>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F8E8A-2D3C-4CE7-9BCD-D28E45951736}">
      <dsp:nvSpPr>
        <dsp:cNvPr id="0" name=""/>
        <dsp:cNvSpPr/>
      </dsp:nvSpPr>
      <dsp:spPr>
        <a:xfrm>
          <a:off x="7911007" y="6520"/>
          <a:ext cx="5041225" cy="243562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Delinquent Assessments for Non-Admissions</a:t>
          </a:r>
          <a:endParaRPr lang="en-US" sz="3000" b="1" kern="1200" dirty="0">
            <a:solidFill>
              <a:schemeClr val="bg2"/>
            </a:solidFill>
          </a:endParaRPr>
        </a:p>
      </dsp:txBody>
      <dsp:txXfrm>
        <a:off x="8029905" y="125418"/>
        <a:ext cx="4803429" cy="2197832"/>
      </dsp:txXfrm>
    </dsp:sp>
    <dsp:sp modelId="{AA560439-A802-4452-A593-EBE36C599F64}">
      <dsp:nvSpPr>
        <dsp:cNvPr id="0" name=""/>
        <dsp:cNvSpPr/>
      </dsp:nvSpPr>
      <dsp:spPr>
        <a:xfrm>
          <a:off x="5787381" y="1350941"/>
          <a:ext cx="9732556" cy="9732556"/>
        </a:xfrm>
        <a:custGeom>
          <a:avLst/>
          <a:gdLst/>
          <a:ahLst/>
          <a:cxnLst/>
          <a:rect l="0" t="0" r="0" b="0"/>
          <a:pathLst>
            <a:path>
              <a:moveTo>
                <a:pt x="7188040" y="589587"/>
              </a:moveTo>
              <a:arcTo wR="4866278" hR="4866278" stAng="17909819" swAng="1847643"/>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0F0ABA9-DC45-4B04-AB03-CF8E4914895F}">
      <dsp:nvSpPr>
        <dsp:cNvPr id="0" name=""/>
        <dsp:cNvSpPr/>
      </dsp:nvSpPr>
      <dsp:spPr>
        <a:xfrm>
          <a:off x="13689842" y="3754811"/>
          <a:ext cx="3227581" cy="2435628"/>
        </a:xfrm>
        <a:prstGeom prst="roundRect">
          <a:avLst/>
        </a:prstGeom>
        <a:solidFill>
          <a:schemeClr val="accent4">
            <a:hueOff val="-2271373"/>
            <a:satOff val="11769"/>
            <a:lumOff val="3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Late Admission Assessment</a:t>
          </a:r>
          <a:endParaRPr lang="en-US" sz="3000" b="1" kern="1200" dirty="0">
            <a:solidFill>
              <a:schemeClr val="bg2"/>
            </a:solidFill>
          </a:endParaRPr>
        </a:p>
      </dsp:txBody>
      <dsp:txXfrm>
        <a:off x="13808740" y="3873709"/>
        <a:ext cx="2989785" cy="2197832"/>
      </dsp:txXfrm>
    </dsp:sp>
    <dsp:sp modelId="{2D7B10BD-2A55-4CBB-9CBA-9A15EBB8C0CC}">
      <dsp:nvSpPr>
        <dsp:cNvPr id="0" name=""/>
        <dsp:cNvSpPr/>
      </dsp:nvSpPr>
      <dsp:spPr>
        <a:xfrm>
          <a:off x="5705809" y="1026661"/>
          <a:ext cx="9732556" cy="9732556"/>
        </a:xfrm>
        <a:custGeom>
          <a:avLst/>
          <a:gdLst/>
          <a:ahLst/>
          <a:cxnLst/>
          <a:rect l="0" t="0" r="0" b="0"/>
          <a:pathLst>
            <a:path>
              <a:moveTo>
                <a:pt x="9721668" y="5191623"/>
              </a:moveTo>
              <a:arcTo wR="4866278" hR="4866278" stAng="230009" swAng="1959819"/>
            </a:path>
          </a:pathLst>
        </a:custGeom>
        <a:noFill/>
        <a:ln w="6350" cap="flat" cmpd="sng" algn="ctr">
          <a:solidFill>
            <a:schemeClr val="accent4">
              <a:hueOff val="-2271373"/>
              <a:satOff val="11769"/>
              <a:lumOff val="3236"/>
              <a:alphaOff val="0"/>
            </a:schemeClr>
          </a:solidFill>
          <a:prstDash val="solid"/>
          <a:miter lim="800000"/>
        </a:ln>
        <a:effectLst/>
      </dsp:spPr>
      <dsp:style>
        <a:lnRef idx="1">
          <a:scrgbClr r="0" g="0" b="0"/>
        </a:lnRef>
        <a:fillRef idx="0">
          <a:scrgbClr r="0" g="0" b="0"/>
        </a:fillRef>
        <a:effectRef idx="0">
          <a:scrgbClr r="0" g="0" b="0"/>
        </a:effectRef>
        <a:fontRef idx="minor"/>
      </dsp:style>
    </dsp:sp>
    <dsp:sp modelId="{8ECECA15-9DFD-4B0C-AC23-E667A23906A0}">
      <dsp:nvSpPr>
        <dsp:cNvPr id="0" name=""/>
        <dsp:cNvSpPr/>
      </dsp:nvSpPr>
      <dsp:spPr>
        <a:xfrm>
          <a:off x="11229063" y="8809701"/>
          <a:ext cx="4125766" cy="2435628"/>
        </a:xfrm>
        <a:prstGeom prst="roundRect">
          <a:avLst/>
        </a:prstGeom>
        <a:solidFill>
          <a:schemeClr val="accent4">
            <a:hueOff val="-4542747"/>
            <a:satOff val="23537"/>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Sequential Discharge Assessments</a:t>
          </a:r>
          <a:endParaRPr lang="en-US" sz="3000" b="1" kern="1200" dirty="0">
            <a:solidFill>
              <a:schemeClr val="bg2"/>
            </a:solidFill>
          </a:endParaRPr>
        </a:p>
      </dsp:txBody>
      <dsp:txXfrm>
        <a:off x="11347961" y="8928599"/>
        <a:ext cx="3887970" cy="2197832"/>
      </dsp:txXfrm>
    </dsp:sp>
    <dsp:sp modelId="{5904DAA3-F90F-4C85-84C9-8A5AE3926B99}">
      <dsp:nvSpPr>
        <dsp:cNvPr id="0" name=""/>
        <dsp:cNvSpPr/>
      </dsp:nvSpPr>
      <dsp:spPr>
        <a:xfrm>
          <a:off x="5565341" y="1224334"/>
          <a:ext cx="9732556" cy="9732556"/>
        </a:xfrm>
        <a:custGeom>
          <a:avLst/>
          <a:gdLst/>
          <a:ahLst/>
          <a:cxnLst/>
          <a:rect l="0" t="0" r="0" b="0"/>
          <a:pathLst>
            <a:path>
              <a:moveTo>
                <a:pt x="5650478" y="9668954"/>
              </a:moveTo>
              <a:arcTo wR="4866278" hR="4866278" stAng="4843581" swAng="932225"/>
            </a:path>
          </a:pathLst>
        </a:custGeom>
        <a:noFill/>
        <a:ln w="6350" cap="flat" cmpd="sng" algn="ctr">
          <a:solidFill>
            <a:schemeClr val="accent4">
              <a:hueOff val="-4542747"/>
              <a:satOff val="23537"/>
              <a:lumOff val="6471"/>
              <a:alphaOff val="0"/>
            </a:schemeClr>
          </a:solidFill>
          <a:prstDash val="solid"/>
          <a:miter lim="800000"/>
        </a:ln>
        <a:effectLst/>
      </dsp:spPr>
      <dsp:style>
        <a:lnRef idx="1">
          <a:scrgbClr r="0" g="0" b="0"/>
        </a:lnRef>
        <a:fillRef idx="0">
          <a:scrgbClr r="0" g="0" b="0"/>
        </a:fillRef>
        <a:effectRef idx="0">
          <a:scrgbClr r="0" g="0" b="0"/>
        </a:effectRef>
        <a:fontRef idx="minor"/>
      </dsp:style>
    </dsp:sp>
    <dsp:sp modelId="{A40D4BE2-76DE-438A-BC5C-8454119683A7}">
      <dsp:nvSpPr>
        <dsp:cNvPr id="0" name=""/>
        <dsp:cNvSpPr/>
      </dsp:nvSpPr>
      <dsp:spPr>
        <a:xfrm>
          <a:off x="5255217" y="8809701"/>
          <a:ext cx="4632152" cy="2435628"/>
        </a:xfrm>
        <a:prstGeom prst="roundRect">
          <a:avLst/>
        </a:prstGeom>
        <a:solidFill>
          <a:schemeClr val="accent4">
            <a:hueOff val="-6814120"/>
            <a:satOff val="35306"/>
            <a:lumOff val="97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Time-Weighted Day Calculation</a:t>
          </a:r>
          <a:endParaRPr lang="en-US" sz="3000" b="1" kern="1200" dirty="0">
            <a:solidFill>
              <a:schemeClr val="bg2"/>
            </a:solidFill>
          </a:endParaRPr>
        </a:p>
      </dsp:txBody>
      <dsp:txXfrm>
        <a:off x="5374115" y="8928599"/>
        <a:ext cx="4394356" cy="2197832"/>
      </dsp:txXfrm>
    </dsp:sp>
    <dsp:sp modelId="{14A1C4FC-457E-4102-9D2F-D0084B11BD6D}">
      <dsp:nvSpPr>
        <dsp:cNvPr id="0" name=""/>
        <dsp:cNvSpPr/>
      </dsp:nvSpPr>
      <dsp:spPr>
        <a:xfrm>
          <a:off x="5495464" y="1123393"/>
          <a:ext cx="9732556" cy="9732556"/>
        </a:xfrm>
        <a:custGeom>
          <a:avLst/>
          <a:gdLst/>
          <a:ahLst/>
          <a:cxnLst/>
          <a:rect l="0" t="0" r="0" b="0"/>
          <a:pathLst>
            <a:path>
              <a:moveTo>
                <a:pt x="885275" y="7664899"/>
              </a:moveTo>
              <a:arcTo wR="4866278" hR="4866278" stAng="8693580" swAng="1838309"/>
            </a:path>
          </a:pathLst>
        </a:custGeom>
        <a:noFill/>
        <a:ln w="6350" cap="flat" cmpd="sng" algn="ctr">
          <a:solidFill>
            <a:schemeClr val="accent4">
              <a:hueOff val="-6814120"/>
              <a:satOff val="35306"/>
              <a:lumOff val="9707"/>
              <a:alphaOff val="0"/>
            </a:schemeClr>
          </a:solidFill>
          <a:prstDash val="solid"/>
          <a:miter lim="800000"/>
        </a:ln>
        <a:effectLst/>
      </dsp:spPr>
      <dsp:style>
        <a:lnRef idx="1">
          <a:scrgbClr r="0" g="0" b="0"/>
        </a:lnRef>
        <a:fillRef idx="0">
          <a:scrgbClr r="0" g="0" b="0"/>
        </a:fillRef>
        <a:effectRef idx="0">
          <a:scrgbClr r="0" g="0" b="0"/>
        </a:effectRef>
        <a:fontRef idx="minor"/>
      </dsp:style>
    </dsp:sp>
    <dsp:sp modelId="{6C0130B5-A35F-4BF4-A326-50B75701BCE4}">
      <dsp:nvSpPr>
        <dsp:cNvPr id="0" name=""/>
        <dsp:cNvSpPr/>
      </dsp:nvSpPr>
      <dsp:spPr>
        <a:xfrm>
          <a:off x="3694329" y="3907036"/>
          <a:ext cx="3806062" cy="2435628"/>
        </a:xfrm>
        <a:prstGeom prst="roundRect">
          <a:avLst/>
        </a:prstGeom>
        <a:solidFill>
          <a:schemeClr val="accent4">
            <a:hueOff val="-9085494"/>
            <a:satOff val="47074"/>
            <a:lumOff val="1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b="1" kern="1200" dirty="0" smtClean="0">
              <a:solidFill>
                <a:schemeClr val="bg2"/>
              </a:solidFill>
            </a:rPr>
            <a:t>Delinquent Assessment CMI Value</a:t>
          </a:r>
          <a:endParaRPr lang="en-US" sz="3000" b="1" kern="1200" dirty="0">
            <a:solidFill>
              <a:schemeClr val="bg2"/>
            </a:solidFill>
          </a:endParaRPr>
        </a:p>
      </dsp:txBody>
      <dsp:txXfrm>
        <a:off x="3813227" y="4025934"/>
        <a:ext cx="3568266" cy="2197832"/>
      </dsp:txXfrm>
    </dsp:sp>
    <dsp:sp modelId="{A71BFF54-AA9E-499A-8088-1B297D5AD1CB}">
      <dsp:nvSpPr>
        <dsp:cNvPr id="0" name=""/>
        <dsp:cNvSpPr/>
      </dsp:nvSpPr>
      <dsp:spPr>
        <a:xfrm>
          <a:off x="5463860" y="1284119"/>
          <a:ext cx="9732556" cy="9732556"/>
        </a:xfrm>
        <a:custGeom>
          <a:avLst/>
          <a:gdLst/>
          <a:ahLst/>
          <a:cxnLst/>
          <a:rect l="0" t="0" r="0" b="0"/>
          <a:pathLst>
            <a:path>
              <a:moveTo>
                <a:pt x="560659" y="2598612"/>
              </a:moveTo>
              <a:arcTo wR="4866278" hR="4866278" stAng="12466482" swAng="1925557"/>
            </a:path>
          </a:pathLst>
        </a:custGeom>
        <a:noFill/>
        <a:ln w="6350" cap="flat" cmpd="sng" algn="ctr">
          <a:solidFill>
            <a:schemeClr val="accent4">
              <a:hueOff val="-9085494"/>
              <a:satOff val="47074"/>
              <a:lumOff val="12942"/>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0863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b="0" i="0">
                <a:latin typeface="Open Sans Light" charset="0"/>
              </a:defRPr>
            </a:lvl1pPr>
          </a:lstStyle>
          <a:p>
            <a:fld id="{EFC10EE1-B198-C942-8235-326C972CBB30}" type="datetimeFigureOut">
              <a:rPr lang="en-US" smtClean="0"/>
              <a:pPr/>
              <a:t>11/22/2019</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wrap="square" lIns="93164" tIns="46582" rIns="93164" bIns="4658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b="0" i="0">
                <a:latin typeface="Open Sans Light" charset="0"/>
              </a:defRPr>
            </a:lvl1pPr>
          </a:lstStyle>
          <a:p>
            <a:fld id="{006BE02D-20C0-F840-AFAC-BEA99C74FDC2}" type="slidenum">
              <a:rPr lang="en-US" smtClean="0"/>
              <a:pPr/>
              <a:t>‹#›</a:t>
            </a:fld>
            <a:endParaRPr lang="en-US" dirty="0"/>
          </a:p>
        </p:txBody>
      </p:sp>
      <p:sp>
        <p:nvSpPr>
          <p:cNvPr id="8" name="Footer Placeholder 7"/>
          <p:cNvSpPr>
            <a:spLocks noGrp="1"/>
          </p:cNvSpPr>
          <p:nvPr>
            <p:ph type="ftr" sz="quarter" idx="4"/>
          </p:nvPr>
        </p:nvSpPr>
        <p:spPr>
          <a:xfrm>
            <a:off x="0" y="8829970"/>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9" name="Header Placeholder 8"/>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197" rtl="0" eaLnBrk="1" latinLnBrk="0" hangingPunct="1">
      <a:defRPr sz="2400" b="0" i="0" kern="1200">
        <a:solidFill>
          <a:schemeClr val="tx1"/>
        </a:solidFill>
        <a:latin typeface="Open Sans Light" charset="0"/>
        <a:ea typeface="+mn-ea"/>
        <a:cs typeface="+mn-cs"/>
      </a:defRPr>
    </a:lvl1pPr>
    <a:lvl2pPr marL="914197" algn="l" defTabSz="914197" rtl="0" eaLnBrk="1" latinLnBrk="0" hangingPunct="1">
      <a:defRPr sz="2400" b="0" i="0" kern="1200">
        <a:solidFill>
          <a:schemeClr val="tx1"/>
        </a:solidFill>
        <a:latin typeface="Open Sans Light" charset="0"/>
        <a:ea typeface="+mn-ea"/>
        <a:cs typeface="+mn-cs"/>
      </a:defRPr>
    </a:lvl2pPr>
    <a:lvl3pPr marL="1828393" algn="l" defTabSz="914197" rtl="0" eaLnBrk="1" latinLnBrk="0" hangingPunct="1">
      <a:defRPr sz="2400" b="0" i="0" kern="1200">
        <a:solidFill>
          <a:schemeClr val="tx1"/>
        </a:solidFill>
        <a:latin typeface="Open Sans Light" charset="0"/>
        <a:ea typeface="+mn-ea"/>
        <a:cs typeface="+mn-cs"/>
      </a:defRPr>
    </a:lvl3pPr>
    <a:lvl4pPr marL="2742590" algn="l" defTabSz="914197" rtl="0" eaLnBrk="1" latinLnBrk="0" hangingPunct="1">
      <a:defRPr sz="2400" b="0" i="0" kern="1200">
        <a:solidFill>
          <a:schemeClr val="tx1"/>
        </a:solidFill>
        <a:latin typeface="Open Sans Light" charset="0"/>
        <a:ea typeface="+mn-ea"/>
        <a:cs typeface="+mn-cs"/>
      </a:defRPr>
    </a:lvl4pPr>
    <a:lvl5pPr marL="3656789" algn="l" defTabSz="914197" rtl="0" eaLnBrk="1" latinLnBrk="0" hangingPunct="1">
      <a:defRPr sz="2400" b="0" i="0" kern="1200">
        <a:solidFill>
          <a:schemeClr val="tx1"/>
        </a:solidFill>
        <a:latin typeface="Open Sans Light" charset="0"/>
        <a:ea typeface="+mn-ea"/>
        <a:cs typeface="+mn-cs"/>
      </a:defRPr>
    </a:lvl5pPr>
    <a:lvl6pPr marL="4570985" algn="l" defTabSz="914197" rtl="0" eaLnBrk="1" latinLnBrk="0" hangingPunct="1">
      <a:defRPr sz="2400" kern="1200">
        <a:solidFill>
          <a:schemeClr val="tx1"/>
        </a:solidFill>
        <a:latin typeface="+mn-lt"/>
        <a:ea typeface="+mn-ea"/>
        <a:cs typeface="+mn-cs"/>
      </a:defRPr>
    </a:lvl6pPr>
    <a:lvl7pPr marL="5485182" algn="l" defTabSz="914197" rtl="0" eaLnBrk="1" latinLnBrk="0" hangingPunct="1">
      <a:defRPr sz="2400" kern="1200">
        <a:solidFill>
          <a:schemeClr val="tx1"/>
        </a:solidFill>
        <a:latin typeface="+mn-lt"/>
        <a:ea typeface="+mn-ea"/>
        <a:cs typeface="+mn-cs"/>
      </a:defRPr>
    </a:lvl7pPr>
    <a:lvl8pPr marL="6399378" algn="l" defTabSz="914197" rtl="0" eaLnBrk="1" latinLnBrk="0" hangingPunct="1">
      <a:defRPr sz="2400" kern="1200">
        <a:solidFill>
          <a:schemeClr val="tx1"/>
        </a:solidFill>
        <a:latin typeface="+mn-lt"/>
        <a:ea typeface="+mn-ea"/>
        <a:cs typeface="+mn-cs"/>
      </a:defRPr>
    </a:lvl8pPr>
    <a:lvl9pPr marL="7313577" algn="l" defTabSz="91419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802810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14</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640850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15</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640850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16</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318213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17</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649716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18</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0587432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19</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1899690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20</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118466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21</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640850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22</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4258491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23</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1099770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sz="1800" dirty="0">
              <a:latin typeface="Open Sans Light"/>
            </a:endParaRPr>
          </a:p>
        </p:txBody>
      </p:sp>
      <p:sp>
        <p:nvSpPr>
          <p:cNvPr id="4" name="Slide Number Placeholder 3"/>
          <p:cNvSpPr>
            <a:spLocks noGrp="1"/>
          </p:cNvSpPr>
          <p:nvPr>
            <p:ph type="sldNum" sz="quarter" idx="10"/>
          </p:nvPr>
        </p:nvSpPr>
        <p:spPr/>
        <p:txBody>
          <a:bodyPr/>
          <a:lstStyle/>
          <a:p>
            <a:fld id="{006BE02D-20C0-F840-AFAC-BEA99C74FDC2}" type="slidenum">
              <a:rPr lang="en-US" smtClean="0"/>
              <a:pPr/>
              <a:t>4</a:t>
            </a:fld>
            <a:endParaRPr lang="en-US" dirty="0"/>
          </a:p>
        </p:txBody>
      </p:sp>
    </p:spTree>
    <p:extLst>
      <p:ext uri="{BB962C8B-B14F-4D97-AF65-F5344CB8AC3E}">
        <p14:creationId xmlns:p14="http://schemas.microsoft.com/office/powerpoint/2010/main" val="36857647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24</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40115292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25</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752532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26</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9727313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27</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909970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28</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6569819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29</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3676818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sz="1800" dirty="0">
              <a:latin typeface="Open Sans Light"/>
            </a:endParaRPr>
          </a:p>
        </p:txBody>
      </p:sp>
      <p:sp>
        <p:nvSpPr>
          <p:cNvPr id="4" name="Slide Number Placeholder 3"/>
          <p:cNvSpPr>
            <a:spLocks noGrp="1"/>
          </p:cNvSpPr>
          <p:nvPr>
            <p:ph type="sldNum" sz="quarter" idx="10"/>
          </p:nvPr>
        </p:nvSpPr>
        <p:spPr/>
        <p:txBody>
          <a:bodyPr/>
          <a:lstStyle/>
          <a:p>
            <a:fld id="{006BE02D-20C0-F840-AFAC-BEA99C74FDC2}" type="slidenum">
              <a:rPr lang="en-US" smtClean="0"/>
              <a:pPr/>
              <a:t>30</a:t>
            </a:fld>
            <a:endParaRPr lang="en-US" dirty="0"/>
          </a:p>
        </p:txBody>
      </p:sp>
    </p:spTree>
    <p:extLst>
      <p:ext uri="{BB962C8B-B14F-4D97-AF65-F5344CB8AC3E}">
        <p14:creationId xmlns:p14="http://schemas.microsoft.com/office/powerpoint/2010/main" val="3520681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5</a:t>
            </a:fld>
            <a:endParaRPr lang="en-US" altLang="x-none" dirty="0"/>
          </a:p>
        </p:txBody>
      </p:sp>
      <p:sp>
        <p:nvSpPr>
          <p:cNvPr id="18433" name="Text Box 1"/>
          <p:cNvSpPr txBox="1">
            <a:spLocks noGrp="1" noRot="1" noChangeAspect="1" noChangeArrowheads="1"/>
          </p:cNvSpPr>
          <p:nvPr>
            <p:ph type="sldImg"/>
          </p:nvPr>
        </p:nvSpPr>
        <p:spPr bwMode="auto">
          <a:xfrm>
            <a:off x="720725" y="1162050"/>
            <a:ext cx="5565775" cy="31321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701041" y="4473894"/>
            <a:ext cx="5603452" cy="365561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sz="2000" dirty="0"/>
          </a:p>
        </p:txBody>
      </p:sp>
    </p:spTree>
    <p:extLst>
      <p:ext uri="{BB962C8B-B14F-4D97-AF65-F5344CB8AC3E}">
        <p14:creationId xmlns:p14="http://schemas.microsoft.com/office/powerpoint/2010/main" val="4234424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8</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945916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9</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683585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10</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1920936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11</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1244305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12</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2493935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13</a:t>
            </a:fld>
            <a:endParaRPr lang="en-US" altLang="x-none" dirty="0"/>
          </a:p>
        </p:txBody>
      </p:sp>
      <p:sp>
        <p:nvSpPr>
          <p:cNvPr id="6145" name="Text Box 1"/>
          <p:cNvSpPr txBox="1">
            <a:spLocks noGrp="1" noRot="1" noChangeAspect="1" noChangeArrowheads="1"/>
          </p:cNvSpPr>
          <p:nvPr>
            <p:ph type="sldImg"/>
          </p:nvPr>
        </p:nvSpPr>
        <p:spPr bwMode="auto">
          <a:xfrm>
            <a:off x="687388" y="1143000"/>
            <a:ext cx="5483225"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2" y="4521739"/>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t">
            <a:normAutofit/>
          </a:bodyPr>
          <a:lstStyle/>
          <a:p>
            <a:endParaRPr lang="x-none" altLang="x-none" dirty="0"/>
          </a:p>
        </p:txBody>
      </p:sp>
    </p:spTree>
    <p:extLst>
      <p:ext uri="{BB962C8B-B14F-4D97-AF65-F5344CB8AC3E}">
        <p14:creationId xmlns:p14="http://schemas.microsoft.com/office/powerpoint/2010/main" val="392194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30A829F-BAE7-45FD-90BA-F1E928B6EB8E}"/>
              </a:ext>
            </a:extLst>
          </p:cNvPr>
          <p:cNvGrpSpPr/>
          <p:nvPr userDrawn="1"/>
        </p:nvGrpSpPr>
        <p:grpSpPr>
          <a:xfrm>
            <a:off x="12246848" y="-3998392"/>
            <a:ext cx="12137152" cy="14863616"/>
            <a:chOff x="25760358" y="4612685"/>
            <a:chExt cx="2190751" cy="2682877"/>
          </a:xfrm>
        </p:grpSpPr>
        <p:sp>
          <p:nvSpPr>
            <p:cNvPr id="4" name="Freeform 72">
              <a:extLst>
                <a:ext uri="{FF2B5EF4-FFF2-40B4-BE49-F238E27FC236}">
                  <a16:creationId xmlns:a16="http://schemas.microsoft.com/office/drawing/2014/main" xmlns="" id="{82F2788E-43C2-4602-A287-1F9B4C65632B}"/>
                </a:ext>
              </a:extLst>
            </p:cNvPr>
            <p:cNvSpPr>
              <a:spLocks/>
            </p:cNvSpPr>
            <p:nvPr/>
          </p:nvSpPr>
          <p:spPr bwMode="auto">
            <a:xfrm>
              <a:off x="26327096" y="6344649"/>
              <a:ext cx="490538" cy="950913"/>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5" name="Freeform 73">
              <a:extLst>
                <a:ext uri="{FF2B5EF4-FFF2-40B4-BE49-F238E27FC236}">
                  <a16:creationId xmlns:a16="http://schemas.microsoft.com/office/drawing/2014/main" xmlns="" id="{9ECA4CD4-379B-4B3F-A169-83A22FAD1C25}"/>
                </a:ext>
              </a:extLst>
            </p:cNvPr>
            <p:cNvSpPr>
              <a:spLocks/>
            </p:cNvSpPr>
            <p:nvPr/>
          </p:nvSpPr>
          <p:spPr bwMode="auto">
            <a:xfrm>
              <a:off x="27649483" y="6173199"/>
              <a:ext cx="301625" cy="569913"/>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6" name="Freeform 74">
              <a:extLst>
                <a:ext uri="{FF2B5EF4-FFF2-40B4-BE49-F238E27FC236}">
                  <a16:creationId xmlns:a16="http://schemas.microsoft.com/office/drawing/2014/main" xmlns="" id="{A8EFA53D-896C-4534-82F1-72DE574573AD}"/>
                </a:ext>
              </a:extLst>
            </p:cNvPr>
            <p:cNvSpPr>
              <a:spLocks/>
            </p:cNvSpPr>
            <p:nvPr/>
          </p:nvSpPr>
          <p:spPr bwMode="auto">
            <a:xfrm>
              <a:off x="26874783" y="6344648"/>
              <a:ext cx="509588" cy="950913"/>
            </a:xfrm>
            <a:custGeom>
              <a:avLst/>
              <a:gdLst>
                <a:gd name="T0" fmla="*/ 321 w 321"/>
                <a:gd name="T1" fmla="*/ 0 h 599"/>
                <a:gd name="T2" fmla="*/ 0 w 321"/>
                <a:gd name="T3" fmla="*/ 203 h 599"/>
                <a:gd name="T4" fmla="*/ 0 w 321"/>
                <a:gd name="T5" fmla="*/ 599 h 599"/>
                <a:gd name="T6" fmla="*/ 321 w 321"/>
                <a:gd name="T7" fmla="*/ 395 h 599"/>
                <a:gd name="T8" fmla="*/ 321 w 321"/>
                <a:gd name="T9" fmla="*/ 0 h 599"/>
              </a:gdLst>
              <a:ahLst/>
              <a:cxnLst>
                <a:cxn ang="0">
                  <a:pos x="T0" y="T1"/>
                </a:cxn>
                <a:cxn ang="0">
                  <a:pos x="T2" y="T3"/>
                </a:cxn>
                <a:cxn ang="0">
                  <a:pos x="T4" y="T5"/>
                </a:cxn>
                <a:cxn ang="0">
                  <a:pos x="T6" y="T7"/>
                </a:cxn>
                <a:cxn ang="0">
                  <a:pos x="T8" y="T9"/>
                </a:cxn>
              </a:cxnLst>
              <a:rect l="0" t="0" r="r" b="b"/>
              <a:pathLst>
                <a:path w="321" h="599">
                  <a:moveTo>
                    <a:pt x="321" y="0"/>
                  </a:moveTo>
                  <a:lnTo>
                    <a:pt x="0" y="203"/>
                  </a:lnTo>
                  <a:lnTo>
                    <a:pt x="0" y="599"/>
                  </a:lnTo>
                  <a:lnTo>
                    <a:pt x="321" y="395"/>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7" name="Freeform 75">
              <a:extLst>
                <a:ext uri="{FF2B5EF4-FFF2-40B4-BE49-F238E27FC236}">
                  <a16:creationId xmlns:a16="http://schemas.microsoft.com/office/drawing/2014/main" xmlns="" id="{87A4229E-0BE0-4C10-A3C2-8A56121C7434}"/>
                </a:ext>
              </a:extLst>
            </p:cNvPr>
            <p:cNvSpPr>
              <a:spLocks/>
            </p:cNvSpPr>
            <p:nvPr/>
          </p:nvSpPr>
          <p:spPr bwMode="auto">
            <a:xfrm>
              <a:off x="26912883" y="4955585"/>
              <a:ext cx="1019175" cy="646113"/>
            </a:xfrm>
            <a:custGeom>
              <a:avLst/>
              <a:gdLst>
                <a:gd name="T0" fmla="*/ 642 w 642"/>
                <a:gd name="T1" fmla="*/ 203 h 407"/>
                <a:gd name="T2" fmla="*/ 321 w 642"/>
                <a:gd name="T3" fmla="*/ 0 h 407"/>
                <a:gd name="T4" fmla="*/ 0 w 642"/>
                <a:gd name="T5" fmla="*/ 203 h 407"/>
                <a:gd name="T6" fmla="*/ 321 w 642"/>
                <a:gd name="T7" fmla="*/ 407 h 407"/>
                <a:gd name="T8" fmla="*/ 642 w 642"/>
                <a:gd name="T9" fmla="*/ 203 h 407"/>
              </a:gdLst>
              <a:ahLst/>
              <a:cxnLst>
                <a:cxn ang="0">
                  <a:pos x="T0" y="T1"/>
                </a:cxn>
                <a:cxn ang="0">
                  <a:pos x="T2" y="T3"/>
                </a:cxn>
                <a:cxn ang="0">
                  <a:pos x="T4" y="T5"/>
                </a:cxn>
                <a:cxn ang="0">
                  <a:pos x="T6" y="T7"/>
                </a:cxn>
                <a:cxn ang="0">
                  <a:pos x="T8" y="T9"/>
                </a:cxn>
              </a:cxnLst>
              <a:rect l="0" t="0" r="r" b="b"/>
              <a:pathLst>
                <a:path w="642" h="407">
                  <a:moveTo>
                    <a:pt x="642" y="203"/>
                  </a:moveTo>
                  <a:lnTo>
                    <a:pt x="321" y="0"/>
                  </a:lnTo>
                  <a:lnTo>
                    <a:pt x="0" y="203"/>
                  </a:lnTo>
                  <a:lnTo>
                    <a:pt x="321" y="407"/>
                  </a:lnTo>
                  <a:lnTo>
                    <a:pt x="642"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8" name="Freeform 76">
              <a:extLst>
                <a:ext uri="{FF2B5EF4-FFF2-40B4-BE49-F238E27FC236}">
                  <a16:creationId xmlns:a16="http://schemas.microsoft.com/office/drawing/2014/main" xmlns="" id="{5BD8956A-1B81-42D2-9FEB-724D517AE780}"/>
                </a:ext>
              </a:extLst>
            </p:cNvPr>
            <p:cNvSpPr>
              <a:spLocks/>
            </p:cNvSpPr>
            <p:nvPr/>
          </p:nvSpPr>
          <p:spPr bwMode="auto">
            <a:xfrm>
              <a:off x="25779408" y="4955585"/>
              <a:ext cx="1019175" cy="646113"/>
            </a:xfrm>
            <a:custGeom>
              <a:avLst/>
              <a:gdLst>
                <a:gd name="T0" fmla="*/ 0 w 642"/>
                <a:gd name="T1" fmla="*/ 203 h 407"/>
                <a:gd name="T2" fmla="*/ 321 w 642"/>
                <a:gd name="T3" fmla="*/ 407 h 407"/>
                <a:gd name="T4" fmla="*/ 642 w 642"/>
                <a:gd name="T5" fmla="*/ 215 h 407"/>
                <a:gd name="T6" fmla="*/ 333 w 642"/>
                <a:gd name="T7" fmla="*/ 0 h 407"/>
                <a:gd name="T8" fmla="*/ 0 w 642"/>
                <a:gd name="T9" fmla="*/ 203 h 407"/>
              </a:gdLst>
              <a:ahLst/>
              <a:cxnLst>
                <a:cxn ang="0">
                  <a:pos x="T0" y="T1"/>
                </a:cxn>
                <a:cxn ang="0">
                  <a:pos x="T2" y="T3"/>
                </a:cxn>
                <a:cxn ang="0">
                  <a:pos x="T4" y="T5"/>
                </a:cxn>
                <a:cxn ang="0">
                  <a:pos x="T6" y="T7"/>
                </a:cxn>
                <a:cxn ang="0">
                  <a:pos x="T8" y="T9"/>
                </a:cxn>
              </a:cxnLst>
              <a:rect l="0" t="0" r="r" b="b"/>
              <a:pathLst>
                <a:path w="642" h="407">
                  <a:moveTo>
                    <a:pt x="0" y="203"/>
                  </a:moveTo>
                  <a:lnTo>
                    <a:pt x="321" y="407"/>
                  </a:lnTo>
                  <a:lnTo>
                    <a:pt x="642" y="215"/>
                  </a:lnTo>
                  <a:lnTo>
                    <a:pt x="333" y="0"/>
                  </a:lnTo>
                  <a:lnTo>
                    <a:pt x="0"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 name="Freeform 77">
              <a:extLst>
                <a:ext uri="{FF2B5EF4-FFF2-40B4-BE49-F238E27FC236}">
                  <a16:creationId xmlns:a16="http://schemas.microsoft.com/office/drawing/2014/main" xmlns="" id="{535F6B98-9DB2-4702-B855-E2E51882DF81}"/>
                </a:ext>
              </a:extLst>
            </p:cNvPr>
            <p:cNvSpPr>
              <a:spLocks/>
            </p:cNvSpPr>
            <p:nvPr/>
          </p:nvSpPr>
          <p:spPr bwMode="auto">
            <a:xfrm>
              <a:off x="25760358" y="6173198"/>
              <a:ext cx="301625" cy="569913"/>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78">
              <a:extLst>
                <a:ext uri="{FF2B5EF4-FFF2-40B4-BE49-F238E27FC236}">
                  <a16:creationId xmlns:a16="http://schemas.microsoft.com/office/drawing/2014/main" xmlns="" id="{47FAE964-3D4E-4E19-A1DB-6ED4DCB13EB7}"/>
                </a:ext>
              </a:extLst>
            </p:cNvPr>
            <p:cNvSpPr>
              <a:spLocks/>
            </p:cNvSpPr>
            <p:nvPr/>
          </p:nvSpPr>
          <p:spPr bwMode="auto">
            <a:xfrm>
              <a:off x="26552520" y="4612685"/>
              <a:ext cx="604838" cy="381000"/>
            </a:xfrm>
            <a:custGeom>
              <a:avLst/>
              <a:gdLst>
                <a:gd name="T0" fmla="*/ 191 w 381"/>
                <a:gd name="T1" fmla="*/ 240 h 240"/>
                <a:gd name="T2" fmla="*/ 381 w 381"/>
                <a:gd name="T3" fmla="*/ 120 h 240"/>
                <a:gd name="T4" fmla="*/ 191 w 381"/>
                <a:gd name="T5" fmla="*/ 0 h 240"/>
                <a:gd name="T6" fmla="*/ 0 w 381"/>
                <a:gd name="T7" fmla="*/ 120 h 240"/>
                <a:gd name="T8" fmla="*/ 191 w 381"/>
                <a:gd name="T9" fmla="*/ 240 h 240"/>
              </a:gdLst>
              <a:ahLst/>
              <a:cxnLst>
                <a:cxn ang="0">
                  <a:pos x="T0" y="T1"/>
                </a:cxn>
                <a:cxn ang="0">
                  <a:pos x="T2" y="T3"/>
                </a:cxn>
                <a:cxn ang="0">
                  <a:pos x="T4" y="T5"/>
                </a:cxn>
                <a:cxn ang="0">
                  <a:pos x="T6" y="T7"/>
                </a:cxn>
                <a:cxn ang="0">
                  <a:pos x="T8" y="T9"/>
                </a:cxn>
              </a:cxnLst>
              <a:rect l="0" t="0" r="r" b="b"/>
              <a:pathLst>
                <a:path w="381" h="240">
                  <a:moveTo>
                    <a:pt x="191" y="240"/>
                  </a:moveTo>
                  <a:lnTo>
                    <a:pt x="381" y="120"/>
                  </a:lnTo>
                  <a:lnTo>
                    <a:pt x="191" y="0"/>
                  </a:lnTo>
                  <a:lnTo>
                    <a:pt x="0" y="120"/>
                  </a:lnTo>
                  <a:lnTo>
                    <a:pt x="191" y="240"/>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79">
              <a:extLst>
                <a:ext uri="{FF2B5EF4-FFF2-40B4-BE49-F238E27FC236}">
                  <a16:creationId xmlns:a16="http://schemas.microsoft.com/office/drawing/2014/main" xmlns="" id="{5092A0CD-C98A-4989-AC67-8EA7198C3F8D}"/>
                </a:ext>
              </a:extLst>
            </p:cNvPr>
            <p:cNvSpPr>
              <a:spLocks/>
            </p:cNvSpPr>
            <p:nvPr/>
          </p:nvSpPr>
          <p:spPr bwMode="auto">
            <a:xfrm>
              <a:off x="25760359" y="5334998"/>
              <a:ext cx="509588" cy="914400"/>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80">
              <a:extLst>
                <a:ext uri="{FF2B5EF4-FFF2-40B4-BE49-F238E27FC236}">
                  <a16:creationId xmlns:a16="http://schemas.microsoft.com/office/drawing/2014/main" xmlns="" id="{5750A872-41F2-4831-B801-42F577813F5E}"/>
                </a:ext>
              </a:extLst>
            </p:cNvPr>
            <p:cNvSpPr>
              <a:spLocks/>
            </p:cNvSpPr>
            <p:nvPr/>
          </p:nvSpPr>
          <p:spPr bwMode="auto">
            <a:xfrm>
              <a:off x="27441521" y="5334997"/>
              <a:ext cx="509588" cy="914400"/>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Oval 81">
              <a:extLst>
                <a:ext uri="{FF2B5EF4-FFF2-40B4-BE49-F238E27FC236}">
                  <a16:creationId xmlns:a16="http://schemas.microsoft.com/office/drawing/2014/main" xmlns="" id="{435136EA-BABC-4D6E-8532-82B2A83DEB0E}"/>
                </a:ext>
              </a:extLst>
            </p:cNvPr>
            <p:cNvSpPr>
              <a:spLocks noChangeArrowheads="1"/>
            </p:cNvSpPr>
            <p:nvPr/>
          </p:nvSpPr>
          <p:spPr bwMode="auto">
            <a:xfrm>
              <a:off x="26439812" y="5544548"/>
              <a:ext cx="831850" cy="855663"/>
            </a:xfrm>
            <a:prstGeom prst="ellipse">
              <a:avLst/>
            </a:pr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Title 9">
            <a:extLst>
              <a:ext uri="{FF2B5EF4-FFF2-40B4-BE49-F238E27FC236}">
                <a16:creationId xmlns:a16="http://schemas.microsoft.com/office/drawing/2014/main" xmlns="" id="{CBD4BB5C-F42C-46ED-82CC-7B3F0E8F3EB2}"/>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5" name="Text Placeholder 11">
            <a:extLst>
              <a:ext uri="{FF2B5EF4-FFF2-40B4-BE49-F238E27FC236}">
                <a16:creationId xmlns:a16="http://schemas.microsoft.com/office/drawing/2014/main" xmlns="" id="{F2885F32-0D7C-42C3-9E51-7C155BA3289E}"/>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7" name="Text Placeholder 14">
            <a:extLst>
              <a:ext uri="{FF2B5EF4-FFF2-40B4-BE49-F238E27FC236}">
                <a16:creationId xmlns:a16="http://schemas.microsoft.com/office/drawing/2014/main" xmlns="" id="{0930B56A-762B-424C-8997-F0F7639860AE}"/>
              </a:ext>
            </a:extLst>
          </p:cNvPr>
          <p:cNvSpPr>
            <a:spLocks noGrp="1"/>
          </p:cNvSpPr>
          <p:nvPr>
            <p:ph type="body" sz="quarter" idx="17" hasCustomPrompt="1"/>
          </p:nvPr>
        </p:nvSpPr>
        <p:spPr>
          <a:xfrm>
            <a:off x="1676400" y="10182455"/>
            <a:ext cx="7554912"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9" name="Text Placeholder 18">
            <a:extLst>
              <a:ext uri="{FF2B5EF4-FFF2-40B4-BE49-F238E27FC236}">
                <a16:creationId xmlns:a16="http://schemas.microsoft.com/office/drawing/2014/main" xmlns="" id="{00232BCC-6880-4233-8773-35DD5ECC53F1}"/>
              </a:ext>
            </a:extLst>
          </p:cNvPr>
          <p:cNvSpPr>
            <a:spLocks noGrp="1"/>
          </p:cNvSpPr>
          <p:nvPr>
            <p:ph type="body" sz="quarter" idx="18" hasCustomPrompt="1"/>
          </p:nvPr>
        </p:nvSpPr>
        <p:spPr>
          <a:xfrm>
            <a:off x="1676400" y="10865225"/>
            <a:ext cx="7555136"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217413104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F46CA6D-28E2-4D2C-A5AA-CB3E2A7733D2}"/>
              </a:ext>
            </a:extLst>
          </p:cNvPr>
          <p:cNvSpPr>
            <a:spLocks noChangeArrowheads="1"/>
          </p:cNvSpPr>
          <p:nvPr userDrawn="1"/>
        </p:nvSpPr>
        <p:spPr bwMode="auto">
          <a:xfrm>
            <a:off x="0" y="-148688"/>
            <a:ext cx="24384000" cy="13911292"/>
          </a:xfrm>
          <a:prstGeom prst="rect">
            <a:avLst/>
          </a:prstGeom>
          <a:solidFill>
            <a:srgbClr val="8B8E9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grpSp>
        <p:nvGrpSpPr>
          <p:cNvPr id="18" name="Group 17">
            <a:extLst>
              <a:ext uri="{FF2B5EF4-FFF2-40B4-BE49-F238E27FC236}">
                <a16:creationId xmlns:a16="http://schemas.microsoft.com/office/drawing/2014/main" xmlns="" id="{0FB10666-497F-4A53-909B-3316F8302B26}"/>
              </a:ext>
            </a:extLst>
          </p:cNvPr>
          <p:cNvGrpSpPr/>
          <p:nvPr userDrawn="1"/>
        </p:nvGrpSpPr>
        <p:grpSpPr>
          <a:xfrm>
            <a:off x="9027382" y="9127482"/>
            <a:ext cx="13955717" cy="1993252"/>
            <a:chOff x="9027381" y="9127481"/>
            <a:chExt cx="13955716" cy="1993251"/>
          </a:xfrm>
        </p:grpSpPr>
        <p:sp>
          <p:nvSpPr>
            <p:cNvPr id="9" name="Freeform 8">
              <a:extLst>
                <a:ext uri="{FF2B5EF4-FFF2-40B4-BE49-F238E27FC236}">
                  <a16:creationId xmlns:a16="http://schemas.microsoft.com/office/drawing/2014/main" xmlns="" id="{FDBFDBAF-C69D-4023-981D-7ED902008B4B}"/>
                </a:ext>
              </a:extLst>
            </p:cNvPr>
            <p:cNvSpPr>
              <a:spLocks noEditPoints="1"/>
            </p:cNvSpPr>
            <p:nvPr userDrawn="1"/>
          </p:nvSpPr>
          <p:spPr bwMode="auto">
            <a:xfrm>
              <a:off x="9054038" y="9127481"/>
              <a:ext cx="4433725" cy="541999"/>
            </a:xfrm>
            <a:custGeom>
              <a:avLst/>
              <a:gdLst>
                <a:gd name="T0" fmla="*/ 0 w 171"/>
                <a:gd name="T1" fmla="*/ 1 h 21"/>
                <a:gd name="T2" fmla="*/ 19 w 171"/>
                <a:gd name="T3" fmla="*/ 11 h 21"/>
                <a:gd name="T4" fmla="*/ 0 w 171"/>
                <a:gd name="T5" fmla="*/ 21 h 21"/>
                <a:gd name="T6" fmla="*/ 14 w 171"/>
                <a:gd name="T7" fmla="*/ 11 h 21"/>
                <a:gd name="T8" fmla="*/ 5 w 171"/>
                <a:gd name="T9" fmla="*/ 5 h 21"/>
                <a:gd name="T10" fmla="*/ 7 w 171"/>
                <a:gd name="T11" fmla="*/ 17 h 21"/>
                <a:gd name="T12" fmla="*/ 23 w 171"/>
                <a:gd name="T13" fmla="*/ 1 h 21"/>
                <a:gd name="T14" fmla="*/ 36 w 171"/>
                <a:gd name="T15" fmla="*/ 5 h 21"/>
                <a:gd name="T16" fmla="*/ 28 w 171"/>
                <a:gd name="T17" fmla="*/ 9 h 21"/>
                <a:gd name="T18" fmla="*/ 35 w 171"/>
                <a:gd name="T19" fmla="*/ 13 h 21"/>
                <a:gd name="T20" fmla="*/ 28 w 171"/>
                <a:gd name="T21" fmla="*/ 17 h 21"/>
                <a:gd name="T22" fmla="*/ 37 w 171"/>
                <a:gd name="T23" fmla="*/ 21 h 21"/>
                <a:gd name="T24" fmla="*/ 41 w 171"/>
                <a:gd name="T25" fmla="*/ 21 h 21"/>
                <a:gd name="T26" fmla="*/ 47 w 171"/>
                <a:gd name="T27" fmla="*/ 1 h 21"/>
                <a:gd name="T28" fmla="*/ 47 w 171"/>
                <a:gd name="T29" fmla="*/ 21 h 21"/>
                <a:gd name="T30" fmla="*/ 48 w 171"/>
                <a:gd name="T31" fmla="*/ 17 h 21"/>
                <a:gd name="T32" fmla="*/ 49 w 171"/>
                <a:gd name="T33" fmla="*/ 5 h 21"/>
                <a:gd name="T34" fmla="*/ 46 w 171"/>
                <a:gd name="T35" fmla="*/ 17 h 21"/>
                <a:gd name="T36" fmla="*/ 64 w 171"/>
                <a:gd name="T37" fmla="*/ 21 h 21"/>
                <a:gd name="T38" fmla="*/ 68 w 171"/>
                <a:gd name="T39" fmla="*/ 1 h 21"/>
                <a:gd name="T40" fmla="*/ 64 w 171"/>
                <a:gd name="T41" fmla="*/ 21 h 21"/>
                <a:gd name="T42" fmla="*/ 84 w 171"/>
                <a:gd name="T43" fmla="*/ 21 h 21"/>
                <a:gd name="T44" fmla="*/ 83 w 171"/>
                <a:gd name="T45" fmla="*/ 0 h 21"/>
                <a:gd name="T46" fmla="*/ 89 w 171"/>
                <a:gd name="T47" fmla="*/ 6 h 21"/>
                <a:gd name="T48" fmla="*/ 77 w 171"/>
                <a:gd name="T49" fmla="*/ 11 h 21"/>
                <a:gd name="T50" fmla="*/ 90 w 171"/>
                <a:gd name="T51" fmla="*/ 15 h 21"/>
                <a:gd name="T52" fmla="*/ 111 w 171"/>
                <a:gd name="T53" fmla="*/ 21 h 21"/>
                <a:gd name="T54" fmla="*/ 99 w 171"/>
                <a:gd name="T55" fmla="*/ 18 h 21"/>
                <a:gd name="T56" fmla="*/ 93 w 171"/>
                <a:gd name="T57" fmla="*/ 21 h 21"/>
                <a:gd name="T58" fmla="*/ 116 w 171"/>
                <a:gd name="T59" fmla="*/ 21 h 21"/>
                <a:gd name="T60" fmla="*/ 104 w 171"/>
                <a:gd name="T61" fmla="*/ 8 h 21"/>
                <a:gd name="T62" fmla="*/ 107 w 171"/>
                <a:gd name="T63" fmla="*/ 14 h 21"/>
                <a:gd name="T64" fmla="*/ 121 w 171"/>
                <a:gd name="T65" fmla="*/ 21 h 21"/>
                <a:gd name="T66" fmla="*/ 114 w 171"/>
                <a:gd name="T67" fmla="*/ 5 h 21"/>
                <a:gd name="T68" fmla="*/ 132 w 171"/>
                <a:gd name="T69" fmla="*/ 1 h 21"/>
                <a:gd name="T70" fmla="*/ 125 w 171"/>
                <a:gd name="T71" fmla="*/ 5 h 21"/>
                <a:gd name="T72" fmla="*/ 121 w 171"/>
                <a:gd name="T73" fmla="*/ 21 h 21"/>
                <a:gd name="T74" fmla="*/ 134 w 171"/>
                <a:gd name="T75" fmla="*/ 1 h 21"/>
                <a:gd name="T76" fmla="*/ 148 w 171"/>
                <a:gd name="T77" fmla="*/ 5 h 21"/>
                <a:gd name="T78" fmla="*/ 139 w 171"/>
                <a:gd name="T79" fmla="*/ 9 h 21"/>
                <a:gd name="T80" fmla="*/ 146 w 171"/>
                <a:gd name="T81" fmla="*/ 13 h 21"/>
                <a:gd name="T82" fmla="*/ 139 w 171"/>
                <a:gd name="T83" fmla="*/ 17 h 21"/>
                <a:gd name="T84" fmla="*/ 149 w 171"/>
                <a:gd name="T85" fmla="*/ 21 h 21"/>
                <a:gd name="T86" fmla="*/ 152 w 171"/>
                <a:gd name="T87" fmla="*/ 21 h 21"/>
                <a:gd name="T88" fmla="*/ 158 w 171"/>
                <a:gd name="T89" fmla="*/ 1 h 21"/>
                <a:gd name="T90" fmla="*/ 159 w 171"/>
                <a:gd name="T91" fmla="*/ 21 h 21"/>
                <a:gd name="T92" fmla="*/ 159 w 171"/>
                <a:gd name="T93" fmla="*/ 17 h 21"/>
                <a:gd name="T94" fmla="*/ 160 w 171"/>
                <a:gd name="T95" fmla="*/ 5 h 21"/>
                <a:gd name="T96" fmla="*/ 157 w 171"/>
                <a:gd name="T9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1" h="21">
                  <a:moveTo>
                    <a:pt x="0" y="21"/>
                  </a:moveTo>
                  <a:cubicBezTo>
                    <a:pt x="0" y="1"/>
                    <a:pt x="0" y="1"/>
                    <a:pt x="0" y="1"/>
                  </a:cubicBezTo>
                  <a:cubicBezTo>
                    <a:pt x="6" y="1"/>
                    <a:pt x="6" y="1"/>
                    <a:pt x="6" y="1"/>
                  </a:cubicBezTo>
                  <a:cubicBezTo>
                    <a:pt x="14" y="1"/>
                    <a:pt x="19" y="4"/>
                    <a:pt x="19" y="11"/>
                  </a:cubicBezTo>
                  <a:cubicBezTo>
                    <a:pt x="19" y="17"/>
                    <a:pt x="15" y="21"/>
                    <a:pt x="7" y="21"/>
                  </a:cubicBezTo>
                  <a:lnTo>
                    <a:pt x="0" y="21"/>
                  </a:lnTo>
                  <a:close/>
                  <a:moveTo>
                    <a:pt x="7" y="17"/>
                  </a:moveTo>
                  <a:cubicBezTo>
                    <a:pt x="11" y="17"/>
                    <a:pt x="14" y="15"/>
                    <a:pt x="14" y="11"/>
                  </a:cubicBezTo>
                  <a:cubicBezTo>
                    <a:pt x="14" y="7"/>
                    <a:pt x="12" y="5"/>
                    <a:pt x="8" y="5"/>
                  </a:cubicBezTo>
                  <a:cubicBezTo>
                    <a:pt x="5" y="5"/>
                    <a:pt x="5" y="5"/>
                    <a:pt x="5" y="5"/>
                  </a:cubicBezTo>
                  <a:cubicBezTo>
                    <a:pt x="5" y="17"/>
                    <a:pt x="5" y="17"/>
                    <a:pt x="5" y="17"/>
                  </a:cubicBezTo>
                  <a:lnTo>
                    <a:pt x="7" y="17"/>
                  </a:lnTo>
                  <a:close/>
                  <a:moveTo>
                    <a:pt x="23" y="21"/>
                  </a:moveTo>
                  <a:cubicBezTo>
                    <a:pt x="23" y="1"/>
                    <a:pt x="23" y="1"/>
                    <a:pt x="23" y="1"/>
                  </a:cubicBezTo>
                  <a:cubicBezTo>
                    <a:pt x="36" y="1"/>
                    <a:pt x="36" y="1"/>
                    <a:pt x="36" y="1"/>
                  </a:cubicBezTo>
                  <a:cubicBezTo>
                    <a:pt x="36" y="5"/>
                    <a:pt x="36" y="5"/>
                    <a:pt x="36" y="5"/>
                  </a:cubicBezTo>
                  <a:cubicBezTo>
                    <a:pt x="28" y="5"/>
                    <a:pt x="28" y="5"/>
                    <a:pt x="28" y="5"/>
                  </a:cubicBezTo>
                  <a:cubicBezTo>
                    <a:pt x="28" y="9"/>
                    <a:pt x="28" y="9"/>
                    <a:pt x="28" y="9"/>
                  </a:cubicBezTo>
                  <a:cubicBezTo>
                    <a:pt x="35" y="9"/>
                    <a:pt x="35" y="9"/>
                    <a:pt x="35" y="9"/>
                  </a:cubicBezTo>
                  <a:cubicBezTo>
                    <a:pt x="35" y="13"/>
                    <a:pt x="35" y="13"/>
                    <a:pt x="35" y="13"/>
                  </a:cubicBezTo>
                  <a:cubicBezTo>
                    <a:pt x="28" y="13"/>
                    <a:pt x="28" y="13"/>
                    <a:pt x="28" y="13"/>
                  </a:cubicBezTo>
                  <a:cubicBezTo>
                    <a:pt x="28" y="17"/>
                    <a:pt x="28" y="17"/>
                    <a:pt x="28" y="17"/>
                  </a:cubicBezTo>
                  <a:cubicBezTo>
                    <a:pt x="37" y="17"/>
                    <a:pt x="37" y="17"/>
                    <a:pt x="37" y="17"/>
                  </a:cubicBezTo>
                  <a:cubicBezTo>
                    <a:pt x="37" y="21"/>
                    <a:pt x="37" y="21"/>
                    <a:pt x="37" y="21"/>
                  </a:cubicBezTo>
                  <a:lnTo>
                    <a:pt x="23" y="21"/>
                  </a:lnTo>
                  <a:close/>
                  <a:moveTo>
                    <a:pt x="41" y="21"/>
                  </a:moveTo>
                  <a:cubicBezTo>
                    <a:pt x="41" y="1"/>
                    <a:pt x="41" y="1"/>
                    <a:pt x="41" y="1"/>
                  </a:cubicBezTo>
                  <a:cubicBezTo>
                    <a:pt x="47" y="1"/>
                    <a:pt x="47" y="1"/>
                    <a:pt x="47" y="1"/>
                  </a:cubicBezTo>
                  <a:cubicBezTo>
                    <a:pt x="55" y="1"/>
                    <a:pt x="60" y="4"/>
                    <a:pt x="60" y="11"/>
                  </a:cubicBezTo>
                  <a:cubicBezTo>
                    <a:pt x="60" y="17"/>
                    <a:pt x="55" y="21"/>
                    <a:pt x="47" y="21"/>
                  </a:cubicBezTo>
                  <a:lnTo>
                    <a:pt x="41" y="21"/>
                  </a:lnTo>
                  <a:close/>
                  <a:moveTo>
                    <a:pt x="48" y="17"/>
                  </a:moveTo>
                  <a:cubicBezTo>
                    <a:pt x="52" y="17"/>
                    <a:pt x="55" y="15"/>
                    <a:pt x="55" y="11"/>
                  </a:cubicBezTo>
                  <a:cubicBezTo>
                    <a:pt x="55" y="7"/>
                    <a:pt x="52" y="5"/>
                    <a:pt x="49" y="5"/>
                  </a:cubicBezTo>
                  <a:cubicBezTo>
                    <a:pt x="46" y="5"/>
                    <a:pt x="46" y="5"/>
                    <a:pt x="46" y="5"/>
                  </a:cubicBezTo>
                  <a:cubicBezTo>
                    <a:pt x="46" y="17"/>
                    <a:pt x="46" y="17"/>
                    <a:pt x="46" y="17"/>
                  </a:cubicBezTo>
                  <a:lnTo>
                    <a:pt x="48" y="17"/>
                  </a:lnTo>
                  <a:close/>
                  <a:moveTo>
                    <a:pt x="64" y="21"/>
                  </a:moveTo>
                  <a:cubicBezTo>
                    <a:pt x="64" y="1"/>
                    <a:pt x="64" y="1"/>
                    <a:pt x="64" y="1"/>
                  </a:cubicBezTo>
                  <a:cubicBezTo>
                    <a:pt x="68" y="1"/>
                    <a:pt x="68" y="1"/>
                    <a:pt x="68" y="1"/>
                  </a:cubicBezTo>
                  <a:cubicBezTo>
                    <a:pt x="68" y="21"/>
                    <a:pt x="68" y="21"/>
                    <a:pt x="68" y="21"/>
                  </a:cubicBezTo>
                  <a:lnTo>
                    <a:pt x="64" y="21"/>
                  </a:lnTo>
                  <a:close/>
                  <a:moveTo>
                    <a:pt x="92" y="18"/>
                  </a:moveTo>
                  <a:cubicBezTo>
                    <a:pt x="90" y="20"/>
                    <a:pt x="88" y="21"/>
                    <a:pt x="84" y="21"/>
                  </a:cubicBezTo>
                  <a:cubicBezTo>
                    <a:pt x="77" y="21"/>
                    <a:pt x="72" y="17"/>
                    <a:pt x="72" y="11"/>
                  </a:cubicBezTo>
                  <a:cubicBezTo>
                    <a:pt x="72" y="5"/>
                    <a:pt x="77" y="0"/>
                    <a:pt x="83" y="0"/>
                  </a:cubicBezTo>
                  <a:cubicBezTo>
                    <a:pt x="89" y="0"/>
                    <a:pt x="91" y="3"/>
                    <a:pt x="92" y="3"/>
                  </a:cubicBezTo>
                  <a:cubicBezTo>
                    <a:pt x="89" y="6"/>
                    <a:pt x="89" y="6"/>
                    <a:pt x="89" y="6"/>
                  </a:cubicBezTo>
                  <a:cubicBezTo>
                    <a:pt x="88" y="5"/>
                    <a:pt x="86" y="4"/>
                    <a:pt x="84" y="4"/>
                  </a:cubicBezTo>
                  <a:cubicBezTo>
                    <a:pt x="79" y="4"/>
                    <a:pt x="77" y="7"/>
                    <a:pt x="77" y="11"/>
                  </a:cubicBezTo>
                  <a:cubicBezTo>
                    <a:pt x="77" y="14"/>
                    <a:pt x="80" y="17"/>
                    <a:pt x="84" y="17"/>
                  </a:cubicBezTo>
                  <a:cubicBezTo>
                    <a:pt x="87" y="17"/>
                    <a:pt x="89" y="16"/>
                    <a:pt x="90" y="15"/>
                  </a:cubicBezTo>
                  <a:lnTo>
                    <a:pt x="92" y="18"/>
                  </a:lnTo>
                  <a:close/>
                  <a:moveTo>
                    <a:pt x="111" y="21"/>
                  </a:moveTo>
                  <a:cubicBezTo>
                    <a:pt x="109" y="18"/>
                    <a:pt x="109" y="18"/>
                    <a:pt x="109" y="18"/>
                  </a:cubicBezTo>
                  <a:cubicBezTo>
                    <a:pt x="99" y="18"/>
                    <a:pt x="99" y="18"/>
                    <a:pt x="99" y="18"/>
                  </a:cubicBezTo>
                  <a:cubicBezTo>
                    <a:pt x="98" y="21"/>
                    <a:pt x="98" y="21"/>
                    <a:pt x="98" y="21"/>
                  </a:cubicBezTo>
                  <a:cubicBezTo>
                    <a:pt x="93" y="21"/>
                    <a:pt x="93" y="21"/>
                    <a:pt x="93" y="21"/>
                  </a:cubicBezTo>
                  <a:cubicBezTo>
                    <a:pt x="104" y="0"/>
                    <a:pt x="104" y="0"/>
                    <a:pt x="104" y="0"/>
                  </a:cubicBezTo>
                  <a:cubicBezTo>
                    <a:pt x="116" y="21"/>
                    <a:pt x="116" y="21"/>
                    <a:pt x="116" y="21"/>
                  </a:cubicBezTo>
                  <a:lnTo>
                    <a:pt x="111" y="21"/>
                  </a:lnTo>
                  <a:close/>
                  <a:moveTo>
                    <a:pt x="104" y="8"/>
                  </a:moveTo>
                  <a:cubicBezTo>
                    <a:pt x="101" y="14"/>
                    <a:pt x="101" y="14"/>
                    <a:pt x="101" y="14"/>
                  </a:cubicBezTo>
                  <a:cubicBezTo>
                    <a:pt x="107" y="14"/>
                    <a:pt x="107" y="14"/>
                    <a:pt x="107" y="14"/>
                  </a:cubicBezTo>
                  <a:lnTo>
                    <a:pt x="104" y="8"/>
                  </a:lnTo>
                  <a:close/>
                  <a:moveTo>
                    <a:pt x="121" y="21"/>
                  </a:moveTo>
                  <a:cubicBezTo>
                    <a:pt x="121" y="5"/>
                    <a:pt x="121" y="5"/>
                    <a:pt x="121" y="5"/>
                  </a:cubicBezTo>
                  <a:cubicBezTo>
                    <a:pt x="114" y="5"/>
                    <a:pt x="114" y="5"/>
                    <a:pt x="114" y="5"/>
                  </a:cubicBezTo>
                  <a:cubicBezTo>
                    <a:pt x="114" y="1"/>
                    <a:pt x="114" y="1"/>
                    <a:pt x="114" y="1"/>
                  </a:cubicBezTo>
                  <a:cubicBezTo>
                    <a:pt x="132" y="1"/>
                    <a:pt x="132" y="1"/>
                    <a:pt x="132" y="1"/>
                  </a:cubicBezTo>
                  <a:cubicBezTo>
                    <a:pt x="132" y="5"/>
                    <a:pt x="132" y="5"/>
                    <a:pt x="132" y="5"/>
                  </a:cubicBezTo>
                  <a:cubicBezTo>
                    <a:pt x="125" y="5"/>
                    <a:pt x="125" y="5"/>
                    <a:pt x="125" y="5"/>
                  </a:cubicBezTo>
                  <a:cubicBezTo>
                    <a:pt x="125" y="21"/>
                    <a:pt x="125" y="21"/>
                    <a:pt x="125" y="21"/>
                  </a:cubicBezTo>
                  <a:lnTo>
                    <a:pt x="121" y="21"/>
                  </a:lnTo>
                  <a:close/>
                  <a:moveTo>
                    <a:pt x="134" y="21"/>
                  </a:moveTo>
                  <a:cubicBezTo>
                    <a:pt x="134" y="1"/>
                    <a:pt x="134" y="1"/>
                    <a:pt x="134" y="1"/>
                  </a:cubicBezTo>
                  <a:cubicBezTo>
                    <a:pt x="148" y="1"/>
                    <a:pt x="148" y="1"/>
                    <a:pt x="148" y="1"/>
                  </a:cubicBezTo>
                  <a:cubicBezTo>
                    <a:pt x="148" y="5"/>
                    <a:pt x="148" y="5"/>
                    <a:pt x="148" y="5"/>
                  </a:cubicBezTo>
                  <a:cubicBezTo>
                    <a:pt x="139" y="5"/>
                    <a:pt x="139" y="5"/>
                    <a:pt x="139" y="5"/>
                  </a:cubicBezTo>
                  <a:cubicBezTo>
                    <a:pt x="139" y="9"/>
                    <a:pt x="139" y="9"/>
                    <a:pt x="139" y="9"/>
                  </a:cubicBezTo>
                  <a:cubicBezTo>
                    <a:pt x="146" y="9"/>
                    <a:pt x="146" y="9"/>
                    <a:pt x="146" y="9"/>
                  </a:cubicBezTo>
                  <a:cubicBezTo>
                    <a:pt x="146" y="13"/>
                    <a:pt x="146" y="13"/>
                    <a:pt x="146" y="13"/>
                  </a:cubicBezTo>
                  <a:cubicBezTo>
                    <a:pt x="139" y="13"/>
                    <a:pt x="139" y="13"/>
                    <a:pt x="139" y="13"/>
                  </a:cubicBezTo>
                  <a:cubicBezTo>
                    <a:pt x="139" y="17"/>
                    <a:pt x="139" y="17"/>
                    <a:pt x="139" y="17"/>
                  </a:cubicBezTo>
                  <a:cubicBezTo>
                    <a:pt x="149" y="17"/>
                    <a:pt x="149" y="17"/>
                    <a:pt x="149" y="17"/>
                  </a:cubicBezTo>
                  <a:cubicBezTo>
                    <a:pt x="149" y="21"/>
                    <a:pt x="149" y="21"/>
                    <a:pt x="149" y="21"/>
                  </a:cubicBezTo>
                  <a:lnTo>
                    <a:pt x="134" y="21"/>
                  </a:lnTo>
                  <a:close/>
                  <a:moveTo>
                    <a:pt x="152" y="21"/>
                  </a:moveTo>
                  <a:cubicBezTo>
                    <a:pt x="152" y="1"/>
                    <a:pt x="152" y="1"/>
                    <a:pt x="152" y="1"/>
                  </a:cubicBezTo>
                  <a:cubicBezTo>
                    <a:pt x="158" y="1"/>
                    <a:pt x="158" y="1"/>
                    <a:pt x="158" y="1"/>
                  </a:cubicBezTo>
                  <a:cubicBezTo>
                    <a:pt x="166" y="1"/>
                    <a:pt x="171" y="4"/>
                    <a:pt x="171" y="11"/>
                  </a:cubicBezTo>
                  <a:cubicBezTo>
                    <a:pt x="171" y="17"/>
                    <a:pt x="167" y="21"/>
                    <a:pt x="159" y="21"/>
                  </a:cubicBezTo>
                  <a:lnTo>
                    <a:pt x="152" y="21"/>
                  </a:lnTo>
                  <a:close/>
                  <a:moveTo>
                    <a:pt x="159" y="17"/>
                  </a:moveTo>
                  <a:cubicBezTo>
                    <a:pt x="163" y="17"/>
                    <a:pt x="166" y="15"/>
                    <a:pt x="166" y="11"/>
                  </a:cubicBezTo>
                  <a:cubicBezTo>
                    <a:pt x="166" y="7"/>
                    <a:pt x="164" y="5"/>
                    <a:pt x="160" y="5"/>
                  </a:cubicBezTo>
                  <a:cubicBezTo>
                    <a:pt x="157" y="5"/>
                    <a:pt x="157" y="5"/>
                    <a:pt x="157" y="5"/>
                  </a:cubicBezTo>
                  <a:cubicBezTo>
                    <a:pt x="157" y="17"/>
                    <a:pt x="157" y="17"/>
                    <a:pt x="157" y="17"/>
                  </a:cubicBezTo>
                  <a:lnTo>
                    <a:pt x="159"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9">
              <a:extLst>
                <a:ext uri="{FF2B5EF4-FFF2-40B4-BE49-F238E27FC236}">
                  <a16:creationId xmlns:a16="http://schemas.microsoft.com/office/drawing/2014/main" xmlns="" id="{3191FC5E-B76D-4500-A27F-352B988A8F39}"/>
                </a:ext>
              </a:extLst>
            </p:cNvPr>
            <p:cNvSpPr>
              <a:spLocks noEditPoints="1"/>
            </p:cNvSpPr>
            <p:nvPr userDrawn="1"/>
          </p:nvSpPr>
          <p:spPr bwMode="auto">
            <a:xfrm>
              <a:off x="13748393" y="9127481"/>
              <a:ext cx="1089920" cy="541999"/>
            </a:xfrm>
            <a:custGeom>
              <a:avLst/>
              <a:gdLst>
                <a:gd name="T0" fmla="*/ 7 w 42"/>
                <a:gd name="T1" fmla="*/ 21 h 21"/>
                <a:gd name="T2" fmla="*/ 7 w 42"/>
                <a:gd name="T3" fmla="*/ 5 h 21"/>
                <a:gd name="T4" fmla="*/ 0 w 42"/>
                <a:gd name="T5" fmla="*/ 5 h 21"/>
                <a:gd name="T6" fmla="*/ 0 w 42"/>
                <a:gd name="T7" fmla="*/ 1 h 21"/>
                <a:gd name="T8" fmla="*/ 18 w 42"/>
                <a:gd name="T9" fmla="*/ 1 h 21"/>
                <a:gd name="T10" fmla="*/ 18 w 42"/>
                <a:gd name="T11" fmla="*/ 5 h 21"/>
                <a:gd name="T12" fmla="*/ 11 w 42"/>
                <a:gd name="T13" fmla="*/ 5 h 21"/>
                <a:gd name="T14" fmla="*/ 11 w 42"/>
                <a:gd name="T15" fmla="*/ 21 h 21"/>
                <a:gd name="T16" fmla="*/ 7 w 42"/>
                <a:gd name="T17" fmla="*/ 21 h 21"/>
                <a:gd name="T18" fmla="*/ 30 w 42"/>
                <a:gd name="T19" fmla="*/ 21 h 21"/>
                <a:gd name="T20" fmla="*/ 19 w 42"/>
                <a:gd name="T21" fmla="*/ 11 h 21"/>
                <a:gd name="T22" fmla="*/ 30 w 42"/>
                <a:gd name="T23" fmla="*/ 0 h 21"/>
                <a:gd name="T24" fmla="*/ 42 w 42"/>
                <a:gd name="T25" fmla="*/ 11 h 21"/>
                <a:gd name="T26" fmla="*/ 30 w 42"/>
                <a:gd name="T27" fmla="*/ 21 h 21"/>
                <a:gd name="T28" fmla="*/ 30 w 42"/>
                <a:gd name="T29" fmla="*/ 4 h 21"/>
                <a:gd name="T30" fmla="*/ 24 w 42"/>
                <a:gd name="T31" fmla="*/ 11 h 21"/>
                <a:gd name="T32" fmla="*/ 30 w 42"/>
                <a:gd name="T33" fmla="*/ 17 h 21"/>
                <a:gd name="T34" fmla="*/ 37 w 42"/>
                <a:gd name="T35" fmla="*/ 11 h 21"/>
                <a:gd name="T36" fmla="*/ 30 w 42"/>
                <a:gd name="T37"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21">
                  <a:moveTo>
                    <a:pt x="7" y="21"/>
                  </a:moveTo>
                  <a:cubicBezTo>
                    <a:pt x="7" y="5"/>
                    <a:pt x="7" y="5"/>
                    <a:pt x="7" y="5"/>
                  </a:cubicBezTo>
                  <a:cubicBezTo>
                    <a:pt x="0" y="5"/>
                    <a:pt x="0" y="5"/>
                    <a:pt x="0" y="5"/>
                  </a:cubicBezTo>
                  <a:cubicBezTo>
                    <a:pt x="0" y="1"/>
                    <a:pt x="0" y="1"/>
                    <a:pt x="0" y="1"/>
                  </a:cubicBezTo>
                  <a:cubicBezTo>
                    <a:pt x="18" y="1"/>
                    <a:pt x="18" y="1"/>
                    <a:pt x="18" y="1"/>
                  </a:cubicBezTo>
                  <a:cubicBezTo>
                    <a:pt x="18" y="5"/>
                    <a:pt x="18" y="5"/>
                    <a:pt x="18" y="5"/>
                  </a:cubicBezTo>
                  <a:cubicBezTo>
                    <a:pt x="11" y="5"/>
                    <a:pt x="11" y="5"/>
                    <a:pt x="11" y="5"/>
                  </a:cubicBezTo>
                  <a:cubicBezTo>
                    <a:pt x="11" y="21"/>
                    <a:pt x="11" y="21"/>
                    <a:pt x="11" y="21"/>
                  </a:cubicBezTo>
                  <a:lnTo>
                    <a:pt x="7" y="21"/>
                  </a:lnTo>
                  <a:close/>
                  <a:moveTo>
                    <a:pt x="30" y="21"/>
                  </a:moveTo>
                  <a:cubicBezTo>
                    <a:pt x="24" y="21"/>
                    <a:pt x="19" y="17"/>
                    <a:pt x="19" y="11"/>
                  </a:cubicBezTo>
                  <a:cubicBezTo>
                    <a:pt x="19" y="5"/>
                    <a:pt x="24" y="0"/>
                    <a:pt x="30" y="0"/>
                  </a:cubicBezTo>
                  <a:cubicBezTo>
                    <a:pt x="37" y="0"/>
                    <a:pt x="42" y="5"/>
                    <a:pt x="42" y="11"/>
                  </a:cubicBezTo>
                  <a:cubicBezTo>
                    <a:pt x="42" y="17"/>
                    <a:pt x="36" y="21"/>
                    <a:pt x="30" y="21"/>
                  </a:cubicBezTo>
                  <a:close/>
                  <a:moveTo>
                    <a:pt x="30" y="4"/>
                  </a:moveTo>
                  <a:cubicBezTo>
                    <a:pt x="27" y="4"/>
                    <a:pt x="24" y="7"/>
                    <a:pt x="24" y="11"/>
                  </a:cubicBezTo>
                  <a:cubicBezTo>
                    <a:pt x="24" y="14"/>
                    <a:pt x="27" y="17"/>
                    <a:pt x="30" y="17"/>
                  </a:cubicBezTo>
                  <a:cubicBezTo>
                    <a:pt x="34" y="17"/>
                    <a:pt x="37" y="14"/>
                    <a:pt x="37" y="11"/>
                  </a:cubicBezTo>
                  <a:cubicBezTo>
                    <a:pt x="37" y="7"/>
                    <a:pt x="34" y="4"/>
                    <a:pt x="3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10">
              <a:extLst>
                <a:ext uri="{FF2B5EF4-FFF2-40B4-BE49-F238E27FC236}">
                  <a16:creationId xmlns:a16="http://schemas.microsoft.com/office/drawing/2014/main" xmlns="" id="{185FA331-FD44-465F-886D-304BC7A62E34}"/>
                </a:ext>
              </a:extLst>
            </p:cNvPr>
            <p:cNvSpPr>
              <a:spLocks noEditPoints="1"/>
            </p:cNvSpPr>
            <p:nvPr userDrawn="1"/>
          </p:nvSpPr>
          <p:spPr bwMode="auto">
            <a:xfrm>
              <a:off x="9027381" y="10552078"/>
              <a:ext cx="5784278" cy="568654"/>
            </a:xfrm>
            <a:custGeom>
              <a:avLst/>
              <a:gdLst>
                <a:gd name="T0" fmla="*/ 13 w 223"/>
                <a:gd name="T1" fmla="*/ 9 h 22"/>
                <a:gd name="T2" fmla="*/ 12 w 223"/>
                <a:gd name="T3" fmla="*/ 21 h 22"/>
                <a:gd name="T4" fmla="*/ 12 w 223"/>
                <a:gd name="T5" fmla="*/ 0 h 22"/>
                <a:gd name="T6" fmla="*/ 18 w 223"/>
                <a:gd name="T7" fmla="*/ 6 h 22"/>
                <a:gd name="T8" fmla="*/ 5 w 223"/>
                <a:gd name="T9" fmla="*/ 11 h 22"/>
                <a:gd name="T10" fmla="*/ 18 w 223"/>
                <a:gd name="T11" fmla="*/ 13 h 22"/>
                <a:gd name="T12" fmla="*/ 36 w 223"/>
                <a:gd name="T13" fmla="*/ 21 h 22"/>
                <a:gd name="T14" fmla="*/ 36 w 223"/>
                <a:gd name="T15" fmla="*/ 0 h 22"/>
                <a:gd name="T16" fmla="*/ 36 w 223"/>
                <a:gd name="T17" fmla="*/ 21 h 22"/>
                <a:gd name="T18" fmla="*/ 30 w 223"/>
                <a:gd name="T19" fmla="*/ 11 h 22"/>
                <a:gd name="T20" fmla="*/ 43 w 223"/>
                <a:gd name="T21" fmla="*/ 11 h 22"/>
                <a:gd name="T22" fmla="*/ 47 w 223"/>
                <a:gd name="T23" fmla="*/ 1 h 22"/>
                <a:gd name="T24" fmla="*/ 59 w 223"/>
                <a:gd name="T25" fmla="*/ 13 h 22"/>
                <a:gd name="T26" fmla="*/ 59 w 223"/>
                <a:gd name="T27" fmla="*/ 13 h 22"/>
                <a:gd name="T28" fmla="*/ 70 w 223"/>
                <a:gd name="T29" fmla="*/ 1 h 22"/>
                <a:gd name="T30" fmla="*/ 47 w 223"/>
                <a:gd name="T31" fmla="*/ 1 h 22"/>
                <a:gd name="T32" fmla="*/ 72 w 223"/>
                <a:gd name="T33" fmla="*/ 1 h 22"/>
                <a:gd name="T34" fmla="*/ 86 w 223"/>
                <a:gd name="T35" fmla="*/ 5 h 22"/>
                <a:gd name="T36" fmla="*/ 77 w 223"/>
                <a:gd name="T37" fmla="*/ 9 h 22"/>
                <a:gd name="T38" fmla="*/ 84 w 223"/>
                <a:gd name="T39" fmla="*/ 13 h 22"/>
                <a:gd name="T40" fmla="*/ 77 w 223"/>
                <a:gd name="T41" fmla="*/ 17 h 22"/>
                <a:gd name="T42" fmla="*/ 87 w 223"/>
                <a:gd name="T43" fmla="*/ 21 h 22"/>
                <a:gd name="T44" fmla="*/ 103 w 223"/>
                <a:gd name="T45" fmla="*/ 21 h 22"/>
                <a:gd name="T46" fmla="*/ 95 w 223"/>
                <a:gd name="T47" fmla="*/ 13 h 22"/>
                <a:gd name="T48" fmla="*/ 91 w 223"/>
                <a:gd name="T49" fmla="*/ 21 h 22"/>
                <a:gd name="T50" fmla="*/ 95 w 223"/>
                <a:gd name="T51" fmla="*/ 1 h 22"/>
                <a:gd name="T52" fmla="*/ 100 w 223"/>
                <a:gd name="T53" fmla="*/ 13 h 22"/>
                <a:gd name="T54" fmla="*/ 103 w 223"/>
                <a:gd name="T55" fmla="*/ 21 h 22"/>
                <a:gd name="T56" fmla="*/ 100 w 223"/>
                <a:gd name="T57" fmla="*/ 7 h 22"/>
                <a:gd name="T58" fmla="*/ 95 w 223"/>
                <a:gd name="T59" fmla="*/ 5 h 22"/>
                <a:gd name="T60" fmla="*/ 96 w 223"/>
                <a:gd name="T61" fmla="*/ 11 h 22"/>
                <a:gd name="T62" fmla="*/ 116 w 223"/>
                <a:gd name="T63" fmla="*/ 21 h 22"/>
                <a:gd name="T64" fmla="*/ 112 w 223"/>
                <a:gd name="T65" fmla="*/ 0 h 22"/>
                <a:gd name="T66" fmla="*/ 127 w 223"/>
                <a:gd name="T67" fmla="*/ 1 h 22"/>
                <a:gd name="T68" fmla="*/ 131 w 223"/>
                <a:gd name="T69" fmla="*/ 22 h 22"/>
                <a:gd name="T70" fmla="*/ 156 w 223"/>
                <a:gd name="T71" fmla="*/ 21 h 22"/>
                <a:gd name="T72" fmla="*/ 155 w 223"/>
                <a:gd name="T73" fmla="*/ 11 h 22"/>
                <a:gd name="T74" fmla="*/ 148 w 223"/>
                <a:gd name="T75" fmla="*/ 22 h 22"/>
                <a:gd name="T76" fmla="*/ 141 w 223"/>
                <a:gd name="T77" fmla="*/ 11 h 22"/>
                <a:gd name="T78" fmla="*/ 140 w 223"/>
                <a:gd name="T79" fmla="*/ 21 h 22"/>
                <a:gd name="T80" fmla="*/ 138 w 223"/>
                <a:gd name="T81" fmla="*/ 0 h 22"/>
                <a:gd name="T82" fmla="*/ 148 w 223"/>
                <a:gd name="T83" fmla="*/ 15 h 22"/>
                <a:gd name="T84" fmla="*/ 158 w 223"/>
                <a:gd name="T85" fmla="*/ 0 h 22"/>
                <a:gd name="T86" fmla="*/ 156 w 223"/>
                <a:gd name="T87" fmla="*/ 21 h 22"/>
                <a:gd name="T88" fmla="*/ 165 w 223"/>
                <a:gd name="T89" fmla="*/ 1 h 22"/>
                <a:gd name="T90" fmla="*/ 178 w 223"/>
                <a:gd name="T91" fmla="*/ 5 h 22"/>
                <a:gd name="T92" fmla="*/ 170 w 223"/>
                <a:gd name="T93" fmla="*/ 9 h 22"/>
                <a:gd name="T94" fmla="*/ 177 w 223"/>
                <a:gd name="T95" fmla="*/ 13 h 22"/>
                <a:gd name="T96" fmla="*/ 170 w 223"/>
                <a:gd name="T97" fmla="*/ 17 h 22"/>
                <a:gd name="T98" fmla="*/ 179 w 223"/>
                <a:gd name="T99" fmla="*/ 21 h 22"/>
                <a:gd name="T100" fmla="*/ 187 w 223"/>
                <a:gd name="T101" fmla="*/ 9 h 22"/>
                <a:gd name="T102" fmla="*/ 183 w 223"/>
                <a:gd name="T103" fmla="*/ 21 h 22"/>
                <a:gd name="T104" fmla="*/ 198 w 223"/>
                <a:gd name="T105" fmla="*/ 12 h 22"/>
                <a:gd name="T106" fmla="*/ 203 w 223"/>
                <a:gd name="T107" fmla="*/ 1 h 22"/>
                <a:gd name="T108" fmla="*/ 187 w 223"/>
                <a:gd name="T109" fmla="*/ 9 h 22"/>
                <a:gd name="T110" fmla="*/ 212 w 223"/>
                <a:gd name="T111" fmla="*/ 5 h 22"/>
                <a:gd name="T112" fmla="*/ 206 w 223"/>
                <a:gd name="T113" fmla="*/ 1 h 22"/>
                <a:gd name="T114" fmla="*/ 223 w 223"/>
                <a:gd name="T115" fmla="*/ 5 h 22"/>
                <a:gd name="T116" fmla="*/ 217 w 223"/>
                <a:gd name="T117" fmla="*/ 2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3" h="22">
                  <a:moveTo>
                    <a:pt x="13" y="13"/>
                  </a:moveTo>
                  <a:cubicBezTo>
                    <a:pt x="13" y="9"/>
                    <a:pt x="13" y="9"/>
                    <a:pt x="13" y="9"/>
                  </a:cubicBezTo>
                  <a:cubicBezTo>
                    <a:pt x="23" y="9"/>
                    <a:pt x="23" y="9"/>
                    <a:pt x="23" y="9"/>
                  </a:cubicBezTo>
                  <a:cubicBezTo>
                    <a:pt x="22" y="18"/>
                    <a:pt x="17" y="21"/>
                    <a:pt x="12" y="21"/>
                  </a:cubicBezTo>
                  <a:cubicBezTo>
                    <a:pt x="5" y="21"/>
                    <a:pt x="0" y="17"/>
                    <a:pt x="0" y="11"/>
                  </a:cubicBezTo>
                  <a:cubicBezTo>
                    <a:pt x="0" y="5"/>
                    <a:pt x="5" y="0"/>
                    <a:pt x="12" y="0"/>
                  </a:cubicBezTo>
                  <a:cubicBezTo>
                    <a:pt x="17" y="0"/>
                    <a:pt x="20" y="3"/>
                    <a:pt x="20" y="3"/>
                  </a:cubicBezTo>
                  <a:cubicBezTo>
                    <a:pt x="18" y="6"/>
                    <a:pt x="18" y="6"/>
                    <a:pt x="18" y="6"/>
                  </a:cubicBezTo>
                  <a:cubicBezTo>
                    <a:pt x="18" y="6"/>
                    <a:pt x="16" y="4"/>
                    <a:pt x="12" y="4"/>
                  </a:cubicBezTo>
                  <a:cubicBezTo>
                    <a:pt x="8" y="4"/>
                    <a:pt x="5" y="7"/>
                    <a:pt x="5" y="11"/>
                  </a:cubicBezTo>
                  <a:cubicBezTo>
                    <a:pt x="5" y="14"/>
                    <a:pt x="8" y="17"/>
                    <a:pt x="12" y="17"/>
                  </a:cubicBezTo>
                  <a:cubicBezTo>
                    <a:pt x="15" y="17"/>
                    <a:pt x="18" y="15"/>
                    <a:pt x="18" y="13"/>
                  </a:cubicBezTo>
                  <a:lnTo>
                    <a:pt x="13" y="13"/>
                  </a:lnTo>
                  <a:close/>
                  <a:moveTo>
                    <a:pt x="36" y="21"/>
                  </a:moveTo>
                  <a:cubicBezTo>
                    <a:pt x="30" y="21"/>
                    <a:pt x="25" y="17"/>
                    <a:pt x="25" y="11"/>
                  </a:cubicBezTo>
                  <a:cubicBezTo>
                    <a:pt x="25" y="5"/>
                    <a:pt x="30" y="0"/>
                    <a:pt x="36" y="0"/>
                  </a:cubicBezTo>
                  <a:cubicBezTo>
                    <a:pt x="42" y="0"/>
                    <a:pt x="47" y="5"/>
                    <a:pt x="47" y="11"/>
                  </a:cubicBezTo>
                  <a:cubicBezTo>
                    <a:pt x="47" y="17"/>
                    <a:pt x="42" y="21"/>
                    <a:pt x="36" y="21"/>
                  </a:cubicBezTo>
                  <a:close/>
                  <a:moveTo>
                    <a:pt x="36" y="4"/>
                  </a:moveTo>
                  <a:cubicBezTo>
                    <a:pt x="33" y="4"/>
                    <a:pt x="30" y="7"/>
                    <a:pt x="30" y="11"/>
                  </a:cubicBezTo>
                  <a:cubicBezTo>
                    <a:pt x="30" y="14"/>
                    <a:pt x="33" y="17"/>
                    <a:pt x="36" y="17"/>
                  </a:cubicBezTo>
                  <a:cubicBezTo>
                    <a:pt x="40" y="17"/>
                    <a:pt x="43" y="14"/>
                    <a:pt x="43" y="11"/>
                  </a:cubicBezTo>
                  <a:cubicBezTo>
                    <a:pt x="43" y="7"/>
                    <a:pt x="40" y="4"/>
                    <a:pt x="36" y="4"/>
                  </a:cubicBezTo>
                  <a:close/>
                  <a:moveTo>
                    <a:pt x="47" y="1"/>
                  </a:moveTo>
                  <a:cubicBezTo>
                    <a:pt x="53" y="1"/>
                    <a:pt x="53" y="1"/>
                    <a:pt x="53" y="1"/>
                  </a:cubicBezTo>
                  <a:cubicBezTo>
                    <a:pt x="59" y="13"/>
                    <a:pt x="59" y="13"/>
                    <a:pt x="59" y="13"/>
                  </a:cubicBezTo>
                  <a:cubicBezTo>
                    <a:pt x="59" y="13"/>
                    <a:pt x="59" y="13"/>
                    <a:pt x="59" y="14"/>
                  </a:cubicBezTo>
                  <a:cubicBezTo>
                    <a:pt x="59" y="13"/>
                    <a:pt x="59" y="13"/>
                    <a:pt x="59" y="13"/>
                  </a:cubicBezTo>
                  <a:cubicBezTo>
                    <a:pt x="65" y="1"/>
                    <a:pt x="65" y="1"/>
                    <a:pt x="65" y="1"/>
                  </a:cubicBezTo>
                  <a:cubicBezTo>
                    <a:pt x="70" y="1"/>
                    <a:pt x="70" y="1"/>
                    <a:pt x="70" y="1"/>
                  </a:cubicBezTo>
                  <a:cubicBezTo>
                    <a:pt x="59" y="22"/>
                    <a:pt x="59" y="22"/>
                    <a:pt x="59" y="22"/>
                  </a:cubicBezTo>
                  <a:lnTo>
                    <a:pt x="47" y="1"/>
                  </a:lnTo>
                  <a:close/>
                  <a:moveTo>
                    <a:pt x="72" y="21"/>
                  </a:moveTo>
                  <a:cubicBezTo>
                    <a:pt x="72" y="1"/>
                    <a:pt x="72" y="1"/>
                    <a:pt x="72" y="1"/>
                  </a:cubicBezTo>
                  <a:cubicBezTo>
                    <a:pt x="86" y="1"/>
                    <a:pt x="86" y="1"/>
                    <a:pt x="86" y="1"/>
                  </a:cubicBezTo>
                  <a:cubicBezTo>
                    <a:pt x="86" y="5"/>
                    <a:pt x="86" y="5"/>
                    <a:pt x="86" y="5"/>
                  </a:cubicBezTo>
                  <a:cubicBezTo>
                    <a:pt x="77" y="5"/>
                    <a:pt x="77" y="5"/>
                    <a:pt x="77" y="5"/>
                  </a:cubicBezTo>
                  <a:cubicBezTo>
                    <a:pt x="77" y="9"/>
                    <a:pt x="77" y="9"/>
                    <a:pt x="77" y="9"/>
                  </a:cubicBezTo>
                  <a:cubicBezTo>
                    <a:pt x="84" y="9"/>
                    <a:pt x="84" y="9"/>
                    <a:pt x="84" y="9"/>
                  </a:cubicBezTo>
                  <a:cubicBezTo>
                    <a:pt x="84" y="13"/>
                    <a:pt x="84" y="13"/>
                    <a:pt x="84" y="13"/>
                  </a:cubicBezTo>
                  <a:cubicBezTo>
                    <a:pt x="77" y="13"/>
                    <a:pt x="77" y="13"/>
                    <a:pt x="77" y="13"/>
                  </a:cubicBezTo>
                  <a:cubicBezTo>
                    <a:pt x="77" y="17"/>
                    <a:pt x="77" y="17"/>
                    <a:pt x="77" y="17"/>
                  </a:cubicBezTo>
                  <a:cubicBezTo>
                    <a:pt x="87" y="17"/>
                    <a:pt x="87" y="17"/>
                    <a:pt x="87" y="17"/>
                  </a:cubicBezTo>
                  <a:cubicBezTo>
                    <a:pt x="87" y="21"/>
                    <a:pt x="87" y="21"/>
                    <a:pt x="87" y="21"/>
                  </a:cubicBezTo>
                  <a:lnTo>
                    <a:pt x="72" y="21"/>
                  </a:lnTo>
                  <a:close/>
                  <a:moveTo>
                    <a:pt x="103" y="21"/>
                  </a:moveTo>
                  <a:cubicBezTo>
                    <a:pt x="96" y="14"/>
                    <a:pt x="96" y="14"/>
                    <a:pt x="96" y="14"/>
                  </a:cubicBezTo>
                  <a:cubicBezTo>
                    <a:pt x="95" y="13"/>
                    <a:pt x="95" y="13"/>
                    <a:pt x="95" y="13"/>
                  </a:cubicBezTo>
                  <a:cubicBezTo>
                    <a:pt x="95" y="21"/>
                    <a:pt x="95" y="21"/>
                    <a:pt x="95" y="21"/>
                  </a:cubicBezTo>
                  <a:cubicBezTo>
                    <a:pt x="91" y="21"/>
                    <a:pt x="91" y="21"/>
                    <a:pt x="91" y="21"/>
                  </a:cubicBezTo>
                  <a:cubicBezTo>
                    <a:pt x="91" y="1"/>
                    <a:pt x="91" y="1"/>
                    <a:pt x="91" y="1"/>
                  </a:cubicBezTo>
                  <a:cubicBezTo>
                    <a:pt x="95" y="1"/>
                    <a:pt x="95" y="1"/>
                    <a:pt x="95" y="1"/>
                  </a:cubicBezTo>
                  <a:cubicBezTo>
                    <a:pt x="101" y="1"/>
                    <a:pt x="105" y="2"/>
                    <a:pt x="105" y="7"/>
                  </a:cubicBezTo>
                  <a:cubicBezTo>
                    <a:pt x="105" y="10"/>
                    <a:pt x="103" y="12"/>
                    <a:pt x="100" y="13"/>
                  </a:cubicBezTo>
                  <a:cubicBezTo>
                    <a:pt x="110" y="21"/>
                    <a:pt x="110" y="21"/>
                    <a:pt x="110" y="21"/>
                  </a:cubicBezTo>
                  <a:lnTo>
                    <a:pt x="103" y="21"/>
                  </a:lnTo>
                  <a:close/>
                  <a:moveTo>
                    <a:pt x="96" y="11"/>
                  </a:moveTo>
                  <a:cubicBezTo>
                    <a:pt x="99" y="11"/>
                    <a:pt x="100" y="9"/>
                    <a:pt x="100" y="7"/>
                  </a:cubicBezTo>
                  <a:cubicBezTo>
                    <a:pt x="100" y="6"/>
                    <a:pt x="99" y="5"/>
                    <a:pt x="97" y="5"/>
                  </a:cubicBezTo>
                  <a:cubicBezTo>
                    <a:pt x="95" y="5"/>
                    <a:pt x="95" y="5"/>
                    <a:pt x="95" y="5"/>
                  </a:cubicBezTo>
                  <a:cubicBezTo>
                    <a:pt x="95" y="11"/>
                    <a:pt x="95" y="11"/>
                    <a:pt x="95" y="11"/>
                  </a:cubicBezTo>
                  <a:lnTo>
                    <a:pt x="96" y="11"/>
                  </a:lnTo>
                  <a:close/>
                  <a:moveTo>
                    <a:pt x="116" y="9"/>
                  </a:moveTo>
                  <a:cubicBezTo>
                    <a:pt x="116" y="21"/>
                    <a:pt x="116" y="21"/>
                    <a:pt x="116" y="21"/>
                  </a:cubicBezTo>
                  <a:cubicBezTo>
                    <a:pt x="112" y="21"/>
                    <a:pt x="112" y="21"/>
                    <a:pt x="112" y="21"/>
                  </a:cubicBezTo>
                  <a:cubicBezTo>
                    <a:pt x="112" y="0"/>
                    <a:pt x="112" y="0"/>
                    <a:pt x="112" y="0"/>
                  </a:cubicBezTo>
                  <a:cubicBezTo>
                    <a:pt x="127" y="12"/>
                    <a:pt x="127" y="12"/>
                    <a:pt x="127" y="12"/>
                  </a:cubicBezTo>
                  <a:cubicBezTo>
                    <a:pt x="127" y="1"/>
                    <a:pt x="127" y="1"/>
                    <a:pt x="127" y="1"/>
                  </a:cubicBezTo>
                  <a:cubicBezTo>
                    <a:pt x="131" y="1"/>
                    <a:pt x="131" y="1"/>
                    <a:pt x="131" y="1"/>
                  </a:cubicBezTo>
                  <a:cubicBezTo>
                    <a:pt x="131" y="22"/>
                    <a:pt x="131" y="22"/>
                    <a:pt x="131" y="22"/>
                  </a:cubicBezTo>
                  <a:lnTo>
                    <a:pt x="116" y="9"/>
                  </a:lnTo>
                  <a:close/>
                  <a:moveTo>
                    <a:pt x="156" y="21"/>
                  </a:moveTo>
                  <a:cubicBezTo>
                    <a:pt x="155" y="12"/>
                    <a:pt x="155" y="12"/>
                    <a:pt x="155" y="12"/>
                  </a:cubicBezTo>
                  <a:cubicBezTo>
                    <a:pt x="155" y="12"/>
                    <a:pt x="155" y="11"/>
                    <a:pt x="155" y="11"/>
                  </a:cubicBezTo>
                  <a:cubicBezTo>
                    <a:pt x="155" y="11"/>
                    <a:pt x="155" y="12"/>
                    <a:pt x="154" y="12"/>
                  </a:cubicBezTo>
                  <a:cubicBezTo>
                    <a:pt x="148" y="22"/>
                    <a:pt x="148" y="22"/>
                    <a:pt x="148" y="22"/>
                  </a:cubicBezTo>
                  <a:cubicBezTo>
                    <a:pt x="142" y="12"/>
                    <a:pt x="142" y="12"/>
                    <a:pt x="142" y="12"/>
                  </a:cubicBezTo>
                  <a:cubicBezTo>
                    <a:pt x="141" y="12"/>
                    <a:pt x="141" y="11"/>
                    <a:pt x="141" y="11"/>
                  </a:cubicBezTo>
                  <a:cubicBezTo>
                    <a:pt x="141" y="11"/>
                    <a:pt x="141" y="12"/>
                    <a:pt x="141" y="12"/>
                  </a:cubicBezTo>
                  <a:cubicBezTo>
                    <a:pt x="140" y="21"/>
                    <a:pt x="140" y="21"/>
                    <a:pt x="140" y="21"/>
                  </a:cubicBezTo>
                  <a:cubicBezTo>
                    <a:pt x="135" y="21"/>
                    <a:pt x="135" y="21"/>
                    <a:pt x="135" y="21"/>
                  </a:cubicBezTo>
                  <a:cubicBezTo>
                    <a:pt x="138" y="0"/>
                    <a:pt x="138" y="0"/>
                    <a:pt x="138" y="0"/>
                  </a:cubicBezTo>
                  <a:cubicBezTo>
                    <a:pt x="148" y="14"/>
                    <a:pt x="148" y="14"/>
                    <a:pt x="148" y="14"/>
                  </a:cubicBezTo>
                  <a:cubicBezTo>
                    <a:pt x="148" y="15"/>
                    <a:pt x="148" y="15"/>
                    <a:pt x="148" y="15"/>
                  </a:cubicBezTo>
                  <a:cubicBezTo>
                    <a:pt x="148" y="14"/>
                    <a:pt x="148" y="14"/>
                    <a:pt x="148" y="14"/>
                  </a:cubicBezTo>
                  <a:cubicBezTo>
                    <a:pt x="158" y="0"/>
                    <a:pt x="158" y="0"/>
                    <a:pt x="158" y="0"/>
                  </a:cubicBezTo>
                  <a:cubicBezTo>
                    <a:pt x="161" y="21"/>
                    <a:pt x="161" y="21"/>
                    <a:pt x="161" y="21"/>
                  </a:cubicBezTo>
                  <a:lnTo>
                    <a:pt x="156" y="21"/>
                  </a:lnTo>
                  <a:close/>
                  <a:moveTo>
                    <a:pt x="165" y="21"/>
                  </a:moveTo>
                  <a:cubicBezTo>
                    <a:pt x="165" y="1"/>
                    <a:pt x="165" y="1"/>
                    <a:pt x="165" y="1"/>
                  </a:cubicBezTo>
                  <a:cubicBezTo>
                    <a:pt x="178" y="1"/>
                    <a:pt x="178" y="1"/>
                    <a:pt x="178" y="1"/>
                  </a:cubicBezTo>
                  <a:cubicBezTo>
                    <a:pt x="178" y="5"/>
                    <a:pt x="178" y="5"/>
                    <a:pt x="178" y="5"/>
                  </a:cubicBezTo>
                  <a:cubicBezTo>
                    <a:pt x="170" y="5"/>
                    <a:pt x="170" y="5"/>
                    <a:pt x="170" y="5"/>
                  </a:cubicBezTo>
                  <a:cubicBezTo>
                    <a:pt x="170" y="9"/>
                    <a:pt x="170" y="9"/>
                    <a:pt x="170" y="9"/>
                  </a:cubicBezTo>
                  <a:cubicBezTo>
                    <a:pt x="177" y="9"/>
                    <a:pt x="177" y="9"/>
                    <a:pt x="177" y="9"/>
                  </a:cubicBezTo>
                  <a:cubicBezTo>
                    <a:pt x="177" y="13"/>
                    <a:pt x="177" y="13"/>
                    <a:pt x="177" y="13"/>
                  </a:cubicBezTo>
                  <a:cubicBezTo>
                    <a:pt x="170" y="13"/>
                    <a:pt x="170" y="13"/>
                    <a:pt x="170" y="13"/>
                  </a:cubicBezTo>
                  <a:cubicBezTo>
                    <a:pt x="170" y="17"/>
                    <a:pt x="170" y="17"/>
                    <a:pt x="170" y="17"/>
                  </a:cubicBezTo>
                  <a:cubicBezTo>
                    <a:pt x="179" y="17"/>
                    <a:pt x="179" y="17"/>
                    <a:pt x="179" y="17"/>
                  </a:cubicBezTo>
                  <a:cubicBezTo>
                    <a:pt x="179" y="21"/>
                    <a:pt x="179" y="21"/>
                    <a:pt x="179" y="21"/>
                  </a:cubicBezTo>
                  <a:lnTo>
                    <a:pt x="165" y="21"/>
                  </a:lnTo>
                  <a:close/>
                  <a:moveTo>
                    <a:pt x="187" y="9"/>
                  </a:moveTo>
                  <a:cubicBezTo>
                    <a:pt x="187" y="21"/>
                    <a:pt x="187" y="21"/>
                    <a:pt x="187" y="21"/>
                  </a:cubicBezTo>
                  <a:cubicBezTo>
                    <a:pt x="183" y="21"/>
                    <a:pt x="183" y="21"/>
                    <a:pt x="183" y="21"/>
                  </a:cubicBezTo>
                  <a:cubicBezTo>
                    <a:pt x="183" y="0"/>
                    <a:pt x="183" y="0"/>
                    <a:pt x="183" y="0"/>
                  </a:cubicBezTo>
                  <a:cubicBezTo>
                    <a:pt x="198" y="12"/>
                    <a:pt x="198" y="12"/>
                    <a:pt x="198" y="12"/>
                  </a:cubicBezTo>
                  <a:cubicBezTo>
                    <a:pt x="198" y="1"/>
                    <a:pt x="198" y="1"/>
                    <a:pt x="198" y="1"/>
                  </a:cubicBezTo>
                  <a:cubicBezTo>
                    <a:pt x="203" y="1"/>
                    <a:pt x="203" y="1"/>
                    <a:pt x="203" y="1"/>
                  </a:cubicBezTo>
                  <a:cubicBezTo>
                    <a:pt x="203" y="22"/>
                    <a:pt x="203" y="22"/>
                    <a:pt x="203" y="22"/>
                  </a:cubicBezTo>
                  <a:lnTo>
                    <a:pt x="187" y="9"/>
                  </a:lnTo>
                  <a:close/>
                  <a:moveTo>
                    <a:pt x="212" y="21"/>
                  </a:moveTo>
                  <a:cubicBezTo>
                    <a:pt x="212" y="5"/>
                    <a:pt x="212" y="5"/>
                    <a:pt x="212" y="5"/>
                  </a:cubicBezTo>
                  <a:cubicBezTo>
                    <a:pt x="206" y="5"/>
                    <a:pt x="206" y="5"/>
                    <a:pt x="206" y="5"/>
                  </a:cubicBezTo>
                  <a:cubicBezTo>
                    <a:pt x="206" y="1"/>
                    <a:pt x="206" y="1"/>
                    <a:pt x="206" y="1"/>
                  </a:cubicBezTo>
                  <a:cubicBezTo>
                    <a:pt x="223" y="1"/>
                    <a:pt x="223" y="1"/>
                    <a:pt x="223" y="1"/>
                  </a:cubicBezTo>
                  <a:cubicBezTo>
                    <a:pt x="223" y="5"/>
                    <a:pt x="223" y="5"/>
                    <a:pt x="223" y="5"/>
                  </a:cubicBezTo>
                  <a:cubicBezTo>
                    <a:pt x="217" y="5"/>
                    <a:pt x="217" y="5"/>
                    <a:pt x="217" y="5"/>
                  </a:cubicBezTo>
                  <a:cubicBezTo>
                    <a:pt x="217" y="21"/>
                    <a:pt x="217" y="21"/>
                    <a:pt x="217" y="21"/>
                  </a:cubicBezTo>
                  <a:lnTo>
                    <a:pt x="212" y="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11">
              <a:extLst>
                <a:ext uri="{FF2B5EF4-FFF2-40B4-BE49-F238E27FC236}">
                  <a16:creationId xmlns:a16="http://schemas.microsoft.com/office/drawing/2014/main" xmlns="" id="{31148EB8-12DC-4228-AD6E-8CC13466E118}"/>
                </a:ext>
              </a:extLst>
            </p:cNvPr>
            <p:cNvSpPr>
              <a:spLocks noEditPoints="1"/>
            </p:cNvSpPr>
            <p:nvPr userDrawn="1"/>
          </p:nvSpPr>
          <p:spPr bwMode="auto">
            <a:xfrm>
              <a:off x="15095986" y="10552078"/>
              <a:ext cx="2982472" cy="541999"/>
            </a:xfrm>
            <a:custGeom>
              <a:avLst/>
              <a:gdLst>
                <a:gd name="T0" fmla="*/ 123 w 1007"/>
                <a:gd name="T1" fmla="*/ 113 h 183"/>
                <a:gd name="T2" fmla="*/ 44 w 1007"/>
                <a:gd name="T3" fmla="*/ 183 h 183"/>
                <a:gd name="T4" fmla="*/ 0 w 1007"/>
                <a:gd name="T5" fmla="*/ 9 h 183"/>
                <a:gd name="T6" fmla="*/ 44 w 1007"/>
                <a:gd name="T7" fmla="*/ 78 h 183"/>
                <a:gd name="T8" fmla="*/ 123 w 1007"/>
                <a:gd name="T9" fmla="*/ 9 h 183"/>
                <a:gd name="T10" fmla="*/ 158 w 1007"/>
                <a:gd name="T11" fmla="*/ 183 h 183"/>
                <a:gd name="T12" fmla="*/ 202 w 1007"/>
                <a:gd name="T13" fmla="*/ 183 h 183"/>
                <a:gd name="T14" fmla="*/ 324 w 1007"/>
                <a:gd name="T15" fmla="*/ 9 h 183"/>
                <a:gd name="T16" fmla="*/ 245 w 1007"/>
                <a:gd name="T17" fmla="*/ 44 h 183"/>
                <a:gd name="T18" fmla="*/ 307 w 1007"/>
                <a:gd name="T19" fmla="*/ 78 h 183"/>
                <a:gd name="T20" fmla="*/ 245 w 1007"/>
                <a:gd name="T21" fmla="*/ 113 h 183"/>
                <a:gd name="T22" fmla="*/ 333 w 1007"/>
                <a:gd name="T23" fmla="*/ 148 h 183"/>
                <a:gd name="T24" fmla="*/ 202 w 1007"/>
                <a:gd name="T25" fmla="*/ 183 h 183"/>
                <a:gd name="T26" fmla="*/ 491 w 1007"/>
                <a:gd name="T27" fmla="*/ 157 h 183"/>
                <a:gd name="T28" fmla="*/ 386 w 1007"/>
                <a:gd name="T29" fmla="*/ 183 h 183"/>
                <a:gd name="T30" fmla="*/ 447 w 1007"/>
                <a:gd name="T31" fmla="*/ 0 h 183"/>
                <a:gd name="T32" fmla="*/ 499 w 1007"/>
                <a:gd name="T33" fmla="*/ 183 h 183"/>
                <a:gd name="T34" fmla="*/ 421 w 1007"/>
                <a:gd name="T35" fmla="*/ 122 h 183"/>
                <a:gd name="T36" fmla="*/ 447 w 1007"/>
                <a:gd name="T37" fmla="*/ 70 h 183"/>
                <a:gd name="T38" fmla="*/ 569 w 1007"/>
                <a:gd name="T39" fmla="*/ 9 h 183"/>
                <a:gd name="T40" fmla="*/ 604 w 1007"/>
                <a:gd name="T41" fmla="*/ 148 h 183"/>
                <a:gd name="T42" fmla="*/ 683 w 1007"/>
                <a:gd name="T43" fmla="*/ 183 h 183"/>
                <a:gd name="T44" fmla="*/ 727 w 1007"/>
                <a:gd name="T45" fmla="*/ 183 h 183"/>
                <a:gd name="T46" fmla="*/ 675 w 1007"/>
                <a:gd name="T47" fmla="*/ 44 h 183"/>
                <a:gd name="T48" fmla="*/ 823 w 1007"/>
                <a:gd name="T49" fmla="*/ 9 h 183"/>
                <a:gd name="T50" fmla="*/ 771 w 1007"/>
                <a:gd name="T51" fmla="*/ 44 h 183"/>
                <a:gd name="T52" fmla="*/ 727 w 1007"/>
                <a:gd name="T53" fmla="*/ 183 h 183"/>
                <a:gd name="T54" fmla="*/ 972 w 1007"/>
                <a:gd name="T55" fmla="*/ 113 h 183"/>
                <a:gd name="T56" fmla="*/ 894 w 1007"/>
                <a:gd name="T57" fmla="*/ 183 h 183"/>
                <a:gd name="T58" fmla="*/ 850 w 1007"/>
                <a:gd name="T59" fmla="*/ 9 h 183"/>
                <a:gd name="T60" fmla="*/ 894 w 1007"/>
                <a:gd name="T61" fmla="*/ 78 h 183"/>
                <a:gd name="T62" fmla="*/ 972 w 1007"/>
                <a:gd name="T63" fmla="*/ 9 h 183"/>
                <a:gd name="T64" fmla="*/ 1007 w 1007"/>
                <a:gd name="T65" fmla="*/ 18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7" h="183">
                  <a:moveTo>
                    <a:pt x="123" y="183"/>
                  </a:moveTo>
                  <a:lnTo>
                    <a:pt x="123" y="113"/>
                  </a:lnTo>
                  <a:lnTo>
                    <a:pt x="44" y="113"/>
                  </a:lnTo>
                  <a:lnTo>
                    <a:pt x="44" y="183"/>
                  </a:lnTo>
                  <a:lnTo>
                    <a:pt x="0" y="183"/>
                  </a:lnTo>
                  <a:lnTo>
                    <a:pt x="0" y="9"/>
                  </a:lnTo>
                  <a:lnTo>
                    <a:pt x="44" y="9"/>
                  </a:lnTo>
                  <a:lnTo>
                    <a:pt x="44" y="78"/>
                  </a:lnTo>
                  <a:lnTo>
                    <a:pt x="123" y="78"/>
                  </a:lnTo>
                  <a:lnTo>
                    <a:pt x="123" y="9"/>
                  </a:lnTo>
                  <a:lnTo>
                    <a:pt x="158" y="9"/>
                  </a:lnTo>
                  <a:lnTo>
                    <a:pt x="158" y="183"/>
                  </a:lnTo>
                  <a:lnTo>
                    <a:pt x="123" y="183"/>
                  </a:lnTo>
                  <a:close/>
                  <a:moveTo>
                    <a:pt x="202" y="183"/>
                  </a:moveTo>
                  <a:lnTo>
                    <a:pt x="202" y="9"/>
                  </a:lnTo>
                  <a:lnTo>
                    <a:pt x="324" y="9"/>
                  </a:lnTo>
                  <a:lnTo>
                    <a:pt x="324" y="44"/>
                  </a:lnTo>
                  <a:lnTo>
                    <a:pt x="245" y="44"/>
                  </a:lnTo>
                  <a:lnTo>
                    <a:pt x="245" y="78"/>
                  </a:lnTo>
                  <a:lnTo>
                    <a:pt x="307" y="78"/>
                  </a:lnTo>
                  <a:lnTo>
                    <a:pt x="307" y="113"/>
                  </a:lnTo>
                  <a:lnTo>
                    <a:pt x="245" y="113"/>
                  </a:lnTo>
                  <a:lnTo>
                    <a:pt x="245" y="148"/>
                  </a:lnTo>
                  <a:lnTo>
                    <a:pt x="333" y="148"/>
                  </a:lnTo>
                  <a:lnTo>
                    <a:pt x="333" y="183"/>
                  </a:lnTo>
                  <a:lnTo>
                    <a:pt x="202" y="183"/>
                  </a:lnTo>
                  <a:close/>
                  <a:moveTo>
                    <a:pt x="499" y="183"/>
                  </a:moveTo>
                  <a:lnTo>
                    <a:pt x="491" y="157"/>
                  </a:lnTo>
                  <a:lnTo>
                    <a:pt x="403" y="157"/>
                  </a:lnTo>
                  <a:lnTo>
                    <a:pt x="386" y="183"/>
                  </a:lnTo>
                  <a:lnTo>
                    <a:pt x="342" y="183"/>
                  </a:lnTo>
                  <a:lnTo>
                    <a:pt x="447" y="0"/>
                  </a:lnTo>
                  <a:lnTo>
                    <a:pt x="543" y="183"/>
                  </a:lnTo>
                  <a:lnTo>
                    <a:pt x="499" y="183"/>
                  </a:lnTo>
                  <a:close/>
                  <a:moveTo>
                    <a:pt x="447" y="70"/>
                  </a:moveTo>
                  <a:lnTo>
                    <a:pt x="421" y="122"/>
                  </a:lnTo>
                  <a:lnTo>
                    <a:pt x="473" y="122"/>
                  </a:lnTo>
                  <a:lnTo>
                    <a:pt x="447" y="70"/>
                  </a:lnTo>
                  <a:close/>
                  <a:moveTo>
                    <a:pt x="569" y="183"/>
                  </a:moveTo>
                  <a:lnTo>
                    <a:pt x="569" y="9"/>
                  </a:lnTo>
                  <a:lnTo>
                    <a:pt x="604" y="9"/>
                  </a:lnTo>
                  <a:lnTo>
                    <a:pt x="604" y="148"/>
                  </a:lnTo>
                  <a:lnTo>
                    <a:pt x="683" y="148"/>
                  </a:lnTo>
                  <a:lnTo>
                    <a:pt x="683" y="183"/>
                  </a:lnTo>
                  <a:lnTo>
                    <a:pt x="569" y="183"/>
                  </a:lnTo>
                  <a:close/>
                  <a:moveTo>
                    <a:pt x="727" y="183"/>
                  </a:moveTo>
                  <a:lnTo>
                    <a:pt x="727" y="44"/>
                  </a:lnTo>
                  <a:lnTo>
                    <a:pt x="675" y="44"/>
                  </a:lnTo>
                  <a:lnTo>
                    <a:pt x="675" y="9"/>
                  </a:lnTo>
                  <a:lnTo>
                    <a:pt x="823" y="9"/>
                  </a:lnTo>
                  <a:lnTo>
                    <a:pt x="823" y="44"/>
                  </a:lnTo>
                  <a:lnTo>
                    <a:pt x="771" y="44"/>
                  </a:lnTo>
                  <a:lnTo>
                    <a:pt x="771" y="183"/>
                  </a:lnTo>
                  <a:lnTo>
                    <a:pt x="727" y="183"/>
                  </a:lnTo>
                  <a:close/>
                  <a:moveTo>
                    <a:pt x="972" y="183"/>
                  </a:moveTo>
                  <a:lnTo>
                    <a:pt x="972" y="113"/>
                  </a:lnTo>
                  <a:lnTo>
                    <a:pt x="894" y="113"/>
                  </a:lnTo>
                  <a:lnTo>
                    <a:pt x="894" y="183"/>
                  </a:lnTo>
                  <a:lnTo>
                    <a:pt x="850" y="183"/>
                  </a:lnTo>
                  <a:lnTo>
                    <a:pt x="850" y="9"/>
                  </a:lnTo>
                  <a:lnTo>
                    <a:pt x="894" y="9"/>
                  </a:lnTo>
                  <a:lnTo>
                    <a:pt x="894" y="78"/>
                  </a:lnTo>
                  <a:lnTo>
                    <a:pt x="972" y="78"/>
                  </a:lnTo>
                  <a:lnTo>
                    <a:pt x="972" y="9"/>
                  </a:lnTo>
                  <a:lnTo>
                    <a:pt x="1007" y="9"/>
                  </a:lnTo>
                  <a:lnTo>
                    <a:pt x="1007" y="183"/>
                  </a:lnTo>
                  <a:lnTo>
                    <a:pt x="972" y="1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eeform 12">
              <a:extLst>
                <a:ext uri="{FF2B5EF4-FFF2-40B4-BE49-F238E27FC236}">
                  <a16:creationId xmlns:a16="http://schemas.microsoft.com/office/drawing/2014/main" xmlns="" id="{ADD3866F-612D-4D88-83A6-864F2E93FC63}"/>
                </a:ext>
              </a:extLst>
            </p:cNvPr>
            <p:cNvSpPr>
              <a:spLocks noEditPoints="1"/>
            </p:cNvSpPr>
            <p:nvPr userDrawn="1"/>
          </p:nvSpPr>
          <p:spPr bwMode="auto">
            <a:xfrm>
              <a:off x="18416095" y="10552078"/>
              <a:ext cx="4567002" cy="568654"/>
            </a:xfrm>
            <a:custGeom>
              <a:avLst/>
              <a:gdLst>
                <a:gd name="T0" fmla="*/ 0 w 176"/>
                <a:gd name="T1" fmla="*/ 1 h 22"/>
                <a:gd name="T2" fmla="*/ 15 w 176"/>
                <a:gd name="T3" fmla="*/ 7 h 22"/>
                <a:gd name="T4" fmla="*/ 5 w 176"/>
                <a:gd name="T5" fmla="*/ 15 h 22"/>
                <a:gd name="T6" fmla="*/ 0 w 176"/>
                <a:gd name="T7" fmla="*/ 21 h 22"/>
                <a:gd name="T8" fmla="*/ 10 w 176"/>
                <a:gd name="T9" fmla="*/ 8 h 22"/>
                <a:gd name="T10" fmla="*/ 5 w 176"/>
                <a:gd name="T11" fmla="*/ 5 h 22"/>
                <a:gd name="T12" fmla="*/ 6 w 176"/>
                <a:gd name="T13" fmla="*/ 11 h 22"/>
                <a:gd name="T14" fmla="*/ 24 w 176"/>
                <a:gd name="T15" fmla="*/ 14 h 22"/>
                <a:gd name="T16" fmla="*/ 23 w 176"/>
                <a:gd name="T17" fmla="*/ 21 h 22"/>
                <a:gd name="T18" fmla="*/ 18 w 176"/>
                <a:gd name="T19" fmla="*/ 1 h 22"/>
                <a:gd name="T20" fmla="*/ 33 w 176"/>
                <a:gd name="T21" fmla="*/ 7 h 22"/>
                <a:gd name="T22" fmla="*/ 37 w 176"/>
                <a:gd name="T23" fmla="*/ 21 h 22"/>
                <a:gd name="T24" fmla="*/ 24 w 176"/>
                <a:gd name="T25" fmla="*/ 11 h 22"/>
                <a:gd name="T26" fmla="*/ 25 w 176"/>
                <a:gd name="T27" fmla="*/ 5 h 22"/>
                <a:gd name="T28" fmla="*/ 23 w 176"/>
                <a:gd name="T29" fmla="*/ 11 h 22"/>
                <a:gd name="T30" fmla="*/ 48 w 176"/>
                <a:gd name="T31" fmla="*/ 21 h 22"/>
                <a:gd name="T32" fmla="*/ 48 w 176"/>
                <a:gd name="T33" fmla="*/ 0 h 22"/>
                <a:gd name="T34" fmla="*/ 48 w 176"/>
                <a:gd name="T35" fmla="*/ 21 h 22"/>
                <a:gd name="T36" fmla="*/ 41 w 176"/>
                <a:gd name="T37" fmla="*/ 11 h 22"/>
                <a:gd name="T38" fmla="*/ 54 w 176"/>
                <a:gd name="T39" fmla="*/ 11 h 22"/>
                <a:gd name="T40" fmla="*/ 74 w 176"/>
                <a:gd name="T41" fmla="*/ 13 h 22"/>
                <a:gd name="T42" fmla="*/ 84 w 176"/>
                <a:gd name="T43" fmla="*/ 9 h 22"/>
                <a:gd name="T44" fmla="*/ 62 w 176"/>
                <a:gd name="T45" fmla="*/ 11 h 22"/>
                <a:gd name="T46" fmla="*/ 82 w 176"/>
                <a:gd name="T47" fmla="*/ 3 h 22"/>
                <a:gd name="T48" fmla="*/ 74 w 176"/>
                <a:gd name="T49" fmla="*/ 4 h 22"/>
                <a:gd name="T50" fmla="*/ 74 w 176"/>
                <a:gd name="T51" fmla="*/ 17 h 22"/>
                <a:gd name="T52" fmla="*/ 74 w 176"/>
                <a:gd name="T53" fmla="*/ 13 h 22"/>
                <a:gd name="T54" fmla="*/ 93 w 176"/>
                <a:gd name="T55" fmla="*/ 14 h 22"/>
                <a:gd name="T56" fmla="*/ 92 w 176"/>
                <a:gd name="T57" fmla="*/ 21 h 22"/>
                <a:gd name="T58" fmla="*/ 87 w 176"/>
                <a:gd name="T59" fmla="*/ 1 h 22"/>
                <a:gd name="T60" fmla="*/ 102 w 176"/>
                <a:gd name="T61" fmla="*/ 7 h 22"/>
                <a:gd name="T62" fmla="*/ 107 w 176"/>
                <a:gd name="T63" fmla="*/ 21 h 22"/>
                <a:gd name="T64" fmla="*/ 93 w 176"/>
                <a:gd name="T65" fmla="*/ 11 h 22"/>
                <a:gd name="T66" fmla="*/ 94 w 176"/>
                <a:gd name="T67" fmla="*/ 5 h 22"/>
                <a:gd name="T68" fmla="*/ 92 w 176"/>
                <a:gd name="T69" fmla="*/ 11 h 22"/>
                <a:gd name="T70" fmla="*/ 125 w 176"/>
                <a:gd name="T71" fmla="*/ 21 h 22"/>
                <a:gd name="T72" fmla="*/ 114 w 176"/>
                <a:gd name="T73" fmla="*/ 18 h 22"/>
                <a:gd name="T74" fmla="*/ 107 w 176"/>
                <a:gd name="T75" fmla="*/ 21 h 22"/>
                <a:gd name="T76" fmla="*/ 130 w 176"/>
                <a:gd name="T77" fmla="*/ 21 h 22"/>
                <a:gd name="T78" fmla="*/ 118 w 176"/>
                <a:gd name="T79" fmla="*/ 8 h 22"/>
                <a:gd name="T80" fmla="*/ 121 w 176"/>
                <a:gd name="T81" fmla="*/ 14 h 22"/>
                <a:gd name="T82" fmla="*/ 153 w 176"/>
                <a:gd name="T83" fmla="*/ 21 h 22"/>
                <a:gd name="T84" fmla="*/ 152 w 176"/>
                <a:gd name="T85" fmla="*/ 11 h 22"/>
                <a:gd name="T86" fmla="*/ 145 w 176"/>
                <a:gd name="T87" fmla="*/ 22 h 22"/>
                <a:gd name="T88" fmla="*/ 137 w 176"/>
                <a:gd name="T89" fmla="*/ 11 h 22"/>
                <a:gd name="T90" fmla="*/ 136 w 176"/>
                <a:gd name="T91" fmla="*/ 21 h 22"/>
                <a:gd name="T92" fmla="*/ 135 w 176"/>
                <a:gd name="T93" fmla="*/ 0 h 22"/>
                <a:gd name="T94" fmla="*/ 145 w 176"/>
                <a:gd name="T95" fmla="*/ 15 h 22"/>
                <a:gd name="T96" fmla="*/ 154 w 176"/>
                <a:gd name="T97" fmla="*/ 0 h 22"/>
                <a:gd name="T98" fmla="*/ 153 w 176"/>
                <a:gd name="T99" fmla="*/ 21 h 22"/>
                <a:gd name="T100" fmla="*/ 169 w 176"/>
                <a:gd name="T101" fmla="*/ 4 h 22"/>
                <a:gd name="T102" fmla="*/ 176 w 176"/>
                <a:gd name="T103" fmla="*/ 15 h 22"/>
                <a:gd name="T104" fmla="*/ 160 w 176"/>
                <a:gd name="T105" fmla="*/ 18 h 22"/>
                <a:gd name="T106" fmla="*/ 168 w 176"/>
                <a:gd name="T107" fmla="*/ 17 h 22"/>
                <a:gd name="T108" fmla="*/ 161 w 176"/>
                <a:gd name="T109" fmla="*/ 6 h 22"/>
                <a:gd name="T110" fmla="*/ 175 w 176"/>
                <a:gd name="T111" fmla="*/ 3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6" h="22">
                  <a:moveTo>
                    <a:pt x="0" y="21"/>
                  </a:moveTo>
                  <a:cubicBezTo>
                    <a:pt x="0" y="1"/>
                    <a:pt x="0" y="1"/>
                    <a:pt x="0" y="1"/>
                  </a:cubicBezTo>
                  <a:cubicBezTo>
                    <a:pt x="5" y="1"/>
                    <a:pt x="5" y="1"/>
                    <a:pt x="5" y="1"/>
                  </a:cubicBezTo>
                  <a:cubicBezTo>
                    <a:pt x="11" y="1"/>
                    <a:pt x="15" y="2"/>
                    <a:pt x="15" y="7"/>
                  </a:cubicBezTo>
                  <a:cubicBezTo>
                    <a:pt x="15" y="12"/>
                    <a:pt x="12" y="15"/>
                    <a:pt x="6" y="15"/>
                  </a:cubicBezTo>
                  <a:cubicBezTo>
                    <a:pt x="5" y="15"/>
                    <a:pt x="5" y="15"/>
                    <a:pt x="5" y="15"/>
                  </a:cubicBezTo>
                  <a:cubicBezTo>
                    <a:pt x="5" y="21"/>
                    <a:pt x="5" y="21"/>
                    <a:pt x="5" y="21"/>
                  </a:cubicBezTo>
                  <a:lnTo>
                    <a:pt x="0" y="21"/>
                  </a:lnTo>
                  <a:close/>
                  <a:moveTo>
                    <a:pt x="6" y="11"/>
                  </a:moveTo>
                  <a:cubicBezTo>
                    <a:pt x="9" y="11"/>
                    <a:pt x="10" y="9"/>
                    <a:pt x="10" y="8"/>
                  </a:cubicBezTo>
                  <a:cubicBezTo>
                    <a:pt x="10" y="6"/>
                    <a:pt x="9" y="5"/>
                    <a:pt x="7" y="5"/>
                  </a:cubicBezTo>
                  <a:cubicBezTo>
                    <a:pt x="5" y="5"/>
                    <a:pt x="5" y="5"/>
                    <a:pt x="5" y="5"/>
                  </a:cubicBezTo>
                  <a:cubicBezTo>
                    <a:pt x="5" y="11"/>
                    <a:pt x="5" y="11"/>
                    <a:pt x="5" y="11"/>
                  </a:cubicBezTo>
                  <a:lnTo>
                    <a:pt x="6" y="11"/>
                  </a:lnTo>
                  <a:close/>
                  <a:moveTo>
                    <a:pt x="31" y="21"/>
                  </a:moveTo>
                  <a:cubicBezTo>
                    <a:pt x="24" y="14"/>
                    <a:pt x="24" y="14"/>
                    <a:pt x="24" y="14"/>
                  </a:cubicBezTo>
                  <a:cubicBezTo>
                    <a:pt x="23" y="13"/>
                    <a:pt x="23" y="13"/>
                    <a:pt x="23" y="13"/>
                  </a:cubicBezTo>
                  <a:cubicBezTo>
                    <a:pt x="23" y="21"/>
                    <a:pt x="23" y="21"/>
                    <a:pt x="23" y="21"/>
                  </a:cubicBezTo>
                  <a:cubicBezTo>
                    <a:pt x="18" y="21"/>
                    <a:pt x="18" y="21"/>
                    <a:pt x="18" y="21"/>
                  </a:cubicBezTo>
                  <a:cubicBezTo>
                    <a:pt x="18" y="1"/>
                    <a:pt x="18" y="1"/>
                    <a:pt x="18" y="1"/>
                  </a:cubicBezTo>
                  <a:cubicBezTo>
                    <a:pt x="23" y="1"/>
                    <a:pt x="23" y="1"/>
                    <a:pt x="23" y="1"/>
                  </a:cubicBezTo>
                  <a:cubicBezTo>
                    <a:pt x="29" y="1"/>
                    <a:pt x="33" y="2"/>
                    <a:pt x="33" y="7"/>
                  </a:cubicBezTo>
                  <a:cubicBezTo>
                    <a:pt x="33" y="10"/>
                    <a:pt x="31" y="12"/>
                    <a:pt x="28" y="13"/>
                  </a:cubicBezTo>
                  <a:cubicBezTo>
                    <a:pt x="37" y="21"/>
                    <a:pt x="37" y="21"/>
                    <a:pt x="37" y="21"/>
                  </a:cubicBezTo>
                  <a:lnTo>
                    <a:pt x="31" y="21"/>
                  </a:lnTo>
                  <a:close/>
                  <a:moveTo>
                    <a:pt x="24" y="11"/>
                  </a:moveTo>
                  <a:cubicBezTo>
                    <a:pt x="27" y="11"/>
                    <a:pt x="28" y="9"/>
                    <a:pt x="28" y="7"/>
                  </a:cubicBezTo>
                  <a:cubicBezTo>
                    <a:pt x="28" y="6"/>
                    <a:pt x="27" y="5"/>
                    <a:pt x="25" y="5"/>
                  </a:cubicBezTo>
                  <a:cubicBezTo>
                    <a:pt x="23" y="5"/>
                    <a:pt x="23" y="5"/>
                    <a:pt x="23" y="5"/>
                  </a:cubicBezTo>
                  <a:cubicBezTo>
                    <a:pt x="23" y="11"/>
                    <a:pt x="23" y="11"/>
                    <a:pt x="23" y="11"/>
                  </a:cubicBezTo>
                  <a:lnTo>
                    <a:pt x="24" y="11"/>
                  </a:lnTo>
                  <a:close/>
                  <a:moveTo>
                    <a:pt x="48" y="21"/>
                  </a:moveTo>
                  <a:cubicBezTo>
                    <a:pt x="42" y="21"/>
                    <a:pt x="37" y="17"/>
                    <a:pt x="37" y="11"/>
                  </a:cubicBezTo>
                  <a:cubicBezTo>
                    <a:pt x="37" y="5"/>
                    <a:pt x="42" y="0"/>
                    <a:pt x="48" y="0"/>
                  </a:cubicBezTo>
                  <a:cubicBezTo>
                    <a:pt x="54" y="0"/>
                    <a:pt x="59" y="5"/>
                    <a:pt x="59" y="11"/>
                  </a:cubicBezTo>
                  <a:cubicBezTo>
                    <a:pt x="59" y="17"/>
                    <a:pt x="54" y="21"/>
                    <a:pt x="48" y="21"/>
                  </a:cubicBezTo>
                  <a:close/>
                  <a:moveTo>
                    <a:pt x="48" y="4"/>
                  </a:moveTo>
                  <a:cubicBezTo>
                    <a:pt x="44" y="4"/>
                    <a:pt x="41" y="7"/>
                    <a:pt x="41" y="11"/>
                  </a:cubicBezTo>
                  <a:cubicBezTo>
                    <a:pt x="41" y="14"/>
                    <a:pt x="44" y="17"/>
                    <a:pt x="48" y="17"/>
                  </a:cubicBezTo>
                  <a:cubicBezTo>
                    <a:pt x="52" y="17"/>
                    <a:pt x="54" y="14"/>
                    <a:pt x="54" y="11"/>
                  </a:cubicBezTo>
                  <a:cubicBezTo>
                    <a:pt x="54" y="7"/>
                    <a:pt x="52" y="4"/>
                    <a:pt x="48" y="4"/>
                  </a:cubicBezTo>
                  <a:close/>
                  <a:moveTo>
                    <a:pt x="74" y="13"/>
                  </a:moveTo>
                  <a:cubicBezTo>
                    <a:pt x="74" y="9"/>
                    <a:pt x="74" y="9"/>
                    <a:pt x="74" y="9"/>
                  </a:cubicBezTo>
                  <a:cubicBezTo>
                    <a:pt x="84" y="9"/>
                    <a:pt x="84" y="9"/>
                    <a:pt x="84" y="9"/>
                  </a:cubicBezTo>
                  <a:cubicBezTo>
                    <a:pt x="84" y="18"/>
                    <a:pt x="79" y="21"/>
                    <a:pt x="74" y="21"/>
                  </a:cubicBezTo>
                  <a:cubicBezTo>
                    <a:pt x="67" y="21"/>
                    <a:pt x="62" y="17"/>
                    <a:pt x="62" y="11"/>
                  </a:cubicBezTo>
                  <a:cubicBezTo>
                    <a:pt x="62" y="5"/>
                    <a:pt x="67" y="0"/>
                    <a:pt x="73" y="0"/>
                  </a:cubicBezTo>
                  <a:cubicBezTo>
                    <a:pt x="79" y="0"/>
                    <a:pt x="81" y="3"/>
                    <a:pt x="82" y="3"/>
                  </a:cubicBezTo>
                  <a:cubicBezTo>
                    <a:pt x="79" y="6"/>
                    <a:pt x="79" y="6"/>
                    <a:pt x="79" y="6"/>
                  </a:cubicBezTo>
                  <a:cubicBezTo>
                    <a:pt x="79" y="6"/>
                    <a:pt x="77" y="4"/>
                    <a:pt x="74" y="4"/>
                  </a:cubicBezTo>
                  <a:cubicBezTo>
                    <a:pt x="69" y="4"/>
                    <a:pt x="67" y="7"/>
                    <a:pt x="67" y="11"/>
                  </a:cubicBezTo>
                  <a:cubicBezTo>
                    <a:pt x="67" y="14"/>
                    <a:pt x="69" y="17"/>
                    <a:pt x="74" y="17"/>
                  </a:cubicBezTo>
                  <a:cubicBezTo>
                    <a:pt x="77" y="17"/>
                    <a:pt x="79" y="15"/>
                    <a:pt x="79" y="13"/>
                  </a:cubicBezTo>
                  <a:lnTo>
                    <a:pt x="74" y="13"/>
                  </a:lnTo>
                  <a:close/>
                  <a:moveTo>
                    <a:pt x="100" y="21"/>
                  </a:moveTo>
                  <a:cubicBezTo>
                    <a:pt x="93" y="14"/>
                    <a:pt x="93" y="14"/>
                    <a:pt x="93" y="14"/>
                  </a:cubicBezTo>
                  <a:cubicBezTo>
                    <a:pt x="92" y="13"/>
                    <a:pt x="92" y="13"/>
                    <a:pt x="92" y="13"/>
                  </a:cubicBezTo>
                  <a:cubicBezTo>
                    <a:pt x="92" y="21"/>
                    <a:pt x="92" y="21"/>
                    <a:pt x="92" y="21"/>
                  </a:cubicBezTo>
                  <a:cubicBezTo>
                    <a:pt x="87" y="21"/>
                    <a:pt x="87" y="21"/>
                    <a:pt x="87" y="21"/>
                  </a:cubicBezTo>
                  <a:cubicBezTo>
                    <a:pt x="87" y="1"/>
                    <a:pt x="87" y="1"/>
                    <a:pt x="87" y="1"/>
                  </a:cubicBezTo>
                  <a:cubicBezTo>
                    <a:pt x="92" y="1"/>
                    <a:pt x="92" y="1"/>
                    <a:pt x="92" y="1"/>
                  </a:cubicBezTo>
                  <a:cubicBezTo>
                    <a:pt x="98" y="1"/>
                    <a:pt x="102" y="2"/>
                    <a:pt x="102" y="7"/>
                  </a:cubicBezTo>
                  <a:cubicBezTo>
                    <a:pt x="102" y="10"/>
                    <a:pt x="100" y="12"/>
                    <a:pt x="97" y="13"/>
                  </a:cubicBezTo>
                  <a:cubicBezTo>
                    <a:pt x="107" y="21"/>
                    <a:pt x="107" y="21"/>
                    <a:pt x="107" y="21"/>
                  </a:cubicBezTo>
                  <a:lnTo>
                    <a:pt x="100" y="21"/>
                  </a:lnTo>
                  <a:close/>
                  <a:moveTo>
                    <a:pt x="93" y="11"/>
                  </a:moveTo>
                  <a:cubicBezTo>
                    <a:pt x="96" y="11"/>
                    <a:pt x="97" y="9"/>
                    <a:pt x="97" y="7"/>
                  </a:cubicBezTo>
                  <a:cubicBezTo>
                    <a:pt x="97" y="6"/>
                    <a:pt x="96" y="5"/>
                    <a:pt x="94" y="5"/>
                  </a:cubicBezTo>
                  <a:cubicBezTo>
                    <a:pt x="92" y="5"/>
                    <a:pt x="92" y="5"/>
                    <a:pt x="92" y="5"/>
                  </a:cubicBezTo>
                  <a:cubicBezTo>
                    <a:pt x="92" y="11"/>
                    <a:pt x="92" y="11"/>
                    <a:pt x="92" y="11"/>
                  </a:cubicBezTo>
                  <a:lnTo>
                    <a:pt x="93" y="11"/>
                  </a:lnTo>
                  <a:close/>
                  <a:moveTo>
                    <a:pt x="125" y="21"/>
                  </a:moveTo>
                  <a:cubicBezTo>
                    <a:pt x="123" y="18"/>
                    <a:pt x="123" y="18"/>
                    <a:pt x="123" y="18"/>
                  </a:cubicBezTo>
                  <a:cubicBezTo>
                    <a:pt x="114" y="18"/>
                    <a:pt x="114" y="18"/>
                    <a:pt x="114" y="18"/>
                  </a:cubicBezTo>
                  <a:cubicBezTo>
                    <a:pt x="112" y="21"/>
                    <a:pt x="112" y="21"/>
                    <a:pt x="112" y="21"/>
                  </a:cubicBezTo>
                  <a:cubicBezTo>
                    <a:pt x="107" y="21"/>
                    <a:pt x="107" y="21"/>
                    <a:pt x="107" y="21"/>
                  </a:cubicBezTo>
                  <a:cubicBezTo>
                    <a:pt x="118" y="0"/>
                    <a:pt x="118" y="0"/>
                    <a:pt x="118" y="0"/>
                  </a:cubicBezTo>
                  <a:cubicBezTo>
                    <a:pt x="130" y="21"/>
                    <a:pt x="130" y="21"/>
                    <a:pt x="130" y="21"/>
                  </a:cubicBezTo>
                  <a:lnTo>
                    <a:pt x="125" y="21"/>
                  </a:lnTo>
                  <a:close/>
                  <a:moveTo>
                    <a:pt x="118" y="8"/>
                  </a:moveTo>
                  <a:cubicBezTo>
                    <a:pt x="115" y="14"/>
                    <a:pt x="115" y="14"/>
                    <a:pt x="115" y="14"/>
                  </a:cubicBezTo>
                  <a:cubicBezTo>
                    <a:pt x="121" y="14"/>
                    <a:pt x="121" y="14"/>
                    <a:pt x="121" y="14"/>
                  </a:cubicBezTo>
                  <a:lnTo>
                    <a:pt x="118" y="8"/>
                  </a:lnTo>
                  <a:close/>
                  <a:moveTo>
                    <a:pt x="153" y="21"/>
                  </a:moveTo>
                  <a:cubicBezTo>
                    <a:pt x="152" y="12"/>
                    <a:pt x="152" y="12"/>
                    <a:pt x="152" y="12"/>
                  </a:cubicBezTo>
                  <a:cubicBezTo>
                    <a:pt x="152" y="12"/>
                    <a:pt x="152" y="11"/>
                    <a:pt x="152" y="11"/>
                  </a:cubicBezTo>
                  <a:cubicBezTo>
                    <a:pt x="152" y="11"/>
                    <a:pt x="151" y="12"/>
                    <a:pt x="151" y="12"/>
                  </a:cubicBezTo>
                  <a:cubicBezTo>
                    <a:pt x="145" y="22"/>
                    <a:pt x="145" y="22"/>
                    <a:pt x="145" y="22"/>
                  </a:cubicBezTo>
                  <a:cubicBezTo>
                    <a:pt x="138" y="12"/>
                    <a:pt x="138" y="12"/>
                    <a:pt x="138" y="12"/>
                  </a:cubicBezTo>
                  <a:cubicBezTo>
                    <a:pt x="138" y="12"/>
                    <a:pt x="138" y="11"/>
                    <a:pt x="137" y="11"/>
                  </a:cubicBezTo>
                  <a:cubicBezTo>
                    <a:pt x="137" y="11"/>
                    <a:pt x="137" y="12"/>
                    <a:pt x="137" y="12"/>
                  </a:cubicBezTo>
                  <a:cubicBezTo>
                    <a:pt x="136" y="21"/>
                    <a:pt x="136" y="21"/>
                    <a:pt x="136" y="21"/>
                  </a:cubicBezTo>
                  <a:cubicBezTo>
                    <a:pt x="132" y="21"/>
                    <a:pt x="132" y="21"/>
                    <a:pt x="132" y="21"/>
                  </a:cubicBezTo>
                  <a:cubicBezTo>
                    <a:pt x="135" y="0"/>
                    <a:pt x="135" y="0"/>
                    <a:pt x="135" y="0"/>
                  </a:cubicBezTo>
                  <a:cubicBezTo>
                    <a:pt x="144" y="14"/>
                    <a:pt x="144" y="14"/>
                    <a:pt x="144" y="14"/>
                  </a:cubicBezTo>
                  <a:cubicBezTo>
                    <a:pt x="145" y="15"/>
                    <a:pt x="145" y="15"/>
                    <a:pt x="145" y="15"/>
                  </a:cubicBezTo>
                  <a:cubicBezTo>
                    <a:pt x="145" y="14"/>
                    <a:pt x="145" y="14"/>
                    <a:pt x="145" y="14"/>
                  </a:cubicBezTo>
                  <a:cubicBezTo>
                    <a:pt x="154" y="0"/>
                    <a:pt x="154" y="0"/>
                    <a:pt x="154" y="0"/>
                  </a:cubicBezTo>
                  <a:cubicBezTo>
                    <a:pt x="158" y="21"/>
                    <a:pt x="158" y="21"/>
                    <a:pt x="158" y="21"/>
                  </a:cubicBezTo>
                  <a:lnTo>
                    <a:pt x="153" y="21"/>
                  </a:lnTo>
                  <a:close/>
                  <a:moveTo>
                    <a:pt x="173" y="6"/>
                  </a:moveTo>
                  <a:cubicBezTo>
                    <a:pt x="172" y="5"/>
                    <a:pt x="170" y="4"/>
                    <a:pt x="169" y="4"/>
                  </a:cubicBezTo>
                  <a:cubicBezTo>
                    <a:pt x="167" y="4"/>
                    <a:pt x="166" y="5"/>
                    <a:pt x="166" y="6"/>
                  </a:cubicBezTo>
                  <a:cubicBezTo>
                    <a:pt x="166" y="9"/>
                    <a:pt x="176" y="8"/>
                    <a:pt x="176" y="15"/>
                  </a:cubicBezTo>
                  <a:cubicBezTo>
                    <a:pt x="176" y="18"/>
                    <a:pt x="173" y="21"/>
                    <a:pt x="168" y="21"/>
                  </a:cubicBezTo>
                  <a:cubicBezTo>
                    <a:pt x="164" y="21"/>
                    <a:pt x="161" y="20"/>
                    <a:pt x="160" y="18"/>
                  </a:cubicBezTo>
                  <a:cubicBezTo>
                    <a:pt x="162" y="15"/>
                    <a:pt x="162" y="15"/>
                    <a:pt x="162" y="15"/>
                  </a:cubicBezTo>
                  <a:cubicBezTo>
                    <a:pt x="163" y="16"/>
                    <a:pt x="165" y="17"/>
                    <a:pt x="168" y="17"/>
                  </a:cubicBezTo>
                  <a:cubicBezTo>
                    <a:pt x="170" y="17"/>
                    <a:pt x="171" y="17"/>
                    <a:pt x="171" y="15"/>
                  </a:cubicBezTo>
                  <a:cubicBezTo>
                    <a:pt x="171" y="12"/>
                    <a:pt x="161" y="13"/>
                    <a:pt x="161" y="6"/>
                  </a:cubicBezTo>
                  <a:cubicBezTo>
                    <a:pt x="161" y="2"/>
                    <a:pt x="165" y="0"/>
                    <a:pt x="169" y="0"/>
                  </a:cubicBezTo>
                  <a:cubicBezTo>
                    <a:pt x="172" y="0"/>
                    <a:pt x="174" y="2"/>
                    <a:pt x="175" y="3"/>
                  </a:cubicBezTo>
                  <a:lnTo>
                    <a:pt x="173"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Freeform 13">
            <a:extLst>
              <a:ext uri="{FF2B5EF4-FFF2-40B4-BE49-F238E27FC236}">
                <a16:creationId xmlns:a16="http://schemas.microsoft.com/office/drawing/2014/main" xmlns="" id="{487D6587-53FD-4221-95D2-C8E5E5A39215}"/>
              </a:ext>
            </a:extLst>
          </p:cNvPr>
          <p:cNvSpPr>
            <a:spLocks noEditPoints="1"/>
          </p:cNvSpPr>
          <p:nvPr userDrawn="1"/>
        </p:nvSpPr>
        <p:spPr bwMode="auto">
          <a:xfrm>
            <a:off x="4460380" y="-1001667"/>
            <a:ext cx="8639395" cy="8677898"/>
          </a:xfrm>
          <a:custGeom>
            <a:avLst/>
            <a:gdLst>
              <a:gd name="T0" fmla="*/ 57 w 333"/>
              <a:gd name="T1" fmla="*/ 0 h 335"/>
              <a:gd name="T2" fmla="*/ 167 w 333"/>
              <a:gd name="T3" fmla="*/ 58 h 335"/>
              <a:gd name="T4" fmla="*/ 276 w 333"/>
              <a:gd name="T5" fmla="*/ 0 h 335"/>
              <a:gd name="T6" fmla="*/ 57 w 333"/>
              <a:gd name="T7" fmla="*/ 0 h 335"/>
              <a:gd name="T8" fmla="*/ 333 w 333"/>
              <a:gd name="T9" fmla="*/ 234 h 335"/>
              <a:gd name="T10" fmla="*/ 175 w 333"/>
              <a:gd name="T11" fmla="*/ 335 h 335"/>
              <a:gd name="T12" fmla="*/ 175 w 333"/>
              <a:gd name="T13" fmla="*/ 140 h 335"/>
              <a:gd name="T14" fmla="*/ 333 w 333"/>
              <a:gd name="T15" fmla="*/ 39 h 335"/>
              <a:gd name="T16" fmla="*/ 333 w 333"/>
              <a:gd name="T17" fmla="*/ 234 h 335"/>
              <a:gd name="T18" fmla="*/ 0 w 333"/>
              <a:gd name="T19" fmla="*/ 234 h 335"/>
              <a:gd name="T20" fmla="*/ 158 w 333"/>
              <a:gd name="T21" fmla="*/ 335 h 335"/>
              <a:gd name="T22" fmla="*/ 158 w 333"/>
              <a:gd name="T23" fmla="*/ 140 h 335"/>
              <a:gd name="T24" fmla="*/ 0 w 333"/>
              <a:gd name="T25" fmla="*/ 39 h 335"/>
              <a:gd name="T26" fmla="*/ 0 w 333"/>
              <a:gd name="T27" fmla="*/ 234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3" h="335">
                <a:moveTo>
                  <a:pt x="57" y="0"/>
                </a:moveTo>
                <a:cubicBezTo>
                  <a:pt x="81" y="35"/>
                  <a:pt x="121" y="58"/>
                  <a:pt x="167" y="58"/>
                </a:cubicBezTo>
                <a:cubicBezTo>
                  <a:pt x="212" y="58"/>
                  <a:pt x="252" y="35"/>
                  <a:pt x="276" y="0"/>
                </a:cubicBezTo>
                <a:lnTo>
                  <a:pt x="57" y="0"/>
                </a:lnTo>
                <a:close/>
                <a:moveTo>
                  <a:pt x="333" y="234"/>
                </a:moveTo>
                <a:cubicBezTo>
                  <a:pt x="175" y="335"/>
                  <a:pt x="175" y="335"/>
                  <a:pt x="175" y="335"/>
                </a:cubicBezTo>
                <a:cubicBezTo>
                  <a:pt x="175" y="140"/>
                  <a:pt x="175" y="140"/>
                  <a:pt x="175" y="140"/>
                </a:cubicBezTo>
                <a:cubicBezTo>
                  <a:pt x="333" y="39"/>
                  <a:pt x="333" y="39"/>
                  <a:pt x="333" y="39"/>
                </a:cubicBezTo>
                <a:lnTo>
                  <a:pt x="333" y="234"/>
                </a:lnTo>
                <a:close/>
                <a:moveTo>
                  <a:pt x="0" y="234"/>
                </a:moveTo>
                <a:cubicBezTo>
                  <a:pt x="158" y="335"/>
                  <a:pt x="158" y="335"/>
                  <a:pt x="158" y="335"/>
                </a:cubicBezTo>
                <a:cubicBezTo>
                  <a:pt x="158" y="140"/>
                  <a:pt x="158" y="140"/>
                  <a:pt x="158" y="140"/>
                </a:cubicBezTo>
                <a:cubicBezTo>
                  <a:pt x="0" y="39"/>
                  <a:pt x="0" y="39"/>
                  <a:pt x="0" y="39"/>
                </a:cubicBezTo>
                <a:lnTo>
                  <a:pt x="0" y="234"/>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sp>
        <p:nvSpPr>
          <p:cNvPr id="15" name="Freeform 14">
            <a:extLst>
              <a:ext uri="{FF2B5EF4-FFF2-40B4-BE49-F238E27FC236}">
                <a16:creationId xmlns:a16="http://schemas.microsoft.com/office/drawing/2014/main" xmlns="" id="{B88CDCF4-D633-4A80-B240-7EB93AA43FE4}"/>
              </a:ext>
            </a:extLst>
          </p:cNvPr>
          <p:cNvSpPr>
            <a:spLocks noEditPoints="1"/>
          </p:cNvSpPr>
          <p:nvPr userDrawn="1"/>
        </p:nvSpPr>
        <p:spPr bwMode="auto">
          <a:xfrm>
            <a:off x="0" y="-148687"/>
            <a:ext cx="17663813" cy="3394154"/>
          </a:xfrm>
          <a:custGeom>
            <a:avLst/>
            <a:gdLst>
              <a:gd name="T0" fmla="*/ 0 w 5964"/>
              <a:gd name="T1" fmla="*/ 0 h 1146"/>
              <a:gd name="T2" fmla="*/ 0 w 5964"/>
              <a:gd name="T3" fmla="*/ 639 h 1146"/>
              <a:gd name="T4" fmla="*/ 797 w 5964"/>
              <a:gd name="T5" fmla="*/ 1146 h 1146"/>
              <a:gd name="T6" fmla="*/ 797 w 5964"/>
              <a:gd name="T7" fmla="*/ 123 h 1146"/>
              <a:gd name="T8" fmla="*/ 604 w 5964"/>
              <a:gd name="T9" fmla="*/ 0 h 1146"/>
              <a:gd name="T10" fmla="*/ 0 w 5964"/>
              <a:gd name="T11" fmla="*/ 0 h 1146"/>
              <a:gd name="T12" fmla="*/ 5325 w 5964"/>
              <a:gd name="T13" fmla="*/ 0 h 1146"/>
              <a:gd name="T14" fmla="*/ 5132 w 5964"/>
              <a:gd name="T15" fmla="*/ 123 h 1146"/>
              <a:gd name="T16" fmla="*/ 5132 w 5964"/>
              <a:gd name="T17" fmla="*/ 1146 h 1146"/>
              <a:gd name="T18" fmla="*/ 5964 w 5964"/>
              <a:gd name="T19" fmla="*/ 621 h 1146"/>
              <a:gd name="T20" fmla="*/ 5964 w 5964"/>
              <a:gd name="T21" fmla="*/ 0 h 1146"/>
              <a:gd name="T22" fmla="*/ 5325 w 5964"/>
              <a:gd name="T23" fmla="*/ 0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64" h="1146">
                <a:moveTo>
                  <a:pt x="0" y="0"/>
                </a:moveTo>
                <a:lnTo>
                  <a:pt x="0" y="639"/>
                </a:lnTo>
                <a:lnTo>
                  <a:pt x="797" y="1146"/>
                </a:lnTo>
                <a:lnTo>
                  <a:pt x="797" y="123"/>
                </a:lnTo>
                <a:lnTo>
                  <a:pt x="604" y="0"/>
                </a:lnTo>
                <a:lnTo>
                  <a:pt x="0" y="0"/>
                </a:lnTo>
                <a:close/>
                <a:moveTo>
                  <a:pt x="5325" y="0"/>
                </a:moveTo>
                <a:lnTo>
                  <a:pt x="5132" y="123"/>
                </a:lnTo>
                <a:lnTo>
                  <a:pt x="5132" y="1146"/>
                </a:lnTo>
                <a:lnTo>
                  <a:pt x="5964" y="621"/>
                </a:lnTo>
                <a:lnTo>
                  <a:pt x="5964" y="0"/>
                </a:lnTo>
                <a:lnTo>
                  <a:pt x="5325" y="0"/>
                </a:lnTo>
                <a:close/>
              </a:path>
            </a:pathLst>
          </a:custGeom>
          <a:solidFill>
            <a:srgbClr val="AFB1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31373729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35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10" presetClass="entr" presetSubtype="0" fill="hold" nodeType="withEffect">
                                  <p:stCondLst>
                                    <p:cond delay="50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par>
                                <p:cTn id="16" presetID="63" presetClass="path" presetSubtype="0" decel="100000" fill="hold" nodeType="withEffect">
                                  <p:stCondLst>
                                    <p:cond delay="500"/>
                                  </p:stCondLst>
                                  <p:childTnLst>
                                    <p:animMotion origin="layout" path="M -0.01471 2.96296E-6 L -0.00019 2.96296E-6 " pathEditMode="relative" rAng="0" ptsTypes="AA">
                                      <p:cBhvr>
                                        <p:cTn id="17" dur="1000" fill="hold"/>
                                        <p:tgtEl>
                                          <p:spTgt spid="18"/>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5559569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39462377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376759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846609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1652020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95794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332582726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385264662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982126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821830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622856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082808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7666669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299557376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56676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30391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2575732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43651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100015786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38443738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69711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06404" y="12954000"/>
            <a:ext cx="6409267" cy="457200"/>
          </a:xfrm>
          <a:prstGeom prst="rect">
            <a:avLst/>
          </a:prstGeom>
          <a:ln/>
        </p:spPr>
        <p:txBody>
          <a:bodyPr lIns="91438" tIns="45718" rIns="91438" bIns="45718"/>
          <a:lstStyle>
            <a:lvl1pPr>
              <a:defRPr/>
            </a:lvl1pPr>
          </a:lstStyle>
          <a:p>
            <a:pPr>
              <a:defRPr/>
            </a:pPr>
            <a:endParaRPr lang="en-US" dirty="0"/>
          </a:p>
        </p:txBody>
      </p:sp>
      <p:sp>
        <p:nvSpPr>
          <p:cNvPr id="5" name="Rectangle 5"/>
          <p:cNvSpPr>
            <a:spLocks noGrp="1" noChangeArrowheads="1"/>
          </p:cNvSpPr>
          <p:nvPr>
            <p:ph type="ftr" sz="quarter" idx="11"/>
          </p:nvPr>
        </p:nvSpPr>
        <p:spPr>
          <a:xfrm>
            <a:off x="7167035" y="12954000"/>
            <a:ext cx="7721600" cy="457200"/>
          </a:xfrm>
          <a:prstGeom prst="rect">
            <a:avLst/>
          </a:prstGeom>
          <a:ln/>
        </p:spPr>
        <p:txBody>
          <a:bodyPr lIns="91438" tIns="45718" rIns="91438" bIns="45718"/>
          <a:lstStyle>
            <a:lvl1pPr>
              <a:defRPr/>
            </a:lvl1pPr>
          </a:lstStyle>
          <a:p>
            <a:pPr>
              <a:defRPr/>
            </a:pPr>
            <a:endParaRPr lang="en-US" dirty="0"/>
          </a:p>
        </p:txBody>
      </p:sp>
      <p:sp>
        <p:nvSpPr>
          <p:cNvPr id="6" name="Rectangle 6"/>
          <p:cNvSpPr>
            <a:spLocks noGrp="1" noChangeArrowheads="1"/>
          </p:cNvSpPr>
          <p:nvPr>
            <p:ph type="sldNum" sz="quarter" idx="12"/>
          </p:nvPr>
        </p:nvSpPr>
        <p:spPr>
          <a:xfrm>
            <a:off x="18491200" y="13106400"/>
            <a:ext cx="5791200" cy="457200"/>
          </a:xfrm>
          <a:prstGeom prst="rect">
            <a:avLst/>
          </a:prstGeom>
          <a:ln/>
        </p:spPr>
        <p:txBody>
          <a:bodyPr lIns="91438" tIns="45718" rIns="91438" bIns="45718"/>
          <a:lstStyle>
            <a:lvl1pPr>
              <a:defRPr/>
            </a:lvl1pPr>
          </a:lstStyle>
          <a:p>
            <a:pPr>
              <a:defRPr/>
            </a:pPr>
            <a:fld id="{36FCFFB6-E5A5-41B2-9C26-916E93EC3198}" type="slidenum">
              <a:rPr lang="en-US"/>
              <a:pPr>
                <a:defRPr/>
              </a:pPr>
              <a:t>‹#›</a:t>
            </a:fld>
            <a:endParaRPr lang="en-US" dirty="0"/>
          </a:p>
        </p:txBody>
      </p:sp>
    </p:spTree>
    <p:extLst>
      <p:ext uri="{BB962C8B-B14F-4D97-AF65-F5344CB8AC3E}">
        <p14:creationId xmlns:p14="http://schemas.microsoft.com/office/powerpoint/2010/main" val="276206167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41539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5468468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3849759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42324409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255901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176508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759657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65317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256370778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19770408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5324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02266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47161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30A829F-BAE7-45FD-90BA-F1E928B6EB8E}"/>
              </a:ext>
            </a:extLst>
          </p:cNvPr>
          <p:cNvGrpSpPr/>
          <p:nvPr userDrawn="1"/>
        </p:nvGrpSpPr>
        <p:grpSpPr>
          <a:xfrm>
            <a:off x="12246848" y="-3998392"/>
            <a:ext cx="12137152" cy="14863616"/>
            <a:chOff x="25760358" y="4612685"/>
            <a:chExt cx="2190751" cy="2682877"/>
          </a:xfrm>
        </p:grpSpPr>
        <p:sp>
          <p:nvSpPr>
            <p:cNvPr id="4" name="Freeform 72">
              <a:extLst>
                <a:ext uri="{FF2B5EF4-FFF2-40B4-BE49-F238E27FC236}">
                  <a16:creationId xmlns:a16="http://schemas.microsoft.com/office/drawing/2014/main" xmlns="" id="{82F2788E-43C2-4602-A287-1F9B4C65632B}"/>
                </a:ext>
              </a:extLst>
            </p:cNvPr>
            <p:cNvSpPr>
              <a:spLocks/>
            </p:cNvSpPr>
            <p:nvPr/>
          </p:nvSpPr>
          <p:spPr bwMode="auto">
            <a:xfrm>
              <a:off x="26327096" y="6344649"/>
              <a:ext cx="490538" cy="950913"/>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5" name="Freeform 73">
              <a:extLst>
                <a:ext uri="{FF2B5EF4-FFF2-40B4-BE49-F238E27FC236}">
                  <a16:creationId xmlns:a16="http://schemas.microsoft.com/office/drawing/2014/main" xmlns="" id="{9ECA4CD4-379B-4B3F-A169-83A22FAD1C25}"/>
                </a:ext>
              </a:extLst>
            </p:cNvPr>
            <p:cNvSpPr>
              <a:spLocks/>
            </p:cNvSpPr>
            <p:nvPr/>
          </p:nvSpPr>
          <p:spPr bwMode="auto">
            <a:xfrm>
              <a:off x="27649483" y="6173199"/>
              <a:ext cx="301625" cy="569913"/>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6" name="Freeform 74">
              <a:extLst>
                <a:ext uri="{FF2B5EF4-FFF2-40B4-BE49-F238E27FC236}">
                  <a16:creationId xmlns:a16="http://schemas.microsoft.com/office/drawing/2014/main" xmlns="" id="{A8EFA53D-896C-4534-82F1-72DE574573AD}"/>
                </a:ext>
              </a:extLst>
            </p:cNvPr>
            <p:cNvSpPr>
              <a:spLocks/>
            </p:cNvSpPr>
            <p:nvPr/>
          </p:nvSpPr>
          <p:spPr bwMode="auto">
            <a:xfrm>
              <a:off x="26874783" y="6344648"/>
              <a:ext cx="509588" cy="950913"/>
            </a:xfrm>
            <a:custGeom>
              <a:avLst/>
              <a:gdLst>
                <a:gd name="T0" fmla="*/ 321 w 321"/>
                <a:gd name="T1" fmla="*/ 0 h 599"/>
                <a:gd name="T2" fmla="*/ 0 w 321"/>
                <a:gd name="T3" fmla="*/ 203 h 599"/>
                <a:gd name="T4" fmla="*/ 0 w 321"/>
                <a:gd name="T5" fmla="*/ 599 h 599"/>
                <a:gd name="T6" fmla="*/ 321 w 321"/>
                <a:gd name="T7" fmla="*/ 395 h 599"/>
                <a:gd name="T8" fmla="*/ 321 w 321"/>
                <a:gd name="T9" fmla="*/ 0 h 599"/>
              </a:gdLst>
              <a:ahLst/>
              <a:cxnLst>
                <a:cxn ang="0">
                  <a:pos x="T0" y="T1"/>
                </a:cxn>
                <a:cxn ang="0">
                  <a:pos x="T2" y="T3"/>
                </a:cxn>
                <a:cxn ang="0">
                  <a:pos x="T4" y="T5"/>
                </a:cxn>
                <a:cxn ang="0">
                  <a:pos x="T6" y="T7"/>
                </a:cxn>
                <a:cxn ang="0">
                  <a:pos x="T8" y="T9"/>
                </a:cxn>
              </a:cxnLst>
              <a:rect l="0" t="0" r="r" b="b"/>
              <a:pathLst>
                <a:path w="321" h="599">
                  <a:moveTo>
                    <a:pt x="321" y="0"/>
                  </a:moveTo>
                  <a:lnTo>
                    <a:pt x="0" y="203"/>
                  </a:lnTo>
                  <a:lnTo>
                    <a:pt x="0" y="599"/>
                  </a:lnTo>
                  <a:lnTo>
                    <a:pt x="321" y="395"/>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7" name="Freeform 75">
              <a:extLst>
                <a:ext uri="{FF2B5EF4-FFF2-40B4-BE49-F238E27FC236}">
                  <a16:creationId xmlns:a16="http://schemas.microsoft.com/office/drawing/2014/main" xmlns="" id="{87A4229E-0BE0-4C10-A3C2-8A56121C7434}"/>
                </a:ext>
              </a:extLst>
            </p:cNvPr>
            <p:cNvSpPr>
              <a:spLocks/>
            </p:cNvSpPr>
            <p:nvPr/>
          </p:nvSpPr>
          <p:spPr bwMode="auto">
            <a:xfrm>
              <a:off x="26912883" y="4955585"/>
              <a:ext cx="1019175" cy="646113"/>
            </a:xfrm>
            <a:custGeom>
              <a:avLst/>
              <a:gdLst>
                <a:gd name="T0" fmla="*/ 642 w 642"/>
                <a:gd name="T1" fmla="*/ 203 h 407"/>
                <a:gd name="T2" fmla="*/ 321 w 642"/>
                <a:gd name="T3" fmla="*/ 0 h 407"/>
                <a:gd name="T4" fmla="*/ 0 w 642"/>
                <a:gd name="T5" fmla="*/ 203 h 407"/>
                <a:gd name="T6" fmla="*/ 321 w 642"/>
                <a:gd name="T7" fmla="*/ 407 h 407"/>
                <a:gd name="T8" fmla="*/ 642 w 642"/>
                <a:gd name="T9" fmla="*/ 203 h 407"/>
              </a:gdLst>
              <a:ahLst/>
              <a:cxnLst>
                <a:cxn ang="0">
                  <a:pos x="T0" y="T1"/>
                </a:cxn>
                <a:cxn ang="0">
                  <a:pos x="T2" y="T3"/>
                </a:cxn>
                <a:cxn ang="0">
                  <a:pos x="T4" y="T5"/>
                </a:cxn>
                <a:cxn ang="0">
                  <a:pos x="T6" y="T7"/>
                </a:cxn>
                <a:cxn ang="0">
                  <a:pos x="T8" y="T9"/>
                </a:cxn>
              </a:cxnLst>
              <a:rect l="0" t="0" r="r" b="b"/>
              <a:pathLst>
                <a:path w="642" h="407">
                  <a:moveTo>
                    <a:pt x="642" y="203"/>
                  </a:moveTo>
                  <a:lnTo>
                    <a:pt x="321" y="0"/>
                  </a:lnTo>
                  <a:lnTo>
                    <a:pt x="0" y="203"/>
                  </a:lnTo>
                  <a:lnTo>
                    <a:pt x="321" y="407"/>
                  </a:lnTo>
                  <a:lnTo>
                    <a:pt x="642"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8" name="Freeform 76">
              <a:extLst>
                <a:ext uri="{FF2B5EF4-FFF2-40B4-BE49-F238E27FC236}">
                  <a16:creationId xmlns:a16="http://schemas.microsoft.com/office/drawing/2014/main" xmlns="" id="{5BD8956A-1B81-42D2-9FEB-724D517AE780}"/>
                </a:ext>
              </a:extLst>
            </p:cNvPr>
            <p:cNvSpPr>
              <a:spLocks/>
            </p:cNvSpPr>
            <p:nvPr/>
          </p:nvSpPr>
          <p:spPr bwMode="auto">
            <a:xfrm>
              <a:off x="25779408" y="4955585"/>
              <a:ext cx="1019175" cy="646113"/>
            </a:xfrm>
            <a:custGeom>
              <a:avLst/>
              <a:gdLst>
                <a:gd name="T0" fmla="*/ 0 w 642"/>
                <a:gd name="T1" fmla="*/ 203 h 407"/>
                <a:gd name="T2" fmla="*/ 321 w 642"/>
                <a:gd name="T3" fmla="*/ 407 h 407"/>
                <a:gd name="T4" fmla="*/ 642 w 642"/>
                <a:gd name="T5" fmla="*/ 215 h 407"/>
                <a:gd name="T6" fmla="*/ 333 w 642"/>
                <a:gd name="T7" fmla="*/ 0 h 407"/>
                <a:gd name="T8" fmla="*/ 0 w 642"/>
                <a:gd name="T9" fmla="*/ 203 h 407"/>
              </a:gdLst>
              <a:ahLst/>
              <a:cxnLst>
                <a:cxn ang="0">
                  <a:pos x="T0" y="T1"/>
                </a:cxn>
                <a:cxn ang="0">
                  <a:pos x="T2" y="T3"/>
                </a:cxn>
                <a:cxn ang="0">
                  <a:pos x="T4" y="T5"/>
                </a:cxn>
                <a:cxn ang="0">
                  <a:pos x="T6" y="T7"/>
                </a:cxn>
                <a:cxn ang="0">
                  <a:pos x="T8" y="T9"/>
                </a:cxn>
              </a:cxnLst>
              <a:rect l="0" t="0" r="r" b="b"/>
              <a:pathLst>
                <a:path w="642" h="407">
                  <a:moveTo>
                    <a:pt x="0" y="203"/>
                  </a:moveTo>
                  <a:lnTo>
                    <a:pt x="321" y="407"/>
                  </a:lnTo>
                  <a:lnTo>
                    <a:pt x="642" y="215"/>
                  </a:lnTo>
                  <a:lnTo>
                    <a:pt x="333" y="0"/>
                  </a:lnTo>
                  <a:lnTo>
                    <a:pt x="0"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 name="Freeform 77">
              <a:extLst>
                <a:ext uri="{FF2B5EF4-FFF2-40B4-BE49-F238E27FC236}">
                  <a16:creationId xmlns:a16="http://schemas.microsoft.com/office/drawing/2014/main" xmlns="" id="{535F6B98-9DB2-4702-B855-E2E51882DF81}"/>
                </a:ext>
              </a:extLst>
            </p:cNvPr>
            <p:cNvSpPr>
              <a:spLocks/>
            </p:cNvSpPr>
            <p:nvPr/>
          </p:nvSpPr>
          <p:spPr bwMode="auto">
            <a:xfrm>
              <a:off x="25760358" y="6173198"/>
              <a:ext cx="301625" cy="569913"/>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78">
              <a:extLst>
                <a:ext uri="{FF2B5EF4-FFF2-40B4-BE49-F238E27FC236}">
                  <a16:creationId xmlns:a16="http://schemas.microsoft.com/office/drawing/2014/main" xmlns="" id="{47FAE964-3D4E-4E19-A1DB-6ED4DCB13EB7}"/>
                </a:ext>
              </a:extLst>
            </p:cNvPr>
            <p:cNvSpPr>
              <a:spLocks/>
            </p:cNvSpPr>
            <p:nvPr/>
          </p:nvSpPr>
          <p:spPr bwMode="auto">
            <a:xfrm>
              <a:off x="26552520" y="4612685"/>
              <a:ext cx="604838" cy="381000"/>
            </a:xfrm>
            <a:custGeom>
              <a:avLst/>
              <a:gdLst>
                <a:gd name="T0" fmla="*/ 191 w 381"/>
                <a:gd name="T1" fmla="*/ 240 h 240"/>
                <a:gd name="T2" fmla="*/ 381 w 381"/>
                <a:gd name="T3" fmla="*/ 120 h 240"/>
                <a:gd name="T4" fmla="*/ 191 w 381"/>
                <a:gd name="T5" fmla="*/ 0 h 240"/>
                <a:gd name="T6" fmla="*/ 0 w 381"/>
                <a:gd name="T7" fmla="*/ 120 h 240"/>
                <a:gd name="T8" fmla="*/ 191 w 381"/>
                <a:gd name="T9" fmla="*/ 240 h 240"/>
              </a:gdLst>
              <a:ahLst/>
              <a:cxnLst>
                <a:cxn ang="0">
                  <a:pos x="T0" y="T1"/>
                </a:cxn>
                <a:cxn ang="0">
                  <a:pos x="T2" y="T3"/>
                </a:cxn>
                <a:cxn ang="0">
                  <a:pos x="T4" y="T5"/>
                </a:cxn>
                <a:cxn ang="0">
                  <a:pos x="T6" y="T7"/>
                </a:cxn>
                <a:cxn ang="0">
                  <a:pos x="T8" y="T9"/>
                </a:cxn>
              </a:cxnLst>
              <a:rect l="0" t="0" r="r" b="b"/>
              <a:pathLst>
                <a:path w="381" h="240">
                  <a:moveTo>
                    <a:pt x="191" y="240"/>
                  </a:moveTo>
                  <a:lnTo>
                    <a:pt x="381" y="120"/>
                  </a:lnTo>
                  <a:lnTo>
                    <a:pt x="191" y="0"/>
                  </a:lnTo>
                  <a:lnTo>
                    <a:pt x="0" y="120"/>
                  </a:lnTo>
                  <a:lnTo>
                    <a:pt x="191" y="240"/>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79">
              <a:extLst>
                <a:ext uri="{FF2B5EF4-FFF2-40B4-BE49-F238E27FC236}">
                  <a16:creationId xmlns:a16="http://schemas.microsoft.com/office/drawing/2014/main" xmlns="" id="{5092A0CD-C98A-4989-AC67-8EA7198C3F8D}"/>
                </a:ext>
              </a:extLst>
            </p:cNvPr>
            <p:cNvSpPr>
              <a:spLocks/>
            </p:cNvSpPr>
            <p:nvPr/>
          </p:nvSpPr>
          <p:spPr bwMode="auto">
            <a:xfrm>
              <a:off x="25760359" y="5334998"/>
              <a:ext cx="509588" cy="914400"/>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80">
              <a:extLst>
                <a:ext uri="{FF2B5EF4-FFF2-40B4-BE49-F238E27FC236}">
                  <a16:creationId xmlns:a16="http://schemas.microsoft.com/office/drawing/2014/main" xmlns="" id="{5750A872-41F2-4831-B801-42F577813F5E}"/>
                </a:ext>
              </a:extLst>
            </p:cNvPr>
            <p:cNvSpPr>
              <a:spLocks/>
            </p:cNvSpPr>
            <p:nvPr/>
          </p:nvSpPr>
          <p:spPr bwMode="auto">
            <a:xfrm>
              <a:off x="27441521" y="5334997"/>
              <a:ext cx="509588" cy="914400"/>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Oval 81">
              <a:extLst>
                <a:ext uri="{FF2B5EF4-FFF2-40B4-BE49-F238E27FC236}">
                  <a16:creationId xmlns:a16="http://schemas.microsoft.com/office/drawing/2014/main" xmlns="" id="{435136EA-BABC-4D6E-8532-82B2A83DEB0E}"/>
                </a:ext>
              </a:extLst>
            </p:cNvPr>
            <p:cNvSpPr>
              <a:spLocks noChangeArrowheads="1"/>
            </p:cNvSpPr>
            <p:nvPr/>
          </p:nvSpPr>
          <p:spPr bwMode="auto">
            <a:xfrm>
              <a:off x="26439812" y="5544548"/>
              <a:ext cx="831850" cy="855663"/>
            </a:xfrm>
            <a:prstGeom prst="ellipse">
              <a:avLst/>
            </a:pr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Title 9">
            <a:extLst>
              <a:ext uri="{FF2B5EF4-FFF2-40B4-BE49-F238E27FC236}">
                <a16:creationId xmlns:a16="http://schemas.microsoft.com/office/drawing/2014/main" xmlns="" id="{CBD4BB5C-F42C-46ED-82CC-7B3F0E8F3EB2}"/>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5" name="Text Placeholder 11">
            <a:extLst>
              <a:ext uri="{FF2B5EF4-FFF2-40B4-BE49-F238E27FC236}">
                <a16:creationId xmlns:a16="http://schemas.microsoft.com/office/drawing/2014/main" xmlns="" id="{F2885F32-0D7C-42C3-9E51-7C155BA3289E}"/>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7" name="Text Placeholder 14">
            <a:extLst>
              <a:ext uri="{FF2B5EF4-FFF2-40B4-BE49-F238E27FC236}">
                <a16:creationId xmlns:a16="http://schemas.microsoft.com/office/drawing/2014/main" xmlns="" id="{0930B56A-762B-424C-8997-F0F7639860AE}"/>
              </a:ext>
            </a:extLst>
          </p:cNvPr>
          <p:cNvSpPr>
            <a:spLocks noGrp="1"/>
          </p:cNvSpPr>
          <p:nvPr>
            <p:ph type="body" sz="quarter" idx="17" hasCustomPrompt="1"/>
          </p:nvPr>
        </p:nvSpPr>
        <p:spPr>
          <a:xfrm>
            <a:off x="1676400" y="10182455"/>
            <a:ext cx="7554912"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9" name="Text Placeholder 18">
            <a:extLst>
              <a:ext uri="{FF2B5EF4-FFF2-40B4-BE49-F238E27FC236}">
                <a16:creationId xmlns:a16="http://schemas.microsoft.com/office/drawing/2014/main" xmlns="" id="{00232BCC-6880-4233-8773-35DD5ECC53F1}"/>
              </a:ext>
            </a:extLst>
          </p:cNvPr>
          <p:cNvSpPr>
            <a:spLocks noGrp="1"/>
          </p:cNvSpPr>
          <p:nvPr>
            <p:ph type="body" sz="quarter" idx="18" hasCustomPrompt="1"/>
          </p:nvPr>
        </p:nvSpPr>
        <p:spPr>
          <a:xfrm>
            <a:off x="1676400" y="10865225"/>
            <a:ext cx="7555136"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197795653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with photo">
    <p:spTree>
      <p:nvGrpSpPr>
        <p:cNvPr id="1" name=""/>
        <p:cNvGrpSpPr/>
        <p:nvPr/>
      </p:nvGrpSpPr>
      <p:grpSpPr>
        <a:xfrm>
          <a:off x="0" y="0"/>
          <a:ext cx="0" cy="0"/>
          <a:chOff x="0" y="0"/>
          <a:chExt cx="0" cy="0"/>
        </a:xfrm>
      </p:grpSpPr>
      <p:sp>
        <p:nvSpPr>
          <p:cNvPr id="13" name="Picture Placeholder 12"/>
          <p:cNvSpPr>
            <a:spLocks noGrp="1"/>
          </p:cNvSpPr>
          <p:nvPr>
            <p:ph type="pic" sz="quarter" idx="15"/>
          </p:nvPr>
        </p:nvSpPr>
        <p:spPr>
          <a:xfrm>
            <a:off x="10148045" y="0"/>
            <a:ext cx="14259408" cy="13716000"/>
          </a:xfrm>
          <a:prstGeom prst="rect">
            <a:avLst/>
          </a:pr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10" name="Title 9">
            <a:extLst>
              <a:ext uri="{FF2B5EF4-FFF2-40B4-BE49-F238E27FC236}">
                <a16:creationId xmlns:a16="http://schemas.microsoft.com/office/drawing/2014/main" xmlns="" id="{993BA831-167E-4245-A080-E31BF98E7A03}"/>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2" name="Text Placeholder 11">
            <a:extLst>
              <a:ext uri="{FF2B5EF4-FFF2-40B4-BE49-F238E27FC236}">
                <a16:creationId xmlns:a16="http://schemas.microsoft.com/office/drawing/2014/main" xmlns="" id="{259E1796-0778-4719-BD92-B2AB6F600AC2}"/>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6" name="Text Placeholder 14">
            <a:extLst>
              <a:ext uri="{FF2B5EF4-FFF2-40B4-BE49-F238E27FC236}">
                <a16:creationId xmlns:a16="http://schemas.microsoft.com/office/drawing/2014/main" xmlns="" id="{873960D2-E9CC-4EA9-BD2F-20DB156F00FE}"/>
              </a:ext>
            </a:extLst>
          </p:cNvPr>
          <p:cNvSpPr>
            <a:spLocks noGrp="1"/>
          </p:cNvSpPr>
          <p:nvPr>
            <p:ph type="body" sz="quarter" idx="17" hasCustomPrompt="1"/>
          </p:nvPr>
        </p:nvSpPr>
        <p:spPr>
          <a:xfrm>
            <a:off x="1676401" y="10182455"/>
            <a:ext cx="7554691"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7" name="Text Placeholder 18">
            <a:extLst>
              <a:ext uri="{FF2B5EF4-FFF2-40B4-BE49-F238E27FC236}">
                <a16:creationId xmlns:a16="http://schemas.microsoft.com/office/drawing/2014/main" xmlns="" id="{156E43C5-710C-4DB3-9C4A-D651B8D277B2}"/>
              </a:ext>
            </a:extLst>
          </p:cNvPr>
          <p:cNvSpPr>
            <a:spLocks noGrp="1"/>
          </p:cNvSpPr>
          <p:nvPr>
            <p:ph type="body" sz="quarter" idx="18" hasCustomPrompt="1"/>
          </p:nvPr>
        </p:nvSpPr>
        <p:spPr>
          <a:xfrm>
            <a:off x="1676400" y="10865225"/>
            <a:ext cx="7554912"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147161902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D4E5E218-EBE5-4DCB-BEB9-CA1B27239274}"/>
              </a:ext>
            </a:extLst>
          </p:cNvPr>
          <p:cNvSpPr>
            <a:spLocks noGrp="1"/>
          </p:cNvSpPr>
          <p:nvPr>
            <p:ph type="title" hasCustomPrompt="1"/>
          </p:nvPr>
        </p:nvSpPr>
        <p:spPr>
          <a:xfrm>
            <a:off x="8745498" y="610841"/>
            <a:ext cx="6893010" cy="737498"/>
          </a:xfrm>
          <a:noFill/>
        </p:spPr>
        <p:txBody>
          <a:bodyPr wrap="none" lIns="107998" tIns="35999" rIns="107998" bIns="35999" rtlCol="0">
            <a:spAutoFit/>
          </a:bodyPr>
          <a:lstStyle>
            <a:lvl1pPr>
              <a:defRPr lang="en-GB" sz="4800" b="1" spc="30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9771856" y="1386057"/>
            <a:ext cx="4840288" cy="572994"/>
          </a:xfrm>
        </p:spPr>
        <p:txBody>
          <a:bodyPr/>
          <a:lstStyle>
            <a:lvl1pPr marL="0" indent="0" algn="ctr"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32891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Desktop feature">
    <p:spTree>
      <p:nvGrpSpPr>
        <p:cNvPr id="1" name=""/>
        <p:cNvGrpSpPr/>
        <p:nvPr/>
      </p:nvGrpSpPr>
      <p:grpSpPr>
        <a:xfrm>
          <a:off x="0" y="0"/>
          <a:ext cx="0" cy="0"/>
          <a:chOff x="0" y="0"/>
          <a:chExt cx="0" cy="0"/>
        </a:xfrm>
      </p:grpSpPr>
      <p:sp>
        <p:nvSpPr>
          <p:cNvPr id="8" name="Freeform 72">
            <a:extLst>
              <a:ext uri="{FF2B5EF4-FFF2-40B4-BE49-F238E27FC236}">
                <a16:creationId xmlns:a16="http://schemas.microsoft.com/office/drawing/2014/main" xmlns="" id="{F068E42D-931B-442D-8860-A7EF2021F563}"/>
              </a:ext>
            </a:extLst>
          </p:cNvPr>
          <p:cNvSpPr>
            <a:spLocks/>
          </p:cNvSpPr>
          <p:nvPr userDrawn="1"/>
        </p:nvSpPr>
        <p:spPr bwMode="auto">
          <a:xfrm>
            <a:off x="6763529" y="9061979"/>
            <a:ext cx="2832323" cy="5490486"/>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5" name="Title 4">
            <a:extLst>
              <a:ext uri="{FF2B5EF4-FFF2-40B4-BE49-F238E27FC236}">
                <a16:creationId xmlns:a16="http://schemas.microsoft.com/office/drawing/2014/main" xmlns="" id="{D4E5E218-EBE5-4DCB-BEB9-CA1B27239274}"/>
              </a:ext>
            </a:extLst>
          </p:cNvPr>
          <p:cNvSpPr>
            <a:spLocks noGrp="1"/>
          </p:cNvSpPr>
          <p:nvPr>
            <p:ph type="title" hasCustomPrompt="1"/>
          </p:nvPr>
        </p:nvSpPr>
        <p:spPr>
          <a:xfrm>
            <a:off x="8745498" y="610841"/>
            <a:ext cx="6893010" cy="737498"/>
          </a:xfrm>
          <a:noFill/>
        </p:spPr>
        <p:txBody>
          <a:bodyPr wrap="none" lIns="107998" tIns="35999" rIns="107998" bIns="35999" rtlCol="0">
            <a:spAutoFit/>
          </a:bodyPr>
          <a:lstStyle>
            <a:lvl1pPr>
              <a:defRPr lang="en-GB" sz="4800" b="1" spc="30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9771856" y="1386057"/>
            <a:ext cx="4840288" cy="572994"/>
          </a:xfrm>
        </p:spPr>
        <p:txBody>
          <a:bodyPr/>
          <a:lstStyle>
            <a:lvl1pPr marL="0" indent="0" algn="ctr"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pic>
        <p:nvPicPr>
          <p:cNvPr id="4" name="Picture 3">
            <a:extLst>
              <a:ext uri="{FF2B5EF4-FFF2-40B4-BE49-F238E27FC236}">
                <a16:creationId xmlns:a16="http://schemas.microsoft.com/office/drawing/2014/main" xmlns="" id="{7D08A892-242B-43D9-A5B7-4EA0117BF4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71310" y="2263798"/>
            <a:ext cx="12441381" cy="13596360"/>
          </a:xfrm>
          <a:prstGeom prst="rect">
            <a:avLst/>
          </a:prstGeom>
        </p:spPr>
      </p:pic>
      <p:sp>
        <p:nvSpPr>
          <p:cNvPr id="3" name="Picture Placeholder 2">
            <a:extLst>
              <a:ext uri="{FF2B5EF4-FFF2-40B4-BE49-F238E27FC236}">
                <a16:creationId xmlns:a16="http://schemas.microsoft.com/office/drawing/2014/main" xmlns="" id="{57921CEA-B074-4EDF-8113-0F90F6CCE506}"/>
              </a:ext>
            </a:extLst>
          </p:cNvPr>
          <p:cNvSpPr>
            <a:spLocks noGrp="1"/>
          </p:cNvSpPr>
          <p:nvPr>
            <p:ph type="pic" sz="quarter" idx="11"/>
          </p:nvPr>
        </p:nvSpPr>
        <p:spPr>
          <a:xfrm>
            <a:off x="6763528" y="3022552"/>
            <a:ext cx="10745819" cy="6423120"/>
          </a:xfrm>
          <a:solidFill>
            <a:schemeClr val="bg1">
              <a:lumMod val="95000"/>
            </a:schemeClr>
          </a:solidFill>
          <a:effectLst/>
        </p:spPr>
        <p:txBody>
          <a:bodyPr vert="horz" lIns="182839" tIns="91419" rIns="182839" bIns="91419" rtlCol="0">
            <a:normAutofit/>
          </a:bodyPr>
          <a:lstStyle>
            <a:lvl1pPr>
              <a:defRPr lang="en-GB" sz="2600">
                <a:ln>
                  <a:noFill/>
                </a:ln>
                <a:latin typeface="Arial" panose="020B0604020202020204" pitchFamily="34" charset="0"/>
              </a:defRPr>
            </a:lvl1pPr>
          </a:lstStyle>
          <a:p>
            <a:pPr marL="0" lvl="0" indent="0">
              <a:buNone/>
            </a:pPr>
            <a:endParaRPr lang="en-GB" dirty="0"/>
          </a:p>
        </p:txBody>
      </p:sp>
      <p:sp>
        <p:nvSpPr>
          <p:cNvPr id="9" name="Freeform 73">
            <a:extLst>
              <a:ext uri="{FF2B5EF4-FFF2-40B4-BE49-F238E27FC236}">
                <a16:creationId xmlns:a16="http://schemas.microsoft.com/office/drawing/2014/main" xmlns="" id="{8A2B7459-B474-4B89-9DD0-EFABD0582FC3}"/>
              </a:ext>
            </a:extLst>
          </p:cNvPr>
          <p:cNvSpPr>
            <a:spLocks/>
          </p:cNvSpPr>
          <p:nvPr userDrawn="1"/>
        </p:nvSpPr>
        <p:spPr bwMode="auto">
          <a:xfrm>
            <a:off x="18301566" y="9061979"/>
            <a:ext cx="1741557" cy="3290626"/>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2" name="Freeform 77">
            <a:extLst>
              <a:ext uri="{FF2B5EF4-FFF2-40B4-BE49-F238E27FC236}">
                <a16:creationId xmlns:a16="http://schemas.microsoft.com/office/drawing/2014/main" xmlns="" id="{5240798D-284C-4D82-9F6C-A37A39D0FC96}"/>
              </a:ext>
            </a:extLst>
          </p:cNvPr>
          <p:cNvSpPr>
            <a:spLocks/>
          </p:cNvSpPr>
          <p:nvPr userDrawn="1"/>
        </p:nvSpPr>
        <p:spPr bwMode="auto">
          <a:xfrm>
            <a:off x="-450912" y="9801033"/>
            <a:ext cx="1741557" cy="3290626"/>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3" name="Freeform 79">
            <a:extLst>
              <a:ext uri="{FF2B5EF4-FFF2-40B4-BE49-F238E27FC236}">
                <a16:creationId xmlns:a16="http://schemas.microsoft.com/office/drawing/2014/main" xmlns="" id="{41185350-B434-4245-BD82-914DC460C25C}"/>
              </a:ext>
            </a:extLst>
          </p:cNvPr>
          <p:cNvSpPr>
            <a:spLocks/>
          </p:cNvSpPr>
          <p:nvPr userDrawn="1"/>
        </p:nvSpPr>
        <p:spPr bwMode="auto">
          <a:xfrm>
            <a:off x="1866929" y="3428144"/>
            <a:ext cx="2942317" cy="5279664"/>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4" name="Freeform 80">
            <a:extLst>
              <a:ext uri="{FF2B5EF4-FFF2-40B4-BE49-F238E27FC236}">
                <a16:creationId xmlns:a16="http://schemas.microsoft.com/office/drawing/2014/main" xmlns="" id="{F9A990CA-0EAE-4873-8C60-E102946D699F}"/>
              </a:ext>
            </a:extLst>
          </p:cNvPr>
          <p:cNvSpPr>
            <a:spLocks/>
          </p:cNvSpPr>
          <p:nvPr userDrawn="1"/>
        </p:nvSpPr>
        <p:spPr bwMode="auto">
          <a:xfrm>
            <a:off x="21890988" y="3428144"/>
            <a:ext cx="2942317" cy="5279664"/>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02524612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Mobile feature">
    <p:spTree>
      <p:nvGrpSpPr>
        <p:cNvPr id="1" name=""/>
        <p:cNvGrpSpPr/>
        <p:nvPr/>
      </p:nvGrpSpPr>
      <p:grpSpPr>
        <a:xfrm>
          <a:off x="0" y="0"/>
          <a:ext cx="0" cy="0"/>
          <a:chOff x="0" y="0"/>
          <a:chExt cx="0" cy="0"/>
        </a:xfrm>
      </p:grpSpPr>
      <p:sp>
        <p:nvSpPr>
          <p:cNvPr id="9" name="Freeform 72">
            <a:extLst>
              <a:ext uri="{FF2B5EF4-FFF2-40B4-BE49-F238E27FC236}">
                <a16:creationId xmlns:a16="http://schemas.microsoft.com/office/drawing/2014/main" xmlns="" id="{6CEE828A-85A7-421A-AD4E-115919888070}"/>
              </a:ext>
            </a:extLst>
          </p:cNvPr>
          <p:cNvSpPr>
            <a:spLocks/>
          </p:cNvSpPr>
          <p:nvPr userDrawn="1"/>
        </p:nvSpPr>
        <p:spPr bwMode="auto">
          <a:xfrm>
            <a:off x="7948092" y="9061979"/>
            <a:ext cx="2832323" cy="5490486"/>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5" name="Title 4">
            <a:extLst>
              <a:ext uri="{FF2B5EF4-FFF2-40B4-BE49-F238E27FC236}">
                <a16:creationId xmlns:a16="http://schemas.microsoft.com/office/drawing/2014/main" xmlns="" id="{D4E5E218-EBE5-4DCB-BEB9-CA1B27239274}"/>
              </a:ext>
            </a:extLst>
          </p:cNvPr>
          <p:cNvSpPr>
            <a:spLocks noGrp="1"/>
          </p:cNvSpPr>
          <p:nvPr>
            <p:ph type="title" hasCustomPrompt="1"/>
          </p:nvPr>
        </p:nvSpPr>
        <p:spPr>
          <a:xfrm>
            <a:off x="8745498" y="610841"/>
            <a:ext cx="6893010" cy="737498"/>
          </a:xfrm>
          <a:noFill/>
        </p:spPr>
        <p:txBody>
          <a:bodyPr wrap="none" lIns="107998" tIns="35999" rIns="107998" bIns="35999" rtlCol="0">
            <a:spAutoFit/>
          </a:bodyPr>
          <a:lstStyle>
            <a:lvl1pPr>
              <a:defRPr lang="en-GB" sz="4800" b="1" spc="30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9771856" y="1386057"/>
            <a:ext cx="4840288" cy="572994"/>
          </a:xfrm>
        </p:spPr>
        <p:txBody>
          <a:bodyPr/>
          <a:lstStyle>
            <a:lvl1pPr marL="0" indent="0" algn="ctr"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pic>
        <p:nvPicPr>
          <p:cNvPr id="6" name="Picture 5">
            <a:extLst>
              <a:ext uri="{FF2B5EF4-FFF2-40B4-BE49-F238E27FC236}">
                <a16:creationId xmlns:a16="http://schemas.microsoft.com/office/drawing/2014/main" xmlns="" id="{157487BD-D014-4270-82ED-5D6834602259}"/>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919323" y="3074289"/>
            <a:ext cx="4586917" cy="8963258"/>
          </a:xfrm>
          <a:prstGeom prst="rect">
            <a:avLst/>
          </a:prstGeom>
        </p:spPr>
      </p:pic>
      <p:sp>
        <p:nvSpPr>
          <p:cNvPr id="8" name="Picture Placeholder 2">
            <a:extLst>
              <a:ext uri="{FF2B5EF4-FFF2-40B4-BE49-F238E27FC236}">
                <a16:creationId xmlns:a16="http://schemas.microsoft.com/office/drawing/2014/main" xmlns="" id="{1D1D6D98-C216-44DE-AD41-343546C191B9}"/>
              </a:ext>
            </a:extLst>
          </p:cNvPr>
          <p:cNvSpPr>
            <a:spLocks noGrp="1"/>
          </p:cNvSpPr>
          <p:nvPr>
            <p:ph type="pic" sz="quarter" idx="29"/>
          </p:nvPr>
        </p:nvSpPr>
        <p:spPr>
          <a:xfrm>
            <a:off x="10347116" y="4251529"/>
            <a:ext cx="3726808" cy="6523630"/>
          </a:xfrm>
          <a:solidFill>
            <a:schemeClr val="bg1">
              <a:lumMod val="95000"/>
            </a:schemeClr>
          </a:solidFill>
          <a:effectLst/>
        </p:spPr>
        <p:txBody>
          <a:bodyPr vert="horz" lIns="182839" tIns="91419" rIns="182839" bIns="91419" rtlCol="0">
            <a:normAutofit/>
          </a:bodyPr>
          <a:lstStyle>
            <a:lvl1pPr>
              <a:defRPr lang="en-GB" sz="2600" dirty="0">
                <a:ln>
                  <a:noFill/>
                </a:ln>
                <a:latin typeface="Arial" panose="020B0604020202020204" pitchFamily="34" charset="0"/>
              </a:defRPr>
            </a:lvl1pPr>
          </a:lstStyle>
          <a:p>
            <a:pPr marL="0" lvl="0" indent="0">
              <a:buNone/>
            </a:pPr>
            <a:endParaRPr lang="en-GB" dirty="0"/>
          </a:p>
        </p:txBody>
      </p:sp>
      <p:sp>
        <p:nvSpPr>
          <p:cNvPr id="10" name="Freeform 73">
            <a:extLst>
              <a:ext uri="{FF2B5EF4-FFF2-40B4-BE49-F238E27FC236}">
                <a16:creationId xmlns:a16="http://schemas.microsoft.com/office/drawing/2014/main" xmlns="" id="{8C67A078-B26C-4D8E-8E28-37EB97A56B0F}"/>
              </a:ext>
            </a:extLst>
          </p:cNvPr>
          <p:cNvSpPr>
            <a:spLocks/>
          </p:cNvSpPr>
          <p:nvPr userDrawn="1"/>
        </p:nvSpPr>
        <p:spPr bwMode="auto">
          <a:xfrm>
            <a:off x="16567080" y="6510407"/>
            <a:ext cx="1741557" cy="3290626"/>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1" name="Freeform 77">
            <a:extLst>
              <a:ext uri="{FF2B5EF4-FFF2-40B4-BE49-F238E27FC236}">
                <a16:creationId xmlns:a16="http://schemas.microsoft.com/office/drawing/2014/main" xmlns="" id="{989A95CB-F082-45DF-A02E-786FF1E06290}"/>
              </a:ext>
            </a:extLst>
          </p:cNvPr>
          <p:cNvSpPr>
            <a:spLocks/>
          </p:cNvSpPr>
          <p:nvPr userDrawn="1"/>
        </p:nvSpPr>
        <p:spPr bwMode="auto">
          <a:xfrm>
            <a:off x="-450912" y="9801033"/>
            <a:ext cx="1741557" cy="3290626"/>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2" name="Freeform 79">
            <a:extLst>
              <a:ext uri="{FF2B5EF4-FFF2-40B4-BE49-F238E27FC236}">
                <a16:creationId xmlns:a16="http://schemas.microsoft.com/office/drawing/2014/main" xmlns="" id="{218C9C41-0B79-4AD3-97E7-F3EFC2E2374D}"/>
              </a:ext>
            </a:extLst>
          </p:cNvPr>
          <p:cNvSpPr>
            <a:spLocks/>
          </p:cNvSpPr>
          <p:nvPr userDrawn="1"/>
        </p:nvSpPr>
        <p:spPr bwMode="auto">
          <a:xfrm>
            <a:off x="1866929" y="3428144"/>
            <a:ext cx="2942317" cy="5279664"/>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3" name="Freeform 80">
            <a:extLst>
              <a:ext uri="{FF2B5EF4-FFF2-40B4-BE49-F238E27FC236}">
                <a16:creationId xmlns:a16="http://schemas.microsoft.com/office/drawing/2014/main" xmlns="" id="{753B3840-7100-4531-B41C-2DE717FCF3F8}"/>
              </a:ext>
            </a:extLst>
          </p:cNvPr>
          <p:cNvSpPr>
            <a:spLocks/>
          </p:cNvSpPr>
          <p:nvPr userDrawn="1"/>
        </p:nvSpPr>
        <p:spPr bwMode="auto">
          <a:xfrm>
            <a:off x="21890988" y="3428144"/>
            <a:ext cx="2942317" cy="5279664"/>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58608848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Key message">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xmlns="" id="{A6C00F91-C60C-4B67-A0C4-B0C240B78FCE}"/>
              </a:ext>
            </a:extLst>
          </p:cNvPr>
          <p:cNvSpPr/>
          <p:nvPr userDrawn="1"/>
        </p:nvSpPr>
        <p:spPr>
          <a:xfrm rot="1748091">
            <a:off x="9985672" y="2621058"/>
            <a:ext cx="19919675" cy="4832804"/>
          </a:xfrm>
          <a:prstGeom prst="parallelogram">
            <a:avLst>
              <a:gd name="adj" fmla="val 56558"/>
            </a:avLst>
          </a:prstGeom>
          <a:solidFill>
            <a:schemeClr val="accent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5" name="Parallelogram 4">
            <a:extLst>
              <a:ext uri="{FF2B5EF4-FFF2-40B4-BE49-F238E27FC236}">
                <a16:creationId xmlns:a16="http://schemas.microsoft.com/office/drawing/2014/main" xmlns="" id="{589BD1EF-6ED3-4B23-B114-477FD33FFED2}"/>
              </a:ext>
            </a:extLst>
          </p:cNvPr>
          <p:cNvSpPr/>
          <p:nvPr userDrawn="1"/>
        </p:nvSpPr>
        <p:spPr>
          <a:xfrm rot="16200000">
            <a:off x="7130492" y="5621173"/>
            <a:ext cx="10661906" cy="4832805"/>
          </a:xfrm>
          <a:prstGeom prst="parallelogram">
            <a:avLst>
              <a:gd name="adj" fmla="val 56558"/>
            </a:avLst>
          </a:prstGeom>
          <a:solidFill>
            <a:schemeClr val="bg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3" name="Text Placeholder 2">
            <a:extLst>
              <a:ext uri="{FF2B5EF4-FFF2-40B4-BE49-F238E27FC236}">
                <a16:creationId xmlns:a16="http://schemas.microsoft.com/office/drawing/2014/main" xmlns="" id="{68FC4935-9387-4E11-AFF6-C95F90F92634}"/>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13" name="Text Placeholder 12">
            <a:extLst>
              <a:ext uri="{FF2B5EF4-FFF2-40B4-BE49-F238E27FC236}">
                <a16:creationId xmlns:a16="http://schemas.microsoft.com/office/drawing/2014/main" xmlns="" id="{FB68CDDF-3848-41A8-B46A-7CE2B38FEFC6}"/>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15" name="Text Placeholder 14">
            <a:extLst>
              <a:ext uri="{FF2B5EF4-FFF2-40B4-BE49-F238E27FC236}">
                <a16:creationId xmlns:a16="http://schemas.microsoft.com/office/drawing/2014/main" xmlns="" id="{30F2ACC1-9882-4027-B3A1-B48661CF15AF}"/>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33491829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photo">
    <p:spTree>
      <p:nvGrpSpPr>
        <p:cNvPr id="1" name=""/>
        <p:cNvGrpSpPr/>
        <p:nvPr/>
      </p:nvGrpSpPr>
      <p:grpSpPr>
        <a:xfrm>
          <a:off x="0" y="0"/>
          <a:ext cx="0" cy="0"/>
          <a:chOff x="0" y="0"/>
          <a:chExt cx="0" cy="0"/>
        </a:xfrm>
      </p:grpSpPr>
      <p:sp>
        <p:nvSpPr>
          <p:cNvPr id="13" name="Picture Placeholder 12"/>
          <p:cNvSpPr>
            <a:spLocks noGrp="1"/>
          </p:cNvSpPr>
          <p:nvPr>
            <p:ph type="pic" sz="quarter" idx="15"/>
          </p:nvPr>
        </p:nvSpPr>
        <p:spPr>
          <a:xfrm>
            <a:off x="10148045" y="0"/>
            <a:ext cx="14259408" cy="13716000"/>
          </a:xfrm>
          <a:prstGeom prst="rect">
            <a:avLst/>
          </a:pr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10" name="Title 9">
            <a:extLst>
              <a:ext uri="{FF2B5EF4-FFF2-40B4-BE49-F238E27FC236}">
                <a16:creationId xmlns:a16="http://schemas.microsoft.com/office/drawing/2014/main" xmlns="" id="{993BA831-167E-4245-A080-E31BF98E7A03}"/>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2" name="Text Placeholder 11">
            <a:extLst>
              <a:ext uri="{FF2B5EF4-FFF2-40B4-BE49-F238E27FC236}">
                <a16:creationId xmlns:a16="http://schemas.microsoft.com/office/drawing/2014/main" xmlns="" id="{259E1796-0778-4719-BD92-B2AB6F600AC2}"/>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6" name="Text Placeholder 14">
            <a:extLst>
              <a:ext uri="{FF2B5EF4-FFF2-40B4-BE49-F238E27FC236}">
                <a16:creationId xmlns:a16="http://schemas.microsoft.com/office/drawing/2014/main" xmlns="" id="{873960D2-E9CC-4EA9-BD2F-20DB156F00FE}"/>
              </a:ext>
            </a:extLst>
          </p:cNvPr>
          <p:cNvSpPr>
            <a:spLocks noGrp="1"/>
          </p:cNvSpPr>
          <p:nvPr>
            <p:ph type="body" sz="quarter" idx="17" hasCustomPrompt="1"/>
          </p:nvPr>
        </p:nvSpPr>
        <p:spPr>
          <a:xfrm>
            <a:off x="1676401" y="10182455"/>
            <a:ext cx="7554691"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7" name="Text Placeholder 18">
            <a:extLst>
              <a:ext uri="{FF2B5EF4-FFF2-40B4-BE49-F238E27FC236}">
                <a16:creationId xmlns:a16="http://schemas.microsoft.com/office/drawing/2014/main" xmlns="" id="{156E43C5-710C-4DB3-9C4A-D651B8D277B2}"/>
              </a:ext>
            </a:extLst>
          </p:cNvPr>
          <p:cNvSpPr>
            <a:spLocks noGrp="1"/>
          </p:cNvSpPr>
          <p:nvPr>
            <p:ph type="body" sz="quarter" idx="18" hasCustomPrompt="1"/>
          </p:nvPr>
        </p:nvSpPr>
        <p:spPr>
          <a:xfrm>
            <a:off x="1676400" y="10865225"/>
            <a:ext cx="7554912"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110818218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Key message with photo">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CA764DCD-D6C9-4972-824B-D0D5FEE51AA4}"/>
              </a:ext>
            </a:extLst>
          </p:cNvPr>
          <p:cNvSpPr>
            <a:spLocks noGrp="1"/>
          </p:cNvSpPr>
          <p:nvPr>
            <p:ph type="pic" sz="quarter" idx="18"/>
          </p:nvPr>
        </p:nvSpPr>
        <p:spPr>
          <a:xfrm>
            <a:off x="10069363" y="-591554"/>
            <a:ext cx="19752293" cy="11258024"/>
          </a:xfrm>
          <a:custGeom>
            <a:avLst/>
            <a:gdLst>
              <a:gd name="connsiteX0" fmla="*/ 4740437 w 19752293"/>
              <a:gd name="connsiteY0" fmla="*/ 0 h 11258024"/>
              <a:gd name="connsiteX1" fmla="*/ 19752293 w 19752293"/>
              <a:gd name="connsiteY1" fmla="*/ 8367456 h 11258024"/>
              <a:gd name="connsiteX2" fmla="*/ 15011857 w 19752293"/>
              <a:gd name="connsiteY2" fmla="*/ 11258024 h 11258024"/>
              <a:gd name="connsiteX3" fmla="*/ 0 w 19752293"/>
              <a:gd name="connsiteY3" fmla="*/ 2890569 h 11258024"/>
            </a:gdLst>
            <a:ahLst/>
            <a:cxnLst>
              <a:cxn ang="0">
                <a:pos x="connsiteX0" y="connsiteY0"/>
              </a:cxn>
              <a:cxn ang="0">
                <a:pos x="connsiteX1" y="connsiteY1"/>
              </a:cxn>
              <a:cxn ang="0">
                <a:pos x="connsiteX2" y="connsiteY2"/>
              </a:cxn>
              <a:cxn ang="0">
                <a:pos x="connsiteX3" y="connsiteY3"/>
              </a:cxn>
            </a:cxnLst>
            <a:rect l="l" t="t" r="r" b="b"/>
            <a:pathLst>
              <a:path w="19752293" h="11258024">
                <a:moveTo>
                  <a:pt x="4740437" y="0"/>
                </a:moveTo>
                <a:lnTo>
                  <a:pt x="19752293" y="8367456"/>
                </a:lnTo>
                <a:lnTo>
                  <a:pt x="15011857" y="11258024"/>
                </a:lnTo>
                <a:lnTo>
                  <a:pt x="0" y="2890569"/>
                </a:lnTo>
                <a:close/>
              </a:path>
            </a:pathLst>
          </a:cu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22" name="Picture Placeholder 21">
            <a:extLst>
              <a:ext uri="{FF2B5EF4-FFF2-40B4-BE49-F238E27FC236}">
                <a16:creationId xmlns:a16="http://schemas.microsoft.com/office/drawing/2014/main" xmlns="" id="{2F6761C3-F330-4652-B731-0AC518E0C2B2}"/>
              </a:ext>
            </a:extLst>
          </p:cNvPr>
          <p:cNvSpPr>
            <a:spLocks noGrp="1"/>
          </p:cNvSpPr>
          <p:nvPr>
            <p:ph type="pic" sz="quarter" idx="17"/>
          </p:nvPr>
        </p:nvSpPr>
        <p:spPr>
          <a:xfrm>
            <a:off x="10045040" y="2706624"/>
            <a:ext cx="4832805" cy="10661904"/>
          </a:xfrm>
          <a:custGeom>
            <a:avLst/>
            <a:gdLst>
              <a:gd name="connsiteX0" fmla="*/ 0 w 4832804"/>
              <a:gd name="connsiteY0" fmla="*/ 0 h 10661904"/>
              <a:gd name="connsiteX1" fmla="*/ 4832804 w 4832804"/>
              <a:gd name="connsiteY1" fmla="*/ 2733337 h 10661904"/>
              <a:gd name="connsiteX2" fmla="*/ 4832804 w 4832804"/>
              <a:gd name="connsiteY2" fmla="*/ 10661904 h 10661904"/>
              <a:gd name="connsiteX3" fmla="*/ 0 w 4832804"/>
              <a:gd name="connsiteY3" fmla="*/ 7928568 h 10661904"/>
            </a:gdLst>
            <a:ahLst/>
            <a:cxnLst>
              <a:cxn ang="0">
                <a:pos x="connsiteX0" y="connsiteY0"/>
              </a:cxn>
              <a:cxn ang="0">
                <a:pos x="connsiteX1" y="connsiteY1"/>
              </a:cxn>
              <a:cxn ang="0">
                <a:pos x="connsiteX2" y="connsiteY2"/>
              </a:cxn>
              <a:cxn ang="0">
                <a:pos x="connsiteX3" y="connsiteY3"/>
              </a:cxn>
            </a:cxnLst>
            <a:rect l="l" t="t" r="r" b="b"/>
            <a:pathLst>
              <a:path w="4832804" h="10661904">
                <a:moveTo>
                  <a:pt x="0" y="0"/>
                </a:moveTo>
                <a:lnTo>
                  <a:pt x="4832804" y="2733337"/>
                </a:lnTo>
                <a:lnTo>
                  <a:pt x="4832804" y="10661904"/>
                </a:lnTo>
                <a:lnTo>
                  <a:pt x="0" y="7928568"/>
                </a:lnTo>
                <a:close/>
              </a:path>
            </a:pathLst>
          </a:cu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28" name="Text Placeholder 2">
            <a:extLst>
              <a:ext uri="{FF2B5EF4-FFF2-40B4-BE49-F238E27FC236}">
                <a16:creationId xmlns:a16="http://schemas.microsoft.com/office/drawing/2014/main" xmlns="" id="{28F69F49-8E3F-43E9-B0DA-1CCF72A84BB5}"/>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29" name="Text Placeholder 12">
            <a:extLst>
              <a:ext uri="{FF2B5EF4-FFF2-40B4-BE49-F238E27FC236}">
                <a16:creationId xmlns:a16="http://schemas.microsoft.com/office/drawing/2014/main" xmlns="" id="{F4FA9FE3-1FE6-43B0-89F8-4A597F3653EB}"/>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30" name="Text Placeholder 14">
            <a:extLst>
              <a:ext uri="{FF2B5EF4-FFF2-40B4-BE49-F238E27FC236}">
                <a16:creationId xmlns:a16="http://schemas.microsoft.com/office/drawing/2014/main" xmlns="" id="{8A3FAC50-832B-4F83-ADF8-F11A588A34B6}"/>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5120178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1+#ppt_w/2"/>
                                          </p:val>
                                        </p:tav>
                                        <p:tav tm="100000">
                                          <p:val>
                                            <p:strVal val="#ppt_x"/>
                                          </p:val>
                                        </p:tav>
                                      </p:tavLst>
                                    </p:anim>
                                    <p:anim calcmode="lin" valueType="num">
                                      <p:cBhvr additive="base">
                                        <p:cTn id="8" dur="500" fill="hold"/>
                                        <p:tgtEl>
                                          <p:spTgt spid="2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28">
                                            <p:txEl>
                                              <p:pRg st="0" end="0"/>
                                            </p:txEl>
                                          </p:spTgt>
                                        </p:tgtEl>
                                        <p:attrNameLst>
                                          <p:attrName>style.visibility</p:attrName>
                                        </p:attrNameLst>
                                      </p:cBhvr>
                                      <p:to>
                                        <p:strVal val="visible"/>
                                      </p:to>
                                    </p:set>
                                    <p:animEffect transition="in" filter="fade">
                                      <p:cBhvr>
                                        <p:cTn id="15" dur="1000"/>
                                        <p:tgtEl>
                                          <p:spTgt spid="28">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28">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29">
                                            <p:txEl>
                                              <p:pRg st="0" end="0"/>
                                            </p:txEl>
                                          </p:spTgt>
                                        </p:tgtEl>
                                        <p:attrNameLst>
                                          <p:attrName>style.visibility</p:attrName>
                                        </p:attrNameLst>
                                      </p:cBhvr>
                                      <p:to>
                                        <p:strVal val="visible"/>
                                      </p:to>
                                    </p:set>
                                    <p:animEffect transition="in" filter="fade">
                                      <p:cBhvr>
                                        <p:cTn id="20" dur="1000"/>
                                        <p:tgtEl>
                                          <p:spTgt spid="29">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29">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30">
                                            <p:txEl>
                                              <p:pRg st="0" end="0"/>
                                            </p:txEl>
                                          </p:spTgt>
                                        </p:tgtEl>
                                        <p:attrNameLst>
                                          <p:attrName>style.visibility</p:attrName>
                                        </p:attrNameLst>
                                      </p:cBhvr>
                                      <p:to>
                                        <p:strVal val="visible"/>
                                      </p:to>
                                    </p:set>
                                    <p:animEffect transition="in" filter="fade">
                                      <p:cBhvr>
                                        <p:cTn id="25" dur="1000"/>
                                        <p:tgtEl>
                                          <p:spTgt spid="30">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30">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2" grpId="0" animBg="1"/>
      <p:bldP spid="28" grpId="0" build="p">
        <p:tmplLst>
          <p:tmpl lvl="1">
            <p:tnLst>
              <p:par>
                <p:cTn presetID="10" presetClass="entr" presetSubtype="0" fill="hold" nodeType="withEffect">
                  <p:stCondLst>
                    <p:cond delay="250"/>
                  </p:stCondLst>
                  <p:childTnLst>
                    <p:set>
                      <p:cBhvr>
                        <p:cTn dur="1" fill="hold">
                          <p:stCondLst>
                            <p:cond delay="0"/>
                          </p:stCondLst>
                        </p:cTn>
                        <p:tgtEl>
                          <p:spTgt spid="28"/>
                        </p:tgtEl>
                        <p:attrNameLst>
                          <p:attrName>style.visibility</p:attrName>
                        </p:attrNameLst>
                      </p:cBhvr>
                      <p:to>
                        <p:strVal val="visible"/>
                      </p:to>
                    </p:set>
                    <p:animEffect transition="in" filter="fade">
                      <p:cBhvr>
                        <p:cTn dur="1000"/>
                        <p:tgtEl>
                          <p:spTgt spid="28"/>
                        </p:tgtEl>
                      </p:cBhvr>
                    </p:animEffect>
                  </p:childTnLst>
                </p:cTn>
              </p:par>
            </p:tnLst>
          </p:tmpl>
        </p:tmplLst>
      </p:bldP>
      <p:bldP spid="28"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28"/>
                        </p:tgtEl>
                        <p:attrNameLst>
                          <p:attrName>ppt_x</p:attrName>
                          <p:attrName>ppt_y</p:attrName>
                        </p:attrNameLst>
                      </p:cBhvr>
                      <p:rCtr x="723" y="0"/>
                    </p:animMotion>
                  </p:childTnLst>
                </p:cTn>
              </p:par>
            </p:tnLst>
          </p:tmpl>
        </p:tmplLst>
      </p:bldP>
      <p:bldP spid="29" grpId="0" build="p">
        <p:tmplLst>
          <p:tmpl lvl="1">
            <p:tnLst>
              <p:par>
                <p:cTn presetID="10" presetClass="entr" presetSubtype="0" fill="hold" nodeType="withEffect">
                  <p:stCondLst>
                    <p:cond delay="250"/>
                  </p:stCondLst>
                  <p:childTnLst>
                    <p:set>
                      <p:cBhvr>
                        <p:cTn dur="1" fill="hold">
                          <p:stCondLst>
                            <p:cond delay="0"/>
                          </p:stCondLst>
                        </p:cTn>
                        <p:tgtEl>
                          <p:spTgt spid="29"/>
                        </p:tgtEl>
                        <p:attrNameLst>
                          <p:attrName>style.visibility</p:attrName>
                        </p:attrNameLst>
                      </p:cBhvr>
                      <p:to>
                        <p:strVal val="visible"/>
                      </p:to>
                    </p:set>
                    <p:animEffect transition="in" filter="fade">
                      <p:cBhvr>
                        <p:cTn dur="1000"/>
                        <p:tgtEl>
                          <p:spTgt spid="29"/>
                        </p:tgtEl>
                      </p:cBhvr>
                    </p:animEffect>
                  </p:childTnLst>
                </p:cTn>
              </p:par>
            </p:tnLst>
          </p:tmpl>
        </p:tmplLst>
      </p:bldP>
      <p:bldP spid="29"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29"/>
                        </p:tgtEl>
                        <p:attrNameLst>
                          <p:attrName>ppt_x</p:attrName>
                          <p:attrName>ppt_y</p:attrName>
                        </p:attrNameLst>
                      </p:cBhvr>
                      <p:rCtr x="723" y="0"/>
                    </p:animMotion>
                  </p:childTnLst>
                </p:cTn>
              </p:par>
            </p:tnLst>
          </p:tmpl>
        </p:tmplLst>
      </p:bldP>
      <p:bldP spid="30" grpId="0" build="p">
        <p:tmplLst>
          <p:tmpl lvl="1">
            <p:tnLst>
              <p:par>
                <p:cTn presetID="10" presetClass="entr" presetSubtype="0" fill="hold" nodeType="withEffect">
                  <p:stCondLst>
                    <p:cond delay="250"/>
                  </p:stCondLst>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childTnLst>
                </p:cTn>
              </p:par>
            </p:tnLst>
          </p:tmpl>
        </p:tmplLst>
      </p:bldP>
      <p:bldP spid="30"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30"/>
                        </p:tgtEl>
                        <p:attrNameLst>
                          <p:attrName>ppt_x</p:attrName>
                          <p:attrName>ppt_y</p:attrName>
                        </p:attrNameLst>
                      </p:cBhvr>
                      <p:rCtr x="723" y="0"/>
                    </p:animMotion>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F46CA6D-28E2-4D2C-A5AA-CB3E2A7733D2}"/>
              </a:ext>
            </a:extLst>
          </p:cNvPr>
          <p:cNvSpPr>
            <a:spLocks noChangeArrowheads="1"/>
          </p:cNvSpPr>
          <p:nvPr userDrawn="1"/>
        </p:nvSpPr>
        <p:spPr bwMode="auto">
          <a:xfrm>
            <a:off x="0" y="-148688"/>
            <a:ext cx="24384000" cy="13911292"/>
          </a:xfrm>
          <a:prstGeom prst="rect">
            <a:avLst/>
          </a:prstGeom>
          <a:solidFill>
            <a:srgbClr val="8B8E9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grpSp>
        <p:nvGrpSpPr>
          <p:cNvPr id="18" name="Group 17">
            <a:extLst>
              <a:ext uri="{FF2B5EF4-FFF2-40B4-BE49-F238E27FC236}">
                <a16:creationId xmlns:a16="http://schemas.microsoft.com/office/drawing/2014/main" xmlns="" id="{0FB10666-497F-4A53-909B-3316F8302B26}"/>
              </a:ext>
            </a:extLst>
          </p:cNvPr>
          <p:cNvGrpSpPr/>
          <p:nvPr userDrawn="1"/>
        </p:nvGrpSpPr>
        <p:grpSpPr>
          <a:xfrm>
            <a:off x="9027382" y="9127482"/>
            <a:ext cx="13955717" cy="1993252"/>
            <a:chOff x="9027381" y="9127481"/>
            <a:chExt cx="13955716" cy="1993251"/>
          </a:xfrm>
        </p:grpSpPr>
        <p:sp>
          <p:nvSpPr>
            <p:cNvPr id="9" name="Freeform 8">
              <a:extLst>
                <a:ext uri="{FF2B5EF4-FFF2-40B4-BE49-F238E27FC236}">
                  <a16:creationId xmlns:a16="http://schemas.microsoft.com/office/drawing/2014/main" xmlns="" id="{FDBFDBAF-C69D-4023-981D-7ED902008B4B}"/>
                </a:ext>
              </a:extLst>
            </p:cNvPr>
            <p:cNvSpPr>
              <a:spLocks noEditPoints="1"/>
            </p:cNvSpPr>
            <p:nvPr userDrawn="1"/>
          </p:nvSpPr>
          <p:spPr bwMode="auto">
            <a:xfrm>
              <a:off x="9054038" y="9127481"/>
              <a:ext cx="4433725" cy="541999"/>
            </a:xfrm>
            <a:custGeom>
              <a:avLst/>
              <a:gdLst>
                <a:gd name="T0" fmla="*/ 0 w 171"/>
                <a:gd name="T1" fmla="*/ 1 h 21"/>
                <a:gd name="T2" fmla="*/ 19 w 171"/>
                <a:gd name="T3" fmla="*/ 11 h 21"/>
                <a:gd name="T4" fmla="*/ 0 w 171"/>
                <a:gd name="T5" fmla="*/ 21 h 21"/>
                <a:gd name="T6" fmla="*/ 14 w 171"/>
                <a:gd name="T7" fmla="*/ 11 h 21"/>
                <a:gd name="T8" fmla="*/ 5 w 171"/>
                <a:gd name="T9" fmla="*/ 5 h 21"/>
                <a:gd name="T10" fmla="*/ 7 w 171"/>
                <a:gd name="T11" fmla="*/ 17 h 21"/>
                <a:gd name="T12" fmla="*/ 23 w 171"/>
                <a:gd name="T13" fmla="*/ 1 h 21"/>
                <a:gd name="T14" fmla="*/ 36 w 171"/>
                <a:gd name="T15" fmla="*/ 5 h 21"/>
                <a:gd name="T16" fmla="*/ 28 w 171"/>
                <a:gd name="T17" fmla="*/ 9 h 21"/>
                <a:gd name="T18" fmla="*/ 35 w 171"/>
                <a:gd name="T19" fmla="*/ 13 h 21"/>
                <a:gd name="T20" fmla="*/ 28 w 171"/>
                <a:gd name="T21" fmla="*/ 17 h 21"/>
                <a:gd name="T22" fmla="*/ 37 w 171"/>
                <a:gd name="T23" fmla="*/ 21 h 21"/>
                <a:gd name="T24" fmla="*/ 41 w 171"/>
                <a:gd name="T25" fmla="*/ 21 h 21"/>
                <a:gd name="T26" fmla="*/ 47 w 171"/>
                <a:gd name="T27" fmla="*/ 1 h 21"/>
                <a:gd name="T28" fmla="*/ 47 w 171"/>
                <a:gd name="T29" fmla="*/ 21 h 21"/>
                <a:gd name="T30" fmla="*/ 48 w 171"/>
                <a:gd name="T31" fmla="*/ 17 h 21"/>
                <a:gd name="T32" fmla="*/ 49 w 171"/>
                <a:gd name="T33" fmla="*/ 5 h 21"/>
                <a:gd name="T34" fmla="*/ 46 w 171"/>
                <a:gd name="T35" fmla="*/ 17 h 21"/>
                <a:gd name="T36" fmla="*/ 64 w 171"/>
                <a:gd name="T37" fmla="*/ 21 h 21"/>
                <a:gd name="T38" fmla="*/ 68 w 171"/>
                <a:gd name="T39" fmla="*/ 1 h 21"/>
                <a:gd name="T40" fmla="*/ 64 w 171"/>
                <a:gd name="T41" fmla="*/ 21 h 21"/>
                <a:gd name="T42" fmla="*/ 84 w 171"/>
                <a:gd name="T43" fmla="*/ 21 h 21"/>
                <a:gd name="T44" fmla="*/ 83 w 171"/>
                <a:gd name="T45" fmla="*/ 0 h 21"/>
                <a:gd name="T46" fmla="*/ 89 w 171"/>
                <a:gd name="T47" fmla="*/ 6 h 21"/>
                <a:gd name="T48" fmla="*/ 77 w 171"/>
                <a:gd name="T49" fmla="*/ 11 h 21"/>
                <a:gd name="T50" fmla="*/ 90 w 171"/>
                <a:gd name="T51" fmla="*/ 15 h 21"/>
                <a:gd name="T52" fmla="*/ 111 w 171"/>
                <a:gd name="T53" fmla="*/ 21 h 21"/>
                <a:gd name="T54" fmla="*/ 99 w 171"/>
                <a:gd name="T55" fmla="*/ 18 h 21"/>
                <a:gd name="T56" fmla="*/ 93 w 171"/>
                <a:gd name="T57" fmla="*/ 21 h 21"/>
                <a:gd name="T58" fmla="*/ 116 w 171"/>
                <a:gd name="T59" fmla="*/ 21 h 21"/>
                <a:gd name="T60" fmla="*/ 104 w 171"/>
                <a:gd name="T61" fmla="*/ 8 h 21"/>
                <a:gd name="T62" fmla="*/ 107 w 171"/>
                <a:gd name="T63" fmla="*/ 14 h 21"/>
                <a:gd name="T64" fmla="*/ 121 w 171"/>
                <a:gd name="T65" fmla="*/ 21 h 21"/>
                <a:gd name="T66" fmla="*/ 114 w 171"/>
                <a:gd name="T67" fmla="*/ 5 h 21"/>
                <a:gd name="T68" fmla="*/ 132 w 171"/>
                <a:gd name="T69" fmla="*/ 1 h 21"/>
                <a:gd name="T70" fmla="*/ 125 w 171"/>
                <a:gd name="T71" fmla="*/ 5 h 21"/>
                <a:gd name="T72" fmla="*/ 121 w 171"/>
                <a:gd name="T73" fmla="*/ 21 h 21"/>
                <a:gd name="T74" fmla="*/ 134 w 171"/>
                <a:gd name="T75" fmla="*/ 1 h 21"/>
                <a:gd name="T76" fmla="*/ 148 w 171"/>
                <a:gd name="T77" fmla="*/ 5 h 21"/>
                <a:gd name="T78" fmla="*/ 139 w 171"/>
                <a:gd name="T79" fmla="*/ 9 h 21"/>
                <a:gd name="T80" fmla="*/ 146 w 171"/>
                <a:gd name="T81" fmla="*/ 13 h 21"/>
                <a:gd name="T82" fmla="*/ 139 w 171"/>
                <a:gd name="T83" fmla="*/ 17 h 21"/>
                <a:gd name="T84" fmla="*/ 149 w 171"/>
                <a:gd name="T85" fmla="*/ 21 h 21"/>
                <a:gd name="T86" fmla="*/ 152 w 171"/>
                <a:gd name="T87" fmla="*/ 21 h 21"/>
                <a:gd name="T88" fmla="*/ 158 w 171"/>
                <a:gd name="T89" fmla="*/ 1 h 21"/>
                <a:gd name="T90" fmla="*/ 159 w 171"/>
                <a:gd name="T91" fmla="*/ 21 h 21"/>
                <a:gd name="T92" fmla="*/ 159 w 171"/>
                <a:gd name="T93" fmla="*/ 17 h 21"/>
                <a:gd name="T94" fmla="*/ 160 w 171"/>
                <a:gd name="T95" fmla="*/ 5 h 21"/>
                <a:gd name="T96" fmla="*/ 157 w 171"/>
                <a:gd name="T97"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1" h="21">
                  <a:moveTo>
                    <a:pt x="0" y="21"/>
                  </a:moveTo>
                  <a:cubicBezTo>
                    <a:pt x="0" y="1"/>
                    <a:pt x="0" y="1"/>
                    <a:pt x="0" y="1"/>
                  </a:cubicBezTo>
                  <a:cubicBezTo>
                    <a:pt x="6" y="1"/>
                    <a:pt x="6" y="1"/>
                    <a:pt x="6" y="1"/>
                  </a:cubicBezTo>
                  <a:cubicBezTo>
                    <a:pt x="14" y="1"/>
                    <a:pt x="19" y="4"/>
                    <a:pt x="19" y="11"/>
                  </a:cubicBezTo>
                  <a:cubicBezTo>
                    <a:pt x="19" y="17"/>
                    <a:pt x="15" y="21"/>
                    <a:pt x="7" y="21"/>
                  </a:cubicBezTo>
                  <a:lnTo>
                    <a:pt x="0" y="21"/>
                  </a:lnTo>
                  <a:close/>
                  <a:moveTo>
                    <a:pt x="7" y="17"/>
                  </a:moveTo>
                  <a:cubicBezTo>
                    <a:pt x="11" y="17"/>
                    <a:pt x="14" y="15"/>
                    <a:pt x="14" y="11"/>
                  </a:cubicBezTo>
                  <a:cubicBezTo>
                    <a:pt x="14" y="7"/>
                    <a:pt x="12" y="5"/>
                    <a:pt x="8" y="5"/>
                  </a:cubicBezTo>
                  <a:cubicBezTo>
                    <a:pt x="5" y="5"/>
                    <a:pt x="5" y="5"/>
                    <a:pt x="5" y="5"/>
                  </a:cubicBezTo>
                  <a:cubicBezTo>
                    <a:pt x="5" y="17"/>
                    <a:pt x="5" y="17"/>
                    <a:pt x="5" y="17"/>
                  </a:cubicBezTo>
                  <a:lnTo>
                    <a:pt x="7" y="17"/>
                  </a:lnTo>
                  <a:close/>
                  <a:moveTo>
                    <a:pt x="23" y="21"/>
                  </a:moveTo>
                  <a:cubicBezTo>
                    <a:pt x="23" y="1"/>
                    <a:pt x="23" y="1"/>
                    <a:pt x="23" y="1"/>
                  </a:cubicBezTo>
                  <a:cubicBezTo>
                    <a:pt x="36" y="1"/>
                    <a:pt x="36" y="1"/>
                    <a:pt x="36" y="1"/>
                  </a:cubicBezTo>
                  <a:cubicBezTo>
                    <a:pt x="36" y="5"/>
                    <a:pt x="36" y="5"/>
                    <a:pt x="36" y="5"/>
                  </a:cubicBezTo>
                  <a:cubicBezTo>
                    <a:pt x="28" y="5"/>
                    <a:pt x="28" y="5"/>
                    <a:pt x="28" y="5"/>
                  </a:cubicBezTo>
                  <a:cubicBezTo>
                    <a:pt x="28" y="9"/>
                    <a:pt x="28" y="9"/>
                    <a:pt x="28" y="9"/>
                  </a:cubicBezTo>
                  <a:cubicBezTo>
                    <a:pt x="35" y="9"/>
                    <a:pt x="35" y="9"/>
                    <a:pt x="35" y="9"/>
                  </a:cubicBezTo>
                  <a:cubicBezTo>
                    <a:pt x="35" y="13"/>
                    <a:pt x="35" y="13"/>
                    <a:pt x="35" y="13"/>
                  </a:cubicBezTo>
                  <a:cubicBezTo>
                    <a:pt x="28" y="13"/>
                    <a:pt x="28" y="13"/>
                    <a:pt x="28" y="13"/>
                  </a:cubicBezTo>
                  <a:cubicBezTo>
                    <a:pt x="28" y="17"/>
                    <a:pt x="28" y="17"/>
                    <a:pt x="28" y="17"/>
                  </a:cubicBezTo>
                  <a:cubicBezTo>
                    <a:pt x="37" y="17"/>
                    <a:pt x="37" y="17"/>
                    <a:pt x="37" y="17"/>
                  </a:cubicBezTo>
                  <a:cubicBezTo>
                    <a:pt x="37" y="21"/>
                    <a:pt x="37" y="21"/>
                    <a:pt x="37" y="21"/>
                  </a:cubicBezTo>
                  <a:lnTo>
                    <a:pt x="23" y="21"/>
                  </a:lnTo>
                  <a:close/>
                  <a:moveTo>
                    <a:pt x="41" y="21"/>
                  </a:moveTo>
                  <a:cubicBezTo>
                    <a:pt x="41" y="1"/>
                    <a:pt x="41" y="1"/>
                    <a:pt x="41" y="1"/>
                  </a:cubicBezTo>
                  <a:cubicBezTo>
                    <a:pt x="47" y="1"/>
                    <a:pt x="47" y="1"/>
                    <a:pt x="47" y="1"/>
                  </a:cubicBezTo>
                  <a:cubicBezTo>
                    <a:pt x="55" y="1"/>
                    <a:pt x="60" y="4"/>
                    <a:pt x="60" y="11"/>
                  </a:cubicBezTo>
                  <a:cubicBezTo>
                    <a:pt x="60" y="17"/>
                    <a:pt x="55" y="21"/>
                    <a:pt x="47" y="21"/>
                  </a:cubicBezTo>
                  <a:lnTo>
                    <a:pt x="41" y="21"/>
                  </a:lnTo>
                  <a:close/>
                  <a:moveTo>
                    <a:pt x="48" y="17"/>
                  </a:moveTo>
                  <a:cubicBezTo>
                    <a:pt x="52" y="17"/>
                    <a:pt x="55" y="15"/>
                    <a:pt x="55" y="11"/>
                  </a:cubicBezTo>
                  <a:cubicBezTo>
                    <a:pt x="55" y="7"/>
                    <a:pt x="52" y="5"/>
                    <a:pt x="49" y="5"/>
                  </a:cubicBezTo>
                  <a:cubicBezTo>
                    <a:pt x="46" y="5"/>
                    <a:pt x="46" y="5"/>
                    <a:pt x="46" y="5"/>
                  </a:cubicBezTo>
                  <a:cubicBezTo>
                    <a:pt x="46" y="17"/>
                    <a:pt x="46" y="17"/>
                    <a:pt x="46" y="17"/>
                  </a:cubicBezTo>
                  <a:lnTo>
                    <a:pt x="48" y="17"/>
                  </a:lnTo>
                  <a:close/>
                  <a:moveTo>
                    <a:pt x="64" y="21"/>
                  </a:moveTo>
                  <a:cubicBezTo>
                    <a:pt x="64" y="1"/>
                    <a:pt x="64" y="1"/>
                    <a:pt x="64" y="1"/>
                  </a:cubicBezTo>
                  <a:cubicBezTo>
                    <a:pt x="68" y="1"/>
                    <a:pt x="68" y="1"/>
                    <a:pt x="68" y="1"/>
                  </a:cubicBezTo>
                  <a:cubicBezTo>
                    <a:pt x="68" y="21"/>
                    <a:pt x="68" y="21"/>
                    <a:pt x="68" y="21"/>
                  </a:cubicBezTo>
                  <a:lnTo>
                    <a:pt x="64" y="21"/>
                  </a:lnTo>
                  <a:close/>
                  <a:moveTo>
                    <a:pt x="92" y="18"/>
                  </a:moveTo>
                  <a:cubicBezTo>
                    <a:pt x="90" y="20"/>
                    <a:pt x="88" y="21"/>
                    <a:pt x="84" y="21"/>
                  </a:cubicBezTo>
                  <a:cubicBezTo>
                    <a:pt x="77" y="21"/>
                    <a:pt x="72" y="17"/>
                    <a:pt x="72" y="11"/>
                  </a:cubicBezTo>
                  <a:cubicBezTo>
                    <a:pt x="72" y="5"/>
                    <a:pt x="77" y="0"/>
                    <a:pt x="83" y="0"/>
                  </a:cubicBezTo>
                  <a:cubicBezTo>
                    <a:pt x="89" y="0"/>
                    <a:pt x="91" y="3"/>
                    <a:pt x="92" y="3"/>
                  </a:cubicBezTo>
                  <a:cubicBezTo>
                    <a:pt x="89" y="6"/>
                    <a:pt x="89" y="6"/>
                    <a:pt x="89" y="6"/>
                  </a:cubicBezTo>
                  <a:cubicBezTo>
                    <a:pt x="88" y="5"/>
                    <a:pt x="86" y="4"/>
                    <a:pt x="84" y="4"/>
                  </a:cubicBezTo>
                  <a:cubicBezTo>
                    <a:pt x="79" y="4"/>
                    <a:pt x="77" y="7"/>
                    <a:pt x="77" y="11"/>
                  </a:cubicBezTo>
                  <a:cubicBezTo>
                    <a:pt x="77" y="14"/>
                    <a:pt x="80" y="17"/>
                    <a:pt x="84" y="17"/>
                  </a:cubicBezTo>
                  <a:cubicBezTo>
                    <a:pt x="87" y="17"/>
                    <a:pt x="89" y="16"/>
                    <a:pt x="90" y="15"/>
                  </a:cubicBezTo>
                  <a:lnTo>
                    <a:pt x="92" y="18"/>
                  </a:lnTo>
                  <a:close/>
                  <a:moveTo>
                    <a:pt x="111" y="21"/>
                  </a:moveTo>
                  <a:cubicBezTo>
                    <a:pt x="109" y="18"/>
                    <a:pt x="109" y="18"/>
                    <a:pt x="109" y="18"/>
                  </a:cubicBezTo>
                  <a:cubicBezTo>
                    <a:pt x="99" y="18"/>
                    <a:pt x="99" y="18"/>
                    <a:pt x="99" y="18"/>
                  </a:cubicBezTo>
                  <a:cubicBezTo>
                    <a:pt x="98" y="21"/>
                    <a:pt x="98" y="21"/>
                    <a:pt x="98" y="21"/>
                  </a:cubicBezTo>
                  <a:cubicBezTo>
                    <a:pt x="93" y="21"/>
                    <a:pt x="93" y="21"/>
                    <a:pt x="93" y="21"/>
                  </a:cubicBezTo>
                  <a:cubicBezTo>
                    <a:pt x="104" y="0"/>
                    <a:pt x="104" y="0"/>
                    <a:pt x="104" y="0"/>
                  </a:cubicBezTo>
                  <a:cubicBezTo>
                    <a:pt x="116" y="21"/>
                    <a:pt x="116" y="21"/>
                    <a:pt x="116" y="21"/>
                  </a:cubicBezTo>
                  <a:lnTo>
                    <a:pt x="111" y="21"/>
                  </a:lnTo>
                  <a:close/>
                  <a:moveTo>
                    <a:pt x="104" y="8"/>
                  </a:moveTo>
                  <a:cubicBezTo>
                    <a:pt x="101" y="14"/>
                    <a:pt x="101" y="14"/>
                    <a:pt x="101" y="14"/>
                  </a:cubicBezTo>
                  <a:cubicBezTo>
                    <a:pt x="107" y="14"/>
                    <a:pt x="107" y="14"/>
                    <a:pt x="107" y="14"/>
                  </a:cubicBezTo>
                  <a:lnTo>
                    <a:pt x="104" y="8"/>
                  </a:lnTo>
                  <a:close/>
                  <a:moveTo>
                    <a:pt x="121" y="21"/>
                  </a:moveTo>
                  <a:cubicBezTo>
                    <a:pt x="121" y="5"/>
                    <a:pt x="121" y="5"/>
                    <a:pt x="121" y="5"/>
                  </a:cubicBezTo>
                  <a:cubicBezTo>
                    <a:pt x="114" y="5"/>
                    <a:pt x="114" y="5"/>
                    <a:pt x="114" y="5"/>
                  </a:cubicBezTo>
                  <a:cubicBezTo>
                    <a:pt x="114" y="1"/>
                    <a:pt x="114" y="1"/>
                    <a:pt x="114" y="1"/>
                  </a:cubicBezTo>
                  <a:cubicBezTo>
                    <a:pt x="132" y="1"/>
                    <a:pt x="132" y="1"/>
                    <a:pt x="132" y="1"/>
                  </a:cubicBezTo>
                  <a:cubicBezTo>
                    <a:pt x="132" y="5"/>
                    <a:pt x="132" y="5"/>
                    <a:pt x="132" y="5"/>
                  </a:cubicBezTo>
                  <a:cubicBezTo>
                    <a:pt x="125" y="5"/>
                    <a:pt x="125" y="5"/>
                    <a:pt x="125" y="5"/>
                  </a:cubicBezTo>
                  <a:cubicBezTo>
                    <a:pt x="125" y="21"/>
                    <a:pt x="125" y="21"/>
                    <a:pt x="125" y="21"/>
                  </a:cubicBezTo>
                  <a:lnTo>
                    <a:pt x="121" y="21"/>
                  </a:lnTo>
                  <a:close/>
                  <a:moveTo>
                    <a:pt x="134" y="21"/>
                  </a:moveTo>
                  <a:cubicBezTo>
                    <a:pt x="134" y="1"/>
                    <a:pt x="134" y="1"/>
                    <a:pt x="134" y="1"/>
                  </a:cubicBezTo>
                  <a:cubicBezTo>
                    <a:pt x="148" y="1"/>
                    <a:pt x="148" y="1"/>
                    <a:pt x="148" y="1"/>
                  </a:cubicBezTo>
                  <a:cubicBezTo>
                    <a:pt x="148" y="5"/>
                    <a:pt x="148" y="5"/>
                    <a:pt x="148" y="5"/>
                  </a:cubicBezTo>
                  <a:cubicBezTo>
                    <a:pt x="139" y="5"/>
                    <a:pt x="139" y="5"/>
                    <a:pt x="139" y="5"/>
                  </a:cubicBezTo>
                  <a:cubicBezTo>
                    <a:pt x="139" y="9"/>
                    <a:pt x="139" y="9"/>
                    <a:pt x="139" y="9"/>
                  </a:cubicBezTo>
                  <a:cubicBezTo>
                    <a:pt x="146" y="9"/>
                    <a:pt x="146" y="9"/>
                    <a:pt x="146" y="9"/>
                  </a:cubicBezTo>
                  <a:cubicBezTo>
                    <a:pt x="146" y="13"/>
                    <a:pt x="146" y="13"/>
                    <a:pt x="146" y="13"/>
                  </a:cubicBezTo>
                  <a:cubicBezTo>
                    <a:pt x="139" y="13"/>
                    <a:pt x="139" y="13"/>
                    <a:pt x="139" y="13"/>
                  </a:cubicBezTo>
                  <a:cubicBezTo>
                    <a:pt x="139" y="17"/>
                    <a:pt x="139" y="17"/>
                    <a:pt x="139" y="17"/>
                  </a:cubicBezTo>
                  <a:cubicBezTo>
                    <a:pt x="149" y="17"/>
                    <a:pt x="149" y="17"/>
                    <a:pt x="149" y="17"/>
                  </a:cubicBezTo>
                  <a:cubicBezTo>
                    <a:pt x="149" y="21"/>
                    <a:pt x="149" y="21"/>
                    <a:pt x="149" y="21"/>
                  </a:cubicBezTo>
                  <a:lnTo>
                    <a:pt x="134" y="21"/>
                  </a:lnTo>
                  <a:close/>
                  <a:moveTo>
                    <a:pt x="152" y="21"/>
                  </a:moveTo>
                  <a:cubicBezTo>
                    <a:pt x="152" y="1"/>
                    <a:pt x="152" y="1"/>
                    <a:pt x="152" y="1"/>
                  </a:cubicBezTo>
                  <a:cubicBezTo>
                    <a:pt x="158" y="1"/>
                    <a:pt x="158" y="1"/>
                    <a:pt x="158" y="1"/>
                  </a:cubicBezTo>
                  <a:cubicBezTo>
                    <a:pt x="166" y="1"/>
                    <a:pt x="171" y="4"/>
                    <a:pt x="171" y="11"/>
                  </a:cubicBezTo>
                  <a:cubicBezTo>
                    <a:pt x="171" y="17"/>
                    <a:pt x="167" y="21"/>
                    <a:pt x="159" y="21"/>
                  </a:cubicBezTo>
                  <a:lnTo>
                    <a:pt x="152" y="21"/>
                  </a:lnTo>
                  <a:close/>
                  <a:moveTo>
                    <a:pt x="159" y="17"/>
                  </a:moveTo>
                  <a:cubicBezTo>
                    <a:pt x="163" y="17"/>
                    <a:pt x="166" y="15"/>
                    <a:pt x="166" y="11"/>
                  </a:cubicBezTo>
                  <a:cubicBezTo>
                    <a:pt x="166" y="7"/>
                    <a:pt x="164" y="5"/>
                    <a:pt x="160" y="5"/>
                  </a:cubicBezTo>
                  <a:cubicBezTo>
                    <a:pt x="157" y="5"/>
                    <a:pt x="157" y="5"/>
                    <a:pt x="157" y="5"/>
                  </a:cubicBezTo>
                  <a:cubicBezTo>
                    <a:pt x="157" y="17"/>
                    <a:pt x="157" y="17"/>
                    <a:pt x="157" y="17"/>
                  </a:cubicBezTo>
                  <a:lnTo>
                    <a:pt x="159"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9">
              <a:extLst>
                <a:ext uri="{FF2B5EF4-FFF2-40B4-BE49-F238E27FC236}">
                  <a16:creationId xmlns:a16="http://schemas.microsoft.com/office/drawing/2014/main" xmlns="" id="{3191FC5E-B76D-4500-A27F-352B988A8F39}"/>
                </a:ext>
              </a:extLst>
            </p:cNvPr>
            <p:cNvSpPr>
              <a:spLocks noEditPoints="1"/>
            </p:cNvSpPr>
            <p:nvPr userDrawn="1"/>
          </p:nvSpPr>
          <p:spPr bwMode="auto">
            <a:xfrm>
              <a:off x="13748393" y="9127481"/>
              <a:ext cx="1089920" cy="541999"/>
            </a:xfrm>
            <a:custGeom>
              <a:avLst/>
              <a:gdLst>
                <a:gd name="T0" fmla="*/ 7 w 42"/>
                <a:gd name="T1" fmla="*/ 21 h 21"/>
                <a:gd name="T2" fmla="*/ 7 w 42"/>
                <a:gd name="T3" fmla="*/ 5 h 21"/>
                <a:gd name="T4" fmla="*/ 0 w 42"/>
                <a:gd name="T5" fmla="*/ 5 h 21"/>
                <a:gd name="T6" fmla="*/ 0 w 42"/>
                <a:gd name="T7" fmla="*/ 1 h 21"/>
                <a:gd name="T8" fmla="*/ 18 w 42"/>
                <a:gd name="T9" fmla="*/ 1 h 21"/>
                <a:gd name="T10" fmla="*/ 18 w 42"/>
                <a:gd name="T11" fmla="*/ 5 h 21"/>
                <a:gd name="T12" fmla="*/ 11 w 42"/>
                <a:gd name="T13" fmla="*/ 5 h 21"/>
                <a:gd name="T14" fmla="*/ 11 w 42"/>
                <a:gd name="T15" fmla="*/ 21 h 21"/>
                <a:gd name="T16" fmla="*/ 7 w 42"/>
                <a:gd name="T17" fmla="*/ 21 h 21"/>
                <a:gd name="T18" fmla="*/ 30 w 42"/>
                <a:gd name="T19" fmla="*/ 21 h 21"/>
                <a:gd name="T20" fmla="*/ 19 w 42"/>
                <a:gd name="T21" fmla="*/ 11 h 21"/>
                <a:gd name="T22" fmla="*/ 30 w 42"/>
                <a:gd name="T23" fmla="*/ 0 h 21"/>
                <a:gd name="T24" fmla="*/ 42 w 42"/>
                <a:gd name="T25" fmla="*/ 11 h 21"/>
                <a:gd name="T26" fmla="*/ 30 w 42"/>
                <a:gd name="T27" fmla="*/ 21 h 21"/>
                <a:gd name="T28" fmla="*/ 30 w 42"/>
                <a:gd name="T29" fmla="*/ 4 h 21"/>
                <a:gd name="T30" fmla="*/ 24 w 42"/>
                <a:gd name="T31" fmla="*/ 11 h 21"/>
                <a:gd name="T32" fmla="*/ 30 w 42"/>
                <a:gd name="T33" fmla="*/ 17 h 21"/>
                <a:gd name="T34" fmla="*/ 37 w 42"/>
                <a:gd name="T35" fmla="*/ 11 h 21"/>
                <a:gd name="T36" fmla="*/ 30 w 42"/>
                <a:gd name="T37" fmla="*/ 4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2" h="21">
                  <a:moveTo>
                    <a:pt x="7" y="21"/>
                  </a:moveTo>
                  <a:cubicBezTo>
                    <a:pt x="7" y="5"/>
                    <a:pt x="7" y="5"/>
                    <a:pt x="7" y="5"/>
                  </a:cubicBezTo>
                  <a:cubicBezTo>
                    <a:pt x="0" y="5"/>
                    <a:pt x="0" y="5"/>
                    <a:pt x="0" y="5"/>
                  </a:cubicBezTo>
                  <a:cubicBezTo>
                    <a:pt x="0" y="1"/>
                    <a:pt x="0" y="1"/>
                    <a:pt x="0" y="1"/>
                  </a:cubicBezTo>
                  <a:cubicBezTo>
                    <a:pt x="18" y="1"/>
                    <a:pt x="18" y="1"/>
                    <a:pt x="18" y="1"/>
                  </a:cubicBezTo>
                  <a:cubicBezTo>
                    <a:pt x="18" y="5"/>
                    <a:pt x="18" y="5"/>
                    <a:pt x="18" y="5"/>
                  </a:cubicBezTo>
                  <a:cubicBezTo>
                    <a:pt x="11" y="5"/>
                    <a:pt x="11" y="5"/>
                    <a:pt x="11" y="5"/>
                  </a:cubicBezTo>
                  <a:cubicBezTo>
                    <a:pt x="11" y="21"/>
                    <a:pt x="11" y="21"/>
                    <a:pt x="11" y="21"/>
                  </a:cubicBezTo>
                  <a:lnTo>
                    <a:pt x="7" y="21"/>
                  </a:lnTo>
                  <a:close/>
                  <a:moveTo>
                    <a:pt x="30" y="21"/>
                  </a:moveTo>
                  <a:cubicBezTo>
                    <a:pt x="24" y="21"/>
                    <a:pt x="19" y="17"/>
                    <a:pt x="19" y="11"/>
                  </a:cubicBezTo>
                  <a:cubicBezTo>
                    <a:pt x="19" y="5"/>
                    <a:pt x="24" y="0"/>
                    <a:pt x="30" y="0"/>
                  </a:cubicBezTo>
                  <a:cubicBezTo>
                    <a:pt x="37" y="0"/>
                    <a:pt x="42" y="5"/>
                    <a:pt x="42" y="11"/>
                  </a:cubicBezTo>
                  <a:cubicBezTo>
                    <a:pt x="42" y="17"/>
                    <a:pt x="36" y="21"/>
                    <a:pt x="30" y="21"/>
                  </a:cubicBezTo>
                  <a:close/>
                  <a:moveTo>
                    <a:pt x="30" y="4"/>
                  </a:moveTo>
                  <a:cubicBezTo>
                    <a:pt x="27" y="4"/>
                    <a:pt x="24" y="7"/>
                    <a:pt x="24" y="11"/>
                  </a:cubicBezTo>
                  <a:cubicBezTo>
                    <a:pt x="24" y="14"/>
                    <a:pt x="27" y="17"/>
                    <a:pt x="30" y="17"/>
                  </a:cubicBezTo>
                  <a:cubicBezTo>
                    <a:pt x="34" y="17"/>
                    <a:pt x="37" y="14"/>
                    <a:pt x="37" y="11"/>
                  </a:cubicBezTo>
                  <a:cubicBezTo>
                    <a:pt x="37" y="7"/>
                    <a:pt x="34" y="4"/>
                    <a:pt x="30"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10">
              <a:extLst>
                <a:ext uri="{FF2B5EF4-FFF2-40B4-BE49-F238E27FC236}">
                  <a16:creationId xmlns:a16="http://schemas.microsoft.com/office/drawing/2014/main" xmlns="" id="{185FA331-FD44-465F-886D-304BC7A62E34}"/>
                </a:ext>
              </a:extLst>
            </p:cNvPr>
            <p:cNvSpPr>
              <a:spLocks noEditPoints="1"/>
            </p:cNvSpPr>
            <p:nvPr userDrawn="1"/>
          </p:nvSpPr>
          <p:spPr bwMode="auto">
            <a:xfrm>
              <a:off x="9027381" y="10552078"/>
              <a:ext cx="5784278" cy="568654"/>
            </a:xfrm>
            <a:custGeom>
              <a:avLst/>
              <a:gdLst>
                <a:gd name="T0" fmla="*/ 13 w 223"/>
                <a:gd name="T1" fmla="*/ 9 h 22"/>
                <a:gd name="T2" fmla="*/ 12 w 223"/>
                <a:gd name="T3" fmla="*/ 21 h 22"/>
                <a:gd name="T4" fmla="*/ 12 w 223"/>
                <a:gd name="T5" fmla="*/ 0 h 22"/>
                <a:gd name="T6" fmla="*/ 18 w 223"/>
                <a:gd name="T7" fmla="*/ 6 h 22"/>
                <a:gd name="T8" fmla="*/ 5 w 223"/>
                <a:gd name="T9" fmla="*/ 11 h 22"/>
                <a:gd name="T10" fmla="*/ 18 w 223"/>
                <a:gd name="T11" fmla="*/ 13 h 22"/>
                <a:gd name="T12" fmla="*/ 36 w 223"/>
                <a:gd name="T13" fmla="*/ 21 h 22"/>
                <a:gd name="T14" fmla="*/ 36 w 223"/>
                <a:gd name="T15" fmla="*/ 0 h 22"/>
                <a:gd name="T16" fmla="*/ 36 w 223"/>
                <a:gd name="T17" fmla="*/ 21 h 22"/>
                <a:gd name="T18" fmla="*/ 30 w 223"/>
                <a:gd name="T19" fmla="*/ 11 h 22"/>
                <a:gd name="T20" fmla="*/ 43 w 223"/>
                <a:gd name="T21" fmla="*/ 11 h 22"/>
                <a:gd name="T22" fmla="*/ 47 w 223"/>
                <a:gd name="T23" fmla="*/ 1 h 22"/>
                <a:gd name="T24" fmla="*/ 59 w 223"/>
                <a:gd name="T25" fmla="*/ 13 h 22"/>
                <a:gd name="T26" fmla="*/ 59 w 223"/>
                <a:gd name="T27" fmla="*/ 13 h 22"/>
                <a:gd name="T28" fmla="*/ 70 w 223"/>
                <a:gd name="T29" fmla="*/ 1 h 22"/>
                <a:gd name="T30" fmla="*/ 47 w 223"/>
                <a:gd name="T31" fmla="*/ 1 h 22"/>
                <a:gd name="T32" fmla="*/ 72 w 223"/>
                <a:gd name="T33" fmla="*/ 1 h 22"/>
                <a:gd name="T34" fmla="*/ 86 w 223"/>
                <a:gd name="T35" fmla="*/ 5 h 22"/>
                <a:gd name="T36" fmla="*/ 77 w 223"/>
                <a:gd name="T37" fmla="*/ 9 h 22"/>
                <a:gd name="T38" fmla="*/ 84 w 223"/>
                <a:gd name="T39" fmla="*/ 13 h 22"/>
                <a:gd name="T40" fmla="*/ 77 w 223"/>
                <a:gd name="T41" fmla="*/ 17 h 22"/>
                <a:gd name="T42" fmla="*/ 87 w 223"/>
                <a:gd name="T43" fmla="*/ 21 h 22"/>
                <a:gd name="T44" fmla="*/ 103 w 223"/>
                <a:gd name="T45" fmla="*/ 21 h 22"/>
                <a:gd name="T46" fmla="*/ 95 w 223"/>
                <a:gd name="T47" fmla="*/ 13 h 22"/>
                <a:gd name="T48" fmla="*/ 91 w 223"/>
                <a:gd name="T49" fmla="*/ 21 h 22"/>
                <a:gd name="T50" fmla="*/ 95 w 223"/>
                <a:gd name="T51" fmla="*/ 1 h 22"/>
                <a:gd name="T52" fmla="*/ 100 w 223"/>
                <a:gd name="T53" fmla="*/ 13 h 22"/>
                <a:gd name="T54" fmla="*/ 103 w 223"/>
                <a:gd name="T55" fmla="*/ 21 h 22"/>
                <a:gd name="T56" fmla="*/ 100 w 223"/>
                <a:gd name="T57" fmla="*/ 7 h 22"/>
                <a:gd name="T58" fmla="*/ 95 w 223"/>
                <a:gd name="T59" fmla="*/ 5 h 22"/>
                <a:gd name="T60" fmla="*/ 96 w 223"/>
                <a:gd name="T61" fmla="*/ 11 h 22"/>
                <a:gd name="T62" fmla="*/ 116 w 223"/>
                <a:gd name="T63" fmla="*/ 21 h 22"/>
                <a:gd name="T64" fmla="*/ 112 w 223"/>
                <a:gd name="T65" fmla="*/ 0 h 22"/>
                <a:gd name="T66" fmla="*/ 127 w 223"/>
                <a:gd name="T67" fmla="*/ 1 h 22"/>
                <a:gd name="T68" fmla="*/ 131 w 223"/>
                <a:gd name="T69" fmla="*/ 22 h 22"/>
                <a:gd name="T70" fmla="*/ 156 w 223"/>
                <a:gd name="T71" fmla="*/ 21 h 22"/>
                <a:gd name="T72" fmla="*/ 155 w 223"/>
                <a:gd name="T73" fmla="*/ 11 h 22"/>
                <a:gd name="T74" fmla="*/ 148 w 223"/>
                <a:gd name="T75" fmla="*/ 22 h 22"/>
                <a:gd name="T76" fmla="*/ 141 w 223"/>
                <a:gd name="T77" fmla="*/ 11 h 22"/>
                <a:gd name="T78" fmla="*/ 140 w 223"/>
                <a:gd name="T79" fmla="*/ 21 h 22"/>
                <a:gd name="T80" fmla="*/ 138 w 223"/>
                <a:gd name="T81" fmla="*/ 0 h 22"/>
                <a:gd name="T82" fmla="*/ 148 w 223"/>
                <a:gd name="T83" fmla="*/ 15 h 22"/>
                <a:gd name="T84" fmla="*/ 158 w 223"/>
                <a:gd name="T85" fmla="*/ 0 h 22"/>
                <a:gd name="T86" fmla="*/ 156 w 223"/>
                <a:gd name="T87" fmla="*/ 21 h 22"/>
                <a:gd name="T88" fmla="*/ 165 w 223"/>
                <a:gd name="T89" fmla="*/ 1 h 22"/>
                <a:gd name="T90" fmla="*/ 178 w 223"/>
                <a:gd name="T91" fmla="*/ 5 h 22"/>
                <a:gd name="T92" fmla="*/ 170 w 223"/>
                <a:gd name="T93" fmla="*/ 9 h 22"/>
                <a:gd name="T94" fmla="*/ 177 w 223"/>
                <a:gd name="T95" fmla="*/ 13 h 22"/>
                <a:gd name="T96" fmla="*/ 170 w 223"/>
                <a:gd name="T97" fmla="*/ 17 h 22"/>
                <a:gd name="T98" fmla="*/ 179 w 223"/>
                <a:gd name="T99" fmla="*/ 21 h 22"/>
                <a:gd name="T100" fmla="*/ 187 w 223"/>
                <a:gd name="T101" fmla="*/ 9 h 22"/>
                <a:gd name="T102" fmla="*/ 183 w 223"/>
                <a:gd name="T103" fmla="*/ 21 h 22"/>
                <a:gd name="T104" fmla="*/ 198 w 223"/>
                <a:gd name="T105" fmla="*/ 12 h 22"/>
                <a:gd name="T106" fmla="*/ 203 w 223"/>
                <a:gd name="T107" fmla="*/ 1 h 22"/>
                <a:gd name="T108" fmla="*/ 187 w 223"/>
                <a:gd name="T109" fmla="*/ 9 h 22"/>
                <a:gd name="T110" fmla="*/ 212 w 223"/>
                <a:gd name="T111" fmla="*/ 5 h 22"/>
                <a:gd name="T112" fmla="*/ 206 w 223"/>
                <a:gd name="T113" fmla="*/ 1 h 22"/>
                <a:gd name="T114" fmla="*/ 223 w 223"/>
                <a:gd name="T115" fmla="*/ 5 h 22"/>
                <a:gd name="T116" fmla="*/ 217 w 223"/>
                <a:gd name="T117" fmla="*/ 2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3" h="22">
                  <a:moveTo>
                    <a:pt x="13" y="13"/>
                  </a:moveTo>
                  <a:cubicBezTo>
                    <a:pt x="13" y="9"/>
                    <a:pt x="13" y="9"/>
                    <a:pt x="13" y="9"/>
                  </a:cubicBezTo>
                  <a:cubicBezTo>
                    <a:pt x="23" y="9"/>
                    <a:pt x="23" y="9"/>
                    <a:pt x="23" y="9"/>
                  </a:cubicBezTo>
                  <a:cubicBezTo>
                    <a:pt x="22" y="18"/>
                    <a:pt x="17" y="21"/>
                    <a:pt x="12" y="21"/>
                  </a:cubicBezTo>
                  <a:cubicBezTo>
                    <a:pt x="5" y="21"/>
                    <a:pt x="0" y="17"/>
                    <a:pt x="0" y="11"/>
                  </a:cubicBezTo>
                  <a:cubicBezTo>
                    <a:pt x="0" y="5"/>
                    <a:pt x="5" y="0"/>
                    <a:pt x="12" y="0"/>
                  </a:cubicBezTo>
                  <a:cubicBezTo>
                    <a:pt x="17" y="0"/>
                    <a:pt x="20" y="3"/>
                    <a:pt x="20" y="3"/>
                  </a:cubicBezTo>
                  <a:cubicBezTo>
                    <a:pt x="18" y="6"/>
                    <a:pt x="18" y="6"/>
                    <a:pt x="18" y="6"/>
                  </a:cubicBezTo>
                  <a:cubicBezTo>
                    <a:pt x="18" y="6"/>
                    <a:pt x="16" y="4"/>
                    <a:pt x="12" y="4"/>
                  </a:cubicBezTo>
                  <a:cubicBezTo>
                    <a:pt x="8" y="4"/>
                    <a:pt x="5" y="7"/>
                    <a:pt x="5" y="11"/>
                  </a:cubicBezTo>
                  <a:cubicBezTo>
                    <a:pt x="5" y="14"/>
                    <a:pt x="8" y="17"/>
                    <a:pt x="12" y="17"/>
                  </a:cubicBezTo>
                  <a:cubicBezTo>
                    <a:pt x="15" y="17"/>
                    <a:pt x="18" y="15"/>
                    <a:pt x="18" y="13"/>
                  </a:cubicBezTo>
                  <a:lnTo>
                    <a:pt x="13" y="13"/>
                  </a:lnTo>
                  <a:close/>
                  <a:moveTo>
                    <a:pt x="36" y="21"/>
                  </a:moveTo>
                  <a:cubicBezTo>
                    <a:pt x="30" y="21"/>
                    <a:pt x="25" y="17"/>
                    <a:pt x="25" y="11"/>
                  </a:cubicBezTo>
                  <a:cubicBezTo>
                    <a:pt x="25" y="5"/>
                    <a:pt x="30" y="0"/>
                    <a:pt x="36" y="0"/>
                  </a:cubicBezTo>
                  <a:cubicBezTo>
                    <a:pt x="42" y="0"/>
                    <a:pt x="47" y="5"/>
                    <a:pt x="47" y="11"/>
                  </a:cubicBezTo>
                  <a:cubicBezTo>
                    <a:pt x="47" y="17"/>
                    <a:pt x="42" y="21"/>
                    <a:pt x="36" y="21"/>
                  </a:cubicBezTo>
                  <a:close/>
                  <a:moveTo>
                    <a:pt x="36" y="4"/>
                  </a:moveTo>
                  <a:cubicBezTo>
                    <a:pt x="33" y="4"/>
                    <a:pt x="30" y="7"/>
                    <a:pt x="30" y="11"/>
                  </a:cubicBezTo>
                  <a:cubicBezTo>
                    <a:pt x="30" y="14"/>
                    <a:pt x="33" y="17"/>
                    <a:pt x="36" y="17"/>
                  </a:cubicBezTo>
                  <a:cubicBezTo>
                    <a:pt x="40" y="17"/>
                    <a:pt x="43" y="14"/>
                    <a:pt x="43" y="11"/>
                  </a:cubicBezTo>
                  <a:cubicBezTo>
                    <a:pt x="43" y="7"/>
                    <a:pt x="40" y="4"/>
                    <a:pt x="36" y="4"/>
                  </a:cubicBezTo>
                  <a:close/>
                  <a:moveTo>
                    <a:pt x="47" y="1"/>
                  </a:moveTo>
                  <a:cubicBezTo>
                    <a:pt x="53" y="1"/>
                    <a:pt x="53" y="1"/>
                    <a:pt x="53" y="1"/>
                  </a:cubicBezTo>
                  <a:cubicBezTo>
                    <a:pt x="59" y="13"/>
                    <a:pt x="59" y="13"/>
                    <a:pt x="59" y="13"/>
                  </a:cubicBezTo>
                  <a:cubicBezTo>
                    <a:pt x="59" y="13"/>
                    <a:pt x="59" y="13"/>
                    <a:pt x="59" y="14"/>
                  </a:cubicBezTo>
                  <a:cubicBezTo>
                    <a:pt x="59" y="13"/>
                    <a:pt x="59" y="13"/>
                    <a:pt x="59" y="13"/>
                  </a:cubicBezTo>
                  <a:cubicBezTo>
                    <a:pt x="65" y="1"/>
                    <a:pt x="65" y="1"/>
                    <a:pt x="65" y="1"/>
                  </a:cubicBezTo>
                  <a:cubicBezTo>
                    <a:pt x="70" y="1"/>
                    <a:pt x="70" y="1"/>
                    <a:pt x="70" y="1"/>
                  </a:cubicBezTo>
                  <a:cubicBezTo>
                    <a:pt x="59" y="22"/>
                    <a:pt x="59" y="22"/>
                    <a:pt x="59" y="22"/>
                  </a:cubicBezTo>
                  <a:lnTo>
                    <a:pt x="47" y="1"/>
                  </a:lnTo>
                  <a:close/>
                  <a:moveTo>
                    <a:pt x="72" y="21"/>
                  </a:moveTo>
                  <a:cubicBezTo>
                    <a:pt x="72" y="1"/>
                    <a:pt x="72" y="1"/>
                    <a:pt x="72" y="1"/>
                  </a:cubicBezTo>
                  <a:cubicBezTo>
                    <a:pt x="86" y="1"/>
                    <a:pt x="86" y="1"/>
                    <a:pt x="86" y="1"/>
                  </a:cubicBezTo>
                  <a:cubicBezTo>
                    <a:pt x="86" y="5"/>
                    <a:pt x="86" y="5"/>
                    <a:pt x="86" y="5"/>
                  </a:cubicBezTo>
                  <a:cubicBezTo>
                    <a:pt x="77" y="5"/>
                    <a:pt x="77" y="5"/>
                    <a:pt x="77" y="5"/>
                  </a:cubicBezTo>
                  <a:cubicBezTo>
                    <a:pt x="77" y="9"/>
                    <a:pt x="77" y="9"/>
                    <a:pt x="77" y="9"/>
                  </a:cubicBezTo>
                  <a:cubicBezTo>
                    <a:pt x="84" y="9"/>
                    <a:pt x="84" y="9"/>
                    <a:pt x="84" y="9"/>
                  </a:cubicBezTo>
                  <a:cubicBezTo>
                    <a:pt x="84" y="13"/>
                    <a:pt x="84" y="13"/>
                    <a:pt x="84" y="13"/>
                  </a:cubicBezTo>
                  <a:cubicBezTo>
                    <a:pt x="77" y="13"/>
                    <a:pt x="77" y="13"/>
                    <a:pt x="77" y="13"/>
                  </a:cubicBezTo>
                  <a:cubicBezTo>
                    <a:pt x="77" y="17"/>
                    <a:pt x="77" y="17"/>
                    <a:pt x="77" y="17"/>
                  </a:cubicBezTo>
                  <a:cubicBezTo>
                    <a:pt x="87" y="17"/>
                    <a:pt x="87" y="17"/>
                    <a:pt x="87" y="17"/>
                  </a:cubicBezTo>
                  <a:cubicBezTo>
                    <a:pt x="87" y="21"/>
                    <a:pt x="87" y="21"/>
                    <a:pt x="87" y="21"/>
                  </a:cubicBezTo>
                  <a:lnTo>
                    <a:pt x="72" y="21"/>
                  </a:lnTo>
                  <a:close/>
                  <a:moveTo>
                    <a:pt x="103" y="21"/>
                  </a:moveTo>
                  <a:cubicBezTo>
                    <a:pt x="96" y="14"/>
                    <a:pt x="96" y="14"/>
                    <a:pt x="96" y="14"/>
                  </a:cubicBezTo>
                  <a:cubicBezTo>
                    <a:pt x="95" y="13"/>
                    <a:pt x="95" y="13"/>
                    <a:pt x="95" y="13"/>
                  </a:cubicBezTo>
                  <a:cubicBezTo>
                    <a:pt x="95" y="21"/>
                    <a:pt x="95" y="21"/>
                    <a:pt x="95" y="21"/>
                  </a:cubicBezTo>
                  <a:cubicBezTo>
                    <a:pt x="91" y="21"/>
                    <a:pt x="91" y="21"/>
                    <a:pt x="91" y="21"/>
                  </a:cubicBezTo>
                  <a:cubicBezTo>
                    <a:pt x="91" y="1"/>
                    <a:pt x="91" y="1"/>
                    <a:pt x="91" y="1"/>
                  </a:cubicBezTo>
                  <a:cubicBezTo>
                    <a:pt x="95" y="1"/>
                    <a:pt x="95" y="1"/>
                    <a:pt x="95" y="1"/>
                  </a:cubicBezTo>
                  <a:cubicBezTo>
                    <a:pt x="101" y="1"/>
                    <a:pt x="105" y="2"/>
                    <a:pt x="105" y="7"/>
                  </a:cubicBezTo>
                  <a:cubicBezTo>
                    <a:pt x="105" y="10"/>
                    <a:pt x="103" y="12"/>
                    <a:pt x="100" y="13"/>
                  </a:cubicBezTo>
                  <a:cubicBezTo>
                    <a:pt x="110" y="21"/>
                    <a:pt x="110" y="21"/>
                    <a:pt x="110" y="21"/>
                  </a:cubicBezTo>
                  <a:lnTo>
                    <a:pt x="103" y="21"/>
                  </a:lnTo>
                  <a:close/>
                  <a:moveTo>
                    <a:pt x="96" y="11"/>
                  </a:moveTo>
                  <a:cubicBezTo>
                    <a:pt x="99" y="11"/>
                    <a:pt x="100" y="9"/>
                    <a:pt x="100" y="7"/>
                  </a:cubicBezTo>
                  <a:cubicBezTo>
                    <a:pt x="100" y="6"/>
                    <a:pt x="99" y="5"/>
                    <a:pt x="97" y="5"/>
                  </a:cubicBezTo>
                  <a:cubicBezTo>
                    <a:pt x="95" y="5"/>
                    <a:pt x="95" y="5"/>
                    <a:pt x="95" y="5"/>
                  </a:cubicBezTo>
                  <a:cubicBezTo>
                    <a:pt x="95" y="11"/>
                    <a:pt x="95" y="11"/>
                    <a:pt x="95" y="11"/>
                  </a:cubicBezTo>
                  <a:lnTo>
                    <a:pt x="96" y="11"/>
                  </a:lnTo>
                  <a:close/>
                  <a:moveTo>
                    <a:pt x="116" y="9"/>
                  </a:moveTo>
                  <a:cubicBezTo>
                    <a:pt x="116" y="21"/>
                    <a:pt x="116" y="21"/>
                    <a:pt x="116" y="21"/>
                  </a:cubicBezTo>
                  <a:cubicBezTo>
                    <a:pt x="112" y="21"/>
                    <a:pt x="112" y="21"/>
                    <a:pt x="112" y="21"/>
                  </a:cubicBezTo>
                  <a:cubicBezTo>
                    <a:pt x="112" y="0"/>
                    <a:pt x="112" y="0"/>
                    <a:pt x="112" y="0"/>
                  </a:cubicBezTo>
                  <a:cubicBezTo>
                    <a:pt x="127" y="12"/>
                    <a:pt x="127" y="12"/>
                    <a:pt x="127" y="12"/>
                  </a:cubicBezTo>
                  <a:cubicBezTo>
                    <a:pt x="127" y="1"/>
                    <a:pt x="127" y="1"/>
                    <a:pt x="127" y="1"/>
                  </a:cubicBezTo>
                  <a:cubicBezTo>
                    <a:pt x="131" y="1"/>
                    <a:pt x="131" y="1"/>
                    <a:pt x="131" y="1"/>
                  </a:cubicBezTo>
                  <a:cubicBezTo>
                    <a:pt x="131" y="22"/>
                    <a:pt x="131" y="22"/>
                    <a:pt x="131" y="22"/>
                  </a:cubicBezTo>
                  <a:lnTo>
                    <a:pt x="116" y="9"/>
                  </a:lnTo>
                  <a:close/>
                  <a:moveTo>
                    <a:pt x="156" y="21"/>
                  </a:moveTo>
                  <a:cubicBezTo>
                    <a:pt x="155" y="12"/>
                    <a:pt x="155" y="12"/>
                    <a:pt x="155" y="12"/>
                  </a:cubicBezTo>
                  <a:cubicBezTo>
                    <a:pt x="155" y="12"/>
                    <a:pt x="155" y="11"/>
                    <a:pt x="155" y="11"/>
                  </a:cubicBezTo>
                  <a:cubicBezTo>
                    <a:pt x="155" y="11"/>
                    <a:pt x="155" y="12"/>
                    <a:pt x="154" y="12"/>
                  </a:cubicBezTo>
                  <a:cubicBezTo>
                    <a:pt x="148" y="22"/>
                    <a:pt x="148" y="22"/>
                    <a:pt x="148" y="22"/>
                  </a:cubicBezTo>
                  <a:cubicBezTo>
                    <a:pt x="142" y="12"/>
                    <a:pt x="142" y="12"/>
                    <a:pt x="142" y="12"/>
                  </a:cubicBezTo>
                  <a:cubicBezTo>
                    <a:pt x="141" y="12"/>
                    <a:pt x="141" y="11"/>
                    <a:pt x="141" y="11"/>
                  </a:cubicBezTo>
                  <a:cubicBezTo>
                    <a:pt x="141" y="11"/>
                    <a:pt x="141" y="12"/>
                    <a:pt x="141" y="12"/>
                  </a:cubicBezTo>
                  <a:cubicBezTo>
                    <a:pt x="140" y="21"/>
                    <a:pt x="140" y="21"/>
                    <a:pt x="140" y="21"/>
                  </a:cubicBezTo>
                  <a:cubicBezTo>
                    <a:pt x="135" y="21"/>
                    <a:pt x="135" y="21"/>
                    <a:pt x="135" y="21"/>
                  </a:cubicBezTo>
                  <a:cubicBezTo>
                    <a:pt x="138" y="0"/>
                    <a:pt x="138" y="0"/>
                    <a:pt x="138" y="0"/>
                  </a:cubicBezTo>
                  <a:cubicBezTo>
                    <a:pt x="148" y="14"/>
                    <a:pt x="148" y="14"/>
                    <a:pt x="148" y="14"/>
                  </a:cubicBezTo>
                  <a:cubicBezTo>
                    <a:pt x="148" y="15"/>
                    <a:pt x="148" y="15"/>
                    <a:pt x="148" y="15"/>
                  </a:cubicBezTo>
                  <a:cubicBezTo>
                    <a:pt x="148" y="14"/>
                    <a:pt x="148" y="14"/>
                    <a:pt x="148" y="14"/>
                  </a:cubicBezTo>
                  <a:cubicBezTo>
                    <a:pt x="158" y="0"/>
                    <a:pt x="158" y="0"/>
                    <a:pt x="158" y="0"/>
                  </a:cubicBezTo>
                  <a:cubicBezTo>
                    <a:pt x="161" y="21"/>
                    <a:pt x="161" y="21"/>
                    <a:pt x="161" y="21"/>
                  </a:cubicBezTo>
                  <a:lnTo>
                    <a:pt x="156" y="21"/>
                  </a:lnTo>
                  <a:close/>
                  <a:moveTo>
                    <a:pt x="165" y="21"/>
                  </a:moveTo>
                  <a:cubicBezTo>
                    <a:pt x="165" y="1"/>
                    <a:pt x="165" y="1"/>
                    <a:pt x="165" y="1"/>
                  </a:cubicBezTo>
                  <a:cubicBezTo>
                    <a:pt x="178" y="1"/>
                    <a:pt x="178" y="1"/>
                    <a:pt x="178" y="1"/>
                  </a:cubicBezTo>
                  <a:cubicBezTo>
                    <a:pt x="178" y="5"/>
                    <a:pt x="178" y="5"/>
                    <a:pt x="178" y="5"/>
                  </a:cubicBezTo>
                  <a:cubicBezTo>
                    <a:pt x="170" y="5"/>
                    <a:pt x="170" y="5"/>
                    <a:pt x="170" y="5"/>
                  </a:cubicBezTo>
                  <a:cubicBezTo>
                    <a:pt x="170" y="9"/>
                    <a:pt x="170" y="9"/>
                    <a:pt x="170" y="9"/>
                  </a:cubicBezTo>
                  <a:cubicBezTo>
                    <a:pt x="177" y="9"/>
                    <a:pt x="177" y="9"/>
                    <a:pt x="177" y="9"/>
                  </a:cubicBezTo>
                  <a:cubicBezTo>
                    <a:pt x="177" y="13"/>
                    <a:pt x="177" y="13"/>
                    <a:pt x="177" y="13"/>
                  </a:cubicBezTo>
                  <a:cubicBezTo>
                    <a:pt x="170" y="13"/>
                    <a:pt x="170" y="13"/>
                    <a:pt x="170" y="13"/>
                  </a:cubicBezTo>
                  <a:cubicBezTo>
                    <a:pt x="170" y="17"/>
                    <a:pt x="170" y="17"/>
                    <a:pt x="170" y="17"/>
                  </a:cubicBezTo>
                  <a:cubicBezTo>
                    <a:pt x="179" y="17"/>
                    <a:pt x="179" y="17"/>
                    <a:pt x="179" y="17"/>
                  </a:cubicBezTo>
                  <a:cubicBezTo>
                    <a:pt x="179" y="21"/>
                    <a:pt x="179" y="21"/>
                    <a:pt x="179" y="21"/>
                  </a:cubicBezTo>
                  <a:lnTo>
                    <a:pt x="165" y="21"/>
                  </a:lnTo>
                  <a:close/>
                  <a:moveTo>
                    <a:pt x="187" y="9"/>
                  </a:moveTo>
                  <a:cubicBezTo>
                    <a:pt x="187" y="21"/>
                    <a:pt x="187" y="21"/>
                    <a:pt x="187" y="21"/>
                  </a:cubicBezTo>
                  <a:cubicBezTo>
                    <a:pt x="183" y="21"/>
                    <a:pt x="183" y="21"/>
                    <a:pt x="183" y="21"/>
                  </a:cubicBezTo>
                  <a:cubicBezTo>
                    <a:pt x="183" y="0"/>
                    <a:pt x="183" y="0"/>
                    <a:pt x="183" y="0"/>
                  </a:cubicBezTo>
                  <a:cubicBezTo>
                    <a:pt x="198" y="12"/>
                    <a:pt x="198" y="12"/>
                    <a:pt x="198" y="12"/>
                  </a:cubicBezTo>
                  <a:cubicBezTo>
                    <a:pt x="198" y="1"/>
                    <a:pt x="198" y="1"/>
                    <a:pt x="198" y="1"/>
                  </a:cubicBezTo>
                  <a:cubicBezTo>
                    <a:pt x="203" y="1"/>
                    <a:pt x="203" y="1"/>
                    <a:pt x="203" y="1"/>
                  </a:cubicBezTo>
                  <a:cubicBezTo>
                    <a:pt x="203" y="22"/>
                    <a:pt x="203" y="22"/>
                    <a:pt x="203" y="22"/>
                  </a:cubicBezTo>
                  <a:lnTo>
                    <a:pt x="187" y="9"/>
                  </a:lnTo>
                  <a:close/>
                  <a:moveTo>
                    <a:pt x="212" y="21"/>
                  </a:moveTo>
                  <a:cubicBezTo>
                    <a:pt x="212" y="5"/>
                    <a:pt x="212" y="5"/>
                    <a:pt x="212" y="5"/>
                  </a:cubicBezTo>
                  <a:cubicBezTo>
                    <a:pt x="206" y="5"/>
                    <a:pt x="206" y="5"/>
                    <a:pt x="206" y="5"/>
                  </a:cubicBezTo>
                  <a:cubicBezTo>
                    <a:pt x="206" y="1"/>
                    <a:pt x="206" y="1"/>
                    <a:pt x="206" y="1"/>
                  </a:cubicBezTo>
                  <a:cubicBezTo>
                    <a:pt x="223" y="1"/>
                    <a:pt x="223" y="1"/>
                    <a:pt x="223" y="1"/>
                  </a:cubicBezTo>
                  <a:cubicBezTo>
                    <a:pt x="223" y="5"/>
                    <a:pt x="223" y="5"/>
                    <a:pt x="223" y="5"/>
                  </a:cubicBezTo>
                  <a:cubicBezTo>
                    <a:pt x="217" y="5"/>
                    <a:pt x="217" y="5"/>
                    <a:pt x="217" y="5"/>
                  </a:cubicBezTo>
                  <a:cubicBezTo>
                    <a:pt x="217" y="21"/>
                    <a:pt x="217" y="21"/>
                    <a:pt x="217" y="21"/>
                  </a:cubicBezTo>
                  <a:lnTo>
                    <a:pt x="212" y="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11">
              <a:extLst>
                <a:ext uri="{FF2B5EF4-FFF2-40B4-BE49-F238E27FC236}">
                  <a16:creationId xmlns:a16="http://schemas.microsoft.com/office/drawing/2014/main" xmlns="" id="{31148EB8-12DC-4228-AD6E-8CC13466E118}"/>
                </a:ext>
              </a:extLst>
            </p:cNvPr>
            <p:cNvSpPr>
              <a:spLocks noEditPoints="1"/>
            </p:cNvSpPr>
            <p:nvPr userDrawn="1"/>
          </p:nvSpPr>
          <p:spPr bwMode="auto">
            <a:xfrm>
              <a:off x="15095986" y="10552078"/>
              <a:ext cx="2982472" cy="541999"/>
            </a:xfrm>
            <a:custGeom>
              <a:avLst/>
              <a:gdLst>
                <a:gd name="T0" fmla="*/ 123 w 1007"/>
                <a:gd name="T1" fmla="*/ 113 h 183"/>
                <a:gd name="T2" fmla="*/ 44 w 1007"/>
                <a:gd name="T3" fmla="*/ 183 h 183"/>
                <a:gd name="T4" fmla="*/ 0 w 1007"/>
                <a:gd name="T5" fmla="*/ 9 h 183"/>
                <a:gd name="T6" fmla="*/ 44 w 1007"/>
                <a:gd name="T7" fmla="*/ 78 h 183"/>
                <a:gd name="T8" fmla="*/ 123 w 1007"/>
                <a:gd name="T9" fmla="*/ 9 h 183"/>
                <a:gd name="T10" fmla="*/ 158 w 1007"/>
                <a:gd name="T11" fmla="*/ 183 h 183"/>
                <a:gd name="T12" fmla="*/ 202 w 1007"/>
                <a:gd name="T13" fmla="*/ 183 h 183"/>
                <a:gd name="T14" fmla="*/ 324 w 1007"/>
                <a:gd name="T15" fmla="*/ 9 h 183"/>
                <a:gd name="T16" fmla="*/ 245 w 1007"/>
                <a:gd name="T17" fmla="*/ 44 h 183"/>
                <a:gd name="T18" fmla="*/ 307 w 1007"/>
                <a:gd name="T19" fmla="*/ 78 h 183"/>
                <a:gd name="T20" fmla="*/ 245 w 1007"/>
                <a:gd name="T21" fmla="*/ 113 h 183"/>
                <a:gd name="T22" fmla="*/ 333 w 1007"/>
                <a:gd name="T23" fmla="*/ 148 h 183"/>
                <a:gd name="T24" fmla="*/ 202 w 1007"/>
                <a:gd name="T25" fmla="*/ 183 h 183"/>
                <a:gd name="T26" fmla="*/ 491 w 1007"/>
                <a:gd name="T27" fmla="*/ 157 h 183"/>
                <a:gd name="T28" fmla="*/ 386 w 1007"/>
                <a:gd name="T29" fmla="*/ 183 h 183"/>
                <a:gd name="T30" fmla="*/ 447 w 1007"/>
                <a:gd name="T31" fmla="*/ 0 h 183"/>
                <a:gd name="T32" fmla="*/ 499 w 1007"/>
                <a:gd name="T33" fmla="*/ 183 h 183"/>
                <a:gd name="T34" fmla="*/ 421 w 1007"/>
                <a:gd name="T35" fmla="*/ 122 h 183"/>
                <a:gd name="T36" fmla="*/ 447 w 1007"/>
                <a:gd name="T37" fmla="*/ 70 h 183"/>
                <a:gd name="T38" fmla="*/ 569 w 1007"/>
                <a:gd name="T39" fmla="*/ 9 h 183"/>
                <a:gd name="T40" fmla="*/ 604 w 1007"/>
                <a:gd name="T41" fmla="*/ 148 h 183"/>
                <a:gd name="T42" fmla="*/ 683 w 1007"/>
                <a:gd name="T43" fmla="*/ 183 h 183"/>
                <a:gd name="T44" fmla="*/ 727 w 1007"/>
                <a:gd name="T45" fmla="*/ 183 h 183"/>
                <a:gd name="T46" fmla="*/ 675 w 1007"/>
                <a:gd name="T47" fmla="*/ 44 h 183"/>
                <a:gd name="T48" fmla="*/ 823 w 1007"/>
                <a:gd name="T49" fmla="*/ 9 h 183"/>
                <a:gd name="T50" fmla="*/ 771 w 1007"/>
                <a:gd name="T51" fmla="*/ 44 h 183"/>
                <a:gd name="T52" fmla="*/ 727 w 1007"/>
                <a:gd name="T53" fmla="*/ 183 h 183"/>
                <a:gd name="T54" fmla="*/ 972 w 1007"/>
                <a:gd name="T55" fmla="*/ 113 h 183"/>
                <a:gd name="T56" fmla="*/ 894 w 1007"/>
                <a:gd name="T57" fmla="*/ 183 h 183"/>
                <a:gd name="T58" fmla="*/ 850 w 1007"/>
                <a:gd name="T59" fmla="*/ 9 h 183"/>
                <a:gd name="T60" fmla="*/ 894 w 1007"/>
                <a:gd name="T61" fmla="*/ 78 h 183"/>
                <a:gd name="T62" fmla="*/ 972 w 1007"/>
                <a:gd name="T63" fmla="*/ 9 h 183"/>
                <a:gd name="T64" fmla="*/ 1007 w 1007"/>
                <a:gd name="T65" fmla="*/ 18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7" h="183">
                  <a:moveTo>
                    <a:pt x="123" y="183"/>
                  </a:moveTo>
                  <a:lnTo>
                    <a:pt x="123" y="113"/>
                  </a:lnTo>
                  <a:lnTo>
                    <a:pt x="44" y="113"/>
                  </a:lnTo>
                  <a:lnTo>
                    <a:pt x="44" y="183"/>
                  </a:lnTo>
                  <a:lnTo>
                    <a:pt x="0" y="183"/>
                  </a:lnTo>
                  <a:lnTo>
                    <a:pt x="0" y="9"/>
                  </a:lnTo>
                  <a:lnTo>
                    <a:pt x="44" y="9"/>
                  </a:lnTo>
                  <a:lnTo>
                    <a:pt x="44" y="78"/>
                  </a:lnTo>
                  <a:lnTo>
                    <a:pt x="123" y="78"/>
                  </a:lnTo>
                  <a:lnTo>
                    <a:pt x="123" y="9"/>
                  </a:lnTo>
                  <a:lnTo>
                    <a:pt x="158" y="9"/>
                  </a:lnTo>
                  <a:lnTo>
                    <a:pt x="158" y="183"/>
                  </a:lnTo>
                  <a:lnTo>
                    <a:pt x="123" y="183"/>
                  </a:lnTo>
                  <a:close/>
                  <a:moveTo>
                    <a:pt x="202" y="183"/>
                  </a:moveTo>
                  <a:lnTo>
                    <a:pt x="202" y="9"/>
                  </a:lnTo>
                  <a:lnTo>
                    <a:pt x="324" y="9"/>
                  </a:lnTo>
                  <a:lnTo>
                    <a:pt x="324" y="44"/>
                  </a:lnTo>
                  <a:lnTo>
                    <a:pt x="245" y="44"/>
                  </a:lnTo>
                  <a:lnTo>
                    <a:pt x="245" y="78"/>
                  </a:lnTo>
                  <a:lnTo>
                    <a:pt x="307" y="78"/>
                  </a:lnTo>
                  <a:lnTo>
                    <a:pt x="307" y="113"/>
                  </a:lnTo>
                  <a:lnTo>
                    <a:pt x="245" y="113"/>
                  </a:lnTo>
                  <a:lnTo>
                    <a:pt x="245" y="148"/>
                  </a:lnTo>
                  <a:lnTo>
                    <a:pt x="333" y="148"/>
                  </a:lnTo>
                  <a:lnTo>
                    <a:pt x="333" y="183"/>
                  </a:lnTo>
                  <a:lnTo>
                    <a:pt x="202" y="183"/>
                  </a:lnTo>
                  <a:close/>
                  <a:moveTo>
                    <a:pt x="499" y="183"/>
                  </a:moveTo>
                  <a:lnTo>
                    <a:pt x="491" y="157"/>
                  </a:lnTo>
                  <a:lnTo>
                    <a:pt x="403" y="157"/>
                  </a:lnTo>
                  <a:lnTo>
                    <a:pt x="386" y="183"/>
                  </a:lnTo>
                  <a:lnTo>
                    <a:pt x="342" y="183"/>
                  </a:lnTo>
                  <a:lnTo>
                    <a:pt x="447" y="0"/>
                  </a:lnTo>
                  <a:lnTo>
                    <a:pt x="543" y="183"/>
                  </a:lnTo>
                  <a:lnTo>
                    <a:pt x="499" y="183"/>
                  </a:lnTo>
                  <a:close/>
                  <a:moveTo>
                    <a:pt x="447" y="70"/>
                  </a:moveTo>
                  <a:lnTo>
                    <a:pt x="421" y="122"/>
                  </a:lnTo>
                  <a:lnTo>
                    <a:pt x="473" y="122"/>
                  </a:lnTo>
                  <a:lnTo>
                    <a:pt x="447" y="70"/>
                  </a:lnTo>
                  <a:close/>
                  <a:moveTo>
                    <a:pt x="569" y="183"/>
                  </a:moveTo>
                  <a:lnTo>
                    <a:pt x="569" y="9"/>
                  </a:lnTo>
                  <a:lnTo>
                    <a:pt x="604" y="9"/>
                  </a:lnTo>
                  <a:lnTo>
                    <a:pt x="604" y="148"/>
                  </a:lnTo>
                  <a:lnTo>
                    <a:pt x="683" y="148"/>
                  </a:lnTo>
                  <a:lnTo>
                    <a:pt x="683" y="183"/>
                  </a:lnTo>
                  <a:lnTo>
                    <a:pt x="569" y="183"/>
                  </a:lnTo>
                  <a:close/>
                  <a:moveTo>
                    <a:pt x="727" y="183"/>
                  </a:moveTo>
                  <a:lnTo>
                    <a:pt x="727" y="44"/>
                  </a:lnTo>
                  <a:lnTo>
                    <a:pt x="675" y="44"/>
                  </a:lnTo>
                  <a:lnTo>
                    <a:pt x="675" y="9"/>
                  </a:lnTo>
                  <a:lnTo>
                    <a:pt x="823" y="9"/>
                  </a:lnTo>
                  <a:lnTo>
                    <a:pt x="823" y="44"/>
                  </a:lnTo>
                  <a:lnTo>
                    <a:pt x="771" y="44"/>
                  </a:lnTo>
                  <a:lnTo>
                    <a:pt x="771" y="183"/>
                  </a:lnTo>
                  <a:lnTo>
                    <a:pt x="727" y="183"/>
                  </a:lnTo>
                  <a:close/>
                  <a:moveTo>
                    <a:pt x="972" y="183"/>
                  </a:moveTo>
                  <a:lnTo>
                    <a:pt x="972" y="113"/>
                  </a:lnTo>
                  <a:lnTo>
                    <a:pt x="894" y="113"/>
                  </a:lnTo>
                  <a:lnTo>
                    <a:pt x="894" y="183"/>
                  </a:lnTo>
                  <a:lnTo>
                    <a:pt x="850" y="183"/>
                  </a:lnTo>
                  <a:lnTo>
                    <a:pt x="850" y="9"/>
                  </a:lnTo>
                  <a:lnTo>
                    <a:pt x="894" y="9"/>
                  </a:lnTo>
                  <a:lnTo>
                    <a:pt x="894" y="78"/>
                  </a:lnTo>
                  <a:lnTo>
                    <a:pt x="972" y="78"/>
                  </a:lnTo>
                  <a:lnTo>
                    <a:pt x="972" y="9"/>
                  </a:lnTo>
                  <a:lnTo>
                    <a:pt x="1007" y="9"/>
                  </a:lnTo>
                  <a:lnTo>
                    <a:pt x="1007" y="183"/>
                  </a:lnTo>
                  <a:lnTo>
                    <a:pt x="972" y="1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eeform 12">
              <a:extLst>
                <a:ext uri="{FF2B5EF4-FFF2-40B4-BE49-F238E27FC236}">
                  <a16:creationId xmlns:a16="http://schemas.microsoft.com/office/drawing/2014/main" xmlns="" id="{ADD3866F-612D-4D88-83A6-864F2E93FC63}"/>
                </a:ext>
              </a:extLst>
            </p:cNvPr>
            <p:cNvSpPr>
              <a:spLocks noEditPoints="1"/>
            </p:cNvSpPr>
            <p:nvPr userDrawn="1"/>
          </p:nvSpPr>
          <p:spPr bwMode="auto">
            <a:xfrm>
              <a:off x="18416095" y="10552078"/>
              <a:ext cx="4567002" cy="568654"/>
            </a:xfrm>
            <a:custGeom>
              <a:avLst/>
              <a:gdLst>
                <a:gd name="T0" fmla="*/ 0 w 176"/>
                <a:gd name="T1" fmla="*/ 1 h 22"/>
                <a:gd name="T2" fmla="*/ 15 w 176"/>
                <a:gd name="T3" fmla="*/ 7 h 22"/>
                <a:gd name="T4" fmla="*/ 5 w 176"/>
                <a:gd name="T5" fmla="*/ 15 h 22"/>
                <a:gd name="T6" fmla="*/ 0 w 176"/>
                <a:gd name="T7" fmla="*/ 21 h 22"/>
                <a:gd name="T8" fmla="*/ 10 w 176"/>
                <a:gd name="T9" fmla="*/ 8 h 22"/>
                <a:gd name="T10" fmla="*/ 5 w 176"/>
                <a:gd name="T11" fmla="*/ 5 h 22"/>
                <a:gd name="T12" fmla="*/ 6 w 176"/>
                <a:gd name="T13" fmla="*/ 11 h 22"/>
                <a:gd name="T14" fmla="*/ 24 w 176"/>
                <a:gd name="T15" fmla="*/ 14 h 22"/>
                <a:gd name="T16" fmla="*/ 23 w 176"/>
                <a:gd name="T17" fmla="*/ 21 h 22"/>
                <a:gd name="T18" fmla="*/ 18 w 176"/>
                <a:gd name="T19" fmla="*/ 1 h 22"/>
                <a:gd name="T20" fmla="*/ 33 w 176"/>
                <a:gd name="T21" fmla="*/ 7 h 22"/>
                <a:gd name="T22" fmla="*/ 37 w 176"/>
                <a:gd name="T23" fmla="*/ 21 h 22"/>
                <a:gd name="T24" fmla="*/ 24 w 176"/>
                <a:gd name="T25" fmla="*/ 11 h 22"/>
                <a:gd name="T26" fmla="*/ 25 w 176"/>
                <a:gd name="T27" fmla="*/ 5 h 22"/>
                <a:gd name="T28" fmla="*/ 23 w 176"/>
                <a:gd name="T29" fmla="*/ 11 h 22"/>
                <a:gd name="T30" fmla="*/ 48 w 176"/>
                <a:gd name="T31" fmla="*/ 21 h 22"/>
                <a:gd name="T32" fmla="*/ 48 w 176"/>
                <a:gd name="T33" fmla="*/ 0 h 22"/>
                <a:gd name="T34" fmla="*/ 48 w 176"/>
                <a:gd name="T35" fmla="*/ 21 h 22"/>
                <a:gd name="T36" fmla="*/ 41 w 176"/>
                <a:gd name="T37" fmla="*/ 11 h 22"/>
                <a:gd name="T38" fmla="*/ 54 w 176"/>
                <a:gd name="T39" fmla="*/ 11 h 22"/>
                <a:gd name="T40" fmla="*/ 74 w 176"/>
                <a:gd name="T41" fmla="*/ 13 h 22"/>
                <a:gd name="T42" fmla="*/ 84 w 176"/>
                <a:gd name="T43" fmla="*/ 9 h 22"/>
                <a:gd name="T44" fmla="*/ 62 w 176"/>
                <a:gd name="T45" fmla="*/ 11 h 22"/>
                <a:gd name="T46" fmla="*/ 82 w 176"/>
                <a:gd name="T47" fmla="*/ 3 h 22"/>
                <a:gd name="T48" fmla="*/ 74 w 176"/>
                <a:gd name="T49" fmla="*/ 4 h 22"/>
                <a:gd name="T50" fmla="*/ 74 w 176"/>
                <a:gd name="T51" fmla="*/ 17 h 22"/>
                <a:gd name="T52" fmla="*/ 74 w 176"/>
                <a:gd name="T53" fmla="*/ 13 h 22"/>
                <a:gd name="T54" fmla="*/ 93 w 176"/>
                <a:gd name="T55" fmla="*/ 14 h 22"/>
                <a:gd name="T56" fmla="*/ 92 w 176"/>
                <a:gd name="T57" fmla="*/ 21 h 22"/>
                <a:gd name="T58" fmla="*/ 87 w 176"/>
                <a:gd name="T59" fmla="*/ 1 h 22"/>
                <a:gd name="T60" fmla="*/ 102 w 176"/>
                <a:gd name="T61" fmla="*/ 7 h 22"/>
                <a:gd name="T62" fmla="*/ 107 w 176"/>
                <a:gd name="T63" fmla="*/ 21 h 22"/>
                <a:gd name="T64" fmla="*/ 93 w 176"/>
                <a:gd name="T65" fmla="*/ 11 h 22"/>
                <a:gd name="T66" fmla="*/ 94 w 176"/>
                <a:gd name="T67" fmla="*/ 5 h 22"/>
                <a:gd name="T68" fmla="*/ 92 w 176"/>
                <a:gd name="T69" fmla="*/ 11 h 22"/>
                <a:gd name="T70" fmla="*/ 125 w 176"/>
                <a:gd name="T71" fmla="*/ 21 h 22"/>
                <a:gd name="T72" fmla="*/ 114 w 176"/>
                <a:gd name="T73" fmla="*/ 18 h 22"/>
                <a:gd name="T74" fmla="*/ 107 w 176"/>
                <a:gd name="T75" fmla="*/ 21 h 22"/>
                <a:gd name="T76" fmla="*/ 130 w 176"/>
                <a:gd name="T77" fmla="*/ 21 h 22"/>
                <a:gd name="T78" fmla="*/ 118 w 176"/>
                <a:gd name="T79" fmla="*/ 8 h 22"/>
                <a:gd name="T80" fmla="*/ 121 w 176"/>
                <a:gd name="T81" fmla="*/ 14 h 22"/>
                <a:gd name="T82" fmla="*/ 153 w 176"/>
                <a:gd name="T83" fmla="*/ 21 h 22"/>
                <a:gd name="T84" fmla="*/ 152 w 176"/>
                <a:gd name="T85" fmla="*/ 11 h 22"/>
                <a:gd name="T86" fmla="*/ 145 w 176"/>
                <a:gd name="T87" fmla="*/ 22 h 22"/>
                <a:gd name="T88" fmla="*/ 137 w 176"/>
                <a:gd name="T89" fmla="*/ 11 h 22"/>
                <a:gd name="T90" fmla="*/ 136 w 176"/>
                <a:gd name="T91" fmla="*/ 21 h 22"/>
                <a:gd name="T92" fmla="*/ 135 w 176"/>
                <a:gd name="T93" fmla="*/ 0 h 22"/>
                <a:gd name="T94" fmla="*/ 145 w 176"/>
                <a:gd name="T95" fmla="*/ 15 h 22"/>
                <a:gd name="T96" fmla="*/ 154 w 176"/>
                <a:gd name="T97" fmla="*/ 0 h 22"/>
                <a:gd name="T98" fmla="*/ 153 w 176"/>
                <a:gd name="T99" fmla="*/ 21 h 22"/>
                <a:gd name="T100" fmla="*/ 169 w 176"/>
                <a:gd name="T101" fmla="*/ 4 h 22"/>
                <a:gd name="T102" fmla="*/ 176 w 176"/>
                <a:gd name="T103" fmla="*/ 15 h 22"/>
                <a:gd name="T104" fmla="*/ 160 w 176"/>
                <a:gd name="T105" fmla="*/ 18 h 22"/>
                <a:gd name="T106" fmla="*/ 168 w 176"/>
                <a:gd name="T107" fmla="*/ 17 h 22"/>
                <a:gd name="T108" fmla="*/ 161 w 176"/>
                <a:gd name="T109" fmla="*/ 6 h 22"/>
                <a:gd name="T110" fmla="*/ 175 w 176"/>
                <a:gd name="T111" fmla="*/ 3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6" h="22">
                  <a:moveTo>
                    <a:pt x="0" y="21"/>
                  </a:moveTo>
                  <a:cubicBezTo>
                    <a:pt x="0" y="1"/>
                    <a:pt x="0" y="1"/>
                    <a:pt x="0" y="1"/>
                  </a:cubicBezTo>
                  <a:cubicBezTo>
                    <a:pt x="5" y="1"/>
                    <a:pt x="5" y="1"/>
                    <a:pt x="5" y="1"/>
                  </a:cubicBezTo>
                  <a:cubicBezTo>
                    <a:pt x="11" y="1"/>
                    <a:pt x="15" y="2"/>
                    <a:pt x="15" y="7"/>
                  </a:cubicBezTo>
                  <a:cubicBezTo>
                    <a:pt x="15" y="12"/>
                    <a:pt x="12" y="15"/>
                    <a:pt x="6" y="15"/>
                  </a:cubicBezTo>
                  <a:cubicBezTo>
                    <a:pt x="5" y="15"/>
                    <a:pt x="5" y="15"/>
                    <a:pt x="5" y="15"/>
                  </a:cubicBezTo>
                  <a:cubicBezTo>
                    <a:pt x="5" y="21"/>
                    <a:pt x="5" y="21"/>
                    <a:pt x="5" y="21"/>
                  </a:cubicBezTo>
                  <a:lnTo>
                    <a:pt x="0" y="21"/>
                  </a:lnTo>
                  <a:close/>
                  <a:moveTo>
                    <a:pt x="6" y="11"/>
                  </a:moveTo>
                  <a:cubicBezTo>
                    <a:pt x="9" y="11"/>
                    <a:pt x="10" y="9"/>
                    <a:pt x="10" y="8"/>
                  </a:cubicBezTo>
                  <a:cubicBezTo>
                    <a:pt x="10" y="6"/>
                    <a:pt x="9" y="5"/>
                    <a:pt x="7" y="5"/>
                  </a:cubicBezTo>
                  <a:cubicBezTo>
                    <a:pt x="5" y="5"/>
                    <a:pt x="5" y="5"/>
                    <a:pt x="5" y="5"/>
                  </a:cubicBezTo>
                  <a:cubicBezTo>
                    <a:pt x="5" y="11"/>
                    <a:pt x="5" y="11"/>
                    <a:pt x="5" y="11"/>
                  </a:cubicBezTo>
                  <a:lnTo>
                    <a:pt x="6" y="11"/>
                  </a:lnTo>
                  <a:close/>
                  <a:moveTo>
                    <a:pt x="31" y="21"/>
                  </a:moveTo>
                  <a:cubicBezTo>
                    <a:pt x="24" y="14"/>
                    <a:pt x="24" y="14"/>
                    <a:pt x="24" y="14"/>
                  </a:cubicBezTo>
                  <a:cubicBezTo>
                    <a:pt x="23" y="13"/>
                    <a:pt x="23" y="13"/>
                    <a:pt x="23" y="13"/>
                  </a:cubicBezTo>
                  <a:cubicBezTo>
                    <a:pt x="23" y="21"/>
                    <a:pt x="23" y="21"/>
                    <a:pt x="23" y="21"/>
                  </a:cubicBezTo>
                  <a:cubicBezTo>
                    <a:pt x="18" y="21"/>
                    <a:pt x="18" y="21"/>
                    <a:pt x="18" y="21"/>
                  </a:cubicBezTo>
                  <a:cubicBezTo>
                    <a:pt x="18" y="1"/>
                    <a:pt x="18" y="1"/>
                    <a:pt x="18" y="1"/>
                  </a:cubicBezTo>
                  <a:cubicBezTo>
                    <a:pt x="23" y="1"/>
                    <a:pt x="23" y="1"/>
                    <a:pt x="23" y="1"/>
                  </a:cubicBezTo>
                  <a:cubicBezTo>
                    <a:pt x="29" y="1"/>
                    <a:pt x="33" y="2"/>
                    <a:pt x="33" y="7"/>
                  </a:cubicBezTo>
                  <a:cubicBezTo>
                    <a:pt x="33" y="10"/>
                    <a:pt x="31" y="12"/>
                    <a:pt x="28" y="13"/>
                  </a:cubicBezTo>
                  <a:cubicBezTo>
                    <a:pt x="37" y="21"/>
                    <a:pt x="37" y="21"/>
                    <a:pt x="37" y="21"/>
                  </a:cubicBezTo>
                  <a:lnTo>
                    <a:pt x="31" y="21"/>
                  </a:lnTo>
                  <a:close/>
                  <a:moveTo>
                    <a:pt x="24" y="11"/>
                  </a:moveTo>
                  <a:cubicBezTo>
                    <a:pt x="27" y="11"/>
                    <a:pt x="28" y="9"/>
                    <a:pt x="28" y="7"/>
                  </a:cubicBezTo>
                  <a:cubicBezTo>
                    <a:pt x="28" y="6"/>
                    <a:pt x="27" y="5"/>
                    <a:pt x="25" y="5"/>
                  </a:cubicBezTo>
                  <a:cubicBezTo>
                    <a:pt x="23" y="5"/>
                    <a:pt x="23" y="5"/>
                    <a:pt x="23" y="5"/>
                  </a:cubicBezTo>
                  <a:cubicBezTo>
                    <a:pt x="23" y="11"/>
                    <a:pt x="23" y="11"/>
                    <a:pt x="23" y="11"/>
                  </a:cubicBezTo>
                  <a:lnTo>
                    <a:pt x="24" y="11"/>
                  </a:lnTo>
                  <a:close/>
                  <a:moveTo>
                    <a:pt x="48" y="21"/>
                  </a:moveTo>
                  <a:cubicBezTo>
                    <a:pt x="42" y="21"/>
                    <a:pt x="37" y="17"/>
                    <a:pt x="37" y="11"/>
                  </a:cubicBezTo>
                  <a:cubicBezTo>
                    <a:pt x="37" y="5"/>
                    <a:pt x="42" y="0"/>
                    <a:pt x="48" y="0"/>
                  </a:cubicBezTo>
                  <a:cubicBezTo>
                    <a:pt x="54" y="0"/>
                    <a:pt x="59" y="5"/>
                    <a:pt x="59" y="11"/>
                  </a:cubicBezTo>
                  <a:cubicBezTo>
                    <a:pt x="59" y="17"/>
                    <a:pt x="54" y="21"/>
                    <a:pt x="48" y="21"/>
                  </a:cubicBezTo>
                  <a:close/>
                  <a:moveTo>
                    <a:pt x="48" y="4"/>
                  </a:moveTo>
                  <a:cubicBezTo>
                    <a:pt x="44" y="4"/>
                    <a:pt x="41" y="7"/>
                    <a:pt x="41" y="11"/>
                  </a:cubicBezTo>
                  <a:cubicBezTo>
                    <a:pt x="41" y="14"/>
                    <a:pt x="44" y="17"/>
                    <a:pt x="48" y="17"/>
                  </a:cubicBezTo>
                  <a:cubicBezTo>
                    <a:pt x="52" y="17"/>
                    <a:pt x="54" y="14"/>
                    <a:pt x="54" y="11"/>
                  </a:cubicBezTo>
                  <a:cubicBezTo>
                    <a:pt x="54" y="7"/>
                    <a:pt x="52" y="4"/>
                    <a:pt x="48" y="4"/>
                  </a:cubicBezTo>
                  <a:close/>
                  <a:moveTo>
                    <a:pt x="74" y="13"/>
                  </a:moveTo>
                  <a:cubicBezTo>
                    <a:pt x="74" y="9"/>
                    <a:pt x="74" y="9"/>
                    <a:pt x="74" y="9"/>
                  </a:cubicBezTo>
                  <a:cubicBezTo>
                    <a:pt x="84" y="9"/>
                    <a:pt x="84" y="9"/>
                    <a:pt x="84" y="9"/>
                  </a:cubicBezTo>
                  <a:cubicBezTo>
                    <a:pt x="84" y="18"/>
                    <a:pt x="79" y="21"/>
                    <a:pt x="74" y="21"/>
                  </a:cubicBezTo>
                  <a:cubicBezTo>
                    <a:pt x="67" y="21"/>
                    <a:pt x="62" y="17"/>
                    <a:pt x="62" y="11"/>
                  </a:cubicBezTo>
                  <a:cubicBezTo>
                    <a:pt x="62" y="5"/>
                    <a:pt x="67" y="0"/>
                    <a:pt x="73" y="0"/>
                  </a:cubicBezTo>
                  <a:cubicBezTo>
                    <a:pt x="79" y="0"/>
                    <a:pt x="81" y="3"/>
                    <a:pt x="82" y="3"/>
                  </a:cubicBezTo>
                  <a:cubicBezTo>
                    <a:pt x="79" y="6"/>
                    <a:pt x="79" y="6"/>
                    <a:pt x="79" y="6"/>
                  </a:cubicBezTo>
                  <a:cubicBezTo>
                    <a:pt x="79" y="6"/>
                    <a:pt x="77" y="4"/>
                    <a:pt x="74" y="4"/>
                  </a:cubicBezTo>
                  <a:cubicBezTo>
                    <a:pt x="69" y="4"/>
                    <a:pt x="67" y="7"/>
                    <a:pt x="67" y="11"/>
                  </a:cubicBezTo>
                  <a:cubicBezTo>
                    <a:pt x="67" y="14"/>
                    <a:pt x="69" y="17"/>
                    <a:pt x="74" y="17"/>
                  </a:cubicBezTo>
                  <a:cubicBezTo>
                    <a:pt x="77" y="17"/>
                    <a:pt x="79" y="15"/>
                    <a:pt x="79" y="13"/>
                  </a:cubicBezTo>
                  <a:lnTo>
                    <a:pt x="74" y="13"/>
                  </a:lnTo>
                  <a:close/>
                  <a:moveTo>
                    <a:pt x="100" y="21"/>
                  </a:moveTo>
                  <a:cubicBezTo>
                    <a:pt x="93" y="14"/>
                    <a:pt x="93" y="14"/>
                    <a:pt x="93" y="14"/>
                  </a:cubicBezTo>
                  <a:cubicBezTo>
                    <a:pt x="92" y="13"/>
                    <a:pt x="92" y="13"/>
                    <a:pt x="92" y="13"/>
                  </a:cubicBezTo>
                  <a:cubicBezTo>
                    <a:pt x="92" y="21"/>
                    <a:pt x="92" y="21"/>
                    <a:pt x="92" y="21"/>
                  </a:cubicBezTo>
                  <a:cubicBezTo>
                    <a:pt x="87" y="21"/>
                    <a:pt x="87" y="21"/>
                    <a:pt x="87" y="21"/>
                  </a:cubicBezTo>
                  <a:cubicBezTo>
                    <a:pt x="87" y="1"/>
                    <a:pt x="87" y="1"/>
                    <a:pt x="87" y="1"/>
                  </a:cubicBezTo>
                  <a:cubicBezTo>
                    <a:pt x="92" y="1"/>
                    <a:pt x="92" y="1"/>
                    <a:pt x="92" y="1"/>
                  </a:cubicBezTo>
                  <a:cubicBezTo>
                    <a:pt x="98" y="1"/>
                    <a:pt x="102" y="2"/>
                    <a:pt x="102" y="7"/>
                  </a:cubicBezTo>
                  <a:cubicBezTo>
                    <a:pt x="102" y="10"/>
                    <a:pt x="100" y="12"/>
                    <a:pt x="97" y="13"/>
                  </a:cubicBezTo>
                  <a:cubicBezTo>
                    <a:pt x="107" y="21"/>
                    <a:pt x="107" y="21"/>
                    <a:pt x="107" y="21"/>
                  </a:cubicBezTo>
                  <a:lnTo>
                    <a:pt x="100" y="21"/>
                  </a:lnTo>
                  <a:close/>
                  <a:moveTo>
                    <a:pt x="93" y="11"/>
                  </a:moveTo>
                  <a:cubicBezTo>
                    <a:pt x="96" y="11"/>
                    <a:pt x="97" y="9"/>
                    <a:pt x="97" y="7"/>
                  </a:cubicBezTo>
                  <a:cubicBezTo>
                    <a:pt x="97" y="6"/>
                    <a:pt x="96" y="5"/>
                    <a:pt x="94" y="5"/>
                  </a:cubicBezTo>
                  <a:cubicBezTo>
                    <a:pt x="92" y="5"/>
                    <a:pt x="92" y="5"/>
                    <a:pt x="92" y="5"/>
                  </a:cubicBezTo>
                  <a:cubicBezTo>
                    <a:pt x="92" y="11"/>
                    <a:pt x="92" y="11"/>
                    <a:pt x="92" y="11"/>
                  </a:cubicBezTo>
                  <a:lnTo>
                    <a:pt x="93" y="11"/>
                  </a:lnTo>
                  <a:close/>
                  <a:moveTo>
                    <a:pt x="125" y="21"/>
                  </a:moveTo>
                  <a:cubicBezTo>
                    <a:pt x="123" y="18"/>
                    <a:pt x="123" y="18"/>
                    <a:pt x="123" y="18"/>
                  </a:cubicBezTo>
                  <a:cubicBezTo>
                    <a:pt x="114" y="18"/>
                    <a:pt x="114" y="18"/>
                    <a:pt x="114" y="18"/>
                  </a:cubicBezTo>
                  <a:cubicBezTo>
                    <a:pt x="112" y="21"/>
                    <a:pt x="112" y="21"/>
                    <a:pt x="112" y="21"/>
                  </a:cubicBezTo>
                  <a:cubicBezTo>
                    <a:pt x="107" y="21"/>
                    <a:pt x="107" y="21"/>
                    <a:pt x="107" y="21"/>
                  </a:cubicBezTo>
                  <a:cubicBezTo>
                    <a:pt x="118" y="0"/>
                    <a:pt x="118" y="0"/>
                    <a:pt x="118" y="0"/>
                  </a:cubicBezTo>
                  <a:cubicBezTo>
                    <a:pt x="130" y="21"/>
                    <a:pt x="130" y="21"/>
                    <a:pt x="130" y="21"/>
                  </a:cubicBezTo>
                  <a:lnTo>
                    <a:pt x="125" y="21"/>
                  </a:lnTo>
                  <a:close/>
                  <a:moveTo>
                    <a:pt x="118" y="8"/>
                  </a:moveTo>
                  <a:cubicBezTo>
                    <a:pt x="115" y="14"/>
                    <a:pt x="115" y="14"/>
                    <a:pt x="115" y="14"/>
                  </a:cubicBezTo>
                  <a:cubicBezTo>
                    <a:pt x="121" y="14"/>
                    <a:pt x="121" y="14"/>
                    <a:pt x="121" y="14"/>
                  </a:cubicBezTo>
                  <a:lnTo>
                    <a:pt x="118" y="8"/>
                  </a:lnTo>
                  <a:close/>
                  <a:moveTo>
                    <a:pt x="153" y="21"/>
                  </a:moveTo>
                  <a:cubicBezTo>
                    <a:pt x="152" y="12"/>
                    <a:pt x="152" y="12"/>
                    <a:pt x="152" y="12"/>
                  </a:cubicBezTo>
                  <a:cubicBezTo>
                    <a:pt x="152" y="12"/>
                    <a:pt x="152" y="11"/>
                    <a:pt x="152" y="11"/>
                  </a:cubicBezTo>
                  <a:cubicBezTo>
                    <a:pt x="152" y="11"/>
                    <a:pt x="151" y="12"/>
                    <a:pt x="151" y="12"/>
                  </a:cubicBezTo>
                  <a:cubicBezTo>
                    <a:pt x="145" y="22"/>
                    <a:pt x="145" y="22"/>
                    <a:pt x="145" y="22"/>
                  </a:cubicBezTo>
                  <a:cubicBezTo>
                    <a:pt x="138" y="12"/>
                    <a:pt x="138" y="12"/>
                    <a:pt x="138" y="12"/>
                  </a:cubicBezTo>
                  <a:cubicBezTo>
                    <a:pt x="138" y="12"/>
                    <a:pt x="138" y="11"/>
                    <a:pt x="137" y="11"/>
                  </a:cubicBezTo>
                  <a:cubicBezTo>
                    <a:pt x="137" y="11"/>
                    <a:pt x="137" y="12"/>
                    <a:pt x="137" y="12"/>
                  </a:cubicBezTo>
                  <a:cubicBezTo>
                    <a:pt x="136" y="21"/>
                    <a:pt x="136" y="21"/>
                    <a:pt x="136" y="21"/>
                  </a:cubicBezTo>
                  <a:cubicBezTo>
                    <a:pt x="132" y="21"/>
                    <a:pt x="132" y="21"/>
                    <a:pt x="132" y="21"/>
                  </a:cubicBezTo>
                  <a:cubicBezTo>
                    <a:pt x="135" y="0"/>
                    <a:pt x="135" y="0"/>
                    <a:pt x="135" y="0"/>
                  </a:cubicBezTo>
                  <a:cubicBezTo>
                    <a:pt x="144" y="14"/>
                    <a:pt x="144" y="14"/>
                    <a:pt x="144" y="14"/>
                  </a:cubicBezTo>
                  <a:cubicBezTo>
                    <a:pt x="145" y="15"/>
                    <a:pt x="145" y="15"/>
                    <a:pt x="145" y="15"/>
                  </a:cubicBezTo>
                  <a:cubicBezTo>
                    <a:pt x="145" y="14"/>
                    <a:pt x="145" y="14"/>
                    <a:pt x="145" y="14"/>
                  </a:cubicBezTo>
                  <a:cubicBezTo>
                    <a:pt x="154" y="0"/>
                    <a:pt x="154" y="0"/>
                    <a:pt x="154" y="0"/>
                  </a:cubicBezTo>
                  <a:cubicBezTo>
                    <a:pt x="158" y="21"/>
                    <a:pt x="158" y="21"/>
                    <a:pt x="158" y="21"/>
                  </a:cubicBezTo>
                  <a:lnTo>
                    <a:pt x="153" y="21"/>
                  </a:lnTo>
                  <a:close/>
                  <a:moveTo>
                    <a:pt x="173" y="6"/>
                  </a:moveTo>
                  <a:cubicBezTo>
                    <a:pt x="172" y="5"/>
                    <a:pt x="170" y="4"/>
                    <a:pt x="169" y="4"/>
                  </a:cubicBezTo>
                  <a:cubicBezTo>
                    <a:pt x="167" y="4"/>
                    <a:pt x="166" y="5"/>
                    <a:pt x="166" y="6"/>
                  </a:cubicBezTo>
                  <a:cubicBezTo>
                    <a:pt x="166" y="9"/>
                    <a:pt x="176" y="8"/>
                    <a:pt x="176" y="15"/>
                  </a:cubicBezTo>
                  <a:cubicBezTo>
                    <a:pt x="176" y="18"/>
                    <a:pt x="173" y="21"/>
                    <a:pt x="168" y="21"/>
                  </a:cubicBezTo>
                  <a:cubicBezTo>
                    <a:pt x="164" y="21"/>
                    <a:pt x="161" y="20"/>
                    <a:pt x="160" y="18"/>
                  </a:cubicBezTo>
                  <a:cubicBezTo>
                    <a:pt x="162" y="15"/>
                    <a:pt x="162" y="15"/>
                    <a:pt x="162" y="15"/>
                  </a:cubicBezTo>
                  <a:cubicBezTo>
                    <a:pt x="163" y="16"/>
                    <a:pt x="165" y="17"/>
                    <a:pt x="168" y="17"/>
                  </a:cubicBezTo>
                  <a:cubicBezTo>
                    <a:pt x="170" y="17"/>
                    <a:pt x="171" y="17"/>
                    <a:pt x="171" y="15"/>
                  </a:cubicBezTo>
                  <a:cubicBezTo>
                    <a:pt x="171" y="12"/>
                    <a:pt x="161" y="13"/>
                    <a:pt x="161" y="6"/>
                  </a:cubicBezTo>
                  <a:cubicBezTo>
                    <a:pt x="161" y="2"/>
                    <a:pt x="165" y="0"/>
                    <a:pt x="169" y="0"/>
                  </a:cubicBezTo>
                  <a:cubicBezTo>
                    <a:pt x="172" y="0"/>
                    <a:pt x="174" y="2"/>
                    <a:pt x="175" y="3"/>
                  </a:cubicBezTo>
                  <a:lnTo>
                    <a:pt x="173"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Freeform 13">
            <a:extLst>
              <a:ext uri="{FF2B5EF4-FFF2-40B4-BE49-F238E27FC236}">
                <a16:creationId xmlns:a16="http://schemas.microsoft.com/office/drawing/2014/main" xmlns="" id="{487D6587-53FD-4221-95D2-C8E5E5A39215}"/>
              </a:ext>
            </a:extLst>
          </p:cNvPr>
          <p:cNvSpPr>
            <a:spLocks noEditPoints="1"/>
          </p:cNvSpPr>
          <p:nvPr userDrawn="1"/>
        </p:nvSpPr>
        <p:spPr bwMode="auto">
          <a:xfrm>
            <a:off x="4460380" y="-1001667"/>
            <a:ext cx="8639395" cy="8677898"/>
          </a:xfrm>
          <a:custGeom>
            <a:avLst/>
            <a:gdLst>
              <a:gd name="T0" fmla="*/ 57 w 333"/>
              <a:gd name="T1" fmla="*/ 0 h 335"/>
              <a:gd name="T2" fmla="*/ 167 w 333"/>
              <a:gd name="T3" fmla="*/ 58 h 335"/>
              <a:gd name="T4" fmla="*/ 276 w 333"/>
              <a:gd name="T5" fmla="*/ 0 h 335"/>
              <a:gd name="T6" fmla="*/ 57 w 333"/>
              <a:gd name="T7" fmla="*/ 0 h 335"/>
              <a:gd name="T8" fmla="*/ 333 w 333"/>
              <a:gd name="T9" fmla="*/ 234 h 335"/>
              <a:gd name="T10" fmla="*/ 175 w 333"/>
              <a:gd name="T11" fmla="*/ 335 h 335"/>
              <a:gd name="T12" fmla="*/ 175 w 333"/>
              <a:gd name="T13" fmla="*/ 140 h 335"/>
              <a:gd name="T14" fmla="*/ 333 w 333"/>
              <a:gd name="T15" fmla="*/ 39 h 335"/>
              <a:gd name="T16" fmla="*/ 333 w 333"/>
              <a:gd name="T17" fmla="*/ 234 h 335"/>
              <a:gd name="T18" fmla="*/ 0 w 333"/>
              <a:gd name="T19" fmla="*/ 234 h 335"/>
              <a:gd name="T20" fmla="*/ 158 w 333"/>
              <a:gd name="T21" fmla="*/ 335 h 335"/>
              <a:gd name="T22" fmla="*/ 158 w 333"/>
              <a:gd name="T23" fmla="*/ 140 h 335"/>
              <a:gd name="T24" fmla="*/ 0 w 333"/>
              <a:gd name="T25" fmla="*/ 39 h 335"/>
              <a:gd name="T26" fmla="*/ 0 w 333"/>
              <a:gd name="T27" fmla="*/ 234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3" h="335">
                <a:moveTo>
                  <a:pt x="57" y="0"/>
                </a:moveTo>
                <a:cubicBezTo>
                  <a:pt x="81" y="35"/>
                  <a:pt x="121" y="58"/>
                  <a:pt x="167" y="58"/>
                </a:cubicBezTo>
                <a:cubicBezTo>
                  <a:pt x="212" y="58"/>
                  <a:pt x="252" y="35"/>
                  <a:pt x="276" y="0"/>
                </a:cubicBezTo>
                <a:lnTo>
                  <a:pt x="57" y="0"/>
                </a:lnTo>
                <a:close/>
                <a:moveTo>
                  <a:pt x="333" y="234"/>
                </a:moveTo>
                <a:cubicBezTo>
                  <a:pt x="175" y="335"/>
                  <a:pt x="175" y="335"/>
                  <a:pt x="175" y="335"/>
                </a:cubicBezTo>
                <a:cubicBezTo>
                  <a:pt x="175" y="140"/>
                  <a:pt x="175" y="140"/>
                  <a:pt x="175" y="140"/>
                </a:cubicBezTo>
                <a:cubicBezTo>
                  <a:pt x="333" y="39"/>
                  <a:pt x="333" y="39"/>
                  <a:pt x="333" y="39"/>
                </a:cubicBezTo>
                <a:lnTo>
                  <a:pt x="333" y="234"/>
                </a:lnTo>
                <a:close/>
                <a:moveTo>
                  <a:pt x="0" y="234"/>
                </a:moveTo>
                <a:cubicBezTo>
                  <a:pt x="158" y="335"/>
                  <a:pt x="158" y="335"/>
                  <a:pt x="158" y="335"/>
                </a:cubicBezTo>
                <a:cubicBezTo>
                  <a:pt x="158" y="140"/>
                  <a:pt x="158" y="140"/>
                  <a:pt x="158" y="140"/>
                </a:cubicBezTo>
                <a:cubicBezTo>
                  <a:pt x="0" y="39"/>
                  <a:pt x="0" y="39"/>
                  <a:pt x="0" y="39"/>
                </a:cubicBezTo>
                <a:lnTo>
                  <a:pt x="0" y="234"/>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sp>
        <p:nvSpPr>
          <p:cNvPr id="15" name="Freeform 14">
            <a:extLst>
              <a:ext uri="{FF2B5EF4-FFF2-40B4-BE49-F238E27FC236}">
                <a16:creationId xmlns:a16="http://schemas.microsoft.com/office/drawing/2014/main" xmlns="" id="{B88CDCF4-D633-4A80-B240-7EB93AA43FE4}"/>
              </a:ext>
            </a:extLst>
          </p:cNvPr>
          <p:cNvSpPr>
            <a:spLocks noEditPoints="1"/>
          </p:cNvSpPr>
          <p:nvPr userDrawn="1"/>
        </p:nvSpPr>
        <p:spPr bwMode="auto">
          <a:xfrm>
            <a:off x="0" y="-148687"/>
            <a:ext cx="17663813" cy="3394154"/>
          </a:xfrm>
          <a:custGeom>
            <a:avLst/>
            <a:gdLst>
              <a:gd name="T0" fmla="*/ 0 w 5964"/>
              <a:gd name="T1" fmla="*/ 0 h 1146"/>
              <a:gd name="T2" fmla="*/ 0 w 5964"/>
              <a:gd name="T3" fmla="*/ 639 h 1146"/>
              <a:gd name="T4" fmla="*/ 797 w 5964"/>
              <a:gd name="T5" fmla="*/ 1146 h 1146"/>
              <a:gd name="T6" fmla="*/ 797 w 5964"/>
              <a:gd name="T7" fmla="*/ 123 h 1146"/>
              <a:gd name="T8" fmla="*/ 604 w 5964"/>
              <a:gd name="T9" fmla="*/ 0 h 1146"/>
              <a:gd name="T10" fmla="*/ 0 w 5964"/>
              <a:gd name="T11" fmla="*/ 0 h 1146"/>
              <a:gd name="T12" fmla="*/ 5325 w 5964"/>
              <a:gd name="T13" fmla="*/ 0 h 1146"/>
              <a:gd name="T14" fmla="*/ 5132 w 5964"/>
              <a:gd name="T15" fmla="*/ 123 h 1146"/>
              <a:gd name="T16" fmla="*/ 5132 w 5964"/>
              <a:gd name="T17" fmla="*/ 1146 h 1146"/>
              <a:gd name="T18" fmla="*/ 5964 w 5964"/>
              <a:gd name="T19" fmla="*/ 621 h 1146"/>
              <a:gd name="T20" fmla="*/ 5964 w 5964"/>
              <a:gd name="T21" fmla="*/ 0 h 1146"/>
              <a:gd name="T22" fmla="*/ 5325 w 5964"/>
              <a:gd name="T23" fmla="*/ 0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64" h="1146">
                <a:moveTo>
                  <a:pt x="0" y="0"/>
                </a:moveTo>
                <a:lnTo>
                  <a:pt x="0" y="639"/>
                </a:lnTo>
                <a:lnTo>
                  <a:pt x="797" y="1146"/>
                </a:lnTo>
                <a:lnTo>
                  <a:pt x="797" y="123"/>
                </a:lnTo>
                <a:lnTo>
                  <a:pt x="604" y="0"/>
                </a:lnTo>
                <a:lnTo>
                  <a:pt x="0" y="0"/>
                </a:lnTo>
                <a:close/>
                <a:moveTo>
                  <a:pt x="5325" y="0"/>
                </a:moveTo>
                <a:lnTo>
                  <a:pt x="5132" y="123"/>
                </a:lnTo>
                <a:lnTo>
                  <a:pt x="5132" y="1146"/>
                </a:lnTo>
                <a:lnTo>
                  <a:pt x="5964" y="621"/>
                </a:lnTo>
                <a:lnTo>
                  <a:pt x="5964" y="0"/>
                </a:lnTo>
                <a:lnTo>
                  <a:pt x="5325" y="0"/>
                </a:lnTo>
                <a:close/>
              </a:path>
            </a:pathLst>
          </a:custGeom>
          <a:solidFill>
            <a:srgbClr val="AFB1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7120025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35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10" presetClass="entr" presetSubtype="0" fill="hold" nodeType="withEffect">
                                  <p:stCondLst>
                                    <p:cond delay="50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par>
                                <p:cTn id="16" presetID="63" presetClass="path" presetSubtype="0" decel="100000" fill="hold" nodeType="withEffect">
                                  <p:stCondLst>
                                    <p:cond delay="500"/>
                                  </p:stCondLst>
                                  <p:childTnLst>
                                    <p:animMotion origin="layout" path="M -0.01471 2.96296E-6 L -0.00019 2.96296E-6 " pathEditMode="relative" rAng="0" ptsTypes="AA">
                                      <p:cBhvr>
                                        <p:cTn id="17" dur="1000" fill="hold"/>
                                        <p:tgtEl>
                                          <p:spTgt spid="18"/>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30A829F-BAE7-45FD-90BA-F1E928B6EB8E}"/>
              </a:ext>
            </a:extLst>
          </p:cNvPr>
          <p:cNvGrpSpPr/>
          <p:nvPr userDrawn="1"/>
        </p:nvGrpSpPr>
        <p:grpSpPr>
          <a:xfrm>
            <a:off x="12246848" y="-3998392"/>
            <a:ext cx="12137152" cy="14863616"/>
            <a:chOff x="25760358" y="4612685"/>
            <a:chExt cx="2190751" cy="2682877"/>
          </a:xfrm>
        </p:grpSpPr>
        <p:sp>
          <p:nvSpPr>
            <p:cNvPr id="4" name="Freeform 72">
              <a:extLst>
                <a:ext uri="{FF2B5EF4-FFF2-40B4-BE49-F238E27FC236}">
                  <a16:creationId xmlns:a16="http://schemas.microsoft.com/office/drawing/2014/main" xmlns="" id="{82F2788E-43C2-4602-A287-1F9B4C65632B}"/>
                </a:ext>
              </a:extLst>
            </p:cNvPr>
            <p:cNvSpPr>
              <a:spLocks/>
            </p:cNvSpPr>
            <p:nvPr/>
          </p:nvSpPr>
          <p:spPr bwMode="auto">
            <a:xfrm>
              <a:off x="26327096" y="6344649"/>
              <a:ext cx="490538" cy="950913"/>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5" name="Freeform 73">
              <a:extLst>
                <a:ext uri="{FF2B5EF4-FFF2-40B4-BE49-F238E27FC236}">
                  <a16:creationId xmlns:a16="http://schemas.microsoft.com/office/drawing/2014/main" xmlns="" id="{9ECA4CD4-379B-4B3F-A169-83A22FAD1C25}"/>
                </a:ext>
              </a:extLst>
            </p:cNvPr>
            <p:cNvSpPr>
              <a:spLocks/>
            </p:cNvSpPr>
            <p:nvPr/>
          </p:nvSpPr>
          <p:spPr bwMode="auto">
            <a:xfrm>
              <a:off x="27649483" y="6173199"/>
              <a:ext cx="301625" cy="569913"/>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6" name="Freeform 74">
              <a:extLst>
                <a:ext uri="{FF2B5EF4-FFF2-40B4-BE49-F238E27FC236}">
                  <a16:creationId xmlns:a16="http://schemas.microsoft.com/office/drawing/2014/main" xmlns="" id="{A8EFA53D-896C-4534-82F1-72DE574573AD}"/>
                </a:ext>
              </a:extLst>
            </p:cNvPr>
            <p:cNvSpPr>
              <a:spLocks/>
            </p:cNvSpPr>
            <p:nvPr/>
          </p:nvSpPr>
          <p:spPr bwMode="auto">
            <a:xfrm>
              <a:off x="26874783" y="6344648"/>
              <a:ext cx="509588" cy="950913"/>
            </a:xfrm>
            <a:custGeom>
              <a:avLst/>
              <a:gdLst>
                <a:gd name="T0" fmla="*/ 321 w 321"/>
                <a:gd name="T1" fmla="*/ 0 h 599"/>
                <a:gd name="T2" fmla="*/ 0 w 321"/>
                <a:gd name="T3" fmla="*/ 203 h 599"/>
                <a:gd name="T4" fmla="*/ 0 w 321"/>
                <a:gd name="T5" fmla="*/ 599 h 599"/>
                <a:gd name="T6" fmla="*/ 321 w 321"/>
                <a:gd name="T7" fmla="*/ 395 h 599"/>
                <a:gd name="T8" fmla="*/ 321 w 321"/>
                <a:gd name="T9" fmla="*/ 0 h 599"/>
              </a:gdLst>
              <a:ahLst/>
              <a:cxnLst>
                <a:cxn ang="0">
                  <a:pos x="T0" y="T1"/>
                </a:cxn>
                <a:cxn ang="0">
                  <a:pos x="T2" y="T3"/>
                </a:cxn>
                <a:cxn ang="0">
                  <a:pos x="T4" y="T5"/>
                </a:cxn>
                <a:cxn ang="0">
                  <a:pos x="T6" y="T7"/>
                </a:cxn>
                <a:cxn ang="0">
                  <a:pos x="T8" y="T9"/>
                </a:cxn>
              </a:cxnLst>
              <a:rect l="0" t="0" r="r" b="b"/>
              <a:pathLst>
                <a:path w="321" h="599">
                  <a:moveTo>
                    <a:pt x="321" y="0"/>
                  </a:moveTo>
                  <a:lnTo>
                    <a:pt x="0" y="203"/>
                  </a:lnTo>
                  <a:lnTo>
                    <a:pt x="0" y="599"/>
                  </a:lnTo>
                  <a:lnTo>
                    <a:pt x="321" y="395"/>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7" name="Freeform 75">
              <a:extLst>
                <a:ext uri="{FF2B5EF4-FFF2-40B4-BE49-F238E27FC236}">
                  <a16:creationId xmlns:a16="http://schemas.microsoft.com/office/drawing/2014/main" xmlns="" id="{87A4229E-0BE0-4C10-A3C2-8A56121C7434}"/>
                </a:ext>
              </a:extLst>
            </p:cNvPr>
            <p:cNvSpPr>
              <a:spLocks/>
            </p:cNvSpPr>
            <p:nvPr/>
          </p:nvSpPr>
          <p:spPr bwMode="auto">
            <a:xfrm>
              <a:off x="26912883" y="4955585"/>
              <a:ext cx="1019175" cy="646113"/>
            </a:xfrm>
            <a:custGeom>
              <a:avLst/>
              <a:gdLst>
                <a:gd name="T0" fmla="*/ 642 w 642"/>
                <a:gd name="T1" fmla="*/ 203 h 407"/>
                <a:gd name="T2" fmla="*/ 321 w 642"/>
                <a:gd name="T3" fmla="*/ 0 h 407"/>
                <a:gd name="T4" fmla="*/ 0 w 642"/>
                <a:gd name="T5" fmla="*/ 203 h 407"/>
                <a:gd name="T6" fmla="*/ 321 w 642"/>
                <a:gd name="T7" fmla="*/ 407 h 407"/>
                <a:gd name="T8" fmla="*/ 642 w 642"/>
                <a:gd name="T9" fmla="*/ 203 h 407"/>
              </a:gdLst>
              <a:ahLst/>
              <a:cxnLst>
                <a:cxn ang="0">
                  <a:pos x="T0" y="T1"/>
                </a:cxn>
                <a:cxn ang="0">
                  <a:pos x="T2" y="T3"/>
                </a:cxn>
                <a:cxn ang="0">
                  <a:pos x="T4" y="T5"/>
                </a:cxn>
                <a:cxn ang="0">
                  <a:pos x="T6" y="T7"/>
                </a:cxn>
                <a:cxn ang="0">
                  <a:pos x="T8" y="T9"/>
                </a:cxn>
              </a:cxnLst>
              <a:rect l="0" t="0" r="r" b="b"/>
              <a:pathLst>
                <a:path w="642" h="407">
                  <a:moveTo>
                    <a:pt x="642" y="203"/>
                  </a:moveTo>
                  <a:lnTo>
                    <a:pt x="321" y="0"/>
                  </a:lnTo>
                  <a:lnTo>
                    <a:pt x="0" y="203"/>
                  </a:lnTo>
                  <a:lnTo>
                    <a:pt x="321" y="407"/>
                  </a:lnTo>
                  <a:lnTo>
                    <a:pt x="642"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8" name="Freeform 76">
              <a:extLst>
                <a:ext uri="{FF2B5EF4-FFF2-40B4-BE49-F238E27FC236}">
                  <a16:creationId xmlns:a16="http://schemas.microsoft.com/office/drawing/2014/main" xmlns="" id="{5BD8956A-1B81-42D2-9FEB-724D517AE780}"/>
                </a:ext>
              </a:extLst>
            </p:cNvPr>
            <p:cNvSpPr>
              <a:spLocks/>
            </p:cNvSpPr>
            <p:nvPr/>
          </p:nvSpPr>
          <p:spPr bwMode="auto">
            <a:xfrm>
              <a:off x="25779408" y="4955585"/>
              <a:ext cx="1019175" cy="646113"/>
            </a:xfrm>
            <a:custGeom>
              <a:avLst/>
              <a:gdLst>
                <a:gd name="T0" fmla="*/ 0 w 642"/>
                <a:gd name="T1" fmla="*/ 203 h 407"/>
                <a:gd name="T2" fmla="*/ 321 w 642"/>
                <a:gd name="T3" fmla="*/ 407 h 407"/>
                <a:gd name="T4" fmla="*/ 642 w 642"/>
                <a:gd name="T5" fmla="*/ 215 h 407"/>
                <a:gd name="T6" fmla="*/ 333 w 642"/>
                <a:gd name="T7" fmla="*/ 0 h 407"/>
                <a:gd name="T8" fmla="*/ 0 w 642"/>
                <a:gd name="T9" fmla="*/ 203 h 407"/>
              </a:gdLst>
              <a:ahLst/>
              <a:cxnLst>
                <a:cxn ang="0">
                  <a:pos x="T0" y="T1"/>
                </a:cxn>
                <a:cxn ang="0">
                  <a:pos x="T2" y="T3"/>
                </a:cxn>
                <a:cxn ang="0">
                  <a:pos x="T4" y="T5"/>
                </a:cxn>
                <a:cxn ang="0">
                  <a:pos x="T6" y="T7"/>
                </a:cxn>
                <a:cxn ang="0">
                  <a:pos x="T8" y="T9"/>
                </a:cxn>
              </a:cxnLst>
              <a:rect l="0" t="0" r="r" b="b"/>
              <a:pathLst>
                <a:path w="642" h="407">
                  <a:moveTo>
                    <a:pt x="0" y="203"/>
                  </a:moveTo>
                  <a:lnTo>
                    <a:pt x="321" y="407"/>
                  </a:lnTo>
                  <a:lnTo>
                    <a:pt x="642" y="215"/>
                  </a:lnTo>
                  <a:lnTo>
                    <a:pt x="333" y="0"/>
                  </a:lnTo>
                  <a:lnTo>
                    <a:pt x="0"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 name="Freeform 77">
              <a:extLst>
                <a:ext uri="{FF2B5EF4-FFF2-40B4-BE49-F238E27FC236}">
                  <a16:creationId xmlns:a16="http://schemas.microsoft.com/office/drawing/2014/main" xmlns="" id="{535F6B98-9DB2-4702-B855-E2E51882DF81}"/>
                </a:ext>
              </a:extLst>
            </p:cNvPr>
            <p:cNvSpPr>
              <a:spLocks/>
            </p:cNvSpPr>
            <p:nvPr/>
          </p:nvSpPr>
          <p:spPr bwMode="auto">
            <a:xfrm>
              <a:off x="25760358" y="6173198"/>
              <a:ext cx="301625" cy="569913"/>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78">
              <a:extLst>
                <a:ext uri="{FF2B5EF4-FFF2-40B4-BE49-F238E27FC236}">
                  <a16:creationId xmlns:a16="http://schemas.microsoft.com/office/drawing/2014/main" xmlns="" id="{47FAE964-3D4E-4E19-A1DB-6ED4DCB13EB7}"/>
                </a:ext>
              </a:extLst>
            </p:cNvPr>
            <p:cNvSpPr>
              <a:spLocks/>
            </p:cNvSpPr>
            <p:nvPr/>
          </p:nvSpPr>
          <p:spPr bwMode="auto">
            <a:xfrm>
              <a:off x="26552520" y="4612685"/>
              <a:ext cx="604838" cy="381000"/>
            </a:xfrm>
            <a:custGeom>
              <a:avLst/>
              <a:gdLst>
                <a:gd name="T0" fmla="*/ 191 w 381"/>
                <a:gd name="T1" fmla="*/ 240 h 240"/>
                <a:gd name="T2" fmla="*/ 381 w 381"/>
                <a:gd name="T3" fmla="*/ 120 h 240"/>
                <a:gd name="T4" fmla="*/ 191 w 381"/>
                <a:gd name="T5" fmla="*/ 0 h 240"/>
                <a:gd name="T6" fmla="*/ 0 w 381"/>
                <a:gd name="T7" fmla="*/ 120 h 240"/>
                <a:gd name="T8" fmla="*/ 191 w 381"/>
                <a:gd name="T9" fmla="*/ 240 h 240"/>
              </a:gdLst>
              <a:ahLst/>
              <a:cxnLst>
                <a:cxn ang="0">
                  <a:pos x="T0" y="T1"/>
                </a:cxn>
                <a:cxn ang="0">
                  <a:pos x="T2" y="T3"/>
                </a:cxn>
                <a:cxn ang="0">
                  <a:pos x="T4" y="T5"/>
                </a:cxn>
                <a:cxn ang="0">
                  <a:pos x="T6" y="T7"/>
                </a:cxn>
                <a:cxn ang="0">
                  <a:pos x="T8" y="T9"/>
                </a:cxn>
              </a:cxnLst>
              <a:rect l="0" t="0" r="r" b="b"/>
              <a:pathLst>
                <a:path w="381" h="240">
                  <a:moveTo>
                    <a:pt x="191" y="240"/>
                  </a:moveTo>
                  <a:lnTo>
                    <a:pt x="381" y="120"/>
                  </a:lnTo>
                  <a:lnTo>
                    <a:pt x="191" y="0"/>
                  </a:lnTo>
                  <a:lnTo>
                    <a:pt x="0" y="120"/>
                  </a:lnTo>
                  <a:lnTo>
                    <a:pt x="191" y="240"/>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79">
              <a:extLst>
                <a:ext uri="{FF2B5EF4-FFF2-40B4-BE49-F238E27FC236}">
                  <a16:creationId xmlns:a16="http://schemas.microsoft.com/office/drawing/2014/main" xmlns="" id="{5092A0CD-C98A-4989-AC67-8EA7198C3F8D}"/>
                </a:ext>
              </a:extLst>
            </p:cNvPr>
            <p:cNvSpPr>
              <a:spLocks/>
            </p:cNvSpPr>
            <p:nvPr/>
          </p:nvSpPr>
          <p:spPr bwMode="auto">
            <a:xfrm>
              <a:off x="25760359" y="5334998"/>
              <a:ext cx="509588" cy="914400"/>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80">
              <a:extLst>
                <a:ext uri="{FF2B5EF4-FFF2-40B4-BE49-F238E27FC236}">
                  <a16:creationId xmlns:a16="http://schemas.microsoft.com/office/drawing/2014/main" xmlns="" id="{5750A872-41F2-4831-B801-42F577813F5E}"/>
                </a:ext>
              </a:extLst>
            </p:cNvPr>
            <p:cNvSpPr>
              <a:spLocks/>
            </p:cNvSpPr>
            <p:nvPr/>
          </p:nvSpPr>
          <p:spPr bwMode="auto">
            <a:xfrm>
              <a:off x="27441521" y="5334997"/>
              <a:ext cx="509588" cy="914400"/>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Oval 81">
              <a:extLst>
                <a:ext uri="{FF2B5EF4-FFF2-40B4-BE49-F238E27FC236}">
                  <a16:creationId xmlns:a16="http://schemas.microsoft.com/office/drawing/2014/main" xmlns="" id="{435136EA-BABC-4D6E-8532-82B2A83DEB0E}"/>
                </a:ext>
              </a:extLst>
            </p:cNvPr>
            <p:cNvSpPr>
              <a:spLocks noChangeArrowheads="1"/>
            </p:cNvSpPr>
            <p:nvPr/>
          </p:nvSpPr>
          <p:spPr bwMode="auto">
            <a:xfrm>
              <a:off x="26439812" y="5544548"/>
              <a:ext cx="831850" cy="855663"/>
            </a:xfrm>
            <a:prstGeom prst="ellipse">
              <a:avLst/>
            </a:pr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Title 9">
            <a:extLst>
              <a:ext uri="{FF2B5EF4-FFF2-40B4-BE49-F238E27FC236}">
                <a16:creationId xmlns:a16="http://schemas.microsoft.com/office/drawing/2014/main" xmlns="" id="{CBD4BB5C-F42C-46ED-82CC-7B3F0E8F3EB2}"/>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5" name="Text Placeholder 11">
            <a:extLst>
              <a:ext uri="{FF2B5EF4-FFF2-40B4-BE49-F238E27FC236}">
                <a16:creationId xmlns:a16="http://schemas.microsoft.com/office/drawing/2014/main" xmlns="" id="{F2885F32-0D7C-42C3-9E51-7C155BA3289E}"/>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7" name="Text Placeholder 14">
            <a:extLst>
              <a:ext uri="{FF2B5EF4-FFF2-40B4-BE49-F238E27FC236}">
                <a16:creationId xmlns:a16="http://schemas.microsoft.com/office/drawing/2014/main" xmlns="" id="{0930B56A-762B-424C-8997-F0F7639860AE}"/>
              </a:ext>
            </a:extLst>
          </p:cNvPr>
          <p:cNvSpPr>
            <a:spLocks noGrp="1"/>
          </p:cNvSpPr>
          <p:nvPr>
            <p:ph type="body" sz="quarter" idx="17" hasCustomPrompt="1"/>
          </p:nvPr>
        </p:nvSpPr>
        <p:spPr>
          <a:xfrm>
            <a:off x="1676400" y="10182455"/>
            <a:ext cx="7554912"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9" name="Text Placeholder 18">
            <a:extLst>
              <a:ext uri="{FF2B5EF4-FFF2-40B4-BE49-F238E27FC236}">
                <a16:creationId xmlns:a16="http://schemas.microsoft.com/office/drawing/2014/main" xmlns="" id="{00232BCC-6880-4233-8773-35DD5ECC53F1}"/>
              </a:ext>
            </a:extLst>
          </p:cNvPr>
          <p:cNvSpPr>
            <a:spLocks noGrp="1"/>
          </p:cNvSpPr>
          <p:nvPr>
            <p:ph type="body" sz="quarter" idx="18" hasCustomPrompt="1"/>
          </p:nvPr>
        </p:nvSpPr>
        <p:spPr>
          <a:xfrm>
            <a:off x="1676400" y="10865225"/>
            <a:ext cx="7555136"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217413104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Key message">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xmlns="" id="{A6C00F91-C60C-4B67-A0C4-B0C240B78FCE}"/>
              </a:ext>
            </a:extLst>
          </p:cNvPr>
          <p:cNvSpPr/>
          <p:nvPr userDrawn="1"/>
        </p:nvSpPr>
        <p:spPr>
          <a:xfrm rot="1748091">
            <a:off x="9985672" y="2621058"/>
            <a:ext cx="19919675" cy="4832804"/>
          </a:xfrm>
          <a:prstGeom prst="parallelogram">
            <a:avLst>
              <a:gd name="adj" fmla="val 56558"/>
            </a:avLst>
          </a:prstGeom>
          <a:solidFill>
            <a:schemeClr val="accent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5" name="Parallelogram 4">
            <a:extLst>
              <a:ext uri="{FF2B5EF4-FFF2-40B4-BE49-F238E27FC236}">
                <a16:creationId xmlns:a16="http://schemas.microsoft.com/office/drawing/2014/main" xmlns="" id="{589BD1EF-6ED3-4B23-B114-477FD33FFED2}"/>
              </a:ext>
            </a:extLst>
          </p:cNvPr>
          <p:cNvSpPr/>
          <p:nvPr userDrawn="1"/>
        </p:nvSpPr>
        <p:spPr>
          <a:xfrm rot="16200000">
            <a:off x="7130492" y="5621173"/>
            <a:ext cx="10661906" cy="4832805"/>
          </a:xfrm>
          <a:prstGeom prst="parallelogram">
            <a:avLst>
              <a:gd name="adj" fmla="val 56558"/>
            </a:avLst>
          </a:prstGeom>
          <a:solidFill>
            <a:schemeClr val="bg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3" name="Text Placeholder 2">
            <a:extLst>
              <a:ext uri="{FF2B5EF4-FFF2-40B4-BE49-F238E27FC236}">
                <a16:creationId xmlns:a16="http://schemas.microsoft.com/office/drawing/2014/main" xmlns="" id="{68FC4935-9387-4E11-AFF6-C95F90F92634}"/>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13" name="Text Placeholder 12">
            <a:extLst>
              <a:ext uri="{FF2B5EF4-FFF2-40B4-BE49-F238E27FC236}">
                <a16:creationId xmlns:a16="http://schemas.microsoft.com/office/drawing/2014/main" xmlns="" id="{FB68CDDF-3848-41A8-B46A-7CE2B38FEFC6}"/>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15" name="Text Placeholder 14">
            <a:extLst>
              <a:ext uri="{FF2B5EF4-FFF2-40B4-BE49-F238E27FC236}">
                <a16:creationId xmlns:a16="http://schemas.microsoft.com/office/drawing/2014/main" xmlns="" id="{30F2ACC1-9882-4027-B3A1-B48661CF15AF}"/>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37545360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3">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13">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15">
                                            <p:txEl>
                                              <p:pRg st="0" end="0"/>
                                            </p:txEl>
                                          </p:spTgt>
                                        </p:tgtEl>
                                        <p:attrNameLst>
                                          <p:attrName>style.visibility</p:attrName>
                                        </p:attrNameLst>
                                      </p:cBhvr>
                                      <p:to>
                                        <p:strVal val="visible"/>
                                      </p:to>
                                    </p:set>
                                    <p:animEffect transition="in" filter="fade">
                                      <p:cBhvr>
                                        <p:cTn id="25" dur="1000"/>
                                        <p:tgtEl>
                                          <p:spTgt spid="15">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15">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build="p">
        <p:tmplLst>
          <p:tmpl lvl="1">
            <p:tnLst>
              <p:par>
                <p:cTn presetID="10" presetClass="entr" presetSubtype="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P spid="3"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3"/>
                        </p:tgtEl>
                        <p:attrNameLst>
                          <p:attrName>ppt_x</p:attrName>
                          <p:attrName>ppt_y</p:attrName>
                        </p:attrNameLst>
                      </p:cBhvr>
                      <p:rCtr x="723" y="0"/>
                    </p:animMotion>
                  </p:childTnLst>
                </p:cTn>
              </p:par>
            </p:tnLst>
          </p:tmpl>
        </p:tmplLst>
      </p:bldP>
      <p:bldP spid="13" grpId="0" build="p">
        <p:tmplLst>
          <p:tmpl lvl="1">
            <p:tnLst>
              <p:par>
                <p:cTn presetID="10" presetClass="entr" presetSubtype="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childTnLst>
                </p:cTn>
              </p:par>
            </p:tnLst>
          </p:tmpl>
        </p:tmplLst>
      </p:bldP>
      <p:bldP spid="13"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3"/>
                        </p:tgtEl>
                        <p:attrNameLst>
                          <p:attrName>ppt_x</p:attrName>
                          <p:attrName>ppt_y</p:attrName>
                        </p:attrNameLst>
                      </p:cBhvr>
                      <p:rCtr x="723" y="0"/>
                    </p:animMotion>
                  </p:childTnLst>
                </p:cTn>
              </p:par>
            </p:tnLst>
          </p:tmpl>
        </p:tmplLst>
      </p:bldP>
      <p:bldP spid="15" grpId="0" build="p">
        <p:tmplLst>
          <p:tmpl lvl="1">
            <p:tnLst>
              <p:par>
                <p:cTn presetID="10" presetClass="entr" presetSubtype="0" fill="hold" nodeType="with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1000"/>
                        <p:tgtEl>
                          <p:spTgt spid="15"/>
                        </p:tgtEl>
                      </p:cBhvr>
                    </p:animEffect>
                  </p:childTnLst>
                </p:cTn>
              </p:par>
            </p:tnLst>
          </p:tmpl>
        </p:tmplLst>
      </p:bldP>
      <p:bldP spid="15"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5"/>
                        </p:tgtEl>
                        <p:attrNameLst>
                          <p:attrName>ppt_x</p:attrName>
                          <p:attrName>ppt_y</p:attrName>
                        </p:attrNameLst>
                      </p:cBhvr>
                      <p:rCtr x="723" y="0"/>
                    </p:animMotion>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D4E5E218-EBE5-4DCB-BEB9-CA1B27239274}"/>
              </a:ext>
            </a:extLst>
          </p:cNvPr>
          <p:cNvSpPr>
            <a:spLocks noGrp="1"/>
          </p:cNvSpPr>
          <p:nvPr>
            <p:ph type="title"/>
          </p:nvPr>
        </p:nvSpPr>
        <p:spPr>
          <a:xfrm>
            <a:off x="0" y="481577"/>
            <a:ext cx="24384000" cy="996031"/>
          </a:xfrm>
          <a:noFill/>
        </p:spPr>
        <p:txBody>
          <a:bodyPr wrap="square" lIns="107998" tIns="35999" rIns="107998" bIns="35999" rtlCol="0">
            <a:spAutoFit/>
          </a:bodyPr>
          <a:lstStyle>
            <a:lvl1pPr algn="ctr">
              <a:defRPr lang="en-GB" sz="6000" b="1" spc="300" baseline="0">
                <a:solidFill>
                  <a:schemeClr val="bg2"/>
                </a:solidFill>
                <a:latin typeface="Arial" panose="020B0604020202020204" pitchFamily="34" charset="0"/>
                <a:ea typeface="League Spartan" charset="0"/>
                <a:cs typeface="Arial" panose="020B0604020202020204" pitchFamily="34" charset="0"/>
              </a:defRPr>
            </a:lvl1pPr>
          </a:lstStyle>
          <a:p>
            <a:pPr marL="0" lvl="0" algn="ct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0" y="1491618"/>
            <a:ext cx="24384000" cy="717064"/>
          </a:xfrm>
        </p:spPr>
        <p:txBody>
          <a:bodyPr>
            <a:noAutofit/>
          </a:bodyPr>
          <a:lstStyle>
            <a:lvl1pPr marL="0" indent="0" algn="ctr" defTabSz="1828393" rtl="0" eaLnBrk="1" latinLnBrk="0" hangingPunct="1">
              <a:buNone/>
              <a:defRPr lang="en-US" sz="43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6909922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120753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399747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41419886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04975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72489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265054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147521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140283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24845367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32139324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9189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253783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30A829F-BAE7-45FD-90BA-F1E928B6EB8E}"/>
              </a:ext>
            </a:extLst>
          </p:cNvPr>
          <p:cNvGrpSpPr/>
          <p:nvPr userDrawn="1"/>
        </p:nvGrpSpPr>
        <p:grpSpPr>
          <a:xfrm>
            <a:off x="12246848" y="-3998392"/>
            <a:ext cx="12137152" cy="14863616"/>
            <a:chOff x="25760358" y="4612685"/>
            <a:chExt cx="2190751" cy="2682877"/>
          </a:xfrm>
        </p:grpSpPr>
        <p:sp>
          <p:nvSpPr>
            <p:cNvPr id="4" name="Freeform 72">
              <a:extLst>
                <a:ext uri="{FF2B5EF4-FFF2-40B4-BE49-F238E27FC236}">
                  <a16:creationId xmlns:a16="http://schemas.microsoft.com/office/drawing/2014/main" xmlns="" id="{82F2788E-43C2-4602-A287-1F9B4C65632B}"/>
                </a:ext>
              </a:extLst>
            </p:cNvPr>
            <p:cNvSpPr>
              <a:spLocks/>
            </p:cNvSpPr>
            <p:nvPr/>
          </p:nvSpPr>
          <p:spPr bwMode="auto">
            <a:xfrm>
              <a:off x="26327096" y="6344649"/>
              <a:ext cx="490538" cy="950913"/>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5" name="Freeform 73">
              <a:extLst>
                <a:ext uri="{FF2B5EF4-FFF2-40B4-BE49-F238E27FC236}">
                  <a16:creationId xmlns:a16="http://schemas.microsoft.com/office/drawing/2014/main" xmlns="" id="{9ECA4CD4-379B-4B3F-A169-83A22FAD1C25}"/>
                </a:ext>
              </a:extLst>
            </p:cNvPr>
            <p:cNvSpPr>
              <a:spLocks/>
            </p:cNvSpPr>
            <p:nvPr/>
          </p:nvSpPr>
          <p:spPr bwMode="auto">
            <a:xfrm>
              <a:off x="27649483" y="6173199"/>
              <a:ext cx="301625" cy="569913"/>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6" name="Freeform 74">
              <a:extLst>
                <a:ext uri="{FF2B5EF4-FFF2-40B4-BE49-F238E27FC236}">
                  <a16:creationId xmlns:a16="http://schemas.microsoft.com/office/drawing/2014/main" xmlns="" id="{A8EFA53D-896C-4534-82F1-72DE574573AD}"/>
                </a:ext>
              </a:extLst>
            </p:cNvPr>
            <p:cNvSpPr>
              <a:spLocks/>
            </p:cNvSpPr>
            <p:nvPr/>
          </p:nvSpPr>
          <p:spPr bwMode="auto">
            <a:xfrm>
              <a:off x="26874783" y="6344648"/>
              <a:ext cx="509588" cy="950913"/>
            </a:xfrm>
            <a:custGeom>
              <a:avLst/>
              <a:gdLst>
                <a:gd name="T0" fmla="*/ 321 w 321"/>
                <a:gd name="T1" fmla="*/ 0 h 599"/>
                <a:gd name="T2" fmla="*/ 0 w 321"/>
                <a:gd name="T3" fmla="*/ 203 h 599"/>
                <a:gd name="T4" fmla="*/ 0 w 321"/>
                <a:gd name="T5" fmla="*/ 599 h 599"/>
                <a:gd name="T6" fmla="*/ 321 w 321"/>
                <a:gd name="T7" fmla="*/ 395 h 599"/>
                <a:gd name="T8" fmla="*/ 321 w 321"/>
                <a:gd name="T9" fmla="*/ 0 h 599"/>
              </a:gdLst>
              <a:ahLst/>
              <a:cxnLst>
                <a:cxn ang="0">
                  <a:pos x="T0" y="T1"/>
                </a:cxn>
                <a:cxn ang="0">
                  <a:pos x="T2" y="T3"/>
                </a:cxn>
                <a:cxn ang="0">
                  <a:pos x="T4" y="T5"/>
                </a:cxn>
                <a:cxn ang="0">
                  <a:pos x="T6" y="T7"/>
                </a:cxn>
                <a:cxn ang="0">
                  <a:pos x="T8" y="T9"/>
                </a:cxn>
              </a:cxnLst>
              <a:rect l="0" t="0" r="r" b="b"/>
              <a:pathLst>
                <a:path w="321" h="599">
                  <a:moveTo>
                    <a:pt x="321" y="0"/>
                  </a:moveTo>
                  <a:lnTo>
                    <a:pt x="0" y="203"/>
                  </a:lnTo>
                  <a:lnTo>
                    <a:pt x="0" y="599"/>
                  </a:lnTo>
                  <a:lnTo>
                    <a:pt x="321" y="395"/>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7" name="Freeform 75">
              <a:extLst>
                <a:ext uri="{FF2B5EF4-FFF2-40B4-BE49-F238E27FC236}">
                  <a16:creationId xmlns:a16="http://schemas.microsoft.com/office/drawing/2014/main" xmlns="" id="{87A4229E-0BE0-4C10-A3C2-8A56121C7434}"/>
                </a:ext>
              </a:extLst>
            </p:cNvPr>
            <p:cNvSpPr>
              <a:spLocks/>
            </p:cNvSpPr>
            <p:nvPr/>
          </p:nvSpPr>
          <p:spPr bwMode="auto">
            <a:xfrm>
              <a:off x="26912883" y="4955585"/>
              <a:ext cx="1019175" cy="646113"/>
            </a:xfrm>
            <a:custGeom>
              <a:avLst/>
              <a:gdLst>
                <a:gd name="T0" fmla="*/ 642 w 642"/>
                <a:gd name="T1" fmla="*/ 203 h 407"/>
                <a:gd name="T2" fmla="*/ 321 w 642"/>
                <a:gd name="T3" fmla="*/ 0 h 407"/>
                <a:gd name="T4" fmla="*/ 0 w 642"/>
                <a:gd name="T5" fmla="*/ 203 h 407"/>
                <a:gd name="T6" fmla="*/ 321 w 642"/>
                <a:gd name="T7" fmla="*/ 407 h 407"/>
                <a:gd name="T8" fmla="*/ 642 w 642"/>
                <a:gd name="T9" fmla="*/ 203 h 407"/>
              </a:gdLst>
              <a:ahLst/>
              <a:cxnLst>
                <a:cxn ang="0">
                  <a:pos x="T0" y="T1"/>
                </a:cxn>
                <a:cxn ang="0">
                  <a:pos x="T2" y="T3"/>
                </a:cxn>
                <a:cxn ang="0">
                  <a:pos x="T4" y="T5"/>
                </a:cxn>
                <a:cxn ang="0">
                  <a:pos x="T6" y="T7"/>
                </a:cxn>
                <a:cxn ang="0">
                  <a:pos x="T8" y="T9"/>
                </a:cxn>
              </a:cxnLst>
              <a:rect l="0" t="0" r="r" b="b"/>
              <a:pathLst>
                <a:path w="642" h="407">
                  <a:moveTo>
                    <a:pt x="642" y="203"/>
                  </a:moveTo>
                  <a:lnTo>
                    <a:pt x="321" y="0"/>
                  </a:lnTo>
                  <a:lnTo>
                    <a:pt x="0" y="203"/>
                  </a:lnTo>
                  <a:lnTo>
                    <a:pt x="321" y="407"/>
                  </a:lnTo>
                  <a:lnTo>
                    <a:pt x="642"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8" name="Freeform 76">
              <a:extLst>
                <a:ext uri="{FF2B5EF4-FFF2-40B4-BE49-F238E27FC236}">
                  <a16:creationId xmlns:a16="http://schemas.microsoft.com/office/drawing/2014/main" xmlns="" id="{5BD8956A-1B81-42D2-9FEB-724D517AE780}"/>
                </a:ext>
              </a:extLst>
            </p:cNvPr>
            <p:cNvSpPr>
              <a:spLocks/>
            </p:cNvSpPr>
            <p:nvPr/>
          </p:nvSpPr>
          <p:spPr bwMode="auto">
            <a:xfrm>
              <a:off x="25779408" y="4955585"/>
              <a:ext cx="1019175" cy="646113"/>
            </a:xfrm>
            <a:custGeom>
              <a:avLst/>
              <a:gdLst>
                <a:gd name="T0" fmla="*/ 0 w 642"/>
                <a:gd name="T1" fmla="*/ 203 h 407"/>
                <a:gd name="T2" fmla="*/ 321 w 642"/>
                <a:gd name="T3" fmla="*/ 407 h 407"/>
                <a:gd name="T4" fmla="*/ 642 w 642"/>
                <a:gd name="T5" fmla="*/ 215 h 407"/>
                <a:gd name="T6" fmla="*/ 333 w 642"/>
                <a:gd name="T7" fmla="*/ 0 h 407"/>
                <a:gd name="T8" fmla="*/ 0 w 642"/>
                <a:gd name="T9" fmla="*/ 203 h 407"/>
              </a:gdLst>
              <a:ahLst/>
              <a:cxnLst>
                <a:cxn ang="0">
                  <a:pos x="T0" y="T1"/>
                </a:cxn>
                <a:cxn ang="0">
                  <a:pos x="T2" y="T3"/>
                </a:cxn>
                <a:cxn ang="0">
                  <a:pos x="T4" y="T5"/>
                </a:cxn>
                <a:cxn ang="0">
                  <a:pos x="T6" y="T7"/>
                </a:cxn>
                <a:cxn ang="0">
                  <a:pos x="T8" y="T9"/>
                </a:cxn>
              </a:cxnLst>
              <a:rect l="0" t="0" r="r" b="b"/>
              <a:pathLst>
                <a:path w="642" h="407">
                  <a:moveTo>
                    <a:pt x="0" y="203"/>
                  </a:moveTo>
                  <a:lnTo>
                    <a:pt x="321" y="407"/>
                  </a:lnTo>
                  <a:lnTo>
                    <a:pt x="642" y="215"/>
                  </a:lnTo>
                  <a:lnTo>
                    <a:pt x="333" y="0"/>
                  </a:lnTo>
                  <a:lnTo>
                    <a:pt x="0"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 name="Freeform 77">
              <a:extLst>
                <a:ext uri="{FF2B5EF4-FFF2-40B4-BE49-F238E27FC236}">
                  <a16:creationId xmlns:a16="http://schemas.microsoft.com/office/drawing/2014/main" xmlns="" id="{535F6B98-9DB2-4702-B855-E2E51882DF81}"/>
                </a:ext>
              </a:extLst>
            </p:cNvPr>
            <p:cNvSpPr>
              <a:spLocks/>
            </p:cNvSpPr>
            <p:nvPr/>
          </p:nvSpPr>
          <p:spPr bwMode="auto">
            <a:xfrm>
              <a:off x="25760358" y="6173198"/>
              <a:ext cx="301625" cy="569913"/>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78">
              <a:extLst>
                <a:ext uri="{FF2B5EF4-FFF2-40B4-BE49-F238E27FC236}">
                  <a16:creationId xmlns:a16="http://schemas.microsoft.com/office/drawing/2014/main" xmlns="" id="{47FAE964-3D4E-4E19-A1DB-6ED4DCB13EB7}"/>
                </a:ext>
              </a:extLst>
            </p:cNvPr>
            <p:cNvSpPr>
              <a:spLocks/>
            </p:cNvSpPr>
            <p:nvPr/>
          </p:nvSpPr>
          <p:spPr bwMode="auto">
            <a:xfrm>
              <a:off x="26552520" y="4612685"/>
              <a:ext cx="604838" cy="381000"/>
            </a:xfrm>
            <a:custGeom>
              <a:avLst/>
              <a:gdLst>
                <a:gd name="T0" fmla="*/ 191 w 381"/>
                <a:gd name="T1" fmla="*/ 240 h 240"/>
                <a:gd name="T2" fmla="*/ 381 w 381"/>
                <a:gd name="T3" fmla="*/ 120 h 240"/>
                <a:gd name="T4" fmla="*/ 191 w 381"/>
                <a:gd name="T5" fmla="*/ 0 h 240"/>
                <a:gd name="T6" fmla="*/ 0 w 381"/>
                <a:gd name="T7" fmla="*/ 120 h 240"/>
                <a:gd name="T8" fmla="*/ 191 w 381"/>
                <a:gd name="T9" fmla="*/ 240 h 240"/>
              </a:gdLst>
              <a:ahLst/>
              <a:cxnLst>
                <a:cxn ang="0">
                  <a:pos x="T0" y="T1"/>
                </a:cxn>
                <a:cxn ang="0">
                  <a:pos x="T2" y="T3"/>
                </a:cxn>
                <a:cxn ang="0">
                  <a:pos x="T4" y="T5"/>
                </a:cxn>
                <a:cxn ang="0">
                  <a:pos x="T6" y="T7"/>
                </a:cxn>
                <a:cxn ang="0">
                  <a:pos x="T8" y="T9"/>
                </a:cxn>
              </a:cxnLst>
              <a:rect l="0" t="0" r="r" b="b"/>
              <a:pathLst>
                <a:path w="381" h="240">
                  <a:moveTo>
                    <a:pt x="191" y="240"/>
                  </a:moveTo>
                  <a:lnTo>
                    <a:pt x="381" y="120"/>
                  </a:lnTo>
                  <a:lnTo>
                    <a:pt x="191" y="0"/>
                  </a:lnTo>
                  <a:lnTo>
                    <a:pt x="0" y="120"/>
                  </a:lnTo>
                  <a:lnTo>
                    <a:pt x="191" y="240"/>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79">
              <a:extLst>
                <a:ext uri="{FF2B5EF4-FFF2-40B4-BE49-F238E27FC236}">
                  <a16:creationId xmlns:a16="http://schemas.microsoft.com/office/drawing/2014/main" xmlns="" id="{5092A0CD-C98A-4989-AC67-8EA7198C3F8D}"/>
                </a:ext>
              </a:extLst>
            </p:cNvPr>
            <p:cNvSpPr>
              <a:spLocks/>
            </p:cNvSpPr>
            <p:nvPr/>
          </p:nvSpPr>
          <p:spPr bwMode="auto">
            <a:xfrm>
              <a:off x="25760359" y="5334998"/>
              <a:ext cx="509588" cy="914400"/>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80">
              <a:extLst>
                <a:ext uri="{FF2B5EF4-FFF2-40B4-BE49-F238E27FC236}">
                  <a16:creationId xmlns:a16="http://schemas.microsoft.com/office/drawing/2014/main" xmlns="" id="{5750A872-41F2-4831-B801-42F577813F5E}"/>
                </a:ext>
              </a:extLst>
            </p:cNvPr>
            <p:cNvSpPr>
              <a:spLocks/>
            </p:cNvSpPr>
            <p:nvPr/>
          </p:nvSpPr>
          <p:spPr bwMode="auto">
            <a:xfrm>
              <a:off x="27441521" y="5334997"/>
              <a:ext cx="509588" cy="914400"/>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Oval 81">
              <a:extLst>
                <a:ext uri="{FF2B5EF4-FFF2-40B4-BE49-F238E27FC236}">
                  <a16:creationId xmlns:a16="http://schemas.microsoft.com/office/drawing/2014/main" xmlns="" id="{435136EA-BABC-4D6E-8532-82B2A83DEB0E}"/>
                </a:ext>
              </a:extLst>
            </p:cNvPr>
            <p:cNvSpPr>
              <a:spLocks noChangeArrowheads="1"/>
            </p:cNvSpPr>
            <p:nvPr/>
          </p:nvSpPr>
          <p:spPr bwMode="auto">
            <a:xfrm>
              <a:off x="26439812" y="5544548"/>
              <a:ext cx="831850" cy="855663"/>
            </a:xfrm>
            <a:prstGeom prst="ellipse">
              <a:avLst/>
            </a:pr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Title 9">
            <a:extLst>
              <a:ext uri="{FF2B5EF4-FFF2-40B4-BE49-F238E27FC236}">
                <a16:creationId xmlns:a16="http://schemas.microsoft.com/office/drawing/2014/main" xmlns="" id="{CBD4BB5C-F42C-46ED-82CC-7B3F0E8F3EB2}"/>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5" name="Text Placeholder 11">
            <a:extLst>
              <a:ext uri="{FF2B5EF4-FFF2-40B4-BE49-F238E27FC236}">
                <a16:creationId xmlns:a16="http://schemas.microsoft.com/office/drawing/2014/main" xmlns="" id="{F2885F32-0D7C-42C3-9E51-7C155BA3289E}"/>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7" name="Text Placeholder 14">
            <a:extLst>
              <a:ext uri="{FF2B5EF4-FFF2-40B4-BE49-F238E27FC236}">
                <a16:creationId xmlns:a16="http://schemas.microsoft.com/office/drawing/2014/main" xmlns="" id="{0930B56A-762B-424C-8997-F0F7639860AE}"/>
              </a:ext>
            </a:extLst>
          </p:cNvPr>
          <p:cNvSpPr>
            <a:spLocks noGrp="1"/>
          </p:cNvSpPr>
          <p:nvPr>
            <p:ph type="body" sz="quarter" idx="17" hasCustomPrompt="1"/>
          </p:nvPr>
        </p:nvSpPr>
        <p:spPr>
          <a:xfrm>
            <a:off x="1676400" y="10182455"/>
            <a:ext cx="7554912"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9" name="Text Placeholder 18">
            <a:extLst>
              <a:ext uri="{FF2B5EF4-FFF2-40B4-BE49-F238E27FC236}">
                <a16:creationId xmlns:a16="http://schemas.microsoft.com/office/drawing/2014/main" xmlns="" id="{00232BCC-6880-4233-8773-35DD5ECC53F1}"/>
              </a:ext>
            </a:extLst>
          </p:cNvPr>
          <p:cNvSpPr>
            <a:spLocks noGrp="1"/>
          </p:cNvSpPr>
          <p:nvPr>
            <p:ph type="body" sz="quarter" idx="18" hasCustomPrompt="1"/>
          </p:nvPr>
        </p:nvSpPr>
        <p:spPr>
          <a:xfrm>
            <a:off x="1676400" y="10865225"/>
            <a:ext cx="7555136"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217413104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265054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Key message">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xmlns="" id="{A6C00F91-C60C-4B67-A0C4-B0C240B78FCE}"/>
              </a:ext>
            </a:extLst>
          </p:cNvPr>
          <p:cNvSpPr/>
          <p:nvPr userDrawn="1"/>
        </p:nvSpPr>
        <p:spPr>
          <a:xfrm rot="1748091">
            <a:off x="9985672" y="2621058"/>
            <a:ext cx="19919675" cy="4832804"/>
          </a:xfrm>
          <a:prstGeom prst="parallelogram">
            <a:avLst>
              <a:gd name="adj" fmla="val 56558"/>
            </a:avLst>
          </a:prstGeom>
          <a:solidFill>
            <a:schemeClr val="accent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5" name="Parallelogram 4">
            <a:extLst>
              <a:ext uri="{FF2B5EF4-FFF2-40B4-BE49-F238E27FC236}">
                <a16:creationId xmlns:a16="http://schemas.microsoft.com/office/drawing/2014/main" xmlns="" id="{589BD1EF-6ED3-4B23-B114-477FD33FFED2}"/>
              </a:ext>
            </a:extLst>
          </p:cNvPr>
          <p:cNvSpPr/>
          <p:nvPr userDrawn="1"/>
        </p:nvSpPr>
        <p:spPr>
          <a:xfrm rot="16200000">
            <a:off x="7130492" y="5621173"/>
            <a:ext cx="10661906" cy="4832805"/>
          </a:xfrm>
          <a:prstGeom prst="parallelogram">
            <a:avLst>
              <a:gd name="adj" fmla="val 56558"/>
            </a:avLst>
          </a:prstGeom>
          <a:solidFill>
            <a:schemeClr val="bg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3" name="Text Placeholder 2">
            <a:extLst>
              <a:ext uri="{FF2B5EF4-FFF2-40B4-BE49-F238E27FC236}">
                <a16:creationId xmlns:a16="http://schemas.microsoft.com/office/drawing/2014/main" xmlns="" id="{68FC4935-9387-4E11-AFF6-C95F90F92634}"/>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13" name="Text Placeholder 12">
            <a:extLst>
              <a:ext uri="{FF2B5EF4-FFF2-40B4-BE49-F238E27FC236}">
                <a16:creationId xmlns:a16="http://schemas.microsoft.com/office/drawing/2014/main" xmlns="" id="{FB68CDDF-3848-41A8-B46A-7CE2B38FEFC6}"/>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15" name="Text Placeholder 14">
            <a:extLst>
              <a:ext uri="{FF2B5EF4-FFF2-40B4-BE49-F238E27FC236}">
                <a16:creationId xmlns:a16="http://schemas.microsoft.com/office/drawing/2014/main" xmlns="" id="{30F2ACC1-9882-4027-B3A1-B48661CF15AF}"/>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37545360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3">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13">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15">
                                            <p:txEl>
                                              <p:pRg st="0" end="0"/>
                                            </p:txEl>
                                          </p:spTgt>
                                        </p:tgtEl>
                                        <p:attrNameLst>
                                          <p:attrName>style.visibility</p:attrName>
                                        </p:attrNameLst>
                                      </p:cBhvr>
                                      <p:to>
                                        <p:strVal val="visible"/>
                                      </p:to>
                                    </p:set>
                                    <p:animEffect transition="in" filter="fade">
                                      <p:cBhvr>
                                        <p:cTn id="25" dur="1000"/>
                                        <p:tgtEl>
                                          <p:spTgt spid="15">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15">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build="p">
        <p:tmplLst>
          <p:tmpl lvl="1">
            <p:tnLst>
              <p:par>
                <p:cTn presetID="10" presetClass="entr" presetSubtype="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P spid="3"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3"/>
                        </p:tgtEl>
                        <p:attrNameLst>
                          <p:attrName>ppt_x</p:attrName>
                          <p:attrName>ppt_y</p:attrName>
                        </p:attrNameLst>
                      </p:cBhvr>
                      <p:rCtr x="723" y="0"/>
                    </p:animMotion>
                  </p:childTnLst>
                </p:cTn>
              </p:par>
            </p:tnLst>
          </p:tmpl>
        </p:tmplLst>
      </p:bldP>
      <p:bldP spid="13" grpId="0" build="p">
        <p:tmplLst>
          <p:tmpl lvl="1">
            <p:tnLst>
              <p:par>
                <p:cTn presetID="10" presetClass="entr" presetSubtype="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childTnLst>
                </p:cTn>
              </p:par>
            </p:tnLst>
          </p:tmpl>
        </p:tmplLst>
      </p:bldP>
      <p:bldP spid="13"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3"/>
                        </p:tgtEl>
                        <p:attrNameLst>
                          <p:attrName>ppt_x</p:attrName>
                          <p:attrName>ppt_y</p:attrName>
                        </p:attrNameLst>
                      </p:cBhvr>
                      <p:rCtr x="723" y="0"/>
                    </p:animMotion>
                  </p:childTnLst>
                </p:cTn>
              </p:par>
            </p:tnLst>
          </p:tmpl>
        </p:tmplLst>
      </p:bldP>
      <p:bldP spid="15" grpId="0" build="p">
        <p:tmplLst>
          <p:tmpl lvl="1">
            <p:tnLst>
              <p:par>
                <p:cTn presetID="10" presetClass="entr" presetSubtype="0" fill="hold" nodeType="with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1000"/>
                        <p:tgtEl>
                          <p:spTgt spid="15"/>
                        </p:tgtEl>
                      </p:cBhvr>
                    </p:animEffect>
                  </p:childTnLst>
                </p:cTn>
              </p:par>
            </p:tnLst>
          </p:tmpl>
        </p:tmplLst>
      </p:bldP>
      <p:bldP spid="15"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5"/>
                        </p:tgtEl>
                        <p:attrNameLst>
                          <p:attrName>ppt_x</p:attrName>
                          <p:attrName>ppt_y</p:attrName>
                        </p:attrNameLst>
                      </p:cBhvr>
                      <p:rCtr x="723" y="0"/>
                    </p:animMotion>
                  </p:childTnLst>
                </p:cTn>
              </p:par>
            </p:tnLst>
          </p:tmpl>
        </p:tmplLst>
      </p:bldP>
    </p:bld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D4E5E218-EBE5-4DCB-BEB9-CA1B27239274}"/>
              </a:ext>
            </a:extLst>
          </p:cNvPr>
          <p:cNvSpPr>
            <a:spLocks noGrp="1"/>
          </p:cNvSpPr>
          <p:nvPr>
            <p:ph type="title"/>
          </p:nvPr>
        </p:nvSpPr>
        <p:spPr>
          <a:xfrm>
            <a:off x="0" y="527742"/>
            <a:ext cx="24384000" cy="996031"/>
          </a:xfrm>
          <a:noFill/>
        </p:spPr>
        <p:txBody>
          <a:bodyPr wrap="square" lIns="107998" tIns="35999" rIns="107998" bIns="35999" rtlCol="0">
            <a:spAutoFit/>
          </a:bodyPr>
          <a:lstStyle>
            <a:lvl1pPr algn="ctr">
              <a:defRPr lang="en-GB" sz="6000" b="1" spc="300" baseline="0">
                <a:solidFill>
                  <a:schemeClr val="bg2"/>
                </a:solidFill>
                <a:latin typeface="Arial" panose="020B0604020202020204" pitchFamily="34" charset="0"/>
                <a:ea typeface="League Spartan" charset="0"/>
                <a:cs typeface="Arial" panose="020B0604020202020204" pitchFamily="34" charset="0"/>
              </a:defRPr>
            </a:lvl1pPr>
          </a:lstStyle>
          <a:p>
            <a:pPr marL="0" lvl="0" algn="ct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0" y="1491618"/>
            <a:ext cx="24384000" cy="717064"/>
          </a:xfrm>
        </p:spPr>
        <p:txBody>
          <a:bodyPr>
            <a:noAutofit/>
          </a:bodyPr>
          <a:lstStyle>
            <a:lvl1pPr marL="0" indent="0" algn="ctr" defTabSz="1828393" rtl="0" eaLnBrk="1" latinLnBrk="0" hangingPunct="1">
              <a:buNone/>
              <a:defRPr lang="en-US" sz="43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6909922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D4E5E218-EBE5-4DCB-BEB9-CA1B27239274}"/>
              </a:ext>
            </a:extLst>
          </p:cNvPr>
          <p:cNvSpPr>
            <a:spLocks noGrp="1"/>
          </p:cNvSpPr>
          <p:nvPr>
            <p:ph type="title"/>
          </p:nvPr>
        </p:nvSpPr>
        <p:spPr>
          <a:xfrm>
            <a:off x="0" y="527743"/>
            <a:ext cx="24384000" cy="903698"/>
          </a:xfrm>
          <a:noFill/>
        </p:spPr>
        <p:txBody>
          <a:bodyPr wrap="square" lIns="107998" tIns="35999" rIns="107998" bIns="35999" rtlCol="0">
            <a:spAutoFit/>
          </a:bodyPr>
          <a:lstStyle>
            <a:lvl1pPr algn="ctr">
              <a:defRPr lang="en-GB" sz="6000" b="1" spc="300" baseline="0">
                <a:solidFill>
                  <a:schemeClr val="bg2"/>
                </a:solidFill>
                <a:latin typeface="Arial" panose="020B0604020202020204" pitchFamily="34" charset="0"/>
                <a:ea typeface="League Spartan" charset="0"/>
                <a:cs typeface="Arial" panose="020B0604020202020204" pitchFamily="34" charset="0"/>
              </a:defRPr>
            </a:lvl1pPr>
          </a:lstStyle>
          <a:p>
            <a:pPr marL="0" lvl="0" algn="ct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0" y="1491618"/>
            <a:ext cx="24384000" cy="717064"/>
          </a:xfrm>
        </p:spPr>
        <p:txBody>
          <a:bodyPr>
            <a:noAutofit/>
          </a:bodyPr>
          <a:lstStyle>
            <a:lvl1pPr marL="0" indent="0" algn="ctr" defTabSz="1828393" rtl="0" eaLnBrk="1" latinLnBrk="0" hangingPunct="1">
              <a:buNone/>
              <a:defRPr lang="en-US" sz="43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6909922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0772895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374717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26526601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039721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71155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7268081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0825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163666688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22598090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17583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sktop feature">
    <p:spTree>
      <p:nvGrpSpPr>
        <p:cNvPr id="1" name=""/>
        <p:cNvGrpSpPr/>
        <p:nvPr/>
      </p:nvGrpSpPr>
      <p:grpSpPr>
        <a:xfrm>
          <a:off x="0" y="0"/>
          <a:ext cx="0" cy="0"/>
          <a:chOff x="0" y="0"/>
          <a:chExt cx="0" cy="0"/>
        </a:xfrm>
      </p:grpSpPr>
      <p:sp>
        <p:nvSpPr>
          <p:cNvPr id="8" name="Freeform 72">
            <a:extLst>
              <a:ext uri="{FF2B5EF4-FFF2-40B4-BE49-F238E27FC236}">
                <a16:creationId xmlns:a16="http://schemas.microsoft.com/office/drawing/2014/main" xmlns="" id="{F068E42D-931B-442D-8860-A7EF2021F563}"/>
              </a:ext>
            </a:extLst>
          </p:cNvPr>
          <p:cNvSpPr>
            <a:spLocks/>
          </p:cNvSpPr>
          <p:nvPr userDrawn="1"/>
        </p:nvSpPr>
        <p:spPr bwMode="auto">
          <a:xfrm>
            <a:off x="6763529" y="9061979"/>
            <a:ext cx="2832323" cy="5490486"/>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5" name="Title 4">
            <a:extLst>
              <a:ext uri="{FF2B5EF4-FFF2-40B4-BE49-F238E27FC236}">
                <a16:creationId xmlns:a16="http://schemas.microsoft.com/office/drawing/2014/main" xmlns="" id="{D4E5E218-EBE5-4DCB-BEB9-CA1B27239274}"/>
              </a:ext>
            </a:extLst>
          </p:cNvPr>
          <p:cNvSpPr>
            <a:spLocks noGrp="1"/>
          </p:cNvSpPr>
          <p:nvPr>
            <p:ph type="title" hasCustomPrompt="1"/>
          </p:nvPr>
        </p:nvSpPr>
        <p:spPr>
          <a:xfrm>
            <a:off x="8745498" y="610841"/>
            <a:ext cx="6893010" cy="737498"/>
          </a:xfrm>
          <a:noFill/>
        </p:spPr>
        <p:txBody>
          <a:bodyPr wrap="none" lIns="107998" tIns="35999" rIns="107998" bIns="35999" rtlCol="0">
            <a:spAutoFit/>
          </a:bodyPr>
          <a:lstStyle>
            <a:lvl1pPr>
              <a:defRPr lang="en-GB" sz="4800" b="1" spc="30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9771856" y="1386057"/>
            <a:ext cx="4840288" cy="572994"/>
          </a:xfrm>
        </p:spPr>
        <p:txBody>
          <a:bodyPr/>
          <a:lstStyle>
            <a:lvl1pPr marL="0" indent="0" algn="ctr"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pic>
        <p:nvPicPr>
          <p:cNvPr id="4" name="Picture 3">
            <a:extLst>
              <a:ext uri="{FF2B5EF4-FFF2-40B4-BE49-F238E27FC236}">
                <a16:creationId xmlns:a16="http://schemas.microsoft.com/office/drawing/2014/main" xmlns="" id="{7D08A892-242B-43D9-A5B7-4EA0117BF4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71310" y="2263798"/>
            <a:ext cx="12441381" cy="13596360"/>
          </a:xfrm>
          <a:prstGeom prst="rect">
            <a:avLst/>
          </a:prstGeom>
        </p:spPr>
      </p:pic>
      <p:sp>
        <p:nvSpPr>
          <p:cNvPr id="3" name="Picture Placeholder 2">
            <a:extLst>
              <a:ext uri="{FF2B5EF4-FFF2-40B4-BE49-F238E27FC236}">
                <a16:creationId xmlns:a16="http://schemas.microsoft.com/office/drawing/2014/main" xmlns="" id="{57921CEA-B074-4EDF-8113-0F90F6CCE506}"/>
              </a:ext>
            </a:extLst>
          </p:cNvPr>
          <p:cNvSpPr>
            <a:spLocks noGrp="1"/>
          </p:cNvSpPr>
          <p:nvPr>
            <p:ph type="pic" sz="quarter" idx="11"/>
          </p:nvPr>
        </p:nvSpPr>
        <p:spPr>
          <a:xfrm>
            <a:off x="6763528" y="3022552"/>
            <a:ext cx="10745819" cy="6423120"/>
          </a:xfrm>
          <a:solidFill>
            <a:schemeClr val="bg1">
              <a:lumMod val="95000"/>
            </a:schemeClr>
          </a:solidFill>
          <a:effectLst/>
        </p:spPr>
        <p:txBody>
          <a:bodyPr vert="horz" lIns="182839" tIns="91419" rIns="182839" bIns="91419" rtlCol="0">
            <a:normAutofit/>
          </a:bodyPr>
          <a:lstStyle>
            <a:lvl1pPr>
              <a:defRPr lang="en-GB" sz="2600">
                <a:ln>
                  <a:noFill/>
                </a:ln>
                <a:latin typeface="Arial" panose="020B0604020202020204" pitchFamily="34" charset="0"/>
              </a:defRPr>
            </a:lvl1pPr>
          </a:lstStyle>
          <a:p>
            <a:pPr marL="0" lvl="0" indent="0">
              <a:buNone/>
            </a:pPr>
            <a:endParaRPr lang="en-GB" dirty="0"/>
          </a:p>
        </p:txBody>
      </p:sp>
      <p:sp>
        <p:nvSpPr>
          <p:cNvPr id="9" name="Freeform 73">
            <a:extLst>
              <a:ext uri="{FF2B5EF4-FFF2-40B4-BE49-F238E27FC236}">
                <a16:creationId xmlns:a16="http://schemas.microsoft.com/office/drawing/2014/main" xmlns="" id="{8A2B7459-B474-4B89-9DD0-EFABD0582FC3}"/>
              </a:ext>
            </a:extLst>
          </p:cNvPr>
          <p:cNvSpPr>
            <a:spLocks/>
          </p:cNvSpPr>
          <p:nvPr userDrawn="1"/>
        </p:nvSpPr>
        <p:spPr bwMode="auto">
          <a:xfrm>
            <a:off x="18301566" y="9061979"/>
            <a:ext cx="1741557" cy="3290626"/>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2" name="Freeform 77">
            <a:extLst>
              <a:ext uri="{FF2B5EF4-FFF2-40B4-BE49-F238E27FC236}">
                <a16:creationId xmlns:a16="http://schemas.microsoft.com/office/drawing/2014/main" xmlns="" id="{5240798D-284C-4D82-9F6C-A37A39D0FC96}"/>
              </a:ext>
            </a:extLst>
          </p:cNvPr>
          <p:cNvSpPr>
            <a:spLocks/>
          </p:cNvSpPr>
          <p:nvPr userDrawn="1"/>
        </p:nvSpPr>
        <p:spPr bwMode="auto">
          <a:xfrm>
            <a:off x="-450912" y="9801033"/>
            <a:ext cx="1741557" cy="3290626"/>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3" name="Freeform 79">
            <a:extLst>
              <a:ext uri="{FF2B5EF4-FFF2-40B4-BE49-F238E27FC236}">
                <a16:creationId xmlns:a16="http://schemas.microsoft.com/office/drawing/2014/main" xmlns="" id="{41185350-B434-4245-BD82-914DC460C25C}"/>
              </a:ext>
            </a:extLst>
          </p:cNvPr>
          <p:cNvSpPr>
            <a:spLocks/>
          </p:cNvSpPr>
          <p:nvPr userDrawn="1"/>
        </p:nvSpPr>
        <p:spPr bwMode="auto">
          <a:xfrm>
            <a:off x="1866929" y="3428144"/>
            <a:ext cx="2942317" cy="5279664"/>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4" name="Freeform 80">
            <a:extLst>
              <a:ext uri="{FF2B5EF4-FFF2-40B4-BE49-F238E27FC236}">
                <a16:creationId xmlns:a16="http://schemas.microsoft.com/office/drawing/2014/main" xmlns="" id="{F9A990CA-0EAE-4873-8C60-E102946D699F}"/>
              </a:ext>
            </a:extLst>
          </p:cNvPr>
          <p:cNvSpPr>
            <a:spLocks/>
          </p:cNvSpPr>
          <p:nvPr userDrawn="1"/>
        </p:nvSpPr>
        <p:spPr bwMode="auto">
          <a:xfrm>
            <a:off x="21890988" y="3428144"/>
            <a:ext cx="2942317" cy="5279664"/>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4448324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206393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30A829F-BAE7-45FD-90BA-F1E928B6EB8E}"/>
              </a:ext>
            </a:extLst>
          </p:cNvPr>
          <p:cNvGrpSpPr/>
          <p:nvPr userDrawn="1"/>
        </p:nvGrpSpPr>
        <p:grpSpPr>
          <a:xfrm>
            <a:off x="12246848" y="-3998392"/>
            <a:ext cx="12137152" cy="14863616"/>
            <a:chOff x="25760358" y="4612685"/>
            <a:chExt cx="2190751" cy="2682877"/>
          </a:xfrm>
        </p:grpSpPr>
        <p:sp>
          <p:nvSpPr>
            <p:cNvPr id="4" name="Freeform 72">
              <a:extLst>
                <a:ext uri="{FF2B5EF4-FFF2-40B4-BE49-F238E27FC236}">
                  <a16:creationId xmlns:a16="http://schemas.microsoft.com/office/drawing/2014/main" xmlns="" id="{82F2788E-43C2-4602-A287-1F9B4C65632B}"/>
                </a:ext>
              </a:extLst>
            </p:cNvPr>
            <p:cNvSpPr>
              <a:spLocks/>
            </p:cNvSpPr>
            <p:nvPr/>
          </p:nvSpPr>
          <p:spPr bwMode="auto">
            <a:xfrm>
              <a:off x="26327096" y="6344649"/>
              <a:ext cx="490538" cy="950913"/>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5" name="Freeform 73">
              <a:extLst>
                <a:ext uri="{FF2B5EF4-FFF2-40B4-BE49-F238E27FC236}">
                  <a16:creationId xmlns:a16="http://schemas.microsoft.com/office/drawing/2014/main" xmlns="" id="{9ECA4CD4-379B-4B3F-A169-83A22FAD1C25}"/>
                </a:ext>
              </a:extLst>
            </p:cNvPr>
            <p:cNvSpPr>
              <a:spLocks/>
            </p:cNvSpPr>
            <p:nvPr/>
          </p:nvSpPr>
          <p:spPr bwMode="auto">
            <a:xfrm>
              <a:off x="27649483" y="6173199"/>
              <a:ext cx="301625" cy="569913"/>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6" name="Freeform 74">
              <a:extLst>
                <a:ext uri="{FF2B5EF4-FFF2-40B4-BE49-F238E27FC236}">
                  <a16:creationId xmlns:a16="http://schemas.microsoft.com/office/drawing/2014/main" xmlns="" id="{A8EFA53D-896C-4534-82F1-72DE574573AD}"/>
                </a:ext>
              </a:extLst>
            </p:cNvPr>
            <p:cNvSpPr>
              <a:spLocks/>
            </p:cNvSpPr>
            <p:nvPr/>
          </p:nvSpPr>
          <p:spPr bwMode="auto">
            <a:xfrm>
              <a:off x="26874783" y="6344648"/>
              <a:ext cx="509588" cy="950913"/>
            </a:xfrm>
            <a:custGeom>
              <a:avLst/>
              <a:gdLst>
                <a:gd name="T0" fmla="*/ 321 w 321"/>
                <a:gd name="T1" fmla="*/ 0 h 599"/>
                <a:gd name="T2" fmla="*/ 0 w 321"/>
                <a:gd name="T3" fmla="*/ 203 h 599"/>
                <a:gd name="T4" fmla="*/ 0 w 321"/>
                <a:gd name="T5" fmla="*/ 599 h 599"/>
                <a:gd name="T6" fmla="*/ 321 w 321"/>
                <a:gd name="T7" fmla="*/ 395 h 599"/>
                <a:gd name="T8" fmla="*/ 321 w 321"/>
                <a:gd name="T9" fmla="*/ 0 h 599"/>
              </a:gdLst>
              <a:ahLst/>
              <a:cxnLst>
                <a:cxn ang="0">
                  <a:pos x="T0" y="T1"/>
                </a:cxn>
                <a:cxn ang="0">
                  <a:pos x="T2" y="T3"/>
                </a:cxn>
                <a:cxn ang="0">
                  <a:pos x="T4" y="T5"/>
                </a:cxn>
                <a:cxn ang="0">
                  <a:pos x="T6" y="T7"/>
                </a:cxn>
                <a:cxn ang="0">
                  <a:pos x="T8" y="T9"/>
                </a:cxn>
              </a:cxnLst>
              <a:rect l="0" t="0" r="r" b="b"/>
              <a:pathLst>
                <a:path w="321" h="599">
                  <a:moveTo>
                    <a:pt x="321" y="0"/>
                  </a:moveTo>
                  <a:lnTo>
                    <a:pt x="0" y="203"/>
                  </a:lnTo>
                  <a:lnTo>
                    <a:pt x="0" y="599"/>
                  </a:lnTo>
                  <a:lnTo>
                    <a:pt x="321" y="395"/>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7" name="Freeform 75">
              <a:extLst>
                <a:ext uri="{FF2B5EF4-FFF2-40B4-BE49-F238E27FC236}">
                  <a16:creationId xmlns:a16="http://schemas.microsoft.com/office/drawing/2014/main" xmlns="" id="{87A4229E-0BE0-4C10-A3C2-8A56121C7434}"/>
                </a:ext>
              </a:extLst>
            </p:cNvPr>
            <p:cNvSpPr>
              <a:spLocks/>
            </p:cNvSpPr>
            <p:nvPr/>
          </p:nvSpPr>
          <p:spPr bwMode="auto">
            <a:xfrm>
              <a:off x="26912883" y="4955585"/>
              <a:ext cx="1019175" cy="646113"/>
            </a:xfrm>
            <a:custGeom>
              <a:avLst/>
              <a:gdLst>
                <a:gd name="T0" fmla="*/ 642 w 642"/>
                <a:gd name="T1" fmla="*/ 203 h 407"/>
                <a:gd name="T2" fmla="*/ 321 w 642"/>
                <a:gd name="T3" fmla="*/ 0 h 407"/>
                <a:gd name="T4" fmla="*/ 0 w 642"/>
                <a:gd name="T5" fmla="*/ 203 h 407"/>
                <a:gd name="T6" fmla="*/ 321 w 642"/>
                <a:gd name="T7" fmla="*/ 407 h 407"/>
                <a:gd name="T8" fmla="*/ 642 w 642"/>
                <a:gd name="T9" fmla="*/ 203 h 407"/>
              </a:gdLst>
              <a:ahLst/>
              <a:cxnLst>
                <a:cxn ang="0">
                  <a:pos x="T0" y="T1"/>
                </a:cxn>
                <a:cxn ang="0">
                  <a:pos x="T2" y="T3"/>
                </a:cxn>
                <a:cxn ang="0">
                  <a:pos x="T4" y="T5"/>
                </a:cxn>
                <a:cxn ang="0">
                  <a:pos x="T6" y="T7"/>
                </a:cxn>
                <a:cxn ang="0">
                  <a:pos x="T8" y="T9"/>
                </a:cxn>
              </a:cxnLst>
              <a:rect l="0" t="0" r="r" b="b"/>
              <a:pathLst>
                <a:path w="642" h="407">
                  <a:moveTo>
                    <a:pt x="642" y="203"/>
                  </a:moveTo>
                  <a:lnTo>
                    <a:pt x="321" y="0"/>
                  </a:lnTo>
                  <a:lnTo>
                    <a:pt x="0" y="203"/>
                  </a:lnTo>
                  <a:lnTo>
                    <a:pt x="321" y="407"/>
                  </a:lnTo>
                  <a:lnTo>
                    <a:pt x="642"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8" name="Freeform 76">
              <a:extLst>
                <a:ext uri="{FF2B5EF4-FFF2-40B4-BE49-F238E27FC236}">
                  <a16:creationId xmlns:a16="http://schemas.microsoft.com/office/drawing/2014/main" xmlns="" id="{5BD8956A-1B81-42D2-9FEB-724D517AE780}"/>
                </a:ext>
              </a:extLst>
            </p:cNvPr>
            <p:cNvSpPr>
              <a:spLocks/>
            </p:cNvSpPr>
            <p:nvPr/>
          </p:nvSpPr>
          <p:spPr bwMode="auto">
            <a:xfrm>
              <a:off x="25779408" y="4955585"/>
              <a:ext cx="1019175" cy="646113"/>
            </a:xfrm>
            <a:custGeom>
              <a:avLst/>
              <a:gdLst>
                <a:gd name="T0" fmla="*/ 0 w 642"/>
                <a:gd name="T1" fmla="*/ 203 h 407"/>
                <a:gd name="T2" fmla="*/ 321 w 642"/>
                <a:gd name="T3" fmla="*/ 407 h 407"/>
                <a:gd name="T4" fmla="*/ 642 w 642"/>
                <a:gd name="T5" fmla="*/ 215 h 407"/>
                <a:gd name="T6" fmla="*/ 333 w 642"/>
                <a:gd name="T7" fmla="*/ 0 h 407"/>
                <a:gd name="T8" fmla="*/ 0 w 642"/>
                <a:gd name="T9" fmla="*/ 203 h 407"/>
              </a:gdLst>
              <a:ahLst/>
              <a:cxnLst>
                <a:cxn ang="0">
                  <a:pos x="T0" y="T1"/>
                </a:cxn>
                <a:cxn ang="0">
                  <a:pos x="T2" y="T3"/>
                </a:cxn>
                <a:cxn ang="0">
                  <a:pos x="T4" y="T5"/>
                </a:cxn>
                <a:cxn ang="0">
                  <a:pos x="T6" y="T7"/>
                </a:cxn>
                <a:cxn ang="0">
                  <a:pos x="T8" y="T9"/>
                </a:cxn>
              </a:cxnLst>
              <a:rect l="0" t="0" r="r" b="b"/>
              <a:pathLst>
                <a:path w="642" h="407">
                  <a:moveTo>
                    <a:pt x="0" y="203"/>
                  </a:moveTo>
                  <a:lnTo>
                    <a:pt x="321" y="407"/>
                  </a:lnTo>
                  <a:lnTo>
                    <a:pt x="642" y="215"/>
                  </a:lnTo>
                  <a:lnTo>
                    <a:pt x="333" y="0"/>
                  </a:lnTo>
                  <a:lnTo>
                    <a:pt x="0" y="203"/>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9" name="Freeform 77">
              <a:extLst>
                <a:ext uri="{FF2B5EF4-FFF2-40B4-BE49-F238E27FC236}">
                  <a16:creationId xmlns:a16="http://schemas.microsoft.com/office/drawing/2014/main" xmlns="" id="{535F6B98-9DB2-4702-B855-E2E51882DF81}"/>
                </a:ext>
              </a:extLst>
            </p:cNvPr>
            <p:cNvSpPr>
              <a:spLocks/>
            </p:cNvSpPr>
            <p:nvPr/>
          </p:nvSpPr>
          <p:spPr bwMode="auto">
            <a:xfrm>
              <a:off x="25760358" y="6173198"/>
              <a:ext cx="301625" cy="569913"/>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78">
              <a:extLst>
                <a:ext uri="{FF2B5EF4-FFF2-40B4-BE49-F238E27FC236}">
                  <a16:creationId xmlns:a16="http://schemas.microsoft.com/office/drawing/2014/main" xmlns="" id="{47FAE964-3D4E-4E19-A1DB-6ED4DCB13EB7}"/>
                </a:ext>
              </a:extLst>
            </p:cNvPr>
            <p:cNvSpPr>
              <a:spLocks/>
            </p:cNvSpPr>
            <p:nvPr/>
          </p:nvSpPr>
          <p:spPr bwMode="auto">
            <a:xfrm>
              <a:off x="26552520" y="4612685"/>
              <a:ext cx="604838" cy="381000"/>
            </a:xfrm>
            <a:custGeom>
              <a:avLst/>
              <a:gdLst>
                <a:gd name="T0" fmla="*/ 191 w 381"/>
                <a:gd name="T1" fmla="*/ 240 h 240"/>
                <a:gd name="T2" fmla="*/ 381 w 381"/>
                <a:gd name="T3" fmla="*/ 120 h 240"/>
                <a:gd name="T4" fmla="*/ 191 w 381"/>
                <a:gd name="T5" fmla="*/ 0 h 240"/>
                <a:gd name="T6" fmla="*/ 0 w 381"/>
                <a:gd name="T7" fmla="*/ 120 h 240"/>
                <a:gd name="T8" fmla="*/ 191 w 381"/>
                <a:gd name="T9" fmla="*/ 240 h 240"/>
              </a:gdLst>
              <a:ahLst/>
              <a:cxnLst>
                <a:cxn ang="0">
                  <a:pos x="T0" y="T1"/>
                </a:cxn>
                <a:cxn ang="0">
                  <a:pos x="T2" y="T3"/>
                </a:cxn>
                <a:cxn ang="0">
                  <a:pos x="T4" y="T5"/>
                </a:cxn>
                <a:cxn ang="0">
                  <a:pos x="T6" y="T7"/>
                </a:cxn>
                <a:cxn ang="0">
                  <a:pos x="T8" y="T9"/>
                </a:cxn>
              </a:cxnLst>
              <a:rect l="0" t="0" r="r" b="b"/>
              <a:pathLst>
                <a:path w="381" h="240">
                  <a:moveTo>
                    <a:pt x="191" y="240"/>
                  </a:moveTo>
                  <a:lnTo>
                    <a:pt x="381" y="120"/>
                  </a:lnTo>
                  <a:lnTo>
                    <a:pt x="191" y="0"/>
                  </a:lnTo>
                  <a:lnTo>
                    <a:pt x="0" y="120"/>
                  </a:lnTo>
                  <a:lnTo>
                    <a:pt x="191" y="240"/>
                  </a:ln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79">
              <a:extLst>
                <a:ext uri="{FF2B5EF4-FFF2-40B4-BE49-F238E27FC236}">
                  <a16:creationId xmlns:a16="http://schemas.microsoft.com/office/drawing/2014/main" xmlns="" id="{5092A0CD-C98A-4989-AC67-8EA7198C3F8D}"/>
                </a:ext>
              </a:extLst>
            </p:cNvPr>
            <p:cNvSpPr>
              <a:spLocks/>
            </p:cNvSpPr>
            <p:nvPr/>
          </p:nvSpPr>
          <p:spPr bwMode="auto">
            <a:xfrm>
              <a:off x="25760359" y="5334998"/>
              <a:ext cx="509588" cy="914400"/>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80">
              <a:extLst>
                <a:ext uri="{FF2B5EF4-FFF2-40B4-BE49-F238E27FC236}">
                  <a16:creationId xmlns:a16="http://schemas.microsoft.com/office/drawing/2014/main" xmlns="" id="{5750A872-41F2-4831-B801-42F577813F5E}"/>
                </a:ext>
              </a:extLst>
            </p:cNvPr>
            <p:cNvSpPr>
              <a:spLocks/>
            </p:cNvSpPr>
            <p:nvPr/>
          </p:nvSpPr>
          <p:spPr bwMode="auto">
            <a:xfrm>
              <a:off x="27441521" y="5334997"/>
              <a:ext cx="509588" cy="914400"/>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Oval 81">
              <a:extLst>
                <a:ext uri="{FF2B5EF4-FFF2-40B4-BE49-F238E27FC236}">
                  <a16:creationId xmlns:a16="http://schemas.microsoft.com/office/drawing/2014/main" xmlns="" id="{435136EA-BABC-4D6E-8532-82B2A83DEB0E}"/>
                </a:ext>
              </a:extLst>
            </p:cNvPr>
            <p:cNvSpPr>
              <a:spLocks noChangeArrowheads="1"/>
            </p:cNvSpPr>
            <p:nvPr/>
          </p:nvSpPr>
          <p:spPr bwMode="auto">
            <a:xfrm>
              <a:off x="26439812" y="5544548"/>
              <a:ext cx="831850" cy="855663"/>
            </a:xfrm>
            <a:prstGeom prst="ellipse">
              <a:avLst/>
            </a:prstGeom>
            <a:solidFill>
              <a:srgbClr val="7AC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4" name="Title 9">
            <a:extLst>
              <a:ext uri="{FF2B5EF4-FFF2-40B4-BE49-F238E27FC236}">
                <a16:creationId xmlns:a16="http://schemas.microsoft.com/office/drawing/2014/main" xmlns="" id="{CBD4BB5C-F42C-46ED-82CC-7B3F0E8F3EB2}"/>
              </a:ext>
            </a:extLst>
          </p:cNvPr>
          <p:cNvSpPr>
            <a:spLocks noGrp="1"/>
          </p:cNvSpPr>
          <p:nvPr>
            <p:ph type="title" hasCustomPrompt="1"/>
          </p:nvPr>
        </p:nvSpPr>
        <p:spPr>
          <a:xfrm>
            <a:off x="1676403" y="3731150"/>
            <a:ext cx="7554688" cy="3100300"/>
          </a:xfrm>
        </p:spPr>
        <p:txBody>
          <a:bodyPr anchor="b">
            <a:normAutofit/>
          </a:bodyPr>
          <a:lstStyle>
            <a:lvl1pPr>
              <a:defRPr lang="en-GB" sz="8100" b="1" i="0" kern="1200" dirty="0" smtClean="0">
                <a:solidFill>
                  <a:schemeClr val="tx2"/>
                </a:solidFill>
                <a:effectLst/>
                <a:latin typeface="+mj-lt"/>
                <a:ea typeface="League Spartan" charset="0"/>
                <a:cs typeface="Arial" panose="020B0604020202020204" pitchFamily="34" charset="0"/>
              </a:defRPr>
            </a:lvl1pPr>
          </a:lstStyle>
          <a:p>
            <a:pPr marL="0" lvl="0" indent="0" algn="l" defTabSz="1828393" rtl="0" eaLnBrk="1" latinLnBrk="0" hangingPunct="1">
              <a:lnSpc>
                <a:spcPct val="90000"/>
              </a:lnSpc>
              <a:spcBef>
                <a:spcPts val="2000"/>
              </a:spcBef>
              <a:buFont typeface="Arial" panose="020B0604020202020204" pitchFamily="34" charset="0"/>
              <a:buNone/>
            </a:pPr>
            <a:r>
              <a:rPr lang="en-US" dirty="0"/>
              <a:t>INSERT </a:t>
            </a:r>
            <a:br>
              <a:rPr lang="en-US" dirty="0"/>
            </a:br>
            <a:r>
              <a:rPr lang="en-US" dirty="0"/>
              <a:t>TITLE HERE</a:t>
            </a:r>
            <a:endParaRPr lang="en-GB" dirty="0"/>
          </a:p>
        </p:txBody>
      </p:sp>
      <p:sp>
        <p:nvSpPr>
          <p:cNvPr id="15" name="Text Placeholder 11">
            <a:extLst>
              <a:ext uri="{FF2B5EF4-FFF2-40B4-BE49-F238E27FC236}">
                <a16:creationId xmlns:a16="http://schemas.microsoft.com/office/drawing/2014/main" xmlns="" id="{F2885F32-0D7C-42C3-9E51-7C155BA3289E}"/>
              </a:ext>
            </a:extLst>
          </p:cNvPr>
          <p:cNvSpPr>
            <a:spLocks noGrp="1"/>
          </p:cNvSpPr>
          <p:nvPr>
            <p:ph type="body" sz="quarter" idx="16" hasCustomPrompt="1"/>
          </p:nvPr>
        </p:nvSpPr>
        <p:spPr>
          <a:xfrm>
            <a:off x="1676400" y="7053944"/>
            <a:ext cx="7554912" cy="1109664"/>
          </a:xfrm>
        </p:spPr>
        <p:txBody>
          <a:bodyPr>
            <a:normAutofit/>
          </a:bodyPr>
          <a:lstStyle>
            <a:lvl1pPr marL="0" indent="0" algn="l" defTabSz="1828393" rtl="0" eaLnBrk="1" latinLnBrk="0" hangingPunct="1">
              <a:buNone/>
              <a:defRPr lang="en-GB" sz="4800" i="1" kern="1200" dirty="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endParaRPr lang="en-GB" dirty="0"/>
          </a:p>
        </p:txBody>
      </p:sp>
      <p:sp>
        <p:nvSpPr>
          <p:cNvPr id="17" name="Text Placeholder 14">
            <a:extLst>
              <a:ext uri="{FF2B5EF4-FFF2-40B4-BE49-F238E27FC236}">
                <a16:creationId xmlns:a16="http://schemas.microsoft.com/office/drawing/2014/main" xmlns="" id="{0930B56A-762B-424C-8997-F0F7639860AE}"/>
              </a:ext>
            </a:extLst>
          </p:cNvPr>
          <p:cNvSpPr>
            <a:spLocks noGrp="1"/>
          </p:cNvSpPr>
          <p:nvPr>
            <p:ph type="body" sz="quarter" idx="17" hasCustomPrompt="1"/>
          </p:nvPr>
        </p:nvSpPr>
        <p:spPr>
          <a:xfrm>
            <a:off x="1676400" y="10182455"/>
            <a:ext cx="7554912" cy="659718"/>
          </a:xfrm>
        </p:spPr>
        <p:txBody>
          <a:bodyPr anchor="ctr">
            <a:noAutofit/>
          </a:bodyPr>
          <a:lstStyle>
            <a:lvl1pPr marL="0" indent="0" algn="l" defTabSz="1828393" rtl="0" eaLnBrk="1" latinLnBrk="0" hangingPunct="1">
              <a:buNone/>
              <a:defRPr lang="en-US" sz="3100" kern="1200" dirty="0" smtClean="0">
                <a:solidFill>
                  <a:schemeClr val="bg1"/>
                </a:solidFill>
                <a:latin typeface="+mj-lt"/>
                <a:ea typeface="Open Sans" charset="0"/>
                <a:cs typeface="Arial" panose="020B0604020202020204" pitchFamily="34" charset="0"/>
              </a:defRPr>
            </a:lvl1pPr>
            <a:lvl2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2pPr>
            <a:lvl3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3pPr>
            <a:lvl4pPr marL="0" algn="l" defTabSz="1828393" rtl="0" eaLnBrk="1" latinLnBrk="0" hangingPunct="1">
              <a:defRPr lang="en-US" sz="3100" kern="1200" dirty="0" smtClean="0">
                <a:solidFill>
                  <a:schemeClr val="bg1"/>
                </a:solidFill>
                <a:latin typeface="+mj-lt"/>
                <a:ea typeface="Open Sans" charset="0"/>
                <a:cs typeface="Arial" panose="020B0604020202020204" pitchFamily="34" charset="0"/>
              </a:defRPr>
            </a:lvl4pPr>
            <a:lvl5pPr marL="0" algn="l" defTabSz="1828393" rtl="0" eaLnBrk="1" latinLnBrk="0" hangingPunct="1">
              <a:defRPr lang="en-GB" sz="3100" kern="1200" dirty="0">
                <a:solidFill>
                  <a:schemeClr val="bg1"/>
                </a:solidFill>
                <a:latin typeface="+mj-lt"/>
                <a:ea typeface="Open Sans" charset="0"/>
                <a:cs typeface="Arial" panose="020B0604020202020204" pitchFamily="34" charset="0"/>
              </a:defRPr>
            </a:lvl5pPr>
          </a:lstStyle>
          <a:p>
            <a:pPr lvl="0"/>
            <a:r>
              <a:rPr lang="en-US" dirty="0"/>
              <a:t>Name of presenter</a:t>
            </a:r>
          </a:p>
        </p:txBody>
      </p:sp>
      <p:sp>
        <p:nvSpPr>
          <p:cNvPr id="19" name="Text Placeholder 18">
            <a:extLst>
              <a:ext uri="{FF2B5EF4-FFF2-40B4-BE49-F238E27FC236}">
                <a16:creationId xmlns:a16="http://schemas.microsoft.com/office/drawing/2014/main" xmlns="" id="{00232BCC-6880-4233-8773-35DD5ECC53F1}"/>
              </a:ext>
            </a:extLst>
          </p:cNvPr>
          <p:cNvSpPr>
            <a:spLocks noGrp="1"/>
          </p:cNvSpPr>
          <p:nvPr>
            <p:ph type="body" sz="quarter" idx="18" hasCustomPrompt="1"/>
          </p:nvPr>
        </p:nvSpPr>
        <p:spPr>
          <a:xfrm>
            <a:off x="1676400" y="10865225"/>
            <a:ext cx="7555136" cy="673634"/>
          </a:xfrm>
        </p:spPr>
        <p:txBody>
          <a:bodyPr anchor="ctr"/>
          <a:lstStyle>
            <a:lvl1pPr marL="0" indent="0">
              <a:buNone/>
              <a:defRPr lang="en-US" sz="3100" b="0" i="0" kern="1200" dirty="0" smtClean="0">
                <a:solidFill>
                  <a:schemeClr val="bg1"/>
                </a:solidFill>
                <a:effectLst/>
                <a:latin typeface="+mj-lt"/>
                <a:ea typeface="Open Sans" charset="0"/>
                <a:cs typeface="Arial" panose="020B0604020202020204" pitchFamily="34" charset="0"/>
              </a:defRPr>
            </a:lvl1pPr>
          </a:lstStyle>
          <a:p>
            <a:pPr marL="457099" lvl="0" indent="-457099" algn="l" defTabSz="1828393" rtl="0" eaLnBrk="1" latinLnBrk="0" hangingPunct="1">
              <a:lnSpc>
                <a:spcPct val="90000"/>
              </a:lnSpc>
              <a:spcBef>
                <a:spcPts val="2000"/>
              </a:spcBef>
            </a:pPr>
            <a:r>
              <a:rPr lang="en-US" dirty="0"/>
              <a:t>Date</a:t>
            </a:r>
          </a:p>
        </p:txBody>
      </p:sp>
    </p:spTree>
    <p:extLst>
      <p:ext uri="{BB962C8B-B14F-4D97-AF65-F5344CB8AC3E}">
        <p14:creationId xmlns:p14="http://schemas.microsoft.com/office/powerpoint/2010/main" val="217413104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265054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Key message">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xmlns="" id="{A6C00F91-C60C-4B67-A0C4-B0C240B78FCE}"/>
              </a:ext>
            </a:extLst>
          </p:cNvPr>
          <p:cNvSpPr/>
          <p:nvPr userDrawn="1"/>
        </p:nvSpPr>
        <p:spPr>
          <a:xfrm rot="1748091">
            <a:off x="9985672" y="2621058"/>
            <a:ext cx="19919675" cy="4832804"/>
          </a:xfrm>
          <a:prstGeom prst="parallelogram">
            <a:avLst>
              <a:gd name="adj" fmla="val 56558"/>
            </a:avLst>
          </a:prstGeom>
          <a:solidFill>
            <a:schemeClr val="accent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5" name="Parallelogram 4">
            <a:extLst>
              <a:ext uri="{FF2B5EF4-FFF2-40B4-BE49-F238E27FC236}">
                <a16:creationId xmlns:a16="http://schemas.microsoft.com/office/drawing/2014/main" xmlns="" id="{589BD1EF-6ED3-4B23-B114-477FD33FFED2}"/>
              </a:ext>
            </a:extLst>
          </p:cNvPr>
          <p:cNvSpPr/>
          <p:nvPr userDrawn="1"/>
        </p:nvSpPr>
        <p:spPr>
          <a:xfrm rot="16200000">
            <a:off x="7130492" y="5621173"/>
            <a:ext cx="10661906" cy="4832805"/>
          </a:xfrm>
          <a:prstGeom prst="parallelogram">
            <a:avLst>
              <a:gd name="adj" fmla="val 56558"/>
            </a:avLst>
          </a:prstGeom>
          <a:solidFill>
            <a:schemeClr val="bg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3" name="Text Placeholder 2">
            <a:extLst>
              <a:ext uri="{FF2B5EF4-FFF2-40B4-BE49-F238E27FC236}">
                <a16:creationId xmlns:a16="http://schemas.microsoft.com/office/drawing/2014/main" xmlns="" id="{68FC4935-9387-4E11-AFF6-C95F90F92634}"/>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13" name="Text Placeholder 12">
            <a:extLst>
              <a:ext uri="{FF2B5EF4-FFF2-40B4-BE49-F238E27FC236}">
                <a16:creationId xmlns:a16="http://schemas.microsoft.com/office/drawing/2014/main" xmlns="" id="{FB68CDDF-3848-41A8-B46A-7CE2B38FEFC6}"/>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15" name="Text Placeholder 14">
            <a:extLst>
              <a:ext uri="{FF2B5EF4-FFF2-40B4-BE49-F238E27FC236}">
                <a16:creationId xmlns:a16="http://schemas.microsoft.com/office/drawing/2014/main" xmlns="" id="{30F2ACC1-9882-4027-B3A1-B48661CF15AF}"/>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37545360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3">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13">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15">
                                            <p:txEl>
                                              <p:pRg st="0" end="0"/>
                                            </p:txEl>
                                          </p:spTgt>
                                        </p:tgtEl>
                                        <p:attrNameLst>
                                          <p:attrName>style.visibility</p:attrName>
                                        </p:attrNameLst>
                                      </p:cBhvr>
                                      <p:to>
                                        <p:strVal val="visible"/>
                                      </p:to>
                                    </p:set>
                                    <p:animEffect transition="in" filter="fade">
                                      <p:cBhvr>
                                        <p:cTn id="25" dur="1000"/>
                                        <p:tgtEl>
                                          <p:spTgt spid="15">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15">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build="p">
        <p:tmplLst>
          <p:tmpl lvl="1">
            <p:tnLst>
              <p:par>
                <p:cTn presetID="10" presetClass="entr" presetSubtype="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P spid="3"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3"/>
                        </p:tgtEl>
                        <p:attrNameLst>
                          <p:attrName>ppt_x</p:attrName>
                          <p:attrName>ppt_y</p:attrName>
                        </p:attrNameLst>
                      </p:cBhvr>
                      <p:rCtr x="723" y="0"/>
                    </p:animMotion>
                  </p:childTnLst>
                </p:cTn>
              </p:par>
            </p:tnLst>
          </p:tmpl>
        </p:tmplLst>
      </p:bldP>
      <p:bldP spid="13" grpId="0" build="p">
        <p:tmplLst>
          <p:tmpl lvl="1">
            <p:tnLst>
              <p:par>
                <p:cTn presetID="10" presetClass="entr" presetSubtype="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childTnLst>
                </p:cTn>
              </p:par>
            </p:tnLst>
          </p:tmpl>
        </p:tmplLst>
      </p:bldP>
      <p:bldP spid="13"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3"/>
                        </p:tgtEl>
                        <p:attrNameLst>
                          <p:attrName>ppt_x</p:attrName>
                          <p:attrName>ppt_y</p:attrName>
                        </p:attrNameLst>
                      </p:cBhvr>
                      <p:rCtr x="723" y="0"/>
                    </p:animMotion>
                  </p:childTnLst>
                </p:cTn>
              </p:par>
            </p:tnLst>
          </p:tmpl>
        </p:tmplLst>
      </p:bldP>
      <p:bldP spid="15" grpId="0" build="p">
        <p:tmplLst>
          <p:tmpl lvl="1">
            <p:tnLst>
              <p:par>
                <p:cTn presetID="10" presetClass="entr" presetSubtype="0" fill="hold" nodeType="with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1000"/>
                        <p:tgtEl>
                          <p:spTgt spid="15"/>
                        </p:tgtEl>
                      </p:cBhvr>
                    </p:animEffect>
                  </p:childTnLst>
                </p:cTn>
              </p:par>
            </p:tnLst>
          </p:tmpl>
        </p:tmplLst>
      </p:bldP>
      <p:bldP spid="15"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5"/>
                        </p:tgtEl>
                        <p:attrNameLst>
                          <p:attrName>ppt_x</p:attrName>
                          <p:attrName>ppt_y</p:attrName>
                        </p:attrNameLst>
                      </p:cBhvr>
                      <p:rCtr x="723" y="0"/>
                    </p:animMotion>
                  </p:childTnLst>
                </p:cTn>
              </p:par>
            </p:tnLst>
          </p:tmpl>
        </p:tmplLst>
      </p:bldP>
    </p:bld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Basic layout with title">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D4E5E218-EBE5-4DCB-BEB9-CA1B27239274}"/>
              </a:ext>
            </a:extLst>
          </p:cNvPr>
          <p:cNvSpPr>
            <a:spLocks noGrp="1"/>
          </p:cNvSpPr>
          <p:nvPr>
            <p:ph type="title"/>
          </p:nvPr>
        </p:nvSpPr>
        <p:spPr>
          <a:xfrm>
            <a:off x="0" y="527742"/>
            <a:ext cx="24384000" cy="996031"/>
          </a:xfrm>
          <a:noFill/>
        </p:spPr>
        <p:txBody>
          <a:bodyPr wrap="square" lIns="107998" tIns="35999" rIns="107998" bIns="35999" rtlCol="0">
            <a:spAutoFit/>
          </a:bodyPr>
          <a:lstStyle>
            <a:lvl1pPr algn="ctr">
              <a:defRPr lang="en-GB" sz="6000" b="1" spc="300" baseline="0">
                <a:solidFill>
                  <a:schemeClr val="bg2"/>
                </a:solidFill>
                <a:latin typeface="Arial" panose="020B0604020202020204" pitchFamily="34" charset="0"/>
                <a:ea typeface="League Spartan" charset="0"/>
                <a:cs typeface="Arial" panose="020B0604020202020204" pitchFamily="34" charset="0"/>
              </a:defRPr>
            </a:lvl1pPr>
          </a:lstStyle>
          <a:p>
            <a:pPr marL="0" lvl="0" algn="ct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0" y="1491618"/>
            <a:ext cx="24384000" cy="717064"/>
          </a:xfrm>
        </p:spPr>
        <p:txBody>
          <a:bodyPr>
            <a:noAutofit/>
          </a:bodyPr>
          <a:lstStyle>
            <a:lvl1pPr marL="0" indent="0" algn="ctr" defTabSz="1828393" rtl="0" eaLnBrk="1" latinLnBrk="0" hangingPunct="1">
              <a:buNone/>
              <a:defRPr lang="en-US" sz="43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spTree>
    <p:extLst>
      <p:ext uri="{BB962C8B-B14F-4D97-AF65-F5344CB8AC3E}">
        <p14:creationId xmlns:p14="http://schemas.microsoft.com/office/powerpoint/2010/main" val="6909922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8770757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45305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70303641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099902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313771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obile feature">
    <p:spTree>
      <p:nvGrpSpPr>
        <p:cNvPr id="1" name=""/>
        <p:cNvGrpSpPr/>
        <p:nvPr/>
      </p:nvGrpSpPr>
      <p:grpSpPr>
        <a:xfrm>
          <a:off x="0" y="0"/>
          <a:ext cx="0" cy="0"/>
          <a:chOff x="0" y="0"/>
          <a:chExt cx="0" cy="0"/>
        </a:xfrm>
      </p:grpSpPr>
      <p:sp>
        <p:nvSpPr>
          <p:cNvPr id="9" name="Freeform 72">
            <a:extLst>
              <a:ext uri="{FF2B5EF4-FFF2-40B4-BE49-F238E27FC236}">
                <a16:creationId xmlns:a16="http://schemas.microsoft.com/office/drawing/2014/main" xmlns="" id="{6CEE828A-85A7-421A-AD4E-115919888070}"/>
              </a:ext>
            </a:extLst>
          </p:cNvPr>
          <p:cNvSpPr>
            <a:spLocks/>
          </p:cNvSpPr>
          <p:nvPr userDrawn="1"/>
        </p:nvSpPr>
        <p:spPr bwMode="auto">
          <a:xfrm>
            <a:off x="7948092" y="9061979"/>
            <a:ext cx="2832323" cy="5490486"/>
          </a:xfrm>
          <a:custGeom>
            <a:avLst/>
            <a:gdLst>
              <a:gd name="T0" fmla="*/ 0 w 309"/>
              <a:gd name="T1" fmla="*/ 395 h 599"/>
              <a:gd name="T2" fmla="*/ 309 w 309"/>
              <a:gd name="T3" fmla="*/ 599 h 599"/>
              <a:gd name="T4" fmla="*/ 309 w 309"/>
              <a:gd name="T5" fmla="*/ 203 h 599"/>
              <a:gd name="T6" fmla="*/ 0 w 309"/>
              <a:gd name="T7" fmla="*/ 0 h 599"/>
              <a:gd name="T8" fmla="*/ 0 w 309"/>
              <a:gd name="T9" fmla="*/ 395 h 599"/>
            </a:gdLst>
            <a:ahLst/>
            <a:cxnLst>
              <a:cxn ang="0">
                <a:pos x="T0" y="T1"/>
              </a:cxn>
              <a:cxn ang="0">
                <a:pos x="T2" y="T3"/>
              </a:cxn>
              <a:cxn ang="0">
                <a:pos x="T4" y="T5"/>
              </a:cxn>
              <a:cxn ang="0">
                <a:pos x="T6" y="T7"/>
              </a:cxn>
              <a:cxn ang="0">
                <a:pos x="T8" y="T9"/>
              </a:cxn>
            </a:cxnLst>
            <a:rect l="0" t="0" r="r" b="b"/>
            <a:pathLst>
              <a:path w="309" h="599">
                <a:moveTo>
                  <a:pt x="0" y="395"/>
                </a:moveTo>
                <a:lnTo>
                  <a:pt x="309" y="599"/>
                </a:lnTo>
                <a:lnTo>
                  <a:pt x="309" y="203"/>
                </a:lnTo>
                <a:lnTo>
                  <a:pt x="0" y="0"/>
                </a:lnTo>
                <a:lnTo>
                  <a:pt x="0" y="395"/>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5" name="Title 4">
            <a:extLst>
              <a:ext uri="{FF2B5EF4-FFF2-40B4-BE49-F238E27FC236}">
                <a16:creationId xmlns:a16="http://schemas.microsoft.com/office/drawing/2014/main" xmlns="" id="{D4E5E218-EBE5-4DCB-BEB9-CA1B27239274}"/>
              </a:ext>
            </a:extLst>
          </p:cNvPr>
          <p:cNvSpPr>
            <a:spLocks noGrp="1"/>
          </p:cNvSpPr>
          <p:nvPr>
            <p:ph type="title" hasCustomPrompt="1"/>
          </p:nvPr>
        </p:nvSpPr>
        <p:spPr>
          <a:xfrm>
            <a:off x="8745498" y="610841"/>
            <a:ext cx="6893010" cy="737498"/>
          </a:xfrm>
          <a:noFill/>
        </p:spPr>
        <p:txBody>
          <a:bodyPr wrap="none" lIns="107998" tIns="35999" rIns="107998" bIns="35999" rtlCol="0">
            <a:spAutoFit/>
          </a:bodyPr>
          <a:lstStyle>
            <a:lvl1pPr>
              <a:defRPr lang="en-GB" sz="4800" b="1" spc="300">
                <a:solidFill>
                  <a:schemeClr val="tx2"/>
                </a:solidFill>
                <a:latin typeface="Arial" panose="020B0604020202020204" pitchFamily="34" charset="0"/>
                <a:ea typeface="League Spartan" charset="0"/>
                <a:cs typeface="Arial" panose="020B0604020202020204" pitchFamily="34" charset="0"/>
              </a:defRPr>
            </a:lvl1pPr>
          </a:lstStyle>
          <a:p>
            <a:pPr marL="0" lvl="0" algn="ctr"/>
            <a:r>
              <a:rPr lang="en-US" dirty="0"/>
              <a:t>INSERT TITLE HERE</a:t>
            </a:r>
            <a:endParaRPr lang="en-GB" dirty="0"/>
          </a:p>
        </p:txBody>
      </p:sp>
      <p:sp>
        <p:nvSpPr>
          <p:cNvPr id="7" name="Text Placeholder 6">
            <a:extLst>
              <a:ext uri="{FF2B5EF4-FFF2-40B4-BE49-F238E27FC236}">
                <a16:creationId xmlns:a16="http://schemas.microsoft.com/office/drawing/2014/main" xmlns="" id="{6C864EBB-F7F8-41C1-B31D-475A5C26DD3B}"/>
              </a:ext>
            </a:extLst>
          </p:cNvPr>
          <p:cNvSpPr>
            <a:spLocks noGrp="1"/>
          </p:cNvSpPr>
          <p:nvPr>
            <p:ph type="body" sz="quarter" idx="10" hasCustomPrompt="1"/>
          </p:nvPr>
        </p:nvSpPr>
        <p:spPr>
          <a:xfrm>
            <a:off x="9771856" y="1386057"/>
            <a:ext cx="4840288" cy="572994"/>
          </a:xfrm>
        </p:spPr>
        <p:txBody>
          <a:bodyPr/>
          <a:lstStyle>
            <a:lvl1pPr marL="0" indent="0" algn="ctr"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subtitle here</a:t>
            </a:r>
          </a:p>
        </p:txBody>
      </p:sp>
      <p:pic>
        <p:nvPicPr>
          <p:cNvPr id="6" name="Picture 5">
            <a:extLst>
              <a:ext uri="{FF2B5EF4-FFF2-40B4-BE49-F238E27FC236}">
                <a16:creationId xmlns:a16="http://schemas.microsoft.com/office/drawing/2014/main" xmlns="" id="{157487BD-D014-4270-82ED-5D6834602259}"/>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919323" y="3074289"/>
            <a:ext cx="4586917" cy="8963258"/>
          </a:xfrm>
          <a:prstGeom prst="rect">
            <a:avLst/>
          </a:prstGeom>
        </p:spPr>
      </p:pic>
      <p:sp>
        <p:nvSpPr>
          <p:cNvPr id="8" name="Picture Placeholder 2">
            <a:extLst>
              <a:ext uri="{FF2B5EF4-FFF2-40B4-BE49-F238E27FC236}">
                <a16:creationId xmlns:a16="http://schemas.microsoft.com/office/drawing/2014/main" xmlns="" id="{1D1D6D98-C216-44DE-AD41-343546C191B9}"/>
              </a:ext>
            </a:extLst>
          </p:cNvPr>
          <p:cNvSpPr>
            <a:spLocks noGrp="1"/>
          </p:cNvSpPr>
          <p:nvPr>
            <p:ph type="pic" sz="quarter" idx="29"/>
          </p:nvPr>
        </p:nvSpPr>
        <p:spPr>
          <a:xfrm>
            <a:off x="10347116" y="4251529"/>
            <a:ext cx="3726808" cy="6523630"/>
          </a:xfrm>
          <a:solidFill>
            <a:schemeClr val="bg1">
              <a:lumMod val="95000"/>
            </a:schemeClr>
          </a:solidFill>
          <a:effectLst/>
        </p:spPr>
        <p:txBody>
          <a:bodyPr vert="horz" lIns="182839" tIns="91419" rIns="182839" bIns="91419" rtlCol="0">
            <a:normAutofit/>
          </a:bodyPr>
          <a:lstStyle>
            <a:lvl1pPr>
              <a:defRPr lang="en-GB" sz="2600" dirty="0">
                <a:ln>
                  <a:noFill/>
                </a:ln>
                <a:latin typeface="Arial" panose="020B0604020202020204" pitchFamily="34" charset="0"/>
              </a:defRPr>
            </a:lvl1pPr>
          </a:lstStyle>
          <a:p>
            <a:pPr marL="0" lvl="0" indent="0">
              <a:buNone/>
            </a:pPr>
            <a:endParaRPr lang="en-GB" dirty="0"/>
          </a:p>
        </p:txBody>
      </p:sp>
      <p:sp>
        <p:nvSpPr>
          <p:cNvPr id="10" name="Freeform 73">
            <a:extLst>
              <a:ext uri="{FF2B5EF4-FFF2-40B4-BE49-F238E27FC236}">
                <a16:creationId xmlns:a16="http://schemas.microsoft.com/office/drawing/2014/main" xmlns="" id="{8C67A078-B26C-4D8E-8E28-37EB97A56B0F}"/>
              </a:ext>
            </a:extLst>
          </p:cNvPr>
          <p:cNvSpPr>
            <a:spLocks/>
          </p:cNvSpPr>
          <p:nvPr userDrawn="1"/>
        </p:nvSpPr>
        <p:spPr bwMode="auto">
          <a:xfrm>
            <a:off x="16567080" y="6510407"/>
            <a:ext cx="1741557" cy="3290626"/>
          </a:xfrm>
          <a:custGeom>
            <a:avLst/>
            <a:gdLst>
              <a:gd name="T0" fmla="*/ 0 w 190"/>
              <a:gd name="T1" fmla="*/ 131 h 359"/>
              <a:gd name="T2" fmla="*/ 0 w 190"/>
              <a:gd name="T3" fmla="*/ 359 h 359"/>
              <a:gd name="T4" fmla="*/ 190 w 190"/>
              <a:gd name="T5" fmla="*/ 239 h 359"/>
              <a:gd name="T6" fmla="*/ 190 w 190"/>
              <a:gd name="T7" fmla="*/ 0 h 359"/>
              <a:gd name="T8" fmla="*/ 0 w 190"/>
              <a:gd name="T9" fmla="*/ 131 h 359"/>
            </a:gdLst>
            <a:ahLst/>
            <a:cxnLst>
              <a:cxn ang="0">
                <a:pos x="T0" y="T1"/>
              </a:cxn>
              <a:cxn ang="0">
                <a:pos x="T2" y="T3"/>
              </a:cxn>
              <a:cxn ang="0">
                <a:pos x="T4" y="T5"/>
              </a:cxn>
              <a:cxn ang="0">
                <a:pos x="T6" y="T7"/>
              </a:cxn>
              <a:cxn ang="0">
                <a:pos x="T8" y="T9"/>
              </a:cxn>
            </a:cxnLst>
            <a:rect l="0" t="0" r="r" b="b"/>
            <a:pathLst>
              <a:path w="190" h="359">
                <a:moveTo>
                  <a:pt x="0" y="131"/>
                </a:moveTo>
                <a:lnTo>
                  <a:pt x="0" y="359"/>
                </a:lnTo>
                <a:lnTo>
                  <a:pt x="190" y="239"/>
                </a:lnTo>
                <a:lnTo>
                  <a:pt x="190" y="0"/>
                </a:lnTo>
                <a:lnTo>
                  <a:pt x="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1" name="Freeform 77">
            <a:extLst>
              <a:ext uri="{FF2B5EF4-FFF2-40B4-BE49-F238E27FC236}">
                <a16:creationId xmlns:a16="http://schemas.microsoft.com/office/drawing/2014/main" xmlns="" id="{989A95CB-F082-45DF-A02E-786FF1E06290}"/>
              </a:ext>
            </a:extLst>
          </p:cNvPr>
          <p:cNvSpPr>
            <a:spLocks/>
          </p:cNvSpPr>
          <p:nvPr userDrawn="1"/>
        </p:nvSpPr>
        <p:spPr bwMode="auto">
          <a:xfrm>
            <a:off x="-450912" y="9801033"/>
            <a:ext cx="1741557" cy="3290626"/>
          </a:xfrm>
          <a:custGeom>
            <a:avLst/>
            <a:gdLst>
              <a:gd name="T0" fmla="*/ 190 w 190"/>
              <a:gd name="T1" fmla="*/ 131 h 359"/>
              <a:gd name="T2" fmla="*/ 0 w 190"/>
              <a:gd name="T3" fmla="*/ 0 h 359"/>
              <a:gd name="T4" fmla="*/ 0 w 190"/>
              <a:gd name="T5" fmla="*/ 239 h 359"/>
              <a:gd name="T6" fmla="*/ 190 w 190"/>
              <a:gd name="T7" fmla="*/ 359 h 359"/>
              <a:gd name="T8" fmla="*/ 190 w 190"/>
              <a:gd name="T9" fmla="*/ 131 h 359"/>
            </a:gdLst>
            <a:ahLst/>
            <a:cxnLst>
              <a:cxn ang="0">
                <a:pos x="T0" y="T1"/>
              </a:cxn>
              <a:cxn ang="0">
                <a:pos x="T2" y="T3"/>
              </a:cxn>
              <a:cxn ang="0">
                <a:pos x="T4" y="T5"/>
              </a:cxn>
              <a:cxn ang="0">
                <a:pos x="T6" y="T7"/>
              </a:cxn>
              <a:cxn ang="0">
                <a:pos x="T8" y="T9"/>
              </a:cxn>
            </a:cxnLst>
            <a:rect l="0" t="0" r="r" b="b"/>
            <a:pathLst>
              <a:path w="190" h="359">
                <a:moveTo>
                  <a:pt x="190" y="131"/>
                </a:moveTo>
                <a:lnTo>
                  <a:pt x="0" y="0"/>
                </a:lnTo>
                <a:lnTo>
                  <a:pt x="0" y="239"/>
                </a:lnTo>
                <a:lnTo>
                  <a:pt x="190" y="359"/>
                </a:lnTo>
                <a:lnTo>
                  <a:pt x="190" y="131"/>
                </a:lnTo>
                <a:close/>
              </a:path>
            </a:pathLst>
          </a:custGeom>
          <a:solidFill>
            <a:srgbClr val="A7A9AC">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2" name="Freeform 79">
            <a:extLst>
              <a:ext uri="{FF2B5EF4-FFF2-40B4-BE49-F238E27FC236}">
                <a16:creationId xmlns:a16="http://schemas.microsoft.com/office/drawing/2014/main" xmlns="" id="{218C9C41-0B79-4AD3-97E7-F3EFC2E2374D}"/>
              </a:ext>
            </a:extLst>
          </p:cNvPr>
          <p:cNvSpPr>
            <a:spLocks/>
          </p:cNvSpPr>
          <p:nvPr userDrawn="1"/>
        </p:nvSpPr>
        <p:spPr bwMode="auto">
          <a:xfrm>
            <a:off x="1866929" y="3428144"/>
            <a:ext cx="2942317" cy="5279664"/>
          </a:xfrm>
          <a:custGeom>
            <a:avLst/>
            <a:gdLst>
              <a:gd name="T0" fmla="*/ 0 w 321"/>
              <a:gd name="T1" fmla="*/ 372 h 576"/>
              <a:gd name="T2" fmla="*/ 321 w 321"/>
              <a:gd name="T3" fmla="*/ 576 h 576"/>
              <a:gd name="T4" fmla="*/ 321 w 321"/>
              <a:gd name="T5" fmla="*/ 204 h 576"/>
              <a:gd name="T6" fmla="*/ 0 w 321"/>
              <a:gd name="T7" fmla="*/ 0 h 576"/>
              <a:gd name="T8" fmla="*/ 0 w 321"/>
              <a:gd name="T9" fmla="*/ 372 h 576"/>
            </a:gdLst>
            <a:ahLst/>
            <a:cxnLst>
              <a:cxn ang="0">
                <a:pos x="T0" y="T1"/>
              </a:cxn>
              <a:cxn ang="0">
                <a:pos x="T2" y="T3"/>
              </a:cxn>
              <a:cxn ang="0">
                <a:pos x="T4" y="T5"/>
              </a:cxn>
              <a:cxn ang="0">
                <a:pos x="T6" y="T7"/>
              </a:cxn>
              <a:cxn ang="0">
                <a:pos x="T8" y="T9"/>
              </a:cxn>
            </a:cxnLst>
            <a:rect l="0" t="0" r="r" b="b"/>
            <a:pathLst>
              <a:path w="321" h="576">
                <a:moveTo>
                  <a:pt x="0" y="372"/>
                </a:moveTo>
                <a:lnTo>
                  <a:pt x="321" y="576"/>
                </a:lnTo>
                <a:lnTo>
                  <a:pt x="321" y="204"/>
                </a:lnTo>
                <a:lnTo>
                  <a:pt x="0" y="0"/>
                </a:lnTo>
                <a:lnTo>
                  <a:pt x="0" y="372"/>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
        <p:nvSpPr>
          <p:cNvPr id="13" name="Freeform 80">
            <a:extLst>
              <a:ext uri="{FF2B5EF4-FFF2-40B4-BE49-F238E27FC236}">
                <a16:creationId xmlns:a16="http://schemas.microsoft.com/office/drawing/2014/main" xmlns="" id="{753B3840-7100-4531-B41C-2DE717FCF3F8}"/>
              </a:ext>
            </a:extLst>
          </p:cNvPr>
          <p:cNvSpPr>
            <a:spLocks/>
          </p:cNvSpPr>
          <p:nvPr userDrawn="1"/>
        </p:nvSpPr>
        <p:spPr bwMode="auto">
          <a:xfrm>
            <a:off x="21890988" y="3428144"/>
            <a:ext cx="2942317" cy="5279664"/>
          </a:xfrm>
          <a:custGeom>
            <a:avLst/>
            <a:gdLst>
              <a:gd name="T0" fmla="*/ 321 w 321"/>
              <a:gd name="T1" fmla="*/ 0 h 576"/>
              <a:gd name="T2" fmla="*/ 0 w 321"/>
              <a:gd name="T3" fmla="*/ 204 h 576"/>
              <a:gd name="T4" fmla="*/ 0 w 321"/>
              <a:gd name="T5" fmla="*/ 576 h 576"/>
              <a:gd name="T6" fmla="*/ 321 w 321"/>
              <a:gd name="T7" fmla="*/ 372 h 576"/>
              <a:gd name="T8" fmla="*/ 321 w 321"/>
              <a:gd name="T9" fmla="*/ 0 h 576"/>
            </a:gdLst>
            <a:ahLst/>
            <a:cxnLst>
              <a:cxn ang="0">
                <a:pos x="T0" y="T1"/>
              </a:cxn>
              <a:cxn ang="0">
                <a:pos x="T2" y="T3"/>
              </a:cxn>
              <a:cxn ang="0">
                <a:pos x="T4" y="T5"/>
              </a:cxn>
              <a:cxn ang="0">
                <a:pos x="T6" y="T7"/>
              </a:cxn>
              <a:cxn ang="0">
                <a:pos x="T8" y="T9"/>
              </a:cxn>
            </a:cxnLst>
            <a:rect l="0" t="0" r="r" b="b"/>
            <a:pathLst>
              <a:path w="321" h="576">
                <a:moveTo>
                  <a:pt x="321" y="0"/>
                </a:moveTo>
                <a:lnTo>
                  <a:pt x="0" y="204"/>
                </a:lnTo>
                <a:lnTo>
                  <a:pt x="0" y="576"/>
                </a:lnTo>
                <a:lnTo>
                  <a:pt x="321" y="372"/>
                </a:lnTo>
                <a:lnTo>
                  <a:pt x="321" y="0"/>
                </a:lnTo>
                <a:close/>
              </a:path>
            </a:pathLst>
          </a:custGeom>
          <a:solidFill>
            <a:srgbClr val="7AC143">
              <a:alpha val="19000"/>
            </a:srgbClr>
          </a:solidFill>
          <a:ln>
            <a:noFill/>
          </a:ln>
          <a:extLst/>
        </p:spPr>
        <p:txBody>
          <a:bodyPr vert="horz" wrap="square" lIns="91438" tIns="45718" rIns="91438" bIns="45718"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2624520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5480375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35289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60458497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10361524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924428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4006258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544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4837246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18296410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7244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9" name="Picture Placeholder 13"/>
          <p:cNvSpPr>
            <a:spLocks noGrp="1"/>
          </p:cNvSpPr>
          <p:nvPr>
            <p:ph type="pic" sz="quarter" idx="17"/>
          </p:nvPr>
        </p:nvSpPr>
        <p:spPr>
          <a:xfrm>
            <a:off x="0" y="0"/>
            <a:ext cx="24384000" cy="13716000"/>
          </a:xfr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Tree>
    <p:extLst>
      <p:ext uri="{BB962C8B-B14F-4D97-AF65-F5344CB8AC3E}">
        <p14:creationId xmlns:p14="http://schemas.microsoft.com/office/powerpoint/2010/main" val="36408308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26012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8470259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12897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256889009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27037043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568908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68983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4819290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4696610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1896950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
        <p:nvSpPr>
          <p:cNvPr id="4" name="Parallelogram 3">
            <a:extLst>
              <a:ext uri="{FF2B5EF4-FFF2-40B4-BE49-F238E27FC236}">
                <a16:creationId xmlns:a16="http://schemas.microsoft.com/office/drawing/2014/main" xmlns="" id="{A6C00F91-C60C-4B67-A0C4-B0C240B78FCE}"/>
              </a:ext>
            </a:extLst>
          </p:cNvPr>
          <p:cNvSpPr/>
          <p:nvPr userDrawn="1"/>
        </p:nvSpPr>
        <p:spPr>
          <a:xfrm rot="1748091">
            <a:off x="9985672" y="2621058"/>
            <a:ext cx="19919675" cy="4832804"/>
          </a:xfrm>
          <a:prstGeom prst="parallelogram">
            <a:avLst>
              <a:gd name="adj" fmla="val 56558"/>
            </a:avLst>
          </a:prstGeom>
          <a:solidFill>
            <a:schemeClr val="accent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5" name="Parallelogram 4">
            <a:extLst>
              <a:ext uri="{FF2B5EF4-FFF2-40B4-BE49-F238E27FC236}">
                <a16:creationId xmlns:a16="http://schemas.microsoft.com/office/drawing/2014/main" xmlns="" id="{589BD1EF-6ED3-4B23-B114-477FD33FFED2}"/>
              </a:ext>
            </a:extLst>
          </p:cNvPr>
          <p:cNvSpPr/>
          <p:nvPr userDrawn="1"/>
        </p:nvSpPr>
        <p:spPr>
          <a:xfrm rot="16200000">
            <a:off x="7130492" y="5621173"/>
            <a:ext cx="10661906" cy="4832805"/>
          </a:xfrm>
          <a:prstGeom prst="parallelogram">
            <a:avLst>
              <a:gd name="adj" fmla="val 56558"/>
            </a:avLst>
          </a:prstGeom>
          <a:solidFill>
            <a:schemeClr val="bg1"/>
          </a:solidFill>
          <a:effectLst/>
        </p:spPr>
        <p:txBody>
          <a:bodyPr vert="horz" wrap="square" lIns="182839" tIns="91419" rIns="182839" bIns="91419" rtlCol="0">
            <a:noAutofit/>
          </a:bodyPr>
          <a:lstStyle/>
          <a:p>
            <a:pPr lvl="0" indent="0">
              <a:lnSpc>
                <a:spcPct val="90000"/>
              </a:lnSpc>
              <a:spcBef>
                <a:spcPts val="2000"/>
              </a:spcBef>
              <a:buFont typeface="Arial" panose="020B0604020202020204" pitchFamily="34" charset="0"/>
              <a:buNone/>
            </a:pPr>
            <a:endParaRPr lang="en-GB" sz="2600" b="0" i="0" dirty="0">
              <a:ln>
                <a:noFill/>
              </a:ln>
              <a:solidFill>
                <a:schemeClr val="bg1">
                  <a:lumMod val="85000"/>
                </a:schemeClr>
              </a:solidFill>
              <a:effectLst/>
              <a:latin typeface="Open Sans Light" charset="0"/>
              <a:ea typeface="Open Sans Light" charset="0"/>
              <a:cs typeface="Open Sans Light" charset="0"/>
            </a:endParaRPr>
          </a:p>
        </p:txBody>
      </p:sp>
      <p:sp>
        <p:nvSpPr>
          <p:cNvPr id="3" name="Text Placeholder 2">
            <a:extLst>
              <a:ext uri="{FF2B5EF4-FFF2-40B4-BE49-F238E27FC236}">
                <a16:creationId xmlns:a16="http://schemas.microsoft.com/office/drawing/2014/main" xmlns="" id="{68FC4935-9387-4E11-AFF6-C95F90F92634}"/>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13" name="Text Placeholder 12">
            <a:extLst>
              <a:ext uri="{FF2B5EF4-FFF2-40B4-BE49-F238E27FC236}">
                <a16:creationId xmlns:a16="http://schemas.microsoft.com/office/drawing/2014/main" xmlns="" id="{FB68CDDF-3848-41A8-B46A-7CE2B38FEFC6}"/>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15" name="Text Placeholder 14">
            <a:extLst>
              <a:ext uri="{FF2B5EF4-FFF2-40B4-BE49-F238E27FC236}">
                <a16:creationId xmlns:a16="http://schemas.microsoft.com/office/drawing/2014/main" xmlns="" id="{30F2ACC1-9882-4027-B3A1-B48661CF15AF}"/>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375453600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0"/>
                                        <p:tgtEl>
                                          <p:spTgt spid="3">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3">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13">
                                            <p:txEl>
                                              <p:pRg st="0" end="0"/>
                                            </p:txEl>
                                          </p:spTgt>
                                        </p:tgtEl>
                                        <p:attrNameLst>
                                          <p:attrName>style.visibility</p:attrName>
                                        </p:attrNameLst>
                                      </p:cBhvr>
                                      <p:to>
                                        <p:strVal val="visible"/>
                                      </p:to>
                                    </p:set>
                                    <p:animEffect transition="in" filter="fade">
                                      <p:cBhvr>
                                        <p:cTn id="20" dur="1000"/>
                                        <p:tgtEl>
                                          <p:spTgt spid="13">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13">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15">
                                            <p:txEl>
                                              <p:pRg st="0" end="0"/>
                                            </p:txEl>
                                          </p:spTgt>
                                        </p:tgtEl>
                                        <p:attrNameLst>
                                          <p:attrName>style.visibility</p:attrName>
                                        </p:attrNameLst>
                                      </p:cBhvr>
                                      <p:to>
                                        <p:strVal val="visible"/>
                                      </p:to>
                                    </p:set>
                                    <p:animEffect transition="in" filter="fade">
                                      <p:cBhvr>
                                        <p:cTn id="25" dur="1000"/>
                                        <p:tgtEl>
                                          <p:spTgt spid="15">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15">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build="p">
        <p:tmplLst>
          <p:tmpl lvl="1">
            <p:tnLst>
              <p:par>
                <p:cTn presetID="10" presetClass="entr" presetSubtype="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P spid="3"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3"/>
                        </p:tgtEl>
                        <p:attrNameLst>
                          <p:attrName>ppt_x</p:attrName>
                          <p:attrName>ppt_y</p:attrName>
                        </p:attrNameLst>
                      </p:cBhvr>
                      <p:rCtr x="723" y="0"/>
                    </p:animMotion>
                  </p:childTnLst>
                </p:cTn>
              </p:par>
            </p:tnLst>
          </p:tmpl>
        </p:tmplLst>
      </p:bldP>
      <p:bldP spid="13" grpId="0" build="p">
        <p:tmplLst>
          <p:tmpl lvl="1">
            <p:tnLst>
              <p:par>
                <p:cTn presetID="10" presetClass="entr" presetSubtype="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childTnLst>
                </p:cTn>
              </p:par>
            </p:tnLst>
          </p:tmpl>
        </p:tmplLst>
      </p:bldP>
      <p:bldP spid="13"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3"/>
                        </p:tgtEl>
                        <p:attrNameLst>
                          <p:attrName>ppt_x</p:attrName>
                          <p:attrName>ppt_y</p:attrName>
                        </p:attrNameLst>
                      </p:cBhvr>
                      <p:rCtr x="723" y="0"/>
                    </p:animMotion>
                  </p:childTnLst>
                </p:cTn>
              </p:par>
            </p:tnLst>
          </p:tmpl>
        </p:tmplLst>
      </p:bldP>
      <p:bldP spid="15" grpId="0" build="p">
        <p:tmplLst>
          <p:tmpl lvl="1">
            <p:tnLst>
              <p:par>
                <p:cTn presetID="10" presetClass="entr" presetSubtype="0" fill="hold" nodeType="with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1000"/>
                        <p:tgtEl>
                          <p:spTgt spid="15"/>
                        </p:tgtEl>
                      </p:cBhvr>
                    </p:animEffect>
                  </p:childTnLst>
                </p:cTn>
              </p:par>
            </p:tnLst>
          </p:tmpl>
        </p:tmplLst>
      </p:bldP>
      <p:bldP spid="15"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15"/>
                        </p:tgtEl>
                        <p:attrNameLst>
                          <p:attrName>ppt_x</p:attrName>
                          <p:attrName>ppt_y</p:attrName>
                        </p:attrNameLst>
                      </p:cBhvr>
                      <p:rCtr x="723" y="0"/>
                    </p:animMotion>
                  </p:childTnLst>
                </p:cTn>
              </p:par>
            </p:tnLst>
          </p:tmpl>
        </p:tmplLst>
      </p:bldP>
    </p:bld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070788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265105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2517848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121511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160906538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4001674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69554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83335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0312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2162359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message with photo">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CA764DCD-D6C9-4972-824B-D0D5FEE51AA4}"/>
              </a:ext>
            </a:extLst>
          </p:cNvPr>
          <p:cNvSpPr>
            <a:spLocks noGrp="1"/>
          </p:cNvSpPr>
          <p:nvPr>
            <p:ph type="pic" sz="quarter" idx="18"/>
          </p:nvPr>
        </p:nvSpPr>
        <p:spPr>
          <a:xfrm>
            <a:off x="10069363" y="-591554"/>
            <a:ext cx="19752293" cy="11258024"/>
          </a:xfrm>
          <a:custGeom>
            <a:avLst/>
            <a:gdLst>
              <a:gd name="connsiteX0" fmla="*/ 4740437 w 19752293"/>
              <a:gd name="connsiteY0" fmla="*/ 0 h 11258024"/>
              <a:gd name="connsiteX1" fmla="*/ 19752293 w 19752293"/>
              <a:gd name="connsiteY1" fmla="*/ 8367456 h 11258024"/>
              <a:gd name="connsiteX2" fmla="*/ 15011857 w 19752293"/>
              <a:gd name="connsiteY2" fmla="*/ 11258024 h 11258024"/>
              <a:gd name="connsiteX3" fmla="*/ 0 w 19752293"/>
              <a:gd name="connsiteY3" fmla="*/ 2890569 h 11258024"/>
            </a:gdLst>
            <a:ahLst/>
            <a:cxnLst>
              <a:cxn ang="0">
                <a:pos x="connsiteX0" y="connsiteY0"/>
              </a:cxn>
              <a:cxn ang="0">
                <a:pos x="connsiteX1" y="connsiteY1"/>
              </a:cxn>
              <a:cxn ang="0">
                <a:pos x="connsiteX2" y="connsiteY2"/>
              </a:cxn>
              <a:cxn ang="0">
                <a:pos x="connsiteX3" y="connsiteY3"/>
              </a:cxn>
            </a:cxnLst>
            <a:rect l="l" t="t" r="r" b="b"/>
            <a:pathLst>
              <a:path w="19752293" h="11258024">
                <a:moveTo>
                  <a:pt x="4740437" y="0"/>
                </a:moveTo>
                <a:lnTo>
                  <a:pt x="19752293" y="8367456"/>
                </a:lnTo>
                <a:lnTo>
                  <a:pt x="15011857" y="11258024"/>
                </a:lnTo>
                <a:lnTo>
                  <a:pt x="0" y="2890569"/>
                </a:lnTo>
                <a:close/>
              </a:path>
            </a:pathLst>
          </a:cu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22" name="Picture Placeholder 21">
            <a:extLst>
              <a:ext uri="{FF2B5EF4-FFF2-40B4-BE49-F238E27FC236}">
                <a16:creationId xmlns:a16="http://schemas.microsoft.com/office/drawing/2014/main" xmlns="" id="{2F6761C3-F330-4652-B731-0AC518E0C2B2}"/>
              </a:ext>
            </a:extLst>
          </p:cNvPr>
          <p:cNvSpPr>
            <a:spLocks noGrp="1"/>
          </p:cNvSpPr>
          <p:nvPr>
            <p:ph type="pic" sz="quarter" idx="17"/>
          </p:nvPr>
        </p:nvSpPr>
        <p:spPr>
          <a:xfrm>
            <a:off x="10045040" y="2706624"/>
            <a:ext cx="4832805" cy="10661904"/>
          </a:xfrm>
          <a:custGeom>
            <a:avLst/>
            <a:gdLst>
              <a:gd name="connsiteX0" fmla="*/ 0 w 4832804"/>
              <a:gd name="connsiteY0" fmla="*/ 0 h 10661904"/>
              <a:gd name="connsiteX1" fmla="*/ 4832804 w 4832804"/>
              <a:gd name="connsiteY1" fmla="*/ 2733337 h 10661904"/>
              <a:gd name="connsiteX2" fmla="*/ 4832804 w 4832804"/>
              <a:gd name="connsiteY2" fmla="*/ 10661904 h 10661904"/>
              <a:gd name="connsiteX3" fmla="*/ 0 w 4832804"/>
              <a:gd name="connsiteY3" fmla="*/ 7928568 h 10661904"/>
            </a:gdLst>
            <a:ahLst/>
            <a:cxnLst>
              <a:cxn ang="0">
                <a:pos x="connsiteX0" y="connsiteY0"/>
              </a:cxn>
              <a:cxn ang="0">
                <a:pos x="connsiteX1" y="connsiteY1"/>
              </a:cxn>
              <a:cxn ang="0">
                <a:pos x="connsiteX2" y="connsiteY2"/>
              </a:cxn>
              <a:cxn ang="0">
                <a:pos x="connsiteX3" y="connsiteY3"/>
              </a:cxn>
            </a:cxnLst>
            <a:rect l="l" t="t" r="r" b="b"/>
            <a:pathLst>
              <a:path w="4832804" h="10661904">
                <a:moveTo>
                  <a:pt x="0" y="0"/>
                </a:moveTo>
                <a:lnTo>
                  <a:pt x="4832804" y="2733337"/>
                </a:lnTo>
                <a:lnTo>
                  <a:pt x="4832804" y="10661904"/>
                </a:lnTo>
                <a:lnTo>
                  <a:pt x="0" y="7928568"/>
                </a:lnTo>
                <a:close/>
              </a:path>
            </a:pathLst>
          </a:custGeom>
          <a:solidFill>
            <a:schemeClr val="bg1">
              <a:lumMod val="95000"/>
            </a:schemeClr>
          </a:solidFill>
          <a:effectLst/>
        </p:spPr>
        <p:txBody>
          <a:bodyPr vert="horz" lIns="182839" tIns="91419" rIns="182839" bIns="91419" rtlCol="0">
            <a:normAutofit/>
          </a:bodyPr>
          <a:lstStyle>
            <a:lvl1pPr>
              <a:defRPr lang="en-US" sz="2600" dirty="0">
                <a:ln>
                  <a:noFill/>
                </a:ln>
                <a:latin typeface="Arial" panose="020B0604020202020204" pitchFamily="34" charset="0"/>
              </a:defRPr>
            </a:lvl1pPr>
          </a:lstStyle>
          <a:p>
            <a:pPr marL="0" lvl="0" indent="0">
              <a:buNone/>
            </a:pPr>
            <a:r>
              <a:rPr lang="en-US" dirty="0"/>
              <a:t>Click icon to add picture</a:t>
            </a:r>
          </a:p>
        </p:txBody>
      </p:sp>
      <p:sp>
        <p:nvSpPr>
          <p:cNvPr id="28" name="Text Placeholder 2">
            <a:extLst>
              <a:ext uri="{FF2B5EF4-FFF2-40B4-BE49-F238E27FC236}">
                <a16:creationId xmlns:a16="http://schemas.microsoft.com/office/drawing/2014/main" xmlns="" id="{28F69F49-8E3F-43E9-B0DA-1CCF72A84BB5}"/>
              </a:ext>
            </a:extLst>
          </p:cNvPr>
          <p:cNvSpPr>
            <a:spLocks noGrp="1"/>
          </p:cNvSpPr>
          <p:nvPr>
            <p:ph type="body" sz="quarter" idx="10" hasCustomPrompt="1"/>
          </p:nvPr>
        </p:nvSpPr>
        <p:spPr>
          <a:xfrm>
            <a:off x="1249151" y="4115465"/>
            <a:ext cx="8161021" cy="3018474"/>
          </a:xfrm>
        </p:spPr>
        <p:txBody>
          <a:bodyPr anchor="b">
            <a:noAutofit/>
          </a:bodyPr>
          <a:lstStyle>
            <a:lvl1pPr marL="0" indent="0" algn="l" defTabSz="1828393" rtl="0" eaLnBrk="1" latinLnBrk="0" hangingPunct="1">
              <a:lnSpc>
                <a:spcPct val="100000"/>
              </a:lnSpc>
              <a:spcBef>
                <a:spcPts val="0"/>
              </a:spcBef>
              <a:buNone/>
              <a:defRPr lang="en-GB" sz="8100" b="1" kern="1200" dirty="0">
                <a:solidFill>
                  <a:schemeClr val="tx2"/>
                </a:solidFill>
                <a:latin typeface="Arial" panose="020B0604020202020204" pitchFamily="34" charset="0"/>
                <a:ea typeface="League Spartan" charset="0"/>
                <a:cs typeface="Arial" panose="020B0604020202020204" pitchFamily="34" charset="0"/>
              </a:defRPr>
            </a:lvl1pPr>
          </a:lstStyle>
          <a:p>
            <a:pPr lvl="0"/>
            <a:r>
              <a:rPr lang="en-US" dirty="0"/>
              <a:t>Key message goes here</a:t>
            </a:r>
            <a:endParaRPr lang="en-GB" dirty="0"/>
          </a:p>
        </p:txBody>
      </p:sp>
      <p:sp>
        <p:nvSpPr>
          <p:cNvPr id="29" name="Text Placeholder 12">
            <a:extLst>
              <a:ext uri="{FF2B5EF4-FFF2-40B4-BE49-F238E27FC236}">
                <a16:creationId xmlns:a16="http://schemas.microsoft.com/office/drawing/2014/main" xmlns="" id="{F4FA9FE3-1FE6-43B0-89F8-4A597F3653EB}"/>
              </a:ext>
            </a:extLst>
          </p:cNvPr>
          <p:cNvSpPr>
            <a:spLocks noGrp="1"/>
          </p:cNvSpPr>
          <p:nvPr>
            <p:ph type="body" sz="quarter" idx="11" hasCustomPrompt="1"/>
          </p:nvPr>
        </p:nvSpPr>
        <p:spPr>
          <a:xfrm>
            <a:off x="1225551" y="7479616"/>
            <a:ext cx="8185149" cy="862012"/>
          </a:xfrm>
        </p:spPr>
        <p:txBody>
          <a:bodyPr/>
          <a:lstStyle>
            <a:lvl1pPr marL="0" indent="0" algn="l" defTabSz="1828393" rtl="0" eaLnBrk="1" latinLnBrk="0" hangingPunct="1">
              <a:buNone/>
              <a:defRPr lang="en-US" sz="3100" i="1" kern="1200" dirty="0" smtClean="0">
                <a:solidFill>
                  <a:schemeClr val="accent1"/>
                </a:solidFill>
                <a:latin typeface="Cambria" panose="02040503050406030204" pitchFamily="18" charset="0"/>
                <a:ea typeface="Open Sans" charset="0"/>
                <a:cs typeface="Arial" panose="020B0604020202020204" pitchFamily="34" charset="0"/>
              </a:defRPr>
            </a:lvl1pPr>
          </a:lstStyle>
          <a:p>
            <a:pPr lvl="0"/>
            <a:r>
              <a:rPr lang="en-US" dirty="0"/>
              <a:t>Insert text here</a:t>
            </a:r>
            <a:endParaRPr lang="en-GB" dirty="0"/>
          </a:p>
        </p:txBody>
      </p:sp>
      <p:sp>
        <p:nvSpPr>
          <p:cNvPr id="30" name="Text Placeholder 14">
            <a:extLst>
              <a:ext uri="{FF2B5EF4-FFF2-40B4-BE49-F238E27FC236}">
                <a16:creationId xmlns:a16="http://schemas.microsoft.com/office/drawing/2014/main" xmlns="" id="{8A3FAC50-832B-4F83-ADF8-F11A588A34B6}"/>
              </a:ext>
            </a:extLst>
          </p:cNvPr>
          <p:cNvSpPr>
            <a:spLocks noGrp="1"/>
          </p:cNvSpPr>
          <p:nvPr>
            <p:ph type="body" sz="quarter" idx="12" hasCustomPrompt="1"/>
          </p:nvPr>
        </p:nvSpPr>
        <p:spPr>
          <a:xfrm>
            <a:off x="1225554" y="8387348"/>
            <a:ext cx="8185149" cy="2925764"/>
          </a:xfrm>
        </p:spPr>
        <p:txBody>
          <a:bodyPr>
            <a:normAutofit/>
          </a:bodyPr>
          <a:lstStyle>
            <a:lvl1pPr marL="0" indent="0">
              <a:buNone/>
              <a:defRPr lang="en-US" sz="2400" kern="1200" dirty="0" smtClean="0">
                <a:solidFill>
                  <a:schemeClr val="tx1"/>
                </a:solidFill>
                <a:latin typeface="Arial" panose="020B0604020202020204" pitchFamily="34" charset="0"/>
                <a:ea typeface="Open Sans" charset="0"/>
                <a:cs typeface="Arial" panose="020B0604020202020204" pitchFamily="34" charset="0"/>
              </a:defRPr>
            </a:lvl1pPr>
          </a:lstStyle>
          <a:p>
            <a:pPr lvl="0"/>
            <a:r>
              <a:rPr lang="en-US" dirty="0"/>
              <a:t>Insert text here</a:t>
            </a:r>
          </a:p>
        </p:txBody>
      </p:sp>
    </p:spTree>
    <p:extLst>
      <p:ext uri="{BB962C8B-B14F-4D97-AF65-F5344CB8AC3E}">
        <p14:creationId xmlns:p14="http://schemas.microsoft.com/office/powerpoint/2010/main" val="69079117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1+#ppt_w/2"/>
                                          </p:val>
                                        </p:tav>
                                        <p:tav tm="100000">
                                          <p:val>
                                            <p:strVal val="#ppt_x"/>
                                          </p:val>
                                        </p:tav>
                                      </p:tavLst>
                                    </p:anim>
                                    <p:anim calcmode="lin" valueType="num">
                                      <p:cBhvr additive="base">
                                        <p:cTn id="8" dur="500" fill="hold"/>
                                        <p:tgtEl>
                                          <p:spTgt spid="24"/>
                                        </p:tgtEl>
                                        <p:attrNameLst>
                                          <p:attrName>ppt_y</p:attrName>
                                        </p:attrNameLst>
                                      </p:cBhvr>
                                      <p:tavLst>
                                        <p:tav tm="0">
                                          <p:val>
                                            <p:strVal val="0-#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250"/>
                                  </p:stCondLst>
                                  <p:childTnLst>
                                    <p:set>
                                      <p:cBhvr>
                                        <p:cTn id="14" dur="1" fill="hold">
                                          <p:stCondLst>
                                            <p:cond delay="0"/>
                                          </p:stCondLst>
                                        </p:cTn>
                                        <p:tgtEl>
                                          <p:spTgt spid="28">
                                            <p:txEl>
                                              <p:pRg st="0" end="0"/>
                                            </p:txEl>
                                          </p:spTgt>
                                        </p:tgtEl>
                                        <p:attrNameLst>
                                          <p:attrName>style.visibility</p:attrName>
                                        </p:attrNameLst>
                                      </p:cBhvr>
                                      <p:to>
                                        <p:strVal val="visible"/>
                                      </p:to>
                                    </p:set>
                                    <p:animEffect transition="in" filter="fade">
                                      <p:cBhvr>
                                        <p:cTn id="15" dur="1000"/>
                                        <p:tgtEl>
                                          <p:spTgt spid="28">
                                            <p:txEl>
                                              <p:pRg st="0" end="0"/>
                                            </p:txEl>
                                          </p:spTgt>
                                        </p:tgtEl>
                                      </p:cBhvr>
                                    </p:animEffect>
                                  </p:childTnLst>
                                </p:cTn>
                              </p:par>
                              <p:par>
                                <p:cTn id="16" presetID="63" presetClass="path" presetSubtype="0" decel="100000" fill="hold" grpId="1" nodeType="withEffect">
                                  <p:stCondLst>
                                    <p:cond delay="250"/>
                                  </p:stCondLst>
                                  <p:childTnLst>
                                    <p:animMotion origin="layout" path="M -0.01471 2.96296E-6 L -0.00019 2.96296E-6 " pathEditMode="relative" rAng="0" ptsTypes="AA">
                                      <p:cBhvr>
                                        <p:cTn id="17" dur="1000" fill="hold"/>
                                        <p:tgtEl>
                                          <p:spTgt spid="28">
                                            <p:txEl>
                                              <p:pRg st="0" end="0"/>
                                            </p:txEl>
                                          </p:spTgt>
                                        </p:tgtEl>
                                        <p:attrNameLst>
                                          <p:attrName>ppt_x</p:attrName>
                                          <p:attrName>ppt_y</p:attrName>
                                        </p:attrNameLst>
                                      </p:cBhvr>
                                      <p:rCtr x="723" y="0"/>
                                    </p:animMotion>
                                  </p:childTnLst>
                                </p:cTn>
                              </p:par>
                              <p:par>
                                <p:cTn id="18" presetID="10" presetClass="entr" presetSubtype="0" fill="hold" grpId="0" nodeType="withEffect">
                                  <p:stCondLst>
                                    <p:cond delay="250"/>
                                  </p:stCondLst>
                                  <p:childTnLst>
                                    <p:set>
                                      <p:cBhvr>
                                        <p:cTn id="19" dur="1" fill="hold">
                                          <p:stCondLst>
                                            <p:cond delay="0"/>
                                          </p:stCondLst>
                                        </p:cTn>
                                        <p:tgtEl>
                                          <p:spTgt spid="29">
                                            <p:txEl>
                                              <p:pRg st="0" end="0"/>
                                            </p:txEl>
                                          </p:spTgt>
                                        </p:tgtEl>
                                        <p:attrNameLst>
                                          <p:attrName>style.visibility</p:attrName>
                                        </p:attrNameLst>
                                      </p:cBhvr>
                                      <p:to>
                                        <p:strVal val="visible"/>
                                      </p:to>
                                    </p:set>
                                    <p:animEffect transition="in" filter="fade">
                                      <p:cBhvr>
                                        <p:cTn id="20" dur="1000"/>
                                        <p:tgtEl>
                                          <p:spTgt spid="29">
                                            <p:txEl>
                                              <p:pRg st="0" end="0"/>
                                            </p:txEl>
                                          </p:spTgt>
                                        </p:tgtEl>
                                      </p:cBhvr>
                                    </p:animEffect>
                                  </p:childTnLst>
                                </p:cTn>
                              </p:par>
                              <p:par>
                                <p:cTn id="21" presetID="63" presetClass="path" presetSubtype="0" decel="100000" fill="hold" grpId="1" nodeType="withEffect">
                                  <p:stCondLst>
                                    <p:cond delay="250"/>
                                  </p:stCondLst>
                                  <p:childTnLst>
                                    <p:animMotion origin="layout" path="M -0.01471 -4.81481E-6 L -0.00019 -4.81481E-6 " pathEditMode="relative" rAng="0" ptsTypes="AA">
                                      <p:cBhvr>
                                        <p:cTn id="22" dur="1000" fill="hold"/>
                                        <p:tgtEl>
                                          <p:spTgt spid="29">
                                            <p:txEl>
                                              <p:pRg st="0" end="0"/>
                                            </p:txEl>
                                          </p:spTgt>
                                        </p:tgtEl>
                                        <p:attrNameLst>
                                          <p:attrName>ppt_x</p:attrName>
                                          <p:attrName>ppt_y</p:attrName>
                                        </p:attrNameLst>
                                      </p:cBhvr>
                                      <p:rCtr x="723" y="0"/>
                                    </p:animMotion>
                                  </p:childTnLst>
                                </p:cTn>
                              </p:par>
                              <p:par>
                                <p:cTn id="23" presetID="10" presetClass="entr" presetSubtype="0" fill="hold" grpId="0" nodeType="withEffect">
                                  <p:stCondLst>
                                    <p:cond delay="250"/>
                                  </p:stCondLst>
                                  <p:childTnLst>
                                    <p:set>
                                      <p:cBhvr>
                                        <p:cTn id="24" dur="1" fill="hold">
                                          <p:stCondLst>
                                            <p:cond delay="0"/>
                                          </p:stCondLst>
                                        </p:cTn>
                                        <p:tgtEl>
                                          <p:spTgt spid="30">
                                            <p:txEl>
                                              <p:pRg st="0" end="0"/>
                                            </p:txEl>
                                          </p:spTgt>
                                        </p:tgtEl>
                                        <p:attrNameLst>
                                          <p:attrName>style.visibility</p:attrName>
                                        </p:attrNameLst>
                                      </p:cBhvr>
                                      <p:to>
                                        <p:strVal val="visible"/>
                                      </p:to>
                                    </p:set>
                                    <p:animEffect transition="in" filter="fade">
                                      <p:cBhvr>
                                        <p:cTn id="25" dur="1000"/>
                                        <p:tgtEl>
                                          <p:spTgt spid="30">
                                            <p:txEl>
                                              <p:pRg st="0" end="0"/>
                                            </p:txEl>
                                          </p:spTgt>
                                        </p:tgtEl>
                                      </p:cBhvr>
                                    </p:animEffect>
                                  </p:childTnLst>
                                </p:cTn>
                              </p:par>
                              <p:par>
                                <p:cTn id="26" presetID="63" presetClass="path" presetSubtype="0" decel="100000" fill="hold" grpId="1" nodeType="withEffect">
                                  <p:stCondLst>
                                    <p:cond delay="250"/>
                                  </p:stCondLst>
                                  <p:childTnLst>
                                    <p:animMotion origin="layout" path="M -0.01471 -4.81481E-6 L -0.00019 -4.81481E-6 " pathEditMode="relative" rAng="0" ptsTypes="AA">
                                      <p:cBhvr>
                                        <p:cTn id="27" dur="1000" fill="hold"/>
                                        <p:tgtEl>
                                          <p:spTgt spid="30">
                                            <p:txEl>
                                              <p:pRg st="0" end="0"/>
                                            </p:txEl>
                                          </p:spTgt>
                                        </p:tgtEl>
                                        <p:attrNameLst>
                                          <p:attrName>ppt_x</p:attrName>
                                          <p:attrName>ppt_y</p:attrName>
                                        </p:attrNameLst>
                                      </p:cBhvr>
                                      <p:rCtr x="723"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2" grpId="0" animBg="1"/>
      <p:bldP spid="28" grpId="0" build="p">
        <p:tmplLst>
          <p:tmpl lvl="1">
            <p:tnLst>
              <p:par>
                <p:cTn presetID="10" presetClass="entr" presetSubtype="0" fill="hold" nodeType="withEffect">
                  <p:stCondLst>
                    <p:cond delay="250"/>
                  </p:stCondLst>
                  <p:childTnLst>
                    <p:set>
                      <p:cBhvr>
                        <p:cTn dur="1" fill="hold">
                          <p:stCondLst>
                            <p:cond delay="0"/>
                          </p:stCondLst>
                        </p:cTn>
                        <p:tgtEl>
                          <p:spTgt spid="28"/>
                        </p:tgtEl>
                        <p:attrNameLst>
                          <p:attrName>style.visibility</p:attrName>
                        </p:attrNameLst>
                      </p:cBhvr>
                      <p:to>
                        <p:strVal val="visible"/>
                      </p:to>
                    </p:set>
                    <p:animEffect transition="in" filter="fade">
                      <p:cBhvr>
                        <p:cTn dur="1000"/>
                        <p:tgtEl>
                          <p:spTgt spid="28"/>
                        </p:tgtEl>
                      </p:cBhvr>
                    </p:animEffect>
                  </p:childTnLst>
                </p:cTn>
              </p:par>
            </p:tnLst>
          </p:tmpl>
        </p:tmplLst>
      </p:bldP>
      <p:bldP spid="28" grpId="1" build="p">
        <p:tmplLst>
          <p:tmpl lvl="1">
            <p:tnLst>
              <p:par>
                <p:cTn presetID="63" presetClass="path" presetSubtype="0" decel="100000" fill="hold" nodeType="withEffect">
                  <p:stCondLst>
                    <p:cond delay="250"/>
                  </p:stCondLst>
                  <p:childTnLst>
                    <p:animMotion origin="layout" path="M -0.01471 2.96296E-6 L -0.00019 2.96296E-6 " pathEditMode="relative" rAng="0" ptsTypes="AA">
                      <p:cBhvr>
                        <p:cTn dur="1000" fill="hold"/>
                        <p:tgtEl>
                          <p:spTgt spid="28"/>
                        </p:tgtEl>
                        <p:attrNameLst>
                          <p:attrName>ppt_x</p:attrName>
                          <p:attrName>ppt_y</p:attrName>
                        </p:attrNameLst>
                      </p:cBhvr>
                      <p:rCtr x="723" y="0"/>
                    </p:animMotion>
                  </p:childTnLst>
                </p:cTn>
              </p:par>
            </p:tnLst>
          </p:tmpl>
        </p:tmplLst>
      </p:bldP>
      <p:bldP spid="29" grpId="0" build="p">
        <p:tmplLst>
          <p:tmpl lvl="1">
            <p:tnLst>
              <p:par>
                <p:cTn presetID="10" presetClass="entr" presetSubtype="0" fill="hold" nodeType="withEffect">
                  <p:stCondLst>
                    <p:cond delay="250"/>
                  </p:stCondLst>
                  <p:childTnLst>
                    <p:set>
                      <p:cBhvr>
                        <p:cTn dur="1" fill="hold">
                          <p:stCondLst>
                            <p:cond delay="0"/>
                          </p:stCondLst>
                        </p:cTn>
                        <p:tgtEl>
                          <p:spTgt spid="29"/>
                        </p:tgtEl>
                        <p:attrNameLst>
                          <p:attrName>style.visibility</p:attrName>
                        </p:attrNameLst>
                      </p:cBhvr>
                      <p:to>
                        <p:strVal val="visible"/>
                      </p:to>
                    </p:set>
                    <p:animEffect transition="in" filter="fade">
                      <p:cBhvr>
                        <p:cTn dur="1000"/>
                        <p:tgtEl>
                          <p:spTgt spid="29"/>
                        </p:tgtEl>
                      </p:cBhvr>
                    </p:animEffect>
                  </p:childTnLst>
                </p:cTn>
              </p:par>
            </p:tnLst>
          </p:tmpl>
        </p:tmplLst>
      </p:bldP>
      <p:bldP spid="29"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29"/>
                        </p:tgtEl>
                        <p:attrNameLst>
                          <p:attrName>ppt_x</p:attrName>
                          <p:attrName>ppt_y</p:attrName>
                        </p:attrNameLst>
                      </p:cBhvr>
                      <p:rCtr x="723" y="0"/>
                    </p:animMotion>
                  </p:childTnLst>
                </p:cTn>
              </p:par>
            </p:tnLst>
          </p:tmpl>
        </p:tmplLst>
      </p:bldP>
      <p:bldP spid="30" grpId="0" build="p">
        <p:tmplLst>
          <p:tmpl lvl="1">
            <p:tnLst>
              <p:par>
                <p:cTn presetID="10" presetClass="entr" presetSubtype="0" fill="hold" nodeType="withEffect">
                  <p:stCondLst>
                    <p:cond delay="250"/>
                  </p:stCondLst>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childTnLst>
                </p:cTn>
              </p:par>
            </p:tnLst>
          </p:tmpl>
        </p:tmplLst>
      </p:bldP>
      <p:bldP spid="30" grpId="1" build="p">
        <p:tmplLst>
          <p:tmpl lvl="1">
            <p:tnLst>
              <p:par>
                <p:cTn presetID="63" presetClass="path" presetSubtype="0" decel="100000" fill="hold" nodeType="withEffect">
                  <p:stCondLst>
                    <p:cond delay="250"/>
                  </p:stCondLst>
                  <p:childTnLst>
                    <p:animMotion origin="layout" path="M -0.01471 -4.81481E-6 L -0.00019 -4.81481E-6 " pathEditMode="relative" rAng="0" ptsTypes="AA">
                      <p:cBhvr>
                        <p:cTn dur="1000" fill="hold"/>
                        <p:tgtEl>
                          <p:spTgt spid="30"/>
                        </p:tgtEl>
                        <p:attrNameLst>
                          <p:attrName>ppt_x</p:attrName>
                          <p:attrName>ppt_y</p:attrName>
                        </p:attrNameLst>
                      </p:cBhvr>
                      <p:rCtr x="723" y="0"/>
                    </p:animMotion>
                  </p:childTnLst>
                </p:cTn>
              </p:par>
            </p:tnLst>
          </p:tmpl>
        </p:tmplLst>
      </p:bldP>
    </p:bld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5837" y="8813607"/>
            <a:ext cx="20725803" cy="2723554"/>
          </a:xfrm>
        </p:spPr>
        <p:txBody>
          <a:bodyPr/>
          <a:lstStyle>
            <a:lvl1pPr algn="l">
              <a:defRPr sz="5700" b="1" cap="all"/>
            </a:lvl1pPr>
          </a:lstStyle>
          <a:p>
            <a:r>
              <a:rPr lang="en-US" smtClean="0"/>
              <a:t>Click to edit Master title style</a:t>
            </a:r>
            <a:endParaRPr lang="en-US"/>
          </a:p>
        </p:txBody>
      </p:sp>
      <p:sp>
        <p:nvSpPr>
          <p:cNvPr id="3" name="Text Placeholder 2"/>
          <p:cNvSpPr>
            <a:spLocks noGrp="1"/>
          </p:cNvSpPr>
          <p:nvPr>
            <p:ph type="body" idx="1"/>
          </p:nvPr>
        </p:nvSpPr>
        <p:spPr>
          <a:xfrm>
            <a:off x="1925837" y="5813226"/>
            <a:ext cx="20725803" cy="3000376"/>
          </a:xfrm>
        </p:spPr>
        <p:txBody>
          <a:bodyPr anchor="b"/>
          <a:lstStyle>
            <a:lvl1pPr marL="0" indent="0">
              <a:buNone/>
              <a:defRPr sz="2900"/>
            </a:lvl1pPr>
            <a:lvl2pPr marL="642833" indent="0">
              <a:buNone/>
              <a:defRPr sz="2600"/>
            </a:lvl2pPr>
            <a:lvl3pPr marL="1285669" indent="0">
              <a:buNone/>
              <a:defRPr sz="2100"/>
            </a:lvl3pPr>
            <a:lvl4pPr marL="1928505" indent="0">
              <a:buNone/>
              <a:defRPr sz="1900"/>
            </a:lvl4pPr>
            <a:lvl5pPr marL="2571336" indent="0">
              <a:buNone/>
              <a:defRPr sz="1900"/>
            </a:lvl5pPr>
            <a:lvl6pPr marL="3214175" indent="0">
              <a:buNone/>
              <a:defRPr sz="1900"/>
            </a:lvl6pPr>
            <a:lvl7pPr marL="3857008" indent="0">
              <a:buNone/>
              <a:defRPr sz="1900"/>
            </a:lvl7pPr>
            <a:lvl8pPr marL="4499844" indent="0">
              <a:buNone/>
              <a:defRPr sz="1900"/>
            </a:lvl8pPr>
            <a:lvl9pPr marL="5142680" indent="0">
              <a:buNone/>
              <a:defRPr sz="1900"/>
            </a:lvl9pPr>
          </a:lstStyle>
          <a:p>
            <a:pPr lvl="0"/>
            <a:r>
              <a:rPr lang="en-US" smtClean="0"/>
              <a:t>Click to edit Master text styles</a:t>
            </a:r>
          </a:p>
        </p:txBody>
      </p:sp>
    </p:spTree>
    <p:extLst>
      <p:ext uri="{BB962C8B-B14F-4D97-AF65-F5344CB8AC3E}">
        <p14:creationId xmlns:p14="http://schemas.microsoft.com/office/powerpoint/2010/main" val="171651351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81257"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334879" y="4268390"/>
            <a:ext cx="9667875" cy="7661672"/>
          </a:xfrm>
        </p:spPr>
        <p:txBody>
          <a:bodyPr/>
          <a:lstStyle>
            <a:lvl1pPr>
              <a:defRPr sz="40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729131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20396" y="549176"/>
            <a:ext cx="21943219" cy="2286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392" y="3069583"/>
            <a:ext cx="1077218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1220392" y="4348761"/>
            <a:ext cx="1077218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2385484" y="3069583"/>
            <a:ext cx="10778131" cy="1279178"/>
          </a:xfrm>
        </p:spPr>
        <p:txBody>
          <a:bodyPr anchor="b"/>
          <a:lstStyle>
            <a:lvl1pPr marL="0" indent="0">
              <a:buNone/>
              <a:defRPr sz="3300" b="1"/>
            </a:lvl1pPr>
            <a:lvl2pPr marL="642833" indent="0">
              <a:buNone/>
              <a:defRPr sz="2900" b="1"/>
            </a:lvl2pPr>
            <a:lvl3pPr marL="1285669" indent="0">
              <a:buNone/>
              <a:defRPr sz="2600" b="1"/>
            </a:lvl3pPr>
            <a:lvl4pPr marL="1928505" indent="0">
              <a:buNone/>
              <a:defRPr sz="2100" b="1"/>
            </a:lvl4pPr>
            <a:lvl5pPr marL="2571336" indent="0">
              <a:buNone/>
              <a:defRPr sz="2100" b="1"/>
            </a:lvl5pPr>
            <a:lvl6pPr marL="3214175" indent="0">
              <a:buNone/>
              <a:defRPr sz="2100" b="1"/>
            </a:lvl6pPr>
            <a:lvl7pPr marL="3857008" indent="0">
              <a:buNone/>
              <a:defRPr sz="2100" b="1"/>
            </a:lvl7pPr>
            <a:lvl8pPr marL="4499844" indent="0">
              <a:buNone/>
              <a:defRPr sz="2100" b="1"/>
            </a:lvl8pPr>
            <a:lvl9pPr marL="5142680"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12385484" y="4348761"/>
            <a:ext cx="10778131" cy="7902774"/>
          </a:xfrm>
        </p:spPr>
        <p:txBody>
          <a:bodyPr/>
          <a:lstStyle>
            <a:lvl1pPr>
              <a:defRPr sz="3300"/>
            </a:lvl1pPr>
            <a:lvl2pPr>
              <a:defRPr sz="2900"/>
            </a:lvl2pPr>
            <a:lvl3pPr>
              <a:defRPr sz="26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841766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841696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09965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20402" y="546953"/>
            <a:ext cx="8021837" cy="2323950"/>
          </a:xfrm>
        </p:spPr>
        <p:txBody>
          <a:bodyPr anchor="b"/>
          <a:lstStyle>
            <a:lvl1pPr algn="l">
              <a:defRPr sz="2900" b="1"/>
            </a:lvl1pPr>
          </a:lstStyle>
          <a:p>
            <a:r>
              <a:rPr lang="en-US" smtClean="0"/>
              <a:t>Click to edit Master title style</a:t>
            </a:r>
            <a:endParaRPr lang="en-US"/>
          </a:p>
        </p:txBody>
      </p:sp>
      <p:sp>
        <p:nvSpPr>
          <p:cNvPr id="3" name="Content Placeholder 2"/>
          <p:cNvSpPr>
            <a:spLocks noGrp="1"/>
          </p:cNvSpPr>
          <p:nvPr>
            <p:ph idx="1"/>
          </p:nvPr>
        </p:nvSpPr>
        <p:spPr>
          <a:xfrm>
            <a:off x="9533931" y="546946"/>
            <a:ext cx="13629680" cy="11704588"/>
          </a:xfrm>
        </p:spPr>
        <p:txBody>
          <a:bodyPr/>
          <a:lstStyle>
            <a:lvl1pPr>
              <a:defRPr sz="4300"/>
            </a:lvl1pPr>
            <a:lvl2pPr>
              <a:defRPr sz="40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220402" y="2870896"/>
            <a:ext cx="8021837" cy="938063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80639403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80370" y="9601651"/>
            <a:ext cx="14629805" cy="1134070"/>
          </a:xfrm>
        </p:spPr>
        <p:txBody>
          <a:bodyPr anchor="b"/>
          <a:lstStyle>
            <a:lvl1pPr algn="l">
              <a:defRPr sz="2900" b="1"/>
            </a:lvl1pPr>
          </a:lstStyle>
          <a:p>
            <a:r>
              <a:rPr lang="en-US" smtClean="0"/>
              <a:t>Click to edit Master title style</a:t>
            </a:r>
            <a:endParaRPr lang="en-US"/>
          </a:p>
        </p:txBody>
      </p:sp>
      <p:sp>
        <p:nvSpPr>
          <p:cNvPr id="3" name="Picture Placeholder 2"/>
          <p:cNvSpPr>
            <a:spLocks noGrp="1"/>
          </p:cNvSpPr>
          <p:nvPr>
            <p:ph type="pic" idx="1"/>
          </p:nvPr>
        </p:nvSpPr>
        <p:spPr>
          <a:xfrm>
            <a:off x="4780370" y="1225600"/>
            <a:ext cx="14629805" cy="8228708"/>
          </a:xfrm>
        </p:spPr>
        <p:txBody>
          <a:bodyPr/>
          <a:lstStyle>
            <a:lvl1pPr marL="0" indent="0">
              <a:buNone/>
              <a:defRPr sz="4300"/>
            </a:lvl1pPr>
            <a:lvl2pPr marL="642833" indent="0">
              <a:buNone/>
              <a:defRPr sz="4000"/>
            </a:lvl2pPr>
            <a:lvl3pPr marL="1285669" indent="0">
              <a:buNone/>
              <a:defRPr sz="3300"/>
            </a:lvl3pPr>
            <a:lvl4pPr marL="1928505" indent="0">
              <a:buNone/>
              <a:defRPr sz="2900"/>
            </a:lvl4pPr>
            <a:lvl5pPr marL="2571336" indent="0">
              <a:buNone/>
              <a:defRPr sz="2900"/>
            </a:lvl5pPr>
            <a:lvl6pPr marL="3214175" indent="0">
              <a:buNone/>
              <a:defRPr sz="2900"/>
            </a:lvl6pPr>
            <a:lvl7pPr marL="3857008" indent="0">
              <a:buNone/>
              <a:defRPr sz="2900"/>
            </a:lvl7pPr>
            <a:lvl8pPr marL="4499844" indent="0">
              <a:buNone/>
              <a:defRPr sz="2900"/>
            </a:lvl8pPr>
            <a:lvl9pPr marL="5142680" indent="0">
              <a:buNone/>
              <a:defRPr sz="2900"/>
            </a:lvl9pPr>
          </a:lstStyle>
          <a:p>
            <a:pPr lvl="0"/>
            <a:r>
              <a:rPr lang="en-US" noProof="0" dirty="0" smtClean="0">
                <a:sym typeface="Arial" charset="0"/>
              </a:rPr>
              <a:t>Click icon to add picture</a:t>
            </a:r>
          </a:p>
        </p:txBody>
      </p:sp>
      <p:sp>
        <p:nvSpPr>
          <p:cNvPr id="4" name="Text Placeholder 3"/>
          <p:cNvSpPr>
            <a:spLocks noGrp="1"/>
          </p:cNvSpPr>
          <p:nvPr>
            <p:ph type="body" sz="half" idx="2"/>
          </p:nvPr>
        </p:nvSpPr>
        <p:spPr>
          <a:xfrm>
            <a:off x="4780370" y="10735720"/>
            <a:ext cx="14629805" cy="1609576"/>
          </a:xfrm>
        </p:spPr>
        <p:txBody>
          <a:bodyPr/>
          <a:lstStyle>
            <a:lvl1pPr marL="0" indent="0">
              <a:buNone/>
              <a:defRPr sz="1900"/>
            </a:lvl1pPr>
            <a:lvl2pPr marL="642833" indent="0">
              <a:buNone/>
              <a:defRPr sz="1700"/>
            </a:lvl2pPr>
            <a:lvl3pPr marL="1285669" indent="0">
              <a:buNone/>
              <a:defRPr sz="1400"/>
            </a:lvl3pPr>
            <a:lvl4pPr marL="1928505" indent="0">
              <a:buNone/>
              <a:defRPr sz="1200"/>
            </a:lvl4pPr>
            <a:lvl5pPr marL="2571336" indent="0">
              <a:buNone/>
              <a:defRPr sz="1200"/>
            </a:lvl5pPr>
            <a:lvl6pPr marL="3214175" indent="0">
              <a:buNone/>
              <a:defRPr sz="1200"/>
            </a:lvl6pPr>
            <a:lvl7pPr marL="3857008" indent="0">
              <a:buNone/>
              <a:defRPr sz="1200"/>
            </a:lvl7pPr>
            <a:lvl8pPr marL="4499844" indent="0">
              <a:buNone/>
              <a:defRPr sz="1200"/>
            </a:lvl8pPr>
            <a:lvl9pPr marL="5142680" indent="0">
              <a:buNone/>
              <a:defRPr sz="1200"/>
            </a:lvl9pPr>
          </a:lstStyle>
          <a:p>
            <a:pPr lvl="0"/>
            <a:r>
              <a:rPr lang="en-US" smtClean="0"/>
              <a:t>Click to edit Master text styles</a:t>
            </a:r>
          </a:p>
        </p:txBody>
      </p:sp>
    </p:spTree>
    <p:extLst>
      <p:ext uri="{BB962C8B-B14F-4D97-AF65-F5344CB8AC3E}">
        <p14:creationId xmlns:p14="http://schemas.microsoft.com/office/powerpoint/2010/main" val="30285273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37217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097373" y="2696766"/>
            <a:ext cx="4905376" cy="92332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381257" y="2696766"/>
            <a:ext cx="14430376" cy="92332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47245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7615" y="4261699"/>
            <a:ext cx="20728781" cy="2940098"/>
          </a:xfrm>
        </p:spPr>
        <p:txBody>
          <a:bodyPr/>
          <a:lstStyle/>
          <a:p>
            <a:r>
              <a:rPr lang="en-US" smtClean="0"/>
              <a:t>Click to edit Master title style</a:t>
            </a:r>
            <a:endParaRPr lang="en-US"/>
          </a:p>
        </p:txBody>
      </p:sp>
      <p:sp>
        <p:nvSpPr>
          <p:cNvPr id="3" name="Subtitle 2"/>
          <p:cNvSpPr>
            <a:spLocks noGrp="1"/>
          </p:cNvSpPr>
          <p:nvPr>
            <p:ph type="subTitle" idx="1"/>
          </p:nvPr>
        </p:nvSpPr>
        <p:spPr>
          <a:xfrm>
            <a:off x="3658197" y="7773301"/>
            <a:ext cx="17067611" cy="3504902"/>
          </a:xfrm>
        </p:spPr>
        <p:txBody>
          <a:bodyPr/>
          <a:lstStyle>
            <a:lvl1pPr marL="0" indent="0" algn="ctr">
              <a:buNone/>
              <a:defRPr/>
            </a:lvl1pPr>
            <a:lvl2pPr marL="642833" indent="0" algn="ctr">
              <a:buNone/>
              <a:defRPr/>
            </a:lvl2pPr>
            <a:lvl3pPr marL="1285669" indent="0" algn="ctr">
              <a:buNone/>
              <a:defRPr/>
            </a:lvl3pPr>
            <a:lvl4pPr marL="1928505" indent="0" algn="ctr">
              <a:buNone/>
              <a:defRPr/>
            </a:lvl4pPr>
            <a:lvl5pPr marL="2571336" indent="0" algn="ctr">
              <a:buNone/>
              <a:defRPr/>
            </a:lvl5pPr>
            <a:lvl6pPr marL="3214175" indent="0" algn="ctr">
              <a:buNone/>
              <a:defRPr/>
            </a:lvl6pPr>
            <a:lvl7pPr marL="3857008" indent="0" algn="ctr">
              <a:buNone/>
              <a:defRPr/>
            </a:lvl7pPr>
            <a:lvl8pPr marL="4499844" indent="0" algn="ctr">
              <a:buNone/>
              <a:defRPr/>
            </a:lvl8pPr>
            <a:lvl9pPr marL="514268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7222664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28.xml"/><Relationship Id="rId13" Type="http://schemas.openxmlformats.org/officeDocument/2006/relationships/image" Target="../media/image4.jpeg"/><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theme" Target="../theme/theme10.xml"/><Relationship Id="rId2" Type="http://schemas.openxmlformats.org/officeDocument/2006/relationships/slideLayout" Target="../slideLayouts/slideLayout122.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 Id="rId14"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image" Target="../media/image5.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jpeg"/><Relationship Id="rId2" Type="http://schemas.openxmlformats.org/officeDocument/2006/relationships/slideLayout" Target="../slideLayouts/slideLayout26.xml"/><Relationship Id="rId16" Type="http://schemas.openxmlformats.org/officeDocument/2006/relationships/theme" Target="../theme/theme2.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image" Target="../media/image5.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image" Target="../media/image4.jpeg"/><Relationship Id="rId2" Type="http://schemas.openxmlformats.org/officeDocument/2006/relationships/slideLayout" Target="../slideLayouts/slideLayout41.xml"/><Relationship Id="rId16" Type="http://schemas.openxmlformats.org/officeDocument/2006/relationships/theme" Target="../theme/theme3.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image" Target="../media/image4.jpeg"/><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theme" Target="../theme/theme4.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image" Target="../media/image5.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image" Target="../media/image4.jpeg"/><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theme" Target="../theme/theme5.xml"/><Relationship Id="rId2" Type="http://schemas.openxmlformats.org/officeDocument/2006/relationships/slideLayout" Target="../slideLayouts/slideLayout67.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image" Target="../media/image5.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4.xml"/><Relationship Id="rId13" Type="http://schemas.openxmlformats.org/officeDocument/2006/relationships/image" Target="../media/image4.jpeg"/><Relationship Id="rId3" Type="http://schemas.openxmlformats.org/officeDocument/2006/relationships/slideLayout" Target="../slideLayouts/slideLayout79.xml"/><Relationship Id="rId7" Type="http://schemas.openxmlformats.org/officeDocument/2006/relationships/slideLayout" Target="../slideLayouts/slideLayout83.xml"/><Relationship Id="rId12" Type="http://schemas.openxmlformats.org/officeDocument/2006/relationships/theme" Target="../theme/theme6.xml"/><Relationship Id="rId2" Type="http://schemas.openxmlformats.org/officeDocument/2006/relationships/slideLayout" Target="../slideLayouts/slideLayout78.xml"/><Relationship Id="rId1" Type="http://schemas.openxmlformats.org/officeDocument/2006/relationships/slideLayout" Target="../slideLayouts/slideLayout77.xml"/><Relationship Id="rId6" Type="http://schemas.openxmlformats.org/officeDocument/2006/relationships/slideLayout" Target="../slideLayouts/slideLayout82.xml"/><Relationship Id="rId11" Type="http://schemas.openxmlformats.org/officeDocument/2006/relationships/slideLayout" Target="../slideLayouts/slideLayout87.xml"/><Relationship Id="rId5" Type="http://schemas.openxmlformats.org/officeDocument/2006/relationships/slideLayout" Target="../slideLayouts/slideLayout81.xml"/><Relationship Id="rId10" Type="http://schemas.openxmlformats.org/officeDocument/2006/relationships/slideLayout" Target="../slideLayouts/slideLayout86.xml"/><Relationship Id="rId4" Type="http://schemas.openxmlformats.org/officeDocument/2006/relationships/slideLayout" Target="../slideLayouts/slideLayout80.xml"/><Relationship Id="rId9" Type="http://schemas.openxmlformats.org/officeDocument/2006/relationships/slideLayout" Target="../slideLayouts/slideLayout85.xml"/><Relationship Id="rId14" Type="http://schemas.openxmlformats.org/officeDocument/2006/relationships/image" Target="../media/image5.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5.xml"/><Relationship Id="rId13" Type="http://schemas.openxmlformats.org/officeDocument/2006/relationships/image" Target="../media/image4.jpeg"/><Relationship Id="rId3" Type="http://schemas.openxmlformats.org/officeDocument/2006/relationships/slideLayout" Target="../slideLayouts/slideLayout90.xml"/><Relationship Id="rId7" Type="http://schemas.openxmlformats.org/officeDocument/2006/relationships/slideLayout" Target="../slideLayouts/slideLayout94.xml"/><Relationship Id="rId12" Type="http://schemas.openxmlformats.org/officeDocument/2006/relationships/theme" Target="../theme/theme7.xml"/><Relationship Id="rId2" Type="http://schemas.openxmlformats.org/officeDocument/2006/relationships/slideLayout" Target="../slideLayouts/slideLayout89.xml"/><Relationship Id="rId1" Type="http://schemas.openxmlformats.org/officeDocument/2006/relationships/slideLayout" Target="../slideLayouts/slideLayout88.xml"/><Relationship Id="rId6" Type="http://schemas.openxmlformats.org/officeDocument/2006/relationships/slideLayout" Target="../slideLayouts/slideLayout93.xml"/><Relationship Id="rId11" Type="http://schemas.openxmlformats.org/officeDocument/2006/relationships/slideLayout" Target="../slideLayouts/slideLayout98.xml"/><Relationship Id="rId5" Type="http://schemas.openxmlformats.org/officeDocument/2006/relationships/slideLayout" Target="../slideLayouts/slideLayout92.xml"/><Relationship Id="rId10" Type="http://schemas.openxmlformats.org/officeDocument/2006/relationships/slideLayout" Target="../slideLayouts/slideLayout97.xml"/><Relationship Id="rId4" Type="http://schemas.openxmlformats.org/officeDocument/2006/relationships/slideLayout" Target="../slideLayouts/slideLayout91.xml"/><Relationship Id="rId9" Type="http://schemas.openxmlformats.org/officeDocument/2006/relationships/slideLayout" Target="../slideLayouts/slideLayout96.xml"/><Relationship Id="rId1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6.xml"/><Relationship Id="rId13" Type="http://schemas.openxmlformats.org/officeDocument/2006/relationships/image" Target="../media/image4.jpeg"/><Relationship Id="rId3" Type="http://schemas.openxmlformats.org/officeDocument/2006/relationships/slideLayout" Target="../slideLayouts/slideLayout101.xml"/><Relationship Id="rId7" Type="http://schemas.openxmlformats.org/officeDocument/2006/relationships/slideLayout" Target="../slideLayouts/slideLayout105.xml"/><Relationship Id="rId12" Type="http://schemas.openxmlformats.org/officeDocument/2006/relationships/theme" Target="../theme/theme8.xml"/><Relationship Id="rId2" Type="http://schemas.openxmlformats.org/officeDocument/2006/relationships/slideLayout" Target="../slideLayouts/slideLayout100.xml"/><Relationship Id="rId1" Type="http://schemas.openxmlformats.org/officeDocument/2006/relationships/slideLayout" Target="../slideLayouts/slideLayout99.xml"/><Relationship Id="rId6" Type="http://schemas.openxmlformats.org/officeDocument/2006/relationships/slideLayout" Target="../slideLayouts/slideLayout104.xml"/><Relationship Id="rId11" Type="http://schemas.openxmlformats.org/officeDocument/2006/relationships/slideLayout" Target="../slideLayouts/slideLayout109.xml"/><Relationship Id="rId5" Type="http://schemas.openxmlformats.org/officeDocument/2006/relationships/slideLayout" Target="../slideLayouts/slideLayout103.xml"/><Relationship Id="rId10" Type="http://schemas.openxmlformats.org/officeDocument/2006/relationships/slideLayout" Target="../slideLayouts/slideLayout108.xml"/><Relationship Id="rId4" Type="http://schemas.openxmlformats.org/officeDocument/2006/relationships/slideLayout" Target="../slideLayouts/slideLayout102.xml"/><Relationship Id="rId9" Type="http://schemas.openxmlformats.org/officeDocument/2006/relationships/slideLayout" Target="../slideLayouts/slideLayout107.xml"/><Relationship Id="rId14" Type="http://schemas.openxmlformats.org/officeDocument/2006/relationships/image" Target="../media/image5.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7.xml"/><Relationship Id="rId13" Type="http://schemas.openxmlformats.org/officeDocument/2006/relationships/image" Target="../media/image4.jpeg"/><Relationship Id="rId3" Type="http://schemas.openxmlformats.org/officeDocument/2006/relationships/slideLayout" Target="../slideLayouts/slideLayout112.xml"/><Relationship Id="rId7" Type="http://schemas.openxmlformats.org/officeDocument/2006/relationships/slideLayout" Target="../slideLayouts/slideLayout116.xml"/><Relationship Id="rId12" Type="http://schemas.openxmlformats.org/officeDocument/2006/relationships/theme" Target="../theme/theme9.xml"/><Relationship Id="rId2" Type="http://schemas.openxmlformats.org/officeDocument/2006/relationships/slideLayout" Target="../slideLayouts/slideLayout111.xml"/><Relationship Id="rId1" Type="http://schemas.openxmlformats.org/officeDocument/2006/relationships/slideLayout" Target="../slideLayouts/slideLayout110.xml"/><Relationship Id="rId6" Type="http://schemas.openxmlformats.org/officeDocument/2006/relationships/slideLayout" Target="../slideLayouts/slideLayout115.xml"/><Relationship Id="rId11" Type="http://schemas.openxmlformats.org/officeDocument/2006/relationships/slideLayout" Target="../slideLayouts/slideLayout120.xml"/><Relationship Id="rId5" Type="http://schemas.openxmlformats.org/officeDocument/2006/relationships/slideLayout" Target="../slideLayouts/slideLayout114.xml"/><Relationship Id="rId10" Type="http://schemas.openxmlformats.org/officeDocument/2006/relationships/slideLayout" Target="../slideLayouts/slideLayout119.xml"/><Relationship Id="rId4" Type="http://schemas.openxmlformats.org/officeDocument/2006/relationships/slideLayout" Target="../slideLayouts/slideLayout113.xml"/><Relationship Id="rId9" Type="http://schemas.openxmlformats.org/officeDocument/2006/relationships/slideLayout" Target="../slideLayouts/slideLayout118.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2949" y="730259"/>
            <a:ext cx="22847792" cy="2651126"/>
          </a:xfrm>
          <a:prstGeom prst="rect">
            <a:avLst/>
          </a:prstGeom>
        </p:spPr>
        <p:txBody>
          <a:bodyPr vert="horz" lIns="182839" tIns="91419" rIns="182839" bIns="91419"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42949" y="3651250"/>
            <a:ext cx="22847792" cy="8702676"/>
          </a:xfrm>
          <a:prstGeom prst="rect">
            <a:avLst/>
          </a:prstGeom>
        </p:spPr>
        <p:txBody>
          <a:bodyPr vert="horz" lIns="182839" tIns="91419" rIns="182839" bIns="91419"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oup 4">
            <a:extLst>
              <a:ext uri="{FF2B5EF4-FFF2-40B4-BE49-F238E27FC236}">
                <a16:creationId xmlns:a16="http://schemas.microsoft.com/office/drawing/2014/main" xmlns="" id="{D48CB127-CD24-487C-A586-B1EAA516799B}"/>
              </a:ext>
            </a:extLst>
          </p:cNvPr>
          <p:cNvGrpSpPr>
            <a:grpSpLocks noChangeAspect="1"/>
          </p:cNvGrpSpPr>
          <p:nvPr userDrawn="1"/>
        </p:nvGrpSpPr>
        <p:grpSpPr bwMode="auto">
          <a:xfrm>
            <a:off x="21624088" y="12645012"/>
            <a:ext cx="2304117" cy="671828"/>
            <a:chOff x="7446" y="2464"/>
            <a:chExt cx="6302" cy="1838"/>
          </a:xfrm>
          <a:solidFill>
            <a:schemeClr val="tx1"/>
          </a:solidFill>
        </p:grpSpPr>
        <p:sp>
          <p:nvSpPr>
            <p:cNvPr id="11" name="Freeform 5">
              <a:extLst>
                <a:ext uri="{FF2B5EF4-FFF2-40B4-BE49-F238E27FC236}">
                  <a16:creationId xmlns:a16="http://schemas.microsoft.com/office/drawing/2014/main" xmlns="" id="{0980C3AD-4445-470D-9FA9-95BF5772D0D8}"/>
                </a:ext>
              </a:extLst>
            </p:cNvPr>
            <p:cNvSpPr>
              <a:spLocks noEditPoints="1"/>
            </p:cNvSpPr>
            <p:nvPr/>
          </p:nvSpPr>
          <p:spPr bwMode="auto">
            <a:xfrm>
              <a:off x="12115" y="2902"/>
              <a:ext cx="275" cy="257"/>
            </a:xfrm>
            <a:custGeom>
              <a:avLst/>
              <a:gdLst>
                <a:gd name="T0" fmla="*/ 116 w 275"/>
                <a:gd name="T1" fmla="*/ 0 h 257"/>
                <a:gd name="T2" fmla="*/ 159 w 275"/>
                <a:gd name="T3" fmla="*/ 0 h 257"/>
                <a:gd name="T4" fmla="*/ 275 w 275"/>
                <a:gd name="T5" fmla="*/ 257 h 257"/>
                <a:gd name="T6" fmla="*/ 212 w 275"/>
                <a:gd name="T7" fmla="*/ 257 h 257"/>
                <a:gd name="T8" fmla="*/ 190 w 275"/>
                <a:gd name="T9" fmla="*/ 203 h 257"/>
                <a:gd name="T10" fmla="*/ 84 w 275"/>
                <a:gd name="T11" fmla="*/ 203 h 257"/>
                <a:gd name="T12" fmla="*/ 63 w 275"/>
                <a:gd name="T13" fmla="*/ 257 h 257"/>
                <a:gd name="T14" fmla="*/ 0 w 275"/>
                <a:gd name="T15" fmla="*/ 257 h 257"/>
                <a:gd name="T16" fmla="*/ 116 w 275"/>
                <a:gd name="T17" fmla="*/ 0 h 257"/>
                <a:gd name="T18" fmla="*/ 137 w 275"/>
                <a:gd name="T19" fmla="*/ 75 h 257"/>
                <a:gd name="T20" fmla="*/ 106 w 275"/>
                <a:gd name="T21" fmla="*/ 150 h 257"/>
                <a:gd name="T22" fmla="*/ 169 w 275"/>
                <a:gd name="T23" fmla="*/ 150 h 257"/>
                <a:gd name="T24" fmla="*/ 137 w 275"/>
                <a:gd name="T25" fmla="*/ 75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5" h="257">
                  <a:moveTo>
                    <a:pt x="116" y="0"/>
                  </a:moveTo>
                  <a:lnTo>
                    <a:pt x="159" y="0"/>
                  </a:lnTo>
                  <a:lnTo>
                    <a:pt x="275" y="257"/>
                  </a:lnTo>
                  <a:lnTo>
                    <a:pt x="212" y="257"/>
                  </a:lnTo>
                  <a:lnTo>
                    <a:pt x="190" y="203"/>
                  </a:lnTo>
                  <a:lnTo>
                    <a:pt x="84" y="203"/>
                  </a:lnTo>
                  <a:lnTo>
                    <a:pt x="63" y="257"/>
                  </a:lnTo>
                  <a:lnTo>
                    <a:pt x="0" y="257"/>
                  </a:lnTo>
                  <a:lnTo>
                    <a:pt x="116" y="0"/>
                  </a:lnTo>
                  <a:close/>
                  <a:moveTo>
                    <a:pt x="137" y="75"/>
                  </a:moveTo>
                  <a:lnTo>
                    <a:pt x="106" y="150"/>
                  </a:lnTo>
                  <a:lnTo>
                    <a:pt x="169" y="150"/>
                  </a:lnTo>
                  <a:lnTo>
                    <a:pt x="137" y="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2" name="Freeform 6">
              <a:extLst>
                <a:ext uri="{FF2B5EF4-FFF2-40B4-BE49-F238E27FC236}">
                  <a16:creationId xmlns:a16="http://schemas.microsoft.com/office/drawing/2014/main" xmlns="" id="{932D4070-4424-4A30-97F4-89BDFCF83326}"/>
                </a:ext>
              </a:extLst>
            </p:cNvPr>
            <p:cNvSpPr>
              <a:spLocks/>
            </p:cNvSpPr>
            <p:nvPr/>
          </p:nvSpPr>
          <p:spPr bwMode="auto">
            <a:xfrm>
              <a:off x="12422" y="2902"/>
              <a:ext cx="244" cy="257"/>
            </a:xfrm>
            <a:custGeom>
              <a:avLst/>
              <a:gdLst>
                <a:gd name="T0" fmla="*/ 0 w 244"/>
                <a:gd name="T1" fmla="*/ 0 h 257"/>
                <a:gd name="T2" fmla="*/ 74 w 244"/>
                <a:gd name="T3" fmla="*/ 0 h 257"/>
                <a:gd name="T4" fmla="*/ 181 w 244"/>
                <a:gd name="T5" fmla="*/ 182 h 257"/>
                <a:gd name="T6" fmla="*/ 191 w 244"/>
                <a:gd name="T7" fmla="*/ 182 h 257"/>
                <a:gd name="T8" fmla="*/ 191 w 244"/>
                <a:gd name="T9" fmla="*/ 0 h 257"/>
                <a:gd name="T10" fmla="*/ 244 w 244"/>
                <a:gd name="T11" fmla="*/ 0 h 257"/>
                <a:gd name="T12" fmla="*/ 244 w 244"/>
                <a:gd name="T13" fmla="*/ 257 h 257"/>
                <a:gd name="T14" fmla="*/ 170 w 244"/>
                <a:gd name="T15" fmla="*/ 257 h 257"/>
                <a:gd name="T16" fmla="*/ 53 w 244"/>
                <a:gd name="T17" fmla="*/ 75 h 257"/>
                <a:gd name="T18" fmla="*/ 53 w 244"/>
                <a:gd name="T19" fmla="*/ 75 h 257"/>
                <a:gd name="T20" fmla="*/ 53 w 244"/>
                <a:gd name="T21" fmla="*/ 257 h 257"/>
                <a:gd name="T22" fmla="*/ 0 w 244"/>
                <a:gd name="T23" fmla="*/ 257 h 257"/>
                <a:gd name="T24" fmla="*/ 0 w 244"/>
                <a:gd name="T25" fmla="*/ 0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257">
                  <a:moveTo>
                    <a:pt x="0" y="0"/>
                  </a:moveTo>
                  <a:lnTo>
                    <a:pt x="74" y="0"/>
                  </a:lnTo>
                  <a:lnTo>
                    <a:pt x="181" y="182"/>
                  </a:lnTo>
                  <a:lnTo>
                    <a:pt x="191" y="182"/>
                  </a:lnTo>
                  <a:lnTo>
                    <a:pt x="191" y="0"/>
                  </a:lnTo>
                  <a:lnTo>
                    <a:pt x="244" y="0"/>
                  </a:lnTo>
                  <a:lnTo>
                    <a:pt x="244" y="257"/>
                  </a:lnTo>
                  <a:lnTo>
                    <a:pt x="170" y="257"/>
                  </a:lnTo>
                  <a:lnTo>
                    <a:pt x="53" y="75"/>
                  </a:lnTo>
                  <a:lnTo>
                    <a:pt x="53" y="75"/>
                  </a:lnTo>
                  <a:lnTo>
                    <a:pt x="53" y="257"/>
                  </a:lnTo>
                  <a:lnTo>
                    <a:pt x="0" y="257"/>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3" name="Freeform 7">
              <a:extLst>
                <a:ext uri="{FF2B5EF4-FFF2-40B4-BE49-F238E27FC236}">
                  <a16:creationId xmlns:a16="http://schemas.microsoft.com/office/drawing/2014/main" xmlns="" id="{A2B0029B-42B1-4EF8-8454-A03AB47AABA1}"/>
                </a:ext>
              </a:extLst>
            </p:cNvPr>
            <p:cNvSpPr>
              <a:spLocks noEditPoints="1"/>
            </p:cNvSpPr>
            <p:nvPr/>
          </p:nvSpPr>
          <p:spPr bwMode="auto">
            <a:xfrm>
              <a:off x="12719" y="2902"/>
              <a:ext cx="244" cy="257"/>
            </a:xfrm>
            <a:custGeom>
              <a:avLst/>
              <a:gdLst>
                <a:gd name="T0" fmla="*/ 0 w 23"/>
                <a:gd name="T1" fmla="*/ 0 h 24"/>
                <a:gd name="T2" fmla="*/ 8 w 23"/>
                <a:gd name="T3" fmla="*/ 0 h 24"/>
                <a:gd name="T4" fmla="*/ 23 w 23"/>
                <a:gd name="T5" fmla="*/ 12 h 24"/>
                <a:gd name="T6" fmla="*/ 9 w 23"/>
                <a:gd name="T7" fmla="*/ 24 h 24"/>
                <a:gd name="T8" fmla="*/ 0 w 23"/>
                <a:gd name="T9" fmla="*/ 24 h 24"/>
                <a:gd name="T10" fmla="*/ 0 w 23"/>
                <a:gd name="T11" fmla="*/ 0 h 24"/>
                <a:gd name="T12" fmla="*/ 5 w 23"/>
                <a:gd name="T13" fmla="*/ 19 h 24"/>
                <a:gd name="T14" fmla="*/ 8 w 23"/>
                <a:gd name="T15" fmla="*/ 19 h 24"/>
                <a:gd name="T16" fmla="*/ 17 w 23"/>
                <a:gd name="T17" fmla="*/ 12 h 24"/>
                <a:gd name="T18" fmla="*/ 9 w 23"/>
                <a:gd name="T19" fmla="*/ 5 h 24"/>
                <a:gd name="T20" fmla="*/ 5 w 23"/>
                <a:gd name="T21" fmla="*/ 5 h 24"/>
                <a:gd name="T22" fmla="*/ 5 w 23"/>
                <a:gd name="T23" fmla="*/ 19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4">
                  <a:moveTo>
                    <a:pt x="0" y="0"/>
                  </a:moveTo>
                  <a:cubicBezTo>
                    <a:pt x="8" y="0"/>
                    <a:pt x="8" y="0"/>
                    <a:pt x="8" y="0"/>
                  </a:cubicBezTo>
                  <a:cubicBezTo>
                    <a:pt x="16" y="0"/>
                    <a:pt x="23" y="3"/>
                    <a:pt x="23" y="12"/>
                  </a:cubicBezTo>
                  <a:cubicBezTo>
                    <a:pt x="23" y="20"/>
                    <a:pt x="16" y="24"/>
                    <a:pt x="9" y="24"/>
                  </a:cubicBezTo>
                  <a:cubicBezTo>
                    <a:pt x="0" y="24"/>
                    <a:pt x="0" y="24"/>
                    <a:pt x="0" y="24"/>
                  </a:cubicBezTo>
                  <a:lnTo>
                    <a:pt x="0" y="0"/>
                  </a:lnTo>
                  <a:close/>
                  <a:moveTo>
                    <a:pt x="5" y="19"/>
                  </a:moveTo>
                  <a:cubicBezTo>
                    <a:pt x="8" y="19"/>
                    <a:pt x="8" y="19"/>
                    <a:pt x="8" y="19"/>
                  </a:cubicBezTo>
                  <a:cubicBezTo>
                    <a:pt x="13" y="19"/>
                    <a:pt x="17" y="17"/>
                    <a:pt x="17" y="12"/>
                  </a:cubicBezTo>
                  <a:cubicBezTo>
                    <a:pt x="17" y="7"/>
                    <a:pt x="13" y="5"/>
                    <a:pt x="9" y="5"/>
                  </a:cubicBezTo>
                  <a:cubicBezTo>
                    <a:pt x="5" y="5"/>
                    <a:pt x="5" y="5"/>
                    <a:pt x="5" y="5"/>
                  </a:cubicBezTo>
                  <a:lnTo>
                    <a:pt x="5" y="1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4" name="Freeform 8">
              <a:extLst>
                <a:ext uri="{FF2B5EF4-FFF2-40B4-BE49-F238E27FC236}">
                  <a16:creationId xmlns:a16="http://schemas.microsoft.com/office/drawing/2014/main" xmlns="" id="{DD3A87F7-B903-4194-A0AA-FF63F76AD340}"/>
                </a:ext>
              </a:extLst>
            </p:cNvPr>
            <p:cNvSpPr>
              <a:spLocks/>
            </p:cNvSpPr>
            <p:nvPr/>
          </p:nvSpPr>
          <p:spPr bwMode="auto">
            <a:xfrm>
              <a:off x="9303" y="2507"/>
              <a:ext cx="732" cy="684"/>
            </a:xfrm>
            <a:custGeom>
              <a:avLst/>
              <a:gdLst>
                <a:gd name="T0" fmla="*/ 59 w 69"/>
                <a:gd name="T1" fmla="*/ 61 h 64"/>
                <a:gd name="T2" fmla="*/ 56 w 69"/>
                <a:gd name="T3" fmla="*/ 32 h 64"/>
                <a:gd name="T4" fmla="*/ 56 w 69"/>
                <a:gd name="T5" fmla="*/ 28 h 64"/>
                <a:gd name="T6" fmla="*/ 54 w 69"/>
                <a:gd name="T7" fmla="*/ 32 h 64"/>
                <a:gd name="T8" fmla="*/ 35 w 69"/>
                <a:gd name="T9" fmla="*/ 64 h 64"/>
                <a:gd name="T10" fmla="*/ 15 w 69"/>
                <a:gd name="T11" fmla="*/ 32 h 64"/>
                <a:gd name="T12" fmla="*/ 14 w 69"/>
                <a:gd name="T13" fmla="*/ 28 h 64"/>
                <a:gd name="T14" fmla="*/ 14 w 69"/>
                <a:gd name="T15" fmla="*/ 32 h 64"/>
                <a:gd name="T16" fmla="*/ 11 w 69"/>
                <a:gd name="T17" fmla="*/ 61 h 64"/>
                <a:gd name="T18" fmla="*/ 0 w 69"/>
                <a:gd name="T19" fmla="*/ 61 h 64"/>
                <a:gd name="T20" fmla="*/ 8 w 69"/>
                <a:gd name="T21" fmla="*/ 0 h 64"/>
                <a:gd name="T22" fmla="*/ 34 w 69"/>
                <a:gd name="T23" fmla="*/ 43 h 64"/>
                <a:gd name="T24" fmla="*/ 35 w 69"/>
                <a:gd name="T25" fmla="*/ 46 h 64"/>
                <a:gd name="T26" fmla="*/ 35 w 69"/>
                <a:gd name="T27" fmla="*/ 46 h 64"/>
                <a:gd name="T28" fmla="*/ 36 w 69"/>
                <a:gd name="T29" fmla="*/ 43 h 64"/>
                <a:gd name="T30" fmla="*/ 62 w 69"/>
                <a:gd name="T31" fmla="*/ 0 h 64"/>
                <a:gd name="T32" fmla="*/ 69 w 69"/>
                <a:gd name="T33" fmla="*/ 61 h 64"/>
                <a:gd name="T34" fmla="*/ 59 w 69"/>
                <a:gd name="T35" fmla="*/ 6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 h="64">
                  <a:moveTo>
                    <a:pt x="59" y="61"/>
                  </a:moveTo>
                  <a:cubicBezTo>
                    <a:pt x="56" y="32"/>
                    <a:pt x="56" y="32"/>
                    <a:pt x="56" y="32"/>
                  </a:cubicBezTo>
                  <a:cubicBezTo>
                    <a:pt x="56" y="30"/>
                    <a:pt x="55" y="29"/>
                    <a:pt x="56" y="28"/>
                  </a:cubicBezTo>
                  <a:cubicBezTo>
                    <a:pt x="55" y="29"/>
                    <a:pt x="55" y="30"/>
                    <a:pt x="54" y="32"/>
                  </a:cubicBezTo>
                  <a:cubicBezTo>
                    <a:pt x="35" y="64"/>
                    <a:pt x="35" y="64"/>
                    <a:pt x="35" y="64"/>
                  </a:cubicBezTo>
                  <a:cubicBezTo>
                    <a:pt x="15" y="32"/>
                    <a:pt x="15" y="32"/>
                    <a:pt x="15" y="32"/>
                  </a:cubicBezTo>
                  <a:cubicBezTo>
                    <a:pt x="15" y="30"/>
                    <a:pt x="14" y="29"/>
                    <a:pt x="14" y="28"/>
                  </a:cubicBezTo>
                  <a:cubicBezTo>
                    <a:pt x="14" y="29"/>
                    <a:pt x="14" y="30"/>
                    <a:pt x="14" y="32"/>
                  </a:cubicBezTo>
                  <a:cubicBezTo>
                    <a:pt x="11" y="61"/>
                    <a:pt x="11" y="61"/>
                    <a:pt x="11" y="61"/>
                  </a:cubicBezTo>
                  <a:cubicBezTo>
                    <a:pt x="0" y="61"/>
                    <a:pt x="0" y="61"/>
                    <a:pt x="0" y="61"/>
                  </a:cubicBezTo>
                  <a:cubicBezTo>
                    <a:pt x="8" y="0"/>
                    <a:pt x="8" y="0"/>
                    <a:pt x="8" y="0"/>
                  </a:cubicBezTo>
                  <a:cubicBezTo>
                    <a:pt x="34" y="43"/>
                    <a:pt x="34" y="43"/>
                    <a:pt x="34" y="43"/>
                  </a:cubicBezTo>
                  <a:cubicBezTo>
                    <a:pt x="34" y="44"/>
                    <a:pt x="34" y="45"/>
                    <a:pt x="35" y="46"/>
                  </a:cubicBezTo>
                  <a:cubicBezTo>
                    <a:pt x="35" y="46"/>
                    <a:pt x="35" y="46"/>
                    <a:pt x="35" y="46"/>
                  </a:cubicBezTo>
                  <a:cubicBezTo>
                    <a:pt x="35" y="45"/>
                    <a:pt x="35" y="44"/>
                    <a:pt x="36" y="43"/>
                  </a:cubicBezTo>
                  <a:cubicBezTo>
                    <a:pt x="62" y="0"/>
                    <a:pt x="62" y="0"/>
                    <a:pt x="62" y="0"/>
                  </a:cubicBezTo>
                  <a:cubicBezTo>
                    <a:pt x="69" y="61"/>
                    <a:pt x="69" y="61"/>
                    <a:pt x="69" y="61"/>
                  </a:cubicBezTo>
                  <a:lnTo>
                    <a:pt x="59" y="6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5" name="Freeform 9">
              <a:extLst>
                <a:ext uri="{FF2B5EF4-FFF2-40B4-BE49-F238E27FC236}">
                  <a16:creationId xmlns:a16="http://schemas.microsoft.com/office/drawing/2014/main" xmlns="" id="{5AD83EE2-8A38-43D7-ACF3-7C834E5B0BB0}"/>
                </a:ext>
              </a:extLst>
            </p:cNvPr>
            <p:cNvSpPr>
              <a:spLocks/>
            </p:cNvSpPr>
            <p:nvPr/>
          </p:nvSpPr>
          <p:spPr bwMode="auto">
            <a:xfrm>
              <a:off x="10035" y="2528"/>
              <a:ext cx="562" cy="631"/>
            </a:xfrm>
            <a:custGeom>
              <a:avLst/>
              <a:gdLst>
                <a:gd name="T0" fmla="*/ 21 w 53"/>
                <a:gd name="T1" fmla="*/ 59 h 59"/>
                <a:gd name="T2" fmla="*/ 21 w 53"/>
                <a:gd name="T3" fmla="*/ 35 h 59"/>
                <a:gd name="T4" fmla="*/ 0 w 53"/>
                <a:gd name="T5" fmla="*/ 0 h 59"/>
                <a:gd name="T6" fmla="*/ 11 w 53"/>
                <a:gd name="T7" fmla="*/ 0 h 59"/>
                <a:gd name="T8" fmla="*/ 26 w 53"/>
                <a:gd name="T9" fmla="*/ 25 h 59"/>
                <a:gd name="T10" fmla="*/ 26 w 53"/>
                <a:gd name="T11" fmla="*/ 27 h 59"/>
                <a:gd name="T12" fmla="*/ 27 w 53"/>
                <a:gd name="T13" fmla="*/ 25 h 59"/>
                <a:gd name="T14" fmla="*/ 42 w 53"/>
                <a:gd name="T15" fmla="*/ 0 h 59"/>
                <a:gd name="T16" fmla="*/ 53 w 53"/>
                <a:gd name="T17" fmla="*/ 0 h 59"/>
                <a:gd name="T18" fmla="*/ 31 w 53"/>
                <a:gd name="T19" fmla="*/ 35 h 59"/>
                <a:gd name="T20" fmla="*/ 31 w 53"/>
                <a:gd name="T21" fmla="*/ 59 h 59"/>
                <a:gd name="T22" fmla="*/ 21 w 53"/>
                <a:gd name="T23" fmla="*/ 5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59">
                  <a:moveTo>
                    <a:pt x="21" y="59"/>
                  </a:moveTo>
                  <a:cubicBezTo>
                    <a:pt x="21" y="35"/>
                    <a:pt x="21" y="35"/>
                    <a:pt x="21" y="35"/>
                  </a:cubicBezTo>
                  <a:cubicBezTo>
                    <a:pt x="0" y="0"/>
                    <a:pt x="0" y="0"/>
                    <a:pt x="0" y="0"/>
                  </a:cubicBezTo>
                  <a:cubicBezTo>
                    <a:pt x="11" y="0"/>
                    <a:pt x="11" y="0"/>
                    <a:pt x="11" y="0"/>
                  </a:cubicBezTo>
                  <a:cubicBezTo>
                    <a:pt x="26" y="25"/>
                    <a:pt x="26" y="25"/>
                    <a:pt x="26" y="25"/>
                  </a:cubicBezTo>
                  <a:cubicBezTo>
                    <a:pt x="26" y="26"/>
                    <a:pt x="26" y="26"/>
                    <a:pt x="26" y="27"/>
                  </a:cubicBezTo>
                  <a:cubicBezTo>
                    <a:pt x="26" y="26"/>
                    <a:pt x="27" y="26"/>
                    <a:pt x="27" y="25"/>
                  </a:cubicBezTo>
                  <a:cubicBezTo>
                    <a:pt x="42" y="0"/>
                    <a:pt x="42" y="0"/>
                    <a:pt x="42" y="0"/>
                  </a:cubicBezTo>
                  <a:cubicBezTo>
                    <a:pt x="53" y="0"/>
                    <a:pt x="53" y="0"/>
                    <a:pt x="53" y="0"/>
                  </a:cubicBezTo>
                  <a:cubicBezTo>
                    <a:pt x="31" y="35"/>
                    <a:pt x="31" y="35"/>
                    <a:pt x="31" y="35"/>
                  </a:cubicBezTo>
                  <a:cubicBezTo>
                    <a:pt x="31" y="59"/>
                    <a:pt x="31" y="59"/>
                    <a:pt x="31" y="59"/>
                  </a:cubicBezTo>
                  <a:lnTo>
                    <a:pt x="21"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6" name="Freeform 10">
              <a:extLst>
                <a:ext uri="{FF2B5EF4-FFF2-40B4-BE49-F238E27FC236}">
                  <a16:creationId xmlns:a16="http://schemas.microsoft.com/office/drawing/2014/main" xmlns="" id="{292A83E9-0217-4763-ADE2-40C288CC04C6}"/>
                </a:ext>
              </a:extLst>
            </p:cNvPr>
            <p:cNvSpPr>
              <a:spLocks/>
            </p:cNvSpPr>
            <p:nvPr/>
          </p:nvSpPr>
          <p:spPr bwMode="auto">
            <a:xfrm>
              <a:off x="10672" y="2528"/>
              <a:ext cx="392" cy="631"/>
            </a:xfrm>
            <a:custGeom>
              <a:avLst/>
              <a:gdLst>
                <a:gd name="T0" fmla="*/ 0 w 392"/>
                <a:gd name="T1" fmla="*/ 631 h 631"/>
                <a:gd name="T2" fmla="*/ 0 w 392"/>
                <a:gd name="T3" fmla="*/ 0 h 631"/>
                <a:gd name="T4" fmla="*/ 360 w 392"/>
                <a:gd name="T5" fmla="*/ 0 h 631"/>
                <a:gd name="T6" fmla="*/ 360 w 392"/>
                <a:gd name="T7" fmla="*/ 96 h 631"/>
                <a:gd name="T8" fmla="*/ 106 w 392"/>
                <a:gd name="T9" fmla="*/ 96 h 631"/>
                <a:gd name="T10" fmla="*/ 106 w 392"/>
                <a:gd name="T11" fmla="*/ 246 h 631"/>
                <a:gd name="T12" fmla="*/ 318 w 392"/>
                <a:gd name="T13" fmla="*/ 246 h 631"/>
                <a:gd name="T14" fmla="*/ 318 w 392"/>
                <a:gd name="T15" fmla="*/ 342 h 631"/>
                <a:gd name="T16" fmla="*/ 106 w 392"/>
                <a:gd name="T17" fmla="*/ 342 h 631"/>
                <a:gd name="T18" fmla="*/ 106 w 392"/>
                <a:gd name="T19" fmla="*/ 535 h 631"/>
                <a:gd name="T20" fmla="*/ 392 w 392"/>
                <a:gd name="T21" fmla="*/ 535 h 631"/>
                <a:gd name="T22" fmla="*/ 392 w 392"/>
                <a:gd name="T23" fmla="*/ 631 h 631"/>
                <a:gd name="T24" fmla="*/ 0 w 392"/>
                <a:gd name="T25" fmla="*/ 631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2" h="631">
                  <a:moveTo>
                    <a:pt x="0" y="631"/>
                  </a:moveTo>
                  <a:lnTo>
                    <a:pt x="0" y="0"/>
                  </a:lnTo>
                  <a:lnTo>
                    <a:pt x="360" y="0"/>
                  </a:lnTo>
                  <a:lnTo>
                    <a:pt x="360" y="96"/>
                  </a:lnTo>
                  <a:lnTo>
                    <a:pt x="106" y="96"/>
                  </a:lnTo>
                  <a:lnTo>
                    <a:pt x="106" y="246"/>
                  </a:lnTo>
                  <a:lnTo>
                    <a:pt x="318" y="246"/>
                  </a:lnTo>
                  <a:lnTo>
                    <a:pt x="318" y="342"/>
                  </a:lnTo>
                  <a:lnTo>
                    <a:pt x="106" y="342"/>
                  </a:lnTo>
                  <a:lnTo>
                    <a:pt x="106" y="535"/>
                  </a:lnTo>
                  <a:lnTo>
                    <a:pt x="392" y="535"/>
                  </a:lnTo>
                  <a:lnTo>
                    <a:pt x="392" y="631"/>
                  </a:lnTo>
                  <a:lnTo>
                    <a:pt x="0"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7" name="Freeform 11">
              <a:extLst>
                <a:ext uri="{FF2B5EF4-FFF2-40B4-BE49-F238E27FC236}">
                  <a16:creationId xmlns:a16="http://schemas.microsoft.com/office/drawing/2014/main" xmlns="" id="{91A85CC8-5753-4FE1-8FB9-41E1EBDE77F8}"/>
                </a:ext>
              </a:extLst>
            </p:cNvPr>
            <p:cNvSpPr>
              <a:spLocks noEditPoints="1"/>
            </p:cNvSpPr>
            <p:nvPr/>
          </p:nvSpPr>
          <p:spPr bwMode="auto">
            <a:xfrm>
              <a:off x="11128" y="2528"/>
              <a:ext cx="488" cy="631"/>
            </a:xfrm>
            <a:custGeom>
              <a:avLst/>
              <a:gdLst>
                <a:gd name="T0" fmla="*/ 32 w 46"/>
                <a:gd name="T1" fmla="*/ 59 h 59"/>
                <a:gd name="T2" fmla="*/ 12 w 46"/>
                <a:gd name="T3" fmla="*/ 37 h 59"/>
                <a:gd name="T4" fmla="*/ 10 w 46"/>
                <a:gd name="T5" fmla="*/ 37 h 59"/>
                <a:gd name="T6" fmla="*/ 10 w 46"/>
                <a:gd name="T7" fmla="*/ 59 h 59"/>
                <a:gd name="T8" fmla="*/ 0 w 46"/>
                <a:gd name="T9" fmla="*/ 59 h 59"/>
                <a:gd name="T10" fmla="*/ 0 w 46"/>
                <a:gd name="T11" fmla="*/ 0 h 59"/>
                <a:gd name="T12" fmla="*/ 13 w 46"/>
                <a:gd name="T13" fmla="*/ 0 h 59"/>
                <a:gd name="T14" fmla="*/ 38 w 46"/>
                <a:gd name="T15" fmla="*/ 18 h 59"/>
                <a:gd name="T16" fmla="*/ 23 w 46"/>
                <a:gd name="T17" fmla="*/ 36 h 59"/>
                <a:gd name="T18" fmla="*/ 46 w 46"/>
                <a:gd name="T19" fmla="*/ 59 h 59"/>
                <a:gd name="T20" fmla="*/ 32 w 46"/>
                <a:gd name="T21" fmla="*/ 59 h 59"/>
                <a:gd name="T22" fmla="*/ 14 w 46"/>
                <a:gd name="T23" fmla="*/ 29 h 59"/>
                <a:gd name="T24" fmla="*/ 28 w 46"/>
                <a:gd name="T25" fmla="*/ 19 h 59"/>
                <a:gd name="T26" fmla="*/ 15 w 46"/>
                <a:gd name="T27" fmla="*/ 9 h 59"/>
                <a:gd name="T28" fmla="*/ 10 w 46"/>
                <a:gd name="T29" fmla="*/ 9 h 59"/>
                <a:gd name="T30" fmla="*/ 10 w 46"/>
                <a:gd name="T31" fmla="*/ 29 h 59"/>
                <a:gd name="T32" fmla="*/ 14 w 46"/>
                <a:gd name="T33" fmla="*/ 2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59">
                  <a:moveTo>
                    <a:pt x="32" y="59"/>
                  </a:moveTo>
                  <a:cubicBezTo>
                    <a:pt x="12" y="37"/>
                    <a:pt x="12" y="37"/>
                    <a:pt x="12" y="37"/>
                  </a:cubicBezTo>
                  <a:cubicBezTo>
                    <a:pt x="10" y="37"/>
                    <a:pt x="10" y="37"/>
                    <a:pt x="10" y="37"/>
                  </a:cubicBezTo>
                  <a:cubicBezTo>
                    <a:pt x="10" y="59"/>
                    <a:pt x="10" y="59"/>
                    <a:pt x="10" y="59"/>
                  </a:cubicBezTo>
                  <a:cubicBezTo>
                    <a:pt x="0" y="59"/>
                    <a:pt x="0" y="59"/>
                    <a:pt x="0" y="59"/>
                  </a:cubicBezTo>
                  <a:cubicBezTo>
                    <a:pt x="0" y="0"/>
                    <a:pt x="0" y="0"/>
                    <a:pt x="0" y="0"/>
                  </a:cubicBezTo>
                  <a:cubicBezTo>
                    <a:pt x="13" y="0"/>
                    <a:pt x="13" y="0"/>
                    <a:pt x="13" y="0"/>
                  </a:cubicBezTo>
                  <a:cubicBezTo>
                    <a:pt x="24" y="0"/>
                    <a:pt x="38" y="3"/>
                    <a:pt x="38" y="18"/>
                  </a:cubicBezTo>
                  <a:cubicBezTo>
                    <a:pt x="38" y="26"/>
                    <a:pt x="32" y="34"/>
                    <a:pt x="23" y="36"/>
                  </a:cubicBezTo>
                  <a:cubicBezTo>
                    <a:pt x="46" y="59"/>
                    <a:pt x="46" y="59"/>
                    <a:pt x="46" y="59"/>
                  </a:cubicBezTo>
                  <a:lnTo>
                    <a:pt x="32" y="59"/>
                  </a:lnTo>
                  <a:close/>
                  <a:moveTo>
                    <a:pt x="14" y="29"/>
                  </a:moveTo>
                  <a:cubicBezTo>
                    <a:pt x="23" y="29"/>
                    <a:pt x="28" y="24"/>
                    <a:pt x="28" y="19"/>
                  </a:cubicBezTo>
                  <a:cubicBezTo>
                    <a:pt x="28" y="13"/>
                    <a:pt x="24" y="9"/>
                    <a:pt x="15" y="9"/>
                  </a:cubicBezTo>
                  <a:cubicBezTo>
                    <a:pt x="10" y="9"/>
                    <a:pt x="10" y="9"/>
                    <a:pt x="10" y="9"/>
                  </a:cubicBezTo>
                  <a:cubicBezTo>
                    <a:pt x="10" y="29"/>
                    <a:pt x="10" y="29"/>
                    <a:pt x="10" y="29"/>
                  </a:cubicBezTo>
                  <a:lnTo>
                    <a:pt x="14" y="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8" name="Freeform 12">
              <a:extLst>
                <a:ext uri="{FF2B5EF4-FFF2-40B4-BE49-F238E27FC236}">
                  <a16:creationId xmlns:a16="http://schemas.microsoft.com/office/drawing/2014/main" xmlns="" id="{224D576A-5F82-446A-AD0C-41FA2F3C03B6}"/>
                </a:ext>
              </a:extLst>
            </p:cNvPr>
            <p:cNvSpPr>
              <a:spLocks/>
            </p:cNvSpPr>
            <p:nvPr/>
          </p:nvSpPr>
          <p:spPr bwMode="auto">
            <a:xfrm>
              <a:off x="11605" y="2518"/>
              <a:ext cx="435" cy="662"/>
            </a:xfrm>
            <a:custGeom>
              <a:avLst/>
              <a:gdLst>
                <a:gd name="T0" fmla="*/ 5 w 41"/>
                <a:gd name="T1" fmla="*/ 46 h 62"/>
                <a:gd name="T2" fmla="*/ 20 w 41"/>
                <a:gd name="T3" fmla="*/ 52 h 62"/>
                <a:gd name="T4" fmla="*/ 30 w 41"/>
                <a:gd name="T5" fmla="*/ 45 h 62"/>
                <a:gd name="T6" fmla="*/ 19 w 41"/>
                <a:gd name="T7" fmla="*/ 33 h 62"/>
                <a:gd name="T8" fmla="*/ 4 w 41"/>
                <a:gd name="T9" fmla="*/ 16 h 62"/>
                <a:gd name="T10" fmla="*/ 23 w 41"/>
                <a:gd name="T11" fmla="*/ 0 h 62"/>
                <a:gd name="T12" fmla="*/ 39 w 41"/>
                <a:gd name="T13" fmla="*/ 6 h 62"/>
                <a:gd name="T14" fmla="*/ 34 w 41"/>
                <a:gd name="T15" fmla="*/ 14 h 62"/>
                <a:gd name="T16" fmla="*/ 23 w 41"/>
                <a:gd name="T17" fmla="*/ 9 h 62"/>
                <a:gd name="T18" fmla="*/ 14 w 41"/>
                <a:gd name="T19" fmla="*/ 15 h 62"/>
                <a:gd name="T20" fmla="*/ 41 w 41"/>
                <a:gd name="T21" fmla="*/ 44 h 62"/>
                <a:gd name="T22" fmla="*/ 20 w 41"/>
                <a:gd name="T23" fmla="*/ 62 h 62"/>
                <a:gd name="T24" fmla="*/ 0 w 41"/>
                <a:gd name="T25" fmla="*/ 53 h 62"/>
                <a:gd name="T26" fmla="*/ 5 w 41"/>
                <a:gd name="T27" fmla="*/ 46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 h="62">
                  <a:moveTo>
                    <a:pt x="5" y="46"/>
                  </a:moveTo>
                  <a:cubicBezTo>
                    <a:pt x="8" y="49"/>
                    <a:pt x="14" y="52"/>
                    <a:pt x="20" y="52"/>
                  </a:cubicBezTo>
                  <a:cubicBezTo>
                    <a:pt x="27" y="52"/>
                    <a:pt x="30" y="49"/>
                    <a:pt x="30" y="45"/>
                  </a:cubicBezTo>
                  <a:cubicBezTo>
                    <a:pt x="30" y="38"/>
                    <a:pt x="25" y="36"/>
                    <a:pt x="19" y="33"/>
                  </a:cubicBezTo>
                  <a:cubicBezTo>
                    <a:pt x="11" y="29"/>
                    <a:pt x="4" y="25"/>
                    <a:pt x="4" y="16"/>
                  </a:cubicBezTo>
                  <a:cubicBezTo>
                    <a:pt x="4" y="5"/>
                    <a:pt x="13" y="0"/>
                    <a:pt x="23" y="0"/>
                  </a:cubicBezTo>
                  <a:cubicBezTo>
                    <a:pt x="32" y="0"/>
                    <a:pt x="38" y="5"/>
                    <a:pt x="39" y="6"/>
                  </a:cubicBezTo>
                  <a:cubicBezTo>
                    <a:pt x="34" y="14"/>
                    <a:pt x="34" y="14"/>
                    <a:pt x="34" y="14"/>
                  </a:cubicBezTo>
                  <a:cubicBezTo>
                    <a:pt x="31" y="11"/>
                    <a:pt x="27" y="9"/>
                    <a:pt x="23" y="9"/>
                  </a:cubicBezTo>
                  <a:cubicBezTo>
                    <a:pt x="19" y="9"/>
                    <a:pt x="14" y="11"/>
                    <a:pt x="14" y="15"/>
                  </a:cubicBezTo>
                  <a:cubicBezTo>
                    <a:pt x="14" y="26"/>
                    <a:pt x="41" y="24"/>
                    <a:pt x="41" y="44"/>
                  </a:cubicBezTo>
                  <a:cubicBezTo>
                    <a:pt x="41" y="53"/>
                    <a:pt x="33" y="62"/>
                    <a:pt x="20" y="62"/>
                  </a:cubicBezTo>
                  <a:cubicBezTo>
                    <a:pt x="11" y="62"/>
                    <a:pt x="3" y="57"/>
                    <a:pt x="0" y="53"/>
                  </a:cubicBezTo>
                  <a:lnTo>
                    <a:pt x="5"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19" name="Rectangle 13">
              <a:extLst>
                <a:ext uri="{FF2B5EF4-FFF2-40B4-BE49-F238E27FC236}">
                  <a16:creationId xmlns:a16="http://schemas.microsoft.com/office/drawing/2014/main" xmlns="" id="{7407964F-5A69-47D1-968F-294DAFC74767}"/>
                </a:ext>
              </a:extLst>
            </p:cNvPr>
            <p:cNvSpPr>
              <a:spLocks noChangeArrowheads="1"/>
            </p:cNvSpPr>
            <p:nvPr/>
          </p:nvSpPr>
          <p:spPr bwMode="auto">
            <a:xfrm>
              <a:off x="8964" y="2528"/>
              <a:ext cx="42" cy="177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0" name="Freeform 14">
              <a:extLst>
                <a:ext uri="{FF2B5EF4-FFF2-40B4-BE49-F238E27FC236}">
                  <a16:creationId xmlns:a16="http://schemas.microsoft.com/office/drawing/2014/main" xmlns="" id="{BDD51361-2D37-49AB-BE35-A32884E29BCC}"/>
                </a:ext>
              </a:extLst>
            </p:cNvPr>
            <p:cNvSpPr>
              <a:spLocks/>
            </p:cNvSpPr>
            <p:nvPr/>
          </p:nvSpPr>
          <p:spPr bwMode="auto">
            <a:xfrm>
              <a:off x="7765" y="3437"/>
              <a:ext cx="276" cy="534"/>
            </a:xfrm>
            <a:custGeom>
              <a:avLst/>
              <a:gdLst>
                <a:gd name="T0" fmla="*/ 0 w 276"/>
                <a:gd name="T1" fmla="*/ 352 h 534"/>
                <a:gd name="T2" fmla="*/ 276 w 276"/>
                <a:gd name="T3" fmla="*/ 534 h 534"/>
                <a:gd name="T4" fmla="*/ 276 w 276"/>
                <a:gd name="T5" fmla="*/ 181 h 534"/>
                <a:gd name="T6" fmla="*/ 0 w 276"/>
                <a:gd name="T7" fmla="*/ 0 h 534"/>
                <a:gd name="T8" fmla="*/ 0 w 276"/>
                <a:gd name="T9" fmla="*/ 352 h 534"/>
              </a:gdLst>
              <a:ahLst/>
              <a:cxnLst>
                <a:cxn ang="0">
                  <a:pos x="T0" y="T1"/>
                </a:cxn>
                <a:cxn ang="0">
                  <a:pos x="T2" y="T3"/>
                </a:cxn>
                <a:cxn ang="0">
                  <a:pos x="T4" y="T5"/>
                </a:cxn>
                <a:cxn ang="0">
                  <a:pos x="T6" y="T7"/>
                </a:cxn>
                <a:cxn ang="0">
                  <a:pos x="T8" y="T9"/>
                </a:cxn>
              </a:cxnLst>
              <a:rect l="0" t="0" r="r" b="b"/>
              <a:pathLst>
                <a:path w="276" h="534">
                  <a:moveTo>
                    <a:pt x="0" y="352"/>
                  </a:moveTo>
                  <a:lnTo>
                    <a:pt x="276" y="534"/>
                  </a:lnTo>
                  <a:lnTo>
                    <a:pt x="276" y="181"/>
                  </a:lnTo>
                  <a:lnTo>
                    <a:pt x="0" y="0"/>
                  </a:lnTo>
                  <a:lnTo>
                    <a:pt x="0"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1" name="Freeform 15">
              <a:extLst>
                <a:ext uri="{FF2B5EF4-FFF2-40B4-BE49-F238E27FC236}">
                  <a16:creationId xmlns:a16="http://schemas.microsoft.com/office/drawing/2014/main" xmlns="" id="{E85AEA9C-3DBC-4337-8F2D-D58DE18725F9}"/>
                </a:ext>
              </a:extLst>
            </p:cNvPr>
            <p:cNvSpPr>
              <a:spLocks/>
            </p:cNvSpPr>
            <p:nvPr/>
          </p:nvSpPr>
          <p:spPr bwMode="auto">
            <a:xfrm>
              <a:off x="8507" y="3341"/>
              <a:ext cx="170" cy="320"/>
            </a:xfrm>
            <a:custGeom>
              <a:avLst/>
              <a:gdLst>
                <a:gd name="T0" fmla="*/ 0 w 170"/>
                <a:gd name="T1" fmla="*/ 117 h 320"/>
                <a:gd name="T2" fmla="*/ 0 w 170"/>
                <a:gd name="T3" fmla="*/ 320 h 320"/>
                <a:gd name="T4" fmla="*/ 170 w 170"/>
                <a:gd name="T5" fmla="*/ 213 h 320"/>
                <a:gd name="T6" fmla="*/ 170 w 170"/>
                <a:gd name="T7" fmla="*/ 0 h 320"/>
                <a:gd name="T8" fmla="*/ 0 w 170"/>
                <a:gd name="T9" fmla="*/ 117 h 320"/>
              </a:gdLst>
              <a:ahLst/>
              <a:cxnLst>
                <a:cxn ang="0">
                  <a:pos x="T0" y="T1"/>
                </a:cxn>
                <a:cxn ang="0">
                  <a:pos x="T2" y="T3"/>
                </a:cxn>
                <a:cxn ang="0">
                  <a:pos x="T4" y="T5"/>
                </a:cxn>
                <a:cxn ang="0">
                  <a:pos x="T6" y="T7"/>
                </a:cxn>
                <a:cxn ang="0">
                  <a:pos x="T8" y="T9"/>
                </a:cxn>
              </a:cxnLst>
              <a:rect l="0" t="0" r="r" b="b"/>
              <a:pathLst>
                <a:path w="170" h="320">
                  <a:moveTo>
                    <a:pt x="0" y="117"/>
                  </a:moveTo>
                  <a:lnTo>
                    <a:pt x="0" y="320"/>
                  </a:lnTo>
                  <a:lnTo>
                    <a:pt x="170" y="213"/>
                  </a:lnTo>
                  <a:lnTo>
                    <a:pt x="170" y="0"/>
                  </a:lnTo>
                  <a:lnTo>
                    <a:pt x="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2" name="Freeform 16">
              <a:extLst>
                <a:ext uri="{FF2B5EF4-FFF2-40B4-BE49-F238E27FC236}">
                  <a16:creationId xmlns:a16="http://schemas.microsoft.com/office/drawing/2014/main" xmlns="" id="{60B5F5DB-02A2-452E-85B4-39F6BA2F773B}"/>
                </a:ext>
              </a:extLst>
            </p:cNvPr>
            <p:cNvSpPr>
              <a:spLocks/>
            </p:cNvSpPr>
            <p:nvPr/>
          </p:nvSpPr>
          <p:spPr bwMode="auto">
            <a:xfrm>
              <a:off x="8072" y="3437"/>
              <a:ext cx="287" cy="534"/>
            </a:xfrm>
            <a:custGeom>
              <a:avLst/>
              <a:gdLst>
                <a:gd name="T0" fmla="*/ 287 w 287"/>
                <a:gd name="T1" fmla="*/ 0 h 534"/>
                <a:gd name="T2" fmla="*/ 0 w 287"/>
                <a:gd name="T3" fmla="*/ 181 h 534"/>
                <a:gd name="T4" fmla="*/ 0 w 287"/>
                <a:gd name="T5" fmla="*/ 534 h 534"/>
                <a:gd name="T6" fmla="*/ 287 w 287"/>
                <a:gd name="T7" fmla="*/ 352 h 534"/>
                <a:gd name="T8" fmla="*/ 287 w 287"/>
                <a:gd name="T9" fmla="*/ 0 h 534"/>
              </a:gdLst>
              <a:ahLst/>
              <a:cxnLst>
                <a:cxn ang="0">
                  <a:pos x="T0" y="T1"/>
                </a:cxn>
                <a:cxn ang="0">
                  <a:pos x="T2" y="T3"/>
                </a:cxn>
                <a:cxn ang="0">
                  <a:pos x="T4" y="T5"/>
                </a:cxn>
                <a:cxn ang="0">
                  <a:pos x="T6" y="T7"/>
                </a:cxn>
                <a:cxn ang="0">
                  <a:pos x="T8" y="T9"/>
                </a:cxn>
              </a:cxnLst>
              <a:rect l="0" t="0" r="r" b="b"/>
              <a:pathLst>
                <a:path w="287" h="534">
                  <a:moveTo>
                    <a:pt x="287" y="0"/>
                  </a:moveTo>
                  <a:lnTo>
                    <a:pt x="0" y="181"/>
                  </a:lnTo>
                  <a:lnTo>
                    <a:pt x="0" y="534"/>
                  </a:lnTo>
                  <a:lnTo>
                    <a:pt x="287" y="352"/>
                  </a:lnTo>
                  <a:lnTo>
                    <a:pt x="287"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3" name="Freeform 17">
              <a:extLst>
                <a:ext uri="{FF2B5EF4-FFF2-40B4-BE49-F238E27FC236}">
                  <a16:creationId xmlns:a16="http://schemas.microsoft.com/office/drawing/2014/main" xmlns="" id="{496F7F3B-64C4-4145-8063-1D5FFD911A59}"/>
                </a:ext>
              </a:extLst>
            </p:cNvPr>
            <p:cNvSpPr>
              <a:spLocks/>
            </p:cNvSpPr>
            <p:nvPr/>
          </p:nvSpPr>
          <p:spPr bwMode="auto">
            <a:xfrm>
              <a:off x="8094" y="2657"/>
              <a:ext cx="572" cy="363"/>
            </a:xfrm>
            <a:custGeom>
              <a:avLst/>
              <a:gdLst>
                <a:gd name="T0" fmla="*/ 572 w 572"/>
                <a:gd name="T1" fmla="*/ 181 h 363"/>
                <a:gd name="T2" fmla="*/ 286 w 572"/>
                <a:gd name="T3" fmla="*/ 0 h 363"/>
                <a:gd name="T4" fmla="*/ 0 w 572"/>
                <a:gd name="T5" fmla="*/ 181 h 363"/>
                <a:gd name="T6" fmla="*/ 286 w 572"/>
                <a:gd name="T7" fmla="*/ 363 h 363"/>
                <a:gd name="T8" fmla="*/ 572 w 572"/>
                <a:gd name="T9" fmla="*/ 181 h 363"/>
              </a:gdLst>
              <a:ahLst/>
              <a:cxnLst>
                <a:cxn ang="0">
                  <a:pos x="T0" y="T1"/>
                </a:cxn>
                <a:cxn ang="0">
                  <a:pos x="T2" y="T3"/>
                </a:cxn>
                <a:cxn ang="0">
                  <a:pos x="T4" y="T5"/>
                </a:cxn>
                <a:cxn ang="0">
                  <a:pos x="T6" y="T7"/>
                </a:cxn>
                <a:cxn ang="0">
                  <a:pos x="T8" y="T9"/>
                </a:cxn>
              </a:cxnLst>
              <a:rect l="0" t="0" r="r" b="b"/>
              <a:pathLst>
                <a:path w="572" h="363">
                  <a:moveTo>
                    <a:pt x="572" y="181"/>
                  </a:moveTo>
                  <a:lnTo>
                    <a:pt x="286" y="0"/>
                  </a:lnTo>
                  <a:lnTo>
                    <a:pt x="0" y="181"/>
                  </a:lnTo>
                  <a:lnTo>
                    <a:pt x="286" y="363"/>
                  </a:lnTo>
                  <a:lnTo>
                    <a:pt x="572"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4" name="Freeform 18">
              <a:extLst>
                <a:ext uri="{FF2B5EF4-FFF2-40B4-BE49-F238E27FC236}">
                  <a16:creationId xmlns:a16="http://schemas.microsoft.com/office/drawing/2014/main" xmlns="" id="{92BAC298-39BB-468A-A68A-267C3EDC9CF1}"/>
                </a:ext>
              </a:extLst>
            </p:cNvPr>
            <p:cNvSpPr>
              <a:spLocks/>
            </p:cNvSpPr>
            <p:nvPr/>
          </p:nvSpPr>
          <p:spPr bwMode="auto">
            <a:xfrm>
              <a:off x="7457" y="2657"/>
              <a:ext cx="573" cy="363"/>
            </a:xfrm>
            <a:custGeom>
              <a:avLst/>
              <a:gdLst>
                <a:gd name="T0" fmla="*/ 0 w 573"/>
                <a:gd name="T1" fmla="*/ 181 h 363"/>
                <a:gd name="T2" fmla="*/ 286 w 573"/>
                <a:gd name="T3" fmla="*/ 363 h 363"/>
                <a:gd name="T4" fmla="*/ 573 w 573"/>
                <a:gd name="T5" fmla="*/ 192 h 363"/>
                <a:gd name="T6" fmla="*/ 297 w 573"/>
                <a:gd name="T7" fmla="*/ 0 h 363"/>
                <a:gd name="T8" fmla="*/ 0 w 573"/>
                <a:gd name="T9" fmla="*/ 181 h 363"/>
              </a:gdLst>
              <a:ahLst/>
              <a:cxnLst>
                <a:cxn ang="0">
                  <a:pos x="T0" y="T1"/>
                </a:cxn>
                <a:cxn ang="0">
                  <a:pos x="T2" y="T3"/>
                </a:cxn>
                <a:cxn ang="0">
                  <a:pos x="T4" y="T5"/>
                </a:cxn>
                <a:cxn ang="0">
                  <a:pos x="T6" y="T7"/>
                </a:cxn>
                <a:cxn ang="0">
                  <a:pos x="T8" y="T9"/>
                </a:cxn>
              </a:cxnLst>
              <a:rect l="0" t="0" r="r" b="b"/>
              <a:pathLst>
                <a:path w="573" h="363">
                  <a:moveTo>
                    <a:pt x="0" y="181"/>
                  </a:moveTo>
                  <a:lnTo>
                    <a:pt x="286" y="363"/>
                  </a:lnTo>
                  <a:lnTo>
                    <a:pt x="573" y="192"/>
                  </a:lnTo>
                  <a:lnTo>
                    <a:pt x="297" y="0"/>
                  </a:lnTo>
                  <a:lnTo>
                    <a:pt x="0" y="18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5" name="Freeform 19">
              <a:extLst>
                <a:ext uri="{FF2B5EF4-FFF2-40B4-BE49-F238E27FC236}">
                  <a16:creationId xmlns:a16="http://schemas.microsoft.com/office/drawing/2014/main" xmlns="" id="{FF2405A4-36F7-46A5-B127-82A807D4DE23}"/>
                </a:ext>
              </a:extLst>
            </p:cNvPr>
            <p:cNvSpPr>
              <a:spLocks/>
            </p:cNvSpPr>
            <p:nvPr/>
          </p:nvSpPr>
          <p:spPr bwMode="auto">
            <a:xfrm>
              <a:off x="7446" y="3341"/>
              <a:ext cx="170" cy="320"/>
            </a:xfrm>
            <a:custGeom>
              <a:avLst/>
              <a:gdLst>
                <a:gd name="T0" fmla="*/ 170 w 170"/>
                <a:gd name="T1" fmla="*/ 117 h 320"/>
                <a:gd name="T2" fmla="*/ 0 w 170"/>
                <a:gd name="T3" fmla="*/ 0 h 320"/>
                <a:gd name="T4" fmla="*/ 0 w 170"/>
                <a:gd name="T5" fmla="*/ 213 h 320"/>
                <a:gd name="T6" fmla="*/ 170 w 170"/>
                <a:gd name="T7" fmla="*/ 320 h 320"/>
                <a:gd name="T8" fmla="*/ 170 w 170"/>
                <a:gd name="T9" fmla="*/ 117 h 320"/>
              </a:gdLst>
              <a:ahLst/>
              <a:cxnLst>
                <a:cxn ang="0">
                  <a:pos x="T0" y="T1"/>
                </a:cxn>
                <a:cxn ang="0">
                  <a:pos x="T2" y="T3"/>
                </a:cxn>
                <a:cxn ang="0">
                  <a:pos x="T4" y="T5"/>
                </a:cxn>
                <a:cxn ang="0">
                  <a:pos x="T6" y="T7"/>
                </a:cxn>
                <a:cxn ang="0">
                  <a:pos x="T8" y="T9"/>
                </a:cxn>
              </a:cxnLst>
              <a:rect l="0" t="0" r="r" b="b"/>
              <a:pathLst>
                <a:path w="170" h="320">
                  <a:moveTo>
                    <a:pt x="170" y="117"/>
                  </a:moveTo>
                  <a:lnTo>
                    <a:pt x="0" y="0"/>
                  </a:lnTo>
                  <a:lnTo>
                    <a:pt x="0" y="213"/>
                  </a:lnTo>
                  <a:lnTo>
                    <a:pt x="170" y="320"/>
                  </a:lnTo>
                  <a:lnTo>
                    <a:pt x="170"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6" name="Freeform 20">
              <a:extLst>
                <a:ext uri="{FF2B5EF4-FFF2-40B4-BE49-F238E27FC236}">
                  <a16:creationId xmlns:a16="http://schemas.microsoft.com/office/drawing/2014/main" xmlns="" id="{D8D1E35E-E26F-41BA-910C-F1592388264C}"/>
                </a:ext>
              </a:extLst>
            </p:cNvPr>
            <p:cNvSpPr>
              <a:spLocks/>
            </p:cNvSpPr>
            <p:nvPr/>
          </p:nvSpPr>
          <p:spPr bwMode="auto">
            <a:xfrm>
              <a:off x="7892" y="2464"/>
              <a:ext cx="339" cy="214"/>
            </a:xfrm>
            <a:custGeom>
              <a:avLst/>
              <a:gdLst>
                <a:gd name="T0" fmla="*/ 170 w 339"/>
                <a:gd name="T1" fmla="*/ 214 h 214"/>
                <a:gd name="T2" fmla="*/ 339 w 339"/>
                <a:gd name="T3" fmla="*/ 107 h 214"/>
                <a:gd name="T4" fmla="*/ 170 w 339"/>
                <a:gd name="T5" fmla="*/ 0 h 214"/>
                <a:gd name="T6" fmla="*/ 0 w 339"/>
                <a:gd name="T7" fmla="*/ 107 h 214"/>
                <a:gd name="T8" fmla="*/ 170 w 339"/>
                <a:gd name="T9" fmla="*/ 214 h 214"/>
              </a:gdLst>
              <a:ahLst/>
              <a:cxnLst>
                <a:cxn ang="0">
                  <a:pos x="T0" y="T1"/>
                </a:cxn>
                <a:cxn ang="0">
                  <a:pos x="T2" y="T3"/>
                </a:cxn>
                <a:cxn ang="0">
                  <a:pos x="T4" y="T5"/>
                </a:cxn>
                <a:cxn ang="0">
                  <a:pos x="T6" y="T7"/>
                </a:cxn>
                <a:cxn ang="0">
                  <a:pos x="T8" y="T9"/>
                </a:cxn>
              </a:cxnLst>
              <a:rect l="0" t="0" r="r" b="b"/>
              <a:pathLst>
                <a:path w="339" h="214">
                  <a:moveTo>
                    <a:pt x="170" y="214"/>
                  </a:moveTo>
                  <a:lnTo>
                    <a:pt x="339" y="107"/>
                  </a:lnTo>
                  <a:lnTo>
                    <a:pt x="170" y="0"/>
                  </a:lnTo>
                  <a:lnTo>
                    <a:pt x="0" y="107"/>
                  </a:lnTo>
                  <a:lnTo>
                    <a:pt x="170" y="2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7" name="Freeform 21">
              <a:extLst>
                <a:ext uri="{FF2B5EF4-FFF2-40B4-BE49-F238E27FC236}">
                  <a16:creationId xmlns:a16="http://schemas.microsoft.com/office/drawing/2014/main" xmlns="" id="{5388B75A-D887-4A72-85E7-C94CAC85A0B0}"/>
                </a:ext>
              </a:extLst>
            </p:cNvPr>
            <p:cNvSpPr>
              <a:spLocks/>
            </p:cNvSpPr>
            <p:nvPr/>
          </p:nvSpPr>
          <p:spPr bwMode="auto">
            <a:xfrm>
              <a:off x="7446" y="2870"/>
              <a:ext cx="287" cy="513"/>
            </a:xfrm>
            <a:custGeom>
              <a:avLst/>
              <a:gdLst>
                <a:gd name="T0" fmla="*/ 0 w 287"/>
                <a:gd name="T1" fmla="*/ 332 h 513"/>
                <a:gd name="T2" fmla="*/ 287 w 287"/>
                <a:gd name="T3" fmla="*/ 513 h 513"/>
                <a:gd name="T4" fmla="*/ 287 w 287"/>
                <a:gd name="T5" fmla="*/ 182 h 513"/>
                <a:gd name="T6" fmla="*/ 0 w 287"/>
                <a:gd name="T7" fmla="*/ 0 h 513"/>
                <a:gd name="T8" fmla="*/ 0 w 287"/>
                <a:gd name="T9" fmla="*/ 332 h 513"/>
              </a:gdLst>
              <a:ahLst/>
              <a:cxnLst>
                <a:cxn ang="0">
                  <a:pos x="T0" y="T1"/>
                </a:cxn>
                <a:cxn ang="0">
                  <a:pos x="T2" y="T3"/>
                </a:cxn>
                <a:cxn ang="0">
                  <a:pos x="T4" y="T5"/>
                </a:cxn>
                <a:cxn ang="0">
                  <a:pos x="T6" y="T7"/>
                </a:cxn>
                <a:cxn ang="0">
                  <a:pos x="T8" y="T9"/>
                </a:cxn>
              </a:cxnLst>
              <a:rect l="0" t="0" r="r" b="b"/>
              <a:pathLst>
                <a:path w="287" h="513">
                  <a:moveTo>
                    <a:pt x="0" y="332"/>
                  </a:moveTo>
                  <a:lnTo>
                    <a:pt x="287" y="513"/>
                  </a:lnTo>
                  <a:lnTo>
                    <a:pt x="287" y="182"/>
                  </a:lnTo>
                  <a:lnTo>
                    <a:pt x="0" y="0"/>
                  </a:lnTo>
                  <a:lnTo>
                    <a:pt x="0"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8" name="Freeform 22">
              <a:extLst>
                <a:ext uri="{FF2B5EF4-FFF2-40B4-BE49-F238E27FC236}">
                  <a16:creationId xmlns:a16="http://schemas.microsoft.com/office/drawing/2014/main" xmlns="" id="{DBA42615-13C8-48B5-85C4-2D6A97AC7006}"/>
                </a:ext>
              </a:extLst>
            </p:cNvPr>
            <p:cNvSpPr>
              <a:spLocks/>
            </p:cNvSpPr>
            <p:nvPr/>
          </p:nvSpPr>
          <p:spPr bwMode="auto">
            <a:xfrm>
              <a:off x="8391" y="2870"/>
              <a:ext cx="286" cy="513"/>
            </a:xfrm>
            <a:custGeom>
              <a:avLst/>
              <a:gdLst>
                <a:gd name="T0" fmla="*/ 286 w 286"/>
                <a:gd name="T1" fmla="*/ 0 h 513"/>
                <a:gd name="T2" fmla="*/ 0 w 286"/>
                <a:gd name="T3" fmla="*/ 182 h 513"/>
                <a:gd name="T4" fmla="*/ 0 w 286"/>
                <a:gd name="T5" fmla="*/ 513 h 513"/>
                <a:gd name="T6" fmla="*/ 286 w 286"/>
                <a:gd name="T7" fmla="*/ 332 h 513"/>
                <a:gd name="T8" fmla="*/ 286 w 286"/>
                <a:gd name="T9" fmla="*/ 0 h 513"/>
              </a:gdLst>
              <a:ahLst/>
              <a:cxnLst>
                <a:cxn ang="0">
                  <a:pos x="T0" y="T1"/>
                </a:cxn>
                <a:cxn ang="0">
                  <a:pos x="T2" y="T3"/>
                </a:cxn>
                <a:cxn ang="0">
                  <a:pos x="T4" y="T5"/>
                </a:cxn>
                <a:cxn ang="0">
                  <a:pos x="T6" y="T7"/>
                </a:cxn>
                <a:cxn ang="0">
                  <a:pos x="T8" y="T9"/>
                </a:cxn>
              </a:cxnLst>
              <a:rect l="0" t="0" r="r" b="b"/>
              <a:pathLst>
                <a:path w="286" h="513">
                  <a:moveTo>
                    <a:pt x="286" y="0"/>
                  </a:moveTo>
                  <a:lnTo>
                    <a:pt x="0" y="182"/>
                  </a:lnTo>
                  <a:lnTo>
                    <a:pt x="0" y="513"/>
                  </a:lnTo>
                  <a:lnTo>
                    <a:pt x="286" y="332"/>
                  </a:lnTo>
                  <a:lnTo>
                    <a:pt x="28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29" name="Oval 23">
              <a:extLst>
                <a:ext uri="{FF2B5EF4-FFF2-40B4-BE49-F238E27FC236}">
                  <a16:creationId xmlns:a16="http://schemas.microsoft.com/office/drawing/2014/main" xmlns="" id="{A059B6C0-A988-4653-AD4E-CFA9C6FF66CA}"/>
                </a:ext>
              </a:extLst>
            </p:cNvPr>
            <p:cNvSpPr>
              <a:spLocks noChangeArrowheads="1"/>
            </p:cNvSpPr>
            <p:nvPr/>
          </p:nvSpPr>
          <p:spPr bwMode="auto">
            <a:xfrm>
              <a:off x="7828" y="2988"/>
              <a:ext cx="467" cy="48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0" name="Freeform 24">
              <a:extLst>
                <a:ext uri="{FF2B5EF4-FFF2-40B4-BE49-F238E27FC236}">
                  <a16:creationId xmlns:a16="http://schemas.microsoft.com/office/drawing/2014/main" xmlns="" id="{ABC964DE-21BD-4E6E-A9A5-4A896BB89CF0}"/>
                </a:ext>
              </a:extLst>
            </p:cNvPr>
            <p:cNvSpPr>
              <a:spLocks/>
            </p:cNvSpPr>
            <p:nvPr/>
          </p:nvSpPr>
          <p:spPr bwMode="auto">
            <a:xfrm>
              <a:off x="13483" y="3747"/>
              <a:ext cx="96" cy="160"/>
            </a:xfrm>
            <a:custGeom>
              <a:avLst/>
              <a:gdLst>
                <a:gd name="T0" fmla="*/ 0 w 96"/>
                <a:gd name="T1" fmla="*/ 0 h 160"/>
                <a:gd name="T2" fmla="*/ 32 w 96"/>
                <a:gd name="T3" fmla="*/ 0 h 160"/>
                <a:gd name="T4" fmla="*/ 32 w 96"/>
                <a:gd name="T5" fmla="*/ 128 h 160"/>
                <a:gd name="T6" fmla="*/ 96 w 96"/>
                <a:gd name="T7" fmla="*/ 128 h 160"/>
                <a:gd name="T8" fmla="*/ 96 w 96"/>
                <a:gd name="T9" fmla="*/ 160 h 160"/>
                <a:gd name="T10" fmla="*/ 0 w 96"/>
                <a:gd name="T11" fmla="*/ 160 h 160"/>
                <a:gd name="T12" fmla="*/ 0 w 96"/>
                <a:gd name="T13" fmla="*/ 0 h 160"/>
              </a:gdLst>
              <a:ahLst/>
              <a:cxnLst>
                <a:cxn ang="0">
                  <a:pos x="T0" y="T1"/>
                </a:cxn>
                <a:cxn ang="0">
                  <a:pos x="T2" y="T3"/>
                </a:cxn>
                <a:cxn ang="0">
                  <a:pos x="T4" y="T5"/>
                </a:cxn>
                <a:cxn ang="0">
                  <a:pos x="T6" y="T7"/>
                </a:cxn>
                <a:cxn ang="0">
                  <a:pos x="T8" y="T9"/>
                </a:cxn>
                <a:cxn ang="0">
                  <a:pos x="T10" y="T11"/>
                </a:cxn>
                <a:cxn ang="0">
                  <a:pos x="T12" y="T13"/>
                </a:cxn>
              </a:cxnLst>
              <a:rect l="0" t="0" r="r" b="b"/>
              <a:pathLst>
                <a:path w="96" h="160">
                  <a:moveTo>
                    <a:pt x="0" y="0"/>
                  </a:moveTo>
                  <a:lnTo>
                    <a:pt x="32" y="0"/>
                  </a:lnTo>
                  <a:lnTo>
                    <a:pt x="32" y="128"/>
                  </a:lnTo>
                  <a:lnTo>
                    <a:pt x="96" y="128"/>
                  </a:lnTo>
                  <a:lnTo>
                    <a:pt x="96" y="160"/>
                  </a:lnTo>
                  <a:lnTo>
                    <a:pt x="0" y="16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1" name="Freeform 25">
              <a:extLst>
                <a:ext uri="{FF2B5EF4-FFF2-40B4-BE49-F238E27FC236}">
                  <a16:creationId xmlns:a16="http://schemas.microsoft.com/office/drawing/2014/main" xmlns="" id="{70F00829-BCC6-4475-BFE3-717970AEA3AF}"/>
                </a:ext>
              </a:extLst>
            </p:cNvPr>
            <p:cNvSpPr>
              <a:spLocks/>
            </p:cNvSpPr>
            <p:nvPr/>
          </p:nvSpPr>
          <p:spPr bwMode="auto">
            <a:xfrm>
              <a:off x="13600" y="3736"/>
              <a:ext cx="148" cy="182"/>
            </a:xfrm>
            <a:custGeom>
              <a:avLst/>
              <a:gdLst>
                <a:gd name="T0" fmla="*/ 11 w 14"/>
                <a:gd name="T1" fmla="*/ 5 h 17"/>
                <a:gd name="T2" fmla="*/ 8 w 14"/>
                <a:gd name="T3" fmla="*/ 4 h 17"/>
                <a:gd name="T4" fmla="*/ 4 w 14"/>
                <a:gd name="T5" fmla="*/ 9 h 17"/>
                <a:gd name="T6" fmla="*/ 8 w 14"/>
                <a:gd name="T7" fmla="*/ 13 h 17"/>
                <a:gd name="T8" fmla="*/ 11 w 14"/>
                <a:gd name="T9" fmla="*/ 12 h 17"/>
                <a:gd name="T10" fmla="*/ 14 w 14"/>
                <a:gd name="T11" fmla="*/ 14 h 17"/>
                <a:gd name="T12" fmla="*/ 8 w 14"/>
                <a:gd name="T13" fmla="*/ 17 h 17"/>
                <a:gd name="T14" fmla="*/ 0 w 14"/>
                <a:gd name="T15" fmla="*/ 9 h 17"/>
                <a:gd name="T16" fmla="*/ 8 w 14"/>
                <a:gd name="T17" fmla="*/ 0 h 17"/>
                <a:gd name="T18" fmla="*/ 13 w 14"/>
                <a:gd name="T19" fmla="*/ 3 h 17"/>
                <a:gd name="T20" fmla="*/ 11 w 14"/>
                <a:gd name="T21" fmla="*/ 5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7">
                  <a:moveTo>
                    <a:pt x="11" y="5"/>
                  </a:moveTo>
                  <a:cubicBezTo>
                    <a:pt x="10" y="4"/>
                    <a:pt x="9" y="4"/>
                    <a:pt x="8" y="4"/>
                  </a:cubicBezTo>
                  <a:cubicBezTo>
                    <a:pt x="5" y="4"/>
                    <a:pt x="4" y="6"/>
                    <a:pt x="4" y="9"/>
                  </a:cubicBezTo>
                  <a:cubicBezTo>
                    <a:pt x="4" y="11"/>
                    <a:pt x="5" y="13"/>
                    <a:pt x="8" y="13"/>
                  </a:cubicBezTo>
                  <a:cubicBezTo>
                    <a:pt x="9" y="13"/>
                    <a:pt x="10" y="13"/>
                    <a:pt x="11" y="12"/>
                  </a:cubicBezTo>
                  <a:cubicBezTo>
                    <a:pt x="14" y="14"/>
                    <a:pt x="14" y="14"/>
                    <a:pt x="14" y="14"/>
                  </a:cubicBezTo>
                  <a:cubicBezTo>
                    <a:pt x="13" y="16"/>
                    <a:pt x="10" y="17"/>
                    <a:pt x="8" y="17"/>
                  </a:cubicBezTo>
                  <a:cubicBezTo>
                    <a:pt x="3" y="17"/>
                    <a:pt x="0" y="13"/>
                    <a:pt x="0" y="9"/>
                  </a:cubicBezTo>
                  <a:cubicBezTo>
                    <a:pt x="0" y="4"/>
                    <a:pt x="3" y="0"/>
                    <a:pt x="8" y="0"/>
                  </a:cubicBezTo>
                  <a:cubicBezTo>
                    <a:pt x="10" y="0"/>
                    <a:pt x="12" y="1"/>
                    <a:pt x="13" y="3"/>
                  </a:cubicBezTo>
                  <a:lnTo>
                    <a:pt x="11"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2" name="Freeform 26">
              <a:extLst>
                <a:ext uri="{FF2B5EF4-FFF2-40B4-BE49-F238E27FC236}">
                  <a16:creationId xmlns:a16="http://schemas.microsoft.com/office/drawing/2014/main" xmlns="" id="{59D32C7A-37E2-4BEA-9DA9-817DB0AF666F}"/>
                </a:ext>
              </a:extLst>
            </p:cNvPr>
            <p:cNvSpPr>
              <a:spLocks/>
            </p:cNvSpPr>
            <p:nvPr/>
          </p:nvSpPr>
          <p:spPr bwMode="auto">
            <a:xfrm>
              <a:off x="9314" y="4089"/>
              <a:ext cx="159" cy="192"/>
            </a:xfrm>
            <a:custGeom>
              <a:avLst/>
              <a:gdLst>
                <a:gd name="T0" fmla="*/ 11 w 15"/>
                <a:gd name="T1" fmla="*/ 5 h 18"/>
                <a:gd name="T2" fmla="*/ 8 w 15"/>
                <a:gd name="T3" fmla="*/ 3 h 18"/>
                <a:gd name="T4" fmla="*/ 3 w 15"/>
                <a:gd name="T5" fmla="*/ 9 h 18"/>
                <a:gd name="T6" fmla="*/ 8 w 15"/>
                <a:gd name="T7" fmla="*/ 14 h 18"/>
                <a:gd name="T8" fmla="*/ 12 w 15"/>
                <a:gd name="T9" fmla="*/ 12 h 18"/>
                <a:gd name="T10" fmla="*/ 15 w 15"/>
                <a:gd name="T11" fmla="*/ 15 h 18"/>
                <a:gd name="T12" fmla="*/ 9 w 15"/>
                <a:gd name="T13" fmla="*/ 18 h 18"/>
                <a:gd name="T14" fmla="*/ 0 w 15"/>
                <a:gd name="T15" fmla="*/ 9 h 18"/>
                <a:gd name="T16" fmla="*/ 9 w 15"/>
                <a:gd name="T17" fmla="*/ 0 h 18"/>
                <a:gd name="T18" fmla="*/ 14 w 15"/>
                <a:gd name="T19" fmla="*/ 2 h 18"/>
                <a:gd name="T20" fmla="*/ 11 w 15"/>
                <a:gd name="T21"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18">
                  <a:moveTo>
                    <a:pt x="11" y="5"/>
                  </a:moveTo>
                  <a:cubicBezTo>
                    <a:pt x="11" y="4"/>
                    <a:pt x="10" y="3"/>
                    <a:pt x="8" y="3"/>
                  </a:cubicBezTo>
                  <a:cubicBezTo>
                    <a:pt x="6" y="3"/>
                    <a:pt x="3" y="6"/>
                    <a:pt x="3" y="9"/>
                  </a:cubicBezTo>
                  <a:cubicBezTo>
                    <a:pt x="3" y="12"/>
                    <a:pt x="6" y="14"/>
                    <a:pt x="8" y="14"/>
                  </a:cubicBezTo>
                  <a:cubicBezTo>
                    <a:pt x="10" y="14"/>
                    <a:pt x="11" y="13"/>
                    <a:pt x="12" y="12"/>
                  </a:cubicBezTo>
                  <a:cubicBezTo>
                    <a:pt x="15" y="15"/>
                    <a:pt x="15" y="15"/>
                    <a:pt x="15" y="15"/>
                  </a:cubicBezTo>
                  <a:cubicBezTo>
                    <a:pt x="13" y="17"/>
                    <a:pt x="11" y="18"/>
                    <a:pt x="9" y="18"/>
                  </a:cubicBezTo>
                  <a:cubicBezTo>
                    <a:pt x="3" y="18"/>
                    <a:pt x="0" y="14"/>
                    <a:pt x="0" y="9"/>
                  </a:cubicBezTo>
                  <a:cubicBezTo>
                    <a:pt x="0" y="3"/>
                    <a:pt x="3" y="0"/>
                    <a:pt x="9" y="0"/>
                  </a:cubicBezTo>
                  <a:cubicBezTo>
                    <a:pt x="11" y="0"/>
                    <a:pt x="13" y="1"/>
                    <a:pt x="14" y="2"/>
                  </a:cubicBezTo>
                  <a:lnTo>
                    <a:pt x="11"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3" name="Freeform 27">
              <a:extLst>
                <a:ext uri="{FF2B5EF4-FFF2-40B4-BE49-F238E27FC236}">
                  <a16:creationId xmlns:a16="http://schemas.microsoft.com/office/drawing/2014/main" xmlns="" id="{9020C8AF-8602-40C0-B1A3-55726B4AF342}"/>
                </a:ext>
              </a:extLst>
            </p:cNvPr>
            <p:cNvSpPr>
              <a:spLocks/>
            </p:cNvSpPr>
            <p:nvPr/>
          </p:nvSpPr>
          <p:spPr bwMode="auto">
            <a:xfrm>
              <a:off x="9505" y="4089"/>
              <a:ext cx="116" cy="181"/>
            </a:xfrm>
            <a:custGeom>
              <a:avLst/>
              <a:gdLst>
                <a:gd name="T0" fmla="*/ 0 w 116"/>
                <a:gd name="T1" fmla="*/ 0 h 181"/>
                <a:gd name="T2" fmla="*/ 116 w 116"/>
                <a:gd name="T3" fmla="*/ 0 h 181"/>
                <a:gd name="T4" fmla="*/ 116 w 116"/>
                <a:gd name="T5" fmla="*/ 42 h 181"/>
                <a:gd name="T6" fmla="*/ 31 w 116"/>
                <a:gd name="T7" fmla="*/ 42 h 181"/>
                <a:gd name="T8" fmla="*/ 31 w 116"/>
                <a:gd name="T9" fmla="*/ 74 h 181"/>
                <a:gd name="T10" fmla="*/ 106 w 116"/>
                <a:gd name="T11" fmla="*/ 74 h 181"/>
                <a:gd name="T12" fmla="*/ 106 w 116"/>
                <a:gd name="T13" fmla="*/ 107 h 181"/>
                <a:gd name="T14" fmla="*/ 31 w 116"/>
                <a:gd name="T15" fmla="*/ 107 h 181"/>
                <a:gd name="T16" fmla="*/ 31 w 116"/>
                <a:gd name="T17" fmla="*/ 149 h 181"/>
                <a:gd name="T18" fmla="*/ 116 w 116"/>
                <a:gd name="T19" fmla="*/ 149 h 181"/>
                <a:gd name="T20" fmla="*/ 116 w 116"/>
                <a:gd name="T21" fmla="*/ 181 h 181"/>
                <a:gd name="T22" fmla="*/ 0 w 116"/>
                <a:gd name="T23" fmla="*/ 181 h 181"/>
                <a:gd name="T24" fmla="*/ 0 w 116"/>
                <a:gd name="T2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6" h="181">
                  <a:moveTo>
                    <a:pt x="0" y="0"/>
                  </a:moveTo>
                  <a:lnTo>
                    <a:pt x="116" y="0"/>
                  </a:lnTo>
                  <a:lnTo>
                    <a:pt x="116" y="42"/>
                  </a:lnTo>
                  <a:lnTo>
                    <a:pt x="31" y="42"/>
                  </a:lnTo>
                  <a:lnTo>
                    <a:pt x="31" y="74"/>
                  </a:lnTo>
                  <a:lnTo>
                    <a:pt x="106" y="74"/>
                  </a:lnTo>
                  <a:lnTo>
                    <a:pt x="106" y="107"/>
                  </a:lnTo>
                  <a:lnTo>
                    <a:pt x="31" y="107"/>
                  </a:lnTo>
                  <a:lnTo>
                    <a:pt x="31" y="149"/>
                  </a:lnTo>
                  <a:lnTo>
                    <a:pt x="116" y="149"/>
                  </a:lnTo>
                  <a:lnTo>
                    <a:pt x="116"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4" name="Freeform 28">
              <a:extLst>
                <a:ext uri="{FF2B5EF4-FFF2-40B4-BE49-F238E27FC236}">
                  <a16:creationId xmlns:a16="http://schemas.microsoft.com/office/drawing/2014/main" xmlns="" id="{FC23EE34-D342-4E90-BE5A-2FD9A265D2CC}"/>
                </a:ext>
              </a:extLst>
            </p:cNvPr>
            <p:cNvSpPr>
              <a:spLocks noEditPoints="1"/>
            </p:cNvSpPr>
            <p:nvPr/>
          </p:nvSpPr>
          <p:spPr bwMode="auto">
            <a:xfrm>
              <a:off x="9664" y="4089"/>
              <a:ext cx="138" cy="181"/>
            </a:xfrm>
            <a:custGeom>
              <a:avLst/>
              <a:gdLst>
                <a:gd name="T0" fmla="*/ 0 w 13"/>
                <a:gd name="T1" fmla="*/ 0 h 17"/>
                <a:gd name="T2" fmla="*/ 7 w 13"/>
                <a:gd name="T3" fmla="*/ 0 h 17"/>
                <a:gd name="T4" fmla="*/ 13 w 13"/>
                <a:gd name="T5" fmla="*/ 6 h 17"/>
                <a:gd name="T6" fmla="*/ 9 w 13"/>
                <a:gd name="T7" fmla="*/ 10 h 17"/>
                <a:gd name="T8" fmla="*/ 13 w 13"/>
                <a:gd name="T9" fmla="*/ 17 h 17"/>
                <a:gd name="T10" fmla="*/ 9 w 13"/>
                <a:gd name="T11" fmla="*/ 17 h 17"/>
                <a:gd name="T12" fmla="*/ 6 w 13"/>
                <a:gd name="T13" fmla="*/ 10 h 17"/>
                <a:gd name="T14" fmla="*/ 4 w 13"/>
                <a:gd name="T15" fmla="*/ 10 h 17"/>
                <a:gd name="T16" fmla="*/ 4 w 13"/>
                <a:gd name="T17" fmla="*/ 17 h 17"/>
                <a:gd name="T18" fmla="*/ 0 w 13"/>
                <a:gd name="T19" fmla="*/ 17 h 17"/>
                <a:gd name="T20" fmla="*/ 0 w 13"/>
                <a:gd name="T21" fmla="*/ 0 h 17"/>
                <a:gd name="T22" fmla="*/ 4 w 13"/>
                <a:gd name="T23" fmla="*/ 7 h 17"/>
                <a:gd name="T24" fmla="*/ 6 w 13"/>
                <a:gd name="T25" fmla="*/ 7 h 17"/>
                <a:gd name="T26" fmla="*/ 9 w 13"/>
                <a:gd name="T27" fmla="*/ 6 h 17"/>
                <a:gd name="T28" fmla="*/ 6 w 13"/>
                <a:gd name="T29" fmla="*/ 4 h 17"/>
                <a:gd name="T30" fmla="*/ 4 w 13"/>
                <a:gd name="T31" fmla="*/ 4 h 17"/>
                <a:gd name="T32" fmla="*/ 4 w 13"/>
                <a:gd name="T33" fmla="*/ 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7">
                  <a:moveTo>
                    <a:pt x="0" y="0"/>
                  </a:moveTo>
                  <a:cubicBezTo>
                    <a:pt x="7" y="0"/>
                    <a:pt x="7" y="0"/>
                    <a:pt x="7" y="0"/>
                  </a:cubicBezTo>
                  <a:cubicBezTo>
                    <a:pt x="10" y="0"/>
                    <a:pt x="13" y="2"/>
                    <a:pt x="13" y="6"/>
                  </a:cubicBezTo>
                  <a:cubicBezTo>
                    <a:pt x="13" y="8"/>
                    <a:pt x="12" y="10"/>
                    <a:pt x="9" y="10"/>
                  </a:cubicBezTo>
                  <a:cubicBezTo>
                    <a:pt x="13" y="17"/>
                    <a:pt x="13" y="17"/>
                    <a:pt x="13" y="17"/>
                  </a:cubicBezTo>
                  <a:cubicBezTo>
                    <a:pt x="9" y="17"/>
                    <a:pt x="9" y="17"/>
                    <a:pt x="9" y="17"/>
                  </a:cubicBezTo>
                  <a:cubicBezTo>
                    <a:pt x="6" y="10"/>
                    <a:pt x="6" y="10"/>
                    <a:pt x="6" y="10"/>
                  </a:cubicBezTo>
                  <a:cubicBezTo>
                    <a:pt x="4" y="10"/>
                    <a:pt x="4" y="10"/>
                    <a:pt x="4" y="10"/>
                  </a:cubicBezTo>
                  <a:cubicBezTo>
                    <a:pt x="4" y="17"/>
                    <a:pt x="4" y="17"/>
                    <a:pt x="4" y="17"/>
                  </a:cubicBezTo>
                  <a:cubicBezTo>
                    <a:pt x="0" y="17"/>
                    <a:pt x="0" y="17"/>
                    <a:pt x="0" y="17"/>
                  </a:cubicBezTo>
                  <a:lnTo>
                    <a:pt x="0" y="0"/>
                  </a:lnTo>
                  <a:close/>
                  <a:moveTo>
                    <a:pt x="4" y="7"/>
                  </a:moveTo>
                  <a:cubicBezTo>
                    <a:pt x="6" y="7"/>
                    <a:pt x="6" y="7"/>
                    <a:pt x="6" y="7"/>
                  </a:cubicBezTo>
                  <a:cubicBezTo>
                    <a:pt x="7" y="7"/>
                    <a:pt x="9" y="7"/>
                    <a:pt x="9" y="6"/>
                  </a:cubicBezTo>
                  <a:cubicBezTo>
                    <a:pt x="9" y="4"/>
                    <a:pt x="8" y="4"/>
                    <a:pt x="6" y="4"/>
                  </a:cubicBezTo>
                  <a:cubicBezTo>
                    <a:pt x="4" y="4"/>
                    <a:pt x="4" y="4"/>
                    <a:pt x="4" y="4"/>
                  </a:cubicBezTo>
                  <a:lnTo>
                    <a:pt x="4"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5" name="Freeform 29">
              <a:extLst>
                <a:ext uri="{FF2B5EF4-FFF2-40B4-BE49-F238E27FC236}">
                  <a16:creationId xmlns:a16="http://schemas.microsoft.com/office/drawing/2014/main" xmlns="" id="{F1F0FD1F-5F1A-484E-9400-9308D5333026}"/>
                </a:ext>
              </a:extLst>
            </p:cNvPr>
            <p:cNvSpPr>
              <a:spLocks/>
            </p:cNvSpPr>
            <p:nvPr/>
          </p:nvSpPr>
          <p:spPr bwMode="auto">
            <a:xfrm>
              <a:off x="9823" y="4089"/>
              <a:ext cx="138" cy="181"/>
            </a:xfrm>
            <a:custGeom>
              <a:avLst/>
              <a:gdLst>
                <a:gd name="T0" fmla="*/ 53 w 138"/>
                <a:gd name="T1" fmla="*/ 42 h 181"/>
                <a:gd name="T2" fmla="*/ 0 w 138"/>
                <a:gd name="T3" fmla="*/ 42 h 181"/>
                <a:gd name="T4" fmla="*/ 0 w 138"/>
                <a:gd name="T5" fmla="*/ 0 h 181"/>
                <a:gd name="T6" fmla="*/ 138 w 138"/>
                <a:gd name="T7" fmla="*/ 0 h 181"/>
                <a:gd name="T8" fmla="*/ 138 w 138"/>
                <a:gd name="T9" fmla="*/ 42 h 181"/>
                <a:gd name="T10" fmla="*/ 85 w 138"/>
                <a:gd name="T11" fmla="*/ 42 h 181"/>
                <a:gd name="T12" fmla="*/ 85 w 138"/>
                <a:gd name="T13" fmla="*/ 181 h 181"/>
                <a:gd name="T14" fmla="*/ 53 w 138"/>
                <a:gd name="T15" fmla="*/ 181 h 181"/>
                <a:gd name="T16" fmla="*/ 53 w 138"/>
                <a:gd name="T17" fmla="*/ 4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181">
                  <a:moveTo>
                    <a:pt x="53" y="42"/>
                  </a:moveTo>
                  <a:lnTo>
                    <a:pt x="0" y="42"/>
                  </a:lnTo>
                  <a:lnTo>
                    <a:pt x="0" y="0"/>
                  </a:lnTo>
                  <a:lnTo>
                    <a:pt x="138" y="0"/>
                  </a:lnTo>
                  <a:lnTo>
                    <a:pt x="138" y="42"/>
                  </a:lnTo>
                  <a:lnTo>
                    <a:pt x="85" y="42"/>
                  </a:lnTo>
                  <a:lnTo>
                    <a:pt x="85" y="181"/>
                  </a:lnTo>
                  <a:lnTo>
                    <a:pt x="53" y="181"/>
                  </a:lnTo>
                  <a:lnTo>
                    <a:pt x="53"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6" name="Rectangle 30">
              <a:extLst>
                <a:ext uri="{FF2B5EF4-FFF2-40B4-BE49-F238E27FC236}">
                  <a16:creationId xmlns:a16="http://schemas.microsoft.com/office/drawing/2014/main" xmlns="" id="{C87E6F16-0FD2-4E7C-AD3B-E5DB8BAAC7BC}"/>
                </a:ext>
              </a:extLst>
            </p:cNvPr>
            <p:cNvSpPr>
              <a:spLocks noChangeArrowheads="1"/>
            </p:cNvSpPr>
            <p:nvPr/>
          </p:nvSpPr>
          <p:spPr bwMode="auto">
            <a:xfrm>
              <a:off x="9993" y="4089"/>
              <a:ext cx="42" cy="1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7" name="Freeform 31">
              <a:extLst>
                <a:ext uri="{FF2B5EF4-FFF2-40B4-BE49-F238E27FC236}">
                  <a16:creationId xmlns:a16="http://schemas.microsoft.com/office/drawing/2014/main" xmlns="" id="{078CE4EA-1CA3-482F-A906-A888C1969F7C}"/>
                </a:ext>
              </a:extLst>
            </p:cNvPr>
            <p:cNvSpPr>
              <a:spLocks/>
            </p:cNvSpPr>
            <p:nvPr/>
          </p:nvSpPr>
          <p:spPr bwMode="auto">
            <a:xfrm>
              <a:off x="10078" y="4089"/>
              <a:ext cx="116" cy="181"/>
            </a:xfrm>
            <a:custGeom>
              <a:avLst/>
              <a:gdLst>
                <a:gd name="T0" fmla="*/ 0 w 116"/>
                <a:gd name="T1" fmla="*/ 0 h 181"/>
                <a:gd name="T2" fmla="*/ 116 w 116"/>
                <a:gd name="T3" fmla="*/ 0 h 181"/>
                <a:gd name="T4" fmla="*/ 116 w 116"/>
                <a:gd name="T5" fmla="*/ 42 h 181"/>
                <a:gd name="T6" fmla="*/ 42 w 116"/>
                <a:gd name="T7" fmla="*/ 42 h 181"/>
                <a:gd name="T8" fmla="*/ 42 w 116"/>
                <a:gd name="T9" fmla="*/ 74 h 181"/>
                <a:gd name="T10" fmla="*/ 116 w 116"/>
                <a:gd name="T11" fmla="*/ 74 h 181"/>
                <a:gd name="T12" fmla="*/ 116 w 116"/>
                <a:gd name="T13" fmla="*/ 117 h 181"/>
                <a:gd name="T14" fmla="*/ 42 w 116"/>
                <a:gd name="T15" fmla="*/ 117 h 181"/>
                <a:gd name="T16" fmla="*/ 42 w 116"/>
                <a:gd name="T17" fmla="*/ 181 h 181"/>
                <a:gd name="T18" fmla="*/ 0 w 116"/>
                <a:gd name="T19" fmla="*/ 181 h 181"/>
                <a:gd name="T20" fmla="*/ 0 w 116"/>
                <a:gd name="T21"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81">
                  <a:moveTo>
                    <a:pt x="0" y="0"/>
                  </a:moveTo>
                  <a:lnTo>
                    <a:pt x="116" y="0"/>
                  </a:lnTo>
                  <a:lnTo>
                    <a:pt x="116" y="42"/>
                  </a:lnTo>
                  <a:lnTo>
                    <a:pt x="42" y="42"/>
                  </a:lnTo>
                  <a:lnTo>
                    <a:pt x="42" y="74"/>
                  </a:lnTo>
                  <a:lnTo>
                    <a:pt x="116" y="74"/>
                  </a:lnTo>
                  <a:lnTo>
                    <a:pt x="116" y="117"/>
                  </a:lnTo>
                  <a:lnTo>
                    <a:pt x="42" y="117"/>
                  </a:lnTo>
                  <a:lnTo>
                    <a:pt x="42"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8" name="Rectangle 32">
              <a:extLst>
                <a:ext uri="{FF2B5EF4-FFF2-40B4-BE49-F238E27FC236}">
                  <a16:creationId xmlns:a16="http://schemas.microsoft.com/office/drawing/2014/main" xmlns="" id="{D6FC503F-44A5-4B13-870F-F35A707FF259}"/>
                </a:ext>
              </a:extLst>
            </p:cNvPr>
            <p:cNvSpPr>
              <a:spLocks noChangeArrowheads="1"/>
            </p:cNvSpPr>
            <p:nvPr/>
          </p:nvSpPr>
          <p:spPr bwMode="auto">
            <a:xfrm>
              <a:off x="10226" y="4089"/>
              <a:ext cx="42" cy="1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39" name="Freeform 33">
              <a:extLst>
                <a:ext uri="{FF2B5EF4-FFF2-40B4-BE49-F238E27FC236}">
                  <a16:creationId xmlns:a16="http://schemas.microsoft.com/office/drawing/2014/main" xmlns="" id="{A75B9124-2FB1-4E00-B27E-573DAE500541}"/>
                </a:ext>
              </a:extLst>
            </p:cNvPr>
            <p:cNvSpPr>
              <a:spLocks/>
            </p:cNvSpPr>
            <p:nvPr/>
          </p:nvSpPr>
          <p:spPr bwMode="auto">
            <a:xfrm>
              <a:off x="10322" y="4089"/>
              <a:ext cx="116" cy="181"/>
            </a:xfrm>
            <a:custGeom>
              <a:avLst/>
              <a:gdLst>
                <a:gd name="T0" fmla="*/ 0 w 116"/>
                <a:gd name="T1" fmla="*/ 0 h 181"/>
                <a:gd name="T2" fmla="*/ 116 w 116"/>
                <a:gd name="T3" fmla="*/ 0 h 181"/>
                <a:gd name="T4" fmla="*/ 116 w 116"/>
                <a:gd name="T5" fmla="*/ 42 h 181"/>
                <a:gd name="T6" fmla="*/ 31 w 116"/>
                <a:gd name="T7" fmla="*/ 42 h 181"/>
                <a:gd name="T8" fmla="*/ 31 w 116"/>
                <a:gd name="T9" fmla="*/ 74 h 181"/>
                <a:gd name="T10" fmla="*/ 106 w 116"/>
                <a:gd name="T11" fmla="*/ 74 h 181"/>
                <a:gd name="T12" fmla="*/ 106 w 116"/>
                <a:gd name="T13" fmla="*/ 107 h 181"/>
                <a:gd name="T14" fmla="*/ 31 w 116"/>
                <a:gd name="T15" fmla="*/ 107 h 181"/>
                <a:gd name="T16" fmla="*/ 31 w 116"/>
                <a:gd name="T17" fmla="*/ 149 h 181"/>
                <a:gd name="T18" fmla="*/ 116 w 116"/>
                <a:gd name="T19" fmla="*/ 149 h 181"/>
                <a:gd name="T20" fmla="*/ 116 w 116"/>
                <a:gd name="T21" fmla="*/ 181 h 181"/>
                <a:gd name="T22" fmla="*/ 0 w 116"/>
                <a:gd name="T23" fmla="*/ 181 h 181"/>
                <a:gd name="T24" fmla="*/ 0 w 116"/>
                <a:gd name="T2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6" h="181">
                  <a:moveTo>
                    <a:pt x="0" y="0"/>
                  </a:moveTo>
                  <a:lnTo>
                    <a:pt x="116" y="0"/>
                  </a:lnTo>
                  <a:lnTo>
                    <a:pt x="116" y="42"/>
                  </a:lnTo>
                  <a:lnTo>
                    <a:pt x="31" y="42"/>
                  </a:lnTo>
                  <a:lnTo>
                    <a:pt x="31" y="74"/>
                  </a:lnTo>
                  <a:lnTo>
                    <a:pt x="106" y="74"/>
                  </a:lnTo>
                  <a:lnTo>
                    <a:pt x="106" y="107"/>
                  </a:lnTo>
                  <a:lnTo>
                    <a:pt x="31" y="107"/>
                  </a:lnTo>
                  <a:lnTo>
                    <a:pt x="31" y="149"/>
                  </a:lnTo>
                  <a:lnTo>
                    <a:pt x="116" y="149"/>
                  </a:lnTo>
                  <a:lnTo>
                    <a:pt x="116"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0" name="Freeform 34">
              <a:extLst>
                <a:ext uri="{FF2B5EF4-FFF2-40B4-BE49-F238E27FC236}">
                  <a16:creationId xmlns:a16="http://schemas.microsoft.com/office/drawing/2014/main" xmlns="" id="{B501DEF5-865C-4F6B-BB32-67B2CBCFB561}"/>
                </a:ext>
              </a:extLst>
            </p:cNvPr>
            <p:cNvSpPr>
              <a:spLocks noEditPoints="1"/>
            </p:cNvSpPr>
            <p:nvPr/>
          </p:nvSpPr>
          <p:spPr bwMode="auto">
            <a:xfrm>
              <a:off x="10481" y="4089"/>
              <a:ext cx="159" cy="181"/>
            </a:xfrm>
            <a:custGeom>
              <a:avLst/>
              <a:gdLst>
                <a:gd name="T0" fmla="*/ 0 w 15"/>
                <a:gd name="T1" fmla="*/ 0 h 17"/>
                <a:gd name="T2" fmla="*/ 6 w 15"/>
                <a:gd name="T3" fmla="*/ 0 h 17"/>
                <a:gd name="T4" fmla="*/ 15 w 15"/>
                <a:gd name="T5" fmla="*/ 9 h 17"/>
                <a:gd name="T6" fmla="*/ 6 w 15"/>
                <a:gd name="T7" fmla="*/ 17 h 17"/>
                <a:gd name="T8" fmla="*/ 0 w 15"/>
                <a:gd name="T9" fmla="*/ 17 h 17"/>
                <a:gd name="T10" fmla="*/ 0 w 15"/>
                <a:gd name="T11" fmla="*/ 0 h 17"/>
                <a:gd name="T12" fmla="*/ 4 w 15"/>
                <a:gd name="T13" fmla="*/ 14 h 17"/>
                <a:gd name="T14" fmla="*/ 6 w 15"/>
                <a:gd name="T15" fmla="*/ 14 h 17"/>
                <a:gd name="T16" fmla="*/ 12 w 15"/>
                <a:gd name="T17" fmla="*/ 9 h 17"/>
                <a:gd name="T18" fmla="*/ 6 w 15"/>
                <a:gd name="T19" fmla="*/ 4 h 17"/>
                <a:gd name="T20" fmla="*/ 4 w 15"/>
                <a:gd name="T21" fmla="*/ 4 h 17"/>
                <a:gd name="T22" fmla="*/ 4 w 15"/>
                <a:gd name="T23"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 h="17">
                  <a:moveTo>
                    <a:pt x="0" y="0"/>
                  </a:moveTo>
                  <a:cubicBezTo>
                    <a:pt x="6" y="0"/>
                    <a:pt x="6" y="0"/>
                    <a:pt x="6" y="0"/>
                  </a:cubicBezTo>
                  <a:cubicBezTo>
                    <a:pt x="11" y="0"/>
                    <a:pt x="15" y="3"/>
                    <a:pt x="15" y="9"/>
                  </a:cubicBezTo>
                  <a:cubicBezTo>
                    <a:pt x="15" y="14"/>
                    <a:pt x="11" y="17"/>
                    <a:pt x="6" y="17"/>
                  </a:cubicBezTo>
                  <a:cubicBezTo>
                    <a:pt x="0" y="17"/>
                    <a:pt x="0" y="17"/>
                    <a:pt x="0" y="17"/>
                  </a:cubicBezTo>
                  <a:lnTo>
                    <a:pt x="0" y="0"/>
                  </a:lnTo>
                  <a:close/>
                  <a:moveTo>
                    <a:pt x="4" y="14"/>
                  </a:moveTo>
                  <a:cubicBezTo>
                    <a:pt x="6" y="14"/>
                    <a:pt x="6" y="14"/>
                    <a:pt x="6" y="14"/>
                  </a:cubicBezTo>
                  <a:cubicBezTo>
                    <a:pt x="9" y="14"/>
                    <a:pt x="12" y="12"/>
                    <a:pt x="12" y="9"/>
                  </a:cubicBezTo>
                  <a:cubicBezTo>
                    <a:pt x="12" y="5"/>
                    <a:pt x="9" y="4"/>
                    <a:pt x="6" y="4"/>
                  </a:cubicBezTo>
                  <a:cubicBezTo>
                    <a:pt x="4" y="4"/>
                    <a:pt x="4" y="4"/>
                    <a:pt x="4" y="4"/>
                  </a:cubicBezTo>
                  <a:lnTo>
                    <a:pt x="4"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1" name="Freeform 35">
              <a:extLst>
                <a:ext uri="{FF2B5EF4-FFF2-40B4-BE49-F238E27FC236}">
                  <a16:creationId xmlns:a16="http://schemas.microsoft.com/office/drawing/2014/main" xmlns="" id="{A5C8DF0C-9B7E-4B2C-A5BF-A8E9156FC9C6}"/>
                </a:ext>
              </a:extLst>
            </p:cNvPr>
            <p:cNvSpPr>
              <a:spLocks noEditPoints="1"/>
            </p:cNvSpPr>
            <p:nvPr/>
          </p:nvSpPr>
          <p:spPr bwMode="auto">
            <a:xfrm>
              <a:off x="10757" y="4089"/>
              <a:ext cx="137" cy="181"/>
            </a:xfrm>
            <a:custGeom>
              <a:avLst/>
              <a:gdLst>
                <a:gd name="T0" fmla="*/ 0 w 13"/>
                <a:gd name="T1" fmla="*/ 0 h 17"/>
                <a:gd name="T2" fmla="*/ 6 w 13"/>
                <a:gd name="T3" fmla="*/ 0 h 17"/>
                <a:gd name="T4" fmla="*/ 13 w 13"/>
                <a:gd name="T5" fmla="*/ 6 h 17"/>
                <a:gd name="T6" fmla="*/ 6 w 13"/>
                <a:gd name="T7" fmla="*/ 11 h 17"/>
                <a:gd name="T8" fmla="*/ 4 w 13"/>
                <a:gd name="T9" fmla="*/ 11 h 17"/>
                <a:gd name="T10" fmla="*/ 4 w 13"/>
                <a:gd name="T11" fmla="*/ 17 h 17"/>
                <a:gd name="T12" fmla="*/ 0 w 13"/>
                <a:gd name="T13" fmla="*/ 17 h 17"/>
                <a:gd name="T14" fmla="*/ 0 w 13"/>
                <a:gd name="T15" fmla="*/ 0 h 17"/>
                <a:gd name="T16" fmla="*/ 4 w 13"/>
                <a:gd name="T17" fmla="*/ 8 h 17"/>
                <a:gd name="T18" fmla="*/ 6 w 13"/>
                <a:gd name="T19" fmla="*/ 8 h 17"/>
                <a:gd name="T20" fmla="*/ 9 w 13"/>
                <a:gd name="T21" fmla="*/ 6 h 17"/>
                <a:gd name="T22" fmla="*/ 6 w 13"/>
                <a:gd name="T23" fmla="*/ 4 h 17"/>
                <a:gd name="T24" fmla="*/ 4 w 13"/>
                <a:gd name="T25" fmla="*/ 4 h 17"/>
                <a:gd name="T26" fmla="*/ 4 w 13"/>
                <a:gd name="T27" fmla="*/ 8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 h="17">
                  <a:moveTo>
                    <a:pt x="0" y="0"/>
                  </a:moveTo>
                  <a:cubicBezTo>
                    <a:pt x="6" y="0"/>
                    <a:pt x="6" y="0"/>
                    <a:pt x="6" y="0"/>
                  </a:cubicBezTo>
                  <a:cubicBezTo>
                    <a:pt x="10" y="0"/>
                    <a:pt x="13" y="2"/>
                    <a:pt x="13" y="6"/>
                  </a:cubicBezTo>
                  <a:cubicBezTo>
                    <a:pt x="13" y="9"/>
                    <a:pt x="10" y="11"/>
                    <a:pt x="6" y="11"/>
                  </a:cubicBezTo>
                  <a:cubicBezTo>
                    <a:pt x="4" y="11"/>
                    <a:pt x="4" y="11"/>
                    <a:pt x="4" y="11"/>
                  </a:cubicBezTo>
                  <a:cubicBezTo>
                    <a:pt x="4" y="17"/>
                    <a:pt x="4" y="17"/>
                    <a:pt x="4" y="17"/>
                  </a:cubicBezTo>
                  <a:cubicBezTo>
                    <a:pt x="0" y="17"/>
                    <a:pt x="0" y="17"/>
                    <a:pt x="0" y="17"/>
                  </a:cubicBezTo>
                  <a:lnTo>
                    <a:pt x="0" y="0"/>
                  </a:lnTo>
                  <a:close/>
                  <a:moveTo>
                    <a:pt x="4" y="8"/>
                  </a:moveTo>
                  <a:cubicBezTo>
                    <a:pt x="6" y="8"/>
                    <a:pt x="6" y="8"/>
                    <a:pt x="6" y="8"/>
                  </a:cubicBezTo>
                  <a:cubicBezTo>
                    <a:pt x="7" y="8"/>
                    <a:pt x="9" y="7"/>
                    <a:pt x="9" y="6"/>
                  </a:cubicBezTo>
                  <a:cubicBezTo>
                    <a:pt x="9" y="4"/>
                    <a:pt x="7" y="4"/>
                    <a:pt x="6" y="4"/>
                  </a:cubicBezTo>
                  <a:cubicBezTo>
                    <a:pt x="4" y="4"/>
                    <a:pt x="4" y="4"/>
                    <a:pt x="4" y="4"/>
                  </a:cubicBezTo>
                  <a:lnTo>
                    <a:pt x="4"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2" name="Freeform 36">
              <a:extLst>
                <a:ext uri="{FF2B5EF4-FFF2-40B4-BE49-F238E27FC236}">
                  <a16:creationId xmlns:a16="http://schemas.microsoft.com/office/drawing/2014/main" xmlns="" id="{FD7248D3-47F1-479A-87C9-2B848F7EF8B2}"/>
                </a:ext>
              </a:extLst>
            </p:cNvPr>
            <p:cNvSpPr>
              <a:spLocks/>
            </p:cNvSpPr>
            <p:nvPr/>
          </p:nvSpPr>
          <p:spPr bwMode="auto">
            <a:xfrm>
              <a:off x="10926" y="4089"/>
              <a:ext cx="149" cy="192"/>
            </a:xfrm>
            <a:custGeom>
              <a:avLst/>
              <a:gdLst>
                <a:gd name="T0" fmla="*/ 14 w 14"/>
                <a:gd name="T1" fmla="*/ 11 h 18"/>
                <a:gd name="T2" fmla="*/ 7 w 14"/>
                <a:gd name="T3" fmla="*/ 18 h 18"/>
                <a:gd name="T4" fmla="*/ 0 w 14"/>
                <a:gd name="T5" fmla="*/ 11 h 18"/>
                <a:gd name="T6" fmla="*/ 0 w 14"/>
                <a:gd name="T7" fmla="*/ 0 h 18"/>
                <a:gd name="T8" fmla="*/ 3 w 14"/>
                <a:gd name="T9" fmla="*/ 0 h 18"/>
                <a:gd name="T10" fmla="*/ 3 w 14"/>
                <a:gd name="T11" fmla="*/ 11 h 18"/>
                <a:gd name="T12" fmla="*/ 7 w 14"/>
                <a:gd name="T13" fmla="*/ 14 h 18"/>
                <a:gd name="T14" fmla="*/ 10 w 14"/>
                <a:gd name="T15" fmla="*/ 11 h 18"/>
                <a:gd name="T16" fmla="*/ 10 w 14"/>
                <a:gd name="T17" fmla="*/ 0 h 18"/>
                <a:gd name="T18" fmla="*/ 14 w 14"/>
                <a:gd name="T19" fmla="*/ 0 h 18"/>
                <a:gd name="T20" fmla="*/ 14 w 14"/>
                <a:gd name="T21" fmla="*/ 1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8">
                  <a:moveTo>
                    <a:pt x="14" y="11"/>
                  </a:moveTo>
                  <a:cubicBezTo>
                    <a:pt x="14" y="15"/>
                    <a:pt x="11" y="18"/>
                    <a:pt x="7" y="18"/>
                  </a:cubicBezTo>
                  <a:cubicBezTo>
                    <a:pt x="2" y="18"/>
                    <a:pt x="0" y="15"/>
                    <a:pt x="0" y="11"/>
                  </a:cubicBezTo>
                  <a:cubicBezTo>
                    <a:pt x="0" y="0"/>
                    <a:pt x="0" y="0"/>
                    <a:pt x="0" y="0"/>
                  </a:cubicBezTo>
                  <a:cubicBezTo>
                    <a:pt x="3" y="0"/>
                    <a:pt x="3" y="0"/>
                    <a:pt x="3" y="0"/>
                  </a:cubicBezTo>
                  <a:cubicBezTo>
                    <a:pt x="3" y="11"/>
                    <a:pt x="3" y="11"/>
                    <a:pt x="3" y="11"/>
                  </a:cubicBezTo>
                  <a:cubicBezTo>
                    <a:pt x="3" y="13"/>
                    <a:pt x="5" y="14"/>
                    <a:pt x="7" y="14"/>
                  </a:cubicBezTo>
                  <a:cubicBezTo>
                    <a:pt x="9" y="14"/>
                    <a:pt x="10" y="13"/>
                    <a:pt x="10" y="11"/>
                  </a:cubicBezTo>
                  <a:cubicBezTo>
                    <a:pt x="10" y="0"/>
                    <a:pt x="10" y="0"/>
                    <a:pt x="10" y="0"/>
                  </a:cubicBezTo>
                  <a:cubicBezTo>
                    <a:pt x="14" y="0"/>
                    <a:pt x="14" y="0"/>
                    <a:pt x="14" y="0"/>
                  </a:cubicBezTo>
                  <a:lnTo>
                    <a:pt x="14"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3" name="Freeform 37">
              <a:extLst>
                <a:ext uri="{FF2B5EF4-FFF2-40B4-BE49-F238E27FC236}">
                  <a16:creationId xmlns:a16="http://schemas.microsoft.com/office/drawing/2014/main" xmlns="" id="{B481670C-BA36-4358-9063-895DEEB2A23F}"/>
                </a:ext>
              </a:extLst>
            </p:cNvPr>
            <p:cNvSpPr>
              <a:spLocks noEditPoints="1"/>
            </p:cNvSpPr>
            <p:nvPr/>
          </p:nvSpPr>
          <p:spPr bwMode="auto">
            <a:xfrm>
              <a:off x="11117" y="4089"/>
              <a:ext cx="138" cy="181"/>
            </a:xfrm>
            <a:custGeom>
              <a:avLst/>
              <a:gdLst>
                <a:gd name="T0" fmla="*/ 0 w 13"/>
                <a:gd name="T1" fmla="*/ 0 h 17"/>
                <a:gd name="T2" fmla="*/ 6 w 13"/>
                <a:gd name="T3" fmla="*/ 0 h 17"/>
                <a:gd name="T4" fmla="*/ 12 w 13"/>
                <a:gd name="T5" fmla="*/ 5 h 17"/>
                <a:gd name="T6" fmla="*/ 9 w 13"/>
                <a:gd name="T7" fmla="*/ 8 h 17"/>
                <a:gd name="T8" fmla="*/ 9 w 13"/>
                <a:gd name="T9" fmla="*/ 8 h 17"/>
                <a:gd name="T10" fmla="*/ 13 w 13"/>
                <a:gd name="T11" fmla="*/ 12 h 17"/>
                <a:gd name="T12" fmla="*/ 7 w 13"/>
                <a:gd name="T13" fmla="*/ 17 h 17"/>
                <a:gd name="T14" fmla="*/ 0 w 13"/>
                <a:gd name="T15" fmla="*/ 17 h 17"/>
                <a:gd name="T16" fmla="*/ 0 w 13"/>
                <a:gd name="T17" fmla="*/ 0 h 17"/>
                <a:gd name="T18" fmla="*/ 4 w 13"/>
                <a:gd name="T19" fmla="*/ 7 h 17"/>
                <a:gd name="T20" fmla="*/ 6 w 13"/>
                <a:gd name="T21" fmla="*/ 7 h 17"/>
                <a:gd name="T22" fmla="*/ 9 w 13"/>
                <a:gd name="T23" fmla="*/ 5 h 17"/>
                <a:gd name="T24" fmla="*/ 6 w 13"/>
                <a:gd name="T25" fmla="*/ 4 h 17"/>
                <a:gd name="T26" fmla="*/ 4 w 13"/>
                <a:gd name="T27" fmla="*/ 4 h 17"/>
                <a:gd name="T28" fmla="*/ 4 w 13"/>
                <a:gd name="T29" fmla="*/ 7 h 17"/>
                <a:gd name="T30" fmla="*/ 4 w 13"/>
                <a:gd name="T31" fmla="*/ 14 h 17"/>
                <a:gd name="T32" fmla="*/ 7 w 13"/>
                <a:gd name="T33" fmla="*/ 14 h 17"/>
                <a:gd name="T34" fmla="*/ 9 w 13"/>
                <a:gd name="T35" fmla="*/ 12 h 17"/>
                <a:gd name="T36" fmla="*/ 6 w 13"/>
                <a:gd name="T37" fmla="*/ 10 h 17"/>
                <a:gd name="T38" fmla="*/ 4 w 13"/>
                <a:gd name="T39" fmla="*/ 10 h 17"/>
                <a:gd name="T40" fmla="*/ 4 w 13"/>
                <a:gd name="T41" fmla="*/ 1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 h="17">
                  <a:moveTo>
                    <a:pt x="0" y="0"/>
                  </a:moveTo>
                  <a:cubicBezTo>
                    <a:pt x="6" y="0"/>
                    <a:pt x="6" y="0"/>
                    <a:pt x="6" y="0"/>
                  </a:cubicBezTo>
                  <a:cubicBezTo>
                    <a:pt x="9" y="0"/>
                    <a:pt x="12" y="1"/>
                    <a:pt x="12" y="5"/>
                  </a:cubicBezTo>
                  <a:cubicBezTo>
                    <a:pt x="12" y="7"/>
                    <a:pt x="11" y="8"/>
                    <a:pt x="9" y="8"/>
                  </a:cubicBezTo>
                  <a:cubicBezTo>
                    <a:pt x="9" y="8"/>
                    <a:pt x="9" y="8"/>
                    <a:pt x="9" y="8"/>
                  </a:cubicBezTo>
                  <a:cubicBezTo>
                    <a:pt x="11" y="9"/>
                    <a:pt x="13" y="10"/>
                    <a:pt x="13" y="12"/>
                  </a:cubicBezTo>
                  <a:cubicBezTo>
                    <a:pt x="13" y="16"/>
                    <a:pt x="10" y="17"/>
                    <a:pt x="7" y="17"/>
                  </a:cubicBezTo>
                  <a:cubicBezTo>
                    <a:pt x="0" y="17"/>
                    <a:pt x="0" y="17"/>
                    <a:pt x="0" y="17"/>
                  </a:cubicBezTo>
                  <a:lnTo>
                    <a:pt x="0" y="0"/>
                  </a:lnTo>
                  <a:close/>
                  <a:moveTo>
                    <a:pt x="4" y="7"/>
                  </a:moveTo>
                  <a:cubicBezTo>
                    <a:pt x="6" y="7"/>
                    <a:pt x="6" y="7"/>
                    <a:pt x="6" y="7"/>
                  </a:cubicBezTo>
                  <a:cubicBezTo>
                    <a:pt x="7" y="7"/>
                    <a:pt x="9" y="7"/>
                    <a:pt x="9" y="5"/>
                  </a:cubicBezTo>
                  <a:cubicBezTo>
                    <a:pt x="9" y="4"/>
                    <a:pt x="7" y="4"/>
                    <a:pt x="6" y="4"/>
                  </a:cubicBezTo>
                  <a:cubicBezTo>
                    <a:pt x="4" y="4"/>
                    <a:pt x="4" y="4"/>
                    <a:pt x="4" y="4"/>
                  </a:cubicBezTo>
                  <a:lnTo>
                    <a:pt x="4" y="7"/>
                  </a:lnTo>
                  <a:close/>
                  <a:moveTo>
                    <a:pt x="4" y="14"/>
                  </a:moveTo>
                  <a:cubicBezTo>
                    <a:pt x="7" y="14"/>
                    <a:pt x="7" y="14"/>
                    <a:pt x="7" y="14"/>
                  </a:cubicBezTo>
                  <a:cubicBezTo>
                    <a:pt x="8" y="14"/>
                    <a:pt x="9" y="14"/>
                    <a:pt x="9" y="12"/>
                  </a:cubicBezTo>
                  <a:cubicBezTo>
                    <a:pt x="9" y="10"/>
                    <a:pt x="8" y="10"/>
                    <a:pt x="6" y="10"/>
                  </a:cubicBezTo>
                  <a:cubicBezTo>
                    <a:pt x="4" y="10"/>
                    <a:pt x="4" y="10"/>
                    <a:pt x="4" y="10"/>
                  </a:cubicBezTo>
                  <a:lnTo>
                    <a:pt x="4"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4" name="Freeform 38">
              <a:extLst>
                <a:ext uri="{FF2B5EF4-FFF2-40B4-BE49-F238E27FC236}">
                  <a16:creationId xmlns:a16="http://schemas.microsoft.com/office/drawing/2014/main" xmlns="" id="{F1BAD890-0598-4598-83D8-D637DF056CF1}"/>
                </a:ext>
              </a:extLst>
            </p:cNvPr>
            <p:cNvSpPr>
              <a:spLocks/>
            </p:cNvSpPr>
            <p:nvPr/>
          </p:nvSpPr>
          <p:spPr bwMode="auto">
            <a:xfrm>
              <a:off x="11287" y="4089"/>
              <a:ext cx="117" cy="181"/>
            </a:xfrm>
            <a:custGeom>
              <a:avLst/>
              <a:gdLst>
                <a:gd name="T0" fmla="*/ 0 w 117"/>
                <a:gd name="T1" fmla="*/ 0 h 181"/>
                <a:gd name="T2" fmla="*/ 42 w 117"/>
                <a:gd name="T3" fmla="*/ 0 h 181"/>
                <a:gd name="T4" fmla="*/ 42 w 117"/>
                <a:gd name="T5" fmla="*/ 149 h 181"/>
                <a:gd name="T6" fmla="*/ 117 w 117"/>
                <a:gd name="T7" fmla="*/ 149 h 181"/>
                <a:gd name="T8" fmla="*/ 117 w 117"/>
                <a:gd name="T9" fmla="*/ 181 h 181"/>
                <a:gd name="T10" fmla="*/ 0 w 117"/>
                <a:gd name="T11" fmla="*/ 181 h 181"/>
                <a:gd name="T12" fmla="*/ 0 w 117"/>
                <a:gd name="T13" fmla="*/ 0 h 181"/>
              </a:gdLst>
              <a:ahLst/>
              <a:cxnLst>
                <a:cxn ang="0">
                  <a:pos x="T0" y="T1"/>
                </a:cxn>
                <a:cxn ang="0">
                  <a:pos x="T2" y="T3"/>
                </a:cxn>
                <a:cxn ang="0">
                  <a:pos x="T4" y="T5"/>
                </a:cxn>
                <a:cxn ang="0">
                  <a:pos x="T6" y="T7"/>
                </a:cxn>
                <a:cxn ang="0">
                  <a:pos x="T8" y="T9"/>
                </a:cxn>
                <a:cxn ang="0">
                  <a:pos x="T10" y="T11"/>
                </a:cxn>
                <a:cxn ang="0">
                  <a:pos x="T12" y="T13"/>
                </a:cxn>
              </a:cxnLst>
              <a:rect l="0" t="0" r="r" b="b"/>
              <a:pathLst>
                <a:path w="117" h="181">
                  <a:moveTo>
                    <a:pt x="0" y="0"/>
                  </a:moveTo>
                  <a:lnTo>
                    <a:pt x="42" y="0"/>
                  </a:lnTo>
                  <a:lnTo>
                    <a:pt x="42" y="149"/>
                  </a:lnTo>
                  <a:lnTo>
                    <a:pt x="117" y="149"/>
                  </a:lnTo>
                  <a:lnTo>
                    <a:pt x="117"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5" name="Rectangle 39">
              <a:extLst>
                <a:ext uri="{FF2B5EF4-FFF2-40B4-BE49-F238E27FC236}">
                  <a16:creationId xmlns:a16="http://schemas.microsoft.com/office/drawing/2014/main" xmlns="" id="{90F4A758-42E2-4FAA-81B2-A68CBEA7B88E}"/>
                </a:ext>
              </a:extLst>
            </p:cNvPr>
            <p:cNvSpPr>
              <a:spLocks noChangeArrowheads="1"/>
            </p:cNvSpPr>
            <p:nvPr/>
          </p:nvSpPr>
          <p:spPr bwMode="auto">
            <a:xfrm>
              <a:off x="11436" y="4089"/>
              <a:ext cx="31" cy="1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6" name="Freeform 40">
              <a:extLst>
                <a:ext uri="{FF2B5EF4-FFF2-40B4-BE49-F238E27FC236}">
                  <a16:creationId xmlns:a16="http://schemas.microsoft.com/office/drawing/2014/main" xmlns="" id="{E2C2A0E9-9E04-468C-97EB-F4ED8BB2BF5A}"/>
                </a:ext>
              </a:extLst>
            </p:cNvPr>
            <p:cNvSpPr>
              <a:spLocks/>
            </p:cNvSpPr>
            <p:nvPr/>
          </p:nvSpPr>
          <p:spPr bwMode="auto">
            <a:xfrm>
              <a:off x="11510" y="4089"/>
              <a:ext cx="159" cy="192"/>
            </a:xfrm>
            <a:custGeom>
              <a:avLst/>
              <a:gdLst>
                <a:gd name="T0" fmla="*/ 11 w 15"/>
                <a:gd name="T1" fmla="*/ 5 h 18"/>
                <a:gd name="T2" fmla="*/ 8 w 15"/>
                <a:gd name="T3" fmla="*/ 3 h 18"/>
                <a:gd name="T4" fmla="*/ 3 w 15"/>
                <a:gd name="T5" fmla="*/ 9 h 18"/>
                <a:gd name="T6" fmla="*/ 8 w 15"/>
                <a:gd name="T7" fmla="*/ 14 h 18"/>
                <a:gd name="T8" fmla="*/ 12 w 15"/>
                <a:gd name="T9" fmla="*/ 12 h 18"/>
                <a:gd name="T10" fmla="*/ 15 w 15"/>
                <a:gd name="T11" fmla="*/ 15 h 18"/>
                <a:gd name="T12" fmla="*/ 9 w 15"/>
                <a:gd name="T13" fmla="*/ 18 h 18"/>
                <a:gd name="T14" fmla="*/ 0 w 15"/>
                <a:gd name="T15" fmla="*/ 9 h 18"/>
                <a:gd name="T16" fmla="*/ 9 w 15"/>
                <a:gd name="T17" fmla="*/ 0 h 18"/>
                <a:gd name="T18" fmla="*/ 14 w 15"/>
                <a:gd name="T19" fmla="*/ 2 h 18"/>
                <a:gd name="T20" fmla="*/ 11 w 15"/>
                <a:gd name="T21"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18">
                  <a:moveTo>
                    <a:pt x="11" y="5"/>
                  </a:moveTo>
                  <a:cubicBezTo>
                    <a:pt x="11" y="4"/>
                    <a:pt x="10" y="3"/>
                    <a:pt x="8" y="3"/>
                  </a:cubicBezTo>
                  <a:cubicBezTo>
                    <a:pt x="5" y="3"/>
                    <a:pt x="3" y="6"/>
                    <a:pt x="3" y="9"/>
                  </a:cubicBezTo>
                  <a:cubicBezTo>
                    <a:pt x="3" y="12"/>
                    <a:pt x="5" y="14"/>
                    <a:pt x="8" y="14"/>
                  </a:cubicBezTo>
                  <a:cubicBezTo>
                    <a:pt x="10" y="14"/>
                    <a:pt x="11" y="13"/>
                    <a:pt x="12" y="12"/>
                  </a:cubicBezTo>
                  <a:cubicBezTo>
                    <a:pt x="15" y="15"/>
                    <a:pt x="15" y="15"/>
                    <a:pt x="15" y="15"/>
                  </a:cubicBezTo>
                  <a:cubicBezTo>
                    <a:pt x="13" y="17"/>
                    <a:pt x="11" y="18"/>
                    <a:pt x="9" y="18"/>
                  </a:cubicBezTo>
                  <a:cubicBezTo>
                    <a:pt x="3" y="18"/>
                    <a:pt x="0" y="14"/>
                    <a:pt x="0" y="9"/>
                  </a:cubicBezTo>
                  <a:cubicBezTo>
                    <a:pt x="0" y="3"/>
                    <a:pt x="3" y="0"/>
                    <a:pt x="9" y="0"/>
                  </a:cubicBezTo>
                  <a:cubicBezTo>
                    <a:pt x="10" y="0"/>
                    <a:pt x="13" y="1"/>
                    <a:pt x="14" y="2"/>
                  </a:cubicBezTo>
                  <a:lnTo>
                    <a:pt x="11"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7" name="Freeform 41">
              <a:extLst>
                <a:ext uri="{FF2B5EF4-FFF2-40B4-BE49-F238E27FC236}">
                  <a16:creationId xmlns:a16="http://schemas.microsoft.com/office/drawing/2014/main" xmlns="" id="{9286DA5F-744E-4B7D-954C-D1508813823A}"/>
                </a:ext>
              </a:extLst>
            </p:cNvPr>
            <p:cNvSpPr>
              <a:spLocks noEditPoints="1"/>
            </p:cNvSpPr>
            <p:nvPr/>
          </p:nvSpPr>
          <p:spPr bwMode="auto">
            <a:xfrm>
              <a:off x="11754" y="4089"/>
              <a:ext cx="191" cy="181"/>
            </a:xfrm>
            <a:custGeom>
              <a:avLst/>
              <a:gdLst>
                <a:gd name="T0" fmla="*/ 74 w 191"/>
                <a:gd name="T1" fmla="*/ 0 h 181"/>
                <a:gd name="T2" fmla="*/ 106 w 191"/>
                <a:gd name="T3" fmla="*/ 0 h 181"/>
                <a:gd name="T4" fmla="*/ 191 w 191"/>
                <a:gd name="T5" fmla="*/ 181 h 181"/>
                <a:gd name="T6" fmla="*/ 138 w 191"/>
                <a:gd name="T7" fmla="*/ 181 h 181"/>
                <a:gd name="T8" fmla="*/ 127 w 191"/>
                <a:gd name="T9" fmla="*/ 149 h 181"/>
                <a:gd name="T10" fmla="*/ 53 w 191"/>
                <a:gd name="T11" fmla="*/ 149 h 181"/>
                <a:gd name="T12" fmla="*/ 42 w 191"/>
                <a:gd name="T13" fmla="*/ 181 h 181"/>
                <a:gd name="T14" fmla="*/ 0 w 191"/>
                <a:gd name="T15" fmla="*/ 181 h 181"/>
                <a:gd name="T16" fmla="*/ 74 w 191"/>
                <a:gd name="T17" fmla="*/ 0 h 181"/>
                <a:gd name="T18" fmla="*/ 95 w 191"/>
                <a:gd name="T19" fmla="*/ 53 h 181"/>
                <a:gd name="T20" fmla="*/ 74 w 191"/>
                <a:gd name="T21" fmla="*/ 107 h 181"/>
                <a:gd name="T22" fmla="*/ 117 w 191"/>
                <a:gd name="T23" fmla="*/ 107 h 181"/>
                <a:gd name="T24" fmla="*/ 95 w 191"/>
                <a:gd name="T25" fmla="*/ 53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1" h="181">
                  <a:moveTo>
                    <a:pt x="74" y="0"/>
                  </a:moveTo>
                  <a:lnTo>
                    <a:pt x="106" y="0"/>
                  </a:lnTo>
                  <a:lnTo>
                    <a:pt x="191" y="181"/>
                  </a:lnTo>
                  <a:lnTo>
                    <a:pt x="138" y="181"/>
                  </a:lnTo>
                  <a:lnTo>
                    <a:pt x="127" y="149"/>
                  </a:lnTo>
                  <a:lnTo>
                    <a:pt x="53" y="149"/>
                  </a:lnTo>
                  <a:lnTo>
                    <a:pt x="42" y="181"/>
                  </a:lnTo>
                  <a:lnTo>
                    <a:pt x="0" y="181"/>
                  </a:lnTo>
                  <a:lnTo>
                    <a:pt x="74" y="0"/>
                  </a:lnTo>
                  <a:close/>
                  <a:moveTo>
                    <a:pt x="95" y="53"/>
                  </a:moveTo>
                  <a:lnTo>
                    <a:pt x="74" y="107"/>
                  </a:lnTo>
                  <a:lnTo>
                    <a:pt x="117" y="107"/>
                  </a:lnTo>
                  <a:lnTo>
                    <a:pt x="95"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8" name="Freeform 42">
              <a:extLst>
                <a:ext uri="{FF2B5EF4-FFF2-40B4-BE49-F238E27FC236}">
                  <a16:creationId xmlns:a16="http://schemas.microsoft.com/office/drawing/2014/main" xmlns="" id="{270F6821-4834-46D9-85AC-271BED6C240B}"/>
                </a:ext>
              </a:extLst>
            </p:cNvPr>
            <p:cNvSpPr>
              <a:spLocks/>
            </p:cNvSpPr>
            <p:nvPr/>
          </p:nvSpPr>
          <p:spPr bwMode="auto">
            <a:xfrm>
              <a:off x="11955" y="4089"/>
              <a:ext cx="149" cy="192"/>
            </a:xfrm>
            <a:custGeom>
              <a:avLst/>
              <a:gdLst>
                <a:gd name="T0" fmla="*/ 11 w 14"/>
                <a:gd name="T1" fmla="*/ 5 h 18"/>
                <a:gd name="T2" fmla="*/ 8 w 14"/>
                <a:gd name="T3" fmla="*/ 3 h 18"/>
                <a:gd name="T4" fmla="*/ 3 w 14"/>
                <a:gd name="T5" fmla="*/ 9 h 18"/>
                <a:gd name="T6" fmla="*/ 8 w 14"/>
                <a:gd name="T7" fmla="*/ 14 h 18"/>
                <a:gd name="T8" fmla="*/ 11 w 14"/>
                <a:gd name="T9" fmla="*/ 12 h 18"/>
                <a:gd name="T10" fmla="*/ 14 w 14"/>
                <a:gd name="T11" fmla="*/ 15 h 18"/>
                <a:gd name="T12" fmla="*/ 8 w 14"/>
                <a:gd name="T13" fmla="*/ 18 h 18"/>
                <a:gd name="T14" fmla="*/ 0 w 14"/>
                <a:gd name="T15" fmla="*/ 9 h 18"/>
                <a:gd name="T16" fmla="*/ 8 w 14"/>
                <a:gd name="T17" fmla="*/ 0 h 18"/>
                <a:gd name="T18" fmla="*/ 14 w 14"/>
                <a:gd name="T19" fmla="*/ 2 h 18"/>
                <a:gd name="T20" fmla="*/ 11 w 14"/>
                <a:gd name="T21"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8">
                  <a:moveTo>
                    <a:pt x="11" y="5"/>
                  </a:moveTo>
                  <a:cubicBezTo>
                    <a:pt x="11" y="4"/>
                    <a:pt x="9" y="3"/>
                    <a:pt x="8" y="3"/>
                  </a:cubicBezTo>
                  <a:cubicBezTo>
                    <a:pt x="5" y="3"/>
                    <a:pt x="3" y="6"/>
                    <a:pt x="3" y="9"/>
                  </a:cubicBezTo>
                  <a:cubicBezTo>
                    <a:pt x="3" y="12"/>
                    <a:pt x="5" y="14"/>
                    <a:pt x="8" y="14"/>
                  </a:cubicBezTo>
                  <a:cubicBezTo>
                    <a:pt x="9" y="14"/>
                    <a:pt x="11" y="13"/>
                    <a:pt x="11" y="12"/>
                  </a:cubicBezTo>
                  <a:cubicBezTo>
                    <a:pt x="14" y="15"/>
                    <a:pt x="14" y="15"/>
                    <a:pt x="14" y="15"/>
                  </a:cubicBezTo>
                  <a:cubicBezTo>
                    <a:pt x="13" y="17"/>
                    <a:pt x="11" y="18"/>
                    <a:pt x="8" y="18"/>
                  </a:cubicBezTo>
                  <a:cubicBezTo>
                    <a:pt x="3" y="18"/>
                    <a:pt x="0" y="14"/>
                    <a:pt x="0" y="9"/>
                  </a:cubicBezTo>
                  <a:cubicBezTo>
                    <a:pt x="0" y="3"/>
                    <a:pt x="3" y="0"/>
                    <a:pt x="8" y="0"/>
                  </a:cubicBezTo>
                  <a:cubicBezTo>
                    <a:pt x="10" y="0"/>
                    <a:pt x="13" y="1"/>
                    <a:pt x="14" y="2"/>
                  </a:cubicBezTo>
                  <a:lnTo>
                    <a:pt x="11"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49" name="Freeform 43">
              <a:extLst>
                <a:ext uri="{FF2B5EF4-FFF2-40B4-BE49-F238E27FC236}">
                  <a16:creationId xmlns:a16="http://schemas.microsoft.com/office/drawing/2014/main" xmlns="" id="{9EEC7AFF-0937-4F23-BDFC-E8AEDF4BA9D4}"/>
                </a:ext>
              </a:extLst>
            </p:cNvPr>
            <p:cNvSpPr>
              <a:spLocks/>
            </p:cNvSpPr>
            <p:nvPr/>
          </p:nvSpPr>
          <p:spPr bwMode="auto">
            <a:xfrm>
              <a:off x="12125" y="4089"/>
              <a:ext cx="159" cy="192"/>
            </a:xfrm>
            <a:custGeom>
              <a:avLst/>
              <a:gdLst>
                <a:gd name="T0" fmla="*/ 12 w 15"/>
                <a:gd name="T1" fmla="*/ 5 h 18"/>
                <a:gd name="T2" fmla="*/ 9 w 15"/>
                <a:gd name="T3" fmla="*/ 3 h 18"/>
                <a:gd name="T4" fmla="*/ 4 w 15"/>
                <a:gd name="T5" fmla="*/ 9 h 18"/>
                <a:gd name="T6" fmla="*/ 9 w 15"/>
                <a:gd name="T7" fmla="*/ 14 h 18"/>
                <a:gd name="T8" fmla="*/ 12 w 15"/>
                <a:gd name="T9" fmla="*/ 12 h 18"/>
                <a:gd name="T10" fmla="*/ 15 w 15"/>
                <a:gd name="T11" fmla="*/ 15 h 18"/>
                <a:gd name="T12" fmla="*/ 9 w 15"/>
                <a:gd name="T13" fmla="*/ 18 h 18"/>
                <a:gd name="T14" fmla="*/ 0 w 15"/>
                <a:gd name="T15" fmla="*/ 9 h 18"/>
                <a:gd name="T16" fmla="*/ 9 w 15"/>
                <a:gd name="T17" fmla="*/ 0 h 18"/>
                <a:gd name="T18" fmla="*/ 15 w 15"/>
                <a:gd name="T19" fmla="*/ 2 h 18"/>
                <a:gd name="T20" fmla="*/ 12 w 15"/>
                <a:gd name="T21"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18">
                  <a:moveTo>
                    <a:pt x="12" y="5"/>
                  </a:moveTo>
                  <a:cubicBezTo>
                    <a:pt x="11" y="4"/>
                    <a:pt x="10" y="3"/>
                    <a:pt x="9" y="3"/>
                  </a:cubicBezTo>
                  <a:cubicBezTo>
                    <a:pt x="6" y="3"/>
                    <a:pt x="4" y="6"/>
                    <a:pt x="4" y="9"/>
                  </a:cubicBezTo>
                  <a:cubicBezTo>
                    <a:pt x="4" y="12"/>
                    <a:pt x="6" y="14"/>
                    <a:pt x="9" y="14"/>
                  </a:cubicBezTo>
                  <a:cubicBezTo>
                    <a:pt x="10" y="14"/>
                    <a:pt x="11" y="13"/>
                    <a:pt x="12" y="12"/>
                  </a:cubicBezTo>
                  <a:cubicBezTo>
                    <a:pt x="15" y="15"/>
                    <a:pt x="15" y="15"/>
                    <a:pt x="15" y="15"/>
                  </a:cubicBezTo>
                  <a:cubicBezTo>
                    <a:pt x="14" y="17"/>
                    <a:pt x="11" y="18"/>
                    <a:pt x="9" y="18"/>
                  </a:cubicBezTo>
                  <a:cubicBezTo>
                    <a:pt x="4" y="18"/>
                    <a:pt x="0" y="14"/>
                    <a:pt x="0" y="9"/>
                  </a:cubicBezTo>
                  <a:cubicBezTo>
                    <a:pt x="0" y="3"/>
                    <a:pt x="4" y="0"/>
                    <a:pt x="9" y="0"/>
                  </a:cubicBezTo>
                  <a:cubicBezTo>
                    <a:pt x="11" y="0"/>
                    <a:pt x="13" y="1"/>
                    <a:pt x="15" y="2"/>
                  </a:cubicBezTo>
                  <a:lnTo>
                    <a:pt x="12"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0" name="Freeform 44">
              <a:extLst>
                <a:ext uri="{FF2B5EF4-FFF2-40B4-BE49-F238E27FC236}">
                  <a16:creationId xmlns:a16="http://schemas.microsoft.com/office/drawing/2014/main" xmlns="" id="{F4716BF0-4D31-43FF-9DA1-2BAF4C8B86C3}"/>
                </a:ext>
              </a:extLst>
            </p:cNvPr>
            <p:cNvSpPr>
              <a:spLocks noEditPoints="1"/>
            </p:cNvSpPr>
            <p:nvPr/>
          </p:nvSpPr>
          <p:spPr bwMode="auto">
            <a:xfrm>
              <a:off x="12305" y="4089"/>
              <a:ext cx="181" cy="192"/>
            </a:xfrm>
            <a:custGeom>
              <a:avLst/>
              <a:gdLst>
                <a:gd name="T0" fmla="*/ 9 w 17"/>
                <a:gd name="T1" fmla="*/ 0 h 18"/>
                <a:gd name="T2" fmla="*/ 17 w 17"/>
                <a:gd name="T3" fmla="*/ 9 h 18"/>
                <a:gd name="T4" fmla="*/ 9 w 17"/>
                <a:gd name="T5" fmla="*/ 18 h 18"/>
                <a:gd name="T6" fmla="*/ 0 w 17"/>
                <a:gd name="T7" fmla="*/ 9 h 18"/>
                <a:gd name="T8" fmla="*/ 9 w 17"/>
                <a:gd name="T9" fmla="*/ 0 h 18"/>
                <a:gd name="T10" fmla="*/ 9 w 17"/>
                <a:gd name="T11" fmla="*/ 14 h 18"/>
                <a:gd name="T12" fmla="*/ 14 w 17"/>
                <a:gd name="T13" fmla="*/ 9 h 18"/>
                <a:gd name="T14" fmla="*/ 9 w 17"/>
                <a:gd name="T15" fmla="*/ 3 h 18"/>
                <a:gd name="T16" fmla="*/ 3 w 17"/>
                <a:gd name="T17" fmla="*/ 9 h 18"/>
                <a:gd name="T18" fmla="*/ 9 w 17"/>
                <a:gd name="T19" fmla="*/ 1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18">
                  <a:moveTo>
                    <a:pt x="9" y="0"/>
                  </a:moveTo>
                  <a:cubicBezTo>
                    <a:pt x="14" y="0"/>
                    <a:pt x="17" y="3"/>
                    <a:pt x="17" y="9"/>
                  </a:cubicBezTo>
                  <a:cubicBezTo>
                    <a:pt x="17" y="14"/>
                    <a:pt x="14" y="18"/>
                    <a:pt x="9" y="18"/>
                  </a:cubicBezTo>
                  <a:cubicBezTo>
                    <a:pt x="3" y="18"/>
                    <a:pt x="0" y="14"/>
                    <a:pt x="0" y="9"/>
                  </a:cubicBezTo>
                  <a:cubicBezTo>
                    <a:pt x="0" y="3"/>
                    <a:pt x="3" y="0"/>
                    <a:pt x="9" y="0"/>
                  </a:cubicBezTo>
                  <a:moveTo>
                    <a:pt x="9" y="14"/>
                  </a:moveTo>
                  <a:cubicBezTo>
                    <a:pt x="12" y="14"/>
                    <a:pt x="14" y="12"/>
                    <a:pt x="14" y="9"/>
                  </a:cubicBezTo>
                  <a:cubicBezTo>
                    <a:pt x="14" y="6"/>
                    <a:pt x="12" y="3"/>
                    <a:pt x="9" y="3"/>
                  </a:cubicBezTo>
                  <a:cubicBezTo>
                    <a:pt x="5" y="3"/>
                    <a:pt x="3" y="6"/>
                    <a:pt x="3" y="9"/>
                  </a:cubicBezTo>
                  <a:cubicBezTo>
                    <a:pt x="3" y="12"/>
                    <a:pt x="5" y="14"/>
                    <a:pt x="9" y="1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1" name="Freeform 45">
              <a:extLst>
                <a:ext uri="{FF2B5EF4-FFF2-40B4-BE49-F238E27FC236}">
                  <a16:creationId xmlns:a16="http://schemas.microsoft.com/office/drawing/2014/main" xmlns="" id="{162B1D7A-00CD-48A0-AC00-4E7B9B109C69}"/>
                </a:ext>
              </a:extLst>
            </p:cNvPr>
            <p:cNvSpPr>
              <a:spLocks/>
            </p:cNvSpPr>
            <p:nvPr/>
          </p:nvSpPr>
          <p:spPr bwMode="auto">
            <a:xfrm>
              <a:off x="12528" y="4089"/>
              <a:ext cx="149" cy="192"/>
            </a:xfrm>
            <a:custGeom>
              <a:avLst/>
              <a:gdLst>
                <a:gd name="T0" fmla="*/ 14 w 14"/>
                <a:gd name="T1" fmla="*/ 11 h 18"/>
                <a:gd name="T2" fmla="*/ 7 w 14"/>
                <a:gd name="T3" fmla="*/ 18 h 18"/>
                <a:gd name="T4" fmla="*/ 0 w 14"/>
                <a:gd name="T5" fmla="*/ 11 h 18"/>
                <a:gd name="T6" fmla="*/ 0 w 14"/>
                <a:gd name="T7" fmla="*/ 0 h 18"/>
                <a:gd name="T8" fmla="*/ 4 w 14"/>
                <a:gd name="T9" fmla="*/ 0 h 18"/>
                <a:gd name="T10" fmla="*/ 4 w 14"/>
                <a:gd name="T11" fmla="*/ 11 h 18"/>
                <a:gd name="T12" fmla="*/ 7 w 14"/>
                <a:gd name="T13" fmla="*/ 14 h 18"/>
                <a:gd name="T14" fmla="*/ 10 w 14"/>
                <a:gd name="T15" fmla="*/ 11 h 18"/>
                <a:gd name="T16" fmla="*/ 10 w 14"/>
                <a:gd name="T17" fmla="*/ 0 h 18"/>
                <a:gd name="T18" fmla="*/ 14 w 14"/>
                <a:gd name="T19" fmla="*/ 0 h 18"/>
                <a:gd name="T20" fmla="*/ 14 w 14"/>
                <a:gd name="T21" fmla="*/ 1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 h="18">
                  <a:moveTo>
                    <a:pt x="14" y="11"/>
                  </a:moveTo>
                  <a:cubicBezTo>
                    <a:pt x="14" y="15"/>
                    <a:pt x="11" y="18"/>
                    <a:pt x="7" y="18"/>
                  </a:cubicBezTo>
                  <a:cubicBezTo>
                    <a:pt x="2" y="18"/>
                    <a:pt x="0" y="15"/>
                    <a:pt x="0" y="11"/>
                  </a:cubicBezTo>
                  <a:cubicBezTo>
                    <a:pt x="0" y="0"/>
                    <a:pt x="0" y="0"/>
                    <a:pt x="0" y="0"/>
                  </a:cubicBezTo>
                  <a:cubicBezTo>
                    <a:pt x="4" y="0"/>
                    <a:pt x="4" y="0"/>
                    <a:pt x="4" y="0"/>
                  </a:cubicBezTo>
                  <a:cubicBezTo>
                    <a:pt x="4" y="11"/>
                    <a:pt x="4" y="11"/>
                    <a:pt x="4" y="11"/>
                  </a:cubicBezTo>
                  <a:cubicBezTo>
                    <a:pt x="4" y="13"/>
                    <a:pt x="5" y="14"/>
                    <a:pt x="7" y="14"/>
                  </a:cubicBezTo>
                  <a:cubicBezTo>
                    <a:pt x="9" y="14"/>
                    <a:pt x="10" y="13"/>
                    <a:pt x="10" y="11"/>
                  </a:cubicBezTo>
                  <a:cubicBezTo>
                    <a:pt x="10" y="0"/>
                    <a:pt x="10" y="0"/>
                    <a:pt x="10" y="0"/>
                  </a:cubicBezTo>
                  <a:cubicBezTo>
                    <a:pt x="14" y="0"/>
                    <a:pt x="14" y="0"/>
                    <a:pt x="14" y="0"/>
                  </a:cubicBezTo>
                  <a:lnTo>
                    <a:pt x="14" y="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2" name="Freeform 46">
              <a:extLst>
                <a:ext uri="{FF2B5EF4-FFF2-40B4-BE49-F238E27FC236}">
                  <a16:creationId xmlns:a16="http://schemas.microsoft.com/office/drawing/2014/main" xmlns="" id="{CA3FE0EF-D0D4-4833-9068-DDB3C3FFB650}"/>
                </a:ext>
              </a:extLst>
            </p:cNvPr>
            <p:cNvSpPr>
              <a:spLocks/>
            </p:cNvSpPr>
            <p:nvPr/>
          </p:nvSpPr>
          <p:spPr bwMode="auto">
            <a:xfrm>
              <a:off x="12719" y="4089"/>
              <a:ext cx="170" cy="181"/>
            </a:xfrm>
            <a:custGeom>
              <a:avLst/>
              <a:gdLst>
                <a:gd name="T0" fmla="*/ 0 w 170"/>
                <a:gd name="T1" fmla="*/ 0 h 181"/>
                <a:gd name="T2" fmla="*/ 53 w 170"/>
                <a:gd name="T3" fmla="*/ 0 h 181"/>
                <a:gd name="T4" fmla="*/ 128 w 170"/>
                <a:gd name="T5" fmla="*/ 128 h 181"/>
                <a:gd name="T6" fmla="*/ 128 w 170"/>
                <a:gd name="T7" fmla="*/ 128 h 181"/>
                <a:gd name="T8" fmla="*/ 128 w 170"/>
                <a:gd name="T9" fmla="*/ 0 h 181"/>
                <a:gd name="T10" fmla="*/ 170 w 170"/>
                <a:gd name="T11" fmla="*/ 0 h 181"/>
                <a:gd name="T12" fmla="*/ 170 w 170"/>
                <a:gd name="T13" fmla="*/ 181 h 181"/>
                <a:gd name="T14" fmla="*/ 117 w 170"/>
                <a:gd name="T15" fmla="*/ 181 h 181"/>
                <a:gd name="T16" fmla="*/ 43 w 170"/>
                <a:gd name="T17" fmla="*/ 53 h 181"/>
                <a:gd name="T18" fmla="*/ 43 w 170"/>
                <a:gd name="T19" fmla="*/ 53 h 181"/>
                <a:gd name="T20" fmla="*/ 43 w 170"/>
                <a:gd name="T21" fmla="*/ 181 h 181"/>
                <a:gd name="T22" fmla="*/ 0 w 170"/>
                <a:gd name="T23" fmla="*/ 181 h 181"/>
                <a:gd name="T24" fmla="*/ 0 w 170"/>
                <a:gd name="T2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0" h="181">
                  <a:moveTo>
                    <a:pt x="0" y="0"/>
                  </a:moveTo>
                  <a:lnTo>
                    <a:pt x="53" y="0"/>
                  </a:lnTo>
                  <a:lnTo>
                    <a:pt x="128" y="128"/>
                  </a:lnTo>
                  <a:lnTo>
                    <a:pt x="128" y="128"/>
                  </a:lnTo>
                  <a:lnTo>
                    <a:pt x="128" y="0"/>
                  </a:lnTo>
                  <a:lnTo>
                    <a:pt x="170" y="0"/>
                  </a:lnTo>
                  <a:lnTo>
                    <a:pt x="170" y="181"/>
                  </a:lnTo>
                  <a:lnTo>
                    <a:pt x="117" y="181"/>
                  </a:lnTo>
                  <a:lnTo>
                    <a:pt x="43" y="53"/>
                  </a:lnTo>
                  <a:lnTo>
                    <a:pt x="43" y="53"/>
                  </a:lnTo>
                  <a:lnTo>
                    <a:pt x="43"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3" name="Freeform 47">
              <a:extLst>
                <a:ext uri="{FF2B5EF4-FFF2-40B4-BE49-F238E27FC236}">
                  <a16:creationId xmlns:a16="http://schemas.microsoft.com/office/drawing/2014/main" xmlns="" id="{FB2FDA19-5FF0-47D4-A3F6-A2581D28D180}"/>
                </a:ext>
              </a:extLst>
            </p:cNvPr>
            <p:cNvSpPr>
              <a:spLocks/>
            </p:cNvSpPr>
            <p:nvPr/>
          </p:nvSpPr>
          <p:spPr bwMode="auto">
            <a:xfrm>
              <a:off x="12921" y="4089"/>
              <a:ext cx="138" cy="181"/>
            </a:xfrm>
            <a:custGeom>
              <a:avLst/>
              <a:gdLst>
                <a:gd name="T0" fmla="*/ 42 w 138"/>
                <a:gd name="T1" fmla="*/ 42 h 181"/>
                <a:gd name="T2" fmla="*/ 0 w 138"/>
                <a:gd name="T3" fmla="*/ 42 h 181"/>
                <a:gd name="T4" fmla="*/ 0 w 138"/>
                <a:gd name="T5" fmla="*/ 0 h 181"/>
                <a:gd name="T6" fmla="*/ 138 w 138"/>
                <a:gd name="T7" fmla="*/ 0 h 181"/>
                <a:gd name="T8" fmla="*/ 138 w 138"/>
                <a:gd name="T9" fmla="*/ 42 h 181"/>
                <a:gd name="T10" fmla="*/ 85 w 138"/>
                <a:gd name="T11" fmla="*/ 42 h 181"/>
                <a:gd name="T12" fmla="*/ 85 w 138"/>
                <a:gd name="T13" fmla="*/ 181 h 181"/>
                <a:gd name="T14" fmla="*/ 42 w 138"/>
                <a:gd name="T15" fmla="*/ 181 h 181"/>
                <a:gd name="T16" fmla="*/ 42 w 138"/>
                <a:gd name="T17" fmla="*/ 4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181">
                  <a:moveTo>
                    <a:pt x="42" y="42"/>
                  </a:moveTo>
                  <a:lnTo>
                    <a:pt x="0" y="42"/>
                  </a:lnTo>
                  <a:lnTo>
                    <a:pt x="0" y="0"/>
                  </a:lnTo>
                  <a:lnTo>
                    <a:pt x="138" y="0"/>
                  </a:lnTo>
                  <a:lnTo>
                    <a:pt x="138" y="42"/>
                  </a:lnTo>
                  <a:lnTo>
                    <a:pt x="85" y="42"/>
                  </a:lnTo>
                  <a:lnTo>
                    <a:pt x="85" y="181"/>
                  </a:lnTo>
                  <a:lnTo>
                    <a:pt x="42" y="181"/>
                  </a:lnTo>
                  <a:lnTo>
                    <a:pt x="42"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4" name="Freeform 48">
              <a:extLst>
                <a:ext uri="{FF2B5EF4-FFF2-40B4-BE49-F238E27FC236}">
                  <a16:creationId xmlns:a16="http://schemas.microsoft.com/office/drawing/2014/main" xmlns="" id="{DF1B8FE5-AF25-412E-89AB-CBF1F5118CDB}"/>
                </a:ext>
              </a:extLst>
            </p:cNvPr>
            <p:cNvSpPr>
              <a:spLocks noEditPoints="1"/>
            </p:cNvSpPr>
            <p:nvPr/>
          </p:nvSpPr>
          <p:spPr bwMode="auto">
            <a:xfrm>
              <a:off x="13048" y="4089"/>
              <a:ext cx="191" cy="181"/>
            </a:xfrm>
            <a:custGeom>
              <a:avLst/>
              <a:gdLst>
                <a:gd name="T0" fmla="*/ 85 w 191"/>
                <a:gd name="T1" fmla="*/ 0 h 181"/>
                <a:gd name="T2" fmla="*/ 117 w 191"/>
                <a:gd name="T3" fmla="*/ 0 h 181"/>
                <a:gd name="T4" fmla="*/ 191 w 191"/>
                <a:gd name="T5" fmla="*/ 181 h 181"/>
                <a:gd name="T6" fmla="*/ 149 w 191"/>
                <a:gd name="T7" fmla="*/ 181 h 181"/>
                <a:gd name="T8" fmla="*/ 127 w 191"/>
                <a:gd name="T9" fmla="*/ 149 h 181"/>
                <a:gd name="T10" fmla="*/ 64 w 191"/>
                <a:gd name="T11" fmla="*/ 149 h 181"/>
                <a:gd name="T12" fmla="*/ 43 w 191"/>
                <a:gd name="T13" fmla="*/ 181 h 181"/>
                <a:gd name="T14" fmla="*/ 0 w 191"/>
                <a:gd name="T15" fmla="*/ 181 h 181"/>
                <a:gd name="T16" fmla="*/ 85 w 191"/>
                <a:gd name="T17" fmla="*/ 0 h 181"/>
                <a:gd name="T18" fmla="*/ 96 w 191"/>
                <a:gd name="T19" fmla="*/ 53 h 181"/>
                <a:gd name="T20" fmla="*/ 74 w 191"/>
                <a:gd name="T21" fmla="*/ 107 h 181"/>
                <a:gd name="T22" fmla="*/ 117 w 191"/>
                <a:gd name="T23" fmla="*/ 107 h 181"/>
                <a:gd name="T24" fmla="*/ 96 w 191"/>
                <a:gd name="T25" fmla="*/ 53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1" h="181">
                  <a:moveTo>
                    <a:pt x="85" y="0"/>
                  </a:moveTo>
                  <a:lnTo>
                    <a:pt x="117" y="0"/>
                  </a:lnTo>
                  <a:lnTo>
                    <a:pt x="191" y="181"/>
                  </a:lnTo>
                  <a:lnTo>
                    <a:pt x="149" y="181"/>
                  </a:lnTo>
                  <a:lnTo>
                    <a:pt x="127" y="149"/>
                  </a:lnTo>
                  <a:lnTo>
                    <a:pt x="64" y="149"/>
                  </a:lnTo>
                  <a:lnTo>
                    <a:pt x="43" y="181"/>
                  </a:lnTo>
                  <a:lnTo>
                    <a:pt x="0" y="181"/>
                  </a:lnTo>
                  <a:lnTo>
                    <a:pt x="85" y="0"/>
                  </a:lnTo>
                  <a:close/>
                  <a:moveTo>
                    <a:pt x="96" y="53"/>
                  </a:moveTo>
                  <a:lnTo>
                    <a:pt x="74" y="107"/>
                  </a:lnTo>
                  <a:lnTo>
                    <a:pt x="117" y="107"/>
                  </a:lnTo>
                  <a:lnTo>
                    <a:pt x="96" y="5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5" name="Freeform 49">
              <a:extLst>
                <a:ext uri="{FF2B5EF4-FFF2-40B4-BE49-F238E27FC236}">
                  <a16:creationId xmlns:a16="http://schemas.microsoft.com/office/drawing/2014/main" xmlns="" id="{782D7DD2-98EA-44FE-B802-5278E1005E70}"/>
                </a:ext>
              </a:extLst>
            </p:cNvPr>
            <p:cNvSpPr>
              <a:spLocks/>
            </p:cNvSpPr>
            <p:nvPr/>
          </p:nvSpPr>
          <p:spPr bwMode="auto">
            <a:xfrm>
              <a:off x="13271" y="4089"/>
              <a:ext cx="159" cy="181"/>
            </a:xfrm>
            <a:custGeom>
              <a:avLst/>
              <a:gdLst>
                <a:gd name="T0" fmla="*/ 0 w 159"/>
                <a:gd name="T1" fmla="*/ 0 h 181"/>
                <a:gd name="T2" fmla="*/ 42 w 159"/>
                <a:gd name="T3" fmla="*/ 0 h 181"/>
                <a:gd name="T4" fmla="*/ 127 w 159"/>
                <a:gd name="T5" fmla="*/ 128 h 181"/>
                <a:gd name="T6" fmla="*/ 127 w 159"/>
                <a:gd name="T7" fmla="*/ 128 h 181"/>
                <a:gd name="T8" fmla="*/ 127 w 159"/>
                <a:gd name="T9" fmla="*/ 0 h 181"/>
                <a:gd name="T10" fmla="*/ 159 w 159"/>
                <a:gd name="T11" fmla="*/ 0 h 181"/>
                <a:gd name="T12" fmla="*/ 159 w 159"/>
                <a:gd name="T13" fmla="*/ 181 h 181"/>
                <a:gd name="T14" fmla="*/ 106 w 159"/>
                <a:gd name="T15" fmla="*/ 181 h 181"/>
                <a:gd name="T16" fmla="*/ 32 w 159"/>
                <a:gd name="T17" fmla="*/ 53 h 181"/>
                <a:gd name="T18" fmla="*/ 32 w 159"/>
                <a:gd name="T19" fmla="*/ 53 h 181"/>
                <a:gd name="T20" fmla="*/ 32 w 159"/>
                <a:gd name="T21" fmla="*/ 181 h 181"/>
                <a:gd name="T22" fmla="*/ 0 w 159"/>
                <a:gd name="T23" fmla="*/ 181 h 181"/>
                <a:gd name="T24" fmla="*/ 0 w 159"/>
                <a:gd name="T25" fmla="*/ 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9" h="181">
                  <a:moveTo>
                    <a:pt x="0" y="0"/>
                  </a:moveTo>
                  <a:lnTo>
                    <a:pt x="42" y="0"/>
                  </a:lnTo>
                  <a:lnTo>
                    <a:pt x="127" y="128"/>
                  </a:lnTo>
                  <a:lnTo>
                    <a:pt x="127" y="128"/>
                  </a:lnTo>
                  <a:lnTo>
                    <a:pt x="127" y="0"/>
                  </a:lnTo>
                  <a:lnTo>
                    <a:pt x="159" y="0"/>
                  </a:lnTo>
                  <a:lnTo>
                    <a:pt x="159" y="181"/>
                  </a:lnTo>
                  <a:lnTo>
                    <a:pt x="106" y="181"/>
                  </a:lnTo>
                  <a:lnTo>
                    <a:pt x="32" y="53"/>
                  </a:lnTo>
                  <a:lnTo>
                    <a:pt x="32" y="53"/>
                  </a:lnTo>
                  <a:lnTo>
                    <a:pt x="32" y="181"/>
                  </a:lnTo>
                  <a:lnTo>
                    <a:pt x="0" y="18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6" name="Freeform 50">
              <a:extLst>
                <a:ext uri="{FF2B5EF4-FFF2-40B4-BE49-F238E27FC236}">
                  <a16:creationId xmlns:a16="http://schemas.microsoft.com/office/drawing/2014/main" xmlns="" id="{015D2CE1-5FD4-407C-B301-F2806A4FD1DC}"/>
                </a:ext>
              </a:extLst>
            </p:cNvPr>
            <p:cNvSpPr>
              <a:spLocks/>
            </p:cNvSpPr>
            <p:nvPr/>
          </p:nvSpPr>
          <p:spPr bwMode="auto">
            <a:xfrm>
              <a:off x="13462" y="4089"/>
              <a:ext cx="138" cy="181"/>
            </a:xfrm>
            <a:custGeom>
              <a:avLst/>
              <a:gdLst>
                <a:gd name="T0" fmla="*/ 53 w 138"/>
                <a:gd name="T1" fmla="*/ 42 h 181"/>
                <a:gd name="T2" fmla="*/ 0 w 138"/>
                <a:gd name="T3" fmla="*/ 42 h 181"/>
                <a:gd name="T4" fmla="*/ 0 w 138"/>
                <a:gd name="T5" fmla="*/ 0 h 181"/>
                <a:gd name="T6" fmla="*/ 138 w 138"/>
                <a:gd name="T7" fmla="*/ 0 h 181"/>
                <a:gd name="T8" fmla="*/ 138 w 138"/>
                <a:gd name="T9" fmla="*/ 42 h 181"/>
                <a:gd name="T10" fmla="*/ 85 w 138"/>
                <a:gd name="T11" fmla="*/ 42 h 181"/>
                <a:gd name="T12" fmla="*/ 85 w 138"/>
                <a:gd name="T13" fmla="*/ 181 h 181"/>
                <a:gd name="T14" fmla="*/ 53 w 138"/>
                <a:gd name="T15" fmla="*/ 181 h 181"/>
                <a:gd name="T16" fmla="*/ 53 w 138"/>
                <a:gd name="T17" fmla="*/ 4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8" h="181">
                  <a:moveTo>
                    <a:pt x="53" y="42"/>
                  </a:moveTo>
                  <a:lnTo>
                    <a:pt x="0" y="42"/>
                  </a:lnTo>
                  <a:lnTo>
                    <a:pt x="0" y="0"/>
                  </a:lnTo>
                  <a:lnTo>
                    <a:pt x="138" y="0"/>
                  </a:lnTo>
                  <a:lnTo>
                    <a:pt x="138" y="42"/>
                  </a:lnTo>
                  <a:lnTo>
                    <a:pt x="85" y="42"/>
                  </a:lnTo>
                  <a:lnTo>
                    <a:pt x="85" y="181"/>
                  </a:lnTo>
                  <a:lnTo>
                    <a:pt x="53" y="181"/>
                  </a:lnTo>
                  <a:lnTo>
                    <a:pt x="53"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7" name="Freeform 51">
              <a:extLst>
                <a:ext uri="{FF2B5EF4-FFF2-40B4-BE49-F238E27FC236}">
                  <a16:creationId xmlns:a16="http://schemas.microsoft.com/office/drawing/2014/main" xmlns="" id="{E4FE106C-5540-401B-A19B-FADE7307FB0D}"/>
                </a:ext>
              </a:extLst>
            </p:cNvPr>
            <p:cNvSpPr>
              <a:spLocks/>
            </p:cNvSpPr>
            <p:nvPr/>
          </p:nvSpPr>
          <p:spPr bwMode="auto">
            <a:xfrm>
              <a:off x="13621" y="4089"/>
              <a:ext cx="127" cy="192"/>
            </a:xfrm>
            <a:custGeom>
              <a:avLst/>
              <a:gdLst>
                <a:gd name="T0" fmla="*/ 9 w 12"/>
                <a:gd name="T1" fmla="*/ 5 h 18"/>
                <a:gd name="T2" fmla="*/ 7 w 12"/>
                <a:gd name="T3" fmla="*/ 3 h 18"/>
                <a:gd name="T4" fmla="*/ 4 w 12"/>
                <a:gd name="T5" fmla="*/ 5 h 18"/>
                <a:gd name="T6" fmla="*/ 12 w 12"/>
                <a:gd name="T7" fmla="*/ 12 h 18"/>
                <a:gd name="T8" fmla="*/ 5 w 12"/>
                <a:gd name="T9" fmla="*/ 18 h 18"/>
                <a:gd name="T10" fmla="*/ 0 w 12"/>
                <a:gd name="T11" fmla="*/ 15 h 18"/>
                <a:gd name="T12" fmla="*/ 3 w 12"/>
                <a:gd name="T13" fmla="*/ 13 h 18"/>
                <a:gd name="T14" fmla="*/ 6 w 12"/>
                <a:gd name="T15" fmla="*/ 14 h 18"/>
                <a:gd name="T16" fmla="*/ 8 w 12"/>
                <a:gd name="T17" fmla="*/ 12 h 18"/>
                <a:gd name="T18" fmla="*/ 0 w 12"/>
                <a:gd name="T19" fmla="*/ 5 h 18"/>
                <a:gd name="T20" fmla="*/ 7 w 12"/>
                <a:gd name="T21" fmla="*/ 0 h 18"/>
                <a:gd name="T22" fmla="*/ 12 w 12"/>
                <a:gd name="T23" fmla="*/ 2 h 18"/>
                <a:gd name="T24" fmla="*/ 9 w 12"/>
                <a:gd name="T25" fmla="*/ 5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 h="18">
                  <a:moveTo>
                    <a:pt x="9" y="5"/>
                  </a:moveTo>
                  <a:cubicBezTo>
                    <a:pt x="9" y="4"/>
                    <a:pt x="8" y="3"/>
                    <a:pt x="7" y="3"/>
                  </a:cubicBezTo>
                  <a:cubicBezTo>
                    <a:pt x="6" y="3"/>
                    <a:pt x="4" y="4"/>
                    <a:pt x="4" y="5"/>
                  </a:cubicBezTo>
                  <a:cubicBezTo>
                    <a:pt x="4" y="8"/>
                    <a:pt x="12" y="6"/>
                    <a:pt x="12" y="12"/>
                  </a:cubicBezTo>
                  <a:cubicBezTo>
                    <a:pt x="12" y="16"/>
                    <a:pt x="9" y="18"/>
                    <a:pt x="5" y="18"/>
                  </a:cubicBezTo>
                  <a:cubicBezTo>
                    <a:pt x="3" y="18"/>
                    <a:pt x="1" y="17"/>
                    <a:pt x="0" y="15"/>
                  </a:cubicBezTo>
                  <a:cubicBezTo>
                    <a:pt x="3" y="13"/>
                    <a:pt x="3" y="13"/>
                    <a:pt x="3" y="13"/>
                  </a:cubicBezTo>
                  <a:cubicBezTo>
                    <a:pt x="3" y="14"/>
                    <a:pt x="4" y="14"/>
                    <a:pt x="6" y="14"/>
                  </a:cubicBezTo>
                  <a:cubicBezTo>
                    <a:pt x="7" y="14"/>
                    <a:pt x="8" y="14"/>
                    <a:pt x="8" y="12"/>
                  </a:cubicBezTo>
                  <a:cubicBezTo>
                    <a:pt x="8" y="9"/>
                    <a:pt x="0" y="11"/>
                    <a:pt x="0" y="5"/>
                  </a:cubicBezTo>
                  <a:cubicBezTo>
                    <a:pt x="0" y="2"/>
                    <a:pt x="4" y="0"/>
                    <a:pt x="7" y="0"/>
                  </a:cubicBezTo>
                  <a:cubicBezTo>
                    <a:pt x="9" y="0"/>
                    <a:pt x="10" y="1"/>
                    <a:pt x="12" y="2"/>
                  </a:cubicBezTo>
                  <a:lnTo>
                    <a:pt x="9"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8" name="Freeform 52">
              <a:extLst>
                <a:ext uri="{FF2B5EF4-FFF2-40B4-BE49-F238E27FC236}">
                  <a16:creationId xmlns:a16="http://schemas.microsoft.com/office/drawing/2014/main" xmlns="" id="{C458B5BA-0FD9-4975-81E0-655ABF665A33}"/>
                </a:ext>
              </a:extLst>
            </p:cNvPr>
            <p:cNvSpPr>
              <a:spLocks/>
            </p:cNvSpPr>
            <p:nvPr/>
          </p:nvSpPr>
          <p:spPr bwMode="auto">
            <a:xfrm>
              <a:off x="9303" y="3266"/>
              <a:ext cx="435" cy="652"/>
            </a:xfrm>
            <a:custGeom>
              <a:avLst/>
              <a:gdLst>
                <a:gd name="T0" fmla="*/ 5 w 41"/>
                <a:gd name="T1" fmla="*/ 46 h 61"/>
                <a:gd name="T2" fmla="*/ 20 w 41"/>
                <a:gd name="T3" fmla="*/ 52 h 61"/>
                <a:gd name="T4" fmla="*/ 30 w 41"/>
                <a:gd name="T5" fmla="*/ 44 h 61"/>
                <a:gd name="T6" fmla="*/ 19 w 41"/>
                <a:gd name="T7" fmla="*/ 33 h 61"/>
                <a:gd name="T8" fmla="*/ 4 w 41"/>
                <a:gd name="T9" fmla="*/ 15 h 61"/>
                <a:gd name="T10" fmla="*/ 23 w 41"/>
                <a:gd name="T11" fmla="*/ 0 h 61"/>
                <a:gd name="T12" fmla="*/ 39 w 41"/>
                <a:gd name="T13" fmla="*/ 6 h 61"/>
                <a:gd name="T14" fmla="*/ 34 w 41"/>
                <a:gd name="T15" fmla="*/ 14 h 61"/>
                <a:gd name="T16" fmla="*/ 23 w 41"/>
                <a:gd name="T17" fmla="*/ 8 h 61"/>
                <a:gd name="T18" fmla="*/ 14 w 41"/>
                <a:gd name="T19" fmla="*/ 15 h 61"/>
                <a:gd name="T20" fmla="*/ 41 w 41"/>
                <a:gd name="T21" fmla="*/ 44 h 61"/>
                <a:gd name="T22" fmla="*/ 20 w 41"/>
                <a:gd name="T23" fmla="*/ 61 h 61"/>
                <a:gd name="T24" fmla="*/ 0 w 41"/>
                <a:gd name="T25" fmla="*/ 53 h 61"/>
                <a:gd name="T26" fmla="*/ 5 w 41"/>
                <a:gd name="T27" fmla="*/ 46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 h="61">
                  <a:moveTo>
                    <a:pt x="5" y="46"/>
                  </a:moveTo>
                  <a:cubicBezTo>
                    <a:pt x="8" y="49"/>
                    <a:pt x="14" y="52"/>
                    <a:pt x="20" y="52"/>
                  </a:cubicBezTo>
                  <a:cubicBezTo>
                    <a:pt x="27" y="52"/>
                    <a:pt x="30" y="49"/>
                    <a:pt x="30" y="44"/>
                  </a:cubicBezTo>
                  <a:cubicBezTo>
                    <a:pt x="30" y="38"/>
                    <a:pt x="25" y="36"/>
                    <a:pt x="19" y="33"/>
                  </a:cubicBezTo>
                  <a:cubicBezTo>
                    <a:pt x="11" y="29"/>
                    <a:pt x="4" y="25"/>
                    <a:pt x="4" y="15"/>
                  </a:cubicBezTo>
                  <a:cubicBezTo>
                    <a:pt x="4" y="5"/>
                    <a:pt x="13" y="0"/>
                    <a:pt x="23" y="0"/>
                  </a:cubicBezTo>
                  <a:cubicBezTo>
                    <a:pt x="32" y="0"/>
                    <a:pt x="38" y="5"/>
                    <a:pt x="39" y="6"/>
                  </a:cubicBezTo>
                  <a:cubicBezTo>
                    <a:pt x="34" y="14"/>
                    <a:pt x="34" y="14"/>
                    <a:pt x="34" y="14"/>
                  </a:cubicBezTo>
                  <a:cubicBezTo>
                    <a:pt x="31" y="11"/>
                    <a:pt x="27" y="8"/>
                    <a:pt x="23" y="8"/>
                  </a:cubicBezTo>
                  <a:cubicBezTo>
                    <a:pt x="19" y="8"/>
                    <a:pt x="14" y="10"/>
                    <a:pt x="14" y="15"/>
                  </a:cubicBezTo>
                  <a:cubicBezTo>
                    <a:pt x="14" y="26"/>
                    <a:pt x="41" y="23"/>
                    <a:pt x="41" y="44"/>
                  </a:cubicBezTo>
                  <a:cubicBezTo>
                    <a:pt x="41" y="53"/>
                    <a:pt x="33" y="61"/>
                    <a:pt x="20" y="61"/>
                  </a:cubicBezTo>
                  <a:cubicBezTo>
                    <a:pt x="11" y="61"/>
                    <a:pt x="3" y="56"/>
                    <a:pt x="0" y="53"/>
                  </a:cubicBezTo>
                  <a:lnTo>
                    <a:pt x="5"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59" name="Freeform 53">
              <a:extLst>
                <a:ext uri="{FF2B5EF4-FFF2-40B4-BE49-F238E27FC236}">
                  <a16:creationId xmlns:a16="http://schemas.microsoft.com/office/drawing/2014/main" xmlns="" id="{2BA40764-3AA3-4FF6-BE29-642602F159B2}"/>
                </a:ext>
              </a:extLst>
            </p:cNvPr>
            <p:cNvSpPr>
              <a:spLocks/>
            </p:cNvSpPr>
            <p:nvPr/>
          </p:nvSpPr>
          <p:spPr bwMode="auto">
            <a:xfrm>
              <a:off x="9791" y="3276"/>
              <a:ext cx="467" cy="631"/>
            </a:xfrm>
            <a:custGeom>
              <a:avLst/>
              <a:gdLst>
                <a:gd name="T0" fmla="*/ 180 w 467"/>
                <a:gd name="T1" fmla="*/ 631 h 631"/>
                <a:gd name="T2" fmla="*/ 180 w 467"/>
                <a:gd name="T3" fmla="*/ 97 h 631"/>
                <a:gd name="T4" fmla="*/ 0 w 467"/>
                <a:gd name="T5" fmla="*/ 97 h 631"/>
                <a:gd name="T6" fmla="*/ 0 w 467"/>
                <a:gd name="T7" fmla="*/ 0 h 631"/>
                <a:gd name="T8" fmla="*/ 467 w 467"/>
                <a:gd name="T9" fmla="*/ 0 h 631"/>
                <a:gd name="T10" fmla="*/ 467 w 467"/>
                <a:gd name="T11" fmla="*/ 97 h 631"/>
                <a:gd name="T12" fmla="*/ 287 w 467"/>
                <a:gd name="T13" fmla="*/ 97 h 631"/>
                <a:gd name="T14" fmla="*/ 287 w 467"/>
                <a:gd name="T15" fmla="*/ 631 h 631"/>
                <a:gd name="T16" fmla="*/ 180 w 467"/>
                <a:gd name="T17" fmla="*/ 631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7" h="631">
                  <a:moveTo>
                    <a:pt x="180" y="631"/>
                  </a:moveTo>
                  <a:lnTo>
                    <a:pt x="180" y="97"/>
                  </a:lnTo>
                  <a:lnTo>
                    <a:pt x="0" y="97"/>
                  </a:lnTo>
                  <a:lnTo>
                    <a:pt x="0" y="0"/>
                  </a:lnTo>
                  <a:lnTo>
                    <a:pt x="467" y="0"/>
                  </a:lnTo>
                  <a:lnTo>
                    <a:pt x="467" y="97"/>
                  </a:lnTo>
                  <a:lnTo>
                    <a:pt x="287" y="97"/>
                  </a:lnTo>
                  <a:lnTo>
                    <a:pt x="287" y="631"/>
                  </a:lnTo>
                  <a:lnTo>
                    <a:pt x="180"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0" name="Freeform 54">
              <a:extLst>
                <a:ext uri="{FF2B5EF4-FFF2-40B4-BE49-F238E27FC236}">
                  <a16:creationId xmlns:a16="http://schemas.microsoft.com/office/drawing/2014/main" xmlns="" id="{0C9FD340-74FA-49B2-940E-073F4DBA6AEC}"/>
                </a:ext>
              </a:extLst>
            </p:cNvPr>
            <p:cNvSpPr>
              <a:spLocks noEditPoints="1"/>
            </p:cNvSpPr>
            <p:nvPr/>
          </p:nvSpPr>
          <p:spPr bwMode="auto">
            <a:xfrm>
              <a:off x="10215" y="3244"/>
              <a:ext cx="637" cy="663"/>
            </a:xfrm>
            <a:custGeom>
              <a:avLst/>
              <a:gdLst>
                <a:gd name="T0" fmla="*/ 30 w 60"/>
                <a:gd name="T1" fmla="*/ 0 h 62"/>
                <a:gd name="T2" fmla="*/ 60 w 60"/>
                <a:gd name="T3" fmla="*/ 62 h 62"/>
                <a:gd name="T4" fmla="*/ 49 w 60"/>
                <a:gd name="T5" fmla="*/ 62 h 62"/>
                <a:gd name="T6" fmla="*/ 44 w 60"/>
                <a:gd name="T7" fmla="*/ 51 h 62"/>
                <a:gd name="T8" fmla="*/ 16 w 60"/>
                <a:gd name="T9" fmla="*/ 51 h 62"/>
                <a:gd name="T10" fmla="*/ 11 w 60"/>
                <a:gd name="T11" fmla="*/ 62 h 62"/>
                <a:gd name="T12" fmla="*/ 0 w 60"/>
                <a:gd name="T13" fmla="*/ 62 h 62"/>
                <a:gd name="T14" fmla="*/ 30 w 60"/>
                <a:gd name="T15" fmla="*/ 0 h 62"/>
                <a:gd name="T16" fmla="*/ 31 w 60"/>
                <a:gd name="T17" fmla="*/ 23 h 62"/>
                <a:gd name="T18" fmla="*/ 30 w 60"/>
                <a:gd name="T19" fmla="*/ 20 h 62"/>
                <a:gd name="T20" fmla="*/ 29 w 60"/>
                <a:gd name="T21" fmla="*/ 23 h 62"/>
                <a:gd name="T22" fmla="*/ 21 w 60"/>
                <a:gd name="T23" fmla="*/ 41 h 62"/>
                <a:gd name="T24" fmla="*/ 40 w 60"/>
                <a:gd name="T25" fmla="*/ 41 h 62"/>
                <a:gd name="T26" fmla="*/ 31 w 60"/>
                <a:gd name="T27" fmla="*/ 23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62">
                  <a:moveTo>
                    <a:pt x="30" y="0"/>
                  </a:moveTo>
                  <a:cubicBezTo>
                    <a:pt x="60" y="62"/>
                    <a:pt x="60" y="62"/>
                    <a:pt x="60" y="62"/>
                  </a:cubicBezTo>
                  <a:cubicBezTo>
                    <a:pt x="49" y="62"/>
                    <a:pt x="49" y="62"/>
                    <a:pt x="49" y="62"/>
                  </a:cubicBezTo>
                  <a:cubicBezTo>
                    <a:pt x="44" y="51"/>
                    <a:pt x="44" y="51"/>
                    <a:pt x="44" y="51"/>
                  </a:cubicBezTo>
                  <a:cubicBezTo>
                    <a:pt x="16" y="51"/>
                    <a:pt x="16" y="51"/>
                    <a:pt x="16" y="51"/>
                  </a:cubicBezTo>
                  <a:cubicBezTo>
                    <a:pt x="11" y="62"/>
                    <a:pt x="11" y="62"/>
                    <a:pt x="11" y="62"/>
                  </a:cubicBezTo>
                  <a:cubicBezTo>
                    <a:pt x="0" y="62"/>
                    <a:pt x="0" y="62"/>
                    <a:pt x="0" y="62"/>
                  </a:cubicBezTo>
                  <a:cubicBezTo>
                    <a:pt x="30" y="0"/>
                    <a:pt x="30" y="0"/>
                    <a:pt x="30" y="0"/>
                  </a:cubicBezTo>
                  <a:moveTo>
                    <a:pt x="31" y="23"/>
                  </a:moveTo>
                  <a:cubicBezTo>
                    <a:pt x="31" y="22"/>
                    <a:pt x="30" y="21"/>
                    <a:pt x="30" y="20"/>
                  </a:cubicBezTo>
                  <a:cubicBezTo>
                    <a:pt x="30" y="21"/>
                    <a:pt x="29" y="22"/>
                    <a:pt x="29" y="23"/>
                  </a:cubicBezTo>
                  <a:cubicBezTo>
                    <a:pt x="21" y="41"/>
                    <a:pt x="21" y="41"/>
                    <a:pt x="21" y="41"/>
                  </a:cubicBezTo>
                  <a:cubicBezTo>
                    <a:pt x="40" y="41"/>
                    <a:pt x="40" y="41"/>
                    <a:pt x="40" y="41"/>
                  </a:cubicBezTo>
                  <a:lnTo>
                    <a:pt x="31" y="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1" name="Freeform 55">
              <a:extLst>
                <a:ext uri="{FF2B5EF4-FFF2-40B4-BE49-F238E27FC236}">
                  <a16:creationId xmlns:a16="http://schemas.microsoft.com/office/drawing/2014/main" xmlns="" id="{65046CF9-4F88-4A58-AC37-34194898EA12}"/>
                </a:ext>
              </a:extLst>
            </p:cNvPr>
            <p:cNvSpPr>
              <a:spLocks/>
            </p:cNvSpPr>
            <p:nvPr/>
          </p:nvSpPr>
          <p:spPr bwMode="auto">
            <a:xfrm>
              <a:off x="10894" y="3276"/>
              <a:ext cx="510" cy="642"/>
            </a:xfrm>
            <a:custGeom>
              <a:avLst/>
              <a:gdLst>
                <a:gd name="T0" fmla="*/ 38 w 48"/>
                <a:gd name="T1" fmla="*/ 0 h 60"/>
                <a:gd name="T2" fmla="*/ 48 w 48"/>
                <a:gd name="T3" fmla="*/ 0 h 60"/>
                <a:gd name="T4" fmla="*/ 48 w 48"/>
                <a:gd name="T5" fmla="*/ 52 h 60"/>
                <a:gd name="T6" fmla="*/ 24 w 48"/>
                <a:gd name="T7" fmla="*/ 60 h 60"/>
                <a:gd name="T8" fmla="*/ 0 w 48"/>
                <a:gd name="T9" fmla="*/ 37 h 60"/>
                <a:gd name="T10" fmla="*/ 0 w 48"/>
                <a:gd name="T11" fmla="*/ 0 h 60"/>
                <a:gd name="T12" fmla="*/ 10 w 48"/>
                <a:gd name="T13" fmla="*/ 0 h 60"/>
                <a:gd name="T14" fmla="*/ 10 w 48"/>
                <a:gd name="T15" fmla="*/ 32 h 60"/>
                <a:gd name="T16" fmla="*/ 26 w 48"/>
                <a:gd name="T17" fmla="*/ 52 h 60"/>
                <a:gd name="T18" fmla="*/ 38 w 48"/>
                <a:gd name="T19" fmla="*/ 48 h 60"/>
                <a:gd name="T20" fmla="*/ 38 w 48"/>
                <a:gd name="T21"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60">
                  <a:moveTo>
                    <a:pt x="38" y="0"/>
                  </a:moveTo>
                  <a:cubicBezTo>
                    <a:pt x="48" y="0"/>
                    <a:pt x="48" y="0"/>
                    <a:pt x="48" y="0"/>
                  </a:cubicBezTo>
                  <a:cubicBezTo>
                    <a:pt x="48" y="52"/>
                    <a:pt x="48" y="52"/>
                    <a:pt x="48" y="52"/>
                  </a:cubicBezTo>
                  <a:cubicBezTo>
                    <a:pt x="43" y="57"/>
                    <a:pt x="36" y="60"/>
                    <a:pt x="24" y="60"/>
                  </a:cubicBezTo>
                  <a:cubicBezTo>
                    <a:pt x="9" y="60"/>
                    <a:pt x="0" y="53"/>
                    <a:pt x="0" y="37"/>
                  </a:cubicBezTo>
                  <a:cubicBezTo>
                    <a:pt x="0" y="0"/>
                    <a:pt x="0" y="0"/>
                    <a:pt x="0" y="0"/>
                  </a:cubicBezTo>
                  <a:cubicBezTo>
                    <a:pt x="10" y="0"/>
                    <a:pt x="10" y="0"/>
                    <a:pt x="10" y="0"/>
                  </a:cubicBezTo>
                  <a:cubicBezTo>
                    <a:pt x="10" y="32"/>
                    <a:pt x="10" y="32"/>
                    <a:pt x="10" y="32"/>
                  </a:cubicBezTo>
                  <a:cubicBezTo>
                    <a:pt x="10" y="47"/>
                    <a:pt x="13" y="52"/>
                    <a:pt x="26" y="52"/>
                  </a:cubicBezTo>
                  <a:cubicBezTo>
                    <a:pt x="30" y="52"/>
                    <a:pt x="35" y="50"/>
                    <a:pt x="38" y="48"/>
                  </a:cubicBezTo>
                  <a:lnTo>
                    <a:pt x="3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2" name="Freeform 56">
              <a:extLst>
                <a:ext uri="{FF2B5EF4-FFF2-40B4-BE49-F238E27FC236}">
                  <a16:creationId xmlns:a16="http://schemas.microsoft.com/office/drawing/2014/main" xmlns="" id="{2F988F5A-992A-40D4-BF35-77888C2D926B}"/>
                </a:ext>
              </a:extLst>
            </p:cNvPr>
            <p:cNvSpPr>
              <a:spLocks/>
            </p:cNvSpPr>
            <p:nvPr/>
          </p:nvSpPr>
          <p:spPr bwMode="auto">
            <a:xfrm>
              <a:off x="11542" y="3276"/>
              <a:ext cx="360" cy="631"/>
            </a:xfrm>
            <a:custGeom>
              <a:avLst/>
              <a:gdLst>
                <a:gd name="T0" fmla="*/ 0 w 360"/>
                <a:gd name="T1" fmla="*/ 631 h 631"/>
                <a:gd name="T2" fmla="*/ 0 w 360"/>
                <a:gd name="T3" fmla="*/ 0 h 631"/>
                <a:gd name="T4" fmla="*/ 360 w 360"/>
                <a:gd name="T5" fmla="*/ 0 h 631"/>
                <a:gd name="T6" fmla="*/ 360 w 360"/>
                <a:gd name="T7" fmla="*/ 97 h 631"/>
                <a:gd name="T8" fmla="*/ 106 w 360"/>
                <a:gd name="T9" fmla="*/ 97 h 631"/>
                <a:gd name="T10" fmla="*/ 106 w 360"/>
                <a:gd name="T11" fmla="*/ 246 h 631"/>
                <a:gd name="T12" fmla="*/ 307 w 360"/>
                <a:gd name="T13" fmla="*/ 246 h 631"/>
                <a:gd name="T14" fmla="*/ 307 w 360"/>
                <a:gd name="T15" fmla="*/ 353 h 631"/>
                <a:gd name="T16" fmla="*/ 106 w 360"/>
                <a:gd name="T17" fmla="*/ 353 h 631"/>
                <a:gd name="T18" fmla="*/ 106 w 360"/>
                <a:gd name="T19" fmla="*/ 631 h 631"/>
                <a:gd name="T20" fmla="*/ 0 w 360"/>
                <a:gd name="T21" fmla="*/ 631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0" h="631">
                  <a:moveTo>
                    <a:pt x="0" y="631"/>
                  </a:moveTo>
                  <a:lnTo>
                    <a:pt x="0" y="0"/>
                  </a:lnTo>
                  <a:lnTo>
                    <a:pt x="360" y="0"/>
                  </a:lnTo>
                  <a:lnTo>
                    <a:pt x="360" y="97"/>
                  </a:lnTo>
                  <a:lnTo>
                    <a:pt x="106" y="97"/>
                  </a:lnTo>
                  <a:lnTo>
                    <a:pt x="106" y="246"/>
                  </a:lnTo>
                  <a:lnTo>
                    <a:pt x="307" y="246"/>
                  </a:lnTo>
                  <a:lnTo>
                    <a:pt x="307" y="353"/>
                  </a:lnTo>
                  <a:lnTo>
                    <a:pt x="106" y="353"/>
                  </a:lnTo>
                  <a:lnTo>
                    <a:pt x="106" y="631"/>
                  </a:lnTo>
                  <a:lnTo>
                    <a:pt x="0"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3" name="Freeform 57">
              <a:extLst>
                <a:ext uri="{FF2B5EF4-FFF2-40B4-BE49-F238E27FC236}">
                  <a16:creationId xmlns:a16="http://schemas.microsoft.com/office/drawing/2014/main" xmlns="" id="{A6E233BF-5583-40EB-B39D-1188F4C7CE86}"/>
                </a:ext>
              </a:extLst>
            </p:cNvPr>
            <p:cNvSpPr>
              <a:spLocks/>
            </p:cNvSpPr>
            <p:nvPr/>
          </p:nvSpPr>
          <p:spPr bwMode="auto">
            <a:xfrm>
              <a:off x="11987" y="3276"/>
              <a:ext cx="361" cy="631"/>
            </a:xfrm>
            <a:custGeom>
              <a:avLst/>
              <a:gdLst>
                <a:gd name="T0" fmla="*/ 0 w 361"/>
                <a:gd name="T1" fmla="*/ 631 h 631"/>
                <a:gd name="T2" fmla="*/ 0 w 361"/>
                <a:gd name="T3" fmla="*/ 0 h 631"/>
                <a:gd name="T4" fmla="*/ 361 w 361"/>
                <a:gd name="T5" fmla="*/ 0 h 631"/>
                <a:gd name="T6" fmla="*/ 361 w 361"/>
                <a:gd name="T7" fmla="*/ 97 h 631"/>
                <a:gd name="T8" fmla="*/ 106 w 361"/>
                <a:gd name="T9" fmla="*/ 97 h 631"/>
                <a:gd name="T10" fmla="*/ 106 w 361"/>
                <a:gd name="T11" fmla="*/ 246 h 631"/>
                <a:gd name="T12" fmla="*/ 308 w 361"/>
                <a:gd name="T13" fmla="*/ 246 h 631"/>
                <a:gd name="T14" fmla="*/ 308 w 361"/>
                <a:gd name="T15" fmla="*/ 353 h 631"/>
                <a:gd name="T16" fmla="*/ 106 w 361"/>
                <a:gd name="T17" fmla="*/ 353 h 631"/>
                <a:gd name="T18" fmla="*/ 106 w 361"/>
                <a:gd name="T19" fmla="*/ 631 h 631"/>
                <a:gd name="T20" fmla="*/ 0 w 361"/>
                <a:gd name="T21" fmla="*/ 631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1" h="631">
                  <a:moveTo>
                    <a:pt x="0" y="631"/>
                  </a:moveTo>
                  <a:lnTo>
                    <a:pt x="0" y="0"/>
                  </a:lnTo>
                  <a:lnTo>
                    <a:pt x="361" y="0"/>
                  </a:lnTo>
                  <a:lnTo>
                    <a:pt x="361" y="97"/>
                  </a:lnTo>
                  <a:lnTo>
                    <a:pt x="106" y="97"/>
                  </a:lnTo>
                  <a:lnTo>
                    <a:pt x="106" y="246"/>
                  </a:lnTo>
                  <a:lnTo>
                    <a:pt x="308" y="246"/>
                  </a:lnTo>
                  <a:lnTo>
                    <a:pt x="308" y="353"/>
                  </a:lnTo>
                  <a:lnTo>
                    <a:pt x="106" y="353"/>
                  </a:lnTo>
                  <a:lnTo>
                    <a:pt x="106" y="631"/>
                  </a:lnTo>
                  <a:lnTo>
                    <a:pt x="0"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4" name="Freeform 58">
              <a:extLst>
                <a:ext uri="{FF2B5EF4-FFF2-40B4-BE49-F238E27FC236}">
                  <a16:creationId xmlns:a16="http://schemas.microsoft.com/office/drawing/2014/main" xmlns="" id="{7E640EF4-4720-46B6-9CAB-A973568B5FA0}"/>
                </a:ext>
              </a:extLst>
            </p:cNvPr>
            <p:cNvSpPr>
              <a:spLocks/>
            </p:cNvSpPr>
            <p:nvPr/>
          </p:nvSpPr>
          <p:spPr bwMode="auto">
            <a:xfrm>
              <a:off x="12443" y="3276"/>
              <a:ext cx="382" cy="631"/>
            </a:xfrm>
            <a:custGeom>
              <a:avLst/>
              <a:gdLst>
                <a:gd name="T0" fmla="*/ 0 w 382"/>
                <a:gd name="T1" fmla="*/ 631 h 631"/>
                <a:gd name="T2" fmla="*/ 0 w 382"/>
                <a:gd name="T3" fmla="*/ 0 h 631"/>
                <a:gd name="T4" fmla="*/ 361 w 382"/>
                <a:gd name="T5" fmla="*/ 0 h 631"/>
                <a:gd name="T6" fmla="*/ 361 w 382"/>
                <a:gd name="T7" fmla="*/ 97 h 631"/>
                <a:gd name="T8" fmla="*/ 107 w 382"/>
                <a:gd name="T9" fmla="*/ 97 h 631"/>
                <a:gd name="T10" fmla="*/ 107 w 382"/>
                <a:gd name="T11" fmla="*/ 246 h 631"/>
                <a:gd name="T12" fmla="*/ 308 w 382"/>
                <a:gd name="T13" fmla="*/ 246 h 631"/>
                <a:gd name="T14" fmla="*/ 308 w 382"/>
                <a:gd name="T15" fmla="*/ 342 h 631"/>
                <a:gd name="T16" fmla="*/ 107 w 382"/>
                <a:gd name="T17" fmla="*/ 342 h 631"/>
                <a:gd name="T18" fmla="*/ 107 w 382"/>
                <a:gd name="T19" fmla="*/ 535 h 631"/>
                <a:gd name="T20" fmla="*/ 382 w 382"/>
                <a:gd name="T21" fmla="*/ 535 h 631"/>
                <a:gd name="T22" fmla="*/ 382 w 382"/>
                <a:gd name="T23" fmla="*/ 631 h 631"/>
                <a:gd name="T24" fmla="*/ 0 w 382"/>
                <a:gd name="T25" fmla="*/ 631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2" h="631">
                  <a:moveTo>
                    <a:pt x="0" y="631"/>
                  </a:moveTo>
                  <a:lnTo>
                    <a:pt x="0" y="0"/>
                  </a:lnTo>
                  <a:lnTo>
                    <a:pt x="361" y="0"/>
                  </a:lnTo>
                  <a:lnTo>
                    <a:pt x="361" y="97"/>
                  </a:lnTo>
                  <a:lnTo>
                    <a:pt x="107" y="97"/>
                  </a:lnTo>
                  <a:lnTo>
                    <a:pt x="107" y="246"/>
                  </a:lnTo>
                  <a:lnTo>
                    <a:pt x="308" y="246"/>
                  </a:lnTo>
                  <a:lnTo>
                    <a:pt x="308" y="342"/>
                  </a:lnTo>
                  <a:lnTo>
                    <a:pt x="107" y="342"/>
                  </a:lnTo>
                  <a:lnTo>
                    <a:pt x="107" y="535"/>
                  </a:lnTo>
                  <a:lnTo>
                    <a:pt x="382" y="535"/>
                  </a:lnTo>
                  <a:lnTo>
                    <a:pt x="382" y="631"/>
                  </a:lnTo>
                  <a:lnTo>
                    <a:pt x="0" y="6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sp>
          <p:nvSpPr>
            <p:cNvPr id="65" name="Freeform 59">
              <a:extLst>
                <a:ext uri="{FF2B5EF4-FFF2-40B4-BE49-F238E27FC236}">
                  <a16:creationId xmlns:a16="http://schemas.microsoft.com/office/drawing/2014/main" xmlns="" id="{D5989FB4-F157-4ADF-9E8C-AF57A770615C}"/>
                </a:ext>
              </a:extLst>
            </p:cNvPr>
            <p:cNvSpPr>
              <a:spLocks noEditPoints="1"/>
            </p:cNvSpPr>
            <p:nvPr/>
          </p:nvSpPr>
          <p:spPr bwMode="auto">
            <a:xfrm>
              <a:off x="12931" y="3276"/>
              <a:ext cx="488" cy="631"/>
            </a:xfrm>
            <a:custGeom>
              <a:avLst/>
              <a:gdLst>
                <a:gd name="T0" fmla="*/ 32 w 46"/>
                <a:gd name="T1" fmla="*/ 59 h 59"/>
                <a:gd name="T2" fmla="*/ 12 w 46"/>
                <a:gd name="T3" fmla="*/ 37 h 59"/>
                <a:gd name="T4" fmla="*/ 10 w 46"/>
                <a:gd name="T5" fmla="*/ 37 h 59"/>
                <a:gd name="T6" fmla="*/ 10 w 46"/>
                <a:gd name="T7" fmla="*/ 59 h 59"/>
                <a:gd name="T8" fmla="*/ 0 w 46"/>
                <a:gd name="T9" fmla="*/ 59 h 59"/>
                <a:gd name="T10" fmla="*/ 0 w 46"/>
                <a:gd name="T11" fmla="*/ 0 h 59"/>
                <a:gd name="T12" fmla="*/ 13 w 46"/>
                <a:gd name="T13" fmla="*/ 0 h 59"/>
                <a:gd name="T14" fmla="*/ 38 w 46"/>
                <a:gd name="T15" fmla="*/ 18 h 59"/>
                <a:gd name="T16" fmla="*/ 22 w 46"/>
                <a:gd name="T17" fmla="*/ 36 h 59"/>
                <a:gd name="T18" fmla="*/ 46 w 46"/>
                <a:gd name="T19" fmla="*/ 59 h 59"/>
                <a:gd name="T20" fmla="*/ 32 w 46"/>
                <a:gd name="T21" fmla="*/ 59 h 59"/>
                <a:gd name="T22" fmla="*/ 14 w 46"/>
                <a:gd name="T23" fmla="*/ 29 h 59"/>
                <a:gd name="T24" fmla="*/ 27 w 46"/>
                <a:gd name="T25" fmla="*/ 19 h 59"/>
                <a:gd name="T26" fmla="*/ 15 w 46"/>
                <a:gd name="T27" fmla="*/ 9 h 59"/>
                <a:gd name="T28" fmla="*/ 10 w 46"/>
                <a:gd name="T29" fmla="*/ 9 h 59"/>
                <a:gd name="T30" fmla="*/ 10 w 46"/>
                <a:gd name="T31" fmla="*/ 29 h 59"/>
                <a:gd name="T32" fmla="*/ 14 w 46"/>
                <a:gd name="T33" fmla="*/ 29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 h="59">
                  <a:moveTo>
                    <a:pt x="32" y="59"/>
                  </a:moveTo>
                  <a:cubicBezTo>
                    <a:pt x="12" y="37"/>
                    <a:pt x="12" y="37"/>
                    <a:pt x="12" y="37"/>
                  </a:cubicBezTo>
                  <a:cubicBezTo>
                    <a:pt x="10" y="37"/>
                    <a:pt x="10" y="37"/>
                    <a:pt x="10" y="37"/>
                  </a:cubicBezTo>
                  <a:cubicBezTo>
                    <a:pt x="10" y="59"/>
                    <a:pt x="10" y="59"/>
                    <a:pt x="10" y="59"/>
                  </a:cubicBezTo>
                  <a:cubicBezTo>
                    <a:pt x="0" y="59"/>
                    <a:pt x="0" y="59"/>
                    <a:pt x="0" y="59"/>
                  </a:cubicBezTo>
                  <a:cubicBezTo>
                    <a:pt x="0" y="0"/>
                    <a:pt x="0" y="0"/>
                    <a:pt x="0" y="0"/>
                  </a:cubicBezTo>
                  <a:cubicBezTo>
                    <a:pt x="13" y="0"/>
                    <a:pt x="13" y="0"/>
                    <a:pt x="13" y="0"/>
                  </a:cubicBezTo>
                  <a:cubicBezTo>
                    <a:pt x="24" y="0"/>
                    <a:pt x="38" y="3"/>
                    <a:pt x="38" y="18"/>
                  </a:cubicBezTo>
                  <a:cubicBezTo>
                    <a:pt x="38" y="26"/>
                    <a:pt x="31" y="34"/>
                    <a:pt x="22" y="36"/>
                  </a:cubicBezTo>
                  <a:cubicBezTo>
                    <a:pt x="46" y="59"/>
                    <a:pt x="46" y="59"/>
                    <a:pt x="46" y="59"/>
                  </a:cubicBezTo>
                  <a:lnTo>
                    <a:pt x="32" y="59"/>
                  </a:lnTo>
                  <a:close/>
                  <a:moveTo>
                    <a:pt x="14" y="29"/>
                  </a:moveTo>
                  <a:cubicBezTo>
                    <a:pt x="23" y="29"/>
                    <a:pt x="27" y="24"/>
                    <a:pt x="27" y="19"/>
                  </a:cubicBezTo>
                  <a:cubicBezTo>
                    <a:pt x="27" y="12"/>
                    <a:pt x="23" y="9"/>
                    <a:pt x="15" y="9"/>
                  </a:cubicBezTo>
                  <a:cubicBezTo>
                    <a:pt x="10" y="9"/>
                    <a:pt x="10" y="9"/>
                    <a:pt x="10" y="9"/>
                  </a:cubicBezTo>
                  <a:cubicBezTo>
                    <a:pt x="10" y="29"/>
                    <a:pt x="10" y="29"/>
                    <a:pt x="10" y="29"/>
                  </a:cubicBezTo>
                  <a:lnTo>
                    <a:pt x="14" y="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3600" dirty="0"/>
            </a:p>
          </p:txBody>
        </p:sp>
      </p:grpSp>
      <p:sp>
        <p:nvSpPr>
          <p:cNvPr id="66" name="Rectangle 65"/>
          <p:cNvSpPr/>
          <p:nvPr userDrawn="1"/>
        </p:nvSpPr>
        <p:spPr>
          <a:xfrm>
            <a:off x="0" y="13172459"/>
            <a:ext cx="24384000" cy="543542"/>
          </a:xfrm>
          <a:prstGeom prst="rect">
            <a:avLst/>
          </a:prstGeom>
          <a:solidFill>
            <a:srgbClr val="7AC142"/>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8" rIns="91438" bIns="45718" rtlCol="0" anchor="ctr"/>
          <a:lstStyle/>
          <a:p>
            <a:pPr algn="ctr"/>
            <a:endParaRPr lang="en-US" sz="2900" dirty="0" smtClean="0">
              <a:solidFill>
                <a:schemeClr val="tx1"/>
              </a:solidFill>
            </a:endParaRPr>
          </a:p>
        </p:txBody>
      </p:sp>
      <p:sp>
        <p:nvSpPr>
          <p:cNvPr id="67" name="TextBox 66"/>
          <p:cNvSpPr txBox="1"/>
          <p:nvPr userDrawn="1"/>
        </p:nvSpPr>
        <p:spPr>
          <a:xfrm>
            <a:off x="742951" y="13249646"/>
            <a:ext cx="7964104" cy="384717"/>
          </a:xfrm>
          <a:prstGeom prst="rect">
            <a:avLst/>
          </a:prstGeom>
          <a:noFill/>
        </p:spPr>
        <p:txBody>
          <a:bodyPr wrap="square" lIns="91438" tIns="45718" rIns="91438" bIns="45718" rtlCol="0">
            <a:spAutoFit/>
          </a:bodyPr>
          <a:lstStyle/>
          <a:p>
            <a:pPr algn="l"/>
            <a:r>
              <a:rPr lang="en-US" sz="1900" b="1" dirty="0" smtClean="0">
                <a:latin typeface="Arial" panose="020B0604020202020204" pitchFamily="34" charset="0"/>
                <a:cs typeface="Arial" panose="020B0604020202020204" pitchFamily="34" charset="0"/>
              </a:rPr>
              <a:t>DEDICATED TO GOVERNMENT</a:t>
            </a:r>
            <a:r>
              <a:rPr lang="en-US" sz="1900" b="1" baseline="0" dirty="0" smtClean="0">
                <a:latin typeface="Arial" panose="020B0604020202020204" pitchFamily="34" charset="0"/>
                <a:cs typeface="Arial" panose="020B0604020202020204" pitchFamily="34" charset="0"/>
              </a:rPr>
              <a:t> HEALTH PROGRAMS</a:t>
            </a:r>
            <a:endParaRPr lang="en-US" sz="1900" b="1" dirty="0" smtClean="0">
              <a:latin typeface="Arial" panose="020B0604020202020204" pitchFamily="34" charset="0"/>
              <a:cs typeface="Arial" panose="020B0604020202020204" pitchFamily="34" charset="0"/>
            </a:endParaRPr>
          </a:p>
        </p:txBody>
      </p:sp>
      <p:sp>
        <p:nvSpPr>
          <p:cNvPr id="5" name="TextBox 4"/>
          <p:cNvSpPr txBox="1"/>
          <p:nvPr userDrawn="1"/>
        </p:nvSpPr>
        <p:spPr>
          <a:xfrm>
            <a:off x="22857682" y="13249646"/>
            <a:ext cx="783517" cy="384717"/>
          </a:xfrm>
          <a:prstGeom prst="rect">
            <a:avLst/>
          </a:prstGeom>
          <a:noFill/>
        </p:spPr>
        <p:txBody>
          <a:bodyPr wrap="square" lIns="91438" tIns="45718" rIns="91438" bIns="45718" rtlCol="0">
            <a:spAutoFit/>
          </a:bodyPr>
          <a:lstStyle/>
          <a:p>
            <a:pPr algn="r"/>
            <a:fld id="{9E745221-4A4C-4065-89D1-27ED2686391F}" type="slidenum">
              <a:rPr lang="en-US" sz="1900" b="1" smtClean="0">
                <a:solidFill>
                  <a:schemeClr val="tx1"/>
                </a:solidFill>
              </a:rPr>
              <a:pPr algn="r"/>
              <a:t>‹#›</a:t>
            </a:fld>
            <a:endParaRPr lang="en-US" sz="1900" b="1" dirty="0" smtClean="0">
              <a:solidFill>
                <a:schemeClr val="tx1"/>
              </a:solidFill>
            </a:endParaRPr>
          </a:p>
        </p:txBody>
      </p:sp>
    </p:spTree>
    <p:extLst>
      <p:ext uri="{BB962C8B-B14F-4D97-AF65-F5344CB8AC3E}">
        <p14:creationId xmlns:p14="http://schemas.microsoft.com/office/powerpoint/2010/main" val="951181508"/>
      </p:ext>
    </p:extLst>
  </p:cSld>
  <p:clrMap bg1="lt1" tx1="dk1" bg2="lt2" tx2="dk2" accent1="accent1" accent2="accent2" accent3="accent3" accent4="accent4" accent5="accent5" accent6="accent6" hlink="hlink" folHlink="folHlink"/>
  <p:sldLayoutIdLst>
    <p:sldLayoutId id="2147484216" r:id="rId1"/>
    <p:sldLayoutId id="2147484217" r:id="rId2"/>
    <p:sldLayoutId id="2147484218" r:id="rId3"/>
    <p:sldLayoutId id="2147484219" r:id="rId4"/>
    <p:sldLayoutId id="2147484220" r:id="rId5"/>
    <p:sldLayoutId id="2147484221" r:id="rId6"/>
    <p:sldLayoutId id="2147484222" r:id="rId7"/>
    <p:sldLayoutId id="2147484223" r:id="rId8"/>
    <p:sldLayoutId id="2147484224" r:id="rId9"/>
    <p:sldLayoutId id="2147484225" r:id="rId10"/>
    <p:sldLayoutId id="2147484226" r:id="rId11"/>
    <p:sldLayoutId id="2147484227" r:id="rId12"/>
    <p:sldLayoutId id="2147484228" r:id="rId13"/>
    <p:sldLayoutId id="2147484086" r:id="rId14"/>
    <p:sldLayoutId id="2147484067" r:id="rId15"/>
    <p:sldLayoutId id="2147484089" r:id="rId16"/>
    <p:sldLayoutId id="2147484094" r:id="rId17"/>
    <p:sldLayoutId id="2147484095" r:id="rId18"/>
    <p:sldLayoutId id="2147484085" r:id="rId19"/>
    <p:sldLayoutId id="2147484087" r:id="rId20"/>
    <p:sldLayoutId id="2147484092" r:id="rId21"/>
    <p:sldLayoutId id="2147484265" r:id="rId22"/>
    <p:sldLayoutId id="2147484267" r:id="rId23"/>
    <p:sldLayoutId id="2147484268" r:id="rId24"/>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algn="l" defTabSz="1828393" rtl="0" eaLnBrk="1" latinLnBrk="0" hangingPunct="1">
        <a:lnSpc>
          <a:spcPct val="90000"/>
        </a:lnSpc>
        <a:spcBef>
          <a:spcPct val="0"/>
        </a:spcBef>
        <a:buNone/>
        <a:defRPr lang="en-US" sz="6000" b="0" i="0" kern="1200">
          <a:solidFill>
            <a:schemeClr val="tx1"/>
          </a:solidFill>
          <a:latin typeface="+mj-lt"/>
          <a:ea typeface="Open Sans Regular" charset="0"/>
          <a:cs typeface="Open Sans Regular" charset="0"/>
        </a:defRPr>
      </a:lvl1pPr>
    </p:titleStyle>
    <p:bodyStyle>
      <a:lvl1pPr marL="457099" indent="-457099" algn="l" defTabSz="1828393" rtl="0" eaLnBrk="1" latinLnBrk="0" hangingPunct="1">
        <a:lnSpc>
          <a:spcPct val="90000"/>
        </a:lnSpc>
        <a:spcBef>
          <a:spcPts val="2000"/>
        </a:spcBef>
        <a:buFont typeface="Arial" panose="020B0604020202020204" pitchFamily="34" charset="0"/>
        <a:buChar char="•"/>
        <a:defRPr lang="en-US" sz="4800" b="0" i="0" kern="1200" dirty="0" smtClean="0">
          <a:solidFill>
            <a:schemeClr val="tx1"/>
          </a:solidFill>
          <a:effectLst/>
          <a:latin typeface="+mj-lt"/>
          <a:ea typeface="Open Sans" charset="0"/>
          <a:cs typeface="Arial" panose="020B0604020202020204" pitchFamily="34" charset="0"/>
        </a:defRPr>
      </a:lvl1pPr>
      <a:lvl2pPr marL="1371296" indent="-457099" algn="l" defTabSz="1828393" rtl="0" eaLnBrk="1" latinLnBrk="0" hangingPunct="1">
        <a:lnSpc>
          <a:spcPct val="90000"/>
        </a:lnSpc>
        <a:spcBef>
          <a:spcPts val="1000"/>
        </a:spcBef>
        <a:buFont typeface="Arial" panose="020B0604020202020204" pitchFamily="34" charset="0"/>
        <a:buChar char="•"/>
        <a:defRPr lang="en-US" sz="4000" b="0" i="0" kern="1200" dirty="0" smtClean="0">
          <a:solidFill>
            <a:schemeClr val="tx1"/>
          </a:solidFill>
          <a:effectLst/>
          <a:latin typeface="+mj-lt"/>
          <a:ea typeface="Open Sans" charset="0"/>
          <a:cs typeface="Arial" panose="020B0604020202020204" pitchFamily="34" charset="0"/>
        </a:defRPr>
      </a:lvl2pPr>
      <a:lvl3pPr marL="2285493" indent="-457099" algn="l" defTabSz="1828393" rtl="0" eaLnBrk="1" latinLnBrk="0" hangingPunct="1">
        <a:lnSpc>
          <a:spcPct val="90000"/>
        </a:lnSpc>
        <a:spcBef>
          <a:spcPts val="1000"/>
        </a:spcBef>
        <a:buFont typeface="Arial" panose="020B0604020202020204" pitchFamily="34" charset="0"/>
        <a:buChar char="•"/>
        <a:defRPr lang="en-US" sz="3600" b="0" i="0" kern="1200" dirty="0" smtClean="0">
          <a:solidFill>
            <a:schemeClr val="tx1"/>
          </a:solidFill>
          <a:effectLst/>
          <a:latin typeface="+mj-lt"/>
          <a:ea typeface="Open Sans" charset="0"/>
          <a:cs typeface="Arial" panose="020B0604020202020204" pitchFamily="34" charset="0"/>
        </a:defRPr>
      </a:lvl3pPr>
      <a:lvl4pPr marL="3199689" indent="-457099" algn="l" defTabSz="1828393" rtl="0" eaLnBrk="1" latinLnBrk="0" hangingPunct="1">
        <a:lnSpc>
          <a:spcPct val="90000"/>
        </a:lnSpc>
        <a:spcBef>
          <a:spcPts val="1000"/>
        </a:spcBef>
        <a:buFont typeface="Arial" panose="020B0604020202020204" pitchFamily="34" charset="0"/>
        <a:buChar char="•"/>
        <a:defRPr lang="en-US" sz="3100" b="0" i="0" kern="1200" dirty="0" smtClean="0">
          <a:solidFill>
            <a:schemeClr val="tx1"/>
          </a:solidFill>
          <a:effectLst/>
          <a:latin typeface="+mj-lt"/>
          <a:ea typeface="Open Sans" charset="0"/>
          <a:cs typeface="Arial" panose="020B0604020202020204" pitchFamily="34" charset="0"/>
        </a:defRPr>
      </a:lvl4pPr>
      <a:lvl5pPr marL="4113886" indent="-457099" algn="l" defTabSz="1828393" rtl="0" eaLnBrk="1" latinLnBrk="0" hangingPunct="1">
        <a:lnSpc>
          <a:spcPct val="90000"/>
        </a:lnSpc>
        <a:spcBef>
          <a:spcPts val="1000"/>
        </a:spcBef>
        <a:buFont typeface="Arial" panose="020B0604020202020204" pitchFamily="34" charset="0"/>
        <a:buChar char="•"/>
        <a:defRPr lang="en-US" sz="3100" b="0" i="0" kern="1200" dirty="0">
          <a:solidFill>
            <a:schemeClr val="tx1"/>
          </a:solidFill>
          <a:effectLst/>
          <a:latin typeface="+mj-lt"/>
          <a:ea typeface="Open Sans" charset="0"/>
          <a:cs typeface="Arial" panose="020B0604020202020204" pitchFamily="34" charset="0"/>
        </a:defRPr>
      </a:lvl5pPr>
      <a:lvl6pPr marL="5028082" indent="-457099" algn="l" defTabSz="1828393"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281" indent="-457099" algn="l" defTabSz="1828393"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478" indent="-457099" algn="l" defTabSz="1828393"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674" indent="-457099" algn="l" defTabSz="1828393"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393" rtl="0" eaLnBrk="1" latinLnBrk="0" hangingPunct="1">
        <a:defRPr sz="3600" kern="1200">
          <a:solidFill>
            <a:schemeClr val="tx1"/>
          </a:solidFill>
          <a:latin typeface="+mn-lt"/>
          <a:ea typeface="+mn-ea"/>
          <a:cs typeface="+mn-cs"/>
        </a:defRPr>
      </a:lvl1pPr>
      <a:lvl2pPr marL="914197" algn="l" defTabSz="1828393" rtl="0" eaLnBrk="1" latinLnBrk="0" hangingPunct="1">
        <a:defRPr sz="3600" kern="1200">
          <a:solidFill>
            <a:schemeClr val="tx1"/>
          </a:solidFill>
          <a:latin typeface="+mn-lt"/>
          <a:ea typeface="+mn-ea"/>
          <a:cs typeface="+mn-cs"/>
        </a:defRPr>
      </a:lvl2pPr>
      <a:lvl3pPr marL="1828393" algn="l" defTabSz="1828393" rtl="0" eaLnBrk="1" latinLnBrk="0" hangingPunct="1">
        <a:defRPr sz="3600" kern="1200">
          <a:solidFill>
            <a:schemeClr val="tx1"/>
          </a:solidFill>
          <a:latin typeface="+mn-lt"/>
          <a:ea typeface="+mn-ea"/>
          <a:cs typeface="+mn-cs"/>
        </a:defRPr>
      </a:lvl3pPr>
      <a:lvl4pPr marL="2742590" algn="l" defTabSz="1828393" rtl="0" eaLnBrk="1" latinLnBrk="0" hangingPunct="1">
        <a:defRPr sz="3600" kern="1200">
          <a:solidFill>
            <a:schemeClr val="tx1"/>
          </a:solidFill>
          <a:latin typeface="+mn-lt"/>
          <a:ea typeface="+mn-ea"/>
          <a:cs typeface="+mn-cs"/>
        </a:defRPr>
      </a:lvl4pPr>
      <a:lvl5pPr marL="3656789" algn="l" defTabSz="1828393" rtl="0" eaLnBrk="1" latinLnBrk="0" hangingPunct="1">
        <a:defRPr sz="3600" kern="1200">
          <a:solidFill>
            <a:schemeClr val="tx1"/>
          </a:solidFill>
          <a:latin typeface="+mn-lt"/>
          <a:ea typeface="+mn-ea"/>
          <a:cs typeface="+mn-cs"/>
        </a:defRPr>
      </a:lvl5pPr>
      <a:lvl6pPr marL="4570985" algn="l" defTabSz="1828393" rtl="0" eaLnBrk="1" latinLnBrk="0" hangingPunct="1">
        <a:defRPr sz="3600" kern="1200">
          <a:solidFill>
            <a:schemeClr val="tx1"/>
          </a:solidFill>
          <a:latin typeface="+mn-lt"/>
          <a:ea typeface="+mn-ea"/>
          <a:cs typeface="+mn-cs"/>
        </a:defRPr>
      </a:lvl6pPr>
      <a:lvl7pPr marL="5485182" algn="l" defTabSz="1828393" rtl="0" eaLnBrk="1" latinLnBrk="0" hangingPunct="1">
        <a:defRPr sz="3600" kern="1200">
          <a:solidFill>
            <a:schemeClr val="tx1"/>
          </a:solidFill>
          <a:latin typeface="+mn-lt"/>
          <a:ea typeface="+mn-ea"/>
          <a:cs typeface="+mn-cs"/>
        </a:defRPr>
      </a:lvl7pPr>
      <a:lvl8pPr marL="6399378" algn="l" defTabSz="1828393" rtl="0" eaLnBrk="1" latinLnBrk="0" hangingPunct="1">
        <a:defRPr sz="3600" kern="1200">
          <a:solidFill>
            <a:schemeClr val="tx1"/>
          </a:solidFill>
          <a:latin typeface="+mn-lt"/>
          <a:ea typeface="+mn-ea"/>
          <a:cs typeface="+mn-cs"/>
        </a:defRPr>
      </a:lvl8pPr>
      <a:lvl9pPr marL="7313577" algn="l" defTabSz="1828393" rtl="0" eaLnBrk="1" latinLnBrk="0" hangingPunct="1">
        <a:defRPr sz="36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468">
          <p15:clr>
            <a:srgbClr val="9FCC3B"/>
          </p15:clr>
        </p15:guide>
        <p15:guide id="2" pos="14892">
          <p15:clr>
            <a:srgbClr val="9FCC3B"/>
          </p15:clr>
        </p15:guide>
        <p15:guide id="3" orient="horz" pos="1145">
          <p15:clr>
            <a:srgbClr val="9FCC3B"/>
          </p15:clr>
        </p15:guide>
        <p15:guide id="4" orient="horz" pos="7790">
          <p15:clr>
            <a:srgbClr val="9FCC3B"/>
          </p15:clr>
        </p15:guide>
        <p15:guide id="5" pos="7680">
          <p15:clr>
            <a:srgbClr val="9FCC3B"/>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523706000"/>
      </p:ext>
    </p:extLst>
  </p:cSld>
  <p:clrMap bg1="lt1" tx1="dk1" bg2="lt2" tx2="dk2" accent1="accent1" accent2="accent2" accent3="accent3" accent4="accent4" accent5="accent5" accent6="accent6" hlink="hlink" folHlink="folHlink"/>
  <p:sldLayoutIdLst>
    <p:sldLayoutId id="2147484204" r:id="rId1"/>
    <p:sldLayoutId id="2147484205" r:id="rId2"/>
    <p:sldLayoutId id="2147484206" r:id="rId3"/>
    <p:sldLayoutId id="2147484207" r:id="rId4"/>
    <p:sldLayoutId id="2147484208" r:id="rId5"/>
    <p:sldLayoutId id="2147484209" r:id="rId6"/>
    <p:sldLayoutId id="2147484210" r:id="rId7"/>
    <p:sldLayoutId id="2147484211" r:id="rId8"/>
    <p:sldLayoutId id="2147484212" r:id="rId9"/>
    <p:sldLayoutId id="2147484213" r:id="rId10"/>
    <p:sldLayoutId id="2147484214"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15590343"/>
      </p:ext>
    </p:extLst>
  </p:cSld>
  <p:clrMap bg1="lt1" tx1="dk1" bg2="lt2" tx2="dk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 id="2147484118" r:id="rId11"/>
    <p:sldLayoutId id="2147484233" r:id="rId12"/>
    <p:sldLayoutId id="2147484234" r:id="rId13"/>
    <p:sldLayoutId id="2147484235" r:id="rId14"/>
    <p:sldLayoutId id="2147484236" r:id="rId15"/>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8"/>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91478891"/>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 id="2147484229" r:id="rId12"/>
    <p:sldLayoutId id="2147484230" r:id="rId13"/>
    <p:sldLayoutId id="2147484231" r:id="rId14"/>
    <p:sldLayoutId id="2147484232" r:id="rId15"/>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8"/>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8"/>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977135806"/>
      </p:ext>
    </p:extLst>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3650611897"/>
      </p:ext>
    </p:extLst>
  </p:cSld>
  <p:clrMap bg1="lt1" tx1="dk1" bg2="lt2" tx2="dk2" accent1="accent1" accent2="accent2" accent3="accent3" accent4="accent4" accent5="accent5" accent6="accent6" hlink="hlink" folHlink="folHlink"/>
  <p:sldLayoutIdLst>
    <p:sldLayoutId id="2147484144" r:id="rId1"/>
    <p:sldLayoutId id="2147484145" r:id="rId2"/>
    <p:sldLayoutId id="2147484146" r:id="rId3"/>
    <p:sldLayoutId id="2147484147" r:id="rId4"/>
    <p:sldLayoutId id="2147484148" r:id="rId5"/>
    <p:sldLayoutId id="2147484149" r:id="rId6"/>
    <p:sldLayoutId id="2147484150" r:id="rId7"/>
    <p:sldLayoutId id="2147484151" r:id="rId8"/>
    <p:sldLayoutId id="2147484152" r:id="rId9"/>
    <p:sldLayoutId id="2147484153" r:id="rId10"/>
    <p:sldLayoutId id="2147484154"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2282820537"/>
      </p:ext>
    </p:extLst>
  </p:cSld>
  <p:clrMap bg1="lt1" tx1="dk1" bg2="lt2" tx2="dk2" accent1="accent1" accent2="accent2" accent3="accent3" accent4="accent4" accent5="accent5" accent6="accent6" hlink="hlink" folHlink="folHlink"/>
  <p:sldLayoutIdLst>
    <p:sldLayoutId id="2147484156" r:id="rId1"/>
    <p:sldLayoutId id="2147484157" r:id="rId2"/>
    <p:sldLayoutId id="2147484158" r:id="rId3"/>
    <p:sldLayoutId id="2147484159" r:id="rId4"/>
    <p:sldLayoutId id="2147484160" r:id="rId5"/>
    <p:sldLayoutId id="2147484161" r:id="rId6"/>
    <p:sldLayoutId id="2147484162" r:id="rId7"/>
    <p:sldLayoutId id="2147484163" r:id="rId8"/>
    <p:sldLayoutId id="2147484164" r:id="rId9"/>
    <p:sldLayoutId id="2147484165" r:id="rId10"/>
    <p:sldLayoutId id="2147484166"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106392480"/>
      </p:ext>
    </p:extLst>
  </p:cSld>
  <p:clrMap bg1="lt1" tx1="dk1" bg2="lt2" tx2="dk2" accent1="accent1" accent2="accent2" accent3="accent3" accent4="accent4" accent5="accent5" accent6="accent6" hlink="hlink" folHlink="folHlink"/>
  <p:sldLayoutIdLst>
    <p:sldLayoutId id="2147484168" r:id="rId1"/>
    <p:sldLayoutId id="2147484169" r:id="rId2"/>
    <p:sldLayoutId id="2147484170" r:id="rId3"/>
    <p:sldLayoutId id="2147484171" r:id="rId4"/>
    <p:sldLayoutId id="2147484172" r:id="rId5"/>
    <p:sldLayoutId id="2147484173" r:id="rId6"/>
    <p:sldLayoutId id="2147484174" r:id="rId7"/>
    <p:sldLayoutId id="2147484175" r:id="rId8"/>
    <p:sldLayoutId id="2147484176" r:id="rId9"/>
    <p:sldLayoutId id="2147484177" r:id="rId10"/>
    <p:sldLayoutId id="2147484178"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1641530563"/>
      </p:ext>
    </p:extLst>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title"/>
          </p:nvPr>
        </p:nvSpPr>
        <p:spPr bwMode="auto">
          <a:xfrm>
            <a:off x="2383368" y="2695579"/>
            <a:ext cx="19621499" cy="1428750"/>
          </a:xfrm>
          <a:prstGeom prst="rect">
            <a:avLst/>
          </a:prstGeom>
          <a:noFill/>
          <a:ln>
            <a:noFill/>
          </a:ln>
          <a:effectLst/>
          <a:extLst>
            <a:ext uri="{FAA26D3D-D897-4be2-8F04-BA451C77F1D7}"/>
          </a:extLst>
        </p:spPr>
        <p:txBody>
          <a:bodyPr vert="horz" wrap="square" lIns="35714" tIns="35714" rIns="35714" bIns="35714" numCol="1" anchor="t" anchorCtr="0" compatLnSpc="1">
            <a:prstTxWarp prst="textNoShape">
              <a:avLst/>
            </a:prstTxWarp>
          </a:bodyPr>
          <a:lstStyle/>
          <a:p>
            <a:pPr lvl="0"/>
            <a:r>
              <a:rPr lang="en-US" smtClean="0">
                <a:sym typeface="Arial Black" charset="0"/>
              </a:rPr>
              <a:t>Click to edit Master title style</a:t>
            </a:r>
            <a:endParaRPr lang="en-US" dirty="0">
              <a:sym typeface="Arial Black" charset="0"/>
            </a:endParaRPr>
          </a:p>
        </p:txBody>
      </p:sp>
      <p:sp>
        <p:nvSpPr>
          <p:cNvPr id="4099" name="Rectangle 6"/>
          <p:cNvSpPr>
            <a:spLocks noGrp="1" noChangeArrowheads="1"/>
          </p:cNvSpPr>
          <p:nvPr>
            <p:ph type="body" idx="1"/>
          </p:nvPr>
        </p:nvSpPr>
        <p:spPr bwMode="auto">
          <a:xfrm>
            <a:off x="2383368" y="4267200"/>
            <a:ext cx="19621499" cy="7661276"/>
          </a:xfrm>
          <a:prstGeom prst="rect">
            <a:avLst/>
          </a:prstGeom>
          <a:noFill/>
          <a:ln w="9525">
            <a:noFill/>
            <a:miter lim="800000"/>
            <a:headEnd/>
            <a:tailEnd/>
          </a:ln>
        </p:spPr>
        <p:txBody>
          <a:bodyPr vert="horz" wrap="square" lIns="35714" tIns="35714" rIns="35714" bIns="35714" numCol="1" anchor="t" anchorCtr="0" compatLnSpc="1">
            <a:prstTxWarp prst="textNoShape">
              <a:avLst/>
            </a:prstTxWarp>
          </a:bodyPr>
          <a:lstStyle/>
          <a:p>
            <a:pPr lvl="0"/>
            <a:r>
              <a:rPr lang="en-US" smtClean="0">
                <a:sym typeface="Arial" pitchFamily="34" charset="0"/>
              </a:rPr>
              <a:t>Click to edit Master text styles</a:t>
            </a:r>
          </a:p>
          <a:p>
            <a:pPr lvl="1"/>
            <a:r>
              <a:rPr lang="en-US" smtClean="0">
                <a:sym typeface="Arial" pitchFamily="34" charset="0"/>
              </a:rPr>
              <a:t>Second level</a:t>
            </a:r>
          </a:p>
          <a:p>
            <a:pPr lvl="2"/>
            <a:r>
              <a:rPr lang="en-US" smtClean="0">
                <a:sym typeface="Arial" pitchFamily="34" charset="0"/>
              </a:rPr>
              <a:t>Third level</a:t>
            </a:r>
          </a:p>
          <a:p>
            <a:pPr lvl="3"/>
            <a:r>
              <a:rPr lang="en-US" smtClean="0">
                <a:sym typeface="Arial" pitchFamily="34" charset="0"/>
              </a:rPr>
              <a:t>Fourth level</a:t>
            </a:r>
          </a:p>
          <a:p>
            <a:pPr lvl="4"/>
            <a:r>
              <a:rPr lang="en-US" smtClean="0">
                <a:sym typeface="Arial" pitchFamily="34" charset="0"/>
              </a:rPr>
              <a:t>Fifth level</a:t>
            </a:r>
          </a:p>
        </p:txBody>
      </p:sp>
      <p:sp>
        <p:nvSpPr>
          <p:cNvPr id="2052" name="TextBox 1"/>
          <p:cNvSpPr txBox="1">
            <a:spLocks noChangeArrowheads="1"/>
          </p:cNvSpPr>
          <p:nvPr/>
        </p:nvSpPr>
        <p:spPr bwMode="auto">
          <a:xfrm>
            <a:off x="22538271" y="12896853"/>
            <a:ext cx="1570568"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endParaRPr lang="en-US" sz="2900" dirty="0">
              <a:solidFill>
                <a:srgbClr val="000000"/>
              </a:solidFill>
            </a:endParaRPr>
          </a:p>
        </p:txBody>
      </p:sp>
      <p:sp>
        <p:nvSpPr>
          <p:cNvPr id="2" name="TextBox 2"/>
          <p:cNvSpPr txBox="1">
            <a:spLocks noChangeArrowheads="1"/>
          </p:cNvSpPr>
          <p:nvPr/>
        </p:nvSpPr>
        <p:spPr bwMode="auto">
          <a:xfrm>
            <a:off x="22538271" y="12896851"/>
            <a:ext cx="1227667" cy="576106"/>
          </a:xfrm>
          <a:prstGeom prst="rect">
            <a:avLst/>
          </a:prstGeom>
          <a:noFill/>
          <a:ln w="9525">
            <a:noFill/>
            <a:miter lim="800000"/>
            <a:headEnd/>
            <a:tailEnd/>
          </a:ln>
        </p:spPr>
        <p:txBody>
          <a:bodyPr lIns="128573" tIns="64287" rIns="128573" bIns="64287">
            <a:spAutoFit/>
          </a:bodyPr>
          <a:lstStyle/>
          <a:p>
            <a:pPr algn="r" defTabSz="1828760" fontAlgn="base">
              <a:spcBef>
                <a:spcPct val="0"/>
              </a:spcBef>
              <a:spcAft>
                <a:spcPct val="0"/>
              </a:spcAft>
              <a:defRPr/>
            </a:pPr>
            <a:fld id="{40AC3714-4C26-49AF-91DF-F77C3F91ABFE}" type="slidenum">
              <a:rPr lang="en-US" sz="2900" b="1">
                <a:solidFill>
                  <a:srgbClr val="FFFFFF"/>
                </a:solidFill>
              </a:rPr>
              <a:pPr algn="r" defTabSz="1828760" fontAlgn="base">
                <a:spcBef>
                  <a:spcPct val="0"/>
                </a:spcBef>
                <a:spcAft>
                  <a:spcPct val="0"/>
                </a:spcAft>
                <a:defRPr/>
              </a:pPr>
              <a:t>‹#›</a:t>
            </a:fld>
            <a:endParaRPr lang="en-US" sz="2900" b="1" dirty="0">
              <a:solidFill>
                <a:srgbClr val="FFFFFF"/>
              </a:solidFill>
            </a:endParaRPr>
          </a:p>
        </p:txBody>
      </p:sp>
    </p:spTree>
    <p:extLst>
      <p:ext uri="{BB962C8B-B14F-4D97-AF65-F5344CB8AC3E}">
        <p14:creationId xmlns:p14="http://schemas.microsoft.com/office/powerpoint/2010/main" val="252008251"/>
      </p:ext>
    </p:extLst>
  </p:cSld>
  <p:clrMap bg1="lt1" tx1="dk1" bg2="lt2" tx2="dk2" accent1="accent1" accent2="accent2" accent3="accent3" accent4="accent4" accent5="accent5" accent6="accent6" hlink="hlink" folHlink="folHlink"/>
  <p:sldLayoutIdLst>
    <p:sldLayoutId id="2147484192" r:id="rId1"/>
    <p:sldLayoutId id="2147484193" r:id="rId2"/>
    <p:sldLayoutId id="2147484194" r:id="rId3"/>
    <p:sldLayoutId id="2147484195" r:id="rId4"/>
    <p:sldLayoutId id="2147484196" r:id="rId5"/>
    <p:sldLayoutId id="2147484197" r:id="rId6"/>
    <p:sldLayoutId id="2147484198" r:id="rId7"/>
    <p:sldLayoutId id="2147484199" r:id="rId8"/>
    <p:sldLayoutId id="2147484200" r:id="rId9"/>
    <p:sldLayoutId id="2147484201" r:id="rId10"/>
    <p:sldLayoutId id="2147484202"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hf hdr="0" ftr="0" dt="0"/>
  <p:txStyles>
    <p:titleStyle>
      <a:lvl1pPr marL="641336" indent="-641336" algn="l" rtl="0" eaLnBrk="0" fontAlgn="base" hangingPunct="0">
        <a:spcBef>
          <a:spcPct val="0"/>
        </a:spcBef>
        <a:spcAft>
          <a:spcPct val="0"/>
        </a:spcAft>
        <a:buSzPct val="100000"/>
        <a:buBlip>
          <a:blip r:embed="rId14"/>
        </a:buBlip>
        <a:defRPr sz="5000" cap="all">
          <a:solidFill>
            <a:srgbClr val="7AC142"/>
          </a:solidFill>
          <a:latin typeface="+mj-lt"/>
          <a:ea typeface="+mj-ea"/>
          <a:cs typeface="+mj-cs"/>
          <a:sym typeface="Arial Black" pitchFamily="34" charset="0"/>
        </a:defRPr>
      </a:lvl1pPr>
      <a:lvl2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2pPr>
      <a:lvl3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3pPr>
      <a:lvl4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4pPr>
      <a:lvl5pPr marL="641336" indent="-641336" algn="l" rtl="0" eaLnBrk="0" fontAlgn="base" hangingPunct="0">
        <a:spcBef>
          <a:spcPct val="0"/>
        </a:spcBef>
        <a:spcAft>
          <a:spcPct val="0"/>
        </a:spcAft>
        <a:buSzPct val="100000"/>
        <a:buBlip>
          <a:blip r:embed="rId14"/>
        </a:buBlip>
        <a:defRPr sz="5000">
          <a:solidFill>
            <a:srgbClr val="7AC142"/>
          </a:solidFill>
          <a:latin typeface="Arial Black" charset="0"/>
          <a:ea typeface="ヒラギノ角ゴ ProN W6" charset="0"/>
          <a:cs typeface="ヒラギノ角ゴ ProN W6" charset="0"/>
          <a:sym typeface="Arial Black" pitchFamily="34" charset="0"/>
        </a:defRPr>
      </a:lvl5pPr>
      <a:lvl6pPr marL="1285736"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6pPr>
      <a:lvl7pPr marL="1928603"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7pPr>
      <a:lvl8pPr marL="2571470"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8pPr>
      <a:lvl9pPr marL="3214339" indent="-642867" algn="l" rtl="0" eaLnBrk="1" fontAlgn="base" hangingPunct="1">
        <a:spcBef>
          <a:spcPct val="0"/>
        </a:spcBef>
        <a:spcAft>
          <a:spcPct val="0"/>
        </a:spcAft>
        <a:buSzPct val="77000"/>
        <a:buChar char="•"/>
        <a:defRPr sz="5000">
          <a:solidFill>
            <a:srgbClr val="7AC142"/>
          </a:solidFill>
          <a:latin typeface="Arial Black" charset="0"/>
          <a:ea typeface="ヒラギノ角ゴ ProN W6" charset="0"/>
          <a:cs typeface="ヒラギノ角ゴ ProN W6" charset="0"/>
          <a:sym typeface="Arial Black" charset="0"/>
        </a:defRPr>
      </a:lvl9pPr>
    </p:titleStyle>
    <p:bodyStyle>
      <a:lvl1pPr marL="1212823"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1pPr>
      <a:lvl2pPr marL="1854159"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2pPr>
      <a:lvl3pPr marL="2498671"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3pPr>
      <a:lvl4pPr marL="314000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4pPr>
      <a:lvl5pPr marL="3784517" indent="-641336" algn="l" rtl="0" eaLnBrk="0" fontAlgn="base" hangingPunct="0">
        <a:spcBef>
          <a:spcPts val="3376"/>
        </a:spcBef>
        <a:spcAft>
          <a:spcPct val="0"/>
        </a:spcAft>
        <a:buSzPct val="100000"/>
        <a:buFont typeface="Arial" pitchFamily="34" charset="0"/>
        <a:buChar char="•"/>
        <a:defRPr sz="5000">
          <a:solidFill>
            <a:schemeClr val="tx1"/>
          </a:solidFill>
          <a:latin typeface="+mn-lt"/>
          <a:ea typeface="+mn-ea"/>
          <a:cs typeface="+mn-cs"/>
          <a:sym typeface="Arial" pitchFamily="34" charset="0"/>
        </a:defRPr>
      </a:lvl5pPr>
      <a:lvl6pPr marL="4428645"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6pPr>
      <a:lvl7pPr marL="5071510"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7pPr>
      <a:lvl8pPr marL="5714377"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8pPr>
      <a:lvl9pPr marL="6357246" indent="-642867" algn="l" rtl="0" eaLnBrk="1" fontAlgn="base" hangingPunct="1">
        <a:spcBef>
          <a:spcPts val="3374"/>
        </a:spcBef>
        <a:spcAft>
          <a:spcPct val="0"/>
        </a:spcAft>
        <a:buSzPct val="100000"/>
        <a:buFont typeface="Arial" charset="0"/>
        <a:buChar char="•"/>
        <a:defRPr sz="5000">
          <a:solidFill>
            <a:schemeClr val="tx1"/>
          </a:solidFill>
          <a:latin typeface="+mn-lt"/>
          <a:ea typeface="+mn-ea"/>
          <a:cs typeface="+mn-cs"/>
          <a:sym typeface="Arial" charset="0"/>
        </a:defRPr>
      </a:lvl9pPr>
    </p:bodyStyle>
    <p:otherStyle>
      <a:defPPr>
        <a:defRPr lang="en-US"/>
      </a:defPPr>
      <a:lvl1pPr marL="0" algn="l" defTabSz="642867" rtl="0" eaLnBrk="1" latinLnBrk="0" hangingPunct="1">
        <a:defRPr sz="2600" kern="1200">
          <a:solidFill>
            <a:schemeClr val="tx1"/>
          </a:solidFill>
          <a:latin typeface="+mn-lt"/>
          <a:ea typeface="+mn-ea"/>
          <a:cs typeface="+mn-cs"/>
        </a:defRPr>
      </a:lvl1pPr>
      <a:lvl2pPr marL="642867" algn="l" defTabSz="642867" rtl="0" eaLnBrk="1" latinLnBrk="0" hangingPunct="1">
        <a:defRPr sz="2600" kern="1200">
          <a:solidFill>
            <a:schemeClr val="tx1"/>
          </a:solidFill>
          <a:latin typeface="+mn-lt"/>
          <a:ea typeface="+mn-ea"/>
          <a:cs typeface="+mn-cs"/>
        </a:defRPr>
      </a:lvl2pPr>
      <a:lvl3pPr marL="1285736" algn="l" defTabSz="642867" rtl="0" eaLnBrk="1" latinLnBrk="0" hangingPunct="1">
        <a:defRPr sz="2600" kern="1200">
          <a:solidFill>
            <a:schemeClr val="tx1"/>
          </a:solidFill>
          <a:latin typeface="+mn-lt"/>
          <a:ea typeface="+mn-ea"/>
          <a:cs typeface="+mn-cs"/>
        </a:defRPr>
      </a:lvl3pPr>
      <a:lvl4pPr marL="1928603" algn="l" defTabSz="642867" rtl="0" eaLnBrk="1" latinLnBrk="0" hangingPunct="1">
        <a:defRPr sz="2600" kern="1200">
          <a:solidFill>
            <a:schemeClr val="tx1"/>
          </a:solidFill>
          <a:latin typeface="+mn-lt"/>
          <a:ea typeface="+mn-ea"/>
          <a:cs typeface="+mn-cs"/>
        </a:defRPr>
      </a:lvl4pPr>
      <a:lvl5pPr marL="2571470" algn="l" defTabSz="642867" rtl="0" eaLnBrk="1" latinLnBrk="0" hangingPunct="1">
        <a:defRPr sz="2600" kern="1200">
          <a:solidFill>
            <a:schemeClr val="tx1"/>
          </a:solidFill>
          <a:latin typeface="+mn-lt"/>
          <a:ea typeface="+mn-ea"/>
          <a:cs typeface="+mn-cs"/>
        </a:defRPr>
      </a:lvl5pPr>
      <a:lvl6pPr marL="3214339" algn="l" defTabSz="642867" rtl="0" eaLnBrk="1" latinLnBrk="0" hangingPunct="1">
        <a:defRPr sz="2600" kern="1200">
          <a:solidFill>
            <a:schemeClr val="tx1"/>
          </a:solidFill>
          <a:latin typeface="+mn-lt"/>
          <a:ea typeface="+mn-ea"/>
          <a:cs typeface="+mn-cs"/>
        </a:defRPr>
      </a:lvl6pPr>
      <a:lvl7pPr marL="3857206" algn="l" defTabSz="642867" rtl="0" eaLnBrk="1" latinLnBrk="0" hangingPunct="1">
        <a:defRPr sz="2600" kern="1200">
          <a:solidFill>
            <a:schemeClr val="tx1"/>
          </a:solidFill>
          <a:latin typeface="+mn-lt"/>
          <a:ea typeface="+mn-ea"/>
          <a:cs typeface="+mn-cs"/>
        </a:defRPr>
      </a:lvl7pPr>
      <a:lvl8pPr marL="4500072" algn="l" defTabSz="642867" rtl="0" eaLnBrk="1" latinLnBrk="0" hangingPunct="1">
        <a:defRPr sz="2600" kern="1200">
          <a:solidFill>
            <a:schemeClr val="tx1"/>
          </a:solidFill>
          <a:latin typeface="+mn-lt"/>
          <a:ea typeface="+mn-ea"/>
          <a:cs typeface="+mn-cs"/>
        </a:defRPr>
      </a:lvl8pPr>
      <a:lvl9pPr marL="5142942" algn="l" defTabSz="642867"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mailto:con-ratesetting.dss@ct.gov"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hyperlink" Target="https://portal.ct.gov/DSS/Health-And-Home-Care/Medicaid-Nursing-Home-Reimbursement/Nursing-Home-Reimbursement-Modernization-to-Acuity-Based-Methodology"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portal.ct.gov/DSS/Health-And-Home-Care/Medicaid-Nursing-Home-Reimbursement/Nursing-Home-Reimbursement-Modernization-to-Acuity-Based-Methodology"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EF056F59-B80E-45E6-9701-6A8A43D3E123}"/>
              </a:ext>
            </a:extLst>
          </p:cNvPr>
          <p:cNvSpPr>
            <a:spLocks noGrp="1"/>
          </p:cNvSpPr>
          <p:nvPr>
            <p:ph type="title"/>
          </p:nvPr>
        </p:nvSpPr>
        <p:spPr>
          <a:xfrm>
            <a:off x="1676400" y="4437732"/>
            <a:ext cx="8790560" cy="5600348"/>
          </a:xfrm>
        </p:spPr>
        <p:txBody>
          <a:bodyPr>
            <a:noAutofit/>
          </a:bodyPr>
          <a:lstStyle/>
          <a:p>
            <a:r>
              <a:rPr lang="en-US" sz="5500" dirty="0">
                <a:solidFill>
                  <a:schemeClr val="bg2"/>
                </a:solidFill>
              </a:rPr>
              <a:t>Stakeholder Update</a:t>
            </a:r>
            <a:br>
              <a:rPr lang="en-US" sz="5500" dirty="0">
                <a:solidFill>
                  <a:schemeClr val="bg2"/>
                </a:solidFill>
              </a:rPr>
            </a:br>
            <a:r>
              <a:rPr lang="en-US" sz="5500" dirty="0">
                <a:solidFill>
                  <a:schemeClr val="bg2"/>
                </a:solidFill>
              </a:rPr>
              <a:t/>
            </a:r>
            <a:br>
              <a:rPr lang="en-US" sz="5500" dirty="0">
                <a:solidFill>
                  <a:schemeClr val="bg2"/>
                </a:solidFill>
              </a:rPr>
            </a:br>
            <a:r>
              <a:rPr lang="en-US" sz="5500" dirty="0">
                <a:solidFill>
                  <a:schemeClr val="bg2"/>
                </a:solidFill>
              </a:rPr>
              <a:t/>
            </a:r>
            <a:br>
              <a:rPr lang="en-US" sz="5500" dirty="0">
                <a:solidFill>
                  <a:schemeClr val="bg2"/>
                </a:solidFill>
              </a:rPr>
            </a:br>
            <a:r>
              <a:rPr lang="en-US" sz="5500" dirty="0">
                <a:solidFill>
                  <a:srgbClr val="7AC142"/>
                </a:solidFill>
              </a:rPr>
              <a:t>State of Connecticut</a:t>
            </a:r>
            <a:r>
              <a:rPr lang="en-US" sz="5500" dirty="0">
                <a:solidFill>
                  <a:schemeClr val="bg2"/>
                </a:solidFill>
              </a:rPr>
              <a:t> </a:t>
            </a:r>
            <a:r>
              <a:rPr lang="en-US" sz="5500" dirty="0">
                <a:solidFill>
                  <a:srgbClr val="7AC142"/>
                </a:solidFill>
              </a:rPr>
              <a:t>Nursing Facility Payment Modernization Case Mix Index Overview</a:t>
            </a:r>
            <a:br>
              <a:rPr lang="en-US" sz="5500" dirty="0">
                <a:solidFill>
                  <a:srgbClr val="7AC142"/>
                </a:solidFill>
              </a:rPr>
            </a:br>
            <a:r>
              <a:rPr lang="en-US" sz="5500" dirty="0">
                <a:solidFill>
                  <a:srgbClr val="7AC142"/>
                </a:solidFill>
              </a:rPr>
              <a:t/>
            </a:r>
            <a:br>
              <a:rPr lang="en-US" sz="5500" dirty="0">
                <a:solidFill>
                  <a:srgbClr val="7AC142"/>
                </a:solidFill>
              </a:rPr>
            </a:br>
            <a:r>
              <a:rPr lang="en-US" sz="5500" dirty="0">
                <a:solidFill>
                  <a:srgbClr val="7AC142"/>
                </a:solidFill>
              </a:rPr>
              <a:t>November 2019</a:t>
            </a:r>
          </a:p>
        </p:txBody>
      </p:sp>
      <p:pic>
        <p:nvPicPr>
          <p:cNvPr id="4" name="Picture 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676399" y="952754"/>
            <a:ext cx="5334301" cy="1778100"/>
          </a:xfrm>
          <a:prstGeom prst="rect">
            <a:avLst/>
          </a:prstGeom>
        </p:spPr>
      </p:pic>
    </p:spTree>
    <p:extLst>
      <p:ext uri="{BB962C8B-B14F-4D97-AF65-F5344CB8AC3E}">
        <p14:creationId xmlns:p14="http://schemas.microsoft.com/office/powerpoint/2010/main" val="135549014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2700656"/>
            <a:ext cx="19949368" cy="8206412"/>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CMI </a:t>
            </a:r>
            <a:r>
              <a:rPr lang="en-US" sz="4300" b="1" dirty="0">
                <a:solidFill>
                  <a:schemeClr val="bg2"/>
                </a:solidFill>
                <a:latin typeface="+mn-lt"/>
              </a:rPr>
              <a:t>Set Nursing/Therapy Weight </a:t>
            </a:r>
            <a:r>
              <a:rPr lang="en-US" sz="4300" b="1" dirty="0" smtClean="0">
                <a:solidFill>
                  <a:schemeClr val="bg2"/>
                </a:solidFill>
                <a:latin typeface="+mn-lt"/>
              </a:rPr>
              <a:t>Selection</a:t>
            </a:r>
            <a:br>
              <a:rPr lang="en-US" sz="4300" b="1" dirty="0" smtClean="0">
                <a:solidFill>
                  <a:schemeClr val="bg2"/>
                </a:solidFill>
                <a:latin typeface="+mn-lt"/>
              </a:rPr>
            </a:br>
            <a:r>
              <a:rPr lang="en-US" sz="4300" dirty="0" smtClean="0">
                <a:solidFill>
                  <a:schemeClr val="bg2"/>
                </a:solidFill>
                <a:latin typeface="+mn-lt"/>
              </a:rPr>
              <a:t>The </a:t>
            </a:r>
            <a:r>
              <a:rPr lang="en-US" sz="4300" dirty="0">
                <a:solidFill>
                  <a:schemeClr val="bg2"/>
                </a:solidFill>
                <a:latin typeface="+mn-lt"/>
              </a:rPr>
              <a:t>base weight set </a:t>
            </a:r>
            <a:r>
              <a:rPr lang="en-US" sz="4300" dirty="0" smtClean="0">
                <a:solidFill>
                  <a:schemeClr val="bg2"/>
                </a:solidFill>
                <a:latin typeface="+mn-lt"/>
              </a:rPr>
              <a:t>has </a:t>
            </a:r>
            <a:r>
              <a:rPr lang="en-US" sz="4300" dirty="0">
                <a:solidFill>
                  <a:schemeClr val="bg2"/>
                </a:solidFill>
                <a:latin typeface="+mn-lt"/>
              </a:rPr>
              <a:t>two additional </a:t>
            </a:r>
            <a:r>
              <a:rPr lang="en-US" sz="4300" dirty="0" smtClean="0">
                <a:solidFill>
                  <a:schemeClr val="bg2"/>
                </a:solidFill>
                <a:latin typeface="+mn-lt"/>
              </a:rPr>
              <a:t>options:</a:t>
            </a:r>
            <a:endParaRPr lang="en-US" sz="4300" dirty="0">
              <a:solidFill>
                <a:schemeClr val="bg2"/>
              </a:solidFill>
              <a:latin typeface="+mn-lt"/>
            </a:endParaRPr>
          </a:p>
          <a:p>
            <a:pPr marL="2861008" lvl="2" indent="-685785" algn="l">
              <a:lnSpc>
                <a:spcPts val="4300"/>
              </a:lnSpc>
              <a:buFont typeface="Wingdings" panose="05000000000000000000" pitchFamily="2" charset="2"/>
              <a:buChar char="Ø"/>
            </a:pPr>
            <a:r>
              <a:rPr lang="en-US" sz="4300" dirty="0">
                <a:solidFill>
                  <a:schemeClr val="bg2"/>
                </a:solidFill>
                <a:latin typeface="+mn-lt"/>
              </a:rPr>
              <a:t>Nursing Only Weight </a:t>
            </a:r>
            <a:r>
              <a:rPr lang="en-US" sz="4300" dirty="0" smtClean="0">
                <a:solidFill>
                  <a:schemeClr val="bg2"/>
                </a:solidFill>
                <a:latin typeface="+mn-lt"/>
              </a:rPr>
              <a:t>Set</a:t>
            </a:r>
          </a:p>
          <a:p>
            <a:pPr marL="2861008" lvl="2" indent="-685785" algn="l">
              <a:lnSpc>
                <a:spcPts val="4300"/>
              </a:lnSpc>
              <a:buFont typeface="Wingdings" panose="05000000000000000000" pitchFamily="2" charset="2"/>
              <a:buChar char="Ø"/>
            </a:pPr>
            <a:r>
              <a:rPr lang="en-US" sz="4300" dirty="0" smtClean="0">
                <a:solidFill>
                  <a:schemeClr val="bg2"/>
                </a:solidFill>
                <a:latin typeface="+mn-lt"/>
              </a:rPr>
              <a:t>Nursing </a:t>
            </a:r>
            <a:r>
              <a:rPr lang="en-US" sz="4300" dirty="0">
                <a:solidFill>
                  <a:schemeClr val="bg2"/>
                </a:solidFill>
                <a:latin typeface="+mn-lt"/>
              </a:rPr>
              <a:t>and Therapy Weight Set</a:t>
            </a:r>
          </a:p>
          <a:p>
            <a:pPr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Nursing </a:t>
            </a:r>
            <a:r>
              <a:rPr lang="en-US" sz="4300" dirty="0">
                <a:solidFill>
                  <a:schemeClr val="bg2"/>
                </a:solidFill>
                <a:latin typeface="+mn-lt"/>
                <a:ea typeface="Open Sans" charset="0"/>
                <a:cs typeface="Calibri" panose="020F0502020204030204" pitchFamily="34" charset="0"/>
              </a:rPr>
              <a:t>Only Weight Set</a:t>
            </a: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Aligns </a:t>
            </a:r>
            <a:r>
              <a:rPr lang="en-US" sz="4300" dirty="0" smtClean="0">
                <a:solidFill>
                  <a:schemeClr val="bg2"/>
                </a:solidFill>
                <a:latin typeface="+mn-lt"/>
                <a:ea typeface="Open Sans" charset="0"/>
                <a:cs typeface="Calibri" panose="020F0502020204030204" pitchFamily="34" charset="0"/>
              </a:rPr>
              <a:t>with costs </a:t>
            </a:r>
            <a:r>
              <a:rPr lang="en-US" sz="4300" dirty="0" smtClean="0">
                <a:solidFill>
                  <a:schemeClr val="bg2"/>
                </a:solidFill>
                <a:latin typeface="+mn-lt"/>
                <a:ea typeface="Open Sans" charset="0"/>
                <a:cs typeface="Calibri" panose="020F0502020204030204" pitchFamily="34" charset="0"/>
              </a:rPr>
              <a:t>included in the direct care component (RN, LPN, CNA).</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Medicare Part B is the primary payer of therapy expenses – not Medicaid.</a:t>
            </a:r>
            <a:endParaRPr lang="en-US" sz="4800" dirty="0">
              <a:solidFill>
                <a:srgbClr val="FF0000"/>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Set-Weight Selection</a:t>
            </a:r>
            <a:endParaRPr lang="en-GB" dirty="0">
              <a:solidFill>
                <a:srgbClr val="7AC142"/>
              </a:solidFill>
            </a:endParaRPr>
          </a:p>
        </p:txBody>
      </p:sp>
    </p:spTree>
    <p:extLst>
      <p:ext uri="{BB962C8B-B14F-4D97-AF65-F5344CB8AC3E}">
        <p14:creationId xmlns:p14="http://schemas.microsoft.com/office/powerpoint/2010/main" val="3197748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015170"/>
            <a:ext cx="19596408" cy="875784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Case </a:t>
            </a:r>
            <a:r>
              <a:rPr lang="en-US" sz="4300" b="1" dirty="0">
                <a:solidFill>
                  <a:schemeClr val="bg2"/>
                </a:solidFill>
                <a:latin typeface="+mn-lt"/>
              </a:rPr>
              <a:t>Mix Index Calculation </a:t>
            </a:r>
            <a:r>
              <a:rPr lang="en-US" sz="4300" b="1" dirty="0" smtClean="0">
                <a:solidFill>
                  <a:schemeClr val="bg2"/>
                </a:solidFill>
                <a:latin typeface="+mn-lt"/>
              </a:rPr>
              <a:t>Methodology</a:t>
            </a:r>
            <a:br>
              <a:rPr lang="en-US" sz="4300" b="1" dirty="0" smtClean="0">
                <a:solidFill>
                  <a:schemeClr val="bg2"/>
                </a:solidFill>
                <a:latin typeface="+mn-lt"/>
              </a:rPr>
            </a:br>
            <a:r>
              <a:rPr lang="en-US" sz="4300" dirty="0">
                <a:solidFill>
                  <a:schemeClr val="bg2"/>
                </a:solidFill>
                <a:latin typeface="+mn-lt"/>
              </a:rPr>
              <a:t>T</a:t>
            </a:r>
            <a:r>
              <a:rPr lang="en-US" sz="4300" dirty="0" smtClean="0">
                <a:solidFill>
                  <a:schemeClr val="bg2"/>
                </a:solidFill>
                <a:latin typeface="+mn-lt"/>
              </a:rPr>
              <a:t>wo available methods:</a:t>
            </a:r>
          </a:p>
          <a:p>
            <a:pPr marL="2861008" lvl="2" indent="-685785" algn="l">
              <a:lnSpc>
                <a:spcPts val="4300"/>
              </a:lnSpc>
              <a:buFont typeface="Wingdings" panose="05000000000000000000" pitchFamily="2" charset="2"/>
              <a:buChar char="Ø"/>
            </a:pPr>
            <a:r>
              <a:rPr lang="en-US" sz="4300" dirty="0">
                <a:solidFill>
                  <a:schemeClr val="bg2"/>
                </a:solidFill>
                <a:latin typeface="+mn-lt"/>
              </a:rPr>
              <a:t>Time-Weighted CMI </a:t>
            </a:r>
            <a:r>
              <a:rPr lang="en-US" sz="4300" dirty="0" smtClean="0">
                <a:solidFill>
                  <a:schemeClr val="bg2"/>
                </a:solidFill>
                <a:latin typeface="+mn-lt"/>
              </a:rPr>
              <a:t>Calculation</a:t>
            </a:r>
          </a:p>
          <a:p>
            <a:pPr marL="2861008" lvl="2" indent="-685785" algn="l">
              <a:lnSpc>
                <a:spcPts val="4300"/>
              </a:lnSpc>
              <a:buFont typeface="Wingdings" panose="05000000000000000000" pitchFamily="2" charset="2"/>
              <a:buChar char="Ø"/>
            </a:pPr>
            <a:r>
              <a:rPr lang="en-US" sz="4300" dirty="0" smtClean="0">
                <a:solidFill>
                  <a:schemeClr val="bg2"/>
                </a:solidFill>
                <a:latin typeface="+mn-lt"/>
              </a:rPr>
              <a:t>Point-In-Time </a:t>
            </a:r>
            <a:r>
              <a:rPr lang="en-US" sz="4300" dirty="0">
                <a:solidFill>
                  <a:schemeClr val="bg2"/>
                </a:solidFill>
                <a:latin typeface="+mn-lt"/>
              </a:rPr>
              <a:t>CMI Calculation</a:t>
            </a:r>
          </a:p>
          <a:p>
            <a:pPr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Time-Weighted </a:t>
            </a:r>
            <a:r>
              <a:rPr lang="en-US" sz="4300" dirty="0">
                <a:solidFill>
                  <a:schemeClr val="bg2"/>
                </a:solidFill>
                <a:latin typeface="+mn-lt"/>
                <a:ea typeface="Open Sans" charset="0"/>
                <a:cs typeface="Calibri" panose="020F0502020204030204" pitchFamily="34" charset="0"/>
              </a:rPr>
              <a:t>CMI Calculation</a:t>
            </a: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Most </a:t>
            </a:r>
            <a:r>
              <a:rPr lang="en-US" sz="4300" dirty="0">
                <a:solidFill>
                  <a:schemeClr val="bg2"/>
                </a:solidFill>
                <a:latin typeface="+mn-lt"/>
                <a:ea typeface="Open Sans" charset="0"/>
                <a:cs typeface="Calibri" panose="020F0502020204030204" pitchFamily="34" charset="0"/>
              </a:rPr>
              <a:t>accurately </a:t>
            </a:r>
            <a:r>
              <a:rPr lang="en-US" sz="4300" dirty="0" smtClean="0">
                <a:solidFill>
                  <a:schemeClr val="bg2"/>
                </a:solidFill>
                <a:latin typeface="+mn-lt"/>
                <a:ea typeface="Open Sans" charset="0"/>
                <a:cs typeface="Calibri" panose="020F0502020204030204" pitchFamily="34" charset="0"/>
              </a:rPr>
              <a:t>captures and reflects the resource needs of </a:t>
            </a:r>
            <a:r>
              <a:rPr lang="en-US" sz="4300" dirty="0">
                <a:solidFill>
                  <a:schemeClr val="bg2"/>
                </a:solidFill>
                <a:latin typeface="+mn-lt"/>
                <a:ea typeface="Open Sans" charset="0"/>
                <a:cs typeface="Calibri" panose="020F0502020204030204" pitchFamily="34" charset="0"/>
              </a:rPr>
              <a:t>nursing facility </a:t>
            </a:r>
            <a:r>
              <a:rPr lang="en-US" sz="4300" dirty="0" smtClean="0">
                <a:solidFill>
                  <a:schemeClr val="bg2"/>
                </a:solidFill>
                <a:latin typeface="+mn-lt"/>
                <a:ea typeface="Open Sans" charset="0"/>
                <a:cs typeface="Calibri" panose="020F0502020204030204" pitchFamily="34" charset="0"/>
              </a:rPr>
              <a:t>residents.</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Accounts </a:t>
            </a:r>
            <a:r>
              <a:rPr lang="en-US" sz="4300" dirty="0">
                <a:solidFill>
                  <a:schemeClr val="bg2"/>
                </a:solidFill>
                <a:latin typeface="+mn-lt"/>
                <a:ea typeface="Open Sans" charset="0"/>
                <a:cs typeface="Calibri" panose="020F0502020204030204" pitchFamily="34" charset="0"/>
              </a:rPr>
              <a:t>for </a:t>
            </a:r>
            <a:r>
              <a:rPr lang="en-US" sz="4300" dirty="0" smtClean="0">
                <a:solidFill>
                  <a:schemeClr val="bg2"/>
                </a:solidFill>
                <a:latin typeface="+mn-lt"/>
                <a:ea typeface="Open Sans" charset="0"/>
                <a:cs typeface="Calibri" panose="020F0502020204030204" pitchFamily="34" charset="0"/>
              </a:rPr>
              <a:t>changes in resident direct care needs throughout the quarter. </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Calculation </a:t>
            </a:r>
            <a:r>
              <a:rPr lang="en-GB" dirty="0">
                <a:solidFill>
                  <a:srgbClr val="7AC142"/>
                </a:solidFill>
              </a:rPr>
              <a:t>Methodology</a:t>
            </a:r>
          </a:p>
        </p:txBody>
      </p:sp>
    </p:spTree>
    <p:extLst>
      <p:ext uri="{BB962C8B-B14F-4D97-AF65-F5344CB8AC3E}">
        <p14:creationId xmlns:p14="http://schemas.microsoft.com/office/powerpoint/2010/main" val="142456514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1"/>
            <a:ext cx="19596408" cy="875784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Case </a:t>
            </a:r>
            <a:r>
              <a:rPr lang="en-US" sz="4300" b="1" dirty="0">
                <a:solidFill>
                  <a:schemeClr val="bg2"/>
                </a:solidFill>
                <a:latin typeface="+mn-lt"/>
              </a:rPr>
              <a:t>Mix Resident Classification </a:t>
            </a:r>
            <a:r>
              <a:rPr lang="en-US" sz="4300" b="1" dirty="0" smtClean="0">
                <a:solidFill>
                  <a:schemeClr val="bg2"/>
                </a:solidFill>
                <a:latin typeface="+mn-lt"/>
              </a:rPr>
              <a:t>Methodology</a:t>
            </a:r>
            <a:br>
              <a:rPr lang="en-US" sz="4300" b="1" dirty="0" smtClean="0">
                <a:solidFill>
                  <a:schemeClr val="bg2"/>
                </a:solidFill>
                <a:latin typeface="+mn-lt"/>
              </a:rPr>
            </a:br>
            <a:r>
              <a:rPr lang="en-US" sz="4300" dirty="0" smtClean="0">
                <a:solidFill>
                  <a:schemeClr val="bg2"/>
                </a:solidFill>
                <a:latin typeface="+mn-lt"/>
              </a:rPr>
              <a:t>Two available methods:</a:t>
            </a:r>
            <a:endParaRPr lang="en-US" sz="4300" dirty="0">
              <a:solidFill>
                <a:schemeClr val="bg2"/>
              </a:solidFill>
              <a:latin typeface="+mn-lt"/>
            </a:endParaRPr>
          </a:p>
          <a:p>
            <a:pPr marL="2746723" lvl="2" indent="-571500" algn="l">
              <a:lnSpc>
                <a:spcPts val="4300"/>
              </a:lnSpc>
              <a:buFont typeface="Wingdings" panose="05000000000000000000" pitchFamily="2" charset="2"/>
              <a:buChar char="Ø"/>
            </a:pPr>
            <a:r>
              <a:rPr lang="en-US" sz="4300" dirty="0">
                <a:solidFill>
                  <a:schemeClr val="bg2"/>
                </a:solidFill>
                <a:latin typeface="+mn-lt"/>
              </a:rPr>
              <a:t>Index </a:t>
            </a:r>
            <a:r>
              <a:rPr lang="en-US" sz="4300" dirty="0" smtClean="0">
                <a:solidFill>
                  <a:schemeClr val="bg2"/>
                </a:solidFill>
                <a:latin typeface="+mn-lt"/>
              </a:rPr>
              <a:t>Maximizing</a:t>
            </a:r>
          </a:p>
          <a:p>
            <a:pPr marL="2746723" lvl="2" indent="-571500" algn="l">
              <a:lnSpc>
                <a:spcPts val="4300"/>
              </a:lnSpc>
              <a:buFont typeface="Wingdings" panose="05000000000000000000" pitchFamily="2" charset="2"/>
              <a:buChar char="Ø"/>
            </a:pPr>
            <a:r>
              <a:rPr lang="en-US" sz="4300" dirty="0" smtClean="0">
                <a:solidFill>
                  <a:schemeClr val="bg2"/>
                </a:solidFill>
                <a:latin typeface="+mn-lt"/>
              </a:rPr>
              <a:t>Hierarchical</a:t>
            </a:r>
            <a:endParaRPr lang="en-US" sz="4300" dirty="0">
              <a:solidFill>
                <a:schemeClr val="bg2"/>
              </a:solidFill>
              <a:latin typeface="+mn-lt"/>
            </a:endParaRPr>
          </a:p>
          <a:p>
            <a:pPr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Index </a:t>
            </a:r>
            <a:r>
              <a:rPr lang="en-US" sz="4300" dirty="0">
                <a:solidFill>
                  <a:schemeClr val="bg2"/>
                </a:solidFill>
                <a:latin typeface="+mn-lt"/>
                <a:ea typeface="Open Sans" charset="0"/>
                <a:cs typeface="Calibri" panose="020F0502020204030204" pitchFamily="34" charset="0"/>
              </a:rPr>
              <a:t>Maximizing</a:t>
            </a: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endParaRPr lang="en-US" sz="4800" dirty="0">
              <a:solidFill>
                <a:srgbClr val="7AC14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Allows </a:t>
            </a:r>
            <a:r>
              <a:rPr lang="en-US" sz="4300" dirty="0">
                <a:solidFill>
                  <a:schemeClr val="bg2"/>
                </a:solidFill>
                <a:latin typeface="+mn-lt"/>
                <a:ea typeface="Open Sans" charset="0"/>
                <a:cs typeface="Calibri" panose="020F0502020204030204" pitchFamily="34" charset="0"/>
              </a:rPr>
              <a:t>facility reimbursement rates to reflect the RUG category associated with the highest resource use a resident can appropriately be </a:t>
            </a:r>
            <a:r>
              <a:rPr lang="en-US" sz="4300" dirty="0" smtClean="0">
                <a:solidFill>
                  <a:schemeClr val="bg2"/>
                </a:solidFill>
                <a:latin typeface="+mn-lt"/>
                <a:ea typeface="Open Sans" charset="0"/>
                <a:cs typeface="Calibri" panose="020F0502020204030204" pitchFamily="34" charset="0"/>
              </a:rPr>
              <a:t>classified in.</a:t>
            </a:r>
          </a:p>
          <a:p>
            <a:pPr marL="571500" indent="-571500" algn="l">
              <a:lnSpc>
                <a:spcPts val="4300"/>
              </a:lnSpc>
              <a:buFont typeface="Arial" panose="020B0604020202020204" pitchFamily="34" charset="0"/>
              <a:buChar char="•"/>
            </a:pPr>
            <a:r>
              <a:rPr lang="en-US" sz="4300" dirty="0">
                <a:solidFill>
                  <a:schemeClr val="bg2"/>
                </a:solidFill>
                <a:ea typeface="Open Sans" charset="0"/>
                <a:cs typeface="Calibri" panose="020F0502020204030204" pitchFamily="34" charset="0"/>
              </a:rPr>
              <a:t>Mirrors </a:t>
            </a:r>
            <a:r>
              <a:rPr lang="en-US" sz="4300" dirty="0" smtClean="0">
                <a:solidFill>
                  <a:schemeClr val="bg2"/>
                </a:solidFill>
                <a:ea typeface="Open Sans" charset="0"/>
                <a:cs typeface="Calibri" panose="020F0502020204030204" pitchFamily="34" charset="0"/>
              </a:rPr>
              <a:t>CMS RUG reimbursement.</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Resident </a:t>
            </a:r>
            <a:r>
              <a:rPr lang="en-GB" dirty="0">
                <a:solidFill>
                  <a:srgbClr val="7AC142"/>
                </a:solidFill>
              </a:rPr>
              <a:t>Classification</a:t>
            </a:r>
          </a:p>
        </p:txBody>
      </p:sp>
    </p:spTree>
    <p:extLst>
      <p:ext uri="{BB962C8B-B14F-4D97-AF65-F5344CB8AC3E}">
        <p14:creationId xmlns:p14="http://schemas.microsoft.com/office/powerpoint/2010/main" val="270288438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1770570"/>
            <a:ext cx="19596408" cy="10852777"/>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smtClean="0">
                <a:solidFill>
                  <a:srgbClr val="7AC142"/>
                </a:solidFill>
              </a:rPr>
              <a:t>Decision Point</a:t>
            </a:r>
            <a:endParaRPr lang="en-US" sz="4800" dirty="0" smtClean="0">
              <a:solidFill>
                <a:srgbClr val="7AC142"/>
              </a:solidFill>
              <a:latin typeface="+mn-lt"/>
            </a:endParaRPr>
          </a:p>
          <a:p>
            <a:pPr marL="571500" indent="-571500" algn="l">
              <a:lnSpc>
                <a:spcPts val="4300"/>
              </a:lnSpc>
              <a:buFont typeface="Arial" panose="020B0604020202020204" pitchFamily="34" charset="0"/>
              <a:buChar char="•"/>
            </a:pPr>
            <a:r>
              <a:rPr lang="en-US" sz="4300" b="1" dirty="0" smtClean="0">
                <a:solidFill>
                  <a:schemeClr val="bg2"/>
                </a:solidFill>
                <a:latin typeface="+mn-lt"/>
              </a:rPr>
              <a:t>Selection </a:t>
            </a:r>
            <a:r>
              <a:rPr lang="en-US" sz="4300" b="1" dirty="0">
                <a:solidFill>
                  <a:schemeClr val="bg2"/>
                </a:solidFill>
                <a:latin typeface="+mn-lt"/>
              </a:rPr>
              <a:t>of Residents and Assessment </a:t>
            </a:r>
            <a:r>
              <a:rPr lang="en-US" sz="4300" b="1" dirty="0" smtClean="0">
                <a:solidFill>
                  <a:schemeClr val="bg2"/>
                </a:solidFill>
                <a:latin typeface="+mn-lt"/>
              </a:rPr>
              <a:t>Records</a:t>
            </a:r>
            <a:br>
              <a:rPr lang="en-US" sz="4300" b="1" dirty="0" smtClean="0">
                <a:solidFill>
                  <a:schemeClr val="bg2"/>
                </a:solidFill>
                <a:latin typeface="+mn-lt"/>
              </a:rPr>
            </a:br>
            <a:r>
              <a:rPr lang="en-US" sz="4300" dirty="0" smtClean="0">
                <a:solidFill>
                  <a:schemeClr val="bg2"/>
                </a:solidFill>
                <a:latin typeface="+mn-lt"/>
              </a:rPr>
              <a:t>Determine assessment </a:t>
            </a:r>
            <a:r>
              <a:rPr lang="en-US" sz="4300" dirty="0">
                <a:solidFill>
                  <a:schemeClr val="bg2"/>
                </a:solidFill>
                <a:latin typeface="+mn-lt"/>
              </a:rPr>
              <a:t>records that will be included in the resident roster and CMI calculation </a:t>
            </a:r>
            <a:r>
              <a:rPr lang="en-US" sz="4300" dirty="0" smtClean="0">
                <a:solidFill>
                  <a:schemeClr val="bg2"/>
                </a:solidFill>
                <a:latin typeface="+mn-lt"/>
              </a:rPr>
              <a:t>process.</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Include: All </a:t>
            </a:r>
            <a:r>
              <a:rPr lang="en-US" sz="4300" dirty="0">
                <a:solidFill>
                  <a:schemeClr val="bg2"/>
                </a:solidFill>
                <a:latin typeface="+mn-lt"/>
                <a:ea typeface="Open Sans" charset="0"/>
                <a:cs typeface="Calibri" panose="020F0502020204030204" pitchFamily="34" charset="0"/>
              </a:rPr>
              <a:t>resident assessments with one or more calendar days active during the CMI </a:t>
            </a:r>
            <a:r>
              <a:rPr lang="en-US" sz="4300" dirty="0" smtClean="0">
                <a:solidFill>
                  <a:schemeClr val="bg2"/>
                </a:solidFill>
                <a:latin typeface="+mn-lt"/>
                <a:ea typeface="Open Sans" charset="0"/>
                <a:cs typeface="Calibri" panose="020F0502020204030204" pitchFamily="34" charset="0"/>
              </a:rPr>
              <a:t>period.</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Exclude: All </a:t>
            </a:r>
            <a:r>
              <a:rPr lang="en-US" sz="4300" dirty="0">
                <a:solidFill>
                  <a:schemeClr val="bg2"/>
                </a:solidFill>
                <a:latin typeface="+mn-lt"/>
                <a:ea typeface="Open Sans" charset="0"/>
                <a:cs typeface="Calibri" panose="020F0502020204030204" pitchFamily="34" charset="0"/>
              </a:rPr>
              <a:t>residents that have been discharged prior </a:t>
            </a:r>
            <a:r>
              <a:rPr lang="en-US" sz="4300" dirty="0" smtClean="0">
                <a:solidFill>
                  <a:schemeClr val="bg2"/>
                </a:solidFill>
                <a:latin typeface="+mn-lt"/>
                <a:ea typeface="Open Sans" charset="0"/>
                <a:cs typeface="Calibri" panose="020F0502020204030204" pitchFamily="34" charset="0"/>
              </a:rPr>
              <a:t>to </a:t>
            </a:r>
            <a:r>
              <a:rPr lang="en-US" sz="4300" dirty="0">
                <a:solidFill>
                  <a:schemeClr val="bg2"/>
                </a:solidFill>
                <a:latin typeface="+mn-lt"/>
                <a:ea typeface="Open Sans" charset="0"/>
                <a:cs typeface="Calibri" panose="020F0502020204030204" pitchFamily="34" charset="0"/>
              </a:rPr>
              <a:t>or on the first day of the CMI calculation </a:t>
            </a:r>
            <a:r>
              <a:rPr lang="en-US" sz="4300" dirty="0" smtClean="0">
                <a:solidFill>
                  <a:schemeClr val="bg2"/>
                </a:solidFill>
                <a:latin typeface="+mn-lt"/>
                <a:ea typeface="Open Sans" charset="0"/>
                <a:cs typeface="Calibri" panose="020F0502020204030204" pitchFamily="34" charset="0"/>
              </a:rPr>
              <a:t>period, </a:t>
            </a:r>
            <a:r>
              <a:rPr lang="en-US" sz="4300" dirty="0">
                <a:solidFill>
                  <a:schemeClr val="bg2"/>
                </a:solidFill>
                <a:latin typeface="+mn-lt"/>
                <a:ea typeface="Open Sans" charset="0"/>
                <a:cs typeface="Calibri" panose="020F0502020204030204" pitchFamily="34" charset="0"/>
              </a:rPr>
              <a:t>or entered after the last day of the CMI calculation </a:t>
            </a:r>
            <a:r>
              <a:rPr lang="en-US" sz="4300" dirty="0" smtClean="0">
                <a:solidFill>
                  <a:schemeClr val="bg2"/>
                </a:solidFill>
                <a:latin typeface="+mn-lt"/>
                <a:ea typeface="Open Sans" charset="0"/>
                <a:cs typeface="Calibri" panose="020F0502020204030204" pitchFamily="34" charset="0"/>
              </a:rPr>
              <a:t>period.</a:t>
            </a:r>
            <a:endParaRPr lang="en-US" sz="4300" dirty="0">
              <a:solidFill>
                <a:schemeClr val="bg2"/>
              </a:solidFill>
              <a:latin typeface="+mn-lt"/>
              <a:ea typeface="Open Sans" charset="0"/>
              <a:cs typeface="Calibri" panose="020F0502020204030204" pitchFamily="34" charset="0"/>
            </a:endParaRPr>
          </a:p>
          <a:p>
            <a:pPr marL="685785" indent="-685785" algn="l">
              <a:lnSpc>
                <a:spcPts val="4300"/>
              </a:lnSpc>
              <a:buFont typeface="Arial" panose="020B0604020202020204" pitchFamily="34" charset="0"/>
              <a:buChar char="•"/>
            </a:pPr>
            <a:endParaRPr lang="en-US" sz="4800" dirty="0">
              <a:solidFill>
                <a:srgbClr val="7AC14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400" dirty="0" smtClean="0">
                <a:solidFill>
                  <a:schemeClr val="bg2"/>
                </a:solidFill>
              </a:rPr>
              <a:t>Consistent with current </a:t>
            </a:r>
            <a:r>
              <a:rPr lang="en-US" sz="4400" dirty="0">
                <a:solidFill>
                  <a:schemeClr val="bg2"/>
                </a:solidFill>
              </a:rPr>
              <a:t>Connecticut </a:t>
            </a:r>
            <a:r>
              <a:rPr lang="en-US" sz="4400" dirty="0" smtClean="0">
                <a:solidFill>
                  <a:schemeClr val="bg2"/>
                </a:solidFill>
              </a:rPr>
              <a:t>practice of counting the </a:t>
            </a:r>
            <a:r>
              <a:rPr lang="en-US" sz="4400" dirty="0">
                <a:solidFill>
                  <a:schemeClr val="bg2"/>
                </a:solidFill>
              </a:rPr>
              <a:t>admission date </a:t>
            </a:r>
            <a:r>
              <a:rPr lang="en-US" sz="4400" dirty="0" smtClean="0">
                <a:solidFill>
                  <a:schemeClr val="bg2"/>
                </a:solidFill>
              </a:rPr>
              <a:t>as </a:t>
            </a:r>
            <a:r>
              <a:rPr lang="en-US" sz="4400" dirty="0">
                <a:solidFill>
                  <a:schemeClr val="bg2"/>
                </a:solidFill>
              </a:rPr>
              <a:t>a billable day of </a:t>
            </a:r>
            <a:r>
              <a:rPr lang="en-US" sz="4400" dirty="0" smtClean="0">
                <a:solidFill>
                  <a:schemeClr val="bg2"/>
                </a:solidFill>
              </a:rPr>
              <a:t>care, </a:t>
            </a:r>
            <a:r>
              <a:rPr lang="en-US" sz="4400" dirty="0">
                <a:solidFill>
                  <a:schemeClr val="bg2"/>
                </a:solidFill>
              </a:rPr>
              <a:t>while the discharge date is not.  </a:t>
            </a:r>
            <a:endParaRPr lang="en-US" sz="4400" dirty="0" smtClean="0">
              <a:solidFill>
                <a:schemeClr val="bg2"/>
              </a:solidFill>
            </a:endParaRPr>
          </a:p>
          <a:p>
            <a:pPr marL="571500" indent="-571500" algn="l">
              <a:lnSpc>
                <a:spcPts val="4300"/>
              </a:lnSpc>
              <a:buFont typeface="Arial" panose="020B0604020202020204" pitchFamily="34" charset="0"/>
              <a:buChar char="•"/>
            </a:pPr>
            <a:r>
              <a:rPr lang="en-US" sz="4400" dirty="0" smtClean="0">
                <a:solidFill>
                  <a:schemeClr val="bg2"/>
                </a:solidFill>
              </a:rPr>
              <a:t>Any assessment </a:t>
            </a:r>
            <a:r>
              <a:rPr lang="en-US" sz="4400" dirty="0">
                <a:solidFill>
                  <a:schemeClr val="bg2"/>
                </a:solidFill>
              </a:rPr>
              <a:t>associated with a billable day of care within the </a:t>
            </a:r>
            <a:r>
              <a:rPr lang="en-US" sz="4400" dirty="0" smtClean="0">
                <a:solidFill>
                  <a:schemeClr val="bg2"/>
                </a:solidFill>
              </a:rPr>
              <a:t>quarter </a:t>
            </a:r>
            <a:r>
              <a:rPr lang="en-US" sz="4400" dirty="0">
                <a:solidFill>
                  <a:schemeClr val="bg2"/>
                </a:solidFill>
              </a:rPr>
              <a:t>will be included in the case mix index calculation process for that </a:t>
            </a:r>
            <a:r>
              <a:rPr lang="en-US" sz="4400" dirty="0" smtClean="0">
                <a:solidFill>
                  <a:schemeClr val="bg2"/>
                </a:solidFill>
              </a:rPr>
              <a:t>quarter</a:t>
            </a:r>
            <a:r>
              <a:rPr lang="en-US" sz="4400" dirty="0">
                <a:solidFill>
                  <a:schemeClr val="bg2"/>
                </a:solidFill>
              </a:rPr>
              <a:t>.</a:t>
            </a:r>
            <a:endParaRPr lang="en-US" sz="4300" dirty="0">
              <a:solidFill>
                <a:schemeClr val="bg2"/>
              </a:solidFill>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Selection of Assessment Records</a:t>
            </a:r>
          </a:p>
        </p:txBody>
      </p:sp>
    </p:spTree>
    <p:extLst>
      <p:ext uri="{BB962C8B-B14F-4D97-AF65-F5344CB8AC3E}">
        <p14:creationId xmlns:p14="http://schemas.microsoft.com/office/powerpoint/2010/main" val="14418144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2608770"/>
            <a:ext cx="19596408" cy="9996132"/>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Days </a:t>
            </a:r>
            <a:r>
              <a:rPr lang="en-US" sz="4300" b="1" dirty="0">
                <a:solidFill>
                  <a:schemeClr val="bg2"/>
                </a:solidFill>
                <a:latin typeface="+mn-lt"/>
              </a:rPr>
              <a:t>of Care </a:t>
            </a:r>
            <a:r>
              <a:rPr lang="en-US" sz="4300" b="1" dirty="0" smtClean="0">
                <a:solidFill>
                  <a:schemeClr val="bg2"/>
                </a:solidFill>
                <a:latin typeface="+mn-lt"/>
              </a:rPr>
              <a:t>Determination</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which days of care will be </a:t>
            </a:r>
            <a:r>
              <a:rPr lang="en-US" sz="4300" dirty="0" smtClean="0">
                <a:solidFill>
                  <a:schemeClr val="bg2"/>
                </a:solidFill>
                <a:latin typeface="+mn-lt"/>
              </a:rPr>
              <a:t>included:</a:t>
            </a:r>
            <a:endParaRPr lang="en-US" sz="4300" dirty="0">
              <a:solidFill>
                <a:schemeClr val="bg2"/>
              </a:solidFill>
              <a:latin typeface="+mn-lt"/>
            </a:endParaRPr>
          </a:p>
          <a:p>
            <a:pPr marL="2746723" lvl="2" indent="-571500" algn="l">
              <a:lnSpc>
                <a:spcPts val="4300"/>
              </a:lnSpc>
              <a:buFont typeface="Wingdings" panose="05000000000000000000" pitchFamily="2" charset="2"/>
              <a:buChar char="Ø"/>
            </a:pPr>
            <a:r>
              <a:rPr lang="en-US" sz="4300" dirty="0">
                <a:solidFill>
                  <a:schemeClr val="bg2"/>
                </a:solidFill>
                <a:latin typeface="+mn-lt"/>
              </a:rPr>
              <a:t>Admission </a:t>
            </a:r>
            <a:r>
              <a:rPr lang="en-US" sz="4300" dirty="0" smtClean="0">
                <a:solidFill>
                  <a:schemeClr val="bg2"/>
                </a:solidFill>
                <a:latin typeface="+mn-lt"/>
              </a:rPr>
              <a:t>Date</a:t>
            </a:r>
          </a:p>
          <a:p>
            <a:pPr marL="2746723" lvl="2" indent="-571500" algn="l">
              <a:lnSpc>
                <a:spcPts val="4300"/>
              </a:lnSpc>
              <a:buFont typeface="Wingdings" panose="05000000000000000000" pitchFamily="2" charset="2"/>
              <a:buChar char="Ø"/>
            </a:pPr>
            <a:r>
              <a:rPr lang="en-US" sz="4300" dirty="0" smtClean="0">
                <a:solidFill>
                  <a:schemeClr val="bg2"/>
                </a:solidFill>
                <a:latin typeface="+mn-lt"/>
              </a:rPr>
              <a:t>Discharge Date</a:t>
            </a:r>
          </a:p>
          <a:p>
            <a:pPr marL="2746723" lvl="2" indent="-571500" algn="l">
              <a:lnSpc>
                <a:spcPts val="4300"/>
              </a:lnSpc>
              <a:buFont typeface="Wingdings" panose="05000000000000000000" pitchFamily="2" charset="2"/>
              <a:buChar char="Ø"/>
            </a:pPr>
            <a:r>
              <a:rPr lang="en-US" sz="4300" dirty="0" smtClean="0">
                <a:solidFill>
                  <a:schemeClr val="bg2"/>
                </a:solidFill>
                <a:latin typeface="+mn-lt"/>
              </a:rPr>
              <a:t>Both Admission and Discharge Dates</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Include </a:t>
            </a:r>
            <a:r>
              <a:rPr lang="en-US" sz="4300" dirty="0">
                <a:solidFill>
                  <a:schemeClr val="bg2"/>
                </a:solidFill>
                <a:latin typeface="+mn-lt"/>
                <a:ea typeface="Open Sans" charset="0"/>
                <a:cs typeface="Calibri" panose="020F0502020204030204" pitchFamily="34" charset="0"/>
              </a:rPr>
              <a:t>day of admission and exclude day of </a:t>
            </a:r>
            <a:r>
              <a:rPr lang="en-US" sz="4300" dirty="0" smtClean="0">
                <a:solidFill>
                  <a:schemeClr val="bg2"/>
                </a:solidFill>
                <a:latin typeface="+mn-lt"/>
                <a:ea typeface="Open Sans" charset="0"/>
                <a:cs typeface="Calibri" panose="020F0502020204030204" pitchFamily="34" charset="0"/>
              </a:rPr>
              <a:t>discharge.</a:t>
            </a:r>
            <a:endParaRPr lang="en-US" sz="4300" dirty="0">
              <a:solidFill>
                <a:schemeClr val="bg2"/>
              </a:solidFill>
              <a:latin typeface="+mn-lt"/>
              <a:ea typeface="Open Sans" charset="0"/>
              <a:cs typeface="Calibri" panose="020F0502020204030204" pitchFamily="34" charset="0"/>
            </a:endParaRP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000" dirty="0">
                <a:solidFill>
                  <a:schemeClr val="bg2"/>
                </a:solidFill>
              </a:rPr>
              <a:t>Consistent with current Connecticut practice of counting the admission date as a billable day of care, while the discharge date is not.  </a:t>
            </a: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Consistent with the Resident </a:t>
            </a:r>
            <a:r>
              <a:rPr lang="en-US" sz="4000" dirty="0">
                <a:solidFill>
                  <a:schemeClr val="bg2"/>
                </a:solidFill>
                <a:ea typeface="Open Sans" charset="0"/>
                <a:cs typeface="Calibri" panose="020F0502020204030204" pitchFamily="34" charset="0"/>
              </a:rPr>
              <a:t>Assessment Instrument (RAI) User's Manual guidance published by CMS.</a:t>
            </a: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Index </a:t>
            </a:r>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Day of Care Determination</a:t>
            </a:r>
          </a:p>
        </p:txBody>
      </p:sp>
    </p:spTree>
    <p:extLst>
      <p:ext uri="{BB962C8B-B14F-4D97-AF65-F5344CB8AC3E}">
        <p14:creationId xmlns:p14="http://schemas.microsoft.com/office/powerpoint/2010/main" val="418009660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981932091"/>
              </p:ext>
            </p:extLst>
          </p:nvPr>
        </p:nvGraphicFramePr>
        <p:xfrm>
          <a:off x="1651000" y="753533"/>
          <a:ext cx="20574000" cy="11413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9321800" y="5888335"/>
            <a:ext cx="5943600" cy="1015663"/>
          </a:xfrm>
          <a:prstGeom prst="rect">
            <a:avLst/>
          </a:prstGeom>
          <a:noFill/>
        </p:spPr>
        <p:txBody>
          <a:bodyPr wrap="square" lIns="91440" tIns="45720" rIns="91440" bIns="45720">
            <a:spAutoFit/>
          </a:bodyPr>
          <a:lstStyle/>
          <a:p>
            <a:pPr algn="ctr"/>
            <a:r>
              <a:rPr lang="en-US" sz="6000" b="1" dirty="0" smtClean="0">
                <a:ln w="1905">
                  <a:solidFill>
                    <a:schemeClr val="bg2"/>
                  </a:solidFill>
                </a:ln>
                <a:solidFill>
                  <a:schemeClr val="bg2">
                    <a:lumMod val="50000"/>
                  </a:schemeClr>
                </a:solidFill>
                <a:effectLst>
                  <a:innerShdw blurRad="69850" dist="43180" dir="5400000">
                    <a:srgbClr val="000000">
                      <a:alpha val="65000"/>
                    </a:srgbClr>
                  </a:innerShdw>
                </a:effectLst>
              </a:rPr>
              <a:t>Questions?</a:t>
            </a:r>
            <a:endParaRPr lang="en-US" sz="6000" b="1" dirty="0">
              <a:ln w="1905">
                <a:solidFill>
                  <a:schemeClr val="bg2"/>
                </a:solidFill>
              </a:ln>
              <a:solidFill>
                <a:schemeClr val="bg2">
                  <a:lumMod val="50000"/>
                </a:schemeClr>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40686176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0"/>
            <a:ext cx="19596408" cy="9047668"/>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Delinquent Assessment</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when an assessment is considered delinquent for non-admission assessments (identified as a BC1 assessment</a:t>
            </a:r>
            <a:r>
              <a:rPr lang="en-US" sz="4300" dirty="0" smtClean="0">
                <a:solidFill>
                  <a:schemeClr val="bg2"/>
                </a:solidFill>
                <a:latin typeface="+mn-lt"/>
              </a:rPr>
              <a:t>).</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Assessment </a:t>
            </a:r>
            <a:r>
              <a:rPr lang="en-US" sz="4300" dirty="0">
                <a:solidFill>
                  <a:schemeClr val="bg2"/>
                </a:solidFill>
                <a:latin typeface="+mn-lt"/>
                <a:ea typeface="Open Sans" charset="0"/>
                <a:cs typeface="Calibri" panose="020F0502020204030204" pitchFamily="34" charset="0"/>
              </a:rPr>
              <a:t>is considered active for a maximum of </a:t>
            </a:r>
            <a:r>
              <a:rPr lang="en-US" sz="4300" dirty="0" smtClean="0">
                <a:solidFill>
                  <a:schemeClr val="bg2"/>
                </a:solidFill>
                <a:latin typeface="+mn-lt"/>
                <a:ea typeface="Open Sans" charset="0"/>
                <a:cs typeface="Calibri" panose="020F0502020204030204" pitchFamily="34" charset="0"/>
              </a:rPr>
              <a:t>92-days as measured </a:t>
            </a:r>
            <a:r>
              <a:rPr lang="en-US" sz="4300" dirty="0">
                <a:solidFill>
                  <a:schemeClr val="bg2"/>
                </a:solidFill>
                <a:latin typeface="+mn-lt"/>
                <a:ea typeface="Open Sans" charset="0"/>
                <a:cs typeface="Calibri" panose="020F0502020204030204" pitchFamily="34" charset="0"/>
              </a:rPr>
              <a:t>by the MDS assessment reference date (ARD, A2300</a:t>
            </a:r>
            <a:r>
              <a:rPr lang="en-US" sz="4300" dirty="0" smtClean="0">
                <a:solidFill>
                  <a:schemeClr val="bg2"/>
                </a:solidFill>
                <a:latin typeface="+mn-lt"/>
                <a:ea typeface="Open Sans" charset="0"/>
                <a:cs typeface="Calibri" panose="020F0502020204030204" pitchFamily="34" charset="0"/>
              </a:rPr>
              <a:t>).</a:t>
            </a:r>
            <a:endParaRPr lang="en-US" sz="4300" dirty="0">
              <a:solidFill>
                <a:schemeClr val="bg2"/>
              </a:solidFill>
              <a:latin typeface="+mn-lt"/>
              <a:ea typeface="Open Sans" charset="0"/>
              <a:cs typeface="Calibri" panose="020F0502020204030204" pitchFamily="34" charset="0"/>
            </a:endParaRP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ea typeface="Open Sans" charset="0"/>
                <a:cs typeface="Calibri" panose="020F0502020204030204" pitchFamily="34" charset="0"/>
              </a:rPr>
              <a:t>Aligns with grace period outlined in the Resident </a:t>
            </a:r>
            <a:r>
              <a:rPr lang="en-US" sz="4300" dirty="0">
                <a:solidFill>
                  <a:schemeClr val="bg2"/>
                </a:solidFill>
                <a:ea typeface="Open Sans" charset="0"/>
                <a:cs typeface="Calibri" panose="020F0502020204030204" pitchFamily="34" charset="0"/>
              </a:rPr>
              <a:t>Assessment Instrument (RAI) User's Manual guidance published by CMS</a:t>
            </a:r>
            <a:r>
              <a:rPr lang="en-US" sz="4300" dirty="0" smtClean="0">
                <a:solidFill>
                  <a:schemeClr val="bg2"/>
                </a:solidFill>
                <a:ea typeface="Open Sans" charset="0"/>
                <a:cs typeface="Calibri" panose="020F0502020204030204" pitchFamily="34" charset="0"/>
              </a:rPr>
              <a:t>.</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Assessments </a:t>
            </a:r>
            <a:r>
              <a:rPr lang="en-US" sz="4400" dirty="0" smtClean="0">
                <a:solidFill>
                  <a:schemeClr val="bg2"/>
                </a:solidFill>
              </a:rPr>
              <a:t>must </a:t>
            </a:r>
            <a:r>
              <a:rPr lang="en-US" sz="4400" dirty="0">
                <a:solidFill>
                  <a:schemeClr val="bg2"/>
                </a:solidFill>
              </a:rPr>
              <a:t>comply with federal </a:t>
            </a:r>
            <a:r>
              <a:rPr lang="en-US" sz="4400" dirty="0" smtClean="0">
                <a:solidFill>
                  <a:schemeClr val="bg2"/>
                </a:solidFill>
              </a:rPr>
              <a:t>requirements for </a:t>
            </a:r>
            <a:r>
              <a:rPr lang="en-US" sz="4400" dirty="0">
                <a:solidFill>
                  <a:schemeClr val="bg2"/>
                </a:solidFill>
              </a:rPr>
              <a:t>frequency and accuracy. CMS currently allows for no more than </a:t>
            </a:r>
            <a:r>
              <a:rPr lang="en-US" sz="4400" dirty="0" smtClean="0">
                <a:solidFill>
                  <a:schemeClr val="bg2"/>
                </a:solidFill>
              </a:rPr>
              <a:t>92-days.</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Delinquent </a:t>
            </a:r>
            <a:r>
              <a:rPr lang="en-GB" dirty="0" smtClean="0">
                <a:solidFill>
                  <a:srgbClr val="7AC142"/>
                </a:solidFill>
              </a:rPr>
              <a:t>Assessments for Non-Admissions</a:t>
            </a:r>
            <a:endParaRPr lang="en-GB" dirty="0">
              <a:solidFill>
                <a:srgbClr val="7AC142"/>
              </a:solidFill>
            </a:endParaRPr>
          </a:p>
        </p:txBody>
      </p:sp>
    </p:spTree>
    <p:extLst>
      <p:ext uri="{BB962C8B-B14F-4D97-AF65-F5344CB8AC3E}">
        <p14:creationId xmlns:p14="http://schemas.microsoft.com/office/powerpoint/2010/main" val="58040554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1"/>
            <a:ext cx="19596408" cy="9192323"/>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Delinquent </a:t>
            </a:r>
            <a:r>
              <a:rPr lang="en-US" sz="4300" b="1" dirty="0">
                <a:solidFill>
                  <a:schemeClr val="bg2"/>
                </a:solidFill>
                <a:latin typeface="+mn-lt"/>
              </a:rPr>
              <a:t>Assessment </a:t>
            </a:r>
            <a:r>
              <a:rPr lang="en-US" sz="4300" b="1" dirty="0" smtClean="0">
                <a:solidFill>
                  <a:schemeClr val="bg2"/>
                </a:solidFill>
                <a:latin typeface="+mn-lt"/>
              </a:rPr>
              <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the value assigned to an assessment that is determined to </a:t>
            </a:r>
            <a:r>
              <a:rPr lang="en-US" sz="4300" dirty="0" smtClean="0">
                <a:solidFill>
                  <a:schemeClr val="bg2"/>
                </a:solidFill>
                <a:latin typeface="+mn-lt"/>
              </a:rPr>
              <a:t>be </a:t>
            </a:r>
            <a:r>
              <a:rPr lang="en-US" sz="4300" dirty="0">
                <a:solidFill>
                  <a:schemeClr val="bg2"/>
                </a:solidFill>
                <a:latin typeface="+mn-lt"/>
              </a:rPr>
              <a:t>delinquent (BC1</a:t>
            </a:r>
            <a:r>
              <a:rPr lang="en-US" sz="4300" dirty="0" smtClean="0">
                <a:solidFill>
                  <a:schemeClr val="bg2"/>
                </a:solidFill>
                <a:latin typeface="+mn-lt"/>
              </a:rPr>
              <a:t>).</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Assign </a:t>
            </a:r>
            <a:r>
              <a:rPr lang="en-US" sz="4300" dirty="0">
                <a:solidFill>
                  <a:schemeClr val="bg2"/>
                </a:solidFill>
                <a:latin typeface="+mn-lt"/>
                <a:ea typeface="Open Sans" charset="0"/>
                <a:cs typeface="Calibri" panose="020F0502020204030204" pitchFamily="34" charset="0"/>
              </a:rPr>
              <a:t>the lowest RUG value (PA1) as the BC1 CMI value (0.45 weight</a:t>
            </a:r>
            <a:r>
              <a:rPr lang="en-US" sz="4300" dirty="0" smtClean="0">
                <a:solidFill>
                  <a:schemeClr val="bg2"/>
                </a:solidFill>
                <a:latin typeface="+mn-lt"/>
                <a:ea typeface="Open Sans" charset="0"/>
                <a:cs typeface="Calibri" panose="020F0502020204030204" pitchFamily="34" charset="0"/>
              </a:rPr>
              <a:t>).</a:t>
            </a:r>
            <a:endParaRPr lang="en-US" sz="4300" dirty="0">
              <a:solidFill>
                <a:schemeClr val="bg2"/>
              </a:solidFill>
              <a:latin typeface="+mn-lt"/>
              <a:ea typeface="Open Sans" charset="0"/>
              <a:cs typeface="Calibri" panose="020F0502020204030204" pitchFamily="34" charset="0"/>
            </a:endParaRPr>
          </a:p>
          <a:p>
            <a:pPr marL="685785" indent="-685785" algn="l">
              <a:lnSpc>
                <a:spcPts val="4300"/>
              </a:lnSpc>
              <a:buFont typeface="Arial" panose="020B0604020202020204" pitchFamily="34" charset="0"/>
              <a:buChar char="•"/>
            </a:pPr>
            <a:endParaRPr lang="en-US" sz="4800" dirty="0">
              <a:solidFill>
                <a:srgbClr val="7AC14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ea typeface="Open Sans" charset="0"/>
                <a:cs typeface="Calibri" panose="020F0502020204030204" pitchFamily="34" charset="0"/>
              </a:rPr>
              <a:t>When assessments are not submitted timely, no information is available to determine an appropriate RUG category.</a:t>
            </a:r>
          </a:p>
          <a:p>
            <a:pPr marL="571500" indent="-571500" algn="l">
              <a:lnSpc>
                <a:spcPts val="4300"/>
              </a:lnSpc>
              <a:buFont typeface="Arial" panose="020B0604020202020204" pitchFamily="34" charset="0"/>
              <a:buChar char="•"/>
            </a:pPr>
            <a:r>
              <a:rPr lang="en-US" sz="4300" dirty="0" smtClean="0">
                <a:solidFill>
                  <a:schemeClr val="bg2"/>
                </a:solidFill>
                <a:ea typeface="Open Sans" charset="0"/>
                <a:cs typeface="Calibri" panose="020F0502020204030204" pitchFamily="34" charset="0"/>
              </a:rPr>
              <a:t>Therefore, the </a:t>
            </a:r>
            <a:r>
              <a:rPr lang="en-US" sz="4300" dirty="0">
                <a:solidFill>
                  <a:schemeClr val="bg2"/>
                </a:solidFill>
                <a:ea typeface="Open Sans" charset="0"/>
                <a:cs typeface="Calibri" panose="020F0502020204030204" pitchFamily="34" charset="0"/>
              </a:rPr>
              <a:t>lowest RUG </a:t>
            </a:r>
            <a:r>
              <a:rPr lang="en-US" sz="4300" dirty="0" smtClean="0">
                <a:solidFill>
                  <a:schemeClr val="bg2"/>
                </a:solidFill>
                <a:ea typeface="Open Sans" charset="0"/>
                <a:cs typeface="Calibri" panose="020F0502020204030204" pitchFamily="34" charset="0"/>
              </a:rPr>
              <a:t>CMI value </a:t>
            </a:r>
            <a:r>
              <a:rPr lang="en-US" sz="4300" dirty="0">
                <a:solidFill>
                  <a:schemeClr val="bg2"/>
                </a:solidFill>
                <a:ea typeface="Open Sans" charset="0"/>
                <a:cs typeface="Calibri" panose="020F0502020204030204" pitchFamily="34" charset="0"/>
              </a:rPr>
              <a:t>(PA1) will be assigned </a:t>
            </a:r>
            <a:r>
              <a:rPr lang="en-US" sz="4300" dirty="0" smtClean="0">
                <a:solidFill>
                  <a:schemeClr val="bg2"/>
                </a:solidFill>
                <a:ea typeface="Open Sans" charset="0"/>
                <a:cs typeface="Calibri" panose="020F0502020204030204" pitchFamily="34" charset="0"/>
              </a:rPr>
              <a:t>until </a:t>
            </a:r>
            <a:r>
              <a:rPr lang="en-US" sz="4300" dirty="0">
                <a:solidFill>
                  <a:schemeClr val="bg2"/>
                </a:solidFill>
                <a:ea typeface="Open Sans" charset="0"/>
                <a:cs typeface="Calibri" panose="020F0502020204030204" pitchFamily="34" charset="0"/>
              </a:rPr>
              <a:t>a new assessment or discharge is </a:t>
            </a:r>
            <a:r>
              <a:rPr lang="en-US" sz="4300" dirty="0" smtClean="0">
                <a:solidFill>
                  <a:schemeClr val="bg2"/>
                </a:solidFill>
                <a:ea typeface="Open Sans" charset="0"/>
                <a:cs typeface="Calibri" panose="020F0502020204030204" pitchFamily="34" charset="0"/>
              </a:rPr>
              <a:t>submitted. </a:t>
            </a:r>
          </a:p>
          <a:p>
            <a:pPr marL="571500" indent="-571500" algn="l">
              <a:lnSpc>
                <a:spcPts val="4300"/>
              </a:lnSpc>
              <a:buFont typeface="Arial" panose="020B0604020202020204" pitchFamily="34" charset="0"/>
              <a:buChar char="•"/>
            </a:pPr>
            <a:r>
              <a:rPr lang="en-US" sz="4300" dirty="0" smtClean="0">
                <a:solidFill>
                  <a:schemeClr val="bg2"/>
                </a:solidFill>
                <a:ea typeface="Open Sans" charset="0"/>
                <a:cs typeface="Calibri" panose="020F0502020204030204" pitchFamily="34" charset="0"/>
              </a:rPr>
              <a:t>This creates an incentive for timely and accurate filing.</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Delinquent Assessment CMI Value</a:t>
            </a:r>
            <a:endParaRPr lang="en-GB" dirty="0">
              <a:solidFill>
                <a:srgbClr val="7AC142"/>
              </a:solidFill>
            </a:endParaRPr>
          </a:p>
        </p:txBody>
      </p:sp>
    </p:spTree>
    <p:extLst>
      <p:ext uri="{BB962C8B-B14F-4D97-AF65-F5344CB8AC3E}">
        <p14:creationId xmlns:p14="http://schemas.microsoft.com/office/powerpoint/2010/main" val="358848913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1422400" y="1930700"/>
            <a:ext cx="21564600" cy="10652722"/>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Late </a:t>
            </a:r>
            <a:r>
              <a:rPr lang="en-US" sz="4300" b="1" dirty="0">
                <a:solidFill>
                  <a:schemeClr val="bg2"/>
                </a:solidFill>
                <a:latin typeface="+mn-lt"/>
              </a:rPr>
              <a:t>Admission </a:t>
            </a:r>
            <a:r>
              <a:rPr lang="en-US" sz="4300" b="1" dirty="0" smtClean="0">
                <a:solidFill>
                  <a:schemeClr val="bg2"/>
                </a:solidFill>
                <a:latin typeface="+mn-lt"/>
              </a:rPr>
              <a:t>Assessment</a:t>
            </a:r>
            <a:br>
              <a:rPr lang="en-US" sz="4300" b="1" dirty="0" smtClean="0">
                <a:solidFill>
                  <a:schemeClr val="bg2"/>
                </a:solidFill>
                <a:latin typeface="+mn-lt"/>
              </a:rPr>
            </a:br>
            <a:r>
              <a:rPr lang="en-US" sz="4000" dirty="0" smtClean="0">
                <a:solidFill>
                  <a:schemeClr val="bg2"/>
                </a:solidFill>
                <a:latin typeface="+mn-lt"/>
              </a:rPr>
              <a:t>Determine </a:t>
            </a:r>
            <a:r>
              <a:rPr lang="en-US" sz="4000" dirty="0">
                <a:solidFill>
                  <a:schemeClr val="bg2"/>
                </a:solidFill>
                <a:latin typeface="+mn-lt"/>
              </a:rPr>
              <a:t>the tracking of days and </a:t>
            </a:r>
            <a:r>
              <a:rPr lang="en-US" sz="4000" dirty="0" smtClean="0">
                <a:solidFill>
                  <a:schemeClr val="bg2"/>
                </a:solidFill>
                <a:latin typeface="+mn-lt"/>
              </a:rPr>
              <a:t>CMI </a:t>
            </a:r>
            <a:r>
              <a:rPr lang="en-US" sz="4000" dirty="0">
                <a:solidFill>
                  <a:schemeClr val="bg2"/>
                </a:solidFill>
                <a:latin typeface="+mn-lt"/>
              </a:rPr>
              <a:t>value assigned due to late admission </a:t>
            </a:r>
            <a:r>
              <a:rPr lang="en-US" sz="4000" dirty="0" smtClean="0">
                <a:solidFill>
                  <a:schemeClr val="bg2"/>
                </a:solidFill>
                <a:latin typeface="+mn-lt"/>
              </a:rPr>
              <a:t>assessments.</a:t>
            </a:r>
            <a:endParaRPr lang="en-US" sz="4000" dirty="0">
              <a:solidFill>
                <a:schemeClr val="bg2"/>
              </a:solidFill>
              <a:latin typeface="+mn-lt"/>
            </a:endParaRPr>
          </a:p>
          <a:p>
            <a:pPr algn="l">
              <a:lnSpc>
                <a:spcPts val="4300"/>
              </a:lnSpc>
            </a:pPr>
            <a:endParaRPr lang="en-US" dirty="0" smtClean="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3900" dirty="0" smtClean="0">
                <a:solidFill>
                  <a:schemeClr val="bg2"/>
                </a:solidFill>
                <a:latin typeface="+mn-lt"/>
                <a:ea typeface="Open Sans" charset="0"/>
                <a:cs typeface="Calibri" panose="020F0502020204030204" pitchFamily="34" charset="0"/>
              </a:rPr>
              <a:t>Use </a:t>
            </a:r>
            <a:r>
              <a:rPr lang="en-US" sz="3900" dirty="0">
                <a:solidFill>
                  <a:schemeClr val="bg2"/>
                </a:solidFill>
                <a:latin typeface="+mn-lt"/>
                <a:ea typeface="Open Sans" charset="0"/>
                <a:cs typeface="Calibri" panose="020F0502020204030204" pitchFamily="34" charset="0"/>
              </a:rPr>
              <a:t>admission entry date to begin counting days for the admission </a:t>
            </a:r>
            <a:r>
              <a:rPr lang="en-US" sz="3900" dirty="0" smtClean="0">
                <a:solidFill>
                  <a:schemeClr val="bg2"/>
                </a:solidFill>
                <a:latin typeface="+mn-lt"/>
                <a:ea typeface="Open Sans" charset="0"/>
                <a:cs typeface="Calibri" panose="020F0502020204030204" pitchFamily="34" charset="0"/>
              </a:rPr>
              <a:t>assessment </a:t>
            </a:r>
            <a:r>
              <a:rPr lang="en-US" sz="3900" dirty="0">
                <a:solidFill>
                  <a:schemeClr val="bg2"/>
                </a:solidFill>
                <a:latin typeface="+mn-lt"/>
                <a:ea typeface="Open Sans" charset="0"/>
                <a:cs typeface="Calibri" panose="020F0502020204030204" pitchFamily="34" charset="0"/>
              </a:rPr>
              <a:t>up to a maximum of </a:t>
            </a:r>
            <a:r>
              <a:rPr lang="en-US" sz="3900" dirty="0" smtClean="0">
                <a:solidFill>
                  <a:schemeClr val="bg2"/>
                </a:solidFill>
                <a:latin typeface="+mn-lt"/>
                <a:ea typeface="Open Sans" charset="0"/>
                <a:cs typeface="Calibri" panose="020F0502020204030204" pitchFamily="34" charset="0"/>
              </a:rPr>
              <a:t>14-days.</a:t>
            </a:r>
          </a:p>
          <a:p>
            <a:pPr marL="571500" indent="-571500" algn="l">
              <a:lnSpc>
                <a:spcPts val="4300"/>
              </a:lnSpc>
              <a:buFont typeface="Arial" panose="020B0604020202020204" pitchFamily="34" charset="0"/>
              <a:buChar char="•"/>
            </a:pPr>
            <a:r>
              <a:rPr lang="en-US" sz="3900" dirty="0" smtClean="0">
                <a:solidFill>
                  <a:schemeClr val="bg2"/>
                </a:solidFill>
                <a:latin typeface="+mn-lt"/>
                <a:ea typeface="Open Sans" charset="0"/>
                <a:cs typeface="Calibri" panose="020F0502020204030204" pitchFamily="34" charset="0"/>
              </a:rPr>
              <a:t>Assign </a:t>
            </a:r>
            <a:r>
              <a:rPr lang="en-US" sz="3900" dirty="0">
                <a:solidFill>
                  <a:schemeClr val="bg2"/>
                </a:solidFill>
                <a:latin typeface="+mn-lt"/>
                <a:ea typeface="Open Sans" charset="0"/>
                <a:cs typeface="Calibri" panose="020F0502020204030204" pitchFamily="34" charset="0"/>
              </a:rPr>
              <a:t>BC1 to </a:t>
            </a:r>
            <a:r>
              <a:rPr lang="en-US" sz="3900" dirty="0" smtClean="0">
                <a:solidFill>
                  <a:schemeClr val="bg2"/>
                </a:solidFill>
                <a:latin typeface="+mn-lt"/>
                <a:ea typeface="Open Sans" charset="0"/>
                <a:cs typeface="Calibri" panose="020F0502020204030204" pitchFamily="34" charset="0"/>
              </a:rPr>
              <a:t>any remaining </a:t>
            </a:r>
            <a:r>
              <a:rPr lang="en-US" sz="3900" dirty="0">
                <a:solidFill>
                  <a:schemeClr val="bg2"/>
                </a:solidFill>
                <a:latin typeface="+mn-lt"/>
                <a:ea typeface="Open Sans" charset="0"/>
                <a:cs typeface="Calibri" panose="020F0502020204030204" pitchFamily="34" charset="0"/>
              </a:rPr>
              <a:t>days beginning on day 15 through the day prior to the assessment reference date (ARD, A2300) of the admission </a:t>
            </a:r>
            <a:r>
              <a:rPr lang="en-US" sz="3900" dirty="0" smtClean="0">
                <a:solidFill>
                  <a:schemeClr val="bg2"/>
                </a:solidFill>
                <a:latin typeface="+mn-lt"/>
                <a:ea typeface="Open Sans" charset="0"/>
                <a:cs typeface="Calibri" panose="020F0502020204030204" pitchFamily="34" charset="0"/>
              </a:rPr>
              <a:t>assessment.</a:t>
            </a:r>
            <a:endParaRPr lang="en-US" sz="3900" dirty="0">
              <a:solidFill>
                <a:schemeClr val="bg2"/>
              </a:solidFill>
              <a:latin typeface="+mn-lt"/>
              <a:ea typeface="Open Sans" charset="0"/>
              <a:cs typeface="Calibri" panose="020F0502020204030204" pitchFamily="34" charset="0"/>
            </a:endParaRPr>
          </a:p>
          <a:p>
            <a:pPr marL="685785" indent="-685785" algn="l">
              <a:lnSpc>
                <a:spcPts val="4300"/>
              </a:lnSpc>
              <a:buFont typeface="Arial" panose="020B0604020202020204" pitchFamily="34" charset="0"/>
              <a:buChar char="•"/>
            </a:pPr>
            <a:endParaRPr lang="en-US" dirty="0">
              <a:solidFill>
                <a:srgbClr val="7AC142"/>
              </a:solidFill>
              <a:ea typeface="Open Sans" charset="0"/>
              <a:cs typeface="Calibri" panose="020F0502020204030204" pitchFamily="34" charset="0"/>
            </a:endParaRPr>
          </a:p>
          <a:p>
            <a:pPr algn="l">
              <a:lnSpc>
                <a:spcPts val="4300"/>
              </a:lnSpc>
            </a:pPr>
            <a:r>
              <a:rPr lang="en-US" sz="4800" dirty="0" smtClean="0">
                <a:solidFill>
                  <a:srgbClr val="7AC142"/>
                </a:solidFill>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3900" dirty="0" smtClean="0">
                <a:solidFill>
                  <a:schemeClr val="bg2"/>
                </a:solidFill>
                <a:latin typeface="+mn-lt"/>
                <a:ea typeface="Open Sans" charset="0"/>
                <a:cs typeface="Calibri" panose="020F0502020204030204" pitchFamily="34" charset="0"/>
              </a:rPr>
              <a:t>CMS requirements allow for no more than 14-days between the admission entry date and the assessment reference date.</a:t>
            </a: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When </a:t>
            </a:r>
            <a:r>
              <a:rPr lang="en-US" sz="4000" dirty="0">
                <a:solidFill>
                  <a:schemeClr val="bg2"/>
                </a:solidFill>
                <a:ea typeface="Open Sans" charset="0"/>
                <a:cs typeface="Calibri" panose="020F0502020204030204" pitchFamily="34" charset="0"/>
              </a:rPr>
              <a:t>assessments are not submitted timely, no information is available to determine an appropriate RUG </a:t>
            </a:r>
            <a:r>
              <a:rPr lang="en-US" sz="4000" dirty="0" smtClean="0">
                <a:solidFill>
                  <a:schemeClr val="bg2"/>
                </a:solidFill>
                <a:ea typeface="Open Sans" charset="0"/>
                <a:cs typeface="Calibri" panose="020F0502020204030204" pitchFamily="34" charset="0"/>
              </a:rPr>
              <a:t>category. Therefore</a:t>
            </a:r>
            <a:r>
              <a:rPr lang="en-US" sz="4000" dirty="0">
                <a:solidFill>
                  <a:schemeClr val="bg2"/>
                </a:solidFill>
                <a:ea typeface="Open Sans" charset="0"/>
                <a:cs typeface="Calibri" panose="020F0502020204030204" pitchFamily="34" charset="0"/>
              </a:rPr>
              <a:t>, the lowest RUG value (PA1) will be assigned until a new assessment or discharge is submitted. </a:t>
            </a: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Late Admission Assessment</a:t>
            </a:r>
          </a:p>
        </p:txBody>
      </p:sp>
    </p:spTree>
    <p:extLst>
      <p:ext uri="{BB962C8B-B14F-4D97-AF65-F5344CB8AC3E}">
        <p14:creationId xmlns:p14="http://schemas.microsoft.com/office/powerpoint/2010/main" val="250428283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1676400" y="2446432"/>
            <a:ext cx="20313807" cy="10578856"/>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a:t>
            </a:r>
            <a:r>
              <a:rPr lang="en-US" sz="4800" dirty="0" smtClean="0">
                <a:solidFill>
                  <a:srgbClr val="7AC142"/>
                </a:solidFill>
              </a:rPr>
              <a:t>Point</a:t>
            </a:r>
            <a:endParaRPr lang="en-US" sz="4800" dirty="0" smtClean="0">
              <a:solidFill>
                <a:srgbClr val="7AC142"/>
              </a:solidFill>
              <a:latin typeface="+mn-lt"/>
            </a:endParaRPr>
          </a:p>
          <a:p>
            <a:pPr algn="l">
              <a:lnSpc>
                <a:spcPts val="4300"/>
              </a:lnSpc>
            </a:pPr>
            <a:r>
              <a:rPr lang="en-US" sz="4000" b="1" dirty="0" smtClean="0">
                <a:solidFill>
                  <a:schemeClr val="bg2"/>
                </a:solidFill>
                <a:latin typeface="+mn-lt"/>
              </a:rPr>
              <a:t>Calculation </a:t>
            </a:r>
            <a:r>
              <a:rPr lang="en-US" sz="4000" b="1" dirty="0">
                <a:solidFill>
                  <a:schemeClr val="bg2"/>
                </a:solidFill>
                <a:latin typeface="+mn-lt"/>
              </a:rPr>
              <a:t>of Days for Time-Weighted </a:t>
            </a:r>
            <a:r>
              <a:rPr lang="en-US" sz="4000" b="1" dirty="0" smtClean="0">
                <a:solidFill>
                  <a:schemeClr val="bg2"/>
                </a:solidFill>
                <a:latin typeface="+mn-lt"/>
              </a:rPr>
              <a:t>CMI</a:t>
            </a:r>
            <a:br>
              <a:rPr lang="en-US" sz="4000" b="1" dirty="0" smtClean="0">
                <a:solidFill>
                  <a:schemeClr val="bg2"/>
                </a:solidFill>
                <a:latin typeface="+mn-lt"/>
              </a:rPr>
            </a:br>
            <a:r>
              <a:rPr lang="en-US" sz="4000" dirty="0" smtClean="0">
                <a:solidFill>
                  <a:schemeClr val="bg2"/>
                </a:solidFill>
                <a:latin typeface="+mn-lt"/>
              </a:rPr>
              <a:t>Determine </a:t>
            </a:r>
            <a:r>
              <a:rPr lang="en-US" sz="4000" dirty="0">
                <a:solidFill>
                  <a:schemeClr val="bg2"/>
                </a:solidFill>
                <a:latin typeface="+mn-lt"/>
              </a:rPr>
              <a:t>the logic for counting days of care associated with each </a:t>
            </a:r>
            <a:r>
              <a:rPr lang="en-US" sz="4000" dirty="0" smtClean="0">
                <a:solidFill>
                  <a:schemeClr val="bg2"/>
                </a:solidFill>
                <a:latin typeface="+mn-lt"/>
              </a:rPr>
              <a:t>assessment.</a:t>
            </a:r>
            <a:endParaRPr lang="en-US" sz="4000" dirty="0">
              <a:solidFill>
                <a:schemeClr val="bg2"/>
              </a:solidFill>
              <a:latin typeface="+mn-lt"/>
            </a:endParaRPr>
          </a:p>
          <a:p>
            <a:pPr lvl="2" algn="l">
              <a:lnSpc>
                <a:spcPts val="4300"/>
              </a:lnSpc>
            </a:pPr>
            <a:endParaRPr lang="en-US" sz="12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Days </a:t>
            </a:r>
            <a:r>
              <a:rPr lang="en-US" sz="4000" dirty="0">
                <a:solidFill>
                  <a:schemeClr val="bg2"/>
                </a:solidFill>
                <a:ea typeface="Open Sans" charset="0"/>
                <a:cs typeface="Calibri" panose="020F0502020204030204" pitchFamily="34" charset="0"/>
              </a:rPr>
              <a:t>are counted from the first day of the quarter </a:t>
            </a:r>
            <a:r>
              <a:rPr lang="en-US" sz="4000" dirty="0" smtClean="0">
                <a:solidFill>
                  <a:schemeClr val="bg2"/>
                </a:solidFill>
                <a:ea typeface="Open Sans" charset="0"/>
                <a:cs typeface="Calibri" panose="020F0502020204030204" pitchFamily="34" charset="0"/>
              </a:rPr>
              <a:t>and until </a:t>
            </a:r>
            <a:r>
              <a:rPr lang="en-US" sz="4000" dirty="0">
                <a:solidFill>
                  <a:schemeClr val="bg2"/>
                </a:solidFill>
                <a:ea typeface="Open Sans" charset="0"/>
                <a:cs typeface="Calibri" panose="020F0502020204030204" pitchFamily="34" charset="0"/>
              </a:rPr>
              <a:t>either </a:t>
            </a:r>
            <a:r>
              <a:rPr lang="en-US" sz="4000" dirty="0" smtClean="0">
                <a:solidFill>
                  <a:schemeClr val="bg2"/>
                </a:solidFill>
                <a:ea typeface="Open Sans" charset="0"/>
                <a:cs typeface="Calibri" panose="020F0502020204030204" pitchFamily="34" charset="0"/>
              </a:rPr>
              <a:t>1- the </a:t>
            </a:r>
            <a:r>
              <a:rPr lang="en-US" sz="4000" dirty="0">
                <a:solidFill>
                  <a:schemeClr val="bg2"/>
                </a:solidFill>
                <a:ea typeface="Open Sans" charset="0"/>
                <a:cs typeface="Calibri" panose="020F0502020204030204" pitchFamily="34" charset="0"/>
              </a:rPr>
              <a:t>assessment reference date (ARD, A2300) of the next </a:t>
            </a:r>
            <a:r>
              <a:rPr lang="en-US" sz="4000" dirty="0" smtClean="0">
                <a:solidFill>
                  <a:schemeClr val="bg2"/>
                </a:solidFill>
                <a:ea typeface="Open Sans" charset="0"/>
                <a:cs typeface="Calibri" panose="020F0502020204030204" pitchFamily="34" charset="0"/>
              </a:rPr>
              <a:t>assessment, 2- the </a:t>
            </a:r>
            <a:r>
              <a:rPr lang="en-US" sz="4000" dirty="0">
                <a:solidFill>
                  <a:schemeClr val="bg2"/>
                </a:solidFill>
                <a:ea typeface="Open Sans" charset="0"/>
                <a:cs typeface="Calibri" panose="020F0502020204030204" pitchFamily="34" charset="0"/>
              </a:rPr>
              <a:t>end of the quarter or until discharged (day of discharge not included</a:t>
            </a:r>
            <a:r>
              <a:rPr lang="en-US" sz="4000" dirty="0" smtClean="0">
                <a:solidFill>
                  <a:schemeClr val="bg2"/>
                </a:solidFill>
                <a:ea typeface="Open Sans" charset="0"/>
                <a:cs typeface="Calibri" panose="020F0502020204030204" pitchFamily="34" charset="0"/>
              </a:rPr>
              <a:t>), 3- whichever </a:t>
            </a:r>
            <a:r>
              <a:rPr lang="en-US" sz="4000" dirty="0">
                <a:solidFill>
                  <a:schemeClr val="bg2"/>
                </a:solidFill>
                <a:ea typeface="Open Sans" charset="0"/>
                <a:cs typeface="Calibri" panose="020F0502020204030204" pitchFamily="34" charset="0"/>
              </a:rPr>
              <a:t>comes </a:t>
            </a:r>
            <a:r>
              <a:rPr lang="en-US" sz="4000" dirty="0" smtClean="0">
                <a:solidFill>
                  <a:schemeClr val="bg2"/>
                </a:solidFill>
                <a:ea typeface="Open Sans" charset="0"/>
                <a:cs typeface="Calibri" panose="020F0502020204030204" pitchFamily="34" charset="0"/>
              </a:rPr>
              <a:t>first </a:t>
            </a:r>
            <a:r>
              <a:rPr lang="en-US" sz="4000" dirty="0">
                <a:solidFill>
                  <a:schemeClr val="bg2"/>
                </a:solidFill>
                <a:ea typeface="Open Sans" charset="0"/>
                <a:cs typeface="Calibri" panose="020F0502020204030204" pitchFamily="34" charset="0"/>
              </a:rPr>
              <a:t>unless the maximum number of days for the assessment has been </a:t>
            </a:r>
            <a:r>
              <a:rPr lang="en-US" sz="4000" dirty="0" smtClean="0">
                <a:solidFill>
                  <a:schemeClr val="bg2"/>
                </a:solidFill>
                <a:ea typeface="Open Sans" charset="0"/>
                <a:cs typeface="Calibri" panose="020F0502020204030204" pitchFamily="34" charset="0"/>
              </a:rPr>
              <a:t>reached.</a:t>
            </a:r>
            <a:endParaRPr lang="en-US" sz="4000" dirty="0">
              <a:solidFill>
                <a:schemeClr val="bg2"/>
              </a:solidFill>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Includes the count of days </a:t>
            </a:r>
            <a:r>
              <a:rPr lang="en-US" sz="4000" dirty="0">
                <a:solidFill>
                  <a:schemeClr val="bg2"/>
                </a:solidFill>
                <a:ea typeface="Open Sans" charset="0"/>
                <a:cs typeface="Calibri" panose="020F0502020204030204" pitchFamily="34" charset="0"/>
              </a:rPr>
              <a:t>covered by </a:t>
            </a:r>
            <a:r>
              <a:rPr lang="en-US" sz="4000" dirty="0" smtClean="0">
                <a:solidFill>
                  <a:schemeClr val="bg2"/>
                </a:solidFill>
                <a:ea typeface="Open Sans" charset="0"/>
                <a:cs typeface="Calibri" panose="020F0502020204030204" pitchFamily="34" charset="0"/>
              </a:rPr>
              <a:t>a temporary leave </a:t>
            </a:r>
            <a:r>
              <a:rPr lang="en-US" sz="4000" dirty="0">
                <a:solidFill>
                  <a:schemeClr val="bg2"/>
                </a:solidFill>
                <a:ea typeface="Open Sans" charset="0"/>
                <a:cs typeface="Calibri" panose="020F0502020204030204" pitchFamily="34" charset="0"/>
              </a:rPr>
              <a:t>and hospital observational </a:t>
            </a:r>
            <a:r>
              <a:rPr lang="en-US" sz="4000" dirty="0" smtClean="0">
                <a:solidFill>
                  <a:schemeClr val="bg2"/>
                </a:solidFill>
                <a:ea typeface="Open Sans" charset="0"/>
                <a:cs typeface="Calibri" panose="020F0502020204030204" pitchFamily="34" charset="0"/>
              </a:rPr>
              <a:t>stay </a:t>
            </a:r>
            <a:r>
              <a:rPr lang="en-US" sz="4000" dirty="0">
                <a:solidFill>
                  <a:schemeClr val="bg2"/>
                </a:solidFill>
                <a:ea typeface="Open Sans" charset="0"/>
                <a:cs typeface="Calibri" panose="020F0502020204030204" pitchFamily="34" charset="0"/>
              </a:rPr>
              <a:t>less than </a:t>
            </a:r>
            <a:r>
              <a:rPr lang="en-US" sz="4000" dirty="0" smtClean="0">
                <a:solidFill>
                  <a:schemeClr val="bg2"/>
                </a:solidFill>
                <a:ea typeface="Open Sans" charset="0"/>
                <a:cs typeface="Calibri" panose="020F0502020204030204" pitchFamily="34" charset="0"/>
              </a:rPr>
              <a:t>24-hours </a:t>
            </a:r>
            <a:r>
              <a:rPr lang="en-US" sz="4000" dirty="0">
                <a:solidFill>
                  <a:schemeClr val="bg2"/>
                </a:solidFill>
                <a:ea typeface="Open Sans" charset="0"/>
                <a:cs typeface="Calibri" panose="020F0502020204030204" pitchFamily="34" charset="0"/>
              </a:rPr>
              <a:t>where the hospital does not admit the </a:t>
            </a:r>
            <a:r>
              <a:rPr lang="en-US" sz="4000" dirty="0" smtClean="0">
                <a:solidFill>
                  <a:schemeClr val="bg2"/>
                </a:solidFill>
                <a:ea typeface="Open Sans" charset="0"/>
                <a:cs typeface="Calibri" panose="020F0502020204030204" pitchFamily="34" charset="0"/>
              </a:rPr>
              <a:t>resident.</a:t>
            </a:r>
            <a:endParaRPr lang="en-US" sz="4000" dirty="0">
              <a:solidFill>
                <a:schemeClr val="bg2"/>
              </a:solidFill>
              <a:ea typeface="Open Sans" charset="0"/>
              <a:cs typeface="Calibri" panose="020F0502020204030204" pitchFamily="34" charset="0"/>
            </a:endParaRPr>
          </a:p>
          <a:p>
            <a:pPr algn="l">
              <a:lnSpc>
                <a:spcPts val="4300"/>
              </a:lnSpc>
            </a:pPr>
            <a:endParaRPr lang="en-US" sz="1200" dirty="0">
              <a:solidFill>
                <a:srgbClr val="7AC142"/>
              </a:solidFill>
              <a:ea typeface="Open Sans" charset="0"/>
              <a:cs typeface="Calibri" panose="020F0502020204030204" pitchFamily="34" charset="0"/>
            </a:endParaRPr>
          </a:p>
          <a:p>
            <a:pPr algn="l">
              <a:lnSpc>
                <a:spcPts val="4300"/>
              </a:lnSpc>
            </a:pPr>
            <a:r>
              <a:rPr lang="en-US" sz="4800" dirty="0" smtClean="0">
                <a:solidFill>
                  <a:srgbClr val="7AC142"/>
                </a:solidFill>
                <a:ea typeface="Open Sans" charset="0"/>
                <a:cs typeface="Calibri" panose="020F0502020204030204" pitchFamily="34" charset="0"/>
              </a:rPr>
              <a:t>Rationale</a:t>
            </a:r>
            <a:endParaRPr lang="en-US" sz="4800" dirty="0" smtClean="0">
              <a:solidFill>
                <a:schemeClr val="bg2"/>
              </a:solidFill>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000" dirty="0" smtClean="0">
                <a:solidFill>
                  <a:schemeClr val="bg2"/>
                </a:solidFill>
                <a:latin typeface="+mn-lt"/>
                <a:ea typeface="Open Sans" charset="0"/>
                <a:cs typeface="Calibri" panose="020F0502020204030204" pitchFamily="34" charset="0"/>
              </a:rPr>
              <a:t>The RAI Manual does not require a discharge or reentry record for temporary leave of  less than 24 hours. </a:t>
            </a:r>
          </a:p>
          <a:p>
            <a:pPr marL="571500" indent="-571500" algn="l">
              <a:lnSpc>
                <a:spcPts val="4300"/>
              </a:lnSpc>
              <a:buFont typeface="Arial" panose="020B0604020202020204" pitchFamily="34" charset="0"/>
              <a:buChar char="•"/>
            </a:pPr>
            <a:r>
              <a:rPr lang="en-US" sz="4000" dirty="0" smtClean="0">
                <a:solidFill>
                  <a:schemeClr val="bg2"/>
                </a:solidFill>
                <a:latin typeface="+mn-lt"/>
                <a:ea typeface="Open Sans" charset="0"/>
                <a:cs typeface="Calibri" panose="020F0502020204030204" pitchFamily="34" charset="0"/>
              </a:rPr>
              <a:t>Temporary leave (less than 24 hours) represents an insignificant number of calendar days.  Not considering these absences reduces administrative burden.</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Time-Weighted Day Calculation </a:t>
            </a:r>
          </a:p>
        </p:txBody>
      </p:sp>
    </p:spTree>
    <p:extLst>
      <p:ext uri="{BB962C8B-B14F-4D97-AF65-F5344CB8AC3E}">
        <p14:creationId xmlns:p14="http://schemas.microsoft.com/office/powerpoint/2010/main" val="56877650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1537035" y="2482229"/>
            <a:ext cx="21068965" cy="894507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4400" dirty="0">
                <a:solidFill>
                  <a:schemeClr val="bg2"/>
                </a:solidFill>
              </a:rPr>
              <a:t>The Department of Social Services (DSS) </a:t>
            </a:r>
            <a:r>
              <a:rPr lang="en-US" sz="4400" dirty="0" smtClean="0">
                <a:solidFill>
                  <a:schemeClr val="bg2"/>
                </a:solidFill>
              </a:rPr>
              <a:t>is </a:t>
            </a:r>
            <a:r>
              <a:rPr lang="en-US" sz="4400" dirty="0">
                <a:solidFill>
                  <a:schemeClr val="bg2"/>
                </a:solidFill>
              </a:rPr>
              <a:t>transitioning Medicaid nursing facility </a:t>
            </a:r>
            <a:r>
              <a:rPr lang="en-US" sz="4400" dirty="0" smtClean="0">
                <a:solidFill>
                  <a:schemeClr val="bg2"/>
                </a:solidFill>
              </a:rPr>
              <a:t>direct care reimbursement </a:t>
            </a:r>
            <a:r>
              <a:rPr lang="en-US" sz="4400" dirty="0">
                <a:solidFill>
                  <a:schemeClr val="bg2"/>
                </a:solidFill>
              </a:rPr>
              <a:t>from </a:t>
            </a:r>
            <a:r>
              <a:rPr lang="en-US" sz="4400" dirty="0" smtClean="0">
                <a:solidFill>
                  <a:schemeClr val="bg2"/>
                </a:solidFill>
              </a:rPr>
              <a:t>cost-based </a:t>
            </a:r>
            <a:r>
              <a:rPr lang="en-US" sz="4400" dirty="0">
                <a:solidFill>
                  <a:schemeClr val="bg2"/>
                </a:solidFill>
              </a:rPr>
              <a:t>methodology to a case mix payment system. </a:t>
            </a:r>
            <a:br>
              <a:rPr lang="en-US" sz="4400" dirty="0">
                <a:solidFill>
                  <a:schemeClr val="bg2"/>
                </a:solidFill>
              </a:rPr>
            </a:br>
            <a:r>
              <a:rPr lang="en-US" sz="4400" dirty="0" smtClean="0">
                <a:solidFill>
                  <a:schemeClr val="bg2"/>
                </a:solidFill>
              </a:rPr>
              <a:t/>
            </a:r>
            <a:br>
              <a:rPr lang="en-US" sz="4400" dirty="0" smtClean="0">
                <a:solidFill>
                  <a:schemeClr val="bg2"/>
                </a:solidFill>
              </a:rPr>
            </a:br>
            <a:r>
              <a:rPr lang="en-US" sz="4400" dirty="0" smtClean="0">
                <a:solidFill>
                  <a:schemeClr val="bg2"/>
                </a:solidFill>
              </a:rPr>
              <a:t>An acuity based reimbursement method will </a:t>
            </a:r>
            <a:r>
              <a:rPr lang="en-US" sz="4400" dirty="0">
                <a:solidFill>
                  <a:schemeClr val="bg2"/>
                </a:solidFill>
              </a:rPr>
              <a:t>aid DSS in its goals </a:t>
            </a:r>
            <a:r>
              <a:rPr lang="en-US" sz="4400" dirty="0" smtClean="0">
                <a:solidFill>
                  <a:schemeClr val="bg2"/>
                </a:solidFill>
              </a:rPr>
              <a:t>of:</a:t>
            </a:r>
          </a:p>
          <a:p>
            <a:pPr marL="1659136" lvl="1" indent="-571500" algn="l">
              <a:buFont typeface="Arial" panose="020B0604020202020204" pitchFamily="34" charset="0"/>
              <a:buChar char="•"/>
            </a:pPr>
            <a:r>
              <a:rPr lang="en-US" sz="4400" dirty="0" smtClean="0">
                <a:solidFill>
                  <a:schemeClr val="bg2"/>
                </a:solidFill>
              </a:rPr>
              <a:t>Advocating a </a:t>
            </a:r>
            <a:r>
              <a:rPr lang="en-US" sz="4400" dirty="0">
                <a:solidFill>
                  <a:schemeClr val="bg2"/>
                </a:solidFill>
              </a:rPr>
              <a:t>meaningful continuum of long-term services and </a:t>
            </a:r>
            <a:r>
              <a:rPr lang="en-US" sz="4400" dirty="0" smtClean="0">
                <a:solidFill>
                  <a:schemeClr val="bg2"/>
                </a:solidFill>
              </a:rPr>
              <a:t>supports,</a:t>
            </a:r>
          </a:p>
          <a:p>
            <a:pPr marL="1659136" lvl="1" indent="-571500" algn="l">
              <a:buFont typeface="Arial" panose="020B0604020202020204" pitchFamily="34" charset="0"/>
              <a:buChar char="•"/>
            </a:pPr>
            <a:r>
              <a:rPr lang="en-US" sz="4400" dirty="0" smtClean="0">
                <a:solidFill>
                  <a:schemeClr val="bg2"/>
                </a:solidFill>
              </a:rPr>
              <a:t>Modernizing </a:t>
            </a:r>
            <a:r>
              <a:rPr lang="en-US" sz="4400" dirty="0">
                <a:solidFill>
                  <a:schemeClr val="bg2"/>
                </a:solidFill>
              </a:rPr>
              <a:t>Medicaid </a:t>
            </a:r>
            <a:r>
              <a:rPr lang="en-US" sz="4400" dirty="0" smtClean="0">
                <a:solidFill>
                  <a:schemeClr val="bg2"/>
                </a:solidFill>
              </a:rPr>
              <a:t>reimbursement,</a:t>
            </a:r>
          </a:p>
          <a:p>
            <a:pPr marL="1659136" lvl="1" indent="-571500" algn="l">
              <a:buFont typeface="Arial" panose="020B0604020202020204" pitchFamily="34" charset="0"/>
              <a:buChar char="•"/>
            </a:pPr>
            <a:r>
              <a:rPr lang="en-US" sz="4400" dirty="0" smtClean="0">
                <a:solidFill>
                  <a:schemeClr val="bg2"/>
                </a:solidFill>
              </a:rPr>
              <a:t>Aligning </a:t>
            </a:r>
            <a:r>
              <a:rPr lang="en-US" sz="4400" dirty="0">
                <a:solidFill>
                  <a:schemeClr val="bg2"/>
                </a:solidFill>
              </a:rPr>
              <a:t>payment with the acuity of residents, </a:t>
            </a:r>
            <a:r>
              <a:rPr lang="en-US" sz="4400" dirty="0" smtClean="0">
                <a:solidFill>
                  <a:schemeClr val="bg2"/>
                </a:solidFill>
              </a:rPr>
              <a:t>and;</a:t>
            </a:r>
          </a:p>
          <a:p>
            <a:pPr marL="1659136" lvl="1" indent="-571500" algn="l">
              <a:buFont typeface="Arial" panose="020B0604020202020204" pitchFamily="34" charset="0"/>
              <a:buChar char="•"/>
            </a:pPr>
            <a:r>
              <a:rPr lang="en-US" sz="4400" dirty="0" smtClean="0">
                <a:solidFill>
                  <a:schemeClr val="bg2"/>
                </a:solidFill>
              </a:rPr>
              <a:t>Preparing </a:t>
            </a:r>
            <a:r>
              <a:rPr lang="en-US" sz="4400" dirty="0">
                <a:solidFill>
                  <a:schemeClr val="bg2"/>
                </a:solidFill>
              </a:rPr>
              <a:t>providers for value-based payment approaches.</a:t>
            </a:r>
          </a:p>
          <a:p>
            <a:pPr algn="l">
              <a:lnSpc>
                <a:spcPct val="100000"/>
              </a:lnSpc>
              <a:spcBef>
                <a:spcPts val="0"/>
              </a:spcBef>
            </a:pPr>
            <a:endParaRPr lang="en-US" sz="3900" dirty="0">
              <a:solidFill>
                <a:schemeClr val="bg2"/>
              </a:solidFill>
            </a:endParaRPr>
          </a:p>
        </p:txBody>
      </p:sp>
      <p:sp>
        <p:nvSpPr>
          <p:cNvPr id="8" name="Title 2">
            <a:extLst>
              <a:ext uri="{FF2B5EF4-FFF2-40B4-BE49-F238E27FC236}">
                <a16:creationId xmlns:a16="http://schemas.microsoft.com/office/drawing/2014/main" xmlns="" id="{4528F4F0-2F81-4C83-9B9D-ECA55592C5C4}"/>
              </a:ext>
            </a:extLst>
          </p:cNvPr>
          <p:cNvSpPr txBox="1">
            <a:spLocks/>
          </p:cNvSpPr>
          <p:nvPr/>
        </p:nvSpPr>
        <p:spPr>
          <a:xfrm>
            <a:off x="1362955" y="903779"/>
            <a:ext cx="21929307" cy="651654"/>
          </a:xfrm>
          <a:prstGeom prst="rect">
            <a:avLst/>
          </a:prstGeom>
        </p:spPr>
        <p:txBody>
          <a:bodyPr lIns="91438" tIns="45718" rIns="91438" bIns="45718"/>
          <a:lstStyle>
            <a:lvl1pPr algn="l" defTabSz="1828434" rtl="0" eaLnBrk="1" latinLnBrk="0" hangingPunct="1">
              <a:lnSpc>
                <a:spcPct val="90000"/>
              </a:lnSpc>
              <a:spcBef>
                <a:spcPct val="0"/>
              </a:spcBef>
              <a:buNone/>
              <a:defRPr lang="en-US" sz="6000" b="0" i="0" kern="1200">
                <a:solidFill>
                  <a:schemeClr val="tx1"/>
                </a:solidFill>
                <a:latin typeface="+mj-lt"/>
                <a:ea typeface="Open Sans Regular" charset="0"/>
                <a:cs typeface="Open Sans Regular" charset="0"/>
              </a:defRPr>
            </a:lvl1pPr>
          </a:lstStyle>
          <a:p>
            <a:pPr algn="ctr"/>
            <a:r>
              <a:rPr lang="en-GB" sz="5500" b="1" cap="all" spc="300" dirty="0" smtClean="0">
                <a:solidFill>
                  <a:schemeClr val="bg2"/>
                </a:solidFill>
                <a:latin typeface="Arial" panose="020B0604020202020204" pitchFamily="34" charset="0"/>
                <a:ea typeface="League Spartan" charset="0"/>
                <a:cs typeface="Arial" panose="020B0604020202020204" pitchFamily="34" charset="0"/>
              </a:rPr>
              <a:t>Nursing facility Payment modernization</a:t>
            </a:r>
            <a:endParaRPr lang="en-GB" sz="5500" dirty="0">
              <a:solidFill>
                <a:schemeClr val="bg2"/>
              </a:solidFill>
              <a:ea typeface="Open Sans" charset="0"/>
              <a:cs typeface="Arial" panose="020B0604020202020204" pitchFamily="34" charset="0"/>
            </a:endParaRPr>
          </a:p>
          <a:p>
            <a:endParaRPr lang="en-GB" sz="5500" dirty="0">
              <a:solidFill>
                <a:schemeClr val="bg2"/>
              </a:solidFill>
              <a:ea typeface="Open Sans" charset="0"/>
              <a:cs typeface="Arial" panose="020B0604020202020204" pitchFamily="34" charset="0"/>
            </a:endParaRPr>
          </a:p>
        </p:txBody>
      </p:sp>
      <p:sp>
        <p:nvSpPr>
          <p:cNvPr id="23" name="Slide Number Placeholder 3"/>
          <p:cNvSpPr txBox="1">
            <a:spLocks/>
          </p:cNvSpPr>
          <p:nvPr/>
        </p:nvSpPr>
        <p:spPr>
          <a:xfrm>
            <a:off x="742949" y="12746993"/>
            <a:ext cx="5486400" cy="730250"/>
          </a:xfrm>
          <a:prstGeom prst="rect">
            <a:avLst/>
          </a:prstGeom>
        </p:spPr>
        <p:txBody>
          <a:bodyPr lIns="91438" tIns="45718" rIns="91438" bIns="45718"/>
          <a:ls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a:lstStyle>
          <a:p>
            <a:endParaRPr lang="en-US" dirty="0">
              <a:solidFill>
                <a:schemeClr val="bg2"/>
              </a:solidFill>
            </a:endParaRPr>
          </a:p>
        </p:txBody>
      </p:sp>
    </p:spTree>
    <p:extLst>
      <p:ext uri="{BB962C8B-B14F-4D97-AF65-F5344CB8AC3E}">
        <p14:creationId xmlns:p14="http://schemas.microsoft.com/office/powerpoint/2010/main" val="160665103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0"/>
            <a:ext cx="19596408" cy="9075368"/>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Sequential </a:t>
            </a:r>
            <a:r>
              <a:rPr lang="en-US" sz="4300" b="1" dirty="0">
                <a:solidFill>
                  <a:schemeClr val="bg2"/>
                </a:solidFill>
                <a:latin typeface="+mn-lt"/>
              </a:rPr>
              <a:t>Discharge </a:t>
            </a:r>
            <a:r>
              <a:rPr lang="en-US" sz="4300" b="1" dirty="0" smtClean="0">
                <a:solidFill>
                  <a:schemeClr val="bg2"/>
                </a:solidFill>
                <a:latin typeface="+mn-lt"/>
              </a:rPr>
              <a:t>Assessments</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appropriate count of days when </a:t>
            </a:r>
            <a:r>
              <a:rPr lang="en-US" sz="4300" dirty="0" smtClean="0">
                <a:solidFill>
                  <a:schemeClr val="bg2"/>
                </a:solidFill>
                <a:latin typeface="+mn-lt"/>
              </a:rPr>
              <a:t>provider submits </a:t>
            </a:r>
            <a:r>
              <a:rPr lang="en-US" sz="4300" dirty="0">
                <a:solidFill>
                  <a:schemeClr val="bg2"/>
                </a:solidFill>
                <a:latin typeface="+mn-lt"/>
              </a:rPr>
              <a:t>a series of discharge assessments with no assessment in </a:t>
            </a:r>
            <a:r>
              <a:rPr lang="en-US" sz="4300" dirty="0" smtClean="0">
                <a:solidFill>
                  <a:schemeClr val="bg2"/>
                </a:solidFill>
                <a:latin typeface="+mn-lt"/>
              </a:rPr>
              <a:t>between.</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The </a:t>
            </a:r>
            <a:r>
              <a:rPr lang="en-US" sz="4300" dirty="0">
                <a:solidFill>
                  <a:schemeClr val="bg2"/>
                </a:solidFill>
                <a:latin typeface="+mn-lt"/>
                <a:ea typeface="Open Sans" charset="0"/>
                <a:cs typeface="Calibri" panose="020F0502020204030204" pitchFamily="34" charset="0"/>
              </a:rPr>
              <a:t>earliest discharge date in the series stops the count of </a:t>
            </a:r>
            <a:r>
              <a:rPr lang="en-US" sz="4300" dirty="0" smtClean="0">
                <a:solidFill>
                  <a:schemeClr val="bg2"/>
                </a:solidFill>
                <a:latin typeface="+mn-lt"/>
                <a:ea typeface="Open Sans" charset="0"/>
                <a:cs typeface="Calibri" panose="020F0502020204030204" pitchFamily="34" charset="0"/>
              </a:rPr>
              <a:t>days.</a:t>
            </a:r>
            <a:endParaRPr lang="en-US" sz="4300" dirty="0">
              <a:solidFill>
                <a:schemeClr val="bg2"/>
              </a:solidFill>
              <a:latin typeface="+mn-lt"/>
              <a:ea typeface="Open Sans" charset="0"/>
              <a:cs typeface="Calibri" panose="020F0502020204030204" pitchFamily="34" charset="0"/>
            </a:endParaRPr>
          </a:p>
          <a:p>
            <a:pPr algn="l">
              <a:lnSpc>
                <a:spcPts val="4300"/>
              </a:lnSpc>
            </a:pPr>
            <a:endParaRPr lang="en-US" sz="4800" dirty="0">
              <a:solidFill>
                <a:srgbClr val="7AC14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When </a:t>
            </a:r>
            <a:r>
              <a:rPr lang="en-US" sz="4300" dirty="0">
                <a:solidFill>
                  <a:schemeClr val="bg2"/>
                </a:solidFill>
                <a:latin typeface="+mn-lt"/>
                <a:ea typeface="Open Sans" charset="0"/>
                <a:cs typeface="Calibri" panose="020F0502020204030204" pitchFamily="34" charset="0"/>
              </a:rPr>
              <a:t>two discharge assessments are submitted sequentially, there is no additional information available to determine what may have occurred between the two </a:t>
            </a:r>
            <a:r>
              <a:rPr lang="en-US" sz="4300" dirty="0" smtClean="0">
                <a:solidFill>
                  <a:schemeClr val="bg2"/>
                </a:solidFill>
                <a:latin typeface="+mn-lt"/>
                <a:ea typeface="Open Sans" charset="0"/>
                <a:cs typeface="Calibri" panose="020F0502020204030204" pitchFamily="34" charset="0"/>
              </a:rPr>
              <a:t>assessments. Therefore, the </a:t>
            </a:r>
            <a:r>
              <a:rPr lang="en-US" sz="4300" dirty="0">
                <a:solidFill>
                  <a:schemeClr val="bg2"/>
                </a:solidFill>
                <a:latin typeface="+mn-lt"/>
                <a:ea typeface="Open Sans" charset="0"/>
                <a:cs typeface="Calibri" panose="020F0502020204030204" pitchFamily="34" charset="0"/>
              </a:rPr>
              <a:t>earliest discharge date in the series will stop the count of days of care for a specific </a:t>
            </a:r>
            <a:r>
              <a:rPr lang="en-US" sz="4300" dirty="0" smtClean="0">
                <a:solidFill>
                  <a:schemeClr val="bg2"/>
                </a:solidFill>
                <a:latin typeface="+mn-lt"/>
                <a:ea typeface="Open Sans" charset="0"/>
                <a:cs typeface="Calibri" panose="020F0502020204030204" pitchFamily="34" charset="0"/>
              </a:rPr>
              <a:t>resident.</a:t>
            </a:r>
            <a:endParaRPr lang="en-US" sz="4300" dirty="0">
              <a:solidFill>
                <a:schemeClr val="bg2"/>
              </a:solidFill>
              <a:latin typeface="+mn-lt"/>
              <a:ea typeface="Open Sans" charset="0"/>
              <a:cs typeface="Calibri" panose="020F0502020204030204" pitchFamily="34" charset="0"/>
            </a:endParaRPr>
          </a:p>
          <a:p>
            <a:pPr algn="l">
              <a:lnSpc>
                <a:spcPts val="4300"/>
              </a:lnSpc>
            </a:pP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Index </a:t>
            </a:r>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Sequential Discharge Assessments</a:t>
            </a:r>
          </a:p>
        </p:txBody>
      </p:sp>
    </p:spTree>
    <p:extLst>
      <p:ext uri="{BB962C8B-B14F-4D97-AF65-F5344CB8AC3E}">
        <p14:creationId xmlns:p14="http://schemas.microsoft.com/office/powerpoint/2010/main" val="214443514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755771859"/>
              </p:ext>
            </p:extLst>
          </p:nvPr>
        </p:nvGraphicFramePr>
        <p:xfrm>
          <a:off x="1651000" y="753533"/>
          <a:ext cx="20574000" cy="11413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9753600" y="5380335"/>
            <a:ext cx="5003800" cy="1015663"/>
          </a:xfrm>
          <a:prstGeom prst="rect">
            <a:avLst/>
          </a:prstGeom>
          <a:noFill/>
        </p:spPr>
        <p:txBody>
          <a:bodyPr wrap="square" lIns="91440" tIns="45720" rIns="91440" bIns="45720">
            <a:spAutoFit/>
          </a:bodyPr>
          <a:lstStyle/>
          <a:p>
            <a:pPr algn="ctr"/>
            <a:r>
              <a:rPr lang="en-US" sz="6000" b="1" dirty="0" smtClean="0">
                <a:ln w="1905">
                  <a:solidFill>
                    <a:schemeClr val="bg2"/>
                  </a:solidFill>
                </a:ln>
                <a:solidFill>
                  <a:schemeClr val="bg2">
                    <a:lumMod val="50000"/>
                  </a:schemeClr>
                </a:solidFill>
                <a:effectLst>
                  <a:innerShdw blurRad="69850" dist="43180" dir="5400000">
                    <a:srgbClr val="000000">
                      <a:alpha val="65000"/>
                    </a:srgbClr>
                  </a:innerShdw>
                </a:effectLst>
              </a:rPr>
              <a:t>Questions?</a:t>
            </a:r>
            <a:endParaRPr lang="en-US" sz="6000" b="1" dirty="0">
              <a:ln w="1905">
                <a:solidFill>
                  <a:schemeClr val="bg2"/>
                </a:solidFill>
              </a:ln>
              <a:solidFill>
                <a:schemeClr val="bg2">
                  <a:lumMod val="50000"/>
                </a:schemeClr>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73467262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0"/>
            <a:ext cx="19596408" cy="9059979"/>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Residents </a:t>
            </a:r>
            <a:r>
              <a:rPr lang="en-US" sz="4300" b="1" dirty="0">
                <a:solidFill>
                  <a:schemeClr val="bg2"/>
                </a:solidFill>
                <a:latin typeface="+mn-lt"/>
              </a:rPr>
              <a:t>who are admitted and discharged within </a:t>
            </a:r>
            <a:r>
              <a:rPr lang="en-US" sz="4300" b="1" dirty="0" smtClean="0">
                <a:solidFill>
                  <a:schemeClr val="bg2"/>
                </a:solidFill>
                <a:latin typeface="+mn-lt"/>
              </a:rPr>
              <a:t>14-days </a:t>
            </a:r>
            <a:r>
              <a:rPr lang="en-US" sz="4300" b="1" dirty="0">
                <a:solidFill>
                  <a:schemeClr val="bg2"/>
                </a:solidFill>
                <a:latin typeface="+mn-lt"/>
              </a:rPr>
              <a:t>without an assessment being </a:t>
            </a:r>
            <a:r>
              <a:rPr lang="en-US" sz="4300" b="1" dirty="0" smtClean="0">
                <a:solidFill>
                  <a:schemeClr val="bg2"/>
                </a:solidFill>
                <a:latin typeface="+mn-lt"/>
              </a:rPr>
              <a:t>submitted</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appropriate RUG classification when </a:t>
            </a:r>
            <a:r>
              <a:rPr lang="en-US" sz="4300" dirty="0" smtClean="0">
                <a:solidFill>
                  <a:schemeClr val="bg2"/>
                </a:solidFill>
                <a:latin typeface="+mn-lt"/>
              </a:rPr>
              <a:t>an assessment </a:t>
            </a:r>
            <a:r>
              <a:rPr lang="en-US" sz="4300" dirty="0">
                <a:solidFill>
                  <a:schemeClr val="bg2"/>
                </a:solidFill>
                <a:latin typeface="+mn-lt"/>
              </a:rPr>
              <a:t>is not submitted by the facility </a:t>
            </a:r>
            <a:r>
              <a:rPr lang="en-US" sz="4300" dirty="0" smtClean="0">
                <a:solidFill>
                  <a:schemeClr val="bg2"/>
                </a:solidFill>
                <a:latin typeface="+mn-lt"/>
              </a:rPr>
              <a:t> for short-stay residents</a:t>
            </a:r>
            <a:r>
              <a:rPr lang="en-US" sz="4300" dirty="0">
                <a:solidFill>
                  <a:schemeClr val="bg2"/>
                </a:solidFill>
                <a:latin typeface="+mn-lt"/>
              </a:rPr>
              <a:t>.</a:t>
            </a: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Assign </a:t>
            </a:r>
            <a:r>
              <a:rPr lang="en-US" sz="4300" dirty="0">
                <a:solidFill>
                  <a:schemeClr val="bg2"/>
                </a:solidFill>
                <a:latin typeface="+mn-lt"/>
                <a:ea typeface="Open Sans" charset="0"/>
                <a:cs typeface="Calibri" panose="020F0502020204030204" pitchFamily="34" charset="0"/>
              </a:rPr>
              <a:t>the following RUG values based on discharge status:</a:t>
            </a:r>
          </a:p>
          <a:p>
            <a:pPr marL="1659099" lvl="1" indent="-571487" algn="l">
              <a:lnSpc>
                <a:spcPts val="4300"/>
              </a:lnSpc>
              <a:buFont typeface="Wingdings" panose="05000000000000000000" pitchFamily="2" charset="2"/>
              <a:buChar char="§"/>
            </a:pPr>
            <a:r>
              <a:rPr lang="en-US" sz="4300" dirty="0">
                <a:solidFill>
                  <a:schemeClr val="bg2"/>
                </a:solidFill>
                <a:latin typeface="+mn-lt"/>
                <a:ea typeface="Open Sans" charset="0"/>
                <a:cs typeface="Calibri" panose="020F0502020204030204" pitchFamily="34" charset="0"/>
              </a:rPr>
              <a:t>LC2 – When discharge status was deceased (A2100 = 08) or discharged to the hospital (A2100 = 03, 05, or 09)</a:t>
            </a:r>
          </a:p>
          <a:p>
            <a:pPr marL="1659099" lvl="1" indent="-571487" algn="l">
              <a:lnSpc>
                <a:spcPts val="4300"/>
              </a:lnSpc>
              <a:buFont typeface="Wingdings" panose="05000000000000000000" pitchFamily="2" charset="2"/>
              <a:buChar char="§"/>
            </a:pPr>
            <a:r>
              <a:rPr lang="en-US" sz="4300" dirty="0">
                <a:solidFill>
                  <a:schemeClr val="bg2"/>
                </a:solidFill>
                <a:latin typeface="+mn-lt"/>
                <a:ea typeface="Open Sans" charset="0"/>
                <a:cs typeface="Calibri" panose="020F0502020204030204" pitchFamily="34" charset="0"/>
              </a:rPr>
              <a:t>RAB – when discharge status was other than death or discharge to the hospital (A2100 = 01, 02, 04, 06, 07, or 99)</a:t>
            </a:r>
          </a:p>
          <a:p>
            <a:pPr algn="l">
              <a:lnSpc>
                <a:spcPts val="4300"/>
              </a:lnSpc>
            </a:pPr>
            <a:endParaRPr lang="en-US" sz="4800" dirty="0">
              <a:solidFill>
                <a:srgbClr val="7AC142"/>
              </a:solidFill>
              <a:latin typeface="+mn-lt"/>
              <a:ea typeface="Open Sans" charset="0"/>
              <a:cs typeface="Calibri" panose="020F0502020204030204" pitchFamily="34" charset="0"/>
            </a:endParaRPr>
          </a:p>
          <a:p>
            <a:pPr algn="l">
              <a:lnSpc>
                <a:spcPts val="4300"/>
              </a:lnSpc>
            </a:pP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Short-Stay Residents</a:t>
            </a:r>
          </a:p>
        </p:txBody>
      </p:sp>
    </p:spTree>
    <p:extLst>
      <p:ext uri="{BB962C8B-B14F-4D97-AF65-F5344CB8AC3E}">
        <p14:creationId xmlns:p14="http://schemas.microsoft.com/office/powerpoint/2010/main" val="166559523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0"/>
            <a:ext cx="19596408" cy="677781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000" dirty="0">
                <a:solidFill>
                  <a:schemeClr val="bg2"/>
                </a:solidFill>
                <a:latin typeface="+mn-lt"/>
                <a:ea typeface="Open Sans" charset="0"/>
                <a:cs typeface="Calibri" panose="020F0502020204030204" pitchFamily="34" charset="0"/>
              </a:rPr>
              <a:t>There are instances when a resident may enter a nursing facility but leave prior to 14 </a:t>
            </a:r>
            <a:r>
              <a:rPr lang="en-US" sz="4000" dirty="0" smtClean="0">
                <a:solidFill>
                  <a:schemeClr val="bg2"/>
                </a:solidFill>
                <a:latin typeface="+mn-lt"/>
                <a:ea typeface="Open Sans" charset="0"/>
                <a:cs typeface="Calibri" panose="020F0502020204030204" pitchFamily="34" charset="0"/>
              </a:rPr>
              <a:t>days resulting </a:t>
            </a:r>
            <a:r>
              <a:rPr lang="en-US" sz="4000" dirty="0">
                <a:solidFill>
                  <a:schemeClr val="bg2"/>
                </a:solidFill>
                <a:latin typeface="+mn-lt"/>
                <a:ea typeface="Open Sans" charset="0"/>
                <a:cs typeface="Calibri" panose="020F0502020204030204" pitchFamily="34" charset="0"/>
              </a:rPr>
              <a:t>in a facility not having </a:t>
            </a:r>
            <a:r>
              <a:rPr lang="en-US" sz="4000" dirty="0" smtClean="0">
                <a:solidFill>
                  <a:schemeClr val="bg2"/>
                </a:solidFill>
                <a:latin typeface="+mn-lt"/>
                <a:ea typeface="Open Sans" charset="0"/>
                <a:cs typeface="Calibri" panose="020F0502020204030204" pitchFamily="34" charset="0"/>
              </a:rPr>
              <a:t>the opportunity to </a:t>
            </a:r>
            <a:r>
              <a:rPr lang="en-US" sz="4000" dirty="0">
                <a:solidFill>
                  <a:schemeClr val="bg2"/>
                </a:solidFill>
                <a:latin typeface="+mn-lt"/>
                <a:ea typeface="Open Sans" charset="0"/>
                <a:cs typeface="Calibri" panose="020F0502020204030204" pitchFamily="34" charset="0"/>
              </a:rPr>
              <a:t>complete the required admission </a:t>
            </a:r>
            <a:r>
              <a:rPr lang="en-US" sz="4000" dirty="0" smtClean="0">
                <a:solidFill>
                  <a:schemeClr val="bg2"/>
                </a:solidFill>
                <a:latin typeface="+mn-lt"/>
                <a:ea typeface="Open Sans" charset="0"/>
                <a:cs typeface="Calibri" panose="020F0502020204030204" pitchFamily="34" charset="0"/>
              </a:rPr>
              <a:t>assessment.</a:t>
            </a:r>
          </a:p>
          <a:p>
            <a:pPr marL="571500" indent="-571500" algn="l">
              <a:lnSpc>
                <a:spcPts val="4300"/>
              </a:lnSpc>
              <a:buFont typeface="Arial" panose="020B0604020202020204" pitchFamily="34" charset="0"/>
              <a:buChar char="•"/>
            </a:pPr>
            <a:r>
              <a:rPr lang="en-US" sz="4000" dirty="0" smtClean="0">
                <a:solidFill>
                  <a:schemeClr val="bg2"/>
                </a:solidFill>
                <a:latin typeface="+mn-lt"/>
                <a:ea typeface="Open Sans" charset="0"/>
                <a:cs typeface="Calibri" panose="020F0502020204030204" pitchFamily="34" charset="0"/>
              </a:rPr>
              <a:t>A </a:t>
            </a:r>
            <a:r>
              <a:rPr lang="en-US" sz="4000" dirty="0">
                <a:solidFill>
                  <a:schemeClr val="bg2"/>
                </a:solidFill>
                <a:latin typeface="+mn-lt"/>
                <a:ea typeface="Open Sans" charset="0"/>
                <a:cs typeface="Calibri" panose="020F0502020204030204" pitchFamily="34" charset="0"/>
              </a:rPr>
              <a:t>default RUG </a:t>
            </a:r>
            <a:r>
              <a:rPr lang="en-US" sz="4000" dirty="0" smtClean="0">
                <a:solidFill>
                  <a:schemeClr val="bg2"/>
                </a:solidFill>
                <a:latin typeface="+mn-lt"/>
                <a:ea typeface="Open Sans" charset="0"/>
                <a:cs typeface="Calibri" panose="020F0502020204030204" pitchFamily="34" charset="0"/>
              </a:rPr>
              <a:t>will be applied </a:t>
            </a:r>
            <a:r>
              <a:rPr lang="en-US" sz="4000" dirty="0">
                <a:solidFill>
                  <a:schemeClr val="bg2"/>
                </a:solidFill>
                <a:latin typeface="+mn-lt"/>
                <a:ea typeface="Open Sans" charset="0"/>
                <a:cs typeface="Calibri" panose="020F0502020204030204" pitchFamily="34" charset="0"/>
              </a:rPr>
              <a:t>based </a:t>
            </a:r>
            <a:r>
              <a:rPr lang="en-US" sz="4000" dirty="0" smtClean="0">
                <a:solidFill>
                  <a:schemeClr val="bg2"/>
                </a:solidFill>
                <a:latin typeface="+mn-lt"/>
                <a:ea typeface="Open Sans" charset="0"/>
                <a:cs typeface="Calibri" panose="020F0502020204030204" pitchFamily="34" charset="0"/>
              </a:rPr>
              <a:t>on type of discharge assessment. Residents discharged </a:t>
            </a:r>
            <a:r>
              <a:rPr lang="en-US" sz="4000" dirty="0">
                <a:solidFill>
                  <a:schemeClr val="bg2"/>
                </a:solidFill>
                <a:latin typeface="+mn-lt"/>
                <a:ea typeface="Open Sans" charset="0"/>
                <a:cs typeface="Calibri" panose="020F0502020204030204" pitchFamily="34" charset="0"/>
              </a:rPr>
              <a:t>due to death or </a:t>
            </a:r>
            <a:r>
              <a:rPr lang="en-US" sz="4000" dirty="0" smtClean="0">
                <a:solidFill>
                  <a:schemeClr val="bg2"/>
                </a:solidFill>
                <a:latin typeface="+mn-lt"/>
                <a:ea typeface="Open Sans" charset="0"/>
                <a:cs typeface="Calibri" panose="020F0502020204030204" pitchFamily="34" charset="0"/>
              </a:rPr>
              <a:t>hospital stay </a:t>
            </a:r>
            <a:r>
              <a:rPr lang="en-US" sz="4000" dirty="0">
                <a:solidFill>
                  <a:schemeClr val="bg2"/>
                </a:solidFill>
                <a:latin typeface="+mn-lt"/>
                <a:ea typeface="Open Sans" charset="0"/>
                <a:cs typeface="Calibri" panose="020F0502020204030204" pitchFamily="34" charset="0"/>
              </a:rPr>
              <a:t>will receive a higher RUG category (LC2), than if the resident was discharged back into the community (RAB).  </a:t>
            </a:r>
          </a:p>
          <a:p>
            <a:pPr marL="571500" indent="-571500" algn="l">
              <a:lnSpc>
                <a:spcPts val="4300"/>
              </a:lnSpc>
              <a:buFont typeface="Arial" panose="020B0604020202020204" pitchFamily="34" charset="0"/>
              <a:buChar char="•"/>
            </a:pPr>
            <a:r>
              <a:rPr lang="en-US" sz="4000" dirty="0">
                <a:solidFill>
                  <a:schemeClr val="bg2"/>
                </a:solidFill>
                <a:latin typeface="+mn-lt"/>
                <a:ea typeface="Open Sans" charset="0"/>
                <a:cs typeface="Calibri" panose="020F0502020204030204" pitchFamily="34" charset="0"/>
              </a:rPr>
              <a:t>These RUG categories are higher than the average RUG rate for a nursing facility residents and allow a facility to receive </a:t>
            </a:r>
            <a:r>
              <a:rPr lang="en-US" sz="4000" dirty="0" smtClean="0">
                <a:solidFill>
                  <a:schemeClr val="bg2"/>
                </a:solidFill>
                <a:latin typeface="+mn-lt"/>
                <a:ea typeface="Open Sans" charset="0"/>
                <a:cs typeface="Calibri" panose="020F0502020204030204" pitchFamily="34" charset="0"/>
              </a:rPr>
              <a:t>full credit for resource use during the resident stay.</a:t>
            </a:r>
            <a:endParaRPr lang="en-US" sz="4000" dirty="0">
              <a:solidFill>
                <a:schemeClr val="bg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000" dirty="0" smtClean="0">
                <a:solidFill>
                  <a:schemeClr val="bg2"/>
                </a:solidFill>
                <a:latin typeface="+mn-lt"/>
                <a:ea typeface="Open Sans" charset="0"/>
                <a:cs typeface="Calibri" panose="020F0502020204030204" pitchFamily="34" charset="0"/>
              </a:rPr>
              <a:t>Values align with the current RUG-IV </a:t>
            </a:r>
            <a:r>
              <a:rPr lang="en-US" sz="4000" dirty="0">
                <a:solidFill>
                  <a:schemeClr val="bg2"/>
                </a:solidFill>
                <a:latin typeface="+mn-lt"/>
                <a:ea typeface="Open Sans" charset="0"/>
                <a:cs typeface="Calibri" panose="020F0502020204030204" pitchFamily="34" charset="0"/>
              </a:rPr>
              <a:t>case mix </a:t>
            </a:r>
            <a:r>
              <a:rPr lang="en-US" sz="4000" dirty="0" smtClean="0">
                <a:solidFill>
                  <a:schemeClr val="bg2"/>
                </a:solidFill>
                <a:latin typeface="+mn-lt"/>
                <a:ea typeface="Open Sans" charset="0"/>
                <a:cs typeface="Calibri" panose="020F0502020204030204" pitchFamily="34" charset="0"/>
              </a:rPr>
              <a:t>methodology and standards.</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Index </a:t>
            </a:r>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Short-Stay </a:t>
            </a:r>
            <a:r>
              <a:rPr lang="en-GB" dirty="0" smtClean="0">
                <a:solidFill>
                  <a:srgbClr val="7AC142"/>
                </a:solidFill>
              </a:rPr>
              <a:t>Residents Cont.</a:t>
            </a:r>
            <a:endParaRPr lang="en-GB" dirty="0">
              <a:solidFill>
                <a:srgbClr val="7AC142"/>
              </a:solidFill>
            </a:endParaRPr>
          </a:p>
        </p:txBody>
      </p:sp>
    </p:spTree>
    <p:extLst>
      <p:ext uri="{BB962C8B-B14F-4D97-AF65-F5344CB8AC3E}">
        <p14:creationId xmlns:p14="http://schemas.microsoft.com/office/powerpoint/2010/main" val="57187998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1"/>
            <a:ext cx="19596408" cy="8779902"/>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Entry </a:t>
            </a:r>
            <a:r>
              <a:rPr lang="en-US" sz="4300" b="1" dirty="0">
                <a:solidFill>
                  <a:schemeClr val="bg2"/>
                </a:solidFill>
                <a:latin typeface="+mn-lt"/>
              </a:rPr>
              <a:t>Tracking Form not followed by an assessment (Reentry </a:t>
            </a:r>
            <a:r>
              <a:rPr lang="en-US" sz="4300" b="1" dirty="0" smtClean="0">
                <a:solidFill>
                  <a:schemeClr val="bg2"/>
                </a:solidFill>
                <a:latin typeface="+mn-lt"/>
              </a:rPr>
              <a:t>Records)</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the appropriate RUG classification and count of days when a reentry record is </a:t>
            </a:r>
            <a:r>
              <a:rPr lang="en-US" sz="4300" dirty="0" smtClean="0">
                <a:solidFill>
                  <a:schemeClr val="bg2"/>
                </a:solidFill>
                <a:latin typeface="+mn-lt"/>
              </a:rPr>
              <a:t>submitted.</a:t>
            </a:r>
            <a:endParaRPr lang="en-US" sz="43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If </a:t>
            </a:r>
            <a:r>
              <a:rPr lang="en-US" sz="4300" dirty="0">
                <a:solidFill>
                  <a:schemeClr val="bg2"/>
                </a:solidFill>
                <a:latin typeface="+mn-lt"/>
                <a:ea typeface="Open Sans" charset="0"/>
                <a:cs typeface="Calibri" panose="020F0502020204030204" pitchFamily="34" charset="0"/>
              </a:rPr>
              <a:t>the Entry Tracking Form is followed by a new assessment within </a:t>
            </a:r>
            <a:r>
              <a:rPr lang="en-US" sz="4300" dirty="0" smtClean="0">
                <a:solidFill>
                  <a:schemeClr val="bg2"/>
                </a:solidFill>
                <a:latin typeface="+mn-lt"/>
                <a:ea typeface="Open Sans" charset="0"/>
                <a:cs typeface="Calibri" panose="020F0502020204030204" pitchFamily="34" charset="0"/>
              </a:rPr>
              <a:t>14-days </a:t>
            </a:r>
            <a:r>
              <a:rPr lang="en-US" sz="4300" dirty="0">
                <a:solidFill>
                  <a:schemeClr val="bg2"/>
                </a:solidFill>
                <a:latin typeface="+mn-lt"/>
                <a:ea typeface="Open Sans" charset="0"/>
                <a:cs typeface="Calibri" panose="020F0502020204030204" pitchFamily="34" charset="0"/>
              </a:rPr>
              <a:t>from the reentry date, the </a:t>
            </a:r>
            <a:r>
              <a:rPr lang="en-US" sz="4300" dirty="0" smtClean="0">
                <a:solidFill>
                  <a:schemeClr val="bg2"/>
                </a:solidFill>
                <a:latin typeface="+mn-lt"/>
                <a:ea typeface="Open Sans" charset="0"/>
                <a:cs typeface="Calibri" panose="020F0502020204030204" pitchFamily="34" charset="0"/>
              </a:rPr>
              <a:t>RUG </a:t>
            </a:r>
            <a:r>
              <a:rPr lang="en-US" sz="4300" dirty="0">
                <a:solidFill>
                  <a:schemeClr val="bg2"/>
                </a:solidFill>
                <a:latin typeface="+mn-lt"/>
                <a:ea typeface="Open Sans" charset="0"/>
                <a:cs typeface="Calibri" panose="020F0502020204030204" pitchFamily="34" charset="0"/>
              </a:rPr>
              <a:t>classification </a:t>
            </a:r>
            <a:r>
              <a:rPr lang="en-US" sz="4300" dirty="0" smtClean="0">
                <a:solidFill>
                  <a:schemeClr val="bg2"/>
                </a:solidFill>
                <a:latin typeface="+mn-lt"/>
                <a:ea typeface="Open Sans" charset="0"/>
                <a:cs typeface="Calibri" panose="020F0502020204030204" pitchFamily="34" charset="0"/>
              </a:rPr>
              <a:t>from the new assessment will </a:t>
            </a:r>
            <a:r>
              <a:rPr lang="en-US" sz="4300" dirty="0">
                <a:solidFill>
                  <a:schemeClr val="bg2"/>
                </a:solidFill>
                <a:latin typeface="+mn-lt"/>
                <a:ea typeface="Open Sans" charset="0"/>
                <a:cs typeface="Calibri" panose="020F0502020204030204" pitchFamily="34" charset="0"/>
              </a:rPr>
              <a:t>begin </a:t>
            </a:r>
            <a:r>
              <a:rPr lang="en-US" sz="4300" dirty="0" smtClean="0">
                <a:solidFill>
                  <a:schemeClr val="bg2"/>
                </a:solidFill>
                <a:latin typeface="+mn-lt"/>
                <a:ea typeface="Open Sans" charset="0"/>
                <a:cs typeface="Calibri" panose="020F0502020204030204" pitchFamily="34" charset="0"/>
              </a:rPr>
              <a:t>with </a:t>
            </a:r>
            <a:r>
              <a:rPr lang="en-US" sz="4300" dirty="0">
                <a:solidFill>
                  <a:schemeClr val="bg2"/>
                </a:solidFill>
                <a:latin typeface="+mn-lt"/>
                <a:ea typeface="Open Sans" charset="0"/>
                <a:cs typeface="Calibri" panose="020F0502020204030204" pitchFamily="34" charset="0"/>
              </a:rPr>
              <a:t>the reentry </a:t>
            </a:r>
            <a:r>
              <a:rPr lang="en-US" sz="4300" dirty="0" smtClean="0">
                <a:solidFill>
                  <a:schemeClr val="bg2"/>
                </a:solidFill>
                <a:latin typeface="+mn-lt"/>
                <a:ea typeface="Open Sans" charset="0"/>
                <a:cs typeface="Calibri" panose="020F0502020204030204" pitchFamily="34" charset="0"/>
              </a:rPr>
              <a:t>date.</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If </a:t>
            </a:r>
            <a:r>
              <a:rPr lang="en-US" sz="4300" dirty="0">
                <a:solidFill>
                  <a:schemeClr val="bg2"/>
                </a:solidFill>
                <a:latin typeface="+mn-lt"/>
                <a:ea typeface="Open Sans" charset="0"/>
                <a:cs typeface="Calibri" panose="020F0502020204030204" pitchFamily="34" charset="0"/>
              </a:rPr>
              <a:t>the Entry Tracking Form is </a:t>
            </a:r>
            <a:r>
              <a:rPr lang="en-US" sz="4300" u="sng" dirty="0">
                <a:solidFill>
                  <a:schemeClr val="bg2"/>
                </a:solidFill>
                <a:latin typeface="+mn-lt"/>
                <a:ea typeface="Open Sans" charset="0"/>
                <a:cs typeface="Calibri" panose="020F0502020204030204" pitchFamily="34" charset="0"/>
              </a:rPr>
              <a:t>not</a:t>
            </a:r>
            <a:r>
              <a:rPr lang="en-US" sz="4300" dirty="0">
                <a:solidFill>
                  <a:schemeClr val="bg2"/>
                </a:solidFill>
                <a:latin typeface="+mn-lt"/>
                <a:ea typeface="Open Sans" charset="0"/>
                <a:cs typeface="Calibri" panose="020F0502020204030204" pitchFamily="34" charset="0"/>
              </a:rPr>
              <a:t> followed by an assessment, but the preceding assessment has not expired, then the remainder of the active days and </a:t>
            </a:r>
            <a:r>
              <a:rPr lang="en-US" sz="4300" dirty="0" smtClean="0">
                <a:solidFill>
                  <a:schemeClr val="bg2"/>
                </a:solidFill>
                <a:latin typeface="+mn-lt"/>
                <a:ea typeface="Open Sans" charset="0"/>
                <a:cs typeface="Calibri" panose="020F0502020204030204" pitchFamily="34" charset="0"/>
              </a:rPr>
              <a:t>RUG classification from the preceding assessment is </a:t>
            </a:r>
            <a:r>
              <a:rPr lang="en-US" sz="4300" dirty="0">
                <a:solidFill>
                  <a:schemeClr val="bg2"/>
                </a:solidFill>
                <a:latin typeface="+mn-lt"/>
                <a:ea typeface="Open Sans" charset="0"/>
                <a:cs typeface="Calibri" panose="020F0502020204030204" pitchFamily="34" charset="0"/>
              </a:rPr>
              <a:t>used </a:t>
            </a:r>
            <a:r>
              <a:rPr lang="en-US" sz="4300" dirty="0" smtClean="0">
                <a:solidFill>
                  <a:schemeClr val="bg2"/>
                </a:solidFill>
                <a:latin typeface="+mn-lt"/>
                <a:ea typeface="Open Sans" charset="0"/>
                <a:cs typeface="Calibri" panose="020F0502020204030204" pitchFamily="34" charset="0"/>
              </a:rPr>
              <a:t>beginning at </a:t>
            </a:r>
            <a:r>
              <a:rPr lang="en-US" sz="4300" dirty="0">
                <a:solidFill>
                  <a:schemeClr val="bg2"/>
                </a:solidFill>
                <a:latin typeface="+mn-lt"/>
                <a:ea typeface="Open Sans" charset="0"/>
                <a:cs typeface="Calibri" panose="020F0502020204030204" pitchFamily="34" charset="0"/>
              </a:rPr>
              <a:t>the entry date from the Entry Tracking </a:t>
            </a:r>
            <a:r>
              <a:rPr lang="en-US" sz="4300" dirty="0" smtClean="0">
                <a:solidFill>
                  <a:schemeClr val="bg2"/>
                </a:solidFill>
                <a:latin typeface="+mn-lt"/>
                <a:ea typeface="Open Sans" charset="0"/>
                <a:cs typeface="Calibri" panose="020F0502020204030204" pitchFamily="34" charset="0"/>
              </a:rPr>
              <a:t>Form.</a:t>
            </a:r>
            <a:endParaRPr lang="en-US" sz="4300" dirty="0">
              <a:solidFill>
                <a:schemeClr val="bg2"/>
              </a:solidFill>
              <a:latin typeface="+mn-lt"/>
              <a:ea typeface="Open Sans" charset="0"/>
              <a:cs typeface="Calibri" panose="020F0502020204030204" pitchFamily="34" charset="0"/>
            </a:endParaRPr>
          </a:p>
          <a:p>
            <a:pPr algn="l">
              <a:lnSpc>
                <a:spcPts val="4300"/>
              </a:lnSpc>
            </a:pPr>
            <a:endParaRPr lang="en-US" sz="4800" dirty="0">
              <a:solidFill>
                <a:srgbClr val="7AC142"/>
              </a:solidFill>
              <a:latin typeface="+mn-lt"/>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Reentry Record</a:t>
            </a:r>
          </a:p>
        </p:txBody>
      </p:sp>
    </p:spTree>
    <p:extLst>
      <p:ext uri="{BB962C8B-B14F-4D97-AF65-F5344CB8AC3E}">
        <p14:creationId xmlns:p14="http://schemas.microsoft.com/office/powerpoint/2010/main" val="124269216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1"/>
            <a:ext cx="19596408" cy="668240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ea typeface="Open Sans" charset="0"/>
                <a:cs typeface="Calibri" panose="020F0502020204030204" pitchFamily="34" charset="0"/>
              </a:rPr>
              <a:t>Consistent with the RAI Manual requirement that </a:t>
            </a:r>
            <a:r>
              <a:rPr lang="en-US" sz="4300" dirty="0" smtClean="0">
                <a:solidFill>
                  <a:schemeClr val="bg2"/>
                </a:solidFill>
                <a:latin typeface="+mn-lt"/>
                <a:ea typeface="Open Sans" charset="0"/>
                <a:cs typeface="Calibri" panose="020F0502020204030204" pitchFamily="34" charset="0"/>
              </a:rPr>
              <a:t>a </a:t>
            </a:r>
            <a:r>
              <a:rPr lang="en-US" sz="4300" dirty="0">
                <a:solidFill>
                  <a:schemeClr val="bg2"/>
                </a:solidFill>
                <a:latin typeface="+mn-lt"/>
                <a:ea typeface="Open Sans" charset="0"/>
                <a:cs typeface="Calibri" panose="020F0502020204030204" pitchFamily="34" charset="0"/>
              </a:rPr>
              <a:t>new assessment </a:t>
            </a:r>
            <a:r>
              <a:rPr lang="en-US" sz="4300" dirty="0" smtClean="0">
                <a:solidFill>
                  <a:schemeClr val="bg2"/>
                </a:solidFill>
                <a:latin typeface="+mn-lt"/>
                <a:ea typeface="Open Sans" charset="0"/>
                <a:cs typeface="Calibri" panose="020F0502020204030204" pitchFamily="34" charset="0"/>
              </a:rPr>
              <a:t>must be </a:t>
            </a:r>
            <a:r>
              <a:rPr lang="en-US" sz="4300" dirty="0">
                <a:solidFill>
                  <a:schemeClr val="bg2"/>
                </a:solidFill>
                <a:latin typeface="+mn-lt"/>
                <a:ea typeface="Open Sans" charset="0"/>
                <a:cs typeface="Calibri" panose="020F0502020204030204" pitchFamily="34" charset="0"/>
              </a:rPr>
              <a:t>submitted within </a:t>
            </a:r>
            <a:r>
              <a:rPr lang="en-US" sz="4300" dirty="0" smtClean="0">
                <a:solidFill>
                  <a:schemeClr val="bg2"/>
                </a:solidFill>
                <a:latin typeface="+mn-lt"/>
                <a:ea typeface="Open Sans" charset="0"/>
                <a:cs typeface="Calibri" panose="020F0502020204030204" pitchFamily="34" charset="0"/>
              </a:rPr>
              <a:t>14-days </a:t>
            </a:r>
            <a:r>
              <a:rPr lang="en-US" sz="4300" dirty="0">
                <a:solidFill>
                  <a:schemeClr val="bg2"/>
                </a:solidFill>
                <a:latin typeface="+mn-lt"/>
                <a:ea typeface="Open Sans" charset="0"/>
                <a:cs typeface="Calibri" panose="020F0502020204030204" pitchFamily="34" charset="0"/>
              </a:rPr>
              <a:t>of a reentry </a:t>
            </a:r>
            <a:r>
              <a:rPr lang="en-US" sz="4300" dirty="0" smtClean="0">
                <a:solidFill>
                  <a:schemeClr val="bg2"/>
                </a:solidFill>
                <a:latin typeface="+mn-lt"/>
                <a:ea typeface="Open Sans" charset="0"/>
                <a:cs typeface="Calibri" panose="020F0502020204030204" pitchFamily="34" charset="0"/>
              </a:rPr>
              <a:t>record.</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Fair </a:t>
            </a:r>
            <a:r>
              <a:rPr lang="en-US" sz="4300" dirty="0">
                <a:solidFill>
                  <a:schemeClr val="bg2"/>
                </a:solidFill>
                <a:latin typeface="+mn-lt"/>
                <a:ea typeface="Open Sans" charset="0"/>
                <a:cs typeface="Calibri" panose="020F0502020204030204" pitchFamily="34" charset="0"/>
              </a:rPr>
              <a:t>and consistent methodology/logic to the calculation of days of care when a reentry record is received</a:t>
            </a:r>
            <a:r>
              <a:rPr lang="en-US" sz="4300" dirty="0" smtClean="0">
                <a:solidFill>
                  <a:schemeClr val="bg2"/>
                </a:solidFill>
                <a:latin typeface="+mn-lt"/>
                <a:ea typeface="Open Sans" charset="0"/>
                <a:cs typeface="Calibri" panose="020F0502020204030204" pitchFamily="34" charset="0"/>
              </a:rPr>
              <a:t>.</a:t>
            </a:r>
          </a:p>
          <a:p>
            <a:pPr marL="571500" indent="-571500" algn="l">
              <a:lnSpc>
                <a:spcPts val="4300"/>
              </a:lnSpc>
              <a:buFont typeface="Arial" panose="020B0604020202020204" pitchFamily="34" charset="0"/>
              <a:buChar char="•"/>
            </a:pPr>
            <a:r>
              <a:rPr lang="en-US" sz="4300" dirty="0">
                <a:solidFill>
                  <a:schemeClr val="bg2"/>
                </a:solidFill>
                <a:latin typeface="+mn-lt"/>
                <a:ea typeface="Open Sans" charset="0"/>
                <a:cs typeface="Calibri" panose="020F0502020204030204" pitchFamily="34" charset="0"/>
              </a:rPr>
              <a:t>When a facility does not submit a new assessment within </a:t>
            </a:r>
            <a:r>
              <a:rPr lang="en-US" sz="4300" dirty="0" smtClean="0">
                <a:solidFill>
                  <a:schemeClr val="bg2"/>
                </a:solidFill>
                <a:latin typeface="+mn-lt"/>
                <a:ea typeface="Open Sans" charset="0"/>
                <a:cs typeface="Calibri" panose="020F0502020204030204" pitchFamily="34" charset="0"/>
              </a:rPr>
              <a:t>14-days</a:t>
            </a:r>
            <a:r>
              <a:rPr lang="en-US" sz="4300" dirty="0">
                <a:solidFill>
                  <a:schemeClr val="bg2"/>
                </a:solidFill>
                <a:latin typeface="+mn-lt"/>
                <a:ea typeface="Open Sans" charset="0"/>
                <a:cs typeface="Calibri" panose="020F0502020204030204" pitchFamily="34" charset="0"/>
              </a:rPr>
              <a:t>, but a preceding assessment has not expired, then the RUG category for the preceding assessment is applied to the reentry record beginning with the reentry date from the A1600 field of the Entry Tracking </a:t>
            </a:r>
            <a:r>
              <a:rPr lang="en-US" sz="4300" dirty="0" smtClean="0">
                <a:solidFill>
                  <a:schemeClr val="bg2"/>
                </a:solidFill>
                <a:latin typeface="+mn-lt"/>
                <a:ea typeface="Open Sans" charset="0"/>
                <a:cs typeface="Calibri" panose="020F0502020204030204" pitchFamily="34" charset="0"/>
              </a:rPr>
              <a:t>Form. This </a:t>
            </a:r>
            <a:r>
              <a:rPr lang="en-US" sz="4300" dirty="0">
                <a:solidFill>
                  <a:schemeClr val="bg2"/>
                </a:solidFill>
                <a:latin typeface="+mn-lt"/>
                <a:ea typeface="Open Sans" charset="0"/>
                <a:cs typeface="Calibri" panose="020F0502020204030204" pitchFamily="34" charset="0"/>
              </a:rPr>
              <a:t>RUG category will continue until the preceding assessment expires, a discharge is received, or a new assessment is performed by the </a:t>
            </a:r>
            <a:r>
              <a:rPr lang="en-US" sz="4300" dirty="0" smtClean="0">
                <a:solidFill>
                  <a:schemeClr val="bg2"/>
                </a:solidFill>
                <a:latin typeface="+mn-lt"/>
                <a:ea typeface="Open Sans" charset="0"/>
                <a:cs typeface="Calibri" panose="020F0502020204030204" pitchFamily="34" charset="0"/>
              </a:rPr>
              <a:t>provider.</a:t>
            </a:r>
            <a:endParaRPr lang="en-US" sz="4300" dirty="0">
              <a:solidFill>
                <a:schemeClr val="bg2"/>
              </a:solidFill>
              <a:latin typeface="+mn-lt"/>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Reentry </a:t>
            </a:r>
            <a:r>
              <a:rPr lang="en-GB" dirty="0" smtClean="0">
                <a:solidFill>
                  <a:srgbClr val="7AC142"/>
                </a:solidFill>
              </a:rPr>
              <a:t>Record Cont.</a:t>
            </a:r>
            <a:endParaRPr lang="en-GB" dirty="0">
              <a:solidFill>
                <a:srgbClr val="7AC142"/>
              </a:solidFill>
            </a:endParaRPr>
          </a:p>
        </p:txBody>
      </p:sp>
    </p:spTree>
    <p:extLst>
      <p:ext uri="{BB962C8B-B14F-4D97-AF65-F5344CB8AC3E}">
        <p14:creationId xmlns:p14="http://schemas.microsoft.com/office/powerpoint/2010/main" val="340647374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7" y="2394529"/>
            <a:ext cx="20684864" cy="10677345"/>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000" b="1" dirty="0" smtClean="0">
                <a:solidFill>
                  <a:schemeClr val="bg2"/>
                </a:solidFill>
                <a:latin typeface="+mn-lt"/>
              </a:rPr>
              <a:t>Missing </a:t>
            </a:r>
            <a:r>
              <a:rPr lang="en-US" sz="4000" b="1" dirty="0">
                <a:solidFill>
                  <a:schemeClr val="bg2"/>
                </a:solidFill>
                <a:latin typeface="+mn-lt"/>
              </a:rPr>
              <a:t>or Out of Order </a:t>
            </a:r>
            <a:r>
              <a:rPr lang="en-US" sz="4000" b="1" dirty="0" smtClean="0">
                <a:solidFill>
                  <a:schemeClr val="bg2"/>
                </a:solidFill>
                <a:latin typeface="+mn-lt"/>
              </a:rPr>
              <a:t>Assessments</a:t>
            </a:r>
            <a:br>
              <a:rPr lang="en-US" sz="4000" b="1" dirty="0" smtClean="0">
                <a:solidFill>
                  <a:schemeClr val="bg2"/>
                </a:solidFill>
                <a:latin typeface="+mn-lt"/>
              </a:rPr>
            </a:br>
            <a:r>
              <a:rPr lang="en-US" sz="4000" dirty="0" smtClean="0">
                <a:solidFill>
                  <a:schemeClr val="bg2"/>
                </a:solidFill>
                <a:latin typeface="+mn-lt"/>
              </a:rPr>
              <a:t>Determine </a:t>
            </a:r>
            <a:r>
              <a:rPr lang="en-US" sz="4000" dirty="0">
                <a:solidFill>
                  <a:schemeClr val="bg2"/>
                </a:solidFill>
                <a:latin typeface="+mn-lt"/>
              </a:rPr>
              <a:t>the appropriate count of days for an Admission assessment that is preceded by another </a:t>
            </a:r>
            <a:r>
              <a:rPr lang="en-US" sz="4000" dirty="0" smtClean="0">
                <a:solidFill>
                  <a:schemeClr val="bg2"/>
                </a:solidFill>
                <a:latin typeface="+mn-lt"/>
              </a:rPr>
              <a:t>assessment.</a:t>
            </a:r>
            <a:endParaRPr lang="en-US" sz="4000" dirty="0">
              <a:solidFill>
                <a:schemeClr val="bg2"/>
              </a:solidFill>
              <a:latin typeface="+mn-lt"/>
            </a:endParaRPr>
          </a:p>
          <a:p>
            <a:pPr lvl="2"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000" dirty="0" smtClean="0">
                <a:solidFill>
                  <a:schemeClr val="bg2"/>
                </a:solidFill>
                <a:latin typeface="+mn-lt"/>
                <a:ea typeface="Open Sans" charset="0"/>
                <a:cs typeface="Calibri" panose="020F0502020204030204" pitchFamily="34" charset="0"/>
              </a:rPr>
              <a:t>The </a:t>
            </a:r>
            <a:r>
              <a:rPr lang="en-US" sz="4000" dirty="0">
                <a:solidFill>
                  <a:schemeClr val="bg2"/>
                </a:solidFill>
                <a:latin typeface="+mn-lt"/>
                <a:ea typeface="Open Sans" charset="0"/>
                <a:cs typeface="Calibri" panose="020F0502020204030204" pitchFamily="34" charset="0"/>
              </a:rPr>
              <a:t>days counted for the Admission assessment begin from the assessment reference date on the Admission </a:t>
            </a:r>
            <a:r>
              <a:rPr lang="en-US" sz="4000" dirty="0" smtClean="0">
                <a:solidFill>
                  <a:schemeClr val="bg2"/>
                </a:solidFill>
                <a:latin typeface="+mn-lt"/>
                <a:ea typeface="Open Sans" charset="0"/>
                <a:cs typeface="Calibri" panose="020F0502020204030204" pitchFamily="34" charset="0"/>
              </a:rPr>
              <a:t>assessment, </a:t>
            </a:r>
            <a:r>
              <a:rPr lang="en-US" sz="4000" dirty="0">
                <a:solidFill>
                  <a:schemeClr val="bg2"/>
                </a:solidFill>
                <a:latin typeface="+mn-lt"/>
                <a:ea typeface="Open Sans" charset="0"/>
                <a:cs typeface="Calibri" panose="020F0502020204030204" pitchFamily="34" charset="0"/>
              </a:rPr>
              <a:t>and not the entry </a:t>
            </a:r>
            <a:r>
              <a:rPr lang="en-US" sz="4000" dirty="0" smtClean="0">
                <a:solidFill>
                  <a:schemeClr val="bg2"/>
                </a:solidFill>
                <a:latin typeface="+mn-lt"/>
                <a:ea typeface="Open Sans" charset="0"/>
                <a:cs typeface="Calibri" panose="020F0502020204030204" pitchFamily="34" charset="0"/>
              </a:rPr>
              <a:t>date.</a:t>
            </a:r>
            <a:endParaRPr lang="en-US" sz="4000" dirty="0">
              <a:solidFill>
                <a:schemeClr val="bg2"/>
              </a:solidFill>
              <a:latin typeface="+mn-lt"/>
              <a:ea typeface="Open Sans" charset="0"/>
              <a:cs typeface="Calibri" panose="020F0502020204030204" pitchFamily="34" charset="0"/>
            </a:endParaRPr>
          </a:p>
          <a:p>
            <a:pPr algn="l">
              <a:lnSpc>
                <a:spcPts val="4300"/>
              </a:lnSpc>
            </a:pPr>
            <a:endParaRPr lang="en-US" sz="4800" dirty="0">
              <a:solidFill>
                <a:srgbClr val="7AC142"/>
              </a:solidFill>
              <a:ea typeface="Open Sans" charset="0"/>
              <a:cs typeface="Calibri" panose="020F0502020204030204" pitchFamily="34" charset="0"/>
            </a:endParaRPr>
          </a:p>
          <a:p>
            <a:pPr algn="l">
              <a:lnSpc>
                <a:spcPts val="4300"/>
              </a:lnSpc>
            </a:pPr>
            <a:r>
              <a:rPr lang="en-US" sz="4800" dirty="0" smtClean="0">
                <a:solidFill>
                  <a:srgbClr val="7AC142"/>
                </a:solidFill>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The </a:t>
            </a:r>
            <a:r>
              <a:rPr lang="en-US" sz="4000" dirty="0">
                <a:solidFill>
                  <a:schemeClr val="bg2"/>
                </a:solidFill>
                <a:ea typeface="Open Sans" charset="0"/>
                <a:cs typeface="Calibri" panose="020F0502020204030204" pitchFamily="34" charset="0"/>
              </a:rPr>
              <a:t>RUG calculation methodology needs to determine the appropriate date to apply the RUG category from the Admission </a:t>
            </a:r>
            <a:r>
              <a:rPr lang="en-US" sz="4000" dirty="0" smtClean="0">
                <a:solidFill>
                  <a:schemeClr val="bg2"/>
                </a:solidFill>
                <a:ea typeface="Open Sans" charset="0"/>
                <a:cs typeface="Calibri" panose="020F0502020204030204" pitchFamily="34" charset="0"/>
              </a:rPr>
              <a:t>assessment. But occasionally </a:t>
            </a:r>
            <a:r>
              <a:rPr lang="en-US" sz="4000" dirty="0">
                <a:solidFill>
                  <a:schemeClr val="bg2"/>
                </a:solidFill>
                <a:ea typeface="Open Sans" charset="0"/>
                <a:cs typeface="Calibri" panose="020F0502020204030204" pitchFamily="34" charset="0"/>
              </a:rPr>
              <a:t>providers may </a:t>
            </a:r>
            <a:r>
              <a:rPr lang="en-US" sz="4000" dirty="0" smtClean="0">
                <a:solidFill>
                  <a:schemeClr val="bg2"/>
                </a:solidFill>
                <a:ea typeface="Open Sans" charset="0"/>
                <a:cs typeface="Calibri" panose="020F0502020204030204" pitchFamily="34" charset="0"/>
              </a:rPr>
              <a:t>submit </a:t>
            </a:r>
            <a:r>
              <a:rPr lang="en-US" sz="4000" dirty="0">
                <a:solidFill>
                  <a:schemeClr val="bg2"/>
                </a:solidFill>
                <a:ea typeface="Open Sans" charset="0"/>
                <a:cs typeface="Calibri" panose="020F0502020204030204" pitchFamily="34" charset="0"/>
              </a:rPr>
              <a:t>assessments out of the traditional or required </a:t>
            </a:r>
            <a:r>
              <a:rPr lang="en-US" sz="4000" dirty="0" smtClean="0">
                <a:solidFill>
                  <a:schemeClr val="bg2"/>
                </a:solidFill>
                <a:ea typeface="Open Sans" charset="0"/>
                <a:cs typeface="Calibri" panose="020F0502020204030204" pitchFamily="34" charset="0"/>
              </a:rPr>
              <a:t>order. </a:t>
            </a:r>
          </a:p>
          <a:p>
            <a:pPr marL="571500" indent="-571500" algn="l">
              <a:lnSpc>
                <a:spcPts val="4300"/>
              </a:lnSpc>
              <a:buFont typeface="Arial" panose="020B0604020202020204" pitchFamily="34" charset="0"/>
              <a:buChar char="•"/>
            </a:pPr>
            <a:r>
              <a:rPr lang="en-US" sz="4000" dirty="0" smtClean="0">
                <a:solidFill>
                  <a:schemeClr val="bg2"/>
                </a:solidFill>
                <a:ea typeface="Open Sans" charset="0"/>
                <a:cs typeface="Calibri" panose="020F0502020204030204" pitchFamily="34" charset="0"/>
              </a:rPr>
              <a:t>When </a:t>
            </a:r>
            <a:r>
              <a:rPr lang="en-US" sz="4000" dirty="0">
                <a:solidFill>
                  <a:schemeClr val="bg2"/>
                </a:solidFill>
                <a:ea typeface="Open Sans" charset="0"/>
                <a:cs typeface="Calibri" panose="020F0502020204030204" pitchFamily="34" charset="0"/>
              </a:rPr>
              <a:t>an admission assessment is preceded by another assessment, the admission assessment is treated like all other assessments. </a:t>
            </a:r>
            <a:r>
              <a:rPr lang="en-US" sz="4000" dirty="0" smtClean="0">
                <a:solidFill>
                  <a:schemeClr val="bg2"/>
                </a:solidFill>
                <a:ea typeface="Open Sans" charset="0"/>
                <a:cs typeface="Calibri" panose="020F0502020204030204" pitchFamily="34" charset="0"/>
              </a:rPr>
              <a:t>The </a:t>
            </a:r>
            <a:r>
              <a:rPr lang="en-US" sz="4000" dirty="0">
                <a:solidFill>
                  <a:schemeClr val="bg2"/>
                </a:solidFill>
                <a:ea typeface="Open Sans" charset="0"/>
                <a:cs typeface="Calibri" panose="020F0502020204030204" pitchFamily="34" charset="0"/>
              </a:rPr>
              <a:t>assessment begin </a:t>
            </a:r>
            <a:r>
              <a:rPr lang="en-US" sz="4000" dirty="0" smtClean="0">
                <a:solidFill>
                  <a:schemeClr val="bg2"/>
                </a:solidFill>
                <a:ea typeface="Open Sans" charset="0"/>
                <a:cs typeface="Calibri" panose="020F0502020204030204" pitchFamily="34" charset="0"/>
              </a:rPr>
              <a:t>date, </a:t>
            </a:r>
            <a:r>
              <a:rPr lang="en-US" sz="4000" dirty="0">
                <a:solidFill>
                  <a:schemeClr val="bg2"/>
                </a:solidFill>
                <a:ea typeface="Open Sans" charset="0"/>
                <a:cs typeface="Calibri" panose="020F0502020204030204" pitchFamily="34" charset="0"/>
              </a:rPr>
              <a:t>for case mix index calculation </a:t>
            </a:r>
            <a:r>
              <a:rPr lang="en-US" sz="4000" dirty="0" smtClean="0">
                <a:solidFill>
                  <a:schemeClr val="bg2"/>
                </a:solidFill>
                <a:ea typeface="Open Sans" charset="0"/>
                <a:cs typeface="Calibri" panose="020F0502020204030204" pitchFamily="34" charset="0"/>
              </a:rPr>
              <a:t>purposes, </a:t>
            </a:r>
            <a:r>
              <a:rPr lang="en-US" sz="4000" dirty="0">
                <a:solidFill>
                  <a:schemeClr val="bg2"/>
                </a:solidFill>
                <a:ea typeface="Open Sans" charset="0"/>
                <a:cs typeface="Calibri" panose="020F0502020204030204" pitchFamily="34" charset="0"/>
              </a:rPr>
              <a:t>is set at the ARD date (A2300), </a:t>
            </a:r>
            <a:r>
              <a:rPr lang="en-US" sz="4000" dirty="0" smtClean="0">
                <a:solidFill>
                  <a:schemeClr val="bg2"/>
                </a:solidFill>
                <a:ea typeface="Open Sans" charset="0"/>
                <a:cs typeface="Calibri" panose="020F0502020204030204" pitchFamily="34" charset="0"/>
              </a:rPr>
              <a:t>and not </a:t>
            </a:r>
            <a:r>
              <a:rPr lang="en-US" sz="4000" dirty="0">
                <a:solidFill>
                  <a:schemeClr val="bg2"/>
                </a:solidFill>
                <a:ea typeface="Open Sans" charset="0"/>
                <a:cs typeface="Calibri" panose="020F0502020204030204" pitchFamily="34" charset="0"/>
              </a:rPr>
              <a:t>the entry date (A1600).</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Missing/Out of Order Assessments</a:t>
            </a:r>
          </a:p>
        </p:txBody>
      </p:sp>
    </p:spTree>
    <p:extLst>
      <p:ext uri="{BB962C8B-B14F-4D97-AF65-F5344CB8AC3E}">
        <p14:creationId xmlns:p14="http://schemas.microsoft.com/office/powerpoint/2010/main" val="37609082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2486188"/>
            <a:ext cx="19596408" cy="9774533"/>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Payer </a:t>
            </a:r>
            <a:r>
              <a:rPr lang="en-US" sz="4300" b="1" dirty="0">
                <a:solidFill>
                  <a:schemeClr val="bg2"/>
                </a:solidFill>
                <a:latin typeface="+mn-lt"/>
              </a:rPr>
              <a:t>Source </a:t>
            </a:r>
            <a:r>
              <a:rPr lang="en-US" sz="4300" b="1" dirty="0" smtClean="0">
                <a:solidFill>
                  <a:schemeClr val="bg2"/>
                </a:solidFill>
                <a:latin typeface="+mn-lt"/>
              </a:rPr>
              <a:t>Determination</a:t>
            </a:r>
            <a:br>
              <a:rPr lang="en-US" sz="4300" b="1" dirty="0" smtClean="0">
                <a:solidFill>
                  <a:schemeClr val="bg2"/>
                </a:solidFill>
                <a:latin typeface="+mn-lt"/>
              </a:rPr>
            </a:br>
            <a:r>
              <a:rPr lang="en-US" sz="4300" dirty="0" smtClean="0">
                <a:solidFill>
                  <a:schemeClr val="bg2"/>
                </a:solidFill>
                <a:latin typeface="+mn-lt"/>
              </a:rPr>
              <a:t>Determine </a:t>
            </a:r>
            <a:r>
              <a:rPr lang="en-US" sz="4300" dirty="0">
                <a:solidFill>
                  <a:schemeClr val="bg2"/>
                </a:solidFill>
                <a:latin typeface="+mn-lt"/>
              </a:rPr>
              <a:t>resident payer source utilizing MDS fields or other available </a:t>
            </a:r>
            <a:r>
              <a:rPr lang="en-US" sz="4300" dirty="0" smtClean="0">
                <a:solidFill>
                  <a:schemeClr val="bg2"/>
                </a:solidFill>
                <a:latin typeface="+mn-lt"/>
              </a:rPr>
              <a:t>data.</a:t>
            </a:r>
          </a:p>
          <a:p>
            <a:pPr marL="571500" indent="-571500" algn="l">
              <a:lnSpc>
                <a:spcPts val="4300"/>
              </a:lnSpc>
              <a:buFont typeface="Arial" panose="020B0604020202020204" pitchFamily="34" charset="0"/>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rPr>
              <a:t>Programmatically </a:t>
            </a:r>
            <a:r>
              <a:rPr lang="en-US" sz="4300" dirty="0">
                <a:solidFill>
                  <a:schemeClr val="bg2"/>
                </a:solidFill>
                <a:latin typeface="+mn-lt"/>
              </a:rPr>
              <a:t>determine utilizing the MDS:</a:t>
            </a:r>
          </a:p>
          <a:p>
            <a:pPr marL="2861008" lvl="2" indent="-685785" algn="l">
              <a:lnSpc>
                <a:spcPts val="4300"/>
              </a:lnSpc>
              <a:buFont typeface="Wingdings" panose="05000000000000000000" pitchFamily="2" charset="2"/>
              <a:buChar char="§"/>
            </a:pPr>
            <a:r>
              <a:rPr lang="en-US" sz="4000" dirty="0">
                <a:solidFill>
                  <a:schemeClr val="bg2"/>
                </a:solidFill>
                <a:latin typeface="+mn-lt"/>
              </a:rPr>
              <a:t>PPS assessment = Medicare </a:t>
            </a:r>
            <a:r>
              <a:rPr lang="en-US" sz="4000" dirty="0" smtClean="0">
                <a:solidFill>
                  <a:schemeClr val="bg2"/>
                </a:solidFill>
                <a:latin typeface="+mn-lt"/>
              </a:rPr>
              <a:t>Payer</a:t>
            </a:r>
            <a:endParaRPr lang="en-US" sz="4000" dirty="0">
              <a:solidFill>
                <a:schemeClr val="bg2"/>
              </a:solidFill>
              <a:latin typeface="+mn-lt"/>
            </a:endParaRPr>
          </a:p>
          <a:p>
            <a:pPr marL="2861008" lvl="2" indent="-685785" algn="l">
              <a:lnSpc>
                <a:spcPts val="4300"/>
              </a:lnSpc>
              <a:buFont typeface="Wingdings" panose="05000000000000000000" pitchFamily="2" charset="2"/>
              <a:buChar char="§"/>
            </a:pPr>
            <a:r>
              <a:rPr lang="en-US" sz="4000" dirty="0">
                <a:solidFill>
                  <a:schemeClr val="bg2"/>
                </a:solidFill>
                <a:latin typeface="+mn-lt"/>
              </a:rPr>
              <a:t>Valid Medicaid number and not PPS assessment = Medicaid </a:t>
            </a:r>
            <a:r>
              <a:rPr lang="en-US" sz="4000" dirty="0" smtClean="0">
                <a:solidFill>
                  <a:schemeClr val="bg2"/>
                </a:solidFill>
                <a:latin typeface="+mn-lt"/>
              </a:rPr>
              <a:t>Payer</a:t>
            </a:r>
            <a:endParaRPr lang="en-US" sz="4000" dirty="0">
              <a:solidFill>
                <a:schemeClr val="bg2"/>
              </a:solidFill>
              <a:latin typeface="+mn-lt"/>
            </a:endParaRPr>
          </a:p>
          <a:p>
            <a:pPr marL="2861008" lvl="2" indent="-685785" algn="l">
              <a:lnSpc>
                <a:spcPts val="4300"/>
              </a:lnSpc>
              <a:buFont typeface="Wingdings" panose="05000000000000000000" pitchFamily="2" charset="2"/>
              <a:buChar char="§"/>
            </a:pPr>
            <a:r>
              <a:rPr lang="en-US" sz="4000" dirty="0">
                <a:solidFill>
                  <a:schemeClr val="bg2"/>
                </a:solidFill>
                <a:latin typeface="+mn-lt"/>
              </a:rPr>
              <a:t>Valid Medicaid number is 9 non-repeating numbers and begins with 00 or </a:t>
            </a:r>
            <a:r>
              <a:rPr lang="en-US" sz="4000" dirty="0" smtClean="0">
                <a:solidFill>
                  <a:schemeClr val="bg2"/>
                </a:solidFill>
                <a:latin typeface="+mn-lt"/>
              </a:rPr>
              <a:t>10</a:t>
            </a:r>
            <a:endParaRPr lang="en-US" sz="4000" dirty="0">
              <a:solidFill>
                <a:schemeClr val="bg2"/>
              </a:solidFill>
              <a:latin typeface="+mn-lt"/>
            </a:endParaRPr>
          </a:p>
          <a:p>
            <a:pPr marL="2861008" lvl="2" indent="-685785" algn="l">
              <a:lnSpc>
                <a:spcPts val="4300"/>
              </a:lnSpc>
              <a:buFont typeface="Wingdings" panose="05000000000000000000" pitchFamily="2" charset="2"/>
              <a:buChar char="§"/>
            </a:pPr>
            <a:r>
              <a:rPr lang="en-US" sz="4000" dirty="0">
                <a:solidFill>
                  <a:schemeClr val="bg2"/>
                </a:solidFill>
                <a:latin typeface="+mn-lt"/>
              </a:rPr>
              <a:t>Medicaid pending and not PPS assessment = Medicaid </a:t>
            </a:r>
            <a:r>
              <a:rPr lang="en-US" sz="4000" dirty="0" smtClean="0">
                <a:solidFill>
                  <a:schemeClr val="bg2"/>
                </a:solidFill>
                <a:latin typeface="+mn-lt"/>
              </a:rPr>
              <a:t>payer</a:t>
            </a:r>
            <a:endParaRPr lang="en-US" sz="4000" dirty="0">
              <a:solidFill>
                <a:schemeClr val="bg2"/>
              </a:solidFill>
              <a:latin typeface="+mn-lt"/>
            </a:endParaRPr>
          </a:p>
          <a:p>
            <a:pPr marL="2861008" lvl="2" indent="-685785" algn="l">
              <a:lnSpc>
                <a:spcPts val="4300"/>
              </a:lnSpc>
              <a:buFont typeface="Wingdings" panose="05000000000000000000" pitchFamily="2" charset="2"/>
              <a:buChar char="§"/>
            </a:pPr>
            <a:r>
              <a:rPr lang="en-US" sz="4000" dirty="0">
                <a:solidFill>
                  <a:schemeClr val="bg2"/>
                </a:solidFill>
                <a:latin typeface="+mn-lt"/>
              </a:rPr>
              <a:t>Medicaid pending is identified with the “+” (plus) symbol in MDS item </a:t>
            </a:r>
            <a:r>
              <a:rPr lang="en-US" sz="4000" dirty="0" smtClean="0">
                <a:solidFill>
                  <a:schemeClr val="bg2"/>
                </a:solidFill>
                <a:latin typeface="+mn-lt"/>
              </a:rPr>
              <a:t>A0700</a:t>
            </a:r>
            <a:endParaRPr lang="en-US" sz="4000" dirty="0">
              <a:solidFill>
                <a:schemeClr val="bg2"/>
              </a:solidFill>
              <a:latin typeface="+mn-lt"/>
            </a:endParaRPr>
          </a:p>
          <a:p>
            <a:pPr marL="2861008" lvl="2" indent="-685785" algn="l">
              <a:lnSpc>
                <a:spcPts val="4300"/>
              </a:lnSpc>
              <a:buFont typeface="Wingdings" panose="05000000000000000000" pitchFamily="2" charset="2"/>
              <a:buChar char="§"/>
            </a:pPr>
            <a:r>
              <a:rPr lang="en-US" sz="4000" dirty="0">
                <a:solidFill>
                  <a:schemeClr val="bg2"/>
                </a:solidFill>
                <a:latin typeface="+mn-lt"/>
              </a:rPr>
              <a:t>Not PPS assessment, NO valid Medicaid number or NOT Medicaid Pending = Other </a:t>
            </a:r>
            <a:r>
              <a:rPr lang="en-US" sz="4000" dirty="0" smtClean="0">
                <a:solidFill>
                  <a:schemeClr val="bg2"/>
                </a:solidFill>
                <a:latin typeface="+mn-lt"/>
              </a:rPr>
              <a:t>payer</a:t>
            </a: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Payer </a:t>
            </a:r>
            <a:r>
              <a:rPr lang="en-GB" dirty="0" smtClean="0">
                <a:solidFill>
                  <a:srgbClr val="7AC142"/>
                </a:solidFill>
              </a:rPr>
              <a:t>Source Determination</a:t>
            </a:r>
            <a:endParaRPr lang="en-GB" dirty="0">
              <a:solidFill>
                <a:srgbClr val="7AC142"/>
              </a:solidFill>
            </a:endParaRPr>
          </a:p>
        </p:txBody>
      </p:sp>
    </p:spTree>
    <p:extLst>
      <p:ext uri="{BB962C8B-B14F-4D97-AF65-F5344CB8AC3E}">
        <p14:creationId xmlns:p14="http://schemas.microsoft.com/office/powerpoint/2010/main" val="402150764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3142171"/>
            <a:ext cx="19596408" cy="7895557"/>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smtClean="0">
                <a:solidFill>
                  <a:srgbClr val="7AC142"/>
                </a:solidFill>
                <a:latin typeface="+mn-lt"/>
                <a:ea typeface="Open Sans" charset="0"/>
                <a:cs typeface="Calibri" panose="020F0502020204030204" pitchFamily="34" charset="0"/>
              </a:rPr>
              <a:t>Rationale</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There </a:t>
            </a:r>
            <a:r>
              <a:rPr lang="en-US" sz="4300" dirty="0">
                <a:solidFill>
                  <a:schemeClr val="bg2"/>
                </a:solidFill>
                <a:latin typeface="+mn-lt"/>
                <a:ea typeface="Open Sans" charset="0"/>
                <a:cs typeface="Calibri" panose="020F0502020204030204" pitchFamily="34" charset="0"/>
              </a:rPr>
              <a:t>are multiple ways to determine the payer source for each submitted MDS </a:t>
            </a:r>
            <a:r>
              <a:rPr lang="en-US" sz="4300" dirty="0" smtClean="0">
                <a:solidFill>
                  <a:schemeClr val="bg2"/>
                </a:solidFill>
                <a:latin typeface="+mn-lt"/>
                <a:ea typeface="Open Sans" charset="0"/>
                <a:cs typeface="Calibri" panose="020F0502020204030204" pitchFamily="34" charset="0"/>
              </a:rPr>
              <a:t>assessment. </a:t>
            </a:r>
          </a:p>
          <a:p>
            <a:pPr marL="571500" indent="-571500" algn="l">
              <a:lnSpc>
                <a:spcPts val="4300"/>
              </a:lnSpc>
              <a:buFont typeface="Arial" panose="020B0604020202020204" pitchFamily="34" charset="0"/>
              <a:buChar char="•"/>
            </a:pPr>
            <a:endParaRPr lang="en-US" sz="4300" dirty="0" smtClean="0">
              <a:solidFill>
                <a:schemeClr val="bg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300" dirty="0">
                <a:solidFill>
                  <a:schemeClr val="bg2"/>
                </a:solidFill>
                <a:latin typeface="+mn-lt"/>
                <a:ea typeface="Open Sans" charset="0"/>
                <a:cs typeface="Calibri" panose="020F0502020204030204" pitchFamily="34" charset="0"/>
              </a:rPr>
              <a:t>The criteria </a:t>
            </a:r>
            <a:r>
              <a:rPr lang="en-US" sz="4300" dirty="0" smtClean="0">
                <a:solidFill>
                  <a:schemeClr val="bg2"/>
                </a:solidFill>
                <a:latin typeface="+mn-lt"/>
                <a:ea typeface="Open Sans" charset="0"/>
                <a:cs typeface="Calibri" panose="020F0502020204030204" pitchFamily="34" charset="0"/>
              </a:rPr>
              <a:t>minimizes </a:t>
            </a:r>
            <a:r>
              <a:rPr lang="en-US" sz="4300" dirty="0">
                <a:solidFill>
                  <a:schemeClr val="bg2"/>
                </a:solidFill>
                <a:latin typeface="+mn-lt"/>
                <a:ea typeface="Open Sans" charset="0"/>
                <a:cs typeface="Calibri" panose="020F0502020204030204" pitchFamily="34" charset="0"/>
              </a:rPr>
              <a:t>administrative </a:t>
            </a:r>
            <a:r>
              <a:rPr lang="en-US" sz="4300" dirty="0" smtClean="0">
                <a:solidFill>
                  <a:schemeClr val="bg2"/>
                </a:solidFill>
                <a:latin typeface="+mn-lt"/>
                <a:ea typeface="Open Sans" charset="0"/>
                <a:cs typeface="Calibri" panose="020F0502020204030204" pitchFamily="34" charset="0"/>
              </a:rPr>
              <a:t>burden. </a:t>
            </a:r>
            <a:endParaRPr lang="en-US" sz="4300" dirty="0">
              <a:solidFill>
                <a:schemeClr val="bg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endParaRPr lang="en-US" sz="4300" dirty="0" smtClean="0">
              <a:solidFill>
                <a:schemeClr val="bg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300" dirty="0">
                <a:solidFill>
                  <a:schemeClr val="bg2"/>
                </a:solidFill>
                <a:ea typeface="Open Sans" charset="0"/>
                <a:cs typeface="Calibri" panose="020F0502020204030204" pitchFamily="34" charset="0"/>
              </a:rPr>
              <a:t>The recommendation creates an broad definition of what is included in the Medicaid payer source supporting provider reimbursement.</a:t>
            </a:r>
            <a:r>
              <a:rPr lang="en-US" sz="4300" dirty="0">
                <a:solidFill>
                  <a:schemeClr val="bg2"/>
                </a:solidFill>
                <a:latin typeface="+mn-lt"/>
                <a:ea typeface="Open Sans" charset="0"/>
                <a:cs typeface="Calibri" panose="020F0502020204030204" pitchFamily="34" charset="0"/>
              </a:rPr>
              <a:t> </a:t>
            </a:r>
            <a:endParaRPr lang="en-US" sz="4300" dirty="0" smtClean="0">
              <a:solidFill>
                <a:schemeClr val="bg2"/>
              </a:solidFill>
              <a:latin typeface="+mn-lt"/>
              <a:ea typeface="Open Sans" charset="0"/>
              <a:cs typeface="Calibri" panose="020F0502020204030204" pitchFamily="34" charset="0"/>
            </a:endParaRPr>
          </a:p>
          <a:p>
            <a:pPr algn="l">
              <a:lnSpc>
                <a:spcPts val="4300"/>
              </a:lnSpc>
            </a:pPr>
            <a:endParaRPr lang="en-US" sz="4300" dirty="0">
              <a:solidFill>
                <a:schemeClr val="bg2"/>
              </a:solidFill>
              <a:latin typeface="+mn-lt"/>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The </a:t>
            </a:r>
            <a:r>
              <a:rPr lang="en-US" sz="4300" dirty="0">
                <a:solidFill>
                  <a:schemeClr val="bg2"/>
                </a:solidFill>
                <a:latin typeface="+mn-lt"/>
                <a:ea typeface="Open Sans" charset="0"/>
                <a:cs typeface="Calibri" panose="020F0502020204030204" pitchFamily="34" charset="0"/>
              </a:rPr>
              <a:t>recommended </a:t>
            </a:r>
            <a:r>
              <a:rPr lang="en-US" sz="4300" dirty="0" smtClean="0">
                <a:solidFill>
                  <a:schemeClr val="bg2"/>
                </a:solidFill>
                <a:latin typeface="+mn-lt"/>
                <a:ea typeface="Open Sans" charset="0"/>
                <a:cs typeface="Calibri" panose="020F0502020204030204" pitchFamily="34" charset="0"/>
              </a:rPr>
              <a:t>criteria is a</a:t>
            </a:r>
            <a:r>
              <a:rPr lang="en-US" sz="4300" dirty="0" smtClean="0">
                <a:solidFill>
                  <a:schemeClr val="bg2"/>
                </a:solidFill>
                <a:ea typeface="Open Sans" charset="0"/>
                <a:cs typeface="Calibri" panose="020F0502020204030204" pitchFamily="34" charset="0"/>
              </a:rPr>
              <a:t> </a:t>
            </a:r>
            <a:r>
              <a:rPr lang="en-US" sz="4300" dirty="0">
                <a:solidFill>
                  <a:schemeClr val="bg2"/>
                </a:solidFill>
                <a:ea typeface="Open Sans" charset="0"/>
                <a:cs typeface="Calibri" panose="020F0502020204030204" pitchFamily="34" charset="0"/>
              </a:rPr>
              <a:t>tested and proven methodology consistent with </a:t>
            </a:r>
            <a:r>
              <a:rPr lang="en-US" sz="4300" dirty="0" smtClean="0">
                <a:solidFill>
                  <a:schemeClr val="bg2"/>
                </a:solidFill>
                <a:ea typeface="Open Sans" charset="0"/>
                <a:cs typeface="Calibri" panose="020F0502020204030204" pitchFamily="34" charset="0"/>
              </a:rPr>
              <a:t>payer </a:t>
            </a:r>
            <a:r>
              <a:rPr lang="en-US" sz="4300" dirty="0">
                <a:solidFill>
                  <a:schemeClr val="bg2"/>
                </a:solidFill>
                <a:ea typeface="Open Sans" charset="0"/>
                <a:cs typeface="Calibri" panose="020F0502020204030204" pitchFamily="34" charset="0"/>
              </a:rPr>
              <a:t>source </a:t>
            </a:r>
            <a:r>
              <a:rPr lang="en-US" sz="4300" dirty="0" smtClean="0">
                <a:solidFill>
                  <a:schemeClr val="bg2"/>
                </a:solidFill>
                <a:ea typeface="Open Sans" charset="0"/>
                <a:cs typeface="Calibri" panose="020F0502020204030204" pitchFamily="34" charset="0"/>
              </a:rPr>
              <a:t>determination in states across the country.</a:t>
            </a:r>
          </a:p>
          <a:p>
            <a:pPr algn="l">
              <a:lnSpc>
                <a:spcPts val="4300"/>
              </a:lnSpc>
            </a:pPr>
            <a:endParaRPr lang="en-US" sz="4300" dirty="0">
              <a:solidFill>
                <a:schemeClr val="bg2"/>
              </a:solidFill>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a:solidFill>
                  <a:srgbClr val="7AC142"/>
                </a:solidFill>
              </a:rPr>
              <a:t>Payer </a:t>
            </a:r>
            <a:r>
              <a:rPr lang="en-GB" dirty="0" smtClean="0">
                <a:solidFill>
                  <a:srgbClr val="7AC142"/>
                </a:solidFill>
              </a:rPr>
              <a:t>Source  Determination Cont.</a:t>
            </a:r>
            <a:endParaRPr lang="en-GB" dirty="0">
              <a:solidFill>
                <a:srgbClr val="7AC142"/>
              </a:solidFill>
            </a:endParaRPr>
          </a:p>
        </p:txBody>
      </p:sp>
    </p:spTree>
    <p:extLst>
      <p:ext uri="{BB962C8B-B14F-4D97-AF65-F5344CB8AC3E}">
        <p14:creationId xmlns:p14="http://schemas.microsoft.com/office/powerpoint/2010/main" val="3638288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a:xfrm>
            <a:off x="4724400" y="1218958"/>
            <a:ext cx="14427200" cy="903698"/>
          </a:xfrm>
        </p:spPr>
        <p:txBody>
          <a:bodyPr/>
          <a:lstStyle/>
          <a:p>
            <a:r>
              <a:rPr lang="en-GB" cap="all" dirty="0" smtClean="0"/>
              <a:t>Contact</a:t>
            </a:r>
            <a:endParaRPr lang="en-GB" cap="all" dirty="0"/>
          </a:p>
        </p:txBody>
      </p:sp>
      <p:sp>
        <p:nvSpPr>
          <p:cNvPr id="2" name="TextBox 1"/>
          <p:cNvSpPr txBox="1"/>
          <p:nvPr/>
        </p:nvSpPr>
        <p:spPr>
          <a:xfrm>
            <a:off x="1905000" y="3505200"/>
            <a:ext cx="20066000" cy="6709529"/>
          </a:xfrm>
          <a:prstGeom prst="rect">
            <a:avLst/>
          </a:prstGeom>
          <a:noFill/>
        </p:spPr>
        <p:txBody>
          <a:bodyPr wrap="square" rtlCol="0">
            <a:spAutoFit/>
          </a:bodyPr>
          <a:lstStyle/>
          <a:p>
            <a:pPr algn="ctr"/>
            <a:r>
              <a:rPr lang="en-US" sz="4400" b="1" dirty="0" smtClean="0">
                <a:solidFill>
                  <a:schemeClr val="bg2"/>
                </a:solidFill>
              </a:rPr>
              <a:t>Please send questions and comments to the </a:t>
            </a:r>
            <a:br>
              <a:rPr lang="en-US" sz="4400" b="1" dirty="0" smtClean="0">
                <a:solidFill>
                  <a:schemeClr val="bg2"/>
                </a:solidFill>
              </a:rPr>
            </a:br>
            <a:r>
              <a:rPr lang="en-US" sz="4400" b="1" dirty="0" smtClean="0">
                <a:solidFill>
                  <a:schemeClr val="bg2"/>
                </a:solidFill>
              </a:rPr>
              <a:t>Department of </a:t>
            </a:r>
            <a:r>
              <a:rPr lang="en-US" sz="4400" b="1" dirty="0">
                <a:solidFill>
                  <a:schemeClr val="bg2"/>
                </a:solidFill>
              </a:rPr>
              <a:t>Social Services</a:t>
            </a:r>
            <a:r>
              <a:rPr lang="en-US" sz="4400" b="1" dirty="0" smtClean="0">
                <a:solidFill>
                  <a:schemeClr val="bg2"/>
                </a:solidFill>
              </a:rPr>
              <a:t>:</a:t>
            </a:r>
          </a:p>
          <a:p>
            <a:pPr algn="ctr"/>
            <a:r>
              <a:rPr lang="en-US" sz="4200" b="1" dirty="0" smtClean="0">
                <a:solidFill>
                  <a:schemeClr val="bg2"/>
                </a:solidFill>
                <a:hlinkClick r:id="rId3"/>
              </a:rPr>
              <a:t>con-ratesetting.dss@ct.gov</a:t>
            </a:r>
            <a:endParaRPr lang="en-US" sz="4200" b="1" dirty="0" smtClean="0">
              <a:solidFill>
                <a:schemeClr val="bg2"/>
              </a:solidFill>
            </a:endParaRPr>
          </a:p>
          <a:p>
            <a:pPr algn="ctr"/>
            <a:endParaRPr lang="en-US" sz="4200" b="1" dirty="0" smtClean="0">
              <a:solidFill>
                <a:schemeClr val="bg2"/>
              </a:solidFill>
            </a:endParaRPr>
          </a:p>
          <a:p>
            <a:pPr algn="ctr"/>
            <a:endParaRPr lang="en-US" sz="4400" b="1" dirty="0" smtClean="0">
              <a:solidFill>
                <a:schemeClr val="bg2"/>
              </a:solidFill>
            </a:endParaRPr>
          </a:p>
          <a:p>
            <a:pPr algn="ctr"/>
            <a:r>
              <a:rPr lang="en-US" sz="4400" b="1" dirty="0" smtClean="0">
                <a:solidFill>
                  <a:schemeClr val="bg2"/>
                </a:solidFill>
              </a:rPr>
              <a:t>Questions will be featured in an FAQ and posted to the </a:t>
            </a:r>
            <a:br>
              <a:rPr lang="en-US" sz="4400" b="1" dirty="0" smtClean="0">
                <a:solidFill>
                  <a:schemeClr val="bg2"/>
                </a:solidFill>
              </a:rPr>
            </a:br>
            <a:r>
              <a:rPr lang="en-US" sz="4400" b="1" dirty="0" smtClean="0">
                <a:solidFill>
                  <a:schemeClr val="bg2"/>
                </a:solidFill>
              </a:rPr>
              <a:t>DSS website:</a:t>
            </a:r>
          </a:p>
          <a:p>
            <a:pPr algn="ctr"/>
            <a:r>
              <a:rPr lang="en-US" sz="4200" b="1" dirty="0">
                <a:solidFill>
                  <a:schemeClr val="bg2"/>
                </a:solidFill>
                <a:hlinkClick r:id="rId4"/>
              </a:rPr>
              <a:t>https://</a:t>
            </a:r>
            <a:r>
              <a:rPr lang="en-US" sz="4200" b="1" dirty="0" smtClean="0">
                <a:solidFill>
                  <a:schemeClr val="bg2"/>
                </a:solidFill>
                <a:hlinkClick r:id="rId4"/>
              </a:rPr>
              <a:t>portal.ct.gov/DSS/Health-And-Home-Care/Medicaid-Nursing-Home-Reimbursement/Nursing-Home-Reimbursement-Modernization-to-Acuity-Based-Methodology</a:t>
            </a:r>
            <a:endParaRPr lang="en-US" sz="4200" b="1" dirty="0" smtClean="0">
              <a:solidFill>
                <a:schemeClr val="bg2"/>
              </a:solidFill>
            </a:endParaRPr>
          </a:p>
        </p:txBody>
      </p:sp>
    </p:spTree>
    <p:extLst>
      <p:ext uri="{BB962C8B-B14F-4D97-AF65-F5344CB8AC3E}">
        <p14:creationId xmlns:p14="http://schemas.microsoft.com/office/powerpoint/2010/main" val="205294428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1537035" y="2177429"/>
            <a:ext cx="21068965" cy="8191023"/>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4400" dirty="0" smtClean="0">
                <a:solidFill>
                  <a:schemeClr val="bg2"/>
                </a:solidFill>
              </a:rPr>
              <a:t>Implementation of the </a:t>
            </a:r>
            <a:r>
              <a:rPr lang="en-US" sz="4400" dirty="0">
                <a:solidFill>
                  <a:schemeClr val="bg2"/>
                </a:solidFill>
              </a:rPr>
              <a:t>new methodology will be ongoing </a:t>
            </a:r>
            <a:r>
              <a:rPr lang="en-US" sz="4400" dirty="0" smtClean="0">
                <a:solidFill>
                  <a:schemeClr val="bg2"/>
                </a:solidFill>
              </a:rPr>
              <a:t>and phased-in as DSS works with stakeholders on model design. Stakeholders are invited to visit the DSS webpage for information regarding case mix reimbursement, meeting notifications, and additional information. </a:t>
            </a:r>
          </a:p>
          <a:p>
            <a:pPr algn="l"/>
            <a:endParaRPr lang="en-US" sz="4400" dirty="0">
              <a:solidFill>
                <a:schemeClr val="bg2"/>
              </a:solidFill>
            </a:endParaRPr>
          </a:p>
          <a:p>
            <a:pPr algn="l"/>
            <a:r>
              <a:rPr lang="en-US" sz="4400" u="sng" dirty="0" smtClean="0">
                <a:hlinkClick r:id="rId2"/>
              </a:rPr>
              <a:t>https</a:t>
            </a:r>
            <a:r>
              <a:rPr lang="en-US" sz="4400" u="sng" dirty="0">
                <a:hlinkClick r:id="rId2"/>
              </a:rPr>
              <a:t>://portal.ct.gov/DSS/Health-And-Home-Care/Medicaid-Nursing-Home-Reimbursement/Nursing-Home-Reimbursement-Modernization-to-Acuity-Based-Methodology</a:t>
            </a:r>
            <a:endParaRPr lang="en-US" sz="4400" dirty="0"/>
          </a:p>
          <a:p>
            <a:pPr algn="l">
              <a:lnSpc>
                <a:spcPct val="100000"/>
              </a:lnSpc>
              <a:spcBef>
                <a:spcPts val="0"/>
              </a:spcBef>
            </a:pPr>
            <a:endParaRPr lang="en-US" sz="3900" dirty="0" smtClean="0">
              <a:solidFill>
                <a:schemeClr val="bg2"/>
              </a:solidFill>
            </a:endParaRPr>
          </a:p>
          <a:p>
            <a:pPr algn="l">
              <a:lnSpc>
                <a:spcPct val="100000"/>
              </a:lnSpc>
              <a:spcBef>
                <a:spcPts val="0"/>
              </a:spcBef>
            </a:pPr>
            <a:endParaRPr lang="en-US" sz="3900" dirty="0">
              <a:solidFill>
                <a:schemeClr val="bg2"/>
              </a:solidFill>
            </a:endParaRPr>
          </a:p>
        </p:txBody>
      </p:sp>
      <p:sp>
        <p:nvSpPr>
          <p:cNvPr id="8" name="Title 2">
            <a:extLst>
              <a:ext uri="{FF2B5EF4-FFF2-40B4-BE49-F238E27FC236}">
                <a16:creationId xmlns:a16="http://schemas.microsoft.com/office/drawing/2014/main" xmlns="" id="{4528F4F0-2F81-4C83-9B9D-ECA55592C5C4}"/>
              </a:ext>
            </a:extLst>
          </p:cNvPr>
          <p:cNvSpPr txBox="1">
            <a:spLocks/>
          </p:cNvSpPr>
          <p:nvPr/>
        </p:nvSpPr>
        <p:spPr>
          <a:xfrm>
            <a:off x="1362955" y="903779"/>
            <a:ext cx="21929307" cy="651654"/>
          </a:xfrm>
          <a:prstGeom prst="rect">
            <a:avLst/>
          </a:prstGeom>
        </p:spPr>
        <p:txBody>
          <a:bodyPr lIns="91438" tIns="45718" rIns="91438" bIns="45718"/>
          <a:lstStyle>
            <a:lvl1pPr algn="l" defTabSz="1828434" rtl="0" eaLnBrk="1" latinLnBrk="0" hangingPunct="1">
              <a:lnSpc>
                <a:spcPct val="90000"/>
              </a:lnSpc>
              <a:spcBef>
                <a:spcPct val="0"/>
              </a:spcBef>
              <a:buNone/>
              <a:defRPr lang="en-US" sz="6000" b="0" i="0" kern="1200">
                <a:solidFill>
                  <a:schemeClr val="tx1"/>
                </a:solidFill>
                <a:latin typeface="+mj-lt"/>
                <a:ea typeface="Open Sans Regular" charset="0"/>
                <a:cs typeface="Open Sans Regular" charset="0"/>
              </a:defRPr>
            </a:lvl1pPr>
          </a:lstStyle>
          <a:p>
            <a:pPr algn="ctr"/>
            <a:r>
              <a:rPr lang="en-GB" sz="5500" b="1" cap="all" spc="300" dirty="0" smtClean="0">
                <a:solidFill>
                  <a:schemeClr val="bg2"/>
                </a:solidFill>
                <a:latin typeface="Arial" panose="020B0604020202020204" pitchFamily="34" charset="0"/>
                <a:ea typeface="League Spartan" charset="0"/>
                <a:cs typeface="Arial" panose="020B0604020202020204" pitchFamily="34" charset="0"/>
              </a:rPr>
              <a:t>Payment modernization</a:t>
            </a:r>
            <a:endParaRPr lang="en-GB" sz="5500" dirty="0">
              <a:solidFill>
                <a:schemeClr val="bg2"/>
              </a:solidFill>
              <a:ea typeface="Open Sans" charset="0"/>
              <a:cs typeface="Arial" panose="020B0604020202020204" pitchFamily="34" charset="0"/>
            </a:endParaRPr>
          </a:p>
        </p:txBody>
      </p:sp>
      <p:sp>
        <p:nvSpPr>
          <p:cNvPr id="23" name="Slide Number Placeholder 3"/>
          <p:cNvSpPr txBox="1">
            <a:spLocks/>
          </p:cNvSpPr>
          <p:nvPr/>
        </p:nvSpPr>
        <p:spPr>
          <a:xfrm>
            <a:off x="742949" y="12746993"/>
            <a:ext cx="5486400" cy="730250"/>
          </a:xfrm>
          <a:prstGeom prst="rect">
            <a:avLst/>
          </a:prstGeom>
        </p:spPr>
        <p:txBody>
          <a:bodyPr lIns="91438" tIns="45718" rIns="91438" bIns="45718"/>
          <a:ls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a:lstStyle>
          <a:p>
            <a:endParaRPr lang="en-US" dirty="0">
              <a:solidFill>
                <a:schemeClr val="bg2"/>
              </a:solidFill>
            </a:endParaRPr>
          </a:p>
        </p:txBody>
      </p:sp>
    </p:spTree>
    <p:extLst>
      <p:ext uri="{BB962C8B-B14F-4D97-AF65-F5344CB8AC3E}">
        <p14:creationId xmlns:p14="http://schemas.microsoft.com/office/powerpoint/2010/main" val="1594581964"/>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769092" y="4093269"/>
            <a:ext cx="8161021" cy="3018474"/>
          </a:xfrm>
        </p:spPr>
        <p:txBody>
          <a:bodyPr/>
          <a:lstStyle/>
          <a:p>
            <a:pPr algn="ctr"/>
            <a:r>
              <a:rPr lang="en-US" dirty="0" smtClean="0">
                <a:solidFill>
                  <a:schemeClr val="bg2"/>
                </a:solidFill>
              </a:rPr>
              <a:t>Q&amp;A</a:t>
            </a:r>
            <a:endParaRPr lang="en-US" dirty="0">
              <a:solidFill>
                <a:schemeClr val="bg2"/>
              </a:solidFill>
            </a:endParaRPr>
          </a:p>
        </p:txBody>
      </p:sp>
    </p:spTree>
    <p:extLst>
      <p:ext uri="{BB962C8B-B14F-4D97-AF65-F5344CB8AC3E}">
        <p14:creationId xmlns:p14="http://schemas.microsoft.com/office/powerpoint/2010/main" val="164278839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1249151" y="5715001"/>
            <a:ext cx="8161021" cy="1418938"/>
          </a:xfrm>
        </p:spPr>
        <p:txBody>
          <a:bodyPr/>
          <a:lstStyle/>
          <a:p>
            <a:r>
              <a:rPr lang="en-US" dirty="0" smtClean="0">
                <a:solidFill>
                  <a:schemeClr val="bg2"/>
                </a:solidFill>
              </a:rPr>
              <a:t>Case Mix Index</a:t>
            </a:r>
            <a:endParaRPr lang="en-US" strike="sngStrike" dirty="0">
              <a:solidFill>
                <a:schemeClr val="bg2"/>
              </a:solidFill>
            </a:endParaRPr>
          </a:p>
        </p:txBody>
      </p:sp>
    </p:spTree>
    <p:extLst>
      <p:ext uri="{BB962C8B-B14F-4D97-AF65-F5344CB8AC3E}">
        <p14:creationId xmlns:p14="http://schemas.microsoft.com/office/powerpoint/2010/main" val="19884098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extBox 90"/>
          <p:cNvSpPr txBox="1"/>
          <p:nvPr/>
        </p:nvSpPr>
        <p:spPr>
          <a:xfrm>
            <a:off x="756209" y="1748718"/>
            <a:ext cx="2339098" cy="9738360"/>
          </a:xfrm>
          <a:prstGeom prst="rect">
            <a:avLst/>
          </a:prstGeom>
          <a:noFill/>
        </p:spPr>
        <p:txBody>
          <a:bodyPr vert="vert270" wrap="square" lIns="91438" tIns="45718" rIns="91438" bIns="45718" rtlCol="0">
            <a:spAutoFit/>
          </a:bodyPr>
          <a:lstStyle/>
          <a:p>
            <a:pPr algn="ctr"/>
            <a:r>
              <a:rPr lang="en-US" sz="14000" b="1" spc="300" dirty="0">
                <a:solidFill>
                  <a:schemeClr val="bg2"/>
                </a:solidFill>
                <a:latin typeface="Arial" panose="020B0604020202020204" pitchFamily="34" charset="0"/>
                <a:ea typeface="League Spartan" charset="0"/>
                <a:cs typeface="Arial" panose="020B0604020202020204" pitchFamily="34" charset="0"/>
              </a:rPr>
              <a:t>AGENDA</a:t>
            </a:r>
          </a:p>
        </p:txBody>
      </p:sp>
      <p:grpSp>
        <p:nvGrpSpPr>
          <p:cNvPr id="3" name="Group 2"/>
          <p:cNvGrpSpPr/>
          <p:nvPr/>
        </p:nvGrpSpPr>
        <p:grpSpPr>
          <a:xfrm>
            <a:off x="3379616" y="1569102"/>
            <a:ext cx="20152099" cy="10904404"/>
            <a:chOff x="3393978" y="1888435"/>
            <a:chExt cx="20152099" cy="10904404"/>
          </a:xfrm>
        </p:grpSpPr>
        <p:sp>
          <p:nvSpPr>
            <p:cNvPr id="2" name="Rounded Rectangle 1"/>
            <p:cNvSpPr/>
            <p:nvPr/>
          </p:nvSpPr>
          <p:spPr>
            <a:xfrm>
              <a:off x="4021118" y="1888435"/>
              <a:ext cx="455987" cy="10904404"/>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Regular" charset="0"/>
              </a:endParaRPr>
            </a:p>
          </p:txBody>
        </p:sp>
        <p:grpSp>
          <p:nvGrpSpPr>
            <p:cNvPr id="15" name="Group 14">
              <a:extLst>
                <a:ext uri="{FF2B5EF4-FFF2-40B4-BE49-F238E27FC236}">
                  <a16:creationId xmlns:a16="http://schemas.microsoft.com/office/drawing/2014/main" xmlns="" id="{1CBEC4F5-5E07-4890-A050-583D06B97C7F}"/>
                </a:ext>
              </a:extLst>
            </p:cNvPr>
            <p:cNvGrpSpPr/>
            <p:nvPr/>
          </p:nvGrpSpPr>
          <p:grpSpPr>
            <a:xfrm>
              <a:off x="3858134" y="7751010"/>
              <a:ext cx="19398887" cy="950880"/>
              <a:chOff x="5496560" y="10171459"/>
              <a:chExt cx="14647181" cy="707029"/>
            </a:xfrm>
          </p:grpSpPr>
          <p:sp>
            <p:nvSpPr>
              <p:cNvPr id="54" name="Parallelogram 53"/>
              <p:cNvSpPr/>
              <p:nvPr/>
            </p:nvSpPr>
            <p:spPr>
              <a:xfrm>
                <a:off x="6433842" y="10171459"/>
                <a:ext cx="13709899" cy="707029"/>
              </a:xfrm>
              <a:prstGeom prst="parallelogram">
                <a:avLst>
                  <a:gd name="adj" fmla="val 56419"/>
                </a:avLst>
              </a:prstGeom>
              <a:solidFill>
                <a:srgbClr val="7AC14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r>
                  <a:rPr lang="en-US" sz="5500" b="1" dirty="0" smtClean="0">
                    <a:solidFill>
                      <a:schemeClr val="tx1"/>
                    </a:solidFill>
                    <a:latin typeface="Arial" panose="020B0604020202020204" pitchFamily="34" charset="0"/>
                    <a:ea typeface="League Spartan" charset="0"/>
                    <a:cs typeface="Arial" panose="020B0604020202020204" pitchFamily="34" charset="0"/>
                  </a:rPr>
                  <a:t>Component Discussion</a:t>
                </a:r>
                <a:endParaRPr lang="en-US" sz="5500" b="1" dirty="0">
                  <a:solidFill>
                    <a:schemeClr val="tx1"/>
                  </a:solidFill>
                  <a:latin typeface="Arial" panose="020B0604020202020204" pitchFamily="34" charset="0"/>
                  <a:ea typeface="League Spartan" charset="0"/>
                  <a:cs typeface="Arial" panose="020B0604020202020204" pitchFamily="34" charset="0"/>
                </a:endParaRPr>
              </a:p>
            </p:txBody>
          </p:sp>
          <p:sp>
            <p:nvSpPr>
              <p:cNvPr id="33" name="Oval 32"/>
              <p:cNvSpPr>
                <a:spLocks noChangeAspect="1"/>
              </p:cNvSpPr>
              <p:nvPr/>
            </p:nvSpPr>
            <p:spPr>
              <a:xfrm>
                <a:off x="5496560" y="10211208"/>
                <a:ext cx="591736" cy="5917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Regular" charset="0"/>
                </a:endParaRPr>
              </a:p>
            </p:txBody>
          </p:sp>
        </p:grpSp>
        <p:grpSp>
          <p:nvGrpSpPr>
            <p:cNvPr id="11" name="Group 10">
              <a:extLst>
                <a:ext uri="{FF2B5EF4-FFF2-40B4-BE49-F238E27FC236}">
                  <a16:creationId xmlns:a16="http://schemas.microsoft.com/office/drawing/2014/main" xmlns="" id="{7E00FBBB-CF77-42E9-A8A8-C26591E95332}"/>
                </a:ext>
              </a:extLst>
            </p:cNvPr>
            <p:cNvGrpSpPr/>
            <p:nvPr/>
          </p:nvGrpSpPr>
          <p:grpSpPr>
            <a:xfrm>
              <a:off x="3858134" y="2833944"/>
              <a:ext cx="19687943" cy="1079348"/>
              <a:chOff x="5496548" y="4274954"/>
              <a:chExt cx="14865444" cy="802551"/>
            </a:xfrm>
          </p:grpSpPr>
          <p:sp>
            <p:nvSpPr>
              <p:cNvPr id="55" name="Parallelogram 54"/>
              <p:cNvSpPr/>
              <p:nvPr/>
            </p:nvSpPr>
            <p:spPr>
              <a:xfrm>
                <a:off x="6652093" y="4274954"/>
                <a:ext cx="13709899" cy="802551"/>
              </a:xfrm>
              <a:prstGeom prst="parallelogram">
                <a:avLst>
                  <a:gd name="adj" fmla="val 60648"/>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r>
                  <a:rPr lang="en-US" sz="5500" b="1" dirty="0" smtClean="0">
                    <a:solidFill>
                      <a:schemeClr val="tx1"/>
                    </a:solidFill>
                    <a:latin typeface="Arial" panose="020B0604020202020204" pitchFamily="34" charset="0"/>
                    <a:ea typeface="League Spartan" charset="0"/>
                    <a:cs typeface="Arial" panose="020B0604020202020204" pitchFamily="34" charset="0"/>
                  </a:rPr>
                  <a:t>What is Case Mix Index?</a:t>
                </a:r>
                <a:endParaRPr lang="en-US" sz="5500" b="1" dirty="0">
                  <a:solidFill>
                    <a:schemeClr val="tx1"/>
                  </a:solidFill>
                  <a:latin typeface="Arial" panose="020B0604020202020204" pitchFamily="34" charset="0"/>
                  <a:ea typeface="League Spartan" charset="0"/>
                  <a:cs typeface="Arial" panose="020B0604020202020204" pitchFamily="34" charset="0"/>
                </a:endParaRPr>
              </a:p>
            </p:txBody>
          </p:sp>
          <p:sp>
            <p:nvSpPr>
              <p:cNvPr id="34" name="Oval 33"/>
              <p:cNvSpPr>
                <a:spLocks noChangeAspect="1"/>
              </p:cNvSpPr>
              <p:nvPr/>
            </p:nvSpPr>
            <p:spPr>
              <a:xfrm>
                <a:off x="5496548" y="4298187"/>
                <a:ext cx="591736" cy="59173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Regular" charset="0"/>
                </a:endParaRPr>
              </a:p>
            </p:txBody>
          </p:sp>
        </p:grpSp>
        <p:grpSp>
          <p:nvGrpSpPr>
            <p:cNvPr id="13" name="Group 12">
              <a:extLst>
                <a:ext uri="{FF2B5EF4-FFF2-40B4-BE49-F238E27FC236}">
                  <a16:creationId xmlns:a16="http://schemas.microsoft.com/office/drawing/2014/main" xmlns="" id="{1EADC7EA-F261-43EE-A754-FE1FE684D88E}"/>
                </a:ext>
              </a:extLst>
            </p:cNvPr>
            <p:cNvGrpSpPr/>
            <p:nvPr/>
          </p:nvGrpSpPr>
          <p:grpSpPr>
            <a:xfrm>
              <a:off x="3857261" y="5426614"/>
              <a:ext cx="19383630" cy="938069"/>
              <a:chOff x="5495889" y="7932098"/>
              <a:chExt cx="14635672" cy="697504"/>
            </a:xfrm>
          </p:grpSpPr>
          <p:sp>
            <p:nvSpPr>
              <p:cNvPr id="52" name="Parallelogram 51"/>
              <p:cNvSpPr/>
              <p:nvPr/>
            </p:nvSpPr>
            <p:spPr>
              <a:xfrm>
                <a:off x="6421660" y="7932098"/>
                <a:ext cx="13709901" cy="697504"/>
              </a:xfrm>
              <a:prstGeom prst="parallelogram">
                <a:avLst>
                  <a:gd name="adj" fmla="val 54002"/>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r>
                  <a:rPr lang="en-US" sz="5500" b="1" dirty="0" smtClean="0">
                    <a:solidFill>
                      <a:schemeClr val="tx1"/>
                    </a:solidFill>
                    <a:latin typeface="Arial" panose="020B0604020202020204" pitchFamily="34" charset="0"/>
                    <a:ea typeface="League Spartan" charset="0"/>
                    <a:cs typeface="Arial" panose="020B0604020202020204" pitchFamily="34" charset="0"/>
                  </a:rPr>
                  <a:t>Components of Case </a:t>
                </a:r>
                <a:r>
                  <a:rPr lang="en-US" sz="5500" b="1" dirty="0">
                    <a:solidFill>
                      <a:schemeClr val="tx1"/>
                    </a:solidFill>
                    <a:latin typeface="Arial" panose="020B0604020202020204" pitchFamily="34" charset="0"/>
                    <a:ea typeface="League Spartan" charset="0"/>
                    <a:cs typeface="Arial" panose="020B0604020202020204" pitchFamily="34" charset="0"/>
                  </a:rPr>
                  <a:t>Mix </a:t>
                </a:r>
                <a:r>
                  <a:rPr lang="en-US" sz="5500" b="1" dirty="0" smtClean="0">
                    <a:solidFill>
                      <a:schemeClr val="tx1"/>
                    </a:solidFill>
                    <a:latin typeface="Arial" panose="020B0604020202020204" pitchFamily="34" charset="0"/>
                    <a:ea typeface="League Spartan" charset="0"/>
                    <a:cs typeface="Arial" panose="020B0604020202020204" pitchFamily="34" charset="0"/>
                  </a:rPr>
                  <a:t>Index</a:t>
                </a:r>
                <a:endParaRPr lang="en-US" sz="5500" b="1" strike="sngStrike" dirty="0">
                  <a:solidFill>
                    <a:schemeClr val="tx1"/>
                  </a:solidFill>
                  <a:latin typeface="Arial" panose="020B0604020202020204" pitchFamily="34" charset="0"/>
                  <a:ea typeface="League Spartan" charset="0"/>
                  <a:cs typeface="Arial" panose="020B0604020202020204" pitchFamily="34" charset="0"/>
                </a:endParaRPr>
              </a:p>
            </p:txBody>
          </p:sp>
          <p:sp>
            <p:nvSpPr>
              <p:cNvPr id="36" name="Oval 35"/>
              <p:cNvSpPr>
                <a:spLocks noChangeAspect="1"/>
              </p:cNvSpPr>
              <p:nvPr/>
            </p:nvSpPr>
            <p:spPr>
              <a:xfrm>
                <a:off x="5495889" y="7997840"/>
                <a:ext cx="591736" cy="59173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Regular" charset="0"/>
                </a:endParaRPr>
              </a:p>
            </p:txBody>
          </p:sp>
        </p:grpSp>
        <p:sp>
          <p:nvSpPr>
            <p:cNvPr id="44" name="TextBox 43">
              <a:extLst>
                <a:ext uri="{FF2B5EF4-FFF2-40B4-BE49-F238E27FC236}">
                  <a16:creationId xmlns:a16="http://schemas.microsoft.com/office/drawing/2014/main" xmlns="" id="{C27AEEE5-2A68-4724-9B69-3A60A30C6CE8}"/>
                </a:ext>
              </a:extLst>
            </p:cNvPr>
            <p:cNvSpPr txBox="1"/>
            <p:nvPr/>
          </p:nvSpPr>
          <p:spPr>
            <a:xfrm>
              <a:off x="3393978" y="11561699"/>
              <a:ext cx="184731" cy="461665"/>
            </a:xfrm>
            <a:prstGeom prst="rect">
              <a:avLst/>
            </a:prstGeom>
            <a:noFill/>
          </p:spPr>
          <p:txBody>
            <a:bodyPr wrap="none" rtlCol="0">
              <a:spAutoFit/>
            </a:bodyPr>
            <a:lstStyle/>
            <a:p>
              <a:pPr algn="r"/>
              <a:endParaRPr lang="en-US" sz="2400" b="1" dirty="0">
                <a:solidFill>
                  <a:schemeClr val="tx2"/>
                </a:solidFill>
                <a:latin typeface="Arial" panose="020B0604020202020204" pitchFamily="34" charset="0"/>
                <a:ea typeface="Open Sans" charset="0"/>
                <a:cs typeface="Arial" panose="020B0604020202020204" pitchFamily="34" charset="0"/>
              </a:endParaRPr>
            </a:p>
          </p:txBody>
        </p:sp>
        <p:sp>
          <p:nvSpPr>
            <p:cNvPr id="24" name="TextBox 23"/>
            <p:cNvSpPr txBox="1"/>
            <p:nvPr/>
          </p:nvSpPr>
          <p:spPr>
            <a:xfrm>
              <a:off x="3393989" y="5515031"/>
              <a:ext cx="184731" cy="461665"/>
            </a:xfrm>
            <a:prstGeom prst="rect">
              <a:avLst/>
            </a:prstGeom>
            <a:noFill/>
          </p:spPr>
          <p:txBody>
            <a:bodyPr wrap="none" rtlCol="0">
              <a:spAutoFit/>
            </a:bodyPr>
            <a:lstStyle/>
            <a:p>
              <a:pPr algn="r"/>
              <a:endParaRPr lang="en-US" sz="2400" b="1" dirty="0">
                <a:solidFill>
                  <a:schemeClr val="tx2"/>
                </a:solidFill>
                <a:latin typeface="Arial" panose="020B0604020202020204" pitchFamily="34" charset="0"/>
                <a:ea typeface="Open Sans" charset="0"/>
                <a:cs typeface="Arial" panose="020B0604020202020204" pitchFamily="34" charset="0"/>
              </a:endParaRPr>
            </a:p>
          </p:txBody>
        </p:sp>
        <p:sp>
          <p:nvSpPr>
            <p:cNvPr id="5" name="Rectangle 4"/>
            <p:cNvSpPr/>
            <p:nvPr/>
          </p:nvSpPr>
          <p:spPr>
            <a:xfrm>
              <a:off x="6344525" y="2403449"/>
              <a:ext cx="184731" cy="646331"/>
            </a:xfrm>
            <a:prstGeom prst="rect">
              <a:avLst/>
            </a:prstGeom>
          </p:spPr>
          <p:txBody>
            <a:bodyPr wrap="none">
              <a:spAutoFit/>
            </a:bodyPr>
            <a:lstStyle/>
            <a:p>
              <a:pPr lvl="0"/>
              <a:endParaRPr lang="en-US" b="1" dirty="0">
                <a:latin typeface="Arial" panose="020B0604020202020204" pitchFamily="34" charset="0"/>
                <a:ea typeface="League Spartan" charset="0"/>
                <a:cs typeface="Arial" panose="020B0604020202020204" pitchFamily="34" charset="0"/>
              </a:endParaRPr>
            </a:p>
          </p:txBody>
        </p:sp>
      </p:grpSp>
      <p:sp>
        <p:nvSpPr>
          <p:cNvPr id="17" name="Parallelogram 16"/>
          <p:cNvSpPr/>
          <p:nvPr/>
        </p:nvSpPr>
        <p:spPr>
          <a:xfrm>
            <a:off x="5085129" y="10009481"/>
            <a:ext cx="18157530" cy="938069"/>
          </a:xfrm>
          <a:prstGeom prst="parallelogram">
            <a:avLst>
              <a:gd name="adj" fmla="val 54002"/>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r>
              <a:rPr lang="en-US" sz="5500" b="1" dirty="0" smtClean="0">
                <a:solidFill>
                  <a:schemeClr val="tx1"/>
                </a:solidFill>
                <a:latin typeface="Arial" panose="020B0604020202020204" pitchFamily="34" charset="0"/>
                <a:ea typeface="League Spartan" charset="0"/>
                <a:cs typeface="Arial" panose="020B0604020202020204" pitchFamily="34" charset="0"/>
              </a:rPr>
              <a:t>Q&amp;A</a:t>
            </a:r>
            <a:endParaRPr lang="en-US" sz="5500" b="1" strike="sngStrike" dirty="0">
              <a:solidFill>
                <a:schemeClr val="tx1"/>
              </a:solidFill>
              <a:latin typeface="Arial" panose="020B0604020202020204" pitchFamily="34" charset="0"/>
              <a:ea typeface="League Spartan" charset="0"/>
              <a:cs typeface="Arial" panose="020B0604020202020204" pitchFamily="34" charset="0"/>
            </a:endParaRPr>
          </a:p>
        </p:txBody>
      </p:sp>
      <p:sp>
        <p:nvSpPr>
          <p:cNvPr id="18" name="Oval 17"/>
          <p:cNvSpPr>
            <a:spLocks noChangeAspect="1"/>
          </p:cNvSpPr>
          <p:nvPr/>
        </p:nvSpPr>
        <p:spPr>
          <a:xfrm>
            <a:off x="3843773" y="10009481"/>
            <a:ext cx="783701" cy="79582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Open Sans Regular" charset="0"/>
            </a:endParaRPr>
          </a:p>
        </p:txBody>
      </p:sp>
    </p:spTree>
    <p:extLst>
      <p:ext uri="{BB962C8B-B14F-4D97-AF65-F5344CB8AC3E}">
        <p14:creationId xmlns:p14="http://schemas.microsoft.com/office/powerpoint/2010/main" val="20685501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1537035" y="3091829"/>
            <a:ext cx="21068965" cy="6544418"/>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spcBef>
                <a:spcPts val="0"/>
              </a:spcBef>
            </a:pPr>
            <a:r>
              <a:rPr lang="en-US" sz="4600" dirty="0">
                <a:solidFill>
                  <a:schemeClr val="bg2"/>
                </a:solidFill>
                <a:latin typeface="+mj-lt"/>
                <a:ea typeface="Open Sans" charset="0"/>
                <a:cs typeface="Arial" panose="020B0604020202020204" pitchFamily="34" charset="0"/>
              </a:rPr>
              <a:t>Case-Mix Index (CMI) is </a:t>
            </a:r>
            <a:r>
              <a:rPr lang="en-US" sz="4600" dirty="0" smtClean="0">
                <a:solidFill>
                  <a:schemeClr val="bg2"/>
                </a:solidFill>
                <a:latin typeface="+mj-lt"/>
                <a:ea typeface="Open Sans" charset="0"/>
                <a:cs typeface="Arial" panose="020B0604020202020204" pitchFamily="34" charset="0"/>
              </a:rPr>
              <a:t>a </a:t>
            </a:r>
            <a:r>
              <a:rPr lang="en-US" sz="4600" dirty="0" smtClean="0">
                <a:solidFill>
                  <a:schemeClr val="bg2"/>
                </a:solidFill>
                <a:ea typeface="Open Sans" charset="0"/>
                <a:cs typeface="Arial" panose="020B0604020202020204" pitchFamily="34" charset="0"/>
              </a:rPr>
              <a:t>weight </a:t>
            </a:r>
            <a:r>
              <a:rPr lang="en-US" sz="4600" dirty="0">
                <a:solidFill>
                  <a:schemeClr val="bg2"/>
                </a:solidFill>
                <a:ea typeface="Open Sans" charset="0"/>
                <a:cs typeface="Arial" panose="020B0604020202020204" pitchFamily="34" charset="0"/>
              </a:rPr>
              <a:t>or numeric score assigned to each Resource Utilization Group (</a:t>
            </a:r>
            <a:r>
              <a:rPr lang="en-US" sz="4600" dirty="0" smtClean="0">
                <a:solidFill>
                  <a:schemeClr val="bg2"/>
                </a:solidFill>
                <a:ea typeface="Open Sans" charset="0"/>
                <a:cs typeface="Arial" panose="020B0604020202020204" pitchFamily="34" charset="0"/>
              </a:rPr>
              <a:t>RUG) </a:t>
            </a:r>
            <a:r>
              <a:rPr lang="en-US" sz="4600" dirty="0">
                <a:solidFill>
                  <a:schemeClr val="bg2"/>
                </a:solidFill>
                <a:ea typeface="Open Sans" charset="0"/>
                <a:cs typeface="Arial" panose="020B0604020202020204" pitchFamily="34" charset="0"/>
              </a:rPr>
              <a:t>that reflects the </a:t>
            </a:r>
            <a:r>
              <a:rPr lang="en-US" sz="4600" dirty="0" smtClean="0">
                <a:solidFill>
                  <a:schemeClr val="bg2"/>
                </a:solidFill>
                <a:ea typeface="Open Sans" charset="0"/>
                <a:cs typeface="Arial" panose="020B0604020202020204" pitchFamily="34" charset="0"/>
              </a:rPr>
              <a:t>relative resources </a:t>
            </a:r>
            <a:r>
              <a:rPr lang="en-US" sz="4600" dirty="0">
                <a:solidFill>
                  <a:schemeClr val="bg2"/>
                </a:solidFill>
                <a:ea typeface="Open Sans" charset="0"/>
                <a:cs typeface="Arial" panose="020B0604020202020204" pitchFamily="34" charset="0"/>
              </a:rPr>
              <a:t>predicted to provide care to a resident. The higher the case mix weight, the greater the </a:t>
            </a:r>
            <a:r>
              <a:rPr lang="en-US" sz="4600" dirty="0" smtClean="0">
                <a:solidFill>
                  <a:schemeClr val="bg2"/>
                </a:solidFill>
                <a:ea typeface="Open Sans" charset="0"/>
                <a:cs typeface="Arial" panose="020B0604020202020204" pitchFamily="34" charset="0"/>
              </a:rPr>
              <a:t>resource </a:t>
            </a:r>
            <a:r>
              <a:rPr lang="en-US" sz="4600" dirty="0">
                <a:solidFill>
                  <a:schemeClr val="bg2"/>
                </a:solidFill>
                <a:ea typeface="Open Sans" charset="0"/>
                <a:cs typeface="Arial" panose="020B0604020202020204" pitchFamily="34" charset="0"/>
              </a:rPr>
              <a:t>requirements for the resident</a:t>
            </a:r>
            <a:r>
              <a:rPr lang="en-US" sz="4600" dirty="0" smtClean="0">
                <a:solidFill>
                  <a:schemeClr val="bg2"/>
                </a:solidFill>
                <a:ea typeface="Open Sans" charset="0"/>
                <a:cs typeface="Arial" panose="020B0604020202020204" pitchFamily="34" charset="0"/>
              </a:rPr>
              <a:t>.</a:t>
            </a:r>
          </a:p>
          <a:p>
            <a:pPr algn="l">
              <a:lnSpc>
                <a:spcPct val="100000"/>
              </a:lnSpc>
              <a:spcBef>
                <a:spcPts val="0"/>
              </a:spcBef>
            </a:pPr>
            <a:endParaRPr lang="en-US" sz="4600" dirty="0">
              <a:solidFill>
                <a:schemeClr val="bg2"/>
              </a:solidFill>
              <a:latin typeface="+mj-lt"/>
              <a:ea typeface="Open Sans" charset="0"/>
              <a:cs typeface="Arial" panose="020B0604020202020204" pitchFamily="34" charset="0"/>
            </a:endParaRPr>
          </a:p>
          <a:p>
            <a:pPr algn="l">
              <a:lnSpc>
                <a:spcPct val="100000"/>
              </a:lnSpc>
              <a:spcBef>
                <a:spcPts val="0"/>
              </a:spcBef>
            </a:pPr>
            <a:r>
              <a:rPr lang="en-US" sz="4600" dirty="0" smtClean="0">
                <a:solidFill>
                  <a:schemeClr val="bg2"/>
                </a:solidFill>
              </a:rPr>
              <a:t>For </a:t>
            </a:r>
            <a:r>
              <a:rPr lang="en-US" sz="4600" dirty="0">
                <a:solidFill>
                  <a:schemeClr val="bg2"/>
                </a:solidFill>
              </a:rPr>
              <a:t>example, residents falling into a RUG category with a CMI of 2.00 </a:t>
            </a:r>
            <a:r>
              <a:rPr lang="en-US" sz="4600" dirty="0" smtClean="0">
                <a:solidFill>
                  <a:schemeClr val="bg2"/>
                </a:solidFill>
              </a:rPr>
              <a:t>take </a:t>
            </a:r>
            <a:r>
              <a:rPr lang="en-US" sz="4600" dirty="0">
                <a:solidFill>
                  <a:schemeClr val="bg2"/>
                </a:solidFill>
              </a:rPr>
              <a:t>twice the nursing resources as a resident assessed in a RUG category with a CMI of 1.00. </a:t>
            </a:r>
          </a:p>
          <a:p>
            <a:pPr algn="l">
              <a:lnSpc>
                <a:spcPct val="100000"/>
              </a:lnSpc>
              <a:spcBef>
                <a:spcPts val="0"/>
              </a:spcBef>
            </a:pPr>
            <a:endParaRPr lang="en-US" sz="4300" dirty="0">
              <a:solidFill>
                <a:schemeClr val="bg2"/>
              </a:solidFill>
            </a:endParaRPr>
          </a:p>
        </p:txBody>
      </p:sp>
      <p:sp>
        <p:nvSpPr>
          <p:cNvPr id="8" name="Title 2">
            <a:extLst>
              <a:ext uri="{FF2B5EF4-FFF2-40B4-BE49-F238E27FC236}">
                <a16:creationId xmlns:a16="http://schemas.microsoft.com/office/drawing/2014/main" xmlns="" id="{4528F4F0-2F81-4C83-9B9D-ECA55592C5C4}"/>
              </a:ext>
            </a:extLst>
          </p:cNvPr>
          <p:cNvSpPr txBox="1">
            <a:spLocks/>
          </p:cNvSpPr>
          <p:nvPr/>
        </p:nvSpPr>
        <p:spPr>
          <a:xfrm>
            <a:off x="1362955" y="903779"/>
            <a:ext cx="21929307" cy="651654"/>
          </a:xfrm>
          <a:prstGeom prst="rect">
            <a:avLst/>
          </a:prstGeom>
        </p:spPr>
        <p:txBody>
          <a:bodyPr lIns="91438" tIns="45718" rIns="91438" bIns="45718"/>
          <a:lstStyle>
            <a:lvl1pPr algn="l" defTabSz="1828434" rtl="0" eaLnBrk="1" latinLnBrk="0" hangingPunct="1">
              <a:lnSpc>
                <a:spcPct val="90000"/>
              </a:lnSpc>
              <a:spcBef>
                <a:spcPct val="0"/>
              </a:spcBef>
              <a:buNone/>
              <a:defRPr lang="en-US" sz="6000" b="0" i="0" kern="1200">
                <a:solidFill>
                  <a:schemeClr val="tx1"/>
                </a:solidFill>
                <a:latin typeface="+mj-lt"/>
                <a:ea typeface="Open Sans Regular" charset="0"/>
                <a:cs typeface="Open Sans Regular" charset="0"/>
              </a:defRPr>
            </a:lvl1pPr>
          </a:lstStyle>
          <a:p>
            <a:pPr algn="ctr"/>
            <a:r>
              <a:rPr lang="en-GB" sz="5500" b="1" cap="all" spc="300" dirty="0">
                <a:solidFill>
                  <a:schemeClr val="bg2"/>
                </a:solidFill>
                <a:latin typeface="Arial" panose="020B0604020202020204" pitchFamily="34" charset="0"/>
                <a:ea typeface="League Spartan" charset="0"/>
                <a:cs typeface="Arial" panose="020B0604020202020204" pitchFamily="34" charset="0"/>
              </a:rPr>
              <a:t>What is </a:t>
            </a:r>
            <a:r>
              <a:rPr lang="en-GB" sz="5500" b="1" cap="all" spc="300" dirty="0" smtClean="0">
                <a:solidFill>
                  <a:schemeClr val="bg2"/>
                </a:solidFill>
                <a:latin typeface="Arial" panose="020B0604020202020204" pitchFamily="34" charset="0"/>
                <a:ea typeface="League Spartan" charset="0"/>
                <a:cs typeface="Arial" panose="020B0604020202020204" pitchFamily="34" charset="0"/>
              </a:rPr>
              <a:t>case </a:t>
            </a:r>
            <a:r>
              <a:rPr lang="en-GB" sz="5500" b="1" cap="all" spc="300" dirty="0">
                <a:solidFill>
                  <a:schemeClr val="bg2"/>
                </a:solidFill>
                <a:latin typeface="Arial" panose="020B0604020202020204" pitchFamily="34" charset="0"/>
                <a:ea typeface="League Spartan" charset="0"/>
                <a:cs typeface="Arial" panose="020B0604020202020204" pitchFamily="34" charset="0"/>
              </a:rPr>
              <a:t>mix index?</a:t>
            </a:r>
            <a:endParaRPr lang="en-GB" sz="5500" dirty="0">
              <a:solidFill>
                <a:schemeClr val="bg2"/>
              </a:solidFill>
              <a:ea typeface="Open Sans" charset="0"/>
              <a:cs typeface="Arial" panose="020B0604020202020204" pitchFamily="34" charset="0"/>
            </a:endParaRPr>
          </a:p>
          <a:p>
            <a:r>
              <a:rPr lang="en-GB" sz="5500" dirty="0">
                <a:solidFill>
                  <a:schemeClr val="bg2"/>
                </a:solidFill>
              </a:rPr>
              <a:t/>
            </a:r>
            <a:br>
              <a:rPr lang="en-GB" sz="5500" dirty="0">
                <a:solidFill>
                  <a:schemeClr val="bg2"/>
                </a:solidFill>
              </a:rPr>
            </a:br>
            <a:endParaRPr lang="en-GB" sz="5500" dirty="0">
              <a:solidFill>
                <a:schemeClr val="bg2"/>
              </a:solidFill>
              <a:ea typeface="Open Sans" charset="0"/>
              <a:cs typeface="Arial" panose="020B0604020202020204" pitchFamily="34" charset="0"/>
            </a:endParaRPr>
          </a:p>
        </p:txBody>
      </p:sp>
      <p:sp>
        <p:nvSpPr>
          <p:cNvPr id="23" name="Slide Number Placeholder 3"/>
          <p:cNvSpPr txBox="1">
            <a:spLocks/>
          </p:cNvSpPr>
          <p:nvPr/>
        </p:nvSpPr>
        <p:spPr>
          <a:xfrm>
            <a:off x="742949" y="12746993"/>
            <a:ext cx="5486400" cy="730250"/>
          </a:xfrm>
          <a:prstGeom prst="rect">
            <a:avLst/>
          </a:prstGeom>
        </p:spPr>
        <p:txBody>
          <a:bodyPr lIns="91438" tIns="45718" rIns="91438" bIns="45718"/>
          <a:ls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a:lstStyle>
          <a:p>
            <a:endParaRPr lang="en-US" dirty="0">
              <a:solidFill>
                <a:schemeClr val="bg2"/>
              </a:solidFill>
            </a:endParaRPr>
          </a:p>
        </p:txBody>
      </p:sp>
    </p:spTree>
    <p:extLst>
      <p:ext uri="{BB962C8B-B14F-4D97-AF65-F5344CB8AC3E}">
        <p14:creationId xmlns:p14="http://schemas.microsoft.com/office/powerpoint/2010/main" val="606957760"/>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27743"/>
            <a:ext cx="24384000" cy="903698"/>
          </a:xfrm>
        </p:spPr>
        <p:txBody>
          <a:bodyPr/>
          <a:lstStyle/>
          <a:p>
            <a:r>
              <a:rPr lang="en-US" dirty="0" smtClean="0"/>
              <a:t>Components of the Case Mix Index</a:t>
            </a:r>
            <a:endParaRPr lang="en-US" dirty="0"/>
          </a:p>
        </p:txBody>
      </p:sp>
      <p:sp>
        <p:nvSpPr>
          <p:cNvPr id="4" name="TextBox 3"/>
          <p:cNvSpPr txBox="1"/>
          <p:nvPr/>
        </p:nvSpPr>
        <p:spPr>
          <a:xfrm>
            <a:off x="2616200" y="2387600"/>
            <a:ext cx="17957800" cy="9941183"/>
          </a:xfrm>
          <a:prstGeom prst="rect">
            <a:avLst/>
          </a:prstGeom>
          <a:noFill/>
        </p:spPr>
        <p:txBody>
          <a:bodyPr wrap="square" rtlCol="0">
            <a:spAutoFit/>
          </a:bodyPr>
          <a:lstStyle/>
          <a:p>
            <a:pPr marL="2399893" lvl="2" indent="-571500">
              <a:buFont typeface="Wingdings" panose="05000000000000000000" pitchFamily="2" charset="2"/>
              <a:buChar char="v"/>
            </a:pPr>
            <a:r>
              <a:rPr lang="en-US" sz="4000" b="1" dirty="0">
                <a:solidFill>
                  <a:schemeClr val="bg2"/>
                </a:solidFill>
                <a:latin typeface="Open Sans"/>
              </a:rPr>
              <a:t>Grouper Selection</a:t>
            </a:r>
          </a:p>
          <a:p>
            <a:pPr marL="2399893" lvl="2" indent="-571500">
              <a:buFont typeface="Wingdings" panose="05000000000000000000" pitchFamily="2" charset="2"/>
              <a:buChar char="v"/>
            </a:pPr>
            <a:r>
              <a:rPr lang="en-US" sz="4000" b="1" dirty="0">
                <a:solidFill>
                  <a:schemeClr val="bg2"/>
                </a:solidFill>
                <a:latin typeface="Open Sans"/>
              </a:rPr>
              <a:t>Set-Base Weights</a:t>
            </a:r>
          </a:p>
          <a:p>
            <a:pPr marL="2399893" lvl="2" indent="-571500">
              <a:buFont typeface="Wingdings" panose="05000000000000000000" pitchFamily="2" charset="2"/>
              <a:buChar char="v"/>
            </a:pPr>
            <a:r>
              <a:rPr lang="en-US" sz="4000" b="1" dirty="0">
                <a:solidFill>
                  <a:schemeClr val="bg2"/>
                </a:solidFill>
                <a:latin typeface="Open Sans"/>
              </a:rPr>
              <a:t>Set-Weight Selection</a:t>
            </a:r>
          </a:p>
          <a:p>
            <a:pPr marL="2399893" lvl="2" indent="-571500">
              <a:buFont typeface="Wingdings" panose="05000000000000000000" pitchFamily="2" charset="2"/>
              <a:buChar char="v"/>
            </a:pPr>
            <a:r>
              <a:rPr lang="en-US" sz="4000" b="1" dirty="0">
                <a:solidFill>
                  <a:schemeClr val="bg2"/>
                </a:solidFill>
                <a:latin typeface="Open Sans"/>
              </a:rPr>
              <a:t>Calculation Methodology</a:t>
            </a:r>
          </a:p>
          <a:p>
            <a:pPr marL="2399893" lvl="2" indent="-571500">
              <a:buFont typeface="Wingdings" panose="05000000000000000000" pitchFamily="2" charset="2"/>
              <a:buChar char="v"/>
            </a:pPr>
            <a:r>
              <a:rPr lang="en-US" sz="4000" b="1" dirty="0">
                <a:solidFill>
                  <a:schemeClr val="bg2"/>
                </a:solidFill>
                <a:latin typeface="Open Sans"/>
              </a:rPr>
              <a:t>Resident Classification</a:t>
            </a:r>
          </a:p>
          <a:p>
            <a:pPr marL="2399893" lvl="2" indent="-571500">
              <a:buFont typeface="Wingdings" panose="05000000000000000000" pitchFamily="2" charset="2"/>
              <a:buChar char="v"/>
            </a:pPr>
            <a:r>
              <a:rPr lang="en-US" sz="4000" b="1" dirty="0">
                <a:solidFill>
                  <a:schemeClr val="bg2"/>
                </a:solidFill>
                <a:latin typeface="Open Sans"/>
              </a:rPr>
              <a:t>Selection of Assessment Records</a:t>
            </a:r>
          </a:p>
          <a:p>
            <a:pPr marL="2399893" lvl="2" indent="-571500">
              <a:buFont typeface="Wingdings" panose="05000000000000000000" pitchFamily="2" charset="2"/>
              <a:buChar char="v"/>
            </a:pPr>
            <a:r>
              <a:rPr lang="en-US" sz="4000" b="1" dirty="0">
                <a:solidFill>
                  <a:schemeClr val="bg2"/>
                </a:solidFill>
                <a:latin typeface="Open Sans"/>
              </a:rPr>
              <a:t>Day of Care Determination</a:t>
            </a:r>
          </a:p>
          <a:p>
            <a:pPr marL="2399893" lvl="2" indent="-571500">
              <a:buFont typeface="Wingdings" panose="05000000000000000000" pitchFamily="2" charset="2"/>
              <a:buChar char="v"/>
            </a:pPr>
            <a:r>
              <a:rPr lang="en-US" sz="4000" b="1" dirty="0">
                <a:solidFill>
                  <a:schemeClr val="bg2"/>
                </a:solidFill>
                <a:latin typeface="Open Sans"/>
              </a:rPr>
              <a:t>Delinquent Assessments for Non-Admissions</a:t>
            </a:r>
          </a:p>
          <a:p>
            <a:pPr marL="2399893" lvl="2" indent="-571500">
              <a:buFont typeface="Wingdings" panose="05000000000000000000" pitchFamily="2" charset="2"/>
              <a:buChar char="v"/>
            </a:pPr>
            <a:r>
              <a:rPr lang="en-US" sz="4000" b="1" dirty="0">
                <a:solidFill>
                  <a:schemeClr val="bg2"/>
                </a:solidFill>
                <a:latin typeface="Open Sans"/>
              </a:rPr>
              <a:t>Delinquent Assessment CMI Value</a:t>
            </a:r>
          </a:p>
          <a:p>
            <a:pPr marL="2399893" lvl="2" indent="-571500">
              <a:buFont typeface="Wingdings" panose="05000000000000000000" pitchFamily="2" charset="2"/>
              <a:buChar char="v"/>
            </a:pPr>
            <a:r>
              <a:rPr lang="en-US" sz="4000" b="1" dirty="0">
                <a:solidFill>
                  <a:schemeClr val="bg2"/>
                </a:solidFill>
                <a:latin typeface="Open Sans"/>
              </a:rPr>
              <a:t>Late Admission Assessment</a:t>
            </a:r>
          </a:p>
          <a:p>
            <a:pPr marL="2399893" lvl="2" indent="-571500">
              <a:buFont typeface="Wingdings" panose="05000000000000000000" pitchFamily="2" charset="2"/>
              <a:buChar char="v"/>
            </a:pPr>
            <a:r>
              <a:rPr lang="en-US" sz="4000" b="1" dirty="0">
                <a:solidFill>
                  <a:schemeClr val="bg2"/>
                </a:solidFill>
                <a:latin typeface="Open Sans"/>
              </a:rPr>
              <a:t>Time-Weighted Day Calculation </a:t>
            </a:r>
          </a:p>
          <a:p>
            <a:pPr marL="2399893" lvl="2" indent="-571500">
              <a:buFont typeface="Wingdings" panose="05000000000000000000" pitchFamily="2" charset="2"/>
              <a:buChar char="v"/>
            </a:pPr>
            <a:r>
              <a:rPr lang="en-US" sz="4000" b="1" dirty="0">
                <a:solidFill>
                  <a:schemeClr val="bg2"/>
                </a:solidFill>
                <a:latin typeface="Open Sans"/>
              </a:rPr>
              <a:t>Sequential Discharge Assessments</a:t>
            </a:r>
          </a:p>
          <a:p>
            <a:pPr marL="2399893" lvl="2" indent="-571500">
              <a:buFont typeface="Wingdings" panose="05000000000000000000" pitchFamily="2" charset="2"/>
              <a:buChar char="v"/>
            </a:pPr>
            <a:r>
              <a:rPr lang="en-US" sz="4000" b="1" dirty="0">
                <a:solidFill>
                  <a:schemeClr val="bg2"/>
                </a:solidFill>
                <a:latin typeface="Open Sans"/>
              </a:rPr>
              <a:t>Short-Stay Residents</a:t>
            </a:r>
          </a:p>
          <a:p>
            <a:pPr marL="2399893" lvl="2" indent="-571500">
              <a:buFont typeface="Wingdings" panose="05000000000000000000" pitchFamily="2" charset="2"/>
              <a:buChar char="v"/>
            </a:pPr>
            <a:r>
              <a:rPr lang="en-US" sz="4000" b="1" dirty="0">
                <a:solidFill>
                  <a:schemeClr val="bg2"/>
                </a:solidFill>
                <a:latin typeface="Open Sans"/>
              </a:rPr>
              <a:t>Reentry Record</a:t>
            </a:r>
          </a:p>
          <a:p>
            <a:pPr marL="2399893" lvl="2" indent="-571500">
              <a:buFont typeface="Wingdings" panose="05000000000000000000" pitchFamily="2" charset="2"/>
              <a:buChar char="v"/>
            </a:pPr>
            <a:r>
              <a:rPr lang="en-US" sz="4000" b="1" dirty="0">
                <a:solidFill>
                  <a:schemeClr val="bg2"/>
                </a:solidFill>
                <a:latin typeface="Open Sans"/>
              </a:rPr>
              <a:t>Missing/Out of Order Assessments</a:t>
            </a:r>
          </a:p>
          <a:p>
            <a:pPr marL="2399893" lvl="2" indent="-571500">
              <a:buFont typeface="Wingdings" panose="05000000000000000000" pitchFamily="2" charset="2"/>
              <a:buChar char="v"/>
            </a:pPr>
            <a:r>
              <a:rPr lang="en-US" sz="4000" b="1" dirty="0">
                <a:solidFill>
                  <a:schemeClr val="bg2"/>
                </a:solidFill>
                <a:latin typeface="Open Sans"/>
              </a:rPr>
              <a:t>Payer Source</a:t>
            </a:r>
          </a:p>
        </p:txBody>
      </p:sp>
    </p:spTree>
    <p:extLst>
      <p:ext uri="{BB962C8B-B14F-4D97-AF65-F5344CB8AC3E}">
        <p14:creationId xmlns:p14="http://schemas.microsoft.com/office/powerpoint/2010/main" val="8495041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2227771"/>
            <a:ext cx="19596408" cy="9324667"/>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smtClean="0">
                <a:solidFill>
                  <a:srgbClr val="7AC142"/>
                </a:solidFill>
                <a:latin typeface="+mn-lt"/>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Grouper Selection</a:t>
            </a:r>
            <a:br>
              <a:rPr lang="en-US" sz="4300" b="1" dirty="0" smtClean="0">
                <a:solidFill>
                  <a:schemeClr val="bg2"/>
                </a:solidFill>
                <a:latin typeface="+mn-lt"/>
              </a:rPr>
            </a:br>
            <a:r>
              <a:rPr lang="en-US" sz="4300" dirty="0" smtClean="0">
                <a:solidFill>
                  <a:schemeClr val="bg2"/>
                </a:solidFill>
                <a:latin typeface="+mn-lt"/>
              </a:rPr>
              <a:t>There </a:t>
            </a:r>
            <a:r>
              <a:rPr lang="en-US" sz="4300" dirty="0">
                <a:solidFill>
                  <a:schemeClr val="bg2"/>
                </a:solidFill>
                <a:latin typeface="+mn-lt"/>
              </a:rPr>
              <a:t>are three RUG-IV </a:t>
            </a:r>
            <a:r>
              <a:rPr lang="en-US" sz="4300" dirty="0" smtClean="0">
                <a:solidFill>
                  <a:schemeClr val="bg2"/>
                </a:solidFill>
                <a:latin typeface="+mn-lt"/>
              </a:rPr>
              <a:t>options. Each varies only by </a:t>
            </a:r>
            <a:r>
              <a:rPr lang="en-US" sz="4300" dirty="0">
                <a:solidFill>
                  <a:schemeClr val="bg2"/>
                </a:solidFill>
                <a:latin typeface="+mn-lt"/>
              </a:rPr>
              <a:t>the number of rehabilitation categories a resident </a:t>
            </a:r>
            <a:r>
              <a:rPr lang="en-US" sz="4300" dirty="0" smtClean="0">
                <a:solidFill>
                  <a:schemeClr val="bg2"/>
                </a:solidFill>
                <a:latin typeface="+mn-lt"/>
              </a:rPr>
              <a:t>may classify under:</a:t>
            </a:r>
            <a:endParaRPr lang="en-US" sz="4300" dirty="0">
              <a:solidFill>
                <a:schemeClr val="bg2"/>
              </a:solidFill>
              <a:latin typeface="+mn-lt"/>
            </a:endParaRPr>
          </a:p>
          <a:p>
            <a:pPr marL="2746723" lvl="2" indent="-571500" algn="l">
              <a:lnSpc>
                <a:spcPts val="4300"/>
              </a:lnSpc>
              <a:buFont typeface="Wingdings" panose="05000000000000000000" pitchFamily="2" charset="2"/>
              <a:buChar char="Ø"/>
            </a:pPr>
            <a:r>
              <a:rPr lang="en-US" sz="4300" dirty="0">
                <a:solidFill>
                  <a:schemeClr val="bg2"/>
                </a:solidFill>
                <a:latin typeface="+mn-lt"/>
              </a:rPr>
              <a:t>RUG-IV </a:t>
            </a:r>
            <a:r>
              <a:rPr lang="en-US" sz="4300" dirty="0" smtClean="0">
                <a:solidFill>
                  <a:schemeClr val="bg2"/>
                </a:solidFill>
                <a:latin typeface="+mn-lt"/>
              </a:rPr>
              <a:t>66, 57</a:t>
            </a:r>
            <a:r>
              <a:rPr lang="en-US" sz="4300" dirty="0">
                <a:solidFill>
                  <a:schemeClr val="bg2"/>
                </a:solidFill>
                <a:latin typeface="+mn-lt"/>
              </a:rPr>
              <a:t>, or 48 Grouper</a:t>
            </a:r>
          </a:p>
          <a:p>
            <a:pPr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RUG-IV </a:t>
            </a:r>
            <a:r>
              <a:rPr lang="en-US" sz="4300" dirty="0">
                <a:solidFill>
                  <a:schemeClr val="bg2"/>
                </a:solidFill>
                <a:latin typeface="+mn-lt"/>
                <a:ea typeface="Open Sans" charset="0"/>
                <a:cs typeface="Calibri" panose="020F0502020204030204" pitchFamily="34" charset="0"/>
              </a:rPr>
              <a:t>48 Grouper version </a:t>
            </a:r>
            <a:r>
              <a:rPr lang="en-US" sz="4300" dirty="0" smtClean="0">
                <a:solidFill>
                  <a:schemeClr val="bg2"/>
                </a:solidFill>
                <a:latin typeface="+mn-lt"/>
                <a:ea typeface="Open Sans" charset="0"/>
                <a:cs typeface="Calibri" panose="020F0502020204030204" pitchFamily="34" charset="0"/>
              </a:rPr>
              <a:t>1.03</a:t>
            </a:r>
          </a:p>
          <a:p>
            <a:pPr algn="l">
              <a:lnSpc>
                <a:spcPts val="4300"/>
              </a:lnSpc>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 </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48 Grouper most </a:t>
            </a:r>
            <a:r>
              <a:rPr lang="en-US" sz="4300" dirty="0">
                <a:solidFill>
                  <a:schemeClr val="bg2"/>
                </a:solidFill>
                <a:latin typeface="+mn-lt"/>
                <a:ea typeface="Open Sans" charset="0"/>
                <a:cs typeface="Calibri" panose="020F0502020204030204" pitchFamily="34" charset="0"/>
              </a:rPr>
              <a:t>closely reflects </a:t>
            </a:r>
            <a:r>
              <a:rPr lang="en-US" sz="4300" dirty="0" smtClean="0">
                <a:solidFill>
                  <a:schemeClr val="bg2"/>
                </a:solidFill>
                <a:latin typeface="+mn-lt"/>
                <a:ea typeface="Open Sans" charset="0"/>
                <a:cs typeface="Calibri" panose="020F0502020204030204" pitchFamily="34" charset="0"/>
              </a:rPr>
              <a:t>the rehabilitative </a:t>
            </a:r>
            <a:r>
              <a:rPr lang="en-US" sz="4300" dirty="0">
                <a:solidFill>
                  <a:schemeClr val="bg2"/>
                </a:solidFill>
                <a:latin typeface="+mn-lt"/>
                <a:ea typeface="Open Sans" charset="0"/>
                <a:cs typeface="Calibri" panose="020F0502020204030204" pitchFamily="34" charset="0"/>
              </a:rPr>
              <a:t>needs of the Medicaid </a:t>
            </a:r>
            <a:r>
              <a:rPr lang="en-US" sz="4300" dirty="0" smtClean="0">
                <a:solidFill>
                  <a:schemeClr val="bg2"/>
                </a:solidFill>
                <a:latin typeface="+mn-lt"/>
                <a:ea typeface="Open Sans" charset="0"/>
                <a:cs typeface="Calibri" panose="020F0502020204030204" pitchFamily="34" charset="0"/>
              </a:rPr>
              <a:t>population.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Version 1.03 is the most current grouper version available.</a:t>
            </a:r>
            <a:endParaRPr lang="en-US" sz="4300" dirty="0">
              <a:solidFill>
                <a:schemeClr val="bg2"/>
              </a:solidFill>
              <a:latin typeface="+mn-lt"/>
              <a:ea typeface="Open Sans" charset="0"/>
              <a:cs typeface="Calibri" panose="020F0502020204030204" pitchFamily="34" charset="0"/>
            </a:endParaRPr>
          </a:p>
          <a:p>
            <a:pPr marL="571487" indent="-571487" algn="l">
              <a:lnSpc>
                <a:spcPts val="4300"/>
              </a:lnSpc>
              <a:buFont typeface="Arial" panose="020B0604020202020204" pitchFamily="34" charset="0"/>
              <a:buChar char="•"/>
            </a:pPr>
            <a:endParaRPr lang="en-US" sz="4800" dirty="0">
              <a:solidFill>
                <a:schemeClr val="bg2"/>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strike="sngStrike"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Grouper </a:t>
            </a:r>
            <a:r>
              <a:rPr lang="en-GB" dirty="0">
                <a:solidFill>
                  <a:srgbClr val="7AC142"/>
                </a:solidFill>
              </a:rPr>
              <a:t>Selection</a:t>
            </a:r>
          </a:p>
        </p:txBody>
      </p:sp>
    </p:spTree>
    <p:extLst>
      <p:ext uri="{BB962C8B-B14F-4D97-AF65-F5344CB8AC3E}">
        <p14:creationId xmlns:p14="http://schemas.microsoft.com/office/powerpoint/2010/main" val="348638116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2"/>
          <p:cNvSpPr txBox="1">
            <a:spLocks/>
          </p:cNvSpPr>
          <p:nvPr/>
        </p:nvSpPr>
        <p:spPr>
          <a:xfrm>
            <a:off x="2393799" y="2049971"/>
            <a:ext cx="19596408" cy="8206412"/>
          </a:xfrm>
          <a:prstGeom prst="rect">
            <a:avLst/>
          </a:prstGeom>
        </p:spPr>
        <p:txBody>
          <a:bodyPr vert="horz" wrap="square" lIns="217486" tIns="108743" rIns="217486" bIns="10874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4300"/>
              </a:lnSpc>
            </a:pPr>
            <a:r>
              <a:rPr lang="en-US" sz="4800" dirty="0">
                <a:solidFill>
                  <a:srgbClr val="7AC142"/>
                </a:solidFill>
              </a:rPr>
              <a:t>Decision Point</a:t>
            </a:r>
          </a:p>
          <a:p>
            <a:pPr marL="571500" indent="-571500" algn="l">
              <a:lnSpc>
                <a:spcPts val="4300"/>
              </a:lnSpc>
              <a:buFont typeface="Arial" panose="020B0604020202020204" pitchFamily="34" charset="0"/>
              <a:buChar char="•"/>
            </a:pPr>
            <a:r>
              <a:rPr lang="en-US" sz="4300" b="1" dirty="0" smtClean="0">
                <a:solidFill>
                  <a:schemeClr val="bg2"/>
                </a:solidFill>
                <a:latin typeface="+mn-lt"/>
              </a:rPr>
              <a:t>Base </a:t>
            </a:r>
            <a:r>
              <a:rPr lang="en-US" sz="4300" b="1" dirty="0">
                <a:solidFill>
                  <a:schemeClr val="bg2"/>
                </a:solidFill>
                <a:latin typeface="+mn-lt"/>
              </a:rPr>
              <a:t>Weight </a:t>
            </a:r>
            <a:r>
              <a:rPr lang="en-US" sz="4300" b="1" dirty="0" smtClean="0">
                <a:solidFill>
                  <a:schemeClr val="bg2"/>
                </a:solidFill>
                <a:latin typeface="+mn-lt"/>
              </a:rPr>
              <a:t>Selection</a:t>
            </a:r>
            <a:br>
              <a:rPr lang="en-US" sz="4300" b="1" dirty="0" smtClean="0">
                <a:solidFill>
                  <a:schemeClr val="bg2"/>
                </a:solidFill>
                <a:latin typeface="+mn-lt"/>
              </a:rPr>
            </a:br>
            <a:r>
              <a:rPr lang="en-US" sz="4300" dirty="0" smtClean="0">
                <a:solidFill>
                  <a:schemeClr val="bg2"/>
                </a:solidFill>
                <a:latin typeface="+mn-lt"/>
              </a:rPr>
              <a:t>There </a:t>
            </a:r>
            <a:r>
              <a:rPr lang="en-US" sz="4300" dirty="0">
                <a:solidFill>
                  <a:schemeClr val="bg2"/>
                </a:solidFill>
                <a:latin typeface="+mn-lt"/>
              </a:rPr>
              <a:t>are two base weight set </a:t>
            </a:r>
            <a:r>
              <a:rPr lang="en-US" sz="4300" dirty="0" smtClean="0">
                <a:solidFill>
                  <a:schemeClr val="bg2"/>
                </a:solidFill>
                <a:latin typeface="+mn-lt"/>
              </a:rPr>
              <a:t>options:</a:t>
            </a:r>
            <a:endParaRPr lang="en-US" sz="4300" dirty="0">
              <a:solidFill>
                <a:schemeClr val="bg2"/>
              </a:solidFill>
              <a:latin typeface="+mn-lt"/>
            </a:endParaRPr>
          </a:p>
          <a:p>
            <a:pPr marL="2918173" lvl="2" indent="-742950" algn="l">
              <a:lnSpc>
                <a:spcPts val="4300"/>
              </a:lnSpc>
              <a:buFont typeface="Wingdings" panose="05000000000000000000" pitchFamily="2" charset="2"/>
              <a:buChar char="Ø"/>
            </a:pPr>
            <a:r>
              <a:rPr lang="en-US" sz="4300" dirty="0">
                <a:solidFill>
                  <a:schemeClr val="bg2"/>
                </a:solidFill>
                <a:latin typeface="+mn-lt"/>
              </a:rPr>
              <a:t>National </a:t>
            </a:r>
            <a:r>
              <a:rPr lang="en-US" sz="4300" dirty="0" smtClean="0">
                <a:solidFill>
                  <a:schemeClr val="bg2"/>
                </a:solidFill>
                <a:latin typeface="+mn-lt"/>
              </a:rPr>
              <a:t>(CMS) Weight Set</a:t>
            </a:r>
          </a:p>
          <a:p>
            <a:pPr marL="2918173" lvl="2" indent="-742950" algn="l">
              <a:lnSpc>
                <a:spcPts val="4300"/>
              </a:lnSpc>
              <a:buFont typeface="Wingdings" panose="05000000000000000000" pitchFamily="2" charset="2"/>
              <a:buChar char="Ø"/>
            </a:pPr>
            <a:r>
              <a:rPr lang="en-US" sz="4300" dirty="0" smtClean="0">
                <a:solidFill>
                  <a:schemeClr val="bg2"/>
                </a:solidFill>
                <a:latin typeface="+mn-lt"/>
              </a:rPr>
              <a:t>State </a:t>
            </a:r>
            <a:r>
              <a:rPr lang="en-US" sz="4300" dirty="0">
                <a:solidFill>
                  <a:schemeClr val="bg2"/>
                </a:solidFill>
                <a:latin typeface="+mn-lt"/>
              </a:rPr>
              <a:t>Specific Weight Set</a:t>
            </a:r>
          </a:p>
          <a:p>
            <a:pPr algn="l">
              <a:lnSpc>
                <a:spcPts val="4300"/>
              </a:lnSpc>
            </a:pPr>
            <a:endParaRPr lang="en-US" sz="48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M&amp;S Recommendation</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National (CMS) Weight </a:t>
            </a:r>
            <a:r>
              <a:rPr lang="en-US" sz="4300" dirty="0">
                <a:solidFill>
                  <a:schemeClr val="bg2"/>
                </a:solidFill>
                <a:latin typeface="+mn-lt"/>
                <a:ea typeface="Open Sans" charset="0"/>
                <a:cs typeface="Calibri" panose="020F0502020204030204" pitchFamily="34" charset="0"/>
              </a:rPr>
              <a:t>Set</a:t>
            </a:r>
          </a:p>
          <a:p>
            <a:pPr marL="1659099" lvl="1" indent="-571487" algn="l">
              <a:lnSpc>
                <a:spcPts val="4300"/>
              </a:lnSpc>
              <a:buFont typeface="Wingdings" panose="05000000000000000000" pitchFamily="2" charset="2"/>
              <a:buChar char="§"/>
            </a:pPr>
            <a:endParaRPr lang="en-US" sz="4300" dirty="0">
              <a:solidFill>
                <a:schemeClr val="bg2"/>
              </a:solidFill>
              <a:latin typeface="+mn-lt"/>
              <a:ea typeface="Open Sans" charset="0"/>
              <a:cs typeface="Calibri" panose="020F0502020204030204" pitchFamily="34" charset="0"/>
            </a:endParaRPr>
          </a:p>
          <a:p>
            <a:pPr algn="l">
              <a:lnSpc>
                <a:spcPts val="4300"/>
              </a:lnSpc>
            </a:pPr>
            <a:r>
              <a:rPr lang="en-US" sz="4800" dirty="0" smtClean="0">
                <a:solidFill>
                  <a:srgbClr val="7AC142"/>
                </a:solidFill>
                <a:latin typeface="+mn-lt"/>
                <a:ea typeface="Open Sans" charset="0"/>
                <a:cs typeface="Calibri" panose="020F0502020204030204" pitchFamily="34" charset="0"/>
              </a:rPr>
              <a:t>Rationale</a:t>
            </a:r>
            <a:endParaRPr lang="en-US" sz="4300" dirty="0" smtClean="0">
              <a:solidFill>
                <a:schemeClr val="bg2"/>
              </a:solidFill>
              <a:ea typeface="Open Sans" charset="0"/>
              <a:cs typeface="Calibri" panose="020F0502020204030204" pitchFamily="34" charset="0"/>
            </a:endParaRP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Minor impact between state and national specific </a:t>
            </a:r>
            <a:r>
              <a:rPr lang="en-US" sz="4300" dirty="0">
                <a:solidFill>
                  <a:schemeClr val="bg2"/>
                </a:solidFill>
                <a:latin typeface="+mn-lt"/>
                <a:ea typeface="Open Sans" charset="0"/>
                <a:cs typeface="Calibri" panose="020F0502020204030204" pitchFamily="34" charset="0"/>
              </a:rPr>
              <a:t>weight </a:t>
            </a:r>
            <a:r>
              <a:rPr lang="en-US" sz="4300" dirty="0" smtClean="0">
                <a:solidFill>
                  <a:schemeClr val="bg2"/>
                </a:solidFill>
                <a:latin typeface="+mn-lt"/>
                <a:ea typeface="Open Sans" charset="0"/>
                <a:cs typeface="Calibri" panose="020F0502020204030204" pitchFamily="34" charset="0"/>
              </a:rPr>
              <a:t>sets.</a:t>
            </a:r>
          </a:p>
          <a:p>
            <a:pPr marL="571500" indent="-571500" algn="l">
              <a:lnSpc>
                <a:spcPts val="4300"/>
              </a:lnSpc>
              <a:buFont typeface="Arial" panose="020B0604020202020204" pitchFamily="34" charset="0"/>
              <a:buChar char="•"/>
            </a:pPr>
            <a:r>
              <a:rPr lang="en-US" sz="4300" dirty="0" smtClean="0">
                <a:solidFill>
                  <a:schemeClr val="bg2"/>
                </a:solidFill>
                <a:latin typeface="+mn-lt"/>
                <a:ea typeface="Open Sans" charset="0"/>
                <a:cs typeface="Calibri" panose="020F0502020204030204" pitchFamily="34" charset="0"/>
              </a:rPr>
              <a:t>Less administratively burdensome to implement and maintain</a:t>
            </a:r>
            <a:r>
              <a:rPr lang="en-US" sz="4300" dirty="0" smtClean="0">
                <a:solidFill>
                  <a:srgbClr val="5D77EB"/>
                </a:solidFill>
                <a:latin typeface="+mn-lt"/>
                <a:ea typeface="Open Sans" charset="0"/>
                <a:cs typeface="Calibri" panose="020F0502020204030204" pitchFamily="34" charset="0"/>
              </a:rPr>
              <a:t>.</a:t>
            </a:r>
            <a:endParaRPr lang="en-US" sz="4800" dirty="0">
              <a:solidFill>
                <a:srgbClr val="5D77EB"/>
              </a:solidFill>
              <a:latin typeface="Calibri" panose="020F0502020204030204" pitchFamily="34" charset="0"/>
              <a:ea typeface="Open Sans" charset="0"/>
              <a:cs typeface="Calibri" panose="020F0502020204030204" pitchFamily="34" charset="0"/>
            </a:endParaRPr>
          </a:p>
        </p:txBody>
      </p:sp>
      <p:sp>
        <p:nvSpPr>
          <p:cNvPr id="3" name="Title 2">
            <a:extLst>
              <a:ext uri="{FF2B5EF4-FFF2-40B4-BE49-F238E27FC236}">
                <a16:creationId xmlns="" xmlns:a16="http://schemas.microsoft.com/office/drawing/2014/main" id="{4528F4F0-2F81-4C83-9B9D-ECA55592C5C4}"/>
              </a:ext>
            </a:extLst>
          </p:cNvPr>
          <p:cNvSpPr>
            <a:spLocks noGrp="1"/>
          </p:cNvSpPr>
          <p:nvPr>
            <p:ph type="title"/>
          </p:nvPr>
        </p:nvSpPr>
        <p:spPr/>
        <p:txBody>
          <a:bodyPr/>
          <a:lstStyle/>
          <a:p>
            <a:r>
              <a:rPr lang="en-GB" cap="all" dirty="0"/>
              <a:t>Case Mix </a:t>
            </a:r>
            <a:r>
              <a:rPr lang="en-GB" cap="all" dirty="0" smtClean="0"/>
              <a:t>Index</a:t>
            </a:r>
            <a:endParaRPr lang="en-GB" cap="all" dirty="0"/>
          </a:p>
        </p:txBody>
      </p:sp>
      <p:sp>
        <p:nvSpPr>
          <p:cNvPr id="15" name="Text Placeholder 3">
            <a:extLst>
              <a:ext uri="{FF2B5EF4-FFF2-40B4-BE49-F238E27FC236}">
                <a16:creationId xmlns="" xmlns:a16="http://schemas.microsoft.com/office/drawing/2014/main" id="{844D195F-9FCD-46FD-99BF-CDA0DCF6E495}"/>
              </a:ext>
            </a:extLst>
          </p:cNvPr>
          <p:cNvSpPr>
            <a:spLocks noGrp="1"/>
          </p:cNvSpPr>
          <p:nvPr>
            <p:ph type="body" sz="quarter" idx="10"/>
          </p:nvPr>
        </p:nvSpPr>
        <p:spPr/>
        <p:txBody>
          <a:bodyPr>
            <a:noAutofit/>
          </a:bodyPr>
          <a:lstStyle/>
          <a:p>
            <a:r>
              <a:rPr lang="en-GB" dirty="0" smtClean="0">
                <a:solidFill>
                  <a:srgbClr val="7AC142"/>
                </a:solidFill>
              </a:rPr>
              <a:t>Set-Base Weights</a:t>
            </a:r>
            <a:endParaRPr lang="en-GB" dirty="0">
              <a:solidFill>
                <a:srgbClr val="7AC142"/>
              </a:solidFill>
            </a:endParaRPr>
          </a:p>
        </p:txBody>
      </p:sp>
    </p:spTree>
    <p:extLst>
      <p:ext uri="{BB962C8B-B14F-4D97-AF65-F5344CB8AC3E}">
        <p14:creationId xmlns:p14="http://schemas.microsoft.com/office/powerpoint/2010/main" val="136005609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10.xml.rels><?xml version="1.0" encoding="UTF-8" standalone="yes"?>
<Relationships xmlns="http://schemas.openxmlformats.org/package/2006/relationships"><Relationship Id="rId1" Type="http://schemas.openxmlformats.org/officeDocument/2006/relationships/image" Target="../media/image3.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3.jpeg"/></Relationships>
</file>

<file path=ppt/theme/_rels/theme6.xml.rels><?xml version="1.0" encoding="UTF-8" standalone="yes"?>
<Relationships xmlns="http://schemas.openxmlformats.org/package/2006/relationships"><Relationship Id="rId1" Type="http://schemas.openxmlformats.org/officeDocument/2006/relationships/image" Target="../media/image3.jpeg"/></Relationships>
</file>

<file path=ppt/theme/_rels/theme7.xml.rels><?xml version="1.0" encoding="UTF-8" standalone="yes"?>
<Relationships xmlns="http://schemas.openxmlformats.org/package/2006/relationships"><Relationship Id="rId1" Type="http://schemas.openxmlformats.org/officeDocument/2006/relationships/image" Target="../media/image3.jpeg"/></Relationships>
</file>

<file path=ppt/theme/_rels/theme8.xml.rels><?xml version="1.0" encoding="UTF-8" standalone="yes"?>
<Relationships xmlns="http://schemas.openxmlformats.org/package/2006/relationships"><Relationship Id="rId1" Type="http://schemas.openxmlformats.org/officeDocument/2006/relationships/image" Target="../media/image3.jpeg"/></Relationships>
</file>

<file path=ppt/theme/_rels/theme9.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agline">
  <a:themeElements>
    <a:clrScheme name="Myers and Stauffer">
      <a:dk1>
        <a:srgbClr val="FFFFFF"/>
      </a:dk1>
      <a:lt1>
        <a:srgbClr val="999999"/>
      </a:lt1>
      <a:dk2>
        <a:srgbClr val="FFFFFF"/>
      </a:dk2>
      <a:lt2>
        <a:srgbClr val="333333"/>
      </a:lt2>
      <a:accent1>
        <a:srgbClr val="7AC142"/>
      </a:accent1>
      <a:accent2>
        <a:srgbClr val="54852B"/>
      </a:accent2>
      <a:accent3>
        <a:srgbClr val="9BC5CA"/>
      </a:accent3>
      <a:accent4>
        <a:srgbClr val="38939B"/>
      </a:accent4>
      <a:accent5>
        <a:srgbClr val="F8971D"/>
      </a:accent5>
      <a:accent6>
        <a:srgbClr val="7F7F7F"/>
      </a:accent6>
      <a:hlink>
        <a:srgbClr val="7AC142"/>
      </a:hlink>
      <a:folHlink>
        <a:srgbClr val="F8971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28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3200" dirty="0" err="1" smtClean="0"/>
        </a:defPPr>
      </a:lstStyle>
    </a:txDef>
  </a:objectDefaults>
  <a:extraClrSchemeLst/>
  <a:extLst>
    <a:ext uri="{05A4C25C-085E-4340-85A3-A5531E510DB2}">
      <thm15:themeFamily xmlns:thm15="http://schemas.microsoft.com/office/thememl/2012/main" name="Myers &amp; Stauffer 01" id="{86B19556-C154-485A-A035-D359A898F60E}" vid="{099ADF7E-2A34-4007-9A67-E2A275846901}"/>
    </a:ext>
  </a:extLst>
</a:theme>
</file>

<file path=ppt/theme/theme10.xml><?xml version="1.0" encoding="utf-8"?>
<a:theme xmlns:a="http://schemas.openxmlformats.org/drawingml/2006/main" name="8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Title &amp; Bullets">
  <a:themeElements>
    <a:clrScheme name="">
      <a:dk1>
        <a:srgbClr val="000000"/>
      </a:dk1>
      <a:lt1>
        <a:srgbClr val="FFFFFF"/>
      </a:lt1>
      <a:dk2>
        <a:srgbClr val="000000"/>
      </a:dk2>
      <a:lt2>
        <a:srgbClr val="808080"/>
      </a:lt2>
      <a:accent1>
        <a:srgbClr val="7AC142"/>
      </a:accent1>
      <a:accent2>
        <a:srgbClr val="333399"/>
      </a:accent2>
      <a:accent3>
        <a:srgbClr val="FFFFFF"/>
      </a:accent3>
      <a:accent4>
        <a:srgbClr val="000000"/>
      </a:accent4>
      <a:accent5>
        <a:srgbClr val="BEDDB0"/>
      </a:accent5>
      <a:accent6>
        <a:srgbClr val="2D2D8A"/>
      </a:accent6>
      <a:hlink>
        <a:srgbClr val="009999"/>
      </a:hlink>
      <a:folHlink>
        <a:srgbClr val="99CC00"/>
      </a:folHlink>
    </a:clrScheme>
    <a:fontScheme name="Title &amp; Bullets">
      <a:majorFont>
        <a:latin typeface="Arial Black"/>
        <a:ea typeface="ヒラギノ角ゴ ProN W6"/>
        <a:cs typeface="ヒラギノ角ゴ ProN W6"/>
      </a:majorFont>
      <a:minorFont>
        <a:latin typeface="Arial"/>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68852</TotalTime>
  <Words>831</Words>
  <Application>Microsoft Office PowerPoint</Application>
  <PresentationFormat>Custom</PresentationFormat>
  <Paragraphs>298</Paragraphs>
  <Slides>30</Slides>
  <Notes>26</Notes>
  <HiddenSlides>0</HiddenSlides>
  <MMClips>0</MMClips>
  <ScaleCrop>false</ScaleCrop>
  <HeadingPairs>
    <vt:vector size="6" baseType="variant">
      <vt:variant>
        <vt:lpstr>Fonts Used</vt:lpstr>
      </vt:variant>
      <vt:variant>
        <vt:i4>11</vt:i4>
      </vt:variant>
      <vt:variant>
        <vt:lpstr>Theme</vt:lpstr>
      </vt:variant>
      <vt:variant>
        <vt:i4>10</vt:i4>
      </vt:variant>
      <vt:variant>
        <vt:lpstr>Slide Titles</vt:lpstr>
      </vt:variant>
      <vt:variant>
        <vt:i4>30</vt:i4>
      </vt:variant>
    </vt:vector>
  </HeadingPairs>
  <TitlesOfParts>
    <vt:vector size="51" baseType="lpstr">
      <vt:lpstr>Arial</vt:lpstr>
      <vt:lpstr>Arial Black</vt:lpstr>
      <vt:lpstr>Calibri</vt:lpstr>
      <vt:lpstr>Cambria</vt:lpstr>
      <vt:lpstr>League Spartan</vt:lpstr>
      <vt:lpstr>Open Sans</vt:lpstr>
      <vt:lpstr>Open Sans Light</vt:lpstr>
      <vt:lpstr>Open Sans Regular</vt:lpstr>
      <vt:lpstr>Wingdings</vt:lpstr>
      <vt:lpstr>ヒラギノ角ゴ ProN W3</vt:lpstr>
      <vt:lpstr>ヒラギノ角ゴ ProN W6</vt:lpstr>
      <vt:lpstr>Tagline</vt:lpstr>
      <vt:lpstr>Title &amp; Bullets</vt:lpstr>
      <vt:lpstr>1_Title &amp; Bullets</vt:lpstr>
      <vt:lpstr>2_Title &amp; Bullets</vt:lpstr>
      <vt:lpstr>3_Title &amp; Bullets</vt:lpstr>
      <vt:lpstr>4_Title &amp; Bullets</vt:lpstr>
      <vt:lpstr>5_Title &amp; Bullets</vt:lpstr>
      <vt:lpstr>6_Title &amp; Bullets</vt:lpstr>
      <vt:lpstr>7_Title &amp; Bullets</vt:lpstr>
      <vt:lpstr>8_Title &amp; Bullets</vt:lpstr>
      <vt:lpstr>Stakeholder Update   State of Connecticut Nursing Facility Payment Modernization Case Mix Index Overview  November 2019</vt:lpstr>
      <vt:lpstr>PowerPoint Presentation</vt:lpstr>
      <vt:lpstr>PowerPoint Presentation</vt:lpstr>
      <vt:lpstr>PowerPoint Presentation</vt:lpstr>
      <vt:lpstr>PowerPoint Presentation</vt:lpstr>
      <vt:lpstr>PowerPoint Presentation</vt:lpstr>
      <vt:lpstr>Components of the Case Mix Index</vt:lpstr>
      <vt:lpstr>Case Mix Index</vt:lpstr>
      <vt:lpstr>Case Mix Index</vt:lpstr>
      <vt:lpstr>Case Mix Index</vt:lpstr>
      <vt:lpstr>Case Mix Index</vt:lpstr>
      <vt:lpstr>Case Mix Index</vt:lpstr>
      <vt:lpstr>Case Mix Index</vt:lpstr>
      <vt:lpstr>Case Mix Index </vt:lpstr>
      <vt:lpstr>PowerPoint Presentation</vt:lpstr>
      <vt:lpstr>Case Mix Index</vt:lpstr>
      <vt:lpstr>Case Mix Index</vt:lpstr>
      <vt:lpstr>Case Mix Index</vt:lpstr>
      <vt:lpstr>Case Mix Index</vt:lpstr>
      <vt:lpstr>Case Mix Index </vt:lpstr>
      <vt:lpstr>PowerPoint Presentation</vt:lpstr>
      <vt:lpstr>Case Mix Index</vt:lpstr>
      <vt:lpstr>Case Mix Index </vt:lpstr>
      <vt:lpstr>Case Mix Index</vt:lpstr>
      <vt:lpstr>Case Mix Index</vt:lpstr>
      <vt:lpstr>Case Mix Index</vt:lpstr>
      <vt:lpstr>Case Mix Index</vt:lpstr>
      <vt:lpstr>Case Mix Index</vt:lpstr>
      <vt:lpstr>Contact</vt:lpstr>
      <vt:lpstr>PowerPoint Presentation</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Myers &amp; Stauffer toolkit</dc:title>
  <dc:creator>BrightCarbon</dc:creator>
  <cp:lastModifiedBy>Daniel Brendel</cp:lastModifiedBy>
  <cp:revision>7301</cp:revision>
  <cp:lastPrinted>2019-11-15T17:03:27Z</cp:lastPrinted>
  <dcterms:created xsi:type="dcterms:W3CDTF">2014-11-12T21:47:38Z</dcterms:created>
  <dcterms:modified xsi:type="dcterms:W3CDTF">2019-11-22T13:17:46Z</dcterms:modified>
</cp:coreProperties>
</file>