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73"/>
  </p:notesMasterIdLst>
  <p:sldIdLst>
    <p:sldId id="256" r:id="rId5"/>
    <p:sldId id="1549" r:id="rId6"/>
    <p:sldId id="1574" r:id="rId7"/>
    <p:sldId id="1585" r:id="rId8"/>
    <p:sldId id="1655" r:id="rId9"/>
    <p:sldId id="1656" r:id="rId10"/>
    <p:sldId id="1581" r:id="rId11"/>
    <p:sldId id="1660" r:id="rId12"/>
    <p:sldId id="1674" r:id="rId13"/>
    <p:sldId id="1657" r:id="rId14"/>
    <p:sldId id="1579" r:id="rId15"/>
    <p:sldId id="1661" r:id="rId16"/>
    <p:sldId id="278" r:id="rId17"/>
    <p:sldId id="1675" r:id="rId18"/>
    <p:sldId id="1587" r:id="rId19"/>
    <p:sldId id="1662" r:id="rId20"/>
    <p:sldId id="1663" r:id="rId21"/>
    <p:sldId id="1664" r:id="rId22"/>
    <p:sldId id="1607" r:id="rId23"/>
    <p:sldId id="1676" r:id="rId24"/>
    <p:sldId id="1665" r:id="rId25"/>
    <p:sldId id="274" r:id="rId26"/>
    <p:sldId id="276" r:id="rId27"/>
    <p:sldId id="277" r:id="rId28"/>
    <p:sldId id="1666" r:id="rId29"/>
    <p:sldId id="279" r:id="rId30"/>
    <p:sldId id="280" r:id="rId31"/>
    <p:sldId id="1611" r:id="rId32"/>
    <p:sldId id="281" r:id="rId33"/>
    <p:sldId id="1667" r:id="rId34"/>
    <p:sldId id="282" r:id="rId35"/>
    <p:sldId id="284" r:id="rId36"/>
    <p:sldId id="285" r:id="rId37"/>
    <p:sldId id="286" r:id="rId38"/>
    <p:sldId id="287" r:id="rId39"/>
    <p:sldId id="288" r:id="rId40"/>
    <p:sldId id="1521" r:id="rId41"/>
    <p:sldId id="1517" r:id="rId42"/>
    <p:sldId id="290" r:id="rId43"/>
    <p:sldId id="1668" r:id="rId44"/>
    <p:sldId id="1293" r:id="rId45"/>
    <p:sldId id="1007" r:id="rId46"/>
    <p:sldId id="1253" r:id="rId47"/>
    <p:sldId id="1024" r:id="rId48"/>
    <p:sldId id="294" r:id="rId49"/>
    <p:sldId id="295" r:id="rId50"/>
    <p:sldId id="299" r:id="rId51"/>
    <p:sldId id="1669" r:id="rId52"/>
    <p:sldId id="302" r:id="rId53"/>
    <p:sldId id="303" r:id="rId54"/>
    <p:sldId id="304" r:id="rId55"/>
    <p:sldId id="305" r:id="rId56"/>
    <p:sldId id="1623" r:id="rId57"/>
    <p:sldId id="311" r:id="rId58"/>
    <p:sldId id="1670" r:id="rId59"/>
    <p:sldId id="1434" r:id="rId60"/>
    <p:sldId id="307" r:id="rId61"/>
    <p:sldId id="1320" r:id="rId62"/>
    <p:sldId id="1489" r:id="rId63"/>
    <p:sldId id="1498" r:id="rId64"/>
    <p:sldId id="1504" r:id="rId65"/>
    <p:sldId id="1428" r:id="rId66"/>
    <p:sldId id="1671" r:id="rId67"/>
    <p:sldId id="1397" r:id="rId68"/>
    <p:sldId id="1677" r:id="rId69"/>
    <p:sldId id="1678" r:id="rId70"/>
    <p:sldId id="1673" r:id="rId71"/>
    <p:sldId id="1672"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D42126-D7D8-42D6-4633-4B471D32A2FD}" name="Krisst, Abe" initials="AK" userId="S::Abe.Krisst@ct.gov::38295860-adcb-4891-8b7c-950c0ba9306b" providerId="AD"/>
  <p188:author id="{3BD44039-CB72-DE58-2911-255DC32EAEBC}" name="Adams, Bridget" initials="" userId="S::Bridget.Adams@ct.gov::438d73ce-1341-467d-9a5e-aae125e1d90f" providerId="AD"/>
  <p188:author id="{CBCDB739-6EC1-DE8A-2FBE-92B0A02C6976}" name="Alberino, Cristi" initials="AC" userId="S::Cristi.Alberino@ct.gov::672981b7-3579-4467-a4f8-07fed1688a5f" providerId="AD"/>
  <p188:author id="{D0F4BC43-B75D-4CB9-C440-2F5A7B62B32C}" name="Krisst, Abe" initials="KA" userId="S::abe.krisst@ct.gov::38295860-adcb-4891-8b7c-950c0ba9306b" providerId="AD"/>
  <p188:author id="{3DFC0095-2282-AA22-00F3-E049C29F1948}" name="Ducharme, Deirdre" initials="DD" userId="S::Deirdre.Ducharme@ct.gov::9b1f5df4-d39a-4c88-94a8-b8c4a25e4853" providerId="AD"/>
  <p188:author id="{BB52BAA5-0894-FCAA-9AFE-49EF9AA6F0DE}" name="Ducharme, Deirdre" initials="DD" userId="S::deirdre.ducharme@ct.gov::9b1f5df4-d39a-4c88-94a8-b8c4a25e4853" providerId="AD"/>
  <p188:author id="{E9889CA9-7AB4-6E11-C576-FC66AE1B6854}" name="Johnson, Kimberly" initials="JK" userId="S::Kimberly.Johnson@ct.gov::3a482607-d525-496c-b773-f13397f688cf" providerId="AD"/>
  <p188:author id="{0AD4B5B2-701B-26A3-927F-BC20BAE1EF0A}" name="Papa-Santini, Dorothy" initials="PD" userId="S::dori.papa@ct.gov::f79aa98c-8b65-476f-a9d9-087b985c6e27" providerId="AD"/>
  <p188:author id="{AB1726B6-C687-1511-AAAD-FF9070609E67}" name="Seifert, Katherine" initials="SK" userId="S::katherine.seifert@ct.gov::8d3f7f7e-a9e0-4d01-be36-79db4dde40a5" providerId="AD"/>
  <p188:author id="{3E0BB2CC-FC26-2CC9-7DD1-E64D3E038E34}" name="Seifert, Katherine" initials="SK" userId="S::Katherine.Seifert@ct.gov::8d3f7f7e-a9e0-4d01-be36-79db4dde40a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563C1"/>
    <a:srgbClr val="FFFFFF"/>
    <a:srgbClr val="FFC000"/>
    <a:srgbClr val="1E72C7"/>
    <a:srgbClr val="0815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11B515-617E-4004-B5FC-08737AF77F4C}" v="17" dt="2025-01-29T15:42:50.065"/>
    <p1510:client id="{3C19D8AF-F87D-1814-EA83-98234FE4BF22}" v="1" dt="2025-01-28T19:06:04.750"/>
    <p1510:client id="{8849C946-2A9A-0819-5C19-7381352D5F2E}" v="1" dt="2025-01-28T18:52:58.538"/>
    <p1510:client id="{8907C3FE-7C1B-43E0-B18C-D4729E595114}" v="28" dt="2025-01-28T20:06:14.420"/>
    <p1510:client id="{A761C047-2101-40EB-8C99-E89B289426E3}" v="13005" dt="2025-01-29T15:19:02.5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303" autoAdjust="0"/>
  </p:normalViewPr>
  <p:slideViewPr>
    <p:cSldViewPr snapToGrid="0" showGuides="1">
      <p:cViewPr varScale="1">
        <p:scale>
          <a:sx n="97" d="100"/>
          <a:sy n="97" d="100"/>
        </p:scale>
        <p:origin x="2056" y="64"/>
      </p:cViewPr>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diagrams/_rels/data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6F8B7B-F694-44CE-AAD2-DF0BBCF8D9B9}"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1FEAA2B-382F-4608-8695-8CAD86D004C1}">
      <dgm:prSet custT="1"/>
      <dgm:spPr/>
      <dgm:t>
        <a:bodyPr/>
        <a:lstStyle/>
        <a:p>
          <a:pPr>
            <a:lnSpc>
              <a:spcPct val="100000"/>
            </a:lnSpc>
          </a:pPr>
          <a:r>
            <a:rPr lang="en-US" sz="2400">
              <a:latin typeface="Aptos" panose="020B0004020202020204" pitchFamily="34" charset="0"/>
            </a:rPr>
            <a:t>Online using a computer/tablet</a:t>
          </a:r>
        </a:p>
      </dgm:t>
    </dgm:pt>
    <dgm:pt modelId="{85BF1FB2-D06E-43E7-85C5-FE89A6611CD2}" type="parTrans" cxnId="{B1214401-BEEC-429B-B09A-22B60E3F76C9}">
      <dgm:prSet/>
      <dgm:spPr/>
      <dgm:t>
        <a:bodyPr/>
        <a:lstStyle/>
        <a:p>
          <a:endParaRPr lang="en-US"/>
        </a:p>
      </dgm:t>
    </dgm:pt>
    <dgm:pt modelId="{4E18A625-42CF-48BD-B2BC-0B787D1965B0}" type="sibTrans" cxnId="{B1214401-BEEC-429B-B09A-22B60E3F76C9}">
      <dgm:prSet/>
      <dgm:spPr/>
      <dgm:t>
        <a:bodyPr/>
        <a:lstStyle/>
        <a:p>
          <a:pPr>
            <a:lnSpc>
              <a:spcPct val="100000"/>
            </a:lnSpc>
          </a:pPr>
          <a:endParaRPr lang="en-US"/>
        </a:p>
      </dgm:t>
    </dgm:pt>
    <dgm:pt modelId="{7BAF3AD1-9DBE-40E5-8D59-41027F044865}">
      <dgm:prSet custT="1"/>
      <dgm:spPr/>
      <dgm:t>
        <a:bodyPr/>
        <a:lstStyle/>
        <a:p>
          <a:pPr>
            <a:lnSpc>
              <a:spcPct val="100000"/>
            </a:lnSpc>
          </a:pPr>
          <a:r>
            <a:rPr lang="en-US" sz="2400">
              <a:latin typeface="Aptos" panose="020B0004020202020204" pitchFamily="34" charset="0"/>
            </a:rPr>
            <a:t>Built-in tools (highlighter, mark for review, digital notepad</a:t>
          </a:r>
          <a:r>
            <a:rPr lang="en-US" sz="2400"/>
            <a:t>)</a:t>
          </a:r>
        </a:p>
      </dgm:t>
    </dgm:pt>
    <dgm:pt modelId="{22E7C4B9-1BEF-4A9F-9DA3-8C092774B667}" type="parTrans" cxnId="{6D54B541-260F-4139-9C1E-863AFC125133}">
      <dgm:prSet/>
      <dgm:spPr/>
      <dgm:t>
        <a:bodyPr/>
        <a:lstStyle/>
        <a:p>
          <a:endParaRPr lang="en-US"/>
        </a:p>
      </dgm:t>
    </dgm:pt>
    <dgm:pt modelId="{88209CAC-19E3-4BA3-AF69-D738E2045B6D}" type="sibTrans" cxnId="{6D54B541-260F-4139-9C1E-863AFC125133}">
      <dgm:prSet/>
      <dgm:spPr/>
      <dgm:t>
        <a:bodyPr/>
        <a:lstStyle/>
        <a:p>
          <a:pPr>
            <a:lnSpc>
              <a:spcPct val="100000"/>
            </a:lnSpc>
          </a:pPr>
          <a:endParaRPr lang="en-US"/>
        </a:p>
      </dgm:t>
    </dgm:pt>
    <dgm:pt modelId="{F8B9EFEA-EC72-4D25-B04B-828852646F09}">
      <dgm:prSet custT="1"/>
      <dgm:spPr/>
      <dgm:t>
        <a:bodyPr/>
        <a:lstStyle/>
        <a:p>
          <a:pPr>
            <a:lnSpc>
              <a:spcPct val="100000"/>
            </a:lnSpc>
          </a:pPr>
          <a:r>
            <a:rPr lang="en-US" sz="2400">
              <a:latin typeface="Aptos" panose="020B0004020202020204" pitchFamily="34" charset="0"/>
            </a:rPr>
            <a:t>Varied question types (multiple choice, constructed response, grid-in)</a:t>
          </a:r>
        </a:p>
      </dgm:t>
    </dgm:pt>
    <dgm:pt modelId="{A3718E09-3F90-40F9-BDD2-40D5867CDF16}" type="parTrans" cxnId="{464839AE-0559-43CB-916C-88F574992B5D}">
      <dgm:prSet/>
      <dgm:spPr/>
      <dgm:t>
        <a:bodyPr/>
        <a:lstStyle/>
        <a:p>
          <a:endParaRPr lang="en-US"/>
        </a:p>
      </dgm:t>
    </dgm:pt>
    <dgm:pt modelId="{D49711B7-AB42-4191-967A-1646CFAF5CEA}" type="sibTrans" cxnId="{464839AE-0559-43CB-916C-88F574992B5D}">
      <dgm:prSet/>
      <dgm:spPr/>
      <dgm:t>
        <a:bodyPr/>
        <a:lstStyle/>
        <a:p>
          <a:pPr>
            <a:lnSpc>
              <a:spcPct val="100000"/>
            </a:lnSpc>
          </a:pPr>
          <a:endParaRPr lang="en-US"/>
        </a:p>
      </dgm:t>
    </dgm:pt>
    <dgm:pt modelId="{6C6D03CA-9EC0-4B70-A1F9-805634BFF8C1}">
      <dgm:prSet custT="1"/>
      <dgm:spPr/>
      <dgm:t>
        <a:bodyPr/>
        <a:lstStyle/>
        <a:p>
          <a:pPr>
            <a:lnSpc>
              <a:spcPct val="100000"/>
            </a:lnSpc>
          </a:pPr>
          <a:r>
            <a:rPr lang="en-US" sz="2400">
              <a:latin typeface="Aptos" panose="020B0004020202020204" pitchFamily="34" charset="0"/>
            </a:rPr>
            <a:t>Adjusts item difficulty (computer adaptive) (Smarter Balanced/NGSS); CT SAT School Day is multi-stage adaptive)</a:t>
          </a:r>
        </a:p>
      </dgm:t>
    </dgm:pt>
    <dgm:pt modelId="{0B6491C4-EA6F-4BE1-9036-C650746142F3}" type="parTrans" cxnId="{7AE6C224-3A7D-4978-B9C8-C932039633BC}">
      <dgm:prSet/>
      <dgm:spPr/>
      <dgm:t>
        <a:bodyPr/>
        <a:lstStyle/>
        <a:p>
          <a:endParaRPr lang="en-US"/>
        </a:p>
      </dgm:t>
    </dgm:pt>
    <dgm:pt modelId="{93F67EF5-7E2C-446E-9215-9101838F9887}" type="sibTrans" cxnId="{7AE6C224-3A7D-4978-B9C8-C932039633BC}">
      <dgm:prSet/>
      <dgm:spPr/>
      <dgm:t>
        <a:bodyPr/>
        <a:lstStyle/>
        <a:p>
          <a:endParaRPr lang="en-US"/>
        </a:p>
      </dgm:t>
    </dgm:pt>
    <dgm:pt modelId="{E1CBE505-AB50-4354-9623-C5F6EE5591CE}" type="pres">
      <dgm:prSet presAssocID="{FC6F8B7B-F694-44CE-AAD2-DF0BBCF8D9B9}" presName="root" presStyleCnt="0">
        <dgm:presLayoutVars>
          <dgm:dir/>
          <dgm:resizeHandles val="exact"/>
        </dgm:presLayoutVars>
      </dgm:prSet>
      <dgm:spPr/>
    </dgm:pt>
    <dgm:pt modelId="{9F869444-1D2D-4989-B9E6-C72E9B06F2DD}" type="pres">
      <dgm:prSet presAssocID="{FC6F8B7B-F694-44CE-AAD2-DF0BBCF8D9B9}" presName="container" presStyleCnt="0">
        <dgm:presLayoutVars>
          <dgm:dir/>
          <dgm:resizeHandles val="exact"/>
        </dgm:presLayoutVars>
      </dgm:prSet>
      <dgm:spPr/>
    </dgm:pt>
    <dgm:pt modelId="{9D1FE817-2507-423C-87C2-3EF8813F6E20}" type="pres">
      <dgm:prSet presAssocID="{71FEAA2B-382F-4608-8695-8CAD86D004C1}" presName="compNode" presStyleCnt="0"/>
      <dgm:spPr/>
    </dgm:pt>
    <dgm:pt modelId="{4D223273-049F-4ECE-9B1F-A4651ABCE7B0}" type="pres">
      <dgm:prSet presAssocID="{71FEAA2B-382F-4608-8695-8CAD86D004C1}" presName="iconBgRect" presStyleLbl="bgShp" presStyleIdx="0" presStyleCnt="4"/>
      <dgm:spPr/>
      <dgm:extLst>
        <a:ext uri="{E40237B7-FDA0-4F09-8148-C483321AD2D9}">
          <dgm14:cNvPr xmlns:dgm14="http://schemas.microsoft.com/office/drawing/2010/diagram" id="0" name="" descr="The upper left icon shows a person with a computer. Connecticut's assessments are online and accessed by a computer/tablet.&#10;"/>
        </a:ext>
      </dgm:extLst>
    </dgm:pt>
    <dgm:pt modelId="{22F79B7C-E670-4CA7-BF86-051CA0E81F04}" type="pres">
      <dgm:prSet presAssocID="{71FEAA2B-382F-4608-8695-8CAD86D004C1}" presName="iconRect" presStyleLbl="node1" presStyleIdx="0" presStyleCnt="4" custLinFactNeighborX="2353" custLinFactNeighborY="588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rogrammer male with solid fill"/>
        </a:ext>
      </dgm:extLst>
    </dgm:pt>
    <dgm:pt modelId="{1E82D674-018F-416F-9EBF-D85326F9739B}" type="pres">
      <dgm:prSet presAssocID="{71FEAA2B-382F-4608-8695-8CAD86D004C1}" presName="spaceRect" presStyleCnt="0"/>
      <dgm:spPr/>
    </dgm:pt>
    <dgm:pt modelId="{D4F33F38-6C2A-4F67-ACD0-5BDBC88F15E2}" type="pres">
      <dgm:prSet presAssocID="{71FEAA2B-382F-4608-8695-8CAD86D004C1}" presName="textRect" presStyleLbl="revTx" presStyleIdx="0" presStyleCnt="4">
        <dgm:presLayoutVars>
          <dgm:chMax val="1"/>
          <dgm:chPref val="1"/>
        </dgm:presLayoutVars>
      </dgm:prSet>
      <dgm:spPr/>
    </dgm:pt>
    <dgm:pt modelId="{DCF500C4-0B53-4AA4-8D57-1F1604AEC513}" type="pres">
      <dgm:prSet presAssocID="{4E18A625-42CF-48BD-B2BC-0B787D1965B0}" presName="sibTrans" presStyleLbl="sibTrans2D1" presStyleIdx="0" presStyleCnt="0"/>
      <dgm:spPr/>
    </dgm:pt>
    <dgm:pt modelId="{15DE920E-0A64-4077-AC71-9F1690C71FC9}" type="pres">
      <dgm:prSet presAssocID="{7BAF3AD1-9DBE-40E5-8D59-41027F044865}" presName="compNode" presStyleCnt="0"/>
      <dgm:spPr/>
    </dgm:pt>
    <dgm:pt modelId="{81B40D17-DB1A-4606-A845-FAF58FF8DE46}" type="pres">
      <dgm:prSet presAssocID="{7BAF3AD1-9DBE-40E5-8D59-41027F044865}" presName="iconBgRect" presStyleLbl="bgShp" presStyleIdx="1" presStyleCnt="4" custLinFactNeighborX="-3027"/>
      <dgm:spPr/>
      <dgm:extLst>
        <a:ext uri="{E40237B7-FDA0-4F09-8148-C483321AD2D9}">
          <dgm14:cNvPr xmlns:dgm14="http://schemas.microsoft.com/office/drawing/2010/diagram" id="0" name="" descr="The upper right icon is of a wrench and screwdriver to signify that the online assessments contain built-in accessibility tools, such as highlighters, mark for review options, and a digital notepad."/>
        </a:ext>
      </dgm:extLst>
    </dgm:pt>
    <dgm:pt modelId="{98A9061E-F18D-41AB-8F6F-1B7151A8505E}" type="pres">
      <dgm:prSet presAssocID="{7BAF3AD1-9DBE-40E5-8D59-41027F04486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ols"/>
        </a:ext>
      </dgm:extLst>
    </dgm:pt>
    <dgm:pt modelId="{D5D87656-9A7B-4559-BF57-6C2917D01257}" type="pres">
      <dgm:prSet presAssocID="{7BAF3AD1-9DBE-40E5-8D59-41027F044865}" presName="spaceRect" presStyleCnt="0"/>
      <dgm:spPr/>
    </dgm:pt>
    <dgm:pt modelId="{2D027A3D-5D10-41F6-A667-BCE46ED48CC4}" type="pres">
      <dgm:prSet presAssocID="{7BAF3AD1-9DBE-40E5-8D59-41027F044865}" presName="textRect" presStyleLbl="revTx" presStyleIdx="1" presStyleCnt="4">
        <dgm:presLayoutVars>
          <dgm:chMax val="1"/>
          <dgm:chPref val="1"/>
        </dgm:presLayoutVars>
      </dgm:prSet>
      <dgm:spPr/>
    </dgm:pt>
    <dgm:pt modelId="{3C21FADD-5764-4686-B68C-46882A5D0DFE}" type="pres">
      <dgm:prSet presAssocID="{88209CAC-19E3-4BA3-AF69-D738E2045B6D}" presName="sibTrans" presStyleLbl="sibTrans2D1" presStyleIdx="0" presStyleCnt="0"/>
      <dgm:spPr/>
    </dgm:pt>
    <dgm:pt modelId="{6CAC8A48-B939-4D9E-B1B5-65392080BF90}" type="pres">
      <dgm:prSet presAssocID="{F8B9EFEA-EC72-4D25-B04B-828852646F09}" presName="compNode" presStyleCnt="0"/>
      <dgm:spPr/>
    </dgm:pt>
    <dgm:pt modelId="{2A348489-4E19-4976-A2A7-31F74718A405}" type="pres">
      <dgm:prSet presAssocID="{F8B9EFEA-EC72-4D25-B04B-828852646F09}" presName="iconBgRect" presStyleLbl="bgShp" presStyleIdx="2" presStyleCnt="4"/>
      <dgm:spPr/>
      <dgm:extLst>
        <a:ext uri="{E40237B7-FDA0-4F09-8148-C483321AD2D9}">
          <dgm14:cNvPr xmlns:dgm14="http://schemas.microsoft.com/office/drawing/2010/diagram" id="0" name="" descr="The bottom left icon shows a graphic organize to represent that online assessments consist of varied question types (multiple choice, constructed response, grid-in)."/>
        </a:ext>
      </dgm:extLst>
    </dgm:pt>
    <dgm:pt modelId="{A1D96912-7EBF-4D07-BAFE-7089ABE96D30}" type="pres">
      <dgm:prSet presAssocID="{F8B9EFEA-EC72-4D25-B04B-828852646F0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Workflow with solid fill"/>
        </a:ext>
      </dgm:extLst>
    </dgm:pt>
    <dgm:pt modelId="{72B5E048-81AE-4BF6-A852-D73A18DD1136}" type="pres">
      <dgm:prSet presAssocID="{F8B9EFEA-EC72-4D25-B04B-828852646F09}" presName="spaceRect" presStyleCnt="0"/>
      <dgm:spPr/>
    </dgm:pt>
    <dgm:pt modelId="{59178C41-89EC-4800-ABA2-37A504968A49}" type="pres">
      <dgm:prSet presAssocID="{F8B9EFEA-EC72-4D25-B04B-828852646F09}" presName="textRect" presStyleLbl="revTx" presStyleIdx="2" presStyleCnt="4">
        <dgm:presLayoutVars>
          <dgm:chMax val="1"/>
          <dgm:chPref val="1"/>
        </dgm:presLayoutVars>
      </dgm:prSet>
      <dgm:spPr/>
    </dgm:pt>
    <dgm:pt modelId="{CFD9E93D-0511-4AC9-8561-5587E5C964F5}" type="pres">
      <dgm:prSet presAssocID="{D49711B7-AB42-4191-967A-1646CFAF5CEA}" presName="sibTrans" presStyleLbl="sibTrans2D1" presStyleIdx="0" presStyleCnt="0"/>
      <dgm:spPr/>
    </dgm:pt>
    <dgm:pt modelId="{08E18B27-1B24-4B43-88CA-BA3494E79F1A}" type="pres">
      <dgm:prSet presAssocID="{6C6D03CA-9EC0-4B70-A1F9-805634BFF8C1}" presName="compNode" presStyleCnt="0"/>
      <dgm:spPr/>
    </dgm:pt>
    <dgm:pt modelId="{C28F795E-6067-4328-A8D6-F7CBFEFEECE3}" type="pres">
      <dgm:prSet presAssocID="{6C6D03CA-9EC0-4B70-A1F9-805634BFF8C1}" presName="iconBgRect" presStyleLbl="bgShp" presStyleIdx="3" presStyleCnt="4"/>
      <dgm:spPr/>
      <dgm:extLst>
        <a:ext uri="{E40237B7-FDA0-4F09-8148-C483321AD2D9}">
          <dgm14:cNvPr xmlns:dgm14="http://schemas.microsoft.com/office/drawing/2010/diagram" id="0" name="" descr="The bottom right icon shows a scale with two weights representing that Smarter Balanced, NGSS, and CT SAT School Day Assessments are computer adaptive."/>
        </a:ext>
      </dgm:extLst>
    </dgm:pt>
    <dgm:pt modelId="{47F64D6D-CA9A-4564-9DC1-761E09A1D610}" type="pres">
      <dgm:prSet presAssocID="{6C6D03CA-9EC0-4B70-A1F9-805634BFF8C1}"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Weights Uneven with solid fill"/>
        </a:ext>
      </dgm:extLst>
    </dgm:pt>
    <dgm:pt modelId="{265AF402-2A1B-4F74-8DA3-7AA6401933EE}" type="pres">
      <dgm:prSet presAssocID="{6C6D03CA-9EC0-4B70-A1F9-805634BFF8C1}" presName="spaceRect" presStyleCnt="0"/>
      <dgm:spPr/>
    </dgm:pt>
    <dgm:pt modelId="{67FE5019-668A-4EF4-8DD5-D8C53E79FCFB}" type="pres">
      <dgm:prSet presAssocID="{6C6D03CA-9EC0-4B70-A1F9-805634BFF8C1}" presName="textRect" presStyleLbl="revTx" presStyleIdx="3" presStyleCnt="4" custScaleY="182452" custLinFactNeighborX="2883" custLinFactNeighborY="33478">
        <dgm:presLayoutVars>
          <dgm:chMax val="1"/>
          <dgm:chPref val="1"/>
        </dgm:presLayoutVars>
      </dgm:prSet>
      <dgm:spPr/>
    </dgm:pt>
  </dgm:ptLst>
  <dgm:cxnLst>
    <dgm:cxn modelId="{B1214401-BEEC-429B-B09A-22B60E3F76C9}" srcId="{FC6F8B7B-F694-44CE-AAD2-DF0BBCF8D9B9}" destId="{71FEAA2B-382F-4608-8695-8CAD86D004C1}" srcOrd="0" destOrd="0" parTransId="{85BF1FB2-D06E-43E7-85C5-FE89A6611CD2}" sibTransId="{4E18A625-42CF-48BD-B2BC-0B787D1965B0}"/>
    <dgm:cxn modelId="{95292D0C-5736-449C-BB75-D1F395F4B598}" type="presOf" srcId="{88209CAC-19E3-4BA3-AF69-D738E2045B6D}" destId="{3C21FADD-5764-4686-B68C-46882A5D0DFE}" srcOrd="0" destOrd="0" presId="urn:microsoft.com/office/officeart/2018/2/layout/IconCircleList"/>
    <dgm:cxn modelId="{7AE6C224-3A7D-4978-B9C8-C932039633BC}" srcId="{FC6F8B7B-F694-44CE-AAD2-DF0BBCF8D9B9}" destId="{6C6D03CA-9EC0-4B70-A1F9-805634BFF8C1}" srcOrd="3" destOrd="0" parTransId="{0B6491C4-EA6F-4BE1-9036-C650746142F3}" sibTransId="{93F67EF5-7E2C-446E-9215-9101838F9887}"/>
    <dgm:cxn modelId="{6D54B541-260F-4139-9C1E-863AFC125133}" srcId="{FC6F8B7B-F694-44CE-AAD2-DF0BBCF8D9B9}" destId="{7BAF3AD1-9DBE-40E5-8D59-41027F044865}" srcOrd="1" destOrd="0" parTransId="{22E7C4B9-1BEF-4A9F-9DA3-8C092774B667}" sibTransId="{88209CAC-19E3-4BA3-AF69-D738E2045B6D}"/>
    <dgm:cxn modelId="{F3D3216D-D061-4338-AAA4-E2A954CE3DF2}" type="presOf" srcId="{FC6F8B7B-F694-44CE-AAD2-DF0BBCF8D9B9}" destId="{E1CBE505-AB50-4354-9623-C5F6EE5591CE}" srcOrd="0" destOrd="0" presId="urn:microsoft.com/office/officeart/2018/2/layout/IconCircleList"/>
    <dgm:cxn modelId="{DF95D9A1-F1D6-46F8-BD7D-38EAC93A821A}" type="presOf" srcId="{F8B9EFEA-EC72-4D25-B04B-828852646F09}" destId="{59178C41-89EC-4800-ABA2-37A504968A49}" srcOrd="0" destOrd="0" presId="urn:microsoft.com/office/officeart/2018/2/layout/IconCircleList"/>
    <dgm:cxn modelId="{F2EFCDA9-BABC-4C53-9857-7DF2FD5DA877}" type="presOf" srcId="{6C6D03CA-9EC0-4B70-A1F9-805634BFF8C1}" destId="{67FE5019-668A-4EF4-8DD5-D8C53E79FCFB}" srcOrd="0" destOrd="0" presId="urn:microsoft.com/office/officeart/2018/2/layout/IconCircleList"/>
    <dgm:cxn modelId="{464839AE-0559-43CB-916C-88F574992B5D}" srcId="{FC6F8B7B-F694-44CE-AAD2-DF0BBCF8D9B9}" destId="{F8B9EFEA-EC72-4D25-B04B-828852646F09}" srcOrd="2" destOrd="0" parTransId="{A3718E09-3F90-40F9-BDD2-40D5867CDF16}" sibTransId="{D49711B7-AB42-4191-967A-1646CFAF5CEA}"/>
    <dgm:cxn modelId="{6F9EB2D7-E13F-44F4-A072-CF458E377EEB}" type="presOf" srcId="{D49711B7-AB42-4191-967A-1646CFAF5CEA}" destId="{CFD9E93D-0511-4AC9-8561-5587E5C964F5}" srcOrd="0" destOrd="0" presId="urn:microsoft.com/office/officeart/2018/2/layout/IconCircleList"/>
    <dgm:cxn modelId="{39910FE2-460B-4AD7-80F9-507B45C42871}" type="presOf" srcId="{4E18A625-42CF-48BD-B2BC-0B787D1965B0}" destId="{DCF500C4-0B53-4AA4-8D57-1F1604AEC513}" srcOrd="0" destOrd="0" presId="urn:microsoft.com/office/officeart/2018/2/layout/IconCircleList"/>
    <dgm:cxn modelId="{868DF1EC-07FC-4006-9BC0-067A24B6D620}" type="presOf" srcId="{7BAF3AD1-9DBE-40E5-8D59-41027F044865}" destId="{2D027A3D-5D10-41F6-A667-BCE46ED48CC4}" srcOrd="0" destOrd="0" presId="urn:microsoft.com/office/officeart/2018/2/layout/IconCircleList"/>
    <dgm:cxn modelId="{DA7572F4-0AE7-455B-A744-79C5FDEE27B9}" type="presOf" srcId="{71FEAA2B-382F-4608-8695-8CAD86D004C1}" destId="{D4F33F38-6C2A-4F67-ACD0-5BDBC88F15E2}" srcOrd="0" destOrd="0" presId="urn:microsoft.com/office/officeart/2018/2/layout/IconCircleList"/>
    <dgm:cxn modelId="{5D344F00-2914-4B3C-B52C-B1C1BD143DCB}" type="presParOf" srcId="{E1CBE505-AB50-4354-9623-C5F6EE5591CE}" destId="{9F869444-1D2D-4989-B9E6-C72E9B06F2DD}" srcOrd="0" destOrd="0" presId="urn:microsoft.com/office/officeart/2018/2/layout/IconCircleList"/>
    <dgm:cxn modelId="{D9DC3059-99A2-4545-A996-47433D20647C}" type="presParOf" srcId="{9F869444-1D2D-4989-B9E6-C72E9B06F2DD}" destId="{9D1FE817-2507-423C-87C2-3EF8813F6E20}" srcOrd="0" destOrd="0" presId="urn:microsoft.com/office/officeart/2018/2/layout/IconCircleList"/>
    <dgm:cxn modelId="{75255EC4-DA8A-4C6C-B4BF-645BA038BF28}" type="presParOf" srcId="{9D1FE817-2507-423C-87C2-3EF8813F6E20}" destId="{4D223273-049F-4ECE-9B1F-A4651ABCE7B0}" srcOrd="0" destOrd="0" presId="urn:microsoft.com/office/officeart/2018/2/layout/IconCircleList"/>
    <dgm:cxn modelId="{4865AEA4-3449-4817-AFB2-1D27A15D4D8D}" type="presParOf" srcId="{9D1FE817-2507-423C-87C2-3EF8813F6E20}" destId="{22F79B7C-E670-4CA7-BF86-051CA0E81F04}" srcOrd="1" destOrd="0" presId="urn:microsoft.com/office/officeart/2018/2/layout/IconCircleList"/>
    <dgm:cxn modelId="{30537E1C-F5EC-431C-A0DB-3A7A70719F02}" type="presParOf" srcId="{9D1FE817-2507-423C-87C2-3EF8813F6E20}" destId="{1E82D674-018F-416F-9EBF-D85326F9739B}" srcOrd="2" destOrd="0" presId="urn:microsoft.com/office/officeart/2018/2/layout/IconCircleList"/>
    <dgm:cxn modelId="{FA3631C5-EA8B-495A-A13C-3413985C2593}" type="presParOf" srcId="{9D1FE817-2507-423C-87C2-3EF8813F6E20}" destId="{D4F33F38-6C2A-4F67-ACD0-5BDBC88F15E2}" srcOrd="3" destOrd="0" presId="urn:microsoft.com/office/officeart/2018/2/layout/IconCircleList"/>
    <dgm:cxn modelId="{2827AA45-3F5B-4DCE-A4EB-E80144AFF93B}" type="presParOf" srcId="{9F869444-1D2D-4989-B9E6-C72E9B06F2DD}" destId="{DCF500C4-0B53-4AA4-8D57-1F1604AEC513}" srcOrd="1" destOrd="0" presId="urn:microsoft.com/office/officeart/2018/2/layout/IconCircleList"/>
    <dgm:cxn modelId="{5B0D8125-DD73-4242-B9EA-CCBD755E5F7E}" type="presParOf" srcId="{9F869444-1D2D-4989-B9E6-C72E9B06F2DD}" destId="{15DE920E-0A64-4077-AC71-9F1690C71FC9}" srcOrd="2" destOrd="0" presId="urn:microsoft.com/office/officeart/2018/2/layout/IconCircleList"/>
    <dgm:cxn modelId="{8BB89E5A-5D31-4297-A2FE-03A3005EAF00}" type="presParOf" srcId="{15DE920E-0A64-4077-AC71-9F1690C71FC9}" destId="{81B40D17-DB1A-4606-A845-FAF58FF8DE46}" srcOrd="0" destOrd="0" presId="urn:microsoft.com/office/officeart/2018/2/layout/IconCircleList"/>
    <dgm:cxn modelId="{0D81A4B4-30F3-4D54-A79E-F5D22915F666}" type="presParOf" srcId="{15DE920E-0A64-4077-AC71-9F1690C71FC9}" destId="{98A9061E-F18D-41AB-8F6F-1B7151A8505E}" srcOrd="1" destOrd="0" presId="urn:microsoft.com/office/officeart/2018/2/layout/IconCircleList"/>
    <dgm:cxn modelId="{00A0F8EE-CC28-41AD-AFD3-C246AE4BC83B}" type="presParOf" srcId="{15DE920E-0A64-4077-AC71-9F1690C71FC9}" destId="{D5D87656-9A7B-4559-BF57-6C2917D01257}" srcOrd="2" destOrd="0" presId="urn:microsoft.com/office/officeart/2018/2/layout/IconCircleList"/>
    <dgm:cxn modelId="{51F5682D-1C5D-4A10-8F3D-BC6EF5D13AB7}" type="presParOf" srcId="{15DE920E-0A64-4077-AC71-9F1690C71FC9}" destId="{2D027A3D-5D10-41F6-A667-BCE46ED48CC4}" srcOrd="3" destOrd="0" presId="urn:microsoft.com/office/officeart/2018/2/layout/IconCircleList"/>
    <dgm:cxn modelId="{0DA052AD-2B04-4296-9DA4-B9FF6C30E4A8}" type="presParOf" srcId="{9F869444-1D2D-4989-B9E6-C72E9B06F2DD}" destId="{3C21FADD-5764-4686-B68C-46882A5D0DFE}" srcOrd="3" destOrd="0" presId="urn:microsoft.com/office/officeart/2018/2/layout/IconCircleList"/>
    <dgm:cxn modelId="{5E069312-1F7C-41C6-9D69-80C057DB87E1}" type="presParOf" srcId="{9F869444-1D2D-4989-B9E6-C72E9B06F2DD}" destId="{6CAC8A48-B939-4D9E-B1B5-65392080BF90}" srcOrd="4" destOrd="0" presId="urn:microsoft.com/office/officeart/2018/2/layout/IconCircleList"/>
    <dgm:cxn modelId="{554BD99D-D30E-4FFE-8546-79E43E5EBD34}" type="presParOf" srcId="{6CAC8A48-B939-4D9E-B1B5-65392080BF90}" destId="{2A348489-4E19-4976-A2A7-31F74718A405}" srcOrd="0" destOrd="0" presId="urn:microsoft.com/office/officeart/2018/2/layout/IconCircleList"/>
    <dgm:cxn modelId="{CC57FF38-21BD-4788-B6BF-54E939509E1A}" type="presParOf" srcId="{6CAC8A48-B939-4D9E-B1B5-65392080BF90}" destId="{A1D96912-7EBF-4D07-BAFE-7089ABE96D30}" srcOrd="1" destOrd="0" presId="urn:microsoft.com/office/officeart/2018/2/layout/IconCircleList"/>
    <dgm:cxn modelId="{BAC66B4F-E730-4945-AC35-5CD0B2C3E491}" type="presParOf" srcId="{6CAC8A48-B939-4D9E-B1B5-65392080BF90}" destId="{72B5E048-81AE-4BF6-A852-D73A18DD1136}" srcOrd="2" destOrd="0" presId="urn:microsoft.com/office/officeart/2018/2/layout/IconCircleList"/>
    <dgm:cxn modelId="{50BD7C19-9D1D-4CB0-B094-381033F1C78F}" type="presParOf" srcId="{6CAC8A48-B939-4D9E-B1B5-65392080BF90}" destId="{59178C41-89EC-4800-ABA2-37A504968A49}" srcOrd="3" destOrd="0" presId="urn:microsoft.com/office/officeart/2018/2/layout/IconCircleList"/>
    <dgm:cxn modelId="{AB415E20-C776-4945-A88A-54E475BBE6ED}" type="presParOf" srcId="{9F869444-1D2D-4989-B9E6-C72E9B06F2DD}" destId="{CFD9E93D-0511-4AC9-8561-5587E5C964F5}" srcOrd="5" destOrd="0" presId="urn:microsoft.com/office/officeart/2018/2/layout/IconCircleList"/>
    <dgm:cxn modelId="{F80991FF-6CF5-4991-AE21-961CD9C138A0}" type="presParOf" srcId="{9F869444-1D2D-4989-B9E6-C72E9B06F2DD}" destId="{08E18B27-1B24-4B43-88CA-BA3494E79F1A}" srcOrd="6" destOrd="0" presId="urn:microsoft.com/office/officeart/2018/2/layout/IconCircleList"/>
    <dgm:cxn modelId="{CD03C2FF-A658-4CF5-B590-738BBE0DEF3B}" type="presParOf" srcId="{08E18B27-1B24-4B43-88CA-BA3494E79F1A}" destId="{C28F795E-6067-4328-A8D6-F7CBFEFEECE3}" srcOrd="0" destOrd="0" presId="urn:microsoft.com/office/officeart/2018/2/layout/IconCircleList"/>
    <dgm:cxn modelId="{6AC4E45E-8438-489A-819C-451E2035E8CE}" type="presParOf" srcId="{08E18B27-1B24-4B43-88CA-BA3494E79F1A}" destId="{47F64D6D-CA9A-4564-9DC1-761E09A1D610}" srcOrd="1" destOrd="0" presId="urn:microsoft.com/office/officeart/2018/2/layout/IconCircleList"/>
    <dgm:cxn modelId="{3C8A12C6-4D5B-492D-988E-1F2B367C33BF}" type="presParOf" srcId="{08E18B27-1B24-4B43-88CA-BA3494E79F1A}" destId="{265AF402-2A1B-4F74-8DA3-7AA6401933EE}" srcOrd="2" destOrd="0" presId="urn:microsoft.com/office/officeart/2018/2/layout/IconCircleList"/>
    <dgm:cxn modelId="{DF0F9FB2-9702-47B3-8621-7F6F21702B52}" type="presParOf" srcId="{08E18B27-1B24-4B43-88CA-BA3494E79F1A}" destId="{67FE5019-668A-4EF4-8DD5-D8C53E79FCFB}" srcOrd="3" destOrd="0" presId="urn:microsoft.com/office/officeart/2018/2/layout/IconCircleList"/>
  </dgm:cxnLst>
  <dgm:bg>
    <a:solidFill>
      <a:schemeClr val="accent2">
        <a:lumMod val="20000"/>
        <a:lumOff val="80000"/>
      </a:schemeClr>
    </a:solidFill>
  </dgm:bg>
  <dgm:whole>
    <a:ln>
      <a:solidFill>
        <a:schemeClr val="accent2"/>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223273-049F-4ECE-9B1F-A4651ABCE7B0}">
      <dsp:nvSpPr>
        <dsp:cNvPr id="0" name=""/>
        <dsp:cNvSpPr/>
      </dsp:nvSpPr>
      <dsp:spPr>
        <a:xfrm>
          <a:off x="97108" y="275819"/>
          <a:ext cx="1276443" cy="127644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F79B7C-E670-4CA7-BF86-051CA0E81F04}">
      <dsp:nvSpPr>
        <dsp:cNvPr id="0" name=""/>
        <dsp:cNvSpPr/>
      </dsp:nvSpPr>
      <dsp:spPr>
        <a:xfrm>
          <a:off x="382581" y="587419"/>
          <a:ext cx="740336" cy="7403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F33F38-6C2A-4F67-ACD0-5BDBC88F15E2}">
      <dsp:nvSpPr>
        <dsp:cNvPr id="0" name=""/>
        <dsp:cNvSpPr/>
      </dsp:nvSpPr>
      <dsp:spPr>
        <a:xfrm>
          <a:off x="1647075" y="275819"/>
          <a:ext cx="3008758" cy="1276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latin typeface="Aptos" panose="020B0004020202020204" pitchFamily="34" charset="0"/>
            </a:rPr>
            <a:t>Online using a computer/tablet</a:t>
          </a:r>
        </a:p>
      </dsp:txBody>
      <dsp:txXfrm>
        <a:off x="1647075" y="275819"/>
        <a:ext cx="3008758" cy="1276443"/>
      </dsp:txXfrm>
    </dsp:sp>
    <dsp:sp modelId="{81B40D17-DB1A-4606-A845-FAF58FF8DE46}">
      <dsp:nvSpPr>
        <dsp:cNvPr id="0" name=""/>
        <dsp:cNvSpPr/>
      </dsp:nvSpPr>
      <dsp:spPr>
        <a:xfrm>
          <a:off x="5141449" y="275819"/>
          <a:ext cx="1276443" cy="127644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A9061E-F18D-41AB-8F6F-1B7151A8505E}">
      <dsp:nvSpPr>
        <dsp:cNvPr id="0" name=""/>
        <dsp:cNvSpPr/>
      </dsp:nvSpPr>
      <dsp:spPr>
        <a:xfrm>
          <a:off x="5448140" y="543872"/>
          <a:ext cx="740336" cy="7403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027A3D-5D10-41F6-A667-BCE46ED48CC4}">
      <dsp:nvSpPr>
        <dsp:cNvPr id="0" name=""/>
        <dsp:cNvSpPr/>
      </dsp:nvSpPr>
      <dsp:spPr>
        <a:xfrm>
          <a:off x="6730053" y="275819"/>
          <a:ext cx="3008758" cy="1276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latin typeface="Aptos" panose="020B0004020202020204" pitchFamily="34" charset="0"/>
            </a:rPr>
            <a:t>Built-in tools (highlighter, mark for review, digital notepad</a:t>
          </a:r>
          <a:r>
            <a:rPr lang="en-US" sz="2400" kern="1200"/>
            <a:t>)</a:t>
          </a:r>
        </a:p>
      </dsp:txBody>
      <dsp:txXfrm>
        <a:off x="6730053" y="275819"/>
        <a:ext cx="3008758" cy="1276443"/>
      </dsp:txXfrm>
    </dsp:sp>
    <dsp:sp modelId="{2A348489-4E19-4976-A2A7-31F74718A405}">
      <dsp:nvSpPr>
        <dsp:cNvPr id="0" name=""/>
        <dsp:cNvSpPr/>
      </dsp:nvSpPr>
      <dsp:spPr>
        <a:xfrm>
          <a:off x="97108" y="2929918"/>
          <a:ext cx="1276443" cy="127644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D96912-7EBF-4D07-BAFE-7089ABE96D30}">
      <dsp:nvSpPr>
        <dsp:cNvPr id="0" name=""/>
        <dsp:cNvSpPr/>
      </dsp:nvSpPr>
      <dsp:spPr>
        <a:xfrm>
          <a:off x="365161" y="3197971"/>
          <a:ext cx="740336" cy="7403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178C41-89EC-4800-ABA2-37A504968A49}">
      <dsp:nvSpPr>
        <dsp:cNvPr id="0" name=""/>
        <dsp:cNvSpPr/>
      </dsp:nvSpPr>
      <dsp:spPr>
        <a:xfrm>
          <a:off x="1647075" y="2929918"/>
          <a:ext cx="3008758" cy="1276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latin typeface="Aptos" panose="020B0004020202020204" pitchFamily="34" charset="0"/>
            </a:rPr>
            <a:t>Varied question types (multiple choice, constructed response, grid-in)</a:t>
          </a:r>
        </a:p>
      </dsp:txBody>
      <dsp:txXfrm>
        <a:off x="1647075" y="2929918"/>
        <a:ext cx="3008758" cy="1276443"/>
      </dsp:txXfrm>
    </dsp:sp>
    <dsp:sp modelId="{C28F795E-6067-4328-A8D6-F7CBFEFEECE3}">
      <dsp:nvSpPr>
        <dsp:cNvPr id="0" name=""/>
        <dsp:cNvSpPr/>
      </dsp:nvSpPr>
      <dsp:spPr>
        <a:xfrm>
          <a:off x="5180087" y="2929918"/>
          <a:ext cx="1276443" cy="127644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F64D6D-CA9A-4564-9DC1-761E09A1D610}">
      <dsp:nvSpPr>
        <dsp:cNvPr id="0" name=""/>
        <dsp:cNvSpPr/>
      </dsp:nvSpPr>
      <dsp:spPr>
        <a:xfrm>
          <a:off x="5448140" y="3197971"/>
          <a:ext cx="740336" cy="74033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FE5019-668A-4EF4-8DD5-D8C53E79FCFB}">
      <dsp:nvSpPr>
        <dsp:cNvPr id="0" name=""/>
        <dsp:cNvSpPr/>
      </dsp:nvSpPr>
      <dsp:spPr>
        <a:xfrm>
          <a:off x="6816796" y="2679511"/>
          <a:ext cx="3008758" cy="2328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latin typeface="Aptos" panose="020B0004020202020204" pitchFamily="34" charset="0"/>
            </a:rPr>
            <a:t>Adjusts item difficulty (computer adaptive) (Smarter Balanced/NGSS); CT SAT School Day is multi-stage adaptive)</a:t>
          </a:r>
        </a:p>
      </dsp:txBody>
      <dsp:txXfrm>
        <a:off x="6816796" y="2679511"/>
        <a:ext cx="3008758" cy="232889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965D64-7423-4D68-9E44-8535796A4248}"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F9E23-3657-41AF-913F-C69B64B47684}" type="slidenum">
              <a:rPr lang="en-US" smtClean="0"/>
              <a:t>‹#›</a:t>
            </a:fld>
            <a:endParaRPr lang="en-US"/>
          </a:p>
        </p:txBody>
      </p:sp>
    </p:spTree>
    <p:extLst>
      <p:ext uri="{BB962C8B-B14F-4D97-AF65-F5344CB8AC3E}">
        <p14:creationId xmlns:p14="http://schemas.microsoft.com/office/powerpoint/2010/main" val="3325134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ortal.ct.gov/sde/student-assessment/main-assessment/student-assessment"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portal.ct.gov/SD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t.portal.cambiumast.com/resources/guides/testing-students-in-psis-who-attend-out-of-state-and-non-approved-faciliti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ortal.ct.gov/sde/student-assessment/main-assessment/student-assessment/summative-assessment---end-of-year"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portal.ct.gov/sde/student-assessment/ctaa-skills-checklist/connecticut-alternate-assessments/caaelp-resources" TargetMode="External"/><Relationship Id="rId3" Type="http://schemas.openxmlformats.org/officeDocument/2006/relationships/hyperlink" Target="https://portal.ct.gov/sde/student-assessment/smarter-balanced/find-information-about-smarter-balanced" TargetMode="External"/><Relationship Id="rId7" Type="http://schemas.openxmlformats.org/officeDocument/2006/relationships/hyperlink" Target="https://portal.ct.gov/sde/student-assessment/ctaa-skills-checklist/connecticut-alternate-assessments/ctas-resources"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portal.ct.gov/sde/student-assessment/ctaa-skills-checklist/connecticut-alternate-assessments/ctaa-resources" TargetMode="External"/><Relationship Id="rId5" Type="http://schemas.openxmlformats.org/officeDocument/2006/relationships/hyperlink" Target="https://portal.ct.gov/sde/student-assessment/ngss-science/ngss-science" TargetMode="External"/><Relationship Id="rId4" Type="http://schemas.openxmlformats.org/officeDocument/2006/relationships/hyperlink" Target="https://portal.ct.gov/sde/student-assessment/sat/connecticut-sat-school-day"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atsuite.collegeboard.or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t.portal.cambiumast.com/"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ct.portal.cambiumast.com/smarter-balanced.html"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t.portal.cambiumast.com/resource-item/en/test-information-distribution-engine-tide-user-guid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t.portal.cambiumast.com/technology-resources.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t.portal.cambiumast.com/resource-item/en/test-administrator-ta-user-guid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t.portal.cambiumast.com/resource-item/en/test-information-distribution-engine-tide-user-guide"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ct.portal.cambiumast.com/resource-item/en/accessing-tide" TargetMode="External"/><Relationship Id="rId4" Type="http://schemas.openxmlformats.org/officeDocument/2006/relationships/hyperlink" Target="https://ct.portal.cambiumast.com/resource-item/en/user-role-permissions-for-secure-online-systems"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t.portal.cambiumast.com/resource-item/en/user-role-permissions-for-secure-online-system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ct.portal.cambiumast.com/resource-item/en/assessment-viewing-application-ava-user-guide"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portal.ct.gov/-/media/sde/student-assessment/smarter-interim-assessments/interimassessments-final.pdf?rev=4a1cdf0d973e4742a6d3a841c15d0554&amp;hash=D85ED05C616E7E03D4E44798BE8B138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ct.portal.cambiumast.com/index.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ct.portal.cambiumast.com/resource-item/en/accessibility-chart"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s://smarterbalanced.org/new-quick-guides/" TargetMode="External"/><Relationship Id="rId4" Type="http://schemas.openxmlformats.org/officeDocument/2006/relationships/hyperlink" Target="https://ct.portal.cambiumast.com/resource-item/en/csde-assessment-guideline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ct.portal.cambiumast.com/resource-item/en/accessibility-chart"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ct.portal.cambiumast.com/resource-item/en/csde-assessment-guidelines"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ct.portal.cambiumast.com/resource-item/en/accessibility-chart"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ct.portal.cambiumast.com/resource-item/en/csde-assessment-guidelines"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ct.portal.cambiumast.com/resources/guides/csde-assessment-guidelines"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s://ct.portal.cambiumast.com/resource-item/en/cross-checking-student-tide-test-settings-and-ct-seds" TargetMode="External"/><Relationship Id="rId5" Type="http://schemas.openxmlformats.org/officeDocument/2006/relationships/hyperlink" Target="https://ct.portal.cambiumast.com/resource-item/en/ct-seds-to-tide-designated-supports-and-accommodations-sync-faq" TargetMode="External"/><Relationship Id="rId4" Type="http://schemas.openxmlformats.org/officeDocument/2006/relationships/hyperlink" Target="https://ct.portal.cambiumast.com/resource-item/en/documenting-designated-supports-and-accommodations-in-tide"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ct.portal.cambiumast.com/resource-item/en/process-for-requesting-special-documented-accommodations"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ct.portal.cambiumast.com/resource-item/en/process-for-requesting-special-documented-accommodations"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s://ct.portal.cambiumast.com/resource-item/en/scribe-special-documented-accommodations-protocol-for-sb-and-ngss-assessments" TargetMode="External"/><Relationship Id="rId5" Type="http://schemas.openxmlformats.org/officeDocument/2006/relationships/hyperlink" Target="https://ct.portal.cambiumast.com/content/contentresources/en/Math-Manipulatives-Brochure.pdf" TargetMode="External"/><Relationship Id="rId4" Type="http://schemas.openxmlformats.org/officeDocument/2006/relationships/hyperlink" Target="https://ct.portal.cambiumast.com/content/contentresources/en/Smarter-Balanced-Read-Aloud-Guidelines.pdf"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ct.portal.cambiumast.com/resource-item/en/accessibility-chart" TargetMode="External"/><Relationship Id="rId2" Type="http://schemas.openxmlformats.org/officeDocument/2006/relationships/slide" Target="../slides/slide57.xml"/><Relationship Id="rId1" Type="http://schemas.openxmlformats.org/officeDocument/2006/relationships/notesMaster" Target="../notesMasters/notesMaster1.xml"/><Relationship Id="rId6" Type="http://schemas.openxmlformats.org/officeDocument/2006/relationships/hyperlink" Target="https://portal.ct.gov/sde/student-assessment/main-assessment/student-assessment/summative-assessment---end-of-year" TargetMode="External"/><Relationship Id="rId5" Type="http://schemas.openxmlformats.org/officeDocument/2006/relationships/hyperlink" Target="https://portal.ct.gov/-/media/sde/student-assessment/sat/2024_25-ct-sat-school-day-accessibility-chart-fall-version.pdf?rev=61abb70fb53f435bbfad65eea3d32460&amp;hash=CBDFA77A9EA595794CEB46B27F8BEA52" TargetMode="External"/><Relationship Id="rId4" Type="http://schemas.openxmlformats.org/officeDocument/2006/relationships/hyperlink" Target="https://portal.ct.gov/-/media/sde/student-assessment/special-populations/las-links-accessibility-chart-final.pdf?rev=a9cb927b69fd4717911a7271fd568dc3&amp;hash=A16B453E1EA2739002CCAD62A422E6E1"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ct.portal.cambiumast.com/resource-item/en/csde-assessment-guidelines"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ct.portal.cambiumast.com/resource-item/en/connecticut-smarter-balanced-and-ngss-assessments-reader-options-table"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ct.portal.cambiumast.com/resource-item/en/csde-assessment-guidelines"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ct.portal.cambiumast.com/resource-item/en/decision-guidelines-for-text-to-speech-of-the-smarter-balanced-ela-reading-passages"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ct.portal.cambiumast.com/resource-item/en/documented-evidence-for-a-read-aloud-of-the-smarter-balanced-ela-reading-passages"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ct.portal.cambiumast.com/resource-item/en/smarter-balanced-assessments-read-aloud-guidelines" TargetMode="External"/></Relationships>
</file>

<file path=ppt/notesSlides/_rels/notesSlide62.xml.rels><?xml version="1.0" encoding="UTF-8" standalone="yes"?>
<Relationships xmlns="http://schemas.openxmlformats.org/package/2006/relationships"><Relationship Id="rId8" Type="http://schemas.openxmlformats.org/officeDocument/2006/relationships/hyperlink" Target="https://ct.portal.cambiumast.com/resource-item/en/csde-assessment-guidelines" TargetMode="External"/><Relationship Id="rId3" Type="http://schemas.openxmlformats.org/officeDocument/2006/relationships/hyperlink" Target="https://ct.portal.cambiumast.com/resource-item/en/guidelines-for-simplified-test-directions-in-the-test-administration-manual" TargetMode="External"/><Relationship Id="rId7" Type="http://schemas.openxmlformats.org/officeDocument/2006/relationships/hyperlink" Target="https://ct.portal.cambiumast.com/resource-item/en/sb-mathematics-and-ngss-assessments-guidelines-for-spanish-read-aloud-of-stimuli-and-items" TargetMode="External"/><Relationship Id="rId2" Type="http://schemas.openxmlformats.org/officeDocument/2006/relationships/slide" Target="../slides/slide62.xml"/><Relationship Id="rId1" Type="http://schemas.openxmlformats.org/officeDocument/2006/relationships/notesMaster" Target="../notesMasters/notesMaster1.xml"/><Relationship Id="rId6" Type="http://schemas.openxmlformats.org/officeDocument/2006/relationships/hyperlink" Target="https://ct.portal.cambiumast.com/resource-item/en/translation-glossary-embedded-designated-support" TargetMode="External"/><Relationship Id="rId5" Type="http://schemas.openxmlformats.org/officeDocument/2006/relationships/hyperlink" Target="https://ct.portal.cambiumast.com/resource-item/en/bilingual-dictionaries-and-glossaries-authorized-for-use-by-english-language-learners" TargetMode="External"/><Relationship Id="rId4" Type="http://schemas.openxmlformats.org/officeDocument/2006/relationships/hyperlink" Target="https://ct.portal.cambiumast.com/resource-list/en/translated-test-directions" TargetMode="External"/><Relationship Id="rId9" Type="http://schemas.openxmlformats.org/officeDocument/2006/relationships/hyperlink" Target="https://ct.portal.cambiumast.com/resource-item/en/embedded-and-non-embedded-designated-supports-for-english-learners"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ct.portal.cambiumast.com/resource-item/en/designated-supports-accommodations-form"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ct.portal.cambiumast.com/resource-item/en/item-type-tutorials"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ortal.ct.gov/SDE/CT-Core-Standard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nextgenscience.org/"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latin typeface="Aptos" panose="020B0004020202020204" pitchFamily="34" charset="0"/>
                <a:cs typeface="Calibri"/>
              </a:rPr>
              <a:t>Welcome to the 2024-25 Test Administrator/Teacher Training for Connecticut’s Statewide Assessment Program.</a:t>
            </a:r>
          </a:p>
          <a:p>
            <a:r>
              <a:rPr lang="en-US">
                <a:solidFill>
                  <a:srgbClr val="000000"/>
                </a:solidFill>
                <a:latin typeface="Aptos" panose="020B0004020202020204" pitchFamily="34" charset="0"/>
                <a:cs typeface="Calibri"/>
              </a:rPr>
              <a:t>This training is optional and covers a variety of topics related to state assessments, test administration, and test policies and procedures.</a:t>
            </a:r>
          </a:p>
        </p:txBody>
      </p:sp>
      <p:sp>
        <p:nvSpPr>
          <p:cNvPr id="4" name="Slide Number Placeholder 3"/>
          <p:cNvSpPr>
            <a:spLocks noGrp="1"/>
          </p:cNvSpPr>
          <p:nvPr>
            <p:ph type="sldNum" sz="quarter" idx="5"/>
          </p:nvPr>
        </p:nvSpPr>
        <p:spPr/>
        <p:txBody>
          <a:bodyPr/>
          <a:lstStyle/>
          <a:p>
            <a:fld id="{DECF9E23-3657-41AF-913F-C69B64B47684}" type="slidenum">
              <a:rPr lang="en-US" smtClean="0"/>
              <a:t>1</a:t>
            </a:fld>
            <a:endParaRPr lang="en-US"/>
          </a:p>
        </p:txBody>
      </p:sp>
    </p:spTree>
    <p:extLst>
      <p:ext uri="{BB962C8B-B14F-4D97-AF65-F5344CB8AC3E}">
        <p14:creationId xmlns:p14="http://schemas.microsoft.com/office/powerpoint/2010/main" val="2105500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atin typeface="+mn-lt"/>
              </a:rPr>
              <a:t>More information about Connecticut’s assessments are available on the </a:t>
            </a:r>
            <a:r>
              <a:rPr lang="en-US" err="1">
                <a:latin typeface="+mn-lt"/>
              </a:rPr>
              <a:t>CSDE’s</a:t>
            </a:r>
            <a:r>
              <a:rPr lang="en-US">
                <a:latin typeface="+mn-lt"/>
              </a:rPr>
              <a:t> Sensible Assessment webpage (</a:t>
            </a:r>
            <a:r>
              <a:rPr lang="en-US">
                <a:latin typeface="+mn-lt"/>
                <a:hlinkClick r:id="rId3"/>
              </a:rPr>
              <a:t>Connecticut Student Assessment Main Page</a:t>
            </a:r>
            <a:r>
              <a:rPr lang="en-US">
                <a:latin typeface="+mn-lt"/>
              </a:rPr>
              <a:t>; https://portal.ct.gov/sde/student-assessment/main-assessment/student-assessment).</a:t>
            </a:r>
          </a:p>
          <a:p>
            <a:endParaRPr lang="en-US">
              <a:latin typeface="+mn-lt"/>
            </a:endParaRPr>
          </a:p>
          <a:p>
            <a:r>
              <a:rPr lang="en-US">
                <a:latin typeface="+mn-lt"/>
              </a:rPr>
              <a:t>First, the Connecticut State Department of Education website (https://portal.ct.gov/SDE) includes the Student Assessment webpage, which is fully dedicated to information and resources related to each statewide assessment.  To access information on the CSDE website, n</a:t>
            </a:r>
            <a:r>
              <a:rPr lang="en-US" sz="1200">
                <a:effectLst/>
                <a:latin typeface="+mn-lt"/>
                <a:ea typeface="Times New Roman" panose="02020603050405020304" pitchFamily="18" charset="0"/>
              </a:rPr>
              <a:t>avigate to the CSDE Website, by entering the URL </a:t>
            </a:r>
            <a:r>
              <a:rPr lang="en-US" sz="1200" u="sng">
                <a:solidFill>
                  <a:srgbClr val="0000FF"/>
                </a:solidFill>
                <a:effectLst/>
                <a:latin typeface="+mn-lt"/>
                <a:ea typeface="Times New Roman" panose="02020603050405020304" pitchFamily="18" charset="0"/>
                <a:hlinkClick r:id="rId4"/>
              </a:rPr>
              <a:t>https://portal.ct.gov/SDE</a:t>
            </a:r>
            <a:r>
              <a:rPr lang="en-US" sz="1200">
                <a:effectLst/>
                <a:latin typeface="+mn-lt"/>
                <a:ea typeface="Times New Roman" panose="02020603050405020304" pitchFamily="18" charset="0"/>
              </a:rPr>
              <a:t> in your web browser. </a:t>
            </a:r>
          </a:p>
          <a:p>
            <a:pPr marL="228600" indent="-228600">
              <a:buAutoNum type="arabicPeriod"/>
            </a:pPr>
            <a:r>
              <a:rPr lang="en-US" sz="1200" kern="1200">
                <a:solidFill>
                  <a:schemeClr val="dk1"/>
                </a:solidFill>
                <a:effectLst/>
                <a:latin typeface="+mn-lt"/>
                <a:ea typeface="+mn-ea"/>
                <a:cs typeface="+mn-cs"/>
              </a:rPr>
              <a:t>On the home page of the CSDE Website</a:t>
            </a:r>
            <a:r>
              <a:rPr lang="en-US" sz="1200" kern="1200" baseline="0">
                <a:solidFill>
                  <a:schemeClr val="dk1"/>
                </a:solidFill>
                <a:effectLst/>
                <a:latin typeface="+mn-lt"/>
                <a:ea typeface="+mn-ea"/>
                <a:cs typeface="+mn-cs"/>
              </a:rPr>
              <a:t> s</a:t>
            </a:r>
            <a:r>
              <a:rPr lang="en-US" sz="1200" kern="1200">
                <a:solidFill>
                  <a:schemeClr val="dk1"/>
                </a:solidFill>
                <a:effectLst/>
                <a:latin typeface="+mn-lt"/>
                <a:ea typeface="+mn-ea"/>
                <a:cs typeface="+mn-cs"/>
              </a:rPr>
              <a:t>croll to the bottom of the page</a:t>
            </a:r>
            <a:r>
              <a:rPr lang="en-US" sz="1200" kern="1200" baseline="0">
                <a:solidFill>
                  <a:schemeClr val="dk1"/>
                </a:solidFill>
                <a:effectLst/>
                <a:latin typeface="+mn-lt"/>
                <a:ea typeface="+mn-ea"/>
                <a:cs typeface="+mn-cs"/>
              </a:rPr>
              <a:t> and select/locate the School Information section. (Refer to #2 on your slide.)</a:t>
            </a:r>
          </a:p>
          <a:p>
            <a:pPr marL="228600" indent="-228600">
              <a:buAutoNum type="arabicPeriod"/>
            </a:pPr>
            <a:r>
              <a:rPr lang="en-US" sz="1200" kern="1200" baseline="0">
                <a:solidFill>
                  <a:schemeClr val="dk1"/>
                </a:solidFill>
                <a:effectLst/>
                <a:latin typeface="+mn-lt"/>
                <a:ea typeface="+mn-ea"/>
                <a:cs typeface="+mn-cs"/>
              </a:rPr>
              <a:t>Select the Student Assessment option. </a:t>
            </a:r>
          </a:p>
          <a:p>
            <a:pPr marL="228600" indent="-228600">
              <a:buAutoNum type="arabicPeriod"/>
            </a:pPr>
            <a:r>
              <a:rPr lang="en-US" sz="1200">
                <a:effectLst/>
                <a:latin typeface="+mn-lt"/>
                <a:ea typeface="Times New Roman" panose="02020603050405020304" pitchFamily="18" charset="0"/>
              </a:rPr>
              <a:t>On the </a:t>
            </a:r>
            <a:r>
              <a:rPr lang="en-US" sz="1200" i="1">
                <a:effectLst/>
                <a:latin typeface="+mn-lt"/>
                <a:ea typeface="Times New Roman" panose="02020603050405020304" pitchFamily="18" charset="0"/>
              </a:rPr>
              <a:t>Student Assessment </a:t>
            </a:r>
            <a:r>
              <a:rPr lang="en-US" sz="1200">
                <a:effectLst/>
                <a:latin typeface="+mn-lt"/>
                <a:ea typeface="Times New Roman" panose="02020603050405020304" pitchFamily="18" charset="0"/>
              </a:rPr>
              <a:t>webpage, you may select the any of the options under the Overview section, view the </a:t>
            </a:r>
            <a:r>
              <a:rPr lang="en-US">
                <a:ea typeface="Times New Roman" panose="02020603050405020304" pitchFamily="18" charset="0"/>
              </a:rPr>
              <a:t>current year’s</a:t>
            </a:r>
            <a:r>
              <a:rPr lang="en-US" sz="1200">
                <a:effectLst/>
                <a:latin typeface="+mn-lt"/>
                <a:ea typeface="Times New Roman" panose="02020603050405020304" pitchFamily="18" charset="0"/>
              </a:rPr>
              <a:t> Assessment Calendar, or scroll down to access webinars, assessment policy overviews, and resources that support special populations.</a:t>
            </a:r>
          </a:p>
          <a:p>
            <a:pPr marL="228600" indent="-228600">
              <a:buAutoNum type="arabicPeriod"/>
            </a:pPr>
            <a:r>
              <a:rPr lang="en-US" sz="1200">
                <a:effectLst/>
                <a:latin typeface="+mn-lt"/>
              </a:rPr>
              <a:t>You can also select topics using the menu on the left-side of the webpage (as indicated by the red box on the slide). (Refer to #3 above.)</a:t>
            </a:r>
            <a:endParaRPr lang="en-US">
              <a:latin typeface="+mn-lt"/>
            </a:endParaRPr>
          </a:p>
          <a:p>
            <a:endParaRPr lang="en-US"/>
          </a:p>
          <a:p>
            <a:endParaRPr lang="en-US"/>
          </a:p>
        </p:txBody>
      </p:sp>
      <p:sp>
        <p:nvSpPr>
          <p:cNvPr id="4" name="Slide Number Placeholder 3"/>
          <p:cNvSpPr>
            <a:spLocks noGrp="1"/>
          </p:cNvSpPr>
          <p:nvPr>
            <p:ph type="sldNum" sz="quarter" idx="5"/>
          </p:nvPr>
        </p:nvSpPr>
        <p:spPr/>
        <p:txBody>
          <a:bodyPr/>
          <a:lstStyle/>
          <a:p>
            <a:fld id="{0A3C37BE-C303-496D-B5CD-85F2937540FC}" type="slidenum">
              <a:rPr lang="en-US" smtClean="0"/>
              <a:t>10</a:t>
            </a:fld>
            <a:endParaRPr lang="en-US"/>
          </a:p>
        </p:txBody>
      </p:sp>
    </p:spTree>
    <p:extLst>
      <p:ext uri="{BB962C8B-B14F-4D97-AF65-F5344CB8AC3E}">
        <p14:creationId xmlns:p14="http://schemas.microsoft.com/office/powerpoint/2010/main" val="783788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3C37BE-C303-496D-B5CD-85F2937540FC}" type="slidenum">
              <a:rPr lang="en-US" smtClean="0"/>
              <a:t>11</a:t>
            </a:fld>
            <a:endParaRPr lang="en-US"/>
          </a:p>
        </p:txBody>
      </p:sp>
    </p:spTree>
    <p:extLst>
      <p:ext uri="{BB962C8B-B14F-4D97-AF65-F5344CB8AC3E}">
        <p14:creationId xmlns:p14="http://schemas.microsoft.com/office/powerpoint/2010/main" val="798519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a:effectLst/>
                <a:cs typeface="Arial" panose="020B0604020202020204" pitchFamily="34" charset="0"/>
              </a:rPr>
              <a:t>The p</a:t>
            </a:r>
            <a:r>
              <a:rPr lang="en-US" sz="1200">
                <a:cs typeface="Arial" panose="020B0604020202020204" pitchFamily="34" charset="0"/>
              </a:rPr>
              <a:t>articipation Expectations for Smarter Balanced, NGSS, and Connecticut SAT School Day include:</a:t>
            </a:r>
          </a:p>
          <a:p>
            <a:pPr marL="342900" indent="-342900">
              <a:buFont typeface="Arial" panose="020B0604020202020204" pitchFamily="34" charset="0"/>
              <a:buChar char="•"/>
            </a:pPr>
            <a:r>
              <a:rPr lang="en-US" sz="1200">
                <a:cs typeface="Arial" panose="020B0604020202020204" pitchFamily="34" charset="0"/>
              </a:rPr>
              <a:t>All students enrolled in the Public School Information System (</a:t>
            </a:r>
            <a:r>
              <a:rPr lang="en-US" sz="1200" err="1">
                <a:cs typeface="Arial" panose="020B0604020202020204" pitchFamily="34" charset="0"/>
              </a:rPr>
              <a:t>PSIS</a:t>
            </a:r>
            <a:r>
              <a:rPr lang="en-US" sz="1200">
                <a:cs typeface="Arial" panose="020B0604020202020204" pitchFamily="34" charset="0"/>
              </a:rPr>
              <a:t>) in Grades 3-8 and 11 (these students include those identified as English learners/multilingual learners and/or students with disabilities who have an </a:t>
            </a:r>
            <a:r>
              <a:rPr lang="en-US" sz="1200" err="1">
                <a:cs typeface="Arial" panose="020B0604020202020204" pitchFamily="34" charset="0"/>
              </a:rPr>
              <a:t>IEP</a:t>
            </a:r>
            <a:r>
              <a:rPr lang="en-US" sz="1200">
                <a:cs typeface="Arial" panose="020B0604020202020204" pitchFamily="34" charset="0"/>
              </a:rPr>
              <a:t> or Section 504 Plan)</a:t>
            </a:r>
          </a:p>
          <a:p>
            <a:pPr marL="342900" indent="-342900">
              <a:buFont typeface="Arial" panose="020B0604020202020204" pitchFamily="34" charset="0"/>
              <a:buChar char="•"/>
            </a:pPr>
            <a:r>
              <a:rPr lang="en-US" sz="1200">
                <a:cs typeface="Arial" panose="020B0604020202020204" pitchFamily="34" charset="0"/>
              </a:rPr>
              <a:t>Students enrolled in </a:t>
            </a:r>
            <a:r>
              <a:rPr lang="en-US" sz="1200" err="1">
                <a:cs typeface="Arial" panose="020B0604020202020204" pitchFamily="34" charset="0"/>
              </a:rPr>
              <a:t>PSIS</a:t>
            </a:r>
            <a:r>
              <a:rPr lang="en-US" sz="1200">
                <a:cs typeface="Arial" panose="020B0604020202020204" pitchFamily="34" charset="0"/>
              </a:rPr>
              <a:t> attending Approved Private Special Education Programs (</a:t>
            </a:r>
            <a:r>
              <a:rPr lang="en-US" sz="1200" err="1">
                <a:cs typeface="Arial" panose="020B0604020202020204" pitchFamily="34" charset="0"/>
              </a:rPr>
              <a:t>APSEPs</a:t>
            </a:r>
            <a:r>
              <a:rPr lang="en-US" sz="1200">
                <a:cs typeface="Arial" panose="020B0604020202020204" pitchFamily="34" charset="0"/>
              </a:rPr>
              <a:t>)</a:t>
            </a:r>
          </a:p>
          <a:p>
            <a:pPr marL="342900" indent="-342900">
              <a:buFont typeface="Arial" panose="020B0604020202020204" pitchFamily="34" charset="0"/>
              <a:buChar char="•"/>
            </a:pPr>
            <a:r>
              <a:rPr lang="en-US" sz="1200">
                <a:cs typeface="Arial" panose="020B0604020202020204" pitchFamily="34" charset="0"/>
              </a:rPr>
              <a:t>Students enrolled in </a:t>
            </a:r>
            <a:r>
              <a:rPr lang="en-US" sz="1200" err="1">
                <a:cs typeface="Arial" panose="020B0604020202020204" pitchFamily="34" charset="0"/>
              </a:rPr>
              <a:t>PSIS</a:t>
            </a:r>
            <a:r>
              <a:rPr lang="en-US" sz="1200">
                <a:cs typeface="Arial" panose="020B0604020202020204" pitchFamily="34" charset="0"/>
              </a:rPr>
              <a:t> who are being educated in out-of-state facilities, in-state facilities, and non–approved facilities</a:t>
            </a:r>
          </a:p>
          <a:p>
            <a:pPr marL="0" indent="0">
              <a:buFont typeface="Arial" panose="020B0604020202020204" pitchFamily="34" charset="0"/>
              <a:buNone/>
            </a:pPr>
            <a:endParaRPr lang="en-US" sz="1200">
              <a:cs typeface="Arial" panose="020B0604020202020204" pitchFamily="34" charset="0"/>
            </a:endParaRPr>
          </a:p>
          <a:p>
            <a:pPr marL="0" indent="0">
              <a:buNone/>
            </a:pPr>
            <a:r>
              <a:rPr lang="en-US" sz="1200">
                <a:ln w="0"/>
                <a:cs typeface="Arial" panose="020B0604020202020204" pitchFamily="34" charset="0"/>
              </a:rPr>
              <a:t>Refer to </a:t>
            </a:r>
            <a:r>
              <a:rPr lang="en-US" sz="1200">
                <a:ln w="0"/>
                <a:solidFill>
                  <a:srgbClr val="467886"/>
                </a:solidFill>
                <a:cs typeface="Arial" panose="020B0604020202020204" pitchFamily="34" charset="0"/>
                <a:hlinkClick r:id="rId3">
                  <a:extLst>
                    <a:ext uri="{A12FA001-AC4F-418D-AE19-62706E023703}">
                      <ahyp:hlinkClr xmlns:ahyp="http://schemas.microsoft.com/office/drawing/2018/hyperlinkcolor" val="tx"/>
                    </a:ext>
                  </a:extLst>
                </a:hlinkClick>
              </a:rPr>
              <a:t>Students in </a:t>
            </a:r>
            <a:r>
              <a:rPr lang="en-US" sz="1200" err="1">
                <a:ln w="0"/>
                <a:solidFill>
                  <a:srgbClr val="467886"/>
                </a:solidFill>
                <a:cs typeface="Arial" panose="020B0604020202020204" pitchFamily="34" charset="0"/>
                <a:hlinkClick r:id="rId3">
                  <a:extLst>
                    <a:ext uri="{A12FA001-AC4F-418D-AE19-62706E023703}">
                      <ahyp:hlinkClr xmlns:ahyp="http://schemas.microsoft.com/office/drawing/2018/hyperlinkcolor" val="tx"/>
                    </a:ext>
                  </a:extLst>
                </a:hlinkClick>
              </a:rPr>
              <a:t>PSIS</a:t>
            </a:r>
            <a:r>
              <a:rPr lang="en-US" sz="1200">
                <a:ln w="0"/>
                <a:cs typeface="Arial" panose="020B0604020202020204" pitchFamily="34" charset="0"/>
                <a:hlinkClick r:id="rId3">
                  <a:extLst>
                    <a:ext uri="{A12FA001-AC4F-418D-AE19-62706E023703}">
                      <ahyp:hlinkClr xmlns:ahyp="http://schemas.microsoft.com/office/drawing/2018/hyperlinkcolor" val="tx"/>
                    </a:ext>
                  </a:extLst>
                </a:hlinkClick>
              </a:rPr>
              <a:t> Who Attend Out-of-State and In-State Non-Approved Facilities </a:t>
            </a:r>
            <a:r>
              <a:rPr lang="en-US" sz="1200">
                <a:ln w="0"/>
                <a:cs typeface="Arial" panose="020B0604020202020204" pitchFamily="34" charset="0"/>
              </a:rPr>
              <a:t>(https://ct.portal.cambiumast.com/resource-item/en/testing-students-in-psis-who-attend-out-of-state-and-non-approved-facilities) brochure.</a:t>
            </a:r>
          </a:p>
          <a:p>
            <a:pPr>
              <a:defRPr/>
            </a:pPr>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12</a:t>
            </a:fld>
            <a:endParaRPr lang="en-US"/>
          </a:p>
        </p:txBody>
      </p:sp>
    </p:spTree>
    <p:extLst>
      <p:ext uri="{BB962C8B-B14F-4D97-AF65-F5344CB8AC3E}">
        <p14:creationId xmlns:p14="http://schemas.microsoft.com/office/powerpoint/2010/main" val="4239247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spcAft>
                <a:spcPts val="0"/>
              </a:spcAft>
              <a:buClrTx/>
              <a:buSzTx/>
              <a:buFont typeface="Arial,Sans-Serif"/>
              <a:buNone/>
              <a:tabLst/>
              <a:defRPr/>
            </a:pPr>
            <a:r>
              <a:rPr lang="en-US" sz="1200" dirty="0">
                <a:effectLst/>
                <a:latin typeface="+mn-lt"/>
                <a:ea typeface="Times New Roman" panose="02020603050405020304" pitchFamily="18" charset="0"/>
              </a:rPr>
              <a:t>Federal legislation, the Every Student Succeeds Act signed in 2015 reauthorized the Elementary and Secondary Education Act (ESEA). This act reaffirms and requires that each state institute challenging content and performance standards for its public school students. These performance standards establish the level at which students are expected to master the material included in the state’s content standards. The ESEA requires that all states have quality assessments established in reading, mathematics, and science to determine the extent to which students have mastered the material outlined in the state’s content standards. This requirement addresses a key element of the Title I program, i.e., a high-quality assessment system that is aligned with a state’s content and performance standards to ensure that all students are held to the same high academic standards.</a:t>
            </a:r>
          </a:p>
          <a:p>
            <a:pPr marL="0" indent="0">
              <a:spcAft>
                <a:spcPts val="0"/>
              </a:spcAft>
              <a:buFont typeface="Arial,Sans-Serif"/>
              <a:buNone/>
            </a:pPr>
            <a:r>
              <a:rPr lang="en-US" sz="1200" dirty="0">
                <a:latin typeface="+mn-lt"/>
              </a:rPr>
              <a:t>This slide identifies the legislation that mandates state summative assessments. This legislation requires that students be assessed in Grades 3-8, and 11 in mathematics, reading, and writing, as well as science in Grades 5, 8, and 11.</a:t>
            </a:r>
          </a:p>
          <a:p>
            <a:pPr marL="0" indent="0">
              <a:spcAft>
                <a:spcPts val="0"/>
              </a:spcAft>
              <a:buFont typeface="Arial,Sans-Serif"/>
              <a:buNone/>
            </a:pPr>
            <a:r>
              <a:rPr lang="en-US" sz="1200" dirty="0">
                <a:latin typeface="+mn-lt"/>
              </a:rPr>
              <a:t>Federal law requires full participation of all students on the state summative assessments. The minimum standard for the participation rate is at least 95 percent of all students and all student groups for each subject. For accountability purposes at the district and school level, the CSDE evaluates the participation rate for all students, as well as students in the "High Needs” group, for all content areas.</a:t>
            </a:r>
          </a:p>
          <a:p>
            <a:pPr marL="0" indent="0">
              <a:spcAft>
                <a:spcPts val="0"/>
              </a:spcAft>
              <a:buFont typeface="Arial,Sans-Serif"/>
              <a:buNone/>
            </a:pPr>
            <a:endParaRPr lang="en-US" sz="1200" dirty="0">
              <a:latin typeface="+mn-lt"/>
            </a:endParaRPr>
          </a:p>
          <a:p>
            <a:pPr marL="0" indent="0">
              <a:spcAft>
                <a:spcPts val="0"/>
              </a:spcAft>
              <a:buFont typeface="Arial,Sans-Serif"/>
              <a:buNone/>
            </a:pPr>
            <a:r>
              <a:rPr lang="en-US" sz="1200" dirty="0">
                <a:latin typeface="+mn-lt"/>
              </a:rPr>
              <a:t>What are the legislatively mandated state summative assessments? </a:t>
            </a:r>
          </a:p>
          <a:p>
            <a:pPr marL="0" indent="0">
              <a:spcAft>
                <a:spcPts val="0"/>
              </a:spcAft>
              <a:buFont typeface="Arial,Sans-Serif"/>
              <a:buNone/>
            </a:pPr>
            <a:endParaRPr lang="en-US" sz="1200" b="1" dirty="0">
              <a:latin typeface="+mn-lt"/>
            </a:endParaRPr>
          </a:p>
          <a:p>
            <a:pPr marL="0" indent="0">
              <a:spcAft>
                <a:spcPts val="0"/>
              </a:spcAft>
              <a:buFont typeface="Arial,Sans-Serif"/>
              <a:buNone/>
            </a:pPr>
            <a:r>
              <a:rPr lang="en-US" sz="1200" b="1" dirty="0">
                <a:latin typeface="+mn-lt"/>
              </a:rPr>
              <a:t>The Smarter Balanced Assessments </a:t>
            </a:r>
            <a:r>
              <a:rPr lang="en-US" sz="1200" dirty="0">
                <a:latin typeface="+mn-lt"/>
              </a:rPr>
              <a:t>are aligned to the Connecticut Core Standards (CCS) in English language arts (ELA) and mathematics and measure student progress toward college and career readiness. These assessments are administered to students in Grades 3-8. The ELA assessment consists of a Computer Adaptive Test (CAT) while the mathematics assessment consists of a CAT and a performance task (PT). </a:t>
            </a:r>
          </a:p>
          <a:p>
            <a:pPr marL="0" indent="0">
              <a:spcAft>
                <a:spcPts val="0"/>
              </a:spcAft>
              <a:buFont typeface="Arial,Sans-Serif"/>
              <a:buNone/>
            </a:pPr>
            <a:endParaRPr lang="en-US" sz="1200" dirty="0">
              <a:latin typeface="+mn-lt"/>
            </a:endParaRPr>
          </a:p>
          <a:p>
            <a:pPr marL="0" indent="0">
              <a:spcAft>
                <a:spcPts val="0"/>
              </a:spcAft>
              <a:buFont typeface="Arial,Sans-Serif"/>
              <a:buNone/>
            </a:pPr>
            <a:r>
              <a:rPr lang="en-US" sz="1200" b="1" dirty="0">
                <a:latin typeface="+mn-lt"/>
              </a:rPr>
              <a:t>The Next Generation Science Standards (NGSS) Assessments</a:t>
            </a:r>
            <a:r>
              <a:rPr lang="en-US" sz="1200" dirty="0">
                <a:latin typeface="+mn-lt"/>
              </a:rPr>
              <a:t> are aligned to the NGSS. These standards were adopted by the Connecticut State Board of Education in November 2015. The first operational year of the NGSS Assessments was the 2018-19 school year. The assessments are also computer adaptive and are administered in Grades 5, 8, and 11.</a:t>
            </a:r>
          </a:p>
          <a:p>
            <a:pPr marL="0" indent="0">
              <a:spcAft>
                <a:spcPts val="0"/>
              </a:spcAft>
              <a:buFont typeface="Arial,Sans-Serif"/>
              <a:buNone/>
            </a:pPr>
            <a:endParaRPr lang="en-US" sz="1200" dirty="0">
              <a:latin typeface="+mn-lt"/>
            </a:endParaRPr>
          </a:p>
          <a:p>
            <a:pPr marL="0" indent="0">
              <a:spcAft>
                <a:spcPts val="0"/>
              </a:spcAft>
              <a:buFont typeface="Arial,Sans-Serif"/>
              <a:buNone/>
            </a:pPr>
            <a:r>
              <a:rPr lang="en-US" sz="1200" b="1" dirty="0">
                <a:latin typeface="+mn-lt"/>
              </a:rPr>
              <a:t>The Connecticut SAT School Day </a:t>
            </a:r>
            <a:r>
              <a:rPr lang="en-US" sz="1200" dirty="0">
                <a:latin typeface="+mn-lt"/>
              </a:rPr>
              <a:t>is administered to all students in Grade 11 in Connecticut public schools. The Connecticut SAT School Day is aligned to the CCS in ELA and mathematics. Scores for the Connecticut SAT School Day can also be used for the college admissions process. The Connecticut SAT School Day is multi-stage adaptive and has two sections: reading/writing and mathematics.</a:t>
            </a:r>
          </a:p>
          <a:p>
            <a:pPr marL="0" indent="0">
              <a:spcAft>
                <a:spcPts val="0"/>
              </a:spcAft>
              <a:buFont typeface="Arial,Sans-Serif"/>
              <a:buNone/>
            </a:pPr>
            <a:endParaRPr lang="en-US" sz="1200" dirty="0">
              <a:latin typeface="+mn-lt"/>
            </a:endParaRPr>
          </a:p>
          <a:p>
            <a:pPr marL="0" indent="0">
              <a:spcAft>
                <a:spcPts val="0"/>
              </a:spcAft>
              <a:buFont typeface="Arial,Sans-Serif"/>
              <a:buNone/>
            </a:pPr>
            <a:r>
              <a:rPr lang="en-US" sz="1200" b="1" dirty="0">
                <a:latin typeface="+mn-lt"/>
              </a:rPr>
              <a:t>The Connecticut Alternate Assessments (CTAA) </a:t>
            </a:r>
            <a:r>
              <a:rPr lang="en-US" sz="1200" dirty="0">
                <a:latin typeface="+mn-lt"/>
              </a:rPr>
              <a:t>support student independence to the greatest extent possible by making academic content accessible and the expected achievement levels appropriate. The CTAA for math and English language arts was developed to ensure that all students with significant cognitive disabilities that meet eligibility requirements for alternate assessments are able to participate in an assessment that measures what they know and can do in relation to grade-level standards. The CTAA is only administered to eligible students in Grades 3-8 and 11. It is a secure test, accessed online (or paper-pencil) with the support of a trained teacher. </a:t>
            </a:r>
          </a:p>
          <a:p>
            <a:pPr marL="0" indent="0">
              <a:spcAft>
                <a:spcPts val="0"/>
              </a:spcAft>
              <a:buFont typeface="Arial,Sans-Serif"/>
              <a:buNone/>
            </a:pPr>
            <a:endParaRPr lang="en-US" sz="1200" dirty="0">
              <a:latin typeface="+mn-lt"/>
            </a:endParaRPr>
          </a:p>
          <a:p>
            <a:pPr marL="0" indent="0">
              <a:spcAft>
                <a:spcPts val="0"/>
              </a:spcAft>
              <a:buFont typeface="Arial,Sans-Serif"/>
              <a:buNone/>
            </a:pPr>
            <a:r>
              <a:rPr lang="en-US" sz="1200" b="1" dirty="0">
                <a:latin typeface="+mn-lt"/>
              </a:rPr>
              <a:t>The Connecticut Alternate Science (CTAS) Assessments </a:t>
            </a:r>
            <a:r>
              <a:rPr lang="en-US" sz="1200" dirty="0">
                <a:latin typeface="+mn-lt"/>
              </a:rPr>
              <a:t>was developed to ensure that all eligible students with significant cognitive disabilities are able to participate in an assessment that is a measure of what they know and can do in relation to the NGSS. The CTAS includes six Performance Tasks that are intended to be administered throughout the year as teachers work with eligible students to rate student performance on the CTAS Core Extensions. This alternate science assessment is only administered to eligible students in Grades 5, 8, and 11. </a:t>
            </a:r>
          </a:p>
          <a:p>
            <a:pPr marL="0" indent="0">
              <a:spcAft>
                <a:spcPts val="0"/>
              </a:spcAft>
              <a:buFont typeface="Arial,Sans-Serif"/>
              <a:buNone/>
            </a:pPr>
            <a:endParaRPr lang="en-US" sz="1200" dirty="0">
              <a:latin typeface="+mn-lt"/>
            </a:endParaRPr>
          </a:p>
          <a:p>
            <a:pPr marL="0" marR="0">
              <a:spcAft>
                <a:spcPts val="0"/>
              </a:spcAft>
            </a:pPr>
            <a:r>
              <a:rPr lang="en-US" sz="1200" b="1" dirty="0">
                <a:latin typeface="+mn-lt"/>
              </a:rPr>
              <a:t>English Language Proficiency (ELP) Assessment </a:t>
            </a:r>
            <a:r>
              <a:rPr lang="en-US" sz="1200" dirty="0">
                <a:latin typeface="+mn-lt"/>
              </a:rPr>
              <a:t>is required to be administered to eligible students under the Connecticut Consolidated State Plan for the ESSA. Results of this assessment are included in Indicator 11 of the Next Generation Accountability System reports. </a:t>
            </a:r>
            <a:r>
              <a:rPr lang="en-US" sz="1200" dirty="0">
                <a:effectLst/>
                <a:latin typeface="+mn-lt"/>
                <a:ea typeface="Calibri" panose="020F0502020204030204" pitchFamily="34" charset="0"/>
              </a:rPr>
              <a:t>Both Titles I and III of the ESEA require States and LEAs to annually assess the English proficiency of all ELs/MLs in the State enrolled in public schools in grades kindergarten through twelve in the domains of speaking, listening, reading, and writing (sections 1111(b)(7) and 1123(b)(3)(D) of the ESEA). Accordingly, as part of a general state assessment program, all Els/MLs with disabilities must participate in the annual State ELP assessment with or without appropriate accommodations or by taking an alternate assessment, if necessary, consistent with their IEPs. The IDEA, Titles I and III of the ESEA, and Federal civil rights laws require that all children, including children with disabilities, take statewide assessments that are valid and reliable for the purpose for which they are being used, and this includes the annual ELP assessment.</a:t>
            </a:r>
          </a:p>
          <a:p>
            <a:pPr marL="0" marR="0">
              <a:spcAft>
                <a:spcPts val="0"/>
              </a:spcAft>
            </a:pPr>
            <a:r>
              <a:rPr lang="en-US" sz="1200" dirty="0">
                <a:effectLst/>
                <a:latin typeface="+mn-lt"/>
                <a:ea typeface="Calibri" panose="020F0502020204030204" pitchFamily="34" charset="0"/>
              </a:rPr>
              <a:t> </a:t>
            </a:r>
          </a:p>
          <a:p>
            <a:pPr marL="0" indent="0">
              <a:spcAft>
                <a:spcPts val="0"/>
              </a:spcAft>
              <a:buFont typeface="Arial,Sans-Serif"/>
              <a:buNone/>
            </a:pPr>
            <a:r>
              <a:rPr lang="en-US" sz="1200" b="1" dirty="0">
                <a:solidFill>
                  <a:schemeClr val="tx1"/>
                </a:solidFill>
                <a:latin typeface="+mn-lt"/>
              </a:rPr>
              <a:t>The Connecticut Alternate Assessment of English Language Proficiency (CAAELP) </a:t>
            </a:r>
            <a:r>
              <a:rPr lang="en-US" sz="1200" dirty="0">
                <a:latin typeface="+mn-lt"/>
              </a:rPr>
              <a:t>The CAAELP is designed for students with the most significant cognitive disabilities in Grades K-12 who are dually identified as EL/ML and receive services under the IDEA. Eligible students, determined at each annual Planning and Placement Team (PPT) meeting, may be considered for participation in the appropriate assessments associated with their grade and EL/ML identification.</a:t>
            </a:r>
          </a:p>
          <a:p>
            <a:pPr marL="0" indent="0">
              <a:spcAft>
                <a:spcPts val="0"/>
              </a:spcAft>
              <a:buFont typeface="Arial,Sans-Serif"/>
              <a:buNone/>
            </a:pPr>
            <a:endParaRPr lang="en-US" sz="1200" dirty="0">
              <a:latin typeface="+mn-lt"/>
            </a:endParaRPr>
          </a:p>
          <a:p>
            <a:pPr marL="0" indent="0">
              <a:spcAft>
                <a:spcPts val="0"/>
              </a:spcAft>
              <a:buFont typeface="Arial,Sans-Serif"/>
              <a:buNone/>
            </a:pPr>
            <a:r>
              <a:rPr lang="en-US" sz="1200" b="1" dirty="0">
                <a:latin typeface="+mn-lt"/>
              </a:rPr>
              <a:t>Connecticut Physical Fitness Assessment</a:t>
            </a:r>
          </a:p>
          <a:p>
            <a:pPr marL="0" marR="0" algn="l">
              <a:spcAft>
                <a:spcPts val="0"/>
              </a:spcAft>
            </a:pPr>
            <a:r>
              <a:rPr lang="en-US" sz="1200" b="0" i="0" dirty="0">
                <a:solidFill>
                  <a:srgbClr val="0A0A0A"/>
                </a:solidFill>
                <a:effectLst/>
                <a:latin typeface="+mn-lt"/>
              </a:rPr>
              <a:t>The Connecticut Physical Fitness Assessment (CPFA) is Connecticut’s annual assessment of public school students’ physical well-being.  Students in Grades 4, 6, and 8 are assessed annually.  At the high school level, schools have the flexibility to assess students at any grade, but must assess each student at some point between Grades 9 and 12. </a:t>
            </a:r>
          </a:p>
          <a:p>
            <a:pPr marL="0" marR="0" algn="l">
              <a:spcAft>
                <a:spcPts val="0"/>
              </a:spcAft>
            </a:pPr>
            <a:br>
              <a:rPr lang="en-US" sz="1200" b="0" i="0" dirty="0">
                <a:solidFill>
                  <a:srgbClr val="0A0A0A"/>
                </a:solidFill>
                <a:effectLst/>
                <a:latin typeface="+mn-lt"/>
              </a:rPr>
            </a:br>
            <a:r>
              <a:rPr lang="en-US" sz="1200" b="0" i="0" dirty="0">
                <a:solidFill>
                  <a:srgbClr val="0A0A0A"/>
                </a:solidFill>
                <a:effectLst/>
                <a:latin typeface="+mn-lt"/>
              </a:rPr>
              <a:t>The goals of the assessment program are to:</a:t>
            </a:r>
          </a:p>
          <a:p>
            <a:pPr algn="l">
              <a:buFont typeface="Arial" panose="020B0604020202020204" pitchFamily="34" charset="0"/>
              <a:buChar char="•"/>
            </a:pPr>
            <a:r>
              <a:rPr lang="en-US" sz="1200" b="0" i="0" dirty="0">
                <a:solidFill>
                  <a:srgbClr val="0A0A0A"/>
                </a:solidFill>
                <a:effectLst/>
                <a:latin typeface="+mn-lt"/>
              </a:rPr>
              <a:t>inform schools, districts and the public about programs focusing on fitness and physical activity in our schools and evaluate their success</a:t>
            </a:r>
          </a:p>
          <a:p>
            <a:pPr marL="0" indent="0">
              <a:spcAft>
                <a:spcPts val="0"/>
              </a:spcAft>
              <a:buFont typeface="Arial,Sans-Serif"/>
              <a:buNone/>
            </a:pPr>
            <a:endParaRPr lang="en-US" sz="1200" dirty="0">
              <a:latin typeface="+mn-lt"/>
            </a:endParaRPr>
          </a:p>
          <a:p>
            <a:pPr marL="0" indent="0">
              <a:spcAft>
                <a:spcPts val="0"/>
              </a:spcAft>
              <a:buFont typeface="Arial,Sans-Serif"/>
              <a:buNone/>
            </a:pPr>
            <a:r>
              <a:rPr lang="en-US" sz="1200" b="1" dirty="0">
                <a:latin typeface="+mn-lt"/>
              </a:rPr>
              <a:t>Is there an Opt-Out Policy for academic statewide assessments?</a:t>
            </a:r>
          </a:p>
          <a:p>
            <a:pPr marL="0" indent="0">
              <a:spcAft>
                <a:spcPts val="0"/>
              </a:spcAft>
              <a:buFont typeface="Arial,Sans-Serif"/>
              <a:buNone/>
            </a:pPr>
            <a:r>
              <a:rPr lang="en-US" sz="1200" b="0" i="0" dirty="0">
                <a:effectLst/>
                <a:latin typeface="+mn-lt"/>
              </a:rPr>
              <a:t>There is no opt out for CT students taking the Smarter Balanced, NGSS, Connecticut's Alternate Assessment System, or Connecticut SAT School Day Assessments. If students do not test, they will be considered a non-participant and will impact school accountability.</a:t>
            </a:r>
            <a:endParaRPr lang="en-US" sz="1200" dirty="0">
              <a:latin typeface="+mn-lt"/>
            </a:endParaRPr>
          </a:p>
          <a:p>
            <a:pPr>
              <a:defRPr/>
            </a:pPr>
            <a:endParaRPr lang="en-US" dirty="0"/>
          </a:p>
        </p:txBody>
      </p:sp>
      <p:sp>
        <p:nvSpPr>
          <p:cNvPr id="4" name="Slide Number Placeholder 3"/>
          <p:cNvSpPr>
            <a:spLocks noGrp="1"/>
          </p:cNvSpPr>
          <p:nvPr>
            <p:ph type="sldNum" sz="quarter" idx="5"/>
          </p:nvPr>
        </p:nvSpPr>
        <p:spPr/>
        <p:txBody>
          <a:bodyPr/>
          <a:lstStyle/>
          <a:p>
            <a:fld id="{DECF9E23-3657-41AF-913F-C69B64B47684}" type="slidenum">
              <a:rPr lang="en-US" smtClean="0"/>
              <a:t>13</a:t>
            </a:fld>
            <a:endParaRPr lang="en-US"/>
          </a:p>
        </p:txBody>
      </p:sp>
    </p:spTree>
    <p:extLst>
      <p:ext uri="{BB962C8B-B14F-4D97-AF65-F5344CB8AC3E}">
        <p14:creationId xmlns:p14="http://schemas.microsoft.com/office/powerpoint/2010/main" val="3936459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assist districts with planning their calendars, the CSDE is providing the State Summative Assessment Calendar for Connecticut public schools for the 2024-25 school year</a:t>
            </a:r>
            <a:r>
              <a:rPr lang="en-US" baseline="0"/>
              <a:t>. </a:t>
            </a:r>
          </a:p>
          <a:p>
            <a:endParaRPr lang="en-US" baseline="0"/>
          </a:p>
          <a:p>
            <a:r>
              <a:rPr lang="en-US">
                <a:hlinkClick r:id="rId3"/>
              </a:rPr>
              <a:t>Connecticut Sensible Assessment System--Summative Assessment - End-of-Year</a:t>
            </a:r>
            <a:r>
              <a:rPr lang="en-US"/>
              <a:t>; https://portal.ct.gov/sde/student-assessment/main-assessment/student-assessment</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14</a:t>
            </a:fld>
            <a:endParaRPr lang="en-US"/>
          </a:p>
        </p:txBody>
      </p:sp>
    </p:spTree>
    <p:extLst>
      <p:ext uri="{BB962C8B-B14F-4D97-AF65-F5344CB8AC3E}">
        <p14:creationId xmlns:p14="http://schemas.microsoft.com/office/powerpoint/2010/main" val="132567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3C37BE-C303-496D-B5CD-85F2937540FC}" type="slidenum">
              <a:rPr lang="en-US" smtClean="0"/>
              <a:t>15</a:t>
            </a:fld>
            <a:endParaRPr lang="en-US"/>
          </a:p>
        </p:txBody>
      </p:sp>
    </p:spTree>
    <p:extLst>
      <p:ext uri="{BB962C8B-B14F-4D97-AF65-F5344CB8AC3E}">
        <p14:creationId xmlns:p14="http://schemas.microsoft.com/office/powerpoint/2010/main" val="3635816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now take a moment to identify Connecticut’s statewide assessments and answer general questions related to how they are administered.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each of the assessments indicated on this slide are hyperlinked for easy access.</a:t>
            </a:r>
          </a:p>
          <a:p>
            <a:pPr>
              <a:defRPr/>
            </a:pPr>
            <a:endParaRPr lang="en-US" dirty="0"/>
          </a:p>
          <a:p>
            <a:pPr>
              <a:defRPr/>
            </a:pPr>
            <a:r>
              <a:rPr lang="en-US" dirty="0"/>
              <a:t>Links to each assessment webpage:</a:t>
            </a:r>
          </a:p>
          <a:p>
            <a:pPr>
              <a:defRPr/>
            </a:pPr>
            <a:r>
              <a:rPr lang="en-US" dirty="0"/>
              <a:t>Smarter Balanced </a:t>
            </a:r>
            <a:r>
              <a:rPr lang="en-US" dirty="0">
                <a:hlinkClick r:id="rId3"/>
              </a:rPr>
              <a:t>Finding Information about Smarter Balanced</a:t>
            </a:r>
            <a:r>
              <a:rPr lang="en-US" dirty="0"/>
              <a:t>; https://portal.ct.gov/sde/student-assessment/smarter-balanced/find-information-about-smarter-balanced</a:t>
            </a:r>
          </a:p>
          <a:p>
            <a:pPr>
              <a:defRPr/>
            </a:pPr>
            <a:endParaRPr lang="en-US" dirty="0"/>
          </a:p>
          <a:p>
            <a:pPr>
              <a:defRPr/>
            </a:pPr>
            <a:r>
              <a:rPr lang="en-US" dirty="0"/>
              <a:t>CT SAT School Day </a:t>
            </a:r>
            <a:r>
              <a:rPr lang="en-US" dirty="0">
                <a:hlinkClick r:id="rId4"/>
              </a:rPr>
              <a:t>Connecticut SAT School Day</a:t>
            </a:r>
            <a:r>
              <a:rPr lang="en-US" dirty="0"/>
              <a:t>; https://portal.ct.gov/sde/student-assessment/sat/connecticut-sat-school-day</a:t>
            </a:r>
          </a:p>
          <a:p>
            <a:pPr>
              <a:defRPr/>
            </a:pPr>
            <a:endParaRPr lang="en-US" dirty="0"/>
          </a:p>
          <a:p>
            <a:pPr>
              <a:defRPr/>
            </a:pPr>
            <a:r>
              <a:rPr lang="en-US" dirty="0"/>
              <a:t>Next Generation Science Standards (NGSS) Assessment </a:t>
            </a:r>
            <a:r>
              <a:rPr lang="en-US" dirty="0">
                <a:hlinkClick r:id="rId5"/>
              </a:rPr>
              <a:t>NGSS Science</a:t>
            </a:r>
            <a:r>
              <a:rPr lang="en-US" dirty="0"/>
              <a:t>; Connecticut Alternate Assessment (CTAA) for Math and ELA  </a:t>
            </a:r>
            <a:r>
              <a:rPr lang="en-US" dirty="0">
                <a:hlinkClick r:id="rId6"/>
              </a:rPr>
              <a:t>The Connecticut Alternate Assessment System (CTAA, CTAS, and CAAELP)  --CTAA Resources</a:t>
            </a:r>
            <a:r>
              <a:rPr lang="en-US" dirty="0"/>
              <a:t>; https://portal.ct.gov/sde/student-assessment/ctaa-skills-checklist/connecticut-alternate-assessments/ctaa-resources</a:t>
            </a:r>
          </a:p>
          <a:p>
            <a:pPr>
              <a:defRPr/>
            </a:pPr>
            <a:endParaRPr lang="en-US" dirty="0"/>
          </a:p>
          <a:p>
            <a:pPr>
              <a:defRPr/>
            </a:pPr>
            <a:r>
              <a:rPr lang="en-US" dirty="0"/>
              <a:t>Connecticut Alternate Assessment (CTAS) for Science </a:t>
            </a:r>
            <a:r>
              <a:rPr lang="en-US" dirty="0">
                <a:hlinkClick r:id="rId7"/>
              </a:rPr>
              <a:t>The Connecticut Alternate Assessment System (CTAA, CTAS, and CAAELP)  --CTAS Resources</a:t>
            </a:r>
            <a:r>
              <a:rPr lang="en-US" dirty="0"/>
              <a:t>; https://portal.ct.gov/sde/student-assessment/ctaa-skills-checklist/connecticut-alternate-assessments/ctas-resources</a:t>
            </a:r>
          </a:p>
          <a:p>
            <a:pPr>
              <a:defRPr/>
            </a:pPr>
            <a:endParaRPr lang="en-US" dirty="0"/>
          </a:p>
          <a:p>
            <a:pPr>
              <a:defRPr/>
            </a:pPr>
            <a:r>
              <a:rPr lang="en-US" dirty="0"/>
              <a:t>Connecticut Alternate Assessment of English Language Proficiency (CAAELP) </a:t>
            </a:r>
            <a:r>
              <a:rPr lang="en-US" dirty="0">
                <a:hlinkClick r:id="rId8"/>
              </a:rPr>
              <a:t>The Connecticut Alternate Assessment System (CTAA, CTAS, and CAAELP)  --CAAELP Resources</a:t>
            </a:r>
            <a:r>
              <a:rPr lang="en-US" dirty="0"/>
              <a:t>; https://portal.ct.gov/sde/student-assessment/ctaa-skills-checklist/connecticut-alternate-assessments/caaelp-resources</a:t>
            </a:r>
          </a:p>
          <a:p>
            <a:pPr>
              <a:defRPr/>
            </a:pPr>
            <a:endParaRPr lang="en-US" dirty="0"/>
          </a:p>
        </p:txBody>
      </p:sp>
      <p:sp>
        <p:nvSpPr>
          <p:cNvPr id="4" name="Slide Number Placeholder 3"/>
          <p:cNvSpPr>
            <a:spLocks noGrp="1"/>
          </p:cNvSpPr>
          <p:nvPr>
            <p:ph type="sldNum" sz="quarter" idx="5"/>
          </p:nvPr>
        </p:nvSpPr>
        <p:spPr/>
        <p:txBody>
          <a:bodyPr/>
          <a:lstStyle/>
          <a:p>
            <a:fld id="{DECF9E23-3657-41AF-913F-C69B64B47684}" type="slidenum">
              <a:rPr lang="en-US" smtClean="0"/>
              <a:t>16</a:t>
            </a:fld>
            <a:endParaRPr lang="en-US"/>
          </a:p>
        </p:txBody>
      </p:sp>
    </p:spTree>
    <p:extLst>
      <p:ext uri="{BB962C8B-B14F-4D97-AF65-F5344CB8AC3E}">
        <p14:creationId xmlns:p14="http://schemas.microsoft.com/office/powerpoint/2010/main" val="3676103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0000"/>
                </a:solidFill>
                <a:effectLst/>
                <a:ea typeface="Times New Roman" panose="02020603050405020304" pitchFamily="18" charset="0"/>
              </a:rPr>
              <a:t>The Smarter Balanced summative assessment for English language arts and mathematics </a:t>
            </a:r>
            <a:r>
              <a:rPr lang="en-US" dirty="0">
                <a:solidFill>
                  <a:srgbClr val="000000"/>
                </a:solidFill>
                <a:effectLst/>
                <a:ea typeface="Times New Roman" panose="02020603050405020304" pitchFamily="18" charset="0"/>
              </a:rPr>
              <a:t>requires students to</a:t>
            </a:r>
          </a:p>
          <a:p>
            <a:pPr marL="342900" marR="102870" lvl="0" indent="-342900" algn="l">
              <a:lnSpc>
                <a:spcPts val="1200"/>
              </a:lnSpc>
              <a:spcBef>
                <a:spcPts val="600"/>
              </a:spcBef>
              <a:spcAft>
                <a:spcPts val="0"/>
              </a:spcAft>
              <a:buSzPts val="1200"/>
              <a:buFont typeface="Symbol" panose="05050102010706020507" pitchFamily="18" charset="2"/>
              <a:buChar char=""/>
            </a:pPr>
            <a:r>
              <a:rPr lang="en-US" dirty="0">
                <a:effectLst/>
                <a:ea typeface="Times New Roman" panose="02020603050405020304" pitchFamily="18" charset="0"/>
              </a:rPr>
              <a:t>Participate in an online assessment comprised of two components: a computer adaptive test (CAT) for both ELA and math; and a performance task (PT) for math. The tests are not timed, however, recommended test session lengths of 40 to 120 minutes, depending on content area and grade level, are provided in the Smarter Balanced Test Administration Manual;</a:t>
            </a:r>
          </a:p>
          <a:p>
            <a:pPr marL="342900" marR="102870" lvl="0" indent="-342900" algn="l">
              <a:lnSpc>
                <a:spcPts val="1200"/>
              </a:lnSpc>
              <a:spcBef>
                <a:spcPts val="600"/>
              </a:spcBef>
              <a:spcAft>
                <a:spcPts val="0"/>
              </a:spcAft>
              <a:buSzPts val="1200"/>
              <a:buFont typeface="Symbol" panose="05050102010706020507" pitchFamily="18" charset="2"/>
              <a:buChar char=""/>
            </a:pPr>
            <a:r>
              <a:rPr lang="en-US" dirty="0">
                <a:effectLst/>
                <a:ea typeface="Times New Roman" panose="02020603050405020304" pitchFamily="18" charset="0"/>
              </a:rPr>
              <a:t>Demonstrate critical-thinking and problem-solving skills; and</a:t>
            </a:r>
          </a:p>
          <a:p>
            <a:pPr marL="342900" marR="102870" lvl="0" indent="-342900" algn="l">
              <a:lnSpc>
                <a:spcPts val="1200"/>
              </a:lnSpc>
              <a:spcBef>
                <a:spcPts val="600"/>
              </a:spcBef>
              <a:spcAft>
                <a:spcPts val="0"/>
              </a:spcAft>
              <a:buSzPts val="1200"/>
              <a:buFont typeface="Symbol" panose="05050102010706020507" pitchFamily="18" charset="2"/>
              <a:buChar char=""/>
            </a:pPr>
            <a:r>
              <a:rPr lang="en-US" dirty="0">
                <a:effectLst/>
                <a:ea typeface="Times New Roman" panose="02020603050405020304" pitchFamily="18" charset="0"/>
              </a:rPr>
              <a:t>Accurately respond to various item response types using a keyboard and mouse or touchpad.</a:t>
            </a:r>
          </a:p>
          <a:p>
            <a:pPr marL="342900" marR="102870" lvl="0" indent="-342900" algn="l">
              <a:lnSpc>
                <a:spcPts val="1200"/>
              </a:lnSpc>
              <a:spcBef>
                <a:spcPts val="600"/>
              </a:spcBef>
              <a:spcAft>
                <a:spcPts val="0"/>
              </a:spcAft>
              <a:buSzPts val="1200"/>
              <a:buFont typeface="Symbol" panose="05050102010706020507" pitchFamily="18" charset="2"/>
              <a:buChar char=""/>
            </a:pPr>
            <a:endParaRPr lang="en-US" dirty="0">
              <a:effectLst/>
              <a:ea typeface="Times New Roman" panose="02020603050405020304" pitchFamily="18" charset="0"/>
            </a:endParaRPr>
          </a:p>
          <a:p>
            <a:pPr marL="0" marR="102870" lvl="0" indent="0" algn="l">
              <a:lnSpc>
                <a:spcPts val="1200"/>
              </a:lnSpc>
              <a:spcBef>
                <a:spcPts val="600"/>
              </a:spcBef>
              <a:spcAft>
                <a:spcPts val="0"/>
              </a:spcAft>
              <a:buSzPts val="1200"/>
              <a:buFont typeface="Symbol" panose="05050102010706020507" pitchFamily="18" charset="2"/>
              <a:buNone/>
            </a:pPr>
            <a:r>
              <a:rPr lang="en-US" b="1" dirty="0">
                <a:effectLst/>
                <a:ea typeface="Times New Roman" panose="02020603050405020304" pitchFamily="18" charset="0"/>
              </a:rPr>
              <a:t>The Next Generation Science Standards (NGSS) Assessments </a:t>
            </a:r>
            <a:r>
              <a:rPr lang="en-US" dirty="0"/>
              <a:t>consists of a variety of item types and interactions, many of which students will have experienced before on the NGSS Assessment and Smarter Balanced Assessments. Some items will be organized in item clusters that are designed to engage the student in a grade appropriate, meaningful scientific activity aligned to a specific NGSS performance expectation. Each item cluster begins with a real-world phenomenon and includes two or more item interactions that require students to demonstrate the ability to use the science and engineering practices, disciplinary core ideas, and cross-cutting concepts described by the performance expectation. In addition to item clusters, there are stand-alone items that most often contain a single interaction framed around a single task demand. Each student will receive six item clusters and 12 stand-alone items that will be scored. The suggested testing time of at least 90 minutes is a recommendation of how much time students will need to complete the NGSS Assessments. Students should be given additional time if needed. For details, refer to the NGSS Test Administration Manual.</a:t>
            </a:r>
            <a:endParaRPr lang="en-US" dirty="0">
              <a:effectLst/>
              <a:ea typeface="Times New Roman" panose="02020603050405020304" pitchFamily="18" charset="0"/>
            </a:endParaRPr>
          </a:p>
          <a:p>
            <a:pPr marL="342900" marR="102870" lvl="0" indent="-342900" algn="l">
              <a:lnSpc>
                <a:spcPts val="1200"/>
              </a:lnSpc>
              <a:spcBef>
                <a:spcPts val="600"/>
              </a:spcBef>
              <a:spcAft>
                <a:spcPts val="0"/>
              </a:spcAft>
              <a:buSzPts val="1200"/>
              <a:buFont typeface="Symbol" panose="05050102010706020507" pitchFamily="18" charset="2"/>
              <a:buChar char=""/>
            </a:pPr>
            <a:endParaRPr lang="en-US" dirty="0">
              <a:effectLst/>
              <a:ea typeface="Times New Roman" panose="02020603050405020304" pitchFamily="18" charset="0"/>
            </a:endParaRPr>
          </a:p>
          <a:p>
            <a:pPr marL="0" marR="102870" lvl="0" indent="0" algn="l">
              <a:lnSpc>
                <a:spcPts val="1200"/>
              </a:lnSpc>
              <a:spcBef>
                <a:spcPts val="600"/>
              </a:spcBef>
              <a:spcAft>
                <a:spcPts val="0"/>
              </a:spcAft>
              <a:buSzPts val="1200"/>
              <a:buFont typeface="Symbol" panose="05050102010706020507" pitchFamily="18" charset="2"/>
              <a:buNone/>
            </a:pPr>
            <a:r>
              <a:rPr lang="en-US" b="1" dirty="0">
                <a:effectLst/>
                <a:ea typeface="Times New Roman" panose="02020603050405020304" pitchFamily="18" charset="0"/>
              </a:rPr>
              <a:t>The online Connecticut SAT School Day </a:t>
            </a:r>
            <a:r>
              <a:rPr lang="en-US" dirty="0">
                <a:effectLst/>
                <a:ea typeface="Times New Roman" panose="02020603050405020304" pitchFamily="18" charset="0"/>
              </a:rPr>
              <a:t>is shorter and multistage adaptive. This assessment is produced and delivered by the College Board using their own online platform. Teachers/test administrators use Test Day Toolkit to administer the tests, while students use the Bluebook App to take the tests. More information is available at </a:t>
            </a:r>
            <a:r>
              <a:rPr lang="en-US" dirty="0">
                <a:hlinkClick r:id="rId3"/>
              </a:rPr>
              <a:t>Home – SAT Suite of Assessments | College Board</a:t>
            </a:r>
            <a:r>
              <a:rPr lang="en-US" dirty="0"/>
              <a:t> (https://satsuite.collegeboard.org/).</a:t>
            </a:r>
            <a:endParaRPr lang="en-US" dirty="0">
              <a:effectLst/>
              <a:ea typeface="Times New Roman" panose="02020603050405020304" pitchFamily="18" charset="0"/>
            </a:endParaRPr>
          </a:p>
          <a:p>
            <a:pPr marR="100330" lvl="0" algn="just">
              <a:lnSpc>
                <a:spcPts val="1200"/>
              </a:lnSpc>
              <a:spcBef>
                <a:spcPts val="600"/>
              </a:spcBef>
              <a:spcAft>
                <a:spcPts val="0"/>
              </a:spcAft>
              <a:buSzPts val="1200"/>
            </a:pPr>
            <a:r>
              <a:rPr lang="en-US" dirty="0">
                <a:effectLst/>
                <a:ea typeface="Times New Roman" panose="02020603050405020304" pitchFamily="18" charset="0"/>
              </a:rPr>
              <a:t>Reading and Writing</a:t>
            </a:r>
            <a:r>
              <a:rPr lang="en-US" dirty="0">
                <a:ea typeface="Times New Roman" panose="02020603050405020304" pitchFamily="18" charset="0"/>
              </a:rPr>
              <a:t> tests have an allotted time of 64 minutes for 54 questions. The math session has </a:t>
            </a:r>
            <a:r>
              <a:rPr lang="en-US" dirty="0">
                <a:effectLst/>
                <a:ea typeface="Times New Roman" panose="02020603050405020304" pitchFamily="18" charset="0"/>
              </a:rPr>
              <a:t>44 questions with access to embedded Demos Calculator and students have 70 minutes to complete the session. </a:t>
            </a:r>
          </a:p>
          <a:p>
            <a:r>
              <a:rPr lang="en-US" dirty="0">
                <a:effectLst/>
                <a:ea typeface="Times New Roman" panose="02020603050405020304" pitchFamily="18" charset="0"/>
              </a:rPr>
              <a:t>Most students will test in one day, even with 50% or 100% extended time per documented need in IEP or Section 504 Plan.</a:t>
            </a:r>
            <a:endParaRPr lang="en-US" dirty="0"/>
          </a:p>
          <a:p>
            <a:pPr>
              <a:defRPr/>
            </a:pPr>
            <a:endParaRPr lang="en-US" dirty="0"/>
          </a:p>
        </p:txBody>
      </p:sp>
      <p:sp>
        <p:nvSpPr>
          <p:cNvPr id="4" name="Slide Number Placeholder 3"/>
          <p:cNvSpPr>
            <a:spLocks noGrp="1"/>
          </p:cNvSpPr>
          <p:nvPr>
            <p:ph type="sldNum" sz="quarter" idx="5"/>
          </p:nvPr>
        </p:nvSpPr>
        <p:spPr/>
        <p:txBody>
          <a:bodyPr/>
          <a:lstStyle/>
          <a:p>
            <a:fld id="{DECF9E23-3657-41AF-913F-C69B64B47684}" type="slidenum">
              <a:rPr lang="en-US" smtClean="0"/>
              <a:t>17</a:t>
            </a:fld>
            <a:endParaRPr lang="en-US"/>
          </a:p>
        </p:txBody>
      </p:sp>
    </p:spTree>
    <p:extLst>
      <p:ext uri="{BB962C8B-B14F-4D97-AF65-F5344CB8AC3E}">
        <p14:creationId xmlns:p14="http://schemas.microsoft.com/office/powerpoint/2010/main" val="3200850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Cambium Assessments has a variety of systems that are linked to the test interface that ensure efficiency during test administration.</a:t>
            </a:r>
          </a:p>
          <a:p>
            <a:endParaRPr lang="en-US"/>
          </a:p>
          <a:p>
            <a:endParaRPr lang="en-US"/>
          </a:p>
        </p:txBody>
      </p:sp>
      <p:sp>
        <p:nvSpPr>
          <p:cNvPr id="4" name="Slide Number Placeholder 3"/>
          <p:cNvSpPr>
            <a:spLocks noGrp="1"/>
          </p:cNvSpPr>
          <p:nvPr>
            <p:ph type="sldNum" sz="quarter" idx="5"/>
          </p:nvPr>
        </p:nvSpPr>
        <p:spPr/>
        <p:txBody>
          <a:bodyPr/>
          <a:lstStyle/>
          <a:p>
            <a:fld id="{0A3C37BE-C303-496D-B5CD-85F2937540FC}" type="slidenum">
              <a:rPr lang="en-US" smtClean="0"/>
              <a:t>18</a:t>
            </a:fld>
            <a:endParaRPr lang="en-US"/>
          </a:p>
        </p:txBody>
      </p:sp>
    </p:spTree>
    <p:extLst>
      <p:ext uri="{BB962C8B-B14F-4D97-AF65-F5344CB8AC3E}">
        <p14:creationId xmlns:p14="http://schemas.microsoft.com/office/powerpoint/2010/main" val="2883612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fontAlgn="base">
              <a:lnSpc>
                <a:spcPct val="90000"/>
              </a:lnSpc>
              <a:spcBef>
                <a:spcPts val="1019"/>
              </a:spcBef>
              <a:spcAft>
                <a:spcPct val="0"/>
              </a:spcAft>
              <a:defRPr/>
            </a:pPr>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19</a:t>
            </a:fld>
            <a:endParaRPr lang="en-US"/>
          </a:p>
        </p:txBody>
      </p:sp>
    </p:spTree>
    <p:extLst>
      <p:ext uri="{BB962C8B-B14F-4D97-AF65-F5344CB8AC3E}">
        <p14:creationId xmlns:p14="http://schemas.microsoft.com/office/powerpoint/2010/main" val="23775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Today’s agenda includes an overview of summative assessments for spring 2025. We will also provide updates on the Cambium System and accessibility and accommodations for eligible students.</a:t>
            </a:r>
          </a:p>
          <a:p>
            <a:endParaRPr lang="en-US"/>
          </a:p>
        </p:txBody>
      </p:sp>
      <p:sp>
        <p:nvSpPr>
          <p:cNvPr id="4" name="Slide Number Placeholder 3"/>
          <p:cNvSpPr>
            <a:spLocks noGrp="1"/>
          </p:cNvSpPr>
          <p:nvPr>
            <p:ph type="sldNum" sz="quarter" idx="5"/>
          </p:nvPr>
        </p:nvSpPr>
        <p:spPr/>
        <p:txBody>
          <a:bodyPr/>
          <a:lstStyle/>
          <a:p>
            <a:fld id="{0A3C37BE-C303-496D-B5CD-85F2937540FC}" type="slidenum">
              <a:rPr lang="en-US" smtClean="0"/>
              <a:t>2</a:t>
            </a:fld>
            <a:endParaRPr lang="en-US"/>
          </a:p>
        </p:txBody>
      </p:sp>
    </p:spTree>
    <p:extLst>
      <p:ext uri="{BB962C8B-B14F-4D97-AF65-F5344CB8AC3E}">
        <p14:creationId xmlns:p14="http://schemas.microsoft.com/office/powerpoint/2010/main" val="3105496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a:buNone/>
            </a:pPr>
            <a:r>
              <a:rPr lang="en-US" sz="1200">
                <a:ea typeface="Calibri"/>
                <a:cs typeface="Calibri"/>
              </a:rPr>
              <a:t>A single sign-on password gives users access to all applicable testing systems, including Tools for Teachers). Keep the following criteria in mind when setting up your password for SY 2024-25.</a:t>
            </a:r>
          </a:p>
          <a:p>
            <a:pPr marL="1325880" indent="-320040">
              <a:buFont typeface="Wingdings"/>
              <a:buChar char="§"/>
            </a:pPr>
            <a:r>
              <a:rPr lang="en-US" sz="1200">
                <a:ea typeface="Calibri"/>
                <a:cs typeface="Calibri"/>
              </a:rPr>
              <a:t>One (1) uppercase letter</a:t>
            </a:r>
          </a:p>
          <a:p>
            <a:pPr marL="1325880" indent="-320040">
              <a:buFont typeface="Wingdings"/>
              <a:buChar char="§"/>
            </a:pPr>
            <a:r>
              <a:rPr lang="en-US" sz="1200">
                <a:ea typeface="Calibri"/>
                <a:cs typeface="Calibri"/>
              </a:rPr>
              <a:t>One (1) lowercase letter</a:t>
            </a:r>
          </a:p>
          <a:p>
            <a:pPr marL="1325880" indent="-320040">
              <a:buFont typeface="Wingdings"/>
              <a:buChar char="§"/>
            </a:pPr>
            <a:r>
              <a:rPr lang="en-US" sz="1200">
                <a:ea typeface="Calibri"/>
                <a:cs typeface="Calibri"/>
              </a:rPr>
              <a:t>One (1) number</a:t>
            </a:r>
          </a:p>
          <a:p>
            <a:pPr marL="1325880" indent="-320040">
              <a:buFont typeface="Wingdings"/>
              <a:buChar char="§"/>
            </a:pPr>
            <a:r>
              <a:rPr lang="en-US" sz="1200">
                <a:ea typeface="Calibri"/>
                <a:cs typeface="Calibri"/>
              </a:rPr>
              <a:t>One (1) special character</a:t>
            </a:r>
          </a:p>
          <a:p>
            <a:pPr marL="1325880" indent="-320040">
              <a:buFont typeface="Wingdings"/>
              <a:buChar char="§"/>
            </a:pPr>
            <a:r>
              <a:rPr lang="en-US" sz="1200">
                <a:solidFill>
                  <a:srgbClr val="FF0000"/>
                </a:solidFill>
                <a:ea typeface="Calibri"/>
                <a:cs typeface="Calibri"/>
              </a:rPr>
              <a:t>Min 12 characters (increase from min 8 characters)</a:t>
            </a:r>
          </a:p>
          <a:p>
            <a:pPr marL="1325880" indent="-320040">
              <a:buFont typeface="Wingdings"/>
              <a:buChar char="§"/>
            </a:pPr>
            <a:r>
              <a:rPr lang="en-US" sz="1200">
                <a:solidFill>
                  <a:srgbClr val="FF0000"/>
                </a:solidFill>
                <a:ea typeface="Calibri"/>
                <a:cs typeface="Calibri"/>
              </a:rPr>
              <a:t>Different from last 24 passwords (increase from last 2 passwords)</a:t>
            </a:r>
          </a:p>
          <a:p>
            <a:pPr defTabSz="931774" fontAlgn="base">
              <a:lnSpc>
                <a:spcPct val="90000"/>
              </a:lnSpc>
              <a:spcBef>
                <a:spcPts val="1019"/>
              </a:spcBef>
              <a:spcAft>
                <a:spcPct val="0"/>
              </a:spcAft>
              <a:defRPr/>
            </a:pPr>
            <a:r>
              <a:rPr lang="en-US">
                <a:ea typeface="Calibri" panose="020F0502020204030204" pitchFamily="34" charset="0"/>
                <a:cs typeface="Calibri" panose="020F0502020204030204" pitchFamily="34" charset="0"/>
              </a:rPr>
              <a:t>If you see a lock in the upper corner of the assessment cards, you will be required to sign-in using your TIDE password.</a:t>
            </a:r>
          </a:p>
        </p:txBody>
      </p:sp>
      <p:sp>
        <p:nvSpPr>
          <p:cNvPr id="4" name="Slide Number Placeholder 3"/>
          <p:cNvSpPr>
            <a:spLocks noGrp="1"/>
          </p:cNvSpPr>
          <p:nvPr>
            <p:ph type="sldNum" sz="quarter" idx="5"/>
          </p:nvPr>
        </p:nvSpPr>
        <p:spPr/>
        <p:txBody>
          <a:bodyPr/>
          <a:lstStyle/>
          <a:p>
            <a:fld id="{DECF9E23-3657-41AF-913F-C69B64B47684}" type="slidenum">
              <a:rPr lang="en-US" smtClean="0"/>
              <a:t>20</a:t>
            </a:fld>
            <a:endParaRPr lang="en-US"/>
          </a:p>
        </p:txBody>
      </p:sp>
    </p:spTree>
    <p:extLst>
      <p:ext uri="{BB962C8B-B14F-4D97-AF65-F5344CB8AC3E}">
        <p14:creationId xmlns:p14="http://schemas.microsoft.com/office/powerpoint/2010/main" val="2944842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spcBef>
                <a:spcPct val="30000"/>
              </a:spcBef>
              <a:spcAft>
                <a:spcPct val="0"/>
              </a:spcAft>
              <a:defRPr/>
            </a:pPr>
            <a:r>
              <a:rPr lang="en-US" sz="1200">
                <a:latin typeface="Aptos" panose="020B0004020202020204" pitchFamily="34" charset="0"/>
                <a:cs typeface="Arial"/>
              </a:rPr>
              <a:t>Everything </a:t>
            </a:r>
            <a:r>
              <a:rPr lang="en-US">
                <a:latin typeface="Aptos" panose="020B0004020202020204" pitchFamily="34" charset="0"/>
                <a:cs typeface="Arial"/>
              </a:rPr>
              <a:t>you need for test administration, such as accessing test manuals/user guides and the test administration interface, is located on the </a:t>
            </a:r>
            <a:r>
              <a:rPr lang="en-US"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Connecticut Portal</a:t>
            </a:r>
            <a:r>
              <a:rPr lang="en-US" kern="100">
                <a:effectLst/>
                <a:latin typeface="Aptos" panose="020B0004020202020204" pitchFamily="34" charset="0"/>
                <a:ea typeface="Aptos" panose="020B0004020202020204" pitchFamily="34" charset="0"/>
                <a:cs typeface="Times New Roman" panose="02020603050405020304" pitchFamily="18" charset="0"/>
              </a:rPr>
              <a:t> </a:t>
            </a:r>
            <a:r>
              <a:rPr lang="en-US">
                <a:latin typeface="Aptos" panose="020B0004020202020204" pitchFamily="34" charset="0"/>
              </a:rPr>
              <a:t>. As shown on this slide, you can browse by assessments as indicated by the red box on the lower section of the slide.  </a:t>
            </a:r>
            <a:r>
              <a:rPr lang="en-US" sz="1200">
                <a:latin typeface="Aptos" panose="020B0004020202020204" pitchFamily="34" charset="0"/>
              </a:rPr>
              <a:t>Each assessment has its own page (Smarter Balanced, NGSS, or other assessments such as the Connecticut Alternate Assessment System) that can be accessed when you select the assessment card. By selecting the test of your choice, you can drill down based on the phase of testing. Systems are grouped by the following categories:  Preparing for Testing, Administering Tests, and After Testing.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a:latin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latin typeface="Aptos" panose="020B0004020202020204" pitchFamily="34" charset="0"/>
              </a:rPr>
              <a:t>As mentioned earlier in the presentation, you can also use the Resource look-up, as referenced by the red box in the upper right corner of the portal.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a:latin typeface="Aptos" panose="020B0004020202020204" pitchFamily="34" charset="0"/>
            </a:endParaRPr>
          </a:p>
          <a:p>
            <a:pPr eaLnBrk="0" fontAlgn="base" hangingPunct="0">
              <a:spcBef>
                <a:spcPct val="30000"/>
              </a:spcBef>
              <a:spcAft>
                <a:spcPct val="0"/>
              </a:spcAft>
              <a:defRPr/>
            </a:pPr>
            <a:r>
              <a:rPr lang="en-US" sz="1200">
                <a:latin typeface="Aptos" panose="020B0004020202020204" pitchFamily="34" charset="0"/>
              </a:rPr>
              <a:t>To </a:t>
            </a:r>
            <a:r>
              <a:rPr lang="en-US">
                <a:latin typeface="Aptos" panose="020B0004020202020204" pitchFamily="34" charset="0"/>
              </a:rPr>
              <a:t>learn more about the assessment systems, let’s visit the </a:t>
            </a:r>
            <a:r>
              <a:rPr lang="en-US"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CT Portal Smarter Balanced Assessments</a:t>
            </a:r>
            <a:r>
              <a:rPr lang="en-US" kern="100">
                <a:effectLst/>
                <a:latin typeface="Aptos" panose="020B0004020202020204" pitchFamily="34" charset="0"/>
                <a:ea typeface="Aptos" panose="020B0004020202020204" pitchFamily="34" charset="0"/>
                <a:cs typeface="Times New Roman" panose="02020603050405020304" pitchFamily="18" charset="0"/>
              </a:rPr>
              <a:t> </a:t>
            </a:r>
            <a:r>
              <a:rPr lang="en-US">
                <a:latin typeface="Aptos" panose="020B0004020202020204" pitchFamily="34" charset="0"/>
              </a:rPr>
              <a:t>page.</a:t>
            </a:r>
          </a:p>
          <a:p>
            <a:pPr>
              <a:defRPr/>
            </a:pPr>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21</a:t>
            </a:fld>
            <a:endParaRPr lang="en-US"/>
          </a:p>
        </p:txBody>
      </p:sp>
    </p:spTree>
    <p:extLst>
      <p:ext uri="{BB962C8B-B14F-4D97-AF65-F5344CB8AC3E}">
        <p14:creationId xmlns:p14="http://schemas.microsoft.com/office/powerpoint/2010/main" val="1247801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This is what you will see when you select the Smarter Balanced Assessment card. The organization and access to these systems are the same when NGSS and the Alternate Assessment System cards are selected.</a:t>
            </a:r>
          </a:p>
          <a:p>
            <a:pPr marL="0" indent="0">
              <a:buNone/>
            </a:pPr>
            <a:endParaRPr lang="en-US"/>
          </a:p>
          <a:p>
            <a:pPr marL="0" indent="0">
              <a:buNone/>
            </a:pPr>
            <a:r>
              <a:rPr lang="en-US"/>
              <a:t>As shown on this slide, the red rectangular boxes indicate the phases of testing. Below each category are systems that support certain functions within the phase of testing. </a:t>
            </a:r>
          </a:p>
          <a:p>
            <a:pPr marL="0" indent="0">
              <a:buNone/>
            </a:pPr>
            <a:endParaRPr lang="en-US"/>
          </a:p>
          <a:p>
            <a:pPr marL="0" indent="0">
              <a:buNone/>
            </a:pPr>
            <a:r>
              <a:rPr lang="en-US"/>
              <a:t>First, look for Number 1 labeled on the slide. It calls out the Preparing for Testing section. In this section, you will find the Practice and Training Tests card. This will give you (and your students) access to grade-level practice tests for Smarter Balanced and NGSS. Practice tests are also available for other assessments, such as the Connecticut Alternate Assessment System which include </a:t>
            </a:r>
            <a:r>
              <a:rPr lang="en-US" err="1"/>
              <a:t>CTAA</a:t>
            </a:r>
            <a:r>
              <a:rPr lang="en-US"/>
              <a:t> and </a:t>
            </a:r>
            <a:r>
              <a:rPr lang="en-US" err="1"/>
              <a:t>CAAELP</a:t>
            </a:r>
            <a:r>
              <a:rPr lang="en-US"/>
              <a:t>. </a:t>
            </a:r>
          </a:p>
          <a:p>
            <a:pPr marL="0" indent="0">
              <a:buNone/>
            </a:pPr>
            <a:endParaRPr lang="en-US"/>
          </a:p>
          <a:p>
            <a:pPr marL="0" indent="0">
              <a:buNone/>
            </a:pPr>
            <a:r>
              <a:rPr lang="en-US"/>
              <a:t>TIDE, also located under the Preparing for Testing section, is populated with all students registered in </a:t>
            </a:r>
            <a:r>
              <a:rPr lang="en-US" err="1"/>
              <a:t>PSIS</a:t>
            </a:r>
            <a:r>
              <a:rPr lang="en-US"/>
              <a:t>. TIDE also includes all the school and district users and is populated by the District Administrator for Testing and/or the School Test Coordinator. TIDE syncs nightly with </a:t>
            </a:r>
            <a:r>
              <a:rPr lang="en-US" err="1"/>
              <a:t>PSIS</a:t>
            </a:r>
            <a:r>
              <a:rPr lang="en-US"/>
              <a:t>. That way, as student demographics change, they will be automatically reflected in TIDE in real time. TIDE also syncs nightly with CT-SEDS (Connecticut’s Special Education Data System). Students with designated supports and accommodations for state-wide testing documented in a finalized and implemented </a:t>
            </a:r>
            <a:r>
              <a:rPr lang="en-US" err="1"/>
              <a:t>IEP</a:t>
            </a:r>
            <a:r>
              <a:rPr lang="en-US"/>
              <a:t> or Section 504 Plan will sync nightly to TIDE.</a:t>
            </a:r>
          </a:p>
          <a:p>
            <a:pPr marL="0" indent="0">
              <a:buNone/>
            </a:pPr>
            <a:endParaRPr lang="en-US"/>
          </a:p>
          <a:p>
            <a:pPr marL="0" indent="0">
              <a:buNone/>
            </a:pPr>
            <a:r>
              <a:rPr lang="en-US"/>
              <a:t>There are other systems in the Preparing for Testing section such as the TA Practice and Training Site. Test examiners can use this resource to simulate a test administration without using the live Test Administration site.</a:t>
            </a:r>
          </a:p>
          <a:p>
            <a:pPr marL="0" indent="0">
              <a:buNone/>
            </a:pPr>
            <a:endParaRPr lang="en-US"/>
          </a:p>
          <a:p>
            <a:pPr marL="0" indent="0">
              <a:buNone/>
            </a:pPr>
            <a:r>
              <a:rPr lang="en-US"/>
              <a:t>Next, look for Number 2. When administering tests, you will select the Test Administration card to set up a live test session for summative testing. </a:t>
            </a:r>
          </a:p>
          <a:p>
            <a:pPr marL="0" indent="0">
              <a:buNone/>
            </a:pPr>
            <a:endParaRPr lang="en-US"/>
          </a:p>
          <a:p>
            <a:pPr marL="0" indent="0">
              <a:buNone/>
            </a:pPr>
            <a:r>
              <a:rPr lang="en-US"/>
              <a:t>Finally, Number 3 references “After Testing” activities and identifies the various systems that are applicable once testing is completed. For example, to view test results (e.g., interims or summative assessments), select the Centralized Reporting System card. This system will allow you to view results for students rostered to you.</a:t>
            </a:r>
          </a:p>
          <a:p>
            <a:pPr marL="0" indent="0">
              <a:buNone/>
            </a:pPr>
            <a:endParaRPr lang="en-US"/>
          </a:p>
          <a:p>
            <a:pPr marL="0" indent="0">
              <a:buNone/>
            </a:pPr>
            <a:r>
              <a:rPr lang="en-US"/>
              <a:t>There are other systems indicated on this slide that we have not highlighted. To learn more about what they are, refer to your TIDE User Guide. </a:t>
            </a:r>
            <a:r>
              <a:rPr lang="en-US">
                <a:hlinkClick r:id="rId3"/>
              </a:rPr>
              <a:t>Test Information Distribution Engine (TIDE) User Guide</a:t>
            </a:r>
            <a:r>
              <a:rPr lang="en-US"/>
              <a:t>; https://ct.portal.cambiumast.com/resource-item/en/test-information-distribution-engine-tide-user-guide</a:t>
            </a:r>
          </a:p>
          <a:p>
            <a:pPr marL="0" indent="0">
              <a:buNone/>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Also note the “lock” icon in the upper right corner of the card. This indicates that the site is secure and requires the user to sign-in with their TIDE username and password.</a:t>
            </a:r>
          </a:p>
          <a:p>
            <a:pPr marL="0" indent="0">
              <a:buNone/>
            </a:pPr>
            <a:endParaRPr lang="en-US"/>
          </a:p>
          <a:p>
            <a:pPr marL="0" indent="0">
              <a:buNone/>
            </a:pPr>
            <a:endParaRPr lang="en-US" sz="1200"/>
          </a:p>
          <a:p>
            <a:endParaRPr lang="en-US" sz="1200"/>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22</a:t>
            </a:fld>
            <a:endParaRPr lang="en-US"/>
          </a:p>
        </p:txBody>
      </p:sp>
    </p:spTree>
    <p:extLst>
      <p:ext uri="{BB962C8B-B14F-4D97-AF65-F5344CB8AC3E}">
        <p14:creationId xmlns:p14="http://schemas.microsoft.com/office/powerpoint/2010/main" val="3189499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Where is the secure browser located?</a:t>
            </a:r>
          </a:p>
          <a:p>
            <a:pPr marL="0" indent="0">
              <a:buNone/>
            </a:pPr>
            <a:r>
              <a:rPr lang="en-US">
                <a:hlinkClick r:id="rId3"/>
              </a:rPr>
              <a:t>Technology Resources</a:t>
            </a:r>
            <a:r>
              <a:rPr lang="en-US"/>
              <a:t>; https://ct.portal.cambiumast.com/technology-resources.html</a:t>
            </a:r>
          </a:p>
          <a:p>
            <a:pPr marL="0" indent="0">
              <a:buNone/>
            </a:pPr>
            <a:r>
              <a:rPr lang="en-US"/>
              <a:t>                                       </a:t>
            </a:r>
          </a:p>
          <a:p>
            <a:pPr marL="0" indent="0">
              <a:buNone/>
            </a:pPr>
            <a:r>
              <a:rPr lang="en-US"/>
              <a:t>The red box on your slide indicates where to access information on the secure browser. From the main page of the portal, select Technology Resources. Your school or district technology department may already have a process in place to download the secure browser on to each of the testing devices used by students. Without a secure browser, students will not have access to statewide assessments.</a:t>
            </a:r>
          </a:p>
          <a:p>
            <a:pPr marL="0" indent="0">
              <a:buNone/>
            </a:pPr>
            <a:endParaRPr lang="en-US"/>
          </a:p>
          <a:p>
            <a:pPr marL="0" indent="0">
              <a:buNone/>
            </a:pPr>
            <a:r>
              <a:rPr lang="en-US"/>
              <a:t>Resource:</a:t>
            </a:r>
          </a:p>
          <a:p>
            <a:pPr marL="0" indent="0">
              <a:buNone/>
            </a:pPr>
            <a:r>
              <a:rPr lang="en-US"/>
              <a:t>Recommended for Technology Coordinators, the </a:t>
            </a:r>
            <a:r>
              <a:rPr lang="en-US" u="sng"/>
              <a:t>Technology Guide</a:t>
            </a:r>
            <a:r>
              <a:rPr lang="en-US" u="none"/>
              <a:t> </a:t>
            </a:r>
            <a:r>
              <a:rPr lang="en-US"/>
              <a:t>provides information about setting up test stations for staff and students, configuring networks for online testing, and managing test sessions from any secure browser:  https://ct.portal.cambiumast.com/tech-guide.html.</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23</a:t>
            </a:fld>
            <a:endParaRPr lang="en-US"/>
          </a:p>
        </p:txBody>
      </p:sp>
    </p:spTree>
    <p:extLst>
      <p:ext uri="{BB962C8B-B14F-4D97-AF65-F5344CB8AC3E}">
        <p14:creationId xmlns:p14="http://schemas.microsoft.com/office/powerpoint/2010/main" val="783992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red box indicates where teachers access the Test Administration Interface. </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24</a:t>
            </a:fld>
            <a:endParaRPr lang="en-US"/>
          </a:p>
        </p:txBody>
      </p:sp>
    </p:spTree>
    <p:extLst>
      <p:ext uri="{BB962C8B-B14F-4D97-AF65-F5344CB8AC3E}">
        <p14:creationId xmlns:p14="http://schemas.microsoft.com/office/powerpoint/2010/main" val="1249430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The Test Delivery System delivers Connecticut’s online tests and consists of practice sites and operational testing sites (Interim and Summative Assessments). The practice sites function identically to the operational testing sites. However, the tests that are available in the practice and operational sites are different. Tests administered in the TA Practice &amp; Training Site are for practice (and do not yield scores), whereas the tests provided in the Test Administrator Interface are operational and students’ scores will be official.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TA Practice &amp; Training Site: https://ctpt.cambiumtds.com/testadmin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Test Administrator (TA) User Guide: </a:t>
            </a:r>
            <a:r>
              <a:rPr lang="en-US">
                <a:hlinkClick r:id="rId3"/>
              </a:rPr>
              <a:t>Test Administrator (TA) User Guide</a:t>
            </a:r>
            <a:r>
              <a:rPr lang="en-US"/>
              <a:t>; https://ct.portal.cambiumast.com/resource-item/en/test-administrator-ta-user-guide</a:t>
            </a:r>
          </a:p>
        </p:txBody>
      </p:sp>
      <p:sp>
        <p:nvSpPr>
          <p:cNvPr id="4" name="Slide Number Placeholder 3"/>
          <p:cNvSpPr>
            <a:spLocks noGrp="1"/>
          </p:cNvSpPr>
          <p:nvPr>
            <p:ph type="sldNum" sz="quarter" idx="5"/>
          </p:nvPr>
        </p:nvSpPr>
        <p:spPr/>
        <p:txBody>
          <a:bodyPr/>
          <a:lstStyle/>
          <a:p>
            <a:fld id="{D19A5E30-BEC5-4ADD-805D-B470BD9E9C4C}" type="slidenum">
              <a:rPr lang="en-US" smtClean="0"/>
              <a:t>25</a:t>
            </a:fld>
            <a:endParaRPr lang="en-US"/>
          </a:p>
        </p:txBody>
      </p:sp>
    </p:spTree>
    <p:extLst>
      <p:ext uri="{BB962C8B-B14F-4D97-AF65-F5344CB8AC3E}">
        <p14:creationId xmlns:p14="http://schemas.microsoft.com/office/powerpoint/2010/main" val="1259840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TIDE includes all the school and district users and is populated by the District Administrator for Testing and/or the School Test Coordinator. Depending on your user role in TIDE, you will have access to the test delivery system for test administration and the Centralized Reporting System, where you can find student test results from interim and summative assessments. While there are a variety of user roles available to teachers, most test administrators only need a </a:t>
            </a:r>
            <a:r>
              <a:rPr lang="en-US" err="1"/>
              <a:t>TE</a:t>
            </a:r>
            <a:r>
              <a:rPr lang="en-US"/>
              <a:t> or TA user role. If you have teacher access, you will use TIDE to create student rosters, view student test settings, such as designated supports and accommodations, and you can print test tickets. </a:t>
            </a:r>
          </a:p>
          <a:p>
            <a:pPr marL="0" indent="0">
              <a:buNone/>
            </a:pPr>
            <a:endParaRPr lang="en-US"/>
          </a:p>
          <a:p>
            <a:pPr marL="0" indent="0">
              <a:buNone/>
            </a:pPr>
            <a:r>
              <a:rPr lang="en-US"/>
              <a:t>If you are a new administrator, you will need TIDE user access from your school or district test coordinator. Refer to the TIDE User Guide for information on user roles and permissions, along with more information about this important data repository.</a:t>
            </a:r>
          </a:p>
          <a:p>
            <a:pPr fontAlgn="auto">
              <a:spcBef>
                <a:spcPts val="0"/>
              </a:spcBef>
              <a:spcAft>
                <a:spcPts val="600"/>
              </a:spcAft>
            </a:pPr>
            <a:endParaRPr lang="en-US" sz="1200"/>
          </a:p>
          <a:p>
            <a:r>
              <a:rPr lang="en-US" sz="1200"/>
              <a:t>For information about using TIDE, refer to the </a:t>
            </a:r>
            <a:r>
              <a:rPr lang="en-US">
                <a:hlinkClick r:id="rId3"/>
              </a:rPr>
              <a:t>Test Information Distribution Engine (TIDE) User Guide</a:t>
            </a:r>
            <a:r>
              <a:rPr lang="en-US"/>
              <a:t> (https://ct.portal.cambiumast.com/resource-item/en/test-information-distribution-engine-tide-user-guide).</a:t>
            </a:r>
            <a:r>
              <a:rPr lang="en-US" sz="1200"/>
              <a:t> </a:t>
            </a:r>
          </a:p>
          <a:p>
            <a:endParaRPr lang="en-US" sz="1200"/>
          </a:p>
          <a:p>
            <a:r>
              <a:rPr lang="en-US" sz="1200"/>
              <a:t>The </a:t>
            </a:r>
            <a:r>
              <a:rPr lang="en-US">
                <a:hlinkClick r:id="rId4"/>
              </a:rPr>
              <a:t>User Role Permissions for Secure Online Systems</a:t>
            </a:r>
            <a:r>
              <a:rPr lang="en-US"/>
              <a:t>; (https://ct.portal.cambiumast.com/resource-item/en/user-role-permissions-for-secure-online-systems) </a:t>
            </a:r>
            <a:r>
              <a:rPr lang="en-US" sz="1200"/>
              <a:t>provides details about the various user roles and associated permissions within the system. </a:t>
            </a:r>
          </a:p>
          <a:p>
            <a:endParaRPr lang="en-US" sz="1200"/>
          </a:p>
          <a:p>
            <a:r>
              <a:rPr lang="en-US" sz="1200"/>
              <a:t>Refer to </a:t>
            </a:r>
            <a:r>
              <a:rPr lang="en-US">
                <a:hlinkClick r:id="rId5"/>
              </a:rPr>
              <a:t>Accessing TIDE</a:t>
            </a:r>
            <a:r>
              <a:rPr lang="en-US"/>
              <a:t> brochure (https://ct.portal.cambiumast.com/resource-item/en/accessing-tide) for information about resetting accounts and managing user accounts.</a:t>
            </a:r>
            <a:endParaRPr lang="en-US" sz="1200"/>
          </a:p>
          <a:p>
            <a:pPr marL="0" indent="0" fontAlgn="auto">
              <a:spcBef>
                <a:spcPts val="0"/>
              </a:spcBef>
              <a:spcAft>
                <a:spcPts val="600"/>
              </a:spcAft>
              <a:buNone/>
            </a:pPr>
            <a:endParaRPr lang="en-US" sz="1200"/>
          </a:p>
          <a:p>
            <a:endParaRPr lang="en-US"/>
          </a:p>
          <a:p>
            <a:endParaRPr lang="en-US"/>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26</a:t>
            </a:fld>
            <a:endParaRPr lang="en-US"/>
          </a:p>
        </p:txBody>
      </p:sp>
    </p:spTree>
    <p:extLst>
      <p:ext uri="{BB962C8B-B14F-4D97-AF65-F5344CB8AC3E}">
        <p14:creationId xmlns:p14="http://schemas.microsoft.com/office/powerpoint/2010/main" val="2944745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hlinkClick r:id="rId3"/>
              </a:rPr>
              <a:t>User Role Permissions for Secure Online Systems</a:t>
            </a:r>
            <a:r>
              <a:rPr lang="en-US"/>
              <a:t>; https://ct.portal.cambiumast.com/resource-item/en/user-role-permissions-for-secure-online-systems</a:t>
            </a:r>
          </a:p>
        </p:txBody>
      </p:sp>
      <p:sp>
        <p:nvSpPr>
          <p:cNvPr id="4" name="Slide Number Placeholder 3"/>
          <p:cNvSpPr>
            <a:spLocks noGrp="1"/>
          </p:cNvSpPr>
          <p:nvPr>
            <p:ph type="sldNum" sz="quarter" idx="5"/>
          </p:nvPr>
        </p:nvSpPr>
        <p:spPr/>
        <p:txBody>
          <a:bodyPr/>
          <a:lstStyle/>
          <a:p>
            <a:fld id="{D19A5E30-BEC5-4ADD-805D-B470BD9E9C4C}" type="slidenum">
              <a:rPr lang="en-US" smtClean="0"/>
              <a:t>27</a:t>
            </a:fld>
            <a:endParaRPr lang="en-US"/>
          </a:p>
        </p:txBody>
      </p:sp>
    </p:spTree>
    <p:extLst>
      <p:ext uri="{BB962C8B-B14F-4D97-AF65-F5344CB8AC3E}">
        <p14:creationId xmlns:p14="http://schemas.microsoft.com/office/powerpoint/2010/main" val="2392885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buSzPts val="1600"/>
            </a:pPr>
            <a:r>
              <a:rPr lang="en-US">
                <a:latin typeface="Aptos" panose="020B0004020202020204" pitchFamily="34" charset="0"/>
                <a:ea typeface="Calibri" panose="020F0502020204030204" pitchFamily="34" charset="0"/>
                <a:cs typeface="Calibri" panose="020F0502020204030204" pitchFamily="34" charset="0"/>
              </a:rPr>
              <a:t>Test administrators can export student settings from TIDE prior to testing to identify the designated supports and accommodations available to students. To this, students must be rostered to the teacher. Then, the teacher can follow these steps in TIDE:</a:t>
            </a:r>
          </a:p>
          <a:p>
            <a:pPr marL="228600" lvl="1" indent="-228600">
              <a:buSzPct val="100000"/>
              <a:buFont typeface="+mj-lt"/>
              <a:buAutoNum type="arabicPeriod"/>
            </a:pPr>
            <a:r>
              <a:rPr lang="en-US">
                <a:latin typeface="Aptos" panose="020B0004020202020204" pitchFamily="34" charset="0"/>
                <a:ea typeface="Calibri" panose="020F0502020204030204" pitchFamily="34" charset="0"/>
                <a:cs typeface="Calibri" panose="020F0502020204030204" pitchFamily="34" charset="0"/>
              </a:rPr>
              <a:t>Under the Preparing for Testing, choose from the Test Settings and Tools drop-down menu and select Settings and Tools.</a:t>
            </a:r>
          </a:p>
          <a:p>
            <a:pPr marL="228600" lvl="1" indent="-228600">
              <a:buSzPct val="100000"/>
              <a:buAutoNum type="arabicPeriod"/>
            </a:pPr>
            <a:r>
              <a:rPr lang="en-US">
                <a:latin typeface="Aptos" panose="020B0004020202020204" pitchFamily="34" charset="0"/>
                <a:ea typeface="Calibri" panose="020F0502020204030204" pitchFamily="34" charset="0"/>
                <a:cs typeface="Calibri" panose="020F0502020204030204" pitchFamily="34" charset="0"/>
              </a:rPr>
              <a:t>From your student dashboard, select the download icon as shown on the slide.</a:t>
            </a:r>
          </a:p>
          <a:p>
            <a:pPr marL="228600" lvl="1" indent="-228600">
              <a:buSzPct val="100000"/>
              <a:buAutoNum type="arabicPeriod"/>
            </a:pPr>
            <a:r>
              <a:rPr lang="en-US">
                <a:latin typeface="Aptos" panose="020B0004020202020204" pitchFamily="34" charset="0"/>
                <a:ea typeface="Calibri" panose="020F0502020204030204" pitchFamily="34" charset="0"/>
                <a:cs typeface="Calibri" panose="020F0502020204030204" pitchFamily="34" charset="0"/>
              </a:rPr>
              <a:t>Select the Export All to Upload Ready Student Settings File (as shown on the slide) and open the Excel file. This can be downloaded and or printed. Be sure to securely store confidential student information.</a:t>
            </a:r>
          </a:p>
        </p:txBody>
      </p:sp>
      <p:sp>
        <p:nvSpPr>
          <p:cNvPr id="4" name="Slide Number Placeholder 3"/>
          <p:cNvSpPr>
            <a:spLocks noGrp="1"/>
          </p:cNvSpPr>
          <p:nvPr>
            <p:ph type="sldNum" sz="quarter" idx="5"/>
          </p:nvPr>
        </p:nvSpPr>
        <p:spPr/>
        <p:txBody>
          <a:bodyPr/>
          <a:lstStyle/>
          <a:p>
            <a:fld id="{DECF9E23-3657-41AF-913F-C69B64B47684}" type="slidenum">
              <a:rPr lang="en-US" smtClean="0"/>
              <a:t>28</a:t>
            </a:fld>
            <a:endParaRPr lang="en-US"/>
          </a:p>
        </p:txBody>
      </p:sp>
    </p:spTree>
    <p:extLst>
      <p:ext uri="{BB962C8B-B14F-4D97-AF65-F5344CB8AC3E}">
        <p14:creationId xmlns:p14="http://schemas.microsoft.com/office/powerpoint/2010/main" val="35945733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The Assessment Viewing Application (AVA) is a secure online system used to view the optional interim assessments for math, ELA, and science. This system is only for viewing interim assessments. </a:t>
            </a:r>
            <a:r>
              <a:rPr lang="en-US" b="0" i="0">
                <a:solidFill>
                  <a:srgbClr val="111A0B"/>
                </a:solidFill>
                <a:effectLst/>
              </a:rPr>
              <a:t>While AVA does not score or provide answer keys for the Smarter Balanced ELA and Mathematics Interim Assessments, all item responses are provided for NGSS Interims in AVA. Answer keys for all interim assessments are provided in the Centralized Reporting System.</a:t>
            </a: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Since this application does not pertain to the administration of summative assessments, it will not be discussed in any greater detail within this presentation. However, you are welcome to use AVA if you are interested in learning more about interim assessments in the year ahead.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hlinkClick r:id="rId3"/>
              </a:rPr>
              <a:t>Assessment Viewing Application (AVA) User Guide</a:t>
            </a:r>
            <a:r>
              <a:rPr lang="en-US"/>
              <a:t>; https://ct.portal.cambiumast.com/resource-item/en/assessment-viewing-application-ava-user-guide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hlinkClick r:id="rId4"/>
              </a:rPr>
              <a:t>Interim Assessments: Smarter Balanced and Next Generation Science Standards</a:t>
            </a:r>
            <a:r>
              <a:rPr lang="en-US"/>
              <a:t>; https://portal.ct.gov/-/media/sde/student-assessment/smarter-interim-assessments/interimassessments-final.pdf?rev=4a1cdf0d973e4742a6d3a841c15d0554&amp;hash=D85ED05C616E7E03D4E44798BE8B138F</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29</a:t>
            </a:fld>
            <a:endParaRPr lang="en-US"/>
          </a:p>
        </p:txBody>
      </p:sp>
    </p:spTree>
    <p:extLst>
      <p:ext uri="{BB962C8B-B14F-4D97-AF65-F5344CB8AC3E}">
        <p14:creationId xmlns:p14="http://schemas.microsoft.com/office/powerpoint/2010/main" val="3858304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get started, we’d like to take the opportunity to introduce you to the small but mighty assessment team at the CSDE.</a:t>
            </a:r>
          </a:p>
          <a:p>
            <a:endParaRPr lang="en-US"/>
          </a:p>
          <a:p>
            <a:r>
              <a:rPr lang="en-US"/>
              <a:t>Abe Krisst is the Bureau Chief in the Performance Office.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Kim Johnson supports the Performance Office and school administrators across a multitude of data collections and assessment related activities.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0A3C37BE-C303-496D-B5CD-85F2937540FC}" type="slidenum">
              <a:rPr lang="en-US" smtClean="0"/>
              <a:t>3</a:t>
            </a:fld>
            <a:endParaRPr lang="en-US"/>
          </a:p>
        </p:txBody>
      </p:sp>
    </p:spTree>
    <p:extLst>
      <p:ext uri="{BB962C8B-B14F-4D97-AF65-F5344CB8AC3E}">
        <p14:creationId xmlns:p14="http://schemas.microsoft.com/office/powerpoint/2010/main" val="31290858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Cambium Assessments has a variety of systems that are linked to the test interface that ensure efficiency during test administration.</a:t>
            </a:r>
          </a:p>
          <a:p>
            <a:endParaRPr lang="en-US"/>
          </a:p>
          <a:p>
            <a:r>
              <a:rPr lang="en-US"/>
              <a:t>Two computer devices are used to administer the online Smarter Balanced, NGSS, and Alternate Assessments:</a:t>
            </a:r>
          </a:p>
          <a:p>
            <a:pPr marL="171450" indent="-171450">
              <a:buFont typeface="Arial" panose="020B0604020202020204" pitchFamily="34" charset="0"/>
              <a:buChar char="•"/>
            </a:pPr>
            <a:r>
              <a:rPr lang="en-US"/>
              <a:t>One computer device is used by the student to access the secure browser, which gives students access to their tests (populated based on the grade in which the student is enrolled in PSIS). </a:t>
            </a:r>
          </a:p>
          <a:p>
            <a:endParaRPr lang="en-US"/>
          </a:p>
          <a:p>
            <a:pPr marL="171450" indent="-171450">
              <a:buFont typeface="Arial" panose="020B0604020202020204" pitchFamily="34" charset="0"/>
              <a:buChar char="•"/>
            </a:pPr>
            <a:r>
              <a:rPr lang="en-US"/>
              <a:t>The second device is used by the test examiner to access the Test Administration Interface, which is located on the Connecticut Comprehensive Assessment Program Portal and used to set up a test administration and monitor testing from start to finish.</a:t>
            </a:r>
          </a:p>
          <a:p>
            <a:pPr marL="0" indent="0">
              <a:buFont typeface="Arial" panose="020B0604020202020204" pitchFamily="34" charset="0"/>
              <a:buNone/>
            </a:pPr>
            <a:endParaRPr lang="en-US"/>
          </a:p>
          <a:p>
            <a:pPr marL="0" indent="0">
              <a:buFont typeface="Arial" panose="020B0604020202020204" pitchFamily="34" charset="0"/>
              <a:buNone/>
            </a:pPr>
            <a:r>
              <a:rPr lang="en-US"/>
              <a:t>Moving forward in this presentation, we will only focus on test administration for Smarter Balanced and NGSS.</a:t>
            </a:r>
          </a:p>
          <a:p>
            <a:endParaRPr lang="en-US"/>
          </a:p>
        </p:txBody>
      </p:sp>
      <p:sp>
        <p:nvSpPr>
          <p:cNvPr id="4" name="Slide Number Placeholder 3"/>
          <p:cNvSpPr>
            <a:spLocks noGrp="1"/>
          </p:cNvSpPr>
          <p:nvPr>
            <p:ph type="sldNum" sz="quarter" idx="5"/>
          </p:nvPr>
        </p:nvSpPr>
        <p:spPr/>
        <p:txBody>
          <a:bodyPr/>
          <a:lstStyle/>
          <a:p>
            <a:fld id="{0A3C37BE-C303-496D-B5CD-85F2937540FC}" type="slidenum">
              <a:rPr lang="en-US" smtClean="0"/>
              <a:t>30</a:t>
            </a:fld>
            <a:endParaRPr lang="en-US"/>
          </a:p>
        </p:txBody>
      </p:sp>
    </p:spTree>
    <p:extLst>
      <p:ext uri="{BB962C8B-B14F-4D97-AF65-F5344CB8AC3E}">
        <p14:creationId xmlns:p14="http://schemas.microsoft.com/office/powerpoint/2010/main" val="3230353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The test examiner must create a test session before students can log in to the Test Delivery System (but no more than 30 minutes prior or the system will time out unless the test session was scheduled in advance). When a test examiner creates a test session, a unique Session ID is randomly generated. This Session ID must be provided to the students before they log in and should be written down.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To set up a test session in real time, select the Active Sessions tab (as shown on slide) and follow the prompts. To set up a test session in advance, choose the Upcoming Sessions tab and follow the prompts.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Key Resource: All test administrators should use the Test Administration Manuals for Summative Testing specific to the assessment (e.g., Smarter Balanced, NGSS, </a:t>
            </a:r>
            <a:r>
              <a:rPr lang="en-US" err="1"/>
              <a:t>CTAA</a:t>
            </a:r>
            <a:r>
              <a:rPr lang="en-US"/>
              <a:t>, CTAS, </a:t>
            </a:r>
            <a:r>
              <a:rPr lang="en-US" err="1"/>
              <a:t>CAAELP</a:t>
            </a:r>
            <a:r>
              <a:rPr lang="en-US"/>
              <a:t>). Manuals should be reviewed prior to, during, and after testing to ensure that all steps are followed. The manuals include standardized scripts read to students at the time of testing. All </a:t>
            </a:r>
            <a:r>
              <a:rPr lang="en-US" err="1"/>
              <a:t>TAMs</a:t>
            </a:r>
            <a:r>
              <a:rPr lang="en-US"/>
              <a:t> are available for viewing, downloading/printing on the Connecticut Comprehensive Assessment Program Portal. </a:t>
            </a:r>
            <a:r>
              <a:rPr lang="en-US">
                <a:hlinkClick r:id="rId3"/>
              </a:rPr>
              <a:t>Home Page</a:t>
            </a:r>
            <a:r>
              <a:rPr lang="en-US"/>
              <a:t>; https://ct.portal.cambiumast.com/index.html</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31</a:t>
            </a:fld>
            <a:endParaRPr lang="en-US"/>
          </a:p>
        </p:txBody>
      </p:sp>
    </p:spTree>
    <p:extLst>
      <p:ext uri="{BB962C8B-B14F-4D97-AF65-F5344CB8AC3E}">
        <p14:creationId xmlns:p14="http://schemas.microsoft.com/office/powerpoint/2010/main" val="34892557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a test examiner logs in to the Test Administration Interface and chooses Active Sessions, the Test Selection window opens automatically. To create a test session, select the test(s), grade(s), content area(s), and CAT(s) or PT(s) to be administered in the test session.</a:t>
            </a:r>
          </a:p>
          <a:p>
            <a:endParaRPr lang="en-US"/>
          </a:p>
          <a:p>
            <a:r>
              <a:rPr lang="en-US"/>
              <a:t>The Test Selection window color codes tests (summative assessments are blue). Assessments are also categorized by test, grade, content area, and type (CAT or PT). All tests appear collapsed by default. To expand a category, click (+). To collapse an expanded a category, click (−). </a:t>
            </a:r>
          </a:p>
          <a:p>
            <a:endParaRPr lang="en-US"/>
          </a:p>
          <a:p>
            <a:r>
              <a:rPr lang="en-US"/>
              <a:t>After selecting the assessment(s) to be administered during the test session, the test examiner clicks the [Start Live Session] button to begin the test session and generate the Session ID that students use to join that test session. The example on this slide displays all Grade 3 summative tests and shows that the test examiner has selected the Grade 3 ELA CAT to include in the test session. </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32</a:t>
            </a:fld>
            <a:endParaRPr lang="en-US"/>
          </a:p>
        </p:txBody>
      </p:sp>
    </p:spTree>
    <p:extLst>
      <p:ext uri="{BB962C8B-B14F-4D97-AF65-F5344CB8AC3E}">
        <p14:creationId xmlns:p14="http://schemas.microsoft.com/office/powerpoint/2010/main" val="2927884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the students with the Session ID. This ID should also be written on the chalk board for easy reference.</a:t>
            </a:r>
          </a:p>
          <a:p>
            <a:endParaRPr lang="en-US"/>
          </a:p>
          <a:p>
            <a:r>
              <a:rPr lang="en-US"/>
              <a:t>Students will enter this information into the Secure Browser, along with their fully first name (as indicated in the PSIS registration system) and their SASID.</a:t>
            </a:r>
          </a:p>
          <a:p>
            <a:endParaRPr lang="en-US"/>
          </a:p>
          <a:p>
            <a:r>
              <a:rPr lang="en-US"/>
              <a:t>Ensure that all students have successfully entered their information before they sign-in. </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33</a:t>
            </a:fld>
            <a:endParaRPr lang="en-US"/>
          </a:p>
        </p:txBody>
      </p:sp>
    </p:spTree>
    <p:extLst>
      <p:ext uri="{BB962C8B-B14F-4D97-AF65-F5344CB8AC3E}">
        <p14:creationId xmlns:p14="http://schemas.microsoft.com/office/powerpoint/2010/main" val="3331864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students sign into the Secure Browser, all assessments associated with their grade of enrollment will appear. Therefore, be sure to clearly communicate which assessment the student should choose. Tests are generated based on the student's grade in TIDE. </a:t>
            </a:r>
          </a:p>
          <a:p>
            <a:endParaRPr lang="en-US"/>
          </a:p>
          <a:p>
            <a:r>
              <a:rPr lang="en-US"/>
              <a:t>If you find an error with the student’s grade listed in TIDE or if the test form is not for the correct grade, </a:t>
            </a:r>
            <a:r>
              <a:rPr lang="en-US" b="1" u="sng"/>
              <a:t>do not test </a:t>
            </a:r>
            <a:r>
              <a:rPr lang="en-US"/>
              <a:t>the student. Contact your DA immediately so that the student’s grade can be updated in PSIS.</a:t>
            </a:r>
          </a:p>
          <a:p>
            <a:endParaRPr lang="en-US"/>
          </a:p>
          <a:p>
            <a:r>
              <a:rPr lang="en-US"/>
              <a:t>Test administrators should look closely to the test name listed on the Test Administrator Interface prior to approving to be sure it is the correct summative test to be administered at that time. </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34</a:t>
            </a:fld>
            <a:endParaRPr lang="en-US"/>
          </a:p>
        </p:txBody>
      </p:sp>
    </p:spTree>
    <p:extLst>
      <p:ext uri="{BB962C8B-B14F-4D97-AF65-F5344CB8AC3E}">
        <p14:creationId xmlns:p14="http://schemas.microsoft.com/office/powerpoint/2010/main" val="2409828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student selects a test other than the one the test examiner plans to administer to that student that day (for example, a student selected a PT instead of a CAT or selected mathematics instead of ELA), the test examiner must deny the test session by selecting the red x. The student may then log in again and select the correct test. </a:t>
            </a:r>
          </a:p>
          <a:p>
            <a:endParaRPr lang="en-US" dirty="0"/>
          </a:p>
          <a:p>
            <a:r>
              <a:rPr lang="en-US" dirty="0"/>
              <a:t>On the Test Administration Interface, the test examiner will select the [Approvals (#)] button as indicated by #1 on your slide.  The Test Administrator can approve students individually by selecting the green check-mark associated with their student name/record (see #2 on your slide).</a:t>
            </a:r>
          </a:p>
          <a:p>
            <a:endParaRPr lang="en-US" dirty="0"/>
          </a:p>
          <a:p>
            <a:r>
              <a:rPr lang="en-US" dirty="0"/>
              <a:t>Then, a new window opens that shows a list of students. The test examiner should review the list to ensure that students are taking the correct content area (mathematics or ELA) and type of test (CAT or PT). All tests should say “Summative” in the title. See #2 on your slide.</a:t>
            </a:r>
          </a:p>
          <a:p>
            <a:endParaRPr lang="en-US" dirty="0"/>
          </a:p>
          <a:p>
            <a:r>
              <a:rPr lang="en-US" dirty="0"/>
              <a:t>Check the “eye” icon to see if the student has any embedded or non-embedded designated supports or accommodations. (See #2 on your slide). If non-embedded supports are listed, make sure that the student has the appropriate material prior to test administration (e.g., Bilingual Word-to-Word Glossary for NGSS). </a:t>
            </a:r>
          </a:p>
          <a:p>
            <a:endParaRPr lang="en-US" dirty="0"/>
          </a:p>
          <a:p>
            <a:r>
              <a:rPr lang="en-US" dirty="0"/>
              <a:t>If you notice that a student’s settings are </a:t>
            </a:r>
            <a:r>
              <a:rPr lang="en-US" u="sng" dirty="0"/>
              <a:t>incorrect</a:t>
            </a:r>
            <a:r>
              <a:rPr lang="en-US" dirty="0"/>
              <a:t>, </a:t>
            </a:r>
            <a:r>
              <a:rPr lang="en-US" b="1" u="sng" dirty="0"/>
              <a:t>do not </a:t>
            </a:r>
            <a:r>
              <a:rPr lang="en-US" dirty="0"/>
              <a:t>approve that student to begin testing. The test examiner will need to work directly with a School or District Coordinator to correct the test settings in TIDE for students without IEP/504 Plans. If the student has an implemented IEP/Section 504 Plan, reach out to the student’s Case Manager to conduct an amendment or review/revise of the plan to ensure appropriate accommodations. </a:t>
            </a:r>
            <a:r>
              <a:rPr lang="en-US" u="sng" dirty="0"/>
              <a:t>Please note: designated supports and accommodations should </a:t>
            </a:r>
            <a:r>
              <a:rPr lang="en-US" b="1" u="sng" dirty="0"/>
              <a:t>never</a:t>
            </a:r>
            <a:r>
              <a:rPr lang="en-US" u="sng" dirty="0"/>
              <a:t> be manually entered for students with an IEP or Section 504 plan.</a:t>
            </a:r>
          </a:p>
          <a:p>
            <a:r>
              <a:rPr lang="en-US" dirty="0"/>
              <a:t>Again, please do not approve a student’s test or have the student participate in testing until all test supports and/or accommodations are accurately reflected in TIDE.  Ensuring the test settings are correct before the student begins testing is critical to avoid the need for a test reset that may result in additional testing for the student later.</a:t>
            </a:r>
          </a:p>
          <a:p>
            <a:endParaRPr lang="en-US" dirty="0"/>
          </a:p>
        </p:txBody>
      </p:sp>
      <p:sp>
        <p:nvSpPr>
          <p:cNvPr id="4" name="Slide Number Placeholder 3"/>
          <p:cNvSpPr>
            <a:spLocks noGrp="1"/>
          </p:cNvSpPr>
          <p:nvPr>
            <p:ph type="sldNum" sz="quarter" idx="5"/>
          </p:nvPr>
        </p:nvSpPr>
        <p:spPr/>
        <p:txBody>
          <a:bodyPr/>
          <a:lstStyle/>
          <a:p>
            <a:fld id="{D19A5E30-BEC5-4ADD-805D-B470BD9E9C4C}" type="slidenum">
              <a:rPr lang="en-US" smtClean="0"/>
              <a:t>35</a:t>
            </a:fld>
            <a:endParaRPr lang="en-US"/>
          </a:p>
        </p:txBody>
      </p:sp>
    </p:spTree>
    <p:extLst>
      <p:ext uri="{BB962C8B-B14F-4D97-AF65-F5344CB8AC3E}">
        <p14:creationId xmlns:p14="http://schemas.microsoft.com/office/powerpoint/2010/main" val="25562056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auto">
              <a:spcAft>
                <a:spcPts val="0"/>
              </a:spcAft>
              <a:buNone/>
            </a:pPr>
            <a:r>
              <a:rPr lang="en-US" sz="1200" dirty="0"/>
              <a:t>Once students have started their tests, circulate through the room to ensure that all conditions of test security are maintained. </a:t>
            </a:r>
          </a:p>
          <a:p>
            <a:pPr marL="0" indent="0" fontAlgn="auto">
              <a:spcAft>
                <a:spcPts val="0"/>
              </a:spcAft>
              <a:buNone/>
            </a:pPr>
            <a:endParaRPr lang="en-US" sz="1200" dirty="0"/>
          </a:p>
          <a:p>
            <a:pPr marL="0" indent="0" fontAlgn="auto">
              <a:spcAft>
                <a:spcPts val="0"/>
              </a:spcAft>
              <a:buNone/>
            </a:pPr>
            <a:r>
              <a:rPr lang="en-US" sz="1200" dirty="0"/>
              <a:t>If you witness or suspect the possibility of a test security incident, pause the student’s test and contact the District Administrator for Testing immediately in accordance with the security guidance provided in this manual. </a:t>
            </a:r>
          </a:p>
          <a:p>
            <a:pPr marL="0" indent="0" fontAlgn="auto">
              <a:spcAft>
                <a:spcPts val="0"/>
              </a:spcAft>
              <a:buNone/>
            </a:pPr>
            <a:endParaRPr lang="en-US" sz="1200" dirty="0"/>
          </a:p>
          <a:p>
            <a:pPr marL="0" indent="0" fontAlgn="auto">
              <a:spcAft>
                <a:spcPts val="0"/>
              </a:spcAft>
              <a:buNone/>
            </a:pPr>
            <a:r>
              <a:rPr lang="en-US" sz="1200" dirty="0"/>
              <a:t>Refer to the Test Administration Interface to view the testing progress of any student. This site will not show test items or scores, but it will show how many items have been delivered to each student (e.g., question 24/40). The Test Administration Interface is designed to automatically refresh every 20 seconds, but you can refresh it manually at any time by clicking the [refresh] button at the top right of the screen (as indicated by red text box on your screen).</a:t>
            </a:r>
            <a:endParaRPr lang="en-US" sz="2400" dirty="0"/>
          </a:p>
          <a:p>
            <a:endParaRPr lang="en-US" dirty="0"/>
          </a:p>
          <a:p>
            <a:r>
              <a:rPr lang="en-US" dirty="0"/>
              <a:t>As a security measure, test examiners are automatically logged out of the Test Administration Interface after 30 minutes of test examiner inactivity and student inactivity in the test session, which will result in closing the test session. If this occurs, create a new session, and the students will have to log in to the new session to resume testing. When starting a new session, give the students the new Session ID so that they can log in and resume testing.</a:t>
            </a:r>
          </a:p>
          <a:p>
            <a:endParaRPr lang="en-US" dirty="0"/>
          </a:p>
        </p:txBody>
      </p:sp>
      <p:sp>
        <p:nvSpPr>
          <p:cNvPr id="4" name="Slide Number Placeholder 3"/>
          <p:cNvSpPr>
            <a:spLocks noGrp="1"/>
          </p:cNvSpPr>
          <p:nvPr>
            <p:ph type="sldNum" sz="quarter" idx="5"/>
          </p:nvPr>
        </p:nvSpPr>
        <p:spPr/>
        <p:txBody>
          <a:bodyPr/>
          <a:lstStyle/>
          <a:p>
            <a:fld id="{D19A5E30-BEC5-4ADD-805D-B470BD9E9C4C}" type="slidenum">
              <a:rPr lang="en-US" smtClean="0"/>
              <a:t>36</a:t>
            </a:fld>
            <a:endParaRPr lang="en-US"/>
          </a:p>
        </p:txBody>
      </p:sp>
    </p:spTree>
    <p:extLst>
      <p:ext uri="{BB962C8B-B14F-4D97-AF65-F5344CB8AC3E}">
        <p14:creationId xmlns:p14="http://schemas.microsoft.com/office/powerpoint/2010/main" val="35148148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Proctors have the ability to pin select students of interest to the top, so they are easy to monitor. </a:t>
            </a:r>
          </a:p>
        </p:txBody>
      </p:sp>
      <p:sp>
        <p:nvSpPr>
          <p:cNvPr id="4" name="Slide Number Placeholder 3"/>
          <p:cNvSpPr>
            <a:spLocks noGrp="1"/>
          </p:cNvSpPr>
          <p:nvPr>
            <p:ph type="sldNum" sz="quarter" idx="5"/>
          </p:nvPr>
        </p:nvSpPr>
        <p:spPr/>
        <p:txBody>
          <a:bodyPr/>
          <a:lstStyle/>
          <a:p>
            <a:fld id="{D19A5E30-BEC5-4ADD-805D-B470BD9E9C4C}" type="slidenum">
              <a:rPr lang="en-US" smtClean="0"/>
              <a:t>37</a:t>
            </a:fld>
            <a:endParaRPr lang="en-US"/>
          </a:p>
        </p:txBody>
      </p:sp>
    </p:spTree>
    <p:extLst>
      <p:ext uri="{BB962C8B-B14F-4D97-AF65-F5344CB8AC3E}">
        <p14:creationId xmlns:p14="http://schemas.microsoft.com/office/powerpoint/2010/main" val="11309595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200"/>
              <a:t>After answering the last item in the test session, each student is presented with a screen prompting the student to review answers (marked and unmarked) for all items available to the student or prior to submitting the test. </a:t>
            </a:r>
          </a:p>
          <a:p>
            <a:pPr marL="457200" indent="-457200">
              <a:buFont typeface="Arial" panose="020B0604020202020204" pitchFamily="34" charset="0"/>
              <a:buChar char="•"/>
            </a:pPr>
            <a:r>
              <a:rPr lang="en-US" sz="1200"/>
              <a:t>After answering the last question, students must submit their tests. If students would like to review their answers before submitting their test, they should click the number of the question they wish to review and, only after they finish reviewing, should they click [SUBMIT TEST].</a:t>
            </a:r>
          </a:p>
          <a:p>
            <a:pPr marL="457200" indent="-457200">
              <a:buFont typeface="Arial" panose="020B0604020202020204" pitchFamily="34" charset="0"/>
              <a:buChar char="•"/>
            </a:pPr>
            <a:r>
              <a:rPr lang="en-US" sz="1200"/>
              <a:t>Once a student clicks [SUBMIT TEST], the student will not be able to review answers.</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38</a:t>
            </a:fld>
            <a:endParaRPr lang="en-US"/>
          </a:p>
        </p:txBody>
      </p:sp>
    </p:spTree>
    <p:extLst>
      <p:ext uri="{BB962C8B-B14F-4D97-AF65-F5344CB8AC3E}">
        <p14:creationId xmlns:p14="http://schemas.microsoft.com/office/powerpoint/2010/main" val="12887902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test administrator will click [STOP] in the Test Administration Interface to end the test session and pause any student test in the session that is still in progress. Log out of the Test Administration Interface by clicking the [Logout] button at the top right. </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39</a:t>
            </a:fld>
            <a:endParaRPr lang="en-US"/>
          </a:p>
        </p:txBody>
      </p:sp>
    </p:spTree>
    <p:extLst>
      <p:ext uri="{BB962C8B-B14F-4D97-AF65-F5344CB8AC3E}">
        <p14:creationId xmlns:p14="http://schemas.microsoft.com/office/powerpoint/2010/main" val="1534536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Cristi Alberino, ELA Consultant, oversees the Smarter Balanced and NGSS Interim Assessments and English Language Proficiency Assessment (LAS Links), testing appeals/security breaches, student alerts, and other state policy test administrations processes.</a:t>
            </a:r>
          </a:p>
          <a:p>
            <a:endParaRPr lang="en-US"/>
          </a:p>
          <a:p>
            <a:r>
              <a:rPr lang="en-US"/>
              <a:t>Jeff Greig, Science Consultant, oversees all aspects of the Next Generation Science Standards and the Connecticut Alternate Science Assessments (CTAS). He also oversees state policy test administration processes.</a:t>
            </a:r>
          </a:p>
          <a:p>
            <a:endParaRPr lang="en-US"/>
          </a:p>
        </p:txBody>
      </p:sp>
      <p:sp>
        <p:nvSpPr>
          <p:cNvPr id="4" name="Slide Number Placeholder 3"/>
          <p:cNvSpPr>
            <a:spLocks noGrp="1"/>
          </p:cNvSpPr>
          <p:nvPr>
            <p:ph type="sldNum" sz="quarter" idx="5"/>
          </p:nvPr>
        </p:nvSpPr>
        <p:spPr/>
        <p:txBody>
          <a:bodyPr/>
          <a:lstStyle/>
          <a:p>
            <a:fld id="{0A3C37BE-C303-496D-B5CD-85F2937540FC}" type="slidenum">
              <a:rPr lang="en-US" smtClean="0"/>
              <a:t>4</a:t>
            </a:fld>
            <a:endParaRPr lang="en-US"/>
          </a:p>
        </p:txBody>
      </p:sp>
    </p:spTree>
    <p:extLst>
      <p:ext uri="{BB962C8B-B14F-4D97-AF65-F5344CB8AC3E}">
        <p14:creationId xmlns:p14="http://schemas.microsoft.com/office/powerpoint/2010/main" val="2404010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3C37BE-C303-496D-B5CD-85F2937540FC}" type="slidenum">
              <a:rPr lang="en-US" smtClean="0"/>
              <a:t>40</a:t>
            </a:fld>
            <a:endParaRPr lang="en-US"/>
          </a:p>
        </p:txBody>
      </p:sp>
    </p:spTree>
    <p:extLst>
      <p:ext uri="{BB962C8B-B14F-4D97-AF65-F5344CB8AC3E}">
        <p14:creationId xmlns:p14="http://schemas.microsoft.com/office/powerpoint/2010/main" val="5594144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cs typeface="Calibri"/>
              </a:rPr>
              <a:t>Take a moment to read and review the Test Security and Proctoring slide. </a:t>
            </a:r>
          </a:p>
          <a:p>
            <a:endParaRPr lang="en-US">
              <a:cs typeface="Calibri"/>
            </a:endParaRPr>
          </a:p>
        </p:txBody>
      </p:sp>
      <p:sp>
        <p:nvSpPr>
          <p:cNvPr id="6" name="TextBox 5">
            <a:extLst>
              <a:ext uri="{FF2B5EF4-FFF2-40B4-BE49-F238E27FC236}">
                <a16:creationId xmlns:a16="http://schemas.microsoft.com/office/drawing/2014/main" id="{F52648C4-BB92-7E8C-B5EF-9C50072D3448}"/>
              </a:ext>
            </a:extLst>
          </p:cNvPr>
          <p:cNvSpPr txBox="1"/>
          <p:nvPr/>
        </p:nvSpPr>
        <p:spPr>
          <a:xfrm>
            <a:off x="803171" y="4782480"/>
            <a:ext cx="5251658" cy="1200329"/>
          </a:xfrm>
          <a:prstGeom prst="rect">
            <a:avLst/>
          </a:prstGeom>
          <a:noFill/>
        </p:spPr>
        <p:txBody>
          <a:bodyPr wrap="square">
            <a:spAutoFit/>
          </a:bodyPr>
          <a:lstStyle/>
          <a:p>
            <a:r>
              <a:rPr lang="en-US" sz="1200">
                <a:cs typeface="Calibri"/>
              </a:rPr>
              <a:t>We include this language that is in the TAM, and it outlines the seriousness of testing and test security.  </a:t>
            </a:r>
          </a:p>
          <a:p>
            <a:endParaRPr lang="en-US" sz="1200">
              <a:cs typeface="Calibri"/>
            </a:endParaRPr>
          </a:p>
          <a:p>
            <a:r>
              <a:rPr lang="en-US" sz="1200" b="0">
                <a:cs typeface="Calibri"/>
              </a:rPr>
              <a:t>This is a </a:t>
            </a:r>
            <a:r>
              <a:rPr lang="en-US" sz="1200">
                <a:cs typeface="Calibri"/>
              </a:rPr>
              <a:t>reminder of the importance of test security and proctoring.</a:t>
            </a:r>
          </a:p>
          <a:p>
            <a:endParaRPr lang="en-US" sz="1200">
              <a:cs typeface="Calibri"/>
            </a:endParaRPr>
          </a:p>
          <a:p>
            <a:r>
              <a:rPr lang="en-US" sz="1200">
                <a:cs typeface="Calibri"/>
              </a:rPr>
              <a:t>Please pass this important message on to your colleagues in district.  </a:t>
            </a:r>
          </a:p>
        </p:txBody>
      </p:sp>
    </p:spTree>
    <p:extLst>
      <p:ext uri="{BB962C8B-B14F-4D97-AF65-F5344CB8AC3E}">
        <p14:creationId xmlns:p14="http://schemas.microsoft.com/office/powerpoint/2010/main" val="33912295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buNone/>
            </a:pPr>
            <a:r>
              <a:rPr lang="en-US" dirty="0">
                <a:solidFill>
                  <a:schemeClr val="tx1"/>
                </a:solidFill>
                <a:cs typeface="Arial" panose="020B0604020202020204" pitchFamily="34" charset="0"/>
              </a:rPr>
              <a:t>Breaches of test security include, but are not limited to:</a:t>
            </a:r>
          </a:p>
          <a:p>
            <a:pPr marL="365760" lvl="1">
              <a:lnSpc>
                <a:spcPct val="100000"/>
              </a:lnSpc>
              <a:buFont typeface="Arial" panose="020B0604020202020204" pitchFamily="34" charset="0"/>
              <a:buChar char="•"/>
            </a:pPr>
            <a:r>
              <a:rPr lang="en-US" dirty="0">
                <a:solidFill>
                  <a:schemeClr val="tx1"/>
                </a:solidFill>
                <a:cs typeface="Arial" panose="020B0604020202020204" pitchFamily="34" charset="0"/>
              </a:rPr>
              <a:t>analyzing/copying test items </a:t>
            </a:r>
          </a:p>
          <a:p>
            <a:pPr marL="365760" lvl="1">
              <a:lnSpc>
                <a:spcPct val="100000"/>
              </a:lnSpc>
              <a:buFont typeface="Arial" panose="020B0604020202020204" pitchFamily="34" charset="0"/>
              <a:buChar char="•"/>
            </a:pPr>
            <a:r>
              <a:rPr lang="en-US" dirty="0">
                <a:solidFill>
                  <a:schemeClr val="tx1"/>
                </a:solidFill>
                <a:cs typeface="Arial" panose="020B0604020202020204" pitchFamily="34" charset="0"/>
              </a:rPr>
              <a:t>coaching students</a:t>
            </a:r>
          </a:p>
          <a:p>
            <a:pPr marL="365760" lvl="1">
              <a:lnSpc>
                <a:spcPct val="100000"/>
              </a:lnSpc>
              <a:buFont typeface="Arial" panose="020B0604020202020204" pitchFamily="34" charset="0"/>
              <a:buChar char="•"/>
            </a:pPr>
            <a:r>
              <a:rPr lang="en-US" dirty="0">
                <a:solidFill>
                  <a:schemeClr val="tx1"/>
                </a:solidFill>
                <a:cs typeface="Arial" panose="020B0604020202020204" pitchFamily="34" charset="0"/>
              </a:rPr>
              <a:t>giving students answers, and/or changing students’ answers</a:t>
            </a:r>
          </a:p>
          <a:p>
            <a:pPr marL="365760" lvl="1">
              <a:lnSpc>
                <a:spcPct val="100000"/>
              </a:lnSpc>
              <a:buFont typeface="Arial" panose="020B0604020202020204" pitchFamily="34" charset="0"/>
              <a:buChar char="•"/>
            </a:pPr>
            <a:r>
              <a:rPr lang="en-US" dirty="0">
                <a:solidFill>
                  <a:schemeClr val="tx1"/>
                </a:solidFill>
                <a:cs typeface="Arial" panose="020B0604020202020204" pitchFamily="34" charset="0"/>
              </a:rPr>
              <a:t>allowing students access to digital, electronic, or manual devices (except approved accommodations)</a:t>
            </a:r>
          </a:p>
          <a:p>
            <a:pPr marL="365760" lvl="1">
              <a:lnSpc>
                <a:spcPct val="100000"/>
              </a:lnSpc>
              <a:buFont typeface="Arial" panose="020B0604020202020204" pitchFamily="34" charset="0"/>
              <a:buChar char="•"/>
            </a:pPr>
            <a:r>
              <a:rPr lang="en-US" dirty="0">
                <a:solidFill>
                  <a:schemeClr val="tx1"/>
                </a:solidFill>
                <a:cs typeface="Arial" panose="020B0604020202020204" pitchFamily="34" charset="0"/>
              </a:rPr>
              <a:t>unauthorized log-in to the Test Delivery System</a:t>
            </a:r>
          </a:p>
          <a:p>
            <a:endParaRPr lang="en-US" dirty="0"/>
          </a:p>
          <a:p>
            <a:r>
              <a:rPr lang="en-US" dirty="0"/>
              <a:t>This list is not comprehensive, but this represents most issues when it comes to issues in test security.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cs typeface="Arial" panose="020B0604020202020204" pitchFamily="34" charset="0"/>
              </a:rPr>
              <a:t>Please note that cell phone (including Smart Watches) use by students is prohibited!</a:t>
            </a:r>
          </a:p>
          <a:p>
            <a:endParaRPr lang="en-US" sz="800" dirty="0"/>
          </a:p>
        </p:txBody>
      </p:sp>
    </p:spTree>
    <p:extLst>
      <p:ext uri="{BB962C8B-B14F-4D97-AF65-F5344CB8AC3E}">
        <p14:creationId xmlns:p14="http://schemas.microsoft.com/office/powerpoint/2010/main" val="2404526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time a teacher proceeds to the Test Administration Site to administer a summative assessment; they will be asked to type in the word </a:t>
            </a:r>
            <a:r>
              <a:rPr lang="en-US" b="1" dirty="0"/>
              <a:t>summative </a:t>
            </a:r>
            <a:r>
              <a:rPr lang="en-US" b="0" dirty="0"/>
              <a:t>to attest that they have participated in local school/district assessment training and that they are aware of test security policies and procedures.</a:t>
            </a:r>
            <a:endParaRPr lang="en-US" dirty="0">
              <a:cs typeface="Calibri" panose="020F0502020204030204"/>
            </a:endParaRPr>
          </a:p>
        </p:txBody>
      </p:sp>
    </p:spTree>
    <p:extLst>
      <p:ext uri="{BB962C8B-B14F-4D97-AF65-F5344CB8AC3E}">
        <p14:creationId xmlns:p14="http://schemas.microsoft.com/office/powerpoint/2010/main" val="35780652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623"/>
              </a:spcBef>
              <a:spcAft>
                <a:spcPts val="623"/>
              </a:spcAft>
            </a:pPr>
            <a:r>
              <a:rPr lang="en-US"/>
              <a:t>Take a moment to look at the description for improprieties, irregularities, and breaches.</a:t>
            </a:r>
          </a:p>
          <a:p>
            <a:endParaRPr lang="en-US"/>
          </a:p>
        </p:txBody>
      </p:sp>
    </p:spTree>
    <p:extLst>
      <p:ext uri="{BB962C8B-B14F-4D97-AF65-F5344CB8AC3E}">
        <p14:creationId xmlns:p14="http://schemas.microsoft.com/office/powerpoint/2010/main" val="34425357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table on this slide shows appropriate responses to specific problems that may come up during testing.</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45</a:t>
            </a:fld>
            <a:endParaRPr lang="en-US"/>
          </a:p>
        </p:txBody>
      </p:sp>
    </p:spTree>
    <p:extLst>
      <p:ext uri="{BB962C8B-B14F-4D97-AF65-F5344CB8AC3E}">
        <p14:creationId xmlns:p14="http://schemas.microsoft.com/office/powerpoint/2010/main" val="8959701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ensure that all students are tested under the same conditions, the test examiner should adhere strictly to the script for administering the test as published in the Test Administration Manual. These instructions are provided in the boxes on the following pages. When asked, the test examiner should answer questions raised by students but should never help the class or individual students with specific test items. No test items or passages can be read to any student for any content area, unless the student requires a designated support or accommodation as described in the Assessment Guidelines. </a:t>
            </a:r>
          </a:p>
          <a:p>
            <a:endParaRPr lang="en-US" dirty="0"/>
          </a:p>
          <a:p>
            <a:r>
              <a:rPr lang="en-US" dirty="0"/>
              <a:t>Test Administrators should distribute </a:t>
            </a:r>
          </a:p>
          <a:p>
            <a:pPr marL="171450" indent="-171450">
              <a:buFont typeface="Arial" panose="020B0604020202020204" pitchFamily="34" charset="0"/>
              <a:buChar char="•"/>
            </a:pPr>
            <a:r>
              <a:rPr lang="en-US" dirty="0"/>
              <a:t>scratch paper to students for all test sessions (scratch paper can include plain paper, lined paper, paddy paper, or graph paper) for ELA, math, or science.</a:t>
            </a:r>
          </a:p>
          <a:p>
            <a:pPr marL="171450" indent="-171450">
              <a:buFont typeface="Arial" panose="020B0604020202020204" pitchFamily="34" charset="0"/>
              <a:buChar char="•"/>
            </a:pPr>
            <a:r>
              <a:rPr lang="en-US" dirty="0"/>
              <a:t>graph paper to students in Grades 6, 7, and 8 for the mathematics assessments; and </a:t>
            </a:r>
          </a:p>
          <a:p>
            <a:pPr marL="171450" indent="-171450">
              <a:buFont typeface="Arial" panose="020B0604020202020204" pitchFamily="34" charset="0"/>
              <a:buChar char="•"/>
            </a:pPr>
            <a:r>
              <a:rPr lang="en-US" dirty="0"/>
              <a:t>headphones to students for the listening portion of the English language arts assessments, to students who require Audio Glossaries on the mathematics assessments, and students who require text-to-speech on either assessment.</a:t>
            </a:r>
          </a:p>
          <a:p>
            <a:endParaRPr lang="en-US" dirty="0"/>
          </a:p>
          <a:p>
            <a:r>
              <a:rPr lang="en-US" dirty="0"/>
              <a:t>Be sure to provide students with any non-embedded designated supports or accommodations that they are approved for. </a:t>
            </a:r>
          </a:p>
          <a:p>
            <a:endParaRPr lang="en-US" dirty="0"/>
          </a:p>
          <a:p>
            <a:r>
              <a:rPr lang="en-US" dirty="0"/>
              <a:t>Other reminders:</a:t>
            </a:r>
          </a:p>
          <a:p>
            <a:endParaRPr lang="en-US" dirty="0"/>
          </a:p>
          <a:p>
            <a:r>
              <a:rPr lang="en-US" dirty="0"/>
              <a:t>Instructional materials must be removed or covered, including but not limited to, information that might assist students in answering questions. This includes materials that may be displayed on bulletin boards, chalkboards or dry-erase boards, or on charts (e.g., wall charts that contain literary definitions, maps, mathematics formulas, etc.). </a:t>
            </a:r>
          </a:p>
          <a:p>
            <a:endParaRPr lang="en-US" dirty="0"/>
          </a:p>
          <a:p>
            <a:r>
              <a:rPr lang="en-US" dirty="0"/>
              <a:t>Students must be seated so there is enough space between them to minimize opportunities to look at each other’s work, or they should be provided with tabletop partitions. Students may also be tested on an individual basis as appropriate</a:t>
            </a:r>
          </a:p>
          <a:p>
            <a:endParaRPr lang="en-US" dirty="0"/>
          </a:p>
          <a:p>
            <a:r>
              <a:rPr lang="en-US" dirty="0"/>
              <a:t>If helpful, place a “TESTING—DO NOT DISTURB” sign on the door or post signs in halls and entrances rerouting hallway traffic in order to promote optimum testing conditions.</a:t>
            </a:r>
          </a:p>
          <a:p>
            <a:endParaRPr lang="en-US" dirty="0"/>
          </a:p>
        </p:txBody>
      </p:sp>
      <p:sp>
        <p:nvSpPr>
          <p:cNvPr id="4" name="Slide Number Placeholder 3"/>
          <p:cNvSpPr>
            <a:spLocks noGrp="1"/>
          </p:cNvSpPr>
          <p:nvPr>
            <p:ph type="sldNum" sz="quarter" idx="5"/>
          </p:nvPr>
        </p:nvSpPr>
        <p:spPr/>
        <p:txBody>
          <a:bodyPr/>
          <a:lstStyle/>
          <a:p>
            <a:fld id="{D19A5E30-BEC5-4ADD-805D-B470BD9E9C4C}" type="slidenum">
              <a:rPr lang="en-US" smtClean="0"/>
              <a:t>46</a:t>
            </a:fld>
            <a:endParaRPr lang="en-US"/>
          </a:p>
        </p:txBody>
      </p:sp>
    </p:spTree>
    <p:extLst>
      <p:ext uri="{BB962C8B-B14F-4D97-AF65-F5344CB8AC3E}">
        <p14:creationId xmlns:p14="http://schemas.microsoft.com/office/powerpoint/2010/main" val="9923131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Test administrators should actively monitor and proctor the testing sessions. If a test irregularity occurs, contact your School Coordinator or District Administrator as soon as possible. </a:t>
            </a:r>
          </a:p>
          <a:p>
            <a:endParaRPr lang="en-US"/>
          </a:p>
          <a:p>
            <a:r>
              <a:rPr lang="en-US"/>
              <a:t>And remember, when unsure of what to do, reach out for help by contacting your school or district test administrator.</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47</a:t>
            </a:fld>
            <a:endParaRPr lang="en-US"/>
          </a:p>
        </p:txBody>
      </p:sp>
    </p:spTree>
    <p:extLst>
      <p:ext uri="{BB962C8B-B14F-4D97-AF65-F5344CB8AC3E}">
        <p14:creationId xmlns:p14="http://schemas.microsoft.com/office/powerpoint/2010/main" val="370080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3C37BE-C303-496D-B5CD-85F2937540FC}" type="slidenum">
              <a:rPr lang="en-US" smtClean="0"/>
              <a:t>48</a:t>
            </a:fld>
            <a:endParaRPr lang="en-US"/>
          </a:p>
        </p:txBody>
      </p:sp>
    </p:spTree>
    <p:extLst>
      <p:ext uri="{BB962C8B-B14F-4D97-AF65-F5344CB8AC3E}">
        <p14:creationId xmlns:p14="http://schemas.microsoft.com/office/powerpoint/2010/main" val="6263267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Connecticut’s statewide assessments incorporate the principles of Universal Design for Learning (UDL). Universal Design for Learning is a scientifically valid framework for guiding educational and assessment practices that provides flexibility in the ways information is presented, in the ways students respond or demonstrate knowledge and skills, and in the ways in which students are engaged. Incorporating the principles of UDL reduces barriers, provides appropriate accessibility supports, and challenges, and maintains high achievement expectations for all students, including students with disabilities and students who are English learners. Teams should consider each student’s unique learning profile when considering supports. Accessibility supports should be individual and not a one size fit all. </a:t>
            </a:r>
          </a:p>
          <a:p>
            <a:endParaRPr lang="en-US" dirty="0"/>
          </a:p>
          <a:p>
            <a:r>
              <a:rPr lang="en-US" dirty="0"/>
              <a:t>For more information, refer to the:</a:t>
            </a:r>
          </a:p>
          <a:p>
            <a:r>
              <a:rPr lang="en-US" b="1" dirty="0"/>
              <a:t>2024-25 Accessibility Chart: </a:t>
            </a:r>
            <a:r>
              <a:rPr lang="en-US" dirty="0">
                <a:hlinkClick r:id="rId3"/>
              </a:rPr>
              <a:t>Accessibility Chart</a:t>
            </a:r>
            <a:r>
              <a:rPr lang="en-US" dirty="0"/>
              <a:t>; https://ct.portal.cambiumast.com/resource-item/en/accessibility-chart</a:t>
            </a:r>
            <a:endParaRPr lang="en-US" b="1" dirty="0"/>
          </a:p>
          <a:p>
            <a:r>
              <a:rPr lang="en-US" b="1" dirty="0"/>
              <a:t>Connecticut State Department of Education Assessment Guidelines: </a:t>
            </a:r>
            <a:r>
              <a:rPr lang="en-US" dirty="0">
                <a:hlinkClick r:id="rId4"/>
              </a:rPr>
              <a:t>CSDE Assessment Guidelines</a:t>
            </a:r>
            <a:r>
              <a:rPr lang="en-US" dirty="0"/>
              <a:t>; https://ct.portal.cambiumast.com/resource-item/en/csde-assessment-guidelines</a:t>
            </a:r>
          </a:p>
          <a:p>
            <a:endParaRPr lang="en-US" b="1" dirty="0"/>
          </a:p>
          <a:p>
            <a:r>
              <a:rPr lang="en-US" b="1" dirty="0"/>
              <a:t>Smarter Balanced Accessibility Strategies: </a:t>
            </a:r>
            <a:r>
              <a:rPr lang="en-US" dirty="0">
                <a:hlinkClick r:id="rId5"/>
              </a:rPr>
              <a:t>New Tools for Teachers Quick Guides: How to Use Resources and Strategies</a:t>
            </a:r>
            <a:r>
              <a:rPr lang="en-US" dirty="0"/>
              <a:t>; https://smarterbalanced.org/new-quick-guides/</a:t>
            </a:r>
          </a:p>
        </p:txBody>
      </p:sp>
      <p:sp>
        <p:nvSpPr>
          <p:cNvPr id="4" name="Slide Number Placeholder 3"/>
          <p:cNvSpPr>
            <a:spLocks noGrp="1"/>
          </p:cNvSpPr>
          <p:nvPr>
            <p:ph type="sldNum" sz="quarter" idx="5"/>
          </p:nvPr>
        </p:nvSpPr>
        <p:spPr/>
        <p:txBody>
          <a:bodyPr/>
          <a:lstStyle/>
          <a:p>
            <a:fld id="{D19A5E30-BEC5-4ADD-805D-B470BD9E9C4C}" type="slidenum">
              <a:rPr lang="en-US" smtClean="0"/>
              <a:t>49</a:t>
            </a:fld>
            <a:endParaRPr lang="en-US"/>
          </a:p>
        </p:txBody>
      </p:sp>
    </p:spTree>
    <p:extLst>
      <p:ext uri="{BB962C8B-B14F-4D97-AF65-F5344CB8AC3E}">
        <p14:creationId xmlns:p14="http://schemas.microsoft.com/office/powerpoint/2010/main" val="3601288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Michelle Rosado oversees the Connecticut SAT School Day and PSAT/AP Assessments among other projects.</a:t>
            </a:r>
          </a:p>
          <a:p>
            <a:r>
              <a:rPr lang="en-US"/>
              <a:t>Pei-Hsuan Chiu is our psychometrician that oversees all things related to data analysis and reporting.</a:t>
            </a:r>
          </a:p>
          <a:p>
            <a:r>
              <a:rPr lang="en-US"/>
              <a:t>Michael Sabados also supports the analysis and reporting of student and accountability data and advises on English learners testing supports. He also works closely on Connecticut’s English Language Proficiency Assessment (LAS Links) for English learners/multilingual learners in Grades K-12.</a:t>
            </a:r>
          </a:p>
          <a:p>
            <a:endParaRPr lang="en-US"/>
          </a:p>
          <a:p>
            <a:endParaRPr lang="en-US"/>
          </a:p>
        </p:txBody>
      </p:sp>
      <p:sp>
        <p:nvSpPr>
          <p:cNvPr id="4" name="Slide Number Placeholder 3"/>
          <p:cNvSpPr>
            <a:spLocks noGrp="1"/>
          </p:cNvSpPr>
          <p:nvPr>
            <p:ph type="sldNum" sz="quarter" idx="5"/>
          </p:nvPr>
        </p:nvSpPr>
        <p:spPr/>
        <p:txBody>
          <a:bodyPr/>
          <a:lstStyle/>
          <a:p>
            <a:fld id="{0A3C37BE-C303-496D-B5CD-85F2937540FC}" type="slidenum">
              <a:rPr lang="en-US" smtClean="0"/>
              <a:t>5</a:t>
            </a:fld>
            <a:endParaRPr lang="en-US"/>
          </a:p>
        </p:txBody>
      </p:sp>
    </p:spTree>
    <p:extLst>
      <p:ext uri="{BB962C8B-B14F-4D97-AF65-F5344CB8AC3E}">
        <p14:creationId xmlns:p14="http://schemas.microsoft.com/office/powerpoint/2010/main" val="23353702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Universal tools are accessibility features of the assessment that are either provided as digitally delivered components of the Test Delivery System or provided separately from the digital platform as a non-embedded tool. Universal tools are available to all students based on student preference and selection. Use of the universal tools yield valid scores that meet the requirements for participation and assessment identified in the ESSA when used in a manner consistent with the guidelines.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Familiarizing Students with Universal Test Tools Can Yield Confidence Boost</a:t>
            </a:r>
          </a:p>
          <a:p>
            <a:r>
              <a:rPr lang="en-US" sz="1200" b="0" i="0" kern="1200" dirty="0">
                <a:solidFill>
                  <a:schemeClr val="tx1"/>
                </a:solidFill>
                <a:effectLst/>
                <a:latin typeface="+mn-lt"/>
                <a:ea typeface="+mn-ea"/>
                <a:cs typeface="+mn-cs"/>
              </a:rPr>
              <a:t>Smarter Balanced digitally-delivered assessments (interims, the summative test, and practice tests) include a wide array of embedded universal test tools. These are available to students as part of the technology platform. Students gain confidence with the testing software when they understand how to use these test tools and when they can be most useful. Using practice tests and/or administering interims, and coaching students on the built-in test tools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are a great way to help them gain familiarity. Here’s the link to tips on using five of these universal test tools: https://smarterbalanced.org/five-built-in-test-tools-students-should-know-and-use/.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Access Practice</a:t>
            </a:r>
            <a:r>
              <a:rPr lang="en-US" sz="1200" b="0" i="0" kern="1200" baseline="0" dirty="0">
                <a:solidFill>
                  <a:schemeClr val="tx1"/>
                </a:solidFill>
                <a:effectLst/>
                <a:latin typeface="+mn-lt"/>
                <a:ea typeface="+mn-ea"/>
                <a:cs typeface="+mn-cs"/>
              </a:rPr>
              <a:t> and Training Tests on the Connecticut Comprehensive Assessment Program Portal: https://ctpt.tds.cambiumast.com/student. </a:t>
            </a:r>
            <a:endParaRPr lang="en-US" sz="1200" b="0" i="0" kern="1200" dirty="0">
              <a:solidFill>
                <a:schemeClr val="tx1"/>
              </a:solidFill>
              <a:effectLst/>
              <a:latin typeface="+mn-lt"/>
              <a:ea typeface="+mn-ea"/>
              <a:cs typeface="+mn-cs"/>
            </a:endParaRPr>
          </a:p>
          <a:p>
            <a:endParaRPr lang="en-US" dirty="0"/>
          </a:p>
          <a:p>
            <a:r>
              <a:rPr lang="en-US" dirty="0"/>
              <a:t>For more information, refer to the:</a:t>
            </a:r>
          </a:p>
          <a:p>
            <a:r>
              <a:rPr lang="en-US" b="1" dirty="0"/>
              <a:t>2024-25 Accessibility Chart: </a:t>
            </a:r>
            <a:r>
              <a:rPr lang="en-US" dirty="0">
                <a:hlinkClick r:id="rId3"/>
              </a:rPr>
              <a:t>Accessibility Chart</a:t>
            </a:r>
            <a:r>
              <a:rPr lang="en-US" dirty="0"/>
              <a:t>; https://ct.portal.cambiumast.com/resource-item/en/accessibility-chart</a:t>
            </a:r>
          </a:p>
          <a:p>
            <a:r>
              <a:rPr lang="en-US" b="1" dirty="0"/>
              <a:t>Connecticut State Department of Education Assessment Guidelines: </a:t>
            </a:r>
            <a:r>
              <a:rPr lang="en-US" dirty="0">
                <a:hlinkClick r:id="rId4"/>
              </a:rPr>
              <a:t>CSDE Assessment Guidelines</a:t>
            </a:r>
            <a:r>
              <a:rPr lang="en-US" dirty="0"/>
              <a:t>; https://ct.portal.cambiumast.com/resource-item/en/csde-assessment-guidelines</a:t>
            </a:r>
          </a:p>
          <a:p>
            <a:endParaRPr lang="en-US"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19A5E30-BEC5-4ADD-805D-B470BD9E9C4C}" type="slidenum">
              <a:rPr lang="en-US" smtClean="0"/>
              <a:t>50</a:t>
            </a:fld>
            <a:endParaRPr lang="en-US"/>
          </a:p>
        </p:txBody>
      </p:sp>
    </p:spTree>
    <p:extLst>
      <p:ext uri="{BB962C8B-B14F-4D97-AF65-F5344CB8AC3E}">
        <p14:creationId xmlns:p14="http://schemas.microsoft.com/office/powerpoint/2010/main" val="23899385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designated supports? </a:t>
            </a:r>
          </a:p>
          <a:p>
            <a:r>
              <a:rPr lang="en-US" dirty="0"/>
              <a:t>Designated supports are those accessibility features available for use by any student for whom the need has been indicated by a team of educators with parent/guardian and student input. If these supports are selected for use on statewide assessments, they should also be consistently embedded and accessed in the student’s instructional setting. It is recommended that a consistent process in each district be used to determine and communicate decisions regarding these supports for individual students. All educators making these decisions should be trained by their School or District Administrator in this determination process and should be made aware of the range and types of designated supports available. Two general types of designated supports are identified: digitally-embedded and non-embedded. Designated supports need to be identified prior to assessment administration. Embedded and nonembedded supports must be entered into TIDE, unless the student has an IEP or Section 504 Plan. In these cases, designated supports will import from CT-SEDS to TIDE from finalized and implemented plans that have documented designated supports determined for the current grade of enrollment. </a:t>
            </a:r>
          </a:p>
          <a:p>
            <a:endParaRPr lang="en-US" dirty="0"/>
          </a:p>
          <a:p>
            <a:r>
              <a:rPr lang="en-US" dirty="0"/>
              <a:t>Any non-embedded designated supports must be acquired prior to testing with the assumption the student is using it during instruction.</a:t>
            </a:r>
          </a:p>
          <a:p>
            <a:endParaRPr lang="en-US" dirty="0"/>
          </a:p>
          <a:p>
            <a:r>
              <a:rPr lang="en-US" dirty="0"/>
              <a:t>For more information, refer to the:</a:t>
            </a:r>
          </a:p>
          <a:p>
            <a:r>
              <a:rPr lang="en-US" b="1" dirty="0"/>
              <a:t>2024-25 Accessibility Chart: </a:t>
            </a:r>
            <a:r>
              <a:rPr lang="en-US" dirty="0">
                <a:hlinkClick r:id="rId3"/>
              </a:rPr>
              <a:t>Accessibility Chart</a:t>
            </a:r>
            <a:r>
              <a:rPr lang="en-US" dirty="0"/>
              <a:t>; https://ct.portal.cambiumast.com/resource-item/en/accessibility-chart</a:t>
            </a:r>
          </a:p>
          <a:p>
            <a:r>
              <a:rPr lang="en-US" b="1" dirty="0"/>
              <a:t>Connecticut State Department of Education Assessment Guidelines: </a:t>
            </a:r>
            <a:r>
              <a:rPr lang="en-US" dirty="0">
                <a:hlinkClick r:id="rId4"/>
              </a:rPr>
              <a:t>CSDE Assessment Guidelines</a:t>
            </a:r>
            <a:r>
              <a:rPr lang="en-US" dirty="0"/>
              <a:t>; https://ct.portal.cambiumast.com/resource-item/en/csde-assessment-guidelines</a:t>
            </a:r>
          </a:p>
          <a:p>
            <a:endParaRPr lang="en-US" dirty="0"/>
          </a:p>
          <a:p>
            <a:endParaRPr lang="en-US" dirty="0"/>
          </a:p>
        </p:txBody>
      </p:sp>
      <p:sp>
        <p:nvSpPr>
          <p:cNvPr id="4" name="Slide Number Placeholder 3"/>
          <p:cNvSpPr>
            <a:spLocks noGrp="1"/>
          </p:cNvSpPr>
          <p:nvPr>
            <p:ph type="sldNum" sz="quarter" idx="5"/>
          </p:nvPr>
        </p:nvSpPr>
        <p:spPr/>
        <p:txBody>
          <a:bodyPr/>
          <a:lstStyle/>
          <a:p>
            <a:fld id="{D19A5E30-BEC5-4ADD-805D-B470BD9E9C4C}" type="slidenum">
              <a:rPr lang="en-US" smtClean="0"/>
              <a:t>51</a:t>
            </a:fld>
            <a:endParaRPr lang="en-US"/>
          </a:p>
        </p:txBody>
      </p:sp>
    </p:spTree>
    <p:extLst>
      <p:ext uri="{BB962C8B-B14F-4D97-AF65-F5344CB8AC3E}">
        <p14:creationId xmlns:p14="http://schemas.microsoft.com/office/powerpoint/2010/main" val="2000541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important that teachers review and ensure students have the applicable accessibility supports documented in TIDE prior to testing. Teachers can review these through going to the TIDE Student Dashboard. If an error is noted, please contact your District Administrator in TIDE. Please note, accessibility supports for students with an </a:t>
            </a:r>
            <a:r>
              <a:rPr lang="en-US" err="1"/>
              <a:t>IEP</a:t>
            </a:r>
            <a:r>
              <a:rPr lang="en-US"/>
              <a:t> or Section 504 sync between CT-SEDS and TIDE. If an error is noted for these students, please reach out the either the 504 Coordinator or Special Education Case Manager and the DA in TIDE prior to testing. </a:t>
            </a:r>
          </a:p>
        </p:txBody>
      </p:sp>
      <p:sp>
        <p:nvSpPr>
          <p:cNvPr id="4" name="Slide Number Placeholder 3"/>
          <p:cNvSpPr>
            <a:spLocks noGrp="1"/>
          </p:cNvSpPr>
          <p:nvPr>
            <p:ph type="sldNum" sz="quarter" idx="5"/>
          </p:nvPr>
        </p:nvSpPr>
        <p:spPr/>
        <p:txBody>
          <a:bodyPr/>
          <a:lstStyle/>
          <a:p>
            <a:fld id="{D19A5E30-BEC5-4ADD-805D-B470BD9E9C4C}" type="slidenum">
              <a:rPr lang="en-US" smtClean="0"/>
              <a:t>52</a:t>
            </a:fld>
            <a:endParaRPr lang="en-US"/>
          </a:p>
        </p:txBody>
      </p:sp>
    </p:spTree>
    <p:extLst>
      <p:ext uri="{BB962C8B-B14F-4D97-AF65-F5344CB8AC3E}">
        <p14:creationId xmlns:p14="http://schemas.microsoft.com/office/powerpoint/2010/main" val="42592848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Calibri" panose="020F0502020204030204" pitchFamily="34" charset="0"/>
                <a:cs typeface="Calibri" panose="020F0502020204030204" pitchFamily="34" charset="0"/>
              </a:rPr>
              <a:t>Accommodations are for students with an IEP or 504 plan. These are changes in materials or procedures that increase equitable access during assessments. They allow students to show what they know and can do. Like designated supports they should be consistently accessed and incorporated into the students instructional setting. Students should have familiarity and independence with both accommodations and designated supports that are assigned. It is critical to note that although some accommodations may be appropriate for instructional use, they may not be appropriate for use on a standardized assessment. There may be consequences (e.g., invalidating a student’s test score) for the use of some accommodations during state assessments. It is very important for educators to become familiar with state policies regarding accommodations during statewide assessments. </a:t>
            </a:r>
          </a:p>
          <a:p>
            <a:pPr>
              <a:defRPr/>
            </a:pPr>
            <a:endParaRPr lang="en-US" dirty="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dirty="0">
                <a:effectLst/>
                <a:ea typeface="Times New Roman" panose="02020603050405020304" pitchFamily="18" charset="0"/>
                <a:cs typeface="Arial" panose="020B0604020202020204" pitchFamily="34" charset="0"/>
              </a:rPr>
              <a:t>For statewide testing, as well as for instructional access, accommodations are determined by the PPT or Section 504 Team and are selected in the student’s plan within CT-SEDS. Like designated supports, when the plan is finalized and implemented, accommodations in CT-SEDS will sync to TIDE nightly. Teachers should review the student’s test settings in TIDE prior to testing to understand what the student needs at the time of testing. If there are non-embedded designated supports or accommodations selected, these materials must be provided to the student by the teacher at the time of testing.</a:t>
            </a:r>
          </a:p>
          <a:p>
            <a:pPr>
              <a:defRPr/>
            </a:pPr>
            <a:r>
              <a:rPr lang="en-US" dirty="0">
                <a:ea typeface="Calibri" panose="020F0502020204030204" pitchFamily="34" charset="0"/>
                <a:cs typeface="Calibri" panose="020F0502020204030204" pitchFamily="34" charset="0"/>
              </a:rPr>
              <a:t>As mentioned before accommodations and designated supports that are in finalized and implemented plans in CT-SEDS will sync to TIDE. They should </a:t>
            </a:r>
            <a:r>
              <a:rPr lang="en-US" b="1" u="sng" dirty="0">
                <a:ea typeface="Calibri" panose="020F0502020204030204" pitchFamily="34" charset="0"/>
                <a:cs typeface="Calibri" panose="020F0502020204030204" pitchFamily="34" charset="0"/>
              </a:rPr>
              <a:t>never</a:t>
            </a:r>
            <a:r>
              <a:rPr lang="en-US" dirty="0">
                <a:ea typeface="Calibri" panose="020F0502020204030204" pitchFamily="34" charset="0"/>
                <a:cs typeface="Calibri" panose="020F0502020204030204" pitchFamily="34" charset="0"/>
              </a:rPr>
              <a:t> be manually entered into the TIDE system. </a:t>
            </a:r>
          </a:p>
          <a:p>
            <a:pPr>
              <a:defRPr/>
            </a:pPr>
            <a:endParaRPr lang="en-US" sz="1200" b="0" u="none" dirty="0">
              <a:effectLst/>
              <a:ea typeface="Times New Roman" panose="02020603050405020304" pitchFamily="18" charset="0"/>
              <a:cs typeface="Arial" panose="020B0604020202020204" pitchFamily="34" charset="0"/>
            </a:endParaRPr>
          </a:p>
          <a:p>
            <a:pPr>
              <a:defRPr/>
            </a:pPr>
            <a:r>
              <a:rPr lang="en-US" sz="1200" b="0" u="none" dirty="0">
                <a:effectLst/>
                <a:ea typeface="Times New Roman" panose="02020603050405020304" pitchFamily="18" charset="0"/>
                <a:cs typeface="Arial" panose="020B0604020202020204" pitchFamily="34" charset="0"/>
              </a:rPr>
              <a:t>If the teacher or test administrator has any questions about the accommodations listed in TIDE or if there is a possible error to the selection type, please contact your district administrator for testing. Do not start a test for a student if there is either a missing accommodation or question about appropriateness (e.g., TIDE indicates that the student will use both text-to-speech of stimuli and items AND a read aloud of stimuli and items). In this example, the selection of accommodations conflict and this error must be resolved by the team through an amendment or review/revise PPT or 504 meeting. The team will have to remove the incorrect accommodation/revise in CT-SEDS first. Once the amendment/IEP/504 is finalized and implemented, allow for up to 48 hours for the accommodations to reflect in TIDE before scheduling a test for the student. </a:t>
            </a:r>
          </a:p>
          <a:p>
            <a:pPr>
              <a:defRPr/>
            </a:pPr>
            <a:endParaRPr lang="en-US" sz="1200" b="0" u="none" dirty="0">
              <a:effectLst/>
              <a:ea typeface="Times New Roman" panose="02020603050405020304" pitchFamily="18" charset="0"/>
              <a:cs typeface="Arial" panose="020B0604020202020204" pitchFamily="34" charset="0"/>
            </a:endParaRPr>
          </a:p>
          <a:p>
            <a:pPr>
              <a:defRPr/>
            </a:pPr>
            <a:r>
              <a:rPr lang="en-US" sz="1200" b="0" u="none" dirty="0">
                <a:effectLst/>
                <a:ea typeface="Times New Roman" panose="02020603050405020304" pitchFamily="18" charset="0"/>
                <a:cs typeface="Arial" panose="020B0604020202020204" pitchFamily="34" charset="0"/>
              </a:rPr>
              <a:t>If you have any concerns, see your District Administrator for Testing.</a:t>
            </a:r>
            <a:endParaRPr lang="en-US" sz="1200" b="0" u="none" dirty="0">
              <a:effectLst/>
              <a:ea typeface="Times New Roman" panose="02020603050405020304" pitchFamily="18" charset="0"/>
              <a:cs typeface="Arial"/>
            </a:endParaRPr>
          </a:p>
          <a:p>
            <a:pPr>
              <a:defRPr/>
            </a:pPr>
            <a:endParaRPr lang="en-US" dirty="0">
              <a:ea typeface="Calibri" panose="020F0502020204030204" pitchFamily="34" charset="0"/>
              <a:cs typeface="Calibri" panose="020F0502020204030204" pitchFamily="34" charset="0"/>
            </a:endParaRPr>
          </a:p>
          <a:p>
            <a:pPr>
              <a:defRPr/>
            </a:pPr>
            <a:r>
              <a:rPr lang="en-US" dirty="0">
                <a:ea typeface="Calibri" panose="020F0502020204030204" pitchFamily="34" charset="0"/>
                <a:cs typeface="Calibri" panose="020F0502020204030204" pitchFamily="34" charset="0"/>
              </a:rPr>
              <a:t>Additional Information and Resources:</a:t>
            </a:r>
            <a:r>
              <a:rPr lang="en-US" dirty="0"/>
              <a:t> </a:t>
            </a:r>
          </a:p>
          <a:p>
            <a:endParaRPr lang="en-US" dirty="0"/>
          </a:p>
          <a:p>
            <a:pPr>
              <a:defRPr/>
            </a:pPr>
            <a:r>
              <a:rPr lang="en-US" sz="1200" b="0" u="none" dirty="0">
                <a:solidFill>
                  <a:srgbClr val="0000FF"/>
                </a:solidFill>
                <a:effectLst/>
                <a:ea typeface="Times New Roman" panose="02020603050405020304" pitchFamily="18" charset="0"/>
                <a:cs typeface="Arial"/>
              </a:rPr>
              <a:t>Some examples of accommodations include Assistive Technology, </a:t>
            </a:r>
            <a:r>
              <a:rPr lang="en-US" sz="1200" dirty="0">
                <a:solidFill>
                  <a:srgbClr val="002060"/>
                </a:solidFill>
                <a:effectLst/>
                <a:ea typeface="Arial" panose="020B0604020202020204" pitchFamily="34" charset="0"/>
                <a:cs typeface="Arial" panose="020B0604020202020204" pitchFamily="34" charset="0"/>
              </a:rPr>
              <a:t>American Sign Language, braille, and closed captioning.</a:t>
            </a:r>
          </a:p>
          <a:p>
            <a:pPr>
              <a:defRPr/>
            </a:pPr>
            <a:endParaRPr lang="en-US" sz="1200" b="0" u="none" dirty="0">
              <a:solidFill>
                <a:srgbClr val="002060"/>
              </a:solidFill>
              <a:effectLst/>
              <a:ea typeface="Times New Roman" panose="02020603050405020304" pitchFamily="18" charset="0"/>
              <a:cs typeface="Arial" panose="020B0604020202020204" pitchFamily="34" charset="0"/>
            </a:endParaRPr>
          </a:p>
          <a:p>
            <a:pPr>
              <a:defRPr/>
            </a:pPr>
            <a:r>
              <a:rPr lang="en-US" dirty="0">
                <a:ea typeface="Calibri" panose="020F0502020204030204" pitchFamily="34" charset="0"/>
                <a:cs typeface="Calibri" panose="020F0502020204030204" pitchFamily="34" charset="0"/>
              </a:rPr>
              <a:t>Refer to the CSDE Assessment Guidelines for details about accommodations available for each assessment: </a:t>
            </a:r>
            <a:r>
              <a:rPr lang="en-US" dirty="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(https://ct.portal.cambiumast.com/resource-item/en/csde-assessment-guidelines)</a:t>
            </a:r>
            <a:endParaRPr lang="en-US" dirty="0">
              <a:ea typeface="Calibri" panose="020F0502020204030204" pitchFamily="34" charset="0"/>
              <a:cs typeface="Calibri" panose="020F0502020204030204" pitchFamily="34" charset="0"/>
            </a:endParaRPr>
          </a:p>
          <a:p>
            <a:endParaRPr lang="en-US" dirty="0">
              <a:ea typeface="Calibri" panose="020F0502020204030204" pitchFamily="34" charset="0"/>
              <a:cs typeface="Calibri" panose="020F0502020204030204" pitchFamily="34" charset="0"/>
            </a:endParaRPr>
          </a:p>
          <a:p>
            <a:pPr defTabSz="931774">
              <a:defRPr/>
            </a:pPr>
            <a:r>
              <a:rPr lang="en-US" dirty="0">
                <a:ea typeface="Calibri" panose="020F0502020204030204" pitchFamily="34" charset="0"/>
                <a:cs typeface="Calibri" panose="020F0502020204030204" pitchFamily="34" charset="0"/>
                <a:hlinkClick r:id="rId4"/>
              </a:rPr>
              <a:t>Documenting Designated Supports and Accommodations in TIDE</a:t>
            </a:r>
            <a:r>
              <a:rPr lang="en-US" dirty="0">
                <a:ea typeface="Calibri" panose="020F0502020204030204" pitchFamily="34" charset="0"/>
                <a:cs typeface="Calibri" panose="020F0502020204030204" pitchFamily="34" charset="0"/>
              </a:rPr>
              <a:t>; https://ct.portal.cambiumast.com/resource-item/en/documenting-designated-supports-and-accommodations-in-tide</a:t>
            </a:r>
          </a:p>
          <a:p>
            <a:endParaRPr lang="en-US" dirty="0">
              <a:ea typeface="Calibri" panose="020F0502020204030204" pitchFamily="34" charset="0"/>
              <a:cs typeface="Calibri" panose="020F0502020204030204" pitchFamily="34" charset="0"/>
            </a:endParaRPr>
          </a:p>
          <a:p>
            <a:r>
              <a:rPr lang="en-US" dirty="0">
                <a:ea typeface="Calibri" panose="020F0502020204030204" pitchFamily="34" charset="0"/>
                <a:cs typeface="Calibri" panose="020F0502020204030204" pitchFamily="34" charset="0"/>
                <a:hlinkClick r:id="rId5"/>
              </a:rPr>
              <a:t>CT-SEDS to TIDE Designated Supports/Accommodations Sync Frequently Asked Questions</a:t>
            </a:r>
            <a:r>
              <a:rPr lang="en-US" dirty="0">
                <a:ea typeface="Calibri" panose="020F0502020204030204" pitchFamily="34" charset="0"/>
                <a:cs typeface="Calibri" panose="020F0502020204030204" pitchFamily="34" charset="0"/>
              </a:rPr>
              <a:t>; https://ct.portal.cambiumast.com/resource-item/en/ct-seds-to-tide-designated-supports-and-accommodations-sync-faq</a:t>
            </a:r>
          </a:p>
          <a:p>
            <a:endParaRPr lang="en-US" dirty="0">
              <a:ea typeface="Calibri" panose="020F0502020204030204" pitchFamily="34" charset="0"/>
              <a:cs typeface="Calibri" panose="020F0502020204030204" pitchFamily="34" charset="0"/>
            </a:endParaRPr>
          </a:p>
          <a:p>
            <a:r>
              <a:rPr lang="en-US" dirty="0">
                <a:ea typeface="Calibri" panose="020F0502020204030204" pitchFamily="34" charset="0"/>
                <a:cs typeface="Calibri" panose="020F0502020204030204" pitchFamily="34" charset="0"/>
                <a:hlinkClick r:id="rId6"/>
              </a:rPr>
              <a:t>Cross-Checking Student TIDE Test Settings and CT-SEDS</a:t>
            </a:r>
            <a:r>
              <a:rPr lang="en-US" dirty="0">
                <a:ea typeface="Calibri" panose="020F0502020204030204" pitchFamily="34" charset="0"/>
                <a:cs typeface="Calibri" panose="020F0502020204030204" pitchFamily="34" charset="0"/>
              </a:rPr>
              <a:t>; https://ct.portal.cambiumast.com/resource-item/en/cross-checking-student-tide-test-settings-and-ct-seds</a:t>
            </a:r>
          </a:p>
          <a:p>
            <a:endParaRPr lang="en-US" dirty="0">
              <a:cs typeface="Calibri"/>
            </a:endParaRPr>
          </a:p>
        </p:txBody>
      </p:sp>
      <p:sp>
        <p:nvSpPr>
          <p:cNvPr id="4" name="Slide Number Placeholder 3"/>
          <p:cNvSpPr>
            <a:spLocks noGrp="1"/>
          </p:cNvSpPr>
          <p:nvPr>
            <p:ph type="sldNum" sz="quarter" idx="5"/>
          </p:nvPr>
        </p:nvSpPr>
        <p:spPr/>
        <p:txBody>
          <a:bodyPr/>
          <a:lstStyle/>
          <a:p>
            <a:fld id="{DECF9E23-3657-41AF-913F-C69B64B47684}" type="slidenum">
              <a:rPr lang="en-US" smtClean="0"/>
              <a:t>53</a:t>
            </a:fld>
            <a:endParaRPr lang="en-US"/>
          </a:p>
        </p:txBody>
      </p:sp>
    </p:spTree>
    <p:extLst>
      <p:ext uri="{BB962C8B-B14F-4D97-AF65-F5344CB8AC3E}">
        <p14:creationId xmlns:p14="http://schemas.microsoft.com/office/powerpoint/2010/main" val="32569415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Times New Roman" panose="02020603050405020304" pitchFamily="18" charset="0"/>
                <a:cs typeface="Arial"/>
              </a:rPr>
              <a:t>In exceptional circumstances, there may be a student whose disabilities are such that the allowable embedded and non-embedded accommodations described in the </a:t>
            </a:r>
            <a:r>
              <a:rPr lang="en-US" u="sng" dirty="0">
                <a:solidFill>
                  <a:schemeClr val="accent1"/>
                </a:solidFill>
                <a:ea typeface="Times New Roman" panose="02020603050405020304" pitchFamily="18" charset="0"/>
                <a:cs typeface="Arial"/>
              </a:rPr>
              <a:t>CSDE Assessment Guidelines </a:t>
            </a:r>
            <a:r>
              <a:rPr lang="en-US" dirty="0">
                <a:ea typeface="Times New Roman" panose="02020603050405020304" pitchFamily="18" charset="0"/>
                <a:cs typeface="Arial"/>
              </a:rPr>
              <a:t>(https://ct.portal.cambiumast.com/resource-item/en/csde-assessment-guidelines) provide insufficient access to the Smarter Balanced and/or NGSS Assessments.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Times New Roman" panose="02020603050405020304" pitchFamily="18"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Times New Roman" panose="02020603050405020304" pitchFamily="18" charset="0"/>
                <a:cs typeface="Arial"/>
              </a:rPr>
              <a:t>These </a:t>
            </a:r>
            <a:r>
              <a:rPr lang="en-US" dirty="0">
                <a:solidFill>
                  <a:srgbClr val="0000FF"/>
                </a:solidFill>
                <a:ea typeface="Times New Roman" panose="02020603050405020304" pitchFamily="18" charset="0"/>
                <a:cs typeface="Arial"/>
              </a:rPr>
              <a:t>Special Documents Accommodations are non-standard accommodations (available to students with an IEP or Section 504 Plan)for those who are unable</a:t>
            </a:r>
            <a:r>
              <a:rPr lang="en-US" sz="1200" dirty="0">
                <a:cs typeface="Segoe UI"/>
              </a:rPr>
              <a:t> to access standard designated supports and accommodations. </a:t>
            </a:r>
            <a:r>
              <a:rPr lang="en-US" sz="1200" dirty="0">
                <a:ea typeface="+mn-lt"/>
                <a:cs typeface="Segoe UI"/>
              </a:rPr>
              <a:t>Special Documented Accommodations </a:t>
            </a:r>
            <a:r>
              <a:rPr lang="en-US" sz="1200" dirty="0">
                <a:ea typeface="+mn-lt"/>
                <a:cs typeface="Calibri"/>
              </a:rPr>
              <a:t>require the greatest extent of adult-dependence and support. The student’s PPT or Section 504 Team  should r</a:t>
            </a:r>
            <a:r>
              <a:rPr lang="en-US" sz="1200" dirty="0">
                <a:cs typeface="Calibri"/>
              </a:rPr>
              <a:t>efer to the </a:t>
            </a:r>
            <a:r>
              <a:rPr lang="en-US" dirty="0">
                <a:hlinkClick r:id="rId3"/>
              </a:rPr>
              <a:t>Special Documented Accommodations</a:t>
            </a:r>
            <a:r>
              <a:rPr lang="en-US" dirty="0"/>
              <a:t>; https://ct.portal.cambiumast.com/resource-item/en/process-for-requesting-special-documented-accommodations </a:t>
            </a:r>
            <a:r>
              <a:rPr lang="en-US" sz="1200" dirty="0">
                <a:cs typeface="Calibri"/>
              </a:rPr>
              <a:t>available on the portal to determine the eligibility criteria and description of these accommodations as part of the screening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If you are administering a special documented accommodation to a student, please follow the appropriate test procedures and test security protocols identified in the Special Documented Accommodations resource (referenced above). Students approved for these special accommodations will test in a 1:1 test setting.</a:t>
            </a:r>
          </a:p>
          <a:p>
            <a:endParaRPr lang="en-US" dirty="0"/>
          </a:p>
        </p:txBody>
      </p:sp>
      <p:sp>
        <p:nvSpPr>
          <p:cNvPr id="4" name="Slide Number Placeholder 3"/>
          <p:cNvSpPr>
            <a:spLocks noGrp="1"/>
          </p:cNvSpPr>
          <p:nvPr>
            <p:ph type="sldNum" sz="quarter" idx="5"/>
          </p:nvPr>
        </p:nvSpPr>
        <p:spPr/>
        <p:txBody>
          <a:bodyPr/>
          <a:lstStyle/>
          <a:p>
            <a:fld id="{D19A5E30-BEC5-4ADD-805D-B470BD9E9C4C}" type="slidenum">
              <a:rPr lang="en-US" smtClean="0"/>
              <a:t>54</a:t>
            </a:fld>
            <a:endParaRPr lang="en-US"/>
          </a:p>
        </p:txBody>
      </p:sp>
    </p:spTree>
    <p:extLst>
      <p:ext uri="{BB962C8B-B14F-4D97-AF65-F5344CB8AC3E}">
        <p14:creationId xmlns:p14="http://schemas.microsoft.com/office/powerpoint/2010/main" val="27403948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a:t>Educators </a:t>
            </a:r>
            <a:r>
              <a:rPr lang="en-US" b="0" i="0" u="none" strike="noStrike">
                <a:solidFill>
                  <a:srgbClr val="000000"/>
                </a:solidFill>
                <a:effectLst/>
              </a:rPr>
              <a:t>need to follow guidance for special documented accommodations. Also customized accommodations need to be cleared through CSDE prior to testing. </a:t>
            </a:r>
            <a:r>
              <a:rPr lang="en-US" b="0" i="0" u="none" strike="noStrike">
                <a:solidFill>
                  <a:srgbClr val="444444"/>
                </a:solidFill>
                <a:effectLst/>
              </a:rPr>
              <a:t>​</a:t>
            </a:r>
            <a:r>
              <a:rPr lang="en-US" b="0" i="0">
                <a:solidFill>
                  <a:srgbClr val="444444"/>
                </a:solidFill>
                <a:effectLst/>
              </a:rPr>
              <a:t>​</a:t>
            </a:r>
          </a:p>
          <a:p>
            <a:endParaRPr lang="en-US"/>
          </a:p>
          <a:p>
            <a:r>
              <a:rPr lang="en-US"/>
              <a:t>Critical information about Special Documented Accommodations are located on the portal: </a:t>
            </a:r>
            <a:r>
              <a:rPr lang="en-US">
                <a:hlinkClick r:id="rId3"/>
              </a:rPr>
              <a:t>Special Documented Accommodations</a:t>
            </a:r>
            <a:r>
              <a:rPr lang="en-US"/>
              <a:t>; https://ct.portal.cambiumast.com/resource-item/en/process-for-requesting-special-documented-accommodations </a:t>
            </a:r>
          </a:p>
          <a:p>
            <a:r>
              <a:rPr lang="en-US">
                <a:hlinkClick r:id="rId4"/>
              </a:rPr>
              <a:t>Read Aloud Guidelines</a:t>
            </a:r>
            <a:r>
              <a:rPr lang="en-US"/>
              <a:t>; https://ct.portal.cambiumast.com/content/contentresources/en/Smarter-Balanced-Read-Aloud-Guidelines.pdf</a:t>
            </a:r>
          </a:p>
          <a:p>
            <a:endParaRPr lang="en-US"/>
          </a:p>
          <a:p>
            <a:r>
              <a:rPr lang="en-US">
                <a:hlinkClick r:id="rId5"/>
              </a:rPr>
              <a:t>Math-Manipulatives-Brochure.pdf</a:t>
            </a:r>
            <a:r>
              <a:rPr lang="en-US"/>
              <a:t>; https://ct.portal.cambiumast.com/content/contentresources/en/Math-Manipulatives-Brochure.pdf</a:t>
            </a:r>
          </a:p>
          <a:p>
            <a:endParaRPr lang="en-US"/>
          </a:p>
          <a:p>
            <a:r>
              <a:rPr lang="en-US">
                <a:hlinkClick r:id="rId6"/>
              </a:rPr>
              <a:t>Scribe Special Documented Accommodations Protocol for Smarter Balanced and Next Generation Science Standards Assessments</a:t>
            </a:r>
            <a:r>
              <a:rPr lang="en-US"/>
              <a:t>; https://ct.portal.cambiumast.com/resource-item/en/scribe-special-documented-accommodations-protocol-for-sb-and-ngss-assessments</a:t>
            </a:r>
          </a:p>
        </p:txBody>
      </p:sp>
      <p:sp>
        <p:nvSpPr>
          <p:cNvPr id="4" name="Slide Number Placeholder 3"/>
          <p:cNvSpPr>
            <a:spLocks noGrp="1"/>
          </p:cNvSpPr>
          <p:nvPr>
            <p:ph type="sldNum" sz="quarter" idx="5"/>
          </p:nvPr>
        </p:nvSpPr>
        <p:spPr/>
        <p:txBody>
          <a:bodyPr/>
          <a:lstStyle/>
          <a:p>
            <a:fld id="{D19A5E30-BEC5-4ADD-805D-B470BD9E9C4C}" type="slidenum">
              <a:rPr lang="en-US" smtClean="0"/>
              <a:t>55</a:t>
            </a:fld>
            <a:endParaRPr lang="en-US"/>
          </a:p>
        </p:txBody>
      </p:sp>
    </p:spTree>
    <p:extLst>
      <p:ext uri="{BB962C8B-B14F-4D97-AF65-F5344CB8AC3E}">
        <p14:creationId xmlns:p14="http://schemas.microsoft.com/office/powerpoint/2010/main" val="11601322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mn-lt"/>
              </a:rPr>
              <a:t> </a:t>
            </a:r>
            <a:r>
              <a:rPr lang="en-US"/>
              <a:t>When reviewing accommodations on the student dashboard in TIDE you will want to be aware of the following indicators and how they are set. </a:t>
            </a:r>
          </a:p>
          <a:p>
            <a:pPr marL="232943" indent="-232943">
              <a:spcBef>
                <a:spcPts val="1019"/>
              </a:spcBef>
              <a:spcAft>
                <a:spcPct val="0"/>
              </a:spcAft>
              <a:buFont typeface="Arial,Sans-Serif"/>
              <a:buChar char="•"/>
            </a:pPr>
            <a:r>
              <a:rPr lang="en-US"/>
              <a:t>Eligibility for any embedded or non-embedded accommodation requires the IDEA or Section 504 indicator (based on the </a:t>
            </a:r>
            <a:r>
              <a:rPr lang="en-US" err="1"/>
              <a:t>PSIS</a:t>
            </a:r>
            <a:r>
              <a:rPr lang="en-US"/>
              <a:t> registration fields) set to Yes. Without this indication, accommodations cannot sync to TIDE from CT-SEDS.</a:t>
            </a:r>
            <a:endParaRPr lang="en-US">
              <a:cs typeface="Calibri"/>
            </a:endParaRPr>
          </a:p>
          <a:p>
            <a:pPr marL="232943" indent="-232943">
              <a:spcBef>
                <a:spcPts val="1019"/>
              </a:spcBef>
              <a:spcAft>
                <a:spcPct val="0"/>
              </a:spcAft>
              <a:buFont typeface="Arial,Sans-Serif"/>
              <a:buChar char="•"/>
            </a:pPr>
            <a:r>
              <a:rPr lang="en-US"/>
              <a:t>The student’s EL/ML designation must be set to Yes in </a:t>
            </a:r>
            <a:r>
              <a:rPr lang="en-US" err="1"/>
              <a:t>PSIS</a:t>
            </a:r>
            <a:r>
              <a:rPr lang="en-US"/>
              <a:t> if the student is identified as EL/ML.</a:t>
            </a:r>
            <a:endParaRPr lang="en-US">
              <a:cs typeface="Calibri"/>
            </a:endParaRPr>
          </a:p>
          <a:p>
            <a:pPr marL="232943" indent="-232943">
              <a:spcBef>
                <a:spcPts val="1019"/>
              </a:spcBef>
              <a:spcAft>
                <a:spcPct val="0"/>
              </a:spcAft>
              <a:buFont typeface="Arial,Sans-Serif"/>
              <a:buChar char="•"/>
            </a:pPr>
            <a:r>
              <a:rPr lang="en-US"/>
              <a:t>Accommodations should NEVER be manually entered in TIDE. The </a:t>
            </a:r>
            <a:r>
              <a:rPr lang="en-US" err="1"/>
              <a:t>IEP</a:t>
            </a:r>
            <a:r>
              <a:rPr lang="en-US"/>
              <a:t>/Section 504 is the source of truth! If corrections are necessary, contact the Case Manager or 504 coordinator to make corrections through the PPT or 504  process by either an amendment of edit/revise PPT or 504 meeting. All corrections must be done through CT-SEDS. </a:t>
            </a:r>
            <a:endParaRPr lang="en-US">
              <a:cs typeface="Calibri"/>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937266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t>The </a:t>
            </a:r>
            <a:r>
              <a:rPr lang="en-US">
                <a:hlinkClick r:id="rId3"/>
              </a:rPr>
              <a:t>Accessibility Chart</a:t>
            </a:r>
            <a:r>
              <a:rPr lang="en-US"/>
              <a:t>; (https://ct.portal.cambiumast.com/resource-item/en/accessibility-chart), </a:t>
            </a:r>
            <a:r>
              <a:rPr lang="en-US" b="0" i="0" u="none" strike="noStrike">
                <a:solidFill>
                  <a:srgbClr val="000000"/>
                </a:solidFill>
                <a:effectLst/>
              </a:rPr>
              <a:t>shown here, was developed specifically for the Smarter Balanced and the Next Generation Science Standards Assessments. It provides 3 tiers of support ranging from Universal Tools (shown to the far left in blue), designated supports (shown in orange and located in the center of the chart), and accommodations shown in red to the far right. You will notice that within each section, embedded and non embedded tools are listed along with hyperlinks to additional information if applicable. Please note the user Key, located on the far right, that includes symbols noting tools that are not available on science versions, those accommodations that are non-standard and require additional teacher training, along with other tools that might be appropriate for </a:t>
            </a:r>
            <a:r>
              <a:rPr lang="en-US" b="0" i="0" u="none" strike="noStrike" err="1">
                <a:solidFill>
                  <a:srgbClr val="000000"/>
                </a:solidFill>
                <a:effectLst/>
              </a:rPr>
              <a:t>ELs</a:t>
            </a:r>
            <a:r>
              <a:rPr lang="en-US" b="0" i="0" u="none" strike="noStrike">
                <a:solidFill>
                  <a:srgbClr val="000000"/>
                </a:solidFill>
                <a:effectLst/>
              </a:rPr>
              <a:t>/</a:t>
            </a:r>
            <a:r>
              <a:rPr lang="en-US" b="0" i="0" u="none" strike="noStrike" err="1">
                <a:solidFill>
                  <a:srgbClr val="000000"/>
                </a:solidFill>
                <a:effectLst/>
              </a:rPr>
              <a:t>MLs</a:t>
            </a:r>
            <a:r>
              <a:rPr lang="en-US" b="0" i="0" u="none" strike="noStrike">
                <a:solidFill>
                  <a:srgbClr val="000000"/>
                </a:solidFill>
                <a:effectLst/>
              </a:rPr>
              <a:t>. </a:t>
            </a:r>
            <a:r>
              <a:rPr lang="en-US" b="0" i="0">
                <a:solidFill>
                  <a:srgbClr val="444444"/>
                </a:solidFill>
                <a:effectLst/>
              </a:rPr>
              <a:t>​</a:t>
            </a:r>
            <a:r>
              <a:rPr lang="en-US"/>
              <a:t>Teams should understand the purpose and functionality of these tools and accommodations before selecting them.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Extra care should be used to ensure that selected supports do not conflict, such as the selection of the embedded text-to-speech of items AND the non-embedded Read Aloud of items.</a:t>
            </a:r>
            <a:br>
              <a:rPr lang="en-US" b="0" i="0">
                <a:solidFill>
                  <a:srgbClr val="444444"/>
                </a:solidFill>
                <a:effectLst/>
              </a:rPr>
            </a:br>
            <a:r>
              <a:rPr lang="en-US" b="0" i="0">
                <a:solidFill>
                  <a:srgbClr val="444444"/>
                </a:solidFill>
                <a:effectLst/>
              </a:rPr>
              <a:t>​</a:t>
            </a:r>
          </a:p>
          <a:p>
            <a:pPr algn="l" rtl="0" fontAlgn="base"/>
            <a:r>
              <a:rPr lang="en-US" b="0" i="0" u="none" strike="noStrike">
                <a:solidFill>
                  <a:srgbClr val="000000"/>
                </a:solidFill>
                <a:effectLst/>
              </a:rPr>
              <a:t>While the Accessibility Chart is a great reference, details about each of these accessibility features are documented in the CSDE Assessment Guidelines. </a:t>
            </a:r>
            <a:r>
              <a:rPr lang="en-US" b="0" i="0">
                <a:solidFill>
                  <a:srgbClr val="444444"/>
                </a:solidFill>
                <a:effectLst/>
              </a:rPr>
              <a:t>​</a:t>
            </a:r>
          </a:p>
          <a:p>
            <a:pPr algn="l" rtl="0" fontAlgn="base"/>
            <a:r>
              <a:rPr lang="en-US" b="0" i="0">
                <a:solidFill>
                  <a:srgbClr val="444444"/>
                </a:solidFill>
                <a:effectLst/>
              </a:rPr>
              <a:t>​</a:t>
            </a:r>
            <a:endParaRPr lang="en-US"/>
          </a:p>
          <a:p>
            <a:r>
              <a:rPr lang="en-US">
                <a:cs typeface="Calibri" panose="020F0502020204030204"/>
              </a:rPr>
              <a:t>Other Accessibility Charts are available for LAS Links (</a:t>
            </a:r>
            <a:r>
              <a:rPr lang="en-US">
                <a:hlinkClick r:id="rId4"/>
              </a:rPr>
              <a:t>las-links-accessibility-chart-final.pdf</a:t>
            </a:r>
            <a:r>
              <a:rPr lang="en-US"/>
              <a:t>) </a:t>
            </a:r>
            <a:r>
              <a:rPr lang="en-US">
                <a:cs typeface="Calibri" panose="020F0502020204030204"/>
              </a:rPr>
              <a:t>and the Connecticut SAT School Day (</a:t>
            </a:r>
            <a:r>
              <a:rPr lang="en-US">
                <a:hlinkClick r:id="rId5"/>
              </a:rPr>
              <a:t>PowerPoint Presentation</a:t>
            </a:r>
            <a:r>
              <a:rPr lang="en-US">
                <a:cs typeface="Calibri" panose="020F0502020204030204"/>
              </a:rPr>
              <a:t>) located on the Connecticut Sensible Assessment System webpage: </a:t>
            </a:r>
            <a:r>
              <a:rPr lang="en-US">
                <a:hlinkClick r:id="rId6"/>
              </a:rPr>
              <a:t>Connecticut Sensible Assessment System--Summative Assessment - End-of-Year</a:t>
            </a:r>
            <a:r>
              <a:rPr lang="en-US"/>
              <a:t>; https://portal.ct.gov/sde/student-assessment/main-assessment/student-assessment/summative-assessment---end-of-year.</a:t>
            </a:r>
            <a:endParaRPr lang="en-US">
              <a:cs typeface="Calibri" panose="020F0502020204030204"/>
            </a:endParaRPr>
          </a:p>
          <a:p>
            <a:endParaRPr lang="en-US"/>
          </a:p>
          <a:p>
            <a:endParaRPr lang="en-US"/>
          </a:p>
          <a:p>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57</a:t>
            </a:fld>
            <a:endParaRPr lang="en-US"/>
          </a:p>
        </p:txBody>
      </p:sp>
    </p:spTree>
    <p:extLst>
      <p:ext uri="{BB962C8B-B14F-4D97-AF65-F5344CB8AC3E}">
        <p14:creationId xmlns:p14="http://schemas.microsoft.com/office/powerpoint/2010/main" val="40407555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CSDE Assessment Guidelines</a:t>
            </a:r>
            <a:r>
              <a:rPr lang="en-US" dirty="0"/>
              <a:t>; https://ct.portal.cambiumast.com/content/contentresources/en/CSDE-Assessment-Guidelines.pdf</a:t>
            </a:r>
          </a:p>
          <a:p>
            <a:endParaRPr lang="en-US" dirty="0"/>
          </a:p>
          <a:p>
            <a:r>
              <a:rPr lang="en-US" dirty="0"/>
              <a:t>The CSDE Assessment Guidelines provides administrators and educators with detailed information related to accessibility supports and accommodations on statewide assessments. Additionally, this documents provides information and guidance on medical exemptions and requests for non-standard special documented accommodations.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97704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Connecticut Smarter Balanced and NGSS Assessments Reader Options Table </a:t>
            </a:r>
            <a:r>
              <a:rPr lang="en-US" dirty="0">
                <a:hlinkClick r:id="rId3"/>
              </a:rPr>
              <a:t>Connecticut Smarter Balanced and NGSS Assessments Reader Options Table</a:t>
            </a:r>
            <a:r>
              <a:rPr lang="en-US" dirty="0"/>
              <a:t>; https://ct.portal.cambiumast.com/resource-item/en/connecticut-smarter-balanced-and-ngss-assessments-reader-options-table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rPr>
              <a:t>The Connecticut Smarter Balanced and NGSS Assessments Reader Options Table</a:t>
            </a:r>
            <a:r>
              <a:rPr lang="en-US" b="0" i="0" u="none" strike="noStrike" dirty="0">
                <a:solidFill>
                  <a:srgbClr val="444444"/>
                </a:solidFill>
                <a:effectLst/>
              </a:rPr>
              <a:t>​ </a:t>
            </a:r>
            <a:r>
              <a:rPr lang="en-US" b="0" i="0" u="none" strike="noStrike" dirty="0">
                <a:solidFill>
                  <a:srgbClr val="000000"/>
                </a:solidFill>
                <a:effectLst/>
              </a:rPr>
              <a:t>provides an in-depth look at the different reader options available for SB/NGSS. It defines the purpose, test requirements, and necessary documentation (if applicable) for various embedded and non-embedded Smarter Balanced and NGSS reader supports and accommodations. This tool can help educators determine the most appropriate accessibility features that support access to print/text. </a:t>
            </a:r>
            <a:r>
              <a:rPr lang="en-US" b="0" i="0" dirty="0">
                <a:solidFill>
                  <a:srgbClr val="000000"/>
                </a:solidFill>
                <a:effectLst/>
              </a:rPr>
              <a:t>​</a:t>
            </a:r>
            <a:endParaRPr lang="en-US" baseline="0" dirty="0"/>
          </a:p>
          <a:p>
            <a:endParaRPr lang="en-US" dirty="0"/>
          </a:p>
        </p:txBody>
      </p:sp>
      <p:sp>
        <p:nvSpPr>
          <p:cNvPr id="4" name="Slide Number Placeholder 3"/>
          <p:cNvSpPr>
            <a:spLocks noGrp="1"/>
          </p:cNvSpPr>
          <p:nvPr>
            <p:ph type="sldNum" sz="quarter" idx="5"/>
          </p:nvPr>
        </p:nvSpPr>
        <p:spPr/>
        <p:txBody>
          <a:bodyPr/>
          <a:lstStyle/>
          <a:p>
            <a:fld id="{D19A5E30-BEC5-4ADD-805D-B470BD9E9C4C}" type="slidenum">
              <a:rPr lang="en-US" smtClean="0"/>
              <a:t>59</a:t>
            </a:fld>
            <a:endParaRPr lang="en-US"/>
          </a:p>
        </p:txBody>
      </p:sp>
    </p:spTree>
    <p:extLst>
      <p:ext uri="{BB962C8B-B14F-4D97-AF65-F5344CB8AC3E}">
        <p14:creationId xmlns:p14="http://schemas.microsoft.com/office/powerpoint/2010/main" val="2239599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Deirdre Ducharme and Katie Seifert are available to answer questions related to test administration processes in addition to questions about accessibility supports for all students, including language supports for multilingual learners and accommodations for students with disabilities.</a:t>
            </a:r>
          </a:p>
          <a:p>
            <a:endParaRPr lang="en-US"/>
          </a:p>
          <a:p>
            <a:r>
              <a:rPr lang="en-US"/>
              <a:t>They also oversee the Connecticut Alternate Assessment System for math, ELA, science, and the CAAELP, Connecticut’s alternate language proficiency assessment, and support the accommodations process for the Connecticut SAT School Day.</a:t>
            </a:r>
          </a:p>
          <a:p>
            <a:endParaRPr lang="en-US"/>
          </a:p>
        </p:txBody>
      </p:sp>
      <p:sp>
        <p:nvSpPr>
          <p:cNvPr id="4" name="Slide Number Placeholder 3"/>
          <p:cNvSpPr>
            <a:spLocks noGrp="1"/>
          </p:cNvSpPr>
          <p:nvPr>
            <p:ph type="sldNum" sz="quarter" idx="5"/>
          </p:nvPr>
        </p:nvSpPr>
        <p:spPr/>
        <p:txBody>
          <a:bodyPr/>
          <a:lstStyle/>
          <a:p>
            <a:fld id="{0A3C37BE-C303-496D-B5CD-85F2937540FC}" type="slidenum">
              <a:rPr lang="en-US" smtClean="0"/>
              <a:t>6</a:t>
            </a:fld>
            <a:endParaRPr lang="en-US"/>
          </a:p>
        </p:txBody>
      </p:sp>
    </p:spTree>
    <p:extLst>
      <p:ext uri="{BB962C8B-B14F-4D97-AF65-F5344CB8AC3E}">
        <p14:creationId xmlns:p14="http://schemas.microsoft.com/office/powerpoint/2010/main" val="42105276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Some reader supports require documented evidence. These supports are for the reading, either embedded or non-embedded of reading passages.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a:t>Students that qualify for this TTS of Reading Passages (Embedded) or Read Aloud of Reading Passages (Non-Embedded) are those students who in spite of intensive and extensive instruction/intervention in the Science of Reading or in braille acquisition, are unable to access print materials without the provision of more extensive accommodations (e.g., audio books, screen readers/text-to-speech, Bookshare, or other types of alternate educational materials).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Regardless of a student’s primary disability category, if there is evidence of a specific word reading disability that impacts their ability to decode/encode words and phonological processing, text-to-speech (or as a Read Aloud) might be an appropriate accessibility support used during instruction and on assessments. However, attributes of a specific word disability or dyslexia should be evidenced in the student’s current evaluation results and programming. In the context of assessing reading comprehension on a statewide assessment, TTS or Read Aloud of passages should only be provided as an access point/tool to the text</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ea typeface="+mn-ea"/>
                <a:cs typeface="+mn-cs"/>
              </a:rPr>
              <a:t>The Planning and Placement Team (PPT) or Section 504 Team should complete either the Decision Guidelines for Text-to-Speech of the Smarter Balance ELA Reading Passages or the Documented Evidence for Read Aloud of the Smarter Balanced ELA Reading Passages form (located on the reader resources page of the portal) to determine if there is a substantial preponderance of evidence indicating that the student qualifies for either the TTS or the Read Aloud accommodation.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ea typeface="+mn-ea"/>
                <a:cs typeface="+mn-cs"/>
              </a:rPr>
              <a:t>Note that this accommodation is appropriate for a very small number of students (estimated to be approximately 1-2% of students with disabilities participating in a general assessment).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ea typeface="+mn-ea"/>
                <a:cs typeface="+mn-cs"/>
              </a:rPr>
              <a:t>If the student meets eligibility requirements for this accommodation, the PPT or 504 Team should select this accommodation in CT-SEDS and file either Decision Guidelines for Text-to-Speech of the Smarter Balance ELA Reading Passages or the Documented Evidence for Read Aloud of the Smarter Balanced ELA Reading Passages locally with the student’s record.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a:p>
            <a:pPr>
              <a:defRPr/>
            </a:pPr>
            <a:r>
              <a:rPr kumimoji="0" lang="en-US" b="0" i="0" u="none" strike="noStrike" kern="1200" cap="none" spc="0" normalizeH="0" baseline="0" noProof="0">
                <a:ln>
                  <a:noFill/>
                </a:ln>
                <a:solidFill>
                  <a:prstClr val="black"/>
                </a:solidFill>
                <a:effectLst/>
                <a:uLnTx/>
                <a:uFillTx/>
                <a:ea typeface="+mn-ea"/>
                <a:cs typeface="+mn-cs"/>
              </a:rPr>
              <a:t>For information on available designated supports and accommodations, please refer to the </a:t>
            </a:r>
            <a:r>
              <a:rPr lang="en-US" u="sng" kern="100">
                <a:solidFill>
                  <a:srgbClr val="467886"/>
                </a:solidFill>
                <a:effectLst/>
                <a:ea typeface="Aptos" panose="020B0004020202020204" pitchFamily="34" charset="0"/>
                <a:cs typeface="Times New Roman" panose="02020603050405020304" pitchFamily="18" charset="0"/>
                <a:hlinkClick r:id="rId3"/>
              </a:rPr>
              <a:t>CSDE Assessment Guidelines</a:t>
            </a:r>
            <a:r>
              <a:rPr lang="en-US" u="sng" kern="100">
                <a:solidFill>
                  <a:srgbClr val="467886"/>
                </a:solidFill>
                <a:ea typeface="Aptos" panose="020B0004020202020204" pitchFamily="34" charset="0"/>
                <a:cs typeface="Times New Roman" panose="02020603050405020304" pitchFamily="18" charset="0"/>
              </a:rPr>
              <a:t>.</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Embedded - TTS of ELA Reading Passages: The ELA reading passages are read to the student via embedded TTS technology. The student can control the speed, as well as raise or lower the volume of the voice via a volume control. Headsets are required unless the student is testing in an individual test setting.</a:t>
            </a:r>
            <a:endParaRPr lang="en-US" sz="1200"/>
          </a:p>
          <a:p>
            <a:endParaRPr lang="en-US"/>
          </a:p>
          <a:p>
            <a:r>
              <a:rPr lang="en-US">
                <a:hlinkClick r:id="rId4"/>
              </a:rPr>
              <a:t>Decision Guidelines for Text-to-Speech of the Smarter Balanced ELA Reading Passages</a:t>
            </a:r>
            <a:r>
              <a:rPr lang="en-US"/>
              <a:t>; https://ct.portal.cambiumast.com/resource-item/en/decision-guidelines-for-text-to-speech-of-the-smarter-balanced-ela-reading-passages</a:t>
            </a:r>
          </a:p>
        </p:txBody>
      </p:sp>
      <p:sp>
        <p:nvSpPr>
          <p:cNvPr id="4" name="Slide Number Placeholder 3"/>
          <p:cNvSpPr>
            <a:spLocks noGrp="1"/>
          </p:cNvSpPr>
          <p:nvPr>
            <p:ph type="sldNum" sz="quarter" idx="5"/>
          </p:nvPr>
        </p:nvSpPr>
        <p:spPr/>
        <p:txBody>
          <a:bodyPr/>
          <a:lstStyle/>
          <a:p>
            <a:fld id="{D19A5E30-BEC5-4ADD-805D-B470BD9E9C4C}" type="slidenum">
              <a:rPr lang="en-US" smtClean="0"/>
              <a:t>60</a:t>
            </a:fld>
            <a:endParaRPr lang="en-US"/>
          </a:p>
        </p:txBody>
      </p:sp>
    </p:spTree>
    <p:extLst>
      <p:ext uri="{BB962C8B-B14F-4D97-AF65-F5344CB8AC3E}">
        <p14:creationId xmlns:p14="http://schemas.microsoft.com/office/powerpoint/2010/main" val="36776718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Non-Embedded –Special Documented Read Aloud of ELA Reading Passages (</a:t>
            </a:r>
            <a:r>
              <a:rPr kumimoji="0" lang="en-US" b="0" i="0" u="none" strike="noStrike" kern="1200" cap="none" spc="0" normalizeH="0" baseline="0" noProof="0" dirty="0">
                <a:ln>
                  <a:noFill/>
                </a:ln>
                <a:solidFill>
                  <a:prstClr val="black"/>
                </a:solidFill>
                <a:effectLst/>
                <a:uLnTx/>
                <a:uFillTx/>
                <a:ea typeface="+mn-ea"/>
                <a:cs typeface="+mn-cs"/>
              </a:rPr>
              <a:t>Human Reader):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When a student cannot access the embedded text-to-speech software provided by the test delivery system, the student may be eligible to work with a human reader.  Note: this special documented accommodation is only available to eligible students with significant visual or print disabilities.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Guidance for Read Aloud Accommodation: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Human readers are allowable for ELA reading passages, in addition to items, as a special documented accommodation for eligible students in Grades 3-8 who have a finalized and implemented IEP or 504 Plan in CT-SEDS. A human reader is an adult who provides an oral presentation of the assessment text to an eligible student. The student depends on the human reader to read the test questions accurately, pronounce words correctly, and speak in a clear voice throughout the test. The human reader must be trained and qualified and must follow the Smarter Balanced Read Aloud Guidelines presented here. The guiding principle in reading aloud is to ensure that the student has access to test content.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If a reader is selected for use on statewide assessments, they should also be consistently embedded and accessed in the student’s instructional setting. It is recommended that a consistent process in each district be used to determine and communicate decisions regarding these supports for individual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accommodation or special documented accommodation is selected in an implemented IEP or Section 504 Plan in CT-SEDS prior to student testing, the accommodation will import to the TIDE system. Please note students should not have both as they are conflicting accommodations.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serving as a human reader, the teacher/proctor must review the Read Aloud Guidelines and sign the Test Security/Confidentiality Agreement Form (Appendix B of the Read Aloud Guidelines). Once signed, the form should be returned to the District Administrator for signature and filing with student record.</a:t>
            </a:r>
          </a:p>
          <a:p>
            <a:endParaRPr lang="en-US" dirty="0"/>
          </a:p>
          <a:p>
            <a:endParaRPr lang="en-US" dirty="0"/>
          </a:p>
          <a:p>
            <a:r>
              <a:rPr lang="en-US" dirty="0">
                <a:hlinkClick r:id="rId3"/>
              </a:rPr>
              <a:t>Documented Evidence for a Read Aloud of the Smarter Balanced ELA Reading Passages</a:t>
            </a:r>
            <a:r>
              <a:rPr lang="en-US" dirty="0"/>
              <a:t>; https://ct.portal.cambiumast.com/resource-item/en/documented-evidence-for-a-read-aloud-of-the-smarter-balanced-ela-reading-passages</a:t>
            </a:r>
          </a:p>
          <a:p>
            <a:endParaRPr lang="en-US" dirty="0"/>
          </a:p>
          <a:p>
            <a:r>
              <a:rPr lang="en-US" dirty="0">
                <a:hlinkClick r:id="rId4"/>
              </a:rPr>
              <a:t>Smarter Balanced Assessments: Read Aloud Guidelines</a:t>
            </a:r>
            <a:r>
              <a:rPr lang="en-US" dirty="0"/>
              <a:t>; https://ct.portal.cambiumast.com/resource-item/en/smarter-balanced-assessments-read-aloud-guidelines</a:t>
            </a:r>
          </a:p>
        </p:txBody>
      </p:sp>
      <p:sp>
        <p:nvSpPr>
          <p:cNvPr id="4" name="Slide Number Placeholder 3"/>
          <p:cNvSpPr>
            <a:spLocks noGrp="1"/>
          </p:cNvSpPr>
          <p:nvPr>
            <p:ph type="sldNum" sz="quarter" idx="5"/>
          </p:nvPr>
        </p:nvSpPr>
        <p:spPr/>
        <p:txBody>
          <a:bodyPr/>
          <a:lstStyle/>
          <a:p>
            <a:fld id="{D19A5E30-BEC5-4ADD-805D-B470BD9E9C4C}" type="slidenum">
              <a:rPr lang="en-US" smtClean="0"/>
              <a:t>61</a:t>
            </a:fld>
            <a:endParaRPr lang="en-US"/>
          </a:p>
        </p:txBody>
      </p:sp>
    </p:spTree>
    <p:extLst>
      <p:ext uri="{BB962C8B-B14F-4D97-AF65-F5344CB8AC3E}">
        <p14:creationId xmlns:p14="http://schemas.microsoft.com/office/powerpoint/2010/main" val="13009612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who are advancing toward English language proficiency (including identified ELs/MLs and dually identified ELs/MLs with disabilities) may benefit from using designated supports that promote language access when participating in the Connecticut state-wide assessments. </a:t>
            </a:r>
          </a:p>
          <a:p>
            <a:endParaRPr lang="en-US" dirty="0"/>
          </a:p>
          <a:p>
            <a:r>
              <a:rPr lang="en-US" dirty="0"/>
              <a:t>Districts should establish a systemic and consistent process for identifying, determining, recording, and providing these supports for those students that require them based on documented needs. Accessibility supports should be consistently embedded and accessed in the student’s instructional setting for familiarization, otherwise they may be a distraction and impede student performance on assessments. Communication, organization, and careful planning among test administrators, English Language Assessment Coordinators, Directors of Special Education (if applicable), and teachers are critical aspects of promoting fair, reliable, and appropriate test opportunities for students. Please note, for students who are dually identified as EL/ML and either IDEA or Section 504, language supports should be documented within their IEP or Section 504 Plan in CT-SEDS and should not be manually entered into TIDE. </a:t>
            </a:r>
          </a:p>
          <a:p>
            <a:endParaRPr lang="en-US" dirty="0"/>
          </a:p>
          <a:p>
            <a:r>
              <a:rPr lang="en-US" dirty="0"/>
              <a:t>Refer to the CSDE Assessment Guidelines for information on how to determine if these supports are appropriate for your students.</a:t>
            </a:r>
          </a:p>
          <a:p>
            <a:endParaRPr lang="en-US" dirty="0"/>
          </a:p>
          <a:p>
            <a:r>
              <a:rPr lang="en-US" dirty="0"/>
              <a:t>https://ct.portal.cambiumast.com/resource-item/en/guidelines-for-simplified-test-directions-in-the-test-administration-manual</a:t>
            </a:r>
          </a:p>
          <a:p>
            <a:r>
              <a:rPr lang="en-US" dirty="0">
                <a:hlinkClick r:id="rId3"/>
              </a:rPr>
              <a:t>Guidelines for Simplified Test Directions in the Test Administration Manual</a:t>
            </a:r>
            <a:r>
              <a:rPr lang="en-US" dirty="0"/>
              <a:t>; </a:t>
            </a:r>
          </a:p>
          <a:p>
            <a:r>
              <a:rPr lang="en-US" dirty="0">
                <a:hlinkClick r:id="rId4"/>
              </a:rPr>
              <a:t>Translated Test Directions</a:t>
            </a:r>
            <a:r>
              <a:rPr lang="en-US" dirty="0"/>
              <a:t>; https://ct.portal.cambiumast.com/resource-list/en/translated-test-directions</a:t>
            </a:r>
          </a:p>
          <a:p>
            <a:r>
              <a:rPr lang="en-US" dirty="0">
                <a:hlinkClick r:id="rId5"/>
              </a:rPr>
              <a:t>Bilingual Dictionaries and Glossaries Authorized for Use by English Language Learners</a:t>
            </a:r>
            <a:r>
              <a:rPr lang="en-US" dirty="0"/>
              <a:t>; https://ct.portal.cambiumast.com/resource-item/en/bilingual-dictionaries-and-glossaries-authorized-for-use-by-english-language-learners</a:t>
            </a:r>
          </a:p>
          <a:p>
            <a:r>
              <a:rPr lang="en-US" dirty="0">
                <a:hlinkClick r:id="rId6"/>
              </a:rPr>
              <a:t>Translation (Glossary) – Embedded Designated Support</a:t>
            </a:r>
            <a:r>
              <a:rPr lang="en-US" dirty="0"/>
              <a:t>; https://ct.portal.cambiumast.com/resource-item/en/translation-glossary-embedded-designated-support</a:t>
            </a:r>
          </a:p>
          <a:p>
            <a:r>
              <a:rPr lang="en-US" dirty="0">
                <a:hlinkClick r:id="rId7"/>
              </a:rPr>
              <a:t>Smarter Balanced Mathematics and Next Generation Science Standards (NGSS) Assessments: Guidelines for Spanish Read Aloud of Stimuli and Items</a:t>
            </a:r>
            <a:r>
              <a:rPr lang="en-US" dirty="0"/>
              <a:t>; https://ct.portal.cambiumast.com/resource-item/en/sb-mathematics-and-ngss-assessments-guidelines-for-spanish-read-aloud-of-stimuli-and-items</a:t>
            </a:r>
          </a:p>
          <a:p>
            <a:r>
              <a:rPr lang="en-US" dirty="0">
                <a:hlinkClick r:id="rId8"/>
              </a:rPr>
              <a:t>CSDE Assessment Guidelines</a:t>
            </a:r>
            <a:r>
              <a:rPr lang="en-US" dirty="0"/>
              <a:t>; https://ct.portal.cambiumast.com/resource-item/en/csde-assessment-guidelines</a:t>
            </a:r>
          </a:p>
          <a:p>
            <a:r>
              <a:rPr lang="en-US" dirty="0">
                <a:hlinkClick r:id="rId9"/>
              </a:rPr>
              <a:t>Embedded and Non-Embedded Designated Supports for English Learners/Multilingual Learners</a:t>
            </a:r>
            <a:r>
              <a:rPr lang="en-US" dirty="0"/>
              <a:t>; https://ct.portal.cambiumast.com/resource-item/en/embedded-and-non-embedded-designated-supports-for-english-learners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382587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a:hlinkClick r:id="rId3"/>
            </a:endParaRPr>
          </a:p>
          <a:p>
            <a:r>
              <a:rPr lang="en-US">
                <a:hlinkClick r:id="rId3"/>
              </a:rPr>
              <a:t>Designated Supports/Accommodations Form</a:t>
            </a:r>
            <a:r>
              <a:rPr lang="en-US"/>
              <a:t>; https://ct.portal.cambiumast.com/resource-item/en/designated-supports-accommodations-form</a:t>
            </a:r>
          </a:p>
          <a:p>
            <a:endParaRPr lang="en-US"/>
          </a:p>
          <a:p>
            <a:r>
              <a:rPr lang="en-US"/>
              <a:t>This optional form consists of three separate forms that educators and educator teams can use to review and determine accessibility supports for students on Smarter Balanced and NGSS.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472194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Aptos" panose="020B0004020202020204" pitchFamily="34" charset="0"/>
              </a:rPr>
              <a:t>Practice Tests are available for Smarter Balanced Math and ELA in Grades 3-8 and high school. They are similar in format and structure to the actual test and include about 30 questions. Practice Tests area also available for NGSS and the Connecticut Alternate Assessment System.</a:t>
            </a:r>
          </a:p>
          <a:p>
            <a:endParaRPr lang="en-US" b="0" i="0">
              <a:solidFill>
                <a:srgbClr val="4A6E8F"/>
              </a:solidFill>
              <a:effectLst/>
              <a:latin typeface="Lato" panose="020F0502020204030203" pitchFamily="34" charset="0"/>
            </a:endParaRPr>
          </a:p>
          <a:p>
            <a:r>
              <a:rPr lang="en-US"/>
              <a:t>https://ctpt.tds.cambiumast.com/student</a:t>
            </a:r>
          </a:p>
          <a:p>
            <a:endParaRPr lang="en-US"/>
          </a:p>
          <a:p>
            <a:r>
              <a:rPr lang="en-US">
                <a:cs typeface="Calibri" panose="020F0502020204030204"/>
              </a:rPr>
              <a:t>Use the Practice Tests to model how to use specific features such as the Desmos Calculator (available for certain math items in Grades 6-8), text-to-speech, math translation glossary, and speech-to-text. Students need to know in advance how to activate these features if applicable.</a:t>
            </a:r>
            <a:endParaRPr lang="en-US"/>
          </a:p>
          <a:p>
            <a:endParaRPr lang="en-US">
              <a:cs typeface="Calibri"/>
            </a:endParaRPr>
          </a:p>
          <a:p>
            <a:endParaRPr lang="en-US"/>
          </a:p>
          <a:p>
            <a:endParaRPr lang="en-US" spc="-75">
              <a:solidFill>
                <a:srgbClr val="292829"/>
              </a:solidFill>
              <a:cs typeface="Calibri"/>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384396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0DF55-0D63-5144-7BF5-046FEF01F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C1AA80-C7D5-B531-FE0C-9BBB4FF798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3FDD17-D580-6CC0-6FAE-4091F6205324}"/>
              </a:ext>
            </a:extLst>
          </p:cNvPr>
          <p:cNvSpPr>
            <a:spLocks noGrp="1"/>
          </p:cNvSpPr>
          <p:nvPr>
            <p:ph type="body" idx="1"/>
          </p:nvPr>
        </p:nvSpPr>
        <p:spPr/>
        <p:txBody>
          <a:bodyPr/>
          <a:lstStyle/>
          <a:p>
            <a:r>
              <a:rPr lang="en-US" baseline="0" dirty="0"/>
              <a:t>It is important that teachers review and ensure </a:t>
            </a:r>
            <a:r>
              <a:rPr lang="en-US" baseline="0"/>
              <a:t>students </a:t>
            </a:r>
            <a:r>
              <a:rPr lang="en-US" baseline="0" dirty="0"/>
              <a:t>have the applicable accessibility supports documented in TIDE prior to testing. During the Practice Test, show students how to use the tool strip (indicated by #1 on the slide) to access applicable tools available to students based on the test, grade, and supports available in TIDE. For illustration purposes, the tool strip on the slide includes icons for </a:t>
            </a:r>
            <a:r>
              <a:rPr lang="en-US" baseline="0"/>
              <a:t>masking</a:t>
            </a:r>
            <a:r>
              <a:rPr lang="en-US" baseline="0" dirty="0"/>
              <a:t>, line reader, </a:t>
            </a:r>
            <a:r>
              <a:rPr lang="en-US" baseline="0"/>
              <a:t>print page </a:t>
            </a:r>
            <a:r>
              <a:rPr lang="en-US" baseline="0" dirty="0"/>
              <a:t>and zoom. </a:t>
            </a:r>
            <a:endParaRPr lang="en-US" baseline="0"/>
          </a:p>
          <a:p>
            <a:endParaRPr lang="en-US" baseline="0"/>
          </a:p>
          <a:p>
            <a:r>
              <a:rPr lang="en-US" baseline="0" dirty="0"/>
              <a:t>Note: Tool strips will include universal tools available to ALL students as well as designated supports that are documented for a student in TIDE. For example, if a student is taking the grade 8 NGSS, the embedded Periodic Table icon will appear in the tool strip.  Another example might include the “toggle” icon available to an EL/ML that has Spanish toggle </a:t>
            </a:r>
            <a:r>
              <a:rPr lang="en-US" baseline="0"/>
              <a:t>(math</a:t>
            </a:r>
            <a:r>
              <a:rPr lang="en-US"/>
              <a:t>)</a:t>
            </a:r>
            <a:r>
              <a:rPr lang="en-US" baseline="0"/>
              <a:t> </a:t>
            </a:r>
            <a:r>
              <a:rPr lang="en-US" baseline="0" dirty="0"/>
              <a:t>documented in TIDE.  Finally, another example might include a student in grades 6-8 taking the math calculator section of Smarter Balanced. For these items, the Demos calculator would be included in the tool strip. Accommodation tools (such as text-to-speech and American Sign Language) can be activated by students using the tool strip, while other accessibility features can be turned on using the context menu (hamburger menu).</a:t>
            </a:r>
            <a:r>
              <a:rPr lang="en-US" baseline="0"/>
              <a:t> It is important that teachers explicitly show and model these features to their students using a Practice Test.</a:t>
            </a:r>
            <a:endParaRPr lang="en-US" baseline="0" dirty="0"/>
          </a:p>
          <a:p>
            <a:endParaRPr lang="en-US" baseline="0" dirty="0"/>
          </a:p>
          <a:p>
            <a:r>
              <a:rPr lang="en-US" baseline="0" dirty="0"/>
              <a:t>Item #2 on the slide shows that the tool strips </a:t>
            </a:r>
            <a:r>
              <a:rPr lang="en-US" baseline="0"/>
              <a:t>are</a:t>
            </a:r>
            <a:r>
              <a:rPr lang="en-US" baseline="0" dirty="0"/>
              <a:t> included in the passage/stimuli section of the test screen (if applicable to the student). This will only appear for students who have specific designated supports and accommodations documented in TIDE. Per the illustration, the tools are greyed-out, which means that the student is not eligible for the tools (such as text-to-speech or American Sign Language). If the tools are not greyed out, they can be accessed by the student.</a:t>
            </a:r>
          </a:p>
          <a:p>
            <a:endParaRPr lang="en-US" baseline="0" dirty="0"/>
          </a:p>
          <a:p>
            <a:r>
              <a:rPr lang="en-US" baseline="0" dirty="0"/>
              <a:t>Item #3 on the slide shows tool strips available for the test item. As shown on the slide, text-to-speech, American Sign Language, and the context menu can be selected for the student per their TIDE test settings. This would be an important feature to show applicable students so that they can practice using their designated support/accommodation.</a:t>
            </a:r>
          </a:p>
          <a:p>
            <a:endParaRPr lang="en-US" dirty="0"/>
          </a:p>
        </p:txBody>
      </p:sp>
      <p:sp>
        <p:nvSpPr>
          <p:cNvPr id="4" name="Slide Number Placeholder 3">
            <a:extLst>
              <a:ext uri="{FF2B5EF4-FFF2-40B4-BE49-F238E27FC236}">
                <a16:creationId xmlns:a16="http://schemas.microsoft.com/office/drawing/2014/main" id="{0C814802-9892-0B61-5493-85A127B5FA69}"/>
              </a:ext>
            </a:extLst>
          </p:cNvPr>
          <p:cNvSpPr>
            <a:spLocks noGrp="1"/>
          </p:cNvSpPr>
          <p:nvPr>
            <p:ph type="sldNum" sz="quarter" idx="5"/>
          </p:nvPr>
        </p:nvSpPr>
        <p:spPr/>
        <p:txBody>
          <a:bodyPr/>
          <a:lstStyle/>
          <a:p>
            <a:fld id="{D19A5E30-BEC5-4ADD-805D-B470BD9E9C4C}" type="slidenum">
              <a:rPr lang="en-US" smtClean="0"/>
              <a:t>65</a:t>
            </a:fld>
            <a:endParaRPr lang="en-US"/>
          </a:p>
        </p:txBody>
      </p:sp>
    </p:spTree>
    <p:extLst>
      <p:ext uri="{BB962C8B-B14F-4D97-AF65-F5344CB8AC3E}">
        <p14:creationId xmlns:p14="http://schemas.microsoft.com/office/powerpoint/2010/main" val="29792359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4C225-DE82-8FEF-D1C3-75E408F214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E111F0-2A08-23E8-0E15-D8F8077846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CC5840-24AC-1102-072F-A512EE8AD76E}"/>
              </a:ext>
            </a:extLst>
          </p:cNvPr>
          <p:cNvSpPr>
            <a:spLocks noGrp="1"/>
          </p:cNvSpPr>
          <p:nvPr>
            <p:ph type="body" idx="1"/>
          </p:nvPr>
        </p:nvSpPr>
        <p:spPr/>
        <p:txBody>
          <a:bodyPr/>
          <a:lstStyle/>
          <a:p>
            <a:r>
              <a:rPr lang="en-US"/>
              <a:t>Teachers can also review item types with students using the Item Type Tutorial: </a:t>
            </a:r>
            <a:r>
              <a:rPr lang="en-US">
                <a:hlinkClick r:id="rId3"/>
              </a:rPr>
              <a:t>Item Type Tutorials</a:t>
            </a:r>
            <a:r>
              <a:rPr lang="en-US"/>
              <a:t>; https://ct.portal.cambiumast.com/resource-item/en/item-type-tutorials. </a:t>
            </a:r>
          </a:p>
          <a:p>
            <a:endParaRPr lang="en-US"/>
          </a:p>
          <a:p>
            <a:r>
              <a:rPr lang="en-US" b="0" i="0">
                <a:effectLst/>
              </a:rPr>
              <a:t>Item type tutorials show users how to navigate the items and tools available while taking an online assessment. Descriptions of the item types are provided. Click an item type to view its tutorial.</a:t>
            </a:r>
            <a:r>
              <a:rPr lang="en-US"/>
              <a:t> </a:t>
            </a:r>
            <a:r>
              <a:rPr lang="en-US" b="0" i="0">
                <a:effectLst/>
              </a:rPr>
              <a:t> Please note these tutorials have closed captioning and no audio.</a:t>
            </a:r>
          </a:p>
          <a:p>
            <a:endParaRPr lang="en-US" b="0" i="0">
              <a:effectLst/>
            </a:endParaRPr>
          </a:p>
          <a:p>
            <a:r>
              <a:rPr lang="en-US" b="0" i="0">
                <a:effectLst/>
              </a:rPr>
              <a:t>While testing, item type tutorials are accessible to students throughout the assessment. Students can review the tutorials here to become familiar with the different item types that may appear on an assessment.</a:t>
            </a:r>
            <a:br>
              <a:rPr lang="en-US"/>
            </a:br>
            <a:br>
              <a:rPr lang="en-US"/>
            </a:br>
            <a:endParaRPr lang="en-US"/>
          </a:p>
        </p:txBody>
      </p:sp>
      <p:sp>
        <p:nvSpPr>
          <p:cNvPr id="4" name="Slide Number Placeholder 3">
            <a:extLst>
              <a:ext uri="{FF2B5EF4-FFF2-40B4-BE49-F238E27FC236}">
                <a16:creationId xmlns:a16="http://schemas.microsoft.com/office/drawing/2014/main" id="{86651FC3-F39C-F6EA-90B5-0675C2D957A1}"/>
              </a:ext>
            </a:extLst>
          </p:cNvPr>
          <p:cNvSpPr>
            <a:spLocks noGrp="1"/>
          </p:cNvSpPr>
          <p:nvPr>
            <p:ph type="sldNum" sz="quarter" idx="5"/>
          </p:nvPr>
        </p:nvSpPr>
        <p:spPr/>
        <p:txBody>
          <a:bodyPr/>
          <a:lstStyle/>
          <a:p>
            <a:fld id="{D19A5E30-BEC5-4ADD-805D-B470BD9E9C4C}" type="slidenum">
              <a:rPr lang="en-US" smtClean="0"/>
              <a:t>66</a:t>
            </a:fld>
            <a:endParaRPr lang="en-US"/>
          </a:p>
        </p:txBody>
      </p:sp>
    </p:spTree>
    <p:extLst>
      <p:ext uri="{BB962C8B-B14F-4D97-AF65-F5344CB8AC3E}">
        <p14:creationId xmlns:p14="http://schemas.microsoft.com/office/powerpoint/2010/main" val="18624137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Here are CSDE contacts from the Performance Office and </a:t>
            </a:r>
            <a:r>
              <a:rPr lang="en-US"/>
              <a:t>Bureau of Special Education. Please reach out with any questions. </a:t>
            </a:r>
          </a:p>
          <a:p>
            <a:endParaRPr lang="en-US"/>
          </a:p>
          <a:p>
            <a:r>
              <a:rPr lang="en-US"/>
              <a:t>We are here to support you and your teams. </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ECF9E23-3657-41AF-913F-C69B64B47684}" type="slidenum">
              <a:rPr lang="en-US" smtClean="0"/>
              <a:t>67</a:t>
            </a:fld>
            <a:endParaRPr lang="en-US"/>
          </a:p>
        </p:txBody>
      </p:sp>
    </p:spTree>
    <p:extLst>
      <p:ext uri="{BB962C8B-B14F-4D97-AF65-F5344CB8AC3E}">
        <p14:creationId xmlns:p14="http://schemas.microsoft.com/office/powerpoint/2010/main" val="11011865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90A9D-D777-333F-CC77-E36E3CB2A0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E17F27-2E9E-683E-45E7-F55ED01B37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289A3B-34FA-30AB-500B-7269B815F4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BE93CA-961F-05A2-D416-117B910262E3}"/>
              </a:ext>
            </a:extLst>
          </p:cNvPr>
          <p:cNvSpPr>
            <a:spLocks noGrp="1"/>
          </p:cNvSpPr>
          <p:nvPr>
            <p:ph type="sldNum" sz="quarter" idx="5"/>
          </p:nvPr>
        </p:nvSpPr>
        <p:spPr/>
        <p:txBody>
          <a:bodyPr/>
          <a:lstStyle/>
          <a:p>
            <a:fld id="{0A3C37BE-C303-496D-B5CD-85F2937540FC}" type="slidenum">
              <a:rPr lang="en-US" smtClean="0"/>
              <a:t>68</a:t>
            </a:fld>
            <a:endParaRPr lang="en-US"/>
          </a:p>
        </p:txBody>
      </p:sp>
    </p:spTree>
    <p:extLst>
      <p:ext uri="{BB962C8B-B14F-4D97-AF65-F5344CB8AC3E}">
        <p14:creationId xmlns:p14="http://schemas.microsoft.com/office/powerpoint/2010/main" val="3880408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Prior to testing, make sure you know who your school test coordinator is as well as your primary District Administrator for Testing (there is one DA per district). These individuals will provide training and guidance along the way and will answer questions related to your individual school’s testing schedule. Your District Administrator for Testing and School Coordinator should be the first line of contact when questions arise. </a:t>
            </a:r>
          </a:p>
          <a:p>
            <a:endParaRPr lang="en-US"/>
          </a:p>
          <a:p>
            <a:r>
              <a:rPr lang="en-US"/>
              <a:t>Use this worksheet to identify the key people in your school and district assigned to these roles. Also included are the phone numbers and emails for the CSDE Assessment Office and the Connecticut Help Desk. Keep this contact information on hand during testing.</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7</a:t>
            </a:fld>
            <a:endParaRPr lang="en-US"/>
          </a:p>
        </p:txBody>
      </p:sp>
    </p:spTree>
    <p:extLst>
      <p:ext uri="{BB962C8B-B14F-4D97-AF65-F5344CB8AC3E}">
        <p14:creationId xmlns:p14="http://schemas.microsoft.com/office/powerpoint/2010/main" val="3185780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A0A0A"/>
                </a:solidFill>
                <a:effectLst/>
                <a:latin typeface="Aptos" panose="020B0004020202020204" pitchFamily="34" charset="0"/>
              </a:rPr>
              <a:t>Before we provide an overview of assessments, let’s start with why assessments are important.</a:t>
            </a:r>
          </a:p>
          <a:p>
            <a:r>
              <a:rPr lang="en-US" b="0" i="0">
                <a:solidFill>
                  <a:srgbClr val="0A0A0A"/>
                </a:solidFill>
                <a:effectLst/>
                <a:latin typeface="Aptos" panose="020B0004020202020204" pitchFamily="34" charset="0"/>
              </a:rPr>
              <a:t>Connecticut’s assessment system is designed to support student learning of the </a:t>
            </a:r>
            <a:r>
              <a:rPr lang="en-US" b="1" i="0" u="none" strike="noStrike">
                <a:solidFill>
                  <a:srgbClr val="1F64E5"/>
                </a:solidFill>
                <a:effectLst/>
                <a:latin typeface="Aptos" panose="020B0004020202020204" pitchFamily="34" charset="0"/>
                <a:hlinkClick r:id="rId3"/>
              </a:rPr>
              <a:t>Connecticut Core Standards</a:t>
            </a:r>
            <a:r>
              <a:rPr lang="en-US" b="0" i="0">
                <a:solidFill>
                  <a:srgbClr val="0A0A0A"/>
                </a:solidFill>
                <a:effectLst/>
                <a:latin typeface="Aptos" panose="020B0004020202020204" pitchFamily="34" charset="0"/>
              </a:rPr>
              <a:t> and the </a:t>
            </a:r>
            <a:r>
              <a:rPr lang="en-US" b="1" i="0" u="none" strike="noStrike">
                <a:solidFill>
                  <a:srgbClr val="1F64E5"/>
                </a:solidFill>
                <a:effectLst/>
                <a:latin typeface="Aptos" panose="020B0004020202020204" pitchFamily="34" charset="0"/>
                <a:hlinkClick r:id="rId4"/>
              </a:rPr>
              <a:t>Next Generation Science Standards</a:t>
            </a:r>
            <a:r>
              <a:rPr lang="en-US" b="0" i="0">
                <a:solidFill>
                  <a:srgbClr val="0A0A0A"/>
                </a:solidFill>
                <a:effectLst/>
                <a:latin typeface="Aptos" panose="020B0004020202020204" pitchFamily="34" charset="0"/>
              </a:rPr>
              <a:t>. These standards set learning expectations for what students should learn and be able to do at each grade level so that by the time they graduate from high school, they are ready to succeed in college and the workplace. These standards help set clear and consistent expectations for rigorous, high-quality instruction and learning for all students.</a:t>
            </a:r>
          </a:p>
          <a:p>
            <a:endParaRPr lang="en-US" b="0" i="0">
              <a:solidFill>
                <a:srgbClr val="0A0A0A"/>
              </a:solidFill>
              <a:effectLst/>
              <a:latin typeface="Aptos" panose="020B0004020202020204" pitchFamily="34" charset="0"/>
            </a:endParaRPr>
          </a:p>
          <a:p>
            <a:r>
              <a:rPr lang="en-US" b="0" i="0">
                <a:solidFill>
                  <a:srgbClr val="0A0A0A"/>
                </a:solidFill>
                <a:effectLst/>
                <a:latin typeface="Aptos" panose="020B0004020202020204" pitchFamily="34" charset="0"/>
              </a:rPr>
              <a:t>As shown on this slide, Connecticut’s Sensible Assessment System is balanced and comprehensive. It offers different tools for various purposes. We offer resources and training that go beyond the summative assessments and have a variety of formative and interim resources to help support our teachers and students!</a:t>
            </a:r>
          </a:p>
          <a:p>
            <a:endParaRPr lang="en-US" b="0" i="0">
              <a:solidFill>
                <a:srgbClr val="0A0A0A"/>
              </a:solidFill>
              <a:effectLst/>
              <a:latin typeface="Aptos" panose="020B0004020202020204" pitchFamily="34" charset="0"/>
            </a:endParaRPr>
          </a:p>
          <a:p>
            <a:r>
              <a:rPr lang="en-US" b="0" i="0">
                <a:solidFill>
                  <a:srgbClr val="0A0A0A"/>
                </a:solidFill>
                <a:effectLst/>
                <a:latin typeface="Aptos" panose="020B0004020202020204" pitchFamily="34" charset="0"/>
              </a:rPr>
              <a:t>Let’s take a deeper dive and review each type of assessment.</a:t>
            </a:r>
            <a:endParaRPr lang="en-US">
              <a:latin typeface="Aptos" panose="020B0004020202020204" pitchFamily="34" charset="0"/>
            </a:endParaRPr>
          </a:p>
        </p:txBody>
      </p:sp>
      <p:sp>
        <p:nvSpPr>
          <p:cNvPr id="4" name="Slide Number Placeholder 3"/>
          <p:cNvSpPr>
            <a:spLocks noGrp="1"/>
          </p:cNvSpPr>
          <p:nvPr>
            <p:ph type="sldNum" sz="quarter" idx="5"/>
          </p:nvPr>
        </p:nvSpPr>
        <p:spPr/>
        <p:txBody>
          <a:bodyPr/>
          <a:lstStyle/>
          <a:p>
            <a:fld id="{DECF9E23-3657-41AF-913F-C69B64B47684}" type="slidenum">
              <a:rPr lang="en-US" smtClean="0"/>
              <a:t>8</a:t>
            </a:fld>
            <a:endParaRPr lang="en-US"/>
          </a:p>
        </p:txBody>
      </p:sp>
    </p:spTree>
    <p:extLst>
      <p:ext uri="{BB962C8B-B14F-4D97-AF65-F5344CB8AC3E}">
        <p14:creationId xmlns:p14="http://schemas.microsoft.com/office/powerpoint/2010/main" val="208182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62744-A1B4-832B-B415-C38141F6B0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871522-8380-9881-BCB3-BB4091F1B9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D6CC9E-C004-FCCE-3B3C-DB5B27128E9E}"/>
              </a:ext>
            </a:extLst>
          </p:cNvPr>
          <p:cNvSpPr>
            <a:spLocks noGrp="1"/>
          </p:cNvSpPr>
          <p:nvPr>
            <p:ph type="body" idx="1"/>
          </p:nvPr>
        </p:nvSpPr>
        <p:spPr>
          <a:xfrm>
            <a:off x="685800" y="4400550"/>
            <a:ext cx="5486400" cy="4133850"/>
          </a:xfrm>
        </p:spPr>
        <p:txBody>
          <a:bodyPr/>
          <a:lstStyle/>
          <a:p>
            <a:r>
              <a:rPr lang="en-US"/>
              <a:t>As we noted on the previous slide, there are three components to a balanced and sensible assessment system.  Let’s review each aspect. First, what are summative assessments? </a:t>
            </a:r>
          </a:p>
          <a:p>
            <a:endParaRPr lang="en-US"/>
          </a:p>
          <a:p>
            <a:r>
              <a:rPr lang="en-US"/>
              <a:t>Summative assessments are the culminating evaluation of student performance against a set of grade-appropriate standards. The primary purpose of the state’s summative assessments is to provide an efficient and reliable estimate of a student’s overall performance in a subject area relative to grade-appropriate standards that enable valid interpretations of student achievement (in all tested grades and subjects) and progress.</a:t>
            </a:r>
          </a:p>
          <a:p>
            <a:endParaRPr lang="en-US"/>
          </a:p>
          <a:p>
            <a:r>
              <a:rPr lang="en-US" b="0"/>
              <a:t>Then we have the Smarter Balanced Interim Assessments, which are optional assessments in mathematics and ELA and are available to students in Grades 3-8 and high school. The interim assessments are aligned to the </a:t>
            </a:r>
            <a:r>
              <a:rPr lang="en-US"/>
              <a:t>CCS in both content areas, and they use the same testing platform as the summative assessments. Interims are one of the three components of the Smarter Balanced Assessment System—along with the end-of-year summative assessments in ELA/literacy and mathematics, and a library of formative assessment tools and practices that support classroom instruction. More information can be found on the Interim Assessment Page: https://portal.ct.gov/SDE/StudentAssessment/Smarter-Balanced/Smarter-Balanced-Interim-Assessments. </a:t>
            </a:r>
          </a:p>
          <a:p>
            <a:endParaRPr lang="en-US"/>
          </a:p>
          <a:p>
            <a:r>
              <a:rPr lang="en-US"/>
              <a:t>The NGSS Interim assessments are also an optional resource available to Connecticut school districts. These Interim assessments consist of item clusters and shorter stand-alone items that are each aligned to an NGSS performance expectation. Each item includes a stimulus based on real-world science phenomena and includes one or more item interactions to elicit student understanding. There are a variety of NGSS interim items available for Elementary School (Grades 3-5), Middle School (Grades 6-8), and High School (Grades 9-11), all of which can be taken on the same platform used in the summative NGSS Assessments. </a:t>
            </a:r>
          </a:p>
          <a:p>
            <a:endParaRPr lang="en-US" b="0"/>
          </a:p>
          <a:p>
            <a:r>
              <a:rPr lang="en-US" b="0"/>
              <a:t>And lastly, the formative assessment process. </a:t>
            </a:r>
          </a:p>
          <a:p>
            <a:r>
              <a:rPr lang="en-US" b="0"/>
              <a:t>Unlike a summative assessment, which is an “event” that measures a student’s overall performance, formative assessment is a process used by teachers and students during instruction throughout the year. It is aligned to the </a:t>
            </a:r>
            <a:r>
              <a:rPr lang="en-US"/>
              <a:t>standards and provides feedback to teachers so that they may adjust ongoing teaching and learning to improve students’ achievement of intended instructional outcomes. It also provides feedback to students to help them know where they are, where they need to be, and what they need to do to reach mastery.</a:t>
            </a:r>
          </a:p>
        </p:txBody>
      </p:sp>
      <p:sp>
        <p:nvSpPr>
          <p:cNvPr id="4" name="Slide Number Placeholder 3">
            <a:extLst>
              <a:ext uri="{FF2B5EF4-FFF2-40B4-BE49-F238E27FC236}">
                <a16:creationId xmlns:a16="http://schemas.microsoft.com/office/drawing/2014/main" id="{DC18D38F-F545-0FB8-F880-916267F65B61}"/>
              </a:ext>
            </a:extLst>
          </p:cNvPr>
          <p:cNvSpPr>
            <a:spLocks noGrp="1"/>
          </p:cNvSpPr>
          <p:nvPr>
            <p:ph type="sldNum" sz="quarter" idx="5"/>
          </p:nvPr>
        </p:nvSpPr>
        <p:spPr/>
        <p:txBody>
          <a:bodyPr/>
          <a:lstStyle/>
          <a:p>
            <a:fld id="{0A3C37BE-C303-496D-B5CD-85F2937540FC}" type="slidenum">
              <a:rPr lang="en-US" smtClean="0"/>
              <a:t>9</a:t>
            </a:fld>
            <a:endParaRPr lang="en-US"/>
          </a:p>
        </p:txBody>
      </p:sp>
    </p:spTree>
    <p:extLst>
      <p:ext uri="{BB962C8B-B14F-4D97-AF65-F5344CB8AC3E}">
        <p14:creationId xmlns:p14="http://schemas.microsoft.com/office/powerpoint/2010/main" val="24712047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pic>
        <p:nvPicPr>
          <p:cNvPr id="4" name="Picture 3" descr="A black background with yellow text and stars&#10;&#10;Description automatically generated">
            <a:extLst>
              <a:ext uri="{FF2B5EF4-FFF2-40B4-BE49-F238E27FC236}">
                <a16:creationId xmlns:a16="http://schemas.microsoft.com/office/drawing/2014/main" id="{2B394924-50F2-2753-E389-FC1CEF479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Subtitle 2">
            <a:extLst>
              <a:ext uri="{FF2B5EF4-FFF2-40B4-BE49-F238E27FC236}">
                <a16:creationId xmlns:a16="http://schemas.microsoft.com/office/drawing/2014/main" id="{6BA90DEF-B0AE-011D-8A3D-2F853DD1029A}"/>
              </a:ext>
            </a:extLst>
          </p:cNvPr>
          <p:cNvSpPr>
            <a:spLocks noGrp="1"/>
          </p:cNvSpPr>
          <p:nvPr>
            <p:ph type="subTitle" idx="1" hasCustomPrompt="1"/>
          </p:nvPr>
        </p:nvSpPr>
        <p:spPr>
          <a:xfrm>
            <a:off x="8184381" y="4972719"/>
            <a:ext cx="3356149" cy="589045"/>
          </a:xfrm>
        </p:spPr>
        <p:txBody>
          <a:bodyPr anchor="ctr">
            <a:normAutofit/>
          </a:bodyPr>
          <a:lstStyle>
            <a:lvl1pPr marL="0" indent="0" algn="ctr">
              <a:buNone/>
              <a:defRPr sz="1800" b="0">
                <a:solidFill>
                  <a:schemeClr val="bg1"/>
                </a:solidFill>
                <a:latin typeface="Aptos" panose="020B00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ct val="100000"/>
              </a:lnSpc>
              <a:spcBef>
                <a:spcPts val="600"/>
              </a:spcBef>
            </a:pPr>
            <a:r>
              <a:rPr lang="en-US" sz="1800" b="1">
                <a:solidFill>
                  <a:schemeClr val="bg1"/>
                </a:solidFill>
                <a:latin typeface="Aptos" panose="020B0004020202020204" pitchFamily="34" charset="0"/>
                <a:cs typeface="Arial" panose="020B0604020202020204" pitchFamily="34" charset="0"/>
              </a:rPr>
              <a:t>Date</a:t>
            </a:r>
          </a:p>
        </p:txBody>
      </p:sp>
      <p:sp>
        <p:nvSpPr>
          <p:cNvPr id="2" name="Title 1">
            <a:extLst>
              <a:ext uri="{FF2B5EF4-FFF2-40B4-BE49-F238E27FC236}">
                <a16:creationId xmlns:a16="http://schemas.microsoft.com/office/drawing/2014/main" id="{D114DEC5-F3B2-36BB-660C-D025405AD069}"/>
              </a:ext>
            </a:extLst>
          </p:cNvPr>
          <p:cNvSpPr>
            <a:spLocks noGrp="1"/>
          </p:cNvSpPr>
          <p:nvPr>
            <p:ph type="ctrTitle"/>
          </p:nvPr>
        </p:nvSpPr>
        <p:spPr>
          <a:xfrm>
            <a:off x="8376344" y="1644595"/>
            <a:ext cx="2972223" cy="840001"/>
          </a:xfrm>
          <a:ln>
            <a:noFill/>
          </a:ln>
        </p:spPr>
        <p:txBody>
          <a:bodyPr anchor="ctr">
            <a:normAutofit/>
          </a:bodyPr>
          <a:lstStyle>
            <a:lvl1pPr algn="ctr">
              <a:defRPr sz="4400" b="1">
                <a:solidFill>
                  <a:schemeClr val="bg1"/>
                </a:solidFill>
                <a:latin typeface="Aptos ExtraBold" panose="020B0004020202020204" pitchFamily="34" charset="0"/>
                <a:cs typeface="Arial" panose="020B0604020202020204" pitchFamily="34" charset="0"/>
              </a:defRPr>
            </a:lvl1pPr>
          </a:lstStyle>
          <a:p>
            <a:r>
              <a:rPr lang="en-US"/>
              <a:t>Click to edit Master title style</a:t>
            </a:r>
          </a:p>
        </p:txBody>
      </p:sp>
      <p:cxnSp>
        <p:nvCxnSpPr>
          <p:cNvPr id="13" name="Straight Connector 12">
            <a:extLst>
              <a:ext uri="{FF2B5EF4-FFF2-40B4-BE49-F238E27FC236}">
                <a16:creationId xmlns:a16="http://schemas.microsoft.com/office/drawing/2014/main" id="{96C1DF54-CB91-434A-EDF4-36B526C41470}"/>
              </a:ext>
            </a:extLst>
          </p:cNvPr>
          <p:cNvCxnSpPr>
            <a:cxnSpLocks/>
          </p:cNvCxnSpPr>
          <p:nvPr/>
        </p:nvCxnSpPr>
        <p:spPr>
          <a:xfrm>
            <a:off x="7190512" y="554182"/>
            <a:ext cx="0" cy="5818909"/>
          </a:xfrm>
          <a:prstGeom prst="line">
            <a:avLst/>
          </a:prstGeom>
          <a:ln>
            <a:solidFill>
              <a:srgbClr val="1A97CD"/>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7C9455F-ABC5-31C8-54DC-CC3029C59D51}"/>
              </a:ext>
            </a:extLst>
          </p:cNvPr>
          <p:cNvSpPr txBox="1"/>
          <p:nvPr/>
        </p:nvSpPr>
        <p:spPr>
          <a:xfrm>
            <a:off x="8184381" y="5617924"/>
            <a:ext cx="3356149" cy="646331"/>
          </a:xfrm>
          <a:prstGeom prst="rect">
            <a:avLst/>
          </a:prstGeom>
          <a:noFill/>
        </p:spPr>
        <p:txBody>
          <a:bodyPr wrap="square">
            <a:spAutoFit/>
          </a:bodyPr>
          <a:lstStyle/>
          <a:p>
            <a:pPr algn="ctr">
              <a:lnSpc>
                <a:spcPct val="100000"/>
              </a:lnSpc>
              <a:spcBef>
                <a:spcPts val="600"/>
              </a:spcBef>
            </a:pPr>
            <a:r>
              <a:rPr lang="en-US" sz="1800">
                <a:solidFill>
                  <a:schemeClr val="bg1"/>
                </a:solidFill>
                <a:latin typeface="Aptos" panose="020B0004020202020204" pitchFamily="34" charset="0"/>
                <a:cs typeface="Arial" panose="020B0604020202020204" pitchFamily="34" charset="0"/>
              </a:rPr>
              <a:t>Connecticut State </a:t>
            </a:r>
            <a:br>
              <a:rPr lang="en-US" sz="1800">
                <a:solidFill>
                  <a:schemeClr val="bg1"/>
                </a:solidFill>
                <a:latin typeface="Aptos" panose="020B0004020202020204" pitchFamily="34" charset="0"/>
                <a:cs typeface="Arial" panose="020B0604020202020204" pitchFamily="34" charset="0"/>
              </a:rPr>
            </a:br>
            <a:r>
              <a:rPr lang="en-US" sz="1800">
                <a:solidFill>
                  <a:schemeClr val="bg1"/>
                </a:solidFill>
                <a:latin typeface="Aptos" panose="020B0004020202020204" pitchFamily="34" charset="0"/>
                <a:cs typeface="Arial" panose="020B0604020202020204" pitchFamily="34" charset="0"/>
              </a:rPr>
              <a:t>Department of Education</a:t>
            </a:r>
          </a:p>
        </p:txBody>
      </p:sp>
    </p:spTree>
    <p:extLst>
      <p:ext uri="{BB962C8B-B14F-4D97-AF65-F5344CB8AC3E}">
        <p14:creationId xmlns:p14="http://schemas.microsoft.com/office/powerpoint/2010/main" val="262164922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FF362581-F535-FF96-C04C-F880308B0BB8}"/>
              </a:ext>
            </a:extLst>
          </p:cNvPr>
          <p:cNvPicPr>
            <a:picLocks noChangeAspect="1"/>
          </p:cNvPicPr>
          <p:nvPr/>
        </p:nvPicPr>
        <p:blipFill>
          <a:blip r:embed="rId2"/>
          <a:stretch>
            <a:fillRect/>
          </a:stretch>
        </p:blipFill>
        <p:spPr>
          <a:xfrm>
            <a:off x="0" y="-11392"/>
            <a:ext cx="12192000" cy="1422400"/>
          </a:xfrm>
          <a:prstGeom prst="rect">
            <a:avLst/>
          </a:prstGeom>
        </p:spPr>
      </p:pic>
      <p:sp>
        <p:nvSpPr>
          <p:cNvPr id="2" name="Title 1">
            <a:extLst>
              <a:ext uri="{FF2B5EF4-FFF2-40B4-BE49-F238E27FC236}">
                <a16:creationId xmlns:a16="http://schemas.microsoft.com/office/drawing/2014/main" id="{4472F37A-2923-AF66-A4C7-58303D45DD88}"/>
              </a:ext>
            </a:extLst>
          </p:cNvPr>
          <p:cNvSpPr>
            <a:spLocks noGrp="1"/>
          </p:cNvSpPr>
          <p:nvPr>
            <p:ph type="title"/>
          </p:nvPr>
        </p:nvSpPr>
        <p:spPr>
          <a:xfrm>
            <a:off x="2438400" y="0"/>
            <a:ext cx="7315200" cy="1371600"/>
          </a:xfrm>
        </p:spPr>
        <p:txBody>
          <a:bodyPr>
            <a:normAutofit/>
          </a:bodyPr>
          <a:lstStyle>
            <a:lvl1pPr algn="ctr">
              <a:defRPr sz="3200" b="1">
                <a:solidFill>
                  <a:schemeClr val="bg1"/>
                </a:solidFill>
                <a:latin typeface="Aptos" panose="020B00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1115DC6-4D55-C872-3759-4264BA852C41}"/>
              </a:ext>
            </a:extLst>
          </p:cNvPr>
          <p:cNvSpPr>
            <a:spLocks noGrp="1"/>
          </p:cNvSpPr>
          <p:nvPr>
            <p:ph idx="1"/>
          </p:nvPr>
        </p:nvSpPr>
        <p:spPr>
          <a:xfrm>
            <a:off x="838200" y="1825624"/>
            <a:ext cx="10515600" cy="4876258"/>
          </a:xfr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52984E5B-B01D-DAE4-4C4C-646679F7633B}"/>
              </a:ext>
            </a:extLst>
          </p:cNvPr>
          <p:cNvSpPr>
            <a:spLocks noGrp="1"/>
          </p:cNvSpPr>
          <p:nvPr>
            <p:ph type="sldNum" sz="quarter" idx="4"/>
          </p:nvPr>
        </p:nvSpPr>
        <p:spPr>
          <a:xfrm>
            <a:off x="11651751" y="6326691"/>
            <a:ext cx="540249" cy="348815"/>
          </a:xfrm>
          <a:prstGeom prst="rect">
            <a:avLst/>
          </a:prstGeom>
        </p:spPr>
        <p:txBody>
          <a:bodyPr/>
          <a:lstStyle>
            <a:lvl1pPr algn="r">
              <a:defRPr sz="1400" b="1"/>
            </a:lvl1pPr>
          </a:lstStyle>
          <a:p>
            <a:fld id="{330EA680-D336-4FF7-8B7A-9848BB0A1C32}" type="slidenum">
              <a:rPr lang="en-US" smtClean="0"/>
              <a:t>‹#›</a:t>
            </a:fld>
            <a:endParaRPr lang="en-US"/>
          </a:p>
        </p:txBody>
      </p:sp>
    </p:spTree>
    <p:extLst>
      <p:ext uri="{BB962C8B-B14F-4D97-AF65-F5344CB8AC3E}">
        <p14:creationId xmlns:p14="http://schemas.microsoft.com/office/powerpoint/2010/main" val="3767534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8F6FF-F20F-E3D2-2F7A-05DB5539FF67}"/>
              </a:ext>
            </a:extLst>
          </p:cNvPr>
          <p:cNvSpPr>
            <a:spLocks noGrp="1"/>
          </p:cNvSpPr>
          <p:nvPr>
            <p:ph type="title"/>
          </p:nvPr>
        </p:nvSpPr>
        <p:spPr>
          <a:xfrm>
            <a:off x="1346770" y="3158199"/>
            <a:ext cx="9498459" cy="2877930"/>
          </a:xfrm>
        </p:spPr>
        <p:txBody>
          <a:bodyPr anchor="ctr">
            <a:normAutofit/>
          </a:bodyPr>
          <a:lstStyle>
            <a:lvl1pPr algn="ctr">
              <a:defRPr sz="4000">
                <a:solidFill>
                  <a:schemeClr val="tx1"/>
                </a:solidFill>
                <a:latin typeface="Aptos" panose="020B0004020202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A477320C-903D-5228-6C16-DDD6180F22C4}"/>
              </a:ext>
            </a:extLst>
          </p:cNvPr>
          <p:cNvSpPr>
            <a:spLocks noGrp="1"/>
          </p:cNvSpPr>
          <p:nvPr>
            <p:ph type="sldNum" sz="quarter" idx="4"/>
          </p:nvPr>
        </p:nvSpPr>
        <p:spPr>
          <a:xfrm>
            <a:off x="11651751" y="6326691"/>
            <a:ext cx="540249" cy="348815"/>
          </a:xfrm>
          <a:prstGeom prst="rect">
            <a:avLst/>
          </a:prstGeom>
        </p:spPr>
        <p:txBody>
          <a:bodyPr/>
          <a:lstStyle>
            <a:lvl1pPr algn="r">
              <a:defRPr sz="1400" b="1"/>
            </a:lvl1pPr>
          </a:lstStyle>
          <a:p>
            <a:fld id="{330EA680-D336-4FF7-8B7A-9848BB0A1C32}" type="slidenum">
              <a:rPr lang="en-US" smtClean="0"/>
              <a:t>‹#›</a:t>
            </a:fld>
            <a:endParaRPr lang="en-US"/>
          </a:p>
        </p:txBody>
      </p:sp>
      <p:pic>
        <p:nvPicPr>
          <p:cNvPr id="4" name="Picture 3" descr="A yellow text on a black background&#10;&#10;Description automatically generated">
            <a:extLst>
              <a:ext uri="{FF2B5EF4-FFF2-40B4-BE49-F238E27FC236}">
                <a16:creationId xmlns:a16="http://schemas.microsoft.com/office/drawing/2014/main" id="{8D4F414E-CFEA-227F-16C4-0D7BC5CB2233}"/>
              </a:ext>
            </a:extLst>
          </p:cNvPr>
          <p:cNvPicPr>
            <a:picLocks noChangeAspect="1"/>
          </p:cNvPicPr>
          <p:nvPr/>
        </p:nvPicPr>
        <p:blipFill>
          <a:blip r:embed="rId2"/>
          <a:stretch>
            <a:fillRect/>
          </a:stretch>
        </p:blipFill>
        <p:spPr>
          <a:xfrm>
            <a:off x="0" y="0"/>
            <a:ext cx="12192000" cy="2324099"/>
          </a:xfrm>
          <a:prstGeom prst="rect">
            <a:avLst/>
          </a:prstGeom>
        </p:spPr>
      </p:pic>
    </p:spTree>
    <p:extLst>
      <p:ext uri="{BB962C8B-B14F-4D97-AF65-F5344CB8AC3E}">
        <p14:creationId xmlns:p14="http://schemas.microsoft.com/office/powerpoint/2010/main" val="1115075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DC552C-E849-F6EE-6A9A-79A52D6EEB16}"/>
              </a:ext>
            </a:extLst>
          </p:cNvPr>
          <p:cNvSpPr>
            <a:spLocks noGrp="1"/>
          </p:cNvSpPr>
          <p:nvPr>
            <p:ph sz="half" idx="1"/>
          </p:nvPr>
        </p:nvSpPr>
        <p:spPr>
          <a:xfrm>
            <a:off x="838200" y="1825624"/>
            <a:ext cx="5181600" cy="4876257"/>
          </a:xfr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1099EC-018B-4156-ABA4-F738D49CBCDD}"/>
              </a:ext>
            </a:extLst>
          </p:cNvPr>
          <p:cNvSpPr>
            <a:spLocks noGrp="1"/>
          </p:cNvSpPr>
          <p:nvPr>
            <p:ph sz="half" idx="2"/>
          </p:nvPr>
        </p:nvSpPr>
        <p:spPr>
          <a:xfrm>
            <a:off x="6172200" y="1825624"/>
            <a:ext cx="5181600" cy="4876257"/>
          </a:xfr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Content Placeholder 6">
            <a:extLst>
              <a:ext uri="{FF2B5EF4-FFF2-40B4-BE49-F238E27FC236}">
                <a16:creationId xmlns:a16="http://schemas.microsoft.com/office/drawing/2014/main" id="{71B72E2A-8938-0392-780E-02F763048A6F}"/>
              </a:ext>
            </a:extLst>
          </p:cNvPr>
          <p:cNvPicPr>
            <a:picLocks noChangeAspect="1"/>
          </p:cNvPicPr>
          <p:nvPr/>
        </p:nvPicPr>
        <p:blipFill>
          <a:blip r:embed="rId2"/>
          <a:stretch>
            <a:fillRect/>
          </a:stretch>
        </p:blipFill>
        <p:spPr>
          <a:xfrm>
            <a:off x="0" y="0"/>
            <a:ext cx="12192000" cy="1422400"/>
          </a:xfrm>
          <a:prstGeom prst="rect">
            <a:avLst/>
          </a:prstGeom>
        </p:spPr>
      </p:pic>
      <p:sp>
        <p:nvSpPr>
          <p:cNvPr id="2" name="Title 1">
            <a:extLst>
              <a:ext uri="{FF2B5EF4-FFF2-40B4-BE49-F238E27FC236}">
                <a16:creationId xmlns:a16="http://schemas.microsoft.com/office/drawing/2014/main" id="{67375D5E-02B6-EC20-77F7-3E454CEF56D4}"/>
              </a:ext>
            </a:extLst>
          </p:cNvPr>
          <p:cNvSpPr>
            <a:spLocks noGrp="1"/>
          </p:cNvSpPr>
          <p:nvPr>
            <p:ph type="title"/>
          </p:nvPr>
        </p:nvSpPr>
        <p:spPr>
          <a:xfrm>
            <a:off x="2438400" y="0"/>
            <a:ext cx="7315200" cy="1371600"/>
          </a:xfrm>
        </p:spPr>
        <p:txBody>
          <a:bodyPr>
            <a:normAutofit/>
          </a:bodyPr>
          <a:lstStyle>
            <a:lvl1pPr algn="ctr">
              <a:defRPr sz="3200" b="1">
                <a:solidFill>
                  <a:schemeClr val="bg1"/>
                </a:solidFill>
                <a:latin typeface="Aptos" panose="020B0004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360779AC-4C5D-3352-DE9F-97FFB9183759}"/>
              </a:ext>
            </a:extLst>
          </p:cNvPr>
          <p:cNvSpPr>
            <a:spLocks noGrp="1"/>
          </p:cNvSpPr>
          <p:nvPr>
            <p:ph type="sldNum" sz="quarter" idx="4"/>
          </p:nvPr>
        </p:nvSpPr>
        <p:spPr>
          <a:xfrm>
            <a:off x="11651751" y="6326691"/>
            <a:ext cx="540249" cy="348815"/>
          </a:xfrm>
          <a:prstGeom prst="rect">
            <a:avLst/>
          </a:prstGeom>
        </p:spPr>
        <p:txBody>
          <a:bodyPr/>
          <a:lstStyle>
            <a:lvl1pPr algn="r">
              <a:defRPr sz="1400" b="1"/>
            </a:lvl1pPr>
          </a:lstStyle>
          <a:p>
            <a:fld id="{330EA680-D336-4FF7-8B7A-9848BB0A1C32}" type="slidenum">
              <a:rPr lang="en-US" smtClean="0"/>
              <a:t>‹#›</a:t>
            </a:fld>
            <a:endParaRPr lang="en-US"/>
          </a:p>
        </p:txBody>
      </p:sp>
    </p:spTree>
    <p:extLst>
      <p:ext uri="{BB962C8B-B14F-4D97-AF65-F5344CB8AC3E}">
        <p14:creationId xmlns:p14="http://schemas.microsoft.com/office/powerpoint/2010/main" val="829766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474F63-3266-E37F-C987-C82E667C36D2}"/>
              </a:ext>
            </a:extLst>
          </p:cNvPr>
          <p:cNvSpPr>
            <a:spLocks noGrp="1"/>
          </p:cNvSpPr>
          <p:nvPr>
            <p:ph type="body" idx="1"/>
          </p:nvPr>
        </p:nvSpPr>
        <p:spPr>
          <a:xfrm>
            <a:off x="839788" y="1681163"/>
            <a:ext cx="5157787" cy="823912"/>
          </a:xfrm>
        </p:spPr>
        <p:txBody>
          <a:bodyPr anchor="b">
            <a:noAutofit/>
          </a:bodyPr>
          <a:lstStyle>
            <a:lvl1pPr marL="0" indent="0">
              <a:buNone/>
              <a:defRPr sz="2800" b="1">
                <a:latin typeface="Aptos" panose="020B00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9D113D-9B21-0C95-59B6-519DF9D0A0E2}"/>
              </a:ext>
            </a:extLst>
          </p:cNvPr>
          <p:cNvSpPr>
            <a:spLocks noGrp="1"/>
          </p:cNvSpPr>
          <p:nvPr>
            <p:ph sz="half" idx="2"/>
          </p:nvPr>
        </p:nvSpPr>
        <p:spPr>
          <a:xfrm>
            <a:off x="839788" y="2505074"/>
            <a:ext cx="5157787" cy="4196807"/>
          </a:xfrm>
        </p:spPr>
        <p:txBody>
          <a:bodyPr>
            <a:normAutofit/>
          </a:bodyPr>
          <a:lstStyle>
            <a:lvl1pPr>
              <a:defRPr sz="2400">
                <a:latin typeface="Aptos" panose="020B0004020202020204" pitchFamily="34" charset="0"/>
              </a:defRPr>
            </a:lvl1pPr>
            <a:lvl2pPr>
              <a:defRPr sz="2000">
                <a:latin typeface="Aptos" panose="020B0004020202020204" pitchFamily="34" charset="0"/>
              </a:defRPr>
            </a:lvl2pPr>
            <a:lvl3pPr>
              <a:defRPr sz="1800">
                <a:latin typeface="Aptos" panose="020B0004020202020204" pitchFamily="34" charset="0"/>
              </a:defRPr>
            </a:lvl3pPr>
            <a:lvl4pPr>
              <a:defRPr sz="1600">
                <a:latin typeface="Aptos" panose="020B0004020202020204" pitchFamily="34" charset="0"/>
              </a:defRPr>
            </a:lvl4pPr>
            <a:lvl5pPr>
              <a:defRPr sz="1600">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4A1717-77A6-8BB9-3C72-B61F5793E2C2}"/>
              </a:ext>
            </a:extLst>
          </p:cNvPr>
          <p:cNvSpPr>
            <a:spLocks noGrp="1"/>
          </p:cNvSpPr>
          <p:nvPr>
            <p:ph type="body" sz="quarter" idx="3"/>
          </p:nvPr>
        </p:nvSpPr>
        <p:spPr>
          <a:xfrm>
            <a:off x="6172200" y="1681163"/>
            <a:ext cx="5183188" cy="823912"/>
          </a:xfrm>
        </p:spPr>
        <p:txBody>
          <a:bodyPr anchor="b">
            <a:noAutofit/>
          </a:bodyPr>
          <a:lstStyle>
            <a:lvl1pPr marL="0" indent="0">
              <a:buNone/>
              <a:defRPr sz="2800" b="1">
                <a:latin typeface="Aptos" panose="020B00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1" name="Content Placeholder 6">
            <a:extLst>
              <a:ext uri="{FF2B5EF4-FFF2-40B4-BE49-F238E27FC236}">
                <a16:creationId xmlns:a16="http://schemas.microsoft.com/office/drawing/2014/main" id="{EEF17FD0-3012-3AD8-229B-6179407C064F}"/>
              </a:ext>
            </a:extLst>
          </p:cNvPr>
          <p:cNvPicPr>
            <a:picLocks noChangeAspect="1"/>
          </p:cNvPicPr>
          <p:nvPr/>
        </p:nvPicPr>
        <p:blipFill>
          <a:blip r:embed="rId2"/>
          <a:stretch>
            <a:fillRect/>
          </a:stretch>
        </p:blipFill>
        <p:spPr>
          <a:xfrm>
            <a:off x="0" y="0"/>
            <a:ext cx="12192000" cy="1422400"/>
          </a:xfrm>
          <a:prstGeom prst="rect">
            <a:avLst/>
          </a:prstGeom>
        </p:spPr>
      </p:pic>
      <p:sp>
        <p:nvSpPr>
          <p:cNvPr id="6" name="Content Placeholder 5">
            <a:extLst>
              <a:ext uri="{FF2B5EF4-FFF2-40B4-BE49-F238E27FC236}">
                <a16:creationId xmlns:a16="http://schemas.microsoft.com/office/drawing/2014/main" id="{53EC8A23-03DF-3CC8-20FC-449CA819457C}"/>
              </a:ext>
            </a:extLst>
          </p:cNvPr>
          <p:cNvSpPr>
            <a:spLocks noGrp="1"/>
          </p:cNvSpPr>
          <p:nvPr>
            <p:ph sz="quarter" idx="4"/>
          </p:nvPr>
        </p:nvSpPr>
        <p:spPr>
          <a:xfrm>
            <a:off x="6172200" y="2505074"/>
            <a:ext cx="5183188" cy="4196807"/>
          </a:xfrm>
        </p:spPr>
        <p:txBody>
          <a:bodyPr>
            <a:normAutofit/>
          </a:bodyPr>
          <a:lstStyle>
            <a:lvl1pPr>
              <a:defRPr sz="2400">
                <a:latin typeface="Aptos" panose="020B0004020202020204" pitchFamily="34" charset="0"/>
              </a:defRPr>
            </a:lvl1pPr>
            <a:lvl2pPr>
              <a:defRPr sz="2000">
                <a:latin typeface="Aptos" panose="020B0004020202020204" pitchFamily="34" charset="0"/>
              </a:defRPr>
            </a:lvl2pPr>
            <a:lvl3pPr>
              <a:defRPr sz="1800">
                <a:latin typeface="Aptos" panose="020B0004020202020204" pitchFamily="34" charset="0"/>
              </a:defRPr>
            </a:lvl3pPr>
            <a:lvl4pPr>
              <a:defRPr sz="1600">
                <a:latin typeface="Aptos" panose="020B0004020202020204" pitchFamily="34" charset="0"/>
              </a:defRPr>
            </a:lvl4pPr>
            <a:lvl5pPr>
              <a:defRPr sz="1600">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D9F3F10-9781-37B7-AFFB-9AE0645F1480}"/>
              </a:ext>
            </a:extLst>
          </p:cNvPr>
          <p:cNvSpPr>
            <a:spLocks noGrp="1"/>
          </p:cNvSpPr>
          <p:nvPr>
            <p:ph type="title"/>
          </p:nvPr>
        </p:nvSpPr>
        <p:spPr>
          <a:xfrm>
            <a:off x="2438400" y="0"/>
            <a:ext cx="7315200" cy="1371600"/>
          </a:xfrm>
        </p:spPr>
        <p:txBody>
          <a:bodyPr>
            <a:normAutofit/>
          </a:bodyPr>
          <a:lstStyle>
            <a:lvl1pPr algn="ctr">
              <a:defRPr sz="3200" b="1">
                <a:solidFill>
                  <a:schemeClr val="bg1"/>
                </a:solidFill>
                <a:latin typeface="Aptos" panose="020B0004020202020204" pitchFamily="34" charset="0"/>
              </a:defRPr>
            </a:lvl1pPr>
          </a:lstStyle>
          <a:p>
            <a:r>
              <a:rPr lang="en-US"/>
              <a:t>Click to edit Master title style</a:t>
            </a:r>
          </a:p>
        </p:txBody>
      </p:sp>
      <p:sp>
        <p:nvSpPr>
          <p:cNvPr id="8" name="Slide Number Placeholder 5">
            <a:extLst>
              <a:ext uri="{FF2B5EF4-FFF2-40B4-BE49-F238E27FC236}">
                <a16:creationId xmlns:a16="http://schemas.microsoft.com/office/drawing/2014/main" id="{EDFFB941-7B41-A1FD-BAF3-794124D9C63C}"/>
              </a:ext>
            </a:extLst>
          </p:cNvPr>
          <p:cNvSpPr>
            <a:spLocks noGrp="1"/>
          </p:cNvSpPr>
          <p:nvPr>
            <p:ph type="sldNum" sz="quarter" idx="10"/>
          </p:nvPr>
        </p:nvSpPr>
        <p:spPr>
          <a:xfrm>
            <a:off x="11651751" y="6326691"/>
            <a:ext cx="540249" cy="348815"/>
          </a:xfrm>
          <a:prstGeom prst="rect">
            <a:avLst/>
          </a:prstGeom>
        </p:spPr>
        <p:txBody>
          <a:bodyPr/>
          <a:lstStyle>
            <a:lvl1pPr algn="r">
              <a:defRPr sz="1400" b="1"/>
            </a:lvl1pPr>
          </a:lstStyle>
          <a:p>
            <a:fld id="{330EA680-D336-4FF7-8B7A-9848BB0A1C32}" type="slidenum">
              <a:rPr lang="en-US" smtClean="0"/>
              <a:t>‹#›</a:t>
            </a:fld>
            <a:endParaRPr lang="en-US"/>
          </a:p>
        </p:txBody>
      </p:sp>
    </p:spTree>
    <p:extLst>
      <p:ext uri="{BB962C8B-B14F-4D97-AF65-F5344CB8AC3E}">
        <p14:creationId xmlns:p14="http://schemas.microsoft.com/office/powerpoint/2010/main" val="4089071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DC25AC8-9418-BAC9-4CBB-7E7BEF05C968}"/>
              </a:ext>
            </a:extLst>
          </p:cNvPr>
          <p:cNvPicPr>
            <a:picLocks noChangeAspect="1"/>
          </p:cNvPicPr>
          <p:nvPr/>
        </p:nvPicPr>
        <p:blipFill>
          <a:blip r:embed="rId2"/>
          <a:stretch>
            <a:fillRect/>
          </a:stretch>
        </p:blipFill>
        <p:spPr>
          <a:xfrm>
            <a:off x="0" y="0"/>
            <a:ext cx="12192000" cy="1422400"/>
          </a:xfrm>
          <a:prstGeom prst="rect">
            <a:avLst/>
          </a:prstGeom>
        </p:spPr>
      </p:pic>
      <p:sp>
        <p:nvSpPr>
          <p:cNvPr id="2" name="Title 1">
            <a:extLst>
              <a:ext uri="{FF2B5EF4-FFF2-40B4-BE49-F238E27FC236}">
                <a16:creationId xmlns:a16="http://schemas.microsoft.com/office/drawing/2014/main" id="{00E609F2-2872-379D-9764-FA5914301FAD}"/>
              </a:ext>
            </a:extLst>
          </p:cNvPr>
          <p:cNvSpPr>
            <a:spLocks noGrp="1"/>
          </p:cNvSpPr>
          <p:nvPr>
            <p:ph type="title"/>
          </p:nvPr>
        </p:nvSpPr>
        <p:spPr>
          <a:xfrm>
            <a:off x="2438400" y="0"/>
            <a:ext cx="7315200" cy="1371600"/>
          </a:xfrm>
        </p:spPr>
        <p:txBody>
          <a:bodyPr>
            <a:normAutofit/>
          </a:bodyPr>
          <a:lstStyle>
            <a:lvl1pPr algn="ctr">
              <a:defRPr sz="3200" b="1">
                <a:solidFill>
                  <a:schemeClr val="bg1"/>
                </a:solidFill>
                <a:latin typeface="Aptos" panose="020B00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79C58B80-E5FC-1EC2-6472-916757174EE2}"/>
              </a:ext>
            </a:extLst>
          </p:cNvPr>
          <p:cNvSpPr>
            <a:spLocks noGrp="1"/>
          </p:cNvSpPr>
          <p:nvPr>
            <p:ph type="sldNum" sz="quarter" idx="4"/>
          </p:nvPr>
        </p:nvSpPr>
        <p:spPr>
          <a:xfrm>
            <a:off x="11651751" y="6326691"/>
            <a:ext cx="540249" cy="348815"/>
          </a:xfrm>
          <a:prstGeom prst="rect">
            <a:avLst/>
          </a:prstGeom>
        </p:spPr>
        <p:txBody>
          <a:bodyPr/>
          <a:lstStyle>
            <a:lvl1pPr algn="r">
              <a:defRPr sz="1400" b="1"/>
            </a:lvl1pPr>
          </a:lstStyle>
          <a:p>
            <a:fld id="{330EA680-D336-4FF7-8B7A-9848BB0A1C32}" type="slidenum">
              <a:rPr lang="en-US" smtClean="0"/>
              <a:t>‹#›</a:t>
            </a:fld>
            <a:endParaRPr lang="en-US"/>
          </a:p>
        </p:txBody>
      </p:sp>
    </p:spTree>
    <p:extLst>
      <p:ext uri="{BB962C8B-B14F-4D97-AF65-F5344CB8AC3E}">
        <p14:creationId xmlns:p14="http://schemas.microsoft.com/office/powerpoint/2010/main" val="601804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133181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0F9DB7-1108-19B2-B691-E28587B23F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4A5BB3-30A5-7AF5-C0F0-08F2D5664F06}"/>
              </a:ext>
            </a:extLst>
          </p:cNvPr>
          <p:cNvSpPr>
            <a:spLocks noGrp="1"/>
          </p:cNvSpPr>
          <p:nvPr>
            <p:ph type="body" idx="1"/>
          </p:nvPr>
        </p:nvSpPr>
        <p:spPr>
          <a:xfrm>
            <a:off x="838200" y="1825625"/>
            <a:ext cx="10515600" cy="4351338"/>
          </a:xfrm>
          <a:prstGeom prst="rect">
            <a:avLst/>
          </a:prstGeom>
        </p:spPr>
        <p:txBody>
          <a:bodyPr vert="horz" wrap="square"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3D019850-FB62-8A7E-6E10-2B383EBB7D76}"/>
              </a:ext>
            </a:extLst>
          </p:cNvPr>
          <p:cNvSpPr>
            <a:spLocks noGrp="1"/>
          </p:cNvSpPr>
          <p:nvPr>
            <p:ph type="sldNum" sz="quarter" idx="4"/>
          </p:nvPr>
        </p:nvSpPr>
        <p:spPr>
          <a:xfrm>
            <a:off x="11651751" y="6326691"/>
            <a:ext cx="540249" cy="348815"/>
          </a:xfrm>
          <a:prstGeom prst="rect">
            <a:avLst/>
          </a:prstGeom>
        </p:spPr>
        <p:txBody>
          <a:bodyPr/>
          <a:lstStyle>
            <a:lvl1pPr algn="r">
              <a:defRPr sz="1400" b="1"/>
            </a:lvl1pPr>
          </a:lstStyle>
          <a:p>
            <a:fld id="{330EA680-D336-4FF7-8B7A-9848BB0A1C32}" type="slidenum">
              <a:rPr lang="en-US" smtClean="0"/>
              <a:t>‹#›</a:t>
            </a:fld>
            <a:endParaRPr lang="en-US"/>
          </a:p>
        </p:txBody>
      </p:sp>
    </p:spTree>
    <p:extLst>
      <p:ext uri="{BB962C8B-B14F-4D97-AF65-F5344CB8AC3E}">
        <p14:creationId xmlns:p14="http://schemas.microsoft.com/office/powerpoint/2010/main" val="22913260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ct.portal.cambiumast.com/resource-item/en/testing-students-in-psis-who-attend-out-of-state-and-non-approved-facilitie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portal.ct.gov/sde/student-assessment/main-assessment/student-assessment/summative-assessment---end-of-year"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hyperlink" Target="https://portal.ct.gov/SDE/Student-Assessment/CTAA-Skills-Checklist/Connecticut-Alternate-Assessments/CTAS-Resources" TargetMode="External"/><Relationship Id="rId3" Type="http://schemas.openxmlformats.org/officeDocument/2006/relationships/hyperlink" Target="https://portal.ct.gov/SDE/Student-Assessment/NGSS-Science/NGSS-Science" TargetMode="External"/><Relationship Id="rId7" Type="http://schemas.openxmlformats.org/officeDocument/2006/relationships/hyperlink" Target="https://portal.ct.gov/SDE/Student-Assessment/Smarter-Balanced/Find-Information-about-Smarter-Balanced" TargetMode="External"/><Relationship Id="rId12" Type="http://schemas.openxmlformats.org/officeDocument/2006/relationships/image" Target="../media/image25.png"/><Relationship Id="rId2" Type="http://schemas.openxmlformats.org/officeDocument/2006/relationships/notesSlide" Target="../notesSlides/notesSlide16.xml"/><Relationship Id="rId16" Type="http://schemas.openxmlformats.org/officeDocument/2006/relationships/image" Target="../media/image28.sv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hyperlink" Target="https://portal.ct.gov/SDE/Student-Assessment/CTAA-Skills-Checklist/Connecticut-Alternate-Assessments/CTAA-Resources" TargetMode="External"/><Relationship Id="rId5" Type="http://schemas.openxmlformats.org/officeDocument/2006/relationships/hyperlink" Target="https://portal.ct.gov/SDE/Student-Assessment/SAT/Connecticut-SAT-School-Day" TargetMode="External"/><Relationship Id="rId1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hyperlink" Target="https://portal.ct.gov/SDE/Student-Assessment/CTAA-Skills-Checklist/Connecticut-Alternate-Assessments/CAAELP-Resources" TargetMode="External"/><Relationship Id="rId1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ct.portal.cambiumast.co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s/_rels/slide2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ct.portal.cambiumast.com/index.html" TargetMode="External"/><Relationship Id="rId7"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hyperlink" Target="https://ct.portal.cambiumast.com/technology-resources.html" TargetMode="Externa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ct.cambiumtds.com/testadmin" TargetMode="External"/><Relationship Id="rId7"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hyperlink" Target="https://ctpt.cambiumtds.com/testadmin" TargetMode="External"/><Relationship Id="rId4" Type="http://schemas.openxmlformats.org/officeDocument/2006/relationships/image" Target="../media/image51.png"/><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ct.portal.cambiumast.com/resource-item/en/test-information-distribution-engine-tide-user-guide" TargetMode="External"/><Relationship Id="rId7"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hyperlink" Target="https://ct.tide.cambiumast.com/" TargetMode="External"/><Relationship Id="rId5" Type="http://schemas.openxmlformats.org/officeDocument/2006/relationships/hyperlink" Target="https://ct.portal.cambiumast.com/resource-item/en/documenting-designated-supports-and-accommodations-in-tide" TargetMode="External"/><Relationship Id="rId4" Type="http://schemas.openxmlformats.org/officeDocument/2006/relationships/hyperlink" Target="https://ct.portal.cambiumast.com/resource-item/en/user-role-permissions-for-secure-online-systems" TargetMode="External"/><Relationship Id="rId9" Type="http://schemas.openxmlformats.org/officeDocument/2006/relationships/image" Target="../media/image28.svg"/></Relationships>
</file>

<file path=ppt/slides/_rels/slide27.xml.rels><?xml version="1.0" encoding="UTF-8" standalone="yes"?>
<Relationships xmlns="http://schemas.openxmlformats.org/package/2006/relationships"><Relationship Id="rId3" Type="http://schemas.openxmlformats.org/officeDocument/2006/relationships/hyperlink" Target="https://ct.portal.cambiumast.com/resource-item/en/user-role-permissions-for-secure-online-systems"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ct.portal.cambiumast.com/resource-item/en/assessment-viewing-application-ava-user-guide" TargetMode="External"/><Relationship Id="rId7"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hyperlink" Target="https://ctpt.cambiumtds.com/student/?a=ResponseEntry" TargetMode="External"/><Relationship Id="rId4" Type="http://schemas.openxmlformats.org/officeDocument/2006/relationships/hyperlink" Target="https://portal.ct.gov/-/media/sde/student-assessment/smarter-interim-assessments/interimassessments-final.pdf?rev=4a1cdf0d973e4742a6d3a841c15d0554&amp;hash=D85ED05C616E7E03D4E44798BE8B138F"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mailto:Abe.Krisst@ct.gov"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hyperlink" Target="mailto:Kimberly.Johnson@ct.gov"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51.png"/><Relationship Id="rId4" Type="http://schemas.openxmlformats.org/officeDocument/2006/relationships/hyperlink" Target="https://sso1.cambiumast.com/auth/realms/connecticut/login-actions/authenticate?client_id=SP_AST_AWS_CONNECTICUT_TESTADMIN_PROD&amp;tab_id=nGT0Vn9ajrk"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51.png"/><Relationship Id="rId4" Type="http://schemas.openxmlformats.org/officeDocument/2006/relationships/hyperlink" Target="https://sso1.cambiumast.com/auth/realms/connecticut/login-actions/authenticate?client_id=SP_AST_AWS_CONNECTICUT_TESTADMIN_PROD&amp;tab_id=nGT0Vn9ajrk"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51.png"/><Relationship Id="rId4" Type="http://schemas.openxmlformats.org/officeDocument/2006/relationships/hyperlink" Target="https://sso1.cambiumast.com/auth/realms/connecticut/login-actions/authenticate?client_id=SP_AST_AWS_CONNECTICUT_TESTADMIN_PROD&amp;tab_id=nGT0Vn9ajrk"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40.png"/><Relationship Id="rId3" Type="http://schemas.openxmlformats.org/officeDocument/2006/relationships/hyperlink" Target="https://sso1.cambiumast.com/auth/realms/connecticut/login-actions/authenticate?client_id=SP_AST_AWS_CONNECTICUT_TESTADMIN_PROD&amp;tab_id=nGT0Vn9ajrk" TargetMode="External"/><Relationship Id="rId7" Type="http://schemas.openxmlformats.org/officeDocument/2006/relationships/image" Target="../media/image44.png"/><Relationship Id="rId12"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43.svg"/><Relationship Id="rId11" Type="http://schemas.openxmlformats.org/officeDocument/2006/relationships/image" Target="../media/image66.png"/><Relationship Id="rId5" Type="http://schemas.openxmlformats.org/officeDocument/2006/relationships/image" Target="../media/image42.png"/><Relationship Id="rId10" Type="http://schemas.openxmlformats.org/officeDocument/2006/relationships/image" Target="../media/image65.png"/><Relationship Id="rId4" Type="http://schemas.openxmlformats.org/officeDocument/2006/relationships/image" Target="../media/image51.png"/><Relationship Id="rId9"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51.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hyperlink" Target="mailto:cristi.alberino@ct.gov"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mailto:Jeff.greig@ct.gov"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hyperlink" Target="https://sso1.cambiumast.com/auth/realms/connecticut/protocol/saml/clients/tools-for-teachers" TargetMode="External"/><Relationship Id="rId5" Type="http://schemas.openxmlformats.org/officeDocument/2006/relationships/hyperlink" Target="https://ct.portal.cambiumast.com/resource-item/en/csde-assessment-guidelines" TargetMode="External"/><Relationship Id="rId4" Type="http://schemas.openxmlformats.org/officeDocument/2006/relationships/hyperlink" Target="https://ct.portal.cambiumast.com/resource-item/en/accessibility-chart"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mailto:Michelle.Rosado@ct.gov" TargetMode="External"/><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hyperlink" Target="mailto:Michael.Sabados@ct.gov" TargetMode="External"/><Relationship Id="rId4" Type="http://schemas.openxmlformats.org/officeDocument/2006/relationships/hyperlink" Target="mailto:pei-hsuan.chiu@ct.gov"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hyperlink" Target="https://smarterbalanced.org/five-built-in-test-tools-students-should-know-and-use/"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portal.smarterbalanced.org/library/en/illustration-glossary.pdf" TargetMode="External"/><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https://ct.portal.cambiumast.com/resource-item/en/process-for-requesting-special-documented-accommodations" TargetMode="External"/><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hyperlink" Target="https://ct.portal.cambiumast.com/resource-item/en/process-for-requesting-special-documented-accommodations" TargetMode="External"/><Relationship Id="rId7" Type="http://schemas.openxmlformats.org/officeDocument/2006/relationships/image" Target="../media/image82.pn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hyperlink" Target="https://ct.portal.cambiumast.com/content/contentresources/en/Scribe_Special_Documented_Accommodations_Protocol.pdf"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85.png"/><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3" Type="http://schemas.openxmlformats.org/officeDocument/2006/relationships/hyperlink" Target="https://ct.portal.cambiumast.com/resource-item/en/accessibility-chart" TargetMode="External"/><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86.png"/></Relationships>
</file>

<file path=ppt/slides/_rels/slide58.xml.rels><?xml version="1.0" encoding="UTF-8" standalone="yes"?>
<Relationships xmlns="http://schemas.openxmlformats.org/package/2006/relationships"><Relationship Id="rId3" Type="http://schemas.openxmlformats.org/officeDocument/2006/relationships/hyperlink" Target="https://ct.portal.cambiumast.com/content/contentresources/en/CSDE-Assessment-Guidelines.pdf" TargetMode="External"/><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hyperlink" Target="https://ct.portal.cambiumast.com/resource-item/en/connecticut-smarter-balanced-and-ngss-assessments-reader-options-table" TargetMode="External"/><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hyperlink" Target="mailto:Deirdre.Ducharme@ct.gov"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hyperlink" Target="https://ct.portal.cambiumast.com/resource-item/en/decision-guidelines-for-text-to-speech-of-the-smarter-balanced-ela-reading-passages" TargetMode="External"/><Relationship Id="rId2" Type="http://schemas.openxmlformats.org/officeDocument/2006/relationships/notesSlide" Target="../notesSlides/notesSlide60.xml"/><Relationship Id="rId1" Type="http://schemas.openxmlformats.org/officeDocument/2006/relationships/slideLayout" Target="../slideLayouts/slideLayout4.xml"/><Relationship Id="rId5" Type="http://schemas.openxmlformats.org/officeDocument/2006/relationships/image" Target="../media/image88.png"/><Relationship Id="rId4" Type="http://schemas.openxmlformats.org/officeDocument/2006/relationships/image" Target="../media/image90.png"/></Relationships>
</file>

<file path=ppt/slides/_rels/slide6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ct.portal.cambiumast.com/resource-item/en/documented-evidence-for-a-read-aloud-of-the-smarter-balanced-ela-reading-passages" TargetMode="External"/><Relationship Id="rId7" Type="http://schemas.openxmlformats.org/officeDocument/2006/relationships/image" Target="../media/image43.sv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42.png"/><Relationship Id="rId11"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88.png"/><Relationship Id="rId4" Type="http://schemas.openxmlformats.org/officeDocument/2006/relationships/hyperlink" Target="https://ct.portal.cambiumast.com/resource-item/en/smarter-balanced-assessments-read-aloud-guidelines" TargetMode="External"/><Relationship Id="rId9" Type="http://schemas.openxmlformats.org/officeDocument/2006/relationships/image" Target="../media/image45.svg"/></Relationships>
</file>

<file path=ppt/slides/_rels/slide62.xml.rels><?xml version="1.0" encoding="UTF-8" standalone="yes"?>
<Relationships xmlns="http://schemas.openxmlformats.org/package/2006/relationships"><Relationship Id="rId8" Type="http://schemas.openxmlformats.org/officeDocument/2006/relationships/hyperlink" Target="https://ct.portal.cambiumast.com/resource-item/en/csde-assessment-guidelines" TargetMode="External"/><Relationship Id="rId3" Type="http://schemas.openxmlformats.org/officeDocument/2006/relationships/hyperlink" Target="https://ct.portal.cambiumast.com/resource-item/en/guidelines-for-simplified-test-directions-in-the-test-administration-manual" TargetMode="External"/><Relationship Id="rId7" Type="http://schemas.openxmlformats.org/officeDocument/2006/relationships/hyperlink" Target="https://ct.portal.cambiumast.com/resource-item/en/sb-mathematics-and-ngss-assessments-guidelines-for-spanish-read-aloud-of-stimuli-and-items"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hyperlink" Target="https://ct.portal.cambiumast.com/resource-item/en/translation-glossary-embedded-designated-support" TargetMode="External"/><Relationship Id="rId11" Type="http://schemas.openxmlformats.org/officeDocument/2006/relationships/image" Target="../media/image88.png"/><Relationship Id="rId5" Type="http://schemas.openxmlformats.org/officeDocument/2006/relationships/hyperlink" Target="https://ct.portal.cambiumast.com/resource-item/en/bilingual-dictionaries-and-glossaries-authorized-for-use-by-english-language-learners" TargetMode="External"/><Relationship Id="rId10" Type="http://schemas.openxmlformats.org/officeDocument/2006/relationships/image" Target="../media/image93.png"/><Relationship Id="rId4" Type="http://schemas.openxmlformats.org/officeDocument/2006/relationships/hyperlink" Target="https://ct.portal.cambiumast.com/resource-list/en/translated-test-directions" TargetMode="External"/><Relationship Id="rId9" Type="http://schemas.openxmlformats.org/officeDocument/2006/relationships/hyperlink" Target="https://ct.portal.cambiumast.com/resource-item/en/embedded-and-non-embedded-designated-supports-for-english-learners"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ct.portal.cambiumast.com/resource-item/en/designated-supports-accommodations-form"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88.png"/></Relationships>
</file>

<file path=ppt/slides/_rels/slide6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hyperlink" Target="https://ctpt.cambiumtds.com/student/?a=Student" TargetMode="External"/><Relationship Id="rId7" Type="http://schemas.openxmlformats.org/officeDocument/2006/relationships/image" Target="../media/image98.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hyperlink" Target="https://login2.cambiumtds.com/student_core/V137/Pages/LoginShell.aspx?c=Connecticut_PT"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hyperlink" Target="https://ct.portal.cambiumast.com/resource-item/en/item-type-tutorials" TargetMode="External"/><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8" Type="http://schemas.openxmlformats.org/officeDocument/2006/relationships/hyperlink" Target="mailto:Jeff.Greig@ct.gov" TargetMode="External"/><Relationship Id="rId3" Type="http://schemas.openxmlformats.org/officeDocument/2006/relationships/hyperlink" Target="mailto:Abe.krisst@ct.gov" TargetMode="External"/><Relationship Id="rId7" Type="http://schemas.openxmlformats.org/officeDocument/2006/relationships/hyperlink" Target="mailto:Cristi.Alberino@ct.gov"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hyperlink" Target="mailto:Kimberly.Johnson@ct.gov" TargetMode="External"/><Relationship Id="rId5" Type="http://schemas.openxmlformats.org/officeDocument/2006/relationships/hyperlink" Target="mailto:Katherine.Seifert@ct.gov" TargetMode="External"/><Relationship Id="rId4" Type="http://schemas.openxmlformats.org/officeDocument/2006/relationships/hyperlink" Target="mailto:deirdre.ducharme@ct.gov"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mailto:ctstudentassessment@ct.gov"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mailto:cthelpdesk@cambiumassessment.co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portal.ct.gov/SDE/CT-Core-Standards"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hyperlink" Target="https://www.nextgenscience.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a:solidFill>
                  <a:srgbClr val="FFFFFF"/>
                </a:solidFill>
              </a:rPr>
              <a:t>Spring 2025</a:t>
            </a:r>
          </a:p>
        </p:txBody>
      </p:sp>
      <p:sp>
        <p:nvSpPr>
          <p:cNvPr id="2" name="Title 1"/>
          <p:cNvSpPr>
            <a:spLocks noGrp="1"/>
          </p:cNvSpPr>
          <p:nvPr>
            <p:ph type="ctrTitle"/>
          </p:nvPr>
        </p:nvSpPr>
        <p:spPr>
          <a:xfrm>
            <a:off x="7118351" y="1736035"/>
            <a:ext cx="4835352" cy="2116914"/>
          </a:xfrm>
        </p:spPr>
        <p:txBody>
          <a:bodyPr>
            <a:normAutofit/>
          </a:bodyPr>
          <a:lstStyle/>
          <a:p>
            <a:r>
              <a:rPr lang="en-US" sz="3600" kern="1400" dirty="0">
                <a:ln>
                  <a:noFill/>
                </a:ln>
                <a:solidFill>
                  <a:srgbClr val="FFFFFF"/>
                </a:solidFill>
                <a:effectLst/>
                <a:latin typeface="Aptos" panose="020B0004020202020204" pitchFamily="34" charset="0"/>
              </a:rPr>
              <a:t>Test Administrator/</a:t>
            </a:r>
            <a:br>
              <a:rPr lang="en-US" sz="3600" kern="1400" dirty="0">
                <a:ln>
                  <a:noFill/>
                </a:ln>
                <a:solidFill>
                  <a:srgbClr val="FFFFFF"/>
                </a:solidFill>
                <a:effectLst/>
                <a:latin typeface="Aptos" panose="020B0004020202020204" pitchFamily="34" charset="0"/>
              </a:rPr>
            </a:br>
            <a:r>
              <a:rPr lang="en-US" sz="3600" kern="1400" dirty="0">
                <a:ln>
                  <a:noFill/>
                </a:ln>
                <a:solidFill>
                  <a:srgbClr val="FFFFFF"/>
                </a:solidFill>
                <a:effectLst/>
                <a:latin typeface="Aptos" panose="020B0004020202020204" pitchFamily="34" charset="0"/>
              </a:rPr>
              <a:t>Teacher Training</a:t>
            </a:r>
            <a:endParaRPr lang="en-US" dirty="0">
              <a:solidFill>
                <a:srgbClr val="FFFFFF"/>
              </a:solidFill>
              <a:latin typeface="Aptos" panose="020B0004020202020204" pitchFamily="34" charset="0"/>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9898D4-8FB2-E119-3990-ECA1F96C90CA}"/>
              </a:ext>
            </a:extLst>
          </p:cNvPr>
          <p:cNvSpPr>
            <a:spLocks noGrp="1"/>
          </p:cNvSpPr>
          <p:nvPr>
            <p:ph type="title"/>
          </p:nvPr>
        </p:nvSpPr>
        <p:spPr/>
        <p:txBody>
          <a:bodyPr>
            <a:normAutofit/>
          </a:bodyPr>
          <a:lstStyle/>
          <a:p>
            <a:pPr algn="ctr">
              <a:buClr>
                <a:schemeClr val="tx2">
                  <a:lumMod val="75000"/>
                </a:schemeClr>
              </a:buClr>
            </a:pPr>
            <a:r>
              <a:rPr lang="en-US" sz="3600" b="1">
                <a:solidFill>
                  <a:srgbClr val="FFFFFF"/>
                </a:solidFill>
                <a:latin typeface="Aptos" panose="020B0004020202020204" pitchFamily="34" charset="0"/>
                <a:ea typeface="Open Sans" panose="020B0606030504020204" pitchFamily="34" charset="0"/>
                <a:cs typeface="Open Sans" panose="020B0606030504020204" pitchFamily="34" charset="0"/>
              </a:rPr>
              <a:t>Visit the </a:t>
            </a:r>
            <a:r>
              <a:rPr lang="en-US" sz="3600" b="1" err="1">
                <a:solidFill>
                  <a:srgbClr val="FFFFFF"/>
                </a:solidFill>
                <a:latin typeface="Aptos" panose="020B0004020202020204" pitchFamily="34" charset="0"/>
                <a:ea typeface="Open Sans" panose="020B0606030504020204" pitchFamily="34" charset="0"/>
                <a:cs typeface="Open Sans" panose="020B0606030504020204" pitchFamily="34" charset="0"/>
              </a:rPr>
              <a:t>CSDE’s</a:t>
            </a:r>
            <a:r>
              <a:rPr lang="en-US" sz="3600" b="1">
                <a:solidFill>
                  <a:srgbClr val="FFFFFF"/>
                </a:solidFill>
                <a:latin typeface="Aptos" panose="020B0004020202020204" pitchFamily="34" charset="0"/>
                <a:ea typeface="Open Sans" panose="020B0606030504020204" pitchFamily="34" charset="0"/>
                <a:cs typeface="Open Sans" panose="020B0606030504020204" pitchFamily="34" charset="0"/>
              </a:rPr>
              <a:t> Sensible Assessment Webpage</a:t>
            </a:r>
            <a:endParaRPr lang="en-US" sz="3600">
              <a:solidFill>
                <a:srgbClr val="FFFFFF"/>
              </a:solidFill>
              <a:latin typeface="Aptos" panose="020B0004020202020204" pitchFamily="34" charset="0"/>
              <a:ea typeface="Open Sans" panose="020B0606030504020204" pitchFamily="34" charset="0"/>
              <a:cs typeface="Open Sans" panose="020B0606030504020204" pitchFamily="34" charset="0"/>
            </a:endParaRPr>
          </a:p>
        </p:txBody>
      </p:sp>
      <p:sp>
        <p:nvSpPr>
          <p:cNvPr id="2" name="Flowchart: Alternate Process 1">
            <a:extLst>
              <a:ext uri="{FF2B5EF4-FFF2-40B4-BE49-F238E27FC236}">
                <a16:creationId xmlns:a16="http://schemas.microsoft.com/office/drawing/2014/main" id="{AE51A518-3CDD-CC0B-6054-0879DA66EABE}"/>
              </a:ext>
            </a:extLst>
          </p:cNvPr>
          <p:cNvSpPr/>
          <p:nvPr/>
        </p:nvSpPr>
        <p:spPr>
          <a:xfrm>
            <a:off x="278468" y="1524253"/>
            <a:ext cx="4781211" cy="2831346"/>
          </a:xfrm>
          <a:prstGeom prst="flowChartAlternateProcess">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Alternate Process 2">
            <a:extLst>
              <a:ext uri="{FF2B5EF4-FFF2-40B4-BE49-F238E27FC236}">
                <a16:creationId xmlns:a16="http://schemas.microsoft.com/office/drawing/2014/main" id="{10D82528-3458-9DD6-0B18-E75FF4D36383}"/>
              </a:ext>
            </a:extLst>
          </p:cNvPr>
          <p:cNvSpPr/>
          <p:nvPr/>
        </p:nvSpPr>
        <p:spPr>
          <a:xfrm>
            <a:off x="6475867" y="1498126"/>
            <a:ext cx="5154200" cy="2889894"/>
          </a:xfrm>
          <a:prstGeom prst="flowChartAlternateProcess">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Alternate Process 8">
            <a:extLst>
              <a:ext uri="{FF2B5EF4-FFF2-40B4-BE49-F238E27FC236}">
                <a16:creationId xmlns:a16="http://schemas.microsoft.com/office/drawing/2014/main" id="{CC596367-A4E7-E4B9-E3F9-A06663C4D874}"/>
              </a:ext>
            </a:extLst>
          </p:cNvPr>
          <p:cNvSpPr/>
          <p:nvPr/>
        </p:nvSpPr>
        <p:spPr>
          <a:xfrm>
            <a:off x="1259676" y="4414148"/>
            <a:ext cx="9804445" cy="2390506"/>
          </a:xfrm>
          <a:prstGeom prst="flowChartAlternateProcess">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E26A71B-B7F9-BCA6-C42C-0CA2A14980F0}"/>
              </a:ext>
            </a:extLst>
          </p:cNvPr>
          <p:cNvSpPr txBox="1"/>
          <p:nvPr/>
        </p:nvSpPr>
        <p:spPr>
          <a:xfrm>
            <a:off x="724452" y="1713873"/>
            <a:ext cx="336952"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solidFill>
                  <a:srgbClr val="0070C0"/>
                </a:solidFill>
                <a:effectLst>
                  <a:outerShdw blurRad="50800" dist="38100" dir="2700000" algn="tl" rotWithShape="0">
                    <a:prstClr val="black">
                      <a:alpha val="40000"/>
                    </a:prstClr>
                  </a:outerShdw>
                </a:effectLst>
              </a:rPr>
              <a:t>1</a:t>
            </a:r>
          </a:p>
        </p:txBody>
      </p:sp>
      <p:sp>
        <p:nvSpPr>
          <p:cNvPr id="12" name="TextBox 11">
            <a:extLst>
              <a:ext uri="{FF2B5EF4-FFF2-40B4-BE49-F238E27FC236}">
                <a16:creationId xmlns:a16="http://schemas.microsoft.com/office/drawing/2014/main" id="{E9657686-BF0D-752C-6AB6-A7CCDC959C2E}"/>
              </a:ext>
            </a:extLst>
          </p:cNvPr>
          <p:cNvSpPr txBox="1"/>
          <p:nvPr/>
        </p:nvSpPr>
        <p:spPr>
          <a:xfrm>
            <a:off x="6761992" y="1735987"/>
            <a:ext cx="336952"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solidFill>
                  <a:srgbClr val="0070C0"/>
                </a:solidFill>
                <a:effectLst>
                  <a:outerShdw blurRad="50800" dist="38100" dir="2700000" algn="tl" rotWithShape="0">
                    <a:prstClr val="black">
                      <a:alpha val="40000"/>
                    </a:prstClr>
                  </a:outerShdw>
                </a:effectLst>
              </a:rPr>
              <a:t>2</a:t>
            </a:r>
          </a:p>
        </p:txBody>
      </p:sp>
      <p:sp>
        <p:nvSpPr>
          <p:cNvPr id="18" name="TextBox 17">
            <a:extLst>
              <a:ext uri="{FF2B5EF4-FFF2-40B4-BE49-F238E27FC236}">
                <a16:creationId xmlns:a16="http://schemas.microsoft.com/office/drawing/2014/main" id="{8C5D2405-DC38-BF77-E3A7-5756AE457363}"/>
              </a:ext>
            </a:extLst>
          </p:cNvPr>
          <p:cNvSpPr txBox="1"/>
          <p:nvPr/>
        </p:nvSpPr>
        <p:spPr>
          <a:xfrm>
            <a:off x="1411582" y="4590665"/>
            <a:ext cx="336952"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solidFill>
                  <a:srgbClr val="0070C0"/>
                </a:solidFill>
                <a:effectLst>
                  <a:outerShdw blurRad="50800" dist="38100" dir="2700000" algn="tl" rotWithShape="0">
                    <a:prstClr val="black">
                      <a:alpha val="40000"/>
                    </a:prstClr>
                  </a:outerShdw>
                </a:effectLst>
              </a:rPr>
              <a:t>3</a:t>
            </a:r>
          </a:p>
        </p:txBody>
      </p:sp>
      <p:sp>
        <p:nvSpPr>
          <p:cNvPr id="19" name="TextBox 18">
            <a:extLst>
              <a:ext uri="{FF2B5EF4-FFF2-40B4-BE49-F238E27FC236}">
                <a16:creationId xmlns:a16="http://schemas.microsoft.com/office/drawing/2014/main" id="{10D3E1BB-569B-AAD6-DBD4-6DAF80A825BD}"/>
              </a:ext>
            </a:extLst>
          </p:cNvPr>
          <p:cNvSpPr txBox="1"/>
          <p:nvPr/>
        </p:nvSpPr>
        <p:spPr>
          <a:xfrm>
            <a:off x="1259676" y="1735987"/>
            <a:ext cx="3557053" cy="400110"/>
          </a:xfrm>
          <a:prstGeom prst="rect">
            <a:avLst/>
          </a:prstGeom>
          <a:noFill/>
        </p:spPr>
        <p:txBody>
          <a:bodyPr wrap="square" rtlCol="0">
            <a:spAutoFit/>
          </a:bodyPr>
          <a:lstStyle/>
          <a:p>
            <a:pPr algn="ctr"/>
            <a:r>
              <a:rPr lang="en-US" sz="2000" b="1">
                <a:latin typeface="Aptos" panose="020B0004020202020204" pitchFamily="34" charset="0"/>
              </a:rPr>
              <a:t>CSDE Website Homepage.</a:t>
            </a:r>
          </a:p>
        </p:txBody>
      </p:sp>
      <p:pic>
        <p:nvPicPr>
          <p:cNvPr id="20" name="Picture 19" descr="Image of the Connecticut State Department of Education (CSDE) webpage.">
            <a:extLst>
              <a:ext uri="{FF2B5EF4-FFF2-40B4-BE49-F238E27FC236}">
                <a16:creationId xmlns:a16="http://schemas.microsoft.com/office/drawing/2014/main" id="{193DAC28-5B3B-4E1B-56ED-9DC462E82F92}"/>
              </a:ext>
            </a:extLst>
          </p:cNvPr>
          <p:cNvPicPr>
            <a:picLocks noChangeAspect="1"/>
          </p:cNvPicPr>
          <p:nvPr/>
        </p:nvPicPr>
        <p:blipFill>
          <a:blip r:embed="rId3"/>
          <a:stretch>
            <a:fillRect/>
          </a:stretch>
        </p:blipFill>
        <p:spPr>
          <a:xfrm>
            <a:off x="966875" y="2218339"/>
            <a:ext cx="3037400" cy="2046435"/>
          </a:xfrm>
          <a:prstGeom prst="rect">
            <a:avLst/>
          </a:prstGeom>
        </p:spPr>
      </p:pic>
      <p:sp>
        <p:nvSpPr>
          <p:cNvPr id="24" name="TextBox 23">
            <a:extLst>
              <a:ext uri="{FF2B5EF4-FFF2-40B4-BE49-F238E27FC236}">
                <a16:creationId xmlns:a16="http://schemas.microsoft.com/office/drawing/2014/main" id="{91B1E426-C1FE-5B22-F66F-5712358E6C1C}"/>
              </a:ext>
            </a:extLst>
          </p:cNvPr>
          <p:cNvSpPr txBox="1"/>
          <p:nvPr/>
        </p:nvSpPr>
        <p:spPr>
          <a:xfrm>
            <a:off x="7098944" y="1620605"/>
            <a:ext cx="4469137" cy="707886"/>
          </a:xfrm>
          <a:prstGeom prst="rect">
            <a:avLst/>
          </a:prstGeom>
          <a:noFill/>
        </p:spPr>
        <p:txBody>
          <a:bodyPr wrap="square" rtlCol="0">
            <a:spAutoFit/>
          </a:bodyPr>
          <a:lstStyle/>
          <a:p>
            <a:pPr algn="ctr"/>
            <a:r>
              <a:rPr lang="en-US" sz="2000">
                <a:latin typeface="Aptos" panose="020B0004020202020204" pitchFamily="34" charset="0"/>
              </a:rPr>
              <a:t>Scroll to the bottom of the homepage and select </a:t>
            </a:r>
            <a:r>
              <a:rPr lang="en-US" sz="2000" b="1">
                <a:latin typeface="Aptos" panose="020B0004020202020204" pitchFamily="34" charset="0"/>
              </a:rPr>
              <a:t>Student Assessment.</a:t>
            </a:r>
          </a:p>
        </p:txBody>
      </p:sp>
      <p:pic>
        <p:nvPicPr>
          <p:cNvPr id="25" name="Picture 24" descr="Image of the Student Assessment link, indicated by a red-border box, located under the School Information header on the CSDE webpage. ">
            <a:extLst>
              <a:ext uri="{FF2B5EF4-FFF2-40B4-BE49-F238E27FC236}">
                <a16:creationId xmlns:a16="http://schemas.microsoft.com/office/drawing/2014/main" id="{5CEC9274-980E-41DB-B76B-3DA5E876BC39}"/>
              </a:ext>
            </a:extLst>
          </p:cNvPr>
          <p:cNvPicPr>
            <a:picLocks noChangeAspect="1"/>
          </p:cNvPicPr>
          <p:nvPr/>
        </p:nvPicPr>
        <p:blipFill>
          <a:blip r:embed="rId4"/>
          <a:stretch>
            <a:fillRect/>
          </a:stretch>
        </p:blipFill>
        <p:spPr>
          <a:xfrm>
            <a:off x="7552373" y="2326213"/>
            <a:ext cx="3357795" cy="2029386"/>
          </a:xfrm>
          <a:prstGeom prst="rect">
            <a:avLst/>
          </a:prstGeom>
        </p:spPr>
      </p:pic>
      <p:sp>
        <p:nvSpPr>
          <p:cNvPr id="26" name="Rectangle 25">
            <a:extLst>
              <a:ext uri="{FF2B5EF4-FFF2-40B4-BE49-F238E27FC236}">
                <a16:creationId xmlns:a16="http://schemas.microsoft.com/office/drawing/2014/main" id="{582102F7-2D6C-94FF-0A85-5743568EC21B}"/>
              </a:ext>
            </a:extLst>
          </p:cNvPr>
          <p:cNvSpPr/>
          <p:nvPr/>
        </p:nvSpPr>
        <p:spPr>
          <a:xfrm>
            <a:off x="7501983" y="3753411"/>
            <a:ext cx="1550984" cy="19209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445D887-90B7-9BF9-D688-333FBD481877}"/>
              </a:ext>
            </a:extLst>
          </p:cNvPr>
          <p:cNvSpPr txBox="1"/>
          <p:nvPr/>
        </p:nvSpPr>
        <p:spPr>
          <a:xfrm>
            <a:off x="1959392" y="4701842"/>
            <a:ext cx="2337683" cy="1631216"/>
          </a:xfrm>
          <a:prstGeom prst="rect">
            <a:avLst/>
          </a:prstGeom>
          <a:noFill/>
        </p:spPr>
        <p:txBody>
          <a:bodyPr wrap="square" rtlCol="0">
            <a:spAutoFit/>
          </a:bodyPr>
          <a:lstStyle/>
          <a:p>
            <a:r>
              <a:rPr lang="en-US" sz="2000">
                <a:latin typeface="Aptos" panose="020B0004020202020204" pitchFamily="34" charset="0"/>
              </a:rPr>
              <a:t>Use one of the two </a:t>
            </a:r>
            <a:r>
              <a:rPr lang="en-US" sz="2000" b="1">
                <a:latin typeface="Aptos" panose="020B0004020202020204" pitchFamily="34" charset="0"/>
              </a:rPr>
              <a:t>Overview</a:t>
            </a:r>
            <a:r>
              <a:rPr lang="en-US" sz="2000">
                <a:latin typeface="Aptos" panose="020B0004020202020204" pitchFamily="34" charset="0"/>
              </a:rPr>
              <a:t> menus to select various Assessment topics. </a:t>
            </a:r>
          </a:p>
        </p:txBody>
      </p:sp>
      <p:pic>
        <p:nvPicPr>
          <p:cNvPr id="28" name="Picture 27" descr="Image of the Connecticut Sensible Assessment System webpage with a red-border box around various topics such as Summative Assessment- End-of-Year, Interim Block, Training, etc.">
            <a:extLst>
              <a:ext uri="{FF2B5EF4-FFF2-40B4-BE49-F238E27FC236}">
                <a16:creationId xmlns:a16="http://schemas.microsoft.com/office/drawing/2014/main" id="{73E33AF7-4454-18AD-99B3-0BCBB7D7B730}"/>
              </a:ext>
            </a:extLst>
          </p:cNvPr>
          <p:cNvPicPr>
            <a:picLocks noChangeAspect="1"/>
          </p:cNvPicPr>
          <p:nvPr/>
        </p:nvPicPr>
        <p:blipFill>
          <a:blip r:embed="rId5"/>
          <a:stretch>
            <a:fillRect/>
          </a:stretch>
        </p:blipFill>
        <p:spPr>
          <a:xfrm>
            <a:off x="4816729" y="4472696"/>
            <a:ext cx="5070222" cy="2273409"/>
          </a:xfrm>
          <a:prstGeom prst="rect">
            <a:avLst/>
          </a:prstGeom>
        </p:spPr>
      </p:pic>
      <p:sp>
        <p:nvSpPr>
          <p:cNvPr id="30" name="Rectangle 29">
            <a:extLst>
              <a:ext uri="{FF2B5EF4-FFF2-40B4-BE49-F238E27FC236}">
                <a16:creationId xmlns:a16="http://schemas.microsoft.com/office/drawing/2014/main" id="{80DC742A-0485-9158-0BF5-5E2B8B11B2FE}"/>
              </a:ext>
            </a:extLst>
          </p:cNvPr>
          <p:cNvSpPr/>
          <p:nvPr/>
        </p:nvSpPr>
        <p:spPr>
          <a:xfrm>
            <a:off x="4884705" y="5225413"/>
            <a:ext cx="1591162" cy="152069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3126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EC14EE-ACFF-69C9-452E-49A00F092DBD}"/>
              </a:ext>
            </a:extLst>
          </p:cNvPr>
          <p:cNvPicPr>
            <a:picLocks noChangeAspect="1"/>
          </p:cNvPicPr>
          <p:nvPr/>
        </p:nvPicPr>
        <p:blipFill>
          <a:blip r:embed="rId3"/>
          <a:srcRect t="5128" r="-1" b="12182"/>
          <a:stretch/>
        </p:blipFill>
        <p:spPr>
          <a:xfrm>
            <a:off x="172604" y="1956577"/>
            <a:ext cx="4278060" cy="2831646"/>
          </a:xfrm>
          <a:prstGeom prst="rect">
            <a:avLst/>
          </a:prstGeom>
        </p:spPr>
      </p:pic>
      <p:sp>
        <p:nvSpPr>
          <p:cNvPr id="4" name="TextBox 3">
            <a:extLst>
              <a:ext uri="{FF2B5EF4-FFF2-40B4-BE49-F238E27FC236}">
                <a16:creationId xmlns:a16="http://schemas.microsoft.com/office/drawing/2014/main" id="{C718905F-E64E-A1D6-C8DE-A2B1B51F77C1}"/>
              </a:ext>
            </a:extLst>
          </p:cNvPr>
          <p:cNvSpPr txBox="1"/>
          <p:nvPr/>
        </p:nvSpPr>
        <p:spPr>
          <a:xfrm>
            <a:off x="3264573" y="2136949"/>
            <a:ext cx="8148997" cy="1692771"/>
          </a:xfrm>
          <a:prstGeom prst="rect">
            <a:avLst/>
          </a:prstGeom>
          <a:noFill/>
        </p:spPr>
        <p:txBody>
          <a:bodyPr wrap="square" lIns="91440" tIns="45720" rIns="91440" bIns="45720" rtlCol="0" anchor="t">
            <a:spAutoFit/>
          </a:bodyPr>
          <a:lstStyle/>
          <a:p>
            <a:pPr algn="ctr"/>
            <a:r>
              <a:rPr lang="en-US" sz="4000" b="1">
                <a:solidFill>
                  <a:srgbClr val="FFFFFF"/>
                </a:solidFill>
                <a:latin typeface="Aptos"/>
                <a:ea typeface="Calibri"/>
                <a:cs typeface="Calibri"/>
              </a:rPr>
              <a:t>Who Participates in Testing?</a:t>
            </a:r>
          </a:p>
          <a:p>
            <a:pPr algn="ctr"/>
            <a:endParaRPr lang="en-US" sz="4000" b="1">
              <a:solidFill>
                <a:srgbClr val="FFFFFF"/>
              </a:solidFill>
              <a:latin typeface="Aptos"/>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248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E4EDA-66F9-62BB-7FA6-B537F3D4B8CE}"/>
              </a:ext>
            </a:extLst>
          </p:cNvPr>
          <p:cNvSpPr>
            <a:spLocks noGrp="1"/>
          </p:cNvSpPr>
          <p:nvPr>
            <p:ph type="title"/>
          </p:nvPr>
        </p:nvSpPr>
        <p:spPr>
          <a:xfrm>
            <a:off x="1642533" y="0"/>
            <a:ext cx="8522547" cy="1371600"/>
          </a:xfrm>
        </p:spPr>
        <p:txBody>
          <a:bodyPr>
            <a:noAutofit/>
          </a:bodyPr>
          <a:lstStyle/>
          <a:p>
            <a:r>
              <a:rPr lang="en-US" sz="3600" b="1">
                <a:ln w="0"/>
              </a:rPr>
              <a:t>Who Participates in </a:t>
            </a:r>
            <a:r>
              <a:rPr lang="en-US" sz="3600" b="1">
                <a:latin typeface="Aptos" panose="020B0004020202020204" pitchFamily="34" charset="0"/>
                <a:cs typeface="Arial" panose="020B0604020202020204" pitchFamily="34" charset="0"/>
              </a:rPr>
              <a:t>Smarter Balanced, NGSS, and Connecticut SAT School Day</a:t>
            </a:r>
            <a:endParaRPr lang="en-US" sz="3600"/>
          </a:p>
        </p:txBody>
      </p:sp>
      <p:sp>
        <p:nvSpPr>
          <p:cNvPr id="10" name="TextBox 9">
            <a:extLst>
              <a:ext uri="{FF2B5EF4-FFF2-40B4-BE49-F238E27FC236}">
                <a16:creationId xmlns:a16="http://schemas.microsoft.com/office/drawing/2014/main" id="{EA6A1B29-7B4B-93F4-D9F7-14F1E9312CCF}"/>
              </a:ext>
            </a:extLst>
          </p:cNvPr>
          <p:cNvSpPr txBox="1"/>
          <p:nvPr/>
        </p:nvSpPr>
        <p:spPr>
          <a:xfrm>
            <a:off x="1203959" y="1784693"/>
            <a:ext cx="9805737" cy="3785652"/>
          </a:xfrm>
          <a:prstGeom prst="rect">
            <a:avLst/>
          </a:prstGeom>
          <a:noFill/>
        </p:spPr>
        <p:txBody>
          <a:bodyPr wrap="square" rtlCol="0">
            <a:spAutoFit/>
          </a:bodyPr>
          <a:lstStyle/>
          <a:p>
            <a:pPr marL="342900" indent="-342900">
              <a:buFont typeface="Arial" panose="020B0604020202020204" pitchFamily="34" charset="0"/>
              <a:buChar char="•"/>
            </a:pPr>
            <a:r>
              <a:rPr lang="en-US" sz="2400">
                <a:latin typeface="Aptos" panose="020B0004020202020204" pitchFamily="34" charset="0"/>
                <a:cs typeface="Arial" panose="020B0604020202020204" pitchFamily="34" charset="0"/>
              </a:rPr>
              <a:t>All students enrolled in the Public School Information System (PSIS) in Grades 3-8 and 11 (these students include those identified as English learners/multilingual learners and/or students with disabilities who have an active IEP or Section 504 Plan)</a:t>
            </a:r>
          </a:p>
          <a:p>
            <a:pPr marL="342900" indent="-342900">
              <a:buFont typeface="Arial" panose="020B0604020202020204" pitchFamily="34" charset="0"/>
              <a:buChar char="•"/>
            </a:pPr>
            <a:r>
              <a:rPr lang="en-US" sz="2400">
                <a:latin typeface="Aptos" panose="020B0004020202020204" pitchFamily="34" charset="0"/>
                <a:cs typeface="Arial" panose="020B0604020202020204" pitchFamily="34" charset="0"/>
              </a:rPr>
              <a:t>Students enrolled in PSIS attending Approved Private Special Education Programs (APSEPs)</a:t>
            </a:r>
          </a:p>
          <a:p>
            <a:pPr marL="342900" indent="-342900">
              <a:buFont typeface="Arial" panose="020B0604020202020204" pitchFamily="34" charset="0"/>
              <a:buChar char="•"/>
            </a:pPr>
            <a:r>
              <a:rPr lang="en-US" sz="2400">
                <a:latin typeface="Aptos" panose="020B0004020202020204" pitchFamily="34" charset="0"/>
                <a:cs typeface="Arial" panose="020B0604020202020204" pitchFamily="34" charset="0"/>
              </a:rPr>
              <a:t>Students enrolled in PSIS who are being educated in out-of-state facilities, in-state facilities, and non–approved facilities</a:t>
            </a:r>
          </a:p>
          <a:p>
            <a:pPr marL="800100" lvl="1" indent="-342900">
              <a:buFont typeface="Wingdings" panose="05000000000000000000" pitchFamily="2" charset="2"/>
              <a:buChar char="§"/>
            </a:pPr>
            <a:r>
              <a:rPr lang="en-US" sz="2400">
                <a:ln w="0"/>
                <a:latin typeface="Aptos" panose="020B0004020202020204" pitchFamily="34" charset="0"/>
                <a:cs typeface="Arial" panose="020B0604020202020204" pitchFamily="34" charset="0"/>
              </a:rPr>
              <a:t>Refer to the </a:t>
            </a:r>
            <a:r>
              <a:rPr lang="en-US" sz="2400">
                <a:ln w="0"/>
                <a:solidFill>
                  <a:srgbClr val="0563C1"/>
                </a:solidFill>
                <a:latin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Students in PSIS Who Attend Out-of-State and In-State Non-Approved Facilities </a:t>
            </a:r>
            <a:r>
              <a:rPr lang="en-US" sz="2400">
                <a:ln w="0"/>
                <a:latin typeface="Aptos" panose="020B0004020202020204" pitchFamily="34" charset="0"/>
                <a:cs typeface="Arial" panose="020B0604020202020204" pitchFamily="34" charset="0"/>
              </a:rPr>
              <a:t>brochure.</a:t>
            </a:r>
            <a:endParaRPr lang="en-US" sz="2400">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4043789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E4EDA-66F9-62BB-7FA6-B537F3D4B8CE}"/>
              </a:ext>
            </a:extLst>
          </p:cNvPr>
          <p:cNvSpPr>
            <a:spLocks noGrp="1"/>
          </p:cNvSpPr>
          <p:nvPr>
            <p:ph type="title"/>
          </p:nvPr>
        </p:nvSpPr>
        <p:spPr>
          <a:xfrm>
            <a:off x="2286000" y="0"/>
            <a:ext cx="7620000" cy="1371600"/>
          </a:xfrm>
        </p:spPr>
        <p:txBody>
          <a:bodyPr>
            <a:noAutofit/>
          </a:bodyPr>
          <a:lstStyle/>
          <a:p>
            <a:r>
              <a:rPr lang="en-US" sz="3600" b="1">
                <a:ln w="0"/>
                <a:solidFill>
                  <a:srgbClr val="FFFFFF"/>
                </a:solidFill>
              </a:rPr>
              <a:t>Student Participation - Connecticut General Statutes 10-</a:t>
            </a:r>
            <a:r>
              <a:rPr lang="en-US" sz="3600" b="1" err="1">
                <a:ln w="0"/>
                <a:solidFill>
                  <a:srgbClr val="FFFFFF"/>
                </a:solidFill>
              </a:rPr>
              <a:t>14n</a:t>
            </a:r>
            <a:endParaRPr lang="en-US" sz="3600">
              <a:solidFill>
                <a:srgbClr val="FFFFFF"/>
              </a:solidFill>
            </a:endParaRPr>
          </a:p>
        </p:txBody>
      </p:sp>
      <p:sp>
        <p:nvSpPr>
          <p:cNvPr id="4" name="Content Placeholder 2">
            <a:extLst>
              <a:ext uri="{FF2B5EF4-FFF2-40B4-BE49-F238E27FC236}">
                <a16:creationId xmlns:a16="http://schemas.microsoft.com/office/drawing/2014/main" id="{D726BA82-0758-0D33-CEC9-365D46DE2275}"/>
              </a:ext>
            </a:extLst>
          </p:cNvPr>
          <p:cNvSpPr>
            <a:spLocks noGrp="1"/>
          </p:cNvSpPr>
          <p:nvPr>
            <p:ph idx="1"/>
          </p:nvPr>
        </p:nvSpPr>
        <p:spPr>
          <a:xfrm>
            <a:off x="722313" y="1616075"/>
            <a:ext cx="10515600" cy="4876800"/>
          </a:xfrm>
        </p:spPr>
        <p:txBody>
          <a:bodyPr vert="horz" wrap="square" lIns="91440" tIns="45720" rIns="91440" bIns="45720" rtlCol="0" anchor="t">
            <a:noAutofit/>
          </a:bodyPr>
          <a:lstStyle/>
          <a:p>
            <a:pPr marL="100012" lvl="2" indent="0">
              <a:buNone/>
            </a:pPr>
            <a:r>
              <a:rPr lang="en-US" sz="2400">
                <a:cs typeface="Arial" panose="020B0604020202020204" pitchFamily="34" charset="0"/>
              </a:rPr>
              <a:t>(b) (1) For the school year commencing July 1, 2015, and each school year thereafter, each student enrolled in grades three to eight, inclusive, and grade eleven in any public school shall, annually, take a mastery examination in reading, writing and mathematics during the regular school day.</a:t>
            </a:r>
          </a:p>
          <a:p>
            <a:pPr marL="100012" lvl="2" indent="0">
              <a:spcBef>
                <a:spcPts val="300"/>
              </a:spcBef>
              <a:buNone/>
            </a:pPr>
            <a:endParaRPr lang="en-US" sz="2400">
              <a:cs typeface="Arial" panose="020B0604020202020204" pitchFamily="34" charset="0"/>
            </a:endParaRPr>
          </a:p>
          <a:p>
            <a:pPr marL="100012" lvl="2" indent="0">
              <a:buNone/>
            </a:pPr>
            <a:r>
              <a:rPr lang="en-US" sz="2400">
                <a:cs typeface="Arial" panose="020B0604020202020204" pitchFamily="34" charset="0"/>
              </a:rPr>
              <a:t>(3) For the school year commencing July 1, 2018, and each school year thereafter, each student enrolled in grades five, eight, and eleven in any public school shall annually take a state-wide mastery examination in science during the regular school day.</a:t>
            </a:r>
          </a:p>
        </p:txBody>
      </p:sp>
    </p:spTree>
    <p:extLst>
      <p:ext uri="{BB962C8B-B14F-4D97-AF65-F5344CB8AC3E}">
        <p14:creationId xmlns:p14="http://schemas.microsoft.com/office/powerpoint/2010/main" val="573310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1C57C-38A3-8C3E-CECE-E25CED985C94}"/>
              </a:ext>
            </a:extLst>
          </p:cNvPr>
          <p:cNvSpPr>
            <a:spLocks noGrp="1"/>
          </p:cNvSpPr>
          <p:nvPr>
            <p:ph type="title"/>
          </p:nvPr>
        </p:nvSpPr>
        <p:spPr/>
        <p:txBody>
          <a:bodyPr>
            <a:noAutofit/>
          </a:bodyPr>
          <a:lstStyle/>
          <a:p>
            <a:r>
              <a:rPr lang="en-US" sz="3600" b="1">
                <a:solidFill>
                  <a:schemeClr val="bg1"/>
                </a:solidFill>
                <a:latin typeface="Aptos"/>
                <a:ea typeface="Calibri"/>
                <a:cs typeface="Calibri"/>
                <a:hlinkClick r:id="rId3">
                  <a:extLst>
                    <a:ext uri="{A12FA001-AC4F-418D-AE19-62706E023703}">
                      <ahyp:hlinkClr xmlns:ahyp="http://schemas.microsoft.com/office/drawing/2018/hyperlinkcolor" val="tx"/>
                    </a:ext>
                  </a:extLst>
                </a:hlinkClick>
              </a:rPr>
              <a:t>2025 Assessment Calendar</a:t>
            </a:r>
            <a:endParaRPr lang="en-US" sz="3600">
              <a:solidFill>
                <a:schemeClr val="bg1"/>
              </a:solidFill>
            </a:endParaRPr>
          </a:p>
        </p:txBody>
      </p:sp>
      <p:graphicFrame>
        <p:nvGraphicFramePr>
          <p:cNvPr id="11" name="Content Placeholder 5" descr="This is a table that identifies each state assessment and corresponding grade that participates. It also identifies the testing window and delivery method for testing.">
            <a:extLst>
              <a:ext uri="{FF2B5EF4-FFF2-40B4-BE49-F238E27FC236}">
                <a16:creationId xmlns:a16="http://schemas.microsoft.com/office/drawing/2014/main" id="{02EFAC59-5F77-F797-4B63-286C0D3592E0}"/>
              </a:ext>
            </a:extLst>
          </p:cNvPr>
          <p:cNvGraphicFramePr>
            <a:graphicFrameLocks/>
          </p:cNvGraphicFramePr>
          <p:nvPr/>
        </p:nvGraphicFramePr>
        <p:xfrm>
          <a:off x="219058" y="1464507"/>
          <a:ext cx="11753883" cy="5295018"/>
        </p:xfrm>
        <a:graphic>
          <a:graphicData uri="http://schemas.openxmlformats.org/drawingml/2006/table">
            <a:tbl>
              <a:tblPr firstRow="1" firstCol="1" bandRow="1">
                <a:tableStyleId>{5C22544A-7EE6-4342-B048-85BDC9FD1C3A}</a:tableStyleId>
              </a:tblPr>
              <a:tblGrid>
                <a:gridCol w="3438542">
                  <a:extLst>
                    <a:ext uri="{9D8B030D-6E8A-4147-A177-3AD203B41FA5}">
                      <a16:colId xmlns:a16="http://schemas.microsoft.com/office/drawing/2014/main" val="20000"/>
                    </a:ext>
                  </a:extLst>
                </a:gridCol>
                <a:gridCol w="1238596">
                  <a:extLst>
                    <a:ext uri="{9D8B030D-6E8A-4147-A177-3AD203B41FA5}">
                      <a16:colId xmlns:a16="http://schemas.microsoft.com/office/drawing/2014/main" val="20001"/>
                    </a:ext>
                  </a:extLst>
                </a:gridCol>
                <a:gridCol w="4921135">
                  <a:extLst>
                    <a:ext uri="{9D8B030D-6E8A-4147-A177-3AD203B41FA5}">
                      <a16:colId xmlns:a16="http://schemas.microsoft.com/office/drawing/2014/main" val="20002"/>
                    </a:ext>
                  </a:extLst>
                </a:gridCol>
                <a:gridCol w="2155610">
                  <a:extLst>
                    <a:ext uri="{9D8B030D-6E8A-4147-A177-3AD203B41FA5}">
                      <a16:colId xmlns:a16="http://schemas.microsoft.com/office/drawing/2014/main" val="20003"/>
                    </a:ext>
                  </a:extLst>
                </a:gridCol>
              </a:tblGrid>
              <a:tr h="480671">
                <a:tc>
                  <a:txBody>
                    <a:bodyPr/>
                    <a:lstStyle/>
                    <a:p>
                      <a:pPr marL="0" marR="0" algn="ctr">
                        <a:lnSpc>
                          <a:spcPct val="100000"/>
                        </a:lnSpc>
                        <a:spcBef>
                          <a:spcPts val="0"/>
                        </a:spcBef>
                        <a:spcAft>
                          <a:spcPts val="0"/>
                        </a:spcAft>
                      </a:pPr>
                      <a:r>
                        <a:rPr lang="en-US" sz="1900" kern="1200">
                          <a:effectLst/>
                          <a:latin typeface="Aptos" panose="020B0004020202020204" pitchFamily="34" charset="0"/>
                          <a:cs typeface="Arial"/>
                        </a:rPr>
                        <a:t>State Assessment</a:t>
                      </a:r>
                      <a:endParaRPr lang="en-US" sz="1900">
                        <a:solidFill>
                          <a:srgbClr val="221E1F"/>
                        </a:solidFill>
                        <a:effectLst/>
                        <a:latin typeface="Aptos" panose="020B0004020202020204" pitchFamily="34" charset="0"/>
                        <a:ea typeface="Times New Roman"/>
                        <a:cs typeface="Arial"/>
                      </a:endParaRPr>
                    </a:p>
                  </a:txBody>
                  <a:tcPr marL="69532" marR="69532" marT="9525" marB="0" anchor="ctr"/>
                </a:tc>
                <a:tc>
                  <a:txBody>
                    <a:bodyPr/>
                    <a:lstStyle/>
                    <a:p>
                      <a:pPr marL="0" marR="0" algn="ctr">
                        <a:lnSpc>
                          <a:spcPct val="100000"/>
                        </a:lnSpc>
                        <a:spcBef>
                          <a:spcPts val="0"/>
                        </a:spcBef>
                        <a:spcAft>
                          <a:spcPts val="0"/>
                        </a:spcAft>
                      </a:pPr>
                      <a:r>
                        <a:rPr lang="en-US" sz="1900" kern="1200">
                          <a:effectLst/>
                          <a:latin typeface="Aptos" panose="020B0004020202020204" pitchFamily="34" charset="0"/>
                          <a:cs typeface="Arial"/>
                        </a:rPr>
                        <a:t>Grade(s)</a:t>
                      </a:r>
                      <a:endParaRPr lang="en-US" sz="1900">
                        <a:solidFill>
                          <a:srgbClr val="221E1F"/>
                        </a:solidFill>
                        <a:effectLst/>
                        <a:latin typeface="Aptos" panose="020B0004020202020204" pitchFamily="34" charset="0"/>
                        <a:ea typeface="Times New Roman"/>
                        <a:cs typeface="Arial"/>
                      </a:endParaRPr>
                    </a:p>
                  </a:txBody>
                  <a:tcPr marL="69532" marR="69532" marT="9525" marB="0" anchor="ctr"/>
                </a:tc>
                <a:tc>
                  <a:txBody>
                    <a:bodyPr/>
                    <a:lstStyle/>
                    <a:p>
                      <a:pPr marL="0" marR="0" algn="ctr">
                        <a:lnSpc>
                          <a:spcPct val="100000"/>
                        </a:lnSpc>
                        <a:spcBef>
                          <a:spcPts val="0"/>
                        </a:spcBef>
                        <a:spcAft>
                          <a:spcPts val="0"/>
                        </a:spcAft>
                      </a:pPr>
                      <a:r>
                        <a:rPr lang="en-US" sz="1900" kern="1200">
                          <a:effectLst/>
                          <a:latin typeface="Aptos" panose="020B0004020202020204" pitchFamily="34" charset="0"/>
                          <a:cs typeface="Arial"/>
                        </a:rPr>
                        <a:t>Testing Window</a:t>
                      </a:r>
                      <a:endParaRPr lang="en-US" sz="1900">
                        <a:solidFill>
                          <a:srgbClr val="221E1F"/>
                        </a:solidFill>
                        <a:effectLst/>
                        <a:latin typeface="Aptos" panose="020B0004020202020204" pitchFamily="34" charset="0"/>
                        <a:ea typeface="Times New Roman"/>
                        <a:cs typeface="Arial"/>
                      </a:endParaRPr>
                    </a:p>
                  </a:txBody>
                  <a:tcPr marL="69532" marR="69532" marT="9525" marB="0" anchor="ctr"/>
                </a:tc>
                <a:tc>
                  <a:txBody>
                    <a:bodyPr/>
                    <a:lstStyle/>
                    <a:p>
                      <a:pPr marL="0" marR="0" algn="ctr">
                        <a:lnSpc>
                          <a:spcPct val="100000"/>
                        </a:lnSpc>
                        <a:spcBef>
                          <a:spcPts val="0"/>
                        </a:spcBef>
                        <a:spcAft>
                          <a:spcPts val="0"/>
                        </a:spcAft>
                      </a:pPr>
                      <a:r>
                        <a:rPr lang="en-US" sz="1900" kern="1200">
                          <a:effectLst/>
                          <a:latin typeface="Aptos" panose="020B0004020202020204" pitchFamily="34" charset="0"/>
                          <a:cs typeface="Arial"/>
                        </a:rPr>
                        <a:t>Delivery</a:t>
                      </a:r>
                      <a:r>
                        <a:rPr lang="en-US" sz="1900" kern="1200" baseline="0">
                          <a:effectLst/>
                          <a:latin typeface="Aptos" panose="020B0004020202020204" pitchFamily="34" charset="0"/>
                          <a:cs typeface="Arial"/>
                        </a:rPr>
                        <a:t> </a:t>
                      </a:r>
                      <a:r>
                        <a:rPr lang="en-US" sz="1900" kern="1200">
                          <a:effectLst/>
                          <a:latin typeface="Aptos" panose="020B0004020202020204" pitchFamily="34" charset="0"/>
                          <a:cs typeface="Arial"/>
                        </a:rPr>
                        <a:t>Method</a:t>
                      </a:r>
                      <a:endParaRPr lang="en-US" sz="1900">
                        <a:solidFill>
                          <a:srgbClr val="221E1F"/>
                        </a:solidFill>
                        <a:effectLst/>
                        <a:latin typeface="Aptos" panose="020B0004020202020204" pitchFamily="34" charset="0"/>
                        <a:ea typeface="Times New Roman"/>
                        <a:cs typeface="Arial"/>
                      </a:endParaRPr>
                    </a:p>
                  </a:txBody>
                  <a:tcPr marL="69532" marR="69532" marT="9525" marB="0" anchor="ctr"/>
                </a:tc>
                <a:extLst>
                  <a:ext uri="{0D108BD9-81ED-4DB2-BD59-A6C34878D82A}">
                    <a16:rowId xmlns:a16="http://schemas.microsoft.com/office/drawing/2014/main" val="10000"/>
                  </a:ext>
                </a:extLst>
              </a:tr>
              <a:tr h="447430">
                <a:tc>
                  <a:txBody>
                    <a:bodyPr/>
                    <a:lstStyle/>
                    <a:p>
                      <a:pPr marL="0" marR="0" algn="ctr">
                        <a:lnSpc>
                          <a:spcPct val="115000"/>
                        </a:lnSpc>
                        <a:spcBef>
                          <a:spcPts val="0"/>
                        </a:spcBef>
                        <a:spcAft>
                          <a:spcPts val="0"/>
                        </a:spcAft>
                      </a:pPr>
                      <a:r>
                        <a:rPr lang="en-US" sz="1900" b="1" kern="1200">
                          <a:solidFill>
                            <a:schemeClr val="lt1"/>
                          </a:solidFill>
                          <a:effectLst/>
                          <a:latin typeface="Aptos" panose="020B0004020202020204" pitchFamily="34" charset="0"/>
                          <a:ea typeface="+mn-ea"/>
                          <a:cs typeface="Arial"/>
                        </a:rPr>
                        <a:t>Connecticut Alternate Assessment of English Language Proficiency (CAAELP)</a:t>
                      </a:r>
                    </a:p>
                  </a:txBody>
                  <a:tcPr marL="69532" marR="69532" marT="9525" marB="0" anchor="ctr"/>
                </a:tc>
                <a:tc>
                  <a:txBody>
                    <a:bodyPr/>
                    <a:lstStyle/>
                    <a:p>
                      <a:pPr marL="0" marR="0" algn="ctr">
                        <a:lnSpc>
                          <a:spcPct val="115000"/>
                        </a:lnSpc>
                        <a:spcBef>
                          <a:spcPts val="0"/>
                        </a:spcBef>
                        <a:spcAft>
                          <a:spcPts val="0"/>
                        </a:spcAft>
                      </a:pPr>
                      <a:r>
                        <a:rPr lang="en-US" sz="1900" b="0" kern="1200">
                          <a:solidFill>
                            <a:schemeClr val="tx1"/>
                          </a:solidFill>
                          <a:effectLst/>
                          <a:latin typeface="Aptos" panose="020B0004020202020204" pitchFamily="34" charset="0"/>
                          <a:ea typeface="+mn-ea"/>
                          <a:cs typeface="Arial"/>
                        </a:rPr>
                        <a:t>K - 12</a:t>
                      </a:r>
                    </a:p>
                  </a:txBody>
                  <a:tcPr marL="69532" marR="69532" marT="9525" marB="0" anchor="ctr"/>
                </a:tc>
                <a:tc>
                  <a:txBody>
                    <a:bodyPr/>
                    <a:lstStyle/>
                    <a:p>
                      <a:pPr marL="0" marR="0" algn="ctr">
                        <a:lnSpc>
                          <a:spcPct val="115000"/>
                        </a:lnSpc>
                        <a:spcBef>
                          <a:spcPts val="0"/>
                        </a:spcBef>
                        <a:spcAft>
                          <a:spcPts val="0"/>
                        </a:spcAft>
                      </a:pPr>
                      <a:r>
                        <a:rPr lang="en-US" sz="1900" b="0" kern="1200">
                          <a:solidFill>
                            <a:schemeClr val="tx1"/>
                          </a:solidFill>
                          <a:effectLst/>
                          <a:latin typeface="Aptos" panose="020B0004020202020204" pitchFamily="34" charset="0"/>
                          <a:ea typeface="+mn-ea"/>
                          <a:cs typeface="Arial"/>
                        </a:rPr>
                        <a:t>January 13 - March 7, 2025</a:t>
                      </a:r>
                    </a:p>
                  </a:txBody>
                  <a:tcPr marL="69532" marR="69532" marT="9525" marB="0" anchor="ctr"/>
                </a:tc>
                <a:tc>
                  <a:txBody>
                    <a:bodyPr/>
                    <a:lstStyle/>
                    <a:p>
                      <a:pPr marL="0" marR="0" algn="ctr">
                        <a:lnSpc>
                          <a:spcPct val="115000"/>
                        </a:lnSpc>
                        <a:spcBef>
                          <a:spcPts val="0"/>
                        </a:spcBef>
                        <a:spcAft>
                          <a:spcPts val="0"/>
                        </a:spcAft>
                      </a:pPr>
                      <a:r>
                        <a:rPr lang="en-US" sz="1900" b="0" kern="1200">
                          <a:solidFill>
                            <a:schemeClr val="tx1"/>
                          </a:solidFill>
                          <a:effectLst/>
                          <a:latin typeface="Aptos" panose="020B0004020202020204" pitchFamily="34" charset="0"/>
                          <a:ea typeface="+mn-ea"/>
                          <a:cs typeface="Arial"/>
                        </a:rPr>
                        <a:t>Online</a:t>
                      </a:r>
                    </a:p>
                  </a:txBody>
                  <a:tcPr marL="69532" marR="69532" marT="9525" marB="0" anchor="ctr"/>
                </a:tc>
                <a:extLst>
                  <a:ext uri="{0D108BD9-81ED-4DB2-BD59-A6C34878D82A}">
                    <a16:rowId xmlns:a16="http://schemas.microsoft.com/office/drawing/2014/main" val="2914592594"/>
                  </a:ext>
                </a:extLst>
              </a:tr>
              <a:tr h="692279">
                <a:tc>
                  <a:txBody>
                    <a:bodyPr/>
                    <a:lstStyle/>
                    <a:p>
                      <a:pPr marL="0" marR="0" algn="ctr">
                        <a:lnSpc>
                          <a:spcPct val="115000"/>
                        </a:lnSpc>
                        <a:spcBef>
                          <a:spcPts val="0"/>
                        </a:spcBef>
                        <a:spcAft>
                          <a:spcPts val="0"/>
                        </a:spcAft>
                      </a:pPr>
                      <a:r>
                        <a:rPr lang="en-US" sz="1900" kern="1200">
                          <a:effectLst/>
                          <a:latin typeface="Aptos" panose="020B0004020202020204" pitchFamily="34" charset="0"/>
                          <a:cs typeface="Arial"/>
                        </a:rPr>
                        <a:t>Smarter Balanced</a:t>
                      </a:r>
                      <a:endParaRPr lang="en-US" sz="1900">
                        <a:effectLst/>
                        <a:latin typeface="Aptos" panose="020B0004020202020204" pitchFamily="34" charset="0"/>
                        <a:cs typeface="Arial"/>
                      </a:endParaRPr>
                    </a:p>
                    <a:p>
                      <a:pPr marL="0" marR="0" algn="ctr">
                        <a:lnSpc>
                          <a:spcPct val="115000"/>
                        </a:lnSpc>
                        <a:spcBef>
                          <a:spcPts val="0"/>
                        </a:spcBef>
                        <a:spcAft>
                          <a:spcPts val="0"/>
                        </a:spcAft>
                      </a:pPr>
                      <a:r>
                        <a:rPr lang="en-US" sz="1900" kern="1200">
                          <a:effectLst/>
                          <a:latin typeface="Aptos" panose="020B0004020202020204" pitchFamily="34" charset="0"/>
                          <a:cs typeface="Arial"/>
                        </a:rPr>
                        <a:t>ELA</a:t>
                      </a:r>
                      <a:r>
                        <a:rPr lang="en-US" sz="1900" kern="1200" baseline="0">
                          <a:effectLst/>
                          <a:latin typeface="Aptos" panose="020B0004020202020204" pitchFamily="34" charset="0"/>
                          <a:cs typeface="Arial"/>
                        </a:rPr>
                        <a:t> </a:t>
                      </a:r>
                      <a:r>
                        <a:rPr lang="en-US" sz="1900" kern="1200">
                          <a:effectLst/>
                          <a:latin typeface="Aptos" panose="020B0004020202020204" pitchFamily="34" charset="0"/>
                          <a:cs typeface="Arial"/>
                        </a:rPr>
                        <a:t>&amp; Math</a:t>
                      </a:r>
                      <a:endParaRPr lang="en-US" sz="1900">
                        <a:solidFill>
                          <a:srgbClr val="FF0000"/>
                        </a:solidFill>
                        <a:effectLst/>
                        <a:latin typeface="Aptos" panose="020B0004020202020204" pitchFamily="34" charset="0"/>
                        <a:ea typeface="Times New Roman"/>
                        <a:cs typeface="Arial" panose="020B0604020202020204" pitchFamily="34" charset="0"/>
                      </a:endParaRPr>
                    </a:p>
                  </a:txBody>
                  <a:tcPr marL="69532" marR="69532" marT="9525" marB="0" anchor="ctr"/>
                </a:tc>
                <a:tc>
                  <a:txBody>
                    <a:bodyPr/>
                    <a:lstStyle/>
                    <a:p>
                      <a:pPr marL="0" marR="0" algn="ctr">
                        <a:lnSpc>
                          <a:spcPct val="115000"/>
                        </a:lnSpc>
                        <a:spcBef>
                          <a:spcPts val="0"/>
                        </a:spcBef>
                        <a:spcAft>
                          <a:spcPts val="0"/>
                        </a:spcAft>
                      </a:pPr>
                      <a:r>
                        <a:rPr lang="en-US" sz="1900" kern="1200">
                          <a:solidFill>
                            <a:schemeClr val="tx1"/>
                          </a:solidFill>
                          <a:effectLst/>
                          <a:latin typeface="Aptos" panose="020B0004020202020204" pitchFamily="34" charset="0"/>
                          <a:cs typeface="Arial"/>
                        </a:rPr>
                        <a:t>3 – 8</a:t>
                      </a:r>
                      <a:endParaRPr lang="en-US" sz="1900">
                        <a:solidFill>
                          <a:schemeClr val="tx1"/>
                        </a:solidFill>
                        <a:effectLst/>
                        <a:latin typeface="Aptos" panose="020B0004020202020204" pitchFamily="34" charset="0"/>
                        <a:ea typeface="Times New Roman"/>
                        <a:cs typeface="Arial"/>
                      </a:endParaRPr>
                    </a:p>
                  </a:txBody>
                  <a:tcPr marL="69532" marR="69532" marT="9525" marB="0" anchor="ctr"/>
                </a:tc>
                <a:tc>
                  <a:txBody>
                    <a:bodyPr/>
                    <a:lstStyle/>
                    <a:p>
                      <a:pPr marL="0" marR="0" algn="ctr">
                        <a:lnSpc>
                          <a:spcPct val="115000"/>
                        </a:lnSpc>
                        <a:spcBef>
                          <a:spcPts val="0"/>
                        </a:spcBef>
                        <a:spcAft>
                          <a:spcPts val="0"/>
                        </a:spcAft>
                      </a:pPr>
                      <a:r>
                        <a:rPr lang="en-US" sz="1900" kern="1200">
                          <a:solidFill>
                            <a:schemeClr val="tx1"/>
                          </a:solidFill>
                          <a:effectLst/>
                          <a:latin typeface="Aptos" panose="020B0004020202020204" pitchFamily="34" charset="0"/>
                          <a:cs typeface="Arial"/>
                        </a:rPr>
                        <a:t>March 24</a:t>
                      </a:r>
                      <a:r>
                        <a:rPr lang="en-US" sz="1900" b="0" kern="1200">
                          <a:solidFill>
                            <a:schemeClr val="tx1"/>
                          </a:solidFill>
                          <a:effectLst/>
                          <a:latin typeface="Aptos" panose="020B0004020202020204" pitchFamily="34" charset="0"/>
                          <a:ea typeface="+mn-ea"/>
                          <a:cs typeface="Arial"/>
                        </a:rPr>
                        <a:t> - </a:t>
                      </a:r>
                      <a:r>
                        <a:rPr lang="en-US" sz="1900" kern="1200">
                          <a:solidFill>
                            <a:schemeClr val="tx1"/>
                          </a:solidFill>
                          <a:effectLst/>
                          <a:latin typeface="Aptos" panose="020B0004020202020204" pitchFamily="34" charset="0"/>
                          <a:cs typeface="Arial"/>
                        </a:rPr>
                        <a:t>May 30, 2025</a:t>
                      </a:r>
                      <a:endParaRPr lang="en-US" sz="1900">
                        <a:solidFill>
                          <a:schemeClr val="tx1"/>
                        </a:solidFill>
                        <a:effectLst/>
                        <a:latin typeface="Aptos" panose="020B0004020202020204" pitchFamily="34" charset="0"/>
                        <a:ea typeface="Times New Roman"/>
                        <a:cs typeface="Arial"/>
                      </a:endParaRPr>
                    </a:p>
                  </a:txBody>
                  <a:tcPr marL="69532" marR="69532" marT="9525" marB="0" anchor="ctr"/>
                </a:tc>
                <a:tc>
                  <a:txBody>
                    <a:bodyPr/>
                    <a:lstStyle/>
                    <a:p>
                      <a:pPr marL="0" marR="0" algn="ctr">
                        <a:lnSpc>
                          <a:spcPct val="115000"/>
                        </a:lnSpc>
                        <a:spcBef>
                          <a:spcPts val="0"/>
                        </a:spcBef>
                        <a:spcAft>
                          <a:spcPts val="0"/>
                        </a:spcAft>
                      </a:pPr>
                      <a:r>
                        <a:rPr lang="en-US" sz="1900" kern="1200">
                          <a:solidFill>
                            <a:schemeClr val="tx1"/>
                          </a:solidFill>
                          <a:effectLst/>
                          <a:latin typeface="Aptos" panose="020B0004020202020204" pitchFamily="34" charset="0"/>
                          <a:cs typeface="Arial"/>
                        </a:rPr>
                        <a:t>Online</a:t>
                      </a:r>
                      <a:endParaRPr lang="en-US" sz="1900">
                        <a:solidFill>
                          <a:schemeClr val="tx1"/>
                        </a:solidFill>
                        <a:effectLst/>
                        <a:latin typeface="Aptos" panose="020B0004020202020204" pitchFamily="34" charset="0"/>
                        <a:ea typeface="Times New Roman"/>
                        <a:cs typeface="Arial"/>
                      </a:endParaRPr>
                    </a:p>
                  </a:txBody>
                  <a:tcPr marL="69532" marR="69532" marT="9525" marB="0" anchor="ctr"/>
                </a:tc>
                <a:extLst>
                  <a:ext uri="{0D108BD9-81ED-4DB2-BD59-A6C34878D82A}">
                    <a16:rowId xmlns:a16="http://schemas.microsoft.com/office/drawing/2014/main" val="10001"/>
                  </a:ext>
                </a:extLst>
              </a:tr>
              <a:tr h="764771">
                <a:tc>
                  <a:txBody>
                    <a:bodyPr/>
                    <a:lstStyle/>
                    <a:p>
                      <a:pPr marL="0" marR="0" algn="ctr">
                        <a:lnSpc>
                          <a:spcPct val="115000"/>
                        </a:lnSpc>
                        <a:spcBef>
                          <a:spcPts val="0"/>
                        </a:spcBef>
                        <a:spcAft>
                          <a:spcPts val="0"/>
                        </a:spcAft>
                      </a:pPr>
                      <a:r>
                        <a:rPr lang="en-US" sz="1900" kern="1200">
                          <a:effectLst/>
                          <a:latin typeface="Aptos" panose="020B0004020202020204" pitchFamily="34" charset="0"/>
                          <a:cs typeface="Arial"/>
                        </a:rPr>
                        <a:t>Connecticut Alternate Assessments (CTAA)</a:t>
                      </a:r>
                      <a:endParaRPr lang="en-US" sz="1900">
                        <a:solidFill>
                          <a:srgbClr val="221E1F"/>
                        </a:solidFill>
                        <a:effectLst/>
                        <a:latin typeface="Aptos" panose="020B0004020202020204" pitchFamily="34" charset="0"/>
                        <a:ea typeface="Times New Roman"/>
                        <a:cs typeface="Arial"/>
                      </a:endParaRPr>
                    </a:p>
                  </a:txBody>
                  <a:tcPr marL="69532" marR="69532" marT="9525" marB="0" anchor="ctr"/>
                </a:tc>
                <a:tc>
                  <a:txBody>
                    <a:bodyPr/>
                    <a:lstStyle/>
                    <a:p>
                      <a:pPr marL="0" marR="0" algn="ctr">
                        <a:lnSpc>
                          <a:spcPct val="115000"/>
                        </a:lnSpc>
                        <a:spcBef>
                          <a:spcPts val="0"/>
                        </a:spcBef>
                        <a:spcAft>
                          <a:spcPts val="0"/>
                        </a:spcAft>
                      </a:pPr>
                      <a:r>
                        <a:rPr lang="en-US" sz="1900" kern="1200">
                          <a:solidFill>
                            <a:schemeClr val="tx1"/>
                          </a:solidFill>
                          <a:effectLst/>
                          <a:latin typeface="Aptos" panose="020B0004020202020204" pitchFamily="34" charset="0"/>
                          <a:cs typeface="Arial"/>
                        </a:rPr>
                        <a:t>3 – 8 and 11</a:t>
                      </a:r>
                      <a:endParaRPr lang="en-US" sz="1900">
                        <a:solidFill>
                          <a:schemeClr val="tx1"/>
                        </a:solidFill>
                        <a:effectLst/>
                        <a:latin typeface="Aptos" panose="020B0004020202020204" pitchFamily="34" charset="0"/>
                        <a:ea typeface="Times New Roman"/>
                        <a:cs typeface="Arial"/>
                      </a:endParaRPr>
                    </a:p>
                  </a:txBody>
                  <a:tcPr marL="69532" marR="69532" marT="9525" marB="0" anchor="ctr"/>
                </a:tc>
                <a:tc>
                  <a:txBody>
                    <a:bodyPr/>
                    <a:lstStyle/>
                    <a:p>
                      <a:pPr marL="0" marR="0" algn="ctr">
                        <a:lnSpc>
                          <a:spcPct val="115000"/>
                        </a:lnSpc>
                        <a:spcBef>
                          <a:spcPts val="0"/>
                        </a:spcBef>
                        <a:spcAft>
                          <a:spcPts val="0"/>
                        </a:spcAft>
                      </a:pPr>
                      <a:r>
                        <a:rPr lang="en-US" sz="1900" kern="1200">
                          <a:solidFill>
                            <a:schemeClr val="tx1"/>
                          </a:solidFill>
                          <a:effectLst/>
                          <a:latin typeface="Aptos" panose="020B0004020202020204" pitchFamily="34" charset="0"/>
                          <a:cs typeface="Arial"/>
                        </a:rPr>
                        <a:t>March 24</a:t>
                      </a:r>
                      <a:r>
                        <a:rPr lang="en-US" sz="1900" b="0" kern="1200">
                          <a:solidFill>
                            <a:schemeClr val="tx1"/>
                          </a:solidFill>
                          <a:effectLst/>
                          <a:latin typeface="Aptos" panose="020B0004020202020204" pitchFamily="34" charset="0"/>
                          <a:ea typeface="+mn-ea"/>
                          <a:cs typeface="Arial"/>
                        </a:rPr>
                        <a:t> - </a:t>
                      </a:r>
                      <a:r>
                        <a:rPr lang="en-US" sz="1900" kern="1200">
                          <a:solidFill>
                            <a:schemeClr val="tx1"/>
                          </a:solidFill>
                          <a:effectLst/>
                          <a:latin typeface="Aptos" panose="020B0004020202020204" pitchFamily="34" charset="0"/>
                          <a:cs typeface="Arial"/>
                        </a:rPr>
                        <a:t>May 30</a:t>
                      </a:r>
                      <a:r>
                        <a:rPr lang="en-US" sz="1900" kern="1200" baseline="0">
                          <a:solidFill>
                            <a:schemeClr val="tx1"/>
                          </a:solidFill>
                          <a:effectLst/>
                          <a:latin typeface="Aptos" panose="020B0004020202020204" pitchFamily="34" charset="0"/>
                          <a:cs typeface="Arial"/>
                        </a:rPr>
                        <a:t>, 2025</a:t>
                      </a:r>
                      <a:endParaRPr lang="en-US" sz="1900">
                        <a:solidFill>
                          <a:schemeClr val="tx1"/>
                        </a:solidFill>
                        <a:effectLst/>
                        <a:latin typeface="Aptos" panose="020B0004020202020204" pitchFamily="34" charset="0"/>
                        <a:ea typeface="Times New Roman"/>
                        <a:cs typeface="Arial"/>
                      </a:endParaRPr>
                    </a:p>
                  </a:txBody>
                  <a:tcPr marL="69532" marR="69532" marT="9525" marB="0" anchor="ctr"/>
                </a:tc>
                <a:tc>
                  <a:txBody>
                    <a:bodyPr/>
                    <a:lstStyle/>
                    <a:p>
                      <a:pPr marL="0" marR="0" algn="ctr">
                        <a:lnSpc>
                          <a:spcPct val="115000"/>
                        </a:lnSpc>
                        <a:spcBef>
                          <a:spcPts val="0"/>
                        </a:spcBef>
                        <a:spcAft>
                          <a:spcPts val="0"/>
                        </a:spcAft>
                      </a:pPr>
                      <a:r>
                        <a:rPr lang="en-US" sz="1900" kern="1200">
                          <a:solidFill>
                            <a:schemeClr val="tx1"/>
                          </a:solidFill>
                          <a:effectLst/>
                          <a:latin typeface="Aptos" panose="020B0004020202020204" pitchFamily="34" charset="0"/>
                          <a:cs typeface="Arial"/>
                        </a:rPr>
                        <a:t>Online</a:t>
                      </a:r>
                      <a:endParaRPr lang="en-US" sz="1900">
                        <a:solidFill>
                          <a:schemeClr val="tx1"/>
                        </a:solidFill>
                        <a:effectLst/>
                        <a:latin typeface="Aptos" panose="020B0004020202020204" pitchFamily="34" charset="0"/>
                        <a:ea typeface="Times New Roman"/>
                        <a:cs typeface="Arial"/>
                      </a:endParaRPr>
                    </a:p>
                  </a:txBody>
                  <a:tcPr marL="69532" marR="69532" marT="9525" marB="0" anchor="ctr"/>
                </a:tc>
                <a:extLst>
                  <a:ext uri="{0D108BD9-81ED-4DB2-BD59-A6C34878D82A}">
                    <a16:rowId xmlns:a16="http://schemas.microsoft.com/office/drawing/2014/main" val="10002"/>
                  </a:ext>
                </a:extLst>
              </a:tr>
              <a:tr h="484715">
                <a:tc rowSpan="2">
                  <a:txBody>
                    <a:bodyPr/>
                    <a:lstStyle/>
                    <a:p>
                      <a:pPr marL="0" marR="0" algn="ctr">
                        <a:lnSpc>
                          <a:spcPct val="115000"/>
                        </a:lnSpc>
                        <a:spcBef>
                          <a:spcPts val="0"/>
                        </a:spcBef>
                        <a:spcAft>
                          <a:spcPts val="0"/>
                        </a:spcAft>
                      </a:pPr>
                      <a:r>
                        <a:rPr lang="en-US" sz="1900" kern="1200">
                          <a:effectLst/>
                          <a:latin typeface="Aptos" panose="020B0004020202020204" pitchFamily="34" charset="0"/>
                          <a:cs typeface="Arial"/>
                        </a:rPr>
                        <a:t>NGSS Assessments</a:t>
                      </a:r>
                      <a:endParaRPr lang="en-US" sz="1900">
                        <a:solidFill>
                          <a:srgbClr val="FF0000"/>
                        </a:solidFill>
                        <a:effectLst/>
                        <a:latin typeface="Aptos" panose="020B0004020202020204" pitchFamily="34" charset="0"/>
                        <a:ea typeface="Times New Roman"/>
                        <a:cs typeface="Arial" panose="020B0604020202020204" pitchFamily="34" charset="0"/>
                      </a:endParaRPr>
                    </a:p>
                  </a:txBody>
                  <a:tcPr marL="69532" marR="69532" marT="9525" marB="0" anchor="ctr"/>
                </a:tc>
                <a:tc>
                  <a:txBody>
                    <a:bodyPr/>
                    <a:lstStyle/>
                    <a:p>
                      <a:pPr marL="0" marR="0" algn="ctr">
                        <a:spcBef>
                          <a:spcPts val="0"/>
                        </a:spcBef>
                        <a:spcAft>
                          <a:spcPts val="0"/>
                        </a:spcAft>
                      </a:pPr>
                      <a:r>
                        <a:rPr lang="en-US" sz="1900" kern="1200">
                          <a:solidFill>
                            <a:schemeClr val="tx1"/>
                          </a:solidFill>
                          <a:effectLst/>
                          <a:latin typeface="Aptos" panose="020B0004020202020204" pitchFamily="34" charset="0"/>
                          <a:cs typeface="Arial"/>
                        </a:rPr>
                        <a:t>11</a:t>
                      </a:r>
                      <a:endParaRPr lang="en-US" sz="1900">
                        <a:solidFill>
                          <a:schemeClr val="tx1"/>
                        </a:solidFill>
                        <a:effectLst/>
                        <a:latin typeface="Aptos" panose="020B0004020202020204" pitchFamily="34" charset="0"/>
                        <a:ea typeface="Times New Roman"/>
                        <a:cs typeface="Arial"/>
                      </a:endParaRPr>
                    </a:p>
                  </a:txBody>
                  <a:tcPr marL="69532" marR="69532" marT="9525"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900" kern="1200">
                          <a:solidFill>
                            <a:schemeClr val="tx1"/>
                          </a:solidFill>
                          <a:effectLst/>
                          <a:latin typeface="Aptos" panose="020B0004020202020204" pitchFamily="34" charset="0"/>
                          <a:cs typeface="Arial"/>
                        </a:rPr>
                        <a:t>February 3 </a:t>
                      </a:r>
                      <a:r>
                        <a:rPr lang="en-US" sz="1900" b="0" kern="1200">
                          <a:solidFill>
                            <a:schemeClr val="tx1"/>
                          </a:solidFill>
                          <a:effectLst/>
                          <a:latin typeface="Aptos" panose="020B0004020202020204" pitchFamily="34" charset="0"/>
                          <a:ea typeface="+mn-ea"/>
                          <a:cs typeface="Arial"/>
                        </a:rPr>
                        <a:t> - </a:t>
                      </a:r>
                      <a:r>
                        <a:rPr lang="en-US" sz="1900" kern="1200">
                          <a:solidFill>
                            <a:schemeClr val="tx1"/>
                          </a:solidFill>
                          <a:effectLst/>
                          <a:latin typeface="Aptos" panose="020B0004020202020204" pitchFamily="34" charset="0"/>
                          <a:cs typeface="Arial"/>
                        </a:rPr>
                        <a:t>May 30, 2025</a:t>
                      </a:r>
                      <a:endParaRPr lang="en-US" sz="1900">
                        <a:solidFill>
                          <a:schemeClr val="tx1"/>
                        </a:solidFill>
                        <a:effectLst/>
                        <a:latin typeface="Aptos" panose="020B0004020202020204" pitchFamily="34" charset="0"/>
                        <a:ea typeface="Times New Roman"/>
                        <a:cs typeface="Arial"/>
                      </a:endParaRPr>
                    </a:p>
                  </a:txBody>
                  <a:tcPr marL="69532" marR="69532" marT="9525" marB="0" anchor="ctr"/>
                </a:tc>
                <a:tc>
                  <a:txBody>
                    <a:bodyPr/>
                    <a:lstStyle/>
                    <a:p>
                      <a:pPr marL="0" marR="0" algn="ctr">
                        <a:lnSpc>
                          <a:spcPct val="115000"/>
                        </a:lnSpc>
                        <a:spcBef>
                          <a:spcPts val="0"/>
                        </a:spcBef>
                        <a:spcAft>
                          <a:spcPts val="0"/>
                        </a:spcAft>
                      </a:pPr>
                      <a:r>
                        <a:rPr lang="en-US" sz="1900" kern="1200">
                          <a:solidFill>
                            <a:schemeClr val="tx1"/>
                          </a:solidFill>
                          <a:effectLst/>
                          <a:latin typeface="Aptos" panose="020B0004020202020204" pitchFamily="34" charset="0"/>
                          <a:cs typeface="Arial"/>
                        </a:rPr>
                        <a:t>Online</a:t>
                      </a:r>
                      <a:endParaRPr lang="en-US" sz="1900">
                        <a:solidFill>
                          <a:schemeClr val="tx1"/>
                        </a:solidFill>
                        <a:effectLst/>
                        <a:latin typeface="Aptos" panose="020B0004020202020204" pitchFamily="34" charset="0"/>
                        <a:ea typeface="Times New Roman"/>
                        <a:cs typeface="Arial"/>
                      </a:endParaRPr>
                    </a:p>
                  </a:txBody>
                  <a:tcPr marL="69532" marR="69532" marT="9525" marB="0" anchor="ctr"/>
                </a:tc>
                <a:extLst>
                  <a:ext uri="{0D108BD9-81ED-4DB2-BD59-A6C34878D82A}">
                    <a16:rowId xmlns:a16="http://schemas.microsoft.com/office/drawing/2014/main" val="10003"/>
                  </a:ext>
                </a:extLst>
              </a:tr>
              <a:tr h="447430">
                <a:tc vMerge="1">
                  <a:txBody>
                    <a:bodyPr/>
                    <a:lstStyle/>
                    <a:p>
                      <a:pPr marL="0" marR="0" algn="ctr">
                        <a:lnSpc>
                          <a:spcPct val="115000"/>
                        </a:lnSpc>
                        <a:spcBef>
                          <a:spcPts val="0"/>
                        </a:spcBef>
                        <a:spcAft>
                          <a:spcPts val="0"/>
                        </a:spcAft>
                      </a:pPr>
                      <a:endParaRPr lang="en-US" sz="1800">
                        <a:solidFill>
                          <a:srgbClr val="221E1F"/>
                        </a:solidFill>
                        <a:effectLst/>
                        <a:latin typeface="Franklin Gothic Medium" panose="020B0603020102020204" pitchFamily="34" charset="0"/>
                        <a:ea typeface="Times New Roman"/>
                      </a:endParaRPr>
                    </a:p>
                  </a:txBody>
                  <a:tcPr marL="69532" marR="69532" marT="9525" marB="0" anchor="ctr"/>
                </a:tc>
                <a:tc>
                  <a:txBody>
                    <a:bodyPr/>
                    <a:lstStyle/>
                    <a:p>
                      <a:pPr marL="0" marR="0" algn="ctr">
                        <a:spcBef>
                          <a:spcPts val="0"/>
                        </a:spcBef>
                        <a:spcAft>
                          <a:spcPts val="0"/>
                        </a:spcAft>
                      </a:pPr>
                      <a:r>
                        <a:rPr lang="en-US" sz="1900" kern="1200">
                          <a:solidFill>
                            <a:schemeClr val="tx1"/>
                          </a:solidFill>
                          <a:effectLst/>
                          <a:latin typeface="Aptos" panose="020B0004020202020204" pitchFamily="34" charset="0"/>
                          <a:ea typeface="+mn-ea"/>
                          <a:cs typeface="Arial"/>
                        </a:rPr>
                        <a:t>5</a:t>
                      </a:r>
                      <a:r>
                        <a:rPr lang="en-US" sz="1900" kern="1200" baseline="0">
                          <a:solidFill>
                            <a:schemeClr val="tx1"/>
                          </a:solidFill>
                          <a:effectLst/>
                          <a:latin typeface="Aptos" panose="020B0004020202020204" pitchFamily="34" charset="0"/>
                          <a:ea typeface="+mn-ea"/>
                          <a:cs typeface="Arial"/>
                        </a:rPr>
                        <a:t> and 8</a:t>
                      </a:r>
                      <a:endParaRPr lang="en-US" sz="1900">
                        <a:solidFill>
                          <a:schemeClr val="tx1"/>
                        </a:solidFill>
                        <a:effectLst/>
                        <a:latin typeface="Aptos" panose="020B0004020202020204" pitchFamily="34" charset="0"/>
                        <a:ea typeface="Times New Roman"/>
                        <a:cs typeface="Arial"/>
                      </a:endParaRPr>
                    </a:p>
                  </a:txBody>
                  <a:tcPr marL="69532" marR="69532" marT="9525" marB="0" anchor="ctr"/>
                </a:tc>
                <a:tc>
                  <a:txBody>
                    <a:bodyPr/>
                    <a:lstStyle/>
                    <a:p>
                      <a:pPr marL="0" marR="0" algn="ctr">
                        <a:lnSpc>
                          <a:spcPct val="115000"/>
                        </a:lnSpc>
                        <a:spcBef>
                          <a:spcPts val="0"/>
                        </a:spcBef>
                        <a:spcAft>
                          <a:spcPts val="0"/>
                        </a:spcAft>
                      </a:pPr>
                      <a:r>
                        <a:rPr lang="en-US" sz="1900" kern="1200">
                          <a:solidFill>
                            <a:schemeClr val="tx1"/>
                          </a:solidFill>
                          <a:effectLst/>
                          <a:latin typeface="Aptos" panose="020B0004020202020204" pitchFamily="34" charset="0"/>
                          <a:cs typeface="Arial"/>
                        </a:rPr>
                        <a:t>March 24 </a:t>
                      </a:r>
                      <a:r>
                        <a:rPr lang="en-US" sz="1900" b="0" kern="1200">
                          <a:solidFill>
                            <a:schemeClr val="tx1"/>
                          </a:solidFill>
                          <a:effectLst/>
                          <a:latin typeface="Aptos" panose="020B0004020202020204" pitchFamily="34" charset="0"/>
                          <a:ea typeface="+mn-ea"/>
                          <a:cs typeface="Arial"/>
                        </a:rPr>
                        <a:t>- </a:t>
                      </a:r>
                      <a:r>
                        <a:rPr lang="en-US" sz="1900" kern="1200">
                          <a:solidFill>
                            <a:schemeClr val="tx1"/>
                          </a:solidFill>
                          <a:effectLst/>
                          <a:latin typeface="Aptos" panose="020B0004020202020204" pitchFamily="34" charset="0"/>
                          <a:cs typeface="Arial"/>
                        </a:rPr>
                        <a:t>May 30, 2025</a:t>
                      </a:r>
                      <a:endParaRPr lang="en-US" sz="1900">
                        <a:solidFill>
                          <a:schemeClr val="tx1"/>
                        </a:solidFill>
                        <a:effectLst/>
                        <a:latin typeface="Aptos" panose="020B0004020202020204" pitchFamily="34" charset="0"/>
                        <a:ea typeface="Times New Roman"/>
                        <a:cs typeface="Arial"/>
                      </a:endParaRPr>
                    </a:p>
                  </a:txBody>
                  <a:tcPr marL="69532" marR="69532" marT="9525" marB="0" anchor="ctr"/>
                </a:tc>
                <a:tc>
                  <a:txBody>
                    <a:bodyPr/>
                    <a:lstStyle/>
                    <a:p>
                      <a:pPr marL="0" marR="0" algn="ctr">
                        <a:lnSpc>
                          <a:spcPct val="115000"/>
                        </a:lnSpc>
                        <a:spcBef>
                          <a:spcPts val="0"/>
                        </a:spcBef>
                        <a:spcAft>
                          <a:spcPts val="0"/>
                        </a:spcAft>
                      </a:pPr>
                      <a:r>
                        <a:rPr lang="en-US" sz="1900" kern="1200">
                          <a:solidFill>
                            <a:schemeClr val="tx1"/>
                          </a:solidFill>
                          <a:effectLst/>
                          <a:latin typeface="Aptos" panose="020B0004020202020204" pitchFamily="34" charset="0"/>
                          <a:cs typeface="Arial"/>
                        </a:rPr>
                        <a:t>Online</a:t>
                      </a:r>
                      <a:endParaRPr lang="en-US" sz="1900">
                        <a:solidFill>
                          <a:schemeClr val="tx1"/>
                        </a:solidFill>
                        <a:effectLst/>
                        <a:latin typeface="Aptos" panose="020B0004020202020204" pitchFamily="34" charset="0"/>
                        <a:ea typeface="Times New Roman"/>
                        <a:cs typeface="Arial"/>
                      </a:endParaRPr>
                    </a:p>
                  </a:txBody>
                  <a:tcPr marL="69532" marR="69532" marT="9525" marB="0" anchor="ctr"/>
                </a:tc>
                <a:extLst>
                  <a:ext uri="{0D108BD9-81ED-4DB2-BD59-A6C34878D82A}">
                    <a16:rowId xmlns:a16="http://schemas.microsoft.com/office/drawing/2014/main" val="10004"/>
                  </a:ext>
                </a:extLst>
              </a:tr>
              <a:tr h="11000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kern="1200">
                          <a:effectLst/>
                          <a:latin typeface="Aptos" panose="020B0004020202020204" pitchFamily="34" charset="0"/>
                          <a:cs typeface="Arial"/>
                        </a:rPr>
                        <a:t>Connecticut Alternate Science Assessment (CTAS)</a:t>
                      </a:r>
                      <a:endParaRPr lang="en-US" sz="1900">
                        <a:solidFill>
                          <a:srgbClr val="221E1F"/>
                        </a:solidFill>
                        <a:effectLst/>
                        <a:latin typeface="Aptos" panose="020B0004020202020204" pitchFamily="34" charset="0"/>
                        <a:ea typeface="Times New Roman"/>
                        <a:cs typeface="Arial"/>
                      </a:endParaRPr>
                    </a:p>
                  </a:txBody>
                  <a:tcPr marL="69532" marR="69532" marT="9525" marB="0" anchor="ctr"/>
                </a:tc>
                <a:tc>
                  <a:txBody>
                    <a:bodyPr/>
                    <a:lstStyle/>
                    <a:p>
                      <a:pPr marL="0" marR="0" algn="ctr">
                        <a:spcBef>
                          <a:spcPts val="0"/>
                        </a:spcBef>
                        <a:spcAft>
                          <a:spcPts val="0"/>
                        </a:spcAft>
                      </a:pPr>
                      <a:r>
                        <a:rPr lang="en-US" sz="1900" kern="1200">
                          <a:solidFill>
                            <a:schemeClr val="tx1"/>
                          </a:solidFill>
                          <a:effectLst/>
                          <a:latin typeface="Aptos" panose="020B0004020202020204" pitchFamily="34" charset="0"/>
                          <a:ea typeface="+mn-ea"/>
                          <a:cs typeface="Arial"/>
                        </a:rPr>
                        <a:t>5</a:t>
                      </a:r>
                      <a:r>
                        <a:rPr lang="en-US" sz="1900" kern="1200" baseline="0">
                          <a:solidFill>
                            <a:schemeClr val="tx1"/>
                          </a:solidFill>
                          <a:effectLst/>
                          <a:latin typeface="Aptos" panose="020B0004020202020204" pitchFamily="34" charset="0"/>
                          <a:ea typeface="+mn-ea"/>
                          <a:cs typeface="Arial"/>
                        </a:rPr>
                        <a:t>, 8, and 11</a:t>
                      </a:r>
                      <a:endParaRPr lang="en-US" sz="1900">
                        <a:solidFill>
                          <a:schemeClr val="tx1"/>
                        </a:solidFill>
                        <a:effectLst/>
                        <a:latin typeface="Aptos" panose="020B0004020202020204" pitchFamily="34" charset="0"/>
                        <a:ea typeface="Times New Roman"/>
                        <a:cs typeface="Arial"/>
                      </a:endParaRPr>
                    </a:p>
                  </a:txBody>
                  <a:tcPr marL="69532" marR="69532" marT="9525" marB="0" anchor="ctr"/>
                </a:tc>
                <a:tc>
                  <a:txBody>
                    <a:bodyPr/>
                    <a:lstStyle/>
                    <a:p>
                      <a:pPr marL="0" marR="0" algn="ctr">
                        <a:lnSpc>
                          <a:spcPct val="115000"/>
                        </a:lnSpc>
                        <a:spcBef>
                          <a:spcPts val="0"/>
                        </a:spcBef>
                        <a:spcAft>
                          <a:spcPts val="0"/>
                        </a:spcAft>
                      </a:pPr>
                      <a:r>
                        <a:rPr lang="en-US" sz="1900" kern="1200">
                          <a:solidFill>
                            <a:schemeClr val="tx1"/>
                          </a:solidFill>
                          <a:effectLst/>
                          <a:latin typeface="Aptos" panose="020B0004020202020204" pitchFamily="34" charset="0"/>
                          <a:cs typeface="Arial"/>
                        </a:rPr>
                        <a:t>Test</a:t>
                      </a:r>
                      <a:r>
                        <a:rPr lang="en-US" sz="1900" kern="1200" baseline="0">
                          <a:solidFill>
                            <a:schemeClr val="tx1"/>
                          </a:solidFill>
                          <a:effectLst/>
                          <a:latin typeface="Aptos" panose="020B0004020202020204" pitchFamily="34" charset="0"/>
                          <a:cs typeface="Arial"/>
                        </a:rPr>
                        <a:t> administered throughout the school year. Student ratings entered in the DEI: </a:t>
                      </a:r>
                      <a:r>
                        <a:rPr lang="en-US" sz="1900" kern="1200">
                          <a:solidFill>
                            <a:schemeClr val="tx1"/>
                          </a:solidFill>
                          <a:effectLst/>
                          <a:latin typeface="Aptos" panose="020B0004020202020204" pitchFamily="34" charset="0"/>
                          <a:cs typeface="Arial"/>
                        </a:rPr>
                        <a:t>March 24</a:t>
                      </a:r>
                      <a:r>
                        <a:rPr lang="en-US" sz="1900" b="0" kern="1200">
                          <a:solidFill>
                            <a:schemeClr val="tx1"/>
                          </a:solidFill>
                          <a:effectLst/>
                          <a:latin typeface="Aptos" panose="020B0004020202020204" pitchFamily="34" charset="0"/>
                          <a:ea typeface="+mn-ea"/>
                          <a:cs typeface="Arial"/>
                        </a:rPr>
                        <a:t> - </a:t>
                      </a:r>
                      <a:r>
                        <a:rPr lang="en-US" sz="1900" kern="1200">
                          <a:solidFill>
                            <a:schemeClr val="tx1"/>
                          </a:solidFill>
                          <a:effectLst/>
                          <a:latin typeface="Aptos" panose="020B0004020202020204" pitchFamily="34" charset="0"/>
                          <a:cs typeface="Arial"/>
                        </a:rPr>
                        <a:t>May 30, 2025</a:t>
                      </a:r>
                      <a:endParaRPr lang="en-US" sz="1900">
                        <a:solidFill>
                          <a:schemeClr val="tx1"/>
                        </a:solidFill>
                        <a:effectLst/>
                        <a:latin typeface="Aptos" panose="020B0004020202020204" pitchFamily="34" charset="0"/>
                        <a:ea typeface="Times New Roman"/>
                        <a:cs typeface="Arial"/>
                      </a:endParaRPr>
                    </a:p>
                  </a:txBody>
                  <a:tcPr marL="69532" marR="69532" marT="9525" marB="0" anchor="ctr"/>
                </a:tc>
                <a:tc>
                  <a:txBody>
                    <a:bodyPr/>
                    <a:lstStyle/>
                    <a:p>
                      <a:pPr marL="0" marR="0" algn="ctr">
                        <a:lnSpc>
                          <a:spcPct val="115000"/>
                        </a:lnSpc>
                        <a:spcBef>
                          <a:spcPts val="0"/>
                        </a:spcBef>
                        <a:spcAft>
                          <a:spcPts val="0"/>
                        </a:spcAft>
                      </a:pPr>
                      <a:r>
                        <a:rPr lang="en-US" sz="1900" kern="1200">
                          <a:solidFill>
                            <a:schemeClr val="tx1"/>
                          </a:solidFill>
                          <a:effectLst/>
                          <a:latin typeface="Aptos" panose="020B0004020202020204" pitchFamily="34" charset="0"/>
                          <a:cs typeface="Arial"/>
                        </a:rPr>
                        <a:t>Online Upload</a:t>
                      </a:r>
                    </a:p>
                    <a:p>
                      <a:pPr marL="0" marR="0" algn="ctr">
                        <a:lnSpc>
                          <a:spcPct val="115000"/>
                        </a:lnSpc>
                        <a:spcBef>
                          <a:spcPts val="0"/>
                        </a:spcBef>
                        <a:spcAft>
                          <a:spcPts val="0"/>
                        </a:spcAft>
                      </a:pPr>
                      <a:r>
                        <a:rPr lang="en-US" sz="1900" kern="1200">
                          <a:solidFill>
                            <a:schemeClr val="tx1"/>
                          </a:solidFill>
                          <a:effectLst/>
                          <a:latin typeface="Aptos" panose="020B0004020202020204" pitchFamily="34" charset="0"/>
                          <a:cs typeface="Arial"/>
                        </a:rPr>
                        <a:t>March 24</a:t>
                      </a:r>
                      <a:r>
                        <a:rPr lang="en-US" sz="1900" b="0" kern="1200">
                          <a:solidFill>
                            <a:schemeClr val="tx1"/>
                          </a:solidFill>
                          <a:effectLst/>
                          <a:latin typeface="Aptos" panose="020B0004020202020204" pitchFamily="34" charset="0"/>
                          <a:ea typeface="+mn-ea"/>
                          <a:cs typeface="Arial"/>
                        </a:rPr>
                        <a:t> - </a:t>
                      </a:r>
                      <a:r>
                        <a:rPr lang="en-US" sz="1900" kern="1200">
                          <a:solidFill>
                            <a:schemeClr val="tx1"/>
                          </a:solidFill>
                          <a:effectLst/>
                          <a:latin typeface="Aptos" panose="020B0004020202020204" pitchFamily="34" charset="0"/>
                          <a:cs typeface="Arial"/>
                        </a:rPr>
                        <a:t>May 30, 2025</a:t>
                      </a:r>
                      <a:endParaRPr lang="en-US" sz="1900">
                        <a:solidFill>
                          <a:schemeClr val="tx1"/>
                        </a:solidFill>
                        <a:effectLst/>
                        <a:latin typeface="Aptos" panose="020B0004020202020204" pitchFamily="34" charset="0"/>
                        <a:ea typeface="Times New Roman"/>
                        <a:cs typeface="Arial"/>
                      </a:endParaRPr>
                    </a:p>
                  </a:txBody>
                  <a:tcPr marL="69532" marR="69532" marT="9525"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16444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EC14EE-ACFF-69C9-452E-49A00F092DBD}"/>
              </a:ext>
            </a:extLst>
          </p:cNvPr>
          <p:cNvPicPr>
            <a:picLocks noChangeAspect="1"/>
          </p:cNvPicPr>
          <p:nvPr/>
        </p:nvPicPr>
        <p:blipFill>
          <a:blip r:embed="rId3"/>
          <a:srcRect t="5128" r="-1" b="12182"/>
          <a:stretch/>
        </p:blipFill>
        <p:spPr>
          <a:xfrm>
            <a:off x="146023" y="1876833"/>
            <a:ext cx="4278060" cy="2831646"/>
          </a:xfrm>
          <a:prstGeom prst="rect">
            <a:avLst/>
          </a:prstGeom>
        </p:spPr>
      </p:pic>
      <p:sp>
        <p:nvSpPr>
          <p:cNvPr id="4" name="TextBox 3">
            <a:extLst>
              <a:ext uri="{FF2B5EF4-FFF2-40B4-BE49-F238E27FC236}">
                <a16:creationId xmlns:a16="http://schemas.microsoft.com/office/drawing/2014/main" id="{C718905F-E64E-A1D6-C8DE-A2B1B51F77C1}"/>
              </a:ext>
            </a:extLst>
          </p:cNvPr>
          <p:cNvSpPr txBox="1"/>
          <p:nvPr/>
        </p:nvSpPr>
        <p:spPr>
          <a:xfrm>
            <a:off x="3302029" y="2400155"/>
            <a:ext cx="8148997" cy="1692771"/>
          </a:xfrm>
          <a:prstGeom prst="rect">
            <a:avLst/>
          </a:prstGeom>
          <a:noFill/>
        </p:spPr>
        <p:txBody>
          <a:bodyPr wrap="square" lIns="91440" tIns="45720" rIns="91440" bIns="45720" rtlCol="0" anchor="t">
            <a:spAutoFit/>
          </a:bodyPr>
          <a:lstStyle/>
          <a:p>
            <a:pPr algn="ctr"/>
            <a:r>
              <a:rPr lang="en-US" sz="4000" b="1">
                <a:solidFill>
                  <a:schemeClr val="bg1"/>
                </a:solidFill>
                <a:latin typeface="Aptos"/>
                <a:ea typeface="Calibri"/>
                <a:cs typeface="Calibri"/>
              </a:rPr>
              <a:t>Overview of Statewide Assessments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957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E4EDA-66F9-62BB-7FA6-B537F3D4B8CE}"/>
              </a:ext>
            </a:extLst>
          </p:cNvPr>
          <p:cNvSpPr>
            <a:spLocks noGrp="1"/>
          </p:cNvSpPr>
          <p:nvPr>
            <p:ph type="title"/>
          </p:nvPr>
        </p:nvSpPr>
        <p:spPr/>
        <p:txBody>
          <a:bodyPr>
            <a:normAutofit/>
          </a:bodyPr>
          <a:lstStyle/>
          <a:p>
            <a:r>
              <a:rPr lang="en-US" sz="3600" b="1">
                <a:ln w="0"/>
                <a:solidFill>
                  <a:schemeClr val="bg1"/>
                </a:solidFill>
              </a:rPr>
              <a:t>Overview of Connecticut Statewide Assessments</a:t>
            </a:r>
            <a:endParaRPr lang="en-US" sz="3600">
              <a:solidFill>
                <a:schemeClr val="bg1"/>
              </a:solidFill>
            </a:endParaRPr>
          </a:p>
        </p:txBody>
      </p:sp>
      <p:pic>
        <p:nvPicPr>
          <p:cNvPr id="9" name="Picture 8" descr="This is an image of the Next Generation Science Standards Assessment logo.&#10;&#10;">
            <a:hlinkClick r:id="rId3"/>
            <a:extLst>
              <a:ext uri="{FF2B5EF4-FFF2-40B4-BE49-F238E27FC236}">
                <a16:creationId xmlns:a16="http://schemas.microsoft.com/office/drawing/2014/main" id="{31BEDC84-EFD2-1E3E-9C2B-5E763CB25681}"/>
              </a:ext>
            </a:extLst>
          </p:cNvPr>
          <p:cNvPicPr>
            <a:picLocks noChangeAspect="1"/>
          </p:cNvPicPr>
          <p:nvPr/>
        </p:nvPicPr>
        <p:blipFill>
          <a:blip r:embed="rId4"/>
          <a:stretch>
            <a:fillRect/>
          </a:stretch>
        </p:blipFill>
        <p:spPr>
          <a:xfrm>
            <a:off x="9055361" y="3619093"/>
            <a:ext cx="2432978" cy="1379898"/>
          </a:xfrm>
          <a:prstGeom prst="rect">
            <a:avLst/>
          </a:prstGeom>
          <a:ln w="88900" cap="sq" cmpd="thickThin">
            <a:solidFill>
              <a:srgbClr val="0070C0"/>
            </a:solidFill>
            <a:prstDash val="solid"/>
            <a:miter lim="800000"/>
          </a:ln>
          <a:effectLst>
            <a:innerShdw blurRad="76200">
              <a:srgbClr val="000000"/>
            </a:innerShdw>
          </a:effectLst>
        </p:spPr>
      </p:pic>
      <p:pic>
        <p:nvPicPr>
          <p:cNvPr id="10" name="Picture 6" descr="This is an image of the Connecticut SAT School Day logo.&#10;">
            <a:hlinkClick r:id="rId5"/>
            <a:extLst>
              <a:ext uri="{FF2B5EF4-FFF2-40B4-BE49-F238E27FC236}">
                <a16:creationId xmlns:a16="http://schemas.microsoft.com/office/drawing/2014/main" id="{DB73AB49-16AE-D6CA-8640-B9AEE3EBBA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6284" y="2112227"/>
            <a:ext cx="3312055" cy="935747"/>
          </a:xfrm>
          <a:prstGeom prst="rect">
            <a:avLst/>
          </a:prstGeom>
          <a:ln w="88900" cap="sq" cmpd="thickThin">
            <a:solidFill>
              <a:schemeClr val="accent5">
                <a:lumMod val="75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009999"/>
                </a:solidFill>
              </a14:hiddenFill>
            </a:ext>
          </a:extLst>
        </p:spPr>
      </p:pic>
      <p:pic>
        <p:nvPicPr>
          <p:cNvPr id="11" name="Picture 10" descr="This is an image of the Smarter Balanced Assessment System: A Continuous Process of Instruction and Learning logo. It shows a triangle with the interconnectivity between State Standards/College and Career Readiness Standards in relation to instructional supports, interim assessments and summative assessments. The center of the triangle highlights the connection of all these parts and the critical resources and data available through the Smarter Balanced System that support teaching and learning. This represents key attributes of a balanced assessment system.&#10;&#10;">
            <a:hlinkClick r:id="rId7"/>
            <a:extLst>
              <a:ext uri="{FF2B5EF4-FFF2-40B4-BE49-F238E27FC236}">
                <a16:creationId xmlns:a16="http://schemas.microsoft.com/office/drawing/2014/main" id="{0528F9B4-6F50-66EA-E19E-B08F944C2113}"/>
              </a:ext>
            </a:extLst>
          </p:cNvPr>
          <p:cNvPicPr>
            <a:picLocks noChangeAspect="1"/>
          </p:cNvPicPr>
          <p:nvPr/>
        </p:nvPicPr>
        <p:blipFill>
          <a:blip r:embed="rId8"/>
          <a:stretch>
            <a:fillRect/>
          </a:stretch>
        </p:blipFill>
        <p:spPr>
          <a:xfrm>
            <a:off x="639101" y="2074457"/>
            <a:ext cx="7087848" cy="3089271"/>
          </a:xfrm>
          <a:prstGeom prst="rect">
            <a:avLst/>
          </a:prstGeom>
          <a:ln w="88900" cap="sq" cmpd="thickThin">
            <a:solidFill>
              <a:schemeClr val="accent5">
                <a:lumMod val="75000"/>
              </a:schemeClr>
            </a:solidFill>
            <a:prstDash val="solid"/>
            <a:miter lim="800000"/>
          </a:ln>
          <a:effectLst>
            <a:innerShdw blurRad="76200">
              <a:srgbClr val="000000"/>
            </a:innerShdw>
          </a:effectLst>
        </p:spPr>
      </p:pic>
      <p:pic>
        <p:nvPicPr>
          <p:cNvPr id="16" name="Picture 3" descr="This is an image of the Connecticut Alternate Assessment of English Language Proficiency logo.&#10;&#10;&#10;">
            <a:hlinkClick r:id="rId9"/>
            <a:extLst>
              <a:ext uri="{FF2B5EF4-FFF2-40B4-BE49-F238E27FC236}">
                <a16:creationId xmlns:a16="http://schemas.microsoft.com/office/drawing/2014/main" id="{B4F0E511-A6C5-F4C2-A9F0-F312F2CC974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66309" y="5588444"/>
            <a:ext cx="2357641" cy="1006909"/>
          </a:xfrm>
          <a:prstGeom prst="rect">
            <a:avLst/>
          </a:prstGeom>
          <a:ln w="88900" cap="sq" cmpd="thickThin">
            <a:solidFill>
              <a:schemeClr val="accent5">
                <a:lumMod val="75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009999"/>
                </a:solidFill>
              </a14:hiddenFill>
            </a:ext>
          </a:extLst>
        </p:spPr>
      </p:pic>
      <p:pic>
        <p:nvPicPr>
          <p:cNvPr id="17" name="Picture 26" descr="This is an image of the Connecticut Alternate Assessment (CTAA) for Math and ELA logo.&#10;&#10;&#10;">
            <a:hlinkClick r:id="rId11"/>
            <a:extLst>
              <a:ext uri="{FF2B5EF4-FFF2-40B4-BE49-F238E27FC236}">
                <a16:creationId xmlns:a16="http://schemas.microsoft.com/office/drawing/2014/main" id="{4D6A966C-E667-08FF-7E15-87BFA00A17B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5917" r="2173"/>
          <a:stretch>
            <a:fillRect/>
          </a:stretch>
        </p:blipFill>
        <p:spPr bwMode="auto">
          <a:xfrm>
            <a:off x="639101" y="5552392"/>
            <a:ext cx="2653061" cy="1042961"/>
          </a:xfrm>
          <a:prstGeom prst="rect">
            <a:avLst/>
          </a:prstGeom>
          <a:ln w="88900" cap="sq" cmpd="thickThin">
            <a:solidFill>
              <a:schemeClr val="accent5">
                <a:lumMod val="75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8" name="Picture 4" descr="This is an image of the Connecticut Alternate Science (CTAS) Assessment logo.">
            <a:hlinkClick r:id="rId13"/>
            <a:extLst>
              <a:ext uri="{FF2B5EF4-FFF2-40B4-BE49-F238E27FC236}">
                <a16:creationId xmlns:a16="http://schemas.microsoft.com/office/drawing/2014/main" id="{439C7B70-FDD6-D04C-BCC1-A07399279C4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03222" y="5528484"/>
            <a:ext cx="2514357" cy="1042961"/>
          </a:xfrm>
          <a:prstGeom prst="rect">
            <a:avLst/>
          </a:prstGeom>
          <a:ln w="88900" cap="sq" cmpd="thickThin">
            <a:solidFill>
              <a:schemeClr val="accent5">
                <a:lumMod val="75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009999"/>
                </a:solidFill>
              </a14:hiddenFill>
            </a:ext>
          </a:extLst>
        </p:spPr>
      </p:pic>
      <p:pic>
        <p:nvPicPr>
          <p:cNvPr id="3" name="Graphic 2" descr="Link with solid fill">
            <a:extLst>
              <a:ext uri="{FF2B5EF4-FFF2-40B4-BE49-F238E27FC236}">
                <a16:creationId xmlns:a16="http://schemas.microsoft.com/office/drawing/2014/main" id="{A8F60A62-1E65-9860-D90E-F1A9DAF754D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277600" y="1364884"/>
            <a:ext cx="914400" cy="914400"/>
          </a:xfrm>
          <a:prstGeom prst="rect">
            <a:avLst/>
          </a:prstGeom>
        </p:spPr>
      </p:pic>
    </p:spTree>
    <p:extLst>
      <p:ext uri="{BB962C8B-B14F-4D97-AF65-F5344CB8AC3E}">
        <p14:creationId xmlns:p14="http://schemas.microsoft.com/office/powerpoint/2010/main" val="3002125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E4EDA-66F9-62BB-7FA6-B537F3D4B8CE}"/>
              </a:ext>
            </a:extLst>
          </p:cNvPr>
          <p:cNvSpPr>
            <a:spLocks noGrp="1"/>
          </p:cNvSpPr>
          <p:nvPr>
            <p:ph type="title"/>
          </p:nvPr>
        </p:nvSpPr>
        <p:spPr/>
        <p:txBody>
          <a:bodyPr>
            <a:normAutofit/>
          </a:bodyPr>
          <a:lstStyle/>
          <a:p>
            <a:r>
              <a:rPr lang="en-US" sz="3600" b="1">
                <a:ln w="0"/>
                <a:solidFill>
                  <a:schemeClr val="bg1"/>
                </a:solidFill>
              </a:rPr>
              <a:t>How are students tested?</a:t>
            </a:r>
            <a:endParaRPr lang="en-US" sz="3600">
              <a:solidFill>
                <a:schemeClr val="bg1"/>
              </a:solidFill>
            </a:endParaRPr>
          </a:p>
        </p:txBody>
      </p:sp>
      <p:graphicFrame>
        <p:nvGraphicFramePr>
          <p:cNvPr id="6" name="Content Placeholder 4" descr="This is an image with four icons illustrating how students are assessed. &#10;&#10;">
            <a:extLst>
              <a:ext uri="{FF2B5EF4-FFF2-40B4-BE49-F238E27FC236}">
                <a16:creationId xmlns:a16="http://schemas.microsoft.com/office/drawing/2014/main" id="{F072A7FC-61C1-3C60-1494-0DED9180EED6}"/>
              </a:ext>
            </a:extLst>
          </p:cNvPr>
          <p:cNvGraphicFramePr/>
          <p:nvPr>
            <p:extLst>
              <p:ext uri="{D42A27DB-BD31-4B8C-83A1-F6EECF244321}">
                <p14:modId xmlns:p14="http://schemas.microsoft.com/office/powerpoint/2010/main" val="1896296481"/>
              </p:ext>
            </p:extLst>
          </p:nvPr>
        </p:nvGraphicFramePr>
        <p:xfrm>
          <a:off x="1161743" y="1560112"/>
          <a:ext cx="9835921" cy="50084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0733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EC14EE-ACFF-69C9-452E-49A00F092DBD}"/>
              </a:ext>
            </a:extLst>
          </p:cNvPr>
          <p:cNvPicPr>
            <a:picLocks noChangeAspect="1"/>
          </p:cNvPicPr>
          <p:nvPr/>
        </p:nvPicPr>
        <p:blipFill>
          <a:blip r:embed="rId3"/>
          <a:srcRect t="5128" r="-1" b="12182"/>
          <a:stretch/>
        </p:blipFill>
        <p:spPr>
          <a:xfrm>
            <a:off x="146023" y="1876833"/>
            <a:ext cx="4278060" cy="2831646"/>
          </a:xfrm>
          <a:prstGeom prst="rect">
            <a:avLst/>
          </a:prstGeom>
        </p:spPr>
      </p:pic>
      <p:sp>
        <p:nvSpPr>
          <p:cNvPr id="4" name="TextBox 3">
            <a:extLst>
              <a:ext uri="{FF2B5EF4-FFF2-40B4-BE49-F238E27FC236}">
                <a16:creationId xmlns:a16="http://schemas.microsoft.com/office/drawing/2014/main" id="{C718905F-E64E-A1D6-C8DE-A2B1B51F77C1}"/>
              </a:ext>
            </a:extLst>
          </p:cNvPr>
          <p:cNvSpPr txBox="1"/>
          <p:nvPr/>
        </p:nvSpPr>
        <p:spPr>
          <a:xfrm>
            <a:off x="3511035" y="2582614"/>
            <a:ext cx="8148997" cy="1692771"/>
          </a:xfrm>
          <a:prstGeom prst="rect">
            <a:avLst/>
          </a:prstGeom>
          <a:noFill/>
        </p:spPr>
        <p:txBody>
          <a:bodyPr wrap="square" lIns="91440" tIns="45720" rIns="91440" bIns="45720" rtlCol="0" anchor="t">
            <a:spAutoFit/>
          </a:bodyPr>
          <a:lstStyle/>
          <a:p>
            <a:pPr algn="ctr"/>
            <a:r>
              <a:rPr lang="en-US" sz="4000" b="1">
                <a:solidFill>
                  <a:schemeClr val="bg1"/>
                </a:solidFill>
                <a:latin typeface="Aptos"/>
                <a:ea typeface="Calibri"/>
                <a:cs typeface="Calibri"/>
              </a:rPr>
              <a:t>Getting to Know the Online Test Systems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601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330FEC-0531-97F7-2747-A09C3905A8B3}"/>
              </a:ext>
            </a:extLst>
          </p:cNvPr>
          <p:cNvSpPr txBox="1"/>
          <p:nvPr/>
        </p:nvSpPr>
        <p:spPr>
          <a:xfrm>
            <a:off x="838200" y="1825624"/>
            <a:ext cx="5181600" cy="4254745"/>
          </a:xfrm>
          <a:prstGeom prst="rect">
            <a:avLst/>
          </a:prstGeom>
        </p:spPr>
        <p:txBody>
          <a:bodyPr vert="horz" wrap="square" lIns="91440" tIns="45720" rIns="91440" bIns="45720" rtlCol="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28600" indent="-228600" defTabSz="914400" fontAlgn="base">
              <a:lnSpc>
                <a:spcPct val="90000"/>
              </a:lnSpc>
              <a:spcBef>
                <a:spcPts val="1000"/>
              </a:spcBef>
              <a:spcAft>
                <a:spcPct val="0"/>
              </a:spcAft>
              <a:buFont typeface="Arial" panose="020B0604020202020204" pitchFamily="34" charset="0"/>
              <a:buChar char="•"/>
              <a:defRPr/>
            </a:pPr>
            <a:r>
              <a:rPr lang="en-US" sz="2200">
                <a:latin typeface="Aptos"/>
              </a:rPr>
              <a:t>Existing user accounts were rolled over and passwords reset in August 2024.</a:t>
            </a:r>
          </a:p>
          <a:p>
            <a:pPr marL="228600" indent="-228600" defTabSz="914400" fontAlgn="base">
              <a:lnSpc>
                <a:spcPct val="90000"/>
              </a:lnSpc>
              <a:spcBef>
                <a:spcPts val="1000"/>
              </a:spcBef>
              <a:spcAft>
                <a:spcPct val="0"/>
              </a:spcAft>
              <a:buFont typeface="Arial" panose="020B0604020202020204" pitchFamily="34" charset="0"/>
              <a:buChar char="•"/>
              <a:defRPr/>
            </a:pPr>
            <a:r>
              <a:rPr lang="en-US" sz="2200">
                <a:latin typeface="Aptos"/>
              </a:rPr>
              <a:t>If you log in on a new device or browser (or clear the cache) you must enter an emailed code after passing the login screen. This step does not occur when you activate your account.</a:t>
            </a:r>
          </a:p>
          <a:p>
            <a:pPr marL="228600" indent="-228600" defTabSz="914400" fontAlgn="base">
              <a:lnSpc>
                <a:spcPct val="90000"/>
              </a:lnSpc>
              <a:spcBef>
                <a:spcPts val="1000"/>
              </a:spcBef>
              <a:spcAft>
                <a:spcPct val="0"/>
              </a:spcAft>
              <a:buFont typeface="Arial" panose="020B0604020202020204" pitchFamily="34" charset="0"/>
              <a:buChar char="•"/>
              <a:defRPr/>
            </a:pPr>
            <a:r>
              <a:rPr lang="en-US" sz="2200">
                <a:latin typeface="Aptos"/>
              </a:rPr>
              <a:t>See your District or School Test Administrator if you are a new user and don’t have a TIDE user account, or if your contact information needs to be updated (e.g., name, phone number).</a:t>
            </a:r>
          </a:p>
        </p:txBody>
      </p:sp>
      <p:pic>
        <p:nvPicPr>
          <p:cNvPr id="4" name="Picture 3" descr="This is a screen shot of the Test Information Delivery Engine (TIDE) located on the portal.">
            <a:extLst>
              <a:ext uri="{FF2B5EF4-FFF2-40B4-BE49-F238E27FC236}">
                <a16:creationId xmlns:a16="http://schemas.microsoft.com/office/drawing/2014/main" id="{33C95C88-E8CB-4A9C-EF6E-565513083F17}"/>
              </a:ext>
            </a:extLst>
          </p:cNvPr>
          <p:cNvPicPr>
            <a:picLocks noChangeAspect="1"/>
          </p:cNvPicPr>
          <p:nvPr/>
        </p:nvPicPr>
        <p:blipFill>
          <a:blip r:embed="rId3"/>
          <a:stretch>
            <a:fillRect/>
          </a:stretch>
        </p:blipFill>
        <p:spPr>
          <a:xfrm>
            <a:off x="6172200" y="2212441"/>
            <a:ext cx="5181600" cy="4102623"/>
          </a:xfrm>
          <a:prstGeom prst="rect">
            <a:avLst/>
          </a:prstGeom>
          <a:noFill/>
          <a:ln w="6350">
            <a:solidFill>
              <a:schemeClr val="tx1">
                <a:lumMod val="50000"/>
                <a:lumOff val="50000"/>
              </a:schemeClr>
            </a:solidFill>
          </a:ln>
        </p:spPr>
      </p:pic>
      <p:sp>
        <p:nvSpPr>
          <p:cNvPr id="2" name="Title 1">
            <a:extLst>
              <a:ext uri="{FF2B5EF4-FFF2-40B4-BE49-F238E27FC236}">
                <a16:creationId xmlns:a16="http://schemas.microsoft.com/office/drawing/2014/main" id="{349DF33D-DD9A-E92A-F919-A6AD4628DDF9}"/>
              </a:ext>
            </a:extLst>
          </p:cNvPr>
          <p:cNvSpPr>
            <a:spLocks noGrp="1"/>
          </p:cNvSpPr>
          <p:nvPr>
            <p:ph type="title"/>
          </p:nvPr>
        </p:nvSpPr>
        <p:spPr>
          <a:xfrm>
            <a:off x="2436725" y="0"/>
            <a:ext cx="7480998" cy="1445845"/>
          </a:xfrm>
        </p:spPr>
        <p:txBody>
          <a:bodyPr vert="horz" lIns="91440" tIns="45720" rIns="91440" bIns="45720" rtlCol="0" anchor="ctr">
            <a:normAutofit/>
          </a:bodyPr>
          <a:lstStyle/>
          <a:p>
            <a:r>
              <a:rPr lang="en-US" sz="3600" b="1" kern="1200">
                <a:solidFill>
                  <a:srgbClr val="FFFFFF"/>
                </a:solidFill>
                <a:latin typeface="Aptos" panose="020B0004020202020204" pitchFamily="34" charset="0"/>
                <a:ea typeface="+mj-ea"/>
                <a:cs typeface="Arial" panose="020B0604020202020204" pitchFamily="34" charset="0"/>
              </a:rPr>
              <a:t>Accessing Systems</a:t>
            </a:r>
          </a:p>
        </p:txBody>
      </p:sp>
    </p:spTree>
    <p:extLst>
      <p:ext uri="{BB962C8B-B14F-4D97-AF65-F5344CB8AC3E}">
        <p14:creationId xmlns:p14="http://schemas.microsoft.com/office/powerpoint/2010/main" val="2199366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EC14EE-ACFF-69C9-452E-49A00F092DBD}"/>
              </a:ext>
              <a:ext uri="{C183D7F6-B498-43B3-948B-1728B52AA6E4}">
                <adec:decorative xmlns:adec="http://schemas.microsoft.com/office/drawing/2017/decorative" val="1"/>
              </a:ext>
            </a:extLst>
          </p:cNvPr>
          <p:cNvPicPr>
            <a:picLocks noChangeAspect="1"/>
          </p:cNvPicPr>
          <p:nvPr/>
        </p:nvPicPr>
        <p:blipFill>
          <a:blip r:embed="rId3"/>
          <a:srcRect t="5128" r="-1" b="12182"/>
          <a:stretch/>
        </p:blipFill>
        <p:spPr>
          <a:xfrm>
            <a:off x="322669" y="2126090"/>
            <a:ext cx="2628350" cy="2405744"/>
          </a:xfrm>
          <a:prstGeom prst="rect">
            <a:avLst/>
          </a:prstGeom>
        </p:spPr>
      </p:pic>
      <p:sp>
        <p:nvSpPr>
          <p:cNvPr id="4" name="TextBox 3">
            <a:extLst>
              <a:ext uri="{FF2B5EF4-FFF2-40B4-BE49-F238E27FC236}">
                <a16:creationId xmlns:a16="http://schemas.microsoft.com/office/drawing/2014/main" id="{C718905F-E64E-A1D6-C8DE-A2B1B51F77C1}"/>
              </a:ext>
            </a:extLst>
          </p:cNvPr>
          <p:cNvSpPr txBox="1"/>
          <p:nvPr/>
        </p:nvSpPr>
        <p:spPr>
          <a:xfrm>
            <a:off x="3720334" y="595931"/>
            <a:ext cx="8148997" cy="5893921"/>
          </a:xfrm>
          <a:prstGeom prst="rect">
            <a:avLst/>
          </a:prstGeom>
          <a:noFill/>
        </p:spPr>
        <p:txBody>
          <a:bodyPr wrap="square" lIns="91440" tIns="45720" rIns="91440" bIns="45720" rtlCol="0" anchor="t">
            <a:spAutoFit/>
          </a:bodyPr>
          <a:lstStyle/>
          <a:p>
            <a:pPr algn="ctr">
              <a:spcAft>
                <a:spcPts val="600"/>
              </a:spcAft>
            </a:pPr>
            <a:r>
              <a:rPr lang="en-US" sz="3600" b="1">
                <a:solidFill>
                  <a:srgbClr val="FFFFFF"/>
                </a:solidFill>
                <a:latin typeface="Aptos"/>
                <a:ea typeface="Calibri"/>
                <a:cs typeface="Calibri"/>
              </a:rPr>
              <a:t>Presentation Overview</a:t>
            </a:r>
          </a:p>
          <a:p>
            <a:pPr marL="342900" indent="-342900">
              <a:buFont typeface="Arial" panose="020B0604020202020204" pitchFamily="34" charset="0"/>
              <a:buChar char="•"/>
            </a:pPr>
            <a:r>
              <a:rPr lang="en-US" sz="2800">
                <a:solidFill>
                  <a:srgbClr val="FFFFFF"/>
                </a:solidFill>
                <a:latin typeface="Aptos" panose="020B0004020202020204" pitchFamily="34" charset="0"/>
                <a:ea typeface="Calibri"/>
                <a:cs typeface="Calibri"/>
              </a:rPr>
              <a:t>Welcome from the Staff</a:t>
            </a:r>
          </a:p>
          <a:p>
            <a:pPr marL="342900" indent="-342900">
              <a:buFont typeface="Arial" panose="020B0604020202020204" pitchFamily="34" charset="0"/>
              <a:buChar char="•"/>
            </a:pPr>
            <a:r>
              <a:rPr lang="en-US" sz="2800">
                <a:solidFill>
                  <a:srgbClr val="FFFFFF"/>
                </a:solidFill>
                <a:latin typeface="Aptos" panose="020B0004020202020204" pitchFamily="34" charset="0"/>
                <a:ea typeface="Calibri"/>
                <a:cs typeface="Calibri"/>
              </a:rPr>
              <a:t>Connecticut’s Sensible Assessment System</a:t>
            </a:r>
          </a:p>
          <a:p>
            <a:pPr marL="342900" indent="-342900">
              <a:buFont typeface="Arial" panose="020B0604020202020204" pitchFamily="34" charset="0"/>
              <a:buChar char="•"/>
            </a:pPr>
            <a:r>
              <a:rPr lang="en-US" sz="2800">
                <a:solidFill>
                  <a:srgbClr val="FFFFFF"/>
                </a:solidFill>
                <a:latin typeface="Aptos" panose="020B0004020202020204" pitchFamily="34" charset="0"/>
              </a:rPr>
              <a:t>Student Participation</a:t>
            </a:r>
          </a:p>
          <a:p>
            <a:pPr marL="342900" indent="-342900">
              <a:buFont typeface="Arial" panose="020B0604020202020204" pitchFamily="34" charset="0"/>
              <a:buChar char="•"/>
            </a:pPr>
            <a:r>
              <a:rPr lang="en-US" sz="2800">
                <a:solidFill>
                  <a:srgbClr val="FFFFFF"/>
                </a:solidFill>
                <a:latin typeface="Aptos" panose="020B0004020202020204" pitchFamily="34" charset="0"/>
              </a:rPr>
              <a:t>Assessment Calendar</a:t>
            </a:r>
          </a:p>
          <a:p>
            <a:pPr marL="342900" indent="-342900">
              <a:buFont typeface="Arial" panose="020B0604020202020204" pitchFamily="34" charset="0"/>
              <a:buChar char="•"/>
            </a:pPr>
            <a:r>
              <a:rPr lang="en-US" sz="2800">
                <a:solidFill>
                  <a:srgbClr val="FFFFFF"/>
                </a:solidFill>
                <a:latin typeface="Aptos" panose="020B0004020202020204" pitchFamily="34" charset="0"/>
              </a:rPr>
              <a:t>Overview of the Connecticut Statewide Assessments</a:t>
            </a:r>
          </a:p>
          <a:p>
            <a:pPr marL="342900" indent="-342900">
              <a:buFont typeface="Arial" panose="020B0604020202020204" pitchFamily="34" charset="0"/>
              <a:buChar char="•"/>
            </a:pPr>
            <a:r>
              <a:rPr lang="en-US" sz="2800">
                <a:solidFill>
                  <a:srgbClr val="FFFFFF"/>
                </a:solidFill>
                <a:latin typeface="Aptos" panose="020B0004020202020204" pitchFamily="34" charset="0"/>
              </a:rPr>
              <a:t>Getting to Know the Online Test Systems</a:t>
            </a:r>
          </a:p>
          <a:p>
            <a:pPr marL="342900" indent="-342900">
              <a:buFont typeface="Arial" panose="020B0604020202020204" pitchFamily="34" charset="0"/>
              <a:buChar char="•"/>
            </a:pPr>
            <a:r>
              <a:rPr lang="en-US" sz="2800">
                <a:solidFill>
                  <a:srgbClr val="FFFFFF"/>
                </a:solidFill>
                <a:latin typeface="Aptos" panose="020B0004020202020204" pitchFamily="34" charset="0"/>
              </a:rPr>
              <a:t>Starting a Test Session</a:t>
            </a:r>
          </a:p>
          <a:p>
            <a:pPr marL="342900" indent="-342900">
              <a:buFont typeface="Arial" panose="020B0604020202020204" pitchFamily="34" charset="0"/>
              <a:buChar char="•"/>
            </a:pPr>
            <a:r>
              <a:rPr lang="en-US" sz="2800">
                <a:solidFill>
                  <a:srgbClr val="FFFFFF"/>
                </a:solidFill>
                <a:latin typeface="Aptos" panose="020B0004020202020204" pitchFamily="34" charset="0"/>
              </a:rPr>
              <a:t>Test Monitoring and Security</a:t>
            </a:r>
          </a:p>
          <a:p>
            <a:pPr marL="342900" indent="-342900">
              <a:buFont typeface="Arial" panose="020B0604020202020204" pitchFamily="34" charset="0"/>
              <a:buChar char="•"/>
            </a:pPr>
            <a:r>
              <a:rPr lang="en-US" sz="2800">
                <a:solidFill>
                  <a:srgbClr val="FFFFFF"/>
                </a:solidFill>
                <a:latin typeface="Aptos" panose="020B0004020202020204" pitchFamily="34" charset="0"/>
              </a:rPr>
              <a:t>Accessibility</a:t>
            </a:r>
          </a:p>
          <a:p>
            <a:pPr marL="342900" indent="-342900">
              <a:buFont typeface="Arial" panose="020B0604020202020204" pitchFamily="34" charset="0"/>
              <a:buChar char="•"/>
            </a:pPr>
            <a:r>
              <a:rPr lang="en-US" sz="2800">
                <a:solidFill>
                  <a:srgbClr val="FFFFFF"/>
                </a:solidFill>
                <a:latin typeface="Aptos" panose="020B0004020202020204" pitchFamily="34" charset="0"/>
              </a:rPr>
              <a:t>Practice and Training</a:t>
            </a:r>
          </a:p>
          <a:p>
            <a:pPr marL="342900" indent="-342900">
              <a:buFont typeface="Arial" panose="020B0604020202020204" pitchFamily="34" charset="0"/>
              <a:buChar char="•"/>
            </a:pPr>
            <a:r>
              <a:rPr lang="en-US" sz="2800">
                <a:solidFill>
                  <a:srgbClr val="FFFFFF"/>
                </a:solidFill>
                <a:latin typeface="Aptos" panose="020B0004020202020204" pitchFamily="34" charset="0"/>
              </a:rPr>
              <a:t>Resources </a:t>
            </a:r>
          </a:p>
        </p:txBody>
      </p:sp>
    </p:spTree>
    <p:extLst>
      <p:ext uri="{BB962C8B-B14F-4D97-AF65-F5344CB8AC3E}">
        <p14:creationId xmlns:p14="http://schemas.microsoft.com/office/powerpoint/2010/main" val="326613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DF33D-DD9A-E92A-F919-A6AD4628DDF9}"/>
              </a:ext>
            </a:extLst>
          </p:cNvPr>
          <p:cNvSpPr>
            <a:spLocks noGrp="1"/>
          </p:cNvSpPr>
          <p:nvPr>
            <p:ph type="title"/>
          </p:nvPr>
        </p:nvSpPr>
        <p:spPr>
          <a:xfrm>
            <a:off x="2436725" y="1"/>
            <a:ext cx="7480998" cy="1367692"/>
          </a:xfrm>
        </p:spPr>
        <p:txBody>
          <a:bodyPr vert="horz" lIns="91440" tIns="45720" rIns="91440" bIns="45720" rtlCol="0" anchor="ctr">
            <a:normAutofit/>
          </a:bodyPr>
          <a:lstStyle/>
          <a:p>
            <a:r>
              <a:rPr lang="en-US" sz="3600">
                <a:solidFill>
                  <a:srgbClr val="FFFFFF"/>
                </a:solidFill>
                <a:latin typeface="Aptos"/>
                <a:cs typeface="Arial"/>
              </a:rPr>
              <a:t>Single Sign-On</a:t>
            </a:r>
            <a:endParaRPr lang="en-US" sz="3600" b="1" kern="1200">
              <a:solidFill>
                <a:srgbClr val="FFFFFF"/>
              </a:solidFill>
              <a:latin typeface="Aptos" panose="020B0004020202020204" pitchFamily="34" charset="0"/>
              <a:ea typeface="+mj-ea"/>
              <a:cs typeface="Arial" panose="020B0604020202020204" pitchFamily="34" charset="0"/>
            </a:endParaRPr>
          </a:p>
        </p:txBody>
      </p:sp>
      <p:pic>
        <p:nvPicPr>
          <p:cNvPr id="3" name="Picture 2" descr="This is a screenshot of the Cambium Assessment user sign-in page. ">
            <a:extLst>
              <a:ext uri="{FF2B5EF4-FFF2-40B4-BE49-F238E27FC236}">
                <a16:creationId xmlns:a16="http://schemas.microsoft.com/office/drawing/2014/main" id="{DEC13549-256F-66A9-868F-6227AEEA6195}"/>
              </a:ext>
            </a:extLst>
          </p:cNvPr>
          <p:cNvPicPr>
            <a:picLocks noChangeAspect="1"/>
          </p:cNvPicPr>
          <p:nvPr/>
        </p:nvPicPr>
        <p:blipFill>
          <a:blip r:embed="rId3"/>
          <a:stretch>
            <a:fillRect/>
          </a:stretch>
        </p:blipFill>
        <p:spPr>
          <a:xfrm>
            <a:off x="-2798" y="1452940"/>
            <a:ext cx="12196082" cy="4816928"/>
          </a:xfrm>
          <a:prstGeom prst="rect">
            <a:avLst/>
          </a:prstGeom>
        </p:spPr>
      </p:pic>
    </p:spTree>
    <p:extLst>
      <p:ext uri="{BB962C8B-B14F-4D97-AF65-F5344CB8AC3E}">
        <p14:creationId xmlns:p14="http://schemas.microsoft.com/office/powerpoint/2010/main" val="1330440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E4EDA-66F9-62BB-7FA6-B537F3D4B8CE}"/>
              </a:ext>
            </a:extLst>
          </p:cNvPr>
          <p:cNvSpPr>
            <a:spLocks noGrp="1"/>
          </p:cNvSpPr>
          <p:nvPr>
            <p:ph type="title"/>
          </p:nvPr>
        </p:nvSpPr>
        <p:spPr>
          <a:xfrm>
            <a:off x="2438400" y="0"/>
            <a:ext cx="7315200" cy="1371600"/>
          </a:xfrm>
        </p:spPr>
        <p:txBody>
          <a:bodyPr>
            <a:noAutofit/>
          </a:bodyPr>
          <a:lstStyle/>
          <a:p>
            <a:r>
              <a:rPr lang="en-US" sz="3600" b="1">
                <a:ln w="0"/>
                <a:solidFill>
                  <a:schemeClr val="bg1"/>
                </a:solidFill>
              </a:rPr>
              <a:t>Connecticut Comprehensive Assessment Program Portal</a:t>
            </a:r>
            <a:endParaRPr lang="en-US" sz="3600">
              <a:solidFill>
                <a:schemeClr val="bg1"/>
              </a:solidFill>
            </a:endParaRPr>
          </a:p>
        </p:txBody>
      </p:sp>
      <p:pic>
        <p:nvPicPr>
          <p:cNvPr id="7" name="Picture 6" descr="This is an image of the Connecticut Comprehensive Assessment Program Portal.  ">
            <a:hlinkClick r:id="rId3"/>
            <a:extLst>
              <a:ext uri="{FF2B5EF4-FFF2-40B4-BE49-F238E27FC236}">
                <a16:creationId xmlns:a16="http://schemas.microsoft.com/office/drawing/2014/main" id="{9A7C02B7-F9BC-6242-EC4B-975C91BF851F}"/>
              </a:ext>
            </a:extLst>
          </p:cNvPr>
          <p:cNvPicPr>
            <a:picLocks noChangeAspect="1"/>
          </p:cNvPicPr>
          <p:nvPr/>
        </p:nvPicPr>
        <p:blipFill>
          <a:blip r:embed="rId4"/>
          <a:stretch>
            <a:fillRect/>
          </a:stretch>
        </p:blipFill>
        <p:spPr>
          <a:xfrm>
            <a:off x="4741669" y="1589593"/>
            <a:ext cx="6829776" cy="5172341"/>
          </a:xfrm>
          <a:prstGeom prst="rect">
            <a:avLst/>
          </a:prstGeom>
          <a:ln>
            <a:solidFill>
              <a:schemeClr val="accent1"/>
            </a:solidFill>
          </a:ln>
        </p:spPr>
      </p:pic>
      <p:sp>
        <p:nvSpPr>
          <p:cNvPr id="8" name="TextBox 7">
            <a:extLst>
              <a:ext uri="{FF2B5EF4-FFF2-40B4-BE49-F238E27FC236}">
                <a16:creationId xmlns:a16="http://schemas.microsoft.com/office/drawing/2014/main" id="{2592C9EB-8AAD-9936-269D-456C72159DB1}"/>
              </a:ext>
            </a:extLst>
          </p:cNvPr>
          <p:cNvSpPr txBox="1"/>
          <p:nvPr/>
        </p:nvSpPr>
        <p:spPr>
          <a:xfrm>
            <a:off x="620554" y="2088680"/>
            <a:ext cx="3529415" cy="2246769"/>
          </a:xfrm>
          <a:prstGeom prst="rect">
            <a:avLst/>
          </a:prstGeom>
          <a:noFill/>
        </p:spPr>
        <p:txBody>
          <a:bodyPr wrap="square" rtlCol="0">
            <a:spAutoFit/>
          </a:bodyPr>
          <a:lstStyle/>
          <a:p>
            <a:pPr marL="0" indent="0">
              <a:buNone/>
            </a:pPr>
            <a:r>
              <a:rPr lang="en-US" sz="2800">
                <a:latin typeface="Aptos" panose="020B0004020202020204" pitchFamily="34" charset="0"/>
                <a:cs typeface="Arial"/>
              </a:rPr>
              <a:t>Everything you for need concerning state assessments can be found on the Portal. </a:t>
            </a:r>
            <a:endParaRPr lang="en-US" sz="2000">
              <a:latin typeface="Aptos" panose="020B0004020202020204" pitchFamily="34" charset="0"/>
              <a:cs typeface="Arial"/>
            </a:endParaRPr>
          </a:p>
        </p:txBody>
      </p:sp>
      <p:pic>
        <p:nvPicPr>
          <p:cNvPr id="3" name="Picture 2">
            <a:extLst>
              <a:ext uri="{FF2B5EF4-FFF2-40B4-BE49-F238E27FC236}">
                <a16:creationId xmlns:a16="http://schemas.microsoft.com/office/drawing/2014/main" id="{20DA9E5F-D847-98B3-8713-063DC83D50FA}"/>
              </a:ext>
            </a:extLst>
          </p:cNvPr>
          <p:cNvPicPr>
            <a:picLocks noChangeAspect="1"/>
          </p:cNvPicPr>
          <p:nvPr/>
        </p:nvPicPr>
        <p:blipFill>
          <a:blip r:embed="rId5"/>
          <a:stretch>
            <a:fillRect/>
          </a:stretch>
        </p:blipFill>
        <p:spPr>
          <a:xfrm>
            <a:off x="10590705" y="2839238"/>
            <a:ext cx="914479" cy="914479"/>
          </a:xfrm>
          <a:prstGeom prst="rect">
            <a:avLst/>
          </a:prstGeom>
        </p:spPr>
      </p:pic>
      <p:sp>
        <p:nvSpPr>
          <p:cNvPr id="4" name="Rectangle 3">
            <a:extLst>
              <a:ext uri="{FF2B5EF4-FFF2-40B4-BE49-F238E27FC236}">
                <a16:creationId xmlns:a16="http://schemas.microsoft.com/office/drawing/2014/main" id="{42251242-4279-13FA-BE5B-8EF96F053433}"/>
              </a:ext>
            </a:extLst>
          </p:cNvPr>
          <p:cNvSpPr/>
          <p:nvPr/>
        </p:nvSpPr>
        <p:spPr>
          <a:xfrm>
            <a:off x="9495831" y="1589593"/>
            <a:ext cx="492900" cy="178247"/>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74880913-7FEE-9FF3-79B3-1998F152C5C1}"/>
              </a:ext>
            </a:extLst>
          </p:cNvPr>
          <p:cNvCxnSpPr>
            <a:cxnSpLocks/>
          </p:cNvCxnSpPr>
          <p:nvPr/>
        </p:nvCxnSpPr>
        <p:spPr>
          <a:xfrm flipH="1">
            <a:off x="10038239" y="1700998"/>
            <a:ext cx="786515"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DC48CFD-C73A-0ECA-C618-BCDF3C37AFB8}"/>
              </a:ext>
            </a:extLst>
          </p:cNvPr>
          <p:cNvCxnSpPr>
            <a:cxnSpLocks/>
          </p:cNvCxnSpPr>
          <p:nvPr/>
        </p:nvCxnSpPr>
        <p:spPr>
          <a:xfrm flipH="1">
            <a:off x="9056914" y="1723278"/>
            <a:ext cx="1866856" cy="257875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4456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his is an image of the Smarter Balanced Assessment webpage on the portal.  &#10;The image shows where to locate the Practice Tests and TIDE along with the Test Interface and where to view student test results.&#10;">
            <a:extLst>
              <a:ext uri="{FF2B5EF4-FFF2-40B4-BE49-F238E27FC236}">
                <a16:creationId xmlns:a16="http://schemas.microsoft.com/office/drawing/2014/main" id="{CAE8918B-970F-E6D5-6336-24555B1C93B1}"/>
              </a:ext>
            </a:extLst>
          </p:cNvPr>
          <p:cNvPicPr>
            <a:picLocks noChangeAspect="1"/>
          </p:cNvPicPr>
          <p:nvPr/>
        </p:nvPicPr>
        <p:blipFill>
          <a:blip r:embed="rId3"/>
          <a:stretch>
            <a:fillRect/>
          </a:stretch>
        </p:blipFill>
        <p:spPr>
          <a:xfrm>
            <a:off x="5224607" y="1495150"/>
            <a:ext cx="4207161" cy="5269323"/>
          </a:xfrm>
          <a:prstGeom prst="rect">
            <a:avLst/>
          </a:prstGeom>
          <a:ln>
            <a:solidFill>
              <a:schemeClr val="tx1"/>
            </a:solidFill>
          </a:ln>
        </p:spPr>
      </p:pic>
      <p:sp>
        <p:nvSpPr>
          <p:cNvPr id="2" name="Title 1">
            <a:extLst>
              <a:ext uri="{FF2B5EF4-FFF2-40B4-BE49-F238E27FC236}">
                <a16:creationId xmlns:a16="http://schemas.microsoft.com/office/drawing/2014/main" id="{34A8B15A-F20F-8B58-30AF-631CC05CD539}"/>
              </a:ext>
            </a:extLst>
          </p:cNvPr>
          <p:cNvSpPr>
            <a:spLocks noGrp="1"/>
          </p:cNvSpPr>
          <p:nvPr>
            <p:ph type="title"/>
          </p:nvPr>
        </p:nvSpPr>
        <p:spPr>
          <a:xfrm>
            <a:off x="1731264" y="0"/>
            <a:ext cx="8729472" cy="1371600"/>
          </a:xfrm>
        </p:spPr>
        <p:txBody>
          <a:bodyPr>
            <a:noAutofit/>
          </a:bodyPr>
          <a:lstStyle/>
          <a:p>
            <a:r>
              <a:rPr lang="en-US" sz="3600" b="1">
                <a:ln w="0"/>
                <a:solidFill>
                  <a:schemeClr val="bg1"/>
                </a:solidFill>
              </a:rPr>
              <a:t>Connecticut Comprehensive Assessment Program Portal: Smarter Balanced</a:t>
            </a:r>
            <a:endParaRPr lang="en-US" sz="3600">
              <a:solidFill>
                <a:schemeClr val="bg1"/>
              </a:solidFill>
            </a:endParaRPr>
          </a:p>
        </p:txBody>
      </p:sp>
      <p:sp>
        <p:nvSpPr>
          <p:cNvPr id="3" name="Slide Number Placeholder 2">
            <a:extLst>
              <a:ext uri="{FF2B5EF4-FFF2-40B4-BE49-F238E27FC236}">
                <a16:creationId xmlns:a16="http://schemas.microsoft.com/office/drawing/2014/main" id="{C596351E-BCFA-DD74-880E-522546B4E978}"/>
              </a:ext>
            </a:extLst>
          </p:cNvPr>
          <p:cNvSpPr>
            <a:spLocks noGrp="1"/>
          </p:cNvSpPr>
          <p:nvPr>
            <p:ph type="sldNum" sz="quarter" idx="4"/>
          </p:nvPr>
        </p:nvSpPr>
        <p:spPr/>
        <p:txBody>
          <a:bodyPr/>
          <a:lstStyle/>
          <a:p>
            <a:fld id="{13A326F7-3D62-4D6D-AF51-CF772FE3461F}" type="slidenum">
              <a:rPr lang="en-US" smtClean="0"/>
              <a:pPr/>
              <a:t>22</a:t>
            </a:fld>
            <a:endParaRPr lang="en-US"/>
          </a:p>
        </p:txBody>
      </p:sp>
      <p:sp>
        <p:nvSpPr>
          <p:cNvPr id="6" name="TextBox 5">
            <a:extLst>
              <a:ext uri="{FF2B5EF4-FFF2-40B4-BE49-F238E27FC236}">
                <a16:creationId xmlns:a16="http://schemas.microsoft.com/office/drawing/2014/main" id="{6F6DC6B8-0445-23B7-BB12-D64C951ACF60}"/>
              </a:ext>
            </a:extLst>
          </p:cNvPr>
          <p:cNvSpPr txBox="1"/>
          <p:nvPr/>
        </p:nvSpPr>
        <p:spPr>
          <a:xfrm>
            <a:off x="762697" y="2407192"/>
            <a:ext cx="3349591" cy="461665"/>
          </a:xfrm>
          <a:prstGeom prst="rect">
            <a:avLst/>
          </a:prstGeom>
          <a:noFill/>
        </p:spPr>
        <p:txBody>
          <a:bodyPr wrap="square" rtlCol="0">
            <a:spAutoFit/>
          </a:bodyPr>
          <a:lstStyle/>
          <a:p>
            <a:r>
              <a:rPr lang="en-US" sz="2400">
                <a:latin typeface="Aptos" panose="020B0004020202020204" pitchFamily="34" charset="0"/>
              </a:rPr>
              <a:t>1. Practice tests; TIDE</a:t>
            </a:r>
          </a:p>
        </p:txBody>
      </p:sp>
      <p:sp>
        <p:nvSpPr>
          <p:cNvPr id="7" name="TextBox 6">
            <a:extLst>
              <a:ext uri="{FF2B5EF4-FFF2-40B4-BE49-F238E27FC236}">
                <a16:creationId xmlns:a16="http://schemas.microsoft.com/office/drawing/2014/main" id="{4AC2C5AB-31CD-D618-58D5-B82CD40D29F2}"/>
              </a:ext>
            </a:extLst>
          </p:cNvPr>
          <p:cNvSpPr txBox="1"/>
          <p:nvPr/>
        </p:nvSpPr>
        <p:spPr>
          <a:xfrm>
            <a:off x="841768" y="4380974"/>
            <a:ext cx="3349591" cy="461665"/>
          </a:xfrm>
          <a:prstGeom prst="rect">
            <a:avLst/>
          </a:prstGeom>
          <a:noFill/>
        </p:spPr>
        <p:txBody>
          <a:bodyPr wrap="square" rtlCol="0">
            <a:spAutoFit/>
          </a:bodyPr>
          <a:lstStyle/>
          <a:p>
            <a:r>
              <a:rPr lang="en-US" sz="2400">
                <a:latin typeface="Aptos" panose="020B0004020202020204" pitchFamily="34" charset="0"/>
              </a:rPr>
              <a:t>2. Test Interface</a:t>
            </a:r>
          </a:p>
        </p:txBody>
      </p:sp>
      <p:sp>
        <p:nvSpPr>
          <p:cNvPr id="8" name="TextBox 7">
            <a:extLst>
              <a:ext uri="{FF2B5EF4-FFF2-40B4-BE49-F238E27FC236}">
                <a16:creationId xmlns:a16="http://schemas.microsoft.com/office/drawing/2014/main" id="{82DD78F5-D189-A740-8CE7-44D16F458BE6}"/>
              </a:ext>
            </a:extLst>
          </p:cNvPr>
          <p:cNvSpPr txBox="1"/>
          <p:nvPr/>
        </p:nvSpPr>
        <p:spPr>
          <a:xfrm>
            <a:off x="841767" y="5387112"/>
            <a:ext cx="3349591" cy="461665"/>
          </a:xfrm>
          <a:prstGeom prst="rect">
            <a:avLst/>
          </a:prstGeom>
          <a:noFill/>
        </p:spPr>
        <p:txBody>
          <a:bodyPr wrap="square" rtlCol="0">
            <a:spAutoFit/>
          </a:bodyPr>
          <a:lstStyle/>
          <a:p>
            <a:r>
              <a:rPr lang="en-US" sz="2400">
                <a:latin typeface="Aptos" panose="020B0004020202020204" pitchFamily="34" charset="0"/>
              </a:rPr>
              <a:t>3. Student Results</a:t>
            </a:r>
          </a:p>
        </p:txBody>
      </p:sp>
      <p:pic>
        <p:nvPicPr>
          <p:cNvPr id="9" name="Graphic 8" descr="Badge 1 outlines Preparing for Testing">
            <a:extLst>
              <a:ext uri="{FF2B5EF4-FFF2-40B4-BE49-F238E27FC236}">
                <a16:creationId xmlns:a16="http://schemas.microsoft.com/office/drawing/2014/main" id="{155A2C9F-0566-846B-B996-977BC0AAC8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86630" y="2268354"/>
            <a:ext cx="423766" cy="423766"/>
          </a:xfrm>
          <a:prstGeom prst="rect">
            <a:avLst/>
          </a:prstGeom>
        </p:spPr>
      </p:pic>
      <p:pic>
        <p:nvPicPr>
          <p:cNvPr id="12" name="Graphic 11" descr="Badge 2  outline &quot;Administering Tests,&quot; ">
            <a:extLst>
              <a:ext uri="{FF2B5EF4-FFF2-40B4-BE49-F238E27FC236}">
                <a16:creationId xmlns:a16="http://schemas.microsoft.com/office/drawing/2014/main" id="{C99EA0FF-BA27-E8FF-95CE-1A142ECEEE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90942" y="4269298"/>
            <a:ext cx="476014" cy="476014"/>
          </a:xfrm>
          <a:prstGeom prst="rect">
            <a:avLst/>
          </a:prstGeom>
        </p:spPr>
      </p:pic>
      <p:pic>
        <p:nvPicPr>
          <p:cNvPr id="13" name="Graphic 12" descr="Badge 3 outline &quot;After Testing&quot; programs and resources.">
            <a:extLst>
              <a:ext uri="{FF2B5EF4-FFF2-40B4-BE49-F238E27FC236}">
                <a16:creationId xmlns:a16="http://schemas.microsoft.com/office/drawing/2014/main" id="{C06DFF39-6956-DC88-4049-5AFF0ECAC9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90942" y="5154145"/>
            <a:ext cx="511902" cy="511902"/>
          </a:xfrm>
          <a:prstGeom prst="rect">
            <a:avLst/>
          </a:prstGeom>
        </p:spPr>
      </p:pic>
      <p:sp>
        <p:nvSpPr>
          <p:cNvPr id="14" name="Rectangle 13">
            <a:extLst>
              <a:ext uri="{FF2B5EF4-FFF2-40B4-BE49-F238E27FC236}">
                <a16:creationId xmlns:a16="http://schemas.microsoft.com/office/drawing/2014/main" id="{4E2B2D65-DCDC-5D0A-FBA6-47AC43F8F46F}"/>
              </a:ext>
            </a:extLst>
          </p:cNvPr>
          <p:cNvSpPr/>
          <p:nvPr/>
        </p:nvSpPr>
        <p:spPr>
          <a:xfrm>
            <a:off x="5345393" y="2407192"/>
            <a:ext cx="1094874" cy="252663"/>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DA9B8E8-F200-1527-2F32-41116F47ABF2}"/>
              </a:ext>
            </a:extLst>
          </p:cNvPr>
          <p:cNvSpPr/>
          <p:nvPr/>
        </p:nvSpPr>
        <p:spPr>
          <a:xfrm>
            <a:off x="5345392" y="4380974"/>
            <a:ext cx="1094874" cy="252663"/>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4B5E395-8750-A474-9F2D-EC7AC75E50EA}"/>
              </a:ext>
            </a:extLst>
          </p:cNvPr>
          <p:cNvSpPr/>
          <p:nvPr/>
        </p:nvSpPr>
        <p:spPr>
          <a:xfrm>
            <a:off x="5345392" y="5410096"/>
            <a:ext cx="1094874" cy="252663"/>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8422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2DC48-03AE-27BD-8895-29BB02F8D7B5}"/>
              </a:ext>
            </a:extLst>
          </p:cNvPr>
          <p:cNvSpPr>
            <a:spLocks noGrp="1"/>
          </p:cNvSpPr>
          <p:nvPr>
            <p:ph type="title"/>
          </p:nvPr>
        </p:nvSpPr>
        <p:spPr/>
        <p:txBody>
          <a:bodyPr>
            <a:normAutofit/>
          </a:bodyPr>
          <a:lstStyle/>
          <a:p>
            <a:r>
              <a:rPr lang="en-US" sz="3600" b="1">
                <a:ln w="0"/>
                <a:solidFill>
                  <a:schemeClr val="bg1"/>
                </a:solidFill>
              </a:rPr>
              <a:t>The Secure Browser</a:t>
            </a:r>
            <a:endParaRPr lang="en-US" sz="3600">
              <a:solidFill>
                <a:schemeClr val="bg1"/>
              </a:solidFill>
            </a:endParaRPr>
          </a:p>
        </p:txBody>
      </p:sp>
      <p:sp>
        <p:nvSpPr>
          <p:cNvPr id="3" name="Slide Number Placeholder 2">
            <a:extLst>
              <a:ext uri="{FF2B5EF4-FFF2-40B4-BE49-F238E27FC236}">
                <a16:creationId xmlns:a16="http://schemas.microsoft.com/office/drawing/2014/main" id="{E375CA62-4BE3-62EA-349F-BED5BBF79C01}"/>
              </a:ext>
            </a:extLst>
          </p:cNvPr>
          <p:cNvSpPr>
            <a:spLocks noGrp="1"/>
          </p:cNvSpPr>
          <p:nvPr>
            <p:ph type="sldNum" sz="quarter" idx="4"/>
          </p:nvPr>
        </p:nvSpPr>
        <p:spPr/>
        <p:txBody>
          <a:bodyPr/>
          <a:lstStyle/>
          <a:p>
            <a:fld id="{13A326F7-3D62-4D6D-AF51-CF772FE3461F}" type="slidenum">
              <a:rPr lang="en-US" smtClean="0"/>
              <a:pPr/>
              <a:t>23</a:t>
            </a:fld>
            <a:endParaRPr lang="en-US"/>
          </a:p>
        </p:txBody>
      </p:sp>
      <p:pic>
        <p:nvPicPr>
          <p:cNvPr id="10" name="Picture 9" descr="This is an image of the Technology Resources card, indicated by a red arrow and border box, located on the portal.">
            <a:hlinkClick r:id="rId3"/>
            <a:extLst>
              <a:ext uri="{FF2B5EF4-FFF2-40B4-BE49-F238E27FC236}">
                <a16:creationId xmlns:a16="http://schemas.microsoft.com/office/drawing/2014/main" id="{CF33D59E-8C42-8193-3319-5251220F69C4}"/>
              </a:ext>
            </a:extLst>
          </p:cNvPr>
          <p:cNvPicPr>
            <a:picLocks noChangeAspect="1"/>
          </p:cNvPicPr>
          <p:nvPr/>
        </p:nvPicPr>
        <p:blipFill>
          <a:blip r:embed="rId4"/>
          <a:stretch>
            <a:fillRect/>
          </a:stretch>
        </p:blipFill>
        <p:spPr>
          <a:xfrm>
            <a:off x="1377834" y="1716596"/>
            <a:ext cx="3844081" cy="4294589"/>
          </a:xfrm>
          <a:prstGeom prst="rect">
            <a:avLst/>
          </a:prstGeom>
          <a:ln>
            <a:solidFill>
              <a:schemeClr val="tx1"/>
            </a:solidFill>
          </a:ln>
        </p:spPr>
      </p:pic>
      <p:cxnSp>
        <p:nvCxnSpPr>
          <p:cNvPr id="8" name="Straight Arrow Connector 7">
            <a:extLst>
              <a:ext uri="{FF2B5EF4-FFF2-40B4-BE49-F238E27FC236}">
                <a16:creationId xmlns:a16="http://schemas.microsoft.com/office/drawing/2014/main" id="{5B4396B4-C241-5042-2D38-2BAC95D7EEF4}"/>
              </a:ext>
            </a:extLst>
          </p:cNvPr>
          <p:cNvCxnSpPr>
            <a:cxnSpLocks/>
          </p:cNvCxnSpPr>
          <p:nvPr/>
        </p:nvCxnSpPr>
        <p:spPr>
          <a:xfrm>
            <a:off x="1898464" y="4992635"/>
            <a:ext cx="618125" cy="47325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F16DB73-1B9E-38B5-3398-7EA6C22A121C}"/>
              </a:ext>
            </a:extLst>
          </p:cNvPr>
          <p:cNvSpPr/>
          <p:nvPr/>
        </p:nvSpPr>
        <p:spPr>
          <a:xfrm>
            <a:off x="2679590" y="5509628"/>
            <a:ext cx="1053849" cy="50155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his is an image of the Technology Resources webpage located on the portal. It shows where users can access the Secure Browser as well as the Technology Guide.">
            <a:hlinkClick r:id="rId5"/>
            <a:extLst>
              <a:ext uri="{FF2B5EF4-FFF2-40B4-BE49-F238E27FC236}">
                <a16:creationId xmlns:a16="http://schemas.microsoft.com/office/drawing/2014/main" id="{1BF380D9-098A-0CD0-3242-44B6B9C48A43}"/>
              </a:ext>
            </a:extLst>
          </p:cNvPr>
          <p:cNvPicPr>
            <a:picLocks noChangeAspect="1"/>
          </p:cNvPicPr>
          <p:nvPr/>
        </p:nvPicPr>
        <p:blipFill>
          <a:blip r:embed="rId6"/>
          <a:stretch>
            <a:fillRect/>
          </a:stretch>
        </p:blipFill>
        <p:spPr>
          <a:xfrm>
            <a:off x="6192219" y="1716596"/>
            <a:ext cx="4301806" cy="4294589"/>
          </a:xfrm>
          <a:prstGeom prst="rect">
            <a:avLst/>
          </a:prstGeom>
          <a:ln>
            <a:solidFill>
              <a:schemeClr val="tx1"/>
            </a:solidFill>
          </a:ln>
        </p:spPr>
      </p:pic>
      <p:pic>
        <p:nvPicPr>
          <p:cNvPr id="6" name="Graphic 5" descr="This is an image of a hyperlink to signify that the image is hyperlinked.">
            <a:extLst>
              <a:ext uri="{FF2B5EF4-FFF2-40B4-BE49-F238E27FC236}">
                <a16:creationId xmlns:a16="http://schemas.microsoft.com/office/drawing/2014/main" id="{DA6F0008-2AD0-F46B-3985-67BC441B49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75041" y="1577449"/>
            <a:ext cx="914400" cy="914400"/>
          </a:xfrm>
          <a:prstGeom prst="rect">
            <a:avLst/>
          </a:prstGeom>
        </p:spPr>
      </p:pic>
    </p:spTree>
    <p:extLst>
      <p:ext uri="{BB962C8B-B14F-4D97-AF65-F5344CB8AC3E}">
        <p14:creationId xmlns:p14="http://schemas.microsoft.com/office/powerpoint/2010/main" val="1342238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40015-46AA-4DC4-2CE7-E8B3B911F9FD}"/>
              </a:ext>
            </a:extLst>
          </p:cNvPr>
          <p:cNvSpPr>
            <a:spLocks noGrp="1"/>
          </p:cNvSpPr>
          <p:nvPr>
            <p:ph type="title"/>
          </p:nvPr>
        </p:nvSpPr>
        <p:spPr/>
        <p:txBody>
          <a:bodyPr>
            <a:normAutofit/>
          </a:bodyPr>
          <a:lstStyle/>
          <a:p>
            <a:r>
              <a:rPr lang="en-US" sz="3600" b="1">
                <a:ln w="0"/>
              </a:rPr>
              <a:t>The Test Administration Interface</a:t>
            </a:r>
            <a:endParaRPr lang="en-US" sz="3600"/>
          </a:p>
        </p:txBody>
      </p:sp>
      <p:sp>
        <p:nvSpPr>
          <p:cNvPr id="3" name="Slide Number Placeholder 2">
            <a:extLst>
              <a:ext uri="{FF2B5EF4-FFF2-40B4-BE49-F238E27FC236}">
                <a16:creationId xmlns:a16="http://schemas.microsoft.com/office/drawing/2014/main" id="{939EDDD0-768F-77D2-FB15-2FC063F3A14E}"/>
              </a:ext>
            </a:extLst>
          </p:cNvPr>
          <p:cNvSpPr>
            <a:spLocks noGrp="1"/>
          </p:cNvSpPr>
          <p:nvPr>
            <p:ph type="sldNum" sz="quarter" idx="4"/>
          </p:nvPr>
        </p:nvSpPr>
        <p:spPr/>
        <p:txBody>
          <a:bodyPr/>
          <a:lstStyle/>
          <a:p>
            <a:fld id="{13A326F7-3D62-4D6D-AF51-CF772FE3461F}" type="slidenum">
              <a:rPr lang="en-US" smtClean="0"/>
              <a:pPr/>
              <a:t>24</a:t>
            </a:fld>
            <a:endParaRPr lang="en-US"/>
          </a:p>
        </p:txBody>
      </p:sp>
      <p:cxnSp>
        <p:nvCxnSpPr>
          <p:cNvPr id="6" name="Straight Arrow Connector 5">
            <a:extLst>
              <a:ext uri="{FF2B5EF4-FFF2-40B4-BE49-F238E27FC236}">
                <a16:creationId xmlns:a16="http://schemas.microsoft.com/office/drawing/2014/main" id="{B2B90592-555F-504A-F162-3255A16F7958}"/>
              </a:ext>
            </a:extLst>
          </p:cNvPr>
          <p:cNvCxnSpPr>
            <a:cxnSpLocks/>
          </p:cNvCxnSpPr>
          <p:nvPr/>
        </p:nvCxnSpPr>
        <p:spPr>
          <a:xfrm>
            <a:off x="2071077" y="4212492"/>
            <a:ext cx="1259557" cy="107735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This is an image of the Connecticut Comprehensive Assessment Program Portal webpage and highlights the Test Administration card, indicated by a red arrow and border box. This application is used by teachers/test administrators to start a test.">
            <a:extLst>
              <a:ext uri="{FF2B5EF4-FFF2-40B4-BE49-F238E27FC236}">
                <a16:creationId xmlns:a16="http://schemas.microsoft.com/office/drawing/2014/main" id="{F722F0EC-E061-C92A-28A8-56997256AC12}"/>
              </a:ext>
            </a:extLst>
          </p:cNvPr>
          <p:cNvPicPr>
            <a:picLocks noChangeAspect="1"/>
          </p:cNvPicPr>
          <p:nvPr/>
        </p:nvPicPr>
        <p:blipFill>
          <a:blip r:embed="rId3"/>
          <a:stretch>
            <a:fillRect/>
          </a:stretch>
        </p:blipFill>
        <p:spPr>
          <a:xfrm>
            <a:off x="3490063" y="1606061"/>
            <a:ext cx="5211873" cy="4535332"/>
          </a:xfrm>
          <a:prstGeom prst="rect">
            <a:avLst/>
          </a:prstGeom>
          <a:ln>
            <a:solidFill>
              <a:schemeClr val="tx1"/>
            </a:solidFill>
          </a:ln>
        </p:spPr>
      </p:pic>
      <p:sp>
        <p:nvSpPr>
          <p:cNvPr id="5" name="Rectangle 4">
            <a:extLst>
              <a:ext uri="{FF2B5EF4-FFF2-40B4-BE49-F238E27FC236}">
                <a16:creationId xmlns:a16="http://schemas.microsoft.com/office/drawing/2014/main" id="{91482CB9-9601-5462-E3CF-72F1B8685157}"/>
              </a:ext>
            </a:extLst>
          </p:cNvPr>
          <p:cNvSpPr/>
          <p:nvPr/>
        </p:nvSpPr>
        <p:spPr>
          <a:xfrm>
            <a:off x="3490063" y="4923324"/>
            <a:ext cx="1589592" cy="121806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8401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A3673-F416-790E-0CB9-6A2878D0BBD5}"/>
              </a:ext>
            </a:extLst>
          </p:cNvPr>
          <p:cNvSpPr>
            <a:spLocks noGrp="1"/>
          </p:cNvSpPr>
          <p:nvPr>
            <p:ph type="title"/>
          </p:nvPr>
        </p:nvSpPr>
        <p:spPr/>
        <p:txBody>
          <a:bodyPr>
            <a:normAutofit/>
          </a:bodyPr>
          <a:lstStyle/>
          <a:p>
            <a:r>
              <a:rPr lang="en-US" sz="3600" b="1">
                <a:ln w="0"/>
                <a:solidFill>
                  <a:schemeClr val="bg1"/>
                </a:solidFill>
              </a:rPr>
              <a:t>The Test Administration Interface</a:t>
            </a:r>
            <a:endParaRPr lang="en-US" sz="3600">
              <a:solidFill>
                <a:schemeClr val="bg1"/>
              </a:solidFill>
            </a:endParaRPr>
          </a:p>
        </p:txBody>
      </p:sp>
      <p:sp>
        <p:nvSpPr>
          <p:cNvPr id="3" name="Slide Number Placeholder 2">
            <a:extLst>
              <a:ext uri="{FF2B5EF4-FFF2-40B4-BE49-F238E27FC236}">
                <a16:creationId xmlns:a16="http://schemas.microsoft.com/office/drawing/2014/main" id="{880F7A5B-FB8F-8667-875E-F119460E4C96}"/>
              </a:ext>
            </a:extLst>
          </p:cNvPr>
          <p:cNvSpPr>
            <a:spLocks noGrp="1"/>
          </p:cNvSpPr>
          <p:nvPr>
            <p:ph type="sldNum" sz="quarter" idx="4"/>
          </p:nvPr>
        </p:nvSpPr>
        <p:spPr/>
        <p:txBody>
          <a:bodyPr/>
          <a:lstStyle/>
          <a:p>
            <a:fld id="{13A326F7-3D62-4D6D-AF51-CF772FE3461F}" type="slidenum">
              <a:rPr lang="en-US" smtClean="0"/>
              <a:pPr/>
              <a:t>25</a:t>
            </a:fld>
            <a:endParaRPr lang="en-US"/>
          </a:p>
        </p:txBody>
      </p:sp>
      <p:sp>
        <p:nvSpPr>
          <p:cNvPr id="4" name="TextBox 3">
            <a:extLst>
              <a:ext uri="{FF2B5EF4-FFF2-40B4-BE49-F238E27FC236}">
                <a16:creationId xmlns:a16="http://schemas.microsoft.com/office/drawing/2014/main" id="{24E7E3C9-D5CD-C238-4D74-786F913131D0}"/>
              </a:ext>
            </a:extLst>
          </p:cNvPr>
          <p:cNvSpPr txBox="1"/>
          <p:nvPr/>
        </p:nvSpPr>
        <p:spPr>
          <a:xfrm>
            <a:off x="635132" y="1526074"/>
            <a:ext cx="7863840" cy="5170646"/>
          </a:xfrm>
          <a:prstGeom prst="rect">
            <a:avLst/>
          </a:prstGeom>
          <a:noFill/>
          <a:ln>
            <a:solidFill>
              <a:schemeClr val="accent1">
                <a:lumMod val="50000"/>
              </a:schemeClr>
            </a:solidFill>
          </a:ln>
        </p:spPr>
        <p:txBody>
          <a:bodyPr wrap="square" rtlCol="0">
            <a:spAutoFit/>
          </a:bodyPr>
          <a:lstStyle/>
          <a:p>
            <a:pPr marL="0" indent="0" fontAlgn="auto">
              <a:spcBef>
                <a:spcPts val="0"/>
              </a:spcBef>
              <a:spcAft>
                <a:spcPts val="600"/>
              </a:spcAft>
              <a:buFont typeface="Arial" panose="020B0604020202020204" pitchFamily="34" charset="0"/>
              <a:buNone/>
            </a:pPr>
            <a:r>
              <a:rPr lang="en-US" sz="2000">
                <a:latin typeface="Aptos" panose="020B0004020202020204" pitchFamily="34" charset="0"/>
              </a:rPr>
              <a:t>The Test Administration Interface consists of:</a:t>
            </a:r>
          </a:p>
          <a:p>
            <a:pPr marL="285750" indent="-285750" fontAlgn="auto">
              <a:spcBef>
                <a:spcPts val="0"/>
              </a:spcBef>
              <a:spcAft>
                <a:spcPts val="600"/>
              </a:spcAft>
              <a:buFont typeface="Arial" panose="020B0604020202020204" pitchFamily="34" charset="0"/>
              <a:buChar char="•"/>
            </a:pPr>
            <a:r>
              <a:rPr lang="en-US" sz="2000">
                <a:latin typeface="Aptos" panose="020B0004020202020204" pitchFamily="34" charset="0"/>
              </a:rPr>
              <a:t>Practice Sites </a:t>
            </a:r>
          </a:p>
          <a:p>
            <a:pPr lvl="1" fontAlgn="auto">
              <a:spcBef>
                <a:spcPts val="0"/>
              </a:spcBef>
              <a:spcAft>
                <a:spcPts val="600"/>
              </a:spcAft>
              <a:buFont typeface="Wingdings" panose="05000000000000000000" pitchFamily="2" charset="2"/>
              <a:buChar char="§"/>
            </a:pPr>
            <a:r>
              <a:rPr lang="en-US" sz="2000">
                <a:latin typeface="Aptos" panose="020B0004020202020204" pitchFamily="34" charset="0"/>
              </a:rPr>
              <a:t> TA Practice &amp; Training Site: Allows TAs to practice administering tests. </a:t>
            </a:r>
          </a:p>
          <a:p>
            <a:pPr lvl="1" fontAlgn="auto">
              <a:spcBef>
                <a:spcPts val="0"/>
              </a:spcBef>
              <a:spcAft>
                <a:spcPts val="600"/>
              </a:spcAft>
              <a:buFont typeface="Wingdings" panose="05000000000000000000" pitchFamily="2" charset="2"/>
              <a:buChar char="§"/>
            </a:pPr>
            <a:r>
              <a:rPr lang="en-US" sz="2000">
                <a:latin typeface="Aptos" panose="020B0004020202020204" pitchFamily="34" charset="0"/>
              </a:rPr>
              <a:t> Practice &amp; Training Tests: Allows students to practice taking tests online and using test tools. Students can log in to the testing site with their name and ID or as guests. They can either take proctored tests in sessions created by TAs in the TA Practice &amp; Training Site or they can take non-proctored tests.</a:t>
            </a:r>
          </a:p>
          <a:p>
            <a:pPr marL="285750" indent="-285750" fontAlgn="auto">
              <a:spcBef>
                <a:spcPts val="0"/>
              </a:spcBef>
              <a:spcAft>
                <a:spcPts val="600"/>
              </a:spcAft>
              <a:buFont typeface="Arial" panose="020B0604020202020204" pitchFamily="34" charset="0"/>
              <a:buChar char="•"/>
            </a:pPr>
            <a:r>
              <a:rPr lang="en-US" sz="2000">
                <a:latin typeface="Aptos" panose="020B0004020202020204" pitchFamily="34" charset="0"/>
              </a:rPr>
              <a:t>Operational Testing Sites</a:t>
            </a:r>
          </a:p>
          <a:p>
            <a:pPr lvl="1" fontAlgn="auto">
              <a:spcBef>
                <a:spcPts val="0"/>
              </a:spcBef>
              <a:spcAft>
                <a:spcPts val="600"/>
              </a:spcAft>
              <a:buFont typeface="Wingdings" panose="05000000000000000000" pitchFamily="2" charset="2"/>
              <a:buChar char="§"/>
            </a:pPr>
            <a:r>
              <a:rPr lang="en-US" sz="2000">
                <a:latin typeface="Aptos" panose="020B0004020202020204" pitchFamily="34" charset="0"/>
              </a:rPr>
              <a:t> Test Administrator Interface: Allows TAs to administer interim and summative operational tests (Smarter Balanced, NGSS, Alternate Assessments). </a:t>
            </a:r>
          </a:p>
          <a:p>
            <a:pPr lvl="1" fontAlgn="auto">
              <a:spcBef>
                <a:spcPts val="0"/>
              </a:spcBef>
              <a:spcAft>
                <a:spcPts val="600"/>
              </a:spcAft>
              <a:buFont typeface="Wingdings" panose="05000000000000000000" pitchFamily="2" charset="2"/>
              <a:buChar char="§"/>
            </a:pPr>
            <a:r>
              <a:rPr lang="en-US" sz="2000">
                <a:latin typeface="Aptos" panose="020B0004020202020204" pitchFamily="34" charset="0"/>
              </a:rPr>
              <a:t> Student Interface (Secure Browser): Allows students to take operational test.</a:t>
            </a:r>
          </a:p>
        </p:txBody>
      </p:sp>
      <p:pic>
        <p:nvPicPr>
          <p:cNvPr id="5" name="Picture 4" descr="This is an image of the Test Administration card located on the portal.">
            <a:hlinkClick r:id="rId3"/>
            <a:extLst>
              <a:ext uri="{FF2B5EF4-FFF2-40B4-BE49-F238E27FC236}">
                <a16:creationId xmlns:a16="http://schemas.microsoft.com/office/drawing/2014/main" id="{15AF21F2-C139-BD59-45E8-3916E9D77429}"/>
              </a:ext>
            </a:extLst>
          </p:cNvPr>
          <p:cNvPicPr>
            <a:picLocks noChangeAspect="1"/>
          </p:cNvPicPr>
          <p:nvPr/>
        </p:nvPicPr>
        <p:blipFill>
          <a:blip r:embed="rId4"/>
          <a:stretch>
            <a:fillRect/>
          </a:stretch>
        </p:blipFill>
        <p:spPr>
          <a:xfrm>
            <a:off x="8963912" y="4448707"/>
            <a:ext cx="2877345" cy="2122509"/>
          </a:xfrm>
          <a:prstGeom prst="rect">
            <a:avLst/>
          </a:prstGeom>
          <a:ln>
            <a:solidFill>
              <a:schemeClr val="tx1"/>
            </a:solidFill>
          </a:ln>
        </p:spPr>
      </p:pic>
      <p:pic>
        <p:nvPicPr>
          <p:cNvPr id="8" name="Picture 7" descr="This is an image of the TA Practice and Training Test card, located on the portal.">
            <a:hlinkClick r:id="rId5"/>
            <a:extLst>
              <a:ext uri="{FF2B5EF4-FFF2-40B4-BE49-F238E27FC236}">
                <a16:creationId xmlns:a16="http://schemas.microsoft.com/office/drawing/2014/main" id="{FBB55205-DBA8-BBDE-71E9-82B0EE5373FA}"/>
              </a:ext>
            </a:extLst>
          </p:cNvPr>
          <p:cNvPicPr>
            <a:picLocks noChangeAspect="1"/>
          </p:cNvPicPr>
          <p:nvPr/>
        </p:nvPicPr>
        <p:blipFill>
          <a:blip r:embed="rId6"/>
          <a:stretch>
            <a:fillRect/>
          </a:stretch>
        </p:blipFill>
        <p:spPr>
          <a:xfrm>
            <a:off x="8963912" y="1708346"/>
            <a:ext cx="2877345" cy="2585808"/>
          </a:xfrm>
          <a:prstGeom prst="rect">
            <a:avLst/>
          </a:prstGeom>
          <a:ln>
            <a:solidFill>
              <a:schemeClr val="tx1"/>
            </a:solidFill>
          </a:ln>
        </p:spPr>
      </p:pic>
      <p:pic>
        <p:nvPicPr>
          <p:cNvPr id="9" name="Graphic 8" descr="This is an image of a hyperlink to signify that the image is hyperlinked.">
            <a:extLst>
              <a:ext uri="{FF2B5EF4-FFF2-40B4-BE49-F238E27FC236}">
                <a16:creationId xmlns:a16="http://schemas.microsoft.com/office/drawing/2014/main" id="{18D67F93-8D05-BB4C-8AB5-2A0F85CE7F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09258" y="1664913"/>
            <a:ext cx="914400" cy="914400"/>
          </a:xfrm>
          <a:prstGeom prst="rect">
            <a:avLst/>
          </a:prstGeom>
        </p:spPr>
      </p:pic>
      <p:pic>
        <p:nvPicPr>
          <p:cNvPr id="6" name="Picture 5">
            <a:extLst>
              <a:ext uri="{FF2B5EF4-FFF2-40B4-BE49-F238E27FC236}">
                <a16:creationId xmlns:a16="http://schemas.microsoft.com/office/drawing/2014/main" id="{4FF32777-AE82-06F9-D1BA-DDA37014120D}"/>
              </a:ext>
            </a:extLst>
          </p:cNvPr>
          <p:cNvPicPr>
            <a:picLocks noChangeAspect="1"/>
          </p:cNvPicPr>
          <p:nvPr/>
        </p:nvPicPr>
        <p:blipFill>
          <a:blip r:embed="rId9"/>
          <a:stretch>
            <a:fillRect/>
          </a:stretch>
        </p:blipFill>
        <p:spPr>
          <a:xfrm>
            <a:off x="10926778" y="4471898"/>
            <a:ext cx="914479" cy="914479"/>
          </a:xfrm>
          <a:prstGeom prst="rect">
            <a:avLst/>
          </a:prstGeom>
        </p:spPr>
      </p:pic>
    </p:spTree>
    <p:extLst>
      <p:ext uri="{BB962C8B-B14F-4D97-AF65-F5344CB8AC3E}">
        <p14:creationId xmlns:p14="http://schemas.microsoft.com/office/powerpoint/2010/main" val="825413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5DE9C-1764-8079-DD6E-28A4B424BEFB}"/>
              </a:ext>
            </a:extLst>
          </p:cNvPr>
          <p:cNvSpPr>
            <a:spLocks noGrp="1"/>
          </p:cNvSpPr>
          <p:nvPr>
            <p:ph type="title"/>
          </p:nvPr>
        </p:nvSpPr>
        <p:spPr>
          <a:xfrm>
            <a:off x="2478663" y="356416"/>
            <a:ext cx="7234674" cy="823097"/>
          </a:xfrm>
        </p:spPr>
        <p:txBody>
          <a:bodyPr>
            <a:normAutofit/>
          </a:bodyPr>
          <a:lstStyle/>
          <a:p>
            <a:r>
              <a:rPr lang="en-US" sz="3600" b="1">
                <a:ln w="0"/>
                <a:solidFill>
                  <a:schemeClr val="bg1"/>
                </a:solidFill>
              </a:rPr>
              <a:t>TIDE</a:t>
            </a:r>
            <a:endParaRPr lang="en-US" sz="3600">
              <a:solidFill>
                <a:schemeClr val="bg1"/>
              </a:solidFill>
            </a:endParaRPr>
          </a:p>
        </p:txBody>
      </p:sp>
      <p:sp>
        <p:nvSpPr>
          <p:cNvPr id="3" name="Slide Number Placeholder 2">
            <a:extLst>
              <a:ext uri="{FF2B5EF4-FFF2-40B4-BE49-F238E27FC236}">
                <a16:creationId xmlns:a16="http://schemas.microsoft.com/office/drawing/2014/main" id="{8BA8918C-5699-9A88-B332-750A1E4DA2E1}"/>
              </a:ext>
            </a:extLst>
          </p:cNvPr>
          <p:cNvSpPr>
            <a:spLocks noGrp="1"/>
          </p:cNvSpPr>
          <p:nvPr>
            <p:ph type="sldNum" sz="quarter" idx="4"/>
          </p:nvPr>
        </p:nvSpPr>
        <p:spPr/>
        <p:txBody>
          <a:bodyPr/>
          <a:lstStyle/>
          <a:p>
            <a:fld id="{13A326F7-3D62-4D6D-AF51-CF772FE3461F}" type="slidenum">
              <a:rPr lang="en-US" smtClean="0"/>
              <a:pPr/>
              <a:t>26</a:t>
            </a:fld>
            <a:endParaRPr lang="en-US"/>
          </a:p>
        </p:txBody>
      </p:sp>
      <p:sp>
        <p:nvSpPr>
          <p:cNvPr id="4" name="TextBox 3">
            <a:extLst>
              <a:ext uri="{FF2B5EF4-FFF2-40B4-BE49-F238E27FC236}">
                <a16:creationId xmlns:a16="http://schemas.microsoft.com/office/drawing/2014/main" id="{E139F51D-C71A-0D14-19BC-BBD71A0A4F0A}"/>
              </a:ext>
            </a:extLst>
          </p:cNvPr>
          <p:cNvSpPr txBox="1"/>
          <p:nvPr/>
        </p:nvSpPr>
        <p:spPr>
          <a:xfrm>
            <a:off x="616017" y="1581804"/>
            <a:ext cx="8146320" cy="5093702"/>
          </a:xfrm>
          <a:prstGeom prst="rect">
            <a:avLst/>
          </a:prstGeom>
          <a:noFill/>
          <a:ln>
            <a:solidFill>
              <a:schemeClr val="accent1">
                <a:lumMod val="50000"/>
              </a:schemeClr>
            </a:solidFill>
          </a:ln>
        </p:spPr>
        <p:txBody>
          <a:bodyPr wrap="square" rtlCol="0">
            <a:spAutoFit/>
          </a:bodyPr>
          <a:lstStyle/>
          <a:p>
            <a:pPr marL="0" indent="0" fontAlgn="auto">
              <a:spcBef>
                <a:spcPts val="0"/>
              </a:spcBef>
              <a:spcAft>
                <a:spcPts val="600"/>
              </a:spcAft>
              <a:buNone/>
            </a:pPr>
            <a:r>
              <a:rPr lang="en-US" sz="2000">
                <a:latin typeface="Aptos" panose="020B0004020202020204" pitchFamily="34" charset="0"/>
              </a:rPr>
              <a:t>School administrators use TIDE to</a:t>
            </a:r>
          </a:p>
          <a:p>
            <a:pPr marL="342900" indent="-342900" fontAlgn="auto">
              <a:spcBef>
                <a:spcPts val="0"/>
              </a:spcBef>
              <a:spcAft>
                <a:spcPts val="600"/>
              </a:spcAft>
              <a:buFont typeface="Arial" panose="020B0604020202020204" pitchFamily="34" charset="0"/>
              <a:buChar char="•"/>
            </a:pPr>
            <a:r>
              <a:rPr lang="en-US" sz="2000">
                <a:latin typeface="Aptos" panose="020B0004020202020204" pitchFamily="34" charset="0"/>
              </a:rPr>
              <a:t>manage user accounts, manage rosters, file and/or view appeals, monitor testing progress, and manage test settings for students who participate in online assessments. </a:t>
            </a:r>
          </a:p>
          <a:p>
            <a:pPr marL="0" indent="0" fontAlgn="auto">
              <a:spcBef>
                <a:spcPts val="0"/>
              </a:spcBef>
              <a:spcAft>
                <a:spcPts val="600"/>
              </a:spcAft>
              <a:buNone/>
            </a:pPr>
            <a:r>
              <a:rPr lang="en-US" sz="2000">
                <a:latin typeface="Aptos" panose="020B0004020202020204" pitchFamily="34" charset="0"/>
              </a:rPr>
              <a:t>School personnel use TIDE account credentials to</a:t>
            </a:r>
          </a:p>
          <a:p>
            <a:pPr marL="342900" indent="-342900" fontAlgn="auto">
              <a:spcBef>
                <a:spcPts val="0"/>
              </a:spcBef>
              <a:spcAft>
                <a:spcPts val="600"/>
              </a:spcAft>
              <a:buFont typeface="Arial" panose="020B0604020202020204" pitchFamily="34" charset="0"/>
              <a:buChar char="•"/>
            </a:pPr>
            <a:r>
              <a:rPr lang="en-US" sz="2000">
                <a:latin typeface="Aptos" panose="020B0004020202020204" pitchFamily="34" charset="0"/>
              </a:rPr>
              <a:t>access TIDE, the Assessment Viewing Application (AVA), Test Administration (TA) Interface, TA Practice &amp; Training Site, the Centralized Reporting System (CRS), and the Data Entry Interface (DEI). </a:t>
            </a:r>
          </a:p>
          <a:p>
            <a:pPr marL="342900" indent="-342900" fontAlgn="auto">
              <a:spcBef>
                <a:spcPts val="0"/>
              </a:spcBef>
              <a:spcAft>
                <a:spcPts val="600"/>
              </a:spcAft>
              <a:buFont typeface="Arial" panose="020B0604020202020204" pitchFamily="34" charset="0"/>
              <a:buChar char="•"/>
            </a:pPr>
            <a:r>
              <a:rPr lang="en-US" sz="2000">
                <a:latin typeface="Aptos" panose="020B0004020202020204" pitchFamily="34" charset="0"/>
              </a:rPr>
              <a:t>view students rostered to them and review test settings for students with designated supports and accommodations.</a:t>
            </a:r>
          </a:p>
          <a:p>
            <a:pPr marL="0" indent="0" fontAlgn="auto">
              <a:spcBef>
                <a:spcPts val="0"/>
              </a:spcBef>
              <a:spcAft>
                <a:spcPts val="600"/>
              </a:spcAft>
              <a:buNone/>
            </a:pPr>
            <a:r>
              <a:rPr lang="en-US" sz="2000">
                <a:latin typeface="Aptos" panose="020B0004020202020204" pitchFamily="34" charset="0"/>
              </a:rPr>
              <a:t>For information about using TIDE, refer to the </a:t>
            </a:r>
            <a:r>
              <a:rPr lang="en-US" sz="2000">
                <a:solidFill>
                  <a:srgbClr val="0563C1"/>
                </a:solidFill>
                <a:latin typeface="Aptos" panose="020B0004020202020204" pitchFamily="34" charset="0"/>
                <a:hlinkClick r:id="rId3">
                  <a:extLst>
                    <a:ext uri="{A12FA001-AC4F-418D-AE19-62706E023703}">
                      <ahyp:hlinkClr xmlns:ahyp="http://schemas.microsoft.com/office/drawing/2018/hyperlinkcolor" val="tx"/>
                    </a:ext>
                  </a:extLst>
                </a:hlinkClick>
              </a:rPr>
              <a:t>TIDE User Guide</a:t>
            </a:r>
            <a:r>
              <a:rPr lang="en-US" sz="2000">
                <a:latin typeface="Aptos" panose="020B0004020202020204" pitchFamily="34" charset="0"/>
              </a:rPr>
              <a:t>, the User Role Permissions for Online Testing </a:t>
            </a:r>
            <a:r>
              <a:rPr lang="en-US" sz="2000">
                <a:solidFill>
                  <a:srgbClr val="0563C1"/>
                </a:solidFill>
                <a:latin typeface="Aptos" panose="020B0004020202020204" pitchFamily="34" charset="0"/>
                <a:hlinkClick r:id="rId4">
                  <a:extLst>
                    <a:ext uri="{A12FA001-AC4F-418D-AE19-62706E023703}">
                      <ahyp:hlinkClr xmlns:ahyp="http://schemas.microsoft.com/office/drawing/2018/hyperlinkcolor" val="tx"/>
                    </a:ext>
                  </a:extLst>
                </a:hlinkClick>
              </a:rPr>
              <a:t>brochure</a:t>
            </a:r>
            <a:r>
              <a:rPr lang="en-US" sz="2000">
                <a:latin typeface="Aptos" panose="020B0004020202020204" pitchFamily="34" charset="0"/>
              </a:rPr>
              <a:t> for details about user access, and the Documenting Designated Supports and </a:t>
            </a:r>
            <a:r>
              <a:rPr lang="en-US" sz="2000">
                <a:solidFill>
                  <a:srgbClr val="0563C1"/>
                </a:solidFill>
                <a:latin typeface="Aptos" panose="020B0004020202020204" pitchFamily="34" charset="0"/>
                <a:hlinkClick r:id="rId5">
                  <a:extLst>
                    <a:ext uri="{A12FA001-AC4F-418D-AE19-62706E023703}">
                      <ahyp:hlinkClr xmlns:ahyp="http://schemas.microsoft.com/office/drawing/2018/hyperlinkcolor" val="tx"/>
                    </a:ext>
                  </a:extLst>
                </a:hlinkClick>
              </a:rPr>
              <a:t>Accommodations</a:t>
            </a:r>
            <a:r>
              <a:rPr lang="en-US" sz="2000">
                <a:latin typeface="Aptos" panose="020B0004020202020204" pitchFamily="34" charset="0"/>
              </a:rPr>
              <a:t> brochure for details about test settings.</a:t>
            </a:r>
          </a:p>
        </p:txBody>
      </p:sp>
      <p:pic>
        <p:nvPicPr>
          <p:cNvPr id="5" name="Picture 4" descr="This is an image of the Test Information Distribution Engine (TIDE) card, located on the portal.">
            <a:hlinkClick r:id="rId6"/>
            <a:extLst>
              <a:ext uri="{FF2B5EF4-FFF2-40B4-BE49-F238E27FC236}">
                <a16:creationId xmlns:a16="http://schemas.microsoft.com/office/drawing/2014/main" id="{A9E9B40B-A10D-5461-740A-23F8FBBBBA60}"/>
              </a:ext>
            </a:extLst>
          </p:cNvPr>
          <p:cNvPicPr>
            <a:picLocks noChangeAspect="1"/>
          </p:cNvPicPr>
          <p:nvPr/>
        </p:nvPicPr>
        <p:blipFill>
          <a:blip r:embed="rId7"/>
          <a:stretch>
            <a:fillRect/>
          </a:stretch>
        </p:blipFill>
        <p:spPr>
          <a:xfrm>
            <a:off x="8951366" y="1581804"/>
            <a:ext cx="2791455" cy="2351855"/>
          </a:xfrm>
          <a:prstGeom prst="rect">
            <a:avLst/>
          </a:prstGeom>
          <a:ln>
            <a:solidFill>
              <a:schemeClr val="tx1"/>
            </a:solidFill>
          </a:ln>
        </p:spPr>
      </p:pic>
      <p:pic>
        <p:nvPicPr>
          <p:cNvPr id="6" name="Graphic 5" descr="This is an image of a hyperlink to signify that the image is hyperlinked.">
            <a:extLst>
              <a:ext uri="{FF2B5EF4-FFF2-40B4-BE49-F238E27FC236}">
                <a16:creationId xmlns:a16="http://schemas.microsoft.com/office/drawing/2014/main" id="{6612EA25-F98B-CA13-EA27-0DAC6D0D2B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28421" y="1494690"/>
            <a:ext cx="914400" cy="914400"/>
          </a:xfrm>
          <a:prstGeom prst="rect">
            <a:avLst/>
          </a:prstGeom>
        </p:spPr>
      </p:pic>
    </p:spTree>
    <p:extLst>
      <p:ext uri="{BB962C8B-B14F-4D97-AF65-F5344CB8AC3E}">
        <p14:creationId xmlns:p14="http://schemas.microsoft.com/office/powerpoint/2010/main" val="3323086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86D04-AC9B-D67C-3212-B59F6548C8D9}"/>
              </a:ext>
            </a:extLst>
          </p:cNvPr>
          <p:cNvSpPr>
            <a:spLocks noGrp="1"/>
          </p:cNvSpPr>
          <p:nvPr>
            <p:ph type="title"/>
          </p:nvPr>
        </p:nvSpPr>
        <p:spPr/>
        <p:txBody>
          <a:bodyPr>
            <a:normAutofit/>
          </a:bodyPr>
          <a:lstStyle/>
          <a:p>
            <a:r>
              <a:rPr lang="en-US" sz="3600" b="1">
                <a:ln w="0"/>
                <a:solidFill>
                  <a:schemeClr val="bg1"/>
                </a:solidFill>
              </a:rPr>
              <a:t>TIDE Access</a:t>
            </a:r>
            <a:endParaRPr lang="en-US" sz="3600">
              <a:solidFill>
                <a:schemeClr val="bg1"/>
              </a:solidFill>
            </a:endParaRPr>
          </a:p>
        </p:txBody>
      </p:sp>
      <p:sp>
        <p:nvSpPr>
          <p:cNvPr id="3" name="Slide Number Placeholder 2">
            <a:extLst>
              <a:ext uri="{FF2B5EF4-FFF2-40B4-BE49-F238E27FC236}">
                <a16:creationId xmlns:a16="http://schemas.microsoft.com/office/drawing/2014/main" id="{342F63ED-A7AC-153E-45D5-14A865C5241E}"/>
              </a:ext>
            </a:extLst>
          </p:cNvPr>
          <p:cNvSpPr>
            <a:spLocks noGrp="1"/>
          </p:cNvSpPr>
          <p:nvPr>
            <p:ph type="sldNum" sz="quarter" idx="4"/>
          </p:nvPr>
        </p:nvSpPr>
        <p:spPr/>
        <p:txBody>
          <a:bodyPr/>
          <a:lstStyle/>
          <a:p>
            <a:fld id="{13A326F7-3D62-4D6D-AF51-CF772FE3461F}" type="slidenum">
              <a:rPr lang="en-US" smtClean="0"/>
              <a:pPr/>
              <a:t>27</a:t>
            </a:fld>
            <a:endParaRPr lang="en-US"/>
          </a:p>
        </p:txBody>
      </p:sp>
      <p:sp>
        <p:nvSpPr>
          <p:cNvPr id="4" name="TextBox 3">
            <a:extLst>
              <a:ext uri="{FF2B5EF4-FFF2-40B4-BE49-F238E27FC236}">
                <a16:creationId xmlns:a16="http://schemas.microsoft.com/office/drawing/2014/main" id="{0C16DA18-4904-F945-7A67-49BAEC040598}"/>
              </a:ext>
            </a:extLst>
          </p:cNvPr>
          <p:cNvSpPr txBox="1"/>
          <p:nvPr/>
        </p:nvSpPr>
        <p:spPr>
          <a:xfrm>
            <a:off x="804364" y="1591097"/>
            <a:ext cx="4602523" cy="4770537"/>
          </a:xfrm>
          <a:prstGeom prst="rect">
            <a:avLst/>
          </a:prstGeom>
          <a:noFill/>
        </p:spPr>
        <p:txBody>
          <a:bodyPr wrap="square" rtlCol="0">
            <a:spAutoFit/>
          </a:bodyPr>
          <a:lstStyle/>
          <a:p>
            <a:pPr marL="285750" indent="-285750">
              <a:buFont typeface="Arial" panose="020B0604020202020204" pitchFamily="34" charset="0"/>
              <a:buChar char="•"/>
            </a:pPr>
            <a:r>
              <a:rPr lang="en-US" sz="2600">
                <a:latin typeface="Aptos" panose="020B0004020202020204" pitchFamily="34" charset="0"/>
              </a:rPr>
              <a:t>To use TIDE, you need a recent version of a web browser, such as Firefox or Chrome. </a:t>
            </a:r>
          </a:p>
          <a:p>
            <a:pPr marL="285750" indent="-285750">
              <a:buFont typeface="Arial" panose="020B0604020202020204" pitchFamily="34" charset="0"/>
              <a:buChar char="•"/>
            </a:pPr>
            <a:r>
              <a:rPr lang="en-US" sz="2600">
                <a:latin typeface="Aptos" panose="020B0004020202020204" pitchFamily="34" charset="0"/>
              </a:rPr>
              <a:t>Each user in TIDE has a role, such as a district-level user or a test administrator-level user. Each role has an associated list of permissions to access certain features within TIDE.</a:t>
            </a:r>
          </a:p>
          <a:p>
            <a:pPr marL="0" indent="0">
              <a:buNone/>
            </a:pPr>
            <a:endParaRPr lang="en-US" sz="1800"/>
          </a:p>
        </p:txBody>
      </p:sp>
      <p:pic>
        <p:nvPicPr>
          <p:cNvPr id="7" name="Picture 6" descr="This is an image from the TIDE User Role Permissions for Secure Online Systems brochure. &#10;">
            <a:hlinkClick r:id="rId3"/>
            <a:extLst>
              <a:ext uri="{FF2B5EF4-FFF2-40B4-BE49-F238E27FC236}">
                <a16:creationId xmlns:a16="http://schemas.microsoft.com/office/drawing/2014/main" id="{73D31508-7DA5-9F34-0C64-8698E01CD8FA}"/>
              </a:ext>
            </a:extLst>
          </p:cNvPr>
          <p:cNvPicPr>
            <a:picLocks noChangeAspect="1"/>
          </p:cNvPicPr>
          <p:nvPr/>
        </p:nvPicPr>
        <p:blipFill>
          <a:blip r:embed="rId4"/>
          <a:stretch>
            <a:fillRect/>
          </a:stretch>
        </p:blipFill>
        <p:spPr>
          <a:xfrm>
            <a:off x="5690649" y="2040619"/>
            <a:ext cx="5767181" cy="4185252"/>
          </a:xfrm>
          <a:prstGeom prst="rect">
            <a:avLst/>
          </a:prstGeom>
          <a:ln>
            <a:solidFill>
              <a:schemeClr val="tx1"/>
            </a:solidFill>
          </a:ln>
        </p:spPr>
      </p:pic>
      <p:pic>
        <p:nvPicPr>
          <p:cNvPr id="5" name="Graphic 4" descr="This is an image of a hyperlink to signify that the image is hyperlinked.">
            <a:extLst>
              <a:ext uri="{FF2B5EF4-FFF2-40B4-BE49-F238E27FC236}">
                <a16:creationId xmlns:a16="http://schemas.microsoft.com/office/drawing/2014/main" id="{BE6ED3F5-1272-3863-0C16-69CF5E010D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07475" y="1383372"/>
            <a:ext cx="914400" cy="914400"/>
          </a:xfrm>
          <a:prstGeom prst="rect">
            <a:avLst/>
          </a:prstGeom>
        </p:spPr>
      </p:pic>
    </p:spTree>
    <p:extLst>
      <p:ext uri="{BB962C8B-B14F-4D97-AF65-F5344CB8AC3E}">
        <p14:creationId xmlns:p14="http://schemas.microsoft.com/office/powerpoint/2010/main" val="2136449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DF33D-DD9A-E92A-F919-A6AD4628DDF9}"/>
              </a:ext>
            </a:extLst>
          </p:cNvPr>
          <p:cNvSpPr>
            <a:spLocks noGrp="1"/>
          </p:cNvSpPr>
          <p:nvPr>
            <p:ph type="title"/>
          </p:nvPr>
        </p:nvSpPr>
        <p:spPr>
          <a:xfrm>
            <a:off x="2436725" y="70338"/>
            <a:ext cx="7480998" cy="1354177"/>
          </a:xfrm>
        </p:spPr>
        <p:txBody>
          <a:bodyPr vert="horz" lIns="91440" tIns="45720" rIns="91440" bIns="45720" rtlCol="0" anchor="ctr">
            <a:normAutofit/>
          </a:bodyPr>
          <a:lstStyle/>
          <a:p>
            <a:r>
              <a:rPr lang="en-US" sz="3600" b="1" kern="1200">
                <a:solidFill>
                  <a:srgbClr val="FFFFFF"/>
                </a:solidFill>
                <a:latin typeface="Aptos"/>
                <a:cs typeface="Arial"/>
              </a:rPr>
              <a:t>TIDE</a:t>
            </a:r>
            <a:r>
              <a:rPr lang="en-US" sz="3600">
                <a:solidFill>
                  <a:srgbClr val="FFFFFF"/>
                </a:solidFill>
                <a:latin typeface="Aptos"/>
                <a:cs typeface="Arial"/>
              </a:rPr>
              <a:t> Upload-ready Student Settings Report</a:t>
            </a:r>
            <a:endParaRPr lang="en-US" sz="3600" b="1" kern="1200">
              <a:solidFill>
                <a:srgbClr val="FFFFFF"/>
              </a:solidFill>
              <a:latin typeface="Aptos"/>
              <a:cs typeface="Arial"/>
            </a:endParaRPr>
          </a:p>
        </p:txBody>
      </p:sp>
      <p:pic>
        <p:nvPicPr>
          <p:cNvPr id="8" name="Picture 7" descr="This is an image of the TIDE dashboard where users can export student test settings.">
            <a:extLst>
              <a:ext uri="{FF2B5EF4-FFF2-40B4-BE49-F238E27FC236}">
                <a16:creationId xmlns:a16="http://schemas.microsoft.com/office/drawing/2014/main" id="{C8ABA7C8-E181-A587-8C3F-D81742F81386}"/>
              </a:ext>
            </a:extLst>
          </p:cNvPr>
          <p:cNvPicPr>
            <a:picLocks noChangeAspect="1"/>
          </p:cNvPicPr>
          <p:nvPr/>
        </p:nvPicPr>
        <p:blipFill>
          <a:blip r:embed="rId3"/>
          <a:stretch>
            <a:fillRect/>
          </a:stretch>
        </p:blipFill>
        <p:spPr>
          <a:xfrm>
            <a:off x="300039" y="2302934"/>
            <a:ext cx="6321425" cy="3130550"/>
          </a:xfrm>
          <a:prstGeom prst="rect">
            <a:avLst/>
          </a:prstGeom>
          <a:ln>
            <a:solidFill>
              <a:schemeClr val="tx1">
                <a:lumMod val="50000"/>
                <a:lumOff val="50000"/>
              </a:schemeClr>
            </a:solidFill>
          </a:ln>
        </p:spPr>
      </p:pic>
      <p:pic>
        <p:nvPicPr>
          <p:cNvPr id="7" name="Content Placeholder 6" descr="This is an image of an Excel file that contains a list of test supports (designated supports and/or accommodations) associated with students by SASID. This file can be downloaded/printed to help teachers identify students that have test supports in TIDE.">
            <a:extLst>
              <a:ext uri="{FF2B5EF4-FFF2-40B4-BE49-F238E27FC236}">
                <a16:creationId xmlns:a16="http://schemas.microsoft.com/office/drawing/2014/main" id="{B67AAE82-0FD7-1E99-6D37-A6BFE5BE4882}"/>
              </a:ext>
            </a:extLst>
          </p:cNvPr>
          <p:cNvPicPr>
            <a:picLocks noGrp="1" noChangeAspect="1"/>
          </p:cNvPicPr>
          <p:nvPr>
            <p:ph sz="half" idx="1"/>
          </p:nvPr>
        </p:nvPicPr>
        <p:blipFill>
          <a:blip r:embed="rId4"/>
          <a:stretch>
            <a:fillRect/>
          </a:stretch>
        </p:blipFill>
        <p:spPr>
          <a:xfrm>
            <a:off x="6779987" y="2302231"/>
            <a:ext cx="5181600" cy="4113543"/>
          </a:xfrm>
          <a:ln>
            <a:solidFill>
              <a:schemeClr val="tx1">
                <a:lumMod val="50000"/>
                <a:lumOff val="50000"/>
              </a:schemeClr>
            </a:solidFill>
          </a:ln>
        </p:spPr>
      </p:pic>
      <p:sp>
        <p:nvSpPr>
          <p:cNvPr id="9" name="TextBox 8">
            <a:extLst>
              <a:ext uri="{FF2B5EF4-FFF2-40B4-BE49-F238E27FC236}">
                <a16:creationId xmlns:a16="http://schemas.microsoft.com/office/drawing/2014/main" id="{0A2285EA-4278-12EF-1A34-1C9D0D28186C}"/>
              </a:ext>
            </a:extLst>
          </p:cNvPr>
          <p:cNvSpPr txBox="1"/>
          <p:nvPr/>
        </p:nvSpPr>
        <p:spPr>
          <a:xfrm>
            <a:off x="433916" y="1709964"/>
            <a:ext cx="113347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ptos"/>
                <a:ea typeface="Calibri"/>
                <a:cs typeface="Calibri"/>
              </a:rPr>
              <a:t>Student settings can be exported from TIDE in the same format as the upload file. </a:t>
            </a:r>
            <a:endParaRPr lang="en-US" sz="2400">
              <a:latin typeface="Aptos"/>
            </a:endParaRPr>
          </a:p>
        </p:txBody>
      </p:sp>
    </p:spTree>
    <p:extLst>
      <p:ext uri="{BB962C8B-B14F-4D97-AF65-F5344CB8AC3E}">
        <p14:creationId xmlns:p14="http://schemas.microsoft.com/office/powerpoint/2010/main" val="3037188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DC208-0641-84FA-0E9D-143B45F7223C}"/>
              </a:ext>
            </a:extLst>
          </p:cNvPr>
          <p:cNvSpPr>
            <a:spLocks noGrp="1"/>
          </p:cNvSpPr>
          <p:nvPr>
            <p:ph type="title"/>
          </p:nvPr>
        </p:nvSpPr>
        <p:spPr/>
        <p:txBody>
          <a:bodyPr>
            <a:normAutofit/>
          </a:bodyPr>
          <a:lstStyle/>
          <a:p>
            <a:r>
              <a:rPr lang="en-US" sz="3600" b="1">
                <a:ln w="0"/>
                <a:solidFill>
                  <a:schemeClr val="bg1"/>
                </a:solidFill>
              </a:rPr>
              <a:t>The Assessment Viewing Application</a:t>
            </a:r>
            <a:endParaRPr lang="en-US" sz="3600">
              <a:solidFill>
                <a:schemeClr val="bg1"/>
              </a:solidFill>
            </a:endParaRPr>
          </a:p>
        </p:txBody>
      </p:sp>
      <p:sp>
        <p:nvSpPr>
          <p:cNvPr id="3" name="Slide Number Placeholder 2">
            <a:extLst>
              <a:ext uri="{FF2B5EF4-FFF2-40B4-BE49-F238E27FC236}">
                <a16:creationId xmlns:a16="http://schemas.microsoft.com/office/drawing/2014/main" id="{9EA171A4-B810-A5B4-64EA-855FB35916B1}"/>
              </a:ext>
            </a:extLst>
          </p:cNvPr>
          <p:cNvSpPr>
            <a:spLocks noGrp="1"/>
          </p:cNvSpPr>
          <p:nvPr>
            <p:ph type="sldNum" sz="quarter" idx="4"/>
          </p:nvPr>
        </p:nvSpPr>
        <p:spPr/>
        <p:txBody>
          <a:bodyPr/>
          <a:lstStyle/>
          <a:p>
            <a:fld id="{13A326F7-3D62-4D6D-AF51-CF772FE3461F}" type="slidenum">
              <a:rPr lang="en-US" smtClean="0"/>
              <a:pPr/>
              <a:t>29</a:t>
            </a:fld>
            <a:endParaRPr lang="en-US"/>
          </a:p>
        </p:txBody>
      </p:sp>
      <p:sp>
        <p:nvSpPr>
          <p:cNvPr id="4" name="TextBox 3">
            <a:extLst>
              <a:ext uri="{FF2B5EF4-FFF2-40B4-BE49-F238E27FC236}">
                <a16:creationId xmlns:a16="http://schemas.microsoft.com/office/drawing/2014/main" id="{2FAED8F0-DE9A-AF8E-52AE-8A70B224A010}"/>
              </a:ext>
            </a:extLst>
          </p:cNvPr>
          <p:cNvSpPr txBox="1"/>
          <p:nvPr/>
        </p:nvSpPr>
        <p:spPr>
          <a:xfrm>
            <a:off x="969745" y="1772740"/>
            <a:ext cx="7440328" cy="4247317"/>
          </a:xfrm>
          <a:prstGeom prst="rect">
            <a:avLst/>
          </a:prstGeom>
          <a:noFill/>
        </p:spPr>
        <p:txBody>
          <a:bodyPr wrap="square" rtlCol="0">
            <a:spAutoFit/>
          </a:bodyPr>
          <a:lstStyle/>
          <a:p>
            <a:pPr marL="0" indent="0" fontAlgn="auto">
              <a:spcBef>
                <a:spcPts val="0"/>
              </a:spcBef>
              <a:spcAft>
                <a:spcPts val="600"/>
              </a:spcAft>
              <a:buFont typeface="Arial" panose="020B0604020202020204" pitchFamily="34" charset="0"/>
              <a:buNone/>
            </a:pPr>
            <a:r>
              <a:rPr lang="en-US" sz="2600">
                <a:latin typeface="Aptos" panose="020B0004020202020204" pitchFamily="34" charset="0"/>
              </a:rPr>
              <a:t>The Assessment Viewing Application (AVA) is a secure online system is used to view the optional interim assessments for math, ELA, and science.</a:t>
            </a:r>
          </a:p>
          <a:p>
            <a:pPr marL="0" indent="0" fontAlgn="auto">
              <a:spcBef>
                <a:spcPts val="0"/>
              </a:spcBef>
              <a:spcAft>
                <a:spcPts val="600"/>
              </a:spcAft>
              <a:buFont typeface="Arial" panose="020B0604020202020204" pitchFamily="34" charset="0"/>
              <a:buNone/>
            </a:pPr>
            <a:r>
              <a:rPr lang="en-US" sz="2600">
                <a:latin typeface="Aptos" panose="020B0004020202020204" pitchFamily="34" charset="0"/>
              </a:rPr>
              <a:t>Interim items presented in AVA can be used by teachers as an instructional tool aligned to instruction.</a:t>
            </a:r>
          </a:p>
          <a:p>
            <a:pPr marL="0" indent="0" fontAlgn="auto">
              <a:spcBef>
                <a:spcPts val="0"/>
              </a:spcBef>
              <a:spcAft>
                <a:spcPts val="600"/>
              </a:spcAft>
              <a:buFont typeface="Arial" panose="020B0604020202020204" pitchFamily="34" charset="0"/>
              <a:buNone/>
            </a:pPr>
            <a:r>
              <a:rPr lang="en-US" sz="2600">
                <a:latin typeface="Aptos" panose="020B0004020202020204" pitchFamily="34" charset="0"/>
              </a:rPr>
              <a:t>For more information, refer to the </a:t>
            </a:r>
            <a:r>
              <a:rPr lang="en-US" sz="2600">
                <a:solidFill>
                  <a:srgbClr val="0563C1"/>
                </a:solidFill>
                <a:latin typeface="Aptos" panose="020B0004020202020204" pitchFamily="34" charset="0"/>
                <a:hlinkClick r:id="rId3">
                  <a:extLst>
                    <a:ext uri="{A12FA001-AC4F-418D-AE19-62706E023703}">
                      <ahyp:hlinkClr xmlns:ahyp="http://schemas.microsoft.com/office/drawing/2018/hyperlinkcolor" val="tx"/>
                    </a:ext>
                  </a:extLst>
                </a:hlinkClick>
              </a:rPr>
              <a:t>Assessment Viewing Application User Guide</a:t>
            </a:r>
            <a:r>
              <a:rPr lang="en-US" sz="2600">
                <a:solidFill>
                  <a:srgbClr val="954F72"/>
                </a:solidFill>
                <a:latin typeface="Aptos" panose="020B0004020202020204" pitchFamily="34" charset="0"/>
                <a:hlinkClick r:id="rId3">
                  <a:extLst>
                    <a:ext uri="{A12FA001-AC4F-418D-AE19-62706E023703}">
                      <ahyp:hlinkClr xmlns:ahyp="http://schemas.microsoft.com/office/drawing/2018/hyperlinkcolor" val="tx"/>
                    </a:ext>
                  </a:extLst>
                </a:hlinkClick>
              </a:rPr>
              <a:t> </a:t>
            </a:r>
            <a:r>
              <a:rPr lang="en-US" sz="2600">
                <a:latin typeface="Aptos" panose="020B0004020202020204" pitchFamily="34" charset="0"/>
              </a:rPr>
              <a:t>and the Interim Assessments: Smarter Balanced and Next Generation Science Standards </a:t>
            </a:r>
            <a:r>
              <a:rPr lang="en-US" sz="2600">
                <a:solidFill>
                  <a:srgbClr val="0563C1"/>
                </a:solidFill>
                <a:latin typeface="Aptos" panose="020B0004020202020204" pitchFamily="34" charset="0"/>
                <a:hlinkClick r:id="rId4">
                  <a:extLst>
                    <a:ext uri="{A12FA001-AC4F-418D-AE19-62706E023703}">
                      <ahyp:hlinkClr xmlns:ahyp="http://schemas.microsoft.com/office/drawing/2018/hyperlinkcolor" val="tx"/>
                    </a:ext>
                  </a:extLst>
                </a:hlinkClick>
              </a:rPr>
              <a:t>guide</a:t>
            </a:r>
            <a:r>
              <a:rPr lang="en-US" sz="2600">
                <a:latin typeface="Aptos" panose="020B0004020202020204" pitchFamily="34" charset="0"/>
              </a:rPr>
              <a:t>.</a:t>
            </a:r>
          </a:p>
        </p:txBody>
      </p:sp>
      <p:pic>
        <p:nvPicPr>
          <p:cNvPr id="5" name="Picture 4" descr="This is an image of the Assessment Viewing Application card, located on the portal.">
            <a:hlinkClick r:id="rId5"/>
            <a:extLst>
              <a:ext uri="{FF2B5EF4-FFF2-40B4-BE49-F238E27FC236}">
                <a16:creationId xmlns:a16="http://schemas.microsoft.com/office/drawing/2014/main" id="{8C2B15E4-0BE9-0E74-278A-A74AE4429FD5}"/>
              </a:ext>
            </a:extLst>
          </p:cNvPr>
          <p:cNvPicPr>
            <a:picLocks noChangeAspect="1"/>
          </p:cNvPicPr>
          <p:nvPr/>
        </p:nvPicPr>
        <p:blipFill>
          <a:blip r:embed="rId6"/>
          <a:stretch>
            <a:fillRect/>
          </a:stretch>
        </p:blipFill>
        <p:spPr>
          <a:xfrm>
            <a:off x="8903370" y="1772740"/>
            <a:ext cx="2667214" cy="2551248"/>
          </a:xfrm>
          <a:prstGeom prst="rect">
            <a:avLst/>
          </a:prstGeom>
          <a:ln>
            <a:solidFill>
              <a:schemeClr val="tx2">
                <a:lumMod val="50000"/>
              </a:schemeClr>
            </a:solidFill>
          </a:ln>
          <a:effectLst>
            <a:outerShdw blurRad="50800" dist="50800" dir="5400000" algn="ctr" rotWithShape="0">
              <a:srgbClr val="000000">
                <a:alpha val="43000"/>
              </a:srgbClr>
            </a:outerShdw>
          </a:effectLst>
        </p:spPr>
      </p:pic>
      <p:pic>
        <p:nvPicPr>
          <p:cNvPr id="6" name="Graphic 5" descr="This is an image of a hyperlink to signify that the image is hyperlinked.">
            <a:extLst>
              <a:ext uri="{FF2B5EF4-FFF2-40B4-BE49-F238E27FC236}">
                <a16:creationId xmlns:a16="http://schemas.microsoft.com/office/drawing/2014/main" id="{65152E30-2FF3-AF2A-EA8B-CC46F46298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737351" y="1692007"/>
            <a:ext cx="914400" cy="914400"/>
          </a:xfrm>
          <a:prstGeom prst="rect">
            <a:avLst/>
          </a:prstGeom>
        </p:spPr>
      </p:pic>
    </p:spTree>
    <p:extLst>
      <p:ext uri="{BB962C8B-B14F-4D97-AF65-F5344CB8AC3E}">
        <p14:creationId xmlns:p14="http://schemas.microsoft.com/office/powerpoint/2010/main" val="745156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9898D4-8FB2-E119-3990-ECA1F96C90CA}"/>
              </a:ext>
            </a:extLst>
          </p:cNvPr>
          <p:cNvSpPr>
            <a:spLocks noGrp="1"/>
          </p:cNvSpPr>
          <p:nvPr>
            <p:ph type="title"/>
          </p:nvPr>
        </p:nvSpPr>
        <p:spPr>
          <a:xfrm>
            <a:off x="2438400" y="0"/>
            <a:ext cx="7315200" cy="1371600"/>
          </a:xfrm>
        </p:spPr>
        <p:txBody>
          <a:bodyPr>
            <a:noAutofit/>
          </a:bodyPr>
          <a:lstStyle/>
          <a:p>
            <a:pPr algn="ctr">
              <a:buClr>
                <a:schemeClr val="tx2">
                  <a:lumMod val="75000"/>
                </a:schemeClr>
              </a:buClr>
            </a:pPr>
            <a:r>
              <a:rPr lang="en-US" sz="3600">
                <a:solidFill>
                  <a:srgbClr val="FFFFFF"/>
                </a:solidFill>
                <a:ea typeface="Open Sans" panose="020B0606030504020204" pitchFamily="34" charset="0"/>
                <a:cs typeface="Open Sans" panose="020B0606030504020204" pitchFamily="34" charset="0"/>
              </a:rPr>
              <a:t>Get to Know Staff from the Performance Office </a:t>
            </a:r>
            <a:endParaRPr lang="en-US" sz="3600">
              <a:solidFill>
                <a:srgbClr val="FFFFFF"/>
              </a:solidFill>
              <a:latin typeface="Aptos" panose="020B0004020202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7FC3678C-146E-F15B-016D-59D7DCC38E5B}"/>
              </a:ext>
            </a:extLst>
          </p:cNvPr>
          <p:cNvSpPr txBox="1"/>
          <p:nvPr/>
        </p:nvSpPr>
        <p:spPr>
          <a:xfrm>
            <a:off x="1564341" y="1891832"/>
            <a:ext cx="9063318" cy="178510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spcBef>
                <a:spcPts val="600"/>
              </a:spcBef>
            </a:pPr>
            <a:r>
              <a:rPr lang="en-US" sz="2800" b="1" dirty="0">
                <a:latin typeface="Aptos" panose="020B0004020202020204" pitchFamily="34" charset="0"/>
              </a:rPr>
              <a:t>Bureau Chief</a:t>
            </a:r>
          </a:p>
          <a:p>
            <a:pPr algn="ctr"/>
            <a:r>
              <a:rPr lang="en-US" sz="2600" b="1" dirty="0">
                <a:solidFill>
                  <a:schemeClr val="accent1">
                    <a:lumMod val="75000"/>
                  </a:schemeClr>
                </a:solidFill>
                <a:latin typeface="Aptos" panose="020B0004020202020204" pitchFamily="34" charset="0"/>
              </a:rPr>
              <a:t>Abe Krisst</a:t>
            </a:r>
          </a:p>
          <a:p>
            <a:pPr algn="ctr"/>
            <a:r>
              <a:rPr lang="en-US" sz="2000" b="0" i="0" u="sng" strike="noStrike" dirty="0">
                <a:solidFill>
                  <a:srgbClr val="0563C1"/>
                </a:solidFill>
                <a:effectLst/>
                <a:latin typeface="Aptos" panose="020B0004020202020204" pitchFamily="34" charset="0"/>
                <a:hlinkClick r:id="rId3"/>
              </a:rPr>
              <a:t>Abe.Krisst@ct.gov</a:t>
            </a:r>
            <a:r>
              <a:rPr lang="en-US" sz="2000" b="0" i="0" u="none" strike="noStrike" dirty="0">
                <a:solidFill>
                  <a:srgbClr val="000000"/>
                </a:solidFill>
                <a:effectLst/>
                <a:latin typeface="Aptos" panose="020B0004020202020204" pitchFamily="34" charset="0"/>
              </a:rPr>
              <a:t>; 860-713-6894</a:t>
            </a:r>
          </a:p>
          <a:p>
            <a:endParaRPr lang="en-US" b="0" i="0" u="none" strike="noStrike" dirty="0">
              <a:solidFill>
                <a:srgbClr val="000000"/>
              </a:solidFill>
              <a:effectLst/>
            </a:endParaRPr>
          </a:p>
          <a:p>
            <a:r>
              <a:rPr lang="en-US" b="1" i="0" dirty="0">
                <a:solidFill>
                  <a:srgbClr val="000000"/>
                </a:solidFill>
                <a:effectLst/>
              </a:rPr>
              <a:t>​</a:t>
            </a:r>
            <a:endParaRPr lang="en-US" dirty="0"/>
          </a:p>
        </p:txBody>
      </p:sp>
      <p:sp>
        <p:nvSpPr>
          <p:cNvPr id="3" name="TextBox 2">
            <a:extLst>
              <a:ext uri="{FF2B5EF4-FFF2-40B4-BE49-F238E27FC236}">
                <a16:creationId xmlns:a16="http://schemas.microsoft.com/office/drawing/2014/main" id="{BF7F990E-91F8-B356-C047-88BB3E55FBA5}"/>
              </a:ext>
            </a:extLst>
          </p:cNvPr>
          <p:cNvSpPr txBox="1"/>
          <p:nvPr/>
        </p:nvSpPr>
        <p:spPr>
          <a:xfrm>
            <a:off x="1564341" y="3904231"/>
            <a:ext cx="9063318" cy="172354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spcBef>
                <a:spcPts val="600"/>
              </a:spcBef>
              <a:spcAft>
                <a:spcPts val="0"/>
              </a:spcAft>
              <a:buNone/>
            </a:pPr>
            <a:r>
              <a:rPr lang="en-US" sz="2400" b="1" i="0" u="none" strike="noStrike" noProof="0">
                <a:solidFill>
                  <a:schemeClr val="tx1"/>
                </a:solidFill>
                <a:latin typeface="Aptos" panose="020B0004020202020204" pitchFamily="34" charset="0"/>
                <a:cs typeface="Arial" panose="020B0604020202020204" pitchFamily="34" charset="0"/>
              </a:rPr>
              <a:t>Education Support Technician</a:t>
            </a:r>
          </a:p>
          <a:p>
            <a:pPr lvl="0" algn="ctr">
              <a:spcAft>
                <a:spcPts val="0"/>
              </a:spcAft>
              <a:buNone/>
            </a:pPr>
            <a:r>
              <a:rPr lang="en-US" sz="2200" b="1">
                <a:solidFill>
                  <a:schemeClr val="accent1">
                    <a:lumMod val="75000"/>
                  </a:schemeClr>
                </a:solidFill>
                <a:latin typeface="Aptos" panose="020B0004020202020204" pitchFamily="34" charset="0"/>
                <a:cs typeface="Arial" panose="020B0604020202020204" pitchFamily="34" charset="0"/>
              </a:rPr>
              <a:t>Kimberly Johnson</a:t>
            </a:r>
            <a:endParaRPr lang="en-US" sz="2200" b="1" i="0" u="none" strike="noStrike" noProof="0">
              <a:solidFill>
                <a:schemeClr val="accent1">
                  <a:lumMod val="75000"/>
                </a:schemeClr>
              </a:solidFill>
              <a:latin typeface="Aptos" panose="020B0004020202020204" pitchFamily="34" charset="0"/>
              <a:cs typeface="Arial" panose="020B0604020202020204" pitchFamily="34" charset="0"/>
            </a:endParaRPr>
          </a:p>
          <a:p>
            <a:pPr lvl="0" algn="ctr">
              <a:spcAft>
                <a:spcPts val="0"/>
              </a:spcAft>
              <a:buNone/>
            </a:pPr>
            <a:r>
              <a:rPr lang="en-US" sz="2000" b="0" i="0" u="none" strike="noStrike" noProof="0">
                <a:solidFill>
                  <a:schemeClr val="tx1"/>
                </a:solidFill>
                <a:latin typeface="Aptos" panose="020B0004020202020204" pitchFamily="34" charset="0"/>
                <a:cs typeface="Arial" panose="020B0604020202020204" pitchFamily="34" charset="0"/>
                <a:hlinkClick r:id="rId4"/>
              </a:rPr>
              <a:t>Kimberly.Johnson@ct.gov</a:t>
            </a:r>
            <a:r>
              <a:rPr lang="en-US" sz="2000" b="0" i="0" u="none" strike="noStrike" noProof="0">
                <a:solidFill>
                  <a:schemeClr val="tx1"/>
                </a:solidFill>
                <a:latin typeface="Aptos" panose="020B0004020202020204" pitchFamily="34" charset="0"/>
                <a:cs typeface="Arial" panose="020B0604020202020204" pitchFamily="34" charset="0"/>
              </a:rPr>
              <a:t>; 860-713-6885</a:t>
            </a:r>
            <a:endParaRPr lang="en-US" sz="2000">
              <a:solidFill>
                <a:schemeClr val="tx1"/>
              </a:solidFill>
              <a:latin typeface="Aptos" panose="020B0004020202020204" pitchFamily="34" charset="0"/>
              <a:cs typeface="Arial" panose="020B0604020202020204" pitchFamily="34" charset="0"/>
            </a:endParaRPr>
          </a:p>
          <a:p>
            <a:pPr lvl="0" algn="ctr">
              <a:lnSpc>
                <a:spcPct val="100000"/>
              </a:lnSpc>
              <a:spcBef>
                <a:spcPts val="0"/>
              </a:spcBef>
              <a:spcAft>
                <a:spcPts val="0"/>
              </a:spcAft>
              <a:buNone/>
            </a:pPr>
            <a:endParaRPr lang="en-US" sz="2000" b="0" i="0" u="none" strike="noStrike" noProof="0">
              <a:solidFill>
                <a:schemeClr val="tx1"/>
              </a:solidFill>
              <a:latin typeface="Aptos" panose="020B0004020202020204" pitchFamily="34" charset="0"/>
              <a:cs typeface="Arial" panose="020B0604020202020204" pitchFamily="34" charset="0"/>
            </a:endParaRPr>
          </a:p>
          <a:p>
            <a:pPr lvl="0" algn="ctr">
              <a:lnSpc>
                <a:spcPct val="100000"/>
              </a:lnSpc>
              <a:spcBef>
                <a:spcPts val="0"/>
              </a:spcBef>
              <a:spcAft>
                <a:spcPts val="0"/>
              </a:spcAft>
              <a:buNone/>
            </a:pPr>
            <a:endParaRPr lang="en-US" sz="2000" b="0" i="0" u="none" strike="noStrike" noProof="0">
              <a:solidFill>
                <a:schemeClr val="tx1"/>
              </a:solidFill>
              <a:latin typeface="Arial" panose="020B0604020202020204" pitchFamily="34" charset="0"/>
              <a:cs typeface="Arial" panose="020B0604020202020204" pitchFamily="34" charset="0"/>
            </a:endParaRPr>
          </a:p>
        </p:txBody>
      </p:sp>
      <p:pic>
        <p:nvPicPr>
          <p:cNvPr id="6" name="Picture 6" descr="Photo of Abe Krisst, Bureau Chief, Performance Office.">
            <a:extLst>
              <a:ext uri="{FF2B5EF4-FFF2-40B4-BE49-F238E27FC236}">
                <a16:creationId xmlns:a16="http://schemas.microsoft.com/office/drawing/2014/main" id="{1CAFD909-0EAA-00F2-CCF2-B87F46D6F0EF}"/>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9282123" y="2098584"/>
            <a:ext cx="113647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hoto of Kimberly Johnson, Education Support Technician, Performance Office.">
            <a:extLst>
              <a:ext uri="{FF2B5EF4-FFF2-40B4-BE49-F238E27FC236}">
                <a16:creationId xmlns:a16="http://schemas.microsoft.com/office/drawing/2014/main" id="{3F867425-AC33-DF29-88BF-63E5C7B80088}"/>
              </a:ext>
            </a:extLst>
          </p:cNvPr>
          <p:cNvPicPr>
            <a:picLocks noChangeAspect="1"/>
          </p:cNvPicPr>
          <p:nvPr/>
        </p:nvPicPr>
        <p:blipFill>
          <a:blip r:embed="rId6"/>
          <a:stretch>
            <a:fillRect/>
          </a:stretch>
        </p:blipFill>
        <p:spPr>
          <a:xfrm>
            <a:off x="9331164" y="4151577"/>
            <a:ext cx="1038387" cy="1228855"/>
          </a:xfrm>
          <a:prstGeom prst="rect">
            <a:avLst/>
          </a:prstGeom>
        </p:spPr>
      </p:pic>
    </p:spTree>
    <p:extLst>
      <p:ext uri="{BB962C8B-B14F-4D97-AF65-F5344CB8AC3E}">
        <p14:creationId xmlns:p14="http://schemas.microsoft.com/office/powerpoint/2010/main" val="305683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EC14EE-ACFF-69C9-452E-49A00F092DBD}"/>
              </a:ext>
            </a:extLst>
          </p:cNvPr>
          <p:cNvPicPr>
            <a:picLocks noChangeAspect="1"/>
          </p:cNvPicPr>
          <p:nvPr/>
        </p:nvPicPr>
        <p:blipFill>
          <a:blip r:embed="rId3"/>
          <a:srcRect t="5128" r="-1" b="12182"/>
          <a:stretch/>
        </p:blipFill>
        <p:spPr>
          <a:xfrm>
            <a:off x="146023" y="1876833"/>
            <a:ext cx="4278060" cy="2831646"/>
          </a:xfrm>
          <a:prstGeom prst="rect">
            <a:avLst/>
          </a:prstGeom>
        </p:spPr>
      </p:pic>
      <p:sp>
        <p:nvSpPr>
          <p:cNvPr id="4" name="TextBox 3">
            <a:extLst>
              <a:ext uri="{FF2B5EF4-FFF2-40B4-BE49-F238E27FC236}">
                <a16:creationId xmlns:a16="http://schemas.microsoft.com/office/drawing/2014/main" id="{C718905F-E64E-A1D6-C8DE-A2B1B51F77C1}"/>
              </a:ext>
            </a:extLst>
          </p:cNvPr>
          <p:cNvSpPr txBox="1"/>
          <p:nvPr/>
        </p:nvSpPr>
        <p:spPr>
          <a:xfrm>
            <a:off x="3302029" y="2400155"/>
            <a:ext cx="8148997" cy="1077218"/>
          </a:xfrm>
          <a:prstGeom prst="rect">
            <a:avLst/>
          </a:prstGeom>
          <a:noFill/>
        </p:spPr>
        <p:txBody>
          <a:bodyPr wrap="square" lIns="91440" tIns="45720" rIns="91440" bIns="45720" rtlCol="0" anchor="t">
            <a:spAutoFit/>
          </a:bodyPr>
          <a:lstStyle/>
          <a:p>
            <a:pPr algn="ctr"/>
            <a:r>
              <a:rPr lang="en-US" sz="4000" b="1">
                <a:solidFill>
                  <a:schemeClr val="bg1"/>
                </a:solidFill>
                <a:latin typeface="Aptos"/>
                <a:ea typeface="Calibri"/>
                <a:cs typeface="Calibri"/>
              </a:rPr>
              <a:t>Starting a Test Session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040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3EDB2-82C8-5547-4D2E-19D38ADCDF9E}"/>
              </a:ext>
            </a:extLst>
          </p:cNvPr>
          <p:cNvSpPr>
            <a:spLocks noGrp="1"/>
          </p:cNvSpPr>
          <p:nvPr>
            <p:ph type="title"/>
          </p:nvPr>
        </p:nvSpPr>
        <p:spPr/>
        <p:txBody>
          <a:bodyPr>
            <a:normAutofit/>
          </a:bodyPr>
          <a:lstStyle/>
          <a:p>
            <a:r>
              <a:rPr lang="en-US" sz="3600" b="1">
                <a:ln w="0"/>
                <a:solidFill>
                  <a:schemeClr val="bg1"/>
                </a:solidFill>
              </a:rPr>
              <a:t>Starting a Test Session</a:t>
            </a:r>
            <a:endParaRPr lang="en-US" sz="3600">
              <a:solidFill>
                <a:schemeClr val="bg1"/>
              </a:solidFill>
            </a:endParaRPr>
          </a:p>
        </p:txBody>
      </p:sp>
      <p:sp>
        <p:nvSpPr>
          <p:cNvPr id="3" name="Slide Number Placeholder 2">
            <a:extLst>
              <a:ext uri="{FF2B5EF4-FFF2-40B4-BE49-F238E27FC236}">
                <a16:creationId xmlns:a16="http://schemas.microsoft.com/office/drawing/2014/main" id="{F819AEBB-B738-C688-13D4-E95CE3EB4654}"/>
              </a:ext>
            </a:extLst>
          </p:cNvPr>
          <p:cNvSpPr>
            <a:spLocks noGrp="1"/>
          </p:cNvSpPr>
          <p:nvPr>
            <p:ph type="sldNum" sz="quarter" idx="4"/>
          </p:nvPr>
        </p:nvSpPr>
        <p:spPr/>
        <p:txBody>
          <a:bodyPr/>
          <a:lstStyle/>
          <a:p>
            <a:fld id="{13A326F7-3D62-4D6D-AF51-CF772FE3461F}" type="slidenum">
              <a:rPr lang="en-US" smtClean="0"/>
              <a:pPr/>
              <a:t>31</a:t>
            </a:fld>
            <a:endParaRPr lang="en-US"/>
          </a:p>
        </p:txBody>
      </p:sp>
      <p:sp>
        <p:nvSpPr>
          <p:cNvPr id="4" name="TextBox 3">
            <a:extLst>
              <a:ext uri="{FF2B5EF4-FFF2-40B4-BE49-F238E27FC236}">
                <a16:creationId xmlns:a16="http://schemas.microsoft.com/office/drawing/2014/main" id="{C6753366-1A23-5C97-4BAC-D6487C0EBD0C}"/>
              </a:ext>
            </a:extLst>
          </p:cNvPr>
          <p:cNvSpPr txBox="1"/>
          <p:nvPr/>
        </p:nvSpPr>
        <p:spPr>
          <a:xfrm>
            <a:off x="1061350" y="1485554"/>
            <a:ext cx="7767587" cy="1396344"/>
          </a:xfrm>
          <a:prstGeom prst="rect">
            <a:avLst/>
          </a:prstGeom>
          <a:noFill/>
        </p:spPr>
        <p:txBody>
          <a:bodyPr wrap="square" rtlCol="0">
            <a:spAutoFit/>
          </a:bodyPr>
          <a:lstStyle/>
          <a:p>
            <a:pPr fontAlgn="auto">
              <a:lnSpc>
                <a:spcPct val="120000"/>
              </a:lnSpc>
              <a:spcAft>
                <a:spcPts val="0"/>
              </a:spcAft>
            </a:pPr>
            <a:r>
              <a:rPr lang="en-US" sz="2400">
                <a:latin typeface="Aptos" panose="020B0004020202020204" pitchFamily="34" charset="0"/>
              </a:rPr>
              <a:t>Test administrators will log onto the Test Administration interface using their secure TIDE username and password.</a:t>
            </a:r>
          </a:p>
        </p:txBody>
      </p:sp>
      <p:pic>
        <p:nvPicPr>
          <p:cNvPr id="5" name="Picture 4" descr="This is an image of the initial menu for Active Sessions available on the Test Administration interface. The image shows two options for starting a test session. The first tab and default is for Active Sessions, which allows the teacher to start the test in real time. The second tab is Upcoming Sessions. This allows the teacher to schedule a test session in advance. ">
            <a:extLst>
              <a:ext uri="{FF2B5EF4-FFF2-40B4-BE49-F238E27FC236}">
                <a16:creationId xmlns:a16="http://schemas.microsoft.com/office/drawing/2014/main" id="{9D12168B-E737-4EE5-1C67-BEBE174F45B1}"/>
              </a:ext>
            </a:extLst>
          </p:cNvPr>
          <p:cNvPicPr>
            <a:picLocks noChangeAspect="1"/>
          </p:cNvPicPr>
          <p:nvPr/>
        </p:nvPicPr>
        <p:blipFill>
          <a:blip r:embed="rId3"/>
          <a:stretch>
            <a:fillRect/>
          </a:stretch>
        </p:blipFill>
        <p:spPr>
          <a:xfrm>
            <a:off x="540249" y="3179230"/>
            <a:ext cx="8288688" cy="3147461"/>
          </a:xfrm>
          <a:prstGeom prst="rect">
            <a:avLst/>
          </a:prstGeom>
          <a:ln>
            <a:solidFill>
              <a:schemeClr val="tx1"/>
            </a:solidFill>
          </a:ln>
        </p:spPr>
      </p:pic>
      <p:pic>
        <p:nvPicPr>
          <p:cNvPr id="6" name="Picture 5" descr="This is an image of the Test Administration card located on the portal.">
            <a:hlinkClick r:id="rId4"/>
            <a:extLst>
              <a:ext uri="{FF2B5EF4-FFF2-40B4-BE49-F238E27FC236}">
                <a16:creationId xmlns:a16="http://schemas.microsoft.com/office/drawing/2014/main" id="{94627D9B-219A-F461-8409-88B94A414472}"/>
              </a:ext>
            </a:extLst>
          </p:cNvPr>
          <p:cNvPicPr>
            <a:picLocks noChangeAspect="1"/>
          </p:cNvPicPr>
          <p:nvPr/>
        </p:nvPicPr>
        <p:blipFill>
          <a:blip r:embed="rId5"/>
          <a:stretch>
            <a:fillRect/>
          </a:stretch>
        </p:blipFill>
        <p:spPr>
          <a:xfrm>
            <a:off x="9372706" y="1642421"/>
            <a:ext cx="2549169" cy="1880426"/>
          </a:xfrm>
          <a:prstGeom prst="rect">
            <a:avLst/>
          </a:prstGeom>
          <a:ln>
            <a:solidFill>
              <a:schemeClr val="tx1"/>
            </a:solidFill>
          </a:ln>
          <a:effectLst>
            <a:outerShdw blurRad="50800" dist="50800" dir="5400000" algn="ctr" rotWithShape="0">
              <a:srgbClr val="000000">
                <a:alpha val="43000"/>
              </a:srgbClr>
            </a:outerShdw>
          </a:effectLst>
        </p:spPr>
      </p:pic>
      <p:pic>
        <p:nvPicPr>
          <p:cNvPr id="7" name="Picture 6">
            <a:extLst>
              <a:ext uri="{FF2B5EF4-FFF2-40B4-BE49-F238E27FC236}">
                <a16:creationId xmlns:a16="http://schemas.microsoft.com/office/drawing/2014/main" id="{3E0B89D6-F68B-04F1-31FD-79D2FE123DA4}"/>
              </a:ext>
            </a:extLst>
          </p:cNvPr>
          <p:cNvPicPr>
            <a:picLocks noChangeAspect="1"/>
          </p:cNvPicPr>
          <p:nvPr/>
        </p:nvPicPr>
        <p:blipFill>
          <a:blip r:embed="rId6"/>
          <a:stretch>
            <a:fillRect/>
          </a:stretch>
        </p:blipFill>
        <p:spPr>
          <a:xfrm>
            <a:off x="11007396" y="1668155"/>
            <a:ext cx="914479" cy="914479"/>
          </a:xfrm>
          <a:prstGeom prst="rect">
            <a:avLst/>
          </a:prstGeom>
        </p:spPr>
      </p:pic>
    </p:spTree>
    <p:extLst>
      <p:ext uri="{BB962C8B-B14F-4D97-AF65-F5344CB8AC3E}">
        <p14:creationId xmlns:p14="http://schemas.microsoft.com/office/powerpoint/2010/main" val="2242236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DF263-CADA-0018-B462-E96CDAC07E07}"/>
              </a:ext>
            </a:extLst>
          </p:cNvPr>
          <p:cNvSpPr>
            <a:spLocks noGrp="1"/>
          </p:cNvSpPr>
          <p:nvPr>
            <p:ph type="title"/>
          </p:nvPr>
        </p:nvSpPr>
        <p:spPr/>
        <p:txBody>
          <a:bodyPr>
            <a:normAutofit/>
          </a:bodyPr>
          <a:lstStyle/>
          <a:p>
            <a:r>
              <a:rPr lang="en-US" sz="3600" b="1">
                <a:ln w="0"/>
                <a:solidFill>
                  <a:schemeClr val="bg1"/>
                </a:solidFill>
              </a:rPr>
              <a:t>Starting a Test Session</a:t>
            </a:r>
            <a:endParaRPr lang="en-US" sz="3600">
              <a:solidFill>
                <a:schemeClr val="bg1"/>
              </a:solidFill>
            </a:endParaRPr>
          </a:p>
        </p:txBody>
      </p:sp>
      <p:sp>
        <p:nvSpPr>
          <p:cNvPr id="3" name="Slide Number Placeholder 2">
            <a:extLst>
              <a:ext uri="{FF2B5EF4-FFF2-40B4-BE49-F238E27FC236}">
                <a16:creationId xmlns:a16="http://schemas.microsoft.com/office/drawing/2014/main" id="{E75BD850-0035-A58B-F8AB-83747580B4C5}"/>
              </a:ext>
            </a:extLst>
          </p:cNvPr>
          <p:cNvSpPr>
            <a:spLocks noGrp="1"/>
          </p:cNvSpPr>
          <p:nvPr>
            <p:ph type="sldNum" sz="quarter" idx="4"/>
          </p:nvPr>
        </p:nvSpPr>
        <p:spPr/>
        <p:txBody>
          <a:bodyPr/>
          <a:lstStyle/>
          <a:p>
            <a:fld id="{13A326F7-3D62-4D6D-AF51-CF772FE3461F}" type="slidenum">
              <a:rPr lang="en-US" smtClean="0"/>
              <a:pPr/>
              <a:t>32</a:t>
            </a:fld>
            <a:endParaRPr lang="en-US"/>
          </a:p>
        </p:txBody>
      </p:sp>
      <p:sp>
        <p:nvSpPr>
          <p:cNvPr id="4" name="TextBox 3">
            <a:extLst>
              <a:ext uri="{FF2B5EF4-FFF2-40B4-BE49-F238E27FC236}">
                <a16:creationId xmlns:a16="http://schemas.microsoft.com/office/drawing/2014/main" id="{53B5BAFB-F6F6-85D4-E8E3-F1C254CF6F46}"/>
              </a:ext>
            </a:extLst>
          </p:cNvPr>
          <p:cNvSpPr txBox="1"/>
          <p:nvPr/>
        </p:nvSpPr>
        <p:spPr>
          <a:xfrm>
            <a:off x="1049153" y="1578421"/>
            <a:ext cx="7286324" cy="949171"/>
          </a:xfrm>
          <a:prstGeom prst="rect">
            <a:avLst/>
          </a:prstGeom>
          <a:noFill/>
        </p:spPr>
        <p:txBody>
          <a:bodyPr wrap="square" rtlCol="0">
            <a:spAutoFit/>
          </a:bodyPr>
          <a:lstStyle/>
          <a:p>
            <a:pPr fontAlgn="auto">
              <a:lnSpc>
                <a:spcPct val="120000"/>
              </a:lnSpc>
              <a:spcAft>
                <a:spcPts val="0"/>
              </a:spcAft>
            </a:pPr>
            <a:r>
              <a:rPr lang="en-US" sz="2400">
                <a:latin typeface="Aptos" panose="020B0004020202020204" pitchFamily="34" charset="0"/>
              </a:rPr>
              <a:t>Choose the grade and assessment(s) from the drop-down menu and select “Start Live Session.”</a:t>
            </a:r>
          </a:p>
        </p:txBody>
      </p:sp>
      <p:pic>
        <p:nvPicPr>
          <p:cNvPr id="5" name="Picture 4" descr="This is an image of the drop-down menu with a list of available tests by grade available on the Test Administration interface. The Start Live Session box is indicated by a red border.">
            <a:extLst>
              <a:ext uri="{FF2B5EF4-FFF2-40B4-BE49-F238E27FC236}">
                <a16:creationId xmlns:a16="http://schemas.microsoft.com/office/drawing/2014/main" id="{F061A014-3ABF-CBD0-277D-A832642E4445}"/>
              </a:ext>
            </a:extLst>
          </p:cNvPr>
          <p:cNvPicPr>
            <a:picLocks noChangeAspect="1"/>
          </p:cNvPicPr>
          <p:nvPr/>
        </p:nvPicPr>
        <p:blipFill>
          <a:blip r:embed="rId3"/>
          <a:stretch>
            <a:fillRect/>
          </a:stretch>
        </p:blipFill>
        <p:spPr>
          <a:xfrm>
            <a:off x="1611845" y="2609931"/>
            <a:ext cx="6160941" cy="4065575"/>
          </a:xfrm>
          <a:prstGeom prst="rect">
            <a:avLst/>
          </a:prstGeom>
        </p:spPr>
      </p:pic>
      <p:pic>
        <p:nvPicPr>
          <p:cNvPr id="6" name="Picture 5" descr="This is an image of the Test Administration card located on the portal.">
            <a:hlinkClick r:id="rId4"/>
            <a:extLst>
              <a:ext uri="{FF2B5EF4-FFF2-40B4-BE49-F238E27FC236}">
                <a16:creationId xmlns:a16="http://schemas.microsoft.com/office/drawing/2014/main" id="{2EC29FC0-7292-2DEB-18E5-B152768A937A}"/>
              </a:ext>
            </a:extLst>
          </p:cNvPr>
          <p:cNvPicPr>
            <a:picLocks noChangeAspect="1"/>
          </p:cNvPicPr>
          <p:nvPr/>
        </p:nvPicPr>
        <p:blipFill>
          <a:blip r:embed="rId5"/>
          <a:stretch>
            <a:fillRect/>
          </a:stretch>
        </p:blipFill>
        <p:spPr>
          <a:xfrm>
            <a:off x="9596387" y="1775758"/>
            <a:ext cx="2325488" cy="1715425"/>
          </a:xfrm>
          <a:prstGeom prst="rect">
            <a:avLst/>
          </a:prstGeom>
          <a:ln>
            <a:solidFill>
              <a:schemeClr val="tx1"/>
            </a:solidFill>
          </a:ln>
          <a:effectLst>
            <a:outerShdw blurRad="50800" dist="50800" dir="5400000" algn="ctr" rotWithShape="0">
              <a:srgbClr val="000000">
                <a:alpha val="43000"/>
              </a:srgbClr>
            </a:outerShdw>
          </a:effectLst>
        </p:spPr>
      </p:pic>
      <p:pic>
        <p:nvPicPr>
          <p:cNvPr id="7" name="Picture 6">
            <a:extLst>
              <a:ext uri="{FF2B5EF4-FFF2-40B4-BE49-F238E27FC236}">
                <a16:creationId xmlns:a16="http://schemas.microsoft.com/office/drawing/2014/main" id="{9B819A9C-C5C6-5A0B-D34D-4D3E41699AED}"/>
              </a:ext>
            </a:extLst>
          </p:cNvPr>
          <p:cNvPicPr>
            <a:picLocks noChangeAspect="1"/>
          </p:cNvPicPr>
          <p:nvPr/>
        </p:nvPicPr>
        <p:blipFill>
          <a:blip r:embed="rId6"/>
          <a:stretch>
            <a:fillRect/>
          </a:stretch>
        </p:blipFill>
        <p:spPr>
          <a:xfrm>
            <a:off x="11007396" y="1775758"/>
            <a:ext cx="914479" cy="914479"/>
          </a:xfrm>
          <a:prstGeom prst="rect">
            <a:avLst/>
          </a:prstGeom>
        </p:spPr>
      </p:pic>
    </p:spTree>
    <p:extLst>
      <p:ext uri="{BB962C8B-B14F-4D97-AF65-F5344CB8AC3E}">
        <p14:creationId xmlns:p14="http://schemas.microsoft.com/office/powerpoint/2010/main" val="1573832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D4C1A-0A68-8523-D4D3-F0FB8BFE891E}"/>
              </a:ext>
            </a:extLst>
          </p:cNvPr>
          <p:cNvSpPr>
            <a:spLocks noGrp="1"/>
          </p:cNvSpPr>
          <p:nvPr>
            <p:ph type="title"/>
          </p:nvPr>
        </p:nvSpPr>
        <p:spPr/>
        <p:txBody>
          <a:bodyPr>
            <a:normAutofit/>
          </a:bodyPr>
          <a:lstStyle/>
          <a:p>
            <a:r>
              <a:rPr lang="en-US" sz="3600" b="1">
                <a:ln w="0"/>
                <a:solidFill>
                  <a:schemeClr val="bg1"/>
                </a:solidFill>
              </a:rPr>
              <a:t>Starting a Test Session</a:t>
            </a:r>
            <a:endParaRPr lang="en-US" sz="3600">
              <a:solidFill>
                <a:schemeClr val="bg1"/>
              </a:solidFill>
            </a:endParaRPr>
          </a:p>
        </p:txBody>
      </p:sp>
      <p:sp>
        <p:nvSpPr>
          <p:cNvPr id="3" name="Slide Number Placeholder 2">
            <a:extLst>
              <a:ext uri="{FF2B5EF4-FFF2-40B4-BE49-F238E27FC236}">
                <a16:creationId xmlns:a16="http://schemas.microsoft.com/office/drawing/2014/main" id="{E0703247-ACEE-3DEC-2016-7E122429C89E}"/>
              </a:ext>
            </a:extLst>
          </p:cNvPr>
          <p:cNvSpPr>
            <a:spLocks noGrp="1"/>
          </p:cNvSpPr>
          <p:nvPr>
            <p:ph type="sldNum" sz="quarter" idx="4"/>
          </p:nvPr>
        </p:nvSpPr>
        <p:spPr/>
        <p:txBody>
          <a:bodyPr/>
          <a:lstStyle/>
          <a:p>
            <a:fld id="{13A326F7-3D62-4D6D-AF51-CF772FE3461F}" type="slidenum">
              <a:rPr lang="en-US" smtClean="0"/>
              <a:pPr/>
              <a:t>33</a:t>
            </a:fld>
            <a:endParaRPr lang="en-US"/>
          </a:p>
        </p:txBody>
      </p:sp>
      <p:sp>
        <p:nvSpPr>
          <p:cNvPr id="4" name="TextBox 3">
            <a:extLst>
              <a:ext uri="{FF2B5EF4-FFF2-40B4-BE49-F238E27FC236}">
                <a16:creationId xmlns:a16="http://schemas.microsoft.com/office/drawing/2014/main" id="{3D9DAC71-F438-B29D-04D7-A62F2379D4E1}"/>
              </a:ext>
            </a:extLst>
          </p:cNvPr>
          <p:cNvSpPr txBox="1"/>
          <p:nvPr/>
        </p:nvSpPr>
        <p:spPr>
          <a:xfrm>
            <a:off x="606392" y="1799923"/>
            <a:ext cx="3869356" cy="3612336"/>
          </a:xfrm>
          <a:prstGeom prst="rect">
            <a:avLst/>
          </a:prstGeom>
          <a:noFill/>
        </p:spPr>
        <p:txBody>
          <a:bodyPr wrap="square" rtlCol="0">
            <a:spAutoFit/>
          </a:bodyPr>
          <a:lstStyle/>
          <a:p>
            <a:pPr marL="342900" indent="-342900" fontAlgn="auto">
              <a:lnSpc>
                <a:spcPct val="120000"/>
              </a:lnSpc>
              <a:spcAft>
                <a:spcPts val="0"/>
              </a:spcAft>
              <a:buFont typeface="Arial" panose="020B0604020202020204" pitchFamily="34" charset="0"/>
              <a:buChar char="•"/>
            </a:pPr>
            <a:r>
              <a:rPr lang="en-US" sz="2400">
                <a:latin typeface="Aptos" panose="020B0004020202020204" pitchFamily="34" charset="0"/>
              </a:rPr>
              <a:t>Inform the student of the session ID.</a:t>
            </a:r>
          </a:p>
          <a:p>
            <a:pPr marL="342900" indent="-342900" fontAlgn="auto">
              <a:lnSpc>
                <a:spcPct val="120000"/>
              </a:lnSpc>
              <a:spcAft>
                <a:spcPts val="0"/>
              </a:spcAft>
              <a:buFont typeface="Arial" panose="020B0604020202020204" pitchFamily="34" charset="0"/>
              <a:buChar char="•"/>
            </a:pPr>
            <a:endParaRPr lang="en-US" sz="2400">
              <a:latin typeface="Aptos" panose="020B0004020202020204" pitchFamily="34" charset="0"/>
            </a:endParaRPr>
          </a:p>
          <a:p>
            <a:pPr marL="342900" indent="-342900" fontAlgn="auto">
              <a:lnSpc>
                <a:spcPct val="120000"/>
              </a:lnSpc>
              <a:spcAft>
                <a:spcPts val="0"/>
              </a:spcAft>
              <a:buFont typeface="Arial" panose="020B0604020202020204" pitchFamily="34" charset="0"/>
              <a:buChar char="•"/>
            </a:pPr>
            <a:r>
              <a:rPr lang="en-US" sz="2400">
                <a:latin typeface="Aptos" panose="020B0004020202020204" pitchFamily="34" charset="0"/>
              </a:rPr>
              <a:t>Using the Secure Browser, the student will enter the Session ID,  their full first name, and SASID. </a:t>
            </a:r>
          </a:p>
        </p:txBody>
      </p:sp>
      <p:pic>
        <p:nvPicPr>
          <p:cNvPr id="6" name="Picture 5" descr="This is an image of the student's sign-in page on the Secure Browser. It requires the student's First Name, Student ID (10-digit SASID), and Session ID.">
            <a:extLst>
              <a:ext uri="{FF2B5EF4-FFF2-40B4-BE49-F238E27FC236}">
                <a16:creationId xmlns:a16="http://schemas.microsoft.com/office/drawing/2014/main" id="{A8D5B17E-8055-971A-9080-3C5E5B855777}"/>
              </a:ext>
            </a:extLst>
          </p:cNvPr>
          <p:cNvPicPr>
            <a:picLocks noChangeAspect="1"/>
          </p:cNvPicPr>
          <p:nvPr/>
        </p:nvPicPr>
        <p:blipFill>
          <a:blip r:embed="rId3"/>
          <a:stretch>
            <a:fillRect/>
          </a:stretch>
        </p:blipFill>
        <p:spPr>
          <a:xfrm>
            <a:off x="5391139" y="3512963"/>
            <a:ext cx="3916224" cy="2979911"/>
          </a:xfrm>
          <a:prstGeom prst="rect">
            <a:avLst/>
          </a:prstGeom>
          <a:ln>
            <a:solidFill>
              <a:schemeClr val="tx1"/>
            </a:solidFill>
          </a:ln>
        </p:spPr>
      </p:pic>
      <p:pic>
        <p:nvPicPr>
          <p:cNvPr id="7" name="Picture 6" descr="This is an image of the Test Administration card located on the portal.">
            <a:hlinkClick r:id="rId4"/>
            <a:extLst>
              <a:ext uri="{FF2B5EF4-FFF2-40B4-BE49-F238E27FC236}">
                <a16:creationId xmlns:a16="http://schemas.microsoft.com/office/drawing/2014/main" id="{6084BBDC-04D5-EC39-3520-44EA4C91E85A}"/>
              </a:ext>
            </a:extLst>
          </p:cNvPr>
          <p:cNvPicPr>
            <a:picLocks noChangeAspect="1"/>
          </p:cNvPicPr>
          <p:nvPr/>
        </p:nvPicPr>
        <p:blipFill>
          <a:blip r:embed="rId5"/>
          <a:stretch>
            <a:fillRect/>
          </a:stretch>
        </p:blipFill>
        <p:spPr>
          <a:xfrm>
            <a:off x="10225248" y="1640167"/>
            <a:ext cx="1696627" cy="1251538"/>
          </a:xfrm>
          <a:prstGeom prst="rect">
            <a:avLst/>
          </a:prstGeom>
          <a:ln w="3175">
            <a:solidFill>
              <a:schemeClr val="tx1"/>
            </a:solidFill>
          </a:ln>
          <a:effectLst>
            <a:outerShdw blurRad="50800" dist="50800" dir="5400000" algn="ctr" rotWithShape="0">
              <a:srgbClr val="000000">
                <a:alpha val="43000"/>
              </a:srgbClr>
            </a:outerShdw>
          </a:effectLst>
        </p:spPr>
      </p:pic>
      <p:pic>
        <p:nvPicPr>
          <p:cNvPr id="8" name="Picture 7" descr="This is an image of the Test Session ID, marked by a red-border box, that is autogenerated by the Test Administration Interface once the teacher choose the test to be administered.">
            <a:extLst>
              <a:ext uri="{FF2B5EF4-FFF2-40B4-BE49-F238E27FC236}">
                <a16:creationId xmlns:a16="http://schemas.microsoft.com/office/drawing/2014/main" id="{6131B253-49C7-DB4B-6055-201FF93F28E5}"/>
              </a:ext>
            </a:extLst>
          </p:cNvPr>
          <p:cNvPicPr>
            <a:picLocks noChangeAspect="1"/>
          </p:cNvPicPr>
          <p:nvPr/>
        </p:nvPicPr>
        <p:blipFill>
          <a:blip r:embed="rId6"/>
          <a:stretch>
            <a:fillRect/>
          </a:stretch>
        </p:blipFill>
        <p:spPr>
          <a:xfrm>
            <a:off x="5344998" y="1748231"/>
            <a:ext cx="4527630" cy="1397522"/>
          </a:xfrm>
          <a:prstGeom prst="rect">
            <a:avLst/>
          </a:prstGeom>
          <a:ln>
            <a:solidFill>
              <a:schemeClr val="tx1"/>
            </a:solidFill>
          </a:ln>
        </p:spPr>
      </p:pic>
      <p:sp>
        <p:nvSpPr>
          <p:cNvPr id="10" name="Rectangle 9">
            <a:extLst>
              <a:ext uri="{FF2B5EF4-FFF2-40B4-BE49-F238E27FC236}">
                <a16:creationId xmlns:a16="http://schemas.microsoft.com/office/drawing/2014/main" id="{B9CEA714-4871-864A-4A26-A98BE11FD9D5}"/>
              </a:ext>
            </a:extLst>
          </p:cNvPr>
          <p:cNvSpPr/>
          <p:nvPr/>
        </p:nvSpPr>
        <p:spPr>
          <a:xfrm>
            <a:off x="5391139" y="2162448"/>
            <a:ext cx="1610810" cy="56908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A154C56-29AB-4ECE-7995-B35F95358E4F}"/>
              </a:ext>
            </a:extLst>
          </p:cNvPr>
          <p:cNvPicPr>
            <a:picLocks noChangeAspect="1"/>
          </p:cNvPicPr>
          <p:nvPr/>
        </p:nvPicPr>
        <p:blipFill>
          <a:blip r:embed="rId7"/>
          <a:stretch>
            <a:fillRect/>
          </a:stretch>
        </p:blipFill>
        <p:spPr>
          <a:xfrm>
            <a:off x="11309559" y="1640167"/>
            <a:ext cx="552098" cy="552098"/>
          </a:xfrm>
          <a:prstGeom prst="rect">
            <a:avLst/>
          </a:prstGeom>
        </p:spPr>
      </p:pic>
    </p:spTree>
    <p:extLst>
      <p:ext uri="{BB962C8B-B14F-4D97-AF65-F5344CB8AC3E}">
        <p14:creationId xmlns:p14="http://schemas.microsoft.com/office/powerpoint/2010/main" val="649390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F2F7D-8681-5802-51E7-F5B3704FC477}"/>
              </a:ext>
            </a:extLst>
          </p:cNvPr>
          <p:cNvSpPr>
            <a:spLocks noGrp="1"/>
          </p:cNvSpPr>
          <p:nvPr>
            <p:ph type="title"/>
          </p:nvPr>
        </p:nvSpPr>
        <p:spPr/>
        <p:txBody>
          <a:bodyPr>
            <a:normAutofit/>
          </a:bodyPr>
          <a:lstStyle/>
          <a:p>
            <a:r>
              <a:rPr lang="en-US" sz="3600" b="1">
                <a:ln w="0"/>
                <a:solidFill>
                  <a:schemeClr val="bg1"/>
                </a:solidFill>
              </a:rPr>
              <a:t>Student Test Menu</a:t>
            </a:r>
            <a:endParaRPr lang="en-US" sz="3600">
              <a:solidFill>
                <a:schemeClr val="bg1"/>
              </a:solidFill>
            </a:endParaRPr>
          </a:p>
        </p:txBody>
      </p:sp>
      <p:sp>
        <p:nvSpPr>
          <p:cNvPr id="3" name="Slide Number Placeholder 2">
            <a:extLst>
              <a:ext uri="{FF2B5EF4-FFF2-40B4-BE49-F238E27FC236}">
                <a16:creationId xmlns:a16="http://schemas.microsoft.com/office/drawing/2014/main" id="{23A9A05A-54E5-DABD-2269-979119E785E1}"/>
              </a:ext>
            </a:extLst>
          </p:cNvPr>
          <p:cNvSpPr>
            <a:spLocks noGrp="1"/>
          </p:cNvSpPr>
          <p:nvPr>
            <p:ph type="sldNum" sz="quarter" idx="4"/>
          </p:nvPr>
        </p:nvSpPr>
        <p:spPr/>
        <p:txBody>
          <a:bodyPr/>
          <a:lstStyle/>
          <a:p>
            <a:fld id="{13A326F7-3D62-4D6D-AF51-CF772FE3461F}" type="slidenum">
              <a:rPr lang="en-US" smtClean="0"/>
              <a:pPr/>
              <a:t>34</a:t>
            </a:fld>
            <a:endParaRPr lang="en-US"/>
          </a:p>
        </p:txBody>
      </p:sp>
      <p:pic>
        <p:nvPicPr>
          <p:cNvPr id="4" name="Picture 3" descr="This is an image of the Secure Browsers card located on the portal.&#10;">
            <a:extLst>
              <a:ext uri="{FF2B5EF4-FFF2-40B4-BE49-F238E27FC236}">
                <a16:creationId xmlns:a16="http://schemas.microsoft.com/office/drawing/2014/main" id="{E7E5EC6F-0E3F-D120-EE53-6FCDF3F2CB4C}"/>
              </a:ext>
            </a:extLst>
          </p:cNvPr>
          <p:cNvPicPr>
            <a:picLocks noChangeAspect="1"/>
          </p:cNvPicPr>
          <p:nvPr/>
        </p:nvPicPr>
        <p:blipFill>
          <a:blip r:embed="rId3"/>
          <a:stretch>
            <a:fillRect/>
          </a:stretch>
        </p:blipFill>
        <p:spPr>
          <a:xfrm>
            <a:off x="10195652" y="1626957"/>
            <a:ext cx="1726223" cy="143269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A0C7B077-7FCF-1D44-CDF9-59BAB7550EDD}"/>
              </a:ext>
            </a:extLst>
          </p:cNvPr>
          <p:cNvSpPr txBox="1"/>
          <p:nvPr/>
        </p:nvSpPr>
        <p:spPr>
          <a:xfrm>
            <a:off x="1256532" y="1626957"/>
            <a:ext cx="8171847" cy="953146"/>
          </a:xfrm>
          <a:prstGeom prst="rect">
            <a:avLst/>
          </a:prstGeom>
          <a:noFill/>
        </p:spPr>
        <p:txBody>
          <a:bodyPr wrap="square" rtlCol="0">
            <a:spAutoFit/>
          </a:bodyPr>
          <a:lstStyle/>
          <a:p>
            <a:pPr fontAlgn="auto">
              <a:lnSpc>
                <a:spcPct val="120000"/>
              </a:lnSpc>
              <a:spcAft>
                <a:spcPts val="0"/>
              </a:spcAft>
            </a:pPr>
            <a:r>
              <a:rPr lang="en-US" sz="2400">
                <a:latin typeface="Aptos" panose="020B0004020202020204" pitchFamily="34" charset="0"/>
              </a:rPr>
              <a:t>Inform students of the test session in which they will be taking.</a:t>
            </a:r>
          </a:p>
        </p:txBody>
      </p:sp>
      <p:pic>
        <p:nvPicPr>
          <p:cNvPr id="6" name="Picture 5" descr="This is an image of the test menu that is generated on the student's Secure Browser. ">
            <a:extLst>
              <a:ext uri="{FF2B5EF4-FFF2-40B4-BE49-F238E27FC236}">
                <a16:creationId xmlns:a16="http://schemas.microsoft.com/office/drawing/2014/main" id="{156F3AD7-9031-6905-84DA-92BBC8A4CCBC}"/>
              </a:ext>
            </a:extLst>
          </p:cNvPr>
          <p:cNvPicPr>
            <a:picLocks noChangeAspect="1"/>
          </p:cNvPicPr>
          <p:nvPr/>
        </p:nvPicPr>
        <p:blipFill>
          <a:blip r:embed="rId4"/>
          <a:stretch>
            <a:fillRect/>
          </a:stretch>
        </p:blipFill>
        <p:spPr>
          <a:xfrm>
            <a:off x="1256532" y="2766188"/>
            <a:ext cx="8114966" cy="2762216"/>
          </a:xfrm>
          <a:prstGeom prst="rect">
            <a:avLst/>
          </a:prstGeom>
          <a:ln>
            <a:solidFill>
              <a:schemeClr val="tx1"/>
            </a:solidFill>
          </a:ln>
        </p:spPr>
      </p:pic>
    </p:spTree>
    <p:extLst>
      <p:ext uri="{BB962C8B-B14F-4D97-AF65-F5344CB8AC3E}">
        <p14:creationId xmlns:p14="http://schemas.microsoft.com/office/powerpoint/2010/main" val="8207076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AEB28-167A-D475-A94E-6E3524932137}"/>
              </a:ext>
            </a:extLst>
          </p:cNvPr>
          <p:cNvSpPr>
            <a:spLocks noGrp="1"/>
          </p:cNvSpPr>
          <p:nvPr>
            <p:ph type="title"/>
          </p:nvPr>
        </p:nvSpPr>
        <p:spPr/>
        <p:txBody>
          <a:bodyPr>
            <a:normAutofit/>
          </a:bodyPr>
          <a:lstStyle/>
          <a:p>
            <a:r>
              <a:rPr lang="en-US" sz="3600" b="1">
                <a:ln w="0"/>
                <a:solidFill>
                  <a:schemeClr val="bg1"/>
                </a:solidFill>
              </a:rPr>
              <a:t>Reviewing, Approving, and Denying Tests</a:t>
            </a:r>
            <a:endParaRPr lang="en-US" sz="3600">
              <a:solidFill>
                <a:schemeClr val="bg1"/>
              </a:solidFill>
            </a:endParaRPr>
          </a:p>
        </p:txBody>
      </p:sp>
      <p:sp>
        <p:nvSpPr>
          <p:cNvPr id="3" name="Slide Number Placeholder 2">
            <a:extLst>
              <a:ext uri="{FF2B5EF4-FFF2-40B4-BE49-F238E27FC236}">
                <a16:creationId xmlns:a16="http://schemas.microsoft.com/office/drawing/2014/main" id="{6F56C9C0-C73C-4CCC-0A10-3C553EAA3B40}"/>
              </a:ext>
            </a:extLst>
          </p:cNvPr>
          <p:cNvSpPr>
            <a:spLocks noGrp="1"/>
          </p:cNvSpPr>
          <p:nvPr>
            <p:ph type="sldNum" sz="quarter" idx="4"/>
          </p:nvPr>
        </p:nvSpPr>
        <p:spPr/>
        <p:txBody>
          <a:bodyPr/>
          <a:lstStyle/>
          <a:p>
            <a:fld id="{13A326F7-3D62-4D6D-AF51-CF772FE3461F}" type="slidenum">
              <a:rPr lang="en-US" smtClean="0"/>
              <a:pPr/>
              <a:t>35</a:t>
            </a:fld>
            <a:endParaRPr lang="en-US"/>
          </a:p>
        </p:txBody>
      </p:sp>
      <p:sp>
        <p:nvSpPr>
          <p:cNvPr id="4" name="TextBox 3">
            <a:extLst>
              <a:ext uri="{FF2B5EF4-FFF2-40B4-BE49-F238E27FC236}">
                <a16:creationId xmlns:a16="http://schemas.microsoft.com/office/drawing/2014/main" id="{A463205D-EF87-4AFC-009F-6C9FC15B7D55}"/>
              </a:ext>
            </a:extLst>
          </p:cNvPr>
          <p:cNvSpPr txBox="1"/>
          <p:nvPr/>
        </p:nvSpPr>
        <p:spPr>
          <a:xfrm>
            <a:off x="166797" y="1472871"/>
            <a:ext cx="4318322" cy="5047536"/>
          </a:xfrm>
          <a:prstGeom prst="rect">
            <a:avLst/>
          </a:prstGeom>
          <a:noFill/>
        </p:spPr>
        <p:txBody>
          <a:bodyPr wrap="square" rtlCol="0">
            <a:spAutoFit/>
          </a:bodyPr>
          <a:lstStyle/>
          <a:p>
            <a:pPr marL="342900" indent="-342900" fontAlgn="auto">
              <a:spcAft>
                <a:spcPts val="0"/>
              </a:spcAft>
              <a:buFont typeface="Arial" panose="020B0604020202020204" pitchFamily="34" charset="0"/>
              <a:buChar char="•"/>
            </a:pPr>
            <a:r>
              <a:rPr lang="en-US" sz="2300">
                <a:latin typeface="Aptos" panose="020B0004020202020204" pitchFamily="34" charset="0"/>
              </a:rPr>
              <a:t>View students and their test settings (designated supports and accommodations) by selecting the “eye” icon. </a:t>
            </a:r>
          </a:p>
          <a:p>
            <a:pPr marL="342900" indent="-342900" fontAlgn="auto">
              <a:spcAft>
                <a:spcPts val="0"/>
              </a:spcAft>
              <a:buFont typeface="Arial" panose="020B0604020202020204" pitchFamily="34" charset="0"/>
              <a:buChar char="•"/>
            </a:pPr>
            <a:r>
              <a:rPr lang="en-US" sz="2300">
                <a:latin typeface="Aptos" panose="020B0004020202020204" pitchFamily="34" charset="0"/>
              </a:rPr>
              <a:t>If everything is accurate, select the green check mark, OR</a:t>
            </a:r>
          </a:p>
          <a:p>
            <a:pPr marL="342900" indent="-342900" fontAlgn="auto">
              <a:spcAft>
                <a:spcPts val="0"/>
              </a:spcAft>
              <a:buFont typeface="Arial" panose="020B0604020202020204" pitchFamily="34" charset="0"/>
              <a:buChar char="•"/>
            </a:pPr>
            <a:r>
              <a:rPr lang="en-US" sz="2300">
                <a:latin typeface="Aptos" panose="020B0004020202020204" pitchFamily="34" charset="0"/>
              </a:rPr>
              <a:t>choose the Approve All Students option located on the top menu bar. </a:t>
            </a:r>
          </a:p>
          <a:p>
            <a:pPr marL="342900" indent="-342900" fontAlgn="auto">
              <a:spcAft>
                <a:spcPts val="0"/>
              </a:spcAft>
              <a:buFont typeface="Arial" panose="020B0604020202020204" pitchFamily="34" charset="0"/>
              <a:buChar char="•"/>
            </a:pPr>
            <a:r>
              <a:rPr lang="en-US" sz="2300">
                <a:latin typeface="Aptos" panose="020B0004020202020204" pitchFamily="34" charset="0"/>
              </a:rPr>
              <a:t>If there is an error with the test selected, or with the student’s demographics/test settings, choose the red x.</a:t>
            </a:r>
          </a:p>
        </p:txBody>
      </p:sp>
      <p:pic>
        <p:nvPicPr>
          <p:cNvPr id="7" name="Picture 6" descr="This is an image of the Test Administration card located on the portal.">
            <a:hlinkClick r:id="rId3"/>
            <a:extLst>
              <a:ext uri="{FF2B5EF4-FFF2-40B4-BE49-F238E27FC236}">
                <a16:creationId xmlns:a16="http://schemas.microsoft.com/office/drawing/2014/main" id="{B95D8DE0-08E7-E44E-C112-C894EF122475}"/>
              </a:ext>
            </a:extLst>
          </p:cNvPr>
          <p:cNvPicPr>
            <a:picLocks noChangeAspect="1"/>
          </p:cNvPicPr>
          <p:nvPr/>
        </p:nvPicPr>
        <p:blipFill>
          <a:blip r:embed="rId4"/>
          <a:stretch>
            <a:fillRect/>
          </a:stretch>
        </p:blipFill>
        <p:spPr>
          <a:xfrm>
            <a:off x="10225248" y="1621483"/>
            <a:ext cx="1696627" cy="1251538"/>
          </a:xfrm>
          <a:prstGeom prst="rect">
            <a:avLst/>
          </a:prstGeom>
          <a:ln>
            <a:solidFill>
              <a:schemeClr val="tx1"/>
            </a:solidFill>
          </a:ln>
          <a:effectLst>
            <a:outerShdw blurRad="50800" dist="50800" dir="5400000" algn="ctr" rotWithShape="0">
              <a:srgbClr val="000000">
                <a:alpha val="43000"/>
              </a:srgbClr>
            </a:outerShdw>
          </a:effectLst>
        </p:spPr>
      </p:pic>
      <p:pic>
        <p:nvPicPr>
          <p:cNvPr id="8" name="Graphic 7" descr="Badge 1 outline">
            <a:extLst>
              <a:ext uri="{FF2B5EF4-FFF2-40B4-BE49-F238E27FC236}">
                <a16:creationId xmlns:a16="http://schemas.microsoft.com/office/drawing/2014/main" id="{94C99722-60E9-8D29-2365-32D8FA72D4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85118" y="1691160"/>
            <a:ext cx="423766" cy="423766"/>
          </a:xfrm>
          <a:prstGeom prst="rect">
            <a:avLst/>
          </a:prstGeom>
        </p:spPr>
      </p:pic>
      <p:pic>
        <p:nvPicPr>
          <p:cNvPr id="9" name="Graphic 8" descr="Badge 2 outline">
            <a:extLst>
              <a:ext uri="{FF2B5EF4-FFF2-40B4-BE49-F238E27FC236}">
                <a16:creationId xmlns:a16="http://schemas.microsoft.com/office/drawing/2014/main" id="{F18E6D21-DB0C-C69E-BFC8-CB7B05A7AE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32870" y="3041630"/>
            <a:ext cx="476014" cy="476014"/>
          </a:xfrm>
          <a:prstGeom prst="rect">
            <a:avLst/>
          </a:prstGeom>
        </p:spPr>
      </p:pic>
      <p:pic>
        <p:nvPicPr>
          <p:cNvPr id="19" name="Picture 18" descr="This second image shows the teacher's menu to view student testers. The menu provides the student's name, SASID, test opportunity, test settings, and approval button for each student associated with the test session. The image shows a red-border around the &quot;See Details&quot; option, which allows the teacher to view the designated supports and accommodations selected for that student in TIDE, if applicable.&#10;&#10;A second red-border box is used to show where teachers approve (or deny the test.">
            <a:extLst>
              <a:ext uri="{FF2B5EF4-FFF2-40B4-BE49-F238E27FC236}">
                <a16:creationId xmlns:a16="http://schemas.microsoft.com/office/drawing/2014/main" id="{1AC611C3-203E-EA30-1246-D2ECB6D26395}"/>
              </a:ext>
            </a:extLst>
          </p:cNvPr>
          <p:cNvPicPr>
            <a:picLocks noChangeAspect="1"/>
          </p:cNvPicPr>
          <p:nvPr/>
        </p:nvPicPr>
        <p:blipFill>
          <a:blip r:embed="rId9"/>
          <a:stretch>
            <a:fillRect/>
          </a:stretch>
        </p:blipFill>
        <p:spPr>
          <a:xfrm>
            <a:off x="4908884" y="3631116"/>
            <a:ext cx="5905500" cy="2695575"/>
          </a:xfrm>
          <a:prstGeom prst="rect">
            <a:avLst/>
          </a:prstGeom>
          <a:ln>
            <a:solidFill>
              <a:schemeClr val="tx1"/>
            </a:solidFill>
          </a:ln>
        </p:spPr>
      </p:pic>
      <p:pic>
        <p:nvPicPr>
          <p:cNvPr id="20" name="Picture 19">
            <a:extLst>
              <a:ext uri="{FF2B5EF4-FFF2-40B4-BE49-F238E27FC236}">
                <a16:creationId xmlns:a16="http://schemas.microsoft.com/office/drawing/2014/main" id="{CCE6AD6C-DEDF-4046-5895-FC40251E44AC}"/>
              </a:ext>
            </a:extLst>
          </p:cNvPr>
          <p:cNvPicPr>
            <a:picLocks noChangeAspect="1"/>
          </p:cNvPicPr>
          <p:nvPr/>
        </p:nvPicPr>
        <p:blipFill>
          <a:blip r:embed="rId10"/>
          <a:stretch>
            <a:fillRect/>
          </a:stretch>
        </p:blipFill>
        <p:spPr>
          <a:xfrm flipV="1">
            <a:off x="8830415" y="4727847"/>
            <a:ext cx="675535" cy="329927"/>
          </a:xfrm>
          <a:prstGeom prst="rect">
            <a:avLst/>
          </a:prstGeom>
        </p:spPr>
      </p:pic>
      <p:sp>
        <p:nvSpPr>
          <p:cNvPr id="21" name="Rectangle 20">
            <a:extLst>
              <a:ext uri="{FF2B5EF4-FFF2-40B4-BE49-F238E27FC236}">
                <a16:creationId xmlns:a16="http://schemas.microsoft.com/office/drawing/2014/main" id="{B6A1DBED-B2D5-5060-53A4-96AD93597448}"/>
              </a:ext>
            </a:extLst>
          </p:cNvPr>
          <p:cNvSpPr/>
          <p:nvPr/>
        </p:nvSpPr>
        <p:spPr>
          <a:xfrm>
            <a:off x="9648825" y="5715198"/>
            <a:ext cx="396641" cy="348816"/>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This first image shows the &quot;Approve&quot; box (marked by a red-border) on Test Administration interface.">
            <a:extLst>
              <a:ext uri="{FF2B5EF4-FFF2-40B4-BE49-F238E27FC236}">
                <a16:creationId xmlns:a16="http://schemas.microsoft.com/office/drawing/2014/main" id="{7560DDA0-B65D-8183-901E-BE26B6CD1FBE}"/>
              </a:ext>
            </a:extLst>
          </p:cNvPr>
          <p:cNvPicPr>
            <a:picLocks noChangeAspect="1"/>
          </p:cNvPicPr>
          <p:nvPr/>
        </p:nvPicPr>
        <p:blipFill>
          <a:blip r:embed="rId11"/>
          <a:stretch>
            <a:fillRect/>
          </a:stretch>
        </p:blipFill>
        <p:spPr>
          <a:xfrm>
            <a:off x="5129582" y="1691160"/>
            <a:ext cx="4038600" cy="933450"/>
          </a:xfrm>
          <a:prstGeom prst="rect">
            <a:avLst/>
          </a:prstGeom>
        </p:spPr>
      </p:pic>
      <p:pic>
        <p:nvPicPr>
          <p:cNvPr id="24" name="Picture 23">
            <a:extLst>
              <a:ext uri="{FF2B5EF4-FFF2-40B4-BE49-F238E27FC236}">
                <a16:creationId xmlns:a16="http://schemas.microsoft.com/office/drawing/2014/main" id="{E09D3642-12DE-CC6C-7850-62AEAEC91751}"/>
              </a:ext>
            </a:extLst>
          </p:cNvPr>
          <p:cNvPicPr>
            <a:picLocks noChangeAspect="1"/>
          </p:cNvPicPr>
          <p:nvPr/>
        </p:nvPicPr>
        <p:blipFill>
          <a:blip r:embed="rId12"/>
          <a:stretch>
            <a:fillRect/>
          </a:stretch>
        </p:blipFill>
        <p:spPr>
          <a:xfrm>
            <a:off x="6744034" y="2002126"/>
            <a:ext cx="548688" cy="402371"/>
          </a:xfrm>
          <a:prstGeom prst="rect">
            <a:avLst/>
          </a:prstGeom>
        </p:spPr>
      </p:pic>
      <p:pic>
        <p:nvPicPr>
          <p:cNvPr id="5" name="Picture 4">
            <a:extLst>
              <a:ext uri="{FF2B5EF4-FFF2-40B4-BE49-F238E27FC236}">
                <a16:creationId xmlns:a16="http://schemas.microsoft.com/office/drawing/2014/main" id="{16166C0B-0C5C-6D31-7B21-C1B37E783F7F}"/>
              </a:ext>
            </a:extLst>
          </p:cNvPr>
          <p:cNvPicPr>
            <a:picLocks noChangeAspect="1"/>
          </p:cNvPicPr>
          <p:nvPr/>
        </p:nvPicPr>
        <p:blipFill>
          <a:blip r:embed="rId13"/>
          <a:stretch>
            <a:fillRect/>
          </a:stretch>
        </p:blipFill>
        <p:spPr>
          <a:xfrm>
            <a:off x="11365847" y="1621483"/>
            <a:ext cx="659356" cy="659356"/>
          </a:xfrm>
          <a:prstGeom prst="rect">
            <a:avLst/>
          </a:prstGeom>
        </p:spPr>
      </p:pic>
      <p:sp>
        <p:nvSpPr>
          <p:cNvPr id="6" name="Rectangle 5">
            <a:extLst>
              <a:ext uri="{FF2B5EF4-FFF2-40B4-BE49-F238E27FC236}">
                <a16:creationId xmlns:a16="http://schemas.microsoft.com/office/drawing/2014/main" id="{B285051B-07D8-455A-3DDC-A68006FF2C06}"/>
              </a:ext>
            </a:extLst>
          </p:cNvPr>
          <p:cNvSpPr/>
          <p:nvPr/>
        </p:nvSpPr>
        <p:spPr>
          <a:xfrm>
            <a:off x="10158276" y="5715198"/>
            <a:ext cx="396641" cy="348816"/>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5330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DAECF-058E-8731-5254-624A1640099A}"/>
              </a:ext>
            </a:extLst>
          </p:cNvPr>
          <p:cNvSpPr>
            <a:spLocks noGrp="1"/>
          </p:cNvSpPr>
          <p:nvPr>
            <p:ph type="title"/>
          </p:nvPr>
        </p:nvSpPr>
        <p:spPr/>
        <p:txBody>
          <a:bodyPr>
            <a:normAutofit/>
          </a:bodyPr>
          <a:lstStyle/>
          <a:p>
            <a:r>
              <a:rPr lang="en-US" sz="3600" b="1">
                <a:ln w="0"/>
                <a:solidFill>
                  <a:schemeClr val="bg1"/>
                </a:solidFill>
              </a:rPr>
              <a:t>Monitoring Test Progress</a:t>
            </a:r>
            <a:endParaRPr lang="en-US" sz="3600">
              <a:solidFill>
                <a:schemeClr val="bg1"/>
              </a:solidFill>
            </a:endParaRPr>
          </a:p>
        </p:txBody>
      </p:sp>
      <p:sp>
        <p:nvSpPr>
          <p:cNvPr id="3" name="Slide Number Placeholder 2">
            <a:extLst>
              <a:ext uri="{FF2B5EF4-FFF2-40B4-BE49-F238E27FC236}">
                <a16:creationId xmlns:a16="http://schemas.microsoft.com/office/drawing/2014/main" id="{17B20043-310D-6786-0FF3-E17CF4878EA5}"/>
              </a:ext>
            </a:extLst>
          </p:cNvPr>
          <p:cNvSpPr>
            <a:spLocks noGrp="1"/>
          </p:cNvSpPr>
          <p:nvPr>
            <p:ph type="sldNum" sz="quarter" idx="4"/>
          </p:nvPr>
        </p:nvSpPr>
        <p:spPr/>
        <p:txBody>
          <a:bodyPr/>
          <a:lstStyle/>
          <a:p>
            <a:fld id="{13A326F7-3D62-4D6D-AF51-CF772FE3461F}" type="slidenum">
              <a:rPr lang="en-US" smtClean="0"/>
              <a:pPr/>
              <a:t>36</a:t>
            </a:fld>
            <a:endParaRPr lang="en-US"/>
          </a:p>
        </p:txBody>
      </p:sp>
      <p:sp>
        <p:nvSpPr>
          <p:cNvPr id="4" name="TextBox 3">
            <a:extLst>
              <a:ext uri="{FF2B5EF4-FFF2-40B4-BE49-F238E27FC236}">
                <a16:creationId xmlns:a16="http://schemas.microsoft.com/office/drawing/2014/main" id="{8888D851-8878-9808-92C1-8C99A975E375}"/>
              </a:ext>
            </a:extLst>
          </p:cNvPr>
          <p:cNvSpPr txBox="1"/>
          <p:nvPr/>
        </p:nvSpPr>
        <p:spPr>
          <a:xfrm>
            <a:off x="0" y="1539155"/>
            <a:ext cx="6894766" cy="5062924"/>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US" sz="2200">
                <a:latin typeface="Aptos" panose="020B0004020202020204" pitchFamily="34" charset="0"/>
              </a:rPr>
              <a:t>Once students have started their tests, circulate through the room to ensure that all conditions of test security are maintained. </a:t>
            </a:r>
            <a:endParaRPr lang="en-US" sz="2200">
              <a:latin typeface="Aptos" panose="020B0004020202020204" pitchFamily="34" charset="0"/>
              <a:cs typeface="Calibri"/>
            </a:endParaRPr>
          </a:p>
          <a:p>
            <a:pPr marL="285750" indent="-285750">
              <a:spcAft>
                <a:spcPts val="600"/>
              </a:spcAft>
              <a:buFont typeface="Arial" panose="020B0604020202020204" pitchFamily="34" charset="0"/>
              <a:buChar char="•"/>
            </a:pPr>
            <a:r>
              <a:rPr lang="en-US" sz="2200">
                <a:latin typeface="Aptos" panose="020B0004020202020204" pitchFamily="34" charset="0"/>
              </a:rPr>
              <a:t>If you witness or suspect the possibility of a test security incident, contact the District Administrator for Testing immediately.  </a:t>
            </a:r>
            <a:endParaRPr lang="en-US" sz="2200">
              <a:latin typeface="Aptos" panose="020B0004020202020204" pitchFamily="34" charset="0"/>
              <a:cs typeface="Calibri"/>
            </a:endParaRPr>
          </a:p>
          <a:p>
            <a:pPr marL="285750" indent="-285750">
              <a:spcAft>
                <a:spcPts val="600"/>
              </a:spcAft>
              <a:buFont typeface="Arial" panose="020B0604020202020204" pitchFamily="34" charset="0"/>
              <a:buChar char="•"/>
            </a:pPr>
            <a:r>
              <a:rPr lang="en-US" sz="2200">
                <a:latin typeface="Aptos" panose="020B0004020202020204" pitchFamily="34" charset="0"/>
              </a:rPr>
              <a:t>Refer to the Test Administration (TA) Interface to view the testing progress of any student. This site will not show test items or scores, but it will show how many items have been delivered to each student (e.g., question 24/40). </a:t>
            </a:r>
            <a:endParaRPr lang="en-US" sz="2200">
              <a:latin typeface="Aptos" panose="020B0004020202020204" pitchFamily="34" charset="0"/>
              <a:cs typeface="Calibri"/>
            </a:endParaRPr>
          </a:p>
          <a:p>
            <a:pPr marL="285750" indent="-285750">
              <a:spcAft>
                <a:spcPts val="600"/>
              </a:spcAft>
              <a:buFont typeface="Arial" panose="020B0604020202020204" pitchFamily="34" charset="0"/>
              <a:buChar char="•"/>
            </a:pPr>
            <a:r>
              <a:rPr lang="en-US" sz="2200">
                <a:latin typeface="Aptos" panose="020B0004020202020204" pitchFamily="34" charset="0"/>
              </a:rPr>
              <a:t>The TA Interface is designed to automatically refresh every 20 seconds, but you can refresh it manually by clicking the         button at the top right of the screen.</a:t>
            </a:r>
          </a:p>
        </p:txBody>
      </p:sp>
      <p:pic>
        <p:nvPicPr>
          <p:cNvPr id="5" name="Picture 4" descr="This is an image of the Approvals and Student Test Sessions on the Test Administration interface. A red-border box is used to bring your attention to the &quot;Refresh&quot; option.">
            <a:extLst>
              <a:ext uri="{FF2B5EF4-FFF2-40B4-BE49-F238E27FC236}">
                <a16:creationId xmlns:a16="http://schemas.microsoft.com/office/drawing/2014/main" id="{075253BC-7D89-4885-52CD-995AE2DEFA87}"/>
              </a:ext>
            </a:extLst>
          </p:cNvPr>
          <p:cNvPicPr>
            <a:picLocks noChangeAspect="1"/>
          </p:cNvPicPr>
          <p:nvPr/>
        </p:nvPicPr>
        <p:blipFill>
          <a:blip r:embed="rId3"/>
          <a:stretch>
            <a:fillRect/>
          </a:stretch>
        </p:blipFill>
        <p:spPr>
          <a:xfrm>
            <a:off x="7448514" y="2950991"/>
            <a:ext cx="3906274" cy="1110376"/>
          </a:xfrm>
          <a:prstGeom prst="rect">
            <a:avLst/>
          </a:prstGeom>
          <a:ln>
            <a:solidFill>
              <a:schemeClr val="tx1"/>
            </a:solidFill>
          </a:ln>
        </p:spPr>
      </p:pic>
      <p:sp>
        <p:nvSpPr>
          <p:cNvPr id="6" name="Rectangle 5">
            <a:extLst>
              <a:ext uri="{FF2B5EF4-FFF2-40B4-BE49-F238E27FC236}">
                <a16:creationId xmlns:a16="http://schemas.microsoft.com/office/drawing/2014/main" id="{993324D6-3842-E1C8-1C55-DFB59AFAB399}"/>
              </a:ext>
            </a:extLst>
          </p:cNvPr>
          <p:cNvSpPr/>
          <p:nvPr/>
        </p:nvSpPr>
        <p:spPr>
          <a:xfrm>
            <a:off x="10367459" y="3048856"/>
            <a:ext cx="538495" cy="380144"/>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0C69AA5-1416-31B9-26EE-C6A92231597B}"/>
              </a:ext>
            </a:extLst>
          </p:cNvPr>
          <p:cNvPicPr>
            <a:picLocks noChangeAspect="1"/>
          </p:cNvPicPr>
          <p:nvPr/>
        </p:nvPicPr>
        <p:blipFill>
          <a:blip r:embed="rId4"/>
          <a:stretch>
            <a:fillRect/>
          </a:stretch>
        </p:blipFill>
        <p:spPr>
          <a:xfrm>
            <a:off x="1832710" y="6191921"/>
            <a:ext cx="369266" cy="437649"/>
          </a:xfrm>
          <a:prstGeom prst="rect">
            <a:avLst/>
          </a:prstGeom>
        </p:spPr>
      </p:pic>
      <p:pic>
        <p:nvPicPr>
          <p:cNvPr id="10" name="Picture 9" descr="This is an image of the Test Administration card located on the portal.">
            <a:extLst>
              <a:ext uri="{FF2B5EF4-FFF2-40B4-BE49-F238E27FC236}">
                <a16:creationId xmlns:a16="http://schemas.microsoft.com/office/drawing/2014/main" id="{267BCABC-640D-A517-94D9-D822CE73F70C}"/>
              </a:ext>
            </a:extLst>
          </p:cNvPr>
          <p:cNvPicPr>
            <a:picLocks noChangeAspect="1"/>
          </p:cNvPicPr>
          <p:nvPr/>
        </p:nvPicPr>
        <p:blipFill>
          <a:blip r:embed="rId5"/>
          <a:stretch>
            <a:fillRect/>
          </a:stretch>
        </p:blipFill>
        <p:spPr>
          <a:xfrm>
            <a:off x="8553337" y="1549482"/>
            <a:ext cx="1696627" cy="1251538"/>
          </a:xfrm>
          <a:prstGeom prst="rect">
            <a:avLst/>
          </a:prstGeom>
          <a:ln>
            <a:solidFill>
              <a:schemeClr val="tx1"/>
            </a:solidFill>
          </a:ln>
          <a:effectLst>
            <a:outerShdw blurRad="50800" dist="50800" dir="5400000" algn="ctr" rotWithShape="0">
              <a:srgbClr val="000000">
                <a:alpha val="53000"/>
              </a:srgbClr>
            </a:outerShdw>
          </a:effectLst>
        </p:spPr>
      </p:pic>
      <p:pic>
        <p:nvPicPr>
          <p:cNvPr id="12" name="Picture 11" descr="This is an image of the Students in your Test Session menu with a red-border box to emphasize the Test (e.g., Summative CAT-ELA Grade 3, Summative CAT-Math, Grade 3).">
            <a:extLst>
              <a:ext uri="{FF2B5EF4-FFF2-40B4-BE49-F238E27FC236}">
                <a16:creationId xmlns:a16="http://schemas.microsoft.com/office/drawing/2014/main" id="{69A64375-4633-B228-29DF-84597478AA2A}"/>
              </a:ext>
            </a:extLst>
          </p:cNvPr>
          <p:cNvPicPr>
            <a:picLocks noChangeAspect="1"/>
          </p:cNvPicPr>
          <p:nvPr/>
        </p:nvPicPr>
        <p:blipFill>
          <a:blip r:embed="rId6"/>
          <a:stretch>
            <a:fillRect/>
          </a:stretch>
        </p:blipFill>
        <p:spPr>
          <a:xfrm>
            <a:off x="7326548" y="4448753"/>
            <a:ext cx="4488585" cy="2217823"/>
          </a:xfrm>
          <a:prstGeom prst="rect">
            <a:avLst/>
          </a:prstGeom>
          <a:ln>
            <a:solidFill>
              <a:schemeClr val="tx1"/>
            </a:solidFill>
          </a:ln>
        </p:spPr>
      </p:pic>
    </p:spTree>
    <p:extLst>
      <p:ext uri="{BB962C8B-B14F-4D97-AF65-F5344CB8AC3E}">
        <p14:creationId xmlns:p14="http://schemas.microsoft.com/office/powerpoint/2010/main" val="130530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D291B-0385-BD81-D180-CDFCDC48CAB0}"/>
              </a:ext>
            </a:extLst>
          </p:cNvPr>
          <p:cNvSpPr>
            <a:spLocks noGrp="1"/>
          </p:cNvSpPr>
          <p:nvPr>
            <p:ph type="title"/>
          </p:nvPr>
        </p:nvSpPr>
        <p:spPr/>
        <p:txBody>
          <a:bodyPr>
            <a:normAutofit/>
          </a:bodyPr>
          <a:lstStyle/>
          <a:p>
            <a:r>
              <a:rPr lang="en-US" sz="3600">
                <a:solidFill>
                  <a:schemeClr val="bg1"/>
                </a:solidFill>
              </a:rPr>
              <a:t>Things to Know</a:t>
            </a:r>
          </a:p>
        </p:txBody>
      </p:sp>
      <p:sp>
        <p:nvSpPr>
          <p:cNvPr id="3" name="Content Placeholder 2">
            <a:extLst>
              <a:ext uri="{FF2B5EF4-FFF2-40B4-BE49-F238E27FC236}">
                <a16:creationId xmlns:a16="http://schemas.microsoft.com/office/drawing/2014/main" id="{1F1E037F-E161-2F08-4AA5-F3259865196D}"/>
              </a:ext>
            </a:extLst>
          </p:cNvPr>
          <p:cNvSpPr>
            <a:spLocks noGrp="1"/>
          </p:cNvSpPr>
          <p:nvPr>
            <p:ph idx="1"/>
          </p:nvPr>
        </p:nvSpPr>
        <p:spPr>
          <a:xfrm>
            <a:off x="616819" y="1700583"/>
            <a:ext cx="11034932" cy="1280742"/>
          </a:xfrm>
        </p:spPr>
        <p:txBody>
          <a:bodyPr>
            <a:noAutofit/>
          </a:bodyPr>
          <a:lstStyle/>
          <a:p>
            <a:pPr lvl="1"/>
            <a:r>
              <a:rPr lang="en-US"/>
              <a:t>Proctors have the ability to pin select students of interest to the top, so they are easy to monitor. </a:t>
            </a:r>
            <a:r>
              <a:rPr lang="en-US" sz="2200"/>
              <a:t>	</a:t>
            </a:r>
          </a:p>
        </p:txBody>
      </p:sp>
      <p:sp>
        <p:nvSpPr>
          <p:cNvPr id="4" name="Slide Number Placeholder 3">
            <a:extLst>
              <a:ext uri="{FF2B5EF4-FFF2-40B4-BE49-F238E27FC236}">
                <a16:creationId xmlns:a16="http://schemas.microsoft.com/office/drawing/2014/main" id="{A613651D-0B46-AADD-CFB1-9E0DAE52EF87}"/>
              </a:ext>
            </a:extLst>
          </p:cNvPr>
          <p:cNvSpPr>
            <a:spLocks noGrp="1"/>
          </p:cNvSpPr>
          <p:nvPr>
            <p:ph type="sldNum" sz="quarter" idx="4"/>
          </p:nvPr>
        </p:nvSpPr>
        <p:spPr/>
        <p:txBody>
          <a:bodyPr/>
          <a:lstStyle/>
          <a:p>
            <a:fld id="{13A326F7-3D62-4D6D-AF51-CF772FE3461F}" type="slidenum">
              <a:rPr lang="en-US" smtClean="0"/>
              <a:pPr/>
              <a:t>37</a:t>
            </a:fld>
            <a:endParaRPr lang="en-US"/>
          </a:p>
        </p:txBody>
      </p:sp>
      <p:pic>
        <p:nvPicPr>
          <p:cNvPr id="6" name="Picture 5" descr="This is an image of the Test Administration interface with the monitoring test progress highlighted in pink to show where a teacher can monitor student test progress. ">
            <a:extLst>
              <a:ext uri="{FF2B5EF4-FFF2-40B4-BE49-F238E27FC236}">
                <a16:creationId xmlns:a16="http://schemas.microsoft.com/office/drawing/2014/main" id="{AC392070-10AD-35D5-99E4-334C73AABE43}"/>
              </a:ext>
            </a:extLst>
          </p:cNvPr>
          <p:cNvPicPr>
            <a:picLocks noChangeAspect="1"/>
          </p:cNvPicPr>
          <p:nvPr/>
        </p:nvPicPr>
        <p:blipFill>
          <a:blip r:embed="rId3"/>
          <a:stretch>
            <a:fillRect/>
          </a:stretch>
        </p:blipFill>
        <p:spPr>
          <a:xfrm>
            <a:off x="1675038" y="3318495"/>
            <a:ext cx="9330742" cy="225453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289133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59F81-C77F-3B0B-D769-6E8101364558}"/>
              </a:ext>
            </a:extLst>
          </p:cNvPr>
          <p:cNvSpPr>
            <a:spLocks noGrp="1"/>
          </p:cNvSpPr>
          <p:nvPr>
            <p:ph type="title"/>
          </p:nvPr>
        </p:nvSpPr>
        <p:spPr/>
        <p:txBody>
          <a:bodyPr>
            <a:normAutofit/>
          </a:bodyPr>
          <a:lstStyle/>
          <a:p>
            <a:r>
              <a:rPr lang="en-US" sz="3600">
                <a:solidFill>
                  <a:schemeClr val="bg1"/>
                </a:solidFill>
              </a:rPr>
              <a:t>Ending Test </a:t>
            </a:r>
          </a:p>
        </p:txBody>
      </p:sp>
      <p:sp>
        <p:nvSpPr>
          <p:cNvPr id="4" name="Slide Number Placeholder 3">
            <a:extLst>
              <a:ext uri="{FF2B5EF4-FFF2-40B4-BE49-F238E27FC236}">
                <a16:creationId xmlns:a16="http://schemas.microsoft.com/office/drawing/2014/main" id="{7C32F6CA-A0BE-2374-528B-DB9A00871B10}"/>
              </a:ext>
            </a:extLst>
          </p:cNvPr>
          <p:cNvSpPr>
            <a:spLocks noGrp="1"/>
          </p:cNvSpPr>
          <p:nvPr>
            <p:ph type="sldNum" sz="quarter" idx="4"/>
          </p:nvPr>
        </p:nvSpPr>
        <p:spPr/>
        <p:txBody>
          <a:bodyPr/>
          <a:lstStyle/>
          <a:p>
            <a:fld id="{13A326F7-3D62-4D6D-AF51-CF772FE3461F}" type="slidenum">
              <a:rPr lang="en-US" smtClean="0"/>
              <a:pPr/>
              <a:t>38</a:t>
            </a:fld>
            <a:endParaRPr lang="en-US"/>
          </a:p>
        </p:txBody>
      </p:sp>
      <p:pic>
        <p:nvPicPr>
          <p:cNvPr id="9" name="Picture 8" descr="This is an image of the Congratulations, you reached the end of the test! screen.">
            <a:extLst>
              <a:ext uri="{FF2B5EF4-FFF2-40B4-BE49-F238E27FC236}">
                <a16:creationId xmlns:a16="http://schemas.microsoft.com/office/drawing/2014/main" id="{2DAD68FA-4C34-596F-F354-9E211B43DCA8}"/>
              </a:ext>
            </a:extLst>
          </p:cNvPr>
          <p:cNvPicPr>
            <a:picLocks noChangeAspect="1"/>
          </p:cNvPicPr>
          <p:nvPr/>
        </p:nvPicPr>
        <p:blipFill>
          <a:blip r:embed="rId3"/>
          <a:stretch>
            <a:fillRect/>
          </a:stretch>
        </p:blipFill>
        <p:spPr>
          <a:xfrm>
            <a:off x="1828846" y="1745359"/>
            <a:ext cx="8534308" cy="4247868"/>
          </a:xfrm>
          <a:prstGeom prst="rect">
            <a:avLst/>
          </a:prstGeom>
          <a:ln>
            <a:solidFill>
              <a:schemeClr val="tx1"/>
            </a:solidFill>
          </a:ln>
        </p:spPr>
      </p:pic>
    </p:spTree>
    <p:extLst>
      <p:ext uri="{BB962C8B-B14F-4D97-AF65-F5344CB8AC3E}">
        <p14:creationId xmlns:p14="http://schemas.microsoft.com/office/powerpoint/2010/main" val="41240289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79F1F-0DCA-F55B-5392-6344A83D1A31}"/>
              </a:ext>
            </a:extLst>
          </p:cNvPr>
          <p:cNvSpPr>
            <a:spLocks noGrp="1"/>
          </p:cNvSpPr>
          <p:nvPr>
            <p:ph type="title"/>
          </p:nvPr>
        </p:nvSpPr>
        <p:spPr/>
        <p:txBody>
          <a:bodyPr>
            <a:normAutofit/>
          </a:bodyPr>
          <a:lstStyle/>
          <a:p>
            <a:r>
              <a:rPr lang="en-US" sz="3600" b="1">
                <a:ln w="0"/>
                <a:solidFill>
                  <a:schemeClr val="bg1"/>
                </a:solidFill>
              </a:rPr>
              <a:t>How does a test administrator end a test session?</a:t>
            </a:r>
            <a:endParaRPr lang="en-US" sz="3600">
              <a:solidFill>
                <a:schemeClr val="bg1"/>
              </a:solidFill>
            </a:endParaRPr>
          </a:p>
        </p:txBody>
      </p:sp>
      <p:sp>
        <p:nvSpPr>
          <p:cNvPr id="3" name="Slide Number Placeholder 2">
            <a:extLst>
              <a:ext uri="{FF2B5EF4-FFF2-40B4-BE49-F238E27FC236}">
                <a16:creationId xmlns:a16="http://schemas.microsoft.com/office/drawing/2014/main" id="{10579184-3C4C-DA89-B89B-CFD52C87AC8B}"/>
              </a:ext>
            </a:extLst>
          </p:cNvPr>
          <p:cNvSpPr>
            <a:spLocks noGrp="1"/>
          </p:cNvSpPr>
          <p:nvPr>
            <p:ph type="sldNum" sz="quarter" idx="4"/>
          </p:nvPr>
        </p:nvSpPr>
        <p:spPr/>
        <p:txBody>
          <a:bodyPr/>
          <a:lstStyle/>
          <a:p>
            <a:fld id="{13A326F7-3D62-4D6D-AF51-CF772FE3461F}" type="slidenum">
              <a:rPr lang="en-US" smtClean="0"/>
              <a:pPr/>
              <a:t>39</a:t>
            </a:fld>
            <a:endParaRPr lang="en-US"/>
          </a:p>
        </p:txBody>
      </p:sp>
      <p:sp>
        <p:nvSpPr>
          <p:cNvPr id="4" name="TextBox 3">
            <a:extLst>
              <a:ext uri="{FF2B5EF4-FFF2-40B4-BE49-F238E27FC236}">
                <a16:creationId xmlns:a16="http://schemas.microsoft.com/office/drawing/2014/main" id="{7903C3A7-4381-5B37-C942-4E59C335B58D}"/>
              </a:ext>
            </a:extLst>
          </p:cNvPr>
          <p:cNvSpPr txBox="1"/>
          <p:nvPr/>
        </p:nvSpPr>
        <p:spPr>
          <a:xfrm>
            <a:off x="339634" y="1838181"/>
            <a:ext cx="8035740" cy="1938992"/>
          </a:xfrm>
          <a:prstGeom prst="rect">
            <a:avLst/>
          </a:prstGeom>
          <a:noFill/>
        </p:spPr>
        <p:txBody>
          <a:bodyPr wrap="square" rtlCol="0">
            <a:spAutoFit/>
          </a:bodyPr>
          <a:lstStyle/>
          <a:p>
            <a:r>
              <a:rPr lang="en-US" sz="2400">
                <a:latin typeface="Aptos" panose="020B0004020202020204" pitchFamily="34" charset="0"/>
              </a:rPr>
              <a:t>Test administrators will click [STOP] in the Test Administration Interface to end the test session and pause any student test in the session that is still in progress. </a:t>
            </a:r>
          </a:p>
          <a:p>
            <a:r>
              <a:rPr lang="en-US" sz="2400">
                <a:latin typeface="Aptos" panose="020B0004020202020204" pitchFamily="34" charset="0"/>
              </a:rPr>
              <a:t>Log out of the Test Administration Interface by clicking the [Logout] button at the top right. </a:t>
            </a:r>
          </a:p>
        </p:txBody>
      </p:sp>
      <p:pic>
        <p:nvPicPr>
          <p:cNvPr id="6" name="Picture 5" descr="This is an image of the Test Administration card located on the portal.">
            <a:extLst>
              <a:ext uri="{FF2B5EF4-FFF2-40B4-BE49-F238E27FC236}">
                <a16:creationId xmlns:a16="http://schemas.microsoft.com/office/drawing/2014/main" id="{D6C50BB4-1472-7CBA-0275-2EBEC4BB81A8}"/>
              </a:ext>
            </a:extLst>
          </p:cNvPr>
          <p:cNvPicPr>
            <a:picLocks noChangeAspect="1"/>
          </p:cNvPicPr>
          <p:nvPr/>
        </p:nvPicPr>
        <p:blipFill>
          <a:blip r:embed="rId3"/>
          <a:stretch>
            <a:fillRect/>
          </a:stretch>
        </p:blipFill>
        <p:spPr>
          <a:xfrm>
            <a:off x="9223513" y="1659581"/>
            <a:ext cx="2428238" cy="1791220"/>
          </a:xfrm>
          <a:prstGeom prst="rect">
            <a:avLst/>
          </a:prstGeom>
          <a:ln>
            <a:solidFill>
              <a:schemeClr val="tx1"/>
            </a:solidFill>
          </a:ln>
          <a:effectLst>
            <a:outerShdw blurRad="50800" dist="50800" dir="5400000" algn="ctr" rotWithShape="0">
              <a:srgbClr val="000000">
                <a:alpha val="53000"/>
              </a:srgbClr>
            </a:outerShdw>
          </a:effectLst>
        </p:spPr>
      </p:pic>
      <p:pic>
        <p:nvPicPr>
          <p:cNvPr id="7" name="Picture 6" descr="This is an  image of the Test Administration control panel with a red box highlighting the &quot;Stop Session&quot; icon. ">
            <a:extLst>
              <a:ext uri="{FF2B5EF4-FFF2-40B4-BE49-F238E27FC236}">
                <a16:creationId xmlns:a16="http://schemas.microsoft.com/office/drawing/2014/main" id="{6FDD3EAD-4538-1670-35BE-CEBD7CA4A2B9}"/>
              </a:ext>
            </a:extLst>
          </p:cNvPr>
          <p:cNvPicPr>
            <a:picLocks noChangeAspect="1"/>
          </p:cNvPicPr>
          <p:nvPr/>
        </p:nvPicPr>
        <p:blipFill>
          <a:blip r:embed="rId4"/>
          <a:stretch>
            <a:fillRect/>
          </a:stretch>
        </p:blipFill>
        <p:spPr>
          <a:xfrm>
            <a:off x="2683927" y="4077881"/>
            <a:ext cx="5588287" cy="1320868"/>
          </a:xfrm>
          <a:prstGeom prst="rect">
            <a:avLst/>
          </a:prstGeom>
          <a:effectLst>
            <a:outerShdw blurRad="50800" dist="50800" dir="5400000" algn="ctr" rotWithShape="0">
              <a:schemeClr val="bg2">
                <a:lumMod val="90000"/>
              </a:schemeClr>
            </a:outerShdw>
          </a:effectLst>
        </p:spPr>
      </p:pic>
    </p:spTree>
    <p:extLst>
      <p:ext uri="{BB962C8B-B14F-4D97-AF65-F5344CB8AC3E}">
        <p14:creationId xmlns:p14="http://schemas.microsoft.com/office/powerpoint/2010/main" val="185256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9898D4-8FB2-E119-3990-ECA1F96C90CA}"/>
              </a:ext>
            </a:extLst>
          </p:cNvPr>
          <p:cNvSpPr>
            <a:spLocks noGrp="1"/>
          </p:cNvSpPr>
          <p:nvPr>
            <p:ph type="title"/>
          </p:nvPr>
        </p:nvSpPr>
        <p:spPr>
          <a:xfrm>
            <a:off x="2438400" y="0"/>
            <a:ext cx="7315200" cy="1371600"/>
          </a:xfrm>
        </p:spPr>
        <p:txBody>
          <a:bodyPr>
            <a:normAutofit/>
          </a:bodyPr>
          <a:lstStyle/>
          <a:p>
            <a:pPr algn="ctr">
              <a:buClr>
                <a:schemeClr val="tx2">
                  <a:lumMod val="75000"/>
                </a:schemeClr>
              </a:buClr>
            </a:pPr>
            <a:r>
              <a:rPr lang="en-US" sz="3600" b="1">
                <a:solidFill>
                  <a:srgbClr val="FFFFFF"/>
                </a:solidFill>
                <a:latin typeface="Aptos" panose="020B0004020202020204" pitchFamily="34" charset="0"/>
                <a:ea typeface="Open Sans" panose="020B0606030504020204" pitchFamily="34" charset="0"/>
                <a:cs typeface="Open Sans" panose="020B0606030504020204" pitchFamily="34" charset="0"/>
              </a:rPr>
              <a:t>Meet the Assessment Team</a:t>
            </a:r>
            <a:endParaRPr lang="en-US" sz="3600">
              <a:solidFill>
                <a:srgbClr val="FFFFFF"/>
              </a:solidFill>
              <a:latin typeface="Aptos" panose="020B0004020202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5AC98F19-D20E-F9FE-D873-A2894A9A9D36}"/>
              </a:ext>
            </a:extLst>
          </p:cNvPr>
          <p:cNvSpPr txBox="1"/>
          <p:nvPr/>
        </p:nvSpPr>
        <p:spPr>
          <a:xfrm>
            <a:off x="1564341" y="1925698"/>
            <a:ext cx="9063318" cy="172354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a:latin typeface="Aptos" panose="020B0004020202020204" pitchFamily="34" charset="0"/>
              </a:rPr>
              <a:t>Smarter Balanced/Interims</a:t>
            </a:r>
          </a:p>
          <a:p>
            <a:pPr algn="ctr"/>
            <a:r>
              <a:rPr lang="en-US" sz="2000">
                <a:latin typeface="Aptos" panose="020B0004020202020204" pitchFamily="34" charset="0"/>
              </a:rPr>
              <a:t>State Policy Test Administration Questions</a:t>
            </a:r>
          </a:p>
          <a:p>
            <a:pPr algn="ctr"/>
            <a:r>
              <a:rPr lang="en-US" sz="2000">
                <a:latin typeface="Aptos" panose="020B0004020202020204" pitchFamily="34" charset="0"/>
              </a:rPr>
              <a:t>Appeals/Reporting of Security Breaches</a:t>
            </a:r>
          </a:p>
          <a:p>
            <a:pPr algn="ctr"/>
            <a:r>
              <a:rPr lang="en-US" sz="2200" b="1">
                <a:solidFill>
                  <a:schemeClr val="accent1">
                    <a:lumMod val="75000"/>
                  </a:schemeClr>
                </a:solidFill>
                <a:latin typeface="Aptos" panose="020B0004020202020204" pitchFamily="34" charset="0"/>
              </a:rPr>
              <a:t>Cristi Alberino, Ph. D.</a:t>
            </a:r>
          </a:p>
          <a:p>
            <a:pPr algn="ctr"/>
            <a:r>
              <a:rPr lang="en-US" sz="2000" b="0" u="sng" strike="noStrike">
                <a:solidFill>
                  <a:srgbClr val="0563C1"/>
                </a:solidFill>
                <a:effectLst/>
                <a:latin typeface="Aptos" panose="020B0004020202020204" pitchFamily="34" charset="0"/>
                <a:hlinkClick r:id="rId3"/>
              </a:rPr>
              <a:t>Cristi.Alberino@ct.gov</a:t>
            </a:r>
            <a:r>
              <a:rPr lang="en-US" sz="2000" b="0" u="none" strike="noStrike">
                <a:solidFill>
                  <a:srgbClr val="44546A"/>
                </a:solidFill>
                <a:effectLst/>
                <a:latin typeface="Aptos" panose="020B0004020202020204" pitchFamily="34" charset="0"/>
              </a:rPr>
              <a:t> ; </a:t>
            </a:r>
            <a:r>
              <a:rPr lang="en-US" sz="2000" b="0" u="none" strike="noStrike">
                <a:solidFill>
                  <a:srgbClr val="000000"/>
                </a:solidFill>
                <a:effectLst/>
                <a:latin typeface="Aptos" panose="020B0004020202020204" pitchFamily="34" charset="0"/>
              </a:rPr>
              <a:t>(860) 713-686</a:t>
            </a:r>
            <a:r>
              <a:rPr lang="en-US" sz="2000" b="0" i="0" u="none" strike="noStrike">
                <a:solidFill>
                  <a:srgbClr val="000000"/>
                </a:solidFill>
                <a:effectLst/>
                <a:latin typeface="Aptos" panose="020B0004020202020204" pitchFamily="34" charset="0"/>
              </a:rPr>
              <a:t>2</a:t>
            </a:r>
            <a:r>
              <a:rPr lang="en-US" sz="2000" b="0" i="0">
                <a:solidFill>
                  <a:srgbClr val="000000"/>
                </a:solidFill>
                <a:effectLst/>
                <a:latin typeface="Aptos" panose="020B0004020202020204" pitchFamily="34" charset="0"/>
              </a:rPr>
              <a:t>​</a:t>
            </a:r>
            <a:endParaRPr lang="en-US" sz="2000">
              <a:highlight>
                <a:srgbClr val="C0C0C0"/>
              </a:highlight>
              <a:latin typeface="Aptos" panose="020B0004020202020204" pitchFamily="34" charset="0"/>
            </a:endParaRPr>
          </a:p>
        </p:txBody>
      </p:sp>
      <p:sp>
        <p:nvSpPr>
          <p:cNvPr id="7" name="TextBox 6">
            <a:extLst>
              <a:ext uri="{FF2B5EF4-FFF2-40B4-BE49-F238E27FC236}">
                <a16:creationId xmlns:a16="http://schemas.microsoft.com/office/drawing/2014/main" id="{06BEF8FA-5EC0-E778-9653-1A44C7FB88E1}"/>
              </a:ext>
            </a:extLst>
          </p:cNvPr>
          <p:cNvSpPr txBox="1"/>
          <p:nvPr/>
        </p:nvSpPr>
        <p:spPr>
          <a:xfrm>
            <a:off x="1564341" y="3855772"/>
            <a:ext cx="9063318" cy="172354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rtl="0" fontAlgn="base"/>
            <a:r>
              <a:rPr lang="en-US" sz="2400" b="1" i="0" u="none" strike="noStrike">
                <a:solidFill>
                  <a:srgbClr val="000000"/>
                </a:solidFill>
                <a:effectLst/>
              </a:rPr>
              <a:t>NGSS</a:t>
            </a:r>
            <a:r>
              <a:rPr lang="en-US" sz="2400" b="0" i="0">
                <a:solidFill>
                  <a:srgbClr val="000000"/>
                </a:solidFill>
                <a:effectLst/>
              </a:rPr>
              <a:t>​</a:t>
            </a:r>
          </a:p>
          <a:p>
            <a:pPr algn="ctr" rtl="0" fontAlgn="base"/>
            <a:r>
              <a:rPr lang="en-US" sz="2000" b="0" i="0">
                <a:solidFill>
                  <a:srgbClr val="000000"/>
                </a:solidFill>
                <a:effectLst/>
              </a:rPr>
              <a:t>State Policy Test Administration Questions​</a:t>
            </a:r>
          </a:p>
          <a:p>
            <a:pPr algn="ctr" rtl="0" fontAlgn="base"/>
            <a:r>
              <a:rPr lang="en-US" sz="2200" b="1" i="0" u="none" strike="noStrike">
                <a:solidFill>
                  <a:schemeClr val="accent1">
                    <a:lumMod val="75000"/>
                  </a:schemeClr>
                </a:solidFill>
                <a:effectLst/>
              </a:rPr>
              <a:t>Jeff Greig</a:t>
            </a:r>
            <a:r>
              <a:rPr lang="en-US" sz="2200" b="1" i="0">
                <a:solidFill>
                  <a:srgbClr val="0000FF"/>
                </a:solidFill>
                <a:effectLst/>
              </a:rPr>
              <a:t>​</a:t>
            </a:r>
            <a:endParaRPr lang="en-US" sz="2200" b="1" i="0">
              <a:solidFill>
                <a:srgbClr val="000000"/>
              </a:solidFill>
              <a:effectLst/>
            </a:endParaRPr>
          </a:p>
          <a:p>
            <a:pPr algn="ctr" rtl="0" fontAlgn="base"/>
            <a:r>
              <a:rPr lang="en-US" sz="2000" b="0" i="0" u="sng" strike="noStrike">
                <a:solidFill>
                  <a:srgbClr val="0563C1"/>
                </a:solidFill>
                <a:effectLst/>
                <a:hlinkClick r:id="rId4"/>
              </a:rPr>
              <a:t>Jeff.greig@ct.gov</a:t>
            </a:r>
            <a:r>
              <a:rPr lang="en-US" sz="2000" b="0" i="0" u="none" strike="noStrike">
                <a:solidFill>
                  <a:srgbClr val="0000FF"/>
                </a:solidFill>
                <a:effectLst/>
              </a:rPr>
              <a:t>; </a:t>
            </a:r>
            <a:r>
              <a:rPr lang="en-US" sz="2000" b="0" i="0" u="none" strike="noStrike">
                <a:solidFill>
                  <a:srgbClr val="000000"/>
                </a:solidFill>
                <a:effectLst/>
              </a:rPr>
              <a:t>(860) 713-6748</a:t>
            </a:r>
          </a:p>
          <a:p>
            <a:pPr algn="ctr" rtl="0" fontAlgn="base"/>
            <a:endParaRPr lang="en-US" sz="2000" b="0" i="0">
              <a:solidFill>
                <a:srgbClr val="000000"/>
              </a:solidFill>
              <a:effectLst/>
            </a:endParaRPr>
          </a:p>
        </p:txBody>
      </p:sp>
      <p:sp>
        <p:nvSpPr>
          <p:cNvPr id="8" name="TextBox 7">
            <a:extLst>
              <a:ext uri="{FF2B5EF4-FFF2-40B4-BE49-F238E27FC236}">
                <a16:creationId xmlns:a16="http://schemas.microsoft.com/office/drawing/2014/main" id="{A4B303C2-6891-93B8-D6FE-16F14B2D39B5}"/>
              </a:ext>
            </a:extLst>
          </p:cNvPr>
          <p:cNvSpPr txBox="1"/>
          <p:nvPr/>
        </p:nvSpPr>
        <p:spPr>
          <a:xfrm>
            <a:off x="1564341" y="3855772"/>
            <a:ext cx="9063318" cy="172354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rtl="0" fontAlgn="base"/>
            <a:r>
              <a:rPr lang="en-US" sz="2400" b="1" i="0" u="none" strike="noStrike">
                <a:solidFill>
                  <a:srgbClr val="000000"/>
                </a:solidFill>
                <a:effectLst/>
                <a:latin typeface="Aptos" panose="020B0004020202020204" pitchFamily="34" charset="0"/>
              </a:rPr>
              <a:t>NGSS</a:t>
            </a:r>
            <a:r>
              <a:rPr lang="en-US" sz="2400" b="0" i="0">
                <a:solidFill>
                  <a:srgbClr val="000000"/>
                </a:solidFill>
                <a:effectLst/>
                <a:latin typeface="Aptos" panose="020B0004020202020204" pitchFamily="34" charset="0"/>
              </a:rPr>
              <a:t>​</a:t>
            </a:r>
          </a:p>
          <a:p>
            <a:pPr algn="ctr" rtl="0" fontAlgn="base"/>
            <a:r>
              <a:rPr lang="en-US" sz="2000" b="0" i="0">
                <a:solidFill>
                  <a:srgbClr val="000000"/>
                </a:solidFill>
                <a:effectLst/>
                <a:latin typeface="Aptos" panose="020B0004020202020204" pitchFamily="34" charset="0"/>
              </a:rPr>
              <a:t>State Policy Test Administration Questions​</a:t>
            </a:r>
          </a:p>
          <a:p>
            <a:pPr algn="ctr" rtl="0" fontAlgn="base"/>
            <a:r>
              <a:rPr lang="en-US" sz="2200" b="1" i="0" u="none" strike="noStrike">
                <a:solidFill>
                  <a:schemeClr val="accent1">
                    <a:lumMod val="75000"/>
                  </a:schemeClr>
                </a:solidFill>
                <a:effectLst/>
                <a:latin typeface="Aptos" panose="020B0004020202020204" pitchFamily="34" charset="0"/>
              </a:rPr>
              <a:t>Jeff Greig</a:t>
            </a:r>
            <a:r>
              <a:rPr lang="en-US" sz="2200" b="1" i="0">
                <a:solidFill>
                  <a:srgbClr val="0000FF"/>
                </a:solidFill>
                <a:effectLst/>
                <a:latin typeface="Aptos" panose="020B0004020202020204" pitchFamily="34" charset="0"/>
              </a:rPr>
              <a:t>​</a:t>
            </a:r>
            <a:endParaRPr lang="en-US" sz="2200" b="1" i="0">
              <a:solidFill>
                <a:srgbClr val="000000"/>
              </a:solidFill>
              <a:effectLst/>
              <a:latin typeface="Aptos" panose="020B0004020202020204" pitchFamily="34" charset="0"/>
            </a:endParaRPr>
          </a:p>
          <a:p>
            <a:pPr algn="ctr" rtl="0" fontAlgn="base"/>
            <a:r>
              <a:rPr lang="en-US" sz="2000" b="0" i="0" u="sng" strike="noStrike">
                <a:solidFill>
                  <a:srgbClr val="0563C1"/>
                </a:solidFill>
                <a:effectLst/>
                <a:latin typeface="Aptos" panose="020B0004020202020204" pitchFamily="34" charset="0"/>
                <a:hlinkClick r:id="rId4"/>
              </a:rPr>
              <a:t>Jeff.greig@ct.gov</a:t>
            </a:r>
            <a:r>
              <a:rPr lang="en-US" sz="2000" b="0" i="0" u="none" strike="noStrike">
                <a:solidFill>
                  <a:srgbClr val="0000FF"/>
                </a:solidFill>
                <a:effectLst/>
                <a:latin typeface="Aptos" panose="020B0004020202020204" pitchFamily="34" charset="0"/>
              </a:rPr>
              <a:t>; </a:t>
            </a:r>
            <a:r>
              <a:rPr lang="en-US" sz="2000" b="0" i="0" u="none" strike="noStrike">
                <a:solidFill>
                  <a:srgbClr val="000000"/>
                </a:solidFill>
                <a:effectLst/>
                <a:latin typeface="Aptos" panose="020B0004020202020204" pitchFamily="34" charset="0"/>
              </a:rPr>
              <a:t>(860) 713-6748</a:t>
            </a:r>
          </a:p>
          <a:p>
            <a:pPr algn="ctr" rtl="0" fontAlgn="base"/>
            <a:endParaRPr lang="en-US" sz="2000" b="0" i="0">
              <a:solidFill>
                <a:srgbClr val="000000"/>
              </a:solidFill>
              <a:effectLst/>
            </a:endParaRPr>
          </a:p>
        </p:txBody>
      </p:sp>
      <p:pic>
        <p:nvPicPr>
          <p:cNvPr id="9" name="Picture 8" descr="Photo of Cristi Alberino, Education Consultant for Connecticut Statewide Assessments, including Interim Assessments.">
            <a:extLst>
              <a:ext uri="{FF2B5EF4-FFF2-40B4-BE49-F238E27FC236}">
                <a16:creationId xmlns:a16="http://schemas.microsoft.com/office/drawing/2014/main" id="{D8942162-ECF7-B153-60B9-4B6E268F956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085"/>
          <a:stretch/>
        </p:blipFill>
        <p:spPr bwMode="auto">
          <a:xfrm>
            <a:off x="9238252" y="2055952"/>
            <a:ext cx="1081495"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Photo of Jeff Greig, Education Consultant, Next Generation Science Standards Assessments.">
            <a:extLst>
              <a:ext uri="{FF2B5EF4-FFF2-40B4-BE49-F238E27FC236}">
                <a16:creationId xmlns:a16="http://schemas.microsoft.com/office/drawing/2014/main" id="{01EFC5C3-C679-0FBA-9075-A748B1D013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1810" y="4053494"/>
            <a:ext cx="1057937" cy="146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9014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EC14EE-ACFF-69C9-452E-49A00F092DBD}"/>
              </a:ext>
            </a:extLst>
          </p:cNvPr>
          <p:cNvPicPr>
            <a:picLocks noChangeAspect="1"/>
          </p:cNvPicPr>
          <p:nvPr/>
        </p:nvPicPr>
        <p:blipFill>
          <a:blip r:embed="rId3"/>
          <a:srcRect t="5128" r="-1" b="12182"/>
          <a:stretch/>
        </p:blipFill>
        <p:spPr>
          <a:xfrm>
            <a:off x="146023" y="1876833"/>
            <a:ext cx="4278060" cy="2831646"/>
          </a:xfrm>
          <a:prstGeom prst="rect">
            <a:avLst/>
          </a:prstGeom>
        </p:spPr>
      </p:pic>
      <p:sp>
        <p:nvSpPr>
          <p:cNvPr id="4" name="TextBox 3">
            <a:extLst>
              <a:ext uri="{FF2B5EF4-FFF2-40B4-BE49-F238E27FC236}">
                <a16:creationId xmlns:a16="http://schemas.microsoft.com/office/drawing/2014/main" id="{C718905F-E64E-A1D6-C8DE-A2B1B51F77C1}"/>
              </a:ext>
            </a:extLst>
          </p:cNvPr>
          <p:cNvSpPr txBox="1"/>
          <p:nvPr/>
        </p:nvSpPr>
        <p:spPr>
          <a:xfrm>
            <a:off x="3302029" y="2400155"/>
            <a:ext cx="8148997" cy="707886"/>
          </a:xfrm>
          <a:prstGeom prst="rect">
            <a:avLst/>
          </a:prstGeom>
          <a:noFill/>
        </p:spPr>
        <p:txBody>
          <a:bodyPr wrap="square" lIns="91440" tIns="45720" rIns="91440" bIns="45720" rtlCol="0" anchor="t">
            <a:spAutoFit/>
          </a:bodyPr>
          <a:lstStyle/>
          <a:p>
            <a:pPr algn="ctr"/>
            <a:r>
              <a:rPr lang="en-US" sz="4000" b="1">
                <a:solidFill>
                  <a:schemeClr val="bg1"/>
                </a:solidFill>
                <a:latin typeface="Aptos"/>
                <a:ea typeface="Calibri"/>
                <a:cs typeface="Calibri"/>
              </a:rPr>
              <a:t>Test Monitoring and Security</a:t>
            </a:r>
            <a:endParaRPr lang="en-US" sz="2400" b="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260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p:spPr>
        <p:txBody>
          <a:bodyPr vert="horz" lIns="91440" tIns="45720" rIns="91440" bIns="45720" rtlCol="0" anchor="ctr">
            <a:normAutofit/>
          </a:bodyPr>
          <a:lstStyle/>
          <a:p>
            <a:r>
              <a:rPr lang="en-US" sz="3600">
                <a:ln w="0"/>
                <a:solidFill>
                  <a:schemeClr val="bg1"/>
                </a:solidFill>
              </a:rPr>
              <a:t>Test Security and Proctoring</a:t>
            </a:r>
          </a:p>
        </p:txBody>
      </p:sp>
      <p:sp>
        <p:nvSpPr>
          <p:cNvPr id="3" name="Content Placeholder 2"/>
          <p:cNvSpPr>
            <a:spLocks noGrp="1"/>
          </p:cNvSpPr>
          <p:nvPr>
            <p:ph idx="1"/>
          </p:nvPr>
        </p:nvSpPr>
        <p:spPr>
          <a:xfrm>
            <a:off x="536448" y="1234439"/>
            <a:ext cx="11119104" cy="5664503"/>
          </a:xfrm>
        </p:spPr>
        <p:txBody>
          <a:bodyPr vert="horz" wrap="square" lIns="91440" tIns="45720" rIns="91440" bIns="45720" rtlCol="0" anchor="ctr">
            <a:noAutofit/>
          </a:bodyPr>
          <a:lstStyle/>
          <a:p>
            <a:r>
              <a:rPr lang="en-US" sz="1900">
                <a:cs typeface="Arial" panose="020B0604020202020204" pitchFamily="34" charset="0"/>
              </a:rPr>
              <a:t>Violation of test security is a serious matter with far-reaching consequences. Breaches of test security include, but are not limited to, copying or photographing of test materials, failing to return test materials, </a:t>
            </a:r>
            <a:r>
              <a:rPr lang="en-US" sz="1900" b="1">
                <a:cs typeface="Arial" panose="020B0604020202020204" pitchFamily="34" charset="0"/>
              </a:rPr>
              <a:t>coaching students, giving students answers, and/or changing students’ answers</a:t>
            </a:r>
            <a:r>
              <a:rPr lang="en-US" sz="1900">
                <a:cs typeface="Arial" panose="020B0604020202020204" pitchFamily="34" charset="0"/>
              </a:rPr>
              <a:t>. Such acts may lead to the invalidation of an entire school district’s student test scores, disruption of the test system statewide, and legal action against the individual(s) committing the breach. A breach of test security may be dealt with as a violation of the Code of Professional Responsibility for Teachers, as well as a violation of other pertinent state and federal law and regulation. The Connecticut State Department of Education will investigate all such matters and pursue appropriate follow-up action. Any person found to have intentionally breached the security of the test system may be subject to sanctions including, but not limited to, disciplinary action by a local board of education, the revocation of Connecticut teaching certification by the State Board of Education,* and civil liability pursuant to federal copyright law.</a:t>
            </a:r>
          </a:p>
          <a:p>
            <a:r>
              <a:rPr lang="en-US" sz="1900">
                <a:cs typeface="Arial" panose="020B0604020202020204" pitchFamily="34" charset="0"/>
              </a:rPr>
              <a:t>*See Section 10-145b(i) (2) (E) of the Connecticut General Statutes, which reads in relevant part as follows: The State Board of Education may revoke any certificate, permit, or authorization issued pursuant to said sections if the holder is found to </a:t>
            </a:r>
            <a:r>
              <a:rPr lang="en-US" sz="1900" b="1">
                <a:cs typeface="Arial" panose="020B0604020202020204" pitchFamily="34" charset="0"/>
              </a:rPr>
              <a:t>have intentionally disclosed specific questions or answers to students</a:t>
            </a:r>
            <a:r>
              <a:rPr lang="en-US" sz="1900">
                <a:cs typeface="Arial" panose="020B0604020202020204" pitchFamily="34" charset="0"/>
              </a:rPr>
              <a:t>, or otherwise improperly breached the security of any administration of a mastery examination, pursuant to section 10-14n. </a:t>
            </a:r>
          </a:p>
        </p:txBody>
      </p:sp>
    </p:spTree>
    <p:extLst>
      <p:ext uri="{BB962C8B-B14F-4D97-AF65-F5344CB8AC3E}">
        <p14:creationId xmlns:p14="http://schemas.microsoft.com/office/powerpoint/2010/main" val="42656055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p:spPr>
        <p:txBody>
          <a:bodyPr vert="horz" lIns="91440" tIns="45720" rIns="91440" bIns="45720" rtlCol="0" anchor="ctr">
            <a:normAutofit/>
          </a:bodyPr>
          <a:lstStyle/>
          <a:p>
            <a:r>
              <a:rPr lang="en-US" sz="3600">
                <a:ln w="0"/>
                <a:solidFill>
                  <a:schemeClr val="bg1"/>
                </a:solidFill>
              </a:rPr>
              <a:t>Test Security</a:t>
            </a:r>
          </a:p>
        </p:txBody>
      </p:sp>
      <p:sp>
        <p:nvSpPr>
          <p:cNvPr id="3" name="Content Placeholder 2"/>
          <p:cNvSpPr>
            <a:spLocks noGrp="1"/>
          </p:cNvSpPr>
          <p:nvPr>
            <p:ph idx="1"/>
          </p:nvPr>
        </p:nvSpPr>
        <p:spPr>
          <a:xfrm>
            <a:off x="1046544" y="1601116"/>
            <a:ext cx="10515600" cy="2962969"/>
          </a:xfrm>
        </p:spPr>
        <p:txBody>
          <a:bodyPr vert="horz" wrap="square" lIns="91440" tIns="45720" rIns="91440" bIns="45720" rtlCol="0" anchor="ctr">
            <a:noAutofit/>
          </a:bodyPr>
          <a:lstStyle/>
          <a:p>
            <a:pPr marL="0" indent="0">
              <a:spcBef>
                <a:spcPts val="0"/>
              </a:spcBef>
              <a:buNone/>
            </a:pPr>
            <a:r>
              <a:rPr lang="en-US">
                <a:cs typeface="Arial" panose="020B0604020202020204" pitchFamily="34" charset="0"/>
              </a:rPr>
              <a:t>Breaches of test security include, but are not limited to:</a:t>
            </a:r>
          </a:p>
          <a:p>
            <a:pPr marL="365760" lvl="1">
              <a:spcBef>
                <a:spcPts val="0"/>
              </a:spcBef>
            </a:pPr>
            <a:r>
              <a:rPr lang="en-US" sz="2800">
                <a:cs typeface="Arial" panose="020B0604020202020204" pitchFamily="34" charset="0"/>
              </a:rPr>
              <a:t>Analyzing/copying test items </a:t>
            </a:r>
          </a:p>
          <a:p>
            <a:pPr marL="365760" lvl="1">
              <a:spcBef>
                <a:spcPts val="0"/>
              </a:spcBef>
            </a:pPr>
            <a:r>
              <a:rPr lang="en-US" sz="2800">
                <a:cs typeface="Arial" panose="020B0604020202020204" pitchFamily="34" charset="0"/>
              </a:rPr>
              <a:t>Coaching students</a:t>
            </a:r>
          </a:p>
          <a:p>
            <a:pPr marL="365760" lvl="1">
              <a:spcBef>
                <a:spcPts val="0"/>
              </a:spcBef>
            </a:pPr>
            <a:r>
              <a:rPr lang="en-US" sz="2800">
                <a:cs typeface="Arial" panose="020B0604020202020204" pitchFamily="34" charset="0"/>
              </a:rPr>
              <a:t>Giving students answers and/or changing students’ answers</a:t>
            </a:r>
          </a:p>
          <a:p>
            <a:pPr marL="365760" lvl="1">
              <a:spcBef>
                <a:spcPts val="0"/>
              </a:spcBef>
            </a:pPr>
            <a:r>
              <a:rPr lang="en-US" sz="2800">
                <a:cs typeface="Arial" panose="020B0604020202020204" pitchFamily="34" charset="0"/>
              </a:rPr>
              <a:t>Allowing students access to digital, electronic, or manual devices (except approved accommodations)</a:t>
            </a:r>
          </a:p>
          <a:p>
            <a:pPr marL="365760" lvl="1">
              <a:spcBef>
                <a:spcPts val="0"/>
              </a:spcBef>
            </a:pPr>
            <a:r>
              <a:rPr lang="en-US" sz="2800">
                <a:cs typeface="Arial" panose="020B0604020202020204" pitchFamily="34" charset="0"/>
              </a:rPr>
              <a:t>Unauthorized log in to the Test Delivery System</a:t>
            </a:r>
          </a:p>
        </p:txBody>
      </p:sp>
      <p:sp>
        <p:nvSpPr>
          <p:cNvPr id="4" name="TextBox 3">
            <a:extLst>
              <a:ext uri="{FF2B5EF4-FFF2-40B4-BE49-F238E27FC236}">
                <a16:creationId xmlns:a16="http://schemas.microsoft.com/office/drawing/2014/main" id="{8CF8F034-7BC7-4B20-934A-A1C87361DAC7}"/>
              </a:ext>
            </a:extLst>
          </p:cNvPr>
          <p:cNvSpPr txBox="1"/>
          <p:nvPr/>
        </p:nvSpPr>
        <p:spPr>
          <a:xfrm>
            <a:off x="2938273" y="4848616"/>
            <a:ext cx="6604819" cy="954107"/>
          </a:xfrm>
          <a:prstGeom prst="rect">
            <a:avLst/>
          </a:prstGeom>
          <a:noFill/>
        </p:spPr>
        <p:txBody>
          <a:bodyPr wrap="square" rtlCol="0">
            <a:spAutoFit/>
          </a:bodyPr>
          <a:lstStyle/>
          <a:p>
            <a:pPr marL="44450" lvl="1" algn="ctr"/>
            <a:r>
              <a:rPr lang="en-US" sz="2800" b="1">
                <a:latin typeface="Aptos" panose="020B0004020202020204" pitchFamily="34" charset="0"/>
                <a:cs typeface="Arial" panose="020B0604020202020204" pitchFamily="34" charset="0"/>
              </a:rPr>
              <a:t>Cell phone (including Smart Watches) use by students is prohibited!</a:t>
            </a:r>
          </a:p>
        </p:txBody>
      </p:sp>
    </p:spTree>
    <p:extLst>
      <p:ext uri="{BB962C8B-B14F-4D97-AF65-F5344CB8AC3E}">
        <p14:creationId xmlns:p14="http://schemas.microsoft.com/office/powerpoint/2010/main" val="42510771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p:spPr>
        <p:txBody>
          <a:bodyPr vert="horz" lIns="91440" tIns="45720" rIns="91440" bIns="45720" rtlCol="0" anchor="ctr">
            <a:normAutofit/>
          </a:bodyPr>
          <a:lstStyle/>
          <a:p>
            <a:r>
              <a:rPr lang="en-US" sz="3600" spc="-100">
                <a:ln w="0"/>
                <a:solidFill>
                  <a:schemeClr val="bg1"/>
                </a:solidFill>
              </a:rPr>
              <a:t>TA Security Confirmation/Attestation Page</a:t>
            </a:r>
          </a:p>
        </p:txBody>
      </p:sp>
      <p:pic>
        <p:nvPicPr>
          <p:cNvPr id="4" name="Picture 2" descr=" This is the TA confirmation screen. ">
            <a:extLst>
              <a:ext uri="{FF2B5EF4-FFF2-40B4-BE49-F238E27FC236}">
                <a16:creationId xmlns:a16="http://schemas.microsoft.com/office/drawing/2014/main" id="{4D2B9AD6-3416-E44F-1790-575E43692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1771" y="1925305"/>
            <a:ext cx="8311973" cy="3602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9902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588" y="0"/>
            <a:ext cx="8075488" cy="1371600"/>
          </a:xfrm>
        </p:spPr>
        <p:txBody>
          <a:bodyPr vert="horz" lIns="91440" tIns="45720" rIns="91440" bIns="45720" rtlCol="0" anchor="ctr">
            <a:normAutofit/>
          </a:bodyPr>
          <a:lstStyle/>
          <a:p>
            <a:pPr algn="ctr"/>
            <a:r>
              <a:rPr lang="en-US" sz="3600" spc="-100">
                <a:ln w="0"/>
                <a:solidFill>
                  <a:schemeClr val="bg1"/>
                </a:solidFill>
              </a:rPr>
              <a:t>Test Security Definitions</a:t>
            </a:r>
          </a:p>
        </p:txBody>
      </p:sp>
      <p:graphicFrame>
        <p:nvGraphicFramePr>
          <p:cNvPr id="9" name="Table 8"/>
          <p:cNvGraphicFramePr>
            <a:graphicFrameLocks noGrp="1"/>
          </p:cNvGraphicFramePr>
          <p:nvPr/>
        </p:nvGraphicFramePr>
        <p:xfrm>
          <a:off x="616424" y="1558911"/>
          <a:ext cx="10959152" cy="4763318"/>
        </p:xfrm>
        <a:graphic>
          <a:graphicData uri="http://schemas.openxmlformats.org/drawingml/2006/table">
            <a:tbl>
              <a:tblPr firstRow="1" bandRow="1">
                <a:tableStyleId>{5C22544A-7EE6-4342-B048-85BDC9FD1C3A}</a:tableStyleId>
              </a:tblPr>
              <a:tblGrid>
                <a:gridCol w="1908276">
                  <a:extLst>
                    <a:ext uri="{9D8B030D-6E8A-4147-A177-3AD203B41FA5}">
                      <a16:colId xmlns:a16="http://schemas.microsoft.com/office/drawing/2014/main" val="20000"/>
                    </a:ext>
                  </a:extLst>
                </a:gridCol>
                <a:gridCol w="9050876">
                  <a:extLst>
                    <a:ext uri="{9D8B030D-6E8A-4147-A177-3AD203B41FA5}">
                      <a16:colId xmlns:a16="http://schemas.microsoft.com/office/drawing/2014/main" val="20001"/>
                    </a:ext>
                  </a:extLst>
                </a:gridCol>
              </a:tblGrid>
              <a:tr h="375859">
                <a:tc>
                  <a:txBody>
                    <a:bodyPr/>
                    <a:lstStyle/>
                    <a:p>
                      <a:r>
                        <a:rPr lang="en-US" sz="2400">
                          <a:latin typeface="+mn-lt"/>
                          <a:cs typeface="Arial"/>
                        </a:rPr>
                        <a:t>Type </a:t>
                      </a:r>
                    </a:p>
                  </a:txBody>
                  <a:tcPr marL="67409" marR="67409" marT="33704" marB="33704" anchor="ctr"/>
                </a:tc>
                <a:tc>
                  <a:txBody>
                    <a:bodyPr/>
                    <a:lstStyle/>
                    <a:p>
                      <a:r>
                        <a:rPr lang="en-US" sz="2400">
                          <a:latin typeface="+mn-lt"/>
                          <a:cs typeface="Arial"/>
                        </a:rPr>
                        <a:t>Definition</a:t>
                      </a:r>
                    </a:p>
                  </a:txBody>
                  <a:tcPr marL="67409" marR="67409" marT="33704" marB="33704" anchor="ctr"/>
                </a:tc>
                <a:extLst>
                  <a:ext uri="{0D108BD9-81ED-4DB2-BD59-A6C34878D82A}">
                    <a16:rowId xmlns:a16="http://schemas.microsoft.com/office/drawing/2014/main" val="10000"/>
                  </a:ext>
                </a:extLst>
              </a:tr>
              <a:tr h="1582731">
                <a:tc>
                  <a:txBody>
                    <a:bodyPr/>
                    <a:lstStyle/>
                    <a:p>
                      <a:r>
                        <a:rPr lang="en-US" sz="2400" b="1" kern="1200">
                          <a:solidFill>
                            <a:schemeClr val="dk1"/>
                          </a:solidFill>
                          <a:effectLst/>
                          <a:latin typeface="+mn-lt"/>
                          <a:ea typeface="+mn-ea"/>
                          <a:cs typeface="Arial" panose="020B0604020202020204" pitchFamily="34" charset="0"/>
                        </a:rPr>
                        <a:t>Impropriety</a:t>
                      </a:r>
                      <a:endParaRPr lang="en-US" sz="2400" kern="1200">
                        <a:solidFill>
                          <a:schemeClr val="dk1"/>
                        </a:solidFill>
                        <a:effectLst/>
                        <a:latin typeface="+mn-lt"/>
                        <a:ea typeface="+mn-ea"/>
                        <a:cs typeface="Arial" panose="020B0604020202020204" pitchFamily="34" charset="0"/>
                      </a:endParaRPr>
                    </a:p>
                  </a:txBody>
                  <a:tcPr marL="67409" marR="67409" marT="33704" marB="33704" anchor="ctr"/>
                </a:tc>
                <a:tc>
                  <a:txBody>
                    <a:bodyPr/>
                    <a:lstStyle/>
                    <a:p>
                      <a:r>
                        <a:rPr lang="en-US" sz="2400" kern="1200">
                          <a:solidFill>
                            <a:schemeClr val="dk1"/>
                          </a:solidFill>
                          <a:effectLst/>
                          <a:latin typeface="+mn-lt"/>
                          <a:ea typeface="+mn-ea"/>
                          <a:cs typeface="Arial" panose="020B0604020202020204" pitchFamily="34" charset="0"/>
                        </a:rPr>
                        <a:t>An incident that has </a:t>
                      </a:r>
                      <a:r>
                        <a:rPr lang="en-US" sz="2400" b="1" kern="1200">
                          <a:solidFill>
                            <a:srgbClr val="FF0000"/>
                          </a:solidFill>
                          <a:effectLst/>
                          <a:latin typeface="+mn-lt"/>
                          <a:ea typeface="+mn-ea"/>
                          <a:cs typeface="Arial" panose="020B0604020202020204" pitchFamily="34" charset="0"/>
                        </a:rPr>
                        <a:t>a low impact </a:t>
                      </a:r>
                      <a:r>
                        <a:rPr lang="en-US" sz="2400" kern="1200">
                          <a:solidFill>
                            <a:schemeClr val="dk1"/>
                          </a:solidFill>
                          <a:effectLst/>
                          <a:latin typeface="+mn-lt"/>
                          <a:ea typeface="+mn-ea"/>
                          <a:cs typeface="Arial" panose="020B0604020202020204" pitchFamily="34" charset="0"/>
                        </a:rPr>
                        <a:t>on the individual or group of students testing and has a </a:t>
                      </a:r>
                      <a:r>
                        <a:rPr lang="en-US" sz="2400" kern="1200">
                          <a:solidFill>
                            <a:srgbClr val="FF0000"/>
                          </a:solidFill>
                          <a:effectLst/>
                          <a:latin typeface="+mn-lt"/>
                          <a:ea typeface="+mn-ea"/>
                          <a:cs typeface="Arial" panose="020B0604020202020204" pitchFamily="34" charset="0"/>
                        </a:rPr>
                        <a:t>low risk of affecting student performance on the test, test security, or test validity</a:t>
                      </a:r>
                      <a:r>
                        <a:rPr lang="en-US" sz="2400" kern="1200">
                          <a:solidFill>
                            <a:schemeClr val="dk1"/>
                          </a:solidFill>
                          <a:effectLst/>
                          <a:latin typeface="+mn-lt"/>
                          <a:ea typeface="+mn-ea"/>
                          <a:cs typeface="Arial" panose="020B0604020202020204" pitchFamily="34" charset="0"/>
                        </a:rPr>
                        <a:t>. It can be corrected and contained at the local level. </a:t>
                      </a:r>
                    </a:p>
                  </a:txBody>
                  <a:tcPr marL="67409" marR="67409" marT="33704" marB="33704" anchor="ctr"/>
                </a:tc>
                <a:extLst>
                  <a:ext uri="{0D108BD9-81ED-4DB2-BD59-A6C34878D82A}">
                    <a16:rowId xmlns:a16="http://schemas.microsoft.com/office/drawing/2014/main" val="10001"/>
                  </a:ext>
                </a:extLst>
              </a:tr>
              <a:tr h="979295">
                <a:tc>
                  <a:txBody>
                    <a:bodyPr/>
                    <a:lstStyle/>
                    <a:p>
                      <a:r>
                        <a:rPr lang="en-US" sz="2400" b="1" kern="1200">
                          <a:solidFill>
                            <a:schemeClr val="dk1"/>
                          </a:solidFill>
                          <a:effectLst/>
                          <a:latin typeface="+mn-lt"/>
                          <a:ea typeface="+mn-ea"/>
                          <a:cs typeface="Arial" panose="020B0604020202020204" pitchFamily="34" charset="0"/>
                        </a:rPr>
                        <a:t>Irregularity</a:t>
                      </a:r>
                    </a:p>
                  </a:txBody>
                  <a:tcPr marL="67409" marR="67409" marT="33704" marB="33704" anchor="ctr"/>
                </a:tc>
                <a:tc>
                  <a:txBody>
                    <a:bodyPr/>
                    <a:lstStyle/>
                    <a:p>
                      <a:pPr lvl="0">
                        <a:buNone/>
                      </a:pPr>
                      <a:r>
                        <a:rPr lang="en-US" sz="2400" b="0" i="0" u="none" strike="noStrike" kern="1200" noProof="0">
                          <a:solidFill>
                            <a:schemeClr val="tx1"/>
                          </a:solidFill>
                          <a:effectLst/>
                          <a:latin typeface="+mn-lt"/>
                          <a:cs typeface="Arial" panose="020B0604020202020204" pitchFamily="34" charset="0"/>
                        </a:rPr>
                        <a:t>An incident that impacts an individual or group of students and </a:t>
                      </a:r>
                      <a:r>
                        <a:rPr lang="en-US" sz="2400" b="1" i="0" u="none" strike="noStrike" kern="1200" noProof="0">
                          <a:solidFill>
                            <a:srgbClr val="FF0000"/>
                          </a:solidFill>
                          <a:effectLst/>
                          <a:latin typeface="+mn-lt"/>
                          <a:cs typeface="Arial" panose="020B0604020202020204" pitchFamily="34" charset="0"/>
                        </a:rPr>
                        <a:t>may potentially affect </a:t>
                      </a:r>
                      <a:r>
                        <a:rPr lang="en-US" sz="2400" b="0" i="0" u="none" strike="noStrike" kern="1200" noProof="0">
                          <a:solidFill>
                            <a:srgbClr val="FF0000"/>
                          </a:solidFill>
                          <a:effectLst/>
                          <a:latin typeface="+mn-lt"/>
                          <a:cs typeface="Arial" panose="020B0604020202020204" pitchFamily="34" charset="0"/>
                        </a:rPr>
                        <a:t>student performance on the test, test security, or test validity. </a:t>
                      </a:r>
                      <a:endParaRPr lang="en-US" sz="2400">
                        <a:solidFill>
                          <a:srgbClr val="FF0000"/>
                        </a:solidFill>
                        <a:latin typeface="+mn-lt"/>
                        <a:cs typeface="Arial" panose="020B0604020202020204" pitchFamily="34" charset="0"/>
                      </a:endParaRPr>
                    </a:p>
                  </a:txBody>
                  <a:tcPr marL="67409" marR="67409" marT="33704" marB="33704" anchor="ctr"/>
                </a:tc>
                <a:extLst>
                  <a:ext uri="{0D108BD9-81ED-4DB2-BD59-A6C34878D82A}">
                    <a16:rowId xmlns:a16="http://schemas.microsoft.com/office/drawing/2014/main" val="10002"/>
                  </a:ext>
                </a:extLst>
              </a:tr>
              <a:tr h="1582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a:solidFill>
                            <a:schemeClr val="dk1"/>
                          </a:solidFill>
                          <a:effectLst/>
                          <a:latin typeface="+mn-lt"/>
                          <a:ea typeface="+mn-ea"/>
                          <a:cs typeface="Arial" panose="020B0604020202020204" pitchFamily="34" charset="0"/>
                        </a:rPr>
                        <a:t>Breach </a:t>
                      </a:r>
                    </a:p>
                    <a:p>
                      <a:endParaRPr lang="en-US" sz="2400" b="1" kern="1200">
                        <a:solidFill>
                          <a:schemeClr val="dk1"/>
                        </a:solidFill>
                        <a:effectLst/>
                        <a:latin typeface="+mn-lt"/>
                        <a:ea typeface="+mn-ea"/>
                        <a:cs typeface="Arial" panose="020B0604020202020204" pitchFamily="34" charset="0"/>
                      </a:endParaRPr>
                    </a:p>
                  </a:txBody>
                  <a:tcPr marL="67409" marR="67409" marT="33704" marB="33704" anchor="ctr"/>
                </a:tc>
                <a:tc>
                  <a:txBody>
                    <a:bodyPr/>
                    <a:lstStyle/>
                    <a:p>
                      <a:pPr lvl="0">
                        <a:buNone/>
                      </a:pPr>
                      <a:r>
                        <a:rPr lang="en-US" sz="2400" b="0" i="0" u="none" strike="noStrike" kern="1200" noProof="0">
                          <a:solidFill>
                            <a:schemeClr val="tx1"/>
                          </a:solidFill>
                          <a:effectLst/>
                          <a:latin typeface="+mn-lt"/>
                          <a:cs typeface="Arial" panose="020B0604020202020204" pitchFamily="34" charset="0"/>
                        </a:rPr>
                        <a:t>An incident that </a:t>
                      </a:r>
                      <a:r>
                        <a:rPr lang="en-US" sz="2400" b="0" i="0" u="none" strike="noStrike" kern="1200" noProof="0">
                          <a:solidFill>
                            <a:srgbClr val="FF0000"/>
                          </a:solidFill>
                          <a:effectLst/>
                          <a:latin typeface="+mn-lt"/>
                          <a:cs typeface="Arial" panose="020B0604020202020204" pitchFamily="34" charset="0"/>
                        </a:rPr>
                        <a:t>poses a </a:t>
                      </a:r>
                      <a:r>
                        <a:rPr lang="en-US" sz="2400" b="1" i="0" u="none" strike="noStrike" kern="1200" noProof="0">
                          <a:solidFill>
                            <a:srgbClr val="FF0000"/>
                          </a:solidFill>
                          <a:effectLst/>
                          <a:latin typeface="+mn-lt"/>
                          <a:cs typeface="Arial" panose="020B0604020202020204" pitchFamily="34" charset="0"/>
                        </a:rPr>
                        <a:t>threat</a:t>
                      </a:r>
                      <a:r>
                        <a:rPr lang="en-US" sz="2400" b="0" i="0" u="none" strike="noStrike" kern="1200" noProof="0">
                          <a:solidFill>
                            <a:srgbClr val="FF0000"/>
                          </a:solidFill>
                          <a:effectLst/>
                          <a:latin typeface="+mn-lt"/>
                          <a:cs typeface="Arial" panose="020B0604020202020204" pitchFamily="34" charset="0"/>
                        </a:rPr>
                        <a:t> to the validity of the test. </a:t>
                      </a:r>
                      <a:r>
                        <a:rPr lang="en-US" sz="2400" b="0" i="0" u="none" strike="noStrike" kern="1200" noProof="0">
                          <a:effectLst/>
                          <a:latin typeface="+mn-lt"/>
                          <a:cs typeface="Arial" panose="020B0604020202020204" pitchFamily="34" charset="0"/>
                        </a:rPr>
                        <a:t>Examples include the release of secure materials or a security/system risk. These circumstances have external implications and may result in a decision to remove the test item(s) from the available, secure item bank. </a:t>
                      </a:r>
                      <a:endParaRPr lang="en-US" sz="2400">
                        <a:latin typeface="+mn-lt"/>
                        <a:cs typeface="Arial" panose="020B0604020202020204" pitchFamily="34" charset="0"/>
                      </a:endParaRPr>
                    </a:p>
                  </a:txBody>
                  <a:tcPr marL="67409" marR="67409" marT="33704" marB="33704"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700260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BF049-8536-2F76-135D-B9DA3FA48570}"/>
              </a:ext>
            </a:extLst>
          </p:cNvPr>
          <p:cNvSpPr>
            <a:spLocks noGrp="1"/>
          </p:cNvSpPr>
          <p:nvPr>
            <p:ph type="title"/>
          </p:nvPr>
        </p:nvSpPr>
        <p:spPr/>
        <p:txBody>
          <a:bodyPr>
            <a:normAutofit/>
          </a:bodyPr>
          <a:lstStyle/>
          <a:p>
            <a:r>
              <a:rPr lang="en-US" sz="3600" b="1">
                <a:ln w="0"/>
              </a:rPr>
              <a:t>Issues that Might Arise During Testing</a:t>
            </a:r>
            <a:endParaRPr lang="en-US" sz="3600"/>
          </a:p>
        </p:txBody>
      </p:sp>
      <p:sp>
        <p:nvSpPr>
          <p:cNvPr id="3" name="Slide Number Placeholder 2">
            <a:extLst>
              <a:ext uri="{FF2B5EF4-FFF2-40B4-BE49-F238E27FC236}">
                <a16:creationId xmlns:a16="http://schemas.microsoft.com/office/drawing/2014/main" id="{EB875835-F72A-F10A-BCF1-61D4D4DEACBC}"/>
              </a:ext>
            </a:extLst>
          </p:cNvPr>
          <p:cNvSpPr>
            <a:spLocks noGrp="1"/>
          </p:cNvSpPr>
          <p:nvPr>
            <p:ph type="sldNum" sz="quarter" idx="4"/>
          </p:nvPr>
        </p:nvSpPr>
        <p:spPr/>
        <p:txBody>
          <a:bodyPr/>
          <a:lstStyle/>
          <a:p>
            <a:fld id="{13A326F7-3D62-4D6D-AF51-CF772FE3461F}" type="slidenum">
              <a:rPr lang="en-US" smtClean="0"/>
              <a:pPr/>
              <a:t>45</a:t>
            </a:fld>
            <a:endParaRPr lang="en-US"/>
          </a:p>
        </p:txBody>
      </p:sp>
      <p:pic>
        <p:nvPicPr>
          <p:cNvPr id="4" name="Picture 3">
            <a:extLst>
              <a:ext uri="{FF2B5EF4-FFF2-40B4-BE49-F238E27FC236}">
                <a16:creationId xmlns:a16="http://schemas.microsoft.com/office/drawing/2014/main" id="{F678F116-6E10-0043-2F41-B426E43AB262}"/>
              </a:ext>
            </a:extLst>
          </p:cNvPr>
          <p:cNvPicPr>
            <a:picLocks noChangeAspect="1"/>
          </p:cNvPicPr>
          <p:nvPr/>
        </p:nvPicPr>
        <p:blipFill>
          <a:blip r:embed="rId3"/>
          <a:stretch>
            <a:fillRect/>
          </a:stretch>
        </p:blipFill>
        <p:spPr>
          <a:xfrm>
            <a:off x="1956217" y="1506460"/>
            <a:ext cx="8521320" cy="5351540"/>
          </a:xfrm>
          <a:prstGeom prst="rect">
            <a:avLst/>
          </a:prstGeom>
        </p:spPr>
      </p:pic>
    </p:spTree>
    <p:extLst>
      <p:ext uri="{BB962C8B-B14F-4D97-AF65-F5344CB8AC3E}">
        <p14:creationId xmlns:p14="http://schemas.microsoft.com/office/powerpoint/2010/main" val="11094987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57A30-651E-ACFB-0DC6-BC617D866FF7}"/>
              </a:ext>
            </a:extLst>
          </p:cNvPr>
          <p:cNvSpPr>
            <a:spLocks noGrp="1"/>
          </p:cNvSpPr>
          <p:nvPr>
            <p:ph type="title"/>
          </p:nvPr>
        </p:nvSpPr>
        <p:spPr/>
        <p:txBody>
          <a:bodyPr>
            <a:normAutofit/>
          </a:bodyPr>
          <a:lstStyle/>
          <a:p>
            <a:r>
              <a:rPr lang="en-US" sz="3600" b="1">
                <a:ln w="0"/>
              </a:rPr>
              <a:t>Reminders!</a:t>
            </a:r>
            <a:endParaRPr lang="en-US" sz="3600"/>
          </a:p>
        </p:txBody>
      </p:sp>
      <p:sp>
        <p:nvSpPr>
          <p:cNvPr id="3" name="Slide Number Placeholder 2">
            <a:extLst>
              <a:ext uri="{FF2B5EF4-FFF2-40B4-BE49-F238E27FC236}">
                <a16:creationId xmlns:a16="http://schemas.microsoft.com/office/drawing/2014/main" id="{5BE6D556-678C-0ED1-9A6A-62924A4FFC2D}"/>
              </a:ext>
            </a:extLst>
          </p:cNvPr>
          <p:cNvSpPr>
            <a:spLocks noGrp="1"/>
          </p:cNvSpPr>
          <p:nvPr>
            <p:ph type="sldNum" sz="quarter" idx="4"/>
          </p:nvPr>
        </p:nvSpPr>
        <p:spPr/>
        <p:txBody>
          <a:bodyPr/>
          <a:lstStyle/>
          <a:p>
            <a:fld id="{13A326F7-3D62-4D6D-AF51-CF772FE3461F}" type="slidenum">
              <a:rPr lang="en-US" smtClean="0"/>
              <a:pPr/>
              <a:t>46</a:t>
            </a:fld>
            <a:endParaRPr lang="en-US"/>
          </a:p>
        </p:txBody>
      </p:sp>
      <p:sp>
        <p:nvSpPr>
          <p:cNvPr id="4" name="TextBox 3">
            <a:extLst>
              <a:ext uri="{FF2B5EF4-FFF2-40B4-BE49-F238E27FC236}">
                <a16:creationId xmlns:a16="http://schemas.microsoft.com/office/drawing/2014/main" id="{BCB0838B-3C47-F000-70FA-D6B7B6FB2DA3}"/>
              </a:ext>
            </a:extLst>
          </p:cNvPr>
          <p:cNvSpPr txBox="1"/>
          <p:nvPr/>
        </p:nvSpPr>
        <p:spPr>
          <a:xfrm>
            <a:off x="1173480" y="1559168"/>
            <a:ext cx="9403080" cy="4994252"/>
          </a:xfrm>
          <a:prstGeom prst="rect">
            <a:avLst/>
          </a:prstGeom>
          <a:noFill/>
        </p:spPr>
        <p:txBody>
          <a:bodyPr wrap="square" rtlCol="0">
            <a:spAutoFit/>
          </a:bodyPr>
          <a:lstStyle/>
          <a:p>
            <a:pPr marL="228600" indent="-228600" fontAlgn="auto">
              <a:lnSpc>
                <a:spcPct val="120000"/>
              </a:lnSpc>
              <a:spcBef>
                <a:spcPts val="600"/>
              </a:spcBef>
              <a:spcAft>
                <a:spcPts val="0"/>
              </a:spcAft>
              <a:buFont typeface="Wingdings" panose="05000000000000000000" pitchFamily="2" charset="2"/>
              <a:buChar char="q"/>
            </a:pPr>
            <a:r>
              <a:rPr lang="en-US" sz="2200">
                <a:latin typeface="Aptos" panose="020B0004020202020204" pitchFamily="34" charset="0"/>
              </a:rPr>
              <a:t> Remove or cover instructional materials.</a:t>
            </a:r>
          </a:p>
          <a:p>
            <a:pPr marL="228600" indent="-228600" fontAlgn="auto">
              <a:lnSpc>
                <a:spcPct val="120000"/>
              </a:lnSpc>
              <a:spcBef>
                <a:spcPts val="600"/>
              </a:spcBef>
              <a:spcAft>
                <a:spcPts val="0"/>
              </a:spcAft>
              <a:buFont typeface="Wingdings" panose="05000000000000000000" pitchFamily="2" charset="2"/>
              <a:buChar char="q"/>
            </a:pPr>
            <a:r>
              <a:rPr lang="en-US" sz="2200">
                <a:latin typeface="Aptos" panose="020B0004020202020204" pitchFamily="34" charset="0"/>
              </a:rPr>
              <a:t> Ensure sufficient spacing between student seating.</a:t>
            </a:r>
          </a:p>
          <a:p>
            <a:pPr marL="228600" indent="-228600" fontAlgn="auto">
              <a:lnSpc>
                <a:spcPct val="120000"/>
              </a:lnSpc>
              <a:spcBef>
                <a:spcPts val="600"/>
              </a:spcBef>
              <a:spcAft>
                <a:spcPts val="0"/>
              </a:spcAft>
              <a:buFont typeface="Wingdings" panose="05000000000000000000" pitchFamily="2" charset="2"/>
              <a:buChar char="q"/>
            </a:pPr>
            <a:r>
              <a:rPr lang="en-US" sz="2200">
                <a:latin typeface="Aptos" panose="020B0004020202020204" pitchFamily="34" charset="0"/>
              </a:rPr>
              <a:t> Place a “TESTING—DO NOT DISTURB” sign on the door, or in halls.</a:t>
            </a:r>
          </a:p>
          <a:p>
            <a:pPr marL="228600" indent="-228600" fontAlgn="auto">
              <a:lnSpc>
                <a:spcPct val="120000"/>
              </a:lnSpc>
              <a:spcBef>
                <a:spcPts val="600"/>
              </a:spcBef>
              <a:spcAft>
                <a:spcPts val="0"/>
              </a:spcAft>
              <a:buFont typeface="Wingdings" panose="05000000000000000000" pitchFamily="2" charset="2"/>
              <a:buChar char="q"/>
            </a:pPr>
            <a:r>
              <a:rPr lang="en-US" sz="2200">
                <a:latin typeface="Aptos" panose="020B0004020202020204" pitchFamily="34" charset="0"/>
              </a:rPr>
              <a:t> Prepare </a:t>
            </a:r>
            <a:r>
              <a:rPr lang="en-US" sz="2200">
                <a:ln w="0"/>
                <a:latin typeface="Aptos" panose="020B0004020202020204" pitchFamily="34" charset="0"/>
                <a:cs typeface="Arial" panose="020B0604020202020204" pitchFamily="34" charset="0"/>
              </a:rPr>
              <a:t>the test setting (e.g., small group, lighting, testing devices, assistive technology etc.).</a:t>
            </a:r>
          </a:p>
          <a:p>
            <a:pPr marL="228600" indent="-228600" fontAlgn="auto">
              <a:lnSpc>
                <a:spcPct val="120000"/>
              </a:lnSpc>
              <a:spcBef>
                <a:spcPts val="600"/>
              </a:spcBef>
              <a:spcAft>
                <a:spcPts val="0"/>
              </a:spcAft>
              <a:buFont typeface="Wingdings" panose="05000000000000000000" pitchFamily="2" charset="2"/>
              <a:buChar char="q"/>
            </a:pPr>
            <a:r>
              <a:rPr lang="en-US" sz="2200">
                <a:ln w="0"/>
                <a:latin typeface="Aptos" panose="020B0004020202020204" pitchFamily="34" charset="0"/>
              </a:rPr>
              <a:t> Set up a practice test experience for all students and model how to use universal tools, designated supports, and accommodations (e.g., text-to-speech, speech-to-text) with those students using them.</a:t>
            </a:r>
          </a:p>
          <a:p>
            <a:pPr marL="228600" indent="-228600" fontAlgn="auto">
              <a:lnSpc>
                <a:spcPct val="120000"/>
              </a:lnSpc>
              <a:spcBef>
                <a:spcPts val="600"/>
              </a:spcBef>
              <a:spcAft>
                <a:spcPts val="0"/>
              </a:spcAft>
              <a:buFont typeface="Wingdings" panose="05000000000000000000" pitchFamily="2" charset="2"/>
              <a:buChar char="q"/>
            </a:pPr>
            <a:r>
              <a:rPr lang="en-US" sz="2200">
                <a:ln w="0"/>
                <a:latin typeface="Aptos" panose="020B0004020202020204" pitchFamily="34" charset="0"/>
              </a:rPr>
              <a:t> Ensure student’s have scrap paper and any non-embedded designated support/accommodation identified in TIDE. Headsets are also required on the Smarter Balanced ELA Listening Assessments.</a:t>
            </a:r>
            <a:endParaRPr lang="en-US" sz="2200">
              <a:latin typeface="Aptos" panose="020B0004020202020204" pitchFamily="34" charset="0"/>
            </a:endParaRPr>
          </a:p>
        </p:txBody>
      </p:sp>
    </p:spTree>
    <p:extLst>
      <p:ext uri="{BB962C8B-B14F-4D97-AF65-F5344CB8AC3E}">
        <p14:creationId xmlns:p14="http://schemas.microsoft.com/office/powerpoint/2010/main" val="32338317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E7FA5-BA40-C060-4B58-FD65C136ADFC}"/>
              </a:ext>
            </a:extLst>
          </p:cNvPr>
          <p:cNvSpPr>
            <a:spLocks noGrp="1"/>
          </p:cNvSpPr>
          <p:nvPr>
            <p:ph type="title"/>
          </p:nvPr>
        </p:nvSpPr>
        <p:spPr/>
        <p:txBody>
          <a:bodyPr/>
          <a:lstStyle/>
          <a:p>
            <a:r>
              <a:rPr kumimoji="0" lang="en-US" sz="3600" b="1" i="0" u="none" strike="noStrike" kern="1200" cap="none" spc="0" normalizeH="0" baseline="0" noProof="0">
                <a:ln w="0"/>
                <a:effectLst/>
                <a:uLnTx/>
                <a:uFillTx/>
                <a:latin typeface="Arial" panose="020B0604020202020204" pitchFamily="34" charset="0"/>
                <a:ea typeface="+mj-ea"/>
                <a:cs typeface="Arial" panose="020B0604020202020204" pitchFamily="34" charset="0"/>
              </a:rPr>
              <a:t>Appeals</a:t>
            </a:r>
            <a:endParaRPr lang="en-US"/>
          </a:p>
        </p:txBody>
      </p:sp>
      <p:sp>
        <p:nvSpPr>
          <p:cNvPr id="3" name="Slide Number Placeholder 2">
            <a:extLst>
              <a:ext uri="{FF2B5EF4-FFF2-40B4-BE49-F238E27FC236}">
                <a16:creationId xmlns:a16="http://schemas.microsoft.com/office/drawing/2014/main" id="{5D190D84-016C-37E5-BFAC-06BD506E02AC}"/>
              </a:ext>
            </a:extLst>
          </p:cNvPr>
          <p:cNvSpPr>
            <a:spLocks noGrp="1"/>
          </p:cNvSpPr>
          <p:nvPr>
            <p:ph type="sldNum" sz="quarter" idx="4"/>
          </p:nvPr>
        </p:nvSpPr>
        <p:spPr/>
        <p:txBody>
          <a:bodyPr/>
          <a:lstStyle/>
          <a:p>
            <a:fld id="{13A326F7-3D62-4D6D-AF51-CF772FE3461F}" type="slidenum">
              <a:rPr lang="en-US" smtClean="0"/>
              <a:pPr/>
              <a:t>47</a:t>
            </a:fld>
            <a:endParaRPr lang="en-US"/>
          </a:p>
        </p:txBody>
      </p:sp>
      <p:graphicFrame>
        <p:nvGraphicFramePr>
          <p:cNvPr id="4" name="Table 3">
            <a:extLst>
              <a:ext uri="{FF2B5EF4-FFF2-40B4-BE49-F238E27FC236}">
                <a16:creationId xmlns:a16="http://schemas.microsoft.com/office/drawing/2014/main" id="{5366F5E6-CC49-9003-9AE4-A07016E612A6}"/>
              </a:ext>
            </a:extLst>
          </p:cNvPr>
          <p:cNvGraphicFramePr>
            <a:graphicFrameLocks noGrp="1"/>
          </p:cNvGraphicFramePr>
          <p:nvPr>
            <p:extLst>
              <p:ext uri="{D42A27DB-BD31-4B8C-83A1-F6EECF244321}">
                <p14:modId xmlns:p14="http://schemas.microsoft.com/office/powerpoint/2010/main" val="2613482094"/>
              </p:ext>
            </p:extLst>
          </p:nvPr>
        </p:nvGraphicFramePr>
        <p:xfrm>
          <a:off x="1743363" y="1567619"/>
          <a:ext cx="8705274" cy="4754880"/>
        </p:xfrm>
        <a:graphic>
          <a:graphicData uri="http://schemas.openxmlformats.org/drawingml/2006/table">
            <a:tbl>
              <a:tblPr firstRow="1" bandRow="1">
                <a:tableStyleId>{5C22544A-7EE6-4342-B048-85BDC9FD1C3A}</a:tableStyleId>
              </a:tblPr>
              <a:tblGrid>
                <a:gridCol w="8705274">
                  <a:extLst>
                    <a:ext uri="{9D8B030D-6E8A-4147-A177-3AD203B41FA5}">
                      <a16:colId xmlns:a16="http://schemas.microsoft.com/office/drawing/2014/main" val="725847644"/>
                    </a:ext>
                  </a:extLst>
                </a:gridCol>
              </a:tblGrid>
              <a:tr h="0">
                <a:tc>
                  <a:txBody>
                    <a:bodyPr/>
                    <a:lstStyle/>
                    <a:p>
                      <a:pPr algn="ctr"/>
                      <a:r>
                        <a:rPr lang="en-US" sz="2400">
                          <a:solidFill>
                            <a:schemeClr val="bg1"/>
                          </a:solidFill>
                          <a:latin typeface="Aptos" panose="020B0004020202020204" pitchFamily="34" charset="0"/>
                          <a:cs typeface="Arial" panose="020B0604020202020204" pitchFamily="34" charset="0"/>
                        </a:rPr>
                        <a:t>Tips</a:t>
                      </a:r>
                    </a:p>
                  </a:txBody>
                  <a:tcPr anchor="ctr"/>
                </a:tc>
                <a:extLst>
                  <a:ext uri="{0D108BD9-81ED-4DB2-BD59-A6C34878D82A}">
                    <a16:rowId xmlns:a16="http://schemas.microsoft.com/office/drawing/2014/main" val="942451561"/>
                  </a:ext>
                </a:extLst>
              </a:tr>
              <a:tr h="370840">
                <a:tc>
                  <a:txBody>
                    <a:bodyPr/>
                    <a:lstStyle/>
                    <a:p>
                      <a:pPr algn="ctr"/>
                      <a:endParaRPr lang="en-US" sz="2400" b="0">
                        <a:latin typeface="Aptos" panose="020B0004020202020204" pitchFamily="34" charset="0"/>
                        <a:cs typeface="Arial" panose="020B0604020202020204" pitchFamily="34" charset="0"/>
                      </a:endParaRPr>
                    </a:p>
                    <a:p>
                      <a:pPr algn="ctr"/>
                      <a:r>
                        <a:rPr lang="en-US" sz="2400" b="0">
                          <a:latin typeface="Aptos" panose="020B0004020202020204" pitchFamily="34" charset="0"/>
                          <a:cs typeface="Arial" panose="020B0604020202020204" pitchFamily="34" charset="0"/>
                        </a:rPr>
                        <a:t>Actively monitor. Provide technical assistance when necessary.</a:t>
                      </a:r>
                    </a:p>
                    <a:p>
                      <a:pPr algn="ctr"/>
                      <a:endParaRPr lang="en-US" sz="2400" b="0">
                        <a:latin typeface="Aptos" panose="020B0004020202020204" pitchFamily="34" charset="0"/>
                        <a:cs typeface="Arial" panose="020B0604020202020204" pitchFamily="34" charset="0"/>
                      </a:endParaRPr>
                    </a:p>
                  </a:txBody>
                  <a:tcPr anchor="b"/>
                </a:tc>
                <a:extLst>
                  <a:ext uri="{0D108BD9-81ED-4DB2-BD59-A6C34878D82A}">
                    <a16:rowId xmlns:a16="http://schemas.microsoft.com/office/drawing/2014/main" val="413112737"/>
                  </a:ext>
                </a:extLst>
              </a:tr>
              <a:tr h="370840">
                <a:tc>
                  <a:txBody>
                    <a:bodyPr/>
                    <a:lstStyle/>
                    <a:p>
                      <a:pPr algn="ctr"/>
                      <a:endParaRPr lang="en-US" sz="2400" b="0">
                        <a:latin typeface="Aptos" panose="020B0004020202020204" pitchFamily="34" charset="0"/>
                        <a:cs typeface="Arial" panose="020B0604020202020204" pitchFamily="34" charset="0"/>
                      </a:endParaRPr>
                    </a:p>
                    <a:p>
                      <a:pPr algn="ctr"/>
                      <a:r>
                        <a:rPr lang="en-US" sz="2400" b="0">
                          <a:latin typeface="Aptos" panose="020B0004020202020204" pitchFamily="34" charset="0"/>
                          <a:cs typeface="Arial" panose="020B0604020202020204" pitchFamily="34" charset="0"/>
                        </a:rPr>
                        <a:t>If a test irregularity occurs, contact your School Coordinator or District Administrator as soon as possible. </a:t>
                      </a:r>
                    </a:p>
                    <a:p>
                      <a:pPr algn="ctr"/>
                      <a:endParaRPr lang="en-US" sz="2400" b="0">
                        <a:latin typeface="Aptos" panose="020B0004020202020204" pitchFamily="34" charset="0"/>
                        <a:cs typeface="Arial" panose="020B0604020202020204" pitchFamily="34" charset="0"/>
                      </a:endParaRPr>
                    </a:p>
                  </a:txBody>
                  <a:tcPr anchor="b"/>
                </a:tc>
                <a:extLst>
                  <a:ext uri="{0D108BD9-81ED-4DB2-BD59-A6C34878D82A}">
                    <a16:rowId xmlns:a16="http://schemas.microsoft.com/office/drawing/2014/main" val="588187015"/>
                  </a:ext>
                </a:extLst>
              </a:tr>
              <a:tr h="370840">
                <a:tc>
                  <a:txBody>
                    <a:bodyPr/>
                    <a:lstStyle/>
                    <a:p>
                      <a:pPr algn="ctr"/>
                      <a:endParaRPr lang="en-US" sz="2400" b="0">
                        <a:latin typeface="Aptos" panose="020B0004020202020204" pitchFamily="34" charset="0"/>
                        <a:cs typeface="Arial" panose="020B0604020202020204" pitchFamily="34" charset="0"/>
                      </a:endParaRPr>
                    </a:p>
                    <a:p>
                      <a:pPr algn="ctr"/>
                      <a:r>
                        <a:rPr lang="en-US" sz="2400" b="0">
                          <a:latin typeface="Aptos" panose="020B0004020202020204" pitchFamily="34" charset="0"/>
                          <a:cs typeface="Arial" panose="020B0604020202020204" pitchFamily="34" charset="0"/>
                        </a:rPr>
                        <a:t>When unsure of what to do, reach out for help by contacting your school or district test administrator.</a:t>
                      </a:r>
                    </a:p>
                    <a:p>
                      <a:pPr algn="ctr"/>
                      <a:r>
                        <a:rPr lang="en-US" sz="2400" b="0">
                          <a:latin typeface="Aptos" panose="020B0004020202020204" pitchFamily="34" charset="0"/>
                          <a:cs typeface="Arial" panose="020B0604020202020204" pitchFamily="34" charset="0"/>
                        </a:rPr>
                        <a:t> </a:t>
                      </a:r>
                    </a:p>
                  </a:txBody>
                  <a:tcPr anchor="b"/>
                </a:tc>
                <a:extLst>
                  <a:ext uri="{0D108BD9-81ED-4DB2-BD59-A6C34878D82A}">
                    <a16:rowId xmlns:a16="http://schemas.microsoft.com/office/drawing/2014/main" val="2980639850"/>
                  </a:ext>
                </a:extLst>
              </a:tr>
            </a:tbl>
          </a:graphicData>
        </a:graphic>
      </p:graphicFrame>
    </p:spTree>
    <p:extLst>
      <p:ext uri="{BB962C8B-B14F-4D97-AF65-F5344CB8AC3E}">
        <p14:creationId xmlns:p14="http://schemas.microsoft.com/office/powerpoint/2010/main" val="17638421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EC14EE-ACFF-69C9-452E-49A00F092DBD}"/>
              </a:ext>
            </a:extLst>
          </p:cNvPr>
          <p:cNvPicPr>
            <a:picLocks noChangeAspect="1"/>
          </p:cNvPicPr>
          <p:nvPr/>
        </p:nvPicPr>
        <p:blipFill>
          <a:blip r:embed="rId3"/>
          <a:srcRect t="5128" r="-1" b="12182"/>
          <a:stretch/>
        </p:blipFill>
        <p:spPr>
          <a:xfrm>
            <a:off x="146023" y="1876833"/>
            <a:ext cx="4278060" cy="2831646"/>
          </a:xfrm>
          <a:prstGeom prst="rect">
            <a:avLst/>
          </a:prstGeom>
        </p:spPr>
      </p:pic>
      <p:sp>
        <p:nvSpPr>
          <p:cNvPr id="4" name="TextBox 3">
            <a:extLst>
              <a:ext uri="{FF2B5EF4-FFF2-40B4-BE49-F238E27FC236}">
                <a16:creationId xmlns:a16="http://schemas.microsoft.com/office/drawing/2014/main" id="{C718905F-E64E-A1D6-C8DE-A2B1B51F77C1}"/>
              </a:ext>
            </a:extLst>
          </p:cNvPr>
          <p:cNvSpPr txBox="1"/>
          <p:nvPr/>
        </p:nvSpPr>
        <p:spPr>
          <a:xfrm>
            <a:off x="3302029" y="2400155"/>
            <a:ext cx="8148997" cy="1323439"/>
          </a:xfrm>
          <a:prstGeom prst="rect">
            <a:avLst/>
          </a:prstGeom>
          <a:noFill/>
        </p:spPr>
        <p:txBody>
          <a:bodyPr wrap="square" lIns="91440" tIns="45720" rIns="91440" bIns="45720" rtlCol="0" anchor="t">
            <a:spAutoFit/>
          </a:bodyPr>
          <a:lstStyle/>
          <a:p>
            <a:pPr algn="ctr"/>
            <a:r>
              <a:rPr lang="en-US" sz="4000" b="1">
                <a:solidFill>
                  <a:schemeClr val="bg1"/>
                </a:solidFill>
                <a:latin typeface="Aptos"/>
                <a:ea typeface="Calibri"/>
                <a:cs typeface="Calibri"/>
              </a:rPr>
              <a:t>Who is Eligible for Designated Supports and Accommodations?</a:t>
            </a:r>
            <a:endParaRPr lang="en-US" sz="2400" b="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469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D84D-6E68-04EB-41F0-38BA9BE46972}"/>
              </a:ext>
            </a:extLst>
          </p:cNvPr>
          <p:cNvSpPr>
            <a:spLocks noGrp="1"/>
          </p:cNvSpPr>
          <p:nvPr>
            <p:ph type="title"/>
          </p:nvPr>
        </p:nvSpPr>
        <p:spPr/>
        <p:txBody>
          <a:bodyPr>
            <a:normAutofit/>
          </a:bodyPr>
          <a:lstStyle/>
          <a:p>
            <a:r>
              <a:rPr lang="en-US" sz="3600" b="1">
                <a:ln w="0"/>
                <a:latin typeface="Arial" panose="020B0604020202020204" pitchFamily="34" charset="0"/>
                <a:cs typeface="Arial" panose="020B0604020202020204" pitchFamily="34" charset="0"/>
              </a:rPr>
              <a:t>Universal Design</a:t>
            </a:r>
            <a:endParaRPr lang="en-US" sz="3600"/>
          </a:p>
        </p:txBody>
      </p:sp>
      <p:sp>
        <p:nvSpPr>
          <p:cNvPr id="3" name="Slide Number Placeholder 2">
            <a:extLst>
              <a:ext uri="{FF2B5EF4-FFF2-40B4-BE49-F238E27FC236}">
                <a16:creationId xmlns:a16="http://schemas.microsoft.com/office/drawing/2014/main" id="{727A1E95-9252-7ADE-2EA1-B1BC2D519F12}"/>
              </a:ext>
            </a:extLst>
          </p:cNvPr>
          <p:cNvSpPr>
            <a:spLocks noGrp="1"/>
          </p:cNvSpPr>
          <p:nvPr>
            <p:ph type="sldNum" sz="quarter" idx="4"/>
          </p:nvPr>
        </p:nvSpPr>
        <p:spPr/>
        <p:txBody>
          <a:bodyPr/>
          <a:lstStyle/>
          <a:p>
            <a:fld id="{13A326F7-3D62-4D6D-AF51-CF772FE3461F}" type="slidenum">
              <a:rPr lang="en-US" smtClean="0"/>
              <a:pPr/>
              <a:t>49</a:t>
            </a:fld>
            <a:endParaRPr lang="en-US"/>
          </a:p>
        </p:txBody>
      </p:sp>
      <p:pic>
        <p:nvPicPr>
          <p:cNvPr id="4" name="Picture 3">
            <a:extLst>
              <a:ext uri="{FF2B5EF4-FFF2-40B4-BE49-F238E27FC236}">
                <a16:creationId xmlns:a16="http://schemas.microsoft.com/office/drawing/2014/main" id="{9A3E82D3-A7FA-55FA-9252-BF80CF229EBC}"/>
              </a:ext>
              <a:ext uri="{C183D7F6-B498-43B3-948B-1728B52AA6E4}">
                <adec:decorative xmlns:adec="http://schemas.microsoft.com/office/drawing/2017/decorative" val="1"/>
              </a:ext>
            </a:extLst>
          </p:cNvPr>
          <p:cNvPicPr>
            <a:picLocks noChangeAspect="1"/>
          </p:cNvPicPr>
          <p:nvPr/>
        </p:nvPicPr>
        <p:blipFill rotWithShape="1">
          <a:blip r:embed="rId3"/>
          <a:srcRect b="40104"/>
          <a:stretch/>
        </p:blipFill>
        <p:spPr>
          <a:xfrm>
            <a:off x="3527702" y="4734952"/>
            <a:ext cx="5136595" cy="208441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TextBox 5">
            <a:extLst>
              <a:ext uri="{FF2B5EF4-FFF2-40B4-BE49-F238E27FC236}">
                <a16:creationId xmlns:a16="http://schemas.microsoft.com/office/drawing/2014/main" id="{4A7B4EE2-12AC-D11F-DB42-CCBBC000D71E}"/>
              </a:ext>
            </a:extLst>
          </p:cNvPr>
          <p:cNvSpPr txBox="1"/>
          <p:nvPr/>
        </p:nvSpPr>
        <p:spPr>
          <a:xfrm>
            <a:off x="632179" y="1504745"/>
            <a:ext cx="10893778" cy="3323987"/>
          </a:xfrm>
          <a:prstGeom prst="rect">
            <a:avLst/>
          </a:prstGeom>
          <a:noFill/>
        </p:spPr>
        <p:txBody>
          <a:bodyPr wrap="square">
            <a:spAutoFit/>
          </a:bodyPr>
          <a:lstStyle/>
          <a:p>
            <a:pPr marL="0" indent="0">
              <a:buNone/>
            </a:pPr>
            <a:r>
              <a:rPr lang="en-US" sz="2100">
                <a:latin typeface="Aptos" panose="020B0004020202020204" pitchFamily="34" charset="0"/>
              </a:rPr>
              <a:t>Smarter Balanced and NGSS Assessments offers </a:t>
            </a:r>
            <a:r>
              <a:rPr lang="en-US" sz="2100" b="0" i="0">
                <a:effectLst/>
                <a:latin typeface="Aptos" panose="020B0004020202020204" pitchFamily="34" charset="0"/>
              </a:rPr>
              <a:t>three tiers of embedded and non-embedded accessibility resources on its interim and summative assessments to meet the varied needs of learners: </a:t>
            </a:r>
          </a:p>
          <a:p>
            <a:pPr marL="285750" indent="-285750">
              <a:buFont typeface="Arial" panose="020B0604020202020204" pitchFamily="34" charset="0"/>
              <a:buChar char="•"/>
            </a:pPr>
            <a:r>
              <a:rPr lang="en-US" sz="2100" b="0" i="0">
                <a:effectLst/>
                <a:latin typeface="Aptos" panose="020B0004020202020204" pitchFamily="34" charset="0"/>
              </a:rPr>
              <a:t>universal tools,</a:t>
            </a:r>
          </a:p>
          <a:p>
            <a:pPr marL="285750" indent="-285750">
              <a:buFont typeface="Arial" panose="020B0604020202020204" pitchFamily="34" charset="0"/>
              <a:buChar char="•"/>
            </a:pPr>
            <a:r>
              <a:rPr lang="en-US" sz="2100" b="0" i="0">
                <a:effectLst/>
                <a:latin typeface="Aptos" panose="020B0004020202020204" pitchFamily="34" charset="0"/>
              </a:rPr>
              <a:t>designed supports, and </a:t>
            </a:r>
          </a:p>
          <a:p>
            <a:pPr marL="285750" indent="-285750">
              <a:buFont typeface="Arial" panose="020B0604020202020204" pitchFamily="34" charset="0"/>
              <a:buChar char="•"/>
            </a:pPr>
            <a:r>
              <a:rPr lang="en-US" sz="2100" b="0" i="0">
                <a:effectLst/>
                <a:latin typeface="Aptos" panose="020B0004020202020204" pitchFamily="34" charset="0"/>
              </a:rPr>
              <a:t>accommodations. </a:t>
            </a:r>
            <a:endParaRPr lang="en-US" sz="2100">
              <a:latin typeface="Aptos" panose="020B0004020202020204" pitchFamily="34" charset="0"/>
            </a:endParaRPr>
          </a:p>
          <a:p>
            <a:pPr marL="0" indent="0">
              <a:buNone/>
            </a:pPr>
            <a:endParaRPr lang="en-US" sz="2100">
              <a:latin typeface="Aptos" panose="020B0004020202020204" pitchFamily="34" charset="0"/>
            </a:endParaRPr>
          </a:p>
          <a:p>
            <a:pPr marL="0" indent="0">
              <a:buNone/>
            </a:pPr>
            <a:r>
              <a:rPr lang="en-US" sz="2100">
                <a:solidFill>
                  <a:schemeClr val="tx1"/>
                </a:solidFill>
                <a:latin typeface="Aptos" panose="020B0004020202020204" pitchFamily="34" charset="0"/>
                <a:cs typeface="Arial" panose="020B0604020202020204" pitchFamily="34" charset="0"/>
              </a:rPr>
              <a:t>Refer to the </a:t>
            </a:r>
            <a:r>
              <a:rPr lang="en-US" sz="2100">
                <a:solidFill>
                  <a:srgbClr val="0563C1"/>
                </a:solidFill>
                <a:latin typeface="Aptos" panose="020B00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Accessibility Chart </a:t>
            </a:r>
            <a:r>
              <a:rPr lang="en-US" sz="2100">
                <a:solidFill>
                  <a:schemeClr val="tx1"/>
                </a:solidFill>
                <a:latin typeface="Aptos" panose="020B0004020202020204" pitchFamily="34" charset="0"/>
                <a:cs typeface="Arial" panose="020B0604020202020204" pitchFamily="34" charset="0"/>
              </a:rPr>
              <a:t>and </a:t>
            </a:r>
            <a:r>
              <a:rPr lang="en-US" sz="2100">
                <a:solidFill>
                  <a:srgbClr val="0563C1"/>
                </a:solidFill>
                <a:latin typeface="Aptos" panose="020B00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Assessment Guidelines </a:t>
            </a:r>
            <a:r>
              <a:rPr lang="en-US" sz="2100">
                <a:solidFill>
                  <a:schemeClr val="tx1"/>
                </a:solidFill>
                <a:latin typeface="Aptos" panose="020B0004020202020204" pitchFamily="34" charset="0"/>
                <a:cs typeface="Arial" panose="020B0604020202020204" pitchFamily="34" charset="0"/>
              </a:rPr>
              <a:t>fo</a:t>
            </a:r>
            <a:r>
              <a:rPr lang="en-US" sz="2100">
                <a:solidFill>
                  <a:schemeClr val="tx1"/>
                </a:solidFill>
                <a:latin typeface="Aptos" panose="020B0004020202020204" pitchFamily="34" charset="0"/>
              </a:rPr>
              <a:t>r a complete listing.</a:t>
            </a:r>
          </a:p>
          <a:p>
            <a:pPr marL="0" indent="0">
              <a:buNone/>
            </a:pPr>
            <a:r>
              <a:rPr lang="en-US" sz="2100">
                <a:solidFill>
                  <a:schemeClr val="tx1"/>
                </a:solidFill>
                <a:latin typeface="Aptos" panose="020B0004020202020204" pitchFamily="34" charset="0"/>
              </a:rPr>
              <a:t>Visit the </a:t>
            </a:r>
            <a:r>
              <a:rPr lang="en-US" sz="2100">
                <a:solidFill>
                  <a:srgbClr val="0563C1"/>
                </a:solidFill>
                <a:latin typeface="Aptos" panose="020B00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Tools for Teachers </a:t>
            </a:r>
            <a:r>
              <a:rPr lang="en-US" sz="2100">
                <a:latin typeface="Aptos" panose="020B0004020202020204" pitchFamily="34" charset="0"/>
                <a:cs typeface="Arial" panose="020B0604020202020204" pitchFamily="34" charset="0"/>
              </a:rPr>
              <a:t>webpage for educator-created lessons, activities, strategies, and professional development.</a:t>
            </a:r>
            <a:endParaRPr lang="en-US" sz="2100">
              <a:solidFill>
                <a:schemeClr val="tx1"/>
              </a:solidFill>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981162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9898D4-8FB2-E119-3990-ECA1F96C90CA}"/>
              </a:ext>
            </a:extLst>
          </p:cNvPr>
          <p:cNvSpPr>
            <a:spLocks noGrp="1"/>
          </p:cNvSpPr>
          <p:nvPr>
            <p:ph type="title"/>
          </p:nvPr>
        </p:nvSpPr>
        <p:spPr>
          <a:xfrm>
            <a:off x="2438400" y="0"/>
            <a:ext cx="7315200" cy="1371600"/>
          </a:xfrm>
        </p:spPr>
        <p:txBody>
          <a:bodyPr>
            <a:normAutofit/>
          </a:bodyPr>
          <a:lstStyle/>
          <a:p>
            <a:pPr algn="ctr">
              <a:buClr>
                <a:schemeClr val="tx2">
                  <a:lumMod val="75000"/>
                </a:schemeClr>
              </a:buClr>
            </a:pPr>
            <a:r>
              <a:rPr lang="en-US" sz="3600" b="1">
                <a:solidFill>
                  <a:srgbClr val="FFFFFF"/>
                </a:solidFill>
                <a:latin typeface="Aptos" panose="020B0004020202020204" pitchFamily="34" charset="0"/>
                <a:ea typeface="Open Sans" panose="020B0606030504020204" pitchFamily="34" charset="0"/>
                <a:cs typeface="Open Sans" panose="020B0606030504020204" pitchFamily="34" charset="0"/>
              </a:rPr>
              <a:t>Meet the Assessment Team</a:t>
            </a:r>
            <a:endParaRPr lang="en-US" sz="3600">
              <a:solidFill>
                <a:srgbClr val="FFFFFF"/>
              </a:solidFill>
              <a:latin typeface="Aptos" panose="020B0004020202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02B97682-F1CB-72E5-1944-2759733816F7}"/>
              </a:ext>
            </a:extLst>
          </p:cNvPr>
          <p:cNvSpPr txBox="1"/>
          <p:nvPr/>
        </p:nvSpPr>
        <p:spPr>
          <a:xfrm>
            <a:off x="1488841" y="1583942"/>
            <a:ext cx="9063318" cy="1754326"/>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algn="ctr" rtl="0" fontAlgn="base"/>
            <a:r>
              <a:rPr lang="en-US" sz="2400" b="1" i="0" u="none" strike="noStrike">
                <a:solidFill>
                  <a:srgbClr val="000000"/>
                </a:solidFill>
                <a:effectLst/>
                <a:latin typeface="Aptos" panose="020B0004020202020204" pitchFamily="34" charset="0"/>
              </a:rPr>
              <a:t>Connecticut SAT School Day, PSAT, AP</a:t>
            </a:r>
            <a:r>
              <a:rPr lang="en-US" sz="2400" b="1" i="0">
                <a:solidFill>
                  <a:srgbClr val="000000"/>
                </a:solidFill>
                <a:effectLst/>
                <a:latin typeface="Aptos" panose="020B0004020202020204" pitchFamily="34" charset="0"/>
              </a:rPr>
              <a:t>​</a:t>
            </a:r>
            <a:endParaRPr lang="en-US" sz="2400" b="1" i="0">
              <a:solidFill>
                <a:srgbClr val="FFFFFF"/>
              </a:solidFill>
              <a:effectLst/>
              <a:latin typeface="Aptos" panose="020B0004020202020204" pitchFamily="34" charset="0"/>
            </a:endParaRPr>
          </a:p>
          <a:p>
            <a:pPr algn="ctr" rtl="0" fontAlgn="base"/>
            <a:r>
              <a:rPr lang="en-US" sz="2400" b="1" i="0" u="none" strike="noStrike">
                <a:solidFill>
                  <a:srgbClr val="000000"/>
                </a:solidFill>
                <a:effectLst/>
                <a:latin typeface="Aptos" panose="020B0004020202020204" pitchFamily="34" charset="0"/>
              </a:rPr>
              <a:t>ED159 Collection</a:t>
            </a:r>
            <a:endParaRPr lang="en-US" sz="2400" b="1" i="0" u="none" strike="noStrike">
              <a:solidFill>
                <a:schemeClr val="accent1">
                  <a:lumMod val="75000"/>
                </a:schemeClr>
              </a:solidFill>
              <a:effectLst/>
              <a:latin typeface="Aptos" panose="020B0004020202020204" pitchFamily="34" charset="0"/>
            </a:endParaRPr>
          </a:p>
          <a:p>
            <a:pPr algn="ctr" rtl="0" fontAlgn="base"/>
            <a:r>
              <a:rPr lang="en-US" sz="2200" b="1" i="0" u="none" strike="noStrike">
                <a:solidFill>
                  <a:schemeClr val="accent1">
                    <a:lumMod val="75000"/>
                  </a:schemeClr>
                </a:solidFill>
                <a:effectLst/>
                <a:latin typeface="Aptos" panose="020B0004020202020204" pitchFamily="34" charset="0"/>
              </a:rPr>
              <a:t>Michelle Rosado</a:t>
            </a:r>
            <a:r>
              <a:rPr lang="en-US" sz="2200" b="1" i="0">
                <a:solidFill>
                  <a:srgbClr val="000000"/>
                </a:solidFill>
                <a:effectLst/>
                <a:latin typeface="Aptos" panose="020B0004020202020204" pitchFamily="34" charset="0"/>
              </a:rPr>
              <a:t>​​</a:t>
            </a:r>
            <a:endParaRPr lang="en-US" sz="2200" b="1" i="0">
              <a:solidFill>
                <a:srgbClr val="FFFFFF"/>
              </a:solidFill>
              <a:effectLst/>
              <a:latin typeface="Aptos" panose="020B0004020202020204" pitchFamily="34" charset="0"/>
            </a:endParaRPr>
          </a:p>
          <a:p>
            <a:pPr algn="ctr" rtl="0" fontAlgn="base"/>
            <a:r>
              <a:rPr lang="en-US" sz="2000" b="0" i="0" u="sng" strike="noStrike">
                <a:solidFill>
                  <a:srgbClr val="0563C1"/>
                </a:solidFill>
                <a:effectLst/>
                <a:latin typeface="Aptos" panose="020B0004020202020204" pitchFamily="34" charset="0"/>
                <a:hlinkClick r:id="rId3"/>
              </a:rPr>
              <a:t>Michelle.Rosado@ct.gov</a:t>
            </a:r>
            <a:r>
              <a:rPr lang="en-US" sz="2000" b="0" i="0" u="none" strike="noStrike">
                <a:solidFill>
                  <a:srgbClr val="000000"/>
                </a:solidFill>
                <a:effectLst/>
                <a:latin typeface="Aptos" panose="020B0004020202020204" pitchFamily="34" charset="0"/>
              </a:rPr>
              <a:t>; 860-713-6748</a:t>
            </a:r>
            <a:endParaRPr lang="en-US" sz="2000" b="1" i="0">
              <a:solidFill>
                <a:srgbClr val="FFFFFF"/>
              </a:solidFill>
              <a:effectLst/>
              <a:latin typeface="Aptos" panose="020B0004020202020204" pitchFamily="34" charset="0"/>
            </a:endParaRPr>
          </a:p>
          <a:p>
            <a:r>
              <a:rPr lang="en-US" b="1" i="0">
                <a:solidFill>
                  <a:srgbClr val="000000"/>
                </a:solidFill>
                <a:effectLst/>
                <a:latin typeface="Aptos" panose="020B0004020202020204" pitchFamily="34" charset="0"/>
              </a:rPr>
              <a:t>​</a:t>
            </a:r>
            <a:endParaRPr lang="en-US">
              <a:latin typeface="Aptos" panose="020B0004020202020204" pitchFamily="34" charset="0"/>
            </a:endParaRPr>
          </a:p>
        </p:txBody>
      </p:sp>
      <p:sp>
        <p:nvSpPr>
          <p:cNvPr id="3" name="TextBox 2">
            <a:extLst>
              <a:ext uri="{FF2B5EF4-FFF2-40B4-BE49-F238E27FC236}">
                <a16:creationId xmlns:a16="http://schemas.microsoft.com/office/drawing/2014/main" id="{2670219C-933E-592E-58BD-53F1BEA963B0}"/>
              </a:ext>
            </a:extLst>
          </p:cNvPr>
          <p:cNvSpPr txBox="1"/>
          <p:nvPr/>
        </p:nvSpPr>
        <p:spPr>
          <a:xfrm>
            <a:off x="1488841" y="3429000"/>
            <a:ext cx="9063318" cy="13716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fontAlgn="base"/>
            <a:r>
              <a:rPr lang="en-US" sz="2400" b="1" i="0" u="none" strike="noStrike">
                <a:solidFill>
                  <a:srgbClr val="000000"/>
                </a:solidFill>
                <a:effectLst/>
                <a:latin typeface="Aptos" panose="020B0004020202020204" pitchFamily="34" charset="0"/>
              </a:rPr>
              <a:t>Psychometrics</a:t>
            </a:r>
            <a:r>
              <a:rPr lang="en-US" sz="2400" b="1" i="0">
                <a:solidFill>
                  <a:srgbClr val="000000"/>
                </a:solidFill>
                <a:effectLst/>
                <a:latin typeface="Aptos" panose="020B0004020202020204" pitchFamily="34" charset="0"/>
              </a:rPr>
              <a:t>​</a:t>
            </a:r>
            <a:endParaRPr lang="en-US" sz="2000" b="1" i="0" u="none" strike="noStrike">
              <a:solidFill>
                <a:schemeClr val="accent1">
                  <a:lumMod val="75000"/>
                </a:schemeClr>
              </a:solidFill>
              <a:effectLst/>
              <a:latin typeface="Aptos" panose="020B0004020202020204" pitchFamily="34" charset="0"/>
            </a:endParaRPr>
          </a:p>
          <a:p>
            <a:pPr algn="ctr" rtl="0" fontAlgn="base"/>
            <a:r>
              <a:rPr lang="en-US" sz="2200" b="1" i="0" u="none" strike="noStrike">
                <a:solidFill>
                  <a:schemeClr val="accent1">
                    <a:lumMod val="75000"/>
                  </a:schemeClr>
                </a:solidFill>
                <a:effectLst/>
                <a:latin typeface="Aptos" panose="020B0004020202020204" pitchFamily="34" charset="0"/>
              </a:rPr>
              <a:t>Pei-Hsuan Chiu</a:t>
            </a:r>
            <a:r>
              <a:rPr lang="en-US" sz="2200" b="0" i="0">
                <a:solidFill>
                  <a:schemeClr val="accent1">
                    <a:lumMod val="75000"/>
                  </a:schemeClr>
                </a:solidFill>
                <a:effectLst/>
                <a:latin typeface="Aptos" panose="020B0004020202020204" pitchFamily="34" charset="0"/>
              </a:rPr>
              <a:t>​</a:t>
            </a:r>
          </a:p>
          <a:p>
            <a:pPr algn="ctr" rtl="0" fontAlgn="base"/>
            <a:r>
              <a:rPr lang="en-US" sz="2000" b="0" i="0" u="sng" strike="noStrike">
                <a:solidFill>
                  <a:srgbClr val="0563C1"/>
                </a:solidFill>
                <a:effectLst/>
                <a:latin typeface="Aptos" panose="020B0004020202020204" pitchFamily="34" charset="0"/>
                <a:hlinkClick r:id="rId4"/>
              </a:rPr>
              <a:t>pei-hsuan.chiu@ct.gov</a:t>
            </a:r>
            <a:r>
              <a:rPr lang="en-US" sz="2000" b="0" i="0" u="none" strike="noStrike">
                <a:solidFill>
                  <a:srgbClr val="000000"/>
                </a:solidFill>
                <a:effectLst/>
                <a:latin typeface="Aptos" panose="020B0004020202020204" pitchFamily="34" charset="0"/>
              </a:rPr>
              <a:t>; 860-713-6869</a:t>
            </a:r>
            <a:r>
              <a:rPr lang="en-US" sz="2000" b="0" i="0">
                <a:solidFill>
                  <a:srgbClr val="000000"/>
                </a:solidFill>
                <a:effectLst/>
                <a:latin typeface="Aptos" panose="020B0004020202020204" pitchFamily="34" charset="0"/>
              </a:rPr>
              <a:t>​</a:t>
            </a:r>
          </a:p>
          <a:p>
            <a:pPr algn="ctr"/>
            <a:endParaRPr lang="en-US">
              <a:highlight>
                <a:srgbClr val="C0C0C0"/>
              </a:highlight>
            </a:endParaRPr>
          </a:p>
        </p:txBody>
      </p:sp>
      <p:sp>
        <p:nvSpPr>
          <p:cNvPr id="4" name="TextBox 3">
            <a:extLst>
              <a:ext uri="{FF2B5EF4-FFF2-40B4-BE49-F238E27FC236}">
                <a16:creationId xmlns:a16="http://schemas.microsoft.com/office/drawing/2014/main" id="{D6BF8D5F-E6CA-8F05-E1FA-594A658843C4}"/>
              </a:ext>
            </a:extLst>
          </p:cNvPr>
          <p:cNvSpPr txBox="1"/>
          <p:nvPr/>
        </p:nvSpPr>
        <p:spPr>
          <a:xfrm>
            <a:off x="1488841" y="4891332"/>
            <a:ext cx="9063318"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rtl="0" fontAlgn="base"/>
            <a:r>
              <a:rPr lang="en-US" sz="2400" b="1" i="0">
                <a:solidFill>
                  <a:srgbClr val="000000"/>
                </a:solidFill>
                <a:effectLst/>
                <a:latin typeface="Aptos" panose="020B0004020202020204" pitchFamily="34" charset="0"/>
              </a:rPr>
              <a:t>English Learners Testing Supports; Assessment </a:t>
            </a:r>
          </a:p>
          <a:p>
            <a:pPr algn="ctr" rtl="0" fontAlgn="base"/>
            <a:r>
              <a:rPr lang="en-US" sz="2400" b="1" i="0">
                <a:solidFill>
                  <a:srgbClr val="000000"/>
                </a:solidFill>
                <a:effectLst/>
                <a:latin typeface="Aptos" panose="020B0004020202020204" pitchFamily="34" charset="0"/>
              </a:rPr>
              <a:t>Data/Accountability​</a:t>
            </a:r>
            <a:endParaRPr lang="en-US" sz="2000" b="1" i="0" u="none" strike="noStrike">
              <a:solidFill>
                <a:schemeClr val="accent1">
                  <a:lumMod val="75000"/>
                </a:schemeClr>
              </a:solidFill>
              <a:effectLst/>
              <a:latin typeface="Aptos" panose="020B0004020202020204" pitchFamily="34" charset="0"/>
            </a:endParaRPr>
          </a:p>
          <a:p>
            <a:pPr algn="ctr" rtl="0" fontAlgn="base"/>
            <a:r>
              <a:rPr lang="en-US" sz="2200" b="1" i="0" u="none" strike="noStrike">
                <a:solidFill>
                  <a:schemeClr val="accent1">
                    <a:lumMod val="75000"/>
                  </a:schemeClr>
                </a:solidFill>
                <a:effectLst/>
                <a:latin typeface="Aptos" panose="020B0004020202020204" pitchFamily="34" charset="0"/>
              </a:rPr>
              <a:t>Michael Sabados</a:t>
            </a:r>
            <a:r>
              <a:rPr lang="en-US" sz="2000" b="0" i="0">
                <a:solidFill>
                  <a:srgbClr val="000000"/>
                </a:solidFill>
                <a:effectLst/>
                <a:latin typeface="Aptos" panose="020B0004020202020204" pitchFamily="34" charset="0"/>
              </a:rPr>
              <a:t>​</a:t>
            </a:r>
          </a:p>
          <a:p>
            <a:pPr algn="ctr" rtl="0" fontAlgn="base"/>
            <a:r>
              <a:rPr lang="en-US" sz="2000" b="0" i="0" u="sng" strike="noStrike">
                <a:solidFill>
                  <a:srgbClr val="0563C1"/>
                </a:solidFill>
                <a:effectLst/>
                <a:latin typeface="Aptos" panose="020B0004020202020204" pitchFamily="34" charset="0"/>
                <a:hlinkClick r:id="rId5"/>
              </a:rPr>
              <a:t>Michael.Sabados@ct.gov</a:t>
            </a:r>
            <a:r>
              <a:rPr lang="en-US" sz="2000" b="0" i="0" u="none" strike="noStrike">
                <a:solidFill>
                  <a:srgbClr val="0000FF"/>
                </a:solidFill>
                <a:effectLst/>
                <a:latin typeface="Aptos" panose="020B0004020202020204" pitchFamily="34" charset="0"/>
              </a:rPr>
              <a:t>; </a:t>
            </a:r>
            <a:r>
              <a:rPr lang="en-US" sz="2000" b="0" i="0" u="none" strike="noStrike">
                <a:solidFill>
                  <a:srgbClr val="000000"/>
                </a:solidFill>
                <a:effectLst/>
                <a:latin typeface="Aptos" panose="020B0004020202020204" pitchFamily="34" charset="0"/>
              </a:rPr>
              <a:t>(860) 713-6856</a:t>
            </a:r>
            <a:r>
              <a:rPr lang="en-US" sz="2000" b="0" i="0">
                <a:solidFill>
                  <a:srgbClr val="000000"/>
                </a:solidFill>
                <a:effectLst/>
                <a:latin typeface="Aptos" panose="020B0004020202020204" pitchFamily="34" charset="0"/>
              </a:rPr>
              <a:t>​</a:t>
            </a:r>
          </a:p>
          <a:p>
            <a:pPr algn="ctr" rtl="0" fontAlgn="base"/>
            <a:endParaRPr lang="en-US" b="0" i="0">
              <a:solidFill>
                <a:srgbClr val="000000"/>
              </a:solidFill>
              <a:effectLst/>
            </a:endParaRPr>
          </a:p>
        </p:txBody>
      </p:sp>
      <p:pic>
        <p:nvPicPr>
          <p:cNvPr id="11" name="Picture 10">
            <a:extLst>
              <a:ext uri="{FF2B5EF4-FFF2-40B4-BE49-F238E27FC236}">
                <a16:creationId xmlns:a16="http://schemas.microsoft.com/office/drawing/2014/main" id="{9D32B4CF-A854-0643-175C-EF70EA621E66}"/>
              </a:ext>
            </a:extLst>
          </p:cNvPr>
          <p:cNvPicPr>
            <a:picLocks noChangeAspect="1"/>
          </p:cNvPicPr>
          <p:nvPr/>
        </p:nvPicPr>
        <p:blipFill>
          <a:blip r:embed="rId6"/>
          <a:stretch>
            <a:fillRect/>
          </a:stretch>
        </p:blipFill>
        <p:spPr>
          <a:xfrm>
            <a:off x="9374981" y="1927203"/>
            <a:ext cx="912524" cy="1216698"/>
          </a:xfrm>
          <a:prstGeom prst="rect">
            <a:avLst/>
          </a:prstGeom>
        </p:spPr>
      </p:pic>
      <p:pic>
        <p:nvPicPr>
          <p:cNvPr id="12" name="Picture 11" descr="Photo of Michelle Rosado, Education Consultant and Project Manager of the Connecticut SAT School Day, PSAT, and AP Testing among other projects.">
            <a:extLst>
              <a:ext uri="{FF2B5EF4-FFF2-40B4-BE49-F238E27FC236}">
                <a16:creationId xmlns:a16="http://schemas.microsoft.com/office/drawing/2014/main" id="{1A333F55-F4C5-061E-AB84-F8D3F721A387}"/>
              </a:ext>
            </a:extLst>
          </p:cNvPr>
          <p:cNvPicPr>
            <a:picLocks noChangeAspect="1"/>
          </p:cNvPicPr>
          <p:nvPr/>
        </p:nvPicPr>
        <p:blipFill>
          <a:blip r:embed="rId6"/>
          <a:stretch>
            <a:fillRect/>
          </a:stretch>
        </p:blipFill>
        <p:spPr>
          <a:xfrm>
            <a:off x="9400811" y="1927203"/>
            <a:ext cx="912524" cy="1216698"/>
          </a:xfrm>
          <a:prstGeom prst="rect">
            <a:avLst/>
          </a:prstGeom>
        </p:spPr>
      </p:pic>
      <p:pic>
        <p:nvPicPr>
          <p:cNvPr id="13" name="Picture 12" descr="Photo of Pei-Hsuan Chiu, Psychometrician, for the Performance Office.">
            <a:extLst>
              <a:ext uri="{FF2B5EF4-FFF2-40B4-BE49-F238E27FC236}">
                <a16:creationId xmlns:a16="http://schemas.microsoft.com/office/drawing/2014/main" id="{E8FEA721-3D85-6085-C435-4E7F64347B30}"/>
              </a:ext>
            </a:extLst>
          </p:cNvPr>
          <p:cNvPicPr>
            <a:picLocks noChangeAspect="1"/>
          </p:cNvPicPr>
          <p:nvPr/>
        </p:nvPicPr>
        <p:blipFill>
          <a:blip r:embed="rId7"/>
          <a:stretch>
            <a:fillRect/>
          </a:stretch>
        </p:blipFill>
        <p:spPr>
          <a:xfrm>
            <a:off x="9339217" y="3584754"/>
            <a:ext cx="1003554" cy="1060092"/>
          </a:xfrm>
          <a:prstGeom prst="rect">
            <a:avLst/>
          </a:prstGeom>
        </p:spPr>
      </p:pic>
      <p:pic>
        <p:nvPicPr>
          <p:cNvPr id="14" name="Picture 13" descr="Photo of Michael Sabados, Education Consultant for the English Language Proficiency Assessment and Data and Accountability for the Performance Office.">
            <a:extLst>
              <a:ext uri="{FF2B5EF4-FFF2-40B4-BE49-F238E27FC236}">
                <a16:creationId xmlns:a16="http://schemas.microsoft.com/office/drawing/2014/main" id="{BB0AE1CE-F7A8-C642-344E-F864A0C51E2C}"/>
              </a:ext>
            </a:extLst>
          </p:cNvPr>
          <p:cNvPicPr>
            <a:picLocks noChangeAspect="1"/>
          </p:cNvPicPr>
          <p:nvPr/>
        </p:nvPicPr>
        <p:blipFill>
          <a:blip r:embed="rId8"/>
          <a:stretch>
            <a:fillRect/>
          </a:stretch>
        </p:blipFill>
        <p:spPr>
          <a:xfrm>
            <a:off x="9400811" y="5191656"/>
            <a:ext cx="869095" cy="1137492"/>
          </a:xfrm>
          <a:prstGeom prst="rect">
            <a:avLst/>
          </a:prstGeom>
        </p:spPr>
      </p:pic>
    </p:spTree>
    <p:extLst>
      <p:ext uri="{BB962C8B-B14F-4D97-AF65-F5344CB8AC3E}">
        <p14:creationId xmlns:p14="http://schemas.microsoft.com/office/powerpoint/2010/main" val="3879101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07D3B-2C40-2AA8-F69E-046FC45CFEA3}"/>
              </a:ext>
            </a:extLst>
          </p:cNvPr>
          <p:cNvSpPr>
            <a:spLocks noGrp="1"/>
          </p:cNvSpPr>
          <p:nvPr>
            <p:ph type="title"/>
          </p:nvPr>
        </p:nvSpPr>
        <p:spPr>
          <a:xfrm>
            <a:off x="2438400" y="0"/>
            <a:ext cx="7315200" cy="1371600"/>
          </a:xfrm>
        </p:spPr>
        <p:txBody>
          <a:bodyPr>
            <a:normAutofit/>
          </a:bodyPr>
          <a:lstStyle/>
          <a:p>
            <a:r>
              <a:rPr lang="en-US" sz="3600" b="1"/>
              <a:t>Who is eligible for universal </a:t>
            </a:r>
            <a:r>
              <a:rPr lang="en-US" sz="3600"/>
              <a:t>t</a:t>
            </a:r>
            <a:r>
              <a:rPr lang="en-US" sz="3600" b="1"/>
              <a:t>ools?</a:t>
            </a:r>
            <a:endParaRPr lang="en-US" sz="3600"/>
          </a:p>
        </p:txBody>
      </p:sp>
      <p:sp>
        <p:nvSpPr>
          <p:cNvPr id="3" name="Slide Number Placeholder 2">
            <a:extLst>
              <a:ext uri="{FF2B5EF4-FFF2-40B4-BE49-F238E27FC236}">
                <a16:creationId xmlns:a16="http://schemas.microsoft.com/office/drawing/2014/main" id="{7B33F564-EFF4-8806-0B9B-FCD2C039A52F}"/>
              </a:ext>
            </a:extLst>
          </p:cNvPr>
          <p:cNvSpPr>
            <a:spLocks noGrp="1"/>
          </p:cNvSpPr>
          <p:nvPr>
            <p:ph type="sldNum" sz="quarter" idx="4"/>
          </p:nvPr>
        </p:nvSpPr>
        <p:spPr/>
        <p:txBody>
          <a:bodyPr/>
          <a:lstStyle/>
          <a:p>
            <a:fld id="{13A326F7-3D62-4D6D-AF51-CF772FE3461F}" type="slidenum">
              <a:rPr lang="en-US" smtClean="0"/>
              <a:pPr/>
              <a:t>50</a:t>
            </a:fld>
            <a:endParaRPr lang="en-US"/>
          </a:p>
        </p:txBody>
      </p:sp>
      <p:sp>
        <p:nvSpPr>
          <p:cNvPr id="5" name="TextBox 4">
            <a:extLst>
              <a:ext uri="{FF2B5EF4-FFF2-40B4-BE49-F238E27FC236}">
                <a16:creationId xmlns:a16="http://schemas.microsoft.com/office/drawing/2014/main" id="{4379863A-83C9-4514-1E90-20390B8B22CA}"/>
              </a:ext>
            </a:extLst>
          </p:cNvPr>
          <p:cNvSpPr txBox="1"/>
          <p:nvPr/>
        </p:nvSpPr>
        <p:spPr>
          <a:xfrm>
            <a:off x="489567" y="1832446"/>
            <a:ext cx="3884026" cy="1692771"/>
          </a:xfrm>
          <a:prstGeom prst="rect">
            <a:avLst/>
          </a:prstGeom>
          <a:noFill/>
        </p:spPr>
        <p:txBody>
          <a:bodyPr wrap="square">
            <a:spAutoFit/>
          </a:bodyPr>
          <a:lstStyle/>
          <a:p>
            <a:r>
              <a:rPr lang="en-US" sz="2400" b="1">
                <a:latin typeface="Aptos" panose="020B0004020202020204" pitchFamily="34" charset="0"/>
                <a:cs typeface="Arial" panose="020B0604020202020204" pitchFamily="34" charset="0"/>
              </a:rPr>
              <a:t>Universal Tools</a:t>
            </a:r>
          </a:p>
          <a:p>
            <a:r>
              <a:rPr lang="en-US" sz="2000">
                <a:latin typeface="Aptos" panose="020B0004020202020204" pitchFamily="34" charset="0"/>
                <a:ea typeface="+mn-lt"/>
                <a:cs typeface="Arial" panose="020B0604020202020204" pitchFamily="34" charset="0"/>
              </a:rPr>
              <a:t>Embedded and non-embedded: </a:t>
            </a:r>
            <a:r>
              <a:rPr lang="en-US" sz="2000">
                <a:effectLst/>
                <a:latin typeface="Aptos" panose="020B0004020202020204" pitchFamily="34" charset="0"/>
                <a:ea typeface="Times New Roman" panose="02020603050405020304" pitchFamily="18" charset="0"/>
                <a:cs typeface="Arial" panose="020B0604020202020204" pitchFamily="34" charset="0"/>
              </a:rPr>
              <a:t>Available to </a:t>
            </a:r>
            <a:r>
              <a:rPr lang="en-US" sz="2000" b="1">
                <a:effectLst/>
                <a:latin typeface="Aptos" panose="020B0004020202020204" pitchFamily="34" charset="0"/>
                <a:ea typeface="Times New Roman" panose="02020603050405020304" pitchFamily="18" charset="0"/>
                <a:cs typeface="Arial" panose="020B0604020202020204" pitchFamily="34" charset="0"/>
              </a:rPr>
              <a:t>all</a:t>
            </a:r>
            <a:r>
              <a:rPr lang="en-US" sz="2000">
                <a:effectLst/>
                <a:latin typeface="Aptos" panose="020B0004020202020204" pitchFamily="34" charset="0"/>
                <a:ea typeface="Times New Roman" panose="02020603050405020304" pitchFamily="18" charset="0"/>
                <a:cs typeface="Arial" panose="020B0604020202020204" pitchFamily="34" charset="0"/>
              </a:rPr>
              <a:t> students based on student preference and selection (e.g., highlighter, notepad).</a:t>
            </a:r>
            <a:endParaRPr lang="en-US" sz="2000">
              <a:latin typeface="Aptos" panose="020B00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93086C3-4A69-CA8C-6A1A-94039EF57BF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5423" y="3907341"/>
            <a:ext cx="2828925" cy="2419350"/>
          </a:xfrm>
          <a:prstGeom prst="rect">
            <a:avLst/>
          </a:prstGeom>
          <a:ln>
            <a:solidFill>
              <a:schemeClr val="tx1"/>
            </a:solidFill>
          </a:ln>
        </p:spPr>
      </p:pic>
      <p:sp>
        <p:nvSpPr>
          <p:cNvPr id="7" name="Content Placeholder 2">
            <a:extLst>
              <a:ext uri="{FF2B5EF4-FFF2-40B4-BE49-F238E27FC236}">
                <a16:creationId xmlns:a16="http://schemas.microsoft.com/office/drawing/2014/main" id="{D6AABFFD-832E-5DBC-3B48-73AD6CBF4121}"/>
              </a:ext>
            </a:extLst>
          </p:cNvPr>
          <p:cNvSpPr txBox="1">
            <a:spLocks/>
          </p:cNvSpPr>
          <p:nvPr/>
        </p:nvSpPr>
        <p:spPr>
          <a:xfrm>
            <a:off x="4650762" y="1832446"/>
            <a:ext cx="7148349" cy="4703353"/>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latin typeface="Aptos" panose="020B0004020202020204" pitchFamily="34" charset="0"/>
                <a:ea typeface="+mn-lt"/>
                <a:cs typeface="Arial" panose="020B0604020202020204" pitchFamily="34" charset="0"/>
              </a:rPr>
              <a:t>Making Decisions about Universal Tools:</a:t>
            </a:r>
          </a:p>
          <a:p>
            <a:pPr marL="0" indent="0">
              <a:buNone/>
            </a:pPr>
            <a:r>
              <a:rPr lang="en-US" sz="2000">
                <a:latin typeface="Aptos" panose="020B0004020202020204" pitchFamily="34" charset="0"/>
                <a:cs typeface="Arial" panose="020B0604020202020204" pitchFamily="34" charset="0"/>
              </a:rPr>
              <a:t>Universal tools are automatically available to all students through the test delivery system.</a:t>
            </a:r>
          </a:p>
          <a:p>
            <a:pPr marL="0" indent="0">
              <a:buNone/>
            </a:pPr>
            <a:r>
              <a:rPr lang="en-US" sz="2000">
                <a:latin typeface="Aptos" panose="020B0004020202020204" pitchFamily="34" charset="0"/>
                <a:cs typeface="Arial" panose="020B0604020202020204" pitchFamily="34" charset="0"/>
              </a:rPr>
              <a:t>Educators may need to determine if certain universal features are distracting for certain students.</a:t>
            </a:r>
          </a:p>
          <a:p>
            <a:r>
              <a:rPr lang="en-US" sz="2000">
                <a:latin typeface="Aptos" panose="020B0004020202020204" pitchFamily="34" charset="0"/>
                <a:cs typeface="Arial" panose="020B0604020202020204" pitchFamily="34" charset="0"/>
              </a:rPr>
              <a:t>Universal tools can be turned off by the test administrator/proctor prior to testing.</a:t>
            </a:r>
          </a:p>
          <a:p>
            <a:pPr marL="0" indent="0">
              <a:buNone/>
            </a:pPr>
            <a:r>
              <a:rPr lang="en-US" sz="2000">
                <a:latin typeface="Aptos" panose="020B0004020202020204" pitchFamily="34" charset="0"/>
                <a:cs typeface="Arial" panose="020B0604020202020204" pitchFamily="34" charset="0"/>
              </a:rPr>
              <a:t>Educators also need to ensure that appropriate, non-embedded universal features are available to meet individual students’ needs.</a:t>
            </a:r>
          </a:p>
          <a:p>
            <a:pPr marL="0" indent="0">
              <a:buNone/>
            </a:pPr>
            <a:r>
              <a:rPr lang="en-US" sz="2000">
                <a:solidFill>
                  <a:srgbClr val="002060"/>
                </a:solidFill>
                <a:latin typeface="Aptos" panose="020B0004020202020204" pitchFamily="34" charset="0"/>
                <a:ea typeface="Times New Roman" panose="02020603050405020304" pitchFamily="18" charset="0"/>
                <a:cs typeface="Arial" panose="020B0604020202020204" pitchFamily="34" charset="0"/>
              </a:rPr>
              <a:t>Resource: </a:t>
            </a:r>
            <a:r>
              <a:rPr lang="en-US" sz="2000">
                <a:solidFill>
                  <a:srgbClr val="0563C1"/>
                </a:solidFill>
                <a:latin typeface="Aptos" panose="020B00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Five Built-in Test Tools Students Should Know (and Use!)</a:t>
            </a:r>
            <a:endParaRPr lang="en-US" sz="2000">
              <a:solidFill>
                <a:srgbClr val="0563C1"/>
              </a:solidFill>
              <a:latin typeface="Aptos" panose="020B00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901603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8BC54-1CD9-BCD7-EC78-D0F9D8045D92}"/>
              </a:ext>
            </a:extLst>
          </p:cNvPr>
          <p:cNvSpPr>
            <a:spLocks noGrp="1"/>
          </p:cNvSpPr>
          <p:nvPr>
            <p:ph type="title"/>
          </p:nvPr>
        </p:nvSpPr>
        <p:spPr>
          <a:xfrm>
            <a:off x="2438400" y="0"/>
            <a:ext cx="7315200" cy="1371600"/>
          </a:xfrm>
        </p:spPr>
        <p:txBody>
          <a:bodyPr>
            <a:normAutofit/>
          </a:bodyPr>
          <a:lstStyle/>
          <a:p>
            <a:r>
              <a:rPr lang="en-US" sz="3600" b="1"/>
              <a:t>Who is eligible for designated </a:t>
            </a:r>
            <a:r>
              <a:rPr lang="en-US" sz="3600"/>
              <a:t>s</a:t>
            </a:r>
            <a:r>
              <a:rPr lang="en-US" sz="3600" b="1"/>
              <a:t>upports?</a:t>
            </a:r>
            <a:endParaRPr lang="en-US" sz="3600"/>
          </a:p>
        </p:txBody>
      </p:sp>
      <p:sp>
        <p:nvSpPr>
          <p:cNvPr id="3" name="Slide Number Placeholder 2">
            <a:extLst>
              <a:ext uri="{FF2B5EF4-FFF2-40B4-BE49-F238E27FC236}">
                <a16:creationId xmlns:a16="http://schemas.microsoft.com/office/drawing/2014/main" id="{CF79663B-75CD-B552-B3EC-CFD3C819B57F}"/>
              </a:ext>
            </a:extLst>
          </p:cNvPr>
          <p:cNvSpPr>
            <a:spLocks noGrp="1"/>
          </p:cNvSpPr>
          <p:nvPr>
            <p:ph type="sldNum" sz="quarter" idx="4"/>
          </p:nvPr>
        </p:nvSpPr>
        <p:spPr/>
        <p:txBody>
          <a:bodyPr/>
          <a:lstStyle/>
          <a:p>
            <a:fld id="{13A326F7-3D62-4D6D-AF51-CF772FE3461F}" type="slidenum">
              <a:rPr lang="en-US" smtClean="0"/>
              <a:pPr/>
              <a:t>51</a:t>
            </a:fld>
            <a:endParaRPr lang="en-US"/>
          </a:p>
        </p:txBody>
      </p:sp>
      <p:sp>
        <p:nvSpPr>
          <p:cNvPr id="5" name="TextBox 4">
            <a:extLst>
              <a:ext uri="{FF2B5EF4-FFF2-40B4-BE49-F238E27FC236}">
                <a16:creationId xmlns:a16="http://schemas.microsoft.com/office/drawing/2014/main" id="{2A5264E8-0AD6-741E-E822-B7EB8B1BD6E9}"/>
              </a:ext>
            </a:extLst>
          </p:cNvPr>
          <p:cNvSpPr txBox="1"/>
          <p:nvPr/>
        </p:nvSpPr>
        <p:spPr>
          <a:xfrm>
            <a:off x="616125" y="1724160"/>
            <a:ext cx="5370607" cy="4739759"/>
          </a:xfrm>
          <a:prstGeom prst="rect">
            <a:avLst/>
          </a:prstGeom>
          <a:noFill/>
        </p:spPr>
        <p:txBody>
          <a:bodyPr wrap="square">
            <a:spAutoFit/>
          </a:bodyPr>
          <a:lstStyle/>
          <a:p>
            <a:r>
              <a:rPr lang="en-US" sz="2400" b="1">
                <a:latin typeface="Aptos" panose="020B0004020202020204" pitchFamily="34" charset="0"/>
              </a:rPr>
              <a:t>Designated Supports</a:t>
            </a:r>
          </a:p>
          <a:p>
            <a:pPr marL="0" indent="0">
              <a:buNone/>
            </a:pPr>
            <a:r>
              <a:rPr lang="en-US" sz="2000">
                <a:latin typeface="Aptos" panose="020B0004020202020204" pitchFamily="34" charset="0"/>
                <a:ea typeface="+mn-lt"/>
                <a:cs typeface="Arial" panose="020B0604020202020204" pitchFamily="34" charset="0"/>
              </a:rPr>
              <a:t>Embedded and non-embedded: </a:t>
            </a:r>
          </a:p>
          <a:p>
            <a:pPr marL="0" indent="0">
              <a:buNone/>
            </a:pPr>
            <a:r>
              <a:rPr lang="en-US" sz="2000">
                <a:effectLst/>
                <a:latin typeface="Aptos" panose="020B0004020202020204" pitchFamily="34" charset="0"/>
                <a:ea typeface="Times New Roman" panose="02020603050405020304" pitchFamily="18" charset="0"/>
                <a:cs typeface="Arial" panose="020B0604020202020204" pitchFamily="34" charset="0"/>
              </a:rPr>
              <a:t>Accessibility features available for use by any student for whom the need has been indicated by an educator team with input from the parent/guardian and student. If these supports are selected for use on statewide assessments, they should also be consistently embedded and accessed in the student’s instructional setting. </a:t>
            </a:r>
          </a:p>
          <a:p>
            <a:pPr marL="0" indent="0">
              <a:buNone/>
            </a:pPr>
            <a:endParaRPr lang="en-US" sz="2000">
              <a:latin typeface="Aptos" panose="020B0004020202020204" pitchFamily="34" charset="0"/>
              <a:ea typeface="Times New Roman" panose="02020603050405020304" pitchFamily="18" charset="0"/>
              <a:cs typeface="Arial" panose="020B0604020202020204" pitchFamily="34" charset="0"/>
            </a:endParaRPr>
          </a:p>
          <a:p>
            <a:r>
              <a:rPr lang="en-US" sz="2000">
                <a:latin typeface="Aptos" panose="020B0004020202020204" pitchFamily="34" charset="0"/>
                <a:ea typeface="+mn-lt"/>
                <a:cs typeface="Arial" panose="020B0604020202020204" pitchFamily="34" charset="0"/>
              </a:rPr>
              <a:t>Examples: color contrast, text-to-speech of items, illustration glossary (math) as shown to the right.</a:t>
            </a:r>
          </a:p>
          <a:p>
            <a:pPr marL="0" indent="0">
              <a:buNone/>
            </a:pPr>
            <a:endParaRPr lang="en-US" sz="1800">
              <a:solidFill>
                <a:srgbClr val="002060"/>
              </a:solidFill>
              <a:effectLst/>
              <a:ea typeface="Times New Roman" panose="02020603050405020304" pitchFamily="18" charset="0"/>
              <a:cs typeface="Arial" panose="020B0604020202020204" pitchFamily="34" charset="0"/>
            </a:endParaRPr>
          </a:p>
        </p:txBody>
      </p:sp>
      <p:sp>
        <p:nvSpPr>
          <p:cNvPr id="4" name="TextBox 3">
            <a:extLst>
              <a:ext uri="{FF2B5EF4-FFF2-40B4-BE49-F238E27FC236}">
                <a16:creationId xmlns:a16="http://schemas.microsoft.com/office/drawing/2014/main" id="{C7D5F7B0-D5BE-8065-9291-DAEC6ABC7BB0}"/>
              </a:ext>
            </a:extLst>
          </p:cNvPr>
          <p:cNvSpPr txBox="1"/>
          <p:nvPr/>
        </p:nvSpPr>
        <p:spPr>
          <a:xfrm>
            <a:off x="6364841" y="1724160"/>
            <a:ext cx="5497238" cy="2123658"/>
          </a:xfrm>
          <a:prstGeom prst="rect">
            <a:avLst/>
          </a:prstGeom>
          <a:noFill/>
        </p:spPr>
        <p:txBody>
          <a:bodyPr wrap="square">
            <a:spAutoFit/>
          </a:bodyPr>
          <a:lstStyle/>
          <a:p>
            <a:r>
              <a:rPr lang="en-US" sz="2400" b="1">
                <a:latin typeface="Aptos" panose="020B0004020202020204" pitchFamily="34" charset="0"/>
                <a:ea typeface="+mn-lt"/>
                <a:cs typeface="Arial" panose="020B0604020202020204" pitchFamily="34" charset="0"/>
              </a:rPr>
              <a:t>Making Decisions about Designated Supports:</a:t>
            </a:r>
          </a:p>
          <a:p>
            <a:r>
              <a:rPr lang="en-US" sz="2000">
                <a:latin typeface="Aptos" panose="020B0004020202020204" pitchFamily="34" charset="0"/>
                <a:cs typeface="Arial" panose="020B0604020202020204" pitchFamily="34" charset="0"/>
              </a:rPr>
              <a:t>Educator teams making these decisions should be familiar with the child’s characteristics and needs.</a:t>
            </a:r>
          </a:p>
          <a:p>
            <a:endParaRPr lang="en-US" sz="2400">
              <a:cs typeface="Arial" panose="020B0604020202020204" pitchFamily="34" charset="0"/>
            </a:endParaRPr>
          </a:p>
        </p:txBody>
      </p:sp>
      <p:pic>
        <p:nvPicPr>
          <p:cNvPr id="7" name="Picture 6">
            <a:hlinkClick r:id="rId3"/>
            <a:extLst>
              <a:ext uri="{FF2B5EF4-FFF2-40B4-BE49-F238E27FC236}">
                <a16:creationId xmlns:a16="http://schemas.microsoft.com/office/drawing/2014/main" id="{8B90074D-0199-E577-7084-4EBA13E15B8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95999" y="3846324"/>
            <a:ext cx="5776159" cy="2749826"/>
          </a:xfrm>
          <a:prstGeom prst="rect">
            <a:avLst/>
          </a:prstGeom>
          <a:ln>
            <a:solidFill>
              <a:schemeClr val="tx1"/>
            </a:solidFill>
          </a:ln>
        </p:spPr>
      </p:pic>
    </p:spTree>
    <p:extLst>
      <p:ext uri="{BB962C8B-B14F-4D97-AF65-F5344CB8AC3E}">
        <p14:creationId xmlns:p14="http://schemas.microsoft.com/office/powerpoint/2010/main" val="3331911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9B213-47CC-F2EE-B8F8-35863725463A}"/>
              </a:ext>
            </a:extLst>
          </p:cNvPr>
          <p:cNvSpPr>
            <a:spLocks noGrp="1"/>
          </p:cNvSpPr>
          <p:nvPr>
            <p:ph type="title"/>
          </p:nvPr>
        </p:nvSpPr>
        <p:spPr>
          <a:xfrm>
            <a:off x="2438400" y="0"/>
            <a:ext cx="7315200" cy="1371600"/>
          </a:xfrm>
        </p:spPr>
        <p:txBody>
          <a:bodyPr>
            <a:noAutofit/>
          </a:bodyPr>
          <a:lstStyle/>
          <a:p>
            <a:r>
              <a:rPr lang="en-US" sz="3600">
                <a:cs typeface="Arial"/>
              </a:rPr>
              <a:t>Review Test Settings in TIDE Prior to Testing</a:t>
            </a:r>
            <a:endParaRPr lang="en-US" sz="3600"/>
          </a:p>
        </p:txBody>
      </p:sp>
      <p:sp>
        <p:nvSpPr>
          <p:cNvPr id="3" name="Slide Number Placeholder 2">
            <a:extLst>
              <a:ext uri="{FF2B5EF4-FFF2-40B4-BE49-F238E27FC236}">
                <a16:creationId xmlns:a16="http://schemas.microsoft.com/office/drawing/2014/main" id="{3EE3BFE1-AC94-2B0F-9EB1-EA116409FF7A}"/>
              </a:ext>
            </a:extLst>
          </p:cNvPr>
          <p:cNvSpPr>
            <a:spLocks noGrp="1"/>
          </p:cNvSpPr>
          <p:nvPr>
            <p:ph type="sldNum" sz="quarter" idx="4"/>
          </p:nvPr>
        </p:nvSpPr>
        <p:spPr/>
        <p:txBody>
          <a:bodyPr/>
          <a:lstStyle/>
          <a:p>
            <a:fld id="{13A326F7-3D62-4D6D-AF51-CF772FE3461F}" type="slidenum">
              <a:rPr lang="en-US" smtClean="0"/>
              <a:pPr/>
              <a:t>52</a:t>
            </a:fld>
            <a:endParaRPr lang="en-US"/>
          </a:p>
        </p:txBody>
      </p:sp>
      <p:sp>
        <p:nvSpPr>
          <p:cNvPr id="5" name="TextBox 4">
            <a:extLst>
              <a:ext uri="{FF2B5EF4-FFF2-40B4-BE49-F238E27FC236}">
                <a16:creationId xmlns:a16="http://schemas.microsoft.com/office/drawing/2014/main" id="{32AEE353-5CEC-99DC-62C2-22A25EC45079}"/>
              </a:ext>
            </a:extLst>
          </p:cNvPr>
          <p:cNvSpPr txBox="1"/>
          <p:nvPr/>
        </p:nvSpPr>
        <p:spPr>
          <a:xfrm>
            <a:off x="396336" y="1512674"/>
            <a:ext cx="11255415" cy="1631216"/>
          </a:xfrm>
          <a:prstGeom prst="rect">
            <a:avLst/>
          </a:prstGeom>
          <a:noFill/>
        </p:spPr>
        <p:txBody>
          <a:bodyPr wrap="square" lIns="91440" tIns="45720" rIns="91440" bIns="45720" anchor="t">
            <a:spAutoFit/>
          </a:bodyPr>
          <a:lstStyle/>
          <a:p>
            <a:r>
              <a:rPr lang="en-US" sz="2000">
                <a:latin typeface="Aptos" panose="020B0004020202020204" pitchFamily="34" charset="0"/>
              </a:rPr>
              <a:t>Teachers will </a:t>
            </a:r>
            <a:r>
              <a:rPr lang="en-US" sz="2000" u="sng">
                <a:latin typeface="Aptos" panose="020B0004020202020204" pitchFamily="34" charset="0"/>
              </a:rPr>
              <a:t>not</a:t>
            </a:r>
            <a:r>
              <a:rPr lang="en-US" sz="2000">
                <a:latin typeface="Aptos" panose="020B0004020202020204" pitchFamily="34" charset="0"/>
              </a:rPr>
              <a:t> be making edits or adjustments to TIDE and the Student Dashboard. Teachers will want to review  this information to ensure any designated supports and accommodations that are populated in the system are accurate prior to testing. If an error is noted, please contact your District Administrator and do not administer the test until corrected. </a:t>
            </a:r>
            <a:endParaRPr lang="en-US">
              <a:latin typeface="Aptos" panose="020B0004020202020204" pitchFamily="34" charset="0"/>
            </a:endParaRPr>
          </a:p>
          <a:p>
            <a:endParaRPr lang="en-US" sz="2000"/>
          </a:p>
        </p:txBody>
      </p:sp>
      <p:pic>
        <p:nvPicPr>
          <p:cNvPr id="4" name="Picture 3" descr="Image of student test settings in TIDE.">
            <a:extLst>
              <a:ext uri="{FF2B5EF4-FFF2-40B4-BE49-F238E27FC236}">
                <a16:creationId xmlns:a16="http://schemas.microsoft.com/office/drawing/2014/main" id="{0F419727-06E3-E8F3-29E4-DEE2735A2C02}"/>
              </a:ext>
            </a:extLst>
          </p:cNvPr>
          <p:cNvPicPr>
            <a:picLocks noChangeAspect="1"/>
          </p:cNvPicPr>
          <p:nvPr/>
        </p:nvPicPr>
        <p:blipFill>
          <a:blip r:embed="rId3"/>
          <a:stretch>
            <a:fillRect/>
          </a:stretch>
        </p:blipFill>
        <p:spPr>
          <a:xfrm>
            <a:off x="3699564" y="2934954"/>
            <a:ext cx="4940779" cy="2743247"/>
          </a:xfrm>
          <a:prstGeom prst="rect">
            <a:avLst/>
          </a:prstGeom>
          <a:ln>
            <a:solidFill>
              <a:schemeClr val="tx1"/>
            </a:solidFill>
          </a:ln>
        </p:spPr>
      </p:pic>
      <p:sp>
        <p:nvSpPr>
          <p:cNvPr id="6" name="TextBox 5">
            <a:extLst>
              <a:ext uri="{FF2B5EF4-FFF2-40B4-BE49-F238E27FC236}">
                <a16:creationId xmlns:a16="http://schemas.microsoft.com/office/drawing/2014/main" id="{4233308B-3AF4-2FBF-8886-CB448A1DA9FD}"/>
              </a:ext>
            </a:extLst>
          </p:cNvPr>
          <p:cNvSpPr txBox="1"/>
          <p:nvPr/>
        </p:nvSpPr>
        <p:spPr>
          <a:xfrm>
            <a:off x="396336" y="5839378"/>
            <a:ext cx="11544204" cy="707886"/>
          </a:xfrm>
          <a:prstGeom prst="rect">
            <a:avLst/>
          </a:prstGeom>
          <a:noFill/>
        </p:spPr>
        <p:txBody>
          <a:bodyPr wrap="square" rtlCol="0">
            <a:spAutoFit/>
          </a:bodyPr>
          <a:lstStyle/>
          <a:p>
            <a:r>
              <a:rPr lang="en-US" sz="2000">
                <a:latin typeface="Aptos" panose="020B0004020202020204" pitchFamily="34" charset="0"/>
              </a:rPr>
              <a:t>Per the example above, the student is eligible to have a medical device, a mouse pointer, streamline mode,  text-to-speech of math and science stimuli and items, and the Translation Glossary for Math.</a:t>
            </a:r>
          </a:p>
        </p:txBody>
      </p:sp>
    </p:spTree>
    <p:extLst>
      <p:ext uri="{BB962C8B-B14F-4D97-AF65-F5344CB8AC3E}">
        <p14:creationId xmlns:p14="http://schemas.microsoft.com/office/powerpoint/2010/main" val="7870820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DF33D-DD9A-E92A-F919-A6AD4628DDF9}"/>
              </a:ext>
            </a:extLst>
          </p:cNvPr>
          <p:cNvSpPr>
            <a:spLocks noGrp="1"/>
          </p:cNvSpPr>
          <p:nvPr>
            <p:ph type="title"/>
          </p:nvPr>
        </p:nvSpPr>
        <p:spPr>
          <a:xfrm>
            <a:off x="2355501" y="0"/>
            <a:ext cx="7480998" cy="1371600"/>
          </a:xfrm>
        </p:spPr>
        <p:txBody>
          <a:bodyPr vert="horz" lIns="91440" tIns="45720" rIns="91440" bIns="45720" rtlCol="0" anchor="ctr">
            <a:normAutofit/>
          </a:bodyPr>
          <a:lstStyle/>
          <a:p>
            <a:r>
              <a:rPr lang="en-US" sz="3600" b="1" kern="1200">
                <a:solidFill>
                  <a:srgbClr val="FFFFFF"/>
                </a:solidFill>
                <a:latin typeface="Aptos" panose="020B0004020202020204" pitchFamily="34" charset="0"/>
                <a:ea typeface="+mj-ea"/>
                <a:cs typeface="Arial" panose="020B0604020202020204" pitchFamily="34" charset="0"/>
              </a:rPr>
              <a:t>Understanding Accessibility Supports</a:t>
            </a:r>
          </a:p>
        </p:txBody>
      </p:sp>
      <p:sp>
        <p:nvSpPr>
          <p:cNvPr id="8" name="Content Placeholder 2">
            <a:extLst>
              <a:ext uri="{FF2B5EF4-FFF2-40B4-BE49-F238E27FC236}">
                <a16:creationId xmlns:a16="http://schemas.microsoft.com/office/drawing/2014/main" id="{F98A5FD4-7136-BE04-F3E2-F3BEFBDF6F5D}"/>
              </a:ext>
            </a:extLst>
          </p:cNvPr>
          <p:cNvSpPr>
            <a:spLocks noGrp="1"/>
          </p:cNvSpPr>
          <p:nvPr>
            <p:ph idx="1"/>
          </p:nvPr>
        </p:nvSpPr>
        <p:spPr>
          <a:xfrm>
            <a:off x="270558" y="1534494"/>
            <a:ext cx="5546710" cy="5007708"/>
          </a:xfrm>
        </p:spPr>
        <p:txBody>
          <a:bodyPr vert="horz" wrap="square" lIns="91440" tIns="45720" rIns="91440" bIns="45720" rtlCol="0" anchor="t">
            <a:noAutofit/>
          </a:bodyPr>
          <a:lstStyle/>
          <a:p>
            <a:pPr marL="0" indent="0">
              <a:buNone/>
            </a:pPr>
            <a:r>
              <a:rPr lang="en-US" sz="2400" b="1">
                <a:latin typeface="Aptos"/>
                <a:ea typeface="+mn-lt"/>
                <a:cs typeface="Arial"/>
              </a:rPr>
              <a:t>Accommodations</a:t>
            </a:r>
            <a:r>
              <a:rPr lang="en-US" sz="2400">
                <a:latin typeface="Aptos"/>
                <a:ea typeface="+mn-lt"/>
                <a:cs typeface="Arial"/>
              </a:rPr>
              <a:t> (embedded and non-embedded): </a:t>
            </a:r>
            <a:r>
              <a:rPr lang="en-US" sz="2400">
                <a:effectLst/>
                <a:latin typeface="Aptos"/>
                <a:ea typeface="Times New Roman" panose="02020603050405020304" pitchFamily="18" charset="0"/>
                <a:cs typeface="Arial"/>
              </a:rPr>
              <a:t>are changes in procedures or materials that increase equitable access during assessment. </a:t>
            </a:r>
            <a:r>
              <a:rPr lang="en-US" sz="2400">
                <a:latin typeface="Aptos"/>
                <a:ea typeface="Times New Roman" panose="02020603050405020304" pitchFamily="18" charset="0"/>
                <a:cs typeface="Arial"/>
              </a:rPr>
              <a:t>They:</a:t>
            </a:r>
            <a:endParaRPr lang="en-US" sz="2400">
              <a:effectLst/>
              <a:ea typeface="Times New Roman" panose="02020603050405020304" pitchFamily="18" charset="0"/>
              <a:cs typeface="Arial" panose="020B0604020202020204" pitchFamily="34" charset="0"/>
            </a:endParaRPr>
          </a:p>
          <a:p>
            <a:r>
              <a:rPr lang="en-US" sz="2400">
                <a:effectLst/>
                <a:latin typeface="Aptos"/>
                <a:ea typeface="Times New Roman" panose="02020603050405020304" pitchFamily="18" charset="0"/>
                <a:cs typeface="Arial"/>
              </a:rPr>
              <a:t> generate valid assessment results for students who need them; </a:t>
            </a:r>
          </a:p>
          <a:p>
            <a:r>
              <a:rPr lang="en-US" sz="2400">
                <a:effectLst/>
                <a:latin typeface="Aptos"/>
                <a:ea typeface="Times New Roman" panose="02020603050405020304" pitchFamily="18" charset="0"/>
                <a:cs typeface="Arial"/>
              </a:rPr>
              <a:t>allow students to show what they know and can do.</a:t>
            </a:r>
            <a:r>
              <a:rPr lang="en-US" sz="2400">
                <a:effectLst/>
                <a:latin typeface="Aptos"/>
                <a:ea typeface="Arial" panose="020B0604020202020204" pitchFamily="34" charset="0"/>
                <a:cs typeface="Arial"/>
              </a:rPr>
              <a:t> </a:t>
            </a:r>
          </a:p>
          <a:p>
            <a:pPr marL="0" indent="0">
              <a:buNone/>
            </a:pPr>
            <a:r>
              <a:rPr lang="en-US" sz="2400">
                <a:effectLst/>
                <a:latin typeface="Aptos"/>
                <a:ea typeface="Arial" panose="020B0604020202020204" pitchFamily="34" charset="0"/>
                <a:cs typeface="Arial"/>
              </a:rPr>
              <a:t>Examples: Assistive technology, American Sign Language, braille, closed captioning</a:t>
            </a:r>
            <a:endParaRPr lang="en-US" sz="2400">
              <a:latin typeface="Aptos"/>
              <a:ea typeface="+mn-lt"/>
              <a:cs typeface="Arial"/>
            </a:endParaRPr>
          </a:p>
        </p:txBody>
      </p:sp>
      <p:sp>
        <p:nvSpPr>
          <p:cNvPr id="9" name="Content Placeholder 2">
            <a:extLst>
              <a:ext uri="{FF2B5EF4-FFF2-40B4-BE49-F238E27FC236}">
                <a16:creationId xmlns:a16="http://schemas.microsoft.com/office/drawing/2014/main" id="{3D1D9436-F49F-A1C4-BE1E-D4E05345A8BD}"/>
              </a:ext>
            </a:extLst>
          </p:cNvPr>
          <p:cNvSpPr txBox="1">
            <a:spLocks/>
          </p:cNvSpPr>
          <p:nvPr/>
        </p:nvSpPr>
        <p:spPr>
          <a:xfrm>
            <a:off x="6141368" y="1534493"/>
            <a:ext cx="5649579" cy="4771713"/>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latin typeface="Aptos"/>
                <a:ea typeface="+mn-lt"/>
                <a:cs typeface="Arial"/>
              </a:rPr>
              <a:t>What to Know</a:t>
            </a:r>
          </a:p>
          <a:p>
            <a:pPr marL="0" indent="0">
              <a:buNone/>
            </a:pPr>
            <a:r>
              <a:rPr lang="en-US" sz="2400">
                <a:latin typeface="Aptos"/>
                <a:ea typeface="+mn-lt"/>
                <a:cs typeface="Arial"/>
              </a:rPr>
              <a:t>Accommodations:</a:t>
            </a:r>
          </a:p>
          <a:p>
            <a:r>
              <a:rPr lang="en-US" sz="2400">
                <a:latin typeface="Aptos"/>
                <a:ea typeface="+mn-lt"/>
                <a:cs typeface="Arial"/>
              </a:rPr>
              <a:t>must be documented for the student’s current grade in a finalized and implemented plan in CT-SEDS.</a:t>
            </a:r>
          </a:p>
          <a:p>
            <a:r>
              <a:rPr lang="en-US" sz="2400">
                <a:latin typeface="Aptos"/>
                <a:ea typeface="+mn-lt"/>
                <a:cs typeface="Arial"/>
              </a:rPr>
              <a:t>sync directly from CT-SEDS to TIDE.</a:t>
            </a:r>
          </a:p>
          <a:p>
            <a:r>
              <a:rPr lang="en-US" sz="2400">
                <a:latin typeface="Aptos"/>
                <a:cs typeface="Arial"/>
              </a:rPr>
              <a:t>should be integrated into all district, school, and/or classroom processes which prioritize student access needs.</a:t>
            </a:r>
            <a:endParaRPr lang="en-US" sz="2400">
              <a:latin typeface="Aptos"/>
              <a:ea typeface="+mn-lt"/>
              <a:cs typeface="Arial"/>
            </a:endParaRPr>
          </a:p>
        </p:txBody>
      </p:sp>
    </p:spTree>
    <p:extLst>
      <p:ext uri="{BB962C8B-B14F-4D97-AF65-F5344CB8AC3E}">
        <p14:creationId xmlns:p14="http://schemas.microsoft.com/office/powerpoint/2010/main" val="41327290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9B213-47CC-F2EE-B8F8-35863725463A}"/>
              </a:ext>
            </a:extLst>
          </p:cNvPr>
          <p:cNvSpPr>
            <a:spLocks noGrp="1"/>
          </p:cNvSpPr>
          <p:nvPr>
            <p:ph type="title"/>
          </p:nvPr>
        </p:nvSpPr>
        <p:spPr>
          <a:xfrm>
            <a:off x="2438400" y="0"/>
            <a:ext cx="7315200" cy="1371600"/>
          </a:xfrm>
        </p:spPr>
        <p:txBody>
          <a:bodyPr>
            <a:noAutofit/>
          </a:bodyPr>
          <a:lstStyle/>
          <a:p>
            <a:r>
              <a:rPr lang="en-US" sz="3600"/>
              <a:t>Special Documented Accommodations</a:t>
            </a:r>
          </a:p>
        </p:txBody>
      </p:sp>
      <p:sp>
        <p:nvSpPr>
          <p:cNvPr id="3" name="Slide Number Placeholder 2">
            <a:extLst>
              <a:ext uri="{FF2B5EF4-FFF2-40B4-BE49-F238E27FC236}">
                <a16:creationId xmlns:a16="http://schemas.microsoft.com/office/drawing/2014/main" id="{3EE3BFE1-AC94-2B0F-9EB1-EA116409FF7A}"/>
              </a:ext>
            </a:extLst>
          </p:cNvPr>
          <p:cNvSpPr>
            <a:spLocks noGrp="1"/>
          </p:cNvSpPr>
          <p:nvPr>
            <p:ph type="sldNum" sz="quarter" idx="4"/>
          </p:nvPr>
        </p:nvSpPr>
        <p:spPr/>
        <p:txBody>
          <a:bodyPr/>
          <a:lstStyle/>
          <a:p>
            <a:fld id="{13A326F7-3D62-4D6D-AF51-CF772FE3461F}" type="slidenum">
              <a:rPr lang="en-US" smtClean="0"/>
              <a:pPr/>
              <a:t>54</a:t>
            </a:fld>
            <a:endParaRPr lang="en-US"/>
          </a:p>
        </p:txBody>
      </p:sp>
      <p:sp>
        <p:nvSpPr>
          <p:cNvPr id="7" name="Content Placeholder 2">
            <a:extLst>
              <a:ext uri="{FF2B5EF4-FFF2-40B4-BE49-F238E27FC236}">
                <a16:creationId xmlns:a16="http://schemas.microsoft.com/office/drawing/2014/main" id="{AA1BBE3C-0844-4F0A-8013-F917BEC16B91}"/>
              </a:ext>
            </a:extLst>
          </p:cNvPr>
          <p:cNvSpPr txBox="1">
            <a:spLocks/>
          </p:cNvSpPr>
          <p:nvPr/>
        </p:nvSpPr>
        <p:spPr>
          <a:xfrm>
            <a:off x="358865" y="1485167"/>
            <a:ext cx="5546710" cy="5007708"/>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latin typeface="Aptos" panose="020B0004020202020204" pitchFamily="34" charset="0"/>
                <a:ea typeface="+mn-lt"/>
                <a:cs typeface="Arial" panose="020B0604020202020204" pitchFamily="34" charset="0"/>
              </a:rPr>
              <a:t>Special Documented Accommodations</a:t>
            </a:r>
          </a:p>
          <a:p>
            <a:pPr marL="0" indent="0">
              <a:buNone/>
            </a:pPr>
            <a:r>
              <a:rPr lang="en-US" sz="2000">
                <a:latin typeface="Aptos" panose="020B0004020202020204" pitchFamily="34" charset="0"/>
                <a:ea typeface="+mn-lt"/>
                <a:cs typeface="Arial" panose="020B0604020202020204" pitchFamily="34" charset="0"/>
              </a:rPr>
              <a:t>Non-embedded:</a:t>
            </a:r>
            <a:r>
              <a:rPr lang="en-US" sz="2000">
                <a:latin typeface="Aptos" panose="020B0004020202020204" pitchFamily="34" charset="0"/>
                <a:cs typeface="Arial" panose="020B0604020202020204" pitchFamily="34" charset="0"/>
              </a:rPr>
              <a:t> Non-standard accommodations (e.g., human reader or signer, or a scribe to support written communication when the embedded accommodation, or standard accommodations, are not appropriate given the complexity of student need.) These accommodations require testing in an individual test setting and may require additional training for the test administrator. Refer to the </a:t>
            </a:r>
            <a:r>
              <a:rPr lang="en-US" sz="2000">
                <a:latin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Special Documented Accommodations resource </a:t>
            </a:r>
            <a:r>
              <a:rPr lang="en-US" sz="2000">
                <a:latin typeface="Aptos" panose="020B0004020202020204" pitchFamily="34" charset="0"/>
                <a:cs typeface="Arial" panose="020B0604020202020204" pitchFamily="34" charset="0"/>
              </a:rPr>
              <a:t>available on the portal.</a:t>
            </a:r>
            <a:endParaRPr lang="en-US" sz="2000">
              <a:latin typeface="Aptos" panose="020B0004020202020204" pitchFamily="34" charset="0"/>
              <a:ea typeface="+mn-lt"/>
              <a:cs typeface="Arial" panose="020B0604020202020204" pitchFamily="34" charset="0"/>
            </a:endParaRPr>
          </a:p>
          <a:p>
            <a:pPr marL="0" indent="0">
              <a:buFont typeface="Arial" panose="020B0604020202020204" pitchFamily="34" charset="0"/>
              <a:buNone/>
            </a:pPr>
            <a:endParaRPr lang="en-US" sz="2400" b="1">
              <a:solidFill>
                <a:srgbClr val="FF3799"/>
              </a:solidFill>
              <a:ea typeface="+mn-lt"/>
              <a:cs typeface="Arial" panose="020B0604020202020204" pitchFamily="34" charset="0"/>
            </a:endParaRPr>
          </a:p>
          <a:p>
            <a:pPr marL="0" indent="0">
              <a:buFont typeface="Arial" panose="020B0604020202020204" pitchFamily="34" charset="0"/>
              <a:buNone/>
            </a:pPr>
            <a:r>
              <a:rPr lang="en-US" sz="2400">
                <a:solidFill>
                  <a:srgbClr val="002060"/>
                </a:solidFill>
                <a:ea typeface="+mn-lt"/>
                <a:cs typeface="Arial" panose="020B0604020202020204" pitchFamily="34" charset="0"/>
              </a:rPr>
              <a:t> </a:t>
            </a:r>
          </a:p>
        </p:txBody>
      </p:sp>
      <p:sp>
        <p:nvSpPr>
          <p:cNvPr id="5" name="Content Placeholder 2">
            <a:extLst>
              <a:ext uri="{FF2B5EF4-FFF2-40B4-BE49-F238E27FC236}">
                <a16:creationId xmlns:a16="http://schemas.microsoft.com/office/drawing/2014/main" id="{65E0403C-B920-FB9E-FD86-0210221ADBFE}"/>
              </a:ext>
            </a:extLst>
          </p:cNvPr>
          <p:cNvSpPr txBox="1">
            <a:spLocks/>
          </p:cNvSpPr>
          <p:nvPr/>
        </p:nvSpPr>
        <p:spPr>
          <a:xfrm>
            <a:off x="5905575" y="1485167"/>
            <a:ext cx="5849353" cy="5117957"/>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latin typeface="Aptos" panose="020B0004020202020204" pitchFamily="34" charset="0"/>
                <a:ea typeface="+mn-lt"/>
                <a:cs typeface="Arial" panose="020B0604020202020204" pitchFamily="34" charset="0"/>
              </a:rPr>
              <a:t>Making Decisions about Special Documented Accommodations</a:t>
            </a:r>
          </a:p>
          <a:p>
            <a:pPr marL="0" indent="0">
              <a:buFont typeface="Arial" panose="020B0604020202020204" pitchFamily="34" charset="0"/>
              <a:buNone/>
            </a:pPr>
            <a:r>
              <a:rPr lang="en-US" sz="2000">
                <a:latin typeface="Aptos" panose="020B0004020202020204" pitchFamily="34" charset="0"/>
                <a:ea typeface="+mn-lt"/>
                <a:cs typeface="Arial" panose="020B0604020202020204" pitchFamily="34" charset="0"/>
              </a:rPr>
              <a:t>Must be determined at the PPT/Section 504 Convening.</a:t>
            </a:r>
          </a:p>
          <a:p>
            <a:pPr marL="0" indent="0">
              <a:buFont typeface="Arial" panose="020B0604020202020204" pitchFamily="34" charset="0"/>
              <a:buNone/>
            </a:pPr>
            <a:r>
              <a:rPr lang="en-US" sz="2000">
                <a:latin typeface="Aptos" panose="020B0004020202020204" pitchFamily="34" charset="0"/>
                <a:ea typeface="+mn-lt"/>
                <a:cs typeface="Arial" panose="020B0604020202020204" pitchFamily="34" charset="0"/>
              </a:rPr>
              <a:t>The educator team rules out that the standard embedded and non-embedded accommodations and accessibility features do not provide adequate access given the students documented disability.</a:t>
            </a:r>
          </a:p>
          <a:p>
            <a:pPr marL="0" indent="0">
              <a:buFont typeface="Arial" panose="020B0604020202020204" pitchFamily="34" charset="0"/>
              <a:buNone/>
            </a:pPr>
            <a:r>
              <a:rPr lang="en-US" sz="2000">
                <a:latin typeface="Aptos" panose="020B0004020202020204" pitchFamily="34" charset="0"/>
                <a:ea typeface="+mn-lt"/>
                <a:cs typeface="Arial" panose="020B0604020202020204" pitchFamily="34" charset="0"/>
              </a:rPr>
              <a:t>These accommodations require the greatest extent of adult-dependence/support.</a:t>
            </a:r>
          </a:p>
        </p:txBody>
      </p:sp>
    </p:spTree>
    <p:extLst>
      <p:ext uri="{BB962C8B-B14F-4D97-AF65-F5344CB8AC3E}">
        <p14:creationId xmlns:p14="http://schemas.microsoft.com/office/powerpoint/2010/main" val="21142130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9B213-47CC-F2EE-B8F8-35863725463A}"/>
              </a:ext>
            </a:extLst>
          </p:cNvPr>
          <p:cNvSpPr>
            <a:spLocks noGrp="1"/>
          </p:cNvSpPr>
          <p:nvPr>
            <p:ph type="title"/>
          </p:nvPr>
        </p:nvSpPr>
        <p:spPr>
          <a:xfrm>
            <a:off x="2438400" y="0"/>
            <a:ext cx="7315200" cy="1371600"/>
          </a:xfrm>
        </p:spPr>
        <p:txBody>
          <a:bodyPr>
            <a:noAutofit/>
          </a:bodyPr>
          <a:lstStyle/>
          <a:p>
            <a:r>
              <a:rPr lang="en-US" sz="3600"/>
              <a:t>Special Documented Accommodations</a:t>
            </a:r>
          </a:p>
        </p:txBody>
      </p:sp>
      <p:sp>
        <p:nvSpPr>
          <p:cNvPr id="3" name="Slide Number Placeholder 2">
            <a:extLst>
              <a:ext uri="{FF2B5EF4-FFF2-40B4-BE49-F238E27FC236}">
                <a16:creationId xmlns:a16="http://schemas.microsoft.com/office/drawing/2014/main" id="{3EE3BFE1-AC94-2B0F-9EB1-EA116409FF7A}"/>
              </a:ext>
            </a:extLst>
          </p:cNvPr>
          <p:cNvSpPr>
            <a:spLocks noGrp="1"/>
          </p:cNvSpPr>
          <p:nvPr>
            <p:ph type="sldNum" sz="quarter" idx="4"/>
          </p:nvPr>
        </p:nvSpPr>
        <p:spPr/>
        <p:txBody>
          <a:bodyPr/>
          <a:lstStyle/>
          <a:p>
            <a:fld id="{13A326F7-3D62-4D6D-AF51-CF772FE3461F}" type="slidenum">
              <a:rPr lang="en-US" smtClean="0"/>
              <a:pPr/>
              <a:t>55</a:t>
            </a:fld>
            <a:endParaRPr lang="en-US"/>
          </a:p>
        </p:txBody>
      </p:sp>
      <p:sp>
        <p:nvSpPr>
          <p:cNvPr id="7" name="Content Placeholder 2">
            <a:extLst>
              <a:ext uri="{FF2B5EF4-FFF2-40B4-BE49-F238E27FC236}">
                <a16:creationId xmlns:a16="http://schemas.microsoft.com/office/drawing/2014/main" id="{AA1BBE3C-0844-4F0A-8013-F917BEC16B91}"/>
              </a:ext>
            </a:extLst>
          </p:cNvPr>
          <p:cNvSpPr txBox="1">
            <a:spLocks/>
          </p:cNvSpPr>
          <p:nvPr/>
        </p:nvSpPr>
        <p:spPr>
          <a:xfrm>
            <a:off x="358865" y="1485166"/>
            <a:ext cx="7401960" cy="5190339"/>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latin typeface="Aptos" panose="020B0004020202020204" pitchFamily="34" charset="0"/>
                <a:ea typeface="+mn-lt"/>
                <a:cs typeface="Arial" panose="020B0604020202020204" pitchFamily="34" charset="0"/>
              </a:rPr>
              <a:t>Protocols and Procedures for Providing Special Documented Accommodations</a:t>
            </a:r>
          </a:p>
          <a:p>
            <a:r>
              <a:rPr lang="en-US" sz="1600">
                <a:latin typeface="Aptos" panose="020B0004020202020204" pitchFamily="34" charset="0"/>
                <a:ea typeface="+mn-lt"/>
                <a:cs typeface="Arial" panose="020B0604020202020204" pitchFamily="34" charset="0"/>
              </a:rPr>
              <a:t>The student must test in a 1:1 test setting.</a:t>
            </a:r>
          </a:p>
          <a:p>
            <a:r>
              <a:rPr lang="en-US" sz="1600">
                <a:latin typeface="Aptos" panose="020B0004020202020204" pitchFamily="34" charset="0"/>
                <a:ea typeface="+mn-lt"/>
                <a:cs typeface="Arial" panose="020B0604020202020204" pitchFamily="34" charset="0"/>
              </a:rPr>
              <a:t>The teacher must review and follow specific guidelines and sign a test security/confidentiality form and maintain locally (refer to your DA for more information on local policies).</a:t>
            </a:r>
          </a:p>
          <a:p>
            <a:r>
              <a:rPr lang="en-US" sz="1600">
                <a:latin typeface="Aptos" panose="020B0004020202020204" pitchFamily="34" charset="0"/>
                <a:ea typeface="+mn-lt"/>
                <a:cs typeface="Arial" panose="020B0604020202020204" pitchFamily="34" charset="0"/>
              </a:rPr>
              <a:t>Refer to the </a:t>
            </a:r>
            <a:r>
              <a:rPr lang="en-US" sz="1600">
                <a:solidFill>
                  <a:srgbClr val="0563C1"/>
                </a:solidFill>
                <a:latin typeface="Aptos" panose="020B0004020202020204" pitchFamily="34" charset="0"/>
                <a:ea typeface="+mn-lt"/>
                <a:cs typeface="Arial" panose="020B0604020202020204" pitchFamily="34" charset="0"/>
                <a:hlinkClick r:id="rId3">
                  <a:extLst>
                    <a:ext uri="{A12FA001-AC4F-418D-AE19-62706E023703}">
                      <ahyp:hlinkClr xmlns:ahyp="http://schemas.microsoft.com/office/drawing/2018/hyperlinkcolor" val="tx"/>
                    </a:ext>
                  </a:extLst>
                </a:hlinkClick>
              </a:rPr>
              <a:t>Special Documented Accommodations </a:t>
            </a:r>
            <a:r>
              <a:rPr lang="en-US" sz="1600">
                <a:solidFill>
                  <a:srgbClr val="0563C1"/>
                </a:solidFill>
                <a:latin typeface="Aptos" panose="020B0004020202020204" pitchFamily="34" charset="0"/>
                <a:ea typeface="+mn-lt"/>
                <a:cs typeface="Arial" panose="020B0604020202020204" pitchFamily="34" charset="0"/>
              </a:rPr>
              <a:t> </a:t>
            </a:r>
            <a:r>
              <a:rPr lang="en-US" sz="1600">
                <a:latin typeface="Aptos" panose="020B0004020202020204" pitchFamily="34" charset="0"/>
                <a:ea typeface="+mn-lt"/>
                <a:cs typeface="Arial" panose="020B0604020202020204" pitchFamily="34" charset="0"/>
              </a:rPr>
              <a:t>guidelines for more information</a:t>
            </a:r>
            <a:r>
              <a:rPr lang="en-US" sz="1400">
                <a:latin typeface="Aptos" panose="020B0004020202020204" pitchFamily="34" charset="0"/>
                <a:ea typeface="+mn-lt"/>
                <a:cs typeface="Arial" panose="020B0604020202020204" pitchFamily="34" charset="0"/>
              </a:rPr>
              <a:t>.</a:t>
            </a:r>
          </a:p>
          <a:p>
            <a:endParaRPr lang="en-US" sz="2000">
              <a:latin typeface="Aptos" panose="020B0004020202020204" pitchFamily="34" charset="0"/>
              <a:ea typeface="+mn-lt"/>
              <a:cs typeface="Arial" panose="020B0604020202020204" pitchFamily="34" charset="0"/>
            </a:endParaRPr>
          </a:p>
          <a:p>
            <a:pPr marL="0" indent="0">
              <a:buFont typeface="Arial" panose="020B0604020202020204" pitchFamily="34" charset="0"/>
              <a:buNone/>
            </a:pPr>
            <a:endParaRPr lang="en-US" sz="2400" b="1">
              <a:solidFill>
                <a:srgbClr val="FF3799"/>
              </a:solidFill>
              <a:ea typeface="+mn-lt"/>
              <a:cs typeface="Arial" panose="020B0604020202020204" pitchFamily="34" charset="0"/>
            </a:endParaRPr>
          </a:p>
          <a:p>
            <a:pPr marL="0" indent="0">
              <a:buFont typeface="Arial" panose="020B0604020202020204" pitchFamily="34" charset="0"/>
              <a:buNone/>
            </a:pPr>
            <a:r>
              <a:rPr lang="en-US" sz="2400">
                <a:solidFill>
                  <a:srgbClr val="002060"/>
                </a:solidFill>
                <a:ea typeface="+mn-lt"/>
                <a:cs typeface="Arial" panose="020B0604020202020204" pitchFamily="34" charset="0"/>
              </a:rPr>
              <a:t> </a:t>
            </a:r>
          </a:p>
        </p:txBody>
      </p:sp>
      <p:sp>
        <p:nvSpPr>
          <p:cNvPr id="4" name="Content Placeholder 2">
            <a:extLst>
              <a:ext uri="{FF2B5EF4-FFF2-40B4-BE49-F238E27FC236}">
                <a16:creationId xmlns:a16="http://schemas.microsoft.com/office/drawing/2014/main" id="{4B1A9C8C-EAB5-8BBA-4B72-54378C3B2B42}"/>
              </a:ext>
            </a:extLst>
          </p:cNvPr>
          <p:cNvSpPr txBox="1">
            <a:spLocks/>
          </p:cNvSpPr>
          <p:nvPr/>
        </p:nvSpPr>
        <p:spPr>
          <a:xfrm>
            <a:off x="7655061" y="1485166"/>
            <a:ext cx="4214727" cy="5190340"/>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a:solidFill>
                  <a:srgbClr val="0563C1"/>
                </a:solidFill>
                <a:latin typeface="Aptos" panose="020B0004020202020204" pitchFamily="34" charset="0"/>
                <a:ea typeface="+mn-lt"/>
                <a:cs typeface="Arial" panose="020B0604020202020204" pitchFamily="34" charset="0"/>
              </a:rPr>
              <a:t>Special Documented Accommodations Include:</a:t>
            </a:r>
          </a:p>
          <a:p>
            <a:r>
              <a:rPr lang="en-US" sz="1600">
                <a:latin typeface="Aptos" panose="020B0004020202020204" pitchFamily="34" charset="0"/>
              </a:rPr>
              <a:t>Scribe </a:t>
            </a:r>
          </a:p>
          <a:p>
            <a:r>
              <a:rPr lang="en-US" sz="1600">
                <a:latin typeface="Aptos" panose="020B0004020202020204" pitchFamily="34" charset="0"/>
              </a:rPr>
              <a:t>Read Aloud of ELA Reading Passages</a:t>
            </a:r>
          </a:p>
          <a:p>
            <a:r>
              <a:rPr lang="en-US" sz="1600">
                <a:latin typeface="Aptos" panose="020B0004020202020204" pitchFamily="34" charset="0"/>
              </a:rPr>
              <a:t>Human Signer/Visual Support for Smarter Balanced ELA or Math and/or NGSS (includes directions, math and science items and stimuli, and ELA items [Not Reading Passages]) </a:t>
            </a:r>
          </a:p>
          <a:p>
            <a:r>
              <a:rPr lang="en-US" sz="1600">
                <a:latin typeface="Aptos" panose="020B0004020202020204" pitchFamily="34" charset="0"/>
              </a:rPr>
              <a:t>Human Signer/Visual Support for ELA Reading Passages • Math Manipulatives (Grades 3-8)</a:t>
            </a:r>
          </a:p>
          <a:p>
            <a:r>
              <a:rPr lang="en-US" sz="1600">
                <a:latin typeface="Aptos" panose="020B0004020202020204" pitchFamily="34" charset="0"/>
              </a:rPr>
              <a:t>Non-Embedded Calculator (Math Grades 6-8, calculator-allowed items only) </a:t>
            </a:r>
          </a:p>
          <a:p>
            <a:r>
              <a:rPr lang="en-US" sz="1600">
                <a:latin typeface="Aptos" panose="020B0004020202020204" pitchFamily="34" charset="0"/>
              </a:rPr>
              <a:t>Print on Demand (must contact the CSDE)</a:t>
            </a:r>
          </a:p>
          <a:p>
            <a:r>
              <a:rPr lang="en-US" sz="1600">
                <a:latin typeface="Aptos" panose="020B0004020202020204" pitchFamily="34" charset="0"/>
              </a:rPr>
              <a:t>Customized Accommodation (must contact the CSDE)</a:t>
            </a:r>
            <a:endParaRPr lang="en-US" sz="2400">
              <a:latin typeface="Aptos" panose="020B0004020202020204" pitchFamily="34" charset="0"/>
              <a:ea typeface="+mn-lt"/>
              <a:cs typeface="Arial" panose="020B0604020202020204" pitchFamily="34" charset="0"/>
            </a:endParaRPr>
          </a:p>
          <a:p>
            <a:pPr marL="0" indent="0">
              <a:buFont typeface="Arial" panose="020B0604020202020204" pitchFamily="34" charset="0"/>
              <a:buNone/>
            </a:pPr>
            <a:endParaRPr lang="en-US" sz="2400" b="1">
              <a:solidFill>
                <a:srgbClr val="FF3799"/>
              </a:solidFill>
              <a:ea typeface="+mn-lt"/>
              <a:cs typeface="Arial" panose="020B0604020202020204" pitchFamily="34" charset="0"/>
            </a:endParaRPr>
          </a:p>
          <a:p>
            <a:pPr marL="0" indent="0">
              <a:buFont typeface="Arial" panose="020B0604020202020204" pitchFamily="34" charset="0"/>
              <a:buNone/>
            </a:pPr>
            <a:r>
              <a:rPr lang="en-US" sz="2400">
                <a:solidFill>
                  <a:srgbClr val="002060"/>
                </a:solidFill>
                <a:ea typeface="+mn-lt"/>
                <a:cs typeface="Arial" panose="020B0604020202020204" pitchFamily="34" charset="0"/>
              </a:rPr>
              <a:t> </a:t>
            </a:r>
          </a:p>
        </p:txBody>
      </p:sp>
      <p:pic>
        <p:nvPicPr>
          <p:cNvPr id="8" name="Picture 7" descr="Image of cover page to the Scribe Special Documented Accommodations Protocol for Smarter Balanced and Next Generation Science Standards Assessments &#10;">
            <a:hlinkClick r:id="rId4"/>
            <a:extLst>
              <a:ext uri="{FF2B5EF4-FFF2-40B4-BE49-F238E27FC236}">
                <a16:creationId xmlns:a16="http://schemas.microsoft.com/office/drawing/2014/main" id="{E0B42949-7CEA-FC65-580E-CC7F7B15EE64}"/>
              </a:ext>
            </a:extLst>
          </p:cNvPr>
          <p:cNvPicPr>
            <a:picLocks noChangeAspect="1"/>
          </p:cNvPicPr>
          <p:nvPr/>
        </p:nvPicPr>
        <p:blipFill>
          <a:blip r:embed="rId5"/>
          <a:stretch>
            <a:fillRect/>
          </a:stretch>
        </p:blipFill>
        <p:spPr>
          <a:xfrm>
            <a:off x="5332112" y="4145916"/>
            <a:ext cx="2090562" cy="2453833"/>
          </a:xfrm>
          <a:prstGeom prst="rect">
            <a:avLst/>
          </a:prstGeom>
          <a:ln>
            <a:solidFill>
              <a:schemeClr val="accent1"/>
            </a:solidFill>
          </a:ln>
        </p:spPr>
      </p:pic>
      <p:pic>
        <p:nvPicPr>
          <p:cNvPr id="10" name="Picture 9" descr="Image of cover page to the Smarter Balanced Assessments: Read Aloud Guidelines. &#10;">
            <a:extLst>
              <a:ext uri="{FF2B5EF4-FFF2-40B4-BE49-F238E27FC236}">
                <a16:creationId xmlns:a16="http://schemas.microsoft.com/office/drawing/2014/main" id="{AF074A13-F265-DA18-08B6-EF89C864A4AF}"/>
              </a:ext>
            </a:extLst>
          </p:cNvPr>
          <p:cNvPicPr>
            <a:picLocks noChangeAspect="1"/>
          </p:cNvPicPr>
          <p:nvPr/>
        </p:nvPicPr>
        <p:blipFill>
          <a:blip r:embed="rId6"/>
          <a:stretch>
            <a:fillRect/>
          </a:stretch>
        </p:blipFill>
        <p:spPr>
          <a:xfrm>
            <a:off x="595916" y="4145916"/>
            <a:ext cx="2045978" cy="2453833"/>
          </a:xfrm>
          <a:prstGeom prst="rect">
            <a:avLst/>
          </a:prstGeom>
          <a:ln>
            <a:solidFill>
              <a:schemeClr val="accent1"/>
            </a:solidFill>
          </a:ln>
        </p:spPr>
      </p:pic>
      <p:pic>
        <p:nvPicPr>
          <p:cNvPr id="12" name="Picture 11" descr="Image of cover page to the Math Manipulatives brochure. &#10;">
            <a:extLst>
              <a:ext uri="{FF2B5EF4-FFF2-40B4-BE49-F238E27FC236}">
                <a16:creationId xmlns:a16="http://schemas.microsoft.com/office/drawing/2014/main" id="{0289E1E5-4FCD-E5BB-B92A-33C163568364}"/>
              </a:ext>
            </a:extLst>
          </p:cNvPr>
          <p:cNvPicPr>
            <a:picLocks noChangeAspect="1"/>
          </p:cNvPicPr>
          <p:nvPr/>
        </p:nvPicPr>
        <p:blipFill>
          <a:blip r:embed="rId7"/>
          <a:stretch>
            <a:fillRect/>
          </a:stretch>
        </p:blipFill>
        <p:spPr>
          <a:xfrm>
            <a:off x="2903399" y="4145916"/>
            <a:ext cx="2045978" cy="2453833"/>
          </a:xfrm>
          <a:prstGeom prst="rect">
            <a:avLst/>
          </a:prstGeom>
          <a:ln>
            <a:solidFill>
              <a:schemeClr val="accent1"/>
            </a:solidFill>
          </a:ln>
        </p:spPr>
      </p:pic>
    </p:spTree>
    <p:extLst>
      <p:ext uri="{BB962C8B-B14F-4D97-AF65-F5344CB8AC3E}">
        <p14:creationId xmlns:p14="http://schemas.microsoft.com/office/powerpoint/2010/main" val="36527051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2427AAF-F206-47E8-8D77-5F74D4272252}"/>
              </a:ext>
            </a:extLst>
          </p:cNvPr>
          <p:cNvSpPr/>
          <p:nvPr/>
        </p:nvSpPr>
        <p:spPr>
          <a:xfrm>
            <a:off x="691762" y="1632405"/>
            <a:ext cx="6162261" cy="4599029"/>
          </a:xfrm>
          <a:prstGeom prst="rect">
            <a:avLst/>
          </a:prstGeom>
        </p:spPr>
        <p:txBody>
          <a:bodyPr vert="horz" wrap="square" lIns="91440" tIns="45720" rIns="91440" bIns="45720" rtlCol="0">
            <a:noAutofit/>
          </a:bodyPr>
          <a:lstStyle/>
          <a:p>
            <a:pPr marL="228600" indent="-228600" fontAlgn="base">
              <a:spcBef>
                <a:spcPts val="1000"/>
              </a:spcBef>
              <a:spcAft>
                <a:spcPct val="0"/>
              </a:spcAft>
              <a:buFont typeface="Arial" panose="020B0604020202020204" pitchFamily="34" charset="0"/>
              <a:buChar char="•"/>
              <a:defRPr/>
            </a:pPr>
            <a:r>
              <a:rPr lang="en-US" sz="2200">
                <a:latin typeface="Aptos" panose="020B0004020202020204" pitchFamily="34" charset="0"/>
              </a:rPr>
              <a:t>Eligibility for any embedded or non-embedded accommodation requires the IDEA or Section 504 indicator (based on the </a:t>
            </a:r>
            <a:r>
              <a:rPr lang="en-US" sz="2200" err="1">
                <a:latin typeface="Aptos" panose="020B0004020202020204" pitchFamily="34" charset="0"/>
              </a:rPr>
              <a:t>PSIS</a:t>
            </a:r>
            <a:r>
              <a:rPr lang="en-US" sz="2200">
                <a:latin typeface="Aptos" panose="020B0004020202020204" pitchFamily="34" charset="0"/>
              </a:rPr>
              <a:t> registration fields) set to Yes. Without this indication, accommodations cannot sync to TIDE from CT-SEDS.</a:t>
            </a:r>
          </a:p>
          <a:p>
            <a:pPr marL="228600" indent="-228600" fontAlgn="base">
              <a:spcBef>
                <a:spcPts val="1000"/>
              </a:spcBef>
              <a:spcAft>
                <a:spcPct val="0"/>
              </a:spcAft>
              <a:buFont typeface="Arial" panose="020B0604020202020204" pitchFamily="34" charset="0"/>
              <a:buChar char="•"/>
              <a:defRPr/>
            </a:pPr>
            <a:r>
              <a:rPr lang="en-US" sz="2200">
                <a:latin typeface="Aptos" panose="020B0004020202020204" pitchFamily="34" charset="0"/>
              </a:rPr>
              <a:t>The student’s EL/ML designation must be set to Yes in </a:t>
            </a:r>
            <a:r>
              <a:rPr lang="en-US" sz="2200" err="1">
                <a:latin typeface="Aptos" panose="020B0004020202020204" pitchFamily="34" charset="0"/>
              </a:rPr>
              <a:t>PSIS</a:t>
            </a:r>
            <a:r>
              <a:rPr lang="en-US" sz="2200">
                <a:latin typeface="Aptos" panose="020B0004020202020204" pitchFamily="34" charset="0"/>
              </a:rPr>
              <a:t> if the student is identified as EL/ML.</a:t>
            </a:r>
          </a:p>
          <a:p>
            <a:pPr marL="228600" indent="-228600" fontAlgn="base">
              <a:spcBef>
                <a:spcPts val="1000"/>
              </a:spcBef>
              <a:spcAft>
                <a:spcPct val="0"/>
              </a:spcAft>
              <a:buFont typeface="Arial" panose="020B0604020202020204" pitchFamily="34" charset="0"/>
              <a:buChar char="•"/>
              <a:defRPr/>
            </a:pPr>
            <a:r>
              <a:rPr lang="en-US" sz="2200">
                <a:latin typeface="Aptos" panose="020B0004020202020204" pitchFamily="34" charset="0"/>
              </a:rPr>
              <a:t>Accommodations should NEVER be manually entered in TIDE.  The </a:t>
            </a:r>
            <a:r>
              <a:rPr lang="en-US" sz="2200" err="1">
                <a:latin typeface="Aptos" panose="020B0004020202020204" pitchFamily="34" charset="0"/>
              </a:rPr>
              <a:t>IEP</a:t>
            </a:r>
            <a:r>
              <a:rPr lang="en-US" sz="2200">
                <a:latin typeface="Aptos" panose="020B0004020202020204" pitchFamily="34" charset="0"/>
              </a:rPr>
              <a:t>/Section 504 is the source of truth! If corrections are necessary, contact the Case Manager and an amendment of edit/revise can be conducted.</a:t>
            </a:r>
          </a:p>
        </p:txBody>
      </p:sp>
      <p:sp>
        <p:nvSpPr>
          <p:cNvPr id="4" name="Title 1"/>
          <p:cNvSpPr>
            <a:spLocks noGrp="1"/>
          </p:cNvSpPr>
          <p:nvPr>
            <p:ph type="title"/>
          </p:nvPr>
        </p:nvSpPr>
        <p:spPr/>
        <p:txBody>
          <a:bodyPr vert="horz" lIns="91440" tIns="45720" rIns="91440" bIns="45720" rtlCol="0" anchor="ctr">
            <a:normAutofit/>
          </a:bodyPr>
          <a:lstStyle/>
          <a:p>
            <a:r>
              <a:rPr lang="en-US" sz="3600" b="1" kern="1200"/>
              <a:t>Accommodation Eligibility</a:t>
            </a:r>
          </a:p>
        </p:txBody>
      </p:sp>
      <p:sp>
        <p:nvSpPr>
          <p:cNvPr id="16" name="Slide Number Placeholder 4">
            <a:extLst>
              <a:ext uri="{FF2B5EF4-FFF2-40B4-BE49-F238E27FC236}">
                <a16:creationId xmlns:a16="http://schemas.microsoft.com/office/drawing/2014/main" id="{0F786CB1-22A1-A955-3196-5AA4984F0624}"/>
              </a:ext>
            </a:extLst>
          </p:cNvPr>
          <p:cNvSpPr>
            <a:spLocks noGrp="1"/>
          </p:cNvSpPr>
          <p:nvPr>
            <p:ph type="sldNum" sz="quarter" idx="4"/>
          </p:nvPr>
        </p:nvSpPr>
        <p:spPr>
          <a:xfrm>
            <a:off x="11651750" y="6317832"/>
            <a:ext cx="540249" cy="348815"/>
          </a:xfrm>
        </p:spPr>
        <p:txBody>
          <a:bodyPr/>
          <a:lstStyle/>
          <a:p>
            <a:pPr>
              <a:spcAft>
                <a:spcPts val="600"/>
              </a:spcAft>
            </a:pPr>
            <a:fld id="{13A326F7-3D62-4D6D-AF51-CF772FE3461F}" type="slidenum">
              <a:rPr lang="en-US" smtClean="0"/>
              <a:pPr>
                <a:spcAft>
                  <a:spcPts val="600"/>
                </a:spcAft>
              </a:pPr>
              <a:t>56</a:t>
            </a:fld>
            <a:endParaRPr lang="en-US"/>
          </a:p>
        </p:txBody>
      </p:sp>
      <p:pic>
        <p:nvPicPr>
          <p:cNvPr id="10" name="Picture 9" descr="This is an image of the IDEA Indicator with a radio button for &quot;Blank&quot; and &quot;Yes.&quot; This field is populated based on the student's file in PSIS. IDEA must be selected as &quot;Yes&quot; for accommodations to sync to TIDE from CT-SEDS.">
            <a:extLst>
              <a:ext uri="{FF2B5EF4-FFF2-40B4-BE49-F238E27FC236}">
                <a16:creationId xmlns:a16="http://schemas.microsoft.com/office/drawing/2014/main" id="{C22A60C8-B581-4D5B-9F02-B223BAFBC573}"/>
              </a:ext>
            </a:extLst>
          </p:cNvPr>
          <p:cNvPicPr>
            <a:picLocks noChangeAspect="1"/>
          </p:cNvPicPr>
          <p:nvPr/>
        </p:nvPicPr>
        <p:blipFill>
          <a:blip r:embed="rId3"/>
          <a:stretch>
            <a:fillRect/>
          </a:stretch>
        </p:blipFill>
        <p:spPr>
          <a:xfrm>
            <a:off x="7259541" y="2136522"/>
            <a:ext cx="4220032" cy="914400"/>
          </a:xfrm>
          <a:prstGeom prst="rect">
            <a:avLst/>
          </a:prstGeom>
          <a:ln w="6350" cap="sq">
            <a:solidFill>
              <a:srgbClr val="080808"/>
            </a:solidFill>
            <a:miter lim="800000"/>
          </a:ln>
          <a:effectLst>
            <a:outerShdw blurRad="25400" dist="50800" dir="2700000" algn="tl" rotWithShape="0">
              <a:srgbClr val="000000">
                <a:alpha val="40000"/>
              </a:srgbClr>
            </a:outerShdw>
          </a:effectLst>
        </p:spPr>
      </p:pic>
      <p:pic>
        <p:nvPicPr>
          <p:cNvPr id="11" name="Picture 10" descr="This is an image of the Section 504 Indicator with a drop-down menu for &quot;Blank&quot; and &quot;Yes.&quot; This field is populated based on the student's file in PSIS. Section 504 must be selected as &quot;Yes&quot; for accommodations to sync to TIDE from CT-SEDS.">
            <a:extLst>
              <a:ext uri="{FF2B5EF4-FFF2-40B4-BE49-F238E27FC236}">
                <a16:creationId xmlns:a16="http://schemas.microsoft.com/office/drawing/2014/main" id="{87027A6C-8BC6-42CE-9381-68CF9683F19B}"/>
              </a:ext>
            </a:extLst>
          </p:cNvPr>
          <p:cNvPicPr>
            <a:picLocks noChangeAspect="1"/>
          </p:cNvPicPr>
          <p:nvPr/>
        </p:nvPicPr>
        <p:blipFill>
          <a:blip r:embed="rId4"/>
          <a:stretch>
            <a:fillRect/>
          </a:stretch>
        </p:blipFill>
        <p:spPr>
          <a:xfrm>
            <a:off x="6854023" y="3429000"/>
            <a:ext cx="5067851" cy="1005840"/>
          </a:xfrm>
          <a:prstGeom prst="rect">
            <a:avLst/>
          </a:prstGeom>
          <a:ln w="6350" cap="sq">
            <a:solidFill>
              <a:srgbClr val="080808"/>
            </a:solidFill>
            <a:miter lim="800000"/>
          </a:ln>
          <a:effectLst>
            <a:outerShdw blurRad="57150" dist="50800" dir="2700000" algn="tl" rotWithShape="0">
              <a:srgbClr val="000000">
                <a:alpha val="40000"/>
              </a:srgbClr>
            </a:outerShdw>
          </a:effectLst>
        </p:spPr>
      </p:pic>
      <p:pic>
        <p:nvPicPr>
          <p:cNvPr id="3" name="Picture 2" descr="This is an image of the EL/ML Indicator with a radio button for &quot;Blank&quot; and &quot;Yes.&quot; This field is populated based on the student's file in PSIS.">
            <a:extLst>
              <a:ext uri="{FF2B5EF4-FFF2-40B4-BE49-F238E27FC236}">
                <a16:creationId xmlns:a16="http://schemas.microsoft.com/office/drawing/2014/main" id="{A9CE1722-17DB-993E-5F48-ADB09BAC8A46}"/>
              </a:ext>
            </a:extLst>
          </p:cNvPr>
          <p:cNvPicPr>
            <a:picLocks noChangeAspect="1"/>
          </p:cNvPicPr>
          <p:nvPr/>
        </p:nvPicPr>
        <p:blipFill>
          <a:blip r:embed="rId5"/>
          <a:stretch>
            <a:fillRect/>
          </a:stretch>
        </p:blipFill>
        <p:spPr>
          <a:xfrm>
            <a:off x="7259540" y="4812918"/>
            <a:ext cx="4220033" cy="786134"/>
          </a:xfrm>
          <a:prstGeom prst="rect">
            <a:avLst/>
          </a:prstGeom>
          <a:ln w="6350" cap="sq">
            <a:solidFill>
              <a:schemeClr val="tx1"/>
            </a:solidFill>
            <a:miter lim="800000"/>
          </a:ln>
          <a:effectLst>
            <a:outerShdw blurRad="25400" dist="50800" dir="2700000" algn="ctr" rotWithShape="0">
              <a:schemeClr val="tx1">
                <a:alpha val="40000"/>
              </a:schemeClr>
            </a:outerShdw>
          </a:effectLst>
        </p:spPr>
      </p:pic>
    </p:spTree>
    <p:extLst>
      <p:ext uri="{BB962C8B-B14F-4D97-AF65-F5344CB8AC3E}">
        <p14:creationId xmlns:p14="http://schemas.microsoft.com/office/powerpoint/2010/main" val="17498867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B639C-0814-C25F-EBAE-051E75CAE4B2}"/>
              </a:ext>
            </a:extLst>
          </p:cNvPr>
          <p:cNvSpPr>
            <a:spLocks noGrp="1"/>
          </p:cNvSpPr>
          <p:nvPr>
            <p:ph type="title"/>
          </p:nvPr>
        </p:nvSpPr>
        <p:spPr>
          <a:xfrm>
            <a:off x="2860253" y="16546"/>
            <a:ext cx="6023212" cy="914479"/>
          </a:xfrm>
        </p:spPr>
        <p:txBody>
          <a:bodyPr>
            <a:normAutofit/>
          </a:bodyPr>
          <a:lstStyle/>
          <a:p>
            <a:r>
              <a:rPr lang="en-US" sz="3600"/>
              <a:t>The Accessibility Chart</a:t>
            </a:r>
          </a:p>
        </p:txBody>
      </p:sp>
      <p:sp>
        <p:nvSpPr>
          <p:cNvPr id="3" name="Slide Number Placeholder 2">
            <a:extLst>
              <a:ext uri="{FF2B5EF4-FFF2-40B4-BE49-F238E27FC236}">
                <a16:creationId xmlns:a16="http://schemas.microsoft.com/office/drawing/2014/main" id="{64F9F6DC-CAC9-0399-80F1-7E49DA6F0C7A}"/>
              </a:ext>
            </a:extLst>
          </p:cNvPr>
          <p:cNvSpPr>
            <a:spLocks noGrp="1"/>
          </p:cNvSpPr>
          <p:nvPr>
            <p:ph type="sldNum" sz="quarter" idx="4"/>
          </p:nvPr>
        </p:nvSpPr>
        <p:spPr/>
        <p:txBody>
          <a:bodyPr/>
          <a:lstStyle/>
          <a:p>
            <a:fld id="{13A326F7-3D62-4D6D-AF51-CF772FE3461F}" type="slidenum">
              <a:rPr lang="en-US" smtClean="0"/>
              <a:pPr/>
              <a:t>57</a:t>
            </a:fld>
            <a:endParaRPr lang="en-US"/>
          </a:p>
        </p:txBody>
      </p:sp>
      <p:sp>
        <p:nvSpPr>
          <p:cNvPr id="5" name="Rectangle 4">
            <a:extLst>
              <a:ext uri="{FF2B5EF4-FFF2-40B4-BE49-F238E27FC236}">
                <a16:creationId xmlns:a16="http://schemas.microsoft.com/office/drawing/2014/main" id="{8082E45F-DFA3-A512-AC75-F6EB623C0F22}"/>
              </a:ext>
            </a:extLst>
          </p:cNvPr>
          <p:cNvSpPr/>
          <p:nvPr/>
        </p:nvSpPr>
        <p:spPr>
          <a:xfrm>
            <a:off x="0" y="1371600"/>
            <a:ext cx="12192000" cy="54864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hlinkClick r:id="rId3"/>
            <a:extLst>
              <a:ext uri="{FF2B5EF4-FFF2-40B4-BE49-F238E27FC236}">
                <a16:creationId xmlns:a16="http://schemas.microsoft.com/office/drawing/2014/main" id="{92A3B1F0-8F7F-554A-7806-A1661FA9C965}"/>
              </a:ext>
            </a:extLst>
          </p:cNvPr>
          <p:cNvPicPr>
            <a:picLocks noChangeAspect="1"/>
          </p:cNvPicPr>
          <p:nvPr/>
        </p:nvPicPr>
        <p:blipFill>
          <a:blip r:embed="rId4"/>
          <a:stretch>
            <a:fillRect/>
          </a:stretch>
        </p:blipFill>
        <p:spPr>
          <a:xfrm>
            <a:off x="2392505" y="748531"/>
            <a:ext cx="7406990" cy="5926975"/>
          </a:xfrm>
          <a:prstGeom prst="rect">
            <a:avLst/>
          </a:prstGeom>
        </p:spPr>
      </p:pic>
      <p:pic>
        <p:nvPicPr>
          <p:cNvPr id="7" name="Picture 6">
            <a:extLst>
              <a:ext uri="{FF2B5EF4-FFF2-40B4-BE49-F238E27FC236}">
                <a16:creationId xmlns:a16="http://schemas.microsoft.com/office/drawing/2014/main" id="{B69C6B88-FA93-D1D9-35CD-7EF633F41EC1}"/>
              </a:ext>
            </a:extLst>
          </p:cNvPr>
          <p:cNvPicPr>
            <a:picLocks noChangeAspect="1"/>
          </p:cNvPicPr>
          <p:nvPr/>
        </p:nvPicPr>
        <p:blipFill>
          <a:blip r:embed="rId5"/>
          <a:stretch>
            <a:fillRect/>
          </a:stretch>
        </p:blipFill>
        <p:spPr>
          <a:xfrm>
            <a:off x="8839121" y="1050877"/>
            <a:ext cx="914479" cy="914479"/>
          </a:xfrm>
          <a:prstGeom prst="rect">
            <a:avLst/>
          </a:prstGeom>
        </p:spPr>
      </p:pic>
    </p:spTree>
    <p:extLst>
      <p:ext uri="{BB962C8B-B14F-4D97-AF65-F5344CB8AC3E}">
        <p14:creationId xmlns:p14="http://schemas.microsoft.com/office/powerpoint/2010/main" val="40615237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058256" y="0"/>
            <a:ext cx="8075488" cy="1371600"/>
          </a:xfrm>
          <a:noFill/>
        </p:spPr>
        <p:txBody>
          <a:bodyPr>
            <a:noAutofit/>
          </a:bodyPr>
          <a:lstStyle/>
          <a:p>
            <a:pPr algn="ctr"/>
            <a:r>
              <a:rPr lang="en-US" sz="3600"/>
              <a:t>CSDE Assessment Guidelines</a:t>
            </a:r>
          </a:p>
        </p:txBody>
      </p:sp>
      <p:sp>
        <p:nvSpPr>
          <p:cNvPr id="9" name="Rectangle 8">
            <a:extLst>
              <a:ext uri="{FF2B5EF4-FFF2-40B4-BE49-F238E27FC236}">
                <a16:creationId xmlns:a16="http://schemas.microsoft.com/office/drawing/2014/main" id="{52427AAF-F206-47E8-8D77-5F74D4272252}"/>
              </a:ext>
            </a:extLst>
          </p:cNvPr>
          <p:cNvSpPr/>
          <p:nvPr/>
        </p:nvSpPr>
        <p:spPr>
          <a:xfrm>
            <a:off x="4996019" y="2248466"/>
            <a:ext cx="6318527" cy="3123932"/>
          </a:xfrm>
          <a:prstGeom prst="rect">
            <a:avLst/>
          </a:prstGeom>
        </p:spPr>
        <p:txBody>
          <a:bodyPr wrap="square" lIns="91440" tIns="45720" rIns="91440" bIns="45720" anchor="t">
            <a:spAutoFit/>
          </a:bodyPr>
          <a:lstStyle/>
          <a:p>
            <a:pPr marL="342900" indent="-342900" fontAlgn="base">
              <a:spcBef>
                <a:spcPct val="0"/>
              </a:spcBef>
              <a:spcAft>
                <a:spcPts val="600"/>
              </a:spcAft>
              <a:buFont typeface="Arial" panose="020B0604020202020204" pitchFamily="34" charset="0"/>
              <a:buChar char="•"/>
              <a:defRPr/>
            </a:pPr>
            <a:r>
              <a:rPr lang="en-US" sz="2400">
                <a:solidFill>
                  <a:srgbClr val="000000"/>
                </a:solidFill>
                <a:latin typeface="Aptos" panose="020B0004020202020204" pitchFamily="34" charset="0"/>
                <a:cs typeface="Arial"/>
              </a:rPr>
              <a:t>The</a:t>
            </a:r>
            <a:r>
              <a:rPr lang="en-US" sz="2400">
                <a:solidFill>
                  <a:srgbClr val="FFFFFF"/>
                </a:solidFill>
                <a:latin typeface="Aptos" panose="020B0004020202020204" pitchFamily="34" charset="0"/>
                <a:cs typeface="Arial"/>
              </a:rPr>
              <a:t> </a:t>
            </a:r>
            <a:r>
              <a:rPr lang="en-US" sz="2400" b="1" u="sng">
                <a:solidFill>
                  <a:srgbClr val="0563C1"/>
                </a:solidFill>
                <a:latin typeface="Aptos" panose="020B0004020202020204" pitchFamily="34" charset="0"/>
                <a:cs typeface="Arial"/>
                <a:hlinkClick r:id="rId3">
                  <a:extLst>
                    <a:ext uri="{A12FA001-AC4F-418D-AE19-62706E023703}">
                      <ahyp:hlinkClr xmlns:ahyp="http://schemas.microsoft.com/office/drawing/2018/hyperlinkcolor" val="tx"/>
                    </a:ext>
                  </a:extLst>
                </a:hlinkClick>
              </a:rPr>
              <a:t>CSDE Assessment </a:t>
            </a:r>
            <a:r>
              <a:rPr lang="en-US" sz="2400" b="1">
                <a:solidFill>
                  <a:srgbClr val="0563C1"/>
                </a:solidFill>
                <a:latin typeface="Aptos" panose="020B0004020202020204" pitchFamily="34" charset="0"/>
                <a:cs typeface="Arial"/>
                <a:hlinkClick r:id="rId3">
                  <a:extLst>
                    <a:ext uri="{A12FA001-AC4F-418D-AE19-62706E023703}">
                      <ahyp:hlinkClr xmlns:ahyp="http://schemas.microsoft.com/office/drawing/2018/hyperlinkcolor" val="tx"/>
                    </a:ext>
                  </a:extLst>
                </a:hlinkClick>
              </a:rPr>
              <a:t>Guidelines</a:t>
            </a:r>
            <a:r>
              <a:rPr lang="en-US" sz="2400" b="1">
                <a:solidFill>
                  <a:srgbClr val="0563C1"/>
                </a:solidFill>
                <a:latin typeface="Aptos" panose="020B0004020202020204" pitchFamily="34" charset="0"/>
                <a:cs typeface="Arial"/>
              </a:rPr>
              <a:t> </a:t>
            </a:r>
            <a:r>
              <a:rPr lang="en-US" sz="2400">
                <a:solidFill>
                  <a:srgbClr val="000000"/>
                </a:solidFill>
                <a:latin typeface="Aptos" panose="020B0004020202020204" pitchFamily="34" charset="0"/>
                <a:cs typeface="Arial"/>
              </a:rPr>
              <a:t>include detailed information related to accessibility supports and accommodations on statewide assessments.</a:t>
            </a:r>
            <a:endParaRPr lang="en-US" sz="2400">
              <a:solidFill>
                <a:srgbClr val="000000"/>
              </a:solidFill>
              <a:latin typeface="Aptos" panose="020B0004020202020204" pitchFamily="34" charset="0"/>
              <a:cs typeface="Arial" charset="0"/>
            </a:endParaRPr>
          </a:p>
          <a:p>
            <a:pPr marL="342900" indent="-342900" fontAlgn="base">
              <a:spcBef>
                <a:spcPct val="0"/>
              </a:spcBef>
              <a:spcAft>
                <a:spcPct val="0"/>
              </a:spcAft>
              <a:buFont typeface="Arial" panose="020B0604020202020204" pitchFamily="34" charset="0"/>
              <a:buChar char="•"/>
              <a:defRPr/>
            </a:pPr>
            <a:r>
              <a:rPr lang="en-US" sz="2400">
                <a:solidFill>
                  <a:srgbClr val="000000"/>
                </a:solidFill>
                <a:latin typeface="Aptos" panose="020B0004020202020204" pitchFamily="34" charset="0"/>
                <a:cs typeface="Arial" panose="020B0604020202020204" pitchFamily="34" charset="0"/>
              </a:rPr>
              <a:t>They provide guidance related to special circumstances such as medical exemptions and requests for non-standard special documented accommodations.</a:t>
            </a:r>
          </a:p>
        </p:txBody>
      </p:sp>
      <p:pic>
        <p:nvPicPr>
          <p:cNvPr id="10" name="Picture 9" descr="This is an image of the cover page to the 2024-25 CSDE Assessment Guidelines.">
            <a:hlinkClick r:id="rId3"/>
            <a:extLst>
              <a:ext uri="{FF2B5EF4-FFF2-40B4-BE49-F238E27FC236}">
                <a16:creationId xmlns:a16="http://schemas.microsoft.com/office/drawing/2014/main" id="{B256FFC5-D5B7-C615-410F-68FD02F988C0}"/>
              </a:ext>
            </a:extLst>
          </p:cNvPr>
          <p:cNvPicPr>
            <a:picLocks noChangeAspect="1"/>
          </p:cNvPicPr>
          <p:nvPr/>
        </p:nvPicPr>
        <p:blipFill>
          <a:blip r:embed="rId4"/>
          <a:stretch>
            <a:fillRect/>
          </a:stretch>
        </p:blipFill>
        <p:spPr>
          <a:xfrm>
            <a:off x="191260" y="1647056"/>
            <a:ext cx="3733992" cy="4883401"/>
          </a:xfrm>
          <a:prstGeom prst="rect">
            <a:avLst/>
          </a:prstGeom>
        </p:spPr>
      </p:pic>
      <p:pic>
        <p:nvPicPr>
          <p:cNvPr id="2" name="Picture 1" descr="This is an image of a hyperlink to signify that the image is hyperlinked.">
            <a:extLst>
              <a:ext uri="{FF2B5EF4-FFF2-40B4-BE49-F238E27FC236}">
                <a16:creationId xmlns:a16="http://schemas.microsoft.com/office/drawing/2014/main" id="{0340BEA7-5999-EAA8-6E20-E93CE401F2D8}"/>
              </a:ext>
            </a:extLst>
          </p:cNvPr>
          <p:cNvPicPr>
            <a:picLocks noChangeAspect="1"/>
          </p:cNvPicPr>
          <p:nvPr/>
        </p:nvPicPr>
        <p:blipFill>
          <a:blip r:embed="rId5"/>
          <a:stretch>
            <a:fillRect/>
          </a:stretch>
        </p:blipFill>
        <p:spPr>
          <a:xfrm>
            <a:off x="3138933" y="1701584"/>
            <a:ext cx="748600" cy="733628"/>
          </a:xfrm>
          <a:prstGeom prst="rect">
            <a:avLst/>
          </a:prstGeom>
        </p:spPr>
      </p:pic>
    </p:spTree>
    <p:extLst>
      <p:ext uri="{BB962C8B-B14F-4D97-AF65-F5344CB8AC3E}">
        <p14:creationId xmlns:p14="http://schemas.microsoft.com/office/powerpoint/2010/main" val="36636392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C3E90-D7FE-27F4-8341-9A49BCBB3206}"/>
              </a:ext>
            </a:extLst>
          </p:cNvPr>
          <p:cNvSpPr>
            <a:spLocks noGrp="1"/>
          </p:cNvSpPr>
          <p:nvPr>
            <p:ph type="title"/>
          </p:nvPr>
        </p:nvSpPr>
        <p:spPr/>
        <p:txBody>
          <a:bodyPr>
            <a:noAutofit/>
          </a:bodyPr>
          <a:lstStyle/>
          <a:p>
            <a:r>
              <a:rPr lang="en-US" sz="3600"/>
              <a:t>Reader Options Resource for Smarter Balanced/NGSS</a:t>
            </a:r>
          </a:p>
        </p:txBody>
      </p:sp>
      <p:sp>
        <p:nvSpPr>
          <p:cNvPr id="3" name="Slide Number Placeholder 2">
            <a:extLst>
              <a:ext uri="{FF2B5EF4-FFF2-40B4-BE49-F238E27FC236}">
                <a16:creationId xmlns:a16="http://schemas.microsoft.com/office/drawing/2014/main" id="{8209A49D-A22A-015D-4137-004AF249DFB0}"/>
              </a:ext>
            </a:extLst>
          </p:cNvPr>
          <p:cNvSpPr>
            <a:spLocks noGrp="1"/>
          </p:cNvSpPr>
          <p:nvPr>
            <p:ph type="sldNum" sz="quarter" idx="4"/>
          </p:nvPr>
        </p:nvSpPr>
        <p:spPr/>
        <p:txBody>
          <a:bodyPr/>
          <a:lstStyle/>
          <a:p>
            <a:fld id="{13A326F7-3D62-4D6D-AF51-CF772FE3461F}" type="slidenum">
              <a:rPr lang="en-US" smtClean="0"/>
              <a:pPr/>
              <a:t>59</a:t>
            </a:fld>
            <a:endParaRPr lang="en-US"/>
          </a:p>
        </p:txBody>
      </p:sp>
      <p:sp>
        <p:nvSpPr>
          <p:cNvPr id="8" name="TextBox 7">
            <a:extLst>
              <a:ext uri="{FF2B5EF4-FFF2-40B4-BE49-F238E27FC236}">
                <a16:creationId xmlns:a16="http://schemas.microsoft.com/office/drawing/2014/main" id="{9D52EDE4-68D7-A9DB-2006-1A022F511BFC}"/>
              </a:ext>
            </a:extLst>
          </p:cNvPr>
          <p:cNvSpPr txBox="1"/>
          <p:nvPr/>
        </p:nvSpPr>
        <p:spPr>
          <a:xfrm>
            <a:off x="232474" y="1712932"/>
            <a:ext cx="5160935" cy="4955203"/>
          </a:xfrm>
          <a:prstGeom prst="rect">
            <a:avLst/>
          </a:prstGeom>
          <a:noFill/>
        </p:spPr>
        <p:txBody>
          <a:bodyPr wrap="square" rtlCol="0">
            <a:spAutoFit/>
          </a:bodyPr>
          <a:lstStyle/>
          <a:p>
            <a:r>
              <a:rPr lang="en-US" sz="2400" b="1">
                <a:latin typeface="Aptos" panose="020B0004020202020204" pitchFamily="34" charset="0"/>
                <a:hlinkClick r:id="rId3"/>
              </a:rPr>
              <a:t>Connecticut Smarter Balanced and NGSS Assessments Reader Options Table</a:t>
            </a:r>
            <a:endParaRPr lang="en-US" sz="2400" b="1">
              <a:latin typeface="Aptos" panose="020B0004020202020204" pitchFamily="34" charset="0"/>
            </a:endParaRPr>
          </a:p>
          <a:p>
            <a:endParaRPr lang="en-US" sz="2400" b="1">
              <a:latin typeface="Aptos" panose="020B0004020202020204" pitchFamily="34" charset="0"/>
            </a:endParaRPr>
          </a:p>
          <a:p>
            <a:r>
              <a:rPr lang="en-US" sz="2000">
                <a:latin typeface="Aptos" panose="020B0004020202020204" pitchFamily="34" charset="0"/>
              </a:rPr>
              <a:t>This resource provides information on various embedded and non-embedded Smarter Balanced and NGSS reader supports and accommodations for students with reading, print, and visual disabilities. This document:</a:t>
            </a:r>
          </a:p>
          <a:p>
            <a:pPr marL="342900" indent="-342900">
              <a:buFont typeface="Arial" panose="020B0604020202020204" pitchFamily="34" charset="0"/>
              <a:buChar char="•"/>
            </a:pPr>
            <a:r>
              <a:rPr lang="en-US" sz="2000">
                <a:latin typeface="Aptos" panose="020B0004020202020204" pitchFamily="34" charset="0"/>
              </a:rPr>
              <a:t>defines the purpose,</a:t>
            </a:r>
          </a:p>
          <a:p>
            <a:pPr marL="342900" indent="-342900">
              <a:buFont typeface="Arial" panose="020B0604020202020204" pitchFamily="34" charset="0"/>
              <a:buChar char="•"/>
            </a:pPr>
            <a:r>
              <a:rPr lang="en-US" sz="2000">
                <a:latin typeface="Aptos" panose="020B0004020202020204" pitchFamily="34" charset="0"/>
              </a:rPr>
              <a:t>outlines accessibility options ranging from designated supports to accommodations</a:t>
            </a:r>
          </a:p>
          <a:p>
            <a:pPr marL="342900" indent="-342900">
              <a:buFont typeface="Arial" panose="020B0604020202020204" pitchFamily="34" charset="0"/>
              <a:buChar char="•"/>
            </a:pPr>
            <a:r>
              <a:rPr lang="en-US" sz="2000">
                <a:latin typeface="Aptos" panose="020B0004020202020204" pitchFamily="34" charset="0"/>
              </a:rPr>
              <a:t>test requirement (i.e., test setting, teacher materials), and;</a:t>
            </a:r>
          </a:p>
          <a:p>
            <a:pPr marL="342900" indent="-342900">
              <a:buFont typeface="Arial" panose="020B0604020202020204" pitchFamily="34" charset="0"/>
              <a:buChar char="•"/>
            </a:pPr>
            <a:r>
              <a:rPr lang="en-US" sz="2000">
                <a:latin typeface="Aptos" panose="020B0004020202020204" pitchFamily="34" charset="0"/>
              </a:rPr>
              <a:t>necessary documentation (if applicable)</a:t>
            </a:r>
          </a:p>
        </p:txBody>
      </p:sp>
      <p:pic>
        <p:nvPicPr>
          <p:cNvPr id="10" name="Picture 9" descr="This is an image of the Connecticut Smarter Balanced and Next Generation Science Standards (NGSS) Assessments Reader Options Table. &#10;">
            <a:hlinkClick r:id="rId3"/>
            <a:extLst>
              <a:ext uri="{FF2B5EF4-FFF2-40B4-BE49-F238E27FC236}">
                <a16:creationId xmlns:a16="http://schemas.microsoft.com/office/drawing/2014/main" id="{83ED18C7-AF3C-D888-78F6-E455552F1F11}"/>
              </a:ext>
            </a:extLst>
          </p:cNvPr>
          <p:cNvPicPr>
            <a:picLocks noChangeAspect="1"/>
          </p:cNvPicPr>
          <p:nvPr/>
        </p:nvPicPr>
        <p:blipFill>
          <a:blip r:embed="rId4"/>
          <a:stretch>
            <a:fillRect/>
          </a:stretch>
        </p:blipFill>
        <p:spPr>
          <a:xfrm>
            <a:off x="5849771" y="1957666"/>
            <a:ext cx="5683542" cy="4369025"/>
          </a:xfrm>
          <a:prstGeom prst="rect">
            <a:avLst/>
          </a:prstGeom>
          <a:ln>
            <a:solidFill>
              <a:schemeClr val="accent1"/>
            </a:solidFill>
          </a:ln>
        </p:spPr>
      </p:pic>
      <p:pic>
        <p:nvPicPr>
          <p:cNvPr id="9" name="Picture 8" descr="This is an image of a hyperlink to signify that the image is hyperlinked.">
            <a:extLst>
              <a:ext uri="{FF2B5EF4-FFF2-40B4-BE49-F238E27FC236}">
                <a16:creationId xmlns:a16="http://schemas.microsoft.com/office/drawing/2014/main" id="{BFA15517-FEDD-C25F-C14B-8882340AD8CA}"/>
              </a:ext>
            </a:extLst>
          </p:cNvPr>
          <p:cNvPicPr>
            <a:picLocks noChangeAspect="1"/>
          </p:cNvPicPr>
          <p:nvPr/>
        </p:nvPicPr>
        <p:blipFill>
          <a:blip r:embed="rId5"/>
          <a:stretch>
            <a:fillRect/>
          </a:stretch>
        </p:blipFill>
        <p:spPr>
          <a:xfrm>
            <a:off x="11313828" y="1546646"/>
            <a:ext cx="608047" cy="595886"/>
          </a:xfrm>
          <a:prstGeom prst="rect">
            <a:avLst/>
          </a:prstGeom>
        </p:spPr>
      </p:pic>
    </p:spTree>
    <p:extLst>
      <p:ext uri="{BB962C8B-B14F-4D97-AF65-F5344CB8AC3E}">
        <p14:creationId xmlns:p14="http://schemas.microsoft.com/office/powerpoint/2010/main" val="1986150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9898D4-8FB2-E119-3990-ECA1F96C90CA}"/>
              </a:ext>
            </a:extLst>
          </p:cNvPr>
          <p:cNvSpPr>
            <a:spLocks noGrp="1"/>
          </p:cNvSpPr>
          <p:nvPr>
            <p:ph type="title"/>
          </p:nvPr>
        </p:nvSpPr>
        <p:spPr/>
        <p:txBody>
          <a:bodyPr>
            <a:normAutofit/>
          </a:bodyPr>
          <a:lstStyle/>
          <a:p>
            <a:pPr algn="ctr">
              <a:buClr>
                <a:schemeClr val="tx2">
                  <a:lumMod val="75000"/>
                </a:schemeClr>
              </a:buClr>
            </a:pPr>
            <a:r>
              <a:rPr lang="en-US" sz="3600" b="1">
                <a:latin typeface="Aptos" panose="020B0004020202020204" pitchFamily="34" charset="0"/>
                <a:ea typeface="Open Sans" panose="020B0606030504020204" pitchFamily="34" charset="0"/>
                <a:cs typeface="Open Sans" panose="020B0606030504020204" pitchFamily="34" charset="0"/>
              </a:rPr>
              <a:t>Meet the Assessment Team</a:t>
            </a:r>
            <a:endParaRPr lang="en-US" sz="3600">
              <a:latin typeface="Aptos" panose="020B0004020202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FC5D13B1-EA0F-3DCE-6DB6-19B5C3CB94A1}"/>
              </a:ext>
            </a:extLst>
          </p:cNvPr>
          <p:cNvSpPr txBox="1"/>
          <p:nvPr/>
        </p:nvSpPr>
        <p:spPr>
          <a:xfrm>
            <a:off x="1564341" y="1823262"/>
            <a:ext cx="9063318"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rtl="0" fontAlgn="base"/>
            <a:r>
              <a:rPr lang="en-US" sz="2400" b="1" i="0" u="none" strike="noStrike">
                <a:solidFill>
                  <a:srgbClr val="000000"/>
                </a:solidFill>
                <a:effectLst/>
                <a:latin typeface="Aptos" panose="020B0004020202020204" pitchFamily="34" charset="0"/>
              </a:rPr>
              <a:t>Smarter Balanced/NGSS/Accessibility Supports and Accommodations and the </a:t>
            </a:r>
          </a:p>
          <a:p>
            <a:pPr algn="ctr" rtl="0" fontAlgn="base"/>
            <a:r>
              <a:rPr lang="en-US" sz="2400" b="1" i="0" u="none" strike="noStrike">
                <a:solidFill>
                  <a:srgbClr val="000000"/>
                </a:solidFill>
                <a:effectLst/>
                <a:latin typeface="Aptos" panose="020B0004020202020204" pitchFamily="34" charset="0"/>
              </a:rPr>
              <a:t>Connecticut Alternate Assessment System (CTAA, CTAS, &amp; CAAELP)</a:t>
            </a:r>
            <a:r>
              <a:rPr lang="en-US" sz="2400" b="1" i="0">
                <a:solidFill>
                  <a:srgbClr val="000000"/>
                </a:solidFill>
                <a:effectLst/>
                <a:latin typeface="Aptos" panose="020B0004020202020204" pitchFamily="34" charset="0"/>
              </a:rPr>
              <a:t>​​</a:t>
            </a:r>
            <a:endParaRPr lang="en-US" sz="2400">
              <a:latin typeface="Aptos" panose="020B0004020202020204" pitchFamily="34" charset="0"/>
            </a:endParaRPr>
          </a:p>
        </p:txBody>
      </p:sp>
      <p:sp>
        <p:nvSpPr>
          <p:cNvPr id="8" name="TextBox 7">
            <a:extLst>
              <a:ext uri="{FF2B5EF4-FFF2-40B4-BE49-F238E27FC236}">
                <a16:creationId xmlns:a16="http://schemas.microsoft.com/office/drawing/2014/main" id="{F71A8EB5-6424-2DAF-E78E-34C6F6B91A6D}"/>
              </a:ext>
            </a:extLst>
          </p:cNvPr>
          <p:cNvSpPr txBox="1"/>
          <p:nvPr/>
        </p:nvSpPr>
        <p:spPr>
          <a:xfrm>
            <a:off x="1564341" y="3335560"/>
            <a:ext cx="9063318" cy="14927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rtl="0" fontAlgn="base">
              <a:lnSpc>
                <a:spcPct val="150000"/>
              </a:lnSpc>
              <a:spcBef>
                <a:spcPts val="600"/>
              </a:spcBef>
            </a:pPr>
            <a:r>
              <a:rPr lang="en-US" sz="2200" b="1" i="0" u="none" strike="noStrike">
                <a:solidFill>
                  <a:schemeClr val="accent1">
                    <a:lumMod val="75000"/>
                  </a:schemeClr>
                </a:solidFill>
                <a:effectLst/>
                <a:latin typeface="Aptos" panose="020B0004020202020204" pitchFamily="34" charset="0"/>
              </a:rPr>
              <a:t>Deirdre Ducharme</a:t>
            </a:r>
            <a:r>
              <a:rPr lang="en-US" sz="2200" b="1" i="0">
                <a:solidFill>
                  <a:schemeClr val="accent1">
                    <a:lumMod val="75000"/>
                  </a:schemeClr>
                </a:solidFill>
                <a:effectLst/>
                <a:latin typeface="Aptos" panose="020B0004020202020204" pitchFamily="34" charset="0"/>
              </a:rPr>
              <a:t>​</a:t>
            </a:r>
          </a:p>
          <a:p>
            <a:pPr algn="ctr" rtl="0" fontAlgn="base"/>
            <a:r>
              <a:rPr lang="en-US" sz="2000" b="0" i="0" u="sng" strike="noStrike">
                <a:solidFill>
                  <a:srgbClr val="0563C1"/>
                </a:solidFill>
                <a:effectLst/>
                <a:latin typeface="Aptos" panose="020B0004020202020204" pitchFamily="34" charset="0"/>
                <a:hlinkClick r:id="rId3"/>
              </a:rPr>
              <a:t>Deirdre.Ducharme@ct.gov</a:t>
            </a:r>
            <a:r>
              <a:rPr lang="en-US" sz="2000" b="0" i="0" u="none" strike="noStrike">
                <a:solidFill>
                  <a:srgbClr val="000000"/>
                </a:solidFill>
                <a:effectLst/>
                <a:latin typeface="Aptos" panose="020B0004020202020204" pitchFamily="34" charset="0"/>
              </a:rPr>
              <a:t>; 860-713-6859</a:t>
            </a:r>
            <a:r>
              <a:rPr lang="en-US" sz="2000" b="0" i="0">
                <a:solidFill>
                  <a:srgbClr val="000000"/>
                </a:solidFill>
                <a:effectLst/>
                <a:latin typeface="Aptos" panose="020B0004020202020204" pitchFamily="34" charset="0"/>
              </a:rPr>
              <a:t>​</a:t>
            </a:r>
          </a:p>
          <a:p>
            <a:pPr algn="ctr" rtl="0" fontAlgn="base"/>
            <a:r>
              <a:rPr lang="en-US" sz="2000" b="0" i="0">
                <a:solidFill>
                  <a:srgbClr val="000000"/>
                </a:solidFill>
                <a:effectLst/>
                <a:latin typeface="Arial" panose="020B0604020202020204" pitchFamily="34" charset="0"/>
              </a:rPr>
              <a:t>​</a:t>
            </a:r>
            <a:endParaRPr lang="en-US" sz="2000" b="0" i="0">
              <a:solidFill>
                <a:srgbClr val="000000"/>
              </a:solidFill>
              <a:effectLst/>
              <a:latin typeface="Segoe UI" panose="020B0502040204020203" pitchFamily="34" charset="0"/>
            </a:endParaRPr>
          </a:p>
          <a:p>
            <a:pPr algn="ctr"/>
            <a:endParaRPr lang="en-US">
              <a:highlight>
                <a:srgbClr val="C0C0C0"/>
              </a:highlight>
            </a:endParaRPr>
          </a:p>
        </p:txBody>
      </p:sp>
      <p:sp>
        <p:nvSpPr>
          <p:cNvPr id="10" name="TextBox 9">
            <a:extLst>
              <a:ext uri="{FF2B5EF4-FFF2-40B4-BE49-F238E27FC236}">
                <a16:creationId xmlns:a16="http://schemas.microsoft.com/office/drawing/2014/main" id="{32DB5E51-1DA7-58A4-066F-909D73D9EA99}"/>
              </a:ext>
            </a:extLst>
          </p:cNvPr>
          <p:cNvSpPr txBox="1"/>
          <p:nvPr/>
        </p:nvSpPr>
        <p:spPr>
          <a:xfrm>
            <a:off x="1564341" y="4904460"/>
            <a:ext cx="9063318" cy="118494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rtl="0" fontAlgn="base">
              <a:lnSpc>
                <a:spcPct val="150000"/>
              </a:lnSpc>
              <a:spcBef>
                <a:spcPts val="600"/>
              </a:spcBef>
            </a:pPr>
            <a:r>
              <a:rPr lang="en-US" sz="2200" b="1">
                <a:solidFill>
                  <a:schemeClr val="accent1">
                    <a:lumMod val="75000"/>
                  </a:schemeClr>
                </a:solidFill>
              </a:rPr>
              <a:t>Katherine Seifert</a:t>
            </a:r>
            <a:r>
              <a:rPr lang="en-US" sz="2200" b="0" i="0">
                <a:solidFill>
                  <a:schemeClr val="accent1">
                    <a:lumMod val="75000"/>
                  </a:schemeClr>
                </a:solidFill>
                <a:effectLst/>
              </a:rPr>
              <a:t>​​</a:t>
            </a:r>
          </a:p>
          <a:p>
            <a:pPr algn="ctr" rtl="0" fontAlgn="base"/>
            <a:r>
              <a:rPr lang="en-US" sz="2000" b="0" i="0" u="sng" strike="noStrike">
                <a:solidFill>
                  <a:srgbClr val="0563C1"/>
                </a:solidFill>
                <a:effectLst/>
              </a:rPr>
              <a:t>Katherine.Seifert@ct.gov</a:t>
            </a:r>
            <a:r>
              <a:rPr lang="en-US" sz="2000" b="0" i="0" u="none" strike="noStrike">
                <a:solidFill>
                  <a:srgbClr val="0000FF"/>
                </a:solidFill>
                <a:effectLst/>
              </a:rPr>
              <a:t>; </a:t>
            </a:r>
            <a:r>
              <a:rPr lang="en-US" sz="2000" b="0" i="0" u="none" strike="noStrike">
                <a:solidFill>
                  <a:srgbClr val="000000"/>
                </a:solidFill>
                <a:effectLst/>
              </a:rPr>
              <a:t>(860) 713-6722</a:t>
            </a:r>
            <a:r>
              <a:rPr lang="en-US" sz="2000" b="0" i="0">
                <a:solidFill>
                  <a:srgbClr val="000000"/>
                </a:solidFill>
                <a:effectLst/>
              </a:rPr>
              <a:t>​</a:t>
            </a:r>
          </a:p>
          <a:p>
            <a:pPr algn="ctr" rtl="0" fontAlgn="base"/>
            <a:endParaRPr lang="en-US" b="0" i="0">
              <a:solidFill>
                <a:srgbClr val="000000"/>
              </a:solidFill>
              <a:effectLst/>
            </a:endParaRPr>
          </a:p>
        </p:txBody>
      </p:sp>
      <p:sp>
        <p:nvSpPr>
          <p:cNvPr id="15" name="TextBox 14">
            <a:extLst>
              <a:ext uri="{FF2B5EF4-FFF2-40B4-BE49-F238E27FC236}">
                <a16:creationId xmlns:a16="http://schemas.microsoft.com/office/drawing/2014/main" id="{7C303069-F73C-A7CC-A726-428694406343}"/>
              </a:ext>
            </a:extLst>
          </p:cNvPr>
          <p:cNvSpPr txBox="1"/>
          <p:nvPr/>
        </p:nvSpPr>
        <p:spPr>
          <a:xfrm>
            <a:off x="1564341" y="4904460"/>
            <a:ext cx="9063318" cy="14927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rtl="0" fontAlgn="base">
              <a:lnSpc>
                <a:spcPct val="150000"/>
              </a:lnSpc>
              <a:spcBef>
                <a:spcPts val="600"/>
              </a:spcBef>
            </a:pPr>
            <a:r>
              <a:rPr lang="en-US" sz="2200" b="1">
                <a:solidFill>
                  <a:schemeClr val="accent1">
                    <a:lumMod val="75000"/>
                  </a:schemeClr>
                </a:solidFill>
                <a:latin typeface="Aptos" panose="020B0004020202020204" pitchFamily="34" charset="0"/>
              </a:rPr>
              <a:t>Katie Seifert</a:t>
            </a:r>
            <a:r>
              <a:rPr lang="en-US" sz="2200" b="0" i="0">
                <a:solidFill>
                  <a:schemeClr val="accent1">
                    <a:lumMod val="75000"/>
                  </a:schemeClr>
                </a:solidFill>
                <a:effectLst/>
                <a:latin typeface="Aptos" panose="020B0004020202020204" pitchFamily="34" charset="0"/>
              </a:rPr>
              <a:t>​​</a:t>
            </a:r>
          </a:p>
          <a:p>
            <a:pPr algn="ctr" rtl="0" fontAlgn="base"/>
            <a:r>
              <a:rPr lang="en-US" sz="2000" b="0" i="0" u="sng" strike="noStrike">
                <a:solidFill>
                  <a:srgbClr val="0563C1"/>
                </a:solidFill>
                <a:effectLst/>
                <a:latin typeface="Aptos" panose="020B0004020202020204" pitchFamily="34" charset="0"/>
              </a:rPr>
              <a:t>Katherine.Seifert@ct.gov</a:t>
            </a:r>
            <a:r>
              <a:rPr lang="en-US" sz="2000" b="0" i="0" u="none" strike="noStrike">
                <a:solidFill>
                  <a:srgbClr val="0000FF"/>
                </a:solidFill>
                <a:effectLst/>
                <a:latin typeface="Aptos" panose="020B0004020202020204" pitchFamily="34" charset="0"/>
              </a:rPr>
              <a:t>; </a:t>
            </a:r>
            <a:r>
              <a:rPr lang="en-US" sz="2000" b="0" i="0" u="none" strike="noStrike">
                <a:solidFill>
                  <a:srgbClr val="000000"/>
                </a:solidFill>
                <a:effectLst/>
                <a:latin typeface="Aptos" panose="020B0004020202020204" pitchFamily="34" charset="0"/>
              </a:rPr>
              <a:t>(860) 713-6722</a:t>
            </a:r>
          </a:p>
          <a:p>
            <a:pPr algn="ctr" rtl="0" fontAlgn="base"/>
            <a:r>
              <a:rPr lang="en-US" sz="2000" b="0" i="0">
                <a:solidFill>
                  <a:srgbClr val="000000"/>
                </a:solidFill>
                <a:effectLst/>
                <a:latin typeface="Aptos" panose="020B0004020202020204" pitchFamily="34" charset="0"/>
              </a:rPr>
              <a:t>​</a:t>
            </a:r>
          </a:p>
          <a:p>
            <a:pPr algn="ctr" rtl="0" fontAlgn="base"/>
            <a:endParaRPr lang="en-US" b="0" i="0">
              <a:solidFill>
                <a:srgbClr val="000000"/>
              </a:solidFill>
              <a:effectLst/>
            </a:endParaRPr>
          </a:p>
        </p:txBody>
      </p:sp>
      <p:pic>
        <p:nvPicPr>
          <p:cNvPr id="16" name="Picture 4" descr="Photo of Deirdre Ducharme, Education Consultant for Accessibility and Accommodations on Statewide Assessments.">
            <a:extLst>
              <a:ext uri="{FF2B5EF4-FFF2-40B4-BE49-F238E27FC236}">
                <a16:creationId xmlns:a16="http://schemas.microsoft.com/office/drawing/2014/main" id="{EF498004-A5D0-04CA-28B6-80B6D9FD7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8107" y="3392922"/>
            <a:ext cx="875463" cy="13679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Photo of Katie Seifert, Education Consultant for Accessibility and Accommodations on Statewide Assessments.">
            <a:extLst>
              <a:ext uri="{FF2B5EF4-FFF2-40B4-BE49-F238E27FC236}">
                <a16:creationId xmlns:a16="http://schemas.microsoft.com/office/drawing/2014/main" id="{CFCB0B1B-632D-E1A3-5445-356535BA61C7}"/>
              </a:ext>
            </a:extLst>
          </p:cNvPr>
          <p:cNvPicPr>
            <a:picLocks noChangeAspect="1"/>
          </p:cNvPicPr>
          <p:nvPr/>
        </p:nvPicPr>
        <p:blipFill>
          <a:blip r:embed="rId5"/>
          <a:stretch>
            <a:fillRect/>
          </a:stretch>
        </p:blipFill>
        <p:spPr>
          <a:xfrm>
            <a:off x="9348107" y="4935784"/>
            <a:ext cx="958333" cy="1404790"/>
          </a:xfrm>
          <a:prstGeom prst="rect">
            <a:avLst/>
          </a:prstGeom>
        </p:spPr>
      </p:pic>
    </p:spTree>
    <p:extLst>
      <p:ext uri="{BB962C8B-B14F-4D97-AF65-F5344CB8AC3E}">
        <p14:creationId xmlns:p14="http://schemas.microsoft.com/office/powerpoint/2010/main" val="20191352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EB2B48D-82CA-0941-84B2-3219664744DD}"/>
              </a:ext>
            </a:extLst>
          </p:cNvPr>
          <p:cNvSpPr>
            <a:spLocks noGrp="1"/>
          </p:cNvSpPr>
          <p:nvPr>
            <p:ph sz="half" idx="1"/>
          </p:nvPr>
        </p:nvSpPr>
        <p:spPr>
          <a:xfrm>
            <a:off x="196168" y="3008393"/>
            <a:ext cx="4671350" cy="3100326"/>
          </a:xfrm>
        </p:spPr>
        <p:txBody>
          <a:bodyPr>
            <a:normAutofit/>
          </a:bodyPr>
          <a:lstStyle/>
          <a:p>
            <a:pPr marL="0" indent="0">
              <a:buNone/>
            </a:pPr>
            <a:r>
              <a:rPr lang="en-US" sz="1800" b="1" u="sng"/>
              <a:t>Embedded - TTS of ELA Reading Passages</a:t>
            </a:r>
          </a:p>
          <a:p>
            <a:r>
              <a:rPr lang="en-US" sz="1800"/>
              <a:t>The PPT/Section 504 Team complete the </a:t>
            </a:r>
            <a:r>
              <a:rPr lang="en-US" sz="1800">
                <a:solidFill>
                  <a:srgbClr val="0563C1"/>
                </a:solidFill>
                <a:hlinkClick r:id="rId3">
                  <a:extLst>
                    <a:ext uri="{A12FA001-AC4F-418D-AE19-62706E023703}">
                      <ahyp:hlinkClr xmlns:ahyp="http://schemas.microsoft.com/office/drawing/2018/hyperlinkcolor" val="tx"/>
                    </a:ext>
                  </a:extLst>
                </a:hlinkClick>
              </a:rPr>
              <a:t>Decision Guidelines for Text-to-Speech of the Smarter Balanced ELA Reading Passages</a:t>
            </a:r>
            <a:r>
              <a:rPr lang="en-US" sz="1800">
                <a:solidFill>
                  <a:srgbClr val="0563C1"/>
                </a:solidFill>
              </a:rPr>
              <a:t> </a:t>
            </a:r>
            <a:r>
              <a:rPr lang="en-US" sz="1800"/>
              <a:t>and maintain with the student’s record. </a:t>
            </a:r>
          </a:p>
          <a:p>
            <a:r>
              <a:rPr lang="en-US" sz="1800"/>
              <a:t>The team must document this accommodation in CT-SEDS for ELA and other subtests as applicable (i.e., math, science).</a:t>
            </a:r>
          </a:p>
        </p:txBody>
      </p:sp>
      <p:sp>
        <p:nvSpPr>
          <p:cNvPr id="2" name="Title 1">
            <a:extLst>
              <a:ext uri="{FF2B5EF4-FFF2-40B4-BE49-F238E27FC236}">
                <a16:creationId xmlns:a16="http://schemas.microsoft.com/office/drawing/2014/main" id="{403893B2-27DD-EAB7-EF82-C85C8D1973DE}"/>
              </a:ext>
            </a:extLst>
          </p:cNvPr>
          <p:cNvSpPr>
            <a:spLocks noGrp="1"/>
          </p:cNvSpPr>
          <p:nvPr>
            <p:ph type="title"/>
          </p:nvPr>
        </p:nvSpPr>
        <p:spPr/>
        <p:txBody>
          <a:bodyPr>
            <a:normAutofit/>
          </a:bodyPr>
          <a:lstStyle/>
          <a:p>
            <a:r>
              <a:rPr lang="en-US" sz="3600"/>
              <a:t>Decision Guidelines for Reader Supports</a:t>
            </a:r>
          </a:p>
        </p:txBody>
      </p:sp>
      <p:sp>
        <p:nvSpPr>
          <p:cNvPr id="3" name="Slide Number Placeholder 2">
            <a:extLst>
              <a:ext uri="{FF2B5EF4-FFF2-40B4-BE49-F238E27FC236}">
                <a16:creationId xmlns:a16="http://schemas.microsoft.com/office/drawing/2014/main" id="{4D6C7C8A-084E-B9B1-A535-F3C72B2E873C}"/>
              </a:ext>
            </a:extLst>
          </p:cNvPr>
          <p:cNvSpPr>
            <a:spLocks noGrp="1"/>
          </p:cNvSpPr>
          <p:nvPr>
            <p:ph type="sldNum" sz="quarter" idx="4"/>
          </p:nvPr>
        </p:nvSpPr>
        <p:spPr/>
        <p:txBody>
          <a:bodyPr/>
          <a:lstStyle/>
          <a:p>
            <a:fld id="{13A326F7-3D62-4D6D-AF51-CF772FE3461F}" type="slidenum">
              <a:rPr lang="en-US" smtClean="0"/>
              <a:pPr/>
              <a:t>60</a:t>
            </a:fld>
            <a:endParaRPr lang="en-US"/>
          </a:p>
        </p:txBody>
      </p:sp>
      <p:sp>
        <p:nvSpPr>
          <p:cNvPr id="6" name="TextBox 5">
            <a:extLst>
              <a:ext uri="{FF2B5EF4-FFF2-40B4-BE49-F238E27FC236}">
                <a16:creationId xmlns:a16="http://schemas.microsoft.com/office/drawing/2014/main" id="{D37A6F84-AD35-170F-CE02-3DC2C1FAFF05}"/>
              </a:ext>
            </a:extLst>
          </p:cNvPr>
          <p:cNvSpPr txBox="1"/>
          <p:nvPr/>
        </p:nvSpPr>
        <p:spPr>
          <a:xfrm flipH="1">
            <a:off x="196168" y="1499018"/>
            <a:ext cx="4496353" cy="1200329"/>
          </a:xfrm>
          <a:prstGeom prst="rect">
            <a:avLst/>
          </a:prstGeom>
          <a:noFill/>
        </p:spPr>
        <p:txBody>
          <a:bodyPr wrap="square" rtlCol="0">
            <a:spAutoFit/>
          </a:bodyPr>
          <a:lstStyle/>
          <a:p>
            <a:r>
              <a:rPr lang="en-US">
                <a:latin typeface="Aptos" panose="020B0004020202020204" pitchFamily="34" charset="0"/>
              </a:rPr>
              <a:t>Some reader supports require documented evidence for a reader, either embedded TTS of ELA Reading Passages or non-embedded Read Aloud of ELA Reading Passages.</a:t>
            </a:r>
          </a:p>
        </p:txBody>
      </p:sp>
      <p:pic>
        <p:nvPicPr>
          <p:cNvPr id="9" name="Picture 8" descr="This is an image of the 2024-25 Decision Guidelines for Text-to-Speech of the Smarter Balanced ELA Reading Passages. ">
            <a:hlinkClick r:id="rId3"/>
            <a:extLst>
              <a:ext uri="{FF2B5EF4-FFF2-40B4-BE49-F238E27FC236}">
                <a16:creationId xmlns:a16="http://schemas.microsoft.com/office/drawing/2014/main" id="{FDFC559A-8474-B87C-AD5E-8995E4604C7A}"/>
              </a:ext>
            </a:extLst>
          </p:cNvPr>
          <p:cNvPicPr>
            <a:picLocks noChangeAspect="1"/>
          </p:cNvPicPr>
          <p:nvPr/>
        </p:nvPicPr>
        <p:blipFill>
          <a:blip r:embed="rId4"/>
          <a:stretch>
            <a:fillRect/>
          </a:stretch>
        </p:blipFill>
        <p:spPr>
          <a:xfrm>
            <a:off x="4867518" y="1497268"/>
            <a:ext cx="7153643" cy="4829423"/>
          </a:xfrm>
          <a:prstGeom prst="rect">
            <a:avLst/>
          </a:prstGeom>
          <a:ln>
            <a:solidFill>
              <a:schemeClr val="accent1"/>
            </a:solidFill>
          </a:ln>
        </p:spPr>
      </p:pic>
      <p:pic>
        <p:nvPicPr>
          <p:cNvPr id="7" name="Picture 6" descr="This is an image of a hyperlink to signify that the image is hyperlinked.">
            <a:extLst>
              <a:ext uri="{FF2B5EF4-FFF2-40B4-BE49-F238E27FC236}">
                <a16:creationId xmlns:a16="http://schemas.microsoft.com/office/drawing/2014/main" id="{9F648C11-A28D-EC21-8143-262CB0242110}"/>
              </a:ext>
            </a:extLst>
          </p:cNvPr>
          <p:cNvPicPr>
            <a:picLocks noChangeAspect="1"/>
          </p:cNvPicPr>
          <p:nvPr/>
        </p:nvPicPr>
        <p:blipFill>
          <a:blip r:embed="rId5"/>
          <a:stretch>
            <a:fillRect/>
          </a:stretch>
        </p:blipFill>
        <p:spPr>
          <a:xfrm>
            <a:off x="11583953" y="1423158"/>
            <a:ext cx="608047" cy="595886"/>
          </a:xfrm>
          <a:prstGeom prst="rect">
            <a:avLst/>
          </a:prstGeom>
        </p:spPr>
      </p:pic>
    </p:spTree>
    <p:extLst>
      <p:ext uri="{BB962C8B-B14F-4D97-AF65-F5344CB8AC3E}">
        <p14:creationId xmlns:p14="http://schemas.microsoft.com/office/powerpoint/2010/main" val="29607512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27BD06-4D9B-D79F-277C-5BD8768A3FDC}"/>
              </a:ext>
            </a:extLst>
          </p:cNvPr>
          <p:cNvSpPr>
            <a:spLocks noGrp="1"/>
          </p:cNvSpPr>
          <p:nvPr>
            <p:ph sz="half" idx="2"/>
          </p:nvPr>
        </p:nvSpPr>
        <p:spPr>
          <a:xfrm>
            <a:off x="724719" y="1576343"/>
            <a:ext cx="6359576" cy="4978012"/>
          </a:xfrm>
        </p:spPr>
        <p:txBody>
          <a:bodyPr>
            <a:normAutofit/>
          </a:bodyPr>
          <a:lstStyle/>
          <a:p>
            <a:pPr marL="0" indent="0">
              <a:buNone/>
            </a:pPr>
            <a:r>
              <a:rPr lang="en-US" sz="2200" b="1" u="sng"/>
              <a:t>Non-Embedded –Read Aloud of ELA Reading Passages </a:t>
            </a:r>
          </a:p>
          <a:p>
            <a:r>
              <a:rPr lang="en-US" sz="2200"/>
              <a:t>Special Documented Accommodation must be indicated with attestation in CT-SEDS.</a:t>
            </a:r>
          </a:p>
          <a:p>
            <a:r>
              <a:rPr lang="en-US" sz="2200"/>
              <a:t>(1) The PPT/Section 504 Team must complete the </a:t>
            </a:r>
            <a:r>
              <a:rPr lang="en-US" sz="2200">
                <a:solidFill>
                  <a:srgbClr val="0563C1"/>
                </a:solidFill>
                <a:hlinkClick r:id="rId3">
                  <a:extLst>
                    <a:ext uri="{A12FA001-AC4F-418D-AE19-62706E023703}">
                      <ahyp:hlinkClr xmlns:ahyp="http://schemas.microsoft.com/office/drawing/2018/hyperlinkcolor" val="tx"/>
                    </a:ext>
                  </a:extLst>
                </a:hlinkClick>
              </a:rPr>
              <a:t>Documented Evidence for a Read Aloud of the Smarter Balanced ELA Reading Passages</a:t>
            </a:r>
            <a:r>
              <a:rPr lang="en-US" sz="2200">
                <a:solidFill>
                  <a:srgbClr val="0563C1"/>
                </a:solidFill>
              </a:rPr>
              <a:t> </a:t>
            </a:r>
            <a:r>
              <a:rPr lang="en-US" sz="2200"/>
              <a:t>and maintain in the student’s record.</a:t>
            </a:r>
          </a:p>
          <a:p>
            <a:r>
              <a:rPr lang="en-US" sz="2200"/>
              <a:t>(2) The qualified individual acting as the reader should review the </a:t>
            </a:r>
            <a:r>
              <a:rPr lang="en-US" sz="2200">
                <a:solidFill>
                  <a:srgbClr val="0563C1"/>
                </a:solidFill>
                <a:hlinkClick r:id="rId4">
                  <a:extLst>
                    <a:ext uri="{A12FA001-AC4F-418D-AE19-62706E023703}">
                      <ahyp:hlinkClr xmlns:ahyp="http://schemas.microsoft.com/office/drawing/2018/hyperlinkcolor" val="tx"/>
                    </a:ext>
                  </a:extLst>
                </a:hlinkClick>
              </a:rPr>
              <a:t>Smarter Balanced Assessments: Read Aloud Guidelines</a:t>
            </a:r>
            <a:r>
              <a:rPr lang="en-US" sz="2200">
                <a:solidFill>
                  <a:srgbClr val="0563C1"/>
                </a:solidFill>
              </a:rPr>
              <a:t> </a:t>
            </a:r>
            <a:r>
              <a:rPr lang="en-US" sz="2200"/>
              <a:t>and sign the Test Security/Confidentiality Agreement Form (Appendix B of document).</a:t>
            </a:r>
          </a:p>
          <a:p>
            <a:pPr marL="0" indent="0">
              <a:buNone/>
            </a:pPr>
            <a:endParaRPr lang="en-US" sz="2600"/>
          </a:p>
          <a:p>
            <a:pPr marL="0" indent="0">
              <a:buNone/>
            </a:pPr>
            <a:endParaRPr lang="en-US" sz="2600"/>
          </a:p>
          <a:p>
            <a:pPr marL="0" indent="0">
              <a:buNone/>
            </a:pPr>
            <a:endParaRPr lang="en-US"/>
          </a:p>
        </p:txBody>
      </p:sp>
      <p:sp>
        <p:nvSpPr>
          <p:cNvPr id="2" name="Title 1">
            <a:extLst>
              <a:ext uri="{FF2B5EF4-FFF2-40B4-BE49-F238E27FC236}">
                <a16:creationId xmlns:a16="http://schemas.microsoft.com/office/drawing/2014/main" id="{403893B2-27DD-EAB7-EF82-C85C8D1973DE}"/>
              </a:ext>
            </a:extLst>
          </p:cNvPr>
          <p:cNvSpPr>
            <a:spLocks noGrp="1"/>
          </p:cNvSpPr>
          <p:nvPr>
            <p:ph type="title"/>
          </p:nvPr>
        </p:nvSpPr>
        <p:spPr/>
        <p:txBody>
          <a:bodyPr>
            <a:normAutofit/>
          </a:bodyPr>
          <a:lstStyle/>
          <a:p>
            <a:r>
              <a:rPr lang="en-US" sz="3600"/>
              <a:t>Documented Evidence for Reader Supports - Continued</a:t>
            </a:r>
          </a:p>
        </p:txBody>
      </p:sp>
      <p:sp>
        <p:nvSpPr>
          <p:cNvPr id="3" name="Slide Number Placeholder 2">
            <a:extLst>
              <a:ext uri="{FF2B5EF4-FFF2-40B4-BE49-F238E27FC236}">
                <a16:creationId xmlns:a16="http://schemas.microsoft.com/office/drawing/2014/main" id="{4D6C7C8A-084E-B9B1-A535-F3C72B2E873C}"/>
              </a:ext>
            </a:extLst>
          </p:cNvPr>
          <p:cNvSpPr>
            <a:spLocks noGrp="1"/>
          </p:cNvSpPr>
          <p:nvPr>
            <p:ph type="sldNum" sz="quarter" idx="4"/>
          </p:nvPr>
        </p:nvSpPr>
        <p:spPr/>
        <p:txBody>
          <a:bodyPr/>
          <a:lstStyle/>
          <a:p>
            <a:fld id="{13A326F7-3D62-4D6D-AF51-CF772FE3461F}" type="slidenum">
              <a:rPr lang="en-US" smtClean="0"/>
              <a:pPr/>
              <a:t>61</a:t>
            </a:fld>
            <a:endParaRPr lang="en-US"/>
          </a:p>
        </p:txBody>
      </p:sp>
      <p:pic>
        <p:nvPicPr>
          <p:cNvPr id="12" name="Picture 11" descr="This is an image of the Smarter Balanced Assessments: Read Aloud Guidelines.">
            <a:hlinkClick r:id="rId4"/>
            <a:extLst>
              <a:ext uri="{FF2B5EF4-FFF2-40B4-BE49-F238E27FC236}">
                <a16:creationId xmlns:a16="http://schemas.microsoft.com/office/drawing/2014/main" id="{9AE5B264-BB53-E104-5166-BF8F69C13B3A}"/>
              </a:ext>
            </a:extLst>
          </p:cNvPr>
          <p:cNvPicPr>
            <a:picLocks noChangeAspect="1"/>
          </p:cNvPicPr>
          <p:nvPr/>
        </p:nvPicPr>
        <p:blipFill>
          <a:blip r:embed="rId5"/>
          <a:stretch>
            <a:fillRect/>
          </a:stretch>
        </p:blipFill>
        <p:spPr>
          <a:xfrm>
            <a:off x="7609567" y="4587000"/>
            <a:ext cx="3905211" cy="2030641"/>
          </a:xfrm>
          <a:prstGeom prst="rect">
            <a:avLst/>
          </a:prstGeom>
          <a:ln>
            <a:solidFill>
              <a:schemeClr val="tx1"/>
            </a:solidFill>
          </a:ln>
        </p:spPr>
      </p:pic>
      <p:pic>
        <p:nvPicPr>
          <p:cNvPr id="10" name="Graphic 9" descr="Badge 1 outline to reference the 2024-25 Documented Evidence for a Read Aloud of the Smarter Balanced ELA Reading Passages. The link to this resource is: https://ct.portal.cambiumast.com/resource-item/en/documented-evidence-for-a-read-aloud-of-the-smarter-balanced-ela-reading-passages.">
            <a:extLst>
              <a:ext uri="{FF2B5EF4-FFF2-40B4-BE49-F238E27FC236}">
                <a16:creationId xmlns:a16="http://schemas.microsoft.com/office/drawing/2014/main" id="{F4AF3344-01AB-52E1-29C6-A657778DF2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61304" y="1468994"/>
            <a:ext cx="725687" cy="725687"/>
          </a:xfrm>
          <a:prstGeom prst="rect">
            <a:avLst/>
          </a:prstGeom>
        </p:spPr>
      </p:pic>
      <p:pic>
        <p:nvPicPr>
          <p:cNvPr id="14" name="Graphic 13" descr="Badge 2 outline to reference the Smarter Balanced Assessments: Read Aloud Guidelines. The link to this resource is: https://ct.portal.cambiumast.com/content/contentresources/en/Smarter-Balanced-Read-Aloud-Guidelines.pdf.">
            <a:extLst>
              <a:ext uri="{FF2B5EF4-FFF2-40B4-BE49-F238E27FC236}">
                <a16:creationId xmlns:a16="http://schemas.microsoft.com/office/drawing/2014/main" id="{237C4B3B-2B9E-EDA2-8931-FA8B0AAE39A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86460" y="4234972"/>
            <a:ext cx="675373" cy="675373"/>
          </a:xfrm>
          <a:prstGeom prst="rect">
            <a:avLst/>
          </a:prstGeom>
        </p:spPr>
      </p:pic>
      <p:pic>
        <p:nvPicPr>
          <p:cNvPr id="16" name="Picture 15" descr="This is an image of a hyperlink to signify that the image is hyperlinked.">
            <a:extLst>
              <a:ext uri="{FF2B5EF4-FFF2-40B4-BE49-F238E27FC236}">
                <a16:creationId xmlns:a16="http://schemas.microsoft.com/office/drawing/2014/main" id="{BF567B1C-85EA-6D32-0539-7A5D90EFE9E9}"/>
              </a:ext>
            </a:extLst>
          </p:cNvPr>
          <p:cNvPicPr>
            <a:picLocks noChangeAspect="1"/>
          </p:cNvPicPr>
          <p:nvPr/>
        </p:nvPicPr>
        <p:blipFill>
          <a:blip r:embed="rId10"/>
          <a:stretch>
            <a:fillRect/>
          </a:stretch>
        </p:blipFill>
        <p:spPr>
          <a:xfrm>
            <a:off x="11432003" y="4271886"/>
            <a:ext cx="608047" cy="595886"/>
          </a:xfrm>
          <a:prstGeom prst="rect">
            <a:avLst/>
          </a:prstGeom>
        </p:spPr>
      </p:pic>
      <p:pic>
        <p:nvPicPr>
          <p:cNvPr id="6" name="Picture 5" descr="This is an image of the Documented Evidence for a Read Aloud of the Smarter Balanced ELA Reading Passages.">
            <a:hlinkClick r:id="rId3"/>
            <a:extLst>
              <a:ext uri="{FF2B5EF4-FFF2-40B4-BE49-F238E27FC236}">
                <a16:creationId xmlns:a16="http://schemas.microsoft.com/office/drawing/2014/main" id="{BAD03203-3ADE-02FA-18DF-EA270591E813}"/>
              </a:ext>
            </a:extLst>
          </p:cNvPr>
          <p:cNvPicPr>
            <a:picLocks noChangeAspect="1"/>
          </p:cNvPicPr>
          <p:nvPr/>
        </p:nvPicPr>
        <p:blipFill>
          <a:blip r:embed="rId11"/>
          <a:stretch>
            <a:fillRect/>
          </a:stretch>
        </p:blipFill>
        <p:spPr>
          <a:xfrm>
            <a:off x="7586991" y="1669543"/>
            <a:ext cx="3927787" cy="2716908"/>
          </a:xfrm>
          <a:prstGeom prst="rect">
            <a:avLst/>
          </a:prstGeom>
          <a:ln>
            <a:solidFill>
              <a:schemeClr val="accent1"/>
            </a:solidFill>
          </a:ln>
        </p:spPr>
      </p:pic>
      <p:pic>
        <p:nvPicPr>
          <p:cNvPr id="15" name="Picture 14" descr="This is an image of a hyperlink to signify that the image is hyperlinked.">
            <a:extLst>
              <a:ext uri="{FF2B5EF4-FFF2-40B4-BE49-F238E27FC236}">
                <a16:creationId xmlns:a16="http://schemas.microsoft.com/office/drawing/2014/main" id="{650007CD-0175-054C-A824-89FF0CF62958}"/>
              </a:ext>
            </a:extLst>
          </p:cNvPr>
          <p:cNvPicPr>
            <a:picLocks noChangeAspect="1"/>
          </p:cNvPicPr>
          <p:nvPr/>
        </p:nvPicPr>
        <p:blipFill>
          <a:blip r:embed="rId10"/>
          <a:stretch>
            <a:fillRect/>
          </a:stretch>
        </p:blipFill>
        <p:spPr>
          <a:xfrm>
            <a:off x="11409427" y="1371600"/>
            <a:ext cx="608047" cy="595886"/>
          </a:xfrm>
          <a:prstGeom prst="rect">
            <a:avLst/>
          </a:prstGeom>
        </p:spPr>
      </p:pic>
    </p:spTree>
    <p:extLst>
      <p:ext uri="{BB962C8B-B14F-4D97-AF65-F5344CB8AC3E}">
        <p14:creationId xmlns:p14="http://schemas.microsoft.com/office/powerpoint/2010/main" val="2240543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450926" y="0"/>
            <a:ext cx="7636049" cy="1371600"/>
          </a:xfrm>
          <a:noFill/>
        </p:spPr>
        <p:txBody>
          <a:bodyPr>
            <a:noAutofit/>
          </a:bodyPr>
          <a:lstStyle/>
          <a:p>
            <a:pPr algn="ctr"/>
            <a:r>
              <a:rPr lang="en-US" sz="3600"/>
              <a:t>EL/ML Language Supports Smarter Balanced/NGSS</a:t>
            </a:r>
          </a:p>
        </p:txBody>
      </p:sp>
      <p:sp>
        <p:nvSpPr>
          <p:cNvPr id="9" name="Rectangle 8">
            <a:extLst>
              <a:ext uri="{FF2B5EF4-FFF2-40B4-BE49-F238E27FC236}">
                <a16:creationId xmlns:a16="http://schemas.microsoft.com/office/drawing/2014/main" id="{52427AAF-F206-47E8-8D77-5F74D4272252}"/>
              </a:ext>
            </a:extLst>
          </p:cNvPr>
          <p:cNvSpPr/>
          <p:nvPr/>
        </p:nvSpPr>
        <p:spPr>
          <a:xfrm>
            <a:off x="5807034" y="1620524"/>
            <a:ext cx="5714406" cy="4647426"/>
          </a:xfrm>
          <a:prstGeom prst="rect">
            <a:avLst/>
          </a:prstGeom>
        </p:spPr>
        <p:txBody>
          <a:bodyPr wrap="square" lIns="91440" tIns="45720" rIns="91440" bIns="45720" anchor="t">
            <a:spAutoFit/>
          </a:bodyPr>
          <a:lstStyle/>
          <a:p>
            <a:pPr fontAlgn="base">
              <a:spcBef>
                <a:spcPct val="0"/>
              </a:spcBef>
              <a:spcAft>
                <a:spcPts val="1200"/>
              </a:spcAft>
              <a:defRPr/>
            </a:pPr>
            <a:r>
              <a:rPr lang="en-US" sz="2200">
                <a:solidFill>
                  <a:srgbClr val="000000"/>
                </a:solidFill>
                <a:latin typeface="Aptos" panose="020B0004020202020204" pitchFamily="34" charset="0"/>
                <a:cs typeface="Arial"/>
              </a:rPr>
              <a:t>Examples of English Language Supports</a:t>
            </a:r>
          </a:p>
          <a:p>
            <a:pPr marL="342900" indent="-342900" fontAlgn="base">
              <a:spcBef>
                <a:spcPct val="0"/>
              </a:spcBef>
              <a:spcAft>
                <a:spcPct val="0"/>
              </a:spcAft>
              <a:buFont typeface="Arial" panose="020B0604020202020204" pitchFamily="34" charset="0"/>
              <a:buChar char="•"/>
              <a:defRPr/>
            </a:pPr>
            <a:r>
              <a:rPr lang="en-US" sz="2200">
                <a:solidFill>
                  <a:srgbClr val="0563C1"/>
                </a:solidFill>
                <a:latin typeface="Aptos" panose="020B0004020202020204" pitchFamily="34" charset="0"/>
                <a:cs typeface="Arial"/>
                <a:hlinkClick r:id="rId3">
                  <a:extLst>
                    <a:ext uri="{A12FA001-AC4F-418D-AE19-62706E023703}">
                      <ahyp:hlinkClr xmlns:ahyp="http://schemas.microsoft.com/office/drawing/2018/hyperlinkcolor" val="tx"/>
                    </a:ext>
                  </a:extLst>
                </a:hlinkClick>
              </a:rPr>
              <a:t>Simplified Test Directions</a:t>
            </a:r>
            <a:r>
              <a:rPr lang="en-US" sz="2200">
                <a:solidFill>
                  <a:srgbClr val="0563C1"/>
                </a:solidFill>
                <a:latin typeface="Aptos" panose="020B0004020202020204" pitchFamily="34" charset="0"/>
                <a:cs typeface="Arial"/>
              </a:rPr>
              <a:t> </a:t>
            </a:r>
            <a:r>
              <a:rPr lang="en-US" sz="2200">
                <a:solidFill>
                  <a:srgbClr val="000000"/>
                </a:solidFill>
                <a:latin typeface="Aptos" panose="020B0004020202020204" pitchFamily="34" charset="0"/>
                <a:cs typeface="Arial"/>
              </a:rPr>
              <a:t>(Math and ELA)</a:t>
            </a:r>
          </a:p>
          <a:p>
            <a:pPr marL="342900" indent="-342900" fontAlgn="base">
              <a:spcBef>
                <a:spcPct val="0"/>
              </a:spcBef>
              <a:spcAft>
                <a:spcPct val="0"/>
              </a:spcAft>
              <a:buFont typeface="Arial" panose="020B0604020202020204" pitchFamily="34" charset="0"/>
              <a:buChar char="•"/>
              <a:defRPr/>
            </a:pPr>
            <a:r>
              <a:rPr lang="en-US" sz="2200">
                <a:solidFill>
                  <a:srgbClr val="0563C1"/>
                </a:solidFill>
                <a:latin typeface="Aptos" panose="020B0004020202020204" pitchFamily="34" charset="0"/>
                <a:cs typeface="Arial"/>
                <a:hlinkClick r:id="rId4">
                  <a:extLst>
                    <a:ext uri="{A12FA001-AC4F-418D-AE19-62706E023703}">
                      <ahyp:hlinkClr xmlns:ahyp="http://schemas.microsoft.com/office/drawing/2018/hyperlinkcolor" val="tx"/>
                    </a:ext>
                  </a:extLst>
                </a:hlinkClick>
              </a:rPr>
              <a:t>Smarter Balanced Translated Test Directions</a:t>
            </a:r>
            <a:r>
              <a:rPr lang="en-US" sz="2200">
                <a:solidFill>
                  <a:srgbClr val="0563C1"/>
                </a:solidFill>
                <a:latin typeface="Aptos" panose="020B0004020202020204" pitchFamily="34" charset="0"/>
                <a:cs typeface="Arial"/>
              </a:rPr>
              <a:t> </a:t>
            </a:r>
            <a:r>
              <a:rPr lang="en-US" sz="2200">
                <a:solidFill>
                  <a:srgbClr val="000000"/>
                </a:solidFill>
                <a:latin typeface="Aptos" panose="020B0004020202020204" pitchFamily="34" charset="0"/>
                <a:cs typeface="Arial"/>
              </a:rPr>
              <a:t>(Math and ELA)</a:t>
            </a:r>
            <a:endParaRPr lang="en-US" sz="2200">
              <a:solidFill>
                <a:srgbClr val="000000"/>
              </a:solidFill>
              <a:latin typeface="Aptos" panose="020B0004020202020204" pitchFamily="34" charset="0"/>
              <a:cs typeface="Arial" panose="020B0604020202020204" pitchFamily="34" charset="0"/>
            </a:endParaRPr>
          </a:p>
          <a:p>
            <a:pPr marL="342900" indent="-342900" fontAlgn="base">
              <a:spcBef>
                <a:spcPct val="0"/>
              </a:spcBef>
              <a:spcAft>
                <a:spcPct val="0"/>
              </a:spcAft>
              <a:buFont typeface="Arial" panose="020B0604020202020204" pitchFamily="34" charset="0"/>
              <a:buChar char="•"/>
              <a:defRPr/>
            </a:pPr>
            <a:r>
              <a:rPr lang="en-US" sz="2200">
                <a:solidFill>
                  <a:srgbClr val="0563C1"/>
                </a:solidFill>
                <a:latin typeface="Aptos" panose="020B0004020202020204" pitchFamily="34" charset="0"/>
                <a:cs typeface="Arial"/>
                <a:hlinkClick r:id="rId5">
                  <a:extLst>
                    <a:ext uri="{A12FA001-AC4F-418D-AE19-62706E023703}">
                      <ahyp:hlinkClr xmlns:ahyp="http://schemas.microsoft.com/office/drawing/2018/hyperlinkcolor" val="tx"/>
                    </a:ext>
                  </a:extLst>
                </a:hlinkClick>
              </a:rPr>
              <a:t>Bilingual Word-to-Word Dictionary</a:t>
            </a:r>
            <a:r>
              <a:rPr lang="en-US" sz="2200">
                <a:solidFill>
                  <a:srgbClr val="0563C1"/>
                </a:solidFill>
                <a:latin typeface="Aptos" panose="020B0004020202020204" pitchFamily="34" charset="0"/>
                <a:cs typeface="Arial"/>
              </a:rPr>
              <a:t> </a:t>
            </a:r>
            <a:r>
              <a:rPr lang="en-US" sz="2200">
                <a:solidFill>
                  <a:srgbClr val="000000"/>
                </a:solidFill>
                <a:latin typeface="Aptos" panose="020B0004020202020204" pitchFamily="34" charset="0"/>
                <a:cs typeface="Arial"/>
              </a:rPr>
              <a:t>(NGSS only)</a:t>
            </a:r>
          </a:p>
          <a:p>
            <a:pPr marL="342900" indent="-342900" fontAlgn="base">
              <a:spcBef>
                <a:spcPct val="0"/>
              </a:spcBef>
              <a:spcAft>
                <a:spcPct val="0"/>
              </a:spcAft>
              <a:buFont typeface="Arial" panose="020B0604020202020204" pitchFamily="34" charset="0"/>
              <a:buChar char="•"/>
              <a:defRPr/>
            </a:pPr>
            <a:r>
              <a:rPr lang="en-US" sz="2200">
                <a:solidFill>
                  <a:srgbClr val="0563C1"/>
                </a:solidFill>
                <a:latin typeface="Aptos" panose="020B0004020202020204" pitchFamily="34" charset="0"/>
                <a:cs typeface="Arial"/>
                <a:hlinkClick r:id="rId6">
                  <a:extLst>
                    <a:ext uri="{A12FA001-AC4F-418D-AE19-62706E023703}">
                      <ahyp:hlinkClr xmlns:ahyp="http://schemas.microsoft.com/office/drawing/2018/hyperlinkcolor" val="tx"/>
                    </a:ext>
                  </a:extLst>
                </a:hlinkClick>
              </a:rPr>
              <a:t>Translation Glossary</a:t>
            </a:r>
            <a:r>
              <a:rPr lang="en-US" sz="2200">
                <a:solidFill>
                  <a:srgbClr val="0563C1"/>
                </a:solidFill>
                <a:latin typeface="Aptos" panose="020B0004020202020204" pitchFamily="34" charset="0"/>
                <a:cs typeface="Arial"/>
              </a:rPr>
              <a:t> </a:t>
            </a:r>
            <a:r>
              <a:rPr lang="en-US" sz="2200">
                <a:solidFill>
                  <a:srgbClr val="000000"/>
                </a:solidFill>
                <a:latin typeface="Aptos" panose="020B0004020202020204" pitchFamily="34" charset="0"/>
                <a:cs typeface="Arial"/>
              </a:rPr>
              <a:t>(Math)</a:t>
            </a:r>
          </a:p>
          <a:p>
            <a:pPr marL="342900" indent="-342900" fontAlgn="base">
              <a:spcBef>
                <a:spcPct val="0"/>
              </a:spcBef>
              <a:spcAft>
                <a:spcPct val="0"/>
              </a:spcAft>
              <a:buFont typeface="Arial" panose="020B0604020202020204" pitchFamily="34" charset="0"/>
              <a:buChar char="•"/>
              <a:defRPr/>
            </a:pPr>
            <a:r>
              <a:rPr lang="en-US" sz="2200">
                <a:solidFill>
                  <a:srgbClr val="0563C1"/>
                </a:solidFill>
                <a:latin typeface="Aptos" panose="020B0004020202020204" pitchFamily="34" charset="0"/>
                <a:cs typeface="Arial"/>
                <a:hlinkClick r:id="rId7">
                  <a:extLst>
                    <a:ext uri="{A12FA001-AC4F-418D-AE19-62706E023703}">
                      <ahyp:hlinkClr xmlns:ahyp="http://schemas.microsoft.com/office/drawing/2018/hyperlinkcolor" val="tx"/>
                    </a:ext>
                  </a:extLst>
                </a:hlinkClick>
              </a:rPr>
              <a:t>Read Aloud (Spanish)</a:t>
            </a:r>
            <a:r>
              <a:rPr lang="en-US" sz="2200">
                <a:solidFill>
                  <a:srgbClr val="0563C1"/>
                </a:solidFill>
                <a:latin typeface="Aptos" panose="020B0004020202020204" pitchFamily="34" charset="0"/>
                <a:cs typeface="Arial"/>
              </a:rPr>
              <a:t> </a:t>
            </a:r>
            <a:r>
              <a:rPr lang="en-US" sz="2200">
                <a:solidFill>
                  <a:srgbClr val="000000"/>
                </a:solidFill>
                <a:latin typeface="Aptos" panose="020B0004020202020204" pitchFamily="34" charset="0"/>
                <a:cs typeface="Arial"/>
              </a:rPr>
              <a:t>for Math and Science</a:t>
            </a:r>
          </a:p>
          <a:p>
            <a:pPr marL="342900" indent="-342900" fontAlgn="base">
              <a:spcBef>
                <a:spcPct val="0"/>
              </a:spcBef>
              <a:spcAft>
                <a:spcPct val="0"/>
              </a:spcAft>
              <a:buFont typeface="Arial" panose="020B0604020202020204" pitchFamily="34" charset="0"/>
              <a:buChar char="•"/>
              <a:defRPr/>
            </a:pPr>
            <a:endParaRPr lang="en-US" sz="2200">
              <a:solidFill>
                <a:srgbClr val="000000"/>
              </a:solidFill>
              <a:latin typeface="Aptos" panose="020B0004020202020204" pitchFamily="34" charset="0"/>
              <a:cs typeface="Arial" panose="020B0604020202020204" pitchFamily="34" charset="0"/>
            </a:endParaRPr>
          </a:p>
          <a:p>
            <a:pPr fontAlgn="base">
              <a:spcBef>
                <a:spcPct val="0"/>
              </a:spcBef>
              <a:spcAft>
                <a:spcPct val="0"/>
              </a:spcAft>
              <a:defRPr/>
            </a:pPr>
            <a:r>
              <a:rPr lang="en-US" sz="2200">
                <a:solidFill>
                  <a:srgbClr val="000000"/>
                </a:solidFill>
                <a:latin typeface="Aptos" panose="020B0004020202020204" pitchFamily="34" charset="0"/>
                <a:cs typeface="Arial"/>
              </a:rPr>
              <a:t>For more information, refer to the </a:t>
            </a:r>
            <a:r>
              <a:rPr lang="en-US" sz="2200">
                <a:solidFill>
                  <a:srgbClr val="0563C1"/>
                </a:solidFill>
                <a:latin typeface="Aptos" panose="020B0004020202020204" pitchFamily="34" charset="0"/>
                <a:cs typeface="Arial"/>
                <a:hlinkClick r:id="rId8">
                  <a:extLst>
                    <a:ext uri="{A12FA001-AC4F-418D-AE19-62706E023703}">
                      <ahyp:hlinkClr xmlns:ahyp="http://schemas.microsoft.com/office/drawing/2018/hyperlinkcolor" val="tx"/>
                    </a:ext>
                  </a:extLst>
                </a:hlinkClick>
              </a:rPr>
              <a:t>Assessment Guidelines</a:t>
            </a:r>
            <a:r>
              <a:rPr lang="en-US" sz="2200">
                <a:solidFill>
                  <a:srgbClr val="000099"/>
                </a:solidFill>
                <a:latin typeface="Aptos" panose="020B0004020202020204" pitchFamily="34" charset="0"/>
                <a:cs typeface="Arial"/>
              </a:rPr>
              <a:t> </a:t>
            </a:r>
            <a:r>
              <a:rPr lang="en-US" sz="2200">
                <a:solidFill>
                  <a:srgbClr val="000000"/>
                </a:solidFill>
                <a:latin typeface="Aptos" panose="020B0004020202020204" pitchFamily="34" charset="0"/>
                <a:cs typeface="Arial"/>
              </a:rPr>
              <a:t>and the </a:t>
            </a:r>
            <a:r>
              <a:rPr lang="en-US" sz="2200">
                <a:solidFill>
                  <a:srgbClr val="0563C1"/>
                </a:solidFill>
                <a:latin typeface="Aptos" panose="020B0004020202020204" pitchFamily="34" charset="0"/>
                <a:cs typeface="Arial"/>
                <a:hlinkClick r:id="rId9">
                  <a:extLst>
                    <a:ext uri="{A12FA001-AC4F-418D-AE19-62706E023703}">
                      <ahyp:hlinkClr xmlns:ahyp="http://schemas.microsoft.com/office/drawing/2018/hyperlinkcolor" val="tx"/>
                    </a:ext>
                  </a:extLst>
                </a:hlinkClick>
              </a:rPr>
              <a:t>Embedded and Non-Embedded Designated Supports for English Learners/Multilingual Learners</a:t>
            </a:r>
            <a:r>
              <a:rPr lang="en-US" sz="2200">
                <a:solidFill>
                  <a:srgbClr val="0563C1"/>
                </a:solidFill>
                <a:latin typeface="Aptos" panose="020B0004020202020204" pitchFamily="34" charset="0"/>
                <a:cs typeface="Arial"/>
              </a:rPr>
              <a:t> </a:t>
            </a:r>
            <a:r>
              <a:rPr lang="en-US" sz="2200">
                <a:solidFill>
                  <a:srgbClr val="000000"/>
                </a:solidFill>
                <a:latin typeface="Aptos" panose="020B0004020202020204" pitchFamily="34" charset="0"/>
                <a:cs typeface="Arial"/>
              </a:rPr>
              <a:t>(shown here).</a:t>
            </a:r>
          </a:p>
        </p:txBody>
      </p:sp>
      <p:pic>
        <p:nvPicPr>
          <p:cNvPr id="6" name="Picture 5" descr="This is an image of the cover page to the Embedded and Non-Embedded Designated Supports for English Learners/Multilingual Learners. ">
            <a:hlinkClick r:id="rId9"/>
            <a:extLst>
              <a:ext uri="{FF2B5EF4-FFF2-40B4-BE49-F238E27FC236}">
                <a16:creationId xmlns:a16="http://schemas.microsoft.com/office/drawing/2014/main" id="{04F7CC54-4265-12B4-D9A4-3E602D646EB6}"/>
              </a:ext>
            </a:extLst>
          </p:cNvPr>
          <p:cNvPicPr>
            <a:picLocks noChangeAspect="1"/>
          </p:cNvPicPr>
          <p:nvPr/>
        </p:nvPicPr>
        <p:blipFill>
          <a:blip r:embed="rId10"/>
          <a:stretch>
            <a:fillRect/>
          </a:stretch>
        </p:blipFill>
        <p:spPr>
          <a:xfrm>
            <a:off x="490447" y="1620524"/>
            <a:ext cx="4254719" cy="5092962"/>
          </a:xfrm>
          <a:prstGeom prst="rect">
            <a:avLst/>
          </a:prstGeom>
          <a:ln>
            <a:solidFill>
              <a:schemeClr val="tx1"/>
            </a:solidFill>
          </a:ln>
        </p:spPr>
      </p:pic>
      <p:pic>
        <p:nvPicPr>
          <p:cNvPr id="2" name="Picture 1" descr="This is an image of a hyperlink to signify that the image is hyperlinked.">
            <a:extLst>
              <a:ext uri="{FF2B5EF4-FFF2-40B4-BE49-F238E27FC236}">
                <a16:creationId xmlns:a16="http://schemas.microsoft.com/office/drawing/2014/main" id="{58A9B4DC-9299-C003-2DF1-03B9F02A3041}"/>
              </a:ext>
            </a:extLst>
          </p:cNvPr>
          <p:cNvPicPr>
            <a:picLocks noChangeAspect="1"/>
          </p:cNvPicPr>
          <p:nvPr/>
        </p:nvPicPr>
        <p:blipFill>
          <a:blip r:embed="rId11"/>
          <a:stretch>
            <a:fillRect/>
          </a:stretch>
        </p:blipFill>
        <p:spPr>
          <a:xfrm>
            <a:off x="4441142" y="1371600"/>
            <a:ext cx="608047" cy="595886"/>
          </a:xfrm>
          <a:prstGeom prst="rect">
            <a:avLst/>
          </a:prstGeom>
        </p:spPr>
      </p:pic>
    </p:spTree>
    <p:extLst>
      <p:ext uri="{BB962C8B-B14F-4D97-AF65-F5344CB8AC3E}">
        <p14:creationId xmlns:p14="http://schemas.microsoft.com/office/powerpoint/2010/main" val="17221247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450926" y="0"/>
            <a:ext cx="7636049" cy="1371600"/>
          </a:xfrm>
          <a:noFill/>
        </p:spPr>
        <p:txBody>
          <a:bodyPr>
            <a:noAutofit/>
          </a:bodyPr>
          <a:lstStyle/>
          <a:p>
            <a:pPr algn="ctr"/>
            <a:r>
              <a:rPr lang="en-US" sz="3600"/>
              <a:t>EL/ML Language Supports Smarter Balanced/NGSS</a:t>
            </a:r>
          </a:p>
        </p:txBody>
      </p:sp>
      <p:sp>
        <p:nvSpPr>
          <p:cNvPr id="9" name="Rectangle 8">
            <a:extLst>
              <a:ext uri="{FF2B5EF4-FFF2-40B4-BE49-F238E27FC236}">
                <a16:creationId xmlns:a16="http://schemas.microsoft.com/office/drawing/2014/main" id="{52427AAF-F206-47E8-8D77-5F74D4272252}"/>
              </a:ext>
            </a:extLst>
          </p:cNvPr>
          <p:cNvSpPr/>
          <p:nvPr/>
        </p:nvSpPr>
        <p:spPr>
          <a:xfrm>
            <a:off x="7616142" y="1470053"/>
            <a:ext cx="4240964" cy="5478423"/>
          </a:xfrm>
          <a:prstGeom prst="rect">
            <a:avLst/>
          </a:prstGeom>
        </p:spPr>
        <p:txBody>
          <a:bodyPr wrap="square" lIns="91440" tIns="45720" rIns="91440" bIns="45720" anchor="t">
            <a:spAutoFit/>
          </a:bodyPr>
          <a:lstStyle/>
          <a:p>
            <a:pPr fontAlgn="base">
              <a:spcBef>
                <a:spcPct val="0"/>
              </a:spcBef>
              <a:spcAft>
                <a:spcPts val="1200"/>
              </a:spcAft>
              <a:defRPr/>
            </a:pPr>
            <a:r>
              <a:rPr lang="en-US" sz="2200">
                <a:solidFill>
                  <a:srgbClr val="0563C1"/>
                </a:solidFill>
                <a:latin typeface="Aptos" panose="020B0004020202020204" pitchFamily="34" charset="0"/>
                <a:cs typeface="Arial"/>
                <a:hlinkClick r:id="rId3">
                  <a:extLst>
                    <a:ext uri="{A12FA001-AC4F-418D-AE19-62706E023703}">
                      <ahyp:hlinkClr xmlns:ahyp="http://schemas.microsoft.com/office/drawing/2018/hyperlinkcolor" val="tx"/>
                    </a:ext>
                  </a:extLst>
                </a:hlinkClick>
              </a:rPr>
              <a:t>Designated Supports/Accommodations Form</a:t>
            </a:r>
            <a:r>
              <a:rPr lang="en-US" sz="2200">
                <a:solidFill>
                  <a:srgbClr val="000000"/>
                </a:solidFill>
                <a:latin typeface="Aptos" panose="020B0004020202020204" pitchFamily="34" charset="0"/>
                <a:cs typeface="Arial"/>
              </a:rPr>
              <a:t>: </a:t>
            </a:r>
          </a:p>
          <a:p>
            <a:pPr fontAlgn="base">
              <a:spcBef>
                <a:spcPct val="0"/>
              </a:spcBef>
              <a:spcAft>
                <a:spcPts val="1200"/>
              </a:spcAft>
              <a:defRPr/>
            </a:pPr>
            <a:r>
              <a:rPr lang="en-US" sz="2400" b="0" i="0">
                <a:effectLst/>
                <a:highlight>
                  <a:srgbClr val="FFFFFF"/>
                </a:highlight>
                <a:latin typeface="Aptos" panose="020B0004020202020204" pitchFamily="34" charset="0"/>
              </a:rPr>
              <a:t>This resource includes three optional forms that can be used by educator teams to determine accessibility supports and accommodations for students when taking the Smarter Balanced and Next Generation Science Standards Assessments</a:t>
            </a:r>
            <a:r>
              <a:rPr lang="en-US" sz="2400" b="0" i="0">
                <a:solidFill>
                  <a:srgbClr val="595959"/>
                </a:solidFill>
                <a:effectLst/>
                <a:highlight>
                  <a:srgbClr val="FFFFFF"/>
                </a:highlight>
                <a:latin typeface="Roboto" panose="02000000000000000000" pitchFamily="2" charset="0"/>
              </a:rPr>
              <a:t>. </a:t>
            </a:r>
          </a:p>
          <a:p>
            <a:pPr fontAlgn="base">
              <a:spcBef>
                <a:spcPct val="0"/>
              </a:spcBef>
              <a:spcAft>
                <a:spcPts val="1200"/>
              </a:spcAft>
              <a:defRPr/>
            </a:pPr>
            <a:endParaRPr lang="en-US" sz="2400">
              <a:solidFill>
                <a:srgbClr val="595959"/>
              </a:solidFill>
              <a:highlight>
                <a:srgbClr val="FFFFFF"/>
              </a:highlight>
              <a:latin typeface="Roboto" panose="02000000000000000000" pitchFamily="2" charset="0"/>
              <a:cs typeface="Arial"/>
            </a:endParaRPr>
          </a:p>
        </p:txBody>
      </p:sp>
      <p:pic>
        <p:nvPicPr>
          <p:cNvPr id="2" name="Picture 1" descr="This is an image of a hyperlink to signify that the image is hyperlinked.">
            <a:extLst>
              <a:ext uri="{FF2B5EF4-FFF2-40B4-BE49-F238E27FC236}">
                <a16:creationId xmlns:a16="http://schemas.microsoft.com/office/drawing/2014/main" id="{58A9B4DC-9299-C003-2DF1-03B9F02A3041}"/>
              </a:ext>
            </a:extLst>
          </p:cNvPr>
          <p:cNvPicPr>
            <a:picLocks noChangeAspect="1"/>
          </p:cNvPicPr>
          <p:nvPr/>
        </p:nvPicPr>
        <p:blipFill>
          <a:blip r:embed="rId4"/>
          <a:stretch>
            <a:fillRect/>
          </a:stretch>
        </p:blipFill>
        <p:spPr>
          <a:xfrm>
            <a:off x="6840073" y="1562583"/>
            <a:ext cx="608047" cy="595886"/>
          </a:xfrm>
          <a:prstGeom prst="rect">
            <a:avLst/>
          </a:prstGeom>
        </p:spPr>
      </p:pic>
      <p:pic>
        <p:nvPicPr>
          <p:cNvPr id="8" name="Picture 7" descr="This is an image of the Designated Supports and Accommodations Form with a focus on EL/ML language supports. ">
            <a:hlinkClick r:id="rId3"/>
            <a:extLst>
              <a:ext uri="{FF2B5EF4-FFF2-40B4-BE49-F238E27FC236}">
                <a16:creationId xmlns:a16="http://schemas.microsoft.com/office/drawing/2014/main" id="{D5CF710E-4186-2F82-1413-80383071DA36}"/>
              </a:ext>
            </a:extLst>
          </p:cNvPr>
          <p:cNvPicPr>
            <a:picLocks noChangeAspect="1"/>
          </p:cNvPicPr>
          <p:nvPr/>
        </p:nvPicPr>
        <p:blipFill>
          <a:blip r:embed="rId5"/>
          <a:stretch>
            <a:fillRect/>
          </a:stretch>
        </p:blipFill>
        <p:spPr>
          <a:xfrm>
            <a:off x="252100" y="1724627"/>
            <a:ext cx="3110346" cy="4016416"/>
          </a:xfrm>
          <a:prstGeom prst="rect">
            <a:avLst/>
          </a:prstGeom>
          <a:ln>
            <a:solidFill>
              <a:schemeClr val="tx1"/>
            </a:solidFill>
          </a:ln>
        </p:spPr>
      </p:pic>
      <p:pic>
        <p:nvPicPr>
          <p:cNvPr id="11" name="Picture 10" descr="This is an image of an excerpt of the Designated Supports and Accommodations Form with a focus on designated supports available to any student with an identified need. ">
            <a:hlinkClick r:id="rId3"/>
            <a:extLst>
              <a:ext uri="{FF2B5EF4-FFF2-40B4-BE49-F238E27FC236}">
                <a16:creationId xmlns:a16="http://schemas.microsoft.com/office/drawing/2014/main" id="{99557062-4FAF-5D6A-1FF9-A7B7D613B2F3}"/>
              </a:ext>
            </a:extLst>
          </p:cNvPr>
          <p:cNvPicPr>
            <a:picLocks noChangeAspect="1"/>
          </p:cNvPicPr>
          <p:nvPr/>
        </p:nvPicPr>
        <p:blipFill>
          <a:blip r:embed="rId6"/>
          <a:stretch>
            <a:fillRect/>
          </a:stretch>
        </p:blipFill>
        <p:spPr>
          <a:xfrm>
            <a:off x="3645716" y="1724628"/>
            <a:ext cx="3110346" cy="4016415"/>
          </a:xfrm>
          <a:prstGeom prst="rect">
            <a:avLst/>
          </a:prstGeom>
          <a:ln>
            <a:solidFill>
              <a:schemeClr val="tx1"/>
            </a:solidFill>
          </a:ln>
        </p:spPr>
      </p:pic>
      <p:sp>
        <p:nvSpPr>
          <p:cNvPr id="12" name="Rectangle 11">
            <a:extLst>
              <a:ext uri="{FF2B5EF4-FFF2-40B4-BE49-F238E27FC236}">
                <a16:creationId xmlns:a16="http://schemas.microsoft.com/office/drawing/2014/main" id="{8C753B48-BDD6-808E-277A-87CE15E66EF7}"/>
              </a:ext>
            </a:extLst>
          </p:cNvPr>
          <p:cNvSpPr/>
          <p:nvPr/>
        </p:nvSpPr>
        <p:spPr>
          <a:xfrm flipH="1">
            <a:off x="147928" y="5850547"/>
            <a:ext cx="6345470" cy="707886"/>
          </a:xfrm>
          <a:prstGeom prst="rect">
            <a:avLst/>
          </a:prstGeom>
        </p:spPr>
        <p:txBody>
          <a:bodyPr wrap="square" lIns="91440" tIns="45720" rIns="91440" bIns="45720" anchor="t">
            <a:spAutoFit/>
          </a:bodyPr>
          <a:lstStyle/>
          <a:p>
            <a:pPr fontAlgn="base">
              <a:spcBef>
                <a:spcPct val="0"/>
              </a:spcBef>
              <a:spcAft>
                <a:spcPts val="1200"/>
              </a:spcAft>
              <a:defRPr/>
            </a:pPr>
            <a:r>
              <a:rPr lang="en-US" sz="1000">
                <a:latin typeface="Aptos" panose="020B0004020202020204" pitchFamily="34" charset="0"/>
                <a:cs typeface="Arial"/>
              </a:rPr>
              <a:t>The </a:t>
            </a:r>
            <a:r>
              <a:rPr lang="en-US" sz="1000">
                <a:solidFill>
                  <a:srgbClr val="0563C1"/>
                </a:solidFill>
                <a:latin typeface="Aptos" panose="020B0004020202020204" pitchFamily="34" charset="0"/>
                <a:cs typeface="Arial"/>
                <a:hlinkClick r:id="rId3">
                  <a:extLst>
                    <a:ext uri="{A12FA001-AC4F-418D-AE19-62706E023703}">
                      <ahyp:hlinkClr xmlns:ahyp="http://schemas.microsoft.com/office/drawing/2018/hyperlinkcolor" val="tx"/>
                    </a:ext>
                  </a:extLst>
                </a:hlinkClick>
              </a:rPr>
              <a:t>Designated Supports/Accommodations Form</a:t>
            </a:r>
            <a:r>
              <a:rPr lang="en-US" sz="1000">
                <a:solidFill>
                  <a:srgbClr val="000000"/>
                </a:solidFill>
                <a:latin typeface="Aptos" panose="020B0004020202020204" pitchFamily="34" charset="0"/>
                <a:cs typeface="Arial"/>
              </a:rPr>
              <a:t> (shown above) provides a listing of available embedded and non-embedded designated supports. The form shown on the left is specific for English Learners/Multilingual Learners, while the form shown to the right is available for any student based on educator team determination of a documented need. Another form, not shown here, is specific for students with an IEP/Section 504 Plan. </a:t>
            </a:r>
            <a:endParaRPr lang="en-US" sz="2400">
              <a:solidFill>
                <a:srgbClr val="595959"/>
              </a:solidFill>
              <a:highlight>
                <a:srgbClr val="FFFFFF"/>
              </a:highlight>
              <a:latin typeface="Roboto" panose="02000000000000000000" pitchFamily="2" charset="0"/>
              <a:cs typeface="Arial"/>
            </a:endParaRPr>
          </a:p>
        </p:txBody>
      </p:sp>
    </p:spTree>
    <p:extLst>
      <p:ext uri="{BB962C8B-B14F-4D97-AF65-F5344CB8AC3E}">
        <p14:creationId xmlns:p14="http://schemas.microsoft.com/office/powerpoint/2010/main" val="28536401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a:noFill/>
        </p:spPr>
        <p:txBody>
          <a:bodyPr anchor="ctr">
            <a:noAutofit/>
          </a:bodyPr>
          <a:lstStyle/>
          <a:p>
            <a:pPr algn="ctr"/>
            <a:r>
              <a:rPr lang="en-US" sz="3600"/>
              <a:t>Provide Students with Opportunities to Practice</a:t>
            </a:r>
          </a:p>
        </p:txBody>
      </p:sp>
      <p:sp>
        <p:nvSpPr>
          <p:cNvPr id="3" name="Text Placeholder 2"/>
          <p:cNvSpPr>
            <a:spLocks noGrp="1"/>
          </p:cNvSpPr>
          <p:nvPr>
            <p:ph idx="1"/>
          </p:nvPr>
        </p:nvSpPr>
        <p:spPr>
          <a:xfrm>
            <a:off x="406032" y="1698472"/>
            <a:ext cx="5955301" cy="1304344"/>
          </a:xfrm>
        </p:spPr>
        <p:txBody>
          <a:bodyPr>
            <a:noAutofit/>
          </a:bodyPr>
          <a:lstStyle/>
          <a:p>
            <a:pPr marL="0" indent="0">
              <a:buNone/>
            </a:pPr>
            <a:r>
              <a:rPr lang="en-US" sz="2000">
                <a:solidFill>
                  <a:schemeClr val="tx1"/>
                </a:solidFill>
                <a:cs typeface="Arial" panose="020B0604020202020204" pitchFamily="34" charset="0"/>
              </a:rPr>
              <a:t>Administer </a:t>
            </a:r>
            <a:r>
              <a:rPr lang="en-US" sz="2000">
                <a:solidFill>
                  <a:srgbClr val="000099"/>
                </a:solidFill>
                <a:cs typeface="Arial" panose="020B0604020202020204" pitchFamily="34" charset="0"/>
                <a:hlinkClick r:id="rId3">
                  <a:extLst>
                    <a:ext uri="{A12FA001-AC4F-418D-AE19-62706E023703}">
                      <ahyp:hlinkClr xmlns:ahyp="http://schemas.microsoft.com/office/drawing/2018/hyperlinkcolor" val="tx"/>
                    </a:ext>
                  </a:extLst>
                </a:hlinkClick>
              </a:rPr>
              <a:t>Practice Tests </a:t>
            </a:r>
            <a:r>
              <a:rPr lang="en-US" sz="2000">
                <a:solidFill>
                  <a:schemeClr val="tx1"/>
                </a:solidFill>
                <a:cs typeface="Arial" panose="020B0604020202020204" pitchFamily="34" charset="0"/>
              </a:rPr>
              <a:t>to allow students to become familiar with the online test platform, item format, universal tools, and practice with designated supports and accommodations (if applicable).</a:t>
            </a:r>
          </a:p>
        </p:txBody>
      </p:sp>
      <p:pic>
        <p:nvPicPr>
          <p:cNvPr id="4" name="Picture 3" descr="Image of User Sign In Page that displays a text box for the user to type their first name and ten-digit state ID.">
            <a:hlinkClick r:id="rId4"/>
          </p:cNvPr>
          <p:cNvPicPr>
            <a:picLocks noChangeAspect="1"/>
          </p:cNvPicPr>
          <p:nvPr/>
        </p:nvPicPr>
        <p:blipFill>
          <a:blip r:embed="rId5"/>
          <a:stretch>
            <a:fillRect/>
          </a:stretch>
        </p:blipFill>
        <p:spPr>
          <a:xfrm>
            <a:off x="3521087" y="3439249"/>
            <a:ext cx="3321173" cy="3169348"/>
          </a:xfrm>
          <a:prstGeom prst="rect">
            <a:avLst/>
          </a:prstGeom>
          <a:ln>
            <a:solidFill>
              <a:schemeClr val="tx1"/>
            </a:solidFill>
          </a:ln>
        </p:spPr>
      </p:pic>
      <p:pic>
        <p:nvPicPr>
          <p:cNvPr id="5" name="Picture 4" descr="Image of the Practice and Training Test icon that users access via the Connecticut Comprehensive Assessment Program Portal to take a practice test.">
            <a:hlinkClick r:id="rId4"/>
          </p:cNvPr>
          <p:cNvPicPr>
            <a:picLocks noChangeAspect="1"/>
          </p:cNvPicPr>
          <p:nvPr/>
        </p:nvPicPr>
        <p:blipFill>
          <a:blip r:embed="rId6"/>
          <a:stretch>
            <a:fillRect/>
          </a:stretch>
        </p:blipFill>
        <p:spPr>
          <a:xfrm>
            <a:off x="278912" y="3429000"/>
            <a:ext cx="3129395" cy="3179597"/>
          </a:xfrm>
          <a:prstGeom prst="rect">
            <a:avLst/>
          </a:prstGeom>
          <a:ln>
            <a:solidFill>
              <a:schemeClr val="tx1"/>
            </a:solidFill>
          </a:ln>
        </p:spPr>
      </p:pic>
      <p:sp>
        <p:nvSpPr>
          <p:cNvPr id="6" name="TextBox 5">
            <a:extLst>
              <a:ext uri="{FF2B5EF4-FFF2-40B4-BE49-F238E27FC236}">
                <a16:creationId xmlns:a16="http://schemas.microsoft.com/office/drawing/2014/main" id="{E34DF935-17F1-C2E7-94E5-5E72DFA1A115}"/>
              </a:ext>
            </a:extLst>
          </p:cNvPr>
          <p:cNvSpPr txBox="1"/>
          <p:nvPr/>
        </p:nvSpPr>
        <p:spPr>
          <a:xfrm>
            <a:off x="7191150" y="1707406"/>
            <a:ext cx="4782919" cy="1631216"/>
          </a:xfrm>
          <a:prstGeom prst="rect">
            <a:avLst/>
          </a:prstGeom>
          <a:noFill/>
        </p:spPr>
        <p:txBody>
          <a:bodyPr wrap="square" rtlCol="0">
            <a:spAutoFit/>
          </a:bodyPr>
          <a:lstStyle/>
          <a:p>
            <a:r>
              <a:rPr lang="en-US" sz="2000">
                <a:latin typeface="Aptos" panose="020B0004020202020204" pitchFamily="34" charset="0"/>
              </a:rPr>
              <a:t>For optimal practice with certain accommodation that support language access and written communication, administer a Math Performance Task Practice Test. </a:t>
            </a:r>
          </a:p>
        </p:txBody>
      </p:sp>
      <p:pic>
        <p:nvPicPr>
          <p:cNvPr id="1026" name="Picture 2" descr="Image of the Practice Test Menu with the Grade 3 Math Practice Performance Task highlighted for illustrative purposes.">
            <a:extLst>
              <a:ext uri="{FF2B5EF4-FFF2-40B4-BE49-F238E27FC236}">
                <a16:creationId xmlns:a16="http://schemas.microsoft.com/office/drawing/2014/main" id="{8B5B7C5A-4BA1-ED39-D8C3-1341B5948A1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4485" y="3624353"/>
            <a:ext cx="3207264" cy="267788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110D25DD-0D98-9D6C-7C53-6D14834C0AD1}"/>
              </a:ext>
            </a:extLst>
          </p:cNvPr>
          <p:cNvSpPr/>
          <p:nvPr/>
        </p:nvSpPr>
        <p:spPr>
          <a:xfrm>
            <a:off x="8208385" y="5051937"/>
            <a:ext cx="2911151" cy="125030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his is an image of a hyperlink to signify that the image is hyperlinked.">
            <a:extLst>
              <a:ext uri="{FF2B5EF4-FFF2-40B4-BE49-F238E27FC236}">
                <a16:creationId xmlns:a16="http://schemas.microsoft.com/office/drawing/2014/main" id="{34522F78-3188-F0D0-F197-FB5BA285022E}"/>
              </a:ext>
            </a:extLst>
          </p:cNvPr>
          <p:cNvPicPr>
            <a:picLocks noChangeAspect="1"/>
          </p:cNvPicPr>
          <p:nvPr/>
        </p:nvPicPr>
        <p:blipFill>
          <a:blip r:embed="rId8"/>
          <a:stretch>
            <a:fillRect/>
          </a:stretch>
        </p:blipFill>
        <p:spPr>
          <a:xfrm>
            <a:off x="6629584" y="3028467"/>
            <a:ext cx="608047" cy="595886"/>
          </a:xfrm>
          <a:prstGeom prst="rect">
            <a:avLst/>
          </a:prstGeom>
        </p:spPr>
      </p:pic>
    </p:spTree>
    <p:extLst>
      <p:ext uri="{BB962C8B-B14F-4D97-AF65-F5344CB8AC3E}">
        <p14:creationId xmlns:p14="http://schemas.microsoft.com/office/powerpoint/2010/main" val="8458290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F6AFA-7083-9213-6FD2-875582E2547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147AEC3-35AD-1548-F382-B6794BB8AB10}"/>
              </a:ext>
            </a:extLst>
          </p:cNvPr>
          <p:cNvPicPr>
            <a:picLocks noChangeAspect="1"/>
          </p:cNvPicPr>
          <p:nvPr/>
        </p:nvPicPr>
        <p:blipFill>
          <a:blip r:embed="rId3"/>
          <a:stretch>
            <a:fillRect/>
          </a:stretch>
        </p:blipFill>
        <p:spPr>
          <a:xfrm>
            <a:off x="1440263" y="2727334"/>
            <a:ext cx="9277979" cy="3773066"/>
          </a:xfrm>
          <a:prstGeom prst="rect">
            <a:avLst/>
          </a:prstGeom>
        </p:spPr>
      </p:pic>
      <p:sp>
        <p:nvSpPr>
          <p:cNvPr id="2" name="Title 1">
            <a:extLst>
              <a:ext uri="{FF2B5EF4-FFF2-40B4-BE49-F238E27FC236}">
                <a16:creationId xmlns:a16="http://schemas.microsoft.com/office/drawing/2014/main" id="{4125CFED-23CD-2338-5B55-88923C30EC07}"/>
              </a:ext>
            </a:extLst>
          </p:cNvPr>
          <p:cNvSpPr>
            <a:spLocks noGrp="1"/>
          </p:cNvSpPr>
          <p:nvPr>
            <p:ph type="title"/>
          </p:nvPr>
        </p:nvSpPr>
        <p:spPr>
          <a:xfrm>
            <a:off x="1984633" y="0"/>
            <a:ext cx="8222734" cy="1371600"/>
          </a:xfrm>
        </p:spPr>
        <p:txBody>
          <a:bodyPr>
            <a:noAutofit/>
          </a:bodyPr>
          <a:lstStyle/>
          <a:p>
            <a:r>
              <a:rPr lang="en-US" sz="3600">
                <a:cs typeface="Arial"/>
              </a:rPr>
              <a:t>Review Test Settings and Item Types with Students Using Practice Tests</a:t>
            </a:r>
            <a:endParaRPr lang="en-US" sz="3600"/>
          </a:p>
        </p:txBody>
      </p:sp>
      <p:sp>
        <p:nvSpPr>
          <p:cNvPr id="3" name="Slide Number Placeholder 2">
            <a:extLst>
              <a:ext uri="{FF2B5EF4-FFF2-40B4-BE49-F238E27FC236}">
                <a16:creationId xmlns:a16="http://schemas.microsoft.com/office/drawing/2014/main" id="{F9424884-2ADD-1304-23FF-B254621EAEA3}"/>
              </a:ext>
            </a:extLst>
          </p:cNvPr>
          <p:cNvSpPr>
            <a:spLocks noGrp="1"/>
          </p:cNvSpPr>
          <p:nvPr>
            <p:ph type="sldNum" sz="quarter" idx="4"/>
          </p:nvPr>
        </p:nvSpPr>
        <p:spPr/>
        <p:txBody>
          <a:bodyPr/>
          <a:lstStyle/>
          <a:p>
            <a:fld id="{13A326F7-3D62-4D6D-AF51-CF772FE3461F}" type="slidenum">
              <a:rPr lang="en-US" smtClean="0"/>
              <a:pPr/>
              <a:t>65</a:t>
            </a:fld>
            <a:endParaRPr lang="en-US"/>
          </a:p>
        </p:txBody>
      </p:sp>
      <p:sp>
        <p:nvSpPr>
          <p:cNvPr id="5" name="TextBox 4">
            <a:extLst>
              <a:ext uri="{FF2B5EF4-FFF2-40B4-BE49-F238E27FC236}">
                <a16:creationId xmlns:a16="http://schemas.microsoft.com/office/drawing/2014/main" id="{C2963FB5-F0F9-3966-8052-621F6E160BD6}"/>
              </a:ext>
            </a:extLst>
          </p:cNvPr>
          <p:cNvSpPr txBox="1"/>
          <p:nvPr/>
        </p:nvSpPr>
        <p:spPr>
          <a:xfrm>
            <a:off x="396336" y="1512674"/>
            <a:ext cx="11255415" cy="1015663"/>
          </a:xfrm>
          <a:prstGeom prst="rect">
            <a:avLst/>
          </a:prstGeom>
          <a:noFill/>
        </p:spPr>
        <p:txBody>
          <a:bodyPr wrap="square" lIns="91440" tIns="45720" rIns="91440" bIns="45720" anchor="t">
            <a:spAutoFit/>
          </a:bodyPr>
          <a:lstStyle/>
          <a:p>
            <a:r>
              <a:rPr lang="en-US" sz="2000">
                <a:latin typeface="Aptos" panose="020B0004020202020204" pitchFamily="34" charset="0"/>
              </a:rPr>
              <a:t>Teachers can use the Practice Test to explicitly demonstrate to students how to navigate the test interface, use tools, and practice using them.</a:t>
            </a:r>
            <a:endParaRPr lang="en-US">
              <a:latin typeface="Aptos" panose="020B0004020202020204" pitchFamily="34" charset="0"/>
            </a:endParaRPr>
          </a:p>
          <a:p>
            <a:endParaRPr lang="en-US" sz="2000"/>
          </a:p>
        </p:txBody>
      </p:sp>
      <p:sp>
        <p:nvSpPr>
          <p:cNvPr id="13" name="TextBox 12">
            <a:extLst>
              <a:ext uri="{FF2B5EF4-FFF2-40B4-BE49-F238E27FC236}">
                <a16:creationId xmlns:a16="http://schemas.microsoft.com/office/drawing/2014/main" id="{6DECE601-BA31-8BBE-7E2F-5F7A943CA777}"/>
              </a:ext>
            </a:extLst>
          </p:cNvPr>
          <p:cNvSpPr txBox="1"/>
          <p:nvPr/>
        </p:nvSpPr>
        <p:spPr>
          <a:xfrm>
            <a:off x="6372383" y="2056567"/>
            <a:ext cx="1447911" cy="27699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200">
                <a:solidFill>
                  <a:srgbClr val="0070C0"/>
                </a:solidFill>
                <a:effectLst>
                  <a:outerShdw blurRad="50800" dist="38100" dir="2700000" algn="tl" rotWithShape="0">
                    <a:prstClr val="black">
                      <a:alpha val="40000"/>
                    </a:prstClr>
                  </a:outerShdw>
                </a:effectLst>
              </a:rPr>
              <a:t>1. Tool Strip </a:t>
            </a:r>
          </a:p>
        </p:txBody>
      </p:sp>
      <p:cxnSp>
        <p:nvCxnSpPr>
          <p:cNvPr id="15" name="Straight Arrow Connector 14">
            <a:extLst>
              <a:ext uri="{FF2B5EF4-FFF2-40B4-BE49-F238E27FC236}">
                <a16:creationId xmlns:a16="http://schemas.microsoft.com/office/drawing/2014/main" id="{F8049920-0DA8-3E74-4A49-ADCCE21A1C34}"/>
              </a:ext>
            </a:extLst>
          </p:cNvPr>
          <p:cNvCxnSpPr>
            <a:cxnSpLocks/>
          </p:cNvCxnSpPr>
          <p:nvPr/>
        </p:nvCxnSpPr>
        <p:spPr>
          <a:xfrm>
            <a:off x="7674657" y="2268342"/>
            <a:ext cx="902828" cy="64073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2B83AD1-7F00-9986-8F82-6E9BDC8C5493}"/>
              </a:ext>
            </a:extLst>
          </p:cNvPr>
          <p:cNvSpPr txBox="1"/>
          <p:nvPr/>
        </p:nvSpPr>
        <p:spPr>
          <a:xfrm>
            <a:off x="7824287" y="4084118"/>
            <a:ext cx="1541417"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200">
                <a:solidFill>
                  <a:srgbClr val="0070C0"/>
                </a:solidFill>
                <a:effectLst>
                  <a:outerShdw blurRad="50800" dist="38100" dir="2700000" algn="tl" rotWithShape="0">
                    <a:prstClr val="black">
                      <a:alpha val="40000"/>
                    </a:prstClr>
                  </a:outerShdw>
                </a:effectLst>
              </a:rPr>
              <a:t>3. Tool Strips is embedded within the item</a:t>
            </a:r>
          </a:p>
        </p:txBody>
      </p:sp>
      <p:sp>
        <p:nvSpPr>
          <p:cNvPr id="17" name="TextBox 16">
            <a:extLst>
              <a:ext uri="{FF2B5EF4-FFF2-40B4-BE49-F238E27FC236}">
                <a16:creationId xmlns:a16="http://schemas.microsoft.com/office/drawing/2014/main" id="{942C7DB7-6D10-AFA7-51F2-315EBCD967F9}"/>
              </a:ext>
            </a:extLst>
          </p:cNvPr>
          <p:cNvSpPr txBox="1"/>
          <p:nvPr/>
        </p:nvSpPr>
        <p:spPr>
          <a:xfrm>
            <a:off x="2203801" y="2233200"/>
            <a:ext cx="2481943"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200">
                <a:solidFill>
                  <a:srgbClr val="0070C0"/>
                </a:solidFill>
                <a:effectLst>
                  <a:outerShdw blurRad="50800" dist="38100" dir="2700000" algn="tl" rotWithShape="0">
                    <a:prstClr val="black">
                      <a:alpha val="40000"/>
                    </a:prstClr>
                  </a:outerShdw>
                </a:effectLst>
              </a:rPr>
              <a:t>2. Tool Strip is embedded within the passage/stimuli</a:t>
            </a:r>
          </a:p>
        </p:txBody>
      </p:sp>
      <p:cxnSp>
        <p:nvCxnSpPr>
          <p:cNvPr id="6" name="Straight Arrow Connector 5">
            <a:extLst>
              <a:ext uri="{FF2B5EF4-FFF2-40B4-BE49-F238E27FC236}">
                <a16:creationId xmlns:a16="http://schemas.microsoft.com/office/drawing/2014/main" id="{59CF72E6-01A9-1E19-FA57-F523D76971D0}"/>
              </a:ext>
            </a:extLst>
          </p:cNvPr>
          <p:cNvCxnSpPr>
            <a:cxnSpLocks/>
          </p:cNvCxnSpPr>
          <p:nvPr/>
        </p:nvCxnSpPr>
        <p:spPr>
          <a:xfrm flipV="1">
            <a:off x="8863712" y="3436613"/>
            <a:ext cx="1329882" cy="60693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2945A9A-BD68-9BA5-3969-E24A6E1B107D}"/>
              </a:ext>
            </a:extLst>
          </p:cNvPr>
          <p:cNvCxnSpPr>
            <a:cxnSpLocks/>
          </p:cNvCxnSpPr>
          <p:nvPr/>
        </p:nvCxnSpPr>
        <p:spPr>
          <a:xfrm>
            <a:off x="3378986" y="2553046"/>
            <a:ext cx="1145663" cy="100079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6017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01445-F8F6-27DA-F61E-DB84566629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BB2E88-DA6C-9110-3B0B-2A84E5002499}"/>
              </a:ext>
            </a:extLst>
          </p:cNvPr>
          <p:cNvSpPr>
            <a:spLocks noGrp="1"/>
          </p:cNvSpPr>
          <p:nvPr>
            <p:ph type="title"/>
          </p:nvPr>
        </p:nvSpPr>
        <p:spPr>
          <a:xfrm>
            <a:off x="1984633" y="0"/>
            <a:ext cx="8222734" cy="1371600"/>
          </a:xfrm>
        </p:spPr>
        <p:txBody>
          <a:bodyPr>
            <a:noAutofit/>
          </a:bodyPr>
          <a:lstStyle/>
          <a:p>
            <a:r>
              <a:rPr lang="en-US" sz="3600">
                <a:cs typeface="Arial"/>
              </a:rPr>
              <a:t>Practice with Item Type Tutorials</a:t>
            </a:r>
            <a:endParaRPr lang="en-US" sz="3600"/>
          </a:p>
        </p:txBody>
      </p:sp>
      <p:sp>
        <p:nvSpPr>
          <p:cNvPr id="3" name="Slide Number Placeholder 2">
            <a:extLst>
              <a:ext uri="{FF2B5EF4-FFF2-40B4-BE49-F238E27FC236}">
                <a16:creationId xmlns:a16="http://schemas.microsoft.com/office/drawing/2014/main" id="{E75544D7-F75C-D822-91F0-9100393DEA82}"/>
              </a:ext>
            </a:extLst>
          </p:cNvPr>
          <p:cNvSpPr>
            <a:spLocks noGrp="1"/>
          </p:cNvSpPr>
          <p:nvPr>
            <p:ph type="sldNum" sz="quarter" idx="4"/>
          </p:nvPr>
        </p:nvSpPr>
        <p:spPr/>
        <p:txBody>
          <a:bodyPr/>
          <a:lstStyle/>
          <a:p>
            <a:fld id="{13A326F7-3D62-4D6D-AF51-CF772FE3461F}" type="slidenum">
              <a:rPr lang="en-US" smtClean="0"/>
              <a:pPr/>
              <a:t>66</a:t>
            </a:fld>
            <a:endParaRPr lang="en-US"/>
          </a:p>
        </p:txBody>
      </p:sp>
      <p:sp>
        <p:nvSpPr>
          <p:cNvPr id="5" name="TextBox 4">
            <a:extLst>
              <a:ext uri="{FF2B5EF4-FFF2-40B4-BE49-F238E27FC236}">
                <a16:creationId xmlns:a16="http://schemas.microsoft.com/office/drawing/2014/main" id="{2F0F02E7-1FCD-4FDF-69D2-36ED322381A8}"/>
              </a:ext>
            </a:extLst>
          </p:cNvPr>
          <p:cNvSpPr txBox="1"/>
          <p:nvPr/>
        </p:nvSpPr>
        <p:spPr>
          <a:xfrm>
            <a:off x="396337" y="1512674"/>
            <a:ext cx="6579230" cy="707886"/>
          </a:xfrm>
          <a:prstGeom prst="rect">
            <a:avLst/>
          </a:prstGeom>
          <a:noFill/>
        </p:spPr>
        <p:txBody>
          <a:bodyPr wrap="square" lIns="91440" tIns="45720" rIns="91440" bIns="45720" anchor="t">
            <a:spAutoFit/>
          </a:bodyPr>
          <a:lstStyle/>
          <a:p>
            <a:r>
              <a:rPr lang="en-US" sz="2000">
                <a:latin typeface="Aptos" panose="020B0004020202020204" pitchFamily="34" charset="0"/>
              </a:rPr>
              <a:t>Teachers can review the </a:t>
            </a:r>
            <a:r>
              <a:rPr lang="en-US" sz="2000">
                <a:latin typeface="Aptos" panose="020B0004020202020204" pitchFamily="34" charset="0"/>
                <a:hlinkClick r:id="rId3"/>
              </a:rPr>
              <a:t>Item Type Tutorials </a:t>
            </a:r>
            <a:r>
              <a:rPr lang="en-US" sz="2000">
                <a:latin typeface="Aptos" panose="020B0004020202020204" pitchFamily="34" charset="0"/>
              </a:rPr>
              <a:t>with students.</a:t>
            </a:r>
            <a:endParaRPr lang="en-US">
              <a:latin typeface="Aptos" panose="020B0004020202020204" pitchFamily="34" charset="0"/>
            </a:endParaRPr>
          </a:p>
          <a:p>
            <a:endParaRPr lang="en-US" sz="2000"/>
          </a:p>
        </p:txBody>
      </p:sp>
      <p:pic>
        <p:nvPicPr>
          <p:cNvPr id="10" name="Picture 9" descr="Image of the Item Type Tutorial webpage with the Equation Response highlighted for illustrative purposes.">
            <a:extLst>
              <a:ext uri="{FF2B5EF4-FFF2-40B4-BE49-F238E27FC236}">
                <a16:creationId xmlns:a16="http://schemas.microsoft.com/office/drawing/2014/main" id="{EE3DA5F9-A9A3-5AD0-7183-7C9A47849BDE}"/>
              </a:ext>
            </a:extLst>
          </p:cNvPr>
          <p:cNvPicPr>
            <a:picLocks noChangeAspect="1"/>
          </p:cNvPicPr>
          <p:nvPr/>
        </p:nvPicPr>
        <p:blipFill>
          <a:blip r:embed="rId4"/>
          <a:stretch>
            <a:fillRect/>
          </a:stretch>
        </p:blipFill>
        <p:spPr>
          <a:xfrm>
            <a:off x="0" y="2048623"/>
            <a:ext cx="5686697" cy="4003834"/>
          </a:xfrm>
          <a:prstGeom prst="rect">
            <a:avLst/>
          </a:prstGeom>
        </p:spPr>
      </p:pic>
      <p:pic>
        <p:nvPicPr>
          <p:cNvPr id="12" name="Picture 11" descr="Image of the Equation Response Item Type Tutorial.">
            <a:extLst>
              <a:ext uri="{FF2B5EF4-FFF2-40B4-BE49-F238E27FC236}">
                <a16:creationId xmlns:a16="http://schemas.microsoft.com/office/drawing/2014/main" id="{4D846D8E-9BB7-4722-FF4A-04EF5FCEE621}"/>
              </a:ext>
            </a:extLst>
          </p:cNvPr>
          <p:cNvPicPr>
            <a:picLocks noChangeAspect="1"/>
          </p:cNvPicPr>
          <p:nvPr/>
        </p:nvPicPr>
        <p:blipFill>
          <a:blip r:embed="rId5"/>
          <a:stretch>
            <a:fillRect/>
          </a:stretch>
        </p:blipFill>
        <p:spPr>
          <a:xfrm>
            <a:off x="6347292" y="2281646"/>
            <a:ext cx="5269750" cy="3063680"/>
          </a:xfrm>
          <a:prstGeom prst="rect">
            <a:avLst/>
          </a:prstGeom>
          <a:ln>
            <a:solidFill>
              <a:schemeClr val="tx1"/>
            </a:solidFill>
          </a:ln>
        </p:spPr>
      </p:pic>
      <p:sp>
        <p:nvSpPr>
          <p:cNvPr id="18" name="Rectangle 17">
            <a:extLst>
              <a:ext uri="{FF2B5EF4-FFF2-40B4-BE49-F238E27FC236}">
                <a16:creationId xmlns:a16="http://schemas.microsoft.com/office/drawing/2014/main" id="{6D0E1414-A485-2AE4-6FFD-2E0ADADD250F}"/>
              </a:ext>
            </a:extLst>
          </p:cNvPr>
          <p:cNvSpPr/>
          <p:nvPr/>
        </p:nvSpPr>
        <p:spPr>
          <a:xfrm>
            <a:off x="78377" y="2048623"/>
            <a:ext cx="5608320" cy="581366"/>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2BCECB41-B239-9E86-17C4-54956A71CFC1}"/>
              </a:ext>
            </a:extLst>
          </p:cNvPr>
          <p:cNvCxnSpPr>
            <a:cxnSpLocks/>
          </p:cNvCxnSpPr>
          <p:nvPr/>
        </p:nvCxnSpPr>
        <p:spPr>
          <a:xfrm>
            <a:off x="5477875" y="2545012"/>
            <a:ext cx="618125" cy="47325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52522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130B-B075-BD52-3169-892C28D8ECD6}"/>
              </a:ext>
            </a:extLst>
          </p:cNvPr>
          <p:cNvSpPr>
            <a:spLocks noGrp="1"/>
          </p:cNvSpPr>
          <p:nvPr>
            <p:ph type="title"/>
          </p:nvPr>
        </p:nvSpPr>
        <p:spPr/>
        <p:txBody>
          <a:bodyPr>
            <a:normAutofit/>
          </a:bodyPr>
          <a:lstStyle/>
          <a:p>
            <a:r>
              <a:rPr lang="en-US" sz="3600">
                <a:solidFill>
                  <a:srgbClr val="FFFFFF"/>
                </a:solidFill>
              </a:rPr>
              <a:t>CSDE Performance Office Contacts</a:t>
            </a:r>
          </a:p>
        </p:txBody>
      </p:sp>
      <p:graphicFrame>
        <p:nvGraphicFramePr>
          <p:cNvPr id="4" name="Table 3" descr="This table provides the contact information for ">
            <a:extLst>
              <a:ext uri="{FF2B5EF4-FFF2-40B4-BE49-F238E27FC236}">
                <a16:creationId xmlns:a16="http://schemas.microsoft.com/office/drawing/2014/main" id="{327EA20B-369B-EFFA-7C24-F07DD5D1175C}"/>
              </a:ext>
            </a:extLst>
          </p:cNvPr>
          <p:cNvGraphicFramePr>
            <a:graphicFrameLocks noGrp="1"/>
          </p:cNvGraphicFramePr>
          <p:nvPr/>
        </p:nvGraphicFramePr>
        <p:xfrm>
          <a:off x="71919" y="1539240"/>
          <a:ext cx="5820881" cy="4846320"/>
        </p:xfrm>
        <a:graphic>
          <a:graphicData uri="http://schemas.openxmlformats.org/drawingml/2006/table">
            <a:tbl>
              <a:tblPr firstRow="1" bandRow="1">
                <a:tableStyleId>{5C22544A-7EE6-4342-B048-85BDC9FD1C3A}</a:tableStyleId>
              </a:tblPr>
              <a:tblGrid>
                <a:gridCol w="5820881">
                  <a:extLst>
                    <a:ext uri="{9D8B030D-6E8A-4147-A177-3AD203B41FA5}">
                      <a16:colId xmlns:a16="http://schemas.microsoft.com/office/drawing/2014/main" val="907906314"/>
                    </a:ext>
                  </a:extLst>
                </a:gridCol>
              </a:tblGrid>
              <a:tr h="1235552">
                <a:tc>
                  <a:txBody>
                    <a:bodyPr/>
                    <a:lstStyle/>
                    <a:p>
                      <a:pPr lvl="0" algn="ctr">
                        <a:lnSpc>
                          <a:spcPct val="100000"/>
                        </a:lnSpc>
                        <a:spcBef>
                          <a:spcPts val="0"/>
                        </a:spcBef>
                        <a:spcAft>
                          <a:spcPts val="0"/>
                        </a:spcAft>
                        <a:buNone/>
                      </a:pPr>
                      <a:r>
                        <a:rPr lang="en-US" sz="2000" b="0" i="0" u="none" strike="noStrike" noProof="0">
                          <a:solidFill>
                            <a:srgbClr val="000000"/>
                          </a:solidFill>
                          <a:latin typeface="Aptos" panose="020B0004020202020204" pitchFamily="34" charset="0"/>
                        </a:rPr>
                        <a:t>Abe Krisst</a:t>
                      </a:r>
                    </a:p>
                    <a:p>
                      <a:pPr lvl="0" algn="ctr">
                        <a:lnSpc>
                          <a:spcPct val="100000"/>
                        </a:lnSpc>
                        <a:spcBef>
                          <a:spcPts val="0"/>
                        </a:spcBef>
                        <a:spcAft>
                          <a:spcPts val="0"/>
                        </a:spcAft>
                        <a:buNone/>
                      </a:pPr>
                      <a:r>
                        <a:rPr lang="en-US" sz="2000" b="0" i="0" u="none" strike="noStrike" noProof="0">
                          <a:solidFill>
                            <a:srgbClr val="000000"/>
                          </a:solidFill>
                          <a:latin typeface="Aptos" panose="020B0004020202020204" pitchFamily="34" charset="0"/>
                        </a:rPr>
                        <a:t>Bureau Chief</a:t>
                      </a:r>
                      <a:br>
                        <a:rPr lang="en-US" sz="2000" b="0" i="0" u="none" strike="noStrike" noProof="0">
                          <a:solidFill>
                            <a:srgbClr val="000000"/>
                          </a:solidFill>
                          <a:latin typeface="Aptos" panose="020B0004020202020204" pitchFamily="34" charset="0"/>
                        </a:rPr>
                      </a:br>
                      <a:r>
                        <a:rPr lang="en-US" sz="2000" b="0" i="0" u="none" strike="noStrike" noProof="0">
                          <a:solidFill>
                            <a:srgbClr val="000000"/>
                          </a:solidFill>
                          <a:latin typeface="Aptos" panose="020B0004020202020204" pitchFamily="34" charset="0"/>
                        </a:rPr>
                        <a:t>Connecticut Education – Performance Office</a:t>
                      </a:r>
                      <a:br>
                        <a:rPr lang="en-US" sz="2000" b="0" i="0" u="none" strike="noStrike" noProof="0">
                          <a:solidFill>
                            <a:srgbClr val="000000"/>
                          </a:solidFill>
                          <a:latin typeface="Aptos" panose="020B0004020202020204" pitchFamily="34" charset="0"/>
                        </a:rPr>
                      </a:br>
                      <a:r>
                        <a:rPr lang="en-US" sz="2000" b="0" i="0" u="none" strike="noStrike" noProof="0">
                          <a:solidFill>
                            <a:srgbClr val="000000"/>
                          </a:solidFill>
                          <a:latin typeface="Aptos" panose="020B0004020202020204" pitchFamily="34" charset="0"/>
                        </a:rPr>
                        <a:t>Phone: 860-713-6894; Mobile Phone: 860-690-0650</a:t>
                      </a:r>
                      <a:endParaRPr lang="en-US" sz="2000">
                        <a:latin typeface="Aptos" panose="020B0004020202020204" pitchFamily="34" charset="0"/>
                      </a:endParaRPr>
                    </a:p>
                    <a:p>
                      <a:pPr lvl="0" algn="ctr">
                        <a:lnSpc>
                          <a:spcPct val="100000"/>
                        </a:lnSpc>
                        <a:spcBef>
                          <a:spcPts val="0"/>
                        </a:spcBef>
                        <a:spcAft>
                          <a:spcPts val="0"/>
                        </a:spcAft>
                        <a:buNone/>
                      </a:pPr>
                      <a:r>
                        <a:rPr lang="en-US" sz="2000" b="0" i="0" u="none" strike="noStrike" noProof="0">
                          <a:solidFill>
                            <a:srgbClr val="000000"/>
                          </a:solidFill>
                          <a:latin typeface="Aptos" panose="020B0004020202020204" pitchFamily="34" charset="0"/>
                        </a:rPr>
                        <a:t>Email: </a:t>
                      </a:r>
                      <a:r>
                        <a:rPr lang="en-US" sz="2000" b="0" i="0" u="none" strike="noStrike" noProof="0">
                          <a:solidFill>
                            <a:srgbClr val="467886"/>
                          </a:solidFill>
                          <a:latin typeface="Aptos" panose="020B0004020202020204" pitchFamily="34" charset="0"/>
                          <a:hlinkClick r:id="rId3"/>
                        </a:rPr>
                        <a:t>Abe.Krisst@ct.gov</a:t>
                      </a:r>
                      <a:endParaRPr lang="en-US" sz="2000">
                        <a:latin typeface="Aptos" panose="020B0004020202020204" pitchFamily="34" charset="0"/>
                      </a:endParaRPr>
                    </a:p>
                  </a:txBody>
                  <a:tcPr>
                    <a:solidFill>
                      <a:schemeClr val="bg2"/>
                    </a:solidFill>
                  </a:tcPr>
                </a:tc>
                <a:extLst>
                  <a:ext uri="{0D108BD9-81ED-4DB2-BD59-A6C34878D82A}">
                    <a16:rowId xmlns:a16="http://schemas.microsoft.com/office/drawing/2014/main" val="511080106"/>
                  </a:ext>
                </a:extLst>
              </a:tr>
              <a:tr h="1467218">
                <a:tc>
                  <a:txBody>
                    <a:bodyPr/>
                    <a:lstStyle/>
                    <a:p>
                      <a:pPr lvl="0" algn="ctr">
                        <a:lnSpc>
                          <a:spcPct val="100000"/>
                        </a:lnSpc>
                        <a:spcBef>
                          <a:spcPts val="0"/>
                        </a:spcBef>
                        <a:spcAft>
                          <a:spcPts val="0"/>
                        </a:spcAft>
                        <a:buNone/>
                      </a:pPr>
                      <a:r>
                        <a:rPr lang="en-US" sz="2000" b="0" i="0" u="none" strike="noStrike" noProof="0">
                          <a:solidFill>
                            <a:schemeClr val="tx1"/>
                          </a:solidFill>
                          <a:latin typeface="Aptos" panose="020B0004020202020204" pitchFamily="34" charset="0"/>
                        </a:rPr>
                        <a:t>Deirdre Ducharme</a:t>
                      </a:r>
                      <a:endParaRPr lang="en-US" sz="2000" b="0" i="0" u="none" strike="noStrike" noProof="0">
                        <a:latin typeface="Aptos" panose="020B0004020202020204" pitchFamily="34" charset="0"/>
                      </a:endParaRPr>
                    </a:p>
                    <a:p>
                      <a:pPr lvl="0" algn="ctr">
                        <a:lnSpc>
                          <a:spcPct val="100000"/>
                        </a:lnSpc>
                        <a:spcBef>
                          <a:spcPts val="0"/>
                        </a:spcBef>
                        <a:spcAft>
                          <a:spcPts val="0"/>
                        </a:spcAft>
                        <a:buNone/>
                      </a:pPr>
                      <a:r>
                        <a:rPr lang="en-US" sz="2000" b="0" i="0" u="none" strike="noStrike" noProof="0">
                          <a:solidFill>
                            <a:schemeClr val="tx1"/>
                          </a:solidFill>
                          <a:latin typeface="Aptos" panose="020B0004020202020204" pitchFamily="34" charset="0"/>
                        </a:rPr>
                        <a:t>Education Consultant</a:t>
                      </a:r>
                      <a:endParaRPr lang="en-US" sz="2000" b="0" i="0" u="none" strike="noStrike" noProof="0">
                        <a:latin typeface="Aptos" panose="020B0004020202020204" pitchFamily="34" charset="0"/>
                      </a:endParaRPr>
                    </a:p>
                    <a:p>
                      <a:pPr lvl="0" algn="ctr">
                        <a:lnSpc>
                          <a:spcPct val="100000"/>
                        </a:lnSpc>
                        <a:spcBef>
                          <a:spcPts val="0"/>
                        </a:spcBef>
                        <a:spcAft>
                          <a:spcPts val="0"/>
                        </a:spcAft>
                        <a:buNone/>
                      </a:pPr>
                      <a:r>
                        <a:rPr lang="en-US" sz="2000" b="0" i="0" u="none" strike="noStrike" noProof="0">
                          <a:solidFill>
                            <a:schemeClr val="tx1"/>
                          </a:solidFill>
                          <a:latin typeface="Aptos" panose="020B0004020202020204" pitchFamily="34" charset="0"/>
                        </a:rPr>
                        <a:t>Performance Office- Special Populations</a:t>
                      </a:r>
                      <a:endParaRPr lang="en-US" sz="2000" b="0" i="0" u="none" strike="noStrike" noProof="0">
                        <a:latin typeface="Aptos" panose="020B0004020202020204" pitchFamily="34" charset="0"/>
                      </a:endParaRPr>
                    </a:p>
                    <a:p>
                      <a:pPr lvl="0" algn="ctr">
                        <a:lnSpc>
                          <a:spcPct val="100000"/>
                        </a:lnSpc>
                        <a:spcBef>
                          <a:spcPts val="0"/>
                        </a:spcBef>
                        <a:spcAft>
                          <a:spcPts val="0"/>
                        </a:spcAft>
                        <a:buNone/>
                      </a:pPr>
                      <a:r>
                        <a:rPr lang="en-US" sz="2000" b="0" i="0" u="none" strike="noStrike" noProof="0">
                          <a:solidFill>
                            <a:schemeClr val="tx1"/>
                          </a:solidFill>
                          <a:latin typeface="Aptos" panose="020B0004020202020204" pitchFamily="34" charset="0"/>
                        </a:rPr>
                        <a:t>Direct line: 860-713-6859</a:t>
                      </a:r>
                      <a:endParaRPr lang="en-US" sz="2000" b="0" i="0" u="none" strike="noStrike" noProof="0">
                        <a:latin typeface="Aptos" panose="020B0004020202020204" pitchFamily="34" charset="0"/>
                      </a:endParaRPr>
                    </a:p>
                    <a:p>
                      <a:pPr lvl="0" algn="ctr">
                        <a:lnSpc>
                          <a:spcPct val="100000"/>
                        </a:lnSpc>
                        <a:spcBef>
                          <a:spcPts val="0"/>
                        </a:spcBef>
                        <a:spcAft>
                          <a:spcPts val="0"/>
                        </a:spcAft>
                        <a:buNone/>
                      </a:pPr>
                      <a:r>
                        <a:rPr lang="en-US" sz="2000" b="0" i="0" u="none" strike="noStrike" noProof="0">
                          <a:solidFill>
                            <a:schemeClr val="tx1"/>
                          </a:solidFill>
                          <a:latin typeface="Aptos" panose="020B0004020202020204" pitchFamily="34" charset="0"/>
                        </a:rPr>
                        <a:t>Email: </a:t>
                      </a:r>
                      <a:r>
                        <a:rPr lang="en-US" sz="2000" b="0" i="0" u="none" strike="noStrike" noProof="0">
                          <a:solidFill>
                            <a:schemeClr val="tx1"/>
                          </a:solidFill>
                          <a:latin typeface="Aptos" panose="020B0004020202020204" pitchFamily="34" charset="0"/>
                          <a:hlinkClick r:id="rId4"/>
                        </a:rPr>
                        <a:t>Deirdre.Ducharme@ct.gov</a:t>
                      </a:r>
                      <a:endParaRPr lang="en-US" sz="2000">
                        <a:latin typeface="Aptos" panose="020B0004020202020204" pitchFamily="34" charset="0"/>
                      </a:endParaRPr>
                    </a:p>
                  </a:txBody>
                  <a:tcPr/>
                </a:tc>
                <a:extLst>
                  <a:ext uri="{0D108BD9-81ED-4DB2-BD59-A6C34878D82A}">
                    <a16:rowId xmlns:a16="http://schemas.microsoft.com/office/drawing/2014/main" val="1962101237"/>
                  </a:ext>
                </a:extLst>
              </a:tr>
              <a:tr h="1467218">
                <a:tc>
                  <a:txBody>
                    <a:bodyPr/>
                    <a:lstStyle/>
                    <a:p>
                      <a:pPr lvl="0" algn="ctr">
                        <a:lnSpc>
                          <a:spcPct val="100000"/>
                        </a:lnSpc>
                        <a:spcBef>
                          <a:spcPts val="0"/>
                        </a:spcBef>
                        <a:spcAft>
                          <a:spcPts val="0"/>
                        </a:spcAft>
                        <a:buNone/>
                      </a:pPr>
                      <a:r>
                        <a:rPr lang="en-US" sz="2000" b="0" i="0" u="none" strike="noStrike" noProof="0">
                          <a:solidFill>
                            <a:schemeClr val="tx1"/>
                          </a:solidFill>
                          <a:latin typeface="Aptos" panose="020B0004020202020204" pitchFamily="34" charset="0"/>
                        </a:rPr>
                        <a:t>Katie Seifert</a:t>
                      </a:r>
                      <a:br>
                        <a:rPr lang="en-US" sz="2000" b="0" i="0" u="none" strike="noStrike" noProof="0">
                          <a:solidFill>
                            <a:srgbClr val="000000"/>
                          </a:solidFill>
                          <a:latin typeface="Aptos" panose="020B0004020202020204" pitchFamily="34" charset="0"/>
                        </a:rPr>
                      </a:br>
                      <a:r>
                        <a:rPr lang="en-US" sz="2000" b="0" i="0" u="none" strike="noStrike" noProof="0">
                          <a:solidFill>
                            <a:schemeClr val="tx1"/>
                          </a:solidFill>
                          <a:latin typeface="Aptos" panose="020B0004020202020204" pitchFamily="34" charset="0"/>
                        </a:rPr>
                        <a:t>Associate Education Consultant</a:t>
                      </a:r>
                      <a:endParaRPr lang="en-US" sz="2000" b="0">
                        <a:solidFill>
                          <a:schemeClr val="tx1"/>
                        </a:solidFill>
                        <a:latin typeface="Aptos" panose="020B0004020202020204" pitchFamily="34" charset="0"/>
                      </a:endParaRPr>
                    </a:p>
                    <a:p>
                      <a:pPr lvl="0" algn="ctr">
                        <a:lnSpc>
                          <a:spcPct val="100000"/>
                        </a:lnSpc>
                        <a:spcBef>
                          <a:spcPts val="0"/>
                        </a:spcBef>
                        <a:spcAft>
                          <a:spcPts val="0"/>
                        </a:spcAft>
                        <a:buNone/>
                      </a:pPr>
                      <a:r>
                        <a:rPr lang="en-US" sz="2000" b="0" i="0" u="none" strike="noStrike" noProof="0">
                          <a:solidFill>
                            <a:schemeClr val="tx1"/>
                          </a:solidFill>
                          <a:latin typeface="Aptos" panose="020B0004020202020204" pitchFamily="34" charset="0"/>
                        </a:rPr>
                        <a:t>Performance Office- Special Populations</a:t>
                      </a:r>
                      <a:endParaRPr lang="en-US" sz="2000" b="0">
                        <a:solidFill>
                          <a:schemeClr val="tx1"/>
                        </a:solidFill>
                        <a:latin typeface="Aptos" panose="020B0004020202020204" pitchFamily="34" charset="0"/>
                      </a:endParaRPr>
                    </a:p>
                    <a:p>
                      <a:pPr lvl="0" algn="ctr">
                        <a:lnSpc>
                          <a:spcPct val="100000"/>
                        </a:lnSpc>
                        <a:spcBef>
                          <a:spcPts val="0"/>
                        </a:spcBef>
                        <a:spcAft>
                          <a:spcPts val="0"/>
                        </a:spcAft>
                        <a:buNone/>
                      </a:pPr>
                      <a:r>
                        <a:rPr lang="en-US" sz="2000" b="0" i="0" u="none" strike="noStrike" noProof="0">
                          <a:solidFill>
                            <a:schemeClr val="tx1"/>
                          </a:solidFill>
                          <a:latin typeface="Aptos" panose="020B0004020202020204" pitchFamily="34" charset="0"/>
                        </a:rPr>
                        <a:t>Direct line: 860-713-6722</a:t>
                      </a:r>
                      <a:endParaRPr lang="en-US" sz="2000" b="0">
                        <a:solidFill>
                          <a:schemeClr val="tx1"/>
                        </a:solidFill>
                        <a:latin typeface="Aptos" panose="020B0004020202020204" pitchFamily="34" charset="0"/>
                      </a:endParaRPr>
                    </a:p>
                    <a:p>
                      <a:pPr lvl="0" algn="ctr">
                        <a:lnSpc>
                          <a:spcPct val="100000"/>
                        </a:lnSpc>
                        <a:spcBef>
                          <a:spcPts val="0"/>
                        </a:spcBef>
                        <a:spcAft>
                          <a:spcPts val="0"/>
                        </a:spcAft>
                        <a:buNone/>
                      </a:pPr>
                      <a:r>
                        <a:rPr lang="en-US" sz="2000" b="0" i="0" u="none" strike="noStrike" noProof="0">
                          <a:solidFill>
                            <a:schemeClr val="tx1"/>
                          </a:solidFill>
                          <a:latin typeface="Aptos" panose="020B0004020202020204" pitchFamily="34" charset="0"/>
                        </a:rPr>
                        <a:t>Email: </a:t>
                      </a:r>
                      <a:r>
                        <a:rPr lang="en-US" sz="2000" b="0" i="0" u="sng" strike="noStrike" noProof="0">
                          <a:solidFill>
                            <a:srgbClr val="1E72C7"/>
                          </a:solidFill>
                          <a:latin typeface="Aptos" panose="020B0004020202020204" pitchFamily="34" charset="0"/>
                          <a:hlinkClick r:id="rId5">
                            <a:extLst>
                              <a:ext uri="{A12FA001-AC4F-418D-AE19-62706E023703}">
                                <ahyp:hlinkClr xmlns:ahyp="http://schemas.microsoft.com/office/drawing/2018/hyperlinkcolor" val="tx"/>
                              </a:ext>
                            </a:extLst>
                          </a:hlinkClick>
                        </a:rPr>
                        <a:t>Katherine.Seifert@ct.gov</a:t>
                      </a:r>
                      <a:r>
                        <a:rPr lang="en-US" sz="2000" b="0" i="0" u="none" strike="noStrike" noProof="0">
                          <a:solidFill>
                            <a:srgbClr val="1E72C7"/>
                          </a:solidFill>
                          <a:latin typeface="Aptos" panose="020B0004020202020204" pitchFamily="34" charset="0"/>
                        </a:rPr>
                        <a:t>  </a:t>
                      </a:r>
                      <a:endParaRPr lang="en-US" sz="2000" b="0">
                        <a:solidFill>
                          <a:srgbClr val="1E72C7"/>
                        </a:solidFill>
                        <a:latin typeface="Aptos" panose="020B0004020202020204" pitchFamily="34" charset="0"/>
                      </a:endParaRPr>
                    </a:p>
                  </a:txBody>
                  <a:tcPr/>
                </a:tc>
                <a:extLst>
                  <a:ext uri="{0D108BD9-81ED-4DB2-BD59-A6C34878D82A}">
                    <a16:rowId xmlns:a16="http://schemas.microsoft.com/office/drawing/2014/main" val="2737782947"/>
                  </a:ext>
                </a:extLst>
              </a:tr>
            </a:tbl>
          </a:graphicData>
        </a:graphic>
      </p:graphicFrame>
      <p:graphicFrame>
        <p:nvGraphicFramePr>
          <p:cNvPr id="3" name="Table 2" descr="This table provides the contact information for ">
            <a:extLst>
              <a:ext uri="{FF2B5EF4-FFF2-40B4-BE49-F238E27FC236}">
                <a16:creationId xmlns:a16="http://schemas.microsoft.com/office/drawing/2014/main" id="{84F3328F-D25B-F626-4C86-BB305F4AECFA}"/>
              </a:ext>
            </a:extLst>
          </p:cNvPr>
          <p:cNvGraphicFramePr>
            <a:graphicFrameLocks noGrp="1"/>
          </p:cNvGraphicFramePr>
          <p:nvPr/>
        </p:nvGraphicFramePr>
        <p:xfrm>
          <a:off x="6096000" y="1539240"/>
          <a:ext cx="6024081" cy="4846320"/>
        </p:xfrm>
        <a:graphic>
          <a:graphicData uri="http://schemas.openxmlformats.org/drawingml/2006/table">
            <a:tbl>
              <a:tblPr firstRow="1" bandRow="1">
                <a:tableStyleId>{5C22544A-7EE6-4342-B048-85BDC9FD1C3A}</a:tableStyleId>
              </a:tblPr>
              <a:tblGrid>
                <a:gridCol w="6024081">
                  <a:extLst>
                    <a:ext uri="{9D8B030D-6E8A-4147-A177-3AD203B41FA5}">
                      <a16:colId xmlns:a16="http://schemas.microsoft.com/office/drawing/2014/main" val="907906314"/>
                    </a:ext>
                  </a:extLst>
                </a:gridCol>
              </a:tblGrid>
              <a:tr h="1235552">
                <a:tc>
                  <a:txBody>
                    <a:bodyPr/>
                    <a:lstStyle/>
                    <a:p>
                      <a:pPr lvl="0" algn="ctr">
                        <a:lnSpc>
                          <a:spcPct val="100000"/>
                        </a:lnSpc>
                        <a:spcBef>
                          <a:spcPts val="0"/>
                        </a:spcBef>
                        <a:spcAft>
                          <a:spcPts val="0"/>
                        </a:spcAft>
                        <a:buNone/>
                      </a:pPr>
                      <a:r>
                        <a:rPr lang="en-US" sz="2000" b="0" i="0" u="none" strike="noStrike" noProof="0">
                          <a:solidFill>
                            <a:srgbClr val="000000"/>
                          </a:solidFill>
                          <a:latin typeface="Aptos"/>
                        </a:rPr>
                        <a:t>Kimberly Johnson</a:t>
                      </a:r>
                    </a:p>
                    <a:p>
                      <a:pPr lvl="0" algn="ctr">
                        <a:lnSpc>
                          <a:spcPct val="100000"/>
                        </a:lnSpc>
                        <a:spcBef>
                          <a:spcPts val="0"/>
                        </a:spcBef>
                        <a:spcAft>
                          <a:spcPts val="0"/>
                        </a:spcAft>
                        <a:buNone/>
                      </a:pPr>
                      <a:r>
                        <a:rPr lang="en-US" sz="2000" b="0" i="0" u="none" strike="noStrike" noProof="0">
                          <a:solidFill>
                            <a:srgbClr val="000000"/>
                          </a:solidFill>
                          <a:latin typeface="Aptos" panose="020B0004020202020204" pitchFamily="34" charset="0"/>
                        </a:rPr>
                        <a:t>Education Support Technician</a:t>
                      </a:r>
                    </a:p>
                    <a:p>
                      <a:pPr lvl="0" algn="ctr">
                        <a:lnSpc>
                          <a:spcPct val="100000"/>
                        </a:lnSpc>
                        <a:spcBef>
                          <a:spcPts val="0"/>
                        </a:spcBef>
                        <a:spcAft>
                          <a:spcPts val="0"/>
                        </a:spcAft>
                        <a:buNone/>
                      </a:pPr>
                      <a:r>
                        <a:rPr lang="en-US" sz="2000" b="0" i="0" u="none" strike="noStrike" noProof="0">
                          <a:solidFill>
                            <a:srgbClr val="000000"/>
                          </a:solidFill>
                          <a:latin typeface="Aptos" panose="020B0004020202020204" pitchFamily="34" charset="0"/>
                        </a:rPr>
                        <a:t>Performance Office</a:t>
                      </a:r>
                    </a:p>
                    <a:p>
                      <a:pPr lvl="0" algn="ctr">
                        <a:lnSpc>
                          <a:spcPct val="100000"/>
                        </a:lnSpc>
                        <a:spcBef>
                          <a:spcPts val="0"/>
                        </a:spcBef>
                        <a:spcAft>
                          <a:spcPts val="0"/>
                        </a:spcAft>
                        <a:buNone/>
                      </a:pPr>
                      <a:r>
                        <a:rPr lang="en-US" sz="2000" b="0" i="0" u="none" strike="noStrike" noProof="0">
                          <a:solidFill>
                            <a:srgbClr val="000000"/>
                          </a:solidFill>
                          <a:latin typeface="Aptos" panose="020B0004020202020204" pitchFamily="34" charset="0"/>
                        </a:rPr>
                        <a:t>Phone: 860-713-6885</a:t>
                      </a:r>
                    </a:p>
                    <a:p>
                      <a:pPr lvl="0" algn="ctr">
                        <a:lnSpc>
                          <a:spcPct val="100000"/>
                        </a:lnSpc>
                        <a:spcBef>
                          <a:spcPts val="0"/>
                        </a:spcBef>
                        <a:spcAft>
                          <a:spcPts val="0"/>
                        </a:spcAft>
                        <a:buNone/>
                      </a:pPr>
                      <a:r>
                        <a:rPr lang="en-US" sz="2000" b="0" i="0" u="none" strike="noStrike" noProof="0">
                          <a:solidFill>
                            <a:srgbClr val="000000"/>
                          </a:solidFill>
                          <a:latin typeface="Aptos" panose="020B0004020202020204" pitchFamily="34" charset="0"/>
                        </a:rPr>
                        <a:t>Email: </a:t>
                      </a:r>
                      <a:r>
                        <a:rPr lang="en-US" sz="2000" b="0" i="0" u="none" strike="noStrike" noProof="0">
                          <a:solidFill>
                            <a:srgbClr val="000000"/>
                          </a:solidFill>
                          <a:latin typeface="Aptos" panose="020B0004020202020204" pitchFamily="34" charset="0"/>
                          <a:hlinkClick r:id="rId6"/>
                        </a:rPr>
                        <a:t>Kimberly.Johnson@ct.gov</a:t>
                      </a:r>
                      <a:endParaRPr lang="en-US" sz="2000">
                        <a:latin typeface="Aptos" panose="020B0004020202020204" pitchFamily="34" charset="0"/>
                      </a:endParaRPr>
                    </a:p>
                  </a:txBody>
                  <a:tcPr>
                    <a:solidFill>
                      <a:schemeClr val="bg2"/>
                    </a:solidFill>
                  </a:tcPr>
                </a:tc>
                <a:extLst>
                  <a:ext uri="{0D108BD9-81ED-4DB2-BD59-A6C34878D82A}">
                    <a16:rowId xmlns:a16="http://schemas.microsoft.com/office/drawing/2014/main" val="511080106"/>
                  </a:ext>
                </a:extLst>
              </a:tr>
              <a:tr h="1467218">
                <a:tc>
                  <a:txBody>
                    <a:bodyPr/>
                    <a:lstStyle/>
                    <a:p>
                      <a:pPr lvl="0" algn="ctr">
                        <a:lnSpc>
                          <a:spcPct val="100000"/>
                        </a:lnSpc>
                        <a:spcBef>
                          <a:spcPts val="0"/>
                        </a:spcBef>
                        <a:spcAft>
                          <a:spcPts val="0"/>
                        </a:spcAft>
                        <a:buNone/>
                      </a:pPr>
                      <a:r>
                        <a:rPr lang="en-US" sz="2000" b="0" i="0" u="none" strike="noStrike" noProof="0">
                          <a:solidFill>
                            <a:schemeClr val="tx1"/>
                          </a:solidFill>
                          <a:latin typeface="Aptos" panose="020B0004020202020204" pitchFamily="34" charset="0"/>
                        </a:rPr>
                        <a:t>Cristi Alberino</a:t>
                      </a:r>
                      <a:endParaRPr lang="en-US" sz="2000" b="0" i="0" u="none" strike="noStrike" noProof="0">
                        <a:latin typeface="Aptos" panose="020B0004020202020204" pitchFamily="34" charset="0"/>
                      </a:endParaRPr>
                    </a:p>
                    <a:p>
                      <a:pPr lvl="0" algn="ctr">
                        <a:lnSpc>
                          <a:spcPct val="100000"/>
                        </a:lnSpc>
                        <a:spcBef>
                          <a:spcPts val="0"/>
                        </a:spcBef>
                        <a:spcAft>
                          <a:spcPts val="0"/>
                        </a:spcAft>
                        <a:buNone/>
                      </a:pPr>
                      <a:r>
                        <a:rPr lang="en-US" sz="2000" b="0" i="0" u="none" strike="noStrike" noProof="0">
                          <a:solidFill>
                            <a:schemeClr val="tx1"/>
                          </a:solidFill>
                          <a:latin typeface="Aptos" panose="020B0004020202020204" pitchFamily="34" charset="0"/>
                        </a:rPr>
                        <a:t>Education Consultant</a:t>
                      </a:r>
                    </a:p>
                    <a:p>
                      <a:pPr lvl="0" algn="ctr">
                        <a:lnSpc>
                          <a:spcPct val="100000"/>
                        </a:lnSpc>
                        <a:spcBef>
                          <a:spcPts val="0"/>
                        </a:spcBef>
                        <a:spcAft>
                          <a:spcPts val="0"/>
                        </a:spcAft>
                        <a:buNone/>
                      </a:pPr>
                      <a:r>
                        <a:rPr lang="en-US" sz="2000" b="0" i="0" u="none" strike="noStrike" noProof="0">
                          <a:solidFill>
                            <a:schemeClr val="tx1"/>
                          </a:solidFill>
                          <a:latin typeface="Aptos" panose="020B0004020202020204" pitchFamily="34" charset="0"/>
                        </a:rPr>
                        <a:t>Performance Office –Interim &amp; Summative Assessments</a:t>
                      </a:r>
                    </a:p>
                    <a:p>
                      <a:pPr lvl="0" algn="ctr">
                        <a:lnSpc>
                          <a:spcPct val="100000"/>
                        </a:lnSpc>
                        <a:spcBef>
                          <a:spcPts val="0"/>
                        </a:spcBef>
                        <a:spcAft>
                          <a:spcPts val="0"/>
                        </a:spcAft>
                        <a:buNone/>
                      </a:pPr>
                      <a:r>
                        <a:rPr lang="en-US" sz="2000" b="0" i="0" u="none" strike="noStrike" noProof="0">
                          <a:solidFill>
                            <a:schemeClr val="tx1"/>
                          </a:solidFill>
                          <a:latin typeface="Aptos" panose="020B0004020202020204" pitchFamily="34" charset="0"/>
                        </a:rPr>
                        <a:t>Email: </a:t>
                      </a:r>
                      <a:r>
                        <a:rPr lang="en-US" sz="2000" b="0" i="0" u="none" strike="noStrike" noProof="0">
                          <a:solidFill>
                            <a:schemeClr val="tx1"/>
                          </a:solidFill>
                          <a:latin typeface="Aptos" panose="020B0004020202020204" pitchFamily="34" charset="0"/>
                          <a:hlinkClick r:id="rId7"/>
                        </a:rPr>
                        <a:t>Cristi.Alberino@ct.gov</a:t>
                      </a:r>
                      <a:r>
                        <a:rPr lang="en-US" sz="2000" b="0" i="0" u="none" strike="noStrike" noProof="0">
                          <a:solidFill>
                            <a:schemeClr val="tx1"/>
                          </a:solidFill>
                          <a:latin typeface="Aptos" panose="020B0004020202020204" pitchFamily="34" charset="0"/>
                        </a:rPr>
                        <a:t> </a:t>
                      </a:r>
                      <a:endParaRPr lang="en-US" sz="2000">
                        <a:latin typeface="Aptos" panose="020B0004020202020204" pitchFamily="34" charset="0"/>
                      </a:endParaRPr>
                    </a:p>
                  </a:txBody>
                  <a:tcPr/>
                </a:tc>
                <a:extLst>
                  <a:ext uri="{0D108BD9-81ED-4DB2-BD59-A6C34878D82A}">
                    <a16:rowId xmlns:a16="http://schemas.microsoft.com/office/drawing/2014/main" val="1962101237"/>
                  </a:ext>
                </a:extLst>
              </a:tr>
              <a:tr h="1467218">
                <a:tc>
                  <a:txBody>
                    <a:bodyPr/>
                    <a:lstStyle/>
                    <a:p>
                      <a:pPr lvl="0" algn="ctr">
                        <a:lnSpc>
                          <a:spcPct val="100000"/>
                        </a:lnSpc>
                        <a:spcBef>
                          <a:spcPts val="0"/>
                        </a:spcBef>
                        <a:spcAft>
                          <a:spcPts val="0"/>
                        </a:spcAft>
                        <a:buNone/>
                      </a:pPr>
                      <a:r>
                        <a:rPr lang="en-US" sz="2000" b="0" i="0" u="none" strike="noStrike" noProof="0">
                          <a:solidFill>
                            <a:schemeClr val="tx1"/>
                          </a:solidFill>
                          <a:latin typeface="Aptos" panose="020B0004020202020204" pitchFamily="34" charset="0"/>
                        </a:rPr>
                        <a:t>Jeff Greig</a:t>
                      </a:r>
                      <a:br>
                        <a:rPr lang="en-US" sz="2000" b="0" i="0" u="none" strike="noStrike" noProof="0">
                          <a:solidFill>
                            <a:srgbClr val="000000"/>
                          </a:solidFill>
                          <a:latin typeface="Aptos" panose="020B0004020202020204" pitchFamily="34" charset="0"/>
                        </a:rPr>
                      </a:br>
                      <a:r>
                        <a:rPr lang="en-US" sz="2000" b="0" i="0" u="none" strike="noStrike" noProof="0">
                          <a:solidFill>
                            <a:schemeClr val="tx1"/>
                          </a:solidFill>
                          <a:latin typeface="Aptos" panose="020B0004020202020204" pitchFamily="34" charset="0"/>
                        </a:rPr>
                        <a:t>Education Consultant</a:t>
                      </a:r>
                      <a:endParaRPr lang="en-US" sz="2000" b="0">
                        <a:solidFill>
                          <a:schemeClr val="tx1"/>
                        </a:solidFill>
                        <a:latin typeface="Aptos" panose="020B0004020202020204" pitchFamily="34" charset="0"/>
                      </a:endParaRPr>
                    </a:p>
                    <a:p>
                      <a:pPr lvl="0" algn="ctr">
                        <a:lnSpc>
                          <a:spcPct val="100000"/>
                        </a:lnSpc>
                        <a:spcBef>
                          <a:spcPts val="0"/>
                        </a:spcBef>
                        <a:spcAft>
                          <a:spcPts val="0"/>
                        </a:spcAft>
                        <a:buNone/>
                      </a:pPr>
                      <a:r>
                        <a:rPr lang="en-US" sz="2000" b="0" i="0" u="none" strike="noStrike" noProof="0">
                          <a:solidFill>
                            <a:schemeClr val="tx1"/>
                          </a:solidFill>
                          <a:latin typeface="Aptos" panose="020B0004020202020204" pitchFamily="34" charset="0"/>
                        </a:rPr>
                        <a:t>Performance Office – NGSS Interim &amp; Summative Assessments</a:t>
                      </a:r>
                      <a:endParaRPr lang="en-US" sz="2000" b="0">
                        <a:solidFill>
                          <a:schemeClr val="tx1"/>
                        </a:solidFill>
                        <a:latin typeface="Aptos" panose="020B0004020202020204" pitchFamily="34" charset="0"/>
                      </a:endParaRPr>
                    </a:p>
                    <a:p>
                      <a:pPr lvl="0" algn="ctr">
                        <a:lnSpc>
                          <a:spcPct val="100000"/>
                        </a:lnSpc>
                        <a:spcBef>
                          <a:spcPts val="0"/>
                        </a:spcBef>
                        <a:spcAft>
                          <a:spcPts val="0"/>
                        </a:spcAft>
                        <a:buNone/>
                      </a:pPr>
                      <a:r>
                        <a:rPr lang="en-US" sz="2000" b="0" i="0" u="none" strike="noStrike" noProof="0">
                          <a:solidFill>
                            <a:schemeClr val="tx1"/>
                          </a:solidFill>
                          <a:latin typeface="Aptos" panose="020B0004020202020204" pitchFamily="34" charset="0"/>
                        </a:rPr>
                        <a:t>Email: </a:t>
                      </a:r>
                      <a:r>
                        <a:rPr lang="en-US" sz="2000" b="0" i="0" u="none" strike="noStrike" noProof="0">
                          <a:solidFill>
                            <a:schemeClr val="tx1"/>
                          </a:solidFill>
                          <a:latin typeface="Aptos" panose="020B0004020202020204" pitchFamily="34" charset="0"/>
                          <a:hlinkClick r:id="rId8"/>
                        </a:rPr>
                        <a:t>Jeff.Greig@ct.gov</a:t>
                      </a:r>
                      <a:endParaRPr lang="en-US" sz="2000" b="0">
                        <a:solidFill>
                          <a:srgbClr val="1E72C7"/>
                        </a:solidFill>
                        <a:latin typeface="Aptos" panose="020B0004020202020204" pitchFamily="34" charset="0"/>
                      </a:endParaRPr>
                    </a:p>
                  </a:txBody>
                  <a:tcPr/>
                </a:tc>
                <a:extLst>
                  <a:ext uri="{0D108BD9-81ED-4DB2-BD59-A6C34878D82A}">
                    <a16:rowId xmlns:a16="http://schemas.microsoft.com/office/drawing/2014/main" val="2737782947"/>
                  </a:ext>
                </a:extLst>
              </a:tr>
            </a:tbl>
          </a:graphicData>
        </a:graphic>
      </p:graphicFrame>
    </p:spTree>
    <p:extLst>
      <p:ext uri="{BB962C8B-B14F-4D97-AF65-F5344CB8AC3E}">
        <p14:creationId xmlns:p14="http://schemas.microsoft.com/office/powerpoint/2010/main" val="35576282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E7F4A-5094-6D89-0515-55F8E697C8F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6F5BCB3-7A69-F0F8-FE20-BD6E2F5E2630}"/>
              </a:ext>
            </a:extLst>
          </p:cNvPr>
          <p:cNvPicPr>
            <a:picLocks noChangeAspect="1"/>
          </p:cNvPicPr>
          <p:nvPr/>
        </p:nvPicPr>
        <p:blipFill>
          <a:blip r:embed="rId3"/>
          <a:srcRect t="5128" r="-1" b="12182"/>
          <a:stretch/>
        </p:blipFill>
        <p:spPr>
          <a:xfrm>
            <a:off x="35668" y="0"/>
            <a:ext cx="12156332" cy="6881608"/>
          </a:xfrm>
          <a:prstGeom prst="rect">
            <a:avLst/>
          </a:prstGeom>
        </p:spPr>
      </p:pic>
      <p:sp>
        <p:nvSpPr>
          <p:cNvPr id="4" name="TextBox 3">
            <a:extLst>
              <a:ext uri="{FF2B5EF4-FFF2-40B4-BE49-F238E27FC236}">
                <a16:creationId xmlns:a16="http://schemas.microsoft.com/office/drawing/2014/main" id="{417065AC-DA7F-2848-27FF-626F7ED4003B}"/>
              </a:ext>
            </a:extLst>
          </p:cNvPr>
          <p:cNvSpPr txBox="1"/>
          <p:nvPr/>
        </p:nvSpPr>
        <p:spPr>
          <a:xfrm>
            <a:off x="6200920" y="1422320"/>
            <a:ext cx="5438495" cy="5447645"/>
          </a:xfrm>
          <a:prstGeom prst="rect">
            <a:avLst/>
          </a:prstGeom>
          <a:noFill/>
        </p:spPr>
        <p:txBody>
          <a:bodyPr wrap="square" lIns="91440" tIns="45720" rIns="91440" bIns="45720" rtlCol="0" anchor="t">
            <a:spAutoFit/>
          </a:bodyPr>
          <a:lstStyle/>
          <a:p>
            <a:pPr algn="ctr"/>
            <a:r>
              <a:rPr lang="en-US" sz="4000">
                <a:solidFill>
                  <a:srgbClr val="FFFFFF"/>
                </a:solidFill>
                <a:latin typeface="Aptos" panose="020B0004020202020204" pitchFamily="34" charset="0"/>
              </a:rPr>
              <a:t>Thank you!!!!</a:t>
            </a:r>
          </a:p>
          <a:p>
            <a:pPr algn="ctr"/>
            <a:endParaRPr lang="en-US" sz="5400" b="0">
              <a:solidFill>
                <a:srgbClr val="FFFFFF"/>
              </a:solidFill>
              <a:latin typeface="Aptos" panose="020B0004020202020204" pitchFamily="34" charset="0"/>
              <a:cs typeface="Arial" panose="020B0604020202020204" pitchFamily="34" charset="0"/>
            </a:endParaRPr>
          </a:p>
          <a:p>
            <a:pPr algn="ctr"/>
            <a:r>
              <a:rPr lang="en-US" sz="3200" b="0">
                <a:solidFill>
                  <a:srgbClr val="FFFFFF"/>
                </a:solidFill>
                <a:latin typeface="Aptos" panose="020B0004020202020204" pitchFamily="34" charset="0"/>
                <a:cs typeface="Arial" panose="020B0604020202020204" pitchFamily="34" charset="0"/>
              </a:rPr>
              <a:t>Thank you for attending and for all you do for your students.</a:t>
            </a:r>
          </a:p>
          <a:p>
            <a:pPr algn="ctr"/>
            <a:endParaRPr lang="en-US" sz="3200">
              <a:solidFill>
                <a:srgbClr val="FFFFFF"/>
              </a:solidFill>
              <a:latin typeface="Aptos" panose="020B0004020202020204" pitchFamily="34" charset="0"/>
              <a:cs typeface="Arial" panose="020B0604020202020204" pitchFamily="34" charset="0"/>
            </a:endParaRPr>
          </a:p>
          <a:p>
            <a:pPr algn="ctr"/>
            <a:endParaRPr lang="en-US" sz="3200" b="0">
              <a:solidFill>
                <a:srgbClr val="FFFFFF"/>
              </a:solidFill>
              <a:latin typeface="Aptos" panose="020B0004020202020204" pitchFamily="34" charset="0"/>
              <a:cs typeface="Arial" panose="020B0604020202020204" pitchFamily="34" charset="0"/>
            </a:endParaRPr>
          </a:p>
          <a:p>
            <a:pPr algn="ctr"/>
            <a:endParaRPr lang="en-US" sz="2000">
              <a:solidFill>
                <a:srgbClr val="FFFFFF"/>
              </a:solidFill>
              <a:latin typeface="Aptos" panose="020B0004020202020204" pitchFamily="34" charset="0"/>
              <a:cs typeface="Arial" panose="020B0604020202020204" pitchFamily="34" charset="0"/>
            </a:endParaRPr>
          </a:p>
          <a:p>
            <a:pPr algn="ctr"/>
            <a:r>
              <a:rPr lang="en-US" sz="2000" b="0">
                <a:solidFill>
                  <a:srgbClr val="FFFFFF"/>
                </a:solidFill>
                <a:latin typeface="Aptos" panose="020B0004020202020204" pitchFamily="34" charset="0"/>
                <a:cs typeface="Arial" panose="020B0604020202020204" pitchFamily="34" charset="0"/>
              </a:rPr>
              <a:t>Connecticut State Department of Education</a:t>
            </a:r>
          </a:p>
          <a:p>
            <a:pPr algn="ctr"/>
            <a:r>
              <a:rPr lang="en-US" sz="5400" b="0">
                <a:solidFill>
                  <a:srgbClr val="FFFFFF"/>
                </a:solidFill>
                <a:latin typeface="Aptos" panose="020B0004020202020204" pitchFamily="34" charset="0"/>
                <a:cs typeface="Arial" panose="020B0604020202020204" pitchFamily="34" charset="0"/>
              </a:rPr>
              <a:t> </a:t>
            </a:r>
            <a:endParaRPr lang="en-US" sz="1400" b="0">
              <a:solidFill>
                <a:srgbClr val="FFFFFF"/>
              </a:solidFill>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29864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1C57C-38A3-8C3E-CECE-E25CED985C94}"/>
              </a:ext>
            </a:extLst>
          </p:cNvPr>
          <p:cNvSpPr>
            <a:spLocks noGrp="1"/>
          </p:cNvSpPr>
          <p:nvPr>
            <p:ph type="title"/>
          </p:nvPr>
        </p:nvSpPr>
        <p:spPr/>
        <p:txBody>
          <a:bodyPr>
            <a:noAutofit/>
          </a:bodyPr>
          <a:lstStyle/>
          <a:p>
            <a:r>
              <a:rPr lang="en-US" sz="3600" b="1">
                <a:solidFill>
                  <a:srgbClr val="FFFFFF"/>
                </a:solidFill>
                <a:latin typeface="Aptos" panose="020B0004020202020204" pitchFamily="34" charset="0"/>
                <a:ea typeface="Open Sans" panose="020B0606030504020204" pitchFamily="34" charset="0"/>
                <a:cs typeface="Open Sans" panose="020B0606030504020204" pitchFamily="34" charset="0"/>
              </a:rPr>
              <a:t>Know Your Contac</a:t>
            </a:r>
            <a:r>
              <a:rPr lang="en-US" sz="3600">
                <a:solidFill>
                  <a:srgbClr val="FFFFFF"/>
                </a:solidFill>
                <a:ea typeface="Open Sans" panose="020B0606030504020204" pitchFamily="34" charset="0"/>
                <a:cs typeface="Open Sans" panose="020B0606030504020204" pitchFamily="34" charset="0"/>
              </a:rPr>
              <a:t>ts</a:t>
            </a:r>
            <a:endParaRPr lang="en-US" sz="3600">
              <a:solidFill>
                <a:srgbClr val="FFFFFF"/>
              </a:solidFill>
            </a:endParaRPr>
          </a:p>
        </p:txBody>
      </p:sp>
      <p:sp>
        <p:nvSpPr>
          <p:cNvPr id="13" name="TextBox 12">
            <a:extLst>
              <a:ext uri="{FF2B5EF4-FFF2-40B4-BE49-F238E27FC236}">
                <a16:creationId xmlns:a16="http://schemas.microsoft.com/office/drawing/2014/main" id="{D46FC5CD-244C-88BC-AD59-9F255184609B}"/>
              </a:ext>
            </a:extLst>
          </p:cNvPr>
          <p:cNvSpPr txBox="1"/>
          <p:nvPr/>
        </p:nvSpPr>
        <p:spPr>
          <a:xfrm>
            <a:off x="1602797" y="2404028"/>
            <a:ext cx="3478358" cy="2146742"/>
          </a:xfrm>
          <a:prstGeom prst="rect">
            <a:avLst/>
          </a:prstGeom>
          <a:noFill/>
        </p:spPr>
        <p:txBody>
          <a:bodyPr wrap="square">
            <a:spAutoFit/>
          </a:bodyPr>
          <a:lstStyle/>
          <a:p>
            <a:pPr>
              <a:spcAft>
                <a:spcPts val="300"/>
              </a:spcAft>
            </a:pPr>
            <a:r>
              <a:rPr lang="en-US" sz="1800">
                <a:solidFill>
                  <a:schemeClr val="bg1"/>
                </a:solidFill>
              </a:rPr>
              <a:t>State policy test administration questions</a:t>
            </a:r>
          </a:p>
          <a:p>
            <a:pPr>
              <a:spcAft>
                <a:spcPts val="300"/>
              </a:spcAft>
            </a:pPr>
            <a:r>
              <a:rPr lang="en-US" sz="1800">
                <a:solidFill>
                  <a:schemeClr val="bg1"/>
                </a:solidFill>
              </a:rPr>
              <a:t>Reporting of security breaches</a:t>
            </a:r>
          </a:p>
          <a:p>
            <a:pPr>
              <a:spcAft>
                <a:spcPts val="300"/>
              </a:spcAft>
            </a:pPr>
            <a:r>
              <a:rPr lang="en-US" sz="1800">
                <a:solidFill>
                  <a:schemeClr val="bg1"/>
                </a:solidFill>
              </a:rPr>
              <a:t> CT-SEDS/TIDE syncing issues</a:t>
            </a:r>
          </a:p>
          <a:p>
            <a:pPr marL="0" indent="0">
              <a:spcAft>
                <a:spcPts val="300"/>
              </a:spcAft>
              <a:buNone/>
            </a:pPr>
            <a:r>
              <a:rPr lang="en-US">
                <a:solidFill>
                  <a:schemeClr val="bg1"/>
                </a:solidFill>
              </a:rPr>
              <a:t>C</a:t>
            </a:r>
            <a:r>
              <a:rPr lang="en-US" sz="1800">
                <a:solidFill>
                  <a:schemeClr val="bg1"/>
                </a:solidFill>
              </a:rPr>
              <a:t>ontact the Performance Office at </a:t>
            </a:r>
            <a:r>
              <a:rPr lang="en-US" sz="1800">
                <a:solidFill>
                  <a:schemeClr val="bg1"/>
                </a:solidFill>
                <a:cs typeface="Arial"/>
              </a:rPr>
              <a:t>860-713-6860; </a:t>
            </a:r>
            <a:r>
              <a:rPr lang="en-US" sz="1800">
                <a:solidFill>
                  <a:schemeClr val="bg1"/>
                </a:solidFill>
                <a:cs typeface="Arial" panose="020B0604020202020204" pitchFamily="34" charset="0"/>
                <a:hlinkClick r:id="rId3">
                  <a:extLst>
                    <a:ext uri="{A12FA001-AC4F-418D-AE19-62706E023703}">
                      <ahyp:hlinkClr xmlns:ahyp="http://schemas.microsoft.com/office/drawing/2018/hyperlinkcolor" val="tx"/>
                    </a:ext>
                  </a:extLst>
                </a:hlinkClick>
              </a:rPr>
              <a:t>ctstudentassessment@ct.gov</a:t>
            </a:r>
            <a:endParaRPr lang="en-US" sz="1800">
              <a:solidFill>
                <a:schemeClr val="bg1"/>
              </a:solidFill>
              <a:cs typeface="Arial" panose="020B0604020202020204" pitchFamily="34" charset="0"/>
            </a:endParaRPr>
          </a:p>
        </p:txBody>
      </p:sp>
      <p:graphicFrame>
        <p:nvGraphicFramePr>
          <p:cNvPr id="3" name="Table 2">
            <a:extLst>
              <a:ext uri="{FF2B5EF4-FFF2-40B4-BE49-F238E27FC236}">
                <a16:creationId xmlns:a16="http://schemas.microsoft.com/office/drawing/2014/main" id="{DD1F4632-2FF8-45BF-49F0-3256E42930EF}"/>
              </a:ext>
            </a:extLst>
          </p:cNvPr>
          <p:cNvGraphicFramePr>
            <a:graphicFrameLocks noGrp="1"/>
          </p:cNvGraphicFramePr>
          <p:nvPr>
            <p:extLst>
              <p:ext uri="{D42A27DB-BD31-4B8C-83A1-F6EECF244321}">
                <p14:modId xmlns:p14="http://schemas.microsoft.com/office/powerpoint/2010/main" val="3629197999"/>
              </p:ext>
            </p:extLst>
          </p:nvPr>
        </p:nvGraphicFramePr>
        <p:xfrm>
          <a:off x="886348" y="1444459"/>
          <a:ext cx="10774428" cy="5575405"/>
        </p:xfrm>
        <a:graphic>
          <a:graphicData uri="http://schemas.openxmlformats.org/drawingml/2006/table">
            <a:tbl>
              <a:tblPr firstRow="1" bandRow="1"/>
              <a:tblGrid>
                <a:gridCol w="3093450">
                  <a:extLst>
                    <a:ext uri="{9D8B030D-6E8A-4147-A177-3AD203B41FA5}">
                      <a16:colId xmlns:a16="http://schemas.microsoft.com/office/drawing/2014/main" val="3513311815"/>
                    </a:ext>
                  </a:extLst>
                </a:gridCol>
                <a:gridCol w="2559367">
                  <a:extLst>
                    <a:ext uri="{9D8B030D-6E8A-4147-A177-3AD203B41FA5}">
                      <a16:colId xmlns:a16="http://schemas.microsoft.com/office/drawing/2014/main" val="1440208118"/>
                    </a:ext>
                  </a:extLst>
                </a:gridCol>
                <a:gridCol w="5121611">
                  <a:extLst>
                    <a:ext uri="{9D8B030D-6E8A-4147-A177-3AD203B41FA5}">
                      <a16:colId xmlns:a16="http://schemas.microsoft.com/office/drawing/2014/main" val="3998856559"/>
                    </a:ext>
                  </a:extLst>
                </a:gridCol>
              </a:tblGrid>
              <a:tr h="354448">
                <a:tc>
                  <a:txBody>
                    <a:bodyPr/>
                    <a:lstStyle/>
                    <a:p>
                      <a:pPr algn="l" rtl="0" fontAlgn="base"/>
                      <a:r>
                        <a:rPr lang="en-US" sz="2000" b="1" i="0">
                          <a:solidFill>
                            <a:srgbClr val="FFFFFF"/>
                          </a:solidFill>
                          <a:effectLst/>
                          <a:latin typeface="Aptos" panose="020B0004020202020204" pitchFamily="34" charset="0"/>
                        </a:rPr>
                        <a:t>Contact​</a:t>
                      </a:r>
                    </a:p>
                  </a:txBody>
                  <a:tcPr marL="100675" marR="100675" marT="50338" marB="50338">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5B9BD5"/>
                    </a:solidFill>
                  </a:tcPr>
                </a:tc>
                <a:tc>
                  <a:txBody>
                    <a:bodyPr/>
                    <a:lstStyle/>
                    <a:p>
                      <a:pPr algn="l" rtl="0" fontAlgn="base"/>
                      <a:r>
                        <a:rPr lang="en-US" sz="2000" b="1" i="0">
                          <a:solidFill>
                            <a:srgbClr val="FFFFFF"/>
                          </a:solidFill>
                          <a:effectLst/>
                          <a:latin typeface="Aptos" panose="020B0004020202020204" pitchFamily="34" charset="0"/>
                        </a:rPr>
                        <a:t>Name ​</a:t>
                      </a:r>
                    </a:p>
                  </a:txBody>
                  <a:tcPr marL="100675" marR="100675" marT="50338" marB="50338">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5B9BD5"/>
                    </a:solidFill>
                  </a:tcPr>
                </a:tc>
                <a:tc>
                  <a:txBody>
                    <a:bodyPr/>
                    <a:lstStyle/>
                    <a:p>
                      <a:pPr algn="l" rtl="0" fontAlgn="base"/>
                      <a:r>
                        <a:rPr lang="en-US" sz="2000" b="1" i="0">
                          <a:solidFill>
                            <a:srgbClr val="FFFFFF"/>
                          </a:solidFill>
                          <a:effectLst/>
                          <a:latin typeface="Aptos" panose="020B0004020202020204" pitchFamily="34" charset="0"/>
                        </a:rPr>
                        <a:t>Phone/Email​</a:t>
                      </a:r>
                    </a:p>
                  </a:txBody>
                  <a:tcPr marL="100675" marR="100675" marT="50338" marB="50338">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947823882"/>
                  </a:ext>
                </a:extLst>
              </a:tr>
              <a:tr h="491307">
                <a:tc>
                  <a:txBody>
                    <a:bodyPr/>
                    <a:lstStyle/>
                    <a:p>
                      <a:pPr algn="l" rtl="0" fontAlgn="base"/>
                      <a:r>
                        <a:rPr lang="en-US" sz="2000" b="0" i="0">
                          <a:solidFill>
                            <a:srgbClr val="000000"/>
                          </a:solidFill>
                          <a:effectLst/>
                          <a:latin typeface="Aptos" panose="020B0004020202020204" pitchFamily="34" charset="0"/>
                        </a:rPr>
                        <a:t>District Test Coordinator​</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tc>
                  <a:txBody>
                    <a:bodyPr/>
                    <a:lstStyle/>
                    <a:p>
                      <a:pPr algn="l" rtl="0" fontAlgn="auto"/>
                      <a:r>
                        <a:rPr lang="en-US" sz="2000" b="0" i="0">
                          <a:solidFill>
                            <a:srgbClr val="000000"/>
                          </a:solidFill>
                          <a:effectLst/>
                          <a:latin typeface="Aptos" panose="020B0004020202020204" pitchFamily="34" charset="0"/>
                        </a:rPr>
                        <a:t>​</a:t>
                      </a:r>
                    </a:p>
                  </a:txBody>
                  <a:tcPr marL="100675" marR="100675" marT="50338" marB="50338">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tc>
                  <a:txBody>
                    <a:bodyPr/>
                    <a:lstStyle/>
                    <a:p>
                      <a:pPr algn="l" rtl="0" fontAlgn="auto"/>
                      <a:r>
                        <a:rPr lang="en-US" sz="2000" b="0" i="0">
                          <a:solidFill>
                            <a:srgbClr val="000000"/>
                          </a:solidFill>
                          <a:effectLst/>
                          <a:latin typeface="Aptos" panose="020B0004020202020204" pitchFamily="34" charset="0"/>
                        </a:rPr>
                        <a:t>​</a:t>
                      </a:r>
                    </a:p>
                  </a:txBody>
                  <a:tcPr marL="100675" marR="100675" marT="50338" marB="50338">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591963696"/>
                  </a:ext>
                </a:extLst>
              </a:tr>
              <a:tr h="471475">
                <a:tc>
                  <a:txBody>
                    <a:bodyPr/>
                    <a:lstStyle/>
                    <a:p>
                      <a:pPr algn="l" rtl="0" fontAlgn="base"/>
                      <a:r>
                        <a:rPr lang="en-US" sz="2000" b="0" i="0">
                          <a:solidFill>
                            <a:srgbClr val="000000"/>
                          </a:solidFill>
                          <a:effectLst/>
                          <a:latin typeface="Aptos" panose="020B0004020202020204" pitchFamily="34" charset="0"/>
                        </a:rPr>
                        <a:t>School Test Coordinator​</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EAEFF7"/>
                    </a:solidFill>
                  </a:tcPr>
                </a:tc>
                <a:tc>
                  <a:txBody>
                    <a:bodyPr/>
                    <a:lstStyle/>
                    <a:p>
                      <a:pPr algn="l" rtl="0" fontAlgn="auto"/>
                      <a:r>
                        <a:rPr lang="en-US" sz="2000" b="0" i="0">
                          <a:solidFill>
                            <a:srgbClr val="000000"/>
                          </a:solidFill>
                          <a:effectLst/>
                          <a:latin typeface="Aptos" panose="020B0004020202020204" pitchFamily="34" charset="0"/>
                        </a:rPr>
                        <a:t>​</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EAEFF7"/>
                    </a:solidFill>
                  </a:tcPr>
                </a:tc>
                <a:tc>
                  <a:txBody>
                    <a:bodyPr/>
                    <a:lstStyle/>
                    <a:p>
                      <a:pPr algn="l" rtl="0" fontAlgn="auto"/>
                      <a:r>
                        <a:rPr lang="en-US" sz="2000" b="0" i="0">
                          <a:solidFill>
                            <a:srgbClr val="000000"/>
                          </a:solidFill>
                          <a:effectLst/>
                          <a:latin typeface="Aptos" panose="020B0004020202020204" pitchFamily="34" charset="0"/>
                        </a:rPr>
                        <a:t>​</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547981250"/>
                  </a:ext>
                </a:extLst>
              </a:tr>
              <a:tr h="519837">
                <a:tc>
                  <a:txBody>
                    <a:bodyPr/>
                    <a:lstStyle/>
                    <a:p>
                      <a:pPr algn="l" rtl="0" fontAlgn="base"/>
                      <a:r>
                        <a:rPr lang="en-US" sz="2000" b="0" i="0">
                          <a:solidFill>
                            <a:srgbClr val="000000"/>
                          </a:solidFill>
                          <a:effectLst/>
                          <a:latin typeface="Aptos" panose="020B0004020202020204" pitchFamily="34" charset="0"/>
                        </a:rPr>
                        <a:t>Special Education Contact</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tc>
                  <a:txBody>
                    <a:bodyPr/>
                    <a:lstStyle/>
                    <a:p>
                      <a:pPr algn="l" rtl="0" fontAlgn="auto"/>
                      <a:endParaRPr lang="en-US" sz="2000" b="0" i="0">
                        <a:solidFill>
                          <a:srgbClr val="000000"/>
                        </a:solidFill>
                        <a:effectLst/>
                        <a:latin typeface="Aptos" panose="020B0004020202020204" pitchFamily="34" charset="0"/>
                      </a:endParaRP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tc>
                  <a:txBody>
                    <a:bodyPr/>
                    <a:lstStyle/>
                    <a:p>
                      <a:pPr algn="l" rtl="0" fontAlgn="auto"/>
                      <a:endParaRPr lang="en-US" sz="2000" b="0" i="0">
                        <a:solidFill>
                          <a:srgbClr val="000000"/>
                        </a:solidFill>
                        <a:effectLst/>
                        <a:latin typeface="Aptos" panose="020B0004020202020204" pitchFamily="34" charset="0"/>
                      </a:endParaRP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2891868729"/>
                  </a:ext>
                </a:extLst>
              </a:tr>
              <a:tr h="519837">
                <a:tc>
                  <a:txBody>
                    <a:bodyPr/>
                    <a:lstStyle/>
                    <a:p>
                      <a:pPr algn="l" rtl="0" fontAlgn="base"/>
                      <a:r>
                        <a:rPr lang="en-US" sz="2000" b="0" i="0">
                          <a:solidFill>
                            <a:srgbClr val="000000"/>
                          </a:solidFill>
                          <a:effectLst/>
                          <a:latin typeface="Aptos" panose="020B0004020202020204" pitchFamily="34" charset="0"/>
                        </a:rPr>
                        <a:t>English Language Assessment Coordinator</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tc>
                  <a:txBody>
                    <a:bodyPr/>
                    <a:lstStyle/>
                    <a:p>
                      <a:pPr algn="l" rtl="0" fontAlgn="auto"/>
                      <a:endParaRPr lang="en-US" sz="2000" b="0" i="0">
                        <a:solidFill>
                          <a:srgbClr val="000000"/>
                        </a:solidFill>
                        <a:effectLst/>
                        <a:latin typeface="Aptos" panose="020B0004020202020204" pitchFamily="34" charset="0"/>
                      </a:endParaRP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tc>
                  <a:txBody>
                    <a:bodyPr/>
                    <a:lstStyle/>
                    <a:p>
                      <a:pPr algn="l" rtl="0" fontAlgn="auto"/>
                      <a:endParaRPr lang="en-US" sz="2000" b="0" i="0">
                        <a:solidFill>
                          <a:srgbClr val="000000"/>
                        </a:solidFill>
                        <a:effectLst/>
                        <a:latin typeface="Aptos" panose="020B0004020202020204" pitchFamily="34" charset="0"/>
                      </a:endParaRP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593240581"/>
                  </a:ext>
                </a:extLst>
              </a:tr>
              <a:tr h="451643">
                <a:tc>
                  <a:txBody>
                    <a:bodyPr/>
                    <a:lstStyle/>
                    <a:p>
                      <a:pPr algn="l" rtl="0" fontAlgn="base"/>
                      <a:r>
                        <a:rPr lang="en-US" sz="2000" b="0" i="0">
                          <a:solidFill>
                            <a:srgbClr val="000000"/>
                          </a:solidFill>
                          <a:effectLst/>
                          <a:latin typeface="Aptos" panose="020B0004020202020204" pitchFamily="34" charset="0"/>
                        </a:rPr>
                        <a:t>Technology Coordinator​</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tc>
                  <a:txBody>
                    <a:bodyPr/>
                    <a:lstStyle/>
                    <a:p>
                      <a:pPr algn="l" rtl="0" fontAlgn="auto"/>
                      <a:r>
                        <a:rPr lang="en-US" sz="2000" b="0" i="0">
                          <a:solidFill>
                            <a:srgbClr val="000000"/>
                          </a:solidFill>
                          <a:effectLst/>
                          <a:latin typeface="Aptos" panose="020B0004020202020204" pitchFamily="34" charset="0"/>
                        </a:rPr>
                        <a:t>​</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tc>
                  <a:txBody>
                    <a:bodyPr/>
                    <a:lstStyle/>
                    <a:p>
                      <a:pPr algn="l" rtl="0" fontAlgn="auto"/>
                      <a:r>
                        <a:rPr lang="en-US" sz="2000" b="0" i="0">
                          <a:solidFill>
                            <a:srgbClr val="000000"/>
                          </a:solidFill>
                          <a:effectLst/>
                          <a:latin typeface="Aptos" panose="020B0004020202020204" pitchFamily="34" charset="0"/>
                        </a:rPr>
                        <a:t>​</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2384360817"/>
                  </a:ext>
                </a:extLst>
              </a:tr>
              <a:tr h="442268">
                <a:tc>
                  <a:txBody>
                    <a:bodyPr/>
                    <a:lstStyle/>
                    <a:p>
                      <a:pPr algn="l" rtl="0" fontAlgn="base"/>
                      <a:r>
                        <a:rPr lang="en-US" sz="2000" b="0" i="0">
                          <a:solidFill>
                            <a:srgbClr val="000000"/>
                          </a:solidFill>
                          <a:effectLst/>
                          <a:latin typeface="Aptos" panose="020B0004020202020204" pitchFamily="34" charset="0"/>
                        </a:rPr>
                        <a:t>CSDE Assessment Office​</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EAEFF7"/>
                    </a:solidFill>
                  </a:tcPr>
                </a:tc>
                <a:tc>
                  <a:txBody>
                    <a:bodyPr/>
                    <a:lstStyle/>
                    <a:p>
                      <a:pPr algn="l" rtl="0" fontAlgn="auto"/>
                      <a:r>
                        <a:rPr lang="en-US" sz="2000" b="0" i="0">
                          <a:solidFill>
                            <a:srgbClr val="000000"/>
                          </a:solidFill>
                          <a:effectLst/>
                          <a:latin typeface="Aptos" panose="020B0004020202020204" pitchFamily="34" charset="0"/>
                        </a:rPr>
                        <a:t>​</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EAEFF7"/>
                    </a:solidFill>
                  </a:tcPr>
                </a:tc>
                <a:tc>
                  <a:txBody>
                    <a:bodyPr/>
                    <a:lstStyle/>
                    <a:p>
                      <a:pPr algn="l" rtl="0" fontAlgn="base"/>
                      <a:r>
                        <a:rPr lang="en-US" sz="2000" b="0" i="0" dirty="0">
                          <a:solidFill>
                            <a:srgbClr val="000000"/>
                          </a:solidFill>
                          <a:effectLst/>
                          <a:latin typeface="Aptos" panose="020B0004020202020204" pitchFamily="34" charset="0"/>
                        </a:rPr>
                        <a:t>860-713-6860; ctstudentassessment@ct.gov​</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4199938725"/>
                  </a:ext>
                </a:extLst>
              </a:tr>
              <a:tr h="1313894">
                <a:tc>
                  <a:txBody>
                    <a:bodyPr/>
                    <a:lstStyle/>
                    <a:p>
                      <a:pPr algn="l" rtl="0" fontAlgn="base"/>
                      <a:r>
                        <a:rPr lang="en-US" sz="2000" b="0" i="0">
                          <a:solidFill>
                            <a:srgbClr val="000000"/>
                          </a:solidFill>
                          <a:effectLst/>
                          <a:latin typeface="Aptos" panose="020B0004020202020204" pitchFamily="34" charset="0"/>
                        </a:rPr>
                        <a:t>Connecticut Help Desk (Cambium Assessment )​</a:t>
                      </a:r>
                    </a:p>
                  </a:txBody>
                  <a:tcPr marL="100675" marR="100675" marT="50338" marB="50338">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tc>
                  <a:txBody>
                    <a:bodyPr/>
                    <a:lstStyle/>
                    <a:p>
                      <a:pPr algn="l" rtl="0" fontAlgn="auto"/>
                      <a:r>
                        <a:rPr lang="en-US" sz="2000" b="0" i="0">
                          <a:solidFill>
                            <a:srgbClr val="000000"/>
                          </a:solidFill>
                          <a:effectLst/>
                          <a:latin typeface="Aptos" panose="020B0004020202020204" pitchFamily="34" charset="0"/>
                        </a:rPr>
                        <a:t>​</a:t>
                      </a:r>
                    </a:p>
                  </a:txBody>
                  <a:tcPr marL="100675" marR="100675" marT="50338" marB="50338">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tc>
                  <a:txBody>
                    <a:bodyPr/>
                    <a:lstStyle/>
                    <a:p>
                      <a:pPr algn="l" rtl="0" fontAlgn="base"/>
                      <a:r>
                        <a:rPr lang="en-US" sz="2000" b="0" i="0" dirty="0">
                          <a:solidFill>
                            <a:srgbClr val="000000"/>
                          </a:solidFill>
                          <a:effectLst/>
                          <a:latin typeface="Aptos" panose="020B0004020202020204" pitchFamily="34" charset="0"/>
                        </a:rPr>
                        <a:t>844-202-7583; ​</a:t>
                      </a:r>
                    </a:p>
                    <a:p>
                      <a:pPr algn="l" rtl="0" fontAlgn="base"/>
                      <a:r>
                        <a:rPr lang="en-US" sz="2000" b="0" i="0" u="sng" strike="noStrike" dirty="0">
                          <a:solidFill>
                            <a:srgbClr val="0563C1"/>
                          </a:solidFill>
                          <a:effectLst/>
                          <a:latin typeface="Aptos" panose="020B0004020202020204" pitchFamily="34" charset="0"/>
                          <a:hlinkClick r:id="rId4">
                            <a:extLst>
                              <a:ext uri="{A12FA001-AC4F-418D-AE19-62706E023703}">
                                <ahyp:hlinkClr xmlns:ahyp="http://schemas.microsoft.com/office/drawing/2018/hyperlinkcolor" val="tx"/>
                              </a:ext>
                            </a:extLst>
                          </a:hlinkClick>
                        </a:rPr>
                        <a:t>cthelpdesk@cambiumassessment.com</a:t>
                      </a:r>
                      <a:r>
                        <a:rPr lang="en-US" sz="2000" b="0" i="0" dirty="0">
                          <a:solidFill>
                            <a:srgbClr val="000000"/>
                          </a:solidFill>
                          <a:effectLst/>
                          <a:latin typeface="Aptos" panose="020B0004020202020204" pitchFamily="34" charset="0"/>
                        </a:rPr>
                        <a:t>​</a:t>
                      </a:r>
                    </a:p>
                    <a:p>
                      <a:pPr algn="l" rtl="0" fontAlgn="base"/>
                      <a:r>
                        <a:rPr lang="en-US" sz="2000" b="0" i="0" dirty="0">
                          <a:solidFill>
                            <a:srgbClr val="000000"/>
                          </a:solidFill>
                          <a:effectLst/>
                          <a:latin typeface="Aptos" panose="020B0004020202020204" pitchFamily="34" charset="0"/>
                        </a:rPr>
                        <a:t>​</a:t>
                      </a:r>
                    </a:p>
                    <a:p>
                      <a:pPr algn="l" rtl="0" fontAlgn="base"/>
                      <a:r>
                        <a:rPr lang="en-US" sz="2000" b="0" i="0" dirty="0">
                          <a:solidFill>
                            <a:srgbClr val="000000"/>
                          </a:solidFill>
                          <a:effectLst/>
                          <a:latin typeface="Aptos" panose="020B0004020202020204" pitchFamily="34" charset="0"/>
                        </a:rPr>
                        <a:t>The Help Desk is open Monday – Friday 7:00 a.m. to 7:00 p.m. during testing.​</a:t>
                      </a:r>
                    </a:p>
                  </a:txBody>
                  <a:tcPr marL="100675" marR="100675" marT="50338" marB="50338">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210951440"/>
                  </a:ext>
                </a:extLst>
              </a:tr>
            </a:tbl>
          </a:graphicData>
        </a:graphic>
      </p:graphicFrame>
    </p:spTree>
    <p:extLst>
      <p:ext uri="{BB962C8B-B14F-4D97-AF65-F5344CB8AC3E}">
        <p14:creationId xmlns:p14="http://schemas.microsoft.com/office/powerpoint/2010/main" val="2033535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46FC5CD-244C-88BC-AD59-9F255184609B}"/>
              </a:ext>
            </a:extLst>
          </p:cNvPr>
          <p:cNvSpPr txBox="1"/>
          <p:nvPr/>
        </p:nvSpPr>
        <p:spPr>
          <a:xfrm>
            <a:off x="838200" y="1825624"/>
            <a:ext cx="5181600" cy="4876257"/>
          </a:xfrm>
          <a:prstGeom prst="rect">
            <a:avLst/>
          </a:prstGeom>
        </p:spPr>
        <p:txBody>
          <a:bodyPr vert="horz" wrap="square" lIns="91440" tIns="45720" rIns="91440" bIns="45720" rtlCol="0">
            <a:normAutofit/>
          </a:bodyPr>
          <a:lstStyle/>
          <a:p>
            <a:pPr marL="228600" indent="-228600">
              <a:spcBef>
                <a:spcPts val="1000"/>
              </a:spcBef>
              <a:spcAft>
                <a:spcPts val="300"/>
              </a:spcAft>
              <a:buFont typeface="Arial" panose="020B0604020202020204" pitchFamily="34" charset="0"/>
              <a:buChar char="•"/>
            </a:pPr>
            <a:endParaRPr lang="en-US" sz="2800">
              <a:latin typeface="Aptos" panose="020B0004020202020204" pitchFamily="34" charset="0"/>
            </a:endParaRPr>
          </a:p>
        </p:txBody>
      </p:sp>
      <p:sp>
        <p:nvSpPr>
          <p:cNvPr id="2" name="Title 1">
            <a:extLst>
              <a:ext uri="{FF2B5EF4-FFF2-40B4-BE49-F238E27FC236}">
                <a16:creationId xmlns:a16="http://schemas.microsoft.com/office/drawing/2014/main" id="{9D81C57C-38A3-8C3E-CECE-E25CED985C94}"/>
              </a:ext>
            </a:extLst>
          </p:cNvPr>
          <p:cNvSpPr>
            <a:spLocks noGrp="1"/>
          </p:cNvSpPr>
          <p:nvPr>
            <p:ph type="title"/>
          </p:nvPr>
        </p:nvSpPr>
        <p:spPr>
          <a:xfrm>
            <a:off x="2438400" y="0"/>
            <a:ext cx="7315200" cy="1371600"/>
          </a:xfrm>
        </p:spPr>
        <p:txBody>
          <a:bodyPr vert="horz" lIns="91440" tIns="45720" rIns="91440" bIns="45720" rtlCol="0" anchor="ctr">
            <a:noAutofit/>
          </a:bodyPr>
          <a:lstStyle/>
          <a:p>
            <a:r>
              <a:rPr lang="en-US" sz="3600" b="1" kern="1200">
                <a:solidFill>
                  <a:srgbClr val="FFFFFF"/>
                </a:solidFill>
                <a:latin typeface="Aptos" panose="020B0004020202020204" pitchFamily="34" charset="0"/>
                <a:ea typeface="+mj-ea"/>
                <a:cs typeface="Arial" panose="020B0604020202020204" pitchFamily="34" charset="0"/>
              </a:rPr>
              <a:t>Overview of Connecticut’s Assessment Program </a:t>
            </a:r>
          </a:p>
        </p:txBody>
      </p:sp>
      <p:sp>
        <p:nvSpPr>
          <p:cNvPr id="7" name="TextBox 6">
            <a:extLst>
              <a:ext uri="{FF2B5EF4-FFF2-40B4-BE49-F238E27FC236}">
                <a16:creationId xmlns:a16="http://schemas.microsoft.com/office/drawing/2014/main" id="{AF28910C-E053-D808-D819-944AFE605146}"/>
              </a:ext>
            </a:extLst>
          </p:cNvPr>
          <p:cNvSpPr txBox="1"/>
          <p:nvPr/>
        </p:nvSpPr>
        <p:spPr>
          <a:xfrm>
            <a:off x="1045800" y="1981200"/>
            <a:ext cx="5967435" cy="3693319"/>
          </a:xfrm>
          <a:prstGeom prst="rect">
            <a:avLst/>
          </a:prstGeom>
          <a:noFill/>
        </p:spPr>
        <p:txBody>
          <a:bodyPr wrap="square">
            <a:spAutoFit/>
          </a:bodyPr>
          <a:lstStyle/>
          <a:p>
            <a:r>
              <a:rPr lang="en-US" sz="2600" b="0" i="0">
                <a:solidFill>
                  <a:srgbClr val="0A0A0A"/>
                </a:solidFill>
                <a:effectLst/>
                <a:highlight>
                  <a:srgbClr val="FEFEFE"/>
                </a:highlight>
                <a:latin typeface="Aptos" panose="020B0004020202020204" pitchFamily="34" charset="0"/>
              </a:rPr>
              <a:t>Connecticut’s assessment system is designed to support student learning of the </a:t>
            </a:r>
            <a:r>
              <a:rPr lang="en-US" sz="2600" b="1" i="0" u="none" strike="noStrike">
                <a:solidFill>
                  <a:srgbClr val="0563C1"/>
                </a:solidFill>
                <a:effectLst/>
                <a:highlight>
                  <a:srgbClr val="FEFEFE"/>
                </a:highlight>
                <a:latin typeface="Aptos" panose="020B0004020202020204" pitchFamily="34" charset="0"/>
                <a:hlinkClick r:id="rId3">
                  <a:extLst>
                    <a:ext uri="{A12FA001-AC4F-418D-AE19-62706E023703}">
                      <ahyp:hlinkClr xmlns:ahyp="http://schemas.microsoft.com/office/drawing/2018/hyperlinkcolor" val="tx"/>
                    </a:ext>
                  </a:extLst>
                </a:hlinkClick>
              </a:rPr>
              <a:t>Connecticut Core Standards</a:t>
            </a:r>
            <a:r>
              <a:rPr lang="en-US" sz="2600" b="0" i="0">
                <a:solidFill>
                  <a:srgbClr val="0563C1"/>
                </a:solidFill>
                <a:effectLst/>
                <a:highlight>
                  <a:srgbClr val="FEFEFE"/>
                </a:highlight>
                <a:latin typeface="Aptos" panose="020B0004020202020204" pitchFamily="34" charset="0"/>
              </a:rPr>
              <a:t> </a:t>
            </a:r>
            <a:r>
              <a:rPr lang="en-US" sz="2600" b="0" i="0">
                <a:solidFill>
                  <a:srgbClr val="0A0A0A"/>
                </a:solidFill>
                <a:effectLst/>
                <a:highlight>
                  <a:srgbClr val="FEFEFE"/>
                </a:highlight>
                <a:latin typeface="Aptos" panose="020B0004020202020204" pitchFamily="34" charset="0"/>
              </a:rPr>
              <a:t>and the </a:t>
            </a:r>
            <a:r>
              <a:rPr lang="en-US" sz="2600" b="1" i="0" u="none" strike="noStrike">
                <a:solidFill>
                  <a:srgbClr val="0563C1"/>
                </a:solidFill>
                <a:effectLst/>
                <a:highlight>
                  <a:srgbClr val="FEFEFE"/>
                </a:highlight>
                <a:latin typeface="Aptos" panose="020B0004020202020204" pitchFamily="34" charset="0"/>
                <a:hlinkClick r:id="rId4">
                  <a:extLst>
                    <a:ext uri="{A12FA001-AC4F-418D-AE19-62706E023703}">
                      <ahyp:hlinkClr xmlns:ahyp="http://schemas.microsoft.com/office/drawing/2018/hyperlinkcolor" val="tx"/>
                    </a:ext>
                  </a:extLst>
                </a:hlinkClick>
              </a:rPr>
              <a:t>Next Generation Science Standards</a:t>
            </a:r>
            <a:r>
              <a:rPr lang="en-US" sz="2600" b="0" i="0">
                <a:solidFill>
                  <a:srgbClr val="0A0A0A"/>
                </a:solidFill>
                <a:effectLst/>
                <a:highlight>
                  <a:srgbClr val="FEFEFE"/>
                </a:highlight>
                <a:latin typeface="Aptos" panose="020B0004020202020204" pitchFamily="34" charset="0"/>
              </a:rPr>
              <a:t>. </a:t>
            </a:r>
          </a:p>
          <a:p>
            <a:endParaRPr lang="en-US" sz="2600">
              <a:solidFill>
                <a:srgbClr val="0A0A0A"/>
              </a:solidFill>
              <a:highlight>
                <a:srgbClr val="FEFEFE"/>
              </a:highlight>
              <a:latin typeface="Aptos" panose="020B0004020202020204" pitchFamily="34" charset="0"/>
            </a:endParaRPr>
          </a:p>
          <a:p>
            <a:r>
              <a:rPr lang="en-US" sz="2600" b="0" i="0">
                <a:solidFill>
                  <a:srgbClr val="0A0A0A"/>
                </a:solidFill>
                <a:effectLst/>
                <a:highlight>
                  <a:srgbClr val="FEFEFE"/>
                </a:highlight>
                <a:latin typeface="Aptos" panose="020B0004020202020204" pitchFamily="34" charset="0"/>
              </a:rPr>
              <a:t>The system is balanced and comprehensive. It offers different tools for various</a:t>
            </a:r>
            <a:r>
              <a:rPr lang="en-US" sz="2600">
                <a:solidFill>
                  <a:srgbClr val="0A0A0A"/>
                </a:solidFill>
                <a:highlight>
                  <a:srgbClr val="FEFEFE"/>
                </a:highlight>
                <a:latin typeface="Aptos" panose="020B0004020202020204" pitchFamily="34" charset="0"/>
              </a:rPr>
              <a:t> </a:t>
            </a:r>
            <a:r>
              <a:rPr lang="en-US" sz="2600" b="0" i="0">
                <a:solidFill>
                  <a:srgbClr val="0A0A0A"/>
                </a:solidFill>
                <a:effectLst/>
                <a:highlight>
                  <a:srgbClr val="FEFEFE"/>
                </a:highlight>
                <a:latin typeface="Aptos" panose="020B0004020202020204" pitchFamily="34" charset="0"/>
              </a:rPr>
              <a:t>purposes. </a:t>
            </a:r>
            <a:endParaRPr lang="en-US" sz="2600">
              <a:latin typeface="Aptos" panose="020B0004020202020204" pitchFamily="34" charset="0"/>
            </a:endParaRPr>
          </a:p>
        </p:txBody>
      </p:sp>
      <p:pic>
        <p:nvPicPr>
          <p:cNvPr id="9" name="Picture 8" descr="This is a 3-tier image of the Sensible Assessments Framework for Connecticut's statewide assessments. The image identifies &quot;Formative [Assessments]&quot; at the bottom tier. The second tier references &quot;Interim Block [Assessments]. The top tier is the &quot;Summative [Assessment]&quot;.">
            <a:extLst>
              <a:ext uri="{FF2B5EF4-FFF2-40B4-BE49-F238E27FC236}">
                <a16:creationId xmlns:a16="http://schemas.microsoft.com/office/drawing/2014/main" id="{E7684B6C-4B74-1258-D7E7-A7281C2B2EA1}"/>
              </a:ext>
            </a:extLst>
          </p:cNvPr>
          <p:cNvPicPr>
            <a:picLocks noChangeAspect="1"/>
          </p:cNvPicPr>
          <p:nvPr/>
        </p:nvPicPr>
        <p:blipFill>
          <a:blip r:embed="rId5"/>
          <a:stretch>
            <a:fillRect/>
          </a:stretch>
        </p:blipFill>
        <p:spPr>
          <a:xfrm>
            <a:off x="6769395" y="1797763"/>
            <a:ext cx="4970446" cy="4302620"/>
          </a:xfrm>
          <a:prstGeom prst="rect">
            <a:avLst/>
          </a:prstGeom>
        </p:spPr>
      </p:pic>
    </p:spTree>
    <p:extLst>
      <p:ext uri="{BB962C8B-B14F-4D97-AF65-F5344CB8AC3E}">
        <p14:creationId xmlns:p14="http://schemas.microsoft.com/office/powerpoint/2010/main" val="155835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5613280-23BE-7BDC-867E-DCDB70B5A5B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B7AB3C8-69C8-6B91-D19B-9FD3DA1D2176}"/>
              </a:ext>
            </a:extLst>
          </p:cNvPr>
          <p:cNvSpPr>
            <a:spLocks noGrp="1"/>
          </p:cNvSpPr>
          <p:nvPr>
            <p:ph type="title"/>
          </p:nvPr>
        </p:nvSpPr>
        <p:spPr/>
        <p:txBody>
          <a:bodyPr>
            <a:noAutofit/>
          </a:bodyPr>
          <a:lstStyle/>
          <a:p>
            <a:pPr algn="ctr">
              <a:buClr>
                <a:schemeClr val="tx2">
                  <a:lumMod val="75000"/>
                </a:schemeClr>
              </a:buClr>
            </a:pPr>
            <a:r>
              <a:rPr lang="en-US" sz="3600" b="1">
                <a:solidFill>
                  <a:srgbClr val="FFFFFF"/>
                </a:solidFill>
                <a:latin typeface="Aptos" panose="020B0004020202020204" pitchFamily="34" charset="0"/>
                <a:ea typeface="Open Sans" panose="020B0606030504020204" pitchFamily="34" charset="0"/>
                <a:cs typeface="Open Sans" panose="020B0606030504020204" pitchFamily="34" charset="0"/>
              </a:rPr>
              <a:t>The Connecticut Sensible Assessment System</a:t>
            </a:r>
            <a:endParaRPr lang="en-US" sz="3600">
              <a:solidFill>
                <a:srgbClr val="FFFFFF"/>
              </a:solidFill>
              <a:latin typeface="Aptos" panose="020B0004020202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1EBF0DD8-720E-D133-FD85-5518743A05AD}"/>
              </a:ext>
            </a:extLst>
          </p:cNvPr>
          <p:cNvSpPr txBox="1"/>
          <p:nvPr/>
        </p:nvSpPr>
        <p:spPr>
          <a:xfrm>
            <a:off x="3769243" y="1679944"/>
            <a:ext cx="7687338" cy="1107996"/>
          </a:xfrm>
          <a:prstGeom prst="rect">
            <a:avLst/>
          </a:prstGeom>
          <a:noFill/>
        </p:spPr>
        <p:txBody>
          <a:bodyPr wrap="square" rtlCol="0">
            <a:spAutoFit/>
          </a:bodyPr>
          <a:lstStyle/>
          <a:p>
            <a:r>
              <a:rPr lang="en-US" sz="2200" b="1">
                <a:latin typeface="Aptos" panose="020B0004020202020204" pitchFamily="34" charset="0"/>
              </a:rPr>
              <a:t>Summative assessments </a:t>
            </a:r>
            <a:r>
              <a:rPr lang="en-US" sz="2200">
                <a:latin typeface="Aptos" panose="020B0004020202020204" pitchFamily="34" charset="0"/>
              </a:rPr>
              <a:t>are</a:t>
            </a:r>
            <a:r>
              <a:rPr lang="en-US" sz="2200">
                <a:solidFill>
                  <a:schemeClr val="bg1"/>
                </a:solidFill>
                <a:latin typeface="Aptos" panose="020B0004020202020204" pitchFamily="34" charset="0"/>
              </a:rPr>
              <a:t> </a:t>
            </a:r>
            <a:r>
              <a:rPr lang="en-US" sz="2200">
                <a:latin typeface="Aptos" panose="020B0004020202020204" pitchFamily="34" charset="0"/>
              </a:rPr>
              <a:t>administered in Grades 3-8 and 11, </a:t>
            </a:r>
            <a:r>
              <a:rPr lang="en-US" sz="2200" u="sng">
                <a:latin typeface="Aptos" panose="020B0004020202020204" pitchFamily="34" charset="0"/>
              </a:rPr>
              <a:t>measure academic standards, performance, and growth </a:t>
            </a:r>
            <a:r>
              <a:rPr lang="en-US" sz="2200">
                <a:latin typeface="Aptos" panose="020B0004020202020204" pitchFamily="34" charset="0"/>
              </a:rPr>
              <a:t>in  math, ELA, and science.</a:t>
            </a:r>
          </a:p>
        </p:txBody>
      </p:sp>
      <p:sp>
        <p:nvSpPr>
          <p:cNvPr id="32" name="TextBox 31">
            <a:extLst>
              <a:ext uri="{FF2B5EF4-FFF2-40B4-BE49-F238E27FC236}">
                <a16:creationId xmlns:a16="http://schemas.microsoft.com/office/drawing/2014/main" id="{A32446EF-51F9-179D-457C-DC0F4E56E958}"/>
              </a:ext>
            </a:extLst>
          </p:cNvPr>
          <p:cNvSpPr txBox="1"/>
          <p:nvPr/>
        </p:nvSpPr>
        <p:spPr>
          <a:xfrm>
            <a:off x="3769243" y="2810851"/>
            <a:ext cx="7687337" cy="1785104"/>
          </a:xfrm>
          <a:prstGeom prst="rect">
            <a:avLst/>
          </a:prstGeom>
          <a:noFill/>
        </p:spPr>
        <p:txBody>
          <a:bodyPr wrap="square" rtlCol="0">
            <a:spAutoFit/>
          </a:bodyPr>
          <a:lstStyle/>
          <a:p>
            <a:r>
              <a:rPr lang="en-US" sz="2200" b="1">
                <a:latin typeface="Aptos" panose="020B0004020202020204" pitchFamily="34" charset="0"/>
              </a:rPr>
              <a:t>Interim assessments </a:t>
            </a:r>
            <a:r>
              <a:rPr lang="en-US" sz="2200">
                <a:latin typeface="Aptos" panose="020B0004020202020204" pitchFamily="34" charset="0"/>
              </a:rPr>
              <a:t>are optional, short, fixed-form assessments that are aligned to the standards and allow teachers to </a:t>
            </a:r>
            <a:r>
              <a:rPr lang="en-US" sz="2200" u="sng">
                <a:latin typeface="Aptos" panose="020B0004020202020204" pitchFamily="34" charset="0"/>
              </a:rPr>
              <a:t>check student progress throughout the year, providing </a:t>
            </a:r>
            <a:r>
              <a:rPr lang="en-US" sz="2200">
                <a:latin typeface="Aptos" panose="020B0004020202020204" pitchFamily="34" charset="0"/>
              </a:rPr>
              <a:t>actionable results to </a:t>
            </a:r>
            <a:r>
              <a:rPr lang="en-US" sz="2200" u="sng">
                <a:latin typeface="Aptos" panose="020B0004020202020204" pitchFamily="34" charset="0"/>
              </a:rPr>
              <a:t>inform instruction </a:t>
            </a:r>
            <a:r>
              <a:rPr lang="en-US" sz="2200">
                <a:latin typeface="Aptos" panose="020B0004020202020204" pitchFamily="34" charset="0"/>
              </a:rPr>
              <a:t>in ELA, math, and science.</a:t>
            </a:r>
          </a:p>
        </p:txBody>
      </p:sp>
      <p:sp>
        <p:nvSpPr>
          <p:cNvPr id="35" name="TextBox 34">
            <a:extLst>
              <a:ext uri="{FF2B5EF4-FFF2-40B4-BE49-F238E27FC236}">
                <a16:creationId xmlns:a16="http://schemas.microsoft.com/office/drawing/2014/main" id="{8D0EBCF0-25CD-6D5E-5900-66DC58A1E6AE}"/>
              </a:ext>
            </a:extLst>
          </p:cNvPr>
          <p:cNvSpPr txBox="1"/>
          <p:nvPr/>
        </p:nvSpPr>
        <p:spPr>
          <a:xfrm>
            <a:off x="3769243" y="4607987"/>
            <a:ext cx="8032897" cy="2123658"/>
          </a:xfrm>
          <a:prstGeom prst="rect">
            <a:avLst/>
          </a:prstGeom>
          <a:noFill/>
        </p:spPr>
        <p:txBody>
          <a:bodyPr wrap="square" rtlCol="0">
            <a:spAutoFit/>
          </a:bodyPr>
          <a:lstStyle/>
          <a:p>
            <a:r>
              <a:rPr lang="en-US" sz="2200" b="1">
                <a:latin typeface="Aptos" panose="020B0004020202020204" pitchFamily="34" charset="0"/>
              </a:rPr>
              <a:t>Formative assessment </a:t>
            </a:r>
            <a:r>
              <a:rPr lang="en-US" sz="2200">
                <a:latin typeface="Aptos" panose="020B0004020202020204" pitchFamily="34" charset="0"/>
              </a:rPr>
              <a:t>is a process used by teachers and students </a:t>
            </a:r>
            <a:r>
              <a:rPr lang="en-US" sz="2200" b="1">
                <a:latin typeface="Aptos" panose="020B0004020202020204" pitchFamily="34" charset="0"/>
              </a:rPr>
              <a:t>during</a:t>
            </a:r>
            <a:r>
              <a:rPr lang="en-US" sz="2200">
                <a:latin typeface="Aptos" panose="020B0004020202020204" pitchFamily="34" charset="0"/>
              </a:rPr>
              <a:t> instruction throughout the year. It is aligned to the standards and </a:t>
            </a:r>
            <a:r>
              <a:rPr lang="en-US" sz="2200" u="sng">
                <a:latin typeface="Aptos" panose="020B0004020202020204" pitchFamily="34" charset="0"/>
              </a:rPr>
              <a:t>provides feedback to teachers</a:t>
            </a:r>
            <a:r>
              <a:rPr lang="en-US" sz="2200">
                <a:solidFill>
                  <a:srgbClr val="FFC000"/>
                </a:solidFill>
                <a:latin typeface="Aptos" panose="020B0004020202020204" pitchFamily="34" charset="0"/>
              </a:rPr>
              <a:t> </a:t>
            </a:r>
            <a:r>
              <a:rPr lang="en-US" sz="2200">
                <a:latin typeface="Aptos" panose="020B0004020202020204" pitchFamily="34" charset="0"/>
              </a:rPr>
              <a:t>so they can </a:t>
            </a:r>
            <a:r>
              <a:rPr lang="en-US" sz="2200" u="sng">
                <a:latin typeface="Aptos" panose="020B0004020202020204" pitchFamily="34" charset="0"/>
              </a:rPr>
              <a:t>adjust ongoing teaching and learning</a:t>
            </a:r>
            <a:r>
              <a:rPr lang="en-US" sz="2200">
                <a:latin typeface="Aptos" panose="020B0004020202020204" pitchFamily="34" charset="0"/>
              </a:rPr>
              <a:t>.</a:t>
            </a:r>
            <a:r>
              <a:rPr lang="en-US" sz="2200">
                <a:solidFill>
                  <a:schemeClr val="bg1"/>
                </a:solidFill>
                <a:latin typeface="Aptos" panose="020B0004020202020204" pitchFamily="34" charset="0"/>
              </a:rPr>
              <a:t> </a:t>
            </a:r>
            <a:r>
              <a:rPr lang="en-US" sz="2200">
                <a:latin typeface="Aptos" panose="020B0004020202020204" pitchFamily="34" charset="0"/>
              </a:rPr>
              <a:t>It also </a:t>
            </a:r>
            <a:r>
              <a:rPr lang="en-US" sz="2200" u="sng">
                <a:latin typeface="Aptos" panose="020B0004020202020204" pitchFamily="34" charset="0"/>
              </a:rPr>
              <a:t>provides feedback to students to help them know where they are, where they need to be, and what they need to do </a:t>
            </a:r>
            <a:r>
              <a:rPr lang="en-US" sz="2200">
                <a:latin typeface="Aptos" panose="020B0004020202020204" pitchFamily="34" charset="0"/>
              </a:rPr>
              <a:t>to reach mastery.</a:t>
            </a:r>
          </a:p>
        </p:txBody>
      </p:sp>
      <p:pic>
        <p:nvPicPr>
          <p:cNvPr id="37" name="Picture 36" descr="Image of Summative [Assessment End-of-Year] icon, which is part of the Sensible Assessments Framework.">
            <a:extLst>
              <a:ext uri="{FF2B5EF4-FFF2-40B4-BE49-F238E27FC236}">
                <a16:creationId xmlns:a16="http://schemas.microsoft.com/office/drawing/2014/main" id="{DBC7B58B-83E0-58A2-F311-B6AE6CF5A87E}"/>
              </a:ext>
            </a:extLst>
          </p:cNvPr>
          <p:cNvPicPr>
            <a:picLocks noChangeAspect="1"/>
          </p:cNvPicPr>
          <p:nvPr/>
        </p:nvPicPr>
        <p:blipFill>
          <a:blip r:embed="rId3"/>
          <a:stretch>
            <a:fillRect/>
          </a:stretch>
        </p:blipFill>
        <p:spPr>
          <a:xfrm>
            <a:off x="374468" y="1796634"/>
            <a:ext cx="3284942" cy="822960"/>
          </a:xfrm>
          <a:prstGeom prst="rect">
            <a:avLst/>
          </a:prstGeom>
        </p:spPr>
      </p:pic>
      <p:pic>
        <p:nvPicPr>
          <p:cNvPr id="39" name="Picture 38" descr="Image of Interim [Block Assessments] icon, which is part of the Sensible Assessments Framework.">
            <a:extLst>
              <a:ext uri="{FF2B5EF4-FFF2-40B4-BE49-F238E27FC236}">
                <a16:creationId xmlns:a16="http://schemas.microsoft.com/office/drawing/2014/main" id="{585096D7-2892-3AF8-0A07-14D08819F853}"/>
              </a:ext>
            </a:extLst>
          </p:cNvPr>
          <p:cNvPicPr>
            <a:picLocks noChangeAspect="1"/>
          </p:cNvPicPr>
          <p:nvPr/>
        </p:nvPicPr>
        <p:blipFill>
          <a:blip r:embed="rId4"/>
          <a:stretch>
            <a:fillRect/>
          </a:stretch>
        </p:blipFill>
        <p:spPr>
          <a:xfrm>
            <a:off x="389860" y="3044628"/>
            <a:ext cx="2707208" cy="822960"/>
          </a:xfrm>
          <a:prstGeom prst="rect">
            <a:avLst/>
          </a:prstGeom>
        </p:spPr>
      </p:pic>
      <p:pic>
        <p:nvPicPr>
          <p:cNvPr id="41" name="Picture 40" descr="Image of Formative [Assessment] icon, which is part of the Sensible Assessments Framework.">
            <a:extLst>
              <a:ext uri="{FF2B5EF4-FFF2-40B4-BE49-F238E27FC236}">
                <a16:creationId xmlns:a16="http://schemas.microsoft.com/office/drawing/2014/main" id="{BD7998D6-59CD-01DA-9601-8A8D508119E4}"/>
              </a:ext>
            </a:extLst>
          </p:cNvPr>
          <p:cNvPicPr>
            <a:picLocks noChangeAspect="1"/>
          </p:cNvPicPr>
          <p:nvPr/>
        </p:nvPicPr>
        <p:blipFill>
          <a:blip r:embed="rId5"/>
          <a:stretch>
            <a:fillRect/>
          </a:stretch>
        </p:blipFill>
        <p:spPr>
          <a:xfrm>
            <a:off x="389860" y="4607987"/>
            <a:ext cx="2433870" cy="822960"/>
          </a:xfrm>
          <a:prstGeom prst="rect">
            <a:avLst/>
          </a:prstGeom>
        </p:spPr>
      </p:pic>
    </p:spTree>
    <p:extLst>
      <p:ext uri="{BB962C8B-B14F-4D97-AF65-F5344CB8AC3E}">
        <p14:creationId xmlns:p14="http://schemas.microsoft.com/office/powerpoint/2010/main" val="537912216"/>
      </p:ext>
    </p:extLst>
  </p:cSld>
  <p:clrMapOvr>
    <a:masterClrMapping/>
  </p:clrMapOvr>
</p:sld>
</file>

<file path=ppt/theme/theme1.xml><?xml version="1.0" encoding="utf-8"?>
<a:theme xmlns:a="http://schemas.openxmlformats.org/drawingml/2006/main" name="2425 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niverseOfOpportunities_template.potx" id="{DA9B7810-D05F-415D-BE88-61560BFB4366}" vid="{9E02503F-8B23-4924-8A9C-2CD5763944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32173F7A8AF44CAD29E02D9EC3CE55" ma:contentTypeVersion="20" ma:contentTypeDescription="Create a new document." ma:contentTypeScope="" ma:versionID="835bbd24e974a203930c9d2dda9e37ee">
  <xsd:schema xmlns:xsd="http://www.w3.org/2001/XMLSchema" xmlns:xs="http://www.w3.org/2001/XMLSchema" xmlns:p="http://schemas.microsoft.com/office/2006/metadata/properties" xmlns:ns1="http://schemas.microsoft.com/sharepoint/v3" xmlns:ns2="3188db64-835f-49dd-a92e-b63c50075c64" xmlns:ns3="bd8f7d19-50dd-4ca5-833a-f68575fcf434" targetNamespace="http://schemas.microsoft.com/office/2006/metadata/properties" ma:root="true" ma:fieldsID="a52ab9b855127a48c7eef16d359eae5c" ns1:_="" ns2:_="" ns3:_="">
    <xsd:import namespace="http://schemas.microsoft.com/sharepoint/v3"/>
    <xsd:import namespace="3188db64-835f-49dd-a92e-b63c50075c64"/>
    <xsd:import namespace="bd8f7d19-50dd-4ca5-833a-f68575fcf434"/>
    <xsd:element name="properties">
      <xsd:complexType>
        <xsd:sequence>
          <xsd:element name="documentManagement">
            <xsd:complexType>
              <xsd:all>
                <xsd:element ref="ns2:MediaServiceMetadata" minOccurs="0"/>
                <xsd:element ref="ns2:MediaServiceFastMetadata" minOccurs="0"/>
                <xsd:element ref="ns2:Category" minOccurs="0"/>
                <xsd:element ref="ns3:SharedWithUsers" minOccurs="0"/>
                <xsd:element ref="ns3:SharedWithDetails" minOccurs="0"/>
                <xsd:element ref="ns1:_ip_UnifiedCompliancePolicyProperties" minOccurs="0"/>
                <xsd:element ref="ns1:_ip_UnifiedCompliancePolicyUIAction"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88db64-835f-49dd-a92e-b63c50075c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Category" ma:index="10" nillable="true" ma:displayName="Category" ma:description="Just trying things out" ma:format="Dropdown" ma:internalName="Category">
      <xsd:simpleType>
        <xsd:restriction base="dms:Choice">
          <xsd:enumeration value="Testing"/>
          <xsd:enumeration value="Data Entry"/>
          <xsd:enumeration value="Final Files"/>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9be3ee5-5d72-4a78-bfe6-04ec158992b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8f7d19-50dd-4ca5-833a-f68575fcf43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1ec1ed3-c848-4268-b15b-d96bcb8e7fc6}" ma:internalName="TaxCatchAll" ma:showField="CatchAllData" ma:web="bd8f7d19-50dd-4ca5-833a-f68575fcf4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bd8f7d19-50dd-4ca5-833a-f68575fcf434" xsi:nil="true"/>
    <lcf76f155ced4ddcb4097134ff3c332f xmlns="3188db64-835f-49dd-a92e-b63c50075c64">
      <Terms xmlns="http://schemas.microsoft.com/office/infopath/2007/PartnerControls"/>
    </lcf76f155ced4ddcb4097134ff3c332f>
    <_ip_UnifiedCompliancePolicyProperties xmlns="http://schemas.microsoft.com/sharepoint/v3" xsi:nil="true"/>
    <Category xmlns="3188db64-835f-49dd-a92e-b63c50075c64" xsi:nil="true"/>
  </documentManagement>
</p:properties>
</file>

<file path=customXml/itemProps1.xml><?xml version="1.0" encoding="utf-8"?>
<ds:datastoreItem xmlns:ds="http://schemas.openxmlformats.org/officeDocument/2006/customXml" ds:itemID="{B321FCF5-5D34-4EC4-AB4F-A4337DC9E441}">
  <ds:schemaRefs>
    <ds:schemaRef ds:uri="3188db64-835f-49dd-a92e-b63c50075c64"/>
    <ds:schemaRef ds:uri="bd8f7d19-50dd-4ca5-833a-f68575fcf4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8194EF1-7EA1-4B2F-834E-CB72590FDCC1}">
  <ds:schemaRefs>
    <ds:schemaRef ds:uri="http://schemas.microsoft.com/sharepoint/v3/contenttype/forms"/>
  </ds:schemaRefs>
</ds:datastoreItem>
</file>

<file path=customXml/itemProps3.xml><?xml version="1.0" encoding="utf-8"?>
<ds:datastoreItem xmlns:ds="http://schemas.openxmlformats.org/officeDocument/2006/customXml" ds:itemID="{9A047293-45DF-4A5F-BCBA-10AAB17338B7}">
  <ds:schemaRefs>
    <ds:schemaRef ds:uri="http://purl.org/dc/dcmitype/"/>
    <ds:schemaRef ds:uri="http://purl.org/dc/terms/"/>
    <ds:schemaRef ds:uri="http://schemas.microsoft.com/office/2006/documentManagement/types"/>
    <ds:schemaRef ds:uri="http://purl.org/dc/elements/1.1/"/>
    <ds:schemaRef ds:uri="http://www.w3.org/XML/1998/namespace"/>
    <ds:schemaRef ds:uri="http://schemas.microsoft.com/office/infopath/2007/PartnerControls"/>
    <ds:schemaRef ds:uri="http://schemas.microsoft.com/sharepoint/v3"/>
    <ds:schemaRef ds:uri="http://schemas.microsoft.com/office/2006/metadata/properties"/>
    <ds:schemaRef ds:uri="http://schemas.openxmlformats.org/package/2006/metadata/core-properties"/>
    <ds:schemaRef ds:uri="bd8f7d19-50dd-4ca5-833a-f68575fcf434"/>
    <ds:schemaRef ds:uri="3188db64-835f-49dd-a92e-b63c50075c64"/>
  </ds:schemaRefs>
</ds:datastoreItem>
</file>

<file path=docProps/app.xml><?xml version="1.0" encoding="utf-8"?>
<Properties xmlns="http://schemas.openxmlformats.org/officeDocument/2006/extended-properties" xmlns:vt="http://schemas.openxmlformats.org/officeDocument/2006/docPropsVTypes">
  <Template>2425 ppt</Template>
  <TotalTime>13</TotalTime>
  <Words>15966</Words>
  <Application>Microsoft Office PowerPoint</Application>
  <PresentationFormat>Widescreen</PresentationFormat>
  <Paragraphs>905</Paragraphs>
  <Slides>68</Slides>
  <Notes>68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68</vt:i4>
      </vt:variant>
    </vt:vector>
  </HeadingPairs>
  <TitlesOfParts>
    <vt:vector size="81" baseType="lpstr">
      <vt:lpstr>Aptos</vt:lpstr>
      <vt:lpstr>Aptos ExtraBold</vt:lpstr>
      <vt:lpstr>Arial</vt:lpstr>
      <vt:lpstr>Arial,Sans-Serif</vt:lpstr>
      <vt:lpstr>Calibri</vt:lpstr>
      <vt:lpstr>Lato</vt:lpstr>
      <vt:lpstr>Open Sans</vt:lpstr>
      <vt:lpstr>Roboto</vt:lpstr>
      <vt:lpstr>Segoe UI</vt:lpstr>
      <vt:lpstr>Symbol</vt:lpstr>
      <vt:lpstr>Times New Roman</vt:lpstr>
      <vt:lpstr>Wingdings</vt:lpstr>
      <vt:lpstr>2425 ppt</vt:lpstr>
      <vt:lpstr>Test Administrator/ Teacher Training</vt:lpstr>
      <vt:lpstr>PowerPoint Presentation</vt:lpstr>
      <vt:lpstr>Get to Know Staff from the Performance Office </vt:lpstr>
      <vt:lpstr>Meet the Assessment Team</vt:lpstr>
      <vt:lpstr>Meet the Assessment Team</vt:lpstr>
      <vt:lpstr>Meet the Assessment Team</vt:lpstr>
      <vt:lpstr>Know Your Contacts</vt:lpstr>
      <vt:lpstr>Overview of Connecticut’s Assessment Program </vt:lpstr>
      <vt:lpstr>The Connecticut Sensible Assessment System</vt:lpstr>
      <vt:lpstr>Visit the CSDE’s Sensible Assessment Webpage</vt:lpstr>
      <vt:lpstr>PowerPoint Presentation</vt:lpstr>
      <vt:lpstr>Who Participates in Smarter Balanced, NGSS, and Connecticut SAT School Day</vt:lpstr>
      <vt:lpstr>Student Participation - Connecticut General Statutes 10-14n</vt:lpstr>
      <vt:lpstr>2025 Assessment Calendar</vt:lpstr>
      <vt:lpstr>PowerPoint Presentation</vt:lpstr>
      <vt:lpstr>Overview of Connecticut Statewide Assessments</vt:lpstr>
      <vt:lpstr>How are students tested?</vt:lpstr>
      <vt:lpstr>PowerPoint Presentation</vt:lpstr>
      <vt:lpstr>Accessing Systems</vt:lpstr>
      <vt:lpstr>Single Sign-On</vt:lpstr>
      <vt:lpstr>Connecticut Comprehensive Assessment Program Portal</vt:lpstr>
      <vt:lpstr>Connecticut Comprehensive Assessment Program Portal: Smarter Balanced</vt:lpstr>
      <vt:lpstr>The Secure Browser</vt:lpstr>
      <vt:lpstr>The Test Administration Interface</vt:lpstr>
      <vt:lpstr>The Test Administration Interface</vt:lpstr>
      <vt:lpstr>TIDE</vt:lpstr>
      <vt:lpstr>TIDE Access</vt:lpstr>
      <vt:lpstr>TIDE Upload-ready Student Settings Report</vt:lpstr>
      <vt:lpstr>The Assessment Viewing Application</vt:lpstr>
      <vt:lpstr>PowerPoint Presentation</vt:lpstr>
      <vt:lpstr>Starting a Test Session</vt:lpstr>
      <vt:lpstr>Starting a Test Session</vt:lpstr>
      <vt:lpstr>Starting a Test Session</vt:lpstr>
      <vt:lpstr>Student Test Menu</vt:lpstr>
      <vt:lpstr>Reviewing, Approving, and Denying Tests</vt:lpstr>
      <vt:lpstr>Monitoring Test Progress</vt:lpstr>
      <vt:lpstr>Things to Know</vt:lpstr>
      <vt:lpstr>Ending Test </vt:lpstr>
      <vt:lpstr>How does a test administrator end a test session?</vt:lpstr>
      <vt:lpstr>PowerPoint Presentation</vt:lpstr>
      <vt:lpstr>Test Security and Proctoring</vt:lpstr>
      <vt:lpstr>Test Security</vt:lpstr>
      <vt:lpstr>TA Security Confirmation/Attestation Page</vt:lpstr>
      <vt:lpstr>Test Security Definitions</vt:lpstr>
      <vt:lpstr>Issues that Might Arise During Testing</vt:lpstr>
      <vt:lpstr>Reminders!</vt:lpstr>
      <vt:lpstr>Appeals</vt:lpstr>
      <vt:lpstr>PowerPoint Presentation</vt:lpstr>
      <vt:lpstr>Universal Design</vt:lpstr>
      <vt:lpstr>Who is eligible for universal tools?</vt:lpstr>
      <vt:lpstr>Who is eligible for designated supports?</vt:lpstr>
      <vt:lpstr>Review Test Settings in TIDE Prior to Testing</vt:lpstr>
      <vt:lpstr>Understanding Accessibility Supports</vt:lpstr>
      <vt:lpstr>Special Documented Accommodations</vt:lpstr>
      <vt:lpstr>Special Documented Accommodations</vt:lpstr>
      <vt:lpstr>Accommodation Eligibility</vt:lpstr>
      <vt:lpstr>The Accessibility Chart</vt:lpstr>
      <vt:lpstr>CSDE Assessment Guidelines</vt:lpstr>
      <vt:lpstr>Reader Options Resource for Smarter Balanced/NGSS</vt:lpstr>
      <vt:lpstr>Decision Guidelines for Reader Supports</vt:lpstr>
      <vt:lpstr>Documented Evidence for Reader Supports - Continued</vt:lpstr>
      <vt:lpstr>EL/ML Language Supports Smarter Balanced/NGSS</vt:lpstr>
      <vt:lpstr>EL/ML Language Supports Smarter Balanced/NGSS</vt:lpstr>
      <vt:lpstr>Provide Students with Opportunities to Practice</vt:lpstr>
      <vt:lpstr>Review Test Settings and Item Types with Students Using Practice Tests</vt:lpstr>
      <vt:lpstr>Practice with Item Type Tutorials</vt:lpstr>
      <vt:lpstr>CSDE Performance Office Contacts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Ensuring Appropriate Student Identification and Eligibility Criteria for Participation in the Connecticut Alternate Assessments</dc:title>
  <dc:creator>Ducharme, Deirdre</dc:creator>
  <cp:lastModifiedBy>Krisst, Abe</cp:lastModifiedBy>
  <cp:revision>2</cp:revision>
  <dcterms:created xsi:type="dcterms:W3CDTF">2024-09-30T18:00:31Z</dcterms:created>
  <dcterms:modified xsi:type="dcterms:W3CDTF">2025-01-29T15:42:50Z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0x0101006B32173F7A8AF44CAD29E02D9EC3CE55</vt:lpwstr>
  </property>
  <property fmtid="{D5CDD505-2E9C-101B-9397-08002B2CF9AE}" pid="3" name="MediaServiceImageTags">
    <vt:lpwstr/>
  </property>
</Properties>
</file>