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1581" r:id="rId6"/>
    <p:sldId id="1646" r:id="rId7"/>
    <p:sldId id="1699" r:id="rId8"/>
    <p:sldId id="1704" r:id="rId9"/>
    <p:sldId id="1683" r:id="rId10"/>
    <p:sldId id="1708" r:id="rId11"/>
    <p:sldId id="1702" r:id="rId12"/>
    <p:sldId id="1703" r:id="rId13"/>
    <p:sldId id="1707" r:id="rId14"/>
    <p:sldId id="1684" r:id="rId15"/>
    <p:sldId id="1694" r:id="rId16"/>
    <p:sldId id="1705" r:id="rId17"/>
    <p:sldId id="1640" r:id="rId18"/>
    <p:sldId id="1567" r:id="rId19"/>
    <p:sldId id="16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6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42126-D7D8-42D6-4633-4B471D32A2FD}" name="Krisst, Abe" initials="AK" userId="S::Abe.Krisst@ct.gov::38295860-adcb-4891-8b7c-950c0ba9306b" providerId="AD"/>
  <p188:author id="{3BD44039-CB72-DE58-2911-255DC32EAEBC}" name="Adams, Bridget" initials="" userId="S::Bridget.Adams@ct.gov::438d73ce-1341-467d-9a5e-aae125e1d90f" providerId="AD"/>
  <p188:author id="{CBCDB739-6EC1-DE8A-2FBE-92B0A02C6976}" name="Alberino, Cristi" initials="AC" userId="S::Cristi.Alberino@ct.gov::672981b7-3579-4467-a4f8-07fed1688a5f" providerId="AD"/>
  <p188:author id="{D0F4BC43-B75D-4CB9-C440-2F5A7B62B32C}" name="Krisst, Abe" initials="KA" userId="S::abe.krisst@ct.gov::38295860-adcb-4891-8b7c-950c0ba9306b" providerId="AD"/>
  <p188:author id="{670A0980-4C0A-0213-A3D5-482B296A6647}" name="Bean, Kimberly" initials="BK" userId="S::kimberly.bean@ct.gov::71d66cd7-5cd3-4aa0-a4c2-e0380dbf7d99" providerId="AD"/>
  <p188:author id="{3DFC0095-2282-AA22-00F3-E049C29F1948}" name="Ducharme, Deirdre" initials="DD" userId="S::Deirdre.Ducharme@ct.gov::9b1f5df4-d39a-4c88-94a8-b8c4a25e4853" providerId="AD"/>
  <p188:author id="{BB52BAA5-0894-FCAA-9AFE-49EF9AA6F0DE}" name="Ducharme, Deirdre" initials="DD" userId="S::deirdre.ducharme@ct.gov::9b1f5df4-d39a-4c88-94a8-b8c4a25e4853" providerId="AD"/>
  <p188:author id="{E9889CA9-7AB4-6E11-C576-FC66AE1B6854}" name="Johnson, Kimberly" initials="JK" userId="S::Kimberly.Johnson@ct.gov::3a482607-d525-496c-b773-f13397f688cf" providerId="AD"/>
  <p188:author id="{0AD4B5B2-701B-26A3-927F-BC20BAE1EF0A}" name="Papa-Santini, Dorothy" initials="PD" userId="S::dori.papa@ct.gov::f79aa98c-8b65-476f-a9d9-087b985c6e27" providerId="AD"/>
  <p188:author id="{AB1726B6-C687-1511-AAAD-FF9070609E67}" name="Seifert, Katherine" initials="SK" userId="S::katherine.seifert@ct.gov::8d3f7f7e-a9e0-4d01-be36-79db4dde40a5" providerId="AD"/>
  <p188:author id="{3E0BB2CC-FC26-2CC9-7DD1-E64D3E038E34}" name="Seifert, Katherine" initials="SK" userId="S::Katherine.Seifert@ct.gov::8d3f7f7e-a9e0-4d01-be36-79db4dde40a5" providerId="AD"/>
  <p188:author id="{E86E54EA-81E5-5356-B1AB-777F3925AB91}" name="Jennifer Chou" initials="JC" userId="S::jennifer.chou_cambiumassessment.com#ext#@ct.gov::bccd7182-548b-4c8c-a7bc-f27ff42ba4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15BE"/>
    <a:srgbClr val="FFFFFF"/>
    <a:srgbClr val="5DC4D9"/>
    <a:srgbClr val="0563C1"/>
    <a:srgbClr val="1E72C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D3771-A9A7-4CF1-8E7A-CF28BAD272FD}" v="7" dt="2025-03-19T18:14:40.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31" autoAdjust="0"/>
  </p:normalViewPr>
  <p:slideViewPr>
    <p:cSldViewPr snapToGrid="0" showGuides="1">
      <p:cViewPr varScale="1">
        <p:scale>
          <a:sx n="106" d="100"/>
          <a:sy n="106" d="100"/>
        </p:scale>
        <p:origin x="672" y="114"/>
      </p:cViewPr>
      <p:guideLst>
        <p:guide pos="3840"/>
        <p:guide orient="horz" pos="2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65D64-7423-4D68-9E44-8535796A4248}"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F9E23-3657-41AF-913F-C69B64B47684}" type="slidenum">
              <a:rPr lang="en-US" smtClean="0"/>
              <a:t>‹#›</a:t>
            </a:fld>
            <a:endParaRPr lang="en-US"/>
          </a:p>
        </p:txBody>
      </p:sp>
    </p:spTree>
    <p:extLst>
      <p:ext uri="{BB962C8B-B14F-4D97-AF65-F5344CB8AC3E}">
        <p14:creationId xmlns:p14="http://schemas.microsoft.com/office/powerpoint/2010/main" val="332513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t.portal.cambiumast.com/content/contentresources/en/Process-for-Requesting-Special-Documented-Accommodations.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t.portal.cambiumast.com/content/contentresources/en/Cross-Checking-Student-TIDE-Test-Settings-and-CT-SED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t.portal.cambiumast.com/content/contentresources/en/CT-SEDS-to-TIDE-Designated-Supports-Accommodations-FAQ.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t.portal.cambiumast.com/resource-item/en/documenting-designated-supports-and-accommodations-in-tid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portal.ct.gov/sde" TargetMode="External"/><Relationship Id="rId3" Type="http://schemas.openxmlformats.org/officeDocument/2006/relationships/hyperlink" Target="https://ct.portal.cambiumast.com/resource-item/en/frequently-asked-questions-and-answers-about-the-connecticut-alternate-assessment-system" TargetMode="External"/><Relationship Id="rId7" Type="http://schemas.openxmlformats.org/officeDocument/2006/relationships/hyperlink" Target="https://ct.portal.cambiumast.com/resource-item/en/comparison-of-connecticut-alternate-assessment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t.portal.cambiumast.com/resource-item/en/connecticut-alternate-assessment-system-participation-guidance-for-planning-and-placement-teams" TargetMode="External"/><Relationship Id="rId5" Type="http://schemas.openxmlformats.org/officeDocument/2006/relationships/hyperlink" Target="https://ct.portal.cambiumast.com/resource-item/en/faq-about-the-connecticut-alternate-assessment-system-eligibility-form" TargetMode="External"/><Relationship Id="rId4" Type="http://schemas.openxmlformats.org/officeDocument/2006/relationships/hyperlink" Target="https://ct.portal.cambiumast.com/resource-item/en/annotated-connecticut-alternate-assessment-eligibility-form" TargetMode="External"/><Relationship Id="rId9" Type="http://schemas.openxmlformats.org/officeDocument/2006/relationships/hyperlink" Target="https://ct.portal.cambiumast.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t.portal.cambiumast.com/resource-item/en/cross-checking-student-tide-test-settings-and-ct-sed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t.portal.cambiumast.com/resource-item/en/cross-checking-student-tide-test-settings-and-ct-sed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t.portal.cambiumast.com/resource-item/en/cross-checking-student-tide-test-settings-and-ct-sed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t.portal.cambiumast.com/resource-item/en/cross-checking-student-tide-test-settings-and-ct-seds"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ct.portal.cambiumast.com/content/contentresources/en/CT-Assessments-Accessibility-Considerations.pdf" TargetMode="External"/><Relationship Id="rId3" Type="http://schemas.openxmlformats.org/officeDocument/2006/relationships/hyperlink" Target="https://laslinks.com/connecticut-information/" TargetMode="External"/><Relationship Id="rId7" Type="http://schemas.openxmlformats.org/officeDocument/2006/relationships/hyperlink" Target="https://portal.ct.gov/-/media/sde/student-assessment/special-populations/ccsso_educator-team-accessibility-supports-implementation-and-followup-questionnaires_master.pdf?rev=9c69a7534709410c9b40ed411e8090c4&amp;hash=84026AD06AF4C13E5994BDA2984940A3"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t.portal.cambiumast.com/resource-item/en/description-of-designated-supports-and-accommodations-for-smarter-balanced-and-ngss-assessments" TargetMode="External"/><Relationship Id="rId5" Type="http://schemas.openxmlformats.org/officeDocument/2006/relationships/hyperlink" Target="https://ct.portal.cambiumast.com/resource-item/en/csde-assessment-guidelines" TargetMode="External"/><Relationship Id="rId4" Type="http://schemas.openxmlformats.org/officeDocument/2006/relationships/hyperlink" Target="https://portal.ct.gov/sde/student-assessment/resources-for-ppts-and-504-teams-related-to-ct-seds-and-statewide-assessments" TargetMode="External"/><Relationship Id="rId9" Type="http://schemas.openxmlformats.org/officeDocument/2006/relationships/hyperlink" Target="https://ct.portal.cambiumast.com/resource-item/en/embedded-and-non-embedded-designated-supports-for-english-learner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t.portal.cambiumast.com/resource-item/en/cross-checking-student-tide-test-settings-and-ct-seds" TargetMode="External"/><Relationship Id="rId4" Type="http://schemas.openxmlformats.org/officeDocument/2006/relationships/hyperlink" Target="https://ct.portal.cambiumast.com/resource-item/en/process-for-requesting-special-documented-accommoda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1</a:t>
            </a:fld>
            <a:endParaRPr lang="en-US"/>
          </a:p>
        </p:txBody>
      </p:sp>
    </p:spTree>
    <p:extLst>
      <p:ext uri="{BB962C8B-B14F-4D97-AF65-F5344CB8AC3E}">
        <p14:creationId xmlns:p14="http://schemas.microsoft.com/office/powerpoint/2010/main" val="210550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8D9DA-47DE-E988-8E4E-1C33A5AA6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E44BC-25D6-8121-6DCF-EA53A3063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3AC618-33CD-3988-99B4-07A90C027B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a:rPr>
              <a:t>Do Now #6. Review CT-SEDS Everyday Accommodation Reports for Accuracy, Continued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a:endParaRPr>
          </a:p>
          <a:p>
            <a:pPr marL="0" indent="0">
              <a:buNone/>
            </a:pPr>
            <a:r>
              <a:rPr lang="en-US" sz="1200">
                <a:cs typeface="Arial"/>
              </a:rPr>
              <a:t>While reviewing the CT-SEDS Everyday Accommodation Report, specifically highlight those students selected to use Special Documented Accommodations (e.g., human reader/human signer, scribe, math manipulatives, or other customized accommodations) and communicate those accommodations with the DA, school coordinator, and teacher. Refer to the Overview for Special Documented Accommodations for more information about the purpose and testing policies regarding non-standard accommodations: </a:t>
            </a:r>
            <a:r>
              <a:rPr lang="en-US">
                <a:hlinkClick r:id="rId3"/>
              </a:rPr>
              <a:t>Process-for-Requesting-Special-Documented-Accommodations.pdf</a:t>
            </a:r>
            <a:r>
              <a:rPr lang="en-US"/>
              <a:t>.</a:t>
            </a:r>
            <a:endParaRPr lang="en-US" sz="1200">
              <a:cs typeface="Arial"/>
            </a:endParaRPr>
          </a:p>
          <a:p>
            <a:pPr marL="0" indent="0">
              <a:buNone/>
            </a:pPr>
            <a:endParaRPr lang="en-US" sz="1200">
              <a:cs typeface="Arial"/>
            </a:endParaRPr>
          </a:p>
          <a:p>
            <a:pPr marL="0" indent="0">
              <a:buNone/>
            </a:pPr>
            <a:r>
              <a:rPr lang="en-US" sz="1200">
                <a:cs typeface="Arial"/>
              </a:rPr>
              <a:t>The provision of Special Documented Accommodations requires additional planning by the DA/SC as students will need to test in an individualized test setting. The teacher/test administrator will also be required to review important test procedures and protocols about providing the accommodation appropriately in a secure test environment. Many of these protocols also require signed attestations by the teacher, Special Education Director, and District Administrator (DA for testing). The provision of math manipulatives also requires important pre-planning and organization as numbers, formulas, or other identifying features must be removed from the manipulatives prior to testing.</a:t>
            </a:r>
          </a:p>
          <a:p>
            <a:pPr marL="0" indent="0">
              <a:buNone/>
            </a:pPr>
            <a:endParaRPr lang="en-US" sz="120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a:rPr>
              <a:t>Finally, remind </a:t>
            </a:r>
            <a:r>
              <a:rPr lang="en-US" sz="1200">
                <a:latin typeface="Aptos"/>
              </a:rPr>
              <a:t>teacher (or educator teams) to </a:t>
            </a:r>
            <a:r>
              <a:rPr lang="en-US" sz="1200">
                <a:latin typeface="Aptos"/>
                <a:hlinkClick r:id="rId4"/>
              </a:rPr>
              <a:t>cross-check student settings </a:t>
            </a:r>
            <a:r>
              <a:rPr lang="en-US" sz="1200">
                <a:latin typeface="Aptos"/>
              </a:rPr>
              <a:t>in TIDE and CT-SEDS to prevent test irregularities. Testing should be delayed for students whose accommodations are not accurately reported in TIDE to allow time for the team to reconvene and amend the plan. Testing can be planned once the amendment is fully implemented.</a:t>
            </a:r>
          </a:p>
          <a:p>
            <a:pPr marL="0" indent="0">
              <a:buNone/>
            </a:pPr>
            <a:endParaRPr lang="en-US" sz="1200">
              <a:cs typeface="Arial"/>
            </a:endParaRPr>
          </a:p>
        </p:txBody>
      </p:sp>
      <p:sp>
        <p:nvSpPr>
          <p:cNvPr id="4" name="Slide Number Placeholder 3">
            <a:extLst>
              <a:ext uri="{FF2B5EF4-FFF2-40B4-BE49-F238E27FC236}">
                <a16:creationId xmlns:a16="http://schemas.microsoft.com/office/drawing/2014/main" id="{AC5C3262-0B88-36B7-11E4-DBAD75C74C03}"/>
              </a:ext>
            </a:extLst>
          </p:cNvPr>
          <p:cNvSpPr>
            <a:spLocks noGrp="1"/>
          </p:cNvSpPr>
          <p:nvPr>
            <p:ph type="sldNum" sz="quarter" idx="5"/>
          </p:nvPr>
        </p:nvSpPr>
        <p:spPr/>
        <p:txBody>
          <a:bodyPr/>
          <a:lstStyle/>
          <a:p>
            <a:fld id="{DECF9E23-3657-41AF-913F-C69B64B47684}" type="slidenum">
              <a:rPr lang="en-US" smtClean="0"/>
              <a:t>10</a:t>
            </a:fld>
            <a:endParaRPr lang="en-US"/>
          </a:p>
        </p:txBody>
      </p:sp>
    </p:spTree>
    <p:extLst>
      <p:ext uri="{BB962C8B-B14F-4D97-AF65-F5344CB8AC3E}">
        <p14:creationId xmlns:p14="http://schemas.microsoft.com/office/powerpoint/2010/main" val="205301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Now #7. Always Plan for all Grades Covered by the Duration of the Plan</a:t>
            </a:r>
          </a:p>
          <a:p>
            <a:endParaRPr lang="en-US"/>
          </a:p>
          <a:p>
            <a:r>
              <a:rPr lang="en-US"/>
              <a:t>When convening at the PPT or Section 504 meeting, be sure to select the student’s current grade of enrollment (throughout this school year) and any other grade covered by the duration of the plan.</a:t>
            </a:r>
          </a:p>
          <a:p>
            <a:endParaRPr lang="en-US"/>
          </a:p>
          <a:p>
            <a:r>
              <a:rPr lang="en-US"/>
              <a:t>The student’s current grade of enrollment should align with the grade indicated in PSIS. If there is an error in PSIS, be sure to contact your PSIS Coordinator so that the correct grade is documented.</a:t>
            </a:r>
          </a:p>
          <a:p>
            <a:endParaRPr lang="en-US"/>
          </a:p>
          <a:p>
            <a:r>
              <a:rPr lang="en-US"/>
              <a:t>TIDE will only reflect the current grade of enrollment for supports and each assessment. This data is populated to TIDE from PSIS.</a:t>
            </a:r>
          </a:p>
          <a:p>
            <a:endParaRPr lang="en-US"/>
          </a:p>
          <a:p>
            <a:r>
              <a:rPr lang="en-US"/>
              <a:t>It is important that teams remember to continue the current grade of enrollment until the last day of school for the current calendar year.</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11</a:t>
            </a:fld>
            <a:endParaRPr lang="en-US"/>
          </a:p>
        </p:txBody>
      </p:sp>
    </p:spTree>
    <p:extLst>
      <p:ext uri="{BB962C8B-B14F-4D97-AF65-F5344CB8AC3E}">
        <p14:creationId xmlns:p14="http://schemas.microsoft.com/office/powerpoint/2010/main" val="2088795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Do Now #8. Continue to Plan for Accommodations for Off-Grade Level NGSS Interim and College Board Assessments</a:t>
            </a:r>
          </a:p>
          <a:p>
            <a:pPr marL="0" indent="0">
              <a:buFont typeface="Arial" panose="020B0604020202020204" pitchFamily="34" charset="0"/>
              <a:buNone/>
            </a:pPr>
            <a:endParaRPr lang="en-US"/>
          </a:p>
          <a:p>
            <a:pPr marL="0" indent="0">
              <a:buFont typeface="Arial" panose="020B0604020202020204" pitchFamily="34" charset="0"/>
              <a:buNone/>
            </a:pPr>
            <a:r>
              <a:rPr lang="en-US"/>
              <a:t>Please note off-grade level supports will not sync to TIDE and educators should adhere to the guidance in </a:t>
            </a:r>
            <a:r>
              <a:rPr lang="en-US">
                <a:hlinkClick r:id="rId3"/>
              </a:rPr>
              <a:t>CT-SEDS-to-TIDE-Designated-Supports-Accommodations-FAQ.pdf</a:t>
            </a:r>
            <a:r>
              <a:rPr lang="en-US"/>
              <a:t>. Refer to the </a:t>
            </a:r>
            <a:r>
              <a:rPr lang="en-US">
                <a:hlinkClick r:id="rId4"/>
              </a:rPr>
              <a:t>Documenting Designated Supports and Accommodations in TIDE</a:t>
            </a:r>
            <a:r>
              <a:rPr lang="en-US"/>
              <a:t> brochure for more information. </a:t>
            </a:r>
          </a:p>
          <a:p>
            <a:pPr marL="0" indent="0">
              <a:buFont typeface="Arial" panose="020B0604020202020204" pitchFamily="34" charset="0"/>
              <a:buNone/>
            </a:pPr>
            <a:endParaRPr lang="en-US"/>
          </a:p>
          <a:p>
            <a:pPr>
              <a:defRPr/>
            </a:pPr>
            <a:r>
              <a:rPr lang="en-US" sz="1200">
                <a:latin typeface="Aptos"/>
              </a:rPr>
              <a:t>Teams must document </a:t>
            </a:r>
            <a:r>
              <a:rPr lang="en-US">
                <a:latin typeface="Aptos"/>
              </a:rPr>
              <a:t>designated supports</a:t>
            </a:r>
            <a:r>
              <a:rPr lang="en-US" sz="1200">
                <a:latin typeface="Aptos"/>
              </a:rPr>
              <a:t> and accommodations in the Supplemental Aids and Services Section for students in Grades K-2 and 9-10 and 12. This ensures that the correct accommodations are selected </a:t>
            </a:r>
            <a:r>
              <a:rPr lang="en-US">
                <a:latin typeface="Aptos"/>
              </a:rPr>
              <a:t>for PSAT</a:t>
            </a:r>
            <a:r>
              <a:rPr lang="en-US" sz="1200">
                <a:latin typeface="Aptos"/>
              </a:rPr>
              <a:t>/SAT, and the optional interim assessments.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latin typeface="Apto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latin typeface="Aptos"/>
              </a:rPr>
              <a:t>The following describes where to document designated supports and accommodations for students participating on the NGSS summative and interim assessments:</a:t>
            </a:r>
            <a:endParaRPr lang="en-US" b="1"/>
          </a:p>
          <a:p>
            <a:pPr marL="171450" indent="-171450">
              <a:buFont typeface="Arial" panose="020B0604020202020204" pitchFamily="34" charset="0"/>
              <a:buChar char="•"/>
            </a:pPr>
            <a:r>
              <a:rPr lang="en-US"/>
              <a:t>The NGSS </a:t>
            </a:r>
            <a:r>
              <a:rPr lang="en-US" u="sng"/>
              <a:t>summative assessments </a:t>
            </a:r>
            <a:r>
              <a:rPr lang="en-US"/>
              <a:t>(</a:t>
            </a:r>
            <a:r>
              <a:rPr lang="en-US" dirty="0"/>
              <a:t>Grades </a:t>
            </a:r>
            <a:r>
              <a:rPr lang="en-US"/>
              <a:t>5, 8, and 11)	</a:t>
            </a:r>
          </a:p>
          <a:p>
            <a:pPr marL="742950" lvl="1" indent="-285750">
              <a:buFont typeface="Arial" panose="020B0604020202020204" pitchFamily="34" charset="0"/>
              <a:buChar char="•"/>
            </a:pPr>
            <a:r>
              <a:rPr lang="en-US"/>
              <a:t>Use drop-down menu on the statewide testing tile in CT-SEDS to document designated supports/accommodations</a:t>
            </a:r>
          </a:p>
          <a:p>
            <a:pPr marL="285750" indent="-285750">
              <a:buFont typeface="Arial" panose="020B0604020202020204" pitchFamily="34" charset="0"/>
              <a:buChar char="•"/>
            </a:pPr>
            <a:r>
              <a:rPr lang="en-US"/>
              <a:t>NGSS </a:t>
            </a:r>
            <a:r>
              <a:rPr lang="en-US" dirty="0"/>
              <a:t>I</a:t>
            </a:r>
            <a:r>
              <a:rPr lang="en-US" u="sng" dirty="0"/>
              <a:t>nterims</a:t>
            </a:r>
            <a:r>
              <a:rPr lang="en-US" dirty="0"/>
              <a:t> </a:t>
            </a:r>
            <a:r>
              <a:rPr lang="en-US"/>
              <a:t>are available in grade bands (Grades 3-4, 6-7, 9-10)</a:t>
            </a:r>
          </a:p>
          <a:p>
            <a:pPr marL="742950" lvl="1" indent="-285750">
              <a:buFont typeface="Arial" panose="020B0604020202020204" pitchFamily="34" charset="0"/>
              <a:buChar char="•"/>
            </a:pPr>
            <a:r>
              <a:rPr lang="en-US"/>
              <a:t>Teams should document designated supports/accommodations for off-grade interims in the districtwide testing portion of the District/Statewide Assessment tile and in the Supplemental Aids and Services portion of CT-SEDS. </a:t>
            </a:r>
          </a:p>
          <a:p>
            <a:pPr marL="742950" lvl="1" indent="-285750">
              <a:buFont typeface="Arial" panose="020B0604020202020204" pitchFamily="34" charset="0"/>
              <a:buChar char="•"/>
            </a:pPr>
            <a:r>
              <a:rPr lang="en-US"/>
              <a:t>These designated supports and accommodations should mirror those selected for Smarter Balanced ELA and math in the finalized and implemented plan for that current grade level. </a:t>
            </a:r>
          </a:p>
          <a:p>
            <a:pPr marL="340995" lvl="1" indent="-340995">
              <a:buFont typeface="Arial" panose="020B0604020202020204" pitchFamily="34" charset="0"/>
              <a:buChar char="•"/>
            </a:pPr>
            <a:endParaRPr lang="en-US"/>
          </a:p>
          <a:p>
            <a:r>
              <a:rPr lang="en-US"/>
              <a:t>The NGSS summative assessments, administered in Grades 5, 8, and 11, includes an accommodations drop-down menu on the statewide testing tile in CT-SEDS. If students are going to participate on NGSS </a:t>
            </a:r>
            <a:r>
              <a:rPr lang="en-US" dirty="0"/>
              <a:t>Interim Assessments </a:t>
            </a:r>
            <a:r>
              <a:rPr lang="en-US"/>
              <a:t>in off grades (Grades 3-4, 6-7, 9-10), teams should document accommodations in the districtwide testing portion of the District/Statewide Assessment tile and in the Supplemental Aids and Services portion of CT-SEDS. These designated supports and accommodations should mirror those selected for Smarter Balanced ELA and math in the finalized and implemented plan for that current grade level. </a:t>
            </a:r>
          </a:p>
          <a:p>
            <a:endParaRPr lang="en-US"/>
          </a:p>
          <a:p>
            <a:r>
              <a:rPr lang="en-US"/>
              <a:t>Although NGSS accommodations in off-grades will not sync to TIDE, teachers can refer to the documentation within the finalized and implemented plan to know which supports and accommodations certain students are eligible for when taking NGSS interims. Following the directions in the Entering Designated Supports and Accommodations Using the Test Administration Interface section, teachers can add applicable test supports using the Test Administration Interface prior to approving the interim assessment. Note: The Planning and Placement Team (PPT) or Section 504 Team will need to convene or amend plans if designated supports and accommodations were not planned for the current grade of enrollment. Refer to the Documenting Designated Supports and Accommodations in TIDE brochure for more information on students taking NGSS interims in off-grades.</a:t>
            </a:r>
          </a:p>
          <a:p>
            <a:endParaRPr lang="en-US"/>
          </a:p>
          <a:p>
            <a:r>
              <a:rPr lang="en-US" b="1"/>
              <a:t>College Board Assessments:</a:t>
            </a:r>
          </a:p>
          <a:p>
            <a:pPr marL="340995" lvl="1" indent="-340995">
              <a:buFont typeface="Arial" panose="020B0604020202020204" pitchFamily="34" charset="0"/>
              <a:buChar char="•"/>
            </a:pPr>
            <a:r>
              <a:rPr lang="en-US"/>
              <a:t>Accommodations for PSAT/SAT (in off-grades 9-10, 12) should be documented in the Supplemental Aids and Services section.</a:t>
            </a:r>
          </a:p>
          <a:p>
            <a:pPr marL="340995" lvl="1" indent="-340995">
              <a:buFont typeface="Arial" panose="020B0604020202020204" pitchFamily="34" charset="0"/>
              <a:buChar char="•"/>
            </a:pPr>
            <a:r>
              <a:rPr lang="en-US"/>
              <a:t>Accommodations for CT SAT School Day (Grade 11) should be documented in CT SAT School Day accommodation menu. Please note that accommodation names will be updated soon to reflect the new embedded text-to-speech and flexibility in extended time.</a:t>
            </a:r>
          </a:p>
          <a:p>
            <a:endParaRPr lang="en-US"/>
          </a:p>
          <a:p>
            <a:r>
              <a:rPr lang="en-US"/>
              <a:t>Similarly, teams should select accommodations for the College Board Assessments in the Supplemental Aids and Services and district wide assessments page for students taking the PSAT/SAT in </a:t>
            </a:r>
            <a:r>
              <a:rPr lang="en-US" dirty="0"/>
              <a:t>Grades</a:t>
            </a:r>
            <a:r>
              <a:rPr lang="en-US"/>
              <a:t> 8/9, 9-10, and 12. Accommodations for the CT SAT School Day (Grade 11) should be documented in the CT SAT School Day accommodation menu for statewide testing. As a reminder, accommodations from CT-SEDS do not sync to the College Board’s SSD System. Requests must be requested separately by the SSD Coordinator. Be sure to work with this point-person to ensure that the student is eligible for accommodations for the College Board and that the student account accurately represent those accommodations selected in the IEP.</a:t>
            </a:r>
          </a:p>
          <a:p>
            <a:endParaRPr lang="en-US"/>
          </a:p>
          <a:p>
            <a:r>
              <a:rPr lang="en-US"/>
              <a:t>IMPORTANT! While accommodations for College Board Assessments should be documented in CT-SEDS, they must also be formally requested and documented directly through the College Board using their SSD Online System. The submission and review of accommodations in SSD Online is managed by the high school SSD Coordinator. </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12</a:t>
            </a:fld>
            <a:endParaRPr lang="en-US"/>
          </a:p>
        </p:txBody>
      </p:sp>
    </p:spTree>
    <p:extLst>
      <p:ext uri="{BB962C8B-B14F-4D97-AF65-F5344CB8AC3E}">
        <p14:creationId xmlns:p14="http://schemas.microsoft.com/office/powerpoint/2010/main" val="125585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1BB6E-C3D2-35B7-8FDB-FB889629C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5F572-D2B9-A3D0-97FE-7A048FB69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108AB-BB32-8EB0-CA56-AF42ECB1282E}"/>
              </a:ext>
            </a:extLst>
          </p:cNvPr>
          <p:cNvSpPr>
            <a:spLocks noGrp="1"/>
          </p:cNvSpPr>
          <p:nvPr>
            <p:ph type="body" idx="1"/>
          </p:nvPr>
        </p:nvSpPr>
        <p:spPr/>
        <p:txBody>
          <a:bodyPr/>
          <a:lstStyle/>
          <a:p>
            <a:endParaRPr lang="en-US"/>
          </a:p>
          <a:p>
            <a:r>
              <a:rPr lang="en-US"/>
              <a:t>Do Now #9. Ensure that Eligibility for the Connecticut Alternate Assessment System is Accurate</a:t>
            </a:r>
          </a:p>
          <a:p>
            <a:endParaRPr lang="en-US"/>
          </a:p>
          <a:p>
            <a:r>
              <a:rPr lang="en-US"/>
              <a:t>On the statewide accommodation page in CT-SEDS, indicate if the student is being considered for the Connecticut Alternate Assessment System (CTAA, CTAS, and/or CAAELP). If the student is not being considered for this assessment system, choose “No” and proceed with the selection of accommodations for applicable testing areas (Smarter Balanced Math, ELA, and NGSS- if applicable). If the team is considering the student for the Alternate Assessment System, select “Yes” and complete the embedded eligibility form.</a:t>
            </a:r>
          </a:p>
          <a:p>
            <a:endParaRPr lang="en-US"/>
          </a:p>
          <a:p>
            <a:r>
              <a:rPr lang="en-US"/>
              <a:t>IMPORTANT! This must be selected for all students in </a:t>
            </a:r>
            <a:r>
              <a:rPr lang="en-US" dirty="0"/>
              <a:t>Grades </a:t>
            </a:r>
            <a:r>
              <a:rPr lang="en-US"/>
              <a:t>K-12. Students enrolled in </a:t>
            </a:r>
            <a:r>
              <a:rPr lang="en-US" dirty="0"/>
              <a:t>Grades</a:t>
            </a:r>
            <a:r>
              <a:rPr lang="en-US"/>
              <a:t> K-12 that are dually identified under IDEA with a significant cognitive disability and EL/ML. Teams should select YES if they are planning for the Connecticut Alternate Assessment for English Language Proficiency. If this option is not selected, and the Connecticut Alternate Assessment System Eligibility Form is not completed and verified, the student will </a:t>
            </a:r>
            <a:r>
              <a:rPr lang="en-US" b="1"/>
              <a:t>NOT </a:t>
            </a:r>
            <a:r>
              <a:rPr lang="en-US"/>
              <a:t>be eligible to participate on CAAELP. </a:t>
            </a:r>
          </a:p>
        </p:txBody>
      </p:sp>
      <p:sp>
        <p:nvSpPr>
          <p:cNvPr id="4" name="Slide Number Placeholder 3">
            <a:extLst>
              <a:ext uri="{FF2B5EF4-FFF2-40B4-BE49-F238E27FC236}">
                <a16:creationId xmlns:a16="http://schemas.microsoft.com/office/drawing/2014/main" id="{C4DACB0D-407A-87BC-2975-562F85CE70AF}"/>
              </a:ext>
            </a:extLst>
          </p:cNvPr>
          <p:cNvSpPr>
            <a:spLocks noGrp="1"/>
          </p:cNvSpPr>
          <p:nvPr>
            <p:ph type="sldNum" sz="quarter" idx="5"/>
          </p:nvPr>
        </p:nvSpPr>
        <p:spPr/>
        <p:txBody>
          <a:bodyPr/>
          <a:lstStyle/>
          <a:p>
            <a:fld id="{DECF9E23-3657-41AF-913F-C69B64B47684}" type="slidenum">
              <a:rPr lang="en-US" smtClean="0"/>
              <a:t>13</a:t>
            </a:fld>
            <a:endParaRPr lang="en-US"/>
          </a:p>
        </p:txBody>
      </p:sp>
    </p:spTree>
    <p:extLst>
      <p:ext uri="{BB962C8B-B14F-4D97-AF65-F5344CB8AC3E}">
        <p14:creationId xmlns:p14="http://schemas.microsoft.com/office/powerpoint/2010/main" val="132613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000000"/>
                </a:solidFill>
              </a:rPr>
              <a:t> </a:t>
            </a:r>
            <a:r>
              <a:rPr lang="en-US" b="1">
                <a:solidFill>
                  <a:srgbClr val="000000"/>
                </a:solidFill>
              </a:rPr>
              <a:t>Do Now #10. Review Critical Resources if Considering Participation on the Connecticut Alternate Assessment System</a:t>
            </a:r>
            <a:endParaRPr lang="en-US"/>
          </a:p>
          <a:p>
            <a:pPr>
              <a:defRPr/>
            </a:pPr>
            <a:r>
              <a:rPr lang="en-US">
                <a:solidFill>
                  <a:srgbClr val="000000"/>
                </a:solidFill>
              </a:rPr>
              <a:t>The following</a:t>
            </a:r>
            <a:r>
              <a:rPr lang="en-US">
                <a:latin typeface="+mn-lt"/>
              </a:rPr>
              <a:t> characteristics describe a student with the most significant cognitive disabilities. The Planning and Placement Team will need to r</a:t>
            </a:r>
            <a:r>
              <a:rPr lang="en-US"/>
              <a:t>eview and</a:t>
            </a:r>
            <a:r>
              <a:rPr lang="en-US">
                <a:latin typeface="+mn-lt"/>
              </a:rPr>
              <a:t> document certain criteria using the Connecticut Alternate Assessment Eligibility Form, which is embedded within CT-SEDS. To qualify the student must:</a:t>
            </a:r>
            <a:endParaRPr lang="en-US"/>
          </a:p>
          <a:p>
            <a:pPr marL="171450" indent="-171450">
              <a:buFont typeface="Arial" panose="020B0604020202020204" pitchFamily="34" charset="0"/>
              <a:buChar char="•"/>
              <a:defRPr/>
            </a:pPr>
            <a:r>
              <a:rPr lang="en-US">
                <a:latin typeface="+mn-lt"/>
              </a:rPr>
              <a:t>be identified with one or more of the existing categories of disability under the IDEA </a:t>
            </a:r>
          </a:p>
          <a:p>
            <a:pPr marL="171450" indent="-171450">
              <a:buFont typeface="Arial" panose="020B0604020202020204" pitchFamily="34" charset="0"/>
              <a:buChar char="•"/>
              <a:defRPr/>
            </a:pPr>
            <a:r>
              <a:rPr lang="en-US"/>
              <a:t>have a significant</a:t>
            </a:r>
            <a:r>
              <a:rPr lang="en-US">
                <a:latin typeface="+mn-lt"/>
              </a:rPr>
              <a:t> Intellectual Impairment</a:t>
            </a:r>
          </a:p>
          <a:p>
            <a:pPr marL="171450" indent="-171450">
              <a:buFont typeface="Arial" panose="020B0604020202020204" pitchFamily="34" charset="0"/>
              <a:buChar char="•"/>
            </a:pPr>
            <a:r>
              <a:rPr lang="en-US"/>
              <a:t>have functional</a:t>
            </a:r>
            <a:r>
              <a:rPr lang="en-US">
                <a:latin typeface="+mn-lt"/>
              </a:rPr>
              <a:t> adaptive skills that are well below age level expectations</a:t>
            </a:r>
          </a:p>
          <a:p>
            <a:pPr marL="171450" indent="-171450">
              <a:buFont typeface="Arial" panose="020B0604020202020204" pitchFamily="34" charset="0"/>
              <a:buChar char="•"/>
            </a:pPr>
            <a:r>
              <a:rPr lang="en-US" b="0" i="0">
                <a:effectLst/>
                <a:latin typeface="+mn-lt"/>
              </a:rPr>
              <a:t>require intensive instruction and significant supports</a:t>
            </a:r>
            <a:endParaRPr lang="en-US">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a:solidFill>
                <a:schemeClr val="tx1"/>
              </a:solidFill>
              <a:latin typeface="+mn-lt"/>
              <a:cs typeface="Arial" panose="020B0604020202020204" pitchFamily="34" charset="0"/>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Included on this slide are resources to help support your understanding of the purpose and eligibility for the Connecticut Alternate Assessment System.</a:t>
            </a:r>
          </a:p>
          <a:p>
            <a:endParaRPr lang="en-US"/>
          </a:p>
          <a:p>
            <a:r>
              <a:rPr lang="en-US"/>
              <a:t>Links to Resources:</a:t>
            </a:r>
          </a:p>
          <a:p>
            <a:r>
              <a:rPr lang="en-US">
                <a:hlinkClick r:id="rId3"/>
              </a:rPr>
              <a:t>Frequently Asked Questions and Answers about the Connecticut Alternate Assessment System</a:t>
            </a:r>
            <a:r>
              <a:rPr lang="en-US"/>
              <a:t>; https://ct.portal.cambiumast.com/resource-item/en/frequently-asked-questions-and-answers-about-the-connecticut-alternate-assessment-system</a:t>
            </a:r>
          </a:p>
          <a:p>
            <a:endParaRPr lang="en-US"/>
          </a:p>
          <a:p>
            <a:r>
              <a:rPr lang="en-US">
                <a:hlinkClick r:id="rId4"/>
              </a:rPr>
              <a:t>Annotated Connecticut Alternate Assessment Eligibility Form</a:t>
            </a:r>
            <a:r>
              <a:rPr lang="en-US"/>
              <a:t>; https://ct.portal.cambiumast.com/resource-item/en/annotated-connecticut-alternate-assessment-eligibility-form</a:t>
            </a:r>
          </a:p>
          <a:p>
            <a:endParaRPr lang="en-US"/>
          </a:p>
          <a:p>
            <a:r>
              <a:rPr lang="en-US">
                <a:hlinkClick r:id="rId5"/>
              </a:rPr>
              <a:t>FAQ About the Connecticut Alternate Assessment System Eligibility Form</a:t>
            </a:r>
            <a:r>
              <a:rPr lang="en-US"/>
              <a:t>; https://ct.portal.cambiumast.com/resource-item/en/faq-about-the-connecticut-alternate-assessment-system-eligibility-form</a:t>
            </a:r>
          </a:p>
          <a:p>
            <a:endParaRPr lang="en-US"/>
          </a:p>
          <a:p>
            <a:r>
              <a:rPr lang="en-US">
                <a:hlinkClick r:id="rId6"/>
              </a:rPr>
              <a:t>Connecticut Alternate Assessment System Participation Guidance for Planning and Placement Teams</a:t>
            </a:r>
            <a:r>
              <a:rPr lang="en-US"/>
              <a:t>; https://ct.portal.cambiumast.com/resource-item/en/connecticut-alternate-assessment-system-participation-guidance-for-planning-and-placement-teams</a:t>
            </a:r>
          </a:p>
          <a:p>
            <a:endParaRPr lang="en-US"/>
          </a:p>
          <a:p>
            <a:r>
              <a:rPr lang="en-US">
                <a:hlinkClick r:id="rId7"/>
              </a:rPr>
              <a:t>Comparison of Connecticut Alternate Assessments</a:t>
            </a:r>
            <a:r>
              <a:rPr lang="en-US"/>
              <a:t>; https://ct.portal.cambiumast.com/resource-item/en/comparison-of-connecticut-alternate-assessments</a:t>
            </a:r>
          </a:p>
          <a:p>
            <a:endParaRPr lang="en-US"/>
          </a:p>
          <a:p>
            <a:r>
              <a:rPr lang="en-US"/>
              <a:t>Connecticut State Department of Education homepage: </a:t>
            </a:r>
            <a:r>
              <a:rPr lang="en-US">
                <a:hlinkClick r:id="rId8"/>
              </a:rPr>
              <a:t>Connecticut State Department of Education</a:t>
            </a:r>
            <a:r>
              <a:rPr lang="en-US"/>
              <a:t>; https://portal.ct.gov/sde</a:t>
            </a:r>
          </a:p>
          <a:p>
            <a:r>
              <a:rPr lang="en-US">
                <a:hlinkClick r:id="rId9"/>
              </a:rPr>
              <a:t>Cambium Home Page</a:t>
            </a:r>
            <a:r>
              <a:rPr lang="en-US"/>
              <a:t>; https://ct.portal.cambiumast.com/</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14</a:t>
            </a:fld>
            <a:endParaRPr lang="en-US"/>
          </a:p>
        </p:txBody>
      </p:sp>
    </p:spTree>
    <p:extLst>
      <p:ext uri="{BB962C8B-B14F-4D97-AF65-F5344CB8AC3E}">
        <p14:creationId xmlns:p14="http://schemas.microsoft.com/office/powerpoint/2010/main" val="274117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Here are CSDE contacts from the Performance Office and </a:t>
            </a:r>
            <a:r>
              <a:rPr lang="en-US"/>
              <a:t>Bureau of Special Education. Please reach out with any questions. </a:t>
            </a:r>
          </a:p>
          <a:p>
            <a:endParaRPr lang="en-US"/>
          </a:p>
          <a:p>
            <a:r>
              <a:rPr lang="en-US"/>
              <a:t>We are here to support you and your teams. </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ECF9E23-3657-41AF-913F-C69B64B47684}" type="slidenum">
              <a:rPr lang="en-US" smtClean="0"/>
              <a:t>15</a:t>
            </a:fld>
            <a:endParaRPr lang="en-US"/>
          </a:p>
        </p:txBody>
      </p:sp>
    </p:spTree>
    <p:extLst>
      <p:ext uri="{BB962C8B-B14F-4D97-AF65-F5344CB8AC3E}">
        <p14:creationId xmlns:p14="http://schemas.microsoft.com/office/powerpoint/2010/main" val="110118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90A9D-D777-333F-CC77-E36E3CB2A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17F27-2E9E-683E-45E7-F55ED01B3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89A3B-34FA-30AB-500B-7269B815F4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BE93CA-961F-05A2-D416-117B910262E3}"/>
              </a:ext>
            </a:extLst>
          </p:cNvPr>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388040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Now #1. Know Your Contacts</a:t>
            </a:r>
          </a:p>
          <a:p>
            <a:endParaRPr lang="en-US"/>
          </a:p>
          <a:p>
            <a:r>
              <a:rPr lang="en-US"/>
              <a:t>Prior to testing, make sure you know who your School Test Coordinator is as well as your primary District Administrator for Testing. There is one DA per district. These individuals will provide training and guidance along the way and will answer questions related to your individual school/district testing schedule. Your District Administrator for Testing and School Coordinator should be the first line of contact when questions arise. Other critical contacts include the Director for Special Education/Pupil Services, the English Language Assessment Coordinator, and Technology Coordinators. Each point person should be included when decisions are made during the IEP/Section 504 Plan to ensure that language supports, accommodations, and assistive technology are in place if needed by the student. These individuals can support the trialing of certain supports to ensure the functionality and appropriateness based on the student’s specific barriers.</a:t>
            </a:r>
          </a:p>
          <a:p>
            <a:endParaRPr lang="en-US"/>
          </a:p>
          <a:p>
            <a:r>
              <a:rPr lang="en-US"/>
              <a:t>Teams can use this optional worksheet to identify the key people in their school and district assigned to these roles. Also included are the phone numbers and emails for the CSDE Assessment Office and the Connecticut Help Desk. Keep this contact information on hand throughout the school year. Please reach out to Deirdre and Katie with any questions related to state assessments, accommodations, and policy/procedural issues.</a:t>
            </a:r>
          </a:p>
          <a:p>
            <a:endParaRPr lang="en-US"/>
          </a:p>
        </p:txBody>
      </p:sp>
      <p:sp>
        <p:nvSpPr>
          <p:cNvPr id="4" name="Slide Number Placeholder 3"/>
          <p:cNvSpPr>
            <a:spLocks noGrp="1"/>
          </p:cNvSpPr>
          <p:nvPr>
            <p:ph type="sldNum" sz="quarter" idx="5"/>
          </p:nvPr>
        </p:nvSpPr>
        <p:spPr/>
        <p:txBody>
          <a:bodyPr/>
          <a:lstStyle/>
          <a:p>
            <a:fld id="{DECF9E23-3657-41AF-913F-C69B64B47684}" type="slidenum">
              <a:rPr lang="en-US" smtClean="0"/>
              <a:t>2</a:t>
            </a:fld>
            <a:endParaRPr lang="en-US"/>
          </a:p>
        </p:txBody>
      </p:sp>
    </p:spTree>
    <p:extLst>
      <p:ext uri="{BB962C8B-B14F-4D97-AF65-F5344CB8AC3E}">
        <p14:creationId xmlns:p14="http://schemas.microsoft.com/office/powerpoint/2010/main" val="318578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Now #2. Know your Districtwide Testing Schedule within the State-Testing Window</a:t>
            </a:r>
          </a:p>
          <a:p>
            <a:endParaRPr lang="en-US"/>
          </a:p>
          <a:p>
            <a:r>
              <a:rPr lang="en-US"/>
              <a:t>The CSDE provides districts with ample flexibility to assess students within the allocated state-testing window. Teams should be aware of these dates along with those specific testing dates determined locally. All assessments must be administered by the last day of testing. Extensions are not permitted. These dates are important for teams as they plan for their student’s accessibility needs. If teams are convening during this window, please communicate to appropriate staff to delay testing the student until plans are updated (and implemented) if there are pending changes to a students test eligibility (alternate vs. standard assessment) or if there are changes to student accommodations (e.g., adding or removing accommodations). Ideally, these decisions should be made in advance of testing. Teams should plan for </a:t>
            </a:r>
            <a:r>
              <a:rPr lang="en-US" u="sng"/>
              <a:t>all grades </a:t>
            </a:r>
            <a:r>
              <a:rPr lang="en-US"/>
              <a:t>covered by the duration of the plan. This ensures consistency across years, while also allowing for the continuation of information to flow between CT-SEDS and TIDE throughout the school year.</a:t>
            </a:r>
          </a:p>
        </p:txBody>
      </p:sp>
      <p:sp>
        <p:nvSpPr>
          <p:cNvPr id="4" name="Slide Number Placeholder 3"/>
          <p:cNvSpPr>
            <a:spLocks noGrp="1"/>
          </p:cNvSpPr>
          <p:nvPr>
            <p:ph type="sldNum" sz="quarter" idx="5"/>
          </p:nvPr>
        </p:nvSpPr>
        <p:spPr/>
        <p:txBody>
          <a:bodyPr/>
          <a:lstStyle/>
          <a:p>
            <a:fld id="{DECF9E23-3657-41AF-913F-C69B64B47684}" type="slidenum">
              <a:rPr lang="en-US" smtClean="0"/>
              <a:t>3</a:t>
            </a:fld>
            <a:endParaRPr lang="en-US"/>
          </a:p>
        </p:txBody>
      </p:sp>
    </p:spTree>
    <p:extLst>
      <p:ext uri="{BB962C8B-B14F-4D97-AF65-F5344CB8AC3E}">
        <p14:creationId xmlns:p14="http://schemas.microsoft.com/office/powerpoint/2010/main" val="304773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51A5-FA0E-A2D8-8BAB-926E3A680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F08FA-5B14-9F22-0C23-486A09204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D3647-E1B8-E6F7-4647-FA3766B3E90D}"/>
              </a:ext>
            </a:extLst>
          </p:cNvPr>
          <p:cNvSpPr>
            <a:spLocks noGrp="1"/>
          </p:cNvSpPr>
          <p:nvPr>
            <p:ph type="body" idx="1"/>
          </p:nvPr>
        </p:nvSpPr>
        <p:spPr/>
        <p:txBody>
          <a:bodyPr/>
          <a:lstStyle/>
          <a:p>
            <a:r>
              <a:rPr lang="en-US"/>
              <a:t>Do Now #3. Communicate Regularly with Educator Teams, ELACS, Test Coordinators, and Teachers</a:t>
            </a:r>
          </a:p>
          <a:p>
            <a:endParaRPr lang="en-US"/>
          </a:p>
          <a:p>
            <a:r>
              <a:rPr lang="en-US"/>
              <a:t>Communication with </a:t>
            </a:r>
            <a:r>
              <a:rPr lang="en-US" b="1"/>
              <a:t>DAs and ELACs </a:t>
            </a:r>
            <a:r>
              <a:rPr lang="en-US"/>
              <a:t>is key for a successful planning and test administration. </a:t>
            </a:r>
          </a:p>
          <a:p>
            <a:pPr marL="0" indent="0">
              <a:buNone/>
            </a:pPr>
            <a:endParaRPr lang="en-US" sz="1200">
              <a:cs typeface="Arial"/>
            </a:endParaRPr>
          </a:p>
          <a:p>
            <a:r>
              <a:rPr lang="en-US">
                <a:cs typeface="Arial"/>
              </a:rPr>
              <a:t>If updating and changing accessibility supports or eligibility during the testing window, be sure to remember the following:</a:t>
            </a:r>
          </a:p>
          <a:p>
            <a:pPr marL="228600" indent="-228600">
              <a:buFont typeface="+mj-lt"/>
              <a:buAutoNum type="arabicPeriod"/>
            </a:pPr>
            <a:r>
              <a:rPr lang="en-US">
                <a:cs typeface="Arial"/>
              </a:rPr>
              <a:t>Communication is critical! Please inform your school/district testing coordinator if there is a </a:t>
            </a:r>
            <a:r>
              <a:rPr lang="en-US" sz="1200"/>
              <a:t>PPT/504 meeting occurring in the testing window that might impact test eligibility or updates to accommodations (adding or removing). Provide the test coordinators with the anticipated finalization and implementation dates so that they can verify data in TIDE and schedule testing for the student once everything in in place.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a:t>Changes in designated supports and accommodations, as well as Alternate Assessment Eligibility Status, are updated daily in TIDE to reflect changes made to students plans in CT-SEDS within 48 hours of finalization and the implementation date.</a:t>
            </a:r>
            <a:r>
              <a:rPr lang="en-US"/>
              <a:t> </a:t>
            </a:r>
            <a:r>
              <a:rPr lang="en-US" b="1"/>
              <a:t>This must be communicated to any/all test administrators. </a:t>
            </a:r>
            <a:r>
              <a:rPr lang="en-US"/>
              <a:t>Please note: if PPTs or 504 meetings occurs closer to the end of the testing window and the student has not tested, teams will want to ensure that IEPs or Section 504 plans are both finalized and implemented at least 5 days prior to the close of the test window to ensure that accessibility supports and the correct assessment syncs and are available for that student before the close of the test window. Additionally, students should not participate in state testing until the accommodations are correctly reflected in TIDE. Please allow between 24-48 hours for updated accommodations to sync between CT-SEDS and TIDE.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Teams need to communicate to PPT chairs/Case Managers/ and 504 Coordinators that plans should reflect the current grade of enrollment and the upcoming grade to ensure eligibility and accessibility support persist for the 24-25 school year.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a:t>Communicate any missing supports to the Case Manager or Section 504 Coordinator as these will need to be corrected in CT-SEDS. NO accessibility supports should be manually entered for student’s who have an IEP or Section 504 program. </a:t>
            </a:r>
          </a:p>
          <a:p>
            <a:endParaRPr lang="en-US">
              <a:cs typeface="Arial"/>
            </a:endParaRPr>
          </a:p>
          <a:p>
            <a:endParaRPr lang="en-US">
              <a:cs typeface="Arial"/>
            </a:endParaRPr>
          </a:p>
          <a:p>
            <a:pPr marL="0" indent="0">
              <a:buNone/>
            </a:pPr>
            <a:r>
              <a:rPr lang="en-US" sz="1200">
                <a:cs typeface="Arial"/>
              </a:rPr>
              <a:t>Refer to the </a:t>
            </a:r>
            <a:r>
              <a:rPr lang="en-US" sz="1200">
                <a:cs typeface="Arial"/>
                <a:hlinkClick r:id="rId3"/>
              </a:rPr>
              <a:t>CT-SEDS to TIDE Designated Supports and Accommodations FAQ </a:t>
            </a:r>
            <a:r>
              <a:rPr lang="en-US" sz="1200">
                <a:cs typeface="Arial"/>
              </a:rPr>
              <a:t>for more information.</a:t>
            </a:r>
          </a:p>
          <a:p>
            <a:endParaRPr lang="en-US">
              <a:hlinkClick r:id="rId3"/>
            </a:endParaRPr>
          </a:p>
          <a:p>
            <a:r>
              <a:rPr lang="en-US">
                <a:hlinkClick r:id="rId3"/>
              </a:rPr>
              <a:t>CT-SEDS to TIDE Designated Supports/Accommodations Sync Frequently Asked Questions</a:t>
            </a:r>
            <a:r>
              <a:rPr lang="en-US"/>
              <a:t>; https://ct.portal.cambiumast.com/resource-item/en/ct-seds-to-tide-designated-supports-and-accommodations-sync-faq</a:t>
            </a:r>
          </a:p>
          <a:p>
            <a:endParaRPr lang="en-US"/>
          </a:p>
          <a:p>
            <a:r>
              <a:rPr lang="en-US">
                <a:hlinkClick r:id="rId4"/>
              </a:rPr>
              <a:t>Cross-Checking Student TIDE Test Settings and CT-SEDS</a:t>
            </a:r>
            <a:r>
              <a:rPr lang="en-US"/>
              <a:t>; https://ct.portal.cambiumast.com/resource-item/en/cross-checking-student-tide-test-settings-and-ct-seds</a:t>
            </a:r>
          </a:p>
        </p:txBody>
      </p:sp>
      <p:sp>
        <p:nvSpPr>
          <p:cNvPr id="4" name="Slide Number Placeholder 3">
            <a:extLst>
              <a:ext uri="{FF2B5EF4-FFF2-40B4-BE49-F238E27FC236}">
                <a16:creationId xmlns:a16="http://schemas.microsoft.com/office/drawing/2014/main" id="{336B6821-B7AA-5BD1-1B30-7D8EB5B57AFF}"/>
              </a:ext>
            </a:extLst>
          </p:cNvPr>
          <p:cNvSpPr>
            <a:spLocks noGrp="1"/>
          </p:cNvSpPr>
          <p:nvPr>
            <p:ph type="sldNum" sz="quarter" idx="5"/>
          </p:nvPr>
        </p:nvSpPr>
        <p:spPr/>
        <p:txBody>
          <a:bodyPr/>
          <a:lstStyle/>
          <a:p>
            <a:fld id="{DECF9E23-3657-41AF-913F-C69B64B47684}" type="slidenum">
              <a:rPr lang="en-US" smtClean="0"/>
              <a:t>4</a:t>
            </a:fld>
            <a:endParaRPr lang="en-US"/>
          </a:p>
        </p:txBody>
      </p:sp>
    </p:spTree>
    <p:extLst>
      <p:ext uri="{BB962C8B-B14F-4D97-AF65-F5344CB8AC3E}">
        <p14:creationId xmlns:p14="http://schemas.microsoft.com/office/powerpoint/2010/main" val="307043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CF5BB-63BC-7F9D-5A27-614A5ACE2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4445D-0E9C-1756-490E-6E53CA103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F7CDEC-6FFE-883F-1272-4975A0CD0C32}"/>
              </a:ext>
            </a:extLst>
          </p:cNvPr>
          <p:cNvSpPr>
            <a:spLocks noGrp="1"/>
          </p:cNvSpPr>
          <p:nvPr>
            <p:ph type="body" idx="1"/>
          </p:nvPr>
        </p:nvSpPr>
        <p:spPr/>
        <p:txBody>
          <a:bodyPr/>
          <a:lstStyle/>
          <a:p>
            <a:r>
              <a:rPr lang="en-US" sz="1800"/>
              <a:t>Do Now #3. Communicate Regularly with Educator Teams, ELACS, Test Coordinators and Teachers, Continued</a:t>
            </a:r>
          </a:p>
          <a:p>
            <a:endParaRPr lang="en-US" sz="1800"/>
          </a:p>
          <a:p>
            <a:r>
              <a:rPr lang="en-US" sz="1800"/>
              <a:t>Communication with your student’s primary teacher (including the special education teacher and EL/ML teacher if applicable) is critical.</a:t>
            </a:r>
          </a:p>
          <a:p>
            <a:endParaRPr lang="en-US" sz="1800">
              <a:latin typeface="Aptos"/>
            </a:endParaRPr>
          </a:p>
          <a:p>
            <a:r>
              <a:rPr lang="en-US" sz="1800">
                <a:latin typeface="Aptos"/>
              </a:rPr>
              <a:t>Inform your student’s </a:t>
            </a:r>
            <a:r>
              <a:rPr lang="en-US" sz="1800" b="1">
                <a:latin typeface="Aptos"/>
              </a:rPr>
              <a:t>primary teacher </a:t>
            </a:r>
            <a:r>
              <a:rPr lang="en-US" sz="1800">
                <a:latin typeface="Aptos"/>
              </a:rPr>
              <a:t>of the designated supports and/or accommodations the student is approved for based on the IEP or Section 504 plan. Note that:</a:t>
            </a:r>
          </a:p>
          <a:p>
            <a:pPr marL="742950" lvl="1" indent="-285750">
              <a:buFont typeface="Arial" panose="020B0604020202020204" pitchFamily="34" charset="0"/>
              <a:buChar char="•"/>
            </a:pPr>
            <a:r>
              <a:rPr lang="en-US" sz="1800">
                <a:latin typeface="Aptos"/>
              </a:rPr>
              <a:t>These designated supports and accommodations should be the same as those the student uses during instruction (and on districtwide assessments, if applicable).</a:t>
            </a:r>
          </a:p>
          <a:p>
            <a:pPr marL="742950" lvl="1" indent="-285750">
              <a:buFont typeface="Arial" panose="020B0604020202020204" pitchFamily="34" charset="0"/>
              <a:buChar char="•"/>
            </a:pPr>
            <a:r>
              <a:rPr lang="en-US" sz="1800">
                <a:latin typeface="Aptos"/>
              </a:rPr>
              <a:t>The selection of accessibility supports should also be consistent across subject areas, with the exception of a few that are Math and/or ELA specific (e.g., 100 Numbers Table, Multiplication Table, Translation Glossary (Math).</a:t>
            </a:r>
          </a:p>
          <a:p>
            <a:pPr marL="742950" lvl="1" indent="-285750">
              <a:buFont typeface="Arial" panose="020B0604020202020204" pitchFamily="34" charset="0"/>
              <a:buChar char="•"/>
            </a:pPr>
            <a:r>
              <a:rPr lang="en-US" sz="1800">
                <a:latin typeface="Aptos"/>
              </a:rPr>
              <a:t>Teachers should provide students with a Practice Test to trial the designated supports and accommodations per their IEP/Section 504 Plan in advance of testing. If the supports don’t meet the student’s need, contact the Case Manager so that the team can reconvene and update the designated supports and accommodations as appropriate. Again, these things should be done in advance of testing. </a:t>
            </a:r>
          </a:p>
          <a:p>
            <a:pPr marL="742950" lvl="1" indent="-285750">
              <a:buFont typeface="Arial" panose="020B0604020202020204" pitchFamily="34" charset="0"/>
              <a:buChar char="•"/>
            </a:pPr>
            <a:r>
              <a:rPr lang="en-US" sz="1800">
                <a:latin typeface="Aptos"/>
              </a:rPr>
              <a:t>Teachers may need to explicitly model how to use the accessibility features, including designated supports and/or accommodations in advance of state testing, especially if the student uses assistive technology. Teachers may also need to model certain supports that may be new to the student (e.g., the Desmos calculator to students in Grades 6-8). Also, third-graders may need extra support on the practice test since this may be their first experience with statewide testing. </a:t>
            </a:r>
          </a:p>
          <a:p>
            <a:pPr marL="742950" lvl="1" indent="-285750">
              <a:buFont typeface="Arial" panose="020B0604020202020204" pitchFamily="34" charset="0"/>
              <a:buChar char="•"/>
            </a:pPr>
            <a:r>
              <a:rPr lang="en-US" sz="1800">
                <a:latin typeface="Aptos"/>
              </a:rPr>
              <a:t>Teachers may need to review special guidelines and protocols if serving as a human reader, signer, scribe, or in other special capacities based on state test policies and procedures. This is especially true for teachers that provide special documented accommodations or certain non-embedded designated supports (i.e., reader of test items for ELA (no passages) and math and science items and stimuli).</a:t>
            </a:r>
          </a:p>
          <a:p>
            <a:endParaRPr lang="en-US" sz="1200"/>
          </a:p>
          <a:p>
            <a:endParaRPr lang="en-US"/>
          </a:p>
          <a:p>
            <a:r>
              <a:rPr lang="en-US"/>
              <a:t>Designated supports and accommodations should </a:t>
            </a:r>
            <a:r>
              <a:rPr lang="en-US" b="1"/>
              <a:t>NEVER </a:t>
            </a:r>
            <a:r>
              <a:rPr lang="en-US"/>
              <a:t>be manually entered or batch uploaded in TIDE. The IEP/Section 504 is the source of truth! If corrections are necessary, contact the Case Manager and an amendment </a:t>
            </a:r>
            <a:r>
              <a:rPr lang="en-US" dirty="0"/>
              <a:t>or</a:t>
            </a:r>
            <a:r>
              <a:rPr lang="en-US"/>
              <a:t> edit/revise can be conducted.</a:t>
            </a:r>
          </a:p>
          <a:p>
            <a:pPr marL="0" indent="0">
              <a:buNone/>
            </a:pPr>
            <a:endParaRPr lang="en-US" sz="1200">
              <a:cs typeface="Arial"/>
            </a:endParaRPr>
          </a:p>
          <a:p>
            <a:endParaRPr lang="en-US">
              <a:cs typeface="Arial"/>
            </a:endParaRPr>
          </a:p>
          <a:p>
            <a:pPr marL="0" indent="0">
              <a:buNone/>
            </a:pPr>
            <a:r>
              <a:rPr lang="en-US" sz="1200">
                <a:cs typeface="Arial"/>
              </a:rPr>
              <a:t>Refer to the </a:t>
            </a:r>
            <a:r>
              <a:rPr lang="en-US" sz="1200">
                <a:cs typeface="Arial"/>
                <a:hlinkClick r:id="rId3"/>
              </a:rPr>
              <a:t>CT-SEDS to TIDE Designated Supports and Accommodations FAQ </a:t>
            </a:r>
            <a:r>
              <a:rPr lang="en-US" sz="1200">
                <a:cs typeface="Arial"/>
              </a:rPr>
              <a:t>for more information.</a:t>
            </a:r>
          </a:p>
          <a:p>
            <a:endParaRPr lang="en-US">
              <a:hlinkClick r:id="rId3"/>
            </a:endParaRPr>
          </a:p>
          <a:p>
            <a:r>
              <a:rPr lang="en-US">
                <a:hlinkClick r:id="rId3"/>
              </a:rPr>
              <a:t>CT-SEDS to TIDE Designated Supports/Accommodations Sync Frequently Asked Questions</a:t>
            </a:r>
            <a:r>
              <a:rPr lang="en-US"/>
              <a:t>; https://ct.portal.cambiumast.com/resource-item/en/ct-seds-to-tide-designated-supports-and-accommodations-sync-faq</a:t>
            </a:r>
          </a:p>
          <a:p>
            <a:endParaRPr lang="en-US"/>
          </a:p>
          <a:p>
            <a:r>
              <a:rPr lang="en-US">
                <a:hlinkClick r:id="rId4"/>
              </a:rPr>
              <a:t>Cross-Checking Student TIDE Test Settings and CT-SEDS</a:t>
            </a:r>
            <a:r>
              <a:rPr lang="en-US"/>
              <a:t>; https://ct.portal.cambiumast.com/resource-item/en/cross-checking-student-tide-test-settings-and-ct-seds</a:t>
            </a:r>
          </a:p>
        </p:txBody>
      </p:sp>
      <p:sp>
        <p:nvSpPr>
          <p:cNvPr id="4" name="Slide Number Placeholder 3">
            <a:extLst>
              <a:ext uri="{FF2B5EF4-FFF2-40B4-BE49-F238E27FC236}">
                <a16:creationId xmlns:a16="http://schemas.microsoft.com/office/drawing/2014/main" id="{3DA0BB8D-3D04-4B07-0FAE-DFEAEBCE2C26}"/>
              </a:ext>
            </a:extLst>
          </p:cNvPr>
          <p:cNvSpPr>
            <a:spLocks noGrp="1"/>
          </p:cNvSpPr>
          <p:nvPr>
            <p:ph type="sldNum" sz="quarter" idx="5"/>
          </p:nvPr>
        </p:nvSpPr>
        <p:spPr/>
        <p:txBody>
          <a:bodyPr/>
          <a:lstStyle/>
          <a:p>
            <a:fld id="{DECF9E23-3657-41AF-913F-C69B64B47684}" type="slidenum">
              <a:rPr lang="en-US" smtClean="0"/>
              <a:t>5</a:t>
            </a:fld>
            <a:endParaRPr lang="en-US"/>
          </a:p>
        </p:txBody>
      </p:sp>
    </p:spTree>
    <p:extLst>
      <p:ext uri="{BB962C8B-B14F-4D97-AF65-F5344CB8AC3E}">
        <p14:creationId xmlns:p14="http://schemas.microsoft.com/office/powerpoint/2010/main" val="143489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Do Now #4. Ensure Accuracy of Student Demographics between CT-SEDS and PSIS</a:t>
            </a:r>
          </a:p>
          <a:p>
            <a:r>
              <a:rPr lang="en-US" sz="1200"/>
              <a:t>Teams should inform their PSIS Coordinator if they have students who newly qualify for services under IDEA or Section 504. </a:t>
            </a:r>
          </a:p>
          <a:p>
            <a:endParaRPr lang="en-US" sz="1200"/>
          </a:p>
          <a:p>
            <a:endParaRPr lang="en-US" sz="1200"/>
          </a:p>
          <a:p>
            <a:r>
              <a:rPr lang="en-US" sz="1200"/>
              <a:t>TEAMS should check PSIS/TIDE to ensure the following:</a:t>
            </a:r>
          </a:p>
          <a:p>
            <a:pPr marL="171450" indent="-171450">
              <a:buFont typeface="Arial" panose="020B0604020202020204" pitchFamily="34" charset="0"/>
              <a:buChar char="•"/>
            </a:pPr>
            <a:r>
              <a:rPr lang="en-US" sz="1200"/>
              <a:t>The IDEA or 504 indicators are on for their students that qualify.</a:t>
            </a:r>
          </a:p>
          <a:p>
            <a:pPr marL="171450" indent="-171450">
              <a:buFont typeface="Arial" panose="020B0604020202020204" pitchFamily="34" charset="0"/>
              <a:buChar char="•"/>
            </a:pPr>
            <a:r>
              <a:rPr lang="en-US" sz="1200"/>
              <a:t>Check EL/ML status (especially important for CAAELP and LAS Links) if the student is identified as an English learner/multilingual learner.</a:t>
            </a:r>
          </a:p>
          <a:p>
            <a:pPr marL="171450" indent="-171450">
              <a:buFont typeface="Arial" panose="020B0604020202020204" pitchFamily="34" charset="0"/>
              <a:buChar char="•"/>
            </a:pPr>
            <a:r>
              <a:rPr lang="en-US" sz="1200"/>
              <a:t>The grades listed in the statewide testing section of the plan match the grade of enrollment listed in PSIS/TIDE. </a:t>
            </a:r>
          </a:p>
          <a:p>
            <a:pPr marL="0" indent="0">
              <a:buFont typeface="Arial" panose="020B0604020202020204" pitchFamily="34" charset="0"/>
              <a:buNone/>
            </a:pPr>
            <a:endParaRPr lang="en-US" sz="1200"/>
          </a:p>
          <a:p>
            <a:r>
              <a:rPr lang="en-US" sz="1200"/>
              <a:t>If any changes occur to a student’s eligibility under IDEA or Section 504 over the course of the school year,</a:t>
            </a:r>
            <a:r>
              <a:rPr lang="en-US"/>
              <a:t> please notify your PSIS coordinator so that updates can be made in PSIS.</a:t>
            </a:r>
          </a:p>
          <a:p>
            <a:endParaRPr lang="en-US"/>
          </a:p>
          <a:p>
            <a:endParaRPr lang="en-US"/>
          </a:p>
          <a:p>
            <a:pPr marL="0" indent="0">
              <a:buFont typeface="Arial" panose="020B0604020202020204" pitchFamily="34" charset="0"/>
              <a:buNone/>
            </a:pPr>
            <a:r>
              <a:rPr lang="en-US" sz="1200"/>
              <a:t>Remember!!! Accommodations from CT-SEDS will not sync to TIDE if the IDEA or Section 504 Indicator is not activated in PSIS. </a:t>
            </a:r>
          </a:p>
          <a:p>
            <a:endParaRPr lang="en-US" sz="1200"/>
          </a:p>
          <a:p>
            <a:pPr marL="0" indent="0">
              <a:buNone/>
            </a:pPr>
            <a:r>
              <a:rPr lang="en-US" sz="1200">
                <a:cs typeface="Arial"/>
              </a:rPr>
              <a:t>Refer to the </a:t>
            </a:r>
            <a:r>
              <a:rPr lang="en-US">
                <a:hlinkClick r:id="rId3"/>
              </a:rPr>
              <a:t>CT-SEDS to TIDE Designated Supports/Accommodations Sync Frequently Asked Questions</a:t>
            </a:r>
            <a:r>
              <a:rPr lang="en-US"/>
              <a:t>; https://ct.portal.cambiumast.com/resource-item/en/ct-seds-to-tide-designated-supports-and-accommodations-sync-faq for more information.</a:t>
            </a:r>
          </a:p>
          <a:p>
            <a:endParaRPr lang="en-US"/>
          </a:p>
          <a:p>
            <a:r>
              <a:rPr lang="en-US">
                <a:hlinkClick r:id="rId4"/>
              </a:rPr>
              <a:t>Cross-Checking Student TIDE Test Settings and CT-SEDS</a:t>
            </a:r>
            <a:r>
              <a:rPr lang="en-US"/>
              <a:t>; https://ct.portal.cambiumast.com/resource-item/en/cross-checking-student-tide-test-settings-and-ct-seds</a:t>
            </a:r>
          </a:p>
        </p:txBody>
      </p:sp>
      <p:sp>
        <p:nvSpPr>
          <p:cNvPr id="4" name="Slide Number Placeholder 3"/>
          <p:cNvSpPr>
            <a:spLocks noGrp="1"/>
          </p:cNvSpPr>
          <p:nvPr>
            <p:ph type="sldNum" sz="quarter" idx="5"/>
          </p:nvPr>
        </p:nvSpPr>
        <p:spPr/>
        <p:txBody>
          <a:bodyPr/>
          <a:lstStyle/>
          <a:p>
            <a:fld id="{DECF9E23-3657-41AF-913F-C69B64B47684}" type="slidenum">
              <a:rPr lang="en-US" smtClean="0"/>
              <a:t>6</a:t>
            </a:fld>
            <a:endParaRPr lang="en-US"/>
          </a:p>
        </p:txBody>
      </p:sp>
    </p:spTree>
    <p:extLst>
      <p:ext uri="{BB962C8B-B14F-4D97-AF65-F5344CB8AC3E}">
        <p14:creationId xmlns:p14="http://schemas.microsoft.com/office/powerpoint/2010/main" val="50959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490B2-2313-66B0-B721-50CE39C47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7B943-80E4-283D-3CDC-B094E90C7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AD49E-02CC-5F9F-C1E5-9B8EA9CD0AB8}"/>
              </a:ext>
            </a:extLst>
          </p:cNvPr>
          <p:cNvSpPr>
            <a:spLocks noGrp="1"/>
          </p:cNvSpPr>
          <p:nvPr>
            <p:ph type="body" idx="1"/>
          </p:nvPr>
        </p:nvSpPr>
        <p:spPr/>
        <p:txBody>
          <a:bodyPr/>
          <a:lstStyle/>
          <a:p>
            <a:r>
              <a:rPr lang="en-US" sz="1200"/>
              <a:t>Do Now #4. Ensure Accuracy of Student Demographics between CT-SEDS and </a:t>
            </a:r>
            <a:r>
              <a:rPr lang="en-US"/>
              <a:t>PSIS- Continued</a:t>
            </a:r>
            <a:endParaRPr lang="en-US" sz="1200"/>
          </a:p>
          <a:p>
            <a:endParaRPr lang="en-US" sz="1200"/>
          </a:p>
          <a:p>
            <a:pPr marL="171450" indent="-171450">
              <a:buFont typeface="Arial" panose="020B0604020202020204" pitchFamily="34" charset="0"/>
              <a:buChar char="•"/>
            </a:pPr>
            <a:r>
              <a:rPr lang="en-US" sz="1200"/>
              <a:t>The Alternate Assessment Indicator in TIDE will activate for students who qualify for the Connecticut Alternate Assessment System per the completion of the Connecticut Alternate Assessment System Eligibility Form</a:t>
            </a:r>
            <a:r>
              <a:rPr lang="en-US"/>
              <a:t> </a:t>
            </a:r>
            <a:r>
              <a:rPr lang="en-US" dirty="0"/>
              <a:t>within </a:t>
            </a:r>
            <a:r>
              <a:rPr lang="en-US"/>
              <a:t>CT-SEDS</a:t>
            </a:r>
            <a:r>
              <a:rPr lang="en-US" sz="1200"/>
              <a:t>. Reminder: This form is embedded within CT-SEDS</a:t>
            </a:r>
            <a:r>
              <a:rPr lang="en-US"/>
              <a:t> within the District and State Testing Tile.</a:t>
            </a:r>
            <a:r>
              <a:rPr lang="en-US" sz="1200"/>
              <a:t> Teams </a:t>
            </a:r>
            <a:r>
              <a:rPr lang="en-US" sz="1200" b="1"/>
              <a:t>do not</a:t>
            </a:r>
            <a:r>
              <a:rPr lang="en-US" sz="1200"/>
              <a:t> upload a paper version of this form to CT-SEDS. </a:t>
            </a:r>
            <a:r>
              <a:rPr lang="en-US"/>
              <a:t>The</a:t>
            </a:r>
            <a:r>
              <a:rPr lang="en-US" sz="1200"/>
              <a:t> Connecticut Alternate Assessment System Eligibility Form </a:t>
            </a:r>
            <a:r>
              <a:rPr lang="en-US" sz="1200" u="sng"/>
              <a:t>must be completed annually </a:t>
            </a:r>
            <a:r>
              <a:rPr lang="en-US" sz="1200"/>
              <a:t>and </a:t>
            </a:r>
            <a:r>
              <a:rPr lang="en-US" sz="1200" dirty="0"/>
              <a:t>should </a:t>
            </a:r>
            <a:r>
              <a:rPr lang="en-US"/>
              <a:t>algin to the grades that span the duration of the IEP</a:t>
            </a:r>
            <a:r>
              <a:rPr lang="en-US" sz="1200"/>
              <a:t>. If your student is dually identified as an EL/ML, the form should be completed annually across </a:t>
            </a:r>
            <a:r>
              <a:rPr lang="en-US" sz="1200" dirty="0"/>
              <a:t>Grades </a:t>
            </a:r>
            <a:r>
              <a:rPr lang="en-US" sz="1200"/>
              <a:t>K-12.</a:t>
            </a:r>
            <a:r>
              <a:rPr lang="en-US"/>
              <a:t> </a:t>
            </a:r>
            <a:endParaRPr lang="en-US" sz="1200"/>
          </a:p>
          <a:p>
            <a:pPr marL="171450" indent="-171450">
              <a:buFont typeface="Arial" panose="020B0604020202020204" pitchFamily="34" charset="0"/>
              <a:buChar char="•"/>
            </a:pPr>
            <a:r>
              <a:rPr lang="en-US" sz="1200"/>
              <a:t>The plan must be finalized and implemented for the alternate assessment data to sync to TIDE. Please note, this form will need to be completed again if conducting a review/revise or an amendment unless the PPT has determined the student is no longer eligible as part of the review/revise PPT or amendment. The eligibility form MUST be considered and updated at each annual review to determine if the student’s current performance meets eligibility for the Alternate Assessment System (CTAA,</a:t>
            </a:r>
            <a:r>
              <a:rPr lang="en-US" sz="1200" dirty="0"/>
              <a:t> </a:t>
            </a:r>
            <a:r>
              <a:rPr lang="en-US" sz="1200"/>
              <a:t>CTAS, CAAELP). </a:t>
            </a:r>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a:rPr>
              <a:t>Please note: </a:t>
            </a:r>
            <a:r>
              <a:rPr lang="en-US" sz="1200" b="1">
                <a:solidFill>
                  <a:srgbClr val="0815BE"/>
                </a:solidFill>
                <a:latin typeface="Aptos"/>
              </a:rPr>
              <a:t>Do not schedule testing</a:t>
            </a:r>
            <a:r>
              <a:rPr lang="en-US" sz="1200">
                <a:solidFill>
                  <a:srgbClr val="0815BE"/>
                </a:solidFill>
                <a:latin typeface="Aptos"/>
              </a:rPr>
              <a:t> </a:t>
            </a:r>
            <a:r>
              <a:rPr lang="en-US" sz="1200">
                <a:latin typeface="Aptos"/>
              </a:rPr>
              <a:t>if the Alternate Assessment Indicator does not accurately reflect student eligibility in TIDE. Test Coordinators and teachers are advised to contact the Case Manager to review any discrepancies or missing documentation in CT-SEDS.</a:t>
            </a:r>
          </a:p>
          <a:p>
            <a:pPr marL="0" indent="0">
              <a:buNone/>
            </a:pPr>
            <a:endParaRPr lang="en-US" sz="1200">
              <a:cs typeface="Arial"/>
            </a:endParaRPr>
          </a:p>
          <a:p>
            <a:pPr marL="0" indent="0">
              <a:buNone/>
            </a:pPr>
            <a:endParaRPr lang="en-US" sz="1200">
              <a:cs typeface="Arial"/>
            </a:endParaRPr>
          </a:p>
          <a:p>
            <a:pPr marL="0" indent="0">
              <a:buNone/>
            </a:pPr>
            <a:endParaRPr lang="en-US" sz="1200">
              <a:cs typeface="Arial"/>
            </a:endParaRPr>
          </a:p>
          <a:p>
            <a:pPr marL="0" indent="0">
              <a:buNone/>
            </a:pPr>
            <a:r>
              <a:rPr lang="en-US" sz="1200">
                <a:cs typeface="Arial"/>
              </a:rPr>
              <a:t>Refer to the </a:t>
            </a:r>
            <a:r>
              <a:rPr lang="en-US">
                <a:hlinkClick r:id="rId3"/>
              </a:rPr>
              <a:t>CT-SEDS to TIDE Designated Supports/Accommodations Sync Frequently Asked Questions</a:t>
            </a:r>
            <a:r>
              <a:rPr lang="en-US"/>
              <a:t>; https://ct.portal.cambiumast.com/resource-item/en/ct-seds-to-tide-designated-supports-and-accommodations-sync-faq for more information.</a:t>
            </a:r>
          </a:p>
          <a:p>
            <a:endParaRPr lang="en-US"/>
          </a:p>
          <a:p>
            <a:r>
              <a:rPr lang="en-US">
                <a:hlinkClick r:id="rId4"/>
              </a:rPr>
              <a:t>Cross-Checking Student TIDE Test Settings and CT-SEDS</a:t>
            </a:r>
            <a:r>
              <a:rPr lang="en-US"/>
              <a:t>; https://ct.portal.cambiumast.com/resource-item/en/cross-checking-student-tide-test-settings-and-ct-seds</a:t>
            </a:r>
          </a:p>
        </p:txBody>
      </p:sp>
      <p:sp>
        <p:nvSpPr>
          <p:cNvPr id="4" name="Slide Number Placeholder 3">
            <a:extLst>
              <a:ext uri="{FF2B5EF4-FFF2-40B4-BE49-F238E27FC236}">
                <a16:creationId xmlns:a16="http://schemas.microsoft.com/office/drawing/2014/main" id="{CC5FA90E-4E41-0B71-37AE-E8DA206AA76C}"/>
              </a:ext>
            </a:extLst>
          </p:cNvPr>
          <p:cNvSpPr>
            <a:spLocks noGrp="1"/>
          </p:cNvSpPr>
          <p:nvPr>
            <p:ph type="sldNum" sz="quarter" idx="5"/>
          </p:nvPr>
        </p:nvSpPr>
        <p:spPr/>
        <p:txBody>
          <a:bodyPr/>
          <a:lstStyle/>
          <a:p>
            <a:fld id="{DECF9E23-3657-41AF-913F-C69B64B47684}" type="slidenum">
              <a:rPr lang="en-US" smtClean="0"/>
              <a:t>7</a:t>
            </a:fld>
            <a:endParaRPr lang="en-US"/>
          </a:p>
        </p:txBody>
      </p:sp>
    </p:spTree>
    <p:extLst>
      <p:ext uri="{BB962C8B-B14F-4D97-AF65-F5344CB8AC3E}">
        <p14:creationId xmlns:p14="http://schemas.microsoft.com/office/powerpoint/2010/main" val="273877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CE7F6-CE0A-37A3-1803-5CBE3C52C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6AF49-B91C-FFBB-9B12-84A91DCFB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1ADD1-EF4B-3195-D9F3-CBCCB8FE2822}"/>
              </a:ext>
            </a:extLst>
          </p:cNvPr>
          <p:cNvSpPr>
            <a:spLocks noGrp="1"/>
          </p:cNvSpPr>
          <p:nvPr>
            <p:ph type="body" idx="1"/>
          </p:nvPr>
        </p:nvSpPr>
        <p:spPr/>
        <p:txBody>
          <a:bodyPr/>
          <a:lstStyle/>
          <a:p>
            <a:pPr marL="0" indent="0">
              <a:buNone/>
            </a:pPr>
            <a:r>
              <a:rPr lang="en-US" sz="1200">
                <a:cs typeface="Arial"/>
              </a:rPr>
              <a:t>Do Now #5. Understand the Purpose and Types of Designated Supports/Accommodations Available for State Testing</a:t>
            </a:r>
          </a:p>
          <a:p>
            <a:pPr marL="0" indent="0">
              <a:buNone/>
            </a:pPr>
            <a:endParaRPr lang="en-US" sz="1200">
              <a:cs typeface="Arial"/>
            </a:endParaRPr>
          </a:p>
          <a:p>
            <a:pPr marL="0" indent="0">
              <a:buNone/>
            </a:pPr>
            <a:r>
              <a:rPr lang="en-US" sz="1200">
                <a:cs typeface="Arial"/>
              </a:rPr>
              <a:t>It’s important to know and understand the accessibility supports for each assessment and how they function within the assessment platforms. Here are some tools to help you with Smarter Balanced and NGSS. Please visit the </a:t>
            </a:r>
            <a:r>
              <a:rPr lang="en-US">
                <a:hlinkClick r:id="rId3"/>
              </a:rPr>
              <a:t>Connecticut DRC LAS Links Website | LAS Links</a:t>
            </a:r>
            <a:r>
              <a:rPr lang="en-US"/>
              <a:t> </a:t>
            </a:r>
            <a:r>
              <a:rPr lang="en-US" sz="1200">
                <a:cs typeface="Arial"/>
              </a:rPr>
              <a:t>for accessibility tools for the LAS Links.</a:t>
            </a:r>
          </a:p>
          <a:p>
            <a:pPr marL="0" indent="0">
              <a:buNone/>
            </a:pPr>
            <a:endParaRPr lang="en-US" sz="1200">
              <a:cs typeface="Arial"/>
            </a:endParaRPr>
          </a:p>
          <a:p>
            <a:pPr marL="0" indent="0">
              <a:buNone/>
            </a:pPr>
            <a:r>
              <a:rPr lang="en-US" sz="1200">
                <a:cs typeface="Arial"/>
              </a:rPr>
              <a:t>Teachers can use the practice tests to see the functionality of tools. It is also important that the student’s have familiarity with these tools and can use them with automaticity and fluency. These tools (or tools with similar functionality) should also be utilized during students' instruction as well as on local assessments, if applicable. They should not be a stand-alone accessibility support only provided during summative assessments. </a:t>
            </a:r>
          </a:p>
          <a:p>
            <a:endParaRPr lang="en-US">
              <a:cs typeface="Arial"/>
            </a:endParaRPr>
          </a:p>
          <a:p>
            <a:r>
              <a:rPr lang="en-US">
                <a:cs typeface="Arial"/>
              </a:rPr>
              <a:t>The CSDE created a webpage specifically for PPTs and Section 504 Teams to support decision making for state assessments: </a:t>
            </a:r>
            <a:r>
              <a:rPr lang="en-US">
                <a:hlinkClick r:id="rId4"/>
              </a:rPr>
              <a:t>Resources for PPTs and 504 Teams Related to CT SEDS and Statewide Assessments</a:t>
            </a:r>
            <a:endParaRPr lang="en-US">
              <a:cs typeface="Arial"/>
            </a:endParaRPr>
          </a:p>
          <a:p>
            <a:endParaRPr lang="en-US">
              <a:cs typeface="Arial"/>
            </a:endParaRPr>
          </a:p>
          <a:p>
            <a:pPr marL="0" indent="0">
              <a:buNone/>
            </a:pPr>
            <a:r>
              <a:rPr lang="en-US" sz="1200">
                <a:cs typeface="Arial"/>
              </a:rPr>
              <a:t>Refer to the following resources:</a:t>
            </a:r>
          </a:p>
          <a:p>
            <a:r>
              <a:rPr lang="en-US" sz="1200">
                <a:hlinkClick r:id="rId5"/>
              </a:rPr>
              <a:t>CSDE Assessment Guidelines</a:t>
            </a:r>
            <a:endParaRPr lang="en-US" sz="1200"/>
          </a:p>
          <a:p>
            <a:r>
              <a:rPr lang="en-US" sz="1200">
                <a:hlinkClick r:id="rId6"/>
              </a:rPr>
              <a:t>Description of Designated Supports and Accommodations</a:t>
            </a:r>
            <a:endParaRPr lang="en-US" sz="1200">
              <a:hlinkClick r:id="rId7"/>
            </a:endParaRPr>
          </a:p>
          <a:p>
            <a:r>
              <a:rPr lang="en-US" sz="1200">
                <a:hlinkClick r:id="rId8"/>
              </a:rPr>
              <a:t>Accessibility Considerations</a:t>
            </a:r>
            <a:endParaRPr lang="en-US" sz="1200"/>
          </a:p>
          <a:p>
            <a:r>
              <a:rPr lang="en-US" sz="1200">
                <a:latin typeface="Aptos"/>
                <a:cs typeface="Arial"/>
                <a:hlinkClick r:id="rId9"/>
              </a:rPr>
              <a:t>EL/ML Designated Supports </a:t>
            </a:r>
            <a:r>
              <a:rPr lang="en-US" sz="1200">
                <a:latin typeface="Aptos"/>
                <a:cs typeface="Arial"/>
              </a:rPr>
              <a:t>brochure</a:t>
            </a:r>
          </a:p>
          <a:p>
            <a:r>
              <a:rPr lang="en-US" sz="1200">
                <a:hlinkClick r:id="rId7"/>
              </a:rPr>
              <a:t>CCSSO Questions to Ask When Selecting Accessibility Supports</a:t>
            </a:r>
            <a:r>
              <a:rPr lang="en-US" sz="1200"/>
              <a:t> (various tools that elicit discussion with educator teams, student, parent/guardian, and classroom teacher)</a:t>
            </a:r>
          </a:p>
          <a:p>
            <a:pPr marL="0" indent="0">
              <a:buNone/>
            </a:pPr>
            <a:endParaRPr lang="en-US"/>
          </a:p>
        </p:txBody>
      </p:sp>
      <p:sp>
        <p:nvSpPr>
          <p:cNvPr id="4" name="Slide Number Placeholder 3">
            <a:extLst>
              <a:ext uri="{FF2B5EF4-FFF2-40B4-BE49-F238E27FC236}">
                <a16:creationId xmlns:a16="http://schemas.microsoft.com/office/drawing/2014/main" id="{C2766791-9F56-8DAA-7AF9-8352F7693BF1}"/>
              </a:ext>
            </a:extLst>
          </p:cNvPr>
          <p:cNvSpPr>
            <a:spLocks noGrp="1"/>
          </p:cNvSpPr>
          <p:nvPr>
            <p:ph type="sldNum" sz="quarter" idx="5"/>
          </p:nvPr>
        </p:nvSpPr>
        <p:spPr/>
        <p:txBody>
          <a:bodyPr/>
          <a:lstStyle/>
          <a:p>
            <a:fld id="{DECF9E23-3657-41AF-913F-C69B64B47684}" type="slidenum">
              <a:rPr lang="en-US" smtClean="0"/>
              <a:t>8</a:t>
            </a:fld>
            <a:endParaRPr lang="en-US"/>
          </a:p>
        </p:txBody>
      </p:sp>
    </p:spTree>
    <p:extLst>
      <p:ext uri="{BB962C8B-B14F-4D97-AF65-F5344CB8AC3E}">
        <p14:creationId xmlns:p14="http://schemas.microsoft.com/office/powerpoint/2010/main" val="3824438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B1A5-C87C-A9DE-D97A-0580B87D2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467A9-85DB-D984-1366-19AD3A4ADE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A866E-2070-E391-5DEC-F3EF031A20F9}"/>
              </a:ext>
            </a:extLst>
          </p:cNvPr>
          <p:cNvSpPr>
            <a:spLocks noGrp="1"/>
          </p:cNvSpPr>
          <p:nvPr>
            <p:ph type="body" idx="1"/>
          </p:nvPr>
        </p:nvSpPr>
        <p:spPr/>
        <p:txBody>
          <a:bodyPr/>
          <a:lstStyle/>
          <a:p>
            <a:pPr marL="0" indent="0">
              <a:buNone/>
            </a:pPr>
            <a:r>
              <a:rPr lang="en-US" sz="1200">
                <a:cs typeface="Arial"/>
              </a:rPr>
              <a:t>Do Now #6. Review CT-SEDS Everyday Accommodation Reports for Accuracy</a:t>
            </a:r>
          </a:p>
          <a:p>
            <a:pPr marL="0" indent="0">
              <a:buNone/>
            </a:pPr>
            <a:endParaRPr lang="en-US" sz="1200">
              <a:cs typeface="Arial"/>
            </a:endParaRPr>
          </a:p>
          <a:p>
            <a:r>
              <a:rPr lang="en-US" sz="1200">
                <a:cs typeface="Arial"/>
              </a:rPr>
              <a:t>Ensuring that supports are accurately reflected in student plans prior to testing is essential for students to </a:t>
            </a:r>
            <a:r>
              <a:rPr lang="en-US">
                <a:cs typeface="Arial"/>
              </a:rPr>
              <a:t>receive the</a:t>
            </a:r>
            <a:r>
              <a:rPr lang="en-US" sz="1200">
                <a:cs typeface="Arial"/>
              </a:rPr>
              <a:t> correct supports during testing.</a:t>
            </a:r>
          </a:p>
          <a:p>
            <a:pPr marL="0" indent="0">
              <a:buNone/>
            </a:pPr>
            <a:endParaRPr lang="en-US" sz="1200">
              <a:cs typeface="Arial"/>
            </a:endParaRPr>
          </a:p>
          <a:p>
            <a:pPr marL="0" indent="0">
              <a:buNone/>
            </a:pPr>
            <a:r>
              <a:rPr lang="en-US" sz="1200">
                <a:cs typeface="Arial"/>
              </a:rPr>
              <a:t>Not providing (or providing inaccurate) supports will result in an irregularity, appeal, and potential retesting of that student. </a:t>
            </a:r>
            <a:r>
              <a:rPr lang="en-US" sz="1200">
                <a:latin typeface="Aptos"/>
              </a:rPr>
              <a:t>Testing should be delayed for students whose accommodations are not accurately reported in TIDE so that an amendment can be made to the plan.</a:t>
            </a:r>
            <a:endParaRPr lang="en-US" sz="1200">
              <a:cs typeface="Arial"/>
            </a:endParaRPr>
          </a:p>
          <a:p>
            <a:pPr marL="0" indent="0">
              <a:buNone/>
            </a:pPr>
            <a:endParaRPr lang="en-US" sz="1200">
              <a:cs typeface="Arial"/>
            </a:endParaRPr>
          </a:p>
          <a:p>
            <a:pPr marL="0" indent="0">
              <a:buNone/>
            </a:pPr>
            <a:r>
              <a:rPr lang="en-US" sz="1200">
                <a:cs typeface="Arial"/>
              </a:rPr>
              <a:t>Besides checking for accuracy of supports, educators will want to look for the following:</a:t>
            </a:r>
          </a:p>
          <a:p>
            <a:pPr marL="0" indent="0">
              <a:buNone/>
            </a:pPr>
            <a:endParaRPr lang="en-US" sz="1200">
              <a:cs typeface="Arial"/>
            </a:endParaRPr>
          </a:p>
          <a:p>
            <a:pPr marL="285750" indent="-285750">
              <a:buFont typeface="Arial" panose="020B0604020202020204" pitchFamily="34" charset="0"/>
              <a:buChar char="•"/>
            </a:pPr>
            <a:r>
              <a:rPr lang="en-US" sz="1800">
                <a:latin typeface="Aptos"/>
              </a:rPr>
              <a:t>Identify any conflicting accommodations (e.g., text-to-speech &amp; read aloud, scribe &amp; speech-to-text, or large print &amp; print size). These are just a few examples, but teams should take time to carefully review the supports needed by the student and select them for each test subject as applicable to the student. </a:t>
            </a:r>
          </a:p>
          <a:p>
            <a:pPr marL="285750" lvl="1" indent="-285750">
              <a:buFont typeface="Arial" panose="020B0604020202020204" pitchFamily="34" charset="0"/>
              <a:buChar char="•"/>
            </a:pPr>
            <a:r>
              <a:rPr lang="en-US" sz="1800">
                <a:latin typeface="Aptos"/>
              </a:rPr>
              <a:t>Look for accommodations that were selected for one testing area, but not another (e.g., text-to-speech for math, but not ELA or science (or any combination). Supports should be consistently given, as much as feasible, between not only content areas but assessments, as applicable. Note: Some designated supports/accommodations may be subject specific (e.g., translation glossary for math, 100 Number Table). Moreover, text-to-speech is considered a </a:t>
            </a:r>
            <a:r>
              <a:rPr lang="en-US" sz="1800" b="1">
                <a:latin typeface="Aptos"/>
              </a:rPr>
              <a:t>designated support </a:t>
            </a:r>
            <a:r>
              <a:rPr lang="en-US" sz="1800">
                <a:latin typeface="Aptos"/>
              </a:rPr>
              <a:t>for test items for math, ELA , and science, but it is considered an </a:t>
            </a:r>
            <a:r>
              <a:rPr lang="en-US" sz="1800" b="1" dirty="0">
                <a:latin typeface="Aptos"/>
              </a:rPr>
              <a:t>a</a:t>
            </a:r>
            <a:r>
              <a:rPr lang="en-US" sz="1800" b="1">
                <a:latin typeface="Aptos"/>
              </a:rPr>
              <a:t>ccommodation</a:t>
            </a:r>
            <a:r>
              <a:rPr lang="en-US" sz="1800">
                <a:latin typeface="Aptos"/>
              </a:rPr>
              <a:t> for ELA Reading Passages.</a:t>
            </a:r>
          </a:p>
          <a:p>
            <a:pPr marL="285750" lvl="1" indent="-285750">
              <a:buFont typeface="Arial" panose="020B0604020202020204" pitchFamily="34" charset="0"/>
              <a:buChar char="•"/>
            </a:pPr>
            <a:r>
              <a:rPr lang="en-US"/>
              <a:t>If a student has </a:t>
            </a:r>
            <a:r>
              <a:rPr lang="en-US" b="1"/>
              <a:t>both an IEP and Section 504 Plan</a:t>
            </a:r>
            <a:r>
              <a:rPr lang="en-US"/>
              <a:t>, designated supports and accommodations planned for summative assessments should match from plan to plan. The plan that is the most recent plan is the one that pulls from TIDE. If there is a mismatch of accommodations between plan, conduct an amendment or review/revise to ensure agreed upon accessibility supports from plan-to-plan.</a:t>
            </a:r>
          </a:p>
          <a:p>
            <a:endParaRPr lang="en-US">
              <a:cs typeface="Arial"/>
            </a:endParaRPr>
          </a:p>
          <a:p>
            <a:pPr marL="0" indent="0">
              <a:buNone/>
            </a:pPr>
            <a:r>
              <a:rPr lang="en-US" sz="1200">
                <a:cs typeface="Arial"/>
              </a:rPr>
              <a:t>Refer to the following resources:</a:t>
            </a:r>
          </a:p>
          <a:p>
            <a:pPr marL="171450" indent="-171450">
              <a:buFont typeface="Arial" panose="020B0604020202020204" pitchFamily="34" charset="0"/>
              <a:buChar char="•"/>
            </a:pPr>
            <a:endParaRPr lang="en-US" sz="1200">
              <a:cs typeface="Arial"/>
              <a:hlinkClick r:id="rId3"/>
            </a:endParaRPr>
          </a:p>
          <a:p>
            <a:pPr marL="171450" indent="-171450">
              <a:buFont typeface="Arial" panose="020B0604020202020204" pitchFamily="34" charset="0"/>
              <a:buChar char="•"/>
            </a:pPr>
            <a:r>
              <a:rPr lang="en-US" sz="1200">
                <a:latin typeface="Aptos"/>
                <a:hlinkClick r:id="rId4"/>
              </a:rPr>
              <a:t>Special Documented Accommodations for Smarter Balanced and Next Generation Science Standards (NGSS) Assessments Overview </a:t>
            </a:r>
            <a:endParaRPr lang="en-US" sz="1200">
              <a:latin typeface="Aptos"/>
            </a:endParaRPr>
          </a:p>
          <a:p>
            <a:pPr marL="171450" indent="-171450">
              <a:buFont typeface="Arial" panose="020B0604020202020204" pitchFamily="34" charset="0"/>
              <a:buChar char="•"/>
            </a:pPr>
            <a:r>
              <a:rPr lang="en-US" sz="1200">
                <a:cs typeface="Arial"/>
                <a:hlinkClick r:id="rId3"/>
              </a:rPr>
              <a:t>CT-SEDS to TIDE Designated Supports and Accommodations FAQ </a:t>
            </a:r>
            <a:r>
              <a:rPr lang="en-US" sz="1200">
                <a:cs typeface="Arial"/>
              </a:rPr>
              <a:t>for more information.</a:t>
            </a:r>
            <a:endParaRPr lang="en-US">
              <a:hlinkClick r:id="rId3"/>
            </a:endParaRPr>
          </a:p>
          <a:p>
            <a:pPr marL="171450" indent="-171450">
              <a:buFont typeface="Arial" panose="020B0604020202020204" pitchFamily="34" charset="0"/>
              <a:buChar char="•"/>
            </a:pPr>
            <a:r>
              <a:rPr lang="en-US">
                <a:hlinkClick r:id="rId3"/>
              </a:rPr>
              <a:t>CT-SEDS to TIDE Designated Supports/Accommodations Sync Frequently Asked Questions</a:t>
            </a:r>
            <a:r>
              <a:rPr lang="en-US"/>
              <a:t>; https://ct.portal.cambiumast.com/resource-item/en/ct-seds-to-tide-designated-supports-and-accommodations-sync-faq</a:t>
            </a:r>
          </a:p>
          <a:p>
            <a:pPr marL="171450" indent="-171450">
              <a:buFont typeface="Arial" panose="020B0604020202020204" pitchFamily="34" charset="0"/>
              <a:buChar char="•"/>
            </a:pPr>
            <a:r>
              <a:rPr lang="en-US">
                <a:hlinkClick r:id="rId5"/>
              </a:rPr>
              <a:t>Cross-Checking Student TIDE Test Settings and CT-SEDS</a:t>
            </a:r>
            <a:r>
              <a:rPr lang="en-US"/>
              <a:t>; https://ct.portal.cambiumast.com/resource-item/en/cross-checking-student-tide-test-settings-and-ct-seds</a:t>
            </a:r>
          </a:p>
        </p:txBody>
      </p:sp>
      <p:sp>
        <p:nvSpPr>
          <p:cNvPr id="4" name="Slide Number Placeholder 3">
            <a:extLst>
              <a:ext uri="{FF2B5EF4-FFF2-40B4-BE49-F238E27FC236}">
                <a16:creationId xmlns:a16="http://schemas.microsoft.com/office/drawing/2014/main" id="{839BFF18-F33C-742E-14F5-4BAE19755B1D}"/>
              </a:ext>
            </a:extLst>
          </p:cNvPr>
          <p:cNvSpPr>
            <a:spLocks noGrp="1"/>
          </p:cNvSpPr>
          <p:nvPr>
            <p:ph type="sldNum" sz="quarter" idx="5"/>
          </p:nvPr>
        </p:nvSpPr>
        <p:spPr/>
        <p:txBody>
          <a:bodyPr/>
          <a:lstStyle/>
          <a:p>
            <a:fld id="{DECF9E23-3657-41AF-913F-C69B64B47684}" type="slidenum">
              <a:rPr lang="en-US" smtClean="0"/>
              <a:t>9</a:t>
            </a:fld>
            <a:endParaRPr lang="en-US"/>
          </a:p>
        </p:txBody>
      </p:sp>
    </p:spTree>
    <p:extLst>
      <p:ext uri="{BB962C8B-B14F-4D97-AF65-F5344CB8AC3E}">
        <p14:creationId xmlns:p14="http://schemas.microsoft.com/office/powerpoint/2010/main" val="3672045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descr="A black background with yellow text and stars&#10;&#10;Description automatically generated">
            <a:extLst>
              <a:ext uri="{FF2B5EF4-FFF2-40B4-BE49-F238E27FC236}">
                <a16:creationId xmlns:a16="http://schemas.microsoft.com/office/drawing/2014/main" id="{2B394924-50F2-2753-E389-FC1CEF479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ubtitle 2">
            <a:extLst>
              <a:ext uri="{FF2B5EF4-FFF2-40B4-BE49-F238E27FC236}">
                <a16:creationId xmlns:a16="http://schemas.microsoft.com/office/drawing/2014/main" id="{6BA90DEF-B0AE-011D-8A3D-2F853DD1029A}"/>
              </a:ext>
            </a:extLst>
          </p:cNvPr>
          <p:cNvSpPr>
            <a:spLocks noGrp="1"/>
          </p:cNvSpPr>
          <p:nvPr>
            <p:ph type="subTitle" idx="1" hasCustomPrompt="1"/>
          </p:nvPr>
        </p:nvSpPr>
        <p:spPr>
          <a:xfrm>
            <a:off x="8184381" y="4972719"/>
            <a:ext cx="3356149" cy="589045"/>
          </a:xfrm>
        </p:spPr>
        <p:txBody>
          <a:bodyPr anchor="ctr">
            <a:normAutofit/>
          </a:bodyPr>
          <a:lstStyle>
            <a:lvl1pPr marL="0" indent="0" algn="ctr">
              <a:buNone/>
              <a:defRPr sz="1800" b="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spcBef>
                <a:spcPts val="600"/>
              </a:spcBef>
            </a:pPr>
            <a:r>
              <a:rPr lang="en-US" sz="1800" b="1">
                <a:solidFill>
                  <a:schemeClr val="bg1"/>
                </a:solidFill>
                <a:latin typeface="Aptos" panose="020B0004020202020204" pitchFamily="34" charset="0"/>
                <a:cs typeface="Arial" panose="020B0604020202020204" pitchFamily="34" charset="0"/>
              </a:rPr>
              <a:t>Date</a:t>
            </a:r>
          </a:p>
        </p:txBody>
      </p:sp>
      <p:sp>
        <p:nvSpPr>
          <p:cNvPr id="2" name="Title 1">
            <a:extLst>
              <a:ext uri="{FF2B5EF4-FFF2-40B4-BE49-F238E27FC236}">
                <a16:creationId xmlns:a16="http://schemas.microsoft.com/office/drawing/2014/main" id="{D114DEC5-F3B2-36BB-660C-D025405AD069}"/>
              </a:ext>
            </a:extLst>
          </p:cNvPr>
          <p:cNvSpPr>
            <a:spLocks noGrp="1"/>
          </p:cNvSpPr>
          <p:nvPr>
            <p:ph type="ctrTitle"/>
          </p:nvPr>
        </p:nvSpPr>
        <p:spPr>
          <a:xfrm>
            <a:off x="8376344" y="1644595"/>
            <a:ext cx="2972223" cy="840001"/>
          </a:xfrm>
          <a:ln>
            <a:noFill/>
          </a:ln>
        </p:spPr>
        <p:txBody>
          <a:bodyPr anchor="ctr">
            <a:normAutofit/>
          </a:bodyPr>
          <a:lstStyle>
            <a:lvl1pPr algn="ctr">
              <a:defRPr sz="4400" b="1">
                <a:solidFill>
                  <a:schemeClr val="bg1"/>
                </a:solidFill>
                <a:latin typeface="Aptos ExtraBold" panose="020B0004020202020204" pitchFamily="34" charset="0"/>
                <a:cs typeface="Arial" panose="020B0604020202020204" pitchFamily="34"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96C1DF54-CB91-434A-EDF4-36B526C41470}"/>
              </a:ext>
            </a:extLst>
          </p:cNvPr>
          <p:cNvCxnSpPr>
            <a:cxnSpLocks/>
          </p:cNvCxnSpPr>
          <p:nvPr/>
        </p:nvCxnSpPr>
        <p:spPr>
          <a:xfrm>
            <a:off x="7190512" y="554182"/>
            <a:ext cx="0" cy="5818909"/>
          </a:xfrm>
          <a:prstGeom prst="line">
            <a:avLst/>
          </a:prstGeom>
          <a:ln>
            <a:solidFill>
              <a:srgbClr val="1A97C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C9455F-ABC5-31C8-54DC-CC3029C59D51}"/>
              </a:ext>
            </a:extLst>
          </p:cNvPr>
          <p:cNvSpPr txBox="1"/>
          <p:nvPr/>
        </p:nvSpPr>
        <p:spPr>
          <a:xfrm>
            <a:off x="8184381" y="5617924"/>
            <a:ext cx="3356149" cy="646331"/>
          </a:xfrm>
          <a:prstGeom prst="rect">
            <a:avLst/>
          </a:prstGeom>
          <a:noFill/>
        </p:spPr>
        <p:txBody>
          <a:bodyPr wrap="square">
            <a:spAutoFit/>
          </a:bodyPr>
          <a:lstStyle/>
          <a:p>
            <a:pPr algn="ctr">
              <a:lnSpc>
                <a:spcPct val="100000"/>
              </a:lnSpc>
              <a:spcBef>
                <a:spcPts val="600"/>
              </a:spcBef>
            </a:pPr>
            <a:r>
              <a:rPr lang="en-US" sz="1800">
                <a:solidFill>
                  <a:schemeClr val="bg1"/>
                </a:solidFill>
                <a:latin typeface="Aptos" panose="020B0004020202020204" pitchFamily="34" charset="0"/>
                <a:cs typeface="Arial" panose="020B0604020202020204" pitchFamily="34" charset="0"/>
              </a:rPr>
              <a:t>Connecticut State </a:t>
            </a:r>
            <a:br>
              <a:rPr lang="en-US" sz="1800">
                <a:solidFill>
                  <a:schemeClr val="bg1"/>
                </a:solidFill>
                <a:latin typeface="Aptos" panose="020B0004020202020204" pitchFamily="34" charset="0"/>
                <a:cs typeface="Arial" panose="020B0604020202020204" pitchFamily="34" charset="0"/>
              </a:rPr>
            </a:br>
            <a:r>
              <a:rPr lang="en-US" sz="1800">
                <a:solidFill>
                  <a:schemeClr val="bg1"/>
                </a:solidFill>
                <a:latin typeface="Aptos" panose="020B0004020202020204" pitchFamily="34" charset="0"/>
                <a:cs typeface="Arial" panose="020B0604020202020204" pitchFamily="34" charset="0"/>
              </a:rPr>
              <a:t>Department of Education</a:t>
            </a:r>
          </a:p>
        </p:txBody>
      </p:sp>
    </p:spTree>
    <p:extLst>
      <p:ext uri="{BB962C8B-B14F-4D97-AF65-F5344CB8AC3E}">
        <p14:creationId xmlns:p14="http://schemas.microsoft.com/office/powerpoint/2010/main" val="26216492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F362581-F535-FF96-C04C-F880308B0BB8}"/>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4472F37A-2923-AF66-A4C7-58303D45DD88}"/>
              </a:ext>
            </a:extLst>
          </p:cNvPr>
          <p:cNvSpPr>
            <a:spLocks noGrp="1"/>
          </p:cNvSpPr>
          <p:nvPr>
            <p:ph type="title"/>
          </p:nvPr>
        </p:nvSpPr>
        <p:spPr>
          <a:xfrm>
            <a:off x="2327097" y="365125"/>
            <a:ext cx="7505215"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1115DC6-4D55-C872-3759-4264BA852C41}"/>
              </a:ext>
            </a:extLst>
          </p:cNvPr>
          <p:cNvSpPr>
            <a:spLocks noGrp="1"/>
          </p:cNvSpPr>
          <p:nvPr>
            <p:ph idx="1"/>
          </p:nvPr>
        </p:nvSpPr>
        <p:spPr>
          <a:xfrm>
            <a:off x="838200" y="1825624"/>
            <a:ext cx="10515600" cy="487625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2984E5B-B01D-DAE4-4C4C-646679F7633B}"/>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376753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F6FF-F20F-E3D2-2F7A-05DB5539FF67}"/>
              </a:ext>
            </a:extLst>
          </p:cNvPr>
          <p:cNvSpPr>
            <a:spLocks noGrp="1"/>
          </p:cNvSpPr>
          <p:nvPr>
            <p:ph type="title"/>
          </p:nvPr>
        </p:nvSpPr>
        <p:spPr>
          <a:xfrm>
            <a:off x="1346770" y="3158199"/>
            <a:ext cx="9498459" cy="2877930"/>
          </a:xfrm>
        </p:spPr>
        <p:txBody>
          <a:bodyPr anchor="ctr">
            <a:normAutofit/>
          </a:bodyPr>
          <a:lstStyle>
            <a:lvl1pPr algn="ctr">
              <a:defRPr sz="4000">
                <a:solidFill>
                  <a:schemeClr val="tx1"/>
                </a:solidFill>
                <a:latin typeface="Aptos" panose="020B00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A477320C-903D-5228-6C16-DDD6180F22C4}"/>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pic>
        <p:nvPicPr>
          <p:cNvPr id="4" name="Picture 3" descr="A yellow text on a black background&#10;&#10;Description automatically generated">
            <a:extLst>
              <a:ext uri="{FF2B5EF4-FFF2-40B4-BE49-F238E27FC236}">
                <a16:creationId xmlns:a16="http://schemas.microsoft.com/office/drawing/2014/main" id="{8D4F414E-CFEA-227F-16C4-0D7BC5CB2233}"/>
              </a:ext>
            </a:extLst>
          </p:cNvPr>
          <p:cNvPicPr>
            <a:picLocks noChangeAspect="1"/>
          </p:cNvPicPr>
          <p:nvPr/>
        </p:nvPicPr>
        <p:blipFill>
          <a:blip r:embed="rId2"/>
          <a:stretch>
            <a:fillRect/>
          </a:stretch>
        </p:blipFill>
        <p:spPr>
          <a:xfrm>
            <a:off x="0" y="0"/>
            <a:ext cx="12192000" cy="2324099"/>
          </a:xfrm>
          <a:prstGeom prst="rect">
            <a:avLst/>
          </a:prstGeom>
        </p:spPr>
      </p:pic>
    </p:spTree>
    <p:extLst>
      <p:ext uri="{BB962C8B-B14F-4D97-AF65-F5344CB8AC3E}">
        <p14:creationId xmlns:p14="http://schemas.microsoft.com/office/powerpoint/2010/main" val="111507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C552C-E849-F6EE-6A9A-79A52D6EEB16}"/>
              </a:ext>
            </a:extLst>
          </p:cNvPr>
          <p:cNvSpPr>
            <a:spLocks noGrp="1"/>
          </p:cNvSpPr>
          <p:nvPr>
            <p:ph sz="half" idx="1"/>
          </p:nvPr>
        </p:nvSpPr>
        <p:spPr>
          <a:xfrm>
            <a:off x="838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099EC-018B-4156-ABA4-F738D49CBCDD}"/>
              </a:ext>
            </a:extLst>
          </p:cNvPr>
          <p:cNvSpPr>
            <a:spLocks noGrp="1"/>
          </p:cNvSpPr>
          <p:nvPr>
            <p:ph sz="half" idx="2"/>
          </p:nvPr>
        </p:nvSpPr>
        <p:spPr>
          <a:xfrm>
            <a:off x="6172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71B72E2A-8938-0392-780E-02F763048A6F}"/>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67375D5E-02B6-EC20-77F7-3E454CEF56D4}"/>
              </a:ext>
            </a:extLst>
          </p:cNvPr>
          <p:cNvSpPr>
            <a:spLocks noGrp="1"/>
          </p:cNvSpPr>
          <p:nvPr>
            <p:ph type="title"/>
          </p:nvPr>
        </p:nvSpPr>
        <p:spPr>
          <a:xfrm>
            <a:off x="2436725" y="365125"/>
            <a:ext cx="7480998"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360779AC-4C5D-3352-DE9F-97FFB9183759}"/>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82976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474F63-3266-E37F-C987-C82E667C36D2}"/>
              </a:ext>
            </a:extLst>
          </p:cNvPr>
          <p:cNvSpPr>
            <a:spLocks noGrp="1"/>
          </p:cNvSpPr>
          <p:nvPr>
            <p:ph type="body" idx="1"/>
          </p:nvPr>
        </p:nvSpPr>
        <p:spPr>
          <a:xfrm>
            <a:off x="839788" y="1681163"/>
            <a:ext cx="5157787"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D113D-9B21-0C95-59B6-519DF9D0A0E2}"/>
              </a:ext>
            </a:extLst>
          </p:cNvPr>
          <p:cNvSpPr>
            <a:spLocks noGrp="1"/>
          </p:cNvSpPr>
          <p:nvPr>
            <p:ph sz="half" idx="2"/>
          </p:nvPr>
        </p:nvSpPr>
        <p:spPr>
          <a:xfrm>
            <a:off x="839788" y="2505074"/>
            <a:ext cx="5157787"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A1717-77A6-8BB9-3C72-B61F5793E2C2}"/>
              </a:ext>
            </a:extLst>
          </p:cNvPr>
          <p:cNvSpPr>
            <a:spLocks noGrp="1"/>
          </p:cNvSpPr>
          <p:nvPr>
            <p:ph type="body" sz="quarter" idx="3"/>
          </p:nvPr>
        </p:nvSpPr>
        <p:spPr>
          <a:xfrm>
            <a:off x="6172200" y="1681163"/>
            <a:ext cx="5183188"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Content Placeholder 6">
            <a:extLst>
              <a:ext uri="{FF2B5EF4-FFF2-40B4-BE49-F238E27FC236}">
                <a16:creationId xmlns:a16="http://schemas.microsoft.com/office/drawing/2014/main" id="{EEF17FD0-3012-3AD8-229B-6179407C064F}"/>
              </a:ext>
            </a:extLst>
          </p:cNvPr>
          <p:cNvPicPr>
            <a:picLocks noChangeAspect="1"/>
          </p:cNvPicPr>
          <p:nvPr/>
        </p:nvPicPr>
        <p:blipFill>
          <a:blip r:embed="rId2"/>
          <a:stretch>
            <a:fillRect/>
          </a:stretch>
        </p:blipFill>
        <p:spPr>
          <a:xfrm>
            <a:off x="0" y="0"/>
            <a:ext cx="12192000" cy="1422400"/>
          </a:xfrm>
          <a:prstGeom prst="rect">
            <a:avLst/>
          </a:prstGeom>
        </p:spPr>
      </p:pic>
      <p:sp>
        <p:nvSpPr>
          <p:cNvPr id="6" name="Content Placeholder 5">
            <a:extLst>
              <a:ext uri="{FF2B5EF4-FFF2-40B4-BE49-F238E27FC236}">
                <a16:creationId xmlns:a16="http://schemas.microsoft.com/office/drawing/2014/main" id="{53EC8A23-03DF-3CC8-20FC-449CA819457C}"/>
              </a:ext>
            </a:extLst>
          </p:cNvPr>
          <p:cNvSpPr>
            <a:spLocks noGrp="1"/>
          </p:cNvSpPr>
          <p:nvPr>
            <p:ph sz="quarter" idx="4"/>
          </p:nvPr>
        </p:nvSpPr>
        <p:spPr>
          <a:xfrm>
            <a:off x="6172200" y="2505074"/>
            <a:ext cx="5183188"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9F3F10-9781-37B7-AFFB-9AE0645F1480}"/>
              </a:ext>
            </a:extLst>
          </p:cNvPr>
          <p:cNvSpPr>
            <a:spLocks noGrp="1"/>
          </p:cNvSpPr>
          <p:nvPr>
            <p:ph type="title"/>
          </p:nvPr>
        </p:nvSpPr>
        <p:spPr>
          <a:xfrm>
            <a:off x="2491991" y="365125"/>
            <a:ext cx="735539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8" name="Slide Number Placeholder 5">
            <a:extLst>
              <a:ext uri="{FF2B5EF4-FFF2-40B4-BE49-F238E27FC236}">
                <a16:creationId xmlns:a16="http://schemas.microsoft.com/office/drawing/2014/main" id="{EDFFB941-7B41-A1FD-BAF3-794124D9C63C}"/>
              </a:ext>
            </a:extLst>
          </p:cNvPr>
          <p:cNvSpPr>
            <a:spLocks noGrp="1"/>
          </p:cNvSpPr>
          <p:nvPr>
            <p:ph type="sldNum" sz="quarter" idx="10"/>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408907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DC25AC8-9418-BAC9-4CBB-7E7BEF05C968}"/>
              </a:ext>
            </a:extLst>
          </p:cNvPr>
          <p:cNvPicPr>
            <a:picLocks noChangeAspect="1"/>
          </p:cNvPicPr>
          <p:nvPr/>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00E609F2-2872-379D-9764-FA5914301FAD}"/>
              </a:ext>
            </a:extLst>
          </p:cNvPr>
          <p:cNvSpPr>
            <a:spLocks noGrp="1"/>
          </p:cNvSpPr>
          <p:nvPr>
            <p:ph type="title"/>
          </p:nvPr>
        </p:nvSpPr>
        <p:spPr>
          <a:xfrm>
            <a:off x="2527300" y="365125"/>
            <a:ext cx="723467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79C58B80-E5FC-1EC2-6472-916757174EE2}"/>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60180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3/19/2025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3318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F9DB7-1108-19B2-B691-E28587B23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4A5BB3-30A5-7AF5-C0F0-08F2D5664F06}"/>
              </a:ext>
            </a:extLst>
          </p:cNvPr>
          <p:cNvSpPr>
            <a:spLocks noGrp="1"/>
          </p:cNvSpPr>
          <p:nvPr>
            <p:ph type="body" idx="1"/>
          </p:nvPr>
        </p:nvSpPr>
        <p:spPr>
          <a:xfrm>
            <a:off x="838200" y="1825625"/>
            <a:ext cx="105156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019850-FB62-8A7E-6E10-2B383EBB7D76}"/>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330EA680-D336-4FF7-8B7A-9848BB0A1C32}" type="slidenum">
              <a:rPr lang="en-US" smtClean="0"/>
              <a:t>‹#›</a:t>
            </a:fld>
            <a:endParaRPr lang="en-US"/>
          </a:p>
        </p:txBody>
      </p:sp>
    </p:spTree>
    <p:extLst>
      <p:ext uri="{BB962C8B-B14F-4D97-AF65-F5344CB8AC3E}">
        <p14:creationId xmlns:p14="http://schemas.microsoft.com/office/powerpoint/2010/main" val="2291326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t.portal.cambiumast.com/resource-item/en/process-for-requesting-special-documented-accommoda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ct.portal.cambiumast.com/content/contentresources/en/Cross-Checking-Student-TIDE-Test-Settings-and-CT-SED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ct.portal.cambiumast.com/resource-item/en/ct-seds-to-tide-designated-supports-and-accommodations-sync-fa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ct.portal.cambiumast.com/resource-item/en/comparison-of-connecticut-alternate-assessments" TargetMode="External"/><Relationship Id="rId3" Type="http://schemas.openxmlformats.org/officeDocument/2006/relationships/hyperlink" Target="https://ct.portal.cambiumast.com/resource-item/en/frequently-asked-questions-and-answers-about-the-connecticut-alternate-assessment-system" TargetMode="External"/><Relationship Id="rId7" Type="http://schemas.openxmlformats.org/officeDocument/2006/relationships/hyperlink" Target="https://ct.portal.cambiumast.com/resource-item/en/connecticut-alternate-assessment-system-participation-guidance-for-planning-and-placement-teams" TargetMode="External"/><Relationship Id="rId12" Type="http://schemas.openxmlformats.org/officeDocument/2006/relationships/hyperlink" Target="https://ct.portal.cambiumast.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ct.portal.cambiumast.com/resource-item/en/faq-about-the-connecticut-alternate-assessment-system-eligibility-form" TargetMode="External"/><Relationship Id="rId11" Type="http://schemas.openxmlformats.org/officeDocument/2006/relationships/hyperlink" Target="https://portal.ct.gov/SDE" TargetMode="External"/><Relationship Id="rId5" Type="http://schemas.openxmlformats.org/officeDocument/2006/relationships/hyperlink" Target="https://ct.portal.cambiumast.com/resource-item/en/annotated-connecticut-alternate-assessment-eligibility-form" TargetMode="External"/><Relationship Id="rId10" Type="http://schemas.openxmlformats.org/officeDocument/2006/relationships/hyperlink" Target="https://ct.portal.cambiumast.com/resource-list/en/connecticut-alternate-assessment-system-training-resources" TargetMode="External"/><Relationship Id="rId4" Type="http://schemas.openxmlformats.org/officeDocument/2006/relationships/hyperlink" Target="NULL" TargetMode="External"/><Relationship Id="rId9" Type="http://schemas.openxmlformats.org/officeDocument/2006/relationships/hyperlink" Target="https://portal.ct.gov/-/media/sde/student-assessment/special-populations/ensuring-appropriate-student-identification-and-eligibility-criteria-for-participation-in-the-connec.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Jeff.Greig@ct.gov" TargetMode="External"/><Relationship Id="rId3" Type="http://schemas.openxmlformats.org/officeDocument/2006/relationships/hyperlink" Target="mailto:Abe.krisst@ct.gov" TargetMode="External"/><Relationship Id="rId7" Type="http://schemas.openxmlformats.org/officeDocument/2006/relationships/hyperlink" Target="mailto:Cristi.Alberino@ct.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Kimberly.Johnson@ct.gov" TargetMode="External"/><Relationship Id="rId5" Type="http://schemas.openxmlformats.org/officeDocument/2006/relationships/hyperlink" Target="mailto:Katherine.Seifert@ct.gov" TargetMode="External"/><Relationship Id="rId4" Type="http://schemas.openxmlformats.org/officeDocument/2006/relationships/hyperlink" Target="mailto:deirdre.ducharme@ct.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ctstudentassessment@ct.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cthelpdesk@cambiumassessmen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ortal.ct.gov/-/media/sde/student-assessment/main-assessment/statesummativeassessmentcalendar2025-2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ttps:/portal.ct.gov/-/media/sde/student-assessment/main-assessment/statesummativeassessmentcalendar2025-26.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t.portal.cambiumast.com/resource-item/en/cross-checking-student-tide-test-settings-and-ct-sed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t.portal.cambiumast.com/resource-item/en/ct-seds-to-tide-designated-supports-and-accommodations-sync-fa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t.portal.cambiumast.com/resource-item/en/cross-checking-student-tide-test-settings-and-ct-sed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t.portal.cambiumast.com/content/contentresources/en/CT-Assessments-Accessibility-Considerations.pdf" TargetMode="External"/><Relationship Id="rId3" Type="http://schemas.openxmlformats.org/officeDocument/2006/relationships/hyperlink" Target="https://ct.portal.cambiumast.com/resource-item/en/accessibility-chart" TargetMode="External"/><Relationship Id="rId7" Type="http://schemas.openxmlformats.org/officeDocument/2006/relationships/hyperlink" Target="https://portal.ct.gov/-/media/sde/student-assessment/special-populations/ccsso_educator-team-accessibility-supports-implementation-and-followup-questionnaires_master.pdf?rev=9c69a7534709410c9b40ed411e8090c4&amp;hash=84026AD06AF4C13E5994BDA2984940A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t.portal.cambiumast.com/resource-item/en/description-of-designated-supports-and-accommodations-for-smarter-balanced-and-ngss-assessments" TargetMode="External"/><Relationship Id="rId5" Type="http://schemas.openxmlformats.org/officeDocument/2006/relationships/hyperlink" Target="https://ct.portal.cambiumast.com/resource-item/en/csde-assessment-guidelines" TargetMode="External"/><Relationship Id="rId10" Type="http://schemas.openxmlformats.org/officeDocument/2006/relationships/hyperlink" Target="https://portal.ct.gov/sde/student-assessment/resources-for-ppts-and-504-teams-related-to-ct-seds-and-statewide-assessments" TargetMode="External"/><Relationship Id="rId4" Type="http://schemas.openxmlformats.org/officeDocument/2006/relationships/image" Target="../media/image6.png"/><Relationship Id="rId9" Type="http://schemas.openxmlformats.org/officeDocument/2006/relationships/hyperlink" Target="https://ct.portal.cambiumast.com/resource-item/en/embedded-and-non-embedded-designated-supports-for-english-learn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90378" y="4387031"/>
            <a:ext cx="3356149" cy="1509243"/>
          </a:xfrm>
        </p:spPr>
        <p:txBody>
          <a:bodyPr>
            <a:normAutofit/>
          </a:bodyPr>
          <a:lstStyle/>
          <a:p>
            <a:r>
              <a:rPr lang="en-US" sz="2800" dirty="0">
                <a:latin typeface="Aptos"/>
                <a:cs typeface="Arial"/>
              </a:rPr>
              <a:t>Spring</a:t>
            </a:r>
            <a:r>
              <a:rPr lang="en-US" sz="2800">
                <a:latin typeface="Aptos"/>
                <a:cs typeface="Arial"/>
              </a:rPr>
              <a:t> 2025</a:t>
            </a:r>
            <a:endParaRPr lang="en-US"/>
          </a:p>
        </p:txBody>
      </p:sp>
      <p:sp>
        <p:nvSpPr>
          <p:cNvPr id="2" name="Title 1"/>
          <p:cNvSpPr>
            <a:spLocks noGrp="1"/>
          </p:cNvSpPr>
          <p:nvPr>
            <p:ph type="ctrTitle"/>
          </p:nvPr>
        </p:nvSpPr>
        <p:spPr>
          <a:xfrm>
            <a:off x="7419109" y="1736035"/>
            <a:ext cx="4534593" cy="2116914"/>
          </a:xfrm>
        </p:spPr>
        <p:txBody>
          <a:bodyPr>
            <a:normAutofit fontScale="90000"/>
          </a:bodyPr>
          <a:lstStyle/>
          <a:p>
            <a:r>
              <a:rPr lang="en-US" sz="3600" kern="1400">
                <a:latin typeface="Aptos"/>
                <a:cs typeface="Arial"/>
              </a:rPr>
              <a:t>CT-SEDS Office Hours</a:t>
            </a:r>
            <a:br>
              <a:rPr lang="en-US" sz="3600" kern="1400">
                <a:latin typeface="Aptos"/>
                <a:cs typeface="Arial"/>
              </a:rPr>
            </a:br>
            <a:r>
              <a:rPr lang="en-US" sz="3600" kern="1400">
                <a:latin typeface="Aptos"/>
                <a:cs typeface="Arial"/>
              </a:rPr>
              <a:t>Ten “Do Now's” for Accommodation Planning on Statewide Assessments</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87969-5651-5C0D-34D8-11959E45C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7052F-C81E-FA8E-AF58-FF6FC75AD38B}"/>
              </a:ext>
            </a:extLst>
          </p:cNvPr>
          <p:cNvSpPr>
            <a:spLocks noGrp="1"/>
          </p:cNvSpPr>
          <p:nvPr>
            <p:ph type="title"/>
          </p:nvPr>
        </p:nvSpPr>
        <p:spPr>
          <a:xfrm>
            <a:off x="2343392" y="365125"/>
            <a:ext cx="7505215" cy="823097"/>
          </a:xfrm>
        </p:spPr>
        <p:txBody>
          <a:bodyPr>
            <a:noAutofit/>
          </a:bodyPr>
          <a:lstStyle/>
          <a:p>
            <a:r>
              <a:rPr lang="en-US">
                <a:solidFill>
                  <a:srgbClr val="FFFFFF"/>
                </a:solidFill>
              </a:rPr>
              <a:t>Do Now #6. Review CT-SEDS Everyday Accommodation Reports for Accuracy</a:t>
            </a:r>
          </a:p>
        </p:txBody>
      </p:sp>
      <p:sp>
        <p:nvSpPr>
          <p:cNvPr id="3" name="Content Placeholder 3">
            <a:extLst>
              <a:ext uri="{FF2B5EF4-FFF2-40B4-BE49-F238E27FC236}">
                <a16:creationId xmlns:a16="http://schemas.microsoft.com/office/drawing/2014/main" id="{E25C861A-6AA0-9A48-BEFD-4630FDB5C1AF}"/>
              </a:ext>
            </a:extLst>
          </p:cNvPr>
          <p:cNvSpPr>
            <a:spLocks noGrp="1"/>
          </p:cNvSpPr>
          <p:nvPr>
            <p:ph idx="1"/>
          </p:nvPr>
        </p:nvSpPr>
        <p:spPr>
          <a:xfrm>
            <a:off x="357207" y="1537608"/>
            <a:ext cx="6362748" cy="5090966"/>
          </a:xfrm>
        </p:spPr>
        <p:txBody>
          <a:bodyPr vert="horz" wrap="square" lIns="91440" tIns="45720" rIns="91440" bIns="45720" rtlCol="0" anchor="t">
            <a:noAutofit/>
          </a:bodyPr>
          <a:lstStyle/>
          <a:p>
            <a:pPr>
              <a:buFont typeface="Wingdings" panose="020B0604020202020204" pitchFamily="34" charset="0"/>
              <a:buChar char="ü"/>
            </a:pPr>
            <a:r>
              <a:rPr lang="en-US" sz="2000">
                <a:latin typeface="Aptos"/>
              </a:rPr>
              <a:t>Identify students approved for a Special Documented Accommodation and provide </a:t>
            </a:r>
            <a:r>
              <a:rPr lang="en-US" sz="2000" dirty="0">
                <a:latin typeface="Aptos"/>
              </a:rPr>
              <a:t>SASIDs</a:t>
            </a:r>
            <a:r>
              <a:rPr lang="en-US" sz="2000">
                <a:latin typeface="Aptos"/>
              </a:rPr>
              <a:t> to the DA for Testing. </a:t>
            </a:r>
            <a:endParaRPr lang="en-US" sz="2000"/>
          </a:p>
          <a:p>
            <a:pPr marL="747395" indent="-285750">
              <a:buFont typeface="Wingdings" panose="02070309020205020404" pitchFamily="49" charset="0"/>
              <a:buChar char="ü"/>
            </a:pPr>
            <a:r>
              <a:rPr lang="en-US" sz="2000">
                <a:latin typeface="Aptos"/>
              </a:rPr>
              <a:t> The DA and assigned teacher/proctor should review the </a:t>
            </a:r>
            <a:r>
              <a:rPr lang="en-US" sz="2000">
                <a:latin typeface="Aptos"/>
                <a:hlinkClick r:id="rId3"/>
              </a:rPr>
              <a:t>Special Documented Accommodations for Smarter Balanced and Next Generation Science Standards (NGSS) Assessments Overview </a:t>
            </a:r>
            <a:r>
              <a:rPr lang="en-US" sz="2000">
                <a:latin typeface="Aptos"/>
              </a:rPr>
              <a:t>for the applicable guidelines and protocols associated with the student’s approved accommodation.</a:t>
            </a:r>
          </a:p>
          <a:p>
            <a:pPr>
              <a:buFont typeface="Wingdings" panose="020B0604020202020204" pitchFamily="34" charset="0"/>
              <a:buChar char="ü"/>
            </a:pPr>
            <a:r>
              <a:rPr lang="en-US" sz="2000">
                <a:latin typeface="Aptos"/>
              </a:rPr>
              <a:t>Remind teacher (or educator teams) to </a:t>
            </a:r>
            <a:r>
              <a:rPr lang="en-US" sz="2000">
                <a:latin typeface="Aptos"/>
                <a:hlinkClick r:id="rId4"/>
              </a:rPr>
              <a:t>cross-check student settings </a:t>
            </a:r>
            <a:r>
              <a:rPr lang="en-US" sz="2000">
                <a:latin typeface="Aptos"/>
              </a:rPr>
              <a:t>in TIDE and CT-SEDS to prevent test irregularities with special documented accommodations. Testing should be delayed for students whose accommodations are not accurately reported in TIDE.</a:t>
            </a:r>
          </a:p>
        </p:txBody>
      </p:sp>
      <p:pic>
        <p:nvPicPr>
          <p:cNvPr id="4" name="Picture 3">
            <a:extLst>
              <a:ext uri="{FF2B5EF4-FFF2-40B4-BE49-F238E27FC236}">
                <a16:creationId xmlns:a16="http://schemas.microsoft.com/office/drawing/2014/main" id="{92E2D3F2-58C9-214A-36E6-7DAF5F07C86F}"/>
              </a:ext>
            </a:extLst>
          </p:cNvPr>
          <p:cNvPicPr>
            <a:picLocks noChangeAspect="1"/>
          </p:cNvPicPr>
          <p:nvPr/>
        </p:nvPicPr>
        <p:blipFill>
          <a:blip r:embed="rId5"/>
          <a:stretch>
            <a:fillRect/>
          </a:stretch>
        </p:blipFill>
        <p:spPr>
          <a:xfrm>
            <a:off x="6717757" y="1537424"/>
            <a:ext cx="5245554" cy="5089072"/>
          </a:xfrm>
          <a:prstGeom prst="rect">
            <a:avLst/>
          </a:prstGeom>
          <a:ln>
            <a:solidFill>
              <a:schemeClr val="tx1"/>
            </a:solidFill>
          </a:ln>
        </p:spPr>
      </p:pic>
    </p:spTree>
    <p:extLst>
      <p:ext uri="{BB962C8B-B14F-4D97-AF65-F5344CB8AC3E}">
        <p14:creationId xmlns:p14="http://schemas.microsoft.com/office/powerpoint/2010/main" val="427206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Do Now #7. Always Plan for all Grades Covered by the Duration of the Plan</a:t>
            </a: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800580" y="1674126"/>
            <a:ext cx="10547707" cy="4818749"/>
          </a:xfrm>
        </p:spPr>
        <p:txBody>
          <a:bodyPr vert="horz" wrap="square" lIns="91440" tIns="45720" rIns="91440" bIns="45720" rtlCol="0" anchor="t">
            <a:noAutofit/>
          </a:bodyPr>
          <a:lstStyle/>
          <a:p>
            <a:r>
              <a:rPr lang="en-US" sz="2200">
                <a:latin typeface="Aptos"/>
              </a:rPr>
              <a:t>Plan for all grades covered by the duration of the IEP/Section 504 Plan.</a:t>
            </a:r>
          </a:p>
          <a:p>
            <a:pPr marL="0" indent="0">
              <a:buNone/>
            </a:pPr>
            <a:endParaRPr lang="en-US" sz="2500">
              <a:latin typeface="Aptos"/>
            </a:endParaRPr>
          </a:p>
          <a:p>
            <a:pPr marL="0" indent="0">
              <a:buNone/>
            </a:pPr>
            <a:endParaRPr lang="en-US" sz="2500">
              <a:latin typeface="Aptos"/>
            </a:endParaRPr>
          </a:p>
          <a:p>
            <a:pPr marL="0" indent="0">
              <a:buNone/>
            </a:pPr>
            <a:endParaRPr lang="en-US" sz="2500">
              <a:latin typeface="Aptos"/>
            </a:endParaRPr>
          </a:p>
          <a:p>
            <a:pPr marL="0" indent="0">
              <a:buNone/>
            </a:pPr>
            <a:endParaRPr lang="en-US" sz="2000">
              <a:latin typeface="Aptos"/>
            </a:endParaRPr>
          </a:p>
        </p:txBody>
      </p:sp>
      <p:pic>
        <p:nvPicPr>
          <p:cNvPr id="6" name="Picture 5">
            <a:extLst>
              <a:ext uri="{FF2B5EF4-FFF2-40B4-BE49-F238E27FC236}">
                <a16:creationId xmlns:a16="http://schemas.microsoft.com/office/drawing/2014/main" id="{36B4A234-DC45-1D96-FAA1-BB7821B3A9F2}"/>
              </a:ext>
            </a:extLst>
          </p:cNvPr>
          <p:cNvPicPr>
            <a:picLocks noChangeAspect="1"/>
          </p:cNvPicPr>
          <p:nvPr/>
        </p:nvPicPr>
        <p:blipFill>
          <a:blip r:embed="rId3"/>
          <a:stretch>
            <a:fillRect/>
          </a:stretch>
        </p:blipFill>
        <p:spPr>
          <a:xfrm>
            <a:off x="1102673" y="2925821"/>
            <a:ext cx="9943519" cy="2258053"/>
          </a:xfrm>
          <a:prstGeom prst="rect">
            <a:avLst/>
          </a:prstGeom>
        </p:spPr>
      </p:pic>
    </p:spTree>
    <p:extLst>
      <p:ext uri="{BB962C8B-B14F-4D97-AF65-F5344CB8AC3E}">
        <p14:creationId xmlns:p14="http://schemas.microsoft.com/office/powerpoint/2010/main" val="359885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a:xfrm>
            <a:off x="502793" y="362045"/>
            <a:ext cx="9701381" cy="823097"/>
          </a:xfrm>
        </p:spPr>
        <p:txBody>
          <a:bodyPr>
            <a:noAutofit/>
          </a:bodyPr>
          <a:lstStyle/>
          <a:p>
            <a:r>
              <a:rPr lang="en-US">
                <a:solidFill>
                  <a:schemeClr val="bg1"/>
                </a:solidFill>
                <a:latin typeface="Aptos"/>
                <a:cs typeface="Arial"/>
              </a:rPr>
              <a:t>Do Now #8. Continue to Plan for Designated Supports and Accommodations for Off-Grade Level NGSS Interim and College Board Assessments</a:t>
            </a:r>
            <a:endParaRPr lang="en-US">
              <a:solidFill>
                <a:schemeClr val="bg1"/>
              </a:solidFill>
            </a:endParaRP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237892" y="1717258"/>
            <a:ext cx="7905307" cy="4818749"/>
          </a:xfrm>
        </p:spPr>
        <p:txBody>
          <a:bodyPr vert="horz" wrap="square" lIns="91440" tIns="45720" rIns="91440" bIns="45720" rtlCol="0" anchor="t">
            <a:noAutofit/>
          </a:bodyPr>
          <a:lstStyle/>
          <a:p>
            <a:r>
              <a:rPr lang="en-US" sz="2200">
                <a:latin typeface="Aptos"/>
              </a:rPr>
              <a:t>Document designated supports (if applicable) and accommodations in the Supplemental Aids and Services Section for students in Grades K-2 and 9-10 and 12. This ensures that the correct accommodations are selected for  PSAT/SAT, and the optional interim assessments.</a:t>
            </a:r>
          </a:p>
          <a:p>
            <a:pPr marL="0" indent="0">
              <a:buNone/>
            </a:pPr>
            <a:endParaRPr lang="en-US" sz="2000">
              <a:latin typeface="Aptos"/>
            </a:endParaRPr>
          </a:p>
          <a:p>
            <a:pPr marL="0" indent="0">
              <a:buNone/>
            </a:pPr>
            <a:endParaRPr lang="en-US" sz="2000">
              <a:latin typeface="Aptos"/>
            </a:endParaRPr>
          </a:p>
        </p:txBody>
      </p:sp>
      <p:pic>
        <p:nvPicPr>
          <p:cNvPr id="4" name="Content Placeholder 3">
            <a:extLst>
              <a:ext uri="{FF2B5EF4-FFF2-40B4-BE49-F238E27FC236}">
                <a16:creationId xmlns:a16="http://schemas.microsoft.com/office/drawing/2014/main" id="{D548096D-095B-93C5-DD79-CB32DED3D69C}"/>
              </a:ext>
            </a:extLst>
          </p:cNvPr>
          <p:cNvPicPr>
            <a:picLocks noChangeAspect="1"/>
          </p:cNvPicPr>
          <p:nvPr/>
        </p:nvPicPr>
        <p:blipFill>
          <a:blip r:embed="rId3"/>
          <a:stretch>
            <a:fillRect/>
          </a:stretch>
        </p:blipFill>
        <p:spPr>
          <a:xfrm>
            <a:off x="8436728" y="1609725"/>
            <a:ext cx="3019425" cy="1819275"/>
          </a:xfrm>
          <a:prstGeom prst="rect">
            <a:avLst/>
          </a:prstGeom>
        </p:spPr>
      </p:pic>
      <p:sp>
        <p:nvSpPr>
          <p:cNvPr id="7" name="TextBox 6">
            <a:extLst>
              <a:ext uri="{FF2B5EF4-FFF2-40B4-BE49-F238E27FC236}">
                <a16:creationId xmlns:a16="http://schemas.microsoft.com/office/drawing/2014/main" id="{884BB3DC-7C52-BEF2-4BFE-FF7A223C50D1}"/>
              </a:ext>
            </a:extLst>
          </p:cNvPr>
          <p:cNvSpPr txBox="1"/>
          <p:nvPr/>
        </p:nvSpPr>
        <p:spPr>
          <a:xfrm>
            <a:off x="237893" y="6166675"/>
            <a:ext cx="10120256" cy="369332"/>
          </a:xfrm>
          <a:prstGeom prst="rect">
            <a:avLst/>
          </a:prstGeom>
          <a:noFill/>
        </p:spPr>
        <p:txBody>
          <a:bodyPr wrap="square">
            <a:spAutoFit/>
          </a:bodyPr>
          <a:lstStyle/>
          <a:p>
            <a:r>
              <a:rPr lang="en-US" sz="1800">
                <a:latin typeface="Aptos"/>
                <a:cs typeface="Arial"/>
              </a:rPr>
              <a:t>Refer to the </a:t>
            </a:r>
            <a:r>
              <a:rPr lang="en-US" sz="1800">
                <a:latin typeface="Aptos"/>
                <a:cs typeface="Arial"/>
                <a:hlinkClick r:id="rId4"/>
              </a:rPr>
              <a:t>CT-SEDS to TIDE Designated Supports and Accommodations FAQ </a:t>
            </a:r>
            <a:r>
              <a:rPr lang="en-US" sz="1800">
                <a:latin typeface="Aptos"/>
                <a:cs typeface="Arial"/>
              </a:rPr>
              <a:t>for more information.</a:t>
            </a:r>
            <a:endParaRPr lang="en-US"/>
          </a:p>
        </p:txBody>
      </p:sp>
      <p:pic>
        <p:nvPicPr>
          <p:cNvPr id="6" name="Picture 5">
            <a:extLst>
              <a:ext uri="{FF2B5EF4-FFF2-40B4-BE49-F238E27FC236}">
                <a16:creationId xmlns:a16="http://schemas.microsoft.com/office/drawing/2014/main" id="{8D259785-178F-A1FE-D330-2221BF941E29}"/>
              </a:ext>
            </a:extLst>
          </p:cNvPr>
          <p:cNvPicPr>
            <a:picLocks noChangeAspect="1"/>
          </p:cNvPicPr>
          <p:nvPr/>
        </p:nvPicPr>
        <p:blipFill>
          <a:blip r:embed="rId5"/>
          <a:stretch>
            <a:fillRect/>
          </a:stretch>
        </p:blipFill>
        <p:spPr>
          <a:xfrm>
            <a:off x="503207" y="3856558"/>
            <a:ext cx="9704717" cy="2034732"/>
          </a:xfrm>
          <a:prstGeom prst="rect">
            <a:avLst/>
          </a:prstGeom>
        </p:spPr>
      </p:pic>
    </p:spTree>
    <p:extLst>
      <p:ext uri="{BB962C8B-B14F-4D97-AF65-F5344CB8AC3E}">
        <p14:creationId xmlns:p14="http://schemas.microsoft.com/office/powerpoint/2010/main" val="1932841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B630F-50E7-511B-2F4B-D947A39ED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11A26-20C1-024D-4F36-AD08863EB46D}"/>
              </a:ext>
            </a:extLst>
          </p:cNvPr>
          <p:cNvSpPr>
            <a:spLocks noGrp="1"/>
          </p:cNvSpPr>
          <p:nvPr>
            <p:ph type="title"/>
          </p:nvPr>
        </p:nvSpPr>
        <p:spPr>
          <a:xfrm>
            <a:off x="1497497" y="365125"/>
            <a:ext cx="8334816" cy="823097"/>
          </a:xfrm>
        </p:spPr>
        <p:txBody>
          <a:bodyPr>
            <a:noAutofit/>
          </a:bodyPr>
          <a:lstStyle/>
          <a:p>
            <a:r>
              <a:rPr lang="en-US">
                <a:solidFill>
                  <a:srgbClr val="FFFFFF"/>
                </a:solidFill>
              </a:rPr>
              <a:t>Do Now #9. Ensure that Eligibility for the Connecticut  Alternate Assessment System is Accurate</a:t>
            </a:r>
          </a:p>
        </p:txBody>
      </p:sp>
      <p:sp>
        <p:nvSpPr>
          <p:cNvPr id="3" name="Content Placeholder 3">
            <a:extLst>
              <a:ext uri="{FF2B5EF4-FFF2-40B4-BE49-F238E27FC236}">
                <a16:creationId xmlns:a16="http://schemas.microsoft.com/office/drawing/2014/main" id="{E34653B7-A9B6-BD6A-1886-E819C2171E66}"/>
              </a:ext>
            </a:extLst>
          </p:cNvPr>
          <p:cNvSpPr>
            <a:spLocks noGrp="1"/>
          </p:cNvSpPr>
          <p:nvPr>
            <p:ph idx="1"/>
          </p:nvPr>
        </p:nvSpPr>
        <p:spPr>
          <a:xfrm>
            <a:off x="800580" y="1674126"/>
            <a:ext cx="10547707" cy="4818749"/>
          </a:xfrm>
        </p:spPr>
        <p:txBody>
          <a:bodyPr vert="horz" wrap="square" lIns="91440" tIns="45720" rIns="91440" bIns="45720" rtlCol="0" anchor="t">
            <a:noAutofit/>
          </a:bodyPr>
          <a:lstStyle/>
          <a:p>
            <a:pPr marL="0" indent="0">
              <a:buNone/>
            </a:pPr>
            <a:r>
              <a:rPr lang="en-US" sz="2200">
                <a:latin typeface="Aptos"/>
              </a:rPr>
              <a:t>Complete the Connecticut Alternate Assessment System Eligibility Form to determine eligibility for alternate assessments. These include the CAAELP in grades K-12 for dually identified ELs/MLs, the CTAA (for students in grades 3-8 &amp; 11) and CTAS (for students in grades 5, 8, &amp; 11).</a:t>
            </a:r>
          </a:p>
        </p:txBody>
      </p:sp>
      <p:pic>
        <p:nvPicPr>
          <p:cNvPr id="5" name="Picture 4">
            <a:extLst>
              <a:ext uri="{FF2B5EF4-FFF2-40B4-BE49-F238E27FC236}">
                <a16:creationId xmlns:a16="http://schemas.microsoft.com/office/drawing/2014/main" id="{2BA11396-944D-80C3-0A18-4FA094211F31}"/>
              </a:ext>
            </a:extLst>
          </p:cNvPr>
          <p:cNvPicPr>
            <a:picLocks noChangeAspect="1"/>
          </p:cNvPicPr>
          <p:nvPr/>
        </p:nvPicPr>
        <p:blipFill>
          <a:blip r:embed="rId3"/>
          <a:stretch>
            <a:fillRect/>
          </a:stretch>
        </p:blipFill>
        <p:spPr>
          <a:xfrm>
            <a:off x="471487" y="3250800"/>
            <a:ext cx="11249025" cy="1143359"/>
          </a:xfrm>
          <a:prstGeom prst="rect">
            <a:avLst/>
          </a:prstGeom>
        </p:spPr>
      </p:pic>
    </p:spTree>
    <p:extLst>
      <p:ext uri="{BB962C8B-B14F-4D97-AF65-F5344CB8AC3E}">
        <p14:creationId xmlns:p14="http://schemas.microsoft.com/office/powerpoint/2010/main" val="337000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B07200C-E17B-4492-E162-6D9C41ACCBE2}"/>
              </a:ext>
            </a:extLst>
          </p:cNvPr>
          <p:cNvSpPr txBox="1">
            <a:spLocks/>
          </p:cNvSpPr>
          <p:nvPr/>
        </p:nvSpPr>
        <p:spPr>
          <a:xfrm>
            <a:off x="1503123" y="156118"/>
            <a:ext cx="8567803" cy="12342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FFC000"/>
                </a:solidFill>
                <a:latin typeface="Aptos" panose="020B0004020202020204" pitchFamily="34" charset="0"/>
                <a:ea typeface="+mj-ea"/>
                <a:cs typeface="Arial" panose="020B0604020202020204" pitchFamily="34" charset="0"/>
              </a:defRPr>
            </a:lvl1pPr>
          </a:lstStyle>
          <a:p>
            <a:r>
              <a:rPr lang="en-US">
                <a:solidFill>
                  <a:schemeClr val="bg1"/>
                </a:solidFill>
              </a:rPr>
              <a:t>Do Now #10. Review Critical Resources if Considering Participation on the Connecticut Alternate Assessment System</a:t>
            </a:r>
          </a:p>
        </p:txBody>
      </p:sp>
      <p:sp>
        <p:nvSpPr>
          <p:cNvPr id="2" name="Content Placeholder 2">
            <a:extLst>
              <a:ext uri="{FF2B5EF4-FFF2-40B4-BE49-F238E27FC236}">
                <a16:creationId xmlns:a16="http://schemas.microsoft.com/office/drawing/2014/main" id="{FEA07D49-700C-4ECD-67AE-5C4C79D4A189}"/>
              </a:ext>
            </a:extLst>
          </p:cNvPr>
          <p:cNvSpPr>
            <a:spLocks noGrp="1"/>
          </p:cNvSpPr>
          <p:nvPr>
            <p:ph idx="1"/>
          </p:nvPr>
        </p:nvSpPr>
        <p:spPr>
          <a:xfrm>
            <a:off x="538780" y="1771835"/>
            <a:ext cx="4850802" cy="4715025"/>
          </a:xfrm>
        </p:spPr>
        <p:txBody>
          <a:bodyPr vert="horz" wrap="square" lIns="91440" tIns="45720" rIns="91440" bIns="45720" rtlCol="0" anchor="t">
            <a:noAutofit/>
          </a:bodyPr>
          <a:lstStyle/>
          <a:p>
            <a:pPr marL="0" indent="0">
              <a:buNone/>
            </a:pPr>
            <a:r>
              <a:rPr lang="en-US" sz="2000">
                <a:latin typeface="Aptos"/>
              </a:rPr>
              <a:t>The </a:t>
            </a:r>
            <a:r>
              <a:rPr lang="en-US" sz="2000">
                <a:latin typeface="Aptos" panose="020B0004020202020204" pitchFamily="34" charset="0"/>
              </a:rPr>
              <a:t>Connecticut Alternate Assessment System is designed for a very small number of children with the</a:t>
            </a:r>
            <a:r>
              <a:rPr lang="en-US" sz="2000" b="1">
                <a:latin typeface="Aptos" panose="020B0004020202020204" pitchFamily="34" charset="0"/>
              </a:rPr>
              <a:t> most significant cognitive </a:t>
            </a:r>
            <a:r>
              <a:rPr lang="en-US" sz="2000">
                <a:latin typeface="Aptos" panose="020B0004020202020204" pitchFamily="34" charset="0"/>
              </a:rPr>
              <a:t>disabilities. Characteristics include:</a:t>
            </a:r>
            <a:endParaRPr lang="en-US" sz="2000"/>
          </a:p>
          <a:p>
            <a:r>
              <a:rPr lang="en-US" sz="2000"/>
              <a:t>The identification of one or more of the existing categories of disability under the IDEA</a:t>
            </a:r>
          </a:p>
          <a:p>
            <a:r>
              <a:rPr lang="en-US" sz="2000"/>
              <a:t>Significant Intellectual Impairment</a:t>
            </a:r>
          </a:p>
          <a:p>
            <a:r>
              <a:rPr lang="en-US" sz="2000"/>
              <a:t>Functional adaptive skills that are well below age level expectations</a:t>
            </a:r>
          </a:p>
          <a:p>
            <a:r>
              <a:rPr lang="en-US" sz="2000" b="0" i="0">
                <a:effectLst/>
                <a:highlight>
                  <a:srgbClr val="FFFFFF"/>
                </a:highlight>
              </a:rPr>
              <a:t>Need for intensive instruction and significant supports</a:t>
            </a:r>
            <a:endParaRPr lang="en-US" sz="2000"/>
          </a:p>
          <a:p>
            <a:pPr marL="0" indent="0">
              <a:buNone/>
            </a:pPr>
            <a:endParaRPr lang="en-US"/>
          </a:p>
        </p:txBody>
      </p:sp>
      <p:sp>
        <p:nvSpPr>
          <p:cNvPr id="3" name="Content Placeholder 2">
            <a:extLst>
              <a:ext uri="{FF2B5EF4-FFF2-40B4-BE49-F238E27FC236}">
                <a16:creationId xmlns:a16="http://schemas.microsoft.com/office/drawing/2014/main" id="{3D99327A-F7F1-0728-8696-A094C02A4841}"/>
              </a:ext>
            </a:extLst>
          </p:cNvPr>
          <p:cNvSpPr txBox="1">
            <a:spLocks/>
          </p:cNvSpPr>
          <p:nvPr/>
        </p:nvSpPr>
        <p:spPr>
          <a:xfrm>
            <a:off x="5787024" y="1579049"/>
            <a:ext cx="6205370" cy="4930046"/>
          </a:xfrm>
          <a:prstGeom prst="rect">
            <a:avLst/>
          </a:prstGeom>
        </p:spPr>
        <p:txBody>
          <a:bodyPr vert="horz" wrap="square" lIns="91440" tIns="45720" rIns="91440" bIns="45720" rtlCol="0" anchor="t">
            <a:normAutofit fontScale="47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800"/>
              <a:t>Resources</a:t>
            </a:r>
          </a:p>
          <a:p>
            <a:pPr fontAlgn="base">
              <a:spcBef>
                <a:spcPct val="0"/>
              </a:spcBef>
              <a:spcAft>
                <a:spcPct val="0"/>
              </a:spcAft>
              <a:defRPr/>
            </a:pPr>
            <a:r>
              <a:rPr lang="en-US" sz="3800">
                <a:solidFill>
                  <a:srgbClr val="000000"/>
                </a:solidFill>
                <a:latin typeface="Aptos" panose="020B0004020202020204" pitchFamily="34" charset="0"/>
                <a:cs typeface="Arial"/>
                <a:hlinkClick r:id="rId3"/>
              </a:rPr>
              <a:t>Frequently Asked Questions and Answers about the Connecticut Alternate Assessment System</a:t>
            </a:r>
            <a:endParaRPr lang="en-US" sz="3800">
              <a:solidFill>
                <a:srgbClr val="000000"/>
              </a:solidFill>
              <a:latin typeface="Aptos" panose="020B0004020202020204" pitchFamily="34" charset="0"/>
              <a:cs typeface="Arial"/>
            </a:endParaRPr>
          </a:p>
          <a:p>
            <a:pPr fontAlgn="base">
              <a:spcBef>
                <a:spcPct val="0"/>
              </a:spcBef>
              <a:spcAft>
                <a:spcPct val="0"/>
              </a:spcAft>
              <a:defRPr/>
            </a:pPr>
            <a:endParaRPr lang="en-US" sz="3800">
              <a:solidFill>
                <a:srgbClr val="000000"/>
              </a:solidFill>
              <a:latin typeface="Aptos" panose="020B0004020202020204" pitchFamily="34" charset="0"/>
              <a:cs typeface="Arial" panose="020B0604020202020204" pitchFamily="34" charset="0"/>
              <a:hlinkClick r:id="rId4" invalidUrl="http://"/>
            </a:endParaRPr>
          </a:p>
          <a:p>
            <a:pPr fontAlgn="base">
              <a:spcBef>
                <a:spcPct val="0"/>
              </a:spcBef>
              <a:spcAft>
                <a:spcPct val="0"/>
              </a:spcAft>
              <a:defRPr/>
            </a:pPr>
            <a:r>
              <a:rPr lang="en-US" sz="3800">
                <a:solidFill>
                  <a:srgbClr val="000000"/>
                </a:solidFill>
                <a:latin typeface="Aptos" panose="020B0004020202020204" pitchFamily="34" charset="0"/>
                <a:cs typeface="Arial"/>
                <a:hlinkClick r:id="rId5"/>
              </a:rPr>
              <a:t>Annotated Connecticut Alternate Assessment System Eligibility Form</a:t>
            </a:r>
            <a:endParaRPr lang="en-US" sz="3800">
              <a:solidFill>
                <a:srgbClr val="000000"/>
              </a:solidFill>
              <a:latin typeface="Aptos" panose="020B0004020202020204" pitchFamily="34" charset="0"/>
              <a:cs typeface="Arial"/>
            </a:endParaRPr>
          </a:p>
          <a:p>
            <a:pPr fontAlgn="base">
              <a:spcBef>
                <a:spcPct val="0"/>
              </a:spcBef>
              <a:spcAft>
                <a:spcPct val="0"/>
              </a:spcAft>
              <a:defRPr/>
            </a:pPr>
            <a:endParaRPr lang="en-US" sz="3800">
              <a:solidFill>
                <a:srgbClr val="000000"/>
              </a:solidFill>
              <a:latin typeface="Aptos" panose="020B0004020202020204" pitchFamily="34" charset="0"/>
              <a:cs typeface="Arial" panose="020B0604020202020204" pitchFamily="34" charset="0"/>
            </a:endParaRPr>
          </a:p>
          <a:p>
            <a:pPr fontAlgn="base">
              <a:spcBef>
                <a:spcPct val="0"/>
              </a:spcBef>
              <a:spcAft>
                <a:spcPct val="0"/>
              </a:spcAft>
              <a:defRPr/>
            </a:pPr>
            <a:r>
              <a:rPr lang="en-US" sz="3800">
                <a:solidFill>
                  <a:srgbClr val="000000"/>
                </a:solidFill>
                <a:latin typeface="Aptos" panose="020B0004020202020204" pitchFamily="34" charset="0"/>
                <a:cs typeface="Arial"/>
                <a:hlinkClick r:id="rId6"/>
              </a:rPr>
              <a:t>Frequently asked Questions and Answers About the Connecticut Alternate Assessment System Eligibility Form</a:t>
            </a:r>
            <a:endParaRPr lang="en-US" sz="3800">
              <a:solidFill>
                <a:srgbClr val="000000"/>
              </a:solidFill>
              <a:latin typeface="Aptos" panose="020B0004020202020204" pitchFamily="34" charset="0"/>
              <a:cs typeface="Arial"/>
            </a:endParaRPr>
          </a:p>
          <a:p>
            <a:pPr fontAlgn="base">
              <a:spcBef>
                <a:spcPct val="0"/>
              </a:spcBef>
              <a:spcAft>
                <a:spcPct val="0"/>
              </a:spcAft>
              <a:defRPr/>
            </a:pPr>
            <a:endParaRPr lang="en-US" sz="3800">
              <a:solidFill>
                <a:srgbClr val="000000"/>
              </a:solidFill>
              <a:latin typeface="Aptos" panose="020B0004020202020204" pitchFamily="34" charset="0"/>
              <a:cs typeface="Arial" panose="020B0604020202020204" pitchFamily="34" charset="0"/>
            </a:endParaRPr>
          </a:p>
          <a:p>
            <a:pPr fontAlgn="base">
              <a:spcBef>
                <a:spcPct val="0"/>
              </a:spcBef>
              <a:spcAft>
                <a:spcPct val="0"/>
              </a:spcAft>
              <a:defRPr/>
            </a:pPr>
            <a:r>
              <a:rPr lang="en-US" sz="3800">
                <a:solidFill>
                  <a:srgbClr val="000000"/>
                </a:solidFill>
                <a:latin typeface="Aptos" panose="020B0004020202020204" pitchFamily="34" charset="0"/>
                <a:cs typeface="Arial"/>
                <a:hlinkClick r:id="rId7"/>
              </a:rPr>
              <a:t>Connecticut Alternate Assessment System Participation Guidance for Planning and Placement Teams Flowchart </a:t>
            </a:r>
            <a:endParaRPr lang="en-US" sz="3800">
              <a:solidFill>
                <a:srgbClr val="000000"/>
              </a:solidFill>
              <a:latin typeface="Aptos" panose="020B0004020202020204" pitchFamily="34" charset="0"/>
              <a:cs typeface="Arial" panose="020B0604020202020204" pitchFamily="34" charset="0"/>
            </a:endParaRPr>
          </a:p>
          <a:p>
            <a:pPr>
              <a:spcBef>
                <a:spcPct val="0"/>
              </a:spcBef>
              <a:spcAft>
                <a:spcPct val="0"/>
              </a:spcAft>
              <a:defRPr/>
            </a:pPr>
            <a:endParaRPr lang="en-US" sz="3800">
              <a:solidFill>
                <a:srgbClr val="000000"/>
              </a:solidFill>
              <a:latin typeface="Aptos" panose="020B0004020202020204" pitchFamily="34" charset="0"/>
              <a:cs typeface="Arial" panose="020B0604020202020204" pitchFamily="34" charset="0"/>
            </a:endParaRPr>
          </a:p>
          <a:p>
            <a:pPr>
              <a:spcBef>
                <a:spcPct val="0"/>
              </a:spcBef>
              <a:spcAft>
                <a:spcPct val="0"/>
              </a:spcAft>
              <a:defRPr/>
            </a:pPr>
            <a:r>
              <a:rPr lang="en-US" sz="3800">
                <a:solidFill>
                  <a:srgbClr val="000000"/>
                </a:solidFill>
                <a:latin typeface="Aptos" panose="020B0004020202020204" pitchFamily="34" charset="0"/>
                <a:cs typeface="Calibri"/>
                <a:hlinkClick r:id="rId8"/>
              </a:rPr>
              <a:t>Comparison of Connecticut Alternate Assessments</a:t>
            </a:r>
            <a:endParaRPr lang="en-US" sz="3800">
              <a:solidFill>
                <a:srgbClr val="000000"/>
              </a:solidFill>
              <a:latin typeface="Aptos" panose="020B0004020202020204" pitchFamily="34" charset="0"/>
              <a:cs typeface="Calibri"/>
            </a:endParaRPr>
          </a:p>
          <a:p>
            <a:pPr>
              <a:spcBef>
                <a:spcPct val="0"/>
              </a:spcBef>
              <a:spcAft>
                <a:spcPct val="0"/>
              </a:spcAft>
              <a:defRPr/>
            </a:pPr>
            <a:endParaRPr lang="en-US" sz="3800">
              <a:solidFill>
                <a:srgbClr val="000000"/>
              </a:solidFill>
              <a:latin typeface="Aptos" panose="020B0004020202020204" pitchFamily="34" charset="0"/>
              <a:cs typeface="Calibri"/>
            </a:endParaRPr>
          </a:p>
          <a:p>
            <a:pPr>
              <a:spcBef>
                <a:spcPct val="0"/>
              </a:spcBef>
              <a:spcAft>
                <a:spcPct val="0"/>
              </a:spcAft>
              <a:defRPr/>
            </a:pPr>
            <a:r>
              <a:rPr lang="en-US" sz="3800">
                <a:solidFill>
                  <a:srgbClr val="000000"/>
                </a:solidFill>
                <a:latin typeface="Aptos" panose="020B0004020202020204" pitchFamily="34" charset="0"/>
                <a:cs typeface="Calibri"/>
                <a:hlinkClick r:id="rId9"/>
              </a:rPr>
              <a:t>Ensuring Appropriate Student Identification and Eligibility Criteria for Alternate Assessments</a:t>
            </a:r>
            <a:r>
              <a:rPr lang="en-US" sz="3800">
                <a:solidFill>
                  <a:srgbClr val="000000"/>
                </a:solidFill>
                <a:latin typeface="Aptos" panose="020B0004020202020204" pitchFamily="34" charset="0"/>
                <a:cs typeface="Calibri"/>
              </a:rPr>
              <a:t> [PDF]</a:t>
            </a:r>
          </a:p>
          <a:p>
            <a:pPr marL="0" indent="0">
              <a:spcBef>
                <a:spcPct val="0"/>
              </a:spcBef>
              <a:spcAft>
                <a:spcPct val="0"/>
              </a:spcAft>
              <a:buNone/>
              <a:defRPr/>
            </a:pPr>
            <a:endParaRPr lang="en-US" sz="3800">
              <a:solidFill>
                <a:srgbClr val="000000"/>
              </a:solidFill>
              <a:latin typeface="Aptos" panose="020B0004020202020204" pitchFamily="34" charset="0"/>
              <a:cs typeface="Calibri"/>
            </a:endParaRPr>
          </a:p>
          <a:p>
            <a:pPr>
              <a:spcBef>
                <a:spcPct val="0"/>
              </a:spcBef>
              <a:spcAft>
                <a:spcPct val="0"/>
              </a:spcAft>
              <a:defRPr/>
            </a:pPr>
            <a:r>
              <a:rPr lang="en-US" sz="3800">
                <a:solidFill>
                  <a:srgbClr val="000000"/>
                </a:solidFill>
                <a:cs typeface="Calibri"/>
                <a:hlinkClick r:id="rId10"/>
              </a:rPr>
              <a:t>PDFs of Connecticut Alternate Assessment Training</a:t>
            </a:r>
            <a:endParaRPr lang="en-US" sz="3800">
              <a:latin typeface="Aptos" panose="020B0004020202020204" pitchFamily="34" charset="0"/>
              <a:cs typeface="Calibri"/>
            </a:endParaRPr>
          </a:p>
          <a:p>
            <a:pPr fontAlgn="base">
              <a:spcBef>
                <a:spcPct val="0"/>
              </a:spcBef>
              <a:spcAft>
                <a:spcPct val="0"/>
              </a:spcAft>
              <a:defRPr/>
            </a:pPr>
            <a:endParaRPr lang="en-US" sz="3800" u="sng">
              <a:solidFill>
                <a:srgbClr val="000000"/>
              </a:solidFill>
              <a:latin typeface="Aptos" panose="020B0004020202020204" pitchFamily="34" charset="0"/>
              <a:cs typeface="Arial" panose="020B0604020202020204" pitchFamily="34" charset="0"/>
            </a:endParaRPr>
          </a:p>
          <a:p>
            <a:pPr fontAlgn="base">
              <a:spcBef>
                <a:spcPct val="0"/>
              </a:spcBef>
              <a:spcAft>
                <a:spcPct val="0"/>
              </a:spcAft>
              <a:defRPr/>
            </a:pPr>
            <a:r>
              <a:rPr lang="en-US" sz="3800">
                <a:solidFill>
                  <a:srgbClr val="000000"/>
                </a:solidFill>
                <a:latin typeface="Aptos" panose="020B0004020202020204" pitchFamily="34" charset="0"/>
                <a:cs typeface="Arial"/>
              </a:rPr>
              <a:t>For more information, visit the </a:t>
            </a:r>
            <a:r>
              <a:rPr lang="en-US" sz="3800">
                <a:solidFill>
                  <a:srgbClr val="000000"/>
                </a:solidFill>
                <a:latin typeface="Aptos" panose="020B0004020202020204" pitchFamily="34" charset="0"/>
                <a:cs typeface="Arial"/>
                <a:hlinkClick r:id="rId11"/>
              </a:rPr>
              <a:t>CSDE Website </a:t>
            </a:r>
            <a:r>
              <a:rPr lang="en-US" sz="3800">
                <a:solidFill>
                  <a:srgbClr val="000000"/>
                </a:solidFill>
                <a:latin typeface="Aptos" panose="020B0004020202020204" pitchFamily="34" charset="0"/>
                <a:cs typeface="Arial"/>
              </a:rPr>
              <a:t>and the </a:t>
            </a:r>
            <a:r>
              <a:rPr lang="en-US" sz="3800">
                <a:solidFill>
                  <a:srgbClr val="000000"/>
                </a:solidFill>
                <a:latin typeface="Aptos" panose="020B0004020202020204" pitchFamily="34" charset="0"/>
                <a:cs typeface="Arial"/>
                <a:hlinkClick r:id="rId12"/>
              </a:rPr>
              <a:t>Connecticut  Comprehensive Assessment Program Portal</a:t>
            </a:r>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81885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130B-B075-BD52-3169-892C28D8ECD6}"/>
              </a:ext>
            </a:extLst>
          </p:cNvPr>
          <p:cNvSpPr>
            <a:spLocks noGrp="1"/>
          </p:cNvSpPr>
          <p:nvPr>
            <p:ph type="title"/>
          </p:nvPr>
        </p:nvSpPr>
        <p:spPr/>
        <p:txBody>
          <a:bodyPr/>
          <a:lstStyle/>
          <a:p>
            <a:r>
              <a:rPr lang="en-US">
                <a:solidFill>
                  <a:srgbClr val="FFFFFF"/>
                </a:solidFill>
              </a:rPr>
              <a:t>CSDE Performance Office Contacts</a:t>
            </a:r>
          </a:p>
        </p:txBody>
      </p:sp>
      <p:graphicFrame>
        <p:nvGraphicFramePr>
          <p:cNvPr id="4" name="Table 3" descr="This table provides the contact information for ">
            <a:extLst>
              <a:ext uri="{FF2B5EF4-FFF2-40B4-BE49-F238E27FC236}">
                <a16:creationId xmlns:a16="http://schemas.microsoft.com/office/drawing/2014/main" id="{327EA20B-369B-EFFA-7C24-F07DD5D1175C}"/>
              </a:ext>
            </a:extLst>
          </p:cNvPr>
          <p:cNvGraphicFramePr>
            <a:graphicFrameLocks noGrp="1"/>
          </p:cNvGraphicFramePr>
          <p:nvPr>
            <p:extLst>
              <p:ext uri="{D42A27DB-BD31-4B8C-83A1-F6EECF244321}">
                <p14:modId xmlns:p14="http://schemas.microsoft.com/office/powerpoint/2010/main" val="2598874230"/>
              </p:ext>
            </p:extLst>
          </p:nvPr>
        </p:nvGraphicFramePr>
        <p:xfrm>
          <a:off x="71919" y="1539240"/>
          <a:ext cx="5820881" cy="4846320"/>
        </p:xfrm>
        <a:graphic>
          <a:graphicData uri="http://schemas.openxmlformats.org/drawingml/2006/table">
            <a:tbl>
              <a:tblPr firstRow="1" bandRow="1">
                <a:tableStyleId>{5C22544A-7EE6-4342-B048-85BDC9FD1C3A}</a:tableStyleId>
              </a:tblPr>
              <a:tblGrid>
                <a:gridCol w="5820881">
                  <a:extLst>
                    <a:ext uri="{9D8B030D-6E8A-4147-A177-3AD203B41FA5}">
                      <a16:colId xmlns:a16="http://schemas.microsoft.com/office/drawing/2014/main" val="907906314"/>
                    </a:ext>
                  </a:extLst>
                </a:gridCol>
              </a:tblGrid>
              <a:tr h="1235552">
                <a:tc>
                  <a:txBody>
                    <a:bodyPr/>
                    <a:lstStyle/>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Abe Krisst</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Bureau Chief</a:t>
                      </a:r>
                      <a:br>
                        <a:rPr lang="en-US" sz="2000" b="0" i="0" u="none" strike="noStrike" noProof="0">
                          <a:solidFill>
                            <a:srgbClr val="000000"/>
                          </a:solidFill>
                          <a:latin typeface="Aptos" panose="020B0004020202020204" pitchFamily="34" charset="0"/>
                        </a:rPr>
                      </a:br>
                      <a:r>
                        <a:rPr lang="en-US" sz="2000" b="0" i="0" u="none" strike="noStrike" noProof="0">
                          <a:solidFill>
                            <a:srgbClr val="000000"/>
                          </a:solidFill>
                          <a:latin typeface="Aptos" panose="020B0004020202020204" pitchFamily="34" charset="0"/>
                        </a:rPr>
                        <a:t>Connecticut Education – Performance Office</a:t>
                      </a:r>
                      <a:br>
                        <a:rPr lang="en-US" sz="2000" b="0" i="0" u="none" strike="noStrike" noProof="0">
                          <a:solidFill>
                            <a:srgbClr val="000000"/>
                          </a:solidFill>
                          <a:latin typeface="Aptos" panose="020B0004020202020204" pitchFamily="34" charset="0"/>
                        </a:rPr>
                      </a:br>
                      <a:r>
                        <a:rPr lang="en-US" sz="2000" b="0" i="0" u="none" strike="noStrike" noProof="0">
                          <a:solidFill>
                            <a:srgbClr val="000000"/>
                          </a:solidFill>
                          <a:latin typeface="Aptos" panose="020B0004020202020204" pitchFamily="34" charset="0"/>
                        </a:rPr>
                        <a:t>Phone: 860-713-6894; Mobile Phone: 860-690-0650</a:t>
                      </a:r>
                      <a:endParaRPr lang="en-US" sz="200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Email: </a:t>
                      </a:r>
                      <a:r>
                        <a:rPr lang="en-US" sz="2000" b="0" i="0" u="none" strike="noStrike" noProof="0">
                          <a:solidFill>
                            <a:srgbClr val="467886"/>
                          </a:solidFill>
                          <a:latin typeface="Aptos" panose="020B0004020202020204" pitchFamily="34" charset="0"/>
                          <a:hlinkClick r:id="rId3"/>
                        </a:rPr>
                        <a:t>Abe.Krisst@ct.gov</a:t>
                      </a:r>
                      <a:endParaRPr lang="en-US" sz="2000">
                        <a:latin typeface="Aptos" panose="020B0004020202020204" pitchFamily="34" charset="0"/>
                      </a:endParaRPr>
                    </a:p>
                  </a:txBody>
                  <a:tcPr>
                    <a:solidFill>
                      <a:schemeClr val="bg2"/>
                    </a:solidFill>
                  </a:tcPr>
                </a:tc>
                <a:extLst>
                  <a:ext uri="{0D108BD9-81ED-4DB2-BD59-A6C34878D82A}">
                    <a16:rowId xmlns:a16="http://schemas.microsoft.com/office/drawing/2014/main" val="511080106"/>
                  </a:ext>
                </a:extLst>
              </a:tr>
              <a:tr h="1467218">
                <a:tc>
                  <a:txBody>
                    <a:bodyPr/>
                    <a:lstStyle/>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Deirdre Ducharme</a:t>
                      </a:r>
                      <a:endParaRPr lang="en-US" sz="2000" b="0" i="0" u="none" strike="noStrike" noProof="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Education Consultant</a:t>
                      </a:r>
                      <a:endParaRPr lang="en-US" sz="2000" b="0" i="0" u="none" strike="noStrike" noProof="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Performance Office- Special Populations</a:t>
                      </a:r>
                      <a:endParaRPr lang="en-US" sz="2000" b="0" i="0" u="none" strike="noStrike" noProof="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Direct line: 860-713-6859</a:t>
                      </a:r>
                      <a:endParaRPr lang="en-US" sz="2000" b="0" i="0" u="none" strike="noStrike" noProof="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Email: </a:t>
                      </a:r>
                      <a:r>
                        <a:rPr lang="en-US" sz="2000" b="0" i="0" u="none" strike="noStrike" noProof="0">
                          <a:solidFill>
                            <a:schemeClr val="tx1"/>
                          </a:solidFill>
                          <a:latin typeface="Aptos" panose="020B0004020202020204" pitchFamily="34" charset="0"/>
                          <a:hlinkClick r:id="rId4"/>
                        </a:rPr>
                        <a:t>Deirdre.Ducharme@ct.gov</a:t>
                      </a:r>
                      <a:endParaRPr lang="en-US" sz="2000">
                        <a:latin typeface="Aptos" panose="020B0004020202020204" pitchFamily="34" charset="0"/>
                      </a:endParaRPr>
                    </a:p>
                  </a:txBody>
                  <a:tcPr/>
                </a:tc>
                <a:extLst>
                  <a:ext uri="{0D108BD9-81ED-4DB2-BD59-A6C34878D82A}">
                    <a16:rowId xmlns:a16="http://schemas.microsoft.com/office/drawing/2014/main" val="1962101237"/>
                  </a:ext>
                </a:extLst>
              </a:tr>
              <a:tr h="1467218">
                <a:tc>
                  <a:txBody>
                    <a:bodyPr/>
                    <a:lstStyle/>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Katie Seifert</a:t>
                      </a:r>
                      <a:br>
                        <a:rPr lang="en-US" sz="2000" b="0" i="0" u="none" strike="noStrike" noProof="0">
                          <a:solidFill>
                            <a:srgbClr val="000000"/>
                          </a:solidFill>
                          <a:latin typeface="Aptos" panose="020B0004020202020204" pitchFamily="34" charset="0"/>
                        </a:rPr>
                      </a:br>
                      <a:r>
                        <a:rPr lang="en-US" sz="2000" b="0" i="0" u="none" strike="noStrike" noProof="0">
                          <a:solidFill>
                            <a:schemeClr val="tx1"/>
                          </a:solidFill>
                          <a:latin typeface="Aptos" panose="020B0004020202020204" pitchFamily="34" charset="0"/>
                        </a:rPr>
                        <a:t>Associate Education Consultant</a:t>
                      </a:r>
                      <a:endParaRPr lang="en-US" sz="2000" b="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Performance Office- Special Populations</a:t>
                      </a:r>
                      <a:endParaRPr lang="en-US" sz="2000" b="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Direct line: 860-713-6722</a:t>
                      </a:r>
                      <a:endParaRPr lang="en-US" sz="2000" b="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Email: </a:t>
                      </a:r>
                      <a:r>
                        <a:rPr lang="en-US" sz="2000" b="0" i="0" u="sng" strike="noStrike" noProof="0">
                          <a:solidFill>
                            <a:srgbClr val="1E72C7"/>
                          </a:solidFill>
                          <a:latin typeface="Aptos" panose="020B0004020202020204" pitchFamily="34" charset="0"/>
                          <a:hlinkClick r:id="rId5">
                            <a:extLst>
                              <a:ext uri="{A12FA001-AC4F-418D-AE19-62706E023703}">
                                <ahyp:hlinkClr xmlns:ahyp="http://schemas.microsoft.com/office/drawing/2018/hyperlinkcolor" val="tx"/>
                              </a:ext>
                            </a:extLst>
                          </a:hlinkClick>
                        </a:rPr>
                        <a:t>Katherine.Seifert@ct.gov</a:t>
                      </a:r>
                      <a:r>
                        <a:rPr lang="en-US" sz="2000" b="0" i="0" u="none" strike="noStrike" noProof="0">
                          <a:solidFill>
                            <a:srgbClr val="1E72C7"/>
                          </a:solidFill>
                          <a:latin typeface="Aptos" panose="020B0004020202020204" pitchFamily="34" charset="0"/>
                        </a:rPr>
                        <a:t>  </a:t>
                      </a:r>
                      <a:endParaRPr lang="en-US" sz="2000" b="0">
                        <a:solidFill>
                          <a:srgbClr val="1E72C7"/>
                        </a:solidFill>
                        <a:latin typeface="Aptos" panose="020B0004020202020204" pitchFamily="34" charset="0"/>
                      </a:endParaRPr>
                    </a:p>
                  </a:txBody>
                  <a:tcPr/>
                </a:tc>
                <a:extLst>
                  <a:ext uri="{0D108BD9-81ED-4DB2-BD59-A6C34878D82A}">
                    <a16:rowId xmlns:a16="http://schemas.microsoft.com/office/drawing/2014/main" val="2737782947"/>
                  </a:ext>
                </a:extLst>
              </a:tr>
            </a:tbl>
          </a:graphicData>
        </a:graphic>
      </p:graphicFrame>
      <p:graphicFrame>
        <p:nvGraphicFramePr>
          <p:cNvPr id="3" name="Table 2" descr="This table provides the contact information for ">
            <a:extLst>
              <a:ext uri="{FF2B5EF4-FFF2-40B4-BE49-F238E27FC236}">
                <a16:creationId xmlns:a16="http://schemas.microsoft.com/office/drawing/2014/main" id="{84F3328F-D25B-F626-4C86-BB305F4AECFA}"/>
              </a:ext>
            </a:extLst>
          </p:cNvPr>
          <p:cNvGraphicFramePr>
            <a:graphicFrameLocks noGrp="1"/>
          </p:cNvGraphicFramePr>
          <p:nvPr>
            <p:extLst>
              <p:ext uri="{D42A27DB-BD31-4B8C-83A1-F6EECF244321}">
                <p14:modId xmlns:p14="http://schemas.microsoft.com/office/powerpoint/2010/main" val="2974405205"/>
              </p:ext>
            </p:extLst>
          </p:nvPr>
        </p:nvGraphicFramePr>
        <p:xfrm>
          <a:off x="6096000" y="1539240"/>
          <a:ext cx="6024081" cy="4846320"/>
        </p:xfrm>
        <a:graphic>
          <a:graphicData uri="http://schemas.openxmlformats.org/drawingml/2006/table">
            <a:tbl>
              <a:tblPr firstRow="1" bandRow="1">
                <a:tableStyleId>{5C22544A-7EE6-4342-B048-85BDC9FD1C3A}</a:tableStyleId>
              </a:tblPr>
              <a:tblGrid>
                <a:gridCol w="6024081">
                  <a:extLst>
                    <a:ext uri="{9D8B030D-6E8A-4147-A177-3AD203B41FA5}">
                      <a16:colId xmlns:a16="http://schemas.microsoft.com/office/drawing/2014/main" val="907906314"/>
                    </a:ext>
                  </a:extLst>
                </a:gridCol>
              </a:tblGrid>
              <a:tr h="1235552">
                <a:tc>
                  <a:txBody>
                    <a:bodyPr/>
                    <a:lstStyle/>
                    <a:p>
                      <a:pPr lvl="0" algn="ctr">
                        <a:lnSpc>
                          <a:spcPct val="100000"/>
                        </a:lnSpc>
                        <a:spcBef>
                          <a:spcPts val="0"/>
                        </a:spcBef>
                        <a:spcAft>
                          <a:spcPts val="0"/>
                        </a:spcAft>
                        <a:buNone/>
                      </a:pPr>
                      <a:r>
                        <a:rPr lang="en-US" sz="2000" b="0" i="0" u="none" strike="noStrike" noProof="0">
                          <a:solidFill>
                            <a:srgbClr val="000000"/>
                          </a:solidFill>
                          <a:latin typeface="Aptos"/>
                        </a:rPr>
                        <a:t>Kimberly Johnson</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Education Support Technician</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Performance Office</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Phone: 860-713-6885</a:t>
                      </a:r>
                    </a:p>
                    <a:p>
                      <a:pPr lvl="0" algn="ctr">
                        <a:lnSpc>
                          <a:spcPct val="100000"/>
                        </a:lnSpc>
                        <a:spcBef>
                          <a:spcPts val="0"/>
                        </a:spcBef>
                        <a:spcAft>
                          <a:spcPts val="0"/>
                        </a:spcAft>
                        <a:buNone/>
                      </a:pPr>
                      <a:r>
                        <a:rPr lang="en-US" sz="2000" b="0" i="0" u="none" strike="noStrike" noProof="0">
                          <a:solidFill>
                            <a:srgbClr val="000000"/>
                          </a:solidFill>
                          <a:latin typeface="Aptos" panose="020B0004020202020204" pitchFamily="34" charset="0"/>
                        </a:rPr>
                        <a:t>Email: </a:t>
                      </a:r>
                      <a:r>
                        <a:rPr lang="en-US" sz="2000" b="0" i="0" u="none" strike="noStrike" noProof="0">
                          <a:solidFill>
                            <a:srgbClr val="000000"/>
                          </a:solidFill>
                          <a:latin typeface="Aptos" panose="020B0004020202020204" pitchFamily="34" charset="0"/>
                          <a:hlinkClick r:id="rId6"/>
                        </a:rPr>
                        <a:t>Kimberly.Johnson@ct.gov</a:t>
                      </a:r>
                      <a:endParaRPr lang="en-US" sz="2000">
                        <a:latin typeface="Aptos" panose="020B0004020202020204" pitchFamily="34" charset="0"/>
                      </a:endParaRPr>
                    </a:p>
                  </a:txBody>
                  <a:tcPr>
                    <a:solidFill>
                      <a:schemeClr val="bg2"/>
                    </a:solidFill>
                  </a:tcPr>
                </a:tc>
                <a:extLst>
                  <a:ext uri="{0D108BD9-81ED-4DB2-BD59-A6C34878D82A}">
                    <a16:rowId xmlns:a16="http://schemas.microsoft.com/office/drawing/2014/main" val="511080106"/>
                  </a:ext>
                </a:extLst>
              </a:tr>
              <a:tr h="1467218">
                <a:tc>
                  <a:txBody>
                    <a:bodyPr/>
                    <a:lstStyle/>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Cristi Alberino</a:t>
                      </a:r>
                      <a:endParaRPr lang="en-US" sz="2000" b="0" i="0" u="none" strike="noStrike" noProof="0">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Education Consultant</a:t>
                      </a: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Performance Office –Interim &amp; Summative Assessments</a:t>
                      </a: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Email: </a:t>
                      </a:r>
                      <a:r>
                        <a:rPr lang="en-US" sz="2000" b="0" i="0" u="none" strike="noStrike" noProof="0">
                          <a:solidFill>
                            <a:schemeClr val="tx1"/>
                          </a:solidFill>
                          <a:latin typeface="Aptos" panose="020B0004020202020204" pitchFamily="34" charset="0"/>
                          <a:hlinkClick r:id="rId7"/>
                        </a:rPr>
                        <a:t>Cristi.Alberino@ct.gov</a:t>
                      </a:r>
                      <a:r>
                        <a:rPr lang="en-US" sz="2000" b="0" i="0" u="none" strike="noStrike" noProof="0">
                          <a:solidFill>
                            <a:schemeClr val="tx1"/>
                          </a:solidFill>
                          <a:latin typeface="Aptos" panose="020B0004020202020204" pitchFamily="34" charset="0"/>
                        </a:rPr>
                        <a:t> </a:t>
                      </a:r>
                      <a:endParaRPr lang="en-US" sz="2000">
                        <a:latin typeface="Aptos" panose="020B0004020202020204" pitchFamily="34" charset="0"/>
                      </a:endParaRPr>
                    </a:p>
                  </a:txBody>
                  <a:tcPr/>
                </a:tc>
                <a:extLst>
                  <a:ext uri="{0D108BD9-81ED-4DB2-BD59-A6C34878D82A}">
                    <a16:rowId xmlns:a16="http://schemas.microsoft.com/office/drawing/2014/main" val="1962101237"/>
                  </a:ext>
                </a:extLst>
              </a:tr>
              <a:tr h="1467218">
                <a:tc>
                  <a:txBody>
                    <a:bodyPr/>
                    <a:lstStyle/>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Jeff Greig</a:t>
                      </a:r>
                      <a:br>
                        <a:rPr lang="en-US" sz="2000" b="0" i="0" u="none" strike="noStrike" noProof="0">
                          <a:solidFill>
                            <a:srgbClr val="000000"/>
                          </a:solidFill>
                          <a:latin typeface="Aptos" panose="020B0004020202020204" pitchFamily="34" charset="0"/>
                        </a:rPr>
                      </a:br>
                      <a:r>
                        <a:rPr lang="en-US" sz="2000" b="0" i="0" u="none" strike="noStrike" noProof="0">
                          <a:solidFill>
                            <a:schemeClr val="tx1"/>
                          </a:solidFill>
                          <a:latin typeface="Aptos" panose="020B0004020202020204" pitchFamily="34" charset="0"/>
                        </a:rPr>
                        <a:t>Education Consultant</a:t>
                      </a:r>
                      <a:endParaRPr lang="en-US" sz="2000" b="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Performance Office – NGSS Interim &amp; Summative Assessments</a:t>
                      </a:r>
                      <a:endParaRPr lang="en-US" sz="2000" b="0">
                        <a:solidFill>
                          <a:schemeClr val="tx1"/>
                        </a:solidFill>
                        <a:latin typeface="Aptos" panose="020B0004020202020204" pitchFamily="34" charset="0"/>
                      </a:endParaRPr>
                    </a:p>
                    <a:p>
                      <a:pPr lvl="0" algn="ctr">
                        <a:lnSpc>
                          <a:spcPct val="100000"/>
                        </a:lnSpc>
                        <a:spcBef>
                          <a:spcPts val="0"/>
                        </a:spcBef>
                        <a:spcAft>
                          <a:spcPts val="0"/>
                        </a:spcAft>
                        <a:buNone/>
                      </a:pPr>
                      <a:r>
                        <a:rPr lang="en-US" sz="2000" b="0" i="0" u="none" strike="noStrike" noProof="0">
                          <a:solidFill>
                            <a:schemeClr val="tx1"/>
                          </a:solidFill>
                          <a:latin typeface="Aptos" panose="020B0004020202020204" pitchFamily="34" charset="0"/>
                        </a:rPr>
                        <a:t>Email: </a:t>
                      </a:r>
                      <a:r>
                        <a:rPr lang="en-US" sz="2000" b="0" i="0" u="none" strike="noStrike" noProof="0">
                          <a:solidFill>
                            <a:schemeClr val="tx1"/>
                          </a:solidFill>
                          <a:latin typeface="Aptos" panose="020B0004020202020204" pitchFamily="34" charset="0"/>
                          <a:hlinkClick r:id="rId8"/>
                        </a:rPr>
                        <a:t>Jeff.Greig@ct.gov</a:t>
                      </a:r>
                      <a:endParaRPr lang="en-US" sz="2000" b="0">
                        <a:solidFill>
                          <a:srgbClr val="1E72C7"/>
                        </a:solidFill>
                        <a:latin typeface="Aptos" panose="020B0004020202020204" pitchFamily="34" charset="0"/>
                      </a:endParaRPr>
                    </a:p>
                  </a:txBody>
                  <a:tcPr/>
                </a:tc>
                <a:extLst>
                  <a:ext uri="{0D108BD9-81ED-4DB2-BD59-A6C34878D82A}">
                    <a16:rowId xmlns:a16="http://schemas.microsoft.com/office/drawing/2014/main" val="2737782947"/>
                  </a:ext>
                </a:extLst>
              </a:tr>
            </a:tbl>
          </a:graphicData>
        </a:graphic>
      </p:graphicFrame>
    </p:spTree>
    <p:extLst>
      <p:ext uri="{BB962C8B-B14F-4D97-AF65-F5344CB8AC3E}">
        <p14:creationId xmlns:p14="http://schemas.microsoft.com/office/powerpoint/2010/main" val="115468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E7F4A-5094-6D89-0515-55F8E697C8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F5BCB3-7A69-F0F8-FE20-BD6E2F5E2630}"/>
              </a:ext>
            </a:extLst>
          </p:cNvPr>
          <p:cNvPicPr>
            <a:picLocks noChangeAspect="1"/>
          </p:cNvPicPr>
          <p:nvPr/>
        </p:nvPicPr>
        <p:blipFill>
          <a:blip r:embed="rId3"/>
          <a:srcRect t="5128" r="-1" b="12182"/>
          <a:stretch/>
        </p:blipFill>
        <p:spPr>
          <a:xfrm>
            <a:off x="35668" y="0"/>
            <a:ext cx="12156332" cy="6881608"/>
          </a:xfrm>
          <a:prstGeom prst="rect">
            <a:avLst/>
          </a:prstGeom>
        </p:spPr>
      </p:pic>
      <p:sp>
        <p:nvSpPr>
          <p:cNvPr id="4" name="TextBox 3">
            <a:extLst>
              <a:ext uri="{FF2B5EF4-FFF2-40B4-BE49-F238E27FC236}">
                <a16:creationId xmlns:a16="http://schemas.microsoft.com/office/drawing/2014/main" id="{417065AC-DA7F-2848-27FF-626F7ED4003B}"/>
              </a:ext>
            </a:extLst>
          </p:cNvPr>
          <p:cNvSpPr txBox="1"/>
          <p:nvPr/>
        </p:nvSpPr>
        <p:spPr>
          <a:xfrm>
            <a:off x="6200920" y="1422320"/>
            <a:ext cx="5438495" cy="5447645"/>
          </a:xfrm>
          <a:prstGeom prst="rect">
            <a:avLst/>
          </a:prstGeom>
          <a:noFill/>
        </p:spPr>
        <p:txBody>
          <a:bodyPr wrap="square" lIns="91440" tIns="45720" rIns="91440" bIns="45720" rtlCol="0" anchor="t">
            <a:spAutoFit/>
          </a:bodyPr>
          <a:lstStyle/>
          <a:p>
            <a:pPr algn="ctr"/>
            <a:r>
              <a:rPr lang="en-US" sz="4000">
                <a:solidFill>
                  <a:srgbClr val="FFFFFF"/>
                </a:solidFill>
                <a:latin typeface="Aptos" panose="020B0004020202020204" pitchFamily="34" charset="0"/>
              </a:rPr>
              <a:t>Thank you!!!!</a:t>
            </a:r>
          </a:p>
          <a:p>
            <a:pPr algn="ctr"/>
            <a:endParaRPr lang="en-US" sz="5400" b="0">
              <a:solidFill>
                <a:srgbClr val="FFFFFF"/>
              </a:solidFill>
              <a:latin typeface="Aptos" panose="020B0004020202020204" pitchFamily="34" charset="0"/>
              <a:cs typeface="Arial" panose="020B0604020202020204" pitchFamily="34" charset="0"/>
            </a:endParaRPr>
          </a:p>
          <a:p>
            <a:pPr algn="ctr"/>
            <a:r>
              <a:rPr lang="en-US" sz="3200" b="0">
                <a:solidFill>
                  <a:srgbClr val="FFFFFF"/>
                </a:solidFill>
                <a:latin typeface="Aptos" panose="020B0004020202020204" pitchFamily="34" charset="0"/>
                <a:cs typeface="Arial" panose="020B0604020202020204" pitchFamily="34" charset="0"/>
              </a:rPr>
              <a:t>Thank you for attending and for all you do for your students.</a:t>
            </a:r>
          </a:p>
          <a:p>
            <a:pPr algn="ctr"/>
            <a:endParaRPr lang="en-US" sz="3200">
              <a:solidFill>
                <a:srgbClr val="FFFFFF"/>
              </a:solidFill>
              <a:latin typeface="Aptos" panose="020B0004020202020204" pitchFamily="34" charset="0"/>
              <a:cs typeface="Arial" panose="020B0604020202020204" pitchFamily="34" charset="0"/>
            </a:endParaRPr>
          </a:p>
          <a:p>
            <a:pPr algn="ctr"/>
            <a:endParaRPr lang="en-US" sz="3200" b="0">
              <a:solidFill>
                <a:srgbClr val="FFFFFF"/>
              </a:solidFill>
              <a:latin typeface="Aptos" panose="020B0004020202020204" pitchFamily="34" charset="0"/>
              <a:cs typeface="Arial" panose="020B0604020202020204" pitchFamily="34" charset="0"/>
            </a:endParaRPr>
          </a:p>
          <a:p>
            <a:pPr algn="ctr"/>
            <a:endParaRPr lang="en-US" sz="2000">
              <a:solidFill>
                <a:srgbClr val="FFFFFF"/>
              </a:solidFill>
              <a:latin typeface="Aptos" panose="020B0004020202020204" pitchFamily="34" charset="0"/>
              <a:cs typeface="Arial" panose="020B0604020202020204" pitchFamily="34" charset="0"/>
            </a:endParaRPr>
          </a:p>
          <a:p>
            <a:pPr algn="ctr"/>
            <a:r>
              <a:rPr lang="en-US" sz="2000" b="0">
                <a:solidFill>
                  <a:srgbClr val="FFFFFF"/>
                </a:solidFill>
                <a:latin typeface="Aptos" panose="020B0004020202020204" pitchFamily="34" charset="0"/>
                <a:cs typeface="Arial" panose="020B0604020202020204" pitchFamily="34" charset="0"/>
              </a:rPr>
              <a:t>Connecticut State Department of Education</a:t>
            </a:r>
          </a:p>
          <a:p>
            <a:pPr algn="ctr"/>
            <a:r>
              <a:rPr lang="en-US" sz="5400" b="0">
                <a:solidFill>
                  <a:srgbClr val="FFFFFF"/>
                </a:solidFill>
                <a:latin typeface="Aptos" panose="020B0004020202020204" pitchFamily="34" charset="0"/>
                <a:cs typeface="Arial" panose="020B0604020202020204" pitchFamily="34" charset="0"/>
              </a:rPr>
              <a:t> </a:t>
            </a:r>
            <a:endParaRPr lang="en-US" sz="1400" b="0">
              <a:solidFill>
                <a:srgbClr val="FFFFFF"/>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9864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C57C-38A3-8C3E-CECE-E25CED985C94}"/>
              </a:ext>
            </a:extLst>
          </p:cNvPr>
          <p:cNvSpPr>
            <a:spLocks noGrp="1"/>
          </p:cNvSpPr>
          <p:nvPr>
            <p:ph type="title"/>
          </p:nvPr>
        </p:nvSpPr>
        <p:spPr/>
        <p:txBody>
          <a:bodyPr>
            <a:noAutofit/>
          </a:bodyPr>
          <a:lstStyle/>
          <a:p>
            <a:r>
              <a:rPr lang="en-US" sz="3600" b="1">
                <a:solidFill>
                  <a:srgbClr val="FFFFFF"/>
                </a:solidFill>
                <a:latin typeface="Aptos"/>
                <a:ea typeface="Open Sans"/>
                <a:cs typeface="Open Sans"/>
              </a:rPr>
              <a:t>Do </a:t>
            </a:r>
            <a:r>
              <a:rPr lang="en-US" sz="3600">
                <a:solidFill>
                  <a:srgbClr val="FFFFFF"/>
                </a:solidFill>
                <a:latin typeface="Aptos"/>
                <a:ea typeface="Open Sans"/>
                <a:cs typeface="Open Sans"/>
              </a:rPr>
              <a:t>Now #1. </a:t>
            </a:r>
            <a:r>
              <a:rPr lang="en-US" sz="3600" b="1">
                <a:solidFill>
                  <a:srgbClr val="FFFFFF"/>
                </a:solidFill>
                <a:latin typeface="Aptos"/>
                <a:ea typeface="Open Sans"/>
                <a:cs typeface="Open Sans"/>
              </a:rPr>
              <a:t>Know Your Contac</a:t>
            </a:r>
            <a:r>
              <a:rPr lang="en-US" sz="3600">
                <a:solidFill>
                  <a:srgbClr val="FFFFFF"/>
                </a:solidFill>
                <a:latin typeface="Aptos"/>
                <a:ea typeface="Open Sans"/>
                <a:cs typeface="Open Sans"/>
              </a:rPr>
              <a:t>ts</a:t>
            </a:r>
          </a:p>
        </p:txBody>
      </p:sp>
      <p:sp>
        <p:nvSpPr>
          <p:cNvPr id="13" name="TextBox 12">
            <a:extLst>
              <a:ext uri="{FF2B5EF4-FFF2-40B4-BE49-F238E27FC236}">
                <a16:creationId xmlns:a16="http://schemas.microsoft.com/office/drawing/2014/main" id="{D46FC5CD-244C-88BC-AD59-9F255184609B}"/>
              </a:ext>
            </a:extLst>
          </p:cNvPr>
          <p:cNvSpPr txBox="1"/>
          <p:nvPr/>
        </p:nvSpPr>
        <p:spPr>
          <a:xfrm>
            <a:off x="1602797" y="2404028"/>
            <a:ext cx="3478358" cy="2146742"/>
          </a:xfrm>
          <a:prstGeom prst="rect">
            <a:avLst/>
          </a:prstGeom>
          <a:noFill/>
        </p:spPr>
        <p:txBody>
          <a:bodyPr wrap="square">
            <a:spAutoFit/>
          </a:bodyPr>
          <a:lstStyle/>
          <a:p>
            <a:pPr>
              <a:spcAft>
                <a:spcPts val="300"/>
              </a:spcAft>
            </a:pPr>
            <a:r>
              <a:rPr lang="en-US" sz="1800">
                <a:solidFill>
                  <a:schemeClr val="bg1"/>
                </a:solidFill>
              </a:rPr>
              <a:t>State policy test administration questions</a:t>
            </a:r>
          </a:p>
          <a:p>
            <a:pPr>
              <a:spcAft>
                <a:spcPts val="300"/>
              </a:spcAft>
            </a:pPr>
            <a:r>
              <a:rPr lang="en-US" sz="1800">
                <a:solidFill>
                  <a:schemeClr val="bg1"/>
                </a:solidFill>
              </a:rPr>
              <a:t>Reporting of security breaches</a:t>
            </a:r>
          </a:p>
          <a:p>
            <a:pPr>
              <a:spcAft>
                <a:spcPts val="300"/>
              </a:spcAft>
            </a:pPr>
            <a:r>
              <a:rPr lang="en-US" sz="1800">
                <a:solidFill>
                  <a:schemeClr val="bg1"/>
                </a:solidFill>
              </a:rPr>
              <a:t> CT-SEDS/TIDE syncing issues</a:t>
            </a:r>
          </a:p>
          <a:p>
            <a:pPr marL="0" indent="0">
              <a:spcAft>
                <a:spcPts val="300"/>
              </a:spcAft>
              <a:buNone/>
            </a:pPr>
            <a:r>
              <a:rPr lang="en-US">
                <a:solidFill>
                  <a:schemeClr val="bg1"/>
                </a:solidFill>
              </a:rPr>
              <a:t>C</a:t>
            </a:r>
            <a:r>
              <a:rPr lang="en-US" sz="1800">
                <a:solidFill>
                  <a:schemeClr val="bg1"/>
                </a:solidFill>
              </a:rPr>
              <a:t>ontact the Performance Office at </a:t>
            </a:r>
            <a:r>
              <a:rPr lang="en-US" sz="1800">
                <a:solidFill>
                  <a:schemeClr val="bg1"/>
                </a:solidFill>
                <a:cs typeface="Arial"/>
              </a:rPr>
              <a:t>860-713-6860; </a:t>
            </a:r>
            <a:r>
              <a:rPr lang="en-US" sz="180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ctstudentassessment@ct.gov</a:t>
            </a:r>
            <a:endParaRPr lang="en-US" sz="1800">
              <a:solidFill>
                <a:schemeClr val="bg1"/>
              </a:solidFill>
              <a:cs typeface="Arial" panose="020B0604020202020204" pitchFamily="34" charset="0"/>
            </a:endParaRPr>
          </a:p>
        </p:txBody>
      </p:sp>
      <p:graphicFrame>
        <p:nvGraphicFramePr>
          <p:cNvPr id="3" name="Table 2">
            <a:extLst>
              <a:ext uri="{FF2B5EF4-FFF2-40B4-BE49-F238E27FC236}">
                <a16:creationId xmlns:a16="http://schemas.microsoft.com/office/drawing/2014/main" id="{DD1F4632-2FF8-45BF-49F0-3256E42930EF}"/>
              </a:ext>
            </a:extLst>
          </p:cNvPr>
          <p:cNvGraphicFramePr>
            <a:graphicFrameLocks noGrp="1"/>
          </p:cNvGraphicFramePr>
          <p:nvPr>
            <p:extLst>
              <p:ext uri="{D42A27DB-BD31-4B8C-83A1-F6EECF244321}">
                <p14:modId xmlns:p14="http://schemas.microsoft.com/office/powerpoint/2010/main" val="1608320816"/>
              </p:ext>
            </p:extLst>
          </p:nvPr>
        </p:nvGraphicFramePr>
        <p:xfrm>
          <a:off x="347963" y="1512825"/>
          <a:ext cx="10774428" cy="4873118"/>
        </p:xfrm>
        <a:graphic>
          <a:graphicData uri="http://schemas.openxmlformats.org/drawingml/2006/table">
            <a:tbl>
              <a:tblPr firstRow="1" bandRow="1"/>
              <a:tblGrid>
                <a:gridCol w="3181450">
                  <a:extLst>
                    <a:ext uri="{9D8B030D-6E8A-4147-A177-3AD203B41FA5}">
                      <a16:colId xmlns:a16="http://schemas.microsoft.com/office/drawing/2014/main" val="3513311815"/>
                    </a:ext>
                  </a:extLst>
                </a:gridCol>
                <a:gridCol w="2471367">
                  <a:extLst>
                    <a:ext uri="{9D8B030D-6E8A-4147-A177-3AD203B41FA5}">
                      <a16:colId xmlns:a16="http://schemas.microsoft.com/office/drawing/2014/main" val="1440208118"/>
                    </a:ext>
                  </a:extLst>
                </a:gridCol>
                <a:gridCol w="5121611">
                  <a:extLst>
                    <a:ext uri="{9D8B030D-6E8A-4147-A177-3AD203B41FA5}">
                      <a16:colId xmlns:a16="http://schemas.microsoft.com/office/drawing/2014/main" val="3998856559"/>
                    </a:ext>
                  </a:extLst>
                </a:gridCol>
              </a:tblGrid>
              <a:tr h="354448">
                <a:tc>
                  <a:txBody>
                    <a:bodyPr/>
                    <a:lstStyle/>
                    <a:p>
                      <a:pPr algn="l" rtl="0" fontAlgn="base"/>
                      <a:r>
                        <a:rPr lang="en-US" sz="1800" b="1" i="0">
                          <a:solidFill>
                            <a:srgbClr val="FFFFFF"/>
                          </a:solidFill>
                          <a:effectLst/>
                          <a:latin typeface="Aptos" panose="020B0004020202020204" pitchFamily="34" charset="0"/>
                        </a:rPr>
                        <a:t>Contact​</a:t>
                      </a:r>
                    </a:p>
                  </a:txBody>
                  <a:tcPr marL="100675" marR="100675" marT="50338" marB="50338">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5B9BD5"/>
                    </a:solidFill>
                  </a:tcPr>
                </a:tc>
                <a:tc>
                  <a:txBody>
                    <a:bodyPr/>
                    <a:lstStyle/>
                    <a:p>
                      <a:pPr algn="l" rtl="0" fontAlgn="base"/>
                      <a:r>
                        <a:rPr lang="en-US" sz="1800" b="1" i="0">
                          <a:solidFill>
                            <a:srgbClr val="FFFFFF"/>
                          </a:solidFill>
                          <a:effectLst/>
                          <a:latin typeface="Aptos" panose="020B0004020202020204" pitchFamily="34" charset="0"/>
                        </a:rPr>
                        <a:t>Name ​</a:t>
                      </a:r>
                    </a:p>
                  </a:txBody>
                  <a:tcPr marL="100675" marR="100675" marT="50338" marB="50338">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5B9BD5"/>
                    </a:solidFill>
                  </a:tcPr>
                </a:tc>
                <a:tc>
                  <a:txBody>
                    <a:bodyPr/>
                    <a:lstStyle/>
                    <a:p>
                      <a:pPr algn="l" rtl="0" fontAlgn="base"/>
                      <a:r>
                        <a:rPr lang="en-US" sz="1800" b="1" i="0">
                          <a:solidFill>
                            <a:srgbClr val="FFFFFF"/>
                          </a:solidFill>
                          <a:effectLst/>
                          <a:latin typeface="Aptos" panose="020B0004020202020204" pitchFamily="34" charset="0"/>
                        </a:rPr>
                        <a:t>Phone/Email​</a:t>
                      </a:r>
                    </a:p>
                  </a:txBody>
                  <a:tcPr marL="100675" marR="100675" marT="50338" marB="50338">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947823882"/>
                  </a:ext>
                </a:extLst>
              </a:tr>
              <a:tr h="491307">
                <a:tc>
                  <a:txBody>
                    <a:bodyPr/>
                    <a:lstStyle/>
                    <a:p>
                      <a:pPr algn="l" rtl="0" fontAlgn="base"/>
                      <a:r>
                        <a:rPr lang="en-US" sz="1800" b="0" i="0">
                          <a:solidFill>
                            <a:srgbClr val="000000"/>
                          </a:solidFill>
                          <a:effectLst/>
                          <a:latin typeface="Aptos" panose="020B0004020202020204" pitchFamily="34" charset="0"/>
                        </a:rPr>
                        <a:t>District Test Coordinator​</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tc>
                  <a:txBody>
                    <a:bodyPr/>
                    <a:lstStyle/>
                    <a:p>
                      <a:pPr algn="l" rtl="0" fontAlgn="auto"/>
                      <a:r>
                        <a:rPr lang="en-US" sz="1800" b="0" i="0">
                          <a:solidFill>
                            <a:srgbClr val="000000"/>
                          </a:solidFill>
                          <a:effectLst/>
                          <a:latin typeface="Aptos" panose="020B0004020202020204" pitchFamily="34" charset="0"/>
                        </a:rPr>
                        <a:t>​</a:t>
                      </a:r>
                    </a:p>
                  </a:txBody>
                  <a:tcPr marL="100675" marR="100675" marT="50338" marB="50338">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tc>
                  <a:txBody>
                    <a:bodyPr/>
                    <a:lstStyle/>
                    <a:p>
                      <a:pPr algn="l" rtl="0" fontAlgn="auto"/>
                      <a:r>
                        <a:rPr lang="en-US" sz="1800" b="0" i="0">
                          <a:solidFill>
                            <a:srgbClr val="000000"/>
                          </a:solidFill>
                          <a:effectLst/>
                          <a:latin typeface="Aptos" panose="020B0004020202020204" pitchFamily="34" charset="0"/>
                        </a:rPr>
                        <a:t>​</a:t>
                      </a:r>
                    </a:p>
                  </a:txBody>
                  <a:tcPr marL="100675" marR="100675" marT="50338" marB="50338">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91963696"/>
                  </a:ext>
                </a:extLst>
              </a:tr>
              <a:tr h="471475">
                <a:tc>
                  <a:txBody>
                    <a:bodyPr/>
                    <a:lstStyle/>
                    <a:p>
                      <a:pPr algn="l" rtl="0" fontAlgn="base"/>
                      <a:r>
                        <a:rPr lang="en-US" sz="1800" b="0" i="0">
                          <a:solidFill>
                            <a:srgbClr val="000000"/>
                          </a:solidFill>
                          <a:effectLst/>
                          <a:latin typeface="Aptos" panose="020B0004020202020204" pitchFamily="34" charset="0"/>
                        </a:rPr>
                        <a:t>School Test Coordinator​</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EAEFF7"/>
                    </a:solidFill>
                  </a:tcPr>
                </a:tc>
                <a:tc>
                  <a:txBody>
                    <a:bodyPr/>
                    <a:lstStyle/>
                    <a:p>
                      <a:pPr algn="l" rtl="0" fontAlgn="auto"/>
                      <a:r>
                        <a:rPr lang="en-US" sz="1800" b="0" i="0">
                          <a:solidFill>
                            <a:srgbClr val="000000"/>
                          </a:solidFill>
                          <a:effectLst/>
                          <a:latin typeface="Aptos" panose="020B0004020202020204" pitchFamily="34" charset="0"/>
                        </a:rPr>
                        <a:t>​</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EAEFF7"/>
                    </a:solidFill>
                  </a:tcPr>
                </a:tc>
                <a:tc>
                  <a:txBody>
                    <a:bodyPr/>
                    <a:lstStyle/>
                    <a:p>
                      <a:pPr algn="l" rtl="0" fontAlgn="auto"/>
                      <a:r>
                        <a:rPr lang="en-US" sz="1800" b="0" i="0">
                          <a:solidFill>
                            <a:srgbClr val="000000"/>
                          </a:solidFill>
                          <a:effectLst/>
                          <a:latin typeface="Aptos" panose="020B0004020202020204" pitchFamily="34" charset="0"/>
                        </a:rPr>
                        <a:t>​</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547981250"/>
                  </a:ext>
                </a:extLst>
              </a:tr>
              <a:tr h="519837">
                <a:tc>
                  <a:txBody>
                    <a:bodyPr/>
                    <a:lstStyle/>
                    <a:p>
                      <a:pPr algn="l" rtl="0" fontAlgn="base"/>
                      <a:r>
                        <a:rPr lang="en-US" sz="1800" b="0" i="0">
                          <a:solidFill>
                            <a:srgbClr val="000000"/>
                          </a:solidFill>
                          <a:effectLst/>
                          <a:latin typeface="Aptos" panose="020B0004020202020204" pitchFamily="34" charset="0"/>
                        </a:rPr>
                        <a:t>Special Education Contact</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tc>
                  <a:txBody>
                    <a:bodyPr/>
                    <a:lstStyle/>
                    <a:p>
                      <a:pPr algn="l" rtl="0" fontAlgn="auto"/>
                      <a:endParaRPr lang="en-US" sz="1800" b="0" i="0">
                        <a:solidFill>
                          <a:srgbClr val="000000"/>
                        </a:solidFill>
                        <a:effectLst/>
                        <a:latin typeface="Aptos" panose="020B0004020202020204" pitchFamily="34" charset="0"/>
                      </a:endParaRP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tc>
                  <a:txBody>
                    <a:bodyPr/>
                    <a:lstStyle/>
                    <a:p>
                      <a:pPr algn="l" rtl="0" fontAlgn="auto"/>
                      <a:endParaRPr lang="en-US" sz="1800" b="0" i="0">
                        <a:solidFill>
                          <a:srgbClr val="000000"/>
                        </a:solidFill>
                        <a:effectLst/>
                        <a:latin typeface="Aptos" panose="020B0004020202020204" pitchFamily="34" charset="0"/>
                      </a:endParaRP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891868729"/>
                  </a:ext>
                </a:extLst>
              </a:tr>
              <a:tr h="519837">
                <a:tc>
                  <a:txBody>
                    <a:bodyPr/>
                    <a:lstStyle/>
                    <a:p>
                      <a:pPr algn="l" rtl="0" fontAlgn="base"/>
                      <a:r>
                        <a:rPr lang="en-US" sz="1800" b="0" i="0">
                          <a:solidFill>
                            <a:srgbClr val="000000"/>
                          </a:solidFill>
                          <a:effectLst/>
                          <a:latin typeface="Aptos" panose="020B0004020202020204" pitchFamily="34" charset="0"/>
                        </a:rPr>
                        <a:t>English Language Assessment Coordinator</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tc>
                  <a:txBody>
                    <a:bodyPr/>
                    <a:lstStyle/>
                    <a:p>
                      <a:pPr algn="l" rtl="0" fontAlgn="auto"/>
                      <a:endParaRPr lang="en-US" sz="1800" b="0" i="0">
                        <a:solidFill>
                          <a:srgbClr val="000000"/>
                        </a:solidFill>
                        <a:effectLst/>
                        <a:latin typeface="Aptos" panose="020B0004020202020204" pitchFamily="34" charset="0"/>
                      </a:endParaRP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tc>
                  <a:txBody>
                    <a:bodyPr/>
                    <a:lstStyle/>
                    <a:p>
                      <a:pPr algn="l" rtl="0" fontAlgn="auto"/>
                      <a:endParaRPr lang="en-US" sz="1800" b="0" i="0">
                        <a:solidFill>
                          <a:srgbClr val="000000"/>
                        </a:solidFill>
                        <a:effectLst/>
                        <a:latin typeface="Aptos" panose="020B0004020202020204" pitchFamily="34" charset="0"/>
                      </a:endParaRP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93240581"/>
                  </a:ext>
                </a:extLst>
              </a:tr>
              <a:tr h="451643">
                <a:tc>
                  <a:txBody>
                    <a:bodyPr/>
                    <a:lstStyle/>
                    <a:p>
                      <a:pPr algn="l" rtl="0" fontAlgn="base"/>
                      <a:r>
                        <a:rPr lang="en-US" sz="1800" b="0" i="0">
                          <a:solidFill>
                            <a:srgbClr val="000000"/>
                          </a:solidFill>
                          <a:effectLst/>
                          <a:latin typeface="Aptos" panose="020B0004020202020204" pitchFamily="34" charset="0"/>
                        </a:rPr>
                        <a:t>Technology Coordinator​</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tc>
                  <a:txBody>
                    <a:bodyPr/>
                    <a:lstStyle/>
                    <a:p>
                      <a:pPr algn="l" rtl="0" fontAlgn="auto"/>
                      <a:r>
                        <a:rPr lang="en-US" sz="1800" b="0" i="0">
                          <a:solidFill>
                            <a:srgbClr val="000000"/>
                          </a:solidFill>
                          <a:effectLst/>
                          <a:latin typeface="Aptos" panose="020B0004020202020204" pitchFamily="34" charset="0"/>
                        </a:rPr>
                        <a:t>​</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tc>
                  <a:txBody>
                    <a:bodyPr/>
                    <a:lstStyle/>
                    <a:p>
                      <a:pPr algn="l" rtl="0" fontAlgn="auto"/>
                      <a:r>
                        <a:rPr lang="en-US" sz="1800" b="0" i="0">
                          <a:solidFill>
                            <a:srgbClr val="000000"/>
                          </a:solidFill>
                          <a:effectLst/>
                          <a:latin typeface="Aptos" panose="020B0004020202020204" pitchFamily="34" charset="0"/>
                        </a:rPr>
                        <a:t>​</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384360817"/>
                  </a:ext>
                </a:extLst>
              </a:tr>
              <a:tr h="442268">
                <a:tc>
                  <a:txBody>
                    <a:bodyPr/>
                    <a:lstStyle/>
                    <a:p>
                      <a:pPr algn="l" rtl="0" fontAlgn="base"/>
                      <a:r>
                        <a:rPr lang="en-US" sz="1800" b="0" i="0">
                          <a:solidFill>
                            <a:srgbClr val="000000"/>
                          </a:solidFill>
                          <a:effectLst/>
                          <a:latin typeface="Aptos" panose="020B0004020202020204" pitchFamily="34" charset="0"/>
                        </a:rPr>
                        <a:t>CSDE Assessment Office​</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EAEFF7"/>
                    </a:solidFill>
                  </a:tcPr>
                </a:tc>
                <a:tc>
                  <a:txBody>
                    <a:bodyPr/>
                    <a:lstStyle/>
                    <a:p>
                      <a:pPr algn="l" rtl="0" fontAlgn="auto"/>
                      <a:r>
                        <a:rPr lang="en-US" sz="1800" b="0" i="0">
                          <a:solidFill>
                            <a:srgbClr val="000000"/>
                          </a:solidFill>
                          <a:effectLst/>
                          <a:latin typeface="Aptos" panose="020B0004020202020204" pitchFamily="34" charset="0"/>
                        </a:rPr>
                        <a:t>​</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EAEFF7"/>
                    </a:solidFill>
                  </a:tcPr>
                </a:tc>
                <a:tc>
                  <a:txBody>
                    <a:bodyPr/>
                    <a:lstStyle/>
                    <a:p>
                      <a:pPr algn="l" rtl="0" fontAlgn="base"/>
                      <a:r>
                        <a:rPr lang="en-US" sz="1800" b="0" i="0">
                          <a:solidFill>
                            <a:srgbClr val="000000"/>
                          </a:solidFill>
                          <a:effectLst/>
                          <a:latin typeface="Aptos" panose="020B0004020202020204" pitchFamily="34" charset="0"/>
                        </a:rPr>
                        <a:t>860-713-6860; ctstudentassessment@ct.gov​</a:t>
                      </a:r>
                    </a:p>
                  </a:txBody>
                  <a:tcPr marL="100675" marR="100675" marT="50338" marB="50338" anchor="ctr">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199938725"/>
                  </a:ext>
                </a:extLst>
              </a:tr>
              <a:tr h="1313894">
                <a:tc>
                  <a:txBody>
                    <a:bodyPr/>
                    <a:lstStyle/>
                    <a:p>
                      <a:pPr algn="l" rtl="0" fontAlgn="base"/>
                      <a:r>
                        <a:rPr lang="en-US" sz="1800" b="0" i="0">
                          <a:solidFill>
                            <a:srgbClr val="000000"/>
                          </a:solidFill>
                          <a:effectLst/>
                          <a:latin typeface="Aptos" panose="020B0004020202020204" pitchFamily="34" charset="0"/>
                        </a:rPr>
                        <a:t>Connecticut Help Desk (Cambium Assessment )​</a:t>
                      </a:r>
                    </a:p>
                  </a:txBody>
                  <a:tcPr marL="100675" marR="100675" marT="50338" marB="50338">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tc>
                  <a:txBody>
                    <a:bodyPr/>
                    <a:lstStyle/>
                    <a:p>
                      <a:pPr algn="l" rtl="0" fontAlgn="auto"/>
                      <a:r>
                        <a:rPr lang="en-US" sz="1800" b="0" i="0">
                          <a:solidFill>
                            <a:srgbClr val="000000"/>
                          </a:solidFill>
                          <a:effectLst/>
                          <a:latin typeface="Aptos" panose="020B0004020202020204" pitchFamily="34" charset="0"/>
                        </a:rPr>
                        <a:t>​</a:t>
                      </a:r>
                    </a:p>
                  </a:txBody>
                  <a:tcPr marL="100675" marR="100675" marT="50338" marB="50338">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tc>
                  <a:txBody>
                    <a:bodyPr/>
                    <a:lstStyle/>
                    <a:p>
                      <a:pPr algn="l" rtl="0" fontAlgn="base"/>
                      <a:r>
                        <a:rPr lang="en-US" sz="1800" b="0" i="0">
                          <a:solidFill>
                            <a:srgbClr val="000000"/>
                          </a:solidFill>
                          <a:effectLst/>
                          <a:latin typeface="Aptos" panose="020B0004020202020204" pitchFamily="34" charset="0"/>
                        </a:rPr>
                        <a:t>844-202-7583; ​</a:t>
                      </a:r>
                    </a:p>
                    <a:p>
                      <a:pPr algn="l" rtl="0" fontAlgn="base"/>
                      <a:r>
                        <a:rPr lang="en-US" sz="1800" b="0" i="0" u="sng" strike="noStrike">
                          <a:solidFill>
                            <a:srgbClr val="0563C1"/>
                          </a:solidFill>
                          <a:effectLst/>
                          <a:latin typeface="Aptos" panose="020B0004020202020204" pitchFamily="34" charset="0"/>
                          <a:hlinkClick r:id="rId4">
                            <a:extLst>
                              <a:ext uri="{A12FA001-AC4F-418D-AE19-62706E023703}">
                                <ahyp:hlinkClr xmlns:ahyp="http://schemas.microsoft.com/office/drawing/2018/hyperlinkcolor" val="tx"/>
                              </a:ext>
                            </a:extLst>
                          </a:hlinkClick>
                        </a:rPr>
                        <a:t>cthelpdesk@cambiumassessment.com</a:t>
                      </a:r>
                      <a:r>
                        <a:rPr lang="en-US" sz="1800" b="0" i="0">
                          <a:solidFill>
                            <a:srgbClr val="000000"/>
                          </a:solidFill>
                          <a:effectLst/>
                          <a:latin typeface="Aptos" panose="020B0004020202020204" pitchFamily="34" charset="0"/>
                        </a:rPr>
                        <a:t>​</a:t>
                      </a:r>
                    </a:p>
                    <a:p>
                      <a:pPr algn="l" rtl="0" fontAlgn="base"/>
                      <a:r>
                        <a:rPr lang="en-US" sz="1800" b="0" i="0">
                          <a:solidFill>
                            <a:srgbClr val="000000"/>
                          </a:solidFill>
                          <a:effectLst/>
                          <a:latin typeface="Aptos" panose="020B0004020202020204" pitchFamily="34" charset="0"/>
                        </a:rPr>
                        <a:t>​</a:t>
                      </a:r>
                    </a:p>
                    <a:p>
                      <a:pPr algn="l" rtl="0" fontAlgn="base"/>
                      <a:r>
                        <a:rPr lang="en-US" sz="1800" b="0" i="0">
                          <a:solidFill>
                            <a:srgbClr val="000000"/>
                          </a:solidFill>
                          <a:effectLst/>
                          <a:latin typeface="Aptos" panose="020B0004020202020204" pitchFamily="34" charset="0"/>
                        </a:rPr>
                        <a:t>The Help Desk is open Monday – Friday 7:00 a.m. to 7:00 p.m. during testing.​</a:t>
                      </a:r>
                    </a:p>
                  </a:txBody>
                  <a:tcPr marL="100675" marR="100675" marT="50338" marB="50338">
                    <a:lnL w="15497" cap="flat" cmpd="sng" algn="ctr">
                      <a:solidFill>
                        <a:srgbClr val="FFFFFF"/>
                      </a:solidFill>
                      <a:prstDash val="solid"/>
                      <a:round/>
                      <a:headEnd type="none" w="med" len="med"/>
                      <a:tailEnd type="none" w="med" len="med"/>
                    </a:lnL>
                    <a:lnR w="15497" cap="flat" cmpd="sng" algn="ctr">
                      <a:solidFill>
                        <a:srgbClr val="FFFFFF"/>
                      </a:solidFill>
                      <a:prstDash val="solid"/>
                      <a:round/>
                      <a:headEnd type="none" w="med" len="med"/>
                      <a:tailEnd type="none" w="med" len="med"/>
                    </a:lnR>
                    <a:lnT w="15497" cap="flat" cmpd="sng" algn="ctr">
                      <a:solidFill>
                        <a:srgbClr val="FFFFFF"/>
                      </a:solidFill>
                      <a:prstDash val="solid"/>
                      <a:round/>
                      <a:headEnd type="none" w="med" len="med"/>
                      <a:tailEnd type="none" w="med" len="med"/>
                    </a:lnT>
                    <a:lnB w="15497"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210951440"/>
                  </a:ext>
                </a:extLst>
              </a:tr>
            </a:tbl>
          </a:graphicData>
        </a:graphic>
      </p:graphicFrame>
    </p:spTree>
    <p:extLst>
      <p:ext uri="{BB962C8B-B14F-4D97-AF65-F5344CB8AC3E}">
        <p14:creationId xmlns:p14="http://schemas.microsoft.com/office/powerpoint/2010/main" val="203353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Do Now #2. Know Your Districtwide Testing Schedule within the State- Testing Window</a:t>
            </a: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213820" y="1616617"/>
            <a:ext cx="7315024" cy="4876258"/>
          </a:xfrm>
        </p:spPr>
        <p:txBody>
          <a:bodyPr vert="horz" wrap="square" lIns="91440" tIns="45720" rIns="91440" bIns="45720" rtlCol="0" anchor="t">
            <a:noAutofit/>
          </a:bodyPr>
          <a:lstStyle/>
          <a:p>
            <a:pPr marL="0" indent="0" algn="ctr">
              <a:buNone/>
            </a:pPr>
            <a:r>
              <a:rPr lang="en-US" sz="1800" b="1">
                <a:solidFill>
                  <a:srgbClr val="0815BE"/>
                </a:solidFill>
                <a:latin typeface="Aptos"/>
              </a:rPr>
              <a:t>2025 State Assessment Calendar</a:t>
            </a:r>
          </a:p>
          <a:p>
            <a:r>
              <a:rPr lang="en-US" sz="1800">
                <a:latin typeface="Aptos"/>
              </a:rPr>
              <a:t>Smarter Balanced Assessments (Math &amp; ELA) in Grades 3-8: March 24-May 30, 2025</a:t>
            </a:r>
          </a:p>
          <a:p>
            <a:r>
              <a:rPr lang="en-US" sz="1800">
                <a:latin typeface="Aptos"/>
              </a:rPr>
              <a:t>Next Generation Science Standards (NGSS) Grade 11: February 3-May 30, 2025</a:t>
            </a:r>
          </a:p>
          <a:p>
            <a:r>
              <a:rPr lang="en-US" sz="1800">
                <a:latin typeface="Aptos"/>
              </a:rPr>
              <a:t>NGSS Grades 3 &amp; 5: March 24-May 30, 2025</a:t>
            </a:r>
          </a:p>
          <a:p>
            <a:r>
              <a:rPr lang="en-US" sz="1800">
                <a:latin typeface="Aptos"/>
              </a:rPr>
              <a:t>CT SAT School Day (Grade 11): March 3-April 23, 2025</a:t>
            </a:r>
          </a:p>
          <a:p>
            <a:r>
              <a:rPr lang="en-US" sz="1800">
                <a:latin typeface="Aptos"/>
              </a:rPr>
              <a:t>Connecticut Alternate Assessment System (CTAA Math and ELA) in Grades 3-8 and 11: March 24-May 30, 2025</a:t>
            </a:r>
          </a:p>
          <a:p>
            <a:r>
              <a:rPr lang="en-US" sz="1800">
                <a:latin typeface="Aptos"/>
              </a:rPr>
              <a:t>Connecticut Alternate Science (CTAS) Assessment in Grades 5, 8, and 11: Performance Tasks can be administered throughout the year, but student responses must be entered by the trained TEA in the Data Entry Interface between March 24-May 30, 2025.</a:t>
            </a:r>
          </a:p>
          <a:p>
            <a:pPr marL="0" indent="0">
              <a:buNone/>
            </a:pPr>
            <a:r>
              <a:rPr lang="en-US" sz="1800" dirty="0">
                <a:latin typeface="Aptos"/>
                <a:hlinkClick r:id="rId3"/>
              </a:rPr>
              <a:t>Connecticut Summative Assessment Calendar 2025-26</a:t>
            </a:r>
            <a:endParaRPr lang="en-US" sz="1800">
              <a:latin typeface="Aptos"/>
              <a:hlinkClick r:id="rId4"/>
            </a:endParaRPr>
          </a:p>
        </p:txBody>
      </p:sp>
      <p:sp>
        <p:nvSpPr>
          <p:cNvPr id="4" name="Content Placeholder 3">
            <a:extLst>
              <a:ext uri="{FF2B5EF4-FFF2-40B4-BE49-F238E27FC236}">
                <a16:creationId xmlns:a16="http://schemas.microsoft.com/office/drawing/2014/main" id="{76372758-E2F4-3F94-2850-ABB9BA738C8E}"/>
              </a:ext>
            </a:extLst>
          </p:cNvPr>
          <p:cNvSpPr txBox="1">
            <a:spLocks/>
          </p:cNvSpPr>
          <p:nvPr/>
        </p:nvSpPr>
        <p:spPr>
          <a:xfrm>
            <a:off x="7949770" y="1752609"/>
            <a:ext cx="4099976" cy="4740266"/>
          </a:xfrm>
          <a:prstGeom prst="rect">
            <a:avLst/>
          </a:prstGeom>
          <a:ln w="38100">
            <a:solidFill>
              <a:srgbClr val="0815BE"/>
            </a:solidFill>
          </a:ln>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a:solidFill>
                  <a:srgbClr val="0815BE"/>
                </a:solidFill>
                <a:latin typeface="Aptos"/>
                <a:cs typeface="Arial"/>
              </a:rPr>
              <a:t>District/School Testing Schedule:</a:t>
            </a:r>
          </a:p>
          <a:p>
            <a:pPr marL="0" indent="0">
              <a:buFont typeface="Arial" panose="020B0604020202020204" pitchFamily="34" charset="0"/>
              <a:buNone/>
            </a:pPr>
            <a:r>
              <a:rPr lang="en-US" sz="1800">
                <a:latin typeface="Aptos"/>
              </a:rPr>
              <a:t>Smarter Balanced: </a:t>
            </a:r>
          </a:p>
          <a:p>
            <a:pPr marL="0" indent="0">
              <a:buFont typeface="Arial" panose="020B0604020202020204" pitchFamily="34" charset="0"/>
              <a:buNone/>
            </a:pPr>
            <a:endParaRPr lang="en-US" sz="1800">
              <a:latin typeface="Aptos"/>
            </a:endParaRPr>
          </a:p>
          <a:p>
            <a:pPr marL="0" indent="0">
              <a:buFont typeface="Arial" panose="020B0604020202020204" pitchFamily="34" charset="0"/>
              <a:buNone/>
            </a:pPr>
            <a:r>
              <a:rPr lang="en-US" sz="1800">
                <a:latin typeface="Aptos"/>
              </a:rPr>
              <a:t>NGSS:</a:t>
            </a:r>
          </a:p>
          <a:p>
            <a:pPr marL="0" indent="0">
              <a:buFont typeface="Arial" panose="020B0604020202020204" pitchFamily="34" charset="0"/>
              <a:buNone/>
            </a:pPr>
            <a:endParaRPr lang="en-US" sz="1800">
              <a:latin typeface="Aptos"/>
            </a:endParaRPr>
          </a:p>
          <a:p>
            <a:pPr marL="0" indent="0">
              <a:buFont typeface="Arial" panose="020B0604020202020204" pitchFamily="34" charset="0"/>
              <a:buNone/>
            </a:pPr>
            <a:r>
              <a:rPr lang="en-US" sz="1800">
                <a:latin typeface="Aptos"/>
              </a:rPr>
              <a:t>CTAA for Math &amp; ELA:</a:t>
            </a:r>
          </a:p>
          <a:p>
            <a:pPr marL="0" indent="0">
              <a:buFont typeface="Arial" panose="020B0604020202020204" pitchFamily="34" charset="0"/>
              <a:buNone/>
            </a:pPr>
            <a:endParaRPr lang="en-US" sz="1800">
              <a:latin typeface="Aptos"/>
            </a:endParaRPr>
          </a:p>
          <a:p>
            <a:pPr marL="0" indent="0">
              <a:buFont typeface="Arial" panose="020B0604020202020204" pitchFamily="34" charset="0"/>
              <a:buNone/>
            </a:pPr>
            <a:r>
              <a:rPr lang="en-US" sz="1800">
                <a:latin typeface="Aptos"/>
              </a:rPr>
              <a:t>CTAS:</a:t>
            </a:r>
          </a:p>
          <a:p>
            <a:pPr marL="0" indent="0">
              <a:buFont typeface="Arial" panose="020B0604020202020204" pitchFamily="34" charset="0"/>
              <a:buNone/>
            </a:pPr>
            <a:endParaRPr lang="en-US" sz="1800">
              <a:latin typeface="Aptos"/>
            </a:endParaRPr>
          </a:p>
          <a:p>
            <a:pPr marL="0" indent="0">
              <a:buFont typeface="Arial" panose="020B0604020202020204" pitchFamily="34" charset="0"/>
              <a:buNone/>
            </a:pPr>
            <a:r>
              <a:rPr lang="en-US" sz="1800">
                <a:latin typeface="Aptos"/>
              </a:rPr>
              <a:t>CT SAT School Day:</a:t>
            </a:r>
          </a:p>
        </p:txBody>
      </p:sp>
    </p:spTree>
    <p:extLst>
      <p:ext uri="{BB962C8B-B14F-4D97-AF65-F5344CB8AC3E}">
        <p14:creationId xmlns:p14="http://schemas.microsoft.com/office/powerpoint/2010/main" val="367098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350B6-0F5B-68E3-29EE-1990E1AE5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0A916-DBD7-33B3-49B3-39B44FD86D4F}"/>
              </a:ext>
            </a:extLst>
          </p:cNvPr>
          <p:cNvSpPr>
            <a:spLocks noGrp="1"/>
          </p:cNvSpPr>
          <p:nvPr>
            <p:ph type="title"/>
          </p:nvPr>
        </p:nvSpPr>
        <p:spPr/>
        <p:txBody>
          <a:bodyPr>
            <a:noAutofit/>
          </a:bodyPr>
          <a:lstStyle/>
          <a:p>
            <a:r>
              <a:rPr lang="en-US">
                <a:solidFill>
                  <a:srgbClr val="FFFFFF"/>
                </a:solidFill>
              </a:rPr>
              <a:t>Do Now #3. Communicate Regularly with Educator Teams, ELACs, Test Coordinators, &amp; Teachers</a:t>
            </a:r>
          </a:p>
        </p:txBody>
      </p:sp>
      <p:sp>
        <p:nvSpPr>
          <p:cNvPr id="3" name="Content Placeholder 3">
            <a:extLst>
              <a:ext uri="{FF2B5EF4-FFF2-40B4-BE49-F238E27FC236}">
                <a16:creationId xmlns:a16="http://schemas.microsoft.com/office/drawing/2014/main" id="{8546424C-22C1-DCD4-59FA-72A38DEC240C}"/>
              </a:ext>
            </a:extLst>
          </p:cNvPr>
          <p:cNvSpPr>
            <a:spLocks noGrp="1"/>
          </p:cNvSpPr>
          <p:nvPr>
            <p:ph idx="1"/>
          </p:nvPr>
        </p:nvSpPr>
        <p:spPr>
          <a:xfrm>
            <a:off x="619431" y="1616617"/>
            <a:ext cx="9645445" cy="4876258"/>
          </a:xfrm>
        </p:spPr>
        <p:txBody>
          <a:bodyPr vert="horz" wrap="square" lIns="91440" tIns="45720" rIns="91440" bIns="45720" rtlCol="0" anchor="t">
            <a:noAutofit/>
          </a:bodyPr>
          <a:lstStyle/>
          <a:p>
            <a:r>
              <a:rPr lang="en-US" sz="1800">
                <a:latin typeface="Aptos"/>
              </a:rPr>
              <a:t>Regular communication with District Administrator (DA for Testing) and English Learner Assessment Coordinator (ELAC) is critical. Notify your team:</a:t>
            </a:r>
          </a:p>
          <a:p>
            <a:pPr lvl="1"/>
            <a:r>
              <a:rPr lang="en-US" sz="1800">
                <a:latin typeface="Aptos"/>
              </a:rPr>
              <a:t>If you have students with convenings scheduled during the testing window.</a:t>
            </a:r>
          </a:p>
          <a:p>
            <a:pPr lvl="1"/>
            <a:r>
              <a:rPr lang="en-US" sz="1800">
                <a:latin typeface="Aptos"/>
              </a:rPr>
              <a:t>If there is an amendment or review/revise that impacts:</a:t>
            </a:r>
          </a:p>
          <a:p>
            <a:pPr lvl="2"/>
            <a:r>
              <a:rPr lang="en-US" sz="1400">
                <a:latin typeface="Aptos"/>
              </a:rPr>
              <a:t>testing eligibility (e.g., new eligibility for the alternate vs. standard) </a:t>
            </a:r>
            <a:endParaRPr lang="en-US" sz="1400"/>
          </a:p>
          <a:p>
            <a:pPr lvl="2"/>
            <a:r>
              <a:rPr lang="en-US" sz="1400">
                <a:latin typeface="Aptos"/>
              </a:rPr>
              <a:t>test accessibility supports (if there are changes to designated supports or accommodations). </a:t>
            </a:r>
            <a:endParaRPr lang="en-US" sz="1400"/>
          </a:p>
          <a:p>
            <a:pPr lvl="1"/>
            <a:r>
              <a:rPr lang="en-US" sz="1800">
                <a:latin typeface="Aptos"/>
              </a:rPr>
              <a:t>With the finalization/implementation date of the plan. (Allow 48 hours for the student data to sync between CT-SEDS and TIDE following date of implementation.)  Testing should be delayed until TIDE correctly reflects the student’s accommodations and test eligibility status (alternate vs. standard).</a:t>
            </a:r>
          </a:p>
          <a:p>
            <a:pPr marL="457200" lvl="1">
              <a:buNone/>
            </a:pPr>
            <a:r>
              <a:rPr lang="en-US" sz="1800" b="1" u="sng">
                <a:solidFill>
                  <a:srgbClr val="FF0000"/>
                </a:solidFill>
                <a:latin typeface="Aptos"/>
              </a:rPr>
              <a:t>Important! </a:t>
            </a:r>
            <a:endParaRPr lang="en-US" sz="1800" b="1">
              <a:solidFill>
                <a:srgbClr val="FF0000"/>
              </a:solidFill>
              <a:latin typeface="Aptos"/>
            </a:endParaRPr>
          </a:p>
          <a:p>
            <a:pPr lvl="1"/>
            <a:r>
              <a:rPr lang="en-US" sz="1800">
                <a:latin typeface="Aptos"/>
              </a:rPr>
              <a:t>Designated supports, accommodations and Alternate Assessment System Eligibility Forms must be planned for </a:t>
            </a:r>
            <a:r>
              <a:rPr lang="en-US" sz="1800" b="1" u="sng">
                <a:latin typeface="Aptos"/>
              </a:rPr>
              <a:t>all</a:t>
            </a:r>
            <a:r>
              <a:rPr lang="en-US" sz="1800">
                <a:latin typeface="Aptos"/>
              </a:rPr>
              <a:t> grades covered by the duration of the plan.</a:t>
            </a:r>
          </a:p>
          <a:p>
            <a:pPr lvl="1"/>
            <a:r>
              <a:rPr lang="en-US" sz="1800">
                <a:latin typeface="Aptos"/>
              </a:rPr>
              <a:t>If accommodations are missing in TIDE, check CT-SEDS to confirm that they were planned for the student’s current grade of enrollment.</a:t>
            </a:r>
          </a:p>
          <a:p>
            <a:pPr lvl="1"/>
            <a:endParaRPr lang="en-US" sz="1800">
              <a:latin typeface="Aptos"/>
            </a:endParaRPr>
          </a:p>
        </p:txBody>
      </p:sp>
    </p:spTree>
    <p:extLst>
      <p:ext uri="{BB962C8B-B14F-4D97-AF65-F5344CB8AC3E}">
        <p14:creationId xmlns:p14="http://schemas.microsoft.com/office/powerpoint/2010/main" val="213424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B1701-6AA0-9A08-0437-C55EBBE72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64492-7C1D-B0BF-D6CE-3BBD5EAFCC74}"/>
              </a:ext>
            </a:extLst>
          </p:cNvPr>
          <p:cNvSpPr>
            <a:spLocks noGrp="1"/>
          </p:cNvSpPr>
          <p:nvPr>
            <p:ph type="title"/>
          </p:nvPr>
        </p:nvSpPr>
        <p:spPr/>
        <p:txBody>
          <a:bodyPr>
            <a:noAutofit/>
          </a:bodyPr>
          <a:lstStyle/>
          <a:p>
            <a:r>
              <a:rPr lang="en-US">
                <a:solidFill>
                  <a:srgbClr val="FFFFFF"/>
                </a:solidFill>
              </a:rPr>
              <a:t>Do Now #3. Communicate Regularly with Educator Teams, ELACs, Test Coordinators, &amp; Teachers</a:t>
            </a:r>
          </a:p>
        </p:txBody>
      </p:sp>
      <p:sp>
        <p:nvSpPr>
          <p:cNvPr id="3" name="Content Placeholder 3">
            <a:extLst>
              <a:ext uri="{FF2B5EF4-FFF2-40B4-BE49-F238E27FC236}">
                <a16:creationId xmlns:a16="http://schemas.microsoft.com/office/drawing/2014/main" id="{3BB1BDDC-3C88-B530-B34A-DF1C9B21AF30}"/>
              </a:ext>
            </a:extLst>
          </p:cNvPr>
          <p:cNvSpPr>
            <a:spLocks noGrp="1"/>
          </p:cNvSpPr>
          <p:nvPr>
            <p:ph idx="1"/>
          </p:nvPr>
        </p:nvSpPr>
        <p:spPr>
          <a:xfrm>
            <a:off x="367645" y="1616617"/>
            <a:ext cx="10831398" cy="4876258"/>
          </a:xfrm>
        </p:spPr>
        <p:txBody>
          <a:bodyPr vert="horz" wrap="square" lIns="91440" tIns="45720" rIns="91440" bIns="45720" rtlCol="0" anchor="t">
            <a:noAutofit/>
          </a:bodyPr>
          <a:lstStyle/>
          <a:p>
            <a:pPr marL="0" indent="0">
              <a:buNone/>
            </a:pPr>
            <a:r>
              <a:rPr lang="en-US" sz="1800">
                <a:latin typeface="Aptos"/>
              </a:rPr>
              <a:t>Inform your student’s primary teacher of the designated supports and accommodations the student is approved for. </a:t>
            </a:r>
            <a:endParaRPr lang="en-US" sz="1800"/>
          </a:p>
          <a:p>
            <a:pPr marL="0" indent="0">
              <a:buNone/>
            </a:pPr>
            <a:r>
              <a:rPr lang="en-US" sz="1800">
                <a:latin typeface="Aptos"/>
              </a:rPr>
              <a:t>Note that:</a:t>
            </a:r>
            <a:endParaRPr lang="en-US" sz="1800"/>
          </a:p>
          <a:p>
            <a:pPr lvl="1"/>
            <a:r>
              <a:rPr lang="en-US" sz="1800">
                <a:latin typeface="Aptos"/>
              </a:rPr>
              <a:t>These  designated supports and accommodations should be the same as those the student uses during instruction (and on districtwide assessments, if applicable).</a:t>
            </a:r>
          </a:p>
          <a:p>
            <a:pPr lvl="1"/>
            <a:r>
              <a:rPr lang="en-US" sz="1800">
                <a:latin typeface="Aptos"/>
              </a:rPr>
              <a:t>Teachers should provide students with a Practice Test to trial the accessibility supports per their IEP/Section 504 Plan. </a:t>
            </a:r>
          </a:p>
          <a:p>
            <a:pPr lvl="1"/>
            <a:r>
              <a:rPr lang="en-US" sz="1800">
                <a:latin typeface="Aptos"/>
              </a:rPr>
              <a:t>Teachers may need to explicitly model how to use the accessibility features in advance of state testing. </a:t>
            </a:r>
          </a:p>
          <a:p>
            <a:pPr lvl="1"/>
            <a:r>
              <a:rPr lang="en-US" sz="1800">
                <a:latin typeface="Aptos"/>
              </a:rPr>
              <a:t>Teachers may need to review special guidelines and protocols if serving as a human reader, signer, scribe, or in other special capacities based on state testing policies and procedures.</a:t>
            </a:r>
          </a:p>
          <a:p>
            <a:pPr marL="0" indent="0">
              <a:buNone/>
            </a:pPr>
            <a:endParaRPr lang="en-US" sz="1800" b="1">
              <a:solidFill>
                <a:srgbClr val="0815BE"/>
              </a:solidFill>
              <a:latin typeface="Aptos"/>
            </a:endParaRPr>
          </a:p>
          <a:p>
            <a:pPr marL="0" indent="0">
              <a:buNone/>
            </a:pPr>
            <a:r>
              <a:rPr lang="en-US" sz="1800" b="1">
                <a:solidFill>
                  <a:srgbClr val="0815BE"/>
                </a:solidFill>
                <a:latin typeface="Aptos"/>
              </a:rPr>
              <a:t>Important! Designated supports and accommodations should never be manually adjusted or entered in TIDE for students with an IEP/Section 504 Plan! Students should not test until information is accurately reported in TIDE.</a:t>
            </a:r>
          </a:p>
        </p:txBody>
      </p:sp>
    </p:spTree>
    <p:extLst>
      <p:ext uri="{BB962C8B-B14F-4D97-AF65-F5344CB8AC3E}">
        <p14:creationId xmlns:p14="http://schemas.microsoft.com/office/powerpoint/2010/main" val="130575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F33D-DD9A-E92A-F919-A6AD4628DDF9}"/>
              </a:ext>
            </a:extLst>
          </p:cNvPr>
          <p:cNvSpPr>
            <a:spLocks noGrp="1"/>
          </p:cNvSpPr>
          <p:nvPr>
            <p:ph type="title"/>
          </p:nvPr>
        </p:nvSpPr>
        <p:spPr/>
        <p:txBody>
          <a:bodyPr>
            <a:noAutofit/>
          </a:bodyPr>
          <a:lstStyle/>
          <a:p>
            <a:r>
              <a:rPr lang="en-US">
                <a:solidFill>
                  <a:srgbClr val="FFFFFF"/>
                </a:solidFill>
              </a:rPr>
              <a:t>Do Now #4. Ensure Accuracy of Student Demographics between CT-SEDS and PSIS</a:t>
            </a:r>
          </a:p>
        </p:txBody>
      </p:sp>
      <p:sp>
        <p:nvSpPr>
          <p:cNvPr id="3" name="Content Placeholder 3">
            <a:extLst>
              <a:ext uri="{FF2B5EF4-FFF2-40B4-BE49-F238E27FC236}">
                <a16:creationId xmlns:a16="http://schemas.microsoft.com/office/drawing/2014/main" id="{B0811A11-C421-D1FD-6627-706BCA7361D8}"/>
              </a:ext>
            </a:extLst>
          </p:cNvPr>
          <p:cNvSpPr>
            <a:spLocks noGrp="1"/>
          </p:cNvSpPr>
          <p:nvPr>
            <p:ph idx="1"/>
          </p:nvPr>
        </p:nvSpPr>
        <p:spPr>
          <a:xfrm>
            <a:off x="181812" y="1719979"/>
            <a:ext cx="7361496" cy="4876258"/>
          </a:xfrm>
        </p:spPr>
        <p:txBody>
          <a:bodyPr vert="horz" wrap="square" lIns="91440" tIns="45720" rIns="91440" bIns="45720" rtlCol="0" anchor="t">
            <a:noAutofit/>
          </a:bodyPr>
          <a:lstStyle/>
          <a:p>
            <a:r>
              <a:rPr lang="en-US" sz="2400">
                <a:latin typeface="Aptos"/>
              </a:rPr>
              <a:t>PSIS must accurately reflect the student's status to sync with TIDE. Without these indicators set in PSIS, accommodations will not sync between CT-SEDS and TIDE. </a:t>
            </a:r>
            <a:endParaRPr lang="en-US"/>
          </a:p>
          <a:p>
            <a:r>
              <a:rPr lang="en-US" sz="2400">
                <a:latin typeface="Aptos"/>
              </a:rPr>
              <a:t>Contact your PSIS Coordinator if a student is newly identified in CT-SEDS under IDEA or Section 504 status, or if the student is dually identified with either </a:t>
            </a:r>
            <a:r>
              <a:rPr lang="en-US" sz="2400" dirty="0">
                <a:latin typeface="Aptos"/>
              </a:rPr>
              <a:t>of these </a:t>
            </a:r>
            <a:r>
              <a:rPr lang="en-US" sz="2400">
                <a:latin typeface="Aptos"/>
              </a:rPr>
              <a:t>categories and</a:t>
            </a:r>
            <a:r>
              <a:rPr lang="en-US" sz="2400" dirty="0">
                <a:latin typeface="Aptos"/>
              </a:rPr>
              <a:t> is an</a:t>
            </a:r>
            <a:r>
              <a:rPr lang="en-US" sz="2400">
                <a:latin typeface="Aptos"/>
              </a:rPr>
              <a:t> EL/ML. These fields must reflect student eligibility in PSIS at the time of testing.</a:t>
            </a:r>
          </a:p>
          <a:p>
            <a:pPr marL="0" indent="0">
              <a:buNone/>
            </a:pPr>
            <a:endParaRPr lang="en-US" sz="2000">
              <a:latin typeface="Aptos"/>
            </a:endParaRPr>
          </a:p>
        </p:txBody>
      </p:sp>
      <p:sp>
        <p:nvSpPr>
          <p:cNvPr id="4" name="Content Placeholder 3">
            <a:extLst>
              <a:ext uri="{FF2B5EF4-FFF2-40B4-BE49-F238E27FC236}">
                <a16:creationId xmlns:a16="http://schemas.microsoft.com/office/drawing/2014/main" id="{0A6C041F-9950-81DD-76E7-A0E067911900}"/>
              </a:ext>
            </a:extLst>
          </p:cNvPr>
          <p:cNvSpPr txBox="1">
            <a:spLocks/>
          </p:cNvSpPr>
          <p:nvPr/>
        </p:nvSpPr>
        <p:spPr>
          <a:xfrm>
            <a:off x="7744574" y="4432834"/>
            <a:ext cx="3877156" cy="2302137"/>
          </a:xfrm>
          <a:prstGeom prst="rect">
            <a:avLst/>
          </a:prstGeom>
          <a:ln>
            <a:solidFill>
              <a:srgbClr val="0815BE"/>
            </a:solidFill>
          </a:ln>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latin typeface="Aptos"/>
                <a:cs typeface="Arial"/>
              </a:rPr>
              <a:t>CT-SEDS/TIDE Resources</a:t>
            </a:r>
          </a:p>
          <a:p>
            <a:r>
              <a:rPr lang="en-US" sz="2000">
                <a:latin typeface="Aptos"/>
                <a:cs typeface="Arial"/>
                <a:hlinkClick r:id="rId3"/>
              </a:rPr>
              <a:t>CT-SEDS to TIDE Designated Supports and Accommodations FAQ</a:t>
            </a:r>
            <a:endParaRPr lang="en-US" sz="2000">
              <a:latin typeface="Aptos"/>
              <a:cs typeface="Arial"/>
            </a:endParaRPr>
          </a:p>
          <a:p>
            <a:r>
              <a:rPr lang="en-US" sz="2000">
                <a:hlinkClick r:id="rId4"/>
              </a:rPr>
              <a:t>Cross-Checking Student TIDE Test Settings and CT-SEDS</a:t>
            </a:r>
            <a:endParaRPr lang="en-US" sz="2000">
              <a:latin typeface="Aptos"/>
              <a:cs typeface="Arial"/>
            </a:endParaRPr>
          </a:p>
          <a:p>
            <a:pPr marL="0" indent="0">
              <a:buFont typeface="Arial" panose="020B0604020202020204" pitchFamily="34" charset="0"/>
              <a:buNone/>
            </a:pPr>
            <a:endParaRPr lang="en-US" sz="2500">
              <a:latin typeface="Aptos"/>
            </a:endParaRPr>
          </a:p>
        </p:txBody>
      </p:sp>
      <p:pic>
        <p:nvPicPr>
          <p:cNvPr id="10" name="Picture 9">
            <a:extLst>
              <a:ext uri="{FF2B5EF4-FFF2-40B4-BE49-F238E27FC236}">
                <a16:creationId xmlns:a16="http://schemas.microsoft.com/office/drawing/2014/main" id="{1522F8F3-910D-4EEC-E091-178A95493596}"/>
              </a:ext>
            </a:extLst>
          </p:cNvPr>
          <p:cNvPicPr>
            <a:picLocks noChangeAspect="1"/>
          </p:cNvPicPr>
          <p:nvPr/>
        </p:nvPicPr>
        <p:blipFill>
          <a:blip r:embed="rId5"/>
          <a:stretch>
            <a:fillRect/>
          </a:stretch>
        </p:blipFill>
        <p:spPr>
          <a:xfrm>
            <a:off x="7744573" y="1953363"/>
            <a:ext cx="3877156" cy="1950375"/>
          </a:xfrm>
          <a:prstGeom prst="rect">
            <a:avLst/>
          </a:prstGeom>
          <a:ln>
            <a:solidFill>
              <a:schemeClr val="accent1"/>
            </a:solidFill>
          </a:ln>
        </p:spPr>
      </p:pic>
      <p:sp>
        <p:nvSpPr>
          <p:cNvPr id="11" name="Arrow: Right 10">
            <a:extLst>
              <a:ext uri="{FF2B5EF4-FFF2-40B4-BE49-F238E27FC236}">
                <a16:creationId xmlns:a16="http://schemas.microsoft.com/office/drawing/2014/main" id="{AAA35071-8F3D-87B0-C62E-30F53133F058}"/>
              </a:ext>
            </a:extLst>
          </p:cNvPr>
          <p:cNvSpPr/>
          <p:nvPr/>
        </p:nvSpPr>
        <p:spPr>
          <a:xfrm>
            <a:off x="6891202" y="292686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67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8728-D773-0A39-67A5-1C95FB05C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B6A58-8287-126D-A79B-C9970157B572}"/>
              </a:ext>
            </a:extLst>
          </p:cNvPr>
          <p:cNvSpPr>
            <a:spLocks noGrp="1"/>
          </p:cNvSpPr>
          <p:nvPr>
            <p:ph type="title"/>
          </p:nvPr>
        </p:nvSpPr>
        <p:spPr/>
        <p:txBody>
          <a:bodyPr>
            <a:noAutofit/>
          </a:bodyPr>
          <a:lstStyle/>
          <a:p>
            <a:r>
              <a:rPr lang="en-US">
                <a:solidFill>
                  <a:srgbClr val="FFFFFF"/>
                </a:solidFill>
              </a:rPr>
              <a:t>Do Now #4. Ensure Accuracy of Student Demographics between CT-SEDS and PSIS</a:t>
            </a:r>
          </a:p>
        </p:txBody>
      </p:sp>
      <p:sp>
        <p:nvSpPr>
          <p:cNvPr id="3" name="Content Placeholder 3">
            <a:extLst>
              <a:ext uri="{FF2B5EF4-FFF2-40B4-BE49-F238E27FC236}">
                <a16:creationId xmlns:a16="http://schemas.microsoft.com/office/drawing/2014/main" id="{C8772F3D-F14A-5757-CE3F-FA5EB0A06F44}"/>
              </a:ext>
            </a:extLst>
          </p:cNvPr>
          <p:cNvSpPr>
            <a:spLocks noGrp="1"/>
          </p:cNvSpPr>
          <p:nvPr>
            <p:ph idx="1"/>
          </p:nvPr>
        </p:nvSpPr>
        <p:spPr>
          <a:xfrm>
            <a:off x="146701" y="1668914"/>
            <a:ext cx="5772749" cy="4674282"/>
          </a:xfrm>
        </p:spPr>
        <p:txBody>
          <a:bodyPr vert="horz" wrap="square" lIns="91440" tIns="45720" rIns="91440" bIns="45720" rtlCol="0" anchor="t">
            <a:noAutofit/>
          </a:bodyPr>
          <a:lstStyle/>
          <a:p>
            <a:r>
              <a:rPr lang="en-US" sz="2400">
                <a:latin typeface="Aptos"/>
              </a:rPr>
              <a:t>The Alternate Assessment Indicator in TIDE will activate for students who qualify for the Alternate Assessment per the completion of the Connecticut Alternate Assessment System Eligibility Form for the student's current grade in CT-SEDS. </a:t>
            </a:r>
            <a:endParaRPr lang="en-US" sz="2400"/>
          </a:p>
          <a:p>
            <a:pPr marL="0" indent="0">
              <a:buNone/>
            </a:pPr>
            <a:endParaRPr lang="en-US" sz="2400">
              <a:solidFill>
                <a:srgbClr val="000000"/>
              </a:solidFill>
              <a:latin typeface="Aptos"/>
            </a:endParaRPr>
          </a:p>
          <a:p>
            <a:pPr marL="0" indent="0">
              <a:buNone/>
            </a:pPr>
            <a:r>
              <a:rPr lang="en-US" sz="2400" b="1">
                <a:solidFill>
                  <a:srgbClr val="0815BE"/>
                </a:solidFill>
                <a:latin typeface="Aptos"/>
              </a:rPr>
              <a:t>Do not schedule testing</a:t>
            </a:r>
            <a:r>
              <a:rPr lang="en-US" sz="2400">
                <a:solidFill>
                  <a:srgbClr val="0815BE"/>
                </a:solidFill>
                <a:latin typeface="Aptos"/>
              </a:rPr>
              <a:t> </a:t>
            </a:r>
            <a:r>
              <a:rPr lang="en-US" sz="2400">
                <a:latin typeface="Aptos"/>
              </a:rPr>
              <a:t>if the Alternate Assessment Indicator does not accurately reflect student eligibility. Contact the Case Manager to review any discrepancies or missing documentation.</a:t>
            </a:r>
          </a:p>
          <a:p>
            <a:pPr marL="0" indent="0">
              <a:buNone/>
            </a:pPr>
            <a:endParaRPr lang="en-US" sz="2000">
              <a:latin typeface="Aptos"/>
            </a:endParaRPr>
          </a:p>
          <a:p>
            <a:pPr marL="0" indent="0">
              <a:buNone/>
            </a:pPr>
            <a:endParaRPr lang="en-US" sz="2000"/>
          </a:p>
        </p:txBody>
      </p:sp>
      <p:sp>
        <p:nvSpPr>
          <p:cNvPr id="4" name="Content Placeholder 3">
            <a:extLst>
              <a:ext uri="{FF2B5EF4-FFF2-40B4-BE49-F238E27FC236}">
                <a16:creationId xmlns:a16="http://schemas.microsoft.com/office/drawing/2014/main" id="{FE6F2D1E-B7E1-1CFB-31D0-38AB0E711B04}"/>
              </a:ext>
            </a:extLst>
          </p:cNvPr>
          <p:cNvSpPr txBox="1">
            <a:spLocks/>
          </p:cNvSpPr>
          <p:nvPr/>
        </p:nvSpPr>
        <p:spPr>
          <a:xfrm>
            <a:off x="7267176" y="4019702"/>
            <a:ext cx="4510625" cy="2687726"/>
          </a:xfrm>
          <a:prstGeom prst="rect">
            <a:avLst/>
          </a:prstGeom>
          <a:ln>
            <a:solidFill>
              <a:srgbClr val="0815BE"/>
            </a:solidFill>
          </a:ln>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a:latin typeface="Aptos"/>
                <a:cs typeface="Arial"/>
              </a:rPr>
              <a:t>CT-SEDS/TIDE Resources</a:t>
            </a:r>
          </a:p>
          <a:p>
            <a:r>
              <a:rPr lang="en-US" sz="2000">
                <a:latin typeface="Aptos"/>
                <a:cs typeface="Arial"/>
                <a:hlinkClick r:id="rId3"/>
              </a:rPr>
              <a:t>CT-SEDS to TIDE Designated Supports and Accommodations FAQ</a:t>
            </a:r>
            <a:endParaRPr lang="en-US" sz="2000">
              <a:latin typeface="Aptos"/>
              <a:cs typeface="Arial"/>
            </a:endParaRPr>
          </a:p>
          <a:p>
            <a:r>
              <a:rPr lang="en-US" sz="2000">
                <a:hlinkClick r:id="rId4"/>
              </a:rPr>
              <a:t>Cross-Checking Student TIDE Test Settings and CT-SEDS</a:t>
            </a:r>
            <a:endParaRPr lang="en-US" sz="2000">
              <a:latin typeface="Aptos"/>
              <a:cs typeface="Arial"/>
            </a:endParaRPr>
          </a:p>
          <a:p>
            <a:pPr marL="0" indent="0">
              <a:buFont typeface="Arial" panose="020B0604020202020204" pitchFamily="34" charset="0"/>
              <a:buNone/>
            </a:pPr>
            <a:endParaRPr lang="en-US" sz="2500">
              <a:latin typeface="Aptos"/>
            </a:endParaRPr>
          </a:p>
        </p:txBody>
      </p:sp>
      <p:pic>
        <p:nvPicPr>
          <p:cNvPr id="8" name="Picture 7">
            <a:extLst>
              <a:ext uri="{FF2B5EF4-FFF2-40B4-BE49-F238E27FC236}">
                <a16:creationId xmlns:a16="http://schemas.microsoft.com/office/drawing/2014/main" id="{F2C09AAF-4ACA-D663-7E77-D3ABB3F25B76}"/>
              </a:ext>
            </a:extLst>
          </p:cNvPr>
          <p:cNvPicPr>
            <a:picLocks noChangeAspect="1"/>
          </p:cNvPicPr>
          <p:nvPr/>
        </p:nvPicPr>
        <p:blipFill>
          <a:blip r:embed="rId5"/>
          <a:stretch>
            <a:fillRect/>
          </a:stretch>
        </p:blipFill>
        <p:spPr>
          <a:xfrm>
            <a:off x="7269696" y="2054888"/>
            <a:ext cx="4825274" cy="677024"/>
          </a:xfrm>
          <a:prstGeom prst="rect">
            <a:avLst/>
          </a:prstGeom>
          <a:ln>
            <a:solidFill>
              <a:srgbClr val="0815BE"/>
            </a:solidFill>
          </a:ln>
        </p:spPr>
      </p:pic>
      <p:sp>
        <p:nvSpPr>
          <p:cNvPr id="12" name="Arrow: Right 11">
            <a:extLst>
              <a:ext uri="{FF2B5EF4-FFF2-40B4-BE49-F238E27FC236}">
                <a16:creationId xmlns:a16="http://schemas.microsoft.com/office/drawing/2014/main" id="{48D0DBFB-7783-E4D6-ECDB-938F9F0A93EC}"/>
              </a:ext>
            </a:extLst>
          </p:cNvPr>
          <p:cNvSpPr/>
          <p:nvPr/>
        </p:nvSpPr>
        <p:spPr>
          <a:xfrm>
            <a:off x="6295517" y="215410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2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D8903-BCA7-457F-4852-7D32629E8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15B5A-312A-3054-7E69-BF5B6B58800B}"/>
              </a:ext>
            </a:extLst>
          </p:cNvPr>
          <p:cNvSpPr>
            <a:spLocks noGrp="1"/>
          </p:cNvSpPr>
          <p:nvPr>
            <p:ph type="title"/>
          </p:nvPr>
        </p:nvSpPr>
        <p:spPr>
          <a:xfrm>
            <a:off x="954157" y="161180"/>
            <a:ext cx="9024729" cy="1066110"/>
          </a:xfrm>
        </p:spPr>
        <p:txBody>
          <a:bodyPr>
            <a:noAutofit/>
          </a:bodyPr>
          <a:lstStyle/>
          <a:p>
            <a:r>
              <a:rPr lang="en-US">
                <a:solidFill>
                  <a:srgbClr val="FFFFFF"/>
                </a:solidFill>
              </a:rPr>
              <a:t>Do Now #5. Understand the Purpose and Types of Designated Supports/Accommodations Available for State Testing</a:t>
            </a:r>
          </a:p>
        </p:txBody>
      </p:sp>
      <p:pic>
        <p:nvPicPr>
          <p:cNvPr id="4" name="Content Placeholder 3">
            <a:hlinkClick r:id="rId3"/>
            <a:extLst>
              <a:ext uri="{FF2B5EF4-FFF2-40B4-BE49-F238E27FC236}">
                <a16:creationId xmlns:a16="http://schemas.microsoft.com/office/drawing/2014/main" id="{78535261-513B-D9C1-5F7D-EB4B162A06B3}"/>
              </a:ext>
            </a:extLst>
          </p:cNvPr>
          <p:cNvPicPr>
            <a:picLocks noGrp="1" noChangeAspect="1"/>
          </p:cNvPicPr>
          <p:nvPr>
            <p:ph idx="1"/>
          </p:nvPr>
        </p:nvPicPr>
        <p:blipFill>
          <a:blip r:embed="rId4"/>
          <a:stretch>
            <a:fillRect/>
          </a:stretch>
        </p:blipFill>
        <p:spPr>
          <a:xfrm>
            <a:off x="213804" y="1600665"/>
            <a:ext cx="6111535" cy="4627810"/>
          </a:xfrm>
          <a:prstGeom prst="rect">
            <a:avLst/>
          </a:prstGeom>
          <a:ln>
            <a:solidFill>
              <a:schemeClr val="accent1"/>
            </a:solidFill>
          </a:ln>
        </p:spPr>
      </p:pic>
      <p:sp>
        <p:nvSpPr>
          <p:cNvPr id="5" name="Content Placeholder 3">
            <a:extLst>
              <a:ext uri="{FF2B5EF4-FFF2-40B4-BE49-F238E27FC236}">
                <a16:creationId xmlns:a16="http://schemas.microsoft.com/office/drawing/2014/main" id="{6B72EF4E-9AE4-3F7A-AC67-99806C71A710}"/>
              </a:ext>
            </a:extLst>
          </p:cNvPr>
          <p:cNvSpPr txBox="1">
            <a:spLocks/>
          </p:cNvSpPr>
          <p:nvPr/>
        </p:nvSpPr>
        <p:spPr>
          <a:xfrm>
            <a:off x="6670796" y="1600665"/>
            <a:ext cx="5148013" cy="5096155"/>
          </a:xfrm>
          <a:prstGeom prst="rect">
            <a:avLst/>
          </a:prstGeom>
          <a:ln>
            <a:solidFill>
              <a:srgbClr val="0815BE"/>
            </a:solidFill>
          </a:ln>
        </p:spPr>
        <p:txBody>
          <a:bodyPr vert="horz" wrap="square"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Aptos"/>
                <a:cs typeface="Arial"/>
              </a:rPr>
              <a:t>Accessibility Resources</a:t>
            </a:r>
          </a:p>
          <a:p>
            <a:r>
              <a:rPr lang="en-US" sz="1800" dirty="0">
                <a:hlinkClick r:id="rId5"/>
              </a:rPr>
              <a:t>CSDE Assessment Guidelines</a:t>
            </a:r>
            <a:endParaRPr lang="en-US" sz="1800" dirty="0"/>
          </a:p>
          <a:p>
            <a:r>
              <a:rPr lang="en-US" sz="1800" dirty="0">
                <a:hlinkClick r:id="rId6"/>
              </a:rPr>
              <a:t>Description of Designated Supports and Accommodations</a:t>
            </a:r>
            <a:endParaRPr lang="en-US" sz="1800" dirty="0">
              <a:hlinkClick r:id="rId7"/>
            </a:endParaRPr>
          </a:p>
          <a:p>
            <a:r>
              <a:rPr lang="en-US" sz="1800" dirty="0">
                <a:hlinkClick r:id="rId8"/>
              </a:rPr>
              <a:t>Accessibility Considerations</a:t>
            </a:r>
            <a:endParaRPr lang="en-US" sz="1800" dirty="0"/>
          </a:p>
          <a:p>
            <a:r>
              <a:rPr lang="en-US" sz="1800" dirty="0">
                <a:latin typeface="Aptos"/>
                <a:cs typeface="Arial"/>
                <a:hlinkClick r:id="rId9"/>
              </a:rPr>
              <a:t>EL/ML Designated Supports </a:t>
            </a:r>
            <a:r>
              <a:rPr lang="en-US" sz="1800" dirty="0">
                <a:latin typeface="Aptos"/>
                <a:cs typeface="Arial"/>
              </a:rPr>
              <a:t>brochure</a:t>
            </a:r>
          </a:p>
          <a:p>
            <a:r>
              <a:rPr lang="en-US" sz="1800" dirty="0">
                <a:latin typeface="Aptos"/>
                <a:cs typeface="Arial"/>
                <a:hlinkClick r:id="rId10"/>
              </a:rPr>
              <a:t>Resources for PPT/Section 504 Teams </a:t>
            </a:r>
            <a:r>
              <a:rPr lang="en-US" sz="1800" dirty="0">
                <a:latin typeface="Aptos"/>
                <a:cs typeface="Arial"/>
              </a:rPr>
              <a:t>webpage</a:t>
            </a:r>
            <a:endParaRPr lang="en-US" sz="2000" dirty="0">
              <a:latin typeface="Aptos"/>
              <a:cs typeface="Arial"/>
            </a:endParaRPr>
          </a:p>
          <a:p>
            <a:r>
              <a:rPr lang="en-US" sz="1800" dirty="0">
                <a:hlinkClick r:id="rId7"/>
              </a:rPr>
              <a:t>CCSSO Questions to Ask When Selecting Accessibility Supports</a:t>
            </a:r>
            <a:r>
              <a:rPr lang="en-US" sz="1800" dirty="0"/>
              <a:t> (various tools that elicit discussion with educator teams, student, parent/guardian, and classroom teacher)</a:t>
            </a:r>
          </a:p>
        </p:txBody>
      </p:sp>
    </p:spTree>
    <p:extLst>
      <p:ext uri="{BB962C8B-B14F-4D97-AF65-F5344CB8AC3E}">
        <p14:creationId xmlns:p14="http://schemas.microsoft.com/office/powerpoint/2010/main" val="414890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C4C89-C156-0204-6EBF-E323947F2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A5F3C-311F-87D6-0869-0BF021D80F57}"/>
              </a:ext>
            </a:extLst>
          </p:cNvPr>
          <p:cNvSpPr>
            <a:spLocks noGrp="1"/>
          </p:cNvSpPr>
          <p:nvPr>
            <p:ph type="title"/>
          </p:nvPr>
        </p:nvSpPr>
        <p:spPr>
          <a:xfrm>
            <a:off x="2343392" y="365125"/>
            <a:ext cx="7505215" cy="823097"/>
          </a:xfrm>
        </p:spPr>
        <p:txBody>
          <a:bodyPr>
            <a:noAutofit/>
          </a:bodyPr>
          <a:lstStyle/>
          <a:p>
            <a:r>
              <a:rPr lang="en-US">
                <a:solidFill>
                  <a:srgbClr val="FFFFFF"/>
                </a:solidFill>
              </a:rPr>
              <a:t>Do Now #6. Review CT-SEDS Everyday Accommodation Reports for Accuracy</a:t>
            </a:r>
          </a:p>
        </p:txBody>
      </p:sp>
      <p:sp>
        <p:nvSpPr>
          <p:cNvPr id="3" name="Content Placeholder 3">
            <a:extLst>
              <a:ext uri="{FF2B5EF4-FFF2-40B4-BE49-F238E27FC236}">
                <a16:creationId xmlns:a16="http://schemas.microsoft.com/office/drawing/2014/main" id="{11351199-3EC2-E63A-706E-631E8B4EE915}"/>
              </a:ext>
            </a:extLst>
          </p:cNvPr>
          <p:cNvSpPr>
            <a:spLocks noGrp="1"/>
          </p:cNvSpPr>
          <p:nvPr>
            <p:ph idx="1"/>
          </p:nvPr>
        </p:nvSpPr>
        <p:spPr>
          <a:xfrm>
            <a:off x="367645" y="1616617"/>
            <a:ext cx="9313683" cy="4876258"/>
          </a:xfrm>
        </p:spPr>
        <p:txBody>
          <a:bodyPr vert="horz" wrap="square" lIns="91440" tIns="45720" rIns="91440" bIns="45720" rtlCol="0" anchor="t">
            <a:noAutofit/>
          </a:bodyPr>
          <a:lstStyle/>
          <a:p>
            <a:pPr>
              <a:buFont typeface="Wingdings" panose="020B0604020202020204" pitchFamily="34" charset="0"/>
              <a:buChar char="ü"/>
            </a:pPr>
            <a:r>
              <a:rPr lang="en-US" sz="2000">
                <a:latin typeface="Aptos"/>
              </a:rPr>
              <a:t>Review the IEP and 504 Accommodations Report in CT-SEDS Everyday and check for accuracy.</a:t>
            </a:r>
            <a:endParaRPr lang="en-US" sz="2000"/>
          </a:p>
          <a:p>
            <a:pPr>
              <a:buFont typeface="Wingdings" panose="020B0604020202020204" pitchFamily="34" charset="0"/>
              <a:buChar char="ü"/>
            </a:pPr>
            <a:r>
              <a:rPr lang="en-US" sz="2000">
                <a:latin typeface="Aptos"/>
              </a:rPr>
              <a:t>If designated supports or accommodations are missing in TIDE, check CT-SEDS to confirm that they were planned for the student’s current grade of enrollment.</a:t>
            </a:r>
          </a:p>
          <a:p>
            <a:pPr>
              <a:buFont typeface="Wingdings" panose="020B0604020202020204" pitchFamily="34" charset="0"/>
              <a:buChar char="ü"/>
            </a:pPr>
            <a:r>
              <a:rPr lang="en-US" sz="2000">
                <a:latin typeface="Aptos"/>
              </a:rPr>
              <a:t>Identify conflicting accommodations (e.g., text-to-speech &amp; read aloud, scribe &amp; speech-to-text, or large print &amp; print size).</a:t>
            </a:r>
          </a:p>
          <a:p>
            <a:pPr marL="285750" lvl="1" indent="-285750">
              <a:buFont typeface="Wingdings" panose="020B0604020202020204" pitchFamily="34" charset="0"/>
              <a:buChar char="ü"/>
            </a:pPr>
            <a:r>
              <a:rPr lang="en-US" sz="2000">
                <a:latin typeface="Aptos"/>
              </a:rPr>
              <a:t>Look for designated supports and accommodations that were selected for one testing area, but not another (e.g., text-to-speech for math, but not ELA or science (or any combination).</a:t>
            </a:r>
          </a:p>
          <a:p>
            <a:pPr marL="285750" lvl="1" indent="-285750">
              <a:buFont typeface="Wingdings" panose="020B0604020202020204" pitchFamily="34" charset="0"/>
              <a:buChar char="ü"/>
            </a:pPr>
            <a:r>
              <a:rPr lang="en-US" sz="2000">
                <a:latin typeface="Aptos"/>
              </a:rPr>
              <a:t>If a student has </a:t>
            </a:r>
            <a:r>
              <a:rPr lang="en-US" sz="2000" b="1">
                <a:latin typeface="Aptos"/>
              </a:rPr>
              <a:t>both an IEP and Section 504 Plan</a:t>
            </a:r>
            <a:r>
              <a:rPr lang="en-US" sz="2000">
                <a:latin typeface="Aptos"/>
              </a:rPr>
              <a:t>, designated supports and accommodations planned for summative assessments should match from plan to plan. If there is a mismatch of accommodations between plan, conduct an amendment or review/revise to ensure agreed upon accessibility supports from plan-to-plan.</a:t>
            </a:r>
          </a:p>
          <a:p>
            <a:pPr marL="0" lvl="1" indent="0">
              <a:buNone/>
            </a:pPr>
            <a:endParaRPr lang="en-US" sz="1800">
              <a:latin typeface="Aptos"/>
            </a:endParaRPr>
          </a:p>
        </p:txBody>
      </p:sp>
      <p:pic>
        <p:nvPicPr>
          <p:cNvPr id="4" name="Picture 3">
            <a:extLst>
              <a:ext uri="{FF2B5EF4-FFF2-40B4-BE49-F238E27FC236}">
                <a16:creationId xmlns:a16="http://schemas.microsoft.com/office/drawing/2014/main" id="{DD7FBE45-406F-D7DD-391D-172302A3897D}"/>
              </a:ext>
            </a:extLst>
          </p:cNvPr>
          <p:cNvPicPr>
            <a:picLocks noChangeAspect="1"/>
          </p:cNvPicPr>
          <p:nvPr/>
        </p:nvPicPr>
        <p:blipFill>
          <a:blip r:embed="rId3"/>
          <a:stretch>
            <a:fillRect/>
          </a:stretch>
        </p:blipFill>
        <p:spPr>
          <a:xfrm>
            <a:off x="10087004" y="1807096"/>
            <a:ext cx="1627917" cy="1621904"/>
          </a:xfrm>
          <a:prstGeom prst="rect">
            <a:avLst/>
          </a:prstGeom>
        </p:spPr>
      </p:pic>
      <p:pic>
        <p:nvPicPr>
          <p:cNvPr id="5" name="Picture 4">
            <a:extLst>
              <a:ext uri="{FF2B5EF4-FFF2-40B4-BE49-F238E27FC236}">
                <a16:creationId xmlns:a16="http://schemas.microsoft.com/office/drawing/2014/main" id="{0B2D5619-F2AA-81A7-213C-B26E429393F7}"/>
              </a:ext>
            </a:extLst>
          </p:cNvPr>
          <p:cNvPicPr>
            <a:picLocks noChangeAspect="1"/>
          </p:cNvPicPr>
          <p:nvPr/>
        </p:nvPicPr>
        <p:blipFill>
          <a:blip r:embed="rId4"/>
          <a:stretch>
            <a:fillRect/>
          </a:stretch>
        </p:blipFill>
        <p:spPr>
          <a:xfrm>
            <a:off x="10087004" y="4041370"/>
            <a:ext cx="1627917" cy="1621905"/>
          </a:xfrm>
          <a:prstGeom prst="rect">
            <a:avLst/>
          </a:prstGeom>
        </p:spPr>
      </p:pic>
    </p:spTree>
    <p:extLst>
      <p:ext uri="{BB962C8B-B14F-4D97-AF65-F5344CB8AC3E}">
        <p14:creationId xmlns:p14="http://schemas.microsoft.com/office/powerpoint/2010/main" val="621292488"/>
      </p:ext>
    </p:extLst>
  </p:cSld>
  <p:clrMapOvr>
    <a:masterClrMapping/>
  </p:clrMapOvr>
</p:sld>
</file>

<file path=ppt/theme/theme1.xml><?xml version="1.0" encoding="utf-8"?>
<a:theme xmlns:a="http://schemas.openxmlformats.org/drawingml/2006/main" name="2425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niverseOfOpportunities_template.potx" id="{DA9B7810-D05F-415D-BE88-61560BFB4366}" vid="{9E02503F-8B23-4924-8A9C-2CD5763944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20" ma:contentTypeDescription="Create a new document." ma:contentTypeScope="" ma:versionID="835bbd24e974a203930c9d2dda9e37ee">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a52ab9b855127a48c7eef16d359eae5c"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d8f7d19-50dd-4ca5-833a-f68575fcf434" xsi:nil="true"/>
    <lcf76f155ced4ddcb4097134ff3c332f xmlns="3188db64-835f-49dd-a92e-b63c50075c64">
      <Terms xmlns="http://schemas.microsoft.com/office/infopath/2007/PartnerControls"/>
    </lcf76f155ced4ddcb4097134ff3c332f>
    <_ip_UnifiedCompliancePolicyProperties xmlns="http://schemas.microsoft.com/sharepoint/v3" xsi:nil="true"/>
    <Category xmlns="3188db64-835f-49dd-a92e-b63c50075c64" xsi:nil="true"/>
  </documentManagement>
</p:properties>
</file>

<file path=customXml/itemProps1.xml><?xml version="1.0" encoding="utf-8"?>
<ds:datastoreItem xmlns:ds="http://schemas.openxmlformats.org/officeDocument/2006/customXml" ds:itemID="{B321FCF5-5D34-4EC4-AB4F-A4337DC9E441}">
  <ds:schemaRefs>
    <ds:schemaRef ds:uri="3188db64-835f-49dd-a92e-b63c50075c64"/>
    <ds:schemaRef ds:uri="bd8f7d19-50dd-4ca5-833a-f68575fcf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194EF1-7EA1-4B2F-834E-CB72590FDCC1}">
  <ds:schemaRefs>
    <ds:schemaRef ds:uri="http://schemas.microsoft.com/sharepoint/v3/contenttype/forms"/>
  </ds:schemaRefs>
</ds:datastoreItem>
</file>

<file path=customXml/itemProps3.xml><?xml version="1.0" encoding="utf-8"?>
<ds:datastoreItem xmlns:ds="http://schemas.openxmlformats.org/officeDocument/2006/customXml" ds:itemID="{9A047293-45DF-4A5F-BCBA-10AAB17338B7}">
  <ds:schemaRefs>
    <ds:schemaRef ds:uri="http://purl.org/dc/terms/"/>
    <ds:schemaRef ds:uri="http://www.w3.org/XML/1998/namespace"/>
    <ds:schemaRef ds:uri="bd8f7d19-50dd-4ca5-833a-f68575fcf434"/>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3188db64-835f-49dd-a92e-b63c50075c6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2425 ppt</Template>
  <TotalTime>0</TotalTime>
  <Words>5894</Words>
  <Application>Microsoft Office PowerPoint</Application>
  <PresentationFormat>Widescreen</PresentationFormat>
  <Paragraphs>357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ExtraBold</vt:lpstr>
      <vt:lpstr>Arial</vt:lpstr>
      <vt:lpstr>Calibri</vt:lpstr>
      <vt:lpstr>Wingdings</vt:lpstr>
      <vt:lpstr>2425 ppt</vt:lpstr>
      <vt:lpstr>CT-SEDS Office Hours Ten “Do Now's” for Accommodation Planning on Statewide Assessments</vt:lpstr>
      <vt:lpstr>Do Now #1. Know Your Contacts</vt:lpstr>
      <vt:lpstr>Do Now #2. Know Your Districtwide Testing Schedule within the State- Testing Window</vt:lpstr>
      <vt:lpstr>Do Now #3. Communicate Regularly with Educator Teams, ELACs, Test Coordinators, &amp; Teachers</vt:lpstr>
      <vt:lpstr>Do Now #3. Communicate Regularly with Educator Teams, ELACs, Test Coordinators, &amp; Teachers</vt:lpstr>
      <vt:lpstr>Do Now #4. Ensure Accuracy of Student Demographics between CT-SEDS and PSIS</vt:lpstr>
      <vt:lpstr>Do Now #4. Ensure Accuracy of Student Demographics between CT-SEDS and PSIS</vt:lpstr>
      <vt:lpstr>Do Now #5. Understand the Purpose and Types of Designated Supports/Accommodations Available for State Testing</vt:lpstr>
      <vt:lpstr>Do Now #6. Review CT-SEDS Everyday Accommodation Reports for Accuracy</vt:lpstr>
      <vt:lpstr>Do Now #6. Review CT-SEDS Everyday Accommodation Reports for Accuracy</vt:lpstr>
      <vt:lpstr>Do Now #7. Always Plan for all Grades Covered by the Duration of the Plan</vt:lpstr>
      <vt:lpstr>Do Now #8. Continue to Plan for Designated Supports and Accommodations for Off-Grade Level NGSS Interim and College Board Assessments</vt:lpstr>
      <vt:lpstr>Do Now #9. Ensure that Eligibility for the Connecticut  Alternate Assessment System is Accurate</vt:lpstr>
      <vt:lpstr>PowerPoint Presentation</vt:lpstr>
      <vt:lpstr>CSDE Performance Office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Appropriate Student Identification and Eligibility Criteria for Participation in the Connecticut Alternate Assessments</dc:title>
  <dc:creator>Ducharme, Deirdre</dc:creator>
  <cp:lastModifiedBy>Ducharme, Deirdre</cp:lastModifiedBy>
  <cp:revision>2</cp:revision>
  <dcterms:created xsi:type="dcterms:W3CDTF">2024-09-30T18:00:31Z</dcterms:created>
  <dcterms:modified xsi:type="dcterms:W3CDTF">2025-03-19T18:15:45Z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