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5" r:id="rId5"/>
    <p:sldId id="257" r:id="rId6"/>
    <p:sldId id="262" r:id="rId7"/>
    <p:sldId id="263" r:id="rId8"/>
    <p:sldId id="266" r:id="rId9"/>
    <p:sldId id="267" r:id="rId10"/>
    <p:sldId id="261"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57D57-34EA-3823-F907-4FBB1DBDE8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6581C70-96B1-D67C-0BC5-C60CB532C2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7CAE8-A82D-F3EF-2875-3F6695F35B5F}"/>
              </a:ext>
            </a:extLst>
          </p:cNvPr>
          <p:cNvSpPr>
            <a:spLocks noGrp="1"/>
          </p:cNvSpPr>
          <p:nvPr>
            <p:ph type="dt" sz="half" idx="10"/>
          </p:nvPr>
        </p:nvSpPr>
        <p:spPr/>
        <p:txBody>
          <a:bodyPr/>
          <a:lstStyle/>
          <a:p>
            <a:fld id="{46CAF4FB-1AF2-4F91-865E-317F56998C32}" type="datetimeFigureOut">
              <a:rPr lang="en-US" smtClean="0"/>
              <a:t>6/26/2023</a:t>
            </a:fld>
            <a:endParaRPr lang="en-US"/>
          </a:p>
        </p:txBody>
      </p:sp>
      <p:sp>
        <p:nvSpPr>
          <p:cNvPr id="5" name="Footer Placeholder 4">
            <a:extLst>
              <a:ext uri="{FF2B5EF4-FFF2-40B4-BE49-F238E27FC236}">
                <a16:creationId xmlns:a16="http://schemas.microsoft.com/office/drawing/2014/main" id="{2D895C12-D0A7-7D69-EBA9-822D6F34C4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7AF2C8-E282-B276-DBD8-B99B4183FCEC}"/>
              </a:ext>
            </a:extLst>
          </p:cNvPr>
          <p:cNvSpPr>
            <a:spLocks noGrp="1"/>
          </p:cNvSpPr>
          <p:nvPr>
            <p:ph type="sldNum" sz="quarter" idx="12"/>
          </p:nvPr>
        </p:nvSpPr>
        <p:spPr/>
        <p:txBody>
          <a:bodyPr/>
          <a:lstStyle/>
          <a:p>
            <a:fld id="{EE4D03AB-8F86-4653-B1F9-265334DFE606}" type="slidenum">
              <a:rPr lang="en-US" smtClean="0"/>
              <a:t>‹#›</a:t>
            </a:fld>
            <a:endParaRPr lang="en-US"/>
          </a:p>
        </p:txBody>
      </p:sp>
      <p:sp>
        <p:nvSpPr>
          <p:cNvPr id="14" name="TextBox 4">
            <a:extLst>
              <a:ext uri="{FF2B5EF4-FFF2-40B4-BE49-F238E27FC236}">
                <a16:creationId xmlns:a16="http://schemas.microsoft.com/office/drawing/2014/main" id="{DEAE0456-8F1C-8788-92AC-B2FCD6376F2F}"/>
              </a:ext>
            </a:extLst>
          </p:cNvPr>
          <p:cNvSpPr txBox="1">
            <a:spLocks noChangeArrowheads="1"/>
          </p:cNvSpPr>
          <p:nvPr userDrawn="1"/>
        </p:nvSpPr>
        <p:spPr bwMode="auto">
          <a:xfrm>
            <a:off x="609600" y="6515100"/>
            <a:ext cx="2438400" cy="261938"/>
          </a:xfrm>
          <a:prstGeom prst="rect">
            <a:avLst/>
          </a:prstGeom>
          <a:noFill/>
          <a:ln>
            <a:noFill/>
          </a:ln>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1100">
                <a:solidFill>
                  <a:schemeClr val="bg1"/>
                </a:solidFill>
              </a:rPr>
              <a:t>Safety First and Always</a:t>
            </a:r>
          </a:p>
        </p:txBody>
      </p:sp>
      <p:sp>
        <p:nvSpPr>
          <p:cNvPr id="15" name="Rectangle 7">
            <a:extLst>
              <a:ext uri="{FF2B5EF4-FFF2-40B4-BE49-F238E27FC236}">
                <a16:creationId xmlns:a16="http://schemas.microsoft.com/office/drawing/2014/main" id="{015C46DA-99EA-8A21-A6AA-F2CFDA35898A}"/>
              </a:ext>
            </a:extLst>
          </p:cNvPr>
          <p:cNvSpPr>
            <a:spLocks noChangeArrowheads="1"/>
          </p:cNvSpPr>
          <p:nvPr userDrawn="1"/>
        </p:nvSpPr>
        <p:spPr bwMode="auto">
          <a:xfrm>
            <a:off x="197657" y="76200"/>
            <a:ext cx="9694055" cy="152400"/>
          </a:xfrm>
          <a:prstGeom prst="rect">
            <a:avLst/>
          </a:prstGeom>
          <a:solidFill>
            <a:srgbClr val="00B14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dirty="0">
              <a:solidFill>
                <a:srgbClr val="FFFFFF"/>
              </a:solidFill>
              <a:latin typeface="Franklin Gothic Book" panose="020B0503020102020204" pitchFamily="34" charset="0"/>
            </a:endParaRPr>
          </a:p>
        </p:txBody>
      </p:sp>
      <p:sp>
        <p:nvSpPr>
          <p:cNvPr id="17" name="Rectangle 16">
            <a:extLst>
              <a:ext uri="{FF2B5EF4-FFF2-40B4-BE49-F238E27FC236}">
                <a16:creationId xmlns:a16="http://schemas.microsoft.com/office/drawing/2014/main" id="{D68141C1-896B-2904-7475-F23489BFCAB5}"/>
              </a:ext>
            </a:extLst>
          </p:cNvPr>
          <p:cNvSpPr>
            <a:spLocks noChangeArrowheads="1"/>
          </p:cNvSpPr>
          <p:nvPr userDrawn="1"/>
        </p:nvSpPr>
        <p:spPr bwMode="auto">
          <a:xfrm>
            <a:off x="9999406" y="76200"/>
            <a:ext cx="1938593" cy="762000"/>
          </a:xfrm>
          <a:prstGeom prst="rect">
            <a:avLst/>
          </a:prstGeom>
          <a:solidFill>
            <a:srgbClr val="00AEE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altLang="en-US"/>
          </a:p>
        </p:txBody>
      </p:sp>
      <p:pic>
        <p:nvPicPr>
          <p:cNvPr id="20" name="Picture 17" descr="slide_Eversource_energy_white">
            <a:extLst>
              <a:ext uri="{FF2B5EF4-FFF2-40B4-BE49-F238E27FC236}">
                <a16:creationId xmlns:a16="http://schemas.microsoft.com/office/drawing/2014/main" id="{49D0A04A-F8D6-6052-EFBF-836DDBF70B5B}"/>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132452" y="292100"/>
            <a:ext cx="1615048"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ectangle 14">
            <a:extLst>
              <a:ext uri="{FF2B5EF4-FFF2-40B4-BE49-F238E27FC236}">
                <a16:creationId xmlns:a16="http://schemas.microsoft.com/office/drawing/2014/main" id="{E1F90239-5299-53A5-6FD2-71855A9435FF}"/>
              </a:ext>
            </a:extLst>
          </p:cNvPr>
          <p:cNvSpPr>
            <a:spLocks noChangeArrowheads="1"/>
          </p:cNvSpPr>
          <p:nvPr userDrawn="1"/>
        </p:nvSpPr>
        <p:spPr bwMode="auto">
          <a:xfrm>
            <a:off x="3454400" y="6553200"/>
            <a:ext cx="8636000" cy="228600"/>
          </a:xfrm>
          <a:prstGeom prst="rect">
            <a:avLst/>
          </a:prstGeom>
          <a:solidFill>
            <a:srgbClr val="00B14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a:solidFill>
                <a:srgbClr val="FFFFFF"/>
              </a:solidFill>
              <a:latin typeface="Franklin Gothic Book" panose="020B0503020102020204" pitchFamily="34" charset="0"/>
            </a:endParaRPr>
          </a:p>
        </p:txBody>
      </p:sp>
      <p:sp>
        <p:nvSpPr>
          <p:cNvPr id="22" name="TextBox 4">
            <a:extLst>
              <a:ext uri="{FF2B5EF4-FFF2-40B4-BE49-F238E27FC236}">
                <a16:creationId xmlns:a16="http://schemas.microsoft.com/office/drawing/2014/main" id="{24BBE850-3223-50F3-C9B0-89973127A8AA}"/>
              </a:ext>
            </a:extLst>
          </p:cNvPr>
          <p:cNvSpPr txBox="1">
            <a:spLocks noChangeArrowheads="1"/>
          </p:cNvSpPr>
          <p:nvPr userDrawn="1"/>
        </p:nvSpPr>
        <p:spPr bwMode="auto">
          <a:xfrm>
            <a:off x="762000" y="6667500"/>
            <a:ext cx="2438400" cy="261938"/>
          </a:xfrm>
          <a:prstGeom prst="rect">
            <a:avLst/>
          </a:prstGeom>
          <a:noFill/>
          <a:ln>
            <a:noFill/>
          </a:ln>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1100" dirty="0">
                <a:solidFill>
                  <a:schemeClr val="bg1"/>
                </a:solidFill>
              </a:rPr>
              <a:t>Safety First and Always</a:t>
            </a:r>
          </a:p>
        </p:txBody>
      </p:sp>
      <p:sp>
        <p:nvSpPr>
          <p:cNvPr id="23" name="TextBox 4">
            <a:extLst>
              <a:ext uri="{FF2B5EF4-FFF2-40B4-BE49-F238E27FC236}">
                <a16:creationId xmlns:a16="http://schemas.microsoft.com/office/drawing/2014/main" id="{562DA80C-8690-AFFE-028D-8FF91F301D3A}"/>
              </a:ext>
            </a:extLst>
          </p:cNvPr>
          <p:cNvSpPr txBox="1">
            <a:spLocks noChangeArrowheads="1"/>
          </p:cNvSpPr>
          <p:nvPr userDrawn="1"/>
        </p:nvSpPr>
        <p:spPr bwMode="auto">
          <a:xfrm>
            <a:off x="927100" y="6646069"/>
            <a:ext cx="2438400" cy="261938"/>
          </a:xfrm>
          <a:prstGeom prst="rect">
            <a:avLst/>
          </a:prstGeom>
          <a:noFill/>
          <a:ln>
            <a:noFill/>
          </a:ln>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1100" dirty="0">
                <a:solidFill>
                  <a:schemeClr val="bg1"/>
                </a:solidFill>
              </a:rPr>
              <a:t>Safety First and Always</a:t>
            </a:r>
          </a:p>
        </p:txBody>
      </p:sp>
      <p:sp>
        <p:nvSpPr>
          <p:cNvPr id="24" name="Rectangle 15">
            <a:extLst>
              <a:ext uri="{FF2B5EF4-FFF2-40B4-BE49-F238E27FC236}">
                <a16:creationId xmlns:a16="http://schemas.microsoft.com/office/drawing/2014/main" id="{1FE6E8AF-E9BE-503B-80D1-29C2680A657D}"/>
              </a:ext>
            </a:extLst>
          </p:cNvPr>
          <p:cNvSpPr>
            <a:spLocks noChangeArrowheads="1"/>
          </p:cNvSpPr>
          <p:nvPr userDrawn="1"/>
        </p:nvSpPr>
        <p:spPr bwMode="auto">
          <a:xfrm>
            <a:off x="838200" y="6533198"/>
            <a:ext cx="2540000" cy="228600"/>
          </a:xfrm>
          <a:prstGeom prst="rect">
            <a:avLst/>
          </a:prstGeom>
          <a:solidFill>
            <a:srgbClr val="00AEE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a:solidFill>
                <a:srgbClr val="FFFFFF"/>
              </a:solidFill>
              <a:latin typeface="Franklin Gothic Book" panose="020B0503020102020204" pitchFamily="34" charset="0"/>
            </a:endParaRPr>
          </a:p>
        </p:txBody>
      </p:sp>
      <p:sp>
        <p:nvSpPr>
          <p:cNvPr id="25" name="TextBox 4">
            <a:extLst>
              <a:ext uri="{FF2B5EF4-FFF2-40B4-BE49-F238E27FC236}">
                <a16:creationId xmlns:a16="http://schemas.microsoft.com/office/drawing/2014/main" id="{6D5467EF-4C3C-10EF-77AA-95FBD63FA057}"/>
              </a:ext>
            </a:extLst>
          </p:cNvPr>
          <p:cNvSpPr txBox="1">
            <a:spLocks noChangeArrowheads="1"/>
          </p:cNvSpPr>
          <p:nvPr userDrawn="1"/>
        </p:nvSpPr>
        <p:spPr bwMode="auto">
          <a:xfrm>
            <a:off x="939800" y="6495098"/>
            <a:ext cx="2438400" cy="261938"/>
          </a:xfrm>
          <a:prstGeom prst="rect">
            <a:avLst/>
          </a:prstGeom>
          <a:noFill/>
          <a:ln>
            <a:noFill/>
          </a:ln>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1100" dirty="0">
                <a:solidFill>
                  <a:schemeClr val="bg1"/>
                </a:solidFill>
              </a:rPr>
              <a:t>Safety First and Always</a:t>
            </a:r>
          </a:p>
        </p:txBody>
      </p:sp>
    </p:spTree>
    <p:extLst>
      <p:ext uri="{BB962C8B-B14F-4D97-AF65-F5344CB8AC3E}">
        <p14:creationId xmlns:p14="http://schemas.microsoft.com/office/powerpoint/2010/main" val="1155475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56E1-B247-C10A-0A28-DE463382CD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4CF30AA-0C58-B954-1C87-D224EF6902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04F21-C6D7-5362-32D6-CDCF54B88F24}"/>
              </a:ext>
            </a:extLst>
          </p:cNvPr>
          <p:cNvSpPr>
            <a:spLocks noGrp="1"/>
          </p:cNvSpPr>
          <p:nvPr>
            <p:ph type="dt" sz="half" idx="10"/>
          </p:nvPr>
        </p:nvSpPr>
        <p:spPr/>
        <p:txBody>
          <a:bodyPr/>
          <a:lstStyle/>
          <a:p>
            <a:fld id="{46CAF4FB-1AF2-4F91-865E-317F56998C32}" type="datetimeFigureOut">
              <a:rPr lang="en-US" smtClean="0"/>
              <a:t>6/26/2023</a:t>
            </a:fld>
            <a:endParaRPr lang="en-US"/>
          </a:p>
        </p:txBody>
      </p:sp>
      <p:sp>
        <p:nvSpPr>
          <p:cNvPr id="5" name="Footer Placeholder 4">
            <a:extLst>
              <a:ext uri="{FF2B5EF4-FFF2-40B4-BE49-F238E27FC236}">
                <a16:creationId xmlns:a16="http://schemas.microsoft.com/office/drawing/2014/main" id="{ACD3F394-AB7E-2410-4F44-73051B78BD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34B26C-7824-3E51-EF01-DD159EBF019C}"/>
              </a:ext>
            </a:extLst>
          </p:cNvPr>
          <p:cNvSpPr>
            <a:spLocks noGrp="1"/>
          </p:cNvSpPr>
          <p:nvPr>
            <p:ph type="sldNum" sz="quarter" idx="12"/>
          </p:nvPr>
        </p:nvSpPr>
        <p:spPr/>
        <p:txBody>
          <a:bodyPr/>
          <a:lstStyle/>
          <a:p>
            <a:fld id="{EE4D03AB-8F86-4653-B1F9-265334DFE606}" type="slidenum">
              <a:rPr lang="en-US" smtClean="0"/>
              <a:t>‹#›</a:t>
            </a:fld>
            <a:endParaRPr lang="en-US"/>
          </a:p>
        </p:txBody>
      </p:sp>
    </p:spTree>
    <p:extLst>
      <p:ext uri="{BB962C8B-B14F-4D97-AF65-F5344CB8AC3E}">
        <p14:creationId xmlns:p14="http://schemas.microsoft.com/office/powerpoint/2010/main" val="2437033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E7F1DD-6A01-71A6-B95E-45E71B263D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058D45-3192-E7B8-3201-64E48BEAEB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732428-5F58-9931-1A99-BEBD6D53E82C}"/>
              </a:ext>
            </a:extLst>
          </p:cNvPr>
          <p:cNvSpPr>
            <a:spLocks noGrp="1"/>
          </p:cNvSpPr>
          <p:nvPr>
            <p:ph type="dt" sz="half" idx="10"/>
          </p:nvPr>
        </p:nvSpPr>
        <p:spPr/>
        <p:txBody>
          <a:bodyPr/>
          <a:lstStyle/>
          <a:p>
            <a:fld id="{46CAF4FB-1AF2-4F91-865E-317F56998C32}" type="datetimeFigureOut">
              <a:rPr lang="en-US" smtClean="0"/>
              <a:t>6/26/2023</a:t>
            </a:fld>
            <a:endParaRPr lang="en-US"/>
          </a:p>
        </p:txBody>
      </p:sp>
      <p:sp>
        <p:nvSpPr>
          <p:cNvPr id="5" name="Footer Placeholder 4">
            <a:extLst>
              <a:ext uri="{FF2B5EF4-FFF2-40B4-BE49-F238E27FC236}">
                <a16:creationId xmlns:a16="http://schemas.microsoft.com/office/drawing/2014/main" id="{36724CFF-9DBD-9A10-317D-7950F2C868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A81121-8874-06E9-5554-C6636853C2E6}"/>
              </a:ext>
            </a:extLst>
          </p:cNvPr>
          <p:cNvSpPr>
            <a:spLocks noGrp="1"/>
          </p:cNvSpPr>
          <p:nvPr>
            <p:ph type="sldNum" sz="quarter" idx="12"/>
          </p:nvPr>
        </p:nvSpPr>
        <p:spPr/>
        <p:txBody>
          <a:bodyPr/>
          <a:lstStyle/>
          <a:p>
            <a:fld id="{EE4D03AB-8F86-4653-B1F9-265334DFE606}" type="slidenum">
              <a:rPr lang="en-US" smtClean="0"/>
              <a:t>‹#›</a:t>
            </a:fld>
            <a:endParaRPr lang="en-US"/>
          </a:p>
        </p:txBody>
      </p:sp>
    </p:spTree>
    <p:extLst>
      <p:ext uri="{BB962C8B-B14F-4D97-AF65-F5344CB8AC3E}">
        <p14:creationId xmlns:p14="http://schemas.microsoft.com/office/powerpoint/2010/main" val="3577066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B4D6A-72A3-039F-54AB-9F41E953E4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0A7217-4C72-EA4D-42F6-0F451762D3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073939-360E-0BA9-8B43-59B4E4778DD4}"/>
              </a:ext>
            </a:extLst>
          </p:cNvPr>
          <p:cNvSpPr>
            <a:spLocks noGrp="1"/>
          </p:cNvSpPr>
          <p:nvPr>
            <p:ph type="dt" sz="half" idx="10"/>
          </p:nvPr>
        </p:nvSpPr>
        <p:spPr/>
        <p:txBody>
          <a:bodyPr/>
          <a:lstStyle/>
          <a:p>
            <a:fld id="{46CAF4FB-1AF2-4F91-865E-317F56998C32}" type="datetimeFigureOut">
              <a:rPr lang="en-US" smtClean="0"/>
              <a:t>6/26/2023</a:t>
            </a:fld>
            <a:endParaRPr lang="en-US"/>
          </a:p>
        </p:txBody>
      </p:sp>
      <p:sp>
        <p:nvSpPr>
          <p:cNvPr id="5" name="Footer Placeholder 4">
            <a:extLst>
              <a:ext uri="{FF2B5EF4-FFF2-40B4-BE49-F238E27FC236}">
                <a16:creationId xmlns:a16="http://schemas.microsoft.com/office/drawing/2014/main" id="{248A6560-C92B-CF3D-8203-77A646D3F5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E796E1-77B0-78AE-B8BB-E6034A48A5C4}"/>
              </a:ext>
            </a:extLst>
          </p:cNvPr>
          <p:cNvSpPr>
            <a:spLocks noGrp="1"/>
          </p:cNvSpPr>
          <p:nvPr>
            <p:ph type="sldNum" sz="quarter" idx="12"/>
          </p:nvPr>
        </p:nvSpPr>
        <p:spPr/>
        <p:txBody>
          <a:bodyPr/>
          <a:lstStyle/>
          <a:p>
            <a:fld id="{EE4D03AB-8F86-4653-B1F9-265334DFE606}" type="slidenum">
              <a:rPr lang="en-US" smtClean="0"/>
              <a:t>‹#›</a:t>
            </a:fld>
            <a:endParaRPr lang="en-US"/>
          </a:p>
        </p:txBody>
      </p:sp>
      <p:sp>
        <p:nvSpPr>
          <p:cNvPr id="7" name="Date Placeholder 3">
            <a:extLst>
              <a:ext uri="{FF2B5EF4-FFF2-40B4-BE49-F238E27FC236}">
                <a16:creationId xmlns:a16="http://schemas.microsoft.com/office/drawing/2014/main" id="{D243B9DF-3A7F-DF31-A167-36132FFE58DD}"/>
              </a:ext>
            </a:extLst>
          </p:cNvPr>
          <p:cNvSpPr txBox="1">
            <a:spLocks/>
          </p:cNvSpPr>
          <p:nvPr userDrawn="1"/>
        </p:nvSpPr>
        <p:spPr>
          <a:xfrm>
            <a:off x="838200" y="6356350"/>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6CAF4FB-1AF2-4F91-865E-317F56998C32}" type="datetimeFigureOut">
              <a:rPr lang="en-US" smtClean="0"/>
              <a:pPr/>
              <a:t>6/26/2023</a:t>
            </a:fld>
            <a:endParaRPr lang="en-US"/>
          </a:p>
        </p:txBody>
      </p:sp>
      <p:sp>
        <p:nvSpPr>
          <p:cNvPr id="8" name="Slide Number Placeholder 5">
            <a:extLst>
              <a:ext uri="{FF2B5EF4-FFF2-40B4-BE49-F238E27FC236}">
                <a16:creationId xmlns:a16="http://schemas.microsoft.com/office/drawing/2014/main" id="{0D170248-3483-4021-8BD0-5C4D40CDD67B}"/>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E4D03AB-8F86-4653-B1F9-265334DFE606}" type="slidenum">
              <a:rPr lang="en-US" smtClean="0"/>
              <a:pPr/>
              <a:t>‹#›</a:t>
            </a:fld>
            <a:endParaRPr lang="en-US"/>
          </a:p>
        </p:txBody>
      </p:sp>
      <p:sp>
        <p:nvSpPr>
          <p:cNvPr id="9" name="TextBox 4">
            <a:extLst>
              <a:ext uri="{FF2B5EF4-FFF2-40B4-BE49-F238E27FC236}">
                <a16:creationId xmlns:a16="http://schemas.microsoft.com/office/drawing/2014/main" id="{63F8E6FA-F201-A7BD-B342-2FDD78583DAA}"/>
              </a:ext>
            </a:extLst>
          </p:cNvPr>
          <p:cNvSpPr txBox="1">
            <a:spLocks noChangeArrowheads="1"/>
          </p:cNvSpPr>
          <p:nvPr userDrawn="1"/>
        </p:nvSpPr>
        <p:spPr bwMode="auto">
          <a:xfrm>
            <a:off x="609600" y="6515100"/>
            <a:ext cx="2438400" cy="261938"/>
          </a:xfrm>
          <a:prstGeom prst="rect">
            <a:avLst/>
          </a:prstGeom>
          <a:noFill/>
          <a:ln>
            <a:noFill/>
          </a:ln>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1100">
                <a:solidFill>
                  <a:schemeClr val="bg1"/>
                </a:solidFill>
              </a:rPr>
              <a:t>Safety First and Always</a:t>
            </a:r>
          </a:p>
        </p:txBody>
      </p:sp>
      <p:sp>
        <p:nvSpPr>
          <p:cNvPr id="10" name="Rectangle 9">
            <a:extLst>
              <a:ext uri="{FF2B5EF4-FFF2-40B4-BE49-F238E27FC236}">
                <a16:creationId xmlns:a16="http://schemas.microsoft.com/office/drawing/2014/main" id="{8753CB67-3FBB-7DBC-4EA7-F05E41F9E34B}"/>
              </a:ext>
            </a:extLst>
          </p:cNvPr>
          <p:cNvSpPr>
            <a:spLocks noChangeArrowheads="1"/>
          </p:cNvSpPr>
          <p:nvPr userDrawn="1"/>
        </p:nvSpPr>
        <p:spPr bwMode="auto">
          <a:xfrm>
            <a:off x="9999406" y="76200"/>
            <a:ext cx="1938593" cy="762000"/>
          </a:xfrm>
          <a:prstGeom prst="rect">
            <a:avLst/>
          </a:prstGeom>
          <a:solidFill>
            <a:srgbClr val="00AEE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altLang="en-US"/>
          </a:p>
        </p:txBody>
      </p:sp>
      <p:pic>
        <p:nvPicPr>
          <p:cNvPr id="11" name="Picture 17" descr="slide_Eversource_energy_white">
            <a:extLst>
              <a:ext uri="{FF2B5EF4-FFF2-40B4-BE49-F238E27FC236}">
                <a16:creationId xmlns:a16="http://schemas.microsoft.com/office/drawing/2014/main" id="{CAECC3F4-4CD2-877A-4AA9-7B458C927AFB}"/>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132452" y="292100"/>
            <a:ext cx="1615048"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4">
            <a:extLst>
              <a:ext uri="{FF2B5EF4-FFF2-40B4-BE49-F238E27FC236}">
                <a16:creationId xmlns:a16="http://schemas.microsoft.com/office/drawing/2014/main" id="{C3F8A594-161B-1A7B-9B9E-AED1D80AF375}"/>
              </a:ext>
            </a:extLst>
          </p:cNvPr>
          <p:cNvSpPr>
            <a:spLocks noChangeArrowheads="1"/>
          </p:cNvSpPr>
          <p:nvPr userDrawn="1"/>
        </p:nvSpPr>
        <p:spPr bwMode="auto">
          <a:xfrm>
            <a:off x="3454400" y="6553200"/>
            <a:ext cx="8636000" cy="228600"/>
          </a:xfrm>
          <a:prstGeom prst="rect">
            <a:avLst/>
          </a:prstGeom>
          <a:solidFill>
            <a:srgbClr val="00B14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a:solidFill>
                <a:srgbClr val="FFFFFF"/>
              </a:solidFill>
              <a:latin typeface="Franklin Gothic Book" panose="020B0503020102020204" pitchFamily="34" charset="0"/>
            </a:endParaRPr>
          </a:p>
        </p:txBody>
      </p:sp>
      <p:sp>
        <p:nvSpPr>
          <p:cNvPr id="13" name="Rectangle 15">
            <a:extLst>
              <a:ext uri="{FF2B5EF4-FFF2-40B4-BE49-F238E27FC236}">
                <a16:creationId xmlns:a16="http://schemas.microsoft.com/office/drawing/2014/main" id="{815ADFCA-8E7E-68E6-03F1-0B61E83322E5}"/>
              </a:ext>
            </a:extLst>
          </p:cNvPr>
          <p:cNvSpPr>
            <a:spLocks noChangeArrowheads="1"/>
          </p:cNvSpPr>
          <p:nvPr userDrawn="1"/>
        </p:nvSpPr>
        <p:spPr bwMode="auto">
          <a:xfrm>
            <a:off x="838200" y="6533198"/>
            <a:ext cx="2540000" cy="228600"/>
          </a:xfrm>
          <a:prstGeom prst="rect">
            <a:avLst/>
          </a:prstGeom>
          <a:solidFill>
            <a:srgbClr val="00AEE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a:solidFill>
                <a:srgbClr val="FFFFFF"/>
              </a:solidFill>
              <a:latin typeface="Franklin Gothic Book" panose="020B0503020102020204" pitchFamily="34" charset="0"/>
            </a:endParaRPr>
          </a:p>
        </p:txBody>
      </p:sp>
      <p:sp>
        <p:nvSpPr>
          <p:cNvPr id="14" name="TextBox 4">
            <a:extLst>
              <a:ext uri="{FF2B5EF4-FFF2-40B4-BE49-F238E27FC236}">
                <a16:creationId xmlns:a16="http://schemas.microsoft.com/office/drawing/2014/main" id="{35F4DA74-88E9-F321-521E-6A5BFC1BCDEA}"/>
              </a:ext>
            </a:extLst>
          </p:cNvPr>
          <p:cNvSpPr txBox="1">
            <a:spLocks noChangeArrowheads="1"/>
          </p:cNvSpPr>
          <p:nvPr userDrawn="1"/>
        </p:nvSpPr>
        <p:spPr bwMode="auto">
          <a:xfrm>
            <a:off x="939800" y="6495098"/>
            <a:ext cx="2438400" cy="261938"/>
          </a:xfrm>
          <a:prstGeom prst="rect">
            <a:avLst/>
          </a:prstGeom>
          <a:noFill/>
          <a:ln>
            <a:noFill/>
          </a:ln>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1100" dirty="0">
                <a:solidFill>
                  <a:schemeClr val="bg1"/>
                </a:solidFill>
              </a:rPr>
              <a:t>Safety First and Always</a:t>
            </a:r>
          </a:p>
        </p:txBody>
      </p:sp>
      <p:sp>
        <p:nvSpPr>
          <p:cNvPr id="15" name="Rectangle 7">
            <a:extLst>
              <a:ext uri="{FF2B5EF4-FFF2-40B4-BE49-F238E27FC236}">
                <a16:creationId xmlns:a16="http://schemas.microsoft.com/office/drawing/2014/main" id="{08A1C15C-F140-5908-23CB-11876062FA8F}"/>
              </a:ext>
            </a:extLst>
          </p:cNvPr>
          <p:cNvSpPr>
            <a:spLocks noChangeArrowheads="1"/>
          </p:cNvSpPr>
          <p:nvPr userDrawn="1"/>
        </p:nvSpPr>
        <p:spPr bwMode="auto">
          <a:xfrm>
            <a:off x="197657" y="76200"/>
            <a:ext cx="9694055" cy="152400"/>
          </a:xfrm>
          <a:prstGeom prst="rect">
            <a:avLst/>
          </a:prstGeom>
          <a:solidFill>
            <a:srgbClr val="00B14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dirty="0">
              <a:solidFill>
                <a:srgbClr val="FFFFFF"/>
              </a:solidFill>
              <a:latin typeface="Franklin Gothic Book" panose="020B0503020102020204" pitchFamily="34" charset="0"/>
            </a:endParaRPr>
          </a:p>
        </p:txBody>
      </p:sp>
    </p:spTree>
    <p:extLst>
      <p:ext uri="{BB962C8B-B14F-4D97-AF65-F5344CB8AC3E}">
        <p14:creationId xmlns:p14="http://schemas.microsoft.com/office/powerpoint/2010/main" val="1782146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E7A0D-B2A8-FCC3-D6BC-09EBBEE1EE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B564C52-4381-DC77-CD51-CED1A6D8AA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DCC54F-C521-22CE-DB19-9EF13486889E}"/>
              </a:ext>
            </a:extLst>
          </p:cNvPr>
          <p:cNvSpPr>
            <a:spLocks noGrp="1"/>
          </p:cNvSpPr>
          <p:nvPr>
            <p:ph type="dt" sz="half" idx="10"/>
          </p:nvPr>
        </p:nvSpPr>
        <p:spPr/>
        <p:txBody>
          <a:bodyPr/>
          <a:lstStyle/>
          <a:p>
            <a:fld id="{46CAF4FB-1AF2-4F91-865E-317F56998C32}" type="datetimeFigureOut">
              <a:rPr lang="en-US" smtClean="0"/>
              <a:t>6/26/2023</a:t>
            </a:fld>
            <a:endParaRPr lang="en-US"/>
          </a:p>
        </p:txBody>
      </p:sp>
      <p:sp>
        <p:nvSpPr>
          <p:cNvPr id="5" name="Footer Placeholder 4">
            <a:extLst>
              <a:ext uri="{FF2B5EF4-FFF2-40B4-BE49-F238E27FC236}">
                <a16:creationId xmlns:a16="http://schemas.microsoft.com/office/drawing/2014/main" id="{191F2152-7D85-ABC0-EB60-76EDC428A4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B36D97-4B6D-A69A-73C8-A18180212E12}"/>
              </a:ext>
            </a:extLst>
          </p:cNvPr>
          <p:cNvSpPr>
            <a:spLocks noGrp="1"/>
          </p:cNvSpPr>
          <p:nvPr>
            <p:ph type="sldNum" sz="quarter" idx="12"/>
          </p:nvPr>
        </p:nvSpPr>
        <p:spPr/>
        <p:txBody>
          <a:bodyPr/>
          <a:lstStyle/>
          <a:p>
            <a:fld id="{EE4D03AB-8F86-4653-B1F9-265334DFE606}" type="slidenum">
              <a:rPr lang="en-US" smtClean="0"/>
              <a:t>‹#›</a:t>
            </a:fld>
            <a:endParaRPr lang="en-US"/>
          </a:p>
        </p:txBody>
      </p:sp>
      <p:sp>
        <p:nvSpPr>
          <p:cNvPr id="7" name="Date Placeholder 3">
            <a:extLst>
              <a:ext uri="{FF2B5EF4-FFF2-40B4-BE49-F238E27FC236}">
                <a16:creationId xmlns:a16="http://schemas.microsoft.com/office/drawing/2014/main" id="{8A026352-6094-1FBA-8B1C-EF0F942164F7}"/>
              </a:ext>
            </a:extLst>
          </p:cNvPr>
          <p:cNvSpPr txBox="1">
            <a:spLocks/>
          </p:cNvSpPr>
          <p:nvPr userDrawn="1"/>
        </p:nvSpPr>
        <p:spPr>
          <a:xfrm>
            <a:off x="838200" y="6356350"/>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6CAF4FB-1AF2-4F91-865E-317F56998C32}" type="datetimeFigureOut">
              <a:rPr lang="en-US" smtClean="0"/>
              <a:pPr/>
              <a:t>6/26/2023</a:t>
            </a:fld>
            <a:endParaRPr lang="en-US"/>
          </a:p>
        </p:txBody>
      </p:sp>
      <p:sp>
        <p:nvSpPr>
          <p:cNvPr id="8" name="Slide Number Placeholder 5">
            <a:extLst>
              <a:ext uri="{FF2B5EF4-FFF2-40B4-BE49-F238E27FC236}">
                <a16:creationId xmlns:a16="http://schemas.microsoft.com/office/drawing/2014/main" id="{408CD2D3-4674-ED09-4F09-A80AE163C7E8}"/>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E4D03AB-8F86-4653-B1F9-265334DFE606}" type="slidenum">
              <a:rPr lang="en-US" smtClean="0"/>
              <a:pPr/>
              <a:t>‹#›</a:t>
            </a:fld>
            <a:endParaRPr lang="en-US"/>
          </a:p>
        </p:txBody>
      </p:sp>
      <p:sp>
        <p:nvSpPr>
          <p:cNvPr id="9" name="Rectangle 7">
            <a:extLst>
              <a:ext uri="{FF2B5EF4-FFF2-40B4-BE49-F238E27FC236}">
                <a16:creationId xmlns:a16="http://schemas.microsoft.com/office/drawing/2014/main" id="{0341C5CA-E155-BB5D-DCC1-BEEB0F3ED925}"/>
              </a:ext>
            </a:extLst>
          </p:cNvPr>
          <p:cNvSpPr>
            <a:spLocks noChangeArrowheads="1"/>
          </p:cNvSpPr>
          <p:nvPr userDrawn="1"/>
        </p:nvSpPr>
        <p:spPr bwMode="auto">
          <a:xfrm>
            <a:off x="197657" y="76200"/>
            <a:ext cx="9694055" cy="152400"/>
          </a:xfrm>
          <a:prstGeom prst="rect">
            <a:avLst/>
          </a:prstGeom>
          <a:solidFill>
            <a:srgbClr val="00B14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dirty="0">
              <a:solidFill>
                <a:srgbClr val="FFFFFF"/>
              </a:solidFill>
              <a:latin typeface="Franklin Gothic Book" panose="020B0503020102020204" pitchFamily="34" charset="0"/>
            </a:endParaRPr>
          </a:p>
        </p:txBody>
      </p:sp>
      <p:sp>
        <p:nvSpPr>
          <p:cNvPr id="10" name="Rectangle 9">
            <a:extLst>
              <a:ext uri="{FF2B5EF4-FFF2-40B4-BE49-F238E27FC236}">
                <a16:creationId xmlns:a16="http://schemas.microsoft.com/office/drawing/2014/main" id="{7ACDD06A-68F5-57E9-B5BF-4F94A66D3FB0}"/>
              </a:ext>
            </a:extLst>
          </p:cNvPr>
          <p:cNvSpPr>
            <a:spLocks noChangeArrowheads="1"/>
          </p:cNvSpPr>
          <p:nvPr userDrawn="1"/>
        </p:nvSpPr>
        <p:spPr bwMode="auto">
          <a:xfrm>
            <a:off x="9999406" y="76200"/>
            <a:ext cx="1938593" cy="762000"/>
          </a:xfrm>
          <a:prstGeom prst="rect">
            <a:avLst/>
          </a:prstGeom>
          <a:solidFill>
            <a:srgbClr val="00AEE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altLang="en-US"/>
          </a:p>
        </p:txBody>
      </p:sp>
      <p:pic>
        <p:nvPicPr>
          <p:cNvPr id="11" name="Picture 17" descr="slide_Eversource_energy_white">
            <a:extLst>
              <a:ext uri="{FF2B5EF4-FFF2-40B4-BE49-F238E27FC236}">
                <a16:creationId xmlns:a16="http://schemas.microsoft.com/office/drawing/2014/main" id="{6573B07D-0833-B0EC-0966-F540668A750E}"/>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132452" y="292100"/>
            <a:ext cx="1615048"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4">
            <a:extLst>
              <a:ext uri="{FF2B5EF4-FFF2-40B4-BE49-F238E27FC236}">
                <a16:creationId xmlns:a16="http://schemas.microsoft.com/office/drawing/2014/main" id="{429C9183-3785-04F6-08AC-3C475E377EEF}"/>
              </a:ext>
            </a:extLst>
          </p:cNvPr>
          <p:cNvSpPr>
            <a:spLocks noChangeArrowheads="1"/>
          </p:cNvSpPr>
          <p:nvPr userDrawn="1"/>
        </p:nvSpPr>
        <p:spPr bwMode="auto">
          <a:xfrm>
            <a:off x="3454400" y="6553200"/>
            <a:ext cx="8636000" cy="228600"/>
          </a:xfrm>
          <a:prstGeom prst="rect">
            <a:avLst/>
          </a:prstGeom>
          <a:solidFill>
            <a:srgbClr val="00B14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a:solidFill>
                <a:srgbClr val="FFFFFF"/>
              </a:solidFill>
              <a:latin typeface="Franklin Gothic Book" panose="020B0503020102020204" pitchFamily="34" charset="0"/>
            </a:endParaRPr>
          </a:p>
        </p:txBody>
      </p:sp>
      <p:sp>
        <p:nvSpPr>
          <p:cNvPr id="13" name="Rectangle 15">
            <a:extLst>
              <a:ext uri="{FF2B5EF4-FFF2-40B4-BE49-F238E27FC236}">
                <a16:creationId xmlns:a16="http://schemas.microsoft.com/office/drawing/2014/main" id="{6E609F9B-BD5D-EA1F-FBBC-BE8E010BAB09}"/>
              </a:ext>
            </a:extLst>
          </p:cNvPr>
          <p:cNvSpPr>
            <a:spLocks noChangeArrowheads="1"/>
          </p:cNvSpPr>
          <p:nvPr userDrawn="1"/>
        </p:nvSpPr>
        <p:spPr bwMode="auto">
          <a:xfrm>
            <a:off x="838200" y="6533198"/>
            <a:ext cx="2540000" cy="228600"/>
          </a:xfrm>
          <a:prstGeom prst="rect">
            <a:avLst/>
          </a:prstGeom>
          <a:solidFill>
            <a:srgbClr val="00AEE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a:solidFill>
                <a:srgbClr val="FFFFFF"/>
              </a:solidFill>
              <a:latin typeface="Franklin Gothic Book" panose="020B0503020102020204" pitchFamily="34" charset="0"/>
            </a:endParaRPr>
          </a:p>
        </p:txBody>
      </p:sp>
      <p:sp>
        <p:nvSpPr>
          <p:cNvPr id="14" name="TextBox 4">
            <a:extLst>
              <a:ext uri="{FF2B5EF4-FFF2-40B4-BE49-F238E27FC236}">
                <a16:creationId xmlns:a16="http://schemas.microsoft.com/office/drawing/2014/main" id="{FBA937F4-DAF9-AABA-E0E7-FFC5A8818E9F}"/>
              </a:ext>
            </a:extLst>
          </p:cNvPr>
          <p:cNvSpPr txBox="1">
            <a:spLocks noChangeArrowheads="1"/>
          </p:cNvSpPr>
          <p:nvPr userDrawn="1"/>
        </p:nvSpPr>
        <p:spPr bwMode="auto">
          <a:xfrm>
            <a:off x="939800" y="6495098"/>
            <a:ext cx="2438400" cy="261938"/>
          </a:xfrm>
          <a:prstGeom prst="rect">
            <a:avLst/>
          </a:prstGeom>
          <a:noFill/>
          <a:ln>
            <a:noFill/>
          </a:ln>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1100" dirty="0">
                <a:solidFill>
                  <a:schemeClr val="bg1"/>
                </a:solidFill>
              </a:rPr>
              <a:t>Safety First and Always</a:t>
            </a:r>
          </a:p>
        </p:txBody>
      </p:sp>
    </p:spTree>
    <p:extLst>
      <p:ext uri="{BB962C8B-B14F-4D97-AF65-F5344CB8AC3E}">
        <p14:creationId xmlns:p14="http://schemas.microsoft.com/office/powerpoint/2010/main" val="2015610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C4AB5-17C4-B70B-1868-6D810F419A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B736E4-32B7-7434-5E63-BD4BC1CCC2E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6F2651B-BFE3-F567-DD01-889175EF1DE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9505D94-48D0-206B-A37F-18A3CD2F60B3}"/>
              </a:ext>
            </a:extLst>
          </p:cNvPr>
          <p:cNvSpPr>
            <a:spLocks noGrp="1"/>
          </p:cNvSpPr>
          <p:nvPr>
            <p:ph type="dt" sz="half" idx="10"/>
          </p:nvPr>
        </p:nvSpPr>
        <p:spPr/>
        <p:txBody>
          <a:bodyPr/>
          <a:lstStyle/>
          <a:p>
            <a:fld id="{46CAF4FB-1AF2-4F91-865E-317F56998C32}" type="datetimeFigureOut">
              <a:rPr lang="en-US" smtClean="0"/>
              <a:t>6/26/2023</a:t>
            </a:fld>
            <a:endParaRPr lang="en-US"/>
          </a:p>
        </p:txBody>
      </p:sp>
      <p:sp>
        <p:nvSpPr>
          <p:cNvPr id="6" name="Footer Placeholder 5">
            <a:extLst>
              <a:ext uri="{FF2B5EF4-FFF2-40B4-BE49-F238E27FC236}">
                <a16:creationId xmlns:a16="http://schemas.microsoft.com/office/drawing/2014/main" id="{0F392EDD-DF55-9AD5-9976-7DA612C231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768EFE-673C-D006-9EC8-28095171EF99}"/>
              </a:ext>
            </a:extLst>
          </p:cNvPr>
          <p:cNvSpPr>
            <a:spLocks noGrp="1"/>
          </p:cNvSpPr>
          <p:nvPr>
            <p:ph type="sldNum" sz="quarter" idx="12"/>
          </p:nvPr>
        </p:nvSpPr>
        <p:spPr/>
        <p:txBody>
          <a:bodyPr/>
          <a:lstStyle/>
          <a:p>
            <a:fld id="{EE4D03AB-8F86-4653-B1F9-265334DFE606}" type="slidenum">
              <a:rPr lang="en-US" smtClean="0"/>
              <a:t>‹#›</a:t>
            </a:fld>
            <a:endParaRPr lang="en-US"/>
          </a:p>
        </p:txBody>
      </p:sp>
    </p:spTree>
    <p:extLst>
      <p:ext uri="{BB962C8B-B14F-4D97-AF65-F5344CB8AC3E}">
        <p14:creationId xmlns:p14="http://schemas.microsoft.com/office/powerpoint/2010/main" val="29492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80505-1BFC-5B74-0F84-B851C851E30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6A6C67A-8446-7316-3BB3-C9642A3B45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A8848D-2FA9-2638-5283-D4EB34C5FE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AE32F29-F47C-222B-B988-28669B53E6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29E19D-2243-ECE9-52C1-692D97F2666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A26C44-37DD-5A49-8C0A-5A08659548EA}"/>
              </a:ext>
            </a:extLst>
          </p:cNvPr>
          <p:cNvSpPr>
            <a:spLocks noGrp="1"/>
          </p:cNvSpPr>
          <p:nvPr>
            <p:ph type="dt" sz="half" idx="10"/>
          </p:nvPr>
        </p:nvSpPr>
        <p:spPr/>
        <p:txBody>
          <a:bodyPr/>
          <a:lstStyle/>
          <a:p>
            <a:fld id="{46CAF4FB-1AF2-4F91-865E-317F56998C32}" type="datetimeFigureOut">
              <a:rPr lang="en-US" smtClean="0"/>
              <a:t>6/26/2023</a:t>
            </a:fld>
            <a:endParaRPr lang="en-US"/>
          </a:p>
        </p:txBody>
      </p:sp>
      <p:sp>
        <p:nvSpPr>
          <p:cNvPr id="8" name="Footer Placeholder 7">
            <a:extLst>
              <a:ext uri="{FF2B5EF4-FFF2-40B4-BE49-F238E27FC236}">
                <a16:creationId xmlns:a16="http://schemas.microsoft.com/office/drawing/2014/main" id="{C3CFFED2-6C5C-29F0-C4B5-6877742916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1F7B4E-8AA1-0CEA-33A7-D62AEC543450}"/>
              </a:ext>
            </a:extLst>
          </p:cNvPr>
          <p:cNvSpPr>
            <a:spLocks noGrp="1"/>
          </p:cNvSpPr>
          <p:nvPr>
            <p:ph type="sldNum" sz="quarter" idx="12"/>
          </p:nvPr>
        </p:nvSpPr>
        <p:spPr/>
        <p:txBody>
          <a:bodyPr/>
          <a:lstStyle/>
          <a:p>
            <a:fld id="{EE4D03AB-8F86-4653-B1F9-265334DFE606}" type="slidenum">
              <a:rPr lang="en-US" smtClean="0"/>
              <a:t>‹#›</a:t>
            </a:fld>
            <a:endParaRPr lang="en-US"/>
          </a:p>
        </p:txBody>
      </p:sp>
    </p:spTree>
    <p:extLst>
      <p:ext uri="{BB962C8B-B14F-4D97-AF65-F5344CB8AC3E}">
        <p14:creationId xmlns:p14="http://schemas.microsoft.com/office/powerpoint/2010/main" val="1649426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CD044-EC19-95D3-CC64-2208C3D532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0C713A-FBF3-8900-C57C-EC56A984C1CB}"/>
              </a:ext>
            </a:extLst>
          </p:cNvPr>
          <p:cNvSpPr>
            <a:spLocks noGrp="1"/>
          </p:cNvSpPr>
          <p:nvPr>
            <p:ph type="dt" sz="half" idx="10"/>
          </p:nvPr>
        </p:nvSpPr>
        <p:spPr/>
        <p:txBody>
          <a:bodyPr/>
          <a:lstStyle/>
          <a:p>
            <a:fld id="{46CAF4FB-1AF2-4F91-865E-317F56998C32}" type="datetimeFigureOut">
              <a:rPr lang="en-US" smtClean="0"/>
              <a:t>6/26/2023</a:t>
            </a:fld>
            <a:endParaRPr lang="en-US"/>
          </a:p>
        </p:txBody>
      </p:sp>
      <p:sp>
        <p:nvSpPr>
          <p:cNvPr id="4" name="Footer Placeholder 3">
            <a:extLst>
              <a:ext uri="{FF2B5EF4-FFF2-40B4-BE49-F238E27FC236}">
                <a16:creationId xmlns:a16="http://schemas.microsoft.com/office/drawing/2014/main" id="{8C8F9288-1AF3-F4C3-D0D6-3EE6FA9E7C3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F54AF-0056-DC41-9376-3993146334F1}"/>
              </a:ext>
            </a:extLst>
          </p:cNvPr>
          <p:cNvSpPr>
            <a:spLocks noGrp="1"/>
          </p:cNvSpPr>
          <p:nvPr>
            <p:ph type="sldNum" sz="quarter" idx="12"/>
          </p:nvPr>
        </p:nvSpPr>
        <p:spPr/>
        <p:txBody>
          <a:bodyPr/>
          <a:lstStyle/>
          <a:p>
            <a:fld id="{EE4D03AB-8F86-4653-B1F9-265334DFE606}" type="slidenum">
              <a:rPr lang="en-US" smtClean="0"/>
              <a:t>‹#›</a:t>
            </a:fld>
            <a:endParaRPr lang="en-US"/>
          </a:p>
        </p:txBody>
      </p:sp>
    </p:spTree>
    <p:extLst>
      <p:ext uri="{BB962C8B-B14F-4D97-AF65-F5344CB8AC3E}">
        <p14:creationId xmlns:p14="http://schemas.microsoft.com/office/powerpoint/2010/main" val="1624843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8CFD43-B65B-9829-F632-DC0D930245D4}"/>
              </a:ext>
            </a:extLst>
          </p:cNvPr>
          <p:cNvSpPr>
            <a:spLocks noGrp="1"/>
          </p:cNvSpPr>
          <p:nvPr>
            <p:ph type="dt" sz="half" idx="10"/>
          </p:nvPr>
        </p:nvSpPr>
        <p:spPr/>
        <p:txBody>
          <a:bodyPr/>
          <a:lstStyle/>
          <a:p>
            <a:fld id="{46CAF4FB-1AF2-4F91-865E-317F56998C32}" type="datetimeFigureOut">
              <a:rPr lang="en-US" smtClean="0"/>
              <a:t>6/26/2023</a:t>
            </a:fld>
            <a:endParaRPr lang="en-US"/>
          </a:p>
        </p:txBody>
      </p:sp>
      <p:sp>
        <p:nvSpPr>
          <p:cNvPr id="3" name="Footer Placeholder 2">
            <a:extLst>
              <a:ext uri="{FF2B5EF4-FFF2-40B4-BE49-F238E27FC236}">
                <a16:creationId xmlns:a16="http://schemas.microsoft.com/office/drawing/2014/main" id="{5C4D2194-F5EC-616D-847E-155A71C13AC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A1C7FC8-716E-06E7-6530-2C1C3CE47B75}"/>
              </a:ext>
            </a:extLst>
          </p:cNvPr>
          <p:cNvSpPr>
            <a:spLocks noGrp="1"/>
          </p:cNvSpPr>
          <p:nvPr>
            <p:ph type="sldNum" sz="quarter" idx="12"/>
          </p:nvPr>
        </p:nvSpPr>
        <p:spPr/>
        <p:txBody>
          <a:bodyPr/>
          <a:lstStyle/>
          <a:p>
            <a:fld id="{EE4D03AB-8F86-4653-B1F9-265334DFE606}" type="slidenum">
              <a:rPr lang="en-US" smtClean="0"/>
              <a:t>‹#›</a:t>
            </a:fld>
            <a:endParaRPr lang="en-US"/>
          </a:p>
        </p:txBody>
      </p:sp>
      <p:sp>
        <p:nvSpPr>
          <p:cNvPr id="14" name="Date Placeholder 3">
            <a:extLst>
              <a:ext uri="{FF2B5EF4-FFF2-40B4-BE49-F238E27FC236}">
                <a16:creationId xmlns:a16="http://schemas.microsoft.com/office/drawing/2014/main" id="{A76C4A30-9E11-9EC4-23E0-F47408D4E97B}"/>
              </a:ext>
            </a:extLst>
          </p:cNvPr>
          <p:cNvSpPr txBox="1">
            <a:spLocks/>
          </p:cNvSpPr>
          <p:nvPr userDrawn="1"/>
        </p:nvSpPr>
        <p:spPr>
          <a:xfrm>
            <a:off x="838200" y="6356350"/>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6CAF4FB-1AF2-4F91-865E-317F56998C32}" type="datetimeFigureOut">
              <a:rPr lang="en-US" smtClean="0"/>
              <a:pPr/>
              <a:t>6/26/2023</a:t>
            </a:fld>
            <a:endParaRPr lang="en-US"/>
          </a:p>
        </p:txBody>
      </p:sp>
      <p:sp>
        <p:nvSpPr>
          <p:cNvPr id="15" name="Slide Number Placeholder 5">
            <a:extLst>
              <a:ext uri="{FF2B5EF4-FFF2-40B4-BE49-F238E27FC236}">
                <a16:creationId xmlns:a16="http://schemas.microsoft.com/office/drawing/2014/main" id="{50313A2D-F1FC-1319-846D-43E28824BE60}"/>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E4D03AB-8F86-4653-B1F9-265334DFE606}" type="slidenum">
              <a:rPr lang="en-US" smtClean="0"/>
              <a:pPr/>
              <a:t>‹#›</a:t>
            </a:fld>
            <a:endParaRPr lang="en-US"/>
          </a:p>
        </p:txBody>
      </p:sp>
      <p:sp>
        <p:nvSpPr>
          <p:cNvPr id="16" name="Rectangle 7">
            <a:extLst>
              <a:ext uri="{FF2B5EF4-FFF2-40B4-BE49-F238E27FC236}">
                <a16:creationId xmlns:a16="http://schemas.microsoft.com/office/drawing/2014/main" id="{D26358DB-7B37-4452-087F-F89E951986B0}"/>
              </a:ext>
            </a:extLst>
          </p:cNvPr>
          <p:cNvSpPr>
            <a:spLocks noChangeArrowheads="1"/>
          </p:cNvSpPr>
          <p:nvPr userDrawn="1"/>
        </p:nvSpPr>
        <p:spPr bwMode="auto">
          <a:xfrm>
            <a:off x="197657" y="76200"/>
            <a:ext cx="9694055" cy="152400"/>
          </a:xfrm>
          <a:prstGeom prst="rect">
            <a:avLst/>
          </a:prstGeom>
          <a:solidFill>
            <a:srgbClr val="00B14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dirty="0">
              <a:solidFill>
                <a:srgbClr val="FFFFFF"/>
              </a:solidFill>
              <a:latin typeface="Franklin Gothic Book" panose="020B0503020102020204" pitchFamily="34" charset="0"/>
            </a:endParaRPr>
          </a:p>
        </p:txBody>
      </p:sp>
      <p:sp>
        <p:nvSpPr>
          <p:cNvPr id="17" name="Rectangle 16">
            <a:extLst>
              <a:ext uri="{FF2B5EF4-FFF2-40B4-BE49-F238E27FC236}">
                <a16:creationId xmlns:a16="http://schemas.microsoft.com/office/drawing/2014/main" id="{4E6D49A5-8937-168A-528A-9875F0BC7789}"/>
              </a:ext>
            </a:extLst>
          </p:cNvPr>
          <p:cNvSpPr>
            <a:spLocks noChangeArrowheads="1"/>
          </p:cNvSpPr>
          <p:nvPr userDrawn="1"/>
        </p:nvSpPr>
        <p:spPr bwMode="auto">
          <a:xfrm>
            <a:off x="9999406" y="76200"/>
            <a:ext cx="1938593" cy="762000"/>
          </a:xfrm>
          <a:prstGeom prst="rect">
            <a:avLst/>
          </a:prstGeom>
          <a:solidFill>
            <a:srgbClr val="00AEE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altLang="en-US"/>
          </a:p>
        </p:txBody>
      </p:sp>
      <p:pic>
        <p:nvPicPr>
          <p:cNvPr id="18" name="Picture 17" descr="slide_Eversource_energy_white">
            <a:extLst>
              <a:ext uri="{FF2B5EF4-FFF2-40B4-BE49-F238E27FC236}">
                <a16:creationId xmlns:a16="http://schemas.microsoft.com/office/drawing/2014/main" id="{9C2C6F06-5E95-B5DE-11A1-F924B4D0A93E}"/>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132452" y="292100"/>
            <a:ext cx="1615048"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14">
            <a:extLst>
              <a:ext uri="{FF2B5EF4-FFF2-40B4-BE49-F238E27FC236}">
                <a16:creationId xmlns:a16="http://schemas.microsoft.com/office/drawing/2014/main" id="{F77C1D79-8186-94DA-A207-54E8B09199AA}"/>
              </a:ext>
            </a:extLst>
          </p:cNvPr>
          <p:cNvSpPr>
            <a:spLocks noChangeArrowheads="1"/>
          </p:cNvSpPr>
          <p:nvPr userDrawn="1"/>
        </p:nvSpPr>
        <p:spPr bwMode="auto">
          <a:xfrm>
            <a:off x="3454400" y="6553200"/>
            <a:ext cx="8636000" cy="228600"/>
          </a:xfrm>
          <a:prstGeom prst="rect">
            <a:avLst/>
          </a:prstGeom>
          <a:solidFill>
            <a:srgbClr val="00B14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a:solidFill>
                <a:srgbClr val="FFFFFF"/>
              </a:solidFill>
              <a:latin typeface="Franklin Gothic Book" panose="020B0503020102020204" pitchFamily="34" charset="0"/>
            </a:endParaRPr>
          </a:p>
        </p:txBody>
      </p:sp>
      <p:sp>
        <p:nvSpPr>
          <p:cNvPr id="20" name="Rectangle 15">
            <a:extLst>
              <a:ext uri="{FF2B5EF4-FFF2-40B4-BE49-F238E27FC236}">
                <a16:creationId xmlns:a16="http://schemas.microsoft.com/office/drawing/2014/main" id="{A9D11978-2CE2-EE9F-43DE-072598742D18}"/>
              </a:ext>
            </a:extLst>
          </p:cNvPr>
          <p:cNvSpPr>
            <a:spLocks noChangeArrowheads="1"/>
          </p:cNvSpPr>
          <p:nvPr userDrawn="1"/>
        </p:nvSpPr>
        <p:spPr bwMode="auto">
          <a:xfrm>
            <a:off x="838200" y="6533198"/>
            <a:ext cx="2540000" cy="228600"/>
          </a:xfrm>
          <a:prstGeom prst="rect">
            <a:avLst/>
          </a:prstGeom>
          <a:solidFill>
            <a:srgbClr val="00AEE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a:solidFill>
                <a:srgbClr val="FFFFFF"/>
              </a:solidFill>
              <a:latin typeface="Franklin Gothic Book" panose="020B0503020102020204" pitchFamily="34" charset="0"/>
            </a:endParaRPr>
          </a:p>
        </p:txBody>
      </p:sp>
      <p:sp>
        <p:nvSpPr>
          <p:cNvPr id="21" name="TextBox 4">
            <a:extLst>
              <a:ext uri="{FF2B5EF4-FFF2-40B4-BE49-F238E27FC236}">
                <a16:creationId xmlns:a16="http://schemas.microsoft.com/office/drawing/2014/main" id="{31FBE73C-07ED-028F-6A0E-0CDBCE23E198}"/>
              </a:ext>
            </a:extLst>
          </p:cNvPr>
          <p:cNvSpPr txBox="1">
            <a:spLocks noChangeArrowheads="1"/>
          </p:cNvSpPr>
          <p:nvPr userDrawn="1"/>
        </p:nvSpPr>
        <p:spPr bwMode="auto">
          <a:xfrm>
            <a:off x="939800" y="6495098"/>
            <a:ext cx="2438400" cy="261938"/>
          </a:xfrm>
          <a:prstGeom prst="rect">
            <a:avLst/>
          </a:prstGeom>
          <a:noFill/>
          <a:ln>
            <a:noFill/>
          </a:ln>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1100" dirty="0">
                <a:solidFill>
                  <a:schemeClr val="bg1"/>
                </a:solidFill>
              </a:rPr>
              <a:t>Safety First and Always</a:t>
            </a:r>
          </a:p>
        </p:txBody>
      </p:sp>
    </p:spTree>
    <p:extLst>
      <p:ext uri="{BB962C8B-B14F-4D97-AF65-F5344CB8AC3E}">
        <p14:creationId xmlns:p14="http://schemas.microsoft.com/office/powerpoint/2010/main" val="2674782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D3D16-3607-A1E8-3B03-962D3939C0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AD7233E-F7F1-8FD6-7B9B-72DE275DE4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9666252-0479-8785-7C75-921A568541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3E8894-C389-4E39-8D02-4C10EB30BFA9}"/>
              </a:ext>
            </a:extLst>
          </p:cNvPr>
          <p:cNvSpPr>
            <a:spLocks noGrp="1"/>
          </p:cNvSpPr>
          <p:nvPr>
            <p:ph type="dt" sz="half" idx="10"/>
          </p:nvPr>
        </p:nvSpPr>
        <p:spPr/>
        <p:txBody>
          <a:bodyPr/>
          <a:lstStyle/>
          <a:p>
            <a:fld id="{46CAF4FB-1AF2-4F91-865E-317F56998C32}" type="datetimeFigureOut">
              <a:rPr lang="en-US" smtClean="0"/>
              <a:t>6/26/2023</a:t>
            </a:fld>
            <a:endParaRPr lang="en-US"/>
          </a:p>
        </p:txBody>
      </p:sp>
      <p:sp>
        <p:nvSpPr>
          <p:cNvPr id="6" name="Footer Placeholder 5">
            <a:extLst>
              <a:ext uri="{FF2B5EF4-FFF2-40B4-BE49-F238E27FC236}">
                <a16:creationId xmlns:a16="http://schemas.microsoft.com/office/drawing/2014/main" id="{8B6AE32D-2F3E-763A-705D-D350D3BF29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073F69-85FA-EC4B-05B1-DF4D1300B95B}"/>
              </a:ext>
            </a:extLst>
          </p:cNvPr>
          <p:cNvSpPr>
            <a:spLocks noGrp="1"/>
          </p:cNvSpPr>
          <p:nvPr>
            <p:ph type="sldNum" sz="quarter" idx="12"/>
          </p:nvPr>
        </p:nvSpPr>
        <p:spPr/>
        <p:txBody>
          <a:bodyPr/>
          <a:lstStyle/>
          <a:p>
            <a:fld id="{EE4D03AB-8F86-4653-B1F9-265334DFE606}" type="slidenum">
              <a:rPr lang="en-US" smtClean="0"/>
              <a:t>‹#›</a:t>
            </a:fld>
            <a:endParaRPr lang="en-US"/>
          </a:p>
        </p:txBody>
      </p:sp>
    </p:spTree>
    <p:extLst>
      <p:ext uri="{BB962C8B-B14F-4D97-AF65-F5344CB8AC3E}">
        <p14:creationId xmlns:p14="http://schemas.microsoft.com/office/powerpoint/2010/main" val="3674313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CE946-114A-D7A1-E67D-EA55069E93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F1EA925-067F-54BA-9C43-9EFD2EAE91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B40AF05-F831-8D37-30CF-02D51DC64D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1BEC4F-20D7-4510-E7A6-6DC7242A2939}"/>
              </a:ext>
            </a:extLst>
          </p:cNvPr>
          <p:cNvSpPr>
            <a:spLocks noGrp="1"/>
          </p:cNvSpPr>
          <p:nvPr>
            <p:ph type="dt" sz="half" idx="10"/>
          </p:nvPr>
        </p:nvSpPr>
        <p:spPr/>
        <p:txBody>
          <a:bodyPr/>
          <a:lstStyle/>
          <a:p>
            <a:fld id="{46CAF4FB-1AF2-4F91-865E-317F56998C32}" type="datetimeFigureOut">
              <a:rPr lang="en-US" smtClean="0"/>
              <a:t>6/26/2023</a:t>
            </a:fld>
            <a:endParaRPr lang="en-US"/>
          </a:p>
        </p:txBody>
      </p:sp>
      <p:sp>
        <p:nvSpPr>
          <p:cNvPr id="6" name="Footer Placeholder 5">
            <a:extLst>
              <a:ext uri="{FF2B5EF4-FFF2-40B4-BE49-F238E27FC236}">
                <a16:creationId xmlns:a16="http://schemas.microsoft.com/office/drawing/2014/main" id="{D4D50A6A-ECB5-A156-B933-C3F3CB6D2A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DA6A6F-D335-B11E-F0FF-D1DBF75369A4}"/>
              </a:ext>
            </a:extLst>
          </p:cNvPr>
          <p:cNvSpPr>
            <a:spLocks noGrp="1"/>
          </p:cNvSpPr>
          <p:nvPr>
            <p:ph type="sldNum" sz="quarter" idx="12"/>
          </p:nvPr>
        </p:nvSpPr>
        <p:spPr/>
        <p:txBody>
          <a:bodyPr/>
          <a:lstStyle/>
          <a:p>
            <a:fld id="{EE4D03AB-8F86-4653-B1F9-265334DFE606}" type="slidenum">
              <a:rPr lang="en-US" smtClean="0"/>
              <a:t>‹#›</a:t>
            </a:fld>
            <a:endParaRPr lang="en-US"/>
          </a:p>
        </p:txBody>
      </p:sp>
    </p:spTree>
    <p:extLst>
      <p:ext uri="{BB962C8B-B14F-4D97-AF65-F5344CB8AC3E}">
        <p14:creationId xmlns:p14="http://schemas.microsoft.com/office/powerpoint/2010/main" val="128887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A703660-7990-07B7-2403-D2D6575AA3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09D3762-6651-B9AC-150A-5BDB23D6AE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863112-082E-AF54-9B7E-AD629FAF40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CAF4FB-1AF2-4F91-865E-317F56998C32}" type="datetimeFigureOut">
              <a:rPr lang="en-US" smtClean="0"/>
              <a:t>6/26/2023</a:t>
            </a:fld>
            <a:endParaRPr lang="en-US"/>
          </a:p>
        </p:txBody>
      </p:sp>
      <p:sp>
        <p:nvSpPr>
          <p:cNvPr id="5" name="Footer Placeholder 4">
            <a:extLst>
              <a:ext uri="{FF2B5EF4-FFF2-40B4-BE49-F238E27FC236}">
                <a16:creationId xmlns:a16="http://schemas.microsoft.com/office/drawing/2014/main" id="{81C27CA4-D113-20D0-68D0-28D61FA402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1987D37-F554-5C15-F49F-FD47CF3DC4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4D03AB-8F86-4653-B1F9-265334DFE606}" type="slidenum">
              <a:rPr lang="en-US" smtClean="0"/>
              <a:t>‹#›</a:t>
            </a:fld>
            <a:endParaRPr lang="en-US"/>
          </a:p>
        </p:txBody>
      </p:sp>
    </p:spTree>
    <p:extLst>
      <p:ext uri="{BB962C8B-B14F-4D97-AF65-F5344CB8AC3E}">
        <p14:creationId xmlns:p14="http://schemas.microsoft.com/office/powerpoint/2010/main" val="118307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72979-3AB2-E1E4-32B2-5FEB6FBC986B}"/>
              </a:ext>
            </a:extLst>
          </p:cNvPr>
          <p:cNvSpPr>
            <a:spLocks noGrp="1"/>
          </p:cNvSpPr>
          <p:nvPr>
            <p:ph type="ctrTitle"/>
          </p:nvPr>
        </p:nvSpPr>
        <p:spPr/>
        <p:txBody>
          <a:bodyPr>
            <a:normAutofit/>
          </a:bodyPr>
          <a:lstStyle/>
          <a:p>
            <a:r>
              <a:rPr lang="en-US" i="1" dirty="0">
                <a:effectLst/>
                <a:ea typeface="Times New Roman" panose="02020603050405020304" pitchFamily="18" charset="0"/>
              </a:rPr>
              <a:t>Docket No. 23-08-03 </a:t>
            </a:r>
            <a:br>
              <a:rPr lang="en-US" i="1" dirty="0">
                <a:effectLst/>
                <a:ea typeface="Times New Roman" panose="02020603050405020304" pitchFamily="18" charset="0"/>
              </a:rPr>
            </a:br>
            <a:r>
              <a:rPr lang="en-US" i="1" dirty="0">
                <a:effectLst/>
                <a:ea typeface="Times New Roman" panose="02020603050405020304" pitchFamily="18" charset="0"/>
              </a:rPr>
              <a:t>Compliance Filling</a:t>
            </a:r>
            <a:endParaRPr lang="en-US" dirty="0"/>
          </a:p>
        </p:txBody>
      </p:sp>
      <p:sp>
        <p:nvSpPr>
          <p:cNvPr id="3" name="Subtitle 2">
            <a:extLst>
              <a:ext uri="{FF2B5EF4-FFF2-40B4-BE49-F238E27FC236}">
                <a16:creationId xmlns:a16="http://schemas.microsoft.com/office/drawing/2014/main" id="{2E9B8E92-48DE-57D7-49CA-E5FEA9F768CA}"/>
              </a:ext>
            </a:extLst>
          </p:cNvPr>
          <p:cNvSpPr>
            <a:spLocks noGrp="1"/>
          </p:cNvSpPr>
          <p:nvPr>
            <p:ph type="subTitle" idx="1"/>
          </p:nvPr>
        </p:nvSpPr>
        <p:spPr/>
        <p:txBody>
          <a:bodyPr>
            <a:normAutofit/>
          </a:bodyPr>
          <a:lstStyle/>
          <a:p>
            <a:r>
              <a:rPr lang="en-US" sz="3200" dirty="0"/>
              <a:t>Joseph Debs</a:t>
            </a:r>
          </a:p>
          <a:p>
            <a:r>
              <a:rPr lang="en-US" sz="3200" dirty="0"/>
              <a:t>June 26, 2023</a:t>
            </a:r>
          </a:p>
        </p:txBody>
      </p:sp>
    </p:spTree>
    <p:extLst>
      <p:ext uri="{BB962C8B-B14F-4D97-AF65-F5344CB8AC3E}">
        <p14:creationId xmlns:p14="http://schemas.microsoft.com/office/powerpoint/2010/main" val="2539353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64DE3-0027-16F1-13DD-48E9EF906C88}"/>
              </a:ext>
            </a:extLst>
          </p:cNvPr>
          <p:cNvSpPr>
            <a:spLocks noGrp="1"/>
          </p:cNvSpPr>
          <p:nvPr>
            <p:ph type="title"/>
          </p:nvPr>
        </p:nvSpPr>
        <p:spPr/>
        <p:txBody>
          <a:bodyPr/>
          <a:lstStyle/>
          <a:p>
            <a:r>
              <a:rPr lang="en-US" sz="4400" dirty="0">
                <a:effectLst/>
                <a:ea typeface="Times New Roman" panose="02020603050405020304" pitchFamily="18" charset="0"/>
                <a:cs typeface="Times New Roman" panose="02020603050405020304" pitchFamily="18" charset="0"/>
              </a:rPr>
              <a:t>Automation of interconnection screens</a:t>
            </a:r>
            <a:endParaRPr lang="en-US" dirty="0"/>
          </a:p>
        </p:txBody>
      </p:sp>
      <p:sp>
        <p:nvSpPr>
          <p:cNvPr id="3" name="Content Placeholder 2">
            <a:extLst>
              <a:ext uri="{FF2B5EF4-FFF2-40B4-BE49-F238E27FC236}">
                <a16:creationId xmlns:a16="http://schemas.microsoft.com/office/drawing/2014/main" id="{7D14E3C0-46DA-89BD-2CBB-BBA732CE5E96}"/>
              </a:ext>
            </a:extLst>
          </p:cNvPr>
          <p:cNvSpPr>
            <a:spLocks noGrp="1"/>
          </p:cNvSpPr>
          <p:nvPr>
            <p:ph idx="1"/>
          </p:nvPr>
        </p:nvSpPr>
        <p:spPr>
          <a:xfrm>
            <a:off x="838200" y="1426128"/>
            <a:ext cx="10515600" cy="5066747"/>
          </a:xfrm>
        </p:spPr>
        <p:txBody>
          <a:bodyPr>
            <a:normAutofit fontScale="25000" lnSpcReduction="20000"/>
          </a:bodyPr>
          <a:lstStyle/>
          <a:p>
            <a:r>
              <a:rPr lang="en-US" sz="8000" dirty="0"/>
              <a:t>Level 1 Automation</a:t>
            </a:r>
          </a:p>
          <a:p>
            <a:pPr lvl="1"/>
            <a:r>
              <a:rPr lang="en-US" sz="8000" dirty="0"/>
              <a:t>Transformer screen (Pass / Fail)</a:t>
            </a:r>
          </a:p>
          <a:p>
            <a:pPr lvl="1"/>
            <a:r>
              <a:rPr lang="en-US" sz="8000" dirty="0"/>
              <a:t>Consider removing/ reducing documentation(one line, layout drawing) and replace with questions in application</a:t>
            </a:r>
          </a:p>
          <a:p>
            <a:r>
              <a:rPr lang="en-US" sz="8000" dirty="0"/>
              <a:t>Level 2 (Applicable for DER &lt;= 1MW)</a:t>
            </a:r>
          </a:p>
          <a:p>
            <a:pPr lvl="1"/>
            <a:r>
              <a:rPr lang="en-US" sz="8000" dirty="0"/>
              <a:t>Use of HC value to conduct screen and replace existing screens </a:t>
            </a:r>
          </a:p>
          <a:p>
            <a:pPr lvl="1"/>
            <a:r>
              <a:rPr lang="en-US" sz="8000" dirty="0"/>
              <a:t>Automatic review of Service transformer size </a:t>
            </a:r>
          </a:p>
          <a:p>
            <a:pPr lvl="1"/>
            <a:r>
              <a:rPr lang="en-US" sz="8000" dirty="0"/>
              <a:t>Identification of screen failure (i.e., no service or DER size exceed HC value)</a:t>
            </a:r>
          </a:p>
          <a:p>
            <a:pPr lvl="1"/>
            <a:r>
              <a:rPr lang="en-US" sz="8000" dirty="0"/>
              <a:t>One line will still need review and approval by EDC</a:t>
            </a:r>
          </a:p>
          <a:p>
            <a:r>
              <a:rPr lang="en-US" sz="8000" dirty="0"/>
              <a:t>Level 2 (Applicable for DER &gt; 1MW)</a:t>
            </a:r>
          </a:p>
          <a:p>
            <a:pPr lvl="1"/>
            <a:r>
              <a:rPr lang="en-US" sz="8000" dirty="0"/>
              <a:t>Partial Automation to allow for ISO-NE review</a:t>
            </a:r>
          </a:p>
          <a:p>
            <a:r>
              <a:rPr lang="en-US" sz="8000" dirty="0"/>
              <a:t>Study Process</a:t>
            </a:r>
          </a:p>
          <a:p>
            <a:pPr lvl="1"/>
            <a:r>
              <a:rPr lang="en-US" sz="8000" dirty="0"/>
              <a:t>Improve efficiency of conducting study by automation of data handling, models and reporting.</a:t>
            </a:r>
          </a:p>
          <a:p>
            <a:pPr lvl="1"/>
            <a:r>
              <a:rPr lang="en-US" sz="8000" dirty="0"/>
              <a:t>Feasibility and impact study will benefit </a:t>
            </a:r>
            <a:r>
              <a:rPr lang="en-US" sz="8000"/>
              <a:t>from automation </a:t>
            </a:r>
            <a:endParaRPr lang="en-US" sz="8000" dirty="0"/>
          </a:p>
          <a:p>
            <a:pPr lvl="1"/>
            <a:r>
              <a:rPr lang="en-US" sz="8000" dirty="0"/>
              <a:t>Facility and Transmission studies currently cannot be automated and will require a manual review </a:t>
            </a:r>
          </a:p>
          <a:p>
            <a:pPr lvl="1"/>
            <a:endParaRPr lang="en-US" dirty="0"/>
          </a:p>
        </p:txBody>
      </p:sp>
    </p:spTree>
    <p:extLst>
      <p:ext uri="{BB962C8B-B14F-4D97-AF65-F5344CB8AC3E}">
        <p14:creationId xmlns:p14="http://schemas.microsoft.com/office/powerpoint/2010/main" val="3556097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77D23-7642-F41D-C575-404E7214C1A3}"/>
              </a:ext>
            </a:extLst>
          </p:cNvPr>
          <p:cNvSpPr>
            <a:spLocks noGrp="1"/>
          </p:cNvSpPr>
          <p:nvPr>
            <p:ph type="ctrTitle"/>
          </p:nvPr>
        </p:nvSpPr>
        <p:spPr>
          <a:xfrm>
            <a:off x="1524000" y="1122363"/>
            <a:ext cx="9144000" cy="773549"/>
          </a:xfrm>
        </p:spPr>
        <p:txBody>
          <a:bodyPr>
            <a:normAutofit fontScale="90000"/>
          </a:bodyPr>
          <a:lstStyle/>
          <a:p>
            <a:r>
              <a:rPr lang="en-US" dirty="0"/>
              <a:t>Questions</a:t>
            </a:r>
          </a:p>
        </p:txBody>
      </p:sp>
      <p:pic>
        <p:nvPicPr>
          <p:cNvPr id="1026" name="Picture 2" descr="q&amp;a clipart free 10 free Cliparts | Download images on Clipground 2022">
            <a:extLst>
              <a:ext uri="{FF2B5EF4-FFF2-40B4-BE49-F238E27FC236}">
                <a16:creationId xmlns:a16="http://schemas.microsoft.com/office/drawing/2014/main" id="{04BCA60A-B394-9448-62E8-BB2B32269D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38575" y="2162175"/>
            <a:ext cx="4514850" cy="2533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2048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4C5CB02-513F-1288-9ED9-0ADB4F21B06B}"/>
              </a:ext>
            </a:extLst>
          </p:cNvPr>
          <p:cNvSpPr txBox="1"/>
          <p:nvPr/>
        </p:nvSpPr>
        <p:spPr>
          <a:xfrm>
            <a:off x="763398" y="1818290"/>
            <a:ext cx="10259736" cy="4026552"/>
          </a:xfrm>
          <a:prstGeom prst="rect">
            <a:avLst/>
          </a:prstGeom>
          <a:noFill/>
        </p:spPr>
        <p:txBody>
          <a:bodyPr wrap="square">
            <a:spAutoFit/>
          </a:bodyPr>
          <a:lstStyle/>
          <a:p>
            <a:pPr marL="0" marR="0">
              <a:lnSpc>
                <a:spcPct val="107000"/>
              </a:lnSpc>
              <a:spcBef>
                <a:spcPts val="0"/>
              </a:spcBef>
              <a:spcAft>
                <a:spcPts val="0"/>
              </a:spcAft>
            </a:pPr>
            <a:r>
              <a:rPr lang="en-US" sz="2400" i="1" dirty="0">
                <a:effectLst/>
                <a:ea typeface="Times New Roman" panose="02020603050405020304" pitchFamily="18" charset="0"/>
                <a:cs typeface="Times New Roman" panose="02020603050405020304" pitchFamily="18" charset="0"/>
              </a:rPr>
              <a:t>19.No later than July 1, 2023, the EDCs shall file in Docket No. 23-08-03 a proposal, including cost estimates, any required system upgrades, and a timeline for implementing SAVE’s proposal to update capacity maps in daily or real time, as well as a plan for utilizing real-time hosting capacity map data for other clean energy programs and distribution system planning activities. </a:t>
            </a:r>
            <a:r>
              <a:rPr lang="en-US" sz="2400" i="1" u="sng" dirty="0">
                <a:effectLst/>
                <a:ea typeface="Times New Roman" panose="02020603050405020304" pitchFamily="18" charset="0"/>
                <a:cs typeface="Times New Roman" panose="02020603050405020304" pitchFamily="18" charset="0"/>
              </a:rPr>
              <a:t>The Authority also directs the EDCs to present their proposal and findings on the updating of capacity maps in daily Docket No. 22-08-03 Page 42 or real time to a meeting of the IX Working Group. The EDCs shall file as compliance with the Authority the date of such presentation. </a:t>
            </a:r>
            <a:endParaRPr lang="en-US" sz="2400" u="sng"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400" i="1" dirty="0">
                <a:effectLst/>
                <a:ea typeface="Times New Roman" panose="02020603050405020304" pitchFamily="18" charset="0"/>
                <a:cs typeface="Times New Roman" panose="02020603050405020304" pitchFamily="18" charset="0"/>
              </a:rPr>
              <a:t> </a:t>
            </a:r>
            <a:endParaRPr lang="en-US" sz="2400" dirty="0">
              <a:effectLst/>
              <a:ea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C8A14899-D41C-F807-80B5-FE9B5F833071}"/>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i="1" dirty="0">
                <a:effectLst/>
                <a:ea typeface="Times New Roman" panose="02020603050405020304" pitchFamily="18" charset="0"/>
              </a:rPr>
              <a:t>Docket No. 23-08-03 Compliance Filling</a:t>
            </a:r>
            <a:endParaRPr lang="en-US" dirty="0"/>
          </a:p>
        </p:txBody>
      </p:sp>
    </p:spTree>
    <p:extLst>
      <p:ext uri="{BB962C8B-B14F-4D97-AF65-F5344CB8AC3E}">
        <p14:creationId xmlns:p14="http://schemas.microsoft.com/office/powerpoint/2010/main" val="1626013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1C924-E6AD-B683-7190-20048DD6FB04}"/>
              </a:ext>
            </a:extLst>
          </p:cNvPr>
          <p:cNvSpPr>
            <a:spLocks noGrp="1"/>
          </p:cNvSpPr>
          <p:nvPr>
            <p:ph type="title"/>
          </p:nvPr>
        </p:nvSpPr>
        <p:spPr/>
        <p:txBody>
          <a:bodyPr/>
          <a:lstStyle/>
          <a:p>
            <a:r>
              <a:rPr lang="en-US" dirty="0"/>
              <a:t>Interconnection Hosting Capacity </a:t>
            </a:r>
            <a:br>
              <a:rPr lang="en-US" dirty="0"/>
            </a:br>
            <a:r>
              <a:rPr lang="en-US" dirty="0"/>
              <a:t>Current Status</a:t>
            </a:r>
          </a:p>
        </p:txBody>
      </p:sp>
      <p:sp>
        <p:nvSpPr>
          <p:cNvPr id="3" name="Content Placeholder 2">
            <a:extLst>
              <a:ext uri="{FF2B5EF4-FFF2-40B4-BE49-F238E27FC236}">
                <a16:creationId xmlns:a16="http://schemas.microsoft.com/office/drawing/2014/main" id="{590BD7CC-E103-C9AF-F730-8C22F73B2D27}"/>
              </a:ext>
            </a:extLst>
          </p:cNvPr>
          <p:cNvSpPr>
            <a:spLocks noGrp="1"/>
          </p:cNvSpPr>
          <p:nvPr>
            <p:ph idx="1"/>
          </p:nvPr>
        </p:nvSpPr>
        <p:spPr/>
        <p:txBody>
          <a:bodyPr/>
          <a:lstStyle/>
          <a:p>
            <a:r>
              <a:rPr lang="en-US" dirty="0"/>
              <a:t>Based on load flow hosting capacity </a:t>
            </a:r>
          </a:p>
          <a:p>
            <a:r>
              <a:rPr lang="en-US" dirty="0"/>
              <a:t>Static values </a:t>
            </a:r>
          </a:p>
          <a:p>
            <a:r>
              <a:rPr lang="en-US" dirty="0"/>
              <a:t>Updated once a month </a:t>
            </a:r>
          </a:p>
          <a:p>
            <a:r>
              <a:rPr lang="en-US" dirty="0"/>
              <a:t>Does not have load data</a:t>
            </a:r>
          </a:p>
          <a:p>
            <a:r>
              <a:rPr lang="en-US" dirty="0"/>
              <a:t>Tailored for photovoltaic systems</a:t>
            </a:r>
          </a:p>
          <a:p>
            <a:r>
              <a:rPr lang="en-US" dirty="0"/>
              <a:t>DER queue data updated and posted once a month in an excel spreadsheet </a:t>
            </a:r>
          </a:p>
        </p:txBody>
      </p:sp>
    </p:spTree>
    <p:extLst>
      <p:ext uri="{BB962C8B-B14F-4D97-AF65-F5344CB8AC3E}">
        <p14:creationId xmlns:p14="http://schemas.microsoft.com/office/powerpoint/2010/main" val="1005750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B2F2C-AB79-3D4D-0630-3DF7865332AB}"/>
              </a:ext>
            </a:extLst>
          </p:cNvPr>
          <p:cNvSpPr>
            <a:spLocks noGrp="1"/>
          </p:cNvSpPr>
          <p:nvPr>
            <p:ph type="title"/>
          </p:nvPr>
        </p:nvSpPr>
        <p:spPr/>
        <p:txBody>
          <a:bodyPr/>
          <a:lstStyle/>
          <a:p>
            <a:r>
              <a:rPr lang="en-US" dirty="0"/>
              <a:t>MA Interconnection Automation Tool </a:t>
            </a:r>
          </a:p>
        </p:txBody>
      </p:sp>
      <p:sp>
        <p:nvSpPr>
          <p:cNvPr id="3" name="Content Placeholder 2">
            <a:extLst>
              <a:ext uri="{FF2B5EF4-FFF2-40B4-BE49-F238E27FC236}">
                <a16:creationId xmlns:a16="http://schemas.microsoft.com/office/drawing/2014/main" id="{5BF24A55-5B9E-1A1C-862A-1A3B7F772B2B}"/>
              </a:ext>
            </a:extLst>
          </p:cNvPr>
          <p:cNvSpPr>
            <a:spLocks noGrp="1"/>
          </p:cNvSpPr>
          <p:nvPr>
            <p:ph idx="1"/>
          </p:nvPr>
        </p:nvSpPr>
        <p:spPr/>
        <p:txBody>
          <a:bodyPr>
            <a:normAutofit fontScale="92500" lnSpcReduction="10000"/>
          </a:bodyPr>
          <a:lstStyle/>
          <a:p>
            <a:r>
              <a:rPr lang="en-US" sz="2400" dirty="0">
                <a:effectLst/>
                <a:ea typeface="Times New Roman" panose="02020603050405020304" pitchFamily="18" charset="0"/>
                <a:cs typeface="Times New Roman" panose="02020603050405020304" pitchFamily="18" charset="0"/>
              </a:rPr>
              <a:t>The Company is pursuing the implementation of an Automation tools in </a:t>
            </a:r>
            <a:r>
              <a:rPr lang="en-US" sz="2400" u="sng" dirty="0">
                <a:effectLst/>
                <a:ea typeface="Times New Roman" panose="02020603050405020304" pitchFamily="18" charset="0"/>
                <a:cs typeface="Times New Roman" panose="02020603050405020304" pitchFamily="18" charset="0"/>
              </a:rPr>
              <a:t>MA</a:t>
            </a:r>
            <a:r>
              <a:rPr lang="en-US" sz="2400" dirty="0">
                <a:effectLst/>
                <a:ea typeface="Times New Roman" panose="02020603050405020304" pitchFamily="18" charset="0"/>
                <a:cs typeface="Times New Roman" panose="02020603050405020304" pitchFamily="18" charset="0"/>
              </a:rPr>
              <a:t> in compliance with MA PUC Docket No 21-80 </a:t>
            </a:r>
          </a:p>
          <a:p>
            <a:r>
              <a:rPr lang="en-US" sz="2400" dirty="0">
                <a:ea typeface="Times New Roman" panose="02020603050405020304" pitchFamily="18" charset="0"/>
                <a:cs typeface="Times New Roman" panose="02020603050405020304" pitchFamily="18" charset="0"/>
              </a:rPr>
              <a:t>MA DPU authorized </a:t>
            </a:r>
            <a:r>
              <a:rPr lang="en-US" sz="2400" dirty="0">
                <a:effectLst/>
                <a:ea typeface="Times New Roman" panose="02020603050405020304" pitchFamily="18" charset="0"/>
                <a:cs typeface="Times New Roman" panose="02020603050405020304" pitchFamily="18" charset="0"/>
              </a:rPr>
              <a:t>funding to develop a set of features that enables more transparent data, better hosting capacity features, and automation of interconnection steps. However, funding is limited to MA</a:t>
            </a:r>
          </a:p>
          <a:p>
            <a:r>
              <a:rPr lang="en-US" sz="2400" dirty="0">
                <a:cs typeface="Times New Roman" panose="02020603050405020304" pitchFamily="18" charset="0"/>
              </a:rPr>
              <a:t>Current funding only includes what was authorized for MA </a:t>
            </a:r>
            <a:r>
              <a:rPr lang="en-US" sz="2400" dirty="0">
                <a:effectLst/>
                <a:ea typeface="Times New Roman" panose="02020603050405020304" pitchFamily="18" charset="0"/>
                <a:cs typeface="Times New Roman" panose="02020603050405020304" pitchFamily="18" charset="0"/>
              </a:rPr>
              <a:t>PUC Docket No 21-80</a:t>
            </a:r>
            <a:endParaRPr lang="en-US" sz="2400" dirty="0">
              <a:cs typeface="Times New Roman" panose="02020603050405020304" pitchFamily="18" charset="0"/>
            </a:endParaRPr>
          </a:p>
          <a:p>
            <a:r>
              <a:rPr lang="en-US" sz="2400" dirty="0">
                <a:cs typeface="Times New Roman" panose="02020603050405020304" pitchFamily="18" charset="0"/>
              </a:rPr>
              <a:t>Project currently in developmental stage</a:t>
            </a:r>
          </a:p>
          <a:p>
            <a:r>
              <a:rPr lang="en-US" sz="2400" dirty="0">
                <a:cs typeface="Times New Roman" panose="02020603050405020304" pitchFamily="18" charset="0"/>
              </a:rPr>
              <a:t>Current project scope is targeted for completion by December 2024</a:t>
            </a:r>
          </a:p>
          <a:p>
            <a:r>
              <a:rPr lang="en-US" sz="2400" dirty="0">
                <a:cs typeface="Times New Roman" panose="02020603050405020304" pitchFamily="18" charset="0"/>
              </a:rPr>
              <a:t>CT can benefit from this implementation provided funding is provided to address variances in the interconnection process and company software and more frequent hosting capacity updates as requested in the compliance order</a:t>
            </a:r>
          </a:p>
          <a:p>
            <a:r>
              <a:rPr lang="en-US" sz="2400" dirty="0"/>
              <a:t>Estimated cost to implement in CT $1.5M</a:t>
            </a:r>
          </a:p>
          <a:p>
            <a:pPr marL="0" indent="0">
              <a:buNone/>
            </a:pPr>
            <a:endParaRPr lang="en-US" sz="2400" dirty="0">
              <a:cs typeface="Times New Roman" panose="02020603050405020304" pitchFamily="18" charset="0"/>
            </a:endParaRPr>
          </a:p>
          <a:p>
            <a:endParaRPr lang="en-US" sz="2400" dirty="0">
              <a:cs typeface="Times New Roman" panose="02020603050405020304" pitchFamily="18" charset="0"/>
            </a:endParaRPr>
          </a:p>
          <a:p>
            <a:endParaRPr lang="en-US" sz="2400" dirty="0">
              <a:cs typeface="Times New Roman" panose="02020603050405020304" pitchFamily="18" charset="0"/>
            </a:endParaRPr>
          </a:p>
        </p:txBody>
      </p:sp>
    </p:spTree>
    <p:extLst>
      <p:ext uri="{BB962C8B-B14F-4D97-AF65-F5344CB8AC3E}">
        <p14:creationId xmlns:p14="http://schemas.microsoft.com/office/powerpoint/2010/main" val="1776980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EE154-CF62-3DD3-65EE-3DB06098632D}"/>
              </a:ext>
            </a:extLst>
          </p:cNvPr>
          <p:cNvSpPr>
            <a:spLocks noGrp="1"/>
          </p:cNvSpPr>
          <p:nvPr>
            <p:ph type="title"/>
          </p:nvPr>
        </p:nvSpPr>
        <p:spPr/>
        <p:txBody>
          <a:bodyPr/>
          <a:lstStyle/>
          <a:p>
            <a:r>
              <a:rPr lang="en-US" dirty="0"/>
              <a:t>Interconnection Software Integration  </a:t>
            </a:r>
          </a:p>
        </p:txBody>
      </p:sp>
      <p:sp>
        <p:nvSpPr>
          <p:cNvPr id="3" name="Content Placeholder 2">
            <a:extLst>
              <a:ext uri="{FF2B5EF4-FFF2-40B4-BE49-F238E27FC236}">
                <a16:creationId xmlns:a16="http://schemas.microsoft.com/office/drawing/2014/main" id="{BB645E1A-2032-470B-BBCB-091F127ACFCE}"/>
              </a:ext>
            </a:extLst>
          </p:cNvPr>
          <p:cNvSpPr>
            <a:spLocks noGrp="1"/>
          </p:cNvSpPr>
          <p:nvPr>
            <p:ph idx="1"/>
          </p:nvPr>
        </p:nvSpPr>
        <p:spPr/>
        <p:txBody>
          <a:bodyPr/>
          <a:lstStyle/>
          <a:p>
            <a:pPr marL="0" indent="0">
              <a:buNone/>
            </a:pPr>
            <a:r>
              <a:rPr lang="en-US" dirty="0">
                <a:effectLst/>
                <a:ea typeface="Times New Roman" panose="02020603050405020304" pitchFamily="18" charset="0"/>
                <a:cs typeface="Times New Roman" panose="02020603050405020304" pitchFamily="18" charset="0"/>
              </a:rPr>
              <a:t>The proposed automation tool will include:</a:t>
            </a:r>
          </a:p>
          <a:p>
            <a:pPr lvl="1"/>
            <a:r>
              <a:rPr lang="en-US" sz="2800" dirty="0">
                <a:effectLst/>
                <a:ea typeface="Times New Roman" panose="02020603050405020304" pitchFamily="18" charset="0"/>
                <a:cs typeface="Times New Roman" panose="02020603050405020304" pitchFamily="18" charset="0"/>
              </a:rPr>
              <a:t>External interface consolidation</a:t>
            </a:r>
          </a:p>
          <a:p>
            <a:pPr lvl="1"/>
            <a:r>
              <a:rPr lang="en-US" sz="2800" dirty="0">
                <a:effectLst/>
                <a:ea typeface="Times New Roman" panose="02020603050405020304" pitchFamily="18" charset="0"/>
                <a:cs typeface="Times New Roman" panose="02020603050405020304" pitchFamily="18" charset="0"/>
              </a:rPr>
              <a:t>Enhancement of the hosting capacity maps and </a:t>
            </a:r>
          </a:p>
          <a:p>
            <a:pPr lvl="1"/>
            <a:r>
              <a:rPr lang="en-US" sz="2800" dirty="0">
                <a:effectLst/>
                <a:ea typeface="Times New Roman" panose="02020603050405020304" pitchFamily="18" charset="0"/>
                <a:cs typeface="Times New Roman" panose="02020603050405020304" pitchFamily="18" charset="0"/>
              </a:rPr>
              <a:t>Automation of interconnection screens</a:t>
            </a:r>
            <a:endParaRPr lang="en-US" sz="2800" dirty="0">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8817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DFFDF-9CF2-8873-0778-6F7D11379ABA}"/>
              </a:ext>
            </a:extLst>
          </p:cNvPr>
          <p:cNvSpPr>
            <a:spLocks noGrp="1"/>
          </p:cNvSpPr>
          <p:nvPr>
            <p:ph type="title"/>
          </p:nvPr>
        </p:nvSpPr>
        <p:spPr/>
        <p:txBody>
          <a:bodyPr/>
          <a:lstStyle/>
          <a:p>
            <a:r>
              <a:rPr lang="en-US" sz="4400" dirty="0">
                <a:effectLst/>
                <a:ea typeface="Times New Roman" panose="02020603050405020304" pitchFamily="18" charset="0"/>
                <a:cs typeface="Times New Roman" panose="02020603050405020304" pitchFamily="18" charset="0"/>
              </a:rPr>
              <a:t>External interface consolidation </a:t>
            </a:r>
            <a:endParaRPr lang="en-US" dirty="0"/>
          </a:p>
        </p:txBody>
      </p:sp>
      <p:sp>
        <p:nvSpPr>
          <p:cNvPr id="3" name="Content Placeholder 2">
            <a:extLst>
              <a:ext uri="{FF2B5EF4-FFF2-40B4-BE49-F238E27FC236}">
                <a16:creationId xmlns:a16="http://schemas.microsoft.com/office/drawing/2014/main" id="{9431207D-EF53-032B-0679-4FBCC118A935}"/>
              </a:ext>
            </a:extLst>
          </p:cNvPr>
          <p:cNvSpPr>
            <a:spLocks noGrp="1"/>
          </p:cNvSpPr>
          <p:nvPr>
            <p:ph idx="1"/>
          </p:nvPr>
        </p:nvSpPr>
        <p:spPr/>
        <p:txBody>
          <a:bodyPr>
            <a:normAutofit/>
          </a:bodyPr>
          <a:lstStyle/>
          <a:p>
            <a:pPr marL="0" indent="0">
              <a:buNone/>
            </a:pPr>
            <a:r>
              <a:rPr lang="en-US" sz="2800" dirty="0">
                <a:effectLst/>
                <a:ea typeface="Calibri" panose="020F0502020204030204" pitchFamily="34" charset="0"/>
                <a:cs typeface="Times New Roman" panose="02020603050405020304" pitchFamily="18" charset="0"/>
              </a:rPr>
              <a:t>The key to improving and speeding up the interconnection review process in a unified software platform to combine and streamline relevant tools and processes. This software platform is intended to integrate with the modeling/simulation tools the customer interconnection portal (Power Clerk) and provide an end-to-end solution </a:t>
            </a:r>
          </a:p>
          <a:p>
            <a:pPr marL="0" indent="0">
              <a:buNone/>
            </a:pPr>
            <a:r>
              <a:rPr lang="en-US" b="1" u="sng" dirty="0"/>
              <a:t>Integration of Software</a:t>
            </a:r>
          </a:p>
          <a:p>
            <a:pPr lvl="1"/>
            <a:r>
              <a:rPr lang="en-US" dirty="0"/>
              <a:t>Power Clerk</a:t>
            </a:r>
          </a:p>
          <a:p>
            <a:pPr lvl="1"/>
            <a:r>
              <a:rPr lang="en-US" dirty="0"/>
              <a:t>Hosting Capacity </a:t>
            </a:r>
          </a:p>
          <a:p>
            <a:pPr lvl="1"/>
            <a:r>
              <a:rPr lang="en-US" dirty="0"/>
              <a:t>GridTwin Tool </a:t>
            </a:r>
          </a:p>
          <a:p>
            <a:endParaRPr lang="en-US" dirty="0"/>
          </a:p>
        </p:txBody>
      </p:sp>
    </p:spTree>
    <p:extLst>
      <p:ext uri="{BB962C8B-B14F-4D97-AF65-F5344CB8AC3E}">
        <p14:creationId xmlns:p14="http://schemas.microsoft.com/office/powerpoint/2010/main" val="246448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967CC-72AB-5748-ED8D-EE9B2EC77B7D}"/>
              </a:ext>
            </a:extLst>
          </p:cNvPr>
          <p:cNvSpPr>
            <a:spLocks noGrp="1"/>
          </p:cNvSpPr>
          <p:nvPr>
            <p:ph type="title"/>
          </p:nvPr>
        </p:nvSpPr>
        <p:spPr/>
        <p:txBody>
          <a:bodyPr/>
          <a:lstStyle/>
          <a:p>
            <a:r>
              <a:rPr lang="en-US" sz="4400" dirty="0">
                <a:effectLst/>
                <a:ea typeface="Times New Roman" panose="02020603050405020304" pitchFamily="18" charset="0"/>
                <a:cs typeface="Times New Roman" panose="02020603050405020304" pitchFamily="18" charset="0"/>
              </a:rPr>
              <a:t>Enhancement of the hosting capacity maps</a:t>
            </a:r>
            <a:endParaRPr lang="en-US" dirty="0"/>
          </a:p>
        </p:txBody>
      </p:sp>
      <p:sp>
        <p:nvSpPr>
          <p:cNvPr id="3" name="Content Placeholder 2">
            <a:extLst>
              <a:ext uri="{FF2B5EF4-FFF2-40B4-BE49-F238E27FC236}">
                <a16:creationId xmlns:a16="http://schemas.microsoft.com/office/drawing/2014/main" id="{37F8C152-B246-D1E9-63E0-BC5B0FAC103D}"/>
              </a:ext>
            </a:extLst>
          </p:cNvPr>
          <p:cNvSpPr>
            <a:spLocks noGrp="1"/>
          </p:cNvSpPr>
          <p:nvPr>
            <p:ph idx="1"/>
          </p:nvPr>
        </p:nvSpPr>
        <p:spPr/>
        <p:txBody>
          <a:bodyPr/>
          <a:lstStyle/>
          <a:p>
            <a:r>
              <a:rPr lang="en-US" dirty="0"/>
              <a:t>Seasonal HC </a:t>
            </a:r>
          </a:p>
          <a:p>
            <a:r>
              <a:rPr lang="en-US" dirty="0"/>
              <a:t>Load HC, used for BESS and EV</a:t>
            </a:r>
          </a:p>
          <a:p>
            <a:r>
              <a:rPr lang="en-US" dirty="0"/>
              <a:t>Time Series HC (limited)</a:t>
            </a:r>
          </a:p>
          <a:p>
            <a:r>
              <a:rPr lang="en-US" dirty="0"/>
              <a:t>Integrated DER in queue list</a:t>
            </a:r>
          </a:p>
          <a:p>
            <a:endParaRPr lang="en-US" dirty="0"/>
          </a:p>
        </p:txBody>
      </p:sp>
    </p:spTree>
    <p:extLst>
      <p:ext uri="{BB962C8B-B14F-4D97-AF65-F5344CB8AC3E}">
        <p14:creationId xmlns:p14="http://schemas.microsoft.com/office/powerpoint/2010/main" val="68788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8CC5A-0CD0-22B6-021A-1159C6CF5063}"/>
              </a:ext>
            </a:extLst>
          </p:cNvPr>
          <p:cNvSpPr>
            <a:spLocks noGrp="1"/>
          </p:cNvSpPr>
          <p:nvPr>
            <p:ph type="title"/>
          </p:nvPr>
        </p:nvSpPr>
        <p:spPr/>
        <p:txBody>
          <a:bodyPr/>
          <a:lstStyle/>
          <a:p>
            <a:r>
              <a:rPr lang="en-US" sz="4400" dirty="0">
                <a:effectLst/>
                <a:ea typeface="Times New Roman" panose="02020603050405020304" pitchFamily="18" charset="0"/>
                <a:cs typeface="Times New Roman" panose="02020603050405020304" pitchFamily="18" charset="0"/>
              </a:rPr>
              <a:t>Enhancement of the hosting capacity </a:t>
            </a:r>
            <a:br>
              <a:rPr lang="en-US" sz="4400" dirty="0">
                <a:effectLst/>
                <a:ea typeface="Times New Roman" panose="02020603050405020304" pitchFamily="18" charset="0"/>
                <a:cs typeface="Times New Roman" panose="02020603050405020304" pitchFamily="18" charset="0"/>
              </a:rPr>
            </a:br>
            <a:r>
              <a:rPr lang="en-US" sz="4400" dirty="0">
                <a:effectLst/>
                <a:ea typeface="Times New Roman" panose="02020603050405020304" pitchFamily="18" charset="0"/>
                <a:cs typeface="Times New Roman" panose="02020603050405020304" pitchFamily="18" charset="0"/>
              </a:rPr>
              <a:t>maps Frequency of Update</a:t>
            </a:r>
            <a:endParaRPr lang="en-US" dirty="0"/>
          </a:p>
        </p:txBody>
      </p:sp>
      <p:sp>
        <p:nvSpPr>
          <p:cNvPr id="3" name="Content Placeholder 2">
            <a:extLst>
              <a:ext uri="{FF2B5EF4-FFF2-40B4-BE49-F238E27FC236}">
                <a16:creationId xmlns:a16="http://schemas.microsoft.com/office/drawing/2014/main" id="{FE7DB5F9-9186-483A-3A2D-1B23E1E51A37}"/>
              </a:ext>
            </a:extLst>
          </p:cNvPr>
          <p:cNvSpPr>
            <a:spLocks noGrp="1"/>
          </p:cNvSpPr>
          <p:nvPr>
            <p:ph idx="1"/>
          </p:nvPr>
        </p:nvSpPr>
        <p:spPr/>
        <p:txBody>
          <a:bodyPr>
            <a:normAutofit fontScale="92500" lnSpcReduction="10000"/>
          </a:bodyPr>
          <a:lstStyle/>
          <a:p>
            <a:pPr marL="0" indent="0">
              <a:buNone/>
            </a:pPr>
            <a:r>
              <a:rPr lang="en-US" sz="2800" i="1" dirty="0">
                <a:effectLst/>
                <a:ea typeface="Times New Roman" panose="02020603050405020304" pitchFamily="18" charset="0"/>
                <a:cs typeface="Times New Roman" panose="02020603050405020304" pitchFamily="18" charset="0"/>
              </a:rPr>
              <a:t>Evaluation of SAVE Proposal to considers r</a:t>
            </a:r>
            <a:r>
              <a:rPr lang="en-US" sz="2800" dirty="0">
                <a:effectLst/>
                <a:ea typeface="Times New Roman" panose="02020603050405020304" pitchFamily="18" charset="0"/>
                <a:cs typeface="Times New Roman" panose="02020603050405020304" pitchFamily="18" charset="0"/>
              </a:rPr>
              <a:t>eal-time hosting capacity map data. </a:t>
            </a:r>
          </a:p>
          <a:p>
            <a:r>
              <a:rPr lang="en-US" dirty="0">
                <a:cs typeface="Times New Roman" panose="02020603050405020304" pitchFamily="18" charset="0"/>
              </a:rPr>
              <a:t>Hosting capacity maps use </a:t>
            </a:r>
            <a:r>
              <a:rPr lang="en-US" dirty="0">
                <a:effectLst/>
                <a:ea typeface="Times New Roman" panose="02020603050405020304" pitchFamily="18" charset="0"/>
              </a:rPr>
              <a:t>S</a:t>
            </a:r>
            <a:r>
              <a:rPr lang="en-US" dirty="0">
                <a:solidFill>
                  <a:srgbClr val="000000"/>
                </a:solidFill>
                <a:effectLst/>
                <a:ea typeface="Times New Roman" panose="02020603050405020304" pitchFamily="18" charset="0"/>
              </a:rPr>
              <a:t>ynergi</a:t>
            </a:r>
            <a:r>
              <a:rPr lang="en-US" dirty="0">
                <a:effectLst/>
                <a:ea typeface="Times New Roman" panose="02020603050405020304" pitchFamily="18" charset="0"/>
              </a:rPr>
              <a:t> Advanced Load Flow tool </a:t>
            </a:r>
            <a:endParaRPr lang="en-US" dirty="0">
              <a:cs typeface="Times New Roman" panose="02020603050405020304" pitchFamily="18" charset="0"/>
            </a:endParaRPr>
          </a:p>
          <a:p>
            <a:r>
              <a:rPr lang="en-US" dirty="0">
                <a:cs typeface="Times New Roman" panose="02020603050405020304" pitchFamily="18" charset="0"/>
              </a:rPr>
              <a:t>Load flow analysis is run overnight due to </a:t>
            </a:r>
            <a:r>
              <a:rPr lang="en-US" dirty="0">
                <a:effectLst/>
                <a:ea typeface="Times New Roman" panose="02020603050405020304" pitchFamily="18" charset="0"/>
              </a:rPr>
              <a:t>heavy computational requirements</a:t>
            </a:r>
            <a:r>
              <a:rPr lang="en-US" dirty="0">
                <a:cs typeface="Times New Roman" panose="02020603050405020304" pitchFamily="18" charset="0"/>
              </a:rPr>
              <a:t> (8 to 12 hours)</a:t>
            </a:r>
          </a:p>
          <a:p>
            <a:r>
              <a:rPr lang="en-US" dirty="0">
                <a:cs typeface="Times New Roman" panose="02020603050405020304" pitchFamily="18" charset="0"/>
              </a:rPr>
              <a:t>Result of load flow require validation prior to publishing the hosting capacity maps</a:t>
            </a:r>
          </a:p>
          <a:p>
            <a:r>
              <a:rPr lang="en-US" dirty="0">
                <a:cs typeface="Times New Roman" panose="02020603050405020304" pitchFamily="18" charset="0"/>
              </a:rPr>
              <a:t>Frequency, volume and size of DER new application does not support a daily update of the hosting capacity maps </a:t>
            </a:r>
          </a:p>
          <a:p>
            <a:r>
              <a:rPr lang="en-US" dirty="0">
                <a:cs typeface="Times New Roman" panose="02020603050405020304" pitchFamily="18" charset="0"/>
              </a:rPr>
              <a:t>The key to more frequent update is the implementation of the MA automation integration tool in CT</a:t>
            </a:r>
          </a:p>
          <a:p>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5408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FB55E-D416-B1EB-0EA6-53921D800645}"/>
              </a:ext>
            </a:extLst>
          </p:cNvPr>
          <p:cNvSpPr>
            <a:spLocks noGrp="1"/>
          </p:cNvSpPr>
          <p:nvPr>
            <p:ph type="title"/>
          </p:nvPr>
        </p:nvSpPr>
        <p:spPr/>
        <p:txBody>
          <a:bodyPr/>
          <a:lstStyle/>
          <a:p>
            <a:r>
              <a:rPr lang="en-US" sz="4400" dirty="0">
                <a:effectLst/>
                <a:ea typeface="Times New Roman" panose="02020603050405020304" pitchFamily="18" charset="0"/>
                <a:cs typeface="Times New Roman" panose="02020603050405020304" pitchFamily="18" charset="0"/>
              </a:rPr>
              <a:t>Automation interconnection Process</a:t>
            </a:r>
            <a:endParaRPr lang="en-US" dirty="0"/>
          </a:p>
        </p:txBody>
      </p:sp>
      <p:sp>
        <p:nvSpPr>
          <p:cNvPr id="3" name="Content Placeholder 2">
            <a:extLst>
              <a:ext uri="{FF2B5EF4-FFF2-40B4-BE49-F238E27FC236}">
                <a16:creationId xmlns:a16="http://schemas.microsoft.com/office/drawing/2014/main" id="{EAA33F33-0306-2CA0-E030-5DA33638D91E}"/>
              </a:ext>
            </a:extLst>
          </p:cNvPr>
          <p:cNvSpPr>
            <a:spLocks noGrp="1"/>
          </p:cNvSpPr>
          <p:nvPr>
            <p:ph idx="1"/>
          </p:nvPr>
        </p:nvSpPr>
        <p:spPr/>
        <p:txBody>
          <a:bodyPr>
            <a:normAutofit/>
          </a:bodyPr>
          <a:lstStyle/>
          <a:p>
            <a:pPr marL="0" indent="0">
              <a:buNone/>
            </a:pPr>
            <a:r>
              <a:rPr lang="en-US" dirty="0"/>
              <a:t>The goal is to shorten the time to process an interconnection application and provide an Interconnection Agreement. This can be accomplished by limiting human intervention and reducing unnecessary submittals. </a:t>
            </a:r>
          </a:p>
          <a:p>
            <a:r>
              <a:rPr lang="en-US" dirty="0"/>
              <a:t>Full Automation: To quickly flag projects with  no impact on the distribution system and provide them with a contingent approval and an Interconnection agreement</a:t>
            </a:r>
          </a:p>
          <a:p>
            <a:r>
              <a:rPr lang="en-US" dirty="0"/>
              <a:t>Partial Automation: To facilitate and expedite the review of the projects that fail the screen and require additional review</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439090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1746</TotalTime>
  <Words>743</Words>
  <Application>Microsoft Office PowerPoint</Application>
  <PresentationFormat>Widescreen</PresentationFormat>
  <Paragraphs>65</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Franklin Gothic Book</vt:lpstr>
      <vt:lpstr>Times New Roman</vt:lpstr>
      <vt:lpstr>Office Theme</vt:lpstr>
      <vt:lpstr>Docket No. 23-08-03  Compliance Filling</vt:lpstr>
      <vt:lpstr>PowerPoint Presentation</vt:lpstr>
      <vt:lpstr>Interconnection Hosting Capacity  Current Status</vt:lpstr>
      <vt:lpstr>MA Interconnection Automation Tool </vt:lpstr>
      <vt:lpstr>Interconnection Software Integration  </vt:lpstr>
      <vt:lpstr>External interface consolidation </vt:lpstr>
      <vt:lpstr>Enhancement of the hosting capacity maps</vt:lpstr>
      <vt:lpstr>Enhancement of the hosting capacity  maps Frequency of Update</vt:lpstr>
      <vt:lpstr>Automation interconnection Process</vt:lpstr>
      <vt:lpstr>Automation of interconnection screens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Docket No. 23-08-03  Compliance Filling</dc:title>
  <dc:creator>Debs, Joseph N</dc:creator>
  <cp:lastModifiedBy>Debs, Joseph N</cp:lastModifiedBy>
  <cp:revision>52</cp:revision>
  <dcterms:created xsi:type="dcterms:W3CDTF">2023-06-15T14:51:59Z</dcterms:created>
  <dcterms:modified xsi:type="dcterms:W3CDTF">2023-06-26T13:57:09Z</dcterms:modified>
</cp:coreProperties>
</file>