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sldIdLst>
    <p:sldId id="256" r:id="rId2"/>
    <p:sldId id="257" r:id="rId3"/>
    <p:sldId id="258" r:id="rId4"/>
    <p:sldId id="259" r:id="rId5"/>
    <p:sldId id="260" r:id="rId6"/>
    <p:sldId id="265" r:id="rId7"/>
    <p:sldId id="266" r:id="rId8"/>
    <p:sldId id="270" r:id="rId9"/>
    <p:sldId id="271" r:id="rId10"/>
    <p:sldId id="268" r:id="rId11"/>
    <p:sldId id="262" r:id="rId12"/>
    <p:sldId id="263" r:id="rId13"/>
    <p:sldId id="272" r:id="rId14"/>
    <p:sldId id="264" r:id="rId15"/>
    <p:sldId id="269" r:id="rId16"/>
    <p:sldId id="273" r:id="rId17"/>
  </p:sldIdLst>
  <p:sldSz cx="9144000" cy="6858000" type="screen4x3"/>
  <p:notesSz cx="7053263"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3" d="100"/>
          <a:sy n="63" d="100"/>
        </p:scale>
        <p:origin x="1374" y="3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romley, Ted" userId="cb13e5c1-b325-4eeb-96d6-293808480a0d" providerId="ADAL" clId="{8D0F3046-BBAB-4E36-8D15-C82F1CCAC77F}"/>
    <pc:docChg chg="custSel modSld sldOrd">
      <pc:chgData name="Bromley, Ted" userId="cb13e5c1-b325-4eeb-96d6-293808480a0d" providerId="ADAL" clId="{8D0F3046-BBAB-4E36-8D15-C82F1CCAC77F}" dt="2021-09-27T15:20:31.267" v="300" actId="20577"/>
      <pc:docMkLst>
        <pc:docMk/>
      </pc:docMkLst>
      <pc:sldChg chg="modSp mod">
        <pc:chgData name="Bromley, Ted" userId="cb13e5c1-b325-4eeb-96d6-293808480a0d" providerId="ADAL" clId="{8D0F3046-BBAB-4E36-8D15-C82F1CCAC77F}" dt="2021-09-27T15:15:49.696" v="95" actId="14100"/>
        <pc:sldMkLst>
          <pc:docMk/>
          <pc:sldMk cId="0" sldId="256"/>
        </pc:sldMkLst>
        <pc:spChg chg="mod">
          <ac:chgData name="Bromley, Ted" userId="cb13e5c1-b325-4eeb-96d6-293808480a0d" providerId="ADAL" clId="{8D0F3046-BBAB-4E36-8D15-C82F1CCAC77F}" dt="2021-09-27T15:15:49.696" v="95" actId="14100"/>
          <ac:spMkLst>
            <pc:docMk/>
            <pc:sldMk cId="0" sldId="256"/>
            <ac:spMk id="3" creationId="{00000000-0000-0000-0000-000000000000}"/>
          </ac:spMkLst>
        </pc:spChg>
      </pc:sldChg>
      <pc:sldChg chg="modSp mod">
        <pc:chgData name="Bromley, Ted" userId="cb13e5c1-b325-4eeb-96d6-293808480a0d" providerId="ADAL" clId="{8D0F3046-BBAB-4E36-8D15-C82F1CCAC77F}" dt="2021-09-27T15:19:23.798" v="250" actId="6549"/>
        <pc:sldMkLst>
          <pc:docMk/>
          <pc:sldMk cId="0" sldId="262"/>
        </pc:sldMkLst>
        <pc:spChg chg="mod">
          <ac:chgData name="Bromley, Ted" userId="cb13e5c1-b325-4eeb-96d6-293808480a0d" providerId="ADAL" clId="{8D0F3046-BBAB-4E36-8D15-C82F1CCAC77F}" dt="2021-09-27T15:19:23.798" v="250" actId="6549"/>
          <ac:spMkLst>
            <pc:docMk/>
            <pc:sldMk cId="0" sldId="262"/>
            <ac:spMk id="3" creationId="{00000000-0000-0000-0000-000000000000}"/>
          </ac:spMkLst>
        </pc:spChg>
      </pc:sldChg>
      <pc:sldChg chg="ord">
        <pc:chgData name="Bromley, Ted" userId="cb13e5c1-b325-4eeb-96d6-293808480a0d" providerId="ADAL" clId="{8D0F3046-BBAB-4E36-8D15-C82F1CCAC77F}" dt="2021-09-27T15:18:57.202" v="103"/>
        <pc:sldMkLst>
          <pc:docMk/>
          <pc:sldMk cId="3160351759" sldId="268"/>
        </pc:sldMkLst>
      </pc:sldChg>
      <pc:sldChg chg="modSp mod">
        <pc:chgData name="Bromley, Ted" userId="cb13e5c1-b325-4eeb-96d6-293808480a0d" providerId="ADAL" clId="{8D0F3046-BBAB-4E36-8D15-C82F1CCAC77F}" dt="2021-09-27T15:20:31.267" v="300" actId="20577"/>
        <pc:sldMkLst>
          <pc:docMk/>
          <pc:sldMk cId="1068873600" sldId="270"/>
        </pc:sldMkLst>
        <pc:spChg chg="mod">
          <ac:chgData name="Bromley, Ted" userId="cb13e5c1-b325-4eeb-96d6-293808480a0d" providerId="ADAL" clId="{8D0F3046-BBAB-4E36-8D15-C82F1CCAC77F}" dt="2021-09-27T15:20:31.267" v="300" actId="20577"/>
          <ac:spMkLst>
            <pc:docMk/>
            <pc:sldMk cId="1068873600" sldId="270"/>
            <ac:spMk id="4"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55938"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95738" y="0"/>
            <a:ext cx="3055937" cy="466725"/>
          </a:xfrm>
          <a:prstGeom prst="rect">
            <a:avLst/>
          </a:prstGeom>
        </p:spPr>
        <p:txBody>
          <a:bodyPr vert="horz" lIns="91440" tIns="45720" rIns="91440" bIns="45720" rtlCol="0"/>
          <a:lstStyle>
            <a:lvl1pPr algn="r">
              <a:defRPr sz="1200"/>
            </a:lvl1pPr>
          </a:lstStyle>
          <a:p>
            <a:fld id="{39C366A2-B5E8-4579-A8F4-A16EAC1539A2}" type="datetimeFigureOut">
              <a:rPr lang="en-US" smtClean="0"/>
              <a:t>9/27/2021</a:t>
            </a:fld>
            <a:endParaRPr lang="en-US"/>
          </a:p>
        </p:txBody>
      </p:sp>
      <p:sp>
        <p:nvSpPr>
          <p:cNvPr id="4" name="Slide Image Placeholder 3"/>
          <p:cNvSpPr>
            <a:spLocks noGrp="1" noRot="1" noChangeAspect="1"/>
          </p:cNvSpPr>
          <p:nvPr>
            <p:ph type="sldImg" idx="2"/>
          </p:nvPr>
        </p:nvSpPr>
        <p:spPr>
          <a:xfrm>
            <a:off x="1431925" y="1163638"/>
            <a:ext cx="4189413" cy="3141662"/>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4850" y="4479925"/>
            <a:ext cx="5643563" cy="3665538"/>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375"/>
            <a:ext cx="3055938"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95738" y="8842375"/>
            <a:ext cx="3055937" cy="466725"/>
          </a:xfrm>
          <a:prstGeom prst="rect">
            <a:avLst/>
          </a:prstGeom>
        </p:spPr>
        <p:txBody>
          <a:bodyPr vert="horz" lIns="91440" tIns="45720" rIns="91440" bIns="45720" rtlCol="0" anchor="b"/>
          <a:lstStyle>
            <a:lvl1pPr algn="r">
              <a:defRPr sz="1200"/>
            </a:lvl1pPr>
          </a:lstStyle>
          <a:p>
            <a:fld id="{FFE87EB9-8E63-495B-98EA-57F84ECD212A}" type="slidenum">
              <a:rPr lang="en-US" smtClean="0"/>
              <a:t>‹#›</a:t>
            </a:fld>
            <a:endParaRPr lang="en-US"/>
          </a:p>
        </p:txBody>
      </p:sp>
    </p:spTree>
    <p:extLst>
      <p:ext uri="{BB962C8B-B14F-4D97-AF65-F5344CB8AC3E}">
        <p14:creationId xmlns:p14="http://schemas.microsoft.com/office/powerpoint/2010/main" val="22058140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FE87EB9-8E63-495B-98EA-57F84ECD212A}" type="slidenum">
              <a:rPr lang="en-US" smtClean="0"/>
              <a:t>1</a:t>
            </a:fld>
            <a:endParaRPr lang="en-US"/>
          </a:p>
        </p:txBody>
      </p:sp>
    </p:spTree>
    <p:extLst>
      <p:ext uri="{BB962C8B-B14F-4D97-AF65-F5344CB8AC3E}">
        <p14:creationId xmlns:p14="http://schemas.microsoft.com/office/powerpoint/2010/main" val="41969889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p:txBody>
          <a:bodyPr/>
          <a:lstStyle/>
          <a:p>
            <a:fld id="{FD68D368-E647-4848-9E87-3F481AFEABCC}" type="datetime1">
              <a:rPr lang="en-US" smtClean="0"/>
              <a:t>9/27/2021</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68F6B33A-F542-4C70-8998-255269FE8FF0}" type="slidenum">
              <a:rPr lang="en-US" smtClean="0"/>
              <a:pPr/>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661EA3A9-CD8C-4A1B-8F49-2C97B9F3A327}" type="datetime1">
              <a:rPr lang="en-US" smtClean="0"/>
              <a:t>9/27/2021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F6B33A-F542-4C70-8998-255269FE8FF0}"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68F6B33A-F542-4C70-8998-255269FE8FF0}" type="slidenum">
              <a:rPr lang="en-US" smtClean="0"/>
              <a:pPr/>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2A93A5E0-2ABF-4846-B971-5EF7F11952CB}" type="datetime1">
              <a:rPr lang="en-US" smtClean="0"/>
              <a:t>9/27/2021</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a:t>Click to edit Master title style</a:t>
            </a:r>
          </a:p>
        </p:txBody>
      </p:sp>
      <p:sp>
        <p:nvSpPr>
          <p:cNvPr id="4" name="Date Placeholder 3"/>
          <p:cNvSpPr>
            <a:spLocks noGrp="1"/>
          </p:cNvSpPr>
          <p:nvPr>
            <p:ph type="dt" sz="half" idx="10"/>
          </p:nvPr>
        </p:nvSpPr>
        <p:spPr/>
        <p:txBody>
          <a:bodyPr/>
          <a:lstStyle/>
          <a:p>
            <a:fld id="{C97B833B-5322-4D3D-840E-79F6350B7CA5}" type="datetime1">
              <a:rPr lang="en-US" smtClean="0"/>
              <a:t>9/27/2021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68F6B33A-F542-4C70-8998-255269FE8FF0}" type="slidenum">
              <a:rPr lang="en-US" smtClean="0"/>
              <a:pPr/>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E2E1189F-4F02-49D5-A1AA-6E1AB9E9BA4B}" type="datetime1">
              <a:rPr lang="en-US" smtClean="0"/>
              <a:t>9/27/2021</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68F6B33A-F542-4C70-8998-255269FE8FF0}" type="slidenum">
              <a:rPr lang="en-US" smtClean="0"/>
              <a:pPr/>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a:t>Click to edit Master title style</a:t>
            </a:r>
          </a:p>
        </p:txBody>
      </p:sp>
      <p:sp>
        <p:nvSpPr>
          <p:cNvPr id="5" name="Date Placeholder 4"/>
          <p:cNvSpPr>
            <a:spLocks noGrp="1"/>
          </p:cNvSpPr>
          <p:nvPr>
            <p:ph type="dt" sz="half" idx="10"/>
          </p:nvPr>
        </p:nvSpPr>
        <p:spPr>
          <a:xfrm>
            <a:off x="5791200" y="6409944"/>
            <a:ext cx="3044952" cy="365760"/>
          </a:xfrm>
        </p:spPr>
        <p:txBody>
          <a:bodyPr/>
          <a:lstStyle/>
          <a:p>
            <a:fld id="{D43DA25C-D337-47DF-8FB0-4489B028E708}" type="datetime1">
              <a:rPr lang="en-US" smtClean="0"/>
              <a:t>9/27/2021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F6B33A-F542-4C70-8998-255269FE8FF0}" type="slidenum">
              <a:rPr lang="en-US" smtClean="0"/>
              <a:pPr/>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fld id="{55D1E75E-9711-456B-9BA8-D48D47512A0D}" type="datetime1">
              <a:rPr lang="en-US" smtClean="0"/>
              <a:t>9/27/2021</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68F6B33A-F542-4C70-8998-255269FE8FF0}" type="slidenum">
              <a:rPr lang="en-US" smtClean="0"/>
              <a:pPr/>
              <a:t>‹#›</a:t>
            </a:fld>
            <a:endParaRPr lang="en-US"/>
          </a:p>
        </p:txBody>
      </p:sp>
      <p:sp>
        <p:nvSpPr>
          <p:cNvPr id="23" name="Title 22"/>
          <p:cNvSpPr>
            <a:spLocks noGrp="1"/>
          </p:cNvSpPr>
          <p:nvPr>
            <p:ph type="title"/>
          </p:nvPr>
        </p:nvSpPr>
        <p:spPr/>
        <p:txBody>
          <a:bodyPr rtlCol="0" anchor="b" anchorCtr="0"/>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50D5E882-2C88-4365-BD38-ECAD49D93554}" type="datetime1">
              <a:rPr lang="en-US" smtClean="0"/>
              <a:t>9/27/2021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68F6B33A-F542-4C70-8998-255269FE8FF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D2455BA4-85A5-4CC5-93A8-A4A4ED6F156A}" type="datetime1">
              <a:rPr lang="en-US" smtClean="0"/>
              <a:t>9/27/2021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68F6B33A-F542-4C70-8998-255269FE8FF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a:t>Click to edit Master title style</a:t>
            </a:r>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68F6B33A-F542-4C70-8998-255269FE8FF0}" type="slidenum">
              <a:rPr lang="en-US" smtClean="0"/>
              <a:pPr/>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D087BB35-3425-4CEA-8CC0-41A2249C692D}" type="datetime1">
              <a:rPr lang="en-US" smtClean="0"/>
              <a:t>9/27/2021</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68F6B33A-F542-4C70-8998-255269FE8FF0}" type="slidenum">
              <a:rPr lang="en-US" smtClean="0"/>
              <a:pPr/>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a:t>Click to edit Master title style</a:t>
            </a:r>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D8E70FC5-B9F4-44F7-8993-0A97BB5FFCD8}" type="datetime1">
              <a:rPr lang="en-US" smtClean="0"/>
              <a:t>9/27/2021</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C0435D59-567E-435B-A247-B6787E7C0D60}" type="datetime1">
              <a:rPr lang="en-US" smtClean="0"/>
              <a:t>9/27/2021</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68F6B33A-F542-4C70-8998-255269FE8FF0}" type="slidenum">
              <a:rPr lang="en-US" smtClean="0"/>
              <a:pPr/>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81000" y="2819400"/>
            <a:ext cx="8458200" cy="2971800"/>
          </a:xfrm>
        </p:spPr>
        <p:txBody>
          <a:bodyPr>
            <a:normAutofit/>
          </a:bodyPr>
          <a:lstStyle/>
          <a:p>
            <a:r>
              <a:rPr lang="en-US" sz="3600" dirty="0"/>
              <a:t>Continuing Education Series Part 2</a:t>
            </a:r>
          </a:p>
          <a:p>
            <a:r>
              <a:rPr lang="en-US" sz="3600" dirty="0"/>
              <a:t>New Registrars of Voters</a:t>
            </a:r>
          </a:p>
        </p:txBody>
      </p:sp>
      <p:sp>
        <p:nvSpPr>
          <p:cNvPr id="2" name="Title 1"/>
          <p:cNvSpPr>
            <a:spLocks noGrp="1"/>
          </p:cNvSpPr>
          <p:nvPr>
            <p:ph type="ctrTitle"/>
          </p:nvPr>
        </p:nvSpPr>
        <p:spPr/>
        <p:txBody>
          <a:bodyPr/>
          <a:lstStyle/>
          <a:p>
            <a:r>
              <a:rPr lang="en-US" dirty="0"/>
              <a:t>New Registrars of Voters Training 101</a:t>
            </a:r>
          </a:p>
        </p:txBody>
      </p:sp>
      <p:sp>
        <p:nvSpPr>
          <p:cNvPr id="4" name="Slide Number Placeholder 3"/>
          <p:cNvSpPr>
            <a:spLocks noGrp="1"/>
          </p:cNvSpPr>
          <p:nvPr>
            <p:ph type="sldNum" sz="quarter" idx="12"/>
          </p:nvPr>
        </p:nvSpPr>
        <p:spPr/>
        <p:txBody>
          <a:bodyPr/>
          <a:lstStyle/>
          <a:p>
            <a:fld id="{68F6B33A-F542-4C70-8998-255269FE8FF0}" type="slidenum">
              <a:rPr lang="en-US" smtClean="0"/>
              <a:pPr/>
              <a:t>1</a:t>
            </a:fld>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Certification of Registrars</a:t>
            </a:r>
          </a:p>
        </p:txBody>
      </p:sp>
      <p:sp>
        <p:nvSpPr>
          <p:cNvPr id="3" name="Content Placeholder 2"/>
          <p:cNvSpPr>
            <a:spLocks noGrp="1"/>
          </p:cNvSpPr>
          <p:nvPr>
            <p:ph sz="quarter" idx="1"/>
          </p:nvPr>
        </p:nvSpPr>
        <p:spPr/>
        <p:txBody>
          <a:bodyPr>
            <a:normAutofit fontScale="70000" lnSpcReduction="20000"/>
          </a:bodyPr>
          <a:lstStyle/>
          <a:p>
            <a:r>
              <a:rPr lang="en-US" dirty="0"/>
              <a:t>Sec. 9-192a. Secretary of the State to establish program and criteria for certification of registrars. Committee to advise Secretary on programs and procedures for training, examining and certifying registrars, deputies and assistants. Training program for poll workers. (a)(1) The Secretary of the State shall, in consultation with the advisory committee created pursuant to subsection (b) of this section, establish a program and criteria for the certification of registrars of voters. </a:t>
            </a:r>
            <a:r>
              <a:rPr lang="en-US" b="1" dirty="0"/>
              <a:t>All registrars taking such office on or before July 1, 2015, shall complete such program and satisfy such criteria for certification not later than July 1, 2017. Any registrar taking such office after July 1, 2015, shall complete such program and satisfy such criteria for certification (A) in the case of a two-year term, not later than the conclusion of such term, and (B) in the case of a four-year term, not later than two years after the date of first holding such office, </a:t>
            </a:r>
            <a:r>
              <a:rPr lang="en-US" dirty="0"/>
              <a:t>except as provided in subdivision (2) of this subsection. Each municipality shall pay on behalf of such municipality’s registrar of voters the cost of completing such program and satisfying such criteria for certification.</a:t>
            </a:r>
          </a:p>
          <a:p>
            <a:endParaRPr lang="en-US" dirty="0"/>
          </a:p>
        </p:txBody>
      </p:sp>
      <p:sp>
        <p:nvSpPr>
          <p:cNvPr id="4" name="Slide Number Placeholder 3"/>
          <p:cNvSpPr>
            <a:spLocks noGrp="1"/>
          </p:cNvSpPr>
          <p:nvPr>
            <p:ph type="sldNum" sz="quarter" idx="12"/>
          </p:nvPr>
        </p:nvSpPr>
        <p:spPr/>
        <p:txBody>
          <a:bodyPr/>
          <a:lstStyle/>
          <a:p>
            <a:fld id="{68F6B33A-F542-4C70-8998-255269FE8FF0}" type="slidenum">
              <a:rPr lang="en-US" smtClean="0"/>
              <a:pPr/>
              <a:t>10</a:t>
            </a:fld>
            <a:endParaRPr lang="en-US"/>
          </a:p>
        </p:txBody>
      </p:sp>
    </p:spTree>
    <p:extLst>
      <p:ext uri="{BB962C8B-B14F-4D97-AF65-F5344CB8AC3E}">
        <p14:creationId xmlns:p14="http://schemas.microsoft.com/office/powerpoint/2010/main" val="31603517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Training</a:t>
            </a:r>
          </a:p>
        </p:txBody>
      </p:sp>
      <p:sp>
        <p:nvSpPr>
          <p:cNvPr id="3" name="Content Placeholder 2"/>
          <p:cNvSpPr>
            <a:spLocks noGrp="1"/>
          </p:cNvSpPr>
          <p:nvPr>
            <p:ph sz="quarter" idx="1"/>
          </p:nvPr>
        </p:nvSpPr>
        <p:spPr/>
        <p:txBody>
          <a:bodyPr>
            <a:normAutofit/>
          </a:bodyPr>
          <a:lstStyle/>
          <a:p>
            <a:r>
              <a:rPr lang="en-US" b="0" i="0" dirty="0">
                <a:solidFill>
                  <a:srgbClr val="000000"/>
                </a:solidFill>
                <a:effectLst/>
                <a:latin typeface="Times New Roman" panose="02020603050405020304" pitchFamily="18" charset="0"/>
              </a:rPr>
              <a:t>Once certified each registrar shall participate each year in not less than eight hours of training in order to maintain such certification. Such training shall be as prescribed by the Secretary of the State and shall be conducted by said Secretary or a third party approved by said Secretary to conduct such training. Any registrar who fails to satisfy such annual training requirement shall be directed by the Secretary of the State to take remedial measures prescribed by said Secretary.</a:t>
            </a:r>
            <a:endParaRPr lang="en-US" dirty="0"/>
          </a:p>
        </p:txBody>
      </p:sp>
      <p:sp>
        <p:nvSpPr>
          <p:cNvPr id="4" name="Slide Number Placeholder 3"/>
          <p:cNvSpPr>
            <a:spLocks noGrp="1"/>
          </p:cNvSpPr>
          <p:nvPr>
            <p:ph type="sldNum" sz="quarter" idx="12"/>
          </p:nvPr>
        </p:nvSpPr>
        <p:spPr/>
        <p:txBody>
          <a:bodyPr/>
          <a:lstStyle/>
          <a:p>
            <a:fld id="{68F6B33A-F542-4C70-8998-255269FE8FF0}" type="slidenum">
              <a:rPr lang="en-US" smtClean="0"/>
              <a:pPr/>
              <a:t>11</a:t>
            </a:fld>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Removal of Registrars</a:t>
            </a:r>
          </a:p>
        </p:txBody>
      </p:sp>
      <p:sp>
        <p:nvSpPr>
          <p:cNvPr id="3" name="Content Placeholder 2"/>
          <p:cNvSpPr>
            <a:spLocks noGrp="1"/>
          </p:cNvSpPr>
          <p:nvPr>
            <p:ph sz="quarter" idx="1"/>
          </p:nvPr>
        </p:nvSpPr>
        <p:spPr/>
        <p:txBody>
          <a:bodyPr>
            <a:normAutofit fontScale="77500" lnSpcReduction="20000"/>
          </a:bodyPr>
          <a:lstStyle/>
          <a:p>
            <a:r>
              <a:rPr lang="en-US" dirty="0"/>
              <a:t>Sec. 9-190c. Removal of registrar. Whenever the Secretary of the State is of the opinion that a registrar of voters has engaged in </a:t>
            </a:r>
            <a:r>
              <a:rPr lang="en-US" b="1" dirty="0"/>
              <a:t>misconduct, </a:t>
            </a:r>
            <a:r>
              <a:rPr lang="en-US" b="1" dirty="0" err="1"/>
              <a:t>wilful</a:t>
            </a:r>
            <a:r>
              <a:rPr lang="en-US" b="1" dirty="0"/>
              <a:t> and material neglect of duty or incompetence </a:t>
            </a:r>
            <a:r>
              <a:rPr lang="en-US" dirty="0"/>
              <a:t>in the conduct of such registrar’s office, the Secretary may seek removal of such registrar from office by filing a statement in writing to that effect with the </a:t>
            </a:r>
            <a:r>
              <a:rPr lang="en-US" b="1" dirty="0"/>
              <a:t>State Elections Enforcement Commission. </a:t>
            </a:r>
            <a:r>
              <a:rPr lang="en-US" dirty="0"/>
              <a:t>Notwithstanding the provisions of subdivision (2) of subsection (g) of section 9-7a, not later than thirty days after the filing of such statement, the commission shall investigate such statement and render a determination of whether the matter </a:t>
            </a:r>
            <a:r>
              <a:rPr lang="en-US" b="1" dirty="0"/>
              <a:t>should be referred to the Attorney General </a:t>
            </a:r>
            <a:r>
              <a:rPr lang="en-US" dirty="0"/>
              <a:t>to request that he or she pursue such removal pursuant to this section. Upon referral from the commission of such matter, the Attorney General may request that the commission undertake such further investigation as he or she deems appropriate. </a:t>
            </a:r>
          </a:p>
        </p:txBody>
      </p:sp>
      <p:sp>
        <p:nvSpPr>
          <p:cNvPr id="4" name="Slide Number Placeholder 3"/>
          <p:cNvSpPr>
            <a:spLocks noGrp="1"/>
          </p:cNvSpPr>
          <p:nvPr>
            <p:ph type="sldNum" sz="quarter" idx="12"/>
          </p:nvPr>
        </p:nvSpPr>
        <p:spPr/>
        <p:txBody>
          <a:bodyPr/>
          <a:lstStyle/>
          <a:p>
            <a:fld id="{68F6B33A-F542-4C70-8998-255269FE8FF0}" type="slidenum">
              <a:rPr lang="en-US" smtClean="0"/>
              <a:pPr/>
              <a:t>12</a:t>
            </a:fld>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Removal of Registrars</a:t>
            </a:r>
          </a:p>
        </p:txBody>
      </p:sp>
      <p:sp>
        <p:nvSpPr>
          <p:cNvPr id="3" name="Slide Number Placeholder 2"/>
          <p:cNvSpPr>
            <a:spLocks noGrp="1"/>
          </p:cNvSpPr>
          <p:nvPr>
            <p:ph type="sldNum" sz="quarter" idx="12"/>
          </p:nvPr>
        </p:nvSpPr>
        <p:spPr/>
        <p:txBody>
          <a:bodyPr/>
          <a:lstStyle/>
          <a:p>
            <a:fld id="{68F6B33A-F542-4C70-8998-255269FE8FF0}" type="slidenum">
              <a:rPr lang="en-US" smtClean="0"/>
              <a:pPr/>
              <a:t>13</a:t>
            </a:fld>
            <a:endParaRPr lang="en-US"/>
          </a:p>
        </p:txBody>
      </p:sp>
      <p:sp>
        <p:nvSpPr>
          <p:cNvPr id="4" name="Content Placeholder 3"/>
          <p:cNvSpPr>
            <a:spLocks noGrp="1"/>
          </p:cNvSpPr>
          <p:nvPr>
            <p:ph sz="quarter" idx="1"/>
          </p:nvPr>
        </p:nvSpPr>
        <p:spPr/>
        <p:txBody>
          <a:bodyPr>
            <a:normAutofit fontScale="70000" lnSpcReduction="20000"/>
          </a:bodyPr>
          <a:lstStyle/>
          <a:p>
            <a:r>
              <a:rPr lang="en-US" dirty="0"/>
              <a:t>If the Attorney General concludes that the commission’s investigation so warrants, he or she may prepare a citation in the name of the state commanding such registrar of voters </a:t>
            </a:r>
            <a:r>
              <a:rPr lang="en-US" b="1" dirty="0"/>
              <a:t>to appear before a judge of the Superior Court </a:t>
            </a:r>
            <a:r>
              <a:rPr lang="en-US" dirty="0"/>
              <a:t>at a date named in the citation and show cause, if any, why such registrar of voters should not be removed from office. The Attorney General shall cause a copy of such statement and such citation to be served by some proper officer upon the defendant registrar of voters at least ten days before the date of appearance named in such citation, and the original statement and citation, with the return of the officer thereon, shall be returned to the clerk of the superior court for the judicial district within which the municipality served by such registrar is situated. To carry into effect the proceedings authorized by this section, the Attorney General shall have power to summon witnesses, require the production of necessary books, papers and other documents and administer oaths to witnesses; and upon the date named in such citation for the appearance of such registrar of voters, or upon any adjourned date fixed by the judge before whom such proceedings are pending, the Attorney General shall appear and conduct the hearing on behalf of the state.</a:t>
            </a:r>
          </a:p>
          <a:p>
            <a:endParaRPr lang="en-US" dirty="0"/>
          </a:p>
        </p:txBody>
      </p:sp>
    </p:spTree>
    <p:extLst>
      <p:ext uri="{BB962C8B-B14F-4D97-AF65-F5344CB8AC3E}">
        <p14:creationId xmlns:p14="http://schemas.microsoft.com/office/powerpoint/2010/main" val="22512376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Removal of Registrars</a:t>
            </a:r>
          </a:p>
        </p:txBody>
      </p:sp>
      <p:sp>
        <p:nvSpPr>
          <p:cNvPr id="3" name="Content Placeholder 2"/>
          <p:cNvSpPr>
            <a:spLocks noGrp="1"/>
          </p:cNvSpPr>
          <p:nvPr>
            <p:ph sz="quarter" idx="1"/>
          </p:nvPr>
        </p:nvSpPr>
        <p:spPr/>
        <p:txBody>
          <a:bodyPr>
            <a:normAutofit fontScale="62500" lnSpcReduction="20000"/>
          </a:bodyPr>
          <a:lstStyle/>
          <a:p>
            <a:r>
              <a:rPr lang="en-US" sz="2900" dirty="0"/>
              <a:t>If, after a full hearing of all the evidence offered by the Attorney General and by and on behalf of the defendant, </a:t>
            </a:r>
            <a:r>
              <a:rPr lang="en-US" sz="2900" b="1" dirty="0"/>
              <a:t>such judge is of the opinion that the evidence presented warrants the removal of such registrar of voters from office, </a:t>
            </a:r>
            <a:r>
              <a:rPr lang="en-US" sz="2900" dirty="0"/>
              <a:t>the judge shall cause to be prepared a written order to that effect, which order shall be signed by the judge and lodged with the clerk of the superior court for the judicial district within which such municipality is situated. Such clerk of the superior court shall cause a certified copy of such order to be served forthwith upon such registrar of voters, and upon such service </a:t>
            </a:r>
            <a:r>
              <a:rPr lang="en-US" sz="2900" b="1" dirty="0"/>
              <a:t>such registrar of voters shall be removed from such office and the deputy </a:t>
            </a:r>
            <a:r>
              <a:rPr lang="en-US" sz="2900" dirty="0"/>
              <a:t>registrar of voters appointed by such registrar of voters </a:t>
            </a:r>
            <a:r>
              <a:rPr lang="en-US" sz="2900" b="1" dirty="0"/>
              <a:t>shall immediately become registrar of voters</a:t>
            </a:r>
            <a:r>
              <a:rPr lang="en-US" sz="2900" dirty="0"/>
              <a:t>, in accordance with section 9-192. Any witness summoned and any officer making service under the provisions of this section shall be allowed and paid by the state in accordance with the provisions of sections 52-260 and 52-261. The Attorney General may designate an attorney of the State Elections Enforcement Commission as a special assistant attorney general for the purposes of performing the duties and responsibilities set forth in this section.</a:t>
            </a:r>
          </a:p>
          <a:p>
            <a:r>
              <a:rPr lang="en-US" sz="2900" dirty="0"/>
              <a:t>(P.A. 15-224, S. 4.)</a:t>
            </a:r>
          </a:p>
          <a:p>
            <a:r>
              <a:rPr lang="en-US" sz="2900" dirty="0"/>
              <a:t>History: P.A. 15-224 effective July 7, 2015.</a:t>
            </a:r>
          </a:p>
          <a:p>
            <a:endParaRPr lang="en-US" dirty="0"/>
          </a:p>
        </p:txBody>
      </p:sp>
      <p:sp>
        <p:nvSpPr>
          <p:cNvPr id="4" name="Slide Number Placeholder 3"/>
          <p:cNvSpPr>
            <a:spLocks noGrp="1"/>
          </p:cNvSpPr>
          <p:nvPr>
            <p:ph type="sldNum" sz="quarter" idx="12"/>
          </p:nvPr>
        </p:nvSpPr>
        <p:spPr/>
        <p:txBody>
          <a:bodyPr/>
          <a:lstStyle/>
          <a:p>
            <a:fld id="{68F6B33A-F542-4C70-8998-255269FE8FF0}" type="slidenum">
              <a:rPr lang="en-US" smtClean="0"/>
              <a:pPr/>
              <a:t>14</a:t>
            </a:fld>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Relationships</a:t>
            </a:r>
            <a:endParaRPr lang="en-US" dirty="0"/>
          </a:p>
        </p:txBody>
      </p:sp>
      <p:sp>
        <p:nvSpPr>
          <p:cNvPr id="3" name="Slide Number Placeholder 2"/>
          <p:cNvSpPr>
            <a:spLocks noGrp="1"/>
          </p:cNvSpPr>
          <p:nvPr>
            <p:ph type="sldNum" sz="quarter" idx="12"/>
          </p:nvPr>
        </p:nvSpPr>
        <p:spPr/>
        <p:txBody>
          <a:bodyPr/>
          <a:lstStyle/>
          <a:p>
            <a:fld id="{68F6B33A-F542-4C70-8998-255269FE8FF0}" type="slidenum">
              <a:rPr lang="en-US" smtClean="0"/>
              <a:pPr/>
              <a:t>15</a:t>
            </a:fld>
            <a:endParaRPr lang="en-US"/>
          </a:p>
        </p:txBody>
      </p:sp>
      <p:sp>
        <p:nvSpPr>
          <p:cNvPr id="4" name="Content Placeholder 3"/>
          <p:cNvSpPr>
            <a:spLocks noGrp="1"/>
          </p:cNvSpPr>
          <p:nvPr>
            <p:ph sz="quarter" idx="1"/>
          </p:nvPr>
        </p:nvSpPr>
        <p:spPr/>
        <p:txBody>
          <a:bodyPr/>
          <a:lstStyle/>
          <a:p>
            <a:r>
              <a:rPr lang="en-US" dirty="0"/>
              <a:t>Your colleague in the office: mutual respect and trust</a:t>
            </a:r>
          </a:p>
          <a:p>
            <a:r>
              <a:rPr lang="en-US" dirty="0"/>
              <a:t>Your chief elected official</a:t>
            </a:r>
          </a:p>
          <a:p>
            <a:r>
              <a:rPr lang="en-US" dirty="0"/>
              <a:t>Legislative Body/Board of Finance</a:t>
            </a:r>
          </a:p>
          <a:p>
            <a:r>
              <a:rPr lang="en-US" dirty="0"/>
              <a:t>Superintendent of Schools</a:t>
            </a:r>
          </a:p>
          <a:p>
            <a:r>
              <a:rPr lang="en-US" dirty="0"/>
              <a:t>Principals of schools used for voting</a:t>
            </a:r>
          </a:p>
          <a:p>
            <a:r>
              <a:rPr lang="en-US" dirty="0"/>
              <a:t>Your colleagues in surrounding towns</a:t>
            </a:r>
          </a:p>
          <a:p>
            <a:r>
              <a:rPr lang="en-US" dirty="0"/>
              <a:t>Your county leadership</a:t>
            </a:r>
          </a:p>
          <a:p>
            <a:endParaRPr lang="en-US" dirty="0"/>
          </a:p>
        </p:txBody>
      </p:sp>
    </p:spTree>
    <p:extLst>
      <p:ext uri="{BB962C8B-B14F-4D97-AF65-F5344CB8AC3E}">
        <p14:creationId xmlns:p14="http://schemas.microsoft.com/office/powerpoint/2010/main" val="32253048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End</a:t>
            </a:r>
          </a:p>
        </p:txBody>
      </p:sp>
      <p:sp>
        <p:nvSpPr>
          <p:cNvPr id="3" name="Slide Number Placeholder 2"/>
          <p:cNvSpPr>
            <a:spLocks noGrp="1"/>
          </p:cNvSpPr>
          <p:nvPr>
            <p:ph type="sldNum" sz="quarter" idx="12"/>
          </p:nvPr>
        </p:nvSpPr>
        <p:spPr/>
        <p:txBody>
          <a:bodyPr/>
          <a:lstStyle/>
          <a:p>
            <a:fld id="{68F6B33A-F542-4C70-8998-255269FE8FF0}" type="slidenum">
              <a:rPr lang="en-US" smtClean="0"/>
              <a:pPr/>
              <a:t>16</a:t>
            </a:fld>
            <a:endParaRPr lang="en-US"/>
          </a:p>
        </p:txBody>
      </p:sp>
      <p:sp>
        <p:nvSpPr>
          <p:cNvPr id="4" name="Content Placeholder 3"/>
          <p:cNvSpPr>
            <a:spLocks noGrp="1"/>
          </p:cNvSpPr>
          <p:nvPr>
            <p:ph sz="quarter" idx="1"/>
          </p:nvPr>
        </p:nvSpPr>
        <p:spPr/>
        <p:txBody>
          <a:bodyPr>
            <a:normAutofit/>
          </a:bodyPr>
          <a:lstStyle/>
          <a:p>
            <a:r>
              <a:rPr lang="en-US" sz="3600" dirty="0"/>
              <a:t>We are always here to answer questions, but please be sure to read our mailings and written instructions thoroughly before calling.</a:t>
            </a:r>
          </a:p>
          <a:p>
            <a:r>
              <a:rPr lang="en-US" sz="3600" dirty="0"/>
              <a:t>Thank you for coming!</a:t>
            </a:r>
          </a:p>
        </p:txBody>
      </p:sp>
    </p:spTree>
    <p:extLst>
      <p:ext uri="{BB962C8B-B14F-4D97-AF65-F5344CB8AC3E}">
        <p14:creationId xmlns:p14="http://schemas.microsoft.com/office/powerpoint/2010/main" val="19937768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Connecticut General Statutes</a:t>
            </a:r>
          </a:p>
        </p:txBody>
      </p:sp>
      <p:sp>
        <p:nvSpPr>
          <p:cNvPr id="3" name="Content Placeholder 2"/>
          <p:cNvSpPr>
            <a:spLocks noGrp="1"/>
          </p:cNvSpPr>
          <p:nvPr>
            <p:ph sz="quarter" idx="1"/>
          </p:nvPr>
        </p:nvSpPr>
        <p:spPr/>
        <p:txBody>
          <a:bodyPr>
            <a:noAutofit/>
          </a:bodyPr>
          <a:lstStyle/>
          <a:p>
            <a:r>
              <a:rPr lang="en-US" sz="2000" b="1" dirty="0"/>
              <a:t>Sec. 9-192. Deputy registrar. Registrar vacancy. Assistant registrars. Special assistant registrars.</a:t>
            </a:r>
            <a:r>
              <a:rPr lang="en-US" sz="2000" dirty="0"/>
              <a:t> Each registrar of voters </a:t>
            </a:r>
            <a:r>
              <a:rPr lang="en-US" sz="2000" b="1" dirty="0"/>
              <a:t>immediately after his election shall appoint a deputy </a:t>
            </a:r>
            <a:r>
              <a:rPr lang="en-US" sz="2000" dirty="0"/>
              <a:t>registrar of voters to hold office </a:t>
            </a:r>
            <a:r>
              <a:rPr lang="en-US" sz="2000" b="1" dirty="0"/>
              <a:t>during his pleasure </a:t>
            </a:r>
            <a:r>
              <a:rPr lang="en-US" sz="2000" dirty="0"/>
              <a:t>and may, at any time, fill any vacancy in said office. He shall file with the town clerk a certificate of each such appointment and the town clerk shall record the certificate with the records of town meetings. Each deputy registrar of voters shall assist his principal when required, discharge his duties in his absence or inability to act and, </a:t>
            </a:r>
            <a:r>
              <a:rPr lang="en-US" sz="2000" b="1" dirty="0"/>
              <a:t>in case of the death, removal or resignation of such principal, shall become registrar of voters and appoint a deputy, </a:t>
            </a:r>
            <a:r>
              <a:rPr lang="en-US" sz="2000" dirty="0"/>
              <a:t>and shall file with the town clerk a certificate of such appointment, which shall be recorded with the records of town meetings. </a:t>
            </a:r>
          </a:p>
        </p:txBody>
      </p:sp>
      <p:sp>
        <p:nvSpPr>
          <p:cNvPr id="4" name="Slide Number Placeholder 3"/>
          <p:cNvSpPr>
            <a:spLocks noGrp="1"/>
          </p:cNvSpPr>
          <p:nvPr>
            <p:ph type="sldNum" sz="quarter" idx="12"/>
          </p:nvPr>
        </p:nvSpPr>
        <p:spPr/>
        <p:txBody>
          <a:bodyPr/>
          <a:lstStyle/>
          <a:p>
            <a:fld id="{68F6B33A-F542-4C70-8998-255269FE8FF0}" type="slidenum">
              <a:rPr lang="en-US" smtClean="0"/>
              <a:pPr/>
              <a:t>2</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Connecticut General Statutes</a:t>
            </a:r>
          </a:p>
        </p:txBody>
      </p:sp>
      <p:sp>
        <p:nvSpPr>
          <p:cNvPr id="3" name="Content Placeholder 2"/>
          <p:cNvSpPr>
            <a:spLocks noGrp="1"/>
          </p:cNvSpPr>
          <p:nvPr>
            <p:ph sz="quarter" idx="1"/>
          </p:nvPr>
        </p:nvSpPr>
        <p:spPr/>
        <p:txBody>
          <a:bodyPr>
            <a:normAutofit fontScale="77500" lnSpcReduction="20000"/>
          </a:bodyPr>
          <a:lstStyle/>
          <a:p>
            <a:r>
              <a:rPr lang="en-US" b="1" dirty="0"/>
              <a:t>If a vacancy exists </a:t>
            </a:r>
            <a:r>
              <a:rPr lang="en-US" dirty="0"/>
              <a:t>in the office of registrar of voters in consequence of a refusal or failure to accept the office or </a:t>
            </a:r>
            <a:r>
              <a:rPr lang="en-US" b="1" dirty="0"/>
              <a:t>a failure of the registrar to appoint a deputy </a:t>
            </a:r>
            <a:r>
              <a:rPr lang="en-US" dirty="0"/>
              <a:t>registrar, </a:t>
            </a:r>
            <a:r>
              <a:rPr lang="en-US" b="1" dirty="0"/>
              <a:t>the town committee</a:t>
            </a:r>
            <a:r>
              <a:rPr lang="en-US" dirty="0"/>
              <a:t> of the same political party as the registrar of voters who so refused, failed to accept or failed to appoint, or other appointing authority specified in local party rules </a:t>
            </a:r>
            <a:r>
              <a:rPr lang="en-US" b="1" dirty="0"/>
              <a:t>shall fill such vacancy by the appointment of some suitable person, who shall belong to the same political party as the registrar of voters who so refused, failed to accept or failed to appoint.</a:t>
            </a:r>
            <a:r>
              <a:rPr lang="en-US" dirty="0"/>
              <a:t> Each registrar of voters in any town may, as needed, appoint and employ not more than four assistant registrars of voters for each voting district therein, who shall serve at the pleasure of the registrar of voters and assist such registrar in the performance of his duties, and, for purposes of any admission session held pursuant to section 9-19b or subsection (a) of section 9-19c, as many special assistants as are necessary to carry out the duties of such session. </a:t>
            </a:r>
          </a:p>
        </p:txBody>
      </p:sp>
      <p:sp>
        <p:nvSpPr>
          <p:cNvPr id="4" name="Slide Number Placeholder 3"/>
          <p:cNvSpPr>
            <a:spLocks noGrp="1"/>
          </p:cNvSpPr>
          <p:nvPr>
            <p:ph type="sldNum" sz="quarter" idx="12"/>
          </p:nvPr>
        </p:nvSpPr>
        <p:spPr/>
        <p:txBody>
          <a:bodyPr/>
          <a:lstStyle/>
          <a:p>
            <a:fld id="{68F6B33A-F542-4C70-8998-255269FE8FF0}" type="slidenum">
              <a:rPr lang="en-US" smtClean="0"/>
              <a:pPr/>
              <a:t>3</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Connecticut General Statutes</a:t>
            </a:r>
          </a:p>
        </p:txBody>
      </p:sp>
      <p:sp>
        <p:nvSpPr>
          <p:cNvPr id="3" name="Content Placeholder 2"/>
          <p:cNvSpPr>
            <a:spLocks noGrp="1"/>
          </p:cNvSpPr>
          <p:nvPr>
            <p:ph sz="quarter" idx="1"/>
          </p:nvPr>
        </p:nvSpPr>
        <p:spPr/>
        <p:txBody>
          <a:bodyPr>
            <a:normAutofit fontScale="77500" lnSpcReduction="20000"/>
          </a:bodyPr>
          <a:lstStyle/>
          <a:p>
            <a:r>
              <a:rPr lang="en-US" dirty="0"/>
              <a:t>Such registrar shall file with the town clerk a certificate of each such appointment, which shall be recorded with the records of the town, and shall appoint such other assistants as are necessary for the performance of duties required by sections 9-12 to 9-45, inclusive, on election day and the six days preceding. Unless otherwise provided by subsection (b) of section 9-19b, in the absence of either registrar of voters, his deputy or any of his assistants, except special assistants, shall have all the powers conferred, and may perform any of the duties imposed, upon such registrar by any of the provisions of the statutes. Each deputy, assistant or special assistant registrar shall be an elector of the municipality in which he is appointed. </a:t>
            </a:r>
            <a:r>
              <a:rPr lang="en-US" b="1" dirty="0"/>
              <a:t>Each deputy registrar shall also, at the time of his appointment and during the six months immediately preceding his appointment, be an enrolled member of the same party as the registrar who makes such appointment.</a:t>
            </a:r>
            <a:br>
              <a:rPr lang="en-US" b="1" dirty="0"/>
            </a:br>
            <a:endParaRPr lang="en-US" b="1" dirty="0"/>
          </a:p>
        </p:txBody>
      </p:sp>
      <p:sp>
        <p:nvSpPr>
          <p:cNvPr id="4" name="Slide Number Placeholder 3"/>
          <p:cNvSpPr>
            <a:spLocks noGrp="1"/>
          </p:cNvSpPr>
          <p:nvPr>
            <p:ph type="sldNum" sz="quarter" idx="12"/>
          </p:nvPr>
        </p:nvSpPr>
        <p:spPr/>
        <p:txBody>
          <a:bodyPr/>
          <a:lstStyle/>
          <a:p>
            <a:fld id="{68F6B33A-F542-4C70-8998-255269FE8FF0}" type="slidenum">
              <a:rPr lang="en-US" smtClean="0"/>
              <a:pPr/>
              <a:t>4</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Connecticut General Statutes </a:t>
            </a:r>
          </a:p>
        </p:txBody>
      </p:sp>
      <p:sp>
        <p:nvSpPr>
          <p:cNvPr id="3" name="Content Placeholder 2"/>
          <p:cNvSpPr>
            <a:spLocks noGrp="1"/>
          </p:cNvSpPr>
          <p:nvPr>
            <p:ph sz="quarter" idx="1"/>
          </p:nvPr>
        </p:nvSpPr>
        <p:spPr/>
        <p:txBody>
          <a:bodyPr>
            <a:normAutofit fontScale="92500"/>
          </a:bodyPr>
          <a:lstStyle/>
          <a:p>
            <a:r>
              <a:rPr lang="en-US" dirty="0"/>
              <a:t>Registrar not personally liable for wages of assistant. 78 C. 670</a:t>
            </a:r>
          </a:p>
          <a:p>
            <a:r>
              <a:rPr lang="en-US" dirty="0"/>
              <a:t>Duties of deputy registrar. 119 C. 666. No vacancy exists upon death, removal or resignation of registrar, and deputy automatically succeeds. 120 C. 562</a:t>
            </a:r>
          </a:p>
          <a:p>
            <a:r>
              <a:rPr lang="en-US" dirty="0"/>
              <a:t>Joint and several liability</a:t>
            </a:r>
          </a:p>
          <a:p>
            <a:r>
              <a:rPr lang="en-US" dirty="0"/>
              <a:t>Politics stops at the door</a:t>
            </a:r>
            <a:br>
              <a:rPr lang="en-US" dirty="0"/>
            </a:br>
            <a:br>
              <a:rPr lang="en-US" dirty="0"/>
            </a:br>
            <a:br>
              <a:rPr lang="en-US" dirty="0"/>
            </a:br>
            <a:br>
              <a:rPr lang="en-US" dirty="0"/>
            </a:br>
            <a:endParaRPr lang="en-US" dirty="0"/>
          </a:p>
        </p:txBody>
      </p:sp>
      <p:sp>
        <p:nvSpPr>
          <p:cNvPr id="4" name="Slide Number Placeholder 3"/>
          <p:cNvSpPr>
            <a:spLocks noGrp="1"/>
          </p:cNvSpPr>
          <p:nvPr>
            <p:ph type="sldNum" sz="quarter" idx="12"/>
          </p:nvPr>
        </p:nvSpPr>
        <p:spPr/>
        <p:txBody>
          <a:bodyPr/>
          <a:lstStyle/>
          <a:p>
            <a:fld id="{68F6B33A-F542-4C70-8998-255269FE8FF0}" type="slidenum">
              <a:rPr lang="en-US" smtClean="0"/>
              <a:pPr/>
              <a:t>5</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Sec. 9-3 Duties of Secretary </a:t>
            </a:r>
          </a:p>
        </p:txBody>
      </p:sp>
      <p:sp>
        <p:nvSpPr>
          <p:cNvPr id="3" name="Content Placeholder 2"/>
          <p:cNvSpPr>
            <a:spLocks noGrp="1"/>
          </p:cNvSpPr>
          <p:nvPr>
            <p:ph sz="quarter" idx="1"/>
          </p:nvPr>
        </p:nvSpPr>
        <p:spPr/>
        <p:txBody>
          <a:bodyPr>
            <a:noAutofit/>
          </a:bodyPr>
          <a:lstStyle/>
          <a:p>
            <a:r>
              <a:rPr lang="en-US" sz="1800" dirty="0"/>
              <a:t>Sec. 9-3. Secretary to be Commissioner of Elections. Presumption re rulings, instructions, opinions and orders. Order to correct irregularity or impropriety. (a) The Secretary of the State, by virtue of the office, shall be the Commissioner of Elections of the state, with such powers and duties relating to the conduct of elections as are prescribed by law and, unless otherwise provided by state statute, </a:t>
            </a:r>
            <a:r>
              <a:rPr lang="en-US" sz="1800" b="1" dirty="0"/>
              <a:t>the Secretary’s regulations, declaratory rulings, instructions and opinions, if in written form, and any order issued under subsection (b) of this section, shall be presumed as correctly interpreting </a:t>
            </a:r>
            <a:r>
              <a:rPr lang="en-US" sz="1800" dirty="0"/>
              <a:t>and effectuating the administration of elections and primaries under this title, except for chapters 155 to 158, inclusive, and </a:t>
            </a:r>
            <a:r>
              <a:rPr lang="en-US" sz="1800" b="1" dirty="0"/>
              <a:t>shall be executed, carried out or implemented, </a:t>
            </a:r>
            <a:r>
              <a:rPr lang="en-US" sz="1800" dirty="0"/>
              <a:t>as the case may be, provided nothing in this section shall be construed to alter the right of appeal provided under the provisions of chapter 54. Any such written instruction or opinion shall be labeled as an instruction or opinion issued pursuant to this section, as applicable, and any such instruction or opinion shall cite any authority that is discussed in such instruction or opinion.</a:t>
            </a:r>
          </a:p>
          <a:p>
            <a:endParaRPr lang="en-US" sz="2000" dirty="0"/>
          </a:p>
        </p:txBody>
      </p:sp>
      <p:sp>
        <p:nvSpPr>
          <p:cNvPr id="4" name="Slide Number Placeholder 3"/>
          <p:cNvSpPr>
            <a:spLocks noGrp="1"/>
          </p:cNvSpPr>
          <p:nvPr>
            <p:ph type="sldNum" sz="quarter" idx="12"/>
          </p:nvPr>
        </p:nvSpPr>
        <p:spPr/>
        <p:txBody>
          <a:bodyPr/>
          <a:lstStyle/>
          <a:p>
            <a:fld id="{68F6B33A-F542-4C70-8998-255269FE8FF0}" type="slidenum">
              <a:rPr lang="en-US" smtClean="0"/>
              <a:pPr/>
              <a:t>6</a:t>
            </a:fld>
            <a:endParaRPr lang="en-US"/>
          </a:p>
        </p:txBody>
      </p:sp>
    </p:spTree>
    <p:extLst>
      <p:ext uri="{BB962C8B-B14F-4D97-AF65-F5344CB8AC3E}">
        <p14:creationId xmlns:p14="http://schemas.microsoft.com/office/powerpoint/2010/main" val="40099963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Sec. 9-3 Duties of Secretary </a:t>
            </a:r>
          </a:p>
        </p:txBody>
      </p:sp>
      <p:sp>
        <p:nvSpPr>
          <p:cNvPr id="3" name="Content Placeholder 2"/>
          <p:cNvSpPr>
            <a:spLocks noGrp="1"/>
          </p:cNvSpPr>
          <p:nvPr>
            <p:ph sz="quarter" idx="1"/>
          </p:nvPr>
        </p:nvSpPr>
        <p:spPr/>
        <p:txBody>
          <a:bodyPr>
            <a:normAutofit fontScale="77500" lnSpcReduction="20000"/>
          </a:bodyPr>
          <a:lstStyle/>
          <a:p>
            <a:r>
              <a:rPr lang="en-US" dirty="0"/>
              <a:t>(b) During any municipal, state or federal election, primary or </a:t>
            </a:r>
            <a:r>
              <a:rPr lang="en-US" dirty="0" err="1"/>
              <a:t>recanvass</a:t>
            </a:r>
            <a:r>
              <a:rPr lang="en-US" dirty="0"/>
              <a:t>, or any audit conducted pursuant to section 9-320f, the </a:t>
            </a:r>
            <a:r>
              <a:rPr lang="en-US" b="1" dirty="0"/>
              <a:t>Secretary of the State may issue an order, whether orally or in writing, to any registrar of voters or moderator to correct any irregularity or impropriety in the conduct of such election, primary or </a:t>
            </a:r>
            <a:r>
              <a:rPr lang="en-US" b="1" dirty="0" err="1"/>
              <a:t>recanvass</a:t>
            </a:r>
            <a:r>
              <a:rPr lang="en-US" b="1" dirty="0"/>
              <a:t> or audit. </a:t>
            </a:r>
            <a:r>
              <a:rPr lang="en-US" dirty="0"/>
              <a:t>Any such order shall be effective upon issuance. As soon as practicable after issuance of an oral order pursuant to this subsection, the Secretary shall reduce such order to writing, cite within such order any applicable provision of law authorizing such order and cause a copy of such written order to be delivered to the individual who is the subject of such order or, in the case that such order was originally issued in writing, issue a subsequent written order that conforms to such requirements. The Superior Court, on application of the Secretary or the Attorney General, may enforce by appropriate decree or process any such order issued pursuant to this subsection.</a:t>
            </a:r>
          </a:p>
          <a:p>
            <a:endParaRPr lang="en-US" dirty="0"/>
          </a:p>
          <a:p>
            <a:endParaRPr lang="en-US" dirty="0"/>
          </a:p>
        </p:txBody>
      </p:sp>
      <p:sp>
        <p:nvSpPr>
          <p:cNvPr id="4" name="Slide Number Placeholder 3"/>
          <p:cNvSpPr>
            <a:spLocks noGrp="1"/>
          </p:cNvSpPr>
          <p:nvPr>
            <p:ph type="sldNum" sz="quarter" idx="12"/>
          </p:nvPr>
        </p:nvSpPr>
        <p:spPr/>
        <p:txBody>
          <a:bodyPr/>
          <a:lstStyle/>
          <a:p>
            <a:fld id="{68F6B33A-F542-4C70-8998-255269FE8FF0}" type="slidenum">
              <a:rPr lang="en-US" smtClean="0"/>
              <a:pPr/>
              <a:t>7</a:t>
            </a:fld>
            <a:endParaRPr lang="en-US"/>
          </a:p>
        </p:txBody>
      </p:sp>
    </p:spTree>
    <p:extLst>
      <p:ext uri="{BB962C8B-B14F-4D97-AF65-F5344CB8AC3E}">
        <p14:creationId xmlns:p14="http://schemas.microsoft.com/office/powerpoint/2010/main" val="13091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Secretary of the State’s Office</a:t>
            </a:r>
          </a:p>
        </p:txBody>
      </p:sp>
      <p:sp>
        <p:nvSpPr>
          <p:cNvPr id="3" name="Slide Number Placeholder 2"/>
          <p:cNvSpPr>
            <a:spLocks noGrp="1"/>
          </p:cNvSpPr>
          <p:nvPr>
            <p:ph type="sldNum" sz="quarter" idx="12"/>
          </p:nvPr>
        </p:nvSpPr>
        <p:spPr/>
        <p:txBody>
          <a:bodyPr/>
          <a:lstStyle/>
          <a:p>
            <a:fld id="{68F6B33A-F542-4C70-8998-255269FE8FF0}" type="slidenum">
              <a:rPr lang="en-US" smtClean="0"/>
              <a:pPr/>
              <a:t>8</a:t>
            </a:fld>
            <a:endParaRPr lang="en-US"/>
          </a:p>
        </p:txBody>
      </p:sp>
      <p:sp>
        <p:nvSpPr>
          <p:cNvPr id="4" name="Content Placeholder 3"/>
          <p:cNvSpPr>
            <a:spLocks noGrp="1"/>
          </p:cNvSpPr>
          <p:nvPr>
            <p:ph sz="quarter" idx="1"/>
          </p:nvPr>
        </p:nvSpPr>
        <p:spPr/>
        <p:txBody>
          <a:bodyPr>
            <a:normAutofit fontScale="85000" lnSpcReduction="10000"/>
          </a:bodyPr>
          <a:lstStyle/>
          <a:p>
            <a:r>
              <a:rPr lang="en-US" dirty="0"/>
              <a:t>1. Commissioner of Elections: her regulations, declaratory rulings, and instructions and opinions are presumed correct.</a:t>
            </a:r>
          </a:p>
          <a:p>
            <a:r>
              <a:rPr lang="en-US" dirty="0"/>
              <a:t>2. Our office advises local election officials(registrars and town clerks) with proper conduct of elections and referenda.</a:t>
            </a:r>
          </a:p>
          <a:p>
            <a:r>
              <a:rPr lang="en-US" dirty="0"/>
              <a:t>3. We interpret and implement all state and federal laws pertaining to elections, primaries, nominating procedures, and the acquisition and exercise of voting rights.  We encourage voter registration efforts in Connecticut.</a:t>
            </a:r>
          </a:p>
          <a:p>
            <a:r>
              <a:rPr lang="en-US" dirty="0"/>
              <a:t>4. We provide training for registrars and town </a:t>
            </a:r>
            <a:r>
              <a:rPr lang="en-US"/>
              <a:t>clerks each year.</a:t>
            </a:r>
            <a:endParaRPr lang="en-US" dirty="0"/>
          </a:p>
          <a:p>
            <a:r>
              <a:rPr lang="en-US" dirty="0"/>
              <a:t>5. We issue written instructions throughout the year which should be read and studied carefully.  </a:t>
            </a:r>
          </a:p>
          <a:p>
            <a:endParaRPr lang="en-US" dirty="0"/>
          </a:p>
        </p:txBody>
      </p:sp>
    </p:spTree>
    <p:extLst>
      <p:ext uri="{BB962C8B-B14F-4D97-AF65-F5344CB8AC3E}">
        <p14:creationId xmlns:p14="http://schemas.microsoft.com/office/powerpoint/2010/main" val="10688736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Written Instructions from our Office</a:t>
            </a:r>
          </a:p>
        </p:txBody>
      </p:sp>
      <p:sp>
        <p:nvSpPr>
          <p:cNvPr id="3" name="Slide Number Placeholder 2"/>
          <p:cNvSpPr>
            <a:spLocks noGrp="1"/>
          </p:cNvSpPr>
          <p:nvPr>
            <p:ph type="sldNum" sz="quarter" idx="12"/>
          </p:nvPr>
        </p:nvSpPr>
        <p:spPr/>
        <p:txBody>
          <a:bodyPr/>
          <a:lstStyle/>
          <a:p>
            <a:fld id="{68F6B33A-F542-4C70-8998-255269FE8FF0}" type="slidenum">
              <a:rPr lang="en-US" smtClean="0"/>
              <a:pPr/>
              <a:t>9</a:t>
            </a:fld>
            <a:endParaRPr lang="en-US"/>
          </a:p>
        </p:txBody>
      </p:sp>
      <p:sp>
        <p:nvSpPr>
          <p:cNvPr id="4" name="Content Placeholder 3"/>
          <p:cNvSpPr>
            <a:spLocks noGrp="1"/>
          </p:cNvSpPr>
          <p:nvPr>
            <p:ph sz="quarter" idx="1"/>
          </p:nvPr>
        </p:nvSpPr>
        <p:spPr/>
        <p:txBody>
          <a:bodyPr>
            <a:normAutofit fontScale="40000" lnSpcReduction="20000"/>
          </a:bodyPr>
          <a:lstStyle/>
          <a:p>
            <a:r>
              <a:rPr lang="en-US" b="1" dirty="0"/>
              <a:t>TO:	</a:t>
            </a:r>
            <a:r>
              <a:rPr lang="en-US" dirty="0"/>
              <a:t>ALL REGISTRARS OF VOTERS UTILIZING THE CENTRALIZED VOTER REGISTRATION SYSTEM</a:t>
            </a:r>
          </a:p>
          <a:p>
            <a:r>
              <a:rPr lang="en-US" dirty="0"/>
              <a:t> </a:t>
            </a:r>
          </a:p>
          <a:p>
            <a:r>
              <a:rPr lang="en-US" b="1" dirty="0"/>
              <a:t>FROM:</a:t>
            </a:r>
            <a:r>
              <a:rPr lang="en-US" dirty="0"/>
              <a:t>	LEGISLATION AND ELECTIONS ADMINISTRATION DIVISION</a:t>
            </a:r>
          </a:p>
          <a:p>
            <a:r>
              <a:rPr lang="en-US" dirty="0"/>
              <a:t> </a:t>
            </a:r>
          </a:p>
          <a:p>
            <a:r>
              <a:rPr lang="en-US" b="1" dirty="0"/>
              <a:t>RE:</a:t>
            </a:r>
            <a:r>
              <a:rPr lang="en-US" dirty="0"/>
              <a:t>	DUPLICATE VOTERS</a:t>
            </a:r>
          </a:p>
          <a:p>
            <a:r>
              <a:rPr lang="en-US" dirty="0"/>
              <a:t> </a:t>
            </a:r>
          </a:p>
          <a:p>
            <a:r>
              <a:rPr lang="en-US" b="1" dirty="0"/>
              <a:t>DATE:</a:t>
            </a:r>
            <a:r>
              <a:rPr lang="en-US" dirty="0"/>
              <a:t>	JANUARY 18, 2017</a:t>
            </a:r>
          </a:p>
          <a:p>
            <a:r>
              <a:rPr lang="en-US" u="sng" dirty="0"/>
              <a:t>												</a:t>
            </a:r>
            <a:endParaRPr lang="en-US" dirty="0"/>
          </a:p>
          <a:p>
            <a:r>
              <a:rPr lang="en-US" dirty="0"/>
              <a:t> </a:t>
            </a:r>
          </a:p>
          <a:p>
            <a:r>
              <a:rPr lang="en-US" dirty="0"/>
              <a:t>Connecticut General Statutes §9-21a requires the Secretary of the State to search the State of Connecticut’s centralized voter registration records to identify electors who “may” be registered in more than one town.  The secretary may compile from such a search a list of “possible” duplicate registrations in any town or towns and transmit such list to the registrars of voters of the appropriate town or towns.  Upon receipt of such list, the registrars may make such additional investigation as they deem necessary to determine if any elector in their town whose name appears on such list was previously registered in another town.  </a:t>
            </a:r>
          </a:p>
          <a:p>
            <a:r>
              <a:rPr lang="en-US" dirty="0"/>
              <a:t> </a:t>
            </a:r>
          </a:p>
          <a:p>
            <a:r>
              <a:rPr lang="en-US" dirty="0"/>
              <a:t>Attached to this memo you will find a copy of the relevant section of the Connecticut General Statutes, the necessary form, “Notice of Duplicate Voter Registration” (ED 685), and detailed instructions regarding the procedure to use when investigating and, if applicable, removing such voters from your registry lists.  You should have already received a list of possible duplicate voters for your town via e-mail from our office.</a:t>
            </a:r>
          </a:p>
          <a:p>
            <a:r>
              <a:rPr lang="en-US" dirty="0"/>
              <a:t> </a:t>
            </a:r>
          </a:p>
          <a:p>
            <a:r>
              <a:rPr lang="en-US" dirty="0"/>
              <a:t>During this duplicate voter registration process it is necessary for both registrars of voters to work in conjunction with one another.  Connecticut General Statutes §9-21a provides that only when both registrars of voters agree that a particular voter was previously registered to vote in another town can such voter’s name be removed from the active registry list of such town.  </a:t>
            </a:r>
          </a:p>
          <a:p>
            <a:r>
              <a:rPr lang="en-US" dirty="0"/>
              <a:t> </a:t>
            </a:r>
          </a:p>
          <a:p>
            <a:r>
              <a:rPr lang="en-US" dirty="0"/>
              <a:t>If you have any questions or concerns regarding this procedure please contact us at (860) 509-6100.</a:t>
            </a:r>
          </a:p>
          <a:p>
            <a:endParaRPr lang="en-US" dirty="0"/>
          </a:p>
        </p:txBody>
      </p:sp>
    </p:spTree>
    <p:extLst>
      <p:ext uri="{BB962C8B-B14F-4D97-AF65-F5344CB8AC3E}">
        <p14:creationId xmlns:p14="http://schemas.microsoft.com/office/powerpoint/2010/main" val="656536212"/>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Civic</Template>
  <TotalTime>510</TotalTime>
  <Words>2499</Words>
  <Application>Microsoft Office PowerPoint</Application>
  <PresentationFormat>On-screen Show (4:3)</PresentationFormat>
  <Paragraphs>81</Paragraphs>
  <Slides>16</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Calibri</vt:lpstr>
      <vt:lpstr>Georgia</vt:lpstr>
      <vt:lpstr>Times New Roman</vt:lpstr>
      <vt:lpstr>Wingdings</vt:lpstr>
      <vt:lpstr>Wingdings 2</vt:lpstr>
      <vt:lpstr>Civic</vt:lpstr>
      <vt:lpstr>New Registrars of Voters Training 101</vt:lpstr>
      <vt:lpstr>Connecticut General Statutes</vt:lpstr>
      <vt:lpstr>Connecticut General Statutes</vt:lpstr>
      <vt:lpstr>Connecticut General Statutes</vt:lpstr>
      <vt:lpstr>Connecticut General Statutes </vt:lpstr>
      <vt:lpstr>Sec. 9-3 Duties of Secretary </vt:lpstr>
      <vt:lpstr>Sec. 9-3 Duties of Secretary </vt:lpstr>
      <vt:lpstr>Secretary of the State’s Office</vt:lpstr>
      <vt:lpstr>Written Instructions from our Office</vt:lpstr>
      <vt:lpstr>Certification of Registrars</vt:lpstr>
      <vt:lpstr>Training</vt:lpstr>
      <vt:lpstr>Removal of Registrars</vt:lpstr>
      <vt:lpstr>Removal of Registrars</vt:lpstr>
      <vt:lpstr>Removal of Registrars</vt:lpstr>
      <vt:lpstr>Relationships</vt:lpstr>
      <vt:lpstr>The End</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New Registrars of Voters Training 101</dc:title>
  <dc:creator>preeves</dc:creator>
  <cp:lastModifiedBy>Bromley, Ted</cp:lastModifiedBy>
  <cp:revision>35</cp:revision>
  <cp:lastPrinted>2017-01-24T19:42:25Z</cp:lastPrinted>
  <dcterms:created xsi:type="dcterms:W3CDTF">2013-01-30T15:29:18Z</dcterms:created>
  <dcterms:modified xsi:type="dcterms:W3CDTF">2021-09-27T15:20:35Z</dcterms:modified>
</cp:coreProperties>
</file>