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308" r:id="rId7"/>
    <p:sldId id="319" r:id="rId8"/>
    <p:sldId id="320" r:id="rId9"/>
    <p:sldId id="321" r:id="rId10"/>
    <p:sldId id="322" r:id="rId11"/>
    <p:sldId id="323" r:id="rId12"/>
    <p:sldId id="309" r:id="rId13"/>
    <p:sldId id="310" r:id="rId14"/>
    <p:sldId id="324" r:id="rId15"/>
    <p:sldId id="311" r:id="rId16"/>
    <p:sldId id="312" r:id="rId17"/>
    <p:sldId id="313" r:id="rId18"/>
    <p:sldId id="314" r:id="rId19"/>
    <p:sldId id="315" r:id="rId20"/>
    <p:sldId id="316" r:id="rId21"/>
    <p:sldId id="317" r:id="rId22"/>
    <p:sldId id="318" r:id="rId23"/>
    <p:sldId id="32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4" d="100"/>
          <a:sy n="64" d="100"/>
        </p:scale>
        <p:origin x="50" y="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3/2/2022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3/2/2022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3/2/2022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3/2/2022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3/2/2022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DCD6A-047B-48F0-A03D-33E4083A0069}"/>
              </a:ext>
            </a:extLst>
          </p:cNvPr>
          <p:cNvSpPr>
            <a:spLocks noGrp="1"/>
          </p:cNvSpPr>
          <p:nvPr>
            <p:ph type="ctrTitle"/>
          </p:nvPr>
        </p:nvSpPr>
        <p:spPr/>
        <p:txBody>
          <a:bodyPr/>
          <a:lstStyle/>
          <a:p>
            <a:r>
              <a:rPr lang="en-US" dirty="0"/>
              <a:t>2022 election outlook</a:t>
            </a:r>
          </a:p>
        </p:txBody>
      </p:sp>
      <p:sp>
        <p:nvSpPr>
          <p:cNvPr id="3" name="Subtitle 2">
            <a:extLst>
              <a:ext uri="{FF2B5EF4-FFF2-40B4-BE49-F238E27FC236}">
                <a16:creationId xmlns:a16="http://schemas.microsoft.com/office/drawing/2014/main" id="{B2B5D4E3-E938-4504-8E5E-D5D511DF2386}"/>
              </a:ext>
            </a:extLst>
          </p:cNvPr>
          <p:cNvSpPr>
            <a:spLocks noGrp="1"/>
          </p:cNvSpPr>
          <p:nvPr>
            <p:ph type="subTitle" idx="1"/>
          </p:nvPr>
        </p:nvSpPr>
        <p:spPr/>
        <p:txBody>
          <a:bodyPr/>
          <a:lstStyle/>
          <a:p>
            <a:r>
              <a:rPr lang="en-US" dirty="0"/>
              <a:t>2022 Continuing Education</a:t>
            </a:r>
          </a:p>
          <a:p>
            <a:r>
              <a:rPr lang="en-US" dirty="0"/>
              <a:t>2022 Series #1</a:t>
            </a:r>
          </a:p>
        </p:txBody>
      </p:sp>
    </p:spTree>
    <p:extLst>
      <p:ext uri="{BB962C8B-B14F-4D97-AF65-F5344CB8AC3E}">
        <p14:creationId xmlns:p14="http://schemas.microsoft.com/office/powerpoint/2010/main" val="1310803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D9E86-A6F5-45B1-ABEC-0C7966C62A88}"/>
              </a:ext>
            </a:extLst>
          </p:cNvPr>
          <p:cNvSpPr>
            <a:spLocks noGrp="1"/>
          </p:cNvSpPr>
          <p:nvPr>
            <p:ph type="title"/>
          </p:nvPr>
        </p:nvSpPr>
        <p:spPr>
          <a:xfrm>
            <a:off x="1371600" y="685800"/>
            <a:ext cx="9601200" cy="1485900"/>
          </a:xfrm>
        </p:spPr>
        <p:txBody>
          <a:bodyPr>
            <a:normAutofit/>
          </a:bodyPr>
          <a:lstStyle/>
          <a:p>
            <a:r>
              <a:rPr lang="en-US" dirty="0"/>
              <a:t>Important Calendar Events</a:t>
            </a:r>
          </a:p>
        </p:txBody>
      </p:sp>
      <p:graphicFrame>
        <p:nvGraphicFramePr>
          <p:cNvPr id="4" name="Content Placeholder 3">
            <a:extLst>
              <a:ext uri="{FF2B5EF4-FFF2-40B4-BE49-F238E27FC236}">
                <a16:creationId xmlns:a16="http://schemas.microsoft.com/office/drawing/2014/main" id="{4311C3AA-AE6B-4F28-8C30-64390E876FA5}"/>
              </a:ext>
            </a:extLst>
          </p:cNvPr>
          <p:cNvGraphicFramePr>
            <a:graphicFrameLocks noGrp="1"/>
          </p:cNvGraphicFramePr>
          <p:nvPr>
            <p:ph idx="1"/>
            <p:extLst>
              <p:ext uri="{D42A27DB-BD31-4B8C-83A1-F6EECF244321}">
                <p14:modId xmlns:p14="http://schemas.microsoft.com/office/powerpoint/2010/main" val="142778145"/>
              </p:ext>
            </p:extLst>
          </p:nvPr>
        </p:nvGraphicFramePr>
        <p:xfrm>
          <a:off x="1371600" y="2765243"/>
          <a:ext cx="9601201" cy="2622914"/>
        </p:xfrm>
        <a:graphic>
          <a:graphicData uri="http://schemas.openxmlformats.org/drawingml/2006/table">
            <a:tbl>
              <a:tblPr>
                <a:tableStyleId>{5C22544A-7EE6-4342-B048-85BDC9FD1C3A}</a:tableStyleId>
              </a:tblPr>
              <a:tblGrid>
                <a:gridCol w="2632575">
                  <a:extLst>
                    <a:ext uri="{9D8B030D-6E8A-4147-A177-3AD203B41FA5}">
                      <a16:colId xmlns:a16="http://schemas.microsoft.com/office/drawing/2014/main" val="4170485292"/>
                    </a:ext>
                  </a:extLst>
                </a:gridCol>
                <a:gridCol w="6968626">
                  <a:extLst>
                    <a:ext uri="{9D8B030D-6E8A-4147-A177-3AD203B41FA5}">
                      <a16:colId xmlns:a16="http://schemas.microsoft.com/office/drawing/2014/main" val="853646806"/>
                    </a:ext>
                  </a:extLst>
                </a:gridCol>
              </a:tblGrid>
              <a:tr h="2622914">
                <a:tc>
                  <a:txBody>
                    <a:bodyPr/>
                    <a:lstStyle/>
                    <a:p>
                      <a:pPr marL="0" marR="0" algn="just">
                        <a:spcBef>
                          <a:spcPts val="0"/>
                        </a:spcBef>
                        <a:spcAft>
                          <a:spcPts val="0"/>
                        </a:spcAft>
                      </a:pPr>
                      <a:r>
                        <a:rPr lang="en-US" sz="2400">
                          <a:effectLst/>
                        </a:rPr>
                        <a:t>MAY 24, 2022</a:t>
                      </a:r>
                      <a:endParaRPr lang="en-US" sz="2900">
                        <a:effectLst/>
                      </a:endParaRPr>
                    </a:p>
                    <a:p>
                      <a:pPr marL="0" marR="0" algn="just">
                        <a:spcBef>
                          <a:spcPts val="0"/>
                        </a:spcBef>
                        <a:spcAft>
                          <a:spcPts val="0"/>
                        </a:spcAft>
                      </a:pPr>
                      <a:r>
                        <a:rPr lang="en-US" sz="2400">
                          <a:effectLst/>
                        </a:rPr>
                        <a:t>(Tuesday)</a:t>
                      </a:r>
                      <a:endParaRPr lang="en-US" sz="2900">
                        <a:effectLst/>
                      </a:endParaRPr>
                    </a:p>
                    <a:p>
                      <a:pPr marL="0" marR="0" algn="just">
                        <a:spcBef>
                          <a:spcPts val="0"/>
                        </a:spcBef>
                        <a:spcAft>
                          <a:spcPts val="0"/>
                        </a:spcAft>
                      </a:pPr>
                      <a:r>
                        <a:rPr lang="en-US" sz="2400" u="sng">
                          <a:effectLst/>
                        </a:rPr>
                        <a:t>SEC’Y OF THE STATE</a:t>
                      </a:r>
                      <a:endParaRPr lang="en-US" sz="2900">
                        <a:effectLst/>
                      </a:endParaRPr>
                    </a:p>
                    <a:p>
                      <a:pPr marL="0" marR="0" algn="just">
                        <a:spcBef>
                          <a:spcPts val="0"/>
                        </a:spcBef>
                        <a:spcAft>
                          <a:spcPts val="0"/>
                        </a:spcAft>
                      </a:pPr>
                      <a:r>
                        <a:rPr lang="en-US" sz="2400">
                          <a:effectLst/>
                        </a:rPr>
                        <a:t> </a:t>
                      </a:r>
                      <a:endParaRPr lang="en-US" sz="2900">
                        <a:effectLst/>
                        <a:latin typeface="Times New Roman" panose="02020603050405020304" pitchFamily="18" charset="0"/>
                        <a:ea typeface="Times New Roman" panose="02020603050405020304" pitchFamily="18" charset="0"/>
                      </a:endParaRPr>
                    </a:p>
                  </a:txBody>
                  <a:tcPr marL="64909" marR="64909" marT="0" marB="0"/>
                </a:tc>
                <a:tc>
                  <a:txBody>
                    <a:bodyPr/>
                    <a:lstStyle/>
                    <a:p>
                      <a:pPr marL="0" marR="0" algn="just">
                        <a:spcBef>
                          <a:spcPts val="0"/>
                        </a:spcBef>
                        <a:spcAft>
                          <a:spcPts val="0"/>
                        </a:spcAft>
                      </a:pPr>
                      <a:r>
                        <a:rPr lang="en-US" sz="2400" u="sng" dirty="0">
                          <a:effectLst/>
                        </a:rPr>
                        <a:t>PRIMARY PETITIONS AVAILABLE – DISTRICT OFFICE</a:t>
                      </a:r>
                      <a:r>
                        <a:rPr lang="en-US" sz="2400" dirty="0">
                          <a:effectLst/>
                        </a:rPr>
                        <a:t>.  Petitions forms for persons desiring to oppose candidates for the district offices of state senator, state representative or judge of probate shall be available from the Secretary of the State. (§9-</a:t>
                      </a:r>
                      <a:r>
                        <a:rPr lang="en-US" sz="2400" dirty="0" err="1">
                          <a:effectLst/>
                        </a:rPr>
                        <a:t>404a</a:t>
                      </a:r>
                      <a:r>
                        <a:rPr lang="en-US" sz="2400" dirty="0">
                          <a:effectLst/>
                        </a:rPr>
                        <a:t>)</a:t>
                      </a:r>
                      <a:endParaRPr lang="en-US" sz="2900" dirty="0">
                        <a:effectLst/>
                      </a:endParaRPr>
                    </a:p>
                    <a:p>
                      <a:pPr marL="0" marR="0" algn="just">
                        <a:spcBef>
                          <a:spcPts val="0"/>
                        </a:spcBef>
                        <a:spcAft>
                          <a:spcPts val="0"/>
                        </a:spcAft>
                      </a:pPr>
                      <a:r>
                        <a:rPr lang="en-US" sz="2400" dirty="0">
                          <a:effectLst/>
                        </a:rPr>
                        <a:t> </a:t>
                      </a:r>
                      <a:endParaRPr lang="en-US" sz="2900" dirty="0">
                        <a:effectLst/>
                        <a:latin typeface="Times New Roman" panose="02020603050405020304" pitchFamily="18" charset="0"/>
                        <a:ea typeface="Times New Roman" panose="02020603050405020304" pitchFamily="18" charset="0"/>
                      </a:endParaRPr>
                    </a:p>
                  </a:txBody>
                  <a:tcPr marL="64909" marR="64909" marT="0" marB="0"/>
                </a:tc>
                <a:extLst>
                  <a:ext uri="{0D108BD9-81ED-4DB2-BD59-A6C34878D82A}">
                    <a16:rowId xmlns:a16="http://schemas.microsoft.com/office/drawing/2014/main" val="3768046181"/>
                  </a:ext>
                </a:extLst>
              </a:tr>
            </a:tbl>
          </a:graphicData>
        </a:graphic>
      </p:graphicFrame>
    </p:spTree>
    <p:extLst>
      <p:ext uri="{BB962C8B-B14F-4D97-AF65-F5344CB8AC3E}">
        <p14:creationId xmlns:p14="http://schemas.microsoft.com/office/powerpoint/2010/main" val="1925950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3B4D8-6BC3-47BF-95DA-6729403778B8}"/>
              </a:ext>
            </a:extLst>
          </p:cNvPr>
          <p:cNvSpPr>
            <a:spLocks noGrp="1"/>
          </p:cNvSpPr>
          <p:nvPr>
            <p:ph type="title"/>
          </p:nvPr>
        </p:nvSpPr>
        <p:spPr>
          <a:xfrm>
            <a:off x="1371600" y="685800"/>
            <a:ext cx="9601200" cy="1485900"/>
          </a:xfrm>
        </p:spPr>
        <p:txBody>
          <a:bodyPr>
            <a:normAutofit/>
          </a:bodyPr>
          <a:lstStyle/>
          <a:p>
            <a:r>
              <a:rPr lang="en-US" dirty="0"/>
              <a:t>Important Calendar Events</a:t>
            </a:r>
          </a:p>
        </p:txBody>
      </p:sp>
      <p:graphicFrame>
        <p:nvGraphicFramePr>
          <p:cNvPr id="4" name="Content Placeholder 3">
            <a:extLst>
              <a:ext uri="{FF2B5EF4-FFF2-40B4-BE49-F238E27FC236}">
                <a16:creationId xmlns:a16="http://schemas.microsoft.com/office/drawing/2014/main" id="{602791B9-34CF-426B-BA0F-E9A34896A914}"/>
              </a:ext>
            </a:extLst>
          </p:cNvPr>
          <p:cNvGraphicFramePr>
            <a:graphicFrameLocks noGrp="1"/>
          </p:cNvGraphicFramePr>
          <p:nvPr>
            <p:ph idx="1"/>
            <p:extLst>
              <p:ext uri="{D42A27DB-BD31-4B8C-83A1-F6EECF244321}">
                <p14:modId xmlns:p14="http://schemas.microsoft.com/office/powerpoint/2010/main" val="680945044"/>
              </p:ext>
            </p:extLst>
          </p:nvPr>
        </p:nvGraphicFramePr>
        <p:xfrm>
          <a:off x="1667567" y="2286000"/>
          <a:ext cx="9009266" cy="3581401"/>
        </p:xfrm>
        <a:graphic>
          <a:graphicData uri="http://schemas.openxmlformats.org/drawingml/2006/table">
            <a:tbl>
              <a:tblPr firstRow="1" bandRow="1">
                <a:tableStyleId>{5C22544A-7EE6-4342-B048-85BDC9FD1C3A}</a:tableStyleId>
              </a:tblPr>
              <a:tblGrid>
                <a:gridCol w="1724788">
                  <a:extLst>
                    <a:ext uri="{9D8B030D-6E8A-4147-A177-3AD203B41FA5}">
                      <a16:colId xmlns:a16="http://schemas.microsoft.com/office/drawing/2014/main" val="1644377266"/>
                    </a:ext>
                  </a:extLst>
                </a:gridCol>
                <a:gridCol w="7284478">
                  <a:extLst>
                    <a:ext uri="{9D8B030D-6E8A-4147-A177-3AD203B41FA5}">
                      <a16:colId xmlns:a16="http://schemas.microsoft.com/office/drawing/2014/main" val="1007287053"/>
                    </a:ext>
                  </a:extLst>
                </a:gridCol>
              </a:tblGrid>
              <a:tr h="1937918">
                <a:tc>
                  <a:txBody>
                    <a:bodyPr/>
                    <a:lstStyle/>
                    <a:p>
                      <a:pPr marL="0" marR="0" algn="just">
                        <a:spcBef>
                          <a:spcPts val="0"/>
                        </a:spcBef>
                        <a:spcAft>
                          <a:spcPts val="0"/>
                        </a:spcAft>
                      </a:pPr>
                      <a:r>
                        <a:rPr lang="en-US" sz="1800" dirty="0">
                          <a:effectLst/>
                        </a:rPr>
                        <a:t>JUNE 7, 2022</a:t>
                      </a:r>
                      <a:endParaRPr lang="en-US" sz="2100" dirty="0">
                        <a:effectLst/>
                      </a:endParaRPr>
                    </a:p>
                    <a:p>
                      <a:pPr marL="0" marR="0" algn="just">
                        <a:spcBef>
                          <a:spcPts val="0"/>
                        </a:spcBef>
                        <a:spcAft>
                          <a:spcPts val="0"/>
                        </a:spcAft>
                      </a:pPr>
                      <a:r>
                        <a:rPr lang="en-US" sz="1800" dirty="0">
                          <a:effectLst/>
                        </a:rPr>
                        <a:t>(Tuesday)</a:t>
                      </a:r>
                      <a:endParaRPr lang="en-US" sz="2100" dirty="0">
                        <a:effectLst/>
                      </a:endParaRPr>
                    </a:p>
                    <a:p>
                      <a:pPr marL="0" marR="0" algn="just">
                        <a:spcBef>
                          <a:spcPts val="0"/>
                        </a:spcBef>
                        <a:spcAft>
                          <a:spcPts val="0"/>
                        </a:spcAft>
                      </a:pPr>
                      <a:r>
                        <a:rPr lang="en-US" sz="1800" u="sng" dirty="0">
                          <a:effectLst/>
                        </a:rPr>
                        <a:t>REGISTRARS</a:t>
                      </a:r>
                      <a:endParaRPr lang="en-US" sz="2100" dirty="0">
                        <a:effectLst/>
                      </a:endParaRPr>
                    </a:p>
                    <a:p>
                      <a:pPr marL="0" marR="0" algn="just">
                        <a:spcBef>
                          <a:spcPts val="0"/>
                        </a:spcBef>
                        <a:spcAft>
                          <a:spcPts val="0"/>
                        </a:spcAft>
                      </a:pPr>
                      <a:r>
                        <a:rPr lang="en-US" sz="1800" dirty="0">
                          <a:effectLst/>
                        </a:rPr>
                        <a:t> </a:t>
                      </a:r>
                      <a:endParaRPr lang="en-US" sz="2100" dirty="0">
                        <a:effectLst/>
                        <a:latin typeface="Times New Roman" panose="02020603050405020304" pitchFamily="18" charset="0"/>
                        <a:ea typeface="Times New Roman" panose="02020603050405020304" pitchFamily="18" charset="0"/>
                      </a:endParaRPr>
                    </a:p>
                  </a:txBody>
                  <a:tcPr marL="47957" marR="47957" marT="0" marB="0"/>
                </a:tc>
                <a:tc>
                  <a:txBody>
                    <a:bodyPr/>
                    <a:lstStyle/>
                    <a:p>
                      <a:pPr marL="0" marR="0" algn="just">
                        <a:spcBef>
                          <a:spcPts val="0"/>
                        </a:spcBef>
                        <a:spcAft>
                          <a:spcPts val="0"/>
                        </a:spcAft>
                        <a:tabLst>
                          <a:tab pos="1508760" algn="l"/>
                        </a:tabLst>
                      </a:pPr>
                      <a:r>
                        <a:rPr lang="en-US" sz="1800" u="sng">
                          <a:effectLst/>
                        </a:rPr>
                        <a:t>PRIMARY PETITIONS – FILING – STATE OR DISTRICT OFFICE</a:t>
                      </a:r>
                      <a:r>
                        <a:rPr lang="en-US" sz="1800">
                          <a:effectLst/>
                        </a:rPr>
                        <a:t>.  Primary petitions for opposing candidates of major party for state office or district office including Representative in Congress must be submitted to the respective registrars of voters by 4:00 p.m. Registrars must be in their offices between 1:00 p.m. and 4:00 p.m. to accept petitions.  (§ 9-400)</a:t>
                      </a:r>
                      <a:endParaRPr lang="en-US" sz="2100">
                        <a:effectLst/>
                      </a:endParaRPr>
                    </a:p>
                    <a:p>
                      <a:pPr marL="0" marR="0" algn="just">
                        <a:spcBef>
                          <a:spcPts val="0"/>
                        </a:spcBef>
                        <a:spcAft>
                          <a:spcPts val="0"/>
                        </a:spcAft>
                        <a:tabLst>
                          <a:tab pos="1508760" algn="l"/>
                        </a:tabLst>
                      </a:pPr>
                      <a:r>
                        <a:rPr lang="en-US" sz="1800">
                          <a:effectLst/>
                        </a:rPr>
                        <a:t> </a:t>
                      </a:r>
                      <a:endParaRPr lang="en-US" sz="2100">
                        <a:effectLst/>
                        <a:latin typeface="Times New Roman" panose="02020603050405020304" pitchFamily="18" charset="0"/>
                        <a:ea typeface="Times New Roman" panose="02020603050405020304" pitchFamily="18" charset="0"/>
                      </a:endParaRPr>
                    </a:p>
                  </a:txBody>
                  <a:tcPr marL="47957" marR="47957" marT="0" marB="0"/>
                </a:tc>
                <a:extLst>
                  <a:ext uri="{0D108BD9-81ED-4DB2-BD59-A6C34878D82A}">
                    <a16:rowId xmlns:a16="http://schemas.microsoft.com/office/drawing/2014/main" val="3751518719"/>
                  </a:ext>
                </a:extLst>
              </a:tr>
              <a:tr h="1643483">
                <a:tc>
                  <a:txBody>
                    <a:bodyPr/>
                    <a:lstStyle/>
                    <a:p>
                      <a:pPr marL="0" marR="0">
                        <a:spcBef>
                          <a:spcPts val="0"/>
                        </a:spcBef>
                        <a:spcAft>
                          <a:spcPts val="0"/>
                        </a:spcAft>
                      </a:pPr>
                      <a:r>
                        <a:rPr lang="en-US" sz="1800">
                          <a:effectLst/>
                        </a:rPr>
                        <a:t>JUNE 7, 2022</a:t>
                      </a:r>
                      <a:endParaRPr lang="en-US" sz="2100">
                        <a:effectLst/>
                      </a:endParaRPr>
                    </a:p>
                    <a:p>
                      <a:pPr marL="0" marR="0">
                        <a:spcBef>
                          <a:spcPts val="0"/>
                        </a:spcBef>
                        <a:spcAft>
                          <a:spcPts val="0"/>
                        </a:spcAft>
                      </a:pPr>
                      <a:r>
                        <a:rPr lang="en-US" sz="1800">
                          <a:effectLst/>
                        </a:rPr>
                        <a:t>(Tuesday)</a:t>
                      </a:r>
                      <a:endParaRPr lang="en-US" sz="2100">
                        <a:effectLst/>
                      </a:endParaRPr>
                    </a:p>
                    <a:p>
                      <a:pPr marL="0" marR="0">
                        <a:spcBef>
                          <a:spcPts val="0"/>
                        </a:spcBef>
                        <a:spcAft>
                          <a:spcPts val="0"/>
                        </a:spcAft>
                      </a:pPr>
                      <a:r>
                        <a:rPr lang="en-US" sz="1800">
                          <a:effectLst/>
                        </a:rPr>
                        <a:t>4:00 p.m.</a:t>
                      </a:r>
                      <a:endParaRPr lang="en-US" sz="2100">
                        <a:effectLst/>
                      </a:endParaRPr>
                    </a:p>
                    <a:p>
                      <a:pPr marL="0" marR="0">
                        <a:spcBef>
                          <a:spcPts val="0"/>
                        </a:spcBef>
                        <a:spcAft>
                          <a:spcPts val="0"/>
                        </a:spcAft>
                      </a:pPr>
                      <a:r>
                        <a:rPr lang="en-US" sz="1800" u="sng">
                          <a:effectLst/>
                        </a:rPr>
                        <a:t>REGISTRARS</a:t>
                      </a:r>
                      <a:endParaRPr lang="en-US" sz="2100">
                        <a:effectLst/>
                        <a:latin typeface="Times New Roman" panose="02020603050405020304" pitchFamily="18" charset="0"/>
                        <a:ea typeface="Times New Roman" panose="02020603050405020304" pitchFamily="18" charset="0"/>
                      </a:endParaRPr>
                    </a:p>
                  </a:txBody>
                  <a:tcPr marL="47957" marR="47957" marT="0" marB="0"/>
                </a:tc>
                <a:tc>
                  <a:txBody>
                    <a:bodyPr/>
                    <a:lstStyle/>
                    <a:p>
                      <a:pPr marL="0" marR="0" algn="just">
                        <a:spcBef>
                          <a:spcPts val="0"/>
                        </a:spcBef>
                        <a:spcAft>
                          <a:spcPts val="0"/>
                        </a:spcAft>
                        <a:tabLst>
                          <a:tab pos="1508760" algn="l"/>
                        </a:tabLst>
                      </a:pPr>
                      <a:r>
                        <a:rPr lang="en-US" sz="1800" u="sng" dirty="0">
                          <a:effectLst/>
                        </a:rPr>
                        <a:t>PRIMARY PETITIONS – FILING – MUNICIPAL OFFICE</a:t>
                      </a:r>
                      <a:r>
                        <a:rPr lang="en-US" sz="1800" dirty="0">
                          <a:effectLst/>
                        </a:rPr>
                        <a:t>.  Primary petitions for opposition candidates of a major party for </a:t>
                      </a:r>
                      <a:r>
                        <a:rPr lang="en-US" sz="1800" u="sng" dirty="0">
                          <a:effectLst/>
                        </a:rPr>
                        <a:t>municipal</a:t>
                      </a:r>
                      <a:r>
                        <a:rPr lang="en-US" sz="1800" dirty="0">
                          <a:effectLst/>
                        </a:rPr>
                        <a:t> offices must be submitted to respective registrars by </a:t>
                      </a:r>
                      <a:r>
                        <a:rPr lang="en-US" sz="1800" u="sng" dirty="0">
                          <a:effectLst/>
                        </a:rPr>
                        <a:t>4:00 p.m.</a:t>
                      </a:r>
                      <a:r>
                        <a:rPr lang="en-US" sz="1800" dirty="0">
                          <a:effectLst/>
                        </a:rPr>
                        <a:t> Registrars of voters must be in their offices between 1:00 p.m. and 4:00 p.m. to accept petitions.  (§§ 9-405 and 9-406)</a:t>
                      </a:r>
                      <a:endParaRPr lang="en-US" sz="2100" dirty="0">
                        <a:effectLst/>
                      </a:endParaRPr>
                    </a:p>
                    <a:p>
                      <a:pPr marL="0" marR="0" algn="just">
                        <a:spcBef>
                          <a:spcPts val="0"/>
                        </a:spcBef>
                        <a:spcAft>
                          <a:spcPts val="0"/>
                        </a:spcAft>
                        <a:tabLst>
                          <a:tab pos="1508760" algn="l"/>
                        </a:tabLst>
                      </a:pPr>
                      <a:r>
                        <a:rPr lang="en-US" sz="1600" dirty="0">
                          <a:effectLst/>
                        </a:rPr>
                        <a:t> </a:t>
                      </a:r>
                      <a:endParaRPr lang="en-US" sz="2100" dirty="0">
                        <a:effectLst/>
                        <a:latin typeface="Times New Roman" panose="02020603050405020304" pitchFamily="18" charset="0"/>
                        <a:ea typeface="Times New Roman" panose="02020603050405020304" pitchFamily="18" charset="0"/>
                      </a:endParaRPr>
                    </a:p>
                  </a:txBody>
                  <a:tcPr marL="47957" marR="47957" marT="0" marB="0"/>
                </a:tc>
                <a:extLst>
                  <a:ext uri="{0D108BD9-81ED-4DB2-BD59-A6C34878D82A}">
                    <a16:rowId xmlns:a16="http://schemas.microsoft.com/office/drawing/2014/main" val="3519261188"/>
                  </a:ext>
                </a:extLst>
              </a:tr>
            </a:tbl>
          </a:graphicData>
        </a:graphic>
      </p:graphicFrame>
    </p:spTree>
    <p:extLst>
      <p:ext uri="{BB962C8B-B14F-4D97-AF65-F5344CB8AC3E}">
        <p14:creationId xmlns:p14="http://schemas.microsoft.com/office/powerpoint/2010/main" val="1254467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3B8E9-EFD1-4C6E-9AD6-536E79D41252}"/>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p>
        </p:txBody>
      </p:sp>
      <p:graphicFrame>
        <p:nvGraphicFramePr>
          <p:cNvPr id="4" name="Content Placeholder 3">
            <a:extLst>
              <a:ext uri="{FF2B5EF4-FFF2-40B4-BE49-F238E27FC236}">
                <a16:creationId xmlns:a16="http://schemas.microsoft.com/office/drawing/2014/main" id="{F0F535E8-58E1-49C1-BB9E-074358D88E71}"/>
              </a:ext>
            </a:extLst>
          </p:cNvPr>
          <p:cNvGraphicFramePr>
            <a:graphicFrameLocks noGrp="1"/>
          </p:cNvGraphicFramePr>
          <p:nvPr>
            <p:ph idx="1"/>
            <p:extLst>
              <p:ext uri="{D42A27DB-BD31-4B8C-83A1-F6EECF244321}">
                <p14:modId xmlns:p14="http://schemas.microsoft.com/office/powerpoint/2010/main" val="281842848"/>
              </p:ext>
            </p:extLst>
          </p:nvPr>
        </p:nvGraphicFramePr>
        <p:xfrm>
          <a:off x="1828800" y="3738953"/>
          <a:ext cx="9067798" cy="2874884"/>
        </p:xfrm>
        <a:graphic>
          <a:graphicData uri="http://schemas.openxmlformats.org/drawingml/2006/table">
            <a:tbl>
              <a:tblPr>
                <a:tableStyleId>{5C22544A-7EE6-4342-B048-85BDC9FD1C3A}</a:tableStyleId>
              </a:tblPr>
              <a:tblGrid>
                <a:gridCol w="3222938">
                  <a:extLst>
                    <a:ext uri="{9D8B030D-6E8A-4147-A177-3AD203B41FA5}">
                      <a16:colId xmlns:a16="http://schemas.microsoft.com/office/drawing/2014/main" val="4043563286"/>
                    </a:ext>
                  </a:extLst>
                </a:gridCol>
                <a:gridCol w="5844860">
                  <a:extLst>
                    <a:ext uri="{9D8B030D-6E8A-4147-A177-3AD203B41FA5}">
                      <a16:colId xmlns:a16="http://schemas.microsoft.com/office/drawing/2014/main" val="3381129379"/>
                    </a:ext>
                  </a:extLst>
                </a:gridCol>
              </a:tblGrid>
              <a:tr h="1199278">
                <a:tc>
                  <a:txBody>
                    <a:bodyPr/>
                    <a:lstStyle/>
                    <a:p>
                      <a:pPr marL="0" marR="0">
                        <a:lnSpc>
                          <a:spcPct val="115000"/>
                        </a:lnSpc>
                        <a:spcBef>
                          <a:spcPts val="0"/>
                        </a:spcBef>
                        <a:spcAft>
                          <a:spcPts val="0"/>
                        </a:spcAft>
                      </a:pPr>
                      <a:r>
                        <a:rPr lang="en-US" sz="1400" dirty="0">
                          <a:effectLst/>
                        </a:rPr>
                        <a:t>JUNE 24, 2022</a:t>
                      </a:r>
                      <a:endParaRPr lang="en-US" sz="1600" dirty="0">
                        <a:effectLst/>
                      </a:endParaRPr>
                    </a:p>
                    <a:p>
                      <a:pPr marL="0" marR="0">
                        <a:lnSpc>
                          <a:spcPct val="115000"/>
                        </a:lnSpc>
                        <a:spcBef>
                          <a:spcPts val="0"/>
                        </a:spcBef>
                        <a:spcAft>
                          <a:spcPts val="0"/>
                        </a:spcAft>
                      </a:pPr>
                      <a:r>
                        <a:rPr lang="en-US" sz="1400" dirty="0">
                          <a:effectLst/>
                        </a:rPr>
                        <a:t>(Friday)</a:t>
                      </a:r>
                      <a:endParaRPr lang="en-US" sz="1600" dirty="0">
                        <a:effectLst/>
                      </a:endParaRPr>
                    </a:p>
                    <a:p>
                      <a:pPr marL="0" marR="0">
                        <a:lnSpc>
                          <a:spcPct val="115000"/>
                        </a:lnSpc>
                        <a:spcBef>
                          <a:spcPts val="0"/>
                        </a:spcBef>
                        <a:spcAft>
                          <a:spcPts val="0"/>
                        </a:spcAft>
                      </a:pPr>
                      <a:r>
                        <a:rPr lang="en-US" sz="1400" u="sng" dirty="0">
                          <a:effectLst/>
                        </a:rPr>
                        <a:t>TOWN CLERK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105" marR="37105" marT="0" marB="0"/>
                </a:tc>
                <a:tc>
                  <a:txBody>
                    <a:bodyPr/>
                    <a:lstStyle/>
                    <a:p>
                      <a:pPr marL="0" marR="0" algn="just">
                        <a:lnSpc>
                          <a:spcPct val="115000"/>
                        </a:lnSpc>
                        <a:spcBef>
                          <a:spcPts val="0"/>
                        </a:spcBef>
                        <a:spcAft>
                          <a:spcPts val="0"/>
                        </a:spcAft>
                        <a:tabLst>
                          <a:tab pos="1508760" algn="l"/>
                        </a:tabLst>
                      </a:pPr>
                      <a:r>
                        <a:rPr lang="en-US" sz="1400" u="sng" dirty="0">
                          <a:effectLst/>
                        </a:rPr>
                        <a:t>OVERSEAS BALLOT</a:t>
                      </a:r>
                      <a:r>
                        <a:rPr lang="en-US" sz="1400" dirty="0">
                          <a:effectLst/>
                        </a:rPr>
                        <a:t>.  Beginning this date, the primary overseas ballot is available from town clerk upon application properly made if </a:t>
                      </a:r>
                      <a:r>
                        <a:rPr lang="en-US" sz="1400" u="sng" dirty="0">
                          <a:effectLst/>
                        </a:rPr>
                        <a:t>Congressional</a:t>
                      </a:r>
                      <a:r>
                        <a:rPr lang="en-US" sz="1400" dirty="0">
                          <a:effectLst/>
                        </a:rPr>
                        <a:t> primary is being held.  (§§ 9-</a:t>
                      </a:r>
                      <a:r>
                        <a:rPr lang="en-US" sz="1400" dirty="0" err="1">
                          <a:effectLst/>
                        </a:rPr>
                        <a:t>158c</a:t>
                      </a:r>
                      <a:r>
                        <a:rPr lang="en-US" sz="1400" dirty="0">
                          <a:effectLst/>
                        </a:rPr>
                        <a:t>)</a:t>
                      </a:r>
                      <a:endParaRPr lang="en-US" sz="1600" dirty="0">
                        <a:effectLst/>
                      </a:endParaRPr>
                    </a:p>
                    <a:p>
                      <a:pPr marL="0" marR="0" algn="just">
                        <a:lnSpc>
                          <a:spcPct val="115000"/>
                        </a:lnSpc>
                        <a:spcBef>
                          <a:spcPts val="0"/>
                        </a:spcBef>
                        <a:spcAft>
                          <a:spcPts val="0"/>
                        </a:spcAft>
                        <a:tabLst>
                          <a:tab pos="1508760" algn="l"/>
                        </a:tabLst>
                      </a:pPr>
                      <a:r>
                        <a:rPr lang="en-US" sz="1200" dirty="0">
                          <a:effectLst/>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105" marR="37105" marT="0" marB="0"/>
                </a:tc>
                <a:extLst>
                  <a:ext uri="{0D108BD9-81ED-4DB2-BD59-A6C34878D82A}">
                    <a16:rowId xmlns:a16="http://schemas.microsoft.com/office/drawing/2014/main" val="111726143"/>
                  </a:ext>
                </a:extLst>
              </a:tr>
              <a:tr h="1675606">
                <a:tc>
                  <a:txBody>
                    <a:bodyPr/>
                    <a:lstStyle/>
                    <a:p>
                      <a:pPr marL="0" marR="0">
                        <a:lnSpc>
                          <a:spcPct val="115000"/>
                        </a:lnSpc>
                        <a:spcBef>
                          <a:spcPts val="0"/>
                        </a:spcBef>
                        <a:spcAft>
                          <a:spcPts val="0"/>
                        </a:spcAft>
                      </a:pPr>
                      <a:r>
                        <a:rPr lang="en-US" sz="1400" u="sng">
                          <a:effectLst/>
                        </a:rPr>
                        <a:t>REGISTRARS</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105" marR="37105" marT="0" marB="0"/>
                </a:tc>
                <a:tc>
                  <a:txBody>
                    <a:bodyPr/>
                    <a:lstStyle/>
                    <a:p>
                      <a:pPr marL="0" marR="0" algn="just">
                        <a:lnSpc>
                          <a:spcPct val="115000"/>
                        </a:lnSpc>
                        <a:spcBef>
                          <a:spcPts val="0"/>
                        </a:spcBef>
                        <a:spcAft>
                          <a:spcPts val="0"/>
                        </a:spcAft>
                        <a:tabLst>
                          <a:tab pos="1508760" algn="l"/>
                        </a:tabLst>
                      </a:pPr>
                      <a:r>
                        <a:rPr lang="en-US" sz="1400" dirty="0">
                          <a:effectLst/>
                        </a:rPr>
                        <a:t>Registrars may direct the clerk to mail such overseas ballot set to an eligible U.S. citizen, and the town clerk may also so act on his own motion, but such ballot shall not be counted unless a prescribed application is received by the town clerk prior to primary day.  (§ 9-</a:t>
                      </a:r>
                      <a:r>
                        <a:rPr lang="en-US" sz="1400" dirty="0" err="1">
                          <a:effectLst/>
                        </a:rPr>
                        <a:t>153d</a:t>
                      </a:r>
                      <a:r>
                        <a:rPr lang="en-US" sz="1400" dirty="0">
                          <a:effectLst/>
                        </a:rPr>
                        <a:t>)</a:t>
                      </a:r>
                      <a:endParaRPr lang="en-US" sz="1600" dirty="0">
                        <a:effectLst/>
                      </a:endParaRPr>
                    </a:p>
                    <a:p>
                      <a:pPr marL="0" marR="0" algn="just">
                        <a:lnSpc>
                          <a:spcPct val="115000"/>
                        </a:lnSpc>
                        <a:spcBef>
                          <a:spcPts val="0"/>
                        </a:spcBef>
                        <a:spcAft>
                          <a:spcPts val="0"/>
                        </a:spcAft>
                        <a:tabLst>
                          <a:tab pos="1508760" algn="l"/>
                        </a:tabLst>
                      </a:pPr>
                      <a:r>
                        <a:rPr lang="en-US" sz="1200" dirty="0">
                          <a:effectLst/>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105" marR="37105" marT="0" marB="0"/>
                </a:tc>
                <a:extLst>
                  <a:ext uri="{0D108BD9-81ED-4DB2-BD59-A6C34878D82A}">
                    <a16:rowId xmlns:a16="http://schemas.microsoft.com/office/drawing/2014/main" val="4010112556"/>
                  </a:ext>
                </a:extLst>
              </a:tr>
            </a:tbl>
          </a:graphicData>
        </a:graphic>
      </p:graphicFrame>
      <p:graphicFrame>
        <p:nvGraphicFramePr>
          <p:cNvPr id="3" name="Table 2">
            <a:extLst>
              <a:ext uri="{FF2B5EF4-FFF2-40B4-BE49-F238E27FC236}">
                <a16:creationId xmlns:a16="http://schemas.microsoft.com/office/drawing/2014/main" id="{45DF3F7F-439E-4502-9598-6F7C14DF8744}"/>
              </a:ext>
            </a:extLst>
          </p:cNvPr>
          <p:cNvGraphicFramePr>
            <a:graphicFrameLocks noGrp="1"/>
          </p:cNvGraphicFramePr>
          <p:nvPr>
            <p:extLst>
              <p:ext uri="{D42A27DB-BD31-4B8C-83A1-F6EECF244321}">
                <p14:modId xmlns:p14="http://schemas.microsoft.com/office/powerpoint/2010/main" val="3464126326"/>
              </p:ext>
            </p:extLst>
          </p:nvPr>
        </p:nvGraphicFramePr>
        <p:xfrm>
          <a:off x="1828800" y="1820518"/>
          <a:ext cx="9067798" cy="1706880"/>
        </p:xfrm>
        <a:graphic>
          <a:graphicData uri="http://schemas.openxmlformats.org/drawingml/2006/table">
            <a:tbl>
              <a:tblPr>
                <a:tableStyleId>{5C22544A-7EE6-4342-B048-85BDC9FD1C3A}</a:tableStyleId>
              </a:tblPr>
              <a:tblGrid>
                <a:gridCol w="2414100">
                  <a:extLst>
                    <a:ext uri="{9D8B030D-6E8A-4147-A177-3AD203B41FA5}">
                      <a16:colId xmlns:a16="http://schemas.microsoft.com/office/drawing/2014/main" val="4102764257"/>
                    </a:ext>
                  </a:extLst>
                </a:gridCol>
                <a:gridCol w="6653698">
                  <a:extLst>
                    <a:ext uri="{9D8B030D-6E8A-4147-A177-3AD203B41FA5}">
                      <a16:colId xmlns:a16="http://schemas.microsoft.com/office/drawing/2014/main" val="3103017511"/>
                    </a:ext>
                  </a:extLst>
                </a:gridCol>
              </a:tblGrid>
              <a:tr h="0">
                <a:tc>
                  <a:txBody>
                    <a:bodyPr/>
                    <a:lstStyle/>
                    <a:p>
                      <a:pPr marL="0" marR="0" algn="just">
                        <a:spcBef>
                          <a:spcPts val="0"/>
                        </a:spcBef>
                        <a:spcAft>
                          <a:spcPts val="0"/>
                        </a:spcAft>
                      </a:pPr>
                      <a:r>
                        <a:rPr lang="en-US" sz="1600">
                          <a:effectLst/>
                        </a:rPr>
                        <a:t>JUNE 14, 2022</a:t>
                      </a:r>
                    </a:p>
                    <a:p>
                      <a:pPr marL="0" marR="0" algn="just">
                        <a:spcBef>
                          <a:spcPts val="0"/>
                        </a:spcBef>
                        <a:spcAft>
                          <a:spcPts val="0"/>
                        </a:spcAft>
                      </a:pPr>
                      <a:r>
                        <a:rPr lang="en-US" sz="1600">
                          <a:effectLst/>
                        </a:rPr>
                        <a:t>(Tuesday)</a:t>
                      </a:r>
                    </a:p>
                    <a:p>
                      <a:pPr marL="0" marR="0" algn="just">
                        <a:spcBef>
                          <a:spcPts val="0"/>
                        </a:spcBef>
                        <a:spcAft>
                          <a:spcPts val="0"/>
                        </a:spcAft>
                      </a:pPr>
                      <a:r>
                        <a:rPr lang="en-US" sz="1600" u="sng">
                          <a:effectLst/>
                        </a:rPr>
                        <a:t>REGISTRARS</a:t>
                      </a:r>
                      <a:endParaRPr lang="en-US" sz="1600">
                        <a:effectLst/>
                        <a:latin typeface="Times New Roman" panose="02020603050405020304" pitchFamily="18" charset="0"/>
                        <a:ea typeface="Times New Roman" panose="02020603050405020304" pitchFamily="18" charset="0"/>
                      </a:endParaRPr>
                    </a:p>
                  </a:txBody>
                  <a:tcPr marL="27305" marR="27305" marT="0" marB="0"/>
                </a:tc>
                <a:tc>
                  <a:txBody>
                    <a:bodyPr/>
                    <a:lstStyle/>
                    <a:p>
                      <a:pPr marL="0" marR="0" algn="just">
                        <a:spcBef>
                          <a:spcPts val="0"/>
                        </a:spcBef>
                        <a:spcAft>
                          <a:spcPts val="0"/>
                        </a:spcAft>
                      </a:pPr>
                      <a:r>
                        <a:rPr lang="en-US" sz="1600" u="sng" dirty="0">
                          <a:effectLst/>
                        </a:rPr>
                        <a:t>PRIMARY PETITIONS FILED WITH SEC’Y OF THE STATE – STATE AND DISTRICT OFFICE</a:t>
                      </a:r>
                      <a:r>
                        <a:rPr lang="en-US" sz="1600" dirty="0">
                          <a:effectLst/>
                        </a:rPr>
                        <a:t>.  For </a:t>
                      </a:r>
                      <a:r>
                        <a:rPr lang="en-US" sz="1600" u="sng" dirty="0">
                          <a:effectLst/>
                        </a:rPr>
                        <a:t>State and District</a:t>
                      </a:r>
                      <a:r>
                        <a:rPr lang="en-US" sz="1600" dirty="0">
                          <a:effectLst/>
                        </a:rPr>
                        <a:t> primary petitions, the Registrars of voters shall forthwith certify on each such page the number of signers of the page who were enrolled party members and forthwith file such certified page in person or by mail with the Secretary of the State within seven days after receipt of the page.  (§9-</a:t>
                      </a:r>
                      <a:r>
                        <a:rPr lang="en-US" sz="1600" dirty="0" err="1">
                          <a:effectLst/>
                        </a:rPr>
                        <a:t>404c</a:t>
                      </a:r>
                      <a:r>
                        <a:rPr lang="en-US" sz="1600" dirty="0">
                          <a:effectLst/>
                        </a:rPr>
                        <a:t>)</a:t>
                      </a:r>
                    </a:p>
                    <a:p>
                      <a:pPr marL="0" marR="0" algn="just">
                        <a:spcBef>
                          <a:spcPts val="0"/>
                        </a:spcBef>
                        <a:spcAft>
                          <a:spcPts val="0"/>
                        </a:spcAft>
                        <a:tabLst>
                          <a:tab pos="1508760" algn="l"/>
                        </a:tabLst>
                      </a:pPr>
                      <a:r>
                        <a:rPr lang="en-US" sz="1600" dirty="0">
                          <a:effectLst/>
                        </a:rPr>
                        <a:t> </a:t>
                      </a:r>
                      <a:endParaRPr lang="en-US" sz="1600" dirty="0">
                        <a:effectLst/>
                        <a:latin typeface="Times New Roman" panose="02020603050405020304" pitchFamily="18" charset="0"/>
                        <a:ea typeface="Times New Roman" panose="02020603050405020304" pitchFamily="18" charset="0"/>
                      </a:endParaRPr>
                    </a:p>
                  </a:txBody>
                  <a:tcPr marL="27305" marR="27305" marT="0" marB="0"/>
                </a:tc>
                <a:extLst>
                  <a:ext uri="{0D108BD9-81ED-4DB2-BD59-A6C34878D82A}">
                    <a16:rowId xmlns:a16="http://schemas.microsoft.com/office/drawing/2014/main" val="3344177030"/>
                  </a:ext>
                </a:extLst>
              </a:tr>
            </a:tbl>
          </a:graphicData>
        </a:graphic>
      </p:graphicFrame>
    </p:spTree>
    <p:extLst>
      <p:ext uri="{BB962C8B-B14F-4D97-AF65-F5344CB8AC3E}">
        <p14:creationId xmlns:p14="http://schemas.microsoft.com/office/powerpoint/2010/main" val="2040795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8EF5A-BB6E-4143-A0BF-E7CF18760ED4}"/>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p>
        </p:txBody>
      </p:sp>
      <p:graphicFrame>
        <p:nvGraphicFramePr>
          <p:cNvPr id="4" name="Content Placeholder 3">
            <a:extLst>
              <a:ext uri="{FF2B5EF4-FFF2-40B4-BE49-F238E27FC236}">
                <a16:creationId xmlns:a16="http://schemas.microsoft.com/office/drawing/2014/main" id="{667B5768-3AD1-4DB2-8BA0-7DED451FD97C}"/>
              </a:ext>
            </a:extLst>
          </p:cNvPr>
          <p:cNvGraphicFramePr>
            <a:graphicFrameLocks noGrp="1"/>
          </p:cNvGraphicFramePr>
          <p:nvPr>
            <p:ph idx="1"/>
          </p:nvPr>
        </p:nvGraphicFramePr>
        <p:xfrm>
          <a:off x="1295400" y="2791684"/>
          <a:ext cx="9601198" cy="2836283"/>
        </p:xfrm>
        <a:graphic>
          <a:graphicData uri="http://schemas.openxmlformats.org/drawingml/2006/table">
            <a:tbl>
              <a:tblPr>
                <a:tableStyleId>{5C22544A-7EE6-4342-B048-85BDC9FD1C3A}</a:tableStyleId>
              </a:tblPr>
              <a:tblGrid>
                <a:gridCol w="1576271">
                  <a:extLst>
                    <a:ext uri="{9D8B030D-6E8A-4147-A177-3AD203B41FA5}">
                      <a16:colId xmlns:a16="http://schemas.microsoft.com/office/drawing/2014/main" val="1679067524"/>
                    </a:ext>
                  </a:extLst>
                </a:gridCol>
                <a:gridCol w="8024927">
                  <a:extLst>
                    <a:ext uri="{9D8B030D-6E8A-4147-A177-3AD203B41FA5}">
                      <a16:colId xmlns:a16="http://schemas.microsoft.com/office/drawing/2014/main" val="2181937449"/>
                    </a:ext>
                  </a:extLst>
                </a:gridCol>
              </a:tblGrid>
              <a:tr h="2836283">
                <a:tc>
                  <a:txBody>
                    <a:bodyPr/>
                    <a:lstStyle/>
                    <a:p>
                      <a:pPr marL="0" marR="0">
                        <a:lnSpc>
                          <a:spcPct val="115000"/>
                        </a:lnSpc>
                        <a:spcBef>
                          <a:spcPts val="0"/>
                        </a:spcBef>
                        <a:spcAft>
                          <a:spcPts val="0"/>
                        </a:spcAft>
                      </a:pPr>
                      <a:r>
                        <a:rPr lang="en-US" sz="1600">
                          <a:effectLst/>
                        </a:rPr>
                        <a:t>JULY 19, 2022</a:t>
                      </a:r>
                      <a:endParaRPr lang="en-US" sz="2100">
                        <a:effectLst/>
                      </a:endParaRPr>
                    </a:p>
                    <a:p>
                      <a:pPr marL="0" marR="0">
                        <a:lnSpc>
                          <a:spcPct val="115000"/>
                        </a:lnSpc>
                        <a:spcBef>
                          <a:spcPts val="0"/>
                        </a:spcBef>
                        <a:spcAft>
                          <a:spcPts val="0"/>
                        </a:spcAft>
                      </a:pPr>
                      <a:r>
                        <a:rPr lang="en-US" sz="1600">
                          <a:effectLst/>
                        </a:rPr>
                        <a:t>(Tuesday)</a:t>
                      </a:r>
                      <a:endParaRPr lang="en-US" sz="2100">
                        <a:effectLst/>
                      </a:endParaRPr>
                    </a:p>
                    <a:p>
                      <a:pPr marL="0" marR="0">
                        <a:lnSpc>
                          <a:spcPct val="115000"/>
                        </a:lnSpc>
                        <a:spcBef>
                          <a:spcPts val="0"/>
                        </a:spcBef>
                        <a:spcAft>
                          <a:spcPts val="0"/>
                        </a:spcAft>
                      </a:pPr>
                      <a:r>
                        <a:rPr lang="en-US" sz="1600" u="sng">
                          <a:effectLst/>
                        </a:rPr>
                        <a:t>TOWN CLERK</a:t>
                      </a:r>
                      <a:endParaRPr lang="en-US" sz="2100">
                        <a:effectLst/>
                      </a:endParaRPr>
                    </a:p>
                    <a:p>
                      <a:pPr marL="0" marR="0">
                        <a:lnSpc>
                          <a:spcPct val="115000"/>
                        </a:lnSpc>
                        <a:spcBef>
                          <a:spcPts val="0"/>
                        </a:spcBef>
                        <a:spcAft>
                          <a:spcPts val="0"/>
                        </a:spcAft>
                      </a:pPr>
                      <a:r>
                        <a:rPr lang="en-US" sz="1600" u="sng">
                          <a:effectLst/>
                        </a:rPr>
                        <a:t>REGISTRARS</a:t>
                      </a:r>
                      <a:endParaRPr lang="en-US" sz="2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517" marR="36517" marT="0" marB="0"/>
                </a:tc>
                <a:tc>
                  <a:txBody>
                    <a:bodyPr/>
                    <a:lstStyle/>
                    <a:p>
                      <a:pPr marL="0" marR="0" algn="just">
                        <a:lnSpc>
                          <a:spcPct val="115000"/>
                        </a:lnSpc>
                        <a:spcBef>
                          <a:spcPts val="0"/>
                        </a:spcBef>
                        <a:spcAft>
                          <a:spcPts val="0"/>
                        </a:spcAft>
                        <a:tabLst>
                          <a:tab pos="1508760" algn="l"/>
                        </a:tabLst>
                      </a:pPr>
                      <a:r>
                        <a:rPr lang="en-US" sz="1600" u="sng" dirty="0">
                          <a:effectLst/>
                        </a:rPr>
                        <a:t>ABSENTEE BALLOTS – STATE, DISTRICT AND MUNICIPAL PRIMARY</a:t>
                      </a:r>
                      <a:r>
                        <a:rPr lang="en-US" sz="1600" dirty="0">
                          <a:effectLst/>
                        </a:rPr>
                        <a:t>.  Absentee ballots for </a:t>
                      </a:r>
                      <a:r>
                        <a:rPr lang="en-US" sz="1600" u="sng" dirty="0">
                          <a:effectLst/>
                        </a:rPr>
                        <a:t>state, district or municipal</a:t>
                      </a:r>
                      <a:r>
                        <a:rPr lang="en-US" sz="1600" dirty="0">
                          <a:effectLst/>
                        </a:rPr>
                        <a:t> primary become available on this day.  (§§ 9-135 and 9-140(f))</a:t>
                      </a:r>
                      <a:endParaRPr lang="en-US" sz="2100" dirty="0">
                        <a:effectLst/>
                      </a:endParaRPr>
                    </a:p>
                    <a:p>
                      <a:pPr marL="0" marR="0" algn="just">
                        <a:lnSpc>
                          <a:spcPct val="115000"/>
                        </a:lnSpc>
                        <a:spcBef>
                          <a:spcPts val="0"/>
                        </a:spcBef>
                        <a:spcAft>
                          <a:spcPts val="0"/>
                        </a:spcAft>
                      </a:pPr>
                      <a:r>
                        <a:rPr lang="en-US" sz="1600" dirty="0">
                          <a:effectLst/>
                        </a:rPr>
                        <a:t> </a:t>
                      </a:r>
                      <a:endParaRPr lang="en-US" sz="2100" dirty="0">
                        <a:effectLst/>
                      </a:endParaRPr>
                    </a:p>
                    <a:p>
                      <a:pPr marL="0" marR="0" algn="just">
                        <a:lnSpc>
                          <a:spcPct val="115000"/>
                        </a:lnSpc>
                        <a:spcBef>
                          <a:spcPts val="0"/>
                        </a:spcBef>
                        <a:spcAft>
                          <a:spcPts val="0"/>
                        </a:spcAft>
                        <a:tabLst>
                          <a:tab pos="1508760" algn="l"/>
                        </a:tabLst>
                      </a:pPr>
                      <a:r>
                        <a:rPr lang="en-US" sz="1600" dirty="0">
                          <a:effectLst/>
                        </a:rPr>
                        <a:t>Registrars of voters may direct town clerk to mail absentee ballot forms to a qualified elector or applicant for admission as an elector who (1) is living outside the U.S. or (2) is a member of the armed forces or the spouse or dependent of a member of the armed forces living where such member is stationed.  Town clerk also may so act on his own motion.  (§§ 9-</a:t>
                      </a:r>
                      <a:r>
                        <a:rPr lang="en-US" sz="1600" dirty="0" err="1">
                          <a:effectLst/>
                        </a:rPr>
                        <a:t>133f</a:t>
                      </a:r>
                      <a:r>
                        <a:rPr lang="en-US" sz="1600" dirty="0">
                          <a:effectLst/>
                        </a:rPr>
                        <a:t>, 9-140(f) and 9-</a:t>
                      </a:r>
                      <a:r>
                        <a:rPr lang="en-US" sz="1600" dirty="0" err="1">
                          <a:effectLst/>
                        </a:rPr>
                        <a:t>153d</a:t>
                      </a:r>
                      <a:r>
                        <a:rPr lang="en-US" sz="1600" dirty="0">
                          <a:effectLst/>
                        </a:rPr>
                        <a:t>)</a:t>
                      </a:r>
                      <a:endParaRPr lang="en-US" sz="2100" dirty="0">
                        <a:effectLst/>
                      </a:endParaRPr>
                    </a:p>
                    <a:p>
                      <a:pPr marL="0" marR="0" algn="just">
                        <a:lnSpc>
                          <a:spcPct val="115000"/>
                        </a:lnSpc>
                        <a:spcBef>
                          <a:spcPts val="0"/>
                        </a:spcBef>
                        <a:spcAft>
                          <a:spcPts val="0"/>
                        </a:spcAft>
                        <a:tabLst>
                          <a:tab pos="1508760" algn="l"/>
                        </a:tabLst>
                      </a:pPr>
                      <a:r>
                        <a:rPr lang="en-US" sz="1500" dirty="0">
                          <a:effectLst/>
                        </a:rPr>
                        <a:t> </a:t>
                      </a:r>
                      <a:endParaRPr lang="en-US" sz="2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517" marR="36517" marT="0" marB="0"/>
                </a:tc>
                <a:extLst>
                  <a:ext uri="{0D108BD9-81ED-4DB2-BD59-A6C34878D82A}">
                    <a16:rowId xmlns:a16="http://schemas.microsoft.com/office/drawing/2014/main" val="372200525"/>
                  </a:ext>
                </a:extLst>
              </a:tr>
            </a:tbl>
          </a:graphicData>
        </a:graphic>
      </p:graphicFrame>
    </p:spTree>
    <p:extLst>
      <p:ext uri="{BB962C8B-B14F-4D97-AF65-F5344CB8AC3E}">
        <p14:creationId xmlns:p14="http://schemas.microsoft.com/office/powerpoint/2010/main" val="2969647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8DB5E-3C0B-44C9-86AE-2255616C1C63}"/>
              </a:ext>
            </a:extLst>
          </p:cNvPr>
          <p:cNvSpPr>
            <a:spLocks noGrp="1"/>
          </p:cNvSpPr>
          <p:nvPr>
            <p:ph type="title"/>
          </p:nvPr>
        </p:nvSpPr>
        <p:spPr>
          <a:xfrm>
            <a:off x="1371600" y="685800"/>
            <a:ext cx="9601200" cy="1485900"/>
          </a:xfrm>
        </p:spPr>
        <p:txBody>
          <a:bodyPr>
            <a:normAutofit/>
          </a:bodyPr>
          <a:lstStyle/>
          <a:p>
            <a:r>
              <a:rPr lang="en-US" dirty="0">
                <a:solidFill>
                  <a:srgbClr val="262626"/>
                </a:solidFill>
              </a:rPr>
              <a:t>Important Calendar Events</a:t>
            </a:r>
            <a:endParaRPr lang="en-US" dirty="0"/>
          </a:p>
        </p:txBody>
      </p:sp>
      <p:graphicFrame>
        <p:nvGraphicFramePr>
          <p:cNvPr id="4" name="Content Placeholder 3">
            <a:extLst>
              <a:ext uri="{FF2B5EF4-FFF2-40B4-BE49-F238E27FC236}">
                <a16:creationId xmlns:a16="http://schemas.microsoft.com/office/drawing/2014/main" id="{6BC8B424-4E2D-441B-80ED-420FD1E57269}"/>
              </a:ext>
            </a:extLst>
          </p:cNvPr>
          <p:cNvGraphicFramePr>
            <a:graphicFrameLocks noGrp="1"/>
          </p:cNvGraphicFramePr>
          <p:nvPr>
            <p:ph idx="1"/>
            <p:extLst>
              <p:ext uri="{D42A27DB-BD31-4B8C-83A1-F6EECF244321}">
                <p14:modId xmlns:p14="http://schemas.microsoft.com/office/powerpoint/2010/main" val="3050040397"/>
              </p:ext>
            </p:extLst>
          </p:nvPr>
        </p:nvGraphicFramePr>
        <p:xfrm>
          <a:off x="1545535" y="2286000"/>
          <a:ext cx="9566413" cy="3581401"/>
        </p:xfrm>
        <a:graphic>
          <a:graphicData uri="http://schemas.openxmlformats.org/drawingml/2006/table">
            <a:tbl>
              <a:tblPr firstRow="1" bandRow="1">
                <a:tableStyleId>{5C22544A-7EE6-4342-B048-85BDC9FD1C3A}</a:tableStyleId>
              </a:tblPr>
              <a:tblGrid>
                <a:gridCol w="2494307">
                  <a:extLst>
                    <a:ext uri="{9D8B030D-6E8A-4147-A177-3AD203B41FA5}">
                      <a16:colId xmlns:a16="http://schemas.microsoft.com/office/drawing/2014/main" val="1815223836"/>
                    </a:ext>
                  </a:extLst>
                </a:gridCol>
                <a:gridCol w="7072106">
                  <a:extLst>
                    <a:ext uri="{9D8B030D-6E8A-4147-A177-3AD203B41FA5}">
                      <a16:colId xmlns:a16="http://schemas.microsoft.com/office/drawing/2014/main" val="216282251"/>
                    </a:ext>
                  </a:extLst>
                </a:gridCol>
              </a:tblGrid>
              <a:tr h="2440851">
                <a:tc>
                  <a:txBody>
                    <a:bodyPr/>
                    <a:lstStyle/>
                    <a:p>
                      <a:pPr marL="0" marR="0">
                        <a:spcBef>
                          <a:spcPts val="0"/>
                        </a:spcBef>
                        <a:spcAft>
                          <a:spcPts val="0"/>
                        </a:spcAft>
                      </a:pPr>
                      <a:r>
                        <a:rPr lang="en-US" sz="1200" dirty="0">
                          <a:effectLst/>
                        </a:rPr>
                        <a:t>SEPTEMBER 7, 2022</a:t>
                      </a:r>
                      <a:endParaRPr lang="en-US" sz="1500" dirty="0">
                        <a:effectLst/>
                      </a:endParaRPr>
                    </a:p>
                    <a:p>
                      <a:pPr marL="0" marR="0">
                        <a:spcBef>
                          <a:spcPts val="0"/>
                        </a:spcBef>
                        <a:spcAft>
                          <a:spcPts val="0"/>
                        </a:spcAft>
                      </a:pPr>
                      <a:r>
                        <a:rPr lang="en-US" sz="1200" dirty="0">
                          <a:effectLst/>
                        </a:rPr>
                        <a:t>(Wednesday)</a:t>
                      </a:r>
                      <a:endParaRPr lang="en-US" sz="1500" dirty="0">
                        <a:effectLst/>
                      </a:endParaRPr>
                    </a:p>
                    <a:p>
                      <a:pPr marL="0" marR="0">
                        <a:spcBef>
                          <a:spcPts val="0"/>
                        </a:spcBef>
                        <a:spcAft>
                          <a:spcPts val="0"/>
                        </a:spcAft>
                      </a:pPr>
                      <a:r>
                        <a:rPr lang="en-US" sz="1200" u="sng" dirty="0">
                          <a:effectLst/>
                        </a:rPr>
                        <a:t>MINOR PARTIES</a:t>
                      </a:r>
                      <a:endParaRPr lang="en-US" sz="1500" dirty="0">
                        <a:effectLst/>
                        <a:latin typeface="Times New Roman" panose="02020603050405020304" pitchFamily="18" charset="0"/>
                        <a:ea typeface="Times New Roman" panose="02020603050405020304" pitchFamily="18" charset="0"/>
                      </a:endParaRPr>
                    </a:p>
                  </a:txBody>
                  <a:tcPr marL="33282" marR="33282" marT="0" marB="0"/>
                </a:tc>
                <a:tc>
                  <a:txBody>
                    <a:bodyPr/>
                    <a:lstStyle/>
                    <a:p>
                      <a:pPr marL="0" marR="0" algn="just">
                        <a:spcBef>
                          <a:spcPts val="0"/>
                        </a:spcBef>
                        <a:spcAft>
                          <a:spcPts val="0"/>
                        </a:spcAft>
                        <a:tabLst>
                          <a:tab pos="1508760" algn="l"/>
                        </a:tabLst>
                      </a:pPr>
                      <a:r>
                        <a:rPr lang="en-US" sz="1200" u="sng">
                          <a:effectLst/>
                        </a:rPr>
                        <a:t>MINOR PARTY NOMINATIONS AND CERTIFICATION - ELECTION</a:t>
                      </a:r>
                      <a:r>
                        <a:rPr lang="en-US" sz="1200">
                          <a:effectLst/>
                        </a:rPr>
                        <a:t>.  All minor party nominations and certification for </a:t>
                      </a:r>
                      <a:r>
                        <a:rPr lang="en-US" sz="1200" u="sng">
                          <a:effectLst/>
                        </a:rPr>
                        <a:t>state, district and municipal</a:t>
                      </a:r>
                      <a:r>
                        <a:rPr lang="en-US" sz="1200">
                          <a:effectLst/>
                        </a:rPr>
                        <a:t> office must be made and certified by this date and  certified to Secretary of the State.  Such certification must include each candidate’s name as authorized by each candidate, </a:t>
                      </a:r>
                      <a:r>
                        <a:rPr lang="en-US" sz="1200" u="sng">
                          <a:effectLst/>
                        </a:rPr>
                        <a:t>the signature of each candidate</a:t>
                      </a:r>
                      <a:r>
                        <a:rPr lang="en-US" sz="1200">
                          <a:effectLst/>
                        </a:rPr>
                        <a:t>, the full street address of each candidate and the title and district of the office for which each candidate was nominated.(§ 9-452)</a:t>
                      </a:r>
                      <a:endParaRPr lang="en-US" sz="1500">
                        <a:effectLst/>
                      </a:endParaRPr>
                    </a:p>
                    <a:p>
                      <a:pPr marL="0" marR="0" algn="just">
                        <a:spcBef>
                          <a:spcPts val="0"/>
                        </a:spcBef>
                        <a:spcAft>
                          <a:spcPts val="0"/>
                        </a:spcAft>
                      </a:pPr>
                      <a:r>
                        <a:rPr lang="en-US" sz="1200">
                          <a:effectLst/>
                        </a:rPr>
                        <a:t> </a:t>
                      </a:r>
                      <a:endParaRPr lang="en-US" sz="1500">
                        <a:effectLst/>
                      </a:endParaRPr>
                    </a:p>
                    <a:p>
                      <a:pPr marL="0" marR="0" algn="just">
                        <a:spcBef>
                          <a:spcPts val="0"/>
                        </a:spcBef>
                        <a:spcAft>
                          <a:spcPts val="0"/>
                        </a:spcAft>
                      </a:pPr>
                      <a:r>
                        <a:rPr lang="en-US" sz="1200">
                          <a:effectLst/>
                        </a:rPr>
                        <a:t>Written notice of date, time, location and purpose of nominating meeting for state and district office must be filed with Secretary of the State, and for municipal office with town clerk, not later than </a:t>
                      </a:r>
                      <a:r>
                        <a:rPr lang="en-US" sz="1200" u="sng">
                          <a:effectLst/>
                        </a:rPr>
                        <a:t>five days before</a:t>
                      </a:r>
                      <a:r>
                        <a:rPr lang="en-US" sz="1200">
                          <a:effectLst/>
                        </a:rPr>
                        <a:t> meeting.  In addition, written notice shall also be published in a newspaper with a general circulation in the applicable town for such office.  (§9-452a)</a:t>
                      </a:r>
                      <a:endParaRPr lang="en-US" sz="1500">
                        <a:effectLst/>
                      </a:endParaRPr>
                    </a:p>
                    <a:p>
                      <a:pPr marL="0" marR="0" algn="just">
                        <a:spcBef>
                          <a:spcPts val="0"/>
                        </a:spcBef>
                        <a:spcAft>
                          <a:spcPts val="0"/>
                        </a:spcAft>
                        <a:tabLst>
                          <a:tab pos="1508760" algn="l"/>
                        </a:tabLst>
                      </a:pPr>
                      <a:r>
                        <a:rPr lang="en-US" sz="1100">
                          <a:effectLst/>
                        </a:rPr>
                        <a:t> </a:t>
                      </a:r>
                      <a:endParaRPr lang="en-US" sz="1500">
                        <a:effectLst/>
                        <a:latin typeface="Times New Roman" panose="02020603050405020304" pitchFamily="18" charset="0"/>
                        <a:ea typeface="Times New Roman" panose="02020603050405020304" pitchFamily="18" charset="0"/>
                      </a:endParaRPr>
                    </a:p>
                  </a:txBody>
                  <a:tcPr marL="33282" marR="33282" marT="0" marB="0"/>
                </a:tc>
                <a:extLst>
                  <a:ext uri="{0D108BD9-81ED-4DB2-BD59-A6C34878D82A}">
                    <a16:rowId xmlns:a16="http://schemas.microsoft.com/office/drawing/2014/main" val="3046532757"/>
                  </a:ext>
                </a:extLst>
              </a:tr>
              <a:tr h="1140550">
                <a:tc>
                  <a:txBody>
                    <a:bodyPr/>
                    <a:lstStyle/>
                    <a:p>
                      <a:pPr marL="0" marR="0">
                        <a:spcBef>
                          <a:spcPts val="0"/>
                        </a:spcBef>
                        <a:spcAft>
                          <a:spcPts val="0"/>
                        </a:spcAft>
                      </a:pPr>
                      <a:r>
                        <a:rPr lang="en-US" sz="1200">
                          <a:effectLst/>
                        </a:rPr>
                        <a:t>SEPTEMBER 7, 2022</a:t>
                      </a:r>
                      <a:endParaRPr lang="en-US" sz="1500">
                        <a:effectLst/>
                      </a:endParaRPr>
                    </a:p>
                    <a:p>
                      <a:pPr marL="0" marR="0">
                        <a:spcBef>
                          <a:spcPts val="0"/>
                        </a:spcBef>
                        <a:spcAft>
                          <a:spcPts val="0"/>
                        </a:spcAft>
                      </a:pPr>
                      <a:r>
                        <a:rPr lang="en-US" sz="1200">
                          <a:effectLst/>
                        </a:rPr>
                        <a:t>(Wednesday)</a:t>
                      </a:r>
                      <a:endParaRPr lang="en-US" sz="1500">
                        <a:effectLst/>
                      </a:endParaRPr>
                    </a:p>
                    <a:p>
                      <a:pPr marL="0" marR="0">
                        <a:spcBef>
                          <a:spcPts val="0"/>
                        </a:spcBef>
                        <a:spcAft>
                          <a:spcPts val="0"/>
                        </a:spcAft>
                      </a:pPr>
                      <a:r>
                        <a:rPr lang="en-US" sz="1200">
                          <a:effectLst/>
                        </a:rPr>
                        <a:t>4:00 p.m.</a:t>
                      </a:r>
                      <a:endParaRPr lang="en-US" sz="1500">
                        <a:effectLst/>
                      </a:endParaRPr>
                    </a:p>
                    <a:p>
                      <a:pPr marL="0" marR="0">
                        <a:spcBef>
                          <a:spcPts val="0"/>
                        </a:spcBef>
                        <a:spcAft>
                          <a:spcPts val="0"/>
                        </a:spcAft>
                      </a:pPr>
                      <a:r>
                        <a:rPr lang="en-US" sz="1200" u="sng">
                          <a:effectLst/>
                        </a:rPr>
                        <a:t>NOMINATING PETITION</a:t>
                      </a:r>
                      <a:endParaRPr lang="en-US" sz="1500">
                        <a:effectLst/>
                      </a:endParaRPr>
                    </a:p>
                    <a:p>
                      <a:pPr marL="2194560" marR="0" indent="-2194560">
                        <a:spcBef>
                          <a:spcPts val="0"/>
                        </a:spcBef>
                        <a:spcAft>
                          <a:spcPts val="0"/>
                        </a:spcAft>
                        <a:tabLst>
                          <a:tab pos="1508760" algn="l"/>
                        </a:tabLst>
                      </a:pPr>
                      <a:r>
                        <a:rPr lang="en-US" sz="1200" u="sng">
                          <a:effectLst/>
                        </a:rPr>
                        <a:t>PARTY DESIGNATIONS</a:t>
                      </a:r>
                      <a:endParaRPr lang="en-US" sz="1500">
                        <a:effectLst/>
                        <a:latin typeface="Times New Roman" panose="02020603050405020304" pitchFamily="18" charset="0"/>
                        <a:ea typeface="Times New Roman" panose="02020603050405020304" pitchFamily="18" charset="0"/>
                      </a:endParaRPr>
                    </a:p>
                  </a:txBody>
                  <a:tcPr marL="33282" marR="33282" marT="0" marB="0"/>
                </a:tc>
                <a:tc>
                  <a:txBody>
                    <a:bodyPr/>
                    <a:lstStyle/>
                    <a:p>
                      <a:pPr marL="0" marR="0" algn="just">
                        <a:spcBef>
                          <a:spcPts val="0"/>
                        </a:spcBef>
                        <a:spcAft>
                          <a:spcPts val="0"/>
                        </a:spcAft>
                        <a:tabLst>
                          <a:tab pos="1508760" algn="l"/>
                        </a:tabLst>
                      </a:pPr>
                      <a:r>
                        <a:rPr lang="en-US" sz="1200" u="sng" dirty="0">
                          <a:effectLst/>
                        </a:rPr>
                        <a:t>STATEMENT OF ENDORSEMENT -- NOMINATING PETITION CANDIDATES - ELECTION</a:t>
                      </a:r>
                      <a:r>
                        <a:rPr lang="en-US" sz="1200" dirty="0">
                          <a:effectLst/>
                        </a:rPr>
                        <a:t>.  Last day that party designation committee or chairman or secretary of a minor party may file statement of endorsement of nominating petition candidate with a party designation with Secretary of the State.  (§ 9-</a:t>
                      </a:r>
                      <a:r>
                        <a:rPr lang="en-US" sz="1200" dirty="0" err="1">
                          <a:effectLst/>
                        </a:rPr>
                        <a:t>453o</a:t>
                      </a:r>
                      <a:r>
                        <a:rPr lang="en-US" sz="1200" dirty="0">
                          <a:effectLst/>
                        </a:rPr>
                        <a:t>)</a:t>
                      </a:r>
                      <a:endParaRPr lang="en-US" sz="1500" dirty="0">
                        <a:effectLst/>
                      </a:endParaRPr>
                    </a:p>
                    <a:p>
                      <a:pPr marL="0" marR="0" algn="just">
                        <a:spcBef>
                          <a:spcPts val="0"/>
                        </a:spcBef>
                        <a:spcAft>
                          <a:spcPts val="0"/>
                        </a:spcAft>
                        <a:tabLst>
                          <a:tab pos="1508760" algn="l"/>
                        </a:tabLst>
                      </a:pPr>
                      <a:r>
                        <a:rPr lang="en-US" sz="1200" dirty="0">
                          <a:effectLst/>
                        </a:rPr>
                        <a:t> </a:t>
                      </a:r>
                      <a:endParaRPr lang="en-US" sz="1500" dirty="0">
                        <a:effectLst/>
                      </a:endParaRPr>
                    </a:p>
                    <a:p>
                      <a:pPr marL="2194560" marR="0" indent="-2194560" algn="just">
                        <a:spcBef>
                          <a:spcPts val="0"/>
                        </a:spcBef>
                        <a:spcAft>
                          <a:spcPts val="0"/>
                        </a:spcAft>
                        <a:tabLst>
                          <a:tab pos="1508760" algn="l"/>
                        </a:tabLst>
                      </a:pPr>
                      <a:r>
                        <a:rPr lang="en-US" sz="1100" dirty="0">
                          <a:effectLst/>
                        </a:rPr>
                        <a:t> </a:t>
                      </a:r>
                      <a:endParaRPr lang="en-US" sz="1500" dirty="0">
                        <a:effectLst/>
                        <a:latin typeface="Times New Roman" panose="02020603050405020304" pitchFamily="18" charset="0"/>
                        <a:ea typeface="Times New Roman" panose="02020603050405020304" pitchFamily="18" charset="0"/>
                      </a:endParaRPr>
                    </a:p>
                  </a:txBody>
                  <a:tcPr marL="33282" marR="33282" marT="0" marB="0"/>
                </a:tc>
                <a:extLst>
                  <a:ext uri="{0D108BD9-81ED-4DB2-BD59-A6C34878D82A}">
                    <a16:rowId xmlns:a16="http://schemas.microsoft.com/office/drawing/2014/main" val="884270944"/>
                  </a:ext>
                </a:extLst>
              </a:tr>
            </a:tbl>
          </a:graphicData>
        </a:graphic>
      </p:graphicFrame>
    </p:spTree>
    <p:extLst>
      <p:ext uri="{BB962C8B-B14F-4D97-AF65-F5344CB8AC3E}">
        <p14:creationId xmlns:p14="http://schemas.microsoft.com/office/powerpoint/2010/main" val="2840929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41FD5-C936-46D2-A354-90FDE149618D}"/>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endParaRPr lang="en-US">
              <a:solidFill>
                <a:srgbClr val="262626"/>
              </a:solidFill>
            </a:endParaRPr>
          </a:p>
        </p:txBody>
      </p:sp>
      <p:graphicFrame>
        <p:nvGraphicFramePr>
          <p:cNvPr id="4" name="Content Placeholder 3">
            <a:extLst>
              <a:ext uri="{FF2B5EF4-FFF2-40B4-BE49-F238E27FC236}">
                <a16:creationId xmlns:a16="http://schemas.microsoft.com/office/drawing/2014/main" id="{7868B78E-5835-4652-96BD-FF707B36A229}"/>
              </a:ext>
            </a:extLst>
          </p:cNvPr>
          <p:cNvGraphicFramePr>
            <a:graphicFrameLocks noGrp="1"/>
          </p:cNvGraphicFramePr>
          <p:nvPr>
            <p:ph idx="1"/>
            <p:extLst>
              <p:ext uri="{D42A27DB-BD31-4B8C-83A1-F6EECF244321}">
                <p14:modId xmlns:p14="http://schemas.microsoft.com/office/powerpoint/2010/main" val="3382526941"/>
              </p:ext>
            </p:extLst>
          </p:nvPr>
        </p:nvGraphicFramePr>
        <p:xfrm>
          <a:off x="1295402" y="2772384"/>
          <a:ext cx="9601196" cy="2874883"/>
        </p:xfrm>
        <a:graphic>
          <a:graphicData uri="http://schemas.openxmlformats.org/drawingml/2006/table">
            <a:tbl>
              <a:tblPr>
                <a:tableStyleId>{5C22544A-7EE6-4342-B048-85BDC9FD1C3A}</a:tableStyleId>
              </a:tblPr>
              <a:tblGrid>
                <a:gridCol w="5146300">
                  <a:extLst>
                    <a:ext uri="{9D8B030D-6E8A-4147-A177-3AD203B41FA5}">
                      <a16:colId xmlns:a16="http://schemas.microsoft.com/office/drawing/2014/main" val="3073661806"/>
                    </a:ext>
                  </a:extLst>
                </a:gridCol>
                <a:gridCol w="4454896">
                  <a:extLst>
                    <a:ext uri="{9D8B030D-6E8A-4147-A177-3AD203B41FA5}">
                      <a16:colId xmlns:a16="http://schemas.microsoft.com/office/drawing/2014/main" val="3623856057"/>
                    </a:ext>
                  </a:extLst>
                </a:gridCol>
              </a:tblGrid>
              <a:tr h="2874883">
                <a:tc>
                  <a:txBody>
                    <a:bodyPr/>
                    <a:lstStyle/>
                    <a:p>
                      <a:pPr marL="0" marR="0">
                        <a:lnSpc>
                          <a:spcPct val="115000"/>
                        </a:lnSpc>
                        <a:spcBef>
                          <a:spcPts val="0"/>
                        </a:spcBef>
                        <a:spcAft>
                          <a:spcPts val="0"/>
                        </a:spcAft>
                      </a:pPr>
                      <a:r>
                        <a:rPr lang="en-US" sz="1400" dirty="0">
                          <a:effectLst/>
                        </a:rPr>
                        <a:t>AUGUST 10, 2022</a:t>
                      </a:r>
                      <a:endParaRPr lang="en-US" sz="1600" dirty="0">
                        <a:effectLst/>
                      </a:endParaRPr>
                    </a:p>
                    <a:p>
                      <a:pPr marL="0" marR="0">
                        <a:lnSpc>
                          <a:spcPct val="115000"/>
                        </a:lnSpc>
                        <a:spcBef>
                          <a:spcPts val="0"/>
                        </a:spcBef>
                        <a:spcAft>
                          <a:spcPts val="0"/>
                        </a:spcAft>
                      </a:pPr>
                      <a:r>
                        <a:rPr lang="en-US" sz="1400" dirty="0">
                          <a:effectLst/>
                        </a:rPr>
                        <a:t>(Wednesday)</a:t>
                      </a:r>
                      <a:endParaRPr lang="en-US" sz="1600" dirty="0">
                        <a:effectLst/>
                      </a:endParaRPr>
                    </a:p>
                    <a:p>
                      <a:pPr marL="0" marR="0">
                        <a:lnSpc>
                          <a:spcPct val="115000"/>
                        </a:lnSpc>
                        <a:spcBef>
                          <a:spcPts val="0"/>
                        </a:spcBef>
                        <a:spcAft>
                          <a:spcPts val="0"/>
                        </a:spcAft>
                      </a:pPr>
                      <a:r>
                        <a:rPr lang="en-US" sz="1400" dirty="0">
                          <a:effectLst/>
                        </a:rPr>
                        <a:t>4:00 p.m.</a:t>
                      </a:r>
                      <a:endParaRPr lang="en-US" sz="1600" dirty="0">
                        <a:effectLst/>
                      </a:endParaRPr>
                    </a:p>
                    <a:p>
                      <a:pPr marL="0" marR="0">
                        <a:lnSpc>
                          <a:spcPct val="115000"/>
                        </a:lnSpc>
                        <a:spcBef>
                          <a:spcPts val="0"/>
                        </a:spcBef>
                        <a:spcAft>
                          <a:spcPts val="0"/>
                        </a:spcAft>
                      </a:pPr>
                      <a:r>
                        <a:rPr lang="en-US" sz="1400" u="sng" dirty="0">
                          <a:effectLst/>
                        </a:rPr>
                        <a:t>CANDIDATES / TOWN CLERK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215" marR="37215" marT="0" marB="0"/>
                </a:tc>
                <a:tc>
                  <a:txBody>
                    <a:bodyPr/>
                    <a:lstStyle/>
                    <a:p>
                      <a:pPr marL="0" marR="0" algn="just">
                        <a:lnSpc>
                          <a:spcPct val="115000"/>
                        </a:lnSpc>
                        <a:spcBef>
                          <a:spcPts val="0"/>
                        </a:spcBef>
                        <a:spcAft>
                          <a:spcPts val="0"/>
                        </a:spcAft>
                        <a:tabLst>
                          <a:tab pos="1508760" algn="l"/>
                        </a:tabLst>
                      </a:pPr>
                      <a:r>
                        <a:rPr lang="en-US" sz="1400" u="sng" dirty="0">
                          <a:effectLst/>
                        </a:rPr>
                        <a:t>NOMINATING PETITIONS</a:t>
                      </a:r>
                      <a:r>
                        <a:rPr lang="en-US" sz="1400" dirty="0">
                          <a:effectLst/>
                        </a:rPr>
                        <a:t>.  Last day for filing with town clerk or the Secretary of the State nominating petitions for state, district or municipal office.  Deadline 4:00 p.m.  Town clerk or assistant town clerk must be in his office between 1:00 p.m. and 4:00 p.m. to accept petitions.  (§ 9-</a:t>
                      </a:r>
                      <a:r>
                        <a:rPr lang="en-US" sz="1400" dirty="0" err="1">
                          <a:effectLst/>
                        </a:rPr>
                        <a:t>453i</a:t>
                      </a:r>
                      <a:r>
                        <a:rPr lang="en-US" sz="1400" dirty="0">
                          <a:effectLst/>
                        </a:rPr>
                        <a:t>)</a:t>
                      </a:r>
                      <a:endParaRPr lang="en-US" sz="1600" dirty="0">
                        <a:effectLst/>
                      </a:endParaRPr>
                    </a:p>
                    <a:p>
                      <a:pPr marL="0" marR="0" algn="just">
                        <a:lnSpc>
                          <a:spcPct val="115000"/>
                        </a:lnSpc>
                        <a:spcBef>
                          <a:spcPts val="0"/>
                        </a:spcBef>
                        <a:spcAft>
                          <a:spcPts val="0"/>
                        </a:spcAft>
                        <a:tabLst>
                          <a:tab pos="1508760" algn="l"/>
                        </a:tabLst>
                      </a:pPr>
                      <a:r>
                        <a:rPr lang="en-US" sz="1400" dirty="0">
                          <a:effectLst/>
                        </a:rPr>
                        <a:t> </a:t>
                      </a:r>
                      <a:endParaRPr lang="en-US" sz="1600" dirty="0">
                        <a:effectLst/>
                      </a:endParaRPr>
                    </a:p>
                    <a:p>
                      <a:pPr marL="0" marR="0" algn="just">
                        <a:lnSpc>
                          <a:spcPct val="115000"/>
                        </a:lnSpc>
                        <a:spcBef>
                          <a:spcPts val="0"/>
                        </a:spcBef>
                        <a:spcAft>
                          <a:spcPts val="0"/>
                        </a:spcAft>
                        <a:tabLst>
                          <a:tab pos="1508760" algn="l"/>
                        </a:tabLst>
                      </a:pPr>
                      <a:r>
                        <a:rPr lang="en-US" sz="1400" dirty="0">
                          <a:effectLst/>
                        </a:rPr>
                        <a:t>Clerk must file each petition page with Secretary of the State within 2 weeks after receiving it.  (§ 9-</a:t>
                      </a:r>
                      <a:r>
                        <a:rPr lang="en-US" sz="1400" dirty="0" err="1">
                          <a:effectLst/>
                        </a:rPr>
                        <a:t>453n</a:t>
                      </a:r>
                      <a:r>
                        <a:rPr lang="en-US" sz="1400" dirty="0">
                          <a:effectLst/>
                        </a:rPr>
                        <a:t>)</a:t>
                      </a:r>
                      <a:endParaRPr lang="en-US" sz="1600" dirty="0">
                        <a:effectLst/>
                      </a:endParaRPr>
                    </a:p>
                    <a:p>
                      <a:pPr marL="0" marR="0" algn="just">
                        <a:lnSpc>
                          <a:spcPct val="115000"/>
                        </a:lnSpc>
                        <a:spcBef>
                          <a:spcPts val="0"/>
                        </a:spcBef>
                        <a:spcAft>
                          <a:spcPts val="0"/>
                        </a:spcAft>
                        <a:tabLst>
                          <a:tab pos="1508760" algn="l"/>
                        </a:tabLst>
                      </a:pPr>
                      <a:r>
                        <a:rPr lang="en-US" sz="1200" dirty="0">
                          <a:effectLst/>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215" marR="37215" marT="0" marB="0"/>
                </a:tc>
                <a:extLst>
                  <a:ext uri="{0D108BD9-81ED-4DB2-BD59-A6C34878D82A}">
                    <a16:rowId xmlns:a16="http://schemas.microsoft.com/office/drawing/2014/main" val="2762782649"/>
                  </a:ext>
                </a:extLst>
              </a:tr>
            </a:tbl>
          </a:graphicData>
        </a:graphic>
      </p:graphicFrame>
    </p:spTree>
    <p:extLst>
      <p:ext uri="{BB962C8B-B14F-4D97-AF65-F5344CB8AC3E}">
        <p14:creationId xmlns:p14="http://schemas.microsoft.com/office/powerpoint/2010/main" val="1133687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81ACE-DE71-4B23-AD1A-62D6121577B6}"/>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p>
        </p:txBody>
      </p:sp>
      <p:graphicFrame>
        <p:nvGraphicFramePr>
          <p:cNvPr id="4" name="Content Placeholder 3">
            <a:extLst>
              <a:ext uri="{FF2B5EF4-FFF2-40B4-BE49-F238E27FC236}">
                <a16:creationId xmlns:a16="http://schemas.microsoft.com/office/drawing/2014/main" id="{09A85BAB-B67C-4F7F-98AC-16F5C65735F0}"/>
              </a:ext>
            </a:extLst>
          </p:cNvPr>
          <p:cNvGraphicFramePr>
            <a:graphicFrameLocks noGrp="1"/>
          </p:cNvGraphicFramePr>
          <p:nvPr>
            <p:ph idx="1"/>
          </p:nvPr>
        </p:nvGraphicFramePr>
        <p:xfrm>
          <a:off x="1295400" y="2852786"/>
          <a:ext cx="9601198" cy="2714080"/>
        </p:xfrm>
        <a:graphic>
          <a:graphicData uri="http://schemas.openxmlformats.org/drawingml/2006/table">
            <a:tbl>
              <a:tblPr>
                <a:tableStyleId>{5C22544A-7EE6-4342-B048-85BDC9FD1C3A}</a:tableStyleId>
              </a:tblPr>
              <a:tblGrid>
                <a:gridCol w="3263355">
                  <a:extLst>
                    <a:ext uri="{9D8B030D-6E8A-4147-A177-3AD203B41FA5}">
                      <a16:colId xmlns:a16="http://schemas.microsoft.com/office/drawing/2014/main" val="3738916136"/>
                    </a:ext>
                  </a:extLst>
                </a:gridCol>
                <a:gridCol w="6337843">
                  <a:extLst>
                    <a:ext uri="{9D8B030D-6E8A-4147-A177-3AD203B41FA5}">
                      <a16:colId xmlns:a16="http://schemas.microsoft.com/office/drawing/2014/main" val="655160642"/>
                    </a:ext>
                  </a:extLst>
                </a:gridCol>
              </a:tblGrid>
              <a:tr h="2714080">
                <a:tc>
                  <a:txBody>
                    <a:bodyPr/>
                    <a:lstStyle/>
                    <a:p>
                      <a:pPr marL="0" marR="0">
                        <a:lnSpc>
                          <a:spcPct val="115000"/>
                        </a:lnSpc>
                        <a:spcBef>
                          <a:spcPts val="0"/>
                        </a:spcBef>
                        <a:spcAft>
                          <a:spcPts val="0"/>
                        </a:spcAft>
                      </a:pPr>
                      <a:r>
                        <a:rPr lang="en-US" sz="2500">
                          <a:effectLst/>
                        </a:rPr>
                        <a:t>AUGUST 24, 2022</a:t>
                      </a:r>
                      <a:endParaRPr lang="en-US" sz="3000">
                        <a:effectLst/>
                      </a:endParaRPr>
                    </a:p>
                    <a:p>
                      <a:pPr marL="0" marR="0">
                        <a:lnSpc>
                          <a:spcPct val="115000"/>
                        </a:lnSpc>
                        <a:spcBef>
                          <a:spcPts val="0"/>
                        </a:spcBef>
                        <a:spcAft>
                          <a:spcPts val="0"/>
                        </a:spcAft>
                      </a:pPr>
                      <a:r>
                        <a:rPr lang="en-US" sz="2500">
                          <a:effectLst/>
                        </a:rPr>
                        <a:t>(Wednesday)</a:t>
                      </a:r>
                      <a:endParaRPr lang="en-US" sz="3000">
                        <a:effectLst/>
                      </a:endParaRPr>
                    </a:p>
                    <a:p>
                      <a:pPr marL="0" marR="0">
                        <a:lnSpc>
                          <a:spcPct val="115000"/>
                        </a:lnSpc>
                        <a:spcBef>
                          <a:spcPts val="0"/>
                        </a:spcBef>
                        <a:spcAft>
                          <a:spcPts val="0"/>
                        </a:spcAft>
                      </a:pPr>
                      <a:r>
                        <a:rPr lang="en-US" sz="2500" u="sng">
                          <a:effectLst/>
                        </a:rPr>
                        <a:t>TOWN CLERK</a:t>
                      </a:r>
                      <a:endParaRPr lang="en-US" sz="3000">
                        <a:effectLst/>
                      </a:endParaRPr>
                    </a:p>
                    <a:p>
                      <a:pPr marL="0" marR="0">
                        <a:lnSpc>
                          <a:spcPct val="115000"/>
                        </a:lnSpc>
                        <a:spcBef>
                          <a:spcPts val="0"/>
                        </a:spcBef>
                        <a:spcAft>
                          <a:spcPts val="0"/>
                        </a:spcAft>
                      </a:pPr>
                      <a:r>
                        <a:rPr lang="en-US" sz="2500">
                          <a:effectLst/>
                        </a:rPr>
                        <a:t> </a:t>
                      </a:r>
                      <a:endParaRPr lang="en-US"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007" marR="69007" marT="0" marB="0"/>
                </a:tc>
                <a:tc>
                  <a:txBody>
                    <a:bodyPr/>
                    <a:lstStyle/>
                    <a:p>
                      <a:pPr marL="0" marR="0" algn="just">
                        <a:lnSpc>
                          <a:spcPct val="115000"/>
                        </a:lnSpc>
                        <a:spcBef>
                          <a:spcPts val="0"/>
                        </a:spcBef>
                        <a:spcAft>
                          <a:spcPts val="0"/>
                        </a:spcAft>
                        <a:tabLst>
                          <a:tab pos="1508760" algn="l"/>
                        </a:tabLst>
                      </a:pPr>
                      <a:r>
                        <a:rPr lang="en-US" sz="2500" u="sng">
                          <a:effectLst/>
                        </a:rPr>
                        <a:t>NOMINATING PETITIONS - ELECTION</a:t>
                      </a:r>
                      <a:r>
                        <a:rPr lang="en-US" sz="2500">
                          <a:effectLst/>
                        </a:rPr>
                        <a:t>.  Last day for town clerk to file nominating petition pages, received by clerk on </a:t>
                      </a:r>
                      <a:r>
                        <a:rPr lang="en-US" sz="2500" u="sng">
                          <a:effectLst/>
                        </a:rPr>
                        <a:t>August 10</a:t>
                      </a:r>
                      <a:r>
                        <a:rPr lang="en-US" sz="2500" u="sng" baseline="30000">
                          <a:effectLst/>
                        </a:rPr>
                        <a:t>th</a:t>
                      </a:r>
                      <a:r>
                        <a:rPr lang="en-US" sz="2500">
                          <a:effectLst/>
                        </a:rPr>
                        <a:t>, with Secretary of the State.  (§§ 9-453i and 9-453n)</a:t>
                      </a:r>
                      <a:endParaRPr lang="en-US" sz="3000">
                        <a:effectLst/>
                      </a:endParaRPr>
                    </a:p>
                    <a:p>
                      <a:pPr marL="0" marR="0" algn="just">
                        <a:lnSpc>
                          <a:spcPct val="115000"/>
                        </a:lnSpc>
                        <a:spcBef>
                          <a:spcPts val="0"/>
                        </a:spcBef>
                        <a:spcAft>
                          <a:spcPts val="0"/>
                        </a:spcAft>
                        <a:tabLst>
                          <a:tab pos="1508760" algn="l"/>
                        </a:tabLst>
                      </a:pPr>
                      <a:r>
                        <a:rPr lang="en-US" sz="2500" u="none" strike="noStrike">
                          <a:effectLst/>
                        </a:rPr>
                        <a:t> </a:t>
                      </a:r>
                      <a:endParaRPr lang="en-US"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007" marR="69007" marT="0" marB="0"/>
                </a:tc>
                <a:extLst>
                  <a:ext uri="{0D108BD9-81ED-4DB2-BD59-A6C34878D82A}">
                    <a16:rowId xmlns:a16="http://schemas.microsoft.com/office/drawing/2014/main" val="550611659"/>
                  </a:ext>
                </a:extLst>
              </a:tr>
            </a:tbl>
          </a:graphicData>
        </a:graphic>
      </p:graphicFrame>
    </p:spTree>
    <p:extLst>
      <p:ext uri="{BB962C8B-B14F-4D97-AF65-F5344CB8AC3E}">
        <p14:creationId xmlns:p14="http://schemas.microsoft.com/office/powerpoint/2010/main" val="387375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2A03C-0F21-4582-A28F-72CE7C3B8E84}"/>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endParaRPr lang="en-US">
              <a:solidFill>
                <a:srgbClr val="262626"/>
              </a:solidFill>
            </a:endParaRPr>
          </a:p>
        </p:txBody>
      </p:sp>
      <p:graphicFrame>
        <p:nvGraphicFramePr>
          <p:cNvPr id="4" name="Content Placeholder 3">
            <a:extLst>
              <a:ext uri="{FF2B5EF4-FFF2-40B4-BE49-F238E27FC236}">
                <a16:creationId xmlns:a16="http://schemas.microsoft.com/office/drawing/2014/main" id="{F196E07C-4ED3-4977-B0C3-6048292AC834}"/>
              </a:ext>
            </a:extLst>
          </p:cNvPr>
          <p:cNvGraphicFramePr>
            <a:graphicFrameLocks noGrp="1"/>
          </p:cNvGraphicFramePr>
          <p:nvPr>
            <p:ph idx="1"/>
            <p:extLst>
              <p:ext uri="{D42A27DB-BD31-4B8C-83A1-F6EECF244321}">
                <p14:modId xmlns:p14="http://schemas.microsoft.com/office/powerpoint/2010/main" val="866265563"/>
              </p:ext>
            </p:extLst>
          </p:nvPr>
        </p:nvGraphicFramePr>
        <p:xfrm>
          <a:off x="1295402" y="2772384"/>
          <a:ext cx="9601196" cy="2874883"/>
        </p:xfrm>
        <a:graphic>
          <a:graphicData uri="http://schemas.openxmlformats.org/drawingml/2006/table">
            <a:tbl>
              <a:tblPr>
                <a:tableStyleId>{5C22544A-7EE6-4342-B048-85BDC9FD1C3A}</a:tableStyleId>
              </a:tblPr>
              <a:tblGrid>
                <a:gridCol w="3357202">
                  <a:extLst>
                    <a:ext uri="{9D8B030D-6E8A-4147-A177-3AD203B41FA5}">
                      <a16:colId xmlns:a16="http://schemas.microsoft.com/office/drawing/2014/main" val="1119637262"/>
                    </a:ext>
                  </a:extLst>
                </a:gridCol>
                <a:gridCol w="6243994">
                  <a:extLst>
                    <a:ext uri="{9D8B030D-6E8A-4147-A177-3AD203B41FA5}">
                      <a16:colId xmlns:a16="http://schemas.microsoft.com/office/drawing/2014/main" val="2837148453"/>
                    </a:ext>
                  </a:extLst>
                </a:gridCol>
              </a:tblGrid>
              <a:tr h="2874883">
                <a:tc>
                  <a:txBody>
                    <a:bodyPr/>
                    <a:lstStyle/>
                    <a:p>
                      <a:pPr marL="0" marR="0">
                        <a:lnSpc>
                          <a:spcPct val="115000"/>
                        </a:lnSpc>
                        <a:spcBef>
                          <a:spcPts val="0"/>
                        </a:spcBef>
                        <a:spcAft>
                          <a:spcPts val="0"/>
                        </a:spcAft>
                      </a:pPr>
                      <a:r>
                        <a:rPr lang="en-US" sz="1500" dirty="0">
                          <a:effectLst/>
                        </a:rPr>
                        <a:t>SEPTEMBER 8, 2022</a:t>
                      </a:r>
                      <a:endParaRPr lang="en-US" sz="1800" dirty="0">
                        <a:effectLst/>
                      </a:endParaRPr>
                    </a:p>
                    <a:p>
                      <a:pPr marL="0" marR="0">
                        <a:lnSpc>
                          <a:spcPct val="115000"/>
                        </a:lnSpc>
                        <a:spcBef>
                          <a:spcPts val="0"/>
                        </a:spcBef>
                        <a:spcAft>
                          <a:spcPts val="0"/>
                        </a:spcAft>
                      </a:pPr>
                      <a:r>
                        <a:rPr lang="en-US" sz="1500" dirty="0">
                          <a:effectLst/>
                        </a:rPr>
                        <a:t>(Thursday)</a:t>
                      </a:r>
                      <a:endParaRPr lang="en-US" sz="1800" dirty="0">
                        <a:effectLst/>
                      </a:endParaRPr>
                    </a:p>
                    <a:p>
                      <a:pPr marL="0" marR="0">
                        <a:lnSpc>
                          <a:spcPct val="115000"/>
                        </a:lnSpc>
                        <a:spcBef>
                          <a:spcPts val="0"/>
                        </a:spcBef>
                        <a:spcAft>
                          <a:spcPts val="0"/>
                        </a:spcAft>
                      </a:pPr>
                      <a:r>
                        <a:rPr lang="en-US" sz="1500" u="sng" dirty="0">
                          <a:effectLst/>
                        </a:rPr>
                        <a:t>TOWN CLERK</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587" marR="40587" marT="0" marB="0"/>
                </a:tc>
                <a:tc>
                  <a:txBody>
                    <a:bodyPr/>
                    <a:lstStyle/>
                    <a:p>
                      <a:pPr marL="0" marR="0" algn="just">
                        <a:lnSpc>
                          <a:spcPct val="115000"/>
                        </a:lnSpc>
                        <a:spcBef>
                          <a:spcPts val="0"/>
                        </a:spcBef>
                        <a:spcAft>
                          <a:spcPts val="0"/>
                        </a:spcAft>
                        <a:tabLst>
                          <a:tab pos="1508760" algn="l"/>
                        </a:tabLst>
                      </a:pPr>
                      <a:r>
                        <a:rPr lang="en-US" sz="1500" u="sng" dirty="0">
                          <a:effectLst/>
                        </a:rPr>
                        <a:t>QUESTIONS ON BALLOT</a:t>
                      </a:r>
                      <a:r>
                        <a:rPr lang="en-US" sz="1500" dirty="0">
                          <a:effectLst/>
                        </a:rPr>
                        <a:t>.  Last day for municipality to approve question to appear on ballot at state election, unless otherwise specifically provided by the general statutes.  (§ 9-370)</a:t>
                      </a:r>
                      <a:endParaRPr lang="en-US" sz="1800" dirty="0">
                        <a:effectLst/>
                      </a:endParaRPr>
                    </a:p>
                    <a:p>
                      <a:pPr marL="2194560" marR="0" indent="-2194560" algn="just">
                        <a:lnSpc>
                          <a:spcPct val="115000"/>
                        </a:lnSpc>
                        <a:spcBef>
                          <a:spcPts val="0"/>
                        </a:spcBef>
                        <a:spcAft>
                          <a:spcPts val="0"/>
                        </a:spcAft>
                        <a:tabLst>
                          <a:tab pos="1508760" algn="l"/>
                        </a:tabLst>
                      </a:pPr>
                      <a:r>
                        <a:rPr lang="en-US" sz="1500" dirty="0">
                          <a:effectLst/>
                        </a:rPr>
                        <a:t> </a:t>
                      </a:r>
                      <a:endParaRPr lang="en-US" sz="1800" dirty="0">
                        <a:effectLst/>
                      </a:endParaRPr>
                    </a:p>
                    <a:p>
                      <a:pPr marL="0" marR="0" algn="just">
                        <a:lnSpc>
                          <a:spcPct val="115000"/>
                        </a:lnSpc>
                        <a:spcBef>
                          <a:spcPts val="0"/>
                        </a:spcBef>
                        <a:spcAft>
                          <a:spcPts val="0"/>
                        </a:spcAft>
                        <a:tabLst>
                          <a:tab pos="1508760" algn="l"/>
                        </a:tabLst>
                      </a:pPr>
                      <a:r>
                        <a:rPr lang="en-US" sz="1500" dirty="0">
                          <a:effectLst/>
                        </a:rPr>
                        <a:t>Town clerk must keep full text of question on file in his office open to public inspection from time question is approved for submission through election.  (§ 9-</a:t>
                      </a:r>
                      <a:r>
                        <a:rPr lang="en-US" sz="1500" dirty="0" err="1">
                          <a:effectLst/>
                        </a:rPr>
                        <a:t>369a</a:t>
                      </a:r>
                      <a:r>
                        <a:rPr lang="en-US" sz="1500" dirty="0">
                          <a:effectLst/>
                        </a:rPr>
                        <a:t>)</a:t>
                      </a:r>
                      <a:endParaRPr lang="en-US" sz="1800" dirty="0">
                        <a:effectLst/>
                      </a:endParaRPr>
                    </a:p>
                    <a:p>
                      <a:pPr marL="0" marR="0" algn="just">
                        <a:lnSpc>
                          <a:spcPct val="115000"/>
                        </a:lnSpc>
                        <a:spcBef>
                          <a:spcPts val="0"/>
                        </a:spcBef>
                        <a:spcAft>
                          <a:spcPts val="0"/>
                        </a:spcAft>
                        <a:tabLst>
                          <a:tab pos="1508760" algn="l"/>
                        </a:tabLst>
                      </a:pPr>
                      <a:r>
                        <a:rPr lang="en-US" sz="1300" dirty="0">
                          <a:effectLst/>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587" marR="40587" marT="0" marB="0"/>
                </a:tc>
                <a:extLst>
                  <a:ext uri="{0D108BD9-81ED-4DB2-BD59-A6C34878D82A}">
                    <a16:rowId xmlns:a16="http://schemas.microsoft.com/office/drawing/2014/main" val="159325335"/>
                  </a:ext>
                </a:extLst>
              </a:tr>
            </a:tbl>
          </a:graphicData>
        </a:graphic>
      </p:graphicFrame>
    </p:spTree>
    <p:extLst>
      <p:ext uri="{BB962C8B-B14F-4D97-AF65-F5344CB8AC3E}">
        <p14:creationId xmlns:p14="http://schemas.microsoft.com/office/powerpoint/2010/main" val="3150458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A79FC-132C-4063-822B-C094FDD2609E}"/>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endParaRPr lang="en-US">
              <a:solidFill>
                <a:srgbClr val="262626"/>
              </a:solidFill>
            </a:endParaRPr>
          </a:p>
        </p:txBody>
      </p:sp>
      <p:graphicFrame>
        <p:nvGraphicFramePr>
          <p:cNvPr id="4" name="Content Placeholder 3">
            <a:extLst>
              <a:ext uri="{FF2B5EF4-FFF2-40B4-BE49-F238E27FC236}">
                <a16:creationId xmlns:a16="http://schemas.microsoft.com/office/drawing/2014/main" id="{7952DEA5-7536-4290-BFB5-33073F835A8A}"/>
              </a:ext>
            </a:extLst>
          </p:cNvPr>
          <p:cNvGraphicFramePr>
            <a:graphicFrameLocks noGrp="1"/>
          </p:cNvGraphicFramePr>
          <p:nvPr>
            <p:ph idx="1"/>
          </p:nvPr>
        </p:nvGraphicFramePr>
        <p:xfrm>
          <a:off x="1295400" y="2901234"/>
          <a:ext cx="9601198" cy="3137662"/>
        </p:xfrm>
        <a:graphic>
          <a:graphicData uri="http://schemas.openxmlformats.org/drawingml/2006/table">
            <a:tbl>
              <a:tblPr>
                <a:tableStyleId>{5C22544A-7EE6-4342-B048-85BDC9FD1C3A}</a:tableStyleId>
              </a:tblPr>
              <a:tblGrid>
                <a:gridCol w="2545654">
                  <a:extLst>
                    <a:ext uri="{9D8B030D-6E8A-4147-A177-3AD203B41FA5}">
                      <a16:colId xmlns:a16="http://schemas.microsoft.com/office/drawing/2014/main" val="2899236238"/>
                    </a:ext>
                  </a:extLst>
                </a:gridCol>
                <a:gridCol w="7055544">
                  <a:extLst>
                    <a:ext uri="{9D8B030D-6E8A-4147-A177-3AD203B41FA5}">
                      <a16:colId xmlns:a16="http://schemas.microsoft.com/office/drawing/2014/main" val="740163993"/>
                    </a:ext>
                  </a:extLst>
                </a:gridCol>
              </a:tblGrid>
              <a:tr h="2617184">
                <a:tc>
                  <a:txBody>
                    <a:bodyPr/>
                    <a:lstStyle/>
                    <a:p>
                      <a:pPr marL="0" marR="0">
                        <a:lnSpc>
                          <a:spcPct val="115000"/>
                        </a:lnSpc>
                        <a:spcBef>
                          <a:spcPts val="0"/>
                        </a:spcBef>
                        <a:spcAft>
                          <a:spcPts val="0"/>
                        </a:spcAft>
                      </a:pPr>
                      <a:r>
                        <a:rPr lang="en-US" sz="1200">
                          <a:effectLst/>
                        </a:rPr>
                        <a:t>SEPTEMBER 15, 2022</a:t>
                      </a:r>
                    </a:p>
                    <a:p>
                      <a:pPr marL="0" marR="0">
                        <a:lnSpc>
                          <a:spcPct val="115000"/>
                        </a:lnSpc>
                        <a:spcBef>
                          <a:spcPts val="0"/>
                        </a:spcBef>
                        <a:spcAft>
                          <a:spcPts val="0"/>
                        </a:spcAft>
                      </a:pPr>
                      <a:r>
                        <a:rPr lang="en-US" sz="1200">
                          <a:effectLst/>
                        </a:rPr>
                        <a:t>(Thursday)</a:t>
                      </a:r>
                    </a:p>
                    <a:p>
                      <a:pPr marL="0" marR="0">
                        <a:lnSpc>
                          <a:spcPct val="115000"/>
                        </a:lnSpc>
                        <a:spcBef>
                          <a:spcPts val="0"/>
                        </a:spcBef>
                        <a:spcAft>
                          <a:spcPts val="0"/>
                        </a:spcAft>
                      </a:pPr>
                      <a:r>
                        <a:rPr lang="en-US" sz="1200" u="sng">
                          <a:effectLst/>
                        </a:rPr>
                        <a:t>SECRETARY OF THE STATE</a:t>
                      </a:r>
                      <a:r>
                        <a:rPr lang="en-US" sz="1200">
                          <a:effectLst/>
                        </a:rPr>
                        <a:t>;</a:t>
                      </a:r>
                    </a:p>
                    <a:p>
                      <a:pPr marL="0" marR="0">
                        <a:lnSpc>
                          <a:spcPct val="115000"/>
                        </a:lnSpc>
                        <a:spcBef>
                          <a:spcPts val="0"/>
                        </a:spcBef>
                        <a:spcAft>
                          <a:spcPts val="0"/>
                        </a:spcAft>
                      </a:pPr>
                      <a:r>
                        <a:rPr lang="en-US" sz="1200" u="sng">
                          <a:effectLst/>
                        </a:rPr>
                        <a:t>TOWN CLERK</a:t>
                      </a:r>
                      <a:endParaRPr lang="en-US" sz="1200">
                        <a:effectLst/>
                      </a:endParaRPr>
                    </a:p>
                    <a:p>
                      <a:pPr marL="0" marR="0">
                        <a:lnSpc>
                          <a:spcPct val="115000"/>
                        </a:lnSpc>
                        <a:spcBef>
                          <a:spcPts val="0"/>
                        </a:spcBef>
                        <a:spcAft>
                          <a:spcPts val="1000"/>
                        </a:spcAft>
                      </a:pPr>
                      <a:r>
                        <a:rPr lang="en-US" sz="1200" u="none" strike="noStrike">
                          <a:effectLst/>
                        </a:rPr>
                        <a:t> </a:t>
                      </a:r>
                      <a:endParaRPr lang="en-US" sz="1200">
                        <a:effectLst/>
                      </a:endParaRPr>
                    </a:p>
                    <a:p>
                      <a:pPr marL="0" marR="0">
                        <a:lnSpc>
                          <a:spcPct val="115000"/>
                        </a:lnSpc>
                        <a:spcBef>
                          <a:spcPts val="0"/>
                        </a:spcBef>
                        <a:spcAft>
                          <a:spcPts val="1000"/>
                        </a:spcAft>
                      </a:pPr>
                      <a:r>
                        <a:rPr lang="en-US" sz="1200" u="none" strike="noStrike">
                          <a:effectLst/>
                        </a:rPr>
                        <a:t> </a:t>
                      </a:r>
                      <a:endParaRPr lang="en-US" sz="1200">
                        <a:effectLst/>
                      </a:endParaRPr>
                    </a:p>
                    <a:p>
                      <a:pPr marL="0" marR="0">
                        <a:lnSpc>
                          <a:spcPct val="115000"/>
                        </a:lnSpc>
                        <a:spcBef>
                          <a:spcPts val="0"/>
                        </a:spcBef>
                        <a:spcAft>
                          <a:spcPts val="1000"/>
                        </a:spcAft>
                      </a:pPr>
                      <a:r>
                        <a:rPr lang="en-US" sz="1200" u="sng">
                          <a:effectLst/>
                        </a:rPr>
                        <a:t>TOWN CLERK</a:t>
                      </a:r>
                      <a:endParaRPr lang="en-US" sz="1200">
                        <a:effectLst/>
                      </a:endParaRPr>
                    </a:p>
                    <a:p>
                      <a:pPr marL="0" marR="0">
                        <a:lnSpc>
                          <a:spcPct val="115000"/>
                        </a:lnSpc>
                        <a:spcBef>
                          <a:spcPts val="0"/>
                        </a:spcBef>
                        <a:spcAft>
                          <a:spcPts val="1000"/>
                        </a:spcAft>
                      </a:pPr>
                      <a:r>
                        <a:rPr lang="en-US" sz="1200" u="none" strike="noStrike">
                          <a:effectLst/>
                        </a:rPr>
                        <a:t> </a:t>
                      </a:r>
                      <a:endParaRPr lang="en-US" sz="1200">
                        <a:effectLst/>
                      </a:endParaRPr>
                    </a:p>
                    <a:p>
                      <a:pPr marL="0" marR="0">
                        <a:lnSpc>
                          <a:spcPct val="115000"/>
                        </a:lnSpc>
                        <a:spcBef>
                          <a:spcPts val="0"/>
                        </a:spcBef>
                        <a:spcAft>
                          <a:spcPts val="1000"/>
                        </a:spcAft>
                      </a:pPr>
                      <a:r>
                        <a:rPr lang="en-US" sz="1200" u="sng">
                          <a:effectLst/>
                        </a:rPr>
                        <a:t>TOWN CLERK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14258" marR="14258" marT="0" marB="0"/>
                </a:tc>
                <a:tc>
                  <a:txBody>
                    <a:bodyPr/>
                    <a:lstStyle/>
                    <a:p>
                      <a:pPr marL="0" marR="0" algn="just">
                        <a:lnSpc>
                          <a:spcPct val="115000"/>
                        </a:lnSpc>
                        <a:spcBef>
                          <a:spcPts val="0"/>
                        </a:spcBef>
                        <a:spcAft>
                          <a:spcPts val="0"/>
                        </a:spcAft>
                      </a:pPr>
                      <a:r>
                        <a:rPr lang="en-US" sz="1200" u="sng" dirty="0">
                          <a:effectLst/>
                        </a:rPr>
                        <a:t>LIST OF CANDIDATES - ELECTION</a:t>
                      </a:r>
                      <a:r>
                        <a:rPr lang="en-US" sz="1200" dirty="0">
                          <a:effectLst/>
                        </a:rPr>
                        <a:t>.  List of candidates for </a:t>
                      </a:r>
                      <a:r>
                        <a:rPr lang="en-US" sz="1200" u="sng" dirty="0">
                          <a:effectLst/>
                        </a:rPr>
                        <a:t>state</a:t>
                      </a:r>
                      <a:r>
                        <a:rPr lang="en-US" sz="1200" dirty="0">
                          <a:effectLst/>
                        </a:rPr>
                        <a:t> and </a:t>
                      </a:r>
                      <a:r>
                        <a:rPr lang="en-US" sz="1200" u="sng" dirty="0">
                          <a:effectLst/>
                        </a:rPr>
                        <a:t>district</a:t>
                      </a:r>
                      <a:r>
                        <a:rPr lang="en-US" sz="1200" dirty="0">
                          <a:effectLst/>
                        </a:rPr>
                        <a:t> offices is sent to town clerk by Secretary of the State on this date.  (§ 9-462)</a:t>
                      </a:r>
                    </a:p>
                    <a:p>
                      <a:pPr marL="0" marR="0" algn="just">
                        <a:lnSpc>
                          <a:spcPct val="115000"/>
                        </a:lnSpc>
                        <a:spcBef>
                          <a:spcPts val="0"/>
                        </a:spcBef>
                        <a:spcAft>
                          <a:spcPts val="0"/>
                        </a:spcAft>
                      </a:pPr>
                      <a:r>
                        <a:rPr lang="en-US" sz="1200" dirty="0">
                          <a:effectLst/>
                        </a:rPr>
                        <a:t> </a:t>
                      </a:r>
                    </a:p>
                    <a:p>
                      <a:pPr marL="0" marR="0" algn="just">
                        <a:lnSpc>
                          <a:spcPct val="115000"/>
                        </a:lnSpc>
                        <a:spcBef>
                          <a:spcPts val="0"/>
                        </a:spcBef>
                        <a:spcAft>
                          <a:spcPts val="0"/>
                        </a:spcAft>
                      </a:pPr>
                      <a:r>
                        <a:rPr lang="en-US" sz="1200" u="sng" dirty="0">
                          <a:effectLst/>
                        </a:rPr>
                        <a:t>PRINTING ABSENTEE BALLOTS - ELECTION</a:t>
                      </a:r>
                      <a:r>
                        <a:rPr lang="en-US" sz="1200" dirty="0">
                          <a:effectLst/>
                        </a:rPr>
                        <a:t>.  Immediately after the deadline for the certification of all candidates whose names are to appear on the ballot, the town clerk must begin making arrangements to have the absentee ballots for the election printed.  (§ 9-</a:t>
                      </a:r>
                      <a:r>
                        <a:rPr lang="en-US" sz="1200" dirty="0" err="1">
                          <a:effectLst/>
                        </a:rPr>
                        <a:t>135b</a:t>
                      </a:r>
                      <a:r>
                        <a:rPr lang="en-US" sz="1200" dirty="0">
                          <a:effectLst/>
                        </a:rPr>
                        <a:t>(a))</a:t>
                      </a:r>
                    </a:p>
                    <a:p>
                      <a:pPr marL="0" marR="0" algn="just">
                        <a:lnSpc>
                          <a:spcPct val="115000"/>
                        </a:lnSpc>
                        <a:spcBef>
                          <a:spcPts val="0"/>
                        </a:spcBef>
                        <a:spcAft>
                          <a:spcPts val="0"/>
                        </a:spcAft>
                        <a:tabLst>
                          <a:tab pos="1508760" algn="l"/>
                        </a:tabLst>
                      </a:pPr>
                      <a:r>
                        <a:rPr lang="en-US" sz="1200" dirty="0">
                          <a:effectLst/>
                        </a:rPr>
                        <a:t> </a:t>
                      </a:r>
                    </a:p>
                    <a:p>
                      <a:pPr marL="0" marR="0" algn="just">
                        <a:lnSpc>
                          <a:spcPct val="115000"/>
                        </a:lnSpc>
                        <a:spcBef>
                          <a:spcPts val="0"/>
                        </a:spcBef>
                        <a:spcAft>
                          <a:spcPts val="0"/>
                        </a:spcAft>
                        <a:tabLst>
                          <a:tab pos="1508760" algn="l"/>
                        </a:tabLst>
                      </a:pPr>
                      <a:r>
                        <a:rPr lang="en-US" sz="1200" u="sng" dirty="0">
                          <a:effectLst/>
                        </a:rPr>
                        <a:t>SAMPLE ABSENTEE BALLOT AVAILABLE - ELECTION</a:t>
                      </a:r>
                      <a:r>
                        <a:rPr lang="en-US" sz="1200" dirty="0">
                          <a:effectLst/>
                        </a:rPr>
                        <a:t>.  A layout model of each different absentee ballot shall be available for public inspection at town clerk's office prior to printing.  (§ 9-</a:t>
                      </a:r>
                      <a:r>
                        <a:rPr lang="en-US" sz="1200" dirty="0" err="1">
                          <a:effectLst/>
                        </a:rPr>
                        <a:t>135b</a:t>
                      </a:r>
                      <a:r>
                        <a:rPr lang="en-US" sz="1200" dirty="0">
                          <a:effectLst/>
                        </a:rPr>
                        <a:t>(b))</a:t>
                      </a:r>
                    </a:p>
                    <a:p>
                      <a:pPr marL="0" marR="0" algn="just">
                        <a:lnSpc>
                          <a:spcPct val="115000"/>
                        </a:lnSpc>
                        <a:spcBef>
                          <a:spcPts val="0"/>
                        </a:spcBef>
                        <a:spcAft>
                          <a:spcPts val="0"/>
                        </a:spcAft>
                      </a:pPr>
                      <a:r>
                        <a:rPr lang="en-US" sz="1200" dirty="0">
                          <a:effectLst/>
                        </a:rPr>
                        <a:t> </a:t>
                      </a:r>
                    </a:p>
                    <a:p>
                      <a:pPr marL="0" marR="0" algn="just">
                        <a:lnSpc>
                          <a:spcPct val="115000"/>
                        </a:lnSpc>
                        <a:spcBef>
                          <a:spcPts val="0"/>
                        </a:spcBef>
                        <a:spcAft>
                          <a:spcPts val="0"/>
                        </a:spcAft>
                        <a:tabLst>
                          <a:tab pos="1508760" algn="l"/>
                        </a:tabLst>
                      </a:pPr>
                      <a:r>
                        <a:rPr lang="en-US" sz="1200" u="sng" dirty="0">
                          <a:effectLst/>
                        </a:rPr>
                        <a:t>ABSENTEE BALLOTS – FILING - ELECTION</a:t>
                      </a:r>
                      <a:r>
                        <a:rPr lang="en-US" sz="1200" dirty="0">
                          <a:effectLst/>
                        </a:rPr>
                        <a:t>.  Immediately upon receiving the printed absentee ballots, municipal clerk must file a printed absentee ballot for the town or for each different political subdivision, as the case may be, with Secretary of the State, and file an affidavit as to number of such ballots printed.  (§ </a:t>
                      </a:r>
                      <a:r>
                        <a:rPr lang="en-US" sz="1200" dirty="0" err="1">
                          <a:effectLst/>
                        </a:rPr>
                        <a:t>135b</a:t>
                      </a:r>
                      <a:r>
                        <a:rPr lang="en-US" sz="1200" dirty="0">
                          <a:effectLst/>
                        </a:rPr>
                        <a:t>(c))</a:t>
                      </a:r>
                    </a:p>
                    <a:p>
                      <a:pPr marL="0" marR="0" algn="just">
                        <a:lnSpc>
                          <a:spcPct val="115000"/>
                        </a:lnSpc>
                        <a:spcBef>
                          <a:spcPts val="0"/>
                        </a:spcBef>
                        <a:spcAft>
                          <a:spcPts val="0"/>
                        </a:spcAft>
                        <a:tabLst>
                          <a:tab pos="1508760" algn="l"/>
                        </a:tabLst>
                      </a:pPr>
                      <a:r>
                        <a:rPr lang="en-US"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258" marR="14258" marT="0" marB="0"/>
                </a:tc>
                <a:extLst>
                  <a:ext uri="{0D108BD9-81ED-4DB2-BD59-A6C34878D82A}">
                    <a16:rowId xmlns:a16="http://schemas.microsoft.com/office/drawing/2014/main" val="3361924823"/>
                  </a:ext>
                </a:extLst>
              </a:tr>
            </a:tbl>
          </a:graphicData>
        </a:graphic>
      </p:graphicFrame>
    </p:spTree>
    <p:extLst>
      <p:ext uri="{BB962C8B-B14F-4D97-AF65-F5344CB8AC3E}">
        <p14:creationId xmlns:p14="http://schemas.microsoft.com/office/powerpoint/2010/main" val="333131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92C11-FAC0-4F9E-AA21-4B360FE5416D}"/>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endParaRPr lang="en-US">
              <a:solidFill>
                <a:srgbClr val="262626"/>
              </a:solidFill>
            </a:endParaRPr>
          </a:p>
        </p:txBody>
      </p:sp>
      <p:graphicFrame>
        <p:nvGraphicFramePr>
          <p:cNvPr id="4" name="Content Placeholder 3">
            <a:extLst>
              <a:ext uri="{FF2B5EF4-FFF2-40B4-BE49-F238E27FC236}">
                <a16:creationId xmlns:a16="http://schemas.microsoft.com/office/drawing/2014/main" id="{BB3F9576-1DE9-410E-AC1C-63A1BCCA3DEC}"/>
              </a:ext>
            </a:extLst>
          </p:cNvPr>
          <p:cNvGraphicFramePr>
            <a:graphicFrameLocks noGrp="1"/>
          </p:cNvGraphicFramePr>
          <p:nvPr>
            <p:ph idx="1"/>
          </p:nvPr>
        </p:nvGraphicFramePr>
        <p:xfrm>
          <a:off x="1295400" y="2819882"/>
          <a:ext cx="9601198" cy="3107182"/>
        </p:xfrm>
        <a:graphic>
          <a:graphicData uri="http://schemas.openxmlformats.org/drawingml/2006/table">
            <a:tbl>
              <a:tblPr firstRow="1" bandRow="1">
                <a:tableStyleId>{5C22544A-7EE6-4342-B048-85BDC9FD1C3A}</a:tableStyleId>
              </a:tblPr>
              <a:tblGrid>
                <a:gridCol w="2001082">
                  <a:extLst>
                    <a:ext uri="{9D8B030D-6E8A-4147-A177-3AD203B41FA5}">
                      <a16:colId xmlns:a16="http://schemas.microsoft.com/office/drawing/2014/main" val="3842468326"/>
                    </a:ext>
                  </a:extLst>
                </a:gridCol>
                <a:gridCol w="7600116">
                  <a:extLst>
                    <a:ext uri="{9D8B030D-6E8A-4147-A177-3AD203B41FA5}">
                      <a16:colId xmlns:a16="http://schemas.microsoft.com/office/drawing/2014/main" val="4022832250"/>
                    </a:ext>
                  </a:extLst>
                </a:gridCol>
              </a:tblGrid>
              <a:tr h="1284143">
                <a:tc>
                  <a:txBody>
                    <a:bodyPr/>
                    <a:lstStyle/>
                    <a:p>
                      <a:pPr marL="0" marR="0">
                        <a:lnSpc>
                          <a:spcPct val="115000"/>
                        </a:lnSpc>
                        <a:spcBef>
                          <a:spcPts val="0"/>
                        </a:spcBef>
                        <a:spcAft>
                          <a:spcPts val="0"/>
                        </a:spcAft>
                      </a:pPr>
                      <a:r>
                        <a:rPr lang="en-US" sz="1200">
                          <a:effectLst/>
                        </a:rPr>
                        <a:t>SEPTEMBER 23, 2022</a:t>
                      </a:r>
                    </a:p>
                    <a:p>
                      <a:pPr marL="0" marR="0">
                        <a:lnSpc>
                          <a:spcPct val="115000"/>
                        </a:lnSpc>
                        <a:spcBef>
                          <a:spcPts val="0"/>
                        </a:spcBef>
                        <a:spcAft>
                          <a:spcPts val="0"/>
                        </a:spcAft>
                      </a:pPr>
                      <a:r>
                        <a:rPr lang="en-US" sz="1200">
                          <a:effectLst/>
                        </a:rPr>
                        <a:t>(Friday)</a:t>
                      </a:r>
                    </a:p>
                    <a:p>
                      <a:pPr marL="0" marR="0">
                        <a:lnSpc>
                          <a:spcPct val="115000"/>
                        </a:lnSpc>
                        <a:spcBef>
                          <a:spcPts val="0"/>
                        </a:spcBef>
                        <a:spcAft>
                          <a:spcPts val="0"/>
                        </a:spcAft>
                      </a:pPr>
                      <a:r>
                        <a:rPr lang="en-US" sz="1200" u="sng">
                          <a:effectLst/>
                        </a:rPr>
                        <a:t>TOWN CLERK</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444" marR="13444" marT="0" marB="0"/>
                </a:tc>
                <a:tc>
                  <a:txBody>
                    <a:bodyPr/>
                    <a:lstStyle/>
                    <a:p>
                      <a:pPr marL="0" marR="0" algn="just">
                        <a:lnSpc>
                          <a:spcPct val="115000"/>
                        </a:lnSpc>
                        <a:spcBef>
                          <a:spcPts val="0"/>
                        </a:spcBef>
                        <a:spcAft>
                          <a:spcPts val="0"/>
                        </a:spcAft>
                        <a:tabLst>
                          <a:tab pos="1508760" algn="l"/>
                        </a:tabLst>
                      </a:pPr>
                      <a:r>
                        <a:rPr lang="en-US" sz="1200" u="sng">
                          <a:effectLst/>
                        </a:rPr>
                        <a:t>QUESTIONS ON BALLOT</a:t>
                      </a:r>
                      <a:r>
                        <a:rPr lang="en-US" sz="1200">
                          <a:effectLst/>
                        </a:rPr>
                        <a:t>.  Last day for town clerk to file with Secretary of the State a statement setting forth the designation of each question to be voted on as it will appear on the voting machine, the date upon which the submitting action was taken, and a reference to the law under which such action was taken.  (§ 9-369a)</a:t>
                      </a:r>
                    </a:p>
                    <a:p>
                      <a:pPr marL="2194560" marR="0" indent="-2194560" algn="just">
                        <a:lnSpc>
                          <a:spcPct val="115000"/>
                        </a:lnSpc>
                        <a:spcBef>
                          <a:spcPts val="0"/>
                        </a:spcBef>
                        <a:spcAft>
                          <a:spcPts val="0"/>
                        </a:spcAft>
                        <a:tabLst>
                          <a:tab pos="1508760" algn="l"/>
                        </a:tabLst>
                      </a:pPr>
                      <a:r>
                        <a:rPr lang="en-US" sz="1200">
                          <a:effectLst/>
                        </a:rPr>
                        <a:t> </a:t>
                      </a:r>
                    </a:p>
                    <a:p>
                      <a:pPr marL="0" marR="0" algn="just">
                        <a:lnSpc>
                          <a:spcPct val="115000"/>
                        </a:lnSpc>
                        <a:spcBef>
                          <a:spcPts val="0"/>
                        </a:spcBef>
                        <a:spcAft>
                          <a:spcPts val="0"/>
                        </a:spcAft>
                        <a:tabLst>
                          <a:tab pos="1508760" algn="l"/>
                        </a:tabLst>
                      </a:pPr>
                      <a:r>
                        <a:rPr lang="en-US" sz="1200">
                          <a:effectLst/>
                        </a:rPr>
                        <a:t>If questions are submitted within the period of forty-five days before election under specific authority of general statutes, such statement must be filed forthwith upon taking of such action.  (§ 9-369a)</a:t>
                      </a:r>
                    </a:p>
                    <a:p>
                      <a:pPr marL="0" marR="0" algn="just">
                        <a:lnSpc>
                          <a:spcPct val="115000"/>
                        </a:lnSpc>
                        <a:spcBef>
                          <a:spcPts val="0"/>
                        </a:spcBef>
                        <a:spcAft>
                          <a:spcPts val="0"/>
                        </a:spcAft>
                        <a:tabLst>
                          <a:tab pos="1508760" algn="l"/>
                        </a:tabLs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444" marR="13444" marT="0" marB="0"/>
                </a:tc>
                <a:extLst>
                  <a:ext uri="{0D108BD9-81ED-4DB2-BD59-A6C34878D82A}">
                    <a16:rowId xmlns:a16="http://schemas.microsoft.com/office/drawing/2014/main" val="797016452"/>
                  </a:ext>
                </a:extLst>
              </a:tr>
              <a:tr h="766399">
                <a:tc>
                  <a:txBody>
                    <a:bodyPr/>
                    <a:lstStyle/>
                    <a:p>
                      <a:pPr marL="0" marR="0">
                        <a:lnSpc>
                          <a:spcPct val="115000"/>
                        </a:lnSpc>
                        <a:spcBef>
                          <a:spcPts val="0"/>
                        </a:spcBef>
                        <a:spcAft>
                          <a:spcPts val="0"/>
                        </a:spcAft>
                      </a:pPr>
                      <a:r>
                        <a:rPr lang="en-US" sz="1200">
                          <a:effectLst/>
                        </a:rPr>
                        <a:t>SEPTEMBER 23, 2022</a:t>
                      </a:r>
                    </a:p>
                    <a:p>
                      <a:pPr marL="0" marR="0">
                        <a:lnSpc>
                          <a:spcPct val="115000"/>
                        </a:lnSpc>
                        <a:spcBef>
                          <a:spcPts val="0"/>
                        </a:spcBef>
                        <a:spcAft>
                          <a:spcPts val="0"/>
                        </a:spcAft>
                      </a:pPr>
                      <a:r>
                        <a:rPr lang="en-US" sz="1200">
                          <a:effectLst/>
                        </a:rPr>
                        <a:t>(Friday)</a:t>
                      </a:r>
                    </a:p>
                    <a:p>
                      <a:pPr marL="0" marR="0">
                        <a:lnSpc>
                          <a:spcPct val="115000"/>
                        </a:lnSpc>
                        <a:spcBef>
                          <a:spcPts val="0"/>
                        </a:spcBef>
                        <a:spcAft>
                          <a:spcPts val="0"/>
                        </a:spcAft>
                      </a:pPr>
                      <a:r>
                        <a:rPr lang="en-US" sz="1200" u="sng">
                          <a:effectLst/>
                        </a:rPr>
                        <a:t>TOWN CLERK</a:t>
                      </a:r>
                      <a:endParaRPr lang="en-US" sz="1200">
                        <a:effectLst/>
                      </a:endParaRPr>
                    </a:p>
                    <a:p>
                      <a:pPr marL="0" marR="0">
                        <a:lnSpc>
                          <a:spcPct val="115000"/>
                        </a:lnSpc>
                        <a:spcBef>
                          <a:spcPts val="0"/>
                        </a:spcBef>
                        <a:spcAft>
                          <a:spcPts val="10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13444" marR="13444" marT="0" marB="0"/>
                </a:tc>
                <a:tc>
                  <a:txBody>
                    <a:bodyPr/>
                    <a:lstStyle/>
                    <a:p>
                      <a:pPr marL="0" marR="0" algn="just">
                        <a:lnSpc>
                          <a:spcPct val="115000"/>
                        </a:lnSpc>
                        <a:spcBef>
                          <a:spcPts val="0"/>
                        </a:spcBef>
                        <a:spcAft>
                          <a:spcPts val="0"/>
                        </a:spcAft>
                        <a:tabLst>
                          <a:tab pos="1508760" algn="l"/>
                        </a:tabLst>
                      </a:pPr>
                      <a:r>
                        <a:rPr lang="en-US" sz="1200" u="sng">
                          <a:effectLst/>
                        </a:rPr>
                        <a:t>OVERSEAS BALLOT - ELECTION</a:t>
                      </a:r>
                      <a:r>
                        <a:rPr lang="en-US" sz="1200">
                          <a:effectLst/>
                        </a:rPr>
                        <a:t>.  Beginning this date, the election overseas ballot for the office of </a:t>
                      </a:r>
                      <a:r>
                        <a:rPr lang="en-US" sz="1200" u="sng">
                          <a:effectLst/>
                        </a:rPr>
                        <a:t>Representative in Congress and US Senator only</a:t>
                      </a:r>
                      <a:r>
                        <a:rPr lang="en-US" sz="1200">
                          <a:effectLst/>
                        </a:rPr>
                        <a:t> is available from town clerk upon application properly made.  (§ 9-158c)</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444" marR="13444" marT="0" marB="0"/>
                </a:tc>
                <a:extLst>
                  <a:ext uri="{0D108BD9-81ED-4DB2-BD59-A6C34878D82A}">
                    <a16:rowId xmlns:a16="http://schemas.microsoft.com/office/drawing/2014/main" val="1776804865"/>
                  </a:ext>
                </a:extLst>
              </a:tr>
              <a:tr h="729346">
                <a:tc>
                  <a:txBody>
                    <a:bodyPr/>
                    <a:lstStyle/>
                    <a:p>
                      <a:pPr marL="0" marR="0">
                        <a:lnSpc>
                          <a:spcPct val="115000"/>
                        </a:lnSpc>
                        <a:spcBef>
                          <a:spcPts val="0"/>
                        </a:spcBef>
                        <a:spcAft>
                          <a:spcPts val="0"/>
                        </a:spcAft>
                      </a:pPr>
                      <a:r>
                        <a:rPr lang="en-US" sz="1200">
                          <a:effectLst/>
                        </a:rPr>
                        <a:t>OCTOBER 7, 2022</a:t>
                      </a:r>
                    </a:p>
                    <a:p>
                      <a:pPr marL="0" marR="0">
                        <a:lnSpc>
                          <a:spcPct val="115000"/>
                        </a:lnSpc>
                        <a:spcBef>
                          <a:spcPts val="0"/>
                        </a:spcBef>
                        <a:spcAft>
                          <a:spcPts val="0"/>
                        </a:spcAft>
                      </a:pPr>
                      <a:r>
                        <a:rPr lang="en-US" sz="1200">
                          <a:effectLst/>
                        </a:rPr>
                        <a:t>(Friday)</a:t>
                      </a:r>
                    </a:p>
                    <a:p>
                      <a:pPr marL="0" marR="0">
                        <a:lnSpc>
                          <a:spcPct val="115000"/>
                        </a:lnSpc>
                        <a:spcBef>
                          <a:spcPts val="0"/>
                        </a:spcBef>
                        <a:spcAft>
                          <a:spcPts val="0"/>
                        </a:spcAft>
                      </a:pPr>
                      <a:r>
                        <a:rPr lang="en-US" sz="1200" u="sng">
                          <a:effectLst/>
                        </a:rPr>
                        <a:t>TOWN CLERK</a:t>
                      </a:r>
                      <a:endParaRPr lang="en-US" sz="1200">
                        <a:effectLst/>
                      </a:endParaRPr>
                    </a:p>
                    <a:p>
                      <a:pPr marL="0" marR="0">
                        <a:lnSpc>
                          <a:spcPct val="115000"/>
                        </a:lnSpc>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444" marR="13444" marT="0" marB="0"/>
                </a:tc>
                <a:tc>
                  <a:txBody>
                    <a:bodyPr/>
                    <a:lstStyle/>
                    <a:p>
                      <a:pPr marL="0" marR="0" algn="just">
                        <a:lnSpc>
                          <a:spcPct val="115000"/>
                        </a:lnSpc>
                        <a:spcBef>
                          <a:spcPts val="0"/>
                        </a:spcBef>
                        <a:spcAft>
                          <a:spcPts val="0"/>
                        </a:spcAft>
                        <a:tabLst>
                          <a:tab pos="1508760" algn="l"/>
                        </a:tabLst>
                      </a:pPr>
                      <a:r>
                        <a:rPr lang="en-US" sz="1200" u="sng" dirty="0">
                          <a:effectLst/>
                        </a:rPr>
                        <a:t>ABSENTEE BALLOTS</a:t>
                      </a:r>
                      <a:r>
                        <a:rPr lang="en-US" sz="1200" dirty="0">
                          <a:effectLst/>
                        </a:rPr>
                        <a:t>.  Printed absentee ballots for the election become available to electors on this day.  (§§ 9-135 and 9-140(f)).  Constitutional Pamphlet. (§§ 2-</a:t>
                      </a:r>
                      <a:r>
                        <a:rPr lang="en-US" sz="1200" dirty="0" err="1">
                          <a:effectLst/>
                        </a:rPr>
                        <a:t>30a</a:t>
                      </a:r>
                      <a:r>
                        <a:rPr lang="en-US" sz="1200" dirty="0">
                          <a:effectLst/>
                        </a:rPr>
                        <a:t>, 9-140(d)).  Explanatory text and/or arguments regarding local questions (optional).  (§§ 9-140(d) and 9-</a:t>
                      </a:r>
                      <a:r>
                        <a:rPr lang="en-US" sz="1200" dirty="0" err="1">
                          <a:effectLst/>
                        </a:rPr>
                        <a:t>369b</a:t>
                      </a:r>
                      <a:r>
                        <a:rPr lang="en-US" sz="1200" dirty="0">
                          <a:effectLst/>
                        </a:rPr>
                        <a:t>.)</a:t>
                      </a:r>
                    </a:p>
                    <a:p>
                      <a:pPr marL="0" marR="0" algn="just">
                        <a:lnSpc>
                          <a:spcPct val="115000"/>
                        </a:lnSpc>
                        <a:spcBef>
                          <a:spcPts val="0"/>
                        </a:spcBef>
                        <a:spcAft>
                          <a:spcPts val="0"/>
                        </a:spcAft>
                        <a:tabLst>
                          <a:tab pos="1508760" algn="l"/>
                        </a:tabLst>
                      </a:pPr>
                      <a:r>
                        <a:rPr lang="en-US"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444" marR="13444" marT="0" marB="0"/>
                </a:tc>
                <a:extLst>
                  <a:ext uri="{0D108BD9-81ED-4DB2-BD59-A6C34878D82A}">
                    <a16:rowId xmlns:a16="http://schemas.microsoft.com/office/drawing/2014/main" val="1181867935"/>
                  </a:ext>
                </a:extLst>
              </a:tr>
            </a:tbl>
          </a:graphicData>
        </a:graphic>
      </p:graphicFrame>
    </p:spTree>
    <p:extLst>
      <p:ext uri="{BB962C8B-B14F-4D97-AF65-F5344CB8AC3E}">
        <p14:creationId xmlns:p14="http://schemas.microsoft.com/office/powerpoint/2010/main" val="1633044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312561-E49E-45B5-9101-67BC11327CFE}"/>
              </a:ext>
            </a:extLst>
          </p:cNvPr>
          <p:cNvSpPr>
            <a:spLocks noGrp="1"/>
          </p:cNvSpPr>
          <p:nvPr>
            <p:ph type="title"/>
          </p:nvPr>
        </p:nvSpPr>
        <p:spPr/>
        <p:txBody>
          <a:bodyPr/>
          <a:lstStyle/>
          <a:p>
            <a:r>
              <a:rPr lang="en-US" dirty="0"/>
              <a:t>Redistricting Timeline	</a:t>
            </a:r>
          </a:p>
        </p:txBody>
      </p:sp>
      <p:sp>
        <p:nvSpPr>
          <p:cNvPr id="6" name="TextBox 5">
            <a:extLst>
              <a:ext uri="{FF2B5EF4-FFF2-40B4-BE49-F238E27FC236}">
                <a16:creationId xmlns:a16="http://schemas.microsoft.com/office/drawing/2014/main" id="{5574184C-5541-44A3-9C63-9695236883D3}"/>
              </a:ext>
            </a:extLst>
          </p:cNvPr>
          <p:cNvSpPr txBox="1"/>
          <p:nvPr/>
        </p:nvSpPr>
        <p:spPr>
          <a:xfrm>
            <a:off x="1316935" y="1632503"/>
            <a:ext cx="10237304" cy="4801314"/>
          </a:xfrm>
          <a:prstGeom prst="rect">
            <a:avLst/>
          </a:prstGeom>
          <a:noFill/>
        </p:spPr>
        <p:txBody>
          <a:bodyPr wrap="square">
            <a:spAutoFit/>
          </a:bodyPr>
          <a:lstStyle/>
          <a:p>
            <a:r>
              <a:rPr lang="en-US" dirty="0"/>
              <a:t>February 15, 2021 -  Legislative leaders appoint an eight-member Reapportionment Committee</a:t>
            </a:r>
          </a:p>
          <a:p>
            <a:endParaRPr lang="en-US" dirty="0"/>
          </a:p>
          <a:p>
            <a:r>
              <a:rPr lang="en-US" dirty="0"/>
              <a:t>September 15, 2021 - General Assembly adopts a plan of districting</a:t>
            </a:r>
          </a:p>
          <a:p>
            <a:endParaRPr lang="en-US" dirty="0"/>
          </a:p>
          <a:p>
            <a:r>
              <a:rPr lang="en-US" dirty="0"/>
              <a:t>Forthwith after September 15, 2021 - Governor appoints a Reapportionment Commission based on legislative leaders’ designations (if General Assembly fails to adopt a districting plan by September 15)</a:t>
            </a:r>
          </a:p>
          <a:p>
            <a:r>
              <a:rPr lang="en-US" dirty="0"/>
              <a:t>Within 30 days after appointment of Reapportionment Commission - Members select a state elector as the ninth member</a:t>
            </a:r>
          </a:p>
          <a:p>
            <a:endParaRPr lang="en-US" dirty="0"/>
          </a:p>
          <a:p>
            <a:r>
              <a:rPr lang="en-US" dirty="0"/>
              <a:t>November 30, 2021 -  Reapportionment Commission submits a certified plan of districting to the secretary of the state</a:t>
            </a:r>
          </a:p>
          <a:p>
            <a:endParaRPr lang="en-US" dirty="0"/>
          </a:p>
          <a:p>
            <a:r>
              <a:rPr lang="en-US" dirty="0"/>
              <a:t>Forthwith after November 30, 2021 - Secretary of the state notifies the Chief Justice of the state Supreme Court (if Reapportionment Commission fails to submit a plan by November 30)</a:t>
            </a:r>
          </a:p>
          <a:p>
            <a:endParaRPr lang="en-US" dirty="0"/>
          </a:p>
          <a:p>
            <a:r>
              <a:rPr lang="en-US" dirty="0"/>
              <a:t>February 15, 2022 - State Supreme Court files its plan of districting with the secretary of the state</a:t>
            </a:r>
          </a:p>
          <a:p>
            <a:r>
              <a:rPr lang="en-US" dirty="0"/>
              <a:t> *The secretary of the state must forthwith publish the plan at which point it has the full force of law.</a:t>
            </a:r>
          </a:p>
        </p:txBody>
      </p:sp>
    </p:spTree>
    <p:extLst>
      <p:ext uri="{BB962C8B-B14F-4D97-AF65-F5344CB8AC3E}">
        <p14:creationId xmlns:p14="http://schemas.microsoft.com/office/powerpoint/2010/main" val="2038600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D1DE7-2597-41D0-8543-5945E7F174C1}"/>
              </a:ext>
            </a:extLst>
          </p:cNvPr>
          <p:cNvSpPr>
            <a:spLocks noGrp="1"/>
          </p:cNvSpPr>
          <p:nvPr>
            <p:ph type="title"/>
          </p:nvPr>
        </p:nvSpPr>
        <p:spPr>
          <a:xfrm>
            <a:off x="1168266" y="991912"/>
            <a:ext cx="9601196" cy="1303867"/>
          </a:xfrm>
        </p:spPr>
        <p:txBody>
          <a:bodyPr>
            <a:normAutofit/>
          </a:bodyPr>
          <a:lstStyle/>
          <a:p>
            <a:r>
              <a:rPr lang="en-US" dirty="0">
                <a:solidFill>
                  <a:srgbClr val="262626"/>
                </a:solidFill>
              </a:rPr>
              <a:t>Important Calendar Events</a:t>
            </a:r>
          </a:p>
        </p:txBody>
      </p:sp>
      <p:graphicFrame>
        <p:nvGraphicFramePr>
          <p:cNvPr id="4" name="Content Placeholder 3">
            <a:extLst>
              <a:ext uri="{FF2B5EF4-FFF2-40B4-BE49-F238E27FC236}">
                <a16:creationId xmlns:a16="http://schemas.microsoft.com/office/drawing/2014/main" id="{B78A4995-ED92-4464-BCC6-8CD58255F243}"/>
              </a:ext>
            </a:extLst>
          </p:cNvPr>
          <p:cNvGraphicFramePr>
            <a:graphicFrameLocks noGrp="1"/>
          </p:cNvGraphicFramePr>
          <p:nvPr>
            <p:ph idx="1"/>
          </p:nvPr>
        </p:nvGraphicFramePr>
        <p:xfrm>
          <a:off x="1295400" y="2886140"/>
          <a:ext cx="9601198" cy="3103626"/>
        </p:xfrm>
        <a:graphic>
          <a:graphicData uri="http://schemas.openxmlformats.org/drawingml/2006/table">
            <a:tbl>
              <a:tblPr firstRow="1" bandRow="1">
                <a:tableStyleId>{5C22544A-7EE6-4342-B048-85BDC9FD1C3A}</a:tableStyleId>
              </a:tblPr>
              <a:tblGrid>
                <a:gridCol w="2012928">
                  <a:extLst>
                    <a:ext uri="{9D8B030D-6E8A-4147-A177-3AD203B41FA5}">
                      <a16:colId xmlns:a16="http://schemas.microsoft.com/office/drawing/2014/main" val="3734870849"/>
                    </a:ext>
                  </a:extLst>
                </a:gridCol>
                <a:gridCol w="7588270">
                  <a:extLst>
                    <a:ext uri="{9D8B030D-6E8A-4147-A177-3AD203B41FA5}">
                      <a16:colId xmlns:a16="http://schemas.microsoft.com/office/drawing/2014/main" val="3713718184"/>
                    </a:ext>
                  </a:extLst>
                </a:gridCol>
              </a:tblGrid>
              <a:tr h="779661">
                <a:tc>
                  <a:txBody>
                    <a:bodyPr/>
                    <a:lstStyle/>
                    <a:p>
                      <a:pPr marL="0" marR="0">
                        <a:lnSpc>
                          <a:spcPct val="115000"/>
                        </a:lnSpc>
                        <a:spcBef>
                          <a:spcPts val="0"/>
                        </a:spcBef>
                        <a:spcAft>
                          <a:spcPts val="0"/>
                        </a:spcAft>
                      </a:pPr>
                      <a:r>
                        <a:rPr lang="en-US" sz="1200">
                          <a:effectLst/>
                        </a:rPr>
                        <a:t>OCTOBER 24, 2022 to</a:t>
                      </a:r>
                    </a:p>
                    <a:p>
                      <a:pPr marL="0" marR="0">
                        <a:lnSpc>
                          <a:spcPct val="115000"/>
                        </a:lnSpc>
                        <a:spcBef>
                          <a:spcPts val="0"/>
                        </a:spcBef>
                        <a:spcAft>
                          <a:spcPts val="0"/>
                        </a:spcAft>
                      </a:pPr>
                      <a:r>
                        <a:rPr lang="en-US" sz="1200">
                          <a:effectLst/>
                        </a:rPr>
                        <a:t>NOVEMBER 2, 2022</a:t>
                      </a:r>
                    </a:p>
                    <a:p>
                      <a:pPr marL="0" marR="0">
                        <a:lnSpc>
                          <a:spcPct val="115000"/>
                        </a:lnSpc>
                        <a:spcBef>
                          <a:spcPts val="0"/>
                        </a:spcBef>
                        <a:spcAft>
                          <a:spcPts val="0"/>
                        </a:spcAft>
                      </a:pPr>
                      <a:r>
                        <a:rPr lang="en-US" sz="1200">
                          <a:effectLst/>
                        </a:rPr>
                        <a:t>(Monday - Wednesday)</a:t>
                      </a:r>
                    </a:p>
                    <a:p>
                      <a:pPr marL="0" marR="0">
                        <a:lnSpc>
                          <a:spcPct val="115000"/>
                        </a:lnSpc>
                        <a:spcBef>
                          <a:spcPts val="0"/>
                        </a:spcBef>
                        <a:spcAft>
                          <a:spcPts val="0"/>
                        </a:spcAft>
                      </a:pPr>
                      <a:r>
                        <a:rPr lang="en-US" sz="1200" u="sng">
                          <a:effectLst/>
                        </a:rPr>
                        <a:t>TOWN CLERK</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444" marR="14444" marT="0" marB="0"/>
                </a:tc>
                <a:tc>
                  <a:txBody>
                    <a:bodyPr/>
                    <a:lstStyle/>
                    <a:p>
                      <a:pPr marL="0" marR="0" algn="just">
                        <a:lnSpc>
                          <a:spcPct val="115000"/>
                        </a:lnSpc>
                        <a:spcBef>
                          <a:spcPts val="0"/>
                        </a:spcBef>
                        <a:spcAft>
                          <a:spcPts val="0"/>
                        </a:spcAft>
                        <a:tabLst>
                          <a:tab pos="1508760" algn="l"/>
                        </a:tabLst>
                      </a:pPr>
                      <a:r>
                        <a:rPr lang="en-US" sz="1200" u="sng" dirty="0">
                          <a:effectLst/>
                        </a:rPr>
                        <a:t>WARNING OF ELECTION</a:t>
                      </a:r>
                      <a:r>
                        <a:rPr lang="en-US" sz="1200" dirty="0">
                          <a:effectLst/>
                        </a:rPr>
                        <a:t>.  Town clerk or assistant town clerk must publish, once, in a newspaper and on the town’s website, on or between any of these dates, notice of election, which notice shall include the time and location of the polling places, and record each such warning.  (§ 9-225)</a:t>
                      </a:r>
                    </a:p>
                    <a:p>
                      <a:pPr marL="0" marR="0" algn="just">
                        <a:lnSpc>
                          <a:spcPct val="115000"/>
                        </a:lnSpc>
                        <a:spcBef>
                          <a:spcPts val="0"/>
                        </a:spcBef>
                        <a:spcAft>
                          <a:spcPts val="0"/>
                        </a:spcAft>
                        <a:tabLst>
                          <a:tab pos="1508760" algn="l"/>
                        </a:tabLst>
                      </a:pPr>
                      <a:r>
                        <a:rPr lang="en-US"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444" marR="14444" marT="0" marB="0"/>
                </a:tc>
                <a:extLst>
                  <a:ext uri="{0D108BD9-81ED-4DB2-BD59-A6C34878D82A}">
                    <a16:rowId xmlns:a16="http://schemas.microsoft.com/office/drawing/2014/main" val="1461607383"/>
                  </a:ext>
                </a:extLst>
              </a:tr>
              <a:tr h="933856">
                <a:tc>
                  <a:txBody>
                    <a:bodyPr/>
                    <a:lstStyle/>
                    <a:p>
                      <a:pPr marL="0" marR="0">
                        <a:lnSpc>
                          <a:spcPct val="115000"/>
                        </a:lnSpc>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444" marR="14444" marT="0" marB="0"/>
                </a:tc>
                <a:tc>
                  <a:txBody>
                    <a:bodyPr/>
                    <a:lstStyle/>
                    <a:p>
                      <a:pPr marL="0" marR="0" algn="just">
                        <a:lnSpc>
                          <a:spcPct val="115000"/>
                        </a:lnSpc>
                        <a:spcBef>
                          <a:spcPts val="0"/>
                        </a:spcBef>
                        <a:spcAft>
                          <a:spcPts val="0"/>
                        </a:spcAft>
                        <a:tabLst>
                          <a:tab pos="1508760" algn="l"/>
                        </a:tabLst>
                      </a:pPr>
                      <a:r>
                        <a:rPr lang="en-US" sz="1200">
                          <a:effectLst/>
                        </a:rPr>
                        <a:t>If central counting of absentee ballots is timely designated by registrars of voters, the warning for the election shall include such central location.  (§ 9-147a)</a:t>
                      </a:r>
                    </a:p>
                    <a:p>
                      <a:pPr marL="1508760" marR="0" algn="just">
                        <a:lnSpc>
                          <a:spcPct val="115000"/>
                        </a:lnSpc>
                        <a:spcBef>
                          <a:spcPts val="0"/>
                        </a:spcBef>
                        <a:spcAft>
                          <a:spcPts val="0"/>
                        </a:spcAft>
                        <a:tabLst>
                          <a:tab pos="1508760" algn="l"/>
                        </a:tabLst>
                      </a:pPr>
                      <a:r>
                        <a:rPr lang="en-US" sz="1200">
                          <a:effectLst/>
                        </a:rPr>
                        <a:t> </a:t>
                      </a:r>
                    </a:p>
                    <a:p>
                      <a:pPr marL="0" marR="0" algn="just">
                        <a:lnSpc>
                          <a:spcPct val="115000"/>
                        </a:lnSpc>
                        <a:spcBef>
                          <a:spcPts val="0"/>
                        </a:spcBef>
                        <a:spcAft>
                          <a:spcPts val="0"/>
                        </a:spcAft>
                        <a:tabLst>
                          <a:tab pos="1508760" algn="l"/>
                        </a:tabLst>
                      </a:pPr>
                      <a:r>
                        <a:rPr lang="en-US" sz="1200">
                          <a:effectLst/>
                        </a:rPr>
                        <a:t>The warning must also include a statement concerning any question to be included on the ballot.  (§§ 9-369 and 9-369a)</a:t>
                      </a:r>
                    </a:p>
                    <a:p>
                      <a:pPr marL="0" marR="0" algn="just">
                        <a:lnSpc>
                          <a:spcPct val="115000"/>
                        </a:lnSpc>
                        <a:spcBef>
                          <a:spcPts val="0"/>
                        </a:spcBef>
                        <a:spcAft>
                          <a:spcPts val="0"/>
                        </a:spcAft>
                        <a:tabLst>
                          <a:tab pos="1508760" algn="l"/>
                        </a:tabLst>
                      </a:pPr>
                      <a:r>
                        <a:rPr lang="en-US"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444" marR="14444" marT="0" marB="0"/>
                </a:tc>
                <a:extLst>
                  <a:ext uri="{0D108BD9-81ED-4DB2-BD59-A6C34878D82A}">
                    <a16:rowId xmlns:a16="http://schemas.microsoft.com/office/drawing/2014/main" val="1763323079"/>
                  </a:ext>
                </a:extLst>
              </a:tr>
              <a:tr h="933856">
                <a:tc>
                  <a:txBody>
                    <a:bodyPr/>
                    <a:lstStyle/>
                    <a:p>
                      <a:pPr marL="0" marR="0">
                        <a:lnSpc>
                          <a:spcPct val="115000"/>
                        </a:lnSpc>
                        <a:spcBef>
                          <a:spcPts val="0"/>
                        </a:spcBef>
                        <a:spcAft>
                          <a:spcPts val="0"/>
                        </a:spcAft>
                      </a:pPr>
                      <a:r>
                        <a:rPr lang="en-US" sz="1200">
                          <a:effectLst/>
                        </a:rPr>
                        <a:t>NOVEMBER 7, 2022</a:t>
                      </a:r>
                    </a:p>
                    <a:p>
                      <a:pPr marL="0" marR="0">
                        <a:lnSpc>
                          <a:spcPct val="115000"/>
                        </a:lnSpc>
                        <a:spcBef>
                          <a:spcPts val="0"/>
                        </a:spcBef>
                        <a:spcAft>
                          <a:spcPts val="0"/>
                        </a:spcAft>
                      </a:pPr>
                      <a:r>
                        <a:rPr lang="en-US" sz="1200">
                          <a:effectLst/>
                        </a:rPr>
                        <a:t>(Monday)</a:t>
                      </a:r>
                    </a:p>
                    <a:p>
                      <a:pPr marL="0" marR="0">
                        <a:lnSpc>
                          <a:spcPct val="115000"/>
                        </a:lnSpc>
                        <a:spcBef>
                          <a:spcPts val="0"/>
                        </a:spcBef>
                        <a:spcAft>
                          <a:spcPts val="0"/>
                        </a:spcAft>
                      </a:pPr>
                      <a:r>
                        <a:rPr lang="en-US" sz="1200" u="sng">
                          <a:effectLst/>
                        </a:rPr>
                        <a:t>TOWN CLERK</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444" marR="14444" marT="0" marB="0"/>
                </a:tc>
                <a:tc>
                  <a:txBody>
                    <a:bodyPr/>
                    <a:lstStyle/>
                    <a:p>
                      <a:pPr marL="0" marR="0" algn="just">
                        <a:lnSpc>
                          <a:spcPct val="115000"/>
                        </a:lnSpc>
                        <a:spcBef>
                          <a:spcPts val="0"/>
                        </a:spcBef>
                        <a:spcAft>
                          <a:spcPts val="0"/>
                        </a:spcAft>
                        <a:tabLst>
                          <a:tab pos="1508760" algn="l"/>
                        </a:tabLst>
                      </a:pPr>
                      <a:r>
                        <a:rPr lang="en-US" sz="1200" u="sng" dirty="0">
                          <a:effectLst/>
                        </a:rPr>
                        <a:t>ABSENTEE BALLOTS.  DEADLINE TO ISSUE - ELECTION</a:t>
                      </a:r>
                      <a:r>
                        <a:rPr lang="en-US" sz="1200" dirty="0">
                          <a:effectLst/>
                        </a:rPr>
                        <a:t>.  Absentee ballots may not be issued on election day, except overseas ballots and except electors who suddenly become ill within six days immediately preceding the close of the polls at the election or who are patients in a hospital within such six-day period, may apply for and be issued an absentee ballot up to the close of the polls. (§§ 9-140(h) and 9-</a:t>
                      </a:r>
                      <a:r>
                        <a:rPr lang="en-US" sz="1200" dirty="0" err="1">
                          <a:effectLst/>
                        </a:rPr>
                        <a:t>150c</a:t>
                      </a:r>
                      <a:r>
                        <a:rPr lang="en-US" sz="1200" dirty="0">
                          <a:effectLst/>
                        </a:rPr>
                        <a:t>)</a:t>
                      </a:r>
                    </a:p>
                    <a:p>
                      <a:pPr marL="0" marR="0" algn="just">
                        <a:lnSpc>
                          <a:spcPct val="115000"/>
                        </a:lnSpc>
                        <a:spcBef>
                          <a:spcPts val="0"/>
                        </a:spcBef>
                        <a:spcAft>
                          <a:spcPts val="0"/>
                        </a:spcAft>
                        <a:tabLst>
                          <a:tab pos="1508760" algn="l"/>
                        </a:tabLst>
                      </a:pPr>
                      <a:r>
                        <a:rPr lang="en-US"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444" marR="14444" marT="0" marB="0"/>
                </a:tc>
                <a:extLst>
                  <a:ext uri="{0D108BD9-81ED-4DB2-BD59-A6C34878D82A}">
                    <a16:rowId xmlns:a16="http://schemas.microsoft.com/office/drawing/2014/main" val="3603912505"/>
                  </a:ext>
                </a:extLst>
              </a:tr>
            </a:tbl>
          </a:graphicData>
        </a:graphic>
      </p:graphicFrame>
      <p:sp>
        <p:nvSpPr>
          <p:cNvPr id="5" name="Title 1">
            <a:extLst>
              <a:ext uri="{FF2B5EF4-FFF2-40B4-BE49-F238E27FC236}">
                <a16:creationId xmlns:a16="http://schemas.microsoft.com/office/drawing/2014/main" id="{D0E93447-E194-4D57-A08D-AD3A909CA2AC}"/>
              </a:ext>
            </a:extLst>
          </p:cNvPr>
          <p:cNvSpPr txBox="1">
            <a:spLocks/>
          </p:cNvSpPr>
          <p:nvPr/>
        </p:nvSpPr>
        <p:spPr>
          <a:xfrm>
            <a:off x="823293" y="1533753"/>
            <a:ext cx="9601196" cy="1303867"/>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dirty="0">
              <a:solidFill>
                <a:srgbClr val="262626"/>
              </a:solidFill>
            </a:endParaRPr>
          </a:p>
        </p:txBody>
      </p:sp>
    </p:spTree>
    <p:extLst>
      <p:ext uri="{BB962C8B-B14F-4D97-AF65-F5344CB8AC3E}">
        <p14:creationId xmlns:p14="http://schemas.microsoft.com/office/powerpoint/2010/main" val="2366105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F729-B006-4965-A47F-7BF8CD392A72}"/>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endParaRPr lang="en-US">
              <a:solidFill>
                <a:srgbClr val="262626"/>
              </a:solidFill>
            </a:endParaRPr>
          </a:p>
        </p:txBody>
      </p:sp>
      <p:graphicFrame>
        <p:nvGraphicFramePr>
          <p:cNvPr id="4" name="Content Placeholder 3">
            <a:extLst>
              <a:ext uri="{FF2B5EF4-FFF2-40B4-BE49-F238E27FC236}">
                <a16:creationId xmlns:a16="http://schemas.microsoft.com/office/drawing/2014/main" id="{5F84F6D4-2391-496B-8600-FF0661C39AEA}"/>
              </a:ext>
            </a:extLst>
          </p:cNvPr>
          <p:cNvGraphicFramePr>
            <a:graphicFrameLocks noGrp="1"/>
          </p:cNvGraphicFramePr>
          <p:nvPr>
            <p:ph idx="1"/>
          </p:nvPr>
        </p:nvGraphicFramePr>
        <p:xfrm>
          <a:off x="1295400" y="2794211"/>
          <a:ext cx="9601198" cy="3437001"/>
        </p:xfrm>
        <a:graphic>
          <a:graphicData uri="http://schemas.openxmlformats.org/drawingml/2006/table">
            <a:tbl>
              <a:tblPr>
                <a:tableStyleId>{5C22544A-7EE6-4342-B048-85BDC9FD1C3A}</a:tableStyleId>
              </a:tblPr>
              <a:tblGrid>
                <a:gridCol w="3356578">
                  <a:extLst>
                    <a:ext uri="{9D8B030D-6E8A-4147-A177-3AD203B41FA5}">
                      <a16:colId xmlns:a16="http://schemas.microsoft.com/office/drawing/2014/main" val="847195631"/>
                    </a:ext>
                  </a:extLst>
                </a:gridCol>
                <a:gridCol w="6244620">
                  <a:extLst>
                    <a:ext uri="{9D8B030D-6E8A-4147-A177-3AD203B41FA5}">
                      <a16:colId xmlns:a16="http://schemas.microsoft.com/office/drawing/2014/main" val="2353666301"/>
                    </a:ext>
                  </a:extLst>
                </a:gridCol>
              </a:tblGrid>
              <a:tr h="1112272">
                <a:tc>
                  <a:txBody>
                    <a:bodyPr/>
                    <a:lstStyle/>
                    <a:p>
                      <a:pPr marL="0" marR="0" algn="just">
                        <a:lnSpc>
                          <a:spcPct val="115000"/>
                        </a:lnSpc>
                        <a:spcBef>
                          <a:spcPts val="0"/>
                        </a:spcBef>
                        <a:spcAft>
                          <a:spcPts val="0"/>
                        </a:spcAft>
                      </a:pPr>
                      <a:r>
                        <a:rPr lang="en-US" sz="1050">
                          <a:effectLst/>
                        </a:rPr>
                        <a:t>NOVEMBER 10, 2022 thru</a:t>
                      </a:r>
                    </a:p>
                    <a:p>
                      <a:pPr marL="0" marR="0" algn="just">
                        <a:lnSpc>
                          <a:spcPct val="115000"/>
                        </a:lnSpc>
                        <a:spcBef>
                          <a:spcPts val="0"/>
                        </a:spcBef>
                        <a:spcAft>
                          <a:spcPts val="0"/>
                        </a:spcAft>
                      </a:pPr>
                      <a:r>
                        <a:rPr lang="en-US" sz="1050">
                          <a:effectLst/>
                        </a:rPr>
                        <a:t>NOVEMBER 14, 2022</a:t>
                      </a:r>
                    </a:p>
                    <a:p>
                      <a:pPr marL="0" marR="0" algn="just">
                        <a:lnSpc>
                          <a:spcPct val="115000"/>
                        </a:lnSpc>
                        <a:spcBef>
                          <a:spcPts val="0"/>
                        </a:spcBef>
                        <a:spcAft>
                          <a:spcPts val="0"/>
                        </a:spcAft>
                      </a:pPr>
                      <a:r>
                        <a:rPr lang="en-US" sz="1050">
                          <a:effectLst/>
                        </a:rPr>
                        <a:t>(Thursday - Monday)</a:t>
                      </a:r>
                    </a:p>
                    <a:p>
                      <a:pPr marL="0" marR="0" algn="just">
                        <a:lnSpc>
                          <a:spcPct val="115000"/>
                        </a:lnSpc>
                        <a:spcBef>
                          <a:spcPts val="0"/>
                        </a:spcBef>
                        <a:spcAft>
                          <a:spcPts val="0"/>
                        </a:spcAft>
                      </a:pPr>
                      <a:r>
                        <a:rPr lang="en-US" sz="1050" u="sng">
                          <a:effectLst/>
                        </a:rPr>
                        <a:t>MODERATOR, TOWN CLERK &amp; REGISTRAR</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55" marR="8955" marT="0" marB="0"/>
                </a:tc>
                <a:tc>
                  <a:txBody>
                    <a:bodyPr/>
                    <a:lstStyle/>
                    <a:p>
                      <a:pPr marL="0" marR="0" algn="just">
                        <a:lnSpc>
                          <a:spcPct val="115000"/>
                        </a:lnSpc>
                        <a:spcBef>
                          <a:spcPts val="0"/>
                        </a:spcBef>
                        <a:spcAft>
                          <a:spcPts val="0"/>
                        </a:spcAft>
                        <a:tabLst>
                          <a:tab pos="1508760" algn="l"/>
                        </a:tabLst>
                      </a:pPr>
                      <a:r>
                        <a:rPr lang="en-US" sz="1050" u="sng">
                          <a:effectLst/>
                        </a:rPr>
                        <a:t>HEAD MODERATOR’S RETURN – REVIEW</a:t>
                      </a:r>
                      <a:r>
                        <a:rPr lang="en-US" sz="1050">
                          <a:effectLst/>
                        </a:rPr>
                        <a:t>.  Not later than forty-eight hours following each regular state election, the registrars of voters shall provide the results of the votes cast to the town clerk.  Not later than 9 a.m. on the third day following the election the head moderator, registrars of voters and town clerk for each town divided into voting districts shall meet to identify any error in the returns filed with the Secretary of the State.  Once identified, the error must be corrected and an amended head moderator’s return shall be filed with the Secretary of the State no later than 1:00 p.m. on November 14, 2022. (§9-322a)</a:t>
                      </a:r>
                    </a:p>
                    <a:p>
                      <a:pPr marL="0" marR="0" algn="just">
                        <a:lnSpc>
                          <a:spcPct val="115000"/>
                        </a:lnSpc>
                        <a:spcBef>
                          <a:spcPts val="0"/>
                        </a:spcBef>
                        <a:spcAft>
                          <a:spcPts val="0"/>
                        </a:spcAft>
                        <a:tabLst>
                          <a:tab pos="1508760" algn="l"/>
                        </a:tabLst>
                      </a:pPr>
                      <a:r>
                        <a:rPr lang="en-US" sz="1050">
                          <a:effectLst/>
                        </a:rPr>
                        <a:t> </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55" marR="8955" marT="0" marB="0"/>
                </a:tc>
                <a:extLst>
                  <a:ext uri="{0D108BD9-81ED-4DB2-BD59-A6C34878D82A}">
                    <a16:rowId xmlns:a16="http://schemas.microsoft.com/office/drawing/2014/main" val="4069112305"/>
                  </a:ext>
                </a:extLst>
              </a:tr>
              <a:tr h="488061">
                <a:tc>
                  <a:txBody>
                    <a:bodyPr/>
                    <a:lstStyle/>
                    <a:p>
                      <a:pPr marL="0" marR="0" algn="just">
                        <a:lnSpc>
                          <a:spcPct val="115000"/>
                        </a:lnSpc>
                        <a:spcBef>
                          <a:spcPts val="0"/>
                        </a:spcBef>
                        <a:spcAft>
                          <a:spcPts val="0"/>
                        </a:spcAft>
                      </a:pPr>
                      <a:r>
                        <a:rPr lang="en-US" sz="1050">
                          <a:effectLst/>
                        </a:rPr>
                        <a:t>NOVEMBER 18, 2022</a:t>
                      </a:r>
                    </a:p>
                    <a:p>
                      <a:pPr marL="0" marR="0" algn="just">
                        <a:lnSpc>
                          <a:spcPct val="115000"/>
                        </a:lnSpc>
                        <a:spcBef>
                          <a:spcPts val="0"/>
                        </a:spcBef>
                        <a:spcAft>
                          <a:spcPts val="0"/>
                        </a:spcAft>
                      </a:pPr>
                      <a:r>
                        <a:rPr lang="en-US" sz="1050">
                          <a:effectLst/>
                        </a:rPr>
                        <a:t>(Friday)</a:t>
                      </a:r>
                    </a:p>
                    <a:p>
                      <a:pPr marL="0" marR="0" algn="just">
                        <a:lnSpc>
                          <a:spcPct val="115000"/>
                        </a:lnSpc>
                        <a:spcBef>
                          <a:spcPts val="0"/>
                        </a:spcBef>
                        <a:spcAft>
                          <a:spcPts val="0"/>
                        </a:spcAft>
                      </a:pPr>
                      <a:r>
                        <a:rPr lang="en-US" sz="1050" u="sng">
                          <a:effectLst/>
                        </a:rPr>
                        <a:t>TOWN CLERK</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55" marR="8955" marT="0" marB="0"/>
                </a:tc>
                <a:tc>
                  <a:txBody>
                    <a:bodyPr/>
                    <a:lstStyle/>
                    <a:p>
                      <a:pPr marL="0" marR="0" algn="just">
                        <a:lnSpc>
                          <a:spcPct val="115000"/>
                        </a:lnSpc>
                        <a:spcBef>
                          <a:spcPts val="0"/>
                        </a:spcBef>
                        <a:spcAft>
                          <a:spcPts val="0"/>
                        </a:spcAft>
                        <a:tabLst>
                          <a:tab pos="1508760" algn="l"/>
                        </a:tabLst>
                      </a:pPr>
                      <a:r>
                        <a:rPr lang="en-US" sz="1050" u="sng">
                          <a:effectLst/>
                        </a:rPr>
                        <a:t>ABSENTEE BALLOTS REPORT - ELECTION</a:t>
                      </a:r>
                      <a:r>
                        <a:rPr lang="en-US" sz="1050">
                          <a:effectLst/>
                        </a:rPr>
                        <a:t>.  Last day for town clerk to file with Secretary of the State statement accounting for number of absentee ballot forms received from said Secretary for the election.  (§§ 9-139c and 9-232e)</a:t>
                      </a:r>
                    </a:p>
                    <a:p>
                      <a:pPr marL="0" marR="0" algn="just">
                        <a:lnSpc>
                          <a:spcPct val="115000"/>
                        </a:lnSpc>
                        <a:spcBef>
                          <a:spcPts val="0"/>
                        </a:spcBef>
                        <a:spcAft>
                          <a:spcPts val="0"/>
                        </a:spcAft>
                        <a:tabLst>
                          <a:tab pos="1508760" algn="l"/>
                        </a:tabLst>
                      </a:pPr>
                      <a:r>
                        <a:rPr lang="en-US" sz="1050">
                          <a:effectLst/>
                        </a:rPr>
                        <a:t> </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55" marR="8955" marT="0" marB="0"/>
                </a:tc>
                <a:extLst>
                  <a:ext uri="{0D108BD9-81ED-4DB2-BD59-A6C34878D82A}">
                    <a16:rowId xmlns:a16="http://schemas.microsoft.com/office/drawing/2014/main" val="3732145360"/>
                  </a:ext>
                </a:extLst>
              </a:tr>
              <a:tr h="615448">
                <a:tc>
                  <a:txBody>
                    <a:bodyPr/>
                    <a:lstStyle/>
                    <a:p>
                      <a:pPr marL="0" marR="0" algn="just">
                        <a:lnSpc>
                          <a:spcPct val="115000"/>
                        </a:lnSpc>
                        <a:spcBef>
                          <a:spcPts val="0"/>
                        </a:spcBef>
                        <a:spcAft>
                          <a:spcPts val="0"/>
                        </a:spcAft>
                      </a:pPr>
                      <a:r>
                        <a:rPr lang="en-US" sz="1050">
                          <a:effectLst/>
                        </a:rPr>
                        <a:t>NOVEMBER 23, 2022</a:t>
                      </a:r>
                    </a:p>
                    <a:p>
                      <a:pPr marL="0" marR="0" algn="just">
                        <a:lnSpc>
                          <a:spcPct val="115000"/>
                        </a:lnSpc>
                        <a:spcBef>
                          <a:spcPts val="0"/>
                        </a:spcBef>
                        <a:spcAft>
                          <a:spcPts val="0"/>
                        </a:spcAft>
                      </a:pPr>
                      <a:r>
                        <a:rPr lang="en-US" sz="1050">
                          <a:effectLst/>
                        </a:rPr>
                        <a:t>(Wednesday)</a:t>
                      </a:r>
                    </a:p>
                    <a:p>
                      <a:pPr marL="0" marR="0" algn="just">
                        <a:lnSpc>
                          <a:spcPct val="115000"/>
                        </a:lnSpc>
                        <a:spcBef>
                          <a:spcPts val="0"/>
                        </a:spcBef>
                        <a:spcAft>
                          <a:spcPts val="0"/>
                        </a:spcAft>
                      </a:pPr>
                      <a:r>
                        <a:rPr lang="en-US" sz="1050" u="sng">
                          <a:effectLst/>
                        </a:rPr>
                        <a:t>TOWN CLERK</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55" marR="8955" marT="0" marB="0"/>
                </a:tc>
                <a:tc>
                  <a:txBody>
                    <a:bodyPr/>
                    <a:lstStyle/>
                    <a:p>
                      <a:pPr marL="0" marR="0" algn="just">
                        <a:lnSpc>
                          <a:spcPct val="115000"/>
                        </a:lnSpc>
                        <a:spcBef>
                          <a:spcPts val="0"/>
                        </a:spcBef>
                        <a:spcAft>
                          <a:spcPts val="0"/>
                        </a:spcAft>
                        <a:tabLst>
                          <a:tab pos="1508760" algn="l"/>
                        </a:tabLst>
                      </a:pPr>
                      <a:r>
                        <a:rPr lang="en-US" sz="1050" u="sng">
                          <a:effectLst/>
                        </a:rPr>
                        <a:t>REPORT OF REFERENDUM</a:t>
                      </a:r>
                      <a:r>
                        <a:rPr lang="en-US" sz="1050">
                          <a:effectLst/>
                        </a:rPr>
                        <a:t>.  Town clerk to file with Secretary of the State result of a referendum (a) on charter or charter amendment, or (b) on the question of the acceptance of a special act, or (c) conducted in accordance with the provisions of a special act.  (§ 9-371)</a:t>
                      </a:r>
                    </a:p>
                    <a:p>
                      <a:pPr marL="0" marR="0" algn="just">
                        <a:lnSpc>
                          <a:spcPct val="115000"/>
                        </a:lnSpc>
                        <a:spcBef>
                          <a:spcPts val="0"/>
                        </a:spcBef>
                        <a:spcAft>
                          <a:spcPts val="0"/>
                        </a:spcAft>
                        <a:tabLst>
                          <a:tab pos="1508760" algn="l"/>
                        </a:tabLst>
                      </a:pPr>
                      <a:r>
                        <a:rPr lang="en-US" sz="1050">
                          <a:effectLst/>
                        </a:rPr>
                        <a:t> </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55" marR="8955" marT="0" marB="0"/>
                </a:tc>
                <a:extLst>
                  <a:ext uri="{0D108BD9-81ED-4DB2-BD59-A6C34878D82A}">
                    <a16:rowId xmlns:a16="http://schemas.microsoft.com/office/drawing/2014/main" val="4158938255"/>
                  </a:ext>
                </a:extLst>
              </a:tr>
              <a:tr h="615448">
                <a:tc>
                  <a:txBody>
                    <a:bodyPr/>
                    <a:lstStyle/>
                    <a:p>
                      <a:pPr marL="0" marR="0" algn="just">
                        <a:lnSpc>
                          <a:spcPct val="115000"/>
                        </a:lnSpc>
                        <a:spcBef>
                          <a:spcPts val="0"/>
                        </a:spcBef>
                        <a:spcAft>
                          <a:spcPts val="0"/>
                        </a:spcAft>
                      </a:pPr>
                      <a:r>
                        <a:rPr lang="en-US" sz="1050">
                          <a:effectLst/>
                        </a:rPr>
                        <a:t>NOVEMBER 29, 2022</a:t>
                      </a:r>
                    </a:p>
                    <a:p>
                      <a:pPr marL="0" marR="0" algn="just">
                        <a:lnSpc>
                          <a:spcPct val="115000"/>
                        </a:lnSpc>
                        <a:spcBef>
                          <a:spcPts val="0"/>
                        </a:spcBef>
                        <a:spcAft>
                          <a:spcPts val="0"/>
                        </a:spcAft>
                      </a:pPr>
                      <a:r>
                        <a:rPr lang="en-US" sz="1050">
                          <a:effectLst/>
                        </a:rPr>
                        <a:t>(Tuesday)</a:t>
                      </a:r>
                    </a:p>
                    <a:p>
                      <a:pPr marL="0" marR="0" algn="just">
                        <a:lnSpc>
                          <a:spcPct val="115000"/>
                        </a:lnSpc>
                        <a:spcBef>
                          <a:spcPts val="0"/>
                        </a:spcBef>
                        <a:spcAft>
                          <a:spcPts val="0"/>
                        </a:spcAft>
                      </a:pPr>
                      <a:r>
                        <a:rPr lang="en-US" sz="1050" u="sng">
                          <a:effectLst/>
                        </a:rPr>
                        <a:t>TOWN CLERK</a:t>
                      </a:r>
                      <a:endParaRPr lang="en-US" sz="1050">
                        <a:effectLst/>
                      </a:endParaRPr>
                    </a:p>
                    <a:p>
                      <a:pPr marL="0" marR="0" algn="just">
                        <a:lnSpc>
                          <a:spcPct val="115000"/>
                        </a:lnSpc>
                        <a:spcBef>
                          <a:spcPts val="0"/>
                        </a:spcBef>
                        <a:spcAft>
                          <a:spcPts val="0"/>
                        </a:spcAft>
                      </a:pPr>
                      <a:r>
                        <a:rPr lang="en-US" sz="1050">
                          <a:effectLst/>
                        </a:rPr>
                        <a:t> </a:t>
                      </a:r>
                      <a:endParaRPr lang="en-US"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55" marR="8955" marT="0" marB="0"/>
                </a:tc>
                <a:tc>
                  <a:txBody>
                    <a:bodyPr/>
                    <a:lstStyle/>
                    <a:p>
                      <a:pPr marL="0" marR="0" algn="just">
                        <a:lnSpc>
                          <a:spcPct val="115000"/>
                        </a:lnSpc>
                        <a:spcBef>
                          <a:spcPts val="0"/>
                        </a:spcBef>
                        <a:spcAft>
                          <a:spcPts val="0"/>
                        </a:spcAft>
                        <a:tabLst>
                          <a:tab pos="1508760" algn="l"/>
                        </a:tabLst>
                      </a:pPr>
                      <a:r>
                        <a:rPr lang="en-US" sz="1050" u="sng" dirty="0">
                          <a:effectLst/>
                        </a:rPr>
                        <a:t>VOTING DISTRICT RETURNS - ELECTION</a:t>
                      </a:r>
                      <a:r>
                        <a:rPr lang="en-US" sz="1050" dirty="0">
                          <a:effectLst/>
                        </a:rPr>
                        <a:t>.  Last day that town clerk of towns divided into voting districts may file voting district returns in tabular or summary form with the Secretary of the State.  (§ 9-</a:t>
                      </a:r>
                      <a:r>
                        <a:rPr lang="en-US" sz="1050" dirty="0" err="1">
                          <a:effectLst/>
                        </a:rPr>
                        <a:t>322a</a:t>
                      </a:r>
                      <a:r>
                        <a:rPr lang="en-US" sz="1050" dirty="0">
                          <a:effectLst/>
                        </a:rPr>
                        <a:t>)</a:t>
                      </a:r>
                    </a:p>
                    <a:p>
                      <a:pPr marL="0" marR="0" algn="just">
                        <a:lnSpc>
                          <a:spcPct val="115000"/>
                        </a:lnSpc>
                        <a:spcBef>
                          <a:spcPts val="0"/>
                        </a:spcBef>
                        <a:spcAft>
                          <a:spcPts val="0"/>
                        </a:spcAft>
                        <a:tabLst>
                          <a:tab pos="1508760" algn="l"/>
                        </a:tabLst>
                      </a:pPr>
                      <a:r>
                        <a:rPr lang="en-US" sz="1050" dirty="0">
                          <a:effectLst/>
                        </a:rPr>
                        <a:t> </a:t>
                      </a:r>
                      <a:endParaRPr lang="en-US"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55" marR="8955" marT="0" marB="0"/>
                </a:tc>
                <a:extLst>
                  <a:ext uri="{0D108BD9-81ED-4DB2-BD59-A6C34878D82A}">
                    <a16:rowId xmlns:a16="http://schemas.microsoft.com/office/drawing/2014/main" val="1350137962"/>
                  </a:ext>
                </a:extLst>
              </a:tr>
            </a:tbl>
          </a:graphicData>
        </a:graphic>
      </p:graphicFrame>
    </p:spTree>
    <p:extLst>
      <p:ext uri="{BB962C8B-B14F-4D97-AF65-F5344CB8AC3E}">
        <p14:creationId xmlns:p14="http://schemas.microsoft.com/office/powerpoint/2010/main" val="3335711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DD3CD-F96B-4395-99EF-A66F02A55E44}"/>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endParaRPr lang="en-US">
              <a:solidFill>
                <a:srgbClr val="262626"/>
              </a:solidFill>
            </a:endParaRPr>
          </a:p>
        </p:txBody>
      </p:sp>
      <p:graphicFrame>
        <p:nvGraphicFramePr>
          <p:cNvPr id="4" name="Content Placeholder 3">
            <a:extLst>
              <a:ext uri="{FF2B5EF4-FFF2-40B4-BE49-F238E27FC236}">
                <a16:creationId xmlns:a16="http://schemas.microsoft.com/office/drawing/2014/main" id="{A8D80A6E-C420-4099-9968-E4587BEAAC86}"/>
              </a:ext>
            </a:extLst>
          </p:cNvPr>
          <p:cNvGraphicFramePr>
            <a:graphicFrameLocks noGrp="1"/>
          </p:cNvGraphicFramePr>
          <p:nvPr>
            <p:ph idx="1"/>
            <p:extLst>
              <p:ext uri="{D42A27DB-BD31-4B8C-83A1-F6EECF244321}">
                <p14:modId xmlns:p14="http://schemas.microsoft.com/office/powerpoint/2010/main" val="4258510174"/>
              </p:ext>
            </p:extLst>
          </p:nvPr>
        </p:nvGraphicFramePr>
        <p:xfrm>
          <a:off x="1295402" y="2772384"/>
          <a:ext cx="9601196" cy="2874883"/>
        </p:xfrm>
        <a:graphic>
          <a:graphicData uri="http://schemas.openxmlformats.org/drawingml/2006/table">
            <a:tbl>
              <a:tblPr>
                <a:tableStyleId>{5C22544A-7EE6-4342-B048-85BDC9FD1C3A}</a:tableStyleId>
              </a:tblPr>
              <a:tblGrid>
                <a:gridCol w="3283455">
                  <a:extLst>
                    <a:ext uri="{9D8B030D-6E8A-4147-A177-3AD203B41FA5}">
                      <a16:colId xmlns:a16="http://schemas.microsoft.com/office/drawing/2014/main" val="2988333083"/>
                    </a:ext>
                  </a:extLst>
                </a:gridCol>
                <a:gridCol w="6317741">
                  <a:extLst>
                    <a:ext uri="{9D8B030D-6E8A-4147-A177-3AD203B41FA5}">
                      <a16:colId xmlns:a16="http://schemas.microsoft.com/office/drawing/2014/main" val="1637919607"/>
                    </a:ext>
                  </a:extLst>
                </a:gridCol>
              </a:tblGrid>
              <a:tr h="2874883">
                <a:tc>
                  <a:txBody>
                    <a:bodyPr/>
                    <a:lstStyle/>
                    <a:p>
                      <a:pPr marL="0" marR="0" algn="just">
                        <a:lnSpc>
                          <a:spcPct val="115000"/>
                        </a:lnSpc>
                        <a:spcBef>
                          <a:spcPts val="0"/>
                        </a:spcBef>
                        <a:spcAft>
                          <a:spcPts val="0"/>
                        </a:spcAft>
                      </a:pPr>
                      <a:r>
                        <a:rPr lang="en-US" sz="1600" dirty="0">
                          <a:effectLst/>
                        </a:rPr>
                        <a:t>DECEMBER 8, 2022</a:t>
                      </a:r>
                      <a:endParaRPr lang="en-US" sz="2000" dirty="0">
                        <a:effectLst/>
                      </a:endParaRPr>
                    </a:p>
                    <a:p>
                      <a:pPr marL="0" marR="0" algn="just">
                        <a:lnSpc>
                          <a:spcPct val="115000"/>
                        </a:lnSpc>
                        <a:spcBef>
                          <a:spcPts val="0"/>
                        </a:spcBef>
                        <a:spcAft>
                          <a:spcPts val="0"/>
                        </a:spcAft>
                      </a:pPr>
                      <a:r>
                        <a:rPr lang="en-US" sz="1600" dirty="0">
                          <a:effectLst/>
                        </a:rPr>
                        <a:t>(Thursday)</a:t>
                      </a:r>
                      <a:endParaRPr lang="en-US" sz="2000" dirty="0">
                        <a:effectLst/>
                      </a:endParaRPr>
                    </a:p>
                    <a:p>
                      <a:pPr marL="0" marR="0" algn="just">
                        <a:lnSpc>
                          <a:spcPct val="115000"/>
                        </a:lnSpc>
                        <a:spcBef>
                          <a:spcPts val="0"/>
                        </a:spcBef>
                        <a:spcAft>
                          <a:spcPts val="0"/>
                        </a:spcAft>
                      </a:pPr>
                      <a:r>
                        <a:rPr lang="en-US" sz="1600" u="sng" dirty="0">
                          <a:effectLst/>
                        </a:rPr>
                        <a:t>TOWN CLERK</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631" marR="44631" marT="0" marB="0"/>
                </a:tc>
                <a:tc>
                  <a:txBody>
                    <a:bodyPr/>
                    <a:lstStyle/>
                    <a:p>
                      <a:pPr marL="0" marR="0" algn="just">
                        <a:lnSpc>
                          <a:spcPct val="115000"/>
                        </a:lnSpc>
                        <a:spcBef>
                          <a:spcPts val="0"/>
                        </a:spcBef>
                        <a:spcAft>
                          <a:spcPts val="0"/>
                        </a:spcAft>
                        <a:tabLst>
                          <a:tab pos="1508760" algn="l"/>
                        </a:tabLst>
                      </a:pPr>
                      <a:r>
                        <a:rPr lang="en-US" sz="1600" u="sng" dirty="0">
                          <a:effectLst/>
                        </a:rPr>
                        <a:t>COPIES OF CHARTERS</a:t>
                      </a:r>
                      <a:r>
                        <a:rPr lang="en-US" sz="1600" dirty="0">
                          <a:effectLst/>
                        </a:rPr>
                        <a:t>.  Last day for clerk to file with Secretary of the State three certified copies of any charter, charter amendments or home rule ordinance amendments approved at the election, with the effective date indicated and in the case of the approval of charter or home rule ordinance amendments, three certified copies of the complete charter or ordinance incorporating such amendments.  (§ 7-191)</a:t>
                      </a:r>
                      <a:endParaRPr lang="en-US" sz="2000" dirty="0">
                        <a:effectLst/>
                      </a:endParaRPr>
                    </a:p>
                    <a:p>
                      <a:pPr marL="0" marR="0" algn="just">
                        <a:lnSpc>
                          <a:spcPct val="115000"/>
                        </a:lnSpc>
                        <a:spcBef>
                          <a:spcPts val="0"/>
                        </a:spcBef>
                        <a:spcAft>
                          <a:spcPts val="0"/>
                        </a:spcAft>
                        <a:tabLst>
                          <a:tab pos="1508760" algn="l"/>
                        </a:tabLst>
                      </a:pPr>
                      <a:r>
                        <a:rPr lang="en-US" sz="1500" dirty="0">
                          <a:effectLst/>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631" marR="44631" marT="0" marB="0"/>
                </a:tc>
                <a:extLst>
                  <a:ext uri="{0D108BD9-81ED-4DB2-BD59-A6C34878D82A}">
                    <a16:rowId xmlns:a16="http://schemas.microsoft.com/office/drawing/2014/main" val="2931794228"/>
                  </a:ext>
                </a:extLst>
              </a:tr>
            </a:tbl>
          </a:graphicData>
        </a:graphic>
      </p:graphicFrame>
    </p:spTree>
    <p:extLst>
      <p:ext uri="{BB962C8B-B14F-4D97-AF65-F5344CB8AC3E}">
        <p14:creationId xmlns:p14="http://schemas.microsoft.com/office/powerpoint/2010/main" val="33779956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03BFB-31B0-47A4-AB3C-993732CE54A4}"/>
              </a:ext>
            </a:extLst>
          </p:cNvPr>
          <p:cNvSpPr>
            <a:spLocks noGrp="1"/>
          </p:cNvSpPr>
          <p:nvPr>
            <p:ph type="title"/>
          </p:nvPr>
        </p:nvSpPr>
        <p:spPr/>
        <p:txBody>
          <a:bodyPr/>
          <a:lstStyle/>
          <a:p>
            <a:r>
              <a:rPr lang="en-US" dirty="0"/>
              <a:t>COVID v. Non-COVID</a:t>
            </a:r>
          </a:p>
        </p:txBody>
      </p:sp>
      <p:pic>
        <p:nvPicPr>
          <p:cNvPr id="5" name="Content Placeholder 4">
            <a:extLst>
              <a:ext uri="{FF2B5EF4-FFF2-40B4-BE49-F238E27FC236}">
                <a16:creationId xmlns:a16="http://schemas.microsoft.com/office/drawing/2014/main" id="{BB83053C-1E26-4BB9-B590-B4755BBD9105}"/>
              </a:ext>
            </a:extLst>
          </p:cNvPr>
          <p:cNvPicPr>
            <a:picLocks noGrp="1" noChangeAspect="1"/>
          </p:cNvPicPr>
          <p:nvPr>
            <p:ph idx="1"/>
          </p:nvPr>
        </p:nvPicPr>
        <p:blipFill>
          <a:blip r:embed="rId2"/>
          <a:stretch>
            <a:fillRect/>
          </a:stretch>
        </p:blipFill>
        <p:spPr>
          <a:xfrm>
            <a:off x="1709531" y="1545535"/>
            <a:ext cx="9074426" cy="5714999"/>
          </a:xfrm>
        </p:spPr>
      </p:pic>
    </p:spTree>
    <p:extLst>
      <p:ext uri="{BB962C8B-B14F-4D97-AF65-F5344CB8AC3E}">
        <p14:creationId xmlns:p14="http://schemas.microsoft.com/office/powerpoint/2010/main" val="451356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063CA4-3C3D-46DD-964E-72E7DC55044C}"/>
              </a:ext>
            </a:extLst>
          </p:cNvPr>
          <p:cNvSpPr>
            <a:spLocks noGrp="1"/>
          </p:cNvSpPr>
          <p:nvPr>
            <p:ph type="title"/>
          </p:nvPr>
        </p:nvSpPr>
        <p:spPr/>
        <p:txBody>
          <a:bodyPr/>
          <a:lstStyle/>
          <a:p>
            <a:r>
              <a:rPr lang="en-US" dirty="0"/>
              <a:t>Redistricting Process</a:t>
            </a:r>
          </a:p>
        </p:txBody>
      </p:sp>
      <p:sp>
        <p:nvSpPr>
          <p:cNvPr id="4" name="Content Placeholder 3">
            <a:extLst>
              <a:ext uri="{FF2B5EF4-FFF2-40B4-BE49-F238E27FC236}">
                <a16:creationId xmlns:a16="http://schemas.microsoft.com/office/drawing/2014/main" id="{1F29EC10-34DA-4643-8889-7E9A86F196DD}"/>
              </a:ext>
            </a:extLst>
          </p:cNvPr>
          <p:cNvSpPr>
            <a:spLocks noGrp="1"/>
          </p:cNvSpPr>
          <p:nvPr>
            <p:ph idx="1"/>
          </p:nvPr>
        </p:nvSpPr>
        <p:spPr/>
        <p:txBody>
          <a:bodyPr/>
          <a:lstStyle/>
          <a:p>
            <a:r>
              <a:rPr lang="en-US" dirty="0"/>
              <a:t>Following the publication of the Plan of Districting, our office transmits copies of the plan to the town clerk and registrars of voters of each town in the state.  The plan is to be used by the clerks and the registrars for the development of voting districts in each town.  In addition to the plan, our office also transmits maps reflecting the various district boundary lines to each town.  Separate maps for the congressional, state senate, and state assembly districts are provided.  </a:t>
            </a:r>
          </a:p>
          <a:p>
            <a:r>
              <a:rPr lang="en-US" dirty="0"/>
              <a:t>Once the plans are transmitted to the local officials, it is their responsibility to create, eliminate or re-align their local voting districts consistent with the Plan of Districting.</a:t>
            </a:r>
          </a:p>
          <a:p>
            <a:pPr marL="0" indent="0">
              <a:buNone/>
            </a:pPr>
            <a:endParaRPr lang="en-US" dirty="0"/>
          </a:p>
        </p:txBody>
      </p:sp>
    </p:spTree>
    <p:extLst>
      <p:ext uri="{BB962C8B-B14F-4D97-AF65-F5344CB8AC3E}">
        <p14:creationId xmlns:p14="http://schemas.microsoft.com/office/powerpoint/2010/main" val="3244073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9638D-7451-46A1-AE27-0DE20BBCF8FC}"/>
              </a:ext>
            </a:extLst>
          </p:cNvPr>
          <p:cNvSpPr>
            <a:spLocks noGrp="1"/>
          </p:cNvSpPr>
          <p:nvPr>
            <p:ph type="title"/>
          </p:nvPr>
        </p:nvSpPr>
        <p:spPr/>
        <p:txBody>
          <a:bodyPr/>
          <a:lstStyle/>
          <a:p>
            <a:r>
              <a:rPr lang="en-US" dirty="0"/>
              <a:t>Redistricting Process</a:t>
            </a:r>
          </a:p>
        </p:txBody>
      </p:sp>
      <p:sp>
        <p:nvSpPr>
          <p:cNvPr id="3" name="Content Placeholder 2">
            <a:extLst>
              <a:ext uri="{FF2B5EF4-FFF2-40B4-BE49-F238E27FC236}">
                <a16:creationId xmlns:a16="http://schemas.microsoft.com/office/drawing/2014/main" id="{D67D5A18-2C5A-4AEA-A40A-5F109592BFB8}"/>
              </a:ext>
            </a:extLst>
          </p:cNvPr>
          <p:cNvSpPr>
            <a:spLocks noGrp="1"/>
          </p:cNvSpPr>
          <p:nvPr>
            <p:ph idx="1"/>
          </p:nvPr>
        </p:nvSpPr>
        <p:spPr/>
        <p:txBody>
          <a:bodyPr/>
          <a:lstStyle/>
          <a:p>
            <a:r>
              <a:rPr lang="en-US" dirty="0"/>
              <a:t>The legislative body of any town may divide such municipality into voting districts. (9-169)</a:t>
            </a:r>
          </a:p>
          <a:p>
            <a:r>
              <a:rPr lang="en-US" dirty="0"/>
              <a:t>The responsibility for assigning polling places to each of those districts in a municipality lies with the local registrars of voters or legislative body. (9-168)</a:t>
            </a:r>
          </a:p>
          <a:p>
            <a:r>
              <a:rPr lang="en-US" dirty="0"/>
              <a:t>Whenever a Congressional, Senatorial or Assembly district line splits a voting district in a town, by operation of law, each portion of the whole voting district becomes a new separate voting district. (Conn. Gen. Stat. §9-</a:t>
            </a:r>
            <a:r>
              <a:rPr lang="en-US" dirty="0" err="1"/>
              <a:t>169a</a:t>
            </a:r>
            <a:r>
              <a:rPr lang="en-US" dirty="0"/>
              <a:t>).  If a town is located entirely within a Congressional, Senatorial or Assembly district separate voting districts are not established.</a:t>
            </a:r>
          </a:p>
          <a:p>
            <a:pPr marL="0" indent="0">
              <a:buNone/>
            </a:pPr>
            <a:endParaRPr lang="en-US" dirty="0"/>
          </a:p>
        </p:txBody>
      </p:sp>
    </p:spTree>
    <p:extLst>
      <p:ext uri="{BB962C8B-B14F-4D97-AF65-F5344CB8AC3E}">
        <p14:creationId xmlns:p14="http://schemas.microsoft.com/office/powerpoint/2010/main" val="237672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935B-F520-4BB8-9208-52EBDEDEFA2A}"/>
              </a:ext>
            </a:extLst>
          </p:cNvPr>
          <p:cNvSpPr>
            <a:spLocks noGrp="1"/>
          </p:cNvSpPr>
          <p:nvPr>
            <p:ph type="title"/>
          </p:nvPr>
        </p:nvSpPr>
        <p:spPr/>
        <p:txBody>
          <a:bodyPr/>
          <a:lstStyle/>
          <a:p>
            <a:r>
              <a:rPr lang="en-US" dirty="0"/>
              <a:t>Redistricting Process</a:t>
            </a:r>
          </a:p>
        </p:txBody>
      </p:sp>
      <p:sp>
        <p:nvSpPr>
          <p:cNvPr id="3" name="Content Placeholder 2">
            <a:extLst>
              <a:ext uri="{FF2B5EF4-FFF2-40B4-BE49-F238E27FC236}">
                <a16:creationId xmlns:a16="http://schemas.microsoft.com/office/drawing/2014/main" id="{F7A56CB6-B073-45CF-8CF2-B82CEB6DCE57}"/>
              </a:ext>
            </a:extLst>
          </p:cNvPr>
          <p:cNvSpPr>
            <a:spLocks noGrp="1"/>
          </p:cNvSpPr>
          <p:nvPr>
            <p:ph idx="1"/>
          </p:nvPr>
        </p:nvSpPr>
        <p:spPr/>
        <p:txBody>
          <a:bodyPr/>
          <a:lstStyle/>
          <a:p>
            <a:r>
              <a:rPr lang="en-US" dirty="0"/>
              <a:t>Election results must be reported and broken out by voting district and in some cases by congressional, senatorial and assembly district.</a:t>
            </a:r>
          </a:p>
          <a:p>
            <a:r>
              <a:rPr lang="en-US" dirty="0"/>
              <a:t>Delegates to the national conventions are determined by congressional district and delegates to the state conventions are determined by senatorial district.  (May change subject to party rules).</a:t>
            </a:r>
          </a:p>
          <a:p>
            <a:pPr marL="0" indent="0">
              <a:buNone/>
            </a:pPr>
            <a:endParaRPr lang="en-US" dirty="0"/>
          </a:p>
        </p:txBody>
      </p:sp>
    </p:spTree>
    <p:extLst>
      <p:ext uri="{BB962C8B-B14F-4D97-AF65-F5344CB8AC3E}">
        <p14:creationId xmlns:p14="http://schemas.microsoft.com/office/powerpoint/2010/main" val="2674347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F0162-6B2E-40CB-8844-9CF8C1009502}"/>
              </a:ext>
            </a:extLst>
          </p:cNvPr>
          <p:cNvSpPr>
            <a:spLocks noGrp="1"/>
          </p:cNvSpPr>
          <p:nvPr>
            <p:ph type="title"/>
          </p:nvPr>
        </p:nvSpPr>
        <p:spPr>
          <a:xfrm>
            <a:off x="1295402" y="982132"/>
            <a:ext cx="9601196" cy="1303867"/>
          </a:xfrm>
        </p:spPr>
        <p:txBody>
          <a:bodyPr>
            <a:normAutofit/>
          </a:bodyPr>
          <a:lstStyle/>
          <a:p>
            <a:r>
              <a:rPr lang="en-US" dirty="0">
                <a:solidFill>
                  <a:srgbClr val="262626"/>
                </a:solidFill>
              </a:rPr>
              <a:t>Important Calendar Events</a:t>
            </a:r>
          </a:p>
        </p:txBody>
      </p:sp>
      <p:graphicFrame>
        <p:nvGraphicFramePr>
          <p:cNvPr id="4" name="Content Placeholder 3">
            <a:extLst>
              <a:ext uri="{FF2B5EF4-FFF2-40B4-BE49-F238E27FC236}">
                <a16:creationId xmlns:a16="http://schemas.microsoft.com/office/drawing/2014/main" id="{E5A52307-72BB-4904-92A0-42224ED0AF1B}"/>
              </a:ext>
            </a:extLst>
          </p:cNvPr>
          <p:cNvGraphicFramePr>
            <a:graphicFrameLocks noGrp="1"/>
          </p:cNvGraphicFramePr>
          <p:nvPr>
            <p:ph idx="1"/>
            <p:extLst>
              <p:ext uri="{D42A27DB-BD31-4B8C-83A1-F6EECF244321}">
                <p14:modId xmlns:p14="http://schemas.microsoft.com/office/powerpoint/2010/main" val="4109891636"/>
              </p:ext>
            </p:extLst>
          </p:nvPr>
        </p:nvGraphicFramePr>
        <p:xfrm>
          <a:off x="1295399" y="3213614"/>
          <a:ext cx="10348291" cy="2312543"/>
        </p:xfrm>
        <a:graphic>
          <a:graphicData uri="http://schemas.openxmlformats.org/drawingml/2006/table">
            <a:tbl>
              <a:tblPr>
                <a:tableStyleId>{5C22544A-7EE6-4342-B048-85BDC9FD1C3A}</a:tableStyleId>
              </a:tblPr>
              <a:tblGrid>
                <a:gridCol w="3383653">
                  <a:extLst>
                    <a:ext uri="{9D8B030D-6E8A-4147-A177-3AD203B41FA5}">
                      <a16:colId xmlns:a16="http://schemas.microsoft.com/office/drawing/2014/main" val="3232867152"/>
                    </a:ext>
                  </a:extLst>
                </a:gridCol>
                <a:gridCol w="6964638">
                  <a:extLst>
                    <a:ext uri="{9D8B030D-6E8A-4147-A177-3AD203B41FA5}">
                      <a16:colId xmlns:a16="http://schemas.microsoft.com/office/drawing/2014/main" val="2053943592"/>
                    </a:ext>
                  </a:extLst>
                </a:gridCol>
              </a:tblGrid>
              <a:tr h="1967948">
                <a:tc>
                  <a:txBody>
                    <a:bodyPr/>
                    <a:lstStyle/>
                    <a:p>
                      <a:pPr marL="0" marR="0" algn="just">
                        <a:lnSpc>
                          <a:spcPct val="115000"/>
                        </a:lnSpc>
                        <a:spcBef>
                          <a:spcPts val="0"/>
                        </a:spcBef>
                        <a:spcAft>
                          <a:spcPts val="0"/>
                        </a:spcAft>
                      </a:pPr>
                      <a:r>
                        <a:rPr lang="en-US" sz="1500" dirty="0">
                          <a:effectLst/>
                        </a:rPr>
                        <a:t> </a:t>
                      </a:r>
                      <a:endParaRPr lang="en-US" sz="1600" dirty="0">
                        <a:effectLst/>
                      </a:endParaRPr>
                    </a:p>
                    <a:p>
                      <a:pPr marL="0" marR="0" algn="just">
                        <a:lnSpc>
                          <a:spcPct val="115000"/>
                        </a:lnSpc>
                        <a:spcBef>
                          <a:spcPts val="0"/>
                        </a:spcBef>
                        <a:spcAft>
                          <a:spcPts val="0"/>
                        </a:spcAft>
                      </a:pPr>
                      <a:r>
                        <a:rPr lang="en-US" sz="1500" dirty="0">
                          <a:effectLst/>
                        </a:rPr>
                        <a:t>MARCH 30, 2022</a:t>
                      </a:r>
                      <a:endParaRPr lang="en-US" sz="1600" dirty="0">
                        <a:effectLst/>
                      </a:endParaRPr>
                    </a:p>
                    <a:p>
                      <a:pPr marL="0" marR="0" algn="just">
                        <a:lnSpc>
                          <a:spcPct val="115000"/>
                        </a:lnSpc>
                        <a:spcBef>
                          <a:spcPts val="0"/>
                        </a:spcBef>
                        <a:spcAft>
                          <a:spcPts val="0"/>
                        </a:spcAft>
                      </a:pPr>
                      <a:r>
                        <a:rPr lang="en-US" sz="1500" dirty="0">
                          <a:effectLst/>
                        </a:rPr>
                        <a:t>(Wednesday)</a:t>
                      </a:r>
                      <a:endParaRPr lang="en-US" sz="1600" dirty="0">
                        <a:effectLst/>
                      </a:endParaRPr>
                    </a:p>
                    <a:p>
                      <a:pPr marL="2194560" marR="0" indent="-2194560" algn="just">
                        <a:lnSpc>
                          <a:spcPct val="115000"/>
                        </a:lnSpc>
                        <a:spcBef>
                          <a:spcPts val="0"/>
                        </a:spcBef>
                        <a:spcAft>
                          <a:spcPts val="0"/>
                        </a:spcAft>
                        <a:tabLst>
                          <a:tab pos="1508760" algn="l"/>
                        </a:tabLst>
                      </a:pPr>
                      <a:r>
                        <a:rPr lang="en-US" sz="1500" dirty="0">
                          <a:effectLst/>
                        </a:rPr>
                        <a:t>4:00 p.m.</a:t>
                      </a:r>
                      <a:endParaRPr lang="en-US" sz="1600" dirty="0">
                        <a:effectLst/>
                      </a:endParaRPr>
                    </a:p>
                    <a:p>
                      <a:pPr marL="2194560" marR="0" indent="-2194560" algn="just">
                        <a:lnSpc>
                          <a:spcPct val="115000"/>
                        </a:lnSpc>
                        <a:spcBef>
                          <a:spcPts val="0"/>
                        </a:spcBef>
                        <a:spcAft>
                          <a:spcPts val="0"/>
                        </a:spcAft>
                        <a:tabLst>
                          <a:tab pos="1508760" algn="l"/>
                        </a:tabLst>
                      </a:pPr>
                      <a:r>
                        <a:rPr lang="en-US" sz="1300" u="sng" dirty="0">
                          <a:effectLst/>
                        </a:rPr>
                        <a:t>POLITICAL PARTIES / TOWN CLERK</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825" marR="34825" marT="0" marB="0"/>
                </a:tc>
                <a:tc>
                  <a:txBody>
                    <a:bodyPr/>
                    <a:lstStyle/>
                    <a:p>
                      <a:pPr marL="0" marR="0" algn="just">
                        <a:lnSpc>
                          <a:spcPct val="115000"/>
                        </a:lnSpc>
                        <a:spcBef>
                          <a:spcPts val="0"/>
                        </a:spcBef>
                        <a:spcAft>
                          <a:spcPts val="0"/>
                        </a:spcAft>
                        <a:tabLst>
                          <a:tab pos="1508760" algn="l"/>
                        </a:tabLst>
                      </a:pPr>
                      <a:r>
                        <a:rPr lang="en-US" sz="1500" u="none" strike="noStrike" dirty="0">
                          <a:effectLst/>
                        </a:rPr>
                        <a:t> </a:t>
                      </a:r>
                      <a:endParaRPr lang="en-US" sz="1600" dirty="0">
                        <a:effectLst/>
                      </a:endParaRPr>
                    </a:p>
                    <a:p>
                      <a:pPr marL="0" marR="0" algn="just">
                        <a:lnSpc>
                          <a:spcPct val="115000"/>
                        </a:lnSpc>
                        <a:spcBef>
                          <a:spcPts val="0"/>
                        </a:spcBef>
                        <a:spcAft>
                          <a:spcPts val="0"/>
                        </a:spcAft>
                        <a:tabLst>
                          <a:tab pos="1508760" algn="l"/>
                        </a:tabLst>
                      </a:pPr>
                      <a:r>
                        <a:rPr lang="en-US" sz="1500" u="sng" dirty="0">
                          <a:effectLst/>
                        </a:rPr>
                        <a:t>PARTY DELEGATE SELECTION -- CERTIFICATION</a:t>
                      </a:r>
                      <a:r>
                        <a:rPr lang="en-US" sz="1500" dirty="0">
                          <a:effectLst/>
                        </a:rPr>
                        <a:t>.  Last day for chairman or presiding officer </a:t>
                      </a:r>
                      <a:r>
                        <a:rPr lang="en-US" sz="1500" u="sng" dirty="0">
                          <a:effectLst/>
                        </a:rPr>
                        <a:t>OR</a:t>
                      </a:r>
                      <a:r>
                        <a:rPr lang="en-US" sz="1500" dirty="0">
                          <a:effectLst/>
                        </a:rPr>
                        <a:t> the secretary of the caucus or the town committee, as the case may be, to certify to the town clerk the names and street addresses of party-selected </a:t>
                      </a:r>
                      <a:r>
                        <a:rPr lang="en-US" sz="1500" u="sng" dirty="0">
                          <a:effectLst/>
                        </a:rPr>
                        <a:t>delegates</a:t>
                      </a:r>
                      <a:r>
                        <a:rPr lang="en-US" sz="1500" dirty="0">
                          <a:effectLst/>
                        </a:rPr>
                        <a:t>. Certification </a:t>
                      </a:r>
                      <a:r>
                        <a:rPr lang="en-US" sz="1500" u="sng" dirty="0">
                          <a:effectLst/>
                        </a:rPr>
                        <a:t>must</a:t>
                      </a:r>
                      <a:r>
                        <a:rPr lang="en-US" sz="1500" dirty="0">
                          <a:effectLst/>
                        </a:rPr>
                        <a:t> also be accompanied by (1) The name and street address of each person selected, and (2) The name and number of the political subdivision or district for which each such person is selected.  Clerk must forthwith publish notice of certification and that list of candidates is on file.  (§§ 9-391 and 9-395)</a:t>
                      </a:r>
                      <a:endParaRPr lang="en-US" sz="1600" dirty="0">
                        <a:effectLst/>
                      </a:endParaRPr>
                    </a:p>
                    <a:p>
                      <a:pPr marL="0" marR="0" algn="just">
                        <a:lnSpc>
                          <a:spcPct val="115000"/>
                        </a:lnSpc>
                        <a:spcBef>
                          <a:spcPts val="0"/>
                        </a:spcBef>
                        <a:spcAft>
                          <a:spcPts val="0"/>
                        </a:spcAft>
                        <a:tabLst>
                          <a:tab pos="1508760" algn="l"/>
                        </a:tabLst>
                      </a:pPr>
                      <a:r>
                        <a:rPr lang="en-US" sz="1300" dirty="0">
                          <a:effectLst/>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825" marR="34825" marT="0" marB="0"/>
                </a:tc>
                <a:extLst>
                  <a:ext uri="{0D108BD9-81ED-4DB2-BD59-A6C34878D82A}">
                    <a16:rowId xmlns:a16="http://schemas.microsoft.com/office/drawing/2014/main" val="4214308941"/>
                  </a:ext>
                </a:extLst>
              </a:tr>
            </a:tbl>
          </a:graphicData>
        </a:graphic>
      </p:graphicFrame>
      <p:graphicFrame>
        <p:nvGraphicFramePr>
          <p:cNvPr id="3" name="Table 2">
            <a:extLst>
              <a:ext uri="{FF2B5EF4-FFF2-40B4-BE49-F238E27FC236}">
                <a16:creationId xmlns:a16="http://schemas.microsoft.com/office/drawing/2014/main" id="{A5D09668-E724-4045-87C0-EC575C0A059B}"/>
              </a:ext>
            </a:extLst>
          </p:cNvPr>
          <p:cNvGraphicFramePr>
            <a:graphicFrameLocks noGrp="1"/>
          </p:cNvGraphicFramePr>
          <p:nvPr>
            <p:extLst>
              <p:ext uri="{D42A27DB-BD31-4B8C-83A1-F6EECF244321}">
                <p14:modId xmlns:p14="http://schemas.microsoft.com/office/powerpoint/2010/main" val="1830643108"/>
              </p:ext>
            </p:extLst>
          </p:nvPr>
        </p:nvGraphicFramePr>
        <p:xfrm>
          <a:off x="1295399" y="2156790"/>
          <a:ext cx="10348291" cy="975360"/>
        </p:xfrm>
        <a:graphic>
          <a:graphicData uri="http://schemas.openxmlformats.org/drawingml/2006/table">
            <a:tbl>
              <a:tblPr>
                <a:tableStyleId>{5C22544A-7EE6-4342-B048-85BDC9FD1C3A}</a:tableStyleId>
              </a:tblPr>
              <a:tblGrid>
                <a:gridCol w="2755003">
                  <a:extLst>
                    <a:ext uri="{9D8B030D-6E8A-4147-A177-3AD203B41FA5}">
                      <a16:colId xmlns:a16="http://schemas.microsoft.com/office/drawing/2014/main" val="873678155"/>
                    </a:ext>
                  </a:extLst>
                </a:gridCol>
                <a:gridCol w="7593288">
                  <a:extLst>
                    <a:ext uri="{9D8B030D-6E8A-4147-A177-3AD203B41FA5}">
                      <a16:colId xmlns:a16="http://schemas.microsoft.com/office/drawing/2014/main" val="3289130706"/>
                    </a:ext>
                  </a:extLst>
                </a:gridCol>
              </a:tblGrid>
              <a:tr h="974035">
                <a:tc>
                  <a:txBody>
                    <a:bodyPr/>
                    <a:lstStyle/>
                    <a:p>
                      <a:pPr marL="0" marR="0">
                        <a:spcBef>
                          <a:spcPts val="0"/>
                        </a:spcBef>
                        <a:spcAft>
                          <a:spcPts val="0"/>
                        </a:spcAft>
                      </a:pPr>
                      <a:r>
                        <a:rPr lang="en-US" sz="1600" dirty="0">
                          <a:effectLst/>
                        </a:rPr>
                        <a:t>MARCH 22, 2022 to</a:t>
                      </a:r>
                    </a:p>
                    <a:p>
                      <a:pPr marL="0" marR="0">
                        <a:spcBef>
                          <a:spcPts val="0"/>
                        </a:spcBef>
                        <a:spcAft>
                          <a:spcPts val="0"/>
                        </a:spcAft>
                      </a:pPr>
                      <a:r>
                        <a:rPr lang="en-US" sz="1600" dirty="0">
                          <a:effectLst/>
                        </a:rPr>
                        <a:t>MARCH 29, 2022</a:t>
                      </a:r>
                    </a:p>
                    <a:p>
                      <a:pPr marL="0" marR="0">
                        <a:spcBef>
                          <a:spcPts val="0"/>
                        </a:spcBef>
                        <a:spcAft>
                          <a:spcPts val="0"/>
                        </a:spcAft>
                      </a:pPr>
                      <a:r>
                        <a:rPr lang="en-US" sz="1600" dirty="0">
                          <a:effectLst/>
                        </a:rPr>
                        <a:t>(Tuesday – Tuesday)</a:t>
                      </a:r>
                    </a:p>
                    <a:p>
                      <a:pPr marL="0" marR="0">
                        <a:spcBef>
                          <a:spcPts val="0"/>
                        </a:spcBef>
                        <a:spcAft>
                          <a:spcPts val="0"/>
                        </a:spcAft>
                      </a:pPr>
                      <a:r>
                        <a:rPr lang="en-US" sz="1600" u="sng" dirty="0">
                          <a:effectLst/>
                        </a:rPr>
                        <a:t>POLITICAL PARTIES</a:t>
                      </a:r>
                      <a:endParaRPr lang="en-US" sz="1600" dirty="0">
                        <a:effectLst/>
                        <a:latin typeface="Times New Roman" panose="02020603050405020304" pitchFamily="18" charset="0"/>
                        <a:ea typeface="Times New Roman" panose="02020603050405020304" pitchFamily="18" charset="0"/>
                      </a:endParaRPr>
                    </a:p>
                  </a:txBody>
                  <a:tcPr marL="27305" marR="27305" marT="0" marB="0"/>
                </a:tc>
                <a:tc>
                  <a:txBody>
                    <a:bodyPr/>
                    <a:lstStyle/>
                    <a:p>
                      <a:pPr marL="0" marR="0">
                        <a:spcBef>
                          <a:spcPts val="0"/>
                        </a:spcBef>
                        <a:spcAft>
                          <a:spcPts val="0"/>
                        </a:spcAft>
                      </a:pPr>
                      <a:r>
                        <a:rPr lang="en-US" sz="1600" u="sng" dirty="0">
                          <a:effectLst/>
                        </a:rPr>
                        <a:t>PARTY SELECTION OF DELEGATES.</a:t>
                      </a:r>
                      <a:r>
                        <a:rPr lang="en-US" sz="1600" dirty="0">
                          <a:effectLst/>
                        </a:rPr>
                        <a:t>  Selection for </a:t>
                      </a:r>
                      <a:r>
                        <a:rPr lang="en-US" sz="1600" u="sng" dirty="0">
                          <a:effectLst/>
                        </a:rPr>
                        <a:t>delegates</a:t>
                      </a:r>
                      <a:r>
                        <a:rPr lang="en-US" sz="1600" dirty="0">
                          <a:effectLst/>
                        </a:rPr>
                        <a:t> to state and district conventions by town committee or caucus between these days. (§§ 9-390 and 9-391)</a:t>
                      </a:r>
                    </a:p>
                    <a:p>
                      <a:pPr marL="0" marR="0">
                        <a:spcBef>
                          <a:spcPts val="0"/>
                        </a:spcBef>
                        <a:spcAft>
                          <a:spcPts val="0"/>
                        </a:spcAft>
                      </a:pPr>
                      <a:r>
                        <a:rPr lang="en-US" sz="1600" dirty="0">
                          <a:effectLst/>
                        </a:rPr>
                        <a:t> </a:t>
                      </a:r>
                    </a:p>
                    <a:p>
                      <a:pPr marL="0" marR="0">
                        <a:spcBef>
                          <a:spcPts val="0"/>
                        </a:spcBef>
                        <a:spcAft>
                          <a:spcPts val="0"/>
                        </a:spcAft>
                      </a:pPr>
                      <a:r>
                        <a:rPr lang="en-US" sz="1600" dirty="0">
                          <a:effectLst/>
                        </a:rPr>
                        <a:t> </a:t>
                      </a:r>
                      <a:endParaRPr lang="en-US" sz="1600" dirty="0">
                        <a:effectLst/>
                        <a:latin typeface="Times New Roman" panose="02020603050405020304" pitchFamily="18" charset="0"/>
                        <a:ea typeface="Times New Roman" panose="02020603050405020304" pitchFamily="18" charset="0"/>
                      </a:endParaRPr>
                    </a:p>
                  </a:txBody>
                  <a:tcPr marL="27305" marR="27305" marT="0" marB="0"/>
                </a:tc>
                <a:extLst>
                  <a:ext uri="{0D108BD9-81ED-4DB2-BD59-A6C34878D82A}">
                    <a16:rowId xmlns:a16="http://schemas.microsoft.com/office/drawing/2014/main" val="497543141"/>
                  </a:ext>
                </a:extLst>
              </a:tr>
            </a:tbl>
          </a:graphicData>
        </a:graphic>
      </p:graphicFrame>
    </p:spTree>
    <p:extLst>
      <p:ext uri="{BB962C8B-B14F-4D97-AF65-F5344CB8AC3E}">
        <p14:creationId xmlns:p14="http://schemas.microsoft.com/office/powerpoint/2010/main" val="2683931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940D9-5149-416E-825B-658E3228E8FD}"/>
              </a:ext>
            </a:extLst>
          </p:cNvPr>
          <p:cNvSpPr>
            <a:spLocks noGrp="1"/>
          </p:cNvSpPr>
          <p:nvPr>
            <p:ph type="title"/>
          </p:nvPr>
        </p:nvSpPr>
        <p:spPr>
          <a:xfrm>
            <a:off x="1371600" y="685800"/>
            <a:ext cx="9601200" cy="1485900"/>
          </a:xfrm>
        </p:spPr>
        <p:txBody>
          <a:bodyPr>
            <a:normAutofit/>
          </a:bodyPr>
          <a:lstStyle/>
          <a:p>
            <a:r>
              <a:rPr lang="en-US"/>
              <a:t>Important Calendar Events</a:t>
            </a:r>
            <a:endParaRPr lang="en-US" dirty="0"/>
          </a:p>
        </p:txBody>
      </p:sp>
      <p:graphicFrame>
        <p:nvGraphicFramePr>
          <p:cNvPr id="4" name="Content Placeholder 3">
            <a:extLst>
              <a:ext uri="{FF2B5EF4-FFF2-40B4-BE49-F238E27FC236}">
                <a16:creationId xmlns:a16="http://schemas.microsoft.com/office/drawing/2014/main" id="{70A3BA20-8ACE-48B9-BD5E-50B283B96133}"/>
              </a:ext>
            </a:extLst>
          </p:cNvPr>
          <p:cNvGraphicFramePr>
            <a:graphicFrameLocks noGrp="1"/>
          </p:cNvGraphicFramePr>
          <p:nvPr>
            <p:ph idx="1"/>
            <p:extLst>
              <p:ext uri="{D42A27DB-BD31-4B8C-83A1-F6EECF244321}">
                <p14:modId xmlns:p14="http://schemas.microsoft.com/office/powerpoint/2010/main" val="3874560901"/>
              </p:ext>
            </p:extLst>
          </p:nvPr>
        </p:nvGraphicFramePr>
        <p:xfrm>
          <a:off x="1371600" y="2717603"/>
          <a:ext cx="9601201" cy="2718195"/>
        </p:xfrm>
        <a:graphic>
          <a:graphicData uri="http://schemas.openxmlformats.org/drawingml/2006/table">
            <a:tbl>
              <a:tblPr>
                <a:tableStyleId>{5C22544A-7EE6-4342-B048-85BDC9FD1C3A}</a:tableStyleId>
              </a:tblPr>
              <a:tblGrid>
                <a:gridCol w="2617610">
                  <a:extLst>
                    <a:ext uri="{9D8B030D-6E8A-4147-A177-3AD203B41FA5}">
                      <a16:colId xmlns:a16="http://schemas.microsoft.com/office/drawing/2014/main" val="3584576004"/>
                    </a:ext>
                  </a:extLst>
                </a:gridCol>
                <a:gridCol w="6983591">
                  <a:extLst>
                    <a:ext uri="{9D8B030D-6E8A-4147-A177-3AD203B41FA5}">
                      <a16:colId xmlns:a16="http://schemas.microsoft.com/office/drawing/2014/main" val="1820996675"/>
                    </a:ext>
                  </a:extLst>
                </a:gridCol>
              </a:tblGrid>
              <a:tr h="2718195">
                <a:tc>
                  <a:txBody>
                    <a:bodyPr/>
                    <a:lstStyle/>
                    <a:p>
                      <a:pPr marL="0" marR="0" algn="just">
                        <a:spcBef>
                          <a:spcPts val="0"/>
                        </a:spcBef>
                        <a:spcAft>
                          <a:spcPts val="0"/>
                        </a:spcAft>
                      </a:pPr>
                      <a:r>
                        <a:rPr lang="en-US" sz="2500">
                          <a:effectLst/>
                        </a:rPr>
                        <a:t>APRIL 26, 2022</a:t>
                      </a:r>
                    </a:p>
                    <a:p>
                      <a:pPr marL="0" marR="0" algn="just">
                        <a:spcBef>
                          <a:spcPts val="0"/>
                        </a:spcBef>
                        <a:spcAft>
                          <a:spcPts val="0"/>
                        </a:spcAft>
                      </a:pPr>
                      <a:r>
                        <a:rPr lang="en-US" sz="2500">
                          <a:effectLst/>
                        </a:rPr>
                        <a:t>(Tuesday)</a:t>
                      </a:r>
                    </a:p>
                    <a:p>
                      <a:pPr marL="0" marR="0" algn="just">
                        <a:spcBef>
                          <a:spcPts val="0"/>
                        </a:spcBef>
                        <a:spcAft>
                          <a:spcPts val="0"/>
                        </a:spcAft>
                      </a:pPr>
                      <a:r>
                        <a:rPr lang="en-US" sz="2500" u="sng">
                          <a:effectLst/>
                        </a:rPr>
                        <a:t>SEC’Y OF THE STATE</a:t>
                      </a:r>
                      <a:endParaRPr lang="en-US" sz="2500">
                        <a:effectLst/>
                        <a:latin typeface="Times New Roman" panose="02020603050405020304" pitchFamily="18" charset="0"/>
                        <a:ea typeface="Times New Roman" panose="02020603050405020304" pitchFamily="18" charset="0"/>
                      </a:endParaRPr>
                    </a:p>
                  </a:txBody>
                  <a:tcPr marL="42571" marR="42571" marT="0" marB="0"/>
                </a:tc>
                <a:tc>
                  <a:txBody>
                    <a:bodyPr/>
                    <a:lstStyle/>
                    <a:p>
                      <a:pPr marL="0" marR="0" algn="just">
                        <a:spcBef>
                          <a:spcPts val="0"/>
                        </a:spcBef>
                        <a:spcAft>
                          <a:spcPts val="0"/>
                        </a:spcAft>
                      </a:pPr>
                      <a:r>
                        <a:rPr lang="en-US" sz="2500" u="sng" dirty="0">
                          <a:effectLst/>
                        </a:rPr>
                        <a:t>PRIMARY PETITIONS AVAILABLE</a:t>
                      </a:r>
                      <a:r>
                        <a:rPr lang="en-US" sz="2500" dirty="0">
                          <a:effectLst/>
                        </a:rPr>
                        <a:t>.  Petition forms for person desiring to oppose party endorsed candidates for state office or the district office of Representative in Congress available from the Secretary of the State beginning on this day. (§9-</a:t>
                      </a:r>
                      <a:r>
                        <a:rPr lang="en-US" sz="2500" dirty="0" err="1">
                          <a:effectLst/>
                        </a:rPr>
                        <a:t>404a</a:t>
                      </a:r>
                      <a:r>
                        <a:rPr lang="en-US" sz="2500" dirty="0">
                          <a:effectLst/>
                        </a:rPr>
                        <a:t>)</a:t>
                      </a:r>
                    </a:p>
                    <a:p>
                      <a:pPr marL="0" marR="0" algn="just">
                        <a:spcBef>
                          <a:spcPts val="0"/>
                        </a:spcBef>
                        <a:spcAft>
                          <a:spcPts val="0"/>
                        </a:spcAft>
                      </a:pPr>
                      <a:r>
                        <a:rPr lang="en-US" sz="2500" dirty="0">
                          <a:effectLst/>
                        </a:rPr>
                        <a:t> </a:t>
                      </a:r>
                      <a:endParaRPr lang="en-US" sz="2500" dirty="0">
                        <a:effectLst/>
                        <a:latin typeface="Times New Roman" panose="02020603050405020304" pitchFamily="18" charset="0"/>
                        <a:ea typeface="Times New Roman" panose="02020603050405020304" pitchFamily="18" charset="0"/>
                      </a:endParaRPr>
                    </a:p>
                  </a:txBody>
                  <a:tcPr marL="42571" marR="42571" marT="0" marB="0"/>
                </a:tc>
                <a:extLst>
                  <a:ext uri="{0D108BD9-81ED-4DB2-BD59-A6C34878D82A}">
                    <a16:rowId xmlns:a16="http://schemas.microsoft.com/office/drawing/2014/main" val="3083261069"/>
                  </a:ext>
                </a:extLst>
              </a:tr>
            </a:tbl>
          </a:graphicData>
        </a:graphic>
      </p:graphicFrame>
    </p:spTree>
    <p:extLst>
      <p:ext uri="{BB962C8B-B14F-4D97-AF65-F5344CB8AC3E}">
        <p14:creationId xmlns:p14="http://schemas.microsoft.com/office/powerpoint/2010/main" val="3395836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2C621-B424-4B00-BC08-F63CA2693934}"/>
              </a:ext>
            </a:extLst>
          </p:cNvPr>
          <p:cNvSpPr>
            <a:spLocks noGrp="1"/>
          </p:cNvSpPr>
          <p:nvPr>
            <p:ph type="title"/>
          </p:nvPr>
        </p:nvSpPr>
        <p:spPr>
          <a:xfrm>
            <a:off x="1371600" y="685800"/>
            <a:ext cx="9601200" cy="1485900"/>
          </a:xfrm>
        </p:spPr>
        <p:txBody>
          <a:bodyPr>
            <a:normAutofit/>
          </a:bodyPr>
          <a:lstStyle/>
          <a:p>
            <a:r>
              <a:rPr lang="en-US" dirty="0"/>
              <a:t>Important Calendar Events</a:t>
            </a:r>
          </a:p>
        </p:txBody>
      </p:sp>
      <p:graphicFrame>
        <p:nvGraphicFramePr>
          <p:cNvPr id="4" name="Content Placeholder 3">
            <a:extLst>
              <a:ext uri="{FF2B5EF4-FFF2-40B4-BE49-F238E27FC236}">
                <a16:creationId xmlns:a16="http://schemas.microsoft.com/office/drawing/2014/main" id="{8631438A-D37C-4A17-AD01-1E601FC5BC0B}"/>
              </a:ext>
            </a:extLst>
          </p:cNvPr>
          <p:cNvGraphicFramePr>
            <a:graphicFrameLocks noGrp="1"/>
          </p:cNvGraphicFramePr>
          <p:nvPr>
            <p:ph idx="1"/>
            <p:extLst>
              <p:ext uri="{D42A27DB-BD31-4B8C-83A1-F6EECF244321}">
                <p14:modId xmlns:p14="http://schemas.microsoft.com/office/powerpoint/2010/main" val="3426466047"/>
              </p:ext>
            </p:extLst>
          </p:nvPr>
        </p:nvGraphicFramePr>
        <p:xfrm>
          <a:off x="1371600" y="2445634"/>
          <a:ext cx="9601200" cy="3268638"/>
        </p:xfrm>
        <a:graphic>
          <a:graphicData uri="http://schemas.openxmlformats.org/drawingml/2006/table">
            <a:tbl>
              <a:tblPr firstRow="1" bandRow="1">
                <a:tableStyleId>{5C22544A-7EE6-4342-B048-85BDC9FD1C3A}</a:tableStyleId>
              </a:tblPr>
              <a:tblGrid>
                <a:gridCol w="2533978">
                  <a:extLst>
                    <a:ext uri="{9D8B030D-6E8A-4147-A177-3AD203B41FA5}">
                      <a16:colId xmlns:a16="http://schemas.microsoft.com/office/drawing/2014/main" val="3330237784"/>
                    </a:ext>
                  </a:extLst>
                </a:gridCol>
                <a:gridCol w="7067222">
                  <a:extLst>
                    <a:ext uri="{9D8B030D-6E8A-4147-A177-3AD203B41FA5}">
                      <a16:colId xmlns:a16="http://schemas.microsoft.com/office/drawing/2014/main" val="3678861830"/>
                    </a:ext>
                  </a:extLst>
                </a:gridCol>
              </a:tblGrid>
              <a:tr h="2523334">
                <a:tc>
                  <a:txBody>
                    <a:bodyPr/>
                    <a:lstStyle/>
                    <a:p>
                      <a:pPr marL="0" marR="0" algn="just">
                        <a:spcBef>
                          <a:spcPts val="0"/>
                        </a:spcBef>
                        <a:spcAft>
                          <a:spcPts val="0"/>
                        </a:spcAft>
                      </a:pPr>
                      <a:r>
                        <a:rPr lang="en-US" sz="1200" dirty="0">
                          <a:effectLst/>
                        </a:rPr>
                        <a:t>MAY 3, 2022 to</a:t>
                      </a:r>
                      <a:endParaRPr lang="en-US" sz="1400" dirty="0">
                        <a:effectLst/>
                      </a:endParaRPr>
                    </a:p>
                    <a:p>
                      <a:pPr marL="0" marR="0" algn="just">
                        <a:spcBef>
                          <a:spcPts val="0"/>
                        </a:spcBef>
                        <a:spcAft>
                          <a:spcPts val="0"/>
                        </a:spcAft>
                      </a:pPr>
                      <a:r>
                        <a:rPr lang="en-US" sz="1200" dirty="0">
                          <a:effectLst/>
                        </a:rPr>
                        <a:t>MAY 24, 2022</a:t>
                      </a:r>
                      <a:endParaRPr lang="en-US" sz="1400" dirty="0">
                        <a:effectLst/>
                      </a:endParaRPr>
                    </a:p>
                    <a:p>
                      <a:pPr marL="0" marR="0" algn="just">
                        <a:spcBef>
                          <a:spcPts val="0"/>
                        </a:spcBef>
                        <a:spcAft>
                          <a:spcPts val="0"/>
                        </a:spcAft>
                      </a:pPr>
                      <a:r>
                        <a:rPr lang="en-US" sz="1200" dirty="0">
                          <a:effectLst/>
                        </a:rPr>
                        <a:t>(Tuesday - Tuesday)</a:t>
                      </a:r>
                      <a:endParaRPr lang="en-US" sz="1400" dirty="0">
                        <a:effectLst/>
                      </a:endParaRPr>
                    </a:p>
                    <a:p>
                      <a:pPr marL="0" marR="0" algn="just">
                        <a:spcBef>
                          <a:spcPts val="0"/>
                        </a:spcBef>
                        <a:spcAft>
                          <a:spcPts val="0"/>
                        </a:spcAft>
                      </a:pPr>
                      <a:r>
                        <a:rPr lang="en-US" sz="1200" u="sng" dirty="0">
                          <a:effectLst/>
                        </a:rPr>
                        <a:t>POLITICAL PARTIES</a:t>
                      </a:r>
                      <a:endParaRPr lang="en-US" sz="1400" dirty="0">
                        <a:effectLst/>
                        <a:latin typeface="Times New Roman" panose="02020603050405020304" pitchFamily="18" charset="0"/>
                        <a:ea typeface="Times New Roman" panose="02020603050405020304" pitchFamily="18" charset="0"/>
                      </a:endParaRPr>
                    </a:p>
                  </a:txBody>
                  <a:tcPr marL="31973" marR="31973" marT="0" marB="0"/>
                </a:tc>
                <a:tc>
                  <a:txBody>
                    <a:bodyPr/>
                    <a:lstStyle/>
                    <a:p>
                      <a:pPr marL="0" marR="0" algn="just">
                        <a:spcBef>
                          <a:spcPts val="0"/>
                        </a:spcBef>
                        <a:spcAft>
                          <a:spcPts val="0"/>
                        </a:spcAft>
                      </a:pPr>
                      <a:r>
                        <a:rPr lang="en-US" sz="1200" u="sng">
                          <a:effectLst/>
                        </a:rPr>
                        <a:t>CONVENTIONS</a:t>
                      </a:r>
                      <a:r>
                        <a:rPr lang="en-US" sz="1200">
                          <a:effectLst/>
                        </a:rPr>
                        <a:t>.  Period of time when major party conventions to endorse candidates for </a:t>
                      </a:r>
                      <a:r>
                        <a:rPr lang="en-US" sz="1200" u="sng">
                          <a:effectLst/>
                        </a:rPr>
                        <a:t>state and district</a:t>
                      </a:r>
                      <a:r>
                        <a:rPr lang="en-US" sz="1200">
                          <a:effectLst/>
                        </a:rPr>
                        <a:t> office must be held.  Party-endorsed candidates must file with the Secretary of the State a certificate of endorsement signed by candidates and attested by either (1) the chairman or presiding officer of the convention or (2) the secretary of the convention not later than 4:00 p.m. of the fourteenth day following close of convention.  In order to primary, a 15% candidate must</a:t>
                      </a:r>
                      <a:r>
                        <a:rPr lang="en-US" sz="1400">
                          <a:effectLst/>
                        </a:rPr>
                        <a:t> </a:t>
                      </a:r>
                      <a:r>
                        <a:rPr lang="en-US" sz="1200">
                          <a:effectLst/>
                        </a:rPr>
                        <a:t>file with the Secretary of the State a certificate signed by him, stating that he received 15% of the convention vote on any roll call, and attested by either (1) the chairman or presiding officer of the convention or (2) the secretary of the convention plus statement of consent not later than 4:00 p.m. of the fourteenth day following close of convention.  (§§ 9-383, 9-388 and 9-400)</a:t>
                      </a:r>
                      <a:endParaRPr lang="en-US" sz="1400">
                        <a:effectLst/>
                      </a:endParaRPr>
                    </a:p>
                    <a:p>
                      <a:pPr marL="0" marR="0" algn="just">
                        <a:spcBef>
                          <a:spcPts val="0"/>
                        </a:spcBef>
                        <a:spcAft>
                          <a:spcPts val="0"/>
                        </a:spcAft>
                        <a:tabLst>
                          <a:tab pos="1508760" algn="l"/>
                        </a:tabLst>
                      </a:pPr>
                      <a:r>
                        <a:rPr lang="en-US" sz="900">
                          <a:effectLst/>
                        </a:rPr>
                        <a:t> </a:t>
                      </a:r>
                      <a:endParaRPr lang="en-US" sz="1400">
                        <a:effectLst/>
                      </a:endParaRPr>
                    </a:p>
                    <a:p>
                      <a:pPr marL="0" marR="0" algn="just">
                        <a:spcBef>
                          <a:spcPts val="0"/>
                        </a:spcBef>
                        <a:spcAft>
                          <a:spcPts val="0"/>
                        </a:spcAft>
                        <a:tabLst>
                          <a:tab pos="1508760" algn="l"/>
                        </a:tabLst>
                      </a:pPr>
                      <a:r>
                        <a:rPr lang="en-US" sz="1200">
                          <a:effectLst/>
                        </a:rPr>
                        <a:t>If a state convention voted that roll call be taken by town delegation, chairmen of town delegations to State Convention file list of names and votes of each delegate with Secretary of the State within 48 hours after the close of State Convention.  (§ 9-385a)</a:t>
                      </a:r>
                      <a:endParaRPr lang="en-US" sz="1400">
                        <a:effectLst/>
                      </a:endParaRPr>
                    </a:p>
                    <a:p>
                      <a:pPr marL="0" marR="0" algn="just">
                        <a:spcBef>
                          <a:spcPts val="0"/>
                        </a:spcBef>
                        <a:spcAft>
                          <a:spcPts val="0"/>
                        </a:spcAft>
                        <a:tabLst>
                          <a:tab pos="1508760" algn="l"/>
                        </a:tabLst>
                      </a:pPr>
                      <a:r>
                        <a:rPr lang="en-US" sz="1100">
                          <a:effectLst/>
                        </a:rPr>
                        <a:t> </a:t>
                      </a:r>
                      <a:endParaRPr lang="en-US" sz="1400">
                        <a:effectLst/>
                        <a:latin typeface="Times New Roman" panose="02020603050405020304" pitchFamily="18" charset="0"/>
                        <a:ea typeface="Times New Roman" panose="02020603050405020304" pitchFamily="18" charset="0"/>
                      </a:endParaRPr>
                    </a:p>
                  </a:txBody>
                  <a:tcPr marL="31973" marR="31973" marT="0" marB="0"/>
                </a:tc>
                <a:extLst>
                  <a:ext uri="{0D108BD9-81ED-4DB2-BD59-A6C34878D82A}">
                    <a16:rowId xmlns:a16="http://schemas.microsoft.com/office/drawing/2014/main" val="427310357"/>
                  </a:ext>
                </a:extLst>
              </a:tr>
              <a:tr h="738798">
                <a:tc>
                  <a:txBody>
                    <a:bodyPr/>
                    <a:lstStyle/>
                    <a:p>
                      <a:pPr marL="0" marR="0" algn="just">
                        <a:spcBef>
                          <a:spcPts val="0"/>
                        </a:spcBef>
                        <a:spcAft>
                          <a:spcPts val="0"/>
                        </a:spcAft>
                      </a:pPr>
                      <a:r>
                        <a:rPr lang="en-US" sz="1200">
                          <a:effectLst/>
                        </a:rPr>
                        <a:t>MAY 9, 2022</a:t>
                      </a:r>
                      <a:endParaRPr lang="en-US" sz="1400">
                        <a:effectLst/>
                      </a:endParaRPr>
                    </a:p>
                    <a:p>
                      <a:pPr marL="0" marR="0" algn="just">
                        <a:spcBef>
                          <a:spcPts val="0"/>
                        </a:spcBef>
                        <a:spcAft>
                          <a:spcPts val="0"/>
                        </a:spcAft>
                      </a:pPr>
                      <a:r>
                        <a:rPr lang="en-US" sz="1200">
                          <a:effectLst/>
                        </a:rPr>
                        <a:t>(Monday)</a:t>
                      </a:r>
                      <a:endParaRPr lang="en-US" sz="1400">
                        <a:effectLst/>
                      </a:endParaRPr>
                    </a:p>
                    <a:p>
                      <a:pPr marL="0" marR="0" algn="just">
                        <a:spcBef>
                          <a:spcPts val="0"/>
                        </a:spcBef>
                        <a:spcAft>
                          <a:spcPts val="0"/>
                        </a:spcAft>
                      </a:pPr>
                      <a:r>
                        <a:rPr lang="en-US" sz="1200" u="sng">
                          <a:effectLst/>
                        </a:rPr>
                        <a:t>REGISTRARS</a:t>
                      </a:r>
                      <a:endParaRPr lang="en-US" sz="1400">
                        <a:effectLst/>
                        <a:latin typeface="Times New Roman" panose="02020603050405020304" pitchFamily="18" charset="0"/>
                        <a:ea typeface="Times New Roman" panose="02020603050405020304" pitchFamily="18" charset="0"/>
                      </a:endParaRPr>
                    </a:p>
                  </a:txBody>
                  <a:tcPr marL="31973" marR="31973" marT="0" marB="0"/>
                </a:tc>
                <a:tc>
                  <a:txBody>
                    <a:bodyPr/>
                    <a:lstStyle/>
                    <a:p>
                      <a:pPr marL="0" marR="0" algn="just">
                        <a:spcBef>
                          <a:spcPts val="0"/>
                        </a:spcBef>
                        <a:spcAft>
                          <a:spcPts val="0"/>
                        </a:spcAft>
                        <a:tabLst>
                          <a:tab pos="1508760" algn="l"/>
                        </a:tabLst>
                      </a:pPr>
                      <a:r>
                        <a:rPr lang="en-US" sz="1200" u="sng" dirty="0">
                          <a:effectLst/>
                        </a:rPr>
                        <a:t>PARTY TRANSFER -- STATE, DISTRICT AND MUNICIPAL OFFICE PRIMARY</a:t>
                      </a:r>
                      <a:r>
                        <a:rPr lang="en-US" sz="1200" dirty="0">
                          <a:effectLst/>
                        </a:rPr>
                        <a:t>.  Last day that an enrolled elector can transfer from one party to another and be eligible to vote in </a:t>
                      </a:r>
                      <a:r>
                        <a:rPr lang="en-US" sz="1200" u="sng" dirty="0">
                          <a:effectLst/>
                        </a:rPr>
                        <a:t>state</a:t>
                      </a:r>
                      <a:r>
                        <a:rPr lang="en-US" sz="1200" dirty="0">
                          <a:effectLst/>
                        </a:rPr>
                        <a:t>, </a:t>
                      </a:r>
                      <a:r>
                        <a:rPr lang="en-US" sz="1200" u="sng" dirty="0">
                          <a:effectLst/>
                        </a:rPr>
                        <a:t>district</a:t>
                      </a:r>
                      <a:r>
                        <a:rPr lang="en-US" sz="1200" dirty="0">
                          <a:effectLst/>
                        </a:rPr>
                        <a:t> or </a:t>
                      </a:r>
                      <a:r>
                        <a:rPr lang="en-US" sz="1200" u="sng" dirty="0">
                          <a:effectLst/>
                        </a:rPr>
                        <a:t>municipal</a:t>
                      </a:r>
                      <a:r>
                        <a:rPr lang="en-US" sz="1200" dirty="0">
                          <a:effectLst/>
                        </a:rPr>
                        <a:t> office primary of new party.  (§ 9-59)</a:t>
                      </a:r>
                      <a:endParaRPr lang="en-US" sz="1400" dirty="0">
                        <a:effectLst/>
                      </a:endParaRPr>
                    </a:p>
                    <a:p>
                      <a:pPr marL="0" marR="0" algn="just">
                        <a:spcBef>
                          <a:spcPts val="0"/>
                        </a:spcBef>
                        <a:spcAft>
                          <a:spcPts val="0"/>
                        </a:spcAft>
                        <a:tabLst>
                          <a:tab pos="1508760" algn="l"/>
                        </a:tabLst>
                      </a:pPr>
                      <a:r>
                        <a:rPr lang="en-US" sz="1100" dirty="0">
                          <a:effectLst/>
                        </a:rPr>
                        <a:t> </a:t>
                      </a:r>
                      <a:endParaRPr lang="en-US" sz="1400" dirty="0">
                        <a:effectLst/>
                        <a:latin typeface="Times New Roman" panose="02020603050405020304" pitchFamily="18" charset="0"/>
                        <a:ea typeface="Times New Roman" panose="02020603050405020304" pitchFamily="18" charset="0"/>
                      </a:endParaRPr>
                    </a:p>
                  </a:txBody>
                  <a:tcPr marL="31973" marR="31973" marT="0" marB="0"/>
                </a:tc>
                <a:extLst>
                  <a:ext uri="{0D108BD9-81ED-4DB2-BD59-A6C34878D82A}">
                    <a16:rowId xmlns:a16="http://schemas.microsoft.com/office/drawing/2014/main" val="3565046701"/>
                  </a:ext>
                </a:extLst>
              </a:tr>
            </a:tbl>
          </a:graphicData>
        </a:graphic>
      </p:graphicFrame>
    </p:spTree>
    <p:extLst>
      <p:ext uri="{BB962C8B-B14F-4D97-AF65-F5344CB8AC3E}">
        <p14:creationId xmlns:p14="http://schemas.microsoft.com/office/powerpoint/2010/main" val="2336210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43FBEE9-5F5A-4EFB-898C-5D1770B31C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B3AF62-7097-4A2A-B53E-8D1DDE5D257A}"/>
              </a:ext>
            </a:extLst>
          </p:cNvPr>
          <p:cNvSpPr>
            <a:spLocks noGrp="1"/>
          </p:cNvSpPr>
          <p:nvPr>
            <p:ph type="title"/>
          </p:nvPr>
        </p:nvSpPr>
        <p:spPr>
          <a:xfrm>
            <a:off x="1219937" y="424990"/>
            <a:ext cx="10905066" cy="1485900"/>
          </a:xfrm>
          <a:noFill/>
        </p:spPr>
        <p:txBody>
          <a:bodyPr>
            <a:normAutofit/>
          </a:bodyPr>
          <a:lstStyle/>
          <a:p>
            <a:r>
              <a:rPr lang="en-US" dirty="0"/>
              <a:t>Important Calendar Events</a:t>
            </a:r>
          </a:p>
        </p:txBody>
      </p:sp>
      <p:graphicFrame>
        <p:nvGraphicFramePr>
          <p:cNvPr id="4" name="Content Placeholder 3">
            <a:extLst>
              <a:ext uri="{FF2B5EF4-FFF2-40B4-BE49-F238E27FC236}">
                <a16:creationId xmlns:a16="http://schemas.microsoft.com/office/drawing/2014/main" id="{10672E17-EAAC-4F11-84B3-F77E04290B40}"/>
              </a:ext>
            </a:extLst>
          </p:cNvPr>
          <p:cNvGraphicFramePr>
            <a:graphicFrameLocks noGrp="1"/>
          </p:cNvGraphicFramePr>
          <p:nvPr>
            <p:ph idx="1"/>
            <p:extLst>
              <p:ext uri="{D42A27DB-BD31-4B8C-83A1-F6EECF244321}">
                <p14:modId xmlns:p14="http://schemas.microsoft.com/office/powerpoint/2010/main" val="4210900142"/>
              </p:ext>
            </p:extLst>
          </p:nvPr>
        </p:nvGraphicFramePr>
        <p:xfrm>
          <a:off x="946611" y="2568671"/>
          <a:ext cx="10905067" cy="3458167"/>
        </p:xfrm>
        <a:graphic>
          <a:graphicData uri="http://schemas.openxmlformats.org/drawingml/2006/table">
            <a:tbl>
              <a:tblPr firstRow="1" bandRow="1">
                <a:tableStyleId>{5C22544A-7EE6-4342-B048-85BDC9FD1C3A}</a:tableStyleId>
              </a:tblPr>
              <a:tblGrid>
                <a:gridCol w="2874195">
                  <a:extLst>
                    <a:ext uri="{9D8B030D-6E8A-4147-A177-3AD203B41FA5}">
                      <a16:colId xmlns:a16="http://schemas.microsoft.com/office/drawing/2014/main" val="4011033010"/>
                    </a:ext>
                  </a:extLst>
                </a:gridCol>
                <a:gridCol w="8030872">
                  <a:extLst>
                    <a:ext uri="{9D8B030D-6E8A-4147-A177-3AD203B41FA5}">
                      <a16:colId xmlns:a16="http://schemas.microsoft.com/office/drawing/2014/main" val="1133825807"/>
                    </a:ext>
                  </a:extLst>
                </a:gridCol>
              </a:tblGrid>
              <a:tr h="996787">
                <a:tc>
                  <a:txBody>
                    <a:bodyPr/>
                    <a:lstStyle/>
                    <a:p>
                      <a:pPr marL="0" marR="0" algn="just">
                        <a:spcBef>
                          <a:spcPts val="0"/>
                        </a:spcBef>
                        <a:spcAft>
                          <a:spcPts val="0"/>
                        </a:spcAft>
                      </a:pPr>
                      <a:r>
                        <a:rPr lang="en-US" sz="1200">
                          <a:effectLst/>
                        </a:rPr>
                        <a:t>MAY 17, 2022 to</a:t>
                      </a:r>
                      <a:endParaRPr lang="en-US" sz="1400">
                        <a:effectLst/>
                      </a:endParaRPr>
                    </a:p>
                    <a:p>
                      <a:pPr marL="0" marR="0" algn="just">
                        <a:spcBef>
                          <a:spcPts val="0"/>
                        </a:spcBef>
                        <a:spcAft>
                          <a:spcPts val="0"/>
                        </a:spcAft>
                      </a:pPr>
                      <a:r>
                        <a:rPr lang="en-US" sz="1200">
                          <a:effectLst/>
                        </a:rPr>
                        <a:t>MAY 24, 2022</a:t>
                      </a:r>
                      <a:endParaRPr lang="en-US" sz="1400">
                        <a:effectLst/>
                      </a:endParaRPr>
                    </a:p>
                    <a:p>
                      <a:pPr marL="0" marR="0" algn="just">
                        <a:spcBef>
                          <a:spcPts val="0"/>
                        </a:spcBef>
                        <a:spcAft>
                          <a:spcPts val="0"/>
                        </a:spcAft>
                      </a:pPr>
                      <a:r>
                        <a:rPr lang="en-US" sz="1200">
                          <a:effectLst/>
                        </a:rPr>
                        <a:t>(Tuesday - Tuesday)</a:t>
                      </a:r>
                      <a:endParaRPr lang="en-US" sz="1400">
                        <a:effectLst/>
                      </a:endParaRPr>
                    </a:p>
                    <a:p>
                      <a:pPr marL="2194560" marR="0" indent="-2194560" algn="just">
                        <a:spcBef>
                          <a:spcPts val="0"/>
                        </a:spcBef>
                        <a:spcAft>
                          <a:spcPts val="0"/>
                        </a:spcAft>
                        <a:tabLst>
                          <a:tab pos="1508760" algn="l"/>
                        </a:tabLst>
                      </a:pPr>
                      <a:r>
                        <a:rPr lang="en-US" sz="1200" u="sng">
                          <a:effectLst/>
                        </a:rPr>
                        <a:t>POLITICAL PARTIES</a:t>
                      </a:r>
                      <a:endParaRPr lang="en-US" sz="1400">
                        <a:effectLst/>
                        <a:latin typeface="Times New Roman" panose="02020603050405020304" pitchFamily="18" charset="0"/>
                        <a:ea typeface="Times New Roman" panose="02020603050405020304" pitchFamily="18" charset="0"/>
                      </a:endParaRPr>
                    </a:p>
                  </a:txBody>
                  <a:tcPr marL="32237" marR="32237" marT="0" marB="0"/>
                </a:tc>
                <a:tc>
                  <a:txBody>
                    <a:bodyPr/>
                    <a:lstStyle/>
                    <a:p>
                      <a:pPr marL="0" marR="0" algn="just">
                        <a:spcBef>
                          <a:spcPts val="0"/>
                        </a:spcBef>
                        <a:spcAft>
                          <a:spcPts val="0"/>
                        </a:spcAft>
                        <a:tabLst>
                          <a:tab pos="1508760" algn="l"/>
                        </a:tabLst>
                      </a:pPr>
                      <a:r>
                        <a:rPr lang="en-US" sz="1200" u="sng">
                          <a:effectLst/>
                        </a:rPr>
                        <a:t>PARTY ENDORSEMENT – MUNICIPAL OFFICE</a:t>
                      </a:r>
                      <a:r>
                        <a:rPr lang="en-US" sz="1200">
                          <a:effectLst/>
                        </a:rPr>
                        <a:t>.  Endorsement by major party for </a:t>
                      </a:r>
                      <a:r>
                        <a:rPr lang="en-US" sz="1200" u="sng">
                          <a:effectLst/>
                        </a:rPr>
                        <a:t>municipal</a:t>
                      </a:r>
                      <a:r>
                        <a:rPr lang="en-US" sz="1200">
                          <a:effectLst/>
                        </a:rPr>
                        <a:t> office</a:t>
                      </a:r>
                      <a:r>
                        <a:rPr lang="en-US" sz="1400">
                          <a:effectLst/>
                        </a:rPr>
                        <a:t> </a:t>
                      </a:r>
                      <a:r>
                        <a:rPr lang="en-US" sz="1200">
                          <a:effectLst/>
                        </a:rPr>
                        <a:t>by town committee, caucus or convention between these days.  (§§</a:t>
                      </a:r>
                      <a:r>
                        <a:rPr lang="en-US" sz="1400">
                          <a:effectLst/>
                        </a:rPr>
                        <a:t> </a:t>
                      </a:r>
                      <a:r>
                        <a:rPr lang="en-US" sz="1200">
                          <a:effectLst/>
                        </a:rPr>
                        <a:t>9-390 and 9-391)</a:t>
                      </a:r>
                      <a:endParaRPr lang="en-US" sz="1400">
                        <a:effectLst/>
                      </a:endParaRPr>
                    </a:p>
                    <a:p>
                      <a:pPr marL="2194560" marR="0" indent="-2194560" algn="just">
                        <a:spcBef>
                          <a:spcPts val="0"/>
                        </a:spcBef>
                        <a:spcAft>
                          <a:spcPts val="0"/>
                        </a:spcAft>
                        <a:tabLst>
                          <a:tab pos="1508760" algn="l"/>
                        </a:tabLst>
                      </a:pPr>
                      <a:r>
                        <a:rPr lang="en-US" sz="1200">
                          <a:effectLst/>
                        </a:rPr>
                        <a:t> </a:t>
                      </a:r>
                      <a:endParaRPr lang="en-US" sz="1400">
                        <a:effectLst/>
                      </a:endParaRPr>
                    </a:p>
                    <a:p>
                      <a:pPr marL="0" marR="0" algn="just">
                        <a:spcBef>
                          <a:spcPts val="0"/>
                        </a:spcBef>
                        <a:spcAft>
                          <a:spcPts val="0"/>
                        </a:spcAft>
                        <a:tabLst>
                          <a:tab pos="1508760" algn="l"/>
                        </a:tabLst>
                      </a:pPr>
                      <a:r>
                        <a:rPr lang="en-US" sz="1200">
                          <a:effectLst/>
                        </a:rPr>
                        <a:t>No party may endorse more candidates for </a:t>
                      </a:r>
                      <a:r>
                        <a:rPr lang="en-US" sz="1200" u="sng">
                          <a:effectLst/>
                        </a:rPr>
                        <a:t>municipal</a:t>
                      </a:r>
                      <a:r>
                        <a:rPr lang="en-US" sz="1200">
                          <a:effectLst/>
                        </a:rPr>
                        <a:t> office than number for which an elector may vote.  (§ 9-414)</a:t>
                      </a:r>
                      <a:endParaRPr lang="en-US" sz="1400">
                        <a:effectLst/>
                      </a:endParaRPr>
                    </a:p>
                    <a:p>
                      <a:pPr marL="0" marR="0" algn="just">
                        <a:spcBef>
                          <a:spcPts val="0"/>
                        </a:spcBef>
                        <a:spcAft>
                          <a:spcPts val="0"/>
                        </a:spcAft>
                        <a:tabLst>
                          <a:tab pos="1508760" algn="l"/>
                        </a:tabLst>
                      </a:pPr>
                      <a:r>
                        <a:rPr lang="en-US" sz="1100">
                          <a:effectLst/>
                        </a:rPr>
                        <a:t> </a:t>
                      </a:r>
                      <a:endParaRPr lang="en-US" sz="1400">
                        <a:effectLst/>
                        <a:latin typeface="Times New Roman" panose="02020603050405020304" pitchFamily="18" charset="0"/>
                        <a:ea typeface="Times New Roman" panose="02020603050405020304" pitchFamily="18" charset="0"/>
                      </a:endParaRPr>
                    </a:p>
                  </a:txBody>
                  <a:tcPr marL="32237" marR="32237" marT="0" marB="0"/>
                </a:tc>
                <a:extLst>
                  <a:ext uri="{0D108BD9-81ED-4DB2-BD59-A6C34878D82A}">
                    <a16:rowId xmlns:a16="http://schemas.microsoft.com/office/drawing/2014/main" val="3624142634"/>
                  </a:ext>
                </a:extLst>
              </a:tr>
              <a:tr h="1518571">
                <a:tc>
                  <a:txBody>
                    <a:bodyPr/>
                    <a:lstStyle/>
                    <a:p>
                      <a:pPr marL="0" marR="0" algn="just">
                        <a:spcBef>
                          <a:spcPts val="0"/>
                        </a:spcBef>
                        <a:spcAft>
                          <a:spcPts val="0"/>
                        </a:spcAft>
                      </a:pPr>
                      <a:r>
                        <a:rPr lang="en-US" sz="1200">
                          <a:effectLst/>
                        </a:rPr>
                        <a:t>MAY 17, 2022 to</a:t>
                      </a:r>
                      <a:endParaRPr lang="en-US" sz="1400">
                        <a:effectLst/>
                      </a:endParaRPr>
                    </a:p>
                    <a:p>
                      <a:pPr marL="0" marR="0" algn="just">
                        <a:spcBef>
                          <a:spcPts val="0"/>
                        </a:spcBef>
                        <a:spcAft>
                          <a:spcPts val="0"/>
                        </a:spcAft>
                      </a:pPr>
                      <a:r>
                        <a:rPr lang="en-US" sz="1200">
                          <a:effectLst/>
                        </a:rPr>
                        <a:t>JUNE 7, 2022</a:t>
                      </a:r>
                      <a:endParaRPr lang="en-US" sz="1400">
                        <a:effectLst/>
                      </a:endParaRPr>
                    </a:p>
                    <a:p>
                      <a:pPr marL="0" marR="0" algn="just">
                        <a:spcBef>
                          <a:spcPts val="0"/>
                        </a:spcBef>
                        <a:spcAft>
                          <a:spcPts val="0"/>
                        </a:spcAft>
                      </a:pPr>
                      <a:r>
                        <a:rPr lang="en-US" sz="1200">
                          <a:effectLst/>
                        </a:rPr>
                        <a:t>(Tuesday – Tuesday)</a:t>
                      </a:r>
                      <a:endParaRPr lang="en-US" sz="1400">
                        <a:effectLst/>
                      </a:endParaRPr>
                    </a:p>
                    <a:p>
                      <a:pPr marL="0" marR="0" algn="just">
                        <a:spcBef>
                          <a:spcPts val="0"/>
                        </a:spcBef>
                        <a:spcAft>
                          <a:spcPts val="0"/>
                        </a:spcAft>
                      </a:pPr>
                      <a:r>
                        <a:rPr lang="en-US" sz="1200" u="sng">
                          <a:effectLst/>
                        </a:rPr>
                        <a:t>POLITICAL PARTIES</a:t>
                      </a:r>
                      <a:endParaRPr lang="en-US" sz="1400">
                        <a:effectLst/>
                        <a:latin typeface="Times New Roman" panose="02020603050405020304" pitchFamily="18" charset="0"/>
                        <a:ea typeface="Times New Roman" panose="02020603050405020304" pitchFamily="18" charset="0"/>
                      </a:endParaRPr>
                    </a:p>
                  </a:txBody>
                  <a:tcPr marL="32237" marR="32237" marT="0" marB="0"/>
                </a:tc>
                <a:tc>
                  <a:txBody>
                    <a:bodyPr/>
                    <a:lstStyle/>
                    <a:p>
                      <a:pPr marL="0" marR="0" algn="just">
                        <a:spcBef>
                          <a:spcPts val="0"/>
                        </a:spcBef>
                        <a:spcAft>
                          <a:spcPts val="0"/>
                        </a:spcAft>
                      </a:pPr>
                      <a:r>
                        <a:rPr lang="en-US" sz="1200" u="sng">
                          <a:effectLst/>
                        </a:rPr>
                        <a:t>PARTY ENDORSEMENT – CERTIFICATION – STATE AND DISTRICT OFFICES</a:t>
                      </a:r>
                      <a:r>
                        <a:rPr lang="en-US" sz="1200">
                          <a:effectLst/>
                        </a:rPr>
                        <a:t>.  Certificates of party endorsement for </a:t>
                      </a:r>
                      <a:r>
                        <a:rPr lang="en-US" sz="1200" u="sng">
                          <a:effectLst/>
                        </a:rPr>
                        <a:t>state and district offices</a:t>
                      </a:r>
                      <a:r>
                        <a:rPr lang="en-US" sz="1200">
                          <a:effectLst/>
                        </a:rPr>
                        <a:t> must be filed with the Secretary of the State signed by candidate and attested by either (1) the chairman or presiding officer of the convention or (2) the secretary of the convention not later than 4:00 p.m. of the fourteenth day following close of convention.  In order to primary, a 15% candidate must</a:t>
                      </a:r>
                      <a:r>
                        <a:rPr lang="en-US" sz="1400">
                          <a:effectLst/>
                        </a:rPr>
                        <a:t> </a:t>
                      </a:r>
                      <a:r>
                        <a:rPr lang="en-US" sz="1200">
                          <a:effectLst/>
                        </a:rPr>
                        <a:t>file with the Secretary of the State a certificate signed by him, stating that he received 15% of the convention vote on any roll call, and attested by either (1) the chairman or presiding officer of the convention or (2) the secretary of the convention plus statement of consent not later than 4:00 p.m. of the fourteenth day following close of convention.  (§§ 9-383, 9-388 and 9-400)</a:t>
                      </a:r>
                      <a:endParaRPr lang="en-US" sz="1400">
                        <a:effectLst/>
                      </a:endParaRPr>
                    </a:p>
                    <a:p>
                      <a:pPr marL="0" marR="0" algn="just">
                        <a:spcBef>
                          <a:spcPts val="0"/>
                        </a:spcBef>
                        <a:spcAft>
                          <a:spcPts val="0"/>
                        </a:spcAft>
                        <a:tabLst>
                          <a:tab pos="1508760" algn="l"/>
                        </a:tabLst>
                      </a:pPr>
                      <a:r>
                        <a:rPr lang="en-US" sz="1200">
                          <a:effectLst/>
                        </a:rPr>
                        <a:t> </a:t>
                      </a:r>
                      <a:endParaRPr lang="en-US" sz="1400">
                        <a:effectLst/>
                        <a:latin typeface="Times New Roman" panose="02020603050405020304" pitchFamily="18" charset="0"/>
                        <a:ea typeface="Times New Roman" panose="02020603050405020304" pitchFamily="18" charset="0"/>
                      </a:endParaRPr>
                    </a:p>
                  </a:txBody>
                  <a:tcPr marL="32237" marR="32237" marT="0" marB="0"/>
                </a:tc>
                <a:extLst>
                  <a:ext uri="{0D108BD9-81ED-4DB2-BD59-A6C34878D82A}">
                    <a16:rowId xmlns:a16="http://schemas.microsoft.com/office/drawing/2014/main" val="3759374729"/>
                  </a:ext>
                </a:extLst>
              </a:tr>
              <a:tr h="942809">
                <a:tc>
                  <a:txBody>
                    <a:bodyPr/>
                    <a:lstStyle/>
                    <a:p>
                      <a:pPr marL="0" marR="0" algn="just">
                        <a:spcBef>
                          <a:spcPts val="0"/>
                        </a:spcBef>
                        <a:spcAft>
                          <a:spcPts val="0"/>
                        </a:spcAft>
                      </a:pPr>
                      <a:r>
                        <a:rPr lang="en-US" sz="1200" dirty="0">
                          <a:effectLst/>
                        </a:rPr>
                        <a:t>MAY 18, 2022 to</a:t>
                      </a:r>
                      <a:endParaRPr lang="en-US" sz="1400" dirty="0">
                        <a:effectLst/>
                      </a:endParaRPr>
                    </a:p>
                    <a:p>
                      <a:pPr marL="0" marR="0" algn="just">
                        <a:spcBef>
                          <a:spcPts val="0"/>
                        </a:spcBef>
                        <a:spcAft>
                          <a:spcPts val="0"/>
                        </a:spcAft>
                      </a:pPr>
                      <a:r>
                        <a:rPr lang="en-US" sz="1200" dirty="0">
                          <a:effectLst/>
                        </a:rPr>
                        <a:t>MAY 25, 2022</a:t>
                      </a:r>
                      <a:endParaRPr lang="en-US" sz="1400" dirty="0">
                        <a:effectLst/>
                      </a:endParaRPr>
                    </a:p>
                    <a:p>
                      <a:pPr marL="0" marR="0" algn="just">
                        <a:spcBef>
                          <a:spcPts val="0"/>
                        </a:spcBef>
                        <a:spcAft>
                          <a:spcPts val="0"/>
                        </a:spcAft>
                      </a:pPr>
                      <a:r>
                        <a:rPr lang="en-US" sz="1200" dirty="0">
                          <a:effectLst/>
                        </a:rPr>
                        <a:t>(Wednesday – Wednesday)</a:t>
                      </a:r>
                      <a:endParaRPr lang="en-US" sz="1400" dirty="0">
                        <a:effectLst/>
                      </a:endParaRPr>
                    </a:p>
                    <a:p>
                      <a:pPr marL="0" marR="0" algn="just">
                        <a:spcBef>
                          <a:spcPts val="0"/>
                        </a:spcBef>
                        <a:spcAft>
                          <a:spcPts val="0"/>
                        </a:spcAft>
                      </a:pPr>
                      <a:r>
                        <a:rPr lang="en-US" sz="1200" u="sng" dirty="0">
                          <a:effectLst/>
                        </a:rPr>
                        <a:t>REGISTRARS</a:t>
                      </a:r>
                      <a:endParaRPr lang="en-US" sz="1400" dirty="0">
                        <a:effectLst/>
                      </a:endParaRPr>
                    </a:p>
                    <a:p>
                      <a:pPr marL="0" marR="0" algn="just">
                        <a:spcBef>
                          <a:spcPts val="0"/>
                        </a:spcBef>
                        <a:spcAft>
                          <a:spcPts val="0"/>
                        </a:spcAft>
                      </a:pPr>
                      <a:r>
                        <a:rPr lang="en-US" sz="1200" u="none" strike="noStrike" dirty="0">
                          <a:effectLst/>
                        </a:rPr>
                        <a:t> </a:t>
                      </a:r>
                      <a:endParaRPr lang="en-US" sz="1400" dirty="0">
                        <a:effectLst/>
                        <a:latin typeface="Times New Roman" panose="02020603050405020304" pitchFamily="18" charset="0"/>
                        <a:ea typeface="Times New Roman" panose="02020603050405020304" pitchFamily="18" charset="0"/>
                      </a:endParaRPr>
                    </a:p>
                  </a:txBody>
                  <a:tcPr marL="32237" marR="32237" marT="0" marB="0"/>
                </a:tc>
                <a:tc>
                  <a:txBody>
                    <a:bodyPr/>
                    <a:lstStyle/>
                    <a:p>
                      <a:pPr marL="0" marR="0" algn="just">
                        <a:spcBef>
                          <a:spcPts val="0"/>
                        </a:spcBef>
                        <a:spcAft>
                          <a:spcPts val="0"/>
                        </a:spcAft>
                      </a:pPr>
                      <a:r>
                        <a:rPr lang="en-US" sz="1200" u="sng" dirty="0">
                          <a:effectLst/>
                        </a:rPr>
                        <a:t>PRIMARY PETITIONS – AVAILABLE – MUNICIPAL OFFICE</a:t>
                      </a:r>
                      <a:r>
                        <a:rPr lang="en-US" sz="1200" dirty="0">
                          <a:effectLst/>
                        </a:rPr>
                        <a:t>.  Primary petitions for persons desiring to oppose candidates of major party for </a:t>
                      </a:r>
                      <a:r>
                        <a:rPr lang="en-US" sz="1200" u="sng" dirty="0">
                          <a:effectLst/>
                        </a:rPr>
                        <a:t>municipal</a:t>
                      </a:r>
                      <a:r>
                        <a:rPr lang="en-US" sz="1200" dirty="0">
                          <a:effectLst/>
                        </a:rPr>
                        <a:t> offices shall be available from the registrars of voters on the day following the making of the party’s endorsement.  (§9-409)</a:t>
                      </a:r>
                      <a:endParaRPr lang="en-US" sz="1400" dirty="0">
                        <a:effectLst/>
                      </a:endParaRPr>
                    </a:p>
                    <a:p>
                      <a:pPr marL="0" marR="0" algn="just">
                        <a:spcBef>
                          <a:spcPts val="0"/>
                        </a:spcBef>
                        <a:spcAft>
                          <a:spcPts val="0"/>
                        </a:spcAft>
                        <a:tabLst>
                          <a:tab pos="1508760" algn="l"/>
                        </a:tabLst>
                      </a:pPr>
                      <a:r>
                        <a:rPr lang="en-US" sz="1200" dirty="0">
                          <a:effectLst/>
                        </a:rPr>
                        <a:t> </a:t>
                      </a:r>
                      <a:endParaRPr lang="en-US" sz="1400" dirty="0">
                        <a:effectLst/>
                        <a:latin typeface="Times New Roman" panose="02020603050405020304" pitchFamily="18" charset="0"/>
                        <a:ea typeface="Times New Roman" panose="02020603050405020304" pitchFamily="18" charset="0"/>
                      </a:endParaRPr>
                    </a:p>
                  </a:txBody>
                  <a:tcPr marL="32237" marR="32237" marT="0" marB="0"/>
                </a:tc>
                <a:extLst>
                  <a:ext uri="{0D108BD9-81ED-4DB2-BD59-A6C34878D82A}">
                    <a16:rowId xmlns:a16="http://schemas.microsoft.com/office/drawing/2014/main" val="3160680911"/>
                  </a:ext>
                </a:extLst>
              </a:tr>
            </a:tbl>
          </a:graphicData>
        </a:graphic>
      </p:graphicFrame>
    </p:spTree>
    <p:extLst>
      <p:ext uri="{BB962C8B-B14F-4D97-AF65-F5344CB8AC3E}">
        <p14:creationId xmlns:p14="http://schemas.microsoft.com/office/powerpoint/2010/main" val="334812069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{2F013E03-7899-48B0-9EB3-E3AA7CE8BFDE}tf10001105</Template>
  <TotalTime>38</TotalTime>
  <Words>3338</Words>
  <Application>Microsoft Office PowerPoint</Application>
  <PresentationFormat>Widescreen</PresentationFormat>
  <Paragraphs>252</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Calibri</vt:lpstr>
      <vt:lpstr>Franklin Gothic Book</vt:lpstr>
      <vt:lpstr>Times New Roman</vt:lpstr>
      <vt:lpstr>Crop</vt:lpstr>
      <vt:lpstr>2022 election outlook</vt:lpstr>
      <vt:lpstr>Redistricting Timeline </vt:lpstr>
      <vt:lpstr>Redistricting Process</vt:lpstr>
      <vt:lpstr>Redistricting Process</vt:lpstr>
      <vt:lpstr>Redistricting Process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Important Calendar Events</vt:lpstr>
      <vt:lpstr>COVID v. Non-COVID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 election outlook</dc:title>
  <dc:creator>Bromley, Ted</dc:creator>
  <cp:lastModifiedBy>Bromley, Ted</cp:lastModifiedBy>
  <cp:revision>1</cp:revision>
  <dcterms:created xsi:type="dcterms:W3CDTF">2022-03-02T16:48:51Z</dcterms:created>
  <dcterms:modified xsi:type="dcterms:W3CDTF">2022-03-02T17:27:47Z</dcterms:modified>
</cp:coreProperties>
</file>