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274" r:id="rId5"/>
    <p:sldId id="308" r:id="rId6"/>
    <p:sldId id="309" r:id="rId7"/>
    <p:sldId id="310" r:id="rId8"/>
    <p:sldId id="311" r:id="rId9"/>
    <p:sldId id="312" r:id="rId10"/>
    <p:sldId id="313" r:id="rId11"/>
    <p:sldId id="314" r:id="rId12"/>
    <p:sldId id="257" r:id="rId13"/>
    <p:sldId id="258" r:id="rId14"/>
    <p:sldId id="259" r:id="rId15"/>
    <p:sldId id="260" r:id="rId16"/>
    <p:sldId id="261" r:id="rId17"/>
    <p:sldId id="315"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E8FEF-E3B5-42A2-8E57-90F40F26185E}" v="2" dt="2022-03-22T20:32:44.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4" d="100"/>
          <a:sy n="64" d="100"/>
        </p:scale>
        <p:origin x="75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mley, Ted" userId="cb13e5c1-b325-4eeb-96d6-293808480a0d" providerId="ADAL" clId="{7AAE8FEF-E3B5-42A2-8E57-90F40F26185E}"/>
    <pc:docChg chg="custSel addSld delSld modSld">
      <pc:chgData name="Bromley, Ted" userId="cb13e5c1-b325-4eeb-96d6-293808480a0d" providerId="ADAL" clId="{7AAE8FEF-E3B5-42A2-8E57-90F40F26185E}" dt="2022-03-22T20:37:49.250" v="1604" actId="20577"/>
      <pc:docMkLst>
        <pc:docMk/>
      </pc:docMkLst>
      <pc:sldChg chg="modSp add mod">
        <pc:chgData name="Bromley, Ted" userId="cb13e5c1-b325-4eeb-96d6-293808480a0d" providerId="ADAL" clId="{7AAE8FEF-E3B5-42A2-8E57-90F40F26185E}" dt="2022-03-22T20:28:54.303" v="366" actId="27636"/>
        <pc:sldMkLst>
          <pc:docMk/>
          <pc:sldMk cId="0" sldId="257"/>
        </pc:sldMkLst>
        <pc:spChg chg="mod">
          <ac:chgData name="Bromley, Ted" userId="cb13e5c1-b325-4eeb-96d6-293808480a0d" providerId="ADAL" clId="{7AAE8FEF-E3B5-42A2-8E57-90F40F26185E}" dt="2022-03-22T20:28:32.227" v="11" actId="2711"/>
          <ac:spMkLst>
            <pc:docMk/>
            <pc:sldMk cId="0" sldId="257"/>
            <ac:spMk id="2" creationId="{00000000-0000-0000-0000-000000000000}"/>
          </ac:spMkLst>
        </pc:spChg>
        <pc:spChg chg="mod">
          <ac:chgData name="Bromley, Ted" userId="cb13e5c1-b325-4eeb-96d6-293808480a0d" providerId="ADAL" clId="{7AAE8FEF-E3B5-42A2-8E57-90F40F26185E}" dt="2022-03-22T20:28:54.303" v="366" actId="27636"/>
          <ac:spMkLst>
            <pc:docMk/>
            <pc:sldMk cId="0" sldId="257"/>
            <ac:spMk id="3" creationId="{00000000-0000-0000-0000-000000000000}"/>
          </ac:spMkLst>
        </pc:spChg>
      </pc:sldChg>
      <pc:sldChg chg="modSp add mod">
        <pc:chgData name="Bromley, Ted" userId="cb13e5c1-b325-4eeb-96d6-293808480a0d" providerId="ADAL" clId="{7AAE8FEF-E3B5-42A2-8E57-90F40F26185E}" dt="2022-03-22T20:29:59.891" v="876" actId="6549"/>
        <pc:sldMkLst>
          <pc:docMk/>
          <pc:sldMk cId="0" sldId="258"/>
        </pc:sldMkLst>
        <pc:spChg chg="mod">
          <ac:chgData name="Bromley, Ted" userId="cb13e5c1-b325-4eeb-96d6-293808480a0d" providerId="ADAL" clId="{7AAE8FEF-E3B5-42A2-8E57-90F40F26185E}" dt="2022-03-22T20:29:25.971" v="370" actId="2711"/>
          <ac:spMkLst>
            <pc:docMk/>
            <pc:sldMk cId="0" sldId="258"/>
            <ac:spMk id="2" creationId="{00000000-0000-0000-0000-000000000000}"/>
          </ac:spMkLst>
        </pc:spChg>
        <pc:spChg chg="mod">
          <ac:chgData name="Bromley, Ted" userId="cb13e5c1-b325-4eeb-96d6-293808480a0d" providerId="ADAL" clId="{7AAE8FEF-E3B5-42A2-8E57-90F40F26185E}" dt="2022-03-22T20:29:59.891" v="876" actId="6549"/>
          <ac:spMkLst>
            <pc:docMk/>
            <pc:sldMk cId="0" sldId="258"/>
            <ac:spMk id="3" creationId="{00000000-0000-0000-0000-000000000000}"/>
          </ac:spMkLst>
        </pc:spChg>
      </pc:sldChg>
      <pc:sldChg chg="modSp add mod">
        <pc:chgData name="Bromley, Ted" userId="cb13e5c1-b325-4eeb-96d6-293808480a0d" providerId="ADAL" clId="{7AAE8FEF-E3B5-42A2-8E57-90F40F26185E}" dt="2022-03-22T20:30:20.146" v="879" actId="27636"/>
        <pc:sldMkLst>
          <pc:docMk/>
          <pc:sldMk cId="0" sldId="259"/>
        </pc:sldMkLst>
        <pc:spChg chg="mod">
          <ac:chgData name="Bromley, Ted" userId="cb13e5c1-b325-4eeb-96d6-293808480a0d" providerId="ADAL" clId="{7AAE8FEF-E3B5-42A2-8E57-90F40F26185E}" dt="2022-03-22T20:30:12.772" v="877" actId="2711"/>
          <ac:spMkLst>
            <pc:docMk/>
            <pc:sldMk cId="0" sldId="259"/>
            <ac:spMk id="2" creationId="{00000000-0000-0000-0000-000000000000}"/>
          </ac:spMkLst>
        </pc:spChg>
        <pc:spChg chg="mod">
          <ac:chgData name="Bromley, Ted" userId="cb13e5c1-b325-4eeb-96d6-293808480a0d" providerId="ADAL" clId="{7AAE8FEF-E3B5-42A2-8E57-90F40F26185E}" dt="2022-03-22T20:30:20.146" v="879" actId="27636"/>
          <ac:spMkLst>
            <pc:docMk/>
            <pc:sldMk cId="0" sldId="259"/>
            <ac:spMk id="3" creationId="{00000000-0000-0000-0000-000000000000}"/>
          </ac:spMkLst>
        </pc:spChg>
      </pc:sldChg>
      <pc:sldChg chg="modSp add mod">
        <pc:chgData name="Bromley, Ted" userId="cb13e5c1-b325-4eeb-96d6-293808480a0d" providerId="ADAL" clId="{7AAE8FEF-E3B5-42A2-8E57-90F40F26185E}" dt="2022-03-22T20:31:55.425" v="1515" actId="255"/>
        <pc:sldMkLst>
          <pc:docMk/>
          <pc:sldMk cId="0" sldId="260"/>
        </pc:sldMkLst>
        <pc:spChg chg="mod">
          <ac:chgData name="Bromley, Ted" userId="cb13e5c1-b325-4eeb-96d6-293808480a0d" providerId="ADAL" clId="{7AAE8FEF-E3B5-42A2-8E57-90F40F26185E}" dt="2022-03-22T20:30:48.923" v="882" actId="2711"/>
          <ac:spMkLst>
            <pc:docMk/>
            <pc:sldMk cId="0" sldId="260"/>
            <ac:spMk id="2" creationId="{00000000-0000-0000-0000-000000000000}"/>
          </ac:spMkLst>
        </pc:spChg>
        <pc:spChg chg="mod">
          <ac:chgData name="Bromley, Ted" userId="cb13e5c1-b325-4eeb-96d6-293808480a0d" providerId="ADAL" clId="{7AAE8FEF-E3B5-42A2-8E57-90F40F26185E}" dt="2022-03-22T20:31:55.425" v="1515" actId="255"/>
          <ac:spMkLst>
            <pc:docMk/>
            <pc:sldMk cId="0" sldId="260"/>
            <ac:spMk id="3" creationId="{00000000-0000-0000-0000-000000000000}"/>
          </ac:spMkLst>
        </pc:spChg>
      </pc:sldChg>
      <pc:sldChg chg="modSp add mod">
        <pc:chgData name="Bromley, Ted" userId="cb13e5c1-b325-4eeb-96d6-293808480a0d" providerId="ADAL" clId="{7AAE8FEF-E3B5-42A2-8E57-90F40F26185E}" dt="2022-03-22T20:33:05.879" v="1521" actId="255"/>
        <pc:sldMkLst>
          <pc:docMk/>
          <pc:sldMk cId="0" sldId="261"/>
        </pc:sldMkLst>
        <pc:spChg chg="mod">
          <ac:chgData name="Bromley, Ted" userId="cb13e5c1-b325-4eeb-96d6-293808480a0d" providerId="ADAL" clId="{7AAE8FEF-E3B5-42A2-8E57-90F40F26185E}" dt="2022-03-22T20:32:55.570" v="1520" actId="2711"/>
          <ac:spMkLst>
            <pc:docMk/>
            <pc:sldMk cId="0" sldId="261"/>
            <ac:spMk id="2" creationId="{00000000-0000-0000-0000-000000000000}"/>
          </ac:spMkLst>
        </pc:spChg>
        <pc:spChg chg="mod">
          <ac:chgData name="Bromley, Ted" userId="cb13e5c1-b325-4eeb-96d6-293808480a0d" providerId="ADAL" clId="{7AAE8FEF-E3B5-42A2-8E57-90F40F26185E}" dt="2022-03-22T20:33:05.879" v="1521" actId="255"/>
          <ac:spMkLst>
            <pc:docMk/>
            <pc:sldMk cId="0" sldId="261"/>
            <ac:spMk id="3" creationId="{00000000-0000-0000-0000-000000000000}"/>
          </ac:spMkLst>
        </pc:spChg>
      </pc:sldChg>
      <pc:sldChg chg="del">
        <pc:chgData name="Bromley, Ted" userId="cb13e5c1-b325-4eeb-96d6-293808480a0d" providerId="ADAL" clId="{7AAE8FEF-E3B5-42A2-8E57-90F40F26185E}" dt="2022-03-22T20:27:31.876" v="5" actId="47"/>
        <pc:sldMkLst>
          <pc:docMk/>
          <pc:sldMk cId="40750136" sldId="315"/>
        </pc:sldMkLst>
      </pc:sldChg>
      <pc:sldChg chg="new del">
        <pc:chgData name="Bromley, Ted" userId="cb13e5c1-b325-4eeb-96d6-293808480a0d" providerId="ADAL" clId="{7AAE8FEF-E3B5-42A2-8E57-90F40F26185E}" dt="2022-03-22T20:32:46.953" v="1519" actId="47"/>
        <pc:sldMkLst>
          <pc:docMk/>
          <pc:sldMk cId="2144122985" sldId="315"/>
        </pc:sldMkLst>
      </pc:sldChg>
      <pc:sldChg chg="modSp new mod">
        <pc:chgData name="Bromley, Ted" userId="cb13e5c1-b325-4eeb-96d6-293808480a0d" providerId="ADAL" clId="{7AAE8FEF-E3B5-42A2-8E57-90F40F26185E}" dt="2022-03-22T20:36:21.201" v="1565" actId="2711"/>
        <pc:sldMkLst>
          <pc:docMk/>
          <pc:sldMk cId="2854051601" sldId="315"/>
        </pc:sldMkLst>
        <pc:spChg chg="mod">
          <ac:chgData name="Bromley, Ted" userId="cb13e5c1-b325-4eeb-96d6-293808480a0d" providerId="ADAL" clId="{7AAE8FEF-E3B5-42A2-8E57-90F40F26185E}" dt="2022-03-22T20:35:22.460" v="1536" actId="2711"/>
          <ac:spMkLst>
            <pc:docMk/>
            <pc:sldMk cId="2854051601" sldId="315"/>
            <ac:spMk id="2" creationId="{9DA05C9A-AC10-40AF-B7EE-6DB138EDECAA}"/>
          </ac:spMkLst>
        </pc:spChg>
        <pc:spChg chg="mod">
          <ac:chgData name="Bromley, Ted" userId="cb13e5c1-b325-4eeb-96d6-293808480a0d" providerId="ADAL" clId="{7AAE8FEF-E3B5-42A2-8E57-90F40F26185E}" dt="2022-03-22T20:36:21.201" v="1565" actId="2711"/>
          <ac:spMkLst>
            <pc:docMk/>
            <pc:sldMk cId="2854051601" sldId="315"/>
            <ac:spMk id="3" creationId="{886E0607-E88F-4020-B71B-226AE2C7686E}"/>
          </ac:spMkLst>
        </pc:spChg>
      </pc:sldChg>
      <pc:sldChg chg="modSp new mod">
        <pc:chgData name="Bromley, Ted" userId="cb13e5c1-b325-4eeb-96d6-293808480a0d" providerId="ADAL" clId="{7AAE8FEF-E3B5-42A2-8E57-90F40F26185E}" dt="2022-03-22T20:37:49.250" v="1604" actId="20577"/>
        <pc:sldMkLst>
          <pc:docMk/>
          <pc:sldMk cId="1645259124" sldId="316"/>
        </pc:sldMkLst>
        <pc:spChg chg="mod">
          <ac:chgData name="Bromley, Ted" userId="cb13e5c1-b325-4eeb-96d6-293808480a0d" providerId="ADAL" clId="{7AAE8FEF-E3B5-42A2-8E57-90F40F26185E}" dt="2022-03-22T20:35:54.892" v="1559" actId="2711"/>
          <ac:spMkLst>
            <pc:docMk/>
            <pc:sldMk cId="1645259124" sldId="316"/>
            <ac:spMk id="2" creationId="{D62085C4-BBDB-4F6C-BE5B-8DDB7BD0D37F}"/>
          </ac:spMkLst>
        </pc:spChg>
        <pc:spChg chg="mod">
          <ac:chgData name="Bromley, Ted" userId="cb13e5c1-b325-4eeb-96d6-293808480a0d" providerId="ADAL" clId="{7AAE8FEF-E3B5-42A2-8E57-90F40F26185E}" dt="2022-03-22T20:37:49.250" v="1604" actId="20577"/>
          <ac:spMkLst>
            <pc:docMk/>
            <pc:sldMk cId="1645259124" sldId="316"/>
            <ac:spMk id="3" creationId="{450E00C8-CDBA-47A8-8162-2A37DC464F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3/22/2022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3/22/2022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3/22/2022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3/22/2022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3/22/2022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3/22/2022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a:stretch/>
        </p:blipFill>
        <p:spPr>
          <a:xfrm>
            <a:off x="20" y="-49686"/>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965201" y="1020431"/>
            <a:ext cx="10225530" cy="1475013"/>
          </a:xfrm>
        </p:spPr>
        <p:txBody>
          <a:bodyPr>
            <a:normAutofit fontScale="90000"/>
          </a:bodyPr>
          <a:lstStyle/>
          <a:p>
            <a:r>
              <a:rPr lang="en-US" sz="4000" dirty="0">
                <a:solidFill>
                  <a:schemeClr val="tx1"/>
                </a:solidFill>
              </a:rPr>
              <a:t>Delegates and the endorsement process</a:t>
            </a:r>
            <a:br>
              <a:rPr lang="en-US" sz="4000" dirty="0">
                <a:solidFill>
                  <a:schemeClr val="tx1"/>
                </a:solidFill>
              </a:rPr>
            </a:br>
            <a:endParaRPr lang="en-US" sz="4000" dirty="0">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965200" y="2495445"/>
            <a:ext cx="10225530" cy="1475013"/>
          </a:xfrm>
        </p:spPr>
        <p:txBody>
          <a:bodyPr>
            <a:normAutofit/>
          </a:bodyPr>
          <a:lstStyle/>
          <a:p>
            <a:pPr algn="ctr"/>
            <a:r>
              <a:rPr lang="en-US" sz="2000" dirty="0">
                <a:solidFill>
                  <a:schemeClr val="tx1"/>
                </a:solidFill>
              </a:rPr>
              <a:t>2022 Continuing Education</a:t>
            </a:r>
          </a:p>
          <a:p>
            <a:pPr algn="ctr"/>
            <a:r>
              <a:rPr lang="en-US" sz="2000" dirty="0">
                <a:solidFill>
                  <a:schemeClr val="tx1"/>
                </a:solidFill>
              </a:rPr>
              <a:t>2022 Series #2</a:t>
            </a: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Definitions</a:t>
            </a:r>
          </a:p>
        </p:txBody>
      </p:sp>
      <p:sp>
        <p:nvSpPr>
          <p:cNvPr id="3" name="Content Placeholder 2"/>
          <p:cNvSpPr>
            <a:spLocks noGrp="1"/>
          </p:cNvSpPr>
          <p:nvPr>
            <p:ph idx="1"/>
          </p:nvPr>
        </p:nvSpPr>
        <p:spPr>
          <a:xfrm>
            <a:off x="581191" y="2122004"/>
            <a:ext cx="10789173" cy="4431196"/>
          </a:xfrm>
        </p:spPr>
        <p:txBody>
          <a:bodyPr>
            <a:normAutofit fontScale="77500" lnSpcReduction="20000"/>
          </a:bodyPr>
          <a:lstStyle/>
          <a:p>
            <a:pPr lvl="1"/>
            <a:r>
              <a:rPr lang="en-US" sz="2800" b="1" i="1" u="sng" dirty="0"/>
              <a:t>District office</a:t>
            </a:r>
            <a:r>
              <a:rPr lang="en-US" sz="2800" dirty="0"/>
              <a:t> means an elective office for which only the electors in a district may vote.</a:t>
            </a:r>
          </a:p>
          <a:p>
            <a:pPr lvl="1"/>
            <a:r>
              <a:rPr lang="en-US" sz="2800" b="1" i="1" u="sng" dirty="0"/>
              <a:t>Major party</a:t>
            </a:r>
            <a:r>
              <a:rPr lang="en-US" sz="2800" dirty="0"/>
              <a:t> means (A) a political party or organization whose candidate for Governor at the last-preceding election for Governor received, under the designation of that political party or organization, at least twenty per cent of the whole number of votes cast for all candidates for Governor, or (B) a political party having, at the last-preceding election for Governor, a number of enrolled members on the active registry list equal to at least twenty per cent of the total number of enrolled members of all political parties on the active registry list in the state.</a:t>
            </a:r>
          </a:p>
          <a:p>
            <a:pPr lvl="1"/>
            <a:r>
              <a:rPr lang="en-US" sz="2800" b="1" i="1" u="sng" dirty="0"/>
              <a:t>State office</a:t>
            </a:r>
            <a:r>
              <a:rPr lang="en-US" sz="2800" dirty="0"/>
              <a:t> means any office for which all the electors of the state may vote and includes the office of Governor, Lieutenant Governor, Secretary, Treasurer, Comptroller, Attorney General and senator in Congress, but does not include the office of elector of President and Vice-President of the United States.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Endorsement</a:t>
            </a:r>
          </a:p>
        </p:txBody>
      </p:sp>
      <p:sp>
        <p:nvSpPr>
          <p:cNvPr id="3" name="Content Placeholder 2"/>
          <p:cNvSpPr>
            <a:spLocks noGrp="1"/>
          </p:cNvSpPr>
          <p:nvPr>
            <p:ph idx="1"/>
          </p:nvPr>
        </p:nvSpPr>
        <p:spPr/>
        <p:txBody>
          <a:bodyPr>
            <a:normAutofit fontScale="92500" lnSpcReduction="20000"/>
          </a:bodyPr>
          <a:lstStyle/>
          <a:p>
            <a:pPr lvl="1"/>
            <a:r>
              <a:rPr lang="en-US" sz="2800" dirty="0"/>
              <a:t>Party endorsement achieved for a state or district office through the convention process.  A candidate must receive at least 15% of any roll call vote taken at the convention.  </a:t>
            </a:r>
          </a:p>
          <a:p>
            <a:pPr lvl="1"/>
            <a:r>
              <a:rPr lang="en-US" sz="2800" dirty="0"/>
              <a:t>Party endorsement is achieved for a municipal office (including the office of single town state representative) or for member of a town committee through (1) town committee process, (2) caucus, or (3) local convention.</a:t>
            </a:r>
          </a:p>
          <a:p>
            <a:pPr lvl="1"/>
            <a:r>
              <a:rPr lang="en-US" sz="2800" dirty="0"/>
              <a:t>Party rules of a State Central Committee or of a local town committee will dictate what endorsement mechanism will be used and how the mechanism will be run.</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br>
              <a:rPr lang="en-US" sz="3100" dirty="0"/>
            </a:br>
            <a:r>
              <a:rPr lang="en-US" sz="3100" dirty="0">
                <a:latin typeface="Times New Roman" panose="02020603050405020304" pitchFamily="18" charset="0"/>
                <a:cs typeface="Times New Roman" panose="02020603050405020304" pitchFamily="18" charset="0"/>
              </a:rPr>
              <a:t>Challenge Endorsement – Primary (Two Methods)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0161" y="1595230"/>
            <a:ext cx="10520569" cy="5110370"/>
          </a:xfrm>
        </p:spPr>
        <p:txBody>
          <a:bodyPr>
            <a:normAutofit/>
          </a:bodyPr>
          <a:lstStyle/>
          <a:p>
            <a:pPr lvl="1"/>
            <a:r>
              <a:rPr lang="en-US" sz="2800" dirty="0"/>
              <a:t>Party endorsements for a state or district office can be challenged in two different manners; each ultimately resulting in a primary:</a:t>
            </a:r>
          </a:p>
          <a:p>
            <a:pPr lvl="2"/>
            <a:r>
              <a:rPr lang="en-US" sz="2400" dirty="0"/>
              <a:t>Receive at least 15% of any roll call vote taken at a convention.</a:t>
            </a:r>
          </a:p>
          <a:p>
            <a:pPr lvl="2"/>
            <a:r>
              <a:rPr lang="en-US" sz="2400" dirty="0"/>
              <a:t>File a primary petition consisting of a total signature amount equal to at least 5% of the enrolled party members in the district.  (2% in Congressional district or statewide office).</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Endorsement v. Nomination</a:t>
            </a:r>
          </a:p>
        </p:txBody>
      </p:sp>
      <p:sp>
        <p:nvSpPr>
          <p:cNvPr id="3" name="Content Placeholder 2"/>
          <p:cNvSpPr>
            <a:spLocks noGrp="1"/>
          </p:cNvSpPr>
          <p:nvPr>
            <p:ph idx="1"/>
          </p:nvPr>
        </p:nvSpPr>
        <p:spPr/>
        <p:txBody>
          <a:bodyPr>
            <a:normAutofit/>
          </a:bodyPr>
          <a:lstStyle/>
          <a:p>
            <a:pPr lvl="1"/>
            <a:r>
              <a:rPr lang="en-US" sz="2000" dirty="0"/>
              <a:t>A party endorsed candidate is a candidate who has been endorsed by a convention, town committee or caucus (dependent on the particular office in question) as a candidate in a primary to be held by such party.  This applies to major parties only.</a:t>
            </a:r>
          </a:p>
          <a:p>
            <a:pPr lvl="1"/>
            <a:r>
              <a:rPr lang="en-US" sz="2000" dirty="0"/>
              <a:t>If no other person other than a party endorsed candidate received sufficient delegate support at a convention or has filed a primary petition within the prescribed timeframe, the endorsed candidate shall be deemed to have been lawfully chosen as the nominee of such party and no primary will be held for such office.  This applies to major parties only.</a:t>
            </a:r>
          </a:p>
          <a:p>
            <a:pPr lvl="1"/>
            <a:r>
              <a:rPr lang="en-US" sz="2000" dirty="0"/>
              <a:t>Pursuant to Connecticut law minor parties are not subject to a primary.  As such, minor parties make candidate selections after any scheduled primary for major parties.  The selected candidates of the minor parties automatically become the nominees of the party.</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5C9A-AC10-40AF-B7EE-6DB138EDECA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Conventions</a:t>
            </a:r>
          </a:p>
        </p:txBody>
      </p:sp>
      <p:sp>
        <p:nvSpPr>
          <p:cNvPr id="3" name="Content Placeholder 2">
            <a:extLst>
              <a:ext uri="{FF2B5EF4-FFF2-40B4-BE49-F238E27FC236}">
                <a16:creationId xmlns:a16="http://schemas.microsoft.com/office/drawing/2014/main" id="{886E0607-E88F-4020-B71B-226AE2C7686E}"/>
              </a:ext>
            </a:extLst>
          </p:cNvPr>
          <p:cNvSpPr>
            <a:spLocks noGrp="1"/>
          </p:cNvSpPr>
          <p:nvPr>
            <p:ph idx="1"/>
          </p:nvPr>
        </p:nvSpPr>
        <p:spPr>
          <a:xfrm>
            <a:off x="581192" y="1890875"/>
            <a:ext cx="11029615" cy="4663981"/>
          </a:xfrm>
        </p:spPr>
        <p:txBody>
          <a:bodyPr>
            <a:normAutofit/>
          </a:bodyPr>
          <a:lstStyle/>
          <a:p>
            <a:pPr marL="290195" marR="0">
              <a:spcBef>
                <a:spcPts val="0"/>
              </a:spcBef>
              <a:spcAft>
                <a:spcPts val="0"/>
              </a:spcAft>
              <a:tabLst>
                <a:tab pos="0" algn="dec"/>
                <a:tab pos="0" algn="l"/>
                <a:tab pos="308610" algn="l"/>
                <a:tab pos="537210" algn="l"/>
                <a:tab pos="3326130" algn="l"/>
                <a:tab pos="4023360" algn="l"/>
              </a:tabLst>
            </a:pPr>
            <a:r>
              <a:rPr lang="en-US" sz="1800" dirty="0">
                <a:effectLst/>
                <a:latin typeface="Arial Narrow" panose="020B0606020202030204" pitchFamily="34" charset="0"/>
                <a:ea typeface="Times New Roman" panose="02020603050405020304" pitchFamily="18" charset="0"/>
              </a:rPr>
              <a:t>	</a:t>
            </a:r>
            <a:r>
              <a:rPr lang="en-US" sz="2000" u="sng" dirty="0">
                <a:effectLst/>
                <a:ea typeface="Times New Roman" panose="02020603050405020304" pitchFamily="18" charset="0"/>
              </a:rPr>
              <a:t>Candidates for State and District Office</a:t>
            </a:r>
            <a:r>
              <a:rPr lang="en-US" sz="2000" dirty="0">
                <a:effectLst/>
                <a:ea typeface="Times New Roman" panose="02020603050405020304" pitchFamily="18" charset="0"/>
              </a:rPr>
              <a:t>  (Governor and Lieutenant Governor, U.S. Senator, Representative in Congress, Secretary of the State, Treasurer, Comptroller, Attorney General and </a:t>
            </a:r>
            <a:r>
              <a:rPr lang="en-US" sz="2000" u="sng" dirty="0">
                <a:effectLst/>
                <a:ea typeface="Times New Roman" panose="02020603050405020304" pitchFamily="18" charset="0"/>
              </a:rPr>
              <a:t>multi-town</a:t>
            </a:r>
            <a:r>
              <a:rPr lang="en-US" sz="2000" dirty="0">
                <a:effectLst/>
                <a:ea typeface="Times New Roman" panose="02020603050405020304" pitchFamily="18" charset="0"/>
              </a:rPr>
              <a:t> State Senator, State Representative and Judge of Probate).</a:t>
            </a:r>
            <a:r>
              <a:rPr lang="en-US" sz="2000" dirty="0">
                <a:solidFill>
                  <a:srgbClr val="000000"/>
                </a:solidFill>
                <a:effectLst/>
                <a:ea typeface="Times New Roman" panose="02020603050405020304" pitchFamily="18" charset="0"/>
              </a:rPr>
              <a:t> </a:t>
            </a:r>
            <a:r>
              <a:rPr lang="en-US" sz="2000" dirty="0">
                <a:effectLst/>
                <a:ea typeface="Times New Roman" panose="02020603050405020304" pitchFamily="18" charset="0"/>
              </a:rPr>
              <a:t>(§§9-372(5); 9-391; 9-400; 9-</a:t>
            </a:r>
            <a:r>
              <a:rPr lang="en-US" sz="2000" dirty="0" err="1">
                <a:effectLst/>
                <a:ea typeface="Times New Roman" panose="02020603050405020304" pitchFamily="18" charset="0"/>
              </a:rPr>
              <a:t>404a</a:t>
            </a:r>
            <a:r>
              <a:rPr lang="en-US" sz="2000" dirty="0">
                <a:effectLst/>
                <a:ea typeface="Times New Roman" panose="02020603050405020304" pitchFamily="18" charset="0"/>
              </a:rPr>
              <a:t>; 9-405, 9-383)</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Party endorsements:	May 3-24, 2022 (Conventions)</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Certification of endorsements:	14</a:t>
            </a:r>
            <a:r>
              <a:rPr lang="en-US" sz="2000" baseline="30000" dirty="0">
                <a:effectLst/>
                <a:ea typeface="Times New Roman" panose="02020603050405020304" pitchFamily="18" charset="0"/>
              </a:rPr>
              <a:t>th</a:t>
            </a:r>
            <a:r>
              <a:rPr lang="en-US" sz="2000" dirty="0">
                <a:effectLst/>
                <a:ea typeface="Times New Roman" panose="02020603050405020304" pitchFamily="18" charset="0"/>
              </a:rPr>
              <a:t> day after close of convention (4:00 p.m.)</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"15% candidate" certificates filed by:	14</a:t>
            </a:r>
            <a:r>
              <a:rPr lang="en-US" sz="2000" baseline="30000" dirty="0">
                <a:effectLst/>
                <a:ea typeface="Times New Roman" panose="02020603050405020304" pitchFamily="18" charset="0"/>
              </a:rPr>
              <a:t>th</a:t>
            </a:r>
            <a:r>
              <a:rPr lang="en-US" sz="2000" dirty="0">
                <a:effectLst/>
                <a:ea typeface="Times New Roman" panose="02020603050405020304" pitchFamily="18" charset="0"/>
              </a:rPr>
              <a:t> day after close of convention (4:00 p.m.)</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Statewide / Rep. in Congress petitions issued:	April 26, 2022</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District office petitions issued beginning:	May 24, 2022</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Primary petitions filed by:	June 7, 2022 (4:00 p.m.)</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Primary (6:00 a.m. - 8:00 p.m.):	August 9, 2022</a:t>
            </a:r>
          </a:p>
          <a:p>
            <a:pPr marL="0" marR="0" indent="0">
              <a:spcBef>
                <a:spcPts val="0"/>
              </a:spcBef>
              <a:spcAft>
                <a:spcPts val="0"/>
              </a:spcAft>
              <a:buNone/>
              <a:tabLst>
                <a:tab pos="0" algn="dec"/>
                <a:tab pos="0" algn="l"/>
                <a:tab pos="308610" algn="l"/>
                <a:tab pos="537210" algn="l"/>
                <a:tab pos="3326130" algn="l"/>
                <a:tab pos="402336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54051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85C4-BBDB-4F6C-BE5B-8DDB7BD0D37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Other endorsements</a:t>
            </a:r>
          </a:p>
        </p:txBody>
      </p:sp>
      <p:sp>
        <p:nvSpPr>
          <p:cNvPr id="3" name="Content Placeholder 2">
            <a:extLst>
              <a:ext uri="{FF2B5EF4-FFF2-40B4-BE49-F238E27FC236}">
                <a16:creationId xmlns:a16="http://schemas.microsoft.com/office/drawing/2014/main" id="{450E00C8-CDBA-47A8-8162-2A37DC464F41}"/>
              </a:ext>
            </a:extLst>
          </p:cNvPr>
          <p:cNvSpPr>
            <a:spLocks noGrp="1"/>
          </p:cNvSpPr>
          <p:nvPr>
            <p:ph idx="1"/>
          </p:nvPr>
        </p:nvSpPr>
        <p:spPr>
          <a:xfrm>
            <a:off x="581192" y="2092187"/>
            <a:ext cx="11029615" cy="4234069"/>
          </a:xfrm>
        </p:spPr>
        <p:txBody>
          <a:bodyPr/>
          <a:lstStyle/>
          <a:p>
            <a:pPr marL="306705"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a:t>
            </a:r>
            <a:r>
              <a:rPr lang="en-US" sz="2000" u="sng" dirty="0">
                <a:effectLst/>
                <a:ea typeface="Times New Roman" panose="02020603050405020304" pitchFamily="18" charset="0"/>
              </a:rPr>
              <a:t>Candidates for Municipal Office</a:t>
            </a:r>
            <a:r>
              <a:rPr lang="en-US" sz="2000" dirty="0">
                <a:effectLst/>
                <a:ea typeface="Times New Roman" panose="02020603050405020304" pitchFamily="18" charset="0"/>
              </a:rPr>
              <a:t> (including </a:t>
            </a:r>
            <a:r>
              <a:rPr lang="en-US" sz="2000" u="sng" dirty="0">
                <a:effectLst/>
                <a:ea typeface="Times New Roman" panose="02020603050405020304" pitchFamily="18" charset="0"/>
              </a:rPr>
              <a:t>single-town</a:t>
            </a:r>
            <a:r>
              <a:rPr lang="en-US" sz="2000" dirty="0">
                <a:effectLst/>
                <a:ea typeface="Times New Roman" panose="02020603050405020304" pitchFamily="18" charset="0"/>
              </a:rPr>
              <a:t> State Representative, Judge of Probate and Registrars of </a:t>
            </a:r>
            <a:r>
              <a:rPr lang="en-US" sz="2000">
                <a:effectLst/>
                <a:ea typeface="Times New Roman" panose="02020603050405020304" pitchFamily="18" charset="0"/>
              </a:rPr>
              <a:t>Voters).  (§§</a:t>
            </a:r>
            <a:r>
              <a:rPr lang="en-US" sz="2000" dirty="0">
                <a:effectLst/>
                <a:ea typeface="Times New Roman" panose="02020603050405020304" pitchFamily="18" charset="0"/>
              </a:rPr>
              <a:t>9-372(5); 9-391; 9-400; 9-</a:t>
            </a:r>
            <a:r>
              <a:rPr lang="en-US" sz="2000" dirty="0" err="1">
                <a:effectLst/>
                <a:ea typeface="Times New Roman" panose="02020603050405020304" pitchFamily="18" charset="0"/>
              </a:rPr>
              <a:t>404a</a:t>
            </a:r>
            <a:r>
              <a:rPr lang="en-US" sz="2000" dirty="0">
                <a:effectLst/>
                <a:ea typeface="Times New Roman" panose="02020603050405020304" pitchFamily="18" charset="0"/>
              </a:rPr>
              <a:t>; 9-405)</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Party endorsements:	May 17-24, 2022</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Cert. of endorsements – </a:t>
            </a:r>
            <a:r>
              <a:rPr lang="en-US" sz="2000" dirty="0" err="1">
                <a:effectLst/>
                <a:ea typeface="Times New Roman" panose="02020603050405020304" pitchFamily="18" charset="0"/>
              </a:rPr>
              <a:t>JoP</a:t>
            </a:r>
            <a:r>
              <a:rPr lang="en-US" sz="2000" dirty="0">
                <a:effectLst/>
                <a:ea typeface="Times New Roman" panose="02020603050405020304" pitchFamily="18" charset="0"/>
              </a:rPr>
              <a:t>, ROV’s &amp; single-town State Rep.:	14</a:t>
            </a:r>
            <a:r>
              <a:rPr lang="en-US" sz="2000" baseline="30000" dirty="0">
                <a:effectLst/>
                <a:ea typeface="Times New Roman" panose="02020603050405020304" pitchFamily="18" charset="0"/>
              </a:rPr>
              <a:t>th</a:t>
            </a:r>
            <a:r>
              <a:rPr lang="en-US" sz="2000" dirty="0">
                <a:effectLst/>
                <a:ea typeface="Times New Roman" panose="02020603050405020304" pitchFamily="18" charset="0"/>
              </a:rPr>
              <a:t> day after endorsement</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Primary petitions filed by:	June 7, 2022 (4:00 p.m.)</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Municipal office petitions issued beginning:	May 24, 2022</a:t>
            </a:r>
          </a:p>
          <a:p>
            <a:pPr marL="0" marR="0">
              <a:spcBef>
                <a:spcPts val="0"/>
              </a:spcBef>
              <a:spcAft>
                <a:spcPts val="0"/>
              </a:spcAft>
              <a:tabLst>
                <a:tab pos="0" algn="dec"/>
                <a:tab pos="0" algn="l"/>
                <a:tab pos="308610" algn="l"/>
                <a:tab pos="537210" algn="l"/>
                <a:tab pos="3326130" algn="l"/>
                <a:tab pos="4023360" algn="l"/>
              </a:tabLst>
            </a:pPr>
            <a:r>
              <a:rPr lang="en-US" sz="2000" dirty="0">
                <a:effectLst/>
                <a:ea typeface="Times New Roman" panose="02020603050405020304" pitchFamily="18" charset="0"/>
              </a:rPr>
              <a:t>		Primary (6:00 a.m. - 8:00 p.m.):	August 9, 2022</a:t>
            </a:r>
          </a:p>
          <a:p>
            <a:endParaRPr lang="en-US" dirty="0"/>
          </a:p>
        </p:txBody>
      </p:sp>
    </p:spTree>
    <p:extLst>
      <p:ext uri="{BB962C8B-B14F-4D97-AF65-F5344CB8AC3E}">
        <p14:creationId xmlns:p14="http://schemas.microsoft.com/office/powerpoint/2010/main" val="164525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2C66-DF86-4E64-9BA6-3E274A492049}"/>
              </a:ext>
            </a:extLst>
          </p:cNvPr>
          <p:cNvSpPr>
            <a:spLocks noGrp="1"/>
          </p:cNvSpPr>
          <p:nvPr>
            <p:ph type="title"/>
          </p:nvPr>
        </p:nvSpPr>
        <p:spPr/>
        <p:txBody>
          <a:bodyPr/>
          <a:lstStyle/>
          <a:p>
            <a:r>
              <a:rPr lang="en-US" u="sng" dirty="0">
                <a:solidFill>
                  <a:srgbClr val="000000"/>
                </a:solidFill>
                <a:effectLst/>
                <a:latin typeface="Times New Roman" panose="02020603050405020304" pitchFamily="18" charset="0"/>
                <a:ea typeface="Times New Roman" panose="02020603050405020304" pitchFamily="18" charset="0"/>
              </a:rPr>
              <a:t>Selection of Delegates</a:t>
            </a:r>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879AD6C-8F4A-4E2F-AE67-1739E21F160A}"/>
              </a:ext>
            </a:extLst>
          </p:cNvPr>
          <p:cNvSpPr>
            <a:spLocks noGrp="1"/>
          </p:cNvSpPr>
          <p:nvPr>
            <p:ph idx="1"/>
          </p:nvPr>
        </p:nvSpPr>
        <p:spPr/>
        <p:txBody>
          <a:bodyPr/>
          <a:lstStyle/>
          <a:p>
            <a:pPr marL="0" marR="0" algn="just">
              <a:spcBef>
                <a:spcPts val="0"/>
              </a:spcBef>
              <a:spcAft>
                <a:spcPts val="0"/>
              </a:spcAft>
              <a:tabLst>
                <a:tab pos="182880" algn="dec"/>
                <a:tab pos="1554480" algn="dec"/>
                <a:tab pos="4114800" algn="dec"/>
              </a:tabLst>
            </a:pPr>
            <a:r>
              <a:rPr lang="en-US" sz="2000" dirty="0">
                <a:solidFill>
                  <a:srgbClr val="000000"/>
                </a:solidFill>
                <a:effectLst/>
                <a:latin typeface="Times New Roman" panose="02020603050405020304" pitchFamily="18" charset="0"/>
                <a:ea typeface="Times New Roman" panose="02020603050405020304" pitchFamily="18" charset="0"/>
              </a:rPr>
              <a:t>Delegates to conventions shall be selected, in accordance with the rules of the party, by one of two methods prescribed by Connecticut General Statutes Section 9-390.  The two methods are:  (1) Selection made by party enrolled members of such party in such municipality in a caucus or (2) Selection made by the town committee of such party.  </a:t>
            </a:r>
          </a:p>
          <a:p>
            <a:pPr marL="0" marR="0" algn="just">
              <a:spcBef>
                <a:spcPts val="0"/>
              </a:spcBef>
              <a:spcAft>
                <a:spcPts val="0"/>
              </a:spcAft>
              <a:tabLst>
                <a:tab pos="182880" algn="dec"/>
                <a:tab pos="1554480" algn="dec"/>
                <a:tab pos="4114800" algn="dec"/>
              </a:tabLst>
            </a:pP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90109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731F8-3533-4CF4-A07E-363DFD6E3542}"/>
              </a:ext>
            </a:extLst>
          </p:cNvPr>
          <p:cNvSpPr>
            <a:spLocks noGrp="1"/>
          </p:cNvSpPr>
          <p:nvPr>
            <p:ph type="title"/>
          </p:nvPr>
        </p:nvSpPr>
        <p:spPr/>
        <p:txBody>
          <a:bodyPr/>
          <a:lstStyle/>
          <a:p>
            <a:r>
              <a:rPr lang="en-US" u="sng" dirty="0">
                <a:solidFill>
                  <a:srgbClr val="000000"/>
                </a:solidFill>
                <a:effectLst/>
                <a:latin typeface="Times New Roman" panose="02020603050405020304" pitchFamily="18" charset="0"/>
                <a:ea typeface="Times New Roman" panose="02020603050405020304" pitchFamily="18" charset="0"/>
              </a:rPr>
              <a:t>Notice of Caucus</a:t>
            </a:r>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1871732-2DBE-4D55-82B8-2554FCE0B00B}"/>
              </a:ext>
            </a:extLst>
          </p:cNvPr>
          <p:cNvSpPr>
            <a:spLocks noGrp="1"/>
          </p:cNvSpPr>
          <p:nvPr>
            <p:ph idx="1"/>
          </p:nvPr>
        </p:nvSpPr>
        <p:spPr/>
        <p:txBody>
          <a:bodyPr>
            <a:normAutofit lnSpcReduction="10000"/>
          </a:bodyPr>
          <a:lstStyle/>
          <a:p>
            <a:pPr marL="0" marR="0" algn="just">
              <a:spcBef>
                <a:spcPts val="0"/>
              </a:spcBef>
              <a:spcAft>
                <a:spcPts val="0"/>
              </a:spcAft>
              <a:tabLst>
                <a:tab pos="182880" algn="dec"/>
                <a:tab pos="1554480" algn="dec"/>
                <a:tab pos="4114800" algn="dec"/>
              </a:tabLst>
            </a:pPr>
            <a:r>
              <a:rPr lang="en-US" sz="2000" dirty="0">
                <a:solidFill>
                  <a:srgbClr val="000000"/>
                </a:solidFill>
                <a:effectLst/>
                <a:latin typeface="Times New Roman" panose="02020603050405020304" pitchFamily="18" charset="0"/>
                <a:ea typeface="Times New Roman" panose="02020603050405020304" pitchFamily="18" charset="0"/>
              </a:rPr>
              <a:t>If a caucus is the endorsing authority of delegates, the town chairman or his designee shall give notice in a newspaper having general circulation in the town of the date, time, location and purpose of such caucus held.  Such notice shall be given not less than five days prior to the date set for the caucus; provided, if the rules of the party in any municipality require earlier notice, such party rules shall prevail.  C.G.S. §9-390</a:t>
            </a:r>
          </a:p>
          <a:p>
            <a:pPr marL="0" marR="0" indent="0" algn="just">
              <a:spcBef>
                <a:spcPts val="0"/>
              </a:spcBef>
              <a:spcAft>
                <a:spcPts val="0"/>
              </a:spcAft>
              <a:buNone/>
              <a:tabLst>
                <a:tab pos="182880" algn="dec"/>
                <a:tab pos="1554480" algn="dec"/>
                <a:tab pos="4114800" algn="dec"/>
              </a:tabLst>
            </a:pPr>
            <a:r>
              <a:rPr lang="en-US" sz="2000" dirty="0">
                <a:solidFill>
                  <a:srgbClr val="000000"/>
                </a:solidFill>
                <a:effectLst/>
                <a:latin typeface="Times New Roman" panose="02020603050405020304" pitchFamily="18" charset="0"/>
                <a:ea typeface="Times New Roman" panose="02020603050405020304" pitchFamily="18" charset="0"/>
              </a:rPr>
              <a:t> </a:t>
            </a:r>
          </a:p>
          <a:p>
            <a:pPr marL="0" marR="0" algn="just">
              <a:spcBef>
                <a:spcPts val="0"/>
              </a:spcBef>
              <a:spcAft>
                <a:spcPts val="0"/>
              </a:spcAft>
              <a:tabLst>
                <a:tab pos="182880" algn="dec"/>
                <a:tab pos="1554480" algn="dec"/>
                <a:tab pos="4114800" algn="dec"/>
              </a:tabLst>
            </a:pPr>
            <a:r>
              <a:rPr lang="en-US" sz="2000" dirty="0">
                <a:solidFill>
                  <a:srgbClr val="000000"/>
                </a:solidFill>
                <a:effectLst/>
                <a:latin typeface="Times New Roman" panose="02020603050405020304" pitchFamily="18" charset="0"/>
                <a:ea typeface="Times New Roman" panose="02020603050405020304" pitchFamily="18" charset="0"/>
              </a:rPr>
              <a:t>In order to reduce the likelihood of inadvertent failures-to-endorse, you may wish to remind the party officials in your town that (a) all party selections may be made only between March 22 and March 29, 2022, and (b) selections must be certified to the Town Clerk by March 30, 2022.  The failure to file a timely certification nullifies an otherwise timely selection, and such a situation is </a:t>
            </a:r>
            <a:r>
              <a:rPr lang="en-US" sz="2000" u="sng" dirty="0">
                <a:solidFill>
                  <a:srgbClr val="000000"/>
                </a:solidFill>
                <a:effectLst/>
                <a:latin typeface="Times New Roman" panose="02020603050405020304" pitchFamily="18" charset="0"/>
                <a:ea typeface="Times New Roman" panose="02020603050405020304" pitchFamily="18" charset="0"/>
              </a:rPr>
              <a:t>not</a:t>
            </a:r>
            <a:r>
              <a:rPr lang="en-US" sz="2000" dirty="0">
                <a:solidFill>
                  <a:srgbClr val="000000"/>
                </a:solidFill>
                <a:effectLst/>
                <a:latin typeface="Times New Roman" panose="02020603050405020304" pitchFamily="18" charset="0"/>
                <a:ea typeface="Times New Roman" panose="02020603050405020304" pitchFamily="18" charset="0"/>
              </a:rPr>
              <a:t> a "vacancy" which may be filled by a later selection under party rules.</a:t>
            </a:r>
          </a:p>
          <a:p>
            <a:pPr marL="0" indent="0">
              <a:buNone/>
            </a:pPr>
            <a:endParaRPr lang="en-US" dirty="0"/>
          </a:p>
        </p:txBody>
      </p:sp>
    </p:spTree>
    <p:extLst>
      <p:ext uri="{BB962C8B-B14F-4D97-AF65-F5344CB8AC3E}">
        <p14:creationId xmlns:p14="http://schemas.microsoft.com/office/powerpoint/2010/main" val="502802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47D9-A46B-42D6-8193-E8D5623E0084}"/>
              </a:ext>
            </a:extLst>
          </p:cNvPr>
          <p:cNvSpPr>
            <a:spLocks noGrp="1"/>
          </p:cNvSpPr>
          <p:nvPr>
            <p:ph type="title"/>
          </p:nvPr>
        </p:nvSpPr>
        <p:spPr/>
        <p:txBody>
          <a:bodyPr>
            <a:normAutofit fontScale="90000"/>
          </a:bodyPr>
          <a:lstStyle/>
          <a:p>
            <a:pPr marL="0" marR="0">
              <a:spcBef>
                <a:spcPts val="0"/>
              </a:spcBef>
              <a:spcAft>
                <a:spcPts val="0"/>
              </a:spcAft>
              <a:tabLst>
                <a:tab pos="182880" algn="dec"/>
                <a:tab pos="1554480" algn="dec"/>
                <a:tab pos="4114800" algn="dec"/>
              </a:tabLst>
            </a:pPr>
            <a:r>
              <a:rPr lang="en-US" u="sng" dirty="0">
                <a:solidFill>
                  <a:srgbClr val="000000"/>
                </a:solidFill>
                <a:effectLst/>
                <a:latin typeface="Times New Roman" panose="02020603050405020304" pitchFamily="18" charset="0"/>
                <a:ea typeface="Times New Roman" panose="02020603050405020304" pitchFamily="18" charset="0"/>
              </a:rPr>
              <a:t>Selection of Delegates From Political Subdivision</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 </a:t>
            </a:r>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AD93709-1F20-4250-A0FE-572EB14B2C6F}"/>
              </a:ext>
            </a:extLst>
          </p:cNvPr>
          <p:cNvSpPr>
            <a:spLocks noGrp="1"/>
          </p:cNvSpPr>
          <p:nvPr>
            <p:ph idx="1"/>
          </p:nvPr>
        </p:nvSpPr>
        <p:spPr/>
        <p:txBody>
          <a:bodyPr/>
          <a:lstStyle/>
          <a:p>
            <a:r>
              <a:rPr lang="en-US" sz="2000" dirty="0">
                <a:solidFill>
                  <a:srgbClr val="000000"/>
                </a:solidFill>
                <a:effectLst/>
                <a:latin typeface="Times New Roman" panose="02020603050405020304" pitchFamily="18" charset="0"/>
                <a:ea typeface="Times New Roman" panose="02020603050405020304" pitchFamily="18" charset="0"/>
              </a:rPr>
              <a:t>If delegates are to be selected from a political subdivision (i.e. part of a town), only the enrolled party members or town committee members, as the case may be, from such political subdivision may participate, except that (1) in a municipality in which the town committee is elected at-large and is the selecting authority, the town committee as a whole shall select, and (2) in a municipality in which the town committee is elected from political subdivisions and is the selecting authority, whenever no member of the town committee resides in such political subdivision or district from which the selection is to be made, the town committee as a whole shall select.</a:t>
            </a:r>
          </a:p>
          <a:p>
            <a:pPr marL="0" indent="0">
              <a:buNone/>
            </a:pPr>
            <a:endParaRPr lang="en-US" dirty="0"/>
          </a:p>
        </p:txBody>
      </p:sp>
    </p:spTree>
    <p:extLst>
      <p:ext uri="{BB962C8B-B14F-4D97-AF65-F5344CB8AC3E}">
        <p14:creationId xmlns:p14="http://schemas.microsoft.com/office/powerpoint/2010/main" val="222156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BE5D-1185-46AE-98C1-B0A6F8B6AB47}"/>
              </a:ext>
            </a:extLst>
          </p:cNvPr>
          <p:cNvSpPr>
            <a:spLocks noGrp="1"/>
          </p:cNvSpPr>
          <p:nvPr>
            <p:ph type="title"/>
          </p:nvPr>
        </p:nvSpPr>
        <p:spPr/>
        <p:txBody>
          <a:bodyPr>
            <a:normAutofit/>
          </a:bodyPr>
          <a:lstStyle/>
          <a:p>
            <a:r>
              <a:rPr lang="en-US" u="sng" dirty="0">
                <a:solidFill>
                  <a:srgbClr val="000000"/>
                </a:solidFill>
                <a:effectLst/>
                <a:latin typeface="Times New Roman" panose="02020603050405020304" pitchFamily="18" charset="0"/>
                <a:ea typeface="Times New Roman" panose="02020603050405020304" pitchFamily="18" charset="0"/>
              </a:rPr>
              <a:t>Selection of Delegates Deemed Lawful</a:t>
            </a:r>
            <a:br>
              <a:rPr lang="en-US"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7531290-653A-4BBB-98EC-E0AF08B28287}"/>
              </a:ext>
            </a:extLst>
          </p:cNvPr>
          <p:cNvSpPr>
            <a:spLocks noGrp="1"/>
          </p:cNvSpPr>
          <p:nvPr>
            <p:ph idx="1"/>
          </p:nvPr>
        </p:nvSpPr>
        <p:spPr/>
        <p:txBody>
          <a:bodyPr/>
          <a:lstStyle/>
          <a:p>
            <a:r>
              <a:rPr lang="en-US" sz="2000" dirty="0">
                <a:solidFill>
                  <a:srgbClr val="000000"/>
                </a:solidFill>
                <a:effectLst/>
                <a:latin typeface="Times New Roman" panose="02020603050405020304" pitchFamily="18" charset="0"/>
                <a:ea typeface="Times New Roman" panose="02020603050405020304" pitchFamily="18" charset="0"/>
              </a:rPr>
              <a:t>If delegates are selected in accordance with the provisions of party rules and by one of the methods discussed above, the delegates shall be deemed to have been lawfully selected.  </a:t>
            </a:r>
            <a:r>
              <a:rPr lang="en-US" sz="2000" b="1" u="sng" dirty="0">
                <a:solidFill>
                  <a:srgbClr val="000000"/>
                </a:solidFill>
                <a:effectLst/>
                <a:latin typeface="Times New Roman" panose="02020603050405020304" pitchFamily="18" charset="0"/>
                <a:ea typeface="Times New Roman" panose="02020603050405020304" pitchFamily="18" charset="0"/>
              </a:rPr>
              <a:t>There is no longer an opportunity to primary for delegate selection.</a:t>
            </a:r>
            <a:endParaRPr lang="en-US" sz="20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1852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3754-2B66-429A-A2ED-B44015040936}"/>
              </a:ext>
            </a:extLst>
          </p:cNvPr>
          <p:cNvSpPr>
            <a:spLocks noGrp="1"/>
          </p:cNvSpPr>
          <p:nvPr>
            <p:ph type="title"/>
          </p:nvPr>
        </p:nvSpPr>
        <p:spPr/>
        <p:txBody>
          <a:bodyPr>
            <a:normAutofit/>
          </a:bodyPr>
          <a:lstStyle/>
          <a:p>
            <a:r>
              <a:rPr lang="en-US" u="sng" dirty="0">
                <a:solidFill>
                  <a:srgbClr val="000000"/>
                </a:solidFill>
                <a:effectLst/>
                <a:latin typeface="Times New Roman" panose="02020603050405020304" pitchFamily="18" charset="0"/>
                <a:ea typeface="Times New Roman" panose="02020603050405020304" pitchFamily="18" charset="0"/>
              </a:rPr>
              <a:t>Notification of Selection of Delegates</a:t>
            </a:r>
            <a:br>
              <a:rPr lang="en-US"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3594843-4F84-45B0-B98B-9FDB11BE2B9F}"/>
              </a:ext>
            </a:extLst>
          </p:cNvPr>
          <p:cNvSpPr>
            <a:spLocks noGrp="1"/>
          </p:cNvSpPr>
          <p:nvPr>
            <p:ph idx="1"/>
          </p:nvPr>
        </p:nvSpPr>
        <p:spPr/>
        <p:txBody>
          <a:bodyPr/>
          <a:lstStyle/>
          <a:p>
            <a:r>
              <a:rPr lang="en-US" sz="2000" dirty="0">
                <a:solidFill>
                  <a:srgbClr val="000000"/>
                </a:solidFill>
                <a:effectLst/>
                <a:latin typeface="Times New Roman" panose="02020603050405020304" pitchFamily="18" charset="0"/>
                <a:ea typeface="Times New Roman" panose="02020603050405020304" pitchFamily="18" charset="0"/>
              </a:rPr>
              <a:t>The selection of delegates shall be certified to the clerk of the municipality by the chairman or presiding officer </a:t>
            </a:r>
            <a:r>
              <a:rPr lang="en-US" sz="2000" b="1" u="sng" dirty="0">
                <a:solidFill>
                  <a:srgbClr val="000000"/>
                </a:solidFill>
                <a:effectLst/>
                <a:latin typeface="Times New Roman" panose="02020603050405020304" pitchFamily="18" charset="0"/>
                <a:ea typeface="Times New Roman" panose="02020603050405020304" pitchFamily="18" charset="0"/>
              </a:rPr>
              <a:t>or</a:t>
            </a:r>
            <a:r>
              <a:rPr lang="en-US" sz="2000" dirty="0">
                <a:solidFill>
                  <a:srgbClr val="000000"/>
                </a:solidFill>
                <a:effectLst/>
                <a:latin typeface="Times New Roman" panose="02020603050405020304" pitchFamily="18" charset="0"/>
                <a:ea typeface="Times New Roman" panose="02020603050405020304" pitchFamily="18" charset="0"/>
              </a:rPr>
              <a:t> the secretary of the town committee or caucus not later than four o’clock p.m. on March 30, 2022.  Each such certification shall contain the name and street address of each person selected, the position as delegate, and the name or number of the political subdivision or district for which each such person is selected.  If such a certificate of a party’s selection is not received by the clerk of the municipality by such time, such party shall be deemed to have neither made nor certified any selection of any person for the position of delegate.  </a:t>
            </a:r>
            <a:r>
              <a:rPr lang="en-US" sz="2000" b="1" u="sng" dirty="0">
                <a:solidFill>
                  <a:srgbClr val="000000"/>
                </a:solidFill>
                <a:effectLst/>
                <a:latin typeface="Times New Roman" panose="02020603050405020304" pitchFamily="18" charset="0"/>
                <a:ea typeface="Times New Roman" panose="02020603050405020304" pitchFamily="18" charset="0"/>
              </a:rPr>
              <a:t>Please Note:</a:t>
            </a:r>
            <a:r>
              <a:rPr lang="en-US" sz="2000" dirty="0">
                <a:solidFill>
                  <a:srgbClr val="000000"/>
                </a:solidFill>
                <a:effectLst/>
                <a:latin typeface="Times New Roman" panose="02020603050405020304" pitchFamily="18" charset="0"/>
                <a:ea typeface="Times New Roman" panose="02020603050405020304" pitchFamily="18" charset="0"/>
              </a:rPr>
              <a:t>  The State Central Committees of each political party will provide this form to the town chairs.  </a:t>
            </a:r>
          </a:p>
          <a:p>
            <a:pPr marL="0" indent="0">
              <a:buNone/>
            </a:pPr>
            <a:endParaRPr lang="en-US" dirty="0"/>
          </a:p>
        </p:txBody>
      </p:sp>
    </p:spTree>
    <p:extLst>
      <p:ext uri="{BB962C8B-B14F-4D97-AF65-F5344CB8AC3E}">
        <p14:creationId xmlns:p14="http://schemas.microsoft.com/office/powerpoint/2010/main" val="410679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9890-14D3-45A8-8ADA-29BCE74A295B}"/>
              </a:ext>
            </a:extLst>
          </p:cNvPr>
          <p:cNvSpPr>
            <a:spLocks noGrp="1"/>
          </p:cNvSpPr>
          <p:nvPr>
            <p:ph type="title"/>
          </p:nvPr>
        </p:nvSpPr>
        <p:spPr/>
        <p:txBody>
          <a:bodyPr>
            <a:normAutofit fontScale="90000"/>
          </a:bodyPr>
          <a:lstStyle/>
          <a:p>
            <a:pPr marL="0" marR="0">
              <a:spcBef>
                <a:spcPts val="0"/>
              </a:spcBef>
              <a:spcAft>
                <a:spcPts val="0"/>
              </a:spcAft>
              <a:tabLst>
                <a:tab pos="182880" algn="dec"/>
                <a:tab pos="1554480" algn="dec"/>
                <a:tab pos="4114800" algn="dec"/>
              </a:tabLst>
            </a:pPr>
            <a:r>
              <a:rPr lang="en-US" u="sng" dirty="0">
                <a:solidFill>
                  <a:srgbClr val="000000"/>
                </a:solidFill>
                <a:effectLst/>
                <a:latin typeface="Times New Roman" panose="02020603050405020304" pitchFamily="18" charset="0"/>
                <a:ea typeface="Times New Roman" panose="02020603050405020304" pitchFamily="18" charset="0"/>
              </a:rPr>
              <a:t>Vacancies in Delegation </a:t>
            </a:r>
            <a:br>
              <a:rPr lang="en-US" sz="1800" dirty="0">
                <a:solidFill>
                  <a:srgbClr val="000000"/>
                </a:solidFill>
                <a:effectLst/>
                <a:latin typeface="Times New Roman" panose="02020603050405020304" pitchFamily="18" charset="0"/>
                <a:ea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rPr>
              <a:t> </a:t>
            </a:r>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34D8193-E4CA-4834-ADE8-D6C1BF6013E5}"/>
              </a:ext>
            </a:extLst>
          </p:cNvPr>
          <p:cNvSpPr>
            <a:spLocks noGrp="1"/>
          </p:cNvSpPr>
          <p:nvPr>
            <p:ph idx="1"/>
          </p:nvPr>
        </p:nvSpPr>
        <p:spPr/>
        <p:txBody>
          <a:bodyPr/>
          <a:lstStyle/>
          <a:p>
            <a:r>
              <a:rPr lang="en-US" sz="2000" dirty="0">
                <a:solidFill>
                  <a:srgbClr val="000000"/>
                </a:solidFill>
                <a:effectLst/>
                <a:latin typeface="Times New Roman" panose="02020603050405020304" pitchFamily="18" charset="0"/>
                <a:ea typeface="Times New Roman" panose="02020603050405020304" pitchFamily="18" charset="0"/>
              </a:rPr>
              <a:t>The rules of a party may provide methods for the filling of vacancies in delegations to convention, which methods may include prescribing that each delegate selected in conformity with the Connecticut General Statutes may designate an alternate delegate or a proxy to act for such delegate in their absence.</a:t>
            </a:r>
          </a:p>
          <a:p>
            <a:pPr marL="0" indent="0">
              <a:buNone/>
            </a:pPr>
            <a:endParaRPr lang="en-US" dirty="0"/>
          </a:p>
        </p:txBody>
      </p:sp>
    </p:spTree>
    <p:extLst>
      <p:ext uri="{BB962C8B-B14F-4D97-AF65-F5344CB8AC3E}">
        <p14:creationId xmlns:p14="http://schemas.microsoft.com/office/powerpoint/2010/main" val="19035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C316-A0A5-4001-BC10-FE107C36B497}"/>
              </a:ext>
            </a:extLst>
          </p:cNvPr>
          <p:cNvSpPr>
            <a:spLocks noGrp="1"/>
          </p:cNvSpPr>
          <p:nvPr>
            <p:ph type="title"/>
          </p:nvPr>
        </p:nvSpPr>
        <p:spPr/>
        <p:txBody>
          <a:bodyPr/>
          <a:lstStyle/>
          <a:p>
            <a:r>
              <a:rPr lang="en-US" u="sng" dirty="0">
                <a:solidFill>
                  <a:srgbClr val="000000"/>
                </a:solidFill>
                <a:effectLst/>
                <a:latin typeface="Times New Roman" panose="02020603050405020304" pitchFamily="18" charset="0"/>
                <a:ea typeface="Times New Roman" panose="02020603050405020304" pitchFamily="18" charset="0"/>
              </a:rPr>
              <a:t>Notices of Party-Endorsements </a:t>
            </a:r>
            <a:br>
              <a:rPr lang="en-US" sz="1800" dirty="0">
                <a:solidFill>
                  <a:srgbClr val="000000"/>
                </a:solidFill>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1FD45F4-04A3-47DA-A844-D7067B5FCD6C}"/>
              </a:ext>
            </a:extLst>
          </p:cNvPr>
          <p:cNvSpPr>
            <a:spLocks noGrp="1"/>
          </p:cNvSpPr>
          <p:nvPr>
            <p:ph idx="1"/>
          </p:nvPr>
        </p:nvSpPr>
        <p:spPr/>
        <p:txBody>
          <a:bodyPr/>
          <a:lstStyle/>
          <a:p>
            <a:r>
              <a:rPr lang="en-US" sz="2000" dirty="0">
                <a:solidFill>
                  <a:srgbClr val="000000"/>
                </a:solidFill>
                <a:effectLst/>
                <a:latin typeface="Times New Roman" panose="02020603050405020304" pitchFamily="18" charset="0"/>
                <a:ea typeface="Times New Roman" panose="02020603050405020304" pitchFamily="18" charset="0"/>
              </a:rPr>
              <a:t>We are enclosing two forms for use during the delegate selection (1) the notice of certification of party-selected delegates and (2) the notice for failure to receive certification of party-selected delegates.  In the event of the selection of delegates to conventions under the primary law, the Town Clerk is required to publish such notice under Section 9-395.  The Secretary of the State is required to prescribe the form of such notice.  One copy of each of the prescribed forms of Notice of Selected </a:t>
            </a:r>
            <a:r>
              <a:rPr lang="en-US" sz="2000" u="sng" dirty="0">
                <a:solidFill>
                  <a:srgbClr val="000000"/>
                </a:solidFill>
                <a:effectLst/>
                <a:latin typeface="Times New Roman" panose="02020603050405020304" pitchFamily="18" charset="0"/>
                <a:ea typeface="Times New Roman" panose="02020603050405020304" pitchFamily="18" charset="0"/>
              </a:rPr>
              <a:t>Delegates</a:t>
            </a:r>
            <a:r>
              <a:rPr lang="en-US" sz="2000" dirty="0">
                <a:solidFill>
                  <a:srgbClr val="000000"/>
                </a:solidFill>
                <a:effectLst/>
                <a:latin typeface="Times New Roman" panose="02020603050405020304" pitchFamily="18" charset="0"/>
                <a:ea typeface="Times New Roman" panose="02020603050405020304" pitchFamily="18" charset="0"/>
              </a:rPr>
              <a:t> (ED-616), and Failure to Select (ED-617) are enclosed.  (The Town Clerk must forthwith publish any change in the party-selected candidates listing such changes.)</a:t>
            </a:r>
          </a:p>
          <a:p>
            <a:pPr marL="0" indent="0">
              <a:buNone/>
            </a:pPr>
            <a:endParaRPr lang="en-US" dirty="0"/>
          </a:p>
        </p:txBody>
      </p:sp>
    </p:spTree>
    <p:extLst>
      <p:ext uri="{BB962C8B-B14F-4D97-AF65-F5344CB8AC3E}">
        <p14:creationId xmlns:p14="http://schemas.microsoft.com/office/powerpoint/2010/main" val="309329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Definitions</a:t>
            </a:r>
          </a:p>
        </p:txBody>
      </p:sp>
      <p:sp>
        <p:nvSpPr>
          <p:cNvPr id="3" name="Content Placeholder 2"/>
          <p:cNvSpPr>
            <a:spLocks noGrp="1"/>
          </p:cNvSpPr>
          <p:nvPr>
            <p:ph idx="1"/>
          </p:nvPr>
        </p:nvSpPr>
        <p:spPr>
          <a:xfrm>
            <a:off x="725557" y="2072308"/>
            <a:ext cx="10933043" cy="4557091"/>
          </a:xfrm>
        </p:spPr>
        <p:txBody>
          <a:bodyPr>
            <a:normAutofit fontScale="92500" lnSpcReduction="10000"/>
          </a:bodyPr>
          <a:lstStyle/>
          <a:p>
            <a:pPr lvl="1"/>
            <a:r>
              <a:rPr lang="en-US" sz="2000" b="1" i="1" u="sng" dirty="0"/>
              <a:t>Convention</a:t>
            </a:r>
            <a:r>
              <a:rPr lang="en-US" sz="2000" dirty="0"/>
              <a:t> means a meeting of delegates of a political party held for the purpose of designating the candidate or candidates to be endorsed by such party in a primary of such party for state or district office or for the purpose of transacting other business of such party.</a:t>
            </a:r>
          </a:p>
          <a:p>
            <a:pPr lvl="1"/>
            <a:r>
              <a:rPr lang="en-US" sz="2000" b="1" i="1" u="sng" dirty="0"/>
              <a:t>Party-endorsed candidate</a:t>
            </a:r>
            <a:r>
              <a:rPr lang="en-US" sz="2000" dirty="0"/>
              <a:t> means (A) in the case of a candidate for state or district office, a person endorsed by the convention of a political party as a candidate in a primary to be held by such party, and (B) in the case of a candidate for municipal office or for member of a town committee, a person endorsed by the town committee, caucus or convention, as the case may be, of a political party as a candidate in a primary to be held by such party.</a:t>
            </a:r>
          </a:p>
          <a:p>
            <a:pPr lvl="1"/>
            <a:r>
              <a:rPr lang="en-US" sz="2000" b="1" i="1" u="sng" dirty="0"/>
              <a:t>Primary</a:t>
            </a:r>
            <a:r>
              <a:rPr lang="en-US" sz="2000" dirty="0"/>
              <a:t> means a meeting of the enrolled members of a political party and, when applicable under section 9-431, unaffiliated electors, held during consecutive hours at which such members or electors may, without assembling at the same hour, vote by secret ballot for candidates for nomination to office or for town committee members.</a:t>
            </a:r>
          </a:p>
          <a:p>
            <a:pPr lvl="1"/>
            <a:r>
              <a:rPr lang="en-US" sz="2000" b="1" i="1" u="sng" dirty="0"/>
              <a:t>District </a:t>
            </a:r>
            <a:r>
              <a:rPr lang="en-US" sz="2000" dirty="0"/>
              <a:t>means any geographic portion of the state which crosses the boundary or boundaries between two or more towns.</a:t>
            </a:r>
          </a:p>
          <a:p>
            <a:endParaRPr lang="en-US" dirty="0"/>
          </a:p>
        </p:txBody>
      </p:sp>
    </p:spTree>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3.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{C6F600CC-3DBF-4EC0-B6E7-8C53A03B9D17}tf56535239_win32</Template>
  <TotalTime>35</TotalTime>
  <Words>1840</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Franklin Gothic Book</vt:lpstr>
      <vt:lpstr>Franklin Gothic Demi</vt:lpstr>
      <vt:lpstr>Times New Roman</vt:lpstr>
      <vt:lpstr>Wingdings 2</vt:lpstr>
      <vt:lpstr>DividendVTI</vt:lpstr>
      <vt:lpstr>Delegates and the endorsement process </vt:lpstr>
      <vt:lpstr>Selection of Delegates </vt:lpstr>
      <vt:lpstr>Notice of Caucus </vt:lpstr>
      <vt:lpstr>Selection of Delegates From Political Subdivision   </vt:lpstr>
      <vt:lpstr>Selection of Delegates Deemed Lawful </vt:lpstr>
      <vt:lpstr>Notification of Selection of Delegates </vt:lpstr>
      <vt:lpstr>Vacancies in Delegation    </vt:lpstr>
      <vt:lpstr>Notices of Party-Endorsements  </vt:lpstr>
      <vt:lpstr>Definitions</vt:lpstr>
      <vt:lpstr>Definitions</vt:lpstr>
      <vt:lpstr>Endorsement</vt:lpstr>
      <vt:lpstr> Challenge Endorsement – Primary (Two Methods) </vt:lpstr>
      <vt:lpstr>Endorsement v. Nomination</vt:lpstr>
      <vt:lpstr>Conventions</vt:lpstr>
      <vt:lpstr>Other endorsements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Delegates and the endorsement process </dc:title>
  <dc:creator>Bromley, Ted</dc:creator>
  <cp:lastModifiedBy>Bromley, Ted</cp:lastModifiedBy>
  <cp:revision>1</cp:revision>
  <dcterms:created xsi:type="dcterms:W3CDTF">2022-03-22T20:02:05Z</dcterms:created>
  <dcterms:modified xsi:type="dcterms:W3CDTF">2022-03-22T20:37:54Z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