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889" r:id="rId2"/>
    <p:sldId id="870" r:id="rId3"/>
    <p:sldId id="884" r:id="rId4"/>
    <p:sldId id="869" r:id="rId5"/>
    <p:sldId id="876" r:id="rId6"/>
    <p:sldId id="885" r:id="rId7"/>
    <p:sldId id="886" r:id="rId8"/>
    <p:sldId id="270" r:id="rId9"/>
    <p:sldId id="871" r:id="rId10"/>
    <p:sldId id="872" r:id="rId11"/>
    <p:sldId id="878" r:id="rId12"/>
    <p:sldId id="879" r:id="rId13"/>
    <p:sldId id="880" r:id="rId14"/>
    <p:sldId id="882" r:id="rId15"/>
    <p:sldId id="881" r:id="rId16"/>
    <p:sldId id="883" r:id="rId17"/>
    <p:sldId id="887" r:id="rId18"/>
    <p:sldId id="888" r:id="rId19"/>
    <p:sldId id="890" r:id="rId20"/>
    <p:sldId id="891" r:id="rId21"/>
    <p:sldId id="873" r:id="rId22"/>
    <p:sldId id="8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6" d="100"/>
          <a:sy n="106" d="100"/>
        </p:scale>
        <p:origin x="2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F643C2C-E4E4-ABE3-2479-FDD29BF90101}"/>
              </a:ext>
            </a:extLst>
          </p:cNvPr>
          <p:cNvGrpSpPr/>
          <p:nvPr userDrawn="1"/>
        </p:nvGrpSpPr>
        <p:grpSpPr>
          <a:xfrm>
            <a:off x="0" y="6115664"/>
            <a:ext cx="12192000" cy="742337"/>
            <a:chOff x="0" y="6115663"/>
            <a:chExt cx="9144000" cy="742337"/>
          </a:xfrm>
        </p:grpSpPr>
        <p:pic>
          <p:nvPicPr>
            <p:cNvPr id="30" name="Picture 29">
              <a:extLst>
                <a:ext uri="{FF2B5EF4-FFF2-40B4-BE49-F238E27FC236}">
                  <a16:creationId xmlns:a16="http://schemas.microsoft.com/office/drawing/2014/main" id="{02D72CA4-3CAF-ABC7-EDB8-A9FA0FFF5A99}"/>
                </a:ext>
              </a:extLst>
            </p:cNvPr>
            <p:cNvPicPr>
              <a:picLocks noChangeAspect="1"/>
            </p:cNvPicPr>
            <p:nvPr userDrawn="1"/>
          </p:nvPicPr>
          <p:blipFill rotWithShape="1">
            <a:blip r:embed="rId2"/>
            <a:srcRect b="16392"/>
            <a:stretch/>
          </p:blipFill>
          <p:spPr>
            <a:xfrm>
              <a:off x="0" y="6115663"/>
              <a:ext cx="9144000" cy="742337"/>
            </a:xfrm>
            <a:prstGeom prst="rect">
              <a:avLst/>
            </a:prstGeom>
          </p:spPr>
        </p:pic>
        <p:pic>
          <p:nvPicPr>
            <p:cNvPr id="13" name="Picture 12">
              <a:extLst>
                <a:ext uri="{FF2B5EF4-FFF2-40B4-BE49-F238E27FC236}">
                  <a16:creationId xmlns:a16="http://schemas.microsoft.com/office/drawing/2014/main" id="{B5F76BDB-C94F-BCC4-B7A9-888D98279025}"/>
                </a:ext>
              </a:extLst>
            </p:cNvPr>
            <p:cNvPicPr>
              <a:picLocks noChangeAspect="1"/>
            </p:cNvPicPr>
            <p:nvPr userDrawn="1"/>
          </p:nvPicPr>
          <p:blipFill rotWithShape="1">
            <a:blip r:embed="rId3"/>
            <a:srcRect l="26785" t="1" r="29771" b="26580"/>
            <a:stretch/>
          </p:blipFill>
          <p:spPr>
            <a:xfrm>
              <a:off x="8158480" y="6202643"/>
              <a:ext cx="720048" cy="568228"/>
            </a:xfrm>
            <a:prstGeom prst="rect">
              <a:avLst/>
            </a:prstGeom>
          </p:spPr>
        </p:pic>
      </p:grpSp>
      <p:sp>
        <p:nvSpPr>
          <p:cNvPr id="3" name="Subtitle 2"/>
          <p:cNvSpPr>
            <a:spLocks noGrp="1"/>
          </p:cNvSpPr>
          <p:nvPr>
            <p:ph type="subTitle" idx="1"/>
          </p:nvPr>
        </p:nvSpPr>
        <p:spPr>
          <a:xfrm>
            <a:off x="528320" y="1953426"/>
            <a:ext cx="11092989"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2" name="Title 31">
            <a:extLst>
              <a:ext uri="{FF2B5EF4-FFF2-40B4-BE49-F238E27FC236}">
                <a16:creationId xmlns:a16="http://schemas.microsoft.com/office/drawing/2014/main" id="{4D9B5748-A662-1903-0533-D42C7C99EE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988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592921C2-A647-7842-FABC-80D99617EB67}"/>
              </a:ext>
            </a:extLst>
          </p:cNvPr>
          <p:cNvGrpSpPr/>
          <p:nvPr userDrawn="1"/>
        </p:nvGrpSpPr>
        <p:grpSpPr>
          <a:xfrm>
            <a:off x="0" y="6115664"/>
            <a:ext cx="12192000" cy="742337"/>
            <a:chOff x="0" y="6115663"/>
            <a:chExt cx="9144000" cy="742337"/>
          </a:xfrm>
        </p:grpSpPr>
        <p:pic>
          <p:nvPicPr>
            <p:cNvPr id="9" name="Picture 8">
              <a:extLst>
                <a:ext uri="{FF2B5EF4-FFF2-40B4-BE49-F238E27FC236}">
                  <a16:creationId xmlns:a16="http://schemas.microsoft.com/office/drawing/2014/main" id="{0F682D02-706E-8431-B520-527FC0431081}"/>
                </a:ext>
              </a:extLst>
            </p:cNvPr>
            <p:cNvPicPr>
              <a:picLocks noChangeAspect="1"/>
            </p:cNvPicPr>
            <p:nvPr userDrawn="1"/>
          </p:nvPicPr>
          <p:blipFill rotWithShape="1">
            <a:blip r:embed="rId2"/>
            <a:srcRect b="16392"/>
            <a:stretch/>
          </p:blipFill>
          <p:spPr>
            <a:xfrm>
              <a:off x="0" y="6115663"/>
              <a:ext cx="9144000" cy="742337"/>
            </a:xfrm>
            <a:prstGeom prst="rect">
              <a:avLst/>
            </a:prstGeom>
          </p:spPr>
        </p:pic>
        <p:pic>
          <p:nvPicPr>
            <p:cNvPr id="10" name="Picture 9">
              <a:extLst>
                <a:ext uri="{FF2B5EF4-FFF2-40B4-BE49-F238E27FC236}">
                  <a16:creationId xmlns:a16="http://schemas.microsoft.com/office/drawing/2014/main" id="{1C414998-2FAE-7B12-EBC9-76AB7B42FFF0}"/>
                </a:ext>
              </a:extLst>
            </p:cNvPr>
            <p:cNvPicPr>
              <a:picLocks noChangeAspect="1"/>
            </p:cNvPicPr>
            <p:nvPr userDrawn="1"/>
          </p:nvPicPr>
          <p:blipFill rotWithShape="1">
            <a:blip r:embed="rId3"/>
            <a:srcRect l="26785" t="1" r="29771" b="26580"/>
            <a:stretch/>
          </p:blipFill>
          <p:spPr>
            <a:xfrm>
              <a:off x="8158480" y="6202643"/>
              <a:ext cx="720048" cy="568228"/>
            </a:xfrm>
            <a:prstGeom prst="rect">
              <a:avLst/>
            </a:prstGeom>
          </p:spPr>
        </p:pic>
      </p:grpSp>
      <p:sp>
        <p:nvSpPr>
          <p:cNvPr id="11" name="Title Placeholder 1">
            <a:extLst>
              <a:ext uri="{FF2B5EF4-FFF2-40B4-BE49-F238E27FC236}">
                <a16:creationId xmlns:a16="http://schemas.microsoft.com/office/drawing/2014/main" id="{1964470B-9A0B-527C-D9CF-C47379E9E741}"/>
              </a:ext>
            </a:extLst>
          </p:cNvPr>
          <p:cNvSpPr>
            <a:spLocks noGrp="1" noChangeArrowheads="1"/>
          </p:cNvSpPr>
          <p:nvPr>
            <p:ph type="title"/>
          </p:nvPr>
        </p:nvSpPr>
        <p:spPr bwMode="auto">
          <a:xfrm>
            <a:off x="824653" y="233681"/>
            <a:ext cx="10515600" cy="149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a:t>Click to edit Master title style</a:t>
            </a:r>
            <a:endParaRPr lang="en-US" altLang="en-US" dirty="0"/>
          </a:p>
        </p:txBody>
      </p:sp>
    </p:spTree>
    <p:extLst>
      <p:ext uri="{BB962C8B-B14F-4D97-AF65-F5344CB8AC3E}">
        <p14:creationId xmlns:p14="http://schemas.microsoft.com/office/powerpoint/2010/main" val="99329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hyperlink" Target="https://peabody.yale.edu/sites/default/files/audio/2022-02/american-bullfrog.mp3"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hyperlink" Target="https://peabody.yale.edu/sites/default/files/audio/2022-02/american-toad.mp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hyperlink" Target="https://peabody.yale.edu/sites/default/files/audio/2022-02/spring-peeper.mp3"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peabody.yale.edu/sites/default/files/audio/2022-02/gray-treefrog.mp3" TargetMode="External"/><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s://peabody.yale.edu/sites/default/files/audio/2022-02/northern-leopard-frog.mp3" TargetMode="External"/><Relationship Id="rId3" Type="http://schemas.openxmlformats.org/officeDocument/2006/relationships/hyperlink" Target="https://peabody.yale.edu/sites/default/files/audio/2022-02/wood-frog.mp3" TargetMode="External"/><Relationship Id="rId7" Type="http://schemas.openxmlformats.org/officeDocument/2006/relationships/hyperlink" Target="https://peabody.yale.edu/sites/default/files/audio/2022-02/atlantic-coast-leopard-frog-small-chorus.mp3" TargetMode="External"/><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hyperlink" Target="https://peabody.yale.edu/sites/default/files/audio/2022-02/green-frog.mp3" TargetMode="External"/><Relationship Id="rId5" Type="http://schemas.openxmlformats.org/officeDocument/2006/relationships/hyperlink" Target="https://peabody.yale.edu/sites/default/files/audio/2022-02/fowlers-toad.mp3" TargetMode="External"/><Relationship Id="rId4" Type="http://schemas.openxmlformats.org/officeDocument/2006/relationships/hyperlink" Target="https://peabody.yale.edu/sites/default/files/audio/2022-02/pickerel-frog.mp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peabody.yale.edu/sites/default/files/audio/2022-02/eastern-spadefoot-toad.mp3" TargetMode="External"/><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aconnoly@beardsleyzoo.org" TargetMode="External"/><Relationship Id="rId7" Type="http://schemas.openxmlformats.org/officeDocument/2006/relationships/image" Target="../media/image23.png"/><Relationship Id="rId2" Type="http://schemas.openxmlformats.org/officeDocument/2006/relationships/hyperlink" Target="mailto:jfarrell@beardsleyzoo.org" TargetMode="Externa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hyperlink" Target="mailto:bcervero@maritimeaquarium.org" TargetMode="External"/><Relationship Id="rId4" Type="http://schemas.openxmlformats.org/officeDocument/2006/relationships/hyperlink" Target="mailto:jimsirch95@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280382" y="2160200"/>
            <a:ext cx="11407642" cy="3443896"/>
          </a:xfrm>
        </p:spPr>
        <p:txBody>
          <a:bodyPr vert="horz" lIns="91440" tIns="45720" rIns="91440" bIns="45720" rtlCol="0" anchor="t">
            <a:noAutofit/>
          </a:bodyPr>
          <a:lstStyle/>
          <a:p>
            <a:pPr marL="457200" indent="-457200" algn="l">
              <a:buChar char="•"/>
            </a:pPr>
            <a:r>
              <a:rPr lang="en-US" sz="2800" dirty="0">
                <a:latin typeface="Montserrat"/>
              </a:rPr>
              <a:t>Location – Sleeping Giant State Park and Pine Brook</a:t>
            </a:r>
          </a:p>
          <a:p>
            <a:pPr marL="457200" indent="-457200" algn="l">
              <a:buChar char="•"/>
            </a:pPr>
            <a:r>
              <a:rPr lang="en-US" sz="2800" dirty="0">
                <a:latin typeface="Montserrat"/>
              </a:rPr>
              <a:t>Birds – 55</a:t>
            </a:r>
          </a:p>
          <a:p>
            <a:pPr marL="457200" indent="-457200" algn="l">
              <a:buChar char="•"/>
            </a:pPr>
            <a:r>
              <a:rPr lang="en-US" sz="2800" dirty="0">
                <a:latin typeface="Montserrat"/>
              </a:rPr>
              <a:t>4-Legged Creatures</a:t>
            </a:r>
          </a:p>
          <a:p>
            <a:pPr marL="457200" indent="-457200" algn="l">
              <a:buChar char="•"/>
            </a:pPr>
            <a:r>
              <a:rPr lang="en-US" sz="2800" dirty="0">
                <a:latin typeface="Montserrat"/>
              </a:rPr>
              <a:t>Insects</a:t>
            </a:r>
          </a:p>
          <a:p>
            <a:pPr marL="457200" indent="-457200" algn="l">
              <a:buChar char="•"/>
            </a:pPr>
            <a:r>
              <a:rPr lang="en-US" sz="2800" dirty="0">
                <a:latin typeface="Montserrat"/>
              </a:rPr>
              <a:t>Reptiles – 3</a:t>
            </a:r>
          </a:p>
          <a:p>
            <a:pPr marL="457200" indent="-457200" algn="l">
              <a:buChar char="•"/>
            </a:pPr>
            <a:r>
              <a:rPr lang="en-US" sz="2800" dirty="0">
                <a:latin typeface="Montserrat"/>
              </a:rPr>
              <a:t>Frogs, Toads, and COVID</a:t>
            </a: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116472"/>
            <a:ext cx="12967795" cy="1483082"/>
          </a:xfrm>
        </p:spPr>
        <p:txBody>
          <a:bodyPr/>
          <a:lstStyle/>
          <a:p>
            <a:r>
              <a:rPr lang="en-US" sz="3600" b="1" dirty="0">
                <a:latin typeface="Montserrat"/>
              </a:rPr>
              <a:t>  Let’s Get Started</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7" name="Picture 6">
            <a:extLst>
              <a:ext uri="{FF2B5EF4-FFF2-40B4-BE49-F238E27FC236}">
                <a16:creationId xmlns:a16="http://schemas.microsoft.com/office/drawing/2014/main" id="{1E91B59C-4558-2A01-D129-B543D8A0ADF0}"/>
              </a:ext>
            </a:extLst>
          </p:cNvPr>
          <p:cNvPicPr>
            <a:picLocks noChangeAspect="1"/>
          </p:cNvPicPr>
          <p:nvPr/>
        </p:nvPicPr>
        <p:blipFill>
          <a:blip r:embed="rId3"/>
          <a:stretch>
            <a:fillRect/>
          </a:stretch>
        </p:blipFill>
        <p:spPr>
          <a:xfrm>
            <a:off x="4869438" y="317749"/>
            <a:ext cx="2453123" cy="1727461"/>
          </a:xfrm>
          <a:prstGeom prst="rect">
            <a:avLst/>
          </a:prstGeom>
        </p:spPr>
      </p:pic>
      <p:pic>
        <p:nvPicPr>
          <p:cNvPr id="10" name="Picture 9">
            <a:extLst>
              <a:ext uri="{FF2B5EF4-FFF2-40B4-BE49-F238E27FC236}">
                <a16:creationId xmlns:a16="http://schemas.microsoft.com/office/drawing/2014/main" id="{364A2AD5-B291-3230-8717-72BCCB748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141552"/>
            <a:ext cx="3072144" cy="2304108"/>
          </a:xfrm>
          <a:prstGeom prst="rect">
            <a:avLst/>
          </a:prstGeom>
        </p:spPr>
      </p:pic>
    </p:spTree>
    <p:extLst>
      <p:ext uri="{BB962C8B-B14F-4D97-AF65-F5344CB8AC3E}">
        <p14:creationId xmlns:p14="http://schemas.microsoft.com/office/powerpoint/2010/main" val="946145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70137-B8A5-6BED-38EA-F84F15EDC7D0}"/>
              </a:ext>
            </a:extLst>
          </p:cNvPr>
          <p:cNvSpPr txBox="1"/>
          <p:nvPr/>
        </p:nvSpPr>
        <p:spPr>
          <a:xfrm>
            <a:off x="119475" y="119474"/>
            <a:ext cx="95682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Montserrat"/>
              </a:rPr>
              <a:t>What we've learned </a:t>
            </a:r>
            <a:endParaRPr lang="en-US" dirty="0"/>
          </a:p>
        </p:txBody>
      </p:sp>
      <p:sp>
        <p:nvSpPr>
          <p:cNvPr id="9" name="TextBox 8">
            <a:extLst>
              <a:ext uri="{FF2B5EF4-FFF2-40B4-BE49-F238E27FC236}">
                <a16:creationId xmlns:a16="http://schemas.microsoft.com/office/drawing/2014/main" id="{BC33BEB3-3DCB-D3B9-37F8-D04B7DF2F170}"/>
              </a:ext>
            </a:extLst>
          </p:cNvPr>
          <p:cNvSpPr txBox="1"/>
          <p:nvPr/>
        </p:nvSpPr>
        <p:spPr>
          <a:xfrm>
            <a:off x="488887" y="5388043"/>
            <a:ext cx="112625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cs typeface="Nirmala UI"/>
              </a:rPr>
              <a:t>Phenology</a:t>
            </a:r>
            <a:r>
              <a:rPr lang="en-US" sz="2000" dirty="0">
                <a:latin typeface="Montserrat"/>
                <a:cs typeface="Nirmala UI"/>
              </a:rPr>
              <a:t>- </a:t>
            </a:r>
            <a:r>
              <a:rPr lang="en-US" sz="2000" dirty="0">
                <a:latin typeface="Montserrat"/>
                <a:ea typeface="+mn-lt"/>
                <a:cs typeface="+mn-lt"/>
              </a:rPr>
              <a:t>the study of the timing and cyclical patterns of events in the natural world</a:t>
            </a:r>
            <a:endParaRPr lang="en-US" sz="2000" dirty="0">
              <a:latin typeface="Montserrat"/>
            </a:endParaRPr>
          </a:p>
        </p:txBody>
      </p:sp>
      <p:pic>
        <p:nvPicPr>
          <p:cNvPr id="2" name="Content Placeholder 1" descr="A map with yellow dots and a pie chart&#10;&#10;Description automatically generated">
            <a:extLst>
              <a:ext uri="{FF2B5EF4-FFF2-40B4-BE49-F238E27FC236}">
                <a16:creationId xmlns:a16="http://schemas.microsoft.com/office/drawing/2014/main" id="{7E6F2EE3-790A-08E8-FB4D-CC20E6E34478}"/>
              </a:ext>
            </a:extLst>
          </p:cNvPr>
          <p:cNvPicPr>
            <a:picLocks noGrp="1" noChangeAspect="1"/>
          </p:cNvPicPr>
          <p:nvPr>
            <p:ph idx="1"/>
          </p:nvPr>
        </p:nvPicPr>
        <p:blipFill rotWithShape="1">
          <a:blip r:embed="rId2"/>
          <a:srcRect l="459" t="16654" r="2098" b="76132"/>
          <a:stretch/>
        </p:blipFill>
        <p:spPr>
          <a:xfrm>
            <a:off x="1122366" y="952554"/>
            <a:ext cx="9108046" cy="4265518"/>
          </a:xfrm>
        </p:spPr>
      </p:pic>
      <p:sp>
        <p:nvSpPr>
          <p:cNvPr id="3" name="TextBox 2">
            <a:extLst>
              <a:ext uri="{FF2B5EF4-FFF2-40B4-BE49-F238E27FC236}">
                <a16:creationId xmlns:a16="http://schemas.microsoft.com/office/drawing/2014/main" id="{9B917D33-F114-F569-B080-9B8ABCC3F140}"/>
              </a:ext>
            </a:extLst>
          </p:cNvPr>
          <p:cNvSpPr txBox="1"/>
          <p:nvPr/>
        </p:nvSpPr>
        <p:spPr>
          <a:xfrm>
            <a:off x="1394234" y="997332"/>
            <a:ext cx="461665" cy="2660268"/>
          </a:xfrm>
          <a:prstGeom prst="rect">
            <a:avLst/>
          </a:prstGeom>
          <a:solidFill>
            <a:schemeClr val="bg1"/>
          </a:solidFill>
        </p:spPr>
        <p:txBody>
          <a:bodyPr vert="vert270" wrap="square" rtlCol="0">
            <a:spAutoFit/>
          </a:bodyPr>
          <a:lstStyle/>
          <a:p>
            <a:r>
              <a:rPr lang="en-US" dirty="0"/>
              <a:t>      Relative Abundance</a:t>
            </a:r>
          </a:p>
        </p:txBody>
      </p:sp>
    </p:spTree>
    <p:extLst>
      <p:ext uri="{BB962C8B-B14F-4D97-AF65-F5344CB8AC3E}">
        <p14:creationId xmlns:p14="http://schemas.microsoft.com/office/powerpoint/2010/main" val="239919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208C5D90-591C-F6DA-0969-9FA88CC6E6C4}"/>
              </a:ext>
            </a:extLst>
          </p:cNvPr>
          <p:cNvSpPr txBox="1">
            <a:spLocks/>
          </p:cNvSpPr>
          <p:nvPr/>
        </p:nvSpPr>
        <p:spPr>
          <a:xfrm>
            <a:off x="757565" y="432310"/>
            <a:ext cx="10483273" cy="2053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Let’s Start With (Hopefully) An Easy One.</a:t>
            </a:r>
            <a:br>
              <a:rPr kumimoji="0" lang="en-US" sz="11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br>
              <a:rPr kumimoji="0" lang="en-US" sz="11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48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Can you identify this Amphibian?</a:t>
            </a:r>
          </a:p>
        </p:txBody>
      </p:sp>
      <p:pic>
        <p:nvPicPr>
          <p:cNvPr id="11" name="Picture 10">
            <a:extLst>
              <a:ext uri="{FF2B5EF4-FFF2-40B4-BE49-F238E27FC236}">
                <a16:creationId xmlns:a16="http://schemas.microsoft.com/office/drawing/2014/main" id="{44F5A660-BB02-7FA1-A68D-FE84929F5E04}"/>
              </a:ext>
            </a:extLst>
          </p:cNvPr>
          <p:cNvPicPr>
            <a:picLocks noChangeAspect="1"/>
          </p:cNvPicPr>
          <p:nvPr/>
        </p:nvPicPr>
        <p:blipFill>
          <a:blip r:embed="rId3"/>
          <a:stretch>
            <a:fillRect/>
          </a:stretch>
        </p:blipFill>
        <p:spPr>
          <a:xfrm>
            <a:off x="2342626" y="2666893"/>
            <a:ext cx="7506748" cy="1524213"/>
          </a:xfrm>
          <a:prstGeom prst="rect">
            <a:avLst/>
          </a:prstGeom>
        </p:spPr>
      </p:pic>
      <p:sp>
        <p:nvSpPr>
          <p:cNvPr id="12" name="Subtitle 2">
            <a:extLst>
              <a:ext uri="{FF2B5EF4-FFF2-40B4-BE49-F238E27FC236}">
                <a16:creationId xmlns:a16="http://schemas.microsoft.com/office/drawing/2014/main" id="{C2BA305F-D892-1E81-9725-F7F20349BA0A}"/>
              </a:ext>
            </a:extLst>
          </p:cNvPr>
          <p:cNvSpPr>
            <a:spLocks noGrp="1"/>
          </p:cNvSpPr>
          <p:nvPr>
            <p:ph type="subTitle" idx="1"/>
          </p:nvPr>
        </p:nvSpPr>
        <p:spPr>
          <a:xfrm>
            <a:off x="882073" y="4636507"/>
            <a:ext cx="10252364" cy="674396"/>
          </a:xfrm>
        </p:spPr>
        <p:txBody>
          <a:bodyPr>
            <a:normAutofit fontScale="92500"/>
          </a:bodyPr>
          <a:lstStyle/>
          <a:p>
            <a:r>
              <a:rPr lang="en-US" dirty="0">
                <a:solidFill>
                  <a:srgbClr val="96607D"/>
                </a:solidFill>
                <a:hlinkClick r:id="rId4">
                  <a:extLst>
                    <a:ext uri="{A12FA001-AC4F-418D-AE19-62706E023703}">
                      <ahyp:hlinkClr xmlns:ahyp="http://schemas.microsoft.com/office/drawing/2018/hyperlinkcolor" val="tx"/>
                    </a:ext>
                  </a:extLst>
                </a:hlinkClick>
              </a:rPr>
              <a:t>https://peabody.yale.edu/sites/default/files/audio/2022-02/</a:t>
            </a:r>
            <a:r>
              <a:rPr lang="en-US" dirty="0">
                <a:solidFill>
                  <a:schemeClr val="bg1"/>
                </a:solidFill>
                <a:hlinkClick r:id="rId4">
                  <a:extLst>
                    <a:ext uri="{A12FA001-AC4F-418D-AE19-62706E023703}">
                      <ahyp:hlinkClr xmlns:ahyp="http://schemas.microsoft.com/office/drawing/2018/hyperlinkcolor" val="tx"/>
                    </a:ext>
                  </a:extLst>
                </a:hlinkClick>
              </a:rPr>
              <a:t>american-bullfrog</a:t>
            </a:r>
            <a:r>
              <a:rPr lang="en-US" dirty="0">
                <a:solidFill>
                  <a:srgbClr val="96607D"/>
                </a:solidFill>
                <a:hlinkClick r:id="rId4">
                  <a:extLst>
                    <a:ext uri="{A12FA001-AC4F-418D-AE19-62706E023703}">
                      <ahyp:hlinkClr xmlns:ahyp="http://schemas.microsoft.com/office/drawing/2018/hyperlinkcolor" val="tx"/>
                    </a:ext>
                  </a:extLst>
                </a:hlinkClick>
              </a:rPr>
              <a:t>.mp3</a:t>
            </a:r>
            <a:endParaRPr lang="en-US" dirty="0"/>
          </a:p>
          <a:p>
            <a:endParaRPr lang="en-US" dirty="0"/>
          </a:p>
        </p:txBody>
      </p:sp>
      <p:sp>
        <p:nvSpPr>
          <p:cNvPr id="13" name="TextBox 12">
            <a:extLst>
              <a:ext uri="{FF2B5EF4-FFF2-40B4-BE49-F238E27FC236}">
                <a16:creationId xmlns:a16="http://schemas.microsoft.com/office/drawing/2014/main" id="{88432B01-8D1D-D3D7-AF8A-E73EC139F768}"/>
              </a:ext>
            </a:extLst>
          </p:cNvPr>
          <p:cNvSpPr txBox="1"/>
          <p:nvPr/>
        </p:nvSpPr>
        <p:spPr>
          <a:xfrm>
            <a:off x="4784436" y="5414273"/>
            <a:ext cx="2752437" cy="584775"/>
          </a:xfrm>
          <a:prstGeom prst="rect">
            <a:avLst/>
          </a:prstGeom>
          <a:noFill/>
        </p:spPr>
        <p:txBody>
          <a:bodyPr wrap="square" rtlCol="0">
            <a:spAutoFit/>
          </a:bodyPr>
          <a:lstStyle/>
          <a:p>
            <a:r>
              <a:rPr lang="en-US" sz="3200" dirty="0"/>
              <a:t>Frog or Toad?</a:t>
            </a:r>
          </a:p>
        </p:txBody>
      </p:sp>
    </p:spTree>
    <p:extLst>
      <p:ext uri="{BB962C8B-B14F-4D97-AF65-F5344CB8AC3E}">
        <p14:creationId xmlns:p14="http://schemas.microsoft.com/office/powerpoint/2010/main" val="406461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6" name="Title 1">
            <a:extLst>
              <a:ext uri="{FF2B5EF4-FFF2-40B4-BE49-F238E27FC236}">
                <a16:creationId xmlns:a16="http://schemas.microsoft.com/office/drawing/2014/main" id="{1312AAC0-9E4F-530E-7B09-E91ECEBBCA81}"/>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000000"/>
                </a:solidFill>
                <a:latin typeface="Mallory Bold"/>
              </a:rPr>
              <a:t>AMERICAN BULLFROG - RANA CATESBEIANA</a:t>
            </a:r>
          </a:p>
        </p:txBody>
      </p:sp>
      <p:sp>
        <p:nvSpPr>
          <p:cNvPr id="7" name="Subtitle 2">
            <a:extLst>
              <a:ext uri="{FF2B5EF4-FFF2-40B4-BE49-F238E27FC236}">
                <a16:creationId xmlns:a16="http://schemas.microsoft.com/office/drawing/2014/main" id="{F5F89BE8-A77A-FE42-F542-787892E6B083}"/>
              </a:ext>
            </a:extLst>
          </p:cNvPr>
          <p:cNvSpPr>
            <a:spLocks noGrp="1"/>
          </p:cNvSpPr>
          <p:nvPr>
            <p:ph type="subTitle" idx="1"/>
          </p:nvPr>
        </p:nvSpPr>
        <p:spPr>
          <a:xfrm>
            <a:off x="891310" y="1645933"/>
            <a:ext cx="10252364" cy="3285836"/>
          </a:xfrm>
        </p:spPr>
        <p:txBody>
          <a:bodyPr>
            <a:normAutofit fontScale="32500" lnSpcReduction="20000"/>
          </a:bodyPr>
          <a:lstStyle/>
          <a:p>
            <a:pPr marL="857250" indent="-857250" algn="l">
              <a:lnSpc>
                <a:spcPct val="120000"/>
              </a:lnSpc>
              <a:spcBef>
                <a:spcPts val="0"/>
              </a:spcBef>
              <a:buFont typeface="Arial" panose="020B0604020202020204" pitchFamily="34" charset="0"/>
              <a:buChar char="•"/>
            </a:pPr>
            <a:r>
              <a:rPr lang="en-US" sz="7400" b="0" i="0" dirty="0">
                <a:solidFill>
                  <a:srgbClr val="000000"/>
                </a:solidFill>
                <a:effectLst/>
                <a:highlight>
                  <a:srgbClr val="FFFFFF"/>
                </a:highlight>
                <a:latin typeface="Arial" panose="020B0604020202020204" pitchFamily="34" charset="0"/>
                <a:cs typeface="Arial" panose="020B0604020202020204" pitchFamily="34" charset="0"/>
              </a:rPr>
              <a:t>Vocalization:  A deep, often booming, call in middle to late summer. Commonly described as “chug-a-rum.”</a:t>
            </a:r>
          </a:p>
          <a:p>
            <a:pPr marL="857250" indent="-857250" algn="l">
              <a:lnSpc>
                <a:spcPct val="120000"/>
              </a:lnSpc>
              <a:spcBef>
                <a:spcPts val="0"/>
              </a:spcBef>
              <a:buFont typeface="Arial" panose="020B0604020202020204" pitchFamily="34" charset="0"/>
              <a:buChar char="•"/>
            </a:pPr>
            <a:endParaRPr lang="en-US" sz="7400" dirty="0">
              <a:solidFill>
                <a:srgbClr val="000000"/>
              </a:solidFill>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7400" b="0" i="0" dirty="0">
                <a:solidFill>
                  <a:srgbClr val="000000"/>
                </a:solidFill>
                <a:effectLst/>
                <a:highlight>
                  <a:srgbClr val="FFFFFF"/>
                </a:highlight>
                <a:latin typeface="Arial" panose="020B0604020202020204" pitchFamily="34" charset="0"/>
                <a:cs typeface="Arial" panose="020B0604020202020204" pitchFamily="34" charset="0"/>
              </a:rPr>
              <a:t>A large, bulky frog measuring up to 8 inches (20 cm) snout to vent. Its color is primarily green to dark green, generally with a white belly. The feet are large and strongly webbed. </a:t>
            </a:r>
          </a:p>
          <a:p>
            <a:pPr marL="857250" indent="-857250" algn="l">
              <a:lnSpc>
                <a:spcPct val="120000"/>
              </a:lnSpc>
              <a:spcBef>
                <a:spcPts val="0"/>
              </a:spcBef>
              <a:buFont typeface="Arial" panose="020B0604020202020204" pitchFamily="34" charset="0"/>
              <a:buChar char="•"/>
            </a:pPr>
            <a:endParaRPr lang="en-US" sz="7400" dirty="0">
              <a:solidFill>
                <a:srgbClr val="000000"/>
              </a:solidFill>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7400" b="0" i="0" dirty="0">
                <a:solidFill>
                  <a:srgbClr val="000000"/>
                </a:solidFill>
                <a:effectLst/>
                <a:highlight>
                  <a:srgbClr val="FFFFFF"/>
                </a:highlight>
                <a:latin typeface="Arial" panose="020B0604020202020204" pitchFamily="34" charset="0"/>
                <a:cs typeface="Arial" panose="020B0604020202020204" pitchFamily="34" charset="0"/>
              </a:rPr>
              <a:t>Its habitat is Fresh water ponds, streams and rivers.</a:t>
            </a:r>
            <a:endParaRPr lang="en-US" sz="7400" dirty="0">
              <a:solidFill>
                <a:srgbClr val="000000"/>
              </a:solidFill>
              <a:highlight>
                <a:srgbClr val="FFFFFF"/>
              </a:highligh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3961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10037D6E-E3BA-0E39-0A14-B277D92F9C90}"/>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How about Amphibian #2?</a:t>
            </a:r>
          </a:p>
        </p:txBody>
      </p:sp>
      <p:pic>
        <p:nvPicPr>
          <p:cNvPr id="8" name="Picture 7">
            <a:extLst>
              <a:ext uri="{FF2B5EF4-FFF2-40B4-BE49-F238E27FC236}">
                <a16:creationId xmlns:a16="http://schemas.microsoft.com/office/drawing/2014/main" id="{CC598E10-B62E-FEB2-A379-B05A3DBCA1AE}"/>
              </a:ext>
            </a:extLst>
          </p:cNvPr>
          <p:cNvPicPr>
            <a:picLocks noChangeAspect="1"/>
          </p:cNvPicPr>
          <p:nvPr/>
        </p:nvPicPr>
        <p:blipFill>
          <a:blip r:embed="rId3"/>
          <a:stretch>
            <a:fillRect/>
          </a:stretch>
        </p:blipFill>
        <p:spPr>
          <a:xfrm>
            <a:off x="2337863" y="1936934"/>
            <a:ext cx="7516274" cy="1543265"/>
          </a:xfrm>
          <a:prstGeom prst="rect">
            <a:avLst/>
          </a:prstGeom>
        </p:spPr>
      </p:pic>
      <p:sp>
        <p:nvSpPr>
          <p:cNvPr id="9" name="Subtitle 2">
            <a:extLst>
              <a:ext uri="{FF2B5EF4-FFF2-40B4-BE49-F238E27FC236}">
                <a16:creationId xmlns:a16="http://schemas.microsoft.com/office/drawing/2014/main" id="{B130A224-5802-C0EE-7F6C-E103BF675095}"/>
              </a:ext>
            </a:extLst>
          </p:cNvPr>
          <p:cNvSpPr>
            <a:spLocks noGrp="1"/>
          </p:cNvSpPr>
          <p:nvPr>
            <p:ph type="subTitle" idx="1"/>
          </p:nvPr>
        </p:nvSpPr>
        <p:spPr>
          <a:xfrm>
            <a:off x="882073" y="3823713"/>
            <a:ext cx="10252364" cy="674396"/>
          </a:xfrm>
        </p:spPr>
        <p:txBody>
          <a:bodyPr>
            <a:normAutofit fontScale="92500"/>
          </a:bodyPr>
          <a:lstStyle/>
          <a:p>
            <a:r>
              <a:rPr lang="en-US" dirty="0">
                <a:solidFill>
                  <a:srgbClr val="467886"/>
                </a:solidFill>
                <a:hlinkClick r:id="rId4">
                  <a:extLst>
                    <a:ext uri="{A12FA001-AC4F-418D-AE19-62706E023703}">
                      <ahyp:hlinkClr xmlns:ahyp="http://schemas.microsoft.com/office/drawing/2018/hyperlinkcolor" val="tx"/>
                    </a:ext>
                  </a:extLst>
                </a:hlinkClick>
              </a:rPr>
              <a:t>https://peabody.yale.edu/sites/default/files/audio/2022-02/</a:t>
            </a:r>
            <a:r>
              <a:rPr lang="en-US" dirty="0">
                <a:solidFill>
                  <a:schemeClr val="bg1"/>
                </a:solidFill>
                <a:hlinkClick r:id="rId4">
                  <a:extLst>
                    <a:ext uri="{A12FA001-AC4F-418D-AE19-62706E023703}">
                      <ahyp:hlinkClr xmlns:ahyp="http://schemas.microsoft.com/office/drawing/2018/hyperlinkcolor" val="tx"/>
                    </a:ext>
                  </a:extLst>
                </a:hlinkClick>
              </a:rPr>
              <a:t>american-toad</a:t>
            </a:r>
            <a:r>
              <a:rPr lang="en-US" dirty="0">
                <a:solidFill>
                  <a:srgbClr val="467886"/>
                </a:solidFill>
                <a:hlinkClick r:id="rId4">
                  <a:extLst>
                    <a:ext uri="{A12FA001-AC4F-418D-AE19-62706E023703}">
                      <ahyp:hlinkClr xmlns:ahyp="http://schemas.microsoft.com/office/drawing/2018/hyperlinkcolor" val="tx"/>
                    </a:ext>
                  </a:extLst>
                </a:hlinkClick>
              </a:rPr>
              <a:t>.mp3</a:t>
            </a:r>
            <a:endParaRPr lang="en-US" dirty="0"/>
          </a:p>
          <a:p>
            <a:endParaRPr lang="en-US" dirty="0"/>
          </a:p>
        </p:txBody>
      </p:sp>
      <p:sp>
        <p:nvSpPr>
          <p:cNvPr id="10" name="TextBox 9">
            <a:extLst>
              <a:ext uri="{FF2B5EF4-FFF2-40B4-BE49-F238E27FC236}">
                <a16:creationId xmlns:a16="http://schemas.microsoft.com/office/drawing/2014/main" id="{124EA379-9BBE-A3B2-CECE-E0C255B760D1}"/>
              </a:ext>
            </a:extLst>
          </p:cNvPr>
          <p:cNvSpPr txBox="1"/>
          <p:nvPr/>
        </p:nvSpPr>
        <p:spPr>
          <a:xfrm>
            <a:off x="4784436" y="4721550"/>
            <a:ext cx="2752437" cy="584775"/>
          </a:xfrm>
          <a:prstGeom prst="rect">
            <a:avLst/>
          </a:prstGeom>
          <a:noFill/>
        </p:spPr>
        <p:txBody>
          <a:bodyPr wrap="square" rtlCol="0">
            <a:spAutoFit/>
          </a:bodyPr>
          <a:lstStyle/>
          <a:p>
            <a:r>
              <a:rPr lang="en-US" sz="3200" dirty="0"/>
              <a:t>Frog or Toad?</a:t>
            </a:r>
          </a:p>
        </p:txBody>
      </p:sp>
    </p:spTree>
    <p:extLst>
      <p:ext uri="{BB962C8B-B14F-4D97-AF65-F5344CB8AC3E}">
        <p14:creationId xmlns:p14="http://schemas.microsoft.com/office/powerpoint/2010/main" val="13630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6" name="Title 1">
            <a:extLst>
              <a:ext uri="{FF2B5EF4-FFF2-40B4-BE49-F238E27FC236}">
                <a16:creationId xmlns:a16="http://schemas.microsoft.com/office/drawing/2014/main" id="{033C1AC2-4240-28EC-95FA-6E4B76AC3AB3}"/>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rgbClr val="000000"/>
                </a:solidFill>
                <a:latin typeface="Mallory Bold"/>
              </a:rPr>
              <a:t>AMERICAN TOAD - BUFO AMERICANUS</a:t>
            </a:r>
          </a:p>
        </p:txBody>
      </p:sp>
      <p:sp>
        <p:nvSpPr>
          <p:cNvPr id="7" name="Subtitle 2">
            <a:extLst>
              <a:ext uri="{FF2B5EF4-FFF2-40B4-BE49-F238E27FC236}">
                <a16:creationId xmlns:a16="http://schemas.microsoft.com/office/drawing/2014/main" id="{2F41BB19-7457-3884-6CA7-5F71D163607B}"/>
              </a:ext>
            </a:extLst>
          </p:cNvPr>
          <p:cNvSpPr>
            <a:spLocks noGrp="1"/>
          </p:cNvSpPr>
          <p:nvPr>
            <p:ph type="subTitle" idx="1"/>
          </p:nvPr>
        </p:nvSpPr>
        <p:spPr>
          <a:xfrm>
            <a:off x="891310" y="1727412"/>
            <a:ext cx="10252364" cy="3322782"/>
          </a:xfrm>
        </p:spPr>
        <p:txBody>
          <a:bodyPr>
            <a:normAutofit fontScale="25000" lnSpcReduction="20000"/>
          </a:bodyPr>
          <a:lstStyle/>
          <a:p>
            <a:pPr marL="857250" indent="-857250" algn="l">
              <a:lnSpc>
                <a:spcPct val="120000"/>
              </a:lnSpc>
              <a:spcBef>
                <a:spcPts val="0"/>
              </a:spcBef>
              <a:buFont typeface="Arial" panose="020B0604020202020204" pitchFamily="34" charset="0"/>
              <a:buChar char="•"/>
            </a:pPr>
            <a:r>
              <a:rPr lang="en-US" sz="9600" b="0" i="0" dirty="0">
                <a:solidFill>
                  <a:srgbClr val="000000"/>
                </a:solidFill>
                <a:effectLst/>
                <a:highlight>
                  <a:srgbClr val="FFFFFF"/>
                </a:highlight>
                <a:latin typeface="Arial" panose="020B0604020202020204" pitchFamily="34" charset="0"/>
                <a:cs typeface="Arial" panose="020B0604020202020204" pitchFamily="34" charset="0"/>
              </a:rPr>
              <a:t>A brown or brownish gray toad of 3 to 4 inches (7.6 to 10 cm) in length. The brown spots on the back generally contain 1 or 2 wart-like protuberances. The belly is creamy white with a peppering of dark spots.</a:t>
            </a:r>
          </a:p>
          <a:p>
            <a:pPr marL="857250" indent="-857250" algn="l">
              <a:lnSpc>
                <a:spcPct val="120000"/>
              </a:lnSpc>
              <a:spcBef>
                <a:spcPts val="0"/>
              </a:spcBef>
              <a:buFont typeface="Arial" panose="020B0604020202020204" pitchFamily="34" charset="0"/>
              <a:buChar char="•"/>
            </a:pPr>
            <a:endParaRPr lang="en-US" sz="9600" dirty="0">
              <a:solidFill>
                <a:srgbClr val="000000"/>
              </a:solidFill>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9600" b="0" i="0" dirty="0">
                <a:solidFill>
                  <a:srgbClr val="000000"/>
                </a:solidFill>
                <a:effectLst/>
                <a:highlight>
                  <a:srgbClr val="FFFFFF"/>
                </a:highlight>
                <a:latin typeface="Arial" panose="020B0604020202020204" pitchFamily="34" charset="0"/>
                <a:cs typeface="Arial" panose="020B0604020202020204" pitchFamily="34" charset="0"/>
              </a:rPr>
              <a:t>Its habitat is highly variable. The species can be found in mixed hardwood forests, or suburban backyards. Typical requirements include sandy soil with leaf litter or other substrate to hide under, and some source of moisture.</a:t>
            </a:r>
            <a:endParaRPr lang="en-US" sz="9600" dirty="0">
              <a:solidFill>
                <a:srgbClr val="000000"/>
              </a:solidFill>
              <a:highlight>
                <a:srgbClr val="FFFFFF"/>
              </a:highligh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93704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10" name="TextBox 9">
            <a:extLst>
              <a:ext uri="{FF2B5EF4-FFF2-40B4-BE49-F238E27FC236}">
                <a16:creationId xmlns:a16="http://schemas.microsoft.com/office/drawing/2014/main" id="{124EA379-9BBE-A3B2-CECE-E0C255B760D1}"/>
              </a:ext>
            </a:extLst>
          </p:cNvPr>
          <p:cNvSpPr txBox="1"/>
          <p:nvPr/>
        </p:nvSpPr>
        <p:spPr>
          <a:xfrm>
            <a:off x="4784436" y="4721550"/>
            <a:ext cx="2752437" cy="584775"/>
          </a:xfrm>
          <a:prstGeom prst="rect">
            <a:avLst/>
          </a:prstGeom>
          <a:noFill/>
        </p:spPr>
        <p:txBody>
          <a:bodyPr wrap="square" rtlCol="0">
            <a:spAutoFit/>
          </a:bodyPr>
          <a:lstStyle/>
          <a:p>
            <a:r>
              <a:rPr lang="en-US" sz="3200" dirty="0"/>
              <a:t>Frog or Toad?</a:t>
            </a:r>
          </a:p>
        </p:txBody>
      </p:sp>
      <p:sp>
        <p:nvSpPr>
          <p:cNvPr id="6" name="Title 1">
            <a:extLst>
              <a:ext uri="{FF2B5EF4-FFF2-40B4-BE49-F238E27FC236}">
                <a16:creationId xmlns:a16="http://schemas.microsoft.com/office/drawing/2014/main" id="{3E9065AB-C18B-1F53-4ACA-2DE37ADBEB3B}"/>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Amphibian #3 is my favorite</a:t>
            </a:r>
          </a:p>
        </p:txBody>
      </p:sp>
      <p:pic>
        <p:nvPicPr>
          <p:cNvPr id="7" name="Picture 6">
            <a:extLst>
              <a:ext uri="{FF2B5EF4-FFF2-40B4-BE49-F238E27FC236}">
                <a16:creationId xmlns:a16="http://schemas.microsoft.com/office/drawing/2014/main" id="{076A529D-FE28-6737-30CE-9DAB6C3AE369}"/>
              </a:ext>
            </a:extLst>
          </p:cNvPr>
          <p:cNvPicPr>
            <a:picLocks noChangeAspect="1"/>
          </p:cNvPicPr>
          <p:nvPr/>
        </p:nvPicPr>
        <p:blipFill>
          <a:blip r:embed="rId3"/>
          <a:stretch>
            <a:fillRect/>
          </a:stretch>
        </p:blipFill>
        <p:spPr>
          <a:xfrm>
            <a:off x="2328336" y="1862756"/>
            <a:ext cx="7535327" cy="1562318"/>
          </a:xfrm>
          <a:prstGeom prst="rect">
            <a:avLst/>
          </a:prstGeom>
        </p:spPr>
      </p:pic>
      <p:sp>
        <p:nvSpPr>
          <p:cNvPr id="11" name="Subtitle 2">
            <a:extLst>
              <a:ext uri="{FF2B5EF4-FFF2-40B4-BE49-F238E27FC236}">
                <a16:creationId xmlns:a16="http://schemas.microsoft.com/office/drawing/2014/main" id="{0ED2AEDB-2534-86E1-D9DE-05ED9E52DD2C}"/>
              </a:ext>
            </a:extLst>
          </p:cNvPr>
          <p:cNvSpPr>
            <a:spLocks noGrp="1"/>
          </p:cNvSpPr>
          <p:nvPr>
            <p:ph type="subTitle" idx="1"/>
          </p:nvPr>
        </p:nvSpPr>
        <p:spPr>
          <a:xfrm>
            <a:off x="882073" y="3823713"/>
            <a:ext cx="10252364" cy="674396"/>
          </a:xfrm>
        </p:spPr>
        <p:txBody>
          <a:bodyPr>
            <a:normAutofit fontScale="92500"/>
          </a:bodyPr>
          <a:lstStyle/>
          <a:p>
            <a:r>
              <a:rPr lang="en-US" dirty="0">
                <a:solidFill>
                  <a:srgbClr val="467886"/>
                </a:solidFill>
                <a:hlinkClick r:id="rId4">
                  <a:extLst>
                    <a:ext uri="{A12FA001-AC4F-418D-AE19-62706E023703}">
                      <ahyp:hlinkClr xmlns:ahyp="http://schemas.microsoft.com/office/drawing/2018/hyperlinkcolor" val="tx"/>
                    </a:ext>
                  </a:extLst>
                </a:hlinkClick>
              </a:rPr>
              <a:t>https://peabody.yale.edu/sites/default/files/audio/2022-02/</a:t>
            </a:r>
            <a:r>
              <a:rPr lang="en-US" dirty="0">
                <a:solidFill>
                  <a:schemeClr val="bg1"/>
                </a:solidFill>
                <a:hlinkClick r:id="rId4">
                  <a:extLst>
                    <a:ext uri="{A12FA001-AC4F-418D-AE19-62706E023703}">
                      <ahyp:hlinkClr xmlns:ahyp="http://schemas.microsoft.com/office/drawing/2018/hyperlinkcolor" val="tx"/>
                    </a:ext>
                  </a:extLst>
                </a:hlinkClick>
              </a:rPr>
              <a:t>spring-peeper</a:t>
            </a:r>
            <a:r>
              <a:rPr lang="en-US" dirty="0">
                <a:solidFill>
                  <a:srgbClr val="467886"/>
                </a:solidFill>
                <a:hlinkClick r:id="rId4">
                  <a:extLst>
                    <a:ext uri="{A12FA001-AC4F-418D-AE19-62706E023703}">
                      <ahyp:hlinkClr xmlns:ahyp="http://schemas.microsoft.com/office/drawing/2018/hyperlinkcolor" val="tx"/>
                    </a:ext>
                  </a:extLst>
                </a:hlinkClick>
              </a:rPr>
              <a:t>.mp3</a:t>
            </a:r>
            <a:endParaRPr lang="en-US" dirty="0"/>
          </a:p>
          <a:p>
            <a:endParaRPr lang="en-US" dirty="0"/>
          </a:p>
        </p:txBody>
      </p:sp>
    </p:spTree>
    <p:extLst>
      <p:ext uri="{BB962C8B-B14F-4D97-AF65-F5344CB8AC3E}">
        <p14:creationId xmlns:p14="http://schemas.microsoft.com/office/powerpoint/2010/main" val="895389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9B0AF7A0-C940-1587-536C-D00E981DA7DC}"/>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rgbClr val="000000"/>
                </a:solidFill>
                <a:latin typeface="Mallory Bold"/>
              </a:rPr>
              <a:t>SPRING PEEPER - PSEUDACRIS CRUCIFER</a:t>
            </a:r>
          </a:p>
        </p:txBody>
      </p:sp>
      <p:sp>
        <p:nvSpPr>
          <p:cNvPr id="8" name="Subtitle 2">
            <a:extLst>
              <a:ext uri="{FF2B5EF4-FFF2-40B4-BE49-F238E27FC236}">
                <a16:creationId xmlns:a16="http://schemas.microsoft.com/office/drawing/2014/main" id="{6A93A43F-D0D1-879F-F17D-9DA2A84428F3}"/>
              </a:ext>
            </a:extLst>
          </p:cNvPr>
          <p:cNvSpPr>
            <a:spLocks noGrp="1"/>
          </p:cNvSpPr>
          <p:nvPr>
            <p:ph type="subTitle" idx="1"/>
          </p:nvPr>
        </p:nvSpPr>
        <p:spPr>
          <a:xfrm>
            <a:off x="891310" y="1781730"/>
            <a:ext cx="10252364" cy="3322782"/>
          </a:xfrm>
        </p:spPr>
        <p:txBody>
          <a:bodyPr>
            <a:normAutofit fontScale="25000" lnSpcReduction="20000"/>
          </a:bodyPr>
          <a:lstStyle/>
          <a:p>
            <a:pPr marL="857250" indent="-857250" algn="l">
              <a:lnSpc>
                <a:spcPct val="120000"/>
              </a:lnSpc>
              <a:spcBef>
                <a:spcPts val="0"/>
              </a:spcBef>
              <a:buFont typeface="Arial" panose="020B0604020202020204" pitchFamily="34" charset="0"/>
              <a:buChar char="•"/>
            </a:pPr>
            <a:r>
              <a:rPr lang="en-US" sz="9600" b="0" i="0" dirty="0">
                <a:solidFill>
                  <a:srgbClr val="000000"/>
                </a:solidFill>
                <a:effectLst/>
                <a:highlight>
                  <a:srgbClr val="FFFFFF"/>
                </a:highlight>
                <a:latin typeface="Arial" panose="020B0604020202020204" pitchFamily="34" charset="0"/>
                <a:cs typeface="Arial" panose="020B0604020202020204" pitchFamily="34" charset="0"/>
              </a:rPr>
              <a:t>The smallest species of frog in Connecticut. It reaches a maximum body length of 1.5 inches (3.7 cm) as an adult. The toes have adhesive disks similar to those of tree frogs. The dorsal coloration is brown or brownish red, nearly always with a dark “X” pattern in the middle.</a:t>
            </a:r>
          </a:p>
          <a:p>
            <a:pPr marL="857250" indent="-857250" algn="l">
              <a:lnSpc>
                <a:spcPct val="120000"/>
              </a:lnSpc>
              <a:spcBef>
                <a:spcPts val="0"/>
              </a:spcBef>
              <a:buFont typeface="Arial" panose="020B0604020202020204" pitchFamily="34" charset="0"/>
              <a:buChar char="•"/>
            </a:pPr>
            <a:endParaRPr lang="en-US" sz="9600" dirty="0">
              <a:solidFill>
                <a:srgbClr val="000000"/>
              </a:solidFill>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9600" b="0" i="0" dirty="0">
                <a:solidFill>
                  <a:srgbClr val="000000"/>
                </a:solidFill>
                <a:effectLst/>
                <a:highlight>
                  <a:srgbClr val="FFFFFF"/>
                </a:highlight>
                <a:latin typeface="Arial" panose="020B0604020202020204" pitchFamily="34" charset="0"/>
                <a:cs typeface="Arial" panose="020B0604020202020204" pitchFamily="34" charset="0"/>
              </a:rPr>
              <a:t>Its is reclusive outside the breeding season, but is found in woodland areas with marshy, vernal ponds or bogs. Breeds very early in the spring, often when snow is still on the ground.</a:t>
            </a:r>
            <a:endParaRPr lang="en-US" dirty="0"/>
          </a:p>
        </p:txBody>
      </p:sp>
    </p:spTree>
    <p:extLst>
      <p:ext uri="{BB962C8B-B14F-4D97-AF65-F5344CB8AC3E}">
        <p14:creationId xmlns:p14="http://schemas.microsoft.com/office/powerpoint/2010/main" val="127239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10" name="TextBox 9">
            <a:extLst>
              <a:ext uri="{FF2B5EF4-FFF2-40B4-BE49-F238E27FC236}">
                <a16:creationId xmlns:a16="http://schemas.microsoft.com/office/drawing/2014/main" id="{124EA379-9BBE-A3B2-CECE-E0C255B760D1}"/>
              </a:ext>
            </a:extLst>
          </p:cNvPr>
          <p:cNvSpPr txBox="1"/>
          <p:nvPr/>
        </p:nvSpPr>
        <p:spPr>
          <a:xfrm>
            <a:off x="4784436" y="4721550"/>
            <a:ext cx="2752437" cy="584775"/>
          </a:xfrm>
          <a:prstGeom prst="rect">
            <a:avLst/>
          </a:prstGeom>
          <a:noFill/>
        </p:spPr>
        <p:txBody>
          <a:bodyPr wrap="square" rtlCol="0">
            <a:spAutoFit/>
          </a:bodyPr>
          <a:lstStyle/>
          <a:p>
            <a:r>
              <a:rPr lang="en-US" sz="3200" dirty="0"/>
              <a:t>Frog or Toad?</a:t>
            </a:r>
          </a:p>
        </p:txBody>
      </p:sp>
      <p:sp>
        <p:nvSpPr>
          <p:cNvPr id="6" name="Title 1">
            <a:extLst>
              <a:ext uri="{FF2B5EF4-FFF2-40B4-BE49-F238E27FC236}">
                <a16:creationId xmlns:a16="http://schemas.microsoft.com/office/drawing/2014/main" id="{3E9065AB-C18B-1F53-4ACA-2DE37ADBEB3B}"/>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Let’s Try One More - Amphibian #4</a:t>
            </a:r>
          </a:p>
        </p:txBody>
      </p:sp>
      <p:sp>
        <p:nvSpPr>
          <p:cNvPr id="11" name="Subtitle 2">
            <a:extLst>
              <a:ext uri="{FF2B5EF4-FFF2-40B4-BE49-F238E27FC236}">
                <a16:creationId xmlns:a16="http://schemas.microsoft.com/office/drawing/2014/main" id="{0ED2AEDB-2534-86E1-D9DE-05ED9E52DD2C}"/>
              </a:ext>
            </a:extLst>
          </p:cNvPr>
          <p:cNvSpPr>
            <a:spLocks noGrp="1"/>
          </p:cNvSpPr>
          <p:nvPr>
            <p:ph type="subTitle" idx="1"/>
          </p:nvPr>
        </p:nvSpPr>
        <p:spPr>
          <a:xfrm>
            <a:off x="882073" y="3823713"/>
            <a:ext cx="10252364" cy="674396"/>
          </a:xfrm>
        </p:spPr>
        <p:txBody>
          <a:bodyPr>
            <a:normAutofit fontScale="92500"/>
          </a:bodyPr>
          <a:lstStyle/>
          <a:p>
            <a:r>
              <a:rPr lang="en-US" dirty="0">
                <a:hlinkClick r:id="rId3"/>
              </a:rPr>
              <a:t>https://peabody.yale.edu/sites/default/files/audio/2022-02/</a:t>
            </a:r>
            <a:r>
              <a:rPr lang="en-US" dirty="0">
                <a:solidFill>
                  <a:schemeClr val="bg1"/>
                </a:solidFill>
                <a:hlinkClick r:id="rId3"/>
              </a:rPr>
              <a:t>gray-treefrog</a:t>
            </a:r>
            <a:r>
              <a:rPr lang="en-US" dirty="0">
                <a:hlinkClick r:id="rId3"/>
              </a:rPr>
              <a:t>.mp3</a:t>
            </a:r>
            <a:endParaRPr lang="en-US" dirty="0"/>
          </a:p>
          <a:p>
            <a:endParaRPr lang="en-US" dirty="0"/>
          </a:p>
        </p:txBody>
      </p:sp>
      <p:pic>
        <p:nvPicPr>
          <p:cNvPr id="3" name="Picture 2">
            <a:extLst>
              <a:ext uri="{FF2B5EF4-FFF2-40B4-BE49-F238E27FC236}">
                <a16:creationId xmlns:a16="http://schemas.microsoft.com/office/drawing/2014/main" id="{09CEF603-5227-DA71-2AC7-95E5EA100961}"/>
              </a:ext>
            </a:extLst>
          </p:cNvPr>
          <p:cNvPicPr>
            <a:picLocks noChangeAspect="1"/>
          </p:cNvPicPr>
          <p:nvPr/>
        </p:nvPicPr>
        <p:blipFill>
          <a:blip r:embed="rId4"/>
          <a:stretch>
            <a:fillRect/>
          </a:stretch>
        </p:blipFill>
        <p:spPr>
          <a:xfrm>
            <a:off x="2265439" y="1656732"/>
            <a:ext cx="7516274" cy="1552792"/>
          </a:xfrm>
          <a:prstGeom prst="rect">
            <a:avLst/>
          </a:prstGeom>
        </p:spPr>
      </p:pic>
    </p:spTree>
    <p:extLst>
      <p:ext uri="{BB962C8B-B14F-4D97-AF65-F5344CB8AC3E}">
        <p14:creationId xmlns:p14="http://schemas.microsoft.com/office/powerpoint/2010/main" val="96705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9B0AF7A0-C940-1587-536C-D00E981DA7DC}"/>
              </a:ext>
            </a:extLst>
          </p:cNvPr>
          <p:cNvSpPr txBox="1">
            <a:spLocks/>
          </p:cNvSpPr>
          <p:nvPr/>
        </p:nvSpPr>
        <p:spPr>
          <a:xfrm>
            <a:off x="766619" y="306713"/>
            <a:ext cx="10483273" cy="1300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all" dirty="0">
                <a:solidFill>
                  <a:srgbClr val="000000"/>
                </a:solidFill>
                <a:latin typeface="Mallory Bold"/>
              </a:rPr>
              <a:t>GRAY TREEFROG - HYLA VERSICOLOR</a:t>
            </a:r>
          </a:p>
        </p:txBody>
      </p:sp>
      <p:sp>
        <p:nvSpPr>
          <p:cNvPr id="8" name="Subtitle 2">
            <a:extLst>
              <a:ext uri="{FF2B5EF4-FFF2-40B4-BE49-F238E27FC236}">
                <a16:creationId xmlns:a16="http://schemas.microsoft.com/office/drawing/2014/main" id="{6A93A43F-D0D1-879F-F17D-9DA2A84428F3}"/>
              </a:ext>
            </a:extLst>
          </p:cNvPr>
          <p:cNvSpPr>
            <a:spLocks noGrp="1"/>
          </p:cNvSpPr>
          <p:nvPr>
            <p:ph type="subTitle" idx="1"/>
          </p:nvPr>
        </p:nvSpPr>
        <p:spPr>
          <a:xfrm>
            <a:off x="891310" y="1338114"/>
            <a:ext cx="10252364" cy="4023104"/>
          </a:xfrm>
        </p:spPr>
        <p:txBody>
          <a:bodyPr>
            <a:normAutofit fontScale="25000" lnSpcReduction="20000"/>
          </a:bodyPr>
          <a:lstStyle/>
          <a:p>
            <a:pPr marL="857250" indent="-857250" algn="l">
              <a:lnSpc>
                <a:spcPct val="120000"/>
              </a:lnSpc>
              <a:spcBef>
                <a:spcPts val="0"/>
              </a:spcBef>
              <a:buFont typeface="Arial" panose="020B0604020202020204" pitchFamily="34" charset="0"/>
              <a:buChar char="•"/>
            </a:pPr>
            <a:r>
              <a:rPr lang="en-US" sz="8800" b="0" i="0" dirty="0">
                <a:solidFill>
                  <a:srgbClr val="000000"/>
                </a:solidFill>
                <a:effectLst/>
                <a:highlight>
                  <a:srgbClr val="FFFFFF"/>
                </a:highlight>
                <a:latin typeface="Arial" panose="020B0604020202020204" pitchFamily="34" charset="0"/>
                <a:cs typeface="Arial" panose="020B0604020202020204" pitchFamily="34" charset="0"/>
              </a:rPr>
              <a:t>A granular-skinned tree frog reaching 2 inches (5.0 cm). The coloration is highly variable, though most specimens are grayish with black markings on the back. Some specimens are green, occasionally completely lacking dorsal patterning. Individuals change color readily, though some seem to do so more readily than others.</a:t>
            </a:r>
          </a:p>
          <a:p>
            <a:pPr marL="857250" indent="-857250" algn="l">
              <a:lnSpc>
                <a:spcPct val="120000"/>
              </a:lnSpc>
              <a:spcBef>
                <a:spcPts val="0"/>
              </a:spcBef>
              <a:buFont typeface="Arial" panose="020B0604020202020204" pitchFamily="34" charset="0"/>
              <a:buChar char="•"/>
            </a:pPr>
            <a:endParaRPr lang="en-US" sz="4000" dirty="0">
              <a:solidFill>
                <a:srgbClr val="000000"/>
              </a:solidFill>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8800" b="0" i="0" dirty="0">
                <a:solidFill>
                  <a:srgbClr val="000000"/>
                </a:solidFill>
                <a:effectLst/>
                <a:highlight>
                  <a:srgbClr val="FFFFFF"/>
                </a:highlight>
                <a:latin typeface="Arial" panose="020B0604020202020204" pitchFamily="34" charset="0"/>
                <a:cs typeface="Arial" panose="020B0604020202020204" pitchFamily="34" charset="0"/>
              </a:rPr>
              <a:t>Uses many habitats, but especially moist deciduous forests. It can also be found in upland habitats, even resting on rocky cliff faces by day.  Its coloration camouflages it well against either tree bark or lichen-covered rock.</a:t>
            </a:r>
          </a:p>
          <a:p>
            <a:pPr marL="857250" indent="-857250" algn="l">
              <a:lnSpc>
                <a:spcPct val="120000"/>
              </a:lnSpc>
              <a:spcBef>
                <a:spcPts val="0"/>
              </a:spcBef>
              <a:buFont typeface="Arial" panose="020B0604020202020204" pitchFamily="34" charset="0"/>
              <a:buChar char="•"/>
            </a:pPr>
            <a:endParaRPr lang="en-US" sz="4000" b="0" i="0" dirty="0">
              <a:solidFill>
                <a:srgbClr val="000000"/>
              </a:solidFill>
              <a:effectLst/>
              <a:highlight>
                <a:srgbClr val="FFFFFF"/>
              </a:highlight>
              <a:latin typeface="Arial" panose="020B0604020202020204" pitchFamily="34" charset="0"/>
              <a:cs typeface="Arial" panose="020B0604020202020204" pitchFamily="34" charset="0"/>
            </a:endParaRPr>
          </a:p>
          <a:p>
            <a:pPr marL="857250" indent="-857250" algn="l">
              <a:lnSpc>
                <a:spcPct val="120000"/>
              </a:lnSpc>
              <a:spcBef>
                <a:spcPts val="0"/>
              </a:spcBef>
              <a:buFont typeface="Arial" panose="020B0604020202020204" pitchFamily="34" charset="0"/>
              <a:buChar char="•"/>
            </a:pPr>
            <a:r>
              <a:rPr lang="en-US" sz="8800" dirty="0">
                <a:solidFill>
                  <a:srgbClr val="000000"/>
                </a:solidFill>
                <a:highlight>
                  <a:srgbClr val="FFFFFF"/>
                </a:highlight>
                <a:latin typeface="Arial" panose="020B0604020202020204" pitchFamily="34" charset="0"/>
                <a:cs typeface="Arial" panose="020B0604020202020204" pitchFamily="34" charset="0"/>
              </a:rPr>
              <a:t>Though not listed as a threatened species, its dependency on vernal pools and shrubby wetlands has resulted in apparent decline in populations. </a:t>
            </a:r>
          </a:p>
          <a:p>
            <a:pPr marL="857250" indent="-857250" algn="l">
              <a:lnSpc>
                <a:spcPct val="120000"/>
              </a:lnSpc>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332487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9B0AF7A0-C940-1587-536C-D00E981DA7DC}"/>
              </a:ext>
            </a:extLst>
          </p:cNvPr>
          <p:cNvSpPr txBox="1">
            <a:spLocks/>
          </p:cNvSpPr>
          <p:nvPr/>
        </p:nvSpPr>
        <p:spPr>
          <a:xfrm>
            <a:off x="766619" y="306714"/>
            <a:ext cx="10483273" cy="638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cap="all" dirty="0">
                <a:solidFill>
                  <a:srgbClr val="000000"/>
                </a:solidFill>
                <a:latin typeface="Montserrat" panose="00000500000000000000" pitchFamily="2" charset="0"/>
              </a:rPr>
              <a:t>Others:</a:t>
            </a:r>
          </a:p>
        </p:txBody>
      </p:sp>
      <p:sp>
        <p:nvSpPr>
          <p:cNvPr id="8" name="Subtitle 2">
            <a:extLst>
              <a:ext uri="{FF2B5EF4-FFF2-40B4-BE49-F238E27FC236}">
                <a16:creationId xmlns:a16="http://schemas.microsoft.com/office/drawing/2014/main" id="{6A93A43F-D0D1-879F-F17D-9DA2A84428F3}"/>
              </a:ext>
            </a:extLst>
          </p:cNvPr>
          <p:cNvSpPr>
            <a:spLocks noGrp="1"/>
          </p:cNvSpPr>
          <p:nvPr>
            <p:ph type="subTitle" idx="1"/>
          </p:nvPr>
        </p:nvSpPr>
        <p:spPr>
          <a:xfrm>
            <a:off x="561315" y="944890"/>
            <a:ext cx="11108602" cy="4416328"/>
          </a:xfrm>
        </p:spPr>
        <p:txBody>
          <a:bodyPr>
            <a:normAutofit fontScale="92500" lnSpcReduction="10000"/>
          </a:bodyPr>
          <a:lstStyle/>
          <a:p>
            <a:pPr algn="l">
              <a:lnSpc>
                <a:spcPct val="120000"/>
              </a:lnSpc>
              <a:spcBef>
                <a:spcPts val="0"/>
              </a:spcBef>
            </a:pPr>
            <a:r>
              <a:rPr lang="en-US" sz="2000" dirty="0"/>
              <a:t>Common:</a:t>
            </a:r>
          </a:p>
          <a:p>
            <a:pPr algn="l">
              <a:lnSpc>
                <a:spcPct val="120000"/>
              </a:lnSpc>
              <a:spcBef>
                <a:spcPts val="0"/>
              </a:spcBef>
            </a:pPr>
            <a:r>
              <a:rPr lang="en-US" sz="2000" dirty="0">
                <a:hlinkClick r:id="rId3"/>
              </a:rPr>
              <a:t>https://peabody.yale.edu/sites/default/files/audio/2022-02/wood-frog.mp3</a:t>
            </a:r>
            <a:endParaRPr lang="en-US" sz="2000" dirty="0"/>
          </a:p>
          <a:p>
            <a:pPr algn="l">
              <a:lnSpc>
                <a:spcPct val="120000"/>
              </a:lnSpc>
              <a:spcBef>
                <a:spcPts val="0"/>
              </a:spcBef>
            </a:pPr>
            <a:r>
              <a:rPr lang="en-US" sz="2000" dirty="0"/>
              <a:t>Common:</a:t>
            </a:r>
          </a:p>
          <a:p>
            <a:pPr algn="l">
              <a:lnSpc>
                <a:spcPct val="120000"/>
              </a:lnSpc>
              <a:spcBef>
                <a:spcPts val="0"/>
              </a:spcBef>
            </a:pPr>
            <a:r>
              <a:rPr lang="en-US" sz="2000" dirty="0">
                <a:hlinkClick r:id="rId4"/>
              </a:rPr>
              <a:t>https://peabody.yale.edu/sites/default/files/audio/2022-02/pickerel-frog.mp3</a:t>
            </a:r>
            <a:endParaRPr lang="en-US" sz="2000" dirty="0"/>
          </a:p>
          <a:p>
            <a:pPr algn="l">
              <a:lnSpc>
                <a:spcPct val="120000"/>
              </a:lnSpc>
              <a:spcBef>
                <a:spcPts val="0"/>
              </a:spcBef>
            </a:pPr>
            <a:r>
              <a:rPr lang="en-US" sz="2000" dirty="0"/>
              <a:t>Common:</a:t>
            </a:r>
          </a:p>
          <a:p>
            <a:pPr algn="l">
              <a:lnSpc>
                <a:spcPct val="120000"/>
              </a:lnSpc>
              <a:spcBef>
                <a:spcPts val="0"/>
              </a:spcBef>
            </a:pPr>
            <a:r>
              <a:rPr lang="en-US" sz="2000" dirty="0">
                <a:hlinkClick r:id="rId5"/>
              </a:rPr>
              <a:t>https://peabody.yale.edu/sites/default/files/audio/2022-02/fowlers-toad.mp3</a:t>
            </a:r>
            <a:endParaRPr lang="en-US" sz="2000" dirty="0"/>
          </a:p>
          <a:p>
            <a:pPr algn="l">
              <a:lnSpc>
                <a:spcPct val="120000"/>
              </a:lnSpc>
              <a:spcBef>
                <a:spcPts val="0"/>
              </a:spcBef>
            </a:pPr>
            <a:r>
              <a:rPr lang="en-US" sz="2000" dirty="0"/>
              <a:t>Common:</a:t>
            </a:r>
          </a:p>
          <a:p>
            <a:pPr algn="l">
              <a:lnSpc>
                <a:spcPct val="120000"/>
              </a:lnSpc>
              <a:spcBef>
                <a:spcPts val="0"/>
              </a:spcBef>
            </a:pPr>
            <a:r>
              <a:rPr lang="en-US" sz="2000" dirty="0">
                <a:hlinkClick r:id="rId6"/>
              </a:rPr>
              <a:t>https://peabody.yale.edu/sites/default/files/audio/2022-02/green-frog.mp3</a:t>
            </a:r>
            <a:endParaRPr lang="en-US" sz="2000" dirty="0"/>
          </a:p>
          <a:p>
            <a:pPr algn="l">
              <a:lnSpc>
                <a:spcPct val="120000"/>
              </a:lnSpc>
              <a:spcBef>
                <a:spcPts val="0"/>
              </a:spcBef>
            </a:pPr>
            <a:r>
              <a:rPr lang="en-US" sz="2000" dirty="0"/>
              <a:t>C</a:t>
            </a:r>
            <a:r>
              <a:rPr lang="en-US" sz="2000" b="0" i="0" dirty="0">
                <a:solidFill>
                  <a:srgbClr val="000000"/>
                </a:solidFill>
                <a:effectLst/>
                <a:highlight>
                  <a:srgbClr val="FFFFFF"/>
                </a:highlight>
                <a:latin typeface="Mallory MP Light"/>
              </a:rPr>
              <a:t>ritically rare with only two known populations statewide:</a:t>
            </a:r>
          </a:p>
          <a:p>
            <a:pPr algn="l">
              <a:lnSpc>
                <a:spcPct val="120000"/>
              </a:lnSpc>
              <a:spcBef>
                <a:spcPts val="0"/>
              </a:spcBef>
            </a:pPr>
            <a:r>
              <a:rPr lang="en-US" sz="2000" dirty="0">
                <a:hlinkClick r:id="rId7"/>
              </a:rPr>
              <a:t>https://peabody.yale.edu/sites/default/files/audio/2022-02/atlantic-coast-leopard-frog-small-chorus.mp3</a:t>
            </a:r>
            <a:endParaRPr lang="en-US" sz="2000" dirty="0"/>
          </a:p>
          <a:p>
            <a:pPr algn="l">
              <a:lnSpc>
                <a:spcPct val="120000"/>
              </a:lnSpc>
              <a:spcBef>
                <a:spcPts val="0"/>
              </a:spcBef>
            </a:pPr>
            <a:r>
              <a:rPr lang="en-US" sz="2000" dirty="0"/>
              <a:t>Species of Concern:</a:t>
            </a:r>
          </a:p>
          <a:p>
            <a:pPr algn="l">
              <a:lnSpc>
                <a:spcPct val="120000"/>
              </a:lnSpc>
              <a:spcBef>
                <a:spcPts val="0"/>
              </a:spcBef>
            </a:pPr>
            <a:r>
              <a:rPr lang="en-US" sz="2000" dirty="0">
                <a:hlinkClick r:id="rId8"/>
              </a:rPr>
              <a:t>https://peabody.yale.edu/sites/default/files/audio/2022-02/northern-leopard-frog.mp3</a:t>
            </a:r>
            <a:endParaRPr lang="en-US" sz="2000" dirty="0"/>
          </a:p>
          <a:p>
            <a:pPr algn="l">
              <a:lnSpc>
                <a:spcPct val="120000"/>
              </a:lnSpc>
              <a:spcBef>
                <a:spcPts val="0"/>
              </a:spcBef>
            </a:pPr>
            <a:endParaRPr lang="en-US" dirty="0"/>
          </a:p>
        </p:txBody>
      </p:sp>
    </p:spTree>
    <p:extLst>
      <p:ext uri="{BB962C8B-B14F-4D97-AF65-F5344CB8AC3E}">
        <p14:creationId xmlns:p14="http://schemas.microsoft.com/office/powerpoint/2010/main" val="281035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280382" y="1318227"/>
            <a:ext cx="11407642" cy="3443896"/>
          </a:xfrm>
        </p:spPr>
        <p:txBody>
          <a:bodyPr vert="horz" lIns="91440" tIns="45720" rIns="91440" bIns="45720" rtlCol="0" anchor="t">
            <a:noAutofit/>
          </a:bodyPr>
          <a:lstStyle/>
          <a:p>
            <a:pPr marL="457200" indent="-457200" algn="l">
              <a:buChar char="•"/>
            </a:pPr>
            <a:r>
              <a:rPr lang="en-US" sz="2800" dirty="0">
                <a:latin typeface="Montserrat"/>
              </a:rPr>
              <a:t>There are 11 species of frogs and toads native to Connecticut:</a:t>
            </a:r>
          </a:p>
          <a:p>
            <a:pPr marL="914400" lvl="1" indent="-457200" algn="l">
              <a:buChar char="•"/>
            </a:pPr>
            <a:r>
              <a:rPr lang="en-US" sz="2400" u="sng" dirty="0">
                <a:latin typeface="Montserrat"/>
              </a:rPr>
              <a:t>True Toads</a:t>
            </a:r>
            <a:r>
              <a:rPr lang="en-US" sz="2400" dirty="0">
                <a:latin typeface="Montserrat"/>
              </a:rPr>
              <a:t>:  American Toad and Fowler’s Toad</a:t>
            </a:r>
          </a:p>
          <a:p>
            <a:pPr marL="914400" lvl="1" indent="-457200" algn="l">
              <a:buChar char="•"/>
            </a:pPr>
            <a:r>
              <a:rPr lang="en-US" sz="2400" u="sng" dirty="0">
                <a:latin typeface="Montserrat"/>
              </a:rPr>
              <a:t>Tree Frogs</a:t>
            </a:r>
            <a:r>
              <a:rPr lang="en-US" sz="2400" dirty="0">
                <a:latin typeface="Montserrat"/>
              </a:rPr>
              <a:t>:  Gray Treefrog and Spring Peeper</a:t>
            </a:r>
          </a:p>
          <a:p>
            <a:pPr marL="914400" lvl="1" indent="-457200" algn="l">
              <a:buChar char="•"/>
            </a:pPr>
            <a:r>
              <a:rPr lang="en-US" sz="2400" u="sng" dirty="0">
                <a:latin typeface="Montserrat"/>
              </a:rPr>
              <a:t>True Frogs</a:t>
            </a:r>
            <a:r>
              <a:rPr lang="en-US" sz="2400" dirty="0">
                <a:latin typeface="Montserrat"/>
              </a:rPr>
              <a:t>:  American Bullfrog, Green Frog, Atlantic Coast Leopard Frog, Northern Leopard Frog, Pickerel Frog, and Wood Frog</a:t>
            </a:r>
          </a:p>
          <a:p>
            <a:pPr marL="914400" lvl="1" indent="-457200" algn="l">
              <a:buChar char="•"/>
            </a:pPr>
            <a:r>
              <a:rPr lang="en-US" sz="2400" u="sng" dirty="0">
                <a:latin typeface="Montserrat"/>
              </a:rPr>
              <a:t>Spadefoots</a:t>
            </a:r>
            <a:r>
              <a:rPr lang="en-US" sz="2400" dirty="0">
                <a:latin typeface="Montserrat"/>
              </a:rPr>
              <a:t>:  Eastern Spadefoot Toad</a:t>
            </a:r>
          </a:p>
          <a:p>
            <a:pPr marL="457200" indent="-457200" algn="l">
              <a:buChar char="•"/>
            </a:pPr>
            <a:r>
              <a:rPr lang="en-US" sz="2800" dirty="0">
                <a:latin typeface="Montserrat"/>
              </a:rPr>
              <a:t>Both frogs and toads are amphibians.</a:t>
            </a:r>
          </a:p>
          <a:p>
            <a:pPr marL="457200" indent="-457200" algn="l">
              <a:buChar char="•"/>
            </a:pPr>
            <a:r>
              <a:rPr lang="en-US" sz="2800" dirty="0">
                <a:latin typeface="Montserrat"/>
              </a:rPr>
              <a:t>What are the differences between frogs and toads?</a:t>
            </a: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116472"/>
            <a:ext cx="12967795" cy="1483082"/>
          </a:xfrm>
        </p:spPr>
        <p:txBody>
          <a:bodyPr/>
          <a:lstStyle/>
          <a:p>
            <a:r>
              <a:rPr lang="en-US" sz="3600" b="1" dirty="0">
                <a:latin typeface="Montserrat"/>
              </a:rPr>
              <a:t>Frogs and Toads in Connecticut:</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6" name="Picture 5">
            <a:extLst>
              <a:ext uri="{FF2B5EF4-FFF2-40B4-BE49-F238E27FC236}">
                <a16:creationId xmlns:a16="http://schemas.microsoft.com/office/drawing/2014/main" id="{A5868FF9-4D36-7C5C-67E4-E9C94DB146CF}"/>
              </a:ext>
            </a:extLst>
          </p:cNvPr>
          <p:cNvPicPr>
            <a:picLocks noChangeAspect="1"/>
          </p:cNvPicPr>
          <p:nvPr/>
        </p:nvPicPr>
        <p:blipFill>
          <a:blip r:embed="rId3"/>
          <a:stretch>
            <a:fillRect/>
          </a:stretch>
        </p:blipFill>
        <p:spPr>
          <a:xfrm>
            <a:off x="3836255" y="4884901"/>
            <a:ext cx="1495634" cy="952633"/>
          </a:xfrm>
          <a:prstGeom prst="rect">
            <a:avLst/>
          </a:prstGeom>
        </p:spPr>
      </p:pic>
      <p:pic>
        <p:nvPicPr>
          <p:cNvPr id="9" name="Picture 8">
            <a:extLst>
              <a:ext uri="{FF2B5EF4-FFF2-40B4-BE49-F238E27FC236}">
                <a16:creationId xmlns:a16="http://schemas.microsoft.com/office/drawing/2014/main" id="{FEE23DBC-9585-A847-A55F-C233F89EBD4F}"/>
              </a:ext>
            </a:extLst>
          </p:cNvPr>
          <p:cNvPicPr>
            <a:picLocks noChangeAspect="1"/>
          </p:cNvPicPr>
          <p:nvPr/>
        </p:nvPicPr>
        <p:blipFill>
          <a:blip r:embed="rId4"/>
          <a:stretch>
            <a:fillRect/>
          </a:stretch>
        </p:blipFill>
        <p:spPr>
          <a:xfrm>
            <a:off x="7552939" y="4884901"/>
            <a:ext cx="1486107" cy="962159"/>
          </a:xfrm>
          <a:prstGeom prst="rect">
            <a:avLst/>
          </a:prstGeom>
        </p:spPr>
      </p:pic>
    </p:spTree>
    <p:extLst>
      <p:ext uri="{BB962C8B-B14F-4D97-AF65-F5344CB8AC3E}">
        <p14:creationId xmlns:p14="http://schemas.microsoft.com/office/powerpoint/2010/main" val="190909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5" name="Title 1">
            <a:extLst>
              <a:ext uri="{FF2B5EF4-FFF2-40B4-BE49-F238E27FC236}">
                <a16:creationId xmlns:a16="http://schemas.microsoft.com/office/drawing/2014/main" id="{9B0AF7A0-C940-1587-536C-D00E981DA7DC}"/>
              </a:ext>
            </a:extLst>
          </p:cNvPr>
          <p:cNvSpPr txBox="1">
            <a:spLocks/>
          </p:cNvSpPr>
          <p:nvPr/>
        </p:nvSpPr>
        <p:spPr>
          <a:xfrm>
            <a:off x="766619" y="306714"/>
            <a:ext cx="10483273" cy="638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cap="all" dirty="0">
                <a:solidFill>
                  <a:srgbClr val="000000"/>
                </a:solidFill>
                <a:latin typeface="Montserrat" panose="00000500000000000000" pitchFamily="2" charset="0"/>
              </a:rPr>
              <a:t>Others, Cont:</a:t>
            </a:r>
          </a:p>
        </p:txBody>
      </p:sp>
      <p:sp>
        <p:nvSpPr>
          <p:cNvPr id="8" name="Subtitle 2">
            <a:extLst>
              <a:ext uri="{FF2B5EF4-FFF2-40B4-BE49-F238E27FC236}">
                <a16:creationId xmlns:a16="http://schemas.microsoft.com/office/drawing/2014/main" id="{6A93A43F-D0D1-879F-F17D-9DA2A84428F3}"/>
              </a:ext>
            </a:extLst>
          </p:cNvPr>
          <p:cNvSpPr>
            <a:spLocks noGrp="1"/>
          </p:cNvSpPr>
          <p:nvPr>
            <p:ph type="subTitle" idx="1"/>
          </p:nvPr>
        </p:nvSpPr>
        <p:spPr>
          <a:xfrm>
            <a:off x="561315" y="917731"/>
            <a:ext cx="11108602" cy="4416328"/>
          </a:xfrm>
        </p:spPr>
        <p:txBody>
          <a:bodyPr>
            <a:normAutofit/>
          </a:bodyPr>
          <a:lstStyle/>
          <a:p>
            <a:pPr algn="l">
              <a:lnSpc>
                <a:spcPct val="120000"/>
              </a:lnSpc>
              <a:spcBef>
                <a:spcPts val="0"/>
              </a:spcBef>
            </a:pPr>
            <a:r>
              <a:rPr lang="en-US" dirty="0"/>
              <a:t>Endangered:</a:t>
            </a:r>
          </a:p>
          <a:p>
            <a:pPr algn="l">
              <a:lnSpc>
                <a:spcPct val="120000"/>
              </a:lnSpc>
              <a:spcBef>
                <a:spcPts val="0"/>
              </a:spcBef>
            </a:pPr>
            <a:r>
              <a:rPr lang="en-US" dirty="0">
                <a:hlinkClick r:id="rId3"/>
              </a:rPr>
              <a:t>https://peabody.yale.edu/sites/default/files/audio/2022-02/eastern-spadefoot-toad.mp3</a:t>
            </a:r>
            <a:endParaRPr lang="en-US" dirty="0"/>
          </a:p>
          <a:p>
            <a:pPr algn="l">
              <a:lnSpc>
                <a:spcPct val="100000"/>
              </a:lnSpc>
              <a:spcBef>
                <a:spcPts val="0"/>
              </a:spcBef>
            </a:pPr>
            <a:endParaRPr lang="en-US" sz="800" dirty="0"/>
          </a:p>
          <a:p>
            <a:pPr algn="l">
              <a:lnSpc>
                <a:spcPct val="100000"/>
              </a:lnSpc>
              <a:spcBef>
                <a:spcPts val="0"/>
              </a:spcBef>
            </a:pPr>
            <a:r>
              <a:rPr lang="en-US" b="0" i="0" dirty="0">
                <a:solidFill>
                  <a:srgbClr val="000000"/>
                </a:solidFill>
                <a:effectLst/>
                <a:highlight>
                  <a:srgbClr val="FFFFFF"/>
                </a:highlight>
                <a:latin typeface="Mallory MP Light"/>
              </a:rPr>
              <a:t>An unusual frog with vertical pupils. Spadefoots reach an adult size of 2 to 2.5 inches and are brownish gray, or blackish with yellow, gold or whitish stripes or mottling. The hind foot has a keratinized “spade” used for digging into the sand.</a:t>
            </a:r>
          </a:p>
          <a:p>
            <a:pPr algn="l">
              <a:lnSpc>
                <a:spcPct val="100000"/>
              </a:lnSpc>
              <a:spcBef>
                <a:spcPts val="0"/>
              </a:spcBef>
            </a:pPr>
            <a:endParaRPr lang="en-US" sz="1000" dirty="0">
              <a:solidFill>
                <a:srgbClr val="000000"/>
              </a:solidFill>
              <a:highlight>
                <a:srgbClr val="FFFFFF"/>
              </a:highlight>
              <a:latin typeface="Mallory MP Light"/>
            </a:endParaRPr>
          </a:p>
          <a:p>
            <a:pPr algn="l">
              <a:lnSpc>
                <a:spcPct val="100000"/>
              </a:lnSpc>
              <a:spcBef>
                <a:spcPts val="0"/>
              </a:spcBef>
            </a:pPr>
            <a:r>
              <a:rPr lang="en-US" b="0" i="0" dirty="0">
                <a:solidFill>
                  <a:srgbClr val="000000"/>
                </a:solidFill>
                <a:effectLst/>
                <a:highlight>
                  <a:srgbClr val="FFFFFF"/>
                </a:highlight>
                <a:latin typeface="Mallory MP Light"/>
              </a:rPr>
              <a:t>Very few populations are known in Connecticut. Current populations are scattered in eastern Connecticut.  They are declining throughout its range from habitat loss. In Connecticut it is listed as an endangered species with most of the historical populations now extinct.</a:t>
            </a:r>
          </a:p>
          <a:p>
            <a:pPr algn="l">
              <a:lnSpc>
                <a:spcPct val="120000"/>
              </a:lnSpc>
              <a:spcBef>
                <a:spcPts val="0"/>
              </a:spcBef>
            </a:pPr>
            <a:endParaRPr lang="en-US" dirty="0"/>
          </a:p>
        </p:txBody>
      </p:sp>
      <p:pic>
        <p:nvPicPr>
          <p:cNvPr id="3" name="Picture 2">
            <a:extLst>
              <a:ext uri="{FF2B5EF4-FFF2-40B4-BE49-F238E27FC236}">
                <a16:creationId xmlns:a16="http://schemas.microsoft.com/office/drawing/2014/main" id="{C57C6055-B74C-51BC-537A-00F1DB1C88F8}"/>
              </a:ext>
            </a:extLst>
          </p:cNvPr>
          <p:cNvPicPr>
            <a:picLocks noChangeAspect="1"/>
          </p:cNvPicPr>
          <p:nvPr/>
        </p:nvPicPr>
        <p:blipFill>
          <a:blip r:embed="rId4"/>
          <a:stretch>
            <a:fillRect/>
          </a:stretch>
        </p:blipFill>
        <p:spPr>
          <a:xfrm>
            <a:off x="5085501" y="4821585"/>
            <a:ext cx="1972587" cy="1259804"/>
          </a:xfrm>
          <a:prstGeom prst="rect">
            <a:avLst/>
          </a:prstGeom>
        </p:spPr>
      </p:pic>
    </p:spTree>
    <p:extLst>
      <p:ext uri="{BB962C8B-B14F-4D97-AF65-F5344CB8AC3E}">
        <p14:creationId xmlns:p14="http://schemas.microsoft.com/office/powerpoint/2010/main" val="144541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AFE3F-3C44-FBFE-2CC4-B846989210BB}"/>
              </a:ext>
            </a:extLst>
          </p:cNvPr>
          <p:cNvSpPr txBox="1"/>
          <p:nvPr/>
        </p:nvSpPr>
        <p:spPr>
          <a:xfrm>
            <a:off x="119475" y="119474"/>
            <a:ext cx="95682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Montserrat"/>
              </a:rPr>
              <a:t>What we've learned </a:t>
            </a:r>
            <a:endParaRPr lang="en-US" dirty="0"/>
          </a:p>
        </p:txBody>
      </p:sp>
      <p:grpSp>
        <p:nvGrpSpPr>
          <p:cNvPr id="12" name="Group 11">
            <a:extLst>
              <a:ext uri="{FF2B5EF4-FFF2-40B4-BE49-F238E27FC236}">
                <a16:creationId xmlns:a16="http://schemas.microsoft.com/office/drawing/2014/main" id="{95B80D3E-FCF0-277E-BC8A-89AB0D04FAA7}"/>
              </a:ext>
            </a:extLst>
          </p:cNvPr>
          <p:cNvGrpSpPr/>
          <p:nvPr/>
        </p:nvGrpSpPr>
        <p:grpSpPr>
          <a:xfrm>
            <a:off x="1614640" y="741489"/>
            <a:ext cx="8858882" cy="5278284"/>
            <a:chOff x="118862" y="783822"/>
            <a:chExt cx="8858882" cy="5278284"/>
          </a:xfrm>
        </p:grpSpPr>
        <p:pic>
          <p:nvPicPr>
            <p:cNvPr id="7" name="Picture 6" descr="A map with yellow dots and a pie chart&#10;&#10;Description automatically generated">
              <a:extLst>
                <a:ext uri="{FF2B5EF4-FFF2-40B4-BE49-F238E27FC236}">
                  <a16:creationId xmlns:a16="http://schemas.microsoft.com/office/drawing/2014/main" id="{75DD1BB7-E153-C3A1-7088-C49A8B6EB629}"/>
                </a:ext>
              </a:extLst>
            </p:cNvPr>
            <p:cNvPicPr>
              <a:picLocks noChangeAspect="1"/>
            </p:cNvPicPr>
            <p:nvPr/>
          </p:nvPicPr>
          <p:blipFill rotWithShape="1">
            <a:blip r:embed="rId2"/>
            <a:srcRect t="53882" r="-638" b="36739"/>
            <a:stretch/>
          </p:blipFill>
          <p:spPr>
            <a:xfrm>
              <a:off x="118863" y="826156"/>
              <a:ext cx="4456146" cy="2552449"/>
            </a:xfrm>
            <a:prstGeom prst="rect">
              <a:avLst/>
            </a:prstGeom>
          </p:spPr>
        </p:pic>
        <p:pic>
          <p:nvPicPr>
            <p:cNvPr id="9" name="Picture 8" descr="A map with yellow dots and a pie chart&#10;&#10;Description automatically generated">
              <a:extLst>
                <a:ext uri="{FF2B5EF4-FFF2-40B4-BE49-F238E27FC236}">
                  <a16:creationId xmlns:a16="http://schemas.microsoft.com/office/drawing/2014/main" id="{FC2FE922-5B50-1DC6-3879-A0DE6C06A5E4}"/>
                </a:ext>
              </a:extLst>
            </p:cNvPr>
            <p:cNvPicPr>
              <a:picLocks noChangeAspect="1"/>
            </p:cNvPicPr>
            <p:nvPr/>
          </p:nvPicPr>
          <p:blipFill rotWithShape="1">
            <a:blip r:embed="rId2"/>
            <a:srcRect l="-2125" t="63261" r="1382" b="27369"/>
            <a:stretch/>
          </p:blipFill>
          <p:spPr>
            <a:xfrm>
              <a:off x="4375714" y="783822"/>
              <a:ext cx="4460835" cy="2550190"/>
            </a:xfrm>
            <a:prstGeom prst="rect">
              <a:avLst/>
            </a:prstGeom>
          </p:spPr>
        </p:pic>
        <p:pic>
          <p:nvPicPr>
            <p:cNvPr id="10" name="Picture 9" descr="A map with yellow dots and a pie chart&#10;&#10;Description automatically generated">
              <a:extLst>
                <a:ext uri="{FF2B5EF4-FFF2-40B4-BE49-F238E27FC236}">
                  <a16:creationId xmlns:a16="http://schemas.microsoft.com/office/drawing/2014/main" id="{869F4C22-5726-97FA-D215-54820DC862A4}"/>
                </a:ext>
              </a:extLst>
            </p:cNvPr>
            <p:cNvPicPr>
              <a:picLocks noChangeAspect="1"/>
            </p:cNvPicPr>
            <p:nvPr/>
          </p:nvPicPr>
          <p:blipFill rotWithShape="1">
            <a:blip r:embed="rId2"/>
            <a:srcRect l="-744" t="73137" r="-106" b="17494"/>
            <a:stretch/>
          </p:blipFill>
          <p:spPr>
            <a:xfrm>
              <a:off x="118862" y="3511970"/>
              <a:ext cx="4465587" cy="2549945"/>
            </a:xfrm>
            <a:prstGeom prst="rect">
              <a:avLst/>
            </a:prstGeom>
          </p:spPr>
        </p:pic>
        <p:pic>
          <p:nvPicPr>
            <p:cNvPr id="11" name="Picture 10" descr="A map with yellow dots and a pie chart&#10;&#10;Description automatically generated">
              <a:extLst>
                <a:ext uri="{FF2B5EF4-FFF2-40B4-BE49-F238E27FC236}">
                  <a16:creationId xmlns:a16="http://schemas.microsoft.com/office/drawing/2014/main" id="{1563CCBF-FDBE-5A42-F24E-80A6ED9DDF1C}"/>
                </a:ext>
              </a:extLst>
            </p:cNvPr>
            <p:cNvPicPr>
              <a:picLocks noChangeAspect="1"/>
            </p:cNvPicPr>
            <p:nvPr/>
          </p:nvPicPr>
          <p:blipFill rotWithShape="1">
            <a:blip r:embed="rId2"/>
            <a:srcRect l="-319" t="83025" r="-744" b="7606"/>
            <a:stretch/>
          </p:blipFill>
          <p:spPr>
            <a:xfrm>
              <a:off x="4502713" y="3511970"/>
              <a:ext cx="4475031" cy="2550136"/>
            </a:xfrm>
            <a:prstGeom prst="rect">
              <a:avLst/>
            </a:prstGeom>
          </p:spPr>
        </p:pic>
      </p:grpSp>
    </p:spTree>
    <p:extLst>
      <p:ext uri="{BB962C8B-B14F-4D97-AF65-F5344CB8AC3E}">
        <p14:creationId xmlns:p14="http://schemas.microsoft.com/office/powerpoint/2010/main" val="159112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64011" y="1003078"/>
            <a:ext cx="11729475" cy="4050375"/>
          </a:xfrm>
        </p:spPr>
        <p:txBody>
          <a:bodyPr vert="horz" lIns="91440" tIns="45720" rIns="91440" bIns="45720" rtlCol="0" anchor="t">
            <a:normAutofit/>
          </a:bodyPr>
          <a:lstStyle/>
          <a:p>
            <a:pPr marL="342900" indent="-342900" algn="l">
              <a:buChar char="•"/>
            </a:pPr>
            <a:r>
              <a:rPr lang="en-US" dirty="0">
                <a:latin typeface="Montserrat"/>
              </a:rPr>
              <a:t>Trainings are held in February/March</a:t>
            </a:r>
            <a:endParaRPr lang="en-US" dirty="0">
              <a:latin typeface="Aptos" panose="020B0004020202020204"/>
            </a:endParaRPr>
          </a:p>
          <a:p>
            <a:pPr marL="342900" indent="-342900" algn="l">
              <a:buChar char="•"/>
            </a:pPr>
            <a:r>
              <a:rPr lang="en-US" dirty="0">
                <a:latin typeface="Montserrat"/>
              </a:rPr>
              <a:t>Offer both in-person and virtual trainings</a:t>
            </a:r>
          </a:p>
          <a:p>
            <a:pPr marL="342900" indent="-342900" algn="l">
              <a:buChar char="•"/>
            </a:pPr>
            <a:r>
              <a:rPr lang="en-US" dirty="0">
                <a:latin typeface="Montserrat"/>
              </a:rPr>
              <a:t>To be notified of upcoming trainings, scan the QR code and complete the community science application</a:t>
            </a:r>
          </a:p>
          <a:p>
            <a:pPr marL="342900" indent="-342900" algn="l">
              <a:buChar char="•"/>
            </a:pPr>
            <a:r>
              <a:rPr lang="en-US" dirty="0">
                <a:latin typeface="Montserrat"/>
              </a:rPr>
              <a:t>Chapter coordinators:</a:t>
            </a:r>
          </a:p>
          <a:p>
            <a:pPr marL="800100" lvl="1" indent="-342900" algn="l">
              <a:buFont typeface="Courier New" panose="020B0604020202020204" pitchFamily="34" charset="0"/>
              <a:buChar char="o"/>
            </a:pPr>
            <a:r>
              <a:rPr lang="en-US" dirty="0">
                <a:latin typeface="Montserrat"/>
              </a:rPr>
              <a:t>Jen Farrell- </a:t>
            </a:r>
            <a:r>
              <a:rPr lang="en-US" dirty="0">
                <a:latin typeface="Montserrat"/>
                <a:hlinkClick r:id="rId2"/>
              </a:rPr>
              <a:t>jfarrell@beardsleyzoo.org</a:t>
            </a:r>
            <a:endParaRPr lang="en-US" dirty="0">
              <a:latin typeface="Montserrat"/>
            </a:endParaRPr>
          </a:p>
          <a:p>
            <a:pPr marL="800100" lvl="1" indent="-342900" algn="l">
              <a:buFont typeface="Courier New" panose="020B0604020202020204" pitchFamily="34" charset="0"/>
              <a:buChar char="o"/>
            </a:pPr>
            <a:r>
              <a:rPr lang="en-US" dirty="0">
                <a:latin typeface="Montserrat"/>
              </a:rPr>
              <a:t>Andrew Connoly- </a:t>
            </a:r>
            <a:r>
              <a:rPr lang="en-US" dirty="0">
                <a:latin typeface="Montserrat"/>
                <a:hlinkClick r:id="rId3"/>
              </a:rPr>
              <a:t>aconnoly@beardsleyzoo.org</a:t>
            </a:r>
            <a:endParaRPr lang="en-US" dirty="0">
              <a:latin typeface="Montserrat"/>
            </a:endParaRPr>
          </a:p>
          <a:p>
            <a:pPr marL="800100" lvl="1" indent="-342900" algn="l">
              <a:buFont typeface="Courier New" panose="020B0604020202020204" pitchFamily="34" charset="0"/>
              <a:buChar char="o"/>
            </a:pPr>
            <a:r>
              <a:rPr lang="en-US" dirty="0">
                <a:latin typeface="Montserrat"/>
              </a:rPr>
              <a:t>Jim Sirch- </a:t>
            </a:r>
            <a:r>
              <a:rPr lang="en-US" dirty="0">
                <a:latin typeface="Montserrat"/>
                <a:ea typeface="+mn-lt"/>
                <a:cs typeface="+mn-lt"/>
                <a:hlinkClick r:id="rId4"/>
              </a:rPr>
              <a:t>jimsirch95@gmail.com</a:t>
            </a:r>
            <a:endParaRPr lang="en-US" dirty="0">
              <a:latin typeface="Montserrat"/>
              <a:ea typeface="+mn-lt"/>
              <a:cs typeface="+mn-lt"/>
            </a:endParaRPr>
          </a:p>
          <a:p>
            <a:pPr marL="800100" lvl="1" indent="-342900" algn="l">
              <a:buFont typeface="Courier New" panose="020B0604020202020204" pitchFamily="34" charset="0"/>
              <a:buChar char="o"/>
            </a:pPr>
            <a:r>
              <a:rPr lang="en-US" dirty="0">
                <a:latin typeface="Montserrat"/>
              </a:rPr>
              <a:t>Bridget Cervero- </a:t>
            </a:r>
            <a:r>
              <a:rPr lang="en-US" dirty="0">
                <a:latin typeface="Montserrat"/>
                <a:hlinkClick r:id="rId5"/>
              </a:rPr>
              <a:t>bcervero@maritimeaquarium.org</a:t>
            </a:r>
          </a:p>
          <a:p>
            <a:pPr marL="342900" indent="-342900" algn="l">
              <a:buFont typeface="Arial" panose="020B0604020202020204" pitchFamily="34" charset="0"/>
              <a:buChar char="•"/>
            </a:pPr>
            <a:endParaRPr lang="en-US" dirty="0">
              <a:latin typeface="Montserrat"/>
            </a:endParaRPr>
          </a:p>
          <a:p>
            <a:pPr marL="342900" indent="-342900" algn="l">
              <a:buChar char="•"/>
            </a:pPr>
            <a:endParaRPr lang="en-US" dirty="0">
              <a:latin typeface="Montserrat"/>
            </a:endParaRP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116472"/>
            <a:ext cx="7633794" cy="1483082"/>
          </a:xfrm>
        </p:spPr>
        <p:txBody>
          <a:bodyPr/>
          <a:lstStyle/>
          <a:p>
            <a:r>
              <a:rPr lang="en-US" sz="3600" b="1" dirty="0">
                <a:latin typeface="Montserrat"/>
              </a:rPr>
              <a:t>Trainings</a:t>
            </a:r>
            <a:endParaRPr lang="en-US" dirty="0"/>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6"/>
          <a:stretch>
            <a:fillRect/>
          </a:stretch>
        </p:blipFill>
        <p:spPr>
          <a:xfrm>
            <a:off x="414647" y="5361218"/>
            <a:ext cx="1514475" cy="638175"/>
          </a:xfrm>
          <a:prstGeom prst="rect">
            <a:avLst/>
          </a:prstGeom>
        </p:spPr>
      </p:pic>
      <p:pic>
        <p:nvPicPr>
          <p:cNvPr id="7" name="Picture 6" descr="A qr code with a dinosaur&#10;&#10;Description automatically generated">
            <a:extLst>
              <a:ext uri="{FF2B5EF4-FFF2-40B4-BE49-F238E27FC236}">
                <a16:creationId xmlns:a16="http://schemas.microsoft.com/office/drawing/2014/main" id="{D2B09067-ED89-726E-E981-EEB11F22E446}"/>
              </a:ext>
            </a:extLst>
          </p:cNvPr>
          <p:cNvPicPr>
            <a:picLocks noChangeAspect="1"/>
          </p:cNvPicPr>
          <p:nvPr/>
        </p:nvPicPr>
        <p:blipFill>
          <a:blip r:embed="rId7"/>
          <a:stretch>
            <a:fillRect/>
          </a:stretch>
        </p:blipFill>
        <p:spPr>
          <a:xfrm>
            <a:off x="8390818" y="2595856"/>
            <a:ext cx="2771658" cy="2766955"/>
          </a:xfrm>
          <a:prstGeom prst="rect">
            <a:avLst/>
          </a:prstGeom>
        </p:spPr>
      </p:pic>
    </p:spTree>
    <p:extLst>
      <p:ext uri="{BB962C8B-B14F-4D97-AF65-F5344CB8AC3E}">
        <p14:creationId xmlns:p14="http://schemas.microsoft.com/office/powerpoint/2010/main" val="309600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0"/>
            <a:ext cx="12967795" cy="858607"/>
          </a:xfrm>
        </p:spPr>
        <p:txBody>
          <a:bodyPr/>
          <a:lstStyle/>
          <a:p>
            <a:r>
              <a:rPr lang="en-US" sz="3600" b="1" dirty="0">
                <a:latin typeface="Montserrat"/>
              </a:rPr>
              <a:t> General Differences:</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sp>
        <p:nvSpPr>
          <p:cNvPr id="10" name="TextBox 9">
            <a:extLst>
              <a:ext uri="{FF2B5EF4-FFF2-40B4-BE49-F238E27FC236}">
                <a16:creationId xmlns:a16="http://schemas.microsoft.com/office/drawing/2014/main" id="{D041D132-E8F3-4A8A-0FD3-DD3511FF267E}"/>
              </a:ext>
            </a:extLst>
          </p:cNvPr>
          <p:cNvSpPr txBox="1"/>
          <p:nvPr/>
        </p:nvSpPr>
        <p:spPr>
          <a:xfrm>
            <a:off x="1557195" y="1068308"/>
            <a:ext cx="8582685" cy="2939266"/>
          </a:xfrm>
          <a:prstGeom prst="rect">
            <a:avLst/>
          </a:prstGeom>
          <a:noFill/>
        </p:spPr>
        <p:txBody>
          <a:bodyPr wrap="square" rtlCol="0">
            <a:spAutoFit/>
          </a:bodyPr>
          <a:lstStyle/>
          <a:p>
            <a:r>
              <a:rPr lang="en-US" sz="2400" dirty="0"/>
              <a:t>                  </a:t>
            </a:r>
            <a:r>
              <a:rPr lang="en-US" sz="2500" b="1" u="sng" dirty="0"/>
              <a:t>Frogs</a:t>
            </a:r>
            <a:r>
              <a:rPr lang="en-US" sz="2500" b="1" dirty="0"/>
              <a:t>                                                             </a:t>
            </a:r>
            <a:r>
              <a:rPr lang="en-US" sz="2500" b="1" u="sng" dirty="0"/>
              <a:t>Toads</a:t>
            </a:r>
          </a:p>
          <a:p>
            <a:endParaRPr lang="en-US" sz="1000" b="1" u="sng" dirty="0"/>
          </a:p>
          <a:p>
            <a:r>
              <a:rPr lang="en-US" sz="2500" dirty="0"/>
              <a:t>Smooth or Slimy Skin		   Warty, Dry Skin</a:t>
            </a:r>
          </a:p>
          <a:p>
            <a:r>
              <a:rPr lang="en-US" sz="2500" dirty="0"/>
              <a:t>Lay Eggs in Clusters			   Lay Eggs in Long Strands</a:t>
            </a:r>
          </a:p>
          <a:p>
            <a:r>
              <a:rPr lang="en-US" sz="2500" dirty="0"/>
              <a:t>Usually Live Near Water		   Usually Live on Dry Land</a:t>
            </a:r>
          </a:p>
          <a:p>
            <a:r>
              <a:rPr lang="en-US" sz="2500" dirty="0"/>
              <a:t>Skinny Bodies with Long Legs	   Fat Bodies with Short Legs</a:t>
            </a:r>
          </a:p>
          <a:p>
            <a:r>
              <a:rPr lang="en-US" sz="2500" dirty="0"/>
              <a:t>Move in Leaps and Jumps		   Move in Short Hops</a:t>
            </a:r>
          </a:p>
          <a:p>
            <a:r>
              <a:rPr lang="en-US" sz="2500" dirty="0"/>
              <a:t>Upper Jaw with Teeth		   No Teeth</a:t>
            </a:r>
          </a:p>
        </p:txBody>
      </p:sp>
      <p:pic>
        <p:nvPicPr>
          <p:cNvPr id="12" name="Picture 11">
            <a:extLst>
              <a:ext uri="{FF2B5EF4-FFF2-40B4-BE49-F238E27FC236}">
                <a16:creationId xmlns:a16="http://schemas.microsoft.com/office/drawing/2014/main" id="{7FCBE575-3D09-536F-82EE-8F31B522B5EB}"/>
              </a:ext>
            </a:extLst>
          </p:cNvPr>
          <p:cNvPicPr>
            <a:picLocks noChangeAspect="1"/>
          </p:cNvPicPr>
          <p:nvPr/>
        </p:nvPicPr>
        <p:blipFill>
          <a:blip r:embed="rId3"/>
          <a:stretch>
            <a:fillRect/>
          </a:stretch>
        </p:blipFill>
        <p:spPr>
          <a:xfrm>
            <a:off x="2048418" y="4024085"/>
            <a:ext cx="2261032" cy="1337133"/>
          </a:xfrm>
          <a:prstGeom prst="rect">
            <a:avLst/>
          </a:prstGeom>
        </p:spPr>
      </p:pic>
      <p:pic>
        <p:nvPicPr>
          <p:cNvPr id="14" name="Picture 13">
            <a:extLst>
              <a:ext uri="{FF2B5EF4-FFF2-40B4-BE49-F238E27FC236}">
                <a16:creationId xmlns:a16="http://schemas.microsoft.com/office/drawing/2014/main" id="{2EABF42B-22BC-B3CE-87A5-E0B3D323D301}"/>
              </a:ext>
            </a:extLst>
          </p:cNvPr>
          <p:cNvPicPr>
            <a:picLocks noChangeAspect="1"/>
          </p:cNvPicPr>
          <p:nvPr/>
        </p:nvPicPr>
        <p:blipFill>
          <a:blip r:embed="rId4"/>
          <a:stretch>
            <a:fillRect/>
          </a:stretch>
        </p:blipFill>
        <p:spPr>
          <a:xfrm>
            <a:off x="7333307" y="4007574"/>
            <a:ext cx="1602464" cy="1502086"/>
          </a:xfrm>
          <a:prstGeom prst="rect">
            <a:avLst/>
          </a:prstGeom>
        </p:spPr>
      </p:pic>
    </p:spTree>
    <p:extLst>
      <p:ext uri="{BB962C8B-B14F-4D97-AF65-F5344CB8AC3E}">
        <p14:creationId xmlns:p14="http://schemas.microsoft.com/office/powerpoint/2010/main" val="18071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64011" y="1003078"/>
            <a:ext cx="11729475" cy="3147264"/>
          </a:xfrm>
        </p:spPr>
        <p:txBody>
          <a:bodyPr/>
          <a:lstStyle/>
          <a:p>
            <a:pPr algn="l"/>
            <a:r>
              <a:rPr lang="en-US" dirty="0">
                <a:latin typeface="Montserrat"/>
              </a:rPr>
              <a:t>A community science program established in 1998 to provide individuals, groups and families with opportunities to learn about wetlands in their communities by reporting calls of local frogs and toads.</a:t>
            </a: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116472"/>
            <a:ext cx="2897166" cy="1483082"/>
          </a:xfrm>
        </p:spPr>
        <p:txBody>
          <a:bodyPr/>
          <a:lstStyle/>
          <a:p>
            <a:r>
              <a:rPr lang="en-US" sz="3600" b="1" dirty="0">
                <a:latin typeface="Montserrat"/>
              </a:rPr>
              <a:t>FrogWatch</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5" name="Picture 4" descr="A frog in a plastic container&#10;&#10;Description automatically generated">
            <a:extLst>
              <a:ext uri="{FF2B5EF4-FFF2-40B4-BE49-F238E27FC236}">
                <a16:creationId xmlns:a16="http://schemas.microsoft.com/office/drawing/2014/main" id="{45C6DC0F-BD03-A09F-CC3A-2831A693F957}"/>
              </a:ext>
            </a:extLst>
          </p:cNvPr>
          <p:cNvPicPr>
            <a:picLocks noChangeAspect="1"/>
          </p:cNvPicPr>
          <p:nvPr/>
        </p:nvPicPr>
        <p:blipFill rotWithShape="1">
          <a:blip r:embed="rId3"/>
          <a:srcRect l="39161" t="15040" r="19580" b="25634"/>
          <a:stretch/>
        </p:blipFill>
        <p:spPr>
          <a:xfrm rot="5400000">
            <a:off x="2441556" y="2723770"/>
            <a:ext cx="2962925" cy="3383631"/>
          </a:xfrm>
          <a:prstGeom prst="rect">
            <a:avLst/>
          </a:prstGeom>
        </p:spPr>
      </p:pic>
      <p:pic>
        <p:nvPicPr>
          <p:cNvPr id="6" name="Picture 5" descr="A group of people standing in the woods&#10;&#10;Description automatically generated">
            <a:extLst>
              <a:ext uri="{FF2B5EF4-FFF2-40B4-BE49-F238E27FC236}">
                <a16:creationId xmlns:a16="http://schemas.microsoft.com/office/drawing/2014/main" id="{F774C850-B53B-2A15-F81E-D9B1A560167E}"/>
              </a:ext>
            </a:extLst>
          </p:cNvPr>
          <p:cNvPicPr>
            <a:picLocks noChangeAspect="1"/>
          </p:cNvPicPr>
          <p:nvPr/>
        </p:nvPicPr>
        <p:blipFill rotWithShape="1">
          <a:blip r:embed="rId4"/>
          <a:srcRect l="21384" t="418" r="21698" b="36820"/>
          <a:stretch/>
        </p:blipFill>
        <p:spPr>
          <a:xfrm rot="10800000">
            <a:off x="6094301" y="2934782"/>
            <a:ext cx="3589549" cy="2962908"/>
          </a:xfrm>
          <a:prstGeom prst="rect">
            <a:avLst/>
          </a:prstGeom>
        </p:spPr>
      </p:pic>
    </p:spTree>
    <p:extLst>
      <p:ext uri="{BB962C8B-B14F-4D97-AF65-F5344CB8AC3E}">
        <p14:creationId xmlns:p14="http://schemas.microsoft.com/office/powerpoint/2010/main" val="3311402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280382" y="1318227"/>
            <a:ext cx="6818808" cy="3147264"/>
          </a:xfrm>
        </p:spPr>
        <p:txBody>
          <a:bodyPr vert="horz" lIns="91440" tIns="45720" rIns="91440" bIns="45720" rtlCol="0" anchor="t">
            <a:noAutofit/>
          </a:bodyPr>
          <a:lstStyle/>
          <a:p>
            <a:pPr marL="457200" indent="-457200" algn="l">
              <a:buChar char="•"/>
            </a:pPr>
            <a:r>
              <a:rPr lang="en-US" sz="2800" dirty="0">
                <a:latin typeface="Montserrat"/>
              </a:rPr>
              <a:t>Attend a training to learn to identify frogs by their unique calls</a:t>
            </a:r>
            <a:endParaRPr lang="en-US" sz="2800" dirty="0">
              <a:latin typeface="Aptos" panose="020B0004020202020204"/>
            </a:endParaRPr>
          </a:p>
          <a:p>
            <a:pPr marL="457200" indent="-457200" algn="l">
              <a:buChar char="•"/>
            </a:pPr>
            <a:r>
              <a:rPr lang="en-US" sz="2800" dirty="0">
                <a:latin typeface="Montserrat"/>
              </a:rPr>
              <a:t>Find a local wetland to monitor</a:t>
            </a:r>
            <a:endParaRPr lang="en-US" sz="2800" dirty="0">
              <a:latin typeface="Aptos" panose="020B0004020202020204"/>
            </a:endParaRPr>
          </a:p>
          <a:p>
            <a:pPr marL="457200" indent="-457200" algn="l">
              <a:buChar char="•"/>
            </a:pPr>
            <a:r>
              <a:rPr lang="en-US" sz="2800" dirty="0">
                <a:latin typeface="Montserrat"/>
              </a:rPr>
              <a:t>To monitor- listen for 3 minutes, and record species heard and call intensity</a:t>
            </a:r>
            <a:endParaRPr lang="en-US" sz="2800" dirty="0">
              <a:latin typeface="Aptos" panose="020B0004020202020204"/>
            </a:endParaRPr>
          </a:p>
          <a:p>
            <a:pPr marL="457200" indent="-457200" algn="l">
              <a:buChar char="•"/>
            </a:pPr>
            <a:r>
              <a:rPr lang="en-US" sz="2800" dirty="0">
                <a:latin typeface="Montserrat"/>
              </a:rPr>
              <a:t>From early March – August, monitor your wetland once a week </a:t>
            </a:r>
            <a:endParaRPr lang="en-US" sz="2800" dirty="0">
              <a:latin typeface="Aptos"/>
            </a:endParaRPr>
          </a:p>
          <a:p>
            <a:pPr algn="l"/>
            <a:endParaRPr lang="en-US" sz="2800" dirty="0">
              <a:latin typeface="Montserrat"/>
            </a:endParaRPr>
          </a:p>
          <a:p>
            <a:pPr algn="l"/>
            <a:endParaRPr lang="en-US" sz="2800" dirty="0">
              <a:latin typeface="Montserrat"/>
            </a:endParaRP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116472"/>
            <a:ext cx="12967795" cy="1483082"/>
          </a:xfrm>
        </p:spPr>
        <p:txBody>
          <a:bodyPr/>
          <a:lstStyle/>
          <a:p>
            <a:r>
              <a:rPr lang="en-US" sz="3600" b="1" dirty="0">
                <a:latin typeface="Montserrat"/>
              </a:rPr>
              <a:t>FrogWatch- How it works:</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7" name="Picture 6" descr="Frog amongst lily pads">
            <a:extLst>
              <a:ext uri="{FF2B5EF4-FFF2-40B4-BE49-F238E27FC236}">
                <a16:creationId xmlns:a16="http://schemas.microsoft.com/office/drawing/2014/main" id="{9EAAD0DB-F49E-43F8-6595-C10F848FA627}"/>
              </a:ext>
            </a:extLst>
          </p:cNvPr>
          <p:cNvPicPr>
            <a:picLocks noChangeAspect="1"/>
          </p:cNvPicPr>
          <p:nvPr/>
        </p:nvPicPr>
        <p:blipFill>
          <a:blip r:embed="rId3"/>
          <a:stretch>
            <a:fillRect/>
          </a:stretch>
        </p:blipFill>
        <p:spPr>
          <a:xfrm>
            <a:off x="7979571" y="2704161"/>
            <a:ext cx="4069228" cy="3133607"/>
          </a:xfrm>
          <a:prstGeom prst="rect">
            <a:avLst/>
          </a:prstGeom>
        </p:spPr>
      </p:pic>
    </p:spTree>
    <p:extLst>
      <p:ext uri="{BB962C8B-B14F-4D97-AF65-F5344CB8AC3E}">
        <p14:creationId xmlns:p14="http://schemas.microsoft.com/office/powerpoint/2010/main" val="20028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271328" y="678002"/>
            <a:ext cx="10294066" cy="4617266"/>
          </a:xfrm>
        </p:spPr>
        <p:txBody>
          <a:bodyPr vert="horz" lIns="91440" tIns="45720" rIns="91440" bIns="45720" rtlCol="0" anchor="t">
            <a:noAutofit/>
          </a:bodyPr>
          <a:lstStyle/>
          <a:p>
            <a:pPr marL="457200" indent="-457200" algn="l">
              <a:buChar char="•"/>
            </a:pPr>
            <a:r>
              <a:rPr lang="en-US" dirty="0">
                <a:latin typeface="Montserrat"/>
              </a:rPr>
              <a:t>At least 30 minutes after sunset</a:t>
            </a:r>
          </a:p>
          <a:p>
            <a:pPr marL="457200" indent="-457200" algn="l">
              <a:buChar char="•"/>
            </a:pPr>
            <a:r>
              <a:rPr lang="en-US" dirty="0">
                <a:latin typeface="Montserrat"/>
              </a:rPr>
              <a:t>Air temperature</a:t>
            </a:r>
          </a:p>
          <a:p>
            <a:pPr marL="457200" indent="-457200" algn="l">
              <a:buChar char="•"/>
            </a:pPr>
            <a:r>
              <a:rPr lang="en-US" dirty="0">
                <a:latin typeface="Montserrat"/>
              </a:rPr>
              <a:t>Relative Wind Speed:</a:t>
            </a:r>
          </a:p>
          <a:p>
            <a:pPr marL="914400" lvl="1" indent="-457200" algn="l">
              <a:buChar char="•"/>
            </a:pPr>
            <a:r>
              <a:rPr lang="en-US" sz="2400" dirty="0">
                <a:latin typeface="Montserrat"/>
              </a:rPr>
              <a:t>0 - Calm</a:t>
            </a:r>
          </a:p>
          <a:p>
            <a:pPr marL="914400" lvl="1" indent="-457200" algn="l">
              <a:buChar char="•"/>
            </a:pPr>
            <a:r>
              <a:rPr lang="en-US" sz="2400" dirty="0">
                <a:latin typeface="Montserrat"/>
              </a:rPr>
              <a:t>1 – Light Air; Rising Smoke Drifts</a:t>
            </a:r>
          </a:p>
          <a:p>
            <a:pPr marL="914400" lvl="1" indent="-457200" algn="l">
              <a:buChar char="•"/>
            </a:pPr>
            <a:r>
              <a:rPr lang="en-US" sz="2400" dirty="0">
                <a:latin typeface="Montserrat"/>
              </a:rPr>
              <a:t>2 – Light Breeze; Leaves Rustle; Can Feel Wind on Face</a:t>
            </a:r>
          </a:p>
          <a:p>
            <a:pPr marL="914400" lvl="1" indent="-457200" algn="l">
              <a:buChar char="•"/>
            </a:pPr>
            <a:r>
              <a:rPr lang="en-US" sz="2400" dirty="0">
                <a:latin typeface="Montserrat"/>
              </a:rPr>
              <a:t>3 – Gentle Breeze; Leaves and Twigs in Constant Motion</a:t>
            </a:r>
          </a:p>
          <a:p>
            <a:pPr marL="457200" indent="-457200" algn="l">
              <a:buChar char="•"/>
            </a:pPr>
            <a:r>
              <a:rPr lang="en-US" dirty="0">
                <a:latin typeface="Montserrat"/>
              </a:rPr>
              <a:t>Current Precipitation</a:t>
            </a:r>
          </a:p>
          <a:p>
            <a:pPr marL="457200" indent="-457200" algn="l">
              <a:buChar char="•"/>
            </a:pPr>
            <a:r>
              <a:rPr lang="en-US" dirty="0">
                <a:latin typeface="Montserrat"/>
              </a:rPr>
              <a:t>48-Hour Weather History</a:t>
            </a:r>
          </a:p>
          <a:p>
            <a:pPr marL="457200" indent="-457200" algn="l">
              <a:buChar char="•"/>
            </a:pPr>
            <a:r>
              <a:rPr lang="en-US" dirty="0">
                <a:latin typeface="Montserrat"/>
              </a:rPr>
              <a:t>Quiet for 2 Minutes Before and Listen for 3 Minutes</a:t>
            </a:r>
          </a:p>
          <a:p>
            <a:pPr marL="457200" indent="-457200" algn="l">
              <a:buChar char="•"/>
            </a:pPr>
            <a:r>
              <a:rPr lang="en-US" dirty="0">
                <a:latin typeface="Montserrat"/>
              </a:rPr>
              <a:t>Record Data on FrogWatchUSA Website</a:t>
            </a: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1753" y="64588"/>
            <a:ext cx="12967795" cy="886017"/>
          </a:xfrm>
        </p:spPr>
        <p:txBody>
          <a:bodyPr/>
          <a:lstStyle/>
          <a:p>
            <a:r>
              <a:rPr lang="en-US" sz="3600" b="1" dirty="0">
                <a:latin typeface="Montserrat"/>
              </a:rPr>
              <a:t>  Monitoring Protocol:</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6" name="Picture 5">
            <a:extLst>
              <a:ext uri="{FF2B5EF4-FFF2-40B4-BE49-F238E27FC236}">
                <a16:creationId xmlns:a16="http://schemas.microsoft.com/office/drawing/2014/main" id="{B9BB909F-B7ED-2194-5814-C6554BCE08CA}"/>
              </a:ext>
            </a:extLst>
          </p:cNvPr>
          <p:cNvPicPr>
            <a:picLocks noChangeAspect="1"/>
          </p:cNvPicPr>
          <p:nvPr/>
        </p:nvPicPr>
        <p:blipFill>
          <a:blip r:embed="rId3"/>
          <a:stretch>
            <a:fillRect/>
          </a:stretch>
        </p:blipFill>
        <p:spPr>
          <a:xfrm>
            <a:off x="8054223" y="678002"/>
            <a:ext cx="1533739" cy="1590897"/>
          </a:xfrm>
          <a:prstGeom prst="rect">
            <a:avLst/>
          </a:prstGeom>
        </p:spPr>
      </p:pic>
    </p:spTree>
    <p:extLst>
      <p:ext uri="{BB962C8B-B14F-4D97-AF65-F5344CB8AC3E}">
        <p14:creationId xmlns:p14="http://schemas.microsoft.com/office/powerpoint/2010/main" val="323438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EE0DAEF-0AFA-E995-5A54-29682E557D1F}"/>
              </a:ext>
            </a:extLst>
          </p:cNvPr>
          <p:cNvSpPr>
            <a:spLocks noGrp="1"/>
          </p:cNvSpPr>
          <p:nvPr>
            <p:ph type="subTitle" idx="1"/>
          </p:nvPr>
        </p:nvSpPr>
        <p:spPr>
          <a:xfrm>
            <a:off x="280382" y="1104528"/>
            <a:ext cx="10294066" cy="3775290"/>
          </a:xfrm>
        </p:spPr>
        <p:txBody>
          <a:bodyPr vert="horz" lIns="91440" tIns="45720" rIns="91440" bIns="45720" rtlCol="0" anchor="t">
            <a:noAutofit/>
          </a:bodyPr>
          <a:lstStyle/>
          <a:p>
            <a:pPr marL="457200" indent="-457200" algn="l">
              <a:buChar char="•"/>
            </a:pPr>
            <a:r>
              <a:rPr lang="en-US" dirty="0">
                <a:latin typeface="Montserrat"/>
              </a:rPr>
              <a:t>Which Species?</a:t>
            </a:r>
          </a:p>
          <a:p>
            <a:pPr marL="457200" indent="-457200" algn="l">
              <a:buChar char="•"/>
            </a:pPr>
            <a:r>
              <a:rPr lang="en-US" dirty="0">
                <a:latin typeface="Montserrat"/>
              </a:rPr>
              <a:t>Intensity of the Calls:</a:t>
            </a:r>
          </a:p>
          <a:p>
            <a:pPr marL="914400" lvl="1" indent="-457200" algn="l">
              <a:buChar char="•"/>
            </a:pPr>
            <a:r>
              <a:rPr lang="en-US" sz="2400" dirty="0">
                <a:latin typeface="Montserrat"/>
              </a:rPr>
              <a:t>0 – No Species Heard</a:t>
            </a:r>
          </a:p>
          <a:p>
            <a:pPr marL="914400" lvl="1" indent="-457200" algn="l">
              <a:buChar char="•"/>
            </a:pPr>
            <a:r>
              <a:rPr lang="en-US" sz="2400" dirty="0">
                <a:latin typeface="Montserrat"/>
              </a:rPr>
              <a:t>1 – Individuals Can Be Counted.  There is Space Between Calls</a:t>
            </a:r>
          </a:p>
          <a:p>
            <a:pPr marL="914400" lvl="1" indent="-457200" algn="l">
              <a:buChar char="•"/>
            </a:pPr>
            <a:r>
              <a:rPr lang="en-US" sz="2400" dirty="0">
                <a:latin typeface="Montserrat"/>
              </a:rPr>
              <a:t>2 – Calls of Individuals Can Be Counted But There is Some Overlap of Calls</a:t>
            </a:r>
          </a:p>
          <a:p>
            <a:pPr marL="914400" lvl="1" indent="-457200" algn="l">
              <a:buChar char="•"/>
            </a:pPr>
            <a:r>
              <a:rPr lang="en-US" sz="2400" dirty="0">
                <a:latin typeface="Montserrat"/>
              </a:rPr>
              <a:t>3 – Full Chorus, Calls Are Constant, Continuous, and Overlapping</a:t>
            </a:r>
          </a:p>
        </p:txBody>
      </p:sp>
      <p:sp>
        <p:nvSpPr>
          <p:cNvPr id="3" name="Title 2">
            <a:extLst>
              <a:ext uri="{FF2B5EF4-FFF2-40B4-BE49-F238E27FC236}">
                <a16:creationId xmlns:a16="http://schemas.microsoft.com/office/drawing/2014/main" id="{F58EB8BC-898B-0BFA-BDB1-5E499721D5E7}"/>
              </a:ext>
            </a:extLst>
          </p:cNvPr>
          <p:cNvSpPr>
            <a:spLocks noGrp="1"/>
          </p:cNvSpPr>
          <p:nvPr>
            <p:ph type="title"/>
          </p:nvPr>
        </p:nvSpPr>
        <p:spPr>
          <a:xfrm>
            <a:off x="65127" y="90535"/>
            <a:ext cx="12967795" cy="886017"/>
          </a:xfrm>
        </p:spPr>
        <p:txBody>
          <a:bodyPr/>
          <a:lstStyle/>
          <a:p>
            <a:r>
              <a:rPr lang="en-US" sz="3600" b="1" dirty="0">
                <a:latin typeface="Montserrat"/>
              </a:rPr>
              <a:t>  Calls and Intensity:</a:t>
            </a:r>
          </a:p>
        </p:txBody>
      </p:sp>
      <p:pic>
        <p:nvPicPr>
          <p:cNvPr id="4" name="Picture 3" descr="2023 FrogWatch USA-Logo-Stacked-Full-color-01.jpg">
            <a:extLst>
              <a:ext uri="{FF2B5EF4-FFF2-40B4-BE49-F238E27FC236}">
                <a16:creationId xmlns:a16="http://schemas.microsoft.com/office/drawing/2014/main" id="{C1160F2E-FA3F-99AD-9EBF-C064D761E360}"/>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7" name="Picture 6">
            <a:extLst>
              <a:ext uri="{FF2B5EF4-FFF2-40B4-BE49-F238E27FC236}">
                <a16:creationId xmlns:a16="http://schemas.microsoft.com/office/drawing/2014/main" id="{F909ED64-0C77-00C8-805C-CAFEE9626A30}"/>
              </a:ext>
            </a:extLst>
          </p:cNvPr>
          <p:cNvPicPr>
            <a:picLocks noChangeAspect="1"/>
          </p:cNvPicPr>
          <p:nvPr/>
        </p:nvPicPr>
        <p:blipFill>
          <a:blip r:embed="rId3"/>
          <a:stretch>
            <a:fillRect/>
          </a:stretch>
        </p:blipFill>
        <p:spPr>
          <a:xfrm>
            <a:off x="4454505" y="4348807"/>
            <a:ext cx="3282990" cy="1775900"/>
          </a:xfrm>
          <a:prstGeom prst="rect">
            <a:avLst/>
          </a:prstGeom>
        </p:spPr>
      </p:pic>
    </p:spTree>
    <p:extLst>
      <p:ext uri="{BB962C8B-B14F-4D97-AF65-F5344CB8AC3E}">
        <p14:creationId xmlns:p14="http://schemas.microsoft.com/office/powerpoint/2010/main" val="363902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3">
            <a:extLst>
              <a:ext uri="{FF2B5EF4-FFF2-40B4-BE49-F238E27FC236}">
                <a16:creationId xmlns:a16="http://schemas.microsoft.com/office/drawing/2014/main" id="{ED375F8F-4B36-7F11-DB53-1BF021DF80B7}"/>
              </a:ext>
            </a:extLst>
          </p:cNvPr>
          <p:cNvSpPr txBox="1">
            <a:spLocks/>
          </p:cNvSpPr>
          <p:nvPr/>
        </p:nvSpPr>
        <p:spPr>
          <a:xfrm>
            <a:off x="516077" y="-85775"/>
            <a:ext cx="10639315" cy="13352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ontserrat"/>
                <a:cs typeface="Calibri Light"/>
              </a:rPr>
              <a:t>Benefits of volunteering with Frog Watch</a:t>
            </a:r>
            <a:endParaRPr lang="en-US" sz="3600" dirty="0">
              <a:latin typeface="Montserrat"/>
            </a:endParaRPr>
          </a:p>
        </p:txBody>
      </p:sp>
      <p:sp>
        <p:nvSpPr>
          <p:cNvPr id="5" name="TextBox 4">
            <a:extLst>
              <a:ext uri="{FF2B5EF4-FFF2-40B4-BE49-F238E27FC236}">
                <a16:creationId xmlns:a16="http://schemas.microsoft.com/office/drawing/2014/main" id="{9A657504-EF28-4DE1-92DF-750ACD4872BA}"/>
              </a:ext>
            </a:extLst>
          </p:cNvPr>
          <p:cNvSpPr txBox="1"/>
          <p:nvPr/>
        </p:nvSpPr>
        <p:spPr>
          <a:xfrm>
            <a:off x="160921" y="1156063"/>
            <a:ext cx="711790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latin typeface="Montserrat"/>
                <a:cs typeface="Nirmala UI"/>
              </a:rPr>
              <a:t>Increase understanding of nature and science</a:t>
            </a:r>
            <a:endParaRPr lang="en-US" dirty="0">
              <a:latin typeface="Montserrat"/>
            </a:endParaRPr>
          </a:p>
          <a:p>
            <a:pPr marL="457200" indent="-457200">
              <a:buFont typeface="Arial"/>
              <a:buChar char="•"/>
            </a:pPr>
            <a:r>
              <a:rPr lang="en-US" sz="2800" dirty="0">
                <a:latin typeface="Montserrat"/>
                <a:ea typeface="+mn-lt"/>
                <a:cs typeface="+mn-lt"/>
              </a:rPr>
              <a:t>Collect scientific data on frogs and toads </a:t>
            </a:r>
          </a:p>
          <a:p>
            <a:pPr marL="457200" indent="-457200">
              <a:buFont typeface="Arial"/>
              <a:buChar char="•"/>
            </a:pPr>
            <a:r>
              <a:rPr lang="en-US" sz="2800" dirty="0">
                <a:latin typeface="Montserrat"/>
                <a:ea typeface="+mn-lt"/>
                <a:cs typeface="+mn-lt"/>
              </a:rPr>
              <a:t>Better understand the importance of wetlands </a:t>
            </a:r>
          </a:p>
          <a:p>
            <a:pPr marL="457200" indent="-457200">
              <a:buFont typeface="Arial"/>
              <a:buChar char="•"/>
            </a:pPr>
            <a:r>
              <a:rPr lang="en-US" sz="2800" dirty="0">
                <a:latin typeface="Montserrat"/>
                <a:ea typeface="+mn-lt"/>
                <a:cs typeface="+mn-lt"/>
              </a:rPr>
              <a:t>Closer relationship with nature </a:t>
            </a:r>
            <a:endParaRPr lang="en-US" dirty="0">
              <a:latin typeface="Montserrat"/>
              <a:cs typeface="nirmala ui"/>
            </a:endParaRPr>
          </a:p>
          <a:p>
            <a:pPr marL="457200" indent="-457200">
              <a:buFont typeface="Arial"/>
              <a:buChar char="•"/>
            </a:pPr>
            <a:r>
              <a:rPr lang="en-US" sz="2800" dirty="0">
                <a:latin typeface="Montserrat"/>
                <a:cs typeface="nirmala ui"/>
              </a:rPr>
              <a:t>Develop an appreciation for frogs and toads in your community</a:t>
            </a:r>
            <a:endParaRPr lang="en-US" dirty="0">
              <a:latin typeface="Montserrat"/>
            </a:endParaRPr>
          </a:p>
          <a:p>
            <a:endParaRPr lang="en-US" sz="2800" dirty="0">
              <a:latin typeface="Montserrat"/>
            </a:endParaRPr>
          </a:p>
        </p:txBody>
      </p:sp>
      <p:pic>
        <p:nvPicPr>
          <p:cNvPr id="16" name="Picture 15" descr="2023 FrogWatch USA-Logo-Stacked-Full-color-01.jpg">
            <a:extLst>
              <a:ext uri="{FF2B5EF4-FFF2-40B4-BE49-F238E27FC236}">
                <a16:creationId xmlns:a16="http://schemas.microsoft.com/office/drawing/2014/main" id="{4C92D251-9134-9BB5-1995-EB32E9CFCE19}"/>
              </a:ext>
            </a:extLst>
          </p:cNvPr>
          <p:cNvPicPr>
            <a:picLocks noChangeAspect="1"/>
          </p:cNvPicPr>
          <p:nvPr/>
        </p:nvPicPr>
        <p:blipFill>
          <a:blip r:embed="rId2"/>
          <a:stretch>
            <a:fillRect/>
          </a:stretch>
        </p:blipFill>
        <p:spPr>
          <a:xfrm>
            <a:off x="414647" y="5361218"/>
            <a:ext cx="1514475" cy="638175"/>
          </a:xfrm>
          <a:prstGeom prst="rect">
            <a:avLst/>
          </a:prstGeom>
        </p:spPr>
      </p:pic>
      <p:pic>
        <p:nvPicPr>
          <p:cNvPr id="18" name="Picture 17" descr="Top picture of a lotus flower floating">
            <a:extLst>
              <a:ext uri="{FF2B5EF4-FFF2-40B4-BE49-F238E27FC236}">
                <a16:creationId xmlns:a16="http://schemas.microsoft.com/office/drawing/2014/main" id="{6543D652-A9E6-9C73-2297-81FC24EC6FCF}"/>
              </a:ext>
            </a:extLst>
          </p:cNvPr>
          <p:cNvPicPr>
            <a:picLocks noChangeAspect="1"/>
          </p:cNvPicPr>
          <p:nvPr/>
        </p:nvPicPr>
        <p:blipFill>
          <a:blip r:embed="rId3"/>
          <a:stretch>
            <a:fillRect/>
          </a:stretch>
        </p:blipFill>
        <p:spPr>
          <a:xfrm>
            <a:off x="7441260" y="1712417"/>
            <a:ext cx="4346223" cy="2887537"/>
          </a:xfrm>
          <a:prstGeom prst="rect">
            <a:avLst/>
          </a:prstGeom>
        </p:spPr>
      </p:pic>
    </p:spTree>
    <p:extLst>
      <p:ext uri="{BB962C8B-B14F-4D97-AF65-F5344CB8AC3E}">
        <p14:creationId xmlns:p14="http://schemas.microsoft.com/office/powerpoint/2010/main" val="394678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AFE3F-3C44-FBFE-2CC4-B846989210BB}"/>
              </a:ext>
            </a:extLst>
          </p:cNvPr>
          <p:cNvSpPr txBox="1"/>
          <p:nvPr/>
        </p:nvSpPr>
        <p:spPr>
          <a:xfrm>
            <a:off x="119475" y="119474"/>
            <a:ext cx="95682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Montserrat"/>
              </a:rPr>
              <a:t>Why do we care about the frogs?</a:t>
            </a:r>
            <a:r>
              <a:rPr lang="en-US" sz="4000" dirty="0">
                <a:latin typeface="Montserrat"/>
                <a:cs typeface="Nirmala UI"/>
              </a:rPr>
              <a:t>​</a:t>
            </a:r>
            <a:endParaRPr lang="en-US" dirty="0">
              <a:latin typeface="Montserrat"/>
            </a:endParaRPr>
          </a:p>
        </p:txBody>
      </p:sp>
      <p:sp>
        <p:nvSpPr>
          <p:cNvPr id="3" name="TextBox 2">
            <a:extLst>
              <a:ext uri="{FF2B5EF4-FFF2-40B4-BE49-F238E27FC236}">
                <a16:creationId xmlns:a16="http://schemas.microsoft.com/office/drawing/2014/main" id="{D307C63C-1A6E-E706-DDA2-09865F44D466}"/>
              </a:ext>
            </a:extLst>
          </p:cNvPr>
          <p:cNvSpPr txBox="1"/>
          <p:nvPr/>
        </p:nvSpPr>
        <p:spPr>
          <a:xfrm>
            <a:off x="246474" y="1441215"/>
            <a:ext cx="645442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28600">
              <a:buFont typeface="Arial,Sans-Serif"/>
              <a:buChar char="•"/>
            </a:pPr>
            <a:r>
              <a:rPr lang="en-US" sz="2800" dirty="0">
                <a:latin typeface="Montserrat"/>
                <a:cs typeface="Arial"/>
              </a:rPr>
              <a:t>Predators and prey within ecosystems​</a:t>
            </a:r>
          </a:p>
          <a:p>
            <a:pPr marL="457200" indent="-228600">
              <a:buFont typeface="Arial,Sans-Serif"/>
              <a:buChar char="•"/>
            </a:pPr>
            <a:r>
              <a:rPr lang="en-US" sz="2800" dirty="0">
                <a:latin typeface="Montserrat"/>
                <a:cs typeface="Arial"/>
              </a:rPr>
              <a:t>Pest control​</a:t>
            </a:r>
          </a:p>
          <a:p>
            <a:pPr marL="457200" indent="-228600">
              <a:buFont typeface="Arial,Sans-Serif"/>
              <a:buChar char="•"/>
            </a:pPr>
            <a:r>
              <a:rPr lang="en-US" sz="2800" dirty="0">
                <a:latin typeface="Montserrat"/>
                <a:cs typeface="Arial"/>
              </a:rPr>
              <a:t>Food ​</a:t>
            </a:r>
          </a:p>
          <a:p>
            <a:pPr marL="457200" indent="-228600">
              <a:buFont typeface="Arial,Sans-Serif"/>
              <a:buChar char="•"/>
            </a:pPr>
            <a:r>
              <a:rPr lang="en-US" sz="2800" dirty="0">
                <a:latin typeface="Montserrat"/>
                <a:cs typeface="Arial"/>
              </a:rPr>
              <a:t>Medicine​</a:t>
            </a:r>
          </a:p>
          <a:p>
            <a:pPr marL="457200" indent="-228600">
              <a:buFont typeface="Arial,Sans-Serif"/>
              <a:buChar char="•"/>
            </a:pPr>
            <a:r>
              <a:rPr lang="en-US" sz="2800" dirty="0">
                <a:latin typeface="Montserrat"/>
                <a:cs typeface="Arial"/>
              </a:rPr>
              <a:t>Education and research​</a:t>
            </a:r>
          </a:p>
          <a:p>
            <a:pPr marL="457200" indent="-228600">
              <a:buFont typeface="Arial,Sans-Serif"/>
              <a:buChar char="•"/>
            </a:pPr>
            <a:r>
              <a:rPr lang="en-US" sz="2800" dirty="0">
                <a:latin typeface="Montserrat"/>
                <a:cs typeface="Arial"/>
              </a:rPr>
              <a:t>Indicator of wetland health​</a:t>
            </a:r>
          </a:p>
        </p:txBody>
      </p:sp>
      <p:pic>
        <p:nvPicPr>
          <p:cNvPr id="4" name="Picture 3" descr="A frog's head with half of its body submerged in water">
            <a:extLst>
              <a:ext uri="{FF2B5EF4-FFF2-40B4-BE49-F238E27FC236}">
                <a16:creationId xmlns:a16="http://schemas.microsoft.com/office/drawing/2014/main" id="{E5BD89D0-EAC6-D002-9BF7-1ACFCA711EA4}"/>
              </a:ext>
            </a:extLst>
          </p:cNvPr>
          <p:cNvPicPr>
            <a:picLocks noChangeAspect="1"/>
          </p:cNvPicPr>
          <p:nvPr/>
        </p:nvPicPr>
        <p:blipFill>
          <a:blip r:embed="rId2"/>
          <a:stretch>
            <a:fillRect/>
          </a:stretch>
        </p:blipFill>
        <p:spPr>
          <a:xfrm>
            <a:off x="6828779" y="1317155"/>
            <a:ext cx="4733925" cy="3790950"/>
          </a:xfrm>
          <a:prstGeom prst="rect">
            <a:avLst/>
          </a:prstGeom>
        </p:spPr>
      </p:pic>
    </p:spTree>
    <p:extLst>
      <p:ext uri="{BB962C8B-B14F-4D97-AF65-F5344CB8AC3E}">
        <p14:creationId xmlns:p14="http://schemas.microsoft.com/office/powerpoint/2010/main" val="1961883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155</TotalTime>
  <Words>1356</Words>
  <Application>Microsoft Office PowerPoint</Application>
  <PresentationFormat>Widescreen</PresentationFormat>
  <Paragraphs>128</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Aptos Display</vt:lpstr>
      <vt:lpstr>Arial</vt:lpstr>
      <vt:lpstr>Arial,Sans-Serif</vt:lpstr>
      <vt:lpstr>Calibri Light</vt:lpstr>
      <vt:lpstr>Courier New</vt:lpstr>
      <vt:lpstr>Mallory Bold</vt:lpstr>
      <vt:lpstr>Mallory MP Light</vt:lpstr>
      <vt:lpstr>Montserrat</vt:lpstr>
      <vt:lpstr>office theme</vt:lpstr>
      <vt:lpstr>  Let’s Get Started</vt:lpstr>
      <vt:lpstr>Frogs and Toads in Connecticut:</vt:lpstr>
      <vt:lpstr> General Differences:</vt:lpstr>
      <vt:lpstr>FrogWatch</vt:lpstr>
      <vt:lpstr>FrogWatch- How it works:</vt:lpstr>
      <vt:lpstr>  Monitoring Protocol:</vt:lpstr>
      <vt:lpstr>  Calls and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Silvestri</dc:creator>
  <cp:lastModifiedBy>Robert Silvestri</cp:lastModifiedBy>
  <cp:revision>262</cp:revision>
  <dcterms:created xsi:type="dcterms:W3CDTF">2024-05-16T15:23:58Z</dcterms:created>
  <dcterms:modified xsi:type="dcterms:W3CDTF">2024-06-05T02:17:52Z</dcterms:modified>
</cp:coreProperties>
</file>