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1" r:id="rId4"/>
    <p:sldId id="258" r:id="rId5"/>
    <p:sldId id="260" r:id="rId6"/>
    <p:sldId id="259"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p:cViewPr varScale="1">
        <p:scale>
          <a:sx n="107" d="100"/>
          <a:sy n="107" d="100"/>
        </p:scale>
        <p:origin x="73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Percentage of energy generation (2020)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Fossil Fuels</c:v>
                </c:pt>
                <c:pt idx="1">
                  <c:v>Nuclear</c:v>
                </c:pt>
                <c:pt idx="2">
                  <c:v>Solar</c:v>
                </c:pt>
                <c:pt idx="3">
                  <c:v>Wind</c:v>
                </c:pt>
                <c:pt idx="4">
                  <c:v>Hydro</c:v>
                </c:pt>
                <c:pt idx="5">
                  <c:v>Biomass/Waste</c:v>
                </c:pt>
              </c:strCache>
            </c:strRef>
          </c:cat>
          <c:val>
            <c:numRef>
              <c:f>Sheet1!$B$2:$B$7</c:f>
              <c:numCache>
                <c:formatCode>General</c:formatCode>
                <c:ptCount val="6"/>
                <c:pt idx="0">
                  <c:v>87.9</c:v>
                </c:pt>
                <c:pt idx="1">
                  <c:v>5.2</c:v>
                </c:pt>
                <c:pt idx="2">
                  <c:v>1.6</c:v>
                </c:pt>
                <c:pt idx="3">
                  <c:v>2.6</c:v>
                </c:pt>
                <c:pt idx="4">
                  <c:v>2.5</c:v>
                </c:pt>
                <c:pt idx="5">
                  <c:v>0.2</c:v>
                </c:pt>
              </c:numCache>
            </c:numRef>
          </c:val>
          <c:extLst>
            <c:ext xmlns:c16="http://schemas.microsoft.com/office/drawing/2014/chart" uri="{C3380CC4-5D6E-409C-BE32-E72D297353CC}">
              <c16:uniqueId val="{00000000-028F-BF4D-BEA1-62A5B495DFF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46723-4679-4A9B-B1C8-F6FFE7B660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FC3C65-923C-7BC4-7C87-81C5EDB9EA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BA37A8-F50C-4ED4-287C-3245BE74080B}"/>
              </a:ext>
            </a:extLst>
          </p:cNvPr>
          <p:cNvSpPr>
            <a:spLocks noGrp="1"/>
          </p:cNvSpPr>
          <p:nvPr>
            <p:ph type="dt" sz="half" idx="10"/>
          </p:nvPr>
        </p:nvSpPr>
        <p:spPr/>
        <p:txBody>
          <a:bodyPr/>
          <a:lstStyle/>
          <a:p>
            <a:fld id="{C25B886F-85A4-5545-B15B-B08D51FDD3E4}" type="datetimeFigureOut">
              <a:rPr lang="en-US" smtClean="0"/>
              <a:t>3/5/24</a:t>
            </a:fld>
            <a:endParaRPr lang="en-US"/>
          </a:p>
        </p:txBody>
      </p:sp>
      <p:sp>
        <p:nvSpPr>
          <p:cNvPr id="5" name="Footer Placeholder 4">
            <a:extLst>
              <a:ext uri="{FF2B5EF4-FFF2-40B4-BE49-F238E27FC236}">
                <a16:creationId xmlns:a16="http://schemas.microsoft.com/office/drawing/2014/main" id="{CEEE9084-FB44-967E-6DEE-13A4CCDAC4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55786-DD29-B0E2-6D08-EECF8E33DAB0}"/>
              </a:ext>
            </a:extLst>
          </p:cNvPr>
          <p:cNvSpPr>
            <a:spLocks noGrp="1"/>
          </p:cNvSpPr>
          <p:nvPr>
            <p:ph type="sldNum" sz="quarter" idx="12"/>
          </p:nvPr>
        </p:nvSpPr>
        <p:spPr/>
        <p:txBody>
          <a:bodyPr/>
          <a:lstStyle/>
          <a:p>
            <a:fld id="{CA6E7CC2-EF49-6F44-B81B-FD2113727C26}" type="slidenum">
              <a:rPr lang="en-US" smtClean="0"/>
              <a:t>‹#›</a:t>
            </a:fld>
            <a:endParaRPr lang="en-US"/>
          </a:p>
        </p:txBody>
      </p:sp>
    </p:spTree>
    <p:extLst>
      <p:ext uri="{BB962C8B-B14F-4D97-AF65-F5344CB8AC3E}">
        <p14:creationId xmlns:p14="http://schemas.microsoft.com/office/powerpoint/2010/main" val="411334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17C5D-E4BA-8F81-7F30-5614D7718F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FBB672-4F33-AC49-E56F-702930FF88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F80B6-A758-6174-B307-C122A2964486}"/>
              </a:ext>
            </a:extLst>
          </p:cNvPr>
          <p:cNvSpPr>
            <a:spLocks noGrp="1"/>
          </p:cNvSpPr>
          <p:nvPr>
            <p:ph type="dt" sz="half" idx="10"/>
          </p:nvPr>
        </p:nvSpPr>
        <p:spPr/>
        <p:txBody>
          <a:bodyPr/>
          <a:lstStyle/>
          <a:p>
            <a:fld id="{C25B886F-85A4-5545-B15B-B08D51FDD3E4}" type="datetimeFigureOut">
              <a:rPr lang="en-US" smtClean="0"/>
              <a:t>3/5/24</a:t>
            </a:fld>
            <a:endParaRPr lang="en-US"/>
          </a:p>
        </p:txBody>
      </p:sp>
      <p:sp>
        <p:nvSpPr>
          <p:cNvPr id="5" name="Footer Placeholder 4">
            <a:extLst>
              <a:ext uri="{FF2B5EF4-FFF2-40B4-BE49-F238E27FC236}">
                <a16:creationId xmlns:a16="http://schemas.microsoft.com/office/drawing/2014/main" id="{16D647AD-C20C-22DA-339B-BC34EC5603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FE621-85A7-3244-080B-8F5244D7A366}"/>
              </a:ext>
            </a:extLst>
          </p:cNvPr>
          <p:cNvSpPr>
            <a:spLocks noGrp="1"/>
          </p:cNvSpPr>
          <p:nvPr>
            <p:ph type="sldNum" sz="quarter" idx="12"/>
          </p:nvPr>
        </p:nvSpPr>
        <p:spPr/>
        <p:txBody>
          <a:bodyPr/>
          <a:lstStyle/>
          <a:p>
            <a:fld id="{CA6E7CC2-EF49-6F44-B81B-FD2113727C26}" type="slidenum">
              <a:rPr lang="en-US" smtClean="0"/>
              <a:t>‹#›</a:t>
            </a:fld>
            <a:endParaRPr lang="en-US"/>
          </a:p>
        </p:txBody>
      </p:sp>
    </p:spTree>
    <p:extLst>
      <p:ext uri="{BB962C8B-B14F-4D97-AF65-F5344CB8AC3E}">
        <p14:creationId xmlns:p14="http://schemas.microsoft.com/office/powerpoint/2010/main" val="2714142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90C002-05D2-7235-98DA-0292861134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0509F9-89FD-2FC8-5824-F7026CD257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125FD1-9B1A-BDFC-7E06-A48048D7F33E}"/>
              </a:ext>
            </a:extLst>
          </p:cNvPr>
          <p:cNvSpPr>
            <a:spLocks noGrp="1"/>
          </p:cNvSpPr>
          <p:nvPr>
            <p:ph type="dt" sz="half" idx="10"/>
          </p:nvPr>
        </p:nvSpPr>
        <p:spPr/>
        <p:txBody>
          <a:bodyPr/>
          <a:lstStyle/>
          <a:p>
            <a:fld id="{C25B886F-85A4-5545-B15B-B08D51FDD3E4}" type="datetimeFigureOut">
              <a:rPr lang="en-US" smtClean="0"/>
              <a:t>3/5/24</a:t>
            </a:fld>
            <a:endParaRPr lang="en-US"/>
          </a:p>
        </p:txBody>
      </p:sp>
      <p:sp>
        <p:nvSpPr>
          <p:cNvPr id="5" name="Footer Placeholder 4">
            <a:extLst>
              <a:ext uri="{FF2B5EF4-FFF2-40B4-BE49-F238E27FC236}">
                <a16:creationId xmlns:a16="http://schemas.microsoft.com/office/drawing/2014/main" id="{7722BF76-2A94-EB67-F923-1332FD4BC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F18B12-8FFB-CCA7-E056-A7C1D810E5F5}"/>
              </a:ext>
            </a:extLst>
          </p:cNvPr>
          <p:cNvSpPr>
            <a:spLocks noGrp="1"/>
          </p:cNvSpPr>
          <p:nvPr>
            <p:ph type="sldNum" sz="quarter" idx="12"/>
          </p:nvPr>
        </p:nvSpPr>
        <p:spPr/>
        <p:txBody>
          <a:bodyPr/>
          <a:lstStyle/>
          <a:p>
            <a:fld id="{CA6E7CC2-EF49-6F44-B81B-FD2113727C26}" type="slidenum">
              <a:rPr lang="en-US" smtClean="0"/>
              <a:t>‹#›</a:t>
            </a:fld>
            <a:endParaRPr lang="en-US"/>
          </a:p>
        </p:txBody>
      </p:sp>
    </p:spTree>
    <p:extLst>
      <p:ext uri="{BB962C8B-B14F-4D97-AF65-F5344CB8AC3E}">
        <p14:creationId xmlns:p14="http://schemas.microsoft.com/office/powerpoint/2010/main" val="3017227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64CF-DBE6-A7ED-6EE1-825946BD1F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15DC34-C297-325F-F0B3-142B051432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69897-A927-122C-5E15-0DBE9CC870C5}"/>
              </a:ext>
            </a:extLst>
          </p:cNvPr>
          <p:cNvSpPr>
            <a:spLocks noGrp="1"/>
          </p:cNvSpPr>
          <p:nvPr>
            <p:ph type="dt" sz="half" idx="10"/>
          </p:nvPr>
        </p:nvSpPr>
        <p:spPr/>
        <p:txBody>
          <a:bodyPr/>
          <a:lstStyle/>
          <a:p>
            <a:fld id="{C25B886F-85A4-5545-B15B-B08D51FDD3E4}" type="datetimeFigureOut">
              <a:rPr lang="en-US" smtClean="0"/>
              <a:t>3/5/24</a:t>
            </a:fld>
            <a:endParaRPr lang="en-US"/>
          </a:p>
        </p:txBody>
      </p:sp>
      <p:sp>
        <p:nvSpPr>
          <p:cNvPr id="5" name="Footer Placeholder 4">
            <a:extLst>
              <a:ext uri="{FF2B5EF4-FFF2-40B4-BE49-F238E27FC236}">
                <a16:creationId xmlns:a16="http://schemas.microsoft.com/office/drawing/2014/main" id="{BE1B6EC7-8658-8AF3-3AAC-580634166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E9ACF-8ADF-C708-0A44-22AF41757FF0}"/>
              </a:ext>
            </a:extLst>
          </p:cNvPr>
          <p:cNvSpPr>
            <a:spLocks noGrp="1"/>
          </p:cNvSpPr>
          <p:nvPr>
            <p:ph type="sldNum" sz="quarter" idx="12"/>
          </p:nvPr>
        </p:nvSpPr>
        <p:spPr/>
        <p:txBody>
          <a:bodyPr/>
          <a:lstStyle/>
          <a:p>
            <a:fld id="{CA6E7CC2-EF49-6F44-B81B-FD2113727C26}" type="slidenum">
              <a:rPr lang="en-US" smtClean="0"/>
              <a:t>‹#›</a:t>
            </a:fld>
            <a:endParaRPr lang="en-US"/>
          </a:p>
        </p:txBody>
      </p:sp>
    </p:spTree>
    <p:extLst>
      <p:ext uri="{BB962C8B-B14F-4D97-AF65-F5344CB8AC3E}">
        <p14:creationId xmlns:p14="http://schemas.microsoft.com/office/powerpoint/2010/main" val="426128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185B6-2278-2F45-DD99-707E93EEE7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B5F75C-523A-3DA2-6BDC-96782AFC3C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F1E5E4-AE8B-27BC-D65B-247789AF2820}"/>
              </a:ext>
            </a:extLst>
          </p:cNvPr>
          <p:cNvSpPr>
            <a:spLocks noGrp="1"/>
          </p:cNvSpPr>
          <p:nvPr>
            <p:ph type="dt" sz="half" idx="10"/>
          </p:nvPr>
        </p:nvSpPr>
        <p:spPr/>
        <p:txBody>
          <a:bodyPr/>
          <a:lstStyle/>
          <a:p>
            <a:fld id="{C25B886F-85A4-5545-B15B-B08D51FDD3E4}" type="datetimeFigureOut">
              <a:rPr lang="en-US" smtClean="0"/>
              <a:t>3/5/24</a:t>
            </a:fld>
            <a:endParaRPr lang="en-US"/>
          </a:p>
        </p:txBody>
      </p:sp>
      <p:sp>
        <p:nvSpPr>
          <p:cNvPr id="5" name="Footer Placeholder 4">
            <a:extLst>
              <a:ext uri="{FF2B5EF4-FFF2-40B4-BE49-F238E27FC236}">
                <a16:creationId xmlns:a16="http://schemas.microsoft.com/office/drawing/2014/main" id="{19487A46-49A1-7017-A2E9-7CB80D74A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3A4D69-D9EA-0C9E-FE22-433E3FEFA208}"/>
              </a:ext>
            </a:extLst>
          </p:cNvPr>
          <p:cNvSpPr>
            <a:spLocks noGrp="1"/>
          </p:cNvSpPr>
          <p:nvPr>
            <p:ph type="sldNum" sz="quarter" idx="12"/>
          </p:nvPr>
        </p:nvSpPr>
        <p:spPr/>
        <p:txBody>
          <a:bodyPr/>
          <a:lstStyle/>
          <a:p>
            <a:fld id="{CA6E7CC2-EF49-6F44-B81B-FD2113727C26}" type="slidenum">
              <a:rPr lang="en-US" smtClean="0"/>
              <a:t>‹#›</a:t>
            </a:fld>
            <a:endParaRPr lang="en-US"/>
          </a:p>
        </p:txBody>
      </p:sp>
    </p:spTree>
    <p:extLst>
      <p:ext uri="{BB962C8B-B14F-4D97-AF65-F5344CB8AC3E}">
        <p14:creationId xmlns:p14="http://schemas.microsoft.com/office/powerpoint/2010/main" val="4052739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AE652-AFAB-4C94-7F16-2A39F2985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7E71D6-9D93-C6D6-2761-C0042D90C6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7DDA2A-AB70-7110-E616-B42C8C4B38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4BDA39-C11A-94C8-9450-1F166E6BF07C}"/>
              </a:ext>
            </a:extLst>
          </p:cNvPr>
          <p:cNvSpPr>
            <a:spLocks noGrp="1"/>
          </p:cNvSpPr>
          <p:nvPr>
            <p:ph type="dt" sz="half" idx="10"/>
          </p:nvPr>
        </p:nvSpPr>
        <p:spPr/>
        <p:txBody>
          <a:bodyPr/>
          <a:lstStyle/>
          <a:p>
            <a:fld id="{C25B886F-85A4-5545-B15B-B08D51FDD3E4}" type="datetimeFigureOut">
              <a:rPr lang="en-US" smtClean="0"/>
              <a:t>3/5/24</a:t>
            </a:fld>
            <a:endParaRPr lang="en-US"/>
          </a:p>
        </p:txBody>
      </p:sp>
      <p:sp>
        <p:nvSpPr>
          <p:cNvPr id="6" name="Footer Placeholder 5">
            <a:extLst>
              <a:ext uri="{FF2B5EF4-FFF2-40B4-BE49-F238E27FC236}">
                <a16:creationId xmlns:a16="http://schemas.microsoft.com/office/drawing/2014/main" id="{6DE7CDA1-F1F8-DC77-BC19-24EC0E8C44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871BF-0B67-A717-EF81-2E1C79478BD0}"/>
              </a:ext>
            </a:extLst>
          </p:cNvPr>
          <p:cNvSpPr>
            <a:spLocks noGrp="1"/>
          </p:cNvSpPr>
          <p:nvPr>
            <p:ph type="sldNum" sz="quarter" idx="12"/>
          </p:nvPr>
        </p:nvSpPr>
        <p:spPr/>
        <p:txBody>
          <a:bodyPr/>
          <a:lstStyle/>
          <a:p>
            <a:fld id="{CA6E7CC2-EF49-6F44-B81B-FD2113727C26}" type="slidenum">
              <a:rPr lang="en-US" smtClean="0"/>
              <a:t>‹#›</a:t>
            </a:fld>
            <a:endParaRPr lang="en-US"/>
          </a:p>
        </p:txBody>
      </p:sp>
    </p:spTree>
    <p:extLst>
      <p:ext uri="{BB962C8B-B14F-4D97-AF65-F5344CB8AC3E}">
        <p14:creationId xmlns:p14="http://schemas.microsoft.com/office/powerpoint/2010/main" val="4246220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7B71F-9351-C6BA-0727-32A256B3D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3235CC-AE9E-5362-D56F-16F7A095FE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D4D521-042C-BFC7-8A70-D53232CF3E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6601A9-D00E-6A8D-20F2-ED372281B3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2301B2-27CE-AE1B-01D0-527C14CD9E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FDCB08-9221-B785-3089-7BA6706F0DDE}"/>
              </a:ext>
            </a:extLst>
          </p:cNvPr>
          <p:cNvSpPr>
            <a:spLocks noGrp="1"/>
          </p:cNvSpPr>
          <p:nvPr>
            <p:ph type="dt" sz="half" idx="10"/>
          </p:nvPr>
        </p:nvSpPr>
        <p:spPr/>
        <p:txBody>
          <a:bodyPr/>
          <a:lstStyle/>
          <a:p>
            <a:fld id="{C25B886F-85A4-5545-B15B-B08D51FDD3E4}" type="datetimeFigureOut">
              <a:rPr lang="en-US" smtClean="0"/>
              <a:t>3/5/24</a:t>
            </a:fld>
            <a:endParaRPr lang="en-US"/>
          </a:p>
        </p:txBody>
      </p:sp>
      <p:sp>
        <p:nvSpPr>
          <p:cNvPr id="8" name="Footer Placeholder 7">
            <a:extLst>
              <a:ext uri="{FF2B5EF4-FFF2-40B4-BE49-F238E27FC236}">
                <a16:creationId xmlns:a16="http://schemas.microsoft.com/office/drawing/2014/main" id="{111F9C40-ED92-335F-CC55-164779E2A1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450B96-ED8D-30A6-27C7-902EC86E9380}"/>
              </a:ext>
            </a:extLst>
          </p:cNvPr>
          <p:cNvSpPr>
            <a:spLocks noGrp="1"/>
          </p:cNvSpPr>
          <p:nvPr>
            <p:ph type="sldNum" sz="quarter" idx="12"/>
          </p:nvPr>
        </p:nvSpPr>
        <p:spPr/>
        <p:txBody>
          <a:bodyPr/>
          <a:lstStyle/>
          <a:p>
            <a:fld id="{CA6E7CC2-EF49-6F44-B81B-FD2113727C26}" type="slidenum">
              <a:rPr lang="en-US" smtClean="0"/>
              <a:t>‹#›</a:t>
            </a:fld>
            <a:endParaRPr lang="en-US"/>
          </a:p>
        </p:txBody>
      </p:sp>
    </p:spTree>
    <p:extLst>
      <p:ext uri="{BB962C8B-B14F-4D97-AF65-F5344CB8AC3E}">
        <p14:creationId xmlns:p14="http://schemas.microsoft.com/office/powerpoint/2010/main" val="4051095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5976C-34BE-688E-F687-B5C89323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65A3B4-9483-8C50-F642-3B4F95FF7072}"/>
              </a:ext>
            </a:extLst>
          </p:cNvPr>
          <p:cNvSpPr>
            <a:spLocks noGrp="1"/>
          </p:cNvSpPr>
          <p:nvPr>
            <p:ph type="dt" sz="half" idx="10"/>
          </p:nvPr>
        </p:nvSpPr>
        <p:spPr/>
        <p:txBody>
          <a:bodyPr/>
          <a:lstStyle/>
          <a:p>
            <a:fld id="{C25B886F-85A4-5545-B15B-B08D51FDD3E4}" type="datetimeFigureOut">
              <a:rPr lang="en-US" smtClean="0"/>
              <a:t>3/5/24</a:t>
            </a:fld>
            <a:endParaRPr lang="en-US"/>
          </a:p>
        </p:txBody>
      </p:sp>
      <p:sp>
        <p:nvSpPr>
          <p:cNvPr id="4" name="Footer Placeholder 3">
            <a:extLst>
              <a:ext uri="{FF2B5EF4-FFF2-40B4-BE49-F238E27FC236}">
                <a16:creationId xmlns:a16="http://schemas.microsoft.com/office/drawing/2014/main" id="{1EB3D344-1C6F-A19B-B6D2-9B4AF6C2A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C5494E-5BB7-60B2-7230-07D3CF46AEAB}"/>
              </a:ext>
            </a:extLst>
          </p:cNvPr>
          <p:cNvSpPr>
            <a:spLocks noGrp="1"/>
          </p:cNvSpPr>
          <p:nvPr>
            <p:ph type="sldNum" sz="quarter" idx="12"/>
          </p:nvPr>
        </p:nvSpPr>
        <p:spPr/>
        <p:txBody>
          <a:bodyPr/>
          <a:lstStyle/>
          <a:p>
            <a:fld id="{CA6E7CC2-EF49-6F44-B81B-FD2113727C26}" type="slidenum">
              <a:rPr lang="en-US" smtClean="0"/>
              <a:t>‹#›</a:t>
            </a:fld>
            <a:endParaRPr lang="en-US"/>
          </a:p>
        </p:txBody>
      </p:sp>
    </p:spTree>
    <p:extLst>
      <p:ext uri="{BB962C8B-B14F-4D97-AF65-F5344CB8AC3E}">
        <p14:creationId xmlns:p14="http://schemas.microsoft.com/office/powerpoint/2010/main" val="2606283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9F99A6-2F03-B449-900A-6E4FE17D479B}"/>
              </a:ext>
            </a:extLst>
          </p:cNvPr>
          <p:cNvSpPr>
            <a:spLocks noGrp="1"/>
          </p:cNvSpPr>
          <p:nvPr>
            <p:ph type="dt" sz="half" idx="10"/>
          </p:nvPr>
        </p:nvSpPr>
        <p:spPr/>
        <p:txBody>
          <a:bodyPr/>
          <a:lstStyle/>
          <a:p>
            <a:fld id="{C25B886F-85A4-5545-B15B-B08D51FDD3E4}" type="datetimeFigureOut">
              <a:rPr lang="en-US" smtClean="0"/>
              <a:t>3/5/24</a:t>
            </a:fld>
            <a:endParaRPr lang="en-US"/>
          </a:p>
        </p:txBody>
      </p:sp>
      <p:sp>
        <p:nvSpPr>
          <p:cNvPr id="3" name="Footer Placeholder 2">
            <a:extLst>
              <a:ext uri="{FF2B5EF4-FFF2-40B4-BE49-F238E27FC236}">
                <a16:creationId xmlns:a16="http://schemas.microsoft.com/office/drawing/2014/main" id="{3C38969F-8F0F-F9E2-D73F-07A668BBE5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737C81-A5DF-23DB-088B-92C881379B90}"/>
              </a:ext>
            </a:extLst>
          </p:cNvPr>
          <p:cNvSpPr>
            <a:spLocks noGrp="1"/>
          </p:cNvSpPr>
          <p:nvPr>
            <p:ph type="sldNum" sz="quarter" idx="12"/>
          </p:nvPr>
        </p:nvSpPr>
        <p:spPr/>
        <p:txBody>
          <a:bodyPr/>
          <a:lstStyle/>
          <a:p>
            <a:fld id="{CA6E7CC2-EF49-6F44-B81B-FD2113727C26}" type="slidenum">
              <a:rPr lang="en-US" smtClean="0"/>
              <a:t>‹#›</a:t>
            </a:fld>
            <a:endParaRPr lang="en-US"/>
          </a:p>
        </p:txBody>
      </p:sp>
    </p:spTree>
    <p:extLst>
      <p:ext uri="{BB962C8B-B14F-4D97-AF65-F5344CB8AC3E}">
        <p14:creationId xmlns:p14="http://schemas.microsoft.com/office/powerpoint/2010/main" val="1630974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2E54-25D2-A4F1-166B-87076938B6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9DDDA2-4FBA-A44D-4BF9-23CAA8830D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4C9EA9-9E3E-587C-8CD0-98A46B5A9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85FB6D-B923-CDDD-D00B-C282CE602A73}"/>
              </a:ext>
            </a:extLst>
          </p:cNvPr>
          <p:cNvSpPr>
            <a:spLocks noGrp="1"/>
          </p:cNvSpPr>
          <p:nvPr>
            <p:ph type="dt" sz="half" idx="10"/>
          </p:nvPr>
        </p:nvSpPr>
        <p:spPr/>
        <p:txBody>
          <a:bodyPr/>
          <a:lstStyle/>
          <a:p>
            <a:fld id="{C25B886F-85A4-5545-B15B-B08D51FDD3E4}" type="datetimeFigureOut">
              <a:rPr lang="en-US" smtClean="0"/>
              <a:t>3/5/24</a:t>
            </a:fld>
            <a:endParaRPr lang="en-US"/>
          </a:p>
        </p:txBody>
      </p:sp>
      <p:sp>
        <p:nvSpPr>
          <p:cNvPr id="6" name="Footer Placeholder 5">
            <a:extLst>
              <a:ext uri="{FF2B5EF4-FFF2-40B4-BE49-F238E27FC236}">
                <a16:creationId xmlns:a16="http://schemas.microsoft.com/office/drawing/2014/main" id="{E43BE459-61F5-30CE-1568-16A68E178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61CD77-1E5F-BD21-6F0E-1BD7E591EDC6}"/>
              </a:ext>
            </a:extLst>
          </p:cNvPr>
          <p:cNvSpPr>
            <a:spLocks noGrp="1"/>
          </p:cNvSpPr>
          <p:nvPr>
            <p:ph type="sldNum" sz="quarter" idx="12"/>
          </p:nvPr>
        </p:nvSpPr>
        <p:spPr/>
        <p:txBody>
          <a:bodyPr/>
          <a:lstStyle/>
          <a:p>
            <a:fld id="{CA6E7CC2-EF49-6F44-B81B-FD2113727C26}" type="slidenum">
              <a:rPr lang="en-US" smtClean="0"/>
              <a:t>‹#›</a:t>
            </a:fld>
            <a:endParaRPr lang="en-US"/>
          </a:p>
        </p:txBody>
      </p:sp>
    </p:spTree>
    <p:extLst>
      <p:ext uri="{BB962C8B-B14F-4D97-AF65-F5344CB8AC3E}">
        <p14:creationId xmlns:p14="http://schemas.microsoft.com/office/powerpoint/2010/main" val="57641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DCFE-F9DD-76A4-1AFD-0DC7BD50C9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373A41-13D6-DF39-57D8-BF4443DC1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6BE8AD-38BF-A2B2-F139-10EEB43552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A44781-FD64-75B1-2EF5-BF5F9BCBD4F3}"/>
              </a:ext>
            </a:extLst>
          </p:cNvPr>
          <p:cNvSpPr>
            <a:spLocks noGrp="1"/>
          </p:cNvSpPr>
          <p:nvPr>
            <p:ph type="dt" sz="half" idx="10"/>
          </p:nvPr>
        </p:nvSpPr>
        <p:spPr/>
        <p:txBody>
          <a:bodyPr/>
          <a:lstStyle/>
          <a:p>
            <a:fld id="{C25B886F-85A4-5545-B15B-B08D51FDD3E4}" type="datetimeFigureOut">
              <a:rPr lang="en-US" smtClean="0"/>
              <a:t>3/5/24</a:t>
            </a:fld>
            <a:endParaRPr lang="en-US"/>
          </a:p>
        </p:txBody>
      </p:sp>
      <p:sp>
        <p:nvSpPr>
          <p:cNvPr id="6" name="Footer Placeholder 5">
            <a:extLst>
              <a:ext uri="{FF2B5EF4-FFF2-40B4-BE49-F238E27FC236}">
                <a16:creationId xmlns:a16="http://schemas.microsoft.com/office/drawing/2014/main" id="{509D69D9-D76F-9E1B-01E2-D3DD1AC5F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8947B3-F21E-ED68-6113-2613A5C9C074}"/>
              </a:ext>
            </a:extLst>
          </p:cNvPr>
          <p:cNvSpPr>
            <a:spLocks noGrp="1"/>
          </p:cNvSpPr>
          <p:nvPr>
            <p:ph type="sldNum" sz="quarter" idx="12"/>
          </p:nvPr>
        </p:nvSpPr>
        <p:spPr/>
        <p:txBody>
          <a:bodyPr/>
          <a:lstStyle/>
          <a:p>
            <a:fld id="{CA6E7CC2-EF49-6F44-B81B-FD2113727C26}" type="slidenum">
              <a:rPr lang="en-US" smtClean="0"/>
              <a:t>‹#›</a:t>
            </a:fld>
            <a:endParaRPr lang="en-US"/>
          </a:p>
        </p:txBody>
      </p:sp>
    </p:spTree>
    <p:extLst>
      <p:ext uri="{BB962C8B-B14F-4D97-AF65-F5344CB8AC3E}">
        <p14:creationId xmlns:p14="http://schemas.microsoft.com/office/powerpoint/2010/main" val="1896864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040E39-5B33-7D66-9C27-D4249F080F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3F0ED4-EFC9-E315-2AB5-02A5AEAFB8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BDEBC-F05E-8ED6-0D48-22C02F5002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B886F-85A4-5545-B15B-B08D51FDD3E4}" type="datetimeFigureOut">
              <a:rPr lang="en-US" smtClean="0"/>
              <a:t>3/5/24</a:t>
            </a:fld>
            <a:endParaRPr lang="en-US"/>
          </a:p>
        </p:txBody>
      </p:sp>
      <p:sp>
        <p:nvSpPr>
          <p:cNvPr id="5" name="Footer Placeholder 4">
            <a:extLst>
              <a:ext uri="{FF2B5EF4-FFF2-40B4-BE49-F238E27FC236}">
                <a16:creationId xmlns:a16="http://schemas.microsoft.com/office/drawing/2014/main" id="{120584CB-291C-2BB1-E230-A813E44F67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4825A1-8CBA-49BD-AF3F-D86673A838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E7CC2-EF49-6F44-B81B-FD2113727C26}" type="slidenum">
              <a:rPr lang="en-US" smtClean="0"/>
              <a:t>‹#›</a:t>
            </a:fld>
            <a:endParaRPr lang="en-US"/>
          </a:p>
        </p:txBody>
      </p:sp>
    </p:spTree>
    <p:extLst>
      <p:ext uri="{BB962C8B-B14F-4D97-AF65-F5344CB8AC3E}">
        <p14:creationId xmlns:p14="http://schemas.microsoft.com/office/powerpoint/2010/main" val="2663882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energy.gov.za/files/policies/whitepaper_energypolicy_1998.pdf" TargetMode="External"/><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1BF74-7BBE-2E33-B566-5528464F3CD9}"/>
              </a:ext>
            </a:extLst>
          </p:cNvPr>
          <p:cNvSpPr>
            <a:spLocks noGrp="1"/>
          </p:cNvSpPr>
          <p:nvPr>
            <p:ph type="ctrTitle"/>
          </p:nvPr>
        </p:nvSpPr>
        <p:spPr/>
        <p:txBody>
          <a:bodyPr/>
          <a:lstStyle/>
          <a:p>
            <a:r>
              <a:rPr lang="en-US" dirty="0"/>
              <a:t>Loadshedding in South Africa</a:t>
            </a:r>
          </a:p>
        </p:txBody>
      </p:sp>
      <p:sp>
        <p:nvSpPr>
          <p:cNvPr id="3" name="Subtitle 2">
            <a:extLst>
              <a:ext uri="{FF2B5EF4-FFF2-40B4-BE49-F238E27FC236}">
                <a16:creationId xmlns:a16="http://schemas.microsoft.com/office/drawing/2014/main" id="{9B1AB0AA-B23C-1C3A-7596-3DE323522AFD}"/>
              </a:ext>
            </a:extLst>
          </p:cNvPr>
          <p:cNvSpPr>
            <a:spLocks noGrp="1"/>
          </p:cNvSpPr>
          <p:nvPr>
            <p:ph type="subTitle" idx="1"/>
          </p:nvPr>
        </p:nvSpPr>
        <p:spPr/>
        <p:txBody>
          <a:bodyPr/>
          <a:lstStyle/>
          <a:p>
            <a:r>
              <a:rPr lang="en-US" dirty="0"/>
              <a:t>A presentation to the CT Siting Council</a:t>
            </a:r>
          </a:p>
          <a:p>
            <a:r>
              <a:rPr lang="en-US" dirty="0"/>
              <a:t>by: Chance Carter</a:t>
            </a:r>
          </a:p>
          <a:p>
            <a:r>
              <a:rPr lang="en-US" dirty="0"/>
              <a:t>Tuesday, March 5, 2024</a:t>
            </a:r>
          </a:p>
        </p:txBody>
      </p:sp>
    </p:spTree>
    <p:extLst>
      <p:ext uri="{BB962C8B-B14F-4D97-AF65-F5344CB8AC3E}">
        <p14:creationId xmlns:p14="http://schemas.microsoft.com/office/powerpoint/2010/main" val="3085238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A025D-05F6-2777-A8C1-8F214CE30C6D}"/>
              </a:ext>
            </a:extLst>
          </p:cNvPr>
          <p:cNvSpPr>
            <a:spLocks noGrp="1"/>
          </p:cNvSpPr>
          <p:nvPr>
            <p:ph type="title"/>
          </p:nvPr>
        </p:nvSpPr>
        <p:spPr/>
        <p:txBody>
          <a:bodyPr/>
          <a:lstStyle/>
          <a:p>
            <a:r>
              <a:rPr lang="en-US" dirty="0"/>
              <a:t>What is loadshedding?</a:t>
            </a:r>
          </a:p>
        </p:txBody>
      </p:sp>
      <p:sp>
        <p:nvSpPr>
          <p:cNvPr id="3" name="Content Placeholder 2">
            <a:extLst>
              <a:ext uri="{FF2B5EF4-FFF2-40B4-BE49-F238E27FC236}">
                <a16:creationId xmlns:a16="http://schemas.microsoft.com/office/drawing/2014/main" id="{8729EDA9-BA5B-6F99-B0E0-C70571B92A02}"/>
              </a:ext>
            </a:extLst>
          </p:cNvPr>
          <p:cNvSpPr>
            <a:spLocks noGrp="1"/>
          </p:cNvSpPr>
          <p:nvPr>
            <p:ph sz="half" idx="1"/>
          </p:nvPr>
        </p:nvSpPr>
        <p:spPr/>
        <p:txBody>
          <a:bodyPr/>
          <a:lstStyle/>
          <a:p>
            <a:r>
              <a:rPr lang="en-US" dirty="0"/>
              <a:t>Loadshedding is an ongoing period of nationwide rolling blackouts that have affected South Africa since late 2007. (Rathi, 2022)</a:t>
            </a:r>
          </a:p>
          <a:p>
            <a:r>
              <a:rPr lang="en-US" dirty="0"/>
              <a:t>Energy in South Africa is provided through a national utility, Eskom.</a:t>
            </a:r>
          </a:p>
        </p:txBody>
      </p:sp>
      <p:sp>
        <p:nvSpPr>
          <p:cNvPr id="4" name="Content Placeholder 3">
            <a:extLst>
              <a:ext uri="{FF2B5EF4-FFF2-40B4-BE49-F238E27FC236}">
                <a16:creationId xmlns:a16="http://schemas.microsoft.com/office/drawing/2014/main" id="{529BDA73-BA67-23E9-B7A0-B9F3EE9F7AED}"/>
              </a:ext>
            </a:extLst>
          </p:cNvPr>
          <p:cNvSpPr>
            <a:spLocks noGrp="1"/>
          </p:cNvSpPr>
          <p:nvPr>
            <p:ph sz="half" idx="2"/>
          </p:nvPr>
        </p:nvSpPr>
        <p:spPr/>
        <p:txBody>
          <a:bodyPr/>
          <a:lstStyle/>
          <a:p>
            <a:r>
              <a:rPr lang="en-US" dirty="0"/>
              <a:t>Eskom started in 1923 to provide power to white areas and bypassed Black areas during the Apartheid era</a:t>
            </a:r>
          </a:p>
          <a:p>
            <a:r>
              <a:rPr lang="en-US" dirty="0"/>
              <a:t>This problem has been exacerbated since the end of Apartheid as the Black population has gained more economic power.</a:t>
            </a:r>
          </a:p>
        </p:txBody>
      </p:sp>
    </p:spTree>
    <p:extLst>
      <p:ext uri="{BB962C8B-B14F-4D97-AF65-F5344CB8AC3E}">
        <p14:creationId xmlns:p14="http://schemas.microsoft.com/office/powerpoint/2010/main" val="3501003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3AE81-CDD1-6C08-D402-EF02862DF878}"/>
              </a:ext>
            </a:extLst>
          </p:cNvPr>
          <p:cNvSpPr>
            <a:spLocks noGrp="1"/>
          </p:cNvSpPr>
          <p:nvPr>
            <p:ph type="title"/>
          </p:nvPr>
        </p:nvSpPr>
        <p:spPr/>
        <p:txBody>
          <a:bodyPr/>
          <a:lstStyle/>
          <a:p>
            <a:r>
              <a:rPr lang="en-US" dirty="0"/>
              <a:t>Was loadshedding avoidable?</a:t>
            </a:r>
          </a:p>
        </p:txBody>
      </p:sp>
      <p:pic>
        <p:nvPicPr>
          <p:cNvPr id="6" name="Picture Placeholder 5" descr="A street with a crosswalk and traffic lights&#10;&#10;Description automatically generated">
            <a:extLst>
              <a:ext uri="{FF2B5EF4-FFF2-40B4-BE49-F238E27FC236}">
                <a16:creationId xmlns:a16="http://schemas.microsoft.com/office/drawing/2014/main" id="{0C63E2FB-71DC-B5ED-E616-03E6488E2B2A}"/>
              </a:ext>
            </a:extLst>
          </p:cNvPr>
          <p:cNvPicPr>
            <a:picLocks noGrp="1" noChangeAspect="1"/>
          </p:cNvPicPr>
          <p:nvPr>
            <p:ph type="pic" idx="1"/>
          </p:nvPr>
        </p:nvPicPr>
        <p:blipFill>
          <a:blip r:embed="rId2"/>
          <a:srcRect l="20390" r="20390"/>
          <a:stretch>
            <a:fillRect/>
          </a:stretch>
        </p:blipFill>
        <p:spPr>
          <a:xfrm rot="5400000">
            <a:off x="5832475" y="338138"/>
            <a:ext cx="4873625" cy="6172200"/>
          </a:xfrm>
        </p:spPr>
      </p:pic>
      <p:sp>
        <p:nvSpPr>
          <p:cNvPr id="4" name="Text Placeholder 3">
            <a:extLst>
              <a:ext uri="{FF2B5EF4-FFF2-40B4-BE49-F238E27FC236}">
                <a16:creationId xmlns:a16="http://schemas.microsoft.com/office/drawing/2014/main" id="{A8C90A38-785D-50BC-7DAC-50DBF3FB016E}"/>
              </a:ext>
            </a:extLst>
          </p:cNvPr>
          <p:cNvSpPr>
            <a:spLocks noGrp="1"/>
          </p:cNvSpPr>
          <p:nvPr>
            <p:ph type="body" sz="half" idx="2"/>
          </p:nvPr>
        </p:nvSpPr>
        <p:spPr/>
        <p:txBody>
          <a:bodyPr/>
          <a:lstStyle/>
          <a:p>
            <a:r>
              <a:rPr lang="en-US" dirty="0"/>
              <a:t>In short, Yes!</a:t>
            </a:r>
          </a:p>
          <a:p>
            <a:endParaRPr lang="en-US" dirty="0"/>
          </a:p>
          <a:p>
            <a:r>
              <a:rPr lang="en-US" dirty="0"/>
              <a:t>A </a:t>
            </a:r>
            <a:r>
              <a:rPr lang="en-US" dirty="0">
                <a:hlinkClick r:id="rId3"/>
              </a:rPr>
              <a:t>white paper </a:t>
            </a:r>
            <a:r>
              <a:rPr lang="en-US" dirty="0"/>
              <a:t>was published in December 1998 outlining the future problems that would arise with South Africa’s electric grid as the country experienced large economic growth as the Apartheid era ended. </a:t>
            </a:r>
          </a:p>
          <a:p>
            <a:endParaRPr lang="en-US" dirty="0"/>
          </a:p>
          <a:p>
            <a:r>
              <a:rPr lang="en-US" dirty="0"/>
              <a:t>An example of loadshedding, this is at 12:30am.</a:t>
            </a:r>
          </a:p>
        </p:txBody>
      </p:sp>
    </p:spTree>
    <p:extLst>
      <p:ext uri="{BB962C8B-B14F-4D97-AF65-F5344CB8AC3E}">
        <p14:creationId xmlns:p14="http://schemas.microsoft.com/office/powerpoint/2010/main" val="1523537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B9617-81C0-0A8C-F012-F4FADC9E0725}"/>
              </a:ext>
            </a:extLst>
          </p:cNvPr>
          <p:cNvSpPr>
            <a:spLocks noGrp="1"/>
          </p:cNvSpPr>
          <p:nvPr>
            <p:ph type="title"/>
          </p:nvPr>
        </p:nvSpPr>
        <p:spPr/>
        <p:txBody>
          <a:bodyPr/>
          <a:lstStyle/>
          <a:p>
            <a:r>
              <a:rPr lang="en-US" dirty="0"/>
              <a:t>How often does loadshedding occur?</a:t>
            </a:r>
          </a:p>
        </p:txBody>
      </p:sp>
      <p:pic>
        <p:nvPicPr>
          <p:cNvPr id="6" name="Picture Placeholder 5" descr="A screenshot of a phone&#10;&#10;Description automatically generated">
            <a:extLst>
              <a:ext uri="{FF2B5EF4-FFF2-40B4-BE49-F238E27FC236}">
                <a16:creationId xmlns:a16="http://schemas.microsoft.com/office/drawing/2014/main" id="{AEFA9FDD-4147-9BFC-9E07-DF0F55F847C7}"/>
              </a:ext>
            </a:extLst>
          </p:cNvPr>
          <p:cNvPicPr>
            <a:picLocks noGrp="1" noChangeAspect="1"/>
          </p:cNvPicPr>
          <p:nvPr>
            <p:ph type="pic" idx="1"/>
          </p:nvPr>
        </p:nvPicPr>
        <p:blipFill>
          <a:blip r:embed="rId2"/>
          <a:srcRect t="31752" b="31752"/>
          <a:stretch>
            <a:fillRect/>
          </a:stretch>
        </p:blipFill>
        <p:spPr>
          <a:xfrm>
            <a:off x="4692629" y="600075"/>
            <a:ext cx="7292043" cy="5757863"/>
          </a:xfrm>
        </p:spPr>
      </p:pic>
      <p:sp>
        <p:nvSpPr>
          <p:cNvPr id="4" name="Text Placeholder 3">
            <a:extLst>
              <a:ext uri="{FF2B5EF4-FFF2-40B4-BE49-F238E27FC236}">
                <a16:creationId xmlns:a16="http://schemas.microsoft.com/office/drawing/2014/main" id="{1EB2587D-8513-E334-20E9-29E41762D176}"/>
              </a:ext>
            </a:extLst>
          </p:cNvPr>
          <p:cNvSpPr>
            <a:spLocks noGrp="1"/>
          </p:cNvSpPr>
          <p:nvPr>
            <p:ph type="body" sz="half" idx="2"/>
          </p:nvPr>
        </p:nvSpPr>
        <p:spPr/>
        <p:txBody>
          <a:bodyPr/>
          <a:lstStyle/>
          <a:p>
            <a:r>
              <a:rPr lang="en-US" dirty="0"/>
              <a:t>It depends on how much demand is on the system. During periods of low demand, like the Summertime festive season (around the time of the US Winter Holidays) demand is lower and therefore loadshedding occurs less.</a:t>
            </a:r>
          </a:p>
          <a:p>
            <a:endParaRPr lang="en-US" dirty="0"/>
          </a:p>
          <a:p>
            <a:r>
              <a:rPr lang="en-US" dirty="0"/>
              <a:t>Luckily, there is an app that can help you predict when loadshedding will occur! </a:t>
            </a:r>
          </a:p>
        </p:txBody>
      </p:sp>
    </p:spTree>
    <p:extLst>
      <p:ext uri="{BB962C8B-B14F-4D97-AF65-F5344CB8AC3E}">
        <p14:creationId xmlns:p14="http://schemas.microsoft.com/office/powerpoint/2010/main" val="520923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FCB9-53C2-E328-E2E3-9D7487670999}"/>
              </a:ext>
            </a:extLst>
          </p:cNvPr>
          <p:cNvSpPr>
            <a:spLocks noGrp="1"/>
          </p:cNvSpPr>
          <p:nvPr>
            <p:ph type="title"/>
          </p:nvPr>
        </p:nvSpPr>
        <p:spPr/>
        <p:txBody>
          <a:bodyPr/>
          <a:lstStyle/>
          <a:p>
            <a:r>
              <a:rPr lang="en-US" dirty="0"/>
              <a:t>Energy Generation in South Africa</a:t>
            </a:r>
          </a:p>
        </p:txBody>
      </p:sp>
      <p:sp>
        <p:nvSpPr>
          <p:cNvPr id="4" name="Text Placeholder 3">
            <a:extLst>
              <a:ext uri="{FF2B5EF4-FFF2-40B4-BE49-F238E27FC236}">
                <a16:creationId xmlns:a16="http://schemas.microsoft.com/office/drawing/2014/main" id="{B131764E-3B33-61CA-C817-C157AA2B2A64}"/>
              </a:ext>
            </a:extLst>
          </p:cNvPr>
          <p:cNvSpPr>
            <a:spLocks noGrp="1"/>
          </p:cNvSpPr>
          <p:nvPr>
            <p:ph type="body" sz="half" idx="2"/>
          </p:nvPr>
        </p:nvSpPr>
        <p:spPr/>
        <p:txBody>
          <a:bodyPr/>
          <a:lstStyle/>
          <a:p>
            <a:r>
              <a:rPr lang="en-US" dirty="0"/>
              <a:t>South Africa has an abundance of natural resources, but primarily relies on coal for power generation. </a:t>
            </a:r>
          </a:p>
          <a:p>
            <a:endParaRPr lang="en-US" dirty="0"/>
          </a:p>
          <a:p>
            <a:r>
              <a:rPr lang="en-US" dirty="0"/>
              <a:t>South Africa does have one nuclear power plant.</a:t>
            </a:r>
          </a:p>
          <a:p>
            <a:endParaRPr lang="en-US" dirty="0"/>
          </a:p>
          <a:p>
            <a:r>
              <a:rPr lang="en-US" dirty="0"/>
              <a:t>Source: CIA World Factbook</a:t>
            </a:r>
          </a:p>
          <a:p>
            <a:endParaRPr lang="en-US" dirty="0"/>
          </a:p>
        </p:txBody>
      </p:sp>
      <p:graphicFrame>
        <p:nvGraphicFramePr>
          <p:cNvPr id="8" name="Content Placeholder 7">
            <a:extLst>
              <a:ext uri="{FF2B5EF4-FFF2-40B4-BE49-F238E27FC236}">
                <a16:creationId xmlns:a16="http://schemas.microsoft.com/office/drawing/2014/main" id="{7B36561C-FD50-9C01-DB83-14D931E35043}"/>
              </a:ext>
            </a:extLst>
          </p:cNvPr>
          <p:cNvGraphicFramePr>
            <a:graphicFrameLocks noGrp="1"/>
          </p:cNvGraphicFramePr>
          <p:nvPr>
            <p:ph idx="1"/>
            <p:extLst>
              <p:ext uri="{D42A27DB-BD31-4B8C-83A1-F6EECF244321}">
                <p14:modId xmlns:p14="http://schemas.microsoft.com/office/powerpoint/2010/main" val="2498298219"/>
              </p:ext>
            </p:extLst>
          </p:nvPr>
        </p:nvGraphicFramePr>
        <p:xfrm>
          <a:off x="5183188" y="987425"/>
          <a:ext cx="6172200" cy="48736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9443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95C60-EB73-669B-0014-B19656326003}"/>
              </a:ext>
            </a:extLst>
          </p:cNvPr>
          <p:cNvSpPr>
            <a:spLocks noGrp="1"/>
          </p:cNvSpPr>
          <p:nvPr>
            <p:ph type="title"/>
          </p:nvPr>
        </p:nvSpPr>
        <p:spPr/>
        <p:txBody>
          <a:bodyPr/>
          <a:lstStyle/>
          <a:p>
            <a:r>
              <a:rPr lang="en-US" dirty="0"/>
              <a:t>Ramifications of loadshedding</a:t>
            </a:r>
          </a:p>
        </p:txBody>
      </p:sp>
      <p:sp>
        <p:nvSpPr>
          <p:cNvPr id="3" name="Content Placeholder 2">
            <a:extLst>
              <a:ext uri="{FF2B5EF4-FFF2-40B4-BE49-F238E27FC236}">
                <a16:creationId xmlns:a16="http://schemas.microsoft.com/office/drawing/2014/main" id="{E5C566B0-E03F-9F68-B3AE-0F46683D9535}"/>
              </a:ext>
            </a:extLst>
          </p:cNvPr>
          <p:cNvSpPr>
            <a:spLocks noGrp="1"/>
          </p:cNvSpPr>
          <p:nvPr>
            <p:ph sz="half" idx="1"/>
          </p:nvPr>
        </p:nvSpPr>
        <p:spPr/>
        <p:txBody>
          <a:bodyPr/>
          <a:lstStyle/>
          <a:p>
            <a:r>
              <a:rPr lang="en-US" dirty="0"/>
              <a:t>Security</a:t>
            </a:r>
          </a:p>
          <a:p>
            <a:pPr lvl="1"/>
            <a:r>
              <a:rPr lang="en-US" dirty="0"/>
              <a:t>More private security than police and armed forces</a:t>
            </a:r>
          </a:p>
          <a:p>
            <a:r>
              <a:rPr lang="en-US" dirty="0"/>
              <a:t>Economic</a:t>
            </a:r>
          </a:p>
          <a:p>
            <a:pPr lvl="1"/>
            <a:r>
              <a:rPr lang="en-US" dirty="0"/>
              <a:t>Losses estimated at $40m/day due to loadshedding</a:t>
            </a:r>
          </a:p>
          <a:p>
            <a:r>
              <a:rPr lang="en-US" dirty="0"/>
              <a:t>Environmental</a:t>
            </a:r>
          </a:p>
          <a:p>
            <a:pPr lvl="1"/>
            <a:r>
              <a:rPr lang="en-US" dirty="0"/>
              <a:t>Poor air quality</a:t>
            </a:r>
          </a:p>
          <a:p>
            <a:endParaRPr lang="en-US" dirty="0"/>
          </a:p>
        </p:txBody>
      </p:sp>
      <p:pic>
        <p:nvPicPr>
          <p:cNvPr id="6" name="Content Placeholder 5" descr="A view of a city from a window&#10;&#10;Description automatically generated">
            <a:extLst>
              <a:ext uri="{FF2B5EF4-FFF2-40B4-BE49-F238E27FC236}">
                <a16:creationId xmlns:a16="http://schemas.microsoft.com/office/drawing/2014/main" id="{E815E485-3FBE-6AA2-7621-C5B8F60C4DA3}"/>
              </a:ext>
            </a:extLst>
          </p:cNvPr>
          <p:cNvPicPr>
            <a:picLocks noGrp="1" noChangeAspect="1"/>
          </p:cNvPicPr>
          <p:nvPr>
            <p:ph sz="half" idx="2"/>
          </p:nvPr>
        </p:nvPicPr>
        <p:blipFill>
          <a:blip r:embed="rId2"/>
          <a:stretch>
            <a:fillRect/>
          </a:stretch>
        </p:blipFill>
        <p:spPr>
          <a:xfrm rot="5400000">
            <a:off x="6586538" y="2369741"/>
            <a:ext cx="4352925" cy="3264693"/>
          </a:xfrm>
        </p:spPr>
      </p:pic>
    </p:spTree>
    <p:extLst>
      <p:ext uri="{BB962C8B-B14F-4D97-AF65-F5344CB8AC3E}">
        <p14:creationId xmlns:p14="http://schemas.microsoft.com/office/powerpoint/2010/main" val="2434522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F44B3B-DA6F-8DCB-3002-C381E54F552F}"/>
              </a:ext>
            </a:extLst>
          </p:cNvPr>
          <p:cNvSpPr>
            <a:spLocks noGrp="1"/>
          </p:cNvSpPr>
          <p:nvPr>
            <p:ph type="title"/>
          </p:nvPr>
        </p:nvSpPr>
        <p:spPr>
          <a:xfrm>
            <a:off x="836679" y="723898"/>
            <a:ext cx="6002110" cy="1495425"/>
          </a:xfrm>
        </p:spPr>
        <p:txBody>
          <a:bodyPr>
            <a:normAutofit/>
          </a:bodyPr>
          <a:lstStyle/>
          <a:p>
            <a:r>
              <a:rPr lang="en-US" sz="4000" dirty="0"/>
              <a:t>Thank you!</a:t>
            </a:r>
          </a:p>
        </p:txBody>
      </p:sp>
      <p:sp>
        <p:nvSpPr>
          <p:cNvPr id="9" name="Content Placeholder 8">
            <a:extLst>
              <a:ext uri="{FF2B5EF4-FFF2-40B4-BE49-F238E27FC236}">
                <a16:creationId xmlns:a16="http://schemas.microsoft.com/office/drawing/2014/main" id="{BE4F9B44-89C6-4D34-E60D-B18AB3EC0261}"/>
              </a:ext>
            </a:extLst>
          </p:cNvPr>
          <p:cNvSpPr>
            <a:spLocks noGrp="1"/>
          </p:cNvSpPr>
          <p:nvPr>
            <p:ph idx="1"/>
          </p:nvPr>
        </p:nvSpPr>
        <p:spPr>
          <a:xfrm>
            <a:off x="836680" y="2405067"/>
            <a:ext cx="6002110" cy="3729034"/>
          </a:xfrm>
        </p:spPr>
        <p:txBody>
          <a:bodyPr>
            <a:normAutofit/>
          </a:bodyPr>
          <a:lstStyle/>
          <a:p>
            <a:r>
              <a:rPr lang="en-US" sz="2000" dirty="0"/>
              <a:t>Questions/Thoughts?</a:t>
            </a:r>
          </a:p>
        </p:txBody>
      </p:sp>
      <p:pic>
        <p:nvPicPr>
          <p:cNvPr id="5" name="Content Placeholder 4" descr="A beach with a body of water and mountains&#10;&#10;Description automatically generated">
            <a:extLst>
              <a:ext uri="{FF2B5EF4-FFF2-40B4-BE49-F238E27FC236}">
                <a16:creationId xmlns:a16="http://schemas.microsoft.com/office/drawing/2014/main" id="{949E1D24-9CED-5B58-B8B6-81D9E6786C08}"/>
              </a:ext>
            </a:extLst>
          </p:cNvPr>
          <p:cNvPicPr>
            <a:picLocks noChangeAspect="1"/>
          </p:cNvPicPr>
          <p:nvPr/>
        </p:nvPicPr>
        <p:blipFill rotWithShape="1">
          <a:blip r:embed="rId2"/>
          <a:srcRect b="2935"/>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219477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013CA-66AF-D70F-A210-DD3EE873C62C}"/>
              </a:ext>
            </a:extLst>
          </p:cNvPr>
          <p:cNvSpPr>
            <a:spLocks noGrp="1"/>
          </p:cNvSpPr>
          <p:nvPr>
            <p:ph type="title"/>
          </p:nvPr>
        </p:nvSpPr>
        <p:spPr/>
        <p:txBody>
          <a:bodyPr/>
          <a:lstStyle/>
          <a:p>
            <a:r>
              <a:rPr lang="en-US" dirty="0"/>
              <a:t>Works Cited</a:t>
            </a:r>
          </a:p>
        </p:txBody>
      </p:sp>
      <p:sp>
        <p:nvSpPr>
          <p:cNvPr id="3" name="Content Placeholder 2">
            <a:extLst>
              <a:ext uri="{FF2B5EF4-FFF2-40B4-BE49-F238E27FC236}">
                <a16:creationId xmlns:a16="http://schemas.microsoft.com/office/drawing/2014/main" id="{8D4FD8DB-6045-D34C-3491-D166C2941B98}"/>
              </a:ext>
            </a:extLst>
          </p:cNvPr>
          <p:cNvSpPr>
            <a:spLocks noGrp="1"/>
          </p:cNvSpPr>
          <p:nvPr>
            <p:ph idx="1"/>
          </p:nvPr>
        </p:nvSpPr>
        <p:spPr/>
        <p:txBody>
          <a:bodyPr/>
          <a:lstStyle/>
          <a:p>
            <a:pPr marL="457200" marR="0" indent="-45720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CIA.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CIA World Factbook - South Africa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27 February 2024. 5 March 2024.</a:t>
            </a:r>
          </a:p>
          <a:p>
            <a:pPr marL="457200" marR="0" indent="-45720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Department of Minerals and Energy.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White Paper on the Energy Policy of the Republic of South Africa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White Paper. Pretoria: Government of South Africa, 1998.</a:t>
            </a:r>
          </a:p>
          <a:p>
            <a:pPr marL="457200" marR="0" indent="-45720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Rathi, Anusha. </a:t>
            </a:r>
            <a:r>
              <a:rPr lang="en-US" sz="1800" kern="100">
                <a:effectLst/>
                <a:latin typeface="Aptos" panose="020B0004020202020204" pitchFamily="34" charset="0"/>
                <a:ea typeface="Aptos" panose="020B0004020202020204" pitchFamily="34" charset="0"/>
                <a:cs typeface="Times New Roman" panose="02020603050405020304" pitchFamily="18" charset="0"/>
              </a:rPr>
              <a:t>"Why South Africa Is in the Dark, Again." </a:t>
            </a:r>
            <a:r>
              <a:rPr lang="en-US" sz="1800" i="1" kern="100">
                <a:effectLst/>
                <a:latin typeface="Aptos" panose="020B0004020202020204" pitchFamily="34" charset="0"/>
                <a:ea typeface="Aptos" panose="020B0004020202020204" pitchFamily="34" charset="0"/>
                <a:cs typeface="Times New Roman" panose="02020603050405020304" pitchFamily="18" charset="0"/>
              </a:rPr>
              <a:t>Foreign Policy</a:t>
            </a:r>
            <a:r>
              <a:rPr lang="en-US" sz="1800" kern="100">
                <a:effectLst/>
                <a:latin typeface="Aptos" panose="020B0004020202020204" pitchFamily="34" charset="0"/>
                <a:ea typeface="Aptos" panose="020B0004020202020204" pitchFamily="34" charset="0"/>
                <a:cs typeface="Times New Roman" panose="02020603050405020304" pitchFamily="18" charset="0"/>
              </a:rPr>
              <a:t> 8 July 2022.</a:t>
            </a:r>
          </a:p>
          <a:p>
            <a:pPr marL="0" indent="0">
              <a:buNone/>
            </a:pPr>
            <a:endParaRPr lang="en-US"/>
          </a:p>
        </p:txBody>
      </p:sp>
    </p:spTree>
    <p:extLst>
      <p:ext uri="{BB962C8B-B14F-4D97-AF65-F5344CB8AC3E}">
        <p14:creationId xmlns:p14="http://schemas.microsoft.com/office/powerpoint/2010/main" val="2516535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363</Words>
  <Application>Microsoft Macintosh PowerPoint</Application>
  <PresentationFormat>Widescreen</PresentationFormat>
  <Paragraphs>39</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Arial</vt:lpstr>
      <vt:lpstr>Calibri</vt:lpstr>
      <vt:lpstr>Calibri Light</vt:lpstr>
      <vt:lpstr>Office Theme</vt:lpstr>
      <vt:lpstr>Loadshedding in South Africa</vt:lpstr>
      <vt:lpstr>What is loadshedding?</vt:lpstr>
      <vt:lpstr>Was loadshedding avoidable?</vt:lpstr>
      <vt:lpstr>How often does loadshedding occur?</vt:lpstr>
      <vt:lpstr>Energy Generation in South Africa</vt:lpstr>
      <vt:lpstr>Ramifications of loadshedding</vt:lpstr>
      <vt:lpstr>Thank you!</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Loadshedding in South Africa</dc:title>
  <dc:creator>Chance Carter</dc:creator>
  <cp:lastModifiedBy>Chance Carter</cp:lastModifiedBy>
  <cp:revision>1</cp:revision>
  <dcterms:created xsi:type="dcterms:W3CDTF">2024-03-05T14:48:37Z</dcterms:created>
  <dcterms:modified xsi:type="dcterms:W3CDTF">2024-03-05T17:03:50Z</dcterms:modified>
</cp:coreProperties>
</file>