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Oswald Medium"/>
      <p:regular r:id="rId14"/>
      <p:bold r:id="rId15"/>
    </p:embeddedFont>
    <p:embeddedFont>
      <p:font typeface="Roboto Medium"/>
      <p:regular r:id="rId16"/>
      <p:bold r:id="rId17"/>
      <p:italic r:id="rId18"/>
      <p:boldItalic r:id="rId19"/>
    </p:embeddedFont>
    <p:embeddedFont>
      <p:font typeface="Roboto"/>
      <p:regular r:id="rId20"/>
      <p:bold r:id="rId21"/>
      <p:italic r:id="rId22"/>
      <p:boldItalic r:id="rId23"/>
    </p:embeddedFont>
    <p:embeddedFont>
      <p:font typeface="Oswald"/>
      <p:regular r:id="rId24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regular.fntdata"/><Relationship Id="rId22" Type="http://schemas.openxmlformats.org/officeDocument/2006/relationships/font" Target="fonts/Roboto-italic.fntdata"/><Relationship Id="rId21" Type="http://schemas.openxmlformats.org/officeDocument/2006/relationships/font" Target="fonts/Roboto-bold.fntdata"/><Relationship Id="rId24" Type="http://schemas.openxmlformats.org/officeDocument/2006/relationships/font" Target="fonts/Oswald-regular.fntdata"/><Relationship Id="rId23" Type="http://schemas.openxmlformats.org/officeDocument/2006/relationships/font" Target="fonts/Robot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Oswa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font" Target="fonts/OswaldMedium-bold.fntdata"/><Relationship Id="rId14" Type="http://schemas.openxmlformats.org/officeDocument/2006/relationships/font" Target="fonts/OswaldMedium-regular.fntdata"/><Relationship Id="rId17" Type="http://schemas.openxmlformats.org/officeDocument/2006/relationships/font" Target="fonts/RobotoMedium-bold.fntdata"/><Relationship Id="rId16" Type="http://schemas.openxmlformats.org/officeDocument/2006/relationships/font" Target="fonts/RobotoMedium-regular.fntdata"/><Relationship Id="rId19" Type="http://schemas.openxmlformats.org/officeDocument/2006/relationships/font" Target="fonts/RobotoMedium-boldItalic.fntdata"/><Relationship Id="rId18" Type="http://schemas.openxmlformats.org/officeDocument/2006/relationships/font" Target="fonts/RobotoMedium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224f78306c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224f78306c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2247bcb52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2247bcb52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224f78306c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224f78306c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224f78306c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224f78306c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224f78306c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224f78306c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224f78306c_0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224f78306c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224f78306c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1224f78306c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224f78306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1224f78306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2.png"/><Relationship Id="rId7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hyperlink" Target="https://www.fintronu.com/public/home" TargetMode="External"/><Relationship Id="rId5" Type="http://schemas.openxmlformats.org/officeDocument/2006/relationships/image" Target="../media/image4.png"/><Relationship Id="rId6" Type="http://schemas.openxmlformats.org/officeDocument/2006/relationships/image" Target="../media/image8.png"/><Relationship Id="rId7" Type="http://schemas.openxmlformats.org/officeDocument/2006/relationships/image" Target="../media/image5.png"/><Relationship Id="rId8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1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12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10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8100" y="0"/>
            <a:ext cx="9210150" cy="520129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3200" y="1186631"/>
            <a:ext cx="3837300" cy="20325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Es el </a:t>
            </a:r>
            <a:r>
              <a:rPr b="1" lang="en" sz="1100">
                <a:solidFill>
                  <a:srgbClr val="26A8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verano de 2023</a:t>
            </a: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- estás en la comodidad de tu casa (o tal vez un programa de enriquecimiento de verano), y te acaban de invitar a participar en el </a:t>
            </a:r>
            <a:r>
              <a:rPr b="1" lang="en" sz="1100">
                <a:solidFill>
                  <a:srgbClr val="26A8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mas grande CSDE X FinTron Summer Enrichment Challenge</a:t>
            </a: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- un juego de mercado bursátil simulado, interactivo, y completamente equipado, en el que se le otorgarán $100,000 en efectivo simulado para invertir en más de 2,000 "acciones" y "ETF". Si, es posible competir contra escuelas rivales, y otros participantes en un en un emocionante desafío de verano. La persona o equipo que logra la inversión más alta al final del verano recibirá el prestigioso gran premio de beca!</a:t>
            </a:r>
            <a:endParaRPr sz="1100">
              <a:solidFill>
                <a:srgbClr val="545454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100">
              <a:solidFill>
                <a:srgbClr val="545454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350">
              <a:solidFill>
                <a:srgbClr val="666666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67900" y="142449"/>
            <a:ext cx="1014975" cy="4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-17525" y="786250"/>
            <a:ext cx="9055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005CB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CSDE</a:t>
            </a:r>
            <a:r>
              <a:rPr b="1" lang="en" sz="2100">
                <a:solidFill>
                  <a:srgbClr val="26A8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x FinTron Summer Enrichment Challenge (17 de Julio - 31 de Agosto )</a:t>
            </a:r>
            <a:endParaRPr b="1" sz="2100">
              <a:solidFill>
                <a:srgbClr val="005CB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500">
              <a:solidFill>
                <a:srgbClr val="005CB9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4571995" y="111708"/>
            <a:ext cx="4465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9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"Tenemos la misión de hacer que las finanzas personales, la educación financiera, y la preparación profesional -todo ello- sea accesible, comprensible y factible"</a:t>
            </a:r>
            <a:endParaRPr b="1" i="1"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9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3201" y="2995315"/>
            <a:ext cx="2458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66666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Beneficios Del Programa</a:t>
            </a:r>
            <a:endParaRPr b="1">
              <a:solidFill>
                <a:srgbClr val="66666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-14325" y="3395527"/>
            <a:ext cx="2797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6A8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6359846" y="1423992"/>
            <a:ext cx="30000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66666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$500 para el 1er lugar</a:t>
            </a:r>
            <a:endParaRPr sz="1200">
              <a:solidFill>
                <a:srgbClr val="66666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66666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$50 Amazon Gift Card para el 2do lugar</a:t>
            </a:r>
            <a:endParaRPr sz="1200">
              <a:solidFill>
                <a:srgbClr val="66666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66666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$25 Amazon Gift Card para el 3er lugar</a:t>
            </a:r>
            <a:endParaRPr sz="1200">
              <a:solidFill>
                <a:srgbClr val="66666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66666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Oportunidad de entrevista simulada</a:t>
            </a:r>
            <a:endParaRPr sz="1200">
              <a:solidFill>
                <a:srgbClr val="66666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Oportunidad de observación en FinTron</a:t>
            </a:r>
            <a:endParaRPr sz="1200">
              <a:solidFill>
                <a:srgbClr val="545454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Oportunidad de pasantía en FinTron</a:t>
            </a:r>
            <a:endParaRPr sz="1200">
              <a:solidFill>
                <a:srgbClr val="545454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>
              <a:solidFill>
                <a:srgbClr val="545454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6222486" y="1114208"/>
            <a:ext cx="2458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66666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Los Premios Incluyen:</a:t>
            </a:r>
            <a:endParaRPr b="1">
              <a:solidFill>
                <a:srgbClr val="66666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666666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-18100" y="3219125"/>
            <a:ext cx="41634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		 	 	 		</a:t>
            </a:r>
            <a:endParaRPr sz="11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			</a:t>
            </a:r>
            <a:endParaRPr sz="11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				</a:t>
            </a:r>
            <a:endParaRPr sz="11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					</a:t>
            </a:r>
            <a:endParaRPr sz="11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26A8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						</a:t>
            </a:r>
            <a:endParaRPr b="1" sz="1100">
              <a:solidFill>
                <a:srgbClr val="26A8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26A8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Campos De Estudio Conectados:</a:t>
            </a: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estimula el pensamiento crítico, la creatividad, y la resolución de problemas al derribar las barreras tradicionales y abrir puertas a métodos de aprendizaje holísticos.</a:t>
            </a:r>
            <a:endParaRPr sz="1100">
              <a:solidFill>
                <a:srgbClr val="545454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		</a:t>
            </a:r>
            <a:endParaRPr sz="11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3200" y="3223725"/>
            <a:ext cx="35166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26A8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Experiencial: </a:t>
            </a: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inversión simulada, herramientas de presupuesto interactivo, capacidades de investigación, y un generador de currículum personalizado: impulsa la retención de contenido en el hogar a través de características incentivadoras.</a:t>
            </a:r>
            <a:endParaRPr sz="1100">
              <a:solidFill>
                <a:srgbClr val="545454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4006355" y="3499825"/>
            <a:ext cx="2677500" cy="13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26A8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Énfasis En La Relevancia: </a:t>
            </a:r>
            <a:r>
              <a:rPr lang="en" sz="1100">
                <a:solidFill>
                  <a:srgbClr val="545454"/>
                </a:solidFill>
                <a:highlight>
                  <a:schemeClr val="lt1"/>
                </a:highlight>
                <a:latin typeface="Source Sans Pro"/>
                <a:ea typeface="Source Sans Pro"/>
                <a:cs typeface="Source Sans Pro"/>
                <a:sym typeface="Source Sans Pro"/>
              </a:rPr>
              <a:t>con más de 1000 módulos atractivos actualizados mensualmente, proporcionamos el mejor contenido de su clase en piezas pequeñas, lo que facilita mucho la participación de los estudiantes.</a:t>
            </a:r>
            <a:endParaRPr sz="1100">
              <a:solidFill>
                <a:srgbClr val="545454"/>
              </a:solidFill>
              <a:highlight>
                <a:schemeClr val="lt1"/>
              </a:highlight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66" name="Google Shape;66;p13"/>
          <p:cNvSpPr txBox="1"/>
          <p:nvPr/>
        </p:nvSpPr>
        <p:spPr>
          <a:xfrm>
            <a:off x="6683850" y="3478675"/>
            <a:ext cx="2277300" cy="13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26A8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Calificado Para Inscripción Doble: </a:t>
            </a:r>
            <a:r>
              <a:rPr lang="en" sz="1100">
                <a:solidFill>
                  <a:srgbClr val="5454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exponga los cursos acreditados y brinde a los estudiantes la oportunidad de obtener créditos tangibles para sus futuros caminos académicos.</a:t>
            </a:r>
            <a:endParaRPr sz="1100">
              <a:solidFill>
                <a:srgbClr val="545454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545454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67" name="Google Shape;67;p13"/>
          <p:cNvPicPr preferRelativeResize="0"/>
          <p:nvPr/>
        </p:nvPicPr>
        <p:blipFill>
          <a:blip r:embed="rId5">
            <a:alphaModFix amt="75000"/>
          </a:blip>
          <a:stretch>
            <a:fillRect/>
          </a:stretch>
        </p:blipFill>
        <p:spPr>
          <a:xfrm rot="10800000">
            <a:off x="6279628" y="1498410"/>
            <a:ext cx="161475" cy="21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37288" y="1340550"/>
            <a:ext cx="2137200" cy="213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>
          <a:blip r:embed="rId5">
            <a:alphaModFix amt="75000"/>
          </a:blip>
          <a:stretch>
            <a:fillRect/>
          </a:stretch>
        </p:blipFill>
        <p:spPr>
          <a:xfrm rot="10800000">
            <a:off x="6279628" y="1829537"/>
            <a:ext cx="161475" cy="21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3"/>
          <p:cNvPicPr preferRelativeResize="0"/>
          <p:nvPr/>
        </p:nvPicPr>
        <p:blipFill>
          <a:blip r:embed="rId5">
            <a:alphaModFix amt="75000"/>
          </a:blip>
          <a:stretch>
            <a:fillRect/>
          </a:stretch>
        </p:blipFill>
        <p:spPr>
          <a:xfrm rot="10800000">
            <a:off x="6279628" y="2175318"/>
            <a:ext cx="161475" cy="21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3"/>
          <p:cNvPicPr preferRelativeResize="0"/>
          <p:nvPr/>
        </p:nvPicPr>
        <p:blipFill>
          <a:blip r:embed="rId5">
            <a:alphaModFix amt="75000"/>
          </a:blip>
          <a:stretch>
            <a:fillRect/>
          </a:stretch>
        </p:blipFill>
        <p:spPr>
          <a:xfrm rot="10800000">
            <a:off x="6279628" y="2509376"/>
            <a:ext cx="161475" cy="21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3"/>
          <p:cNvPicPr preferRelativeResize="0"/>
          <p:nvPr/>
        </p:nvPicPr>
        <p:blipFill>
          <a:blip r:embed="rId5">
            <a:alphaModFix amt="75000"/>
          </a:blip>
          <a:stretch>
            <a:fillRect/>
          </a:stretch>
        </p:blipFill>
        <p:spPr>
          <a:xfrm rot="10800000">
            <a:off x="6279628" y="2837572"/>
            <a:ext cx="161475" cy="21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600" y="73150"/>
            <a:ext cx="1338561" cy="5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3"/>
          <p:cNvSpPr txBox="1"/>
          <p:nvPr>
            <p:ph idx="1" type="body"/>
          </p:nvPr>
        </p:nvSpPr>
        <p:spPr>
          <a:xfrm>
            <a:off x="1440258" y="194853"/>
            <a:ext cx="262500" cy="312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X</a:t>
            </a:r>
            <a:endParaRPr sz="145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n" sz="145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rPr>
              <a:t>				</a:t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pic>
        <p:nvPicPr>
          <p:cNvPr id="75" name="Google Shape;75;p13"/>
          <p:cNvPicPr preferRelativeResize="0"/>
          <p:nvPr/>
        </p:nvPicPr>
        <p:blipFill>
          <a:blip r:embed="rId5">
            <a:alphaModFix amt="75000"/>
          </a:blip>
          <a:stretch>
            <a:fillRect/>
          </a:stretch>
        </p:blipFill>
        <p:spPr>
          <a:xfrm rot="10800000">
            <a:off x="6291890" y="3164969"/>
            <a:ext cx="161475" cy="21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4"/>
          <p:cNvSpPr txBox="1"/>
          <p:nvPr>
            <p:ph type="title"/>
          </p:nvPr>
        </p:nvSpPr>
        <p:spPr>
          <a:xfrm>
            <a:off x="233550" y="241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Registrarse</a:t>
            </a:r>
            <a:r>
              <a:rPr lang="en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82" name="Google Shape;82;p14"/>
          <p:cNvSpPr txBox="1"/>
          <p:nvPr>
            <p:ph idx="1" type="body"/>
          </p:nvPr>
        </p:nvSpPr>
        <p:spPr>
          <a:xfrm>
            <a:off x="268825" y="740056"/>
            <a:ext cx="8439900" cy="2530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Sans Pro"/>
              <a:buAutoNum type="arabicPeriod"/>
            </a:pP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Para registrarse en FinTronU, navegue a</a:t>
            </a:r>
            <a:r>
              <a:rPr lang="en" sz="120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https://www.fintronu.com/public/hom</a:t>
            </a:r>
            <a:r>
              <a:rPr lang="en" sz="120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Sans Pro"/>
              <a:buAutoNum type="arabicPeriod"/>
            </a:pP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Proceda a hacer clic en la pestaña </a:t>
            </a:r>
            <a:r>
              <a:rPr b="1" i="1"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‘Inscribirse’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en la parte superior derecha de su pantalla.</a:t>
            </a:r>
            <a:endParaRPr b="1"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Sans Pro"/>
              <a:buAutoNum type="arabicPeriod"/>
            </a:pP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Si eres un estudiante, elige </a:t>
            </a:r>
            <a:r>
              <a:rPr b="1" i="1"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'Inscribirse-Estudiante'.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| Si eres un 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administrador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elige </a:t>
            </a:r>
            <a:r>
              <a:rPr b="1" i="1"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'Inscribirse- Profesor'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Sans Pro"/>
              <a:buAutoNum type="arabicPeriod"/>
            </a:pP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 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continuación,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te mandaremos un </a:t>
            </a:r>
            <a:r>
              <a:rPr b="1"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correo </a:t>
            </a:r>
            <a:r>
              <a:rPr b="1"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electrónico</a:t>
            </a:r>
            <a:r>
              <a:rPr b="1"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de verification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Para iniciar sesión en su cuenta, deberá </a:t>
            </a:r>
            <a:r>
              <a:rPr b="1" lang="en" sz="120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verificar</a:t>
            </a:r>
            <a:r>
              <a:rPr lang="en" sz="120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su correo electrónico.</a:t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0" marL="9144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Sans Pro"/>
              <a:buAutoNum type="alphaLcPeriod"/>
            </a:pP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Hay casos (debido a ciertos navegadores web o dominios de correo electrónico) que reenviarán nuestros correos electrónicos a spam.</a:t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0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Sans Pro"/>
              <a:buAutoNum type="alphaLcPeriod"/>
            </a:pP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Por favor revise su carpeta de correo no deseado. Además, es muy útil revisar la pestaña "Todas las bandejas de entrada" o "Todos los correos".</a:t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2" marL="137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Sans Pro"/>
              <a:buAutoNum type="romanLcPeriod"/>
            </a:pPr>
            <a:r>
              <a:rPr b="1"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Nota: 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Es posible que nuestros correos electrónicos tarden unos minutos en llegar a su correo.</a:t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4800" lvl="2" marL="137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Sans Pro"/>
              <a:buAutoNum type="romanLcPeriod"/>
            </a:pP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Si está utilizando un correo electrónico ficticio, envíenos un aviso a </a:t>
            </a:r>
            <a:r>
              <a:rPr lang="en" sz="120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support@fintron.co</a:t>
            </a:r>
            <a:r>
              <a:rPr lang="en"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para que podamos aprobarlo por nuestra parte.</a:t>
            </a:r>
            <a:endParaRPr sz="12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25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83" name="Google Shape;83;p14"/>
          <p:cNvSpPr txBox="1"/>
          <p:nvPr/>
        </p:nvSpPr>
        <p:spPr>
          <a:xfrm>
            <a:off x="268825" y="4401675"/>
            <a:ext cx="7505700" cy="7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Consulte el video para obtener instrucciones adicionales: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Registrarse:</a:t>
            </a:r>
            <a:r>
              <a:rPr b="1" lang="en" sz="125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b="1" lang="en" sz="125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https://drive.google.com/file/d/1a3EeX_PlQB2ypjtyu5Y7jFNGYnpCO7p7/view?usp=sharing</a:t>
            </a:r>
            <a:endParaRPr b="1"/>
          </a:p>
        </p:txBody>
      </p:sp>
      <p:pic>
        <p:nvPicPr>
          <p:cNvPr id="84" name="Google Shape;84;p14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186750" y="1254450"/>
            <a:ext cx="223750" cy="30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5" name="Google Shape;85;p14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186750" y="1755787"/>
            <a:ext cx="223750" cy="30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6" name="Google Shape;86;p14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13501" y="2257094"/>
            <a:ext cx="223750" cy="30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7" name="Google Shape;87;p14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196109" y="761056"/>
            <a:ext cx="223750" cy="30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8" name="Google Shape;88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55750" y="720237"/>
            <a:ext cx="1368725" cy="136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83387" y="133574"/>
            <a:ext cx="1014975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287088" y="64275"/>
            <a:ext cx="1338561" cy="5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4"/>
          <p:cNvSpPr txBox="1"/>
          <p:nvPr>
            <p:ph idx="1" type="body"/>
          </p:nvPr>
        </p:nvSpPr>
        <p:spPr>
          <a:xfrm>
            <a:off x="7655745" y="185978"/>
            <a:ext cx="262500" cy="312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X</a:t>
            </a:r>
            <a:endParaRPr sz="145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n" sz="145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rPr>
              <a:t>				</a:t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5"/>
          <p:cNvSpPr txBox="1"/>
          <p:nvPr>
            <p:ph type="title"/>
          </p:nvPr>
        </p:nvSpPr>
        <p:spPr>
          <a:xfrm>
            <a:off x="209725" y="7972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Uniéndose al Reto</a:t>
            </a:r>
            <a:endParaRPr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8" name="Google Shape;98;p15"/>
          <p:cNvSpPr txBox="1"/>
          <p:nvPr>
            <p:ph idx="1" type="body"/>
          </p:nvPr>
        </p:nvSpPr>
        <p:spPr>
          <a:xfrm>
            <a:off x="268825" y="774838"/>
            <a:ext cx="8875200" cy="253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79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Después de iniciar sesión en su cuenta, vaya a la pestaña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‘Juegos’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ubicada en la parte superior derecha de su pantalla.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 el menú desplegable, elija </a:t>
            </a: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'Unirse al concurso'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Desde aquí, se le pedirá que ingrese el </a:t>
            </a:r>
            <a:r>
              <a:rPr lang="en" sz="125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Nombre Del Concurso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y </a:t>
            </a:r>
            <a:r>
              <a:rPr lang="en" sz="125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Contraseña del Concurso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005CB9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CSDE</a:t>
            </a:r>
            <a:r>
              <a:rPr b="1" lang="en" sz="1400">
                <a:solidFill>
                  <a:srgbClr val="26A8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x FinTron Summer Enrichment Challenge</a:t>
            </a:r>
            <a:endParaRPr b="1" sz="1400">
              <a:solidFill>
                <a:srgbClr val="26A8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26A8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Hemos creado el Summer Enrichment Challenge. Explore poderosas herramientas con las que estará equipado, perfeccione sus estrategias de inversión y tome decisiones informadas. Recuerde, la investigación exhaustiva es clave para su éxito en este Reto: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2" marL="13716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romanLcPeriod"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Nombre Del Concurso: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CSDE X FINTRON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2" marL="13716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romanLcPeriod"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Contraseña del Concurso: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csdeisthebest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Nota: 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**Nuestro sistema es muy sensible a mayúsculas, minúsculas, y espacios. Ingrese las credenciales del Concurso exactamente como se presentan**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Haga clic en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'Unirse'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y ya está todo listo.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Para ir a la página del concurso la próxima vez que inicie sesión, haga clic en la pestaña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‘Juegos’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y elija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‘Mis concursos públicos’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250">
                <a:solidFill>
                  <a:srgbClr val="26A8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                 </a:t>
            </a:r>
            <a:endParaRPr sz="1250">
              <a:solidFill>
                <a:srgbClr val="26A8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99" name="Google Shape;99;p15"/>
          <p:cNvSpPr txBox="1"/>
          <p:nvPr/>
        </p:nvSpPr>
        <p:spPr>
          <a:xfrm>
            <a:off x="0" y="4022750"/>
            <a:ext cx="8112000" cy="10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Consulte el video para obtener instrucciones adicionales: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Unirse al concurso:</a:t>
            </a: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b="1" lang="en" sz="125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https://drive.google.com/file/d/1sNR4lBLTnS16TCIvliMgyQ3-Mgxr4JhK/view?usp=share_link</a:t>
            </a:r>
            <a:endParaRPr b="1" sz="1250">
              <a:solidFill>
                <a:srgbClr val="26A8D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00" name="Google Shape;100;p15"/>
          <p:cNvSpPr txBox="1"/>
          <p:nvPr/>
        </p:nvSpPr>
        <p:spPr>
          <a:xfrm>
            <a:off x="6639641" y="102816"/>
            <a:ext cx="355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1" name="Google Shape;10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49463" y="2345457"/>
            <a:ext cx="2335874" cy="714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7401641" y="102816"/>
            <a:ext cx="355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3" name="Google Shape;103;p15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68825" y="1020222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4" name="Google Shape;104;p15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68825" y="1201882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5" name="Google Shape;105;p15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68825" y="839132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6" name="Google Shape;106;p15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68825" y="3499468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7" name="Google Shape;107;p15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68825" y="3694520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8" name="Google Shape;10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83387" y="133574"/>
            <a:ext cx="1014975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87088" y="64275"/>
            <a:ext cx="1338561" cy="5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5"/>
          <p:cNvSpPr txBox="1"/>
          <p:nvPr>
            <p:ph idx="1" type="body"/>
          </p:nvPr>
        </p:nvSpPr>
        <p:spPr>
          <a:xfrm>
            <a:off x="7655745" y="185978"/>
            <a:ext cx="262500" cy="312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X</a:t>
            </a:r>
            <a:endParaRPr sz="145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n" sz="145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rPr>
              <a:t>				</a:t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6"/>
          <p:cNvSpPr txBox="1"/>
          <p:nvPr>
            <p:ph type="title"/>
          </p:nvPr>
        </p:nvSpPr>
        <p:spPr>
          <a:xfrm>
            <a:off x="219425" y="63125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Colocar Órdenes De Compra De Acciones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7" name="Google Shape;117;p16"/>
          <p:cNvSpPr txBox="1"/>
          <p:nvPr>
            <p:ph idx="1" type="body"/>
          </p:nvPr>
        </p:nvSpPr>
        <p:spPr>
          <a:xfrm>
            <a:off x="268800" y="1060075"/>
            <a:ext cx="8875200" cy="394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Después de iniciar sesión en su cuenta, haga clic en la pestaña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"Juegos"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 el menú desplegable, elija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"Mis concursos públicos"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y luego navegue hasta </a:t>
            </a:r>
            <a:r>
              <a:rPr lang="en" sz="125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CSDE x FinTron Challenge</a:t>
            </a:r>
            <a:endParaRPr sz="1250" u="sng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Desde su Concurso, haga clic en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'Hacer un pedido'</a:t>
            </a:r>
            <a:endParaRPr b="1" i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 continuación, accederá a la página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"Buscar acciones"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que incluye más de 2,000 valores fraccionarios y más de 100 ETF para elegir.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Haga clic en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"Comprar"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en la acción de su elección en la página Buscar acciones.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Ingrese el monto en dólares que desea comprar y haga clic en '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Comprar'</a:t>
            </a:r>
            <a:endParaRPr b="1" i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1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lphaL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¡Todas comienzan con $ 100,000 en efectivo simulado para invertir!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852"/>
              <a:buNone/>
            </a:pPr>
            <a:r>
              <a:t/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Nota: 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Tendrá 2 opciones de orden de compra diferentes: órdenes de </a:t>
            </a:r>
            <a:r>
              <a:rPr lang="en" sz="125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compra de mercado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y </a:t>
            </a:r>
            <a:r>
              <a:rPr lang="en" sz="125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órdenes limitadas</a:t>
            </a:r>
            <a:r>
              <a:rPr b="1" lang="en" sz="125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b="1" sz="1250" u="sng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852"/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Consulte el video vinculado a continuación para obtener instrucciones adicionales: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852"/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852"/>
              <a:buNone/>
            </a:pPr>
            <a:r>
              <a:t/>
            </a:r>
            <a:endParaRPr b="1" sz="125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95000" y="4012350"/>
            <a:ext cx="8949000" cy="10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Colocando Orden De Compra: </a:t>
            </a:r>
            <a:r>
              <a:rPr b="1" lang="en" sz="1250">
                <a:solidFill>
                  <a:srgbClr val="5DB2E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https://drive.google.com/file/d/1WrqvLq8-DJttsMvKvDUA5zSiwWxeZf1d/view?usp=share_link</a:t>
            </a:r>
            <a:endParaRPr b="1" sz="1250">
              <a:solidFill>
                <a:srgbClr val="5DB2E8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852"/>
              <a:buFont typeface="Arial"/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Colocación De Orden Limitada: </a:t>
            </a:r>
            <a:r>
              <a:rPr b="1" lang="en" sz="125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https://drive.google.com/file/d/1yaA6XhgOPc6erkes0H1d1ZwGwTZZuuif/view?usp=share_link</a:t>
            </a:r>
            <a:endParaRPr b="1"/>
          </a:p>
        </p:txBody>
      </p:sp>
      <p:sp>
        <p:nvSpPr>
          <p:cNvPr id="119" name="Google Shape;119;p16"/>
          <p:cNvSpPr txBox="1"/>
          <p:nvPr/>
        </p:nvSpPr>
        <p:spPr>
          <a:xfrm>
            <a:off x="7401641" y="102816"/>
            <a:ext cx="355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0" name="Google Shape;120;p16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68800" y="1132459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1" name="Google Shape;121;p16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68800" y="1339806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2" name="Google Shape;122;p16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68800" y="1533845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3" name="Google Shape;123;p16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68800" y="1722492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4" name="Google Shape;124;p16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68800" y="2132079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5" name="Google Shape;125;p16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68800" y="2328271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6" name="Google Shape;126;p16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68800" y="3228179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27" name="Google Shape;12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83387" y="133574"/>
            <a:ext cx="1014975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87088" y="64275"/>
            <a:ext cx="1338561" cy="5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6"/>
          <p:cNvSpPr txBox="1"/>
          <p:nvPr>
            <p:ph idx="1" type="body"/>
          </p:nvPr>
        </p:nvSpPr>
        <p:spPr>
          <a:xfrm>
            <a:off x="7655745" y="185978"/>
            <a:ext cx="262500" cy="312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X</a:t>
            </a:r>
            <a:endParaRPr sz="145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n" sz="145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rPr>
              <a:t>				</a:t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7"/>
          <p:cNvSpPr txBox="1"/>
          <p:nvPr>
            <p:ph idx="1" type="body"/>
          </p:nvPr>
        </p:nvSpPr>
        <p:spPr>
          <a:xfrm>
            <a:off x="254400" y="1002800"/>
            <a:ext cx="8635200" cy="419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79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Después de iniciar sesión en su cuenta, haga clic en la pestaña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‘Juegos’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 el menú desplegable, seleccione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'Mis Concursos Públicos'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Desde su concurso, haga clic en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'Mi Portafolio'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Luego será llevado a su página de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'Portafolio'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Haga clic en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"Vender"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junto a cualquier valor de su portafolio que le gustaría vender.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Ingrese la cantidad de dinero que le gustaría vender y haga clic en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'Vender'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Nota: 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Tendrá 2 opciones de pedido diferentes: </a:t>
            </a:r>
            <a:r>
              <a:rPr lang="en" sz="125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Órdenes de venta de mercado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y </a:t>
            </a:r>
            <a:r>
              <a:rPr lang="en" sz="125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Órdenes de stop loss</a:t>
            </a:r>
            <a:endParaRPr sz="1250" u="sng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Consulte el video para obtener instrucciones adicionales:</a:t>
            </a:r>
            <a:b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endParaRPr sz="125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36" name="Google Shape;13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73799" y="1783625"/>
            <a:ext cx="3011225" cy="207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7"/>
          <p:cNvSpPr txBox="1"/>
          <p:nvPr/>
        </p:nvSpPr>
        <p:spPr>
          <a:xfrm>
            <a:off x="116850" y="3631400"/>
            <a:ext cx="89103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Colocación de una orden de venta de mercado:</a:t>
            </a: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b="1" lang="en" sz="1250">
                <a:solidFill>
                  <a:srgbClr val="5DB2E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https://drive.google.com/file/d/1rDuyC3WgBzeuPyE7ZKlCF6SqrMJui75y/view?usp=share_link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Colocación de una orden Stop Loss: </a:t>
            </a:r>
            <a:r>
              <a:rPr b="1" lang="en" sz="125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https://drive.google.com/file/d/1_kSWWv6pCGutaoPpO7mahoDbQl_NObLt/view?usp=sharing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38" name="Google Shape;138;p17"/>
          <p:cNvSpPr txBox="1"/>
          <p:nvPr>
            <p:ph type="title"/>
          </p:nvPr>
        </p:nvSpPr>
        <p:spPr>
          <a:xfrm>
            <a:off x="242875" y="48200"/>
            <a:ext cx="61881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Colocar Órdenes De Venta De Acciones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9" name="Google Shape;139;p17"/>
          <p:cNvSpPr txBox="1"/>
          <p:nvPr/>
        </p:nvSpPr>
        <p:spPr>
          <a:xfrm>
            <a:off x="7401641" y="102816"/>
            <a:ext cx="355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0" name="Google Shape;140;p17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42884" y="1076306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1" name="Google Shape;141;p17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42875" y="1293016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2" name="Google Shape;142;p17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42875" y="1509741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3" name="Google Shape;143;p17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42875" y="1726466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4" name="Google Shape;144;p17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42875" y="1943191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5" name="Google Shape;145;p17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42875" y="2159916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6" name="Google Shape;146;p17"/>
          <p:cNvPicPr preferRelativeResize="0"/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 rot="10800000">
            <a:off x="242875" y="2376644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47" name="Google Shape;147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83387" y="133574"/>
            <a:ext cx="1014975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87088" y="64275"/>
            <a:ext cx="1338561" cy="5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7"/>
          <p:cNvSpPr txBox="1"/>
          <p:nvPr>
            <p:ph idx="1" type="body"/>
          </p:nvPr>
        </p:nvSpPr>
        <p:spPr>
          <a:xfrm>
            <a:off x="7655745" y="185978"/>
            <a:ext cx="262500" cy="312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X</a:t>
            </a:r>
            <a:endParaRPr sz="145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n" sz="145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rPr>
              <a:t>				</a:t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8"/>
          <p:cNvSpPr txBox="1"/>
          <p:nvPr>
            <p:ph type="title"/>
          </p:nvPr>
        </p:nvSpPr>
        <p:spPr>
          <a:xfrm>
            <a:off x="233525" y="51388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Stock Jeopardy (Premios Suplementarios)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6" name="Google Shape;156;p18"/>
          <p:cNvSpPr txBox="1"/>
          <p:nvPr>
            <p:ph idx="1" type="body"/>
          </p:nvPr>
        </p:nvSpPr>
        <p:spPr>
          <a:xfrm>
            <a:off x="254400" y="935900"/>
            <a:ext cx="8635200" cy="419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50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En este momento, no se pueden proporcionar detalles. Que gane la mejor jugadora.</a:t>
            </a:r>
            <a:endParaRPr b="1" sz="1250">
              <a:solidFill>
                <a:srgbClr val="00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50">
                <a:solidFill>
                  <a:srgbClr val="434343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1250">
              <a:solidFill>
                <a:srgbClr val="434343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endParaRPr sz="1400">
              <a:solidFill>
                <a:srgbClr val="999999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b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" sz="125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https://drive.google.com/file/d/1_kSWWv6pCGutaoPpO7mahoDbQl_NObLt/view?usp=sharing</a:t>
            </a:r>
            <a:endParaRPr sz="125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57" name="Google Shape;15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7063" y="1933929"/>
            <a:ext cx="3358200" cy="1888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58" name="Google Shape;158;p18"/>
          <p:cNvSpPr txBox="1"/>
          <p:nvPr/>
        </p:nvSpPr>
        <p:spPr>
          <a:xfrm>
            <a:off x="4071375" y="3933750"/>
            <a:ext cx="1014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edium"/>
                <a:ea typeface="Roboto Medium"/>
                <a:cs typeface="Roboto Medium"/>
                <a:sym typeface="Roboto Medium"/>
              </a:rPr>
              <a:t>Acciones</a:t>
            </a:r>
            <a:endParaRPr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59" name="Google Shape;159;p18"/>
          <p:cNvSpPr txBox="1"/>
          <p:nvPr/>
        </p:nvSpPr>
        <p:spPr>
          <a:xfrm>
            <a:off x="3889913" y="1422700"/>
            <a:ext cx="1013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edium"/>
                <a:ea typeface="Roboto Medium"/>
                <a:cs typeface="Roboto Medium"/>
                <a:sym typeface="Roboto Medium"/>
              </a:rPr>
              <a:t>S&amp;P 500</a:t>
            </a:r>
            <a:endParaRPr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60" name="Google Shape;160;p18"/>
          <p:cNvSpPr txBox="1"/>
          <p:nvPr/>
        </p:nvSpPr>
        <p:spPr>
          <a:xfrm>
            <a:off x="5970379" y="1933925"/>
            <a:ext cx="1246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edium"/>
                <a:ea typeface="Roboto Medium"/>
                <a:cs typeface="Roboto Medium"/>
                <a:sym typeface="Roboto Medium"/>
              </a:rPr>
              <a:t>Estrategias de Inversion</a:t>
            </a:r>
            <a:endParaRPr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61" name="Google Shape;161;p18"/>
          <p:cNvSpPr txBox="1"/>
          <p:nvPr/>
        </p:nvSpPr>
        <p:spPr>
          <a:xfrm>
            <a:off x="5199588" y="1487475"/>
            <a:ext cx="1127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edium"/>
                <a:ea typeface="Roboto Medium"/>
                <a:cs typeface="Roboto Medium"/>
                <a:sym typeface="Roboto Medium"/>
              </a:rPr>
              <a:t>ETFs</a:t>
            </a:r>
            <a:endParaRPr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62" name="Google Shape;162;p18"/>
          <p:cNvSpPr txBox="1"/>
          <p:nvPr/>
        </p:nvSpPr>
        <p:spPr>
          <a:xfrm>
            <a:off x="6276763" y="2727338"/>
            <a:ext cx="1383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edium"/>
                <a:ea typeface="Roboto Medium"/>
                <a:cs typeface="Roboto Medium"/>
                <a:sym typeface="Roboto Medium"/>
              </a:rPr>
              <a:t>Preparación profesional</a:t>
            </a:r>
            <a:endParaRPr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63" name="Google Shape;163;p18"/>
          <p:cNvSpPr txBox="1"/>
          <p:nvPr/>
        </p:nvSpPr>
        <p:spPr>
          <a:xfrm>
            <a:off x="2757063" y="3737650"/>
            <a:ext cx="966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Bear Markets</a:t>
            </a:r>
            <a:endParaRPr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64" name="Google Shape;164;p18"/>
          <p:cNvSpPr txBox="1"/>
          <p:nvPr/>
        </p:nvSpPr>
        <p:spPr>
          <a:xfrm>
            <a:off x="2548280" y="1487475"/>
            <a:ext cx="1383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edium"/>
                <a:ea typeface="Roboto Medium"/>
                <a:cs typeface="Roboto Medium"/>
                <a:sym typeface="Roboto Medium"/>
              </a:rPr>
              <a:t>Terminología Comercial</a:t>
            </a:r>
            <a:endParaRPr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65" name="Google Shape;165;p18"/>
          <p:cNvSpPr txBox="1"/>
          <p:nvPr/>
        </p:nvSpPr>
        <p:spPr>
          <a:xfrm>
            <a:off x="5495209" y="3676425"/>
            <a:ext cx="15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edium"/>
                <a:ea typeface="Roboto Medium"/>
                <a:cs typeface="Roboto Medium"/>
                <a:sym typeface="Roboto Medium"/>
              </a:rPr>
              <a:t>W-2s</a:t>
            </a:r>
            <a:endParaRPr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66" name="Google Shape;166;p18"/>
          <p:cNvSpPr txBox="1"/>
          <p:nvPr/>
        </p:nvSpPr>
        <p:spPr>
          <a:xfrm>
            <a:off x="1775928" y="2224700"/>
            <a:ext cx="1094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Bono Comercial</a:t>
            </a:r>
            <a:endParaRPr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67" name="Google Shape;167;p18"/>
          <p:cNvSpPr txBox="1"/>
          <p:nvPr/>
        </p:nvSpPr>
        <p:spPr>
          <a:xfrm>
            <a:off x="1916738" y="2981175"/>
            <a:ext cx="1127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 Medium"/>
                <a:ea typeface="Roboto Medium"/>
                <a:cs typeface="Roboto Medium"/>
                <a:sym typeface="Roboto Medium"/>
              </a:rPr>
              <a:t>FINRA</a:t>
            </a:r>
            <a:endParaRPr>
              <a:solidFill>
                <a:schemeClr val="dk1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168" name="Google Shape;168;p18"/>
          <p:cNvSpPr txBox="1"/>
          <p:nvPr/>
        </p:nvSpPr>
        <p:spPr>
          <a:xfrm>
            <a:off x="7401641" y="102816"/>
            <a:ext cx="355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9" name="Google Shape;16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83387" y="133574"/>
            <a:ext cx="1014975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87088" y="64275"/>
            <a:ext cx="1338561" cy="5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8"/>
          <p:cNvSpPr txBox="1"/>
          <p:nvPr>
            <p:ph idx="1" type="body"/>
          </p:nvPr>
        </p:nvSpPr>
        <p:spPr>
          <a:xfrm>
            <a:off x="7655745" y="185978"/>
            <a:ext cx="262500" cy="312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X</a:t>
            </a:r>
            <a:endParaRPr sz="145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n" sz="145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rPr>
              <a:t>				</a:t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9"/>
          <p:cNvSpPr txBox="1"/>
          <p:nvPr>
            <p:ph type="title"/>
          </p:nvPr>
        </p:nvSpPr>
        <p:spPr>
          <a:xfrm>
            <a:off x="71450" y="48475"/>
            <a:ext cx="5915400" cy="54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Uniéndose al Desafío Trimestral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8" name="Google Shape;178;p19"/>
          <p:cNvSpPr txBox="1"/>
          <p:nvPr>
            <p:ph idx="1" type="body"/>
          </p:nvPr>
        </p:nvSpPr>
        <p:spPr>
          <a:xfrm>
            <a:off x="268800" y="1353825"/>
            <a:ext cx="8586000" cy="248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Después de iniciar sesión en su cuenta, vaya a la pantalla de inicio (si aún no está allí)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Desde aquí, verá el botón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"Únase al concurso"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justo debajo del título principal en la página de </a:t>
            </a:r>
            <a:r>
              <a:rPr lang="en" sz="125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inicio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Haz clic en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'Únete al concurso'</a:t>
            </a:r>
            <a:endParaRPr b="1" i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Una vez que haga clic en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'Unirse al concurso'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será llevado a otra página, que requerirá que haga clic en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'Unirse'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b="1" i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Una vez que haga clic en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'Unirse'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, ¡estará inscrito en el Concurso trimestral!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9144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Nota: 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¡Comenzará con $ 100,000 nuevos de efectivo simulado para invertir!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¡Disfruta del concurso y buena suerte! ¡Que gane el mejor inversor!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Consulte el video vinculado a continuación para obtener instrucciones adicionales: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852"/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852"/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125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852"/>
              <a:buNone/>
            </a:pPr>
            <a:r>
              <a:t/>
            </a:r>
            <a:endParaRPr b="1" sz="125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179" name="Google Shape;179;p19"/>
          <p:cNvSpPr txBox="1"/>
          <p:nvPr/>
        </p:nvSpPr>
        <p:spPr>
          <a:xfrm>
            <a:off x="-341690" y="694349"/>
            <a:ext cx="9485700" cy="7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Como bono adicional, FinTronU organiza un </a:t>
            </a:r>
            <a:r>
              <a:rPr b="1" lang="en" sz="1250">
                <a:solidFill>
                  <a:srgbClr val="26A8D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desafío trimestral nacional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en el que los jugadores de todo el país pueden competir por un premio en efectivo de </a:t>
            </a: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$1,000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Cada desafío trimestral finaliza el último día de cada trimestre financiero. Los estudiantes pueden unirse y jugar por su propia voluntad. ¡Las instrucciones para unirse al desafío trimestral se proporcionan a continuación!</a:t>
            </a:r>
            <a:endParaRPr/>
          </a:p>
        </p:txBody>
      </p:sp>
      <p:sp>
        <p:nvSpPr>
          <p:cNvPr id="180" name="Google Shape;180;p19"/>
          <p:cNvSpPr txBox="1"/>
          <p:nvPr/>
        </p:nvSpPr>
        <p:spPr>
          <a:xfrm>
            <a:off x="90500" y="4362975"/>
            <a:ext cx="24717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Uniéndose al Desafío FinTronU: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b="1"/>
          </a:p>
        </p:txBody>
      </p:sp>
      <p:pic>
        <p:nvPicPr>
          <p:cNvPr id="181" name="Google Shape;181;p19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68800" y="1431947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82" name="Google Shape;182;p19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68800" y="1638054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83" name="Google Shape;183;p19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68800" y="1826688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84" name="Google Shape;184;p19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68800" y="2043416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85" name="Google Shape;185;p19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68800" y="2230800"/>
            <a:ext cx="161475" cy="216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86" name="Google Shape;186;p19"/>
          <p:cNvSpPr txBox="1"/>
          <p:nvPr/>
        </p:nvSpPr>
        <p:spPr>
          <a:xfrm>
            <a:off x="71450" y="4743450"/>
            <a:ext cx="72390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Link:</a:t>
            </a:r>
            <a:r>
              <a:rPr b="1" lang="en" sz="125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r>
              <a:rPr b="1" lang="en" sz="125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https://drive.google.com/file/d/1u5oHbrzdTrV38OCRdkyRY5zeGTmy7XIR/view?usp=share_link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187" name="Google Shape;187;p19"/>
          <p:cNvPicPr preferRelativeResize="0"/>
          <p:nvPr/>
        </p:nvPicPr>
        <p:blipFill>
          <a:blip r:embed="rId5">
            <a:alphaModFix amt="80000"/>
          </a:blip>
          <a:stretch>
            <a:fillRect/>
          </a:stretch>
        </p:blipFill>
        <p:spPr>
          <a:xfrm rot="-398829">
            <a:off x="6867052" y="2484155"/>
            <a:ext cx="2010945" cy="2010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83387" y="133574"/>
            <a:ext cx="1014975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87088" y="64275"/>
            <a:ext cx="1338561" cy="5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19"/>
          <p:cNvSpPr txBox="1"/>
          <p:nvPr>
            <p:ph idx="1" type="body"/>
          </p:nvPr>
        </p:nvSpPr>
        <p:spPr>
          <a:xfrm>
            <a:off x="7655745" y="185978"/>
            <a:ext cx="262500" cy="312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X</a:t>
            </a:r>
            <a:endParaRPr sz="145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n" sz="145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rPr>
              <a:t>				</a:t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0"/>
          <p:cNvSpPr txBox="1"/>
          <p:nvPr>
            <p:ph type="title"/>
          </p:nvPr>
        </p:nvSpPr>
        <p:spPr>
          <a:xfrm>
            <a:off x="233550" y="51075"/>
            <a:ext cx="45048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¿Olvidaste Tu Contraseña?</a:t>
            </a:r>
            <a:r>
              <a:rPr lang="en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7" name="Google Shape;197;p20"/>
          <p:cNvSpPr txBox="1"/>
          <p:nvPr>
            <p:ph idx="1" type="body"/>
          </p:nvPr>
        </p:nvSpPr>
        <p:spPr>
          <a:xfrm>
            <a:off x="268825" y="800899"/>
            <a:ext cx="8439900" cy="354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79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Para acceder a "Olvidé mi contraseña", vaya a: https://www.fintronu.com/public/login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Proceda a hacer clic en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'Olvidé mi contraseña'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debajo del botón de inicio de sesión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Ingrese la dirección de correo electrónico que utilizó para registrarse en FinTronU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 enviaremos un correo electrónico para r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establecer la contraseña 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(verifique su bandeja de entrada). Hay casos (debido a ciertos navegadores web o dominios de correo electrónico) que reenviarán nuestros correos electrónicos a spam.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lphaL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Por favor revise su carpeta de spam/bandeja de correo no deseado o bandeja de entrada de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Promociones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 Además, es muy útil revisar la pestaña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"Todas las bandejas de entrada"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o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"Todos los correos"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.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2" marL="13716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romanLcPeriod"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Nota: 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Es posible que nuestros correos electrónicos tarden unos minutos en llegar a su bandeja de entrada.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 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Después de hacer clic en el hipervínculo </a:t>
            </a:r>
            <a:r>
              <a:rPr b="1" i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'Restablecer contraseña'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en el correo electrónico, será redirigido para ingresar una </a:t>
            </a:r>
            <a:r>
              <a:rPr lang="en" sz="125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nueva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contraseña y confirmar su contraseña.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-30797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Source Sans Pro"/>
              <a:buAutoNum type="arabicPeriod"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¡Una vez completado, serás bueno para ir! ¡Ingrese su nombre de usuario y </a:t>
            </a: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nueva</a:t>
            </a: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contraseña para </a:t>
            </a:r>
            <a:endParaRPr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iniciar sesión!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1250"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25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198" name="Google Shape;198;p20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33550" y="828978"/>
            <a:ext cx="223750" cy="30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99" name="Google Shape;199;p20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33550" y="1129278"/>
            <a:ext cx="223750" cy="30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00" name="Google Shape;200;p20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33550" y="1461525"/>
            <a:ext cx="223750" cy="30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01" name="Google Shape;201;p20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33550" y="1761828"/>
            <a:ext cx="223750" cy="30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02" name="Google Shape;202;p20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33550" y="3311769"/>
            <a:ext cx="223750" cy="30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03" name="Google Shape;203;p20"/>
          <p:cNvPicPr preferRelativeResize="0"/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 rot="10800000">
            <a:off x="233550" y="3842224"/>
            <a:ext cx="223750" cy="3003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04" name="Google Shape;204;p20"/>
          <p:cNvSpPr txBox="1"/>
          <p:nvPr/>
        </p:nvSpPr>
        <p:spPr>
          <a:xfrm>
            <a:off x="233550" y="4724275"/>
            <a:ext cx="8910600" cy="3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Olvidé mi contraseña</a:t>
            </a: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: </a:t>
            </a:r>
            <a:r>
              <a:rPr b="1" lang="en" sz="125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https://drive.google.com/file/d/152TfvKrN4ssD-cwpFaxm432qYwuQiEjZ/view?usp=share_link</a:t>
            </a:r>
            <a:endParaRPr sz="125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205" name="Google Shape;205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16200" y="3329300"/>
            <a:ext cx="1251400" cy="125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83387" y="133574"/>
            <a:ext cx="1014975" cy="4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87088" y="64275"/>
            <a:ext cx="1338561" cy="5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0"/>
          <p:cNvSpPr txBox="1"/>
          <p:nvPr>
            <p:ph idx="1" type="body"/>
          </p:nvPr>
        </p:nvSpPr>
        <p:spPr>
          <a:xfrm>
            <a:off x="7655745" y="185978"/>
            <a:ext cx="262500" cy="312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X</a:t>
            </a:r>
            <a:endParaRPr sz="145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en" sz="145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rPr>
              <a:t>				</a:t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 sz="1450">
              <a:solidFill>
                <a:srgbClr val="FFFFFF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209" name="Google Shape;209;p20"/>
          <p:cNvSpPr txBox="1"/>
          <p:nvPr/>
        </p:nvSpPr>
        <p:spPr>
          <a:xfrm>
            <a:off x="225993" y="4367929"/>
            <a:ext cx="73920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25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Consulte el video vinculado a continuación para obtener instrucciones adicionales:</a:t>
            </a:r>
            <a:endParaRPr b="1" sz="125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