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667" r:id="rId2"/>
    <p:sldMasterId id="2147483674" r:id="rId3"/>
    <p:sldMasterId id="2147483681" r:id="rId4"/>
  </p:sldMasterIdLst>
  <p:sldIdLst>
    <p:sldId id="256" r:id="rId5"/>
    <p:sldId id="269" r:id="rId6"/>
    <p:sldId id="262" r:id="rId7"/>
    <p:sldId id="298" r:id="rId8"/>
    <p:sldId id="321" r:id="rId9"/>
    <p:sldId id="314" r:id="rId10"/>
    <p:sldId id="316" r:id="rId11"/>
    <p:sldId id="317" r:id="rId12"/>
    <p:sldId id="319" r:id="rId13"/>
    <p:sldId id="313" r:id="rId14"/>
    <p:sldId id="307" r:id="rId15"/>
    <p:sldId id="294" r:id="rId16"/>
    <p:sldId id="299" r:id="rId17"/>
    <p:sldId id="295" r:id="rId18"/>
    <p:sldId id="265" r:id="rId19"/>
    <p:sldId id="309" r:id="rId20"/>
    <p:sldId id="311" r:id="rId21"/>
    <p:sldId id="271" r:id="rId22"/>
    <p:sldId id="302" r:id="rId23"/>
    <p:sldId id="303" r:id="rId24"/>
    <p:sldId id="304" r:id="rId25"/>
    <p:sldId id="296" r:id="rId26"/>
    <p:sldId id="308" r:id="rId27"/>
    <p:sldId id="275" r:id="rId28"/>
    <p:sldId id="278" r:id="rId29"/>
    <p:sldId id="277" r:id="rId30"/>
    <p:sldId id="267" r:id="rId31"/>
    <p:sldId id="276" r:id="rId32"/>
    <p:sldId id="279" r:id="rId33"/>
    <p:sldId id="281" r:id="rId34"/>
    <p:sldId id="301" r:id="rId35"/>
    <p:sldId id="284"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1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86" autoAdjust="0"/>
    <p:restoredTop sz="94660"/>
  </p:normalViewPr>
  <p:slideViewPr>
    <p:cSldViewPr snapToGrid="0">
      <p:cViewPr varScale="1">
        <p:scale>
          <a:sx n="134" d="100"/>
          <a:sy n="134" d="100"/>
        </p:scale>
        <p:origin x="684" y="126"/>
      </p:cViewPr>
      <p:guideLst>
        <p:guide orient="horz" pos="711"/>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3.xml"/><Relationship Id="rId4" Type="http://schemas.openxmlformats.org/officeDocument/2006/relationships/image" Target="../media/image6.jpe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blue">
    <p:spTree>
      <p:nvGrpSpPr>
        <p:cNvPr id="1" name=""/>
        <p:cNvGrpSpPr/>
        <p:nvPr/>
      </p:nvGrpSpPr>
      <p:grpSpPr>
        <a:xfrm>
          <a:off x="0" y="0"/>
          <a:ext cx="0" cy="0"/>
          <a:chOff x="0" y="0"/>
          <a:chExt cx="0" cy="0"/>
        </a:xfrm>
      </p:grpSpPr>
      <p:sp>
        <p:nvSpPr>
          <p:cNvPr id="12" name="Rectangle 11"/>
          <p:cNvSpPr/>
          <p:nvPr/>
        </p:nvSpPr>
        <p:spPr>
          <a:xfrm>
            <a:off x="6705600" y="4800600"/>
            <a:ext cx="2438400" cy="1295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p:cNvPicPr>
            <a:picLocks noChangeAspect="1" noChangeArrowheads="1"/>
          </p:cNvPicPr>
          <p:nvPr/>
        </p:nvPicPr>
        <p:blipFill>
          <a:blip r:embed="rId2" cstate="print"/>
          <a:srcRect/>
          <a:stretch>
            <a:fillRect/>
          </a:stretch>
        </p:blipFill>
        <p:spPr bwMode="auto">
          <a:xfrm>
            <a:off x="0" y="0"/>
            <a:ext cx="9144000" cy="3505200"/>
          </a:xfrm>
          <a:prstGeom prst="rect">
            <a:avLst/>
          </a:prstGeom>
          <a:noFill/>
          <a:ln w="9525">
            <a:noFill/>
            <a:miter lim="800000"/>
            <a:headEnd/>
            <a:tailEnd/>
          </a:ln>
        </p:spPr>
      </p:pic>
      <p:pic>
        <p:nvPicPr>
          <p:cNvPr id="14" name="Picture 16" descr="DEEPsFirstslides2-8-12ONLY.jpg"/>
          <p:cNvPicPr>
            <a:picLocks noChangeAspect="1"/>
          </p:cNvPicPr>
          <p:nvPr/>
        </p:nvPicPr>
        <p:blipFill>
          <a:blip r:embed="rId3" cstate="print"/>
          <a:srcRect/>
          <a:stretch>
            <a:fillRect/>
          </a:stretch>
        </p:blipFill>
        <p:spPr bwMode="auto">
          <a:xfrm>
            <a:off x="0" y="4800600"/>
            <a:ext cx="6737350" cy="1268413"/>
          </a:xfrm>
          <a:prstGeom prst="rect">
            <a:avLst/>
          </a:prstGeom>
          <a:noFill/>
          <a:ln w="9525">
            <a:noFill/>
            <a:miter lim="800000"/>
            <a:headEnd/>
            <a:tailEnd/>
          </a:ln>
        </p:spPr>
      </p:pic>
      <p:pic>
        <p:nvPicPr>
          <p:cNvPr id="15" name="Picture 6" descr="DEEPLogoRectangleCOLORsmall.jpg"/>
          <p:cNvPicPr>
            <a:picLocks noChangeAspect="1"/>
          </p:cNvPicPr>
          <p:nvPr/>
        </p:nvPicPr>
        <p:blipFill>
          <a:blip r:embed="rId4" cstate="print"/>
          <a:srcRect/>
          <a:stretch>
            <a:fillRect/>
          </a:stretch>
        </p:blipFill>
        <p:spPr bwMode="auto">
          <a:xfrm>
            <a:off x="6934200" y="4953000"/>
            <a:ext cx="1962150" cy="869950"/>
          </a:xfrm>
          <a:prstGeom prst="rect">
            <a:avLst/>
          </a:prstGeom>
          <a:noFill/>
          <a:ln w="9525">
            <a:noFill/>
            <a:miter lim="800000"/>
            <a:headEnd/>
            <a:tailEnd/>
          </a:ln>
        </p:spPr>
      </p:pic>
      <p:sp>
        <p:nvSpPr>
          <p:cNvPr id="16" name="Rectangle 15"/>
          <p:cNvSpPr/>
          <p:nvPr/>
        </p:nvSpPr>
        <p:spPr>
          <a:xfrm>
            <a:off x="0" y="605790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7" name="TextBox 16"/>
          <p:cNvSpPr txBox="1"/>
          <p:nvPr/>
        </p:nvSpPr>
        <p:spPr>
          <a:xfrm>
            <a:off x="50799" y="3505200"/>
            <a:ext cx="9144000" cy="1200329"/>
          </a:xfrm>
          <a:prstGeom prst="rect">
            <a:avLst/>
          </a:prstGeom>
          <a:noFill/>
        </p:spPr>
        <p:txBody>
          <a:bodyPr wrap="square" rtlCol="0">
            <a:spAutoFit/>
          </a:bodyPr>
          <a:lstStyle/>
          <a:p>
            <a:r>
              <a:rPr lang="en-US" sz="3600" dirty="0" smtClean="0">
                <a:latin typeface="+mj-lt"/>
              </a:rPr>
              <a:t>Connecticut Department of</a:t>
            </a:r>
          </a:p>
          <a:p>
            <a:r>
              <a:rPr lang="en-US" sz="3600" dirty="0" smtClean="0">
                <a:latin typeface="+mj-lt"/>
              </a:rPr>
              <a:t>Energy and Environmental Protection</a:t>
            </a:r>
            <a:endParaRPr lang="en-US" sz="3600" dirty="0">
              <a:latin typeface="+mj-lt"/>
            </a:endParaRPr>
          </a:p>
        </p:txBody>
      </p:sp>
      <p:sp>
        <p:nvSpPr>
          <p:cNvPr id="8" name="Rectangle 7"/>
          <p:cNvSpPr/>
          <p:nvPr/>
        </p:nvSpPr>
        <p:spPr>
          <a:xfrm>
            <a:off x="6705600" y="4800600"/>
            <a:ext cx="2438400" cy="1295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p:cNvPicPr>
            <a:picLocks noChangeAspect="1" noChangeArrowheads="1"/>
          </p:cNvPicPr>
          <p:nvPr/>
        </p:nvPicPr>
        <p:blipFill>
          <a:blip r:embed="rId2" cstate="print"/>
          <a:srcRect/>
          <a:stretch>
            <a:fillRect/>
          </a:stretch>
        </p:blipFill>
        <p:spPr bwMode="auto">
          <a:xfrm>
            <a:off x="0" y="0"/>
            <a:ext cx="9144000" cy="3505200"/>
          </a:xfrm>
          <a:prstGeom prst="rect">
            <a:avLst/>
          </a:prstGeom>
          <a:noFill/>
          <a:ln w="9525">
            <a:noFill/>
            <a:miter lim="800000"/>
            <a:headEnd/>
            <a:tailEnd/>
          </a:ln>
        </p:spPr>
      </p:pic>
      <p:pic>
        <p:nvPicPr>
          <p:cNvPr id="10" name="Picture 16" descr="DEEPsFirstslides2-8-12ONLY.jpg"/>
          <p:cNvPicPr>
            <a:picLocks noChangeAspect="1"/>
          </p:cNvPicPr>
          <p:nvPr/>
        </p:nvPicPr>
        <p:blipFill>
          <a:blip r:embed="rId3" cstate="print"/>
          <a:srcRect/>
          <a:stretch>
            <a:fillRect/>
          </a:stretch>
        </p:blipFill>
        <p:spPr bwMode="auto">
          <a:xfrm>
            <a:off x="0" y="4800600"/>
            <a:ext cx="6737350" cy="1268413"/>
          </a:xfrm>
          <a:prstGeom prst="rect">
            <a:avLst/>
          </a:prstGeom>
          <a:noFill/>
          <a:ln w="9525">
            <a:noFill/>
            <a:miter lim="800000"/>
            <a:headEnd/>
            <a:tailEnd/>
          </a:ln>
        </p:spPr>
      </p:pic>
      <p:pic>
        <p:nvPicPr>
          <p:cNvPr id="11" name="Picture 6" descr="DEEPLogoRectangleCOLORsmall.jpg"/>
          <p:cNvPicPr>
            <a:picLocks noChangeAspect="1"/>
          </p:cNvPicPr>
          <p:nvPr/>
        </p:nvPicPr>
        <p:blipFill>
          <a:blip r:embed="rId4" cstate="print"/>
          <a:srcRect/>
          <a:stretch>
            <a:fillRect/>
          </a:stretch>
        </p:blipFill>
        <p:spPr bwMode="auto">
          <a:xfrm>
            <a:off x="6934200" y="4953000"/>
            <a:ext cx="1962150" cy="869950"/>
          </a:xfrm>
          <a:prstGeom prst="rect">
            <a:avLst/>
          </a:prstGeom>
          <a:noFill/>
          <a:ln w="9525">
            <a:noFill/>
            <a:miter lim="800000"/>
            <a:headEnd/>
            <a:tailEnd/>
          </a:ln>
        </p:spPr>
      </p:pic>
      <p:sp>
        <p:nvSpPr>
          <p:cNvPr id="18" name="Rectangle 17"/>
          <p:cNvSpPr/>
          <p:nvPr/>
        </p:nvSpPr>
        <p:spPr>
          <a:xfrm>
            <a:off x="0" y="605790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
        <p:nvSpPr>
          <p:cNvPr id="22" name="Rectangle 21"/>
          <p:cNvSpPr/>
          <p:nvPr/>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20" name="Rectangle 19"/>
          <p:cNvSpPr/>
          <p:nvPr/>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21" name="TextBox 35"/>
          <p:cNvSpPr txBox="1">
            <a:spLocks noChangeArrowheads="1"/>
          </p:cNvSpPr>
          <p:nvPr/>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pic>
        <p:nvPicPr>
          <p:cNvPr id="19" name="Picture 7" descr="DEEPLogoRectangleCOLOR755px337px300dpi.gif"/>
          <p:cNvPicPr>
            <a:picLocks noChangeAspect="1"/>
          </p:cNvPicPr>
          <p:nvPr/>
        </p:nvPicPr>
        <p:blipFill>
          <a:blip r:embed="rId2" cstate="print"/>
          <a:srcRect r="64532"/>
          <a:stretch>
            <a:fillRect/>
          </a:stretch>
        </p:blipFill>
        <p:spPr bwMode="auto">
          <a:xfrm>
            <a:off x="292100" y="5753100"/>
            <a:ext cx="777875" cy="979488"/>
          </a:xfrm>
          <a:prstGeom prst="rect">
            <a:avLst/>
          </a:prstGeom>
          <a:noFill/>
          <a:ln w="9525">
            <a:noFill/>
            <a:miter lim="800000"/>
            <a:headEnd/>
            <a:tailEnd/>
          </a:ln>
        </p:spPr>
      </p:pic>
      <p:sp>
        <p:nvSpPr>
          <p:cNvPr id="9" name="Rectangle 8"/>
          <p:cNvSpPr/>
          <p:nvPr userDrawn="1"/>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10" name="Rectangle 9"/>
          <p:cNvSpPr/>
          <p:nvPr userDrawn="1"/>
        </p:nvSpPr>
        <p:spPr>
          <a:xfrm>
            <a:off x="0" y="0"/>
            <a:ext cx="9144000" cy="7257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12" name="Rectangle 11"/>
          <p:cNvSpPr/>
          <p:nvPr userDrawn="1"/>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14"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pic>
        <p:nvPicPr>
          <p:cNvPr id="15" name="Picture 7" descr="DEEPLogoRectangleCOLOR755px337px300dpi.gif"/>
          <p:cNvPicPr>
            <a:picLocks noChangeAspect="1"/>
          </p:cNvPicPr>
          <p:nvPr userDrawn="1"/>
        </p:nvPicPr>
        <p:blipFill>
          <a:blip r:embed="rId2" cstate="print"/>
          <a:srcRect r="64532"/>
          <a:stretch>
            <a:fillRect/>
          </a:stretch>
        </p:blipFill>
        <p:spPr bwMode="auto">
          <a:xfrm>
            <a:off x="292100" y="5774871"/>
            <a:ext cx="777875" cy="979488"/>
          </a:xfrm>
          <a:prstGeom prst="rect">
            <a:avLst/>
          </a:prstGeom>
          <a:noFill/>
          <a:ln w="9525">
            <a:noFill/>
            <a:miter lim="800000"/>
            <a:headEnd/>
            <a:tailEnd/>
          </a:ln>
        </p:spPr>
      </p:pic>
      <p:sp>
        <p:nvSpPr>
          <p:cNvPr id="16" name="Title 1"/>
          <p:cNvSpPr>
            <a:spLocks noGrp="1"/>
          </p:cNvSpPr>
          <p:nvPr>
            <p:ph type="title"/>
          </p:nvPr>
        </p:nvSpPr>
        <p:spPr>
          <a:xfrm>
            <a:off x="0" y="0"/>
            <a:ext cx="8229600" cy="1143000"/>
          </a:xfrm>
          <a:prstGeom prst="rect">
            <a:avLst/>
          </a:prstGeom>
        </p:spPr>
        <p:txBody>
          <a:bodyPr/>
          <a:lstStyle>
            <a:lvl1pPr>
              <a:defRPr baseline="0">
                <a:solidFill>
                  <a:schemeClr val="tx1"/>
                </a:solidFill>
              </a:defRPr>
            </a:lvl1pPr>
          </a:lstStyle>
          <a:p>
            <a:r>
              <a:rPr lang="en-US" smtClean="0"/>
              <a:t>Click to edit Master title style</a:t>
            </a:r>
            <a:endParaRPr lang="en-US" dirty="0"/>
          </a:p>
        </p:txBody>
      </p:sp>
      <p:sp>
        <p:nvSpPr>
          <p:cNvPr id="23" name="Content Placeholder 2"/>
          <p:cNvSpPr>
            <a:spLocks noGrp="1"/>
          </p:cNvSpPr>
          <p:nvPr userDrawn="1">
            <p:ph idx="1"/>
          </p:nvPr>
        </p:nvSpPr>
        <p:spPr>
          <a:xfrm>
            <a:off x="609600" y="1447800"/>
            <a:ext cx="8229600" cy="3733800"/>
          </a:xfrm>
          <a:prstGeom prst="rect">
            <a:avLst/>
          </a:prstGeom>
        </p:spPr>
        <p:txBody>
          <a:bodyPr/>
          <a:lstStyle/>
          <a:p>
            <a:pPr lvl="0" eaLnBrk="1" hangingPunct="1">
              <a:buFont typeface="Arial" pitchFamily="34" charset="0"/>
              <a:buNone/>
            </a:pPr>
            <a:r>
              <a:rPr lang="en-US" baseline="30000" smtClean="0">
                <a:solidFill>
                  <a:schemeClr val="bg1"/>
                </a:solidFill>
                <a:latin typeface="Berkeley-Medium"/>
              </a:rPr>
              <a:t>Click to edit Master text styles</a:t>
            </a:r>
          </a:p>
          <a:p>
            <a:pPr lvl="1" eaLnBrk="1" hangingPunct="1">
              <a:buFont typeface="Arial" pitchFamily="34" charset="0"/>
              <a:buNone/>
            </a:pPr>
            <a:r>
              <a:rPr lang="en-US" baseline="30000" smtClean="0">
                <a:solidFill>
                  <a:schemeClr val="bg1"/>
                </a:solidFill>
                <a:latin typeface="Berkeley-Medium"/>
              </a:rPr>
              <a:t>Second level</a:t>
            </a:r>
          </a:p>
          <a:p>
            <a:pPr lvl="2" eaLnBrk="1" hangingPunct="1">
              <a:buFont typeface="Arial" pitchFamily="34" charset="0"/>
              <a:buNone/>
            </a:pPr>
            <a:r>
              <a:rPr lang="en-US" baseline="30000" smtClean="0">
                <a:solidFill>
                  <a:schemeClr val="bg1"/>
                </a:solidFill>
                <a:latin typeface="Berkeley-Medium"/>
              </a:rPr>
              <a:t>Third level</a:t>
            </a:r>
          </a:p>
          <a:p>
            <a:pPr lvl="3" eaLnBrk="1" hangingPunct="1">
              <a:buFont typeface="Arial" pitchFamily="34" charset="0"/>
              <a:buNone/>
            </a:pPr>
            <a:r>
              <a:rPr lang="en-US" baseline="30000" smtClean="0">
                <a:solidFill>
                  <a:schemeClr val="bg1"/>
                </a:solidFill>
                <a:latin typeface="Berkeley-Medium"/>
              </a:rPr>
              <a:t>Fourth level</a:t>
            </a:r>
          </a:p>
          <a:p>
            <a:pPr lvl="4" eaLnBrk="1" hangingPunct="1">
              <a:buFont typeface="Arial" pitchFamily="34" charset="0"/>
              <a:buNone/>
            </a:pPr>
            <a:r>
              <a:rPr lang="en-US" baseline="30000" smtClean="0">
                <a:solidFill>
                  <a:schemeClr val="bg1"/>
                </a:solidFill>
                <a:latin typeface="Berkeley-Medium"/>
              </a:rPr>
              <a:t>Fifth level</a:t>
            </a:r>
            <a:endParaRPr lang="en-US" baseline="30000" dirty="0" smtClean="0">
              <a:solidFill>
                <a:schemeClr val="bg1"/>
              </a:solidFill>
              <a:latin typeface="Berkeley-Medium"/>
            </a:endParaRPr>
          </a:p>
        </p:txBody>
      </p:sp>
    </p:spTree>
    <p:extLst>
      <p:ext uri="{BB962C8B-B14F-4D97-AF65-F5344CB8AC3E}">
        <p14:creationId xmlns:p14="http://schemas.microsoft.com/office/powerpoint/2010/main" val="407264593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Rectangle 6"/>
          <p:cNvSpPr/>
          <p:nvPr userDrawn="1"/>
        </p:nvSpPr>
        <p:spPr>
          <a:xfrm>
            <a:off x="0" y="6415314"/>
            <a:ext cx="9144000" cy="4426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8" name="Rectangle 7"/>
          <p:cNvSpPr/>
          <p:nvPr userDrawn="1"/>
        </p:nvSpPr>
        <p:spPr bwMode="auto">
          <a:xfrm>
            <a:off x="0" y="6037943"/>
            <a:ext cx="9144000" cy="5263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pic>
        <p:nvPicPr>
          <p:cNvPr id="3" name="Picture 10" descr="21050604.JPG"/>
          <p:cNvPicPr>
            <a:picLocks noChangeAspect="1"/>
          </p:cNvPicPr>
          <p:nvPr userDrawn="1"/>
        </p:nvPicPr>
        <p:blipFill>
          <a:blip r:embed="rId2" cstate="print"/>
          <a:srcRect b="11644"/>
          <a:stretch>
            <a:fillRect/>
          </a:stretch>
        </p:blipFill>
        <p:spPr bwMode="auto">
          <a:xfrm>
            <a:off x="0" y="0"/>
            <a:ext cx="9144000" cy="4914900"/>
          </a:xfrm>
          <a:prstGeom prst="rect">
            <a:avLst/>
          </a:prstGeom>
          <a:noFill/>
          <a:ln w="9525">
            <a:noFill/>
            <a:miter lim="800000"/>
            <a:headEnd/>
            <a:tailEnd/>
          </a:ln>
        </p:spPr>
      </p:pic>
      <p:sp>
        <p:nvSpPr>
          <p:cNvPr id="6"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pic>
        <p:nvPicPr>
          <p:cNvPr id="5" name="Picture 7" descr="DEEPLogoRectangleCOLOR755px337px300dpi.gif"/>
          <p:cNvPicPr>
            <a:picLocks noChangeAspect="1"/>
          </p:cNvPicPr>
          <p:nvPr userDrawn="1"/>
        </p:nvPicPr>
        <p:blipFill>
          <a:blip r:embed="rId3" cstate="print"/>
          <a:srcRect r="64532"/>
          <a:stretch>
            <a:fillRect/>
          </a:stretch>
        </p:blipFill>
        <p:spPr bwMode="auto">
          <a:xfrm>
            <a:off x="292100" y="5774871"/>
            <a:ext cx="777875" cy="979488"/>
          </a:xfrm>
          <a:prstGeom prst="rect">
            <a:avLst/>
          </a:prstGeom>
          <a:noFill/>
          <a:ln w="9525">
            <a:noFill/>
            <a:miter lim="800000"/>
            <a:headEnd/>
            <a:tailEnd/>
          </a:ln>
        </p:spPr>
      </p:pic>
      <p:sp>
        <p:nvSpPr>
          <p:cNvPr id="9" name="Title 1"/>
          <p:cNvSpPr>
            <a:spLocks noGrp="1"/>
          </p:cNvSpPr>
          <p:nvPr>
            <p:ph type="title"/>
          </p:nvPr>
        </p:nvSpPr>
        <p:spPr>
          <a:xfrm>
            <a:off x="0" y="4916487"/>
            <a:ext cx="8229600" cy="1143000"/>
          </a:xfrm>
          <a:prstGeom prst="rect">
            <a:avLst/>
          </a:prstGeom>
        </p:spPr>
        <p:txBody>
          <a:bodyPr/>
          <a:lstStyle>
            <a:lvl1pPr>
              <a:defRPr baseline="0">
                <a:solidFill>
                  <a:schemeClr val="tx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682562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Rectangle 6"/>
          <p:cNvSpPr/>
          <p:nvPr userDrawn="1"/>
        </p:nvSpPr>
        <p:spPr>
          <a:xfrm>
            <a:off x="0" y="6400800"/>
            <a:ext cx="9144000" cy="4571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5" name="Rectangle 4"/>
          <p:cNvSpPr/>
          <p:nvPr userDrawn="1"/>
        </p:nvSpPr>
        <p:spPr bwMode="auto">
          <a:xfrm>
            <a:off x="0" y="6037943"/>
            <a:ext cx="9144000" cy="5263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6"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pic>
        <p:nvPicPr>
          <p:cNvPr id="8" name="Picture 7" descr="DEEPLogoRectangleCOLOR755px337px300dpi.gif"/>
          <p:cNvPicPr>
            <a:picLocks noChangeAspect="1"/>
          </p:cNvPicPr>
          <p:nvPr userDrawn="1"/>
        </p:nvPicPr>
        <p:blipFill>
          <a:blip r:embed="rId2" cstate="print"/>
          <a:srcRect r="64532"/>
          <a:stretch>
            <a:fillRect/>
          </a:stretch>
        </p:blipFill>
        <p:spPr bwMode="auto">
          <a:xfrm>
            <a:off x="292100" y="5753100"/>
            <a:ext cx="777875" cy="979488"/>
          </a:xfrm>
          <a:prstGeom prst="rect">
            <a:avLst/>
          </a:prstGeom>
          <a:noFill/>
          <a:ln w="9525">
            <a:noFill/>
            <a:miter lim="800000"/>
            <a:headEnd/>
            <a:tailEnd/>
          </a:ln>
        </p:spPr>
      </p:pic>
      <p:sp>
        <p:nvSpPr>
          <p:cNvPr id="9" name="Rectangle 8"/>
          <p:cNvSpPr/>
          <p:nvPr userDrawn="1"/>
        </p:nvSpPr>
        <p:spPr>
          <a:xfrm>
            <a:off x="0" y="0"/>
            <a:ext cx="9144000" cy="72571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2" name="Title 1"/>
          <p:cNvSpPr>
            <a:spLocks noGrp="1"/>
          </p:cNvSpPr>
          <p:nvPr>
            <p:ph type="title" hasCustomPrompt="1"/>
          </p:nvPr>
        </p:nvSpPr>
        <p:spPr>
          <a:xfrm>
            <a:off x="0" y="0"/>
            <a:ext cx="8229600" cy="1143000"/>
          </a:xfrm>
          <a:prstGeom prst="rect">
            <a:avLst/>
          </a:prstGeom>
        </p:spPr>
        <p:txBody>
          <a:bodyPr/>
          <a:lstStyle>
            <a:lvl1pPr algn="l">
              <a:defRPr>
                <a:solidFill>
                  <a:schemeClr val="bg1"/>
                </a:solidFill>
              </a:defRPr>
            </a:lvl1pPr>
          </a:lstStyle>
          <a:p>
            <a:r>
              <a:rPr lang="en-US" dirty="0" smtClean="0"/>
              <a:t>Questions?</a:t>
            </a:r>
            <a:endParaRPr lang="en-US" dirty="0"/>
          </a:p>
        </p:txBody>
      </p:sp>
    </p:spTree>
    <p:extLst>
      <p:ext uri="{BB962C8B-B14F-4D97-AF65-F5344CB8AC3E}">
        <p14:creationId xmlns:p14="http://schemas.microsoft.com/office/powerpoint/2010/main" val="23708924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blue">
    <p:spTree>
      <p:nvGrpSpPr>
        <p:cNvPr id="1" name=""/>
        <p:cNvGrpSpPr/>
        <p:nvPr/>
      </p:nvGrpSpPr>
      <p:grpSpPr>
        <a:xfrm>
          <a:off x="0" y="0"/>
          <a:ext cx="0" cy="0"/>
          <a:chOff x="0" y="0"/>
          <a:chExt cx="0" cy="0"/>
        </a:xfrm>
      </p:grpSpPr>
      <p:sp>
        <p:nvSpPr>
          <p:cNvPr id="12" name="Rectangle 11"/>
          <p:cNvSpPr/>
          <p:nvPr/>
        </p:nvSpPr>
        <p:spPr>
          <a:xfrm>
            <a:off x="6705600" y="4800600"/>
            <a:ext cx="2438400" cy="1295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7375E"/>
              </a:solidFill>
            </a:endParaRPr>
          </a:p>
        </p:txBody>
      </p:sp>
      <p:pic>
        <p:nvPicPr>
          <p:cNvPr id="14" name="Picture 16" descr="DEEPsFirstslides2-8-12ONLY.jpg"/>
          <p:cNvPicPr>
            <a:picLocks noChangeAspect="1"/>
          </p:cNvPicPr>
          <p:nvPr/>
        </p:nvPicPr>
        <p:blipFill>
          <a:blip r:embed="rId2" cstate="print"/>
          <a:srcRect/>
          <a:stretch>
            <a:fillRect/>
          </a:stretch>
        </p:blipFill>
        <p:spPr bwMode="auto">
          <a:xfrm>
            <a:off x="0" y="4800600"/>
            <a:ext cx="6737350" cy="1268413"/>
          </a:xfrm>
          <a:prstGeom prst="rect">
            <a:avLst/>
          </a:prstGeom>
          <a:noFill/>
          <a:ln w="9525">
            <a:noFill/>
            <a:miter lim="800000"/>
            <a:headEnd/>
            <a:tailEnd/>
          </a:ln>
        </p:spPr>
      </p:pic>
      <p:pic>
        <p:nvPicPr>
          <p:cNvPr id="15" name="Picture 6" descr="DEEPLogoRectangleCOLORsmall.jpg"/>
          <p:cNvPicPr>
            <a:picLocks noChangeAspect="1"/>
          </p:cNvPicPr>
          <p:nvPr/>
        </p:nvPicPr>
        <p:blipFill>
          <a:blip r:embed="rId3" cstate="print"/>
          <a:srcRect/>
          <a:stretch>
            <a:fillRect/>
          </a:stretch>
        </p:blipFill>
        <p:spPr bwMode="auto">
          <a:xfrm>
            <a:off x="6934200" y="4953000"/>
            <a:ext cx="1962150" cy="869950"/>
          </a:xfrm>
          <a:prstGeom prst="rect">
            <a:avLst/>
          </a:prstGeom>
          <a:noFill/>
          <a:ln w="9525">
            <a:noFill/>
            <a:miter lim="800000"/>
            <a:headEnd/>
            <a:tailEnd/>
          </a:ln>
        </p:spPr>
      </p:pic>
      <p:sp>
        <p:nvSpPr>
          <p:cNvPr id="16" name="Rectangle 15"/>
          <p:cNvSpPr/>
          <p:nvPr/>
        </p:nvSpPr>
        <p:spPr>
          <a:xfrm>
            <a:off x="0" y="605790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8" name="Rectangle 7"/>
          <p:cNvSpPr/>
          <p:nvPr userDrawn="1"/>
        </p:nvSpPr>
        <p:spPr>
          <a:xfrm>
            <a:off x="6705600" y="4800600"/>
            <a:ext cx="2438400" cy="1295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7375E"/>
              </a:solidFill>
            </a:endParaRPr>
          </a:p>
        </p:txBody>
      </p:sp>
      <p:pic>
        <p:nvPicPr>
          <p:cNvPr id="10" name="Picture 16" descr="DEEPsFirstslides2-8-12ONLY.jpg"/>
          <p:cNvPicPr>
            <a:picLocks noChangeAspect="1"/>
          </p:cNvPicPr>
          <p:nvPr userDrawn="1"/>
        </p:nvPicPr>
        <p:blipFill>
          <a:blip r:embed="rId2" cstate="print"/>
          <a:srcRect/>
          <a:stretch>
            <a:fillRect/>
          </a:stretch>
        </p:blipFill>
        <p:spPr bwMode="auto">
          <a:xfrm>
            <a:off x="0" y="4800600"/>
            <a:ext cx="6737350" cy="1268413"/>
          </a:xfrm>
          <a:prstGeom prst="rect">
            <a:avLst/>
          </a:prstGeom>
          <a:noFill/>
          <a:ln w="9525">
            <a:noFill/>
            <a:miter lim="800000"/>
            <a:headEnd/>
            <a:tailEnd/>
          </a:ln>
        </p:spPr>
      </p:pic>
      <p:pic>
        <p:nvPicPr>
          <p:cNvPr id="11" name="Picture 6" descr="DEEPLogoRectangleCOLORsmall.jpg"/>
          <p:cNvPicPr>
            <a:picLocks noChangeAspect="1"/>
          </p:cNvPicPr>
          <p:nvPr userDrawn="1"/>
        </p:nvPicPr>
        <p:blipFill>
          <a:blip r:embed="rId3" cstate="print"/>
          <a:srcRect/>
          <a:stretch>
            <a:fillRect/>
          </a:stretch>
        </p:blipFill>
        <p:spPr bwMode="auto">
          <a:xfrm>
            <a:off x="6934200" y="4953000"/>
            <a:ext cx="1962150" cy="869950"/>
          </a:xfrm>
          <a:prstGeom prst="rect">
            <a:avLst/>
          </a:prstGeom>
          <a:noFill/>
          <a:ln w="9525">
            <a:noFill/>
            <a:miter lim="800000"/>
            <a:headEnd/>
            <a:tailEnd/>
          </a:ln>
        </p:spPr>
      </p:pic>
      <p:sp>
        <p:nvSpPr>
          <p:cNvPr id="18" name="Rectangle 17"/>
          <p:cNvSpPr/>
          <p:nvPr userDrawn="1"/>
        </p:nvSpPr>
        <p:spPr>
          <a:xfrm>
            <a:off x="0" y="605790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pic>
        <p:nvPicPr>
          <p:cNvPr id="21" name="Picture 8" descr="2012 sky.jpg"/>
          <p:cNvPicPr>
            <a:picLocks noChangeAspect="1"/>
          </p:cNvPicPr>
          <p:nvPr userDrawn="1"/>
        </p:nvPicPr>
        <p:blipFill>
          <a:blip r:embed="rId4" cstate="print"/>
          <a:srcRect t="17651" b="31863"/>
          <a:stretch>
            <a:fillRect/>
          </a:stretch>
        </p:blipFill>
        <p:spPr bwMode="auto">
          <a:xfrm>
            <a:off x="10" y="0"/>
            <a:ext cx="9144000" cy="3519714"/>
          </a:xfrm>
          <a:prstGeom prst="rect">
            <a:avLst/>
          </a:prstGeom>
          <a:noFill/>
          <a:ln w="9525">
            <a:noFill/>
            <a:miter lim="800000"/>
            <a:headEnd/>
            <a:tailEnd/>
          </a:ln>
        </p:spPr>
      </p:pic>
      <p:sp>
        <p:nvSpPr>
          <p:cNvPr id="17" name="TextBox 16"/>
          <p:cNvSpPr txBox="1"/>
          <p:nvPr/>
        </p:nvSpPr>
        <p:spPr>
          <a:xfrm>
            <a:off x="0" y="3548743"/>
            <a:ext cx="8890000" cy="1200329"/>
          </a:xfrm>
          <a:prstGeom prst="rect">
            <a:avLst/>
          </a:prstGeom>
          <a:noFill/>
        </p:spPr>
        <p:txBody>
          <a:bodyPr wrap="square" rtlCol="0">
            <a:spAutoFit/>
          </a:bodyPr>
          <a:lstStyle/>
          <a:p>
            <a:r>
              <a:rPr lang="en-US" sz="3600" dirty="0" smtClean="0">
                <a:solidFill>
                  <a:srgbClr val="FFFFFF"/>
                </a:solidFill>
              </a:rPr>
              <a:t>Connecticut Department of</a:t>
            </a:r>
          </a:p>
          <a:p>
            <a:r>
              <a:rPr lang="en-US" sz="3600" dirty="0" smtClean="0">
                <a:solidFill>
                  <a:srgbClr val="FFFFFF"/>
                </a:solidFill>
              </a:rPr>
              <a:t>Energy and Environmental Protection</a:t>
            </a:r>
            <a:endParaRPr lang="en-US" sz="3600" dirty="0">
              <a:solidFill>
                <a:srgbClr val="FFFFFF"/>
              </a:solidFill>
            </a:endParaRPr>
          </a:p>
        </p:txBody>
      </p:sp>
    </p:spTree>
    <p:extLst>
      <p:ext uri="{BB962C8B-B14F-4D97-AF65-F5344CB8AC3E}">
        <p14:creationId xmlns:p14="http://schemas.microsoft.com/office/powerpoint/2010/main" val="23716375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tx1"/>
        </a:solidFill>
        <a:effectLst/>
      </p:bgPr>
    </p:bg>
    <p:spTree>
      <p:nvGrpSpPr>
        <p:cNvPr id="1" name=""/>
        <p:cNvGrpSpPr/>
        <p:nvPr/>
      </p:nvGrpSpPr>
      <p:grpSpPr>
        <a:xfrm>
          <a:off x="0" y="0"/>
          <a:ext cx="0" cy="0"/>
          <a:chOff x="0" y="0"/>
          <a:chExt cx="0" cy="0"/>
        </a:xfrm>
      </p:grpSpPr>
      <p:sp>
        <p:nvSpPr>
          <p:cNvPr id="22" name="Rectangle 21"/>
          <p:cNvSpPr/>
          <p:nvPr userDrawn="1"/>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7375E"/>
              </a:solidFill>
            </a:endParaRPr>
          </a:p>
        </p:txBody>
      </p:sp>
      <p:sp>
        <p:nvSpPr>
          <p:cNvPr id="17" name="Rectangle 16"/>
          <p:cNvSpPr/>
          <p:nvPr userDrawn="1"/>
        </p:nvSpPr>
        <p:spPr>
          <a:xfrm>
            <a:off x="0" y="0"/>
            <a:ext cx="9144000" cy="4187371"/>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13" name="Title 12"/>
          <p:cNvSpPr>
            <a:spLocks noGrp="1"/>
          </p:cNvSpPr>
          <p:nvPr>
            <p:ph type="title" hasCustomPrompt="1"/>
          </p:nvPr>
        </p:nvSpPr>
        <p:spPr>
          <a:xfrm>
            <a:off x="304800" y="1600200"/>
            <a:ext cx="8229600" cy="1143000"/>
          </a:xfrm>
          <a:prstGeom prst="rect">
            <a:avLst/>
          </a:prstGeom>
        </p:spPr>
        <p:txBody>
          <a:bodyPr/>
          <a:lstStyle>
            <a:lvl1pPr>
              <a:defRPr>
                <a:solidFill>
                  <a:schemeClr val="tx1"/>
                </a:solidFill>
              </a:defRPr>
            </a:lvl1pPr>
          </a:lstStyle>
          <a:p>
            <a:r>
              <a:rPr lang="en-US" dirty="0" smtClean="0"/>
              <a:t>Title of Presentation</a:t>
            </a:r>
            <a:endParaRPr lang="en-US" dirty="0"/>
          </a:p>
        </p:txBody>
      </p:sp>
      <p:sp>
        <p:nvSpPr>
          <p:cNvPr id="20" name="Rectangle 19"/>
          <p:cNvSpPr/>
          <p:nvPr userDrawn="1"/>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21"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17375E"/>
                </a:solidFill>
              </a:rPr>
              <a:t>Connecticut Department of Energy and Environmental Protection</a:t>
            </a:r>
          </a:p>
        </p:txBody>
      </p:sp>
      <p:pic>
        <p:nvPicPr>
          <p:cNvPr id="19" name="Picture 7" descr="DEEPLogoRectangleCOLOR755px337px300dpi.gif"/>
          <p:cNvPicPr>
            <a:picLocks noChangeAspect="1"/>
          </p:cNvPicPr>
          <p:nvPr userDrawn="1"/>
        </p:nvPicPr>
        <p:blipFill>
          <a:blip r:embed="rId2" cstate="print"/>
          <a:srcRect r="64532"/>
          <a:stretch>
            <a:fillRect/>
          </a:stretch>
        </p:blipFill>
        <p:spPr bwMode="auto">
          <a:xfrm>
            <a:off x="292100" y="5774871"/>
            <a:ext cx="777875" cy="979488"/>
          </a:xfrm>
          <a:prstGeom prst="rect">
            <a:avLst/>
          </a:prstGeom>
          <a:noFill/>
          <a:ln w="9525">
            <a:noFill/>
            <a:miter lim="800000"/>
            <a:headEnd/>
            <a:tailEnd/>
          </a:ln>
        </p:spPr>
      </p:pic>
    </p:spTree>
    <p:extLst>
      <p:ext uri="{BB962C8B-B14F-4D97-AF65-F5344CB8AC3E}">
        <p14:creationId xmlns:p14="http://schemas.microsoft.com/office/powerpoint/2010/main" val="2356932083"/>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2" name="Title 1"/>
          <p:cNvSpPr>
            <a:spLocks noGrp="1"/>
          </p:cNvSpPr>
          <p:nvPr>
            <p:ph type="title"/>
          </p:nvPr>
        </p:nvSpPr>
        <p:spPr>
          <a:xfrm>
            <a:off x="0" y="0"/>
            <a:ext cx="8229600" cy="1143000"/>
          </a:xfrm>
          <a:prstGeom prst="rect">
            <a:avLst/>
          </a:prstGeom>
        </p:spPr>
        <p:txBody>
          <a:bodyPr/>
          <a:lstStyle>
            <a:lvl1pPr>
              <a:defRPr baseline="0">
                <a:solidFill>
                  <a:schemeClr val="bg1"/>
                </a:solidFill>
              </a:defRPr>
            </a:lvl1pPr>
          </a:lstStyle>
          <a:p>
            <a:r>
              <a:rPr lang="en-US" smtClean="0"/>
              <a:t>Click to edit Master title style</a:t>
            </a:r>
            <a:endParaRPr lang="en-US" dirty="0"/>
          </a:p>
        </p:txBody>
      </p:sp>
      <p:sp>
        <p:nvSpPr>
          <p:cNvPr id="7" name="Rectangle 6"/>
          <p:cNvSpPr/>
          <p:nvPr userDrawn="1"/>
        </p:nvSpPr>
        <p:spPr bwMode="auto">
          <a:xfrm>
            <a:off x="5106022" y="1130300"/>
            <a:ext cx="1931988" cy="1869420"/>
          </a:xfrm>
          <a:prstGeom prst="rect">
            <a:avLst/>
          </a:prstGeom>
          <a:solidFill>
            <a:schemeClr val="accent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17375E"/>
              </a:solidFill>
            </a:endParaRPr>
          </a:p>
        </p:txBody>
      </p:sp>
      <p:sp>
        <p:nvSpPr>
          <p:cNvPr id="4" name="Rectangle 3"/>
          <p:cNvSpPr/>
          <p:nvPr userDrawn="1"/>
        </p:nvSpPr>
        <p:spPr>
          <a:xfrm>
            <a:off x="5114617" y="2993972"/>
            <a:ext cx="1923393" cy="1842921"/>
          </a:xfrm>
          <a:prstGeom prst="rect">
            <a:avLst/>
          </a:prstGeom>
          <a:solidFill>
            <a:schemeClr val="accent4"/>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5" name="Rectangle 4"/>
          <p:cNvSpPr/>
          <p:nvPr userDrawn="1"/>
        </p:nvSpPr>
        <p:spPr>
          <a:xfrm>
            <a:off x="3194562" y="2994957"/>
            <a:ext cx="1923393" cy="1841936"/>
          </a:xfrm>
          <a:prstGeom prst="rect">
            <a:avLst/>
          </a:prstGeom>
          <a:solidFill>
            <a:schemeClr val="accent3"/>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9" name="Rectangle 8"/>
          <p:cNvSpPr/>
          <p:nvPr userDrawn="1"/>
        </p:nvSpPr>
        <p:spPr>
          <a:xfrm>
            <a:off x="0" y="6477000"/>
            <a:ext cx="9144000" cy="38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7375E"/>
              </a:solidFill>
            </a:endParaRPr>
          </a:p>
        </p:txBody>
      </p:sp>
      <p:sp>
        <p:nvSpPr>
          <p:cNvPr id="10" name="Rectangle 9"/>
          <p:cNvSpPr/>
          <p:nvPr userDrawn="1"/>
        </p:nvSpPr>
        <p:spPr bwMode="auto">
          <a:xfrm>
            <a:off x="0" y="6026150"/>
            <a:ext cx="9144000" cy="5381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pic>
        <p:nvPicPr>
          <p:cNvPr id="12" name="Picture 7" descr="DEEPLogoRectangleCOLOR755px337px300dpi.gif"/>
          <p:cNvPicPr>
            <a:picLocks noChangeAspect="1"/>
          </p:cNvPicPr>
          <p:nvPr userDrawn="1"/>
        </p:nvPicPr>
        <p:blipFill>
          <a:blip r:embed="rId2" cstate="print"/>
          <a:srcRect r="64532"/>
          <a:stretch>
            <a:fillRect/>
          </a:stretch>
        </p:blipFill>
        <p:spPr bwMode="auto">
          <a:xfrm>
            <a:off x="292100" y="5774871"/>
            <a:ext cx="777875" cy="979488"/>
          </a:xfrm>
          <a:prstGeom prst="rect">
            <a:avLst/>
          </a:prstGeom>
          <a:noFill/>
          <a:ln w="9525">
            <a:noFill/>
            <a:miter lim="800000"/>
            <a:headEnd/>
            <a:tailEnd/>
          </a:ln>
        </p:spPr>
      </p:pic>
      <p:sp>
        <p:nvSpPr>
          <p:cNvPr id="11"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17375E"/>
                </a:solidFill>
              </a:rPr>
              <a:t>Connecticut Department of Energy and Environmental Protection</a:t>
            </a:r>
          </a:p>
        </p:txBody>
      </p:sp>
      <p:sp>
        <p:nvSpPr>
          <p:cNvPr id="13" name="TextBox 7"/>
          <p:cNvSpPr txBox="1">
            <a:spLocks noChangeArrowheads="1"/>
          </p:cNvSpPr>
          <p:nvPr userDrawn="1"/>
        </p:nvSpPr>
        <p:spPr bwMode="auto">
          <a:xfrm rot="16200000">
            <a:off x="318244" y="2845747"/>
            <a:ext cx="2876060" cy="369332"/>
          </a:xfrm>
          <a:prstGeom prst="rect">
            <a:avLst/>
          </a:prstGeom>
          <a:noFill/>
          <a:ln w="9525">
            <a:noFill/>
            <a:miter lim="800000"/>
            <a:headEnd/>
            <a:tailEnd/>
          </a:ln>
        </p:spPr>
        <p:txBody>
          <a:bodyPr>
            <a:spAutoFit/>
          </a:bodyPr>
          <a:lstStyle/>
          <a:p>
            <a:pPr algn="ctr"/>
            <a:r>
              <a:rPr lang="en-US" b="1" dirty="0">
                <a:solidFill>
                  <a:srgbClr val="FFFFFF"/>
                </a:solidFill>
              </a:rPr>
              <a:t>Impact on Agency Brand</a:t>
            </a:r>
          </a:p>
        </p:txBody>
      </p:sp>
      <p:sp>
        <p:nvSpPr>
          <p:cNvPr id="14" name="TextBox 8"/>
          <p:cNvSpPr txBox="1">
            <a:spLocks noChangeArrowheads="1"/>
          </p:cNvSpPr>
          <p:nvPr userDrawn="1"/>
        </p:nvSpPr>
        <p:spPr bwMode="auto">
          <a:xfrm>
            <a:off x="2695030" y="5665956"/>
            <a:ext cx="4314917" cy="369332"/>
          </a:xfrm>
          <a:prstGeom prst="rect">
            <a:avLst/>
          </a:prstGeom>
          <a:noFill/>
          <a:ln w="9525">
            <a:noFill/>
            <a:miter lim="800000"/>
            <a:headEnd/>
            <a:tailEnd/>
          </a:ln>
        </p:spPr>
        <p:txBody>
          <a:bodyPr>
            <a:spAutoFit/>
          </a:bodyPr>
          <a:lstStyle/>
          <a:p>
            <a:pPr algn="ctr"/>
            <a:r>
              <a:rPr lang="en-US" b="1">
                <a:solidFill>
                  <a:srgbClr val="FFFFFF"/>
                </a:solidFill>
              </a:rPr>
              <a:t>Value to Staff</a:t>
            </a:r>
          </a:p>
        </p:txBody>
      </p:sp>
      <p:sp>
        <p:nvSpPr>
          <p:cNvPr id="15" name="TextBox 9"/>
          <p:cNvSpPr txBox="1">
            <a:spLocks noChangeArrowheads="1"/>
          </p:cNvSpPr>
          <p:nvPr userDrawn="1"/>
        </p:nvSpPr>
        <p:spPr bwMode="auto">
          <a:xfrm>
            <a:off x="1857808" y="1092198"/>
            <a:ext cx="1159229" cy="307777"/>
          </a:xfrm>
          <a:prstGeom prst="rect">
            <a:avLst/>
          </a:prstGeom>
          <a:noFill/>
          <a:ln w="9525">
            <a:noFill/>
            <a:miter lim="800000"/>
            <a:headEnd/>
            <a:tailEnd/>
          </a:ln>
        </p:spPr>
        <p:txBody>
          <a:bodyPr>
            <a:spAutoFit/>
          </a:bodyPr>
          <a:lstStyle/>
          <a:p>
            <a:pPr algn="ctr"/>
            <a:r>
              <a:rPr lang="en-US" sz="1400" b="1">
                <a:solidFill>
                  <a:srgbClr val="FFFFFF"/>
                </a:solidFill>
              </a:rPr>
              <a:t>High</a:t>
            </a:r>
          </a:p>
        </p:txBody>
      </p:sp>
      <p:sp>
        <p:nvSpPr>
          <p:cNvPr id="16" name="TextBox 10"/>
          <p:cNvSpPr txBox="1">
            <a:spLocks noChangeArrowheads="1"/>
          </p:cNvSpPr>
          <p:nvPr userDrawn="1"/>
        </p:nvSpPr>
        <p:spPr bwMode="auto">
          <a:xfrm>
            <a:off x="1986611" y="2902925"/>
            <a:ext cx="966024" cy="307777"/>
          </a:xfrm>
          <a:prstGeom prst="rect">
            <a:avLst/>
          </a:prstGeom>
          <a:noFill/>
          <a:ln w="9525">
            <a:noFill/>
            <a:miter lim="800000"/>
            <a:headEnd/>
            <a:tailEnd/>
          </a:ln>
        </p:spPr>
        <p:txBody>
          <a:bodyPr>
            <a:spAutoFit/>
          </a:bodyPr>
          <a:lstStyle/>
          <a:p>
            <a:pPr algn="ctr"/>
            <a:r>
              <a:rPr lang="en-US" sz="1400" b="1">
                <a:solidFill>
                  <a:srgbClr val="FFFFFF"/>
                </a:solidFill>
              </a:rPr>
              <a:t>Medium</a:t>
            </a:r>
          </a:p>
        </p:txBody>
      </p:sp>
      <p:sp>
        <p:nvSpPr>
          <p:cNvPr id="17" name="TextBox 11"/>
          <p:cNvSpPr txBox="1">
            <a:spLocks noChangeArrowheads="1"/>
          </p:cNvSpPr>
          <p:nvPr userDrawn="1"/>
        </p:nvSpPr>
        <p:spPr bwMode="auto">
          <a:xfrm>
            <a:off x="1729007" y="4716094"/>
            <a:ext cx="1481237" cy="307777"/>
          </a:xfrm>
          <a:prstGeom prst="rect">
            <a:avLst/>
          </a:prstGeom>
          <a:noFill/>
          <a:ln w="9525">
            <a:noFill/>
            <a:miter lim="800000"/>
            <a:headEnd/>
            <a:tailEnd/>
          </a:ln>
        </p:spPr>
        <p:txBody>
          <a:bodyPr>
            <a:spAutoFit/>
          </a:bodyPr>
          <a:lstStyle/>
          <a:p>
            <a:pPr algn="ctr"/>
            <a:r>
              <a:rPr lang="en-US" sz="1400" b="1">
                <a:solidFill>
                  <a:srgbClr val="FFFFFF"/>
                </a:solidFill>
              </a:rPr>
              <a:t>Low</a:t>
            </a:r>
          </a:p>
        </p:txBody>
      </p:sp>
      <p:sp>
        <p:nvSpPr>
          <p:cNvPr id="18" name="TextBox 12"/>
          <p:cNvSpPr txBox="1">
            <a:spLocks noChangeArrowheads="1"/>
          </p:cNvSpPr>
          <p:nvPr userDrawn="1"/>
        </p:nvSpPr>
        <p:spPr bwMode="auto">
          <a:xfrm rot="18006833">
            <a:off x="2463916" y="5089698"/>
            <a:ext cx="937846" cy="307777"/>
          </a:xfrm>
          <a:prstGeom prst="rect">
            <a:avLst/>
          </a:prstGeom>
          <a:noFill/>
          <a:ln w="9525">
            <a:noFill/>
            <a:miter lim="800000"/>
            <a:headEnd/>
            <a:tailEnd/>
          </a:ln>
        </p:spPr>
        <p:txBody>
          <a:bodyPr>
            <a:spAutoFit/>
          </a:bodyPr>
          <a:lstStyle/>
          <a:p>
            <a:pPr algn="ctr"/>
            <a:r>
              <a:rPr lang="en-US" sz="1400" b="1">
                <a:solidFill>
                  <a:srgbClr val="FFFFFF"/>
                </a:solidFill>
              </a:rPr>
              <a:t>None</a:t>
            </a:r>
          </a:p>
        </p:txBody>
      </p:sp>
      <p:sp>
        <p:nvSpPr>
          <p:cNvPr id="19" name="TextBox 13"/>
          <p:cNvSpPr txBox="1">
            <a:spLocks noChangeArrowheads="1"/>
          </p:cNvSpPr>
          <p:nvPr userDrawn="1"/>
        </p:nvSpPr>
        <p:spPr bwMode="auto">
          <a:xfrm rot="18006833">
            <a:off x="4336713" y="5136280"/>
            <a:ext cx="1015973" cy="307777"/>
          </a:xfrm>
          <a:prstGeom prst="rect">
            <a:avLst/>
          </a:prstGeom>
          <a:noFill/>
          <a:ln w="9525">
            <a:noFill/>
            <a:miter lim="800000"/>
            <a:headEnd/>
            <a:tailEnd/>
          </a:ln>
        </p:spPr>
        <p:txBody>
          <a:bodyPr>
            <a:spAutoFit/>
          </a:bodyPr>
          <a:lstStyle/>
          <a:p>
            <a:pPr algn="ctr"/>
            <a:r>
              <a:rPr lang="en-US" sz="1400" b="1">
                <a:solidFill>
                  <a:srgbClr val="FFFFFF"/>
                </a:solidFill>
              </a:rPr>
              <a:t>Little</a:t>
            </a:r>
          </a:p>
        </p:txBody>
      </p:sp>
      <p:sp>
        <p:nvSpPr>
          <p:cNvPr id="20" name="TextBox 14"/>
          <p:cNvSpPr txBox="1">
            <a:spLocks noChangeArrowheads="1"/>
          </p:cNvSpPr>
          <p:nvPr userDrawn="1"/>
        </p:nvSpPr>
        <p:spPr bwMode="auto">
          <a:xfrm rot="18006833">
            <a:off x="6229576" y="5119277"/>
            <a:ext cx="1121217" cy="307777"/>
          </a:xfrm>
          <a:prstGeom prst="rect">
            <a:avLst/>
          </a:prstGeom>
          <a:noFill/>
          <a:ln w="9525">
            <a:noFill/>
            <a:miter lim="800000"/>
            <a:headEnd/>
            <a:tailEnd/>
          </a:ln>
        </p:spPr>
        <p:txBody>
          <a:bodyPr>
            <a:spAutoFit/>
          </a:bodyPr>
          <a:lstStyle/>
          <a:p>
            <a:pPr algn="ctr"/>
            <a:r>
              <a:rPr lang="en-US" sz="1400" b="1">
                <a:solidFill>
                  <a:srgbClr val="FFFFFF"/>
                </a:solidFill>
              </a:rPr>
              <a:t>A Lot</a:t>
            </a:r>
          </a:p>
        </p:txBody>
      </p:sp>
      <p:sp>
        <p:nvSpPr>
          <p:cNvPr id="21" name="Rectangle 20"/>
          <p:cNvSpPr/>
          <p:nvPr userDrawn="1"/>
        </p:nvSpPr>
        <p:spPr bwMode="auto">
          <a:xfrm>
            <a:off x="3185967" y="1128713"/>
            <a:ext cx="1931988" cy="1869420"/>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17375E"/>
              </a:solidFill>
            </a:endParaRPr>
          </a:p>
        </p:txBody>
      </p:sp>
    </p:spTree>
    <p:extLst>
      <p:ext uri="{BB962C8B-B14F-4D97-AF65-F5344CB8AC3E}">
        <p14:creationId xmlns:p14="http://schemas.microsoft.com/office/powerpoint/2010/main" val="27372652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1"/>
        </a:solidFill>
        <a:effectLst/>
      </p:bgPr>
    </p:bg>
    <p:spTree>
      <p:nvGrpSpPr>
        <p:cNvPr id="1" name=""/>
        <p:cNvGrpSpPr/>
        <p:nvPr/>
      </p:nvGrpSpPr>
      <p:grpSpPr>
        <a:xfrm>
          <a:off x="0" y="0"/>
          <a:ext cx="0" cy="0"/>
          <a:chOff x="0" y="0"/>
          <a:chExt cx="0" cy="0"/>
        </a:xfrm>
      </p:grpSpPr>
      <p:sp>
        <p:nvSpPr>
          <p:cNvPr id="22" name="Rectangle 21"/>
          <p:cNvSpPr/>
          <p:nvPr/>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7375E"/>
              </a:solidFill>
            </a:endParaRPr>
          </a:p>
        </p:txBody>
      </p:sp>
      <p:sp>
        <p:nvSpPr>
          <p:cNvPr id="20" name="Rectangle 19"/>
          <p:cNvSpPr/>
          <p:nvPr/>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21" name="TextBox 35"/>
          <p:cNvSpPr txBox="1">
            <a:spLocks noChangeArrowheads="1"/>
          </p:cNvSpPr>
          <p:nvPr/>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17375E"/>
                </a:solidFill>
              </a:rPr>
              <a:t>Connecticut Department of Energy and Environmental Protection</a:t>
            </a:r>
          </a:p>
        </p:txBody>
      </p:sp>
      <p:pic>
        <p:nvPicPr>
          <p:cNvPr id="19" name="Picture 7" descr="DEEPLogoRectangleCOLOR755px337px300dpi.gif"/>
          <p:cNvPicPr>
            <a:picLocks noChangeAspect="1"/>
          </p:cNvPicPr>
          <p:nvPr/>
        </p:nvPicPr>
        <p:blipFill>
          <a:blip r:embed="rId2" cstate="print"/>
          <a:srcRect r="64532"/>
          <a:stretch>
            <a:fillRect/>
          </a:stretch>
        </p:blipFill>
        <p:spPr bwMode="auto">
          <a:xfrm>
            <a:off x="292100" y="5753100"/>
            <a:ext cx="777875" cy="979488"/>
          </a:xfrm>
          <a:prstGeom prst="rect">
            <a:avLst/>
          </a:prstGeom>
          <a:noFill/>
          <a:ln w="9525">
            <a:noFill/>
            <a:miter lim="800000"/>
            <a:headEnd/>
            <a:tailEnd/>
          </a:ln>
        </p:spPr>
      </p:pic>
      <p:sp>
        <p:nvSpPr>
          <p:cNvPr id="9" name="Rectangle 8"/>
          <p:cNvSpPr/>
          <p:nvPr userDrawn="1"/>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7375E"/>
              </a:solidFill>
            </a:endParaRPr>
          </a:p>
        </p:txBody>
      </p:sp>
      <p:sp>
        <p:nvSpPr>
          <p:cNvPr id="10" name="Rectangle 9"/>
          <p:cNvSpPr/>
          <p:nvPr userDrawn="1"/>
        </p:nvSpPr>
        <p:spPr>
          <a:xfrm>
            <a:off x="0" y="0"/>
            <a:ext cx="9144000" cy="7257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12" name="Rectangle 11"/>
          <p:cNvSpPr/>
          <p:nvPr userDrawn="1"/>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14"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17375E"/>
                </a:solidFill>
              </a:rPr>
              <a:t>Connecticut Department of Energy and Environmental Protection</a:t>
            </a:r>
          </a:p>
        </p:txBody>
      </p:sp>
      <p:pic>
        <p:nvPicPr>
          <p:cNvPr id="15" name="Picture 7" descr="DEEPLogoRectangleCOLOR755px337px300dpi.gif"/>
          <p:cNvPicPr>
            <a:picLocks noChangeAspect="1"/>
          </p:cNvPicPr>
          <p:nvPr userDrawn="1"/>
        </p:nvPicPr>
        <p:blipFill>
          <a:blip r:embed="rId2" cstate="print"/>
          <a:srcRect r="64532"/>
          <a:stretch>
            <a:fillRect/>
          </a:stretch>
        </p:blipFill>
        <p:spPr bwMode="auto">
          <a:xfrm>
            <a:off x="292100" y="5774871"/>
            <a:ext cx="777875" cy="979488"/>
          </a:xfrm>
          <a:prstGeom prst="rect">
            <a:avLst/>
          </a:prstGeom>
          <a:noFill/>
          <a:ln w="9525">
            <a:noFill/>
            <a:miter lim="800000"/>
            <a:headEnd/>
            <a:tailEnd/>
          </a:ln>
        </p:spPr>
      </p:pic>
      <p:sp>
        <p:nvSpPr>
          <p:cNvPr id="16" name="Title 1"/>
          <p:cNvSpPr>
            <a:spLocks noGrp="1"/>
          </p:cNvSpPr>
          <p:nvPr>
            <p:ph type="title"/>
          </p:nvPr>
        </p:nvSpPr>
        <p:spPr>
          <a:xfrm>
            <a:off x="0" y="0"/>
            <a:ext cx="8229600" cy="1143000"/>
          </a:xfrm>
          <a:prstGeom prst="rect">
            <a:avLst/>
          </a:prstGeom>
        </p:spPr>
        <p:txBody>
          <a:bodyPr/>
          <a:lstStyle>
            <a:lvl1pPr>
              <a:defRPr baseline="0">
                <a:solidFill>
                  <a:schemeClr val="tx1"/>
                </a:solidFill>
              </a:defRPr>
            </a:lvl1pPr>
          </a:lstStyle>
          <a:p>
            <a:r>
              <a:rPr lang="en-US" smtClean="0"/>
              <a:t>Click to edit Master title style</a:t>
            </a:r>
            <a:endParaRPr lang="en-US" dirty="0"/>
          </a:p>
        </p:txBody>
      </p:sp>
      <p:sp>
        <p:nvSpPr>
          <p:cNvPr id="23" name="Content Placeholder 2"/>
          <p:cNvSpPr>
            <a:spLocks noGrp="1"/>
          </p:cNvSpPr>
          <p:nvPr userDrawn="1">
            <p:ph idx="1"/>
          </p:nvPr>
        </p:nvSpPr>
        <p:spPr>
          <a:xfrm>
            <a:off x="609600" y="1447800"/>
            <a:ext cx="8229600" cy="3733800"/>
          </a:xfrm>
          <a:prstGeom prst="rect">
            <a:avLst/>
          </a:prstGeom>
        </p:spPr>
        <p:txBody>
          <a:bodyPr/>
          <a:lstStyle/>
          <a:p>
            <a:pPr lvl="0" eaLnBrk="1" hangingPunct="1">
              <a:buFont typeface="Arial" pitchFamily="34" charset="0"/>
              <a:buNone/>
            </a:pPr>
            <a:r>
              <a:rPr lang="en-US" baseline="30000" smtClean="0">
                <a:solidFill>
                  <a:schemeClr val="bg1"/>
                </a:solidFill>
                <a:latin typeface="Berkeley-Medium"/>
              </a:rPr>
              <a:t>Click to edit Master text styles</a:t>
            </a:r>
          </a:p>
          <a:p>
            <a:pPr lvl="1" eaLnBrk="1" hangingPunct="1">
              <a:buFont typeface="Arial" pitchFamily="34" charset="0"/>
              <a:buNone/>
            </a:pPr>
            <a:r>
              <a:rPr lang="en-US" baseline="30000" smtClean="0">
                <a:solidFill>
                  <a:schemeClr val="bg1"/>
                </a:solidFill>
                <a:latin typeface="Berkeley-Medium"/>
              </a:rPr>
              <a:t>Second level</a:t>
            </a:r>
          </a:p>
          <a:p>
            <a:pPr lvl="2" eaLnBrk="1" hangingPunct="1">
              <a:buFont typeface="Arial" pitchFamily="34" charset="0"/>
              <a:buNone/>
            </a:pPr>
            <a:r>
              <a:rPr lang="en-US" baseline="30000" smtClean="0">
                <a:solidFill>
                  <a:schemeClr val="bg1"/>
                </a:solidFill>
                <a:latin typeface="Berkeley-Medium"/>
              </a:rPr>
              <a:t>Third level</a:t>
            </a:r>
          </a:p>
          <a:p>
            <a:pPr lvl="3" eaLnBrk="1" hangingPunct="1">
              <a:buFont typeface="Arial" pitchFamily="34" charset="0"/>
              <a:buNone/>
            </a:pPr>
            <a:r>
              <a:rPr lang="en-US" baseline="30000" smtClean="0">
                <a:solidFill>
                  <a:schemeClr val="bg1"/>
                </a:solidFill>
                <a:latin typeface="Berkeley-Medium"/>
              </a:rPr>
              <a:t>Fourth level</a:t>
            </a:r>
          </a:p>
          <a:p>
            <a:pPr lvl="4" eaLnBrk="1" hangingPunct="1">
              <a:buFont typeface="Arial" pitchFamily="34" charset="0"/>
              <a:buNone/>
            </a:pPr>
            <a:r>
              <a:rPr lang="en-US" baseline="30000" smtClean="0">
                <a:solidFill>
                  <a:schemeClr val="bg1"/>
                </a:solidFill>
                <a:latin typeface="Berkeley-Medium"/>
              </a:rPr>
              <a:t>Fifth level</a:t>
            </a:r>
            <a:endParaRPr lang="en-US" baseline="30000" dirty="0" smtClean="0">
              <a:solidFill>
                <a:schemeClr val="bg1"/>
              </a:solidFill>
              <a:latin typeface="Berkeley-Medium"/>
            </a:endParaRPr>
          </a:p>
        </p:txBody>
      </p:sp>
    </p:spTree>
    <p:extLst>
      <p:ext uri="{BB962C8B-B14F-4D97-AF65-F5344CB8AC3E}">
        <p14:creationId xmlns:p14="http://schemas.microsoft.com/office/powerpoint/2010/main" val="1784738256"/>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Rectangle 6"/>
          <p:cNvSpPr/>
          <p:nvPr userDrawn="1"/>
        </p:nvSpPr>
        <p:spPr>
          <a:xfrm>
            <a:off x="0" y="6415314"/>
            <a:ext cx="9144000" cy="4426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7375E"/>
              </a:solidFill>
            </a:endParaRPr>
          </a:p>
        </p:txBody>
      </p:sp>
      <p:sp>
        <p:nvSpPr>
          <p:cNvPr id="8" name="Rectangle 7"/>
          <p:cNvSpPr/>
          <p:nvPr userDrawn="1"/>
        </p:nvSpPr>
        <p:spPr bwMode="auto">
          <a:xfrm>
            <a:off x="0" y="6037943"/>
            <a:ext cx="9144000" cy="5263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6"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17375E"/>
                </a:solidFill>
              </a:rPr>
              <a:t>Connecticut Department of Energy and Environmental Protection</a:t>
            </a:r>
          </a:p>
        </p:txBody>
      </p:sp>
      <p:pic>
        <p:nvPicPr>
          <p:cNvPr id="5" name="Picture 7" descr="DEEPLogoRectangleCOLOR755px337px300dpi.gif"/>
          <p:cNvPicPr>
            <a:picLocks noChangeAspect="1"/>
          </p:cNvPicPr>
          <p:nvPr userDrawn="1"/>
        </p:nvPicPr>
        <p:blipFill>
          <a:blip r:embed="rId2" cstate="print"/>
          <a:srcRect r="64532"/>
          <a:stretch>
            <a:fillRect/>
          </a:stretch>
        </p:blipFill>
        <p:spPr bwMode="auto">
          <a:xfrm>
            <a:off x="292100" y="5774871"/>
            <a:ext cx="777875" cy="979488"/>
          </a:xfrm>
          <a:prstGeom prst="rect">
            <a:avLst/>
          </a:prstGeom>
          <a:noFill/>
          <a:ln w="9525">
            <a:noFill/>
            <a:miter lim="800000"/>
            <a:headEnd/>
            <a:tailEnd/>
          </a:ln>
        </p:spPr>
      </p:pic>
      <p:sp>
        <p:nvSpPr>
          <p:cNvPr id="9" name="Title 1"/>
          <p:cNvSpPr>
            <a:spLocks noGrp="1"/>
          </p:cNvSpPr>
          <p:nvPr>
            <p:ph type="title"/>
          </p:nvPr>
        </p:nvSpPr>
        <p:spPr>
          <a:xfrm>
            <a:off x="0" y="4916487"/>
            <a:ext cx="8229600" cy="1143000"/>
          </a:xfrm>
          <a:prstGeom prst="rect">
            <a:avLst/>
          </a:prstGeom>
        </p:spPr>
        <p:txBody>
          <a:bodyPr/>
          <a:lstStyle>
            <a:lvl1pPr>
              <a:defRPr baseline="0">
                <a:solidFill>
                  <a:schemeClr val="tx1"/>
                </a:solidFill>
              </a:defRPr>
            </a:lvl1pPr>
          </a:lstStyle>
          <a:p>
            <a:r>
              <a:rPr lang="en-US" smtClean="0"/>
              <a:t>Click to edit Master title style</a:t>
            </a:r>
            <a:endParaRPr lang="en-US" dirty="0"/>
          </a:p>
        </p:txBody>
      </p:sp>
      <p:pic>
        <p:nvPicPr>
          <p:cNvPr id="10" name="Picture 9" descr="2012 sky.jpg"/>
          <p:cNvPicPr>
            <a:picLocks noChangeAspect="1"/>
          </p:cNvPicPr>
          <p:nvPr userDrawn="1"/>
        </p:nvPicPr>
        <p:blipFill>
          <a:blip r:embed="rId3" cstate="print"/>
          <a:srcRect t="49348" b="29885"/>
          <a:stretch>
            <a:fillRect/>
          </a:stretch>
        </p:blipFill>
        <p:spPr bwMode="auto">
          <a:xfrm>
            <a:off x="0" y="-457200"/>
            <a:ext cx="9144000" cy="1447800"/>
          </a:xfrm>
          <a:prstGeom prst="rect">
            <a:avLst/>
          </a:prstGeom>
          <a:noFill/>
          <a:ln w="9525">
            <a:noFill/>
            <a:miter lim="800000"/>
            <a:headEnd/>
            <a:tailEnd/>
          </a:ln>
        </p:spPr>
      </p:pic>
      <p:sp>
        <p:nvSpPr>
          <p:cNvPr id="11" name="Content Placeholder 2"/>
          <p:cNvSpPr>
            <a:spLocks noGrp="1"/>
          </p:cNvSpPr>
          <p:nvPr>
            <p:ph idx="1"/>
          </p:nvPr>
        </p:nvSpPr>
        <p:spPr>
          <a:xfrm>
            <a:off x="609600" y="1447800"/>
            <a:ext cx="8229600" cy="373380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eaLnBrk="1" hangingPunct="1">
              <a:buFont typeface="Arial" pitchFamily="34" charset="0"/>
              <a:buNone/>
            </a:pPr>
            <a:r>
              <a:rPr lang="en-US" baseline="30000" smtClean="0">
                <a:solidFill>
                  <a:schemeClr val="bg1"/>
                </a:solidFill>
                <a:latin typeface="Berkeley-Medium"/>
              </a:rPr>
              <a:t>Click to edit Master text styles</a:t>
            </a:r>
          </a:p>
          <a:p>
            <a:pPr lvl="1" eaLnBrk="1" hangingPunct="1">
              <a:buFont typeface="Arial" pitchFamily="34" charset="0"/>
              <a:buNone/>
            </a:pPr>
            <a:r>
              <a:rPr lang="en-US" baseline="30000" smtClean="0">
                <a:solidFill>
                  <a:schemeClr val="bg1"/>
                </a:solidFill>
                <a:latin typeface="Berkeley-Medium"/>
              </a:rPr>
              <a:t>Second level</a:t>
            </a:r>
          </a:p>
          <a:p>
            <a:pPr lvl="2" eaLnBrk="1" hangingPunct="1">
              <a:buFont typeface="Arial" pitchFamily="34" charset="0"/>
              <a:buNone/>
            </a:pPr>
            <a:r>
              <a:rPr lang="en-US" baseline="30000" smtClean="0">
                <a:solidFill>
                  <a:schemeClr val="bg1"/>
                </a:solidFill>
                <a:latin typeface="Berkeley-Medium"/>
              </a:rPr>
              <a:t>Third level</a:t>
            </a:r>
          </a:p>
          <a:p>
            <a:pPr lvl="3" eaLnBrk="1" hangingPunct="1">
              <a:buFont typeface="Arial" pitchFamily="34" charset="0"/>
              <a:buNone/>
            </a:pPr>
            <a:r>
              <a:rPr lang="en-US" baseline="30000" smtClean="0">
                <a:solidFill>
                  <a:schemeClr val="bg1"/>
                </a:solidFill>
                <a:latin typeface="Berkeley-Medium"/>
              </a:rPr>
              <a:t>Fourth level</a:t>
            </a:r>
          </a:p>
          <a:p>
            <a:pPr lvl="4" eaLnBrk="1" hangingPunct="1">
              <a:buFont typeface="Arial" pitchFamily="34" charset="0"/>
              <a:buNone/>
            </a:pPr>
            <a:r>
              <a:rPr lang="en-US" baseline="30000" smtClean="0">
                <a:solidFill>
                  <a:schemeClr val="bg1"/>
                </a:solidFill>
                <a:latin typeface="Berkeley-Medium"/>
              </a:rPr>
              <a:t>Fifth level</a:t>
            </a:r>
            <a:endParaRPr lang="en-US" baseline="30000" dirty="0" smtClean="0">
              <a:solidFill>
                <a:schemeClr val="bg1"/>
              </a:solidFill>
              <a:latin typeface="Berkeley-Medium"/>
            </a:endParaRPr>
          </a:p>
        </p:txBody>
      </p:sp>
    </p:spTree>
    <p:extLst>
      <p:ext uri="{BB962C8B-B14F-4D97-AF65-F5344CB8AC3E}">
        <p14:creationId xmlns:p14="http://schemas.microsoft.com/office/powerpoint/2010/main" val="29910708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Rectangle 6"/>
          <p:cNvSpPr/>
          <p:nvPr userDrawn="1"/>
        </p:nvSpPr>
        <p:spPr>
          <a:xfrm>
            <a:off x="0" y="6400800"/>
            <a:ext cx="9144000" cy="4571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7375E"/>
              </a:solidFill>
            </a:endParaRPr>
          </a:p>
        </p:txBody>
      </p:sp>
      <p:sp>
        <p:nvSpPr>
          <p:cNvPr id="5" name="Rectangle 4"/>
          <p:cNvSpPr/>
          <p:nvPr userDrawn="1"/>
        </p:nvSpPr>
        <p:spPr bwMode="auto">
          <a:xfrm>
            <a:off x="0" y="6037943"/>
            <a:ext cx="9144000" cy="5263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6"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17375E"/>
                </a:solidFill>
              </a:rPr>
              <a:t>Connecticut Department of Energy and Environmental Protection</a:t>
            </a:r>
          </a:p>
        </p:txBody>
      </p:sp>
      <p:pic>
        <p:nvPicPr>
          <p:cNvPr id="8" name="Picture 7" descr="DEEPLogoRectangleCOLOR755px337px300dpi.gif"/>
          <p:cNvPicPr>
            <a:picLocks noChangeAspect="1"/>
          </p:cNvPicPr>
          <p:nvPr userDrawn="1"/>
        </p:nvPicPr>
        <p:blipFill>
          <a:blip r:embed="rId2" cstate="print"/>
          <a:srcRect r="64532"/>
          <a:stretch>
            <a:fillRect/>
          </a:stretch>
        </p:blipFill>
        <p:spPr bwMode="auto">
          <a:xfrm>
            <a:off x="292100" y="5774871"/>
            <a:ext cx="777875" cy="979488"/>
          </a:xfrm>
          <a:prstGeom prst="rect">
            <a:avLst/>
          </a:prstGeom>
          <a:noFill/>
          <a:ln w="9525">
            <a:noFill/>
            <a:miter lim="800000"/>
            <a:headEnd/>
            <a:tailEnd/>
          </a:ln>
        </p:spPr>
      </p:pic>
      <p:sp>
        <p:nvSpPr>
          <p:cNvPr id="9" name="Rectangle 8"/>
          <p:cNvSpPr/>
          <p:nvPr userDrawn="1"/>
        </p:nvSpPr>
        <p:spPr>
          <a:xfrm>
            <a:off x="0" y="0"/>
            <a:ext cx="9144000" cy="72571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17375E"/>
              </a:solidFill>
            </a:endParaRPr>
          </a:p>
        </p:txBody>
      </p:sp>
      <p:sp>
        <p:nvSpPr>
          <p:cNvPr id="2" name="Title 1"/>
          <p:cNvSpPr>
            <a:spLocks noGrp="1"/>
          </p:cNvSpPr>
          <p:nvPr>
            <p:ph type="title" hasCustomPrompt="1"/>
          </p:nvPr>
        </p:nvSpPr>
        <p:spPr>
          <a:xfrm>
            <a:off x="0" y="0"/>
            <a:ext cx="8229600" cy="1143000"/>
          </a:xfrm>
          <a:prstGeom prst="rect">
            <a:avLst/>
          </a:prstGeom>
        </p:spPr>
        <p:txBody>
          <a:bodyPr/>
          <a:lstStyle>
            <a:lvl1pPr algn="l">
              <a:defRPr>
                <a:solidFill>
                  <a:schemeClr val="bg1"/>
                </a:solidFill>
              </a:defRPr>
            </a:lvl1pPr>
          </a:lstStyle>
          <a:p>
            <a:r>
              <a:rPr lang="en-US" dirty="0" smtClean="0"/>
              <a:t>Questions?</a:t>
            </a:r>
            <a:endParaRPr lang="en-US" dirty="0"/>
          </a:p>
        </p:txBody>
      </p:sp>
    </p:spTree>
    <p:extLst>
      <p:ext uri="{BB962C8B-B14F-4D97-AF65-F5344CB8AC3E}">
        <p14:creationId xmlns:p14="http://schemas.microsoft.com/office/powerpoint/2010/main" val="33346946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Slide blue">
    <p:spTree>
      <p:nvGrpSpPr>
        <p:cNvPr id="1" name=""/>
        <p:cNvGrpSpPr/>
        <p:nvPr/>
      </p:nvGrpSpPr>
      <p:grpSpPr>
        <a:xfrm>
          <a:off x="0" y="0"/>
          <a:ext cx="0" cy="0"/>
          <a:chOff x="0" y="0"/>
          <a:chExt cx="0" cy="0"/>
        </a:xfrm>
      </p:grpSpPr>
      <p:sp>
        <p:nvSpPr>
          <p:cNvPr id="12" name="Rectangle 11"/>
          <p:cNvSpPr/>
          <p:nvPr/>
        </p:nvSpPr>
        <p:spPr>
          <a:xfrm>
            <a:off x="6705600" y="4800600"/>
            <a:ext cx="2438400" cy="1295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pic>
        <p:nvPicPr>
          <p:cNvPr id="13" name="Picture 2"/>
          <p:cNvPicPr>
            <a:picLocks noChangeAspect="1" noChangeArrowheads="1"/>
          </p:cNvPicPr>
          <p:nvPr/>
        </p:nvPicPr>
        <p:blipFill>
          <a:blip r:embed="rId2" cstate="print"/>
          <a:srcRect/>
          <a:stretch>
            <a:fillRect/>
          </a:stretch>
        </p:blipFill>
        <p:spPr bwMode="auto">
          <a:xfrm>
            <a:off x="0" y="0"/>
            <a:ext cx="9144000" cy="3505200"/>
          </a:xfrm>
          <a:prstGeom prst="rect">
            <a:avLst/>
          </a:prstGeom>
          <a:noFill/>
          <a:ln w="9525">
            <a:noFill/>
            <a:miter lim="800000"/>
            <a:headEnd/>
            <a:tailEnd/>
          </a:ln>
        </p:spPr>
      </p:pic>
      <p:pic>
        <p:nvPicPr>
          <p:cNvPr id="14" name="Picture 16" descr="DEEPsFirstslides2-8-12ONLY.jpg"/>
          <p:cNvPicPr>
            <a:picLocks noChangeAspect="1"/>
          </p:cNvPicPr>
          <p:nvPr/>
        </p:nvPicPr>
        <p:blipFill>
          <a:blip r:embed="rId3" cstate="print"/>
          <a:srcRect/>
          <a:stretch>
            <a:fillRect/>
          </a:stretch>
        </p:blipFill>
        <p:spPr bwMode="auto">
          <a:xfrm>
            <a:off x="0" y="4800600"/>
            <a:ext cx="6737350" cy="1268413"/>
          </a:xfrm>
          <a:prstGeom prst="rect">
            <a:avLst/>
          </a:prstGeom>
          <a:noFill/>
          <a:ln w="9525">
            <a:noFill/>
            <a:miter lim="800000"/>
            <a:headEnd/>
            <a:tailEnd/>
          </a:ln>
        </p:spPr>
      </p:pic>
      <p:pic>
        <p:nvPicPr>
          <p:cNvPr id="15" name="Picture 6" descr="DEEPLogoRectangleCOLORsmall.jpg"/>
          <p:cNvPicPr>
            <a:picLocks noChangeAspect="1"/>
          </p:cNvPicPr>
          <p:nvPr/>
        </p:nvPicPr>
        <p:blipFill>
          <a:blip r:embed="rId4" cstate="print"/>
          <a:srcRect/>
          <a:stretch>
            <a:fillRect/>
          </a:stretch>
        </p:blipFill>
        <p:spPr bwMode="auto">
          <a:xfrm>
            <a:off x="6934200" y="4953000"/>
            <a:ext cx="1962150" cy="869950"/>
          </a:xfrm>
          <a:prstGeom prst="rect">
            <a:avLst/>
          </a:prstGeom>
          <a:noFill/>
          <a:ln w="9525">
            <a:noFill/>
            <a:miter lim="800000"/>
            <a:headEnd/>
            <a:tailEnd/>
          </a:ln>
        </p:spPr>
      </p:pic>
      <p:sp>
        <p:nvSpPr>
          <p:cNvPr id="16" name="Rectangle 15"/>
          <p:cNvSpPr/>
          <p:nvPr/>
        </p:nvSpPr>
        <p:spPr>
          <a:xfrm>
            <a:off x="0" y="605790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17" name="TextBox 16"/>
          <p:cNvSpPr txBox="1"/>
          <p:nvPr/>
        </p:nvSpPr>
        <p:spPr>
          <a:xfrm>
            <a:off x="50799" y="3505200"/>
            <a:ext cx="9144000" cy="1200329"/>
          </a:xfrm>
          <a:prstGeom prst="rect">
            <a:avLst/>
          </a:prstGeom>
          <a:noFill/>
        </p:spPr>
        <p:txBody>
          <a:bodyPr wrap="square" rtlCol="0">
            <a:spAutoFit/>
          </a:bodyPr>
          <a:lstStyle/>
          <a:p>
            <a:r>
              <a:rPr lang="en-US" sz="3600" dirty="0" smtClean="0">
                <a:solidFill>
                  <a:srgbClr val="FFFFFF"/>
                </a:solidFill>
              </a:rPr>
              <a:t>Connecticut Department of</a:t>
            </a:r>
          </a:p>
          <a:p>
            <a:r>
              <a:rPr lang="en-US" sz="3600" dirty="0" smtClean="0">
                <a:solidFill>
                  <a:srgbClr val="FFFFFF"/>
                </a:solidFill>
              </a:rPr>
              <a:t>Energy and Environmental Protection</a:t>
            </a:r>
            <a:endParaRPr lang="en-US" sz="3600" dirty="0">
              <a:solidFill>
                <a:srgbClr val="FFFFFF"/>
              </a:solidFill>
            </a:endParaRPr>
          </a:p>
        </p:txBody>
      </p:sp>
      <p:sp>
        <p:nvSpPr>
          <p:cNvPr id="8" name="Rectangle 7"/>
          <p:cNvSpPr/>
          <p:nvPr userDrawn="1"/>
        </p:nvSpPr>
        <p:spPr>
          <a:xfrm>
            <a:off x="6705600" y="4800600"/>
            <a:ext cx="2438400" cy="1295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pic>
        <p:nvPicPr>
          <p:cNvPr id="9" name="Picture 2"/>
          <p:cNvPicPr>
            <a:picLocks noChangeAspect="1" noChangeArrowheads="1"/>
          </p:cNvPicPr>
          <p:nvPr userDrawn="1"/>
        </p:nvPicPr>
        <p:blipFill>
          <a:blip r:embed="rId2" cstate="print"/>
          <a:srcRect/>
          <a:stretch>
            <a:fillRect/>
          </a:stretch>
        </p:blipFill>
        <p:spPr bwMode="auto">
          <a:xfrm>
            <a:off x="0" y="0"/>
            <a:ext cx="9144000" cy="3505200"/>
          </a:xfrm>
          <a:prstGeom prst="rect">
            <a:avLst/>
          </a:prstGeom>
          <a:noFill/>
          <a:ln w="9525">
            <a:noFill/>
            <a:miter lim="800000"/>
            <a:headEnd/>
            <a:tailEnd/>
          </a:ln>
        </p:spPr>
      </p:pic>
      <p:pic>
        <p:nvPicPr>
          <p:cNvPr id="10" name="Picture 16" descr="DEEPsFirstslides2-8-12ONLY.jpg"/>
          <p:cNvPicPr>
            <a:picLocks noChangeAspect="1"/>
          </p:cNvPicPr>
          <p:nvPr userDrawn="1"/>
        </p:nvPicPr>
        <p:blipFill>
          <a:blip r:embed="rId3" cstate="print"/>
          <a:srcRect/>
          <a:stretch>
            <a:fillRect/>
          </a:stretch>
        </p:blipFill>
        <p:spPr bwMode="auto">
          <a:xfrm>
            <a:off x="0" y="4800600"/>
            <a:ext cx="6737350" cy="1268413"/>
          </a:xfrm>
          <a:prstGeom prst="rect">
            <a:avLst/>
          </a:prstGeom>
          <a:noFill/>
          <a:ln w="9525">
            <a:noFill/>
            <a:miter lim="800000"/>
            <a:headEnd/>
            <a:tailEnd/>
          </a:ln>
        </p:spPr>
      </p:pic>
      <p:pic>
        <p:nvPicPr>
          <p:cNvPr id="11" name="Picture 6" descr="DEEPLogoRectangleCOLORsmall.jpg"/>
          <p:cNvPicPr>
            <a:picLocks noChangeAspect="1"/>
          </p:cNvPicPr>
          <p:nvPr userDrawn="1"/>
        </p:nvPicPr>
        <p:blipFill>
          <a:blip r:embed="rId4" cstate="print"/>
          <a:srcRect/>
          <a:stretch>
            <a:fillRect/>
          </a:stretch>
        </p:blipFill>
        <p:spPr bwMode="auto">
          <a:xfrm>
            <a:off x="6934200" y="4953000"/>
            <a:ext cx="1962150" cy="869950"/>
          </a:xfrm>
          <a:prstGeom prst="rect">
            <a:avLst/>
          </a:prstGeom>
          <a:noFill/>
          <a:ln w="9525">
            <a:noFill/>
            <a:miter lim="800000"/>
            <a:headEnd/>
            <a:tailEnd/>
          </a:ln>
        </p:spPr>
      </p:pic>
      <p:sp>
        <p:nvSpPr>
          <p:cNvPr id="18" name="Rectangle 17"/>
          <p:cNvSpPr/>
          <p:nvPr userDrawn="1"/>
        </p:nvSpPr>
        <p:spPr>
          <a:xfrm>
            <a:off x="0" y="605790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Tree>
    <p:extLst>
      <p:ext uri="{BB962C8B-B14F-4D97-AF65-F5344CB8AC3E}">
        <p14:creationId xmlns:p14="http://schemas.microsoft.com/office/powerpoint/2010/main" val="350377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Ref idx="1001">
        <a:schemeClr val="bg2"/>
      </p:bgRef>
    </p:bg>
    <p:spTree>
      <p:nvGrpSpPr>
        <p:cNvPr id="1" name=""/>
        <p:cNvGrpSpPr/>
        <p:nvPr/>
      </p:nvGrpSpPr>
      <p:grpSpPr>
        <a:xfrm>
          <a:off x="0" y="0"/>
          <a:ext cx="0" cy="0"/>
          <a:chOff x="0" y="0"/>
          <a:chExt cx="0" cy="0"/>
        </a:xfrm>
      </p:grpSpPr>
      <p:sp>
        <p:nvSpPr>
          <p:cNvPr id="22" name="Rectangle 21"/>
          <p:cNvSpPr/>
          <p:nvPr/>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0" y="0"/>
            <a:ext cx="9144000" cy="4187371"/>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Title 12"/>
          <p:cNvSpPr>
            <a:spLocks noGrp="1"/>
          </p:cNvSpPr>
          <p:nvPr>
            <p:ph type="title" hasCustomPrompt="1"/>
          </p:nvPr>
        </p:nvSpPr>
        <p:spPr>
          <a:xfrm>
            <a:off x="304800" y="1600200"/>
            <a:ext cx="8229600" cy="1143000"/>
          </a:xfrm>
          <a:prstGeom prst="rect">
            <a:avLst/>
          </a:prstGeom>
        </p:spPr>
        <p:txBody>
          <a:bodyPr/>
          <a:lstStyle>
            <a:lvl1pPr>
              <a:defRPr>
                <a:solidFill>
                  <a:schemeClr val="tx1"/>
                </a:solidFill>
              </a:defRPr>
            </a:lvl1pPr>
          </a:lstStyle>
          <a:p>
            <a:r>
              <a:rPr lang="en-US" dirty="0" smtClean="0"/>
              <a:t>Title of Presentation</a:t>
            </a:r>
            <a:endParaRPr lang="en-US" dirty="0"/>
          </a:p>
        </p:txBody>
      </p:sp>
      <p:sp>
        <p:nvSpPr>
          <p:cNvPr id="20" name="Rectangle 19"/>
          <p:cNvSpPr/>
          <p:nvPr/>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TextBox 35"/>
          <p:cNvSpPr txBox="1">
            <a:spLocks noChangeArrowheads="1"/>
          </p:cNvSpPr>
          <p:nvPr/>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chemeClr val="tx1"/>
                </a:solidFill>
                <a:latin typeface="+mj-lt"/>
              </a:rPr>
              <a:t>Connecticut Department of Energy and Environmental Protection</a:t>
            </a:r>
          </a:p>
        </p:txBody>
      </p:sp>
      <p:pic>
        <p:nvPicPr>
          <p:cNvPr id="19" name="Picture 7" descr="DEEPLogoRectangleCOLOR755px337px300dpi.gif"/>
          <p:cNvPicPr>
            <a:picLocks noChangeAspect="1"/>
          </p:cNvPicPr>
          <p:nvPr/>
        </p:nvPicPr>
        <p:blipFill>
          <a:blip r:embed="rId2" cstate="print"/>
          <a:srcRect r="64532"/>
          <a:stretch>
            <a:fillRect/>
          </a:stretch>
        </p:blipFill>
        <p:spPr bwMode="auto">
          <a:xfrm>
            <a:off x="292100" y="5782128"/>
            <a:ext cx="777875" cy="979488"/>
          </a:xfrm>
          <a:prstGeom prst="rect">
            <a:avLst/>
          </a:prstGeom>
          <a:noFill/>
          <a:ln w="9525">
            <a:noFill/>
            <a:miter lim="800000"/>
            <a:headEnd/>
            <a:tailEnd/>
          </a:ln>
        </p:spPr>
      </p:pic>
    </p:spTree>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Slide">
    <p:bg>
      <p:bgRef idx="1001">
        <a:schemeClr val="bg2"/>
      </p:bgRef>
    </p:bg>
    <p:spTree>
      <p:nvGrpSpPr>
        <p:cNvPr id="1" name=""/>
        <p:cNvGrpSpPr/>
        <p:nvPr/>
      </p:nvGrpSpPr>
      <p:grpSpPr>
        <a:xfrm>
          <a:off x="0" y="0"/>
          <a:ext cx="0" cy="0"/>
          <a:chOff x="0" y="0"/>
          <a:chExt cx="0" cy="0"/>
        </a:xfrm>
      </p:grpSpPr>
      <p:sp>
        <p:nvSpPr>
          <p:cNvPr id="22" name="Rectangle 21"/>
          <p:cNvSpPr/>
          <p:nvPr userDrawn="1"/>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17" name="Rectangle 16"/>
          <p:cNvSpPr/>
          <p:nvPr userDrawn="1"/>
        </p:nvSpPr>
        <p:spPr>
          <a:xfrm>
            <a:off x="0" y="0"/>
            <a:ext cx="9144000" cy="4187371"/>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13" name="Title 12"/>
          <p:cNvSpPr>
            <a:spLocks noGrp="1"/>
          </p:cNvSpPr>
          <p:nvPr>
            <p:ph type="title" hasCustomPrompt="1"/>
          </p:nvPr>
        </p:nvSpPr>
        <p:spPr>
          <a:xfrm>
            <a:off x="304800" y="1600200"/>
            <a:ext cx="8229600" cy="1143000"/>
          </a:xfrm>
          <a:prstGeom prst="rect">
            <a:avLst/>
          </a:prstGeom>
        </p:spPr>
        <p:txBody>
          <a:bodyPr/>
          <a:lstStyle>
            <a:lvl1pPr>
              <a:defRPr>
                <a:solidFill>
                  <a:schemeClr val="tx1"/>
                </a:solidFill>
              </a:defRPr>
            </a:lvl1pPr>
          </a:lstStyle>
          <a:p>
            <a:r>
              <a:rPr lang="en-US" dirty="0" smtClean="0"/>
              <a:t>Title of Presentation</a:t>
            </a:r>
            <a:endParaRPr lang="en-US" dirty="0"/>
          </a:p>
        </p:txBody>
      </p:sp>
      <p:sp>
        <p:nvSpPr>
          <p:cNvPr id="20" name="Rectangle 19"/>
          <p:cNvSpPr/>
          <p:nvPr userDrawn="1"/>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21"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pic>
        <p:nvPicPr>
          <p:cNvPr id="19" name="Picture 7" descr="DEEPLogoRectangleCOLOR755px337px300dpi.gif"/>
          <p:cNvPicPr>
            <a:picLocks noChangeAspect="1"/>
          </p:cNvPicPr>
          <p:nvPr userDrawn="1"/>
        </p:nvPicPr>
        <p:blipFill>
          <a:blip r:embed="rId2" cstate="print"/>
          <a:srcRect r="64532"/>
          <a:stretch>
            <a:fillRect/>
          </a:stretch>
        </p:blipFill>
        <p:spPr bwMode="auto">
          <a:xfrm>
            <a:off x="292100" y="5782128"/>
            <a:ext cx="777875" cy="979488"/>
          </a:xfrm>
          <a:prstGeom prst="rect">
            <a:avLst/>
          </a:prstGeom>
          <a:noFill/>
          <a:ln w="9525">
            <a:noFill/>
            <a:miter lim="800000"/>
            <a:headEnd/>
            <a:tailEnd/>
          </a:ln>
        </p:spPr>
      </p:pic>
    </p:spTree>
    <p:extLst>
      <p:ext uri="{BB962C8B-B14F-4D97-AF65-F5344CB8AC3E}">
        <p14:creationId xmlns:p14="http://schemas.microsoft.com/office/powerpoint/2010/main" val="2346181583"/>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2" name="Title 1"/>
          <p:cNvSpPr>
            <a:spLocks noGrp="1"/>
          </p:cNvSpPr>
          <p:nvPr>
            <p:ph type="title"/>
          </p:nvPr>
        </p:nvSpPr>
        <p:spPr>
          <a:xfrm>
            <a:off x="0" y="0"/>
            <a:ext cx="8229600" cy="1143000"/>
          </a:xfrm>
          <a:prstGeom prst="rect">
            <a:avLst/>
          </a:prstGeom>
        </p:spPr>
        <p:txBody>
          <a:bodyPr/>
          <a:lstStyle>
            <a:lvl1pPr>
              <a:defRPr baseline="0">
                <a:solidFill>
                  <a:schemeClr val="bg1"/>
                </a:solidFill>
              </a:defRPr>
            </a:lvl1pPr>
          </a:lstStyle>
          <a:p>
            <a:r>
              <a:rPr lang="en-US" smtClean="0"/>
              <a:t>Click to edit Master title style</a:t>
            </a:r>
            <a:endParaRPr lang="en-US" dirty="0"/>
          </a:p>
        </p:txBody>
      </p:sp>
      <p:sp>
        <p:nvSpPr>
          <p:cNvPr id="7" name="Rectangle 6"/>
          <p:cNvSpPr/>
          <p:nvPr userDrawn="1"/>
        </p:nvSpPr>
        <p:spPr bwMode="auto">
          <a:xfrm>
            <a:off x="5106022" y="1130300"/>
            <a:ext cx="1931988" cy="1869420"/>
          </a:xfrm>
          <a:prstGeom prst="rect">
            <a:avLst/>
          </a:prstGeom>
          <a:solidFill>
            <a:schemeClr val="accent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2A7E"/>
              </a:solidFill>
            </a:endParaRPr>
          </a:p>
        </p:txBody>
      </p:sp>
      <p:sp>
        <p:nvSpPr>
          <p:cNvPr id="4" name="Rectangle 3"/>
          <p:cNvSpPr/>
          <p:nvPr userDrawn="1"/>
        </p:nvSpPr>
        <p:spPr>
          <a:xfrm>
            <a:off x="5114617" y="2993972"/>
            <a:ext cx="1923393" cy="1842921"/>
          </a:xfrm>
          <a:prstGeom prst="rect">
            <a:avLst/>
          </a:prstGeom>
          <a:solidFill>
            <a:schemeClr val="accent4"/>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5" name="Rectangle 4"/>
          <p:cNvSpPr/>
          <p:nvPr userDrawn="1"/>
        </p:nvSpPr>
        <p:spPr>
          <a:xfrm>
            <a:off x="3194562" y="2994957"/>
            <a:ext cx="1923393" cy="1841936"/>
          </a:xfrm>
          <a:prstGeom prst="rect">
            <a:avLst/>
          </a:prstGeom>
          <a:solidFill>
            <a:schemeClr val="accent3"/>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9" name="Rectangle 8"/>
          <p:cNvSpPr/>
          <p:nvPr userDrawn="1"/>
        </p:nvSpPr>
        <p:spPr>
          <a:xfrm>
            <a:off x="0" y="6477000"/>
            <a:ext cx="9144000" cy="38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10" name="Rectangle 9"/>
          <p:cNvSpPr/>
          <p:nvPr userDrawn="1"/>
        </p:nvSpPr>
        <p:spPr bwMode="auto">
          <a:xfrm>
            <a:off x="0" y="6026150"/>
            <a:ext cx="9144000" cy="5381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pic>
        <p:nvPicPr>
          <p:cNvPr id="12" name="Picture 7" descr="DEEPLogoRectangleCOLOR755px337px300dpi.gif"/>
          <p:cNvPicPr>
            <a:picLocks noChangeAspect="1"/>
          </p:cNvPicPr>
          <p:nvPr userDrawn="1"/>
        </p:nvPicPr>
        <p:blipFill>
          <a:blip r:embed="rId2" cstate="print"/>
          <a:srcRect r="64532"/>
          <a:stretch>
            <a:fillRect/>
          </a:stretch>
        </p:blipFill>
        <p:spPr bwMode="auto">
          <a:xfrm>
            <a:off x="292100" y="5782128"/>
            <a:ext cx="777875" cy="979488"/>
          </a:xfrm>
          <a:prstGeom prst="rect">
            <a:avLst/>
          </a:prstGeom>
          <a:noFill/>
          <a:ln w="9525">
            <a:noFill/>
            <a:miter lim="800000"/>
            <a:headEnd/>
            <a:tailEnd/>
          </a:ln>
        </p:spPr>
      </p:pic>
      <p:sp>
        <p:nvSpPr>
          <p:cNvPr id="11"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sp>
        <p:nvSpPr>
          <p:cNvPr id="13" name="TextBox 7"/>
          <p:cNvSpPr txBox="1">
            <a:spLocks noChangeArrowheads="1"/>
          </p:cNvSpPr>
          <p:nvPr userDrawn="1"/>
        </p:nvSpPr>
        <p:spPr bwMode="auto">
          <a:xfrm rot="16200000">
            <a:off x="318244" y="2845747"/>
            <a:ext cx="2876060" cy="369332"/>
          </a:xfrm>
          <a:prstGeom prst="rect">
            <a:avLst/>
          </a:prstGeom>
          <a:noFill/>
          <a:ln w="9525">
            <a:noFill/>
            <a:miter lim="800000"/>
            <a:headEnd/>
            <a:tailEnd/>
          </a:ln>
        </p:spPr>
        <p:txBody>
          <a:bodyPr>
            <a:spAutoFit/>
          </a:bodyPr>
          <a:lstStyle/>
          <a:p>
            <a:pPr algn="ctr"/>
            <a:r>
              <a:rPr lang="en-US" b="1" dirty="0">
                <a:solidFill>
                  <a:srgbClr val="FFFFFF"/>
                </a:solidFill>
              </a:rPr>
              <a:t>Impact on Agency Brand</a:t>
            </a:r>
          </a:p>
        </p:txBody>
      </p:sp>
      <p:sp>
        <p:nvSpPr>
          <p:cNvPr id="14" name="TextBox 8"/>
          <p:cNvSpPr txBox="1">
            <a:spLocks noChangeArrowheads="1"/>
          </p:cNvSpPr>
          <p:nvPr userDrawn="1"/>
        </p:nvSpPr>
        <p:spPr bwMode="auto">
          <a:xfrm>
            <a:off x="2695030" y="5665956"/>
            <a:ext cx="4314917" cy="369332"/>
          </a:xfrm>
          <a:prstGeom prst="rect">
            <a:avLst/>
          </a:prstGeom>
          <a:noFill/>
          <a:ln w="9525">
            <a:noFill/>
            <a:miter lim="800000"/>
            <a:headEnd/>
            <a:tailEnd/>
          </a:ln>
        </p:spPr>
        <p:txBody>
          <a:bodyPr>
            <a:spAutoFit/>
          </a:bodyPr>
          <a:lstStyle/>
          <a:p>
            <a:pPr algn="ctr"/>
            <a:r>
              <a:rPr lang="en-US" b="1">
                <a:solidFill>
                  <a:srgbClr val="FFFFFF"/>
                </a:solidFill>
              </a:rPr>
              <a:t>Value to Staff</a:t>
            </a:r>
          </a:p>
        </p:txBody>
      </p:sp>
      <p:sp>
        <p:nvSpPr>
          <p:cNvPr id="15" name="TextBox 9"/>
          <p:cNvSpPr txBox="1">
            <a:spLocks noChangeArrowheads="1"/>
          </p:cNvSpPr>
          <p:nvPr userDrawn="1"/>
        </p:nvSpPr>
        <p:spPr bwMode="auto">
          <a:xfrm>
            <a:off x="1857808" y="1092198"/>
            <a:ext cx="1159229" cy="307777"/>
          </a:xfrm>
          <a:prstGeom prst="rect">
            <a:avLst/>
          </a:prstGeom>
          <a:noFill/>
          <a:ln w="9525">
            <a:noFill/>
            <a:miter lim="800000"/>
            <a:headEnd/>
            <a:tailEnd/>
          </a:ln>
        </p:spPr>
        <p:txBody>
          <a:bodyPr>
            <a:spAutoFit/>
          </a:bodyPr>
          <a:lstStyle/>
          <a:p>
            <a:pPr algn="ctr"/>
            <a:r>
              <a:rPr lang="en-US" sz="1400" b="1">
                <a:solidFill>
                  <a:srgbClr val="FFFFFF"/>
                </a:solidFill>
              </a:rPr>
              <a:t>High</a:t>
            </a:r>
          </a:p>
        </p:txBody>
      </p:sp>
      <p:sp>
        <p:nvSpPr>
          <p:cNvPr id="16" name="TextBox 10"/>
          <p:cNvSpPr txBox="1">
            <a:spLocks noChangeArrowheads="1"/>
          </p:cNvSpPr>
          <p:nvPr userDrawn="1"/>
        </p:nvSpPr>
        <p:spPr bwMode="auto">
          <a:xfrm>
            <a:off x="1986611" y="2902925"/>
            <a:ext cx="966024" cy="307777"/>
          </a:xfrm>
          <a:prstGeom prst="rect">
            <a:avLst/>
          </a:prstGeom>
          <a:noFill/>
          <a:ln w="9525">
            <a:noFill/>
            <a:miter lim="800000"/>
            <a:headEnd/>
            <a:tailEnd/>
          </a:ln>
        </p:spPr>
        <p:txBody>
          <a:bodyPr>
            <a:spAutoFit/>
          </a:bodyPr>
          <a:lstStyle/>
          <a:p>
            <a:pPr algn="ctr"/>
            <a:r>
              <a:rPr lang="en-US" sz="1400" b="1">
                <a:solidFill>
                  <a:srgbClr val="FFFFFF"/>
                </a:solidFill>
              </a:rPr>
              <a:t>Medium</a:t>
            </a:r>
          </a:p>
        </p:txBody>
      </p:sp>
      <p:sp>
        <p:nvSpPr>
          <p:cNvPr id="17" name="TextBox 11"/>
          <p:cNvSpPr txBox="1">
            <a:spLocks noChangeArrowheads="1"/>
          </p:cNvSpPr>
          <p:nvPr userDrawn="1"/>
        </p:nvSpPr>
        <p:spPr bwMode="auto">
          <a:xfrm>
            <a:off x="1729007" y="4716094"/>
            <a:ext cx="1481237" cy="307777"/>
          </a:xfrm>
          <a:prstGeom prst="rect">
            <a:avLst/>
          </a:prstGeom>
          <a:noFill/>
          <a:ln w="9525">
            <a:noFill/>
            <a:miter lim="800000"/>
            <a:headEnd/>
            <a:tailEnd/>
          </a:ln>
        </p:spPr>
        <p:txBody>
          <a:bodyPr>
            <a:spAutoFit/>
          </a:bodyPr>
          <a:lstStyle/>
          <a:p>
            <a:pPr algn="ctr"/>
            <a:r>
              <a:rPr lang="en-US" sz="1400" b="1">
                <a:solidFill>
                  <a:srgbClr val="FFFFFF"/>
                </a:solidFill>
              </a:rPr>
              <a:t>Low</a:t>
            </a:r>
          </a:p>
        </p:txBody>
      </p:sp>
      <p:sp>
        <p:nvSpPr>
          <p:cNvPr id="18" name="TextBox 12"/>
          <p:cNvSpPr txBox="1">
            <a:spLocks noChangeArrowheads="1"/>
          </p:cNvSpPr>
          <p:nvPr userDrawn="1"/>
        </p:nvSpPr>
        <p:spPr bwMode="auto">
          <a:xfrm rot="18006833">
            <a:off x="2463916" y="5089698"/>
            <a:ext cx="937846" cy="307777"/>
          </a:xfrm>
          <a:prstGeom prst="rect">
            <a:avLst/>
          </a:prstGeom>
          <a:noFill/>
          <a:ln w="9525">
            <a:noFill/>
            <a:miter lim="800000"/>
            <a:headEnd/>
            <a:tailEnd/>
          </a:ln>
        </p:spPr>
        <p:txBody>
          <a:bodyPr>
            <a:spAutoFit/>
          </a:bodyPr>
          <a:lstStyle/>
          <a:p>
            <a:pPr algn="ctr"/>
            <a:r>
              <a:rPr lang="en-US" sz="1400" b="1">
                <a:solidFill>
                  <a:srgbClr val="FFFFFF"/>
                </a:solidFill>
              </a:rPr>
              <a:t>None</a:t>
            </a:r>
          </a:p>
        </p:txBody>
      </p:sp>
      <p:sp>
        <p:nvSpPr>
          <p:cNvPr id="19" name="TextBox 13"/>
          <p:cNvSpPr txBox="1">
            <a:spLocks noChangeArrowheads="1"/>
          </p:cNvSpPr>
          <p:nvPr userDrawn="1"/>
        </p:nvSpPr>
        <p:spPr bwMode="auto">
          <a:xfrm rot="18006833">
            <a:off x="4336713" y="5136280"/>
            <a:ext cx="1015973" cy="307777"/>
          </a:xfrm>
          <a:prstGeom prst="rect">
            <a:avLst/>
          </a:prstGeom>
          <a:noFill/>
          <a:ln w="9525">
            <a:noFill/>
            <a:miter lim="800000"/>
            <a:headEnd/>
            <a:tailEnd/>
          </a:ln>
        </p:spPr>
        <p:txBody>
          <a:bodyPr>
            <a:spAutoFit/>
          </a:bodyPr>
          <a:lstStyle/>
          <a:p>
            <a:pPr algn="ctr"/>
            <a:r>
              <a:rPr lang="en-US" sz="1400" b="1">
                <a:solidFill>
                  <a:srgbClr val="FFFFFF"/>
                </a:solidFill>
              </a:rPr>
              <a:t>Little</a:t>
            </a:r>
          </a:p>
        </p:txBody>
      </p:sp>
      <p:sp>
        <p:nvSpPr>
          <p:cNvPr id="20" name="TextBox 14"/>
          <p:cNvSpPr txBox="1">
            <a:spLocks noChangeArrowheads="1"/>
          </p:cNvSpPr>
          <p:nvPr userDrawn="1"/>
        </p:nvSpPr>
        <p:spPr bwMode="auto">
          <a:xfrm rot="18006833">
            <a:off x="6229576" y="5119277"/>
            <a:ext cx="1121217" cy="307777"/>
          </a:xfrm>
          <a:prstGeom prst="rect">
            <a:avLst/>
          </a:prstGeom>
          <a:noFill/>
          <a:ln w="9525">
            <a:noFill/>
            <a:miter lim="800000"/>
            <a:headEnd/>
            <a:tailEnd/>
          </a:ln>
        </p:spPr>
        <p:txBody>
          <a:bodyPr>
            <a:spAutoFit/>
          </a:bodyPr>
          <a:lstStyle/>
          <a:p>
            <a:pPr algn="ctr"/>
            <a:r>
              <a:rPr lang="en-US" sz="1400" b="1">
                <a:solidFill>
                  <a:srgbClr val="FFFFFF"/>
                </a:solidFill>
              </a:rPr>
              <a:t>A Lot</a:t>
            </a:r>
          </a:p>
        </p:txBody>
      </p:sp>
      <p:sp>
        <p:nvSpPr>
          <p:cNvPr id="21" name="Rectangle 20"/>
          <p:cNvSpPr/>
          <p:nvPr userDrawn="1"/>
        </p:nvSpPr>
        <p:spPr bwMode="auto">
          <a:xfrm>
            <a:off x="3185967" y="1128713"/>
            <a:ext cx="1931988" cy="1869420"/>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2A7E"/>
              </a:solidFill>
            </a:endParaRPr>
          </a:p>
        </p:txBody>
      </p:sp>
    </p:spTree>
    <p:extLst>
      <p:ext uri="{BB962C8B-B14F-4D97-AF65-F5344CB8AC3E}">
        <p14:creationId xmlns:p14="http://schemas.microsoft.com/office/powerpoint/2010/main" val="32353091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
        <p:nvSpPr>
          <p:cNvPr id="22" name="Rectangle 21"/>
          <p:cNvSpPr/>
          <p:nvPr/>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20" name="Rectangle 19"/>
          <p:cNvSpPr/>
          <p:nvPr/>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21" name="TextBox 35"/>
          <p:cNvSpPr txBox="1">
            <a:spLocks noChangeArrowheads="1"/>
          </p:cNvSpPr>
          <p:nvPr/>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pic>
        <p:nvPicPr>
          <p:cNvPr id="19" name="Picture 7" descr="DEEPLogoRectangleCOLOR755px337px300dpi.gif"/>
          <p:cNvPicPr>
            <a:picLocks noChangeAspect="1"/>
          </p:cNvPicPr>
          <p:nvPr/>
        </p:nvPicPr>
        <p:blipFill>
          <a:blip r:embed="rId2" cstate="print"/>
          <a:srcRect r="64532"/>
          <a:stretch>
            <a:fillRect/>
          </a:stretch>
        </p:blipFill>
        <p:spPr bwMode="auto">
          <a:xfrm>
            <a:off x="292100" y="5753100"/>
            <a:ext cx="777875" cy="979488"/>
          </a:xfrm>
          <a:prstGeom prst="rect">
            <a:avLst/>
          </a:prstGeom>
          <a:noFill/>
          <a:ln w="9525">
            <a:noFill/>
            <a:miter lim="800000"/>
            <a:headEnd/>
            <a:tailEnd/>
          </a:ln>
        </p:spPr>
      </p:pic>
      <p:sp>
        <p:nvSpPr>
          <p:cNvPr id="9" name="Rectangle 8"/>
          <p:cNvSpPr/>
          <p:nvPr userDrawn="1"/>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10" name="Rectangle 9"/>
          <p:cNvSpPr/>
          <p:nvPr userDrawn="1"/>
        </p:nvSpPr>
        <p:spPr>
          <a:xfrm>
            <a:off x="0" y="0"/>
            <a:ext cx="9144000" cy="7257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12" name="Rectangle 11"/>
          <p:cNvSpPr/>
          <p:nvPr userDrawn="1"/>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14"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pic>
        <p:nvPicPr>
          <p:cNvPr id="15" name="Picture 7" descr="DEEPLogoRectangleCOLOR755px337px300dpi.gif"/>
          <p:cNvPicPr>
            <a:picLocks noChangeAspect="1"/>
          </p:cNvPicPr>
          <p:nvPr userDrawn="1"/>
        </p:nvPicPr>
        <p:blipFill>
          <a:blip r:embed="rId2" cstate="print"/>
          <a:srcRect r="64532"/>
          <a:stretch>
            <a:fillRect/>
          </a:stretch>
        </p:blipFill>
        <p:spPr bwMode="auto">
          <a:xfrm>
            <a:off x="292100" y="5774871"/>
            <a:ext cx="777875" cy="979488"/>
          </a:xfrm>
          <a:prstGeom prst="rect">
            <a:avLst/>
          </a:prstGeom>
          <a:noFill/>
          <a:ln w="9525">
            <a:noFill/>
            <a:miter lim="800000"/>
            <a:headEnd/>
            <a:tailEnd/>
          </a:ln>
        </p:spPr>
      </p:pic>
      <p:sp>
        <p:nvSpPr>
          <p:cNvPr id="16" name="Title 1"/>
          <p:cNvSpPr>
            <a:spLocks noGrp="1"/>
          </p:cNvSpPr>
          <p:nvPr>
            <p:ph type="title"/>
          </p:nvPr>
        </p:nvSpPr>
        <p:spPr>
          <a:xfrm>
            <a:off x="0" y="0"/>
            <a:ext cx="8229600" cy="1143000"/>
          </a:xfrm>
          <a:prstGeom prst="rect">
            <a:avLst/>
          </a:prstGeom>
        </p:spPr>
        <p:txBody>
          <a:bodyPr/>
          <a:lstStyle>
            <a:lvl1pPr>
              <a:defRPr baseline="0">
                <a:solidFill>
                  <a:schemeClr val="tx1"/>
                </a:solidFill>
              </a:defRPr>
            </a:lvl1pPr>
          </a:lstStyle>
          <a:p>
            <a:r>
              <a:rPr lang="en-US" smtClean="0"/>
              <a:t>Click to edit Master title style</a:t>
            </a:r>
            <a:endParaRPr lang="en-US" dirty="0"/>
          </a:p>
        </p:txBody>
      </p:sp>
      <p:sp>
        <p:nvSpPr>
          <p:cNvPr id="23" name="Content Placeholder 2"/>
          <p:cNvSpPr>
            <a:spLocks noGrp="1"/>
          </p:cNvSpPr>
          <p:nvPr userDrawn="1">
            <p:ph idx="1"/>
          </p:nvPr>
        </p:nvSpPr>
        <p:spPr>
          <a:xfrm>
            <a:off x="609600" y="1447800"/>
            <a:ext cx="8229600" cy="3733800"/>
          </a:xfrm>
          <a:prstGeom prst="rect">
            <a:avLst/>
          </a:prstGeom>
        </p:spPr>
        <p:txBody>
          <a:bodyPr/>
          <a:lstStyle/>
          <a:p>
            <a:pPr lvl="0" eaLnBrk="1" hangingPunct="1">
              <a:buFont typeface="Arial" pitchFamily="34" charset="0"/>
              <a:buNone/>
            </a:pPr>
            <a:r>
              <a:rPr lang="en-US" baseline="30000" smtClean="0">
                <a:solidFill>
                  <a:schemeClr val="bg1"/>
                </a:solidFill>
                <a:latin typeface="Berkeley-Medium"/>
              </a:rPr>
              <a:t>Click to edit Master text styles</a:t>
            </a:r>
          </a:p>
          <a:p>
            <a:pPr lvl="1" eaLnBrk="1" hangingPunct="1">
              <a:buFont typeface="Arial" pitchFamily="34" charset="0"/>
              <a:buNone/>
            </a:pPr>
            <a:r>
              <a:rPr lang="en-US" baseline="30000" smtClean="0">
                <a:solidFill>
                  <a:schemeClr val="bg1"/>
                </a:solidFill>
                <a:latin typeface="Berkeley-Medium"/>
              </a:rPr>
              <a:t>Second level</a:t>
            </a:r>
          </a:p>
          <a:p>
            <a:pPr lvl="2" eaLnBrk="1" hangingPunct="1">
              <a:buFont typeface="Arial" pitchFamily="34" charset="0"/>
              <a:buNone/>
            </a:pPr>
            <a:r>
              <a:rPr lang="en-US" baseline="30000" smtClean="0">
                <a:solidFill>
                  <a:schemeClr val="bg1"/>
                </a:solidFill>
                <a:latin typeface="Berkeley-Medium"/>
              </a:rPr>
              <a:t>Third level</a:t>
            </a:r>
          </a:p>
          <a:p>
            <a:pPr lvl="3" eaLnBrk="1" hangingPunct="1">
              <a:buFont typeface="Arial" pitchFamily="34" charset="0"/>
              <a:buNone/>
            </a:pPr>
            <a:r>
              <a:rPr lang="en-US" baseline="30000" smtClean="0">
                <a:solidFill>
                  <a:schemeClr val="bg1"/>
                </a:solidFill>
                <a:latin typeface="Berkeley-Medium"/>
              </a:rPr>
              <a:t>Fourth level</a:t>
            </a:r>
          </a:p>
          <a:p>
            <a:pPr lvl="4" eaLnBrk="1" hangingPunct="1">
              <a:buFont typeface="Arial" pitchFamily="34" charset="0"/>
              <a:buNone/>
            </a:pPr>
            <a:r>
              <a:rPr lang="en-US" baseline="30000" smtClean="0">
                <a:solidFill>
                  <a:schemeClr val="bg1"/>
                </a:solidFill>
                <a:latin typeface="Berkeley-Medium"/>
              </a:rPr>
              <a:t>Fifth level</a:t>
            </a:r>
            <a:endParaRPr lang="en-US" baseline="30000" dirty="0" smtClean="0">
              <a:solidFill>
                <a:schemeClr val="bg1"/>
              </a:solidFill>
              <a:latin typeface="Berkeley-Medium"/>
            </a:endParaRPr>
          </a:p>
        </p:txBody>
      </p:sp>
    </p:spTree>
    <p:extLst>
      <p:ext uri="{BB962C8B-B14F-4D97-AF65-F5344CB8AC3E}">
        <p14:creationId xmlns:p14="http://schemas.microsoft.com/office/powerpoint/2010/main" val="1392256758"/>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Rectangle 6"/>
          <p:cNvSpPr/>
          <p:nvPr userDrawn="1"/>
        </p:nvSpPr>
        <p:spPr>
          <a:xfrm>
            <a:off x="0" y="6415314"/>
            <a:ext cx="9144000" cy="4426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8" name="Rectangle 7"/>
          <p:cNvSpPr/>
          <p:nvPr userDrawn="1"/>
        </p:nvSpPr>
        <p:spPr bwMode="auto">
          <a:xfrm>
            <a:off x="0" y="6037943"/>
            <a:ext cx="9144000" cy="5263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pic>
        <p:nvPicPr>
          <p:cNvPr id="3" name="Picture 10" descr="21050604.JPG"/>
          <p:cNvPicPr>
            <a:picLocks noChangeAspect="1"/>
          </p:cNvPicPr>
          <p:nvPr userDrawn="1"/>
        </p:nvPicPr>
        <p:blipFill>
          <a:blip r:embed="rId2" cstate="print"/>
          <a:srcRect b="11644"/>
          <a:stretch>
            <a:fillRect/>
          </a:stretch>
        </p:blipFill>
        <p:spPr bwMode="auto">
          <a:xfrm>
            <a:off x="0" y="0"/>
            <a:ext cx="9144000" cy="4914900"/>
          </a:xfrm>
          <a:prstGeom prst="rect">
            <a:avLst/>
          </a:prstGeom>
          <a:noFill/>
          <a:ln w="9525">
            <a:noFill/>
            <a:miter lim="800000"/>
            <a:headEnd/>
            <a:tailEnd/>
          </a:ln>
        </p:spPr>
      </p:pic>
      <p:sp>
        <p:nvSpPr>
          <p:cNvPr id="6"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pic>
        <p:nvPicPr>
          <p:cNvPr id="5" name="Picture 7" descr="DEEPLogoRectangleCOLOR755px337px300dpi.gif"/>
          <p:cNvPicPr>
            <a:picLocks noChangeAspect="1"/>
          </p:cNvPicPr>
          <p:nvPr userDrawn="1"/>
        </p:nvPicPr>
        <p:blipFill>
          <a:blip r:embed="rId3" cstate="print"/>
          <a:srcRect r="64532"/>
          <a:stretch>
            <a:fillRect/>
          </a:stretch>
        </p:blipFill>
        <p:spPr bwMode="auto">
          <a:xfrm>
            <a:off x="292100" y="5774871"/>
            <a:ext cx="777875" cy="979488"/>
          </a:xfrm>
          <a:prstGeom prst="rect">
            <a:avLst/>
          </a:prstGeom>
          <a:noFill/>
          <a:ln w="9525">
            <a:noFill/>
            <a:miter lim="800000"/>
            <a:headEnd/>
            <a:tailEnd/>
          </a:ln>
        </p:spPr>
      </p:pic>
      <p:sp>
        <p:nvSpPr>
          <p:cNvPr id="9" name="Title 1"/>
          <p:cNvSpPr>
            <a:spLocks noGrp="1"/>
          </p:cNvSpPr>
          <p:nvPr>
            <p:ph type="title"/>
          </p:nvPr>
        </p:nvSpPr>
        <p:spPr>
          <a:xfrm>
            <a:off x="0" y="4916487"/>
            <a:ext cx="8229600" cy="1143000"/>
          </a:xfrm>
          <a:prstGeom prst="rect">
            <a:avLst/>
          </a:prstGeom>
        </p:spPr>
        <p:txBody>
          <a:bodyPr/>
          <a:lstStyle>
            <a:lvl1pPr>
              <a:defRPr baseline="0">
                <a:solidFill>
                  <a:schemeClr val="tx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18380386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Rectangle 6"/>
          <p:cNvSpPr/>
          <p:nvPr userDrawn="1"/>
        </p:nvSpPr>
        <p:spPr>
          <a:xfrm>
            <a:off x="0" y="6400800"/>
            <a:ext cx="9144000" cy="4571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5" name="Rectangle 4"/>
          <p:cNvSpPr/>
          <p:nvPr userDrawn="1"/>
        </p:nvSpPr>
        <p:spPr bwMode="auto">
          <a:xfrm>
            <a:off x="0" y="6037943"/>
            <a:ext cx="9144000" cy="5263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6"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pic>
        <p:nvPicPr>
          <p:cNvPr id="8" name="Picture 7" descr="DEEPLogoRectangleCOLOR755px337px300dpi.gif"/>
          <p:cNvPicPr>
            <a:picLocks noChangeAspect="1"/>
          </p:cNvPicPr>
          <p:nvPr userDrawn="1"/>
        </p:nvPicPr>
        <p:blipFill>
          <a:blip r:embed="rId2" cstate="print"/>
          <a:srcRect r="64532"/>
          <a:stretch>
            <a:fillRect/>
          </a:stretch>
        </p:blipFill>
        <p:spPr bwMode="auto">
          <a:xfrm>
            <a:off x="292100" y="5753100"/>
            <a:ext cx="777875" cy="979488"/>
          </a:xfrm>
          <a:prstGeom prst="rect">
            <a:avLst/>
          </a:prstGeom>
          <a:noFill/>
          <a:ln w="9525">
            <a:noFill/>
            <a:miter lim="800000"/>
            <a:headEnd/>
            <a:tailEnd/>
          </a:ln>
        </p:spPr>
      </p:pic>
      <p:sp>
        <p:nvSpPr>
          <p:cNvPr id="9" name="Rectangle 8"/>
          <p:cNvSpPr/>
          <p:nvPr userDrawn="1"/>
        </p:nvSpPr>
        <p:spPr>
          <a:xfrm>
            <a:off x="0" y="0"/>
            <a:ext cx="9144000" cy="72571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2" name="Title 1"/>
          <p:cNvSpPr>
            <a:spLocks noGrp="1"/>
          </p:cNvSpPr>
          <p:nvPr>
            <p:ph type="title" hasCustomPrompt="1"/>
          </p:nvPr>
        </p:nvSpPr>
        <p:spPr>
          <a:xfrm>
            <a:off x="0" y="0"/>
            <a:ext cx="8229600" cy="1143000"/>
          </a:xfrm>
          <a:prstGeom prst="rect">
            <a:avLst/>
          </a:prstGeom>
        </p:spPr>
        <p:txBody>
          <a:bodyPr/>
          <a:lstStyle>
            <a:lvl1pPr algn="l">
              <a:defRPr>
                <a:solidFill>
                  <a:schemeClr val="bg1"/>
                </a:solidFill>
              </a:defRPr>
            </a:lvl1pPr>
          </a:lstStyle>
          <a:p>
            <a:r>
              <a:rPr lang="en-US" dirty="0" smtClean="0"/>
              <a:t>Questions?</a:t>
            </a:r>
            <a:endParaRPr lang="en-US" dirty="0"/>
          </a:p>
        </p:txBody>
      </p:sp>
    </p:spTree>
    <p:extLst>
      <p:ext uri="{BB962C8B-B14F-4D97-AF65-F5344CB8AC3E}">
        <p14:creationId xmlns:p14="http://schemas.microsoft.com/office/powerpoint/2010/main" val="35061639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a:xfrm>
            <a:off x="0" y="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0" y="0"/>
            <a:ext cx="8229600" cy="1143000"/>
          </a:xfrm>
          <a:prstGeom prst="rect">
            <a:avLst/>
          </a:prstGeom>
        </p:spPr>
        <p:txBody>
          <a:bodyPr/>
          <a:lstStyle>
            <a:lvl1pPr>
              <a:defRPr baseline="0">
                <a:solidFill>
                  <a:schemeClr val="bg1"/>
                </a:solidFill>
              </a:defRPr>
            </a:lvl1pPr>
          </a:lstStyle>
          <a:p>
            <a:r>
              <a:rPr lang="en-US" smtClean="0"/>
              <a:t>Click to edit Master title style</a:t>
            </a:r>
            <a:endParaRPr lang="en-US" dirty="0"/>
          </a:p>
        </p:txBody>
      </p:sp>
      <p:sp>
        <p:nvSpPr>
          <p:cNvPr id="7" name="Rectangle 6"/>
          <p:cNvSpPr/>
          <p:nvPr/>
        </p:nvSpPr>
        <p:spPr bwMode="auto">
          <a:xfrm>
            <a:off x="5106022" y="1130300"/>
            <a:ext cx="1931988" cy="1869420"/>
          </a:xfrm>
          <a:prstGeom prst="rect">
            <a:avLst/>
          </a:prstGeom>
          <a:solidFill>
            <a:schemeClr val="accent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4" name="Rectangle 3"/>
          <p:cNvSpPr/>
          <p:nvPr/>
        </p:nvSpPr>
        <p:spPr>
          <a:xfrm>
            <a:off x="5114617" y="2993972"/>
            <a:ext cx="1923393" cy="1842921"/>
          </a:xfrm>
          <a:prstGeom prst="rect">
            <a:avLst/>
          </a:prstGeom>
          <a:solidFill>
            <a:schemeClr val="accent4"/>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3194562" y="2994957"/>
            <a:ext cx="1923393" cy="1841936"/>
          </a:xfrm>
          <a:prstGeom prst="rect">
            <a:avLst/>
          </a:prstGeom>
          <a:solidFill>
            <a:schemeClr val="accent3"/>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0" y="6477000"/>
            <a:ext cx="9144000" cy="38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bwMode="auto">
          <a:xfrm>
            <a:off x="0" y="6026150"/>
            <a:ext cx="9144000" cy="5381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Picture 7" descr="DEEPLogoRectangleCOLOR755px337px300dpi.gif"/>
          <p:cNvPicPr>
            <a:picLocks noChangeAspect="1"/>
          </p:cNvPicPr>
          <p:nvPr/>
        </p:nvPicPr>
        <p:blipFill>
          <a:blip r:embed="rId2" cstate="print"/>
          <a:srcRect r="64532"/>
          <a:stretch>
            <a:fillRect/>
          </a:stretch>
        </p:blipFill>
        <p:spPr bwMode="auto">
          <a:xfrm>
            <a:off x="292100" y="5782128"/>
            <a:ext cx="777875" cy="979488"/>
          </a:xfrm>
          <a:prstGeom prst="rect">
            <a:avLst/>
          </a:prstGeom>
          <a:noFill/>
          <a:ln w="9525">
            <a:noFill/>
            <a:miter lim="800000"/>
            <a:headEnd/>
            <a:tailEnd/>
          </a:ln>
        </p:spPr>
      </p:pic>
      <p:sp>
        <p:nvSpPr>
          <p:cNvPr id="11" name="TextBox 35"/>
          <p:cNvSpPr txBox="1">
            <a:spLocks noChangeArrowheads="1"/>
          </p:cNvSpPr>
          <p:nvPr/>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chemeClr val="bg1"/>
                </a:solidFill>
                <a:latin typeface="+mj-lt"/>
              </a:rPr>
              <a:t>Connecticut Department of Energy and Environmental Protection</a:t>
            </a:r>
          </a:p>
        </p:txBody>
      </p:sp>
      <p:sp>
        <p:nvSpPr>
          <p:cNvPr id="13" name="TextBox 7"/>
          <p:cNvSpPr txBox="1">
            <a:spLocks noChangeArrowheads="1"/>
          </p:cNvSpPr>
          <p:nvPr/>
        </p:nvSpPr>
        <p:spPr bwMode="auto">
          <a:xfrm rot="16200000">
            <a:off x="318244" y="2845747"/>
            <a:ext cx="2876060" cy="369332"/>
          </a:xfrm>
          <a:prstGeom prst="rect">
            <a:avLst/>
          </a:prstGeom>
          <a:noFill/>
          <a:ln w="9525">
            <a:noFill/>
            <a:miter lim="800000"/>
            <a:headEnd/>
            <a:tailEnd/>
          </a:ln>
        </p:spPr>
        <p:txBody>
          <a:bodyPr>
            <a:spAutoFit/>
          </a:bodyPr>
          <a:lstStyle/>
          <a:p>
            <a:pPr algn="ctr"/>
            <a:r>
              <a:rPr lang="en-US" b="1" dirty="0">
                <a:solidFill>
                  <a:schemeClr val="tx1"/>
                </a:solidFill>
                <a:latin typeface="Calibri" pitchFamily="34" charset="0"/>
              </a:rPr>
              <a:t>Impact on Agency Brand</a:t>
            </a:r>
          </a:p>
        </p:txBody>
      </p:sp>
      <p:sp>
        <p:nvSpPr>
          <p:cNvPr id="14" name="TextBox 8"/>
          <p:cNvSpPr txBox="1">
            <a:spLocks noChangeArrowheads="1"/>
          </p:cNvSpPr>
          <p:nvPr/>
        </p:nvSpPr>
        <p:spPr bwMode="auto">
          <a:xfrm>
            <a:off x="2695030" y="5665956"/>
            <a:ext cx="4314917" cy="369332"/>
          </a:xfrm>
          <a:prstGeom prst="rect">
            <a:avLst/>
          </a:prstGeom>
          <a:noFill/>
          <a:ln w="9525">
            <a:noFill/>
            <a:miter lim="800000"/>
            <a:headEnd/>
            <a:tailEnd/>
          </a:ln>
        </p:spPr>
        <p:txBody>
          <a:bodyPr>
            <a:spAutoFit/>
          </a:bodyPr>
          <a:lstStyle/>
          <a:p>
            <a:pPr algn="ctr"/>
            <a:r>
              <a:rPr lang="en-US" b="1">
                <a:solidFill>
                  <a:schemeClr val="tx1"/>
                </a:solidFill>
                <a:latin typeface="Calibri" pitchFamily="34" charset="0"/>
              </a:rPr>
              <a:t>Value to Staff</a:t>
            </a:r>
          </a:p>
        </p:txBody>
      </p:sp>
      <p:sp>
        <p:nvSpPr>
          <p:cNvPr id="15" name="TextBox 9"/>
          <p:cNvSpPr txBox="1">
            <a:spLocks noChangeArrowheads="1"/>
          </p:cNvSpPr>
          <p:nvPr/>
        </p:nvSpPr>
        <p:spPr bwMode="auto">
          <a:xfrm>
            <a:off x="1857808" y="1092198"/>
            <a:ext cx="1159229" cy="307777"/>
          </a:xfrm>
          <a:prstGeom prst="rect">
            <a:avLst/>
          </a:prstGeom>
          <a:noFill/>
          <a:ln w="9525">
            <a:noFill/>
            <a:miter lim="800000"/>
            <a:headEnd/>
            <a:tailEnd/>
          </a:ln>
        </p:spPr>
        <p:txBody>
          <a:bodyPr>
            <a:spAutoFit/>
          </a:bodyPr>
          <a:lstStyle/>
          <a:p>
            <a:pPr algn="ctr"/>
            <a:r>
              <a:rPr lang="en-US" sz="1400" b="1">
                <a:solidFill>
                  <a:schemeClr val="tx1"/>
                </a:solidFill>
                <a:latin typeface="Calibri" pitchFamily="34" charset="0"/>
              </a:rPr>
              <a:t>High</a:t>
            </a:r>
          </a:p>
        </p:txBody>
      </p:sp>
      <p:sp>
        <p:nvSpPr>
          <p:cNvPr id="16" name="TextBox 10"/>
          <p:cNvSpPr txBox="1">
            <a:spLocks noChangeArrowheads="1"/>
          </p:cNvSpPr>
          <p:nvPr/>
        </p:nvSpPr>
        <p:spPr bwMode="auto">
          <a:xfrm>
            <a:off x="1986611" y="2902925"/>
            <a:ext cx="966024" cy="307777"/>
          </a:xfrm>
          <a:prstGeom prst="rect">
            <a:avLst/>
          </a:prstGeom>
          <a:noFill/>
          <a:ln w="9525">
            <a:noFill/>
            <a:miter lim="800000"/>
            <a:headEnd/>
            <a:tailEnd/>
          </a:ln>
        </p:spPr>
        <p:txBody>
          <a:bodyPr>
            <a:spAutoFit/>
          </a:bodyPr>
          <a:lstStyle/>
          <a:p>
            <a:pPr algn="ctr"/>
            <a:r>
              <a:rPr lang="en-US" sz="1400" b="1">
                <a:solidFill>
                  <a:schemeClr val="tx1"/>
                </a:solidFill>
                <a:latin typeface="Calibri" pitchFamily="34" charset="0"/>
              </a:rPr>
              <a:t>Medium</a:t>
            </a:r>
          </a:p>
        </p:txBody>
      </p:sp>
      <p:sp>
        <p:nvSpPr>
          <p:cNvPr id="17" name="TextBox 11"/>
          <p:cNvSpPr txBox="1">
            <a:spLocks noChangeArrowheads="1"/>
          </p:cNvSpPr>
          <p:nvPr/>
        </p:nvSpPr>
        <p:spPr bwMode="auto">
          <a:xfrm>
            <a:off x="1729007" y="4716094"/>
            <a:ext cx="1481237" cy="307777"/>
          </a:xfrm>
          <a:prstGeom prst="rect">
            <a:avLst/>
          </a:prstGeom>
          <a:noFill/>
          <a:ln w="9525">
            <a:noFill/>
            <a:miter lim="800000"/>
            <a:headEnd/>
            <a:tailEnd/>
          </a:ln>
        </p:spPr>
        <p:txBody>
          <a:bodyPr>
            <a:spAutoFit/>
          </a:bodyPr>
          <a:lstStyle/>
          <a:p>
            <a:pPr algn="ctr"/>
            <a:r>
              <a:rPr lang="en-US" sz="1400" b="1">
                <a:solidFill>
                  <a:schemeClr val="tx1"/>
                </a:solidFill>
                <a:latin typeface="Calibri" pitchFamily="34" charset="0"/>
              </a:rPr>
              <a:t>Low</a:t>
            </a:r>
          </a:p>
        </p:txBody>
      </p:sp>
      <p:sp>
        <p:nvSpPr>
          <p:cNvPr id="18" name="TextBox 12"/>
          <p:cNvSpPr txBox="1">
            <a:spLocks noChangeArrowheads="1"/>
          </p:cNvSpPr>
          <p:nvPr/>
        </p:nvSpPr>
        <p:spPr bwMode="auto">
          <a:xfrm rot="18006833">
            <a:off x="2463916" y="5089698"/>
            <a:ext cx="937846" cy="307777"/>
          </a:xfrm>
          <a:prstGeom prst="rect">
            <a:avLst/>
          </a:prstGeom>
          <a:noFill/>
          <a:ln w="9525">
            <a:noFill/>
            <a:miter lim="800000"/>
            <a:headEnd/>
            <a:tailEnd/>
          </a:ln>
        </p:spPr>
        <p:txBody>
          <a:bodyPr>
            <a:spAutoFit/>
          </a:bodyPr>
          <a:lstStyle/>
          <a:p>
            <a:pPr algn="ctr"/>
            <a:r>
              <a:rPr lang="en-US" sz="1400" b="1">
                <a:solidFill>
                  <a:schemeClr val="tx1"/>
                </a:solidFill>
                <a:latin typeface="Calibri" pitchFamily="34" charset="0"/>
              </a:rPr>
              <a:t>None</a:t>
            </a:r>
          </a:p>
        </p:txBody>
      </p:sp>
      <p:sp>
        <p:nvSpPr>
          <p:cNvPr id="19" name="TextBox 13"/>
          <p:cNvSpPr txBox="1">
            <a:spLocks noChangeArrowheads="1"/>
          </p:cNvSpPr>
          <p:nvPr/>
        </p:nvSpPr>
        <p:spPr bwMode="auto">
          <a:xfrm rot="18006833">
            <a:off x="4336713" y="5136280"/>
            <a:ext cx="1015973" cy="307777"/>
          </a:xfrm>
          <a:prstGeom prst="rect">
            <a:avLst/>
          </a:prstGeom>
          <a:noFill/>
          <a:ln w="9525">
            <a:noFill/>
            <a:miter lim="800000"/>
            <a:headEnd/>
            <a:tailEnd/>
          </a:ln>
        </p:spPr>
        <p:txBody>
          <a:bodyPr>
            <a:spAutoFit/>
          </a:bodyPr>
          <a:lstStyle/>
          <a:p>
            <a:pPr algn="ctr"/>
            <a:r>
              <a:rPr lang="en-US" sz="1400" b="1">
                <a:solidFill>
                  <a:schemeClr val="tx1"/>
                </a:solidFill>
                <a:latin typeface="Calibri" pitchFamily="34" charset="0"/>
              </a:rPr>
              <a:t>Little</a:t>
            </a:r>
          </a:p>
        </p:txBody>
      </p:sp>
      <p:sp>
        <p:nvSpPr>
          <p:cNvPr id="20" name="TextBox 14"/>
          <p:cNvSpPr txBox="1">
            <a:spLocks noChangeArrowheads="1"/>
          </p:cNvSpPr>
          <p:nvPr/>
        </p:nvSpPr>
        <p:spPr bwMode="auto">
          <a:xfrm rot="18006833">
            <a:off x="6229576" y="5119277"/>
            <a:ext cx="1121217" cy="307777"/>
          </a:xfrm>
          <a:prstGeom prst="rect">
            <a:avLst/>
          </a:prstGeom>
          <a:noFill/>
          <a:ln w="9525">
            <a:noFill/>
            <a:miter lim="800000"/>
            <a:headEnd/>
            <a:tailEnd/>
          </a:ln>
        </p:spPr>
        <p:txBody>
          <a:bodyPr>
            <a:spAutoFit/>
          </a:bodyPr>
          <a:lstStyle/>
          <a:p>
            <a:pPr algn="ctr"/>
            <a:r>
              <a:rPr lang="en-US" sz="1400" b="1">
                <a:solidFill>
                  <a:schemeClr val="tx1"/>
                </a:solidFill>
                <a:latin typeface="Calibri" pitchFamily="34" charset="0"/>
              </a:rPr>
              <a:t>A Lot</a:t>
            </a:r>
          </a:p>
        </p:txBody>
      </p:sp>
      <p:sp>
        <p:nvSpPr>
          <p:cNvPr id="21" name="Rectangle 20"/>
          <p:cNvSpPr/>
          <p:nvPr/>
        </p:nvSpPr>
        <p:spPr bwMode="auto">
          <a:xfrm>
            <a:off x="3185967" y="1128713"/>
            <a:ext cx="1931988" cy="1869420"/>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p:bg>
      <p:bgRef idx="1001">
        <a:schemeClr val="bg2"/>
      </p:bgRef>
    </p:bg>
    <p:spTree>
      <p:nvGrpSpPr>
        <p:cNvPr id="1" name=""/>
        <p:cNvGrpSpPr/>
        <p:nvPr/>
      </p:nvGrpSpPr>
      <p:grpSpPr>
        <a:xfrm>
          <a:off x="0" y="0"/>
          <a:ext cx="0" cy="0"/>
          <a:chOff x="0" y="0"/>
          <a:chExt cx="0" cy="0"/>
        </a:xfrm>
      </p:grpSpPr>
      <p:sp>
        <p:nvSpPr>
          <p:cNvPr id="22" name="Rectangle 21"/>
          <p:cNvSpPr/>
          <p:nvPr/>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1" name="TextBox 35"/>
          <p:cNvSpPr txBox="1">
            <a:spLocks noChangeArrowheads="1"/>
          </p:cNvSpPr>
          <p:nvPr/>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chemeClr val="tx1"/>
                </a:solidFill>
                <a:latin typeface="+mj-lt"/>
              </a:rPr>
              <a:t>Connecticut Department of Energy and Environmental Protection</a:t>
            </a:r>
          </a:p>
        </p:txBody>
      </p:sp>
      <p:pic>
        <p:nvPicPr>
          <p:cNvPr id="19" name="Picture 7" descr="DEEPLogoRectangleCOLOR755px337px300dpi.gif"/>
          <p:cNvPicPr>
            <a:picLocks noChangeAspect="1"/>
          </p:cNvPicPr>
          <p:nvPr/>
        </p:nvPicPr>
        <p:blipFill>
          <a:blip r:embed="rId2" cstate="print"/>
          <a:srcRect r="64532"/>
          <a:stretch>
            <a:fillRect/>
          </a:stretch>
        </p:blipFill>
        <p:spPr bwMode="auto">
          <a:xfrm>
            <a:off x="292100" y="5753100"/>
            <a:ext cx="777875" cy="979488"/>
          </a:xfrm>
          <a:prstGeom prst="rect">
            <a:avLst/>
          </a:prstGeom>
          <a:noFill/>
          <a:ln w="9525">
            <a:noFill/>
            <a:miter lim="800000"/>
            <a:headEnd/>
            <a:tailEnd/>
          </a:ln>
        </p:spPr>
      </p:pic>
      <p:sp>
        <p:nvSpPr>
          <p:cNvPr id="9" name="Rectangle 8"/>
          <p:cNvSpPr/>
          <p:nvPr/>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0"/>
            <a:ext cx="9144000" cy="72571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2" name="Rectangle 11"/>
          <p:cNvSpPr/>
          <p:nvPr/>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4" name="TextBox 35"/>
          <p:cNvSpPr txBox="1">
            <a:spLocks noChangeArrowheads="1"/>
          </p:cNvSpPr>
          <p:nvPr/>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chemeClr val="tx1"/>
                </a:solidFill>
                <a:latin typeface="+mj-lt"/>
              </a:rPr>
              <a:t>Connecticut Department of Energy and Environmental Protection</a:t>
            </a:r>
          </a:p>
        </p:txBody>
      </p:sp>
      <p:pic>
        <p:nvPicPr>
          <p:cNvPr id="15" name="Picture 7" descr="DEEPLogoRectangleCOLOR755px337px300dpi.gif"/>
          <p:cNvPicPr>
            <a:picLocks noChangeAspect="1"/>
          </p:cNvPicPr>
          <p:nvPr/>
        </p:nvPicPr>
        <p:blipFill>
          <a:blip r:embed="rId2" cstate="print"/>
          <a:srcRect r="64532"/>
          <a:stretch>
            <a:fillRect/>
          </a:stretch>
        </p:blipFill>
        <p:spPr bwMode="auto">
          <a:xfrm>
            <a:off x="292100" y="5774871"/>
            <a:ext cx="777875" cy="979488"/>
          </a:xfrm>
          <a:prstGeom prst="rect">
            <a:avLst/>
          </a:prstGeom>
          <a:noFill/>
          <a:ln w="9525">
            <a:noFill/>
            <a:miter lim="800000"/>
            <a:headEnd/>
            <a:tailEnd/>
          </a:ln>
        </p:spPr>
      </p:pic>
      <p:sp>
        <p:nvSpPr>
          <p:cNvPr id="16" name="Title 1"/>
          <p:cNvSpPr>
            <a:spLocks noGrp="1"/>
          </p:cNvSpPr>
          <p:nvPr>
            <p:ph type="title"/>
          </p:nvPr>
        </p:nvSpPr>
        <p:spPr>
          <a:xfrm>
            <a:off x="0" y="0"/>
            <a:ext cx="8229600" cy="1143000"/>
          </a:xfrm>
          <a:prstGeom prst="rect">
            <a:avLst/>
          </a:prstGeom>
        </p:spPr>
        <p:txBody>
          <a:bodyPr/>
          <a:lstStyle>
            <a:lvl1pPr>
              <a:defRPr baseline="0">
                <a:solidFill>
                  <a:schemeClr val="tx1"/>
                </a:solidFill>
              </a:defRPr>
            </a:lvl1pPr>
          </a:lstStyle>
          <a:p>
            <a:r>
              <a:rPr lang="en-US" smtClean="0"/>
              <a:t>Click to edit Master title style</a:t>
            </a:r>
            <a:endParaRPr lang="en-US" dirty="0"/>
          </a:p>
        </p:txBody>
      </p:sp>
      <p:sp>
        <p:nvSpPr>
          <p:cNvPr id="23" name="Content Placeholder 2"/>
          <p:cNvSpPr>
            <a:spLocks noGrp="1"/>
          </p:cNvSpPr>
          <p:nvPr>
            <p:ph idx="1"/>
          </p:nvPr>
        </p:nvSpPr>
        <p:spPr>
          <a:xfrm>
            <a:off x="609600" y="1447800"/>
            <a:ext cx="8229600" cy="3733800"/>
          </a:xfrm>
          <a:prstGeom prst="rect">
            <a:avLst/>
          </a:prstGeom>
        </p:spPr>
        <p:txBody>
          <a:bodyPr/>
          <a:lstStyle/>
          <a:p>
            <a:pPr lvl="0" eaLnBrk="1" hangingPunct="1">
              <a:buFont typeface="Arial" pitchFamily="34" charset="0"/>
              <a:buNone/>
            </a:pPr>
            <a:r>
              <a:rPr lang="en-US" baseline="30000" smtClean="0">
                <a:solidFill>
                  <a:schemeClr val="bg1"/>
                </a:solidFill>
                <a:latin typeface="Berkeley-Medium"/>
              </a:rPr>
              <a:t>Click to edit Master text styles</a:t>
            </a:r>
          </a:p>
          <a:p>
            <a:pPr lvl="1" eaLnBrk="1" hangingPunct="1">
              <a:buFont typeface="Arial" pitchFamily="34" charset="0"/>
              <a:buNone/>
            </a:pPr>
            <a:r>
              <a:rPr lang="en-US" baseline="30000" smtClean="0">
                <a:solidFill>
                  <a:schemeClr val="bg1"/>
                </a:solidFill>
                <a:latin typeface="Berkeley-Medium"/>
              </a:rPr>
              <a:t>Second level</a:t>
            </a:r>
          </a:p>
          <a:p>
            <a:pPr lvl="2" eaLnBrk="1" hangingPunct="1">
              <a:buFont typeface="Arial" pitchFamily="34" charset="0"/>
              <a:buNone/>
            </a:pPr>
            <a:r>
              <a:rPr lang="en-US" baseline="30000" smtClean="0">
                <a:solidFill>
                  <a:schemeClr val="bg1"/>
                </a:solidFill>
                <a:latin typeface="Berkeley-Medium"/>
              </a:rPr>
              <a:t>Third level</a:t>
            </a:r>
          </a:p>
          <a:p>
            <a:pPr lvl="3" eaLnBrk="1" hangingPunct="1">
              <a:buFont typeface="Arial" pitchFamily="34" charset="0"/>
              <a:buNone/>
            </a:pPr>
            <a:r>
              <a:rPr lang="en-US" baseline="30000" smtClean="0">
                <a:solidFill>
                  <a:schemeClr val="bg1"/>
                </a:solidFill>
                <a:latin typeface="Berkeley-Medium"/>
              </a:rPr>
              <a:t>Fourth level</a:t>
            </a:r>
          </a:p>
          <a:p>
            <a:pPr lvl="4" eaLnBrk="1" hangingPunct="1">
              <a:buFont typeface="Arial" pitchFamily="34" charset="0"/>
              <a:buNone/>
            </a:pPr>
            <a:r>
              <a:rPr lang="en-US" baseline="30000" smtClean="0">
                <a:solidFill>
                  <a:schemeClr val="bg1"/>
                </a:solidFill>
                <a:latin typeface="Berkeley-Medium"/>
              </a:rPr>
              <a:t>Fifth level</a:t>
            </a:r>
            <a:endParaRPr lang="en-US" baseline="30000" dirty="0" smtClean="0">
              <a:solidFill>
                <a:schemeClr val="bg1"/>
              </a:solidFill>
              <a:latin typeface="Berkeley-Medium"/>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7" name="Rectangle 6"/>
          <p:cNvSpPr/>
          <p:nvPr/>
        </p:nvSpPr>
        <p:spPr>
          <a:xfrm>
            <a:off x="0" y="6415314"/>
            <a:ext cx="9144000" cy="44268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bwMode="auto">
          <a:xfrm>
            <a:off x="0" y="6037943"/>
            <a:ext cx="9144000" cy="5263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 name="Picture 10" descr="21050604.JPG"/>
          <p:cNvPicPr>
            <a:picLocks noChangeAspect="1"/>
          </p:cNvPicPr>
          <p:nvPr/>
        </p:nvPicPr>
        <p:blipFill>
          <a:blip r:embed="rId2" cstate="print"/>
          <a:srcRect b="11644"/>
          <a:stretch>
            <a:fillRect/>
          </a:stretch>
        </p:blipFill>
        <p:spPr bwMode="auto">
          <a:xfrm>
            <a:off x="0" y="0"/>
            <a:ext cx="9144000" cy="4914900"/>
          </a:xfrm>
          <a:prstGeom prst="rect">
            <a:avLst/>
          </a:prstGeom>
          <a:noFill/>
          <a:ln w="9525">
            <a:noFill/>
            <a:miter lim="800000"/>
            <a:headEnd/>
            <a:tailEnd/>
          </a:ln>
        </p:spPr>
      </p:pic>
      <p:sp>
        <p:nvSpPr>
          <p:cNvPr id="6" name="TextBox 35"/>
          <p:cNvSpPr txBox="1">
            <a:spLocks noChangeArrowheads="1"/>
          </p:cNvSpPr>
          <p:nvPr/>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chemeClr val="bg1"/>
                </a:solidFill>
                <a:latin typeface="+mj-lt"/>
              </a:rPr>
              <a:t>Connecticut Department of Energy and Environmental Protection</a:t>
            </a:r>
          </a:p>
        </p:txBody>
      </p:sp>
      <p:pic>
        <p:nvPicPr>
          <p:cNvPr id="5" name="Picture 7" descr="DEEPLogoRectangleCOLOR755px337px300dpi.gif"/>
          <p:cNvPicPr>
            <a:picLocks noChangeAspect="1"/>
          </p:cNvPicPr>
          <p:nvPr/>
        </p:nvPicPr>
        <p:blipFill>
          <a:blip r:embed="rId3" cstate="print"/>
          <a:srcRect r="64532"/>
          <a:stretch>
            <a:fillRect/>
          </a:stretch>
        </p:blipFill>
        <p:spPr bwMode="auto">
          <a:xfrm>
            <a:off x="292100" y="5774871"/>
            <a:ext cx="777875" cy="979488"/>
          </a:xfrm>
          <a:prstGeom prst="rect">
            <a:avLst/>
          </a:prstGeom>
          <a:noFill/>
          <a:ln w="9525">
            <a:noFill/>
            <a:miter lim="800000"/>
            <a:headEnd/>
            <a:tailEnd/>
          </a:ln>
        </p:spPr>
      </p:pic>
      <p:sp>
        <p:nvSpPr>
          <p:cNvPr id="9" name="Title 1"/>
          <p:cNvSpPr>
            <a:spLocks noGrp="1"/>
          </p:cNvSpPr>
          <p:nvPr>
            <p:ph type="title"/>
          </p:nvPr>
        </p:nvSpPr>
        <p:spPr>
          <a:xfrm>
            <a:off x="0" y="4916487"/>
            <a:ext cx="8229600" cy="1143000"/>
          </a:xfrm>
          <a:prstGeom prst="rect">
            <a:avLst/>
          </a:prstGeom>
        </p:spPr>
        <p:txBody>
          <a:bodyPr/>
          <a:lstStyle>
            <a:lvl1pPr>
              <a:defRPr baseline="0">
                <a:solidFill>
                  <a:schemeClr val="tx1"/>
                </a:solidFill>
              </a:defRPr>
            </a:lvl1pPr>
          </a:lstStyle>
          <a:p>
            <a:r>
              <a:rPr lang="en-US" smtClean="0"/>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7" name="Rectangle 6"/>
          <p:cNvSpPr/>
          <p:nvPr/>
        </p:nvSpPr>
        <p:spPr>
          <a:xfrm>
            <a:off x="0" y="6400800"/>
            <a:ext cx="9144000" cy="4571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bwMode="auto">
          <a:xfrm>
            <a:off x="0" y="6037943"/>
            <a:ext cx="9144000" cy="52637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TextBox 35"/>
          <p:cNvSpPr txBox="1">
            <a:spLocks noChangeArrowheads="1"/>
          </p:cNvSpPr>
          <p:nvPr/>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chemeClr val="bg1"/>
                </a:solidFill>
                <a:latin typeface="+mj-lt"/>
              </a:rPr>
              <a:t>Connecticut Department of Energy and Environmental Protection</a:t>
            </a:r>
          </a:p>
        </p:txBody>
      </p:sp>
      <p:pic>
        <p:nvPicPr>
          <p:cNvPr id="8" name="Picture 7" descr="DEEPLogoRectangleCOLOR755px337px300dpi.gif"/>
          <p:cNvPicPr>
            <a:picLocks noChangeAspect="1"/>
          </p:cNvPicPr>
          <p:nvPr/>
        </p:nvPicPr>
        <p:blipFill>
          <a:blip r:embed="rId2" cstate="print"/>
          <a:srcRect r="64532"/>
          <a:stretch>
            <a:fillRect/>
          </a:stretch>
        </p:blipFill>
        <p:spPr bwMode="auto">
          <a:xfrm>
            <a:off x="292100" y="5753100"/>
            <a:ext cx="777875" cy="979488"/>
          </a:xfrm>
          <a:prstGeom prst="rect">
            <a:avLst/>
          </a:prstGeom>
          <a:noFill/>
          <a:ln w="9525">
            <a:noFill/>
            <a:miter lim="800000"/>
            <a:headEnd/>
            <a:tailEnd/>
          </a:ln>
        </p:spPr>
      </p:pic>
      <p:sp>
        <p:nvSpPr>
          <p:cNvPr id="9" name="Rectangle 8"/>
          <p:cNvSpPr/>
          <p:nvPr/>
        </p:nvSpPr>
        <p:spPr>
          <a:xfrm>
            <a:off x="0" y="0"/>
            <a:ext cx="9144000" cy="72571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hasCustomPrompt="1"/>
          </p:nvPr>
        </p:nvSpPr>
        <p:spPr>
          <a:xfrm>
            <a:off x="0" y="0"/>
            <a:ext cx="8229600" cy="1143000"/>
          </a:xfrm>
          <a:prstGeom prst="rect">
            <a:avLst/>
          </a:prstGeom>
        </p:spPr>
        <p:txBody>
          <a:bodyPr/>
          <a:lstStyle>
            <a:lvl1pPr algn="l">
              <a:defRPr>
                <a:solidFill>
                  <a:schemeClr val="bg1"/>
                </a:solidFill>
              </a:defRPr>
            </a:lvl1pPr>
          </a:lstStyle>
          <a:p>
            <a:r>
              <a:rPr lang="en-US" dirty="0" smtClean="0"/>
              <a:t>Questions?</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Slide blue">
    <p:spTree>
      <p:nvGrpSpPr>
        <p:cNvPr id="1" name=""/>
        <p:cNvGrpSpPr/>
        <p:nvPr/>
      </p:nvGrpSpPr>
      <p:grpSpPr>
        <a:xfrm>
          <a:off x="0" y="0"/>
          <a:ext cx="0" cy="0"/>
          <a:chOff x="0" y="0"/>
          <a:chExt cx="0" cy="0"/>
        </a:xfrm>
      </p:grpSpPr>
      <p:sp>
        <p:nvSpPr>
          <p:cNvPr id="12" name="Rectangle 11"/>
          <p:cNvSpPr/>
          <p:nvPr/>
        </p:nvSpPr>
        <p:spPr>
          <a:xfrm>
            <a:off x="6705600" y="4800600"/>
            <a:ext cx="2438400" cy="1295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pic>
        <p:nvPicPr>
          <p:cNvPr id="13" name="Picture 2"/>
          <p:cNvPicPr>
            <a:picLocks noChangeAspect="1" noChangeArrowheads="1"/>
          </p:cNvPicPr>
          <p:nvPr/>
        </p:nvPicPr>
        <p:blipFill>
          <a:blip r:embed="rId2" cstate="print"/>
          <a:srcRect/>
          <a:stretch>
            <a:fillRect/>
          </a:stretch>
        </p:blipFill>
        <p:spPr bwMode="auto">
          <a:xfrm>
            <a:off x="0" y="0"/>
            <a:ext cx="9144000" cy="3505200"/>
          </a:xfrm>
          <a:prstGeom prst="rect">
            <a:avLst/>
          </a:prstGeom>
          <a:noFill/>
          <a:ln w="9525">
            <a:noFill/>
            <a:miter lim="800000"/>
            <a:headEnd/>
            <a:tailEnd/>
          </a:ln>
        </p:spPr>
      </p:pic>
      <p:pic>
        <p:nvPicPr>
          <p:cNvPr id="14" name="Picture 16" descr="DEEPsFirstslides2-8-12ONLY.jpg"/>
          <p:cNvPicPr>
            <a:picLocks noChangeAspect="1"/>
          </p:cNvPicPr>
          <p:nvPr/>
        </p:nvPicPr>
        <p:blipFill>
          <a:blip r:embed="rId3" cstate="print"/>
          <a:srcRect/>
          <a:stretch>
            <a:fillRect/>
          </a:stretch>
        </p:blipFill>
        <p:spPr bwMode="auto">
          <a:xfrm>
            <a:off x="0" y="4800600"/>
            <a:ext cx="6737350" cy="1268413"/>
          </a:xfrm>
          <a:prstGeom prst="rect">
            <a:avLst/>
          </a:prstGeom>
          <a:noFill/>
          <a:ln w="9525">
            <a:noFill/>
            <a:miter lim="800000"/>
            <a:headEnd/>
            <a:tailEnd/>
          </a:ln>
        </p:spPr>
      </p:pic>
      <p:pic>
        <p:nvPicPr>
          <p:cNvPr id="15" name="Picture 6" descr="DEEPLogoRectangleCOLORsmall.jpg"/>
          <p:cNvPicPr>
            <a:picLocks noChangeAspect="1"/>
          </p:cNvPicPr>
          <p:nvPr/>
        </p:nvPicPr>
        <p:blipFill>
          <a:blip r:embed="rId4" cstate="print"/>
          <a:srcRect/>
          <a:stretch>
            <a:fillRect/>
          </a:stretch>
        </p:blipFill>
        <p:spPr bwMode="auto">
          <a:xfrm>
            <a:off x="6934200" y="4953000"/>
            <a:ext cx="1962150" cy="869950"/>
          </a:xfrm>
          <a:prstGeom prst="rect">
            <a:avLst/>
          </a:prstGeom>
          <a:noFill/>
          <a:ln w="9525">
            <a:noFill/>
            <a:miter lim="800000"/>
            <a:headEnd/>
            <a:tailEnd/>
          </a:ln>
        </p:spPr>
      </p:pic>
      <p:sp>
        <p:nvSpPr>
          <p:cNvPr id="16" name="Rectangle 15"/>
          <p:cNvSpPr/>
          <p:nvPr/>
        </p:nvSpPr>
        <p:spPr>
          <a:xfrm>
            <a:off x="0" y="605790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17" name="TextBox 16"/>
          <p:cNvSpPr txBox="1"/>
          <p:nvPr/>
        </p:nvSpPr>
        <p:spPr>
          <a:xfrm>
            <a:off x="50799" y="3505200"/>
            <a:ext cx="9144000" cy="1200329"/>
          </a:xfrm>
          <a:prstGeom prst="rect">
            <a:avLst/>
          </a:prstGeom>
          <a:noFill/>
        </p:spPr>
        <p:txBody>
          <a:bodyPr wrap="square" rtlCol="0">
            <a:spAutoFit/>
          </a:bodyPr>
          <a:lstStyle/>
          <a:p>
            <a:r>
              <a:rPr lang="en-US" sz="3600" dirty="0" smtClean="0">
                <a:solidFill>
                  <a:srgbClr val="FFFFFF"/>
                </a:solidFill>
              </a:rPr>
              <a:t>Connecticut Department of</a:t>
            </a:r>
          </a:p>
          <a:p>
            <a:r>
              <a:rPr lang="en-US" sz="3600" dirty="0" smtClean="0">
                <a:solidFill>
                  <a:srgbClr val="FFFFFF"/>
                </a:solidFill>
              </a:rPr>
              <a:t>Energy and Environmental Protection</a:t>
            </a:r>
            <a:endParaRPr lang="en-US" sz="3600" dirty="0">
              <a:solidFill>
                <a:srgbClr val="FFFFFF"/>
              </a:solidFill>
            </a:endParaRPr>
          </a:p>
        </p:txBody>
      </p:sp>
      <p:sp>
        <p:nvSpPr>
          <p:cNvPr id="8" name="Rectangle 7"/>
          <p:cNvSpPr/>
          <p:nvPr userDrawn="1"/>
        </p:nvSpPr>
        <p:spPr>
          <a:xfrm>
            <a:off x="6705600" y="4800600"/>
            <a:ext cx="2438400" cy="1295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pic>
        <p:nvPicPr>
          <p:cNvPr id="9" name="Picture 2"/>
          <p:cNvPicPr>
            <a:picLocks noChangeAspect="1" noChangeArrowheads="1"/>
          </p:cNvPicPr>
          <p:nvPr userDrawn="1"/>
        </p:nvPicPr>
        <p:blipFill>
          <a:blip r:embed="rId2" cstate="print"/>
          <a:srcRect/>
          <a:stretch>
            <a:fillRect/>
          </a:stretch>
        </p:blipFill>
        <p:spPr bwMode="auto">
          <a:xfrm>
            <a:off x="0" y="0"/>
            <a:ext cx="9144000" cy="3505200"/>
          </a:xfrm>
          <a:prstGeom prst="rect">
            <a:avLst/>
          </a:prstGeom>
          <a:noFill/>
          <a:ln w="9525">
            <a:noFill/>
            <a:miter lim="800000"/>
            <a:headEnd/>
            <a:tailEnd/>
          </a:ln>
        </p:spPr>
      </p:pic>
      <p:pic>
        <p:nvPicPr>
          <p:cNvPr id="10" name="Picture 16" descr="DEEPsFirstslides2-8-12ONLY.jpg"/>
          <p:cNvPicPr>
            <a:picLocks noChangeAspect="1"/>
          </p:cNvPicPr>
          <p:nvPr userDrawn="1"/>
        </p:nvPicPr>
        <p:blipFill>
          <a:blip r:embed="rId3" cstate="print"/>
          <a:srcRect/>
          <a:stretch>
            <a:fillRect/>
          </a:stretch>
        </p:blipFill>
        <p:spPr bwMode="auto">
          <a:xfrm>
            <a:off x="0" y="4800600"/>
            <a:ext cx="6737350" cy="1268413"/>
          </a:xfrm>
          <a:prstGeom prst="rect">
            <a:avLst/>
          </a:prstGeom>
          <a:noFill/>
          <a:ln w="9525">
            <a:noFill/>
            <a:miter lim="800000"/>
            <a:headEnd/>
            <a:tailEnd/>
          </a:ln>
        </p:spPr>
      </p:pic>
      <p:pic>
        <p:nvPicPr>
          <p:cNvPr id="11" name="Picture 6" descr="DEEPLogoRectangleCOLORsmall.jpg"/>
          <p:cNvPicPr>
            <a:picLocks noChangeAspect="1"/>
          </p:cNvPicPr>
          <p:nvPr userDrawn="1"/>
        </p:nvPicPr>
        <p:blipFill>
          <a:blip r:embed="rId4" cstate="print"/>
          <a:srcRect/>
          <a:stretch>
            <a:fillRect/>
          </a:stretch>
        </p:blipFill>
        <p:spPr bwMode="auto">
          <a:xfrm>
            <a:off x="6934200" y="4953000"/>
            <a:ext cx="1962150" cy="869950"/>
          </a:xfrm>
          <a:prstGeom prst="rect">
            <a:avLst/>
          </a:prstGeom>
          <a:noFill/>
          <a:ln w="9525">
            <a:noFill/>
            <a:miter lim="800000"/>
            <a:headEnd/>
            <a:tailEnd/>
          </a:ln>
        </p:spPr>
      </p:pic>
      <p:sp>
        <p:nvSpPr>
          <p:cNvPr id="18" name="Rectangle 17"/>
          <p:cNvSpPr/>
          <p:nvPr userDrawn="1"/>
        </p:nvSpPr>
        <p:spPr>
          <a:xfrm>
            <a:off x="0" y="605790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Tree>
    <p:extLst>
      <p:ext uri="{BB962C8B-B14F-4D97-AF65-F5344CB8AC3E}">
        <p14:creationId xmlns:p14="http://schemas.microsoft.com/office/powerpoint/2010/main" val="1497456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p:bg>
      <p:bgRef idx="1001">
        <a:schemeClr val="bg2"/>
      </p:bgRef>
    </p:bg>
    <p:spTree>
      <p:nvGrpSpPr>
        <p:cNvPr id="1" name=""/>
        <p:cNvGrpSpPr/>
        <p:nvPr/>
      </p:nvGrpSpPr>
      <p:grpSpPr>
        <a:xfrm>
          <a:off x="0" y="0"/>
          <a:ext cx="0" cy="0"/>
          <a:chOff x="0" y="0"/>
          <a:chExt cx="0" cy="0"/>
        </a:xfrm>
      </p:grpSpPr>
      <p:sp>
        <p:nvSpPr>
          <p:cNvPr id="22" name="Rectangle 21"/>
          <p:cNvSpPr/>
          <p:nvPr userDrawn="1"/>
        </p:nvSpPr>
        <p:spPr>
          <a:xfrm>
            <a:off x="0" y="6477000"/>
            <a:ext cx="9144000"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17" name="Rectangle 16"/>
          <p:cNvSpPr/>
          <p:nvPr userDrawn="1"/>
        </p:nvSpPr>
        <p:spPr>
          <a:xfrm>
            <a:off x="0" y="0"/>
            <a:ext cx="9144000" cy="4187371"/>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13" name="Title 12"/>
          <p:cNvSpPr>
            <a:spLocks noGrp="1"/>
          </p:cNvSpPr>
          <p:nvPr>
            <p:ph type="title" hasCustomPrompt="1"/>
          </p:nvPr>
        </p:nvSpPr>
        <p:spPr>
          <a:xfrm>
            <a:off x="304800" y="1600200"/>
            <a:ext cx="8229600" cy="1143000"/>
          </a:xfrm>
          <a:prstGeom prst="rect">
            <a:avLst/>
          </a:prstGeom>
        </p:spPr>
        <p:txBody>
          <a:bodyPr/>
          <a:lstStyle>
            <a:lvl1pPr>
              <a:defRPr>
                <a:solidFill>
                  <a:schemeClr val="tx1"/>
                </a:solidFill>
              </a:defRPr>
            </a:lvl1pPr>
          </a:lstStyle>
          <a:p>
            <a:r>
              <a:rPr lang="en-US" dirty="0" smtClean="0"/>
              <a:t>Title of Presentation</a:t>
            </a:r>
            <a:endParaRPr lang="en-US" dirty="0"/>
          </a:p>
        </p:txBody>
      </p:sp>
      <p:sp>
        <p:nvSpPr>
          <p:cNvPr id="20" name="Rectangle 19"/>
          <p:cNvSpPr/>
          <p:nvPr userDrawn="1"/>
        </p:nvSpPr>
        <p:spPr bwMode="auto">
          <a:xfrm>
            <a:off x="0" y="6026150"/>
            <a:ext cx="9144000" cy="538163"/>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21"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pic>
        <p:nvPicPr>
          <p:cNvPr id="19" name="Picture 7" descr="DEEPLogoRectangleCOLOR755px337px300dpi.gif"/>
          <p:cNvPicPr>
            <a:picLocks noChangeAspect="1"/>
          </p:cNvPicPr>
          <p:nvPr userDrawn="1"/>
        </p:nvPicPr>
        <p:blipFill>
          <a:blip r:embed="rId2" cstate="print"/>
          <a:srcRect r="64532"/>
          <a:stretch>
            <a:fillRect/>
          </a:stretch>
        </p:blipFill>
        <p:spPr bwMode="auto">
          <a:xfrm>
            <a:off x="292100" y="5782128"/>
            <a:ext cx="777875" cy="979488"/>
          </a:xfrm>
          <a:prstGeom prst="rect">
            <a:avLst/>
          </a:prstGeom>
          <a:noFill/>
          <a:ln w="9525">
            <a:noFill/>
            <a:miter lim="800000"/>
            <a:headEnd/>
            <a:tailEnd/>
          </a:ln>
        </p:spPr>
      </p:pic>
    </p:spTree>
    <p:extLst>
      <p:ext uri="{BB962C8B-B14F-4D97-AF65-F5344CB8AC3E}">
        <p14:creationId xmlns:p14="http://schemas.microsoft.com/office/powerpoint/2010/main" val="3403189855"/>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Rectangle 2"/>
          <p:cNvSpPr/>
          <p:nvPr userDrawn="1"/>
        </p:nvSpPr>
        <p:spPr>
          <a:xfrm>
            <a:off x="0" y="0"/>
            <a:ext cx="9144000" cy="800100"/>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2" name="Title 1"/>
          <p:cNvSpPr>
            <a:spLocks noGrp="1"/>
          </p:cNvSpPr>
          <p:nvPr>
            <p:ph type="title"/>
          </p:nvPr>
        </p:nvSpPr>
        <p:spPr>
          <a:xfrm>
            <a:off x="0" y="0"/>
            <a:ext cx="8229600" cy="1143000"/>
          </a:xfrm>
          <a:prstGeom prst="rect">
            <a:avLst/>
          </a:prstGeom>
        </p:spPr>
        <p:txBody>
          <a:bodyPr/>
          <a:lstStyle>
            <a:lvl1pPr>
              <a:defRPr baseline="0">
                <a:solidFill>
                  <a:schemeClr val="bg1"/>
                </a:solidFill>
              </a:defRPr>
            </a:lvl1pPr>
          </a:lstStyle>
          <a:p>
            <a:r>
              <a:rPr lang="en-US" smtClean="0"/>
              <a:t>Click to edit Master title style</a:t>
            </a:r>
            <a:endParaRPr lang="en-US" dirty="0"/>
          </a:p>
        </p:txBody>
      </p:sp>
      <p:sp>
        <p:nvSpPr>
          <p:cNvPr id="7" name="Rectangle 6"/>
          <p:cNvSpPr/>
          <p:nvPr userDrawn="1"/>
        </p:nvSpPr>
        <p:spPr bwMode="auto">
          <a:xfrm>
            <a:off x="5106022" y="1130300"/>
            <a:ext cx="1931988" cy="1869420"/>
          </a:xfrm>
          <a:prstGeom prst="rect">
            <a:avLst/>
          </a:prstGeom>
          <a:solidFill>
            <a:schemeClr val="accent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2A7E"/>
              </a:solidFill>
            </a:endParaRPr>
          </a:p>
        </p:txBody>
      </p:sp>
      <p:sp>
        <p:nvSpPr>
          <p:cNvPr id="4" name="Rectangle 3"/>
          <p:cNvSpPr/>
          <p:nvPr userDrawn="1"/>
        </p:nvSpPr>
        <p:spPr>
          <a:xfrm>
            <a:off x="5114617" y="2993972"/>
            <a:ext cx="1923393" cy="1842921"/>
          </a:xfrm>
          <a:prstGeom prst="rect">
            <a:avLst/>
          </a:prstGeom>
          <a:solidFill>
            <a:schemeClr val="accent4"/>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5" name="Rectangle 4"/>
          <p:cNvSpPr/>
          <p:nvPr userDrawn="1"/>
        </p:nvSpPr>
        <p:spPr>
          <a:xfrm>
            <a:off x="3194562" y="2994957"/>
            <a:ext cx="1923393" cy="1841936"/>
          </a:xfrm>
          <a:prstGeom prst="rect">
            <a:avLst/>
          </a:prstGeom>
          <a:solidFill>
            <a:schemeClr val="accent3"/>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sp>
        <p:nvSpPr>
          <p:cNvPr id="9" name="Rectangle 8"/>
          <p:cNvSpPr/>
          <p:nvPr userDrawn="1"/>
        </p:nvSpPr>
        <p:spPr>
          <a:xfrm>
            <a:off x="0" y="6477000"/>
            <a:ext cx="9144000" cy="381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
        <p:nvSpPr>
          <p:cNvPr id="10" name="Rectangle 9"/>
          <p:cNvSpPr/>
          <p:nvPr userDrawn="1"/>
        </p:nvSpPr>
        <p:spPr bwMode="auto">
          <a:xfrm>
            <a:off x="0" y="6026150"/>
            <a:ext cx="9144000" cy="5381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002A7E"/>
              </a:solidFill>
            </a:endParaRPr>
          </a:p>
        </p:txBody>
      </p:sp>
      <p:pic>
        <p:nvPicPr>
          <p:cNvPr id="12" name="Picture 7" descr="DEEPLogoRectangleCOLOR755px337px300dpi.gif"/>
          <p:cNvPicPr>
            <a:picLocks noChangeAspect="1"/>
          </p:cNvPicPr>
          <p:nvPr userDrawn="1"/>
        </p:nvPicPr>
        <p:blipFill>
          <a:blip r:embed="rId2" cstate="print"/>
          <a:srcRect r="64532"/>
          <a:stretch>
            <a:fillRect/>
          </a:stretch>
        </p:blipFill>
        <p:spPr bwMode="auto">
          <a:xfrm>
            <a:off x="292100" y="5782128"/>
            <a:ext cx="777875" cy="979488"/>
          </a:xfrm>
          <a:prstGeom prst="rect">
            <a:avLst/>
          </a:prstGeom>
          <a:noFill/>
          <a:ln w="9525">
            <a:noFill/>
            <a:miter lim="800000"/>
            <a:headEnd/>
            <a:tailEnd/>
          </a:ln>
        </p:spPr>
      </p:pic>
      <p:sp>
        <p:nvSpPr>
          <p:cNvPr id="11" name="TextBox 35"/>
          <p:cNvSpPr txBox="1">
            <a:spLocks noChangeArrowheads="1"/>
          </p:cNvSpPr>
          <p:nvPr userDrawn="1"/>
        </p:nvSpPr>
        <p:spPr bwMode="auto">
          <a:xfrm>
            <a:off x="1143000" y="6103938"/>
            <a:ext cx="7870825" cy="400050"/>
          </a:xfrm>
          <a:prstGeom prst="rect">
            <a:avLst/>
          </a:prstGeom>
          <a:noFill/>
          <a:ln w="9525">
            <a:noFill/>
            <a:miter lim="800000"/>
            <a:headEnd/>
            <a:tailEnd/>
          </a:ln>
        </p:spPr>
        <p:txBody>
          <a:bodyPr>
            <a:spAutoFit/>
          </a:bodyPr>
          <a:lstStyle/>
          <a:p>
            <a:pPr>
              <a:defRPr/>
            </a:pPr>
            <a:r>
              <a:rPr lang="en-US" sz="2000" dirty="0">
                <a:solidFill>
                  <a:srgbClr val="002A7E"/>
                </a:solidFill>
              </a:rPr>
              <a:t>Connecticut Department of Energy and Environmental Protection</a:t>
            </a:r>
          </a:p>
        </p:txBody>
      </p:sp>
      <p:sp>
        <p:nvSpPr>
          <p:cNvPr id="13" name="TextBox 7"/>
          <p:cNvSpPr txBox="1">
            <a:spLocks noChangeArrowheads="1"/>
          </p:cNvSpPr>
          <p:nvPr userDrawn="1"/>
        </p:nvSpPr>
        <p:spPr bwMode="auto">
          <a:xfrm rot="16200000">
            <a:off x="318244" y="2845747"/>
            <a:ext cx="2876060" cy="369332"/>
          </a:xfrm>
          <a:prstGeom prst="rect">
            <a:avLst/>
          </a:prstGeom>
          <a:noFill/>
          <a:ln w="9525">
            <a:noFill/>
            <a:miter lim="800000"/>
            <a:headEnd/>
            <a:tailEnd/>
          </a:ln>
        </p:spPr>
        <p:txBody>
          <a:bodyPr>
            <a:spAutoFit/>
          </a:bodyPr>
          <a:lstStyle/>
          <a:p>
            <a:pPr algn="ctr"/>
            <a:r>
              <a:rPr lang="en-US" b="1" dirty="0">
                <a:solidFill>
                  <a:srgbClr val="FFFFFF"/>
                </a:solidFill>
              </a:rPr>
              <a:t>Impact on Agency Brand</a:t>
            </a:r>
          </a:p>
        </p:txBody>
      </p:sp>
      <p:sp>
        <p:nvSpPr>
          <p:cNvPr id="14" name="TextBox 8"/>
          <p:cNvSpPr txBox="1">
            <a:spLocks noChangeArrowheads="1"/>
          </p:cNvSpPr>
          <p:nvPr userDrawn="1"/>
        </p:nvSpPr>
        <p:spPr bwMode="auto">
          <a:xfrm>
            <a:off x="2695030" y="5665956"/>
            <a:ext cx="4314917" cy="369332"/>
          </a:xfrm>
          <a:prstGeom prst="rect">
            <a:avLst/>
          </a:prstGeom>
          <a:noFill/>
          <a:ln w="9525">
            <a:noFill/>
            <a:miter lim="800000"/>
            <a:headEnd/>
            <a:tailEnd/>
          </a:ln>
        </p:spPr>
        <p:txBody>
          <a:bodyPr>
            <a:spAutoFit/>
          </a:bodyPr>
          <a:lstStyle/>
          <a:p>
            <a:pPr algn="ctr"/>
            <a:r>
              <a:rPr lang="en-US" b="1">
                <a:solidFill>
                  <a:srgbClr val="FFFFFF"/>
                </a:solidFill>
              </a:rPr>
              <a:t>Value to Staff</a:t>
            </a:r>
          </a:p>
        </p:txBody>
      </p:sp>
      <p:sp>
        <p:nvSpPr>
          <p:cNvPr id="15" name="TextBox 9"/>
          <p:cNvSpPr txBox="1">
            <a:spLocks noChangeArrowheads="1"/>
          </p:cNvSpPr>
          <p:nvPr userDrawn="1"/>
        </p:nvSpPr>
        <p:spPr bwMode="auto">
          <a:xfrm>
            <a:off x="1857808" y="1092198"/>
            <a:ext cx="1159229" cy="307777"/>
          </a:xfrm>
          <a:prstGeom prst="rect">
            <a:avLst/>
          </a:prstGeom>
          <a:noFill/>
          <a:ln w="9525">
            <a:noFill/>
            <a:miter lim="800000"/>
            <a:headEnd/>
            <a:tailEnd/>
          </a:ln>
        </p:spPr>
        <p:txBody>
          <a:bodyPr>
            <a:spAutoFit/>
          </a:bodyPr>
          <a:lstStyle/>
          <a:p>
            <a:pPr algn="ctr"/>
            <a:r>
              <a:rPr lang="en-US" sz="1400" b="1">
                <a:solidFill>
                  <a:srgbClr val="FFFFFF"/>
                </a:solidFill>
              </a:rPr>
              <a:t>High</a:t>
            </a:r>
          </a:p>
        </p:txBody>
      </p:sp>
      <p:sp>
        <p:nvSpPr>
          <p:cNvPr id="16" name="TextBox 10"/>
          <p:cNvSpPr txBox="1">
            <a:spLocks noChangeArrowheads="1"/>
          </p:cNvSpPr>
          <p:nvPr userDrawn="1"/>
        </p:nvSpPr>
        <p:spPr bwMode="auto">
          <a:xfrm>
            <a:off x="1986611" y="2902925"/>
            <a:ext cx="966024" cy="307777"/>
          </a:xfrm>
          <a:prstGeom prst="rect">
            <a:avLst/>
          </a:prstGeom>
          <a:noFill/>
          <a:ln w="9525">
            <a:noFill/>
            <a:miter lim="800000"/>
            <a:headEnd/>
            <a:tailEnd/>
          </a:ln>
        </p:spPr>
        <p:txBody>
          <a:bodyPr>
            <a:spAutoFit/>
          </a:bodyPr>
          <a:lstStyle/>
          <a:p>
            <a:pPr algn="ctr"/>
            <a:r>
              <a:rPr lang="en-US" sz="1400" b="1">
                <a:solidFill>
                  <a:srgbClr val="FFFFFF"/>
                </a:solidFill>
              </a:rPr>
              <a:t>Medium</a:t>
            </a:r>
          </a:p>
        </p:txBody>
      </p:sp>
      <p:sp>
        <p:nvSpPr>
          <p:cNvPr id="17" name="TextBox 11"/>
          <p:cNvSpPr txBox="1">
            <a:spLocks noChangeArrowheads="1"/>
          </p:cNvSpPr>
          <p:nvPr userDrawn="1"/>
        </p:nvSpPr>
        <p:spPr bwMode="auto">
          <a:xfrm>
            <a:off x="1729007" y="4716094"/>
            <a:ext cx="1481237" cy="307777"/>
          </a:xfrm>
          <a:prstGeom prst="rect">
            <a:avLst/>
          </a:prstGeom>
          <a:noFill/>
          <a:ln w="9525">
            <a:noFill/>
            <a:miter lim="800000"/>
            <a:headEnd/>
            <a:tailEnd/>
          </a:ln>
        </p:spPr>
        <p:txBody>
          <a:bodyPr>
            <a:spAutoFit/>
          </a:bodyPr>
          <a:lstStyle/>
          <a:p>
            <a:pPr algn="ctr"/>
            <a:r>
              <a:rPr lang="en-US" sz="1400" b="1">
                <a:solidFill>
                  <a:srgbClr val="FFFFFF"/>
                </a:solidFill>
              </a:rPr>
              <a:t>Low</a:t>
            </a:r>
          </a:p>
        </p:txBody>
      </p:sp>
      <p:sp>
        <p:nvSpPr>
          <p:cNvPr id="18" name="TextBox 12"/>
          <p:cNvSpPr txBox="1">
            <a:spLocks noChangeArrowheads="1"/>
          </p:cNvSpPr>
          <p:nvPr userDrawn="1"/>
        </p:nvSpPr>
        <p:spPr bwMode="auto">
          <a:xfrm rot="18006833">
            <a:off x="2463916" y="5089698"/>
            <a:ext cx="937846" cy="307777"/>
          </a:xfrm>
          <a:prstGeom prst="rect">
            <a:avLst/>
          </a:prstGeom>
          <a:noFill/>
          <a:ln w="9525">
            <a:noFill/>
            <a:miter lim="800000"/>
            <a:headEnd/>
            <a:tailEnd/>
          </a:ln>
        </p:spPr>
        <p:txBody>
          <a:bodyPr>
            <a:spAutoFit/>
          </a:bodyPr>
          <a:lstStyle/>
          <a:p>
            <a:pPr algn="ctr"/>
            <a:r>
              <a:rPr lang="en-US" sz="1400" b="1">
                <a:solidFill>
                  <a:srgbClr val="FFFFFF"/>
                </a:solidFill>
              </a:rPr>
              <a:t>None</a:t>
            </a:r>
          </a:p>
        </p:txBody>
      </p:sp>
      <p:sp>
        <p:nvSpPr>
          <p:cNvPr id="19" name="TextBox 13"/>
          <p:cNvSpPr txBox="1">
            <a:spLocks noChangeArrowheads="1"/>
          </p:cNvSpPr>
          <p:nvPr userDrawn="1"/>
        </p:nvSpPr>
        <p:spPr bwMode="auto">
          <a:xfrm rot="18006833">
            <a:off x="4336713" y="5136280"/>
            <a:ext cx="1015973" cy="307777"/>
          </a:xfrm>
          <a:prstGeom prst="rect">
            <a:avLst/>
          </a:prstGeom>
          <a:noFill/>
          <a:ln w="9525">
            <a:noFill/>
            <a:miter lim="800000"/>
            <a:headEnd/>
            <a:tailEnd/>
          </a:ln>
        </p:spPr>
        <p:txBody>
          <a:bodyPr>
            <a:spAutoFit/>
          </a:bodyPr>
          <a:lstStyle/>
          <a:p>
            <a:pPr algn="ctr"/>
            <a:r>
              <a:rPr lang="en-US" sz="1400" b="1">
                <a:solidFill>
                  <a:srgbClr val="FFFFFF"/>
                </a:solidFill>
              </a:rPr>
              <a:t>Little</a:t>
            </a:r>
          </a:p>
        </p:txBody>
      </p:sp>
      <p:sp>
        <p:nvSpPr>
          <p:cNvPr id="20" name="TextBox 14"/>
          <p:cNvSpPr txBox="1">
            <a:spLocks noChangeArrowheads="1"/>
          </p:cNvSpPr>
          <p:nvPr userDrawn="1"/>
        </p:nvSpPr>
        <p:spPr bwMode="auto">
          <a:xfrm rot="18006833">
            <a:off x="6229576" y="5119277"/>
            <a:ext cx="1121217" cy="307777"/>
          </a:xfrm>
          <a:prstGeom prst="rect">
            <a:avLst/>
          </a:prstGeom>
          <a:noFill/>
          <a:ln w="9525">
            <a:noFill/>
            <a:miter lim="800000"/>
            <a:headEnd/>
            <a:tailEnd/>
          </a:ln>
        </p:spPr>
        <p:txBody>
          <a:bodyPr>
            <a:spAutoFit/>
          </a:bodyPr>
          <a:lstStyle/>
          <a:p>
            <a:pPr algn="ctr"/>
            <a:r>
              <a:rPr lang="en-US" sz="1400" b="1">
                <a:solidFill>
                  <a:srgbClr val="FFFFFF"/>
                </a:solidFill>
              </a:rPr>
              <a:t>A Lot</a:t>
            </a:r>
          </a:p>
        </p:txBody>
      </p:sp>
      <p:sp>
        <p:nvSpPr>
          <p:cNvPr id="21" name="Rectangle 20"/>
          <p:cNvSpPr/>
          <p:nvPr userDrawn="1"/>
        </p:nvSpPr>
        <p:spPr bwMode="auto">
          <a:xfrm>
            <a:off x="3185967" y="1128713"/>
            <a:ext cx="1931988" cy="1869420"/>
          </a:xfrm>
          <a:prstGeom prst="rect">
            <a:avLst/>
          </a:prstGeom>
          <a:solidFill>
            <a:schemeClr val="accent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rgbClr val="002A7E"/>
              </a:solidFill>
            </a:endParaRPr>
          </a:p>
        </p:txBody>
      </p:sp>
    </p:spTree>
    <p:extLst>
      <p:ext uri="{BB962C8B-B14F-4D97-AF65-F5344CB8AC3E}">
        <p14:creationId xmlns:p14="http://schemas.microsoft.com/office/powerpoint/2010/main" val="33426432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3D6B9D"/>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3" r:id="rId1"/>
    <p:sldLayoutId id="2147483649" r:id="rId2"/>
    <p:sldLayoutId id="2147483661" r:id="rId3"/>
    <p:sldLayoutId id="2147483664" r:id="rId4"/>
    <p:sldLayoutId id="2147483665" r:id="rId5"/>
    <p:sldLayoutId id="2147483666"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3D6B9D"/>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999865"/>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1741243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3D6B9D"/>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7955917"/>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wmv"/><Relationship Id="rId1" Type="http://schemas.microsoft.com/office/2007/relationships/media" Target="../media/media1.wmv"/><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www-calipso.larc.nasa.gov/data/BROWSE/production/V3-30/2016-05-24/2016-05-24_17-58-19_V3.30_3_1.png" TargetMode="External"/><Relationship Id="rId1" Type="http://schemas.openxmlformats.org/officeDocument/2006/relationships/slideLayout" Target="../slideLayouts/slideLayout22.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image" Target="../media/image7.jpg"/><Relationship Id="rId1" Type="http://schemas.openxmlformats.org/officeDocument/2006/relationships/slideLayout" Target="../slideLayouts/slideLayout10.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jpg"/><Relationship Id="rId1" Type="http://schemas.openxmlformats.org/officeDocument/2006/relationships/slideLayout" Target="../slideLayouts/slideLayout10.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image" Target="../media/image7.jpg"/><Relationship Id="rId1" Type="http://schemas.openxmlformats.org/officeDocument/2006/relationships/slideLayout" Target="../slideLayouts/slideLayout10.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42.png"/></Relationships>
</file>

<file path=ppt/slides/_rels/slide2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7.jpg"/><Relationship Id="rId1" Type="http://schemas.openxmlformats.org/officeDocument/2006/relationships/slideLayout" Target="../slideLayouts/slideLayout10.xml"/><Relationship Id="rId4" Type="http://schemas.openxmlformats.org/officeDocument/2006/relationships/image" Target="../media/image44.png"/></Relationships>
</file>

<file path=ppt/slides/_rels/slide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Layout" Target="../slideLayouts/slideLayout10.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7.jpg"/><Relationship Id="rId1" Type="http://schemas.openxmlformats.org/officeDocument/2006/relationships/slideLayout" Target="../slideLayouts/slideLayout10.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8" Type="http://schemas.openxmlformats.org/officeDocument/2006/relationships/hyperlink" Target="http://www.emc.ncep.noaa.gov/mmb/aq/cmaq/web/html/max.html" TargetMode="External"/><Relationship Id="rId3" Type="http://schemas.openxmlformats.org/officeDocument/2006/relationships/hyperlink" Target="https://worldview.earthdata.nasa.gov/?p=geographic&amp;l=VIIRS_SNPP_CorrectedReflectance_TrueColor(hidden),MODIS_Aqua_CorrectedReflectance_TrueColor(hidden),MODIS_Terra_CorrectedReflectance_TrueColor,MODIS_Terra_Aerosol,Reference_Labels(hidden),Reference_Features(hidden),Coastlines&amp;t=2016-05-25&amp;v=-86.2822265625,32.220703125,-58.2099609375,49.517578125" TargetMode="External"/><Relationship Id="rId7" Type="http://schemas.openxmlformats.org/officeDocument/2006/relationships/hyperlink" Target="http://ready.arl.noaa.gov/HYSPLIT_traj.php" TargetMode="External"/><Relationship Id="rId2" Type="http://schemas.openxmlformats.org/officeDocument/2006/relationships/image" Target="../media/image7.jpg"/><Relationship Id="rId1" Type="http://schemas.openxmlformats.org/officeDocument/2006/relationships/slideLayout" Target="../slideLayouts/slideLayout10.xml"/><Relationship Id="rId6" Type="http://schemas.openxmlformats.org/officeDocument/2006/relationships/hyperlink" Target="https://www.airnowtech.org/navigator/" TargetMode="External"/><Relationship Id="rId5" Type="http://schemas.openxmlformats.org/officeDocument/2006/relationships/hyperlink" Target="https://www-calipso.larc.nasa.gov/products/lidar/dev.browse_images/show_calendar.php" TargetMode="External"/><Relationship Id="rId10" Type="http://schemas.openxmlformats.org/officeDocument/2006/relationships/hyperlink" Target="https://www.airnow.gov/index.cfm?action=airnow.mapcenter&amp;mapcenter=1" TargetMode="External"/><Relationship Id="rId4" Type="http://schemas.openxmlformats.org/officeDocument/2006/relationships/hyperlink" Target="http://www.ospo.noaa.gov/Products/land/hms.html" TargetMode="External"/><Relationship Id="rId9" Type="http://schemas.openxmlformats.org/officeDocument/2006/relationships/hyperlink" Target="http://www.wpc.ncep.noaa.gov/archives/web_pages/sfc/sfc_archive.php"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epa.gov/sites/production/files/2016-09/documents/exceptional_events_rule_revisions_2060-as02_final.pdf" TargetMode="External"/><Relationship Id="rId2" Type="http://schemas.openxmlformats.org/officeDocument/2006/relationships/image" Target="../media/image7.jpg"/><Relationship Id="rId1" Type="http://schemas.openxmlformats.org/officeDocument/2006/relationships/slideLayout" Target="../slideLayouts/slideLayout10.xml"/><Relationship Id="rId4" Type="http://schemas.openxmlformats.org/officeDocument/2006/relationships/hyperlink" Target="https://www.epa.gov/sites/production/files/2016-09/documents/exceptional_events_guidance_9-16-16_final.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7.jp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129045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Weight of Evidence</a:t>
            </a:r>
            <a:endParaRPr lang="en-US" dirty="0"/>
          </a:p>
        </p:txBody>
      </p:sp>
      <p:sp>
        <p:nvSpPr>
          <p:cNvPr id="3" name="Content Placeholder 2"/>
          <p:cNvSpPr>
            <a:spLocks noGrp="1"/>
          </p:cNvSpPr>
          <p:nvPr>
            <p:ph idx="1"/>
          </p:nvPr>
        </p:nvSpPr>
        <p:spPr>
          <a:xfrm>
            <a:off x="82153" y="754380"/>
            <a:ext cx="8979693" cy="5303520"/>
          </a:xfrm>
        </p:spPr>
        <p:txBody>
          <a:bodyPr/>
          <a:lstStyle/>
          <a:p>
            <a:pPr marL="0" indent="0">
              <a:buNone/>
            </a:pPr>
            <a:r>
              <a:rPr lang="en-US" sz="2400" b="1" dirty="0" smtClean="0"/>
              <a:t>We intend to show :</a:t>
            </a:r>
          </a:p>
          <a:p>
            <a:r>
              <a:rPr lang="en-US" sz="1800" b="1" dirty="0" smtClean="0"/>
              <a:t>Effects of </a:t>
            </a:r>
            <a:r>
              <a:rPr lang="en-US" sz="1800" b="1" dirty="0"/>
              <a:t>the exceptional event</a:t>
            </a:r>
            <a:r>
              <a:rPr lang="en-US" sz="1800" b="1" dirty="0" smtClean="0"/>
              <a:t> on the regulatory determination on the Westport monitor;</a:t>
            </a:r>
          </a:p>
          <a:p>
            <a:r>
              <a:rPr lang="en-US" sz="1800" b="1" dirty="0" smtClean="0"/>
              <a:t>The </a:t>
            </a:r>
            <a:r>
              <a:rPr lang="en-US" sz="1800" b="1" dirty="0"/>
              <a:t>route of the wildfire emissions to the influenced </a:t>
            </a:r>
            <a:r>
              <a:rPr lang="en-US" sz="1800" b="1" dirty="0" smtClean="0"/>
              <a:t>monitors, </a:t>
            </a:r>
            <a:r>
              <a:rPr lang="en-US" sz="1800" b="1" dirty="0"/>
              <a:t>including meteorological information regarding the transport of wildfire emissions to the </a:t>
            </a:r>
            <a:r>
              <a:rPr lang="en-US" sz="1800" b="1" dirty="0" smtClean="0"/>
              <a:t>monitor</a:t>
            </a:r>
            <a:r>
              <a:rPr lang="en-US" sz="1800" b="1" dirty="0"/>
              <a:t>;</a:t>
            </a:r>
            <a:endParaRPr lang="en-US" sz="1800" b="1" dirty="0" smtClean="0"/>
          </a:p>
          <a:p>
            <a:r>
              <a:rPr lang="en-US" sz="1800" b="1" dirty="0" smtClean="0"/>
              <a:t>Satellite imagery and smoke plume analysis that shows the Fort McMurray plume settling over the Great Lakes area producing high concentrations of ozone that subsequently gets transported to Connecticut;</a:t>
            </a:r>
          </a:p>
          <a:p>
            <a:r>
              <a:rPr lang="en-US" sz="1800" b="1" dirty="0" smtClean="0"/>
              <a:t>Why, at the onset of the event, meteorological conditions were not conducive for producing the high levels of ozone that were observed at our monitors;</a:t>
            </a:r>
          </a:p>
          <a:p>
            <a:r>
              <a:rPr lang="en-US" sz="1800" b="1" dirty="0" smtClean="0"/>
              <a:t>That the NOAA operational ozone model, which did not incorporate real time wildfire emissions into the inventory, was under predicting ozone levels at the onset by at least 10 ppb;</a:t>
            </a:r>
          </a:p>
          <a:p>
            <a:r>
              <a:rPr lang="en-US" sz="1800" b="1" dirty="0" smtClean="0"/>
              <a:t>Monitoring data at our sites was showing black carbon, PM2.5 and other parameters that concur with the presence of a smoke plume during the ozone event. </a:t>
            </a:r>
          </a:p>
          <a:p>
            <a:endParaRPr lang="en-US" sz="1600" b="1" dirty="0" smtClean="0"/>
          </a:p>
          <a:p>
            <a:endParaRPr lang="en-US" sz="1600" b="1" dirty="0"/>
          </a:p>
          <a:p>
            <a:endParaRPr lang="en-US" sz="1600" b="1" dirty="0" smtClean="0"/>
          </a:p>
          <a:p>
            <a:endParaRPr lang="en-US" sz="1600" b="1" dirty="0" smtClean="0"/>
          </a:p>
          <a:p>
            <a:endParaRPr lang="en-US" sz="1500" dirty="0"/>
          </a:p>
        </p:txBody>
      </p:sp>
    </p:spTree>
    <p:extLst>
      <p:ext uri="{BB962C8B-B14F-4D97-AF65-F5344CB8AC3E}">
        <p14:creationId xmlns:p14="http://schemas.microsoft.com/office/powerpoint/2010/main" val="18370983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endParaRPr lang="en-US" dirty="0"/>
          </a:p>
        </p:txBody>
      </p:sp>
      <p:sp>
        <p:nvSpPr>
          <p:cNvPr id="3" name="Content Placeholder 2"/>
          <p:cNvSpPr>
            <a:spLocks noGrp="1"/>
          </p:cNvSpPr>
          <p:nvPr>
            <p:ph idx="1"/>
          </p:nvPr>
        </p:nvSpPr>
        <p:spPr>
          <a:xfrm>
            <a:off x="220980" y="861060"/>
            <a:ext cx="8618220" cy="4815840"/>
          </a:xfrm>
        </p:spPr>
        <p:txBody>
          <a:bodyPr/>
          <a:lstStyle/>
          <a:p>
            <a:endParaRPr lang="en-US" dirty="0"/>
          </a:p>
        </p:txBody>
      </p:sp>
      <p:pic>
        <p:nvPicPr>
          <p:cNvPr id="4" name="Picture 3"/>
          <p:cNvPicPr>
            <a:picLocks noChangeAspect="1"/>
          </p:cNvPicPr>
          <p:nvPr/>
        </p:nvPicPr>
        <p:blipFill rotWithShape="1">
          <a:blip r:embed="rId3"/>
          <a:srcRect t="-182" b="3135"/>
          <a:stretch/>
        </p:blipFill>
        <p:spPr>
          <a:xfrm>
            <a:off x="0" y="0"/>
            <a:ext cx="9144000" cy="6858000"/>
          </a:xfrm>
          <a:prstGeom prst="rect">
            <a:avLst/>
          </a:prstGeom>
        </p:spPr>
      </p:pic>
      <p:sp>
        <p:nvSpPr>
          <p:cNvPr id="5" name="TextBox 4"/>
          <p:cNvSpPr txBox="1"/>
          <p:nvPr/>
        </p:nvSpPr>
        <p:spPr>
          <a:xfrm>
            <a:off x="2477477" y="1336430"/>
            <a:ext cx="2701124" cy="369332"/>
          </a:xfrm>
          <a:prstGeom prst="rect">
            <a:avLst/>
          </a:prstGeom>
          <a:noFill/>
        </p:spPr>
        <p:txBody>
          <a:bodyPr wrap="none" rtlCol="0">
            <a:spAutoFit/>
          </a:bodyPr>
          <a:lstStyle/>
          <a:p>
            <a:r>
              <a:rPr lang="en-US" b="1" dirty="0">
                <a:solidFill>
                  <a:srgbClr val="FF0000"/>
                </a:solidFill>
              </a:rPr>
              <a:t>Elevation: 513 m (1683 </a:t>
            </a:r>
            <a:r>
              <a:rPr lang="en-US" b="1" dirty="0" err="1">
                <a:solidFill>
                  <a:srgbClr val="FF0000"/>
                </a:solidFill>
              </a:rPr>
              <a:t>ft</a:t>
            </a:r>
            <a:r>
              <a:rPr lang="en-US" b="1" dirty="0">
                <a:solidFill>
                  <a:srgbClr val="FF0000"/>
                </a:solidFill>
              </a:rPr>
              <a:t>) </a:t>
            </a:r>
          </a:p>
        </p:txBody>
      </p:sp>
      <p:sp>
        <p:nvSpPr>
          <p:cNvPr id="6" name="Oval 5"/>
          <p:cNvSpPr/>
          <p:nvPr/>
        </p:nvSpPr>
        <p:spPr>
          <a:xfrm>
            <a:off x="2758831" y="1742831"/>
            <a:ext cx="1227015" cy="7893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477477" y="5219677"/>
            <a:ext cx="1227015" cy="7893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524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500"/>
                            </p:stCondLst>
                            <p:childTnLst>
                              <p:par>
                                <p:cTn id="9" presetID="10" presetClass="entr" presetSubtype="0" fill="hold" grpId="0" nodeType="afterEffect">
                                  <p:stCondLst>
                                    <p:cond delay="30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5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sz="3600" dirty="0" smtClean="0"/>
              <a:t>Video of Wildfire evolution since May 4</a:t>
            </a:r>
            <a:r>
              <a:rPr lang="en-US" sz="3600" baseline="30000" dirty="0" smtClean="0"/>
              <a:t>th</a:t>
            </a:r>
            <a:r>
              <a:rPr lang="en-US" sz="3600" dirty="0" smtClean="0"/>
              <a:t>, 2016</a:t>
            </a:r>
            <a:endParaRPr lang="en-US" sz="3600" dirty="0"/>
          </a:p>
        </p:txBody>
      </p:sp>
      <p:pic>
        <p:nvPicPr>
          <p:cNvPr id="4" name="Fort McMurray 2016">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456626" y="684939"/>
            <a:ext cx="8230748" cy="6173061"/>
          </a:xfrm>
        </p:spPr>
      </p:pic>
      <p:sp>
        <p:nvSpPr>
          <p:cNvPr id="5" name="TextBox 4"/>
          <p:cNvSpPr txBox="1"/>
          <p:nvPr/>
        </p:nvSpPr>
        <p:spPr>
          <a:xfrm>
            <a:off x="3314027" y="5662757"/>
            <a:ext cx="2515945" cy="523220"/>
          </a:xfrm>
          <a:prstGeom prst="rect">
            <a:avLst/>
          </a:prstGeom>
          <a:noFill/>
        </p:spPr>
        <p:txBody>
          <a:bodyPr wrap="none" rtlCol="0">
            <a:spAutoFit/>
          </a:bodyPr>
          <a:lstStyle/>
          <a:p>
            <a:r>
              <a:rPr lang="en-US" sz="2800" dirty="0" smtClean="0">
                <a:solidFill>
                  <a:srgbClr val="FFFF00"/>
                </a:solidFill>
              </a:rPr>
              <a:t>Click to animate</a:t>
            </a:r>
            <a:endParaRPr lang="en-US" sz="2800" dirty="0">
              <a:solidFill>
                <a:srgbClr val="FFFF00"/>
              </a:solidFill>
            </a:endParaRPr>
          </a:p>
        </p:txBody>
      </p:sp>
    </p:spTree>
    <p:extLst>
      <p:ext uri="{BB962C8B-B14F-4D97-AF65-F5344CB8AC3E}">
        <p14:creationId xmlns:p14="http://schemas.microsoft.com/office/powerpoint/2010/main" val="4144478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5000"/>
                                        <p:tgtEl>
                                          <p:spTgt spid="5"/>
                                        </p:tgtEl>
                                      </p:cBhvr>
                                    </p:animEffect>
                                    <p:set>
                                      <p:cBhvr>
                                        <p:cTn id="7" dur="1" fill="hold">
                                          <p:stCondLst>
                                            <p:cond delay="4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video>
              <p:cMediaNode vol="80000">
                <p:cTn id="13" fill="hold" display="0">
                  <p:stCondLst>
                    <p:cond delay="indefinite"/>
                  </p:stCondLst>
                </p:cTn>
                <p:tgtEl>
                  <p:spTgt spid="4"/>
                </p:tgtEl>
              </p:cMediaNode>
            </p:video>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May 20-28 AOD Satellite Animation</a:t>
            </a:r>
            <a:endParaRPr lang="en-US" dirty="0"/>
          </a:p>
        </p:txBody>
      </p:sp>
      <p:pic>
        <p:nvPicPr>
          <p:cNvPr id="11" name="Content Placeholder 10"/>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862013"/>
            <a:ext cx="9144000" cy="5890846"/>
          </a:xfrm>
        </p:spPr>
      </p:pic>
      <p:sp>
        <p:nvSpPr>
          <p:cNvPr id="12" name="TextBox 11"/>
          <p:cNvSpPr txBox="1"/>
          <p:nvPr/>
        </p:nvSpPr>
        <p:spPr>
          <a:xfrm>
            <a:off x="4436269" y="5657850"/>
            <a:ext cx="3345531" cy="923330"/>
          </a:xfrm>
          <a:prstGeom prst="rect">
            <a:avLst/>
          </a:prstGeom>
          <a:solidFill>
            <a:schemeClr val="bg1"/>
          </a:solidFill>
        </p:spPr>
        <p:txBody>
          <a:bodyPr wrap="none" rtlCol="0">
            <a:spAutoFit/>
          </a:bodyPr>
          <a:lstStyle/>
          <a:p>
            <a:r>
              <a:rPr lang="en-US" dirty="0" smtClean="0">
                <a:solidFill>
                  <a:srgbClr val="002A7E"/>
                </a:solidFill>
              </a:rPr>
              <a:t>Orange and red AOD signify </a:t>
            </a:r>
          </a:p>
          <a:p>
            <a:r>
              <a:rPr lang="en-US" dirty="0" smtClean="0">
                <a:solidFill>
                  <a:srgbClr val="002A7E"/>
                </a:solidFill>
              </a:rPr>
              <a:t>Higher aerosol concentrations in </a:t>
            </a:r>
          </a:p>
          <a:p>
            <a:r>
              <a:rPr lang="en-US" dirty="0" smtClean="0">
                <a:solidFill>
                  <a:srgbClr val="002A7E"/>
                </a:solidFill>
              </a:rPr>
              <a:t>Total vertical column </a:t>
            </a:r>
            <a:r>
              <a:rPr lang="en-US" dirty="0">
                <a:solidFill>
                  <a:srgbClr val="002A7E"/>
                </a:solidFill>
              </a:rPr>
              <a:t>(</a:t>
            </a:r>
            <a:r>
              <a:rPr lang="en-US" dirty="0" smtClean="0">
                <a:solidFill>
                  <a:srgbClr val="002A7E"/>
                </a:solidFill>
              </a:rPr>
              <a:t>not surface)</a:t>
            </a:r>
            <a:endParaRPr lang="en-US" dirty="0">
              <a:solidFill>
                <a:srgbClr val="002A7E"/>
              </a:solidFill>
            </a:endParaRPr>
          </a:p>
        </p:txBody>
      </p:sp>
    </p:spTree>
    <p:extLst>
      <p:ext uri="{BB962C8B-B14F-4D97-AF65-F5344CB8AC3E}">
        <p14:creationId xmlns:p14="http://schemas.microsoft.com/office/powerpoint/2010/main" val="36229031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sz="2400" dirty="0" smtClean="0"/>
              <a:t>Smoke Plume Animation from May 18</a:t>
            </a:r>
            <a:r>
              <a:rPr lang="en-US" sz="2400" baseline="30000" dirty="0" smtClean="0"/>
              <a:t>th</a:t>
            </a:r>
            <a:r>
              <a:rPr lang="en-US" sz="2400" dirty="0" smtClean="0"/>
              <a:t>- May 25th</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1062" y="642937"/>
            <a:ext cx="7381875" cy="5572125"/>
          </a:xfrm>
          <a:prstGeom prst="rect">
            <a:avLst/>
          </a:prstGeom>
        </p:spPr>
      </p:pic>
    </p:spTree>
    <p:extLst>
      <p:ext uri="{BB962C8B-B14F-4D97-AF65-F5344CB8AC3E}">
        <p14:creationId xmlns:p14="http://schemas.microsoft.com/office/powerpoint/2010/main" val="592511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Surface Animation May 18-24, 2016</a:t>
            </a:r>
            <a:endParaRPr lang="en-US" dirty="0"/>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00125" y="754380"/>
            <a:ext cx="7143750" cy="5353050"/>
          </a:xfrm>
        </p:spPr>
      </p:pic>
      <p:sp>
        <p:nvSpPr>
          <p:cNvPr id="9" name="Content Placeholder 2"/>
          <p:cNvSpPr txBox="1">
            <a:spLocks/>
          </p:cNvSpPr>
          <p:nvPr/>
        </p:nvSpPr>
        <p:spPr>
          <a:xfrm>
            <a:off x="0" y="6118860"/>
            <a:ext cx="9144000" cy="662940"/>
          </a:xfrm>
          <a:prstGeom prst="rect">
            <a:avLst/>
          </a:prstGeom>
          <a:solidFill>
            <a:schemeClr val="tx2"/>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smtClean="0"/>
              <a:t>On May 18, 2016, the plume began dispersing towards the upper Midwest and Great Lakes, where it was trapped beneath a dome of high pressure</a:t>
            </a:r>
            <a:endParaRPr lang="en-US" sz="2000" dirty="0"/>
          </a:p>
        </p:txBody>
      </p:sp>
    </p:spTree>
    <p:extLst>
      <p:ext uri="{BB962C8B-B14F-4D97-AF65-F5344CB8AC3E}">
        <p14:creationId xmlns:p14="http://schemas.microsoft.com/office/powerpoint/2010/main" val="19177296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Calipso</a:t>
            </a:r>
            <a:r>
              <a:rPr lang="en-US" dirty="0" smtClean="0"/>
              <a:t> LIDAR 5/22/16</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38" y="721250"/>
            <a:ext cx="9144000" cy="4691576"/>
          </a:xfrm>
        </p:spPr>
      </p:pic>
      <p:sp>
        <p:nvSpPr>
          <p:cNvPr id="3" name="Oval 2"/>
          <p:cNvSpPr/>
          <p:nvPr/>
        </p:nvSpPr>
        <p:spPr>
          <a:xfrm>
            <a:off x="3184711" y="3908359"/>
            <a:ext cx="1125071" cy="650641"/>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cxnSp>
        <p:nvCxnSpPr>
          <p:cNvPr id="7" name="Straight Arrow Connector 6"/>
          <p:cNvCxnSpPr/>
          <p:nvPr/>
        </p:nvCxnSpPr>
        <p:spPr>
          <a:xfrm flipH="1" flipV="1">
            <a:off x="4046220" y="4559000"/>
            <a:ext cx="664732" cy="98387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flipH="1">
            <a:off x="4710952" y="5542878"/>
            <a:ext cx="968188" cy="369332"/>
          </a:xfrm>
          <a:prstGeom prst="rect">
            <a:avLst/>
          </a:prstGeom>
          <a:solidFill>
            <a:schemeClr val="bg1"/>
          </a:solidFill>
          <a:ln>
            <a:solidFill>
              <a:srgbClr val="FF0000"/>
            </a:solidFill>
          </a:ln>
        </p:spPr>
        <p:txBody>
          <a:bodyPr wrap="square" rtlCol="0">
            <a:spAutoFit/>
          </a:bodyPr>
          <a:lstStyle/>
          <a:p>
            <a:r>
              <a:rPr lang="en-US" dirty="0" smtClean="0">
                <a:solidFill>
                  <a:srgbClr val="002A7E"/>
                </a:solidFill>
              </a:rPr>
              <a:t>U.P. MI</a:t>
            </a:r>
            <a:endParaRPr lang="en-US" dirty="0">
              <a:solidFill>
                <a:srgbClr val="002A7E"/>
              </a:solidFill>
            </a:endParaRPr>
          </a:p>
        </p:txBody>
      </p:sp>
      <p:pic>
        <p:nvPicPr>
          <p:cNvPr id="9" name="Picture 8"/>
          <p:cNvPicPr>
            <a:picLocks noChangeAspect="1"/>
          </p:cNvPicPr>
          <p:nvPr/>
        </p:nvPicPr>
        <p:blipFill>
          <a:blip r:embed="rId3"/>
          <a:stretch>
            <a:fillRect/>
          </a:stretch>
        </p:blipFill>
        <p:spPr>
          <a:xfrm>
            <a:off x="3067050" y="1143000"/>
            <a:ext cx="2743200" cy="1828800"/>
          </a:xfrm>
          <a:prstGeom prst="rect">
            <a:avLst/>
          </a:prstGeom>
        </p:spPr>
      </p:pic>
    </p:spTree>
    <p:extLst>
      <p:ext uri="{BB962C8B-B14F-4D97-AF65-F5344CB8AC3E}">
        <p14:creationId xmlns:p14="http://schemas.microsoft.com/office/powerpoint/2010/main" val="12589546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ata/BROWSE/production/V3-30/2016-05-24/2016-05-24_17-58-19_V3.30_3_1.png image missing">
            <a:hlinkClick r:id="rId2" tooltip="Click to view full scale image"/>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0" y="741036"/>
            <a:ext cx="9144000" cy="46915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r>
              <a:rPr lang="en-US" dirty="0" err="1"/>
              <a:t>Calipso</a:t>
            </a:r>
            <a:r>
              <a:rPr lang="en-US" dirty="0"/>
              <a:t> LIDAR 5/24/16</a:t>
            </a:r>
          </a:p>
        </p:txBody>
      </p:sp>
      <p:sp>
        <p:nvSpPr>
          <p:cNvPr id="4" name="TextBox 3"/>
          <p:cNvSpPr txBox="1"/>
          <p:nvPr/>
        </p:nvSpPr>
        <p:spPr>
          <a:xfrm flipH="1">
            <a:off x="3447825" y="5432612"/>
            <a:ext cx="1500693" cy="646331"/>
          </a:xfrm>
          <a:prstGeom prst="rect">
            <a:avLst/>
          </a:prstGeom>
          <a:solidFill>
            <a:schemeClr val="bg1"/>
          </a:solidFill>
          <a:ln>
            <a:solidFill>
              <a:srgbClr val="FF0000"/>
            </a:solidFill>
          </a:ln>
        </p:spPr>
        <p:txBody>
          <a:bodyPr wrap="square" rtlCol="0">
            <a:spAutoFit/>
          </a:bodyPr>
          <a:lstStyle/>
          <a:p>
            <a:r>
              <a:rPr lang="en-US" dirty="0" smtClean="0">
                <a:solidFill>
                  <a:srgbClr val="002A7E"/>
                </a:solidFill>
              </a:rPr>
              <a:t>Ontario, Canada</a:t>
            </a:r>
            <a:endParaRPr lang="en-US" dirty="0">
              <a:solidFill>
                <a:srgbClr val="002A7E"/>
              </a:solidFill>
            </a:endParaRPr>
          </a:p>
        </p:txBody>
      </p:sp>
      <p:cxnSp>
        <p:nvCxnSpPr>
          <p:cNvPr id="6" name="Straight Arrow Connector 5"/>
          <p:cNvCxnSpPr/>
          <p:nvPr/>
        </p:nvCxnSpPr>
        <p:spPr>
          <a:xfrm flipH="1" flipV="1">
            <a:off x="3125095" y="4450977"/>
            <a:ext cx="322730" cy="981635"/>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4"/>
          <a:stretch>
            <a:fillRect/>
          </a:stretch>
        </p:blipFill>
        <p:spPr>
          <a:xfrm>
            <a:off x="2940050" y="1098550"/>
            <a:ext cx="2743200" cy="1828800"/>
          </a:xfrm>
          <a:prstGeom prst="rect">
            <a:avLst/>
          </a:prstGeom>
        </p:spPr>
      </p:pic>
    </p:spTree>
    <p:extLst>
      <p:ext uri="{BB962C8B-B14F-4D97-AF65-F5344CB8AC3E}">
        <p14:creationId xmlns:p14="http://schemas.microsoft.com/office/powerpoint/2010/main" val="17522726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Back Trajectory Animation</a:t>
            </a:r>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0" y="694129"/>
            <a:ext cx="9144000" cy="6163871"/>
          </a:xfrm>
        </p:spPr>
      </p:pic>
    </p:spTree>
    <p:extLst>
      <p:ext uri="{BB962C8B-B14F-4D97-AF65-F5344CB8AC3E}">
        <p14:creationId xmlns:p14="http://schemas.microsoft.com/office/powerpoint/2010/main" val="32760061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sz="4000" dirty="0" smtClean="0"/>
              <a:t>May 24-25, 2016 Surface Map and Winds</a:t>
            </a:r>
            <a:endParaRPr lang="en-US" sz="4000" dirty="0"/>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b="6584"/>
          <a:stretch/>
        </p:blipFill>
        <p:spPr>
          <a:xfrm>
            <a:off x="7144" y="3657600"/>
            <a:ext cx="4526280" cy="3168396"/>
          </a:xfrm>
          <a:ln w="19050">
            <a:solidFill>
              <a:schemeClr val="tx1"/>
            </a:solidFill>
          </a:ln>
        </p:spPr>
      </p:pic>
      <p:pic>
        <p:nvPicPr>
          <p:cNvPr id="5" name="Picture 4"/>
          <p:cNvPicPr>
            <a:picLocks noChangeAspect="1"/>
          </p:cNvPicPr>
          <p:nvPr/>
        </p:nvPicPr>
        <p:blipFill rotWithShape="1">
          <a:blip r:embed="rId4"/>
          <a:srcRect b="6584"/>
          <a:stretch/>
        </p:blipFill>
        <p:spPr>
          <a:xfrm>
            <a:off x="4572000" y="3657600"/>
            <a:ext cx="4526280" cy="3168396"/>
          </a:xfrm>
          <a:prstGeom prst="rect">
            <a:avLst/>
          </a:prstGeom>
          <a:ln w="19050">
            <a:solidFill>
              <a:schemeClr val="tx1"/>
            </a:solidFill>
          </a:ln>
        </p:spPr>
      </p:pic>
      <p:pic>
        <p:nvPicPr>
          <p:cNvPr id="6" name="Picture 5"/>
          <p:cNvPicPr>
            <a:picLocks noChangeAspect="1"/>
          </p:cNvPicPr>
          <p:nvPr/>
        </p:nvPicPr>
        <p:blipFill rotWithShape="1">
          <a:blip r:embed="rId5"/>
          <a:srcRect t="4772" b="13799"/>
          <a:stretch/>
        </p:blipFill>
        <p:spPr>
          <a:xfrm>
            <a:off x="14288" y="731521"/>
            <a:ext cx="4526280" cy="2896819"/>
          </a:xfrm>
          <a:prstGeom prst="rect">
            <a:avLst/>
          </a:prstGeom>
          <a:ln w="19050">
            <a:solidFill>
              <a:schemeClr val="tx1"/>
            </a:solidFill>
          </a:ln>
        </p:spPr>
      </p:pic>
      <p:pic>
        <p:nvPicPr>
          <p:cNvPr id="7" name="Picture 6"/>
          <p:cNvPicPr>
            <a:picLocks noChangeAspect="1"/>
          </p:cNvPicPr>
          <p:nvPr/>
        </p:nvPicPr>
        <p:blipFill rotWithShape="1">
          <a:blip r:embed="rId6"/>
          <a:srcRect t="5090" b="13479"/>
          <a:stretch/>
        </p:blipFill>
        <p:spPr>
          <a:xfrm>
            <a:off x="4564856" y="725805"/>
            <a:ext cx="4526280" cy="2896819"/>
          </a:xfrm>
          <a:prstGeom prst="rect">
            <a:avLst/>
          </a:prstGeom>
          <a:ln w="19050">
            <a:solidFill>
              <a:schemeClr val="tx1"/>
            </a:solidFill>
          </a:ln>
        </p:spPr>
      </p:pic>
      <p:cxnSp>
        <p:nvCxnSpPr>
          <p:cNvPr id="10" name="Curved Connector 9"/>
          <p:cNvCxnSpPr/>
          <p:nvPr/>
        </p:nvCxnSpPr>
        <p:spPr>
          <a:xfrm rot="5400000">
            <a:off x="2800351" y="1870607"/>
            <a:ext cx="764382" cy="635791"/>
          </a:xfrm>
          <a:prstGeom prst="curvedConnector3">
            <a:avLst>
              <a:gd name="adj1" fmla="val 17289"/>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4" name="Freeform 23"/>
          <p:cNvSpPr/>
          <p:nvPr/>
        </p:nvSpPr>
        <p:spPr>
          <a:xfrm rot="737797">
            <a:off x="5843588" y="2071635"/>
            <a:ext cx="1628775" cy="192934"/>
          </a:xfrm>
          <a:custGeom>
            <a:avLst/>
            <a:gdLst>
              <a:gd name="connsiteX0" fmla="*/ 0 w 1628775"/>
              <a:gd name="connsiteY0" fmla="*/ 192934 h 192934"/>
              <a:gd name="connsiteX1" fmla="*/ 985837 w 1628775"/>
              <a:gd name="connsiteY1" fmla="*/ 53 h 192934"/>
              <a:gd name="connsiteX2" fmla="*/ 1628775 w 1628775"/>
              <a:gd name="connsiteY2" fmla="*/ 171503 h 192934"/>
              <a:gd name="connsiteX3" fmla="*/ 1628775 w 1628775"/>
              <a:gd name="connsiteY3" fmla="*/ 171503 h 192934"/>
            </a:gdLst>
            <a:ahLst/>
            <a:cxnLst>
              <a:cxn ang="0">
                <a:pos x="connsiteX0" y="connsiteY0"/>
              </a:cxn>
              <a:cxn ang="0">
                <a:pos x="connsiteX1" y="connsiteY1"/>
              </a:cxn>
              <a:cxn ang="0">
                <a:pos x="connsiteX2" y="connsiteY2"/>
              </a:cxn>
              <a:cxn ang="0">
                <a:pos x="connsiteX3" y="connsiteY3"/>
              </a:cxn>
            </a:cxnLst>
            <a:rect l="l" t="t" r="r" b="b"/>
            <a:pathLst>
              <a:path w="1628775" h="192934">
                <a:moveTo>
                  <a:pt x="0" y="192934"/>
                </a:moveTo>
                <a:cubicBezTo>
                  <a:pt x="357187" y="98279"/>
                  <a:pt x="714375" y="3625"/>
                  <a:pt x="985837" y="53"/>
                </a:cubicBezTo>
                <a:cubicBezTo>
                  <a:pt x="1257299" y="-3519"/>
                  <a:pt x="1628775" y="171503"/>
                  <a:pt x="1628775" y="171503"/>
                </a:cubicBezTo>
                <a:lnTo>
                  <a:pt x="1628775" y="171503"/>
                </a:lnTo>
              </a:path>
            </a:pathLst>
          </a:custGeom>
          <a:noFill/>
          <a:ln>
            <a:solidFill>
              <a:srgbClr val="FF0000"/>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A7E"/>
              </a:solidFill>
            </a:endParaRPr>
          </a:p>
        </p:txBody>
      </p:sp>
    </p:spTree>
    <p:extLst>
      <p:ext uri="{BB962C8B-B14F-4D97-AF65-F5344CB8AC3E}">
        <p14:creationId xmlns:p14="http://schemas.microsoft.com/office/powerpoint/2010/main" val="28078064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71487" y="1068655"/>
            <a:ext cx="8229600" cy="2710387"/>
          </a:xfrm>
        </p:spPr>
        <p:txBody>
          <a:bodyPr/>
          <a:lstStyle/>
          <a:p>
            <a:r>
              <a:rPr lang="en-US" dirty="0" smtClean="0"/>
              <a:t>May 25-29, 2016 Ozone Exceptional Event Analysis for Connecticut</a:t>
            </a:r>
            <a:endParaRPr lang="en-US" dirty="0"/>
          </a:p>
        </p:txBody>
      </p:sp>
      <p:sp>
        <p:nvSpPr>
          <p:cNvPr id="4" name="TextBox 3"/>
          <p:cNvSpPr txBox="1"/>
          <p:nvPr/>
        </p:nvSpPr>
        <p:spPr>
          <a:xfrm>
            <a:off x="975102" y="4445433"/>
            <a:ext cx="2976966" cy="769441"/>
          </a:xfrm>
          <a:prstGeom prst="rect">
            <a:avLst/>
          </a:prstGeom>
          <a:noFill/>
        </p:spPr>
        <p:txBody>
          <a:bodyPr wrap="square" rtlCol="0">
            <a:spAutoFit/>
          </a:bodyPr>
          <a:lstStyle/>
          <a:p>
            <a:r>
              <a:rPr lang="en-US" sz="2200" dirty="0" smtClean="0">
                <a:solidFill>
                  <a:srgbClr val="FFFFFF"/>
                </a:solidFill>
              </a:rPr>
              <a:t>Michael Geigert</a:t>
            </a:r>
          </a:p>
          <a:p>
            <a:r>
              <a:rPr lang="en-US" sz="2200" dirty="0" smtClean="0">
                <a:solidFill>
                  <a:srgbClr val="FFFFFF"/>
                </a:solidFill>
              </a:rPr>
              <a:t>SIPRAC November 2016</a:t>
            </a:r>
            <a:endParaRPr lang="en-US" sz="2200" dirty="0">
              <a:solidFill>
                <a:srgbClr val="FFFFFF"/>
              </a:solidFill>
            </a:endParaRPr>
          </a:p>
        </p:txBody>
      </p:sp>
    </p:spTree>
    <p:extLst>
      <p:ext uri="{BB962C8B-B14F-4D97-AF65-F5344CB8AC3E}">
        <p14:creationId xmlns:p14="http://schemas.microsoft.com/office/powerpoint/2010/main" val="20090534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Hysplit Back Trajectories</a:t>
            </a:r>
            <a:endParaRPr lang="en-US" dirty="0"/>
          </a:p>
        </p:txBody>
      </p:sp>
      <p:sp>
        <p:nvSpPr>
          <p:cNvPr id="3" name="Content Placeholder 2"/>
          <p:cNvSpPr>
            <a:spLocks noGrp="1"/>
          </p:cNvSpPr>
          <p:nvPr>
            <p:ph idx="1"/>
          </p:nvPr>
        </p:nvSpPr>
        <p:spPr>
          <a:xfrm>
            <a:off x="220980" y="861060"/>
            <a:ext cx="8618220" cy="4815840"/>
          </a:xfrm>
        </p:spPr>
        <p:txBody>
          <a:bodyPr/>
          <a:lstStyle/>
          <a:p>
            <a:r>
              <a:rPr lang="en-US" dirty="0" smtClean="0"/>
              <a:t>Hysplit offers several meteorological models to use for trajectory analysis;</a:t>
            </a:r>
          </a:p>
          <a:p>
            <a:r>
              <a:rPr lang="en-US" dirty="0" smtClean="0"/>
              <a:t>I have illustrated the 24-hour back trajectories using the NAM(12km) model;</a:t>
            </a:r>
          </a:p>
          <a:p>
            <a:r>
              <a:rPr lang="en-US" dirty="0" smtClean="0"/>
              <a:t>Ending heights for the three trajectories are </a:t>
            </a:r>
            <a:r>
              <a:rPr lang="en-US" b="1" dirty="0" smtClean="0">
                <a:solidFill>
                  <a:srgbClr val="FF0000"/>
                </a:solidFill>
              </a:rPr>
              <a:t>10m</a:t>
            </a:r>
            <a:r>
              <a:rPr lang="en-US" dirty="0" smtClean="0"/>
              <a:t>, </a:t>
            </a:r>
            <a:r>
              <a:rPr lang="en-US" b="1" dirty="0" smtClean="0">
                <a:solidFill>
                  <a:schemeClr val="tx1">
                    <a:lumMod val="60000"/>
                    <a:lumOff val="40000"/>
                  </a:schemeClr>
                </a:solidFill>
              </a:rPr>
              <a:t>100m</a:t>
            </a:r>
            <a:r>
              <a:rPr lang="en-US" dirty="0" smtClean="0"/>
              <a:t> and </a:t>
            </a:r>
            <a:r>
              <a:rPr lang="en-US" b="1" dirty="0" smtClean="0">
                <a:solidFill>
                  <a:srgbClr val="00B050"/>
                </a:solidFill>
              </a:rPr>
              <a:t>1000m</a:t>
            </a:r>
            <a:r>
              <a:rPr lang="en-US" dirty="0" smtClean="0"/>
              <a:t> from our Westport monitor.</a:t>
            </a:r>
            <a:endParaRPr lang="en-US" dirty="0"/>
          </a:p>
        </p:txBody>
      </p:sp>
    </p:spTree>
    <p:extLst>
      <p:ext uri="{BB962C8B-B14F-4D97-AF65-F5344CB8AC3E}">
        <p14:creationId xmlns:p14="http://schemas.microsoft.com/office/powerpoint/2010/main" val="8570700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sz="4000" dirty="0" smtClean="0"/>
              <a:t>May 24 -25 Back Trajectories (NAM)</a:t>
            </a:r>
            <a:endParaRPr lang="en-US" sz="4000" dirty="0"/>
          </a:p>
        </p:txBody>
      </p:sp>
      <p:pic>
        <p:nvPicPr>
          <p:cNvPr id="4" name="Picture 3"/>
          <p:cNvPicPr>
            <a:picLocks noChangeAspect="1"/>
          </p:cNvPicPr>
          <p:nvPr/>
        </p:nvPicPr>
        <p:blipFill>
          <a:blip r:embed="rId3"/>
          <a:stretch>
            <a:fillRect/>
          </a:stretch>
        </p:blipFill>
        <p:spPr>
          <a:xfrm>
            <a:off x="4591209" y="1188720"/>
            <a:ext cx="4552791" cy="5669280"/>
          </a:xfrm>
          <a:prstGeom prst="rect">
            <a:avLst/>
          </a:prstGeom>
        </p:spPr>
      </p:pic>
      <p:pic>
        <p:nvPicPr>
          <p:cNvPr id="5" name="Picture 4"/>
          <p:cNvPicPr>
            <a:picLocks noChangeAspect="1"/>
          </p:cNvPicPr>
          <p:nvPr/>
        </p:nvPicPr>
        <p:blipFill>
          <a:blip r:embed="rId4"/>
          <a:stretch>
            <a:fillRect/>
          </a:stretch>
        </p:blipFill>
        <p:spPr>
          <a:xfrm>
            <a:off x="0" y="1188720"/>
            <a:ext cx="4552791" cy="5669280"/>
          </a:xfrm>
          <a:prstGeom prst="rect">
            <a:avLst/>
          </a:prstGeom>
        </p:spPr>
      </p:pic>
    </p:spTree>
    <p:extLst>
      <p:ext uri="{BB962C8B-B14F-4D97-AF65-F5344CB8AC3E}">
        <p14:creationId xmlns:p14="http://schemas.microsoft.com/office/powerpoint/2010/main" val="41832369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May 25</a:t>
            </a:r>
            <a:r>
              <a:rPr lang="en-US" baseline="30000" dirty="0" smtClean="0"/>
              <a:t>th</a:t>
            </a:r>
            <a:r>
              <a:rPr lang="en-US" dirty="0" smtClean="0"/>
              <a:t> 36-hr Back Trajectories</a:t>
            </a:r>
            <a:endParaRPr lang="en-US" dirty="0"/>
          </a:p>
        </p:txBody>
      </p:sp>
      <p:sp>
        <p:nvSpPr>
          <p:cNvPr id="3" name="Content Placeholder 2"/>
          <p:cNvSpPr>
            <a:spLocks noGrp="1"/>
          </p:cNvSpPr>
          <p:nvPr>
            <p:ph idx="1"/>
          </p:nvPr>
        </p:nvSpPr>
        <p:spPr>
          <a:xfrm>
            <a:off x="0" y="754379"/>
            <a:ext cx="9144000" cy="1273981"/>
          </a:xfrm>
          <a:solidFill>
            <a:schemeClr val="tx2"/>
          </a:solidFill>
        </p:spPr>
        <p:txBody>
          <a:bodyPr/>
          <a:lstStyle/>
          <a:p>
            <a:r>
              <a:rPr lang="en-US" sz="2400" dirty="0" smtClean="0"/>
              <a:t>This was the beginning of a ‘smoke enhanced’ multi-day ozone event for Connecticut, which lasted 5 days</a:t>
            </a: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028361"/>
            <a:ext cx="9144000" cy="4829639"/>
          </a:xfrm>
          <a:prstGeom prst="rect">
            <a:avLst/>
          </a:prstGeom>
        </p:spPr>
      </p:pic>
    </p:spTree>
    <p:extLst>
      <p:ext uri="{BB962C8B-B14F-4D97-AF65-F5344CB8AC3E}">
        <p14:creationId xmlns:p14="http://schemas.microsoft.com/office/powerpoint/2010/main" val="5440627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5" name="TextBox 24"/>
          <p:cNvSpPr txBox="1"/>
          <p:nvPr/>
        </p:nvSpPr>
        <p:spPr>
          <a:xfrm>
            <a:off x="1155671" y="372100"/>
            <a:ext cx="6832658" cy="400110"/>
          </a:xfrm>
          <a:prstGeom prst="rect">
            <a:avLst/>
          </a:prstGeom>
          <a:noFill/>
        </p:spPr>
        <p:txBody>
          <a:bodyPr wrap="square" rtlCol="0">
            <a:spAutoFit/>
          </a:bodyPr>
          <a:lstStyle/>
          <a:p>
            <a:r>
              <a:rPr lang="en-US" sz="2000" dirty="0" smtClean="0"/>
              <a:t>Event was an outlier under these meteorological conditions.</a:t>
            </a:r>
            <a:endParaRPr lang="en-US" sz="2000" dirty="0"/>
          </a:p>
        </p:txBody>
      </p:sp>
      <p:sp>
        <p:nvSpPr>
          <p:cNvPr id="2" name="Title 1"/>
          <p:cNvSpPr>
            <a:spLocks noGrp="1"/>
          </p:cNvSpPr>
          <p:nvPr>
            <p:ph type="title"/>
          </p:nvPr>
        </p:nvSpPr>
        <p:spPr>
          <a:xfrm>
            <a:off x="0" y="0"/>
            <a:ext cx="9144000" cy="754380"/>
          </a:xfrm>
        </p:spPr>
        <p:txBody>
          <a:bodyPr/>
          <a:lstStyle/>
          <a:p>
            <a:r>
              <a:rPr lang="en-US" sz="2800" dirty="0" smtClean="0"/>
              <a:t>Max 8-hour Ozone </a:t>
            </a:r>
            <a:r>
              <a:rPr lang="en-US" sz="2800" dirty="0"/>
              <a:t>May-June, </a:t>
            </a:r>
            <a:r>
              <a:rPr lang="en-US" sz="2800" dirty="0" smtClean="0"/>
              <a:t>2009-2016 Animation</a:t>
            </a:r>
            <a:endParaRPr lang="en-US" sz="2800" dirty="0"/>
          </a:p>
        </p:txBody>
      </p:sp>
      <p:sp>
        <p:nvSpPr>
          <p:cNvPr id="3" name="Content Placeholder 2"/>
          <p:cNvSpPr>
            <a:spLocks noGrp="1"/>
          </p:cNvSpPr>
          <p:nvPr>
            <p:ph idx="1"/>
          </p:nvPr>
        </p:nvSpPr>
        <p:spPr>
          <a:xfrm>
            <a:off x="220980" y="861060"/>
            <a:ext cx="8618220" cy="4815840"/>
          </a:xfrm>
        </p:spPr>
        <p:txBody>
          <a:bodyPr/>
          <a:lstStyle/>
          <a:p>
            <a:endParaRPr lang="en-US" dirty="0"/>
          </a:p>
        </p:txBody>
      </p:sp>
      <p:pic>
        <p:nvPicPr>
          <p:cNvPr id="8" name="Picture 7"/>
          <p:cNvPicPr>
            <a:picLocks noChangeAspect="1"/>
          </p:cNvPicPr>
          <p:nvPr/>
        </p:nvPicPr>
        <p:blipFill>
          <a:blip r:embed="rId3"/>
          <a:stretch>
            <a:fillRect/>
          </a:stretch>
        </p:blipFill>
        <p:spPr>
          <a:xfrm>
            <a:off x="0" y="754380"/>
            <a:ext cx="8053514" cy="5383235"/>
          </a:xfrm>
          <a:prstGeom prst="rect">
            <a:avLst/>
          </a:prstGeom>
        </p:spPr>
      </p:pic>
      <p:pic>
        <p:nvPicPr>
          <p:cNvPr id="9" name="Picture 8"/>
          <p:cNvPicPr>
            <a:picLocks noChangeAspect="1"/>
          </p:cNvPicPr>
          <p:nvPr/>
        </p:nvPicPr>
        <p:blipFill>
          <a:blip r:embed="rId4"/>
          <a:stretch>
            <a:fillRect/>
          </a:stretch>
        </p:blipFill>
        <p:spPr>
          <a:xfrm>
            <a:off x="110490" y="879206"/>
            <a:ext cx="8053514" cy="5383235"/>
          </a:xfrm>
          <a:prstGeom prst="rect">
            <a:avLst/>
          </a:prstGeom>
        </p:spPr>
      </p:pic>
      <p:pic>
        <p:nvPicPr>
          <p:cNvPr id="13" name="Picture 12"/>
          <p:cNvPicPr>
            <a:picLocks noChangeAspect="1"/>
          </p:cNvPicPr>
          <p:nvPr/>
        </p:nvPicPr>
        <p:blipFill>
          <a:blip r:embed="rId5"/>
          <a:stretch>
            <a:fillRect/>
          </a:stretch>
        </p:blipFill>
        <p:spPr>
          <a:xfrm>
            <a:off x="220758" y="1004032"/>
            <a:ext cx="8053514" cy="5383235"/>
          </a:xfrm>
          <a:prstGeom prst="rect">
            <a:avLst/>
          </a:prstGeom>
        </p:spPr>
      </p:pic>
      <p:pic>
        <p:nvPicPr>
          <p:cNvPr id="14" name="Picture 13"/>
          <p:cNvPicPr>
            <a:picLocks noChangeAspect="1"/>
          </p:cNvPicPr>
          <p:nvPr/>
        </p:nvPicPr>
        <p:blipFill>
          <a:blip r:embed="rId6"/>
          <a:stretch>
            <a:fillRect/>
          </a:stretch>
        </p:blipFill>
        <p:spPr>
          <a:xfrm>
            <a:off x="331248" y="1119582"/>
            <a:ext cx="8053514" cy="5383235"/>
          </a:xfrm>
          <a:prstGeom prst="rect">
            <a:avLst/>
          </a:prstGeom>
        </p:spPr>
      </p:pic>
      <p:pic>
        <p:nvPicPr>
          <p:cNvPr id="15" name="Picture 14"/>
          <p:cNvPicPr>
            <a:picLocks noChangeAspect="1"/>
          </p:cNvPicPr>
          <p:nvPr/>
        </p:nvPicPr>
        <p:blipFill>
          <a:blip r:embed="rId7"/>
          <a:stretch>
            <a:fillRect/>
          </a:stretch>
        </p:blipFill>
        <p:spPr>
          <a:xfrm>
            <a:off x="441738" y="1235132"/>
            <a:ext cx="8053514" cy="5383235"/>
          </a:xfrm>
          <a:prstGeom prst="rect">
            <a:avLst/>
          </a:prstGeom>
        </p:spPr>
      </p:pic>
      <p:pic>
        <p:nvPicPr>
          <p:cNvPr id="16" name="Picture 15"/>
          <p:cNvPicPr>
            <a:picLocks noChangeAspect="1"/>
          </p:cNvPicPr>
          <p:nvPr/>
        </p:nvPicPr>
        <p:blipFill>
          <a:blip r:embed="rId8"/>
          <a:stretch>
            <a:fillRect/>
          </a:stretch>
        </p:blipFill>
        <p:spPr>
          <a:xfrm>
            <a:off x="558467" y="1349559"/>
            <a:ext cx="8053514" cy="5383235"/>
          </a:xfrm>
          <a:prstGeom prst="rect">
            <a:avLst/>
          </a:prstGeom>
        </p:spPr>
      </p:pic>
      <p:pic>
        <p:nvPicPr>
          <p:cNvPr id="18" name="Picture 17"/>
          <p:cNvPicPr>
            <a:picLocks noChangeAspect="1"/>
          </p:cNvPicPr>
          <p:nvPr/>
        </p:nvPicPr>
        <p:blipFill>
          <a:blip r:embed="rId9"/>
          <a:stretch>
            <a:fillRect/>
          </a:stretch>
        </p:blipFill>
        <p:spPr>
          <a:xfrm>
            <a:off x="662718" y="1463986"/>
            <a:ext cx="8053514" cy="5383235"/>
          </a:xfrm>
          <a:prstGeom prst="rect">
            <a:avLst/>
          </a:prstGeom>
        </p:spPr>
      </p:pic>
      <p:pic>
        <p:nvPicPr>
          <p:cNvPr id="19" name="Picture 18"/>
          <p:cNvPicPr>
            <a:picLocks noChangeAspect="1"/>
          </p:cNvPicPr>
          <p:nvPr/>
        </p:nvPicPr>
        <p:blipFill>
          <a:blip r:embed="rId10"/>
          <a:stretch>
            <a:fillRect/>
          </a:stretch>
        </p:blipFill>
        <p:spPr>
          <a:xfrm>
            <a:off x="805196" y="1367705"/>
            <a:ext cx="8053514" cy="5383235"/>
          </a:xfrm>
          <a:prstGeom prst="rect">
            <a:avLst/>
          </a:prstGeom>
        </p:spPr>
      </p:pic>
      <p:pic>
        <p:nvPicPr>
          <p:cNvPr id="20" name="Picture 19"/>
          <p:cNvPicPr>
            <a:picLocks noChangeAspect="1"/>
          </p:cNvPicPr>
          <p:nvPr/>
        </p:nvPicPr>
        <p:blipFill>
          <a:blip r:embed="rId11"/>
          <a:stretch>
            <a:fillRect/>
          </a:stretch>
        </p:blipFill>
        <p:spPr>
          <a:xfrm>
            <a:off x="947673" y="1261747"/>
            <a:ext cx="8053514" cy="5383235"/>
          </a:xfrm>
          <a:prstGeom prst="rect">
            <a:avLst/>
          </a:prstGeom>
        </p:spPr>
      </p:pic>
      <p:pic>
        <p:nvPicPr>
          <p:cNvPr id="21" name="Picture 20"/>
          <p:cNvPicPr>
            <a:picLocks noChangeAspect="1"/>
          </p:cNvPicPr>
          <p:nvPr/>
        </p:nvPicPr>
        <p:blipFill>
          <a:blip r:embed="rId12"/>
          <a:stretch>
            <a:fillRect/>
          </a:stretch>
        </p:blipFill>
        <p:spPr>
          <a:xfrm>
            <a:off x="1088375" y="1109990"/>
            <a:ext cx="8053514" cy="5383235"/>
          </a:xfrm>
          <a:prstGeom prst="rect">
            <a:avLst/>
          </a:prstGeom>
        </p:spPr>
      </p:pic>
      <p:pic>
        <p:nvPicPr>
          <p:cNvPr id="23" name="Picture 22"/>
          <p:cNvPicPr>
            <a:picLocks noChangeAspect="1"/>
          </p:cNvPicPr>
          <p:nvPr/>
        </p:nvPicPr>
        <p:blipFill>
          <a:blip r:embed="rId13"/>
          <a:stretch>
            <a:fillRect/>
          </a:stretch>
        </p:blipFill>
        <p:spPr>
          <a:xfrm>
            <a:off x="939801" y="1033569"/>
            <a:ext cx="8059611" cy="5383235"/>
          </a:xfrm>
          <a:prstGeom prst="rect">
            <a:avLst/>
          </a:prstGeom>
        </p:spPr>
      </p:pic>
      <p:pic>
        <p:nvPicPr>
          <p:cNvPr id="24" name="Picture 23"/>
          <p:cNvPicPr>
            <a:picLocks noChangeAspect="1"/>
          </p:cNvPicPr>
          <p:nvPr/>
        </p:nvPicPr>
        <p:blipFill>
          <a:blip r:embed="rId14"/>
          <a:stretch>
            <a:fillRect/>
          </a:stretch>
        </p:blipFill>
        <p:spPr>
          <a:xfrm>
            <a:off x="803420" y="897352"/>
            <a:ext cx="8053514" cy="5383235"/>
          </a:xfrm>
          <a:prstGeom prst="rect">
            <a:avLst/>
          </a:prstGeom>
        </p:spPr>
      </p:pic>
    </p:spTree>
    <p:extLst>
      <p:ext uri="{BB962C8B-B14F-4D97-AF65-F5344CB8AC3E}">
        <p14:creationId xmlns:p14="http://schemas.microsoft.com/office/powerpoint/2010/main" val="1600724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500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6000"/>
                            </p:stCondLst>
                            <p:childTnLst>
                              <p:par>
                                <p:cTn id="13" presetID="10" presetClass="entr" presetSubtype="0" fill="hold" nodeType="afterEffect">
                                  <p:stCondLst>
                                    <p:cond delay="500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1500"/>
                            </p:stCondLst>
                            <p:childTnLst>
                              <p:par>
                                <p:cTn id="17" presetID="10" presetClass="entr" presetSubtype="0" fill="hold" nodeType="afterEffect">
                                  <p:stCondLst>
                                    <p:cond delay="500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par>
                          <p:cTn id="20" fill="hold">
                            <p:stCondLst>
                              <p:cond delay="17000"/>
                            </p:stCondLst>
                            <p:childTnLst>
                              <p:par>
                                <p:cTn id="21" presetID="10" presetClass="entr" presetSubtype="0" fill="hold" nodeType="afterEffect">
                                  <p:stCondLst>
                                    <p:cond delay="500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par>
                          <p:cTn id="24" fill="hold">
                            <p:stCondLst>
                              <p:cond delay="22500"/>
                            </p:stCondLst>
                            <p:childTnLst>
                              <p:par>
                                <p:cTn id="25" presetID="10" presetClass="entr" presetSubtype="0" fill="hold" nodeType="afterEffect">
                                  <p:stCondLst>
                                    <p:cond delay="500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500"/>
                                        <p:tgtEl>
                                          <p:spTgt spid="16"/>
                                        </p:tgtEl>
                                      </p:cBhvr>
                                    </p:animEffect>
                                  </p:childTnLst>
                                </p:cTn>
                              </p:par>
                            </p:childTnLst>
                          </p:cTn>
                        </p:par>
                        <p:par>
                          <p:cTn id="28" fill="hold">
                            <p:stCondLst>
                              <p:cond delay="28000"/>
                            </p:stCondLst>
                            <p:childTnLst>
                              <p:par>
                                <p:cTn id="29" presetID="10" presetClass="entr" presetSubtype="0" fill="hold" nodeType="afterEffect">
                                  <p:stCondLst>
                                    <p:cond delay="5000"/>
                                  </p:stCondLst>
                                  <p:childTnLst>
                                    <p:set>
                                      <p:cBhvr>
                                        <p:cTn id="30" dur="1" fill="hold">
                                          <p:stCondLst>
                                            <p:cond delay="0"/>
                                          </p:stCondLst>
                                        </p:cTn>
                                        <p:tgtEl>
                                          <p:spTgt spid="18"/>
                                        </p:tgtEl>
                                        <p:attrNameLst>
                                          <p:attrName>style.visibility</p:attrName>
                                        </p:attrNameLst>
                                      </p:cBhvr>
                                      <p:to>
                                        <p:strVal val="visible"/>
                                      </p:to>
                                    </p:set>
                                    <p:animEffect transition="in" filter="fade">
                                      <p:cBhvr>
                                        <p:cTn id="31" dur="500"/>
                                        <p:tgtEl>
                                          <p:spTgt spid="18"/>
                                        </p:tgtEl>
                                      </p:cBhvr>
                                    </p:animEffect>
                                  </p:childTnLst>
                                </p:cTn>
                              </p:par>
                            </p:childTnLst>
                          </p:cTn>
                        </p:par>
                        <p:par>
                          <p:cTn id="32" fill="hold">
                            <p:stCondLst>
                              <p:cond delay="33500"/>
                            </p:stCondLst>
                            <p:childTnLst>
                              <p:par>
                                <p:cTn id="33" presetID="10" presetClass="entr" presetSubtype="0" fill="hold" nodeType="afterEffect">
                                  <p:stCondLst>
                                    <p:cond delay="500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par>
                          <p:cTn id="36" fill="hold">
                            <p:stCondLst>
                              <p:cond delay="39000"/>
                            </p:stCondLst>
                            <p:childTnLst>
                              <p:par>
                                <p:cTn id="37" presetID="10" presetClass="entr" presetSubtype="0" fill="hold" nodeType="afterEffect">
                                  <p:stCondLst>
                                    <p:cond delay="500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childTnLst>
                          </p:cTn>
                        </p:par>
                        <p:par>
                          <p:cTn id="40" fill="hold">
                            <p:stCondLst>
                              <p:cond delay="44500"/>
                            </p:stCondLst>
                            <p:childTnLst>
                              <p:par>
                                <p:cTn id="41" presetID="10" presetClass="entr" presetSubtype="0" fill="hold" nodeType="afterEffect">
                                  <p:stCondLst>
                                    <p:cond delay="500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childTnLst>
                          </p:cTn>
                        </p:par>
                        <p:par>
                          <p:cTn id="44" fill="hold">
                            <p:stCondLst>
                              <p:cond delay="50000"/>
                            </p:stCondLst>
                            <p:childTnLst>
                              <p:par>
                                <p:cTn id="45" presetID="10" presetClass="entr" presetSubtype="0" fill="hold" nodeType="afterEffect">
                                  <p:stCondLst>
                                    <p:cond delay="500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childTnLst>
                          </p:cTn>
                        </p:par>
                        <p:par>
                          <p:cTn id="48" fill="hold">
                            <p:stCondLst>
                              <p:cond delay="55500"/>
                            </p:stCondLst>
                            <p:childTnLst>
                              <p:par>
                                <p:cTn id="49" presetID="10" presetClass="entr" presetSubtype="0" fill="hold" nodeType="afterEffect">
                                  <p:stCondLst>
                                    <p:cond delay="500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sz="3400" dirty="0" smtClean="0"/>
              <a:t>Surface Wind </a:t>
            </a:r>
            <a:r>
              <a:rPr lang="en-US" sz="3400" dirty="0"/>
              <a:t>Rose Cornwall </a:t>
            </a:r>
            <a:r>
              <a:rPr lang="en-US" sz="3400" dirty="0" smtClean="0"/>
              <a:t>May-June 2015, 2016</a:t>
            </a:r>
            <a:endParaRPr lang="en-US" sz="3400" dirty="0"/>
          </a:p>
        </p:txBody>
      </p:sp>
      <p:sp>
        <p:nvSpPr>
          <p:cNvPr id="10" name="TextBox 9"/>
          <p:cNvSpPr txBox="1"/>
          <p:nvPr/>
        </p:nvSpPr>
        <p:spPr>
          <a:xfrm>
            <a:off x="392907" y="1150144"/>
            <a:ext cx="8243888" cy="3970318"/>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Hourly wind directions vs. ozone concentrations were plotted for 2015 and 2016;</a:t>
            </a:r>
          </a:p>
          <a:p>
            <a:pPr marL="285750" indent="-285750">
              <a:buFont typeface="Arial" panose="020B0604020202020204" pitchFamily="34" charset="0"/>
              <a:buChar char="•"/>
            </a:pPr>
            <a:r>
              <a:rPr lang="en-US" sz="2800" dirty="0" smtClean="0"/>
              <a:t>May-June hours were used to represent early season ozone patterns;</a:t>
            </a:r>
          </a:p>
          <a:p>
            <a:pPr marL="285750" indent="-285750">
              <a:buFont typeface="Arial" panose="020B0604020202020204" pitchFamily="34" charset="0"/>
              <a:buChar char="•"/>
            </a:pPr>
            <a:r>
              <a:rPr lang="en-US" sz="2800" dirty="0" smtClean="0"/>
              <a:t>2016 exhibited elevated ozone from the northwest quadrant, whereas 2015 had no elevated ozone from the northwest;</a:t>
            </a:r>
          </a:p>
          <a:p>
            <a:pPr marL="285750" indent="-285750">
              <a:buFont typeface="Arial" panose="020B0604020202020204" pitchFamily="34" charset="0"/>
              <a:buChar char="•"/>
            </a:pPr>
            <a:r>
              <a:rPr lang="en-US" sz="2800" dirty="0"/>
              <a:t>4</a:t>
            </a:r>
            <a:r>
              <a:rPr lang="en-US" sz="2800" dirty="0" smtClean="0"/>
              <a:t>9/56 of the 2016 exceedance hours occurred during the May 25-29 timeframe.</a:t>
            </a:r>
            <a:endParaRPr lang="en-US" sz="2800" dirty="0"/>
          </a:p>
        </p:txBody>
      </p:sp>
    </p:spTree>
    <p:extLst>
      <p:ext uri="{BB962C8B-B14F-4D97-AF65-F5344CB8AC3E}">
        <p14:creationId xmlns:p14="http://schemas.microsoft.com/office/powerpoint/2010/main" val="32192670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sz="3400" dirty="0" smtClean="0"/>
              <a:t>Surface Wind </a:t>
            </a:r>
            <a:r>
              <a:rPr lang="en-US" sz="3400" dirty="0"/>
              <a:t>Rose Cornwall </a:t>
            </a:r>
            <a:r>
              <a:rPr lang="en-US" sz="3400" dirty="0" smtClean="0"/>
              <a:t>May-June 2015, 2016</a:t>
            </a:r>
            <a:endParaRPr lang="en-US" sz="3400" dirty="0"/>
          </a:p>
        </p:txBody>
      </p:sp>
      <p:pic>
        <p:nvPicPr>
          <p:cNvPr id="9" name="Picture 8"/>
          <p:cNvPicPr>
            <a:picLocks noChangeAspect="1"/>
          </p:cNvPicPr>
          <p:nvPr/>
        </p:nvPicPr>
        <p:blipFill rotWithShape="1">
          <a:blip r:embed="rId3"/>
          <a:srcRect b="9996"/>
          <a:stretch/>
        </p:blipFill>
        <p:spPr>
          <a:xfrm>
            <a:off x="4664149" y="1540691"/>
            <a:ext cx="4389120" cy="3950208"/>
          </a:xfrm>
          <a:prstGeom prst="rect">
            <a:avLst/>
          </a:prstGeom>
          <a:ln w="25400">
            <a:solidFill>
              <a:schemeClr val="tx1"/>
            </a:solidFill>
          </a:ln>
        </p:spPr>
      </p:pic>
      <p:pic>
        <p:nvPicPr>
          <p:cNvPr id="3" name="Picture 2"/>
          <p:cNvPicPr>
            <a:picLocks noChangeAspect="1"/>
          </p:cNvPicPr>
          <p:nvPr/>
        </p:nvPicPr>
        <p:blipFill rotWithShape="1">
          <a:blip r:embed="rId4"/>
          <a:srcRect b="9999"/>
          <a:stretch/>
        </p:blipFill>
        <p:spPr>
          <a:xfrm>
            <a:off x="92149" y="1540691"/>
            <a:ext cx="4389120" cy="3950208"/>
          </a:xfrm>
          <a:prstGeom prst="rect">
            <a:avLst/>
          </a:prstGeom>
          <a:ln w="25400">
            <a:solidFill>
              <a:schemeClr val="tx1"/>
            </a:solidFill>
          </a:ln>
        </p:spPr>
      </p:pic>
    </p:spTree>
    <p:extLst>
      <p:ext uri="{BB962C8B-B14F-4D97-AF65-F5344CB8AC3E}">
        <p14:creationId xmlns:p14="http://schemas.microsoft.com/office/powerpoint/2010/main" val="5902684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sz="4000" dirty="0" smtClean="0"/>
              <a:t>Cornwall Pollutant Charts: May 20-30, 2016</a:t>
            </a:r>
            <a:endParaRPr lang="en-US" sz="4000" dirty="0"/>
          </a:p>
        </p:txBody>
      </p:sp>
      <p:sp>
        <p:nvSpPr>
          <p:cNvPr id="3" name="Content Placeholder 2"/>
          <p:cNvSpPr>
            <a:spLocks noGrp="1"/>
          </p:cNvSpPr>
          <p:nvPr>
            <p:ph idx="1"/>
          </p:nvPr>
        </p:nvSpPr>
        <p:spPr>
          <a:xfrm>
            <a:off x="170974" y="818197"/>
            <a:ext cx="8618220" cy="4815840"/>
          </a:xfrm>
        </p:spPr>
        <p:txBody>
          <a:bodyPr/>
          <a:lstStyle/>
          <a:p>
            <a:r>
              <a:rPr lang="en-US" sz="2400" dirty="0" smtClean="0"/>
              <a:t>Plots of Cornwall ozone data with Black carbon, PM2.5, ‘Delta C’ PM2.5 and CO show coincident increases in these species from May 25-May 29</a:t>
            </a:r>
            <a:r>
              <a:rPr lang="en-US" sz="2400" baseline="30000" dirty="0" smtClean="0"/>
              <a:t>th</a:t>
            </a:r>
            <a:r>
              <a:rPr lang="en-US" sz="2400" dirty="0" smtClean="0"/>
              <a:t>;</a:t>
            </a:r>
          </a:p>
          <a:p>
            <a:r>
              <a:rPr lang="en-US" sz="2400" dirty="0" smtClean="0"/>
              <a:t>The Cornwall monitor sits at an elevation of over 1600 feet (500+m), making it the best indicator for long range, out of State pollutant transport;</a:t>
            </a:r>
          </a:p>
          <a:p>
            <a:r>
              <a:rPr lang="en-US" sz="2400" dirty="0" smtClean="0"/>
              <a:t>The pollutant data has been ‘normalized’ by multipliers for a direct comparison with the ozone concentrations.</a:t>
            </a:r>
          </a:p>
          <a:p>
            <a:r>
              <a:rPr lang="en-US" sz="2400" dirty="0" smtClean="0"/>
              <a:t>It was after 6:00am on May 25</a:t>
            </a:r>
            <a:r>
              <a:rPr lang="en-US" sz="2400" baseline="30000" dirty="0" smtClean="0"/>
              <a:t>th</a:t>
            </a:r>
            <a:r>
              <a:rPr lang="en-US" sz="2400" dirty="0" smtClean="0"/>
              <a:t> that the ‘event’ began at the Cornwall monitor, with PM2.5 levels on the rise.</a:t>
            </a:r>
          </a:p>
          <a:p>
            <a:r>
              <a:rPr lang="en-US" sz="2400" dirty="0" smtClean="0"/>
              <a:t>When HYSPLIT modeled mixing height reached 600 meters at 7:00 am LST, PM2.5 levels began spiking.</a:t>
            </a:r>
          </a:p>
          <a:p>
            <a:endParaRPr lang="en-US" sz="2400" dirty="0" smtClean="0"/>
          </a:p>
          <a:p>
            <a:endParaRPr lang="en-US" sz="2400" dirty="0"/>
          </a:p>
        </p:txBody>
      </p:sp>
    </p:spTree>
    <p:extLst>
      <p:ext uri="{BB962C8B-B14F-4D97-AF65-F5344CB8AC3E}">
        <p14:creationId xmlns:p14="http://schemas.microsoft.com/office/powerpoint/2010/main" val="121024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Cornwall Ozone, BC and PM2.5</a:t>
            </a:r>
            <a:endParaRPr lang="en-US" dirty="0"/>
          </a:p>
        </p:txBody>
      </p:sp>
      <p:sp>
        <p:nvSpPr>
          <p:cNvPr id="3" name="Content Placeholder 2"/>
          <p:cNvSpPr>
            <a:spLocks noGrp="1"/>
          </p:cNvSpPr>
          <p:nvPr>
            <p:ph idx="1"/>
          </p:nvPr>
        </p:nvSpPr>
        <p:spPr>
          <a:xfrm>
            <a:off x="273936" y="832485"/>
            <a:ext cx="8618220" cy="4815840"/>
          </a:xfrm>
        </p:spPr>
        <p:txBody>
          <a:bodyPr/>
          <a:lstStyle/>
          <a:p>
            <a:r>
              <a:rPr lang="en-US" sz="2400" dirty="0" smtClean="0"/>
              <a:t>Pollutants have been scaled to match range of ozone </a:t>
            </a:r>
            <a:r>
              <a:rPr lang="en-US" sz="2400" dirty="0" err="1" smtClean="0"/>
              <a:t>ppbs</a:t>
            </a:r>
            <a:endParaRPr lang="en-US" sz="2400" dirty="0"/>
          </a:p>
        </p:txBody>
      </p:sp>
      <p:pic>
        <p:nvPicPr>
          <p:cNvPr id="5" name="Picture 4"/>
          <p:cNvPicPr>
            <a:picLocks noChangeAspect="1"/>
          </p:cNvPicPr>
          <p:nvPr/>
        </p:nvPicPr>
        <p:blipFill>
          <a:blip r:embed="rId3"/>
          <a:stretch>
            <a:fillRect/>
          </a:stretch>
        </p:blipFill>
        <p:spPr>
          <a:xfrm>
            <a:off x="273936" y="1328449"/>
            <a:ext cx="8724132" cy="5529551"/>
          </a:xfrm>
          <a:prstGeom prst="rect">
            <a:avLst/>
          </a:prstGeom>
        </p:spPr>
      </p:pic>
    </p:spTree>
    <p:extLst>
      <p:ext uri="{BB962C8B-B14F-4D97-AF65-F5344CB8AC3E}">
        <p14:creationId xmlns:p14="http://schemas.microsoft.com/office/powerpoint/2010/main" val="219242232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a:t>Cornwall Ozone, </a:t>
            </a:r>
            <a:r>
              <a:rPr lang="en-US" dirty="0" err="1" smtClean="0"/>
              <a:t>DeltaC</a:t>
            </a:r>
            <a:r>
              <a:rPr lang="en-US" dirty="0" smtClean="0"/>
              <a:t> </a:t>
            </a:r>
            <a:r>
              <a:rPr lang="en-US" dirty="0"/>
              <a:t>and </a:t>
            </a:r>
            <a:r>
              <a:rPr lang="en-US" dirty="0" smtClean="0"/>
              <a:t>CO</a:t>
            </a:r>
            <a:endParaRPr lang="en-US" dirty="0"/>
          </a:p>
        </p:txBody>
      </p:sp>
      <p:sp>
        <p:nvSpPr>
          <p:cNvPr id="3" name="Content Placeholder 2"/>
          <p:cNvSpPr>
            <a:spLocks noGrp="1"/>
          </p:cNvSpPr>
          <p:nvPr>
            <p:ph idx="1"/>
          </p:nvPr>
        </p:nvSpPr>
        <p:spPr>
          <a:xfrm>
            <a:off x="220980" y="861060"/>
            <a:ext cx="8618220" cy="4815840"/>
          </a:xfrm>
        </p:spPr>
        <p:txBody>
          <a:bodyPr/>
          <a:lstStyle/>
          <a:p>
            <a:r>
              <a:rPr lang="en-US" sz="2400" dirty="0"/>
              <a:t>Pollutants have been scaled to match range of ozone </a:t>
            </a:r>
            <a:r>
              <a:rPr lang="en-US" sz="2400" dirty="0" err="1"/>
              <a:t>ppbs</a:t>
            </a:r>
            <a:endParaRPr lang="en-US" sz="2400" dirty="0"/>
          </a:p>
          <a:p>
            <a:endParaRPr lang="en-US" sz="2400" dirty="0"/>
          </a:p>
        </p:txBody>
      </p:sp>
      <p:pic>
        <p:nvPicPr>
          <p:cNvPr id="6" name="Picture 5"/>
          <p:cNvPicPr>
            <a:picLocks noChangeAspect="1"/>
          </p:cNvPicPr>
          <p:nvPr/>
        </p:nvPicPr>
        <p:blipFill>
          <a:blip r:embed="rId3"/>
          <a:stretch>
            <a:fillRect/>
          </a:stretch>
        </p:blipFill>
        <p:spPr>
          <a:xfrm>
            <a:off x="168024" y="1328449"/>
            <a:ext cx="8724132" cy="5529551"/>
          </a:xfrm>
          <a:prstGeom prst="rect">
            <a:avLst/>
          </a:prstGeom>
        </p:spPr>
      </p:pic>
    </p:spTree>
    <p:extLst>
      <p:ext uri="{BB962C8B-B14F-4D97-AF65-F5344CB8AC3E}">
        <p14:creationId xmlns:p14="http://schemas.microsoft.com/office/powerpoint/2010/main" val="40359043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sz="3200" dirty="0" smtClean="0"/>
              <a:t>Stacked Charts with HYSPLIT Modeled Mixing </a:t>
            </a:r>
            <a:r>
              <a:rPr lang="en-US" sz="3200" dirty="0"/>
              <a:t>H</a:t>
            </a:r>
            <a:r>
              <a:rPr lang="en-US" sz="3200" dirty="0" smtClean="0"/>
              <a:t>eights</a:t>
            </a:r>
            <a:endParaRPr lang="en-US" sz="3200" dirty="0"/>
          </a:p>
        </p:txBody>
      </p:sp>
      <p:sp>
        <p:nvSpPr>
          <p:cNvPr id="3" name="Content Placeholder 2"/>
          <p:cNvSpPr>
            <a:spLocks noGrp="1"/>
          </p:cNvSpPr>
          <p:nvPr>
            <p:ph idx="1"/>
          </p:nvPr>
        </p:nvSpPr>
        <p:spPr>
          <a:xfrm>
            <a:off x="85725" y="754380"/>
            <a:ext cx="3536598" cy="4815840"/>
          </a:xfrm>
        </p:spPr>
        <p:txBody>
          <a:bodyPr/>
          <a:lstStyle/>
          <a:p>
            <a:r>
              <a:rPr lang="en-US" sz="2400" dirty="0" smtClean="0"/>
              <a:t>Note that as mixing height rises after 5:00am, so do the other parameters;</a:t>
            </a:r>
          </a:p>
          <a:p>
            <a:r>
              <a:rPr lang="en-US" sz="2400" dirty="0" smtClean="0"/>
              <a:t>CO and particulate matter indicate an aerosol plume likely from a wildfire.</a:t>
            </a:r>
            <a:endParaRPr lang="en-US" sz="2400" dirty="0"/>
          </a:p>
        </p:txBody>
      </p:sp>
      <p:pic>
        <p:nvPicPr>
          <p:cNvPr id="6" name="Picture 5"/>
          <p:cNvPicPr>
            <a:picLocks noChangeAspect="1"/>
          </p:cNvPicPr>
          <p:nvPr/>
        </p:nvPicPr>
        <p:blipFill>
          <a:blip r:embed="rId3"/>
          <a:stretch>
            <a:fillRect/>
          </a:stretch>
        </p:blipFill>
        <p:spPr>
          <a:xfrm>
            <a:off x="3596150" y="518725"/>
            <a:ext cx="5547850" cy="6339275"/>
          </a:xfrm>
          <a:prstGeom prst="rect">
            <a:avLst/>
          </a:prstGeom>
        </p:spPr>
      </p:pic>
      <p:cxnSp>
        <p:nvCxnSpPr>
          <p:cNvPr id="13" name="Straight Connector 12"/>
          <p:cNvCxnSpPr/>
          <p:nvPr/>
        </p:nvCxnSpPr>
        <p:spPr>
          <a:xfrm flipV="1">
            <a:off x="5015023" y="809430"/>
            <a:ext cx="0" cy="5757863"/>
          </a:xfrm>
          <a:prstGeom prst="line">
            <a:avLst/>
          </a:prstGeom>
          <a:ln w="254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852254" y="477381"/>
            <a:ext cx="2031775" cy="307777"/>
          </a:xfrm>
          <a:prstGeom prst="rect">
            <a:avLst/>
          </a:prstGeom>
          <a:noFill/>
        </p:spPr>
        <p:txBody>
          <a:bodyPr wrap="none" rtlCol="0">
            <a:spAutoFit/>
          </a:bodyPr>
          <a:lstStyle/>
          <a:p>
            <a:r>
              <a:rPr lang="en-US" sz="1400" b="1" dirty="0" smtClean="0">
                <a:solidFill>
                  <a:srgbClr val="FF0000"/>
                </a:solidFill>
              </a:rPr>
              <a:t>Likely beginning of event</a:t>
            </a:r>
            <a:endParaRPr lang="en-US" sz="1400" b="1" dirty="0">
              <a:solidFill>
                <a:srgbClr val="FF0000"/>
              </a:solidFill>
            </a:endParaRPr>
          </a:p>
        </p:txBody>
      </p:sp>
    </p:spTree>
    <p:extLst>
      <p:ext uri="{BB962C8B-B14F-4D97-AF65-F5344CB8AC3E}">
        <p14:creationId xmlns:p14="http://schemas.microsoft.com/office/powerpoint/2010/main" val="7754747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Fort McMurray Wildfire</a:t>
            </a:r>
            <a:endParaRPr lang="en-US" dirty="0"/>
          </a:p>
        </p:txBody>
      </p:sp>
      <p:sp>
        <p:nvSpPr>
          <p:cNvPr id="3" name="Content Placeholder 2"/>
          <p:cNvSpPr>
            <a:spLocks noGrp="1"/>
          </p:cNvSpPr>
          <p:nvPr>
            <p:ph idx="1"/>
          </p:nvPr>
        </p:nvSpPr>
        <p:spPr>
          <a:xfrm>
            <a:off x="0" y="754380"/>
            <a:ext cx="9144000" cy="581978"/>
          </a:xfrm>
        </p:spPr>
        <p:txBody>
          <a:bodyPr/>
          <a:lstStyle/>
          <a:p>
            <a:r>
              <a:rPr lang="en-US" sz="2000" dirty="0"/>
              <a:t>On May 1, 2016, a wildfire began southwest of </a:t>
            </a:r>
            <a:r>
              <a:rPr lang="en-US" sz="2000" b="1" dirty="0"/>
              <a:t>Fort McMurray</a:t>
            </a:r>
            <a:r>
              <a:rPr lang="en-US" sz="2000" dirty="0"/>
              <a:t>, Alberta, Canada</a:t>
            </a:r>
          </a:p>
        </p:txBody>
      </p:sp>
      <p:pic>
        <p:nvPicPr>
          <p:cNvPr id="4" name="Picture 3"/>
          <p:cNvPicPr>
            <a:picLocks noChangeAspect="1"/>
          </p:cNvPicPr>
          <p:nvPr/>
        </p:nvPicPr>
        <p:blipFill>
          <a:blip r:embed="rId3"/>
          <a:stretch>
            <a:fillRect/>
          </a:stretch>
        </p:blipFill>
        <p:spPr>
          <a:xfrm>
            <a:off x="0" y="1178020"/>
            <a:ext cx="9144000" cy="5679980"/>
          </a:xfrm>
          <a:prstGeom prst="rect">
            <a:avLst/>
          </a:prstGeom>
        </p:spPr>
      </p:pic>
      <p:pic>
        <p:nvPicPr>
          <p:cNvPr id="6" name="Picture 5"/>
          <p:cNvPicPr>
            <a:picLocks noChangeAspect="1"/>
          </p:cNvPicPr>
          <p:nvPr/>
        </p:nvPicPr>
        <p:blipFill>
          <a:blip r:embed="rId4"/>
          <a:stretch>
            <a:fillRect/>
          </a:stretch>
        </p:blipFill>
        <p:spPr>
          <a:xfrm>
            <a:off x="-793" y="754380"/>
            <a:ext cx="9144793" cy="6084335"/>
          </a:xfrm>
          <a:prstGeom prst="rect">
            <a:avLst/>
          </a:prstGeom>
        </p:spPr>
      </p:pic>
      <p:sp>
        <p:nvSpPr>
          <p:cNvPr id="5" name="TextBox 4"/>
          <p:cNvSpPr txBox="1"/>
          <p:nvPr/>
        </p:nvSpPr>
        <p:spPr>
          <a:xfrm>
            <a:off x="577958" y="5380672"/>
            <a:ext cx="7988084" cy="1477328"/>
          </a:xfrm>
          <a:prstGeom prst="rect">
            <a:avLst/>
          </a:prstGeom>
          <a:noFill/>
        </p:spPr>
        <p:txBody>
          <a:bodyPr wrap="none" rtlCol="0">
            <a:spAutoFit/>
          </a:bodyPr>
          <a:lstStyle/>
          <a:p>
            <a:r>
              <a:rPr lang="en-US" i="1" dirty="0" smtClean="0">
                <a:solidFill>
                  <a:schemeClr val="accent2">
                    <a:lumMod val="75000"/>
                  </a:schemeClr>
                </a:solidFill>
              </a:rPr>
              <a:t>On </a:t>
            </a:r>
            <a:r>
              <a:rPr lang="en-US" i="1" dirty="0">
                <a:solidFill>
                  <a:schemeClr val="accent2">
                    <a:lumMod val="75000"/>
                  </a:schemeClr>
                </a:solidFill>
              </a:rPr>
              <a:t>May 1, 2016, a wildfire began southwest of Fort McMurray, Alberta, Canada. </a:t>
            </a:r>
            <a:endParaRPr lang="en-US" i="1" dirty="0" smtClean="0">
              <a:solidFill>
                <a:schemeClr val="accent2">
                  <a:lumMod val="75000"/>
                </a:schemeClr>
              </a:solidFill>
            </a:endParaRPr>
          </a:p>
          <a:p>
            <a:r>
              <a:rPr lang="en-US" i="1" dirty="0" smtClean="0">
                <a:solidFill>
                  <a:schemeClr val="accent2">
                    <a:lumMod val="75000"/>
                  </a:schemeClr>
                </a:solidFill>
              </a:rPr>
              <a:t>On </a:t>
            </a:r>
            <a:r>
              <a:rPr lang="en-US" i="1" dirty="0">
                <a:solidFill>
                  <a:schemeClr val="accent2">
                    <a:lumMod val="75000"/>
                  </a:schemeClr>
                </a:solidFill>
              </a:rPr>
              <a:t>May 3, it swept through the community, destroying approximately 2,400 homes </a:t>
            </a:r>
            <a:endParaRPr lang="en-US" i="1" dirty="0" smtClean="0">
              <a:solidFill>
                <a:schemeClr val="accent2">
                  <a:lumMod val="75000"/>
                </a:schemeClr>
              </a:solidFill>
            </a:endParaRPr>
          </a:p>
          <a:p>
            <a:r>
              <a:rPr lang="en-US" i="1" dirty="0" smtClean="0">
                <a:solidFill>
                  <a:schemeClr val="accent2">
                    <a:lumMod val="75000"/>
                  </a:schemeClr>
                </a:solidFill>
              </a:rPr>
              <a:t>and </a:t>
            </a:r>
            <a:r>
              <a:rPr lang="en-US" i="1" dirty="0">
                <a:solidFill>
                  <a:schemeClr val="accent2">
                    <a:lumMod val="75000"/>
                  </a:schemeClr>
                </a:solidFill>
              </a:rPr>
              <a:t>buildings and forcing the largest wildfire evacuation in Albertan history.  </a:t>
            </a:r>
            <a:endParaRPr lang="en-US" i="1" dirty="0" smtClean="0">
              <a:solidFill>
                <a:schemeClr val="accent2">
                  <a:lumMod val="75000"/>
                </a:schemeClr>
              </a:solidFill>
            </a:endParaRPr>
          </a:p>
          <a:p>
            <a:r>
              <a:rPr lang="en-US" i="1" dirty="0" smtClean="0">
                <a:solidFill>
                  <a:schemeClr val="accent2">
                    <a:lumMod val="75000"/>
                  </a:schemeClr>
                </a:solidFill>
              </a:rPr>
              <a:t>The </a:t>
            </a:r>
            <a:r>
              <a:rPr lang="en-US" i="1" dirty="0">
                <a:solidFill>
                  <a:schemeClr val="accent2">
                    <a:lumMod val="75000"/>
                  </a:schemeClr>
                </a:solidFill>
              </a:rPr>
              <a:t>fire spread across approximately 590,000 hectares (1,500,000 acres) before </a:t>
            </a:r>
            <a:endParaRPr lang="en-US" i="1" dirty="0" smtClean="0">
              <a:solidFill>
                <a:schemeClr val="accent2">
                  <a:lumMod val="75000"/>
                </a:schemeClr>
              </a:solidFill>
            </a:endParaRPr>
          </a:p>
          <a:p>
            <a:r>
              <a:rPr lang="en-US" i="1" dirty="0" smtClean="0">
                <a:solidFill>
                  <a:schemeClr val="accent2">
                    <a:lumMod val="75000"/>
                  </a:schemeClr>
                </a:solidFill>
              </a:rPr>
              <a:t>it </a:t>
            </a:r>
            <a:r>
              <a:rPr lang="en-US" i="1" dirty="0">
                <a:solidFill>
                  <a:schemeClr val="accent2">
                    <a:lumMod val="75000"/>
                  </a:schemeClr>
                </a:solidFill>
              </a:rPr>
              <a:t>was declared to be under control on July 5, 2016.</a:t>
            </a:r>
            <a:endParaRPr lang="en-US" dirty="0">
              <a:solidFill>
                <a:schemeClr val="accent2">
                  <a:lumMod val="75000"/>
                </a:schemeClr>
              </a:solidFill>
            </a:endParaRPr>
          </a:p>
        </p:txBody>
      </p:sp>
    </p:spTree>
    <p:extLst>
      <p:ext uri="{BB962C8B-B14F-4D97-AF65-F5344CB8AC3E}">
        <p14:creationId xmlns:p14="http://schemas.microsoft.com/office/powerpoint/2010/main" val="2022306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par>
                                <p:cTn id="8" presetID="10" presetClass="entr" presetSubtype="0" fill="hold" nodeType="withEffect">
                                  <p:stCondLst>
                                    <p:cond delay="100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49169"/>
          </a:xfrm>
        </p:spPr>
        <p:txBody>
          <a:bodyPr/>
          <a:lstStyle/>
          <a:p>
            <a:r>
              <a:rPr lang="en-US" sz="3200" dirty="0" smtClean="0"/>
              <a:t>New Haven Ceilometer Back Scatter Aerosols</a:t>
            </a:r>
            <a:endParaRPr lang="en-US" sz="3200"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2922" y="1097280"/>
            <a:ext cx="8641078" cy="5760720"/>
          </a:xfrm>
        </p:spPr>
      </p:pic>
      <p:sp>
        <p:nvSpPr>
          <p:cNvPr id="5" name="Content Placeholder 2"/>
          <p:cNvSpPr txBox="1">
            <a:spLocks/>
          </p:cNvSpPr>
          <p:nvPr/>
        </p:nvSpPr>
        <p:spPr>
          <a:xfrm>
            <a:off x="0" y="532024"/>
            <a:ext cx="9144000" cy="565256"/>
          </a:xfrm>
          <a:prstGeom prst="rect">
            <a:avLst/>
          </a:prstGeom>
          <a:solidFill>
            <a:schemeClr val="tx2"/>
          </a:solidFill>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600" dirty="0" smtClean="0"/>
              <a:t>Thick aerosol layer moves over New Haven after 6:00 am LST with mixing layer exceeding 3000 meters during the afternoon.  This agrees well with modeled mixing height over the Cornwall monitor.</a:t>
            </a:r>
            <a:endParaRPr lang="en-US" sz="1600" dirty="0"/>
          </a:p>
        </p:txBody>
      </p:sp>
    </p:spTree>
    <p:extLst>
      <p:ext uri="{BB962C8B-B14F-4D97-AF65-F5344CB8AC3E}">
        <p14:creationId xmlns:p14="http://schemas.microsoft.com/office/powerpoint/2010/main" val="386636757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NE States NOAA Model/ AQI Observed</a:t>
            </a:r>
            <a:endParaRPr lang="en-US" dirty="0"/>
          </a:p>
        </p:txBody>
      </p:sp>
      <p:sp>
        <p:nvSpPr>
          <p:cNvPr id="3" name="Content Placeholder 2"/>
          <p:cNvSpPr>
            <a:spLocks noGrp="1"/>
          </p:cNvSpPr>
          <p:nvPr>
            <p:ph idx="1"/>
          </p:nvPr>
        </p:nvSpPr>
        <p:spPr>
          <a:xfrm>
            <a:off x="220980" y="861060"/>
            <a:ext cx="8618220" cy="4815840"/>
          </a:xfrm>
        </p:spPr>
        <p:txBody>
          <a:bodyPr/>
          <a:lstStyle/>
          <a:p>
            <a:endParaRPr lang="en-US" dirty="0"/>
          </a:p>
        </p:txBody>
      </p:sp>
      <p:grpSp>
        <p:nvGrpSpPr>
          <p:cNvPr id="8" name="Group 7"/>
          <p:cNvGrpSpPr/>
          <p:nvPr/>
        </p:nvGrpSpPr>
        <p:grpSpPr>
          <a:xfrm>
            <a:off x="0" y="731520"/>
            <a:ext cx="4572000" cy="6126480"/>
            <a:chOff x="0" y="731520"/>
            <a:chExt cx="4572000" cy="6126480"/>
          </a:xfrm>
        </p:grpSpPr>
        <p:pic>
          <p:nvPicPr>
            <p:cNvPr id="4" name="Picture 3"/>
            <p:cNvPicPr>
              <a:picLocks noChangeAspect="1"/>
            </p:cNvPicPr>
            <p:nvPr/>
          </p:nvPicPr>
          <p:blipFill rotWithShape="1">
            <a:blip r:embed="rId3"/>
            <a:srcRect t="2873" b="5249"/>
            <a:stretch/>
          </p:blipFill>
          <p:spPr>
            <a:xfrm>
              <a:off x="0" y="3657600"/>
              <a:ext cx="4572000" cy="3200400"/>
            </a:xfrm>
            <a:prstGeom prst="rect">
              <a:avLst/>
            </a:prstGeom>
            <a:ln w="12700">
              <a:solidFill>
                <a:schemeClr val="tx1"/>
              </a:solidFill>
            </a:ln>
          </p:spPr>
        </p:pic>
        <p:pic>
          <p:nvPicPr>
            <p:cNvPr id="6" name="Picture 5"/>
            <p:cNvPicPr>
              <a:picLocks noChangeAspect="1"/>
            </p:cNvPicPr>
            <p:nvPr/>
          </p:nvPicPr>
          <p:blipFill rotWithShape="1">
            <a:blip r:embed="rId4"/>
            <a:srcRect t="29680" b="6319"/>
            <a:stretch/>
          </p:blipFill>
          <p:spPr>
            <a:xfrm>
              <a:off x="0" y="731520"/>
              <a:ext cx="4572000" cy="2926080"/>
            </a:xfrm>
            <a:prstGeom prst="rect">
              <a:avLst/>
            </a:prstGeom>
            <a:ln w="12700">
              <a:solidFill>
                <a:schemeClr val="tx1"/>
              </a:solidFill>
            </a:ln>
          </p:spPr>
        </p:pic>
      </p:grpSp>
      <p:grpSp>
        <p:nvGrpSpPr>
          <p:cNvPr id="9" name="Group 8"/>
          <p:cNvGrpSpPr/>
          <p:nvPr/>
        </p:nvGrpSpPr>
        <p:grpSpPr>
          <a:xfrm>
            <a:off x="4572000" y="731520"/>
            <a:ext cx="4572000" cy="6126480"/>
            <a:chOff x="4572000" y="731520"/>
            <a:chExt cx="4572000" cy="6126480"/>
          </a:xfrm>
        </p:grpSpPr>
        <p:pic>
          <p:nvPicPr>
            <p:cNvPr id="5" name="Picture 4"/>
            <p:cNvPicPr>
              <a:picLocks noChangeAspect="1"/>
            </p:cNvPicPr>
            <p:nvPr/>
          </p:nvPicPr>
          <p:blipFill rotWithShape="1">
            <a:blip r:embed="rId5"/>
            <a:srcRect t="2876" b="5250"/>
            <a:stretch/>
          </p:blipFill>
          <p:spPr>
            <a:xfrm>
              <a:off x="4572000" y="3657600"/>
              <a:ext cx="4572000" cy="3200400"/>
            </a:xfrm>
            <a:prstGeom prst="rect">
              <a:avLst/>
            </a:prstGeom>
            <a:ln w="12700">
              <a:solidFill>
                <a:schemeClr val="tx1"/>
              </a:solidFill>
            </a:ln>
          </p:spPr>
        </p:pic>
        <p:pic>
          <p:nvPicPr>
            <p:cNvPr id="7" name="Picture 6"/>
            <p:cNvPicPr>
              <a:picLocks noChangeAspect="1"/>
            </p:cNvPicPr>
            <p:nvPr/>
          </p:nvPicPr>
          <p:blipFill rotWithShape="1">
            <a:blip r:embed="rId6"/>
            <a:srcRect t="29645" b="6353"/>
            <a:stretch/>
          </p:blipFill>
          <p:spPr>
            <a:xfrm>
              <a:off x="4572000" y="731520"/>
              <a:ext cx="4572000" cy="2926080"/>
            </a:xfrm>
            <a:prstGeom prst="rect">
              <a:avLst/>
            </a:prstGeom>
            <a:ln w="12700">
              <a:solidFill>
                <a:schemeClr val="tx1"/>
              </a:solidFill>
            </a:ln>
          </p:spPr>
        </p:pic>
      </p:grpSp>
    </p:spTree>
    <p:extLst>
      <p:ext uri="{BB962C8B-B14F-4D97-AF65-F5344CB8AC3E}">
        <p14:creationId xmlns:p14="http://schemas.microsoft.com/office/powerpoint/2010/main" val="16316504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1910" y="0"/>
            <a:ext cx="9144000" cy="754380"/>
          </a:xfrm>
        </p:spPr>
        <p:txBody>
          <a:bodyPr/>
          <a:lstStyle/>
          <a:p>
            <a:r>
              <a:rPr lang="en-US" dirty="0" smtClean="0"/>
              <a:t>Conclusion</a:t>
            </a:r>
            <a:endParaRPr lang="en-US" dirty="0"/>
          </a:p>
        </p:txBody>
      </p:sp>
      <p:sp>
        <p:nvSpPr>
          <p:cNvPr id="3" name="Content Placeholder 2"/>
          <p:cNvSpPr>
            <a:spLocks noGrp="1"/>
          </p:cNvSpPr>
          <p:nvPr>
            <p:ph idx="1"/>
          </p:nvPr>
        </p:nvSpPr>
        <p:spPr>
          <a:xfrm>
            <a:off x="220980" y="946785"/>
            <a:ext cx="8618220" cy="3758565"/>
          </a:xfrm>
        </p:spPr>
        <p:txBody>
          <a:bodyPr/>
          <a:lstStyle/>
          <a:p>
            <a:r>
              <a:rPr lang="en-US" dirty="0" smtClean="0"/>
              <a:t>There is no doubt that the Fort McMurray wildfire plume directly affected ozone production in the States surrounding the Great Lakes and that ozone, as well as residual pollutants from the plume, was transported to the southeast to enhance ozone production in the northeast States beginning on May 25, 2016</a:t>
            </a:r>
          </a:p>
          <a:p>
            <a:r>
              <a:rPr lang="en-US" dirty="0" smtClean="0"/>
              <a:t>All evidence points to flagging some or all of the May 25-29</a:t>
            </a:r>
            <a:r>
              <a:rPr lang="en-US" baseline="30000" dirty="0" smtClean="0"/>
              <a:t>th</a:t>
            </a:r>
            <a:r>
              <a:rPr lang="en-US" dirty="0" smtClean="0"/>
              <a:t> period as an exceptional event.</a:t>
            </a:r>
            <a:endParaRPr lang="en-US" dirty="0"/>
          </a:p>
        </p:txBody>
      </p:sp>
    </p:spTree>
    <p:extLst>
      <p:ext uri="{BB962C8B-B14F-4D97-AF65-F5344CB8AC3E}">
        <p14:creationId xmlns:p14="http://schemas.microsoft.com/office/powerpoint/2010/main" val="15923786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Available Tools for Analysis</a:t>
            </a:r>
            <a:endParaRPr lang="en-US" dirty="0"/>
          </a:p>
        </p:txBody>
      </p:sp>
      <p:sp>
        <p:nvSpPr>
          <p:cNvPr id="3" name="Content Placeholder 2"/>
          <p:cNvSpPr>
            <a:spLocks noGrp="1"/>
          </p:cNvSpPr>
          <p:nvPr>
            <p:ph idx="1"/>
          </p:nvPr>
        </p:nvSpPr>
        <p:spPr>
          <a:xfrm>
            <a:off x="220980" y="861060"/>
            <a:ext cx="8618220" cy="4815840"/>
          </a:xfrm>
        </p:spPr>
        <p:txBody>
          <a:bodyPr/>
          <a:lstStyle/>
          <a:p>
            <a:r>
              <a:rPr lang="en-US" sz="2800" dirty="0" smtClean="0">
                <a:hlinkClick r:id="rId3"/>
              </a:rPr>
              <a:t>Satellite animation with AOD estimations</a:t>
            </a:r>
            <a:r>
              <a:rPr lang="en-US" sz="2800" dirty="0" smtClean="0"/>
              <a:t>;</a:t>
            </a:r>
          </a:p>
          <a:p>
            <a:r>
              <a:rPr lang="en-US" sz="2800" dirty="0" smtClean="0"/>
              <a:t>Analyzed plume coverage by </a:t>
            </a:r>
            <a:r>
              <a:rPr lang="en-US" sz="2800" dirty="0" smtClean="0">
                <a:hlinkClick r:id="rId4"/>
              </a:rPr>
              <a:t>NESDIS</a:t>
            </a:r>
            <a:r>
              <a:rPr lang="en-US" sz="2800" dirty="0" smtClean="0"/>
              <a:t> ;</a:t>
            </a:r>
          </a:p>
          <a:p>
            <a:r>
              <a:rPr lang="en-US" sz="2800" dirty="0" smtClean="0">
                <a:hlinkClick r:id="rId5"/>
              </a:rPr>
              <a:t>Calipso satellite </a:t>
            </a:r>
            <a:r>
              <a:rPr lang="en-US" sz="2800" dirty="0" smtClean="0"/>
              <a:t>aerosol analysis;</a:t>
            </a:r>
          </a:p>
          <a:p>
            <a:r>
              <a:rPr lang="en-US" sz="2800" dirty="0" smtClean="0">
                <a:hlinkClick r:id="rId6"/>
              </a:rPr>
              <a:t>Airnowtech Navigator </a:t>
            </a:r>
            <a:r>
              <a:rPr lang="en-US" sz="2800" dirty="0" smtClean="0"/>
              <a:t>trajectory analysis;</a:t>
            </a:r>
          </a:p>
          <a:p>
            <a:r>
              <a:rPr lang="en-US" sz="2800" dirty="0" smtClean="0">
                <a:hlinkClick r:id="rId7"/>
              </a:rPr>
              <a:t>Hysplit</a:t>
            </a:r>
            <a:r>
              <a:rPr lang="en-US" sz="2800" dirty="0" smtClean="0"/>
              <a:t> trajectory analysis;</a:t>
            </a:r>
          </a:p>
          <a:p>
            <a:r>
              <a:rPr lang="en-US" sz="2800" dirty="0" smtClean="0">
                <a:hlinkClick r:id="rId8"/>
              </a:rPr>
              <a:t>NOAA Model Forecasts</a:t>
            </a:r>
            <a:r>
              <a:rPr lang="en-US" sz="2800" dirty="0" smtClean="0"/>
              <a:t>;</a:t>
            </a:r>
          </a:p>
          <a:p>
            <a:r>
              <a:rPr lang="en-US" sz="2800" dirty="0" smtClean="0">
                <a:hlinkClick r:id="rId9"/>
              </a:rPr>
              <a:t>NWS archive surface analysis</a:t>
            </a:r>
            <a:r>
              <a:rPr lang="en-US" sz="2800" dirty="0" smtClean="0"/>
              <a:t>;</a:t>
            </a:r>
          </a:p>
          <a:p>
            <a:r>
              <a:rPr lang="en-US" sz="2800" dirty="0" smtClean="0">
                <a:hlinkClick r:id="rId10"/>
              </a:rPr>
              <a:t>Airnow AQI maps</a:t>
            </a:r>
            <a:r>
              <a:rPr lang="en-US" sz="2800" dirty="0" smtClean="0"/>
              <a:t>;</a:t>
            </a:r>
          </a:p>
          <a:p>
            <a:r>
              <a:rPr lang="en-US" sz="2800" dirty="0" smtClean="0"/>
              <a:t>CTDEEP PM2.5, BC, and Ceilometer data.</a:t>
            </a:r>
            <a:endParaRPr lang="en-US" sz="2800" dirty="0"/>
          </a:p>
        </p:txBody>
      </p:sp>
    </p:spTree>
    <p:extLst>
      <p:ext uri="{BB962C8B-B14F-4D97-AF65-F5344CB8AC3E}">
        <p14:creationId xmlns:p14="http://schemas.microsoft.com/office/powerpoint/2010/main" val="32666016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a:xfrm>
            <a:off x="0" y="0"/>
            <a:ext cx="9144000" cy="711200"/>
          </a:xfrm>
        </p:spPr>
        <p:txBody>
          <a:bodyPr/>
          <a:lstStyle/>
          <a:p>
            <a:r>
              <a:rPr lang="en-US" sz="4800" dirty="0" smtClean="0"/>
              <a:t>2016 Exceptional </a:t>
            </a:r>
            <a:r>
              <a:rPr lang="en-US" sz="4800" dirty="0"/>
              <a:t>Events Rule</a:t>
            </a:r>
          </a:p>
        </p:txBody>
      </p:sp>
      <p:sp>
        <p:nvSpPr>
          <p:cNvPr id="2" name="TextBox 1"/>
          <p:cNvSpPr txBox="1"/>
          <p:nvPr/>
        </p:nvSpPr>
        <p:spPr>
          <a:xfrm>
            <a:off x="106325" y="838791"/>
            <a:ext cx="8931349" cy="4555093"/>
          </a:xfrm>
          <a:prstGeom prst="rect">
            <a:avLst/>
          </a:prstGeom>
          <a:noFill/>
          <a:effectLst>
            <a:outerShdw blurRad="25400" dist="12700" dir="2700000" algn="tl" rotWithShape="0">
              <a:schemeClr val="bg1">
                <a:alpha val="40000"/>
              </a:schemeClr>
            </a:outerShdw>
          </a:effectLst>
        </p:spPr>
        <p:txBody>
          <a:bodyPr wrap="square" rtlCol="0">
            <a:spAutoFit/>
          </a:bodyPr>
          <a:lstStyle/>
          <a:p>
            <a:r>
              <a:rPr lang="en-US" sz="2400" b="1" dirty="0"/>
              <a:t>On September 16, 2016, the U.S. Environmental Protection Agency (EPA) </a:t>
            </a:r>
            <a:r>
              <a:rPr lang="en-US" sz="2400" b="1" dirty="0" smtClean="0"/>
              <a:t>finalized revisions </a:t>
            </a:r>
            <a:r>
              <a:rPr lang="en-US" sz="2400" b="1" dirty="0"/>
              <a:t>to the 2007 </a:t>
            </a:r>
            <a:r>
              <a:rPr lang="en-US" sz="2400" b="1" dirty="0">
                <a:hlinkClick r:id="rId3"/>
              </a:rPr>
              <a:t>Exceptional Events </a:t>
            </a:r>
            <a:r>
              <a:rPr lang="en-US" sz="2400" b="1" dirty="0" smtClean="0">
                <a:hlinkClick r:id="rId3"/>
              </a:rPr>
              <a:t>Rule</a:t>
            </a:r>
            <a:r>
              <a:rPr lang="en-US" sz="2400" b="1" dirty="0" smtClean="0"/>
              <a:t>:</a:t>
            </a:r>
          </a:p>
          <a:p>
            <a:r>
              <a:rPr lang="en-US" sz="2200" b="1" dirty="0" smtClean="0"/>
              <a:t> </a:t>
            </a:r>
          </a:p>
          <a:p>
            <a:pPr marL="285750" indent="-285750">
              <a:buFont typeface="Arial" panose="020B0604020202020204" pitchFamily="34" charset="0"/>
              <a:buChar char="•"/>
            </a:pPr>
            <a:r>
              <a:rPr lang="en-US" sz="2200" b="1" dirty="0" smtClean="0"/>
              <a:t>addressed </a:t>
            </a:r>
            <a:r>
              <a:rPr lang="en-US" sz="2200" b="1" dirty="0"/>
              <a:t>issues raised by </a:t>
            </a:r>
            <a:r>
              <a:rPr lang="en-US" sz="2200" b="1" dirty="0" smtClean="0"/>
              <a:t>stakeholders (</a:t>
            </a:r>
            <a:r>
              <a:rPr lang="en-US" sz="2200" b="1" dirty="0" err="1" smtClean="0"/>
              <a:t>e.g.“but</a:t>
            </a:r>
            <a:r>
              <a:rPr lang="en-US" sz="2200" b="1" dirty="0" smtClean="0"/>
              <a:t> for” clause); </a:t>
            </a:r>
          </a:p>
          <a:p>
            <a:pPr marL="285750" indent="-285750">
              <a:buFont typeface="Arial" panose="020B0604020202020204" pitchFamily="34" charset="0"/>
              <a:buChar char="•"/>
            </a:pPr>
            <a:r>
              <a:rPr lang="en-US" sz="2200" b="1" dirty="0" smtClean="0"/>
              <a:t>Released non-binding </a:t>
            </a:r>
            <a:r>
              <a:rPr lang="en-US" sz="2200" b="1" dirty="0"/>
              <a:t>guidance document, </a:t>
            </a:r>
            <a:r>
              <a:rPr lang="en-US" sz="2200" b="1" dirty="0" smtClean="0"/>
              <a:t>“</a:t>
            </a:r>
            <a:r>
              <a:rPr lang="en-US" sz="2200" b="1" i="1" dirty="0" smtClean="0">
                <a:hlinkClick r:id="rId4"/>
              </a:rPr>
              <a:t>Guidance </a:t>
            </a:r>
            <a:r>
              <a:rPr lang="en-US" sz="2200" b="1" i="1" dirty="0">
                <a:hlinkClick r:id="rId4"/>
              </a:rPr>
              <a:t>on </a:t>
            </a:r>
            <a:r>
              <a:rPr lang="en-US" sz="2200" b="1" i="1" dirty="0" smtClean="0">
                <a:hlinkClick r:id="rId4"/>
              </a:rPr>
              <a:t>the Preparation </a:t>
            </a:r>
            <a:r>
              <a:rPr lang="en-US" sz="2200" b="1" i="1" dirty="0">
                <a:hlinkClick r:id="rId4"/>
              </a:rPr>
              <a:t>of Exceptional Events Demonstrations for Wildfire Events that May </a:t>
            </a:r>
            <a:r>
              <a:rPr lang="en-US" sz="2200" b="1" i="1" dirty="0" smtClean="0">
                <a:hlinkClick r:id="rId4"/>
              </a:rPr>
              <a:t>Influence Ozone Concentrations</a:t>
            </a:r>
            <a:r>
              <a:rPr lang="en-US" sz="2200" b="1" i="1" dirty="0" smtClean="0"/>
              <a:t>,”</a:t>
            </a:r>
            <a:r>
              <a:rPr lang="en-US" sz="2200" b="1" dirty="0" smtClean="0"/>
              <a:t> </a:t>
            </a:r>
            <a:r>
              <a:rPr lang="en-US" sz="2200" b="1" dirty="0"/>
              <a:t>which explains how to apply the rule revisions to wildfire events </a:t>
            </a:r>
            <a:r>
              <a:rPr lang="en-US" sz="2200" b="1" dirty="0" smtClean="0"/>
              <a:t>that could </a:t>
            </a:r>
            <a:r>
              <a:rPr lang="en-US" sz="2200" b="1" dirty="0"/>
              <a:t>influence monitored ozone concentrations.</a:t>
            </a:r>
          </a:p>
          <a:p>
            <a:pPr marL="285750" indent="-285750">
              <a:buFont typeface="Arial" panose="020B0604020202020204" pitchFamily="34" charset="0"/>
              <a:buChar char="•"/>
            </a:pPr>
            <a:r>
              <a:rPr lang="en-US" sz="2200" b="1" dirty="0" smtClean="0"/>
              <a:t>“…</a:t>
            </a:r>
            <a:r>
              <a:rPr lang="en-US" sz="2200" b="1" i="1" dirty="0" smtClean="0"/>
              <a:t>applies </a:t>
            </a:r>
            <a:r>
              <a:rPr lang="en-US" sz="2200" b="1" i="1" dirty="0"/>
              <a:t>to the </a:t>
            </a:r>
            <a:r>
              <a:rPr lang="en-US" sz="2200" b="1" i="1" dirty="0" smtClean="0"/>
              <a:t>treatment of </a:t>
            </a:r>
            <a:r>
              <a:rPr lang="en-US" sz="2200" b="1" i="1" dirty="0"/>
              <a:t>data showing exceedances or violations for the following types of regulatory </a:t>
            </a:r>
            <a:r>
              <a:rPr lang="en-US" sz="2200" b="1" i="1" dirty="0" smtClean="0"/>
              <a:t>actions: An </a:t>
            </a:r>
            <a:r>
              <a:rPr lang="en-US" sz="2200" b="1" i="1" dirty="0"/>
              <a:t>action to designate or </a:t>
            </a:r>
            <a:r>
              <a:rPr lang="en-US" sz="2200" b="1" i="1" dirty="0" err="1"/>
              <a:t>redesignate</a:t>
            </a:r>
            <a:r>
              <a:rPr lang="en-US" sz="2200" b="1" i="1" dirty="0"/>
              <a:t> an area as attainment, unclassifiable/ </a:t>
            </a:r>
            <a:r>
              <a:rPr lang="en-US" sz="2200" b="1" i="1" dirty="0" smtClean="0"/>
              <a:t>attainment, nonattainment </a:t>
            </a:r>
            <a:r>
              <a:rPr lang="en-US" sz="2200" b="1" i="1" dirty="0"/>
              <a:t>or unclassifiable for a particular </a:t>
            </a:r>
            <a:r>
              <a:rPr lang="en-US" sz="2200" b="1" i="1" dirty="0" smtClean="0"/>
              <a:t>NAAQS</a:t>
            </a:r>
            <a:r>
              <a:rPr lang="en-US" sz="2200" b="1" dirty="0" smtClean="0"/>
              <a:t>…”etc.</a:t>
            </a:r>
            <a:endParaRPr lang="en-US" sz="2200" b="1" dirty="0"/>
          </a:p>
        </p:txBody>
      </p:sp>
    </p:spTree>
    <p:extLst>
      <p:ext uri="{BB962C8B-B14F-4D97-AF65-F5344CB8AC3E}">
        <p14:creationId xmlns:p14="http://schemas.microsoft.com/office/powerpoint/2010/main" val="18178721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a:xfrm>
            <a:off x="0" y="0"/>
            <a:ext cx="9144000" cy="711200"/>
          </a:xfrm>
        </p:spPr>
        <p:txBody>
          <a:bodyPr/>
          <a:lstStyle/>
          <a:p>
            <a:r>
              <a:rPr lang="en-US" sz="4800" dirty="0"/>
              <a:t>Attainment Status Affected</a:t>
            </a:r>
          </a:p>
        </p:txBody>
      </p:sp>
      <p:sp>
        <p:nvSpPr>
          <p:cNvPr id="12" name="TextBox 11"/>
          <p:cNvSpPr txBox="1"/>
          <p:nvPr/>
        </p:nvSpPr>
        <p:spPr>
          <a:xfrm>
            <a:off x="0" y="4957135"/>
            <a:ext cx="8988056" cy="830997"/>
          </a:xfrm>
          <a:prstGeom prst="rect">
            <a:avLst/>
          </a:prstGeom>
          <a:noFill/>
          <a:effectLst>
            <a:outerShdw blurRad="25400" dist="12700" dir="2700000" algn="tl" rotWithShape="0">
              <a:schemeClr val="bg1">
                <a:alpha val="40000"/>
              </a:schemeClr>
            </a:outerShdw>
          </a:effectLst>
        </p:spPr>
        <p:txBody>
          <a:bodyPr wrap="square" rtlCol="0">
            <a:spAutoFit/>
          </a:bodyPr>
          <a:lstStyle/>
          <a:p>
            <a:endParaRPr lang="en-US" sz="2400" dirty="0" smtClean="0"/>
          </a:p>
          <a:p>
            <a:endParaRPr lang="en-US" sz="2400" dirty="0"/>
          </a:p>
        </p:txBody>
      </p:sp>
      <p:pic>
        <p:nvPicPr>
          <p:cNvPr id="14" name="Picture 13"/>
          <p:cNvPicPr>
            <a:picLocks noChangeAspect="1"/>
          </p:cNvPicPr>
          <p:nvPr/>
        </p:nvPicPr>
        <p:blipFill>
          <a:blip r:embed="rId3"/>
          <a:stretch>
            <a:fillRect/>
          </a:stretch>
        </p:blipFill>
        <p:spPr>
          <a:xfrm>
            <a:off x="457200" y="829339"/>
            <a:ext cx="8229600" cy="4319612"/>
          </a:xfrm>
          <a:prstGeom prst="rect">
            <a:avLst/>
          </a:prstGeom>
        </p:spPr>
      </p:pic>
    </p:spTree>
    <p:extLst>
      <p:ext uri="{BB962C8B-B14F-4D97-AF65-F5344CB8AC3E}">
        <p14:creationId xmlns:p14="http://schemas.microsoft.com/office/powerpoint/2010/main" val="23727297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Attainment Status Affected</a:t>
            </a:r>
            <a:endParaRPr lang="en-US" dirty="0"/>
          </a:p>
        </p:txBody>
      </p:sp>
      <p:sp>
        <p:nvSpPr>
          <p:cNvPr id="3" name="Content Placeholder 2"/>
          <p:cNvSpPr>
            <a:spLocks noGrp="1"/>
          </p:cNvSpPr>
          <p:nvPr>
            <p:ph idx="1"/>
          </p:nvPr>
        </p:nvSpPr>
        <p:spPr>
          <a:xfrm>
            <a:off x="82153" y="754380"/>
            <a:ext cx="8979693" cy="883920"/>
          </a:xfrm>
        </p:spPr>
        <p:txBody>
          <a:bodyPr/>
          <a:lstStyle/>
          <a:p>
            <a:r>
              <a:rPr lang="en-US" sz="2400" dirty="0" smtClean="0"/>
              <a:t>May 25-26 had the most  impact on current design values</a:t>
            </a:r>
            <a:endParaRPr lang="en-US" sz="2400" dirty="0"/>
          </a:p>
        </p:txBody>
      </p:sp>
      <p:pic>
        <p:nvPicPr>
          <p:cNvPr id="5" name="Picture 4"/>
          <p:cNvPicPr>
            <a:picLocks noChangeAspect="1"/>
          </p:cNvPicPr>
          <p:nvPr/>
        </p:nvPicPr>
        <p:blipFill>
          <a:blip r:embed="rId3"/>
          <a:stretch>
            <a:fillRect/>
          </a:stretch>
        </p:blipFill>
        <p:spPr>
          <a:xfrm>
            <a:off x="457199" y="1341326"/>
            <a:ext cx="8229600" cy="3804149"/>
          </a:xfrm>
          <a:prstGeom prst="rect">
            <a:avLst/>
          </a:prstGeom>
        </p:spPr>
      </p:pic>
    </p:spTree>
    <p:extLst>
      <p:ext uri="{BB962C8B-B14F-4D97-AF65-F5344CB8AC3E}">
        <p14:creationId xmlns:p14="http://schemas.microsoft.com/office/powerpoint/2010/main" val="42910633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54380"/>
          </a:xfrm>
        </p:spPr>
        <p:txBody>
          <a:bodyPr/>
          <a:lstStyle/>
          <a:p>
            <a:r>
              <a:rPr lang="en-US" dirty="0" smtClean="0"/>
              <a:t>Attainment Status Affected</a:t>
            </a:r>
            <a:endParaRPr lang="en-US" dirty="0"/>
          </a:p>
        </p:txBody>
      </p:sp>
      <p:sp>
        <p:nvSpPr>
          <p:cNvPr id="3" name="Content Placeholder 2"/>
          <p:cNvSpPr>
            <a:spLocks noGrp="1"/>
          </p:cNvSpPr>
          <p:nvPr>
            <p:ph idx="1"/>
          </p:nvPr>
        </p:nvSpPr>
        <p:spPr>
          <a:xfrm>
            <a:off x="164306" y="775335"/>
            <a:ext cx="8979693" cy="674370"/>
          </a:xfrm>
        </p:spPr>
        <p:txBody>
          <a:bodyPr/>
          <a:lstStyle/>
          <a:p>
            <a:r>
              <a:rPr lang="en-US" dirty="0" smtClean="0"/>
              <a:t>Westport 2016 DV would drop to 83 ppb!</a:t>
            </a:r>
            <a:endParaRPr lang="en-US" dirty="0"/>
          </a:p>
        </p:txBody>
      </p:sp>
      <p:pic>
        <p:nvPicPr>
          <p:cNvPr id="4" name="Picture 3"/>
          <p:cNvPicPr>
            <a:picLocks noChangeAspect="1"/>
          </p:cNvPicPr>
          <p:nvPr/>
        </p:nvPicPr>
        <p:blipFill>
          <a:blip r:embed="rId3"/>
          <a:stretch>
            <a:fillRect/>
          </a:stretch>
        </p:blipFill>
        <p:spPr>
          <a:xfrm>
            <a:off x="457200" y="1369679"/>
            <a:ext cx="8229600" cy="3827488"/>
          </a:xfrm>
          <a:prstGeom prst="rect">
            <a:avLst/>
          </a:prstGeom>
        </p:spPr>
      </p:pic>
      <p:sp>
        <p:nvSpPr>
          <p:cNvPr id="6" name="Oval 5"/>
          <p:cNvSpPr/>
          <p:nvPr/>
        </p:nvSpPr>
        <p:spPr>
          <a:xfrm>
            <a:off x="7855426" y="2782444"/>
            <a:ext cx="879719" cy="2762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8404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a:xfrm>
            <a:off x="0" y="0"/>
            <a:ext cx="9144000" cy="711200"/>
          </a:xfrm>
        </p:spPr>
        <p:txBody>
          <a:bodyPr/>
          <a:lstStyle/>
          <a:p>
            <a:r>
              <a:rPr lang="en-US" sz="5000" dirty="0" smtClean="0"/>
              <a:t>The Trail of Tiers…</a:t>
            </a:r>
            <a:endParaRPr lang="en-US" sz="5000" dirty="0"/>
          </a:p>
        </p:txBody>
      </p:sp>
      <p:pic>
        <p:nvPicPr>
          <p:cNvPr id="4" name="Picture 3"/>
          <p:cNvPicPr>
            <a:picLocks noChangeAspect="1"/>
          </p:cNvPicPr>
          <p:nvPr/>
        </p:nvPicPr>
        <p:blipFill>
          <a:blip r:embed="rId3"/>
          <a:stretch>
            <a:fillRect/>
          </a:stretch>
        </p:blipFill>
        <p:spPr>
          <a:xfrm>
            <a:off x="738243" y="3211271"/>
            <a:ext cx="7653338" cy="2476500"/>
          </a:xfrm>
          <a:prstGeom prst="rect">
            <a:avLst/>
          </a:prstGeom>
          <a:scene3d>
            <a:camera prst="orthographicFront"/>
            <a:lightRig rig="threePt" dir="t"/>
          </a:scene3d>
          <a:sp3d>
            <a:bevelT/>
          </a:sp3d>
        </p:spPr>
      </p:pic>
      <p:sp>
        <p:nvSpPr>
          <p:cNvPr id="5" name="TextBox 4"/>
          <p:cNvSpPr txBox="1"/>
          <p:nvPr/>
        </p:nvSpPr>
        <p:spPr>
          <a:xfrm>
            <a:off x="99237" y="973737"/>
            <a:ext cx="8931349" cy="384721"/>
          </a:xfrm>
          <a:prstGeom prst="rect">
            <a:avLst/>
          </a:prstGeom>
          <a:solidFill>
            <a:schemeClr val="bg1"/>
          </a:solidFill>
          <a:ln w="34925">
            <a:solidFill>
              <a:schemeClr val="tx2"/>
            </a:solidFill>
          </a:ln>
          <a:scene3d>
            <a:camera prst="orthographicFront"/>
            <a:lightRig rig="threePt" dir="t"/>
          </a:scene3d>
          <a:sp3d>
            <a:bevelT/>
          </a:sp3d>
        </p:spPr>
        <p:txBody>
          <a:bodyPr wrap="square" rtlCol="0">
            <a:spAutoFit/>
          </a:bodyPr>
          <a:lstStyle/>
          <a:p>
            <a:r>
              <a:rPr lang="en-US" sz="1900" b="1" dirty="0"/>
              <a:t>Clear Causal Relationship between the Specific Event and </a:t>
            </a:r>
            <a:r>
              <a:rPr lang="en-US" sz="1900" b="1" dirty="0" smtClean="0"/>
              <a:t>the Monitored </a:t>
            </a:r>
            <a:r>
              <a:rPr lang="en-US" sz="1900" b="1" dirty="0"/>
              <a:t>Concentration</a:t>
            </a:r>
          </a:p>
        </p:txBody>
      </p:sp>
      <p:sp>
        <p:nvSpPr>
          <p:cNvPr id="7" name="TextBox 6"/>
          <p:cNvSpPr txBox="1"/>
          <p:nvPr/>
        </p:nvSpPr>
        <p:spPr>
          <a:xfrm>
            <a:off x="745330" y="1620996"/>
            <a:ext cx="7653338" cy="1261884"/>
          </a:xfrm>
          <a:prstGeom prst="rect">
            <a:avLst/>
          </a:prstGeom>
          <a:solidFill>
            <a:schemeClr val="bg1"/>
          </a:solidFill>
          <a:ln w="34925">
            <a:solidFill>
              <a:schemeClr val="tx2"/>
            </a:solidFill>
          </a:ln>
          <a:scene3d>
            <a:camera prst="orthographicFront"/>
            <a:lightRig rig="threePt" dir="t"/>
          </a:scene3d>
          <a:sp3d>
            <a:bevelT/>
          </a:sp3d>
        </p:spPr>
        <p:txBody>
          <a:bodyPr wrap="square" rtlCol="0">
            <a:spAutoFit/>
          </a:bodyPr>
          <a:lstStyle/>
          <a:p>
            <a:r>
              <a:rPr lang="en-US" sz="1900" b="1" i="1" dirty="0" smtClean="0"/>
              <a:t>“… demonstrating that </a:t>
            </a:r>
            <a:r>
              <a:rPr lang="en-US" sz="1900" b="1" i="1" dirty="0"/>
              <a:t>the wildfire’s emissions were transported </a:t>
            </a:r>
            <a:r>
              <a:rPr lang="en-US" sz="1900" b="1" i="1" dirty="0" smtClean="0"/>
              <a:t>to the </a:t>
            </a:r>
            <a:r>
              <a:rPr lang="en-US" sz="1900" b="1" i="1" dirty="0"/>
              <a:t>monitor, that the emissions from the wildfire influenced the monitored concentrations, and, </a:t>
            </a:r>
            <a:r>
              <a:rPr lang="en-US" sz="1900" b="1" i="1" dirty="0" smtClean="0"/>
              <a:t>in some </a:t>
            </a:r>
            <a:r>
              <a:rPr lang="en-US" sz="1900" b="1" i="1" dirty="0"/>
              <a:t>cases, quantifying the contribution of the wildfire’s emissions to the monitored </a:t>
            </a:r>
            <a:r>
              <a:rPr lang="en-US" sz="1900" b="1" i="1" dirty="0" smtClean="0"/>
              <a:t>O3 exceedance or violation.”</a:t>
            </a:r>
            <a:endParaRPr lang="en-US" sz="1900" b="1" i="1" dirty="0"/>
          </a:p>
        </p:txBody>
      </p:sp>
    </p:spTree>
    <p:extLst>
      <p:ext uri="{BB962C8B-B14F-4D97-AF65-F5344CB8AC3E}">
        <p14:creationId xmlns:p14="http://schemas.microsoft.com/office/powerpoint/2010/main" val="1832671308"/>
      </p:ext>
    </p:extLst>
  </p:cSld>
  <p:clrMapOvr>
    <a:masterClrMapping/>
  </p:clrMapOvr>
  <p:timing>
    <p:tnLst>
      <p:par>
        <p:cTn id="1" dur="indefinite" restart="never" nodeType="tmRoot"/>
      </p:par>
    </p:tnLst>
  </p:timing>
</p:sld>
</file>

<file path=ppt/theme/theme1.xml><?xml version="1.0" encoding="utf-8"?>
<a:theme xmlns:a="http://schemas.openxmlformats.org/drawingml/2006/main" name="Clouds">
  <a:themeElements>
    <a:clrScheme name="Transformation Blue Theme">
      <a:dk1>
        <a:srgbClr val="FFFFFF"/>
      </a:dk1>
      <a:lt1>
        <a:srgbClr val="002A7E"/>
      </a:lt1>
      <a:dk2>
        <a:srgbClr val="3D6B9D"/>
      </a:dk2>
      <a:lt2>
        <a:srgbClr val="D4E1EE"/>
      </a:lt2>
      <a:accent1>
        <a:srgbClr val="FEFDDB"/>
      </a:accent1>
      <a:accent2>
        <a:srgbClr val="FFFF9F"/>
      </a:accent2>
      <a:accent3>
        <a:srgbClr val="C5DDDA"/>
      </a:accent3>
      <a:accent4>
        <a:srgbClr val="6CA8A0"/>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Fresh">
      <a:fillStyleLst>
        <a:solidFill>
          <a:schemeClr val="phClr"/>
        </a:solidFill>
        <a:solidFill>
          <a:schemeClr val="phClr">
            <a:tint val="70000"/>
            <a:satMod val="115000"/>
          </a:schemeClr>
        </a:solidFill>
        <a:solidFill>
          <a:schemeClr val="phClr">
            <a:shade val="80000"/>
            <a:satMod val="115000"/>
          </a:schemeClr>
        </a:solidFill>
      </a:fillStyleLst>
      <a:lnStyleLst>
        <a:ln w="25400" cap="flat" cmpd="sng" algn="ctr">
          <a:solidFill>
            <a:schemeClr val="phClr">
              <a:shade val="95000"/>
              <a:satMod val="105000"/>
            </a:schemeClr>
          </a:solidFill>
          <a:prstDash val="solid"/>
          <a:miter/>
        </a:ln>
        <a:ln w="50800" cap="flat" cmpd="sng" algn="ctr">
          <a:solidFill>
            <a:schemeClr val="phClr"/>
          </a:solidFill>
          <a:prstDash val="solid"/>
          <a:miter/>
        </a:ln>
        <a:ln w="76200" cap="flat" cmpd="thickThin" algn="ctr">
          <a:solidFill>
            <a:schemeClr val="phClr">
              <a:alpha val="80000"/>
            </a:schemeClr>
          </a:solidFill>
          <a:prstDash val="solid"/>
          <a:miter/>
        </a:ln>
      </a:lnStyleLst>
      <a:effectStyleLst>
        <a:effectStyle>
          <a:effectLst/>
        </a:effectStyle>
        <a:effectStyle>
          <a:effectLst>
            <a:outerShdw blurRad="63500" sx="101000" sy="101000" rotWithShape="0">
              <a:srgbClr val="FFFFFF">
                <a:alpha val="50000"/>
              </a:srgbClr>
            </a:outerShdw>
          </a:effectLst>
        </a:effectStyle>
        <a:effectStyle>
          <a:effectLst>
            <a:innerShdw blurRad="101600">
              <a:srgbClr val="FFFFFF">
                <a:alpha val="75000"/>
              </a:srgbClr>
            </a:innerShdw>
            <a:outerShdw blurRad="63500" sx="101000" sy="101000" rotWithShape="0">
              <a:srgbClr val="FFFFFF">
                <a:alpha val="50000"/>
              </a:srgbClr>
            </a:outerShdw>
            <a:reflection blurRad="12700" stA="30000" endPos="35000" dist="38100" dir="5400000" sy="-100000" rotWithShape="0"/>
          </a:effectLst>
          <a:scene3d>
            <a:camera prst="orthographicFront">
              <a:rot lat="0" lon="0" rev="0"/>
            </a:camera>
            <a:lightRig rig="balanced" dir="t">
              <a:rot lat="0" lon="0" rev="30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4" id="{6C2C9BB4-7EBF-4614-949A-2633F33CD362}" vid="{A38B9084-0A51-4419-A3C5-916ECF3F1BB4}"/>
    </a:ext>
  </a:extLst>
</a:theme>
</file>

<file path=ppt/theme/theme2.xml><?xml version="1.0" encoding="utf-8"?>
<a:theme xmlns:a="http://schemas.openxmlformats.org/drawingml/2006/main" name="Blue Sky theme">
  <a:themeElements>
    <a:clrScheme name="Transformation Blue Theme">
      <a:dk1>
        <a:srgbClr val="FFFFFF"/>
      </a:dk1>
      <a:lt1>
        <a:srgbClr val="002A7E"/>
      </a:lt1>
      <a:dk2>
        <a:srgbClr val="3D6B9D"/>
      </a:dk2>
      <a:lt2>
        <a:srgbClr val="D4E1EE"/>
      </a:lt2>
      <a:accent1>
        <a:srgbClr val="FEFDDB"/>
      </a:accent1>
      <a:accent2>
        <a:srgbClr val="FFFF9F"/>
      </a:accent2>
      <a:accent3>
        <a:srgbClr val="C5DDDA"/>
      </a:accent3>
      <a:accent4>
        <a:srgbClr val="6CA8A0"/>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Fresh">
      <a:fillStyleLst>
        <a:solidFill>
          <a:schemeClr val="phClr"/>
        </a:solidFill>
        <a:solidFill>
          <a:schemeClr val="phClr">
            <a:tint val="70000"/>
            <a:satMod val="115000"/>
          </a:schemeClr>
        </a:solidFill>
        <a:solidFill>
          <a:schemeClr val="phClr">
            <a:shade val="80000"/>
            <a:satMod val="115000"/>
          </a:schemeClr>
        </a:solidFill>
      </a:fillStyleLst>
      <a:lnStyleLst>
        <a:ln w="25400" cap="flat" cmpd="sng" algn="ctr">
          <a:solidFill>
            <a:schemeClr val="phClr">
              <a:shade val="95000"/>
              <a:satMod val="105000"/>
            </a:schemeClr>
          </a:solidFill>
          <a:prstDash val="solid"/>
          <a:miter/>
        </a:ln>
        <a:ln w="50800" cap="flat" cmpd="sng" algn="ctr">
          <a:solidFill>
            <a:schemeClr val="phClr"/>
          </a:solidFill>
          <a:prstDash val="solid"/>
          <a:miter/>
        </a:ln>
        <a:ln w="76200" cap="flat" cmpd="thickThin" algn="ctr">
          <a:solidFill>
            <a:schemeClr val="phClr">
              <a:alpha val="80000"/>
            </a:schemeClr>
          </a:solidFill>
          <a:prstDash val="solid"/>
          <a:miter/>
        </a:ln>
      </a:lnStyleLst>
      <a:effectStyleLst>
        <a:effectStyle>
          <a:effectLst/>
        </a:effectStyle>
        <a:effectStyle>
          <a:effectLst>
            <a:outerShdw blurRad="63500" sx="101000" sy="101000" rotWithShape="0">
              <a:srgbClr val="FFFFFF">
                <a:alpha val="50000"/>
              </a:srgbClr>
            </a:outerShdw>
          </a:effectLst>
        </a:effectStyle>
        <a:effectStyle>
          <a:effectLst>
            <a:innerShdw blurRad="101600">
              <a:srgbClr val="FFFFFF">
                <a:alpha val="75000"/>
              </a:srgbClr>
            </a:innerShdw>
            <a:outerShdw blurRad="63500" sx="101000" sy="101000" rotWithShape="0">
              <a:srgbClr val="FFFFFF">
                <a:alpha val="50000"/>
              </a:srgbClr>
            </a:outerShdw>
            <a:reflection blurRad="12700" stA="30000" endPos="35000" dist="38100" dir="5400000" sy="-100000" rotWithShape="0"/>
          </a:effectLst>
          <a:scene3d>
            <a:camera prst="orthographicFront">
              <a:rot lat="0" lon="0" rev="0"/>
            </a:camera>
            <a:lightRig rig="balanced" dir="t">
              <a:rot lat="0" lon="0" rev="30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4" id="{6C2C9BB4-7EBF-4614-949A-2633F33CD362}" vid="{44DC0B23-2384-495D-BE97-2A491D07C4FA}"/>
    </a:ext>
  </a:extLst>
</a:theme>
</file>

<file path=ppt/theme/theme3.xml><?xml version="1.0" encoding="utf-8"?>
<a:theme xmlns:a="http://schemas.openxmlformats.org/drawingml/2006/main" name="Dark Blue Sky theme">
  <a:themeElements>
    <a:clrScheme name="Dark Blue Theme">
      <a:dk1>
        <a:srgbClr val="FFFFFF"/>
      </a:dk1>
      <a:lt1>
        <a:srgbClr val="17375E"/>
      </a:lt1>
      <a:dk2>
        <a:srgbClr val="17375E"/>
      </a:dk2>
      <a:lt2>
        <a:srgbClr val="D4E1EE"/>
      </a:lt2>
      <a:accent1>
        <a:srgbClr val="FEFDDB"/>
      </a:accent1>
      <a:accent2>
        <a:srgbClr val="FFFF9F"/>
      </a:accent2>
      <a:accent3>
        <a:srgbClr val="C5DDDA"/>
      </a:accent3>
      <a:accent4>
        <a:srgbClr val="6CA8A0"/>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Fresh">
      <a:fillStyleLst>
        <a:solidFill>
          <a:schemeClr val="phClr"/>
        </a:solidFill>
        <a:solidFill>
          <a:schemeClr val="phClr">
            <a:tint val="70000"/>
            <a:satMod val="115000"/>
          </a:schemeClr>
        </a:solidFill>
        <a:solidFill>
          <a:schemeClr val="phClr">
            <a:shade val="80000"/>
            <a:satMod val="115000"/>
          </a:schemeClr>
        </a:solidFill>
      </a:fillStyleLst>
      <a:lnStyleLst>
        <a:ln w="25400" cap="flat" cmpd="sng" algn="ctr">
          <a:solidFill>
            <a:schemeClr val="phClr">
              <a:shade val="95000"/>
              <a:satMod val="105000"/>
            </a:schemeClr>
          </a:solidFill>
          <a:prstDash val="solid"/>
          <a:miter/>
        </a:ln>
        <a:ln w="50800" cap="flat" cmpd="sng" algn="ctr">
          <a:solidFill>
            <a:schemeClr val="phClr"/>
          </a:solidFill>
          <a:prstDash val="solid"/>
          <a:miter/>
        </a:ln>
        <a:ln w="76200" cap="flat" cmpd="thickThin" algn="ctr">
          <a:solidFill>
            <a:schemeClr val="phClr">
              <a:alpha val="80000"/>
            </a:schemeClr>
          </a:solidFill>
          <a:prstDash val="solid"/>
          <a:miter/>
        </a:ln>
      </a:lnStyleLst>
      <a:effectStyleLst>
        <a:effectStyle>
          <a:effectLst/>
        </a:effectStyle>
        <a:effectStyle>
          <a:effectLst>
            <a:outerShdw blurRad="63500" sx="101000" sy="101000" rotWithShape="0">
              <a:srgbClr val="FFFFFF">
                <a:alpha val="50000"/>
              </a:srgbClr>
            </a:outerShdw>
          </a:effectLst>
        </a:effectStyle>
        <a:effectStyle>
          <a:effectLst>
            <a:innerShdw blurRad="101600">
              <a:srgbClr val="FFFFFF">
                <a:alpha val="75000"/>
              </a:srgbClr>
            </a:innerShdw>
            <a:outerShdw blurRad="63500" sx="101000" sy="101000" rotWithShape="0">
              <a:srgbClr val="FFFFFF">
                <a:alpha val="50000"/>
              </a:srgbClr>
            </a:outerShdw>
            <a:reflection blurRad="12700" stA="30000" endPos="35000" dist="38100" dir="5400000" sy="-100000" rotWithShape="0"/>
          </a:effectLst>
          <a:scene3d>
            <a:camera prst="orthographicFront">
              <a:rot lat="0" lon="0" rev="0"/>
            </a:camera>
            <a:lightRig rig="balanced" dir="t">
              <a:rot lat="0" lon="0" rev="30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4" id="{6C2C9BB4-7EBF-4614-949A-2633F33CD362}" vid="{3296B1AC-CDE6-4F71-AB78-01479E5E77D2}"/>
    </a:ext>
  </a:extLst>
</a:theme>
</file>

<file path=ppt/theme/theme4.xml><?xml version="1.0" encoding="utf-8"?>
<a:theme xmlns:a="http://schemas.openxmlformats.org/drawingml/2006/main" name="1_Blue Sky theme">
  <a:themeElements>
    <a:clrScheme name="Transformation Blue Theme">
      <a:dk1>
        <a:srgbClr val="FFFFFF"/>
      </a:dk1>
      <a:lt1>
        <a:srgbClr val="002A7E"/>
      </a:lt1>
      <a:dk2>
        <a:srgbClr val="3D6B9D"/>
      </a:dk2>
      <a:lt2>
        <a:srgbClr val="D4E1EE"/>
      </a:lt2>
      <a:accent1>
        <a:srgbClr val="FEFDDB"/>
      </a:accent1>
      <a:accent2>
        <a:srgbClr val="FFFF9F"/>
      </a:accent2>
      <a:accent3>
        <a:srgbClr val="C5DDDA"/>
      </a:accent3>
      <a:accent4>
        <a:srgbClr val="6CA8A0"/>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Fresh">
      <a:fillStyleLst>
        <a:solidFill>
          <a:schemeClr val="phClr"/>
        </a:solidFill>
        <a:solidFill>
          <a:schemeClr val="phClr">
            <a:tint val="70000"/>
            <a:satMod val="115000"/>
          </a:schemeClr>
        </a:solidFill>
        <a:solidFill>
          <a:schemeClr val="phClr">
            <a:shade val="80000"/>
            <a:satMod val="115000"/>
          </a:schemeClr>
        </a:solidFill>
      </a:fillStyleLst>
      <a:lnStyleLst>
        <a:ln w="25400" cap="flat" cmpd="sng" algn="ctr">
          <a:solidFill>
            <a:schemeClr val="phClr">
              <a:shade val="95000"/>
              <a:satMod val="105000"/>
            </a:schemeClr>
          </a:solidFill>
          <a:prstDash val="solid"/>
          <a:miter/>
        </a:ln>
        <a:ln w="50800" cap="flat" cmpd="sng" algn="ctr">
          <a:solidFill>
            <a:schemeClr val="phClr"/>
          </a:solidFill>
          <a:prstDash val="solid"/>
          <a:miter/>
        </a:ln>
        <a:ln w="76200" cap="flat" cmpd="thickThin" algn="ctr">
          <a:solidFill>
            <a:schemeClr val="phClr">
              <a:alpha val="80000"/>
            </a:schemeClr>
          </a:solidFill>
          <a:prstDash val="solid"/>
          <a:miter/>
        </a:ln>
      </a:lnStyleLst>
      <a:effectStyleLst>
        <a:effectStyle>
          <a:effectLst/>
        </a:effectStyle>
        <a:effectStyle>
          <a:effectLst>
            <a:outerShdw blurRad="63500" sx="101000" sy="101000" rotWithShape="0">
              <a:srgbClr val="FFFFFF">
                <a:alpha val="50000"/>
              </a:srgbClr>
            </a:outerShdw>
          </a:effectLst>
        </a:effectStyle>
        <a:effectStyle>
          <a:effectLst>
            <a:innerShdw blurRad="101600">
              <a:srgbClr val="FFFFFF">
                <a:alpha val="75000"/>
              </a:srgbClr>
            </a:innerShdw>
            <a:outerShdw blurRad="63500" sx="101000" sy="101000" rotWithShape="0">
              <a:srgbClr val="FFFFFF">
                <a:alpha val="50000"/>
              </a:srgbClr>
            </a:outerShdw>
            <a:reflection blurRad="12700" stA="30000" endPos="35000" dist="38100" dir="5400000" sy="-100000" rotWithShape="0"/>
          </a:effectLst>
          <a:scene3d>
            <a:camera prst="orthographicFront">
              <a:rot lat="0" lon="0" rev="0"/>
            </a:camera>
            <a:lightRig rig="balanced" dir="t">
              <a:rot lat="0" lon="0" rev="30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tx1">
              <a:lumMod val="60000"/>
              <a:lumOff val="40000"/>
            </a:schemeClr>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4" id="{6C2C9BB4-7EBF-4614-949A-2633F33CD362}" vid="{44DC0B23-2384-495D-BE97-2A491D07C4FA}"/>
    </a:ext>
  </a:extLst>
</a:theme>
</file>

<file path=docProps/app.xml><?xml version="1.0" encoding="utf-8"?>
<Properties xmlns="http://schemas.openxmlformats.org/officeDocument/2006/extended-properties" xmlns:vt="http://schemas.openxmlformats.org/officeDocument/2006/docPropsVTypes">
  <Template>Clouds</Template>
  <TotalTime>2251</TotalTime>
  <Words>1126</Words>
  <Application>Microsoft Office PowerPoint</Application>
  <PresentationFormat>On-screen Show (4:3)</PresentationFormat>
  <Paragraphs>96</Paragraphs>
  <Slides>32</Slides>
  <Notes>0</Notes>
  <HiddenSlides>0</HiddenSlides>
  <MMClips>1</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32</vt:i4>
      </vt:variant>
    </vt:vector>
  </HeadingPairs>
  <TitlesOfParts>
    <vt:vector size="39" baseType="lpstr">
      <vt:lpstr>Arial</vt:lpstr>
      <vt:lpstr>Berkeley-Medium</vt:lpstr>
      <vt:lpstr>Calibri</vt:lpstr>
      <vt:lpstr>Clouds</vt:lpstr>
      <vt:lpstr>Blue Sky theme</vt:lpstr>
      <vt:lpstr>Dark Blue Sky theme</vt:lpstr>
      <vt:lpstr>1_Blue Sky theme</vt:lpstr>
      <vt:lpstr>PowerPoint Presentation</vt:lpstr>
      <vt:lpstr>May 25-29, 2016 Ozone Exceptional Event Analysis for Connecticut</vt:lpstr>
      <vt:lpstr>Fort McMurray Wildfire</vt:lpstr>
      <vt:lpstr>Available Tools for Analysis</vt:lpstr>
      <vt:lpstr>2016 Exceptional Events Rule</vt:lpstr>
      <vt:lpstr>Attainment Status Affected</vt:lpstr>
      <vt:lpstr>Attainment Status Affected</vt:lpstr>
      <vt:lpstr>Attainment Status Affected</vt:lpstr>
      <vt:lpstr>The Trail of Tiers…</vt:lpstr>
      <vt:lpstr>Weight of Evidence</vt:lpstr>
      <vt:lpstr>PowerPoint Presentation</vt:lpstr>
      <vt:lpstr>Video of Wildfire evolution since May 4th, 2016</vt:lpstr>
      <vt:lpstr>May 20-28 AOD Satellite Animation</vt:lpstr>
      <vt:lpstr>Smoke Plume Animation from May 18th- May 25th</vt:lpstr>
      <vt:lpstr>Surface Animation May 18-24, 2016</vt:lpstr>
      <vt:lpstr>Calipso LIDAR 5/22/16</vt:lpstr>
      <vt:lpstr>Calipso LIDAR 5/24/16</vt:lpstr>
      <vt:lpstr>Back Trajectory Animation</vt:lpstr>
      <vt:lpstr>May 24-25, 2016 Surface Map and Winds</vt:lpstr>
      <vt:lpstr>Hysplit Back Trajectories</vt:lpstr>
      <vt:lpstr>May 24 -25 Back Trajectories (NAM)</vt:lpstr>
      <vt:lpstr>May 25th 36-hr Back Trajectories</vt:lpstr>
      <vt:lpstr>Max 8-hour Ozone May-June, 2009-2016 Animation</vt:lpstr>
      <vt:lpstr>Surface Wind Rose Cornwall May-June 2015, 2016</vt:lpstr>
      <vt:lpstr>Surface Wind Rose Cornwall May-June 2015, 2016</vt:lpstr>
      <vt:lpstr>Cornwall Pollutant Charts: May 20-30, 2016</vt:lpstr>
      <vt:lpstr>Cornwall Ozone, BC and PM2.5</vt:lpstr>
      <vt:lpstr>Cornwall Ozone, DeltaC and CO</vt:lpstr>
      <vt:lpstr>Stacked Charts with HYSPLIT Modeled Mixing Heights</vt:lpstr>
      <vt:lpstr>New Haven Ceilometer Back Scatter Aerosols</vt:lpstr>
      <vt:lpstr>NE States NOAA Model/ AQI Observed</vt:lpstr>
      <vt:lpstr>Conclusion</vt:lpstr>
    </vt:vector>
  </TitlesOfParts>
  <Company>Connecticut DEEP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geigertm</dc:creator>
  <cp:lastModifiedBy>Kathleen Knight</cp:lastModifiedBy>
  <cp:revision>111</cp:revision>
  <dcterms:created xsi:type="dcterms:W3CDTF">2016-10-28T19:30:18Z</dcterms:created>
  <dcterms:modified xsi:type="dcterms:W3CDTF">2016-11-10T16:53:01Z</dcterms:modified>
</cp:coreProperties>
</file>