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omments/modernComment_11A_CFBA0A3C.xml" ContentType="application/vnd.ms-powerpoint.comments+xml"/>
  <Override PartName="/ppt/notesSlides/notesSlide2.xml" ContentType="application/vnd.openxmlformats-officedocument.presentationml.notesSlide+xml"/>
  <Override PartName="/ppt/comments/modernComment_110_34B90109.xml" ContentType="application/vnd.ms-powerpoint.comments+xml"/>
  <Override PartName="/ppt/notesSlides/notesSlide3.xml" ContentType="application/vnd.openxmlformats-officedocument.presentationml.notesSlide+xml"/>
  <Override PartName="/ppt/comments/modernComment_112_F347BC86.xml" ContentType="application/vnd.ms-powerpoint.comment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omments/modernComment_116_EEFABA37.xml" ContentType="application/vnd.ms-powerpoint.comments+xml"/>
  <Override PartName="/ppt/comments/modernComment_119_2A3687E7.xml" ContentType="application/vnd.ms-powerpoint.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9"/>
    <p:sldMasterId id="2147483669" r:id="rId10"/>
  </p:sldMasterIdLst>
  <p:notesMasterIdLst>
    <p:notesMasterId r:id="rId39"/>
  </p:notesMasterIdLst>
  <p:sldIdLst>
    <p:sldId id="277" r:id="rId11"/>
    <p:sldId id="268" r:id="rId12"/>
    <p:sldId id="269" r:id="rId13"/>
    <p:sldId id="270" r:id="rId14"/>
    <p:sldId id="282" r:id="rId15"/>
    <p:sldId id="272" r:id="rId16"/>
    <p:sldId id="274" r:id="rId17"/>
    <p:sldId id="275" r:id="rId18"/>
    <p:sldId id="276" r:id="rId19"/>
    <p:sldId id="278" r:id="rId20"/>
    <p:sldId id="281" r:id="rId21"/>
    <p:sldId id="284" r:id="rId22"/>
    <p:sldId id="280" r:id="rId23"/>
    <p:sldId id="286" r:id="rId24"/>
    <p:sldId id="285" r:id="rId25"/>
    <p:sldId id="256" r:id="rId26"/>
    <p:sldId id="257" r:id="rId27"/>
    <p:sldId id="819" r:id="rId28"/>
    <p:sldId id="266" r:id="rId29"/>
    <p:sldId id="267" r:id="rId30"/>
    <p:sldId id="258" r:id="rId31"/>
    <p:sldId id="259" r:id="rId32"/>
    <p:sldId id="262" r:id="rId33"/>
    <p:sldId id="824" r:id="rId34"/>
    <p:sldId id="818" r:id="rId35"/>
    <p:sldId id="827" r:id="rId36"/>
    <p:sldId id="825" r:id="rId37"/>
    <p:sldId id="273" r:id="rId38"/>
  </p:sldIdLst>
  <p:sldSz cx="9144000" cy="5143500" type="screen16x9"/>
  <p:notesSz cx="6858000" cy="9144000"/>
  <p:embeddedFontLst>
    <p:embeddedFont>
      <p:font typeface="Georgia" panose="02040502050405020303" pitchFamily="18" charset="0"/>
      <p:regular r:id="rId40"/>
      <p:bold r:id="rId41"/>
      <p:italic r:id="rId42"/>
      <p:boldItalic r:id="rId43"/>
    </p:embeddedFont>
    <p:embeddedFont>
      <p:font typeface="Open Sans" panose="020B0604020202020204" charset="0"/>
      <p:regular r:id="rId44"/>
      <p:bold r:id="rId45"/>
      <p:italic r:id="rId46"/>
      <p:boldItalic r:id="rId47"/>
    </p:embeddedFont>
    <p:embeddedFont>
      <p:font typeface="Poppins" panose="020B0604020202020204" charset="0"/>
      <p:regular r:id="rId48"/>
      <p:bold r:id="rId49"/>
      <p:italic r:id="rId50"/>
      <p:boldItalic r:id="rId51"/>
    </p:embeddedFont>
    <p:embeddedFont>
      <p:font typeface="Poppins SemiBold" panose="020B060402020202020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914201-6A79-5332-1D5B-9FDCF8D4092F}" name="Cullen, Lorraine" initials="" userId="S::Lorraine.Cullen@ct.gov::2c352681-1cbb-48a7-b702-f8eac648ecf3" providerId="AD"/>
  <p188:author id="{EF27E51E-DDFF-32AD-7510-3B6542789B0E}" name="Allan, Melia" initials="AM" userId="S::melia.allan@ct.gov::f2c56549-8351-4edf-9ca5-6848f1df5cd3" providerId="AD"/>
  <p188:author id="{DF12F01E-F34A-D0CA-CAAE-78CE728B82A5}" name="Cass, Barbara" initials="BC" userId="S::Barbara.Cass@ct.gov::058caed9-bd85-41a7-b31a-256e21a9938f" providerId="AD"/>
  <p188:author id="{37D94F38-F758-6A44-C217-886956B9C300}" name="Allan, Melia" initials="MA" userId="S::Melia.Allan@ct.gov::f2c56549-8351-4edf-9ca5-6848f1df5cd3" providerId="AD"/>
  <p188:author id="{133B1C49-0835-8E62-781C-C84CE3678E08}" name="Cullen, Lorraine" initials="CL" userId="S::lorraine.cullen@ct.gov::2c352681-1cbb-48a7-b702-f8eac648ecf3" providerId="AD"/>
  <p188:author id="{13613A58-6D5D-72EB-F0A0-53AF5EF20081}" name="Mazzatto, Nicholas" initials="MN" userId="S::nicholas.mazzatto@ct.gov::2f31389a-a818-421c-a068-56c40d3d4ea9" providerId="AD"/>
  <p188:author id="{AADE04A1-6213-23F7-5CBB-D9A319916557}" name="Allan, Melia" initials="AM" userId="Allan, Melia" providerId="None"/>
  <p188:author id="{8F52DDEC-D0C5-68F0-3DF9-D758E58439E8}" name="Cass, Barbara" initials="CB" userId="S::barbara.cass@ct.gov::058caed9-bd85-41a7-b31a-256e21a9938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0E8"/>
    <a:srgbClr val="ED1C24"/>
    <a:srgbClr val="E8EBFA"/>
    <a:srgbClr val="CDD5F6"/>
    <a:srgbClr val="7094F5"/>
    <a:srgbClr val="F9A91A"/>
    <a:srgbClr val="FFC000"/>
    <a:srgbClr val="04722F"/>
    <a:srgbClr val="02B346"/>
    <a:srgbClr val="003D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7ADB94-EE34-137C-B9BF-735FCA23575E}" v="2" dt="2025-01-08T14:11:09.899"/>
    <p1510:client id="{9297C554-555D-4EB4-B646-F346F5B2228D}" v="59" dt="2025-01-08T14:15:40.463"/>
    <p1510:client id="{BCA014E1-4B53-5CC3-8484-5D446AAF40BF}" v="4" dt="2025-01-08T13:22:28.9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notesMaster" Target="notesMasters/notesMaster1.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theme" Target="theme/theme1.xml"/><Relationship Id="rId5" Type="http://schemas.openxmlformats.org/officeDocument/2006/relationships/customXml" Target="../customXml/item5.xml"/><Relationship Id="rId61" Type="http://schemas.microsoft.com/office/2015/10/relationships/revisionInfo" Target="revisionInfo.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font" Target="fonts/font12.fntdata"/><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font" Target="fonts/font7.fntdata"/><Relationship Id="rId59" Type="http://schemas.openxmlformats.org/officeDocument/2006/relationships/tableStyles" Target="tableStyles.xml"/><Relationship Id="rId20" Type="http://schemas.openxmlformats.org/officeDocument/2006/relationships/slide" Target="slides/slide10.xml"/><Relationship Id="rId41" Type="http://schemas.openxmlformats.org/officeDocument/2006/relationships/font" Target="fonts/font2.fntdata"/><Relationship Id="rId54" Type="http://schemas.openxmlformats.org/officeDocument/2006/relationships/font" Target="fonts/font15.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font" Target="fonts/font10.fntdata"/><Relationship Id="rId57" Type="http://schemas.openxmlformats.org/officeDocument/2006/relationships/viewProps" Target="viewProps.xml"/><Relationship Id="rId10" Type="http://schemas.openxmlformats.org/officeDocument/2006/relationships/slideMaster" Target="slideMasters/slideMaster2.xml"/><Relationship Id="rId31" Type="http://schemas.openxmlformats.org/officeDocument/2006/relationships/slide" Target="slides/slide21.xml"/><Relationship Id="rId44" Type="http://schemas.openxmlformats.org/officeDocument/2006/relationships/font" Target="fonts/font5.fntdata"/><Relationship Id="rId52" Type="http://schemas.openxmlformats.org/officeDocument/2006/relationships/font" Target="fonts/font13.fntdata"/><Relationship Id="rId60"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n, Melia" userId="f2c56549-8351-4edf-9ca5-6848f1df5cd3" providerId="ADAL" clId="{9297C554-555D-4EB4-B646-F346F5B2228D}"/>
    <pc:docChg chg="undo custSel addSld delSld modSld">
      <pc:chgData name="Allan, Melia" userId="f2c56549-8351-4edf-9ca5-6848f1df5cd3" providerId="ADAL" clId="{9297C554-555D-4EB4-B646-F346F5B2228D}" dt="2025-01-08T14:15:40.463" v="2027" actId="20577"/>
      <pc:docMkLst>
        <pc:docMk/>
      </pc:docMkLst>
      <pc:sldChg chg="modSp add mod">
        <pc:chgData name="Allan, Melia" userId="f2c56549-8351-4edf-9ca5-6848f1df5cd3" providerId="ADAL" clId="{9297C554-555D-4EB4-B646-F346F5B2228D}" dt="2025-01-06T18:48:00.177" v="1212" actId="27636"/>
        <pc:sldMkLst>
          <pc:docMk/>
          <pc:sldMk cId="1500059254" sldId="256"/>
        </pc:sldMkLst>
        <pc:spChg chg="mod">
          <ac:chgData name="Allan, Melia" userId="f2c56549-8351-4edf-9ca5-6848f1df5cd3" providerId="ADAL" clId="{9297C554-555D-4EB4-B646-F346F5B2228D}" dt="2025-01-06T18:48:00.177" v="1212" actId="27636"/>
          <ac:spMkLst>
            <pc:docMk/>
            <pc:sldMk cId="1500059254" sldId="256"/>
            <ac:spMk id="2" creationId="{C474F518-2F7F-DAAE-8B23-9F797E16D901}"/>
          </ac:spMkLst>
        </pc:spChg>
      </pc:sldChg>
      <pc:sldChg chg="add">
        <pc:chgData name="Allan, Melia" userId="f2c56549-8351-4edf-9ca5-6848f1df5cd3" providerId="ADAL" clId="{9297C554-555D-4EB4-B646-F346F5B2228D}" dt="2025-01-06T18:48:00.120" v="1211"/>
        <pc:sldMkLst>
          <pc:docMk/>
          <pc:sldMk cId="1283770685" sldId="257"/>
        </pc:sldMkLst>
      </pc:sldChg>
      <pc:sldChg chg="modSp add mod">
        <pc:chgData name="Allan, Melia" userId="f2c56549-8351-4edf-9ca5-6848f1df5cd3" providerId="ADAL" clId="{9297C554-555D-4EB4-B646-F346F5B2228D}" dt="2025-01-06T18:48:00.232" v="1216" actId="27636"/>
        <pc:sldMkLst>
          <pc:docMk/>
          <pc:sldMk cId="3900785678" sldId="258"/>
        </pc:sldMkLst>
        <pc:spChg chg="mod">
          <ac:chgData name="Allan, Melia" userId="f2c56549-8351-4edf-9ca5-6848f1df5cd3" providerId="ADAL" clId="{9297C554-555D-4EB4-B646-F346F5B2228D}" dt="2025-01-06T18:48:00.232" v="1216" actId="27636"/>
          <ac:spMkLst>
            <pc:docMk/>
            <pc:sldMk cId="3900785678" sldId="258"/>
            <ac:spMk id="4" creationId="{CB622C91-9B71-A3AA-3D9E-F50999FC1296}"/>
          </ac:spMkLst>
        </pc:spChg>
      </pc:sldChg>
      <pc:sldChg chg="modSp add mod">
        <pc:chgData name="Allan, Melia" userId="f2c56549-8351-4edf-9ca5-6848f1df5cd3" providerId="ADAL" clId="{9297C554-555D-4EB4-B646-F346F5B2228D}" dt="2025-01-06T18:48:00.245" v="1218" actId="27636"/>
        <pc:sldMkLst>
          <pc:docMk/>
          <pc:sldMk cId="1829873937" sldId="259"/>
        </pc:sldMkLst>
        <pc:spChg chg="mod">
          <ac:chgData name="Allan, Melia" userId="f2c56549-8351-4edf-9ca5-6848f1df5cd3" providerId="ADAL" clId="{9297C554-555D-4EB4-B646-F346F5B2228D}" dt="2025-01-06T18:48:00.245" v="1218" actId="27636"/>
          <ac:spMkLst>
            <pc:docMk/>
            <pc:sldMk cId="1829873937" sldId="259"/>
            <ac:spMk id="4" creationId="{971E09A0-3F1E-230B-241E-B1C5C3B1E3E1}"/>
          </ac:spMkLst>
        </pc:spChg>
        <pc:spChg chg="mod">
          <ac:chgData name="Allan, Melia" userId="f2c56549-8351-4edf-9ca5-6848f1df5cd3" providerId="ADAL" clId="{9297C554-555D-4EB4-B646-F346F5B2228D}" dt="2025-01-06T18:48:00.244" v="1217" actId="27636"/>
          <ac:spMkLst>
            <pc:docMk/>
            <pc:sldMk cId="1829873937" sldId="259"/>
            <ac:spMk id="12" creationId="{C8336943-D652-7EDB-AD74-D4527CF69F7E}"/>
          </ac:spMkLst>
        </pc:spChg>
      </pc:sldChg>
      <pc:sldChg chg="add">
        <pc:chgData name="Allan, Melia" userId="f2c56549-8351-4edf-9ca5-6848f1df5cd3" providerId="ADAL" clId="{9297C554-555D-4EB4-B646-F346F5B2228D}" dt="2025-01-06T18:48:00.120" v="1211"/>
        <pc:sldMkLst>
          <pc:docMk/>
          <pc:sldMk cId="3455395635" sldId="262"/>
        </pc:sldMkLst>
      </pc:sldChg>
      <pc:sldChg chg="modSp add mod">
        <pc:chgData name="Allan, Melia" userId="f2c56549-8351-4edf-9ca5-6848f1df5cd3" providerId="ADAL" clId="{9297C554-555D-4EB4-B646-F346F5B2228D}" dt="2025-01-06T18:48:00.226" v="1214" actId="27636"/>
        <pc:sldMkLst>
          <pc:docMk/>
          <pc:sldMk cId="3867431989" sldId="266"/>
        </pc:sldMkLst>
        <pc:spChg chg="mod">
          <ac:chgData name="Allan, Melia" userId="f2c56549-8351-4edf-9ca5-6848f1df5cd3" providerId="ADAL" clId="{9297C554-555D-4EB4-B646-F346F5B2228D}" dt="2025-01-06T18:48:00.226" v="1214" actId="27636"/>
          <ac:spMkLst>
            <pc:docMk/>
            <pc:sldMk cId="3867431989" sldId="266"/>
            <ac:spMk id="2" creationId="{102D8637-AAD4-B1D2-502A-D679B03DAE7B}"/>
          </ac:spMkLst>
        </pc:spChg>
      </pc:sldChg>
      <pc:sldChg chg="modSp add mod">
        <pc:chgData name="Allan, Melia" userId="f2c56549-8351-4edf-9ca5-6848f1df5cd3" providerId="ADAL" clId="{9297C554-555D-4EB4-B646-F346F5B2228D}" dt="2025-01-06T18:48:00.230" v="1215" actId="27636"/>
        <pc:sldMkLst>
          <pc:docMk/>
          <pc:sldMk cId="1650078809" sldId="267"/>
        </pc:sldMkLst>
        <pc:spChg chg="mod">
          <ac:chgData name="Allan, Melia" userId="f2c56549-8351-4edf-9ca5-6848f1df5cd3" providerId="ADAL" clId="{9297C554-555D-4EB4-B646-F346F5B2228D}" dt="2025-01-06T18:48:00.230" v="1215" actId="27636"/>
          <ac:spMkLst>
            <pc:docMk/>
            <pc:sldMk cId="1650078809" sldId="267"/>
            <ac:spMk id="2" creationId="{B09C2BC9-BA83-FBEF-EC8B-869B46A76859}"/>
          </ac:spMkLst>
        </pc:spChg>
      </pc:sldChg>
      <pc:sldChg chg="modSp mod">
        <pc:chgData name="Allan, Melia" userId="f2c56549-8351-4edf-9ca5-6848f1df5cd3" providerId="ADAL" clId="{9297C554-555D-4EB4-B646-F346F5B2228D}" dt="2025-01-07T16:42:25.862" v="1857" actId="20577"/>
        <pc:sldMkLst>
          <pc:docMk/>
          <pc:sldMk cId="24622786" sldId="268"/>
        </pc:sldMkLst>
        <pc:spChg chg="mod">
          <ac:chgData name="Allan, Melia" userId="f2c56549-8351-4edf-9ca5-6848f1df5cd3" providerId="ADAL" clId="{9297C554-555D-4EB4-B646-F346F5B2228D}" dt="2025-01-07T16:42:25.862" v="1857" actId="20577"/>
          <ac:spMkLst>
            <pc:docMk/>
            <pc:sldMk cId="24622786" sldId="268"/>
            <ac:spMk id="3" creationId="{3F564DFD-14F0-52E4-366C-A3F79018C03D}"/>
          </ac:spMkLst>
        </pc:spChg>
      </pc:sldChg>
      <pc:sldChg chg="addSp delSp modSp mod">
        <pc:chgData name="Allan, Melia" userId="f2c56549-8351-4edf-9ca5-6848f1df5cd3" providerId="ADAL" clId="{9297C554-555D-4EB4-B646-F346F5B2228D}" dt="2025-01-06T15:38:30.349" v="1210" actId="20577"/>
        <pc:sldMkLst>
          <pc:docMk/>
          <pc:sldMk cId="2988003765" sldId="270"/>
        </pc:sldMkLst>
        <pc:spChg chg="mod">
          <ac:chgData name="Allan, Melia" userId="f2c56549-8351-4edf-9ca5-6848f1df5cd3" providerId="ADAL" clId="{9297C554-555D-4EB4-B646-F346F5B2228D}" dt="2025-01-02T15:10:06.325" v="1058" actId="1076"/>
          <ac:spMkLst>
            <pc:docMk/>
            <pc:sldMk cId="2988003765" sldId="270"/>
            <ac:spMk id="3" creationId="{807D33AE-5B59-1AE3-73B4-81789C35E28A}"/>
          </ac:spMkLst>
        </pc:spChg>
        <pc:spChg chg="mod">
          <ac:chgData name="Allan, Melia" userId="f2c56549-8351-4edf-9ca5-6848f1df5cd3" providerId="ADAL" clId="{9297C554-555D-4EB4-B646-F346F5B2228D}" dt="2025-01-06T15:38:30.349" v="1210" actId="20577"/>
          <ac:spMkLst>
            <pc:docMk/>
            <pc:sldMk cId="2988003765" sldId="270"/>
            <ac:spMk id="5" creationId="{EC94155E-7A9B-7099-F9C1-9445195F8E08}"/>
          </ac:spMkLst>
        </pc:spChg>
      </pc:sldChg>
      <pc:sldChg chg="modSp mod">
        <pc:chgData name="Allan, Melia" userId="f2c56549-8351-4edf-9ca5-6848f1df5cd3" providerId="ADAL" clId="{9297C554-555D-4EB4-B646-F346F5B2228D}" dt="2025-01-02T15:42:09.754" v="1084" actId="1076"/>
        <pc:sldMkLst>
          <pc:docMk/>
          <pc:sldMk cId="4081564806" sldId="274"/>
        </pc:sldMkLst>
        <pc:graphicFrameChg chg="mod modGraphic">
          <ac:chgData name="Allan, Melia" userId="f2c56549-8351-4edf-9ca5-6848f1df5cd3" providerId="ADAL" clId="{9297C554-555D-4EB4-B646-F346F5B2228D}" dt="2025-01-02T15:42:09.754" v="1084" actId="1076"/>
          <ac:graphicFrameMkLst>
            <pc:docMk/>
            <pc:sldMk cId="4081564806" sldId="274"/>
            <ac:graphicFrameMk id="5" creationId="{065A9ED0-E2A4-F969-3E15-C74AF592A3E0}"/>
          </ac:graphicFrameMkLst>
        </pc:graphicFrameChg>
      </pc:sldChg>
      <pc:sldChg chg="addSp delSp modSp mod">
        <pc:chgData name="Allan, Melia" userId="f2c56549-8351-4edf-9ca5-6848f1df5cd3" providerId="ADAL" clId="{9297C554-555D-4EB4-B646-F346F5B2228D}" dt="2025-01-02T15:05:30.216" v="927"/>
        <pc:sldMkLst>
          <pc:docMk/>
          <pc:sldMk cId="2008191077" sldId="275"/>
        </pc:sldMkLst>
        <pc:graphicFrameChg chg="add mod">
          <ac:chgData name="Allan, Melia" userId="f2c56549-8351-4edf-9ca5-6848f1df5cd3" providerId="ADAL" clId="{9297C554-555D-4EB4-B646-F346F5B2228D}" dt="2025-01-02T15:03:22.791" v="923" actId="1076"/>
          <ac:graphicFrameMkLst>
            <pc:docMk/>
            <pc:sldMk cId="2008191077" sldId="275"/>
            <ac:graphicFrameMk id="7" creationId="{AD2FFF33-796A-9F34-5FDE-4195C63DB18B}"/>
          </ac:graphicFrameMkLst>
        </pc:graphicFrameChg>
      </pc:sldChg>
      <pc:sldChg chg="addSp modSp mod">
        <pc:chgData name="Allan, Melia" userId="f2c56549-8351-4edf-9ca5-6848f1df5cd3" providerId="ADAL" clId="{9297C554-555D-4EB4-B646-F346F5B2228D}" dt="2025-01-02T14:56:51.508" v="908" actId="20577"/>
        <pc:sldMkLst>
          <pc:docMk/>
          <pc:sldMk cId="1832253179" sldId="276"/>
        </pc:sldMkLst>
        <pc:spChg chg="add mod">
          <ac:chgData name="Allan, Melia" userId="f2c56549-8351-4edf-9ca5-6848f1df5cd3" providerId="ADAL" clId="{9297C554-555D-4EB4-B646-F346F5B2228D}" dt="2025-01-02T14:56:51.508" v="908" actId="20577"/>
          <ac:spMkLst>
            <pc:docMk/>
            <pc:sldMk cId="1832253179" sldId="276"/>
            <ac:spMk id="3" creationId="{CF37850D-1611-87E3-59AB-74FEFEA03EDF}"/>
          </ac:spMkLst>
        </pc:spChg>
        <pc:graphicFrameChg chg="mod modGraphic">
          <ac:chgData name="Allan, Melia" userId="f2c56549-8351-4edf-9ca5-6848f1df5cd3" providerId="ADAL" clId="{9297C554-555D-4EB4-B646-F346F5B2228D}" dt="2025-01-02T14:56:22.213" v="906" actId="20577"/>
          <ac:graphicFrameMkLst>
            <pc:docMk/>
            <pc:sldMk cId="1832253179" sldId="276"/>
            <ac:graphicFrameMk id="5" creationId="{60AA0F60-F23B-1C35-FA5A-20B0A6EA352B}"/>
          </ac:graphicFrameMkLst>
        </pc:graphicFrameChg>
      </pc:sldChg>
      <pc:sldChg chg="modSp mod modCm">
        <pc:chgData name="Allan, Melia" userId="f2c56549-8351-4edf-9ca5-6848f1df5cd3" providerId="ADAL" clId="{9297C554-555D-4EB4-B646-F346F5B2228D}" dt="2025-01-06T14:16:06.601" v="1182" actId="20577"/>
        <pc:sldMkLst>
          <pc:docMk/>
          <pc:sldMk cId="4009409079" sldId="278"/>
        </pc:sldMkLst>
        <pc:graphicFrameChg chg="mod modGraphic">
          <ac:chgData name="Allan, Melia" userId="f2c56549-8351-4edf-9ca5-6848f1df5cd3" providerId="ADAL" clId="{9297C554-555D-4EB4-B646-F346F5B2228D}" dt="2025-01-06T14:16:06.601" v="1182" actId="20577"/>
          <ac:graphicFrameMkLst>
            <pc:docMk/>
            <pc:sldMk cId="4009409079" sldId="278"/>
            <ac:graphicFrameMk id="4" creationId="{D31A587D-A5C8-7040-842A-55539D5D2EC6}"/>
          </ac:graphicFrameMkLst>
        </pc:graphicFrameChg>
        <pc:extLst>
          <p:ext xmlns:p="http://schemas.openxmlformats.org/presentationml/2006/main" uri="{D6D511B9-2390-475A-947B-AFAB55BFBCF1}">
            <pc226:cmChg xmlns:pc226="http://schemas.microsoft.com/office/powerpoint/2022/06/main/command" chg="mod">
              <pc226:chgData name="Allan, Melia" userId="f2c56549-8351-4edf-9ca5-6848f1df5cd3" providerId="ADAL" clId="{9297C554-555D-4EB4-B646-F346F5B2228D}" dt="2025-01-02T14:18:13.902" v="480" actId="20577"/>
              <pc2:cmMkLst xmlns:pc2="http://schemas.microsoft.com/office/powerpoint/2019/9/main/command">
                <pc:docMk/>
                <pc:sldMk cId="4009409079" sldId="278"/>
                <pc2:cmMk id="{B3B3455A-F66B-4516-B0EB-CB753A8BCEDB}"/>
              </pc2:cmMkLst>
            </pc226:cmChg>
            <pc226:cmChg xmlns:pc226="http://schemas.microsoft.com/office/powerpoint/2022/06/main/command" chg="mod">
              <pc226:chgData name="Allan, Melia" userId="f2c56549-8351-4edf-9ca5-6848f1df5cd3" providerId="ADAL" clId="{9297C554-555D-4EB4-B646-F346F5B2228D}" dt="2025-01-02T14:18:29.048" v="485" actId="20577"/>
              <pc2:cmMkLst xmlns:pc2="http://schemas.microsoft.com/office/powerpoint/2019/9/main/command">
                <pc:docMk/>
                <pc:sldMk cId="4009409079" sldId="278"/>
                <pc2:cmMk id="{C35505C2-C4D6-4521-AF2A-765453A5F502}"/>
              </pc2:cmMkLst>
            </pc226:cmChg>
          </p:ext>
        </pc:extLst>
      </pc:sldChg>
      <pc:sldChg chg="modSp mod">
        <pc:chgData name="Allan, Melia" userId="f2c56549-8351-4edf-9ca5-6848f1df5cd3" providerId="ADAL" clId="{9297C554-555D-4EB4-B646-F346F5B2228D}" dt="2025-01-06T14:28:25.568" v="1191" actId="207"/>
        <pc:sldMkLst>
          <pc:docMk/>
          <pc:sldMk cId="1503532735" sldId="280"/>
        </pc:sldMkLst>
        <pc:graphicFrameChg chg="mod modVis">
          <ac:chgData name="Allan, Melia" userId="f2c56549-8351-4edf-9ca5-6848f1df5cd3" providerId="ADAL" clId="{9297C554-555D-4EB4-B646-F346F5B2228D}" dt="2025-01-06T14:28:25.568" v="1191" actId="207"/>
          <ac:graphicFrameMkLst>
            <pc:docMk/>
            <pc:sldMk cId="1503532735" sldId="280"/>
            <ac:graphicFrameMk id="4" creationId="{54DD0FDA-1DCF-CA84-0BC3-5078D7C46DBB}"/>
          </ac:graphicFrameMkLst>
        </pc:graphicFrameChg>
      </pc:sldChg>
      <pc:sldChg chg="modSp mod">
        <pc:chgData name="Allan, Melia" userId="f2c56549-8351-4edf-9ca5-6848f1df5cd3" providerId="ADAL" clId="{9297C554-555D-4EB4-B646-F346F5B2228D}" dt="2025-01-02T14:20:50.937" v="697" actId="20577"/>
        <pc:sldMkLst>
          <pc:docMk/>
          <pc:sldMk cId="708216807" sldId="281"/>
        </pc:sldMkLst>
        <pc:graphicFrameChg chg="modGraphic">
          <ac:chgData name="Allan, Melia" userId="f2c56549-8351-4edf-9ca5-6848f1df5cd3" providerId="ADAL" clId="{9297C554-555D-4EB4-B646-F346F5B2228D}" dt="2025-01-02T14:20:50.937" v="697" actId="20577"/>
          <ac:graphicFrameMkLst>
            <pc:docMk/>
            <pc:sldMk cId="708216807" sldId="281"/>
            <ac:graphicFrameMk id="4" creationId="{83D9F0A5-9D26-0B7A-431F-0A9B69A10E4E}"/>
          </ac:graphicFrameMkLst>
        </pc:graphicFrameChg>
      </pc:sldChg>
      <pc:sldChg chg="addSp delSp modSp">
        <pc:chgData name="Allan, Melia" userId="f2c56549-8351-4edf-9ca5-6848f1df5cd3" providerId="ADAL" clId="{9297C554-555D-4EB4-B646-F346F5B2228D}" dt="2025-01-02T18:41:02.849" v="1096" actId="1076"/>
        <pc:sldMkLst>
          <pc:docMk/>
          <pc:sldMk cId="3485076028" sldId="282"/>
        </pc:sldMkLst>
        <pc:picChg chg="add mod">
          <ac:chgData name="Allan, Melia" userId="f2c56549-8351-4edf-9ca5-6848f1df5cd3" providerId="ADAL" clId="{9297C554-555D-4EB4-B646-F346F5B2228D}" dt="2025-01-02T18:41:02.849" v="1096" actId="1076"/>
          <ac:picMkLst>
            <pc:docMk/>
            <pc:sldMk cId="3485076028" sldId="282"/>
            <ac:picMk id="3074" creationId="{D28D0788-F277-4B1A-9099-4ECD27013A39}"/>
          </ac:picMkLst>
        </pc:picChg>
      </pc:sldChg>
      <pc:sldChg chg="addSp delSp modSp del mod">
        <pc:chgData name="Allan, Melia" userId="f2c56549-8351-4edf-9ca5-6848f1df5cd3" providerId="ADAL" clId="{9297C554-555D-4EB4-B646-F346F5B2228D}" dt="2025-01-02T14:37:20.106" v="787" actId="47"/>
        <pc:sldMkLst>
          <pc:docMk/>
          <pc:sldMk cId="2372878426" sldId="283"/>
        </pc:sldMkLst>
      </pc:sldChg>
      <pc:sldChg chg="addSp delSp modSp add mod modCm">
        <pc:chgData name="Allan, Melia" userId="f2c56549-8351-4edf-9ca5-6848f1df5cd3" providerId="ADAL" clId="{9297C554-555D-4EB4-B646-F346F5B2228D}" dt="2025-01-06T14:26:59.976" v="1190" actId="20577"/>
        <pc:sldMkLst>
          <pc:docMk/>
          <pc:sldMk cId="2661774667" sldId="284"/>
        </pc:sldMkLst>
        <pc:spChg chg="mod">
          <ac:chgData name="Allan, Melia" userId="f2c56549-8351-4edf-9ca5-6848f1df5cd3" providerId="ADAL" clId="{9297C554-555D-4EB4-B646-F346F5B2228D}" dt="2025-01-02T15:08:49.174" v="956" actId="1076"/>
          <ac:spMkLst>
            <pc:docMk/>
            <pc:sldMk cId="2661774667" sldId="284"/>
            <ac:spMk id="16" creationId="{68F4E798-914B-4B00-3864-39750262B977}"/>
          </ac:spMkLst>
        </pc:spChg>
        <pc:graphicFrameChg chg="mod">
          <ac:chgData name="Allan, Melia" userId="f2c56549-8351-4edf-9ca5-6848f1df5cd3" providerId="ADAL" clId="{9297C554-555D-4EB4-B646-F346F5B2228D}" dt="2025-01-02T14:25:02.282" v="723" actId="1036"/>
          <ac:graphicFrameMkLst>
            <pc:docMk/>
            <pc:sldMk cId="2661774667" sldId="284"/>
            <ac:graphicFrameMk id="5" creationId="{78BAEDAA-4501-CDCE-DCB0-AE4BE07769D7}"/>
          </ac:graphicFrameMkLst>
        </pc:graphicFrameChg>
        <pc:graphicFrameChg chg="mod">
          <ac:chgData name="Allan, Melia" userId="f2c56549-8351-4edf-9ca5-6848f1df5cd3" providerId="ADAL" clId="{9297C554-555D-4EB4-B646-F346F5B2228D}" dt="2025-01-06T13:09:31.427" v="1099" actId="12788"/>
          <ac:graphicFrameMkLst>
            <pc:docMk/>
            <pc:sldMk cId="2661774667" sldId="284"/>
            <ac:graphicFrameMk id="7" creationId="{D4C50E4D-617F-990B-9265-E087723571C1}"/>
          </ac:graphicFrameMkLst>
        </pc:graphicFrameChg>
        <pc:graphicFrameChg chg="mod">
          <ac:chgData name="Allan, Melia" userId="f2c56549-8351-4edf-9ca5-6848f1df5cd3" providerId="ADAL" clId="{9297C554-555D-4EB4-B646-F346F5B2228D}" dt="2025-01-06T13:09:31.427" v="1099" actId="12788"/>
          <ac:graphicFrameMkLst>
            <pc:docMk/>
            <pc:sldMk cId="2661774667" sldId="284"/>
            <ac:graphicFrameMk id="8" creationId="{1313281A-B8DE-8C44-0491-D12150DACF04}"/>
          </ac:graphicFrameMkLst>
        </pc:graphicFrameChg>
        <pc:graphicFrameChg chg="mod">
          <ac:chgData name="Allan, Melia" userId="f2c56549-8351-4edf-9ca5-6848f1df5cd3" providerId="ADAL" clId="{9297C554-555D-4EB4-B646-F346F5B2228D}" dt="2025-01-06T13:09:16.313" v="1098" actId="1076"/>
          <ac:graphicFrameMkLst>
            <pc:docMk/>
            <pc:sldMk cId="2661774667" sldId="284"/>
            <ac:graphicFrameMk id="9" creationId="{5A5EAA15-2CC0-F8F3-332A-51FB5F4FA31F}"/>
          </ac:graphicFrameMkLst>
        </pc:graphicFrameChg>
        <pc:graphicFrameChg chg="mod">
          <ac:chgData name="Allan, Melia" userId="f2c56549-8351-4edf-9ca5-6848f1df5cd3" providerId="ADAL" clId="{9297C554-555D-4EB4-B646-F346F5B2228D}" dt="2025-01-06T13:09:16.313" v="1098" actId="1076"/>
          <ac:graphicFrameMkLst>
            <pc:docMk/>
            <pc:sldMk cId="2661774667" sldId="284"/>
            <ac:graphicFrameMk id="21" creationId="{5D19158E-D226-190D-E623-6565740E722C}"/>
          </ac:graphicFrameMkLst>
        </pc:graphicFrameChg>
        <pc:graphicFrameChg chg="mod">
          <ac:chgData name="Allan, Melia" userId="f2c56549-8351-4edf-9ca5-6848f1df5cd3" providerId="ADAL" clId="{9297C554-555D-4EB4-B646-F346F5B2228D}" dt="2025-01-06T13:09:16.313" v="1098" actId="1076"/>
          <ac:graphicFrameMkLst>
            <pc:docMk/>
            <pc:sldMk cId="2661774667" sldId="284"/>
            <ac:graphicFrameMk id="25" creationId="{AE50A4AB-D88F-98F7-CC3F-911DE871D243}"/>
          </ac:graphicFrameMkLst>
        </pc:graphicFrameChg>
        <pc:graphicFrameChg chg="add mod modGraphic">
          <ac:chgData name="Allan, Melia" userId="f2c56549-8351-4edf-9ca5-6848f1df5cd3" providerId="ADAL" clId="{9297C554-555D-4EB4-B646-F346F5B2228D}" dt="2025-01-06T14:26:59.976" v="1190" actId="20577"/>
          <ac:graphicFrameMkLst>
            <pc:docMk/>
            <pc:sldMk cId="2661774667" sldId="284"/>
            <ac:graphicFrameMk id="30" creationId="{02BB2B33-3229-7B4A-D5D9-198A5C61401C}"/>
          </ac:graphicFrameMkLst>
        </pc:graphicFrameChg>
        <pc:graphicFrameChg chg="add mod modGraphic">
          <ac:chgData name="Allan, Melia" userId="f2c56549-8351-4edf-9ca5-6848f1df5cd3" providerId="ADAL" clId="{9297C554-555D-4EB4-B646-F346F5B2228D}" dt="2025-01-06T13:09:41.205" v="1101" actId="552"/>
          <ac:graphicFrameMkLst>
            <pc:docMk/>
            <pc:sldMk cId="2661774667" sldId="284"/>
            <ac:graphicFrameMk id="35" creationId="{64A66891-A35F-763E-9ACE-7D58A543FEE8}"/>
          </ac:graphicFrameMkLst>
        </pc:graphicFrameChg>
        <pc:picChg chg="mod">
          <ac:chgData name="Allan, Melia" userId="f2c56549-8351-4edf-9ca5-6848f1df5cd3" providerId="ADAL" clId="{9297C554-555D-4EB4-B646-F346F5B2228D}" dt="2025-01-02T14:25:02.282" v="723" actId="1036"/>
          <ac:picMkLst>
            <pc:docMk/>
            <pc:sldMk cId="2661774667" sldId="284"/>
            <ac:picMk id="6" creationId="{84318E73-40CE-DC1A-548A-3EFA416671F8}"/>
          </ac:picMkLst>
        </pc:picChg>
        <pc:picChg chg="mod">
          <ac:chgData name="Allan, Melia" userId="f2c56549-8351-4edf-9ca5-6848f1df5cd3" providerId="ADAL" clId="{9297C554-555D-4EB4-B646-F346F5B2228D}" dt="2025-01-02T14:25:02.282" v="723" actId="1036"/>
          <ac:picMkLst>
            <pc:docMk/>
            <pc:sldMk cId="2661774667" sldId="284"/>
            <ac:picMk id="10" creationId="{F98B20BE-8153-3B20-8009-79C90EFB5232}"/>
          </ac:picMkLst>
        </pc:picChg>
        <pc:picChg chg="mod">
          <ac:chgData name="Allan, Melia" userId="f2c56549-8351-4edf-9ca5-6848f1df5cd3" providerId="ADAL" clId="{9297C554-555D-4EB4-B646-F346F5B2228D}" dt="2025-01-02T14:25:02.282" v="723" actId="1036"/>
          <ac:picMkLst>
            <pc:docMk/>
            <pc:sldMk cId="2661774667" sldId="284"/>
            <ac:picMk id="22" creationId="{6EC85DB9-EBE0-2ACF-BF34-9A4E8B3C61D8}"/>
          </ac:picMkLst>
        </pc:picChg>
        <pc:picChg chg="mod">
          <ac:chgData name="Allan, Melia" userId="f2c56549-8351-4edf-9ca5-6848f1df5cd3" providerId="ADAL" clId="{9297C554-555D-4EB4-B646-F346F5B2228D}" dt="2025-01-02T14:25:02.282" v="723" actId="1036"/>
          <ac:picMkLst>
            <pc:docMk/>
            <pc:sldMk cId="2661774667" sldId="284"/>
            <ac:picMk id="27" creationId="{6D6ED4B7-3DF9-2F69-026A-21A69DC6E1B5}"/>
          </ac:picMkLst>
        </pc:picChg>
        <pc:picChg chg="mod">
          <ac:chgData name="Allan, Melia" userId="f2c56549-8351-4edf-9ca5-6848f1df5cd3" providerId="ADAL" clId="{9297C554-555D-4EB4-B646-F346F5B2228D}" dt="2025-01-02T14:25:02.282" v="723" actId="1036"/>
          <ac:picMkLst>
            <pc:docMk/>
            <pc:sldMk cId="2661774667" sldId="284"/>
            <ac:picMk id="28" creationId="{3891CA0F-F679-E21F-B645-43C392A4330B}"/>
          </ac:picMkLst>
        </pc:picChg>
        <pc:picChg chg="mod">
          <ac:chgData name="Allan, Melia" userId="f2c56549-8351-4edf-9ca5-6848f1df5cd3" providerId="ADAL" clId="{9297C554-555D-4EB4-B646-F346F5B2228D}" dt="2025-01-02T14:25:02.282" v="723" actId="1036"/>
          <ac:picMkLst>
            <pc:docMk/>
            <pc:sldMk cId="2661774667" sldId="284"/>
            <ac:picMk id="29" creationId="{877570E7-D854-4505-F57B-4E16385C649F}"/>
          </ac:picMkLst>
        </pc:picChg>
        <pc:picChg chg="add mod">
          <ac:chgData name="Allan, Melia" userId="f2c56549-8351-4edf-9ca5-6848f1df5cd3" providerId="ADAL" clId="{9297C554-555D-4EB4-B646-F346F5B2228D}" dt="2025-01-02T14:36:40.795" v="786" actId="1076"/>
          <ac:picMkLst>
            <pc:docMk/>
            <pc:sldMk cId="2661774667" sldId="284"/>
            <ac:picMk id="36" creationId="{416C75A9-20B7-58F1-5037-2AB9557474CC}"/>
          </ac:picMkLst>
        </pc:picChg>
        <pc:cxnChg chg="mod">
          <ac:chgData name="Allan, Melia" userId="f2c56549-8351-4edf-9ca5-6848f1df5cd3" providerId="ADAL" clId="{9297C554-555D-4EB4-B646-F346F5B2228D}" dt="2025-01-02T14:25:02.282" v="723" actId="1036"/>
          <ac:cxnSpMkLst>
            <pc:docMk/>
            <pc:sldMk cId="2661774667" sldId="284"/>
            <ac:cxnSpMk id="17" creationId="{F9726F55-996B-B468-DC6F-A35B8E52D35E}"/>
          </ac:cxnSpMkLst>
        </pc:cxnChg>
        <pc:cxnChg chg="mod">
          <ac:chgData name="Allan, Melia" userId="f2c56549-8351-4edf-9ca5-6848f1df5cd3" providerId="ADAL" clId="{9297C554-555D-4EB4-B646-F346F5B2228D}" dt="2025-01-02T14:25:02.282" v="723" actId="1036"/>
          <ac:cxnSpMkLst>
            <pc:docMk/>
            <pc:sldMk cId="2661774667" sldId="284"/>
            <ac:cxnSpMk id="18" creationId="{46253F2D-5804-7C2B-C4C8-B48A99E64B0F}"/>
          </ac:cxnSpMkLst>
        </pc:cxnChg>
        <pc:cxnChg chg="mod">
          <ac:chgData name="Allan, Melia" userId="f2c56549-8351-4edf-9ca5-6848f1df5cd3" providerId="ADAL" clId="{9297C554-555D-4EB4-B646-F346F5B2228D}" dt="2025-01-02T14:25:02.282" v="723" actId="1036"/>
          <ac:cxnSpMkLst>
            <pc:docMk/>
            <pc:sldMk cId="2661774667" sldId="284"/>
            <ac:cxnSpMk id="19" creationId="{5CD7E41F-5116-D908-4311-2F35A029DA7E}"/>
          </ac:cxnSpMkLst>
        </pc:cxnChg>
        <pc:cxnChg chg="mod">
          <ac:chgData name="Allan, Melia" userId="f2c56549-8351-4edf-9ca5-6848f1df5cd3" providerId="ADAL" clId="{9297C554-555D-4EB4-B646-F346F5B2228D}" dt="2025-01-02T14:25:02.282" v="723" actId="1036"/>
          <ac:cxnSpMkLst>
            <pc:docMk/>
            <pc:sldMk cId="2661774667" sldId="284"/>
            <ac:cxnSpMk id="23" creationId="{18E45A72-AC17-305D-868F-E0ED3D608124}"/>
          </ac:cxnSpMkLst>
        </pc:cxnChg>
        <pc:cxnChg chg="mod">
          <ac:chgData name="Allan, Melia" userId="f2c56549-8351-4edf-9ca5-6848f1df5cd3" providerId="ADAL" clId="{9297C554-555D-4EB4-B646-F346F5B2228D}" dt="2025-01-02T14:25:02.282" v="723" actId="1036"/>
          <ac:cxnSpMkLst>
            <pc:docMk/>
            <pc:sldMk cId="2661774667" sldId="284"/>
            <ac:cxnSpMk id="24" creationId="{68DF4EA7-7456-CCD6-81E8-75128E750656}"/>
          </ac:cxnSpMkLst>
        </pc:cxnChg>
        <pc:cxnChg chg="mod">
          <ac:chgData name="Allan, Melia" userId="f2c56549-8351-4edf-9ca5-6848f1df5cd3" providerId="ADAL" clId="{9297C554-555D-4EB4-B646-F346F5B2228D}" dt="2025-01-02T14:25:02.282" v="723" actId="1036"/>
          <ac:cxnSpMkLst>
            <pc:docMk/>
            <pc:sldMk cId="2661774667" sldId="284"/>
            <ac:cxnSpMk id="26" creationId="{26CBBA4D-0D6A-D553-00F3-29B5F0945D4D}"/>
          </ac:cxnSpMkLst>
        </pc:cxnChg>
        <pc:cxnChg chg="add mod">
          <ac:chgData name="Allan, Melia" userId="f2c56549-8351-4edf-9ca5-6848f1df5cd3" providerId="ADAL" clId="{9297C554-555D-4EB4-B646-F346F5B2228D}" dt="2025-01-02T14:25:16.363" v="727" actId="1076"/>
          <ac:cxnSpMkLst>
            <pc:docMk/>
            <pc:sldMk cId="2661774667" sldId="284"/>
            <ac:cxnSpMk id="32" creationId="{145757C2-1F23-C410-E281-D185C931E35D}"/>
          </ac:cxnSpMkLst>
        </pc:cxnChg>
        <pc:extLst>
          <p:ext xmlns:p="http://schemas.openxmlformats.org/presentationml/2006/main" uri="{D6D511B9-2390-475A-947B-AFAB55BFBCF1}">
            <pc226:cmChg xmlns:pc226="http://schemas.microsoft.com/office/powerpoint/2022/06/main/command" chg="mod">
              <pc226:chgData name="Allan, Melia" userId="f2c56549-8351-4edf-9ca5-6848f1df5cd3" providerId="ADAL" clId="{9297C554-555D-4EB4-B646-F346F5B2228D}" dt="2025-01-06T14:26:59.976" v="1190" actId="20577"/>
              <pc2:cmMkLst xmlns:pc2="http://schemas.microsoft.com/office/powerpoint/2019/9/main/command">
                <pc:docMk/>
                <pc:sldMk cId="2661774667" sldId="284"/>
                <pc2:cmMk id="{FF791CB1-7522-474E-8A93-23CE6BBA7350}"/>
              </pc2:cmMkLst>
            </pc226:cmChg>
          </p:ext>
        </pc:extLst>
      </pc:sldChg>
      <pc:sldChg chg="addSp delSp modSp new mod">
        <pc:chgData name="Allan, Melia" userId="f2c56549-8351-4edf-9ca5-6848f1df5cd3" providerId="ADAL" clId="{9297C554-555D-4EB4-B646-F346F5B2228D}" dt="2025-01-02T15:08:43.285" v="955" actId="207"/>
        <pc:sldMkLst>
          <pc:docMk/>
          <pc:sldMk cId="3877378723" sldId="285"/>
        </pc:sldMkLst>
        <pc:spChg chg="mod">
          <ac:chgData name="Allan, Melia" userId="f2c56549-8351-4edf-9ca5-6848f1df5cd3" providerId="ADAL" clId="{9297C554-555D-4EB4-B646-F346F5B2228D}" dt="2025-01-02T15:08:18.479" v="951" actId="20577"/>
          <ac:spMkLst>
            <pc:docMk/>
            <pc:sldMk cId="3877378723" sldId="285"/>
            <ac:spMk id="2" creationId="{D5574A3F-9745-923D-852D-1E4D50F7A623}"/>
          </ac:spMkLst>
        </pc:spChg>
        <pc:spChg chg="add mod">
          <ac:chgData name="Allan, Melia" userId="f2c56549-8351-4edf-9ca5-6848f1df5cd3" providerId="ADAL" clId="{9297C554-555D-4EB4-B646-F346F5B2228D}" dt="2025-01-02T15:08:43.285" v="955" actId="207"/>
          <ac:spMkLst>
            <pc:docMk/>
            <pc:sldMk cId="3877378723" sldId="285"/>
            <ac:spMk id="4" creationId="{232C2BA3-521C-DECE-F935-8E6CB12531C9}"/>
          </ac:spMkLst>
        </pc:spChg>
      </pc:sldChg>
      <pc:sldChg chg="modSp new mod modNotesTx">
        <pc:chgData name="Allan, Melia" userId="f2c56549-8351-4edf-9ca5-6848f1df5cd3" providerId="ADAL" clId="{9297C554-555D-4EB4-B646-F346F5B2228D}" dt="2025-01-08T14:15:40.463" v="2027" actId="20577"/>
        <pc:sldMkLst>
          <pc:docMk/>
          <pc:sldMk cId="4025996012" sldId="286"/>
        </pc:sldMkLst>
        <pc:spChg chg="mod">
          <ac:chgData name="Allan, Melia" userId="f2c56549-8351-4edf-9ca5-6848f1df5cd3" providerId="ADAL" clId="{9297C554-555D-4EB4-B646-F346F5B2228D}" dt="2025-01-07T16:41:52.074" v="1792" actId="20577"/>
          <ac:spMkLst>
            <pc:docMk/>
            <pc:sldMk cId="4025996012" sldId="286"/>
            <ac:spMk id="2" creationId="{CBE0903E-D3D1-8D06-C6BD-79949499DD48}"/>
          </ac:spMkLst>
        </pc:spChg>
        <pc:spChg chg="mod">
          <ac:chgData name="Allan, Melia" userId="f2c56549-8351-4edf-9ca5-6848f1df5cd3" providerId="ADAL" clId="{9297C554-555D-4EB4-B646-F346F5B2228D}" dt="2025-01-08T14:15:40.463" v="2027" actId="20577"/>
          <ac:spMkLst>
            <pc:docMk/>
            <pc:sldMk cId="4025996012" sldId="286"/>
            <ac:spMk id="3" creationId="{66D02D63-8058-9345-4540-D7C07EB6DBF0}"/>
          </ac:spMkLst>
        </pc:spChg>
      </pc:sldChg>
      <pc:sldChg chg="modSp add mod">
        <pc:chgData name="Allan, Melia" userId="f2c56549-8351-4edf-9ca5-6848f1df5cd3" providerId="ADAL" clId="{9297C554-555D-4EB4-B646-F346F5B2228D}" dt="2025-01-06T18:48:00.251" v="1220" actId="27636"/>
        <pc:sldMkLst>
          <pc:docMk/>
          <pc:sldMk cId="2737467185" sldId="818"/>
        </pc:sldMkLst>
        <pc:spChg chg="mod">
          <ac:chgData name="Allan, Melia" userId="f2c56549-8351-4edf-9ca5-6848f1df5cd3" providerId="ADAL" clId="{9297C554-555D-4EB4-B646-F346F5B2228D}" dt="2025-01-06T18:48:00.251" v="1220" actId="27636"/>
          <ac:spMkLst>
            <pc:docMk/>
            <pc:sldMk cId="2737467185" sldId="818"/>
            <ac:spMk id="2" creationId="{4EA2F5EC-E130-BAA0-F651-3D208CF7389C}"/>
          </ac:spMkLst>
        </pc:spChg>
      </pc:sldChg>
      <pc:sldChg chg="modSp add mod">
        <pc:chgData name="Allan, Melia" userId="f2c56549-8351-4edf-9ca5-6848f1df5cd3" providerId="ADAL" clId="{9297C554-555D-4EB4-B646-F346F5B2228D}" dt="2025-01-06T18:48:00.223" v="1213" actId="27636"/>
        <pc:sldMkLst>
          <pc:docMk/>
          <pc:sldMk cId="1337139046" sldId="819"/>
        </pc:sldMkLst>
        <pc:spChg chg="mod">
          <ac:chgData name="Allan, Melia" userId="f2c56549-8351-4edf-9ca5-6848f1df5cd3" providerId="ADAL" clId="{9297C554-555D-4EB4-B646-F346F5B2228D}" dt="2025-01-06T18:48:00.223" v="1213" actId="27636"/>
          <ac:spMkLst>
            <pc:docMk/>
            <pc:sldMk cId="1337139046" sldId="819"/>
            <ac:spMk id="4" creationId="{6473B2AF-19C1-1B6C-A48B-E8CFF6A3A74B}"/>
          </ac:spMkLst>
        </pc:spChg>
      </pc:sldChg>
      <pc:sldChg chg="modSp add mod">
        <pc:chgData name="Allan, Melia" userId="f2c56549-8351-4edf-9ca5-6848f1df5cd3" providerId="ADAL" clId="{9297C554-555D-4EB4-B646-F346F5B2228D}" dt="2025-01-06T18:48:00.251" v="1219" actId="27636"/>
        <pc:sldMkLst>
          <pc:docMk/>
          <pc:sldMk cId="1426685186" sldId="824"/>
        </pc:sldMkLst>
        <pc:spChg chg="mod">
          <ac:chgData name="Allan, Melia" userId="f2c56549-8351-4edf-9ca5-6848f1df5cd3" providerId="ADAL" clId="{9297C554-555D-4EB4-B646-F346F5B2228D}" dt="2025-01-06T18:48:00.251" v="1219" actId="27636"/>
          <ac:spMkLst>
            <pc:docMk/>
            <pc:sldMk cId="1426685186" sldId="824"/>
            <ac:spMk id="2" creationId="{1518F4D1-2794-2349-4550-24FB2603D3DB}"/>
          </ac:spMkLst>
        </pc:spChg>
      </pc:sldChg>
      <pc:sldChg chg="add">
        <pc:chgData name="Allan, Melia" userId="f2c56549-8351-4edf-9ca5-6848f1df5cd3" providerId="ADAL" clId="{9297C554-555D-4EB4-B646-F346F5B2228D}" dt="2025-01-06T18:48:00.120" v="1211"/>
        <pc:sldMkLst>
          <pc:docMk/>
          <pc:sldMk cId="1194271969" sldId="825"/>
        </pc:sldMkLst>
      </pc:sldChg>
      <pc:sldChg chg="modSp add mod">
        <pc:chgData name="Allan, Melia" userId="f2c56549-8351-4edf-9ca5-6848f1df5cd3" providerId="ADAL" clId="{9297C554-555D-4EB4-B646-F346F5B2228D}" dt="2025-01-06T18:48:00.260" v="1221" actId="27636"/>
        <pc:sldMkLst>
          <pc:docMk/>
          <pc:sldMk cId="2395093703" sldId="827"/>
        </pc:sldMkLst>
        <pc:spChg chg="mod">
          <ac:chgData name="Allan, Melia" userId="f2c56549-8351-4edf-9ca5-6848f1df5cd3" providerId="ADAL" clId="{9297C554-555D-4EB4-B646-F346F5B2228D}" dt="2025-01-06T18:48:00.260" v="1221" actId="27636"/>
          <ac:spMkLst>
            <pc:docMk/>
            <pc:sldMk cId="2395093703" sldId="827"/>
            <ac:spMk id="2" creationId="{A1E8C3C6-4FC1-E10B-64B3-905D3DF7E662}"/>
          </ac:spMkLst>
        </pc:spChg>
      </pc:sldChg>
    </pc:docChg>
  </pc:docChgLst>
  <pc:docChgLst>
    <pc:chgData name="Allan, Melia" userId="S::melia.allan@ct.gov::f2c56549-8351-4edf-9ca5-6848f1df5cd3" providerId="AD" clId="Web-{BB52C604-F886-7714-9621-AE7AE0F48812}"/>
    <pc:docChg chg="mod modSld">
      <pc:chgData name="Allan, Melia" userId="S::melia.allan@ct.gov::f2c56549-8351-4edf-9ca5-6848f1df5cd3" providerId="AD" clId="Web-{BB52C604-F886-7714-9621-AE7AE0F48812}" dt="2024-09-09T15:10:22.450" v="312"/>
      <pc:docMkLst>
        <pc:docMk/>
      </pc:docMkLst>
      <pc:sldChg chg="modSp">
        <pc:chgData name="Allan, Melia" userId="S::melia.allan@ct.gov::f2c56549-8351-4edf-9ca5-6848f1df5cd3" providerId="AD" clId="Web-{BB52C604-F886-7714-9621-AE7AE0F48812}" dt="2024-09-09T14:57:32.766" v="8" actId="1076"/>
        <pc:sldMkLst>
          <pc:docMk/>
          <pc:sldMk cId="24622786" sldId="268"/>
        </pc:sldMkLst>
      </pc:sldChg>
      <pc:sldChg chg="modSp">
        <pc:chgData name="Allan, Melia" userId="S::melia.allan@ct.gov::f2c56549-8351-4edf-9ca5-6848f1df5cd3" providerId="AD" clId="Web-{BB52C604-F886-7714-9621-AE7AE0F48812}" dt="2024-09-09T14:57:51.517" v="12" actId="1076"/>
        <pc:sldMkLst>
          <pc:docMk/>
          <pc:sldMk cId="1041034282" sldId="269"/>
        </pc:sldMkLst>
      </pc:sldChg>
      <pc:sldChg chg="modSp">
        <pc:chgData name="Allan, Melia" userId="S::melia.allan@ct.gov::f2c56549-8351-4edf-9ca5-6848f1df5cd3" providerId="AD" clId="Web-{BB52C604-F886-7714-9621-AE7AE0F48812}" dt="2024-09-09T15:00:52.273" v="51" actId="20577"/>
        <pc:sldMkLst>
          <pc:docMk/>
          <pc:sldMk cId="1832253179" sldId="276"/>
        </pc:sldMkLst>
      </pc:sldChg>
      <pc:sldChg chg="modSp">
        <pc:chgData name="Allan, Melia" userId="S::melia.allan@ct.gov::f2c56549-8351-4edf-9ca5-6848f1df5cd3" providerId="AD" clId="Web-{BB52C604-F886-7714-9621-AE7AE0F48812}" dt="2024-09-09T14:57:07.265" v="3" actId="20577"/>
        <pc:sldMkLst>
          <pc:docMk/>
          <pc:sldMk cId="1858989829" sldId="277"/>
        </pc:sldMkLst>
      </pc:sldChg>
      <pc:sldChg chg="modSp">
        <pc:chgData name="Allan, Melia" userId="S::melia.allan@ct.gov::f2c56549-8351-4edf-9ca5-6848f1df5cd3" providerId="AD" clId="Web-{BB52C604-F886-7714-9621-AE7AE0F48812}" dt="2024-09-09T15:02:47.887" v="145"/>
        <pc:sldMkLst>
          <pc:docMk/>
          <pc:sldMk cId="4009409079" sldId="278"/>
        </pc:sldMkLst>
      </pc:sldChg>
      <pc:sldChg chg="addSp delSp modSp">
        <pc:chgData name="Allan, Melia" userId="S::melia.allan@ct.gov::f2c56549-8351-4edf-9ca5-6848f1df5cd3" providerId="AD" clId="Web-{BB52C604-F886-7714-9621-AE7AE0F48812}" dt="2024-09-09T15:10:22.450" v="312"/>
        <pc:sldMkLst>
          <pc:docMk/>
          <pc:sldMk cId="725541637" sldId="279"/>
        </pc:sldMkLst>
      </pc:sldChg>
      <pc:sldChg chg="modSp">
        <pc:chgData name="Allan, Melia" userId="S::melia.allan@ct.gov::f2c56549-8351-4edf-9ca5-6848f1df5cd3" providerId="AD" clId="Web-{BB52C604-F886-7714-9621-AE7AE0F48812}" dt="2024-09-09T15:08:35.305" v="238"/>
        <pc:sldMkLst>
          <pc:docMk/>
          <pc:sldMk cId="708216807" sldId="281"/>
        </pc:sldMkLst>
      </pc:sldChg>
    </pc:docChg>
  </pc:docChgLst>
  <pc:docChgLst>
    <pc:chgData name="Mazzatto, Nicholas" userId="S::nicholas.mazzatto@ct.gov::2f31389a-a818-421c-a068-56c40d3d4ea9" providerId="AD" clId="Web-{D7593667-A803-80AE-0FFD-B5D541E4A54A}"/>
    <pc:docChg chg="modSld">
      <pc:chgData name="Mazzatto, Nicholas" userId="S::nicholas.mazzatto@ct.gov::2f31389a-a818-421c-a068-56c40d3d4ea9" providerId="AD" clId="Web-{D7593667-A803-80AE-0FFD-B5D541E4A54A}" dt="2025-01-06T12:45:08.185" v="1016"/>
      <pc:docMkLst>
        <pc:docMk/>
      </pc:docMkLst>
      <pc:sldChg chg="addSp delSp modSp">
        <pc:chgData name="Mazzatto, Nicholas" userId="S::nicholas.mazzatto@ct.gov::2f31389a-a818-421c-a068-56c40d3d4ea9" providerId="AD" clId="Web-{D7593667-A803-80AE-0FFD-B5D541E4A54A}" dt="2025-01-06T12:20:34.294" v="3" actId="1076"/>
        <pc:sldMkLst>
          <pc:docMk/>
          <pc:sldMk cId="1041034282" sldId="269"/>
        </pc:sldMkLst>
      </pc:sldChg>
      <pc:sldChg chg="modSp">
        <pc:chgData name="Mazzatto, Nicholas" userId="S::nicholas.mazzatto@ct.gov::2f31389a-a818-421c-a068-56c40d3d4ea9" providerId="AD" clId="Web-{D7593667-A803-80AE-0FFD-B5D541E4A54A}" dt="2025-01-06T12:21:42.216" v="5" actId="20577"/>
        <pc:sldMkLst>
          <pc:docMk/>
          <pc:sldMk cId="884539657" sldId="272"/>
        </pc:sldMkLst>
        <pc:spChg chg="mod">
          <ac:chgData name="Mazzatto, Nicholas" userId="S::nicholas.mazzatto@ct.gov::2f31389a-a818-421c-a068-56c40d3d4ea9" providerId="AD" clId="Web-{D7593667-A803-80AE-0FFD-B5D541E4A54A}" dt="2025-01-06T12:21:42.216" v="5" actId="20577"/>
          <ac:spMkLst>
            <pc:docMk/>
            <pc:sldMk cId="884539657" sldId="272"/>
            <ac:spMk id="3" creationId="{20CDF75B-EAED-3F57-D37F-6D1461005ED8}"/>
          </ac:spMkLst>
        </pc:spChg>
      </pc:sldChg>
      <pc:sldChg chg="modSp">
        <pc:chgData name="Mazzatto, Nicholas" userId="S::nicholas.mazzatto@ct.gov::2f31389a-a818-421c-a068-56c40d3d4ea9" providerId="AD" clId="Web-{D7593667-A803-80AE-0FFD-B5D541E4A54A}" dt="2025-01-06T12:45:08.185" v="1016"/>
        <pc:sldMkLst>
          <pc:docMk/>
          <pc:sldMk cId="4081564806" sldId="274"/>
        </pc:sldMkLst>
        <pc:graphicFrameChg chg="mod modGraphic">
          <ac:chgData name="Mazzatto, Nicholas" userId="S::nicholas.mazzatto@ct.gov::2f31389a-a818-421c-a068-56c40d3d4ea9" providerId="AD" clId="Web-{D7593667-A803-80AE-0FFD-B5D541E4A54A}" dt="2025-01-06T12:45:08.185" v="1016"/>
          <ac:graphicFrameMkLst>
            <pc:docMk/>
            <pc:sldMk cId="4081564806" sldId="274"/>
            <ac:graphicFrameMk id="5" creationId="{065A9ED0-E2A4-F969-3E15-C74AF592A3E0}"/>
          </ac:graphicFrameMkLst>
        </pc:graphicFrameChg>
      </pc:sldChg>
    </pc:docChg>
  </pc:docChgLst>
  <pc:docChgLst>
    <pc:chgData name="Allan, Melia" userId="S::melia.allan@ct.gov::f2c56549-8351-4edf-9ca5-6848f1df5cd3" providerId="AD" clId="Web-{B6D97804-8EDA-0505-0E13-6901E5CFF0B0}"/>
    <pc:docChg chg="modSld">
      <pc:chgData name="Allan, Melia" userId="S::melia.allan@ct.gov::f2c56549-8351-4edf-9ca5-6848f1df5cd3" providerId="AD" clId="Web-{B6D97804-8EDA-0505-0E13-6901E5CFF0B0}" dt="2024-10-02T12:52:52.453" v="52" actId="1076"/>
      <pc:docMkLst>
        <pc:docMk/>
      </pc:docMkLst>
      <pc:sldChg chg="modSp">
        <pc:chgData name="Allan, Melia" userId="S::melia.allan@ct.gov::f2c56549-8351-4edf-9ca5-6848f1df5cd3" providerId="AD" clId="Web-{B6D97804-8EDA-0505-0E13-6901E5CFF0B0}" dt="2024-10-02T12:52:52.453" v="52" actId="1076"/>
        <pc:sldMkLst>
          <pc:docMk/>
          <pc:sldMk cId="4081564806" sldId="274"/>
        </pc:sldMkLst>
      </pc:sldChg>
    </pc:docChg>
  </pc:docChgLst>
  <pc:docChgLst>
    <pc:chgData name="Allan, Melia" userId="S::melia.allan@ct.gov::f2c56549-8351-4edf-9ca5-6848f1df5cd3" providerId="AD" clId="Web-{79E921FC-5E55-8313-684A-65976DB8FABB}"/>
    <pc:docChg chg="modSld">
      <pc:chgData name="Allan, Melia" userId="S::melia.allan@ct.gov::f2c56549-8351-4edf-9ca5-6848f1df5cd3" providerId="AD" clId="Web-{79E921FC-5E55-8313-684A-65976DB8FABB}" dt="2024-10-09T14:59:46.247" v="12"/>
      <pc:docMkLst>
        <pc:docMk/>
      </pc:docMkLst>
      <pc:sldChg chg="modSp">
        <pc:chgData name="Allan, Melia" userId="S::melia.allan@ct.gov::f2c56549-8351-4edf-9ca5-6848f1df5cd3" providerId="AD" clId="Web-{79E921FC-5E55-8313-684A-65976DB8FABB}" dt="2024-10-09T14:59:46.247" v="12"/>
        <pc:sldMkLst>
          <pc:docMk/>
          <pc:sldMk cId="4009409079" sldId="278"/>
        </pc:sldMkLst>
      </pc:sldChg>
    </pc:docChg>
  </pc:docChgLst>
  <pc:docChgLst>
    <pc:chgData name="Allan, Melia" userId="f2c56549-8351-4edf-9ca5-6848f1df5cd3" providerId="ADAL" clId="{D2D8E968-44E2-4D96-A639-6AF1D9217E14}"/>
    <pc:docChg chg="undo custSel addSld modSld">
      <pc:chgData name="Allan, Melia" userId="f2c56549-8351-4edf-9ca5-6848f1df5cd3" providerId="ADAL" clId="{D2D8E968-44E2-4D96-A639-6AF1D9217E14}" dt="2024-09-09T15:54:38.846" v="529"/>
      <pc:docMkLst>
        <pc:docMk/>
      </pc:docMkLst>
      <pc:sldChg chg="addSp delSp modSp add mod">
        <pc:chgData name="Allan, Melia" userId="f2c56549-8351-4edf-9ca5-6848f1df5cd3" providerId="ADAL" clId="{D2D8E968-44E2-4D96-A639-6AF1D9217E14}" dt="2024-09-09T15:54:38.846" v="529"/>
        <pc:sldMkLst>
          <pc:docMk/>
          <pc:sldMk cId="2372878426" sldId="283"/>
        </pc:sldMkLst>
      </pc:sldChg>
    </pc:docChg>
  </pc:docChgLst>
  <pc:docChgLst>
    <pc:chgData name="Mazzatto, Nicholas" userId="S::nicholas.mazzatto@ct.gov::2f31389a-a818-421c-a068-56c40d3d4ea9" providerId="AD" clId="Web-{76F3F79B-E165-FEF5-9B8B-179C52F2DBA8}"/>
    <pc:docChg chg="modSld">
      <pc:chgData name="Mazzatto, Nicholas" userId="S::nicholas.mazzatto@ct.gov::2f31389a-a818-421c-a068-56c40d3d4ea9" providerId="AD" clId="Web-{76F3F79B-E165-FEF5-9B8B-179C52F2DBA8}" dt="2024-10-01T14:59:53.759" v="395" actId="1076"/>
      <pc:docMkLst>
        <pc:docMk/>
      </pc:docMkLst>
      <pc:sldChg chg="addSp delSp modSp">
        <pc:chgData name="Mazzatto, Nicholas" userId="S::nicholas.mazzatto@ct.gov::2f31389a-a818-421c-a068-56c40d3d4ea9" providerId="AD" clId="Web-{76F3F79B-E165-FEF5-9B8B-179C52F2DBA8}" dt="2024-10-01T14:59:53.759" v="395" actId="1076"/>
        <pc:sldMkLst>
          <pc:docMk/>
          <pc:sldMk cId="1041034282" sldId="269"/>
        </pc:sldMkLst>
      </pc:sldChg>
      <pc:sldChg chg="addSp delSp modSp">
        <pc:chgData name="Mazzatto, Nicholas" userId="S::nicholas.mazzatto@ct.gov::2f31389a-a818-421c-a068-56c40d3d4ea9" providerId="AD" clId="Web-{76F3F79B-E165-FEF5-9B8B-179C52F2DBA8}" dt="2024-10-01T14:55:26.898" v="389"/>
        <pc:sldMkLst>
          <pc:docMk/>
          <pc:sldMk cId="4081564806" sldId="274"/>
        </pc:sldMkLst>
      </pc:sldChg>
    </pc:docChg>
  </pc:docChgLst>
  <pc:docChgLst>
    <pc:chgData name="Allan, Melia" userId="S::melia.allan@ct.gov::f2c56549-8351-4edf-9ca5-6848f1df5cd3" providerId="AD" clId="Web-{08D5397C-D436-31E5-27D0-2613914120AA}"/>
    <pc:docChg chg="modSld sldOrd">
      <pc:chgData name="Allan, Melia" userId="S::melia.allan@ct.gov::f2c56549-8351-4edf-9ca5-6848f1df5cd3" providerId="AD" clId="Web-{08D5397C-D436-31E5-27D0-2613914120AA}" dt="2024-09-10T15:56:23.348" v="23" actId="1076"/>
      <pc:docMkLst>
        <pc:docMk/>
      </pc:docMkLst>
      <pc:sldChg chg="modSp ord">
        <pc:chgData name="Allan, Melia" userId="S::melia.allan@ct.gov::f2c56549-8351-4edf-9ca5-6848f1df5cd3" providerId="AD" clId="Web-{08D5397C-D436-31E5-27D0-2613914120AA}" dt="2024-09-10T15:56:23.348" v="23" actId="1076"/>
        <pc:sldMkLst>
          <pc:docMk/>
          <pc:sldMk cId="2372878426" sldId="283"/>
        </pc:sldMkLst>
      </pc:sldChg>
    </pc:docChg>
  </pc:docChgLst>
  <pc:docChgLst>
    <pc:chgData name="Allan, Melia" userId="S::melia.allan@ct.gov::f2c56549-8351-4edf-9ca5-6848f1df5cd3" providerId="AD" clId="Web-{172633D1-F05E-EB64-51CB-B958A5D0D80F}"/>
    <pc:docChg chg="modSld">
      <pc:chgData name="Allan, Melia" userId="S::melia.allan@ct.gov::f2c56549-8351-4edf-9ca5-6848f1df5cd3" providerId="AD" clId="Web-{172633D1-F05E-EB64-51CB-B958A5D0D80F}" dt="2024-12-13T15:40:09.689" v="14" actId="20577"/>
      <pc:docMkLst>
        <pc:docMk/>
      </pc:docMkLst>
      <pc:sldChg chg="modSp">
        <pc:chgData name="Allan, Melia" userId="S::melia.allan@ct.gov::f2c56549-8351-4edf-9ca5-6848f1df5cd3" providerId="AD" clId="Web-{172633D1-F05E-EB64-51CB-B958A5D0D80F}" dt="2024-12-13T15:40:09.689" v="14" actId="20577"/>
        <pc:sldMkLst>
          <pc:docMk/>
          <pc:sldMk cId="2988003765" sldId="270"/>
        </pc:sldMkLst>
        <pc:spChg chg="mod">
          <ac:chgData name="Allan, Melia" userId="S::melia.allan@ct.gov::f2c56549-8351-4edf-9ca5-6848f1df5cd3" providerId="AD" clId="Web-{172633D1-F05E-EB64-51CB-B958A5D0D80F}" dt="2024-12-13T15:40:03.143" v="6" actId="20577"/>
          <ac:spMkLst>
            <pc:docMk/>
            <pc:sldMk cId="2988003765" sldId="270"/>
            <ac:spMk id="2" creationId="{34F5F397-EBEA-A074-72E1-6731D41B0C6A}"/>
          </ac:spMkLst>
        </pc:spChg>
        <pc:spChg chg="mod">
          <ac:chgData name="Allan, Melia" userId="S::melia.allan@ct.gov::f2c56549-8351-4edf-9ca5-6848f1df5cd3" providerId="AD" clId="Web-{172633D1-F05E-EB64-51CB-B958A5D0D80F}" dt="2024-12-13T15:39:58.846" v="5" actId="20577"/>
          <ac:spMkLst>
            <pc:docMk/>
            <pc:sldMk cId="2988003765" sldId="270"/>
            <ac:spMk id="3" creationId="{807D33AE-5B59-1AE3-73B4-81789C35E28A}"/>
          </ac:spMkLst>
        </pc:spChg>
        <pc:spChg chg="mod">
          <ac:chgData name="Allan, Melia" userId="S::melia.allan@ct.gov::f2c56549-8351-4edf-9ca5-6848f1df5cd3" providerId="AD" clId="Web-{172633D1-F05E-EB64-51CB-B958A5D0D80F}" dt="2024-12-13T15:40:09.689" v="14" actId="20577"/>
          <ac:spMkLst>
            <pc:docMk/>
            <pc:sldMk cId="2988003765" sldId="270"/>
            <ac:spMk id="5" creationId="{EC94155E-7A9B-7099-F9C1-9445195F8E08}"/>
          </ac:spMkLst>
        </pc:spChg>
      </pc:sldChg>
    </pc:docChg>
  </pc:docChgLst>
  <pc:docChgLst>
    <pc:chgData name="Mazzatto, Nicholas" userId="S::nicholas.mazzatto@ct.gov::2f31389a-a818-421c-a068-56c40d3d4ea9" providerId="AD" clId="Web-{50B0A871-6B95-2759-B3DA-931F2A9D41B9}"/>
    <pc:docChg chg="modSld">
      <pc:chgData name="Mazzatto, Nicholas" userId="S::nicholas.mazzatto@ct.gov::2f31389a-a818-421c-a068-56c40d3d4ea9" providerId="AD" clId="Web-{50B0A871-6B95-2759-B3DA-931F2A9D41B9}" dt="2024-10-01T16:59:00.118" v="265" actId="1076"/>
      <pc:docMkLst>
        <pc:docMk/>
      </pc:docMkLst>
      <pc:sldChg chg="modSp">
        <pc:chgData name="Mazzatto, Nicholas" userId="S::nicholas.mazzatto@ct.gov::2f31389a-a818-421c-a068-56c40d3d4ea9" providerId="AD" clId="Web-{50B0A871-6B95-2759-B3DA-931F2A9D41B9}" dt="2024-10-01T16:59:00.118" v="265" actId="1076"/>
        <pc:sldMkLst>
          <pc:docMk/>
          <pc:sldMk cId="884539657" sldId="272"/>
        </pc:sldMkLst>
      </pc:sldChg>
    </pc:docChg>
  </pc:docChgLst>
  <pc:docChgLst>
    <pc:chgData name="Mazzatto, Nicholas" userId="S::nicholas.mazzatto@ct.gov::2f31389a-a818-421c-a068-56c40d3d4ea9" providerId="AD" clId="Web-{BCA014E1-4B53-5CC3-8484-5D446AAF40BF}"/>
    <pc:docChg chg="modSld">
      <pc:chgData name="Mazzatto, Nicholas" userId="S::nicholas.mazzatto@ct.gov::2f31389a-a818-421c-a068-56c40d3d4ea9" providerId="AD" clId="Web-{BCA014E1-4B53-5CC3-8484-5D446AAF40BF}" dt="2025-01-08T13:22:28.912" v="3" actId="1076"/>
      <pc:docMkLst>
        <pc:docMk/>
      </pc:docMkLst>
      <pc:sldChg chg="addSp delSp modSp">
        <pc:chgData name="Mazzatto, Nicholas" userId="S::nicholas.mazzatto@ct.gov::2f31389a-a818-421c-a068-56c40d3d4ea9" providerId="AD" clId="Web-{BCA014E1-4B53-5CC3-8484-5D446AAF40BF}" dt="2025-01-08T13:22:28.912" v="3" actId="1076"/>
        <pc:sldMkLst>
          <pc:docMk/>
          <pc:sldMk cId="1041034282" sldId="269"/>
        </pc:sldMkLst>
        <pc:picChg chg="add mod">
          <ac:chgData name="Mazzatto, Nicholas" userId="S::nicholas.mazzatto@ct.gov::2f31389a-a818-421c-a068-56c40d3d4ea9" providerId="AD" clId="Web-{BCA014E1-4B53-5CC3-8484-5D446AAF40BF}" dt="2025-01-08T13:22:28.912" v="3" actId="1076"/>
          <ac:picMkLst>
            <pc:docMk/>
            <pc:sldMk cId="1041034282" sldId="269"/>
            <ac:picMk id="4" creationId="{CA29513F-9192-0E61-F89E-8EFCEEC065C7}"/>
          </ac:picMkLst>
        </pc:picChg>
        <pc:picChg chg="del">
          <ac:chgData name="Mazzatto, Nicholas" userId="S::nicholas.mazzatto@ct.gov::2f31389a-a818-421c-a068-56c40d3d4ea9" providerId="AD" clId="Web-{BCA014E1-4B53-5CC3-8484-5D446AAF40BF}" dt="2025-01-08T13:22:07.833" v="0"/>
          <ac:picMkLst>
            <pc:docMk/>
            <pc:sldMk cId="1041034282" sldId="269"/>
            <ac:picMk id="5" creationId="{4B40D503-C24C-8813-1C27-939C15F5E059}"/>
          </ac:picMkLst>
        </pc:picChg>
      </pc:sldChg>
    </pc:docChg>
  </pc:docChgLst>
  <pc:docChgLst>
    <pc:chgData name="Allan, Melia" userId="S::melia.allan@ct.gov::f2c56549-8351-4edf-9ca5-6848f1df5cd3" providerId="AD" clId="Web-{B9EC37A0-C766-F616-A48B-9EEA6827089E}"/>
    <pc:docChg chg="modSld">
      <pc:chgData name="Allan, Melia" userId="S::melia.allan@ct.gov::f2c56549-8351-4edf-9ca5-6848f1df5cd3" providerId="AD" clId="Web-{B9EC37A0-C766-F616-A48B-9EEA6827089E}" dt="2025-01-06T13:08:40.866" v="22"/>
      <pc:docMkLst>
        <pc:docMk/>
      </pc:docMkLst>
      <pc:sldChg chg="modSp">
        <pc:chgData name="Allan, Melia" userId="S::melia.allan@ct.gov::f2c56549-8351-4edf-9ca5-6848f1df5cd3" providerId="AD" clId="Web-{B9EC37A0-C766-F616-A48B-9EEA6827089E}" dt="2025-01-06T13:08:40.866" v="22"/>
        <pc:sldMkLst>
          <pc:docMk/>
          <pc:sldMk cId="2661774667" sldId="284"/>
        </pc:sldMkLst>
        <pc:graphicFrameChg chg="mod">
          <ac:chgData name="Allan, Melia" userId="S::melia.allan@ct.gov::f2c56549-8351-4edf-9ca5-6848f1df5cd3" providerId="AD" clId="Web-{B9EC37A0-C766-F616-A48B-9EEA6827089E}" dt="2025-01-06T13:07:39.132" v="0" actId="1076"/>
          <ac:graphicFrameMkLst>
            <pc:docMk/>
            <pc:sldMk cId="2661774667" sldId="284"/>
            <ac:graphicFrameMk id="5" creationId="{78BAEDAA-4501-CDCE-DCB0-AE4BE07769D7}"/>
          </ac:graphicFrameMkLst>
        </pc:graphicFrameChg>
        <pc:graphicFrameChg chg="mod">
          <ac:chgData name="Allan, Melia" userId="S::melia.allan@ct.gov::f2c56549-8351-4edf-9ca5-6848f1df5cd3" providerId="AD" clId="Web-{B9EC37A0-C766-F616-A48B-9EEA6827089E}" dt="2025-01-06T13:07:39.179" v="1" actId="1076"/>
          <ac:graphicFrameMkLst>
            <pc:docMk/>
            <pc:sldMk cId="2661774667" sldId="284"/>
            <ac:graphicFrameMk id="7" creationId="{D4C50E4D-617F-990B-9265-E087723571C1}"/>
          </ac:graphicFrameMkLst>
        </pc:graphicFrameChg>
        <pc:graphicFrameChg chg="mod">
          <ac:chgData name="Allan, Melia" userId="S::melia.allan@ct.gov::f2c56549-8351-4edf-9ca5-6848f1df5cd3" providerId="AD" clId="Web-{B9EC37A0-C766-F616-A48B-9EEA6827089E}" dt="2025-01-06T13:07:39.225" v="2" actId="1076"/>
          <ac:graphicFrameMkLst>
            <pc:docMk/>
            <pc:sldMk cId="2661774667" sldId="284"/>
            <ac:graphicFrameMk id="8" creationId="{1313281A-B8DE-8C44-0491-D12150DACF04}"/>
          </ac:graphicFrameMkLst>
        </pc:graphicFrameChg>
        <pc:graphicFrameChg chg="mod modGraphic">
          <ac:chgData name="Allan, Melia" userId="S::melia.allan@ct.gov::f2c56549-8351-4edf-9ca5-6848f1df5cd3" providerId="AD" clId="Web-{B9EC37A0-C766-F616-A48B-9EEA6827089E}" dt="2025-01-06T13:08:40.866" v="22"/>
          <ac:graphicFrameMkLst>
            <pc:docMk/>
            <pc:sldMk cId="2661774667" sldId="284"/>
            <ac:graphicFrameMk id="9" creationId="{5A5EAA15-2CC0-F8F3-332A-51FB5F4FA31F}"/>
          </ac:graphicFrameMkLst>
        </pc:graphicFrameChg>
        <pc:graphicFrameChg chg="mod">
          <ac:chgData name="Allan, Melia" userId="S::melia.allan@ct.gov::f2c56549-8351-4edf-9ca5-6848f1df5cd3" providerId="AD" clId="Web-{B9EC37A0-C766-F616-A48B-9EEA6827089E}" dt="2025-01-06T13:07:39.725" v="13" actId="1076"/>
          <ac:graphicFrameMkLst>
            <pc:docMk/>
            <pc:sldMk cId="2661774667" sldId="284"/>
            <ac:graphicFrameMk id="21" creationId="{5D19158E-D226-190D-E623-6565740E722C}"/>
          </ac:graphicFrameMkLst>
        </pc:graphicFrameChg>
        <pc:graphicFrameChg chg="mod">
          <ac:chgData name="Allan, Melia" userId="S::melia.allan@ct.gov::f2c56549-8351-4edf-9ca5-6848f1df5cd3" providerId="AD" clId="Web-{B9EC37A0-C766-F616-A48B-9EEA6827089E}" dt="2025-01-06T13:07:39.554" v="9" actId="1076"/>
          <ac:graphicFrameMkLst>
            <pc:docMk/>
            <pc:sldMk cId="2661774667" sldId="284"/>
            <ac:graphicFrameMk id="25" creationId="{AE50A4AB-D88F-98F7-CC3F-911DE871D243}"/>
          </ac:graphicFrameMkLst>
        </pc:graphicFrameChg>
        <pc:picChg chg="mod">
          <ac:chgData name="Allan, Melia" userId="S::melia.allan@ct.gov::f2c56549-8351-4edf-9ca5-6848f1df5cd3" providerId="AD" clId="Web-{B9EC37A0-C766-F616-A48B-9EEA6827089E}" dt="2025-01-06T13:07:39.632" v="11" actId="1076"/>
          <ac:picMkLst>
            <pc:docMk/>
            <pc:sldMk cId="2661774667" sldId="284"/>
            <ac:picMk id="6" creationId="{84318E73-40CE-DC1A-548A-3EFA416671F8}"/>
          </ac:picMkLst>
        </pc:picChg>
        <pc:picChg chg="mod">
          <ac:chgData name="Allan, Melia" userId="S::melia.allan@ct.gov::f2c56549-8351-4edf-9ca5-6848f1df5cd3" providerId="AD" clId="Web-{B9EC37A0-C766-F616-A48B-9EEA6827089E}" dt="2025-01-06T13:07:39.679" v="12" actId="1076"/>
          <ac:picMkLst>
            <pc:docMk/>
            <pc:sldMk cId="2661774667" sldId="284"/>
            <ac:picMk id="10" creationId="{F98B20BE-8153-3B20-8009-79C90EFB5232}"/>
          </ac:picMkLst>
        </pc:picChg>
        <pc:picChg chg="mod">
          <ac:chgData name="Allan, Melia" userId="S::melia.allan@ct.gov::f2c56549-8351-4edf-9ca5-6848f1df5cd3" providerId="AD" clId="Web-{B9EC37A0-C766-F616-A48B-9EEA6827089E}" dt="2025-01-06T13:07:39.757" v="14" actId="1076"/>
          <ac:picMkLst>
            <pc:docMk/>
            <pc:sldMk cId="2661774667" sldId="284"/>
            <ac:picMk id="22" creationId="{6EC85DB9-EBE0-2ACF-BF34-9A4E8B3C61D8}"/>
          </ac:picMkLst>
        </pc:picChg>
        <pc:picChg chg="mod">
          <ac:chgData name="Allan, Melia" userId="S::melia.allan@ct.gov::f2c56549-8351-4edf-9ca5-6848f1df5cd3" providerId="AD" clId="Web-{B9EC37A0-C766-F616-A48B-9EEA6827089E}" dt="2025-01-06T13:07:39.804" v="15" actId="1076"/>
          <ac:picMkLst>
            <pc:docMk/>
            <pc:sldMk cId="2661774667" sldId="284"/>
            <ac:picMk id="27" creationId="{6D6ED4B7-3DF9-2F69-026A-21A69DC6E1B5}"/>
          </ac:picMkLst>
        </pc:picChg>
        <pc:picChg chg="mod">
          <ac:chgData name="Allan, Melia" userId="S::melia.allan@ct.gov::f2c56549-8351-4edf-9ca5-6848f1df5cd3" providerId="AD" clId="Web-{B9EC37A0-C766-F616-A48B-9EEA6827089E}" dt="2025-01-06T13:07:39.850" v="16" actId="1076"/>
          <ac:picMkLst>
            <pc:docMk/>
            <pc:sldMk cId="2661774667" sldId="284"/>
            <ac:picMk id="28" creationId="{3891CA0F-F679-E21F-B645-43C392A4330B}"/>
          </ac:picMkLst>
        </pc:picChg>
        <pc:picChg chg="mod">
          <ac:chgData name="Allan, Melia" userId="S::melia.allan@ct.gov::f2c56549-8351-4edf-9ca5-6848f1df5cd3" providerId="AD" clId="Web-{B9EC37A0-C766-F616-A48B-9EEA6827089E}" dt="2025-01-06T13:07:39.897" v="17" actId="1076"/>
          <ac:picMkLst>
            <pc:docMk/>
            <pc:sldMk cId="2661774667" sldId="284"/>
            <ac:picMk id="29" creationId="{877570E7-D854-4505-F57B-4E16385C649F}"/>
          </ac:picMkLst>
        </pc:picChg>
        <pc:cxnChg chg="mod">
          <ac:chgData name="Allan, Melia" userId="S::melia.allan@ct.gov::f2c56549-8351-4edf-9ca5-6848f1df5cd3" providerId="AD" clId="Web-{B9EC37A0-C766-F616-A48B-9EEA6827089E}" dt="2025-01-06T13:07:39.335" v="4" actId="1076"/>
          <ac:cxnSpMkLst>
            <pc:docMk/>
            <pc:sldMk cId="2661774667" sldId="284"/>
            <ac:cxnSpMk id="17" creationId="{F9726F55-996B-B468-DC6F-A35B8E52D35E}"/>
          </ac:cxnSpMkLst>
        </pc:cxnChg>
        <pc:cxnChg chg="mod">
          <ac:chgData name="Allan, Melia" userId="S::melia.allan@ct.gov::f2c56549-8351-4edf-9ca5-6848f1df5cd3" providerId="AD" clId="Web-{B9EC37A0-C766-F616-A48B-9EEA6827089E}" dt="2025-01-06T13:07:39.366" v="5" actId="1076"/>
          <ac:cxnSpMkLst>
            <pc:docMk/>
            <pc:sldMk cId="2661774667" sldId="284"/>
            <ac:cxnSpMk id="18" creationId="{46253F2D-5804-7C2B-C4C8-B48A99E64B0F}"/>
          </ac:cxnSpMkLst>
        </pc:cxnChg>
        <pc:cxnChg chg="mod">
          <ac:chgData name="Allan, Melia" userId="S::melia.allan@ct.gov::f2c56549-8351-4edf-9ca5-6848f1df5cd3" providerId="AD" clId="Web-{B9EC37A0-C766-F616-A48B-9EEA6827089E}" dt="2025-01-06T13:07:39.413" v="6" actId="1076"/>
          <ac:cxnSpMkLst>
            <pc:docMk/>
            <pc:sldMk cId="2661774667" sldId="284"/>
            <ac:cxnSpMk id="19" creationId="{5CD7E41F-5116-D908-4311-2F35A029DA7E}"/>
          </ac:cxnSpMkLst>
        </pc:cxnChg>
        <pc:cxnChg chg="mod">
          <ac:chgData name="Allan, Melia" userId="S::melia.allan@ct.gov::f2c56549-8351-4edf-9ca5-6848f1df5cd3" providerId="AD" clId="Web-{B9EC37A0-C766-F616-A48B-9EEA6827089E}" dt="2025-01-06T13:07:39.460" v="7" actId="1076"/>
          <ac:cxnSpMkLst>
            <pc:docMk/>
            <pc:sldMk cId="2661774667" sldId="284"/>
            <ac:cxnSpMk id="23" creationId="{18E45A72-AC17-305D-868F-E0ED3D608124}"/>
          </ac:cxnSpMkLst>
        </pc:cxnChg>
        <pc:cxnChg chg="mod">
          <ac:chgData name="Allan, Melia" userId="S::melia.allan@ct.gov::f2c56549-8351-4edf-9ca5-6848f1df5cd3" providerId="AD" clId="Web-{B9EC37A0-C766-F616-A48B-9EEA6827089E}" dt="2025-01-06T13:07:39.507" v="8" actId="1076"/>
          <ac:cxnSpMkLst>
            <pc:docMk/>
            <pc:sldMk cId="2661774667" sldId="284"/>
            <ac:cxnSpMk id="24" creationId="{68DF4EA7-7456-CCD6-81E8-75128E750656}"/>
          </ac:cxnSpMkLst>
        </pc:cxnChg>
        <pc:cxnChg chg="mod">
          <ac:chgData name="Allan, Melia" userId="S::melia.allan@ct.gov::f2c56549-8351-4edf-9ca5-6848f1df5cd3" providerId="AD" clId="Web-{B9EC37A0-C766-F616-A48B-9EEA6827089E}" dt="2025-01-06T13:07:39.585" v="10" actId="1076"/>
          <ac:cxnSpMkLst>
            <pc:docMk/>
            <pc:sldMk cId="2661774667" sldId="284"/>
            <ac:cxnSpMk id="26" creationId="{26CBBA4D-0D6A-D553-00F3-29B5F0945D4D}"/>
          </ac:cxnSpMkLst>
        </pc:cxnChg>
      </pc:sldChg>
    </pc:docChg>
  </pc:docChgLst>
  <pc:docChgLst>
    <pc:chgData name="Allan, Melia" userId="f2c56549-8351-4edf-9ca5-6848f1df5cd3" providerId="ADAL" clId="{3022E3F7-C2A6-49F8-83DE-01D86E9EFC28}"/>
    <pc:docChg chg="modSld">
      <pc:chgData name="Allan, Melia" userId="f2c56549-8351-4edf-9ca5-6848f1df5cd3" providerId="ADAL" clId="{3022E3F7-C2A6-49F8-83DE-01D86E9EFC28}" dt="2024-12-13T15:46:04.451" v="61" actId="27918"/>
      <pc:docMkLst>
        <pc:docMk/>
      </pc:docMkLst>
      <pc:sldChg chg="modSp mod">
        <pc:chgData name="Allan, Melia" userId="f2c56549-8351-4edf-9ca5-6848f1df5cd3" providerId="ADAL" clId="{3022E3F7-C2A6-49F8-83DE-01D86E9EFC28}" dt="2024-12-13T15:46:04.451" v="61" actId="27918"/>
        <pc:sldMkLst>
          <pc:docMk/>
          <pc:sldMk cId="2988003765" sldId="270"/>
        </pc:sldMkLst>
        <pc:spChg chg="mod">
          <ac:chgData name="Allan, Melia" userId="f2c56549-8351-4edf-9ca5-6848f1df5cd3" providerId="ADAL" clId="{3022E3F7-C2A6-49F8-83DE-01D86E9EFC28}" dt="2024-12-13T15:45:51.646" v="58" actId="20577"/>
          <ac:spMkLst>
            <pc:docMk/>
            <pc:sldMk cId="2988003765" sldId="270"/>
            <ac:spMk id="3" creationId="{807D33AE-5B59-1AE3-73B4-81789C35E28A}"/>
          </ac:spMkLst>
        </pc:spChg>
        <pc:graphicFrameChg chg="mod">
          <ac:chgData name="Allan, Melia" userId="f2c56549-8351-4edf-9ca5-6848f1df5cd3" providerId="ADAL" clId="{3022E3F7-C2A6-49F8-83DE-01D86E9EFC28}" dt="2024-12-13T15:45:14.090" v="14" actId="403"/>
          <ac:graphicFrameMkLst>
            <pc:docMk/>
            <pc:sldMk cId="2988003765" sldId="270"/>
            <ac:graphicFrameMk id="4" creationId="{8AC91727-218F-B9DB-8DDE-D60CE3CA21D7}"/>
          </ac:graphicFrameMkLst>
        </pc:graphicFrameChg>
      </pc:sldChg>
    </pc:docChg>
  </pc:docChgLst>
  <pc:docChgLst>
    <pc:chgData name="Allan, Melia" userId="f2c56549-8351-4edf-9ca5-6848f1df5cd3" providerId="ADAL" clId="{82344E41-B5FC-4B0A-BEFE-39F7CB57418C}"/>
    <pc:docChg chg="undo custSel modSld">
      <pc:chgData name="Allan, Melia" userId="f2c56549-8351-4edf-9ca5-6848f1df5cd3" providerId="ADAL" clId="{82344E41-B5FC-4B0A-BEFE-39F7CB57418C}" dt="2024-10-02T14:11:38.354" v="814" actId="14100"/>
      <pc:docMkLst>
        <pc:docMk/>
      </pc:docMkLst>
      <pc:sldChg chg="modSp mod">
        <pc:chgData name="Allan, Melia" userId="f2c56549-8351-4edf-9ca5-6848f1df5cd3" providerId="ADAL" clId="{82344E41-B5FC-4B0A-BEFE-39F7CB57418C}" dt="2024-10-02T14:10:49.507" v="798" actId="1035"/>
        <pc:sldMkLst>
          <pc:docMk/>
          <pc:sldMk cId="24622786" sldId="268"/>
        </pc:sldMkLst>
      </pc:sldChg>
      <pc:sldChg chg="modSp mod">
        <pc:chgData name="Allan, Melia" userId="f2c56549-8351-4edf-9ca5-6848f1df5cd3" providerId="ADAL" clId="{82344E41-B5FC-4B0A-BEFE-39F7CB57418C}" dt="2024-10-02T14:10:52.476" v="800" actId="1035"/>
        <pc:sldMkLst>
          <pc:docMk/>
          <pc:sldMk cId="1041034282" sldId="269"/>
        </pc:sldMkLst>
      </pc:sldChg>
      <pc:sldChg chg="modSp mod">
        <pc:chgData name="Allan, Melia" userId="f2c56549-8351-4edf-9ca5-6848f1df5cd3" providerId="ADAL" clId="{82344E41-B5FC-4B0A-BEFE-39F7CB57418C}" dt="2024-10-02T14:10:55.283" v="802" actId="1035"/>
        <pc:sldMkLst>
          <pc:docMk/>
          <pc:sldMk cId="2988003765" sldId="270"/>
        </pc:sldMkLst>
      </pc:sldChg>
      <pc:sldChg chg="modSp mod">
        <pc:chgData name="Allan, Melia" userId="f2c56549-8351-4edf-9ca5-6848f1df5cd3" providerId="ADAL" clId="{82344E41-B5FC-4B0A-BEFE-39F7CB57418C}" dt="2024-10-02T14:11:00.259" v="804" actId="1035"/>
        <pc:sldMkLst>
          <pc:docMk/>
          <pc:sldMk cId="884539657" sldId="272"/>
        </pc:sldMkLst>
      </pc:sldChg>
      <pc:sldChg chg="modSp mod">
        <pc:chgData name="Allan, Melia" userId="f2c56549-8351-4edf-9ca5-6848f1df5cd3" providerId="ADAL" clId="{82344E41-B5FC-4B0A-BEFE-39F7CB57418C}" dt="2024-10-02T14:10:30.731" v="790" actId="1035"/>
        <pc:sldMkLst>
          <pc:docMk/>
          <pc:sldMk cId="2996697919" sldId="273"/>
        </pc:sldMkLst>
      </pc:sldChg>
      <pc:sldChg chg="modSp mod">
        <pc:chgData name="Allan, Melia" userId="f2c56549-8351-4edf-9ca5-6848f1df5cd3" providerId="ADAL" clId="{82344E41-B5FC-4B0A-BEFE-39F7CB57418C}" dt="2024-10-02T14:11:06.974" v="806" actId="1036"/>
        <pc:sldMkLst>
          <pc:docMk/>
          <pc:sldMk cId="4081564806" sldId="274"/>
        </pc:sldMkLst>
      </pc:sldChg>
      <pc:sldChg chg="addSp delSp modSp mod">
        <pc:chgData name="Allan, Melia" userId="f2c56549-8351-4edf-9ca5-6848f1df5cd3" providerId="ADAL" clId="{82344E41-B5FC-4B0A-BEFE-39F7CB57418C}" dt="2024-10-02T14:11:10.586" v="808" actId="1035"/>
        <pc:sldMkLst>
          <pc:docMk/>
          <pc:sldMk cId="2008191077" sldId="275"/>
        </pc:sldMkLst>
      </pc:sldChg>
      <pc:sldChg chg="modSp mod">
        <pc:chgData name="Allan, Melia" userId="f2c56549-8351-4edf-9ca5-6848f1df5cd3" providerId="ADAL" clId="{82344E41-B5FC-4B0A-BEFE-39F7CB57418C}" dt="2024-10-02T14:11:13.717" v="810" actId="1035"/>
        <pc:sldMkLst>
          <pc:docMk/>
          <pc:sldMk cId="1832253179" sldId="276"/>
        </pc:sldMkLst>
      </pc:sldChg>
      <pc:sldChg chg="modSp mod">
        <pc:chgData name="Allan, Melia" userId="f2c56549-8351-4edf-9ca5-6848f1df5cd3" providerId="ADAL" clId="{82344E41-B5FC-4B0A-BEFE-39F7CB57418C}" dt="2024-10-02T14:11:38.354" v="814" actId="14100"/>
        <pc:sldMkLst>
          <pc:docMk/>
          <pc:sldMk cId="1858989829" sldId="277"/>
        </pc:sldMkLst>
      </pc:sldChg>
      <pc:sldChg chg="modSp mod">
        <pc:chgData name="Allan, Melia" userId="f2c56549-8351-4edf-9ca5-6848f1df5cd3" providerId="ADAL" clId="{82344E41-B5FC-4B0A-BEFE-39F7CB57418C}" dt="2024-10-02T14:11:17.092" v="812" actId="1035"/>
        <pc:sldMkLst>
          <pc:docMk/>
          <pc:sldMk cId="4009409079" sldId="278"/>
        </pc:sldMkLst>
      </pc:sldChg>
      <pc:sldChg chg="modSp mod">
        <pc:chgData name="Allan, Melia" userId="f2c56549-8351-4edf-9ca5-6848f1df5cd3" providerId="ADAL" clId="{82344E41-B5FC-4B0A-BEFE-39F7CB57418C}" dt="2024-10-02T14:10:35.516" v="792" actId="1035"/>
        <pc:sldMkLst>
          <pc:docMk/>
          <pc:sldMk cId="1503532735" sldId="280"/>
        </pc:sldMkLst>
      </pc:sldChg>
      <pc:sldChg chg="modSp mod">
        <pc:chgData name="Allan, Melia" userId="f2c56549-8351-4edf-9ca5-6848f1df5cd3" providerId="ADAL" clId="{82344E41-B5FC-4B0A-BEFE-39F7CB57418C}" dt="2024-10-02T14:10:41.899" v="796" actId="1035"/>
        <pc:sldMkLst>
          <pc:docMk/>
          <pc:sldMk cId="708216807" sldId="281"/>
        </pc:sldMkLst>
      </pc:sldChg>
      <pc:sldChg chg="addSp delSp modSp mod">
        <pc:chgData name="Allan, Melia" userId="f2c56549-8351-4edf-9ca5-6848f1df5cd3" providerId="ADAL" clId="{82344E41-B5FC-4B0A-BEFE-39F7CB57418C}" dt="2024-10-02T14:10:39.221" v="794" actId="1035"/>
        <pc:sldMkLst>
          <pc:docMk/>
          <pc:sldMk cId="2372878426" sldId="283"/>
        </pc:sldMkLst>
      </pc:sldChg>
    </pc:docChg>
  </pc:docChgLst>
  <pc:docChgLst>
    <pc:chgData name="Allan, Melia" userId="S::melia.allan@ct.gov::f2c56549-8351-4edf-9ca5-6848f1df5cd3" providerId="AD" clId="Web-{8D759FC3-48D0-369F-2AA6-B5AE3DFC6737}"/>
    <pc:docChg chg="modSld">
      <pc:chgData name="Allan, Melia" userId="S::melia.allan@ct.gov::f2c56549-8351-4edf-9ca5-6848f1df5cd3" providerId="AD" clId="Web-{8D759FC3-48D0-369F-2AA6-B5AE3DFC6737}" dt="2024-09-30T18:24:08.599" v="33" actId="1076"/>
      <pc:docMkLst>
        <pc:docMk/>
      </pc:docMkLst>
      <pc:sldChg chg="addSp modSp">
        <pc:chgData name="Allan, Melia" userId="S::melia.allan@ct.gov::f2c56549-8351-4edf-9ca5-6848f1df5cd3" providerId="AD" clId="Web-{8D759FC3-48D0-369F-2AA6-B5AE3DFC6737}" dt="2024-09-30T18:24:08.599" v="33" actId="1076"/>
        <pc:sldMkLst>
          <pc:docMk/>
          <pc:sldMk cId="2988003765" sldId="270"/>
        </pc:sldMkLst>
      </pc:sldChg>
    </pc:docChg>
  </pc:docChgLst>
  <pc:docChgLst>
    <pc:chgData name="Cullen, Lorraine" userId="S::lorraine.cullen@ct.gov::2c352681-1cbb-48a7-b702-f8eac648ecf3" providerId="AD" clId="Web-{0D7ADB94-EE34-137C-B9BF-735FCA23575E}"/>
    <pc:docChg chg="modSld">
      <pc:chgData name="Cullen, Lorraine" userId="S::lorraine.cullen@ct.gov::2c352681-1cbb-48a7-b702-f8eac648ecf3" providerId="AD" clId="Web-{0D7ADB94-EE34-137C-B9BF-735FCA23575E}" dt="2025-01-08T14:11:09.899" v="1" actId="20577"/>
      <pc:docMkLst>
        <pc:docMk/>
      </pc:docMkLst>
      <pc:sldChg chg="modSp">
        <pc:chgData name="Cullen, Lorraine" userId="S::lorraine.cullen@ct.gov::2c352681-1cbb-48a7-b702-f8eac648ecf3" providerId="AD" clId="Web-{0D7ADB94-EE34-137C-B9BF-735FCA23575E}" dt="2025-01-08T14:11:09.899" v="1" actId="20577"/>
        <pc:sldMkLst>
          <pc:docMk/>
          <pc:sldMk cId="4025996012" sldId="286"/>
        </pc:sldMkLst>
        <pc:spChg chg="mod">
          <ac:chgData name="Cullen, Lorraine" userId="S::lorraine.cullen@ct.gov::2c352681-1cbb-48a7-b702-f8eac648ecf3" providerId="AD" clId="Web-{0D7ADB94-EE34-137C-B9BF-735FCA23575E}" dt="2025-01-08T14:11:09.899" v="1" actId="20577"/>
          <ac:spMkLst>
            <pc:docMk/>
            <pc:sldMk cId="4025996012" sldId="286"/>
            <ac:spMk id="3" creationId="{66D02D63-8058-9345-4540-D7C07EB6DBF0}"/>
          </ac:spMkLst>
        </pc:spChg>
      </pc:sldChg>
    </pc:docChg>
  </pc:docChgLst>
  <pc:docChgLst>
    <pc:chgData name="Allan, Melia" userId="S::melia.allan@ct.gov::f2c56549-8351-4edf-9ca5-6848f1df5cd3" providerId="AD" clId="Web-{06C622CA-23D3-BB1F-5D4D-46904671FB39}"/>
    <pc:docChg chg="modSld">
      <pc:chgData name="Allan, Melia" userId="S::melia.allan@ct.gov::f2c56549-8351-4edf-9ca5-6848f1df5cd3" providerId="AD" clId="Web-{06C622CA-23D3-BB1F-5D4D-46904671FB39}" dt="2024-10-03T16:34:06.402" v="29" actId="20577"/>
      <pc:docMkLst>
        <pc:docMk/>
      </pc:docMkLst>
      <pc:sldChg chg="modSp">
        <pc:chgData name="Allan, Melia" userId="S::melia.allan@ct.gov::f2c56549-8351-4edf-9ca5-6848f1df5cd3" providerId="AD" clId="Web-{06C622CA-23D3-BB1F-5D4D-46904671FB39}" dt="2024-10-03T16:34:06.402" v="29" actId="20577"/>
        <pc:sldMkLst>
          <pc:docMk/>
          <pc:sldMk cId="1858989829" sldId="277"/>
        </pc:sldMkLst>
      </pc:sldChg>
    </pc:docChg>
  </pc:docChgLst>
  <pc:docChgLst>
    <pc:chgData name="Allan, Melia" userId="S::melia.allan@ct.gov::f2c56549-8351-4edf-9ca5-6848f1df5cd3" providerId="AD" clId="Web-{CF6D29D1-0C9C-1ED1-9A55-780850E8F88B}"/>
    <pc:docChg chg="modSld">
      <pc:chgData name="Allan, Melia" userId="S::melia.allan@ct.gov::f2c56549-8351-4edf-9ca5-6848f1df5cd3" providerId="AD" clId="Web-{CF6D29D1-0C9C-1ED1-9A55-780850E8F88B}" dt="2024-12-09T17:00:19.699" v="121"/>
      <pc:docMkLst>
        <pc:docMk/>
      </pc:docMkLst>
      <pc:sldChg chg="modSp">
        <pc:chgData name="Allan, Melia" userId="S::melia.allan@ct.gov::f2c56549-8351-4edf-9ca5-6848f1df5cd3" providerId="AD" clId="Web-{CF6D29D1-0C9C-1ED1-9A55-780850E8F88B}" dt="2024-12-09T16:15:19.430" v="14" actId="14100"/>
        <pc:sldMkLst>
          <pc:docMk/>
          <pc:sldMk cId="24622786" sldId="268"/>
        </pc:sldMkLst>
        <pc:spChg chg="mod">
          <ac:chgData name="Allan, Melia" userId="S::melia.allan@ct.gov::f2c56549-8351-4edf-9ca5-6848f1df5cd3" providerId="AD" clId="Web-{CF6D29D1-0C9C-1ED1-9A55-780850E8F88B}" dt="2024-12-09T16:15:19.430" v="14" actId="14100"/>
          <ac:spMkLst>
            <pc:docMk/>
            <pc:sldMk cId="24622786" sldId="268"/>
            <ac:spMk id="3" creationId="{3F564DFD-14F0-52E4-366C-A3F79018C03D}"/>
          </ac:spMkLst>
        </pc:spChg>
      </pc:sldChg>
      <pc:sldChg chg="delSp modSp">
        <pc:chgData name="Allan, Melia" userId="S::melia.allan@ct.gov::f2c56549-8351-4edf-9ca5-6848f1df5cd3" providerId="AD" clId="Web-{CF6D29D1-0C9C-1ED1-9A55-780850E8F88B}" dt="2024-12-09T16:21:47.233" v="17"/>
        <pc:sldMkLst>
          <pc:docMk/>
          <pc:sldMk cId="884539657" sldId="272"/>
        </pc:sldMkLst>
      </pc:sldChg>
      <pc:sldChg chg="modSp">
        <pc:chgData name="Allan, Melia" userId="S::melia.allan@ct.gov::f2c56549-8351-4edf-9ca5-6848f1df5cd3" providerId="AD" clId="Web-{CF6D29D1-0C9C-1ED1-9A55-780850E8F88B}" dt="2024-12-09T16:55:28.826" v="42" actId="20577"/>
        <pc:sldMkLst>
          <pc:docMk/>
          <pc:sldMk cId="2008191077" sldId="275"/>
        </pc:sldMkLst>
        <pc:spChg chg="mod">
          <ac:chgData name="Allan, Melia" userId="S::melia.allan@ct.gov::f2c56549-8351-4edf-9ca5-6848f1df5cd3" providerId="AD" clId="Web-{CF6D29D1-0C9C-1ED1-9A55-780850E8F88B}" dt="2024-12-09T16:55:28.826" v="42" actId="20577"/>
          <ac:spMkLst>
            <pc:docMk/>
            <pc:sldMk cId="2008191077" sldId="275"/>
            <ac:spMk id="2" creationId="{EADBAEAE-F0B4-B210-06F0-FBD11FDB2AAA}"/>
          </ac:spMkLst>
        </pc:spChg>
      </pc:sldChg>
      <pc:sldChg chg="modSp">
        <pc:chgData name="Allan, Melia" userId="S::melia.allan@ct.gov::f2c56549-8351-4edf-9ca5-6848f1df5cd3" providerId="AD" clId="Web-{CF6D29D1-0C9C-1ED1-9A55-780850E8F88B}" dt="2024-12-09T16:55:54.960" v="66"/>
        <pc:sldMkLst>
          <pc:docMk/>
          <pc:sldMk cId="1832253179" sldId="276"/>
        </pc:sldMkLst>
        <pc:spChg chg="mod">
          <ac:chgData name="Allan, Melia" userId="S::melia.allan@ct.gov::f2c56549-8351-4edf-9ca5-6848f1df5cd3" providerId="AD" clId="Web-{CF6D29D1-0C9C-1ED1-9A55-780850E8F88B}" dt="2024-12-09T16:24:15.188" v="22" actId="20577"/>
          <ac:spMkLst>
            <pc:docMk/>
            <pc:sldMk cId="1832253179" sldId="276"/>
            <ac:spMk id="2" creationId="{10658D9A-08DB-2127-1F67-EF28DDEE5FB2}"/>
          </ac:spMkLst>
        </pc:spChg>
        <pc:graphicFrameChg chg="mod modGraphic">
          <ac:chgData name="Allan, Melia" userId="S::melia.allan@ct.gov::f2c56549-8351-4edf-9ca5-6848f1df5cd3" providerId="AD" clId="Web-{CF6D29D1-0C9C-1ED1-9A55-780850E8F88B}" dt="2024-12-09T16:55:54.960" v="66"/>
          <ac:graphicFrameMkLst>
            <pc:docMk/>
            <pc:sldMk cId="1832253179" sldId="276"/>
            <ac:graphicFrameMk id="5" creationId="{60AA0F60-F23B-1C35-FA5A-20B0A6EA352B}"/>
          </ac:graphicFrameMkLst>
        </pc:graphicFrameChg>
      </pc:sldChg>
      <pc:sldChg chg="modSp">
        <pc:chgData name="Allan, Melia" userId="S::melia.allan@ct.gov::f2c56549-8351-4edf-9ca5-6848f1df5cd3" providerId="AD" clId="Web-{CF6D29D1-0C9C-1ED1-9A55-780850E8F88B}" dt="2024-12-09T16:15:04.602" v="9" actId="20577"/>
        <pc:sldMkLst>
          <pc:docMk/>
          <pc:sldMk cId="1858989829" sldId="277"/>
        </pc:sldMkLst>
        <pc:spChg chg="mod">
          <ac:chgData name="Allan, Melia" userId="S::melia.allan@ct.gov::f2c56549-8351-4edf-9ca5-6848f1df5cd3" providerId="AD" clId="Web-{CF6D29D1-0C9C-1ED1-9A55-780850E8F88B}" dt="2024-12-09T16:15:04.602" v="9" actId="20577"/>
          <ac:spMkLst>
            <pc:docMk/>
            <pc:sldMk cId="1858989829" sldId="277"/>
            <ac:spMk id="14" creationId="{9A12116A-5FF0-CEA0-0E85-F450CD6613B5}"/>
          </ac:spMkLst>
        </pc:spChg>
      </pc:sldChg>
      <pc:sldChg chg="modSp">
        <pc:chgData name="Allan, Melia" userId="S::melia.allan@ct.gov::f2c56549-8351-4edf-9ca5-6848f1df5cd3" providerId="AD" clId="Web-{CF6D29D1-0C9C-1ED1-9A55-780850E8F88B}" dt="2024-12-09T16:25:56.846" v="38" actId="20577"/>
        <pc:sldMkLst>
          <pc:docMk/>
          <pc:sldMk cId="4009409079" sldId="278"/>
        </pc:sldMkLst>
        <pc:spChg chg="mod">
          <ac:chgData name="Allan, Melia" userId="S::melia.allan@ct.gov::f2c56549-8351-4edf-9ca5-6848f1df5cd3" providerId="AD" clId="Web-{CF6D29D1-0C9C-1ED1-9A55-780850E8F88B}" dt="2024-12-09T16:25:56.846" v="38" actId="20577"/>
          <ac:spMkLst>
            <pc:docMk/>
            <pc:sldMk cId="4009409079" sldId="278"/>
            <ac:spMk id="2" creationId="{19FB19DF-97FA-B5C7-1658-7E7AC4ADD365}"/>
          </ac:spMkLst>
        </pc:spChg>
      </pc:sldChg>
      <pc:sldChg chg="modSp">
        <pc:chgData name="Allan, Melia" userId="S::melia.allan@ct.gov::f2c56549-8351-4edf-9ca5-6848f1df5cd3" providerId="AD" clId="Web-{CF6D29D1-0C9C-1ED1-9A55-780850E8F88B}" dt="2024-12-09T17:00:19.699" v="121"/>
        <pc:sldMkLst>
          <pc:docMk/>
          <pc:sldMk cId="708216807" sldId="281"/>
        </pc:sldMkLst>
        <pc:graphicFrameChg chg="mod modGraphic">
          <ac:chgData name="Allan, Melia" userId="S::melia.allan@ct.gov::f2c56549-8351-4edf-9ca5-6848f1df5cd3" providerId="AD" clId="Web-{CF6D29D1-0C9C-1ED1-9A55-780850E8F88B}" dt="2024-12-09T17:00:19.699" v="121"/>
          <ac:graphicFrameMkLst>
            <pc:docMk/>
            <pc:sldMk cId="708216807" sldId="281"/>
            <ac:graphicFrameMk id="4" creationId="{83D9F0A5-9D26-0B7A-431F-0A9B69A10E4E}"/>
          </ac:graphicFrameMkLst>
        </pc:graphicFrameChg>
      </pc:sldChg>
      <pc:sldChg chg="modSp">
        <pc:chgData name="Allan, Melia" userId="S::melia.allan@ct.gov::f2c56549-8351-4edf-9ca5-6848f1df5cd3" providerId="AD" clId="Web-{CF6D29D1-0C9C-1ED1-9A55-780850E8F88B}" dt="2024-12-09T16:28:27.473" v="41" actId="20577"/>
        <pc:sldMkLst>
          <pc:docMk/>
          <pc:sldMk cId="2372878426" sldId="283"/>
        </pc:sldMkLst>
      </pc:sldChg>
    </pc:docChg>
  </pc:docChgLst>
  <pc:docChgLst>
    <pc:chgData name="Allan, Melia" userId="S::melia.allan@ct.gov::f2c56549-8351-4edf-9ca5-6848f1df5cd3" providerId="AD" clId="Web-{5D1D37CE-9FD9-9A36-4B2C-139A0766C500}"/>
    <pc:docChg chg="delSld">
      <pc:chgData name="Allan, Melia" userId="S::melia.allan@ct.gov::f2c56549-8351-4edf-9ca5-6848f1df5cd3" providerId="AD" clId="Web-{5D1D37CE-9FD9-9A36-4B2C-139A0766C500}" dt="2024-09-23T13:14:03.943" v="0"/>
      <pc:docMkLst>
        <pc:docMk/>
      </pc:docMkLst>
      <pc:sldChg chg="del">
        <pc:chgData name="Allan, Melia" userId="S::melia.allan@ct.gov::f2c56549-8351-4edf-9ca5-6848f1df5cd3" providerId="AD" clId="Web-{5D1D37CE-9FD9-9A36-4B2C-139A0766C500}" dt="2024-09-23T13:14:03.943" v="0"/>
        <pc:sldMkLst>
          <pc:docMk/>
          <pc:sldMk cId="725541637" sldId="27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0E_B21951B5.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ctgovexec-my.sharepoint.com/personal/melia_allan_ct_gov/Documents/Working%20Groups/NHFAC/CHOW%20Chart%204-10_7-10_and_10-0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118_599E16BF.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solidFill>
                  <a:schemeClr val="tx1"/>
                </a:solidFill>
              </a:rPr>
              <a:t>Capacity</a:t>
            </a:r>
          </a:p>
        </c:rich>
      </c:tx>
      <c:layout>
        <c:manualLayout>
          <c:xMode val="edge"/>
          <c:yMode val="edge"/>
          <c:x val="0.44462527390308143"/>
          <c:y val="1.085382265366562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Capacity</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F5-43F2-B787-9BB951539F14}"/>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7FF5-43F2-B787-9BB951539F14}"/>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7FF5-43F2-B787-9BB951539F14}"/>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7FF5-43F2-B787-9BB951539F14}"/>
              </c:ext>
            </c:extLst>
          </c:dPt>
          <c:dLbls>
            <c:dLbl>
              <c:idx val="0"/>
              <c:layout>
                <c:manualLayout>
                  <c:x val="3.8558772291625207E-3"/>
                  <c:y val="-6.6057333252808031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F5-43F2-B787-9BB951539F14}"/>
                </c:ext>
              </c:extLst>
            </c:dLbl>
            <c:dLbl>
              <c:idx val="1"/>
              <c:layout>
                <c:manualLayout>
                  <c:x val="1.4619559598308832E-2"/>
                  <c:y val="-3.659333546801341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FF5-43F2-B787-9BB951539F14}"/>
                </c:ext>
              </c:extLst>
            </c:dLbl>
            <c:dLbl>
              <c:idx val="2"/>
              <c:layout>
                <c:manualLayout>
                  <c:x val="1.5256860222991294E-3"/>
                  <c:y val="5.6841554700417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FF5-43F2-B787-9BB951539F14}"/>
                </c:ext>
              </c:extLst>
            </c:dLbl>
            <c:dLbl>
              <c:idx val="3"/>
              <c:layout>
                <c:manualLayout>
                  <c:x val="3.9219141364562121E-3"/>
                  <c:y val="-9.7809749866392577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FF5-43F2-B787-9BB951539F1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200+ Beds</c:v>
                </c:pt>
              </c:strCache>
            </c:strRef>
          </c:cat>
          <c:val>
            <c:numRef>
              <c:f>Sheet1!$B$2:$B$5</c:f>
              <c:numCache>
                <c:formatCode>General</c:formatCode>
                <c:ptCount val="4"/>
                <c:pt idx="0">
                  <c:v>13</c:v>
                </c:pt>
                <c:pt idx="1">
                  <c:v>80</c:v>
                </c:pt>
                <c:pt idx="2">
                  <c:v>88</c:v>
                </c:pt>
                <c:pt idx="3">
                  <c:v>15</c:v>
                </c:pt>
              </c:numCache>
            </c:numRef>
          </c:val>
          <c:extLst>
            <c:ext xmlns:c16="http://schemas.microsoft.com/office/drawing/2014/chart" uri="{C3380CC4-5D6E-409C-BE32-E72D297353CC}">
              <c16:uniqueId val="{00000008-7FF5-43F2-B787-9BB951539F14}"/>
            </c:ext>
          </c:extLst>
        </c:ser>
        <c:ser>
          <c:idx val="1"/>
          <c:order val="1"/>
          <c:tx>
            <c:strRef>
              <c:f>Sheet1!$A$3</c:f>
              <c:strCache>
                <c:ptCount val="1"/>
                <c:pt idx="0">
                  <c:v>50-119 Beds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9-4E80-D64C-800D-DCB4A1F83A7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200+ Beds</c:v>
                </c:pt>
              </c:strCache>
            </c:strRef>
          </c:cat>
          <c:val>
            <c:numRef>
              <c:f>Sheet1!$B$3</c:f>
              <c:numCache>
                <c:formatCode>General</c:formatCode>
                <c:ptCount val="1"/>
                <c:pt idx="0">
                  <c:v>80</c:v>
                </c:pt>
              </c:numCache>
            </c:numRef>
          </c:val>
          <c:extLst>
            <c:ext xmlns:c16="http://schemas.microsoft.com/office/drawing/2014/chart" uri="{C3380CC4-5D6E-409C-BE32-E72D297353CC}">
              <c16:uniqueId val="{00000008-3303-784D-8D7C-15DA8F624077}"/>
            </c:ext>
          </c:extLst>
        </c:ser>
        <c:ser>
          <c:idx val="2"/>
          <c:order val="2"/>
          <c:tx>
            <c:strRef>
              <c:f>Sheet1!$A$4</c:f>
              <c:strCache>
                <c:ptCount val="1"/>
                <c:pt idx="0">
                  <c:v>120-199 Beds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B-4E80-D64C-800D-DCB4A1F83A7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200+ Beds</c:v>
                </c:pt>
              </c:strCache>
            </c:strRef>
          </c:cat>
          <c:val>
            <c:numRef>
              <c:f>Sheet1!$B$4</c:f>
              <c:numCache>
                <c:formatCode>General</c:formatCode>
                <c:ptCount val="1"/>
                <c:pt idx="0">
                  <c:v>88</c:v>
                </c:pt>
              </c:numCache>
            </c:numRef>
          </c:val>
          <c:extLst>
            <c:ext xmlns:c16="http://schemas.microsoft.com/office/drawing/2014/chart" uri="{C3380CC4-5D6E-409C-BE32-E72D297353CC}">
              <c16:uniqueId val="{00000009-3303-784D-8D7C-15DA8F624077}"/>
            </c:ext>
          </c:extLst>
        </c:ser>
        <c:ser>
          <c:idx val="3"/>
          <c:order val="3"/>
          <c:tx>
            <c:strRef>
              <c:f>Sheet1!$A$5</c:f>
              <c:strCache>
                <c:ptCount val="1"/>
                <c:pt idx="0">
                  <c:v>200+ Beds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D-4E80-D64C-800D-DCB4A1F83A7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1-49 Beds</c:v>
                </c:pt>
                <c:pt idx="1">
                  <c:v>50-119 Beds</c:v>
                </c:pt>
                <c:pt idx="2">
                  <c:v>120-199 Beds</c:v>
                </c:pt>
                <c:pt idx="3">
                  <c:v>200+ Beds</c:v>
                </c:pt>
              </c:strCache>
            </c:strRef>
          </c:cat>
          <c:val>
            <c:numRef>
              <c:f>Sheet1!$B$5</c:f>
              <c:numCache>
                <c:formatCode>General</c:formatCode>
                <c:ptCount val="1"/>
                <c:pt idx="0">
                  <c:v>15</c:v>
                </c:pt>
              </c:numCache>
            </c:numRef>
          </c:val>
          <c:extLst>
            <c:ext xmlns:c16="http://schemas.microsoft.com/office/drawing/2014/chart" uri="{C3380CC4-5D6E-409C-BE32-E72D297353CC}">
              <c16:uniqueId val="{0000000A-3303-784D-8D7C-15DA8F624077}"/>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rtl="0">
              <a:defRPr sz="1400"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legendEntry>
        <c:idx val="3"/>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a:solidFill>
                  <a:sysClr val="windowText" lastClr="000000"/>
                </a:solidFill>
              </a:rPr>
              <a:t>CHOW Activity SFY 2022-2025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2"/>
          <c:order val="2"/>
          <c:tx>
            <c:strRef>
              <c:f>Sheet1!$D$31</c:f>
              <c:strCache>
                <c:ptCount val="1"/>
                <c:pt idx="0">
                  <c:v>Completed</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Sheet1!$E$30:$H$30</c:f>
              <c:numCache>
                <c:formatCode>General</c:formatCode>
                <c:ptCount val="4"/>
                <c:pt idx="0">
                  <c:v>2022</c:v>
                </c:pt>
                <c:pt idx="1">
                  <c:v>2023</c:v>
                </c:pt>
                <c:pt idx="2">
                  <c:v>2024</c:v>
                </c:pt>
                <c:pt idx="3">
                  <c:v>2025</c:v>
                </c:pt>
              </c:numCache>
            </c:numRef>
          </c:cat>
          <c:val>
            <c:numRef>
              <c:f>Sheet1!$E$31:$H$31</c:f>
              <c:numCache>
                <c:formatCode>General</c:formatCode>
                <c:ptCount val="4"/>
                <c:pt idx="0">
                  <c:v>11</c:v>
                </c:pt>
                <c:pt idx="1">
                  <c:v>10</c:v>
                </c:pt>
                <c:pt idx="2">
                  <c:v>19</c:v>
                </c:pt>
                <c:pt idx="3">
                  <c:v>12</c:v>
                </c:pt>
              </c:numCache>
            </c:numRef>
          </c:val>
          <c:extLst>
            <c:ext xmlns:c16="http://schemas.microsoft.com/office/drawing/2014/chart" uri="{C3380CC4-5D6E-409C-BE32-E72D297353CC}">
              <c16:uniqueId val="{00000000-D7AA-4C12-960B-B011913D1D01}"/>
            </c:ext>
          </c:extLst>
        </c:ser>
        <c:ser>
          <c:idx val="3"/>
          <c:order val="3"/>
          <c:tx>
            <c:strRef>
              <c:f>Sheet1!$D$32</c:f>
              <c:strCache>
                <c:ptCount val="1"/>
                <c:pt idx="0">
                  <c:v>Pending</c:v>
                </c:pt>
              </c:strCache>
            </c:strRef>
          </c:tx>
          <c:spPr>
            <a:noFill/>
            <a:ln w="28575">
              <a:solidFill>
                <a:srgbClr val="FF0000"/>
              </a:solidFill>
              <a:prstDash val="solid"/>
            </a:ln>
            <a:effectLst/>
          </c:spPr>
          <c:invertIfNegative val="0"/>
          <c:dPt>
            <c:idx val="2"/>
            <c:invertIfNegative val="0"/>
            <c:bubble3D val="0"/>
            <c:spPr>
              <a:noFill/>
              <a:ln w="28575">
                <a:solidFill>
                  <a:srgbClr val="FF0000"/>
                </a:solidFill>
                <a:prstDash val="dash"/>
              </a:ln>
              <a:effectLst/>
            </c:spPr>
            <c:extLst>
              <c:ext xmlns:c16="http://schemas.microsoft.com/office/drawing/2014/chart" uri="{C3380CC4-5D6E-409C-BE32-E72D297353CC}">
                <c16:uniqueId val="{00000002-D7AA-4C12-960B-B011913D1D01}"/>
              </c:ext>
            </c:extLst>
          </c:dPt>
          <c:dPt>
            <c:idx val="3"/>
            <c:invertIfNegative val="0"/>
            <c:bubble3D val="0"/>
            <c:spPr>
              <a:noFill/>
              <a:ln w="28575">
                <a:solidFill>
                  <a:srgbClr val="FF0000"/>
                </a:solidFill>
                <a:prstDash val="dash"/>
              </a:ln>
              <a:effectLst/>
            </c:spPr>
            <c:extLst>
              <c:ext xmlns:c16="http://schemas.microsoft.com/office/drawing/2014/chart" uri="{C3380CC4-5D6E-409C-BE32-E72D297353CC}">
                <c16:uniqueId val="{00000004-D7AA-4C12-960B-B011913D1D01}"/>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Sheet1!$E$30:$H$30</c:f>
              <c:numCache>
                <c:formatCode>General</c:formatCode>
                <c:ptCount val="4"/>
                <c:pt idx="0">
                  <c:v>2022</c:v>
                </c:pt>
                <c:pt idx="1">
                  <c:v>2023</c:v>
                </c:pt>
                <c:pt idx="2">
                  <c:v>2024</c:v>
                </c:pt>
                <c:pt idx="3">
                  <c:v>2025</c:v>
                </c:pt>
              </c:numCache>
            </c:numRef>
          </c:cat>
          <c:val>
            <c:numRef>
              <c:f>Sheet1!$E$32:$H$32</c:f>
              <c:numCache>
                <c:formatCode>General</c:formatCode>
                <c:ptCount val="4"/>
                <c:pt idx="3">
                  <c:v>12</c:v>
                </c:pt>
              </c:numCache>
            </c:numRef>
          </c:val>
          <c:extLst>
            <c:ext xmlns:c16="http://schemas.microsoft.com/office/drawing/2014/chart" uri="{C3380CC4-5D6E-409C-BE32-E72D297353CC}">
              <c16:uniqueId val="{00000005-D7AA-4C12-960B-B011913D1D01}"/>
            </c:ext>
          </c:extLst>
        </c:ser>
        <c:dLbls>
          <c:showLegendKey val="0"/>
          <c:showVal val="0"/>
          <c:showCatName val="0"/>
          <c:showSerName val="0"/>
          <c:showPercent val="0"/>
          <c:showBubbleSize val="0"/>
        </c:dLbls>
        <c:gapWidth val="150"/>
        <c:overlap val="100"/>
        <c:axId val="801859551"/>
        <c:axId val="801867711"/>
        <c:extLst>
          <c:ext xmlns:c15="http://schemas.microsoft.com/office/drawing/2012/chart" uri="{02D57815-91ED-43cb-92C2-25804820EDAC}">
            <c15:filteredBarSeries>
              <c15:ser>
                <c:idx val="0"/>
                <c:order val="0"/>
                <c:tx>
                  <c:strRef>
                    <c:extLst>
                      <c:ext uri="{02D57815-91ED-43cb-92C2-25804820EDAC}">
                        <c15:formulaRef>
                          <c15:sqref>Sheet1!$D$29</c15:sqref>
                        </c15:formulaRef>
                      </c:ext>
                    </c:extLst>
                    <c:strCache>
                      <c:ptCount val="1"/>
                      <c:pt idx="0">
                        <c:v>CHOW Activity SFY 2022-2025</c:v>
                      </c:pt>
                    </c:strCache>
                  </c:strRef>
                </c:tx>
                <c:spPr>
                  <a:solidFill>
                    <a:schemeClr val="accent1"/>
                  </a:solidFill>
                  <a:ln>
                    <a:noFill/>
                  </a:ln>
                  <a:effectLst/>
                </c:spPr>
                <c:invertIfNegative val="0"/>
                <c:cat>
                  <c:numRef>
                    <c:extLst>
                      <c:ext uri="{02D57815-91ED-43cb-92C2-25804820EDAC}">
                        <c15:formulaRef>
                          <c15:sqref>Sheet1!$E$30:$H$30</c15:sqref>
                        </c15:formulaRef>
                      </c:ext>
                    </c:extLst>
                    <c:numCache>
                      <c:formatCode>General</c:formatCode>
                      <c:ptCount val="4"/>
                      <c:pt idx="0">
                        <c:v>2022</c:v>
                      </c:pt>
                      <c:pt idx="1">
                        <c:v>2023</c:v>
                      </c:pt>
                      <c:pt idx="2">
                        <c:v>2024</c:v>
                      </c:pt>
                      <c:pt idx="3">
                        <c:v>2025</c:v>
                      </c:pt>
                    </c:numCache>
                  </c:numRef>
                </c:cat>
                <c:val>
                  <c:numRef>
                    <c:extLst>
                      <c:ext uri="{02D57815-91ED-43cb-92C2-25804820EDAC}">
                        <c15:formulaRef>
                          <c15:sqref>Sheet1!$E$29:$H$29</c15:sqref>
                        </c15:formulaRef>
                      </c:ext>
                    </c:extLst>
                    <c:numCache>
                      <c:formatCode>General</c:formatCode>
                      <c:ptCount val="4"/>
                    </c:numCache>
                  </c:numRef>
                </c:val>
                <c:extLst>
                  <c:ext xmlns:c16="http://schemas.microsoft.com/office/drawing/2014/chart" uri="{C3380CC4-5D6E-409C-BE32-E72D297353CC}">
                    <c16:uniqueId val="{00000006-D7AA-4C12-960B-B011913D1D01}"/>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Sheet1!$D$30</c15:sqref>
                        </c15:formulaRef>
                      </c:ext>
                    </c:extLst>
                    <c:strCache>
                      <c:ptCount val="1"/>
                      <c:pt idx="0">
                        <c:v>Year</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Sheet1!$E$30:$H$30</c15:sqref>
                        </c15:formulaRef>
                      </c:ext>
                    </c:extLst>
                    <c:numCache>
                      <c:formatCode>General</c:formatCode>
                      <c:ptCount val="4"/>
                      <c:pt idx="0">
                        <c:v>2022</c:v>
                      </c:pt>
                      <c:pt idx="1">
                        <c:v>2023</c:v>
                      </c:pt>
                      <c:pt idx="2">
                        <c:v>2024</c:v>
                      </c:pt>
                      <c:pt idx="3">
                        <c:v>2025</c:v>
                      </c:pt>
                    </c:numCache>
                  </c:numRef>
                </c:cat>
                <c:val>
                  <c:numRef>
                    <c:extLst xmlns:c15="http://schemas.microsoft.com/office/drawing/2012/chart">
                      <c:ext xmlns:c15="http://schemas.microsoft.com/office/drawing/2012/chart" uri="{02D57815-91ED-43cb-92C2-25804820EDAC}">
                        <c15:formulaRef>
                          <c15:sqref>Sheet1!$E$30:$H$30</c15:sqref>
                        </c15:formulaRef>
                      </c:ext>
                    </c:extLst>
                    <c:numCache>
                      <c:formatCode>General</c:formatCode>
                      <c:ptCount val="4"/>
                      <c:pt idx="0">
                        <c:v>2022</c:v>
                      </c:pt>
                      <c:pt idx="1">
                        <c:v>2023</c:v>
                      </c:pt>
                      <c:pt idx="2">
                        <c:v>2024</c:v>
                      </c:pt>
                      <c:pt idx="3">
                        <c:v>2025</c:v>
                      </c:pt>
                    </c:numCache>
                  </c:numRef>
                </c:val>
                <c:extLst xmlns:c15="http://schemas.microsoft.com/office/drawing/2012/chart">
                  <c:ext xmlns:c16="http://schemas.microsoft.com/office/drawing/2014/chart" uri="{C3380CC4-5D6E-409C-BE32-E72D297353CC}">
                    <c16:uniqueId val="{00000007-D7AA-4C12-960B-B011913D1D01}"/>
                  </c:ext>
                </c:extLst>
              </c15:ser>
            </c15:filteredBarSeries>
          </c:ext>
        </c:extLst>
      </c:barChart>
      <c:catAx>
        <c:axId val="8018595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crossAx val="801867711"/>
        <c:crosses val="autoZero"/>
        <c:auto val="1"/>
        <c:lblAlgn val="ctr"/>
        <c:lblOffset val="100"/>
        <c:noMultiLvlLbl val="0"/>
      </c:catAx>
      <c:valAx>
        <c:axId val="801867711"/>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801859551"/>
        <c:crosses val="autoZero"/>
        <c:crossBetween val="between"/>
      </c:valAx>
      <c:spPr>
        <a:noFill/>
        <a:ln>
          <a:noFill/>
        </a:ln>
        <a:effectLst/>
      </c:spPr>
    </c:plotArea>
    <c:legend>
      <c:legendPos val="b"/>
      <c:overlay val="0"/>
      <c:spPr>
        <a:noFill/>
        <a:ln w="0">
          <a:noFill/>
          <a:prstDash val="solid"/>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bg2"/>
                </a:solidFill>
                <a:latin typeface="+mn-lt"/>
                <a:ea typeface="+mn-ea"/>
                <a:cs typeface="+mn-cs"/>
              </a:defRPr>
            </a:pPr>
            <a:r>
              <a:rPr lang="en-US">
                <a:solidFill>
                  <a:schemeClr val="tx1"/>
                </a:solidFill>
              </a:rPr>
              <a:t>Immediate Jeopardy FFY 2023-2025</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bg2"/>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FFY-2023</c:v>
                </c:pt>
              </c:strCache>
            </c:strRef>
          </c:tx>
          <c:spPr>
            <a:ln w="44450" cap="rnd">
              <a:solidFill>
                <a:schemeClr val="accent4"/>
              </a:solidFill>
              <a:round/>
            </a:ln>
            <a:effectLst/>
          </c:spPr>
          <c:marker>
            <c:symbol val="none"/>
          </c:marker>
          <c:dLbls>
            <c:dLbl>
              <c:idx val="0"/>
              <c:layout>
                <c:manualLayout>
                  <c:x val="-1.9376569725136728E-2"/>
                  <c:y val="3.74514136171121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65E-BD4E-9831-8DD2D4C75E96}"/>
                </c:ext>
              </c:extLst>
            </c:dLbl>
            <c:dLbl>
              <c:idx val="1"/>
              <c:layout>
                <c:manualLayout>
                  <c:x val="-1.6395558998192672E-2"/>
                  <c:y val="4.10717683336666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65E-BD4E-9831-8DD2D4C75E96}"/>
                </c:ext>
              </c:extLst>
            </c:dLbl>
            <c:dLbl>
              <c:idx val="2"/>
              <c:layout>
                <c:manualLayout>
                  <c:x val="-2.0867075088608782E-2"/>
                  <c:y val="3.6128436914452673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2.2208529915733632E-2"/>
                      <c:h val="8.0089948250649884E-2"/>
                    </c:manualLayout>
                  </c15:layout>
                </c:ext>
                <c:ext xmlns:c16="http://schemas.microsoft.com/office/drawing/2014/chart" uri="{C3380CC4-5D6E-409C-BE32-E72D297353CC}">
                  <c16:uniqueId val="{00000000-F65E-BD4E-9831-8DD2D4C75E9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Sheet1!$B$2:$B$5</c:f>
              <c:numCache>
                <c:formatCode>General</c:formatCode>
                <c:ptCount val="4"/>
                <c:pt idx="0">
                  <c:v>4</c:v>
                </c:pt>
                <c:pt idx="1">
                  <c:v>7</c:v>
                </c:pt>
                <c:pt idx="2">
                  <c:v>6</c:v>
                </c:pt>
                <c:pt idx="3">
                  <c:v>6</c:v>
                </c:pt>
              </c:numCache>
            </c:numRef>
          </c:val>
          <c:smooth val="0"/>
          <c:extLst>
            <c:ext xmlns:c16="http://schemas.microsoft.com/office/drawing/2014/chart" uri="{C3380CC4-5D6E-409C-BE32-E72D297353CC}">
              <c16:uniqueId val="{00000000-5F3D-45EF-8667-574F1D4F5681}"/>
            </c:ext>
          </c:extLst>
        </c:ser>
        <c:ser>
          <c:idx val="1"/>
          <c:order val="1"/>
          <c:tx>
            <c:strRef>
              <c:f>Sheet1!$C$1</c:f>
              <c:strCache>
                <c:ptCount val="1"/>
                <c:pt idx="0">
                  <c:v>FFY-2024</c:v>
                </c:pt>
              </c:strCache>
            </c:strRef>
          </c:tx>
          <c:spPr>
            <a:ln w="44450" cap="rnd">
              <a:solidFill>
                <a:schemeClr val="accent5"/>
              </a:solidFill>
              <a:round/>
            </a:ln>
            <a:effectLst/>
          </c:spPr>
          <c:marker>
            <c:symbol val="none"/>
          </c:marker>
          <c:dLbls>
            <c:dLbl>
              <c:idx val="0"/>
              <c:layout>
                <c:manualLayout>
                  <c:x val="-1.9376569725136728E-2"/>
                  <c:y val="3.76492252968381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65E-BD4E-9831-8DD2D4C75E96}"/>
                </c:ext>
              </c:extLst>
            </c:dLbl>
            <c:dLbl>
              <c:idx val="1"/>
              <c:layout>
                <c:manualLayout>
                  <c:x val="-1.9376569725136673E-2"/>
                  <c:y val="3.27057108155757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65E-BD4E-9831-8DD2D4C75E96}"/>
                </c:ext>
              </c:extLst>
            </c:dLbl>
            <c:dLbl>
              <c:idx val="2"/>
              <c:layout>
                <c:manualLayout>
                  <c:x val="-2.0867075088608782E-2"/>
                  <c:y val="4.10716974654458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65E-BD4E-9831-8DD2D4C75E9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Sheet1!$C$2:$C$5</c:f>
              <c:numCache>
                <c:formatCode>General</c:formatCode>
                <c:ptCount val="4"/>
                <c:pt idx="0">
                  <c:v>5</c:v>
                </c:pt>
                <c:pt idx="1">
                  <c:v>5</c:v>
                </c:pt>
                <c:pt idx="2">
                  <c:v>8</c:v>
                </c:pt>
                <c:pt idx="3">
                  <c:v>5</c:v>
                </c:pt>
              </c:numCache>
            </c:numRef>
          </c:val>
          <c:smooth val="0"/>
          <c:extLst>
            <c:ext xmlns:c16="http://schemas.microsoft.com/office/drawing/2014/chart" uri="{C3380CC4-5D6E-409C-BE32-E72D297353CC}">
              <c16:uniqueId val="{00000001-5F3D-45EF-8667-574F1D4F5681}"/>
            </c:ext>
          </c:extLst>
        </c:ser>
        <c:ser>
          <c:idx val="2"/>
          <c:order val="2"/>
          <c:tx>
            <c:strRef>
              <c:f>Sheet1!$D$1</c:f>
              <c:strCache>
                <c:ptCount val="1"/>
                <c:pt idx="0">
                  <c:v>FFY-2025</c:v>
                </c:pt>
              </c:strCache>
            </c:strRef>
          </c:tx>
          <c:spPr>
            <a:ln w="44450" cap="rnd">
              <a:solidFill>
                <a:srgbClr val="FF0000"/>
              </a:solidFill>
              <a:round/>
            </a:ln>
            <a:effectLst/>
          </c:spPr>
          <c:marker>
            <c:symbol val="none"/>
          </c:marker>
          <c:dPt>
            <c:idx val="0"/>
            <c:marker>
              <c:symbol val="none"/>
            </c:marker>
            <c:bubble3D val="0"/>
            <c:spPr>
              <a:ln w="44450" cap="rnd">
                <a:solidFill>
                  <a:srgbClr val="ED1C24"/>
                </a:solidFill>
                <a:round/>
              </a:ln>
              <a:effectLst/>
            </c:spPr>
            <c:extLst>
              <c:ext xmlns:c16="http://schemas.microsoft.com/office/drawing/2014/chart" uri="{C3380CC4-5D6E-409C-BE32-E72D297353CC}">
                <c16:uniqueId val="{00000003-F65E-BD4E-9831-8DD2D4C75E96}"/>
              </c:ext>
            </c:extLst>
          </c:dPt>
          <c:dLbls>
            <c:dLbl>
              <c:idx val="0"/>
              <c:layout>
                <c:manualLayout>
                  <c:x val="-1.7886064361664671E-2"/>
                  <c:y val="-4.12695091451716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5E-BD4E-9831-8DD2D4C75E96}"/>
                </c:ext>
              </c:extLst>
            </c:dLbl>
            <c:dLbl>
              <c:idx val="1"/>
              <c:layout>
                <c:manualLayout>
                  <c:x val="-1.6395558998192672E-2"/>
                  <c:y val="4.449441569480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65E-BD4E-9831-8DD2D4C75E96}"/>
                </c:ext>
              </c:extLst>
            </c:dLbl>
            <c:dLbl>
              <c:idx val="2"/>
              <c:layout>
                <c:manualLayout>
                  <c:x val="-2.0121822406872755E-2"/>
                  <c:y val="3.8242279440611933E-2"/>
                </c:manualLayout>
              </c:layout>
              <c:tx>
                <c:rich>
                  <a:bodyPr/>
                  <a:lstStyle/>
                  <a:p>
                    <a:r>
                      <a:rPr lang="en-US"/>
                      <a:t>8</a:t>
                    </a:r>
                  </a:p>
                </c:rich>
              </c:tx>
              <c:showLegendKey val="0"/>
              <c:showVal val="1"/>
              <c:showCatName val="0"/>
              <c:showSerName val="0"/>
              <c:showPercent val="0"/>
              <c:showBubbleSize val="0"/>
              <c:extLst>
                <c:ext xmlns:c15="http://schemas.microsoft.com/office/drawing/2012/chart" uri="{CE6537A1-D6FC-4f65-9D91-7224C49458BB}">
                  <c15:layout>
                    <c:manualLayout>
                      <c:w val="2.369903527920569E-2"/>
                      <c:h val="7.3244653528372131E-2"/>
                    </c:manualLayout>
                  </c15:layout>
                  <c15:showDataLabelsRange val="0"/>
                </c:ext>
                <c:ext xmlns:c16="http://schemas.microsoft.com/office/drawing/2014/chart" uri="{C3380CC4-5D6E-409C-BE32-E72D297353CC}">
                  <c16:uniqueId val="{00000007-F65E-BD4E-9831-8DD2D4C75E9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FFY-Q1</c:v>
                </c:pt>
                <c:pt idx="1">
                  <c:v>FFY-Q2</c:v>
                </c:pt>
                <c:pt idx="2">
                  <c:v>FFY-Q3</c:v>
                </c:pt>
                <c:pt idx="3">
                  <c:v>FFY-Q4</c:v>
                </c:pt>
              </c:strCache>
            </c:strRef>
          </c:cat>
          <c:val>
            <c:numRef>
              <c:f>Sheet1!$D$2:$D$5</c:f>
              <c:numCache>
                <c:formatCode>General</c:formatCode>
                <c:ptCount val="4"/>
                <c:pt idx="0">
                  <c:v>5</c:v>
                </c:pt>
              </c:numCache>
            </c:numRef>
          </c:val>
          <c:smooth val="0"/>
          <c:extLst>
            <c:ext xmlns:c16="http://schemas.microsoft.com/office/drawing/2014/chart" uri="{C3380CC4-5D6E-409C-BE32-E72D297353CC}">
              <c16:uniqueId val="{00000002-5F3D-45EF-8667-574F1D4F5681}"/>
            </c:ext>
          </c:extLst>
        </c:ser>
        <c:dLbls>
          <c:showLegendKey val="0"/>
          <c:showVal val="0"/>
          <c:showCatName val="0"/>
          <c:showSerName val="0"/>
          <c:showPercent val="0"/>
          <c:showBubbleSize val="0"/>
        </c:dLbls>
        <c:smooth val="0"/>
        <c:axId val="1873227327"/>
        <c:axId val="1873231167"/>
      </c:lineChart>
      <c:catAx>
        <c:axId val="187322732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873231167"/>
        <c:crosses val="autoZero"/>
        <c:auto val="1"/>
        <c:lblAlgn val="ctr"/>
        <c:lblOffset val="100"/>
        <c:noMultiLvlLbl val="0"/>
      </c:catAx>
      <c:valAx>
        <c:axId val="1873231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873227327"/>
        <c:crosses val="autoZero"/>
        <c:crossBetween val="between"/>
      </c:valAx>
      <c:spPr>
        <a:noFill/>
        <a:ln>
          <a:noFill/>
        </a:ln>
        <a:effectLst/>
      </c:spPr>
    </c:plotArea>
    <c:legend>
      <c:legendPos val="b"/>
      <c:layout>
        <c:manualLayout>
          <c:xMode val="edge"/>
          <c:yMode val="edge"/>
          <c:x val="0.12578386498603386"/>
          <c:y val="0.90881711539500365"/>
          <c:w val="0.68732155012557805"/>
          <c:h val="9.11828291980386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omments/modernComment_110_34B90109.xml><?xml version="1.0" encoding="utf-8"?>
<p188:cmLst xmlns:a="http://schemas.openxmlformats.org/drawingml/2006/main" xmlns:r="http://schemas.openxmlformats.org/officeDocument/2006/relationships" xmlns:p188="http://schemas.microsoft.com/office/powerpoint/2018/8/main">
  <p188:cm id="{9A5AE486-56DF-4AE8-82E8-25B23179A392}" authorId="{EF27E51E-DDFF-32AD-7510-3B6542789B0E}" status="resolved" created="2024-12-09T16:50:50.259" complete="100000">
    <pc:sldMkLst xmlns:pc="http://schemas.microsoft.com/office/powerpoint/2013/main/command">
      <pc:docMk/>
      <pc:sldMk cId="884539657" sldId="272"/>
    </pc:sldMkLst>
    <p188:replyLst>
      <p188:reply id="{59EED371-1ECD-4C6F-8933-A2F6ED0A41F4}" authorId="{13613A58-6D5D-72EB-F0A0-53AF5EF20081}" created="2025-01-06T12:21:39.966">
        <p188:txBody>
          <a:bodyPr/>
          <a:lstStyle/>
          <a:p>
            <a:r>
              <a:rPr lang="en-US"/>
              <a:t>Did we want to include the two Athena Bristol homes even though they have not submitted a CON for either facility?</a:t>
            </a:r>
          </a:p>
        </p188:txBody>
      </p188:reply>
    </p188:replyLst>
    <p188:txBody>
      <a:bodyPr/>
      <a:lstStyle/>
      <a:p>
        <a:r>
          <a:rPr lang="en-US"/>
          <a:t>DSS Slide - to be updated</a:t>
        </a:r>
      </a:p>
    </p188:txBody>
  </p188:cm>
</p188:cmLst>
</file>

<file path=ppt/comments/modernComment_112_F347BC86.xml><?xml version="1.0" encoding="utf-8"?>
<p188:cmLst xmlns:a="http://schemas.openxmlformats.org/drawingml/2006/main" xmlns:r="http://schemas.openxmlformats.org/officeDocument/2006/relationships" xmlns:p188="http://schemas.microsoft.com/office/powerpoint/2018/8/main">
  <p188:cm id="{9E2378A6-3A3A-43FD-88F2-47625D2B25C2}" authorId="{EF27E51E-DDFF-32AD-7510-3B6542789B0E}" created="2024-12-09T16:50:42.556">
    <pc:sldMkLst xmlns:pc="http://schemas.microsoft.com/office/powerpoint/2013/main/command">
      <pc:docMk/>
      <pc:sldMk cId="4081564806" sldId="274"/>
    </pc:sldMkLst>
    <p188:txBody>
      <a:bodyPr/>
      <a:lstStyle/>
      <a:p>
        <a:r>
          <a:rPr lang="en-US"/>
          <a:t>DSS Slide - to be updated</a:t>
        </a:r>
      </a:p>
    </p188:txBody>
  </p188:cm>
</p188:cmLst>
</file>

<file path=ppt/comments/modernComment_116_EEFABA37.xml><?xml version="1.0" encoding="utf-8"?>
<p188:cmLst xmlns:a="http://schemas.openxmlformats.org/drawingml/2006/main" xmlns:r="http://schemas.openxmlformats.org/officeDocument/2006/relationships" xmlns:p188="http://schemas.microsoft.com/office/powerpoint/2018/8/main">
  <p188:cm id="{B27921E5-620C-44D6-BFC5-4C73E919AF8F}" authorId="{EF27E51E-DDFF-32AD-7510-3B6542789B0E}" created="2024-12-09T16:56:26.398">
    <ac:txMkLst xmlns:ac="http://schemas.microsoft.com/office/drawing/2013/main/command">
      <pc:docMk xmlns:pc="http://schemas.microsoft.com/office/powerpoint/2013/main/command"/>
      <pc:sldMk xmlns:pc="http://schemas.microsoft.com/office/powerpoint/2013/main/command" cId="4009409079" sldId="278"/>
      <ac:spMk id="2" creationId="{19FB19DF-97FA-B5C7-1658-7E7AC4ADD365}"/>
      <ac:txMk cp="32" len="6">
        <ac:context len="114" hash="2511444006"/>
      </ac:txMk>
    </ac:txMkLst>
    <p188:pos x="4039643" y="336636"/>
    <p188:txBody>
      <a:bodyPr/>
      <a:lstStyle/>
      <a:p>
        <a:r>
          <a:rPr lang="en-US"/>
          <a:t>DPH slide - needs to be updated
leaving the examples for Lorraine's reference!</a:t>
        </a:r>
      </a:p>
    </p188:txBody>
  </p188:cm>
</p188:cmLst>
</file>

<file path=ppt/comments/modernComment_119_2A3687E7.xml><?xml version="1.0" encoding="utf-8"?>
<p188:cmLst xmlns:a="http://schemas.openxmlformats.org/drawingml/2006/main" xmlns:r="http://schemas.openxmlformats.org/officeDocument/2006/relationships" xmlns:p188="http://schemas.microsoft.com/office/powerpoint/2018/8/main">
  <p188:cm id="{918E96DF-2D03-4DBA-A08C-1C53AA3C7525}" authorId="{EF27E51E-DDFF-32AD-7510-3B6542789B0E}" status="resolved" created="2024-12-09T17:00:37.152" complete="100000">
    <ac:deMkLst xmlns:ac="http://schemas.microsoft.com/office/drawing/2013/main/command">
      <pc:docMk xmlns:pc="http://schemas.microsoft.com/office/powerpoint/2013/main/command"/>
      <pc:sldMk xmlns:pc="http://schemas.microsoft.com/office/powerpoint/2013/main/command" cId="708216807" sldId="281"/>
      <ac:graphicFrameMk id="4" creationId="{83D9F0A5-9D26-0B7A-431F-0A9B69A10E4E}"/>
    </ac:deMkLst>
    <p188:txBody>
      <a:bodyPr/>
      <a:lstStyle/>
      <a:p>
        <a:r>
          <a:rPr lang="en-US"/>
          <a:t>DPH slide
thinking about keeping the previous 3 quarters for comparison and bumping off the oldest quarter each time?</a:t>
        </a:r>
      </a:p>
    </p188:txBody>
  </p188:cm>
</p188:cmLst>
</file>

<file path=ppt/comments/modernComment_11A_CFBA0A3C.xml><?xml version="1.0" encoding="utf-8"?>
<p188:cmLst xmlns:a="http://schemas.openxmlformats.org/drawingml/2006/main" xmlns:r="http://schemas.openxmlformats.org/officeDocument/2006/relationships" xmlns:p188="http://schemas.microsoft.com/office/powerpoint/2018/8/main">
  <p188:cm id="{371E2243-5BEE-4EC2-8A5E-43B8A3C68944}" authorId="{EF27E51E-DDFF-32AD-7510-3B6542789B0E}" status="resolved" created="2024-12-09T16:51:21.447" complete="100000">
    <pc:sldMkLst xmlns:pc="http://schemas.microsoft.com/office/powerpoint/2013/main/command">
      <pc:docMk/>
      <pc:sldMk cId="3485076028" sldId="282"/>
    </pc:sldMkLst>
    <p188:txBody>
      <a:bodyPr/>
      <a:lstStyle/>
      <a:p>
        <a:r>
          <a:rPr lang="en-US"/>
          <a:t>DPH - get map from Gary</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58609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There were no additional receiverships, bankruptcies, temp. managers, or closures during the quarter ended 6/30/24.</a:t>
            </a:r>
          </a:p>
          <a:p>
            <a:pPr>
              <a:buNone/>
            </a:pPr>
            <a:br>
              <a:rPr lang="en-US"/>
            </a:br>
            <a:endParaRPr lang="en-US"/>
          </a:p>
        </p:txBody>
      </p:sp>
    </p:spTree>
    <p:extLst>
      <p:ext uri="{BB962C8B-B14F-4D97-AF65-F5344CB8AC3E}">
        <p14:creationId xmlns:p14="http://schemas.microsoft.com/office/powerpoint/2010/main" val="1393610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Updated! No interim rate requests during the quarter ended 6/30/24.</a:t>
            </a:r>
          </a:p>
        </p:txBody>
      </p:sp>
    </p:spTree>
    <p:extLst>
      <p:ext uri="{BB962C8B-B14F-4D97-AF65-F5344CB8AC3E}">
        <p14:creationId xmlns:p14="http://schemas.microsoft.com/office/powerpoint/2010/main" val="1092845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Back to basics training on Nov 13, 8:30-4:30</a:t>
            </a:r>
          </a:p>
          <a:p>
            <a:r>
              <a:rPr lang="en-US"/>
              <a:t>Target audience – NH administrators and directors of nursing</a:t>
            </a:r>
          </a:p>
          <a:p>
            <a:r>
              <a:rPr lang="en-US"/>
              <a:t>200 attendees</a:t>
            </a:r>
          </a:p>
          <a:p>
            <a:r>
              <a:rPr lang="en-US"/>
              <a:t>Presentations from DPH, DSS, and LTC ombudsperson</a:t>
            </a:r>
          </a:p>
          <a:p>
            <a:r>
              <a:rPr lang="en-US"/>
              <a:t>Topics ranged from Medicaid in nursing homes, to resident rights, key legislation, survey process and preparedness, and the role of nursing home administrator and director of nursing</a:t>
            </a:r>
          </a:p>
          <a:p>
            <a:r>
              <a:rPr lang="en-US"/>
              <a:t>Training was paid for using CMP money available to DPH from CMS</a:t>
            </a:r>
          </a:p>
          <a:p>
            <a:endParaRPr lang="en-US"/>
          </a:p>
          <a:p>
            <a:endParaRPr lang="en-US"/>
          </a:p>
          <a:p>
            <a:endParaRPr lang="en-US"/>
          </a:p>
        </p:txBody>
      </p:sp>
    </p:spTree>
    <p:extLst>
      <p:ext uri="{BB962C8B-B14F-4D97-AF65-F5344CB8AC3E}">
        <p14:creationId xmlns:p14="http://schemas.microsoft.com/office/powerpoint/2010/main" val="3699855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hyperlink" Target="https://www.youtube.com/user/CliftonLarsonAllen" TargetMode="External"/><Relationship Id="rId13" Type="http://schemas.openxmlformats.org/officeDocument/2006/relationships/hyperlink" Target="CLAglobal.com/disclaimer" TargetMode="External"/><Relationship Id="rId3" Type="http://schemas.openxmlformats.org/officeDocument/2006/relationships/image" Target="../media/image3.png"/><Relationship Id="rId7" Type="http://schemas.openxmlformats.org/officeDocument/2006/relationships/image" Target="../media/image5.emf"/><Relationship Id="rId12" Type="http://schemas.openxmlformats.org/officeDocument/2006/relationships/image" Target="../media/image8.png"/><Relationship Id="rId2" Type="http://schemas.openxmlformats.org/officeDocument/2006/relationships/hyperlink" Target="https://twitter.com/CLAconnect" TargetMode="External"/><Relationship Id="rId1" Type="http://schemas.openxmlformats.org/officeDocument/2006/relationships/slideMaster" Target="../slideMasters/slideMaster1.xml"/><Relationship Id="rId6" Type="http://schemas.openxmlformats.org/officeDocument/2006/relationships/hyperlink" Target="https://www.linkedin.com/company/cliftonlarsonallen" TargetMode="External"/><Relationship Id="rId11" Type="http://schemas.openxmlformats.org/officeDocument/2006/relationships/image" Target="../media/image7.png"/><Relationship Id="rId5" Type="http://schemas.openxmlformats.org/officeDocument/2006/relationships/image" Target="../media/image4.emf"/><Relationship Id="rId10" Type="http://schemas.openxmlformats.org/officeDocument/2006/relationships/hyperlink" Target="https://www.instagram.com/lifeatcla" TargetMode="External"/><Relationship Id="rId4" Type="http://schemas.openxmlformats.org/officeDocument/2006/relationships/hyperlink" Target="https://www.facebook.com/CliftonLarsonAllen" TargetMode="External"/><Relationship Id="rId9" Type="http://schemas.openxmlformats.org/officeDocument/2006/relationships/image" Target="../media/image6.png"/><Relationship Id="rId14"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CLAglobal.com/disclaimer"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reserve="1" userDrawn="1">
  <p:cSld name="Table of Contents">
    <p:spTree>
      <p:nvGrpSpPr>
        <p:cNvPr id="1" name="Shape 13"/>
        <p:cNvGrpSpPr/>
        <p:nvPr/>
      </p:nvGrpSpPr>
      <p:grpSpPr>
        <a:xfrm>
          <a:off x="0" y="0"/>
          <a:ext cx="0" cy="0"/>
          <a:chOff x="0" y="0"/>
          <a:chExt cx="0" cy="0"/>
        </a:xfrm>
      </p:grpSpPr>
      <p:sp>
        <p:nvSpPr>
          <p:cNvPr id="9" name="Text Placeholder 8">
            <a:extLst>
              <a:ext uri="{FF2B5EF4-FFF2-40B4-BE49-F238E27FC236}">
                <a16:creationId xmlns:a16="http://schemas.microsoft.com/office/drawing/2014/main" id="{EC13F86C-4F2E-90A3-24CE-FAE6F5494E9A}"/>
              </a:ext>
            </a:extLst>
          </p:cNvPr>
          <p:cNvSpPr>
            <a:spLocks noGrp="1"/>
          </p:cNvSpPr>
          <p:nvPr>
            <p:ph type="body" sz="quarter" idx="13"/>
          </p:nvPr>
        </p:nvSpPr>
        <p:spPr>
          <a:xfrm>
            <a:off x="4343914" y="1028715"/>
            <a:ext cx="4054475" cy="3281362"/>
          </a:xfrm>
        </p:spPr>
        <p:txBody>
          <a:bodyPr>
            <a:normAutofit/>
          </a:bodyPr>
          <a:lstStyle>
            <a:lvl1pPr marL="457200" indent="-342900">
              <a:lnSpc>
                <a:spcPct val="150000"/>
              </a:lnSpc>
              <a:buClr>
                <a:srgbClr val="3371E7"/>
              </a:buClr>
              <a:buSzPct val="100000"/>
              <a:buFont typeface="+mj-lt"/>
              <a:buAutoNum type="arabicPeriod"/>
              <a:defRPr sz="1200" b="1">
                <a:solidFill>
                  <a:srgbClr val="3370E8"/>
                </a:solidFill>
                <a:latin typeface="+mn-lt"/>
                <a:cs typeface="Poppins SemiBold" panose="00000700000000000000" pitchFamily="2" charset="0"/>
              </a:defRPr>
            </a:lvl1pPr>
          </a:lstStyle>
          <a:p>
            <a:pPr lvl="0"/>
            <a:r>
              <a:rPr lang="en-US"/>
              <a:t>Click to edit Master text styles</a:t>
            </a:r>
          </a:p>
        </p:txBody>
      </p:sp>
      <p:sp>
        <p:nvSpPr>
          <p:cNvPr id="15" name="Google Shape;15;p3"/>
          <p:cNvSpPr txBox="1">
            <a:spLocks noGrp="1"/>
          </p:cNvSpPr>
          <p:nvPr>
            <p:ph type="sldNum" idx="12"/>
          </p:nvPr>
        </p:nvSpPr>
        <p:spPr>
          <a:xfrm>
            <a:off x="8358162" y="4810169"/>
            <a:ext cx="548700" cy="227190"/>
          </a:xfrm>
          <a:prstGeom prst="rect">
            <a:avLst/>
          </a:prstGeom>
        </p:spPr>
        <p:txBody>
          <a:bodyPr spcFirstLastPara="1" wrap="square" lIns="91425" tIns="91425" rIns="91425" bIns="91425" anchor="ctr" anchorCtr="0">
            <a:noAutofit/>
          </a:bodyPr>
          <a:lstStyle>
            <a:lvl1pPr lvl="0">
              <a:buNone/>
              <a:defRPr sz="700" b="1">
                <a:solidFill>
                  <a:srgbClr val="3371E7"/>
                </a:solidFill>
                <a:latin typeface="+mn-lt"/>
                <a:cs typeface="Poppins SemiBold" panose="00000700000000000000" pitchFamily="2"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 name="Google Shape;94;p19">
            <a:extLst>
              <a:ext uri="{FF2B5EF4-FFF2-40B4-BE49-F238E27FC236}">
                <a16:creationId xmlns:a16="http://schemas.microsoft.com/office/drawing/2014/main" id="{8E8A1A5E-D989-1B34-B788-06B6BC7E5580}"/>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mn-lt"/>
                <a:ea typeface="Poppins SemiBold"/>
                <a:cs typeface="Poppins SemiBold"/>
                <a:sym typeface="Poppins SemiBold"/>
              </a:rPr>
              <a:t>Connecticut Public Health</a:t>
            </a:r>
            <a:endParaRPr sz="800" b="1">
              <a:solidFill>
                <a:srgbClr val="3371E7"/>
              </a:solidFill>
              <a:latin typeface="+mn-lt"/>
              <a:ea typeface="Poppins SemiBold"/>
              <a:cs typeface="Poppins SemiBold"/>
              <a:sym typeface="Poppins SemiBold"/>
            </a:endParaRPr>
          </a:p>
        </p:txBody>
      </p:sp>
      <p:cxnSp>
        <p:nvCxnSpPr>
          <p:cNvPr id="3" name="Google Shape;95;p19">
            <a:extLst>
              <a:ext uri="{FF2B5EF4-FFF2-40B4-BE49-F238E27FC236}">
                <a16:creationId xmlns:a16="http://schemas.microsoft.com/office/drawing/2014/main" id="{B9D160B0-497E-04F2-AE76-1042055F0269}"/>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
        <p:nvSpPr>
          <p:cNvPr id="5" name="Google Shape;104;p20">
            <a:extLst>
              <a:ext uri="{FF2B5EF4-FFF2-40B4-BE49-F238E27FC236}">
                <a16:creationId xmlns:a16="http://schemas.microsoft.com/office/drawing/2014/main" id="{5F876389-FBF8-503E-BBAC-1164163C47FD}"/>
              </a:ext>
            </a:extLst>
          </p:cNvPr>
          <p:cNvSpPr txBox="1"/>
          <p:nvPr userDrawn="1"/>
        </p:nvSpPr>
        <p:spPr>
          <a:xfrm>
            <a:off x="753775" y="1641600"/>
            <a:ext cx="3072600" cy="186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000">
                <a:solidFill>
                  <a:srgbClr val="3371E7"/>
                </a:solidFill>
                <a:latin typeface="Poppins SemiBold"/>
                <a:ea typeface="Poppins SemiBold"/>
                <a:cs typeface="Poppins SemiBold"/>
                <a:sym typeface="Poppins SemiBold"/>
              </a:rPr>
              <a:t>Table of </a:t>
            </a:r>
            <a:endParaRPr sz="4000">
              <a:solidFill>
                <a:srgbClr val="3371E7"/>
              </a:solidFill>
              <a:latin typeface="Poppins SemiBold"/>
              <a:ea typeface="Poppins SemiBold"/>
              <a:cs typeface="Poppins SemiBold"/>
              <a:sym typeface="Poppins SemiBold"/>
            </a:endParaRPr>
          </a:p>
          <a:p>
            <a:pPr marL="0" lvl="0" indent="0" algn="l" rtl="0">
              <a:spcBef>
                <a:spcPts val="0"/>
              </a:spcBef>
              <a:spcAft>
                <a:spcPts val="0"/>
              </a:spcAft>
              <a:buNone/>
            </a:pPr>
            <a:r>
              <a:rPr lang="en" sz="4000">
                <a:solidFill>
                  <a:srgbClr val="3371E7"/>
                </a:solidFill>
                <a:latin typeface="Poppins SemiBold"/>
                <a:ea typeface="Poppins SemiBold"/>
                <a:cs typeface="Poppins SemiBold"/>
                <a:sym typeface="Poppins SemiBold"/>
              </a:rPr>
              <a:t>contents</a:t>
            </a:r>
            <a:endParaRPr sz="4000">
              <a:solidFill>
                <a:srgbClr val="3371E7"/>
              </a:solidFill>
              <a:latin typeface="Poppins SemiBold"/>
              <a:ea typeface="Poppins SemiBold"/>
              <a:cs typeface="Poppins SemiBold"/>
              <a:sym typeface="Poppins SemiBold"/>
            </a:endParaRPr>
          </a:p>
          <a:p>
            <a:pPr marL="0" lvl="0" indent="0" algn="l" rtl="0">
              <a:spcBef>
                <a:spcPts val="0"/>
              </a:spcBef>
              <a:spcAft>
                <a:spcPts val="0"/>
              </a:spcAft>
              <a:buNone/>
            </a:pPr>
            <a:endParaRPr sz="3400">
              <a:solidFill>
                <a:srgbClr val="3371E7"/>
              </a:solidFill>
              <a:latin typeface="Poppins"/>
              <a:ea typeface="Poppins"/>
              <a:cs typeface="Poppins"/>
              <a:sym typeface="Poppins"/>
            </a:endParaRPr>
          </a:p>
        </p:txBody>
      </p:sp>
    </p:spTree>
    <p:extLst>
      <p:ext uri="{BB962C8B-B14F-4D97-AF65-F5344CB8AC3E}">
        <p14:creationId xmlns:p14="http://schemas.microsoft.com/office/powerpoint/2010/main" val="1787881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Closing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2ED0E15-DF7B-B84A-DCA2-7921ECBD4B17}"/>
              </a:ext>
            </a:extLst>
          </p:cNvPr>
          <p:cNvSpPr/>
          <p:nvPr userDrawn="1"/>
        </p:nvSpPr>
        <p:spPr bwMode="auto">
          <a:xfrm>
            <a:off x="0" y="0"/>
            <a:ext cx="9144000" cy="5143500"/>
          </a:xfrm>
          <a:prstGeom prst="rect">
            <a:avLst/>
          </a:prstGeom>
          <a:gradFill flip="none" rotWithShape="1">
            <a:gsLst>
              <a:gs pos="0">
                <a:srgbClr val="2E334E"/>
              </a:gs>
              <a:gs pos="100000">
                <a:srgbClr val="1E2133"/>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sp>
        <p:nvSpPr>
          <p:cNvPr id="6" name="TextBox 5">
            <a:extLst>
              <a:ext uri="{FF2B5EF4-FFF2-40B4-BE49-F238E27FC236}">
                <a16:creationId xmlns:a16="http://schemas.microsoft.com/office/drawing/2014/main" id="{D4874343-ED96-6F41-C989-727B8AC3F46F}"/>
              </a:ext>
            </a:extLst>
          </p:cNvPr>
          <p:cNvSpPr txBox="1"/>
          <p:nvPr userDrawn="1"/>
        </p:nvSpPr>
        <p:spPr>
          <a:xfrm>
            <a:off x="1350532" y="3415307"/>
            <a:ext cx="2025704" cy="369332"/>
          </a:xfrm>
          <a:prstGeom prst="rect">
            <a:avLst/>
          </a:prstGeom>
          <a:noFill/>
        </p:spPr>
        <p:txBody>
          <a:bodyPr wrap="square" rtlCol="0">
            <a:spAutoFit/>
          </a:bodyPr>
          <a:lstStyle/>
          <a:p>
            <a:pPr algn="l"/>
            <a:r>
              <a:rPr lang="en-US" sz="1800" b="0">
                <a:solidFill>
                  <a:schemeClr val="bg1"/>
                </a:solidFill>
              </a:rPr>
              <a:t>CLAconnect.com</a:t>
            </a:r>
          </a:p>
        </p:txBody>
      </p:sp>
      <p:pic>
        <p:nvPicPr>
          <p:cNvPr id="7" name="Picture 6">
            <a:hlinkClick r:id="rId2"/>
            <a:extLst>
              <a:ext uri="{FF2B5EF4-FFF2-40B4-BE49-F238E27FC236}">
                <a16:creationId xmlns:a16="http://schemas.microsoft.com/office/drawing/2014/main" id="{957DB0C5-16E9-ED72-F0CA-B4D6B0BF1F4E}"/>
              </a:ext>
            </a:extLst>
          </p:cNvPr>
          <p:cNvPicPr>
            <a:picLocks noChangeAspect="1"/>
          </p:cNvPicPr>
          <p:nvPr userDrawn="1"/>
        </p:nvPicPr>
        <p:blipFill>
          <a:blip r:embed="rId3">
            <a:alphaModFix amt="85000"/>
            <a:extLst>
              <a:ext uri="{28A0092B-C50C-407E-A947-70E740481C1C}">
                <a14:useLocalDpi xmlns:a14="http://schemas.microsoft.com/office/drawing/2010/main" val="0"/>
              </a:ext>
            </a:extLst>
          </a:blip>
          <a:srcRect/>
          <a:stretch/>
        </p:blipFill>
        <p:spPr>
          <a:xfrm>
            <a:off x="2259160" y="3880617"/>
            <a:ext cx="229981" cy="222341"/>
          </a:xfrm>
          <a:prstGeom prst="rect">
            <a:avLst/>
          </a:prstGeom>
        </p:spPr>
      </p:pic>
      <p:pic>
        <p:nvPicPr>
          <p:cNvPr id="8" name="Picture 7">
            <a:hlinkClick r:id="rId4"/>
            <a:extLst>
              <a:ext uri="{FF2B5EF4-FFF2-40B4-BE49-F238E27FC236}">
                <a16:creationId xmlns:a16="http://schemas.microsoft.com/office/drawing/2014/main" id="{7CD9B882-8B32-8344-11C5-A98B78BE3EE8}"/>
              </a:ext>
            </a:extLst>
          </p:cNvPr>
          <p:cNvPicPr>
            <a:picLocks noChangeAspect="1"/>
          </p:cNvPicPr>
          <p:nvPr userDrawn="1"/>
        </p:nvPicPr>
        <p:blipFill>
          <a:blip r:embed="rId5">
            <a:alphaModFix amt="80000"/>
            <a:extLst>
              <a:ext uri="{28A0092B-C50C-407E-A947-70E740481C1C}">
                <a14:useLocalDpi xmlns:a14="http://schemas.microsoft.com/office/drawing/2010/main"/>
              </a:ext>
            </a:extLst>
          </a:blip>
          <a:stretch>
            <a:fillRect/>
          </a:stretch>
        </p:blipFill>
        <p:spPr>
          <a:xfrm>
            <a:off x="1845211" y="3877239"/>
            <a:ext cx="229096" cy="229096"/>
          </a:xfrm>
          <a:prstGeom prst="rect">
            <a:avLst/>
          </a:prstGeom>
        </p:spPr>
      </p:pic>
      <p:pic>
        <p:nvPicPr>
          <p:cNvPr id="9" name="Picture 8">
            <a:hlinkClick r:id="rId6"/>
            <a:extLst>
              <a:ext uri="{FF2B5EF4-FFF2-40B4-BE49-F238E27FC236}">
                <a16:creationId xmlns:a16="http://schemas.microsoft.com/office/drawing/2014/main" id="{DCC8C19E-2F27-467B-32E1-90387981536D}"/>
              </a:ext>
            </a:extLst>
          </p:cNvPr>
          <p:cNvPicPr>
            <a:picLocks noChangeAspect="1"/>
          </p:cNvPicPr>
          <p:nvPr userDrawn="1"/>
        </p:nvPicPr>
        <p:blipFill>
          <a:blip r:embed="rId7">
            <a:alphaModFix amt="80000"/>
            <a:extLst>
              <a:ext uri="{28A0092B-C50C-407E-A947-70E740481C1C}">
                <a14:useLocalDpi xmlns:a14="http://schemas.microsoft.com/office/drawing/2010/main"/>
              </a:ext>
            </a:extLst>
          </a:blip>
          <a:stretch>
            <a:fillRect/>
          </a:stretch>
        </p:blipFill>
        <p:spPr>
          <a:xfrm>
            <a:off x="1437639" y="3880428"/>
            <a:ext cx="222718" cy="222718"/>
          </a:xfrm>
          <a:prstGeom prst="rect">
            <a:avLst/>
          </a:prstGeom>
        </p:spPr>
      </p:pic>
      <p:pic>
        <p:nvPicPr>
          <p:cNvPr id="10" name="Picture 9">
            <a:hlinkClick r:id="rId8"/>
            <a:extLst>
              <a:ext uri="{FF2B5EF4-FFF2-40B4-BE49-F238E27FC236}">
                <a16:creationId xmlns:a16="http://schemas.microsoft.com/office/drawing/2014/main" id="{A29D7AB9-1DB5-0DA0-4AEF-725A45B7AAA9}"/>
              </a:ext>
            </a:extLst>
          </p:cNvPr>
          <p:cNvPicPr>
            <a:picLocks noChangeAspect="1"/>
          </p:cNvPicPr>
          <p:nvPr userDrawn="1"/>
        </p:nvPicPr>
        <p:blipFill>
          <a:blip r:embed="rId9" cstate="print">
            <a:alphaModFix amt="80000"/>
            <a:extLst>
              <a:ext uri="{28A0092B-C50C-407E-A947-70E740481C1C}">
                <a14:useLocalDpi xmlns:a14="http://schemas.microsoft.com/office/drawing/2010/main"/>
              </a:ext>
            </a:extLst>
          </a:blip>
          <a:stretch>
            <a:fillRect/>
          </a:stretch>
        </p:blipFill>
        <p:spPr>
          <a:xfrm>
            <a:off x="2673996" y="3900779"/>
            <a:ext cx="257913" cy="182015"/>
          </a:xfrm>
          <a:prstGeom prst="rect">
            <a:avLst/>
          </a:prstGeom>
        </p:spPr>
      </p:pic>
      <p:pic>
        <p:nvPicPr>
          <p:cNvPr id="11" name="Picture 10">
            <a:hlinkClick r:id="rId10"/>
            <a:extLst>
              <a:ext uri="{FF2B5EF4-FFF2-40B4-BE49-F238E27FC236}">
                <a16:creationId xmlns:a16="http://schemas.microsoft.com/office/drawing/2014/main" id="{8F790A7C-62BD-98BF-0317-B49CE2E1EBD1}"/>
              </a:ext>
            </a:extLst>
          </p:cNvPr>
          <p:cNvPicPr>
            <a:picLocks noChangeAspect="1"/>
          </p:cNvPicPr>
          <p:nvPr userDrawn="1"/>
        </p:nvPicPr>
        <p:blipFill>
          <a:blip r:embed="rId11" cstate="print">
            <a:alphaModFix amt="80000"/>
            <a:extLst>
              <a:ext uri="{28A0092B-C50C-407E-A947-70E740481C1C}">
                <a14:useLocalDpi xmlns:a14="http://schemas.microsoft.com/office/drawing/2010/main"/>
              </a:ext>
            </a:extLst>
          </a:blip>
          <a:stretch>
            <a:fillRect/>
          </a:stretch>
        </p:blipFill>
        <p:spPr>
          <a:xfrm>
            <a:off x="3116761" y="3876797"/>
            <a:ext cx="229981" cy="229981"/>
          </a:xfrm>
          <a:prstGeom prst="rect">
            <a:avLst/>
          </a:prstGeom>
        </p:spPr>
      </p:pic>
      <p:sp>
        <p:nvSpPr>
          <p:cNvPr id="12" name="Content Placeholder 3">
            <a:extLst>
              <a:ext uri="{FF2B5EF4-FFF2-40B4-BE49-F238E27FC236}">
                <a16:creationId xmlns:a16="http://schemas.microsoft.com/office/drawing/2014/main" id="{0C6E5874-0E94-56AB-0EDF-AE33FD13974B}"/>
              </a:ext>
            </a:extLst>
          </p:cNvPr>
          <p:cNvSpPr>
            <a:spLocks noGrp="1"/>
          </p:cNvSpPr>
          <p:nvPr>
            <p:ph sz="half" idx="2" hasCustomPrompt="1"/>
          </p:nvPr>
        </p:nvSpPr>
        <p:spPr>
          <a:xfrm>
            <a:off x="1350532" y="326018"/>
            <a:ext cx="4210049" cy="2590800"/>
          </a:xfrm>
          <a:noFill/>
        </p:spPr>
        <p:txBody>
          <a:bodyPr anchor="ctr" anchorCtr="0"/>
          <a:lstStyle>
            <a:lvl1pPr marL="0" indent="3175">
              <a:spcBef>
                <a:spcPts val="0"/>
              </a:spcBef>
              <a:buNone/>
              <a:defRPr sz="2400" b="0" i="1">
                <a:solidFill>
                  <a:schemeClr val="bg1"/>
                </a:solidFill>
                <a:latin typeface="Georgia" panose="02040502050405020303" pitchFamily="18" charset="0"/>
              </a:defRPr>
            </a:lvl1pPr>
            <a:lvl2pPr marL="0" indent="3175">
              <a:spcBef>
                <a:spcPts val="0"/>
              </a:spcBef>
              <a:buNone/>
              <a:defRPr sz="1800" b="0">
                <a:solidFill>
                  <a:schemeClr val="bg1"/>
                </a:solidFill>
              </a:defRPr>
            </a:lvl2pPr>
            <a:lvl3pPr marL="0" indent="3175">
              <a:spcBef>
                <a:spcPts val="0"/>
              </a:spcBef>
              <a:buNone/>
              <a:defRPr sz="1600" b="0">
                <a:solidFill>
                  <a:schemeClr val="bg1"/>
                </a:solidFill>
              </a:defRPr>
            </a:lvl3pPr>
            <a:lvl4pPr marL="3175" indent="-3175">
              <a:spcBef>
                <a:spcPts val="0"/>
              </a:spcBef>
              <a:buNone/>
              <a:defRPr sz="1400" b="0">
                <a:solidFill>
                  <a:schemeClr val="bg1"/>
                </a:solidFill>
              </a:defRPr>
            </a:lvl4pPr>
            <a:lvl5pPr marL="0" indent="3175">
              <a:spcBef>
                <a:spcPts val="0"/>
              </a:spcBef>
              <a:buNone/>
              <a:defRPr sz="1400" b="0">
                <a:solidFill>
                  <a:schemeClr val="bg1"/>
                </a:solidFill>
              </a:defRPr>
            </a:lvl5pPr>
            <a:lvl6pPr>
              <a:defRPr sz="1800"/>
            </a:lvl6pPr>
            <a:lvl7pPr>
              <a:defRPr sz="1800"/>
            </a:lvl7pPr>
            <a:lvl8pPr>
              <a:defRPr sz="1800"/>
            </a:lvl8pPr>
            <a:lvl9pPr>
              <a:defRPr sz="1800"/>
            </a:lvl9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15" name="Picture 14" descr="Icon&#10;&#10;Description automatically generated">
            <a:extLst>
              <a:ext uri="{FF2B5EF4-FFF2-40B4-BE49-F238E27FC236}">
                <a16:creationId xmlns:a16="http://schemas.microsoft.com/office/drawing/2014/main" id="{EF7A6A09-0AFC-3E85-A15C-907C511C9D32}"/>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75440" y="3415307"/>
            <a:ext cx="694944" cy="694944"/>
          </a:xfrm>
          <a:prstGeom prst="rect">
            <a:avLst/>
          </a:prstGeom>
        </p:spPr>
      </p:pic>
      <p:sp>
        <p:nvSpPr>
          <p:cNvPr id="17" name="TextBox 16">
            <a:extLst>
              <a:ext uri="{FF2B5EF4-FFF2-40B4-BE49-F238E27FC236}">
                <a16:creationId xmlns:a16="http://schemas.microsoft.com/office/drawing/2014/main" id="{51E490E3-8DC5-F1FF-1DD3-8CCF5DD65522}"/>
              </a:ext>
            </a:extLst>
          </p:cNvPr>
          <p:cNvSpPr txBox="1"/>
          <p:nvPr userDrawn="1"/>
        </p:nvSpPr>
        <p:spPr>
          <a:xfrm>
            <a:off x="1321036" y="4285449"/>
            <a:ext cx="6497652" cy="276999"/>
          </a:xfrm>
          <a:prstGeom prst="rect">
            <a:avLst/>
          </a:prstGeom>
          <a:noFill/>
        </p:spPr>
        <p:txBody>
          <a:bodyPr wrap="square" rtlCol="0">
            <a:spAutoFit/>
          </a:bodyPr>
          <a:lstStyle/>
          <a:p>
            <a:pPr algn="l"/>
            <a:r>
              <a:rPr lang="en-US" sz="1200" spc="50" baseline="0">
                <a:solidFill>
                  <a:schemeClr val="bg1"/>
                </a:solidFill>
              </a:rPr>
              <a:t>CPAs  |  CONSULTANTS  |  WEALTH ADVISORS</a:t>
            </a:r>
          </a:p>
        </p:txBody>
      </p:sp>
      <p:sp>
        <p:nvSpPr>
          <p:cNvPr id="19" name="Rectangle 18">
            <a:extLst>
              <a:ext uri="{FF2B5EF4-FFF2-40B4-BE49-F238E27FC236}">
                <a16:creationId xmlns:a16="http://schemas.microsoft.com/office/drawing/2014/main" id="{A16B435C-7235-8E60-A1E2-EC36F464B8F0}"/>
              </a:ext>
            </a:extLst>
          </p:cNvPr>
          <p:cNvSpPr/>
          <p:nvPr userDrawn="1"/>
        </p:nvSpPr>
        <p:spPr>
          <a:xfrm>
            <a:off x="1321035" y="4509592"/>
            <a:ext cx="680771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a:solidFill>
                  <a:schemeClr val="bg1"/>
                </a:solidFill>
                <a:latin typeface="Calibri" panose="020F0502020204030204" pitchFamily="34" charset="0"/>
                <a:cs typeface="Calibri" panose="020F0502020204030204" pitchFamily="34" charset="0"/>
              </a:rPr>
              <a:t>©2024 CliftonLarsonAllen LLP. CLA (CliftonLarsonAllen LLP) </a:t>
            </a:r>
            <a:r>
              <a:rPr lang="en-US" sz="800" b="0" i="0" kern="1200">
                <a:solidFill>
                  <a:schemeClr val="bg1"/>
                </a:solidFill>
                <a:latin typeface="Calibri" panose="020F0502020204030204" pitchFamily="34" charset="0"/>
                <a:ea typeface="+mn-ea"/>
                <a:cs typeface="Calibri" panose="020F0502020204030204" pitchFamily="34" charset="0"/>
              </a:rPr>
              <a:t>is an </a:t>
            </a:r>
            <a:r>
              <a:rPr lang="en-US" sz="800" b="0" i="0">
                <a:solidFill>
                  <a:schemeClr val="bg1"/>
                </a:solidFill>
                <a:latin typeface="Calibri" panose="020F0502020204030204" pitchFamily="34" charset="0"/>
                <a:cs typeface="Calibri" panose="020F0502020204030204" pitchFamily="34" charset="0"/>
              </a:rPr>
              <a:t>independent network member of CLA Global. See </a:t>
            </a:r>
            <a:r>
              <a:rPr lang="en-US" sz="800" b="0" i="0">
                <a:solidFill>
                  <a:schemeClr val="bg1"/>
                </a:solidFill>
                <a:latin typeface="Calibri" panose="020F0502020204030204" pitchFamily="34" charset="0"/>
                <a:cs typeface="Calibri" panose="020F0502020204030204" pitchFamily="34" charset="0"/>
                <a:hlinkClick r:id="rId13" action="ppaction://hlinkfile">
                  <a:extLst>
                    <a:ext uri="{A12FA001-AC4F-418D-AE19-62706E023703}">
                      <ahyp:hlinkClr xmlns:ahyp="http://schemas.microsoft.com/office/drawing/2018/hyperlinkcolor" val="tx"/>
                    </a:ext>
                  </a:extLst>
                </a:hlinkClick>
              </a:rPr>
              <a:t>CLAglobal.com/disclaimer</a:t>
            </a:r>
            <a:r>
              <a:rPr lang="en-US" sz="800" b="0" i="0">
                <a:solidFill>
                  <a:schemeClr val="bg1"/>
                </a:solidFill>
                <a:latin typeface="Calibri" panose="020F0502020204030204" pitchFamily="34" charset="0"/>
                <a:cs typeface="Calibri" panose="020F0502020204030204" pitchFamily="34" charset="0"/>
              </a:rPr>
              <a:t>. </a:t>
            </a:r>
            <a:br>
              <a:rPr lang="en-US" sz="800" b="0" i="0">
                <a:solidFill>
                  <a:schemeClr val="bg1"/>
                </a:solidFill>
                <a:latin typeface="Calibri" panose="020F0502020204030204" pitchFamily="34" charset="0"/>
                <a:cs typeface="Calibri" panose="020F0502020204030204" pitchFamily="34" charset="0"/>
              </a:rPr>
            </a:br>
            <a:r>
              <a:rPr lang="en-US" sz="800" b="0" i="0">
                <a:solidFill>
                  <a:schemeClr val="bg1"/>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pic>
        <p:nvPicPr>
          <p:cNvPr id="20" name="Picture 19">
            <a:extLst>
              <a:ext uri="{FF2B5EF4-FFF2-40B4-BE49-F238E27FC236}">
                <a16:creationId xmlns:a16="http://schemas.microsoft.com/office/drawing/2014/main" id="{4084DDEC-229B-DFAC-92C6-48B9AEF23A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73998" y="3437167"/>
            <a:ext cx="697827" cy="694944"/>
          </a:xfrm>
          <a:prstGeom prst="rect">
            <a:avLst/>
          </a:prstGeom>
        </p:spPr>
      </p:pic>
      <p:sp>
        <p:nvSpPr>
          <p:cNvPr id="21" name="Slide Number Placeholder 5">
            <a:extLst>
              <a:ext uri="{FF2B5EF4-FFF2-40B4-BE49-F238E27FC236}">
                <a16:creationId xmlns:a16="http://schemas.microsoft.com/office/drawing/2014/main" id="{9DDF8FBE-E58A-9D2E-1758-C71B632CFF8C}"/>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6DAB3F6F-6A30-410C-8DAB-3E7769D71CBC}" type="slidenum">
              <a:rPr lang="en-US" smtClean="0"/>
              <a:pPr/>
              <a:t>‹#›</a:t>
            </a:fld>
            <a:endParaRPr lang="en-US"/>
          </a:p>
        </p:txBody>
      </p:sp>
    </p:spTree>
    <p:extLst>
      <p:ext uri="{BB962C8B-B14F-4D97-AF65-F5344CB8AC3E}">
        <p14:creationId xmlns:p14="http://schemas.microsoft.com/office/powerpoint/2010/main" val="165220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reserve="1">
  <p:cSld name="Table/Chart SECONDAR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lang="en-US"/>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Arial" panose="020B0604020202020204" pitchFamily="34" charset="0"/>
                <a:cs typeface="Arial" panose="020B0604020202020204" pitchFamily="34" charset="0"/>
              </a:rPr>
              <a:pPr/>
              <a:t>‹#›</a:t>
            </a:fld>
            <a:endParaRPr lang="en" b="1">
              <a:latin typeface="Arial" panose="020B0604020202020204" pitchFamily="34" charset="0"/>
              <a:cs typeface="Arial" panose="020B0604020202020204" pitchFamily="34" charset="0"/>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Arial" panose="020B0604020202020204" pitchFamily="34" charset="0"/>
                <a:ea typeface="Poppins SemiBold"/>
                <a:cs typeface="Arial" panose="020B0604020202020204" pitchFamily="34" charset="0"/>
                <a:sym typeface="Poppins SemiBold"/>
              </a:rPr>
              <a:t>Connecticut Public Health</a:t>
            </a:r>
            <a:endParaRPr sz="800" b="1">
              <a:solidFill>
                <a:srgbClr val="3371E7"/>
              </a:solidFill>
              <a:latin typeface="Arial" panose="020B0604020202020204" pitchFamily="34" charset="0"/>
              <a:ea typeface="Poppins SemiBold"/>
              <a:cs typeface="Arial" panose="020B0604020202020204" pitchFamily="34" charset="0"/>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963692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13"/>
        <p:cNvGrpSpPr/>
        <p:nvPr/>
      </p:nvGrpSpPr>
      <p:grpSpPr>
        <a:xfrm>
          <a:off x="0" y="0"/>
          <a:ext cx="0" cy="0"/>
          <a:chOff x="0" y="0"/>
          <a:chExt cx="0" cy="0"/>
        </a:xfrm>
      </p:grpSpPr>
      <p:sp>
        <p:nvSpPr>
          <p:cNvPr id="4" name="Rectangle 3">
            <a:extLst>
              <a:ext uri="{FF2B5EF4-FFF2-40B4-BE49-F238E27FC236}">
                <a16:creationId xmlns:a16="http://schemas.microsoft.com/office/drawing/2014/main" id="{5848A094-969E-48EF-A809-53A4995F59F5}"/>
              </a:ext>
            </a:extLst>
          </p:cNvPr>
          <p:cNvSpPr/>
          <p:nvPr userDrawn="1"/>
        </p:nvSpPr>
        <p:spPr>
          <a:xfrm>
            <a:off x="0" y="0"/>
            <a:ext cx="9144000" cy="5143500"/>
          </a:xfrm>
          <a:prstGeom prst="rect">
            <a:avLst/>
          </a:prstGeom>
          <a:solidFill>
            <a:srgbClr val="337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168B519F-C49A-345B-0697-A1E2F6CC2DA5}"/>
              </a:ext>
            </a:extLst>
          </p:cNvPr>
          <p:cNvSpPr>
            <a:spLocks noGrp="1"/>
          </p:cNvSpPr>
          <p:nvPr>
            <p:ph type="body" sz="quarter" idx="13"/>
          </p:nvPr>
        </p:nvSpPr>
        <p:spPr>
          <a:xfrm>
            <a:off x="197244" y="1550535"/>
            <a:ext cx="4742150" cy="1960562"/>
          </a:xfrm>
        </p:spPr>
        <p:txBody>
          <a:bodyPr>
            <a:noAutofit/>
          </a:bodyPr>
          <a:lstStyle>
            <a:lvl1pPr marL="114300" indent="0">
              <a:lnSpc>
                <a:spcPct val="100000"/>
              </a:lnSpc>
              <a:buNone/>
              <a:defRPr sz="4700" b="1">
                <a:solidFill>
                  <a:schemeClr val="bg1"/>
                </a:solidFill>
                <a:latin typeface="+mn-lt"/>
                <a:cs typeface="Poppins SemiBold" panose="00000700000000000000" pitchFamily="2" charset="0"/>
              </a:defRPr>
            </a:lvl1pPr>
          </a:lstStyle>
          <a:p>
            <a:pPr lvl="0"/>
            <a:r>
              <a:rPr lang="en-US"/>
              <a:t>Click to edit Master text styles</a:t>
            </a:r>
          </a:p>
        </p:txBody>
      </p:sp>
      <p:sp>
        <p:nvSpPr>
          <p:cNvPr id="15" name="Google Shape;15;p3"/>
          <p:cNvSpPr txBox="1">
            <a:spLocks noGrp="1"/>
          </p:cNvSpPr>
          <p:nvPr>
            <p:ph type="sldNum" idx="12"/>
          </p:nvPr>
        </p:nvSpPr>
        <p:spPr>
          <a:xfrm>
            <a:off x="8358162" y="4810169"/>
            <a:ext cx="548700" cy="227190"/>
          </a:xfrm>
          <a:prstGeom prst="rect">
            <a:avLst/>
          </a:prstGeom>
        </p:spPr>
        <p:txBody>
          <a:bodyPr spcFirstLastPara="1" wrap="square" lIns="91425" tIns="91425" rIns="91425" bIns="91425" anchor="ctr" anchorCtr="0">
            <a:noAutofit/>
          </a:bodyPr>
          <a:lstStyle>
            <a:lvl1pPr lvl="0">
              <a:buNone/>
              <a:defRPr sz="700" b="1">
                <a:solidFill>
                  <a:schemeClr val="bg1"/>
                </a:solidFill>
                <a:latin typeface="+mn-lt"/>
                <a:cs typeface="Poppins SemiBold" panose="00000700000000000000" pitchFamily="2"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2" name="Google Shape;94;p19">
            <a:extLst>
              <a:ext uri="{FF2B5EF4-FFF2-40B4-BE49-F238E27FC236}">
                <a16:creationId xmlns:a16="http://schemas.microsoft.com/office/drawing/2014/main" id="{8E8A1A5E-D989-1B34-B788-06B6BC7E5580}"/>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mn-lt"/>
                <a:ea typeface="Poppins SemiBold"/>
                <a:cs typeface="Poppins SemiBold"/>
                <a:sym typeface="Poppins SemiBold"/>
              </a:rPr>
              <a:t>Connecticut Public Health</a:t>
            </a:r>
            <a:endParaRPr sz="800" b="1">
              <a:solidFill>
                <a:srgbClr val="3371E7"/>
              </a:solidFill>
              <a:latin typeface="+mn-lt"/>
              <a:ea typeface="Poppins SemiBold"/>
              <a:cs typeface="Poppins SemiBold"/>
              <a:sym typeface="Poppins SemiBold"/>
            </a:endParaRPr>
          </a:p>
        </p:txBody>
      </p:sp>
      <p:sp>
        <p:nvSpPr>
          <p:cNvPr id="6" name="Google Shape;110;p21">
            <a:extLst>
              <a:ext uri="{FF2B5EF4-FFF2-40B4-BE49-F238E27FC236}">
                <a16:creationId xmlns:a16="http://schemas.microsoft.com/office/drawing/2014/main" id="{3C3C8957-8E7B-83FC-230B-3E1D5820D7B1}"/>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lt1"/>
                </a:solidFill>
                <a:latin typeface="+mn-lt"/>
                <a:ea typeface="Poppins SemiBold"/>
                <a:cs typeface="Poppins SemiBold"/>
                <a:sym typeface="Poppins SemiBold"/>
              </a:rPr>
              <a:t>Connecticut Public Health</a:t>
            </a:r>
            <a:endParaRPr sz="800" b="1">
              <a:solidFill>
                <a:schemeClr val="lt1"/>
              </a:solidFill>
              <a:latin typeface="+mn-lt"/>
              <a:ea typeface="Poppins SemiBold"/>
              <a:cs typeface="Poppins SemiBold"/>
              <a:sym typeface="Poppins SemiBold"/>
            </a:endParaRPr>
          </a:p>
        </p:txBody>
      </p:sp>
      <p:cxnSp>
        <p:nvCxnSpPr>
          <p:cNvPr id="7" name="Google Shape;111;p21">
            <a:extLst>
              <a:ext uri="{FF2B5EF4-FFF2-40B4-BE49-F238E27FC236}">
                <a16:creationId xmlns:a16="http://schemas.microsoft.com/office/drawing/2014/main" id="{9FCF6609-DB3B-1203-E242-DFBE647AEA98}"/>
              </a:ext>
            </a:extLst>
          </p:cNvPr>
          <p:cNvCxnSpPr/>
          <p:nvPr userDrawn="1"/>
        </p:nvCxnSpPr>
        <p:spPr>
          <a:xfrm rot="10800000">
            <a:off x="318600" y="4766180"/>
            <a:ext cx="85068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129144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mn-lt"/>
                <a:cs typeface="Poppins SemiBold" panose="00000700000000000000" pitchFamily="2"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mn-lt"/>
                <a:cs typeface="Poppins" panose="00000500000000000000" pitchFamily="2"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Click to edit Master text styles</a:t>
            </a:r>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mn-lt"/>
              </a:rPr>
              <a:pPr/>
              <a:t>‹#›</a:t>
            </a:fld>
            <a:endParaRPr lang="en" b="1">
              <a:latin typeface="+mn-lt"/>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mn-lt"/>
                <a:ea typeface="Poppins SemiBold"/>
                <a:cs typeface="Poppins SemiBold"/>
                <a:sym typeface="Poppins SemiBold"/>
              </a:rPr>
              <a:t>Connecticut Public Health</a:t>
            </a:r>
            <a:endParaRPr sz="800" b="1">
              <a:solidFill>
                <a:srgbClr val="3371E7"/>
              </a:solidFill>
              <a:latin typeface="+mn-lt"/>
              <a:ea typeface="Poppins SemiBold"/>
              <a:cs typeface="Poppins SemiBold"/>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reserve="1">
  <p:cSld name="Table/Chart PRIMAR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32757"/>
            <a:ext cx="8520600" cy="297925"/>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sz="1200" b="1">
                <a:solidFill>
                  <a:srgbClr val="3370E8"/>
                </a:solidFill>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p>
        </p:txBody>
      </p:sp>
      <p:sp>
        <p:nvSpPr>
          <p:cNvPr id="18" name="Google Shape;18;p4"/>
          <p:cNvSpPr txBox="1">
            <a:spLocks noGrp="1"/>
          </p:cNvSpPr>
          <p:nvPr>
            <p:ph type="body" idx="1"/>
          </p:nvPr>
        </p:nvSpPr>
        <p:spPr>
          <a:xfrm>
            <a:off x="311700" y="791943"/>
            <a:ext cx="8520600" cy="3719784"/>
          </a:xfrm>
          <a:prstGeom prst="rect">
            <a:avLst/>
          </a:prstGeom>
        </p:spPr>
        <p:txBody>
          <a:bodyPr spcFirstLastPara="1" wrap="square" lIns="91425" tIns="91425" rIns="91425" bIns="91425" anchor="t" anchorCtr="0">
            <a:normAutofit/>
          </a:bodyPr>
          <a:lstStyle>
            <a:lvl1pPr marL="171450" lvl="0" indent="-171450">
              <a:spcBef>
                <a:spcPts val="0"/>
              </a:spcBef>
              <a:spcAft>
                <a:spcPts val="0"/>
              </a:spcAft>
              <a:buSzPct val="100000"/>
              <a:buFont typeface="Arial" panose="020B0604020202020204" pitchFamily="34" charset="0"/>
              <a:buChar char="•"/>
              <a:defRPr sz="1100" b="0">
                <a:solidFill>
                  <a:schemeClr val="tx1"/>
                </a:solidFill>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Click to edit Master text styles</a:t>
            </a:r>
          </a:p>
        </p:txBody>
      </p:sp>
      <p:sp>
        <p:nvSpPr>
          <p:cNvPr id="2" name="Google Shape;15;p3">
            <a:extLst>
              <a:ext uri="{FF2B5EF4-FFF2-40B4-BE49-F238E27FC236}">
                <a16:creationId xmlns:a16="http://schemas.microsoft.com/office/drawing/2014/main" id="{B15DC82E-BA6E-EAB5-04BD-969EAD7E679C}"/>
              </a:ext>
            </a:extLst>
          </p:cNvPr>
          <p:cNvSpPr txBox="1">
            <a:spLocks/>
          </p:cNvSpPr>
          <p:nvPr userDrawn="1"/>
        </p:nvSpPr>
        <p:spPr>
          <a:xfrm>
            <a:off x="8358162" y="4810169"/>
            <a:ext cx="548700" cy="2271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700" b="0" i="0" u="none" strike="noStrike" cap="none">
                <a:solidFill>
                  <a:srgbClr val="3371E7"/>
                </a:solidFill>
                <a:latin typeface="Poppins SemiBold" panose="00000700000000000000" pitchFamily="2" charset="0"/>
                <a:ea typeface="Arial"/>
                <a:cs typeface="Poppins SemiBold" panose="00000700000000000000" pitchFamily="2" charset="0"/>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b="1" smtClean="0">
                <a:latin typeface="Arial" panose="020B0604020202020204" pitchFamily="34" charset="0"/>
                <a:cs typeface="Arial" panose="020B0604020202020204" pitchFamily="34" charset="0"/>
              </a:rPr>
              <a:pPr/>
              <a:t>‹#›</a:t>
            </a:fld>
            <a:endParaRPr lang="en" b="1">
              <a:latin typeface="Arial" panose="020B0604020202020204" pitchFamily="34" charset="0"/>
              <a:cs typeface="Arial" panose="020B0604020202020204" pitchFamily="34" charset="0"/>
            </a:endParaRPr>
          </a:p>
        </p:txBody>
      </p:sp>
      <p:sp>
        <p:nvSpPr>
          <p:cNvPr id="3" name="Google Shape;94;p19">
            <a:extLst>
              <a:ext uri="{FF2B5EF4-FFF2-40B4-BE49-F238E27FC236}">
                <a16:creationId xmlns:a16="http://schemas.microsoft.com/office/drawing/2014/main" id="{1349046C-DD55-90B8-2239-839BA906E1F7}"/>
              </a:ext>
            </a:extLst>
          </p:cNvPr>
          <p:cNvSpPr txBox="1"/>
          <p:nvPr userDrawn="1"/>
        </p:nvSpPr>
        <p:spPr>
          <a:xfrm>
            <a:off x="229900" y="4802249"/>
            <a:ext cx="3000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3371E7"/>
                </a:solidFill>
                <a:latin typeface="Arial" panose="020B0604020202020204" pitchFamily="34" charset="0"/>
                <a:ea typeface="Poppins SemiBold"/>
                <a:cs typeface="Arial" panose="020B0604020202020204" pitchFamily="34" charset="0"/>
                <a:sym typeface="Poppins SemiBold"/>
              </a:rPr>
              <a:t>Connecticut Public Health</a:t>
            </a:r>
            <a:endParaRPr sz="800" b="1">
              <a:solidFill>
                <a:srgbClr val="3371E7"/>
              </a:solidFill>
              <a:latin typeface="Arial" panose="020B0604020202020204" pitchFamily="34" charset="0"/>
              <a:ea typeface="Poppins SemiBold"/>
              <a:cs typeface="Arial" panose="020B0604020202020204" pitchFamily="34" charset="0"/>
              <a:sym typeface="Poppins SemiBold"/>
            </a:endParaRPr>
          </a:p>
        </p:txBody>
      </p:sp>
      <p:cxnSp>
        <p:nvCxnSpPr>
          <p:cNvPr id="4" name="Google Shape;95;p19">
            <a:extLst>
              <a:ext uri="{FF2B5EF4-FFF2-40B4-BE49-F238E27FC236}">
                <a16:creationId xmlns:a16="http://schemas.microsoft.com/office/drawing/2014/main" id="{86BD8646-4DB9-3CB0-E55A-4B9221153448}"/>
              </a:ext>
            </a:extLst>
          </p:cNvPr>
          <p:cNvCxnSpPr/>
          <p:nvPr userDrawn="1"/>
        </p:nvCxnSpPr>
        <p:spPr>
          <a:xfrm rot="10800000">
            <a:off x="318600" y="4766180"/>
            <a:ext cx="85068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337267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4286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E863157-8CA8-E570-1659-767D716883EB}"/>
              </a:ext>
            </a:extLst>
          </p:cNvPr>
          <p:cNvSpPr/>
          <p:nvPr userDrawn="1"/>
        </p:nvSpPr>
        <p:spPr bwMode="auto">
          <a:xfrm>
            <a:off x="0" y="0"/>
            <a:ext cx="9144000" cy="5143500"/>
          </a:xfrm>
          <a:prstGeom prst="rect">
            <a:avLst/>
          </a:prstGeom>
          <a:gradFill flip="none" rotWithShape="1">
            <a:gsLst>
              <a:gs pos="0">
                <a:srgbClr val="2E334E"/>
              </a:gs>
              <a:gs pos="100000">
                <a:srgbClr val="1E2133"/>
              </a:gs>
            </a:gsLst>
            <a:lin ang="108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ヒラギノ角ゴ Pro W3" pitchFamily="1" charset="-128"/>
            </a:endParaRPr>
          </a:p>
        </p:txBody>
      </p:sp>
      <p:pic>
        <p:nvPicPr>
          <p:cNvPr id="15" name="Picture 14">
            <a:extLst>
              <a:ext uri="{FF2B5EF4-FFF2-40B4-BE49-F238E27FC236}">
                <a16:creationId xmlns:a16="http://schemas.microsoft.com/office/drawing/2014/main" id="{67E1E95A-6136-8ABE-9492-90AB58F391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31444" y="449804"/>
            <a:ext cx="3265438" cy="727082"/>
          </a:xfrm>
          <a:prstGeom prst="rect">
            <a:avLst/>
          </a:prstGeom>
        </p:spPr>
      </p:pic>
      <p:sp>
        <p:nvSpPr>
          <p:cNvPr id="16" name="Rectangle 4">
            <a:extLst>
              <a:ext uri="{FF2B5EF4-FFF2-40B4-BE49-F238E27FC236}">
                <a16:creationId xmlns:a16="http://schemas.microsoft.com/office/drawing/2014/main" id="{0F936631-F66F-4650-0232-62BA9FBA4399}"/>
              </a:ext>
            </a:extLst>
          </p:cNvPr>
          <p:cNvSpPr>
            <a:spLocks noGrp="1" noChangeArrowheads="1"/>
          </p:cNvSpPr>
          <p:nvPr>
            <p:ph type="subTitle" idx="1" hasCustomPrompt="1"/>
          </p:nvPr>
        </p:nvSpPr>
        <p:spPr>
          <a:xfrm>
            <a:off x="620219" y="3159085"/>
            <a:ext cx="7903563" cy="367202"/>
          </a:xfrm>
          <a:noFill/>
        </p:spPr>
        <p:txBody>
          <a:bodyPr/>
          <a:lstStyle>
            <a:lvl1pPr marL="0" indent="0" algn="ctr">
              <a:buFontTx/>
              <a:buNone/>
              <a:defRPr sz="2000" b="0">
                <a:solidFill>
                  <a:schemeClr val="bg1"/>
                </a:solidFill>
                <a:latin typeface="Calibri" panose="020F0502020204030204" pitchFamily="34" charset="0"/>
                <a:cs typeface="Calibri" panose="020F0502020204030204" pitchFamily="34" charset="0"/>
              </a:defRPr>
            </a:lvl1pPr>
          </a:lstStyle>
          <a:p>
            <a:r>
              <a:rPr lang="en-US"/>
              <a:t>Click to edit subtitle</a:t>
            </a:r>
          </a:p>
        </p:txBody>
      </p:sp>
      <p:sp>
        <p:nvSpPr>
          <p:cNvPr id="17" name="Title 1">
            <a:extLst>
              <a:ext uri="{FF2B5EF4-FFF2-40B4-BE49-F238E27FC236}">
                <a16:creationId xmlns:a16="http://schemas.microsoft.com/office/drawing/2014/main" id="{A4481956-8951-DEB9-AEA3-9C3CAC18F0A6}"/>
              </a:ext>
            </a:extLst>
          </p:cNvPr>
          <p:cNvSpPr>
            <a:spLocks noGrp="1"/>
          </p:cNvSpPr>
          <p:nvPr>
            <p:ph type="title" hasCustomPrompt="1"/>
          </p:nvPr>
        </p:nvSpPr>
        <p:spPr>
          <a:xfrm>
            <a:off x="620220" y="1653219"/>
            <a:ext cx="7903561" cy="1394460"/>
          </a:xfrm>
          <a:noFill/>
        </p:spPr>
        <p:txBody>
          <a:bodyPr anchor="b"/>
          <a:lstStyle>
            <a:lvl1pPr algn="ctr">
              <a:defRPr sz="4000" b="0">
                <a:solidFill>
                  <a:schemeClr val="bg1"/>
                </a:solidFill>
                <a:latin typeface="Calibri" panose="020F0502020204030204" pitchFamily="34" charset="0"/>
                <a:cs typeface="Calibri" panose="020F0502020204030204" pitchFamily="34" charset="0"/>
              </a:defRPr>
            </a:lvl1pPr>
          </a:lstStyle>
          <a:p>
            <a:r>
              <a:rPr lang="en-US"/>
              <a:t>Click to Edit Title</a:t>
            </a:r>
          </a:p>
        </p:txBody>
      </p:sp>
      <p:sp>
        <p:nvSpPr>
          <p:cNvPr id="18" name="Slide Number Placeholder 5">
            <a:extLst>
              <a:ext uri="{FF2B5EF4-FFF2-40B4-BE49-F238E27FC236}">
                <a16:creationId xmlns:a16="http://schemas.microsoft.com/office/drawing/2014/main" id="{52F2C51A-BAFA-87B2-5435-2170BDE91855}"/>
              </a:ext>
            </a:extLst>
          </p:cNvPr>
          <p:cNvSpPr>
            <a:spLocks noGrp="1"/>
          </p:cNvSpPr>
          <p:nvPr>
            <p:ph type="sldNum" sz="quarter" idx="4"/>
          </p:nvPr>
        </p:nvSpPr>
        <p:spPr>
          <a:xfrm>
            <a:off x="8686800" y="4772025"/>
            <a:ext cx="395782" cy="342900"/>
          </a:xfrm>
          <a:prstGeom prst="rect">
            <a:avLst/>
          </a:prstGeom>
        </p:spPr>
        <p:txBody>
          <a:bodyPr anchor="ctr" anchorCtr="0"/>
          <a:lstStyle>
            <a:lvl1pPr algn="r">
              <a:defRPr sz="800" b="0">
                <a:solidFill>
                  <a:schemeClr val="bg1"/>
                </a:solidFill>
              </a:defRPr>
            </a:lvl1pPr>
          </a:lstStyle>
          <a:p>
            <a:fld id="{F8E24598-D429-A34B-B4A6-5808099B37D3}" type="slidenum">
              <a:rPr lang="en-US" smtClean="0"/>
              <a:pPr/>
              <a:t>‹#›</a:t>
            </a:fld>
            <a:endParaRPr lang="en-US"/>
          </a:p>
        </p:txBody>
      </p:sp>
      <p:sp>
        <p:nvSpPr>
          <p:cNvPr id="19" name="Rectangle 18">
            <a:extLst>
              <a:ext uri="{FF2B5EF4-FFF2-40B4-BE49-F238E27FC236}">
                <a16:creationId xmlns:a16="http://schemas.microsoft.com/office/drawing/2014/main" id="{B5E79F4A-F3A5-8F33-42E8-17CE93922686}"/>
              </a:ext>
            </a:extLst>
          </p:cNvPr>
          <p:cNvSpPr/>
          <p:nvPr userDrawn="1"/>
        </p:nvSpPr>
        <p:spPr>
          <a:xfrm>
            <a:off x="420811" y="4768127"/>
            <a:ext cx="7697452"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i="0">
                <a:solidFill>
                  <a:schemeClr val="bg2">
                    <a:lumMod val="75000"/>
                  </a:schemeClr>
                </a:solidFill>
                <a:latin typeface="Calibri" panose="020F0502020204030204" pitchFamily="34" charset="0"/>
                <a:cs typeface="Calibri" panose="020F0502020204030204" pitchFamily="34" charset="0"/>
              </a:rPr>
              <a:t>©2024 CliftonLarsonAllen LLP. CLA (CliftonLarsonAllen LLP) </a:t>
            </a:r>
            <a:r>
              <a:rPr lang="en-US" sz="700" b="0" i="0" kern="1200">
                <a:solidFill>
                  <a:schemeClr val="bg2">
                    <a:lumMod val="75000"/>
                  </a:schemeClr>
                </a:solidFill>
                <a:latin typeface="Calibri" panose="020F0502020204030204" pitchFamily="34" charset="0"/>
                <a:ea typeface="+mn-ea"/>
                <a:cs typeface="Calibri" panose="020F0502020204030204" pitchFamily="34" charset="0"/>
              </a:rPr>
              <a:t>is an </a:t>
            </a:r>
            <a:r>
              <a:rPr lang="en-US" sz="700" b="0" i="0">
                <a:solidFill>
                  <a:schemeClr val="bg2">
                    <a:lumMod val="75000"/>
                  </a:schemeClr>
                </a:solidFill>
                <a:latin typeface="Calibri" panose="020F0502020204030204" pitchFamily="34" charset="0"/>
                <a:cs typeface="Calibri" panose="020F0502020204030204" pitchFamily="34" charset="0"/>
              </a:rPr>
              <a:t>independent network member of CLA Global. See </a:t>
            </a:r>
            <a:r>
              <a:rPr lang="en-US" sz="700" b="0" i="0">
                <a:solidFill>
                  <a:schemeClr val="bg2">
                    <a:lumMod val="75000"/>
                  </a:schemeClr>
                </a:solidFill>
                <a:latin typeface="Calibri" panose="020F0502020204030204" pitchFamily="34" charset="0"/>
                <a:cs typeface="Calibri" panose="020F0502020204030204" pitchFamily="34" charset="0"/>
                <a:hlinkClick r:id="rId3" action="ppaction://hlinkfile">
                  <a:extLst>
                    <a:ext uri="{A12FA001-AC4F-418D-AE19-62706E023703}">
                      <ahyp:hlinkClr xmlns:ahyp="http://schemas.microsoft.com/office/drawing/2018/hyperlinkcolor" val="tx"/>
                    </a:ext>
                  </a:extLst>
                </a:hlinkClick>
              </a:rPr>
              <a:t>CLAglobal.com/disclaimer</a:t>
            </a:r>
            <a:r>
              <a:rPr lang="en-US" sz="700" b="0" i="0">
                <a:solidFill>
                  <a:schemeClr val="bg2">
                    <a:lumMod val="75000"/>
                  </a:schemeClr>
                </a:solidFill>
                <a:latin typeface="Calibri" panose="020F0502020204030204" pitchFamily="34" charset="0"/>
                <a:cs typeface="Calibri" panose="020F0502020204030204" pitchFamily="34" charset="0"/>
              </a:rPr>
              <a:t>. </a:t>
            </a:r>
            <a:br>
              <a:rPr lang="en-US" sz="700" b="0" i="0">
                <a:solidFill>
                  <a:schemeClr val="bg2">
                    <a:lumMod val="75000"/>
                  </a:schemeClr>
                </a:solidFill>
                <a:latin typeface="Calibri" panose="020F0502020204030204" pitchFamily="34" charset="0"/>
                <a:cs typeface="Calibri" panose="020F0502020204030204" pitchFamily="34" charset="0"/>
              </a:rPr>
            </a:br>
            <a:r>
              <a:rPr lang="en-US" sz="700" b="0" i="0">
                <a:solidFill>
                  <a:schemeClr val="bg2">
                    <a:lumMod val="75000"/>
                  </a:schemeClr>
                </a:solidFill>
                <a:latin typeface="Calibri" panose="020F0502020204030204" pitchFamily="34" charset="0"/>
                <a:cs typeface="Calibri" panose="020F0502020204030204" pitchFamily="34" charset="0"/>
              </a:rPr>
              <a:t>Investment advisory services are offered through CliftonLarsonAllen Wealth Advisors, LLC, an SEC-registered investment advisor.</a:t>
            </a:r>
          </a:p>
        </p:txBody>
      </p:sp>
    </p:spTree>
    <p:extLst>
      <p:ext uri="{BB962C8B-B14F-4D97-AF65-F5344CB8AC3E}">
        <p14:creationId xmlns:p14="http://schemas.microsoft.com/office/powerpoint/2010/main" val="3989458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1_Opening Disclaim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4EA88A-9689-4472-A383-DB5C9CDF7FDE}"/>
              </a:ext>
            </a:extLst>
          </p:cNvPr>
          <p:cNvSpPr>
            <a:spLocks noGrp="1"/>
          </p:cNvSpPr>
          <p:nvPr>
            <p:ph type="ftr" sz="quarter" idx="11"/>
          </p:nvPr>
        </p:nvSpPr>
        <p:spPr>
          <a:xfrm>
            <a:off x="295015" y="4935744"/>
            <a:ext cx="2895600" cy="171450"/>
          </a:xfrm>
        </p:spPr>
        <p:txBody>
          <a:bodyPr/>
          <a:lstStyle/>
          <a:p>
            <a:endParaRPr lang="en-US"/>
          </a:p>
        </p:txBody>
      </p:sp>
      <p:grpSp>
        <p:nvGrpSpPr>
          <p:cNvPr id="5" name="Group 4">
            <a:extLst>
              <a:ext uri="{FF2B5EF4-FFF2-40B4-BE49-F238E27FC236}">
                <a16:creationId xmlns:a16="http://schemas.microsoft.com/office/drawing/2014/main" id="{87020407-D88B-47CB-870A-C2B0386CED2C}"/>
              </a:ext>
            </a:extLst>
          </p:cNvPr>
          <p:cNvGrpSpPr/>
          <p:nvPr/>
        </p:nvGrpSpPr>
        <p:grpSpPr>
          <a:xfrm>
            <a:off x="161778" y="950624"/>
            <a:ext cx="8820444" cy="3626265"/>
            <a:chOff x="161778" y="950624"/>
            <a:chExt cx="8820444" cy="3925791"/>
          </a:xfrm>
        </p:grpSpPr>
        <p:sp>
          <p:nvSpPr>
            <p:cNvPr id="6" name="Content Placeholder 5">
              <a:extLst>
                <a:ext uri="{FF2B5EF4-FFF2-40B4-BE49-F238E27FC236}">
                  <a16:creationId xmlns:a16="http://schemas.microsoft.com/office/drawing/2014/main" id="{E5E5A5E0-8EB2-448D-BDAE-AA76D94D9940}"/>
                </a:ext>
              </a:extLst>
            </p:cNvPr>
            <p:cNvSpPr txBox="1">
              <a:spLocks/>
            </p:cNvSpPr>
            <p:nvPr/>
          </p:nvSpPr>
          <p:spPr>
            <a:xfrm>
              <a:off x="161778" y="950624"/>
              <a:ext cx="4410222" cy="3925789"/>
            </a:xfrm>
            <a:prstGeom prst="rect">
              <a:avLst/>
            </a:prstGeom>
            <a:solidFill>
              <a:schemeClr val="accent2">
                <a:lumMod val="40000"/>
                <a:lumOff val="6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300" kern="0">
                  <a:solidFill>
                    <a:schemeClr val="accent1"/>
                  </a:solidFill>
                  <a:latin typeface="Calibri" panose="020F0502020204030204" pitchFamily="34" charset="0"/>
                  <a:cs typeface="Calibri" panose="020F0502020204030204" pitchFamily="34" charset="0"/>
                </a:rPr>
                <a:t>The information herein has been provided by CliftonLarsonAllen LLP for general information purposes only. The presentation and related materials, if any, do not implicate any client, advisory, fiduciary, or professional relationship between you and CliftonLarsonAllen LLP and neither CliftonLarsonAllen LLP nor any other person or entity is, in connection with the presentation and/or materials, engaged in rendering auditing, accounting, tax, legal, medical, investment, advisory, consulting, or any other professional service or advice. Neither the presentation nor the materials, if any, should be considered a substitute for your independent investigation and your sound technical business judgment. You or your entity, if applicable, should consult with a professional advisor familiar with your particular factual situation for advice or service concerning any specific matters.</a:t>
              </a:r>
            </a:p>
          </p:txBody>
        </p:sp>
        <p:sp>
          <p:nvSpPr>
            <p:cNvPr id="7" name="Content Placeholder 2">
              <a:extLst>
                <a:ext uri="{FF2B5EF4-FFF2-40B4-BE49-F238E27FC236}">
                  <a16:creationId xmlns:a16="http://schemas.microsoft.com/office/drawing/2014/main" id="{29C8EE37-0044-4183-A797-D73689E2558E}"/>
                </a:ext>
              </a:extLst>
            </p:cNvPr>
            <p:cNvSpPr txBox="1">
              <a:spLocks/>
            </p:cNvSpPr>
            <p:nvPr/>
          </p:nvSpPr>
          <p:spPr>
            <a:xfrm>
              <a:off x="4572000" y="950625"/>
              <a:ext cx="4410222" cy="3925790"/>
            </a:xfrm>
            <a:prstGeom prst="rect">
              <a:avLst/>
            </a:prstGeom>
            <a:solidFill>
              <a:schemeClr val="accent2">
                <a:lumMod val="20000"/>
                <a:lumOff val="80000"/>
              </a:schemeClr>
            </a:solidFill>
          </p:spPr>
          <p:txBody>
            <a:bodyPr lIns="182880" tIns="182880" rIns="182880" bIns="182880"/>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itchFamily="34" charset="0"/>
                  <a:ea typeface="+mn-ea"/>
                  <a:cs typeface="Calibri"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itchFamily="34" charset="0"/>
                  <a:ea typeface="+mn-ea"/>
                  <a:cs typeface="Calibri"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itchFamily="34" charset="0"/>
                  <a:ea typeface="+mn-ea"/>
                  <a:cs typeface="Calibri"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pPr marL="0" indent="0">
                <a:buFont typeface="Arial" panose="020B0604020202020204" pitchFamily="34" charset="0"/>
                <a:buNone/>
              </a:pPr>
              <a:r>
                <a:rPr lang="en-US" sz="1300" kern="0">
                  <a:solidFill>
                    <a:schemeClr val="accent1"/>
                  </a:solidFill>
                  <a:latin typeface="Calibri" panose="020F0502020204030204" pitchFamily="34" charset="0"/>
                  <a:cs typeface="Calibri" panose="020F0502020204030204" pitchFamily="34" charset="0"/>
                </a:rPr>
                <a:t>CliftonLarsonAllen LLP is not licensed to practice law, nor does it practice law. The presentation and materials, if any, are for general guidance purposes and not a substitute for compliance obligations. The presentation and/or materials may not be applicable to, or suitable for, your specific circumstances or needs, and may require consultation with counsel, consultants, or advisors if any action is to be contemplated. You should contact your CliftonLarsonAllen LLP or other professional prior to taking any action based upon the information in the presentation or materials provided. CliftonLarsonAllen LLP assumes no obligation to inform you of any changes in laws or other factors that could affect the information contained herein.</a:t>
              </a:r>
            </a:p>
          </p:txBody>
        </p:sp>
      </p:grpSp>
      <p:pic>
        <p:nvPicPr>
          <p:cNvPr id="9" name="Picture 8">
            <a:extLst>
              <a:ext uri="{FF2B5EF4-FFF2-40B4-BE49-F238E27FC236}">
                <a16:creationId xmlns:a16="http://schemas.microsoft.com/office/drawing/2014/main" id="{7D543AF6-1316-417F-AAB0-9B6BB411C443}"/>
              </a:ext>
            </a:extLst>
          </p:cNvPr>
          <p:cNvPicPr>
            <a:picLocks noChangeAspect="1"/>
          </p:cNvPicPr>
          <p:nvPr/>
        </p:nvPicPr>
        <p:blipFill>
          <a:blip r:embed="rId2"/>
          <a:srcRect/>
          <a:stretch/>
        </p:blipFill>
        <p:spPr>
          <a:xfrm>
            <a:off x="284663" y="222666"/>
            <a:ext cx="559060" cy="559060"/>
          </a:xfrm>
          <a:prstGeom prst="rect">
            <a:avLst/>
          </a:prstGeom>
        </p:spPr>
      </p:pic>
      <p:sp>
        <p:nvSpPr>
          <p:cNvPr id="2" name="TextBox 1">
            <a:extLst>
              <a:ext uri="{FF2B5EF4-FFF2-40B4-BE49-F238E27FC236}">
                <a16:creationId xmlns:a16="http://schemas.microsoft.com/office/drawing/2014/main" id="{A76F42C4-9951-F867-7111-963899D848E3}"/>
              </a:ext>
            </a:extLst>
          </p:cNvPr>
          <p:cNvSpPr txBox="1"/>
          <p:nvPr userDrawn="1"/>
        </p:nvSpPr>
        <p:spPr>
          <a:xfrm>
            <a:off x="284663" y="4742014"/>
            <a:ext cx="1384300" cy="200055"/>
          </a:xfrm>
          <a:prstGeom prst="rect">
            <a:avLst/>
          </a:prstGeom>
          <a:noFill/>
        </p:spPr>
        <p:txBody>
          <a:bodyPr wrap="square" anchor="ctr" anchorCtr="0">
            <a:spAutoFit/>
          </a:bodyPr>
          <a:lstStyle/>
          <a:p>
            <a:pPr algn="l"/>
            <a:r>
              <a:rPr lang="en-US" sz="700">
                <a:solidFill>
                  <a:schemeClr val="accent1"/>
                </a:solidFill>
              </a:rPr>
              <a:t>©2024 CliftonLarsonAllen LLP</a:t>
            </a:r>
          </a:p>
        </p:txBody>
      </p:sp>
      <p:sp>
        <p:nvSpPr>
          <p:cNvPr id="3" name="Slide Number Placeholder 5">
            <a:extLst>
              <a:ext uri="{FF2B5EF4-FFF2-40B4-BE49-F238E27FC236}">
                <a16:creationId xmlns:a16="http://schemas.microsoft.com/office/drawing/2014/main" id="{AEF7DDCB-1037-9C1A-882F-5DE10CD21F6B}"/>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a:p>
        </p:txBody>
      </p:sp>
    </p:spTree>
    <p:extLst>
      <p:ext uri="{BB962C8B-B14F-4D97-AF65-F5344CB8AC3E}">
        <p14:creationId xmlns:p14="http://schemas.microsoft.com/office/powerpoint/2010/main" val="152802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p:spPr>
        <p:txBody>
          <a:bodyPr/>
          <a:lstStyle>
            <a:lvl1pPr>
              <a:defRPr sz="3200"/>
            </a:lvl1pPr>
          </a:lstStyle>
          <a:p>
            <a:r>
              <a:rPr lang="en-US"/>
              <a:t>Click to Edit Title</a:t>
            </a:r>
          </a:p>
        </p:txBody>
      </p:sp>
      <p:sp>
        <p:nvSpPr>
          <p:cNvPr id="3" name="Content Placeholder 2"/>
          <p:cNvSpPr>
            <a:spLocks noGrp="1"/>
          </p:cNvSpPr>
          <p:nvPr>
            <p:ph idx="1" hasCustomPrompt="1"/>
          </p:nvPr>
        </p:nvSpPr>
        <p:spPr>
          <a:xfrm>
            <a:off x="457200" y="804672"/>
            <a:ext cx="8229600" cy="3672078"/>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US">
              <a:solidFill>
                <a:schemeClr val="accent1"/>
              </a:solidFill>
            </a:endParaRPr>
          </a:p>
        </p:txBody>
      </p:sp>
      <p:sp>
        <p:nvSpPr>
          <p:cNvPr id="5" name="Slide Number Placeholder 5">
            <a:extLst>
              <a:ext uri="{FF2B5EF4-FFF2-40B4-BE49-F238E27FC236}">
                <a16:creationId xmlns:a16="http://schemas.microsoft.com/office/drawing/2014/main" id="{3ECEE8F1-6244-75B0-A891-BC86FECC5895}"/>
              </a:ext>
            </a:extLst>
          </p:cNvPr>
          <p:cNvSpPr>
            <a:spLocks noGrp="1"/>
          </p:cNvSpPr>
          <p:nvPr>
            <p:ph type="sldNum" sz="quarter" idx="4"/>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a:p>
        </p:txBody>
      </p:sp>
    </p:spTree>
    <p:extLst>
      <p:ext uri="{BB962C8B-B14F-4D97-AF65-F5344CB8AC3E}">
        <p14:creationId xmlns:p14="http://schemas.microsoft.com/office/powerpoint/2010/main" val="22612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795337"/>
            <a:ext cx="4040188" cy="479822"/>
          </a:xfrm>
        </p:spPr>
        <p:txBody>
          <a:bodyPr anchor="b"/>
          <a:lstStyle>
            <a:lvl1pPr marL="0" indent="0">
              <a:buNone/>
              <a:defRPr sz="2000" b="0" i="1">
                <a:solidFill>
                  <a:schemeClr val="accent2">
                    <a:lumMod val="50000"/>
                  </a:schemeClr>
                </a:solidFill>
                <a:latin typeface="Georgia" panose="02040502050405020303" pitchFamily="18"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457201" y="1294208"/>
            <a:ext cx="4040188" cy="3201591"/>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795337"/>
            <a:ext cx="4041775" cy="479822"/>
          </a:xfrm>
        </p:spPr>
        <p:txBody>
          <a:bodyPr anchor="b"/>
          <a:lstStyle>
            <a:lvl1pPr marL="0" indent="0">
              <a:buNone/>
              <a:defRPr sz="2000" b="0" i="1">
                <a:solidFill>
                  <a:schemeClr val="accent2">
                    <a:lumMod val="50000"/>
                  </a:schemeClr>
                </a:solidFill>
                <a:latin typeface="Georgia" panose="02040502050405020303" pitchFamily="18"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4645027" y="1294208"/>
            <a:ext cx="4041775" cy="3201591"/>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endParaRPr lang="en-US"/>
          </a:p>
        </p:txBody>
      </p:sp>
      <p:sp>
        <p:nvSpPr>
          <p:cNvPr id="12" name="Title 1"/>
          <p:cNvSpPr>
            <a:spLocks noGrp="1"/>
          </p:cNvSpPr>
          <p:nvPr>
            <p:ph type="title" hasCustomPrompt="1"/>
          </p:nvPr>
        </p:nvSpPr>
        <p:spPr>
          <a:xfrm>
            <a:off x="457200" y="73152"/>
            <a:ext cx="8229600" cy="685800"/>
          </a:xfrm>
          <a:noFill/>
        </p:spPr>
        <p:txBody>
          <a:bodyPr/>
          <a:lstStyle>
            <a:lvl1pPr>
              <a:defRPr sz="3200"/>
            </a:lvl1pPr>
          </a:lstStyle>
          <a:p>
            <a:r>
              <a:rPr lang="en-US"/>
              <a:t>Click to Edit Title</a:t>
            </a:r>
          </a:p>
        </p:txBody>
      </p:sp>
      <p:sp>
        <p:nvSpPr>
          <p:cNvPr id="8" name="Slide Number Placeholder 5">
            <a:extLst>
              <a:ext uri="{FF2B5EF4-FFF2-40B4-BE49-F238E27FC236}">
                <a16:creationId xmlns:a16="http://schemas.microsoft.com/office/drawing/2014/main" id="{166ED9E7-A111-CB56-8A61-2CC9CB1F80A3}"/>
              </a:ext>
            </a:extLst>
          </p:cNvPr>
          <p:cNvSpPr>
            <a:spLocks noGrp="1"/>
          </p:cNvSpPr>
          <p:nvPr>
            <p:ph type="sldNum" sz="quarter" idx="11"/>
          </p:nvPr>
        </p:nvSpPr>
        <p:spPr>
          <a:xfrm>
            <a:off x="8572280" y="4670591"/>
            <a:ext cx="395782" cy="342900"/>
          </a:xfrm>
          <a:prstGeom prst="rect">
            <a:avLst/>
          </a:prstGeom>
        </p:spPr>
        <p:txBody>
          <a:bodyPr anchor="ctr" anchorCtr="0"/>
          <a:lstStyle>
            <a:lvl1pPr algn="r">
              <a:defRPr sz="800" b="0">
                <a:solidFill>
                  <a:schemeClr val="accent1"/>
                </a:solidFill>
              </a:defRPr>
            </a:lvl1pPr>
          </a:lstStyle>
          <a:p>
            <a:fld id="{6DAB3F6F-6A30-410C-8DAB-3E7769D71CBC}" type="slidenum">
              <a:rPr lang="en-US" smtClean="0"/>
              <a:pPr/>
              <a:t>‹#›</a:t>
            </a:fld>
            <a:endParaRPr lang="en-US"/>
          </a:p>
        </p:txBody>
      </p:sp>
    </p:spTree>
    <p:extLst>
      <p:ext uri="{BB962C8B-B14F-4D97-AF65-F5344CB8AC3E}">
        <p14:creationId xmlns:p14="http://schemas.microsoft.com/office/powerpoint/2010/main" val="40288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50" r:id="rId3"/>
    <p:sldLayoutId id="2147483667" r:id="rId4"/>
    <p:sldLayoutId id="2147483670" r:id="rId5"/>
    <p:sldLayoutId id="2147483671" r:id="rId6"/>
    <p:sldLayoutId id="2147483672" r:id="rId7"/>
    <p:sldLayoutId id="2147483673" r:id="rId8"/>
    <p:sldLayoutId id="2147483674" r:id="rId9"/>
    <p:sldLayoutId id="2147483675" r:id="rId10"/>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5B8D10-F7D1-63AF-38CE-91AA453EDFE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A9D68A-AFD2-8523-14E5-F98196B3D410}"/>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F5AF4D-C85B-DA95-993E-A2EEC072FC53}"/>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28BAFCAD-17AB-4C47-82DE-A33E6B576C44}" type="datetimeFigureOut">
              <a:rPr lang="en-US" smtClean="0"/>
              <a:t>1/8/2025</a:t>
            </a:fld>
            <a:endParaRPr lang="en-US"/>
          </a:p>
        </p:txBody>
      </p:sp>
      <p:sp>
        <p:nvSpPr>
          <p:cNvPr id="5" name="Footer Placeholder 4">
            <a:extLst>
              <a:ext uri="{FF2B5EF4-FFF2-40B4-BE49-F238E27FC236}">
                <a16:creationId xmlns:a16="http://schemas.microsoft.com/office/drawing/2014/main" id="{4D9DF70F-8C89-1F9D-EEB7-D8B4FB69B3BF}"/>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27D42C0-0145-DE59-37FA-7C3C53142F0F}"/>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6D351006-C151-47CD-8140-09E45284C956}" type="slidenum">
              <a:rPr lang="en-US" smtClean="0"/>
              <a:t>‹#›</a:t>
            </a:fld>
            <a:endParaRPr lang="en-US"/>
          </a:p>
        </p:txBody>
      </p:sp>
    </p:spTree>
    <p:extLst>
      <p:ext uri="{BB962C8B-B14F-4D97-AF65-F5344CB8AC3E}">
        <p14:creationId xmlns:p14="http://schemas.microsoft.com/office/powerpoint/2010/main" val="1506077720"/>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microsoft.com/office/2018/10/relationships/comments" Target="../comments/modernComment_116_EEFABA3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microsoft.com/office/2018/10/relationships/comments" Target="../comments/modernComment_119_2A3687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customXml" Target="../../customXml/item3.xml"/><Relationship Id="rId1" Type="http://schemas.openxmlformats.org/officeDocument/2006/relationships/customXml" Target="../../customXml/item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ustomXml" Target="../../customXml/item8.xml"/><Relationship Id="rId1" Type="http://schemas.openxmlformats.org/officeDocument/2006/relationships/customXml" Target="../../customXml/item5.xml"/></Relationships>
</file>

<file path=ppt/slides/_rels/slide18.xml.rels><?xml version="1.0" encoding="UTF-8" standalone="yes"?>
<Relationships xmlns="http://schemas.openxmlformats.org/package/2006/relationships"><Relationship Id="rId3" Type="http://schemas.openxmlformats.org/officeDocument/2006/relationships/hyperlink" Target="https://www.claconnect.com/en/resources/white-papers/snf-cost-comparison-industry-trends-report" TargetMode="External"/><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7.xml"/><Relationship Id="rId1" Type="http://schemas.openxmlformats.org/officeDocument/2006/relationships/customXml" Target="../../customXml/item1.xml"/><Relationship Id="rId5" Type="http://schemas.openxmlformats.org/officeDocument/2006/relationships/image" Target="../media/image16.png"/><Relationship Id="rId4" Type="http://schemas.openxmlformats.org/officeDocument/2006/relationships/hyperlink" Target="https://data.cms.gov/tools/medicare-enrollment-dashboar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2.xml"/><Relationship Id="rId1" Type="http://schemas.openxmlformats.org/officeDocument/2006/relationships/customXml" Target="../../customXml/item4.xml"/><Relationship Id="rId5" Type="http://schemas.openxmlformats.org/officeDocument/2006/relationships/hyperlink" Target="https://data.cms.gov/tools/medicare-enrollment-dashboard" TargetMode="Externa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hyperlink" Target="https://www.cms.gov/files/document/2025-ma-part-d-landscape-state-state-fact-sheet.pdf" TargetMode="External"/><Relationship Id="rId2" Type="http://schemas.openxmlformats.org/officeDocument/2006/relationships/hyperlink" Target="https://data.cms.gov/tools/medicare-enrollment-dashboard" TargetMode="Externa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hyperlink" Target="https://ecap-directory-dev.s3.amazonaws.com/MA%20analysis%20ZHSG-CORE%2011-9-22.pdf" TargetMode="External"/><Relationship Id="rId2" Type="http://schemas.openxmlformats.org/officeDocument/2006/relationships/hyperlink" Target="https://skillednursingnews.com/2023/05/big-trouble-medicare-advantage-rates-strain-snf-margins-deepen-sectors-pain/"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claconnect.com/en/resources/white-papers/snf-cost-comparison-industry-trends-report" TargetMode="External"/><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claconnect.com/en/resources/white-papers/snf-cost-comparison-industry-trends-report" TargetMode="Externa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medpac.gov/wp-content/uploads/2023/10/Tab-E-SNF-payment-adequacy-December-2024_SEC-1.pdf"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mailto:Jonathan.Fink@CLAconnect.com" TargetMode="External"/><Relationship Id="rId2" Type="http://schemas.openxmlformats.org/officeDocument/2006/relationships/hyperlink" Target="mailto:Jennifer.Boese@claconnect.com" TargetMode="Externa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11A_CFBA0A3C.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10_34B90109.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12_F347BC86.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71E8"/>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97B6A4A-855F-B779-E782-97AE8AF9BA3A}"/>
              </a:ext>
            </a:extLst>
          </p:cNvPr>
          <p:cNvSpPr txBox="1"/>
          <p:nvPr/>
        </p:nvSpPr>
        <p:spPr>
          <a:xfrm>
            <a:off x="768349" y="3907631"/>
            <a:ext cx="7756441" cy="1041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800"/>
              </a:spcAft>
            </a:pPr>
            <a:r>
              <a:rPr lang="en-US" sz="1100">
                <a:solidFill>
                  <a:srgbClr val="FFFFFF"/>
                </a:solidFill>
                <a:latin typeface="Open Sans"/>
              </a:rPr>
              <a:t>Members: </a:t>
            </a:r>
            <a:endParaRPr lang="en-US" sz="1100">
              <a:latin typeface="Open Sans"/>
            </a:endParaRPr>
          </a:p>
          <a:p>
            <a:pPr algn="ctr"/>
            <a:r>
              <a:rPr lang="en-US" sz="1100">
                <a:solidFill>
                  <a:srgbClr val="FFFFFF"/>
                </a:solidFill>
                <a:latin typeface="Open Sans"/>
              </a:rPr>
              <a:t>Nicole Godburn, DSS, Director of Rate Setting; Lorraine Cullen, DPH, Branch Chief, Healthcare Quality and Safety; Barbara Cass, DPH, Senior Advisor to the Commissioner for LTC; Claudio Gualtieri, Senior Policy Advisor to the Secretary of OPM; Mairead Painter, State LTC Ombudsperson; Michael Morris, CHEFA; Margaret Morelli, Executive Director, Leading Age CT; Matthew Barrett, Executive Director CAHCF.</a:t>
            </a:r>
            <a:endParaRPr lang="en-US" sz="1100">
              <a:latin typeface="Open Sans"/>
              <a:ea typeface="Open Sans"/>
              <a:cs typeface="Open Sans"/>
            </a:endParaRPr>
          </a:p>
        </p:txBody>
      </p:sp>
      <p:grpSp>
        <p:nvGrpSpPr>
          <p:cNvPr id="11" name="Group 10">
            <a:extLst>
              <a:ext uri="{FF2B5EF4-FFF2-40B4-BE49-F238E27FC236}">
                <a16:creationId xmlns:a16="http://schemas.microsoft.com/office/drawing/2014/main" id="{B22658B8-058A-57E8-C1C2-2D0F7DCA180E}"/>
              </a:ext>
            </a:extLst>
          </p:cNvPr>
          <p:cNvGrpSpPr/>
          <p:nvPr/>
        </p:nvGrpSpPr>
        <p:grpSpPr>
          <a:xfrm>
            <a:off x="326642" y="838674"/>
            <a:ext cx="8490715" cy="2565357"/>
            <a:chOff x="257907" y="862528"/>
            <a:chExt cx="8490715" cy="2565357"/>
          </a:xfrm>
        </p:grpSpPr>
        <p:grpSp>
          <p:nvGrpSpPr>
            <p:cNvPr id="2" name="Group 2"/>
            <p:cNvGrpSpPr/>
            <p:nvPr/>
          </p:nvGrpSpPr>
          <p:grpSpPr>
            <a:xfrm>
              <a:off x="257907" y="862528"/>
              <a:ext cx="4623693" cy="2565357"/>
              <a:chOff x="0" y="0"/>
              <a:chExt cx="12329844" cy="6840954"/>
            </a:xfrm>
          </p:grpSpPr>
          <p:sp>
            <p:nvSpPr>
              <p:cNvPr id="3" name="Freeform 3"/>
              <p:cNvSpPr/>
              <p:nvPr/>
            </p:nvSpPr>
            <p:spPr>
              <a:xfrm>
                <a:off x="1177888" y="0"/>
                <a:ext cx="9974067" cy="5590542"/>
              </a:xfrm>
              <a:custGeom>
                <a:avLst/>
                <a:gdLst/>
                <a:ahLst/>
                <a:cxnLst/>
                <a:rect l="l" t="t" r="r" b="b"/>
                <a:pathLst>
                  <a:path w="9974067" h="5590542">
                    <a:moveTo>
                      <a:pt x="0" y="0"/>
                    </a:moveTo>
                    <a:lnTo>
                      <a:pt x="9974067" y="0"/>
                    </a:lnTo>
                    <a:lnTo>
                      <a:pt x="9974067" y="5590542"/>
                    </a:lnTo>
                    <a:lnTo>
                      <a:pt x="0" y="5590542"/>
                    </a:lnTo>
                    <a:lnTo>
                      <a:pt x="0" y="0"/>
                    </a:lnTo>
                    <a:close/>
                  </a:path>
                </a:pathLst>
              </a:custGeom>
              <a:blipFill>
                <a:blip r:embed="rId2"/>
                <a:stretch>
                  <a:fillRect t="-69635" r="-144473" b="-75707"/>
                </a:stretch>
              </a:blipFill>
            </p:spPr>
            <p:txBody>
              <a:bodyPr/>
              <a:lstStyle/>
              <a:p>
                <a:endParaRPr lang="en-US" sz="450"/>
              </a:p>
            </p:txBody>
          </p:sp>
          <p:sp>
            <p:nvSpPr>
              <p:cNvPr id="4" name="Freeform 4"/>
              <p:cNvSpPr/>
              <p:nvPr/>
            </p:nvSpPr>
            <p:spPr>
              <a:xfrm>
                <a:off x="0" y="5069965"/>
                <a:ext cx="12329844" cy="1770989"/>
              </a:xfrm>
              <a:custGeom>
                <a:avLst/>
                <a:gdLst/>
                <a:ahLst/>
                <a:cxnLst/>
                <a:rect l="l" t="t" r="r" b="b"/>
                <a:pathLst>
                  <a:path w="12329844" h="1770989">
                    <a:moveTo>
                      <a:pt x="0" y="0"/>
                    </a:moveTo>
                    <a:lnTo>
                      <a:pt x="12329844" y="0"/>
                    </a:lnTo>
                    <a:lnTo>
                      <a:pt x="12329844" y="1770990"/>
                    </a:lnTo>
                    <a:lnTo>
                      <a:pt x="0" y="1770990"/>
                    </a:lnTo>
                    <a:lnTo>
                      <a:pt x="0" y="0"/>
                    </a:lnTo>
                    <a:close/>
                  </a:path>
                </a:pathLst>
              </a:custGeom>
              <a:blipFill>
                <a:blip r:embed="rId3"/>
                <a:stretch>
                  <a:fillRect/>
                </a:stretch>
              </a:blipFill>
            </p:spPr>
            <p:txBody>
              <a:bodyPr/>
              <a:lstStyle/>
              <a:p>
                <a:endParaRPr lang="en-US" sz="450"/>
              </a:p>
            </p:txBody>
          </p:sp>
        </p:grpSp>
        <p:grpSp>
          <p:nvGrpSpPr>
            <p:cNvPr id="9" name="Group 8">
              <a:extLst>
                <a:ext uri="{FF2B5EF4-FFF2-40B4-BE49-F238E27FC236}">
                  <a16:creationId xmlns:a16="http://schemas.microsoft.com/office/drawing/2014/main" id="{404202D4-2F6A-EA98-5B27-5C7EC440BA31}"/>
                </a:ext>
              </a:extLst>
            </p:cNvPr>
            <p:cNvGrpSpPr/>
            <p:nvPr/>
          </p:nvGrpSpPr>
          <p:grpSpPr>
            <a:xfrm>
              <a:off x="5195936" y="1244943"/>
              <a:ext cx="3552686" cy="1800527"/>
              <a:chOff x="5036910" y="1281740"/>
              <a:chExt cx="3552686" cy="1800527"/>
            </a:xfrm>
          </p:grpSpPr>
          <p:sp>
            <p:nvSpPr>
              <p:cNvPr id="12" name="TITLE">
                <a:extLst>
                  <a:ext uri="{FF2B5EF4-FFF2-40B4-BE49-F238E27FC236}">
                    <a16:creationId xmlns:a16="http://schemas.microsoft.com/office/drawing/2014/main" id="{6560D839-E6B7-3958-423D-1A9E461B79B6}"/>
                  </a:ext>
                </a:extLst>
              </p:cNvPr>
              <p:cNvSpPr txBox="1">
                <a:spLocks/>
              </p:cNvSpPr>
              <p:nvPr/>
            </p:nvSpPr>
            <p:spPr>
              <a:xfrm>
                <a:off x="5036910" y="1281740"/>
                <a:ext cx="3552686" cy="1399105"/>
              </a:xfrm>
              <a:prstGeom prst="rect">
                <a:avLst/>
              </a:prstGeom>
            </p:spPr>
            <p:txBody>
              <a:bodyPr lIns="91440" tIns="45720" rIns="91440" bIns="45720" anchor="t">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a:solidFill>
                      <a:schemeClr val="bg1"/>
                    </a:solidFill>
                    <a:cs typeface="Poppins SemiBold"/>
                  </a:rPr>
                  <a:t>Nursing Home Financial Advisory Committee</a:t>
                </a:r>
                <a:endParaRPr lang="en-US" sz="2800" b="1">
                  <a:solidFill>
                    <a:schemeClr val="bg1"/>
                  </a:solidFill>
                </a:endParaRPr>
              </a:p>
            </p:txBody>
          </p:sp>
          <p:sp>
            <p:nvSpPr>
              <p:cNvPr id="14" name="DATE">
                <a:extLst>
                  <a:ext uri="{FF2B5EF4-FFF2-40B4-BE49-F238E27FC236}">
                    <a16:creationId xmlns:a16="http://schemas.microsoft.com/office/drawing/2014/main" id="{9A12116A-5FF0-CEA0-0E85-F450CD6613B5}"/>
                  </a:ext>
                </a:extLst>
              </p:cNvPr>
              <p:cNvSpPr txBox="1">
                <a:spLocks/>
              </p:cNvSpPr>
              <p:nvPr/>
            </p:nvSpPr>
            <p:spPr>
              <a:xfrm>
                <a:off x="5036910" y="2688667"/>
                <a:ext cx="3543439" cy="393600"/>
              </a:xfrm>
              <a:prstGeom prst="rect">
                <a:avLst/>
              </a:prstGeom>
            </p:spPr>
            <p:txBody>
              <a:bodyPr lIns="91440" tIns="45720" rIns="91440" bIns="45720" anchor="ctr">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a:solidFill>
                      <a:schemeClr val="bg1"/>
                    </a:solidFill>
                    <a:cs typeface="Poppins"/>
                  </a:rPr>
                  <a:t>January 8, 2025</a:t>
                </a:r>
                <a:endParaRPr lang="en-US">
                  <a:solidFill>
                    <a:schemeClr val="bg1"/>
                  </a:solidFill>
                </a:endParaRPr>
              </a:p>
            </p:txBody>
          </p:sp>
        </p:grpSp>
        <p:cxnSp>
          <p:nvCxnSpPr>
            <p:cNvPr id="7" name="Straight Connector 6">
              <a:extLst>
                <a:ext uri="{FF2B5EF4-FFF2-40B4-BE49-F238E27FC236}">
                  <a16:creationId xmlns:a16="http://schemas.microsoft.com/office/drawing/2014/main" id="{6A3BE035-883D-E740-F9B6-DC39561725E0}"/>
                </a:ext>
              </a:extLst>
            </p:cNvPr>
            <p:cNvCxnSpPr>
              <a:cxnSpLocks/>
            </p:cNvCxnSpPr>
            <p:nvPr/>
          </p:nvCxnSpPr>
          <p:spPr>
            <a:xfrm>
              <a:off x="4969065" y="1002206"/>
              <a:ext cx="0" cy="2286000"/>
            </a:xfrm>
            <a:prstGeom prst="line">
              <a:avLst/>
            </a:prstGeom>
          </p:spPr>
          <p:style>
            <a:lnRef idx="1">
              <a:schemeClr val="accent6"/>
            </a:lnRef>
            <a:fillRef idx="0">
              <a:schemeClr val="accent6"/>
            </a:fillRef>
            <a:effectRef idx="0">
              <a:schemeClr val="accent6"/>
            </a:effectRef>
            <a:fontRef idx="minor">
              <a:schemeClr val="tx1"/>
            </a:fontRef>
          </p:style>
        </p:cxnSp>
      </p:grpSp>
    </p:spTree>
    <p:extLst>
      <p:ext uri="{BB962C8B-B14F-4D97-AF65-F5344CB8AC3E}">
        <p14:creationId xmlns:p14="http://schemas.microsoft.com/office/powerpoint/2010/main" val="1858989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B19DF-97FA-B5C7-1658-7E7AC4ADD365}"/>
              </a:ext>
            </a:extLst>
          </p:cNvPr>
          <p:cNvSpPr>
            <a:spLocks noGrp="1"/>
          </p:cNvSpPr>
          <p:nvPr>
            <p:ph type="title"/>
          </p:nvPr>
        </p:nvSpPr>
        <p:spPr>
          <a:xfrm>
            <a:off x="311700" y="232757"/>
            <a:ext cx="8520600" cy="797925"/>
          </a:xfrm>
        </p:spPr>
        <p:txBody>
          <a:bodyPr>
            <a:noAutofit/>
          </a:bodyPr>
          <a:lstStyle/>
          <a:p>
            <a:pPr>
              <a:lnSpc>
                <a:spcPct val="150000"/>
              </a:lnSpc>
              <a:spcAft>
                <a:spcPts val="600"/>
              </a:spcAft>
            </a:pPr>
            <a:r>
              <a:rPr lang="en-US" sz="1600">
                <a:solidFill>
                  <a:schemeClr val="accent1"/>
                </a:solidFill>
                <a:cs typeface="Poppins SemiBold"/>
              </a:rPr>
              <a:t>Nursing Home Quality and Safety Issues</a:t>
            </a:r>
            <a:br>
              <a:rPr lang="en-US" sz="1600"/>
            </a:br>
            <a:r>
              <a:rPr lang="en-US" b="0" i="0" u="none" strike="noStrike">
                <a:solidFill>
                  <a:schemeClr val="accent1"/>
                </a:solidFill>
                <a:effectLst/>
                <a:cs typeface="Poppins SemiBold"/>
              </a:rPr>
              <a:t>Top Five Federal Tags for the period </a:t>
            </a:r>
            <a:r>
              <a:rPr lang="en-US" b="0">
                <a:solidFill>
                  <a:schemeClr val="accent1"/>
                </a:solidFill>
                <a:cs typeface="Poppins SemiBold"/>
              </a:rPr>
              <a:t>October 1</a:t>
            </a:r>
            <a:r>
              <a:rPr lang="en-US" b="0" i="0" u="none" strike="noStrike">
                <a:solidFill>
                  <a:schemeClr val="accent1"/>
                </a:solidFill>
                <a:effectLst/>
                <a:cs typeface="Poppins SemiBold"/>
              </a:rPr>
              <a:t>, 2024, to </a:t>
            </a:r>
            <a:r>
              <a:rPr lang="en-US" b="0">
                <a:solidFill>
                  <a:schemeClr val="accent1"/>
                </a:solidFill>
                <a:cs typeface="Poppins SemiBold"/>
              </a:rPr>
              <a:t>December 31</a:t>
            </a:r>
            <a:r>
              <a:rPr lang="en-US" b="0" i="0" u="none" strike="noStrike">
                <a:solidFill>
                  <a:schemeClr val="accent1"/>
                </a:solidFill>
                <a:effectLst/>
                <a:cs typeface="Poppins SemiBold"/>
              </a:rPr>
              <a:t>, 2024</a:t>
            </a:r>
            <a:endParaRPr lang="en-US" sz="1600">
              <a:solidFill>
                <a:schemeClr val="accent1"/>
              </a:solidFill>
              <a:cs typeface="Poppins SemiBold"/>
            </a:endParaRPr>
          </a:p>
        </p:txBody>
      </p:sp>
      <p:graphicFrame>
        <p:nvGraphicFramePr>
          <p:cNvPr id="4" name="Content Placeholder 4">
            <a:extLst>
              <a:ext uri="{FF2B5EF4-FFF2-40B4-BE49-F238E27FC236}">
                <a16:creationId xmlns:a16="http://schemas.microsoft.com/office/drawing/2014/main" id="{D31A587D-A5C8-7040-842A-55539D5D2EC6}"/>
              </a:ext>
            </a:extLst>
          </p:cNvPr>
          <p:cNvGraphicFramePr>
            <a:graphicFrameLocks/>
          </p:cNvGraphicFramePr>
          <p:nvPr>
            <p:extLst>
              <p:ext uri="{D42A27DB-BD31-4B8C-83A1-F6EECF244321}">
                <p14:modId xmlns:p14="http://schemas.microsoft.com/office/powerpoint/2010/main" val="653991294"/>
              </p:ext>
            </p:extLst>
          </p:nvPr>
        </p:nvGraphicFramePr>
        <p:xfrm>
          <a:off x="320044" y="1104882"/>
          <a:ext cx="8503909" cy="2438400"/>
        </p:xfrm>
        <a:graphic>
          <a:graphicData uri="http://schemas.openxmlformats.org/drawingml/2006/table">
            <a:tbl>
              <a:tblPr firstRow="1" bandRow="1">
                <a:tableStyleId>{5C22544A-7EE6-4342-B048-85BDC9FD1C3A}</a:tableStyleId>
              </a:tblPr>
              <a:tblGrid>
                <a:gridCol w="594359">
                  <a:extLst>
                    <a:ext uri="{9D8B030D-6E8A-4147-A177-3AD203B41FA5}">
                      <a16:colId xmlns:a16="http://schemas.microsoft.com/office/drawing/2014/main" val="3868202784"/>
                    </a:ext>
                  </a:extLst>
                </a:gridCol>
                <a:gridCol w="1161143">
                  <a:extLst>
                    <a:ext uri="{9D8B030D-6E8A-4147-A177-3AD203B41FA5}">
                      <a16:colId xmlns:a16="http://schemas.microsoft.com/office/drawing/2014/main" val="2180913764"/>
                    </a:ext>
                  </a:extLst>
                </a:gridCol>
                <a:gridCol w="2530928">
                  <a:extLst>
                    <a:ext uri="{9D8B030D-6E8A-4147-A177-3AD203B41FA5}">
                      <a16:colId xmlns:a16="http://schemas.microsoft.com/office/drawing/2014/main" val="1086616003"/>
                    </a:ext>
                  </a:extLst>
                </a:gridCol>
                <a:gridCol w="4217479">
                  <a:extLst>
                    <a:ext uri="{9D8B030D-6E8A-4147-A177-3AD203B41FA5}">
                      <a16:colId xmlns:a16="http://schemas.microsoft.com/office/drawing/2014/main" val="3204154024"/>
                    </a:ext>
                  </a:extLst>
                </a:gridCol>
              </a:tblGrid>
              <a:tr h="274320">
                <a:tc>
                  <a:txBody>
                    <a:bodyPr/>
                    <a:lstStyle/>
                    <a:p>
                      <a:pPr lvl="0" algn="l">
                        <a:buNone/>
                      </a:pPr>
                      <a:r>
                        <a:rPr lang="en-US" sz="1100" b="1" i="0">
                          <a:solidFill>
                            <a:srgbClr val="F2F2F2"/>
                          </a:solidFill>
                          <a:effectLst/>
                          <a:latin typeface="+mj-lt"/>
                        </a:rPr>
                        <a:t>Rank</a:t>
                      </a:r>
                    </a:p>
                  </a:txBody>
                  <a:tcPr/>
                </a:tc>
                <a:tc>
                  <a:txBody>
                    <a:bodyPr/>
                    <a:lstStyle/>
                    <a:p>
                      <a:pPr algn="l" rtl="0" fontAlgn="base"/>
                      <a:r>
                        <a:rPr lang="en-US" sz="1100" b="1" i="0">
                          <a:solidFill>
                            <a:srgbClr val="F2F2F2"/>
                          </a:solidFill>
                          <a:effectLst/>
                          <a:latin typeface="+mj-lt"/>
                        </a:rPr>
                        <a:t>Tag Number​</a:t>
                      </a:r>
                    </a:p>
                  </a:txBody>
                  <a:tcPr/>
                </a:tc>
                <a:tc>
                  <a:txBody>
                    <a:bodyPr/>
                    <a:lstStyle/>
                    <a:p>
                      <a:pPr algn="l" rtl="0" fontAlgn="base"/>
                      <a:r>
                        <a:rPr lang="en-US" sz="1100" b="1" i="0">
                          <a:solidFill>
                            <a:srgbClr val="F2F2F2"/>
                          </a:solidFill>
                          <a:effectLst/>
                          <a:latin typeface="+mj-lt"/>
                        </a:rPr>
                        <a:t>Description​</a:t>
                      </a:r>
                    </a:p>
                  </a:txBody>
                  <a:tcPr/>
                </a:tc>
                <a:tc>
                  <a:txBody>
                    <a:bodyPr/>
                    <a:lstStyle/>
                    <a:p>
                      <a:r>
                        <a:rPr lang="en-US" sz="1000">
                          <a:latin typeface="+mj-lt"/>
                        </a:rPr>
                        <a:t>Examples</a:t>
                      </a:r>
                    </a:p>
                  </a:txBody>
                  <a:tcPr/>
                </a:tc>
                <a:extLst>
                  <a:ext uri="{0D108BD9-81ED-4DB2-BD59-A6C34878D82A}">
                    <a16:rowId xmlns:a16="http://schemas.microsoft.com/office/drawing/2014/main" val="1692463672"/>
                  </a:ext>
                </a:extLst>
              </a:tr>
              <a:tr h="274320">
                <a:tc>
                  <a:txBody>
                    <a:bodyPr/>
                    <a:lstStyle/>
                    <a:p>
                      <a:pPr lvl="0" algn="ctr">
                        <a:buNone/>
                      </a:pPr>
                      <a:r>
                        <a:rPr lang="en-US" sz="1100" b="0" i="0">
                          <a:solidFill>
                            <a:schemeClr val="tx1"/>
                          </a:solidFill>
                          <a:effectLst/>
                          <a:latin typeface="+mj-lt"/>
                        </a:rPr>
                        <a:t>1</a:t>
                      </a:r>
                    </a:p>
                  </a:txBody>
                  <a:tcPr anchor="ctr"/>
                </a:tc>
                <a:tc>
                  <a:txBody>
                    <a:bodyPr/>
                    <a:lstStyle/>
                    <a:p>
                      <a:pPr algn="ctr" rtl="0" fontAlgn="base"/>
                      <a:r>
                        <a:rPr lang="en-US" sz="1100" b="0" i="0">
                          <a:solidFill>
                            <a:schemeClr val="tx1"/>
                          </a:solidFill>
                          <a:effectLst/>
                          <a:latin typeface="+mj-lt"/>
                        </a:rPr>
                        <a:t>F684</a:t>
                      </a:r>
                    </a:p>
                  </a:txBody>
                  <a:tcPr anchor="ctr"/>
                </a:tc>
                <a:tc>
                  <a:txBody>
                    <a:bodyPr/>
                    <a:lstStyle/>
                    <a:p>
                      <a:pPr algn="l" rtl="0" fontAlgn="base"/>
                      <a:r>
                        <a:rPr lang="en-US" sz="1100" b="0" i="0">
                          <a:solidFill>
                            <a:schemeClr val="tx1"/>
                          </a:solidFill>
                          <a:effectLst/>
                          <a:latin typeface="+mj-lt"/>
                        </a:rPr>
                        <a:t>Quality of Care</a:t>
                      </a:r>
                    </a:p>
                  </a:txBody>
                  <a:tcPr anchor="ctr"/>
                </a:tc>
                <a:tc>
                  <a:txBody>
                    <a:bodyPr/>
                    <a:lstStyle/>
                    <a:p>
                      <a:r>
                        <a:rPr lang="en-US" sz="1100">
                          <a:solidFill>
                            <a:schemeClr val="tx1"/>
                          </a:solidFill>
                          <a:latin typeface="+mj-lt"/>
                          <a:ea typeface="Open Sans" panose="020B0606030504020204" pitchFamily="34" charset="0"/>
                          <a:cs typeface="Open Sans" panose="020B0606030504020204" pitchFamily="34" charset="0"/>
                        </a:rPr>
                        <a:t>Failed to ensure resident known to wander had physician’s orders and care plan in place for wander guard, in accordance with facility’s policies.</a:t>
                      </a:r>
                    </a:p>
                  </a:txBody>
                  <a:tcPr anchor="ctr"/>
                </a:tc>
                <a:extLst>
                  <a:ext uri="{0D108BD9-81ED-4DB2-BD59-A6C34878D82A}">
                    <a16:rowId xmlns:a16="http://schemas.microsoft.com/office/drawing/2014/main" val="2131278316"/>
                  </a:ext>
                </a:extLst>
              </a:tr>
              <a:tr h="274320">
                <a:tc>
                  <a:txBody>
                    <a:bodyPr/>
                    <a:lstStyle/>
                    <a:p>
                      <a:pPr lvl="0" algn="ctr">
                        <a:buNone/>
                      </a:pPr>
                      <a:r>
                        <a:rPr lang="en-US" sz="1100" b="0" i="0">
                          <a:solidFill>
                            <a:schemeClr val="tx1"/>
                          </a:solidFill>
                          <a:effectLst/>
                          <a:latin typeface="+mj-lt"/>
                        </a:rPr>
                        <a:t>2</a:t>
                      </a:r>
                    </a:p>
                  </a:txBody>
                  <a:tcPr anchor="ctr"/>
                </a:tc>
                <a:tc>
                  <a:txBody>
                    <a:bodyPr/>
                    <a:lstStyle/>
                    <a:p>
                      <a:pPr algn="ctr" rtl="0" fontAlgn="base"/>
                      <a:r>
                        <a:rPr lang="en-US" sz="1100" b="0" i="0">
                          <a:solidFill>
                            <a:schemeClr val="tx1"/>
                          </a:solidFill>
                          <a:effectLst/>
                          <a:latin typeface="+mj-lt"/>
                        </a:rPr>
                        <a:t>F689</a:t>
                      </a:r>
                    </a:p>
                  </a:txBody>
                  <a:tcPr anchor="ctr"/>
                </a:tc>
                <a:tc>
                  <a:txBody>
                    <a:bodyPr/>
                    <a:lstStyle/>
                    <a:p>
                      <a:pPr algn="l" rtl="0" fontAlgn="base"/>
                      <a:r>
                        <a:rPr lang="en-US" sz="1100" b="0" i="0">
                          <a:solidFill>
                            <a:schemeClr val="tx1"/>
                          </a:solidFill>
                          <a:effectLst/>
                          <a:latin typeface="+mj-lt"/>
                        </a:rPr>
                        <a:t>Free of Accident Hazards/Supervision/Devices</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z="1100">
                          <a:solidFill>
                            <a:schemeClr val="tx1"/>
                          </a:solidFill>
                          <a:latin typeface="+mj-lt"/>
                          <a:ea typeface="Open Sans" panose="020B0606030504020204" pitchFamily="34" charset="0"/>
                          <a:cs typeface="Open Sans" panose="020B0606030504020204" pitchFamily="34" charset="0"/>
                        </a:rPr>
                        <a:t>Failure to ensure appropriate interventions in place for resident at risk for falls.</a:t>
                      </a:r>
                    </a:p>
                  </a:txBody>
                  <a:tcPr anchor="ctr"/>
                </a:tc>
                <a:extLst>
                  <a:ext uri="{0D108BD9-81ED-4DB2-BD59-A6C34878D82A}">
                    <a16:rowId xmlns:a16="http://schemas.microsoft.com/office/drawing/2014/main" val="3449206227"/>
                  </a:ext>
                </a:extLst>
              </a:tr>
              <a:tr h="274320">
                <a:tc>
                  <a:txBody>
                    <a:bodyPr/>
                    <a:lstStyle/>
                    <a:p>
                      <a:pPr lvl="0" algn="ctr">
                        <a:buNone/>
                      </a:pPr>
                      <a:r>
                        <a:rPr lang="en-US" sz="1100" b="0" i="0">
                          <a:solidFill>
                            <a:schemeClr val="tx1"/>
                          </a:solidFill>
                          <a:effectLst/>
                          <a:latin typeface="+mj-lt"/>
                        </a:rPr>
                        <a:t>3</a:t>
                      </a:r>
                    </a:p>
                  </a:txBody>
                  <a:tcPr anchor="ctr"/>
                </a:tc>
                <a:tc>
                  <a:txBody>
                    <a:bodyPr/>
                    <a:lstStyle/>
                    <a:p>
                      <a:pPr algn="ctr" rtl="0" fontAlgn="base"/>
                      <a:r>
                        <a:rPr lang="en-US" sz="1100" b="0" i="0">
                          <a:solidFill>
                            <a:schemeClr val="tx1"/>
                          </a:solidFill>
                          <a:effectLst/>
                          <a:latin typeface="+mj-lt"/>
                        </a:rPr>
                        <a:t>F600</a:t>
                      </a:r>
                    </a:p>
                  </a:txBody>
                  <a:tcPr anchor="ctr"/>
                </a:tc>
                <a:tc>
                  <a:txBody>
                    <a:bodyPr/>
                    <a:lstStyle/>
                    <a:p>
                      <a:pPr algn="l" rtl="0" fontAlgn="base"/>
                      <a:r>
                        <a:rPr lang="en-US" sz="1100" b="0" i="0">
                          <a:solidFill>
                            <a:schemeClr val="tx1"/>
                          </a:solidFill>
                          <a:effectLst/>
                          <a:latin typeface="+mj-lt"/>
                        </a:rPr>
                        <a:t>Free from Abuse and Neglect</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z="1100">
                          <a:latin typeface="+mj-lt"/>
                          <a:ea typeface="Open Sans" panose="020B0606030504020204" pitchFamily="34" charset="0"/>
                          <a:cs typeface="Open Sans" panose="020B0606030504020204" pitchFamily="34" charset="0"/>
                        </a:rPr>
                        <a:t>Failure to provide care timely.</a:t>
                      </a:r>
                      <a:endParaRPr lang="en-US" sz="1100">
                        <a:solidFill>
                          <a:schemeClr val="tx1"/>
                        </a:solidFill>
                        <a:latin typeface="+mj-lt"/>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279461624"/>
                  </a:ext>
                </a:extLst>
              </a:tr>
              <a:tr h="274320">
                <a:tc>
                  <a:txBody>
                    <a:bodyPr/>
                    <a:lstStyle/>
                    <a:p>
                      <a:pPr lvl="0" algn="ctr">
                        <a:buNone/>
                      </a:pPr>
                      <a:r>
                        <a:rPr lang="en-US" sz="1100" b="0" i="0">
                          <a:solidFill>
                            <a:schemeClr val="tx1"/>
                          </a:solidFill>
                          <a:effectLst/>
                          <a:latin typeface="+mj-lt"/>
                        </a:rPr>
                        <a:t>4</a:t>
                      </a:r>
                    </a:p>
                  </a:txBody>
                  <a:tcPr anchor="ctr"/>
                </a:tc>
                <a:tc>
                  <a:txBody>
                    <a:bodyPr/>
                    <a:lstStyle/>
                    <a:p>
                      <a:pPr algn="ctr" rtl="0" fontAlgn="base"/>
                      <a:r>
                        <a:rPr lang="en-US" sz="1100" b="0" i="0">
                          <a:solidFill>
                            <a:schemeClr val="tx1"/>
                          </a:solidFill>
                          <a:effectLst/>
                          <a:latin typeface="+mj-lt"/>
                        </a:rPr>
                        <a:t>F609</a:t>
                      </a:r>
                    </a:p>
                  </a:txBody>
                  <a:tcPr anchor="ctr"/>
                </a:tc>
                <a:tc>
                  <a:txBody>
                    <a:bodyPr/>
                    <a:lstStyle/>
                    <a:p>
                      <a:pPr algn="l" rtl="0" fontAlgn="base"/>
                      <a:r>
                        <a:rPr lang="en-US" sz="1100" b="0" i="0">
                          <a:solidFill>
                            <a:schemeClr val="tx1"/>
                          </a:solidFill>
                          <a:effectLst/>
                          <a:latin typeface="+mj-lt"/>
                        </a:rPr>
                        <a:t>Reporting of Alleged Violations</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z="1100">
                          <a:latin typeface="+mj-lt"/>
                          <a:ea typeface="Open Sans" panose="020B0606030504020204" pitchFamily="34" charset="0"/>
                          <a:cs typeface="Open Sans" panose="020B0606030504020204" pitchFamily="34" charset="0"/>
                        </a:rPr>
                        <a:t>Failure to notify state agency according to established timeframes when resident complained of new, severe wrist pain of unknown origin.</a:t>
                      </a:r>
                      <a:endParaRPr lang="en-US" sz="1100">
                        <a:solidFill>
                          <a:schemeClr val="tx1"/>
                        </a:solidFill>
                        <a:latin typeface="+mj-lt"/>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971418835"/>
                  </a:ext>
                </a:extLst>
              </a:tr>
              <a:tr h="274320">
                <a:tc>
                  <a:txBody>
                    <a:bodyPr/>
                    <a:lstStyle/>
                    <a:p>
                      <a:pPr lvl="0" algn="ctr">
                        <a:buNone/>
                      </a:pPr>
                      <a:r>
                        <a:rPr lang="en-US" sz="1100" b="0" i="0">
                          <a:solidFill>
                            <a:schemeClr val="tx1"/>
                          </a:solidFill>
                          <a:effectLst/>
                          <a:latin typeface="+mj-lt"/>
                        </a:rPr>
                        <a:t>5</a:t>
                      </a:r>
                    </a:p>
                  </a:txBody>
                  <a:tcPr anchor="ctr"/>
                </a:tc>
                <a:tc>
                  <a:txBody>
                    <a:bodyPr/>
                    <a:lstStyle/>
                    <a:p>
                      <a:pPr algn="ctr" rtl="0" fontAlgn="base"/>
                      <a:r>
                        <a:rPr lang="en-US" sz="1100" b="0" i="0">
                          <a:solidFill>
                            <a:schemeClr val="tx1"/>
                          </a:solidFill>
                          <a:effectLst/>
                          <a:latin typeface="+mj-lt"/>
                        </a:rPr>
                        <a:t>F880</a:t>
                      </a:r>
                    </a:p>
                  </a:txBody>
                  <a:tcPr anchor="ctr"/>
                </a:tc>
                <a:tc>
                  <a:txBody>
                    <a:bodyPr/>
                    <a:lstStyle/>
                    <a:p>
                      <a:pPr algn="l" rtl="0" fontAlgn="base"/>
                      <a:r>
                        <a:rPr lang="en-US" sz="1100" b="0" i="0">
                          <a:solidFill>
                            <a:schemeClr val="tx1"/>
                          </a:solidFill>
                          <a:effectLst/>
                          <a:latin typeface="+mj-lt"/>
                        </a:rPr>
                        <a:t>Infection Prevention and Control</a:t>
                      </a:r>
                    </a:p>
                  </a:txBody>
                  <a:tcPr anchor="ctr"/>
                </a:tc>
                <a:tc>
                  <a:txBody>
                    <a:bodyPr/>
                    <a:lstStyle/>
                    <a:p>
                      <a:r>
                        <a:rPr lang="en-US" sz="1100">
                          <a:latin typeface="+mj-lt"/>
                          <a:ea typeface="Open Sans" panose="020B0606030504020204" pitchFamily="34" charset="0"/>
                          <a:cs typeface="Open Sans" panose="020B0606030504020204" pitchFamily="34" charset="0"/>
                        </a:rPr>
                        <a:t>Failure to ensure water management plan was followed.</a:t>
                      </a:r>
                      <a:endParaRPr lang="en-US" sz="1100">
                        <a:solidFill>
                          <a:schemeClr val="tx1"/>
                        </a:solidFill>
                        <a:latin typeface="+mj-lt"/>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276860362"/>
                  </a:ext>
                </a:extLst>
              </a:tr>
            </a:tbl>
          </a:graphicData>
        </a:graphic>
      </p:graphicFrame>
      <p:sp>
        <p:nvSpPr>
          <p:cNvPr id="5" name="TextBox 4">
            <a:extLst>
              <a:ext uri="{FF2B5EF4-FFF2-40B4-BE49-F238E27FC236}">
                <a16:creationId xmlns:a16="http://schemas.microsoft.com/office/drawing/2014/main" id="{E1C51A47-B177-22A2-D547-8C8BB0478E9F}"/>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4009409079"/>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DAD20-F9E2-F455-EF7A-F158BCD4379A}"/>
              </a:ext>
            </a:extLst>
          </p:cNvPr>
          <p:cNvSpPr>
            <a:spLocks noGrp="1"/>
          </p:cNvSpPr>
          <p:nvPr>
            <p:ph type="title"/>
          </p:nvPr>
        </p:nvSpPr>
        <p:spPr>
          <a:xfrm>
            <a:off x="311700" y="238265"/>
            <a:ext cx="8520600" cy="297925"/>
          </a:xfrm>
        </p:spPr>
        <p:txBody>
          <a:bodyPr>
            <a:noAutofit/>
          </a:bodyPr>
          <a:lstStyle/>
          <a:p>
            <a:r>
              <a:rPr lang="en-US" sz="1600"/>
              <a:t>Top 5 Most Frequently Cited Deficiencies</a:t>
            </a:r>
          </a:p>
        </p:txBody>
      </p:sp>
      <p:graphicFrame>
        <p:nvGraphicFramePr>
          <p:cNvPr id="4" name="Content Placeholder 4">
            <a:extLst>
              <a:ext uri="{FF2B5EF4-FFF2-40B4-BE49-F238E27FC236}">
                <a16:creationId xmlns:a16="http://schemas.microsoft.com/office/drawing/2014/main" id="{83D9F0A5-9D26-0B7A-431F-0A9B69A10E4E}"/>
              </a:ext>
            </a:extLst>
          </p:cNvPr>
          <p:cNvGraphicFramePr>
            <a:graphicFrameLocks/>
          </p:cNvGraphicFramePr>
          <p:nvPr>
            <p:extLst>
              <p:ext uri="{D42A27DB-BD31-4B8C-83A1-F6EECF244321}">
                <p14:modId xmlns:p14="http://schemas.microsoft.com/office/powerpoint/2010/main" val="3906454616"/>
              </p:ext>
            </p:extLst>
          </p:nvPr>
        </p:nvGraphicFramePr>
        <p:xfrm>
          <a:off x="397081" y="925187"/>
          <a:ext cx="8343019" cy="2453138"/>
        </p:xfrm>
        <a:graphic>
          <a:graphicData uri="http://schemas.openxmlformats.org/drawingml/2006/table">
            <a:tbl>
              <a:tblPr firstRow="1" bandRow="1">
                <a:tableStyleId>{5C22544A-7EE6-4342-B048-85BDC9FD1C3A}</a:tableStyleId>
              </a:tblPr>
              <a:tblGrid>
                <a:gridCol w="602815">
                  <a:extLst>
                    <a:ext uri="{9D8B030D-6E8A-4147-A177-3AD203B41FA5}">
                      <a16:colId xmlns:a16="http://schemas.microsoft.com/office/drawing/2014/main" val="114236358"/>
                    </a:ext>
                  </a:extLst>
                </a:gridCol>
                <a:gridCol w="1636210">
                  <a:extLst>
                    <a:ext uri="{9D8B030D-6E8A-4147-A177-3AD203B41FA5}">
                      <a16:colId xmlns:a16="http://schemas.microsoft.com/office/drawing/2014/main" val="686709745"/>
                    </a:ext>
                  </a:extLst>
                </a:gridCol>
                <a:gridCol w="1980677">
                  <a:extLst>
                    <a:ext uri="{9D8B030D-6E8A-4147-A177-3AD203B41FA5}">
                      <a16:colId xmlns:a16="http://schemas.microsoft.com/office/drawing/2014/main" val="3457465618"/>
                    </a:ext>
                  </a:extLst>
                </a:gridCol>
                <a:gridCol w="2066794">
                  <a:extLst>
                    <a:ext uri="{9D8B030D-6E8A-4147-A177-3AD203B41FA5}">
                      <a16:colId xmlns:a16="http://schemas.microsoft.com/office/drawing/2014/main" val="757340608"/>
                    </a:ext>
                  </a:extLst>
                </a:gridCol>
                <a:gridCol w="2056523">
                  <a:extLst>
                    <a:ext uri="{9D8B030D-6E8A-4147-A177-3AD203B41FA5}">
                      <a16:colId xmlns:a16="http://schemas.microsoft.com/office/drawing/2014/main" val="2205590623"/>
                    </a:ext>
                  </a:extLst>
                </a:gridCol>
              </a:tblGrid>
              <a:tr h="246888">
                <a:tc>
                  <a:txBody>
                    <a:bodyPr/>
                    <a:lstStyle/>
                    <a:p>
                      <a:pPr algn="ctr"/>
                      <a:r>
                        <a:rPr lang="en-US" sz="1000">
                          <a:latin typeface="+mj-lt"/>
                        </a:rPr>
                        <a:t>Rank</a:t>
                      </a:r>
                    </a:p>
                  </a:txBody>
                  <a:tcPr anchor="ctr"/>
                </a:tc>
                <a:tc>
                  <a:txBody>
                    <a:bodyPr/>
                    <a:lstStyle/>
                    <a:p>
                      <a:pPr algn="ctr"/>
                      <a:r>
                        <a:rPr lang="en-US" sz="1400">
                          <a:latin typeface="+mj-lt"/>
                        </a:rPr>
                        <a:t>Q2</a:t>
                      </a:r>
                    </a:p>
                    <a:p>
                      <a:pPr lvl="0" algn="ctr">
                        <a:buNone/>
                      </a:pPr>
                      <a:r>
                        <a:rPr lang="en-US" sz="1000">
                          <a:latin typeface="+mj-lt"/>
                        </a:rPr>
                        <a:t>Period 1/1/24-3/31/24</a:t>
                      </a:r>
                    </a:p>
                  </a:txBody>
                  <a:tcPr anchor="ctr"/>
                </a:tc>
                <a:tc>
                  <a:txBody>
                    <a:bodyPr/>
                    <a:lstStyle/>
                    <a:p>
                      <a:pPr algn="ctr"/>
                      <a:r>
                        <a:rPr lang="en-US" sz="1400">
                          <a:latin typeface="+mj-lt"/>
                        </a:rPr>
                        <a:t>Q3</a:t>
                      </a:r>
                    </a:p>
                    <a:p>
                      <a:pPr lvl="0" algn="ctr">
                        <a:buNone/>
                      </a:pPr>
                      <a:r>
                        <a:rPr lang="en-US" sz="1000">
                          <a:latin typeface="+mj-lt"/>
                        </a:rPr>
                        <a:t>Period 4/1/24-6/30/24</a:t>
                      </a:r>
                    </a:p>
                  </a:txBody>
                  <a:tcPr anchor="ctr"/>
                </a:tc>
                <a:tc>
                  <a:txBody>
                    <a:bodyPr/>
                    <a:lstStyle/>
                    <a:p>
                      <a:pPr algn="ctr"/>
                      <a:r>
                        <a:rPr lang="en-US" sz="1400">
                          <a:latin typeface="+mj-lt"/>
                        </a:rPr>
                        <a:t>Q4</a:t>
                      </a:r>
                    </a:p>
                    <a:p>
                      <a:pPr lvl="0" algn="ctr">
                        <a:buNone/>
                      </a:pPr>
                      <a:r>
                        <a:rPr lang="en-US" sz="1000">
                          <a:latin typeface="+mj-lt"/>
                        </a:rPr>
                        <a:t>Period 7/1/24-9/30/24</a:t>
                      </a:r>
                    </a:p>
                  </a:txBody>
                  <a:tcPr anchor="ctr">
                    <a:solidFill>
                      <a:srgbClr val="3370E8"/>
                    </a:solidFill>
                  </a:tcPr>
                </a:tc>
                <a:tc>
                  <a:txBody>
                    <a:bodyPr/>
                    <a:lstStyle/>
                    <a:p>
                      <a:pPr lvl="0" algn="ctr">
                        <a:buNone/>
                      </a:pPr>
                      <a:r>
                        <a:rPr lang="en-US" sz="1500" b="1" i="0" u="none" strike="noStrike" noProof="0">
                          <a:solidFill>
                            <a:srgbClr val="FFFFFF"/>
                          </a:solidFill>
                          <a:latin typeface="+mj-lt"/>
                        </a:rPr>
                        <a:t>Q1</a:t>
                      </a:r>
                    </a:p>
                    <a:p>
                      <a:pPr lvl="0" algn="ctr">
                        <a:buNone/>
                      </a:pPr>
                      <a:r>
                        <a:rPr lang="en-US" sz="1100" b="1" i="0" u="none" strike="noStrike" noProof="0">
                          <a:solidFill>
                            <a:srgbClr val="FFFFFF"/>
                          </a:solidFill>
                          <a:latin typeface="+mj-lt"/>
                        </a:rPr>
                        <a:t>Period 10/1/24-12/31/24</a:t>
                      </a:r>
                    </a:p>
                  </a:txBody>
                  <a:tcPr anchor="ctr">
                    <a:solidFill>
                      <a:schemeClr val="accent3"/>
                    </a:solidFill>
                  </a:tcPr>
                </a:tc>
                <a:extLst>
                  <a:ext uri="{0D108BD9-81ED-4DB2-BD59-A6C34878D82A}">
                    <a16:rowId xmlns:a16="http://schemas.microsoft.com/office/drawing/2014/main" val="2353582688"/>
                  </a:ext>
                </a:extLst>
              </a:tr>
              <a:tr h="380498">
                <a:tc>
                  <a:txBody>
                    <a:bodyPr/>
                    <a:lstStyle/>
                    <a:p>
                      <a:pPr algn="ctr"/>
                      <a:r>
                        <a:rPr lang="en-US" sz="1000">
                          <a:latin typeface="+mj-lt"/>
                        </a:rPr>
                        <a:t>1</a:t>
                      </a:r>
                    </a:p>
                  </a:txBody>
                  <a:tcPr anchor="ctr"/>
                </a:tc>
                <a:tc>
                  <a:txBody>
                    <a:bodyPr/>
                    <a:lstStyle/>
                    <a:p>
                      <a:r>
                        <a:rPr lang="en-US" sz="1000">
                          <a:latin typeface="+mj-lt"/>
                        </a:rPr>
                        <a:t>F884 (NHSN Reporting)*</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F684​ (Quality of Care​)</a:t>
                      </a:r>
                    </a:p>
                  </a:txBody>
                  <a:tcPr anchor="ctr"/>
                </a:tc>
                <a:tc>
                  <a:txBody>
                    <a:bodyPr/>
                    <a:lstStyle/>
                    <a:p>
                      <a:r>
                        <a:rPr lang="en-US" sz="1000">
                          <a:latin typeface="+mj-lt"/>
                        </a:rPr>
                        <a:t>F684 (Quality of Care)</a:t>
                      </a:r>
                    </a:p>
                  </a:txBody>
                  <a:tcPr anchor="ctr"/>
                </a:tc>
                <a:tc>
                  <a:txBody>
                    <a:bodyPr/>
                    <a:lstStyle/>
                    <a:p>
                      <a:pPr lvl="0">
                        <a:buNone/>
                      </a:pPr>
                      <a:r>
                        <a:rPr lang="en-US" sz="1000">
                          <a:latin typeface="+mj-lt"/>
                        </a:rPr>
                        <a:t>F684 (Quality of Care)</a:t>
                      </a:r>
                    </a:p>
                  </a:txBody>
                  <a:tcPr anchor="ctr"/>
                </a:tc>
                <a:extLst>
                  <a:ext uri="{0D108BD9-81ED-4DB2-BD59-A6C34878D82A}">
                    <a16:rowId xmlns:a16="http://schemas.microsoft.com/office/drawing/2014/main" val="1728224867"/>
                  </a:ext>
                </a:extLst>
              </a:tr>
              <a:tr h="246888">
                <a:tc>
                  <a:txBody>
                    <a:bodyPr/>
                    <a:lstStyle/>
                    <a:p>
                      <a:pPr algn="ctr"/>
                      <a:r>
                        <a:rPr lang="en-US" sz="1000">
                          <a:latin typeface="+mj-lt"/>
                        </a:rPr>
                        <a:t>2</a:t>
                      </a:r>
                    </a:p>
                  </a:txBody>
                  <a:tcPr anchor="ctr"/>
                </a:tc>
                <a:tc>
                  <a:txBody>
                    <a:bodyPr/>
                    <a:lstStyle/>
                    <a:p>
                      <a:r>
                        <a:rPr lang="en-US" sz="1000">
                          <a:latin typeface="+mj-lt"/>
                        </a:rPr>
                        <a:t>F684 (Quality of Care)</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F689​ (Free From Accidents/ Hazards/Supervision/Devices​)</a:t>
                      </a:r>
                    </a:p>
                  </a:txBody>
                  <a:tcPr anchor="ctr"/>
                </a:tc>
                <a:tc>
                  <a:txBody>
                    <a:bodyPr/>
                    <a:lstStyle/>
                    <a:p>
                      <a:r>
                        <a:rPr lang="en-US" sz="1000" b="0" i="0">
                          <a:solidFill>
                            <a:schemeClr val="tx1"/>
                          </a:solidFill>
                          <a:effectLst/>
                          <a:latin typeface="+mj-lt"/>
                        </a:rPr>
                        <a:t>F689 (Free From Accidents/ Hazards/Supervision/Devices​)</a:t>
                      </a:r>
                      <a:endParaRPr lang="en-US" sz="1000">
                        <a:latin typeface="+mj-lt"/>
                      </a:endParaRPr>
                    </a:p>
                  </a:txBody>
                  <a:tcPr anchor="ctr"/>
                </a:tc>
                <a:tc>
                  <a:txBody>
                    <a:bodyPr/>
                    <a:lstStyle/>
                    <a:p>
                      <a:pPr lvl="0">
                        <a:buNone/>
                      </a:pPr>
                      <a:r>
                        <a:rPr lang="en-US" sz="1000" b="0" i="0">
                          <a:solidFill>
                            <a:schemeClr val="tx1"/>
                          </a:solidFill>
                          <a:effectLst/>
                          <a:latin typeface="+mj-lt"/>
                        </a:rPr>
                        <a:t>F689 (Free of Accident Hazards/Supervision/Devices)</a:t>
                      </a:r>
                    </a:p>
                  </a:txBody>
                  <a:tcPr anchor="ctr"/>
                </a:tc>
                <a:extLst>
                  <a:ext uri="{0D108BD9-81ED-4DB2-BD59-A6C34878D82A}">
                    <a16:rowId xmlns:a16="http://schemas.microsoft.com/office/drawing/2014/main" val="34429853"/>
                  </a:ext>
                </a:extLst>
              </a:tr>
              <a:tr h="388770">
                <a:tc>
                  <a:txBody>
                    <a:bodyPr/>
                    <a:lstStyle/>
                    <a:p>
                      <a:pPr algn="ctr"/>
                      <a:r>
                        <a:rPr lang="en-US" sz="1000">
                          <a:latin typeface="+mj-lt"/>
                        </a:rPr>
                        <a:t>3</a:t>
                      </a:r>
                    </a:p>
                  </a:txBody>
                  <a:tcPr anchor="ctr"/>
                </a:tc>
                <a:tc>
                  <a:txBody>
                    <a:bodyPr/>
                    <a:lstStyle/>
                    <a:p>
                      <a:r>
                        <a:rPr lang="en-US" sz="1000">
                          <a:latin typeface="+mj-lt"/>
                        </a:rPr>
                        <a:t>F600 (Abuse/Neglect)</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F842​ (Resident Records​)</a:t>
                      </a:r>
                    </a:p>
                  </a:txBody>
                  <a:tcPr anchor="ctr"/>
                </a:tc>
                <a:tc>
                  <a:txBody>
                    <a:bodyPr/>
                    <a:lstStyle/>
                    <a:p>
                      <a:r>
                        <a:rPr lang="en-US" sz="1000">
                          <a:latin typeface="+mj-lt"/>
                        </a:rPr>
                        <a:t>F550 (Resident Rights/Exercise of Rights)</a:t>
                      </a:r>
                    </a:p>
                  </a:txBody>
                  <a:tcPr anchor="ctr"/>
                </a:tc>
                <a:tc>
                  <a:txBody>
                    <a:bodyPr/>
                    <a:lstStyle/>
                    <a:p>
                      <a:pPr lvl="0">
                        <a:buNone/>
                      </a:pPr>
                      <a:r>
                        <a:rPr lang="en-US" sz="1000">
                          <a:latin typeface="+mj-lt"/>
                        </a:rPr>
                        <a:t>F600 (Free from Abuse and Neglect)</a:t>
                      </a:r>
                    </a:p>
                  </a:txBody>
                  <a:tcPr anchor="ctr"/>
                </a:tc>
                <a:extLst>
                  <a:ext uri="{0D108BD9-81ED-4DB2-BD59-A6C34878D82A}">
                    <a16:rowId xmlns:a16="http://schemas.microsoft.com/office/drawing/2014/main" val="2686866409"/>
                  </a:ext>
                </a:extLst>
              </a:tr>
              <a:tr h="322596">
                <a:tc>
                  <a:txBody>
                    <a:bodyPr/>
                    <a:lstStyle/>
                    <a:p>
                      <a:pPr algn="ctr"/>
                      <a:r>
                        <a:rPr lang="en-US" sz="1000">
                          <a:latin typeface="+mj-lt"/>
                        </a:rPr>
                        <a:t>4</a:t>
                      </a:r>
                    </a:p>
                  </a:txBody>
                  <a:tcPr anchor="ctr"/>
                </a:tc>
                <a:tc>
                  <a:txBody>
                    <a:bodyPr/>
                    <a:lstStyle/>
                    <a:p>
                      <a:r>
                        <a:rPr lang="en-US" sz="1000">
                          <a:latin typeface="+mj-lt"/>
                        </a:rPr>
                        <a:t>F656 (Comp. Care Plan)</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F600​ (Free From Abuse/Neglect​)</a:t>
                      </a:r>
                    </a:p>
                  </a:txBody>
                  <a:tcPr anchor="ctr"/>
                </a:tc>
                <a:tc>
                  <a:txBody>
                    <a:bodyPr/>
                    <a:lstStyle/>
                    <a:p>
                      <a:r>
                        <a:rPr lang="en-US" sz="1000">
                          <a:latin typeface="+mj-lt"/>
                        </a:rPr>
                        <a:t>F842 (Resident Records)</a:t>
                      </a:r>
                    </a:p>
                  </a:txBody>
                  <a:tcPr anchor="ctr"/>
                </a:tc>
                <a:tc>
                  <a:txBody>
                    <a:bodyPr/>
                    <a:lstStyle/>
                    <a:p>
                      <a:pPr lvl="0">
                        <a:buNone/>
                      </a:pPr>
                      <a:r>
                        <a:rPr lang="en-US" sz="1000">
                          <a:latin typeface="+mj-lt"/>
                        </a:rPr>
                        <a:t>F609 (Reporting of Alleged Violations)</a:t>
                      </a:r>
                    </a:p>
                  </a:txBody>
                  <a:tcPr anchor="ctr"/>
                </a:tc>
                <a:extLst>
                  <a:ext uri="{0D108BD9-81ED-4DB2-BD59-A6C34878D82A}">
                    <a16:rowId xmlns:a16="http://schemas.microsoft.com/office/drawing/2014/main" val="1981409131"/>
                  </a:ext>
                </a:extLst>
              </a:tr>
              <a:tr h="246888">
                <a:tc>
                  <a:txBody>
                    <a:bodyPr/>
                    <a:lstStyle/>
                    <a:p>
                      <a:pPr algn="ctr"/>
                      <a:r>
                        <a:rPr lang="en-US" sz="1000">
                          <a:latin typeface="+mj-lt"/>
                        </a:rPr>
                        <a:t>5</a:t>
                      </a:r>
                    </a:p>
                  </a:txBody>
                  <a:tcPr anchor="ctr"/>
                </a:tc>
                <a:tc>
                  <a:txBody>
                    <a:bodyPr/>
                    <a:lstStyle/>
                    <a:p>
                      <a:r>
                        <a:rPr lang="en-US" sz="1000">
                          <a:latin typeface="+mj-lt"/>
                        </a:rPr>
                        <a:t>F842 (Resident Records)</a:t>
                      </a:r>
                    </a:p>
                  </a:txBody>
                  <a:tcPr anchor="ct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F656​ (Develop/Implement </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0" i="0">
                          <a:solidFill>
                            <a:schemeClr val="tx1"/>
                          </a:solidFill>
                          <a:effectLst/>
                          <a:latin typeface="+mj-lt"/>
                        </a:rPr>
                        <a:t>Comprehensive Care Plan​)</a:t>
                      </a:r>
                    </a:p>
                  </a:txBody>
                  <a:tcPr anchor="ctr"/>
                </a:tc>
                <a:tc>
                  <a:txBody>
                    <a:bodyPr/>
                    <a:lstStyle/>
                    <a:p>
                      <a:r>
                        <a:rPr lang="en-US" sz="1000">
                          <a:latin typeface="+mj-lt"/>
                        </a:rPr>
                        <a:t>F657 (Care Plan Timing and Revision)</a:t>
                      </a:r>
                    </a:p>
                  </a:txBody>
                  <a:tcPr anchor="ctr"/>
                </a:tc>
                <a:tc>
                  <a:txBody>
                    <a:bodyPr/>
                    <a:lstStyle/>
                    <a:p>
                      <a:pPr lvl="0">
                        <a:buNone/>
                      </a:pPr>
                      <a:r>
                        <a:rPr lang="en-US" sz="1000">
                          <a:latin typeface="+mj-lt"/>
                        </a:rPr>
                        <a:t>F880 (Infection Prevention and Control)</a:t>
                      </a:r>
                    </a:p>
                  </a:txBody>
                  <a:tcPr anchor="ctr"/>
                </a:tc>
                <a:extLst>
                  <a:ext uri="{0D108BD9-81ED-4DB2-BD59-A6C34878D82A}">
                    <a16:rowId xmlns:a16="http://schemas.microsoft.com/office/drawing/2014/main" val="92955367"/>
                  </a:ext>
                </a:extLst>
              </a:tr>
            </a:tbl>
          </a:graphicData>
        </a:graphic>
      </p:graphicFrame>
      <p:sp>
        <p:nvSpPr>
          <p:cNvPr id="5" name="TextBox 4">
            <a:extLst>
              <a:ext uri="{FF2B5EF4-FFF2-40B4-BE49-F238E27FC236}">
                <a16:creationId xmlns:a16="http://schemas.microsoft.com/office/drawing/2014/main" id="{28CCF9CA-ABB1-DAB5-0F4A-02479A3B49D1}"/>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708216807"/>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DAB50-DB3F-C177-DA8C-0FF553E5DD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7D55B0-3FFA-6041-3006-ED85A2A1E5A9}"/>
              </a:ext>
            </a:extLst>
          </p:cNvPr>
          <p:cNvSpPr>
            <a:spLocks noGrp="1"/>
          </p:cNvSpPr>
          <p:nvPr>
            <p:ph type="title"/>
          </p:nvPr>
        </p:nvSpPr>
        <p:spPr>
          <a:xfrm>
            <a:off x="97848" y="192281"/>
            <a:ext cx="8520600" cy="297925"/>
          </a:xfrm>
        </p:spPr>
        <p:txBody>
          <a:bodyPr>
            <a:noAutofit/>
          </a:bodyPr>
          <a:lstStyle/>
          <a:p>
            <a:r>
              <a:rPr lang="en-US" sz="1600">
                <a:cs typeface="Poppins SemiBold"/>
              </a:rPr>
              <a:t>Immediate Jeopardy FFY 2025</a:t>
            </a:r>
            <a:endParaRPr lang="en-US" sz="1600"/>
          </a:p>
        </p:txBody>
      </p:sp>
      <p:sp>
        <p:nvSpPr>
          <p:cNvPr id="4" name="TextBox 3">
            <a:extLst>
              <a:ext uri="{FF2B5EF4-FFF2-40B4-BE49-F238E27FC236}">
                <a16:creationId xmlns:a16="http://schemas.microsoft.com/office/drawing/2014/main" id="{0C14B457-76EE-4283-64D4-746ACE19BA4B}"/>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graphicFrame>
        <p:nvGraphicFramePr>
          <p:cNvPr id="5" name="Table 4">
            <a:extLst>
              <a:ext uri="{FF2B5EF4-FFF2-40B4-BE49-F238E27FC236}">
                <a16:creationId xmlns:a16="http://schemas.microsoft.com/office/drawing/2014/main" id="{78BAEDAA-4501-CDCE-DCB0-AE4BE07769D7}"/>
              </a:ext>
            </a:extLst>
          </p:cNvPr>
          <p:cNvGraphicFramePr>
            <a:graphicFrameLocks noGrp="1"/>
          </p:cNvGraphicFramePr>
          <p:nvPr>
            <p:extLst>
              <p:ext uri="{D42A27DB-BD31-4B8C-83A1-F6EECF244321}">
                <p14:modId xmlns:p14="http://schemas.microsoft.com/office/powerpoint/2010/main" val="1396304118"/>
              </p:ext>
            </p:extLst>
          </p:nvPr>
        </p:nvGraphicFramePr>
        <p:xfrm>
          <a:off x="91618" y="533274"/>
          <a:ext cx="1920241" cy="3124200"/>
        </p:xfrm>
        <a:graphic>
          <a:graphicData uri="http://schemas.openxmlformats.org/drawingml/2006/table">
            <a:tbl>
              <a:tblPr firstRow="1" bandRow="1">
                <a:tableStyleId>{5C22544A-7EE6-4342-B048-85BDC9FD1C3A}</a:tableStyleId>
              </a:tblPr>
              <a:tblGrid>
                <a:gridCol w="972747">
                  <a:extLst>
                    <a:ext uri="{9D8B030D-6E8A-4147-A177-3AD203B41FA5}">
                      <a16:colId xmlns:a16="http://schemas.microsoft.com/office/drawing/2014/main" val="2740655816"/>
                    </a:ext>
                  </a:extLst>
                </a:gridCol>
                <a:gridCol w="215011">
                  <a:extLst>
                    <a:ext uri="{9D8B030D-6E8A-4147-A177-3AD203B41FA5}">
                      <a16:colId xmlns:a16="http://schemas.microsoft.com/office/drawing/2014/main" val="1160717301"/>
                    </a:ext>
                  </a:extLst>
                </a:gridCol>
                <a:gridCol w="732483">
                  <a:extLst>
                    <a:ext uri="{9D8B030D-6E8A-4147-A177-3AD203B41FA5}">
                      <a16:colId xmlns:a16="http://schemas.microsoft.com/office/drawing/2014/main" val="2152498504"/>
                    </a:ext>
                  </a:extLst>
                </a:gridCol>
              </a:tblGrid>
              <a:tr h="438912">
                <a:tc>
                  <a:txBody>
                    <a:bodyPr/>
                    <a:lstStyle/>
                    <a:p>
                      <a:pPr lvl="0" algn="ctr">
                        <a:buNone/>
                      </a:pPr>
                      <a:r>
                        <a:rPr lang="en-US" sz="1600" b="1" i="0" u="none" strike="noStrike" noProof="0">
                          <a:solidFill>
                            <a:srgbClr val="FFFFFF"/>
                          </a:solidFill>
                          <a:latin typeface="Arial"/>
                        </a:rPr>
                        <a:t>Q2</a:t>
                      </a:r>
                      <a:endParaRPr lang="en-US"/>
                    </a:p>
                    <a:p>
                      <a:pPr lvl="0" algn="ctr">
                        <a:buNone/>
                      </a:pPr>
                      <a:r>
                        <a:rPr lang="en-US" sz="900"/>
                        <a:t>1/1/24-3/31/24</a:t>
                      </a:r>
                    </a:p>
                  </a:txBody>
                  <a:tcPr marL="45720" marR="45720"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tc gridSpan="2">
                  <a:txBody>
                    <a:bodyPr/>
                    <a:lstStyle/>
                    <a:p>
                      <a:pPr lvl="0" algn="ctr">
                        <a:buNone/>
                      </a:pP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34538042"/>
                  </a:ext>
                </a:extLst>
              </a:tr>
              <a:tr h="274320">
                <a:tc gridSpan="3">
                  <a:txBody>
                    <a:bodyPr/>
                    <a:lstStyle/>
                    <a:p>
                      <a:pPr algn="ctr"/>
                      <a:r>
                        <a:rPr lang="en-US" sz="900" b="1" i="1">
                          <a:solidFill>
                            <a:srgbClr val="FF0000"/>
                          </a:solidFill>
                        </a:rPr>
                        <a:t>6</a:t>
                      </a:r>
                      <a:r>
                        <a:rPr lang="en-US" sz="900" b="1" i="1">
                          <a:solidFill>
                            <a:schemeClr val="tx1"/>
                          </a:solidFill>
                        </a:rPr>
                        <a:t> IJs across </a:t>
                      </a:r>
                      <a:r>
                        <a:rPr lang="en-US" sz="900" b="1" i="1">
                          <a:solidFill>
                            <a:srgbClr val="FF0000"/>
                          </a:solidFill>
                        </a:rPr>
                        <a:t>5</a:t>
                      </a:r>
                      <a:r>
                        <a:rPr lang="en-US" sz="900" b="1" i="1">
                          <a:solidFill>
                            <a:schemeClr val="tx1"/>
                          </a:solidFill>
                        </a:rPr>
                        <a:t> facilities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tc hMerge="1">
                  <a:txBody>
                    <a:bodyPr/>
                    <a:lstStyle/>
                    <a:p>
                      <a:endParaRPr lang="en-US"/>
                    </a:p>
                  </a:txBody>
                  <a:tcPr marL="45720" marR="45720" anchor="ctr">
                    <a:lnR w="12700" cap="flat" cmpd="sng" algn="ctr">
                      <a:solidFill>
                        <a:schemeClr val="accent1"/>
                      </a:solidFill>
                      <a:prstDash val="solid"/>
                      <a:round/>
                      <a:headEnd type="none" w="med" len="med"/>
                      <a:tailEnd type="none" w="med" len="med"/>
                    </a:lnR>
                    <a:solidFill>
                      <a:srgbClr val="92D050"/>
                    </a:solidFill>
                  </a:tcPr>
                </a:tc>
                <a:extLst>
                  <a:ext uri="{0D108BD9-81ED-4DB2-BD59-A6C34878D82A}">
                    <a16:rowId xmlns:a16="http://schemas.microsoft.com/office/drawing/2014/main" val="334656660"/>
                  </a:ext>
                </a:extLst>
              </a:tr>
              <a:tr h="27432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F684. Quality of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Care</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41169948"/>
                  </a:ext>
                </a:extLst>
              </a:tr>
              <a:tr h="27432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F689. Free From Accidents/Hazard Supervision/Device</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41416803"/>
                  </a:ext>
                </a:extLst>
              </a:tr>
              <a:tr h="27432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F760. Significant Medication Errors </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58697133"/>
                  </a:ext>
                </a:extLst>
              </a:tr>
              <a:tr h="27432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F600. Free from Abuse/Neglect</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4223781"/>
                  </a:ext>
                </a:extLst>
              </a:tr>
              <a:tr h="27432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F678. CPR</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3342884806"/>
                  </a:ext>
                </a:extLst>
              </a:tr>
              <a:tr h="27432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F805. Food in Form to Meet Individual Needs</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01815013"/>
                  </a:ext>
                </a:extLst>
              </a:tr>
            </a:tbl>
          </a:graphicData>
        </a:graphic>
      </p:graphicFrame>
      <p:graphicFrame>
        <p:nvGraphicFramePr>
          <p:cNvPr id="7" name="Table 6">
            <a:extLst>
              <a:ext uri="{FF2B5EF4-FFF2-40B4-BE49-F238E27FC236}">
                <a16:creationId xmlns:a16="http://schemas.microsoft.com/office/drawing/2014/main" id="{D4C50E4D-617F-990B-9265-E087723571C1}"/>
              </a:ext>
            </a:extLst>
          </p:cNvPr>
          <p:cNvGraphicFramePr>
            <a:graphicFrameLocks noGrp="1"/>
          </p:cNvGraphicFramePr>
          <p:nvPr>
            <p:extLst>
              <p:ext uri="{D42A27DB-BD31-4B8C-83A1-F6EECF244321}">
                <p14:modId xmlns:p14="http://schemas.microsoft.com/office/powerpoint/2010/main" val="1707350020"/>
              </p:ext>
            </p:extLst>
          </p:nvPr>
        </p:nvGraphicFramePr>
        <p:xfrm>
          <a:off x="2408970" y="533274"/>
          <a:ext cx="1920240" cy="1981200"/>
        </p:xfrm>
        <a:graphic>
          <a:graphicData uri="http://schemas.openxmlformats.org/drawingml/2006/table">
            <a:tbl>
              <a:tblPr firstRow="1" bandRow="1">
                <a:tableStyleId>{5C22544A-7EE6-4342-B048-85BDC9FD1C3A}</a:tableStyleId>
              </a:tblPr>
              <a:tblGrid>
                <a:gridCol w="1106916">
                  <a:extLst>
                    <a:ext uri="{9D8B030D-6E8A-4147-A177-3AD203B41FA5}">
                      <a16:colId xmlns:a16="http://schemas.microsoft.com/office/drawing/2014/main" val="4017760458"/>
                    </a:ext>
                  </a:extLst>
                </a:gridCol>
                <a:gridCol w="813324">
                  <a:extLst>
                    <a:ext uri="{9D8B030D-6E8A-4147-A177-3AD203B41FA5}">
                      <a16:colId xmlns:a16="http://schemas.microsoft.com/office/drawing/2014/main" val="1422639911"/>
                    </a:ext>
                  </a:extLst>
                </a:gridCol>
              </a:tblGrid>
              <a:tr h="274320">
                <a:tc>
                  <a:txBody>
                    <a:bodyPr/>
                    <a:lstStyle/>
                    <a:p>
                      <a:pPr lvl="0" algn="ctr">
                        <a:buNone/>
                      </a:pPr>
                      <a:r>
                        <a:rPr lang="en-US" sz="1600" b="1" i="0" u="none" strike="noStrike" noProof="0">
                          <a:solidFill>
                            <a:srgbClr val="FFFFFF"/>
                          </a:solidFill>
                          <a:latin typeface="Arial"/>
                        </a:rPr>
                        <a:t>Q3</a:t>
                      </a:r>
                      <a:endParaRPr lang="en-US"/>
                    </a:p>
                    <a:p>
                      <a:pPr lvl="0" algn="ctr">
                        <a:buNone/>
                      </a:pPr>
                      <a:r>
                        <a:rPr lang="en-US" sz="900"/>
                        <a:t>4/1/24-6/30/24</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algn="ct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274451668"/>
                  </a:ext>
                </a:extLst>
              </a:tr>
              <a:tr h="274320">
                <a:tc gridSpan="2">
                  <a:txBody>
                    <a:bodyPr/>
                    <a:lstStyle/>
                    <a:p>
                      <a:pPr algn="ctr"/>
                      <a:r>
                        <a:rPr lang="en-US" sz="900" b="1" i="1">
                          <a:solidFill>
                            <a:srgbClr val="FF0000"/>
                          </a:solidFill>
                        </a:rPr>
                        <a:t>9</a:t>
                      </a:r>
                      <a:r>
                        <a:rPr lang="en-US" sz="900" b="1" i="1">
                          <a:solidFill>
                            <a:schemeClr val="tx1"/>
                          </a:solidFill>
                        </a:rPr>
                        <a:t> IJs across </a:t>
                      </a:r>
                      <a:r>
                        <a:rPr lang="en-US" sz="900" b="1" i="1">
                          <a:solidFill>
                            <a:srgbClr val="FF0000"/>
                          </a:solidFill>
                        </a:rPr>
                        <a:t>8</a:t>
                      </a:r>
                      <a:r>
                        <a:rPr lang="en-US" sz="900" b="1" i="1">
                          <a:solidFill>
                            <a:schemeClr val="tx1"/>
                          </a:solidFill>
                        </a:rPr>
                        <a:t> facilities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marL="45720" marR="45720" anchor="ctr">
                    <a:lnR w="12700" cap="flat" cmpd="sng" algn="ctr">
                      <a:solidFill>
                        <a:schemeClr val="accent1"/>
                      </a:solidFill>
                      <a:prstDash val="solid"/>
                      <a:round/>
                      <a:headEnd type="none" w="med" len="med"/>
                      <a:tailEnd type="none" w="med" len="med"/>
                    </a:lnR>
                    <a:solidFill>
                      <a:srgbClr val="92D050"/>
                    </a:solidFill>
                  </a:tcPr>
                </a:tc>
                <a:extLst>
                  <a:ext uri="{0D108BD9-81ED-4DB2-BD59-A6C34878D82A}">
                    <a16:rowId xmlns:a16="http://schemas.microsoft.com/office/drawing/2014/main" val="2119805518"/>
                  </a:ext>
                </a:extLst>
              </a:tr>
              <a:tr h="274320">
                <a:tc>
                  <a:txBody>
                    <a:bodyPr/>
                    <a:lstStyle/>
                    <a:p>
                      <a:r>
                        <a:rPr lang="en-US" sz="900"/>
                        <a:t>F684. Quality of Care</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Complaint &amp; 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26458782"/>
                  </a:ext>
                </a:extLst>
              </a:tr>
              <a:tr h="274320">
                <a:tc>
                  <a:txBody>
                    <a:bodyPr/>
                    <a:lstStyle/>
                    <a:p>
                      <a:r>
                        <a:rPr lang="en-US" sz="900"/>
                        <a:t>F689. Free of Accident and Hazards</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Complaint &amp; 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81450259"/>
                  </a:ext>
                </a:extLst>
              </a:tr>
              <a:tr h="274320">
                <a:tc>
                  <a:txBody>
                    <a:bodyPr/>
                    <a:lstStyle/>
                    <a:p>
                      <a:r>
                        <a:rPr lang="en-US" sz="900"/>
                        <a:t>F760. Significant Medication Errors</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Complaint &amp; 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95507134"/>
                  </a:ext>
                </a:extLst>
              </a:tr>
            </a:tbl>
          </a:graphicData>
        </a:graphic>
      </p:graphicFrame>
      <p:graphicFrame>
        <p:nvGraphicFramePr>
          <p:cNvPr id="8" name="Table 7">
            <a:extLst>
              <a:ext uri="{FF2B5EF4-FFF2-40B4-BE49-F238E27FC236}">
                <a16:creationId xmlns:a16="http://schemas.microsoft.com/office/drawing/2014/main" id="{1313281A-B8DE-8C44-0491-D12150DACF04}"/>
              </a:ext>
            </a:extLst>
          </p:cNvPr>
          <p:cNvGraphicFramePr>
            <a:graphicFrameLocks noGrp="1"/>
          </p:cNvGraphicFramePr>
          <p:nvPr>
            <p:extLst>
              <p:ext uri="{D42A27DB-BD31-4B8C-83A1-F6EECF244321}">
                <p14:modId xmlns:p14="http://schemas.microsoft.com/office/powerpoint/2010/main" val="3366514330"/>
              </p:ext>
            </p:extLst>
          </p:nvPr>
        </p:nvGraphicFramePr>
        <p:xfrm>
          <a:off x="2408970" y="2893051"/>
          <a:ext cx="1920240" cy="1005840"/>
        </p:xfrm>
        <a:graphic>
          <a:graphicData uri="http://schemas.openxmlformats.org/drawingml/2006/table">
            <a:tbl>
              <a:tblPr firstRow="1" bandRow="1">
                <a:tableStyleId>{5C22544A-7EE6-4342-B048-85BDC9FD1C3A}</a:tableStyleId>
              </a:tblPr>
              <a:tblGrid>
                <a:gridCol w="1106916">
                  <a:extLst>
                    <a:ext uri="{9D8B030D-6E8A-4147-A177-3AD203B41FA5}">
                      <a16:colId xmlns:a16="http://schemas.microsoft.com/office/drawing/2014/main" val="3809672071"/>
                    </a:ext>
                  </a:extLst>
                </a:gridCol>
                <a:gridCol w="813324">
                  <a:extLst>
                    <a:ext uri="{9D8B030D-6E8A-4147-A177-3AD203B41FA5}">
                      <a16:colId xmlns:a16="http://schemas.microsoft.com/office/drawing/2014/main" val="2985256593"/>
                    </a:ext>
                  </a:extLst>
                </a:gridCol>
              </a:tblGrid>
              <a:tr h="274320">
                <a:tc>
                  <a:txBody>
                    <a:bodyPr/>
                    <a:lstStyle/>
                    <a:p>
                      <a:r>
                        <a:rPr lang="en-US" sz="900" b="0">
                          <a:solidFill>
                            <a:schemeClr val="tx1"/>
                          </a:solidFill>
                        </a:rPr>
                        <a:t>F658. Services Provided Meet Professional Standards</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8EBFA"/>
                    </a:solidFill>
                  </a:tcPr>
                </a:tc>
                <a:tc>
                  <a:txBody>
                    <a:bodyPr/>
                    <a:lstStyle/>
                    <a:p>
                      <a:r>
                        <a:rPr lang="en-US" sz="900" b="0">
                          <a:solidFill>
                            <a:schemeClr val="tx1"/>
                          </a:solidFill>
                        </a:rPr>
                        <a:t>Complaint</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2286116988"/>
                  </a:ext>
                </a:extLst>
              </a:tr>
              <a:tr h="274320">
                <a:tc>
                  <a:txBody>
                    <a:bodyPr/>
                    <a:lstStyle/>
                    <a:p>
                      <a:r>
                        <a:rPr lang="en-US" sz="900"/>
                        <a:t>K358. (Life Safety) Fire Alarm System</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900"/>
                        <a:t>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07826740"/>
                  </a:ext>
                </a:extLst>
              </a:tr>
            </a:tbl>
          </a:graphicData>
        </a:graphic>
      </p:graphicFrame>
      <p:graphicFrame>
        <p:nvGraphicFramePr>
          <p:cNvPr id="9" name="Table 8">
            <a:extLst>
              <a:ext uri="{FF2B5EF4-FFF2-40B4-BE49-F238E27FC236}">
                <a16:creationId xmlns:a16="http://schemas.microsoft.com/office/drawing/2014/main" id="{5A5EAA15-2CC0-F8F3-332A-51FB5F4FA31F}"/>
              </a:ext>
            </a:extLst>
          </p:cNvPr>
          <p:cNvGraphicFramePr>
            <a:graphicFrameLocks noGrp="1"/>
          </p:cNvGraphicFramePr>
          <p:nvPr>
            <p:extLst>
              <p:ext uri="{D42A27DB-BD31-4B8C-83A1-F6EECF244321}">
                <p14:modId xmlns:p14="http://schemas.microsoft.com/office/powerpoint/2010/main" val="1275133337"/>
              </p:ext>
            </p:extLst>
          </p:nvPr>
        </p:nvGraphicFramePr>
        <p:xfrm>
          <a:off x="4761490" y="533274"/>
          <a:ext cx="1922681" cy="1618332"/>
        </p:xfrm>
        <a:graphic>
          <a:graphicData uri="http://schemas.openxmlformats.org/drawingml/2006/table">
            <a:tbl>
              <a:tblPr firstRow="1" bandRow="1">
                <a:tableStyleId>{5C22544A-7EE6-4342-B048-85BDC9FD1C3A}</a:tableStyleId>
              </a:tblPr>
              <a:tblGrid>
                <a:gridCol w="1030952">
                  <a:extLst>
                    <a:ext uri="{9D8B030D-6E8A-4147-A177-3AD203B41FA5}">
                      <a16:colId xmlns:a16="http://schemas.microsoft.com/office/drawing/2014/main" val="2740655816"/>
                    </a:ext>
                  </a:extLst>
                </a:gridCol>
                <a:gridCol w="115417">
                  <a:extLst>
                    <a:ext uri="{9D8B030D-6E8A-4147-A177-3AD203B41FA5}">
                      <a16:colId xmlns:a16="http://schemas.microsoft.com/office/drawing/2014/main" val="1160717301"/>
                    </a:ext>
                  </a:extLst>
                </a:gridCol>
                <a:gridCol w="776312">
                  <a:extLst>
                    <a:ext uri="{9D8B030D-6E8A-4147-A177-3AD203B41FA5}">
                      <a16:colId xmlns:a16="http://schemas.microsoft.com/office/drawing/2014/main" val="2152498504"/>
                    </a:ext>
                  </a:extLst>
                </a:gridCol>
              </a:tblGrid>
              <a:tr h="446570">
                <a:tc>
                  <a:txBody>
                    <a:bodyPr/>
                    <a:lstStyle/>
                    <a:p>
                      <a:pPr lvl="0" algn="ctr">
                        <a:buNone/>
                      </a:pPr>
                      <a:r>
                        <a:rPr lang="en-US" sz="1600" b="1" i="0" u="none" strike="noStrike" noProof="0">
                          <a:solidFill>
                            <a:srgbClr val="FFFFFF"/>
                          </a:solidFill>
                          <a:latin typeface="Arial"/>
                        </a:rPr>
                        <a:t>Q4</a:t>
                      </a:r>
                      <a:endParaRPr lang="en-US"/>
                    </a:p>
                    <a:p>
                      <a:pPr lvl="0" algn="ctr">
                        <a:buNone/>
                      </a:pPr>
                      <a:r>
                        <a:rPr lang="en-US" sz="900"/>
                        <a:t>7/1/24-9/30/24</a:t>
                      </a:r>
                    </a:p>
                  </a:txBody>
                  <a:tcPr marL="45720" marR="45720"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tcPr>
                </a:tc>
                <a:tc gridSpan="2">
                  <a:txBody>
                    <a:bodyPr/>
                    <a:lstStyle/>
                    <a:p>
                      <a:pPr lvl="0" algn="ctr">
                        <a:buNone/>
                      </a:pP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434538042"/>
                  </a:ext>
                </a:extLst>
              </a:tr>
              <a:tr h="274320">
                <a:tc gridSpan="3">
                  <a:txBody>
                    <a:bodyPr/>
                    <a:lstStyle/>
                    <a:p>
                      <a:pPr algn="ctr"/>
                      <a:r>
                        <a:rPr lang="en-US" sz="900" b="1" i="1">
                          <a:solidFill>
                            <a:srgbClr val="FF0000"/>
                          </a:solidFill>
                        </a:rPr>
                        <a:t>7</a:t>
                      </a:r>
                      <a:r>
                        <a:rPr lang="en-US" sz="900" b="1" i="1">
                          <a:solidFill>
                            <a:schemeClr val="tx1"/>
                          </a:solidFill>
                        </a:rPr>
                        <a:t> IJs across </a:t>
                      </a:r>
                      <a:r>
                        <a:rPr lang="en-US" sz="900" b="1" i="1">
                          <a:solidFill>
                            <a:srgbClr val="FF0000"/>
                          </a:solidFill>
                        </a:rPr>
                        <a:t>5</a:t>
                      </a:r>
                      <a:r>
                        <a:rPr lang="en-US" sz="900" b="1" i="1">
                          <a:solidFill>
                            <a:schemeClr val="tx1"/>
                          </a:solidFill>
                        </a:rPr>
                        <a:t> facilities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tc hMerge="1">
                  <a:txBody>
                    <a:bodyPr/>
                    <a:lstStyle/>
                    <a:p>
                      <a:endParaRPr lang="en-US"/>
                    </a:p>
                  </a:txBody>
                  <a:tcPr marL="45720" marR="45720" anchor="ctr">
                    <a:lnR w="12700" cap="flat" cmpd="sng" algn="ctr">
                      <a:solidFill>
                        <a:schemeClr val="accent1"/>
                      </a:solidFill>
                      <a:prstDash val="solid"/>
                      <a:round/>
                      <a:headEnd type="none" w="med" len="med"/>
                      <a:tailEnd type="none" w="med" len="med"/>
                    </a:lnR>
                    <a:solidFill>
                      <a:srgbClr val="92D050"/>
                    </a:solidFill>
                  </a:tcPr>
                </a:tc>
                <a:extLst>
                  <a:ext uri="{0D108BD9-81ED-4DB2-BD59-A6C34878D82A}">
                    <a16:rowId xmlns:a16="http://schemas.microsoft.com/office/drawing/2014/main" val="334656660"/>
                  </a:ext>
                </a:extLst>
              </a:tr>
              <a:tr h="36576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F684. Quality of Care</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t>Complaint &amp; 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41169948"/>
                  </a:ext>
                </a:extLst>
              </a:tr>
              <a:tr h="50581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F689. Free of Accident and Hazards</a:t>
                      </a:r>
                      <a:r>
                        <a:rPr lang="en-US" sz="800" i="1">
                          <a:solidFill>
                            <a:srgbClr val="FF0000"/>
                          </a:solidFill>
                        </a:rPr>
                        <a:t> at 2 facilities</a:t>
                      </a:r>
                      <a:endParaRPr lang="en-US" sz="900" i="1">
                        <a:solidFill>
                          <a:srgbClr val="FF0000"/>
                        </a:solidFill>
                      </a:endParaRP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t>Certification Survey &amp; 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41416803"/>
                  </a:ext>
                </a:extLst>
              </a:tr>
            </a:tbl>
          </a:graphicData>
        </a:graphic>
      </p:graphicFrame>
      <p:sp>
        <p:nvSpPr>
          <p:cNvPr id="16" name="TextBox 15">
            <a:extLst>
              <a:ext uri="{FF2B5EF4-FFF2-40B4-BE49-F238E27FC236}">
                <a16:creationId xmlns:a16="http://schemas.microsoft.com/office/drawing/2014/main" id="{68F4E798-914B-4B00-3864-39750262B977}"/>
              </a:ext>
            </a:extLst>
          </p:cNvPr>
          <p:cNvSpPr txBox="1"/>
          <p:nvPr/>
        </p:nvSpPr>
        <p:spPr>
          <a:xfrm>
            <a:off x="97848" y="3954131"/>
            <a:ext cx="3603295" cy="830997"/>
          </a:xfrm>
          <a:prstGeom prst="rect">
            <a:avLst/>
          </a:prstGeom>
          <a:noFill/>
        </p:spPr>
        <p:txBody>
          <a:bodyPr wrap="square" rtlCol="0">
            <a:spAutoFit/>
          </a:bodyPr>
          <a:lstStyle/>
          <a:p>
            <a:pPr marL="171450" indent="-171450">
              <a:buClr>
                <a:srgbClr val="C00000"/>
              </a:buClr>
              <a:buFont typeface="Arial" panose="020B0604020202020204" pitchFamily="34" charset="0"/>
              <a:buChar char="•"/>
            </a:pPr>
            <a:r>
              <a:rPr lang="en-US" sz="1200">
                <a:solidFill>
                  <a:srgbClr val="C00000"/>
                </a:solidFill>
              </a:rPr>
              <a:t>A red arrow indicates IJ deficiencies that have been seen across quarters.</a:t>
            </a:r>
          </a:p>
          <a:p>
            <a:pPr marL="171450" indent="-171450">
              <a:buClr>
                <a:srgbClr val="C00000"/>
              </a:buClr>
              <a:buFont typeface="Arial" panose="020B0604020202020204" pitchFamily="34" charset="0"/>
              <a:buChar char="•"/>
            </a:pPr>
            <a:r>
              <a:rPr lang="en-US" sz="1200">
                <a:solidFill>
                  <a:srgbClr val="C00000"/>
                </a:solidFill>
              </a:rPr>
              <a:t>An exclamation point indicates an IJ that was </a:t>
            </a:r>
            <a:r>
              <a:rPr lang="en-US" sz="1200" i="1">
                <a:solidFill>
                  <a:srgbClr val="C00000"/>
                </a:solidFill>
              </a:rPr>
              <a:t>not seen </a:t>
            </a:r>
            <a:r>
              <a:rPr lang="en-US" sz="1200">
                <a:solidFill>
                  <a:srgbClr val="C00000"/>
                </a:solidFill>
              </a:rPr>
              <a:t>in the previous quarter.</a:t>
            </a:r>
          </a:p>
        </p:txBody>
      </p:sp>
      <p:cxnSp>
        <p:nvCxnSpPr>
          <p:cNvPr id="17" name="Straight Arrow Connector 16">
            <a:extLst>
              <a:ext uri="{FF2B5EF4-FFF2-40B4-BE49-F238E27FC236}">
                <a16:creationId xmlns:a16="http://schemas.microsoft.com/office/drawing/2014/main" id="{F9726F55-996B-B468-DC6F-A35B8E52D35E}"/>
              </a:ext>
            </a:extLst>
          </p:cNvPr>
          <p:cNvCxnSpPr>
            <a:cxnSpLocks/>
          </p:cNvCxnSpPr>
          <p:nvPr/>
        </p:nvCxnSpPr>
        <p:spPr>
          <a:xfrm>
            <a:off x="2051530" y="1455038"/>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6253F2D-5804-7C2B-C4C8-B48A99E64B0F}"/>
              </a:ext>
            </a:extLst>
          </p:cNvPr>
          <p:cNvCxnSpPr>
            <a:cxnSpLocks/>
          </p:cNvCxnSpPr>
          <p:nvPr/>
        </p:nvCxnSpPr>
        <p:spPr>
          <a:xfrm>
            <a:off x="2051530" y="1911980"/>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CD7E41F-5116-D908-4311-2F35A029DA7E}"/>
              </a:ext>
            </a:extLst>
          </p:cNvPr>
          <p:cNvCxnSpPr>
            <a:cxnSpLocks/>
          </p:cNvCxnSpPr>
          <p:nvPr/>
        </p:nvCxnSpPr>
        <p:spPr>
          <a:xfrm>
            <a:off x="2051530" y="2337225"/>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8E45A72-AC17-305D-868F-E0ED3D608124}"/>
              </a:ext>
            </a:extLst>
          </p:cNvPr>
          <p:cNvCxnSpPr>
            <a:cxnSpLocks/>
          </p:cNvCxnSpPr>
          <p:nvPr/>
        </p:nvCxnSpPr>
        <p:spPr>
          <a:xfrm>
            <a:off x="4387107" y="1467378"/>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8DF4EA7-7456-CCD6-81E8-75128E750656}"/>
              </a:ext>
            </a:extLst>
          </p:cNvPr>
          <p:cNvCxnSpPr>
            <a:cxnSpLocks/>
          </p:cNvCxnSpPr>
          <p:nvPr/>
        </p:nvCxnSpPr>
        <p:spPr>
          <a:xfrm>
            <a:off x="4387107" y="1911980"/>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5" name="Table 24">
            <a:extLst>
              <a:ext uri="{FF2B5EF4-FFF2-40B4-BE49-F238E27FC236}">
                <a16:creationId xmlns:a16="http://schemas.microsoft.com/office/drawing/2014/main" id="{AE50A4AB-D88F-98F7-CC3F-911DE871D243}"/>
              </a:ext>
            </a:extLst>
          </p:cNvPr>
          <p:cNvGraphicFramePr>
            <a:graphicFrameLocks noGrp="1"/>
          </p:cNvGraphicFramePr>
          <p:nvPr>
            <p:extLst>
              <p:ext uri="{D42A27DB-BD31-4B8C-83A1-F6EECF244321}">
                <p14:modId xmlns:p14="http://schemas.microsoft.com/office/powerpoint/2010/main" val="3392427507"/>
              </p:ext>
            </p:extLst>
          </p:nvPr>
        </p:nvGraphicFramePr>
        <p:xfrm>
          <a:off x="4761490" y="2527291"/>
          <a:ext cx="1922681" cy="365760"/>
        </p:xfrm>
        <a:graphic>
          <a:graphicData uri="http://schemas.openxmlformats.org/drawingml/2006/table">
            <a:tbl>
              <a:tblPr firstRow="1" bandRow="1">
                <a:tableStyleId>{5C22544A-7EE6-4342-B048-85BDC9FD1C3A}</a:tableStyleId>
              </a:tblPr>
              <a:tblGrid>
                <a:gridCol w="1146369">
                  <a:extLst>
                    <a:ext uri="{9D8B030D-6E8A-4147-A177-3AD203B41FA5}">
                      <a16:colId xmlns:a16="http://schemas.microsoft.com/office/drawing/2014/main" val="315756705"/>
                    </a:ext>
                  </a:extLst>
                </a:gridCol>
                <a:gridCol w="776312">
                  <a:extLst>
                    <a:ext uri="{9D8B030D-6E8A-4147-A177-3AD203B41FA5}">
                      <a16:colId xmlns:a16="http://schemas.microsoft.com/office/drawing/2014/main" val="161854997"/>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F600. Free from Abuse/Neglect</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1218092624"/>
                  </a:ext>
                </a:extLst>
              </a:tr>
            </a:tbl>
          </a:graphicData>
        </a:graphic>
      </p:graphicFrame>
      <p:cxnSp>
        <p:nvCxnSpPr>
          <p:cNvPr id="26" name="Straight Arrow Connector 25">
            <a:extLst>
              <a:ext uri="{FF2B5EF4-FFF2-40B4-BE49-F238E27FC236}">
                <a16:creationId xmlns:a16="http://schemas.microsoft.com/office/drawing/2014/main" id="{26CBBA4D-0D6A-D553-00F3-29B5F0945D4D}"/>
              </a:ext>
            </a:extLst>
          </p:cNvPr>
          <p:cNvCxnSpPr>
            <a:cxnSpLocks/>
          </p:cNvCxnSpPr>
          <p:nvPr/>
        </p:nvCxnSpPr>
        <p:spPr>
          <a:xfrm flipV="1">
            <a:off x="2055387" y="2706411"/>
            <a:ext cx="2606040" cy="752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2" descr="Warning PNGs for Free Download">
            <a:extLst>
              <a:ext uri="{FF2B5EF4-FFF2-40B4-BE49-F238E27FC236}">
                <a16:creationId xmlns:a16="http://schemas.microsoft.com/office/drawing/2014/main" id="{84318E73-40CE-DC1A-548A-3EFA416671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6594" y="3037600"/>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Warning PNGs for Free Download">
            <a:extLst>
              <a:ext uri="{FF2B5EF4-FFF2-40B4-BE49-F238E27FC236}">
                <a16:creationId xmlns:a16="http://schemas.microsoft.com/office/drawing/2014/main" id="{F98B20BE-8153-3B20-8009-79C90EFB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2597" y="3576361"/>
            <a:ext cx="263932" cy="2639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Table 20">
            <a:extLst>
              <a:ext uri="{FF2B5EF4-FFF2-40B4-BE49-F238E27FC236}">
                <a16:creationId xmlns:a16="http://schemas.microsoft.com/office/drawing/2014/main" id="{5D19158E-D226-190D-E623-6565740E722C}"/>
              </a:ext>
            </a:extLst>
          </p:cNvPr>
          <p:cNvGraphicFramePr>
            <a:graphicFrameLocks noGrp="1"/>
          </p:cNvGraphicFramePr>
          <p:nvPr>
            <p:extLst>
              <p:ext uri="{D42A27DB-BD31-4B8C-83A1-F6EECF244321}">
                <p14:modId xmlns:p14="http://schemas.microsoft.com/office/powerpoint/2010/main" val="2637123722"/>
              </p:ext>
            </p:extLst>
          </p:nvPr>
        </p:nvGraphicFramePr>
        <p:xfrm>
          <a:off x="4761490" y="3082217"/>
          <a:ext cx="1922681" cy="1600200"/>
        </p:xfrm>
        <a:graphic>
          <a:graphicData uri="http://schemas.openxmlformats.org/drawingml/2006/table">
            <a:tbl>
              <a:tblPr firstRow="1" bandRow="1">
                <a:tableStyleId>{5C22544A-7EE6-4342-B048-85BDC9FD1C3A}</a:tableStyleId>
              </a:tblPr>
              <a:tblGrid>
                <a:gridCol w="1146369">
                  <a:extLst>
                    <a:ext uri="{9D8B030D-6E8A-4147-A177-3AD203B41FA5}">
                      <a16:colId xmlns:a16="http://schemas.microsoft.com/office/drawing/2014/main" val="315756705"/>
                    </a:ext>
                  </a:extLst>
                </a:gridCol>
                <a:gridCol w="776312">
                  <a:extLst>
                    <a:ext uri="{9D8B030D-6E8A-4147-A177-3AD203B41FA5}">
                      <a16:colId xmlns:a16="http://schemas.microsoft.com/office/drawing/2014/main" val="161854997"/>
                    </a:ext>
                  </a:extLst>
                </a:gridCol>
              </a:tblGrid>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F609. Reporting of Alleged Violations</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8EBFA"/>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3552064456"/>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F610. Investigate/ Prevent/Correct Alleged Violation</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1218092624"/>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K341. Fire Alarm System - Installation</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8EBFA"/>
                    </a:solidFill>
                  </a:tcPr>
                </a:tc>
                <a:tc>
                  <a:txBody>
                    <a:bodyPr/>
                    <a:lstStyle/>
                    <a:p>
                      <a:r>
                        <a:rPr lang="en-US" sz="900" b="0">
                          <a:solidFill>
                            <a:schemeClr val="tx1"/>
                          </a:solidFill>
                        </a:rPr>
                        <a:t>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4131211124"/>
                  </a:ext>
                </a:extLst>
              </a:tr>
              <a:tr h="274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K351. Sprinkler System - Installation</a:t>
                      </a: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Certification Survey</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897094093"/>
                  </a:ext>
                </a:extLst>
              </a:tr>
            </a:tbl>
          </a:graphicData>
        </a:graphic>
      </p:graphicFrame>
      <p:pic>
        <p:nvPicPr>
          <p:cNvPr id="22" name="Picture 2" descr="Warning PNGs for Free Download">
            <a:extLst>
              <a:ext uri="{FF2B5EF4-FFF2-40B4-BE49-F238E27FC236}">
                <a16:creationId xmlns:a16="http://schemas.microsoft.com/office/drawing/2014/main" id="{6EC85DB9-EBE0-2ACF-BF34-9A4E8B3C6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1603" y="3112389"/>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Warning PNGs for Free Download">
            <a:extLst>
              <a:ext uri="{FF2B5EF4-FFF2-40B4-BE49-F238E27FC236}">
                <a16:creationId xmlns:a16="http://schemas.microsoft.com/office/drawing/2014/main" id="{6D6ED4B7-3DF9-2F69-026A-21A69DC6E1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1603" y="3582825"/>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Warning PNGs for Free Download">
            <a:extLst>
              <a:ext uri="{FF2B5EF4-FFF2-40B4-BE49-F238E27FC236}">
                <a16:creationId xmlns:a16="http://schemas.microsoft.com/office/drawing/2014/main" id="{3891CA0F-F679-E21F-B645-43C392A43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1603" y="4017780"/>
            <a:ext cx="263932" cy="26393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Warning PNGs for Free Download">
            <a:extLst>
              <a:ext uri="{FF2B5EF4-FFF2-40B4-BE49-F238E27FC236}">
                <a16:creationId xmlns:a16="http://schemas.microsoft.com/office/drawing/2014/main" id="{877570E7-D854-4505-F57B-4E16385C64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1603" y="4369630"/>
            <a:ext cx="263932" cy="2639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0" name="Table 29">
            <a:extLst>
              <a:ext uri="{FF2B5EF4-FFF2-40B4-BE49-F238E27FC236}">
                <a16:creationId xmlns:a16="http://schemas.microsoft.com/office/drawing/2014/main" id="{02BB2B33-3229-7B4A-D5D9-198A5C61401C}"/>
              </a:ext>
            </a:extLst>
          </p:cNvPr>
          <p:cNvGraphicFramePr>
            <a:graphicFrameLocks noGrp="1"/>
          </p:cNvGraphicFramePr>
          <p:nvPr>
            <p:extLst>
              <p:ext uri="{D42A27DB-BD31-4B8C-83A1-F6EECF244321}">
                <p14:modId xmlns:p14="http://schemas.microsoft.com/office/powerpoint/2010/main" val="2577580841"/>
              </p:ext>
            </p:extLst>
          </p:nvPr>
        </p:nvGraphicFramePr>
        <p:xfrm>
          <a:off x="7123472" y="519234"/>
          <a:ext cx="1922681" cy="746760"/>
        </p:xfrm>
        <a:graphic>
          <a:graphicData uri="http://schemas.openxmlformats.org/drawingml/2006/table">
            <a:tbl>
              <a:tblPr firstRow="1" bandRow="1">
                <a:tableStyleId>{5C22544A-7EE6-4342-B048-85BDC9FD1C3A}</a:tableStyleId>
              </a:tblPr>
              <a:tblGrid>
                <a:gridCol w="1030952">
                  <a:extLst>
                    <a:ext uri="{9D8B030D-6E8A-4147-A177-3AD203B41FA5}">
                      <a16:colId xmlns:a16="http://schemas.microsoft.com/office/drawing/2014/main" val="2740655816"/>
                    </a:ext>
                  </a:extLst>
                </a:gridCol>
                <a:gridCol w="891729">
                  <a:extLst>
                    <a:ext uri="{9D8B030D-6E8A-4147-A177-3AD203B41FA5}">
                      <a16:colId xmlns:a16="http://schemas.microsoft.com/office/drawing/2014/main" val="1160717301"/>
                    </a:ext>
                  </a:extLst>
                </a:gridCol>
              </a:tblGrid>
              <a:tr h="446570">
                <a:tc>
                  <a:txBody>
                    <a:bodyPr/>
                    <a:lstStyle/>
                    <a:p>
                      <a:pPr lvl="0" algn="ctr">
                        <a:buNone/>
                      </a:pPr>
                      <a:r>
                        <a:rPr lang="en-US" sz="1600" b="1" i="0" u="none" strike="noStrike" noProof="0">
                          <a:solidFill>
                            <a:srgbClr val="FFFFFF"/>
                          </a:solidFill>
                          <a:latin typeface="Arial"/>
                        </a:rPr>
                        <a:t>Q1</a:t>
                      </a:r>
                      <a:endParaRPr lang="en-US"/>
                    </a:p>
                    <a:p>
                      <a:pPr lvl="0" algn="ctr">
                        <a:buNone/>
                      </a:pPr>
                      <a:r>
                        <a:rPr lang="en-US" sz="900"/>
                        <a:t>10/1/24-12/31/24</a:t>
                      </a:r>
                    </a:p>
                  </a:txBody>
                  <a:tcPr marL="45720" marR="45720"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accent2">
                        <a:lumMod val="25000"/>
                      </a:schemeClr>
                    </a:solidFill>
                  </a:tcPr>
                </a:tc>
                <a:tc>
                  <a:txBody>
                    <a:bodyPr/>
                    <a:lstStyle/>
                    <a:p>
                      <a:pPr lvl="0" algn="ctr">
                        <a:buNone/>
                      </a:pPr>
                      <a:r>
                        <a:rPr lang="en-US" sz="900"/>
                        <a:t>Reason for Investigation</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lumMod val="25000"/>
                      </a:schemeClr>
                    </a:solidFill>
                  </a:tcPr>
                </a:tc>
                <a:extLst>
                  <a:ext uri="{0D108BD9-81ED-4DB2-BD59-A6C34878D82A}">
                    <a16:rowId xmlns:a16="http://schemas.microsoft.com/office/drawing/2014/main" val="434538042"/>
                  </a:ext>
                </a:extLst>
              </a:tr>
              <a:tr h="274320">
                <a:tc gridSpan="2">
                  <a:txBody>
                    <a:bodyPr/>
                    <a:lstStyle/>
                    <a:p>
                      <a:pPr algn="ctr"/>
                      <a:r>
                        <a:rPr lang="en-US" sz="900" b="1" i="1">
                          <a:solidFill>
                            <a:srgbClr val="FF0000"/>
                          </a:solidFill>
                        </a:rPr>
                        <a:t>5</a:t>
                      </a:r>
                      <a:r>
                        <a:rPr lang="en-US" sz="900" b="1" i="1">
                          <a:solidFill>
                            <a:schemeClr val="tx1"/>
                          </a:solidFill>
                        </a:rPr>
                        <a:t> IJs across </a:t>
                      </a:r>
                      <a:r>
                        <a:rPr lang="en-US" sz="900" b="1" i="1">
                          <a:solidFill>
                            <a:srgbClr val="FF0000"/>
                          </a:solidFill>
                        </a:rPr>
                        <a:t>5</a:t>
                      </a:r>
                      <a:r>
                        <a:rPr lang="en-US" sz="900" b="1" i="1">
                          <a:solidFill>
                            <a:schemeClr val="tx1"/>
                          </a:solidFill>
                        </a:rPr>
                        <a:t> facilities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chemeClr val="bg1">
                        <a:lumMod val="85000"/>
                      </a:schemeClr>
                    </a:solidFill>
                  </a:tcPr>
                </a:tc>
                <a:tc hMerge="1">
                  <a:txBody>
                    <a:bodyPr/>
                    <a:lstStyle/>
                    <a:p>
                      <a:endParaRPr lang="en-US"/>
                    </a:p>
                  </a:txBody>
                  <a:tcPr/>
                </a:tc>
                <a:extLst>
                  <a:ext uri="{0D108BD9-81ED-4DB2-BD59-A6C34878D82A}">
                    <a16:rowId xmlns:a16="http://schemas.microsoft.com/office/drawing/2014/main" val="334656660"/>
                  </a:ext>
                </a:extLst>
              </a:tr>
            </a:tbl>
          </a:graphicData>
        </a:graphic>
      </p:graphicFrame>
      <p:cxnSp>
        <p:nvCxnSpPr>
          <p:cNvPr id="32" name="Straight Arrow Connector 31">
            <a:extLst>
              <a:ext uri="{FF2B5EF4-FFF2-40B4-BE49-F238E27FC236}">
                <a16:creationId xmlns:a16="http://schemas.microsoft.com/office/drawing/2014/main" id="{145757C2-1F23-C410-E281-D185C931E35D}"/>
              </a:ext>
            </a:extLst>
          </p:cNvPr>
          <p:cNvCxnSpPr>
            <a:cxnSpLocks/>
          </p:cNvCxnSpPr>
          <p:nvPr/>
        </p:nvCxnSpPr>
        <p:spPr>
          <a:xfrm>
            <a:off x="6786988" y="1884387"/>
            <a:ext cx="274320" cy="0"/>
          </a:xfrm>
          <a:prstGeom prst="straightConnector1">
            <a:avLst/>
          </a:prstGeom>
          <a:ln w="28575">
            <a:solidFill>
              <a:srgbClr val="ED1C24"/>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5" name="Table 34">
            <a:extLst>
              <a:ext uri="{FF2B5EF4-FFF2-40B4-BE49-F238E27FC236}">
                <a16:creationId xmlns:a16="http://schemas.microsoft.com/office/drawing/2014/main" id="{64A66891-A35F-763E-9ACE-7D58A543FEE8}"/>
              </a:ext>
            </a:extLst>
          </p:cNvPr>
          <p:cNvGraphicFramePr>
            <a:graphicFrameLocks noGrp="1"/>
          </p:cNvGraphicFramePr>
          <p:nvPr>
            <p:extLst>
              <p:ext uri="{D42A27DB-BD31-4B8C-83A1-F6EECF244321}">
                <p14:modId xmlns:p14="http://schemas.microsoft.com/office/powerpoint/2010/main" val="260842247"/>
              </p:ext>
            </p:extLst>
          </p:nvPr>
        </p:nvGraphicFramePr>
        <p:xfrm>
          <a:off x="7123472" y="1646272"/>
          <a:ext cx="1922681" cy="1012847"/>
        </p:xfrm>
        <a:graphic>
          <a:graphicData uri="http://schemas.openxmlformats.org/drawingml/2006/table">
            <a:tbl>
              <a:tblPr firstRow="1" bandRow="1">
                <a:tableStyleId>{5C22544A-7EE6-4342-B048-85BDC9FD1C3A}</a:tableStyleId>
              </a:tblPr>
              <a:tblGrid>
                <a:gridCol w="1146369">
                  <a:extLst>
                    <a:ext uri="{9D8B030D-6E8A-4147-A177-3AD203B41FA5}">
                      <a16:colId xmlns:a16="http://schemas.microsoft.com/office/drawing/2014/main" val="315756705"/>
                    </a:ext>
                  </a:extLst>
                </a:gridCol>
                <a:gridCol w="776312">
                  <a:extLst>
                    <a:ext uri="{9D8B030D-6E8A-4147-A177-3AD203B41FA5}">
                      <a16:colId xmlns:a16="http://schemas.microsoft.com/office/drawing/2014/main" val="161854997"/>
                    </a:ext>
                  </a:extLst>
                </a:gridCol>
              </a:tblGrid>
              <a:tr h="509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solidFill>
                            <a:schemeClr val="tx1"/>
                          </a:solidFill>
                        </a:rPr>
                        <a:t>F689. Free of Accident and Hazards </a:t>
                      </a:r>
                      <a:r>
                        <a:rPr lang="en-US" sz="800" b="0" i="1">
                          <a:solidFill>
                            <a:srgbClr val="FF0000"/>
                          </a:solidFill>
                        </a:rPr>
                        <a:t>at 4 facilities</a:t>
                      </a:r>
                      <a:endParaRPr lang="en-US" sz="900" b="0" i="1">
                        <a:solidFill>
                          <a:srgbClr val="FF0000"/>
                        </a:solidFill>
                      </a:endParaRP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CDD5F6"/>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DD5F6"/>
                    </a:solidFill>
                  </a:tcPr>
                </a:tc>
                <a:extLst>
                  <a:ext uri="{0D108BD9-81ED-4DB2-BD59-A6C34878D82A}">
                    <a16:rowId xmlns:a16="http://schemas.microsoft.com/office/drawing/2014/main" val="121809262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a:t>F805 Food in Form to Meet Individual Needs</a:t>
                      </a:r>
                      <a:endParaRPr lang="en-US" sz="900" b="0" i="1">
                        <a:solidFill>
                          <a:srgbClr val="FF0000"/>
                        </a:solidFill>
                      </a:endParaRPr>
                    </a:p>
                  </a:txBody>
                  <a:tcPr marL="45720" marR="4572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8EBFA"/>
                    </a:solidFill>
                  </a:tcPr>
                </a:tc>
                <a:tc>
                  <a:txBody>
                    <a:bodyPr/>
                    <a:lstStyle/>
                    <a:p>
                      <a:r>
                        <a:rPr lang="en-US" sz="900" b="0">
                          <a:solidFill>
                            <a:schemeClr val="tx1"/>
                          </a:solidFill>
                        </a:rPr>
                        <a:t>Reportable</a:t>
                      </a:r>
                    </a:p>
                  </a:txBody>
                  <a:tcPr marL="45720" marR="4572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8EBFA"/>
                    </a:solidFill>
                  </a:tcPr>
                </a:tc>
                <a:extLst>
                  <a:ext uri="{0D108BD9-81ED-4DB2-BD59-A6C34878D82A}">
                    <a16:rowId xmlns:a16="http://schemas.microsoft.com/office/drawing/2014/main" val="2494762571"/>
                  </a:ext>
                </a:extLst>
              </a:tr>
            </a:tbl>
          </a:graphicData>
        </a:graphic>
      </p:graphicFrame>
      <p:pic>
        <p:nvPicPr>
          <p:cNvPr id="36" name="Picture 2" descr="Warning PNGs for Free Download">
            <a:extLst>
              <a:ext uri="{FF2B5EF4-FFF2-40B4-BE49-F238E27FC236}">
                <a16:creationId xmlns:a16="http://schemas.microsoft.com/office/drawing/2014/main" id="{416C75A9-20B7-58F1-5037-2AB9557474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7484" y="2302435"/>
            <a:ext cx="263932" cy="263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774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4ECA3-BA5C-3D24-6FDD-A9CD065D2319}"/>
              </a:ext>
            </a:extLst>
          </p:cNvPr>
          <p:cNvSpPr>
            <a:spLocks noGrp="1"/>
          </p:cNvSpPr>
          <p:nvPr>
            <p:ph type="title"/>
          </p:nvPr>
        </p:nvSpPr>
        <p:spPr/>
        <p:txBody>
          <a:bodyPr>
            <a:noAutofit/>
          </a:bodyPr>
          <a:lstStyle/>
          <a:p>
            <a:r>
              <a:rPr lang="en-US" sz="1600"/>
              <a:t>IJs over time, Facilities Impacted</a:t>
            </a:r>
          </a:p>
        </p:txBody>
      </p:sp>
      <p:graphicFrame>
        <p:nvGraphicFramePr>
          <p:cNvPr id="4" name="Content Placeholder 5">
            <a:extLst>
              <a:ext uri="{FF2B5EF4-FFF2-40B4-BE49-F238E27FC236}">
                <a16:creationId xmlns:a16="http://schemas.microsoft.com/office/drawing/2014/main" id="{54DD0FDA-1DCF-CA84-0BC3-5078D7C46DBB}"/>
              </a:ext>
            </a:extLst>
          </p:cNvPr>
          <p:cNvGraphicFramePr>
            <a:graphicFrameLocks/>
          </p:cNvGraphicFramePr>
          <p:nvPr>
            <p:extLst>
              <p:ext uri="{D42A27DB-BD31-4B8C-83A1-F6EECF244321}">
                <p14:modId xmlns:p14="http://schemas.microsoft.com/office/powerpoint/2010/main" val="1602788540"/>
              </p:ext>
            </p:extLst>
          </p:nvPr>
        </p:nvGraphicFramePr>
        <p:xfrm>
          <a:off x="311700" y="716460"/>
          <a:ext cx="8520600" cy="393808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D56C5F05-565D-5FD1-3025-F44AFE45576F}"/>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1503532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0903E-D3D1-8D06-C6BD-79949499DD48}"/>
              </a:ext>
            </a:extLst>
          </p:cNvPr>
          <p:cNvSpPr>
            <a:spLocks noGrp="1"/>
          </p:cNvSpPr>
          <p:nvPr>
            <p:ph type="title"/>
          </p:nvPr>
        </p:nvSpPr>
        <p:spPr/>
        <p:txBody>
          <a:bodyPr>
            <a:noAutofit/>
          </a:bodyPr>
          <a:lstStyle/>
          <a:p>
            <a:r>
              <a:rPr lang="en-US" sz="1600"/>
              <a:t>Back To Basics Training Update</a:t>
            </a:r>
          </a:p>
        </p:txBody>
      </p:sp>
      <p:sp>
        <p:nvSpPr>
          <p:cNvPr id="3" name="Text Placeholder 2">
            <a:extLst>
              <a:ext uri="{FF2B5EF4-FFF2-40B4-BE49-F238E27FC236}">
                <a16:creationId xmlns:a16="http://schemas.microsoft.com/office/drawing/2014/main" id="{66D02D63-8058-9345-4540-D7C07EB6DBF0}"/>
              </a:ext>
            </a:extLst>
          </p:cNvPr>
          <p:cNvSpPr>
            <a:spLocks noGrp="1"/>
          </p:cNvSpPr>
          <p:nvPr>
            <p:ph type="body" idx="1"/>
          </p:nvPr>
        </p:nvSpPr>
        <p:spPr/>
        <p:txBody>
          <a:bodyPr>
            <a:normAutofit/>
          </a:bodyPr>
          <a:lstStyle/>
          <a:p>
            <a:r>
              <a:rPr lang="en-US" sz="1800">
                <a:cs typeface="Poppins"/>
              </a:rPr>
              <a:t>DPH hosted a Back to Basics Training on Nov 13, 2024.</a:t>
            </a:r>
          </a:p>
          <a:p>
            <a:pPr lvl="1"/>
            <a:r>
              <a:rPr lang="en-US" sz="1600"/>
              <a:t>Training lasted from 8:30am - 4:30pm.</a:t>
            </a:r>
          </a:p>
          <a:p>
            <a:pPr lvl="1"/>
            <a:r>
              <a:rPr lang="en-US" sz="1600"/>
              <a:t>In collaboration with DSS and the Long-Term Care Ombudsman Program.</a:t>
            </a:r>
          </a:p>
          <a:p>
            <a:r>
              <a:rPr lang="en-US" sz="1800"/>
              <a:t>Target audience: nursing home administrators and directors of nursing.</a:t>
            </a:r>
          </a:p>
          <a:p>
            <a:r>
              <a:rPr lang="en-US" sz="1800"/>
              <a:t>Key points:</a:t>
            </a:r>
          </a:p>
          <a:p>
            <a:pPr lvl="1"/>
            <a:r>
              <a:rPr lang="en-US" sz="1600"/>
              <a:t>200 attendees.</a:t>
            </a:r>
          </a:p>
          <a:p>
            <a:pPr lvl="1"/>
            <a:r>
              <a:rPr lang="en-US" sz="1600"/>
              <a:t>Topics ranged from Medicaid in nursing homes, to resident rights, key legislation, survey process and preparedness, and the role of nursing home administrator and director of nursing.</a:t>
            </a:r>
          </a:p>
          <a:p>
            <a:pPr lvl="1"/>
            <a:r>
              <a:rPr lang="en-US" sz="1600"/>
              <a:t>Training was paid for using CMP money available to DPH from CMS.</a:t>
            </a:r>
          </a:p>
        </p:txBody>
      </p:sp>
    </p:spTree>
    <p:extLst>
      <p:ext uri="{BB962C8B-B14F-4D97-AF65-F5344CB8AC3E}">
        <p14:creationId xmlns:p14="http://schemas.microsoft.com/office/powerpoint/2010/main" val="4025996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574A3F-9745-923D-852D-1E4D50F7A623}"/>
              </a:ext>
            </a:extLst>
          </p:cNvPr>
          <p:cNvSpPr>
            <a:spLocks noGrp="1"/>
          </p:cNvSpPr>
          <p:nvPr>
            <p:ph type="body" sz="quarter" idx="13"/>
          </p:nvPr>
        </p:nvSpPr>
        <p:spPr/>
        <p:txBody>
          <a:bodyPr/>
          <a:lstStyle/>
          <a:p>
            <a:r>
              <a:rPr lang="en-US"/>
              <a:t>CLA Presentation</a:t>
            </a:r>
          </a:p>
        </p:txBody>
      </p:sp>
      <p:sp>
        <p:nvSpPr>
          <p:cNvPr id="4" name="TextBox 3">
            <a:extLst>
              <a:ext uri="{FF2B5EF4-FFF2-40B4-BE49-F238E27FC236}">
                <a16:creationId xmlns:a16="http://schemas.microsoft.com/office/drawing/2014/main" id="{232C2BA3-521C-DECE-F935-8E6CB12531C9}"/>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bg1"/>
                </a:solidFill>
              </a:rPr>
              <a:t>Connecticut Department of Social Services</a:t>
            </a:r>
          </a:p>
        </p:txBody>
      </p:sp>
    </p:spTree>
    <p:extLst>
      <p:ext uri="{BB962C8B-B14F-4D97-AF65-F5344CB8AC3E}">
        <p14:creationId xmlns:p14="http://schemas.microsoft.com/office/powerpoint/2010/main" val="3877378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474F518-2F7F-DAAE-8B23-9F797E16D901}"/>
              </a:ext>
            </a:extLst>
          </p:cNvPr>
          <p:cNvSpPr>
            <a:spLocks noGrp="1"/>
          </p:cNvSpPr>
          <p:nvPr>
            <p:ph type="subTitle" idx="4294967295"/>
          </p:nvPr>
        </p:nvSpPr>
        <p:spPr>
          <a:xfrm>
            <a:off x="620219" y="3159085"/>
            <a:ext cx="7903563" cy="367202"/>
          </a:xfrm>
        </p:spPr>
        <p:txBody>
          <a:bodyPr>
            <a:normAutofit fontScale="55000" lnSpcReduction="20000"/>
          </a:bodyPr>
          <a:lstStyle/>
          <a:p>
            <a:pPr marL="0" indent="0" algn="ctr">
              <a:buNone/>
            </a:pPr>
            <a:r>
              <a:rPr lang="en-US" sz="2000">
                <a:solidFill>
                  <a:schemeClr val="bg1"/>
                </a:solidFill>
              </a:rPr>
              <a:t>January 8, 2025</a:t>
            </a:r>
          </a:p>
        </p:txBody>
      </p:sp>
      <p:sp>
        <p:nvSpPr>
          <p:cNvPr id="3" name="Title 2">
            <a:extLst>
              <a:ext uri="{FF2B5EF4-FFF2-40B4-BE49-F238E27FC236}">
                <a16:creationId xmlns:a16="http://schemas.microsoft.com/office/drawing/2014/main" id="{5C2B5F67-042F-0574-237C-50ADB0FE800C}"/>
              </a:ext>
            </a:extLst>
          </p:cNvPr>
          <p:cNvSpPr>
            <a:spLocks noGrp="1"/>
          </p:cNvSpPr>
          <p:nvPr>
            <p:ph type="title"/>
          </p:nvPr>
        </p:nvSpPr>
        <p:spPr>
          <a:xfrm>
            <a:off x="620220" y="1653219"/>
            <a:ext cx="7903561" cy="1394460"/>
          </a:xfrm>
        </p:spPr>
        <p:txBody>
          <a:bodyPr/>
          <a:lstStyle/>
          <a:p>
            <a:r>
              <a:rPr lang="en-US" sz="3200"/>
              <a:t>Understanding Medicare Advantage &amp; Payor Mix Impacts on Connecticut Nursing Homes</a:t>
            </a:r>
            <a:endParaRPr lang="en-US"/>
          </a:p>
        </p:txBody>
      </p:sp>
      <p:sp>
        <p:nvSpPr>
          <p:cNvPr id="4" name="Slide Number Placeholder 3">
            <a:extLst>
              <a:ext uri="{FF2B5EF4-FFF2-40B4-BE49-F238E27FC236}">
                <a16:creationId xmlns:a16="http://schemas.microsoft.com/office/drawing/2014/main" id="{D2A12856-B777-E61C-B040-04AF683B4F1F}"/>
              </a:ext>
            </a:extLst>
          </p:cNvPr>
          <p:cNvSpPr>
            <a:spLocks noGrp="1"/>
          </p:cNvSpPr>
          <p:nvPr>
            <p:ph type="sldNum" sz="quarter" idx="4"/>
          </p:nvPr>
        </p:nvSpPr>
        <p:spPr>
          <a:xfrm>
            <a:off x="8686800" y="4772025"/>
            <a:ext cx="395782" cy="342900"/>
          </a:xfrm>
        </p:spPr>
        <p:txBody>
          <a:bodyPr/>
          <a:lstStyle/>
          <a:p>
            <a:fld id="{F8E24598-D429-A34B-B4A6-5808099B37D3}" type="slidenum">
              <a:rPr lang="en-US" smtClean="0"/>
              <a:pPr/>
              <a:t>16</a:t>
            </a:fld>
            <a:endParaRPr lang="en-US"/>
          </a:p>
        </p:txBody>
      </p:sp>
    </p:spTree>
    <p:custDataLst>
      <p:custData r:id="rId1"/>
      <p:custData r:id="rId2"/>
    </p:custDataLst>
    <p:extLst>
      <p:ext uri="{BB962C8B-B14F-4D97-AF65-F5344CB8AC3E}">
        <p14:creationId xmlns:p14="http://schemas.microsoft.com/office/powerpoint/2010/main" val="1500059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951AA4-0627-29DA-4BA2-88CE3F164CC0}"/>
              </a:ext>
            </a:extLst>
          </p:cNvPr>
          <p:cNvSpPr>
            <a:spLocks noGrp="1"/>
          </p:cNvSpPr>
          <p:nvPr>
            <p:ph type="sldNum" sz="quarter" idx="4"/>
          </p:nvPr>
        </p:nvSpPr>
        <p:spPr/>
        <p:txBody>
          <a:bodyPr/>
          <a:lstStyle/>
          <a:p>
            <a:fld id="{6DAB3F6F-6A30-410C-8DAB-3E7769D71CBC}" type="slidenum">
              <a:rPr lang="en-US" smtClean="0"/>
              <a:pPr/>
              <a:t>17</a:t>
            </a:fld>
            <a:endParaRPr lang="en-US"/>
          </a:p>
        </p:txBody>
      </p:sp>
    </p:spTree>
    <p:custDataLst>
      <p:custData r:id="rId1"/>
      <p:custData r:id="rId2"/>
    </p:custDataLst>
    <p:extLst>
      <p:ext uri="{BB962C8B-B14F-4D97-AF65-F5344CB8AC3E}">
        <p14:creationId xmlns:p14="http://schemas.microsoft.com/office/powerpoint/2010/main" val="1283770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AE2EA-C4DA-B1E0-5B27-7099283979B1}"/>
              </a:ext>
            </a:extLst>
          </p:cNvPr>
          <p:cNvSpPr>
            <a:spLocks noGrp="1"/>
          </p:cNvSpPr>
          <p:nvPr>
            <p:ph type="title"/>
          </p:nvPr>
        </p:nvSpPr>
        <p:spPr>
          <a:xfrm>
            <a:off x="457200" y="292642"/>
            <a:ext cx="8229600" cy="685800"/>
          </a:xfrm>
        </p:spPr>
        <p:txBody>
          <a:bodyPr wrap="square" anchor="ctr">
            <a:normAutofit fontScale="90000"/>
          </a:bodyPr>
          <a:lstStyle/>
          <a:p>
            <a:pPr algn="ctr"/>
            <a:r>
              <a:rPr lang="en-US"/>
              <a:t>CLA 39</a:t>
            </a:r>
            <a:r>
              <a:rPr lang="en-US" baseline="30000"/>
              <a:t>th</a:t>
            </a:r>
            <a:r>
              <a:rPr lang="en-US"/>
              <a:t> SNF Cost Comparison, Trends Report</a:t>
            </a:r>
            <a:br>
              <a:rPr lang="en-US"/>
            </a:br>
            <a:r>
              <a:rPr lang="en-US" sz="2700" i="1"/>
              <a:t>Theme: The Great Divergence</a:t>
            </a:r>
            <a:endParaRPr lang="en-US" i="1"/>
          </a:p>
        </p:txBody>
      </p:sp>
      <p:pic>
        <p:nvPicPr>
          <p:cNvPr id="5" name="Picture 4" descr="A screenshot of a computer&#10;&#10;Description automatically generated">
            <a:extLst>
              <a:ext uri="{FF2B5EF4-FFF2-40B4-BE49-F238E27FC236}">
                <a16:creationId xmlns:a16="http://schemas.microsoft.com/office/drawing/2014/main" id="{FFB07BB8-B4A5-0368-123C-241BF521A3E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327497" y="1175322"/>
            <a:ext cx="6528188" cy="3345698"/>
          </a:xfrm>
          <a:prstGeom prst="rect">
            <a:avLst/>
          </a:prstGeom>
          <a:noFill/>
        </p:spPr>
      </p:pic>
      <p:sp>
        <p:nvSpPr>
          <p:cNvPr id="4" name="Slide Number Placeholder 3">
            <a:extLst>
              <a:ext uri="{FF2B5EF4-FFF2-40B4-BE49-F238E27FC236}">
                <a16:creationId xmlns:a16="http://schemas.microsoft.com/office/drawing/2014/main" id="{6473B2AF-19C1-1B6C-A48B-E8CFF6A3A74B}"/>
              </a:ext>
            </a:extLst>
          </p:cNvPr>
          <p:cNvSpPr>
            <a:spLocks noGrp="1"/>
          </p:cNvSpPr>
          <p:nvPr>
            <p:ph type="sldNum" sz="quarter" idx="4"/>
          </p:nvPr>
        </p:nvSpPr>
        <p:spPr>
          <a:xfrm>
            <a:off x="8572280" y="4670591"/>
            <a:ext cx="395782" cy="342900"/>
          </a:xfrm>
        </p:spPr>
        <p:txBody>
          <a:bodyPr anchor="ctr">
            <a:normAutofit fontScale="77500" lnSpcReduction="20000"/>
          </a:bodyPr>
          <a:lstStyle/>
          <a:p>
            <a:pPr>
              <a:spcAft>
                <a:spcPts val="600"/>
              </a:spcAft>
            </a:pPr>
            <a:fld id="{6DAB3F6F-6A30-410C-8DAB-3E7769D71CBC}" type="slidenum">
              <a:rPr lang="en-US" smtClean="0"/>
              <a:pPr>
                <a:spcAft>
                  <a:spcPts val="600"/>
                </a:spcAft>
              </a:pPr>
              <a:t>18</a:t>
            </a:fld>
            <a:endParaRPr lang="en-US"/>
          </a:p>
        </p:txBody>
      </p:sp>
      <p:sp>
        <p:nvSpPr>
          <p:cNvPr id="7" name="TextBox 6">
            <a:extLst>
              <a:ext uri="{FF2B5EF4-FFF2-40B4-BE49-F238E27FC236}">
                <a16:creationId xmlns:a16="http://schemas.microsoft.com/office/drawing/2014/main" id="{A1AE7CE3-5CB3-103D-DE9E-8D70267AE86F}"/>
              </a:ext>
            </a:extLst>
          </p:cNvPr>
          <p:cNvSpPr txBox="1"/>
          <p:nvPr/>
        </p:nvSpPr>
        <p:spPr>
          <a:xfrm>
            <a:off x="2005150" y="4521020"/>
            <a:ext cx="5486398" cy="246221"/>
          </a:xfrm>
          <a:prstGeom prst="rect">
            <a:avLst/>
          </a:prstGeom>
          <a:noFill/>
        </p:spPr>
        <p:txBody>
          <a:bodyPr wrap="square">
            <a:spAutoFit/>
          </a:bodyPr>
          <a:lstStyle/>
          <a:p>
            <a:r>
              <a:rPr lang="en-US" sz="1000">
                <a:hlinkClick r:id="rId3"/>
              </a:rPr>
              <a:t>https://www.claconnect.com/en/resources/white-papers/snf-cost-comparison-industry-trends-report</a:t>
            </a:r>
            <a:endParaRPr lang="en-US" sz="1000"/>
          </a:p>
        </p:txBody>
      </p:sp>
    </p:spTree>
    <p:extLst>
      <p:ext uri="{BB962C8B-B14F-4D97-AF65-F5344CB8AC3E}">
        <p14:creationId xmlns:p14="http://schemas.microsoft.com/office/powerpoint/2010/main" val="1337139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D8637-AAD4-B1D2-502A-D679B03DAE7B}"/>
              </a:ext>
            </a:extLst>
          </p:cNvPr>
          <p:cNvSpPr>
            <a:spLocks noGrp="1"/>
          </p:cNvSpPr>
          <p:nvPr>
            <p:ph type="title"/>
          </p:nvPr>
        </p:nvSpPr>
        <p:spPr/>
        <p:txBody>
          <a:bodyPr>
            <a:normAutofit fontScale="90000"/>
          </a:bodyPr>
          <a:lstStyle/>
          <a:p>
            <a:r>
              <a:rPr lang="en-US"/>
              <a:t>Why are we talking about Medicare Advantage?</a:t>
            </a:r>
          </a:p>
        </p:txBody>
      </p:sp>
      <p:sp>
        <p:nvSpPr>
          <p:cNvPr id="4" name="Slide Number Placeholder 3">
            <a:extLst>
              <a:ext uri="{FF2B5EF4-FFF2-40B4-BE49-F238E27FC236}">
                <a16:creationId xmlns:a16="http://schemas.microsoft.com/office/drawing/2014/main" id="{CB622C91-9B71-A3AA-3D9E-F50999FC1296}"/>
              </a:ext>
            </a:extLst>
          </p:cNvPr>
          <p:cNvSpPr>
            <a:spLocks noGrp="1"/>
          </p:cNvSpPr>
          <p:nvPr>
            <p:ph type="sldNum" sz="quarter" idx="4"/>
          </p:nvPr>
        </p:nvSpPr>
        <p:spPr/>
        <p:txBody>
          <a:bodyPr/>
          <a:lstStyle/>
          <a:p>
            <a:fld id="{6DAB3F6F-6A30-410C-8DAB-3E7769D71CBC}" type="slidenum">
              <a:rPr lang="en-US" smtClean="0"/>
              <a:pPr/>
              <a:t>19</a:t>
            </a:fld>
            <a:endParaRPr lang="en-US"/>
          </a:p>
        </p:txBody>
      </p:sp>
      <p:sp>
        <p:nvSpPr>
          <p:cNvPr id="7" name="TextBox 6">
            <a:extLst>
              <a:ext uri="{FF2B5EF4-FFF2-40B4-BE49-F238E27FC236}">
                <a16:creationId xmlns:a16="http://schemas.microsoft.com/office/drawing/2014/main" id="{BA9C5FD5-4079-42ED-7299-442410A15B86}"/>
              </a:ext>
            </a:extLst>
          </p:cNvPr>
          <p:cNvSpPr txBox="1"/>
          <p:nvPr/>
        </p:nvSpPr>
        <p:spPr>
          <a:xfrm>
            <a:off x="175938" y="998704"/>
            <a:ext cx="2242836" cy="3739485"/>
          </a:xfrm>
          <a:prstGeom prst="rect">
            <a:avLst/>
          </a:prstGeom>
          <a:noFill/>
        </p:spPr>
        <p:txBody>
          <a:bodyPr wrap="square" rtlCol="0">
            <a:spAutoFit/>
          </a:bodyPr>
          <a:lstStyle/>
          <a:p>
            <a:pPr>
              <a:buClr>
                <a:schemeClr val="accent2"/>
              </a:buClr>
            </a:pPr>
            <a:r>
              <a:rPr lang="en-US" sz="2000" i="1"/>
              <a:t>Because…</a:t>
            </a:r>
          </a:p>
          <a:p>
            <a:pPr>
              <a:buClr>
                <a:schemeClr val="accent2"/>
              </a:buClr>
            </a:pPr>
            <a:endParaRPr lang="en-US" sz="900"/>
          </a:p>
          <a:p>
            <a:pPr marL="342900" indent="-342900">
              <a:buClr>
                <a:schemeClr val="accent2"/>
              </a:buClr>
              <a:buAutoNum type="arabicPeriod"/>
            </a:pPr>
            <a:r>
              <a:rPr lang="en-US" sz="1600"/>
              <a:t>Over 50% of all eligible beneficiaries select MA over for fee-for-service </a:t>
            </a:r>
          </a:p>
          <a:p>
            <a:pPr marL="342900" indent="-342900">
              <a:buClr>
                <a:schemeClr val="accent2"/>
              </a:buClr>
              <a:buAutoNum type="arabicPeriod"/>
            </a:pPr>
            <a:r>
              <a:rPr lang="en-US" sz="1600"/>
              <a:t>It has been continuously growing</a:t>
            </a:r>
          </a:p>
          <a:p>
            <a:pPr marL="342900" indent="-342900">
              <a:buClr>
                <a:schemeClr val="accent2"/>
              </a:buClr>
              <a:buAutoNum type="arabicPeriod"/>
            </a:pPr>
            <a:r>
              <a:rPr lang="en-US" sz="1600"/>
              <a:t>It has very real revenue impacts for providers compared to traditional Fee-For-Service (FFS) revenues</a:t>
            </a:r>
            <a:endParaRPr lang="en-US"/>
          </a:p>
        </p:txBody>
      </p:sp>
      <p:sp>
        <p:nvSpPr>
          <p:cNvPr id="9" name="TextBox 8">
            <a:extLst>
              <a:ext uri="{FF2B5EF4-FFF2-40B4-BE49-F238E27FC236}">
                <a16:creationId xmlns:a16="http://schemas.microsoft.com/office/drawing/2014/main" id="{8E69D5C2-6A60-158B-3906-EE562D627FB5}"/>
              </a:ext>
            </a:extLst>
          </p:cNvPr>
          <p:cNvSpPr txBox="1"/>
          <p:nvPr/>
        </p:nvSpPr>
        <p:spPr>
          <a:xfrm>
            <a:off x="3666564" y="4670591"/>
            <a:ext cx="4572000" cy="276999"/>
          </a:xfrm>
          <a:prstGeom prst="rect">
            <a:avLst/>
          </a:prstGeom>
          <a:noFill/>
        </p:spPr>
        <p:txBody>
          <a:bodyPr wrap="square">
            <a:spAutoFit/>
          </a:bodyPr>
          <a:lstStyle/>
          <a:p>
            <a:r>
              <a:rPr lang="en-US" sz="1200">
                <a:hlinkClick r:id="rId4"/>
              </a:rPr>
              <a:t>https://data.cms.gov/tools/medicare-enrollment-dashboard</a:t>
            </a:r>
            <a:r>
              <a:rPr lang="en-US" sz="1200"/>
              <a:t> </a:t>
            </a:r>
          </a:p>
        </p:txBody>
      </p:sp>
      <p:pic>
        <p:nvPicPr>
          <p:cNvPr id="10" name="Picture 9">
            <a:extLst>
              <a:ext uri="{FF2B5EF4-FFF2-40B4-BE49-F238E27FC236}">
                <a16:creationId xmlns:a16="http://schemas.microsoft.com/office/drawing/2014/main" id="{370A3EEE-7AB3-AA8E-3D68-6DE533A6A1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42279" y="998704"/>
            <a:ext cx="6412472" cy="3607812"/>
          </a:xfrm>
          <a:prstGeom prst="rect">
            <a:avLst/>
          </a:prstGeom>
        </p:spPr>
      </p:pic>
    </p:spTree>
    <p:custDataLst>
      <p:custData r:id="rId1"/>
      <p:custData r:id="rId2"/>
    </p:custDataLst>
    <p:extLst>
      <p:ext uri="{BB962C8B-B14F-4D97-AF65-F5344CB8AC3E}">
        <p14:creationId xmlns:p14="http://schemas.microsoft.com/office/powerpoint/2010/main" val="3867431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CAE654-2A5F-A1F5-6568-3771D19C555D}"/>
              </a:ext>
            </a:extLst>
          </p:cNvPr>
          <p:cNvSpPr>
            <a:spLocks noGrp="1"/>
          </p:cNvSpPr>
          <p:nvPr>
            <p:ph type="body" sz="quarter" idx="13"/>
          </p:nvPr>
        </p:nvSpPr>
        <p:spPr>
          <a:xfrm>
            <a:off x="401352" y="2212181"/>
            <a:ext cx="3006219" cy="719137"/>
          </a:xfrm>
        </p:spPr>
        <p:txBody>
          <a:bodyPr/>
          <a:lstStyle/>
          <a:p>
            <a:r>
              <a:rPr lang="en-US" sz="3200">
                <a:cs typeface="Poppins SemiBold"/>
              </a:rPr>
              <a:t>Agenda</a:t>
            </a:r>
          </a:p>
        </p:txBody>
      </p:sp>
      <p:sp>
        <p:nvSpPr>
          <p:cNvPr id="3" name="TextBox 2">
            <a:extLst>
              <a:ext uri="{FF2B5EF4-FFF2-40B4-BE49-F238E27FC236}">
                <a16:creationId xmlns:a16="http://schemas.microsoft.com/office/drawing/2014/main" id="{3F564DFD-14F0-52E4-366C-A3F79018C03D}"/>
              </a:ext>
            </a:extLst>
          </p:cNvPr>
          <p:cNvSpPr txBox="1"/>
          <p:nvPr/>
        </p:nvSpPr>
        <p:spPr>
          <a:xfrm>
            <a:off x="4233253" y="1279548"/>
            <a:ext cx="4349564"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Clr>
                <a:schemeClr val="bg1"/>
              </a:buClr>
              <a:buAutoNum type="arabicPeriod"/>
            </a:pPr>
            <a:r>
              <a:rPr lang="en-US">
                <a:solidFill>
                  <a:schemeClr val="bg1"/>
                </a:solidFill>
                <a:latin typeface="Open Sans"/>
              </a:rPr>
              <a:t>Welcome/Call to Order​</a:t>
            </a:r>
          </a:p>
          <a:p>
            <a:pPr marL="342900" indent="-342900">
              <a:buClr>
                <a:schemeClr val="bg1"/>
              </a:buClr>
              <a:buAutoNum type="arabicPeriod"/>
            </a:pPr>
            <a:r>
              <a:rPr lang="en-US">
                <a:solidFill>
                  <a:schemeClr val="bg1"/>
                </a:solidFill>
                <a:latin typeface="Open Sans"/>
              </a:rPr>
              <a:t>Approval of October 9, 2024 Meeting Minutes​</a:t>
            </a:r>
          </a:p>
          <a:p>
            <a:pPr marL="342900" indent="-342900">
              <a:buClr>
                <a:schemeClr val="bg1"/>
              </a:buClr>
              <a:buAutoNum type="arabicPeriod"/>
            </a:pPr>
            <a:r>
              <a:rPr lang="en-US">
                <a:solidFill>
                  <a:schemeClr val="bg1"/>
                </a:solidFill>
                <a:latin typeface="Open Sans"/>
              </a:rPr>
              <a:t>General Nursing Home Data for the Quarter and Year-To-Date​</a:t>
            </a:r>
          </a:p>
          <a:p>
            <a:pPr marL="800100" lvl="1" indent="-342900">
              <a:buClr>
                <a:schemeClr val="bg1"/>
              </a:buClr>
              <a:buFont typeface="+mj-lt"/>
              <a:buAutoNum type="alphaLcParenR"/>
            </a:pPr>
            <a:r>
              <a:rPr lang="en-US">
                <a:solidFill>
                  <a:schemeClr val="bg1"/>
                </a:solidFill>
                <a:latin typeface="Open Sans"/>
              </a:rPr>
              <a:t>Licensed Beds and Census​</a:t>
            </a:r>
          </a:p>
          <a:p>
            <a:pPr marL="800100" lvl="1" indent="-342900">
              <a:buClr>
                <a:schemeClr val="bg1"/>
              </a:buClr>
              <a:buFont typeface="+mj-lt"/>
              <a:buAutoNum type="alphaLcParenR"/>
            </a:pPr>
            <a:r>
              <a:rPr lang="en-US">
                <a:solidFill>
                  <a:schemeClr val="bg1"/>
                </a:solidFill>
                <a:latin typeface="Open Sans"/>
              </a:rPr>
              <a:t>Facilities by Size and Region​</a:t>
            </a:r>
          </a:p>
          <a:p>
            <a:pPr marL="342900" indent="-342900">
              <a:buClr>
                <a:schemeClr val="bg1"/>
              </a:buClr>
              <a:buAutoNum type="arabicPeriod"/>
            </a:pPr>
            <a:r>
              <a:rPr lang="en-US">
                <a:solidFill>
                  <a:schemeClr val="bg1"/>
                </a:solidFill>
                <a:latin typeface="Open Sans"/>
              </a:rPr>
              <a:t>Receiverships, Bankruptcies, Closures, Temporary Managers​</a:t>
            </a:r>
          </a:p>
          <a:p>
            <a:pPr marL="342900" indent="-342900">
              <a:buClr>
                <a:schemeClr val="bg1"/>
              </a:buClr>
              <a:buAutoNum type="arabicPeriod"/>
            </a:pPr>
            <a:r>
              <a:rPr lang="en-US">
                <a:solidFill>
                  <a:schemeClr val="bg1"/>
                </a:solidFill>
                <a:latin typeface="Open Sans"/>
              </a:rPr>
              <a:t>Request for Interim Rates​</a:t>
            </a:r>
          </a:p>
          <a:p>
            <a:pPr marL="342900" indent="-342900">
              <a:buClr>
                <a:schemeClr val="bg1"/>
              </a:buClr>
              <a:buAutoNum type="arabicPeriod"/>
            </a:pPr>
            <a:r>
              <a:rPr lang="en-US">
                <a:solidFill>
                  <a:schemeClr val="bg1"/>
                </a:solidFill>
                <a:latin typeface="Open Sans"/>
              </a:rPr>
              <a:t>Change in Ownerships (CHOW’s)​</a:t>
            </a:r>
          </a:p>
          <a:p>
            <a:pPr marL="342900" indent="-342900">
              <a:buClr>
                <a:schemeClr val="bg1"/>
              </a:buClr>
              <a:buAutoNum type="arabicPeriod"/>
            </a:pPr>
            <a:r>
              <a:rPr lang="en-US">
                <a:solidFill>
                  <a:schemeClr val="bg1"/>
                </a:solidFill>
                <a:latin typeface="Open Sans"/>
              </a:rPr>
              <a:t>Healthcare Quality and Safety Issues​</a:t>
            </a:r>
          </a:p>
          <a:p>
            <a:pPr marL="342900" indent="-342900">
              <a:buClr>
                <a:schemeClr val="bg1"/>
              </a:buClr>
              <a:buAutoNum type="arabicPeriod"/>
            </a:pPr>
            <a:r>
              <a:rPr lang="en-US">
                <a:solidFill>
                  <a:schemeClr val="bg1"/>
                </a:solidFill>
                <a:latin typeface="Open Sans"/>
              </a:rPr>
              <a:t>Back to Basics Training Update</a:t>
            </a:r>
          </a:p>
          <a:p>
            <a:pPr marL="342900" indent="-342900">
              <a:buClr>
                <a:schemeClr val="bg1"/>
              </a:buClr>
              <a:buAutoNum type="arabicPeriod"/>
            </a:pPr>
            <a:r>
              <a:rPr lang="en-US">
                <a:solidFill>
                  <a:schemeClr val="bg1"/>
                </a:solidFill>
                <a:latin typeface="Open Sans"/>
              </a:rPr>
              <a:t>CLA Presentation – Medicare Advantage</a:t>
            </a:r>
          </a:p>
          <a:p>
            <a:pPr marL="342900" indent="-342900">
              <a:buClr>
                <a:schemeClr val="bg1"/>
              </a:buClr>
              <a:buAutoNum type="arabicPeriod"/>
            </a:pPr>
            <a:r>
              <a:rPr lang="en-US">
                <a:solidFill>
                  <a:schemeClr val="bg1"/>
                </a:solidFill>
                <a:latin typeface="Open Sans"/>
              </a:rPr>
              <a:t>Discussion</a:t>
            </a:r>
          </a:p>
        </p:txBody>
      </p:sp>
      <p:sp>
        <p:nvSpPr>
          <p:cNvPr id="4" name="TextBox 3">
            <a:extLst>
              <a:ext uri="{FF2B5EF4-FFF2-40B4-BE49-F238E27FC236}">
                <a16:creationId xmlns:a16="http://schemas.microsoft.com/office/drawing/2014/main" id="{66A2841E-7E5E-2F37-8FC9-AAB2A0B45143}"/>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bg1"/>
                </a:solidFill>
              </a:rPr>
              <a:t>Connecticut Department of Social Services</a:t>
            </a:r>
          </a:p>
        </p:txBody>
      </p:sp>
    </p:spTree>
    <p:extLst>
      <p:ext uri="{BB962C8B-B14F-4D97-AF65-F5344CB8AC3E}">
        <p14:creationId xmlns:p14="http://schemas.microsoft.com/office/powerpoint/2010/main" val="24622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C2BC9-BA83-FBEF-EC8B-869B46A76859}"/>
              </a:ext>
            </a:extLst>
          </p:cNvPr>
          <p:cNvSpPr>
            <a:spLocks noGrp="1"/>
          </p:cNvSpPr>
          <p:nvPr>
            <p:ph type="title"/>
          </p:nvPr>
        </p:nvSpPr>
        <p:spPr/>
        <p:txBody>
          <a:bodyPr>
            <a:normAutofit fontScale="90000"/>
          </a:bodyPr>
          <a:lstStyle/>
          <a:p>
            <a:r>
              <a:rPr lang="en-US"/>
              <a:t>Medicare Advantage: Capitation payments</a:t>
            </a:r>
          </a:p>
        </p:txBody>
      </p:sp>
      <p:sp>
        <p:nvSpPr>
          <p:cNvPr id="3" name="Content Placeholder 2">
            <a:extLst>
              <a:ext uri="{FF2B5EF4-FFF2-40B4-BE49-F238E27FC236}">
                <a16:creationId xmlns:a16="http://schemas.microsoft.com/office/drawing/2014/main" id="{233E8F6D-9A5F-E640-5D54-6E7338DE8EFE}"/>
              </a:ext>
            </a:extLst>
          </p:cNvPr>
          <p:cNvSpPr>
            <a:spLocks noGrp="1"/>
          </p:cNvSpPr>
          <p:nvPr>
            <p:ph idx="1"/>
          </p:nvPr>
        </p:nvSpPr>
        <p:spPr/>
        <p:txBody>
          <a:bodyPr/>
          <a:lstStyle/>
          <a:p>
            <a:r>
              <a:rPr lang="en-US"/>
              <a:t>Medicare Advantage plans are paid a Per Member Per Month capitation rate regardless of amount of services </a:t>
            </a:r>
          </a:p>
          <a:p>
            <a:r>
              <a:rPr lang="en-US"/>
              <a:t>Rate is created from a county benchmark compared to the plan bid. This creates a base rate. The base rate is adjusted based on the beneficiary’s risk score (i.e.: comorbidities, age etc.) to reflect patient acuity/risk. This is the risk adjustment.</a:t>
            </a:r>
          </a:p>
          <a:p>
            <a:endParaRPr lang="en-US"/>
          </a:p>
        </p:txBody>
      </p:sp>
      <p:sp>
        <p:nvSpPr>
          <p:cNvPr id="4" name="Slide Number Placeholder 3">
            <a:extLst>
              <a:ext uri="{FF2B5EF4-FFF2-40B4-BE49-F238E27FC236}">
                <a16:creationId xmlns:a16="http://schemas.microsoft.com/office/drawing/2014/main" id="{DFD062FC-060E-AD52-48E7-8A83F670A1B2}"/>
              </a:ext>
            </a:extLst>
          </p:cNvPr>
          <p:cNvSpPr>
            <a:spLocks noGrp="1"/>
          </p:cNvSpPr>
          <p:nvPr>
            <p:ph type="sldNum" sz="quarter" idx="4"/>
          </p:nvPr>
        </p:nvSpPr>
        <p:spPr/>
        <p:txBody>
          <a:bodyPr/>
          <a:lstStyle/>
          <a:p>
            <a:fld id="{6DAB3F6F-6A30-410C-8DAB-3E7769D71CBC}" type="slidenum">
              <a:rPr lang="en-US" smtClean="0"/>
              <a:pPr/>
              <a:t>20</a:t>
            </a:fld>
            <a:endParaRPr lang="en-US"/>
          </a:p>
        </p:txBody>
      </p:sp>
      <p:pic>
        <p:nvPicPr>
          <p:cNvPr id="6" name="Picture 5">
            <a:extLst>
              <a:ext uri="{FF2B5EF4-FFF2-40B4-BE49-F238E27FC236}">
                <a16:creationId xmlns:a16="http://schemas.microsoft.com/office/drawing/2014/main" id="{E817F0B2-1DF5-737A-AB04-3D382AE3893F}"/>
              </a:ext>
            </a:extLst>
          </p:cNvPr>
          <p:cNvPicPr>
            <a:picLocks noChangeAspect="1"/>
          </p:cNvPicPr>
          <p:nvPr/>
        </p:nvPicPr>
        <p:blipFill rotWithShape="1">
          <a:blip r:embed="rId2"/>
          <a:srcRect t="6188" b="10673"/>
          <a:stretch/>
        </p:blipFill>
        <p:spPr>
          <a:xfrm>
            <a:off x="1729223" y="3164585"/>
            <a:ext cx="5783200" cy="1719863"/>
          </a:xfrm>
          <a:prstGeom prst="rect">
            <a:avLst/>
          </a:prstGeom>
        </p:spPr>
      </p:pic>
    </p:spTree>
    <p:extLst>
      <p:ext uri="{BB962C8B-B14F-4D97-AF65-F5344CB8AC3E}">
        <p14:creationId xmlns:p14="http://schemas.microsoft.com/office/powerpoint/2010/main" val="1650078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00E0248-B813-DF5C-4B81-39191D05025A}"/>
              </a:ext>
            </a:extLst>
          </p:cNvPr>
          <p:cNvSpPr>
            <a:spLocks noGrp="1"/>
          </p:cNvSpPr>
          <p:nvPr>
            <p:ph type="title"/>
          </p:nvPr>
        </p:nvSpPr>
        <p:spPr>
          <a:xfrm>
            <a:off x="457200" y="144838"/>
            <a:ext cx="8229600" cy="685800"/>
          </a:xfrm>
        </p:spPr>
        <p:txBody>
          <a:bodyPr/>
          <a:lstStyle/>
          <a:p>
            <a:r>
              <a:rPr lang="en-US"/>
              <a:t>Connecticut </a:t>
            </a:r>
          </a:p>
        </p:txBody>
      </p:sp>
      <p:sp>
        <p:nvSpPr>
          <p:cNvPr id="4" name="Slide Number Placeholder 3">
            <a:extLst>
              <a:ext uri="{FF2B5EF4-FFF2-40B4-BE49-F238E27FC236}">
                <a16:creationId xmlns:a16="http://schemas.microsoft.com/office/drawing/2014/main" id="{CB622C91-9B71-A3AA-3D9E-F50999FC1296}"/>
              </a:ext>
            </a:extLst>
          </p:cNvPr>
          <p:cNvSpPr>
            <a:spLocks noGrp="1"/>
          </p:cNvSpPr>
          <p:nvPr>
            <p:ph type="sldNum" sz="quarter" idx="4"/>
          </p:nvPr>
        </p:nvSpPr>
        <p:spPr>
          <a:xfrm>
            <a:off x="8572280" y="4670591"/>
            <a:ext cx="395782" cy="342900"/>
          </a:xfrm>
        </p:spPr>
        <p:txBody>
          <a:bodyPr anchor="ctr">
            <a:normAutofit fontScale="77500" lnSpcReduction="20000"/>
          </a:bodyPr>
          <a:lstStyle/>
          <a:p>
            <a:pPr>
              <a:spcAft>
                <a:spcPts val="600"/>
              </a:spcAft>
            </a:pPr>
            <a:fld id="{6DAB3F6F-6A30-410C-8DAB-3E7769D71CBC}" type="slidenum">
              <a:rPr lang="en-US" smtClean="0"/>
              <a:pPr>
                <a:spcAft>
                  <a:spcPts val="600"/>
                </a:spcAft>
              </a:pPr>
              <a:t>21</a:t>
            </a:fld>
            <a:endParaRPr lang="en-US"/>
          </a:p>
        </p:txBody>
      </p:sp>
      <p:pic>
        <p:nvPicPr>
          <p:cNvPr id="7" name="Picture 6">
            <a:extLst>
              <a:ext uri="{FF2B5EF4-FFF2-40B4-BE49-F238E27FC236}">
                <a16:creationId xmlns:a16="http://schemas.microsoft.com/office/drawing/2014/main" id="{CD9D8569-1017-F559-B22E-64A6300AD9B8}"/>
              </a:ext>
            </a:extLst>
          </p:cNvPr>
          <p:cNvPicPr>
            <a:picLocks noChangeAspect="1"/>
          </p:cNvPicPr>
          <p:nvPr/>
        </p:nvPicPr>
        <p:blipFill>
          <a:blip r:embed="rId4" cstate="screen">
            <a:extLst>
              <a:ext uri="{28A0092B-C50C-407E-A947-70E740481C1C}">
                <a14:useLocalDpi xmlns:a14="http://schemas.microsoft.com/office/drawing/2010/main"/>
              </a:ext>
            </a:extLst>
          </a:blip>
          <a:srcRect l="1054" b="-971"/>
          <a:stretch/>
        </p:blipFill>
        <p:spPr>
          <a:xfrm>
            <a:off x="404948" y="914611"/>
            <a:ext cx="8454933" cy="3672007"/>
          </a:xfrm>
          <a:prstGeom prst="rect">
            <a:avLst/>
          </a:prstGeom>
        </p:spPr>
      </p:pic>
      <p:sp>
        <p:nvSpPr>
          <p:cNvPr id="9" name="TextBox 8">
            <a:extLst>
              <a:ext uri="{FF2B5EF4-FFF2-40B4-BE49-F238E27FC236}">
                <a16:creationId xmlns:a16="http://schemas.microsoft.com/office/drawing/2014/main" id="{B8B95BE1-98B7-D6A8-32B7-1F70BB5DC4F5}"/>
              </a:ext>
            </a:extLst>
          </p:cNvPr>
          <p:cNvSpPr txBox="1"/>
          <p:nvPr/>
        </p:nvSpPr>
        <p:spPr>
          <a:xfrm>
            <a:off x="2632166" y="4629330"/>
            <a:ext cx="4572000" cy="369332"/>
          </a:xfrm>
          <a:prstGeom prst="rect">
            <a:avLst/>
          </a:prstGeom>
          <a:noFill/>
        </p:spPr>
        <p:txBody>
          <a:bodyPr wrap="square">
            <a:spAutoFit/>
          </a:bodyPr>
          <a:lstStyle/>
          <a:p>
            <a:r>
              <a:rPr lang="en-US">
                <a:hlinkClick r:id="rId5"/>
              </a:rPr>
              <a:t>Medicare Enrollment Dashboard | CMS Data</a:t>
            </a:r>
            <a:endParaRPr lang="en-US"/>
          </a:p>
        </p:txBody>
      </p:sp>
    </p:spTree>
    <p:custDataLst>
      <p:custData r:id="rId1"/>
      <p:custData r:id="rId2"/>
    </p:custDataLst>
    <p:extLst>
      <p:ext uri="{BB962C8B-B14F-4D97-AF65-F5344CB8AC3E}">
        <p14:creationId xmlns:p14="http://schemas.microsoft.com/office/powerpoint/2010/main" val="3900785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C8336943-D652-7EDB-AD74-D4527CF69F7E}"/>
              </a:ext>
            </a:extLst>
          </p:cNvPr>
          <p:cNvSpPr>
            <a:spLocks noGrp="1"/>
          </p:cNvSpPr>
          <p:nvPr>
            <p:ph type="body" idx="1"/>
          </p:nvPr>
        </p:nvSpPr>
        <p:spPr>
          <a:xfrm>
            <a:off x="457201" y="795337"/>
            <a:ext cx="4040188" cy="479822"/>
          </a:xfrm>
        </p:spPr>
        <p:txBody>
          <a:bodyPr>
            <a:normAutofit fontScale="92500" lnSpcReduction="20000"/>
          </a:bodyPr>
          <a:lstStyle/>
          <a:p>
            <a:r>
              <a:rPr lang="en-US"/>
              <a:t>Medicare Advantage in 2025</a:t>
            </a:r>
          </a:p>
        </p:txBody>
      </p:sp>
      <p:sp>
        <p:nvSpPr>
          <p:cNvPr id="9" name="TextBox 8">
            <a:extLst>
              <a:ext uri="{FF2B5EF4-FFF2-40B4-BE49-F238E27FC236}">
                <a16:creationId xmlns:a16="http://schemas.microsoft.com/office/drawing/2014/main" id="{FAFFA362-6DC6-2B45-059F-DC8F09AE7B6B}"/>
              </a:ext>
            </a:extLst>
          </p:cNvPr>
          <p:cNvSpPr txBox="1"/>
          <p:nvPr/>
        </p:nvSpPr>
        <p:spPr bwMode="auto">
          <a:xfrm>
            <a:off x="457201" y="1294208"/>
            <a:ext cx="3517096" cy="32015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342900" indent="-342900" fontAlgn="base">
              <a:lnSpc>
                <a:spcPct val="90000"/>
              </a:lnSpc>
              <a:spcBef>
                <a:spcPct val="20000"/>
              </a:spcBef>
              <a:spcAft>
                <a:spcPct val="0"/>
              </a:spcAft>
              <a:buClr>
                <a:schemeClr val="accent2"/>
              </a:buClr>
              <a:buSzPct val="120000"/>
              <a:buFont typeface="Arial" panose="020B0604020202020204" pitchFamily="34" charset="0"/>
              <a:buChar char="•"/>
            </a:pPr>
            <a:r>
              <a:rPr lang="en-US" sz="1500">
                <a:solidFill>
                  <a:schemeClr val="tx2"/>
                </a:solidFill>
                <a:latin typeface="Calibri" panose="020F0502020204030204" pitchFamily="34" charset="0"/>
                <a:cs typeface="Calibri" panose="020F0502020204030204" pitchFamily="34" charset="0"/>
              </a:rPr>
              <a:t>The average monthly Medicare Advantage plan premium changed from $19.77 in 2024 to $20.03 in 2025</a:t>
            </a:r>
          </a:p>
          <a:p>
            <a:pPr marL="342900" indent="-342900" fontAlgn="base">
              <a:lnSpc>
                <a:spcPct val="90000"/>
              </a:lnSpc>
              <a:spcBef>
                <a:spcPct val="20000"/>
              </a:spcBef>
              <a:spcAft>
                <a:spcPct val="0"/>
              </a:spcAft>
              <a:buClr>
                <a:schemeClr val="accent2"/>
              </a:buClr>
              <a:buSzPct val="120000"/>
              <a:buFont typeface="Arial" panose="020B0604020202020204" pitchFamily="34" charset="0"/>
              <a:buChar char="•"/>
            </a:pPr>
            <a:r>
              <a:rPr lang="en-US" sz="1500">
                <a:solidFill>
                  <a:schemeClr val="tx2"/>
                </a:solidFill>
                <a:latin typeface="Calibri" panose="020F0502020204030204" pitchFamily="34" charset="0"/>
                <a:cs typeface="Calibri" panose="020F0502020204030204" pitchFamily="34" charset="0"/>
              </a:rPr>
              <a:t>61 Medicare Advantage plans are available in 2025, compared to 51 plans in 2024 </a:t>
            </a:r>
          </a:p>
          <a:p>
            <a:pPr marL="342900" indent="-342900" fontAlgn="base">
              <a:lnSpc>
                <a:spcPct val="90000"/>
              </a:lnSpc>
              <a:spcBef>
                <a:spcPct val="20000"/>
              </a:spcBef>
              <a:spcAft>
                <a:spcPct val="0"/>
              </a:spcAft>
              <a:buClr>
                <a:schemeClr val="accent2"/>
              </a:buClr>
              <a:buSzPct val="120000"/>
              <a:buFont typeface="Arial" panose="020B0604020202020204" pitchFamily="34" charset="0"/>
              <a:buChar char="•"/>
            </a:pPr>
            <a:r>
              <a:rPr lang="en-US" sz="1500">
                <a:solidFill>
                  <a:schemeClr val="tx2"/>
                </a:solidFill>
                <a:latin typeface="Calibri" panose="020F0502020204030204" pitchFamily="34" charset="0"/>
                <a:cs typeface="Calibri" panose="020F0502020204030204" pitchFamily="34" charset="0"/>
              </a:rPr>
              <a:t>100% of people with Medicare have access to a Medicare Advantage plan. </a:t>
            </a:r>
          </a:p>
          <a:p>
            <a:pPr marL="342900" indent="-342900" fontAlgn="base">
              <a:lnSpc>
                <a:spcPct val="90000"/>
              </a:lnSpc>
              <a:spcBef>
                <a:spcPct val="20000"/>
              </a:spcBef>
              <a:spcAft>
                <a:spcPct val="0"/>
              </a:spcAft>
              <a:buClr>
                <a:schemeClr val="accent2"/>
              </a:buClr>
              <a:buSzPct val="120000"/>
              <a:buFont typeface="Arial" panose="020B0604020202020204" pitchFamily="34" charset="0"/>
              <a:buChar char="•"/>
            </a:pPr>
            <a:r>
              <a:rPr lang="en-US" sz="1500">
                <a:solidFill>
                  <a:schemeClr val="tx2"/>
                </a:solidFill>
                <a:latin typeface="Calibri" panose="020F0502020204030204" pitchFamily="34" charset="0"/>
                <a:cs typeface="Calibri" panose="020F0502020204030204" pitchFamily="34" charset="0"/>
              </a:rPr>
              <a:t>$0 is the lowest monthly premium for a Medicare Advantage plan. </a:t>
            </a:r>
          </a:p>
          <a:p>
            <a:pPr marL="342900" indent="-342900" fontAlgn="base">
              <a:lnSpc>
                <a:spcPct val="90000"/>
              </a:lnSpc>
              <a:spcBef>
                <a:spcPct val="20000"/>
              </a:spcBef>
              <a:spcAft>
                <a:spcPct val="0"/>
              </a:spcAft>
              <a:buClr>
                <a:schemeClr val="accent2"/>
              </a:buClr>
              <a:buSzPct val="120000"/>
              <a:buFont typeface="Arial" panose="020B0604020202020204" pitchFamily="34" charset="0"/>
              <a:buChar char="•"/>
            </a:pPr>
            <a:r>
              <a:rPr lang="en-US" sz="1500">
                <a:solidFill>
                  <a:schemeClr val="tx2"/>
                </a:solidFill>
                <a:latin typeface="Calibri" panose="020F0502020204030204" pitchFamily="34" charset="0"/>
                <a:cs typeface="Calibri" panose="020F0502020204030204" pitchFamily="34" charset="0"/>
              </a:rPr>
              <a:t>100% of people with Medicare will have access to a Medicare Advantage plan with a $0 monthly premium.</a:t>
            </a:r>
          </a:p>
        </p:txBody>
      </p:sp>
      <p:sp>
        <p:nvSpPr>
          <p:cNvPr id="10" name="TextBox 9">
            <a:extLst>
              <a:ext uri="{FF2B5EF4-FFF2-40B4-BE49-F238E27FC236}">
                <a16:creationId xmlns:a16="http://schemas.microsoft.com/office/drawing/2014/main" id="{E583F23D-7251-8DAB-BFE7-3F1B58E5A62E}"/>
              </a:ext>
            </a:extLst>
          </p:cNvPr>
          <p:cNvSpPr txBox="1"/>
          <p:nvPr/>
        </p:nvSpPr>
        <p:spPr bwMode="auto">
          <a:xfrm>
            <a:off x="5177196" y="4580005"/>
            <a:ext cx="4041775" cy="380179"/>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a:bodyPr>
          <a:lstStyle/>
          <a:p>
            <a:pPr fontAlgn="base">
              <a:lnSpc>
                <a:spcPct val="90000"/>
              </a:lnSpc>
              <a:spcBef>
                <a:spcPct val="20000"/>
              </a:spcBef>
              <a:spcAft>
                <a:spcPct val="0"/>
              </a:spcAft>
              <a:buClr>
                <a:schemeClr val="accent2"/>
              </a:buClr>
              <a:buSzPct val="120000"/>
            </a:pPr>
            <a:r>
              <a:rPr lang="en-US" sz="900" b="0">
                <a:solidFill>
                  <a:schemeClr val="accent2">
                    <a:lumMod val="50000"/>
                  </a:schemeClr>
                </a:solidFill>
                <a:ea typeface="+mn-ea"/>
                <a:cs typeface="Calibri Light" panose="020F0302020204030204" pitchFamily="34" charset="0"/>
                <a:hlinkClick r:id="rId2">
                  <a:extLst>
                    <a:ext uri="{A12FA001-AC4F-418D-AE19-62706E023703}">
                      <ahyp:hlinkClr xmlns:ahyp="http://schemas.microsoft.com/office/drawing/2018/hyperlinkcolor" val="tx"/>
                    </a:ext>
                  </a:extLst>
                </a:hlinkClick>
              </a:rPr>
              <a:t>Medicare Enrollment Dashboard | CMS Data</a:t>
            </a:r>
          </a:p>
          <a:p>
            <a:pPr fontAlgn="base">
              <a:lnSpc>
                <a:spcPct val="90000"/>
              </a:lnSpc>
              <a:spcBef>
                <a:spcPct val="20000"/>
              </a:spcBef>
              <a:spcAft>
                <a:spcPct val="0"/>
              </a:spcAft>
              <a:buClr>
                <a:schemeClr val="accent2"/>
              </a:buClr>
              <a:buSzPct val="120000"/>
            </a:pPr>
            <a:r>
              <a:rPr lang="en-US" sz="900">
                <a:hlinkClick r:id="rId3"/>
              </a:rPr>
              <a:t>2025-ma-part-d-landscape-state-state-fact-sheet.pdf</a:t>
            </a:r>
            <a:endParaRPr lang="en-US" sz="900" b="0">
              <a:solidFill>
                <a:schemeClr val="accent2">
                  <a:lumMod val="50000"/>
                </a:schemeClr>
              </a:solidFill>
              <a:ea typeface="+mn-ea"/>
              <a:cs typeface="Calibri Light" panose="020F0302020204030204" pitchFamily="34" charset="0"/>
            </a:endParaRPr>
          </a:p>
        </p:txBody>
      </p:sp>
      <p:pic>
        <p:nvPicPr>
          <p:cNvPr id="6" name="Picture 5">
            <a:extLst>
              <a:ext uri="{FF2B5EF4-FFF2-40B4-BE49-F238E27FC236}">
                <a16:creationId xmlns:a16="http://schemas.microsoft.com/office/drawing/2014/main" id="{9518E453-9A2D-32FD-56DA-E7D14BBD1DFC}"/>
              </a:ext>
            </a:extLst>
          </p:cNvPr>
          <p:cNvPicPr>
            <a:picLocks noChangeAspect="1"/>
          </p:cNvPicPr>
          <p:nvPr/>
        </p:nvPicPr>
        <p:blipFill>
          <a:blip r:embed="rId4"/>
          <a:srcRect l="2916" t="2630" r="7695" b="4687"/>
          <a:stretch/>
        </p:blipFill>
        <p:spPr>
          <a:xfrm>
            <a:off x="4114800" y="880246"/>
            <a:ext cx="4742228" cy="3564783"/>
          </a:xfrm>
          <a:prstGeom prst="rect">
            <a:avLst/>
          </a:prstGeom>
          <a:noFill/>
          <a:ln>
            <a:solidFill>
              <a:schemeClr val="accent1"/>
            </a:solidFill>
          </a:ln>
        </p:spPr>
      </p:pic>
      <p:sp>
        <p:nvSpPr>
          <p:cNvPr id="2" name="Title 1">
            <a:extLst>
              <a:ext uri="{FF2B5EF4-FFF2-40B4-BE49-F238E27FC236}">
                <a16:creationId xmlns:a16="http://schemas.microsoft.com/office/drawing/2014/main" id="{0877E978-1D1F-AFE1-D60A-B731327292FD}"/>
              </a:ext>
            </a:extLst>
          </p:cNvPr>
          <p:cNvSpPr>
            <a:spLocks noGrp="1"/>
          </p:cNvSpPr>
          <p:nvPr>
            <p:ph type="title"/>
          </p:nvPr>
        </p:nvSpPr>
        <p:spPr>
          <a:xfrm>
            <a:off x="457200" y="73152"/>
            <a:ext cx="8229600" cy="685800"/>
          </a:xfrm>
        </p:spPr>
        <p:txBody>
          <a:bodyPr vert="horz" wrap="square" lIns="91440" tIns="45720" rIns="91440" bIns="45720" numCol="1" anchor="ctr" anchorCtr="0" compatLnSpc="1">
            <a:prstTxWarp prst="textNoShape">
              <a:avLst/>
            </a:prstTxWarp>
            <a:normAutofit/>
          </a:bodyPr>
          <a:lstStyle/>
          <a:p>
            <a:r>
              <a:rPr lang="en-US" b="0">
                <a:latin typeface="Calibri" panose="020F0502020204030204" pitchFamily="34" charset="0"/>
                <a:ea typeface="+mj-ea"/>
                <a:cs typeface="Calibri" panose="020F0502020204030204" pitchFamily="34" charset="0"/>
              </a:rPr>
              <a:t>Connecticut: MA vs. FFS</a:t>
            </a:r>
          </a:p>
        </p:txBody>
      </p:sp>
      <p:sp>
        <p:nvSpPr>
          <p:cNvPr id="4" name="Slide Number Placeholder 3">
            <a:extLst>
              <a:ext uri="{FF2B5EF4-FFF2-40B4-BE49-F238E27FC236}">
                <a16:creationId xmlns:a16="http://schemas.microsoft.com/office/drawing/2014/main" id="{971E09A0-3F1E-230B-241E-B1C5C3B1E3E1}"/>
              </a:ext>
            </a:extLst>
          </p:cNvPr>
          <p:cNvSpPr>
            <a:spLocks noGrp="1"/>
          </p:cNvSpPr>
          <p:nvPr>
            <p:ph type="sldNum" sz="quarter" idx="11"/>
          </p:nvPr>
        </p:nvSpPr>
        <p:spPr>
          <a:xfrm>
            <a:off x="8572280" y="4670591"/>
            <a:ext cx="395782" cy="342900"/>
          </a:xfrm>
        </p:spPr>
        <p:txBody>
          <a:bodyPr anchor="ctr" anchorCtr="0">
            <a:normAutofit fontScale="77500" lnSpcReduction="20000"/>
          </a:bodyPr>
          <a:lstStyle/>
          <a:p>
            <a:pPr>
              <a:spcAft>
                <a:spcPts val="600"/>
              </a:spcAft>
            </a:pPr>
            <a:fld id="{6DAB3F6F-6A30-410C-8DAB-3E7769D71CBC}" type="slidenum">
              <a:rPr lang="en-US" smtClean="0"/>
              <a:pPr>
                <a:spcAft>
                  <a:spcPts val="600"/>
                </a:spcAft>
              </a:pPr>
              <a:t>22</a:t>
            </a:fld>
            <a:endParaRPr lang="en-US"/>
          </a:p>
        </p:txBody>
      </p:sp>
    </p:spTree>
    <p:extLst>
      <p:ext uri="{BB962C8B-B14F-4D97-AF65-F5344CB8AC3E}">
        <p14:creationId xmlns:p14="http://schemas.microsoft.com/office/powerpoint/2010/main" val="1829873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CFBA-1E74-B714-FF05-D9047DC34BD1}"/>
              </a:ext>
            </a:extLst>
          </p:cNvPr>
          <p:cNvSpPr>
            <a:spLocks noGrp="1"/>
          </p:cNvSpPr>
          <p:nvPr>
            <p:ph type="title"/>
          </p:nvPr>
        </p:nvSpPr>
        <p:spPr>
          <a:xfrm>
            <a:off x="472941" y="170661"/>
            <a:ext cx="7127329" cy="678432"/>
          </a:xfrm>
        </p:spPr>
        <p:txBody>
          <a:bodyPr/>
          <a:lstStyle/>
          <a:p>
            <a:r>
              <a:rPr lang="en-US"/>
              <a:t>Medicare Advantage vs FFS </a:t>
            </a:r>
            <a:endParaRPr lang="en-US" sz="2800" i="1"/>
          </a:p>
        </p:txBody>
      </p:sp>
      <p:sp>
        <p:nvSpPr>
          <p:cNvPr id="4" name="Slide Number Placeholder 3">
            <a:extLst>
              <a:ext uri="{FF2B5EF4-FFF2-40B4-BE49-F238E27FC236}">
                <a16:creationId xmlns:a16="http://schemas.microsoft.com/office/drawing/2014/main" id="{49E5D031-E2E2-B38B-4E2B-70B0D0B1DFA0}"/>
              </a:ext>
            </a:extLst>
          </p:cNvPr>
          <p:cNvSpPr>
            <a:spLocks noGrp="1"/>
          </p:cNvSpPr>
          <p:nvPr>
            <p:ph type="sldNum" sz="quarter" idx="4"/>
          </p:nvPr>
        </p:nvSpPr>
        <p:spPr/>
        <p:txBody>
          <a:bodyPr/>
          <a:lstStyle/>
          <a:p>
            <a:fld id="{6DAB3F6F-6A30-410C-8DAB-3E7769D71CBC}" type="slidenum">
              <a:rPr lang="en-US" smtClean="0"/>
              <a:pPr/>
              <a:t>23</a:t>
            </a:fld>
            <a:endParaRPr lang="en-US"/>
          </a:p>
        </p:txBody>
      </p:sp>
      <p:sp>
        <p:nvSpPr>
          <p:cNvPr id="7" name="TextBox 6">
            <a:extLst>
              <a:ext uri="{FF2B5EF4-FFF2-40B4-BE49-F238E27FC236}">
                <a16:creationId xmlns:a16="http://schemas.microsoft.com/office/drawing/2014/main" id="{611EEED0-F5FA-865A-90D5-40D8F0448B40}"/>
              </a:ext>
            </a:extLst>
          </p:cNvPr>
          <p:cNvSpPr txBox="1"/>
          <p:nvPr/>
        </p:nvSpPr>
        <p:spPr>
          <a:xfrm>
            <a:off x="4786576" y="2145510"/>
            <a:ext cx="3545989" cy="400110"/>
          </a:xfrm>
          <a:prstGeom prst="rect">
            <a:avLst/>
          </a:prstGeom>
          <a:noFill/>
        </p:spPr>
        <p:txBody>
          <a:bodyPr wrap="square">
            <a:spAutoFit/>
          </a:bodyPr>
          <a:lstStyle/>
          <a:p>
            <a:r>
              <a:rPr lang="en-US" sz="2000" i="1">
                <a:solidFill>
                  <a:schemeClr val="accent2"/>
                </a:solidFill>
                <a:latin typeface="Georgia" panose="02040502050405020303" pitchFamily="18" charset="0"/>
              </a:rPr>
              <a:t>Zimmet - eCapintel Research</a:t>
            </a:r>
          </a:p>
        </p:txBody>
      </p:sp>
      <p:sp>
        <p:nvSpPr>
          <p:cNvPr id="9" name="TextBox 8">
            <a:extLst>
              <a:ext uri="{FF2B5EF4-FFF2-40B4-BE49-F238E27FC236}">
                <a16:creationId xmlns:a16="http://schemas.microsoft.com/office/drawing/2014/main" id="{163B60AF-3E22-0A9A-34C8-EC8C877CC07A}"/>
              </a:ext>
            </a:extLst>
          </p:cNvPr>
          <p:cNvSpPr txBox="1"/>
          <p:nvPr/>
        </p:nvSpPr>
        <p:spPr>
          <a:xfrm>
            <a:off x="420693" y="2558146"/>
            <a:ext cx="3892744" cy="1846659"/>
          </a:xfrm>
          <a:prstGeom prst="rect">
            <a:avLst/>
          </a:prstGeom>
          <a:ln>
            <a:solidFill>
              <a:schemeClr val="accent2"/>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Clr>
                <a:schemeClr val="accent2"/>
              </a:buClr>
              <a:buFont typeface="Arial" panose="020B0604020202020204" pitchFamily="34" charset="0"/>
              <a:buChar char="•"/>
            </a:pPr>
            <a:r>
              <a:rPr lang="en-US" sz="1600">
                <a:solidFill>
                  <a:srgbClr val="373641"/>
                </a:solidFill>
                <a:highlight>
                  <a:srgbClr val="FFFFFF"/>
                </a:highlight>
              </a:rPr>
              <a:t>NIC data showed traditional </a:t>
            </a:r>
            <a:r>
              <a:rPr lang="en-US" sz="1600" b="0" i="0">
                <a:solidFill>
                  <a:srgbClr val="373641"/>
                </a:solidFill>
                <a:effectLst/>
                <a:highlight>
                  <a:srgbClr val="FFFFFF"/>
                </a:highlight>
                <a:latin typeface="+mn-lt"/>
              </a:rPr>
              <a:t>Medicare rates nationally at nearly $600 per resident day, while managed Medicare paid $468 per day.</a:t>
            </a:r>
          </a:p>
          <a:p>
            <a:pPr marL="285750" indent="-285750">
              <a:buClr>
                <a:schemeClr val="accent2"/>
              </a:buClr>
              <a:buFont typeface="Arial" panose="020B0604020202020204" pitchFamily="34" charset="0"/>
              <a:buChar char="•"/>
            </a:pPr>
            <a:r>
              <a:rPr lang="en-US" sz="1200">
                <a:hlinkClick r:id="rId2"/>
              </a:rPr>
              <a:t>https://skillednursingnews.com/2023/05/big-trouble-medicare-advantage-rates-strain-snf-margins-deepen-sectors-pain/</a:t>
            </a:r>
            <a:endParaRPr lang="en-US" sz="1200"/>
          </a:p>
          <a:p>
            <a:endParaRPr lang="en-US" sz="1400">
              <a:solidFill>
                <a:srgbClr val="373641"/>
              </a:solidFill>
              <a:highlight>
                <a:srgbClr val="FFFFFF"/>
              </a:highlight>
              <a:latin typeface="+mn-lt"/>
            </a:endParaRPr>
          </a:p>
        </p:txBody>
      </p:sp>
      <p:sp>
        <p:nvSpPr>
          <p:cNvPr id="10" name="TextBox 9">
            <a:extLst>
              <a:ext uri="{FF2B5EF4-FFF2-40B4-BE49-F238E27FC236}">
                <a16:creationId xmlns:a16="http://schemas.microsoft.com/office/drawing/2014/main" id="{ED89495B-3DE1-61F7-937C-AB08A71B58FC}"/>
              </a:ext>
            </a:extLst>
          </p:cNvPr>
          <p:cNvSpPr txBox="1"/>
          <p:nvPr/>
        </p:nvSpPr>
        <p:spPr>
          <a:xfrm>
            <a:off x="501379" y="785263"/>
            <a:ext cx="8268791" cy="1323439"/>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Clr>
                <a:schemeClr val="accent2"/>
              </a:buClr>
              <a:buFont typeface="Arial" panose="020B0604020202020204" pitchFamily="34" charset="0"/>
              <a:buChar char="•"/>
            </a:pPr>
            <a:r>
              <a:rPr lang="en-US" sz="2000"/>
              <a:t>Anecdotally and research shows MA plans pay less than FFS, oftentimes significantly less </a:t>
            </a:r>
          </a:p>
          <a:p>
            <a:pPr marL="285750" indent="-285750">
              <a:buClr>
                <a:schemeClr val="accent2"/>
              </a:buClr>
              <a:buFont typeface="Arial" panose="020B0604020202020204" pitchFamily="34" charset="0"/>
              <a:buChar char="•"/>
            </a:pPr>
            <a:r>
              <a:rPr lang="en-US" sz="2000"/>
              <a:t>How much less depends on different factors (market-specific factors, MA penetration, number of SNF beds, competition, strength of providers etc.)</a:t>
            </a:r>
          </a:p>
        </p:txBody>
      </p:sp>
      <p:sp>
        <p:nvSpPr>
          <p:cNvPr id="12" name="TextBox 11">
            <a:extLst>
              <a:ext uri="{FF2B5EF4-FFF2-40B4-BE49-F238E27FC236}">
                <a16:creationId xmlns:a16="http://schemas.microsoft.com/office/drawing/2014/main" id="{2FB9113D-390B-387F-09DD-F91314221169}"/>
              </a:ext>
            </a:extLst>
          </p:cNvPr>
          <p:cNvSpPr txBox="1"/>
          <p:nvPr/>
        </p:nvSpPr>
        <p:spPr>
          <a:xfrm>
            <a:off x="420693" y="2149623"/>
            <a:ext cx="3099747" cy="369332"/>
          </a:xfrm>
          <a:prstGeom prst="rect">
            <a:avLst/>
          </a:prstGeom>
          <a:noFill/>
        </p:spPr>
        <p:txBody>
          <a:bodyPr wrap="square">
            <a:spAutoFit/>
          </a:bodyPr>
          <a:lstStyle/>
          <a:p>
            <a:r>
              <a:rPr lang="en-US" i="1">
                <a:solidFill>
                  <a:schemeClr val="accent2"/>
                </a:solidFill>
                <a:latin typeface="Georgia" panose="02040502050405020303" pitchFamily="18" charset="0"/>
              </a:rPr>
              <a:t>National Investment Center</a:t>
            </a:r>
          </a:p>
        </p:txBody>
      </p:sp>
      <p:sp>
        <p:nvSpPr>
          <p:cNvPr id="13" name="TextBox 12">
            <a:extLst>
              <a:ext uri="{FF2B5EF4-FFF2-40B4-BE49-F238E27FC236}">
                <a16:creationId xmlns:a16="http://schemas.microsoft.com/office/drawing/2014/main" id="{1826BEB2-3A23-72AF-E33B-754855A435AD}"/>
              </a:ext>
            </a:extLst>
          </p:cNvPr>
          <p:cNvSpPr txBox="1"/>
          <p:nvPr/>
        </p:nvSpPr>
        <p:spPr>
          <a:xfrm>
            <a:off x="4786576" y="2558146"/>
            <a:ext cx="3892744" cy="1815882"/>
          </a:xfrm>
          <a:prstGeom prst="rect">
            <a:avLst/>
          </a:prstGeom>
          <a:ln>
            <a:solidFill>
              <a:schemeClr val="accent2"/>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Clr>
                <a:schemeClr val="accent2"/>
              </a:buClr>
              <a:buFont typeface="Arial" panose="020B0604020202020204" pitchFamily="34" charset="0"/>
              <a:buChar char="•"/>
            </a:pPr>
            <a:r>
              <a:rPr lang="en-US" sz="1600">
                <a:solidFill>
                  <a:srgbClr val="373641"/>
                </a:solidFill>
                <a:highlight>
                  <a:srgbClr val="FFFFFF"/>
                </a:highlight>
              </a:rPr>
              <a:t>Looked at 13 markets nationally with over 1,500 admissions (2021-2022)</a:t>
            </a:r>
          </a:p>
          <a:p>
            <a:pPr marL="285750" indent="-285750">
              <a:buClr>
                <a:schemeClr val="accent2"/>
              </a:buClr>
              <a:buFont typeface="Arial" panose="020B0604020202020204" pitchFamily="34" charset="0"/>
              <a:buChar char="•"/>
            </a:pPr>
            <a:r>
              <a:rPr lang="en-US" sz="1600" b="0" i="0">
                <a:solidFill>
                  <a:srgbClr val="373641"/>
                </a:solidFill>
                <a:effectLst/>
                <a:highlight>
                  <a:srgbClr val="FFFFFF"/>
                </a:highlight>
                <a:latin typeface="+mn-lt"/>
              </a:rPr>
              <a:t>All markets showed MA paid less (7-42% less per day; 45-66% less per admission)</a:t>
            </a:r>
          </a:p>
          <a:p>
            <a:pPr marL="285750" indent="-285750">
              <a:buClr>
                <a:schemeClr val="accent2"/>
              </a:buClr>
              <a:buFont typeface="Arial" panose="020B0604020202020204" pitchFamily="34" charset="0"/>
              <a:buChar char="•"/>
            </a:pPr>
            <a:r>
              <a:rPr lang="en-US" sz="1200">
                <a:hlinkClick r:id="rId3"/>
              </a:rPr>
              <a:t>https://ecap-directory-dev.s3.amazonaws.com/MA%20analysis%20ZHSG-CORE%2011-9-22.pdf</a:t>
            </a:r>
            <a:r>
              <a:rPr lang="en-US" sz="1200"/>
              <a:t> </a:t>
            </a:r>
          </a:p>
          <a:p>
            <a:pPr>
              <a:buClr>
                <a:schemeClr val="accent2"/>
              </a:buClr>
            </a:pPr>
            <a:endParaRPr lang="en-US" sz="1200"/>
          </a:p>
        </p:txBody>
      </p:sp>
    </p:spTree>
    <p:extLst>
      <p:ext uri="{BB962C8B-B14F-4D97-AF65-F5344CB8AC3E}">
        <p14:creationId xmlns:p14="http://schemas.microsoft.com/office/powerpoint/2010/main" val="3455395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8F4D1-2794-2349-4550-24FB2603D3DB}"/>
              </a:ext>
            </a:extLst>
          </p:cNvPr>
          <p:cNvSpPr>
            <a:spLocks noGrp="1"/>
          </p:cNvSpPr>
          <p:nvPr>
            <p:ph type="title"/>
          </p:nvPr>
        </p:nvSpPr>
        <p:spPr/>
        <p:txBody>
          <a:bodyPr>
            <a:normAutofit fontScale="90000"/>
          </a:bodyPr>
          <a:lstStyle/>
          <a:p>
            <a:r>
              <a:rPr lang="en-US"/>
              <a:t>CLA’s 39</a:t>
            </a:r>
            <a:r>
              <a:rPr lang="en-US" baseline="30000"/>
              <a:t>th</a:t>
            </a:r>
            <a:r>
              <a:rPr lang="en-US"/>
              <a:t> Trends Report: Payor Mix</a:t>
            </a:r>
          </a:p>
        </p:txBody>
      </p:sp>
      <p:sp>
        <p:nvSpPr>
          <p:cNvPr id="3" name="Content Placeholder 2">
            <a:extLst>
              <a:ext uri="{FF2B5EF4-FFF2-40B4-BE49-F238E27FC236}">
                <a16:creationId xmlns:a16="http://schemas.microsoft.com/office/drawing/2014/main" id="{93654CC3-B942-1DDE-28CB-7C2EA6FDE15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6A23680D-F6AE-3BE6-8318-278AE2ACDB58}"/>
              </a:ext>
            </a:extLst>
          </p:cNvPr>
          <p:cNvSpPr>
            <a:spLocks noGrp="1"/>
          </p:cNvSpPr>
          <p:nvPr>
            <p:ph type="sldNum" sz="quarter" idx="4"/>
          </p:nvPr>
        </p:nvSpPr>
        <p:spPr/>
        <p:txBody>
          <a:bodyPr/>
          <a:lstStyle/>
          <a:p>
            <a:fld id="{6DAB3F6F-6A30-410C-8DAB-3E7769D71CBC}" type="slidenum">
              <a:rPr lang="en-US" smtClean="0"/>
              <a:pPr/>
              <a:t>24</a:t>
            </a:fld>
            <a:endParaRPr lang="en-US"/>
          </a:p>
        </p:txBody>
      </p:sp>
      <p:pic>
        <p:nvPicPr>
          <p:cNvPr id="6" name="Picture 5">
            <a:extLst>
              <a:ext uri="{FF2B5EF4-FFF2-40B4-BE49-F238E27FC236}">
                <a16:creationId xmlns:a16="http://schemas.microsoft.com/office/drawing/2014/main" id="{5C272B61-1B60-E5FC-82BE-930747A8DD09}"/>
              </a:ext>
            </a:extLst>
          </p:cNvPr>
          <p:cNvPicPr>
            <a:picLocks noChangeAspect="1"/>
          </p:cNvPicPr>
          <p:nvPr/>
        </p:nvPicPr>
        <p:blipFill>
          <a:blip r:embed="rId2"/>
          <a:stretch>
            <a:fillRect/>
          </a:stretch>
        </p:blipFill>
        <p:spPr>
          <a:xfrm>
            <a:off x="457200" y="804672"/>
            <a:ext cx="8253543" cy="3824093"/>
          </a:xfrm>
          <a:prstGeom prst="rect">
            <a:avLst/>
          </a:prstGeom>
        </p:spPr>
      </p:pic>
      <p:sp>
        <p:nvSpPr>
          <p:cNvPr id="8" name="TextBox 7">
            <a:extLst>
              <a:ext uri="{FF2B5EF4-FFF2-40B4-BE49-F238E27FC236}">
                <a16:creationId xmlns:a16="http://schemas.microsoft.com/office/drawing/2014/main" id="{B744993B-B1FF-98ED-8701-F43DE86A273D}"/>
              </a:ext>
            </a:extLst>
          </p:cNvPr>
          <p:cNvSpPr txBox="1"/>
          <p:nvPr/>
        </p:nvSpPr>
        <p:spPr>
          <a:xfrm>
            <a:off x="1848394" y="4670591"/>
            <a:ext cx="5976257" cy="246221"/>
          </a:xfrm>
          <a:prstGeom prst="rect">
            <a:avLst/>
          </a:prstGeom>
          <a:noFill/>
        </p:spPr>
        <p:txBody>
          <a:bodyPr wrap="square">
            <a:spAutoFit/>
          </a:bodyPr>
          <a:lstStyle/>
          <a:p>
            <a:pPr algn="ctr"/>
            <a:r>
              <a:rPr lang="en-US" sz="1000">
                <a:hlinkClick r:id="rId3"/>
              </a:rPr>
              <a:t>https://www.claconnect.com/en/resources/white-papers/snf-cost-comparison-industry-trends-report</a:t>
            </a:r>
            <a:endParaRPr lang="en-US" sz="1000"/>
          </a:p>
        </p:txBody>
      </p:sp>
    </p:spTree>
    <p:extLst>
      <p:ext uri="{BB962C8B-B14F-4D97-AF65-F5344CB8AC3E}">
        <p14:creationId xmlns:p14="http://schemas.microsoft.com/office/powerpoint/2010/main" val="1426685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2F5EC-E130-BAA0-F651-3D208CF7389C}"/>
              </a:ext>
            </a:extLst>
          </p:cNvPr>
          <p:cNvSpPr>
            <a:spLocks noGrp="1"/>
          </p:cNvSpPr>
          <p:nvPr>
            <p:ph type="title"/>
          </p:nvPr>
        </p:nvSpPr>
        <p:spPr/>
        <p:txBody>
          <a:bodyPr>
            <a:normAutofit fontScale="90000"/>
          </a:bodyPr>
          <a:lstStyle/>
          <a:p>
            <a:r>
              <a:rPr lang="en-US"/>
              <a:t>CLA 39</a:t>
            </a:r>
            <a:r>
              <a:rPr lang="en-US" baseline="30000"/>
              <a:t>th</a:t>
            </a:r>
            <a:r>
              <a:rPr lang="en-US"/>
              <a:t> Report: CT Median Payor Mix</a:t>
            </a:r>
          </a:p>
        </p:txBody>
      </p:sp>
      <p:sp>
        <p:nvSpPr>
          <p:cNvPr id="4" name="Slide Number Placeholder 3">
            <a:extLst>
              <a:ext uri="{FF2B5EF4-FFF2-40B4-BE49-F238E27FC236}">
                <a16:creationId xmlns:a16="http://schemas.microsoft.com/office/drawing/2014/main" id="{1D061DFB-4B67-5A80-5E39-B730C5393C79}"/>
              </a:ext>
            </a:extLst>
          </p:cNvPr>
          <p:cNvSpPr>
            <a:spLocks noGrp="1"/>
          </p:cNvSpPr>
          <p:nvPr>
            <p:ph type="sldNum" sz="quarter" idx="4"/>
          </p:nvPr>
        </p:nvSpPr>
        <p:spPr/>
        <p:txBody>
          <a:bodyPr/>
          <a:lstStyle/>
          <a:p>
            <a:fld id="{6DAB3F6F-6A30-410C-8DAB-3E7769D71CBC}" type="slidenum">
              <a:rPr lang="en-US" smtClean="0"/>
              <a:pPr/>
              <a:t>25</a:t>
            </a:fld>
            <a:endParaRPr lang="en-US"/>
          </a:p>
        </p:txBody>
      </p:sp>
      <p:sp>
        <p:nvSpPr>
          <p:cNvPr id="7" name="TextBox 6">
            <a:extLst>
              <a:ext uri="{FF2B5EF4-FFF2-40B4-BE49-F238E27FC236}">
                <a16:creationId xmlns:a16="http://schemas.microsoft.com/office/drawing/2014/main" id="{896A0ABC-FF6F-F4FC-7636-355885C0DE43}"/>
              </a:ext>
            </a:extLst>
          </p:cNvPr>
          <p:cNvSpPr txBox="1"/>
          <p:nvPr/>
        </p:nvSpPr>
        <p:spPr>
          <a:xfrm>
            <a:off x="2403565" y="4670591"/>
            <a:ext cx="5110841" cy="430887"/>
          </a:xfrm>
          <a:prstGeom prst="rect">
            <a:avLst/>
          </a:prstGeom>
          <a:noFill/>
        </p:spPr>
        <p:txBody>
          <a:bodyPr wrap="square">
            <a:spAutoFit/>
          </a:bodyPr>
          <a:lstStyle/>
          <a:p>
            <a:pPr algn="ctr"/>
            <a:r>
              <a:rPr lang="en-US" sz="1100">
                <a:hlinkClick r:id="rId2"/>
              </a:rPr>
              <a:t>https://www.claconnect.com/en/resources/white-papers/snf-cost-comparison-industry-trends-report</a:t>
            </a:r>
            <a:endParaRPr lang="en-US" sz="1100"/>
          </a:p>
        </p:txBody>
      </p:sp>
      <p:pic>
        <p:nvPicPr>
          <p:cNvPr id="15" name="Picture 14">
            <a:extLst>
              <a:ext uri="{FF2B5EF4-FFF2-40B4-BE49-F238E27FC236}">
                <a16:creationId xmlns:a16="http://schemas.microsoft.com/office/drawing/2014/main" id="{52E48D07-39E0-0953-D527-B86E854847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3000" y="810233"/>
            <a:ext cx="6718704" cy="3880764"/>
          </a:xfrm>
          <a:prstGeom prst="rect">
            <a:avLst/>
          </a:prstGeom>
        </p:spPr>
      </p:pic>
    </p:spTree>
    <p:extLst>
      <p:ext uri="{BB962C8B-B14F-4D97-AF65-F5344CB8AC3E}">
        <p14:creationId xmlns:p14="http://schemas.microsoft.com/office/powerpoint/2010/main" val="2737467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8C3C6-4FC1-E10B-64B3-905D3DF7E662}"/>
              </a:ext>
            </a:extLst>
          </p:cNvPr>
          <p:cNvSpPr>
            <a:spLocks noGrp="1"/>
          </p:cNvSpPr>
          <p:nvPr>
            <p:ph type="title"/>
          </p:nvPr>
        </p:nvSpPr>
        <p:spPr/>
        <p:txBody>
          <a:bodyPr>
            <a:normAutofit fontScale="90000"/>
          </a:bodyPr>
          <a:lstStyle/>
          <a:p>
            <a:r>
              <a:rPr lang="en-US"/>
              <a:t>Nursing Home Outlook?</a:t>
            </a:r>
          </a:p>
        </p:txBody>
      </p:sp>
      <p:sp>
        <p:nvSpPr>
          <p:cNvPr id="4" name="Slide Number Placeholder 3">
            <a:extLst>
              <a:ext uri="{FF2B5EF4-FFF2-40B4-BE49-F238E27FC236}">
                <a16:creationId xmlns:a16="http://schemas.microsoft.com/office/drawing/2014/main" id="{0E98BB22-2327-7CBE-B0FA-2D91DD41FCC6}"/>
              </a:ext>
            </a:extLst>
          </p:cNvPr>
          <p:cNvSpPr>
            <a:spLocks noGrp="1"/>
          </p:cNvSpPr>
          <p:nvPr>
            <p:ph type="sldNum" sz="quarter" idx="4"/>
          </p:nvPr>
        </p:nvSpPr>
        <p:spPr/>
        <p:txBody>
          <a:bodyPr/>
          <a:lstStyle/>
          <a:p>
            <a:fld id="{6DAB3F6F-6A30-410C-8DAB-3E7769D71CBC}" type="slidenum">
              <a:rPr lang="en-US" smtClean="0"/>
              <a:pPr/>
              <a:t>26</a:t>
            </a:fld>
            <a:endParaRPr lang="en-US"/>
          </a:p>
        </p:txBody>
      </p:sp>
      <p:sp>
        <p:nvSpPr>
          <p:cNvPr id="11" name="TextBox 10">
            <a:extLst>
              <a:ext uri="{FF2B5EF4-FFF2-40B4-BE49-F238E27FC236}">
                <a16:creationId xmlns:a16="http://schemas.microsoft.com/office/drawing/2014/main" id="{F86FAF15-C018-8E3C-5C40-1680D24FC570}"/>
              </a:ext>
            </a:extLst>
          </p:cNvPr>
          <p:cNvSpPr txBox="1"/>
          <p:nvPr/>
        </p:nvSpPr>
        <p:spPr>
          <a:xfrm>
            <a:off x="4759874" y="4076854"/>
            <a:ext cx="4010297" cy="261610"/>
          </a:xfrm>
          <a:prstGeom prst="rect">
            <a:avLst/>
          </a:prstGeom>
          <a:noFill/>
        </p:spPr>
        <p:txBody>
          <a:bodyPr wrap="square">
            <a:spAutoFit/>
          </a:bodyPr>
          <a:lstStyle/>
          <a:p>
            <a:r>
              <a:rPr lang="en-US" sz="1050">
                <a:hlinkClick r:id="rId2"/>
              </a:rPr>
              <a:t>Tab-E-SNF-payment-adequacy-December-2024_SEC-1.pdf</a:t>
            </a:r>
            <a:endParaRPr lang="en-US" sz="1050"/>
          </a:p>
        </p:txBody>
      </p:sp>
      <p:pic>
        <p:nvPicPr>
          <p:cNvPr id="10" name="Picture 9">
            <a:extLst>
              <a:ext uri="{FF2B5EF4-FFF2-40B4-BE49-F238E27FC236}">
                <a16:creationId xmlns:a16="http://schemas.microsoft.com/office/drawing/2014/main" id="{C4C3D1CF-CFE1-4EEA-7462-3BFEEE04330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15129" y="1239670"/>
            <a:ext cx="4934957" cy="2735684"/>
          </a:xfrm>
          <a:prstGeom prst="rect">
            <a:avLst/>
          </a:prstGeom>
        </p:spPr>
      </p:pic>
      <p:sp>
        <p:nvSpPr>
          <p:cNvPr id="5" name="Content Placeholder 2">
            <a:extLst>
              <a:ext uri="{FF2B5EF4-FFF2-40B4-BE49-F238E27FC236}">
                <a16:creationId xmlns:a16="http://schemas.microsoft.com/office/drawing/2014/main" id="{84940D29-9AA9-4ECB-FE17-A4DF005075E8}"/>
              </a:ext>
            </a:extLst>
          </p:cNvPr>
          <p:cNvSpPr txBox="1">
            <a:spLocks/>
          </p:cNvSpPr>
          <p:nvPr/>
        </p:nvSpPr>
        <p:spPr bwMode="auto">
          <a:xfrm>
            <a:off x="457200" y="952916"/>
            <a:ext cx="3316196" cy="32376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2"/>
              </a:buClr>
              <a:buSzPct val="120000"/>
              <a:buFont typeface="Arial" panose="020B0604020202020204" pitchFamily="34" charset="0"/>
              <a:buChar char="•"/>
              <a:defRPr sz="2400">
                <a:solidFill>
                  <a:schemeClr val="tx2"/>
                </a:solidFill>
                <a:latin typeface="Calibri" panose="020F0502020204030204" pitchFamily="34" charset="0"/>
                <a:ea typeface="+mn-ea"/>
                <a:cs typeface="Calibri" panose="020F0502020204030204" pitchFamily="34" charset="0"/>
              </a:defRPr>
            </a:lvl1pPr>
            <a:lvl2pPr marL="742950" indent="-285750" algn="l" rtl="0" eaLnBrk="1" fontAlgn="base" hangingPunct="1">
              <a:spcBef>
                <a:spcPct val="20000"/>
              </a:spcBef>
              <a:spcAft>
                <a:spcPct val="0"/>
              </a:spcAft>
              <a:buClr>
                <a:schemeClr val="accent2"/>
              </a:buClr>
              <a:buFont typeface="Courier New" panose="02070309020205020404" pitchFamily="49" charset="0"/>
              <a:buChar char="o"/>
              <a:defRPr sz="2000">
                <a:solidFill>
                  <a:schemeClr val="tx2"/>
                </a:solidFill>
                <a:latin typeface="Calibri" panose="020F0502020204030204" pitchFamily="34" charset="0"/>
                <a:ea typeface="+mn-ea"/>
                <a:cs typeface="Calibri" panose="020F0502020204030204" pitchFamily="34" charset="0"/>
              </a:defRPr>
            </a:lvl2pPr>
            <a:lvl3pPr marL="1143000" indent="-228600" algn="l" rtl="0" eaLnBrk="1" fontAlgn="base" hangingPunct="1">
              <a:spcBef>
                <a:spcPct val="20000"/>
              </a:spcBef>
              <a:spcAft>
                <a:spcPct val="0"/>
              </a:spcAft>
              <a:buClr>
                <a:schemeClr val="accent2"/>
              </a:buClr>
              <a:buSzPct val="85000"/>
              <a:buFont typeface="Wingdings" panose="05000000000000000000" pitchFamily="2" charset="2"/>
              <a:buChar char="§"/>
              <a:defRPr sz="1800">
                <a:solidFill>
                  <a:schemeClr val="tx2"/>
                </a:solidFill>
                <a:latin typeface="Calibri" panose="020F0502020204030204" pitchFamily="34" charset="0"/>
                <a:ea typeface="+mn-ea"/>
                <a:cs typeface="Calibri" panose="020F0502020204030204" pitchFamily="34" charset="0"/>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anose="020F0502020204030204" pitchFamily="34" charset="0"/>
                <a:ea typeface="+mn-ea"/>
                <a:cs typeface="Calibri" panose="020F0502020204030204" pitchFamily="34" charset="0"/>
              </a:defRPr>
            </a:lvl4pPr>
            <a:lvl5pPr marL="2057400" indent="-228600" algn="l" rtl="0" eaLnBrk="1" fontAlgn="base" hangingPunct="1">
              <a:spcBef>
                <a:spcPct val="20000"/>
              </a:spcBef>
              <a:spcAft>
                <a:spcPct val="0"/>
              </a:spcAft>
              <a:buClr>
                <a:schemeClr val="accent2"/>
              </a:buClr>
              <a:buFont typeface="Arial" panose="020B0604020202020204" pitchFamily="34" charset="0"/>
              <a:buChar char="•"/>
              <a:defRPr sz="1600">
                <a:solidFill>
                  <a:schemeClr val="tx2"/>
                </a:solidFill>
                <a:latin typeface="Calibri" panose="020F0502020204030204" pitchFamily="34" charset="0"/>
                <a:ea typeface="+mn-ea"/>
                <a:cs typeface="Calibri" panose="020F0502020204030204" pitchFamily="34" charset="0"/>
              </a:defRPr>
            </a:lvl5pPr>
            <a:lvl6pPr marL="2514600" indent="-228600" algn="l" rtl="0" eaLnBrk="1" fontAlgn="base" hangingPunct="1">
              <a:spcBef>
                <a:spcPct val="20000"/>
              </a:spcBef>
              <a:spcAft>
                <a:spcPct val="0"/>
              </a:spcAft>
              <a:buFont typeface="Arial" charset="0"/>
              <a:buChar char="–"/>
              <a:defRPr>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a:solidFill>
                  <a:schemeClr val="tx1"/>
                </a:solidFill>
                <a:latin typeface="+mn-lt"/>
                <a:ea typeface="+mn-ea"/>
              </a:defRPr>
            </a:lvl9pPr>
          </a:lstStyle>
          <a:p>
            <a:r>
              <a:rPr lang="en-US" sz="2000" kern="0"/>
              <a:t>Medicare FFS rates are sufficient (see MedPAC graphic at right)</a:t>
            </a:r>
          </a:p>
          <a:p>
            <a:pPr lvl="1"/>
            <a:r>
              <a:rPr lang="en-US" sz="1600" kern="0"/>
              <a:t>Don’t expect any increases</a:t>
            </a:r>
          </a:p>
          <a:p>
            <a:r>
              <a:rPr lang="en-US" sz="2000" kern="0"/>
              <a:t>MA growth will continue</a:t>
            </a:r>
          </a:p>
          <a:p>
            <a:pPr lvl="1"/>
            <a:r>
              <a:rPr lang="en-US" sz="1600" kern="0"/>
              <a:t>Congress may look at adm burden but not payment adequacy </a:t>
            </a:r>
          </a:p>
          <a:p>
            <a:r>
              <a:rPr lang="en-US" sz="2000" kern="0"/>
              <a:t>Adequate Medicaid rates are essential</a:t>
            </a:r>
          </a:p>
        </p:txBody>
      </p:sp>
    </p:spTree>
    <p:extLst>
      <p:ext uri="{BB962C8B-B14F-4D97-AF65-F5344CB8AC3E}">
        <p14:creationId xmlns:p14="http://schemas.microsoft.com/office/powerpoint/2010/main" val="2395093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833136-4BC2-9AE9-8A79-AB8F92711BE9}"/>
              </a:ext>
            </a:extLst>
          </p:cNvPr>
          <p:cNvSpPr>
            <a:spLocks noGrp="1"/>
          </p:cNvSpPr>
          <p:nvPr>
            <p:ph sz="half" idx="2"/>
          </p:nvPr>
        </p:nvSpPr>
        <p:spPr/>
        <p:txBody>
          <a:bodyPr/>
          <a:lstStyle/>
          <a:p>
            <a:r>
              <a:rPr lang="en-US"/>
              <a:t>Questions?</a:t>
            </a:r>
          </a:p>
          <a:p>
            <a:endParaRPr lang="en-US" sz="1600" b="1" i="0" kern="0"/>
          </a:p>
          <a:p>
            <a:r>
              <a:rPr lang="en-US" sz="1400" i="0" kern="0"/>
              <a:t>Jennifer Boese, MS</a:t>
            </a:r>
          </a:p>
          <a:p>
            <a:r>
              <a:rPr lang="en-US" sz="1050" kern="0"/>
              <a:t>Director, Health Care Policy &amp; Innovation</a:t>
            </a:r>
          </a:p>
          <a:p>
            <a:r>
              <a:rPr lang="en-US" sz="1050" kern="0">
                <a:hlinkClick r:id="rId2"/>
              </a:rPr>
              <a:t>Jennifer.Boese@CLAConnect.com</a:t>
            </a:r>
            <a:r>
              <a:rPr lang="en-US" sz="1050" kern="0"/>
              <a:t> </a:t>
            </a:r>
          </a:p>
          <a:p>
            <a:endParaRPr lang="en-US"/>
          </a:p>
          <a:p>
            <a:r>
              <a:rPr lang="en-US" sz="1400" i="0"/>
              <a:t>Jonathan Fink, CPA</a:t>
            </a:r>
          </a:p>
          <a:p>
            <a:r>
              <a:rPr lang="en-US" sz="1050"/>
              <a:t>Principal</a:t>
            </a:r>
          </a:p>
          <a:p>
            <a:r>
              <a:rPr lang="en-US" sz="1050">
                <a:hlinkClick r:id="rId3"/>
              </a:rPr>
              <a:t>Jonathan.Fink@CLAConnect.com</a:t>
            </a:r>
            <a:r>
              <a:rPr lang="en-US" sz="1050"/>
              <a:t> </a:t>
            </a:r>
          </a:p>
        </p:txBody>
      </p:sp>
      <p:sp>
        <p:nvSpPr>
          <p:cNvPr id="3" name="Slide Number Placeholder 2">
            <a:extLst>
              <a:ext uri="{FF2B5EF4-FFF2-40B4-BE49-F238E27FC236}">
                <a16:creationId xmlns:a16="http://schemas.microsoft.com/office/drawing/2014/main" id="{82952280-B6F2-5F7B-DF78-EE0D61BB3A5E}"/>
              </a:ext>
            </a:extLst>
          </p:cNvPr>
          <p:cNvSpPr>
            <a:spLocks noGrp="1"/>
          </p:cNvSpPr>
          <p:nvPr>
            <p:ph type="sldNum" sz="quarter" idx="4"/>
          </p:nvPr>
        </p:nvSpPr>
        <p:spPr/>
        <p:txBody>
          <a:bodyPr/>
          <a:lstStyle/>
          <a:p>
            <a:fld id="{6DAB3F6F-6A30-410C-8DAB-3E7769D71CBC}" type="slidenum">
              <a:rPr lang="en-US" smtClean="0"/>
              <a:pPr/>
              <a:t>27</a:t>
            </a:fld>
            <a:endParaRPr lang="en-US"/>
          </a:p>
        </p:txBody>
      </p:sp>
    </p:spTree>
    <p:extLst>
      <p:ext uri="{BB962C8B-B14F-4D97-AF65-F5344CB8AC3E}">
        <p14:creationId xmlns:p14="http://schemas.microsoft.com/office/powerpoint/2010/main" val="1194271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6D2439-F1CD-9F92-C2D9-1F05C2840C4F}"/>
              </a:ext>
            </a:extLst>
          </p:cNvPr>
          <p:cNvSpPr>
            <a:spLocks noGrp="1"/>
          </p:cNvSpPr>
          <p:nvPr>
            <p:ph type="body" sz="quarter" idx="13"/>
          </p:nvPr>
        </p:nvSpPr>
        <p:spPr/>
        <p:txBody>
          <a:bodyPr/>
          <a:lstStyle/>
          <a:p>
            <a:r>
              <a:rPr lang="en-US" sz="4000"/>
              <a:t>Discussion</a:t>
            </a:r>
          </a:p>
        </p:txBody>
      </p:sp>
      <p:sp>
        <p:nvSpPr>
          <p:cNvPr id="3" name="TextBox 2">
            <a:extLst>
              <a:ext uri="{FF2B5EF4-FFF2-40B4-BE49-F238E27FC236}">
                <a16:creationId xmlns:a16="http://schemas.microsoft.com/office/drawing/2014/main" id="{6E10CCB0-FFF0-07D9-1970-1C49699A62F0}"/>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bg1"/>
                </a:solidFill>
              </a:rPr>
              <a:t>Connecticut Department of Social Services</a:t>
            </a:r>
          </a:p>
        </p:txBody>
      </p:sp>
    </p:spTree>
    <p:extLst>
      <p:ext uri="{BB962C8B-B14F-4D97-AF65-F5344CB8AC3E}">
        <p14:creationId xmlns:p14="http://schemas.microsoft.com/office/powerpoint/2010/main" val="2996697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89DB-D09D-0E76-7220-71132278241A}"/>
              </a:ext>
            </a:extLst>
          </p:cNvPr>
          <p:cNvSpPr>
            <a:spLocks noGrp="1"/>
          </p:cNvSpPr>
          <p:nvPr>
            <p:ph type="title"/>
          </p:nvPr>
        </p:nvSpPr>
        <p:spPr/>
        <p:txBody>
          <a:bodyPr>
            <a:noAutofit/>
          </a:bodyPr>
          <a:lstStyle/>
          <a:p>
            <a:r>
              <a:rPr lang="en-US" sz="1600"/>
              <a:t>Bed Capacity-Census Data</a:t>
            </a:r>
          </a:p>
        </p:txBody>
      </p:sp>
      <p:sp>
        <p:nvSpPr>
          <p:cNvPr id="3" name="TextBox 2">
            <a:extLst>
              <a:ext uri="{FF2B5EF4-FFF2-40B4-BE49-F238E27FC236}">
                <a16:creationId xmlns:a16="http://schemas.microsoft.com/office/drawing/2014/main" id="{4E999702-3C16-DC20-FC20-1C34E29FC0D1}"/>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pic>
        <p:nvPicPr>
          <p:cNvPr id="4" name="Picture 3">
            <a:extLst>
              <a:ext uri="{FF2B5EF4-FFF2-40B4-BE49-F238E27FC236}">
                <a16:creationId xmlns:a16="http://schemas.microsoft.com/office/drawing/2014/main" id="{CA29513F-9192-0E61-F89E-8EFCEEC065C7}"/>
              </a:ext>
            </a:extLst>
          </p:cNvPr>
          <p:cNvPicPr>
            <a:picLocks noChangeAspect="1"/>
          </p:cNvPicPr>
          <p:nvPr/>
        </p:nvPicPr>
        <p:blipFill>
          <a:blip r:embed="rId3"/>
          <a:stretch>
            <a:fillRect/>
          </a:stretch>
        </p:blipFill>
        <p:spPr>
          <a:xfrm>
            <a:off x="325164" y="620551"/>
            <a:ext cx="8483819" cy="4227564"/>
          </a:xfrm>
          <a:prstGeom prst="rect">
            <a:avLst/>
          </a:prstGeom>
        </p:spPr>
      </p:pic>
    </p:spTree>
    <p:extLst>
      <p:ext uri="{BB962C8B-B14F-4D97-AF65-F5344CB8AC3E}">
        <p14:creationId xmlns:p14="http://schemas.microsoft.com/office/powerpoint/2010/main" val="1041034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5F397-EBEA-A074-72E1-6731D41B0C6A}"/>
              </a:ext>
            </a:extLst>
          </p:cNvPr>
          <p:cNvSpPr>
            <a:spLocks noGrp="1"/>
          </p:cNvSpPr>
          <p:nvPr>
            <p:ph type="title"/>
          </p:nvPr>
        </p:nvSpPr>
        <p:spPr>
          <a:xfrm>
            <a:off x="311700" y="232757"/>
            <a:ext cx="8520600" cy="709778"/>
          </a:xfrm>
        </p:spPr>
        <p:txBody>
          <a:bodyPr>
            <a:noAutofit/>
          </a:bodyPr>
          <a:lstStyle/>
          <a:p>
            <a:r>
              <a:rPr lang="en-US" sz="1600">
                <a:cs typeface="Poppins SemiBold"/>
              </a:rPr>
              <a:t>Number of Homes by Bed Count</a:t>
            </a:r>
            <a:br>
              <a:rPr lang="en-US" sz="1600"/>
            </a:br>
            <a:r>
              <a:rPr lang="en-US" sz="1600">
                <a:cs typeface="Poppins SemiBold"/>
              </a:rPr>
              <a:t>N=196* Nursing Homes</a:t>
            </a:r>
          </a:p>
        </p:txBody>
      </p:sp>
      <p:graphicFrame>
        <p:nvGraphicFramePr>
          <p:cNvPr id="4" name="Content Placeholder 6">
            <a:extLst>
              <a:ext uri="{FF2B5EF4-FFF2-40B4-BE49-F238E27FC236}">
                <a16:creationId xmlns:a16="http://schemas.microsoft.com/office/drawing/2014/main" id="{8AC91727-218F-B9DB-8DDE-D60CE3CA21D7}"/>
              </a:ext>
            </a:extLst>
          </p:cNvPr>
          <p:cNvGraphicFramePr>
            <a:graphicFrameLocks noGrp="1"/>
          </p:cNvGraphicFramePr>
          <p:nvPr>
            <p:extLst>
              <p:ext uri="{D42A27DB-BD31-4B8C-83A1-F6EECF244321}">
                <p14:modId xmlns:p14="http://schemas.microsoft.com/office/powerpoint/2010/main" val="823630777"/>
              </p:ext>
            </p:extLst>
          </p:nvPr>
        </p:nvGraphicFramePr>
        <p:xfrm>
          <a:off x="0" y="885600"/>
          <a:ext cx="8994970" cy="351028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
            <a:extLst>
              <a:ext uri="{FF2B5EF4-FFF2-40B4-BE49-F238E27FC236}">
                <a16:creationId xmlns:a16="http://schemas.microsoft.com/office/drawing/2014/main" id="{EC94155E-7A9B-7099-F9C1-9445195F8E08}"/>
              </a:ext>
            </a:extLst>
          </p:cNvPr>
          <p:cNvSpPr txBox="1"/>
          <p:nvPr/>
        </p:nvSpPr>
        <p:spPr>
          <a:xfrm>
            <a:off x="6966000" y="4395884"/>
            <a:ext cx="1866300" cy="30777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*updated 12/31/2024</a:t>
            </a:r>
          </a:p>
        </p:txBody>
      </p:sp>
      <p:sp>
        <p:nvSpPr>
          <p:cNvPr id="6" name="TextBox 5">
            <a:extLst>
              <a:ext uri="{FF2B5EF4-FFF2-40B4-BE49-F238E27FC236}">
                <a16:creationId xmlns:a16="http://schemas.microsoft.com/office/drawing/2014/main" id="{62EA0FCE-913D-A353-0C8E-A811282E0B84}"/>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
        <p:nvSpPr>
          <p:cNvPr id="3" name="TextBox 2">
            <a:extLst>
              <a:ext uri="{FF2B5EF4-FFF2-40B4-BE49-F238E27FC236}">
                <a16:creationId xmlns:a16="http://schemas.microsoft.com/office/drawing/2014/main" id="{807D33AE-5B59-1AE3-73B4-81789C35E28A}"/>
              </a:ext>
            </a:extLst>
          </p:cNvPr>
          <p:cNvSpPr txBox="1"/>
          <p:nvPr/>
        </p:nvSpPr>
        <p:spPr>
          <a:xfrm>
            <a:off x="311700" y="1976712"/>
            <a:ext cx="277409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t>There was one new closure in Q1 of 2025.</a:t>
            </a:r>
          </a:p>
          <a:p>
            <a:endParaRPr lang="en-US" i="1"/>
          </a:p>
          <a:p>
            <a:r>
              <a:rPr lang="en-US" i="1"/>
              <a:t>Abbott Terrace Health Center had 205 licensed beds and closed on 11/05/2024.</a:t>
            </a:r>
          </a:p>
        </p:txBody>
      </p:sp>
    </p:spTree>
    <p:extLst>
      <p:ext uri="{BB962C8B-B14F-4D97-AF65-F5344CB8AC3E}">
        <p14:creationId xmlns:p14="http://schemas.microsoft.com/office/powerpoint/2010/main" val="298800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D28D0788-F277-4B1A-9099-4ECD27013A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9144000" cy="511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076028"/>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F3825-E67F-593E-04DC-C3E7D031AA79}"/>
              </a:ext>
            </a:extLst>
          </p:cNvPr>
          <p:cNvSpPr>
            <a:spLocks noGrp="1"/>
          </p:cNvSpPr>
          <p:nvPr>
            <p:ph type="title"/>
          </p:nvPr>
        </p:nvSpPr>
        <p:spPr>
          <a:xfrm>
            <a:off x="311700" y="232757"/>
            <a:ext cx="8520600" cy="559182"/>
          </a:xfrm>
        </p:spPr>
        <p:txBody>
          <a:bodyPr>
            <a:normAutofit/>
          </a:bodyPr>
          <a:lstStyle/>
          <a:p>
            <a:r>
              <a:rPr lang="en-US" sz="1600"/>
              <a:t>Nursing Home Receiverships, Bankruptcies, Temporary Managers and Closures</a:t>
            </a:r>
          </a:p>
        </p:txBody>
      </p:sp>
      <p:sp>
        <p:nvSpPr>
          <p:cNvPr id="3" name="Text Placeholder 2">
            <a:extLst>
              <a:ext uri="{FF2B5EF4-FFF2-40B4-BE49-F238E27FC236}">
                <a16:creationId xmlns:a16="http://schemas.microsoft.com/office/drawing/2014/main" id="{20CDF75B-EAED-3F57-D37F-6D1461005ED8}"/>
              </a:ext>
            </a:extLst>
          </p:cNvPr>
          <p:cNvSpPr>
            <a:spLocks noGrp="1"/>
          </p:cNvSpPr>
          <p:nvPr>
            <p:ph type="body" idx="1"/>
          </p:nvPr>
        </p:nvSpPr>
        <p:spPr>
          <a:xfrm>
            <a:off x="311700" y="3869871"/>
            <a:ext cx="8520600" cy="641855"/>
          </a:xfrm>
        </p:spPr>
        <p:txBody>
          <a:bodyPr/>
          <a:lstStyle/>
          <a:p>
            <a:pPr marL="0" indent="0">
              <a:buNone/>
            </a:pPr>
            <a:r>
              <a:rPr lang="en-US">
                <a:cs typeface="Poppins"/>
              </a:rPr>
              <a:t>*2024: Chesterfields, Touchpoints of Farmington, </a:t>
            </a:r>
            <a:r>
              <a:rPr lang="en-US" err="1">
                <a:cs typeface="Poppins"/>
              </a:rPr>
              <a:t>Crestfield</a:t>
            </a:r>
            <a:r>
              <a:rPr lang="en-US">
                <a:cs typeface="Poppins"/>
              </a:rPr>
              <a:t>, Middlesex Health Care</a:t>
            </a:r>
          </a:p>
          <a:p>
            <a:pPr marL="0" indent="0">
              <a:lnSpc>
                <a:spcPct val="114999"/>
              </a:lnSpc>
              <a:buNone/>
            </a:pPr>
            <a:r>
              <a:rPr lang="en-US">
                <a:cs typeface="Poppins"/>
              </a:rPr>
              <a:t>*2025: Abbott Terrace </a:t>
            </a:r>
            <a:endParaRPr lang="en-US"/>
          </a:p>
        </p:txBody>
      </p:sp>
      <p:graphicFrame>
        <p:nvGraphicFramePr>
          <p:cNvPr id="6" name="Table 5">
            <a:extLst>
              <a:ext uri="{FF2B5EF4-FFF2-40B4-BE49-F238E27FC236}">
                <a16:creationId xmlns:a16="http://schemas.microsoft.com/office/drawing/2014/main" id="{65361F28-D721-8F01-9813-4F84F5BFF84D}"/>
              </a:ext>
            </a:extLst>
          </p:cNvPr>
          <p:cNvGraphicFramePr>
            <a:graphicFrameLocks noGrp="1"/>
          </p:cNvGraphicFramePr>
          <p:nvPr>
            <p:extLst>
              <p:ext uri="{D42A27DB-BD31-4B8C-83A1-F6EECF244321}">
                <p14:modId xmlns:p14="http://schemas.microsoft.com/office/powerpoint/2010/main" val="4122958927"/>
              </p:ext>
            </p:extLst>
          </p:nvPr>
        </p:nvGraphicFramePr>
        <p:xfrm>
          <a:off x="311150" y="918420"/>
          <a:ext cx="8521700" cy="2557488"/>
        </p:xfrm>
        <a:graphic>
          <a:graphicData uri="http://schemas.openxmlformats.org/drawingml/2006/table">
            <a:tbl>
              <a:tblPr/>
              <a:tblGrid>
                <a:gridCol w="1167136">
                  <a:extLst>
                    <a:ext uri="{9D8B030D-6E8A-4147-A177-3AD203B41FA5}">
                      <a16:colId xmlns:a16="http://schemas.microsoft.com/office/drawing/2014/main" val="2553966295"/>
                    </a:ext>
                  </a:extLst>
                </a:gridCol>
                <a:gridCol w="1999700">
                  <a:extLst>
                    <a:ext uri="{9D8B030D-6E8A-4147-A177-3AD203B41FA5}">
                      <a16:colId xmlns:a16="http://schemas.microsoft.com/office/drawing/2014/main" val="1018978948"/>
                    </a:ext>
                  </a:extLst>
                </a:gridCol>
                <a:gridCol w="1355821">
                  <a:extLst>
                    <a:ext uri="{9D8B030D-6E8A-4147-A177-3AD203B41FA5}">
                      <a16:colId xmlns:a16="http://schemas.microsoft.com/office/drawing/2014/main" val="2806525376"/>
                    </a:ext>
                  </a:extLst>
                </a:gridCol>
                <a:gridCol w="2102086">
                  <a:extLst>
                    <a:ext uri="{9D8B030D-6E8A-4147-A177-3AD203B41FA5}">
                      <a16:colId xmlns:a16="http://schemas.microsoft.com/office/drawing/2014/main" val="1100811974"/>
                    </a:ext>
                  </a:extLst>
                </a:gridCol>
                <a:gridCol w="1896957">
                  <a:extLst>
                    <a:ext uri="{9D8B030D-6E8A-4147-A177-3AD203B41FA5}">
                      <a16:colId xmlns:a16="http://schemas.microsoft.com/office/drawing/2014/main" val="3106407390"/>
                    </a:ext>
                  </a:extLst>
                </a:gridCol>
              </a:tblGrid>
              <a:tr h="975043">
                <a:tc>
                  <a:txBody>
                    <a:bodyPr/>
                    <a:lstStyle/>
                    <a:p>
                      <a:pPr algn="ctr" fontAlgn="base"/>
                      <a:r>
                        <a:rPr lang="en-US" sz="1500" b="1" i="0" u="none" strike="noStrike">
                          <a:solidFill>
                            <a:srgbClr val="F2F2F2"/>
                          </a:solidFill>
                          <a:effectLst/>
                          <a:latin typeface="Open Sans"/>
                        </a:rPr>
                        <a:t>​Fiscal Year</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ase"/>
                      <a:r>
                        <a:rPr lang="en-US" sz="1500" b="1" i="0" u="none" strike="noStrike">
                          <a:solidFill>
                            <a:srgbClr val="F2F2F2"/>
                          </a:solidFill>
                          <a:effectLst/>
                          <a:latin typeface="Open Sans"/>
                        </a:rPr>
                        <a:t>Receivership​</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ase"/>
                      <a:r>
                        <a:rPr lang="en-US" sz="1500" b="1" i="0" u="none" strike="noStrike">
                          <a:solidFill>
                            <a:srgbClr val="F2F2F2"/>
                          </a:solidFill>
                          <a:effectLst/>
                          <a:latin typeface="Open Sans"/>
                        </a:rPr>
                        <a:t>Bankruptcy</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ase"/>
                      <a:r>
                        <a:rPr lang="en-US" sz="1500" b="1" i="0" u="none" strike="noStrike">
                          <a:solidFill>
                            <a:srgbClr val="F2F2F2"/>
                          </a:solidFill>
                          <a:effectLst/>
                          <a:latin typeface="Open Sans"/>
                        </a:rPr>
                        <a:t>Temporary Manager​</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ase"/>
                      <a:r>
                        <a:rPr lang="en-US" sz="1500" b="1" i="0" u="none" strike="noStrike">
                          <a:solidFill>
                            <a:srgbClr val="F2F2F2"/>
                          </a:solidFill>
                          <a:effectLst/>
                          <a:latin typeface="Open Sans"/>
                        </a:rPr>
                        <a:t>Closure</a:t>
                      </a:r>
                      <a:r>
                        <a:rPr lang="en-US" sz="1500" b="1" i="0">
                          <a:solidFill>
                            <a:srgbClr val="F2F2F2"/>
                          </a:solidFill>
                          <a:effectLst/>
                          <a:latin typeface="Open Sans"/>
                        </a:rPr>
                        <a:t>​</a:t>
                      </a:r>
                      <a:endParaRPr lang="en-US" sz="1100" b="1" i="0">
                        <a:solidFill>
                          <a:srgbClr val="F2F2F2"/>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1544"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428072964"/>
                  </a:ext>
                </a:extLst>
              </a:tr>
              <a:tr h="783230">
                <a:tc>
                  <a:txBody>
                    <a:bodyPr/>
                    <a:lstStyle/>
                    <a:p>
                      <a:pPr lvl="0" algn="ctr">
                        <a:buNone/>
                      </a:pPr>
                      <a:r>
                        <a:rPr lang="en-US" sz="1400" b="0" i="0">
                          <a:solidFill>
                            <a:schemeClr val="tx1"/>
                          </a:solidFill>
                          <a:effectLst/>
                          <a:latin typeface="Open Sans"/>
                        </a:rPr>
                        <a:t>SFY 25</a:t>
                      </a:r>
                      <a:endParaRPr lang="en-US"/>
                    </a:p>
                    <a:p>
                      <a:pPr lvl="0" algn="ctr">
                        <a:buNone/>
                      </a:pPr>
                      <a:r>
                        <a:rPr lang="en-US" sz="1400" b="0" i="0">
                          <a:solidFill>
                            <a:schemeClr val="tx1"/>
                          </a:solidFill>
                          <a:effectLst/>
                          <a:latin typeface="Open Sans"/>
                        </a:rPr>
                        <a:t>7/1/24-6/30/25</a:t>
                      </a:r>
                    </a:p>
                  </a:txBody>
                  <a:tcPr marL="69922" marR="69922" marT="34961" marB="34961"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buNone/>
                      </a:pPr>
                      <a:r>
                        <a:rPr lang="en-US" sz="1400" b="0" i="0">
                          <a:solidFill>
                            <a:schemeClr val="tx1"/>
                          </a:solidFill>
                          <a:effectLst/>
                          <a:latin typeface="Open Sans"/>
                        </a:rPr>
                        <a:t>0</a:t>
                      </a: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buNone/>
                      </a:pPr>
                      <a:r>
                        <a:rPr lang="en-US" sz="1400" b="0" i="0">
                          <a:solidFill>
                            <a:schemeClr val="tx1"/>
                          </a:solidFill>
                          <a:effectLst/>
                          <a:latin typeface="Open Sans"/>
                        </a:rPr>
                        <a:t>0</a:t>
                      </a: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buNone/>
                      </a:pPr>
                      <a:r>
                        <a:rPr lang="en-US" sz="1400" b="0" i="0">
                          <a:solidFill>
                            <a:schemeClr val="tx1"/>
                          </a:solidFill>
                          <a:effectLst/>
                          <a:latin typeface="Open Sans"/>
                        </a:rPr>
                        <a:t>0</a:t>
                      </a: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buNone/>
                      </a:pPr>
                      <a:r>
                        <a:rPr lang="en-US" sz="1400" b="0" i="0">
                          <a:solidFill>
                            <a:schemeClr val="tx1"/>
                          </a:solidFill>
                          <a:effectLst/>
                          <a:latin typeface="Open Sans"/>
                        </a:rPr>
                        <a:t>1*</a:t>
                      </a:r>
                    </a:p>
                  </a:txBody>
                  <a:tcPr marL="69922" marR="69922" marT="34961" marB="34961" anchor="ctr">
                    <a:lnL w="12700" cap="flat" cmpd="sng" algn="ctr">
                      <a:solidFill>
                        <a:schemeClr val="bg1"/>
                      </a:solidFill>
                      <a:prstDash val="solid"/>
                      <a:round/>
                      <a:headEnd type="none" w="med" len="med"/>
                      <a:tailEnd type="none" w="med" len="med"/>
                    </a:lnL>
                    <a:lnR w="11544"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325830824"/>
                  </a:ext>
                </a:extLst>
              </a:tr>
              <a:tr h="799215">
                <a:tc>
                  <a:txBody>
                    <a:bodyPr/>
                    <a:lstStyle/>
                    <a:p>
                      <a:pPr algn="ctr" fontAlgn="base"/>
                      <a:r>
                        <a:rPr lang="en-US" sz="1400" b="0" i="0" u="none" strike="noStrike">
                          <a:solidFill>
                            <a:schemeClr val="tx1"/>
                          </a:solidFill>
                          <a:effectLst/>
                          <a:latin typeface="Open Sans"/>
                        </a:rPr>
                        <a:t>SFY24</a:t>
                      </a:r>
                      <a:r>
                        <a:rPr lang="en-US" sz="1400" b="0" i="0">
                          <a:solidFill>
                            <a:schemeClr val="tx1"/>
                          </a:solidFill>
                          <a:effectLst/>
                          <a:latin typeface="Open Sans"/>
                        </a:rPr>
                        <a:t>​</a:t>
                      </a:r>
                      <a:endParaRPr lang="en-US" sz="1100" b="0" i="0">
                        <a:solidFill>
                          <a:schemeClr val="tx1"/>
                        </a:solidFill>
                        <a:effectLst/>
                        <a:latin typeface="Open Sans"/>
                      </a:endParaRPr>
                    </a:p>
                    <a:p>
                      <a:pPr algn="ctr" fontAlgn="base"/>
                      <a:r>
                        <a:rPr lang="en-US" sz="1400" b="0" i="0" u="none" strike="noStrike">
                          <a:solidFill>
                            <a:schemeClr val="tx1"/>
                          </a:solidFill>
                          <a:effectLst/>
                          <a:latin typeface="Open Sans"/>
                        </a:rPr>
                        <a:t>7/1/23-6/30/24</a:t>
                      </a:r>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fontAlgn="base"/>
                      <a:r>
                        <a:rPr lang="en-US" sz="1400" b="0" i="0" u="none" strike="noStrike">
                          <a:solidFill>
                            <a:schemeClr val="tx1"/>
                          </a:solidFill>
                          <a:effectLst/>
                          <a:latin typeface="Open Sans"/>
                        </a:rPr>
                        <a:t> Trinity Terraces  </a:t>
                      </a:r>
                      <a:r>
                        <a:rPr lang="en-US" sz="1400" b="0" i="0">
                          <a:solidFill>
                            <a:schemeClr val="tx1"/>
                          </a:solidFill>
                          <a:effectLst/>
                          <a:latin typeface="Open Sans"/>
                        </a:rPr>
                        <a:t>​</a:t>
                      </a:r>
                      <a:endParaRPr lang="en-US" sz="1100" b="0" i="0">
                        <a:solidFill>
                          <a:schemeClr val="tx1"/>
                        </a:solidFill>
                        <a:effectLst/>
                        <a:latin typeface="Open Sans"/>
                      </a:endParaRPr>
                    </a:p>
                    <a:p>
                      <a:pPr algn="l" fontAlgn="base"/>
                      <a:r>
                        <a:rPr lang="en-US" sz="1400" b="0" i="0" u="none" strike="noStrike">
                          <a:solidFill>
                            <a:schemeClr val="tx1"/>
                          </a:solidFill>
                          <a:effectLst/>
                          <a:latin typeface="Open Sans"/>
                        </a:rPr>
                        <a:t>(Jan. 2024, 46 beds)</a:t>
                      </a:r>
                      <a:r>
                        <a:rPr lang="en-US" sz="1400" b="0" i="0">
                          <a:solidFill>
                            <a:schemeClr val="tx1"/>
                          </a:solidFill>
                          <a:effectLst/>
                          <a:latin typeface="Open Sans"/>
                        </a:rPr>
                        <a:t>​</a:t>
                      </a:r>
                      <a:endParaRPr lang="en-US" sz="1100" b="0" i="0">
                        <a:solidFill>
                          <a:schemeClr val="tx1"/>
                        </a:solidFill>
                        <a:effectLst/>
                        <a:latin typeface="Open Sans"/>
                      </a:endParaRPr>
                    </a:p>
                    <a:p>
                      <a:pPr algn="l" fontAlgn="base"/>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ase"/>
                      <a:r>
                        <a:rPr lang="en-US" sz="1400" b="0" i="0" u="none" strike="noStrike">
                          <a:solidFill>
                            <a:schemeClr val="tx1"/>
                          </a:solidFill>
                          <a:effectLst/>
                          <a:latin typeface="Open Sans"/>
                        </a:rPr>
                        <a:t>0</a:t>
                      </a:r>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ase"/>
                      <a:r>
                        <a:rPr lang="en-US" sz="1400" b="0" i="0" u="none" strike="noStrike">
                          <a:solidFill>
                            <a:schemeClr val="tx1"/>
                          </a:solidFill>
                          <a:effectLst/>
                          <a:latin typeface="Open Sans"/>
                        </a:rPr>
                        <a:t>0</a:t>
                      </a:r>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ase"/>
                      <a:r>
                        <a:rPr lang="en-US" sz="1400" b="0" i="0" u="none" strike="noStrike">
                          <a:solidFill>
                            <a:schemeClr val="tx1"/>
                          </a:solidFill>
                          <a:effectLst/>
                          <a:latin typeface="Open Sans"/>
                        </a:rPr>
                        <a:t>4*</a:t>
                      </a:r>
                      <a:r>
                        <a:rPr lang="en-US" sz="1400" b="0" i="0">
                          <a:solidFill>
                            <a:schemeClr val="tx1"/>
                          </a:solidFill>
                          <a:effectLst/>
                          <a:latin typeface="Open Sans"/>
                        </a:rPr>
                        <a:t>​</a:t>
                      </a:r>
                      <a:endParaRPr lang="en-US" sz="1100" b="0" i="0">
                        <a:solidFill>
                          <a:schemeClr val="tx1"/>
                        </a:solidFill>
                        <a:effectLst/>
                        <a:latin typeface="Open Sans"/>
                      </a:endParaRPr>
                    </a:p>
                  </a:txBody>
                  <a:tcPr marL="69922" marR="69922" marT="34961" marB="34961" anchor="ctr">
                    <a:lnL w="12700" cap="flat" cmpd="sng" algn="ctr">
                      <a:solidFill>
                        <a:schemeClr val="bg1"/>
                      </a:solidFill>
                      <a:prstDash val="solid"/>
                      <a:round/>
                      <a:headEnd type="none" w="med" len="med"/>
                      <a:tailEnd type="none" w="med" len="med"/>
                    </a:lnL>
                    <a:lnR w="11544"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1544"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504729931"/>
                  </a:ext>
                </a:extLst>
              </a:tr>
            </a:tbl>
          </a:graphicData>
        </a:graphic>
      </p:graphicFrame>
      <p:sp>
        <p:nvSpPr>
          <p:cNvPr id="4" name="TextBox 3">
            <a:extLst>
              <a:ext uri="{FF2B5EF4-FFF2-40B4-BE49-F238E27FC236}">
                <a16:creationId xmlns:a16="http://schemas.microsoft.com/office/drawing/2014/main" id="{55F6F36F-2391-D18E-BEAE-FB0DD8D4BFBD}"/>
              </a:ext>
            </a:extLst>
          </p:cNvPr>
          <p:cNvSpPr txBox="1"/>
          <p:nvPr/>
        </p:nvSpPr>
        <p:spPr>
          <a:xfrm>
            <a:off x="1598212" y="4846909"/>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spTree>
    <p:extLst>
      <p:ext uri="{BB962C8B-B14F-4D97-AF65-F5344CB8AC3E}">
        <p14:creationId xmlns:p14="http://schemas.microsoft.com/office/powerpoint/2010/main" val="884539657"/>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38EA1-C211-0F74-4D94-328F641AFEEC}"/>
              </a:ext>
            </a:extLst>
          </p:cNvPr>
          <p:cNvSpPr>
            <a:spLocks noGrp="1"/>
          </p:cNvSpPr>
          <p:nvPr>
            <p:ph type="title"/>
          </p:nvPr>
        </p:nvSpPr>
        <p:spPr>
          <a:xfrm>
            <a:off x="283593" y="389766"/>
            <a:ext cx="8520600" cy="297925"/>
          </a:xfrm>
        </p:spPr>
        <p:txBody>
          <a:bodyPr>
            <a:noAutofit/>
          </a:bodyPr>
          <a:lstStyle/>
          <a:p>
            <a:r>
              <a:rPr lang="en-US" sz="1600"/>
              <a:t>Request for Interim Rates</a:t>
            </a:r>
          </a:p>
        </p:txBody>
      </p:sp>
      <p:sp>
        <p:nvSpPr>
          <p:cNvPr id="4" name="TextBox 3">
            <a:extLst>
              <a:ext uri="{FF2B5EF4-FFF2-40B4-BE49-F238E27FC236}">
                <a16:creationId xmlns:a16="http://schemas.microsoft.com/office/drawing/2014/main" id="{8B23A4D9-3003-A4B2-E019-74F37CCE869F}"/>
              </a:ext>
            </a:extLst>
          </p:cNvPr>
          <p:cNvSpPr txBox="1"/>
          <p:nvPr/>
        </p:nvSpPr>
        <p:spPr>
          <a:xfrm>
            <a:off x="1598211" y="4848974"/>
            <a:ext cx="2422245" cy="215444"/>
          </a:xfrm>
          <a:prstGeom prst="rect">
            <a:avLst/>
          </a:prstGeom>
          <a:noFill/>
        </p:spPr>
        <p:txBody>
          <a:bodyPr wrap="square" rtlCol="0">
            <a:spAutoFit/>
          </a:bodyPr>
          <a:lstStyle/>
          <a:p>
            <a:r>
              <a:rPr lang="en-US" sz="800" b="1">
                <a:solidFill>
                  <a:schemeClr val="accent1"/>
                </a:solidFill>
              </a:rPr>
              <a:t>Connecticut Department of Social Services</a:t>
            </a:r>
          </a:p>
        </p:txBody>
      </p:sp>
      <p:graphicFrame>
        <p:nvGraphicFramePr>
          <p:cNvPr id="5" name="Content Placeholder 4">
            <a:extLst>
              <a:ext uri="{FF2B5EF4-FFF2-40B4-BE49-F238E27FC236}">
                <a16:creationId xmlns:a16="http://schemas.microsoft.com/office/drawing/2014/main" id="{065A9ED0-E2A4-F969-3E15-C74AF592A3E0}"/>
              </a:ext>
            </a:extLst>
          </p:cNvPr>
          <p:cNvGraphicFramePr>
            <a:graphicFrameLocks/>
          </p:cNvGraphicFramePr>
          <p:nvPr>
            <p:extLst>
              <p:ext uri="{D42A27DB-BD31-4B8C-83A1-F6EECF244321}">
                <p14:modId xmlns:p14="http://schemas.microsoft.com/office/powerpoint/2010/main" val="3518719049"/>
              </p:ext>
            </p:extLst>
          </p:nvPr>
        </p:nvGraphicFramePr>
        <p:xfrm>
          <a:off x="335017" y="906517"/>
          <a:ext cx="8551045" cy="3509519"/>
        </p:xfrm>
        <a:graphic>
          <a:graphicData uri="http://schemas.openxmlformats.org/drawingml/2006/table">
            <a:tbl>
              <a:tblPr firstRow="1" bandRow="1">
                <a:tableStyleId>{5C22544A-7EE6-4342-B048-85BDC9FD1C3A}</a:tableStyleId>
              </a:tblPr>
              <a:tblGrid>
                <a:gridCol w="1226754">
                  <a:extLst>
                    <a:ext uri="{9D8B030D-6E8A-4147-A177-3AD203B41FA5}">
                      <a16:colId xmlns:a16="http://schemas.microsoft.com/office/drawing/2014/main" val="3077273405"/>
                    </a:ext>
                  </a:extLst>
                </a:gridCol>
                <a:gridCol w="2157283">
                  <a:extLst>
                    <a:ext uri="{9D8B030D-6E8A-4147-A177-3AD203B41FA5}">
                      <a16:colId xmlns:a16="http://schemas.microsoft.com/office/drawing/2014/main" val="1578323594"/>
                    </a:ext>
                  </a:extLst>
                </a:gridCol>
                <a:gridCol w="1449809">
                  <a:extLst>
                    <a:ext uri="{9D8B030D-6E8A-4147-A177-3AD203B41FA5}">
                      <a16:colId xmlns:a16="http://schemas.microsoft.com/office/drawing/2014/main" val="2287140516"/>
                    </a:ext>
                  </a:extLst>
                </a:gridCol>
                <a:gridCol w="3717199">
                  <a:extLst>
                    <a:ext uri="{9D8B030D-6E8A-4147-A177-3AD203B41FA5}">
                      <a16:colId xmlns:a16="http://schemas.microsoft.com/office/drawing/2014/main" val="373933457"/>
                    </a:ext>
                  </a:extLst>
                </a:gridCol>
              </a:tblGrid>
              <a:tr h="279905">
                <a:tc>
                  <a:txBody>
                    <a:bodyPr/>
                    <a:lstStyle/>
                    <a:p>
                      <a:r>
                        <a:rPr lang="en-US" sz="1000">
                          <a:latin typeface="Arial"/>
                        </a:rPr>
                        <a:t>Facility </a:t>
                      </a:r>
                    </a:p>
                  </a:txBody>
                  <a:tcPr/>
                </a:tc>
                <a:tc>
                  <a:txBody>
                    <a:bodyPr/>
                    <a:lstStyle/>
                    <a:p>
                      <a:r>
                        <a:rPr lang="en-US" sz="1000">
                          <a:latin typeface="Arial"/>
                        </a:rPr>
                        <a:t>Reason</a:t>
                      </a:r>
                    </a:p>
                  </a:txBody>
                  <a:tcPr/>
                </a:tc>
                <a:tc>
                  <a:txBody>
                    <a:bodyPr/>
                    <a:lstStyle/>
                    <a:p>
                      <a:pPr lvl="0">
                        <a:buNone/>
                      </a:pPr>
                      <a:r>
                        <a:rPr lang="en-US" sz="1000">
                          <a:latin typeface="Arial"/>
                        </a:rPr>
                        <a:t>Date</a:t>
                      </a:r>
                    </a:p>
                  </a:txBody>
                  <a:tcPr/>
                </a:tc>
                <a:tc>
                  <a:txBody>
                    <a:bodyPr/>
                    <a:lstStyle/>
                    <a:p>
                      <a:r>
                        <a:rPr lang="en-US" sz="1000">
                          <a:latin typeface="Arial"/>
                        </a:rPr>
                        <a:t>Determination</a:t>
                      </a:r>
                    </a:p>
                  </a:txBody>
                  <a:tcPr/>
                </a:tc>
                <a:extLst>
                  <a:ext uri="{0D108BD9-81ED-4DB2-BD59-A6C34878D82A}">
                    <a16:rowId xmlns:a16="http://schemas.microsoft.com/office/drawing/2014/main" val="278994828"/>
                  </a:ext>
                </a:extLst>
              </a:tr>
              <a:tr h="682269">
                <a:tc>
                  <a:txBody>
                    <a:bodyPr/>
                    <a:lstStyle/>
                    <a:p>
                      <a:pPr lvl="0">
                        <a:buNone/>
                      </a:pPr>
                      <a:r>
                        <a:rPr lang="en-US" sz="1050">
                          <a:solidFill>
                            <a:schemeClr val="tx1"/>
                          </a:solidFill>
                          <a:latin typeface="Arial"/>
                        </a:rPr>
                        <a:t> CY 2023 Summary – 7 Requests </a:t>
                      </a:r>
                    </a:p>
                  </a:txBody>
                  <a:tcPr/>
                </a:tc>
                <a:tc>
                  <a:txBody>
                    <a:bodyPr/>
                    <a:lstStyle/>
                    <a:p>
                      <a:pPr lvl="0">
                        <a:buNone/>
                      </a:pPr>
                      <a:r>
                        <a:rPr lang="en-US" sz="1050" b="0" i="0" u="none" strike="noStrike" noProof="0">
                          <a:solidFill>
                            <a:schemeClr val="tx1"/>
                          </a:solidFill>
                          <a:latin typeface="Arial"/>
                        </a:rPr>
                        <a:t>Increased costs since last rate rebasing </a:t>
                      </a:r>
                      <a:endParaRPr lang="en-US" sz="1050"/>
                    </a:p>
                    <a:p>
                      <a:pPr lvl="0">
                        <a:buNone/>
                      </a:pPr>
                      <a:r>
                        <a:rPr lang="en-US" sz="1050" b="0" i="0" u="none" strike="noStrike" noProof="0">
                          <a:solidFill>
                            <a:schemeClr val="tx1"/>
                          </a:solidFill>
                          <a:latin typeface="Arial"/>
                        </a:rPr>
                        <a:t>(labor, temp staffing, food, utility)</a:t>
                      </a:r>
                      <a:endParaRPr lang="en-US" sz="1050"/>
                    </a:p>
                  </a:txBody>
                  <a:tcPr/>
                </a:tc>
                <a:tc>
                  <a:txBody>
                    <a:bodyPr/>
                    <a:lstStyle/>
                    <a:p>
                      <a:pPr lvl="0">
                        <a:buNone/>
                      </a:pPr>
                      <a:r>
                        <a:rPr lang="en-US" sz="1050">
                          <a:solidFill>
                            <a:schemeClr val="tx1"/>
                          </a:solidFill>
                          <a:latin typeface="Arial"/>
                        </a:rPr>
                        <a:t>Q1 2023 –Q4 2023</a:t>
                      </a:r>
                    </a:p>
                  </a:txBody>
                  <a:tcPr/>
                </a:tc>
                <a:tc>
                  <a:txBody>
                    <a:bodyPr/>
                    <a:lstStyle/>
                    <a:p>
                      <a:pPr lvl="0">
                        <a:buNone/>
                      </a:pPr>
                      <a:r>
                        <a:rPr lang="en-US" sz="1050" b="0" i="0" u="none" strike="noStrike" noProof="0">
                          <a:solidFill>
                            <a:schemeClr val="tx1"/>
                          </a:solidFill>
                          <a:latin typeface="Arial"/>
                        </a:rPr>
                        <a:t>1 Facility Closed</a:t>
                      </a:r>
                    </a:p>
                    <a:p>
                      <a:pPr lvl="0">
                        <a:buNone/>
                      </a:pPr>
                      <a:r>
                        <a:rPr lang="en-US" sz="1050" b="0" i="0" u="none" strike="noStrike" noProof="0">
                          <a:solidFill>
                            <a:schemeClr val="tx1"/>
                          </a:solidFill>
                          <a:latin typeface="Arial"/>
                        </a:rPr>
                        <a:t>5 Not Granted</a:t>
                      </a:r>
                    </a:p>
                    <a:p>
                      <a:pPr lvl="0">
                        <a:buNone/>
                      </a:pPr>
                      <a:r>
                        <a:rPr lang="en-US" sz="1050" b="0" i="0" u="none" strike="noStrike" noProof="0">
                          <a:solidFill>
                            <a:schemeClr val="tx1"/>
                          </a:solidFill>
                          <a:latin typeface="Arial"/>
                        </a:rPr>
                        <a:t>1 Approved</a:t>
                      </a:r>
                    </a:p>
                  </a:txBody>
                  <a:tcPr/>
                </a:tc>
                <a:extLst>
                  <a:ext uri="{0D108BD9-81ED-4DB2-BD59-A6C34878D82A}">
                    <a16:rowId xmlns:a16="http://schemas.microsoft.com/office/drawing/2014/main" val="2224032154"/>
                  </a:ext>
                </a:extLst>
              </a:tr>
              <a:tr h="682269">
                <a:tc>
                  <a:txBody>
                    <a:bodyPr/>
                    <a:lstStyle/>
                    <a:p>
                      <a:pPr lvl="0">
                        <a:buNone/>
                      </a:pPr>
                      <a:r>
                        <a:rPr lang="en-US" sz="1050">
                          <a:solidFill>
                            <a:schemeClr val="tx1"/>
                          </a:solidFill>
                          <a:latin typeface="Arial"/>
                        </a:rPr>
                        <a:t>Bel-Air</a:t>
                      </a:r>
                    </a:p>
                  </a:txBody>
                  <a:tcPr/>
                </a:tc>
                <a:tc>
                  <a:txBody>
                    <a:bodyPr/>
                    <a:lstStyle/>
                    <a:p>
                      <a:pPr lvl="0">
                        <a:buNone/>
                      </a:pPr>
                      <a:r>
                        <a:rPr lang="en-US" sz="1050">
                          <a:solidFill>
                            <a:schemeClr val="tx1"/>
                          </a:solidFill>
                          <a:latin typeface="Arial"/>
                        </a:rPr>
                        <a:t>Increased staffing costs for specialized cardiac unit (specialized staff)</a:t>
                      </a:r>
                    </a:p>
                  </a:txBody>
                  <a:tcPr/>
                </a:tc>
                <a:tc>
                  <a:txBody>
                    <a:bodyPr/>
                    <a:lstStyle/>
                    <a:p>
                      <a:pPr lvl="0">
                        <a:buNone/>
                      </a:pPr>
                      <a:r>
                        <a:rPr lang="en-US" sz="1050">
                          <a:solidFill>
                            <a:schemeClr val="tx1"/>
                          </a:solidFill>
                          <a:latin typeface="Arial"/>
                        </a:rPr>
                        <a:t>Q1 2024</a:t>
                      </a:r>
                    </a:p>
                  </a:txBody>
                  <a:tcPr/>
                </a:tc>
                <a:tc>
                  <a:txBody>
                    <a:bodyPr/>
                    <a:lstStyle/>
                    <a:p>
                      <a:pPr lvl="0">
                        <a:buNone/>
                      </a:pPr>
                      <a:r>
                        <a:rPr lang="en-US" sz="1100" b="0" i="0" u="none" strike="noStrike" noProof="0">
                          <a:solidFill>
                            <a:schemeClr val="tx1"/>
                          </a:solidFill>
                          <a:latin typeface="Arial"/>
                        </a:rPr>
                        <a:t>Request Granted</a:t>
                      </a:r>
                      <a:endParaRPr lang="en-US" sz="1100">
                        <a:solidFill>
                          <a:schemeClr val="tx1"/>
                        </a:solidFill>
                        <a:latin typeface="Arial"/>
                      </a:endParaRPr>
                    </a:p>
                  </a:txBody>
                  <a:tcPr/>
                </a:tc>
                <a:extLst>
                  <a:ext uri="{0D108BD9-81ED-4DB2-BD59-A6C34878D82A}">
                    <a16:rowId xmlns:a16="http://schemas.microsoft.com/office/drawing/2014/main" val="341027338"/>
                  </a:ext>
                </a:extLst>
              </a:tr>
              <a:tr h="679887">
                <a:tc>
                  <a:txBody>
                    <a:bodyPr/>
                    <a:lstStyle/>
                    <a:p>
                      <a:pPr marL="0" lvl="0" algn="l">
                        <a:lnSpc>
                          <a:spcPct val="100000"/>
                        </a:lnSpc>
                        <a:spcBef>
                          <a:spcPts val="0"/>
                        </a:spcBef>
                        <a:spcAft>
                          <a:spcPts val="0"/>
                        </a:spcAft>
                        <a:buNone/>
                      </a:pPr>
                      <a:r>
                        <a:rPr lang="en-US" sz="1050" b="0">
                          <a:solidFill>
                            <a:schemeClr val="tx1"/>
                          </a:solidFill>
                          <a:latin typeface="Arial"/>
                        </a:rPr>
                        <a:t>Geer Nursing</a:t>
                      </a:r>
                    </a:p>
                  </a:txBody>
                  <a:tcPr/>
                </a:tc>
                <a:tc>
                  <a:txBody>
                    <a:bodyPr/>
                    <a:lstStyle/>
                    <a:p>
                      <a:pPr marL="0" lvl="0" algn="l">
                        <a:lnSpc>
                          <a:spcPct val="100000"/>
                        </a:lnSpc>
                        <a:spcBef>
                          <a:spcPts val="0"/>
                        </a:spcBef>
                        <a:spcAft>
                          <a:spcPts val="0"/>
                        </a:spcAft>
                        <a:buNone/>
                      </a:pPr>
                      <a:r>
                        <a:rPr lang="en-US" sz="1050" b="0">
                          <a:solidFill>
                            <a:schemeClr val="tx1"/>
                          </a:solidFill>
                          <a:latin typeface="Arial"/>
                        </a:rPr>
                        <a:t>Substantiated vendor cost increase due to geographic location of facility (Canaan, CT)</a:t>
                      </a:r>
                    </a:p>
                  </a:txBody>
                  <a:tcPr/>
                </a:tc>
                <a:tc>
                  <a:txBody>
                    <a:bodyPr/>
                    <a:lstStyle/>
                    <a:p>
                      <a:pPr marL="0" lvl="0" algn="l">
                        <a:lnSpc>
                          <a:spcPct val="100000"/>
                        </a:lnSpc>
                        <a:spcBef>
                          <a:spcPts val="0"/>
                        </a:spcBef>
                        <a:spcAft>
                          <a:spcPts val="0"/>
                        </a:spcAft>
                        <a:buNone/>
                      </a:pPr>
                      <a:r>
                        <a:rPr lang="en-US" sz="1050" b="0">
                          <a:solidFill>
                            <a:schemeClr val="tx1"/>
                          </a:solidFill>
                          <a:latin typeface="Arial"/>
                        </a:rPr>
                        <a:t>Q1 2024</a:t>
                      </a:r>
                    </a:p>
                  </a:txBody>
                  <a:tcPr/>
                </a:tc>
                <a:tc>
                  <a:txBody>
                    <a:bodyPr/>
                    <a:lstStyle/>
                    <a:p>
                      <a:pPr marL="0" lvl="0" algn="l">
                        <a:lnSpc>
                          <a:spcPct val="100000"/>
                        </a:lnSpc>
                        <a:spcBef>
                          <a:spcPts val="0"/>
                        </a:spcBef>
                        <a:spcAft>
                          <a:spcPts val="0"/>
                        </a:spcAft>
                        <a:buNone/>
                      </a:pPr>
                      <a:r>
                        <a:rPr lang="en-US" sz="1050" b="0" noProof="0">
                          <a:solidFill>
                            <a:schemeClr val="tx1"/>
                          </a:solidFill>
                          <a:latin typeface="Arial"/>
                        </a:rPr>
                        <a:t>Request Granted</a:t>
                      </a:r>
                    </a:p>
                  </a:txBody>
                  <a:tcPr/>
                </a:tc>
                <a:extLst>
                  <a:ext uri="{0D108BD9-81ED-4DB2-BD59-A6C34878D82A}">
                    <a16:rowId xmlns:a16="http://schemas.microsoft.com/office/drawing/2014/main" val="3629845988"/>
                  </a:ext>
                </a:extLst>
              </a:tr>
              <a:tr h="251262">
                <a:tc gridSpan="4">
                  <a:txBody>
                    <a:bodyPr/>
                    <a:lstStyle/>
                    <a:p>
                      <a:pPr marL="0" lvl="0" algn="l">
                        <a:lnSpc>
                          <a:spcPct val="100000"/>
                        </a:lnSpc>
                        <a:spcBef>
                          <a:spcPts val="0"/>
                        </a:spcBef>
                        <a:spcAft>
                          <a:spcPts val="0"/>
                        </a:spcAft>
                        <a:buNone/>
                      </a:pPr>
                      <a:r>
                        <a:rPr lang="en-US" sz="1050" b="1">
                          <a:solidFill>
                            <a:schemeClr val="tx1"/>
                          </a:solidFill>
                          <a:latin typeface="Arial"/>
                        </a:rPr>
                        <a:t>No Requests During Q2 2024</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1378142"/>
                  </a:ext>
                </a:extLst>
              </a:tr>
              <a:tr h="251262">
                <a:tc gridSpan="4">
                  <a:txBody>
                    <a:bodyPr/>
                    <a:lstStyle/>
                    <a:p>
                      <a:pPr marL="0" lvl="0" algn="l">
                        <a:lnSpc>
                          <a:spcPct val="100000"/>
                        </a:lnSpc>
                        <a:spcBef>
                          <a:spcPts val="0"/>
                        </a:spcBef>
                        <a:spcAft>
                          <a:spcPts val="0"/>
                        </a:spcAft>
                        <a:buNone/>
                      </a:pPr>
                      <a:r>
                        <a:rPr lang="en-US" sz="1050" b="1">
                          <a:solidFill>
                            <a:schemeClr val="tx1"/>
                          </a:solidFill>
                          <a:latin typeface="Arial"/>
                        </a:rPr>
                        <a:t>No Requests During Q3 2024</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9597273"/>
                  </a:ext>
                </a:extLst>
              </a:tr>
              <a:tr h="682269">
                <a:tc>
                  <a:txBody>
                    <a:bodyPr/>
                    <a:lstStyle/>
                    <a:p>
                      <a:pPr marL="0" lvl="0" algn="l">
                        <a:lnSpc>
                          <a:spcPct val="100000"/>
                        </a:lnSpc>
                        <a:spcBef>
                          <a:spcPts val="0"/>
                        </a:spcBef>
                        <a:spcAft>
                          <a:spcPts val="0"/>
                        </a:spcAft>
                        <a:buNone/>
                      </a:pPr>
                      <a:r>
                        <a:rPr lang="en-US" sz="1050" b="0">
                          <a:solidFill>
                            <a:schemeClr val="tx1"/>
                          </a:solidFill>
                          <a:latin typeface="Arial"/>
                        </a:rPr>
                        <a:t>Apple Facilities – 6 Requests</a:t>
                      </a:r>
                    </a:p>
                  </a:txBody>
                  <a:tcPr/>
                </a:tc>
                <a:tc>
                  <a:txBody>
                    <a:bodyPr/>
                    <a:lstStyle/>
                    <a:p>
                      <a:pPr marL="0" lvl="0" algn="l">
                        <a:lnSpc>
                          <a:spcPct val="100000"/>
                        </a:lnSpc>
                        <a:spcBef>
                          <a:spcPts val="0"/>
                        </a:spcBef>
                        <a:spcAft>
                          <a:spcPts val="0"/>
                        </a:spcAft>
                        <a:buNone/>
                      </a:pPr>
                      <a:r>
                        <a:rPr lang="en-US" sz="1050" b="0">
                          <a:solidFill>
                            <a:schemeClr val="tx1"/>
                          </a:solidFill>
                          <a:latin typeface="Arial"/>
                        </a:rPr>
                        <a:t>Increased costs since last rate rebasing (temp staffing, direct care costs, financial losses)</a:t>
                      </a:r>
                    </a:p>
                  </a:txBody>
                  <a:tcPr/>
                </a:tc>
                <a:tc>
                  <a:txBody>
                    <a:bodyPr/>
                    <a:lstStyle/>
                    <a:p>
                      <a:pPr marL="0" lvl="0" algn="l">
                        <a:lnSpc>
                          <a:spcPct val="100000"/>
                        </a:lnSpc>
                        <a:spcBef>
                          <a:spcPts val="0"/>
                        </a:spcBef>
                        <a:spcAft>
                          <a:spcPts val="0"/>
                        </a:spcAft>
                        <a:buNone/>
                      </a:pPr>
                      <a:r>
                        <a:rPr lang="en-US" sz="1050" b="0">
                          <a:solidFill>
                            <a:schemeClr val="tx1"/>
                          </a:solidFill>
                          <a:latin typeface="Arial"/>
                        </a:rPr>
                        <a:t>Q4 2024</a:t>
                      </a:r>
                    </a:p>
                  </a:txBody>
                  <a:tcPr/>
                </a:tc>
                <a:tc>
                  <a:txBody>
                    <a:bodyPr/>
                    <a:lstStyle/>
                    <a:p>
                      <a:pPr marL="0" lvl="0" algn="l">
                        <a:lnSpc>
                          <a:spcPct val="100000"/>
                        </a:lnSpc>
                        <a:spcBef>
                          <a:spcPts val="0"/>
                        </a:spcBef>
                        <a:spcAft>
                          <a:spcPts val="0"/>
                        </a:spcAft>
                        <a:buNone/>
                      </a:pPr>
                      <a:r>
                        <a:rPr lang="en-US" sz="1050" b="0" noProof="0">
                          <a:solidFill>
                            <a:schemeClr val="tx1"/>
                          </a:solidFill>
                          <a:latin typeface="Arial"/>
                        </a:rPr>
                        <a:t>Request Under Review</a:t>
                      </a:r>
                    </a:p>
                  </a:txBody>
                  <a:tcPr/>
                </a:tc>
                <a:extLst>
                  <a:ext uri="{0D108BD9-81ED-4DB2-BD59-A6C34878D82A}">
                    <a16:rowId xmlns:a16="http://schemas.microsoft.com/office/drawing/2014/main" val="1558572912"/>
                  </a:ext>
                </a:extLst>
              </a:tr>
            </a:tbl>
          </a:graphicData>
        </a:graphic>
      </p:graphicFrame>
    </p:spTree>
    <p:extLst>
      <p:ext uri="{BB962C8B-B14F-4D97-AF65-F5344CB8AC3E}">
        <p14:creationId xmlns:p14="http://schemas.microsoft.com/office/powerpoint/2010/main" val="4081564806"/>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BAEAE-F0B4-B210-06F0-FBD11FDB2AAA}"/>
              </a:ext>
            </a:extLst>
          </p:cNvPr>
          <p:cNvSpPr>
            <a:spLocks noGrp="1"/>
          </p:cNvSpPr>
          <p:nvPr>
            <p:ph type="title"/>
          </p:nvPr>
        </p:nvSpPr>
        <p:spPr/>
        <p:txBody>
          <a:bodyPr>
            <a:noAutofit/>
          </a:bodyPr>
          <a:lstStyle/>
          <a:p>
            <a:r>
              <a:rPr lang="en-US" sz="1600">
                <a:cs typeface="Poppins SemiBold"/>
              </a:rPr>
              <a:t>Change of Ownership (CHOW) SFY 2022-2025</a:t>
            </a:r>
            <a:endParaRPr lang="en-US" sz="1600"/>
          </a:p>
        </p:txBody>
      </p:sp>
      <p:sp>
        <p:nvSpPr>
          <p:cNvPr id="4" name="TextBox 3">
            <a:extLst>
              <a:ext uri="{FF2B5EF4-FFF2-40B4-BE49-F238E27FC236}">
                <a16:creationId xmlns:a16="http://schemas.microsoft.com/office/drawing/2014/main" id="{B5256039-DB4E-E90A-EB30-F4528A5FF62A}"/>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graphicFrame>
        <p:nvGraphicFramePr>
          <p:cNvPr id="7" name="Chart 6">
            <a:extLst>
              <a:ext uri="{FF2B5EF4-FFF2-40B4-BE49-F238E27FC236}">
                <a16:creationId xmlns:a16="http://schemas.microsoft.com/office/drawing/2014/main" id="{AD2FFF33-796A-9F34-5FDE-4195C63DB18B}"/>
              </a:ext>
            </a:extLst>
          </p:cNvPr>
          <p:cNvGraphicFramePr>
            <a:graphicFrameLocks/>
          </p:cNvGraphicFramePr>
          <p:nvPr>
            <p:extLst>
              <p:ext uri="{D42A27DB-BD31-4B8C-83A1-F6EECF244321}">
                <p14:modId xmlns:p14="http://schemas.microsoft.com/office/powerpoint/2010/main" val="2186511990"/>
              </p:ext>
            </p:extLst>
          </p:nvPr>
        </p:nvGraphicFramePr>
        <p:xfrm>
          <a:off x="1207516" y="548508"/>
          <a:ext cx="6728967" cy="42985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8191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58D9A-08DB-2127-1F67-EF28DDEE5FB2}"/>
              </a:ext>
            </a:extLst>
          </p:cNvPr>
          <p:cNvSpPr>
            <a:spLocks noGrp="1"/>
          </p:cNvSpPr>
          <p:nvPr>
            <p:ph type="title"/>
          </p:nvPr>
        </p:nvSpPr>
        <p:spPr/>
        <p:txBody>
          <a:bodyPr>
            <a:noAutofit/>
          </a:bodyPr>
          <a:lstStyle/>
          <a:p>
            <a:r>
              <a:rPr lang="en-US" sz="1600">
                <a:cs typeface="Poppins SemiBold"/>
              </a:rPr>
              <a:t>CHOW Activity: 10/01/24-12/31/24	</a:t>
            </a:r>
          </a:p>
        </p:txBody>
      </p:sp>
      <p:sp>
        <p:nvSpPr>
          <p:cNvPr id="4" name="TextBox 3">
            <a:extLst>
              <a:ext uri="{FF2B5EF4-FFF2-40B4-BE49-F238E27FC236}">
                <a16:creationId xmlns:a16="http://schemas.microsoft.com/office/drawing/2014/main" id="{16FBC46D-3E32-1DF5-7124-D61BE97DB74F}"/>
              </a:ext>
            </a:extLst>
          </p:cNvPr>
          <p:cNvSpPr txBox="1"/>
          <p:nvPr/>
        </p:nvSpPr>
        <p:spPr>
          <a:xfrm>
            <a:off x="1598212" y="4847023"/>
            <a:ext cx="2291012" cy="215444"/>
          </a:xfrm>
          <a:prstGeom prst="rect">
            <a:avLst/>
          </a:prstGeom>
          <a:noFill/>
        </p:spPr>
        <p:txBody>
          <a:bodyPr wrap="none" rtlCol="0">
            <a:spAutoFit/>
          </a:bodyPr>
          <a:lstStyle/>
          <a:p>
            <a:r>
              <a:rPr lang="en-US" sz="800" b="1">
                <a:solidFill>
                  <a:schemeClr val="accent1"/>
                </a:solidFill>
              </a:rPr>
              <a:t>Connecticut Department of Social Services</a:t>
            </a:r>
          </a:p>
        </p:txBody>
      </p:sp>
      <p:graphicFrame>
        <p:nvGraphicFramePr>
          <p:cNvPr id="5" name="Content Placeholder 8">
            <a:extLst>
              <a:ext uri="{FF2B5EF4-FFF2-40B4-BE49-F238E27FC236}">
                <a16:creationId xmlns:a16="http://schemas.microsoft.com/office/drawing/2014/main" id="{60AA0F60-F23B-1C35-FA5A-20B0A6EA352B}"/>
              </a:ext>
            </a:extLst>
          </p:cNvPr>
          <p:cNvGraphicFramePr>
            <a:graphicFrameLocks/>
          </p:cNvGraphicFramePr>
          <p:nvPr>
            <p:extLst>
              <p:ext uri="{D42A27DB-BD31-4B8C-83A1-F6EECF244321}">
                <p14:modId xmlns:p14="http://schemas.microsoft.com/office/powerpoint/2010/main" val="1481565214"/>
              </p:ext>
            </p:extLst>
          </p:nvPr>
        </p:nvGraphicFramePr>
        <p:xfrm>
          <a:off x="311702" y="1035312"/>
          <a:ext cx="8520598" cy="3566160"/>
        </p:xfrm>
        <a:graphic>
          <a:graphicData uri="http://schemas.openxmlformats.org/drawingml/2006/table">
            <a:tbl>
              <a:tblPr firstRow="1" bandRow="1">
                <a:tableStyleId>{5C22544A-7EE6-4342-B048-85BDC9FD1C3A}</a:tableStyleId>
              </a:tblPr>
              <a:tblGrid>
                <a:gridCol w="943786">
                  <a:extLst>
                    <a:ext uri="{9D8B030D-6E8A-4147-A177-3AD203B41FA5}">
                      <a16:colId xmlns:a16="http://schemas.microsoft.com/office/drawing/2014/main" val="1703861469"/>
                    </a:ext>
                  </a:extLst>
                </a:gridCol>
                <a:gridCol w="3647714">
                  <a:extLst>
                    <a:ext uri="{9D8B030D-6E8A-4147-A177-3AD203B41FA5}">
                      <a16:colId xmlns:a16="http://schemas.microsoft.com/office/drawing/2014/main" val="3513399790"/>
                    </a:ext>
                  </a:extLst>
                </a:gridCol>
                <a:gridCol w="1267200">
                  <a:extLst>
                    <a:ext uri="{9D8B030D-6E8A-4147-A177-3AD203B41FA5}">
                      <a16:colId xmlns:a16="http://schemas.microsoft.com/office/drawing/2014/main" val="4035761622"/>
                    </a:ext>
                  </a:extLst>
                </a:gridCol>
                <a:gridCol w="1000800">
                  <a:extLst>
                    <a:ext uri="{9D8B030D-6E8A-4147-A177-3AD203B41FA5}">
                      <a16:colId xmlns:a16="http://schemas.microsoft.com/office/drawing/2014/main" val="830361939"/>
                    </a:ext>
                  </a:extLst>
                </a:gridCol>
                <a:gridCol w="1661098">
                  <a:extLst>
                    <a:ext uri="{9D8B030D-6E8A-4147-A177-3AD203B41FA5}">
                      <a16:colId xmlns:a16="http://schemas.microsoft.com/office/drawing/2014/main" val="1646206254"/>
                    </a:ext>
                  </a:extLst>
                </a:gridCol>
              </a:tblGrid>
              <a:tr h="365760">
                <a:tc>
                  <a:txBody>
                    <a:bodyPr/>
                    <a:lstStyle/>
                    <a:p>
                      <a:pPr algn="ctr"/>
                      <a:r>
                        <a:rPr lang="en-US" sz="1200"/>
                        <a:t>Date</a:t>
                      </a:r>
                    </a:p>
                  </a:txBody>
                  <a:tcPr anchor="ctr"/>
                </a:tc>
                <a:tc>
                  <a:txBody>
                    <a:bodyPr/>
                    <a:lstStyle/>
                    <a:p>
                      <a:pPr algn="ctr"/>
                      <a:r>
                        <a:rPr lang="en-US" sz="1200"/>
                        <a:t>Prior Doing Business As (DBA)</a:t>
                      </a:r>
                    </a:p>
                  </a:txBody>
                  <a:tcPr anchor="ctr"/>
                </a:tc>
                <a:tc>
                  <a:txBody>
                    <a:bodyPr/>
                    <a:lstStyle/>
                    <a:p>
                      <a:pPr algn="ctr"/>
                      <a:r>
                        <a:rPr lang="en-US" sz="1200"/>
                        <a:t>Licensed Bed Count</a:t>
                      </a:r>
                    </a:p>
                  </a:txBody>
                  <a:tcPr anchor="ctr"/>
                </a:tc>
                <a:tc>
                  <a:txBody>
                    <a:bodyPr/>
                    <a:lstStyle/>
                    <a:p>
                      <a:pPr algn="ctr"/>
                      <a:r>
                        <a:rPr lang="en-US" sz="1200"/>
                        <a:t>Town</a:t>
                      </a:r>
                    </a:p>
                  </a:txBody>
                  <a:tcPr anchor="ctr"/>
                </a:tc>
                <a:tc>
                  <a:txBody>
                    <a:bodyPr/>
                    <a:lstStyle/>
                    <a:p>
                      <a:pPr algn="ctr"/>
                      <a:r>
                        <a:rPr lang="en-US" sz="1200"/>
                        <a:t>For Profit (FP)</a:t>
                      </a:r>
                    </a:p>
                    <a:p>
                      <a:pPr algn="ctr"/>
                      <a:r>
                        <a:rPr lang="en-US" sz="1200"/>
                        <a:t>Not For Profit (NFP)</a:t>
                      </a:r>
                    </a:p>
                  </a:txBody>
                  <a:tcPr anchor="ctr"/>
                </a:tc>
                <a:extLst>
                  <a:ext uri="{0D108BD9-81ED-4DB2-BD59-A6C34878D82A}">
                    <a16:rowId xmlns:a16="http://schemas.microsoft.com/office/drawing/2014/main" val="2629373950"/>
                  </a:ext>
                </a:extLst>
              </a:tr>
              <a:tr h="0">
                <a:tc>
                  <a:txBody>
                    <a:bodyPr/>
                    <a:lstStyle/>
                    <a:p>
                      <a:pPr lvl="0" algn="ctr">
                        <a:buNone/>
                      </a:pPr>
                      <a:r>
                        <a:rPr lang="en-US" sz="1100"/>
                        <a:t>10/01/2024</a:t>
                      </a:r>
                    </a:p>
                  </a:txBody>
                  <a:tcPr anchor="ctr"/>
                </a:tc>
                <a:tc>
                  <a:txBody>
                    <a:bodyPr/>
                    <a:lstStyle/>
                    <a:p>
                      <a:pPr lvl="0" algn="ctr">
                        <a:buNone/>
                      </a:pPr>
                      <a:r>
                        <a:rPr lang="en-US" sz="1100">
                          <a:effectLst/>
                        </a:rPr>
                        <a:t>Civita Care Center at West River</a:t>
                      </a:r>
                      <a:endParaRPr lang="en-US" sz="1100"/>
                    </a:p>
                  </a:txBody>
                  <a:tcPr anchor="ctr"/>
                </a:tc>
                <a:tc>
                  <a:txBody>
                    <a:bodyPr/>
                    <a:lstStyle/>
                    <a:p>
                      <a:pPr lvl="0" algn="ctr">
                        <a:buNone/>
                      </a:pPr>
                      <a:r>
                        <a:rPr lang="en-US" sz="1100"/>
                        <a:t>120</a:t>
                      </a:r>
                    </a:p>
                  </a:txBody>
                  <a:tcPr anchor="ctr"/>
                </a:tc>
                <a:tc>
                  <a:txBody>
                    <a:bodyPr/>
                    <a:lstStyle/>
                    <a:p>
                      <a:pPr lvl="0" algn="ctr">
                        <a:buNone/>
                      </a:pPr>
                      <a:r>
                        <a:rPr lang="en-US" sz="1100"/>
                        <a:t>Milford</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2440186196"/>
                  </a:ext>
                </a:extLst>
              </a:tr>
              <a:tr h="0">
                <a:tc>
                  <a:txBody>
                    <a:bodyPr/>
                    <a:lstStyle/>
                    <a:p>
                      <a:pPr lvl="0" algn="ctr">
                        <a:buNone/>
                      </a:pPr>
                      <a:r>
                        <a:rPr lang="en-US" sz="1100"/>
                        <a:t>10/01/2024</a:t>
                      </a:r>
                    </a:p>
                  </a:txBody>
                  <a:tcPr anchor="ctr"/>
                </a:tc>
                <a:tc>
                  <a:txBody>
                    <a:bodyPr/>
                    <a:lstStyle/>
                    <a:p>
                      <a:pPr lvl="0" algn="ctr">
                        <a:buNone/>
                      </a:pPr>
                      <a:r>
                        <a:rPr lang="en-US" sz="1100">
                          <a:effectLst/>
                        </a:rPr>
                        <a:t>Civita Care Center at Milford</a:t>
                      </a:r>
                      <a:endParaRPr lang="en-US" sz="1100"/>
                    </a:p>
                  </a:txBody>
                  <a:tcPr anchor="ctr"/>
                </a:tc>
                <a:tc>
                  <a:txBody>
                    <a:bodyPr/>
                    <a:lstStyle/>
                    <a:p>
                      <a:pPr lvl="0" algn="ctr">
                        <a:buNone/>
                      </a:pPr>
                      <a:r>
                        <a:rPr lang="en-US" sz="1100"/>
                        <a:t>120</a:t>
                      </a:r>
                    </a:p>
                  </a:txBody>
                  <a:tcPr anchor="ctr"/>
                </a:tc>
                <a:tc>
                  <a:txBody>
                    <a:bodyPr/>
                    <a:lstStyle/>
                    <a:p>
                      <a:pPr lvl="0" algn="ctr">
                        <a:buNone/>
                      </a:pPr>
                      <a:r>
                        <a:rPr lang="en-US" sz="1100"/>
                        <a:t>Milford</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4012752850"/>
                  </a:ext>
                </a:extLst>
              </a:tr>
              <a:tr h="0">
                <a:tc>
                  <a:txBody>
                    <a:bodyPr/>
                    <a:lstStyle/>
                    <a:p>
                      <a:pPr lvl="0" algn="ctr">
                        <a:buNone/>
                      </a:pPr>
                      <a:r>
                        <a:rPr lang="en-US" sz="1100"/>
                        <a:t>10/01/2024</a:t>
                      </a:r>
                    </a:p>
                  </a:txBody>
                  <a:tcPr anchor="ctr"/>
                </a:tc>
                <a:tc>
                  <a:txBody>
                    <a:bodyPr/>
                    <a:lstStyle/>
                    <a:p>
                      <a:pPr lvl="0" algn="ctr">
                        <a:buNone/>
                      </a:pPr>
                      <a:r>
                        <a:rPr lang="en-US" sz="1100">
                          <a:effectLst/>
                        </a:rPr>
                        <a:t>Civita Care Center at Long Ridge</a:t>
                      </a:r>
                      <a:endParaRPr lang="en-US" sz="1100"/>
                    </a:p>
                  </a:txBody>
                  <a:tcPr anchor="ctr"/>
                </a:tc>
                <a:tc>
                  <a:txBody>
                    <a:bodyPr/>
                    <a:lstStyle/>
                    <a:p>
                      <a:pPr lvl="0" algn="ctr">
                        <a:buNone/>
                      </a:pPr>
                      <a:r>
                        <a:rPr lang="en-US" sz="1100"/>
                        <a:t>120</a:t>
                      </a:r>
                    </a:p>
                  </a:txBody>
                  <a:tcPr anchor="ctr"/>
                </a:tc>
                <a:tc>
                  <a:txBody>
                    <a:bodyPr/>
                    <a:lstStyle/>
                    <a:p>
                      <a:pPr lvl="0" algn="ctr">
                        <a:buNone/>
                      </a:pPr>
                      <a:r>
                        <a:rPr lang="en-US" sz="1100"/>
                        <a:t>Stamford</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1000816567"/>
                  </a:ext>
                </a:extLst>
              </a:tr>
              <a:tr h="0">
                <a:tc>
                  <a:txBody>
                    <a:bodyPr/>
                    <a:lstStyle/>
                    <a:p>
                      <a:pPr lvl="0" algn="ctr">
                        <a:buNone/>
                      </a:pPr>
                      <a:r>
                        <a:rPr lang="en-US" sz="1100"/>
                        <a:t>10/01/2024</a:t>
                      </a:r>
                    </a:p>
                  </a:txBody>
                  <a:tcPr anchor="ctr"/>
                </a:tc>
                <a:tc>
                  <a:txBody>
                    <a:bodyPr/>
                    <a:lstStyle/>
                    <a:p>
                      <a:pPr lvl="0" algn="ctr">
                        <a:buNone/>
                      </a:pPr>
                      <a:r>
                        <a:rPr lang="en-US" sz="1100">
                          <a:effectLst/>
                        </a:rPr>
                        <a:t>Civita Care Center at Newington</a:t>
                      </a:r>
                      <a:endParaRPr lang="en-US" sz="1100"/>
                    </a:p>
                  </a:txBody>
                  <a:tcPr anchor="ctr"/>
                </a:tc>
                <a:tc>
                  <a:txBody>
                    <a:bodyPr/>
                    <a:lstStyle/>
                    <a:p>
                      <a:pPr lvl="0" algn="ctr">
                        <a:buNone/>
                      </a:pPr>
                      <a:r>
                        <a:rPr lang="en-US" sz="1100"/>
                        <a:t>180</a:t>
                      </a:r>
                    </a:p>
                  </a:txBody>
                  <a:tcPr anchor="ctr"/>
                </a:tc>
                <a:tc>
                  <a:txBody>
                    <a:bodyPr/>
                    <a:lstStyle/>
                    <a:p>
                      <a:pPr lvl="0" algn="ctr">
                        <a:buNone/>
                      </a:pPr>
                      <a:r>
                        <a:rPr lang="en-US" sz="1100"/>
                        <a:t>Newington</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3189850969"/>
                  </a:ext>
                </a:extLst>
              </a:tr>
              <a:tr h="0">
                <a:tc>
                  <a:txBody>
                    <a:bodyPr/>
                    <a:lstStyle/>
                    <a:p>
                      <a:pPr lvl="0" algn="ctr">
                        <a:buNone/>
                      </a:pPr>
                      <a:r>
                        <a:rPr lang="en-US" sz="1100"/>
                        <a:t>10/01/2024</a:t>
                      </a:r>
                    </a:p>
                  </a:txBody>
                  <a:tcPr anchor="ctr"/>
                </a:tc>
                <a:tc>
                  <a:txBody>
                    <a:bodyPr/>
                    <a:lstStyle/>
                    <a:p>
                      <a:pPr lvl="0" algn="ctr">
                        <a:buNone/>
                      </a:pPr>
                      <a:r>
                        <a:rPr lang="en-US" sz="1100">
                          <a:effectLst/>
                        </a:rPr>
                        <a:t>Civita Care Center at Danbury</a:t>
                      </a:r>
                      <a:endParaRPr lang="en-US" sz="1100"/>
                    </a:p>
                  </a:txBody>
                  <a:tcPr anchor="ctr"/>
                </a:tc>
                <a:tc>
                  <a:txBody>
                    <a:bodyPr/>
                    <a:lstStyle/>
                    <a:p>
                      <a:pPr lvl="0" algn="ctr">
                        <a:buNone/>
                      </a:pPr>
                      <a:r>
                        <a:rPr lang="en-US" sz="1100"/>
                        <a:t>120</a:t>
                      </a:r>
                    </a:p>
                  </a:txBody>
                  <a:tcPr anchor="ctr"/>
                </a:tc>
                <a:tc>
                  <a:txBody>
                    <a:bodyPr/>
                    <a:lstStyle/>
                    <a:p>
                      <a:pPr lvl="0" algn="ctr">
                        <a:buNone/>
                      </a:pPr>
                      <a:r>
                        <a:rPr lang="en-US" sz="1100"/>
                        <a:t>Danbury</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1288590089"/>
                  </a:ext>
                </a:extLst>
              </a:tr>
              <a:tr h="0">
                <a:tc>
                  <a:txBody>
                    <a:bodyPr/>
                    <a:lstStyle/>
                    <a:p>
                      <a:pPr lvl="0" algn="ctr">
                        <a:buNone/>
                      </a:pPr>
                      <a:r>
                        <a:rPr lang="en-US" sz="1100"/>
                        <a:t>10/01/2024</a:t>
                      </a:r>
                    </a:p>
                  </a:txBody>
                  <a:tcPr anchor="ctr"/>
                </a:tc>
                <a:tc>
                  <a:txBody>
                    <a:bodyPr/>
                    <a:lstStyle/>
                    <a:p>
                      <a:pPr lvl="0" algn="ctr">
                        <a:buNone/>
                      </a:pPr>
                      <a:r>
                        <a:rPr lang="en-US" sz="1100">
                          <a:effectLst/>
                        </a:rPr>
                        <a:t>Civita Care Center at Cheshire</a:t>
                      </a:r>
                      <a:endParaRPr lang="en-US" sz="1100"/>
                    </a:p>
                  </a:txBody>
                  <a:tcPr anchor="ctr"/>
                </a:tc>
                <a:tc>
                  <a:txBody>
                    <a:bodyPr/>
                    <a:lstStyle/>
                    <a:p>
                      <a:pPr lvl="0" algn="ctr">
                        <a:buNone/>
                      </a:pPr>
                      <a:r>
                        <a:rPr lang="en-US" sz="1100"/>
                        <a:t>85</a:t>
                      </a:r>
                    </a:p>
                  </a:txBody>
                  <a:tcPr anchor="ctr"/>
                </a:tc>
                <a:tc>
                  <a:txBody>
                    <a:bodyPr/>
                    <a:lstStyle/>
                    <a:p>
                      <a:pPr lvl="0" algn="ctr">
                        <a:buNone/>
                      </a:pPr>
                      <a:r>
                        <a:rPr lang="en-US" sz="1100"/>
                        <a:t>Cheshire</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1022715821"/>
                  </a:ext>
                </a:extLst>
              </a:tr>
              <a:tr h="0">
                <a:tc>
                  <a:txBody>
                    <a:bodyPr/>
                    <a:lstStyle/>
                    <a:p>
                      <a:pPr lvl="0" algn="ctr">
                        <a:buNone/>
                      </a:pPr>
                      <a:r>
                        <a:rPr lang="en-US" sz="1100"/>
                        <a:t>10/10/2024</a:t>
                      </a:r>
                    </a:p>
                  </a:txBody>
                  <a:tcPr anchor="ctr"/>
                </a:tc>
                <a:tc>
                  <a:txBody>
                    <a:bodyPr/>
                    <a:lstStyle/>
                    <a:p>
                      <a:pPr lvl="0" algn="ctr">
                        <a:buNone/>
                      </a:pPr>
                      <a:r>
                        <a:rPr lang="en-US" sz="1100">
                          <a:effectLst/>
                        </a:rPr>
                        <a:t>Laurel Ridge Center for Health and Rehabilitation</a:t>
                      </a:r>
                      <a:endParaRPr lang="en-US" sz="1100"/>
                    </a:p>
                  </a:txBody>
                  <a:tcPr anchor="ctr"/>
                </a:tc>
                <a:tc>
                  <a:txBody>
                    <a:bodyPr/>
                    <a:lstStyle/>
                    <a:p>
                      <a:pPr lvl="0" algn="ctr">
                        <a:buNone/>
                      </a:pPr>
                      <a:r>
                        <a:rPr lang="en-US" sz="1100"/>
                        <a:t>126</a:t>
                      </a:r>
                    </a:p>
                  </a:txBody>
                  <a:tcPr anchor="ctr"/>
                </a:tc>
                <a:tc>
                  <a:txBody>
                    <a:bodyPr/>
                    <a:lstStyle/>
                    <a:p>
                      <a:pPr lvl="0" algn="ctr">
                        <a:buNone/>
                      </a:pPr>
                      <a:r>
                        <a:rPr lang="en-US" sz="1100"/>
                        <a:t>Ridgefield</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1998442075"/>
                  </a:ext>
                </a:extLst>
              </a:tr>
              <a:tr h="0">
                <a:tc>
                  <a:txBody>
                    <a:bodyPr/>
                    <a:lstStyle/>
                    <a:p>
                      <a:pPr lvl="0" algn="ctr">
                        <a:buNone/>
                      </a:pPr>
                      <a:r>
                        <a:rPr lang="en-US" sz="1100"/>
                        <a:t>10/10/2024</a:t>
                      </a:r>
                    </a:p>
                  </a:txBody>
                  <a:tcPr anchor="ctr"/>
                </a:tc>
                <a:tc>
                  <a:txBody>
                    <a:bodyPr/>
                    <a:lstStyle/>
                    <a:p>
                      <a:pPr lvl="0" algn="ctr">
                        <a:buNone/>
                      </a:pPr>
                      <a:r>
                        <a:rPr lang="en-US" sz="1100">
                          <a:effectLst/>
                        </a:rPr>
                        <a:t>Glastonbury Center for Health &amp; Rehabilitation</a:t>
                      </a:r>
                      <a:endParaRPr lang="en-US" sz="1100"/>
                    </a:p>
                  </a:txBody>
                  <a:tcPr anchor="ctr"/>
                </a:tc>
                <a:tc>
                  <a:txBody>
                    <a:bodyPr/>
                    <a:lstStyle/>
                    <a:p>
                      <a:pPr lvl="0" algn="ctr">
                        <a:buNone/>
                      </a:pPr>
                      <a:r>
                        <a:rPr lang="en-US" sz="1100"/>
                        <a:t>105</a:t>
                      </a:r>
                    </a:p>
                  </a:txBody>
                  <a:tcPr anchor="ctr"/>
                </a:tc>
                <a:tc>
                  <a:txBody>
                    <a:bodyPr/>
                    <a:lstStyle/>
                    <a:p>
                      <a:pPr lvl="0" algn="ctr">
                        <a:buNone/>
                      </a:pPr>
                      <a:r>
                        <a:rPr lang="en-US" sz="1100"/>
                        <a:t>Glastonbury</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1403878762"/>
                  </a:ext>
                </a:extLst>
              </a:tr>
              <a:tr h="0">
                <a:tc>
                  <a:txBody>
                    <a:bodyPr/>
                    <a:lstStyle/>
                    <a:p>
                      <a:pPr lvl="0" algn="ctr">
                        <a:buNone/>
                      </a:pPr>
                      <a:r>
                        <a:rPr lang="en-US" sz="1100"/>
                        <a:t>10/10/2024</a:t>
                      </a:r>
                    </a:p>
                  </a:txBody>
                  <a:tcPr anchor="ctr"/>
                </a:tc>
                <a:tc>
                  <a:txBody>
                    <a:bodyPr/>
                    <a:lstStyle/>
                    <a:p>
                      <a:pPr lvl="0" algn="ctr">
                        <a:buNone/>
                      </a:pPr>
                      <a:r>
                        <a:rPr lang="en-US" sz="1100" err="1">
                          <a:effectLst/>
                        </a:rPr>
                        <a:t>Maefair</a:t>
                      </a:r>
                      <a:r>
                        <a:rPr lang="en-US" sz="1100">
                          <a:effectLst/>
                        </a:rPr>
                        <a:t> Center for Health &amp; Rehabilitation</a:t>
                      </a:r>
                      <a:endParaRPr lang="en-US" sz="1100"/>
                    </a:p>
                  </a:txBody>
                  <a:tcPr anchor="ctr"/>
                </a:tc>
                <a:tc>
                  <a:txBody>
                    <a:bodyPr/>
                    <a:lstStyle/>
                    <a:p>
                      <a:pPr lvl="0" algn="ctr">
                        <a:buNone/>
                      </a:pPr>
                      <a:r>
                        <a:rPr lang="en-US" sz="1100"/>
                        <a:t>134</a:t>
                      </a:r>
                    </a:p>
                  </a:txBody>
                  <a:tcPr anchor="ctr"/>
                </a:tc>
                <a:tc>
                  <a:txBody>
                    <a:bodyPr/>
                    <a:lstStyle/>
                    <a:p>
                      <a:pPr lvl="0" algn="ctr">
                        <a:buNone/>
                      </a:pPr>
                      <a:r>
                        <a:rPr lang="en-US" sz="1100"/>
                        <a:t>Trumbull</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610531408"/>
                  </a:ext>
                </a:extLst>
              </a:tr>
              <a:tr h="0">
                <a:tc>
                  <a:txBody>
                    <a:bodyPr/>
                    <a:lstStyle/>
                    <a:p>
                      <a:pPr lvl="0" algn="ctr">
                        <a:buNone/>
                      </a:pPr>
                      <a:r>
                        <a:rPr lang="en-US" sz="1100"/>
                        <a:t>10/10/2024</a:t>
                      </a:r>
                    </a:p>
                  </a:txBody>
                  <a:tcPr anchor="ctr"/>
                </a:tc>
                <a:tc>
                  <a:txBody>
                    <a:bodyPr/>
                    <a:lstStyle/>
                    <a:p>
                      <a:pPr lvl="0" algn="ctr">
                        <a:buNone/>
                      </a:pPr>
                      <a:r>
                        <a:rPr lang="en-US" sz="1100">
                          <a:effectLst/>
                        </a:rPr>
                        <a:t>Shady Knoll Center for Health &amp; Rehabilitation</a:t>
                      </a:r>
                      <a:endParaRPr lang="en-US" sz="1100"/>
                    </a:p>
                  </a:txBody>
                  <a:tcPr anchor="ctr"/>
                </a:tc>
                <a:tc>
                  <a:txBody>
                    <a:bodyPr/>
                    <a:lstStyle/>
                    <a:p>
                      <a:pPr lvl="0" algn="ctr">
                        <a:buNone/>
                      </a:pPr>
                      <a:r>
                        <a:rPr lang="en-US" sz="1100"/>
                        <a:t>128</a:t>
                      </a:r>
                    </a:p>
                  </a:txBody>
                  <a:tcPr anchor="ctr"/>
                </a:tc>
                <a:tc>
                  <a:txBody>
                    <a:bodyPr/>
                    <a:lstStyle/>
                    <a:p>
                      <a:pPr lvl="0" algn="ctr">
                        <a:buNone/>
                      </a:pPr>
                      <a:r>
                        <a:rPr lang="en-US" sz="1100"/>
                        <a:t>Seymour</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3734180145"/>
                  </a:ext>
                </a:extLst>
              </a:tr>
              <a:tr h="0">
                <a:tc>
                  <a:txBody>
                    <a:bodyPr/>
                    <a:lstStyle/>
                    <a:p>
                      <a:pPr lvl="0" algn="ctr">
                        <a:buNone/>
                      </a:pPr>
                      <a:r>
                        <a:rPr lang="en-US" sz="1100"/>
                        <a:t>10/10/2024</a:t>
                      </a:r>
                    </a:p>
                  </a:txBody>
                  <a:tcPr anchor="ctr"/>
                </a:tc>
                <a:tc>
                  <a:txBody>
                    <a:bodyPr/>
                    <a:lstStyle/>
                    <a:p>
                      <a:pPr lvl="0" algn="ctr">
                        <a:buNone/>
                      </a:pPr>
                      <a:r>
                        <a:rPr lang="en-US" sz="1100">
                          <a:effectLst/>
                        </a:rPr>
                        <a:t>Summit at Plantsville Center for Health &amp; Rehabilitation</a:t>
                      </a:r>
                      <a:endParaRPr lang="en-US" sz="1100"/>
                    </a:p>
                  </a:txBody>
                  <a:tcPr anchor="ctr"/>
                </a:tc>
                <a:tc>
                  <a:txBody>
                    <a:bodyPr/>
                    <a:lstStyle/>
                    <a:p>
                      <a:pPr lvl="0" algn="ctr">
                        <a:buNone/>
                      </a:pPr>
                      <a:r>
                        <a:rPr lang="en-US" sz="1100"/>
                        <a:t>150</a:t>
                      </a:r>
                    </a:p>
                  </a:txBody>
                  <a:tcPr anchor="ctr"/>
                </a:tc>
                <a:tc>
                  <a:txBody>
                    <a:bodyPr/>
                    <a:lstStyle/>
                    <a:p>
                      <a:pPr lvl="0" algn="ctr">
                        <a:buNone/>
                      </a:pPr>
                      <a:r>
                        <a:rPr lang="en-US" sz="1100"/>
                        <a:t>Plantsville</a:t>
                      </a:r>
                    </a:p>
                  </a:txBody>
                  <a:tcPr anchor="ctr"/>
                </a:tc>
                <a:tc>
                  <a:txBody>
                    <a:bodyPr/>
                    <a:lstStyle/>
                    <a:p>
                      <a:pPr lvl="0" algn="ctr">
                        <a:buNone/>
                      </a:pPr>
                      <a:r>
                        <a:rPr lang="en-US" sz="1100"/>
                        <a:t>FP</a:t>
                      </a:r>
                    </a:p>
                  </a:txBody>
                  <a:tcPr anchor="ctr"/>
                </a:tc>
                <a:extLst>
                  <a:ext uri="{0D108BD9-81ED-4DB2-BD59-A6C34878D82A}">
                    <a16:rowId xmlns:a16="http://schemas.microsoft.com/office/drawing/2014/main" val="3247694549"/>
                  </a:ext>
                </a:extLst>
              </a:tr>
              <a:tr h="0">
                <a:tc>
                  <a:txBody>
                    <a:bodyPr/>
                    <a:lstStyle/>
                    <a:p>
                      <a:pPr lvl="0" algn="ctr">
                        <a:buNone/>
                      </a:pPr>
                      <a:r>
                        <a:rPr lang="en-US" sz="1100"/>
                        <a:t>12/31/2024</a:t>
                      </a:r>
                    </a:p>
                  </a:txBody>
                  <a:tcPr anchor="ctr"/>
                </a:tc>
                <a:tc>
                  <a:txBody>
                    <a:bodyPr/>
                    <a:lstStyle/>
                    <a:p>
                      <a:pPr lvl="0" algn="ctr">
                        <a:buNone/>
                      </a:pPr>
                      <a:r>
                        <a:rPr lang="en-US" sz="1100" err="1"/>
                        <a:t>Masonicare</a:t>
                      </a:r>
                      <a:r>
                        <a:rPr lang="en-US" sz="1100"/>
                        <a:t> at Bishop Wicke Health Center</a:t>
                      </a:r>
                    </a:p>
                  </a:txBody>
                  <a:tcPr anchor="ctr"/>
                </a:tc>
                <a:tc>
                  <a:txBody>
                    <a:bodyPr/>
                    <a:lstStyle/>
                    <a:p>
                      <a:pPr lvl="0" algn="ctr">
                        <a:buNone/>
                      </a:pPr>
                      <a:r>
                        <a:rPr lang="en-US" sz="1100"/>
                        <a:t>120</a:t>
                      </a:r>
                    </a:p>
                  </a:txBody>
                  <a:tcPr anchor="ctr"/>
                </a:tc>
                <a:tc>
                  <a:txBody>
                    <a:bodyPr/>
                    <a:lstStyle/>
                    <a:p>
                      <a:pPr lvl="0" algn="ctr">
                        <a:buNone/>
                      </a:pPr>
                      <a:r>
                        <a:rPr lang="en-US" sz="1100"/>
                        <a:t>Shelton</a:t>
                      </a:r>
                    </a:p>
                  </a:txBody>
                  <a:tcPr anchor="ctr"/>
                </a:tc>
                <a:tc>
                  <a:txBody>
                    <a:bodyPr/>
                    <a:lstStyle/>
                    <a:p>
                      <a:pPr lvl="0" algn="ctr">
                        <a:buNone/>
                      </a:pPr>
                      <a:r>
                        <a:rPr lang="en-US" sz="1100"/>
                        <a:t>NFP</a:t>
                      </a:r>
                    </a:p>
                  </a:txBody>
                  <a:tcPr anchor="ctr"/>
                </a:tc>
                <a:extLst>
                  <a:ext uri="{0D108BD9-81ED-4DB2-BD59-A6C34878D82A}">
                    <a16:rowId xmlns:a16="http://schemas.microsoft.com/office/drawing/2014/main" val="3468346195"/>
                  </a:ext>
                </a:extLst>
              </a:tr>
            </a:tbl>
          </a:graphicData>
        </a:graphic>
      </p:graphicFrame>
      <p:sp>
        <p:nvSpPr>
          <p:cNvPr id="3" name="TextBox 2">
            <a:extLst>
              <a:ext uri="{FF2B5EF4-FFF2-40B4-BE49-F238E27FC236}">
                <a16:creationId xmlns:a16="http://schemas.microsoft.com/office/drawing/2014/main" id="{CF37850D-1611-87E3-59AB-74FEFEA03EDF}"/>
              </a:ext>
            </a:extLst>
          </p:cNvPr>
          <p:cNvSpPr txBox="1"/>
          <p:nvPr/>
        </p:nvSpPr>
        <p:spPr>
          <a:xfrm>
            <a:off x="311700" y="600657"/>
            <a:ext cx="4397100" cy="276999"/>
          </a:xfrm>
          <a:prstGeom prst="rect">
            <a:avLst/>
          </a:prstGeom>
          <a:noFill/>
        </p:spPr>
        <p:txBody>
          <a:bodyPr wrap="square" rtlCol="0">
            <a:spAutoFit/>
          </a:bodyPr>
          <a:lstStyle/>
          <a:p>
            <a:r>
              <a:rPr lang="en-US" sz="1200" i="1">
                <a:solidFill>
                  <a:srgbClr val="3370E8"/>
                </a:solidFill>
              </a:rPr>
              <a:t>There were 12 CHOWs in the past quarter.</a:t>
            </a:r>
          </a:p>
        </p:txBody>
      </p:sp>
    </p:spTree>
    <p:extLst>
      <p:ext uri="{BB962C8B-B14F-4D97-AF65-F5344CB8AC3E}">
        <p14:creationId xmlns:p14="http://schemas.microsoft.com/office/powerpoint/2010/main" val="1832253179"/>
      </p:ext>
    </p:extLst>
  </p:cSld>
  <p:clrMapOvr>
    <a:masterClrMapping/>
  </p:clrMapOvr>
</p:sld>
</file>

<file path=ppt/theme/theme1.xml><?xml version="1.0" encoding="utf-8"?>
<a:theme xmlns:a="http://schemas.openxmlformats.org/drawingml/2006/main" name="Simple Light">
  <a:themeElements>
    <a:clrScheme name="DPH Primary">
      <a:dk1>
        <a:srgbClr val="000000"/>
      </a:dk1>
      <a:lt1>
        <a:srgbClr val="FFFFFF"/>
      </a:lt1>
      <a:dk2>
        <a:srgbClr val="595959"/>
      </a:dk2>
      <a:lt2>
        <a:srgbClr val="EEEEEE"/>
      </a:lt2>
      <a:accent1>
        <a:srgbClr val="3371E7"/>
      </a:accent1>
      <a:accent2>
        <a:srgbClr val="C6D4FB"/>
      </a:accent2>
      <a:accent3>
        <a:srgbClr val="00214D"/>
      </a:accent3>
      <a:accent4>
        <a:srgbClr val="003D9C"/>
      </a:accent4>
      <a:accent5>
        <a:srgbClr val="7094F5"/>
      </a:accent5>
      <a:accent6>
        <a:srgbClr val="FFFFFF"/>
      </a:accent6>
      <a:hlink>
        <a:srgbClr val="3371E7"/>
      </a:hlink>
      <a:folHlink>
        <a:srgbClr val="3371E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PH PPT Template Arial.potx" id="{4627BB07-AFFB-421A-9DC0-623677847BCF}" vid="{3D90875B-AB71-475A-81BA-29DECA7B7212}"/>
    </a:ext>
  </a:extLst>
</a:theme>
</file>

<file path=ppt/theme/theme2.xml><?xml version="1.0" encoding="utf-8"?>
<a:theme xmlns:a="http://schemas.openxmlformats.org/drawingml/2006/main" name="Custom Design">
  <a:themeElements>
    <a:clrScheme name="DPH Secondary">
      <a:dk1>
        <a:srgbClr val="000000"/>
      </a:dk1>
      <a:lt1>
        <a:srgbClr val="FFFFFF"/>
      </a:lt1>
      <a:dk2>
        <a:srgbClr val="595959"/>
      </a:dk2>
      <a:lt2>
        <a:srgbClr val="EEEEEE"/>
      </a:lt2>
      <a:accent1>
        <a:srgbClr val="04722F"/>
      </a:accent1>
      <a:accent2>
        <a:srgbClr val="02B346"/>
      </a:accent2>
      <a:accent3>
        <a:srgbClr val="F27124"/>
      </a:accent3>
      <a:accent4>
        <a:srgbClr val="FAAA19"/>
      </a:accent4>
      <a:accent5>
        <a:srgbClr val="D8343E"/>
      </a:accent5>
      <a:accent6>
        <a:srgbClr val="94343E"/>
      </a:accent6>
      <a:hlink>
        <a:srgbClr val="3371E7"/>
      </a:hlink>
      <a:folHlink>
        <a:srgbClr val="3371E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PH PPT Template Arial.potx" id="{4627BB07-AFFB-421A-9DC0-623677847BCF}" vid="{7E92A2E6-6510-4F0A-84DE-7F7AD4528C6E}"/>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item1.xml><?xml version="1.0" encoding="utf-8"?>
<TemplafySlideFormConfiguration><![CDATA[{"formFields":[],"formDataEntries":[]}]]></TemplafySlideFormConfiguration>
</file>

<file path=customXml/item2.xml><?xml version="1.0" encoding="utf-8"?>
<TemplafySlideTemplateConfiguration><![CDATA[{"slideVersion":1,"isValidatorEnabled":false,"isLocked":false,"elementsMetadata":[],"slideId":"914022848052330500","enableDocumentContentUpdater":false,"version":"2.0"}]]></TemplafySlideTemplateConfiguration>
</file>

<file path=customXml/item3.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5.xml><?xml version="1.0" encoding="utf-8"?>
<TemplafySlideTemplateConfiguration><![CDATA[{"slideVersion":1,"isValidatorEnabled":false,"isLocked":false,"elementsMetadata":[],"slideId":"914022848052330499","enableDocumentContentUpdater":false,"version":"2.0"}]]></TemplafySlideTemplateConfiguration>
</file>

<file path=customXml/item6.xml><?xml version="1.0" encoding="utf-8"?>
<TemplafySlideTemplateConfiguration><![CDATA[{"slideVersion":1,"isValidatorEnabled":false,"isLocked":false,"elementsMetadata":[],"slideId":"914022848052330498","enableDocumentContentUpdater":false,"version":"2.0"}]]></TemplafySlideTemplateConfiguration>
</file>

<file path=customXml/item7.xml><?xml version="1.0" encoding="utf-8"?>
<TemplafySlideTemplateConfiguration><![CDATA[{"slideVersion":1,"isValidatorEnabled":false,"isLocked":false,"elementsMetadata":[],"slideId":"914022848052330500","enableDocumentContentUpdater":false,"version":"2.0"}]]></TemplafySlideTemplateConfiguration>
</file>

<file path=customXml/item8.xml><?xml version="1.0" encoding="utf-8"?>
<TemplafySlideFormConfiguration><![CDATA[{"formFields":[],"formDataEntries":[]}]]></TemplafySlideFormConfiguration>
</file>

<file path=customXml/itemProps1.xml><?xml version="1.0" encoding="utf-8"?>
<ds:datastoreItem xmlns:ds="http://schemas.openxmlformats.org/officeDocument/2006/customXml" ds:itemID="{61D919EF-BAFE-4238-9EC6-B27FDCF62250}">
  <ds:schemaRefs/>
</ds:datastoreItem>
</file>

<file path=customXml/itemProps2.xml><?xml version="1.0" encoding="utf-8"?>
<ds:datastoreItem xmlns:ds="http://schemas.openxmlformats.org/officeDocument/2006/customXml" ds:itemID="{E0B79AD4-561A-4F79-B9F4-28E89BBC6DB6}">
  <ds:schemaRefs/>
</ds:datastoreItem>
</file>

<file path=customXml/itemProps3.xml><?xml version="1.0" encoding="utf-8"?>
<ds:datastoreItem xmlns:ds="http://schemas.openxmlformats.org/officeDocument/2006/customXml" ds:itemID="{3231C0C0-71A2-42C3-85AE-7B1049C69F2A}">
  <ds:schemaRefs/>
</ds:datastoreItem>
</file>

<file path=customXml/itemProps4.xml><?xml version="1.0" encoding="utf-8"?>
<ds:datastoreItem xmlns:ds="http://schemas.openxmlformats.org/officeDocument/2006/customXml" ds:itemID="{2667E522-7E7C-4481-AAE0-35F76EABFA35}">
  <ds:schemaRefs/>
</ds:datastoreItem>
</file>

<file path=customXml/itemProps5.xml><?xml version="1.0" encoding="utf-8"?>
<ds:datastoreItem xmlns:ds="http://schemas.openxmlformats.org/officeDocument/2006/customXml" ds:itemID="{8A4EBA5F-E573-4809-86FD-5CF41CE3BA09}">
  <ds:schemaRefs/>
</ds:datastoreItem>
</file>

<file path=customXml/itemProps6.xml><?xml version="1.0" encoding="utf-8"?>
<ds:datastoreItem xmlns:ds="http://schemas.openxmlformats.org/officeDocument/2006/customXml" ds:itemID="{5E8CB93B-E7FC-4871-8D23-4A7810C55F40}">
  <ds:schemaRefs/>
</ds:datastoreItem>
</file>

<file path=customXml/itemProps7.xml><?xml version="1.0" encoding="utf-8"?>
<ds:datastoreItem xmlns:ds="http://schemas.openxmlformats.org/officeDocument/2006/customXml" ds:itemID="{8F5F591A-958A-4611-BA69-8C3A7186C68C}">
  <ds:schemaRefs/>
</ds:datastoreItem>
</file>

<file path=customXml/itemProps8.xml><?xml version="1.0" encoding="utf-8"?>
<ds:datastoreItem xmlns:ds="http://schemas.openxmlformats.org/officeDocument/2006/customXml" ds:itemID="{2B985BA4-0D59-4229-B170-86A0ABEE69C0}">
  <ds:schemaRefs/>
</ds:datastoreItem>
</file>

<file path=docProps/app.xml><?xml version="1.0" encoding="utf-8"?>
<Properties xmlns="http://schemas.openxmlformats.org/officeDocument/2006/extended-properties" xmlns:vt="http://schemas.openxmlformats.org/officeDocument/2006/docPropsVTypes">
  <Template>DPH PPT Template Arial</Template>
  <Application>Microsoft Office PowerPoint</Application>
  <PresentationFormat>On-screen Show (16:9)</PresentationFormat>
  <Slides>28</Slides>
  <Notes>4</Notes>
  <HiddenSlides>0</HiddenSlide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Simple Light</vt:lpstr>
      <vt:lpstr>Custom Design</vt:lpstr>
      <vt:lpstr>PowerPoint Presentation</vt:lpstr>
      <vt:lpstr>PowerPoint Presentation</vt:lpstr>
      <vt:lpstr>Bed Capacity-Census Data</vt:lpstr>
      <vt:lpstr>Number of Homes by Bed Count N=196* Nursing Homes</vt:lpstr>
      <vt:lpstr>PowerPoint Presentation</vt:lpstr>
      <vt:lpstr>Nursing Home Receiverships, Bankruptcies, Temporary Managers and Closures</vt:lpstr>
      <vt:lpstr>Request for Interim Rates</vt:lpstr>
      <vt:lpstr>Change of Ownership (CHOW) SFY 2022-2025</vt:lpstr>
      <vt:lpstr>CHOW Activity: 10/01/24-12/31/24 </vt:lpstr>
      <vt:lpstr>Nursing Home Quality and Safety Issues Top Five Federal Tags for the period October 1, 2024, to December 31, 2024</vt:lpstr>
      <vt:lpstr>Top 5 Most Frequently Cited Deficiencies</vt:lpstr>
      <vt:lpstr>Immediate Jeopardy FFY 2025</vt:lpstr>
      <vt:lpstr>IJs over time, Facilities Impacted</vt:lpstr>
      <vt:lpstr>Back To Basics Training Update</vt:lpstr>
      <vt:lpstr>PowerPoint Presentation</vt:lpstr>
      <vt:lpstr>Understanding Medicare Advantage &amp; Payor Mix Impacts on Connecticut Nursing Homes</vt:lpstr>
      <vt:lpstr>PowerPoint Presentation</vt:lpstr>
      <vt:lpstr>CLA 39th SNF Cost Comparison, Trends Report Theme: The Great Divergence</vt:lpstr>
      <vt:lpstr>Why are we talking about Medicare Advantage?</vt:lpstr>
      <vt:lpstr>Medicare Advantage: Capitation payments</vt:lpstr>
      <vt:lpstr>Connecticut </vt:lpstr>
      <vt:lpstr>Connecticut: MA vs. FFS</vt:lpstr>
      <vt:lpstr>Medicare Advantage vs FFS </vt:lpstr>
      <vt:lpstr>CLA’s 39th Trends Report: Payor Mix</vt:lpstr>
      <vt:lpstr>CLA 39th Report: CT Median Payor Mix</vt:lpstr>
      <vt:lpstr>Nursing Home Outlook?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dc:title>
  <dc:creator>Chris Boyle</dc:creator>
  <cp:revision>1</cp:revision>
  <dcterms:created xsi:type="dcterms:W3CDTF">2024-04-18T18:07:11Z</dcterms:created>
  <dcterms:modified xsi:type="dcterms:W3CDTF">2025-01-08T14:16:23Z</dcterms:modified>
</cp:coreProperties>
</file>