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 id="2147483717" r:id="rId2"/>
    <p:sldMasterId id="2147483721" r:id="rId3"/>
    <p:sldMasterId id="2147483733" r:id="rId4"/>
  </p:sldMasterIdLst>
  <p:notesMasterIdLst>
    <p:notesMasterId r:id="rId48"/>
  </p:notesMasterIdLst>
  <p:sldIdLst>
    <p:sldId id="390" r:id="rId5"/>
    <p:sldId id="259" r:id="rId6"/>
    <p:sldId id="302" r:id="rId7"/>
    <p:sldId id="312" r:id="rId8"/>
    <p:sldId id="1051" r:id="rId9"/>
    <p:sldId id="257" r:id="rId10"/>
    <p:sldId id="263" r:id="rId11"/>
    <p:sldId id="1053" r:id="rId12"/>
    <p:sldId id="267" r:id="rId13"/>
    <p:sldId id="268" r:id="rId14"/>
    <p:sldId id="276" r:id="rId15"/>
    <p:sldId id="269" r:id="rId16"/>
    <p:sldId id="1054" r:id="rId17"/>
    <p:sldId id="286" r:id="rId18"/>
    <p:sldId id="284" r:id="rId19"/>
    <p:sldId id="285" r:id="rId20"/>
    <p:sldId id="463" r:id="rId21"/>
    <p:sldId id="1046" r:id="rId22"/>
    <p:sldId id="1055" r:id="rId23"/>
    <p:sldId id="1050" r:id="rId24"/>
    <p:sldId id="1047" r:id="rId25"/>
    <p:sldId id="1049" r:id="rId26"/>
    <p:sldId id="1048" r:id="rId27"/>
    <p:sldId id="1056" r:id="rId28"/>
    <p:sldId id="1058" r:id="rId29"/>
    <p:sldId id="1057" r:id="rId30"/>
    <p:sldId id="457" r:id="rId31"/>
    <p:sldId id="455" r:id="rId32"/>
    <p:sldId id="406" r:id="rId33"/>
    <p:sldId id="1060" r:id="rId34"/>
    <p:sldId id="1031" r:id="rId35"/>
    <p:sldId id="1045" r:id="rId36"/>
    <p:sldId id="461" r:id="rId37"/>
    <p:sldId id="271" r:id="rId38"/>
    <p:sldId id="1059" r:id="rId39"/>
    <p:sldId id="462" r:id="rId40"/>
    <p:sldId id="480" r:id="rId41"/>
    <p:sldId id="479" r:id="rId42"/>
    <p:sldId id="265" r:id="rId43"/>
    <p:sldId id="444" r:id="rId44"/>
    <p:sldId id="370" r:id="rId45"/>
    <p:sldId id="450" r:id="rId46"/>
    <p:sldId id="1061" r:id="rId47"/>
  </p:sldIdLst>
  <p:sldSz cx="12192000" cy="6858000"/>
  <p:notesSz cx="7010400" cy="9296400"/>
  <p:custDataLst>
    <p:tags r:id="rId4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0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2503" autoAdjust="0"/>
  </p:normalViewPr>
  <p:slideViewPr>
    <p:cSldViewPr snapToGrid="0">
      <p:cViewPr varScale="1">
        <p:scale>
          <a:sx n="82" d="100"/>
          <a:sy n="82" d="100"/>
        </p:scale>
        <p:origin x="1674" y="60"/>
      </p:cViewPr>
      <p:guideLst>
        <p:guide orient="horz" pos="2160"/>
        <p:guide pos="3840"/>
      </p:guideLst>
    </p:cSldViewPr>
  </p:slideViewPr>
  <p:outlineViewPr>
    <p:cViewPr>
      <p:scale>
        <a:sx n="33" d="100"/>
        <a:sy n="33" d="100"/>
      </p:scale>
      <p:origin x="0" y="0"/>
    </p:cViewPr>
    <p:sldLst>
      <p:sld r:id="rId1" collapse="1"/>
    </p:sldLst>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s>
</file>

<file path=ppt/_rels/viewProps.xml.rels><?xml version="1.0" encoding="UTF-8" standalone="yes"?>
<Relationships xmlns="http://schemas.openxmlformats.org/package/2006/relationships"><Relationship Id="rId1" Type="http://schemas.openxmlformats.org/officeDocument/2006/relationships/slide" Target="slides/slide18.xml"/></Relationships>
</file>

<file path=ppt/diagrams/_rels/data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hyperlink" Target="http://www.ctmfp.com/" TargetMode="External"/><Relationship Id="rId5" Type="http://schemas.openxmlformats.org/officeDocument/2006/relationships/image" Target="../media/image17.svg"/><Relationship Id="rId4" Type="http://schemas.openxmlformats.org/officeDocument/2006/relationships/image" Target="../media/image16.png"/></Relationships>
</file>

<file path=ppt/diagrams/_rels/drawing6.xml.rels><?xml version="1.0" encoding="UTF-8" standalone="yes"?>
<Relationships xmlns="http://schemas.openxmlformats.org/package/2006/relationships"><Relationship Id="rId3" Type="http://schemas.openxmlformats.org/officeDocument/2006/relationships/hyperlink" Target="http://www.ctmfp.com/" TargetMode="External"/><Relationship Id="rId2" Type="http://schemas.openxmlformats.org/officeDocument/2006/relationships/image" Target="../media/image15.svg"/><Relationship Id="rId1" Type="http://schemas.openxmlformats.org/officeDocument/2006/relationships/image" Target="../media/image14.png"/><Relationship Id="rId5" Type="http://schemas.openxmlformats.org/officeDocument/2006/relationships/image" Target="../media/image17.svg"/><Relationship Id="rId4"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88CFC0-BDCD-4504-9CAB-9402815D96F3}"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41F45C13-2411-445F-995E-D7D34785BD9B}">
      <dgm:prSet/>
      <dgm:spPr/>
      <dgm:t>
        <a:bodyPr/>
        <a:lstStyle/>
        <a:p>
          <a:endParaRPr lang="en-US"/>
        </a:p>
        <a:p>
          <a:r>
            <a:rPr lang="en-US"/>
            <a:t>A Federally Funded Demonstration that helps people residing in qualified institutional settings, transition to the community with supports and services.</a:t>
          </a:r>
        </a:p>
      </dgm:t>
    </dgm:pt>
    <dgm:pt modelId="{FBA6D04A-566E-43AC-99F8-4F91D2462854}" type="parTrans" cxnId="{8BB6AB6C-0ED9-4B23-ACF2-1FCE93E67E05}">
      <dgm:prSet/>
      <dgm:spPr/>
      <dgm:t>
        <a:bodyPr/>
        <a:lstStyle/>
        <a:p>
          <a:endParaRPr lang="en-US"/>
        </a:p>
      </dgm:t>
    </dgm:pt>
    <dgm:pt modelId="{2C4410BA-EE85-4C08-B36C-CFE01A4AF71A}" type="sibTrans" cxnId="{8BB6AB6C-0ED9-4B23-ACF2-1FCE93E67E05}">
      <dgm:prSet/>
      <dgm:spPr/>
      <dgm:t>
        <a:bodyPr/>
        <a:lstStyle/>
        <a:p>
          <a:endParaRPr lang="en-US"/>
        </a:p>
      </dgm:t>
    </dgm:pt>
    <dgm:pt modelId="{5798DF4A-1166-49A4-98F6-A6C3CD4D9D2C}">
      <dgm:prSet/>
      <dgm:spPr/>
      <dgm:t>
        <a:bodyPr/>
        <a:lstStyle/>
        <a:p>
          <a:r>
            <a:rPr lang="en-US"/>
            <a:t>MFP provides individuals with choice about where they want to receive their care.</a:t>
          </a:r>
        </a:p>
      </dgm:t>
    </dgm:pt>
    <dgm:pt modelId="{6480453B-0837-4E22-92CD-D14445123552}" type="parTrans" cxnId="{BBF873D3-5515-4AF0-84C9-8E2D52FBEEF8}">
      <dgm:prSet/>
      <dgm:spPr/>
      <dgm:t>
        <a:bodyPr/>
        <a:lstStyle/>
        <a:p>
          <a:endParaRPr lang="en-US"/>
        </a:p>
      </dgm:t>
    </dgm:pt>
    <dgm:pt modelId="{FD38AD17-EACF-4C58-A2D1-4723F1CEED97}" type="sibTrans" cxnId="{BBF873D3-5515-4AF0-84C9-8E2D52FBEEF8}">
      <dgm:prSet/>
      <dgm:spPr/>
      <dgm:t>
        <a:bodyPr/>
        <a:lstStyle/>
        <a:p>
          <a:endParaRPr lang="en-US"/>
        </a:p>
      </dgm:t>
    </dgm:pt>
    <dgm:pt modelId="{79D4F2DA-CFFA-455B-B58B-0CBD9B451D56}" type="pres">
      <dgm:prSet presAssocID="{5888CFC0-BDCD-4504-9CAB-9402815D96F3}" presName="hierChild1" presStyleCnt="0">
        <dgm:presLayoutVars>
          <dgm:chPref val="1"/>
          <dgm:dir/>
          <dgm:animOne val="branch"/>
          <dgm:animLvl val="lvl"/>
          <dgm:resizeHandles/>
        </dgm:presLayoutVars>
      </dgm:prSet>
      <dgm:spPr/>
    </dgm:pt>
    <dgm:pt modelId="{1BD3C2FC-9D10-4B12-B8C5-7B1E49C360C9}" type="pres">
      <dgm:prSet presAssocID="{41F45C13-2411-445F-995E-D7D34785BD9B}" presName="hierRoot1" presStyleCnt="0"/>
      <dgm:spPr/>
    </dgm:pt>
    <dgm:pt modelId="{FDF6B904-C133-449F-8E71-709D3AB0257A}" type="pres">
      <dgm:prSet presAssocID="{41F45C13-2411-445F-995E-D7D34785BD9B}" presName="composite" presStyleCnt="0"/>
      <dgm:spPr/>
    </dgm:pt>
    <dgm:pt modelId="{9CEE106D-DECE-4B0C-BB0E-8D1969B5AC1A}" type="pres">
      <dgm:prSet presAssocID="{41F45C13-2411-445F-995E-D7D34785BD9B}" presName="background" presStyleLbl="node0" presStyleIdx="0" presStyleCnt="2"/>
      <dgm:spPr/>
    </dgm:pt>
    <dgm:pt modelId="{66F24380-9BDB-4849-9217-193C94FB20FF}" type="pres">
      <dgm:prSet presAssocID="{41F45C13-2411-445F-995E-D7D34785BD9B}" presName="text" presStyleLbl="fgAcc0" presStyleIdx="0" presStyleCnt="2">
        <dgm:presLayoutVars>
          <dgm:chPref val="3"/>
        </dgm:presLayoutVars>
      </dgm:prSet>
      <dgm:spPr/>
    </dgm:pt>
    <dgm:pt modelId="{27A0A68C-55E2-4F8D-A616-07294BF70E1A}" type="pres">
      <dgm:prSet presAssocID="{41F45C13-2411-445F-995E-D7D34785BD9B}" presName="hierChild2" presStyleCnt="0"/>
      <dgm:spPr/>
    </dgm:pt>
    <dgm:pt modelId="{8F38EC45-1ADD-4764-90CF-DCB1B3205AB6}" type="pres">
      <dgm:prSet presAssocID="{5798DF4A-1166-49A4-98F6-A6C3CD4D9D2C}" presName="hierRoot1" presStyleCnt="0"/>
      <dgm:spPr/>
    </dgm:pt>
    <dgm:pt modelId="{A3C53EE7-D92B-46EC-9EAF-1E1F97A9F585}" type="pres">
      <dgm:prSet presAssocID="{5798DF4A-1166-49A4-98F6-A6C3CD4D9D2C}" presName="composite" presStyleCnt="0"/>
      <dgm:spPr/>
    </dgm:pt>
    <dgm:pt modelId="{983FB4B9-3F03-4860-A7ED-FE09B67E5932}" type="pres">
      <dgm:prSet presAssocID="{5798DF4A-1166-49A4-98F6-A6C3CD4D9D2C}" presName="background" presStyleLbl="node0" presStyleIdx="1" presStyleCnt="2"/>
      <dgm:spPr/>
    </dgm:pt>
    <dgm:pt modelId="{3595DB4F-EB6D-4414-BE19-F2EB46CFF7AC}" type="pres">
      <dgm:prSet presAssocID="{5798DF4A-1166-49A4-98F6-A6C3CD4D9D2C}" presName="text" presStyleLbl="fgAcc0" presStyleIdx="1" presStyleCnt="2">
        <dgm:presLayoutVars>
          <dgm:chPref val="3"/>
        </dgm:presLayoutVars>
      </dgm:prSet>
      <dgm:spPr/>
    </dgm:pt>
    <dgm:pt modelId="{D1E56A5A-99FA-4AC9-B234-5B1A00D863AD}" type="pres">
      <dgm:prSet presAssocID="{5798DF4A-1166-49A4-98F6-A6C3CD4D9D2C}" presName="hierChild2" presStyleCnt="0"/>
      <dgm:spPr/>
    </dgm:pt>
  </dgm:ptLst>
  <dgm:cxnLst>
    <dgm:cxn modelId="{E0EDF830-5E5B-4F69-83E4-047300E6A81F}" type="presOf" srcId="{41F45C13-2411-445F-995E-D7D34785BD9B}" destId="{66F24380-9BDB-4849-9217-193C94FB20FF}" srcOrd="0" destOrd="0" presId="urn:microsoft.com/office/officeart/2005/8/layout/hierarchy1"/>
    <dgm:cxn modelId="{8BB6AB6C-0ED9-4B23-ACF2-1FCE93E67E05}" srcId="{5888CFC0-BDCD-4504-9CAB-9402815D96F3}" destId="{41F45C13-2411-445F-995E-D7D34785BD9B}" srcOrd="0" destOrd="0" parTransId="{FBA6D04A-566E-43AC-99F8-4F91D2462854}" sibTransId="{2C4410BA-EE85-4C08-B36C-CFE01A4AF71A}"/>
    <dgm:cxn modelId="{617E7C80-C5CE-424B-8EE2-549633A62332}" type="presOf" srcId="{5888CFC0-BDCD-4504-9CAB-9402815D96F3}" destId="{79D4F2DA-CFFA-455B-B58B-0CBD9B451D56}" srcOrd="0" destOrd="0" presId="urn:microsoft.com/office/officeart/2005/8/layout/hierarchy1"/>
    <dgm:cxn modelId="{BBF873D3-5515-4AF0-84C9-8E2D52FBEEF8}" srcId="{5888CFC0-BDCD-4504-9CAB-9402815D96F3}" destId="{5798DF4A-1166-49A4-98F6-A6C3CD4D9D2C}" srcOrd="1" destOrd="0" parTransId="{6480453B-0837-4E22-92CD-D14445123552}" sibTransId="{FD38AD17-EACF-4C58-A2D1-4723F1CEED97}"/>
    <dgm:cxn modelId="{18DC6EFF-BF47-4AD6-9E49-586234375883}" type="presOf" srcId="{5798DF4A-1166-49A4-98F6-A6C3CD4D9D2C}" destId="{3595DB4F-EB6D-4414-BE19-F2EB46CFF7AC}" srcOrd="0" destOrd="0" presId="urn:microsoft.com/office/officeart/2005/8/layout/hierarchy1"/>
    <dgm:cxn modelId="{CF5850F5-F875-4D0F-BC34-06C5A3935089}" type="presParOf" srcId="{79D4F2DA-CFFA-455B-B58B-0CBD9B451D56}" destId="{1BD3C2FC-9D10-4B12-B8C5-7B1E49C360C9}" srcOrd="0" destOrd="0" presId="urn:microsoft.com/office/officeart/2005/8/layout/hierarchy1"/>
    <dgm:cxn modelId="{E6915EEC-EC29-4255-9D61-0767A8558F4B}" type="presParOf" srcId="{1BD3C2FC-9D10-4B12-B8C5-7B1E49C360C9}" destId="{FDF6B904-C133-449F-8E71-709D3AB0257A}" srcOrd="0" destOrd="0" presId="urn:microsoft.com/office/officeart/2005/8/layout/hierarchy1"/>
    <dgm:cxn modelId="{B3871001-32BD-4737-8EE3-FFC09A58EAEE}" type="presParOf" srcId="{FDF6B904-C133-449F-8E71-709D3AB0257A}" destId="{9CEE106D-DECE-4B0C-BB0E-8D1969B5AC1A}" srcOrd="0" destOrd="0" presId="urn:microsoft.com/office/officeart/2005/8/layout/hierarchy1"/>
    <dgm:cxn modelId="{C5122352-E4F5-4A7C-97BB-D08ABE75082C}" type="presParOf" srcId="{FDF6B904-C133-449F-8E71-709D3AB0257A}" destId="{66F24380-9BDB-4849-9217-193C94FB20FF}" srcOrd="1" destOrd="0" presId="urn:microsoft.com/office/officeart/2005/8/layout/hierarchy1"/>
    <dgm:cxn modelId="{569C4270-BA21-4F3E-BF48-90CC91D00470}" type="presParOf" srcId="{1BD3C2FC-9D10-4B12-B8C5-7B1E49C360C9}" destId="{27A0A68C-55E2-4F8D-A616-07294BF70E1A}" srcOrd="1" destOrd="0" presId="urn:microsoft.com/office/officeart/2005/8/layout/hierarchy1"/>
    <dgm:cxn modelId="{ACD7D281-B728-4B07-BEB8-0657E09EB835}" type="presParOf" srcId="{79D4F2DA-CFFA-455B-B58B-0CBD9B451D56}" destId="{8F38EC45-1ADD-4764-90CF-DCB1B3205AB6}" srcOrd="1" destOrd="0" presId="urn:microsoft.com/office/officeart/2005/8/layout/hierarchy1"/>
    <dgm:cxn modelId="{4D1E05F6-81A4-44FE-8E23-058ED1273A06}" type="presParOf" srcId="{8F38EC45-1ADD-4764-90CF-DCB1B3205AB6}" destId="{A3C53EE7-D92B-46EC-9EAF-1E1F97A9F585}" srcOrd="0" destOrd="0" presId="urn:microsoft.com/office/officeart/2005/8/layout/hierarchy1"/>
    <dgm:cxn modelId="{8E2A3245-9769-4BD7-AB0C-2BD93AD3AAE4}" type="presParOf" srcId="{A3C53EE7-D92B-46EC-9EAF-1E1F97A9F585}" destId="{983FB4B9-3F03-4860-A7ED-FE09B67E5932}" srcOrd="0" destOrd="0" presId="urn:microsoft.com/office/officeart/2005/8/layout/hierarchy1"/>
    <dgm:cxn modelId="{B20B301F-89DD-40B1-A7D5-4A2622A59377}" type="presParOf" srcId="{A3C53EE7-D92B-46EC-9EAF-1E1F97A9F585}" destId="{3595DB4F-EB6D-4414-BE19-F2EB46CFF7AC}" srcOrd="1" destOrd="0" presId="urn:microsoft.com/office/officeart/2005/8/layout/hierarchy1"/>
    <dgm:cxn modelId="{AEE7EFDF-A8B6-4D8A-B0E1-582E16BA235F}" type="presParOf" srcId="{8F38EC45-1ADD-4764-90CF-DCB1B3205AB6}" destId="{D1E56A5A-99FA-4AC9-B234-5B1A00D863A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5B263C-3F6E-4A50-B0B9-E3C588D20F99}" type="doc">
      <dgm:prSet loTypeId="urn:microsoft.com/office/officeart/2005/8/layout/list1" loCatId="list" qsTypeId="urn:microsoft.com/office/officeart/2005/8/quickstyle/simple4" qsCatId="simple" csTypeId="urn:microsoft.com/office/officeart/2005/8/colors/colorful5" csCatId="colorful" phldr="1"/>
      <dgm:spPr/>
      <dgm:t>
        <a:bodyPr/>
        <a:lstStyle/>
        <a:p>
          <a:endParaRPr lang="en-US"/>
        </a:p>
      </dgm:t>
    </dgm:pt>
    <dgm:pt modelId="{1F886451-B6E3-41FC-9771-6E17F5A729C2}">
      <dgm:prSet custT="1"/>
      <dgm:spPr/>
      <dgm:t>
        <a:bodyPr/>
        <a:lstStyle/>
        <a:p>
          <a:r>
            <a:rPr lang="en-US" sz="1800"/>
            <a:t>Must be in a Qualified Institution</a:t>
          </a:r>
        </a:p>
      </dgm:t>
    </dgm:pt>
    <dgm:pt modelId="{26914989-1CCB-410E-B105-5EE2A1146EDE}" type="parTrans" cxnId="{4EA6F7B5-5F82-4FAD-8197-5B6E278D3666}">
      <dgm:prSet/>
      <dgm:spPr/>
      <dgm:t>
        <a:bodyPr/>
        <a:lstStyle/>
        <a:p>
          <a:endParaRPr lang="en-US"/>
        </a:p>
      </dgm:t>
    </dgm:pt>
    <dgm:pt modelId="{692552E1-07D7-4C10-BD3B-10B7D3344623}" type="sibTrans" cxnId="{4EA6F7B5-5F82-4FAD-8197-5B6E278D3666}">
      <dgm:prSet/>
      <dgm:spPr/>
      <dgm:t>
        <a:bodyPr/>
        <a:lstStyle/>
        <a:p>
          <a:endParaRPr lang="en-US"/>
        </a:p>
      </dgm:t>
    </dgm:pt>
    <dgm:pt modelId="{1577525F-5C2D-448A-A625-2D422C8CE5EC}">
      <dgm:prSet custT="1"/>
      <dgm:spPr/>
      <dgm:t>
        <a:bodyPr/>
        <a:lstStyle/>
        <a:p>
          <a:r>
            <a:rPr lang="en-US" sz="1800"/>
            <a:t>Nursing Facility</a:t>
          </a:r>
        </a:p>
      </dgm:t>
    </dgm:pt>
    <dgm:pt modelId="{744CE269-33EC-4E12-97D0-D5532437349F}" type="parTrans" cxnId="{AD79C996-773B-49A7-B595-7A74D70AD3A8}">
      <dgm:prSet/>
      <dgm:spPr/>
      <dgm:t>
        <a:bodyPr/>
        <a:lstStyle/>
        <a:p>
          <a:endParaRPr lang="en-US"/>
        </a:p>
      </dgm:t>
    </dgm:pt>
    <dgm:pt modelId="{C3AFE0ED-E4EC-47FE-B46A-2627F7108CB7}" type="sibTrans" cxnId="{AD79C996-773B-49A7-B595-7A74D70AD3A8}">
      <dgm:prSet/>
      <dgm:spPr/>
      <dgm:t>
        <a:bodyPr/>
        <a:lstStyle/>
        <a:p>
          <a:endParaRPr lang="en-US"/>
        </a:p>
      </dgm:t>
    </dgm:pt>
    <dgm:pt modelId="{8FCAD65A-56F0-4C36-AFB9-61B33BE0E1DD}">
      <dgm:prSet custT="1"/>
      <dgm:spPr/>
      <dgm:t>
        <a:bodyPr/>
        <a:lstStyle/>
        <a:p>
          <a:r>
            <a:rPr lang="en-US" sz="1800"/>
            <a:t>Hospital </a:t>
          </a:r>
        </a:p>
      </dgm:t>
    </dgm:pt>
    <dgm:pt modelId="{B2917C60-E9A0-4E12-8236-02CE0D953FE1}" type="parTrans" cxnId="{420B9626-19B8-4931-A7C2-48CBF59EFFCB}">
      <dgm:prSet/>
      <dgm:spPr/>
      <dgm:t>
        <a:bodyPr/>
        <a:lstStyle/>
        <a:p>
          <a:endParaRPr lang="en-US"/>
        </a:p>
      </dgm:t>
    </dgm:pt>
    <dgm:pt modelId="{7A9FFB0D-117F-48DC-AA4E-F422A1859097}" type="sibTrans" cxnId="{420B9626-19B8-4931-A7C2-48CBF59EFFCB}">
      <dgm:prSet/>
      <dgm:spPr/>
      <dgm:t>
        <a:bodyPr/>
        <a:lstStyle/>
        <a:p>
          <a:endParaRPr lang="en-US"/>
        </a:p>
      </dgm:t>
    </dgm:pt>
    <dgm:pt modelId="{5B74BACC-3459-45C6-BC64-01656A00C0A6}">
      <dgm:prSet custT="1"/>
      <dgm:spPr/>
      <dgm:t>
        <a:bodyPr/>
        <a:lstStyle/>
        <a:p>
          <a:r>
            <a:rPr lang="en-US" sz="1800"/>
            <a:t>Chronic Disease Hospital</a:t>
          </a:r>
        </a:p>
      </dgm:t>
    </dgm:pt>
    <dgm:pt modelId="{F4557CBD-B8B5-4527-B494-18F3C7E55742}" type="parTrans" cxnId="{2D4FE7C8-D6F9-45E9-8CA3-B298477D672C}">
      <dgm:prSet/>
      <dgm:spPr/>
      <dgm:t>
        <a:bodyPr/>
        <a:lstStyle/>
        <a:p>
          <a:endParaRPr lang="en-US"/>
        </a:p>
      </dgm:t>
    </dgm:pt>
    <dgm:pt modelId="{FBE882AE-082A-4546-B17C-EE99C553771F}" type="sibTrans" cxnId="{2D4FE7C8-D6F9-45E9-8CA3-B298477D672C}">
      <dgm:prSet/>
      <dgm:spPr/>
      <dgm:t>
        <a:bodyPr/>
        <a:lstStyle/>
        <a:p>
          <a:endParaRPr lang="en-US"/>
        </a:p>
      </dgm:t>
    </dgm:pt>
    <dgm:pt modelId="{DB518431-7865-44EC-88D4-B873C8F8DFA7}">
      <dgm:prSet custT="1"/>
      <dgm:spPr/>
      <dgm:t>
        <a:bodyPr/>
        <a:lstStyle/>
        <a:p>
          <a:r>
            <a:rPr lang="en-US" sz="1800"/>
            <a:t>Intermediate Care Facility for Persons with Intellectual Disabilities (ICF-ID)</a:t>
          </a:r>
        </a:p>
      </dgm:t>
    </dgm:pt>
    <dgm:pt modelId="{B990107E-9007-49BF-ABFB-518255D614C2}" type="parTrans" cxnId="{75600188-BD68-4CBD-9799-13C39109C5C9}">
      <dgm:prSet/>
      <dgm:spPr/>
      <dgm:t>
        <a:bodyPr/>
        <a:lstStyle/>
        <a:p>
          <a:endParaRPr lang="en-US"/>
        </a:p>
      </dgm:t>
    </dgm:pt>
    <dgm:pt modelId="{8D7B53C2-C71C-4F5B-830A-1C50A0D07887}" type="sibTrans" cxnId="{75600188-BD68-4CBD-9799-13C39109C5C9}">
      <dgm:prSet/>
      <dgm:spPr/>
      <dgm:t>
        <a:bodyPr/>
        <a:lstStyle/>
        <a:p>
          <a:endParaRPr lang="en-US"/>
        </a:p>
      </dgm:t>
    </dgm:pt>
    <dgm:pt modelId="{41E800E5-2975-4F8D-98EA-AE1596D6ED7C}">
      <dgm:prSet custT="1"/>
      <dgm:spPr/>
      <dgm:t>
        <a:bodyPr/>
        <a:lstStyle/>
        <a:p>
          <a:r>
            <a:rPr lang="en-US" sz="1800"/>
            <a:t>At the time of Transition:</a:t>
          </a:r>
        </a:p>
      </dgm:t>
    </dgm:pt>
    <dgm:pt modelId="{D8E1551F-8052-48E3-ADF4-2BCE416604E4}" type="parTrans" cxnId="{2371444B-1D9D-4BBC-8318-3F5FC833D658}">
      <dgm:prSet/>
      <dgm:spPr/>
      <dgm:t>
        <a:bodyPr/>
        <a:lstStyle/>
        <a:p>
          <a:endParaRPr lang="en-US"/>
        </a:p>
      </dgm:t>
    </dgm:pt>
    <dgm:pt modelId="{FCF09506-F445-42FE-B7D5-7689671B9198}" type="sibTrans" cxnId="{2371444B-1D9D-4BBC-8318-3F5FC833D658}">
      <dgm:prSet/>
      <dgm:spPr/>
      <dgm:t>
        <a:bodyPr/>
        <a:lstStyle/>
        <a:p>
          <a:endParaRPr lang="en-US"/>
        </a:p>
      </dgm:t>
    </dgm:pt>
    <dgm:pt modelId="{05931741-D57D-4CB3-9315-0DC3A504AF0F}">
      <dgm:prSet custT="1"/>
      <dgm:spPr/>
      <dgm:t>
        <a:bodyPr/>
        <a:lstStyle/>
        <a:p>
          <a:r>
            <a:rPr lang="en-US" sz="1800"/>
            <a:t>Must have been institutionalized for 60 days</a:t>
          </a:r>
        </a:p>
      </dgm:t>
    </dgm:pt>
    <dgm:pt modelId="{39DD09EB-382C-4A69-9417-86F56034C743}" type="parTrans" cxnId="{BA9E509F-8A67-4CD8-97AB-9F8DF567393F}">
      <dgm:prSet/>
      <dgm:spPr/>
      <dgm:t>
        <a:bodyPr/>
        <a:lstStyle/>
        <a:p>
          <a:endParaRPr lang="en-US"/>
        </a:p>
      </dgm:t>
    </dgm:pt>
    <dgm:pt modelId="{55EF4C18-5CC2-4FC6-90F9-0FCBF59BD2F9}" type="sibTrans" cxnId="{BA9E509F-8A67-4CD8-97AB-9F8DF567393F}">
      <dgm:prSet/>
      <dgm:spPr/>
      <dgm:t>
        <a:bodyPr/>
        <a:lstStyle/>
        <a:p>
          <a:endParaRPr lang="en-US"/>
        </a:p>
      </dgm:t>
    </dgm:pt>
    <dgm:pt modelId="{DDDC9BA7-C3A1-4D28-A4A6-0C6708B2F577}">
      <dgm:prSet custT="1"/>
      <dgm:spPr/>
      <dgm:t>
        <a:bodyPr/>
        <a:lstStyle/>
        <a:p>
          <a:r>
            <a:rPr lang="en-US" sz="1800"/>
            <a:t>Have a person-centered care plan targeted for the Medicaid Waiver under which they will be served after day 365 or under State Plan HCBS Services:</a:t>
          </a:r>
        </a:p>
      </dgm:t>
    </dgm:pt>
    <dgm:pt modelId="{97AB69F7-F0A5-4326-A696-FC9F4CA70772}" type="parTrans" cxnId="{011D7E0D-6375-46E5-99DE-95EABA70D306}">
      <dgm:prSet/>
      <dgm:spPr/>
      <dgm:t>
        <a:bodyPr/>
        <a:lstStyle/>
        <a:p>
          <a:endParaRPr lang="en-US"/>
        </a:p>
      </dgm:t>
    </dgm:pt>
    <dgm:pt modelId="{6EB6A7DA-969E-41D2-B890-816DCA8CF2E5}" type="sibTrans" cxnId="{011D7E0D-6375-46E5-99DE-95EABA70D306}">
      <dgm:prSet/>
      <dgm:spPr/>
      <dgm:t>
        <a:bodyPr/>
        <a:lstStyle/>
        <a:p>
          <a:endParaRPr lang="en-US"/>
        </a:p>
      </dgm:t>
    </dgm:pt>
    <dgm:pt modelId="{FF08DCD9-A440-4E47-891D-1F403A01CE46}">
      <dgm:prSet custT="1"/>
      <dgm:spPr/>
      <dgm:t>
        <a:bodyPr/>
        <a:lstStyle/>
        <a:p>
          <a:r>
            <a:rPr lang="en-US" sz="1800"/>
            <a:t>approved by MFP </a:t>
          </a:r>
        </a:p>
      </dgm:t>
    </dgm:pt>
    <dgm:pt modelId="{1451A7E0-4885-457B-AA87-4EA2AFA5908D}" type="parTrans" cxnId="{56B648C4-E81D-4A65-9302-2BCFBD31E535}">
      <dgm:prSet/>
      <dgm:spPr/>
      <dgm:t>
        <a:bodyPr/>
        <a:lstStyle/>
        <a:p>
          <a:endParaRPr lang="en-US"/>
        </a:p>
      </dgm:t>
    </dgm:pt>
    <dgm:pt modelId="{450C4A03-CD14-4630-BF8B-158552FCA929}" type="sibTrans" cxnId="{56B648C4-E81D-4A65-9302-2BCFBD31E535}">
      <dgm:prSet/>
      <dgm:spPr/>
      <dgm:t>
        <a:bodyPr/>
        <a:lstStyle/>
        <a:p>
          <a:endParaRPr lang="en-US"/>
        </a:p>
      </dgm:t>
    </dgm:pt>
    <dgm:pt modelId="{BB9CD91F-98E3-4352-B161-5E5576955764}">
      <dgm:prSet custT="1"/>
      <dgm:spPr/>
      <dgm:t>
        <a:bodyPr/>
        <a:lstStyle/>
        <a:p>
          <a:r>
            <a:rPr lang="en-US" sz="1800"/>
            <a:t>at or below the individuals cost of care in the facility on the day they were referred</a:t>
          </a:r>
        </a:p>
      </dgm:t>
    </dgm:pt>
    <dgm:pt modelId="{10673CC4-9175-4A73-9E7F-6D494EE658CB}" type="parTrans" cxnId="{B4C971FF-D2C6-40D9-85B4-B4C208EF05DE}">
      <dgm:prSet/>
      <dgm:spPr/>
      <dgm:t>
        <a:bodyPr/>
        <a:lstStyle/>
        <a:p>
          <a:endParaRPr lang="en-US"/>
        </a:p>
      </dgm:t>
    </dgm:pt>
    <dgm:pt modelId="{44DE1F32-D8D0-4799-91EA-63F0DC49F5FE}" type="sibTrans" cxnId="{B4C971FF-D2C6-40D9-85B4-B4C208EF05DE}">
      <dgm:prSet/>
      <dgm:spPr/>
      <dgm:t>
        <a:bodyPr/>
        <a:lstStyle/>
        <a:p>
          <a:endParaRPr lang="en-US"/>
        </a:p>
      </dgm:t>
    </dgm:pt>
    <dgm:pt modelId="{976F0248-923B-484F-9168-C99411A3F11E}">
      <dgm:prSet custT="1"/>
      <dgm:spPr/>
      <dgm:t>
        <a:bodyPr/>
        <a:lstStyle/>
        <a:p>
          <a:r>
            <a:rPr lang="en-US" sz="1800"/>
            <a:t>plan must be sustainable under regular Home and community-based services (HCBS) at end of MFP year</a:t>
          </a:r>
        </a:p>
      </dgm:t>
    </dgm:pt>
    <dgm:pt modelId="{3A4C1A11-7948-42ED-8FE4-E0BFBBDC530D}" type="parTrans" cxnId="{702BB059-58CB-4558-A44E-FCD41AE26549}">
      <dgm:prSet/>
      <dgm:spPr/>
      <dgm:t>
        <a:bodyPr/>
        <a:lstStyle/>
        <a:p>
          <a:endParaRPr lang="en-US"/>
        </a:p>
      </dgm:t>
    </dgm:pt>
    <dgm:pt modelId="{672A3F1A-4FA2-4266-BCF8-CBD3B75F98AA}" type="sibTrans" cxnId="{702BB059-58CB-4558-A44E-FCD41AE26549}">
      <dgm:prSet/>
      <dgm:spPr/>
      <dgm:t>
        <a:bodyPr/>
        <a:lstStyle/>
        <a:p>
          <a:endParaRPr lang="en-US"/>
        </a:p>
      </dgm:t>
    </dgm:pt>
    <dgm:pt modelId="{63AC83B3-C0F1-445E-840E-D366C386AB54}">
      <dgm:prSet custT="1"/>
      <dgm:spPr/>
      <dgm:t>
        <a:bodyPr/>
        <a:lstStyle/>
        <a:p>
          <a:r>
            <a:rPr lang="en-US" sz="1800"/>
            <a:t>as long as it is continuous, hospital, rehab &amp; nursing facility time can be counted </a:t>
          </a:r>
        </a:p>
      </dgm:t>
    </dgm:pt>
    <dgm:pt modelId="{AF24B604-1381-466C-A8A1-CD7BCA937FA3}" type="sibTrans" cxnId="{B31554C6-6C35-41C2-B29B-BA079776E50E}">
      <dgm:prSet/>
      <dgm:spPr/>
      <dgm:t>
        <a:bodyPr/>
        <a:lstStyle/>
        <a:p>
          <a:endParaRPr lang="en-US"/>
        </a:p>
      </dgm:t>
    </dgm:pt>
    <dgm:pt modelId="{59CF8E9D-07D0-4C8A-8413-E511972F006F}" type="parTrans" cxnId="{B31554C6-6C35-41C2-B29B-BA079776E50E}">
      <dgm:prSet/>
      <dgm:spPr/>
      <dgm:t>
        <a:bodyPr/>
        <a:lstStyle/>
        <a:p>
          <a:endParaRPr lang="en-US"/>
        </a:p>
      </dgm:t>
    </dgm:pt>
    <dgm:pt modelId="{8C52C05B-F459-46AC-8310-60B28EE34938}" type="pres">
      <dgm:prSet presAssocID="{3C5B263C-3F6E-4A50-B0B9-E3C588D20F99}" presName="linear" presStyleCnt="0">
        <dgm:presLayoutVars>
          <dgm:dir/>
          <dgm:animLvl val="lvl"/>
          <dgm:resizeHandles val="exact"/>
        </dgm:presLayoutVars>
      </dgm:prSet>
      <dgm:spPr/>
    </dgm:pt>
    <dgm:pt modelId="{2BD0D46F-1D52-40A5-87D4-FC9D5FCE8EF0}" type="pres">
      <dgm:prSet presAssocID="{1F886451-B6E3-41FC-9771-6E17F5A729C2}" presName="parentLin" presStyleCnt="0"/>
      <dgm:spPr/>
    </dgm:pt>
    <dgm:pt modelId="{383B9AE9-8B7D-4155-88D0-3199368E8068}" type="pres">
      <dgm:prSet presAssocID="{1F886451-B6E3-41FC-9771-6E17F5A729C2}" presName="parentLeftMargin" presStyleLbl="node1" presStyleIdx="0" presStyleCnt="2"/>
      <dgm:spPr/>
    </dgm:pt>
    <dgm:pt modelId="{EE38C8D5-F016-416D-A614-07A3029F03A1}" type="pres">
      <dgm:prSet presAssocID="{1F886451-B6E3-41FC-9771-6E17F5A729C2}" presName="parentText" presStyleLbl="node1" presStyleIdx="0" presStyleCnt="2">
        <dgm:presLayoutVars>
          <dgm:chMax val="0"/>
          <dgm:bulletEnabled val="1"/>
        </dgm:presLayoutVars>
      </dgm:prSet>
      <dgm:spPr/>
    </dgm:pt>
    <dgm:pt modelId="{4552EF55-2FF0-42E6-9652-93575CA9CB78}" type="pres">
      <dgm:prSet presAssocID="{1F886451-B6E3-41FC-9771-6E17F5A729C2}" presName="negativeSpace" presStyleCnt="0"/>
      <dgm:spPr/>
    </dgm:pt>
    <dgm:pt modelId="{18620E6B-78F8-4D23-9CFA-3FCD97278554}" type="pres">
      <dgm:prSet presAssocID="{1F886451-B6E3-41FC-9771-6E17F5A729C2}" presName="childText" presStyleLbl="conFgAcc1" presStyleIdx="0" presStyleCnt="2">
        <dgm:presLayoutVars>
          <dgm:bulletEnabled val="1"/>
        </dgm:presLayoutVars>
      </dgm:prSet>
      <dgm:spPr/>
    </dgm:pt>
    <dgm:pt modelId="{B484A728-320B-4CE1-92CD-99F4E663F08A}" type="pres">
      <dgm:prSet presAssocID="{692552E1-07D7-4C10-BD3B-10B7D3344623}" presName="spaceBetweenRectangles" presStyleCnt="0"/>
      <dgm:spPr/>
    </dgm:pt>
    <dgm:pt modelId="{B09A6D3F-5423-4B89-ABB0-B6A4E454B566}" type="pres">
      <dgm:prSet presAssocID="{41E800E5-2975-4F8D-98EA-AE1596D6ED7C}" presName="parentLin" presStyleCnt="0"/>
      <dgm:spPr/>
    </dgm:pt>
    <dgm:pt modelId="{3C47A073-78AA-4DF6-83A7-85829C6B860D}" type="pres">
      <dgm:prSet presAssocID="{41E800E5-2975-4F8D-98EA-AE1596D6ED7C}" presName="parentLeftMargin" presStyleLbl="node1" presStyleIdx="0" presStyleCnt="2"/>
      <dgm:spPr/>
    </dgm:pt>
    <dgm:pt modelId="{EAE86FA3-8C46-494D-926E-9E9BC86007EA}" type="pres">
      <dgm:prSet presAssocID="{41E800E5-2975-4F8D-98EA-AE1596D6ED7C}" presName="parentText" presStyleLbl="node1" presStyleIdx="1" presStyleCnt="2">
        <dgm:presLayoutVars>
          <dgm:chMax val="0"/>
          <dgm:bulletEnabled val="1"/>
        </dgm:presLayoutVars>
      </dgm:prSet>
      <dgm:spPr/>
    </dgm:pt>
    <dgm:pt modelId="{9FD4B159-709C-4302-95D9-E90533F56150}" type="pres">
      <dgm:prSet presAssocID="{41E800E5-2975-4F8D-98EA-AE1596D6ED7C}" presName="negativeSpace" presStyleCnt="0"/>
      <dgm:spPr/>
    </dgm:pt>
    <dgm:pt modelId="{80F8E998-11EE-4B7C-A0C0-7181131341B6}" type="pres">
      <dgm:prSet presAssocID="{41E800E5-2975-4F8D-98EA-AE1596D6ED7C}" presName="childText" presStyleLbl="conFgAcc1" presStyleIdx="1" presStyleCnt="2">
        <dgm:presLayoutVars>
          <dgm:bulletEnabled val="1"/>
        </dgm:presLayoutVars>
      </dgm:prSet>
      <dgm:spPr/>
    </dgm:pt>
  </dgm:ptLst>
  <dgm:cxnLst>
    <dgm:cxn modelId="{011D7E0D-6375-46E5-99DE-95EABA70D306}" srcId="{41E800E5-2975-4F8D-98EA-AE1596D6ED7C}" destId="{DDDC9BA7-C3A1-4D28-A4A6-0C6708B2F577}" srcOrd="1" destOrd="0" parTransId="{97AB69F7-F0A5-4326-A696-FC9F4CA70772}" sibTransId="{6EB6A7DA-969E-41D2-B890-816DCA8CF2E5}"/>
    <dgm:cxn modelId="{DCC09116-811C-4641-8924-0ED5ED90125A}" type="presOf" srcId="{DDDC9BA7-C3A1-4D28-A4A6-0C6708B2F577}" destId="{80F8E998-11EE-4B7C-A0C0-7181131341B6}" srcOrd="0" destOrd="2" presId="urn:microsoft.com/office/officeart/2005/8/layout/list1"/>
    <dgm:cxn modelId="{75C94D17-342D-45B3-A2A1-63F3AEF1E342}" type="presOf" srcId="{05931741-D57D-4CB3-9315-0DC3A504AF0F}" destId="{80F8E998-11EE-4B7C-A0C0-7181131341B6}" srcOrd="0" destOrd="0" presId="urn:microsoft.com/office/officeart/2005/8/layout/list1"/>
    <dgm:cxn modelId="{A64B2921-A63C-4CD2-96FC-D3538CB82AF7}" type="presOf" srcId="{63AC83B3-C0F1-445E-840E-D366C386AB54}" destId="{80F8E998-11EE-4B7C-A0C0-7181131341B6}" srcOrd="0" destOrd="1" presId="urn:microsoft.com/office/officeart/2005/8/layout/list1"/>
    <dgm:cxn modelId="{C5FCD023-8970-47CC-B455-365C7AA9D238}" type="presOf" srcId="{DB518431-7865-44EC-88D4-B873C8F8DFA7}" destId="{18620E6B-78F8-4D23-9CFA-3FCD97278554}" srcOrd="0" destOrd="3" presId="urn:microsoft.com/office/officeart/2005/8/layout/list1"/>
    <dgm:cxn modelId="{420B9626-19B8-4931-A7C2-48CBF59EFFCB}" srcId="{1F886451-B6E3-41FC-9771-6E17F5A729C2}" destId="{8FCAD65A-56F0-4C36-AFB9-61B33BE0E1DD}" srcOrd="1" destOrd="0" parTransId="{B2917C60-E9A0-4E12-8236-02CE0D953FE1}" sibTransId="{7A9FFB0D-117F-48DC-AA4E-F422A1859097}"/>
    <dgm:cxn modelId="{6EAC8E37-1BC8-44F4-AC83-5B50C945B0A8}" type="presOf" srcId="{1577525F-5C2D-448A-A625-2D422C8CE5EC}" destId="{18620E6B-78F8-4D23-9CFA-3FCD97278554}" srcOrd="0" destOrd="0" presId="urn:microsoft.com/office/officeart/2005/8/layout/list1"/>
    <dgm:cxn modelId="{010E1838-3AFA-4EBA-A71B-FC7168EB4193}" type="presOf" srcId="{3C5B263C-3F6E-4A50-B0B9-E3C588D20F99}" destId="{8C52C05B-F459-46AC-8310-60B28EE34938}" srcOrd="0" destOrd="0" presId="urn:microsoft.com/office/officeart/2005/8/layout/list1"/>
    <dgm:cxn modelId="{F676CC3C-6BD6-4E94-A157-952BB3E3D6A0}" type="presOf" srcId="{FF08DCD9-A440-4E47-891D-1F403A01CE46}" destId="{80F8E998-11EE-4B7C-A0C0-7181131341B6}" srcOrd="0" destOrd="3" presId="urn:microsoft.com/office/officeart/2005/8/layout/list1"/>
    <dgm:cxn modelId="{2371444B-1D9D-4BBC-8318-3F5FC833D658}" srcId="{3C5B263C-3F6E-4A50-B0B9-E3C588D20F99}" destId="{41E800E5-2975-4F8D-98EA-AE1596D6ED7C}" srcOrd="1" destOrd="0" parTransId="{D8E1551F-8052-48E3-ADF4-2BCE416604E4}" sibTransId="{FCF09506-F445-42FE-B7D5-7689671B9198}"/>
    <dgm:cxn modelId="{D9E98574-BB27-4BB4-B427-05BFE3ED4183}" type="presOf" srcId="{1F886451-B6E3-41FC-9771-6E17F5A729C2}" destId="{EE38C8D5-F016-416D-A614-07A3029F03A1}" srcOrd="1" destOrd="0" presId="urn:microsoft.com/office/officeart/2005/8/layout/list1"/>
    <dgm:cxn modelId="{702BB059-58CB-4558-A44E-FCD41AE26549}" srcId="{DDDC9BA7-C3A1-4D28-A4A6-0C6708B2F577}" destId="{976F0248-923B-484F-9168-C99411A3F11E}" srcOrd="2" destOrd="0" parTransId="{3A4C1A11-7948-42ED-8FE4-E0BFBBDC530D}" sibTransId="{672A3F1A-4FA2-4266-BCF8-CBD3B75F98AA}"/>
    <dgm:cxn modelId="{2AC82E87-B1E8-4691-A9CB-1C6749EAFDB8}" type="presOf" srcId="{41E800E5-2975-4F8D-98EA-AE1596D6ED7C}" destId="{3C47A073-78AA-4DF6-83A7-85829C6B860D}" srcOrd="0" destOrd="0" presId="urn:microsoft.com/office/officeart/2005/8/layout/list1"/>
    <dgm:cxn modelId="{75600188-BD68-4CBD-9799-13C39109C5C9}" srcId="{1F886451-B6E3-41FC-9771-6E17F5A729C2}" destId="{DB518431-7865-44EC-88D4-B873C8F8DFA7}" srcOrd="3" destOrd="0" parTransId="{B990107E-9007-49BF-ABFB-518255D614C2}" sibTransId="{8D7B53C2-C71C-4F5B-830A-1C50A0D07887}"/>
    <dgm:cxn modelId="{CA00D389-5BD2-4891-BAF5-A98942341E33}" type="presOf" srcId="{8FCAD65A-56F0-4C36-AFB9-61B33BE0E1DD}" destId="{18620E6B-78F8-4D23-9CFA-3FCD97278554}" srcOrd="0" destOrd="1" presId="urn:microsoft.com/office/officeart/2005/8/layout/list1"/>
    <dgm:cxn modelId="{AD79C996-773B-49A7-B595-7A74D70AD3A8}" srcId="{1F886451-B6E3-41FC-9771-6E17F5A729C2}" destId="{1577525F-5C2D-448A-A625-2D422C8CE5EC}" srcOrd="0" destOrd="0" parTransId="{744CE269-33EC-4E12-97D0-D5532437349F}" sibTransId="{C3AFE0ED-E4EC-47FE-B46A-2627F7108CB7}"/>
    <dgm:cxn modelId="{BA9E509F-8A67-4CD8-97AB-9F8DF567393F}" srcId="{41E800E5-2975-4F8D-98EA-AE1596D6ED7C}" destId="{05931741-D57D-4CB3-9315-0DC3A504AF0F}" srcOrd="0" destOrd="0" parTransId="{39DD09EB-382C-4A69-9417-86F56034C743}" sibTransId="{55EF4C18-5CC2-4FC6-90F9-0FCBF59BD2F9}"/>
    <dgm:cxn modelId="{9272A4A7-A949-4480-8AE4-FBDF87413C90}" type="presOf" srcId="{976F0248-923B-484F-9168-C99411A3F11E}" destId="{80F8E998-11EE-4B7C-A0C0-7181131341B6}" srcOrd="0" destOrd="5" presId="urn:microsoft.com/office/officeart/2005/8/layout/list1"/>
    <dgm:cxn modelId="{D2BE0FA8-9EFB-4B85-88C8-0BD8C1BDA438}" type="presOf" srcId="{BB9CD91F-98E3-4352-B161-5E5576955764}" destId="{80F8E998-11EE-4B7C-A0C0-7181131341B6}" srcOrd="0" destOrd="4" presId="urn:microsoft.com/office/officeart/2005/8/layout/list1"/>
    <dgm:cxn modelId="{4EA6F7B5-5F82-4FAD-8197-5B6E278D3666}" srcId="{3C5B263C-3F6E-4A50-B0B9-E3C588D20F99}" destId="{1F886451-B6E3-41FC-9771-6E17F5A729C2}" srcOrd="0" destOrd="0" parTransId="{26914989-1CCB-410E-B105-5EE2A1146EDE}" sibTransId="{692552E1-07D7-4C10-BD3B-10B7D3344623}"/>
    <dgm:cxn modelId="{AB1B7FC3-582E-4619-825A-3600795128DE}" type="presOf" srcId="{5B74BACC-3459-45C6-BC64-01656A00C0A6}" destId="{18620E6B-78F8-4D23-9CFA-3FCD97278554}" srcOrd="0" destOrd="2" presId="urn:microsoft.com/office/officeart/2005/8/layout/list1"/>
    <dgm:cxn modelId="{56B648C4-E81D-4A65-9302-2BCFBD31E535}" srcId="{DDDC9BA7-C3A1-4D28-A4A6-0C6708B2F577}" destId="{FF08DCD9-A440-4E47-891D-1F403A01CE46}" srcOrd="0" destOrd="0" parTransId="{1451A7E0-4885-457B-AA87-4EA2AFA5908D}" sibTransId="{450C4A03-CD14-4630-BF8B-158552FCA929}"/>
    <dgm:cxn modelId="{B31554C6-6C35-41C2-B29B-BA079776E50E}" srcId="{05931741-D57D-4CB3-9315-0DC3A504AF0F}" destId="{63AC83B3-C0F1-445E-840E-D366C386AB54}" srcOrd="0" destOrd="0" parTransId="{59CF8E9D-07D0-4C8A-8413-E511972F006F}" sibTransId="{AF24B604-1381-466C-A8A1-CD7BCA937FA3}"/>
    <dgm:cxn modelId="{2D4FE7C8-D6F9-45E9-8CA3-B298477D672C}" srcId="{1F886451-B6E3-41FC-9771-6E17F5A729C2}" destId="{5B74BACC-3459-45C6-BC64-01656A00C0A6}" srcOrd="2" destOrd="0" parTransId="{F4557CBD-B8B5-4527-B494-18F3C7E55742}" sibTransId="{FBE882AE-082A-4546-B17C-EE99C553771F}"/>
    <dgm:cxn modelId="{BB1AEFF4-9830-40CB-9223-EEA560A8CE50}" type="presOf" srcId="{1F886451-B6E3-41FC-9771-6E17F5A729C2}" destId="{383B9AE9-8B7D-4155-88D0-3199368E8068}" srcOrd="0" destOrd="0" presId="urn:microsoft.com/office/officeart/2005/8/layout/list1"/>
    <dgm:cxn modelId="{FDDD39FE-8D66-4628-97BD-DF8458D8CACF}" type="presOf" srcId="{41E800E5-2975-4F8D-98EA-AE1596D6ED7C}" destId="{EAE86FA3-8C46-494D-926E-9E9BC86007EA}" srcOrd="1" destOrd="0" presId="urn:microsoft.com/office/officeart/2005/8/layout/list1"/>
    <dgm:cxn modelId="{B4C971FF-D2C6-40D9-85B4-B4C208EF05DE}" srcId="{DDDC9BA7-C3A1-4D28-A4A6-0C6708B2F577}" destId="{BB9CD91F-98E3-4352-B161-5E5576955764}" srcOrd="1" destOrd="0" parTransId="{10673CC4-9175-4A73-9E7F-6D494EE658CB}" sibTransId="{44DE1F32-D8D0-4799-91EA-63F0DC49F5FE}"/>
    <dgm:cxn modelId="{D3AA8FEA-A6C9-4B75-8A33-7A4D106752F3}" type="presParOf" srcId="{8C52C05B-F459-46AC-8310-60B28EE34938}" destId="{2BD0D46F-1D52-40A5-87D4-FC9D5FCE8EF0}" srcOrd="0" destOrd="0" presId="urn:microsoft.com/office/officeart/2005/8/layout/list1"/>
    <dgm:cxn modelId="{E44244F8-774A-4308-A2C7-D961A3E57C84}" type="presParOf" srcId="{2BD0D46F-1D52-40A5-87D4-FC9D5FCE8EF0}" destId="{383B9AE9-8B7D-4155-88D0-3199368E8068}" srcOrd="0" destOrd="0" presId="urn:microsoft.com/office/officeart/2005/8/layout/list1"/>
    <dgm:cxn modelId="{A6885679-6F42-4F7B-BCA8-25919BBAFBDA}" type="presParOf" srcId="{2BD0D46F-1D52-40A5-87D4-FC9D5FCE8EF0}" destId="{EE38C8D5-F016-416D-A614-07A3029F03A1}" srcOrd="1" destOrd="0" presId="urn:microsoft.com/office/officeart/2005/8/layout/list1"/>
    <dgm:cxn modelId="{30FB9644-15F4-471F-905A-FEDDF8BA10F1}" type="presParOf" srcId="{8C52C05B-F459-46AC-8310-60B28EE34938}" destId="{4552EF55-2FF0-42E6-9652-93575CA9CB78}" srcOrd="1" destOrd="0" presId="urn:microsoft.com/office/officeart/2005/8/layout/list1"/>
    <dgm:cxn modelId="{323846D9-AE33-4666-B37C-0D01FB79D09F}" type="presParOf" srcId="{8C52C05B-F459-46AC-8310-60B28EE34938}" destId="{18620E6B-78F8-4D23-9CFA-3FCD97278554}" srcOrd="2" destOrd="0" presId="urn:microsoft.com/office/officeart/2005/8/layout/list1"/>
    <dgm:cxn modelId="{94B3E271-E8AA-4B2B-894F-F3F67A8A9E88}" type="presParOf" srcId="{8C52C05B-F459-46AC-8310-60B28EE34938}" destId="{B484A728-320B-4CE1-92CD-99F4E663F08A}" srcOrd="3" destOrd="0" presId="urn:microsoft.com/office/officeart/2005/8/layout/list1"/>
    <dgm:cxn modelId="{189EA55C-B86B-4DE5-8B75-127B6525CBCB}" type="presParOf" srcId="{8C52C05B-F459-46AC-8310-60B28EE34938}" destId="{B09A6D3F-5423-4B89-ABB0-B6A4E454B566}" srcOrd="4" destOrd="0" presId="urn:microsoft.com/office/officeart/2005/8/layout/list1"/>
    <dgm:cxn modelId="{6DDFD47B-A9E8-4647-9F3D-283D9D73B320}" type="presParOf" srcId="{B09A6D3F-5423-4B89-ABB0-B6A4E454B566}" destId="{3C47A073-78AA-4DF6-83A7-85829C6B860D}" srcOrd="0" destOrd="0" presId="urn:microsoft.com/office/officeart/2005/8/layout/list1"/>
    <dgm:cxn modelId="{D5D4506F-0666-4E5C-9E8C-D9CD0CA2666B}" type="presParOf" srcId="{B09A6D3F-5423-4B89-ABB0-B6A4E454B566}" destId="{EAE86FA3-8C46-494D-926E-9E9BC86007EA}" srcOrd="1" destOrd="0" presId="urn:microsoft.com/office/officeart/2005/8/layout/list1"/>
    <dgm:cxn modelId="{5B23BDD1-3FE5-4891-85F9-1EBA40E22C58}" type="presParOf" srcId="{8C52C05B-F459-46AC-8310-60B28EE34938}" destId="{9FD4B159-709C-4302-95D9-E90533F56150}" srcOrd="5" destOrd="0" presId="urn:microsoft.com/office/officeart/2005/8/layout/list1"/>
    <dgm:cxn modelId="{EFF7806F-E5AB-42A5-AC13-188487B6D228}" type="presParOf" srcId="{8C52C05B-F459-46AC-8310-60B28EE34938}" destId="{80F8E998-11EE-4B7C-A0C0-7181131341B6}"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305D64-5E4F-454C-BA8E-D9B9C630C95B}"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F50F1135-F377-43D4-A042-0385EF66879F}">
      <dgm:prSet/>
      <dgm:spPr/>
      <dgm:t>
        <a:bodyPr/>
        <a:lstStyle/>
        <a:p>
          <a:r>
            <a:rPr lang="en-US"/>
            <a:t>Active Medicaid in the facility </a:t>
          </a:r>
        </a:p>
      </dgm:t>
    </dgm:pt>
    <dgm:pt modelId="{E5137B57-0F15-4F09-8052-D14EFEA7A35D}" type="parTrans" cxnId="{09C25F5B-2BA9-442A-8D2F-6B4574ECF48C}">
      <dgm:prSet/>
      <dgm:spPr/>
      <dgm:t>
        <a:bodyPr/>
        <a:lstStyle/>
        <a:p>
          <a:endParaRPr lang="en-US"/>
        </a:p>
      </dgm:t>
    </dgm:pt>
    <dgm:pt modelId="{37A2472A-F3DA-49D1-8379-73E3B6E1F63A}" type="sibTrans" cxnId="{09C25F5B-2BA9-442A-8D2F-6B4574ECF48C}">
      <dgm:prSet/>
      <dgm:spPr/>
      <dgm:t>
        <a:bodyPr/>
        <a:lstStyle/>
        <a:p>
          <a:endParaRPr lang="en-US"/>
        </a:p>
      </dgm:t>
    </dgm:pt>
    <dgm:pt modelId="{8AC03D1D-2BD8-46D5-8C90-7B4B0C4D2998}">
      <dgm:prSet/>
      <dgm:spPr/>
      <dgm:t>
        <a:bodyPr/>
        <a:lstStyle/>
        <a:p>
          <a:r>
            <a:rPr lang="en-US"/>
            <a:t>Medicaid must pay at for at least the day before transition</a:t>
          </a:r>
        </a:p>
      </dgm:t>
    </dgm:pt>
    <dgm:pt modelId="{3BE6A3F0-482D-40CF-9446-60FC9212E952}" type="parTrans" cxnId="{21B56B16-9D17-47C6-A9EC-F3496CE67979}">
      <dgm:prSet/>
      <dgm:spPr/>
      <dgm:t>
        <a:bodyPr/>
        <a:lstStyle/>
        <a:p>
          <a:endParaRPr lang="en-US"/>
        </a:p>
      </dgm:t>
    </dgm:pt>
    <dgm:pt modelId="{A7333BBA-B3CB-4885-9A4F-AC04A23676F5}" type="sibTrans" cxnId="{21B56B16-9D17-47C6-A9EC-F3496CE67979}">
      <dgm:prSet/>
      <dgm:spPr/>
      <dgm:t>
        <a:bodyPr/>
        <a:lstStyle/>
        <a:p>
          <a:endParaRPr lang="en-US"/>
        </a:p>
      </dgm:t>
    </dgm:pt>
    <dgm:pt modelId="{826CB2EE-389C-4A54-B7DA-DA6266E929B0}">
      <dgm:prSet/>
      <dgm:spPr/>
      <dgm:t>
        <a:bodyPr/>
        <a:lstStyle/>
        <a:p>
          <a:r>
            <a:rPr lang="en-US"/>
            <a:t>Community Medicaid Eligible for Waiver or State Plan HCBS</a:t>
          </a:r>
        </a:p>
      </dgm:t>
    </dgm:pt>
    <dgm:pt modelId="{DE16AB4C-5182-4B9E-8F36-CE80792E9BD1}" type="parTrans" cxnId="{D23FD1DC-6825-4034-B6A5-43AF03C7A1C9}">
      <dgm:prSet/>
      <dgm:spPr/>
      <dgm:t>
        <a:bodyPr/>
        <a:lstStyle/>
        <a:p>
          <a:endParaRPr lang="en-US"/>
        </a:p>
      </dgm:t>
    </dgm:pt>
    <dgm:pt modelId="{F31D3615-F0E6-416A-A981-3FCFFBBAAA02}" type="sibTrans" cxnId="{D23FD1DC-6825-4034-B6A5-43AF03C7A1C9}">
      <dgm:prSet/>
      <dgm:spPr/>
      <dgm:t>
        <a:bodyPr/>
        <a:lstStyle/>
        <a:p>
          <a:endParaRPr lang="en-US"/>
        </a:p>
      </dgm:t>
    </dgm:pt>
    <dgm:pt modelId="{B91DB324-18C2-4DAC-9A13-9EB1255253E2}">
      <dgm:prSet/>
      <dgm:spPr/>
      <dgm:t>
        <a:bodyPr/>
        <a:lstStyle/>
        <a:p>
          <a:r>
            <a:rPr lang="en-US"/>
            <a:t>Moving to Qualified Housing:</a:t>
          </a:r>
        </a:p>
      </dgm:t>
    </dgm:pt>
    <dgm:pt modelId="{523CCB35-5A84-4969-8E94-03E53586A385}" type="parTrans" cxnId="{02B6DD4D-C15F-4F1C-9D3B-20DB83937983}">
      <dgm:prSet/>
      <dgm:spPr/>
      <dgm:t>
        <a:bodyPr/>
        <a:lstStyle/>
        <a:p>
          <a:endParaRPr lang="en-US"/>
        </a:p>
      </dgm:t>
    </dgm:pt>
    <dgm:pt modelId="{F34502B1-934E-4874-A2B1-BF4357A5CF4B}" type="sibTrans" cxnId="{02B6DD4D-C15F-4F1C-9D3B-20DB83937983}">
      <dgm:prSet/>
      <dgm:spPr/>
      <dgm:t>
        <a:bodyPr/>
        <a:lstStyle/>
        <a:p>
          <a:endParaRPr lang="en-US"/>
        </a:p>
      </dgm:t>
    </dgm:pt>
    <dgm:pt modelId="{0F9C8463-5498-40C5-B74B-07E20B6546CC}">
      <dgm:prSet/>
      <dgm:spPr/>
      <dgm:t>
        <a:bodyPr/>
        <a:lstStyle/>
        <a:p>
          <a:r>
            <a:rPr lang="en-US"/>
            <a:t>A home owned or leased by  the individual or a family member</a:t>
          </a:r>
        </a:p>
      </dgm:t>
    </dgm:pt>
    <dgm:pt modelId="{374B42E4-C5BE-464B-BC29-3B5FFC19AF40}" type="parTrans" cxnId="{CC8EE1ED-7568-4C47-9934-8A7D5F9C4BB4}">
      <dgm:prSet/>
      <dgm:spPr/>
      <dgm:t>
        <a:bodyPr/>
        <a:lstStyle/>
        <a:p>
          <a:endParaRPr lang="en-US"/>
        </a:p>
      </dgm:t>
    </dgm:pt>
    <dgm:pt modelId="{0DAC171B-849B-495C-BEC0-1CD409365841}" type="sibTrans" cxnId="{CC8EE1ED-7568-4C47-9934-8A7D5F9C4BB4}">
      <dgm:prSet/>
      <dgm:spPr/>
      <dgm:t>
        <a:bodyPr/>
        <a:lstStyle/>
        <a:p>
          <a:endParaRPr lang="en-US"/>
        </a:p>
      </dgm:t>
    </dgm:pt>
    <dgm:pt modelId="{A1AA14BD-CEF8-488A-B795-B2B3E1C4BEC1}">
      <dgm:prSet/>
      <dgm:spPr/>
      <dgm:t>
        <a:bodyPr/>
        <a:lstStyle/>
        <a:p>
          <a:r>
            <a:rPr lang="en-US"/>
            <a:t>An apartment* with </a:t>
          </a:r>
        </a:p>
      </dgm:t>
    </dgm:pt>
    <dgm:pt modelId="{E9FBEBA1-C766-4A2F-B0DB-F30DA9DD093A}" type="parTrans" cxnId="{9E62F459-085C-4BAA-B2EA-CFB8508B962E}">
      <dgm:prSet/>
      <dgm:spPr/>
      <dgm:t>
        <a:bodyPr/>
        <a:lstStyle/>
        <a:p>
          <a:endParaRPr lang="en-US"/>
        </a:p>
      </dgm:t>
    </dgm:pt>
    <dgm:pt modelId="{B22B45E9-5441-45F7-8E68-0CB3E832131C}" type="sibTrans" cxnId="{9E62F459-085C-4BAA-B2EA-CFB8508B962E}">
      <dgm:prSet/>
      <dgm:spPr/>
      <dgm:t>
        <a:bodyPr/>
        <a:lstStyle/>
        <a:p>
          <a:endParaRPr lang="en-US"/>
        </a:p>
      </dgm:t>
    </dgm:pt>
    <dgm:pt modelId="{8975CBFA-9D47-4C62-B6F4-D13676DB73A0}">
      <dgm:prSet/>
      <dgm:spPr/>
      <dgm:t>
        <a:bodyPr/>
        <a:lstStyle/>
        <a:p>
          <a:r>
            <a:rPr lang="en-US"/>
            <a:t>an individual lease, and</a:t>
          </a:r>
        </a:p>
      </dgm:t>
    </dgm:pt>
    <dgm:pt modelId="{48322A15-3304-424E-A1F9-58E58DAB4F9B}" type="parTrans" cxnId="{82645EAC-CA82-4B4F-9E89-3D91A42C0EED}">
      <dgm:prSet/>
      <dgm:spPr/>
      <dgm:t>
        <a:bodyPr/>
        <a:lstStyle/>
        <a:p>
          <a:endParaRPr lang="en-US"/>
        </a:p>
      </dgm:t>
    </dgm:pt>
    <dgm:pt modelId="{A742643F-F078-494E-8A2D-AA3A9699A31C}" type="sibTrans" cxnId="{82645EAC-CA82-4B4F-9E89-3D91A42C0EED}">
      <dgm:prSet/>
      <dgm:spPr/>
      <dgm:t>
        <a:bodyPr/>
        <a:lstStyle/>
        <a:p>
          <a:endParaRPr lang="en-US"/>
        </a:p>
      </dgm:t>
    </dgm:pt>
    <dgm:pt modelId="{FBCA1670-B957-42EB-BEF2-E766C75B3EE4}">
      <dgm:prSet/>
      <dgm:spPr/>
      <dgm:t>
        <a:bodyPr/>
        <a:lstStyle/>
        <a:p>
          <a:r>
            <a:rPr lang="en-US"/>
            <a:t>with lockable access and egress, and</a:t>
          </a:r>
        </a:p>
      </dgm:t>
    </dgm:pt>
    <dgm:pt modelId="{5EBECF7C-CE82-4F0A-AC96-0215D997D584}" type="parTrans" cxnId="{9E8445B1-F291-4F2E-AEBC-EE19E9C35E29}">
      <dgm:prSet/>
      <dgm:spPr/>
      <dgm:t>
        <a:bodyPr/>
        <a:lstStyle/>
        <a:p>
          <a:endParaRPr lang="en-US"/>
        </a:p>
      </dgm:t>
    </dgm:pt>
    <dgm:pt modelId="{075D3D12-821F-4668-BE41-1DBDD8D8D4C2}" type="sibTrans" cxnId="{9E8445B1-F291-4F2E-AEBC-EE19E9C35E29}">
      <dgm:prSet/>
      <dgm:spPr/>
      <dgm:t>
        <a:bodyPr/>
        <a:lstStyle/>
        <a:p>
          <a:endParaRPr lang="en-US"/>
        </a:p>
      </dgm:t>
    </dgm:pt>
    <dgm:pt modelId="{A1EBC2BD-FCFD-4C0E-90C0-7C1B5515AEDC}">
      <dgm:prSet/>
      <dgm:spPr/>
      <dgm:t>
        <a:bodyPr/>
        <a:lstStyle/>
        <a:p>
          <a:r>
            <a:rPr lang="en-US"/>
            <a:t>which includes living, sleeping, bathing, and cooking areas over which the individual or their family has domain and control</a:t>
          </a:r>
        </a:p>
      </dgm:t>
    </dgm:pt>
    <dgm:pt modelId="{93E72EE0-10BF-4182-9A1C-39D996B8C178}" type="parTrans" cxnId="{427A4D53-6F88-41E5-8824-A48B70ED2233}">
      <dgm:prSet/>
      <dgm:spPr/>
      <dgm:t>
        <a:bodyPr/>
        <a:lstStyle/>
        <a:p>
          <a:endParaRPr lang="en-US"/>
        </a:p>
      </dgm:t>
    </dgm:pt>
    <dgm:pt modelId="{1D2D8E30-9CF0-48BC-9C1D-30F51942689D}" type="sibTrans" cxnId="{427A4D53-6F88-41E5-8824-A48B70ED2233}">
      <dgm:prSet/>
      <dgm:spPr/>
      <dgm:t>
        <a:bodyPr/>
        <a:lstStyle/>
        <a:p>
          <a:endParaRPr lang="en-US"/>
        </a:p>
      </dgm:t>
    </dgm:pt>
    <dgm:pt modelId="{FCD663D5-A987-419D-A066-A8CA8EAAEBC4}">
      <dgm:prSet/>
      <dgm:spPr/>
      <dgm:t>
        <a:bodyPr/>
        <a:lstStyle/>
        <a:p>
          <a:r>
            <a:rPr lang="en-US"/>
            <a:t>A residence in a community based residential setting, in which no more than 4 other unrelated individuals reside.</a:t>
          </a:r>
        </a:p>
      </dgm:t>
    </dgm:pt>
    <dgm:pt modelId="{2F248670-8109-44B9-BEF4-FBDBFF2A828B}" type="parTrans" cxnId="{A12B1918-8BCC-4B7D-A720-10234832D28C}">
      <dgm:prSet/>
      <dgm:spPr/>
      <dgm:t>
        <a:bodyPr/>
        <a:lstStyle/>
        <a:p>
          <a:endParaRPr lang="en-US"/>
        </a:p>
      </dgm:t>
    </dgm:pt>
    <dgm:pt modelId="{93C28356-0A8C-4AF7-B6F1-1F61FA2F0070}" type="sibTrans" cxnId="{A12B1918-8BCC-4B7D-A720-10234832D28C}">
      <dgm:prSet/>
      <dgm:spPr/>
      <dgm:t>
        <a:bodyPr/>
        <a:lstStyle/>
        <a:p>
          <a:endParaRPr lang="en-US"/>
        </a:p>
      </dgm:t>
    </dgm:pt>
    <dgm:pt modelId="{9C042012-E27C-43AC-BF16-71A2B7467032}">
      <dgm:prSet/>
      <dgm:spPr/>
      <dgm:t>
        <a:bodyPr/>
        <a:lstStyle/>
        <a:p>
          <a:r>
            <a:rPr lang="en-US"/>
            <a:t>* In CT, Assisted Living qualifies as an apartment – there a number of affordable options for Assisted Living</a:t>
          </a:r>
        </a:p>
      </dgm:t>
    </dgm:pt>
    <dgm:pt modelId="{A96C7361-6690-40A8-BEB2-413FA51CBAD2}" type="parTrans" cxnId="{71C79A68-CE23-4D73-A23C-9600B4AF1605}">
      <dgm:prSet/>
      <dgm:spPr/>
    </dgm:pt>
    <dgm:pt modelId="{E81F5F89-1088-4372-B6A4-06B6498FB6C0}" type="sibTrans" cxnId="{71C79A68-CE23-4D73-A23C-9600B4AF1605}">
      <dgm:prSet/>
      <dgm:spPr/>
    </dgm:pt>
    <dgm:pt modelId="{1E41E9DC-72B6-4C79-93FD-446FA0DCCB9B}" type="pres">
      <dgm:prSet presAssocID="{1A305D64-5E4F-454C-BA8E-D9B9C630C95B}" presName="linear" presStyleCnt="0">
        <dgm:presLayoutVars>
          <dgm:animLvl val="lvl"/>
          <dgm:resizeHandles val="exact"/>
        </dgm:presLayoutVars>
      </dgm:prSet>
      <dgm:spPr/>
    </dgm:pt>
    <dgm:pt modelId="{71440BFD-B01C-42CE-BD98-A310702DB157}" type="pres">
      <dgm:prSet presAssocID="{F50F1135-F377-43D4-A042-0385EF66879F}" presName="parentText" presStyleLbl="node1" presStyleIdx="0" presStyleCnt="3">
        <dgm:presLayoutVars>
          <dgm:chMax val="0"/>
          <dgm:bulletEnabled val="1"/>
        </dgm:presLayoutVars>
      </dgm:prSet>
      <dgm:spPr/>
    </dgm:pt>
    <dgm:pt modelId="{4204A2B8-05F2-4F5F-907B-DF790AD8BF72}" type="pres">
      <dgm:prSet presAssocID="{F50F1135-F377-43D4-A042-0385EF66879F}" presName="childText" presStyleLbl="revTx" presStyleIdx="0" presStyleCnt="2">
        <dgm:presLayoutVars>
          <dgm:bulletEnabled val="1"/>
        </dgm:presLayoutVars>
      </dgm:prSet>
      <dgm:spPr/>
    </dgm:pt>
    <dgm:pt modelId="{03FAC4E9-0B9A-46FD-ADD7-0C50DBBE9B0A}" type="pres">
      <dgm:prSet presAssocID="{826CB2EE-389C-4A54-B7DA-DA6266E929B0}" presName="parentText" presStyleLbl="node1" presStyleIdx="1" presStyleCnt="3">
        <dgm:presLayoutVars>
          <dgm:chMax val="0"/>
          <dgm:bulletEnabled val="1"/>
        </dgm:presLayoutVars>
      </dgm:prSet>
      <dgm:spPr/>
    </dgm:pt>
    <dgm:pt modelId="{94EA81EE-AA52-4B7A-9F31-D05B769AA6BC}" type="pres">
      <dgm:prSet presAssocID="{F31D3615-F0E6-416A-A981-3FCFFBBAAA02}" presName="spacer" presStyleCnt="0"/>
      <dgm:spPr/>
    </dgm:pt>
    <dgm:pt modelId="{72ACBECF-E712-4BFD-A61A-2E72DD5F34DB}" type="pres">
      <dgm:prSet presAssocID="{B91DB324-18C2-4DAC-9A13-9EB1255253E2}" presName="parentText" presStyleLbl="node1" presStyleIdx="2" presStyleCnt="3">
        <dgm:presLayoutVars>
          <dgm:chMax val="0"/>
          <dgm:bulletEnabled val="1"/>
        </dgm:presLayoutVars>
      </dgm:prSet>
      <dgm:spPr/>
    </dgm:pt>
    <dgm:pt modelId="{60417367-E057-485D-A492-B41F0289264C}" type="pres">
      <dgm:prSet presAssocID="{B91DB324-18C2-4DAC-9A13-9EB1255253E2}" presName="childText" presStyleLbl="revTx" presStyleIdx="1" presStyleCnt="2">
        <dgm:presLayoutVars>
          <dgm:bulletEnabled val="1"/>
        </dgm:presLayoutVars>
      </dgm:prSet>
      <dgm:spPr/>
    </dgm:pt>
  </dgm:ptLst>
  <dgm:cxnLst>
    <dgm:cxn modelId="{21B56B16-9D17-47C6-A9EC-F3496CE67979}" srcId="{F50F1135-F377-43D4-A042-0385EF66879F}" destId="{8AC03D1D-2BD8-46D5-8C90-7B4B0C4D2998}" srcOrd="0" destOrd="0" parTransId="{3BE6A3F0-482D-40CF-9446-60FC9212E952}" sibTransId="{A7333BBA-B3CB-4885-9A4F-AC04A23676F5}"/>
    <dgm:cxn modelId="{A12B1918-8BCC-4B7D-A720-10234832D28C}" srcId="{B91DB324-18C2-4DAC-9A13-9EB1255253E2}" destId="{FCD663D5-A987-419D-A066-A8CA8EAAEBC4}" srcOrd="2" destOrd="0" parTransId="{2F248670-8109-44B9-BEF4-FBDBFF2A828B}" sibTransId="{93C28356-0A8C-4AF7-B6F1-1F61FA2F0070}"/>
    <dgm:cxn modelId="{3B795C18-ED6E-4951-8F5A-1E6EEEAA5C9B}" type="presOf" srcId="{0F9C8463-5498-40C5-B74B-07E20B6546CC}" destId="{60417367-E057-485D-A492-B41F0289264C}" srcOrd="0" destOrd="0" presId="urn:microsoft.com/office/officeart/2005/8/layout/vList2"/>
    <dgm:cxn modelId="{CDF2C430-DC93-4AA5-8601-A35239DB28D4}" type="presOf" srcId="{A1AA14BD-CEF8-488A-B795-B2B3E1C4BEC1}" destId="{60417367-E057-485D-A492-B41F0289264C}" srcOrd="0" destOrd="1" presId="urn:microsoft.com/office/officeart/2005/8/layout/vList2"/>
    <dgm:cxn modelId="{09C25F5B-2BA9-442A-8D2F-6B4574ECF48C}" srcId="{1A305D64-5E4F-454C-BA8E-D9B9C630C95B}" destId="{F50F1135-F377-43D4-A042-0385EF66879F}" srcOrd="0" destOrd="0" parTransId="{E5137B57-0F15-4F09-8052-D14EFEA7A35D}" sibTransId="{37A2472A-F3DA-49D1-8379-73E3B6E1F63A}"/>
    <dgm:cxn modelId="{71C79A68-CE23-4D73-A23C-9600B4AF1605}" srcId="{B91DB324-18C2-4DAC-9A13-9EB1255253E2}" destId="{9C042012-E27C-43AC-BF16-71A2B7467032}" srcOrd="3" destOrd="0" parTransId="{A96C7361-6690-40A8-BEB2-413FA51CBAD2}" sibTransId="{E81F5F89-1088-4372-B6A4-06B6498FB6C0}"/>
    <dgm:cxn modelId="{3A22B268-1BC2-4E40-87A3-E7BAA22D3AC6}" type="presOf" srcId="{FBCA1670-B957-42EB-BEF2-E766C75B3EE4}" destId="{60417367-E057-485D-A492-B41F0289264C}" srcOrd="0" destOrd="3" presId="urn:microsoft.com/office/officeart/2005/8/layout/vList2"/>
    <dgm:cxn modelId="{02B6DD4D-C15F-4F1C-9D3B-20DB83937983}" srcId="{1A305D64-5E4F-454C-BA8E-D9B9C630C95B}" destId="{B91DB324-18C2-4DAC-9A13-9EB1255253E2}" srcOrd="2" destOrd="0" parTransId="{523CCB35-5A84-4969-8E94-03E53586A385}" sibTransId="{F34502B1-934E-4874-A2B1-BF4357A5CF4B}"/>
    <dgm:cxn modelId="{2BFFB14F-A7A1-4D4D-BDF7-2ACDD0964DDB}" type="presOf" srcId="{F50F1135-F377-43D4-A042-0385EF66879F}" destId="{71440BFD-B01C-42CE-BD98-A310702DB157}" srcOrd="0" destOrd="0" presId="urn:microsoft.com/office/officeart/2005/8/layout/vList2"/>
    <dgm:cxn modelId="{427A4D53-6F88-41E5-8824-A48B70ED2233}" srcId="{A1AA14BD-CEF8-488A-B795-B2B3E1C4BEC1}" destId="{A1EBC2BD-FCFD-4C0E-90C0-7C1B5515AEDC}" srcOrd="2" destOrd="0" parTransId="{93E72EE0-10BF-4182-9A1C-39D996B8C178}" sibTransId="{1D2D8E30-9CF0-48BC-9C1D-30F51942689D}"/>
    <dgm:cxn modelId="{9E62F459-085C-4BAA-B2EA-CFB8508B962E}" srcId="{B91DB324-18C2-4DAC-9A13-9EB1255253E2}" destId="{A1AA14BD-CEF8-488A-B795-B2B3E1C4BEC1}" srcOrd="1" destOrd="0" parTransId="{E9FBEBA1-C766-4A2F-B0DB-F30DA9DD093A}" sibTransId="{B22B45E9-5441-45F7-8E68-0CB3E832131C}"/>
    <dgm:cxn modelId="{977A6B84-85C4-4FE5-8269-0F05E817B16E}" type="presOf" srcId="{9C042012-E27C-43AC-BF16-71A2B7467032}" destId="{60417367-E057-485D-A492-B41F0289264C}" srcOrd="0" destOrd="6" presId="urn:microsoft.com/office/officeart/2005/8/layout/vList2"/>
    <dgm:cxn modelId="{38CB5F90-5F78-40F3-8FBA-32EAB94031B0}" type="presOf" srcId="{A1EBC2BD-FCFD-4C0E-90C0-7C1B5515AEDC}" destId="{60417367-E057-485D-A492-B41F0289264C}" srcOrd="0" destOrd="4" presId="urn:microsoft.com/office/officeart/2005/8/layout/vList2"/>
    <dgm:cxn modelId="{5EC718A1-C546-4F88-9A5B-7BF1C96C47D8}" type="presOf" srcId="{8AC03D1D-2BD8-46D5-8C90-7B4B0C4D2998}" destId="{4204A2B8-05F2-4F5F-907B-DF790AD8BF72}" srcOrd="0" destOrd="0" presId="urn:microsoft.com/office/officeart/2005/8/layout/vList2"/>
    <dgm:cxn modelId="{82645EAC-CA82-4B4F-9E89-3D91A42C0EED}" srcId="{A1AA14BD-CEF8-488A-B795-B2B3E1C4BEC1}" destId="{8975CBFA-9D47-4C62-B6F4-D13676DB73A0}" srcOrd="0" destOrd="0" parTransId="{48322A15-3304-424E-A1F9-58E58DAB4F9B}" sibTransId="{A742643F-F078-494E-8A2D-AA3A9699A31C}"/>
    <dgm:cxn modelId="{9E8445B1-F291-4F2E-AEBC-EE19E9C35E29}" srcId="{A1AA14BD-CEF8-488A-B795-B2B3E1C4BEC1}" destId="{FBCA1670-B957-42EB-BEF2-E766C75B3EE4}" srcOrd="1" destOrd="0" parTransId="{5EBECF7C-CE82-4F0A-AC96-0215D997D584}" sibTransId="{075D3D12-821F-4668-BE41-1DBDD8D8D4C2}"/>
    <dgm:cxn modelId="{F055E2B1-C0BC-4A3F-B79D-49C7F8899E83}" type="presOf" srcId="{8975CBFA-9D47-4C62-B6F4-D13676DB73A0}" destId="{60417367-E057-485D-A492-B41F0289264C}" srcOrd="0" destOrd="2" presId="urn:microsoft.com/office/officeart/2005/8/layout/vList2"/>
    <dgm:cxn modelId="{1499DFB9-D325-44D3-9479-F7124589E7EB}" type="presOf" srcId="{B91DB324-18C2-4DAC-9A13-9EB1255253E2}" destId="{72ACBECF-E712-4BFD-A61A-2E72DD5F34DB}" srcOrd="0" destOrd="0" presId="urn:microsoft.com/office/officeart/2005/8/layout/vList2"/>
    <dgm:cxn modelId="{85096EC3-6EAD-4C28-8260-508C4E13CC7A}" type="presOf" srcId="{1A305D64-5E4F-454C-BA8E-D9B9C630C95B}" destId="{1E41E9DC-72B6-4C79-93FD-446FA0DCCB9B}" srcOrd="0" destOrd="0" presId="urn:microsoft.com/office/officeart/2005/8/layout/vList2"/>
    <dgm:cxn modelId="{D23FD1DC-6825-4034-B6A5-43AF03C7A1C9}" srcId="{1A305D64-5E4F-454C-BA8E-D9B9C630C95B}" destId="{826CB2EE-389C-4A54-B7DA-DA6266E929B0}" srcOrd="1" destOrd="0" parTransId="{DE16AB4C-5182-4B9E-8F36-CE80792E9BD1}" sibTransId="{F31D3615-F0E6-416A-A981-3FCFFBBAAA02}"/>
    <dgm:cxn modelId="{BD3EFAE8-FEE7-41E0-A266-F7EABAD49B18}" type="presOf" srcId="{FCD663D5-A987-419D-A066-A8CA8EAAEBC4}" destId="{60417367-E057-485D-A492-B41F0289264C}" srcOrd="0" destOrd="5" presId="urn:microsoft.com/office/officeart/2005/8/layout/vList2"/>
    <dgm:cxn modelId="{CC8EE1ED-7568-4C47-9934-8A7D5F9C4BB4}" srcId="{B91DB324-18C2-4DAC-9A13-9EB1255253E2}" destId="{0F9C8463-5498-40C5-B74B-07E20B6546CC}" srcOrd="0" destOrd="0" parTransId="{374B42E4-C5BE-464B-BC29-3B5FFC19AF40}" sibTransId="{0DAC171B-849B-495C-BEC0-1CD409365841}"/>
    <dgm:cxn modelId="{3FC17EF4-F92A-4A5F-B3A9-FA52518CDDB1}" type="presOf" srcId="{826CB2EE-389C-4A54-B7DA-DA6266E929B0}" destId="{03FAC4E9-0B9A-46FD-ADD7-0C50DBBE9B0A}" srcOrd="0" destOrd="0" presId="urn:microsoft.com/office/officeart/2005/8/layout/vList2"/>
    <dgm:cxn modelId="{886D0E39-F922-43D9-A1CF-AE0AB10757FA}" type="presParOf" srcId="{1E41E9DC-72B6-4C79-93FD-446FA0DCCB9B}" destId="{71440BFD-B01C-42CE-BD98-A310702DB157}" srcOrd="0" destOrd="0" presId="urn:microsoft.com/office/officeart/2005/8/layout/vList2"/>
    <dgm:cxn modelId="{3B2114AD-A882-4766-B1BE-19913F002921}" type="presParOf" srcId="{1E41E9DC-72B6-4C79-93FD-446FA0DCCB9B}" destId="{4204A2B8-05F2-4F5F-907B-DF790AD8BF72}" srcOrd="1" destOrd="0" presId="urn:microsoft.com/office/officeart/2005/8/layout/vList2"/>
    <dgm:cxn modelId="{C0E1A9D1-6FEA-42B0-8FE6-8ADFCF7E9EDB}" type="presParOf" srcId="{1E41E9DC-72B6-4C79-93FD-446FA0DCCB9B}" destId="{03FAC4E9-0B9A-46FD-ADD7-0C50DBBE9B0A}" srcOrd="2" destOrd="0" presId="urn:microsoft.com/office/officeart/2005/8/layout/vList2"/>
    <dgm:cxn modelId="{B91A98EC-5111-4556-9C27-2E1754C8E2A1}" type="presParOf" srcId="{1E41E9DC-72B6-4C79-93FD-446FA0DCCB9B}" destId="{94EA81EE-AA52-4B7A-9F31-D05B769AA6BC}" srcOrd="3" destOrd="0" presId="urn:microsoft.com/office/officeart/2005/8/layout/vList2"/>
    <dgm:cxn modelId="{7F0B10AD-3CD9-4F37-ACF8-CE8386B9CB27}" type="presParOf" srcId="{1E41E9DC-72B6-4C79-93FD-446FA0DCCB9B}" destId="{72ACBECF-E712-4BFD-A61A-2E72DD5F34DB}" srcOrd="4" destOrd="0" presId="urn:microsoft.com/office/officeart/2005/8/layout/vList2"/>
    <dgm:cxn modelId="{D723C237-55F5-4644-AC45-0CA213765BAF}" type="presParOf" srcId="{1E41E9DC-72B6-4C79-93FD-446FA0DCCB9B}" destId="{60417367-E057-485D-A492-B41F0289264C}"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9D77D5A-B7AD-4E50-A59C-4AC01A3DD60B}"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72B94A22-3446-4B87-874B-EE8E8212F3FF}">
      <dgm:prSet/>
      <dgm:spPr/>
      <dgm:t>
        <a:bodyPr/>
        <a:lstStyle/>
        <a:p>
          <a:r>
            <a:rPr lang="en-US"/>
            <a:t>The MFP clock stops while they are hospitalized or in a nursing facility. The clock restarts upon return to the community – claiming days.</a:t>
          </a:r>
        </a:p>
      </dgm:t>
    </dgm:pt>
    <dgm:pt modelId="{CDFD21FF-0FFE-42AC-8070-E384A4871A67}" type="parTrans" cxnId="{07846B31-8ECD-4F00-91FF-141C0682FA4B}">
      <dgm:prSet/>
      <dgm:spPr/>
      <dgm:t>
        <a:bodyPr/>
        <a:lstStyle/>
        <a:p>
          <a:endParaRPr lang="en-US"/>
        </a:p>
      </dgm:t>
    </dgm:pt>
    <dgm:pt modelId="{80C0ADD2-7774-4DF8-B148-6E417AC5D72C}" type="sibTrans" cxnId="{07846B31-8ECD-4F00-91FF-141C0682FA4B}">
      <dgm:prSet/>
      <dgm:spPr/>
      <dgm:t>
        <a:bodyPr/>
        <a:lstStyle/>
        <a:p>
          <a:endParaRPr lang="en-US"/>
        </a:p>
      </dgm:t>
    </dgm:pt>
    <dgm:pt modelId="{7993F4A4-F069-4D7E-B3D1-5FD8E03F084B}">
      <dgm:prSet/>
      <dgm:spPr/>
      <dgm:t>
        <a:bodyPr/>
        <a:lstStyle/>
        <a:p>
          <a:r>
            <a:rPr lang="en-US"/>
            <a:t>If institutionalized 180 days – case closes, however, a new referral can be made.</a:t>
          </a:r>
        </a:p>
      </dgm:t>
    </dgm:pt>
    <dgm:pt modelId="{7BBC4553-54EC-4766-B11F-03C314FC04DF}" type="parTrans" cxnId="{7002C812-4BA9-42D0-B28F-F4570C5A578F}">
      <dgm:prSet/>
      <dgm:spPr/>
      <dgm:t>
        <a:bodyPr/>
        <a:lstStyle/>
        <a:p>
          <a:endParaRPr lang="en-US"/>
        </a:p>
      </dgm:t>
    </dgm:pt>
    <dgm:pt modelId="{2B73C87F-0191-4950-8275-6C63ED98DCA0}" type="sibTrans" cxnId="{7002C812-4BA9-42D0-B28F-F4570C5A578F}">
      <dgm:prSet/>
      <dgm:spPr/>
      <dgm:t>
        <a:bodyPr/>
        <a:lstStyle/>
        <a:p>
          <a:endParaRPr lang="en-US"/>
        </a:p>
      </dgm:t>
    </dgm:pt>
    <dgm:pt modelId="{AF200B48-4704-44D9-AB61-A992D66F4686}" type="pres">
      <dgm:prSet presAssocID="{59D77D5A-B7AD-4E50-A59C-4AC01A3DD60B}" presName="linear" presStyleCnt="0">
        <dgm:presLayoutVars>
          <dgm:animLvl val="lvl"/>
          <dgm:resizeHandles val="exact"/>
        </dgm:presLayoutVars>
      </dgm:prSet>
      <dgm:spPr/>
    </dgm:pt>
    <dgm:pt modelId="{6426C606-B23E-4E91-BD5F-3244A4789C0A}" type="pres">
      <dgm:prSet presAssocID="{72B94A22-3446-4B87-874B-EE8E8212F3FF}" presName="parentText" presStyleLbl="node1" presStyleIdx="0" presStyleCnt="2">
        <dgm:presLayoutVars>
          <dgm:chMax val="0"/>
          <dgm:bulletEnabled val="1"/>
        </dgm:presLayoutVars>
      </dgm:prSet>
      <dgm:spPr/>
    </dgm:pt>
    <dgm:pt modelId="{E089425E-C3C7-416B-AFA3-83C225A83C4D}" type="pres">
      <dgm:prSet presAssocID="{80C0ADD2-7774-4DF8-B148-6E417AC5D72C}" presName="spacer" presStyleCnt="0"/>
      <dgm:spPr/>
    </dgm:pt>
    <dgm:pt modelId="{209AC1F6-37CB-444C-9CEB-D981569D3699}" type="pres">
      <dgm:prSet presAssocID="{7993F4A4-F069-4D7E-B3D1-5FD8E03F084B}" presName="parentText" presStyleLbl="node1" presStyleIdx="1" presStyleCnt="2">
        <dgm:presLayoutVars>
          <dgm:chMax val="0"/>
          <dgm:bulletEnabled val="1"/>
        </dgm:presLayoutVars>
      </dgm:prSet>
      <dgm:spPr/>
    </dgm:pt>
  </dgm:ptLst>
  <dgm:cxnLst>
    <dgm:cxn modelId="{7002C812-4BA9-42D0-B28F-F4570C5A578F}" srcId="{59D77D5A-B7AD-4E50-A59C-4AC01A3DD60B}" destId="{7993F4A4-F069-4D7E-B3D1-5FD8E03F084B}" srcOrd="1" destOrd="0" parTransId="{7BBC4553-54EC-4766-B11F-03C314FC04DF}" sibTransId="{2B73C87F-0191-4950-8275-6C63ED98DCA0}"/>
    <dgm:cxn modelId="{07846B31-8ECD-4F00-91FF-141C0682FA4B}" srcId="{59D77D5A-B7AD-4E50-A59C-4AC01A3DD60B}" destId="{72B94A22-3446-4B87-874B-EE8E8212F3FF}" srcOrd="0" destOrd="0" parTransId="{CDFD21FF-0FFE-42AC-8070-E384A4871A67}" sibTransId="{80C0ADD2-7774-4DF8-B148-6E417AC5D72C}"/>
    <dgm:cxn modelId="{F167D03F-FABD-4D3C-A0A9-E95822C0A3DA}" type="presOf" srcId="{72B94A22-3446-4B87-874B-EE8E8212F3FF}" destId="{6426C606-B23E-4E91-BD5F-3244A4789C0A}" srcOrd="0" destOrd="0" presId="urn:microsoft.com/office/officeart/2005/8/layout/vList2"/>
    <dgm:cxn modelId="{543DAEB3-0C6A-4CB2-8038-6AD14E282BD9}" type="presOf" srcId="{59D77D5A-B7AD-4E50-A59C-4AC01A3DD60B}" destId="{AF200B48-4704-44D9-AB61-A992D66F4686}" srcOrd="0" destOrd="0" presId="urn:microsoft.com/office/officeart/2005/8/layout/vList2"/>
    <dgm:cxn modelId="{C068EBC9-E7B3-4EE2-8584-C520B758C5D2}" type="presOf" srcId="{7993F4A4-F069-4D7E-B3D1-5FD8E03F084B}" destId="{209AC1F6-37CB-444C-9CEB-D981569D3699}" srcOrd="0" destOrd="0" presId="urn:microsoft.com/office/officeart/2005/8/layout/vList2"/>
    <dgm:cxn modelId="{042A343B-3609-40AE-88DE-5298AF00D9FA}" type="presParOf" srcId="{AF200B48-4704-44D9-AB61-A992D66F4686}" destId="{6426C606-B23E-4E91-BD5F-3244A4789C0A}" srcOrd="0" destOrd="0" presId="urn:microsoft.com/office/officeart/2005/8/layout/vList2"/>
    <dgm:cxn modelId="{BB9AC73C-1E54-4DFE-9849-A3B7E8DCBF6C}" type="presParOf" srcId="{AF200B48-4704-44D9-AB61-A992D66F4686}" destId="{E089425E-C3C7-416B-AFA3-83C225A83C4D}" srcOrd="1" destOrd="0" presId="urn:microsoft.com/office/officeart/2005/8/layout/vList2"/>
    <dgm:cxn modelId="{ECF07050-107F-4CE7-B385-84BF50DA5BFE}" type="presParOf" srcId="{AF200B48-4704-44D9-AB61-A992D66F4686}" destId="{209AC1F6-37CB-444C-9CEB-D981569D369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1A58731-9174-401E-94D2-FD078A5C5D5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B967F92-DAD3-48FB-9B5A-791ABDE29C25}">
      <dgm:prSet/>
      <dgm:spPr/>
      <dgm:t>
        <a:bodyPr/>
        <a:lstStyle/>
        <a:p>
          <a:r>
            <a:rPr lang="en-US"/>
            <a:t>Coordinate a safe discharge with the individual, family, legal representative and MFP staff. </a:t>
          </a:r>
        </a:p>
      </dgm:t>
    </dgm:pt>
    <dgm:pt modelId="{7F30E424-FDC8-456C-BD98-400F48EB019C}" type="parTrans" cxnId="{3F399ABE-C0A0-4BC9-98C5-BA9C62AE7229}">
      <dgm:prSet/>
      <dgm:spPr/>
      <dgm:t>
        <a:bodyPr/>
        <a:lstStyle/>
        <a:p>
          <a:endParaRPr lang="en-US"/>
        </a:p>
      </dgm:t>
    </dgm:pt>
    <dgm:pt modelId="{889590F1-5AB4-4087-BF6D-7F1FE8CBAF7F}" type="sibTrans" cxnId="{3F399ABE-C0A0-4BC9-98C5-BA9C62AE7229}">
      <dgm:prSet/>
      <dgm:spPr/>
      <dgm:t>
        <a:bodyPr/>
        <a:lstStyle/>
        <a:p>
          <a:endParaRPr lang="en-US"/>
        </a:p>
      </dgm:t>
    </dgm:pt>
    <dgm:pt modelId="{6E852C9A-AD87-4C16-833A-7C5A0AE0759B}">
      <dgm:prSet/>
      <dgm:spPr/>
      <dgm:t>
        <a:bodyPr/>
        <a:lstStyle/>
        <a:p>
          <a:r>
            <a:rPr lang="en-US"/>
            <a:t>May need to complete a medical packet to for disability determination - eligibility for waiver services </a:t>
          </a:r>
        </a:p>
      </dgm:t>
    </dgm:pt>
    <dgm:pt modelId="{0D1B35FA-1575-431C-B645-AFBD3CCCCA75}" type="parTrans" cxnId="{344B790E-7F89-48DA-BA89-312551134533}">
      <dgm:prSet/>
      <dgm:spPr/>
      <dgm:t>
        <a:bodyPr/>
        <a:lstStyle/>
        <a:p>
          <a:endParaRPr lang="en-US"/>
        </a:p>
      </dgm:t>
    </dgm:pt>
    <dgm:pt modelId="{0800293F-1977-475A-943A-BE902405AC77}" type="sibTrans" cxnId="{344B790E-7F89-48DA-BA89-312551134533}">
      <dgm:prSet/>
      <dgm:spPr/>
      <dgm:t>
        <a:bodyPr/>
        <a:lstStyle/>
        <a:p>
          <a:endParaRPr lang="en-US"/>
        </a:p>
      </dgm:t>
    </dgm:pt>
    <dgm:pt modelId="{6AF8666B-88D9-4499-B9D0-51F5336F3A76}">
      <dgm:prSet/>
      <dgm:spPr/>
      <dgm:t>
        <a:bodyPr/>
        <a:lstStyle/>
        <a:p>
          <a:r>
            <a:rPr lang="en-US"/>
            <a:t>Schedule PT/OT evaluation </a:t>
          </a:r>
        </a:p>
      </dgm:t>
    </dgm:pt>
    <dgm:pt modelId="{0958803B-C013-4495-B28D-4D5D91AF4EDB}" type="parTrans" cxnId="{540A0794-BC57-4D52-81B1-0472952BF846}">
      <dgm:prSet/>
      <dgm:spPr/>
      <dgm:t>
        <a:bodyPr/>
        <a:lstStyle/>
        <a:p>
          <a:endParaRPr lang="en-US"/>
        </a:p>
      </dgm:t>
    </dgm:pt>
    <dgm:pt modelId="{D33E5D2F-D819-47CB-BD1F-5C76C248818D}" type="sibTrans" cxnId="{540A0794-BC57-4D52-81B1-0472952BF846}">
      <dgm:prSet/>
      <dgm:spPr/>
      <dgm:t>
        <a:bodyPr/>
        <a:lstStyle/>
        <a:p>
          <a:endParaRPr lang="en-US"/>
        </a:p>
      </dgm:t>
    </dgm:pt>
    <dgm:pt modelId="{1854A3D6-5C51-4BAB-8AD4-807FF2701812}">
      <dgm:prSet/>
      <dgm:spPr/>
      <dgm:t>
        <a:bodyPr/>
        <a:lstStyle/>
        <a:p>
          <a:r>
            <a:rPr lang="en-US"/>
            <a:t>Order Durable Medical Equipment (DME)</a:t>
          </a:r>
        </a:p>
      </dgm:t>
    </dgm:pt>
    <dgm:pt modelId="{52267E4F-191E-4207-9CE2-9392D97C5BD4}" type="parTrans" cxnId="{83C4D4D3-F7DB-4F4D-B28E-1BBE7AD03FA8}">
      <dgm:prSet/>
      <dgm:spPr/>
      <dgm:t>
        <a:bodyPr/>
        <a:lstStyle/>
        <a:p>
          <a:endParaRPr lang="en-US"/>
        </a:p>
      </dgm:t>
    </dgm:pt>
    <dgm:pt modelId="{1DB5508C-2B95-44AB-8E21-35D8900DC7C0}" type="sibTrans" cxnId="{83C4D4D3-F7DB-4F4D-B28E-1BBE7AD03FA8}">
      <dgm:prSet/>
      <dgm:spPr/>
      <dgm:t>
        <a:bodyPr/>
        <a:lstStyle/>
        <a:p>
          <a:endParaRPr lang="en-US"/>
        </a:p>
      </dgm:t>
    </dgm:pt>
    <dgm:pt modelId="{2ADA82A1-EF95-41E0-AC69-62E526400A8D}">
      <dgm:prSet/>
      <dgm:spPr/>
      <dgm:t>
        <a:bodyPr/>
        <a:lstStyle/>
        <a:p>
          <a:r>
            <a:rPr lang="en-US"/>
            <a:t>Facilitate discharge planning meeting </a:t>
          </a:r>
        </a:p>
      </dgm:t>
    </dgm:pt>
    <dgm:pt modelId="{ED594C55-AA2E-4995-8D71-80E3CEA341A9}" type="parTrans" cxnId="{FD6BD660-C5C1-461B-BEB5-A591B9AB57C3}">
      <dgm:prSet/>
      <dgm:spPr/>
      <dgm:t>
        <a:bodyPr/>
        <a:lstStyle/>
        <a:p>
          <a:endParaRPr lang="en-US"/>
        </a:p>
      </dgm:t>
    </dgm:pt>
    <dgm:pt modelId="{86C258CA-7F90-4F8A-BAC3-231F7A50789E}" type="sibTrans" cxnId="{FD6BD660-C5C1-461B-BEB5-A591B9AB57C3}">
      <dgm:prSet/>
      <dgm:spPr/>
      <dgm:t>
        <a:bodyPr/>
        <a:lstStyle/>
        <a:p>
          <a:endParaRPr lang="en-US"/>
        </a:p>
      </dgm:t>
    </dgm:pt>
    <dgm:pt modelId="{9F19884B-0F2F-4F6B-B351-FF0D25043D05}">
      <dgm:prSet/>
      <dgm:spPr/>
      <dgm:t>
        <a:bodyPr/>
        <a:lstStyle/>
        <a:p>
          <a:r>
            <a:rPr lang="en-US"/>
            <a:t>Schedule medical appointments prior to discharge  </a:t>
          </a:r>
        </a:p>
      </dgm:t>
    </dgm:pt>
    <dgm:pt modelId="{F29B3009-D3F0-425F-8B6D-866F6FF436A3}" type="parTrans" cxnId="{9BEB0BF4-4966-44BF-8298-683464497C20}">
      <dgm:prSet/>
      <dgm:spPr/>
      <dgm:t>
        <a:bodyPr/>
        <a:lstStyle/>
        <a:p>
          <a:endParaRPr lang="en-US"/>
        </a:p>
      </dgm:t>
    </dgm:pt>
    <dgm:pt modelId="{DAF8AFBA-DAD7-4585-BEBB-8C523EFE3278}" type="sibTrans" cxnId="{9BEB0BF4-4966-44BF-8298-683464497C20}">
      <dgm:prSet/>
      <dgm:spPr/>
      <dgm:t>
        <a:bodyPr/>
        <a:lstStyle/>
        <a:p>
          <a:endParaRPr lang="en-US"/>
        </a:p>
      </dgm:t>
    </dgm:pt>
    <dgm:pt modelId="{3698450A-0EF5-4F6C-89BE-3A04F5B89AD9}">
      <dgm:prSet/>
      <dgm:spPr/>
      <dgm:t>
        <a:bodyPr/>
        <a:lstStyle/>
        <a:p>
          <a:r>
            <a:rPr lang="en-US"/>
            <a:t>Adhere to DPH regulations for a safe discharge </a:t>
          </a:r>
        </a:p>
      </dgm:t>
    </dgm:pt>
    <dgm:pt modelId="{0EAD21A4-BA4A-4611-A602-1DD0F8880E46}" type="parTrans" cxnId="{1E4F0CA6-352E-45FA-8768-0A7EDF8E541C}">
      <dgm:prSet/>
      <dgm:spPr/>
      <dgm:t>
        <a:bodyPr/>
        <a:lstStyle/>
        <a:p>
          <a:endParaRPr lang="en-US"/>
        </a:p>
      </dgm:t>
    </dgm:pt>
    <dgm:pt modelId="{D2DFE992-A706-499C-860B-2EB06724A3F6}" type="sibTrans" cxnId="{1E4F0CA6-352E-45FA-8768-0A7EDF8E541C}">
      <dgm:prSet/>
      <dgm:spPr/>
      <dgm:t>
        <a:bodyPr/>
        <a:lstStyle/>
        <a:p>
          <a:endParaRPr lang="en-US"/>
        </a:p>
      </dgm:t>
    </dgm:pt>
    <dgm:pt modelId="{491A2427-37E0-4B72-9EE2-FF7B8B73E6D7}">
      <dgm:prSet/>
      <dgm:spPr/>
      <dgm:t>
        <a:bodyPr/>
        <a:lstStyle/>
        <a:p>
          <a:r>
            <a:rPr lang="en-US"/>
            <a:t>Ensure teaching is completed and documented for a safe discharge</a:t>
          </a:r>
        </a:p>
      </dgm:t>
    </dgm:pt>
    <dgm:pt modelId="{5B241C5F-697E-4FA0-B0FF-422502468D46}" type="parTrans" cxnId="{F9D560C6-E85B-4299-BAB4-1B5F49579533}">
      <dgm:prSet/>
      <dgm:spPr/>
      <dgm:t>
        <a:bodyPr/>
        <a:lstStyle/>
        <a:p>
          <a:endParaRPr lang="en-US"/>
        </a:p>
      </dgm:t>
    </dgm:pt>
    <dgm:pt modelId="{547AD4BD-BC01-4E54-9FC1-AD736DA26BB0}" type="sibTrans" cxnId="{F9D560C6-E85B-4299-BAB4-1B5F49579533}">
      <dgm:prSet/>
      <dgm:spPr/>
      <dgm:t>
        <a:bodyPr/>
        <a:lstStyle/>
        <a:p>
          <a:endParaRPr lang="en-US"/>
        </a:p>
      </dgm:t>
    </dgm:pt>
    <dgm:pt modelId="{8A8C4E85-E70A-40CE-BC57-EE90A86F1FAC}" type="pres">
      <dgm:prSet presAssocID="{51A58731-9174-401E-94D2-FD078A5C5D56}" presName="linear" presStyleCnt="0">
        <dgm:presLayoutVars>
          <dgm:animLvl val="lvl"/>
          <dgm:resizeHandles val="exact"/>
        </dgm:presLayoutVars>
      </dgm:prSet>
      <dgm:spPr/>
    </dgm:pt>
    <dgm:pt modelId="{FB83428B-4085-4B57-A36E-C073363C3BDC}" type="pres">
      <dgm:prSet presAssocID="{3B967F92-DAD3-48FB-9B5A-791ABDE29C25}" presName="parentText" presStyleLbl="node1" presStyleIdx="0" presStyleCnt="8">
        <dgm:presLayoutVars>
          <dgm:chMax val="0"/>
          <dgm:bulletEnabled val="1"/>
        </dgm:presLayoutVars>
      </dgm:prSet>
      <dgm:spPr/>
    </dgm:pt>
    <dgm:pt modelId="{AC5893F7-E304-43F9-9E16-737F6677D868}" type="pres">
      <dgm:prSet presAssocID="{889590F1-5AB4-4087-BF6D-7F1FE8CBAF7F}" presName="spacer" presStyleCnt="0"/>
      <dgm:spPr/>
    </dgm:pt>
    <dgm:pt modelId="{58292E18-56A6-4DA4-B037-8573C97D667B}" type="pres">
      <dgm:prSet presAssocID="{6E852C9A-AD87-4C16-833A-7C5A0AE0759B}" presName="parentText" presStyleLbl="node1" presStyleIdx="1" presStyleCnt="8">
        <dgm:presLayoutVars>
          <dgm:chMax val="0"/>
          <dgm:bulletEnabled val="1"/>
        </dgm:presLayoutVars>
      </dgm:prSet>
      <dgm:spPr/>
    </dgm:pt>
    <dgm:pt modelId="{B09C38AC-7D80-4128-AE4A-8042C804EA90}" type="pres">
      <dgm:prSet presAssocID="{0800293F-1977-475A-943A-BE902405AC77}" presName="spacer" presStyleCnt="0"/>
      <dgm:spPr/>
    </dgm:pt>
    <dgm:pt modelId="{AFD88269-7502-4D8E-B076-4807B8163D00}" type="pres">
      <dgm:prSet presAssocID="{6AF8666B-88D9-4499-B9D0-51F5336F3A76}" presName="parentText" presStyleLbl="node1" presStyleIdx="2" presStyleCnt="8" custLinFactY="192140" custLinFactNeighborX="90" custLinFactNeighborY="200000">
        <dgm:presLayoutVars>
          <dgm:chMax val="0"/>
          <dgm:bulletEnabled val="1"/>
        </dgm:presLayoutVars>
      </dgm:prSet>
      <dgm:spPr/>
    </dgm:pt>
    <dgm:pt modelId="{CF614CEF-56DD-4037-8263-D77917DEE968}" type="pres">
      <dgm:prSet presAssocID="{D33E5D2F-D819-47CB-BD1F-5C76C248818D}" presName="spacer" presStyleCnt="0"/>
      <dgm:spPr/>
    </dgm:pt>
    <dgm:pt modelId="{3BB676E5-A3CF-4F20-BC61-441E5821F71D}" type="pres">
      <dgm:prSet presAssocID="{1854A3D6-5C51-4BAB-8AD4-807FF2701812}" presName="parentText" presStyleLbl="node1" presStyleIdx="3" presStyleCnt="8" custLinFactY="-2176" custLinFactNeighborX="90" custLinFactNeighborY="-100000">
        <dgm:presLayoutVars>
          <dgm:chMax val="0"/>
          <dgm:bulletEnabled val="1"/>
        </dgm:presLayoutVars>
      </dgm:prSet>
      <dgm:spPr/>
    </dgm:pt>
    <dgm:pt modelId="{95CED47C-471A-4A10-9090-185224B325CF}" type="pres">
      <dgm:prSet presAssocID="{1DB5508C-2B95-44AB-8E21-35D8900DC7C0}" presName="spacer" presStyleCnt="0"/>
      <dgm:spPr/>
    </dgm:pt>
    <dgm:pt modelId="{C349D9D0-D2F2-40D1-B463-2F02BD1B7A49}" type="pres">
      <dgm:prSet presAssocID="{2ADA82A1-EF95-41E0-AC69-62E526400A8D}" presName="parentText" presStyleLbl="node1" presStyleIdx="4" presStyleCnt="8" custLinFactY="-205699" custLinFactNeighborX="90" custLinFactNeighborY="-300000">
        <dgm:presLayoutVars>
          <dgm:chMax val="0"/>
          <dgm:bulletEnabled val="1"/>
        </dgm:presLayoutVars>
      </dgm:prSet>
      <dgm:spPr/>
    </dgm:pt>
    <dgm:pt modelId="{913E7F9F-60CA-4727-BEF0-BD2C22226713}" type="pres">
      <dgm:prSet presAssocID="{86C258CA-7F90-4F8A-BAC3-231F7A50789E}" presName="spacer" presStyleCnt="0"/>
      <dgm:spPr/>
    </dgm:pt>
    <dgm:pt modelId="{3CBD745D-0FF9-44CE-9A98-93EBFB564A31}" type="pres">
      <dgm:prSet presAssocID="{9F19884B-0F2F-4F6B-B351-FF0D25043D05}" presName="parentText" presStyleLbl="node1" presStyleIdx="5" presStyleCnt="8">
        <dgm:presLayoutVars>
          <dgm:chMax val="0"/>
          <dgm:bulletEnabled val="1"/>
        </dgm:presLayoutVars>
      </dgm:prSet>
      <dgm:spPr/>
    </dgm:pt>
    <dgm:pt modelId="{1421FDA7-1EE4-4BA9-888F-33D1E76911E8}" type="pres">
      <dgm:prSet presAssocID="{DAF8AFBA-DAD7-4585-BEBB-8C523EFE3278}" presName="spacer" presStyleCnt="0"/>
      <dgm:spPr/>
    </dgm:pt>
    <dgm:pt modelId="{F0890564-BCEC-4DCB-8CF0-3E10A231DA23}" type="pres">
      <dgm:prSet presAssocID="{3698450A-0EF5-4F6C-89BE-3A04F5B89AD9}" presName="parentText" presStyleLbl="node1" presStyleIdx="6" presStyleCnt="8" custLinFactY="109841" custLinFactNeighborX="90" custLinFactNeighborY="200000">
        <dgm:presLayoutVars>
          <dgm:chMax val="0"/>
          <dgm:bulletEnabled val="1"/>
        </dgm:presLayoutVars>
      </dgm:prSet>
      <dgm:spPr/>
    </dgm:pt>
    <dgm:pt modelId="{3DBF00FF-39A0-4E50-BDFE-33F1AE7C9A37}" type="pres">
      <dgm:prSet presAssocID="{D2DFE992-A706-499C-860B-2EB06724A3F6}" presName="spacer" presStyleCnt="0"/>
      <dgm:spPr/>
    </dgm:pt>
    <dgm:pt modelId="{8FABAB6B-B8D3-4A60-B46B-04A79BA28DC8}" type="pres">
      <dgm:prSet presAssocID="{491A2427-37E0-4B72-9EE2-FF7B8B73E6D7}" presName="parentText" presStyleLbl="node1" presStyleIdx="7" presStyleCnt="8" custLinFactY="-90904" custLinFactNeighborX="90" custLinFactNeighborY="-100000">
        <dgm:presLayoutVars>
          <dgm:chMax val="0"/>
          <dgm:bulletEnabled val="1"/>
        </dgm:presLayoutVars>
      </dgm:prSet>
      <dgm:spPr/>
    </dgm:pt>
  </dgm:ptLst>
  <dgm:cxnLst>
    <dgm:cxn modelId="{6347D301-18EE-4C5B-B2DF-13710FD8302B}" type="presOf" srcId="{51A58731-9174-401E-94D2-FD078A5C5D56}" destId="{8A8C4E85-E70A-40CE-BC57-EE90A86F1FAC}" srcOrd="0" destOrd="0" presId="urn:microsoft.com/office/officeart/2005/8/layout/vList2"/>
    <dgm:cxn modelId="{344B790E-7F89-48DA-BA89-312551134533}" srcId="{51A58731-9174-401E-94D2-FD078A5C5D56}" destId="{6E852C9A-AD87-4C16-833A-7C5A0AE0759B}" srcOrd="1" destOrd="0" parTransId="{0D1B35FA-1575-431C-B645-AFBD3CCCCA75}" sibTransId="{0800293F-1977-475A-943A-BE902405AC77}"/>
    <dgm:cxn modelId="{0DF00230-DFF9-4819-81E9-24E856AB2B2B}" type="presOf" srcId="{491A2427-37E0-4B72-9EE2-FF7B8B73E6D7}" destId="{8FABAB6B-B8D3-4A60-B46B-04A79BA28DC8}" srcOrd="0" destOrd="0" presId="urn:microsoft.com/office/officeart/2005/8/layout/vList2"/>
    <dgm:cxn modelId="{D1967439-460D-4924-A55B-8710567A7F2D}" type="presOf" srcId="{9F19884B-0F2F-4F6B-B351-FF0D25043D05}" destId="{3CBD745D-0FF9-44CE-9A98-93EBFB564A31}" srcOrd="0" destOrd="0" presId="urn:microsoft.com/office/officeart/2005/8/layout/vList2"/>
    <dgm:cxn modelId="{FD6BD660-C5C1-461B-BEB5-A591B9AB57C3}" srcId="{51A58731-9174-401E-94D2-FD078A5C5D56}" destId="{2ADA82A1-EF95-41E0-AC69-62E526400A8D}" srcOrd="4" destOrd="0" parTransId="{ED594C55-AA2E-4995-8D71-80E3CEA341A9}" sibTransId="{86C258CA-7F90-4F8A-BAC3-231F7A50789E}"/>
    <dgm:cxn modelId="{E7F1E867-3452-4085-A42E-DBB3EBEC1A4E}" type="presOf" srcId="{3B967F92-DAD3-48FB-9B5A-791ABDE29C25}" destId="{FB83428B-4085-4B57-A36E-C073363C3BDC}" srcOrd="0" destOrd="0" presId="urn:microsoft.com/office/officeart/2005/8/layout/vList2"/>
    <dgm:cxn modelId="{540A0794-BC57-4D52-81B1-0472952BF846}" srcId="{51A58731-9174-401E-94D2-FD078A5C5D56}" destId="{6AF8666B-88D9-4499-B9D0-51F5336F3A76}" srcOrd="2" destOrd="0" parTransId="{0958803B-C013-4495-B28D-4D5D91AF4EDB}" sibTransId="{D33E5D2F-D819-47CB-BD1F-5C76C248818D}"/>
    <dgm:cxn modelId="{1E4F0CA6-352E-45FA-8768-0A7EDF8E541C}" srcId="{51A58731-9174-401E-94D2-FD078A5C5D56}" destId="{3698450A-0EF5-4F6C-89BE-3A04F5B89AD9}" srcOrd="6" destOrd="0" parTransId="{0EAD21A4-BA4A-4611-A602-1DD0F8880E46}" sibTransId="{D2DFE992-A706-499C-860B-2EB06724A3F6}"/>
    <dgm:cxn modelId="{4A7B8DAB-8E70-4CB6-AF7B-9F54CBC8C41E}" type="presOf" srcId="{3698450A-0EF5-4F6C-89BE-3A04F5B89AD9}" destId="{F0890564-BCEC-4DCB-8CF0-3E10A231DA23}" srcOrd="0" destOrd="0" presId="urn:microsoft.com/office/officeart/2005/8/layout/vList2"/>
    <dgm:cxn modelId="{84C9B5B0-C452-459D-AC56-1C65550FA432}" type="presOf" srcId="{6E852C9A-AD87-4C16-833A-7C5A0AE0759B}" destId="{58292E18-56A6-4DA4-B037-8573C97D667B}" srcOrd="0" destOrd="0" presId="urn:microsoft.com/office/officeart/2005/8/layout/vList2"/>
    <dgm:cxn modelId="{3F399ABE-C0A0-4BC9-98C5-BA9C62AE7229}" srcId="{51A58731-9174-401E-94D2-FD078A5C5D56}" destId="{3B967F92-DAD3-48FB-9B5A-791ABDE29C25}" srcOrd="0" destOrd="0" parTransId="{7F30E424-FDC8-456C-BD98-400F48EB019C}" sibTransId="{889590F1-5AB4-4087-BF6D-7F1FE8CBAF7F}"/>
    <dgm:cxn modelId="{818FA1C0-614B-43E2-ADCE-A3AC8DF60D1E}" type="presOf" srcId="{6AF8666B-88D9-4499-B9D0-51F5336F3A76}" destId="{AFD88269-7502-4D8E-B076-4807B8163D00}" srcOrd="0" destOrd="0" presId="urn:microsoft.com/office/officeart/2005/8/layout/vList2"/>
    <dgm:cxn modelId="{F9D560C6-E85B-4299-BAB4-1B5F49579533}" srcId="{51A58731-9174-401E-94D2-FD078A5C5D56}" destId="{491A2427-37E0-4B72-9EE2-FF7B8B73E6D7}" srcOrd="7" destOrd="0" parTransId="{5B241C5F-697E-4FA0-B0FF-422502468D46}" sibTransId="{547AD4BD-BC01-4E54-9FC1-AD736DA26BB0}"/>
    <dgm:cxn modelId="{83C4D4D3-F7DB-4F4D-B28E-1BBE7AD03FA8}" srcId="{51A58731-9174-401E-94D2-FD078A5C5D56}" destId="{1854A3D6-5C51-4BAB-8AD4-807FF2701812}" srcOrd="3" destOrd="0" parTransId="{52267E4F-191E-4207-9CE2-9392D97C5BD4}" sibTransId="{1DB5508C-2B95-44AB-8E21-35D8900DC7C0}"/>
    <dgm:cxn modelId="{86D53DEB-4B79-4994-B2FA-2E49AFBCED96}" type="presOf" srcId="{1854A3D6-5C51-4BAB-8AD4-807FF2701812}" destId="{3BB676E5-A3CF-4F20-BC61-441E5821F71D}" srcOrd="0" destOrd="0" presId="urn:microsoft.com/office/officeart/2005/8/layout/vList2"/>
    <dgm:cxn modelId="{9BEB0BF4-4966-44BF-8298-683464497C20}" srcId="{51A58731-9174-401E-94D2-FD078A5C5D56}" destId="{9F19884B-0F2F-4F6B-B351-FF0D25043D05}" srcOrd="5" destOrd="0" parTransId="{F29B3009-D3F0-425F-8B6D-866F6FF436A3}" sibTransId="{DAF8AFBA-DAD7-4585-BEBB-8C523EFE3278}"/>
    <dgm:cxn modelId="{5C65CDF5-A829-4326-8926-96FAD5FB9FF1}" type="presOf" srcId="{2ADA82A1-EF95-41E0-AC69-62E526400A8D}" destId="{C349D9D0-D2F2-40D1-B463-2F02BD1B7A49}" srcOrd="0" destOrd="0" presId="urn:microsoft.com/office/officeart/2005/8/layout/vList2"/>
    <dgm:cxn modelId="{D5119A38-C7AA-4FC9-9DCD-23B9D6C5AD49}" type="presParOf" srcId="{8A8C4E85-E70A-40CE-BC57-EE90A86F1FAC}" destId="{FB83428B-4085-4B57-A36E-C073363C3BDC}" srcOrd="0" destOrd="0" presId="urn:microsoft.com/office/officeart/2005/8/layout/vList2"/>
    <dgm:cxn modelId="{2D344A64-E576-4478-946D-0916A4F56291}" type="presParOf" srcId="{8A8C4E85-E70A-40CE-BC57-EE90A86F1FAC}" destId="{AC5893F7-E304-43F9-9E16-737F6677D868}" srcOrd="1" destOrd="0" presId="urn:microsoft.com/office/officeart/2005/8/layout/vList2"/>
    <dgm:cxn modelId="{DF3740BA-0A65-464E-8701-F6F01B5F3456}" type="presParOf" srcId="{8A8C4E85-E70A-40CE-BC57-EE90A86F1FAC}" destId="{58292E18-56A6-4DA4-B037-8573C97D667B}" srcOrd="2" destOrd="0" presId="urn:microsoft.com/office/officeart/2005/8/layout/vList2"/>
    <dgm:cxn modelId="{3DBC0F31-7062-46E7-AF1D-3A42AFF6A808}" type="presParOf" srcId="{8A8C4E85-E70A-40CE-BC57-EE90A86F1FAC}" destId="{B09C38AC-7D80-4128-AE4A-8042C804EA90}" srcOrd="3" destOrd="0" presId="urn:microsoft.com/office/officeart/2005/8/layout/vList2"/>
    <dgm:cxn modelId="{BCF96F92-BF80-46D8-BDC2-C29D30BFBAB0}" type="presParOf" srcId="{8A8C4E85-E70A-40CE-BC57-EE90A86F1FAC}" destId="{AFD88269-7502-4D8E-B076-4807B8163D00}" srcOrd="4" destOrd="0" presId="urn:microsoft.com/office/officeart/2005/8/layout/vList2"/>
    <dgm:cxn modelId="{B7938F70-976C-4277-950A-26DB676D9775}" type="presParOf" srcId="{8A8C4E85-E70A-40CE-BC57-EE90A86F1FAC}" destId="{CF614CEF-56DD-4037-8263-D77917DEE968}" srcOrd="5" destOrd="0" presId="urn:microsoft.com/office/officeart/2005/8/layout/vList2"/>
    <dgm:cxn modelId="{F6307793-1A59-4A6B-AEA2-93E746593E6E}" type="presParOf" srcId="{8A8C4E85-E70A-40CE-BC57-EE90A86F1FAC}" destId="{3BB676E5-A3CF-4F20-BC61-441E5821F71D}" srcOrd="6" destOrd="0" presId="urn:microsoft.com/office/officeart/2005/8/layout/vList2"/>
    <dgm:cxn modelId="{F7E3E30E-006D-4364-9F3C-AFC91DA5CE8C}" type="presParOf" srcId="{8A8C4E85-E70A-40CE-BC57-EE90A86F1FAC}" destId="{95CED47C-471A-4A10-9090-185224B325CF}" srcOrd="7" destOrd="0" presId="urn:microsoft.com/office/officeart/2005/8/layout/vList2"/>
    <dgm:cxn modelId="{4117148D-04C9-4303-B82A-B387A33DBBD6}" type="presParOf" srcId="{8A8C4E85-E70A-40CE-BC57-EE90A86F1FAC}" destId="{C349D9D0-D2F2-40D1-B463-2F02BD1B7A49}" srcOrd="8" destOrd="0" presId="urn:microsoft.com/office/officeart/2005/8/layout/vList2"/>
    <dgm:cxn modelId="{549E809E-F440-4A62-9347-818E8C52ADE7}" type="presParOf" srcId="{8A8C4E85-E70A-40CE-BC57-EE90A86F1FAC}" destId="{913E7F9F-60CA-4727-BEF0-BD2C22226713}" srcOrd="9" destOrd="0" presId="urn:microsoft.com/office/officeart/2005/8/layout/vList2"/>
    <dgm:cxn modelId="{83906734-A4CA-4052-AD88-D49EB60A4FA1}" type="presParOf" srcId="{8A8C4E85-E70A-40CE-BC57-EE90A86F1FAC}" destId="{3CBD745D-0FF9-44CE-9A98-93EBFB564A31}" srcOrd="10" destOrd="0" presId="urn:microsoft.com/office/officeart/2005/8/layout/vList2"/>
    <dgm:cxn modelId="{A2ECF842-6BC8-4365-B792-1EDF9062FED8}" type="presParOf" srcId="{8A8C4E85-E70A-40CE-BC57-EE90A86F1FAC}" destId="{1421FDA7-1EE4-4BA9-888F-33D1E76911E8}" srcOrd="11" destOrd="0" presId="urn:microsoft.com/office/officeart/2005/8/layout/vList2"/>
    <dgm:cxn modelId="{290A01D8-39D4-4B48-8EE7-F40A40C2144B}" type="presParOf" srcId="{8A8C4E85-E70A-40CE-BC57-EE90A86F1FAC}" destId="{F0890564-BCEC-4DCB-8CF0-3E10A231DA23}" srcOrd="12" destOrd="0" presId="urn:microsoft.com/office/officeart/2005/8/layout/vList2"/>
    <dgm:cxn modelId="{E0906999-90A9-4745-ADD7-6DA3D90DE09D}" type="presParOf" srcId="{8A8C4E85-E70A-40CE-BC57-EE90A86F1FAC}" destId="{3DBF00FF-39A0-4E50-BDFE-33F1AE7C9A37}" srcOrd="13" destOrd="0" presId="urn:microsoft.com/office/officeart/2005/8/layout/vList2"/>
    <dgm:cxn modelId="{A9FE7C74-B244-4311-A14F-73C2CBC5AD53}" type="presParOf" srcId="{8A8C4E85-E70A-40CE-BC57-EE90A86F1FAC}" destId="{8FABAB6B-B8D3-4A60-B46B-04A79BA28DC8}"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BBF32DC-3DDF-4975-8A29-BEFE9795FB1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46F9AA8-6B0C-4ACB-892E-C09E23B6E07E}">
      <dgm:prSet/>
      <dgm:spPr/>
      <dgm:t>
        <a:bodyPr/>
        <a:lstStyle/>
        <a:p>
          <a:r>
            <a:rPr lang="en-US"/>
            <a:t>How to apply: </a:t>
          </a:r>
          <a:r>
            <a:rPr lang="en-US">
              <a:hlinkClick xmlns:r="http://schemas.openxmlformats.org/officeDocument/2006/relationships" r:id="rId1"/>
            </a:rPr>
            <a:t>www.ctmfp.com</a:t>
          </a:r>
          <a:endParaRPr lang="en-US"/>
        </a:p>
      </dgm:t>
    </dgm:pt>
    <dgm:pt modelId="{147614A8-6928-4B0F-9145-46A8FA632E76}" type="parTrans" cxnId="{5E28F8EB-E7A3-4124-AEF1-7C946AC41812}">
      <dgm:prSet/>
      <dgm:spPr/>
      <dgm:t>
        <a:bodyPr/>
        <a:lstStyle/>
        <a:p>
          <a:endParaRPr lang="en-US"/>
        </a:p>
      </dgm:t>
    </dgm:pt>
    <dgm:pt modelId="{11C7434F-1A25-4678-91D2-98C5F47DE845}" type="sibTrans" cxnId="{5E28F8EB-E7A3-4124-AEF1-7C946AC41812}">
      <dgm:prSet/>
      <dgm:spPr/>
      <dgm:t>
        <a:bodyPr/>
        <a:lstStyle/>
        <a:p>
          <a:endParaRPr lang="en-US"/>
        </a:p>
      </dgm:t>
    </dgm:pt>
    <dgm:pt modelId="{DCF6513B-B54E-4B20-A2F0-644B8F4C5040}">
      <dgm:prSet/>
      <dgm:spPr/>
      <dgm:t>
        <a:bodyPr/>
        <a:lstStyle/>
        <a:p>
          <a:r>
            <a:rPr lang="en-US"/>
            <a:t>Contact with questions: 888-99CTMFP (888-992-8637) </a:t>
          </a:r>
        </a:p>
      </dgm:t>
    </dgm:pt>
    <dgm:pt modelId="{56E8B2A6-AB54-4794-91EE-ED2CC92EFA2A}" type="parTrans" cxnId="{A1910622-DBBF-4A94-9B07-02B89AEFAE66}">
      <dgm:prSet/>
      <dgm:spPr/>
      <dgm:t>
        <a:bodyPr/>
        <a:lstStyle/>
        <a:p>
          <a:endParaRPr lang="en-US"/>
        </a:p>
      </dgm:t>
    </dgm:pt>
    <dgm:pt modelId="{6428C36D-FAAC-463B-9B64-23D35EB463F8}" type="sibTrans" cxnId="{A1910622-DBBF-4A94-9B07-02B89AEFAE66}">
      <dgm:prSet/>
      <dgm:spPr/>
      <dgm:t>
        <a:bodyPr/>
        <a:lstStyle/>
        <a:p>
          <a:endParaRPr lang="en-US"/>
        </a:p>
      </dgm:t>
    </dgm:pt>
    <dgm:pt modelId="{D33772B7-2755-41DC-A2B2-8027700D458D}" type="pres">
      <dgm:prSet presAssocID="{7BBF32DC-3DDF-4975-8A29-BEFE9795FB1C}" presName="root" presStyleCnt="0">
        <dgm:presLayoutVars>
          <dgm:dir/>
          <dgm:resizeHandles val="exact"/>
        </dgm:presLayoutVars>
      </dgm:prSet>
      <dgm:spPr/>
    </dgm:pt>
    <dgm:pt modelId="{599FD66B-54EB-4B7F-A7ED-F4FDDA505378}" type="pres">
      <dgm:prSet presAssocID="{A46F9AA8-6B0C-4ACB-892E-C09E23B6E07E}" presName="compNode" presStyleCnt="0"/>
      <dgm:spPr/>
    </dgm:pt>
    <dgm:pt modelId="{5C18614E-6EB7-40A6-999A-7B5B322B176B}" type="pres">
      <dgm:prSet presAssocID="{A46F9AA8-6B0C-4ACB-892E-C09E23B6E07E}" presName="bgRect" presStyleLbl="bgShp" presStyleIdx="0" presStyleCnt="2"/>
      <dgm:spPr/>
    </dgm:pt>
    <dgm:pt modelId="{6B0554B3-B6EE-4E51-84AC-B546DC74F2F3}" type="pres">
      <dgm:prSet presAssocID="{A46F9AA8-6B0C-4ACB-892E-C09E23B6E07E}"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arker"/>
        </a:ext>
      </dgm:extLst>
    </dgm:pt>
    <dgm:pt modelId="{3EDC1103-7B15-4BA4-9C63-055168E89EE0}" type="pres">
      <dgm:prSet presAssocID="{A46F9AA8-6B0C-4ACB-892E-C09E23B6E07E}" presName="spaceRect" presStyleCnt="0"/>
      <dgm:spPr/>
    </dgm:pt>
    <dgm:pt modelId="{C29BCFDD-1D81-4EC7-8EEF-BFB8C0BFF4F1}" type="pres">
      <dgm:prSet presAssocID="{A46F9AA8-6B0C-4ACB-892E-C09E23B6E07E}" presName="parTx" presStyleLbl="revTx" presStyleIdx="0" presStyleCnt="2">
        <dgm:presLayoutVars>
          <dgm:chMax val="0"/>
          <dgm:chPref val="0"/>
        </dgm:presLayoutVars>
      </dgm:prSet>
      <dgm:spPr/>
    </dgm:pt>
    <dgm:pt modelId="{118E97A1-A158-46CA-A07B-FC50CC521F96}" type="pres">
      <dgm:prSet presAssocID="{11C7434F-1A25-4678-91D2-98C5F47DE845}" presName="sibTrans" presStyleCnt="0"/>
      <dgm:spPr/>
    </dgm:pt>
    <dgm:pt modelId="{2EF576DA-FB7B-448B-AF8B-093212CB39E6}" type="pres">
      <dgm:prSet presAssocID="{DCF6513B-B54E-4B20-A2F0-644B8F4C5040}" presName="compNode" presStyleCnt="0"/>
      <dgm:spPr/>
    </dgm:pt>
    <dgm:pt modelId="{EC73F6C4-A020-4BDB-9D2A-8CE4C93A4D51}" type="pres">
      <dgm:prSet presAssocID="{DCF6513B-B54E-4B20-A2F0-644B8F4C5040}" presName="bgRect" presStyleLbl="bgShp" presStyleIdx="1" presStyleCnt="2"/>
      <dgm:spPr/>
    </dgm:pt>
    <dgm:pt modelId="{DEB228F7-3B11-4F70-8DFE-3EAA390DCF48}" type="pres">
      <dgm:prSet presAssocID="{DCF6513B-B54E-4B20-A2F0-644B8F4C5040}"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peaker Phone"/>
        </a:ext>
      </dgm:extLst>
    </dgm:pt>
    <dgm:pt modelId="{BA191434-193B-4E56-B60F-0CB6E10FA155}" type="pres">
      <dgm:prSet presAssocID="{DCF6513B-B54E-4B20-A2F0-644B8F4C5040}" presName="spaceRect" presStyleCnt="0"/>
      <dgm:spPr/>
    </dgm:pt>
    <dgm:pt modelId="{8FA0BE76-916C-4CD3-A6C8-953F45AD0B8A}" type="pres">
      <dgm:prSet presAssocID="{DCF6513B-B54E-4B20-A2F0-644B8F4C5040}" presName="parTx" presStyleLbl="revTx" presStyleIdx="1" presStyleCnt="2" custScaleX="101579">
        <dgm:presLayoutVars>
          <dgm:chMax val="0"/>
          <dgm:chPref val="0"/>
        </dgm:presLayoutVars>
      </dgm:prSet>
      <dgm:spPr/>
    </dgm:pt>
  </dgm:ptLst>
  <dgm:cxnLst>
    <dgm:cxn modelId="{06EE0115-4E7D-4C40-8DF4-6A56044A1BB3}" type="presOf" srcId="{7BBF32DC-3DDF-4975-8A29-BEFE9795FB1C}" destId="{D33772B7-2755-41DC-A2B2-8027700D458D}" srcOrd="0" destOrd="0" presId="urn:microsoft.com/office/officeart/2018/2/layout/IconVerticalSolidList"/>
    <dgm:cxn modelId="{A1910622-DBBF-4A94-9B07-02B89AEFAE66}" srcId="{7BBF32DC-3DDF-4975-8A29-BEFE9795FB1C}" destId="{DCF6513B-B54E-4B20-A2F0-644B8F4C5040}" srcOrd="1" destOrd="0" parTransId="{56E8B2A6-AB54-4794-91EE-ED2CC92EFA2A}" sibTransId="{6428C36D-FAAC-463B-9B64-23D35EB463F8}"/>
    <dgm:cxn modelId="{B74D7F59-73AE-464C-A6AA-6335ACEB9525}" type="presOf" srcId="{A46F9AA8-6B0C-4ACB-892E-C09E23B6E07E}" destId="{C29BCFDD-1D81-4EC7-8EEF-BFB8C0BFF4F1}" srcOrd="0" destOrd="0" presId="urn:microsoft.com/office/officeart/2018/2/layout/IconVerticalSolidList"/>
    <dgm:cxn modelId="{22B689C0-2EC6-4D10-9B9A-16EB838D2FE2}" type="presOf" srcId="{DCF6513B-B54E-4B20-A2F0-644B8F4C5040}" destId="{8FA0BE76-916C-4CD3-A6C8-953F45AD0B8A}" srcOrd="0" destOrd="0" presId="urn:microsoft.com/office/officeart/2018/2/layout/IconVerticalSolidList"/>
    <dgm:cxn modelId="{5E28F8EB-E7A3-4124-AEF1-7C946AC41812}" srcId="{7BBF32DC-3DDF-4975-8A29-BEFE9795FB1C}" destId="{A46F9AA8-6B0C-4ACB-892E-C09E23B6E07E}" srcOrd="0" destOrd="0" parTransId="{147614A8-6928-4B0F-9145-46A8FA632E76}" sibTransId="{11C7434F-1A25-4678-91D2-98C5F47DE845}"/>
    <dgm:cxn modelId="{940FDDC4-676A-42ED-9B96-3110E38FA5A9}" type="presParOf" srcId="{D33772B7-2755-41DC-A2B2-8027700D458D}" destId="{599FD66B-54EB-4B7F-A7ED-F4FDDA505378}" srcOrd="0" destOrd="0" presId="urn:microsoft.com/office/officeart/2018/2/layout/IconVerticalSolidList"/>
    <dgm:cxn modelId="{DCAE4995-E604-42B5-BB0A-6B3667F63E38}" type="presParOf" srcId="{599FD66B-54EB-4B7F-A7ED-F4FDDA505378}" destId="{5C18614E-6EB7-40A6-999A-7B5B322B176B}" srcOrd="0" destOrd="0" presId="urn:microsoft.com/office/officeart/2018/2/layout/IconVerticalSolidList"/>
    <dgm:cxn modelId="{A3CB8B6D-A818-4819-995E-FEEAE537437A}" type="presParOf" srcId="{599FD66B-54EB-4B7F-A7ED-F4FDDA505378}" destId="{6B0554B3-B6EE-4E51-84AC-B546DC74F2F3}" srcOrd="1" destOrd="0" presId="urn:microsoft.com/office/officeart/2018/2/layout/IconVerticalSolidList"/>
    <dgm:cxn modelId="{91FFB1AA-D539-4B7D-870F-3D9F77BB4AB2}" type="presParOf" srcId="{599FD66B-54EB-4B7F-A7ED-F4FDDA505378}" destId="{3EDC1103-7B15-4BA4-9C63-055168E89EE0}" srcOrd="2" destOrd="0" presId="urn:microsoft.com/office/officeart/2018/2/layout/IconVerticalSolidList"/>
    <dgm:cxn modelId="{736F35C3-D604-4F98-BBB2-06B705E90E33}" type="presParOf" srcId="{599FD66B-54EB-4B7F-A7ED-F4FDDA505378}" destId="{C29BCFDD-1D81-4EC7-8EEF-BFB8C0BFF4F1}" srcOrd="3" destOrd="0" presId="urn:microsoft.com/office/officeart/2018/2/layout/IconVerticalSolidList"/>
    <dgm:cxn modelId="{F8A896C6-AB97-41EE-BCE7-5B35F8C28D8E}" type="presParOf" srcId="{D33772B7-2755-41DC-A2B2-8027700D458D}" destId="{118E97A1-A158-46CA-A07B-FC50CC521F96}" srcOrd="1" destOrd="0" presId="urn:microsoft.com/office/officeart/2018/2/layout/IconVerticalSolidList"/>
    <dgm:cxn modelId="{8D914715-D538-4E46-B116-322148FB4E81}" type="presParOf" srcId="{D33772B7-2755-41DC-A2B2-8027700D458D}" destId="{2EF576DA-FB7B-448B-AF8B-093212CB39E6}" srcOrd="2" destOrd="0" presId="urn:microsoft.com/office/officeart/2018/2/layout/IconVerticalSolidList"/>
    <dgm:cxn modelId="{D191CD64-8D00-452C-AED8-F2998D8CEF39}" type="presParOf" srcId="{2EF576DA-FB7B-448B-AF8B-093212CB39E6}" destId="{EC73F6C4-A020-4BDB-9D2A-8CE4C93A4D51}" srcOrd="0" destOrd="0" presId="urn:microsoft.com/office/officeart/2018/2/layout/IconVerticalSolidList"/>
    <dgm:cxn modelId="{778EEE67-FE44-4030-82D2-62FE71EBA593}" type="presParOf" srcId="{2EF576DA-FB7B-448B-AF8B-093212CB39E6}" destId="{DEB228F7-3B11-4F70-8DFE-3EAA390DCF48}" srcOrd="1" destOrd="0" presId="urn:microsoft.com/office/officeart/2018/2/layout/IconVerticalSolidList"/>
    <dgm:cxn modelId="{736E4E9C-9BFE-4A39-B73C-B3FA172ECC0B}" type="presParOf" srcId="{2EF576DA-FB7B-448B-AF8B-093212CB39E6}" destId="{BA191434-193B-4E56-B60F-0CB6E10FA155}" srcOrd="2" destOrd="0" presId="urn:microsoft.com/office/officeart/2018/2/layout/IconVerticalSolidList"/>
    <dgm:cxn modelId="{02891E3C-6496-4391-9DE6-71BE86CB28C5}" type="presParOf" srcId="{2EF576DA-FB7B-448B-AF8B-093212CB39E6}" destId="{8FA0BE76-916C-4CD3-A6C8-953F45AD0B8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E106D-DECE-4B0C-BB0E-8D1969B5AC1A}">
      <dsp:nvSpPr>
        <dsp:cNvPr id="0" name=""/>
        <dsp:cNvSpPr/>
      </dsp:nvSpPr>
      <dsp:spPr>
        <a:xfrm>
          <a:off x="1333" y="110983"/>
          <a:ext cx="4682211" cy="297320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F24380-9BDB-4849-9217-193C94FB20FF}">
      <dsp:nvSpPr>
        <dsp:cNvPr id="0" name=""/>
        <dsp:cNvSpPr/>
      </dsp:nvSpPr>
      <dsp:spPr>
        <a:xfrm>
          <a:off x="521579" y="605216"/>
          <a:ext cx="4682211" cy="297320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endParaRPr lang="en-US" sz="2500" kern="1200"/>
        </a:p>
        <a:p>
          <a:pPr marL="0" lvl="0" indent="0" algn="ctr" defTabSz="1111250">
            <a:lnSpc>
              <a:spcPct val="90000"/>
            </a:lnSpc>
            <a:spcBef>
              <a:spcPct val="0"/>
            </a:spcBef>
            <a:spcAft>
              <a:spcPct val="35000"/>
            </a:spcAft>
            <a:buNone/>
          </a:pPr>
          <a:r>
            <a:rPr lang="en-US" sz="2500" kern="1200"/>
            <a:t>A Federally Funded Demonstration that helps people residing in qualified institutional settings, transition to the community with supports and services.</a:t>
          </a:r>
        </a:p>
      </dsp:txBody>
      <dsp:txXfrm>
        <a:off x="608661" y="692298"/>
        <a:ext cx="4508047" cy="2799040"/>
      </dsp:txXfrm>
    </dsp:sp>
    <dsp:sp modelId="{983FB4B9-3F03-4860-A7ED-FE09B67E5932}">
      <dsp:nvSpPr>
        <dsp:cNvPr id="0" name=""/>
        <dsp:cNvSpPr/>
      </dsp:nvSpPr>
      <dsp:spPr>
        <a:xfrm>
          <a:off x="5724037" y="110983"/>
          <a:ext cx="4682211" cy="297320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95DB4F-EB6D-4414-BE19-F2EB46CFF7AC}">
      <dsp:nvSpPr>
        <dsp:cNvPr id="0" name=""/>
        <dsp:cNvSpPr/>
      </dsp:nvSpPr>
      <dsp:spPr>
        <a:xfrm>
          <a:off x="6244283" y="605216"/>
          <a:ext cx="4682211" cy="297320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MFP provides individuals with choice about where they want to receive their care.</a:t>
          </a:r>
        </a:p>
      </dsp:txBody>
      <dsp:txXfrm>
        <a:off x="6331365" y="692298"/>
        <a:ext cx="4508047" cy="27990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620E6B-78F8-4D23-9CFA-3FCD97278554}">
      <dsp:nvSpPr>
        <dsp:cNvPr id="0" name=""/>
        <dsp:cNvSpPr/>
      </dsp:nvSpPr>
      <dsp:spPr>
        <a:xfrm>
          <a:off x="0" y="164209"/>
          <a:ext cx="7052486" cy="17325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47351" tIns="208280" rIns="547351"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Nursing Facility</a:t>
          </a:r>
        </a:p>
        <a:p>
          <a:pPr marL="171450" lvl="1" indent="-171450" algn="l" defTabSz="800100">
            <a:lnSpc>
              <a:spcPct val="90000"/>
            </a:lnSpc>
            <a:spcBef>
              <a:spcPct val="0"/>
            </a:spcBef>
            <a:spcAft>
              <a:spcPct val="15000"/>
            </a:spcAft>
            <a:buChar char="•"/>
          </a:pPr>
          <a:r>
            <a:rPr lang="en-US" sz="1800" kern="1200"/>
            <a:t>Hospital </a:t>
          </a:r>
        </a:p>
        <a:p>
          <a:pPr marL="171450" lvl="1" indent="-171450" algn="l" defTabSz="800100">
            <a:lnSpc>
              <a:spcPct val="90000"/>
            </a:lnSpc>
            <a:spcBef>
              <a:spcPct val="0"/>
            </a:spcBef>
            <a:spcAft>
              <a:spcPct val="15000"/>
            </a:spcAft>
            <a:buChar char="•"/>
          </a:pPr>
          <a:r>
            <a:rPr lang="en-US" sz="1800" kern="1200"/>
            <a:t>Chronic Disease Hospital</a:t>
          </a:r>
        </a:p>
        <a:p>
          <a:pPr marL="171450" lvl="1" indent="-171450" algn="l" defTabSz="800100">
            <a:lnSpc>
              <a:spcPct val="90000"/>
            </a:lnSpc>
            <a:spcBef>
              <a:spcPct val="0"/>
            </a:spcBef>
            <a:spcAft>
              <a:spcPct val="15000"/>
            </a:spcAft>
            <a:buChar char="•"/>
          </a:pPr>
          <a:r>
            <a:rPr lang="en-US" sz="1800" kern="1200"/>
            <a:t>Intermediate Care Facility for Persons with Intellectual Disabilities (ICF-ID)</a:t>
          </a:r>
        </a:p>
      </dsp:txBody>
      <dsp:txXfrm>
        <a:off x="0" y="164209"/>
        <a:ext cx="7052486" cy="1732500"/>
      </dsp:txXfrm>
    </dsp:sp>
    <dsp:sp modelId="{EE38C8D5-F016-416D-A614-07A3029F03A1}">
      <dsp:nvSpPr>
        <dsp:cNvPr id="0" name=""/>
        <dsp:cNvSpPr/>
      </dsp:nvSpPr>
      <dsp:spPr>
        <a:xfrm>
          <a:off x="352624" y="16609"/>
          <a:ext cx="4936740" cy="2952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6597" tIns="0" rIns="186597" bIns="0" numCol="1" spcCol="1270" anchor="ctr" anchorCtr="0">
          <a:noAutofit/>
        </a:bodyPr>
        <a:lstStyle/>
        <a:p>
          <a:pPr marL="0" lvl="0" indent="0" algn="l" defTabSz="800100">
            <a:lnSpc>
              <a:spcPct val="90000"/>
            </a:lnSpc>
            <a:spcBef>
              <a:spcPct val="0"/>
            </a:spcBef>
            <a:spcAft>
              <a:spcPct val="35000"/>
            </a:spcAft>
            <a:buNone/>
          </a:pPr>
          <a:r>
            <a:rPr lang="en-US" sz="1800" kern="1200"/>
            <a:t>Must be in a Qualified Institution</a:t>
          </a:r>
        </a:p>
      </dsp:txBody>
      <dsp:txXfrm>
        <a:off x="367034" y="31019"/>
        <a:ext cx="4907920" cy="266380"/>
      </dsp:txXfrm>
    </dsp:sp>
    <dsp:sp modelId="{80F8E998-11EE-4B7C-A0C0-7181131341B6}">
      <dsp:nvSpPr>
        <dsp:cNvPr id="0" name=""/>
        <dsp:cNvSpPr/>
      </dsp:nvSpPr>
      <dsp:spPr>
        <a:xfrm>
          <a:off x="0" y="2098310"/>
          <a:ext cx="7052486" cy="3339000"/>
        </a:xfrm>
        <a:prstGeom prst="rect">
          <a:avLst/>
        </a:prstGeom>
        <a:solidFill>
          <a:schemeClr val="lt1">
            <a:alpha val="90000"/>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47351" tIns="208280" rIns="547351"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Must have been institutionalized for 60 days</a:t>
          </a:r>
        </a:p>
        <a:p>
          <a:pPr marL="342900" lvl="2" indent="-171450" algn="l" defTabSz="800100">
            <a:lnSpc>
              <a:spcPct val="90000"/>
            </a:lnSpc>
            <a:spcBef>
              <a:spcPct val="0"/>
            </a:spcBef>
            <a:spcAft>
              <a:spcPct val="15000"/>
            </a:spcAft>
            <a:buChar char="•"/>
          </a:pPr>
          <a:r>
            <a:rPr lang="en-US" sz="1800" kern="1200"/>
            <a:t>as long as it is continuous, hospital, rehab &amp; nursing facility time can be counted </a:t>
          </a:r>
        </a:p>
        <a:p>
          <a:pPr marL="171450" lvl="1" indent="-171450" algn="l" defTabSz="800100">
            <a:lnSpc>
              <a:spcPct val="90000"/>
            </a:lnSpc>
            <a:spcBef>
              <a:spcPct val="0"/>
            </a:spcBef>
            <a:spcAft>
              <a:spcPct val="15000"/>
            </a:spcAft>
            <a:buChar char="•"/>
          </a:pPr>
          <a:r>
            <a:rPr lang="en-US" sz="1800" kern="1200"/>
            <a:t>Have a person-centered care plan targeted for the Medicaid Waiver under which they will be served after day 365 or under State Plan HCBS Services:</a:t>
          </a:r>
        </a:p>
        <a:p>
          <a:pPr marL="342900" lvl="2" indent="-171450" algn="l" defTabSz="800100">
            <a:lnSpc>
              <a:spcPct val="90000"/>
            </a:lnSpc>
            <a:spcBef>
              <a:spcPct val="0"/>
            </a:spcBef>
            <a:spcAft>
              <a:spcPct val="15000"/>
            </a:spcAft>
            <a:buChar char="•"/>
          </a:pPr>
          <a:r>
            <a:rPr lang="en-US" sz="1800" kern="1200"/>
            <a:t>approved by MFP </a:t>
          </a:r>
        </a:p>
        <a:p>
          <a:pPr marL="342900" lvl="2" indent="-171450" algn="l" defTabSz="800100">
            <a:lnSpc>
              <a:spcPct val="90000"/>
            </a:lnSpc>
            <a:spcBef>
              <a:spcPct val="0"/>
            </a:spcBef>
            <a:spcAft>
              <a:spcPct val="15000"/>
            </a:spcAft>
            <a:buChar char="•"/>
          </a:pPr>
          <a:r>
            <a:rPr lang="en-US" sz="1800" kern="1200"/>
            <a:t>at or below the individuals cost of care in the facility on the day they were referred</a:t>
          </a:r>
        </a:p>
        <a:p>
          <a:pPr marL="342900" lvl="2" indent="-171450" algn="l" defTabSz="800100">
            <a:lnSpc>
              <a:spcPct val="90000"/>
            </a:lnSpc>
            <a:spcBef>
              <a:spcPct val="0"/>
            </a:spcBef>
            <a:spcAft>
              <a:spcPct val="15000"/>
            </a:spcAft>
            <a:buChar char="•"/>
          </a:pPr>
          <a:r>
            <a:rPr lang="en-US" sz="1800" kern="1200"/>
            <a:t>plan must be sustainable under regular Home and community-based services (HCBS) at end of MFP year</a:t>
          </a:r>
        </a:p>
      </dsp:txBody>
      <dsp:txXfrm>
        <a:off x="0" y="2098310"/>
        <a:ext cx="7052486" cy="3339000"/>
      </dsp:txXfrm>
    </dsp:sp>
    <dsp:sp modelId="{EAE86FA3-8C46-494D-926E-9E9BC86007EA}">
      <dsp:nvSpPr>
        <dsp:cNvPr id="0" name=""/>
        <dsp:cNvSpPr/>
      </dsp:nvSpPr>
      <dsp:spPr>
        <a:xfrm>
          <a:off x="352624" y="1950710"/>
          <a:ext cx="4936740" cy="29520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6597" tIns="0" rIns="186597" bIns="0" numCol="1" spcCol="1270" anchor="ctr" anchorCtr="0">
          <a:noAutofit/>
        </a:bodyPr>
        <a:lstStyle/>
        <a:p>
          <a:pPr marL="0" lvl="0" indent="0" algn="l" defTabSz="800100">
            <a:lnSpc>
              <a:spcPct val="90000"/>
            </a:lnSpc>
            <a:spcBef>
              <a:spcPct val="0"/>
            </a:spcBef>
            <a:spcAft>
              <a:spcPct val="35000"/>
            </a:spcAft>
            <a:buNone/>
          </a:pPr>
          <a:r>
            <a:rPr lang="en-US" sz="1800" kern="1200"/>
            <a:t>At the time of Transition:</a:t>
          </a:r>
        </a:p>
      </dsp:txBody>
      <dsp:txXfrm>
        <a:off x="367034" y="1965120"/>
        <a:ext cx="4907920" cy="2663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440BFD-B01C-42CE-BD98-A310702DB157}">
      <dsp:nvSpPr>
        <dsp:cNvPr id="0" name=""/>
        <dsp:cNvSpPr/>
      </dsp:nvSpPr>
      <dsp:spPr>
        <a:xfrm>
          <a:off x="0" y="62089"/>
          <a:ext cx="6263640" cy="79450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Active Medicaid in the facility </a:t>
          </a:r>
        </a:p>
      </dsp:txBody>
      <dsp:txXfrm>
        <a:off x="38784" y="100873"/>
        <a:ext cx="6186072" cy="716935"/>
      </dsp:txXfrm>
    </dsp:sp>
    <dsp:sp modelId="{4204A2B8-05F2-4F5F-907B-DF790AD8BF72}">
      <dsp:nvSpPr>
        <dsp:cNvPr id="0" name=""/>
        <dsp:cNvSpPr/>
      </dsp:nvSpPr>
      <dsp:spPr>
        <a:xfrm>
          <a:off x="0" y="856592"/>
          <a:ext cx="626364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Medicaid must pay at for at least the day before transition</a:t>
          </a:r>
        </a:p>
      </dsp:txBody>
      <dsp:txXfrm>
        <a:off x="0" y="856592"/>
        <a:ext cx="6263640" cy="331200"/>
      </dsp:txXfrm>
    </dsp:sp>
    <dsp:sp modelId="{03FAC4E9-0B9A-46FD-ADD7-0C50DBBE9B0A}">
      <dsp:nvSpPr>
        <dsp:cNvPr id="0" name=""/>
        <dsp:cNvSpPr/>
      </dsp:nvSpPr>
      <dsp:spPr>
        <a:xfrm>
          <a:off x="0" y="1187792"/>
          <a:ext cx="6263640" cy="794503"/>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Community Medicaid Eligible for Waiver or State Plan HCBS</a:t>
          </a:r>
        </a:p>
      </dsp:txBody>
      <dsp:txXfrm>
        <a:off x="38784" y="1226576"/>
        <a:ext cx="6186072" cy="716935"/>
      </dsp:txXfrm>
    </dsp:sp>
    <dsp:sp modelId="{72ACBECF-E712-4BFD-A61A-2E72DD5F34DB}">
      <dsp:nvSpPr>
        <dsp:cNvPr id="0" name=""/>
        <dsp:cNvSpPr/>
      </dsp:nvSpPr>
      <dsp:spPr>
        <a:xfrm>
          <a:off x="0" y="2039895"/>
          <a:ext cx="6263640" cy="794503"/>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Moving to Qualified Housing:</a:t>
          </a:r>
        </a:p>
      </dsp:txBody>
      <dsp:txXfrm>
        <a:off x="38784" y="2078679"/>
        <a:ext cx="6186072" cy="716935"/>
      </dsp:txXfrm>
    </dsp:sp>
    <dsp:sp modelId="{60417367-E057-485D-A492-B41F0289264C}">
      <dsp:nvSpPr>
        <dsp:cNvPr id="0" name=""/>
        <dsp:cNvSpPr/>
      </dsp:nvSpPr>
      <dsp:spPr>
        <a:xfrm>
          <a:off x="0" y="2834398"/>
          <a:ext cx="6263640" cy="2608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A home owned or leased by  the individual or a family member</a:t>
          </a:r>
        </a:p>
        <a:p>
          <a:pPr marL="171450" lvl="1" indent="-171450" algn="l" defTabSz="711200">
            <a:lnSpc>
              <a:spcPct val="90000"/>
            </a:lnSpc>
            <a:spcBef>
              <a:spcPct val="0"/>
            </a:spcBef>
            <a:spcAft>
              <a:spcPct val="20000"/>
            </a:spcAft>
            <a:buChar char="•"/>
          </a:pPr>
          <a:r>
            <a:rPr lang="en-US" sz="1600" kern="1200"/>
            <a:t>An apartment* with </a:t>
          </a:r>
        </a:p>
        <a:p>
          <a:pPr marL="342900" lvl="2" indent="-171450" algn="l" defTabSz="711200">
            <a:lnSpc>
              <a:spcPct val="90000"/>
            </a:lnSpc>
            <a:spcBef>
              <a:spcPct val="0"/>
            </a:spcBef>
            <a:spcAft>
              <a:spcPct val="20000"/>
            </a:spcAft>
            <a:buChar char="•"/>
          </a:pPr>
          <a:r>
            <a:rPr lang="en-US" sz="1600" kern="1200"/>
            <a:t>an individual lease, and</a:t>
          </a:r>
        </a:p>
        <a:p>
          <a:pPr marL="342900" lvl="2" indent="-171450" algn="l" defTabSz="711200">
            <a:lnSpc>
              <a:spcPct val="90000"/>
            </a:lnSpc>
            <a:spcBef>
              <a:spcPct val="0"/>
            </a:spcBef>
            <a:spcAft>
              <a:spcPct val="20000"/>
            </a:spcAft>
            <a:buChar char="•"/>
          </a:pPr>
          <a:r>
            <a:rPr lang="en-US" sz="1600" kern="1200"/>
            <a:t>with lockable access and egress, and</a:t>
          </a:r>
        </a:p>
        <a:p>
          <a:pPr marL="342900" lvl="2" indent="-171450" algn="l" defTabSz="711200">
            <a:lnSpc>
              <a:spcPct val="90000"/>
            </a:lnSpc>
            <a:spcBef>
              <a:spcPct val="0"/>
            </a:spcBef>
            <a:spcAft>
              <a:spcPct val="20000"/>
            </a:spcAft>
            <a:buChar char="•"/>
          </a:pPr>
          <a:r>
            <a:rPr lang="en-US" sz="1600" kern="1200"/>
            <a:t>which includes living, sleeping, bathing, and cooking areas over which the individual or their family has domain and control</a:t>
          </a:r>
        </a:p>
        <a:p>
          <a:pPr marL="171450" lvl="1" indent="-171450" algn="l" defTabSz="711200">
            <a:lnSpc>
              <a:spcPct val="90000"/>
            </a:lnSpc>
            <a:spcBef>
              <a:spcPct val="0"/>
            </a:spcBef>
            <a:spcAft>
              <a:spcPct val="20000"/>
            </a:spcAft>
            <a:buChar char="•"/>
          </a:pPr>
          <a:r>
            <a:rPr lang="en-US" sz="1600" kern="1200"/>
            <a:t>A residence in a community based residential setting, in which no more than 4 other unrelated individuals reside.</a:t>
          </a:r>
        </a:p>
        <a:p>
          <a:pPr marL="171450" lvl="1" indent="-171450" algn="l" defTabSz="711200">
            <a:lnSpc>
              <a:spcPct val="90000"/>
            </a:lnSpc>
            <a:spcBef>
              <a:spcPct val="0"/>
            </a:spcBef>
            <a:spcAft>
              <a:spcPct val="20000"/>
            </a:spcAft>
            <a:buChar char="•"/>
          </a:pPr>
          <a:r>
            <a:rPr lang="en-US" sz="1600" kern="1200"/>
            <a:t>* In CT, Assisted Living qualifies as an apartment – there a number of affordable options for Assisted Living</a:t>
          </a:r>
        </a:p>
      </dsp:txBody>
      <dsp:txXfrm>
        <a:off x="0" y="2834398"/>
        <a:ext cx="6263640" cy="2608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6C606-B23E-4E91-BD5F-3244A4789C0A}">
      <dsp:nvSpPr>
        <dsp:cNvPr id="0" name=""/>
        <dsp:cNvSpPr/>
      </dsp:nvSpPr>
      <dsp:spPr>
        <a:xfrm>
          <a:off x="0" y="251420"/>
          <a:ext cx="6666833" cy="242657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The MFP clock stops while they are hospitalized or in a nursing facility. The clock restarts upon return to the community – claiming days.</a:t>
          </a:r>
        </a:p>
      </dsp:txBody>
      <dsp:txXfrm>
        <a:off x="118456" y="369876"/>
        <a:ext cx="6429921" cy="2189667"/>
      </dsp:txXfrm>
    </dsp:sp>
    <dsp:sp modelId="{209AC1F6-37CB-444C-9CEB-D981569D3699}">
      <dsp:nvSpPr>
        <dsp:cNvPr id="0" name=""/>
        <dsp:cNvSpPr/>
      </dsp:nvSpPr>
      <dsp:spPr>
        <a:xfrm>
          <a:off x="0" y="2775920"/>
          <a:ext cx="6666833" cy="2426579"/>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If institutionalized 180 days – case closes, however, a new referral can be made.</a:t>
          </a:r>
        </a:p>
      </dsp:txBody>
      <dsp:txXfrm>
        <a:off x="118456" y="2894376"/>
        <a:ext cx="6429921" cy="21896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3428B-4085-4B57-A36E-C073363C3BDC}">
      <dsp:nvSpPr>
        <dsp:cNvPr id="0" name=""/>
        <dsp:cNvSpPr/>
      </dsp:nvSpPr>
      <dsp:spPr>
        <a:xfrm>
          <a:off x="0" y="161932"/>
          <a:ext cx="5115491" cy="5967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Coordinate a safe discharge with the individual, family, legal representative and MFP staff. </a:t>
          </a:r>
        </a:p>
      </dsp:txBody>
      <dsp:txXfrm>
        <a:off x="29128" y="191060"/>
        <a:ext cx="5057235" cy="538444"/>
      </dsp:txXfrm>
    </dsp:sp>
    <dsp:sp modelId="{58292E18-56A6-4DA4-B037-8573C97D667B}">
      <dsp:nvSpPr>
        <dsp:cNvPr id="0" name=""/>
        <dsp:cNvSpPr/>
      </dsp:nvSpPr>
      <dsp:spPr>
        <a:xfrm>
          <a:off x="0" y="801832"/>
          <a:ext cx="5115491" cy="596700"/>
        </a:xfrm>
        <a:prstGeom prst="roundRect">
          <a:avLst/>
        </a:prstGeom>
        <a:solidFill>
          <a:schemeClr val="accent5">
            <a:hueOff val="-965506"/>
            <a:satOff val="-2488"/>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May need to complete a medical packet to for disability determination - eligibility for waiver services </a:t>
          </a:r>
        </a:p>
      </dsp:txBody>
      <dsp:txXfrm>
        <a:off x="29128" y="830960"/>
        <a:ext cx="5057235" cy="538444"/>
      </dsp:txXfrm>
    </dsp:sp>
    <dsp:sp modelId="{AFD88269-7502-4D8E-B076-4807B8163D00}">
      <dsp:nvSpPr>
        <dsp:cNvPr id="0" name=""/>
        <dsp:cNvSpPr/>
      </dsp:nvSpPr>
      <dsp:spPr>
        <a:xfrm>
          <a:off x="0" y="2674631"/>
          <a:ext cx="5115491" cy="596700"/>
        </a:xfrm>
        <a:prstGeom prst="roundRect">
          <a:avLst/>
        </a:prstGeom>
        <a:solidFill>
          <a:schemeClr val="accent5">
            <a:hueOff val="-1931012"/>
            <a:satOff val="-4977"/>
            <a:lumOff val="-33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Schedule PT/OT evaluation </a:t>
          </a:r>
        </a:p>
      </dsp:txBody>
      <dsp:txXfrm>
        <a:off x="29128" y="2703759"/>
        <a:ext cx="5057235" cy="538444"/>
      </dsp:txXfrm>
    </dsp:sp>
    <dsp:sp modelId="{3BB676E5-A3CF-4F20-BC61-441E5821F71D}">
      <dsp:nvSpPr>
        <dsp:cNvPr id="0" name=""/>
        <dsp:cNvSpPr/>
      </dsp:nvSpPr>
      <dsp:spPr>
        <a:xfrm>
          <a:off x="0" y="2025448"/>
          <a:ext cx="5115491" cy="596700"/>
        </a:xfrm>
        <a:prstGeom prst="roundRect">
          <a:avLst/>
        </a:prstGeom>
        <a:solidFill>
          <a:schemeClr val="accent5">
            <a:hueOff val="-2896518"/>
            <a:satOff val="-7465"/>
            <a:lumOff val="-5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Order Durable Medical Equipment (DME)</a:t>
          </a:r>
        </a:p>
      </dsp:txBody>
      <dsp:txXfrm>
        <a:off x="29128" y="2054576"/>
        <a:ext cx="5057235" cy="538444"/>
      </dsp:txXfrm>
    </dsp:sp>
    <dsp:sp modelId="{C349D9D0-D2F2-40D1-B463-2F02BD1B7A49}">
      <dsp:nvSpPr>
        <dsp:cNvPr id="0" name=""/>
        <dsp:cNvSpPr/>
      </dsp:nvSpPr>
      <dsp:spPr>
        <a:xfrm>
          <a:off x="0" y="1364526"/>
          <a:ext cx="5115491" cy="596700"/>
        </a:xfrm>
        <a:prstGeom prst="roundRect">
          <a:avLst/>
        </a:prstGeom>
        <a:solidFill>
          <a:schemeClr val="accent5">
            <a:hueOff val="-3862025"/>
            <a:satOff val="-9954"/>
            <a:lumOff val="-6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Facilitate discharge planning meeting </a:t>
          </a:r>
        </a:p>
      </dsp:txBody>
      <dsp:txXfrm>
        <a:off x="29128" y="1393654"/>
        <a:ext cx="5057235" cy="538444"/>
      </dsp:txXfrm>
    </dsp:sp>
    <dsp:sp modelId="{3CBD745D-0FF9-44CE-9A98-93EBFB564A31}">
      <dsp:nvSpPr>
        <dsp:cNvPr id="0" name=""/>
        <dsp:cNvSpPr/>
      </dsp:nvSpPr>
      <dsp:spPr>
        <a:xfrm>
          <a:off x="0" y="3361432"/>
          <a:ext cx="5115491" cy="596700"/>
        </a:xfrm>
        <a:prstGeom prst="roundRect">
          <a:avLst/>
        </a:prstGeom>
        <a:solidFill>
          <a:schemeClr val="accent5">
            <a:hueOff val="-4827531"/>
            <a:satOff val="-12442"/>
            <a:lumOff val="-84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Schedule medical appointments prior to discharge  </a:t>
          </a:r>
        </a:p>
      </dsp:txBody>
      <dsp:txXfrm>
        <a:off x="29128" y="3390560"/>
        <a:ext cx="5057235" cy="538444"/>
      </dsp:txXfrm>
    </dsp:sp>
    <dsp:sp modelId="{F0890564-BCEC-4DCB-8CF0-3E10A231DA23}">
      <dsp:nvSpPr>
        <dsp:cNvPr id="0" name=""/>
        <dsp:cNvSpPr/>
      </dsp:nvSpPr>
      <dsp:spPr>
        <a:xfrm>
          <a:off x="0" y="4743153"/>
          <a:ext cx="5115491" cy="596700"/>
        </a:xfrm>
        <a:prstGeom prst="roundRect">
          <a:avLst/>
        </a:prstGeom>
        <a:solidFill>
          <a:schemeClr val="accent5">
            <a:hueOff val="-5793037"/>
            <a:satOff val="-14931"/>
            <a:lumOff val="-10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Adhere to DPH regulations for a safe discharge </a:t>
          </a:r>
        </a:p>
      </dsp:txBody>
      <dsp:txXfrm>
        <a:off x="29128" y="4772281"/>
        <a:ext cx="5057235" cy="538444"/>
      </dsp:txXfrm>
    </dsp:sp>
    <dsp:sp modelId="{8FABAB6B-B8D3-4A60-B46B-04A79BA28DC8}">
      <dsp:nvSpPr>
        <dsp:cNvPr id="0" name=""/>
        <dsp:cNvSpPr/>
      </dsp:nvSpPr>
      <dsp:spPr>
        <a:xfrm>
          <a:off x="0" y="4055608"/>
          <a:ext cx="5115491" cy="5967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Ensure teaching is completed and documented for a safe discharge</a:t>
          </a:r>
        </a:p>
      </dsp:txBody>
      <dsp:txXfrm>
        <a:off x="29128" y="4084736"/>
        <a:ext cx="5057235" cy="5384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8614E-6EB7-40A6-999A-7B5B322B176B}">
      <dsp:nvSpPr>
        <dsp:cNvPr id="0" name=""/>
        <dsp:cNvSpPr/>
      </dsp:nvSpPr>
      <dsp:spPr>
        <a:xfrm>
          <a:off x="-15352" y="901758"/>
          <a:ext cx="6263640" cy="16449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0554B3-B6EE-4E51-84AC-B546DC74F2F3}">
      <dsp:nvSpPr>
        <dsp:cNvPr id="0" name=""/>
        <dsp:cNvSpPr/>
      </dsp:nvSpPr>
      <dsp:spPr>
        <a:xfrm>
          <a:off x="482248" y="1271875"/>
          <a:ext cx="904730" cy="9047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9BCFDD-1D81-4EC7-8EEF-BFB8C0BFF4F1}">
      <dsp:nvSpPr>
        <dsp:cNvPr id="0" name=""/>
        <dsp:cNvSpPr/>
      </dsp:nvSpPr>
      <dsp:spPr>
        <a:xfrm>
          <a:off x="1884581" y="901758"/>
          <a:ext cx="4359989" cy="1644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092" tIns="174092" rIns="174092" bIns="174092" numCol="1" spcCol="1270" anchor="ctr" anchorCtr="0">
          <a:noAutofit/>
        </a:bodyPr>
        <a:lstStyle/>
        <a:p>
          <a:pPr marL="0" lvl="0" indent="0" algn="l" defTabSz="1111250">
            <a:lnSpc>
              <a:spcPct val="90000"/>
            </a:lnSpc>
            <a:spcBef>
              <a:spcPct val="0"/>
            </a:spcBef>
            <a:spcAft>
              <a:spcPct val="35000"/>
            </a:spcAft>
            <a:buNone/>
          </a:pPr>
          <a:r>
            <a:rPr lang="en-US" sz="2500" kern="1200"/>
            <a:t>How to apply: </a:t>
          </a:r>
          <a:r>
            <a:rPr lang="en-US" sz="2500" kern="1200">
              <a:hlinkClick xmlns:r="http://schemas.openxmlformats.org/officeDocument/2006/relationships" r:id="rId3"/>
            </a:rPr>
            <a:t>www.ctmfp.com</a:t>
          </a:r>
          <a:endParaRPr lang="en-US" sz="2500" kern="1200"/>
        </a:p>
      </dsp:txBody>
      <dsp:txXfrm>
        <a:off x="1884581" y="901758"/>
        <a:ext cx="4359989" cy="1644965"/>
      </dsp:txXfrm>
    </dsp:sp>
    <dsp:sp modelId="{EC73F6C4-A020-4BDB-9D2A-8CE4C93A4D51}">
      <dsp:nvSpPr>
        <dsp:cNvPr id="0" name=""/>
        <dsp:cNvSpPr/>
      </dsp:nvSpPr>
      <dsp:spPr>
        <a:xfrm>
          <a:off x="-15352" y="2957964"/>
          <a:ext cx="6263640" cy="16449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B228F7-3B11-4F70-8DFE-3EAA390DCF48}">
      <dsp:nvSpPr>
        <dsp:cNvPr id="0" name=""/>
        <dsp:cNvSpPr/>
      </dsp:nvSpPr>
      <dsp:spPr>
        <a:xfrm>
          <a:off x="482248" y="3328081"/>
          <a:ext cx="904730" cy="90473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A0BE76-916C-4CD3-A6C8-953F45AD0B8A}">
      <dsp:nvSpPr>
        <dsp:cNvPr id="0" name=""/>
        <dsp:cNvSpPr/>
      </dsp:nvSpPr>
      <dsp:spPr>
        <a:xfrm>
          <a:off x="1850159" y="2957964"/>
          <a:ext cx="4428833" cy="1644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092" tIns="174092" rIns="174092" bIns="174092" numCol="1" spcCol="1270" anchor="ctr" anchorCtr="0">
          <a:noAutofit/>
        </a:bodyPr>
        <a:lstStyle/>
        <a:p>
          <a:pPr marL="0" lvl="0" indent="0" algn="l" defTabSz="1111250">
            <a:lnSpc>
              <a:spcPct val="90000"/>
            </a:lnSpc>
            <a:spcBef>
              <a:spcPct val="0"/>
            </a:spcBef>
            <a:spcAft>
              <a:spcPct val="35000"/>
            </a:spcAft>
            <a:buNone/>
          </a:pPr>
          <a:r>
            <a:rPr lang="en-US" sz="2500" kern="1200"/>
            <a:t>Contact with questions: 888-99CTMFP (888-992-8637) </a:t>
          </a:r>
        </a:p>
      </dsp:txBody>
      <dsp:txXfrm>
        <a:off x="1850159" y="2957964"/>
        <a:ext cx="4428833" cy="16449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6923F7A-6998-49DA-8408-92283620D498}" type="datetimeFigureOut">
              <a:rPr lang="en-US" smtClean="0"/>
              <a:t>10/8/2024</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EE14E67-4C8C-43D1-9BDC-9DA347913DAA}" type="slidenum">
              <a:rPr lang="en-US" smtClean="0"/>
              <a:t>‹#›</a:t>
            </a:fld>
            <a:endParaRPr lang="en-US"/>
          </a:p>
        </p:txBody>
      </p:sp>
    </p:spTree>
    <p:extLst>
      <p:ext uri="{BB962C8B-B14F-4D97-AF65-F5344CB8AC3E}">
        <p14:creationId xmlns:p14="http://schemas.microsoft.com/office/powerpoint/2010/main" val="1115060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communitynetwork.amdoc.or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1</a:t>
            </a:fld>
            <a:endParaRPr lang="en-US"/>
          </a:p>
        </p:txBody>
      </p:sp>
    </p:spTree>
    <p:extLst>
      <p:ext uri="{BB962C8B-B14F-4D97-AF65-F5344CB8AC3E}">
        <p14:creationId xmlns:p14="http://schemas.microsoft.com/office/powerpoint/2010/main" val="340276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10</a:t>
            </a:fld>
            <a:endParaRPr lang="en-US"/>
          </a:p>
        </p:txBody>
      </p:sp>
    </p:spTree>
    <p:extLst>
      <p:ext uri="{BB962C8B-B14F-4D97-AF65-F5344CB8AC3E}">
        <p14:creationId xmlns:p14="http://schemas.microsoft.com/office/powerpoint/2010/main" val="984139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11</a:t>
            </a:fld>
            <a:endParaRPr lang="en-US"/>
          </a:p>
        </p:txBody>
      </p:sp>
    </p:spTree>
    <p:extLst>
      <p:ext uri="{BB962C8B-B14F-4D97-AF65-F5344CB8AC3E}">
        <p14:creationId xmlns:p14="http://schemas.microsoft.com/office/powerpoint/2010/main" val="3489531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12</a:t>
            </a:fld>
            <a:endParaRPr lang="en-US"/>
          </a:p>
        </p:txBody>
      </p:sp>
    </p:spTree>
    <p:extLst>
      <p:ext uri="{BB962C8B-B14F-4D97-AF65-F5344CB8AC3E}">
        <p14:creationId xmlns:p14="http://schemas.microsoft.com/office/powerpoint/2010/main" val="1763550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13</a:t>
            </a:fld>
            <a:endParaRPr lang="en-US"/>
          </a:p>
        </p:txBody>
      </p:sp>
    </p:spTree>
    <p:extLst>
      <p:ext uri="{BB962C8B-B14F-4D97-AF65-F5344CB8AC3E}">
        <p14:creationId xmlns:p14="http://schemas.microsoft.com/office/powerpoint/2010/main" val="3709901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14</a:t>
            </a:fld>
            <a:endParaRPr lang="en-US"/>
          </a:p>
        </p:txBody>
      </p:sp>
    </p:spTree>
    <p:extLst>
      <p:ext uri="{BB962C8B-B14F-4D97-AF65-F5344CB8AC3E}">
        <p14:creationId xmlns:p14="http://schemas.microsoft.com/office/powerpoint/2010/main" val="1298141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15</a:t>
            </a:fld>
            <a:endParaRPr lang="en-US"/>
          </a:p>
        </p:txBody>
      </p:sp>
    </p:spTree>
    <p:extLst>
      <p:ext uri="{BB962C8B-B14F-4D97-AF65-F5344CB8AC3E}">
        <p14:creationId xmlns:p14="http://schemas.microsoft.com/office/powerpoint/2010/main" val="1560750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16</a:t>
            </a:fld>
            <a:endParaRPr lang="en-US"/>
          </a:p>
        </p:txBody>
      </p:sp>
    </p:spTree>
    <p:extLst>
      <p:ext uri="{BB962C8B-B14F-4D97-AF65-F5344CB8AC3E}">
        <p14:creationId xmlns:p14="http://schemas.microsoft.com/office/powerpoint/2010/main" val="3176408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17</a:t>
            </a:fld>
            <a:endParaRPr lang="en-US"/>
          </a:p>
        </p:txBody>
      </p:sp>
    </p:spTree>
    <p:extLst>
      <p:ext uri="{BB962C8B-B14F-4D97-AF65-F5344CB8AC3E}">
        <p14:creationId xmlns:p14="http://schemas.microsoft.com/office/powerpoint/2010/main" val="1388047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18</a:t>
            </a:fld>
            <a:endParaRPr lang="en-US"/>
          </a:p>
        </p:txBody>
      </p:sp>
    </p:spTree>
    <p:extLst>
      <p:ext uri="{BB962C8B-B14F-4D97-AF65-F5344CB8AC3E}">
        <p14:creationId xmlns:p14="http://schemas.microsoft.com/office/powerpoint/2010/main" val="6568514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19</a:t>
            </a:fld>
            <a:endParaRPr lang="en-US"/>
          </a:p>
        </p:txBody>
      </p:sp>
    </p:spTree>
    <p:extLst>
      <p:ext uri="{BB962C8B-B14F-4D97-AF65-F5344CB8AC3E}">
        <p14:creationId xmlns:p14="http://schemas.microsoft.com/office/powerpoint/2010/main" val="3887593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many of you know, it is our tradition each year to begin by having a council president lead us in the Pledge of Allegiance. Today, we are honored to invite Professor Moore from the State of Connecticut Veterans Home to lead us in this special moment.</a:t>
            </a:r>
            <a:br>
              <a:rPr lang="en-US"/>
            </a:br>
            <a:endParaRPr lang="en-US"/>
          </a:p>
          <a:p>
            <a:r>
              <a:rPr lang="en-US"/>
              <a:t>Professor Moore proudly served in the U.S. Army during the Vietnam War, and we are deeply grateful for his service to our country. His commitment to leadership continues today, not only as a veteran but also as an advocate, guiding us as a member of our statewide council.</a:t>
            </a:r>
            <a:br>
              <a:rPr lang="en-US"/>
            </a:br>
            <a:endParaRPr lang="en-US"/>
          </a:p>
          <a:p>
            <a:r>
              <a:rPr lang="en-US"/>
              <a:t>Please join me in welcoming Professor Moore to lead us in the Pledge of Allegiance.</a:t>
            </a:r>
          </a:p>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2</a:t>
            </a:fld>
            <a:endParaRPr lang="en-US"/>
          </a:p>
        </p:txBody>
      </p:sp>
    </p:spTree>
    <p:extLst>
      <p:ext uri="{BB962C8B-B14F-4D97-AF65-F5344CB8AC3E}">
        <p14:creationId xmlns:p14="http://schemas.microsoft.com/office/powerpoint/2010/main" val="17273852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20</a:t>
            </a:fld>
            <a:endParaRPr lang="en-US"/>
          </a:p>
        </p:txBody>
      </p:sp>
    </p:spTree>
    <p:extLst>
      <p:ext uri="{BB962C8B-B14F-4D97-AF65-F5344CB8AC3E}">
        <p14:creationId xmlns:p14="http://schemas.microsoft.com/office/powerpoint/2010/main" val="1359357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5"/>
              </a:spcAft>
            </a:pPr>
            <a:r>
              <a:rPr lang="en-US" sz="1800" b="1" dirty="0">
                <a:latin typeface="Calibri" panose="020F0502020204030204" pitchFamily="34" charset="0"/>
                <a:ea typeface="Calibri" panose="020F0502020204030204" pitchFamily="34" charset="0"/>
                <a:cs typeface="Times New Roman" panose="02020603050405020304" pitchFamily="18" charset="0"/>
              </a:rPr>
              <a:t>What is Fire Through Dry Grass</a:t>
            </a:r>
            <a:r>
              <a:rPr lang="en-US" sz="1800" dirty="0">
                <a:latin typeface="Calibri" panose="020F0502020204030204" pitchFamily="34" charset="0"/>
                <a:ea typeface="Calibri" panose="020F0502020204030204" pitchFamily="34" charset="0"/>
                <a:cs typeface="Times New Roman" panose="02020603050405020304" pitchFamily="18" charset="0"/>
              </a:rPr>
              <a:t> - "Fire Through Dry Grass" is a documentary film that uncovers the devastating impact of the COVID-19 pandemic on residents of a New York City nursing home. The film is notably brought to life by The Reality Poets, a group of young Black and brown disabled artists. These artists use their poetry and art to document their experiences during the lockdown, highlighting the dangers they faced and their feelings of imprisonment. The film sheds light on the neglect they endured and their refusal to be marginalized or erased. The Reality Poets, many of whom are survivors of gun violence, represent a unique and powerful voice, providing an intimate look at a community often overlooked during the pandemic.</a:t>
            </a:r>
          </a:p>
          <a:p>
            <a:pPr>
              <a:lnSpc>
                <a:spcPct val="107000"/>
              </a:lnSpc>
              <a:spcAft>
                <a:spcPts val="815"/>
              </a:spcAft>
            </a:pP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"Fire Through Dry Grass" is a profound commentary on resilience, visibility, and advocacy for marginalized communities, particularly those with disabilities. It underscores the necessity of acknowledging and addressing the systemic neglect and marginalization faced by disabled individuals, particularly in crisis situations like the COVID-19 pandemic. The film, through the voices of The Reality Poets, highlights the importance of self-expression, community solidarity, and the power of art as a tool for advocacy and change. It serves as a call to action for greater inclusivity, respect, and care for all members of society, especially those who are often overlooked or forgotten.</a:t>
            </a:r>
          </a:p>
          <a:p>
            <a:endParaRPr lang="en-US" dirty="0"/>
          </a:p>
        </p:txBody>
      </p:sp>
      <p:sp>
        <p:nvSpPr>
          <p:cNvPr id="4" name="Slide Number Placeholder 3"/>
          <p:cNvSpPr>
            <a:spLocks noGrp="1"/>
          </p:cNvSpPr>
          <p:nvPr>
            <p:ph type="sldNum" sz="quarter" idx="5"/>
          </p:nvPr>
        </p:nvSpPr>
        <p:spPr/>
        <p:txBody>
          <a:bodyPr/>
          <a:lstStyle/>
          <a:p>
            <a:fld id="{0EE14E67-4C8C-43D1-9BDC-9DA347913DAA}" type="slidenum">
              <a:rPr lang="en-US" smtClean="0"/>
              <a:t>21</a:t>
            </a:fld>
            <a:endParaRPr lang="en-US"/>
          </a:p>
        </p:txBody>
      </p:sp>
    </p:spTree>
    <p:extLst>
      <p:ext uri="{BB962C8B-B14F-4D97-AF65-F5344CB8AC3E}">
        <p14:creationId xmlns:p14="http://schemas.microsoft.com/office/powerpoint/2010/main" val="17224039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22</a:t>
            </a:fld>
            <a:endParaRPr lang="en-US"/>
          </a:p>
        </p:txBody>
      </p:sp>
    </p:spTree>
    <p:extLst>
      <p:ext uri="{BB962C8B-B14F-4D97-AF65-F5344CB8AC3E}">
        <p14:creationId xmlns:p14="http://schemas.microsoft.com/office/powerpoint/2010/main" val="5563653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23</a:t>
            </a:fld>
            <a:endParaRPr lang="en-US"/>
          </a:p>
        </p:txBody>
      </p:sp>
    </p:spTree>
    <p:extLst>
      <p:ext uri="{BB962C8B-B14F-4D97-AF65-F5344CB8AC3E}">
        <p14:creationId xmlns:p14="http://schemas.microsoft.com/office/powerpoint/2010/main" val="3855982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415" indent="-349415">
              <a:buSzPts val="1000"/>
              <a:buFont typeface="Symbol" panose="05050102010706020507" pitchFamily="18" charset="2"/>
              <a:buChar char=""/>
              <a:tabLst>
                <a:tab pos="465887" algn="l"/>
              </a:tabLst>
            </a:pPr>
            <a:r>
              <a:rPr lang="en-US" sz="1800" b="1" u="sng" dirty="0">
                <a:latin typeface="Calibri" panose="020F0502020204030204" pitchFamily="34" charset="0"/>
                <a:ea typeface="Calibri" panose="020F0502020204030204" pitchFamily="34" charset="0"/>
                <a:cs typeface="Times New Roman" panose="02020603050405020304" pitchFamily="18" charset="0"/>
              </a:rPr>
              <a:t>Topic 1: Recognizing the Issues (2 minutes) Topic:</a:t>
            </a:r>
            <a:r>
              <a:rPr lang="en-US" sz="1800" dirty="0">
                <a:latin typeface="Calibri" panose="020F0502020204030204" pitchFamily="34" charset="0"/>
                <a:ea typeface="Calibri" panose="020F0502020204030204" pitchFamily="34" charset="0"/>
                <a:cs typeface="Times New Roman" panose="02020603050405020304" pitchFamily="18" charset="0"/>
              </a:rPr>
              <a:t> The film underscores issues such as institutional neglect, lack of autonomy, and the dangers and isolation experienced during the COVID-19 lockdown. It highlights the need for recognizing the residents' skills and contributions, and the importance of having a seat at the decision-making table.</a:t>
            </a:r>
            <a:endParaRPr lang="en-US" sz="1800" dirty="0">
              <a:latin typeface="Calibri" panose="020F0502020204030204" pitchFamily="34" charset="0"/>
              <a:ea typeface="Calibri" panose="020F0502020204030204" pitchFamily="34" charset="0"/>
            </a:endParaRPr>
          </a:p>
          <a:p>
            <a:pPr marL="465887"/>
            <a:br>
              <a:rPr lang="en-US" sz="1800" b="1" dirty="0">
                <a:latin typeface="Calibri" panose="020F0502020204030204" pitchFamily="34" charset="0"/>
                <a:ea typeface="Calibri" panose="020F0502020204030204" pitchFamily="34" charset="0"/>
                <a:cs typeface="Times New Roman" panose="02020603050405020304" pitchFamily="18" charset="0"/>
              </a:rPr>
            </a:br>
            <a:r>
              <a:rPr lang="en-US" sz="1800" b="1" i="1" dirty="0">
                <a:latin typeface="Calibri" panose="020F0502020204030204" pitchFamily="34" charset="0"/>
                <a:ea typeface="Calibri" panose="020F0502020204030204" pitchFamily="34" charset="0"/>
                <a:cs typeface="Times New Roman" panose="02020603050405020304" pitchFamily="18" charset="0"/>
              </a:rPr>
              <a:t>Question:</a:t>
            </a:r>
            <a:r>
              <a:rPr lang="en-US" sz="1800" i="1" dirty="0">
                <a:latin typeface="Calibri" panose="020F0502020204030204" pitchFamily="34" charset="0"/>
                <a:ea typeface="Calibri" panose="020F0502020204030204" pitchFamily="34" charset="0"/>
                <a:cs typeface="Times New Roman" panose="02020603050405020304" pitchFamily="18" charset="0"/>
              </a:rPr>
              <a:t> “What are the most significant issues highlighted in ‘Fire Through Dry Grass’ that nursing home residents face?”</a:t>
            </a:r>
            <a:br>
              <a:rPr lang="en-US" sz="1800" i="1" dirty="0">
                <a:latin typeface="Calibri" panose="020F0502020204030204" pitchFamily="34" charset="0"/>
                <a:ea typeface="Calibri" panose="020F0502020204030204" pitchFamily="34" charset="0"/>
                <a:cs typeface="Times New Roman" panose="02020603050405020304" pitchFamily="18" charset="0"/>
              </a:rPr>
            </a:br>
            <a:endParaRPr lang="en-US" sz="1800" dirty="0">
              <a:latin typeface="Calibri" panose="020F0502020204030204" pitchFamily="34" charset="0"/>
              <a:ea typeface="Calibri" panose="020F0502020204030204" pitchFamily="34" charset="0"/>
            </a:endParaRPr>
          </a:p>
          <a:p>
            <a:pPr marL="349415" indent="-349415">
              <a:buSzPts val="1000"/>
              <a:buFont typeface="Symbol" panose="05050102010706020507" pitchFamily="18" charset="2"/>
              <a:buChar char=""/>
              <a:tabLst>
                <a:tab pos="465887" algn="l"/>
              </a:tabLst>
            </a:pPr>
            <a:r>
              <a:rPr lang="en-US" sz="1800" b="1" u="sng" dirty="0">
                <a:latin typeface="Calibri" panose="020F0502020204030204" pitchFamily="34" charset="0"/>
                <a:ea typeface="Calibri" panose="020F0502020204030204" pitchFamily="34" charset="0"/>
                <a:cs typeface="Times New Roman" panose="02020603050405020304" pitchFamily="18" charset="0"/>
              </a:rPr>
              <a:t>Topic 2: Importance of Resident Leadership (2 minutes) Topic</a:t>
            </a:r>
            <a:r>
              <a:rPr lang="en-US" sz="1800" b="1" dirty="0">
                <a:latin typeface="Calibri" panose="020F0502020204030204" pitchFamily="34" charset="0"/>
                <a:ea typeface="Calibri" panose="020F0502020204030204" pitchFamily="34" charset="0"/>
                <a:cs typeface="Times New Roman" panose="02020603050405020304" pitchFamily="18" charset="0"/>
              </a:rPr>
              <a:t>:</a:t>
            </a:r>
            <a:r>
              <a:rPr lang="en-US" sz="1800" dirty="0">
                <a:latin typeface="Calibri" panose="020F0502020204030204" pitchFamily="34" charset="0"/>
                <a:ea typeface="Calibri" panose="020F0502020204030204" pitchFamily="34" charset="0"/>
                <a:cs typeface="Times New Roman" panose="02020603050405020304" pitchFamily="18" charset="0"/>
              </a:rPr>
              <a:t> Residents live with the consequences of policy decisions daily. Their firsthand experiences and perspectives are crucial for creating effective and empathetic policies. Empowering residents ensures that their needs and rights are prioritized, leading to better care and quality of life.</a:t>
            </a:r>
            <a:endParaRPr lang="en-US" sz="1800" dirty="0">
              <a:latin typeface="Calibri" panose="020F0502020204030204" pitchFamily="34" charset="0"/>
              <a:ea typeface="Calibri" panose="020F0502020204030204" pitchFamily="34" charset="0"/>
            </a:endParaRPr>
          </a:p>
          <a:p>
            <a:pPr marL="465887"/>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b="1" i="1" dirty="0">
                <a:latin typeface="Calibri" panose="020F0502020204030204" pitchFamily="34" charset="0"/>
                <a:ea typeface="Calibri" panose="020F0502020204030204" pitchFamily="34" charset="0"/>
                <a:cs typeface="Times New Roman" panose="02020603050405020304" pitchFamily="18" charset="0"/>
              </a:rPr>
              <a:t>Question:</a:t>
            </a:r>
            <a:r>
              <a:rPr lang="en-US" sz="1800" i="1" dirty="0">
                <a:latin typeface="Calibri" panose="020F0502020204030204" pitchFamily="34" charset="0"/>
                <a:ea typeface="Calibri" panose="020F0502020204030204" pitchFamily="34" charset="0"/>
                <a:cs typeface="Times New Roman" panose="02020603050405020304" pitchFamily="18" charset="0"/>
              </a:rPr>
              <a:t> “Why is it important for nursing home residents to lead the decision-making process regarding their care and living conditions?”</a:t>
            </a:r>
            <a:endParaRPr lang="en-US" sz="1800" dirty="0">
              <a:latin typeface="Calibri" panose="020F0502020204030204" pitchFamily="34" charset="0"/>
              <a:ea typeface="Calibri" panose="020F0502020204030204" pitchFamily="34" charset="0"/>
            </a:endParaRPr>
          </a:p>
          <a:p>
            <a:pPr marL="465887"/>
            <a:r>
              <a:rPr lang="en-US" sz="1800" dirty="0">
                <a:latin typeface="Calibri" panose="020F0502020204030204" pitchFamily="34" charset="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endParaRPr>
          </a:p>
          <a:p>
            <a:pPr marL="349415" indent="-349415">
              <a:buSzPts val="1000"/>
              <a:buFont typeface="Symbol" panose="05050102010706020507" pitchFamily="18" charset="2"/>
              <a:buChar char=""/>
              <a:tabLst>
                <a:tab pos="465887" algn="l"/>
              </a:tabLst>
            </a:pPr>
            <a:r>
              <a:rPr lang="en-US" sz="1800" b="1" u="sng" dirty="0">
                <a:latin typeface="Calibri" panose="020F0502020204030204" pitchFamily="34" charset="0"/>
                <a:ea typeface="Calibri" panose="020F0502020204030204" pitchFamily="34" charset="0"/>
                <a:cs typeface="Times New Roman" panose="02020603050405020304" pitchFamily="18" charset="0"/>
              </a:rPr>
              <a:t>Topic 3: Using Art for Activism (2 minutes) Topic:</a:t>
            </a:r>
            <a:r>
              <a:rPr lang="en-US" sz="1800" b="1" dirty="0">
                <a:latin typeface="Calibri" panose="020F0502020204030204" pitchFamily="34" charset="0"/>
                <a:ea typeface="Calibri" panose="020F0502020204030204" pitchFamily="34" charset="0"/>
                <a:cs typeface="Times New Roman" panose="02020603050405020304" pitchFamily="18" charset="0"/>
              </a:rPr>
              <a:t> </a:t>
            </a:r>
            <a:r>
              <a:rPr lang="en-US" sz="1800" dirty="0">
                <a:latin typeface="Calibri" panose="020F0502020204030204" pitchFamily="34" charset="0"/>
                <a:ea typeface="Calibri" panose="020F0502020204030204" pitchFamily="34" charset="0"/>
                <a:cs typeface="Times New Roman" panose="02020603050405020304" pitchFamily="18" charset="0"/>
              </a:rPr>
              <a:t> Art, such as poetry and filmmaking, can powerfully convey personal experiences and emotions, raising awareness and generating empathy. The Reality Poets in the film use their art to document their lives and advocate for change, demonstrating that creative expression can be a compelling vehicle for social justice.</a:t>
            </a:r>
            <a:endParaRPr lang="en-US" sz="1800" dirty="0">
              <a:latin typeface="Calibri" panose="020F0502020204030204" pitchFamily="34" charset="0"/>
              <a:ea typeface="Calibri" panose="020F0502020204030204" pitchFamily="34" charset="0"/>
            </a:endParaRPr>
          </a:p>
          <a:p>
            <a:pPr marL="465887"/>
            <a:r>
              <a:rPr lang="en-US" sz="1800" i="1" dirty="0">
                <a:latin typeface="Calibri" panose="020F0502020204030204" pitchFamily="34" charset="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endParaRPr>
          </a:p>
          <a:p>
            <a:pPr marL="465887"/>
            <a:r>
              <a:rPr lang="en-US" sz="1800" b="1" i="1" dirty="0">
                <a:latin typeface="Calibri" panose="020F0502020204030204" pitchFamily="34" charset="0"/>
                <a:ea typeface="Calibri" panose="020F0502020204030204" pitchFamily="34" charset="0"/>
                <a:cs typeface="Times New Roman" panose="02020603050405020304" pitchFamily="18" charset="0"/>
              </a:rPr>
              <a:t>Question:</a:t>
            </a:r>
            <a:r>
              <a:rPr lang="en-US" sz="1800" i="1" dirty="0">
                <a:latin typeface="Calibri" panose="020F0502020204030204" pitchFamily="34" charset="0"/>
                <a:ea typeface="Calibri" panose="020F0502020204030204" pitchFamily="34" charset="0"/>
                <a:cs typeface="Times New Roman" panose="02020603050405020304" pitchFamily="18" charset="0"/>
              </a:rPr>
              <a:t> "How can art be used as a tool for activism in advocating for nursing home changes?"</a:t>
            </a:r>
            <a:br>
              <a:rPr lang="en-US" sz="1800" i="1" dirty="0">
                <a:latin typeface="Calibri" panose="020F0502020204030204" pitchFamily="34" charset="0"/>
                <a:ea typeface="Calibri" panose="020F0502020204030204" pitchFamily="34" charset="0"/>
                <a:cs typeface="Times New Roman" panose="02020603050405020304" pitchFamily="18" charset="0"/>
              </a:rPr>
            </a:br>
            <a:endParaRPr lang="en-US" sz="1800" dirty="0">
              <a:latin typeface="Calibri" panose="020F0502020204030204" pitchFamily="34" charset="0"/>
              <a:ea typeface="Calibri" panose="020F0502020204030204" pitchFamily="34" charset="0"/>
            </a:endParaRPr>
          </a:p>
          <a:p>
            <a:pPr marL="349415" indent="-349415">
              <a:buSzPts val="1000"/>
              <a:buFont typeface="Symbol" panose="05050102010706020507" pitchFamily="18" charset="2"/>
              <a:buChar char=""/>
              <a:tabLst>
                <a:tab pos="465887" algn="l"/>
              </a:tabLst>
            </a:pPr>
            <a:r>
              <a:rPr lang="en-US" sz="1800" b="1" u="sng" dirty="0">
                <a:latin typeface="Calibri" panose="020F0502020204030204" pitchFamily="34" charset="0"/>
                <a:ea typeface="Calibri" panose="020F0502020204030204" pitchFamily="34" charset="0"/>
                <a:cs typeface="Times New Roman" panose="02020603050405020304" pitchFamily="18" charset="0"/>
              </a:rPr>
              <a:t>Topic 4: Overcoming Ableism and Racism (2 minutes) Topic:</a:t>
            </a:r>
            <a:r>
              <a:rPr lang="en-US" sz="1800" dirty="0">
                <a:latin typeface="Calibri" panose="020F0502020204030204" pitchFamily="34" charset="0"/>
                <a:ea typeface="Calibri" panose="020F0502020204030204" pitchFamily="34" charset="0"/>
                <a:cs typeface="Times New Roman" panose="02020603050405020304" pitchFamily="18" charset="0"/>
              </a:rPr>
              <a:t> Strategies include promoting diversity and inclusion training for staff, ensuring policies that protect against discrimination, and actively involving residents in creating a more equitable environment. Advocacy and education are vital in addressing and dismantling these systemic issues.</a:t>
            </a:r>
            <a:endParaRPr lang="en-US" sz="1800" dirty="0">
              <a:latin typeface="Calibri" panose="020F0502020204030204" pitchFamily="34" charset="0"/>
              <a:ea typeface="Calibri" panose="020F0502020204030204" pitchFamily="34" charset="0"/>
            </a:endParaRPr>
          </a:p>
          <a:p>
            <a:r>
              <a:rPr lang="en-US" sz="1800" b="1" dirty="0">
                <a:latin typeface="Calibri" panose="020F0502020204030204" pitchFamily="34" charset="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endParaRPr>
          </a:p>
          <a:p>
            <a:pPr marL="465887"/>
            <a:r>
              <a:rPr lang="en-US" sz="1800" b="1" i="1" dirty="0">
                <a:latin typeface="Calibri" panose="020F0502020204030204" pitchFamily="34" charset="0"/>
                <a:ea typeface="Calibri" panose="020F0502020204030204" pitchFamily="34" charset="0"/>
                <a:cs typeface="Times New Roman" panose="02020603050405020304" pitchFamily="18" charset="0"/>
              </a:rPr>
              <a:t>Question:</a:t>
            </a:r>
            <a:r>
              <a:rPr lang="en-US" sz="1800" i="1" dirty="0">
                <a:latin typeface="Calibri" panose="020F0502020204030204" pitchFamily="34" charset="0"/>
                <a:ea typeface="Calibri" panose="020F0502020204030204" pitchFamily="34" charset="0"/>
                <a:cs typeface="Times New Roman" panose="02020603050405020304" pitchFamily="18" charset="0"/>
              </a:rPr>
              <a:t> "What strategies can be implemented to combat ableism and racism in nursing homes?"</a:t>
            </a:r>
            <a:br>
              <a:rPr lang="en-US" sz="1800" i="1" dirty="0">
                <a:latin typeface="Calibri" panose="020F0502020204030204" pitchFamily="34" charset="0"/>
                <a:ea typeface="Calibri" panose="020F0502020204030204" pitchFamily="34" charset="0"/>
                <a:cs typeface="Times New Roman" panose="02020603050405020304" pitchFamily="18" charset="0"/>
              </a:rPr>
            </a:br>
            <a:endParaRPr lang="en-US" sz="1800" dirty="0">
              <a:latin typeface="Calibri" panose="020F0502020204030204" pitchFamily="34" charset="0"/>
              <a:ea typeface="Calibri" panose="020F0502020204030204" pitchFamily="34" charset="0"/>
            </a:endParaRPr>
          </a:p>
          <a:p>
            <a:pPr marL="349415" indent="-349415">
              <a:buSzPts val="1000"/>
              <a:buFont typeface="Symbol" panose="05050102010706020507" pitchFamily="18" charset="2"/>
              <a:buChar char=""/>
              <a:tabLst>
                <a:tab pos="465887" algn="l"/>
              </a:tabLst>
            </a:pPr>
            <a:r>
              <a:rPr lang="en-US" sz="1800" b="1" u="sng" dirty="0">
                <a:latin typeface="Calibri" panose="020F0502020204030204" pitchFamily="34" charset="0"/>
                <a:ea typeface="Calibri" panose="020F0502020204030204" pitchFamily="34" charset="0"/>
                <a:cs typeface="Times New Roman" panose="02020603050405020304" pitchFamily="18" charset="0"/>
              </a:rPr>
              <a:t>Topic 5: Engaging the Community (2 minutes Topic:</a:t>
            </a:r>
            <a:r>
              <a:rPr lang="en-US" sz="1800" dirty="0">
                <a:latin typeface="Calibri" panose="020F0502020204030204" pitchFamily="34" charset="0"/>
                <a:ea typeface="Calibri" panose="020F0502020204030204" pitchFamily="34" charset="0"/>
                <a:cs typeface="Times New Roman" panose="02020603050405020304" pitchFamily="18" charset="0"/>
              </a:rPr>
              <a:t> Community support can come through volunteering, participating in advocacy campaigns, and supporting legislation that protects nursing home residents’ rights. Raising awareness and educating others about the issues faced by residents can also drive collective action and change.</a:t>
            </a:r>
            <a:endParaRPr lang="en-US" sz="1800" dirty="0">
              <a:latin typeface="Calibri" panose="020F0502020204030204" pitchFamily="34" charset="0"/>
              <a:ea typeface="Calibri" panose="020F0502020204030204" pitchFamily="34" charset="0"/>
            </a:endParaRPr>
          </a:p>
          <a:p>
            <a:r>
              <a:rPr lang="en-US" sz="1800" b="1" dirty="0">
                <a:latin typeface="Calibri" panose="020F0502020204030204" pitchFamily="34" charset="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endParaRPr>
          </a:p>
          <a:p>
            <a:pPr marL="465887"/>
            <a:r>
              <a:rPr lang="en-US" sz="1800" b="1" i="1" dirty="0">
                <a:latin typeface="Calibri" panose="020F0502020204030204" pitchFamily="34" charset="0"/>
                <a:ea typeface="Calibri" panose="020F0502020204030204" pitchFamily="34" charset="0"/>
                <a:cs typeface="Times New Roman" panose="02020603050405020304" pitchFamily="18" charset="0"/>
              </a:rPr>
              <a:t>Question:</a:t>
            </a:r>
            <a:r>
              <a:rPr lang="en-US" sz="1800" i="1" dirty="0">
                <a:latin typeface="Calibri" panose="020F0502020204030204" pitchFamily="34" charset="0"/>
                <a:ea typeface="Calibri" panose="020F0502020204030204" pitchFamily="34" charset="0"/>
                <a:cs typeface="Times New Roman" panose="02020603050405020304" pitchFamily="18" charset="0"/>
              </a:rPr>
              <a:t> “How can the broader community support efforts to improve conditions in nursing homes?”</a:t>
            </a:r>
            <a:endParaRPr lang="en-US" sz="1800" dirty="0">
              <a:latin typeface="Calibri" panose="020F0502020204030204" pitchFamily="34" charset="0"/>
              <a:ea typeface="Calibri" panose="020F0502020204030204" pitchFamily="34" charset="0"/>
            </a:endParaRPr>
          </a:p>
          <a:p>
            <a:pPr marL="465887"/>
            <a:r>
              <a:rPr lang="en-US" sz="1800" b="1" dirty="0">
                <a:latin typeface="Calibri" panose="020F0502020204030204" pitchFamily="34" charset="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endParaRPr>
          </a:p>
          <a:p>
            <a:pPr marL="349415" indent="-349415">
              <a:buSzPts val="1000"/>
              <a:buFont typeface="Symbol" panose="05050102010706020507" pitchFamily="18" charset="2"/>
              <a:buChar char=""/>
              <a:tabLst>
                <a:tab pos="465887" algn="l"/>
              </a:tabLst>
            </a:pPr>
            <a:r>
              <a:rPr lang="en-US" sz="1800" b="1" u="sng" dirty="0">
                <a:latin typeface="Calibri" panose="020F0502020204030204" pitchFamily="34" charset="0"/>
                <a:ea typeface="Calibri" panose="020F0502020204030204" pitchFamily="34" charset="0"/>
                <a:cs typeface="Times New Roman" panose="02020603050405020304" pitchFamily="18" charset="0"/>
              </a:rPr>
              <a:t>Topic 6: Legislative Actions (2 minutes) Answer:</a:t>
            </a:r>
            <a:r>
              <a:rPr lang="en-US" sz="1800" dirty="0">
                <a:latin typeface="Calibri" panose="020F0502020204030204" pitchFamily="34" charset="0"/>
                <a:ea typeface="Calibri" panose="020F0502020204030204" pitchFamily="34" charset="0"/>
                <a:cs typeface="Times New Roman" panose="02020603050405020304" pitchFamily="18" charset="0"/>
              </a:rPr>
              <a:t> Supporting bills that protect resident rights, fund improvements in care quality, and enforce accountability measures for nursing home management are essential. Engaging with policymakers and advocating for laws that prioritize resident well-being and autonomy can lead to systemic changes.</a:t>
            </a:r>
            <a:endParaRPr lang="en-US" sz="1800" dirty="0">
              <a:latin typeface="Calibri" panose="020F0502020204030204" pitchFamily="34" charset="0"/>
              <a:ea typeface="Calibri" panose="020F0502020204030204" pitchFamily="34" charset="0"/>
            </a:endParaRPr>
          </a:p>
          <a:p>
            <a:r>
              <a:rPr lang="en-US" sz="1800" b="1" i="1" dirty="0">
                <a:latin typeface="Calibri" panose="020F0502020204030204" pitchFamily="34" charset="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endParaRPr>
          </a:p>
          <a:p>
            <a:pPr marL="465887"/>
            <a:r>
              <a:rPr lang="en-US" sz="1800" b="1" i="1" dirty="0">
                <a:latin typeface="Calibri" panose="020F0502020204030204" pitchFamily="34" charset="0"/>
                <a:ea typeface="Calibri" panose="020F0502020204030204" pitchFamily="34" charset="0"/>
                <a:cs typeface="Times New Roman" panose="02020603050405020304" pitchFamily="18" charset="0"/>
              </a:rPr>
              <a:t>Question 5:</a:t>
            </a:r>
            <a:r>
              <a:rPr lang="en-US" sz="1800" i="1" dirty="0">
                <a:latin typeface="Calibri" panose="020F0502020204030204" pitchFamily="34" charset="0"/>
                <a:ea typeface="Calibri" panose="020F0502020204030204" pitchFamily="34" charset="0"/>
                <a:cs typeface="Times New Roman" panose="02020603050405020304" pitchFamily="18" charset="0"/>
              </a:rPr>
              <a:t> "What legislative actions can be taken to ensure better care and conditions in nursing homes?"</a:t>
            </a:r>
            <a:br>
              <a:rPr lang="en-US" sz="1800" i="1" dirty="0">
                <a:latin typeface="Calibri" panose="020F0502020204030204" pitchFamily="34" charset="0"/>
                <a:ea typeface="Calibri" panose="020F0502020204030204" pitchFamily="34" charset="0"/>
                <a:cs typeface="Times New Roman" panose="02020603050405020304" pitchFamily="18" charset="0"/>
              </a:rPr>
            </a:br>
            <a:endParaRPr lang="en-US" sz="1800" dirty="0">
              <a:latin typeface="Calibri" panose="020F0502020204030204" pitchFamily="34" charset="0"/>
              <a:ea typeface="Calibri" panose="020F0502020204030204" pitchFamily="34" charset="0"/>
            </a:endParaRPr>
          </a:p>
          <a:p>
            <a:pPr marL="349415" indent="-349415">
              <a:buSzPts val="1000"/>
              <a:buFont typeface="Symbol" panose="05050102010706020507" pitchFamily="18" charset="2"/>
              <a:buChar char=""/>
              <a:tabLst>
                <a:tab pos="465887" algn="l"/>
              </a:tabLst>
            </a:pPr>
            <a:r>
              <a:rPr lang="en-US" sz="1800" b="1" u="sng" dirty="0">
                <a:latin typeface="Calibri" panose="020F0502020204030204" pitchFamily="34" charset="0"/>
                <a:ea typeface="Calibri" panose="020F0502020204030204" pitchFamily="34" charset="0"/>
                <a:cs typeface="Times New Roman" panose="02020603050405020304" pitchFamily="18" charset="0"/>
              </a:rPr>
              <a:t>Topic 7 Call to Action (2 minutes):</a:t>
            </a:r>
            <a:r>
              <a:rPr lang="en-US" sz="1800" dirty="0">
                <a:latin typeface="Calibri" panose="020F0502020204030204" pitchFamily="34" charset="0"/>
                <a:ea typeface="Calibri" panose="020F0502020204030204" pitchFamily="34" charset="0"/>
                <a:cs typeface="Times New Roman" panose="02020603050405020304" pitchFamily="18" charset="0"/>
              </a:rPr>
              <a:t> Individuals can start by educating themselves and others about the issues, supporting relevant advocacy groups, and participating in local and national campaigns. Signing petitions, contacting legislators, and volunteering at nursing homes are practical steps to make a difference.</a:t>
            </a:r>
            <a:endParaRPr lang="en-US" sz="1800" dirty="0">
              <a:latin typeface="Calibri" panose="020F0502020204030204" pitchFamily="34" charset="0"/>
              <a:ea typeface="Calibri" panose="020F0502020204030204" pitchFamily="34" charset="0"/>
            </a:endParaRPr>
          </a:p>
          <a:p>
            <a:r>
              <a:rPr lang="en-US" sz="1800" b="1" dirty="0">
                <a:latin typeface="Calibri" panose="020F0502020204030204" pitchFamily="34" charset="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endParaRPr>
          </a:p>
          <a:p>
            <a:pPr marL="465887"/>
            <a:r>
              <a:rPr lang="en-US" sz="1800" b="1" i="1" dirty="0">
                <a:latin typeface="Calibri" panose="020F0502020204030204" pitchFamily="34" charset="0"/>
                <a:ea typeface="Calibri" panose="020F0502020204030204" pitchFamily="34" charset="0"/>
                <a:cs typeface="Times New Roman" panose="02020603050405020304" pitchFamily="18" charset="0"/>
              </a:rPr>
              <a:t>Question 7:</a:t>
            </a:r>
            <a:r>
              <a:rPr lang="en-US" sz="1800" i="1" dirty="0">
                <a:latin typeface="Calibri" panose="020F0502020204030204" pitchFamily="34" charset="0"/>
                <a:ea typeface="Calibri" panose="020F0502020204030204" pitchFamily="34" charset="0"/>
                <a:cs typeface="Times New Roman" panose="02020603050405020304" pitchFamily="18" charset="0"/>
              </a:rPr>
              <a:t> "What steps can individuals take today to contribute to nursing home reform?"</a:t>
            </a:r>
            <a:endParaRPr lang="en-US" sz="1800" dirty="0">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EE14E67-4C8C-43D1-9BDC-9DA347913DAA}" type="slidenum">
              <a:rPr lang="en-US" smtClean="0"/>
              <a:t>24</a:t>
            </a:fld>
            <a:endParaRPr lang="en-US"/>
          </a:p>
        </p:txBody>
      </p:sp>
    </p:spTree>
    <p:extLst>
      <p:ext uri="{BB962C8B-B14F-4D97-AF65-F5344CB8AC3E}">
        <p14:creationId xmlns:p14="http://schemas.microsoft.com/office/powerpoint/2010/main" val="42156741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1223"/>
              </a:spcAft>
            </a:pPr>
            <a:r>
              <a:rPr lang="en-US" sz="1800" dirty="0">
                <a:latin typeface="Calibri" panose="020F0502020204030204" pitchFamily="34" charset="0"/>
                <a:ea typeface="Calibri" panose="020F0502020204030204" pitchFamily="34" charset="0"/>
                <a:cs typeface="Times New Roman" panose="02020603050405020304" pitchFamily="18" charset="0"/>
              </a:rPr>
              <a:t>To facilitate this, we encourage you to take advantage of the POV Community Network. This network is a complimentary digital film lending service designed for educators, nonprofits, librarians, media centers, and actively engaged community members. It allows for the hosting of free community screening events of POV films, either virtually via platforms like Zoom or in person. You can do this several ways. </a:t>
            </a:r>
          </a:p>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By joining the lending library, you can register to host a screening event, providing a fantastic opportunity for our community to view "Fire Through Dry Grass" in advance of the Voices Event. The process is simple:</a:t>
            </a:r>
          </a:p>
          <a:p>
            <a:pPr marL="349415" indent="-349415">
              <a:lnSpc>
                <a:spcPct val="107000"/>
              </a:lnSpc>
              <a:buFont typeface="+mj-lt"/>
              <a:buAutoNum type="arabicPeriod"/>
              <a:tabLst>
                <a:tab pos="465887"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Visit </a:t>
            </a:r>
            <a:r>
              <a:rPr lang="en-US" sz="1800" u="sng" dirty="0">
                <a:solidFill>
                  <a:srgbClr val="0563C1"/>
                </a:solidFill>
                <a:latin typeface="Calibri" panose="020F0502020204030204" pitchFamily="34" charset="0"/>
                <a:ea typeface="Times New Roman" panose="02020603050405020304" pitchFamily="18" charset="0"/>
                <a:cs typeface="Times New Roman" panose="02020603050405020304" pitchFamily="18" charset="0"/>
                <a:hlinkClick r:id="rId3"/>
              </a:rPr>
              <a:t>communitynetwork.amdoc.org</a:t>
            </a:r>
            <a:r>
              <a:rPr lang="en-US" sz="1800" dirty="0">
                <a:latin typeface="Calibri" panose="020F0502020204030204" pitchFamily="34" charset="0"/>
                <a:ea typeface="Times New Roman" panose="02020603050405020304" pitchFamily="18" charset="0"/>
                <a:cs typeface="Times New Roman" panose="02020603050405020304" pitchFamily="18" charset="0"/>
              </a:rPr>
              <a:t> and sign up for a free account.</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07000"/>
              </a:lnSpc>
              <a:buFont typeface="+mj-lt"/>
              <a:buAutoNum type="arabicPeriod"/>
              <a:tabLst>
                <a:tab pos="465887"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Once approved by the POV team, navigate to 'Events' on the left sidebar, and click 'Request New Event' to submit your Event Request Form.</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07000"/>
              </a:lnSpc>
              <a:buFont typeface="+mj-lt"/>
              <a:buAutoNum type="arabicPeriod"/>
              <a:tabLst>
                <a:tab pos="465887"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Upon approval, the POV events team will provide a Dropbox streaming link for the film, alongside valuable resources including a Discussion Guide, a Virtual Screenings Training Manual, and an Audience Evaluation Form, 2-3 weeks before your event date.</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EE14E67-4C8C-43D1-9BDC-9DA347913DAA}" type="slidenum">
              <a:rPr lang="en-US" smtClean="0"/>
              <a:t>25</a:t>
            </a:fld>
            <a:endParaRPr lang="en-US"/>
          </a:p>
        </p:txBody>
      </p:sp>
    </p:spTree>
    <p:extLst>
      <p:ext uri="{BB962C8B-B14F-4D97-AF65-F5344CB8AC3E}">
        <p14:creationId xmlns:p14="http://schemas.microsoft.com/office/powerpoint/2010/main" val="39291889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E14E67-4C8C-43D1-9BDC-9DA347913DAA}" type="slidenum">
              <a:rPr lang="en-US" smtClean="0"/>
              <a:t>26</a:t>
            </a:fld>
            <a:endParaRPr lang="en-US"/>
          </a:p>
        </p:txBody>
      </p:sp>
    </p:spTree>
    <p:extLst>
      <p:ext uri="{BB962C8B-B14F-4D97-AF65-F5344CB8AC3E}">
        <p14:creationId xmlns:p14="http://schemas.microsoft.com/office/powerpoint/2010/main" val="11241092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27</a:t>
            </a:fld>
            <a:endParaRPr lang="en-US"/>
          </a:p>
        </p:txBody>
      </p:sp>
    </p:spTree>
    <p:extLst>
      <p:ext uri="{BB962C8B-B14F-4D97-AF65-F5344CB8AC3E}">
        <p14:creationId xmlns:p14="http://schemas.microsoft.com/office/powerpoint/2010/main" val="4637335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28</a:t>
            </a:fld>
            <a:endParaRPr lang="en-US"/>
          </a:p>
        </p:txBody>
      </p:sp>
    </p:spTree>
    <p:extLst>
      <p:ext uri="{BB962C8B-B14F-4D97-AF65-F5344CB8AC3E}">
        <p14:creationId xmlns:p14="http://schemas.microsoft.com/office/powerpoint/2010/main" val="14530697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29</a:t>
            </a:fld>
            <a:endParaRPr lang="en-US"/>
          </a:p>
        </p:txBody>
      </p:sp>
    </p:spTree>
    <p:extLst>
      <p:ext uri="{BB962C8B-B14F-4D97-AF65-F5344CB8AC3E}">
        <p14:creationId xmlns:p14="http://schemas.microsoft.com/office/powerpoint/2010/main" val="13593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3</a:t>
            </a:fld>
            <a:endParaRPr lang="en-US"/>
          </a:p>
        </p:txBody>
      </p:sp>
    </p:spTree>
    <p:extLst>
      <p:ext uri="{BB962C8B-B14F-4D97-AF65-F5344CB8AC3E}">
        <p14:creationId xmlns:p14="http://schemas.microsoft.com/office/powerpoint/2010/main" val="32681687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30</a:t>
            </a:fld>
            <a:endParaRPr lang="en-US"/>
          </a:p>
        </p:txBody>
      </p:sp>
    </p:spTree>
    <p:extLst>
      <p:ext uri="{BB962C8B-B14F-4D97-AF65-F5344CB8AC3E}">
        <p14:creationId xmlns:p14="http://schemas.microsoft.com/office/powerpoint/2010/main" val="33650902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Good morning, I’m Daniel Beem with the Long Term Care Ombudsman Program, and I’m delighted to present a brief overview of the Connecticut Legislative Update for the 2024 session. First, I’d like to extend my congratulations to the E-board members, resident council leaders, and all attendees for your dedicated advocacy in protecting resident rights and working to maximize the quality of life and care for nursing home and long-term care residents.</a:t>
            </a:r>
          </a:p>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15"/>
              </a:spcAft>
            </a:pPr>
            <a:r>
              <a:rPr lang="en-US" sz="1800" b="1" dirty="0">
                <a:latin typeface="Calibri" panose="020F0502020204030204" pitchFamily="34" charset="0"/>
                <a:ea typeface="Calibri" panose="020F0502020204030204" pitchFamily="34" charset="0"/>
                <a:cs typeface="Times New Roman" panose="02020603050405020304" pitchFamily="18" charset="0"/>
              </a:rPr>
              <a:t>A Brief Overview: The 2024 Connecticut Legislative Session</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The session, which ran from February 7 to May 8, marked a pivotal period for advancing significant policy changes.</a:t>
            </a:r>
          </a:p>
          <a:p>
            <a:pPr>
              <a:lnSpc>
                <a:spcPct val="107000"/>
              </a:lnSpc>
              <a:spcAft>
                <a:spcPts val="815"/>
              </a:spcAft>
            </a:pPr>
            <a:br>
              <a:rPr lang="en-US" sz="1800" dirty="0">
                <a:latin typeface="Calibri" panose="020F0502020204030204" pitchFamily="34" charset="0"/>
                <a:ea typeface="Calibri" panose="020F0502020204030204" pitchFamily="34" charset="0"/>
                <a:cs typeface="Times New Roman" panose="02020603050405020304" pitchFamily="18" charset="0"/>
              </a:rPr>
            </a:b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On February 29 and March 5, 2024, the Long Term Care Ombudsman Program (LTCOP), E-Board, Statewide Family Council, and various advocacy groups convened at the Legislative Office Building to participate in public hearings on several critical nursing home reform bills, including comprehensive measures such as HB 5001 and 5046. The objective was to highlight the persistent challenges faced by long-term care residents in Connecticut and to advocate for greater transparency, accountability, and quality of care.</a:t>
            </a:r>
          </a:p>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While not all proposed bills were passed, the session resulted in the enactment of several key reforms aimed at improving quality, choice, and transparency in care. These legislative successes exemplify strong bipartisan collaboration across multiple committees. The LTCOP and the Executive Board of the Statewide Coalition of Presidents of Resident Councils extend their sincere recognition and appreciation </a:t>
            </a:r>
            <a:r>
              <a:rPr lang="en-US" sz="18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to the Speaker of the House and the Aging Committee</a:t>
            </a:r>
            <a:r>
              <a:rPr lang="en-US" sz="1800" dirty="0">
                <a:latin typeface="Calibri" panose="020F0502020204030204" pitchFamily="34" charset="0"/>
                <a:ea typeface="Calibri" panose="020F0502020204030204" pitchFamily="34" charset="0"/>
                <a:cs typeface="Times New Roman" panose="02020603050405020304" pitchFamily="18" charset="0"/>
              </a:rPr>
              <a:t>. Their efforts this session have further demonstrated an unwavering commitment to meeting the needs of older adults and those in long-term care across the state.</a:t>
            </a:r>
          </a:p>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The implementation of these measures is anticipated to not only generate cost savings but also significantly enhance the quality of life for seniors, promoting a more dignified and independent lifestyle within their chosen communities.</a:t>
            </a:r>
          </a:p>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Notably, the session saw the implementation of enhanced privacy measures</a:t>
            </a:r>
            <a:r>
              <a:rPr lang="en-US"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8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including limiting room occupancy to no more than two beds,</a:t>
            </a:r>
            <a:r>
              <a:rPr lang="en-US" sz="1800" dirty="0">
                <a:latin typeface="Calibri" panose="020F0502020204030204" pitchFamily="34" charset="0"/>
                <a:ea typeface="Calibri" panose="020F0502020204030204" pitchFamily="34" charset="0"/>
                <a:cs typeface="Times New Roman" panose="02020603050405020304" pitchFamily="18" charset="0"/>
              </a:rPr>
              <a:t> aimed at reducing overcrowding and increasing privacy for residents. The session also mandated the transition of nursing facility waiting lists to an electronic format, enhancing the accuracy and transparency of the admissions process.</a:t>
            </a:r>
          </a:p>
          <a:p>
            <a:pPr>
              <a:lnSpc>
                <a:spcPct val="107000"/>
              </a:lnSpc>
              <a:spcAft>
                <a:spcPts val="815"/>
              </a:spcAft>
            </a:pP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In addition, the legislature focused on promoting best practices and improving public access to care </a:t>
            </a:r>
            <a:r>
              <a:rPr lang="en-US" sz="1800" b="1" dirty="0">
                <a:latin typeface="Calibri" panose="020F0502020204030204" pitchFamily="34" charset="0"/>
                <a:ea typeface="Calibri" panose="020F0502020204030204" pitchFamily="34" charset="0"/>
                <a:cs typeface="Times New Roman" panose="02020603050405020304" pitchFamily="18" charset="0"/>
              </a:rPr>
              <a:t>comparisons </a:t>
            </a:r>
            <a:r>
              <a:rPr lang="en-US" sz="18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by requiring the display of links to the Medicare Nursing Home Care Compare</a:t>
            </a:r>
            <a:r>
              <a:rPr lang="en-US" sz="1800" dirty="0">
                <a:latin typeface="Calibri" panose="020F0502020204030204" pitchFamily="34" charset="0"/>
                <a:ea typeface="Calibri" panose="020F0502020204030204" pitchFamily="34" charset="0"/>
                <a:cs typeface="Times New Roman" panose="02020603050405020304" pitchFamily="18" charset="0"/>
              </a:rPr>
              <a:t> website on both the Department of Social Services and Department of Public Health’s website </a:t>
            </a:r>
            <a:r>
              <a:rPr lang="en-US" sz="1800" b="1" i="1" u="sng" dirty="0">
                <a:latin typeface="Calibri" panose="020F0502020204030204" pitchFamily="34" charset="0"/>
                <a:ea typeface="Calibri" panose="020F0502020204030204" pitchFamily="34" charset="0"/>
                <a:cs typeface="Times New Roman" panose="02020603050405020304" pitchFamily="18" charset="0"/>
              </a:rPr>
              <a:t>and</a:t>
            </a:r>
            <a:r>
              <a:rPr lang="en-US" sz="1800" dirty="0">
                <a:latin typeface="Calibri" panose="020F0502020204030204" pitchFamily="34" charset="0"/>
                <a:ea typeface="Calibri" panose="020F0502020204030204" pitchFamily="34" charset="0"/>
                <a:cs typeface="Times New Roman" panose="02020603050405020304" pitchFamily="18" charset="0"/>
              </a:rPr>
              <a:t> the establishment of </a:t>
            </a:r>
            <a:r>
              <a:rPr lang="en-US"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a </a:t>
            </a:r>
            <a:r>
              <a:rPr lang="en-US" sz="18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Connecticut-specific nursing home dashboard</a:t>
            </a:r>
            <a:r>
              <a:rPr lang="en-US" sz="1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a:t>
            </a:r>
            <a:r>
              <a:rPr lang="en-US" sz="1800" dirty="0">
                <a:latin typeface="Calibri" panose="020F0502020204030204" pitchFamily="34" charset="0"/>
                <a:ea typeface="Calibri" panose="020F0502020204030204" pitchFamily="34" charset="0"/>
                <a:cs typeface="Times New Roman" panose="02020603050405020304" pitchFamily="18" charset="0"/>
              </a:rPr>
              <a:t> an initiative is designed to aid residents and their families in making informed choices about care facilities. It also saw for the development of a </a:t>
            </a:r>
            <a:r>
              <a:rPr lang="en-US" sz="18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“Centers of Excellence program”</a:t>
            </a:r>
            <a:r>
              <a:rPr lang="en-US" sz="1800" dirty="0">
                <a:latin typeface="Calibri" panose="020F0502020204030204" pitchFamily="34" charset="0"/>
                <a:ea typeface="Calibri" panose="020F0502020204030204" pitchFamily="34" charset="0"/>
                <a:cs typeface="Times New Roman" panose="02020603050405020304" pitchFamily="18" charset="0"/>
              </a:rPr>
              <a:t>, which would provide incentives for nursing homes that meet specific evidence-based standards for high-quality and person centered care.</a:t>
            </a:r>
          </a:p>
          <a:p>
            <a:pPr>
              <a:lnSpc>
                <a:spcPct val="107000"/>
              </a:lnSpc>
              <a:spcAft>
                <a:spcPts val="815"/>
              </a:spcAft>
            </a:pP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The session also addressed issues of fairness and safety: it </a:t>
            </a:r>
            <a:r>
              <a:rPr lang="en-US" sz="18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prohibited discrimination in admissions based on a history of mental health treatment</a:t>
            </a:r>
            <a:r>
              <a:rPr lang="en-US" sz="1800" b="1" dirty="0">
                <a:latin typeface="Calibri" panose="020F0502020204030204" pitchFamily="34" charset="0"/>
                <a:ea typeface="Calibri" panose="020F0502020204030204" pitchFamily="34" charset="0"/>
                <a:cs typeface="Times New Roman" panose="02020603050405020304" pitchFamily="18" charset="0"/>
              </a:rPr>
              <a:t> </a:t>
            </a:r>
            <a:r>
              <a:rPr lang="en-US" sz="1800" dirty="0">
                <a:latin typeface="Calibri" panose="020F0502020204030204" pitchFamily="34" charset="0"/>
                <a:ea typeface="Calibri" panose="020F0502020204030204" pitchFamily="34" charset="0"/>
                <a:cs typeface="Times New Roman" panose="02020603050405020304" pitchFamily="18" charset="0"/>
              </a:rPr>
              <a:t>and introduced enhanced workplace violence prevention standards to safeguard both residents and staff. It also </a:t>
            </a:r>
            <a:r>
              <a:rPr lang="en-US" sz="18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now generally requires nursing homes, without regard for the waiting list, to admit transferring residents from a nursing home that is closing</a:t>
            </a:r>
            <a:r>
              <a:rPr lang="en-US" sz="1800" dirty="0">
                <a:latin typeface="Calibri" panose="020F0502020204030204" pitchFamily="34" charset="0"/>
                <a:ea typeface="Calibri" panose="020F0502020204030204" pitchFamily="34" charset="0"/>
                <a:cs typeface="Times New Roman" panose="02020603050405020304" pitchFamily="18" charset="0"/>
              </a:rPr>
              <a:t>, in order to minimize the risk of transfer trauma and allow individuals to remain in their communities of origin.</a:t>
            </a:r>
          </a:p>
          <a:p>
            <a:pPr>
              <a:lnSpc>
                <a:spcPct val="107000"/>
              </a:lnSpc>
              <a:spcAft>
                <a:spcPts val="815"/>
              </a:spcAft>
            </a:pP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Regulatory authorities were given enhanced powers to discipline facilities that fall short in care and practices according to state and federal law</a:t>
            </a:r>
            <a:r>
              <a:rPr lang="en-US" sz="1800" dirty="0">
                <a:latin typeface="Calibri" panose="020F0502020204030204" pitchFamily="34" charset="0"/>
                <a:ea typeface="Calibri" panose="020F0502020204030204" pitchFamily="34" charset="0"/>
                <a:cs typeface="Times New Roman" panose="02020603050405020304" pitchFamily="18" charset="0"/>
              </a:rPr>
              <a:t>, ensuring accountability and maintaining high care standards. </a:t>
            </a:r>
          </a:p>
          <a:p>
            <a:pPr>
              <a:lnSpc>
                <a:spcPct val="107000"/>
              </a:lnSpc>
              <a:spcAft>
                <a:spcPts val="815"/>
              </a:spcAft>
            </a:pP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Moreover, the recent legislative changes in Connecticut significantly enhance the </a:t>
            </a:r>
            <a:r>
              <a:rPr lang="en-US" sz="18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flexibility and responsiveness of the ombudsman program</a:t>
            </a:r>
            <a:r>
              <a:rPr lang="en-US" sz="1800" dirty="0">
                <a:latin typeface="Calibri" panose="020F0502020204030204" pitchFamily="34" charset="0"/>
                <a:ea typeface="Calibri" panose="020F0502020204030204" pitchFamily="34" charset="0"/>
                <a:cs typeface="Times New Roman" panose="02020603050405020304" pitchFamily="18" charset="0"/>
              </a:rPr>
              <a:t>, ensuring that individuals receiving care can access critical and appropriate services more rapidly and in their preferred settings. </a:t>
            </a:r>
          </a:p>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Collectively, these measures significantly improve the operational transparency, safety, and care quality in Connecticut’s nursing, residential and community care settings, thereby enhancing the quality of life for older and vulnerable populations.</a:t>
            </a:r>
          </a:p>
          <a:p>
            <a:pPr>
              <a:lnSpc>
                <a:spcPct val="107000"/>
              </a:lnSpc>
              <a:spcAft>
                <a:spcPts val="815"/>
              </a:spcAft>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15"/>
              </a:spcAft>
            </a:pPr>
            <a:r>
              <a:rPr lang="en-US" sz="1800"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0EE14E67-4C8C-43D1-9BDC-9DA347913DAA}" type="slidenum">
              <a:rPr lang="en-US" smtClean="0"/>
              <a:t>31</a:t>
            </a:fld>
            <a:endParaRPr lang="en-US"/>
          </a:p>
        </p:txBody>
      </p:sp>
    </p:spTree>
    <p:extLst>
      <p:ext uri="{BB962C8B-B14F-4D97-AF65-F5344CB8AC3E}">
        <p14:creationId xmlns:p14="http://schemas.microsoft.com/office/powerpoint/2010/main" val="5885284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5"/>
              </a:spcAft>
            </a:pPr>
            <a:r>
              <a:rPr lang="en-US" sz="1200" b="1" u="sng" dirty="0">
                <a:latin typeface="Calibri" panose="020F0502020204030204" pitchFamily="34" charset="0"/>
                <a:ea typeface="Calibri" panose="020F0502020204030204" pitchFamily="34" charset="0"/>
                <a:cs typeface="Times New Roman" panose="02020603050405020304" pitchFamily="18" charset="0"/>
              </a:rPr>
              <a:t>LOOKING FORWARD: CT LEGISLATION 2025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15"/>
              </a:spcAft>
            </a:pPr>
            <a:r>
              <a:rPr lang="en-US" sz="1200" dirty="0">
                <a:latin typeface="Calibri" panose="020F0502020204030204" pitchFamily="34" charset="0"/>
                <a:ea typeface="Calibri" panose="020F0502020204030204" pitchFamily="34" charset="0"/>
                <a:cs typeface="Times New Roman" panose="02020603050405020304" pitchFamily="18" charset="0"/>
              </a:rPr>
              <a:t>Looking forward In Connecticut for 2025, the legislative items may include </a:t>
            </a:r>
            <a:br>
              <a:rPr lang="en-US" sz="1200" dirty="0">
                <a:latin typeface="Calibri" panose="020F0502020204030204" pitchFamily="34" charset="0"/>
                <a:ea typeface="Calibri" panose="020F0502020204030204" pitchFamily="34" charset="0"/>
                <a:cs typeface="Times New Roman" panose="02020603050405020304" pitchFamily="18" charset="0"/>
              </a:rPr>
            </a:b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349415" indent="-349415">
              <a:lnSpc>
                <a:spcPct val="105000"/>
              </a:lnSpc>
              <a:buFont typeface="+mj-lt"/>
              <a:buAutoNum type="arabicPeriod"/>
            </a:pPr>
            <a:r>
              <a:rPr lang="en-US" sz="1200" dirty="0">
                <a:latin typeface="Calibri" panose="020F0502020204030204" pitchFamily="34" charset="0"/>
                <a:ea typeface="Times New Roman" panose="02020603050405020304" pitchFamily="18" charset="0"/>
              </a:rPr>
              <a:t>Increase to Nursing Home Personal Needs Allowance to Include Cost of living increases.</a:t>
            </a:r>
            <a:br>
              <a:rPr lang="en-US" sz="1200" dirty="0">
                <a:latin typeface="Calibri" panose="020F0502020204030204" pitchFamily="34" charset="0"/>
                <a:ea typeface="Times New Roman" panose="02020603050405020304" pitchFamily="18" charset="0"/>
              </a:rPr>
            </a:br>
            <a:endParaRPr lang="en-US" sz="1200" dirty="0">
              <a:latin typeface="Calibri" panose="020F0502020204030204" pitchFamily="34" charset="0"/>
              <a:ea typeface="Calibri" panose="020F0502020204030204" pitchFamily="34" charset="0"/>
            </a:endParaRPr>
          </a:p>
          <a:p>
            <a:pPr marL="349415" indent="-349415">
              <a:lnSpc>
                <a:spcPct val="105000"/>
              </a:lnSpc>
              <a:buFont typeface="+mj-lt"/>
              <a:buAutoNum type="arabicPeriod"/>
            </a:pPr>
            <a:r>
              <a:rPr lang="en-US" sz="1200" dirty="0">
                <a:latin typeface="Calibri" panose="020F0502020204030204" pitchFamily="34" charset="0"/>
                <a:ea typeface="Times New Roman" panose="02020603050405020304" pitchFamily="18" charset="0"/>
              </a:rPr>
              <a:t>Continued expansion of the Ombudsman Program to address the continual increase in number and complexity of concerns raised to the program. </a:t>
            </a:r>
            <a:br>
              <a:rPr lang="en-US" sz="1200" dirty="0">
                <a:latin typeface="Calibri" panose="020F0502020204030204" pitchFamily="34" charset="0"/>
                <a:ea typeface="Times New Roman" panose="02020603050405020304" pitchFamily="18" charset="0"/>
              </a:rPr>
            </a:br>
            <a:endParaRPr lang="en-US" sz="1200" dirty="0">
              <a:latin typeface="Calibri" panose="020F0502020204030204" pitchFamily="34" charset="0"/>
              <a:ea typeface="Calibri" panose="020F0502020204030204" pitchFamily="34" charset="0"/>
            </a:endParaRPr>
          </a:p>
          <a:p>
            <a:pPr marL="349415" indent="-349415">
              <a:lnSpc>
                <a:spcPct val="105000"/>
              </a:lnSpc>
              <a:buFont typeface="+mj-lt"/>
              <a:buAutoNum type="arabicPeriod"/>
            </a:pPr>
            <a:r>
              <a:rPr lang="en-US" sz="1200" dirty="0">
                <a:latin typeface="Calibri" panose="020F0502020204030204" pitchFamily="34" charset="0"/>
                <a:ea typeface="Times New Roman" panose="02020603050405020304" pitchFamily="18" charset="0"/>
              </a:rPr>
              <a:t>Increased transparency in nursing home ownership and financial accountability.</a:t>
            </a:r>
            <a:br>
              <a:rPr lang="en-US" sz="1200" dirty="0">
                <a:latin typeface="Calibri" panose="020F0502020204030204" pitchFamily="34" charset="0"/>
                <a:ea typeface="Times New Roman" panose="02020603050405020304" pitchFamily="18" charset="0"/>
              </a:rPr>
            </a:br>
            <a:endParaRPr lang="en-US" sz="1200" dirty="0">
              <a:latin typeface="Calibri" panose="020F0502020204030204" pitchFamily="34" charset="0"/>
              <a:ea typeface="Calibri" panose="020F0502020204030204" pitchFamily="34" charset="0"/>
            </a:endParaRPr>
          </a:p>
          <a:p>
            <a:pPr marL="349415" indent="-349415">
              <a:lnSpc>
                <a:spcPct val="105000"/>
              </a:lnSpc>
              <a:buFont typeface="+mj-lt"/>
              <a:buAutoNum type="arabicPeriod"/>
            </a:pPr>
            <a:r>
              <a:rPr lang="en-US" sz="1200" dirty="0">
                <a:latin typeface="Calibri" panose="020F0502020204030204" pitchFamily="34" charset="0"/>
                <a:ea typeface="Times New Roman" panose="02020603050405020304" pitchFamily="18" charset="0"/>
              </a:rPr>
              <a:t>Incorporation of LGBTQ+ Specific Resident Rights into Connecticut State Statutes:  </a:t>
            </a:r>
            <a:br>
              <a:rPr lang="en-US" sz="1200" dirty="0">
                <a:latin typeface="Calibri" panose="020F0502020204030204" pitchFamily="34" charset="0"/>
                <a:ea typeface="Times New Roman" panose="02020603050405020304" pitchFamily="18" charset="0"/>
              </a:rPr>
            </a:br>
            <a:endParaRPr lang="en-US" sz="1200" dirty="0">
              <a:latin typeface="Calibri" panose="020F0502020204030204" pitchFamily="34" charset="0"/>
              <a:ea typeface="Calibri" panose="020F0502020204030204" pitchFamily="34" charset="0"/>
            </a:endParaRPr>
          </a:p>
          <a:p>
            <a:pPr marL="349415" indent="-349415">
              <a:lnSpc>
                <a:spcPct val="105000"/>
              </a:lnSpc>
              <a:buFont typeface="+mj-lt"/>
              <a:buAutoNum type="arabicPeriod"/>
            </a:pPr>
            <a:r>
              <a:rPr lang="en-US" sz="1200" dirty="0">
                <a:latin typeface="Calibri" panose="020F0502020204030204" pitchFamily="34" charset="0"/>
                <a:ea typeface="Times New Roman" panose="02020603050405020304" pitchFamily="18" charset="0"/>
              </a:rPr>
              <a:t>Strengthening Protections Against Involuntary Discharges in Residential Care Homes</a:t>
            </a:r>
            <a:br>
              <a:rPr lang="en-US" sz="1200" dirty="0">
                <a:latin typeface="Calibri" panose="020F0502020204030204" pitchFamily="34" charset="0"/>
                <a:ea typeface="Times New Roman" panose="02020603050405020304" pitchFamily="18" charset="0"/>
              </a:rPr>
            </a:br>
            <a:endParaRPr lang="en-US" sz="1200" dirty="0">
              <a:latin typeface="Calibri" panose="020F0502020204030204" pitchFamily="34" charset="0"/>
              <a:ea typeface="Calibri" panose="020F0502020204030204" pitchFamily="34" charset="0"/>
            </a:endParaRPr>
          </a:p>
          <a:p>
            <a:pPr marL="349415" indent="-349415">
              <a:lnSpc>
                <a:spcPct val="105000"/>
              </a:lnSpc>
              <a:buFont typeface="+mj-lt"/>
              <a:buAutoNum type="arabicPeriod"/>
            </a:pPr>
            <a:r>
              <a:rPr lang="en-US" sz="1200" dirty="0">
                <a:latin typeface="Calibri" panose="020F0502020204030204" pitchFamily="34" charset="0"/>
                <a:ea typeface="Times New Roman" panose="02020603050405020304" pitchFamily="18" charset="0"/>
              </a:rPr>
              <a:t>Issues Related to Closures/Evacuations for RCH’s and SNF’s</a:t>
            </a:r>
            <a:br>
              <a:rPr lang="en-US" sz="1200" dirty="0">
                <a:latin typeface="Calibri" panose="020F0502020204030204" pitchFamily="34" charset="0"/>
                <a:ea typeface="Times New Roman" panose="02020603050405020304" pitchFamily="18" charset="0"/>
              </a:rPr>
            </a:br>
            <a:endParaRPr lang="en-US" sz="1200" dirty="0">
              <a:latin typeface="Calibri" panose="020F0502020204030204" pitchFamily="34" charset="0"/>
              <a:ea typeface="Calibri" panose="020F0502020204030204" pitchFamily="34" charset="0"/>
            </a:endParaRPr>
          </a:p>
          <a:p>
            <a:pPr marL="349415" indent="-349415">
              <a:lnSpc>
                <a:spcPct val="105000"/>
              </a:lnSpc>
              <a:buFont typeface="+mj-lt"/>
              <a:buAutoNum type="arabicPeriod"/>
            </a:pPr>
            <a:r>
              <a:rPr lang="en-US" sz="1200" dirty="0">
                <a:latin typeface="Calibri" panose="020F0502020204030204" pitchFamily="34" charset="0"/>
                <a:ea typeface="Times New Roman" panose="02020603050405020304" pitchFamily="18" charset="0"/>
              </a:rPr>
              <a:t>Require further diversity of the DPH survey teams</a:t>
            </a:r>
            <a:br>
              <a:rPr lang="en-US" sz="1200" dirty="0">
                <a:latin typeface="Calibri" panose="020F0502020204030204" pitchFamily="34" charset="0"/>
                <a:ea typeface="Times New Roman" panose="02020603050405020304" pitchFamily="18" charset="0"/>
              </a:rPr>
            </a:br>
            <a:endParaRPr lang="en-US" sz="1200" dirty="0">
              <a:latin typeface="Calibri" panose="020F0502020204030204" pitchFamily="34" charset="0"/>
              <a:ea typeface="Calibri" panose="020F0502020204030204" pitchFamily="34" charset="0"/>
            </a:endParaRPr>
          </a:p>
          <a:p>
            <a:pPr marL="349415" indent="-349415">
              <a:lnSpc>
                <a:spcPct val="105000"/>
              </a:lnSpc>
              <a:buFont typeface="+mj-lt"/>
              <a:buAutoNum type="arabicPeriod"/>
            </a:pPr>
            <a:r>
              <a:rPr lang="en-US" sz="1200" dirty="0">
                <a:latin typeface="Calibri" panose="020F0502020204030204" pitchFamily="34" charset="0"/>
                <a:ea typeface="Times New Roman" panose="02020603050405020304" pitchFamily="18" charset="0"/>
              </a:rPr>
              <a:t>Strengthening Accountability through Increased Civil Monetary Penalties for Facility Abandonment </a:t>
            </a:r>
            <a:br>
              <a:rPr lang="en-US" sz="1200" dirty="0">
                <a:latin typeface="Calibri" panose="020F0502020204030204" pitchFamily="34" charset="0"/>
                <a:ea typeface="Times New Roman" panose="02020603050405020304" pitchFamily="18" charset="0"/>
              </a:rPr>
            </a:br>
            <a:endParaRPr lang="en-US" sz="1200" dirty="0">
              <a:latin typeface="Calibri" panose="020F0502020204030204" pitchFamily="34" charset="0"/>
              <a:ea typeface="Calibri" panose="020F0502020204030204" pitchFamily="34" charset="0"/>
            </a:endParaRPr>
          </a:p>
          <a:p>
            <a:pPr marL="349415" indent="-349415">
              <a:lnSpc>
                <a:spcPct val="105000"/>
              </a:lnSpc>
              <a:buFont typeface="+mj-lt"/>
              <a:buAutoNum type="arabicPeriod"/>
            </a:pPr>
            <a:r>
              <a:rPr lang="en-US" sz="1200" dirty="0">
                <a:latin typeface="Calibri" panose="020F0502020204030204" pitchFamily="34" charset="0"/>
                <a:ea typeface="Times New Roman" panose="02020603050405020304" pitchFamily="18" charset="0"/>
              </a:rPr>
              <a:t>Working to Prohibit the use of Pre-Dispute Arbitration Agreements in Nursing Homes and Residential Care Homes</a:t>
            </a:r>
            <a:br>
              <a:rPr lang="en-US" sz="1200" dirty="0">
                <a:latin typeface="Calibri" panose="020F0502020204030204" pitchFamily="34" charset="0"/>
                <a:ea typeface="Times New Roman" panose="02020603050405020304" pitchFamily="18" charset="0"/>
              </a:rPr>
            </a:br>
            <a:endParaRPr lang="en-US" sz="1200" dirty="0">
              <a:latin typeface="Calibri" panose="020F0502020204030204" pitchFamily="34" charset="0"/>
              <a:ea typeface="Calibri" panose="020F0502020204030204" pitchFamily="34" charset="0"/>
            </a:endParaRPr>
          </a:p>
          <a:p>
            <a:pPr marL="349415" indent="-349415">
              <a:lnSpc>
                <a:spcPct val="105000"/>
              </a:lnSpc>
              <a:buFont typeface="+mj-lt"/>
              <a:buAutoNum type="arabicPeriod"/>
            </a:pPr>
            <a:r>
              <a:rPr lang="en-US" sz="1200" dirty="0">
                <a:latin typeface="Calibri" panose="020F0502020204030204" pitchFamily="34" charset="0"/>
                <a:ea typeface="Times New Roman" panose="02020603050405020304" pitchFamily="18" charset="0"/>
              </a:rPr>
              <a:t>Strengthen mandatory reporting requirements for suspected abuse, neglect, exploitation, or abandonment of elderly persons in long-term care facilities by eliminating subjective interpretation in reporting decisions.</a:t>
            </a:r>
            <a:br>
              <a:rPr lang="en-US" sz="1200" dirty="0">
                <a:latin typeface="Calibri" panose="020F0502020204030204" pitchFamily="34" charset="0"/>
                <a:ea typeface="Times New Roman" panose="02020603050405020304" pitchFamily="18" charset="0"/>
              </a:rPr>
            </a:br>
            <a:endParaRPr lang="en-US" sz="1200" dirty="0">
              <a:latin typeface="Calibri" panose="020F0502020204030204" pitchFamily="34" charset="0"/>
              <a:ea typeface="Calibri" panose="020F0502020204030204" pitchFamily="34" charset="0"/>
            </a:endParaRPr>
          </a:p>
          <a:p>
            <a:pPr marL="349415" indent="-349415">
              <a:lnSpc>
                <a:spcPct val="105000"/>
              </a:lnSpc>
              <a:spcAft>
                <a:spcPts val="815"/>
              </a:spcAft>
              <a:buFont typeface="+mj-lt"/>
              <a:buAutoNum type="arabicPeriod"/>
            </a:pPr>
            <a:r>
              <a:rPr lang="en-US" sz="1200" dirty="0">
                <a:latin typeface="Calibri" panose="020F0502020204030204" pitchFamily="34" charset="0"/>
                <a:ea typeface="Times New Roman" panose="02020603050405020304" pitchFamily="18" charset="0"/>
              </a:rPr>
              <a:t>Increase access for veterans to VA-contracted homes by allowing veterans who meet eligibility criteria and are appropriately qualified through the VA to receive priority status on nursing home waitlists</a:t>
            </a:r>
            <a:endParaRPr lang="en-US" sz="1200" dirty="0">
              <a:latin typeface="Calibri" panose="020F0502020204030204" pitchFamily="34" charset="0"/>
              <a:ea typeface="Calibri" panose="020F0502020204030204" pitchFamily="34" charset="0"/>
            </a:endParaRPr>
          </a:p>
          <a:p>
            <a:pPr>
              <a:lnSpc>
                <a:spcPct val="107000"/>
              </a:lnSpc>
              <a:spcAft>
                <a:spcPts val="815"/>
              </a:spcAft>
            </a:pPr>
            <a:r>
              <a:rPr lang="en-US" sz="12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15"/>
              </a:spcAft>
            </a:pPr>
            <a:r>
              <a:rPr lang="en-US" sz="1200" b="1" u="sng" dirty="0">
                <a:latin typeface="Calibri" panose="020F0502020204030204" pitchFamily="34" charset="0"/>
                <a:ea typeface="Calibri" panose="020F0502020204030204" pitchFamily="34" charset="0"/>
                <a:cs typeface="Times New Roman" panose="02020603050405020304" pitchFamily="18" charset="0"/>
              </a:rPr>
              <a:t>Federal Advocacy</a:t>
            </a:r>
            <a:br>
              <a:rPr lang="en-US" sz="1200" b="1" u="sng" dirty="0">
                <a:latin typeface="Calibri" panose="020F0502020204030204" pitchFamily="34" charset="0"/>
                <a:ea typeface="Calibri" panose="020F0502020204030204" pitchFamily="34" charset="0"/>
                <a:cs typeface="Times New Roman" panose="02020603050405020304" pitchFamily="18" charset="0"/>
              </a:rPr>
            </a:b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15"/>
              </a:spcAft>
            </a:pPr>
            <a:r>
              <a:rPr lang="en-US" sz="1200" dirty="0">
                <a:latin typeface="Calibri" panose="020F0502020204030204" pitchFamily="34" charset="0"/>
                <a:ea typeface="Calibri" panose="020F0502020204030204" pitchFamily="34" charset="0"/>
                <a:cs typeface="Times New Roman" panose="02020603050405020304" pitchFamily="18" charset="0"/>
              </a:rPr>
              <a:t>As part of our ongoing commitment to advocating for the rights and well-being of all nursing home residents in the nation, we wanted to highlight two key issues: ensuring residents are protected from isolation and from unfair arbitration practices.</a:t>
            </a:r>
          </a:p>
          <a:p>
            <a:pPr>
              <a:lnSpc>
                <a:spcPct val="107000"/>
              </a:lnSpc>
              <a:spcAft>
                <a:spcPts val="815"/>
              </a:spcAft>
            </a:pPr>
            <a:r>
              <a:rPr lang="en-US" sz="1200" dirty="0">
                <a:latin typeface="Calibri" panose="020F0502020204030204" pitchFamily="34" charset="0"/>
                <a:ea typeface="Calibri" panose="020F0502020204030204" pitchFamily="34" charset="0"/>
                <a:cs typeface="Times New Roman" panose="02020603050405020304" pitchFamily="18" charset="0"/>
              </a:rPr>
              <a:t>As reviewed earlier today, a top federal priority remains the passage of the </a:t>
            </a:r>
            <a:r>
              <a:rPr lang="en-US" sz="1200" b="1" dirty="0">
                <a:latin typeface="Calibri" panose="020F0502020204030204" pitchFamily="34" charset="0"/>
                <a:ea typeface="Calibri" panose="020F0502020204030204" pitchFamily="34" charset="0"/>
                <a:cs typeface="Times New Roman" panose="02020603050405020304" pitchFamily="18" charset="0"/>
              </a:rPr>
              <a:t>Essential Caregivers Act of 2024 (H.R. 8331)</a:t>
            </a:r>
            <a:r>
              <a:rPr lang="en-US" sz="1200" dirty="0">
                <a:latin typeface="Calibri" panose="020F0502020204030204" pitchFamily="34" charset="0"/>
                <a:ea typeface="Calibri" panose="020F0502020204030204" pitchFamily="34" charset="0"/>
                <a:cs typeface="Times New Roman" panose="02020603050405020304" pitchFamily="18" charset="0"/>
              </a:rPr>
              <a:t>. This critical legislation would allow residents in long-term care facilities to designate an essential caregiver to maintain contact and support even during emergencies. </a:t>
            </a:r>
          </a:p>
          <a:p>
            <a:pPr>
              <a:lnSpc>
                <a:spcPct val="107000"/>
              </a:lnSpc>
              <a:spcAft>
                <a:spcPts val="815"/>
              </a:spcAft>
            </a:pPr>
            <a:r>
              <a:rPr lang="en-US" sz="1200" dirty="0">
                <a:latin typeface="Calibri" panose="020F0502020204030204" pitchFamily="34" charset="0"/>
                <a:ea typeface="Calibri" panose="020F0502020204030204" pitchFamily="34" charset="0"/>
                <a:cs typeface="Times New Roman" panose="02020603050405020304" pitchFamily="18" charset="0"/>
              </a:rPr>
              <a:t>We also stand in full support of Senator Blumenthal’s </a:t>
            </a:r>
            <a:r>
              <a:rPr lang="en-US" sz="1200" b="1" dirty="0">
                <a:latin typeface="Calibri" panose="020F0502020204030204" pitchFamily="34" charset="0"/>
                <a:ea typeface="Calibri" panose="020F0502020204030204" pitchFamily="34" charset="0"/>
                <a:cs typeface="Times New Roman" panose="02020603050405020304" pitchFamily="18" charset="0"/>
              </a:rPr>
              <a:t>Fairness in Nursing Home Arbitration Act 2024</a:t>
            </a:r>
            <a:r>
              <a:rPr lang="en-US" sz="1200" dirty="0">
                <a:latin typeface="Calibri" panose="020F0502020204030204" pitchFamily="34" charset="0"/>
                <a:ea typeface="Calibri" panose="020F0502020204030204" pitchFamily="34" charset="0"/>
                <a:cs typeface="Times New Roman" panose="02020603050405020304" pitchFamily="18" charset="0"/>
              </a:rPr>
              <a:t>, which aims to prohibit the use of pre-dispute arbitration agreements in long-term care facilities at the national level. This important legislation would ensure that residents and their families are not forced into unfair arbitration processes before a dispute even arises, preserving their right to seek justice in court. By eliminating mandatory pre-dispute arbitration, the bill strengthens protections for residents, ensuring greater accountability and transparency in care. </a:t>
            </a:r>
          </a:p>
          <a:p>
            <a:pPr>
              <a:lnSpc>
                <a:spcPct val="107000"/>
              </a:lnSpc>
              <a:spcAft>
                <a:spcPts val="815"/>
              </a:spcAft>
            </a:pPr>
            <a:r>
              <a:rPr lang="en-US" sz="12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15"/>
              </a:spcAft>
            </a:pPr>
            <a:r>
              <a:rPr lang="en-US" sz="1200" b="1" u="sng" dirty="0">
                <a:latin typeface="Calibri" panose="020F0502020204030204" pitchFamily="34" charset="0"/>
                <a:ea typeface="Calibri" panose="020F0502020204030204" pitchFamily="34" charset="0"/>
                <a:cs typeface="Times New Roman" panose="02020603050405020304" pitchFamily="18" charset="0"/>
              </a:rPr>
              <a:t>Conclusion</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15"/>
              </a:spcAft>
            </a:pPr>
            <a:r>
              <a:rPr lang="en-US" sz="1200" dirty="0">
                <a:latin typeface="Calibri" panose="020F0502020204030204" pitchFamily="34" charset="0"/>
                <a:ea typeface="Calibri" panose="020F0502020204030204" pitchFamily="34" charset="0"/>
                <a:cs typeface="Times New Roman" panose="02020603050405020304" pitchFamily="18" charset="0"/>
              </a:rPr>
              <a:t>We’ve provided a big picture overview, highlighted key state legislation passed this session impacting nursing homes and long-term care, and touched on federal initiatives aimed at improving care for our residents. Additionally, we’ve discussed potential 2025 legislative goals at the state level, celebrating the positive achievements of the 2024 session.</a:t>
            </a:r>
          </a:p>
          <a:p>
            <a:pPr>
              <a:lnSpc>
                <a:spcPct val="107000"/>
              </a:lnSpc>
              <a:spcAft>
                <a:spcPts val="815"/>
              </a:spcAft>
            </a:pPr>
            <a:r>
              <a:rPr lang="en-US" sz="1200" dirty="0">
                <a:latin typeface="Calibri" panose="020F0502020204030204" pitchFamily="34" charset="0"/>
                <a:ea typeface="Calibri" panose="020F0502020204030204" pitchFamily="34" charset="0"/>
                <a:cs typeface="Times New Roman" panose="02020603050405020304" pitchFamily="18" charset="0"/>
              </a:rPr>
              <a:t>For more details on our legislative initiatives and successes, please visit the Advocacy Page on our website at ct.gov/LTCOP.</a:t>
            </a:r>
          </a:p>
          <a:p>
            <a:pPr>
              <a:lnSpc>
                <a:spcPct val="107000"/>
              </a:lnSpc>
              <a:spcAft>
                <a:spcPts val="815"/>
              </a:spcAft>
            </a:pPr>
            <a:r>
              <a:rPr lang="en-US" sz="1200" dirty="0">
                <a:latin typeface="Calibri" panose="020F0502020204030204" pitchFamily="34" charset="0"/>
                <a:ea typeface="Calibri" panose="020F0502020204030204" pitchFamily="34" charset="0"/>
                <a:cs typeface="Times New Roman" panose="02020603050405020304" pitchFamily="18" charset="0"/>
              </a:rPr>
              <a:t>Wishing everyone continued success in advocacy efforts for 2025. Thank you.</a:t>
            </a:r>
          </a:p>
          <a:p>
            <a:endParaRPr lang="en-US" dirty="0"/>
          </a:p>
        </p:txBody>
      </p:sp>
      <p:sp>
        <p:nvSpPr>
          <p:cNvPr id="4" name="Slide Number Placeholder 3"/>
          <p:cNvSpPr>
            <a:spLocks noGrp="1"/>
          </p:cNvSpPr>
          <p:nvPr>
            <p:ph type="sldNum" sz="quarter" idx="5"/>
          </p:nvPr>
        </p:nvSpPr>
        <p:spPr/>
        <p:txBody>
          <a:bodyPr/>
          <a:lstStyle/>
          <a:p>
            <a:fld id="{0EE14E67-4C8C-43D1-9BDC-9DA347913DAA}" type="slidenum">
              <a:rPr lang="en-US" smtClean="0"/>
              <a:t>32</a:t>
            </a:fld>
            <a:endParaRPr lang="en-US"/>
          </a:p>
        </p:txBody>
      </p:sp>
    </p:spTree>
    <p:extLst>
      <p:ext uri="{BB962C8B-B14F-4D97-AF65-F5344CB8AC3E}">
        <p14:creationId xmlns:p14="http://schemas.microsoft.com/office/powerpoint/2010/main" val="23431571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33</a:t>
            </a:fld>
            <a:endParaRPr lang="en-US"/>
          </a:p>
        </p:txBody>
      </p:sp>
    </p:spTree>
    <p:extLst>
      <p:ext uri="{BB962C8B-B14F-4D97-AF65-F5344CB8AC3E}">
        <p14:creationId xmlns:p14="http://schemas.microsoft.com/office/powerpoint/2010/main" val="32037007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34</a:t>
            </a:fld>
            <a:endParaRPr lang="en-US"/>
          </a:p>
        </p:txBody>
      </p:sp>
    </p:spTree>
    <p:extLst>
      <p:ext uri="{BB962C8B-B14F-4D97-AF65-F5344CB8AC3E}">
        <p14:creationId xmlns:p14="http://schemas.microsoft.com/office/powerpoint/2010/main" val="36405421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35</a:t>
            </a:fld>
            <a:endParaRPr lang="en-US"/>
          </a:p>
        </p:txBody>
      </p:sp>
    </p:spTree>
    <p:extLst>
      <p:ext uri="{BB962C8B-B14F-4D97-AF65-F5344CB8AC3E}">
        <p14:creationId xmlns:p14="http://schemas.microsoft.com/office/powerpoint/2010/main" val="14162402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36</a:t>
            </a:fld>
            <a:endParaRPr lang="en-US"/>
          </a:p>
        </p:txBody>
      </p:sp>
    </p:spTree>
    <p:extLst>
      <p:ext uri="{BB962C8B-B14F-4D97-AF65-F5344CB8AC3E}">
        <p14:creationId xmlns:p14="http://schemas.microsoft.com/office/powerpoint/2010/main" val="15641099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31774">
              <a:defRPr/>
            </a:pPr>
            <a:fld id="{B79C2C19-9712-471D-9EB9-D1603E41CE02}" type="slidenum">
              <a:rPr lang="en-US">
                <a:solidFill>
                  <a:prstClr val="black"/>
                </a:solidFill>
                <a:latin typeface="Calibri" panose="020F0502020204030204"/>
              </a:rPr>
              <a:pPr defTabSz="931774">
                <a:defRPr/>
              </a:pPr>
              <a:t>37</a:t>
            </a:fld>
            <a:endParaRPr lang="en-US">
              <a:solidFill>
                <a:prstClr val="black"/>
              </a:solidFill>
              <a:latin typeface="Calibri" panose="020F0502020204030204"/>
            </a:endParaRPr>
          </a:p>
        </p:txBody>
      </p:sp>
    </p:spTree>
    <p:extLst>
      <p:ext uri="{BB962C8B-B14F-4D97-AF65-F5344CB8AC3E}">
        <p14:creationId xmlns:p14="http://schemas.microsoft.com/office/powerpoint/2010/main" val="36650471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31774">
              <a:defRPr/>
            </a:pPr>
            <a:fld id="{B79C2C19-9712-471D-9EB9-D1603E41CE02}" type="slidenum">
              <a:rPr lang="en-US">
                <a:solidFill>
                  <a:prstClr val="black"/>
                </a:solidFill>
                <a:latin typeface="Calibri" panose="020F0502020204030204"/>
              </a:rPr>
              <a:pPr defTabSz="931774">
                <a:defRPr/>
              </a:pPr>
              <a:t>38</a:t>
            </a:fld>
            <a:endParaRPr lang="en-US">
              <a:solidFill>
                <a:prstClr val="black"/>
              </a:solidFill>
              <a:latin typeface="Calibri" panose="020F0502020204030204"/>
            </a:endParaRPr>
          </a:p>
        </p:txBody>
      </p:sp>
    </p:spTree>
    <p:extLst>
      <p:ext uri="{BB962C8B-B14F-4D97-AF65-F5344CB8AC3E}">
        <p14:creationId xmlns:p14="http://schemas.microsoft.com/office/powerpoint/2010/main" val="21485969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defRPr/>
            </a:pPr>
            <a:fld id="{B79C2C19-9712-471D-9EB9-D1603E41CE02}" type="slidenum">
              <a:rPr lang="en-US">
                <a:solidFill>
                  <a:prstClr val="black"/>
                </a:solidFill>
                <a:latin typeface="Calibri" panose="020F0502020204030204"/>
              </a:rPr>
              <a:pPr defTabSz="931774">
                <a:defRPr/>
              </a:pPr>
              <a:t>39</a:t>
            </a:fld>
            <a:endParaRPr lang="en-US">
              <a:solidFill>
                <a:prstClr val="black"/>
              </a:solidFill>
              <a:latin typeface="Calibri" panose="020F0502020204030204"/>
            </a:endParaRPr>
          </a:p>
        </p:txBody>
      </p:sp>
    </p:spTree>
    <p:extLst>
      <p:ext uri="{BB962C8B-B14F-4D97-AF65-F5344CB8AC3E}">
        <p14:creationId xmlns:p14="http://schemas.microsoft.com/office/powerpoint/2010/main" val="3627199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4</a:t>
            </a:fld>
            <a:endParaRPr lang="en-US"/>
          </a:p>
        </p:txBody>
      </p:sp>
    </p:spTree>
    <p:extLst>
      <p:ext uri="{BB962C8B-B14F-4D97-AF65-F5344CB8AC3E}">
        <p14:creationId xmlns:p14="http://schemas.microsoft.com/office/powerpoint/2010/main" val="19233834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40</a:t>
            </a:fld>
            <a:endParaRPr lang="en-US"/>
          </a:p>
        </p:txBody>
      </p:sp>
    </p:spTree>
    <p:extLst>
      <p:ext uri="{BB962C8B-B14F-4D97-AF65-F5344CB8AC3E}">
        <p14:creationId xmlns:p14="http://schemas.microsoft.com/office/powerpoint/2010/main" val="11399795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41</a:t>
            </a:fld>
            <a:endParaRPr lang="en-US"/>
          </a:p>
        </p:txBody>
      </p:sp>
    </p:spTree>
    <p:extLst>
      <p:ext uri="{BB962C8B-B14F-4D97-AF65-F5344CB8AC3E}">
        <p14:creationId xmlns:p14="http://schemas.microsoft.com/office/powerpoint/2010/main" val="28425343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42</a:t>
            </a:fld>
            <a:endParaRPr lang="en-US"/>
          </a:p>
        </p:txBody>
      </p:sp>
    </p:spTree>
    <p:extLst>
      <p:ext uri="{BB962C8B-B14F-4D97-AF65-F5344CB8AC3E}">
        <p14:creationId xmlns:p14="http://schemas.microsoft.com/office/powerpoint/2010/main" val="18150421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E14E67-4C8C-43D1-9BDC-9DA347913DAA}" type="slidenum">
              <a:rPr lang="en-US" smtClean="0"/>
              <a:t>43</a:t>
            </a:fld>
            <a:endParaRPr lang="en-US"/>
          </a:p>
        </p:txBody>
      </p:sp>
    </p:spTree>
    <p:extLst>
      <p:ext uri="{BB962C8B-B14F-4D97-AF65-F5344CB8AC3E}">
        <p14:creationId xmlns:p14="http://schemas.microsoft.com/office/powerpoint/2010/main" val="353166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5</a:t>
            </a:fld>
            <a:endParaRPr lang="en-US"/>
          </a:p>
        </p:txBody>
      </p:sp>
    </p:spTree>
    <p:extLst>
      <p:ext uri="{BB962C8B-B14F-4D97-AF65-F5344CB8AC3E}">
        <p14:creationId xmlns:p14="http://schemas.microsoft.com/office/powerpoint/2010/main" val="3031341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6</a:t>
            </a:fld>
            <a:endParaRPr lang="en-US"/>
          </a:p>
        </p:txBody>
      </p:sp>
    </p:spTree>
    <p:extLst>
      <p:ext uri="{BB962C8B-B14F-4D97-AF65-F5344CB8AC3E}">
        <p14:creationId xmlns:p14="http://schemas.microsoft.com/office/powerpoint/2010/main" val="1652685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7</a:t>
            </a:fld>
            <a:endParaRPr lang="en-US"/>
          </a:p>
        </p:txBody>
      </p:sp>
    </p:spTree>
    <p:extLst>
      <p:ext uri="{BB962C8B-B14F-4D97-AF65-F5344CB8AC3E}">
        <p14:creationId xmlns:p14="http://schemas.microsoft.com/office/powerpoint/2010/main" val="3187125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8</a:t>
            </a:fld>
            <a:endParaRPr lang="en-US"/>
          </a:p>
        </p:txBody>
      </p:sp>
    </p:spTree>
    <p:extLst>
      <p:ext uri="{BB962C8B-B14F-4D97-AF65-F5344CB8AC3E}">
        <p14:creationId xmlns:p14="http://schemas.microsoft.com/office/powerpoint/2010/main" val="828277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14E67-4C8C-43D1-9BDC-9DA347913DAA}" type="slidenum">
              <a:rPr lang="en-US" smtClean="0"/>
              <a:t>9</a:t>
            </a:fld>
            <a:endParaRPr lang="en-US"/>
          </a:p>
        </p:txBody>
      </p:sp>
    </p:spTree>
    <p:extLst>
      <p:ext uri="{BB962C8B-B14F-4D97-AF65-F5344CB8AC3E}">
        <p14:creationId xmlns:p14="http://schemas.microsoft.com/office/powerpoint/2010/main" val="51509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62F5D5F5-5596-4CC4-83C9-37FAD4E0EA34}" type="datetimeFigureOut">
              <a:rPr lang="en-US" smtClean="0"/>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112438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F5D5F5-5596-4CC4-83C9-37FAD4E0EA34}" type="datetimeFigureOut">
              <a:rPr lang="en-US" smtClean="0"/>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127445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22854"/>
            <a:ext cx="2743196" cy="365125"/>
          </a:xfrm>
        </p:spPr>
        <p:txBody>
          <a:bodyPr/>
          <a:lstStyle/>
          <a:p>
            <a:fld id="{62F5D5F5-5596-4CC4-83C9-37FAD4E0EA34}" type="datetimeFigureOut">
              <a:rPr lang="en-US" smtClean="0"/>
              <a:t>10/8/2024</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222142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p:cNvSpPr/>
          <p:nvPr userDrawn="1"/>
        </p:nvSpPr>
        <p:spPr bwMode="auto">
          <a:xfrm>
            <a:off x="1727200" y="314645"/>
            <a:ext cx="9042400" cy="1447800"/>
          </a:xfrm>
          <a:prstGeom prst="rect">
            <a:avLst/>
          </a:prstGeom>
          <a:no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outerShdw blurRad="38100" dist="38100" dir="2700000" algn="tl">
                  <a:srgbClr val="000000">
                    <a:alpha val="43137"/>
                  </a:srgbClr>
                </a:outerShdw>
              </a:effectLst>
              <a:latin typeface="Times New Roman" pitchFamily="18" charset="0"/>
            </a:endParaRPr>
          </a:p>
        </p:txBody>
      </p:sp>
      <p:sp>
        <p:nvSpPr>
          <p:cNvPr id="9" name="Rectangle 3"/>
          <p:cNvSpPr>
            <a:spLocks noGrp="1" noChangeArrowheads="1"/>
          </p:cNvSpPr>
          <p:nvPr>
            <p:ph type="subTitle" idx="1"/>
          </p:nvPr>
        </p:nvSpPr>
        <p:spPr>
          <a:xfrm>
            <a:off x="716455" y="1762445"/>
            <a:ext cx="10668000" cy="4189894"/>
          </a:xfrm>
          <a:noFill/>
        </p:spPr>
        <p:txBody>
          <a:bodyPr/>
          <a:lstStyle>
            <a:lvl1pPr>
              <a:defRPr sz="3200">
                <a:solidFill>
                  <a:srgbClr val="000000"/>
                </a:solidFill>
              </a:defRPr>
            </a:lvl1pPr>
          </a:lstStyle>
          <a:p>
            <a:pPr eaLnBrk="1" hangingPunct="1">
              <a:lnSpc>
                <a:spcPct val="90000"/>
              </a:lnSpc>
              <a:buNone/>
            </a:pPr>
            <a:r>
              <a:rPr lang="en-US" sz="2400"/>
              <a:t>Click to edit Master subtitle style</a:t>
            </a:r>
          </a:p>
        </p:txBody>
      </p:sp>
      <p:sp>
        <p:nvSpPr>
          <p:cNvPr id="12" name="Rectangle 4"/>
          <p:cNvSpPr txBox="1">
            <a:spLocks noChangeArrowheads="1"/>
          </p:cNvSpPr>
          <p:nvPr userDrawn="1"/>
        </p:nvSpPr>
        <p:spPr bwMode="auto">
          <a:xfrm>
            <a:off x="10287000" y="6250112"/>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defPPr>
              <a:defRPr lang="en-US"/>
            </a:defPPr>
            <a:lvl1pPr algn="ctr" rtl="0" fontAlgn="base">
              <a:spcBef>
                <a:spcPct val="0"/>
              </a:spcBef>
              <a:spcAft>
                <a:spcPct val="0"/>
              </a:spcAft>
              <a:defRPr sz="1400" kern="1200">
                <a:solidFill>
                  <a:schemeClr val="tx1"/>
                </a:solidFill>
                <a:effectLst/>
                <a:latin typeface="Times New Roman" pitchFamily="18" charset="0"/>
                <a:ea typeface="+mn-ea"/>
                <a:cs typeface="+mn-cs"/>
              </a:defRPr>
            </a:lvl1pPr>
            <a:lvl2pPr marL="457200" algn="ctr"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ctr"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lvl="1">
              <a:defRPr/>
            </a:pPr>
            <a:endParaRPr lang="en-US" sz="600"/>
          </a:p>
          <a:p>
            <a:pPr lvl="1">
              <a:defRPr/>
            </a:pPr>
            <a:fld id="{5B678750-0EC7-4D01-9C38-E5091D3FCFE9}" type="slidenum">
              <a:rPr lang="en-US" sz="1200" smtClean="0">
                <a:solidFill>
                  <a:srgbClr val="000000"/>
                </a:solidFill>
                <a:effectLst/>
              </a:rPr>
              <a:t>‹#›</a:t>
            </a:fld>
            <a:endParaRPr lang="en-US" sz="1200">
              <a:solidFill>
                <a:srgbClr val="000000"/>
              </a:solidFill>
              <a:effectLst/>
            </a:endParaRP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8291" y="39026"/>
            <a:ext cx="7820060" cy="1645920"/>
          </a:xfrm>
          <a:prstGeom prst="rect">
            <a:avLst/>
          </a:prstGeom>
        </p:spPr>
      </p:pic>
    </p:spTree>
    <p:extLst>
      <p:ext uri="{BB962C8B-B14F-4D97-AF65-F5344CB8AC3E}">
        <p14:creationId xmlns:p14="http://schemas.microsoft.com/office/powerpoint/2010/main" val="2783553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330518"/>
            <a:ext cx="10363200" cy="1422083"/>
          </a:xfrm>
        </p:spPr>
        <p:txBody>
          <a:bodyPr/>
          <a:lstStyle>
            <a:lvl1pPr>
              <a:defRPr sz="3600">
                <a:solidFill>
                  <a:srgbClr val="000000"/>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1"/>
          </p:nvPr>
        </p:nvSpPr>
        <p:spPr>
          <a:xfrm>
            <a:off x="10363200" y="6248400"/>
            <a:ext cx="1016000" cy="457200"/>
          </a:xfrm>
          <a:prstGeom prst="rect">
            <a:avLst/>
          </a:prstGeom>
          <a:ln/>
        </p:spPr>
        <p:txBody>
          <a:bodyPr/>
          <a:lstStyle>
            <a:lvl1pPr>
              <a:defRPr>
                <a:solidFill>
                  <a:srgbClr val="000000"/>
                </a:solidFill>
                <a:effectLst/>
              </a:defRPr>
            </a:lvl1pPr>
          </a:lstStyle>
          <a:p>
            <a:pPr>
              <a:defRPr/>
            </a:pPr>
            <a:fld id="{6414CFA4-8673-4251-AA94-B88DDAD2304E}" type="slidenum">
              <a:rPr lang="en-US" smtClean="0"/>
              <a:pPr>
                <a:defRPr/>
              </a:pPr>
              <a:t>‹#›</a:t>
            </a:fld>
            <a:endParaRPr lang="en-US"/>
          </a:p>
        </p:txBody>
      </p:sp>
    </p:spTree>
    <p:extLst>
      <p:ext uri="{BB962C8B-B14F-4D97-AF65-F5344CB8AC3E}">
        <p14:creationId xmlns:p14="http://schemas.microsoft.com/office/powerpoint/2010/main" val="4079496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05000"/>
            <a:ext cx="10363200" cy="4267200"/>
          </a:xfrm>
        </p:spPr>
        <p:txBody>
          <a:bodyPr anchor="t"/>
          <a:lstStyle>
            <a:lvl1pPr algn="l">
              <a:defRPr sz="3600" b="1" cap="all">
                <a:solidFill>
                  <a:srgbClr val="000000"/>
                </a:solidFill>
              </a:defRPr>
            </a:lvl1pPr>
          </a:lstStyle>
          <a:p>
            <a:r>
              <a:rPr lang="en-US"/>
              <a:t>Click to edit Master title style</a:t>
            </a:r>
          </a:p>
        </p:txBody>
      </p:sp>
      <p:sp>
        <p:nvSpPr>
          <p:cNvPr id="5" name="Rectangle 6"/>
          <p:cNvSpPr>
            <a:spLocks noGrp="1" noChangeArrowheads="1"/>
          </p:cNvSpPr>
          <p:nvPr>
            <p:ph type="sldNum" sz="quarter" idx="11"/>
          </p:nvPr>
        </p:nvSpPr>
        <p:spPr>
          <a:xfrm>
            <a:off x="10363200" y="6248400"/>
            <a:ext cx="1016000" cy="457200"/>
          </a:xfrm>
          <a:prstGeom prst="rect">
            <a:avLst/>
          </a:prstGeom>
          <a:ln/>
        </p:spPr>
        <p:txBody>
          <a:bodyPr/>
          <a:lstStyle>
            <a:lvl1pPr>
              <a:defRPr>
                <a:solidFill>
                  <a:srgbClr val="000000"/>
                </a:solidFill>
                <a:effectLst/>
              </a:defRPr>
            </a:lvl1pPr>
          </a:lstStyle>
          <a:p>
            <a:pPr>
              <a:defRPr/>
            </a:pPr>
            <a:fld id="{DA34D19D-71F0-4D9E-8024-225199C1F841}" type="slidenum">
              <a:rPr lang="en-US" smtClean="0"/>
              <a:pPr>
                <a:defRPr/>
              </a:pPr>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8291" y="39026"/>
            <a:ext cx="7820060" cy="1645920"/>
          </a:xfrm>
          <a:prstGeom prst="rect">
            <a:avLst/>
          </a:prstGeom>
        </p:spPr>
      </p:pic>
    </p:spTree>
    <p:extLst>
      <p:ext uri="{BB962C8B-B14F-4D97-AF65-F5344CB8AC3E}">
        <p14:creationId xmlns:p14="http://schemas.microsoft.com/office/powerpoint/2010/main" val="98620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CD217-CDED-F91E-BFC2-D08F2AE58EA9}"/>
              </a:ext>
            </a:extLst>
          </p:cNvPr>
          <p:cNvSpPr>
            <a:spLocks noGrp="1"/>
          </p:cNvSpPr>
          <p:nvPr>
            <p:ph type="ctrTitle"/>
          </p:nvPr>
        </p:nvSpPr>
        <p:spPr>
          <a:xfrm>
            <a:off x="818073" y="3527968"/>
            <a:ext cx="5522342" cy="1947591"/>
          </a:xfrm>
        </p:spPr>
        <p:txBody>
          <a:bodyPr anchor="t">
            <a:normAutofit/>
          </a:bodyPr>
          <a:lstStyle>
            <a:lvl1pPr algn="l">
              <a:defRPr sz="36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9895E422-1D0B-38B8-228A-69355F851289}"/>
              </a:ext>
            </a:extLst>
          </p:cNvPr>
          <p:cNvSpPr>
            <a:spLocks noGrp="1"/>
          </p:cNvSpPr>
          <p:nvPr>
            <p:ph type="dt" sz="half" idx="10"/>
          </p:nvPr>
        </p:nvSpPr>
        <p:spPr/>
        <p:txBody>
          <a:bodyPr/>
          <a:lstStyle/>
          <a:p>
            <a:fld id="{B61BEF0D-F0BB-DE4B-95CE-6DB70DBA9567}" type="datetimeFigureOut">
              <a:rPr lang="en-US" smtClean="0"/>
              <a:pPr/>
              <a:t>10/8/2024</a:t>
            </a:fld>
            <a:endParaRPr lang="en-US"/>
          </a:p>
        </p:txBody>
      </p:sp>
      <p:sp>
        <p:nvSpPr>
          <p:cNvPr id="5" name="Footer Placeholder 4">
            <a:extLst>
              <a:ext uri="{FF2B5EF4-FFF2-40B4-BE49-F238E27FC236}">
                <a16:creationId xmlns:a16="http://schemas.microsoft.com/office/drawing/2014/main" id="{4AFED9C0-91B8-DAB9-EA1B-D2519AD2F7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6554CA-8F1D-6345-D0FD-0B52243F2473}"/>
              </a:ext>
            </a:extLst>
          </p:cNvPr>
          <p:cNvSpPr>
            <a:spLocks noGrp="1"/>
          </p:cNvSpPr>
          <p:nvPr>
            <p:ph type="sldNum" sz="quarter" idx="12"/>
          </p:nvPr>
        </p:nvSpPr>
        <p:spPr/>
        <p:txBody>
          <a:bodyPr/>
          <a:lstStyle/>
          <a:p>
            <a:fld id="{D57F1E4F-1CFF-5643-939E-217C01CDF565}" type="slidenum">
              <a:rPr lang="en-US" smtClean="0"/>
              <a:pPr/>
              <a:t>‹#›</a:t>
            </a:fld>
            <a:endParaRPr lang="en-US"/>
          </a:p>
        </p:txBody>
      </p:sp>
      <p:pic>
        <p:nvPicPr>
          <p:cNvPr id="7" name="Picture 6">
            <a:extLst>
              <a:ext uri="{FF2B5EF4-FFF2-40B4-BE49-F238E27FC236}">
                <a16:creationId xmlns:a16="http://schemas.microsoft.com/office/drawing/2014/main" id="{21BF8C90-E476-5A21-34B2-51F69DA1EF0A}"/>
              </a:ext>
            </a:extLst>
          </p:cNvPr>
          <p:cNvPicPr>
            <a:picLocks noChangeAspect="1"/>
          </p:cNvPicPr>
          <p:nvPr/>
        </p:nvPicPr>
        <p:blipFill>
          <a:blip r:embed="rId2"/>
          <a:stretch>
            <a:fillRect/>
          </a:stretch>
        </p:blipFill>
        <p:spPr>
          <a:xfrm>
            <a:off x="914400" y="1738109"/>
            <a:ext cx="972469" cy="1512729"/>
          </a:xfrm>
          <a:prstGeom prst="rect">
            <a:avLst/>
          </a:prstGeom>
        </p:spPr>
      </p:pic>
      <p:pic>
        <p:nvPicPr>
          <p:cNvPr id="10" name="Picture 9" descr="A blue and yellow heart in a hand&#10;&#10;Description automatically generated">
            <a:extLst>
              <a:ext uri="{FF2B5EF4-FFF2-40B4-BE49-F238E27FC236}">
                <a16:creationId xmlns:a16="http://schemas.microsoft.com/office/drawing/2014/main" id="{8C6E38AE-3140-BE8E-1130-CFF529D64A52}"/>
              </a:ext>
            </a:extLst>
          </p:cNvPr>
          <p:cNvPicPr>
            <a:picLocks noChangeAspect="1"/>
          </p:cNvPicPr>
          <p:nvPr/>
        </p:nvPicPr>
        <p:blipFill>
          <a:blip r:embed="rId3"/>
          <a:stretch>
            <a:fillRect/>
          </a:stretch>
        </p:blipFill>
        <p:spPr>
          <a:xfrm>
            <a:off x="7458073" y="366622"/>
            <a:ext cx="4733927" cy="2143665"/>
          </a:xfrm>
          <a:prstGeom prst="rect">
            <a:avLst/>
          </a:prstGeom>
        </p:spPr>
      </p:pic>
    </p:spTree>
    <p:extLst>
      <p:ext uri="{BB962C8B-B14F-4D97-AF65-F5344CB8AC3E}">
        <p14:creationId xmlns:p14="http://schemas.microsoft.com/office/powerpoint/2010/main" val="27096032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256">
          <p15:clr>
            <a:srgbClr val="FBAE40"/>
          </p15:clr>
        </p15:guide>
        <p15:guide id="2" pos="57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21DE0-BDD6-3071-F3E5-0B0FD7CEA731}"/>
              </a:ext>
            </a:extLst>
          </p:cNvPr>
          <p:cNvSpPr>
            <a:spLocks noGrp="1"/>
          </p:cNvSpPr>
          <p:nvPr>
            <p:ph type="title"/>
          </p:nvPr>
        </p:nvSpPr>
        <p:spPr>
          <a:xfrm>
            <a:off x="838200" y="291555"/>
            <a:ext cx="10515600" cy="1325563"/>
          </a:xfrm>
        </p:spPr>
        <p:txBody>
          <a:bodyPr/>
          <a:lstStyle>
            <a:lvl1pPr>
              <a:defRPr>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6B61D-7F22-DC16-F5C1-B9E073CCE6F6}"/>
              </a:ext>
            </a:extLst>
          </p:cNvPr>
          <p:cNvSpPr>
            <a:spLocks noGrp="1"/>
          </p:cNvSpPr>
          <p:nvPr>
            <p:ph idx="1"/>
          </p:nvPr>
        </p:nvSpPr>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2410D0-E2D6-DD2F-22B8-30180BC904B8}"/>
              </a:ext>
            </a:extLst>
          </p:cNvPr>
          <p:cNvSpPr>
            <a:spLocks noGrp="1"/>
          </p:cNvSpPr>
          <p:nvPr>
            <p:ph type="dt" sz="half" idx="10"/>
          </p:nvPr>
        </p:nvSpPr>
        <p:spPr/>
        <p:txBody>
          <a:bodyPr/>
          <a:lstStyle/>
          <a:p>
            <a:fld id="{42A54C80-263E-416B-A8E0-580EDEADCBDC}" type="datetimeFigureOut">
              <a:rPr lang="en-US" smtClean="0"/>
              <a:t>10/8/2024</a:t>
            </a:fld>
            <a:endParaRPr lang="en-US"/>
          </a:p>
        </p:txBody>
      </p:sp>
      <p:sp>
        <p:nvSpPr>
          <p:cNvPr id="5" name="Footer Placeholder 4">
            <a:extLst>
              <a:ext uri="{FF2B5EF4-FFF2-40B4-BE49-F238E27FC236}">
                <a16:creationId xmlns:a16="http://schemas.microsoft.com/office/drawing/2014/main" id="{A6A95C42-BE4D-A067-45F3-0768A38AF1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3A6878-49C6-4C99-B8C2-079D8279FED6}"/>
              </a:ext>
            </a:extLst>
          </p:cNvPr>
          <p:cNvSpPr>
            <a:spLocks noGrp="1"/>
          </p:cNvSpPr>
          <p:nvPr>
            <p:ph type="sldNum" sz="quarter" idx="12"/>
          </p:nvPr>
        </p:nvSpPr>
        <p:spPr/>
        <p:txBody>
          <a:bodyPr/>
          <a:lstStyle/>
          <a:p>
            <a:fld id="{519954A3-9DFD-4C44-94BA-B95130A3BA1C}" type="slidenum">
              <a:rPr lang="en-US" smtClean="0"/>
              <a:t>‹#›</a:t>
            </a:fld>
            <a:endParaRPr lang="en-US"/>
          </a:p>
        </p:txBody>
      </p:sp>
      <p:cxnSp>
        <p:nvCxnSpPr>
          <p:cNvPr id="7" name="Straight Connector 6">
            <a:extLst>
              <a:ext uri="{FF2B5EF4-FFF2-40B4-BE49-F238E27FC236}">
                <a16:creationId xmlns:a16="http://schemas.microsoft.com/office/drawing/2014/main" id="{CCCABA2D-EED1-27B3-5FF3-99901B3209F2}"/>
              </a:ext>
            </a:extLst>
          </p:cNvPr>
          <p:cNvCxnSpPr/>
          <p:nvPr/>
        </p:nvCxnSpPr>
        <p:spPr>
          <a:xfrm>
            <a:off x="831850" y="1266169"/>
            <a:ext cx="605304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9C83380-7DE2-8527-D5FE-C6ABABC438D2}"/>
              </a:ext>
            </a:extLst>
          </p:cNvPr>
          <p:cNvPicPr>
            <a:picLocks noChangeAspect="1"/>
          </p:cNvPicPr>
          <p:nvPr/>
        </p:nvPicPr>
        <p:blipFill>
          <a:blip r:embed="rId2"/>
          <a:stretch>
            <a:fillRect/>
          </a:stretch>
        </p:blipFill>
        <p:spPr>
          <a:xfrm>
            <a:off x="11226800" y="5548086"/>
            <a:ext cx="711200" cy="1117600"/>
          </a:xfrm>
          <a:prstGeom prst="rect">
            <a:avLst/>
          </a:prstGeom>
        </p:spPr>
      </p:pic>
    </p:spTree>
    <p:extLst>
      <p:ext uri="{BB962C8B-B14F-4D97-AF65-F5344CB8AC3E}">
        <p14:creationId xmlns:p14="http://schemas.microsoft.com/office/powerpoint/2010/main" val="1957249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D156F-3B8A-D166-5099-DC5BADA70830}"/>
              </a:ext>
            </a:extLst>
          </p:cNvPr>
          <p:cNvSpPr>
            <a:spLocks noGrp="1"/>
          </p:cNvSpPr>
          <p:nvPr>
            <p:ph type="title"/>
          </p:nvPr>
        </p:nvSpPr>
        <p:spPr>
          <a:xfrm>
            <a:off x="831850" y="3944692"/>
            <a:ext cx="8438274" cy="1719262"/>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57438EF9-CCBB-D02C-4DD8-A22AFB579489}"/>
              </a:ext>
            </a:extLst>
          </p:cNvPr>
          <p:cNvSpPr>
            <a:spLocks noGrp="1"/>
          </p:cNvSpPr>
          <p:nvPr>
            <p:ph type="body" idx="1" hasCustomPrompt="1"/>
          </p:nvPr>
        </p:nvSpPr>
        <p:spPr>
          <a:xfrm>
            <a:off x="831850" y="2064763"/>
            <a:ext cx="10515600" cy="1500187"/>
          </a:xfrm>
        </p:spPr>
        <p:txBody>
          <a:bodyPr anchor="b"/>
          <a:lstStyle>
            <a:lvl1pPr marL="0" indent="0">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7E84A7-68FF-B529-D161-B5C5BC3DC71D}"/>
              </a:ext>
            </a:extLst>
          </p:cNvPr>
          <p:cNvSpPr>
            <a:spLocks noGrp="1"/>
          </p:cNvSpPr>
          <p:nvPr>
            <p:ph type="dt" sz="half" idx="10"/>
          </p:nvPr>
        </p:nvSpPr>
        <p:spPr/>
        <p:txBody>
          <a:bodyPr/>
          <a:lstStyle/>
          <a:p>
            <a:fld id="{B61BEF0D-F0BB-DE4B-95CE-6DB70DBA9567}" type="datetimeFigureOut">
              <a:rPr lang="en-US" smtClean="0"/>
              <a:pPr/>
              <a:t>10/8/2024</a:t>
            </a:fld>
            <a:endParaRPr lang="en-US"/>
          </a:p>
        </p:txBody>
      </p:sp>
      <p:sp>
        <p:nvSpPr>
          <p:cNvPr id="5" name="Footer Placeholder 4">
            <a:extLst>
              <a:ext uri="{FF2B5EF4-FFF2-40B4-BE49-F238E27FC236}">
                <a16:creationId xmlns:a16="http://schemas.microsoft.com/office/drawing/2014/main" id="{2D09C54E-E5D5-ACB3-D5AF-66547289D3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62C800-C4BE-A0FA-D0ED-B97C6249A465}"/>
              </a:ext>
            </a:extLst>
          </p:cNvPr>
          <p:cNvSpPr>
            <a:spLocks noGrp="1"/>
          </p:cNvSpPr>
          <p:nvPr>
            <p:ph type="sldNum" sz="quarter" idx="12"/>
          </p:nvPr>
        </p:nvSpPr>
        <p:spPr/>
        <p:txBody>
          <a:bodyPr/>
          <a:lstStyle/>
          <a:p>
            <a:fld id="{D57F1E4F-1CFF-5643-939E-217C01CDF565}" type="slidenum">
              <a:rPr lang="en-US" smtClean="0"/>
              <a:pPr/>
              <a:t>‹#›</a:t>
            </a:fld>
            <a:endParaRPr lang="en-US"/>
          </a:p>
        </p:txBody>
      </p:sp>
      <p:cxnSp>
        <p:nvCxnSpPr>
          <p:cNvPr id="7" name="Straight Connector 6">
            <a:extLst>
              <a:ext uri="{FF2B5EF4-FFF2-40B4-BE49-F238E27FC236}">
                <a16:creationId xmlns:a16="http://schemas.microsoft.com/office/drawing/2014/main" id="{7F46E0BD-0CB5-924B-FCDC-FAAF74B8E6FA}"/>
              </a:ext>
            </a:extLst>
          </p:cNvPr>
          <p:cNvCxnSpPr/>
          <p:nvPr/>
        </p:nvCxnSpPr>
        <p:spPr>
          <a:xfrm>
            <a:off x="831850" y="3754821"/>
            <a:ext cx="60530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FFA7B8D1-4D13-161A-604B-82EC4BE95775}"/>
              </a:ext>
            </a:extLst>
          </p:cNvPr>
          <p:cNvPicPr>
            <a:picLocks noChangeAspect="1"/>
          </p:cNvPicPr>
          <p:nvPr/>
        </p:nvPicPr>
        <p:blipFill>
          <a:blip r:embed="rId2"/>
          <a:stretch>
            <a:fillRect/>
          </a:stretch>
        </p:blipFill>
        <p:spPr>
          <a:xfrm>
            <a:off x="8343900" y="530288"/>
            <a:ext cx="3848100" cy="1739900"/>
          </a:xfrm>
          <a:prstGeom prst="rect">
            <a:avLst/>
          </a:prstGeom>
        </p:spPr>
      </p:pic>
      <p:pic>
        <p:nvPicPr>
          <p:cNvPr id="8" name="Picture 7">
            <a:extLst>
              <a:ext uri="{FF2B5EF4-FFF2-40B4-BE49-F238E27FC236}">
                <a16:creationId xmlns:a16="http://schemas.microsoft.com/office/drawing/2014/main" id="{9CAF4F09-40EA-A536-B735-B0EC0F1817F8}"/>
              </a:ext>
            </a:extLst>
          </p:cNvPr>
          <p:cNvPicPr>
            <a:picLocks noChangeAspect="1"/>
          </p:cNvPicPr>
          <p:nvPr/>
        </p:nvPicPr>
        <p:blipFill>
          <a:blip r:embed="rId3">
            <a:alphaModFix amt="9000"/>
          </a:blip>
          <a:stretch>
            <a:fillRect/>
          </a:stretch>
        </p:blipFill>
        <p:spPr>
          <a:xfrm>
            <a:off x="8343900" y="530288"/>
            <a:ext cx="3848100" cy="1739900"/>
          </a:xfrm>
          <a:prstGeom prst="rect">
            <a:avLst/>
          </a:prstGeom>
        </p:spPr>
      </p:pic>
      <p:pic>
        <p:nvPicPr>
          <p:cNvPr id="11" name="Picture 10">
            <a:extLst>
              <a:ext uri="{FF2B5EF4-FFF2-40B4-BE49-F238E27FC236}">
                <a16:creationId xmlns:a16="http://schemas.microsoft.com/office/drawing/2014/main" id="{46B01FE8-E3E1-FA0B-EEA6-768425AB319C}"/>
              </a:ext>
            </a:extLst>
          </p:cNvPr>
          <p:cNvPicPr>
            <a:picLocks noChangeAspect="1"/>
          </p:cNvPicPr>
          <p:nvPr/>
        </p:nvPicPr>
        <p:blipFill>
          <a:blip r:embed="rId4"/>
          <a:stretch>
            <a:fillRect/>
          </a:stretch>
        </p:blipFill>
        <p:spPr>
          <a:xfrm>
            <a:off x="11223149" y="5546725"/>
            <a:ext cx="717583" cy="1116240"/>
          </a:xfrm>
          <a:prstGeom prst="rect">
            <a:avLst/>
          </a:prstGeom>
        </p:spPr>
      </p:pic>
    </p:spTree>
    <p:extLst>
      <p:ext uri="{BB962C8B-B14F-4D97-AF65-F5344CB8AC3E}">
        <p14:creationId xmlns:p14="http://schemas.microsoft.com/office/powerpoint/2010/main" val="13856029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2_Section Header">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D156F-3B8A-D166-5099-DC5BADA70830}"/>
              </a:ext>
            </a:extLst>
          </p:cNvPr>
          <p:cNvSpPr>
            <a:spLocks noGrp="1"/>
          </p:cNvSpPr>
          <p:nvPr>
            <p:ph type="title"/>
          </p:nvPr>
        </p:nvSpPr>
        <p:spPr>
          <a:xfrm>
            <a:off x="831850" y="3944692"/>
            <a:ext cx="8438274" cy="1719262"/>
          </a:xfrm>
        </p:spPr>
        <p:txBody>
          <a:bodyPr anchor="t">
            <a:normAutofit/>
          </a:bodyPr>
          <a:lstStyle>
            <a:lvl1pPr>
              <a:defRPr sz="4000">
                <a:solidFill>
                  <a:schemeClr val="bg2"/>
                </a:solidFill>
              </a:defRPr>
            </a:lvl1pPr>
          </a:lstStyle>
          <a:p>
            <a:r>
              <a:rPr lang="en-US"/>
              <a:t>Click to edit Master title style</a:t>
            </a:r>
          </a:p>
        </p:txBody>
      </p:sp>
      <p:sp>
        <p:nvSpPr>
          <p:cNvPr id="3" name="Text Placeholder 2">
            <a:extLst>
              <a:ext uri="{FF2B5EF4-FFF2-40B4-BE49-F238E27FC236}">
                <a16:creationId xmlns:a16="http://schemas.microsoft.com/office/drawing/2014/main" id="{57438EF9-CCBB-D02C-4DD8-A22AFB579489}"/>
              </a:ext>
            </a:extLst>
          </p:cNvPr>
          <p:cNvSpPr>
            <a:spLocks noGrp="1"/>
          </p:cNvSpPr>
          <p:nvPr>
            <p:ph type="body" idx="1" hasCustomPrompt="1"/>
          </p:nvPr>
        </p:nvSpPr>
        <p:spPr>
          <a:xfrm>
            <a:off x="831850" y="2064763"/>
            <a:ext cx="10515600" cy="1500187"/>
          </a:xfrm>
        </p:spPr>
        <p:txBody>
          <a:bodyPr anchor="b"/>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7E84A7-68FF-B529-D161-B5C5BC3DC71D}"/>
              </a:ext>
            </a:extLst>
          </p:cNvPr>
          <p:cNvSpPr>
            <a:spLocks noGrp="1"/>
          </p:cNvSpPr>
          <p:nvPr>
            <p:ph type="dt" sz="half" idx="10"/>
          </p:nvPr>
        </p:nvSpPr>
        <p:spPr/>
        <p:txBody>
          <a:bodyPr/>
          <a:lstStyle/>
          <a:p>
            <a:fld id="{B61BEF0D-F0BB-DE4B-95CE-6DB70DBA9567}" type="datetimeFigureOut">
              <a:rPr lang="en-US" smtClean="0"/>
              <a:pPr/>
              <a:t>10/8/2024</a:t>
            </a:fld>
            <a:endParaRPr lang="en-US"/>
          </a:p>
        </p:txBody>
      </p:sp>
      <p:sp>
        <p:nvSpPr>
          <p:cNvPr id="5" name="Footer Placeholder 4">
            <a:extLst>
              <a:ext uri="{FF2B5EF4-FFF2-40B4-BE49-F238E27FC236}">
                <a16:creationId xmlns:a16="http://schemas.microsoft.com/office/drawing/2014/main" id="{2D09C54E-E5D5-ACB3-D5AF-66547289D3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62C800-C4BE-A0FA-D0ED-B97C6249A465}"/>
              </a:ext>
            </a:extLst>
          </p:cNvPr>
          <p:cNvSpPr>
            <a:spLocks noGrp="1"/>
          </p:cNvSpPr>
          <p:nvPr>
            <p:ph type="sldNum" sz="quarter" idx="12"/>
          </p:nvPr>
        </p:nvSpPr>
        <p:spPr/>
        <p:txBody>
          <a:bodyPr/>
          <a:lstStyle/>
          <a:p>
            <a:fld id="{D57F1E4F-1CFF-5643-939E-217C01CDF565}" type="slidenum">
              <a:rPr lang="en-US" smtClean="0"/>
              <a:pPr/>
              <a:t>‹#›</a:t>
            </a:fld>
            <a:endParaRPr lang="en-US"/>
          </a:p>
        </p:txBody>
      </p:sp>
      <p:cxnSp>
        <p:nvCxnSpPr>
          <p:cNvPr id="7" name="Straight Connector 6">
            <a:extLst>
              <a:ext uri="{FF2B5EF4-FFF2-40B4-BE49-F238E27FC236}">
                <a16:creationId xmlns:a16="http://schemas.microsoft.com/office/drawing/2014/main" id="{7F46E0BD-0CB5-924B-FCDC-FAAF74B8E6FA}"/>
              </a:ext>
            </a:extLst>
          </p:cNvPr>
          <p:cNvCxnSpPr/>
          <p:nvPr/>
        </p:nvCxnSpPr>
        <p:spPr>
          <a:xfrm>
            <a:off x="831850" y="3754821"/>
            <a:ext cx="605304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CC0F12-7C4F-B2CB-AA35-2CA0419D7A5A}"/>
              </a:ext>
            </a:extLst>
          </p:cNvPr>
          <p:cNvPicPr>
            <a:picLocks noChangeAspect="1"/>
          </p:cNvPicPr>
          <p:nvPr/>
        </p:nvPicPr>
        <p:blipFill>
          <a:blip r:embed="rId2"/>
          <a:stretch>
            <a:fillRect/>
          </a:stretch>
        </p:blipFill>
        <p:spPr>
          <a:xfrm>
            <a:off x="8343900" y="530288"/>
            <a:ext cx="3848100" cy="1739900"/>
          </a:xfrm>
          <a:prstGeom prst="rect">
            <a:avLst/>
          </a:prstGeom>
        </p:spPr>
      </p:pic>
      <p:pic>
        <p:nvPicPr>
          <p:cNvPr id="10" name="Picture 9">
            <a:extLst>
              <a:ext uri="{FF2B5EF4-FFF2-40B4-BE49-F238E27FC236}">
                <a16:creationId xmlns:a16="http://schemas.microsoft.com/office/drawing/2014/main" id="{59038321-E258-ED47-8884-202C83EB9A44}"/>
              </a:ext>
            </a:extLst>
          </p:cNvPr>
          <p:cNvPicPr>
            <a:picLocks noChangeAspect="1"/>
          </p:cNvPicPr>
          <p:nvPr/>
        </p:nvPicPr>
        <p:blipFill>
          <a:blip r:embed="rId3"/>
          <a:stretch>
            <a:fillRect/>
          </a:stretch>
        </p:blipFill>
        <p:spPr>
          <a:xfrm>
            <a:off x="11226800" y="5548086"/>
            <a:ext cx="711200" cy="1117600"/>
          </a:xfrm>
          <a:prstGeom prst="rect">
            <a:avLst/>
          </a:prstGeom>
        </p:spPr>
      </p:pic>
    </p:spTree>
    <p:extLst>
      <p:ext uri="{BB962C8B-B14F-4D97-AF65-F5344CB8AC3E}">
        <p14:creationId xmlns:p14="http://schemas.microsoft.com/office/powerpoint/2010/main" val="34709025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952924-46B6-0EB2-4A05-7B21F9964A7A}"/>
              </a:ext>
            </a:extLst>
          </p:cNvPr>
          <p:cNvSpPr>
            <a:spLocks noGrp="1"/>
          </p:cNvSpPr>
          <p:nvPr>
            <p:ph sz="half" idx="1"/>
          </p:nvPr>
        </p:nvSpPr>
        <p:spPr>
          <a:xfrm>
            <a:off x="838200" y="1825625"/>
            <a:ext cx="5181600" cy="4351338"/>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A1BFDC-B529-D96D-C00E-7A92A53D8A70}"/>
              </a:ext>
            </a:extLst>
          </p:cNvPr>
          <p:cNvSpPr>
            <a:spLocks noGrp="1"/>
          </p:cNvSpPr>
          <p:nvPr>
            <p:ph sz="half" idx="2"/>
          </p:nvPr>
        </p:nvSpPr>
        <p:spPr>
          <a:xfrm>
            <a:off x="6172200" y="1825625"/>
            <a:ext cx="5181600" cy="4351338"/>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0AA452-4430-2469-55A2-905CC311A0B1}"/>
              </a:ext>
            </a:extLst>
          </p:cNvPr>
          <p:cNvSpPr>
            <a:spLocks noGrp="1"/>
          </p:cNvSpPr>
          <p:nvPr>
            <p:ph type="dt" sz="half" idx="10"/>
          </p:nvPr>
        </p:nvSpPr>
        <p:spPr/>
        <p:txBody>
          <a:bodyPr/>
          <a:lstStyle/>
          <a:p>
            <a:fld id="{42A54C80-263E-416B-A8E0-580EDEADCBDC}" type="datetimeFigureOut">
              <a:rPr lang="en-US" smtClean="0"/>
              <a:t>10/8/2024</a:t>
            </a:fld>
            <a:endParaRPr lang="en-US"/>
          </a:p>
        </p:txBody>
      </p:sp>
      <p:sp>
        <p:nvSpPr>
          <p:cNvPr id="6" name="Footer Placeholder 5">
            <a:extLst>
              <a:ext uri="{FF2B5EF4-FFF2-40B4-BE49-F238E27FC236}">
                <a16:creationId xmlns:a16="http://schemas.microsoft.com/office/drawing/2014/main" id="{C4BE71A2-D4C6-BB3F-F1F1-74A9FC0AE0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468654-7048-A675-1874-6CF5EBB4AA7C}"/>
              </a:ext>
            </a:extLst>
          </p:cNvPr>
          <p:cNvSpPr>
            <a:spLocks noGrp="1"/>
          </p:cNvSpPr>
          <p:nvPr>
            <p:ph type="sldNum" sz="quarter" idx="12"/>
          </p:nvPr>
        </p:nvSpPr>
        <p:spPr/>
        <p:txBody>
          <a:bodyPr/>
          <a:lstStyle/>
          <a:p>
            <a:fld id="{519954A3-9DFD-4C44-94BA-B95130A3BA1C}" type="slidenum">
              <a:rPr lang="en-US" smtClean="0"/>
              <a:t>‹#›</a:t>
            </a:fld>
            <a:endParaRPr lang="en-US"/>
          </a:p>
        </p:txBody>
      </p:sp>
      <p:cxnSp>
        <p:nvCxnSpPr>
          <p:cNvPr id="8" name="Straight Connector 7">
            <a:extLst>
              <a:ext uri="{FF2B5EF4-FFF2-40B4-BE49-F238E27FC236}">
                <a16:creationId xmlns:a16="http://schemas.microsoft.com/office/drawing/2014/main" id="{8A1AC176-F43F-CA93-0E9C-61E5D2C971C9}"/>
              </a:ext>
            </a:extLst>
          </p:cNvPr>
          <p:cNvCxnSpPr/>
          <p:nvPr/>
        </p:nvCxnSpPr>
        <p:spPr>
          <a:xfrm>
            <a:off x="831850" y="1266169"/>
            <a:ext cx="605304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55D920F-44C6-6A88-EA1C-F6F56DD66CC1}"/>
              </a:ext>
            </a:extLst>
          </p:cNvPr>
          <p:cNvPicPr>
            <a:picLocks noChangeAspect="1"/>
          </p:cNvPicPr>
          <p:nvPr/>
        </p:nvPicPr>
        <p:blipFill>
          <a:blip r:embed="rId2"/>
          <a:stretch>
            <a:fillRect/>
          </a:stretch>
        </p:blipFill>
        <p:spPr>
          <a:xfrm>
            <a:off x="11226800" y="5548086"/>
            <a:ext cx="711200" cy="1117600"/>
          </a:xfrm>
          <a:prstGeom prst="rect">
            <a:avLst/>
          </a:prstGeom>
        </p:spPr>
      </p:pic>
      <p:sp>
        <p:nvSpPr>
          <p:cNvPr id="15" name="Title 14">
            <a:extLst>
              <a:ext uri="{FF2B5EF4-FFF2-40B4-BE49-F238E27FC236}">
                <a16:creationId xmlns:a16="http://schemas.microsoft.com/office/drawing/2014/main" id="{185E3600-E4F5-68E6-CA67-07DAA75DE97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5753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F5D5F5-5596-4CC4-83C9-37FAD4E0EA34}" type="datetimeFigureOut">
              <a:rPr lang="en-US" smtClean="0"/>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324663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A6B0CB4-E02D-8D93-3537-6B109020DF34}"/>
              </a:ext>
            </a:extLst>
          </p:cNvPr>
          <p:cNvSpPr>
            <a:spLocks noGrp="1"/>
          </p:cNvSpPr>
          <p:nvPr>
            <p:ph type="body" idx="1"/>
          </p:nvPr>
        </p:nvSpPr>
        <p:spPr>
          <a:xfrm>
            <a:off x="839788" y="1681163"/>
            <a:ext cx="5157787" cy="823912"/>
          </a:xfrm>
        </p:spPr>
        <p:txBody>
          <a:bodyPr anchor="b"/>
          <a:lstStyle>
            <a:lvl1pPr marL="0" indent="0">
              <a:buNone/>
              <a:defRPr sz="2400" b="0" i="0">
                <a:latin typeface="Montserrat Medium"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760D45-A014-7221-F219-0AD2374214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33DDA7-7A8A-4B71-625B-87A6210A46F2}"/>
              </a:ext>
            </a:extLst>
          </p:cNvPr>
          <p:cNvSpPr>
            <a:spLocks noGrp="1"/>
          </p:cNvSpPr>
          <p:nvPr>
            <p:ph type="body" sz="quarter" idx="3"/>
          </p:nvPr>
        </p:nvSpPr>
        <p:spPr>
          <a:xfrm>
            <a:off x="6172200" y="1681163"/>
            <a:ext cx="5183188" cy="823912"/>
          </a:xfrm>
        </p:spPr>
        <p:txBody>
          <a:bodyPr anchor="b"/>
          <a:lstStyle>
            <a:lvl1pPr marL="0" indent="0">
              <a:buNone/>
              <a:defRPr sz="2400" b="0" i="0">
                <a:latin typeface="Montserrat Medium"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B56643-5604-DFC8-A4EA-1B06CA78FDD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EACE82-E9AF-52C5-12A9-47E54678EA4B}"/>
              </a:ext>
            </a:extLst>
          </p:cNvPr>
          <p:cNvSpPr>
            <a:spLocks noGrp="1"/>
          </p:cNvSpPr>
          <p:nvPr>
            <p:ph type="dt" sz="half" idx="10"/>
          </p:nvPr>
        </p:nvSpPr>
        <p:spPr/>
        <p:txBody>
          <a:bodyPr/>
          <a:lstStyle/>
          <a:p>
            <a:fld id="{B61BEF0D-F0BB-DE4B-95CE-6DB70DBA9567}" type="datetimeFigureOut">
              <a:rPr lang="en-US" smtClean="0"/>
              <a:pPr/>
              <a:t>10/8/2024</a:t>
            </a:fld>
            <a:endParaRPr lang="en-US"/>
          </a:p>
        </p:txBody>
      </p:sp>
      <p:sp>
        <p:nvSpPr>
          <p:cNvPr id="8" name="Footer Placeholder 7">
            <a:extLst>
              <a:ext uri="{FF2B5EF4-FFF2-40B4-BE49-F238E27FC236}">
                <a16:creationId xmlns:a16="http://schemas.microsoft.com/office/drawing/2014/main" id="{C998A894-7014-4881-826A-9EE1952B7B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97A4AD-B33D-E2A5-E1DB-50EAB714B842}"/>
              </a:ext>
            </a:extLst>
          </p:cNvPr>
          <p:cNvSpPr>
            <a:spLocks noGrp="1"/>
          </p:cNvSpPr>
          <p:nvPr>
            <p:ph type="sldNum" sz="quarter" idx="12"/>
          </p:nvPr>
        </p:nvSpPr>
        <p:spPr/>
        <p:txBody>
          <a:bodyPr/>
          <a:lstStyle/>
          <a:p>
            <a:fld id="{D57F1E4F-1CFF-5643-939E-217C01CDF565}" type="slidenum">
              <a:rPr lang="en-US" smtClean="0"/>
              <a:pPr/>
              <a:t>‹#›</a:t>
            </a:fld>
            <a:endParaRPr lang="en-US"/>
          </a:p>
        </p:txBody>
      </p:sp>
      <p:cxnSp>
        <p:nvCxnSpPr>
          <p:cNvPr id="10" name="Straight Connector 9">
            <a:extLst>
              <a:ext uri="{FF2B5EF4-FFF2-40B4-BE49-F238E27FC236}">
                <a16:creationId xmlns:a16="http://schemas.microsoft.com/office/drawing/2014/main" id="{6C32D162-380E-CAA1-54F4-47B379C6CCAF}"/>
              </a:ext>
            </a:extLst>
          </p:cNvPr>
          <p:cNvCxnSpPr/>
          <p:nvPr/>
        </p:nvCxnSpPr>
        <p:spPr>
          <a:xfrm>
            <a:off x="831850" y="1266169"/>
            <a:ext cx="6053044"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29D4E8A3-D445-2D32-227E-8C680F9F9B3D}"/>
              </a:ext>
            </a:extLst>
          </p:cNvPr>
          <p:cNvPicPr>
            <a:picLocks noChangeAspect="1"/>
          </p:cNvPicPr>
          <p:nvPr/>
        </p:nvPicPr>
        <p:blipFill>
          <a:blip r:embed="rId2"/>
          <a:stretch>
            <a:fillRect/>
          </a:stretch>
        </p:blipFill>
        <p:spPr>
          <a:xfrm>
            <a:off x="11226800" y="5548086"/>
            <a:ext cx="711200" cy="1117600"/>
          </a:xfrm>
          <a:prstGeom prst="rect">
            <a:avLst/>
          </a:prstGeom>
        </p:spPr>
      </p:pic>
      <p:sp>
        <p:nvSpPr>
          <p:cNvPr id="13" name="Title 12">
            <a:extLst>
              <a:ext uri="{FF2B5EF4-FFF2-40B4-BE49-F238E27FC236}">
                <a16:creationId xmlns:a16="http://schemas.microsoft.com/office/drawing/2014/main" id="{4F0B2F56-873E-1AA8-7CA9-90741867B728}"/>
              </a:ext>
            </a:extLst>
          </p:cNvPr>
          <p:cNvSpPr>
            <a:spLocks noGrp="1"/>
          </p:cNvSpPr>
          <p:nvPr>
            <p:ph type="title"/>
          </p:nvPr>
        </p:nvSpPr>
        <p:spPr/>
        <p:txBody>
          <a:bodyPr/>
          <a:lstStyle>
            <a:lvl1pPr>
              <a:defRPr>
                <a:solidFill>
                  <a:schemeClr val="accent2"/>
                </a:solidFill>
              </a:defRPr>
            </a:lvl1pPr>
          </a:lstStyle>
          <a:p>
            <a:r>
              <a:rPr lang="en-US"/>
              <a:t>Click to edit Master title style</a:t>
            </a:r>
          </a:p>
        </p:txBody>
      </p:sp>
    </p:spTree>
    <p:extLst>
      <p:ext uri="{BB962C8B-B14F-4D97-AF65-F5344CB8AC3E}">
        <p14:creationId xmlns:p14="http://schemas.microsoft.com/office/powerpoint/2010/main" val="4075745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AA789BC-5DC0-4678-85A9-67472B9CE33B}"/>
              </a:ext>
            </a:extLst>
          </p:cNvPr>
          <p:cNvSpPr>
            <a:spLocks noGrp="1"/>
          </p:cNvSpPr>
          <p:nvPr>
            <p:ph type="dt" sz="half" idx="10"/>
          </p:nvPr>
        </p:nvSpPr>
        <p:spPr/>
        <p:txBody>
          <a:bodyPr/>
          <a:lstStyle/>
          <a:p>
            <a:fld id="{B61BEF0D-F0BB-DE4B-95CE-6DB70DBA9567}" type="datetimeFigureOut">
              <a:rPr lang="en-US" smtClean="0"/>
              <a:pPr/>
              <a:t>10/8/2024</a:t>
            </a:fld>
            <a:endParaRPr lang="en-US"/>
          </a:p>
        </p:txBody>
      </p:sp>
      <p:sp>
        <p:nvSpPr>
          <p:cNvPr id="4" name="Footer Placeholder 3">
            <a:extLst>
              <a:ext uri="{FF2B5EF4-FFF2-40B4-BE49-F238E27FC236}">
                <a16:creationId xmlns:a16="http://schemas.microsoft.com/office/drawing/2014/main" id="{81C5ECC0-797A-7E65-6E05-AE035C0FDD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3508FB-6A3F-7230-15AA-7F60E7912BDC}"/>
              </a:ext>
            </a:extLst>
          </p:cNvPr>
          <p:cNvSpPr>
            <a:spLocks noGrp="1"/>
          </p:cNvSpPr>
          <p:nvPr>
            <p:ph type="sldNum" sz="quarter" idx="12"/>
          </p:nvPr>
        </p:nvSpPr>
        <p:spPr/>
        <p:txBody>
          <a:bodyPr/>
          <a:lstStyle/>
          <a:p>
            <a:fld id="{D57F1E4F-1CFF-5643-939E-217C01CDF565}" type="slidenum">
              <a:rPr lang="en-US" smtClean="0"/>
              <a:pPr/>
              <a:t>‹#›</a:t>
            </a:fld>
            <a:endParaRPr lang="en-US"/>
          </a:p>
        </p:txBody>
      </p:sp>
      <p:cxnSp>
        <p:nvCxnSpPr>
          <p:cNvPr id="6" name="Straight Connector 5">
            <a:extLst>
              <a:ext uri="{FF2B5EF4-FFF2-40B4-BE49-F238E27FC236}">
                <a16:creationId xmlns:a16="http://schemas.microsoft.com/office/drawing/2014/main" id="{67545695-4350-CD8F-E9D9-A717F83A1355}"/>
              </a:ext>
            </a:extLst>
          </p:cNvPr>
          <p:cNvCxnSpPr/>
          <p:nvPr/>
        </p:nvCxnSpPr>
        <p:spPr>
          <a:xfrm>
            <a:off x="831850" y="1266169"/>
            <a:ext cx="605304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FC24C1C-EB5C-D533-4259-B601538DDD2F}"/>
              </a:ext>
            </a:extLst>
          </p:cNvPr>
          <p:cNvPicPr>
            <a:picLocks noChangeAspect="1"/>
          </p:cNvPicPr>
          <p:nvPr/>
        </p:nvPicPr>
        <p:blipFill>
          <a:blip r:embed="rId2"/>
          <a:stretch>
            <a:fillRect/>
          </a:stretch>
        </p:blipFill>
        <p:spPr>
          <a:xfrm>
            <a:off x="11226800" y="5548086"/>
            <a:ext cx="711200" cy="1117600"/>
          </a:xfrm>
          <a:prstGeom prst="rect">
            <a:avLst/>
          </a:prstGeom>
        </p:spPr>
      </p:pic>
      <p:sp>
        <p:nvSpPr>
          <p:cNvPr id="9" name="Title 8">
            <a:extLst>
              <a:ext uri="{FF2B5EF4-FFF2-40B4-BE49-F238E27FC236}">
                <a16:creationId xmlns:a16="http://schemas.microsoft.com/office/drawing/2014/main" id="{3D74C3EE-809B-729E-DEF3-AAEB6C95183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7083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4EF305-B72C-E075-5841-52ADDD6B6973}"/>
              </a:ext>
            </a:extLst>
          </p:cNvPr>
          <p:cNvSpPr>
            <a:spLocks noGrp="1"/>
          </p:cNvSpPr>
          <p:nvPr>
            <p:ph type="dt" sz="half" idx="10"/>
          </p:nvPr>
        </p:nvSpPr>
        <p:spPr/>
        <p:txBody>
          <a:bodyPr/>
          <a:lstStyle/>
          <a:p>
            <a:fld id="{B61BEF0D-F0BB-DE4B-95CE-6DB70DBA9567}" type="datetimeFigureOut">
              <a:rPr lang="en-US" smtClean="0"/>
              <a:pPr/>
              <a:t>10/8/2024</a:t>
            </a:fld>
            <a:endParaRPr lang="en-US"/>
          </a:p>
        </p:txBody>
      </p:sp>
      <p:sp>
        <p:nvSpPr>
          <p:cNvPr id="3" name="Footer Placeholder 2">
            <a:extLst>
              <a:ext uri="{FF2B5EF4-FFF2-40B4-BE49-F238E27FC236}">
                <a16:creationId xmlns:a16="http://schemas.microsoft.com/office/drawing/2014/main" id="{9A03EADF-38DD-5B74-41D3-FE4DB37E64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416056-6311-6D0E-6B8E-3729303F364E}"/>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35009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354D2-BAB2-09EE-43B1-03666C215A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BF620B0-4180-B83B-4DC7-05A8915E11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52969E-F7DC-EC51-61FB-79E034062D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B1A632-63FC-AE18-40EB-978F9470F43D}"/>
              </a:ext>
            </a:extLst>
          </p:cNvPr>
          <p:cNvSpPr>
            <a:spLocks noGrp="1"/>
          </p:cNvSpPr>
          <p:nvPr>
            <p:ph type="dt" sz="half" idx="10"/>
          </p:nvPr>
        </p:nvSpPr>
        <p:spPr/>
        <p:txBody>
          <a:bodyPr/>
          <a:lstStyle/>
          <a:p>
            <a:fld id="{42A54C80-263E-416B-A8E0-580EDEADCBDC}" type="datetimeFigureOut">
              <a:rPr lang="en-US" smtClean="0"/>
              <a:t>10/8/2024</a:t>
            </a:fld>
            <a:endParaRPr lang="en-US"/>
          </a:p>
        </p:txBody>
      </p:sp>
      <p:sp>
        <p:nvSpPr>
          <p:cNvPr id="6" name="Footer Placeholder 5">
            <a:extLst>
              <a:ext uri="{FF2B5EF4-FFF2-40B4-BE49-F238E27FC236}">
                <a16:creationId xmlns:a16="http://schemas.microsoft.com/office/drawing/2014/main" id="{C5A15E2B-1ACC-3EA9-E118-5BCB4FB74E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3BFBDC-C86A-394D-BA1C-149033A972DE}"/>
              </a:ext>
            </a:extLst>
          </p:cNvPr>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367644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76E99-DEA8-239F-C232-087BAAAAE3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F33C01-01A9-D9A4-FABF-89ED919C42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570E368-BCF1-50A5-EAA1-9FFF1DD24E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3B51FD-8CFA-1E21-12BD-8AF2BCDD517B}"/>
              </a:ext>
            </a:extLst>
          </p:cNvPr>
          <p:cNvSpPr>
            <a:spLocks noGrp="1"/>
          </p:cNvSpPr>
          <p:nvPr>
            <p:ph type="dt" sz="half" idx="10"/>
          </p:nvPr>
        </p:nvSpPr>
        <p:spPr/>
        <p:txBody>
          <a:bodyPr/>
          <a:lstStyle/>
          <a:p>
            <a:fld id="{B61BEF0D-F0BB-DE4B-95CE-6DB70DBA9567}" type="datetimeFigureOut">
              <a:rPr lang="en-US" smtClean="0"/>
              <a:pPr/>
              <a:t>10/8/2024</a:t>
            </a:fld>
            <a:endParaRPr lang="en-US"/>
          </a:p>
        </p:txBody>
      </p:sp>
      <p:sp>
        <p:nvSpPr>
          <p:cNvPr id="6" name="Footer Placeholder 5">
            <a:extLst>
              <a:ext uri="{FF2B5EF4-FFF2-40B4-BE49-F238E27FC236}">
                <a16:creationId xmlns:a16="http://schemas.microsoft.com/office/drawing/2014/main" id="{9F6CD54D-B51C-98C7-C1B2-7314D27B3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5B4365-DE49-DF5C-CB9A-449DD9BDBAC1}"/>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078563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43940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F1372-C212-4AA8-9E52-BB50C8653A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5B324A-5E42-422D-B2F0-8B5F225AF7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18A8FA-ADBC-4EE6-B930-F7711CEB8513}"/>
              </a:ext>
            </a:extLst>
          </p:cNvPr>
          <p:cNvSpPr>
            <a:spLocks noGrp="1"/>
          </p:cNvSpPr>
          <p:nvPr>
            <p:ph type="dt" sz="half" idx="10"/>
          </p:nvPr>
        </p:nvSpPr>
        <p:spPr/>
        <p:txBody>
          <a:bodyPr/>
          <a:lstStyle/>
          <a:p>
            <a:fld id="{F77F768F-2913-45B3-A3D6-DD9A6E746036}" type="datetimeFigureOut">
              <a:rPr lang="en-US" smtClean="0"/>
              <a:t>10/8/2024</a:t>
            </a:fld>
            <a:endParaRPr lang="en-US"/>
          </a:p>
        </p:txBody>
      </p:sp>
      <p:sp>
        <p:nvSpPr>
          <p:cNvPr id="5" name="Footer Placeholder 4">
            <a:extLst>
              <a:ext uri="{FF2B5EF4-FFF2-40B4-BE49-F238E27FC236}">
                <a16:creationId xmlns:a16="http://schemas.microsoft.com/office/drawing/2014/main" id="{9357B650-B91C-4182-A1FF-BFAC60B5DC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AD6208-4645-44F0-9B50-5AFD2F43C959}"/>
              </a:ext>
            </a:extLst>
          </p:cNvPr>
          <p:cNvSpPr>
            <a:spLocks noGrp="1"/>
          </p:cNvSpPr>
          <p:nvPr>
            <p:ph type="sldNum" sz="quarter" idx="12"/>
          </p:nvPr>
        </p:nvSpPr>
        <p:spPr/>
        <p:txBody>
          <a:bodyPr/>
          <a:lstStyle/>
          <a:p>
            <a:fld id="{749B9B7C-4F01-454C-B522-151389636838}" type="slidenum">
              <a:rPr lang="en-US" smtClean="0"/>
              <a:t>‹#›</a:t>
            </a:fld>
            <a:endParaRPr lang="en-US"/>
          </a:p>
        </p:txBody>
      </p:sp>
    </p:spTree>
    <p:extLst>
      <p:ext uri="{BB962C8B-B14F-4D97-AF65-F5344CB8AC3E}">
        <p14:creationId xmlns:p14="http://schemas.microsoft.com/office/powerpoint/2010/main" val="35898827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B2D3E-59F3-4FF2-A5E8-14C3AC73A0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A99379-31CA-4F59-8633-7361851D5E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90072F-4935-4DB1-8A72-B23C2A754E75}"/>
              </a:ext>
            </a:extLst>
          </p:cNvPr>
          <p:cNvSpPr>
            <a:spLocks noGrp="1"/>
          </p:cNvSpPr>
          <p:nvPr>
            <p:ph type="dt" sz="half" idx="10"/>
          </p:nvPr>
        </p:nvSpPr>
        <p:spPr/>
        <p:txBody>
          <a:bodyPr/>
          <a:lstStyle/>
          <a:p>
            <a:fld id="{F77F768F-2913-45B3-A3D6-DD9A6E746036}" type="datetimeFigureOut">
              <a:rPr lang="en-US" smtClean="0"/>
              <a:t>10/8/2024</a:t>
            </a:fld>
            <a:endParaRPr lang="en-US"/>
          </a:p>
        </p:txBody>
      </p:sp>
      <p:sp>
        <p:nvSpPr>
          <p:cNvPr id="5" name="Footer Placeholder 4">
            <a:extLst>
              <a:ext uri="{FF2B5EF4-FFF2-40B4-BE49-F238E27FC236}">
                <a16:creationId xmlns:a16="http://schemas.microsoft.com/office/drawing/2014/main" id="{77B5262C-C24E-4A4C-9475-DBB1F52EA0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B1A036-72C1-48A8-8CF7-CEE70739980B}"/>
              </a:ext>
            </a:extLst>
          </p:cNvPr>
          <p:cNvSpPr>
            <a:spLocks noGrp="1"/>
          </p:cNvSpPr>
          <p:nvPr>
            <p:ph type="sldNum" sz="quarter" idx="12"/>
          </p:nvPr>
        </p:nvSpPr>
        <p:spPr/>
        <p:txBody>
          <a:bodyPr/>
          <a:lstStyle/>
          <a:p>
            <a:fld id="{749B9B7C-4F01-454C-B522-151389636838}" type="slidenum">
              <a:rPr lang="en-US" smtClean="0"/>
              <a:t>‹#›</a:t>
            </a:fld>
            <a:endParaRPr lang="en-US"/>
          </a:p>
        </p:txBody>
      </p:sp>
    </p:spTree>
    <p:extLst>
      <p:ext uri="{BB962C8B-B14F-4D97-AF65-F5344CB8AC3E}">
        <p14:creationId xmlns:p14="http://schemas.microsoft.com/office/powerpoint/2010/main" val="4167909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44C73-BC2B-4FE8-8A26-C7C3632AC8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0E226F-A2AE-4CC3-863F-4F33EAE750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50C5B3-FB82-421F-9E44-48DE6095E52E}"/>
              </a:ext>
            </a:extLst>
          </p:cNvPr>
          <p:cNvSpPr>
            <a:spLocks noGrp="1"/>
          </p:cNvSpPr>
          <p:nvPr>
            <p:ph type="dt" sz="half" idx="10"/>
          </p:nvPr>
        </p:nvSpPr>
        <p:spPr/>
        <p:txBody>
          <a:bodyPr/>
          <a:lstStyle/>
          <a:p>
            <a:fld id="{F77F768F-2913-45B3-A3D6-DD9A6E746036}" type="datetimeFigureOut">
              <a:rPr lang="en-US" smtClean="0"/>
              <a:t>10/8/2024</a:t>
            </a:fld>
            <a:endParaRPr lang="en-US"/>
          </a:p>
        </p:txBody>
      </p:sp>
      <p:sp>
        <p:nvSpPr>
          <p:cNvPr id="5" name="Footer Placeholder 4">
            <a:extLst>
              <a:ext uri="{FF2B5EF4-FFF2-40B4-BE49-F238E27FC236}">
                <a16:creationId xmlns:a16="http://schemas.microsoft.com/office/drawing/2014/main" id="{4F2224D5-A688-4EF5-88C4-B1D8F4ADB6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7622B6-A5D0-46B9-BE04-8975779A125E}"/>
              </a:ext>
            </a:extLst>
          </p:cNvPr>
          <p:cNvSpPr>
            <a:spLocks noGrp="1"/>
          </p:cNvSpPr>
          <p:nvPr>
            <p:ph type="sldNum" sz="quarter" idx="12"/>
          </p:nvPr>
        </p:nvSpPr>
        <p:spPr/>
        <p:txBody>
          <a:bodyPr/>
          <a:lstStyle/>
          <a:p>
            <a:fld id="{749B9B7C-4F01-454C-B522-151389636838}" type="slidenum">
              <a:rPr lang="en-US" smtClean="0"/>
              <a:t>‹#›</a:t>
            </a:fld>
            <a:endParaRPr lang="en-US"/>
          </a:p>
        </p:txBody>
      </p:sp>
    </p:spTree>
    <p:extLst>
      <p:ext uri="{BB962C8B-B14F-4D97-AF65-F5344CB8AC3E}">
        <p14:creationId xmlns:p14="http://schemas.microsoft.com/office/powerpoint/2010/main" val="20807534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238E4-8668-4775-86D8-C6E2062945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65BB70-A755-43F1-8E86-4741019DF5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76DFA6-3255-48D1-A2C7-E27E139F9A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3ADC7E-53CD-4F52-88DB-8F45D934F053}"/>
              </a:ext>
            </a:extLst>
          </p:cNvPr>
          <p:cNvSpPr>
            <a:spLocks noGrp="1"/>
          </p:cNvSpPr>
          <p:nvPr>
            <p:ph type="dt" sz="half" idx="10"/>
          </p:nvPr>
        </p:nvSpPr>
        <p:spPr/>
        <p:txBody>
          <a:bodyPr/>
          <a:lstStyle/>
          <a:p>
            <a:fld id="{F77F768F-2913-45B3-A3D6-DD9A6E746036}" type="datetimeFigureOut">
              <a:rPr lang="en-US" smtClean="0"/>
              <a:t>10/8/2024</a:t>
            </a:fld>
            <a:endParaRPr lang="en-US"/>
          </a:p>
        </p:txBody>
      </p:sp>
      <p:sp>
        <p:nvSpPr>
          <p:cNvPr id="6" name="Footer Placeholder 5">
            <a:extLst>
              <a:ext uri="{FF2B5EF4-FFF2-40B4-BE49-F238E27FC236}">
                <a16:creationId xmlns:a16="http://schemas.microsoft.com/office/drawing/2014/main" id="{38C6DB46-D000-407F-979D-EE9EA430EB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E9D3E4-A38A-4049-9E46-E7EE0A364A62}"/>
              </a:ext>
            </a:extLst>
          </p:cNvPr>
          <p:cNvSpPr>
            <a:spLocks noGrp="1"/>
          </p:cNvSpPr>
          <p:nvPr>
            <p:ph type="sldNum" sz="quarter" idx="12"/>
          </p:nvPr>
        </p:nvSpPr>
        <p:spPr/>
        <p:txBody>
          <a:bodyPr/>
          <a:lstStyle/>
          <a:p>
            <a:fld id="{749B9B7C-4F01-454C-B522-151389636838}" type="slidenum">
              <a:rPr lang="en-US" smtClean="0"/>
              <a:t>‹#›</a:t>
            </a:fld>
            <a:endParaRPr lang="en-US"/>
          </a:p>
        </p:txBody>
      </p:sp>
    </p:spTree>
    <p:extLst>
      <p:ext uri="{BB962C8B-B14F-4D97-AF65-F5344CB8AC3E}">
        <p14:creationId xmlns:p14="http://schemas.microsoft.com/office/powerpoint/2010/main" val="97413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62F5D5F5-5596-4CC4-83C9-37FAD4E0EA34}" type="datetimeFigureOut">
              <a:rPr lang="en-US" smtClean="0"/>
              <a:t>10/8/2024</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2DC96D4-3082-443D-975A-9C3FAC0CB987}" type="slidenum">
              <a:rPr lang="en-US" smtClean="0"/>
              <a:t>‹#›</a:t>
            </a:fld>
            <a:endParaRPr lang="en-US"/>
          </a:p>
        </p:txBody>
      </p:sp>
    </p:spTree>
    <p:extLst>
      <p:ext uri="{BB962C8B-B14F-4D97-AF65-F5344CB8AC3E}">
        <p14:creationId xmlns:p14="http://schemas.microsoft.com/office/powerpoint/2010/main" val="11489364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F403D-182B-430D-80FA-2D172801B8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48794B-557E-4228-AA87-66A7663A2A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393C72-223F-458A-B8BA-05A270C9EC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74CD86-64AD-4732-A96A-7EDBE654D6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FF7030-2B93-4E04-B727-BF751C5465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93FC1A9-C24D-4613-9460-F69E28F41B9D}"/>
              </a:ext>
            </a:extLst>
          </p:cNvPr>
          <p:cNvSpPr>
            <a:spLocks noGrp="1"/>
          </p:cNvSpPr>
          <p:nvPr>
            <p:ph type="dt" sz="half" idx="10"/>
          </p:nvPr>
        </p:nvSpPr>
        <p:spPr/>
        <p:txBody>
          <a:bodyPr/>
          <a:lstStyle/>
          <a:p>
            <a:fld id="{F77F768F-2913-45B3-A3D6-DD9A6E746036}" type="datetimeFigureOut">
              <a:rPr lang="en-US" smtClean="0"/>
              <a:t>10/8/2024</a:t>
            </a:fld>
            <a:endParaRPr lang="en-US"/>
          </a:p>
        </p:txBody>
      </p:sp>
      <p:sp>
        <p:nvSpPr>
          <p:cNvPr id="8" name="Footer Placeholder 7">
            <a:extLst>
              <a:ext uri="{FF2B5EF4-FFF2-40B4-BE49-F238E27FC236}">
                <a16:creationId xmlns:a16="http://schemas.microsoft.com/office/drawing/2014/main" id="{44DB3C5C-2952-47BE-9231-9F3BE94F88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689CA04-F213-44A4-AE0F-A0641FFC6295}"/>
              </a:ext>
            </a:extLst>
          </p:cNvPr>
          <p:cNvSpPr>
            <a:spLocks noGrp="1"/>
          </p:cNvSpPr>
          <p:nvPr>
            <p:ph type="sldNum" sz="quarter" idx="12"/>
          </p:nvPr>
        </p:nvSpPr>
        <p:spPr/>
        <p:txBody>
          <a:bodyPr/>
          <a:lstStyle/>
          <a:p>
            <a:fld id="{749B9B7C-4F01-454C-B522-151389636838}" type="slidenum">
              <a:rPr lang="en-US" smtClean="0"/>
              <a:t>‹#›</a:t>
            </a:fld>
            <a:endParaRPr lang="en-US"/>
          </a:p>
        </p:txBody>
      </p:sp>
    </p:spTree>
    <p:extLst>
      <p:ext uri="{BB962C8B-B14F-4D97-AF65-F5344CB8AC3E}">
        <p14:creationId xmlns:p14="http://schemas.microsoft.com/office/powerpoint/2010/main" val="36524700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75E49-F9ED-4443-9382-100F7C41EA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2FE9C1-B9BD-4AA8-8257-F37518DCF1DC}"/>
              </a:ext>
            </a:extLst>
          </p:cNvPr>
          <p:cNvSpPr>
            <a:spLocks noGrp="1"/>
          </p:cNvSpPr>
          <p:nvPr>
            <p:ph type="dt" sz="half" idx="10"/>
          </p:nvPr>
        </p:nvSpPr>
        <p:spPr/>
        <p:txBody>
          <a:bodyPr/>
          <a:lstStyle/>
          <a:p>
            <a:fld id="{F77F768F-2913-45B3-A3D6-DD9A6E746036}" type="datetimeFigureOut">
              <a:rPr lang="en-US" smtClean="0"/>
              <a:t>10/8/2024</a:t>
            </a:fld>
            <a:endParaRPr lang="en-US"/>
          </a:p>
        </p:txBody>
      </p:sp>
      <p:sp>
        <p:nvSpPr>
          <p:cNvPr id="4" name="Footer Placeholder 3">
            <a:extLst>
              <a:ext uri="{FF2B5EF4-FFF2-40B4-BE49-F238E27FC236}">
                <a16:creationId xmlns:a16="http://schemas.microsoft.com/office/drawing/2014/main" id="{60A2B951-4215-486C-844F-F3F194A07E8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F78AD9A-BECF-47A5-B0E7-B7800696E2B7}"/>
              </a:ext>
            </a:extLst>
          </p:cNvPr>
          <p:cNvSpPr>
            <a:spLocks noGrp="1"/>
          </p:cNvSpPr>
          <p:nvPr>
            <p:ph type="sldNum" sz="quarter" idx="12"/>
          </p:nvPr>
        </p:nvSpPr>
        <p:spPr/>
        <p:txBody>
          <a:bodyPr/>
          <a:lstStyle/>
          <a:p>
            <a:fld id="{749B9B7C-4F01-454C-B522-151389636838}" type="slidenum">
              <a:rPr lang="en-US" smtClean="0"/>
              <a:t>‹#›</a:t>
            </a:fld>
            <a:endParaRPr lang="en-US"/>
          </a:p>
        </p:txBody>
      </p:sp>
    </p:spTree>
    <p:extLst>
      <p:ext uri="{BB962C8B-B14F-4D97-AF65-F5344CB8AC3E}">
        <p14:creationId xmlns:p14="http://schemas.microsoft.com/office/powerpoint/2010/main" val="10971893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A8B65C-6384-42F3-8773-49F283E93D13}"/>
              </a:ext>
            </a:extLst>
          </p:cNvPr>
          <p:cNvSpPr>
            <a:spLocks noGrp="1"/>
          </p:cNvSpPr>
          <p:nvPr>
            <p:ph type="dt" sz="half" idx="10"/>
          </p:nvPr>
        </p:nvSpPr>
        <p:spPr/>
        <p:txBody>
          <a:bodyPr/>
          <a:lstStyle/>
          <a:p>
            <a:fld id="{F77F768F-2913-45B3-A3D6-DD9A6E746036}" type="datetimeFigureOut">
              <a:rPr lang="en-US" smtClean="0"/>
              <a:t>10/8/2024</a:t>
            </a:fld>
            <a:endParaRPr lang="en-US"/>
          </a:p>
        </p:txBody>
      </p:sp>
      <p:sp>
        <p:nvSpPr>
          <p:cNvPr id="3" name="Footer Placeholder 2">
            <a:extLst>
              <a:ext uri="{FF2B5EF4-FFF2-40B4-BE49-F238E27FC236}">
                <a16:creationId xmlns:a16="http://schemas.microsoft.com/office/drawing/2014/main" id="{89471C9C-F505-491B-B037-9F6A4C5012D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326C533-6AFF-4A5F-885A-A257FE1F6930}"/>
              </a:ext>
            </a:extLst>
          </p:cNvPr>
          <p:cNvSpPr>
            <a:spLocks noGrp="1"/>
          </p:cNvSpPr>
          <p:nvPr>
            <p:ph type="sldNum" sz="quarter" idx="12"/>
          </p:nvPr>
        </p:nvSpPr>
        <p:spPr/>
        <p:txBody>
          <a:bodyPr/>
          <a:lstStyle/>
          <a:p>
            <a:fld id="{749B9B7C-4F01-454C-B522-151389636838}" type="slidenum">
              <a:rPr lang="en-US" smtClean="0"/>
              <a:t>‹#›</a:t>
            </a:fld>
            <a:endParaRPr lang="en-US"/>
          </a:p>
        </p:txBody>
      </p:sp>
    </p:spTree>
    <p:extLst>
      <p:ext uri="{BB962C8B-B14F-4D97-AF65-F5344CB8AC3E}">
        <p14:creationId xmlns:p14="http://schemas.microsoft.com/office/powerpoint/2010/main" val="16886815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73768-610A-4301-96F3-08C6C830B2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F9F482-CC55-4D34-8A0F-3C6CFE7F4F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F7A6B1-4751-41FD-93F3-C184ED1BCB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7E19ED-7A2F-49B5-ACEE-92D662C4D84F}"/>
              </a:ext>
            </a:extLst>
          </p:cNvPr>
          <p:cNvSpPr>
            <a:spLocks noGrp="1"/>
          </p:cNvSpPr>
          <p:nvPr>
            <p:ph type="dt" sz="half" idx="10"/>
          </p:nvPr>
        </p:nvSpPr>
        <p:spPr/>
        <p:txBody>
          <a:bodyPr/>
          <a:lstStyle/>
          <a:p>
            <a:fld id="{F77F768F-2913-45B3-A3D6-DD9A6E746036}" type="datetimeFigureOut">
              <a:rPr lang="en-US" smtClean="0"/>
              <a:t>10/8/2024</a:t>
            </a:fld>
            <a:endParaRPr lang="en-US"/>
          </a:p>
        </p:txBody>
      </p:sp>
      <p:sp>
        <p:nvSpPr>
          <p:cNvPr id="6" name="Footer Placeholder 5">
            <a:extLst>
              <a:ext uri="{FF2B5EF4-FFF2-40B4-BE49-F238E27FC236}">
                <a16:creationId xmlns:a16="http://schemas.microsoft.com/office/drawing/2014/main" id="{DD547E80-AA03-4D30-836C-E8233EAED0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B3071-FC1C-418D-8A38-053CA136F51F}"/>
              </a:ext>
            </a:extLst>
          </p:cNvPr>
          <p:cNvSpPr>
            <a:spLocks noGrp="1"/>
          </p:cNvSpPr>
          <p:nvPr>
            <p:ph type="sldNum" sz="quarter" idx="12"/>
          </p:nvPr>
        </p:nvSpPr>
        <p:spPr/>
        <p:txBody>
          <a:bodyPr/>
          <a:lstStyle/>
          <a:p>
            <a:fld id="{749B9B7C-4F01-454C-B522-151389636838}" type="slidenum">
              <a:rPr lang="en-US" smtClean="0"/>
              <a:t>‹#›</a:t>
            </a:fld>
            <a:endParaRPr lang="en-US"/>
          </a:p>
        </p:txBody>
      </p:sp>
    </p:spTree>
    <p:extLst>
      <p:ext uri="{BB962C8B-B14F-4D97-AF65-F5344CB8AC3E}">
        <p14:creationId xmlns:p14="http://schemas.microsoft.com/office/powerpoint/2010/main" val="3557957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15642-CC95-4E23-83FF-C479533509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F29A44-B408-4FF5-9D8F-4E816FAFE3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E2AF0E3-CA73-47C1-8B3E-FB2A1B4EC1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53650-4AB8-457E-954C-844E6083691A}"/>
              </a:ext>
            </a:extLst>
          </p:cNvPr>
          <p:cNvSpPr>
            <a:spLocks noGrp="1"/>
          </p:cNvSpPr>
          <p:nvPr>
            <p:ph type="dt" sz="half" idx="10"/>
          </p:nvPr>
        </p:nvSpPr>
        <p:spPr/>
        <p:txBody>
          <a:bodyPr/>
          <a:lstStyle/>
          <a:p>
            <a:fld id="{F77F768F-2913-45B3-A3D6-DD9A6E746036}" type="datetimeFigureOut">
              <a:rPr lang="en-US" smtClean="0"/>
              <a:t>10/8/2024</a:t>
            </a:fld>
            <a:endParaRPr lang="en-US"/>
          </a:p>
        </p:txBody>
      </p:sp>
      <p:sp>
        <p:nvSpPr>
          <p:cNvPr id="6" name="Footer Placeholder 5">
            <a:extLst>
              <a:ext uri="{FF2B5EF4-FFF2-40B4-BE49-F238E27FC236}">
                <a16:creationId xmlns:a16="http://schemas.microsoft.com/office/drawing/2014/main" id="{A54E8C12-BCD9-4EAB-A709-3CBBE06E78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560B65-AE98-4A7D-B1A3-7A7BC5840374}"/>
              </a:ext>
            </a:extLst>
          </p:cNvPr>
          <p:cNvSpPr>
            <a:spLocks noGrp="1"/>
          </p:cNvSpPr>
          <p:nvPr>
            <p:ph type="sldNum" sz="quarter" idx="12"/>
          </p:nvPr>
        </p:nvSpPr>
        <p:spPr/>
        <p:txBody>
          <a:bodyPr/>
          <a:lstStyle/>
          <a:p>
            <a:fld id="{749B9B7C-4F01-454C-B522-151389636838}" type="slidenum">
              <a:rPr lang="en-US" smtClean="0"/>
              <a:t>‹#›</a:t>
            </a:fld>
            <a:endParaRPr lang="en-US"/>
          </a:p>
        </p:txBody>
      </p:sp>
    </p:spTree>
    <p:extLst>
      <p:ext uri="{BB962C8B-B14F-4D97-AF65-F5344CB8AC3E}">
        <p14:creationId xmlns:p14="http://schemas.microsoft.com/office/powerpoint/2010/main" val="17000968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0E28D-3DD2-4718-9D2C-F29D952F41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4C81F1B-A1C3-409F-B5FF-82B36B0557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CF578-1DB7-4ACF-BA11-E80BB8C52987}"/>
              </a:ext>
            </a:extLst>
          </p:cNvPr>
          <p:cNvSpPr>
            <a:spLocks noGrp="1"/>
          </p:cNvSpPr>
          <p:nvPr>
            <p:ph type="dt" sz="half" idx="10"/>
          </p:nvPr>
        </p:nvSpPr>
        <p:spPr/>
        <p:txBody>
          <a:bodyPr/>
          <a:lstStyle/>
          <a:p>
            <a:fld id="{F77F768F-2913-45B3-A3D6-DD9A6E746036}" type="datetimeFigureOut">
              <a:rPr lang="en-US" smtClean="0"/>
              <a:t>10/8/2024</a:t>
            </a:fld>
            <a:endParaRPr lang="en-US"/>
          </a:p>
        </p:txBody>
      </p:sp>
      <p:sp>
        <p:nvSpPr>
          <p:cNvPr id="5" name="Footer Placeholder 4">
            <a:extLst>
              <a:ext uri="{FF2B5EF4-FFF2-40B4-BE49-F238E27FC236}">
                <a16:creationId xmlns:a16="http://schemas.microsoft.com/office/drawing/2014/main" id="{9E4370E7-4341-4E79-9ABC-82F694C1B9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35AB4A-E5E1-485A-B2D0-42701B4798E5}"/>
              </a:ext>
            </a:extLst>
          </p:cNvPr>
          <p:cNvSpPr>
            <a:spLocks noGrp="1"/>
          </p:cNvSpPr>
          <p:nvPr>
            <p:ph type="sldNum" sz="quarter" idx="12"/>
          </p:nvPr>
        </p:nvSpPr>
        <p:spPr/>
        <p:txBody>
          <a:bodyPr/>
          <a:lstStyle/>
          <a:p>
            <a:fld id="{749B9B7C-4F01-454C-B522-151389636838}" type="slidenum">
              <a:rPr lang="en-US" smtClean="0"/>
              <a:t>‹#›</a:t>
            </a:fld>
            <a:endParaRPr lang="en-US"/>
          </a:p>
        </p:txBody>
      </p:sp>
    </p:spTree>
    <p:extLst>
      <p:ext uri="{BB962C8B-B14F-4D97-AF65-F5344CB8AC3E}">
        <p14:creationId xmlns:p14="http://schemas.microsoft.com/office/powerpoint/2010/main" val="3170441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1B09E5-EEED-42A8-8DBD-1914EF8A88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E1A1AB-B46E-463D-9E2B-7A4F0FE6C4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77A957-59A7-4723-92BF-1FA8CA18A2FD}"/>
              </a:ext>
            </a:extLst>
          </p:cNvPr>
          <p:cNvSpPr>
            <a:spLocks noGrp="1"/>
          </p:cNvSpPr>
          <p:nvPr>
            <p:ph type="dt" sz="half" idx="10"/>
          </p:nvPr>
        </p:nvSpPr>
        <p:spPr/>
        <p:txBody>
          <a:bodyPr/>
          <a:lstStyle/>
          <a:p>
            <a:fld id="{F77F768F-2913-45B3-A3D6-DD9A6E746036}" type="datetimeFigureOut">
              <a:rPr lang="en-US" smtClean="0"/>
              <a:t>10/8/2024</a:t>
            </a:fld>
            <a:endParaRPr lang="en-US"/>
          </a:p>
        </p:txBody>
      </p:sp>
      <p:sp>
        <p:nvSpPr>
          <p:cNvPr id="5" name="Footer Placeholder 4">
            <a:extLst>
              <a:ext uri="{FF2B5EF4-FFF2-40B4-BE49-F238E27FC236}">
                <a16:creationId xmlns:a16="http://schemas.microsoft.com/office/drawing/2014/main" id="{0A6213C9-B930-48B6-8911-A14350C8D1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C03E5C-DC48-4503-87F6-5E55C1CE427E}"/>
              </a:ext>
            </a:extLst>
          </p:cNvPr>
          <p:cNvSpPr>
            <a:spLocks noGrp="1"/>
          </p:cNvSpPr>
          <p:nvPr>
            <p:ph type="sldNum" sz="quarter" idx="12"/>
          </p:nvPr>
        </p:nvSpPr>
        <p:spPr/>
        <p:txBody>
          <a:bodyPr/>
          <a:lstStyle/>
          <a:p>
            <a:fld id="{749B9B7C-4F01-454C-B522-151389636838}" type="slidenum">
              <a:rPr lang="en-US" smtClean="0"/>
              <a:t>‹#›</a:t>
            </a:fld>
            <a:endParaRPr lang="en-US"/>
          </a:p>
        </p:txBody>
      </p:sp>
    </p:spTree>
    <p:extLst>
      <p:ext uri="{BB962C8B-B14F-4D97-AF65-F5344CB8AC3E}">
        <p14:creationId xmlns:p14="http://schemas.microsoft.com/office/powerpoint/2010/main" val="3272389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F5D5F5-5596-4CC4-83C9-37FAD4E0EA34}" type="datetimeFigureOut">
              <a:rPr lang="en-US" smtClean="0"/>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3456679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F5D5F5-5596-4CC4-83C9-37FAD4E0EA34}" type="datetimeFigureOut">
              <a:rPr lang="en-US" smtClean="0"/>
              <a:t>10/8/2024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3516716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F5D5F5-5596-4CC4-83C9-37FAD4E0EA34}" type="datetimeFigureOut">
              <a:rPr lang="en-US" smtClean="0"/>
              <a:t>10/8/2024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217618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F5D5F5-5596-4CC4-83C9-37FAD4E0EA34}" type="datetimeFigureOut">
              <a:rPr lang="en-US" smtClean="0"/>
              <a:t>10/8/2024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3512516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F5D5F5-5596-4CC4-83C9-37FAD4E0EA34}" type="datetimeFigureOut">
              <a:rPr lang="en-US" smtClean="0"/>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9169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F5D5F5-5596-4CC4-83C9-37FAD4E0EA34}" type="datetimeFigureOut">
              <a:rPr lang="en-US" smtClean="0"/>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542071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62F5D5F5-5596-4CC4-83C9-37FAD4E0EA34}" type="datetimeFigureOut">
              <a:rPr lang="en-US" smtClean="0"/>
              <a:t>10/8/2024</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C2DC96D4-3082-443D-975A-9C3FAC0CB987}" type="slidenum">
              <a:rPr lang="en-US" smtClean="0"/>
              <a:t>‹#›</a:t>
            </a:fld>
            <a:endParaRPr lang="en-US"/>
          </a:p>
        </p:txBody>
      </p:sp>
    </p:spTree>
    <p:extLst>
      <p:ext uri="{BB962C8B-B14F-4D97-AF65-F5344CB8AC3E}">
        <p14:creationId xmlns:p14="http://schemas.microsoft.com/office/powerpoint/2010/main" val="1114348340"/>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1"/>
            <a:ext cx="10363200" cy="4070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fld id="{B8D269C3-3C49-47C9-A6D3-5CD048248298}" type="slidenum">
              <a:rPr lang="en-US" smtClean="0"/>
              <a:pPr lvl="2"/>
              <a:t>‹#›</a:t>
            </a:fld>
            <a:endParaRPr lang="en-US"/>
          </a:p>
          <a:p>
            <a:pPr lvl="3"/>
            <a:r>
              <a:rPr lang="en-US"/>
              <a:t>Fourth level</a:t>
            </a:r>
          </a:p>
        </p:txBody>
      </p:sp>
      <p:sp>
        <p:nvSpPr>
          <p:cNvPr id="1029" name="Line 5"/>
          <p:cNvSpPr>
            <a:spLocks noChangeShapeType="1"/>
          </p:cNvSpPr>
          <p:nvPr/>
        </p:nvSpPr>
        <p:spPr bwMode="auto">
          <a:xfrm>
            <a:off x="2032000" y="1828800"/>
            <a:ext cx="8534400" cy="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800"/>
          </a:p>
        </p:txBody>
      </p:sp>
      <p:sp>
        <p:nvSpPr>
          <p:cNvPr id="9" name="Rectangle 4"/>
          <p:cNvSpPr txBox="1">
            <a:spLocks noChangeArrowheads="1"/>
          </p:cNvSpPr>
          <p:nvPr userDrawn="1"/>
        </p:nvSpPr>
        <p:spPr bwMode="auto">
          <a:xfrm>
            <a:off x="2540000" y="6188075"/>
            <a:ext cx="7112000" cy="533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defPPr>
              <a:defRPr lang="en-US"/>
            </a:defPPr>
            <a:lvl1pPr algn="ctr" rtl="0" fontAlgn="base">
              <a:spcBef>
                <a:spcPct val="0"/>
              </a:spcBef>
              <a:spcAft>
                <a:spcPct val="0"/>
              </a:spcAft>
              <a:defRPr sz="1400" kern="1200">
                <a:solidFill>
                  <a:schemeClr val="tx1"/>
                </a:solidFill>
                <a:effectLst/>
                <a:latin typeface="Times New Roman" pitchFamily="18" charset="0"/>
                <a:ea typeface="+mn-ea"/>
                <a:cs typeface="+mn-cs"/>
              </a:defRPr>
            </a:lvl1pPr>
            <a:lvl2pPr marL="457200" algn="ctr"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ctr"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fontAlgn="base">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a:lstStyle>
          <a:p>
            <a:pPr>
              <a:defRPr/>
            </a:pPr>
            <a:r>
              <a:rPr lang="en-US" sz="1400">
                <a:solidFill>
                  <a:srgbClr val="000000"/>
                </a:solidFill>
              </a:rPr>
              <a:t>MedicareAdvocacy.org</a:t>
            </a:r>
          </a:p>
          <a:p>
            <a:pPr>
              <a:defRPr/>
            </a:pPr>
            <a:r>
              <a:rPr lang="en-US" sz="1400">
                <a:solidFill>
                  <a:srgbClr val="000000"/>
                </a:solidFill>
              </a:rPr>
              <a:t>Copyright © Center for Medicare Advocacy</a:t>
            </a:r>
          </a:p>
        </p:txBody>
      </p:sp>
      <p:sp>
        <p:nvSpPr>
          <p:cNvPr id="3" name="Slide Number Placeholder 2"/>
          <p:cNvSpPr>
            <a:spLocks noGrp="1"/>
          </p:cNvSpPr>
          <p:nvPr>
            <p:ph type="sldNum" sz="quarter" idx="4"/>
          </p:nvPr>
        </p:nvSpPr>
        <p:spPr>
          <a:xfrm>
            <a:off x="10363200" y="6356351"/>
            <a:ext cx="990600" cy="365125"/>
          </a:xfrm>
          <a:prstGeom prst="rect">
            <a:avLst/>
          </a:prstGeom>
        </p:spPr>
        <p:txBody>
          <a:bodyPr vert="horz" lIns="91440" tIns="45720" rIns="91440" bIns="45720" rtlCol="0" anchor="ctr"/>
          <a:lstStyle>
            <a:lvl1pPr algn="r">
              <a:defRPr sz="1200">
                <a:solidFill>
                  <a:srgbClr val="000000"/>
                </a:solidFill>
                <a:effectLst/>
              </a:defRPr>
            </a:lvl1pPr>
          </a:lstStyle>
          <a:p>
            <a:fld id="{2B1CF7D1-9693-4C37-A70A-E0F081EFFC0F}" type="slidenum">
              <a:rPr lang="en-US" smtClean="0"/>
              <a:pPr/>
              <a:t>‹#›</a:t>
            </a:fld>
            <a:endParaRPr lang="en-US"/>
          </a:p>
        </p:txBody>
      </p:sp>
    </p:spTree>
    <p:extLst>
      <p:ext uri="{BB962C8B-B14F-4D97-AF65-F5344CB8AC3E}">
        <p14:creationId xmlns:p14="http://schemas.microsoft.com/office/powerpoint/2010/main" val="74519933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Lst>
  <p:hf hdr="0" dt="0"/>
  <p:txStyles>
    <p:titleStyle>
      <a:lvl1pPr algn="ctr" rtl="0" eaLnBrk="1" fontAlgn="base" hangingPunct="1">
        <a:spcBef>
          <a:spcPct val="0"/>
        </a:spcBef>
        <a:spcAft>
          <a:spcPct val="0"/>
        </a:spcAft>
        <a:defRPr sz="3600" b="1" i="0" cap="all" baseline="0">
          <a:solidFill>
            <a:srgbClr val="000000"/>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Font typeface="Wingdings" pitchFamily="2" charset="2"/>
        <a:buChar char="§"/>
        <a:defRPr sz="3200">
          <a:solidFill>
            <a:srgbClr val="000000"/>
          </a:solidFill>
          <a:latin typeface="+mn-lt"/>
          <a:ea typeface="+mn-ea"/>
          <a:cs typeface="+mn-cs"/>
        </a:defRPr>
      </a:lvl1pPr>
      <a:lvl2pPr marL="742950" indent="-285750" algn="l" rtl="0" eaLnBrk="1" fontAlgn="base" hangingPunct="1">
        <a:spcBef>
          <a:spcPct val="20000"/>
        </a:spcBef>
        <a:spcAft>
          <a:spcPct val="0"/>
        </a:spcAft>
        <a:buSzPct val="125000"/>
        <a:buChar char="•"/>
        <a:defRPr sz="2800">
          <a:solidFill>
            <a:srgbClr val="000000"/>
          </a:solidFill>
          <a:latin typeface="+mn-lt"/>
        </a:defRPr>
      </a:lvl2pPr>
      <a:lvl3pPr marL="1143000" indent="-228600" algn="l" rtl="0" eaLnBrk="1" fontAlgn="base" hangingPunct="1">
        <a:spcBef>
          <a:spcPct val="20000"/>
        </a:spcBef>
        <a:spcAft>
          <a:spcPct val="0"/>
        </a:spcAft>
        <a:buChar char="•"/>
        <a:defRPr sz="2400">
          <a:solidFill>
            <a:srgbClr val="000000"/>
          </a:solidFill>
          <a:latin typeface="+mn-lt"/>
        </a:defRPr>
      </a:lvl3pPr>
      <a:lvl4pPr marL="1600200" indent="-228600" algn="l" rtl="0" eaLnBrk="1" fontAlgn="base" hangingPunct="1">
        <a:spcBef>
          <a:spcPct val="20000"/>
        </a:spcBef>
        <a:spcAft>
          <a:spcPct val="0"/>
        </a:spcAft>
        <a:buChar char="•"/>
        <a:defRPr sz="2000">
          <a:solidFill>
            <a:srgbClr val="000000"/>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0FB911-5528-3CB8-2EF9-D4A13FCDD0BF}"/>
              </a:ext>
            </a:extLst>
          </p:cNvPr>
          <p:cNvSpPr>
            <a:spLocks noGrp="1"/>
          </p:cNvSpPr>
          <p:nvPr>
            <p:ph type="title"/>
          </p:nvPr>
        </p:nvSpPr>
        <p:spPr>
          <a:xfrm>
            <a:off x="838200" y="288923"/>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1AD9CE-8818-4021-F1C5-89AA43051B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15577A-9EE7-C7B3-603E-065A356C64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a:solidFill>
                  <a:schemeClr val="tx1">
                    <a:tint val="75000"/>
                  </a:schemeClr>
                </a:solidFill>
                <a:latin typeface="Galano Grotesque Alt" pitchFamily="2" charset="77"/>
              </a:defRPr>
            </a:lvl1pPr>
          </a:lstStyle>
          <a:p>
            <a:fld id="{B61BEF0D-F0BB-DE4B-95CE-6DB70DBA9567}" type="datetimeFigureOut">
              <a:rPr lang="en-US" smtClean="0"/>
              <a:pPr/>
              <a:t>10/8/2024</a:t>
            </a:fld>
            <a:endParaRPr lang="en-US"/>
          </a:p>
        </p:txBody>
      </p:sp>
      <p:sp>
        <p:nvSpPr>
          <p:cNvPr id="5" name="Footer Placeholder 4">
            <a:extLst>
              <a:ext uri="{FF2B5EF4-FFF2-40B4-BE49-F238E27FC236}">
                <a16:creationId xmlns:a16="http://schemas.microsoft.com/office/drawing/2014/main" id="{5B38817A-D4FE-8641-45E6-FBB4CAB8C0D9}"/>
              </a:ext>
            </a:extLst>
          </p:cNvPr>
          <p:cNvSpPr>
            <a:spLocks noGrp="1"/>
          </p:cNvSpPr>
          <p:nvPr>
            <p:ph type="ftr" sz="quarter" idx="3"/>
          </p:nvPr>
        </p:nvSpPr>
        <p:spPr>
          <a:xfrm>
            <a:off x="3831772" y="6356350"/>
            <a:ext cx="4114800" cy="365125"/>
          </a:xfrm>
          <a:prstGeom prst="rect">
            <a:avLst/>
          </a:prstGeom>
        </p:spPr>
        <p:txBody>
          <a:bodyPr vert="horz" lIns="91440" tIns="45720" rIns="91440" bIns="45720" rtlCol="0" anchor="ctr"/>
          <a:lstStyle>
            <a:lvl1pPr algn="ctr">
              <a:defRPr sz="1200" b="1" i="0">
                <a:solidFill>
                  <a:schemeClr val="tx1">
                    <a:tint val="75000"/>
                  </a:schemeClr>
                </a:solidFill>
                <a:latin typeface="Galano Grotesque Alt" pitchFamily="2" charset="77"/>
              </a:defRPr>
            </a:lvl1pPr>
          </a:lstStyle>
          <a:p>
            <a:endParaRPr lang="en-US"/>
          </a:p>
        </p:txBody>
      </p:sp>
      <p:sp>
        <p:nvSpPr>
          <p:cNvPr id="6" name="Slide Number Placeholder 5">
            <a:extLst>
              <a:ext uri="{FF2B5EF4-FFF2-40B4-BE49-F238E27FC236}">
                <a16:creationId xmlns:a16="http://schemas.microsoft.com/office/drawing/2014/main" id="{ACC8E9D9-347C-DFD3-7038-8742954F7164}"/>
              </a:ext>
            </a:extLst>
          </p:cNvPr>
          <p:cNvSpPr>
            <a:spLocks noGrp="1"/>
          </p:cNvSpPr>
          <p:nvPr>
            <p:ph type="sldNum" sz="quarter" idx="4"/>
          </p:nvPr>
        </p:nvSpPr>
        <p:spPr>
          <a:xfrm>
            <a:off x="8229600" y="6356350"/>
            <a:ext cx="2743200" cy="365125"/>
          </a:xfrm>
          <a:prstGeom prst="rect">
            <a:avLst/>
          </a:prstGeom>
        </p:spPr>
        <p:txBody>
          <a:bodyPr vert="horz" lIns="91440" tIns="45720" rIns="91440" bIns="45720" rtlCol="0" anchor="ctr"/>
          <a:lstStyle>
            <a:lvl1pPr algn="r">
              <a:defRPr sz="1200" b="1" i="0">
                <a:solidFill>
                  <a:schemeClr val="tx1">
                    <a:tint val="75000"/>
                  </a:schemeClr>
                </a:solidFill>
                <a:latin typeface="Galano Grotesque Alt" pitchFamily="2" charset="77"/>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140250374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b="1" i="0" kern="1200">
          <a:solidFill>
            <a:schemeClr val="tx2"/>
          </a:solidFill>
          <a:latin typeface="Galano Grotesque Al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1E912D-4127-432D-9CF6-AD0AF3DBD4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F820DF-6434-4983-8ED4-986CDC062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3F035D-20F9-4289-BA90-C61D0F3020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7F768F-2913-45B3-A3D6-DD9A6E746036}" type="datetimeFigureOut">
              <a:rPr lang="en-US" smtClean="0"/>
              <a:t>10/8/2024</a:t>
            </a:fld>
            <a:endParaRPr lang="en-US"/>
          </a:p>
        </p:txBody>
      </p:sp>
      <p:sp>
        <p:nvSpPr>
          <p:cNvPr id="5" name="Footer Placeholder 4">
            <a:extLst>
              <a:ext uri="{FF2B5EF4-FFF2-40B4-BE49-F238E27FC236}">
                <a16:creationId xmlns:a16="http://schemas.microsoft.com/office/drawing/2014/main" id="{01ABD7E8-30D2-40A9-8F8C-647734549D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79C8D54-7530-4508-86BD-B96CE23405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9B9B7C-4F01-454C-B522-151389636838}" type="slidenum">
              <a:rPr lang="en-US" smtClean="0"/>
              <a:t>‹#›</a:t>
            </a:fld>
            <a:endParaRPr lang="en-US"/>
          </a:p>
        </p:txBody>
      </p:sp>
    </p:spTree>
    <p:extLst>
      <p:ext uri="{BB962C8B-B14F-4D97-AF65-F5344CB8AC3E}">
        <p14:creationId xmlns:p14="http://schemas.microsoft.com/office/powerpoint/2010/main" val="402937855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2.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8.xml"/><Relationship Id="rId4" Type="http://schemas.openxmlformats.org/officeDocument/2006/relationships/image" Target="../media/image19.sv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hyperlink" Target="https://gcc02.safelinks.protection.outlook.com/?url=https%3A%2F%2Fmovingforwardcoalition.org%2F&amp;data=05%7C02%7CDaniel.Beem%40ct.gov%7Cab42bbf603a64a63cacc08dcd3fd6f05%7C118b7cfaa3dd48b9b02631ff69bb738b%7C0%7C0%7C638618336038748896%7CUnknown%7CTWFpbGZsb3d8eyJWIjoiMC4wLjAwMDAiLCJQIjoiV2luMzIiLCJBTiI6Ik1haWwiLCJXVCI6Mn0%3D%7C0%7C%7C%7C&amp;sdata=g0fnp6mROwGGCEXG8U8XZT76H8HTeSQI08OoxY3bZQM%3D&amp;reserved=0" TargetMode="External"/><Relationship Id="rId2" Type="http://schemas.openxmlformats.org/officeDocument/2006/relationships/notesSlide" Target="../notesSlides/notesSlide19.xml"/><Relationship Id="rId1" Type="http://schemas.openxmlformats.org/officeDocument/2006/relationships/slideLayout" Target="../slideLayouts/slideLayout19.xml"/><Relationship Id="rId5" Type="http://schemas.openxmlformats.org/officeDocument/2006/relationships/image" Target="../media/image22.png"/><Relationship Id="rId4" Type="http://schemas.openxmlformats.org/officeDocument/2006/relationships/hyperlink" Target="https://gcc02.safelinks.protection.outlook.com/?url=https%3A%2F%2Fnursinghomeactionguides.org%2Fwp-content%2Fuploads%2F2024%2F05%2FResident-Council-Guide_Digital.pdf&amp;data=05%7C02%7CDaniel.Beem%40ct.gov%7Cab42bbf603a64a63cacc08dcd3fd6f05%7C118b7cfaa3dd48b9b02631ff69bb738b%7C0%7C0%7C638618336038760022%7CUnknown%7CTWFpbGZsb3d8eyJWIjoiMC4wLjAwMDAiLCJQIjoiV2luMzIiLCJBTiI6Ik1haWwiLCJXVCI6Mn0%3D%7C0%7C%7C%7C&amp;sdata=%2BL7H%2BWXjGEJ4mLAe0spVcbH%2FT8iStuQEOhpVK7YpJHY%3D&amp;reserved=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2.xml"/><Relationship Id="rId1" Type="http://schemas.openxmlformats.org/officeDocument/2006/relationships/video" Target="https://www.youtube.com/embed/AwJSA-4Z9YA?feature=oembed" TargetMode="Externa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2.xml"/><Relationship Id="rId1" Type="http://schemas.openxmlformats.org/officeDocument/2006/relationships/video" Target="https://www.youtube.com/embed/FU_yIFTWD3A?feature=oembed" TargetMode="Externa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g"/></Relationships>
</file>

<file path=ppt/slides/_rels/slide25.xml.rels><?xml version="1.0" encoding="UTF-8" standalone="yes"?>
<Relationships xmlns="http://schemas.openxmlformats.org/package/2006/relationships"><Relationship Id="rId3" Type="http://schemas.openxmlformats.org/officeDocument/2006/relationships/hyperlink" Target="communitynetwork.amdoc.org" TargetMode="External"/><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hyperlink" Target="https://www.opendoorsnyc.org/nhlm" TargetMode="External"/><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static1.squarespace.com/static/5ef6394e91612c2d9bbcc714/t/636ec49c9ef9a90a5c7f52d7/1668203679645/bill_of_rights_4.jpg"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1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16.xml"/><Relationship Id="rId4" Type="http://schemas.openxmlformats.org/officeDocument/2006/relationships/hyperlink" Target="https://www.cga.ct.gov/2024/rpt/pdf/2024-R-0108.pdf"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jNtI-Q-vndAhVJn-AKHVjpAU0QjRx6BAgBEAU&amp;url=https://en.wikipedia.org/wiki/Microphone&amp;psig=AOvVaw3iy76qTWhrGeK8Lp0bSAJP&amp;ust=1539194942456119" TargetMode="External"/><Relationship Id="rId2" Type="http://schemas.openxmlformats.org/officeDocument/2006/relationships/notesSlide" Target="../notesSlides/notesSlide34.xml"/><Relationship Id="rId1" Type="http://schemas.openxmlformats.org/officeDocument/2006/relationships/slideLayout" Target="../slideLayouts/slideLayout22.xml"/><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hyperlink" Target="https://portal.ct.gov/LTCOP/Content/Executive-Board-RCP/Executive-Board-RCP"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42.xml"/><Relationship Id="rId1" Type="http://schemas.openxmlformats.org/officeDocument/2006/relationships/slideLayout" Target="../slideLayouts/slideLayout16.xml"/><Relationship Id="rId5" Type="http://schemas.openxmlformats.org/officeDocument/2006/relationships/hyperlink" Target="mailto:LTCOP@ct.gov" TargetMode="External"/><Relationship Id="rId4" Type="http://schemas.openxmlformats.org/officeDocument/2006/relationships/hyperlink" Target="tel:18663881888"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22.xml"/><Relationship Id="rId5" Type="http://schemas.openxmlformats.org/officeDocument/2006/relationships/image" Target="../media/image41.png"/><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164" y="4005305"/>
            <a:ext cx="7752271" cy="1947591"/>
          </a:xfrm>
        </p:spPr>
        <p:txBody>
          <a:bodyPr>
            <a:normAutofit fontScale="90000"/>
          </a:bodyPr>
          <a:lstStyle/>
          <a:p>
            <a:pPr marL="0" marR="0" algn="ctr">
              <a:spcBef>
                <a:spcPts val="0"/>
              </a:spcBef>
              <a:spcAft>
                <a:spcPts val="1000"/>
              </a:spcAft>
            </a:pPr>
            <a:r>
              <a:rPr lang="en-US" sz="6000" dirty="0">
                <a:ln>
                  <a:noFill/>
                </a:ln>
                <a:effectLst>
                  <a:outerShdw blurRad="38100" dist="25400" dir="5400000" algn="ctr">
                    <a:srgbClr val="6E747A">
                      <a:alpha val="43000"/>
                    </a:srgbClr>
                  </a:outerShdw>
                </a:effectLst>
                <a:latin typeface="Times New Roman" panose="02020603050405020304" pitchFamily="18" charset="0"/>
                <a:ea typeface="Times New Roman" panose="02020603050405020304" pitchFamily="18" charset="0"/>
              </a:rPr>
              <a:t>Voices United, Empowering Choices: Strength in Advocacy</a:t>
            </a:r>
            <a:endParaRPr lang="en-US" sz="2400" dirty="0">
              <a:effectLst/>
              <a:latin typeface="Times New Roman" panose="02020603050405020304" pitchFamily="18" charset="0"/>
              <a:ea typeface="Times New Roman" panose="02020603050405020304" pitchFamily="18" charset="0"/>
            </a:endParaRPr>
          </a:p>
        </p:txBody>
      </p:sp>
      <p:sp>
        <p:nvSpPr>
          <p:cNvPr id="14" name="Rectangle: Rounded Corners 13">
            <a:extLst>
              <a:ext uri="{FF2B5EF4-FFF2-40B4-BE49-F238E27FC236}">
                <a16:creationId xmlns:a16="http://schemas.microsoft.com/office/drawing/2014/main" id="{3020CD92-7DB1-49F4-8D90-32C2B9ED3A73}"/>
              </a:ext>
            </a:extLst>
          </p:cNvPr>
          <p:cNvSpPr/>
          <p:nvPr/>
        </p:nvSpPr>
        <p:spPr>
          <a:xfrm>
            <a:off x="542925" y="1538103"/>
            <a:ext cx="6696075" cy="1947591"/>
          </a:xfrm>
          <a:custGeom>
            <a:avLst/>
            <a:gdLst>
              <a:gd name="connsiteX0" fmla="*/ 0 w 6696075"/>
              <a:gd name="connsiteY0" fmla="*/ 324605 h 1947591"/>
              <a:gd name="connsiteX1" fmla="*/ 324605 w 6696075"/>
              <a:gd name="connsiteY1" fmla="*/ 0 h 1947591"/>
              <a:gd name="connsiteX2" fmla="*/ 813851 w 6696075"/>
              <a:gd name="connsiteY2" fmla="*/ 0 h 1947591"/>
              <a:gd name="connsiteX3" fmla="*/ 1484504 w 6696075"/>
              <a:gd name="connsiteY3" fmla="*/ 0 h 1947591"/>
              <a:gd name="connsiteX4" fmla="*/ 1852813 w 6696075"/>
              <a:gd name="connsiteY4" fmla="*/ 0 h 1947591"/>
              <a:gd name="connsiteX5" fmla="*/ 2281590 w 6696075"/>
              <a:gd name="connsiteY5" fmla="*/ 0 h 1947591"/>
              <a:gd name="connsiteX6" fmla="*/ 2831305 w 6696075"/>
              <a:gd name="connsiteY6" fmla="*/ 0 h 1947591"/>
              <a:gd name="connsiteX7" fmla="*/ 3320552 w 6696075"/>
              <a:gd name="connsiteY7" fmla="*/ 0 h 1947591"/>
              <a:gd name="connsiteX8" fmla="*/ 3688861 w 6696075"/>
              <a:gd name="connsiteY8" fmla="*/ 0 h 1947591"/>
              <a:gd name="connsiteX9" fmla="*/ 4238576 w 6696075"/>
              <a:gd name="connsiteY9" fmla="*/ 0 h 1947591"/>
              <a:gd name="connsiteX10" fmla="*/ 4667354 w 6696075"/>
              <a:gd name="connsiteY10" fmla="*/ 0 h 1947591"/>
              <a:gd name="connsiteX11" fmla="*/ 5217069 w 6696075"/>
              <a:gd name="connsiteY11" fmla="*/ 0 h 1947591"/>
              <a:gd name="connsiteX12" fmla="*/ 5766784 w 6696075"/>
              <a:gd name="connsiteY12" fmla="*/ 0 h 1947591"/>
              <a:gd name="connsiteX13" fmla="*/ 6371470 w 6696075"/>
              <a:gd name="connsiteY13" fmla="*/ 0 h 1947591"/>
              <a:gd name="connsiteX14" fmla="*/ 6696075 w 6696075"/>
              <a:gd name="connsiteY14" fmla="*/ 324605 h 1947591"/>
              <a:gd name="connsiteX15" fmla="*/ 6696075 w 6696075"/>
              <a:gd name="connsiteY15" fmla="*/ 731431 h 1947591"/>
              <a:gd name="connsiteX16" fmla="*/ 6696075 w 6696075"/>
              <a:gd name="connsiteY16" fmla="*/ 1125273 h 1947591"/>
              <a:gd name="connsiteX17" fmla="*/ 6696075 w 6696075"/>
              <a:gd name="connsiteY17" fmla="*/ 1622986 h 1947591"/>
              <a:gd name="connsiteX18" fmla="*/ 6371470 w 6696075"/>
              <a:gd name="connsiteY18" fmla="*/ 1947591 h 1947591"/>
              <a:gd name="connsiteX19" fmla="*/ 5942692 w 6696075"/>
              <a:gd name="connsiteY19" fmla="*/ 1947591 h 1947591"/>
              <a:gd name="connsiteX20" fmla="*/ 5513915 w 6696075"/>
              <a:gd name="connsiteY20" fmla="*/ 1947591 h 1947591"/>
              <a:gd name="connsiteX21" fmla="*/ 4964200 w 6696075"/>
              <a:gd name="connsiteY21" fmla="*/ 1947591 h 1947591"/>
              <a:gd name="connsiteX22" fmla="*/ 4293547 w 6696075"/>
              <a:gd name="connsiteY22" fmla="*/ 1947591 h 1947591"/>
              <a:gd name="connsiteX23" fmla="*/ 3622895 w 6696075"/>
              <a:gd name="connsiteY23" fmla="*/ 1947591 h 1947591"/>
              <a:gd name="connsiteX24" fmla="*/ 3073180 w 6696075"/>
              <a:gd name="connsiteY24" fmla="*/ 1947591 h 1947591"/>
              <a:gd name="connsiteX25" fmla="*/ 2523465 w 6696075"/>
              <a:gd name="connsiteY25" fmla="*/ 1947591 h 1947591"/>
              <a:gd name="connsiteX26" fmla="*/ 1973750 w 6696075"/>
              <a:gd name="connsiteY26" fmla="*/ 1947591 h 1947591"/>
              <a:gd name="connsiteX27" fmla="*/ 1303098 w 6696075"/>
              <a:gd name="connsiteY27" fmla="*/ 1947591 h 1947591"/>
              <a:gd name="connsiteX28" fmla="*/ 874320 w 6696075"/>
              <a:gd name="connsiteY28" fmla="*/ 1947591 h 1947591"/>
              <a:gd name="connsiteX29" fmla="*/ 324605 w 6696075"/>
              <a:gd name="connsiteY29" fmla="*/ 1947591 h 1947591"/>
              <a:gd name="connsiteX30" fmla="*/ 0 w 6696075"/>
              <a:gd name="connsiteY30" fmla="*/ 1622986 h 1947591"/>
              <a:gd name="connsiteX31" fmla="*/ 0 w 6696075"/>
              <a:gd name="connsiteY31" fmla="*/ 1229144 h 1947591"/>
              <a:gd name="connsiteX32" fmla="*/ 0 w 6696075"/>
              <a:gd name="connsiteY32" fmla="*/ 822318 h 1947591"/>
              <a:gd name="connsiteX33" fmla="*/ 0 w 6696075"/>
              <a:gd name="connsiteY33" fmla="*/ 324605 h 1947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696075" h="1947591" fill="none" extrusionOk="0">
                <a:moveTo>
                  <a:pt x="0" y="324605"/>
                </a:moveTo>
                <a:cubicBezTo>
                  <a:pt x="9432" y="136361"/>
                  <a:pt x="136899" y="410"/>
                  <a:pt x="324605" y="0"/>
                </a:cubicBezTo>
                <a:cubicBezTo>
                  <a:pt x="516973" y="-57400"/>
                  <a:pt x="685396" y="4521"/>
                  <a:pt x="813851" y="0"/>
                </a:cubicBezTo>
                <a:cubicBezTo>
                  <a:pt x="942306" y="-4521"/>
                  <a:pt x="1267780" y="9184"/>
                  <a:pt x="1484504" y="0"/>
                </a:cubicBezTo>
                <a:cubicBezTo>
                  <a:pt x="1701228" y="-9184"/>
                  <a:pt x="1756757" y="2889"/>
                  <a:pt x="1852813" y="0"/>
                </a:cubicBezTo>
                <a:cubicBezTo>
                  <a:pt x="1948869" y="-2889"/>
                  <a:pt x="2170208" y="26904"/>
                  <a:pt x="2281590" y="0"/>
                </a:cubicBezTo>
                <a:cubicBezTo>
                  <a:pt x="2392972" y="-26904"/>
                  <a:pt x="2568580" y="56324"/>
                  <a:pt x="2831305" y="0"/>
                </a:cubicBezTo>
                <a:cubicBezTo>
                  <a:pt x="3094031" y="-56324"/>
                  <a:pt x="3115911" y="32486"/>
                  <a:pt x="3320552" y="0"/>
                </a:cubicBezTo>
                <a:cubicBezTo>
                  <a:pt x="3525193" y="-32486"/>
                  <a:pt x="3566905" y="38662"/>
                  <a:pt x="3688861" y="0"/>
                </a:cubicBezTo>
                <a:cubicBezTo>
                  <a:pt x="3810817" y="-38662"/>
                  <a:pt x="4090622" y="47458"/>
                  <a:pt x="4238576" y="0"/>
                </a:cubicBezTo>
                <a:cubicBezTo>
                  <a:pt x="4386530" y="-47458"/>
                  <a:pt x="4480617" y="11964"/>
                  <a:pt x="4667354" y="0"/>
                </a:cubicBezTo>
                <a:cubicBezTo>
                  <a:pt x="4854091" y="-11964"/>
                  <a:pt x="5052762" y="53647"/>
                  <a:pt x="5217069" y="0"/>
                </a:cubicBezTo>
                <a:cubicBezTo>
                  <a:pt x="5381377" y="-53647"/>
                  <a:pt x="5556540" y="47188"/>
                  <a:pt x="5766784" y="0"/>
                </a:cubicBezTo>
                <a:cubicBezTo>
                  <a:pt x="5977029" y="-47188"/>
                  <a:pt x="6116995" y="50812"/>
                  <a:pt x="6371470" y="0"/>
                </a:cubicBezTo>
                <a:cubicBezTo>
                  <a:pt x="6510738" y="-6289"/>
                  <a:pt x="6689908" y="142932"/>
                  <a:pt x="6696075" y="324605"/>
                </a:cubicBezTo>
                <a:cubicBezTo>
                  <a:pt x="6737703" y="499467"/>
                  <a:pt x="6694237" y="613257"/>
                  <a:pt x="6696075" y="731431"/>
                </a:cubicBezTo>
                <a:cubicBezTo>
                  <a:pt x="6697913" y="849605"/>
                  <a:pt x="6666226" y="1003376"/>
                  <a:pt x="6696075" y="1125273"/>
                </a:cubicBezTo>
                <a:cubicBezTo>
                  <a:pt x="6725924" y="1247170"/>
                  <a:pt x="6688575" y="1396019"/>
                  <a:pt x="6696075" y="1622986"/>
                </a:cubicBezTo>
                <a:cubicBezTo>
                  <a:pt x="6739565" y="1819230"/>
                  <a:pt x="6565311" y="1945793"/>
                  <a:pt x="6371470" y="1947591"/>
                </a:cubicBezTo>
                <a:cubicBezTo>
                  <a:pt x="6243738" y="1963811"/>
                  <a:pt x="6096544" y="1916943"/>
                  <a:pt x="5942692" y="1947591"/>
                </a:cubicBezTo>
                <a:cubicBezTo>
                  <a:pt x="5788840" y="1978239"/>
                  <a:pt x="5713963" y="1908386"/>
                  <a:pt x="5513915" y="1947591"/>
                </a:cubicBezTo>
                <a:cubicBezTo>
                  <a:pt x="5313867" y="1986796"/>
                  <a:pt x="5220195" y="1908116"/>
                  <a:pt x="4964200" y="1947591"/>
                </a:cubicBezTo>
                <a:cubicBezTo>
                  <a:pt x="4708206" y="1987066"/>
                  <a:pt x="4575035" y="1878669"/>
                  <a:pt x="4293547" y="1947591"/>
                </a:cubicBezTo>
                <a:cubicBezTo>
                  <a:pt x="4012059" y="2016513"/>
                  <a:pt x="3875331" y="1920781"/>
                  <a:pt x="3622895" y="1947591"/>
                </a:cubicBezTo>
                <a:cubicBezTo>
                  <a:pt x="3370459" y="1974401"/>
                  <a:pt x="3342500" y="1893994"/>
                  <a:pt x="3073180" y="1947591"/>
                </a:cubicBezTo>
                <a:cubicBezTo>
                  <a:pt x="2803860" y="2001188"/>
                  <a:pt x="2679628" y="1901406"/>
                  <a:pt x="2523465" y="1947591"/>
                </a:cubicBezTo>
                <a:cubicBezTo>
                  <a:pt x="2367302" y="1993776"/>
                  <a:pt x="2149180" y="1892435"/>
                  <a:pt x="1973750" y="1947591"/>
                </a:cubicBezTo>
                <a:cubicBezTo>
                  <a:pt x="1798321" y="2002747"/>
                  <a:pt x="1600752" y="1947279"/>
                  <a:pt x="1303098" y="1947591"/>
                </a:cubicBezTo>
                <a:cubicBezTo>
                  <a:pt x="1005444" y="1947903"/>
                  <a:pt x="970794" y="1946508"/>
                  <a:pt x="874320" y="1947591"/>
                </a:cubicBezTo>
                <a:cubicBezTo>
                  <a:pt x="777846" y="1948674"/>
                  <a:pt x="477067" y="1908324"/>
                  <a:pt x="324605" y="1947591"/>
                </a:cubicBezTo>
                <a:cubicBezTo>
                  <a:pt x="145403" y="1925544"/>
                  <a:pt x="-1038" y="1753501"/>
                  <a:pt x="0" y="1622986"/>
                </a:cubicBezTo>
                <a:cubicBezTo>
                  <a:pt x="-37868" y="1505977"/>
                  <a:pt x="20459" y="1403544"/>
                  <a:pt x="0" y="1229144"/>
                </a:cubicBezTo>
                <a:cubicBezTo>
                  <a:pt x="-20459" y="1054744"/>
                  <a:pt x="29227" y="1011872"/>
                  <a:pt x="0" y="822318"/>
                </a:cubicBezTo>
                <a:cubicBezTo>
                  <a:pt x="-29227" y="632764"/>
                  <a:pt x="27056" y="549619"/>
                  <a:pt x="0" y="324605"/>
                </a:cubicBezTo>
                <a:close/>
              </a:path>
              <a:path w="6696075" h="1947591" stroke="0" extrusionOk="0">
                <a:moveTo>
                  <a:pt x="0" y="324605"/>
                </a:moveTo>
                <a:cubicBezTo>
                  <a:pt x="24111" y="160083"/>
                  <a:pt x="176991" y="-5714"/>
                  <a:pt x="324605" y="0"/>
                </a:cubicBezTo>
                <a:cubicBezTo>
                  <a:pt x="497659" y="-23708"/>
                  <a:pt x="598356" y="8385"/>
                  <a:pt x="692914" y="0"/>
                </a:cubicBezTo>
                <a:cubicBezTo>
                  <a:pt x="787472" y="-8385"/>
                  <a:pt x="993851" y="2154"/>
                  <a:pt x="1121692" y="0"/>
                </a:cubicBezTo>
                <a:cubicBezTo>
                  <a:pt x="1249533" y="-2154"/>
                  <a:pt x="1560800" y="4677"/>
                  <a:pt x="1792344" y="0"/>
                </a:cubicBezTo>
                <a:cubicBezTo>
                  <a:pt x="2023888" y="-4677"/>
                  <a:pt x="2143030" y="26116"/>
                  <a:pt x="2402528" y="0"/>
                </a:cubicBezTo>
                <a:cubicBezTo>
                  <a:pt x="2662026" y="-26116"/>
                  <a:pt x="2936530" y="215"/>
                  <a:pt x="3073180" y="0"/>
                </a:cubicBezTo>
                <a:cubicBezTo>
                  <a:pt x="3209830" y="-215"/>
                  <a:pt x="3441079" y="41645"/>
                  <a:pt x="3743832" y="0"/>
                </a:cubicBezTo>
                <a:cubicBezTo>
                  <a:pt x="4046585" y="-41645"/>
                  <a:pt x="4061131" y="3555"/>
                  <a:pt x="4233079" y="0"/>
                </a:cubicBezTo>
                <a:cubicBezTo>
                  <a:pt x="4405027" y="-3555"/>
                  <a:pt x="4500524" y="33676"/>
                  <a:pt x="4601388" y="0"/>
                </a:cubicBezTo>
                <a:cubicBezTo>
                  <a:pt x="4702252" y="-33676"/>
                  <a:pt x="4901391" y="1502"/>
                  <a:pt x="5151103" y="0"/>
                </a:cubicBezTo>
                <a:cubicBezTo>
                  <a:pt x="5400816" y="-1502"/>
                  <a:pt x="5389238" y="28267"/>
                  <a:pt x="5579880" y="0"/>
                </a:cubicBezTo>
                <a:cubicBezTo>
                  <a:pt x="5770522" y="-28267"/>
                  <a:pt x="6110552" y="46778"/>
                  <a:pt x="6371470" y="0"/>
                </a:cubicBezTo>
                <a:cubicBezTo>
                  <a:pt x="6504167" y="-14255"/>
                  <a:pt x="6676291" y="169917"/>
                  <a:pt x="6696075" y="324605"/>
                </a:cubicBezTo>
                <a:cubicBezTo>
                  <a:pt x="6711237" y="492162"/>
                  <a:pt x="6691135" y="632426"/>
                  <a:pt x="6696075" y="731431"/>
                </a:cubicBezTo>
                <a:cubicBezTo>
                  <a:pt x="6701015" y="830436"/>
                  <a:pt x="6695912" y="1019195"/>
                  <a:pt x="6696075" y="1125273"/>
                </a:cubicBezTo>
                <a:cubicBezTo>
                  <a:pt x="6696238" y="1231351"/>
                  <a:pt x="6682232" y="1520999"/>
                  <a:pt x="6696075" y="1622986"/>
                </a:cubicBezTo>
                <a:cubicBezTo>
                  <a:pt x="6736029" y="1780305"/>
                  <a:pt x="6525817" y="1991912"/>
                  <a:pt x="6371470" y="1947591"/>
                </a:cubicBezTo>
                <a:cubicBezTo>
                  <a:pt x="6098388" y="1952700"/>
                  <a:pt x="5883606" y="1894222"/>
                  <a:pt x="5700818" y="1947591"/>
                </a:cubicBezTo>
                <a:cubicBezTo>
                  <a:pt x="5518030" y="2000960"/>
                  <a:pt x="5243193" y="1896967"/>
                  <a:pt x="5090634" y="1947591"/>
                </a:cubicBezTo>
                <a:cubicBezTo>
                  <a:pt x="4938075" y="1998215"/>
                  <a:pt x="4822317" y="1899322"/>
                  <a:pt x="4601388" y="1947591"/>
                </a:cubicBezTo>
                <a:cubicBezTo>
                  <a:pt x="4380459" y="1995860"/>
                  <a:pt x="4250484" y="1929266"/>
                  <a:pt x="3991204" y="1947591"/>
                </a:cubicBezTo>
                <a:cubicBezTo>
                  <a:pt x="3731924" y="1965916"/>
                  <a:pt x="3568952" y="1924046"/>
                  <a:pt x="3381020" y="1947591"/>
                </a:cubicBezTo>
                <a:cubicBezTo>
                  <a:pt x="3193088" y="1971136"/>
                  <a:pt x="3003310" y="1890625"/>
                  <a:pt x="2891774" y="1947591"/>
                </a:cubicBezTo>
                <a:cubicBezTo>
                  <a:pt x="2780238" y="2004557"/>
                  <a:pt x="2507195" y="1875360"/>
                  <a:pt x="2281590" y="1947591"/>
                </a:cubicBezTo>
                <a:cubicBezTo>
                  <a:pt x="2055985" y="2019822"/>
                  <a:pt x="1892628" y="1920952"/>
                  <a:pt x="1731875" y="1947591"/>
                </a:cubicBezTo>
                <a:cubicBezTo>
                  <a:pt x="1571122" y="1974230"/>
                  <a:pt x="1254540" y="1888817"/>
                  <a:pt x="1121692" y="1947591"/>
                </a:cubicBezTo>
                <a:cubicBezTo>
                  <a:pt x="988844" y="2006365"/>
                  <a:pt x="693014" y="1936926"/>
                  <a:pt x="324605" y="1947591"/>
                </a:cubicBezTo>
                <a:cubicBezTo>
                  <a:pt x="152092" y="1944919"/>
                  <a:pt x="-4142" y="1764879"/>
                  <a:pt x="0" y="1622986"/>
                </a:cubicBezTo>
                <a:cubicBezTo>
                  <a:pt x="-10090" y="1436752"/>
                  <a:pt x="25500" y="1266019"/>
                  <a:pt x="0" y="1164225"/>
                </a:cubicBezTo>
                <a:cubicBezTo>
                  <a:pt x="-25500" y="1062431"/>
                  <a:pt x="11181" y="948132"/>
                  <a:pt x="0" y="744415"/>
                </a:cubicBezTo>
                <a:cubicBezTo>
                  <a:pt x="-11181" y="540698"/>
                  <a:pt x="38141" y="498379"/>
                  <a:pt x="0" y="324605"/>
                </a:cubicBezTo>
                <a:close/>
              </a:path>
            </a:pathLst>
          </a:custGeom>
          <a:solidFill>
            <a:schemeClr val="bg2"/>
          </a:solidFill>
          <a:ln w="38100">
            <a:solidFill>
              <a:schemeClr val="accent6"/>
            </a:solidFill>
            <a:extLst>
              <a:ext uri="{C807C97D-BFC1-408E-A445-0C87EB9F89A2}">
                <ask:lineSketchStyleProps xmlns:ask="http://schemas.microsoft.com/office/drawing/2018/sketchyshapes" sd="2840917701">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a:extLst>
              <a:ext uri="{FF2B5EF4-FFF2-40B4-BE49-F238E27FC236}">
                <a16:creationId xmlns:a16="http://schemas.microsoft.com/office/drawing/2014/main" id="{2C16CDF5-D47D-4AB5-B917-CCE2D5E296C2}"/>
              </a:ext>
            </a:extLst>
          </p:cNvPr>
          <p:cNvPicPr>
            <a:picLocks noChangeAspect="1"/>
          </p:cNvPicPr>
          <p:nvPr/>
        </p:nvPicPr>
        <p:blipFill>
          <a:blip r:embed="rId4"/>
          <a:stretch>
            <a:fillRect/>
          </a:stretch>
        </p:blipFill>
        <p:spPr>
          <a:xfrm>
            <a:off x="647700" y="1658164"/>
            <a:ext cx="6553200" cy="16383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9AD02AF5-BCEF-4225-9032-2447566D88F9}"/>
              </a:ext>
            </a:extLst>
          </p:cNvPr>
          <p:cNvPicPr>
            <a:picLocks noChangeAspect="1"/>
          </p:cNvPicPr>
          <p:nvPr/>
        </p:nvPicPr>
        <p:blipFill rotWithShape="1">
          <a:blip r:embed="rId5"/>
          <a:srcRect t="25926" b="22428"/>
          <a:stretch/>
        </p:blipFill>
        <p:spPr>
          <a:xfrm>
            <a:off x="7480299" y="3485694"/>
            <a:ext cx="4472159" cy="23097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TextBox 10">
            <a:extLst>
              <a:ext uri="{FF2B5EF4-FFF2-40B4-BE49-F238E27FC236}">
                <a16:creationId xmlns:a16="http://schemas.microsoft.com/office/drawing/2014/main" id="{7D389575-7469-4FF8-9875-F5E36667C7C2}"/>
              </a:ext>
            </a:extLst>
          </p:cNvPr>
          <p:cNvSpPr txBox="1"/>
          <p:nvPr/>
        </p:nvSpPr>
        <p:spPr>
          <a:xfrm>
            <a:off x="8764835" y="5842791"/>
            <a:ext cx="1903085" cy="1107996"/>
          </a:xfrm>
          <a:prstGeom prst="rect">
            <a:avLst/>
          </a:prstGeom>
          <a:noFill/>
        </p:spPr>
        <p:txBody>
          <a:bodyPr wrap="none" rtlCol="0">
            <a:spAutoFit/>
          </a:bodyPr>
          <a:lstStyle/>
          <a:p>
            <a:r>
              <a:rPr lang="en-US" sz="6600" dirty="0"/>
              <a:t>2024</a:t>
            </a:r>
          </a:p>
        </p:txBody>
      </p:sp>
    </p:spTree>
    <p:custDataLst>
      <p:tags r:id="rId1"/>
    </p:custDataLst>
    <p:extLst>
      <p:ext uri="{BB962C8B-B14F-4D97-AF65-F5344CB8AC3E}">
        <p14:creationId xmlns:p14="http://schemas.microsoft.com/office/powerpoint/2010/main" val="3964029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394" name="Rectangle 1639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6" name="Rectangle 1639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8" name="Rectangle 1639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0" name="Rectangle 1639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2" name="Freeform: Shape 1640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4" name="Rectangle 1640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6" name="Rectangle 2">
            <a:extLst>
              <a:ext uri="{FF2B5EF4-FFF2-40B4-BE49-F238E27FC236}">
                <a16:creationId xmlns:a16="http://schemas.microsoft.com/office/drawing/2014/main" id="{EA22CDF9-5B6B-4FEE-9B09-D7B025879D54}"/>
              </a:ext>
            </a:extLst>
          </p:cNvPr>
          <p:cNvSpPr>
            <a:spLocks noGrp="1" noChangeArrowheads="1"/>
          </p:cNvSpPr>
          <p:nvPr>
            <p:ph type="title"/>
          </p:nvPr>
        </p:nvSpPr>
        <p:spPr>
          <a:xfrm>
            <a:off x="466722" y="586855"/>
            <a:ext cx="3201366" cy="3387497"/>
          </a:xfrm>
        </p:spPr>
        <p:txBody>
          <a:bodyPr anchor="b">
            <a:normAutofit/>
          </a:bodyPr>
          <a:lstStyle/>
          <a:p>
            <a:pPr algn="r"/>
            <a:r>
              <a:rPr lang="en-US" sz="4000">
                <a:solidFill>
                  <a:srgbClr val="FFFFFF"/>
                </a:solidFill>
              </a:rPr>
              <a:t>Individuals Not Eligible for MFP Transition (Non-Demo)</a:t>
            </a:r>
          </a:p>
        </p:txBody>
      </p:sp>
      <p:sp>
        <p:nvSpPr>
          <p:cNvPr id="2" name="Footer Placeholder 1">
            <a:extLst>
              <a:ext uri="{FF2B5EF4-FFF2-40B4-BE49-F238E27FC236}">
                <a16:creationId xmlns:a16="http://schemas.microsoft.com/office/drawing/2014/main" id="{56940D1A-1061-407E-BC1E-13D20D000C7D}"/>
              </a:ext>
            </a:extLst>
          </p:cNvPr>
          <p:cNvSpPr>
            <a:spLocks noGrp="1"/>
          </p:cNvSpPr>
          <p:nvPr>
            <p:ph type="ftr" sz="quarter" idx="11"/>
          </p:nvPr>
        </p:nvSpPr>
        <p:spPr>
          <a:xfrm>
            <a:off x="-10274" y="6503542"/>
            <a:ext cx="4086582" cy="344320"/>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rPr>
              <a:t>Ford, Paul MFP Overview 5.17.22</a:t>
            </a:r>
          </a:p>
        </p:txBody>
      </p:sp>
      <p:sp>
        <p:nvSpPr>
          <p:cNvPr id="16387" name="Rectangle 3">
            <a:extLst>
              <a:ext uri="{FF2B5EF4-FFF2-40B4-BE49-F238E27FC236}">
                <a16:creationId xmlns:a16="http://schemas.microsoft.com/office/drawing/2014/main" id="{2DA159F0-6040-4F4E-B692-E0B09E73EBB7}"/>
              </a:ext>
            </a:extLst>
          </p:cNvPr>
          <p:cNvSpPr>
            <a:spLocks noGrp="1" noChangeArrowheads="1"/>
          </p:cNvSpPr>
          <p:nvPr>
            <p:ph idx="1"/>
          </p:nvPr>
        </p:nvSpPr>
        <p:spPr>
          <a:xfrm>
            <a:off x="4810259" y="649480"/>
            <a:ext cx="6555347" cy="5546047"/>
          </a:xfrm>
        </p:spPr>
        <p:txBody>
          <a:bodyPr anchor="ctr">
            <a:normAutofit/>
          </a:bodyPr>
          <a:lstStyle/>
          <a:p>
            <a:r>
              <a:rPr lang="en-US" sz="2000"/>
              <a:t>If the eligibility for MFP Transition is not-met, the individual may still be transitioned as a State Funded *(Non-Demo) Transition.</a:t>
            </a:r>
          </a:p>
          <a:p>
            <a:r>
              <a:rPr lang="en-US" sz="2000"/>
              <a:t>Some reasons include: </a:t>
            </a:r>
          </a:p>
          <a:p>
            <a:pPr lvl="1"/>
            <a:r>
              <a:rPr lang="en-US" sz="2000"/>
              <a:t>Going to a residential care home (more than 4 unrelated individuals).</a:t>
            </a:r>
          </a:p>
          <a:p>
            <a:pPr lvl="1"/>
            <a:r>
              <a:rPr lang="en-US" sz="2000"/>
              <a:t>Less than a 60-day institutional stay</a:t>
            </a:r>
          </a:p>
          <a:p>
            <a:pPr lvl="1"/>
            <a:r>
              <a:rPr lang="en-US" sz="2000"/>
              <a:t>Medicaid not paying the facility.</a:t>
            </a:r>
          </a:p>
          <a:p>
            <a:pPr marL="457200" lvl="1" indent="0">
              <a:buNone/>
            </a:pPr>
            <a:r>
              <a:rPr lang="en-US" altLang="en-US" sz="2000"/>
              <a:t>* Transition services are funded under State Funds, not the demonstration.</a:t>
            </a:r>
          </a:p>
          <a:p>
            <a:pPr marL="457200" lvl="1" indent="0">
              <a:buNone/>
            </a:pPr>
            <a:endParaRPr lang="en-US" sz="200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18" name="Rectangle 256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02" name="Rectangle 2">
            <a:extLst>
              <a:ext uri="{FF2B5EF4-FFF2-40B4-BE49-F238E27FC236}">
                <a16:creationId xmlns:a16="http://schemas.microsoft.com/office/drawing/2014/main" id="{3B74A904-07AB-4AD0-A42E-2AC3C729DC54}"/>
              </a:ext>
            </a:extLst>
          </p:cNvPr>
          <p:cNvSpPr>
            <a:spLocks noGrp="1" noChangeArrowheads="1"/>
          </p:cNvSpPr>
          <p:nvPr>
            <p:ph type="title"/>
          </p:nvPr>
        </p:nvSpPr>
        <p:spPr>
          <a:xfrm>
            <a:off x="958506" y="800392"/>
            <a:ext cx="10264697" cy="1212102"/>
          </a:xfrm>
        </p:spPr>
        <p:txBody>
          <a:bodyPr>
            <a:normAutofit/>
          </a:bodyPr>
          <a:lstStyle/>
          <a:p>
            <a:r>
              <a:rPr lang="en-US" sz="4000">
                <a:solidFill>
                  <a:srgbClr val="FFFFFF"/>
                </a:solidFill>
              </a:rPr>
              <a:t>Non-Demo Transitions</a:t>
            </a:r>
          </a:p>
        </p:txBody>
      </p:sp>
      <p:sp>
        <p:nvSpPr>
          <p:cNvPr id="25603" name="Rectangle 3">
            <a:extLst>
              <a:ext uri="{FF2B5EF4-FFF2-40B4-BE49-F238E27FC236}">
                <a16:creationId xmlns:a16="http://schemas.microsoft.com/office/drawing/2014/main" id="{20E115D8-0ADA-48E7-8F2E-790FEE09FAF7}"/>
              </a:ext>
            </a:extLst>
          </p:cNvPr>
          <p:cNvSpPr>
            <a:spLocks noGrp="1" noChangeArrowheads="1"/>
          </p:cNvSpPr>
          <p:nvPr>
            <p:ph idx="1"/>
          </p:nvPr>
        </p:nvSpPr>
        <p:spPr>
          <a:xfrm>
            <a:off x="1367624" y="2490436"/>
            <a:ext cx="9708995" cy="3567173"/>
          </a:xfrm>
        </p:spPr>
        <p:txBody>
          <a:bodyPr anchor="ctr">
            <a:normAutofit/>
          </a:bodyPr>
          <a:lstStyle/>
          <a:p>
            <a:r>
              <a:rPr lang="en-US" sz="2400" b="1"/>
              <a:t>Non-demo</a:t>
            </a:r>
            <a:r>
              <a:rPr lang="en-US" sz="2400"/>
              <a:t> </a:t>
            </a:r>
            <a:r>
              <a:rPr lang="en-US" sz="2400" b="1"/>
              <a:t>Transitions</a:t>
            </a:r>
            <a:r>
              <a:rPr lang="en-US" sz="2400"/>
              <a:t> can receive: </a:t>
            </a:r>
          </a:p>
          <a:p>
            <a:pPr lvl="1"/>
            <a:r>
              <a:rPr lang="en-US"/>
              <a:t>Transition Assistance </a:t>
            </a:r>
          </a:p>
          <a:p>
            <a:pPr lvl="1"/>
            <a:r>
              <a:rPr lang="en-US" sz="2400"/>
              <a:t>Transition Coordinator – Coordinates Transition and follows for six months in community.</a:t>
            </a:r>
          </a:p>
          <a:p>
            <a:pPr lvl="1"/>
            <a:r>
              <a:rPr lang="en-US"/>
              <a:t>Transitional Budget – to assist with purchasing basic furnishings, start-up groceries, etc.</a:t>
            </a:r>
          </a:p>
          <a:p>
            <a:pPr lvl="1"/>
            <a:endParaRPr lang="en-US"/>
          </a:p>
          <a:p>
            <a:endParaRPr lang="en-US" sz="2400"/>
          </a:p>
          <a:p>
            <a:pPr lvl="1"/>
            <a:endParaRPr lang="en-US"/>
          </a:p>
        </p:txBody>
      </p:sp>
      <p:sp>
        <p:nvSpPr>
          <p:cNvPr id="2" name="Footer Placeholder 1">
            <a:extLst>
              <a:ext uri="{FF2B5EF4-FFF2-40B4-BE49-F238E27FC236}">
                <a16:creationId xmlns:a16="http://schemas.microsoft.com/office/drawing/2014/main" id="{68A8B734-CC8F-4138-A4FA-28C207AD92EF}"/>
              </a:ext>
            </a:extLst>
          </p:cNvPr>
          <p:cNvSpPr>
            <a:spLocks noGrp="1"/>
          </p:cNvSpPr>
          <p:nvPr>
            <p:ph type="ftr" sz="quarter" idx="11"/>
          </p:nvPr>
        </p:nvSpPr>
        <p:spPr>
          <a:xfrm>
            <a:off x="795528" y="6382512"/>
            <a:ext cx="6757416" cy="320040"/>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Ford, Paul MFP Overview 5.17.22</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6" name="Rectangle 17415">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18"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20"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22"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24"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26" name="Rectangle 17425">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10" name="Rectangle 2">
            <a:extLst>
              <a:ext uri="{FF2B5EF4-FFF2-40B4-BE49-F238E27FC236}">
                <a16:creationId xmlns:a16="http://schemas.microsoft.com/office/drawing/2014/main" id="{DA8E0356-ED1D-4E79-BD94-A7D2BD84BD46}"/>
              </a:ext>
            </a:extLst>
          </p:cNvPr>
          <p:cNvSpPr>
            <a:spLocks noGrp="1" noChangeArrowheads="1"/>
          </p:cNvSpPr>
          <p:nvPr>
            <p:ph type="title"/>
          </p:nvPr>
        </p:nvSpPr>
        <p:spPr>
          <a:xfrm>
            <a:off x="958506" y="800392"/>
            <a:ext cx="10264697" cy="1212102"/>
          </a:xfrm>
        </p:spPr>
        <p:txBody>
          <a:bodyPr>
            <a:normAutofit/>
          </a:bodyPr>
          <a:lstStyle/>
          <a:p>
            <a:r>
              <a:rPr lang="en-US" sz="4000">
                <a:solidFill>
                  <a:srgbClr val="FFFFFF"/>
                </a:solidFill>
              </a:rPr>
              <a:t>MFP Demo Transitions</a:t>
            </a:r>
          </a:p>
        </p:txBody>
      </p:sp>
      <p:sp>
        <p:nvSpPr>
          <p:cNvPr id="17411" name="Rectangle 3">
            <a:extLst>
              <a:ext uri="{FF2B5EF4-FFF2-40B4-BE49-F238E27FC236}">
                <a16:creationId xmlns:a16="http://schemas.microsoft.com/office/drawing/2014/main" id="{D9E10EC3-8F40-4AD5-BE01-BE5B26ACAD6B}"/>
              </a:ext>
            </a:extLst>
          </p:cNvPr>
          <p:cNvSpPr>
            <a:spLocks noGrp="1" noChangeArrowheads="1"/>
          </p:cNvSpPr>
          <p:nvPr>
            <p:ph idx="1"/>
          </p:nvPr>
        </p:nvSpPr>
        <p:spPr>
          <a:xfrm>
            <a:off x="1367624" y="2341848"/>
            <a:ext cx="9708995" cy="4274709"/>
          </a:xfrm>
        </p:spPr>
        <p:txBody>
          <a:bodyPr anchor="ctr">
            <a:normAutofit/>
          </a:bodyPr>
          <a:lstStyle/>
          <a:p>
            <a:r>
              <a:rPr lang="en-US" sz="2000" b="1"/>
              <a:t>MFP Transitions </a:t>
            </a:r>
            <a:r>
              <a:rPr lang="en-US" sz="2000"/>
              <a:t>can receive: </a:t>
            </a:r>
          </a:p>
          <a:p>
            <a:pPr lvl="1"/>
            <a:r>
              <a:rPr lang="en-US" sz="2000"/>
              <a:t>Transition Assistance </a:t>
            </a:r>
          </a:p>
          <a:p>
            <a:pPr lvl="2"/>
            <a:r>
              <a:rPr lang="en-US"/>
              <a:t>Transition Coordinator – Coordinates Transition and follows for a year.</a:t>
            </a:r>
          </a:p>
          <a:p>
            <a:pPr lvl="1"/>
            <a:r>
              <a:rPr lang="en-US" sz="2000"/>
              <a:t>Housing Assistance </a:t>
            </a:r>
          </a:p>
          <a:p>
            <a:pPr lvl="2"/>
            <a:r>
              <a:rPr lang="en-US"/>
              <a:t>Housing Coordinator</a:t>
            </a:r>
          </a:p>
          <a:p>
            <a:pPr lvl="2"/>
            <a:r>
              <a:rPr lang="en-US"/>
              <a:t>Rental Assistance</a:t>
            </a:r>
          </a:p>
          <a:p>
            <a:pPr lvl="2"/>
            <a:r>
              <a:rPr lang="en-US"/>
              <a:t>Access to the State Security Deposit Guarantee Program</a:t>
            </a:r>
          </a:p>
          <a:p>
            <a:pPr lvl="2"/>
            <a:r>
              <a:rPr lang="en-US"/>
              <a:t>Home Modifications for Accessibility</a:t>
            </a:r>
          </a:p>
          <a:p>
            <a:pPr lvl="3"/>
            <a:r>
              <a:rPr lang="en-US" sz="2000"/>
              <a:t>Possible Funds available through CIL for higher cost mods. </a:t>
            </a:r>
          </a:p>
          <a:p>
            <a:pPr lvl="3"/>
            <a:r>
              <a:rPr lang="en-US" sz="2000"/>
              <a:t>Transitional Budget – to assist with purchasing basic furnishings, start-up groceries, etc. (Max. $2,000 /2 years</a:t>
            </a:r>
          </a:p>
        </p:txBody>
      </p:sp>
      <p:sp>
        <p:nvSpPr>
          <p:cNvPr id="2" name="Footer Placeholder 1">
            <a:extLst>
              <a:ext uri="{FF2B5EF4-FFF2-40B4-BE49-F238E27FC236}">
                <a16:creationId xmlns:a16="http://schemas.microsoft.com/office/drawing/2014/main" id="{C41F8CB8-D0E1-45C8-8A39-027E5A0A4146}"/>
              </a:ext>
            </a:extLst>
          </p:cNvPr>
          <p:cNvSpPr>
            <a:spLocks noGrp="1"/>
          </p:cNvSpPr>
          <p:nvPr>
            <p:ph type="ftr" sz="quarter" idx="11"/>
          </p:nvPr>
        </p:nvSpPr>
        <p:spPr>
          <a:xfrm>
            <a:off x="795528" y="6382512"/>
            <a:ext cx="6757416" cy="320040"/>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Ford, Paul MFP Overview 5.17.22</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7" name="Rectangle 2048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28" name="Rectangle 2049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29" name="Rectangle 2049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95" name="Rectangle 2049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97" name="Freeform: Shape 2049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30" name="Rectangle 2049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2" name="Rectangle 2">
            <a:extLst>
              <a:ext uri="{FF2B5EF4-FFF2-40B4-BE49-F238E27FC236}">
                <a16:creationId xmlns:a16="http://schemas.microsoft.com/office/drawing/2014/main" id="{377F6500-9E69-46F2-BCCE-CE9EE2538061}"/>
              </a:ext>
            </a:extLst>
          </p:cNvPr>
          <p:cNvSpPr>
            <a:spLocks noGrp="1" noChangeArrowheads="1"/>
          </p:cNvSpPr>
          <p:nvPr>
            <p:ph type="title"/>
          </p:nvPr>
        </p:nvSpPr>
        <p:spPr>
          <a:xfrm>
            <a:off x="586478" y="1683756"/>
            <a:ext cx="3115265" cy="2396359"/>
          </a:xfrm>
        </p:spPr>
        <p:txBody>
          <a:bodyPr anchor="b">
            <a:normAutofit/>
          </a:bodyPr>
          <a:lstStyle/>
          <a:p>
            <a:pPr algn="r"/>
            <a:r>
              <a:rPr lang="en-US" sz="3100">
                <a:solidFill>
                  <a:srgbClr val="FFFFFF"/>
                </a:solidFill>
              </a:rPr>
              <a:t>What happens if the person is institutionalized during their MFP year?</a:t>
            </a:r>
          </a:p>
        </p:txBody>
      </p:sp>
      <p:sp>
        <p:nvSpPr>
          <p:cNvPr id="2" name="Footer Placeholder 1">
            <a:extLst>
              <a:ext uri="{FF2B5EF4-FFF2-40B4-BE49-F238E27FC236}">
                <a16:creationId xmlns:a16="http://schemas.microsoft.com/office/drawing/2014/main" id="{F2F70CFD-4973-44EE-B494-BF0687E9BBCB}"/>
              </a:ext>
            </a:extLst>
          </p:cNvPr>
          <p:cNvSpPr>
            <a:spLocks noGrp="1"/>
          </p:cNvSpPr>
          <p:nvPr>
            <p:ph type="ftr" sz="quarter" idx="11"/>
          </p:nvPr>
        </p:nvSpPr>
        <p:spPr>
          <a:xfrm>
            <a:off x="86710" y="6458401"/>
            <a:ext cx="41148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rPr>
              <a:t>Ford, Paul MFP Overview 5.17.22</a:t>
            </a:r>
          </a:p>
        </p:txBody>
      </p:sp>
      <p:graphicFrame>
        <p:nvGraphicFramePr>
          <p:cNvPr id="20531" name="Rectangle 3">
            <a:extLst>
              <a:ext uri="{FF2B5EF4-FFF2-40B4-BE49-F238E27FC236}">
                <a16:creationId xmlns:a16="http://schemas.microsoft.com/office/drawing/2014/main" id="{D486C489-EB50-CA7B-66E4-7A72F6A7AE90}"/>
              </a:ext>
            </a:extLst>
          </p:cNvPr>
          <p:cNvGraphicFramePr>
            <a:graphicFrameLocks noGrp="1"/>
          </p:cNvGraphicFramePr>
          <p:nvPr>
            <p:ph idx="1"/>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2F3856E9-4239-4EE7-A372-FDCF4882FD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CCC9CDCF-90F8-42B0-BD0A-794C52688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30095"/>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9" name="Group 38">
            <a:extLst>
              <a:ext uri="{FF2B5EF4-FFF2-40B4-BE49-F238E27FC236}">
                <a16:creationId xmlns:a16="http://schemas.microsoft.com/office/drawing/2014/main" id="{C07D05FE-3FB8-4314-A050-9AB40814D7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1219"/>
            <a:ext cx="5646974" cy="6483075"/>
            <a:chOff x="-19221" y="0"/>
            <a:chExt cx="5646974" cy="6483075"/>
          </a:xfrm>
        </p:grpSpPr>
        <p:sp>
          <p:nvSpPr>
            <p:cNvPr id="40" name="Freeform: Shape 39">
              <a:extLst>
                <a:ext uri="{FF2B5EF4-FFF2-40B4-BE49-F238E27FC236}">
                  <a16:creationId xmlns:a16="http://schemas.microsoft.com/office/drawing/2014/main" id="{BDDC6C42-DDD5-4105-85F2-9C052563AE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FB95E12-4EF0-42F7-BCF9-AD31B4C8E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2338F8B2-67A9-4086-9341-7705CAB6F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E653AAAF-CCEF-494B-9366-16BB3815A6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34B356D9-49C3-412F-8E03-AC9AE8371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B2A7B82C-EE12-4587-0764-14EAEFF75451}"/>
              </a:ext>
            </a:extLst>
          </p:cNvPr>
          <p:cNvSpPr>
            <a:spLocks noGrp="1"/>
          </p:cNvSpPr>
          <p:nvPr>
            <p:ph type="title"/>
          </p:nvPr>
        </p:nvSpPr>
        <p:spPr>
          <a:xfrm>
            <a:off x="804672" y="2023236"/>
            <a:ext cx="3659777" cy="2820908"/>
          </a:xfrm>
        </p:spPr>
        <p:txBody>
          <a:bodyPr>
            <a:normAutofit fontScale="90000"/>
          </a:bodyPr>
          <a:lstStyle/>
          <a:p>
            <a:r>
              <a:rPr lang="en-US" sz="4000">
                <a:solidFill>
                  <a:schemeClr val="tx2"/>
                </a:solidFill>
              </a:rPr>
              <a:t>Responsibilities of a Qualified Institution when coordinating an MFP Transition.  </a:t>
            </a:r>
          </a:p>
        </p:txBody>
      </p:sp>
      <p:graphicFrame>
        <p:nvGraphicFramePr>
          <p:cNvPr id="31" name="Content Placeholder 2">
            <a:extLst>
              <a:ext uri="{FF2B5EF4-FFF2-40B4-BE49-F238E27FC236}">
                <a16:creationId xmlns:a16="http://schemas.microsoft.com/office/drawing/2014/main" id="{08B89BB7-95A9-1813-0A87-65C7CAFA9279}"/>
              </a:ext>
            </a:extLst>
          </p:cNvPr>
          <p:cNvGraphicFramePr>
            <a:graphicFrameLocks noGrp="1"/>
          </p:cNvGraphicFramePr>
          <p:nvPr>
            <p:ph idx="1"/>
          </p:nvPr>
        </p:nvGraphicFramePr>
        <p:xfrm>
          <a:off x="6091238" y="955652"/>
          <a:ext cx="5115491" cy="53998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9525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07EED0-B0D6-40CC-A12F-8606FFF9C017}"/>
              </a:ext>
            </a:extLst>
          </p:cNvPr>
          <p:cNvSpPr>
            <a:spLocks noGrp="1"/>
          </p:cNvSpPr>
          <p:nvPr>
            <p:ph type="title"/>
          </p:nvPr>
        </p:nvSpPr>
        <p:spPr>
          <a:xfrm>
            <a:off x="6590662" y="4267832"/>
            <a:ext cx="4805996" cy="1297115"/>
          </a:xfrm>
        </p:spPr>
        <p:txBody>
          <a:bodyPr vert="horz" lIns="91440" tIns="45720" rIns="91440" bIns="45720" rtlCol="0" anchor="t">
            <a:normAutofit/>
          </a:bodyPr>
          <a:lstStyle/>
          <a:p>
            <a:r>
              <a:rPr lang="en-US" sz="4000" kern="1200" dirty="0">
                <a:solidFill>
                  <a:schemeClr val="tx2"/>
                </a:solidFill>
                <a:latin typeface="+mj-lt"/>
                <a:ea typeface="+mj-ea"/>
                <a:cs typeface="+mj-cs"/>
              </a:rPr>
              <a:t>How to Apply?</a:t>
            </a:r>
          </a:p>
        </p:txBody>
      </p:sp>
      <p:grpSp>
        <p:nvGrpSpPr>
          <p:cNvPr id="13" name="Group 12">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4" name="Freeform: Shape 13">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aphicFrame>
        <p:nvGraphicFramePr>
          <p:cNvPr id="3" name="Content Placeholder 2">
            <a:extLst>
              <a:ext uri="{FF2B5EF4-FFF2-40B4-BE49-F238E27FC236}">
                <a16:creationId xmlns:a16="http://schemas.microsoft.com/office/drawing/2014/main" id="{9497DFBD-9205-FAE5-79AD-1F69665C3036}"/>
              </a:ext>
            </a:extLst>
          </p:cNvPr>
          <p:cNvGraphicFramePr>
            <a:graphicFrameLocks/>
          </p:cNvGraphicFramePr>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419D1F1D-7A86-B661-3BCA-128D4AFB3104}"/>
              </a:ext>
            </a:extLst>
          </p:cNvPr>
          <p:cNvSpPr txBox="1"/>
          <p:nvPr/>
        </p:nvSpPr>
        <p:spPr>
          <a:xfrm>
            <a:off x="1059069" y="2541739"/>
            <a:ext cx="411202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panose="020F0502020204030204"/>
                <a:ea typeface="+mn-ea"/>
                <a:cs typeface="+mn-cs"/>
              </a:rPr>
              <a:t>How to Apply</a:t>
            </a:r>
          </a:p>
        </p:txBody>
      </p:sp>
    </p:spTree>
    <p:extLst>
      <p:ext uri="{BB962C8B-B14F-4D97-AF65-F5344CB8AC3E}">
        <p14:creationId xmlns:p14="http://schemas.microsoft.com/office/powerpoint/2010/main" val="2421233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07EED0-B0D6-40CC-A12F-8606FFF9C017}"/>
              </a:ext>
            </a:extLst>
          </p:cNvPr>
          <p:cNvSpPr>
            <a:spLocks noGrp="1"/>
          </p:cNvSpPr>
          <p:nvPr>
            <p:ph type="title"/>
          </p:nvPr>
        </p:nvSpPr>
        <p:spPr>
          <a:xfrm>
            <a:off x="6590662" y="2743200"/>
            <a:ext cx="4805996" cy="2821747"/>
          </a:xfrm>
        </p:spPr>
        <p:txBody>
          <a:bodyPr vert="horz" lIns="91440" tIns="45720" rIns="91440" bIns="45720" rtlCol="0" anchor="t">
            <a:normAutofit/>
          </a:bodyPr>
          <a:lstStyle/>
          <a:p>
            <a:r>
              <a:rPr lang="en-US" sz="4000" b="1" kern="1200" dirty="0">
                <a:solidFill>
                  <a:schemeClr val="tx2"/>
                </a:solidFill>
                <a:latin typeface="+mj-lt"/>
                <a:ea typeface="+mj-ea"/>
                <a:cs typeface="+mj-cs"/>
              </a:rPr>
              <a:t>Questions?</a:t>
            </a:r>
          </a:p>
        </p:txBody>
      </p:sp>
      <p:pic>
        <p:nvPicPr>
          <p:cNvPr id="6" name="Graphic 5" descr="Question mark">
            <a:extLst>
              <a:ext uri="{FF2B5EF4-FFF2-40B4-BE49-F238E27FC236}">
                <a16:creationId xmlns:a16="http://schemas.microsoft.com/office/drawing/2014/main" id="{70907BA5-C16B-CBAF-DD5C-D0DFB3EAE6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3" name="Group 12">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4" name="Freeform: Shape 13">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723323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E9B81-0539-5056-316E-BC64FDBC1BCC}"/>
              </a:ext>
            </a:extLst>
          </p:cNvPr>
          <p:cNvSpPr>
            <a:spLocks noGrp="1"/>
          </p:cNvSpPr>
          <p:nvPr>
            <p:ph type="title"/>
          </p:nvPr>
        </p:nvSpPr>
        <p:spPr/>
        <p:txBody>
          <a:bodyPr>
            <a:normAutofit/>
          </a:bodyPr>
          <a:lstStyle/>
          <a:p>
            <a:r>
              <a:rPr lang="en-US" sz="4800" dirty="0">
                <a:solidFill>
                  <a:schemeClr val="tx2"/>
                </a:solidFill>
              </a:rPr>
              <a:t>Raffle</a:t>
            </a:r>
          </a:p>
        </p:txBody>
      </p:sp>
      <p:sp>
        <p:nvSpPr>
          <p:cNvPr id="3" name="Subtitle 2">
            <a:extLst>
              <a:ext uri="{FF2B5EF4-FFF2-40B4-BE49-F238E27FC236}">
                <a16:creationId xmlns:a16="http://schemas.microsoft.com/office/drawing/2014/main" id="{C819B3FF-C22E-9FD3-9336-543AB55FEEE4}"/>
              </a:ext>
            </a:extLst>
          </p:cNvPr>
          <p:cNvSpPr>
            <a:spLocks noGrp="1"/>
          </p:cNvSpPr>
          <p:nvPr>
            <p:ph type="subTitle" idx="4294967295"/>
          </p:nvPr>
        </p:nvSpPr>
        <p:spPr>
          <a:xfrm>
            <a:off x="8189913" y="3995738"/>
            <a:ext cx="4002087" cy="1943100"/>
          </a:xfrm>
        </p:spPr>
        <p:txBody>
          <a:bodyPr>
            <a:normAutofit/>
          </a:bodyPr>
          <a:lstStyle/>
          <a:p>
            <a:r>
              <a:rPr lang="en-US" sz="1800" dirty="0">
                <a:solidFill>
                  <a:schemeClr val="bg2"/>
                </a:solidFill>
              </a:rPr>
              <a:t>Presented By:</a:t>
            </a:r>
          </a:p>
        </p:txBody>
      </p:sp>
      <p:pic>
        <p:nvPicPr>
          <p:cNvPr id="5" name="Picture 4">
            <a:extLst>
              <a:ext uri="{FF2B5EF4-FFF2-40B4-BE49-F238E27FC236}">
                <a16:creationId xmlns:a16="http://schemas.microsoft.com/office/drawing/2014/main" id="{21C08E01-FED6-4605-902F-5CE2D8A1E20D}"/>
              </a:ext>
            </a:extLst>
          </p:cNvPr>
          <p:cNvPicPr>
            <a:picLocks noChangeAspect="1"/>
          </p:cNvPicPr>
          <p:nvPr/>
        </p:nvPicPr>
        <p:blipFill>
          <a:blip r:embed="rId3"/>
          <a:stretch>
            <a:fillRect/>
          </a:stretch>
        </p:blipFill>
        <p:spPr>
          <a:xfrm>
            <a:off x="2395342" y="1917706"/>
            <a:ext cx="7166347" cy="3744416"/>
          </a:xfrm>
          <a:prstGeom prst="roundRect">
            <a:avLst>
              <a:gd name="adj" fmla="val 8594"/>
            </a:avLst>
          </a:prstGeom>
          <a:solidFill>
            <a:srgbClr val="FFFFFF">
              <a:shade val="85000"/>
            </a:srgbClr>
          </a:solidFill>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635356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2B9059D-9A5C-4F1C-B6C6-1AD1A152AB74}"/>
              </a:ext>
            </a:extLst>
          </p:cNvPr>
          <p:cNvSpPr>
            <a:spLocks noGrp="1"/>
          </p:cNvSpPr>
          <p:nvPr>
            <p:ph type="title"/>
          </p:nvPr>
        </p:nvSpPr>
        <p:spPr/>
        <p:txBody>
          <a:bodyPr/>
          <a:lstStyle/>
          <a:p>
            <a:r>
              <a:rPr lang="en-US" dirty="0"/>
              <a:t>Strengthening Resident Councils Pilot</a:t>
            </a:r>
          </a:p>
        </p:txBody>
      </p:sp>
      <p:pic>
        <p:nvPicPr>
          <p:cNvPr id="5" name="Picture 4" descr="A picture containing text, clipart&#10;&#10;Description automatically generated">
            <a:extLst>
              <a:ext uri="{FF2B5EF4-FFF2-40B4-BE49-F238E27FC236}">
                <a16:creationId xmlns:a16="http://schemas.microsoft.com/office/drawing/2014/main" id="{42D461D5-2A4A-46E8-AA2D-CF05BD637BC9}"/>
              </a:ext>
            </a:extLst>
          </p:cNvPr>
          <p:cNvPicPr>
            <a:picLocks noChangeAspect="1"/>
          </p:cNvPicPr>
          <p:nvPr/>
        </p:nvPicPr>
        <p:blipFill>
          <a:blip r:embed="rId3"/>
          <a:stretch>
            <a:fillRect/>
          </a:stretch>
        </p:blipFill>
        <p:spPr>
          <a:xfrm>
            <a:off x="1296661" y="988867"/>
            <a:ext cx="6606632" cy="1924441"/>
          </a:xfrm>
          <a:prstGeom prst="rect">
            <a:avLst/>
          </a:prstGeom>
        </p:spPr>
      </p:pic>
    </p:spTree>
    <p:extLst>
      <p:ext uri="{BB962C8B-B14F-4D97-AF65-F5344CB8AC3E}">
        <p14:creationId xmlns:p14="http://schemas.microsoft.com/office/powerpoint/2010/main" val="1559922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B7459D2-D07A-4021-A473-2158AF1CC7D7}"/>
              </a:ext>
            </a:extLst>
          </p:cNvPr>
          <p:cNvSpPr>
            <a:spLocks noGrp="1"/>
          </p:cNvSpPr>
          <p:nvPr>
            <p:ph sz="half" idx="1"/>
          </p:nvPr>
        </p:nvSpPr>
        <p:spPr>
          <a:xfrm>
            <a:off x="914399" y="1735778"/>
            <a:ext cx="6480699" cy="4931352"/>
          </a:xfrm>
        </p:spPr>
        <p:txBody>
          <a:bodyPr>
            <a:normAutofit fontScale="92500" lnSpcReduction="20000"/>
          </a:bodyPr>
          <a:lstStyle/>
          <a:p>
            <a:pPr eaLnBrk="0" fontAlgn="base" hangingPunct="0">
              <a:lnSpc>
                <a:spcPct val="100000"/>
              </a:lnSpc>
              <a:spcBef>
                <a:spcPct val="0"/>
              </a:spcBef>
              <a:spcAft>
                <a:spcPct val="0"/>
              </a:spcAft>
            </a:pPr>
            <a:r>
              <a:rPr lang="en-US" altLang="en-US" dirty="0">
                <a:solidFill>
                  <a:srgbClr val="002060"/>
                </a:solidFill>
                <a:latin typeface="Arial" panose="020B0604020202020204" pitchFamily="34" charset="0"/>
                <a:ea typeface="Times New Roman" panose="02020603050405020304" pitchFamily="18" charset="0"/>
                <a:cs typeface="Arial" panose="020B0604020202020204" pitchFamily="34" charset="0"/>
              </a:rPr>
              <a:t>Resident </a:t>
            </a:r>
            <a:r>
              <a:rPr kumimoji="0" lang="en-US" altLang="en-US" sz="2400" b="0" i="0" u="none" strike="noStrike" cap="none" normalizeH="0" baseline="0" dirty="0">
                <a:ln>
                  <a:noFill/>
                </a:ln>
                <a:solidFill>
                  <a:srgbClr val="002060"/>
                </a:solidFill>
                <a:effectLst/>
                <a:latin typeface="Arial" panose="020B0604020202020204" pitchFamily="34" charset="0"/>
                <a:ea typeface="Times New Roman" panose="02020603050405020304" pitchFamily="18" charset="0"/>
                <a:cs typeface="Arial" panose="020B0604020202020204" pitchFamily="34" charset="0"/>
              </a:rPr>
              <a:t>councils play a critical role in ensuring residents' voices are heard, but some homes may lack the standardized practices needed to fully support them.</a:t>
            </a:r>
            <a:endParaRPr kumimoji="0" lang="en-US" altLang="en-US" sz="1200" b="0" i="0" u="none" strike="noStrike" cap="none" normalizeH="0" baseline="0" dirty="0">
              <a:ln>
                <a:noFill/>
              </a:ln>
              <a:solidFill>
                <a:schemeClr val="tx1"/>
              </a:solidFill>
              <a:effectLst/>
            </a:endParaRPr>
          </a:p>
          <a:p>
            <a:pPr eaLnBrk="0" fontAlgn="base" hangingPunct="0">
              <a:lnSpc>
                <a:spcPct val="100000"/>
              </a:lnSpc>
              <a:spcBef>
                <a:spcPct val="0"/>
              </a:spcBef>
              <a:spcAft>
                <a:spcPct val="0"/>
              </a:spcAft>
            </a:pPr>
            <a:endParaRPr kumimoji="0" lang="en-US" altLang="en-US" sz="2400" b="0" i="0" u="none" strike="noStrike" cap="none" normalizeH="0" baseline="0" dirty="0">
              <a:ln>
                <a:noFill/>
              </a:ln>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eaLnBrk="0" fontAlgn="base" hangingPunct="0">
              <a:lnSpc>
                <a:spcPct val="100000"/>
              </a:lnSpc>
              <a:spcBef>
                <a:spcPct val="0"/>
              </a:spcBef>
              <a:spcAft>
                <a:spcPct val="0"/>
              </a:spcAft>
            </a:pPr>
            <a:r>
              <a:rPr kumimoji="0" lang="en-US" altLang="en-US" sz="2400" b="0" i="0" u="none" strike="noStrike" cap="none" normalizeH="0" baseline="0" dirty="0">
                <a:ln>
                  <a:noFill/>
                </a:ln>
                <a:solidFill>
                  <a:srgbClr val="002060"/>
                </a:solidFill>
                <a:effectLst/>
                <a:latin typeface="Arial" panose="020B0604020202020204" pitchFamily="34" charset="0"/>
                <a:ea typeface="Times New Roman" panose="02020603050405020304" pitchFamily="18" charset="0"/>
                <a:cs typeface="Arial" panose="020B0604020202020204" pitchFamily="34" charset="0"/>
              </a:rPr>
              <a:t>The </a:t>
            </a:r>
            <a:r>
              <a:rPr kumimoji="0" lang="en-US" altLang="en-US" sz="2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rPr>
              <a:t>Moving Forward Coalition</a:t>
            </a:r>
            <a:r>
              <a:rPr kumimoji="0" lang="en-US" altLang="en-US" sz="2400" b="0" i="0" u="none" strike="noStrike" cap="none" normalizeH="0" baseline="0" dirty="0">
                <a:ln>
                  <a:noFill/>
                </a:ln>
                <a:solidFill>
                  <a:srgbClr val="002060"/>
                </a:solidFill>
                <a:effectLst/>
                <a:latin typeface="Arial" panose="020B0604020202020204" pitchFamily="34" charset="0"/>
                <a:ea typeface="Times New Roman" panose="02020603050405020304" pitchFamily="18" charset="0"/>
                <a:cs typeface="Arial" panose="020B0604020202020204" pitchFamily="34" charset="0"/>
              </a:rPr>
              <a:t> has developed a </a:t>
            </a:r>
            <a:r>
              <a:rPr kumimoji="0" lang="en-US" altLang="en-US" sz="2400" b="1"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4"/>
              </a:rPr>
              <a:t>Strengthening Resident Council Guide</a:t>
            </a:r>
            <a:r>
              <a:rPr kumimoji="0" lang="en-US" altLang="en-US" sz="2400" b="0" i="0" u="none" strike="noStrike" cap="none" normalizeH="0" baseline="0" dirty="0">
                <a:ln>
                  <a:noFill/>
                </a:ln>
                <a:solidFill>
                  <a:srgbClr val="002060"/>
                </a:solidFill>
                <a:effectLst/>
                <a:latin typeface="Arial" panose="020B0604020202020204" pitchFamily="34" charset="0"/>
                <a:ea typeface="Times New Roman" panose="02020603050405020304" pitchFamily="18" charset="0"/>
                <a:cs typeface="Arial" panose="020B0604020202020204" pitchFamily="34" charset="0"/>
              </a:rPr>
              <a:t> to enhance the effectiveness of resident councils in all nursing homes. </a:t>
            </a:r>
          </a:p>
          <a:p>
            <a:pPr marL="0" indent="0" eaLnBrk="0" fontAlgn="base" hangingPunct="0">
              <a:lnSpc>
                <a:spcPct val="100000"/>
              </a:lnSpc>
              <a:spcBef>
                <a:spcPct val="0"/>
              </a:spcBef>
              <a:spcAft>
                <a:spcPct val="0"/>
              </a:spcAft>
              <a:buNone/>
            </a:pPr>
            <a:r>
              <a:rPr kumimoji="0" lang="en-US" altLang="en-US" sz="2400" b="0" i="0" u="none" strike="noStrike" cap="none" normalizeH="0" baseline="0" dirty="0">
                <a:ln>
                  <a:noFill/>
                </a:ln>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200" b="0" i="0" u="none" strike="noStrike" cap="none" normalizeH="0" baseline="0" dirty="0">
              <a:ln>
                <a:noFill/>
              </a:ln>
              <a:solidFill>
                <a:schemeClr val="tx1"/>
              </a:solidFill>
              <a:effectLst/>
            </a:endParaRPr>
          </a:p>
          <a:p>
            <a:pPr eaLnBrk="0" fontAlgn="base" hangingPunct="0">
              <a:lnSpc>
                <a:spcPct val="100000"/>
              </a:lnSpc>
              <a:spcBef>
                <a:spcPct val="0"/>
              </a:spcBef>
              <a:spcAft>
                <a:spcPct val="0"/>
              </a:spcAft>
            </a:pPr>
            <a:r>
              <a:rPr kumimoji="0" lang="en-US" altLang="en-US" sz="2400" b="0" i="0" u="none" strike="noStrike" cap="none" normalizeH="0" baseline="0" dirty="0">
                <a:ln>
                  <a:noFill/>
                </a:ln>
                <a:solidFill>
                  <a:srgbClr val="002060"/>
                </a:solidFill>
                <a:effectLst/>
                <a:latin typeface="Arial" panose="020B0604020202020204" pitchFamily="34" charset="0"/>
                <a:ea typeface="Times New Roman" panose="02020603050405020304" pitchFamily="18" charset="0"/>
                <a:cs typeface="Arial" panose="020B0604020202020204" pitchFamily="34" charset="0"/>
              </a:rPr>
              <a:t>The guide offers a structured approach to creating and sustaining inclusive, resident-directed councils in compliance with CMS Federal Regulations </a:t>
            </a:r>
            <a:r>
              <a:rPr kumimoji="0" lang="en-US" altLang="en-US" sz="2400" b="1" i="0" u="none" strike="noStrike" cap="none" normalizeH="0" baseline="0" dirty="0">
                <a:ln>
                  <a:noFill/>
                </a:ln>
                <a:solidFill>
                  <a:srgbClr val="002060"/>
                </a:solidFill>
                <a:effectLst/>
                <a:latin typeface="Arial" panose="020B0604020202020204" pitchFamily="34" charset="0"/>
                <a:ea typeface="Times New Roman" panose="02020603050405020304" pitchFamily="18" charset="0"/>
                <a:cs typeface="Arial" panose="020B0604020202020204" pitchFamily="34" charset="0"/>
              </a:rPr>
              <a:t>(CFR 483.10(f)(5)).</a:t>
            </a:r>
            <a:r>
              <a:rPr kumimoji="0" lang="en-US" altLang="en-US" sz="2400" b="0" i="0" u="none" strike="noStrike" cap="none" normalizeH="0" baseline="0" dirty="0">
                <a:ln>
                  <a:noFill/>
                </a:ln>
                <a:solidFill>
                  <a:srgbClr val="002060"/>
                </a:solidFill>
                <a:effectLst/>
                <a:latin typeface="Arial" panose="020B0604020202020204" pitchFamily="34" charset="0"/>
                <a:ea typeface="Times New Roman" panose="02020603050405020304" pitchFamily="18" charset="0"/>
                <a:cs typeface="Arial" panose="020B0604020202020204" pitchFamily="34" charset="0"/>
              </a:rPr>
              <a:t> It provides resident councils and those who support them with tools to foster engagement, address grievances, and maintain effective council activities.</a:t>
            </a:r>
            <a:endParaRPr kumimoji="0" lang="en-US" altLang="en-US" sz="1200" b="0" i="0" u="none" strike="noStrike" cap="none" normalizeH="0" baseline="0" dirty="0">
              <a:ln>
                <a:noFill/>
              </a:ln>
              <a:solidFill>
                <a:schemeClr val="tx1"/>
              </a:solidFill>
              <a:effectLst/>
            </a:endParaRPr>
          </a:p>
          <a:p>
            <a:pPr marL="0" indent="0" eaLnBrk="0" fontAlgn="base" hangingPunct="0">
              <a:lnSpc>
                <a:spcPct val="100000"/>
              </a:lnSpc>
              <a:spcBef>
                <a:spcPct val="0"/>
              </a:spcBef>
              <a:spcAft>
                <a:spcPct val="0"/>
              </a:spcAft>
              <a:buNone/>
            </a:pPr>
            <a:endParaRPr kumimoji="0" lang="en-US" altLang="en-US" sz="1200" b="0" i="0" u="none" strike="noStrike" cap="none" normalizeH="0" baseline="0" dirty="0">
              <a:ln>
                <a:noFill/>
              </a:ln>
              <a:solidFill>
                <a:schemeClr val="tx1"/>
              </a:solidFill>
              <a:effectLst/>
            </a:endParaRPr>
          </a:p>
          <a:p>
            <a:endParaRPr lang="en-US" dirty="0"/>
          </a:p>
        </p:txBody>
      </p:sp>
      <p:sp>
        <p:nvSpPr>
          <p:cNvPr id="4" name="Title 3">
            <a:extLst>
              <a:ext uri="{FF2B5EF4-FFF2-40B4-BE49-F238E27FC236}">
                <a16:creationId xmlns:a16="http://schemas.microsoft.com/office/drawing/2014/main" id="{95CB70B9-ED61-4267-8CD5-28409200A6A9}"/>
              </a:ext>
            </a:extLst>
          </p:cNvPr>
          <p:cNvSpPr>
            <a:spLocks noGrp="1"/>
          </p:cNvSpPr>
          <p:nvPr>
            <p:ph type="title"/>
          </p:nvPr>
        </p:nvSpPr>
        <p:spPr>
          <a:xfrm>
            <a:off x="465338" y="253412"/>
            <a:ext cx="10515600" cy="1325563"/>
          </a:xfrm>
        </p:spPr>
        <p:txBody>
          <a:bodyPr/>
          <a:lstStyle/>
          <a:p>
            <a:r>
              <a:rPr lang="en-US" dirty="0"/>
              <a:t>Strengthening Resident Council Guide</a:t>
            </a:r>
          </a:p>
        </p:txBody>
      </p:sp>
      <p:pic>
        <p:nvPicPr>
          <p:cNvPr id="10" name="Content Placeholder 9">
            <a:extLst>
              <a:ext uri="{FF2B5EF4-FFF2-40B4-BE49-F238E27FC236}">
                <a16:creationId xmlns:a16="http://schemas.microsoft.com/office/drawing/2014/main" id="{75A51AB8-5070-43E3-9D57-1370C8CEBC9B}"/>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7978049" y="831326"/>
            <a:ext cx="3375751"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8218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609" y="108091"/>
            <a:ext cx="9314391" cy="1187676"/>
          </a:xfrm>
        </p:spPr>
        <p:txBody>
          <a:bodyPr>
            <a:noAutofit/>
          </a:bodyPr>
          <a:lstStyle/>
          <a:p>
            <a:r>
              <a:rPr lang="en-US" sz="6000" u="sng">
                <a:solidFill>
                  <a:srgbClr val="002060"/>
                </a:solidFill>
                <a:latin typeface="Arial" panose="020B0604020202020204" pitchFamily="34" charset="0"/>
                <a:cs typeface="Arial" panose="020B0604020202020204" pitchFamily="34" charset="0"/>
              </a:rPr>
              <a:t>Pledge of Allegiance</a:t>
            </a:r>
            <a:endParaRPr lang="en-US" sz="280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43959" y="1436915"/>
            <a:ext cx="7848063" cy="5171846"/>
          </a:xfrm>
        </p:spPr>
        <p:txBody>
          <a:bodyPr>
            <a:noAutofit/>
          </a:bodyPr>
          <a:lstStyle/>
          <a:p>
            <a:pPr marL="0" indent="0">
              <a:buNone/>
            </a:pPr>
            <a:r>
              <a:rPr lang="en-US" sz="4800">
                <a:solidFill>
                  <a:srgbClr val="002060"/>
                </a:solidFill>
                <a:latin typeface="Arial" panose="020B0604020202020204" pitchFamily="34" charset="0"/>
                <a:cs typeface="Arial" panose="020B0604020202020204" pitchFamily="34" charset="0"/>
              </a:rPr>
              <a:t>I pledge allegiance to the flag of the United States of America and to the Republic for which it stands; one Nation under God, indivisible with Liberty and </a:t>
            </a:r>
            <a:r>
              <a:rPr lang="en-US" sz="4800" b="1">
                <a:solidFill>
                  <a:srgbClr val="002060"/>
                </a:solidFill>
                <a:latin typeface="Arial" panose="020B0604020202020204" pitchFamily="34" charset="0"/>
                <a:cs typeface="Arial" panose="020B0604020202020204" pitchFamily="34" charset="0"/>
              </a:rPr>
              <a:t>Justice</a:t>
            </a:r>
            <a:r>
              <a:rPr lang="en-US" sz="4800">
                <a:solidFill>
                  <a:srgbClr val="002060"/>
                </a:solidFill>
                <a:latin typeface="Arial" panose="020B0604020202020204" pitchFamily="34" charset="0"/>
                <a:cs typeface="Arial" panose="020B0604020202020204" pitchFamily="34" charset="0"/>
              </a:rPr>
              <a:t> for </a:t>
            </a:r>
            <a:r>
              <a:rPr lang="en-US" sz="4800" b="1">
                <a:solidFill>
                  <a:srgbClr val="002060"/>
                </a:solidFill>
                <a:latin typeface="Arial" panose="020B0604020202020204" pitchFamily="34" charset="0"/>
                <a:cs typeface="Arial" panose="020B0604020202020204" pitchFamily="34" charset="0"/>
              </a:rPr>
              <a:t>ALL</a:t>
            </a:r>
            <a:r>
              <a:rPr lang="en-US" sz="4800">
                <a:solidFill>
                  <a:srgbClr val="002060"/>
                </a:solidFill>
                <a:latin typeface="Arial" panose="020B0604020202020204" pitchFamily="34" charset="0"/>
                <a:cs typeface="Arial" panose="020B0604020202020204" pitchFamily="34" charset="0"/>
              </a:rPr>
              <a:t>.</a:t>
            </a:r>
          </a:p>
          <a:p>
            <a:pPr marL="0" indent="0">
              <a:buNone/>
            </a:pPr>
            <a:endParaRPr lang="en-US" sz="4000">
              <a:solidFill>
                <a:srgbClr val="002060"/>
              </a:solidFill>
              <a:latin typeface="Arial Black" panose="020B0A04020102020204" pitchFamily="34" charset="0"/>
            </a:endParaRPr>
          </a:p>
        </p:txBody>
      </p:sp>
      <p:pic>
        <p:nvPicPr>
          <p:cNvPr id="4" name="Picture 3"/>
          <p:cNvPicPr>
            <a:picLocks noChangeAspect="1"/>
          </p:cNvPicPr>
          <p:nvPr/>
        </p:nvPicPr>
        <p:blipFill>
          <a:blip r:embed="rId3"/>
          <a:stretch>
            <a:fillRect/>
          </a:stretch>
        </p:blipFill>
        <p:spPr>
          <a:xfrm>
            <a:off x="8051470" y="1972042"/>
            <a:ext cx="4140530" cy="3069696"/>
          </a:xfrm>
          <a:prstGeom prst="rect">
            <a:avLst/>
          </a:prstGeom>
        </p:spPr>
      </p:pic>
    </p:spTree>
    <p:extLst>
      <p:ext uri="{BB962C8B-B14F-4D97-AF65-F5344CB8AC3E}">
        <p14:creationId xmlns:p14="http://schemas.microsoft.com/office/powerpoint/2010/main" val="312954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B879E3-2097-4CB7-9615-79F6D00E3006}"/>
              </a:ext>
            </a:extLst>
          </p:cNvPr>
          <p:cNvSpPr>
            <a:spLocks noGrp="1"/>
          </p:cNvSpPr>
          <p:nvPr>
            <p:ph type="title"/>
          </p:nvPr>
        </p:nvSpPr>
        <p:spPr>
          <a:xfrm>
            <a:off x="1364194" y="5270306"/>
            <a:ext cx="8438274" cy="1719262"/>
          </a:xfrm>
        </p:spPr>
        <p:txBody>
          <a:bodyPr>
            <a:normAutofit fontScale="90000"/>
          </a:bodyPr>
          <a:lstStyle/>
          <a:p>
            <a:r>
              <a:rPr lang="en-US" sz="6000" dirty="0"/>
              <a:t>Essential Caregivers Act 2024</a:t>
            </a:r>
          </a:p>
        </p:txBody>
      </p:sp>
      <p:pic>
        <p:nvPicPr>
          <p:cNvPr id="2050" name="Picture 2">
            <a:extLst>
              <a:ext uri="{FF2B5EF4-FFF2-40B4-BE49-F238E27FC236}">
                <a16:creationId xmlns:a16="http://schemas.microsoft.com/office/drawing/2014/main" id="{0C1A28D8-03B2-408D-BCD2-3831ED94B2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4804" y="728063"/>
            <a:ext cx="2811927" cy="296718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FB9E7B6-742C-43BD-B0C0-566FECDB731C}"/>
              </a:ext>
            </a:extLst>
          </p:cNvPr>
          <p:cNvSpPr txBox="1"/>
          <p:nvPr/>
        </p:nvSpPr>
        <p:spPr>
          <a:xfrm>
            <a:off x="627594" y="3710391"/>
            <a:ext cx="6096000" cy="1015663"/>
          </a:xfrm>
          <a:prstGeom prst="rect">
            <a:avLst/>
          </a:prstGeom>
          <a:noFill/>
        </p:spPr>
        <p:txBody>
          <a:bodyPr wrap="square">
            <a:spAutoFit/>
          </a:bodyPr>
          <a:lstStyle/>
          <a:p>
            <a:pPr algn="ctr" rtl="0" fontAlgn="base"/>
            <a:r>
              <a:rPr lang="en-US" sz="3200" b="1" i="0" dirty="0">
                <a:solidFill>
                  <a:schemeClr val="accent1"/>
                </a:solidFill>
                <a:effectLst/>
                <a:latin typeface="Arial" panose="020B0604020202020204" pitchFamily="34" charset="0"/>
              </a:rPr>
              <a:t>Irma Rappaport</a:t>
            </a:r>
            <a:r>
              <a:rPr lang="en-US" sz="3200" b="0" i="0" dirty="0">
                <a:solidFill>
                  <a:schemeClr val="accent1"/>
                </a:solidFill>
                <a:effectLst/>
                <a:latin typeface="Arial" panose="020B0604020202020204" pitchFamily="34" charset="0"/>
              </a:rPr>
              <a:t> </a:t>
            </a:r>
            <a:endParaRPr lang="en-US" sz="2800" b="0" i="0" dirty="0">
              <a:solidFill>
                <a:schemeClr val="accent1"/>
              </a:solidFill>
              <a:effectLst/>
              <a:latin typeface="Segoe UI" panose="020B0502040204020203" pitchFamily="34" charset="0"/>
            </a:endParaRPr>
          </a:p>
          <a:p>
            <a:pPr algn="ctr" rtl="0" fontAlgn="base"/>
            <a:r>
              <a:rPr lang="en-US" sz="2800" b="1" i="0" dirty="0">
                <a:solidFill>
                  <a:schemeClr val="tx1">
                    <a:lumMod val="95000"/>
                  </a:schemeClr>
                </a:solidFill>
                <a:effectLst/>
                <a:latin typeface="Arial" panose="020B0604020202020204" pitchFamily="34" charset="0"/>
              </a:rPr>
              <a:t>Essential Caregivers Movement</a:t>
            </a:r>
            <a:endParaRPr lang="en-US" sz="2800" b="0" i="0" dirty="0">
              <a:solidFill>
                <a:schemeClr val="tx1">
                  <a:lumMod val="95000"/>
                </a:schemeClr>
              </a:solidFill>
              <a:effectLst/>
              <a:latin typeface="Segoe UI" panose="020B0502040204020203" pitchFamily="34" charset="0"/>
            </a:endParaRPr>
          </a:p>
        </p:txBody>
      </p:sp>
    </p:spTree>
    <p:extLst>
      <p:ext uri="{BB962C8B-B14F-4D97-AF65-F5344CB8AC3E}">
        <p14:creationId xmlns:p14="http://schemas.microsoft.com/office/powerpoint/2010/main" val="2716660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1188161" y="5397806"/>
            <a:ext cx="9254061" cy="1352950"/>
          </a:xfrm>
        </p:spPr>
        <p:txBody>
          <a:bodyPr numCol="2" anchor="t">
            <a:normAutofit/>
          </a:bodyPr>
          <a:lstStyle/>
          <a:p>
            <a:pPr marR="0">
              <a:spcBef>
                <a:spcPts val="0"/>
              </a:spcBef>
              <a:spcAft>
                <a:spcPts val="0"/>
              </a:spcAft>
              <a:buFontTx/>
              <a:buChar char="‒"/>
            </a:pPr>
            <a:r>
              <a:rPr lang="en-US" dirty="0">
                <a:solidFill>
                  <a:srgbClr val="002060"/>
                </a:solidFill>
                <a:effectLst/>
                <a:latin typeface="Arial" panose="020B0604020202020204" pitchFamily="34" charset="0"/>
                <a:ea typeface="Times New Roman" panose="02020603050405020304" pitchFamily="18" charset="0"/>
              </a:rPr>
              <a:t>Alhassan “EL” </a:t>
            </a:r>
            <a:r>
              <a:rPr lang="en-US" dirty="0" err="1">
                <a:solidFill>
                  <a:srgbClr val="002060"/>
                </a:solidFill>
                <a:effectLst/>
                <a:latin typeface="Arial" panose="020B0604020202020204" pitchFamily="34" charset="0"/>
                <a:ea typeface="Times New Roman" panose="02020603050405020304" pitchFamily="18" charset="0"/>
              </a:rPr>
              <a:t>Abdulfattaah</a:t>
            </a:r>
            <a:r>
              <a:rPr lang="en-US" dirty="0">
                <a:solidFill>
                  <a:srgbClr val="002060"/>
                </a:solidFill>
                <a:effectLst/>
                <a:latin typeface="Arial" panose="020B0604020202020204" pitchFamily="34"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R="0">
              <a:spcBef>
                <a:spcPts val="0"/>
              </a:spcBef>
              <a:spcAft>
                <a:spcPts val="0"/>
              </a:spcAft>
              <a:buFontTx/>
              <a:buChar char="‒"/>
            </a:pPr>
            <a:r>
              <a:rPr lang="en-US" dirty="0">
                <a:solidFill>
                  <a:srgbClr val="002060"/>
                </a:solidFill>
                <a:effectLst/>
                <a:latin typeface="Arial" panose="020B0604020202020204" pitchFamily="34" charset="0"/>
                <a:ea typeface="Times New Roman" panose="02020603050405020304" pitchFamily="18" charset="0"/>
              </a:rPr>
              <a:t>Shannon Nelson </a:t>
            </a:r>
            <a:endParaRPr lang="en-US" dirty="0">
              <a:effectLst/>
              <a:latin typeface="Times New Roman" panose="02020603050405020304" pitchFamily="18" charset="0"/>
              <a:ea typeface="Times New Roman" panose="02020603050405020304" pitchFamily="18" charset="0"/>
            </a:endParaRPr>
          </a:p>
          <a:p>
            <a:pPr marR="0">
              <a:spcBef>
                <a:spcPts val="0"/>
              </a:spcBef>
              <a:spcAft>
                <a:spcPts val="0"/>
              </a:spcAft>
              <a:buFontTx/>
              <a:buChar char="‒"/>
            </a:pPr>
            <a:endParaRPr lang="en-US" dirty="0">
              <a:solidFill>
                <a:srgbClr val="002060"/>
              </a:solidFill>
              <a:effectLst/>
              <a:latin typeface="Arial" panose="020B0604020202020204" pitchFamily="34" charset="0"/>
              <a:ea typeface="Times New Roman" panose="02020603050405020304" pitchFamily="18" charset="0"/>
            </a:endParaRPr>
          </a:p>
          <a:p>
            <a:pPr marR="0">
              <a:spcBef>
                <a:spcPts val="0"/>
              </a:spcBef>
              <a:spcAft>
                <a:spcPts val="0"/>
              </a:spcAft>
              <a:buFontTx/>
              <a:buChar char="‒"/>
            </a:pPr>
            <a:r>
              <a:rPr lang="en-US" dirty="0">
                <a:solidFill>
                  <a:srgbClr val="002060"/>
                </a:solidFill>
                <a:effectLst/>
                <a:latin typeface="Arial" panose="020B0604020202020204" pitchFamily="34" charset="0"/>
                <a:ea typeface="Times New Roman" panose="02020603050405020304" pitchFamily="18" charset="0"/>
              </a:rPr>
              <a:t>Peter ”Pete” Yearwood </a:t>
            </a:r>
            <a:endParaRPr lang="en-US" dirty="0">
              <a:effectLst/>
              <a:latin typeface="Times New Roman" panose="02020603050405020304" pitchFamily="18" charset="0"/>
              <a:ea typeface="Times New Roman" panose="02020603050405020304" pitchFamily="18" charset="0"/>
            </a:endParaRPr>
          </a:p>
          <a:p>
            <a:pPr marR="0">
              <a:spcBef>
                <a:spcPts val="0"/>
              </a:spcBef>
              <a:spcAft>
                <a:spcPts val="0"/>
              </a:spcAft>
              <a:buFontTx/>
              <a:buChar char="‒"/>
            </a:pPr>
            <a:r>
              <a:rPr lang="en-US" dirty="0">
                <a:solidFill>
                  <a:srgbClr val="002060"/>
                </a:solidFill>
                <a:effectLst/>
                <a:latin typeface="Arial" panose="020B0604020202020204" pitchFamily="34" charset="0"/>
                <a:ea typeface="Times New Roman" panose="02020603050405020304" pitchFamily="18" charset="0"/>
              </a:rPr>
              <a:t>Vincent “V” Pierce </a:t>
            </a:r>
            <a:endParaRPr lang="en-US" sz="3600" b="1" i="1" dirty="0">
              <a:solidFill>
                <a:srgbClr val="002060"/>
              </a:solidFill>
              <a:effectLst/>
              <a:latin typeface="Arial" panose="020B0604020202020204" pitchFamily="34" charset="0"/>
              <a:ea typeface="Calibri" panose="020F0502020204030204" pitchFamily="34" charset="0"/>
            </a:endParaRPr>
          </a:p>
        </p:txBody>
      </p:sp>
      <p:sp>
        <p:nvSpPr>
          <p:cNvPr id="17" name="TextBox 16">
            <a:extLst>
              <a:ext uri="{FF2B5EF4-FFF2-40B4-BE49-F238E27FC236}">
                <a16:creationId xmlns:a16="http://schemas.microsoft.com/office/drawing/2014/main" id="{88CF20CA-59AE-4B1B-A986-8BB100C0A21E}"/>
              </a:ext>
            </a:extLst>
          </p:cNvPr>
          <p:cNvSpPr txBox="1"/>
          <p:nvPr/>
        </p:nvSpPr>
        <p:spPr>
          <a:xfrm>
            <a:off x="717866" y="298714"/>
            <a:ext cx="7895556" cy="923330"/>
          </a:xfrm>
          <a:prstGeom prst="rect">
            <a:avLst/>
          </a:prstGeom>
          <a:noFill/>
        </p:spPr>
        <p:txBody>
          <a:bodyPr wrap="square">
            <a:spAutoFit/>
          </a:bodyPr>
          <a:lstStyle/>
          <a:p>
            <a:pPr marL="0" marR="0" algn="ctr">
              <a:spcBef>
                <a:spcPts val="0"/>
              </a:spcBef>
              <a:spcAft>
                <a:spcPts val="0"/>
              </a:spcAft>
            </a:pPr>
            <a:r>
              <a:rPr lang="en-US" sz="5400" b="1">
                <a:solidFill>
                  <a:srgbClr val="002060"/>
                </a:solidFill>
                <a:effectLst/>
                <a:latin typeface="Arial" panose="020B0604020202020204" pitchFamily="34" charset="0"/>
                <a:ea typeface="Calibri" panose="020F0502020204030204" pitchFamily="34" charset="0"/>
              </a:rPr>
              <a:t>Fire Through Dry Grass</a:t>
            </a:r>
          </a:p>
        </p:txBody>
      </p:sp>
      <p:pic>
        <p:nvPicPr>
          <p:cNvPr id="4" name="Picture 3" descr="A group of people riding segways&#10;&#10;Description automatically generated with medium confidence">
            <a:extLst>
              <a:ext uri="{FF2B5EF4-FFF2-40B4-BE49-F238E27FC236}">
                <a16:creationId xmlns:a16="http://schemas.microsoft.com/office/drawing/2014/main" id="{95A0CBEC-F1C0-454B-AFB2-C153D251E760}"/>
              </a:ext>
            </a:extLst>
          </p:cNvPr>
          <p:cNvPicPr>
            <a:picLocks noChangeAspect="1"/>
          </p:cNvPicPr>
          <p:nvPr/>
        </p:nvPicPr>
        <p:blipFill rotWithShape="1">
          <a:blip r:embed="rId3"/>
          <a:srcRect t="39722" b="6527"/>
          <a:stretch/>
        </p:blipFill>
        <p:spPr>
          <a:xfrm>
            <a:off x="2065867" y="1584372"/>
            <a:ext cx="7116192" cy="3056637"/>
          </a:xfrm>
          <a:prstGeom prst="rect">
            <a:avLst/>
          </a:prstGeom>
          <a:ln>
            <a:noFill/>
          </a:ln>
          <a:effectLst>
            <a:outerShdw blurRad="63500" sx="102000" sy="102000" algn="ctr" rotWithShape="0">
              <a:prstClr val="black">
                <a:alpha val="40000"/>
              </a:prstClr>
            </a:outerShdw>
            <a:softEdge rad="112500"/>
          </a:effectLst>
        </p:spPr>
      </p:pic>
    </p:spTree>
    <p:extLst>
      <p:ext uri="{BB962C8B-B14F-4D97-AF65-F5344CB8AC3E}">
        <p14:creationId xmlns:p14="http://schemas.microsoft.com/office/powerpoint/2010/main" val="337124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Fire Through Dry Grass | Message from a Filmmaker | POV | PBS">
            <a:hlinkClick r:id="" action="ppaction://media"/>
            <a:extLst>
              <a:ext uri="{FF2B5EF4-FFF2-40B4-BE49-F238E27FC236}">
                <a16:creationId xmlns:a16="http://schemas.microsoft.com/office/drawing/2014/main" id="{0EEB1D5E-6B81-4562-B88B-5577364A4EB0}"/>
              </a:ext>
            </a:extLst>
          </p:cNvPr>
          <p:cNvPicPr>
            <a:picLocks noRot="1" noChangeAspect="1"/>
          </p:cNvPicPr>
          <p:nvPr>
            <a:videoFile r:link="rId1"/>
          </p:nvPr>
        </p:nvPicPr>
        <p:blipFill>
          <a:blip r:embed="rId4"/>
          <a:stretch>
            <a:fillRect/>
          </a:stretch>
        </p:blipFill>
        <p:spPr>
          <a:xfrm>
            <a:off x="0" y="-15240"/>
            <a:ext cx="12192000" cy="6888480"/>
          </a:xfrm>
          <a:prstGeom prst="rect">
            <a:avLst/>
          </a:prstGeom>
        </p:spPr>
      </p:pic>
    </p:spTree>
    <p:extLst>
      <p:ext uri="{BB962C8B-B14F-4D97-AF65-F5344CB8AC3E}">
        <p14:creationId xmlns:p14="http://schemas.microsoft.com/office/powerpoint/2010/main" val="1323469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6" title="FIRE THROUGH DRY GRASS | Official HD Trailer (2023) | DOCUMENTARY | Film Threat Trailers">
            <a:hlinkClick r:id="" action="ppaction://media"/>
            <a:extLst>
              <a:ext uri="{FF2B5EF4-FFF2-40B4-BE49-F238E27FC236}">
                <a16:creationId xmlns:a16="http://schemas.microsoft.com/office/drawing/2014/main" id="{86F1C5BC-510B-4CB2-A59E-6D696CAF77E3}"/>
              </a:ext>
            </a:extLst>
          </p:cNvPr>
          <p:cNvPicPr>
            <a:picLocks noGrp="1" noRot="1" noChangeAspect="1"/>
          </p:cNvPicPr>
          <p:nvPr>
            <p:ph idx="4294967295"/>
            <a:videoFile r:link="rId1"/>
          </p:nvPr>
        </p:nvPicPr>
        <p:blipFill>
          <a:blip r:embed="rId4"/>
          <a:stretch>
            <a:fillRect/>
          </a:stretch>
        </p:blipFill>
        <p:spPr>
          <a:xfrm>
            <a:off x="0" y="0"/>
            <a:ext cx="12192000" cy="6889750"/>
          </a:xfrm>
          <a:prstGeom prst="rect">
            <a:avLst/>
          </a:prstGeom>
        </p:spPr>
      </p:pic>
    </p:spTree>
    <p:extLst>
      <p:ext uri="{BB962C8B-B14F-4D97-AF65-F5344CB8AC3E}">
        <p14:creationId xmlns:p14="http://schemas.microsoft.com/office/powerpoint/2010/main" val="4070903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14C74-94FA-41F0-A5BE-F8CB9D6B4D27}"/>
              </a:ext>
            </a:extLst>
          </p:cNvPr>
          <p:cNvSpPr>
            <a:spLocks noGrp="1"/>
          </p:cNvSpPr>
          <p:nvPr>
            <p:ph type="title"/>
          </p:nvPr>
        </p:nvSpPr>
        <p:spPr/>
        <p:txBody>
          <a:bodyPr>
            <a:normAutofit/>
          </a:bodyPr>
          <a:lstStyle/>
          <a:p>
            <a:r>
              <a:rPr lang="en-US" sz="4400" dirty="0"/>
              <a:t>Fire Through Dry Grass</a:t>
            </a:r>
          </a:p>
        </p:txBody>
      </p:sp>
      <p:pic>
        <p:nvPicPr>
          <p:cNvPr id="4" name="Picture 3">
            <a:extLst>
              <a:ext uri="{FF2B5EF4-FFF2-40B4-BE49-F238E27FC236}">
                <a16:creationId xmlns:a16="http://schemas.microsoft.com/office/drawing/2014/main" id="{0C7D01D3-2215-4361-B3CB-2E7F16861BB9}"/>
              </a:ext>
            </a:extLst>
          </p:cNvPr>
          <p:cNvPicPr>
            <a:picLocks noChangeAspect="1"/>
          </p:cNvPicPr>
          <p:nvPr/>
        </p:nvPicPr>
        <p:blipFill>
          <a:blip r:embed="rId3" cstate="print">
            <a:extLst>
              <a:ext uri="{28A0092B-C50C-407E-A947-70E740481C1C}">
                <a14:useLocalDpi xmlns:a14="http://schemas.microsoft.com/office/drawing/2010/main" val="0"/>
              </a:ext>
            </a:extLst>
          </a:blip>
          <a:srcRect t="9917" r="5820" b="16942"/>
          <a:stretch>
            <a:fillRect/>
          </a:stretch>
        </p:blipFill>
        <p:spPr>
          <a:xfrm>
            <a:off x="881433" y="2673570"/>
            <a:ext cx="2007856" cy="1995081"/>
          </a:xfrm>
          <a:prstGeom prst="rect">
            <a:avLst/>
          </a:prstGeom>
          <a:ln>
            <a:noFill/>
          </a:ln>
          <a:effectLst>
            <a:outerShdw blurRad="292100" dist="139700" dir="2700000" algn="tl" rotWithShape="0">
              <a:srgbClr val="333333">
                <a:alpha val="65000"/>
              </a:srgbClr>
            </a:outerShdw>
          </a:effectLst>
        </p:spPr>
      </p:pic>
      <p:pic>
        <p:nvPicPr>
          <p:cNvPr id="5" name="Picture 4" descr="Shannon Nelson">
            <a:extLst>
              <a:ext uri="{FF2B5EF4-FFF2-40B4-BE49-F238E27FC236}">
                <a16:creationId xmlns:a16="http://schemas.microsoft.com/office/drawing/2014/main" id="{887D28A4-B852-4F3E-9879-7F7F03E96C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3572759" y="2547620"/>
            <a:ext cx="2121031" cy="2121031"/>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1FCE67F8-56E1-4B67-88E0-550E95F12D6D}"/>
              </a:ext>
            </a:extLst>
          </p:cNvPr>
          <p:cNvPicPr>
            <a:picLocks noChangeAspect="1"/>
          </p:cNvPicPr>
          <p:nvPr/>
        </p:nvPicPr>
        <p:blipFill>
          <a:blip r:embed="rId5">
            <a:extLst>
              <a:ext uri="{28A0092B-C50C-407E-A947-70E740481C1C}">
                <a14:useLocalDpi xmlns:a14="http://schemas.microsoft.com/office/drawing/2010/main" val="0"/>
              </a:ext>
            </a:extLst>
          </a:blip>
          <a:srcRect l="15492" t="17757" r="19248" b="46049"/>
          <a:stretch>
            <a:fillRect/>
          </a:stretch>
        </p:blipFill>
        <p:spPr>
          <a:xfrm>
            <a:off x="6320451" y="2600346"/>
            <a:ext cx="2313653" cy="1995082"/>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895A2940-B66D-4B3F-983C-41342C3D9C7E}"/>
              </a:ext>
            </a:extLst>
          </p:cNvPr>
          <p:cNvPicPr>
            <a:picLocks noChangeAspect="1"/>
          </p:cNvPicPr>
          <p:nvPr/>
        </p:nvPicPr>
        <p:blipFill>
          <a:blip r:embed="rId6">
            <a:extLst>
              <a:ext uri="{28A0092B-C50C-407E-A947-70E740481C1C}">
                <a14:useLocalDpi xmlns:a14="http://schemas.microsoft.com/office/drawing/2010/main" val="0"/>
              </a:ext>
            </a:extLst>
          </a:blip>
          <a:srcRect l="20333" t="11488" r="27666" b="38642"/>
          <a:stretch>
            <a:fillRect/>
          </a:stretch>
        </p:blipFill>
        <p:spPr>
          <a:xfrm>
            <a:off x="9407535" y="2721325"/>
            <a:ext cx="1628621" cy="1995082"/>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3BDF0F5A-0C39-42E1-9DE4-614CF1A8C54B}"/>
              </a:ext>
            </a:extLst>
          </p:cNvPr>
          <p:cNvSpPr txBox="1"/>
          <p:nvPr/>
        </p:nvSpPr>
        <p:spPr>
          <a:xfrm>
            <a:off x="197963" y="4761379"/>
            <a:ext cx="3374796" cy="400110"/>
          </a:xfrm>
          <a:prstGeom prst="rect">
            <a:avLst/>
          </a:prstGeom>
          <a:noFill/>
        </p:spPr>
        <p:txBody>
          <a:bodyPr wrap="square">
            <a:spAutoFit/>
          </a:bodyPr>
          <a:lstStyle/>
          <a:p>
            <a:r>
              <a:rPr lang="en-US" sz="2000" dirty="0">
                <a:solidFill>
                  <a:srgbClr val="002060"/>
                </a:solidFill>
                <a:effectLst/>
                <a:latin typeface="Arial" panose="020B0604020202020204" pitchFamily="34" charset="0"/>
                <a:ea typeface="Times New Roman" panose="02020603050405020304" pitchFamily="18" charset="0"/>
              </a:rPr>
              <a:t>Alhassan “EL” </a:t>
            </a:r>
            <a:r>
              <a:rPr lang="en-US" sz="2000" dirty="0" err="1">
                <a:solidFill>
                  <a:srgbClr val="002060"/>
                </a:solidFill>
                <a:effectLst/>
                <a:latin typeface="Arial" panose="020B0604020202020204" pitchFamily="34" charset="0"/>
                <a:ea typeface="Times New Roman" panose="02020603050405020304" pitchFamily="18" charset="0"/>
              </a:rPr>
              <a:t>Abdulfattaah</a:t>
            </a:r>
            <a:r>
              <a:rPr lang="en-US" sz="2000" dirty="0">
                <a:solidFill>
                  <a:srgbClr val="002060"/>
                </a:solidFill>
                <a:effectLst/>
                <a:latin typeface="Arial" panose="020B0604020202020204" pitchFamily="34" charset="0"/>
                <a:ea typeface="Times New Roman" panose="02020603050405020304" pitchFamily="18" charset="0"/>
              </a:rPr>
              <a:t> </a:t>
            </a:r>
            <a:endParaRPr lang="en-US" sz="2000" dirty="0"/>
          </a:p>
        </p:txBody>
      </p:sp>
      <p:sp>
        <p:nvSpPr>
          <p:cNvPr id="11" name="TextBox 10">
            <a:extLst>
              <a:ext uri="{FF2B5EF4-FFF2-40B4-BE49-F238E27FC236}">
                <a16:creationId xmlns:a16="http://schemas.microsoft.com/office/drawing/2014/main" id="{3845549E-972E-40BD-ADC3-3B05D99C0755}"/>
              </a:ext>
            </a:extLst>
          </p:cNvPr>
          <p:cNvSpPr txBox="1"/>
          <p:nvPr/>
        </p:nvSpPr>
        <p:spPr>
          <a:xfrm>
            <a:off x="3572759" y="4761379"/>
            <a:ext cx="2314745" cy="400110"/>
          </a:xfrm>
          <a:prstGeom prst="rect">
            <a:avLst/>
          </a:prstGeom>
          <a:noFill/>
        </p:spPr>
        <p:txBody>
          <a:bodyPr wrap="square">
            <a:spAutoFit/>
          </a:bodyPr>
          <a:lstStyle/>
          <a:p>
            <a:pPr marL="0" marR="0" indent="0">
              <a:spcBef>
                <a:spcPts val="0"/>
              </a:spcBef>
              <a:spcAft>
                <a:spcPts val="0"/>
              </a:spcAft>
              <a:buNone/>
            </a:pPr>
            <a:r>
              <a:rPr lang="en-US" sz="2000" dirty="0">
                <a:solidFill>
                  <a:srgbClr val="002060"/>
                </a:solidFill>
                <a:effectLst/>
                <a:latin typeface="Arial" panose="020B0604020202020204" pitchFamily="34" charset="0"/>
                <a:ea typeface="Times New Roman" panose="02020603050405020304" pitchFamily="18" charset="0"/>
              </a:rPr>
              <a:t>Shannon Nelson</a:t>
            </a:r>
          </a:p>
        </p:txBody>
      </p:sp>
      <p:sp>
        <p:nvSpPr>
          <p:cNvPr id="13" name="TextBox 12">
            <a:extLst>
              <a:ext uri="{FF2B5EF4-FFF2-40B4-BE49-F238E27FC236}">
                <a16:creationId xmlns:a16="http://schemas.microsoft.com/office/drawing/2014/main" id="{1309B75A-085A-4415-B720-1E5558A98266}"/>
              </a:ext>
            </a:extLst>
          </p:cNvPr>
          <p:cNvSpPr txBox="1"/>
          <p:nvPr/>
        </p:nvSpPr>
        <p:spPr>
          <a:xfrm>
            <a:off x="6096000" y="4761379"/>
            <a:ext cx="3038459" cy="400110"/>
          </a:xfrm>
          <a:prstGeom prst="rect">
            <a:avLst/>
          </a:prstGeom>
          <a:noFill/>
        </p:spPr>
        <p:txBody>
          <a:bodyPr wrap="square">
            <a:spAutoFit/>
          </a:bodyPr>
          <a:lstStyle/>
          <a:p>
            <a:r>
              <a:rPr lang="en-US" sz="2000" dirty="0">
                <a:solidFill>
                  <a:srgbClr val="002060"/>
                </a:solidFill>
                <a:effectLst/>
                <a:latin typeface="Arial" panose="020B0604020202020204" pitchFamily="34" charset="0"/>
                <a:ea typeface="Times New Roman" panose="02020603050405020304" pitchFamily="18" charset="0"/>
              </a:rPr>
              <a:t> Peter ”Pete” Yearwood </a:t>
            </a:r>
            <a:endParaRPr lang="en-US" sz="2000" dirty="0"/>
          </a:p>
        </p:txBody>
      </p:sp>
      <p:sp>
        <p:nvSpPr>
          <p:cNvPr id="15" name="TextBox 14">
            <a:extLst>
              <a:ext uri="{FF2B5EF4-FFF2-40B4-BE49-F238E27FC236}">
                <a16:creationId xmlns:a16="http://schemas.microsoft.com/office/drawing/2014/main" id="{06DDDECE-ACB5-4525-A94A-AA47AEFAC92A}"/>
              </a:ext>
            </a:extLst>
          </p:cNvPr>
          <p:cNvSpPr txBox="1"/>
          <p:nvPr/>
        </p:nvSpPr>
        <p:spPr>
          <a:xfrm>
            <a:off x="9204024" y="4781653"/>
            <a:ext cx="2314745" cy="400110"/>
          </a:xfrm>
          <a:prstGeom prst="rect">
            <a:avLst/>
          </a:prstGeom>
          <a:noFill/>
        </p:spPr>
        <p:txBody>
          <a:bodyPr wrap="square">
            <a:spAutoFit/>
          </a:bodyPr>
          <a:lstStyle/>
          <a:p>
            <a:pPr marL="0" marR="0" indent="0">
              <a:spcBef>
                <a:spcPts val="0"/>
              </a:spcBef>
              <a:spcAft>
                <a:spcPts val="0"/>
              </a:spcAft>
              <a:buNone/>
            </a:pPr>
            <a:r>
              <a:rPr lang="en-US" sz="2000" dirty="0">
                <a:solidFill>
                  <a:srgbClr val="002060"/>
                </a:solidFill>
                <a:effectLst/>
                <a:latin typeface="Arial" panose="020B0604020202020204" pitchFamily="34" charset="0"/>
                <a:ea typeface="Times New Roman" panose="02020603050405020304" pitchFamily="18" charset="0"/>
              </a:rPr>
              <a:t>Vincent “V” Pierce </a:t>
            </a:r>
            <a:endParaRPr lang="en-US" sz="3200" b="1" i="1" dirty="0">
              <a:solidFill>
                <a:srgbClr val="00206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201292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B1011-67D0-46CB-99F8-329EF472F719}"/>
              </a:ext>
            </a:extLst>
          </p:cNvPr>
          <p:cNvSpPr>
            <a:spLocks noGrp="1"/>
          </p:cNvSpPr>
          <p:nvPr>
            <p:ph type="title"/>
          </p:nvPr>
        </p:nvSpPr>
        <p:spPr/>
        <p:txBody>
          <a:bodyPr/>
          <a:lstStyle/>
          <a:p>
            <a:r>
              <a:rPr lang="en-US" dirty="0"/>
              <a:t>View the Film In It’s Entirety</a:t>
            </a:r>
          </a:p>
        </p:txBody>
      </p:sp>
      <p:sp>
        <p:nvSpPr>
          <p:cNvPr id="3" name="Content Placeholder 2">
            <a:extLst>
              <a:ext uri="{FF2B5EF4-FFF2-40B4-BE49-F238E27FC236}">
                <a16:creationId xmlns:a16="http://schemas.microsoft.com/office/drawing/2014/main" id="{B80C3F0E-73F3-4BAA-983A-E5184C45EF05}"/>
              </a:ext>
            </a:extLst>
          </p:cNvPr>
          <p:cNvSpPr>
            <a:spLocks noGrp="1"/>
          </p:cNvSpPr>
          <p:nvPr>
            <p:ph idx="1"/>
          </p:nvPr>
        </p:nvSpPr>
        <p:spPr>
          <a:xfrm>
            <a:off x="269310" y="1733746"/>
            <a:ext cx="11580312" cy="4480795"/>
          </a:xfrm>
        </p:spPr>
        <p:txBody>
          <a:bodyPr>
            <a:normAutofit/>
          </a:bodyPr>
          <a:lstStyle/>
          <a:p>
            <a:pPr marL="0" marR="0" indent="0">
              <a:lnSpc>
                <a:spcPct val="107000"/>
              </a:lnSpc>
              <a:spcBef>
                <a:spcPts val="0"/>
              </a:spcBef>
              <a:spcAft>
                <a:spcPts val="1200"/>
              </a:spcAft>
              <a:buNone/>
            </a:pPr>
            <a:r>
              <a:rPr lang="en-US" b="0" i="0" dirty="0">
                <a:solidFill>
                  <a:srgbClr val="5F5F5F"/>
                </a:solidFill>
                <a:effectLst/>
                <a:latin typeface="Gotham-Medium"/>
              </a:rPr>
              <a:t>POV believes in the power of film to engage communities in dialogue around the most important social issues of our time. Join </a:t>
            </a:r>
            <a:r>
              <a:rPr lang="en-US" b="0" i="0" dirty="0">
                <a:solidFill>
                  <a:srgbClr val="5F5F5F"/>
                </a:solidFill>
                <a:effectLst/>
                <a:latin typeface="Gotham-Medium"/>
                <a:hlinkClick r:id="rId3"/>
              </a:rPr>
              <a:t>POV's Community Network </a:t>
            </a:r>
            <a:r>
              <a:rPr lang="en-US" b="0" i="0" dirty="0">
                <a:solidFill>
                  <a:srgbClr val="5F5F5F"/>
                </a:solidFill>
                <a:effectLst/>
                <a:latin typeface="Gotham-Medium"/>
              </a:rPr>
              <a:t>to gain access to POV's award-winning films and digital projects. Discover discussion guides, standards-aligned lesson plans, reading lists and other resources to help shape the conversation and inspire action.</a:t>
            </a:r>
          </a:p>
          <a:p>
            <a:pPr marL="0" marR="0" indent="0">
              <a:lnSpc>
                <a:spcPct val="107000"/>
              </a:lnSpc>
              <a:spcBef>
                <a:spcPts val="0"/>
              </a:spcBef>
              <a:spcAft>
                <a:spcPts val="1200"/>
              </a:spcAft>
              <a:buNone/>
            </a:pPr>
            <a:endParaRPr lang="en-US" sz="4000" dirty="0">
              <a:solidFill>
                <a:srgbClr val="5F5F5F"/>
              </a:solidFill>
              <a:latin typeface="Gotham-Medium"/>
            </a:endParaRPr>
          </a:p>
          <a:p>
            <a:pPr marL="0" marR="0" indent="0">
              <a:lnSpc>
                <a:spcPct val="107000"/>
              </a:lnSpc>
              <a:spcBef>
                <a:spcPts val="0"/>
              </a:spcBef>
              <a:spcAft>
                <a:spcPts val="1200"/>
              </a:spcAft>
              <a:buNone/>
            </a:pPr>
            <a:r>
              <a:rPr lang="en-US" sz="4000" dirty="0">
                <a:solidFill>
                  <a:srgbClr val="5F5F5F"/>
                </a:solidFill>
                <a:latin typeface="Gotham-Medium"/>
              </a:rPr>
              <a:t>For Support Reach Out to the LTCOP at 1-866-388-1888</a:t>
            </a:r>
            <a:endParaRPr lang="en-US" sz="4000" dirty="0"/>
          </a:p>
        </p:txBody>
      </p:sp>
      <p:pic>
        <p:nvPicPr>
          <p:cNvPr id="5" name="Picture 4">
            <a:extLst>
              <a:ext uri="{FF2B5EF4-FFF2-40B4-BE49-F238E27FC236}">
                <a16:creationId xmlns:a16="http://schemas.microsoft.com/office/drawing/2014/main" id="{86989C85-27A5-451C-A82A-F1E7B62825C8}"/>
              </a:ext>
            </a:extLst>
          </p:cNvPr>
          <p:cNvPicPr>
            <a:picLocks noChangeAspect="1"/>
          </p:cNvPicPr>
          <p:nvPr/>
        </p:nvPicPr>
        <p:blipFill>
          <a:blip r:embed="rId4"/>
          <a:stretch>
            <a:fillRect/>
          </a:stretch>
        </p:blipFill>
        <p:spPr>
          <a:xfrm>
            <a:off x="7077205" y="174927"/>
            <a:ext cx="4676123" cy="1157282"/>
          </a:xfrm>
          <a:prstGeom prst="rect">
            <a:avLst/>
          </a:prstGeom>
        </p:spPr>
      </p:pic>
    </p:spTree>
    <p:extLst>
      <p:ext uri="{BB962C8B-B14F-4D97-AF65-F5344CB8AC3E}">
        <p14:creationId xmlns:p14="http://schemas.microsoft.com/office/powerpoint/2010/main" val="2169791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E68E2-0FA6-4E03-8516-38501F652CB7}"/>
              </a:ext>
            </a:extLst>
          </p:cNvPr>
          <p:cNvSpPr>
            <a:spLocks noGrp="1"/>
          </p:cNvSpPr>
          <p:nvPr>
            <p:ph type="title"/>
          </p:nvPr>
        </p:nvSpPr>
        <p:spPr>
          <a:xfrm>
            <a:off x="50103" y="222219"/>
            <a:ext cx="10045874" cy="1052186"/>
          </a:xfrm>
        </p:spPr>
        <p:txBody>
          <a:bodyPr>
            <a:normAutofit fontScale="90000"/>
          </a:bodyPr>
          <a:lstStyle/>
          <a:p>
            <a:r>
              <a:rPr lang="en-US" dirty="0"/>
              <a:t>Open Doors / Reality Poets / Nursing Home Lives Matter</a:t>
            </a:r>
          </a:p>
        </p:txBody>
      </p:sp>
      <p:sp>
        <p:nvSpPr>
          <p:cNvPr id="3" name="Content Placeholder 2">
            <a:extLst>
              <a:ext uri="{FF2B5EF4-FFF2-40B4-BE49-F238E27FC236}">
                <a16:creationId xmlns:a16="http://schemas.microsoft.com/office/drawing/2014/main" id="{A4F7F142-797E-4DDB-BE6C-6F1D0860EFCB}"/>
              </a:ext>
            </a:extLst>
          </p:cNvPr>
          <p:cNvSpPr>
            <a:spLocks noGrp="1"/>
          </p:cNvSpPr>
          <p:nvPr>
            <p:ph idx="1"/>
          </p:nvPr>
        </p:nvSpPr>
        <p:spPr>
          <a:xfrm>
            <a:off x="4442394" y="1299458"/>
            <a:ext cx="7590772" cy="5245391"/>
          </a:xfrm>
        </p:spPr>
        <p:txBody>
          <a:bodyPr>
            <a:normAutofit fontScale="85000" lnSpcReduction="10000"/>
          </a:bodyPr>
          <a:lstStyle/>
          <a:p>
            <a:pPr>
              <a:lnSpc>
                <a:spcPct val="200000"/>
              </a:lnSpc>
            </a:pPr>
            <a:r>
              <a:rPr lang="en-US" sz="2800" dirty="0">
                <a:hlinkClick r:id="rId3"/>
              </a:rPr>
              <a:t>Nursing Home Lives matter</a:t>
            </a:r>
            <a:r>
              <a:rPr lang="en-US" sz="2800" dirty="0"/>
              <a:t> - #NHLM fights for a healthcare system that protects, respects and cares for all those living and working in long-term care, especially Black and brown people.</a:t>
            </a:r>
          </a:p>
          <a:p>
            <a:pPr lvl="1">
              <a:lnSpc>
                <a:spcPct val="200000"/>
              </a:lnSpc>
            </a:pPr>
            <a:r>
              <a:rPr lang="en-US" sz="2400" b="0" i="1" dirty="0">
                <a:solidFill>
                  <a:srgbClr val="000000"/>
                </a:solidFill>
                <a:effectLst/>
                <a:latin typeface="adelle-sans"/>
              </a:rPr>
              <a:t>It is our goal to not just take policy, but eventually to make policy.</a:t>
            </a:r>
          </a:p>
          <a:p>
            <a:pPr lvl="1">
              <a:lnSpc>
                <a:spcPct val="200000"/>
              </a:lnSpc>
            </a:pPr>
            <a:r>
              <a:rPr lang="en-US" sz="2400" i="1" dirty="0">
                <a:solidFill>
                  <a:srgbClr val="000000"/>
                </a:solidFill>
                <a:latin typeface="adelle-sans"/>
                <a:hlinkClick r:id="rId4"/>
              </a:rPr>
              <a:t>Nursing Home Lives Matter Bill of Rights</a:t>
            </a:r>
            <a:endParaRPr lang="en-US" sz="2400" i="1" dirty="0"/>
          </a:p>
        </p:txBody>
      </p:sp>
      <p:pic>
        <p:nvPicPr>
          <p:cNvPr id="3074" name="Picture 2" descr="OPEN DOORS">
            <a:extLst>
              <a:ext uri="{FF2B5EF4-FFF2-40B4-BE49-F238E27FC236}">
                <a16:creationId xmlns:a16="http://schemas.microsoft.com/office/drawing/2014/main" id="{F1FE2C32-16A5-47E8-8E3B-2547B59D2D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83243" y="106234"/>
            <a:ext cx="2049923" cy="100744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20E113D-0D77-4A21-BC89-70BEF797F932}"/>
              </a:ext>
            </a:extLst>
          </p:cNvPr>
          <p:cNvPicPr>
            <a:picLocks noChangeAspect="1"/>
          </p:cNvPicPr>
          <p:nvPr/>
        </p:nvPicPr>
        <p:blipFill>
          <a:blip r:embed="rId6"/>
          <a:stretch>
            <a:fillRect/>
          </a:stretch>
        </p:blipFill>
        <p:spPr>
          <a:xfrm>
            <a:off x="50103" y="1460188"/>
            <a:ext cx="4533318" cy="4922728"/>
          </a:xfrm>
          <a:prstGeom prst="rect">
            <a:avLst/>
          </a:prstGeom>
          <a:ln>
            <a:noFill/>
          </a:ln>
          <a:effectLst>
            <a:softEdge rad="112500"/>
          </a:effectLst>
        </p:spPr>
      </p:pic>
    </p:spTree>
    <p:extLst>
      <p:ext uri="{BB962C8B-B14F-4D97-AF65-F5344CB8AC3E}">
        <p14:creationId xmlns:p14="http://schemas.microsoft.com/office/powerpoint/2010/main" val="2355219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US" sz="10700" b="1">
                <a:solidFill>
                  <a:srgbClr val="002060"/>
                </a:solidFill>
                <a:latin typeface="Times New Roman" panose="02020603050405020304" pitchFamily="18" charset="0"/>
              </a:rPr>
              <a:t>Awards</a:t>
            </a:r>
            <a:endParaRPr lang="en-US" sz="10700" b="1">
              <a:solidFill>
                <a:srgbClr val="002060"/>
              </a:solidFill>
              <a:latin typeface="Arial Black" panose="020B0A04020102020204" pitchFamily="34" charset="0"/>
            </a:endParaRPr>
          </a:p>
        </p:txBody>
      </p:sp>
    </p:spTree>
    <p:extLst>
      <p:ext uri="{BB962C8B-B14F-4D97-AF65-F5344CB8AC3E}">
        <p14:creationId xmlns:p14="http://schemas.microsoft.com/office/powerpoint/2010/main" val="2472639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F14E470-9284-42DE-93B2-E29853DEB381}"/>
              </a:ext>
            </a:extLst>
          </p:cNvPr>
          <p:cNvSpPr/>
          <p:nvPr/>
        </p:nvSpPr>
        <p:spPr>
          <a:xfrm>
            <a:off x="739421" y="636296"/>
            <a:ext cx="6357574" cy="584775"/>
          </a:xfrm>
          <a:prstGeom prst="rect">
            <a:avLst/>
          </a:prstGeom>
        </p:spPr>
        <p:txBody>
          <a:bodyPr wrap="none">
            <a:spAutoFit/>
          </a:bodyPr>
          <a:lstStyle/>
          <a:p>
            <a:pPr algn="ctr"/>
            <a:r>
              <a:rPr lang="en-US" sz="3200" b="1">
                <a:solidFill>
                  <a:srgbClr val="002060"/>
                </a:solidFill>
                <a:latin typeface="Arial" panose="020B0604020202020204" pitchFamily="34" charset="0"/>
                <a:cs typeface="Arial" panose="020B0604020202020204" pitchFamily="34" charset="0"/>
              </a:rPr>
              <a:t>Brian Capshaw Rockstar Award</a:t>
            </a:r>
            <a:endParaRPr lang="en-US" sz="3200"/>
          </a:p>
        </p:txBody>
      </p:sp>
      <p:pic>
        <p:nvPicPr>
          <p:cNvPr id="5" name="Picture 4">
            <a:extLst>
              <a:ext uri="{FF2B5EF4-FFF2-40B4-BE49-F238E27FC236}">
                <a16:creationId xmlns:a16="http://schemas.microsoft.com/office/drawing/2014/main" id="{CE7D1E3F-686D-4330-88C7-E199AC0153CD}"/>
              </a:ext>
            </a:extLst>
          </p:cNvPr>
          <p:cNvPicPr>
            <a:picLocks noChangeAspect="1"/>
          </p:cNvPicPr>
          <p:nvPr/>
        </p:nvPicPr>
        <p:blipFill>
          <a:blip r:embed="rId3" cstate="print">
            <a:extLst>
              <a:ext uri="{28A0092B-C50C-407E-A947-70E740481C1C}">
                <a14:useLocalDpi xmlns:a14="http://schemas.microsoft.com/office/drawing/2010/main" val="0"/>
              </a:ext>
            </a:extLst>
          </a:blip>
          <a:srcRect t="9917" r="5820" b="16942"/>
          <a:stretch>
            <a:fillRect/>
          </a:stretch>
        </p:blipFill>
        <p:spPr>
          <a:xfrm>
            <a:off x="6593699" y="1986962"/>
            <a:ext cx="2663190" cy="2646246"/>
          </a:xfrm>
          <a:prstGeom prst="rect">
            <a:avLst/>
          </a:prstGeom>
          <a:ln>
            <a:noFill/>
          </a:ln>
          <a:effectLst>
            <a:outerShdw blurRad="292100" dist="139700" dir="2700000" algn="tl" rotWithShape="0">
              <a:srgbClr val="333333">
                <a:alpha val="65000"/>
              </a:srgbClr>
            </a:outerShdw>
          </a:effectLst>
        </p:spPr>
      </p:pic>
      <p:pic>
        <p:nvPicPr>
          <p:cNvPr id="9" name="Picture 8" descr="Shannon Nelson">
            <a:extLst>
              <a:ext uri="{FF2B5EF4-FFF2-40B4-BE49-F238E27FC236}">
                <a16:creationId xmlns:a16="http://schemas.microsoft.com/office/drawing/2014/main" id="{9CE4BB2B-3E30-4E51-B33C-E3FEC613C96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3652398" y="2043898"/>
            <a:ext cx="2529262" cy="2529262"/>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5763120E-1AEB-4565-95F4-24D69F54CC07}"/>
              </a:ext>
            </a:extLst>
          </p:cNvPr>
          <p:cNvPicPr>
            <a:picLocks noChangeAspect="1"/>
          </p:cNvPicPr>
          <p:nvPr/>
        </p:nvPicPr>
        <p:blipFill>
          <a:blip r:embed="rId5">
            <a:extLst>
              <a:ext uri="{28A0092B-C50C-407E-A947-70E740481C1C}">
                <a14:useLocalDpi xmlns:a14="http://schemas.microsoft.com/office/drawing/2010/main" val="0"/>
              </a:ext>
            </a:extLst>
          </a:blip>
          <a:srcRect l="15492" t="17757" r="19248" b="46049"/>
          <a:stretch>
            <a:fillRect/>
          </a:stretch>
        </p:blipFill>
        <p:spPr>
          <a:xfrm>
            <a:off x="622935" y="2103946"/>
            <a:ext cx="2773667" cy="2391756"/>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D4997BD0-91FB-49CE-9B4D-37DDC7AE8F0C}"/>
              </a:ext>
            </a:extLst>
          </p:cNvPr>
          <p:cNvPicPr>
            <a:picLocks noChangeAspect="1"/>
          </p:cNvPicPr>
          <p:nvPr/>
        </p:nvPicPr>
        <p:blipFill>
          <a:blip r:embed="rId6">
            <a:extLst>
              <a:ext uri="{28A0092B-C50C-407E-A947-70E740481C1C}">
                <a14:useLocalDpi xmlns:a14="http://schemas.microsoft.com/office/drawing/2010/main" val="0"/>
              </a:ext>
            </a:extLst>
          </a:blip>
          <a:srcRect l="20333" t="11488" r="27666" b="38642"/>
          <a:stretch>
            <a:fillRect/>
          </a:stretch>
        </p:blipFill>
        <p:spPr>
          <a:xfrm>
            <a:off x="9668928" y="1986962"/>
            <a:ext cx="2190885" cy="2683862"/>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4BC4BFA6-A5D8-4964-9F6E-211BAD4BD92F}"/>
              </a:ext>
            </a:extLst>
          </p:cNvPr>
          <p:cNvSpPr txBox="1"/>
          <p:nvPr/>
        </p:nvSpPr>
        <p:spPr>
          <a:xfrm>
            <a:off x="6321772" y="4816312"/>
            <a:ext cx="3347156" cy="369332"/>
          </a:xfrm>
          <a:prstGeom prst="rect">
            <a:avLst/>
          </a:prstGeom>
          <a:noFill/>
        </p:spPr>
        <p:txBody>
          <a:bodyPr wrap="square">
            <a:spAutoFit/>
          </a:bodyPr>
          <a:lstStyle/>
          <a:p>
            <a:pPr marR="0">
              <a:spcBef>
                <a:spcPts val="0"/>
              </a:spcBef>
              <a:spcAft>
                <a:spcPts val="0"/>
              </a:spcAft>
            </a:pPr>
            <a:r>
              <a:rPr lang="en-US" sz="1800">
                <a:solidFill>
                  <a:srgbClr val="002060"/>
                </a:solidFill>
                <a:effectLst/>
                <a:latin typeface="Arial" panose="020B0604020202020204" pitchFamily="34" charset="0"/>
                <a:ea typeface="Times New Roman" panose="02020603050405020304" pitchFamily="18" charset="0"/>
              </a:rPr>
              <a:t>   Alhassan “EL” </a:t>
            </a:r>
            <a:r>
              <a:rPr lang="en-US" sz="1800" err="1">
                <a:solidFill>
                  <a:srgbClr val="002060"/>
                </a:solidFill>
                <a:effectLst/>
                <a:latin typeface="Arial" panose="020B0604020202020204" pitchFamily="34" charset="0"/>
                <a:ea typeface="Times New Roman" panose="02020603050405020304" pitchFamily="18" charset="0"/>
              </a:rPr>
              <a:t>Abdulfattaah</a:t>
            </a:r>
            <a:r>
              <a:rPr lang="en-US" sz="1800">
                <a:solidFill>
                  <a:srgbClr val="002060"/>
                </a:solidFill>
                <a:effectLst/>
                <a:latin typeface="Arial" panose="020B0604020202020204" pitchFamily="34"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8CA87143-FAA4-4095-9D7F-948872E7D4E0}"/>
              </a:ext>
            </a:extLst>
          </p:cNvPr>
          <p:cNvSpPr txBox="1"/>
          <p:nvPr/>
        </p:nvSpPr>
        <p:spPr>
          <a:xfrm>
            <a:off x="3979333" y="4816312"/>
            <a:ext cx="2116667" cy="369332"/>
          </a:xfrm>
          <a:prstGeom prst="rect">
            <a:avLst/>
          </a:prstGeom>
          <a:noFill/>
        </p:spPr>
        <p:txBody>
          <a:bodyPr wrap="square">
            <a:spAutoFit/>
          </a:bodyPr>
          <a:lstStyle/>
          <a:p>
            <a:pPr marR="0">
              <a:spcBef>
                <a:spcPts val="0"/>
              </a:spcBef>
              <a:spcAft>
                <a:spcPts val="0"/>
              </a:spcAft>
            </a:pPr>
            <a:r>
              <a:rPr lang="en-US" sz="1800">
                <a:solidFill>
                  <a:srgbClr val="002060"/>
                </a:solidFill>
                <a:effectLst/>
                <a:latin typeface="Arial" panose="020B0604020202020204" pitchFamily="34" charset="0"/>
                <a:ea typeface="Times New Roman" panose="02020603050405020304" pitchFamily="18" charset="0"/>
              </a:rPr>
              <a:t>Shannon Nelson </a:t>
            </a:r>
            <a:endParaRPr lang="en-US" sz="1800">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1710BFFA-D9B6-4D81-A340-D7209FA8C393}"/>
              </a:ext>
            </a:extLst>
          </p:cNvPr>
          <p:cNvSpPr txBox="1"/>
          <p:nvPr/>
        </p:nvSpPr>
        <p:spPr>
          <a:xfrm>
            <a:off x="739421" y="4816312"/>
            <a:ext cx="6129866" cy="369332"/>
          </a:xfrm>
          <a:prstGeom prst="rect">
            <a:avLst/>
          </a:prstGeom>
          <a:noFill/>
        </p:spPr>
        <p:txBody>
          <a:bodyPr wrap="square">
            <a:spAutoFit/>
          </a:bodyPr>
          <a:lstStyle/>
          <a:p>
            <a:pPr marR="0">
              <a:spcBef>
                <a:spcPts val="0"/>
              </a:spcBef>
              <a:spcAft>
                <a:spcPts val="0"/>
              </a:spcAft>
            </a:pPr>
            <a:r>
              <a:rPr lang="en-US" sz="1800">
                <a:solidFill>
                  <a:srgbClr val="002060"/>
                </a:solidFill>
                <a:effectLst/>
                <a:latin typeface="Arial" panose="020B0604020202020204" pitchFamily="34" charset="0"/>
                <a:ea typeface="Times New Roman" panose="02020603050405020304" pitchFamily="18" charset="0"/>
              </a:rPr>
              <a:t>Peter ”Pete” Yearwood </a:t>
            </a:r>
            <a:endParaRPr lang="en-US" sz="1800">
              <a:effectLst/>
              <a:latin typeface="Times New Roman" panose="02020603050405020304" pitchFamily="18" charset="0"/>
              <a:ea typeface="Times New Roman" panose="02020603050405020304" pitchFamily="18" charset="0"/>
            </a:endParaRPr>
          </a:p>
        </p:txBody>
      </p:sp>
      <p:sp>
        <p:nvSpPr>
          <p:cNvPr id="16" name="TextBox 15">
            <a:extLst>
              <a:ext uri="{FF2B5EF4-FFF2-40B4-BE49-F238E27FC236}">
                <a16:creationId xmlns:a16="http://schemas.microsoft.com/office/drawing/2014/main" id="{08F1339D-ABA5-49AC-913C-E8D82A9DFABD}"/>
              </a:ext>
            </a:extLst>
          </p:cNvPr>
          <p:cNvSpPr txBox="1"/>
          <p:nvPr/>
        </p:nvSpPr>
        <p:spPr>
          <a:xfrm>
            <a:off x="9770533" y="4816312"/>
            <a:ext cx="2229556" cy="369332"/>
          </a:xfrm>
          <a:prstGeom prst="rect">
            <a:avLst/>
          </a:prstGeom>
          <a:noFill/>
        </p:spPr>
        <p:txBody>
          <a:bodyPr wrap="square">
            <a:spAutoFit/>
          </a:bodyPr>
          <a:lstStyle/>
          <a:p>
            <a:pPr marR="0">
              <a:spcBef>
                <a:spcPts val="0"/>
              </a:spcBef>
              <a:spcAft>
                <a:spcPts val="0"/>
              </a:spcAft>
            </a:pPr>
            <a:r>
              <a:rPr lang="en-US" sz="1800">
                <a:solidFill>
                  <a:srgbClr val="002060"/>
                </a:solidFill>
                <a:effectLst/>
                <a:latin typeface="Arial" panose="020B0604020202020204" pitchFamily="34" charset="0"/>
                <a:ea typeface="Times New Roman" panose="02020603050405020304" pitchFamily="18" charset="0"/>
              </a:rPr>
              <a:t>Vincent “V” Pierce </a:t>
            </a:r>
            <a:endParaRPr lang="en-US" sz="2000" b="1" i="1">
              <a:solidFill>
                <a:srgbClr val="00206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087145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9FF1EA-5A94-4D88-93DD-55DCE45A9BFE}"/>
              </a:ext>
            </a:extLst>
          </p:cNvPr>
          <p:cNvSpPr/>
          <p:nvPr/>
        </p:nvSpPr>
        <p:spPr>
          <a:xfrm>
            <a:off x="1551094" y="6024060"/>
            <a:ext cx="8887968" cy="584775"/>
          </a:xfrm>
          <a:prstGeom prst="rect">
            <a:avLst/>
          </a:prstGeom>
        </p:spPr>
        <p:txBody>
          <a:bodyPr wrap="square">
            <a:spAutoFit/>
          </a:bodyPr>
          <a:lstStyle/>
          <a:p>
            <a:pPr marL="0" marR="0" algn="ctr">
              <a:spcBef>
                <a:spcPts val="0"/>
              </a:spcBef>
              <a:spcAft>
                <a:spcPts val="0"/>
              </a:spcAft>
            </a:pPr>
            <a:r>
              <a:rPr lang="en-US" sz="3200" b="1">
                <a:solidFill>
                  <a:srgbClr val="1F497D"/>
                </a:solidFill>
                <a:effectLst/>
                <a:latin typeface="Arial" panose="020B0604020202020204" pitchFamily="34" charset="0"/>
                <a:ea typeface="Calibri" panose="020F0502020204030204" pitchFamily="34" charset="0"/>
              </a:rPr>
              <a:t>Irma Rappaport</a:t>
            </a:r>
            <a:endParaRPr lang="en-US" sz="3200">
              <a:effectLst/>
              <a:latin typeface="Times New Roman" panose="02020603050405020304" pitchFamily="18" charset="0"/>
              <a:ea typeface="Times New Roman" panose="02020603050405020304" pitchFamily="18" charset="0"/>
            </a:endParaRPr>
          </a:p>
        </p:txBody>
      </p:sp>
      <p:sp>
        <p:nvSpPr>
          <p:cNvPr id="8" name="Rectangle 7">
            <a:extLst>
              <a:ext uri="{FF2B5EF4-FFF2-40B4-BE49-F238E27FC236}">
                <a16:creationId xmlns:a16="http://schemas.microsoft.com/office/drawing/2014/main" id="{EF14E470-9284-42DE-93B2-E29853DEB381}"/>
              </a:ext>
            </a:extLst>
          </p:cNvPr>
          <p:cNvSpPr/>
          <p:nvPr/>
        </p:nvSpPr>
        <p:spPr>
          <a:xfrm>
            <a:off x="769537" y="658506"/>
            <a:ext cx="7318798" cy="584775"/>
          </a:xfrm>
          <a:prstGeom prst="rect">
            <a:avLst/>
          </a:prstGeom>
        </p:spPr>
        <p:txBody>
          <a:bodyPr wrap="none">
            <a:spAutoFit/>
          </a:bodyPr>
          <a:lstStyle/>
          <a:p>
            <a:r>
              <a:rPr lang="en-US" sz="3200" b="1">
                <a:solidFill>
                  <a:srgbClr val="002060"/>
                </a:solidFill>
                <a:latin typeface="Arial" panose="020B0604020202020204" pitchFamily="34" charset="0"/>
                <a:cs typeface="Arial" panose="020B0604020202020204" pitchFamily="34" charset="0"/>
              </a:rPr>
              <a:t>Carol Rosenwald Spirit of Advocacy </a:t>
            </a:r>
            <a:endParaRPr lang="en-US" sz="3200"/>
          </a:p>
        </p:txBody>
      </p:sp>
      <p:pic>
        <p:nvPicPr>
          <p:cNvPr id="6" name="Picture 5">
            <a:extLst>
              <a:ext uri="{FF2B5EF4-FFF2-40B4-BE49-F238E27FC236}">
                <a16:creationId xmlns:a16="http://schemas.microsoft.com/office/drawing/2014/main" id="{8C57E5CD-0B46-4BBB-9AD4-BDC7659ADCB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112214" y="1844533"/>
            <a:ext cx="3765727" cy="39846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27009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AB5D9-3797-4A9C-A2EF-830E07C3B8CE}"/>
              </a:ext>
            </a:extLst>
          </p:cNvPr>
          <p:cNvSpPr>
            <a:spLocks noGrp="1"/>
          </p:cNvSpPr>
          <p:nvPr>
            <p:ph type="title"/>
          </p:nvPr>
        </p:nvSpPr>
        <p:spPr/>
        <p:txBody>
          <a:bodyPr>
            <a:normAutofit/>
          </a:bodyPr>
          <a:lstStyle/>
          <a:p>
            <a:r>
              <a:rPr lang="en-US" sz="6600" b="1">
                <a:latin typeface="Arial" panose="020B0604020202020204" pitchFamily="34" charset="0"/>
                <a:cs typeface="Arial" panose="020B0604020202020204" pitchFamily="34" charset="0"/>
              </a:rPr>
              <a:t>Welcome</a:t>
            </a:r>
          </a:p>
        </p:txBody>
      </p:sp>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5271910" y="3037694"/>
            <a:ext cx="6637867" cy="1805240"/>
          </a:xfrm>
        </p:spPr>
        <p:txBody>
          <a:bodyPr>
            <a:normAutofit/>
          </a:bodyPr>
          <a:lstStyle/>
          <a:p>
            <a:pPr marL="0" indent="0" algn="ctr">
              <a:buNone/>
            </a:pPr>
            <a:r>
              <a:rPr lang="en-US" sz="3600">
                <a:solidFill>
                  <a:schemeClr val="tx2"/>
                </a:solidFill>
                <a:latin typeface="Arial" panose="020B0604020202020204" pitchFamily="34" charset="0"/>
                <a:cs typeface="Arial" panose="020B0604020202020204" pitchFamily="34" charset="0"/>
              </a:rPr>
              <a:t>Mairead Painter</a:t>
            </a:r>
          </a:p>
          <a:p>
            <a:pPr marL="0" indent="0" algn="ctr">
              <a:buNone/>
            </a:pPr>
            <a:r>
              <a:rPr lang="en-US" sz="3600">
                <a:solidFill>
                  <a:schemeClr val="tx2"/>
                </a:solidFill>
                <a:latin typeface="Arial" panose="020B0604020202020204" pitchFamily="34" charset="0"/>
                <a:cs typeface="Arial" panose="020B0604020202020204" pitchFamily="34" charset="0"/>
              </a:rPr>
              <a:t>State Long-Term Care Ombudsman</a:t>
            </a:r>
          </a:p>
        </p:txBody>
      </p:sp>
      <p:pic>
        <p:nvPicPr>
          <p:cNvPr id="3" name="Picture 2">
            <a:extLst>
              <a:ext uri="{FF2B5EF4-FFF2-40B4-BE49-F238E27FC236}">
                <a16:creationId xmlns:a16="http://schemas.microsoft.com/office/drawing/2014/main" id="{BFA7E328-7AFB-3D14-3F89-5832875ADA49}"/>
              </a:ext>
            </a:extLst>
          </p:cNvPr>
          <p:cNvPicPr>
            <a:picLocks noChangeAspect="1"/>
          </p:cNvPicPr>
          <p:nvPr/>
        </p:nvPicPr>
        <p:blipFill rotWithShape="1">
          <a:blip r:embed="rId3"/>
          <a:srcRect l="22025" t="10271" r="15285"/>
          <a:stretch/>
        </p:blipFill>
        <p:spPr>
          <a:xfrm>
            <a:off x="508000" y="1532451"/>
            <a:ext cx="5588000" cy="5325549"/>
          </a:xfrm>
          <a:prstGeom prst="rect">
            <a:avLst/>
          </a:prstGeom>
        </p:spPr>
      </p:pic>
    </p:spTree>
    <p:extLst>
      <p:ext uri="{BB962C8B-B14F-4D97-AF65-F5344CB8AC3E}">
        <p14:creationId xmlns:p14="http://schemas.microsoft.com/office/powerpoint/2010/main" val="1183873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F2F84-3F09-48A8-BA5D-C6EC3E0E4D9E}"/>
              </a:ext>
            </a:extLst>
          </p:cNvPr>
          <p:cNvSpPr>
            <a:spLocks noGrp="1"/>
          </p:cNvSpPr>
          <p:nvPr>
            <p:ph type="title"/>
          </p:nvPr>
        </p:nvSpPr>
        <p:spPr>
          <a:xfrm>
            <a:off x="425450" y="2001592"/>
            <a:ext cx="8438274" cy="1719262"/>
          </a:xfrm>
        </p:spPr>
        <p:txBody>
          <a:bodyPr vert="horz" lIns="91440" tIns="45720" rIns="91440" bIns="45720" rtlCol="0" anchor="b">
            <a:normAutofit fontScale="90000"/>
          </a:bodyPr>
          <a:lstStyle/>
          <a:p>
            <a:pPr algn="r">
              <a:lnSpc>
                <a:spcPct val="90000"/>
              </a:lnSpc>
            </a:pPr>
            <a:r>
              <a:rPr lang="en-US" sz="7200" dirty="0">
                <a:solidFill>
                  <a:srgbClr val="FFFFFF"/>
                </a:solidFill>
              </a:rPr>
              <a:t>UConn Center of Aging</a:t>
            </a:r>
          </a:p>
        </p:txBody>
      </p:sp>
      <p:sp>
        <p:nvSpPr>
          <p:cNvPr id="3" name="Text Placeholder 2">
            <a:extLst>
              <a:ext uri="{FF2B5EF4-FFF2-40B4-BE49-F238E27FC236}">
                <a16:creationId xmlns:a16="http://schemas.microsoft.com/office/drawing/2014/main" id="{EC65D44E-7D59-43D4-801F-6A7B9CE46B94}"/>
              </a:ext>
            </a:extLst>
          </p:cNvPr>
          <p:cNvSpPr>
            <a:spLocks noGrp="1"/>
          </p:cNvSpPr>
          <p:nvPr>
            <p:ph type="body" idx="1"/>
          </p:nvPr>
        </p:nvSpPr>
        <p:spPr>
          <a:xfrm>
            <a:off x="1250950" y="3304136"/>
            <a:ext cx="10515600" cy="1500187"/>
          </a:xfrm>
        </p:spPr>
        <p:txBody>
          <a:bodyPr/>
          <a:lstStyle/>
          <a:p>
            <a:r>
              <a:rPr lang="en-US" dirty="0"/>
              <a:t>Disparities Related to Dementia Research Studies</a:t>
            </a:r>
          </a:p>
        </p:txBody>
      </p:sp>
      <p:sp>
        <p:nvSpPr>
          <p:cNvPr id="5" name="TextBox 4">
            <a:extLst>
              <a:ext uri="{FF2B5EF4-FFF2-40B4-BE49-F238E27FC236}">
                <a16:creationId xmlns:a16="http://schemas.microsoft.com/office/drawing/2014/main" id="{C461940A-DD78-46C5-9ABD-74EBB5588A20}"/>
              </a:ext>
            </a:extLst>
          </p:cNvPr>
          <p:cNvSpPr txBox="1"/>
          <p:nvPr/>
        </p:nvSpPr>
        <p:spPr>
          <a:xfrm>
            <a:off x="2628900" y="5023398"/>
            <a:ext cx="6096000" cy="1569660"/>
          </a:xfrm>
          <a:prstGeom prst="rect">
            <a:avLst/>
          </a:prstGeom>
          <a:noFill/>
        </p:spPr>
        <p:txBody>
          <a:bodyPr wrap="square">
            <a:spAutoFit/>
          </a:bodyPr>
          <a:lstStyle/>
          <a:p>
            <a:r>
              <a:rPr lang="en-US" sz="3200" dirty="0">
                <a:effectLst/>
                <a:latin typeface="Arial" panose="020B0604020202020204" pitchFamily="34" charset="0"/>
                <a:ea typeface="Times New Roman" panose="02020603050405020304" pitchFamily="18" charset="0"/>
              </a:rPr>
              <a:t>Christine Bailey, MA</a:t>
            </a:r>
          </a:p>
          <a:p>
            <a:r>
              <a:rPr lang="en-US" sz="3200" dirty="0">
                <a:effectLst/>
                <a:latin typeface="Arial" panose="020B0604020202020204" pitchFamily="34" charset="0"/>
                <a:ea typeface="Times New Roman" panose="02020603050405020304" pitchFamily="18" charset="0"/>
              </a:rPr>
              <a:t>and </a:t>
            </a:r>
            <a:br>
              <a:rPr lang="en-US" sz="3200" dirty="0">
                <a:effectLst/>
                <a:latin typeface="Arial" panose="020B0604020202020204" pitchFamily="34" charset="0"/>
                <a:ea typeface="Times New Roman" panose="02020603050405020304" pitchFamily="18" charset="0"/>
              </a:rPr>
            </a:br>
            <a:r>
              <a:rPr lang="en-US" sz="3200" dirty="0">
                <a:effectLst/>
                <a:latin typeface="Arial" panose="020B0604020202020204" pitchFamily="34" charset="0"/>
                <a:ea typeface="Times New Roman" panose="02020603050405020304" pitchFamily="18" charset="0"/>
              </a:rPr>
              <a:t>Ellis Dillon, PhD</a:t>
            </a:r>
            <a:endParaRPr lang="en-US" sz="3200" dirty="0"/>
          </a:p>
        </p:txBody>
      </p:sp>
    </p:spTree>
    <p:extLst>
      <p:ext uri="{BB962C8B-B14F-4D97-AF65-F5344CB8AC3E}">
        <p14:creationId xmlns:p14="http://schemas.microsoft.com/office/powerpoint/2010/main" val="84073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1F7FE-4E5A-4833-A0B3-6A3371A59B1D}"/>
              </a:ext>
            </a:extLst>
          </p:cNvPr>
          <p:cNvSpPr>
            <a:spLocks noGrp="1"/>
          </p:cNvSpPr>
          <p:nvPr>
            <p:ph type="title"/>
          </p:nvPr>
        </p:nvSpPr>
        <p:spPr>
          <a:xfrm>
            <a:off x="645179" y="110066"/>
            <a:ext cx="9146521" cy="1452033"/>
          </a:xfrm>
        </p:spPr>
        <p:txBody>
          <a:bodyPr anchor="ctr">
            <a:normAutofit/>
          </a:bodyPr>
          <a:lstStyle/>
          <a:p>
            <a:r>
              <a:rPr lang="en-US">
                <a:solidFill>
                  <a:schemeClr val="tx1"/>
                </a:solidFill>
              </a:rPr>
              <a:t>Legislative Session General Overview 2024</a:t>
            </a:r>
          </a:p>
        </p:txBody>
      </p:sp>
      <p:pic>
        <p:nvPicPr>
          <p:cNvPr id="5" name="Picture 4" descr="A large building with a domed roof&#10;&#10;Description automatically generated with low confidence">
            <a:extLst>
              <a:ext uri="{FF2B5EF4-FFF2-40B4-BE49-F238E27FC236}">
                <a16:creationId xmlns:a16="http://schemas.microsoft.com/office/drawing/2014/main" id="{33AFB7DD-B856-4B36-A662-EE470B254D01}"/>
              </a:ext>
            </a:extLst>
          </p:cNvPr>
          <p:cNvPicPr>
            <a:picLocks noChangeAspect="1"/>
          </p:cNvPicPr>
          <p:nvPr/>
        </p:nvPicPr>
        <p:blipFill rotWithShape="1">
          <a:blip r:embed="rId3"/>
          <a:srcRect l="4660" r="5923"/>
          <a:stretch/>
        </p:blipFill>
        <p:spPr>
          <a:xfrm>
            <a:off x="2041933" y="1493811"/>
            <a:ext cx="6353011" cy="5080051"/>
          </a:xfrm>
          <a:prstGeom prst="rect">
            <a:avLst/>
          </a:prstGeom>
        </p:spPr>
      </p:pic>
      <p:sp>
        <p:nvSpPr>
          <p:cNvPr id="6" name="TextBox 5">
            <a:extLst>
              <a:ext uri="{FF2B5EF4-FFF2-40B4-BE49-F238E27FC236}">
                <a16:creationId xmlns:a16="http://schemas.microsoft.com/office/drawing/2014/main" id="{11CD44CC-1716-426B-81EA-B470FCC6133E}"/>
              </a:ext>
            </a:extLst>
          </p:cNvPr>
          <p:cNvSpPr txBox="1"/>
          <p:nvPr/>
        </p:nvSpPr>
        <p:spPr>
          <a:xfrm>
            <a:off x="0" y="6505574"/>
            <a:ext cx="6096000" cy="369332"/>
          </a:xfrm>
          <a:prstGeom prst="rect">
            <a:avLst/>
          </a:prstGeom>
          <a:noFill/>
        </p:spPr>
        <p:txBody>
          <a:bodyPr wrap="square">
            <a:spAutoFit/>
          </a:bodyPr>
          <a:lstStyle/>
          <a:p>
            <a:r>
              <a:rPr lang="en-US" dirty="0">
                <a:hlinkClick r:id="rId4"/>
              </a:rPr>
              <a:t>https://www.cga.ct.gov/2024/rpt/pdf/2024-R-0108.pdf</a:t>
            </a:r>
            <a:endParaRPr lang="en-US" dirty="0"/>
          </a:p>
        </p:txBody>
      </p:sp>
    </p:spTree>
    <p:extLst>
      <p:ext uri="{BB962C8B-B14F-4D97-AF65-F5344CB8AC3E}">
        <p14:creationId xmlns:p14="http://schemas.microsoft.com/office/powerpoint/2010/main" val="2022239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F2F84-3F09-48A8-BA5D-C6EC3E0E4D9E}"/>
              </a:ext>
            </a:extLst>
          </p:cNvPr>
          <p:cNvSpPr>
            <a:spLocks noGrp="1"/>
          </p:cNvSpPr>
          <p:nvPr>
            <p:ph type="title"/>
          </p:nvPr>
        </p:nvSpPr>
        <p:spPr>
          <a:xfrm>
            <a:off x="902677" y="1759764"/>
            <a:ext cx="10105482" cy="2843741"/>
          </a:xfrm>
        </p:spPr>
        <p:txBody>
          <a:bodyPr vert="horz" lIns="91440" tIns="45720" rIns="91440" bIns="45720" rtlCol="0" anchor="b">
            <a:normAutofit/>
          </a:bodyPr>
          <a:lstStyle/>
          <a:p>
            <a:pPr algn="r">
              <a:lnSpc>
                <a:spcPct val="90000"/>
              </a:lnSpc>
            </a:pPr>
            <a:r>
              <a:rPr lang="en-US" sz="7200" dirty="0">
                <a:solidFill>
                  <a:srgbClr val="FFFFFF"/>
                </a:solidFill>
              </a:rPr>
              <a:t>Legislative Session 2025</a:t>
            </a:r>
          </a:p>
        </p:txBody>
      </p:sp>
      <p:sp>
        <p:nvSpPr>
          <p:cNvPr id="4" name="TextBox 3">
            <a:extLst>
              <a:ext uri="{FF2B5EF4-FFF2-40B4-BE49-F238E27FC236}">
                <a16:creationId xmlns:a16="http://schemas.microsoft.com/office/drawing/2014/main" id="{47CAA191-7037-42D6-81FA-54D9F5DCDBFF}"/>
              </a:ext>
            </a:extLst>
          </p:cNvPr>
          <p:cNvSpPr txBox="1"/>
          <p:nvPr/>
        </p:nvSpPr>
        <p:spPr>
          <a:xfrm>
            <a:off x="984739" y="337011"/>
            <a:ext cx="6096000" cy="923330"/>
          </a:xfrm>
          <a:prstGeom prst="rect">
            <a:avLst/>
          </a:prstGeom>
          <a:noFill/>
        </p:spPr>
        <p:txBody>
          <a:bodyPr wrap="square">
            <a:spAutoFit/>
          </a:bodyPr>
          <a:lstStyle/>
          <a:p>
            <a:r>
              <a:rPr lang="en-US" sz="5400" dirty="0">
                <a:solidFill>
                  <a:srgbClr val="FFFFFF"/>
                </a:solidFill>
              </a:rPr>
              <a:t>Looking Forward </a:t>
            </a:r>
            <a:endParaRPr lang="en-US" sz="5400" dirty="0"/>
          </a:p>
        </p:txBody>
      </p:sp>
    </p:spTree>
    <p:extLst>
      <p:ext uri="{BB962C8B-B14F-4D97-AF65-F5344CB8AC3E}">
        <p14:creationId xmlns:p14="http://schemas.microsoft.com/office/powerpoint/2010/main" val="3803792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00F57564-1BEE-4040-84CB-4756E5B2E630}"/>
              </a:ext>
            </a:extLst>
          </p:cNvPr>
          <p:cNvPicPr>
            <a:picLocks noChangeAspect="1"/>
          </p:cNvPicPr>
          <p:nvPr/>
        </p:nvPicPr>
        <p:blipFill rotWithShape="1">
          <a:blip r:embed="rId3"/>
          <a:srcRect l="9091" t="18706" b="9774"/>
          <a:stretch/>
        </p:blipFill>
        <p:spPr>
          <a:xfrm>
            <a:off x="125200" y="1282700"/>
            <a:ext cx="11762000" cy="6616116"/>
          </a:xfrm>
          <a:prstGeom prst="rect">
            <a:avLst/>
          </a:prstGeom>
        </p:spPr>
      </p:pic>
      <p:sp>
        <p:nvSpPr>
          <p:cNvPr id="2" name="Title 1">
            <a:extLst>
              <a:ext uri="{FF2B5EF4-FFF2-40B4-BE49-F238E27FC236}">
                <a16:creationId xmlns:a16="http://schemas.microsoft.com/office/drawing/2014/main" id="{43E190E4-A695-4921-B1D6-44ED7D6F20B5}"/>
              </a:ext>
            </a:extLst>
          </p:cNvPr>
          <p:cNvSpPr>
            <a:spLocks noGrp="1"/>
          </p:cNvSpPr>
          <p:nvPr>
            <p:ph type="title"/>
          </p:nvPr>
        </p:nvSpPr>
        <p:spPr>
          <a:xfrm>
            <a:off x="-901700" y="-1184566"/>
            <a:ext cx="8254069" cy="2369131"/>
          </a:xfrm>
        </p:spPr>
        <p:txBody>
          <a:bodyPr vert="horz" lIns="91440" tIns="45720" rIns="91440" bIns="45720" rtlCol="0" anchor="b">
            <a:normAutofit/>
          </a:bodyPr>
          <a:lstStyle/>
          <a:p>
            <a:pPr algn="r"/>
            <a:r>
              <a:rPr lang="en-US" sz="6600" dirty="0"/>
              <a:t>Lunch and Raffle!</a:t>
            </a:r>
          </a:p>
        </p:txBody>
      </p:sp>
    </p:spTree>
    <p:extLst>
      <p:ext uri="{BB962C8B-B14F-4D97-AF65-F5344CB8AC3E}">
        <p14:creationId xmlns:p14="http://schemas.microsoft.com/office/powerpoint/2010/main" val="2711419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Image result for Microphone">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091" r="-1" b="35467"/>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4294967295"/>
          </p:nvPr>
        </p:nvSpPr>
        <p:spPr>
          <a:xfrm>
            <a:off x="0" y="850900"/>
            <a:ext cx="5080000" cy="4826000"/>
          </a:xfrm>
        </p:spPr>
        <p:txBody>
          <a:bodyPr vert="horz" lIns="91440" tIns="45720" rIns="91440" bIns="45720" rtlCol="0" anchor="b">
            <a:noAutofit/>
          </a:bodyPr>
          <a:lstStyle/>
          <a:p>
            <a:pPr marL="800100" lvl="2" algn="ctr" defTabSz="457200" rtl="0">
              <a:lnSpc>
                <a:spcPct val="90000"/>
              </a:lnSpc>
              <a:spcBef>
                <a:spcPct val="0"/>
              </a:spcBef>
            </a:pPr>
            <a:r>
              <a:rPr lang="en-US" sz="6300" b="1" kern="1200" dirty="0">
                <a:solidFill>
                  <a:srgbClr val="002060"/>
                </a:solidFill>
                <a:latin typeface="+mj-lt"/>
                <a:ea typeface="+mj-ea"/>
                <a:cs typeface="+mj-cs"/>
              </a:rPr>
              <a:t>Open Microphone </a:t>
            </a:r>
            <a:br>
              <a:rPr lang="en-US" sz="6300" b="1" kern="1200" dirty="0">
                <a:solidFill>
                  <a:srgbClr val="002060"/>
                </a:solidFill>
                <a:latin typeface="+mj-lt"/>
                <a:ea typeface="+mj-ea"/>
                <a:cs typeface="+mj-cs"/>
              </a:rPr>
            </a:br>
            <a:r>
              <a:rPr lang="en-US" sz="6300" b="1" kern="1200" dirty="0">
                <a:solidFill>
                  <a:srgbClr val="002060"/>
                </a:solidFill>
                <a:latin typeface="+mj-lt"/>
                <a:ea typeface="+mj-ea"/>
                <a:cs typeface="+mj-cs"/>
              </a:rPr>
              <a:t>&amp; </a:t>
            </a:r>
            <a:br>
              <a:rPr lang="en-US" sz="6300" b="1" kern="1200" dirty="0">
                <a:solidFill>
                  <a:srgbClr val="002060"/>
                </a:solidFill>
                <a:latin typeface="+mj-lt"/>
                <a:ea typeface="+mj-ea"/>
                <a:cs typeface="+mj-cs"/>
              </a:rPr>
            </a:br>
            <a:r>
              <a:rPr lang="en-US" sz="6300" b="1" kern="1200" dirty="0">
                <a:solidFill>
                  <a:srgbClr val="002060"/>
                </a:solidFill>
                <a:latin typeface="+mj-lt"/>
                <a:ea typeface="+mj-ea"/>
                <a:cs typeface="+mj-cs"/>
              </a:rPr>
              <a:t>Panel Discussion</a:t>
            </a:r>
            <a:endParaRPr lang="en-US" sz="6300" kern="1200" dirty="0">
              <a:solidFill>
                <a:srgbClr val="002060"/>
              </a:solidFill>
              <a:latin typeface="+mj-lt"/>
              <a:ea typeface="+mj-ea"/>
              <a:cs typeface="+mj-cs"/>
            </a:endParaRPr>
          </a:p>
        </p:txBody>
      </p:sp>
    </p:spTree>
    <p:extLst>
      <p:ext uri="{BB962C8B-B14F-4D97-AF65-F5344CB8AC3E}">
        <p14:creationId xmlns:p14="http://schemas.microsoft.com/office/powerpoint/2010/main" val="4041755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AB5D9-3797-4A9C-A2EF-830E07C3B8CE}"/>
              </a:ext>
            </a:extLst>
          </p:cNvPr>
          <p:cNvSpPr>
            <a:spLocks noGrp="1"/>
          </p:cNvSpPr>
          <p:nvPr>
            <p:ph type="title"/>
          </p:nvPr>
        </p:nvSpPr>
        <p:spPr/>
        <p:txBody>
          <a:bodyPr>
            <a:normAutofit/>
          </a:bodyPr>
          <a:lstStyle/>
          <a:p>
            <a:r>
              <a:rPr lang="en-US" sz="6600" b="1" dirty="0">
                <a:latin typeface="Arial" panose="020B0604020202020204" pitchFamily="34" charset="0"/>
                <a:cs typeface="Arial" panose="020B0604020202020204" pitchFamily="34" charset="0"/>
              </a:rPr>
              <a:t>Closing</a:t>
            </a:r>
          </a:p>
        </p:txBody>
      </p:sp>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5271910" y="3037694"/>
            <a:ext cx="6637867" cy="1805240"/>
          </a:xfrm>
        </p:spPr>
        <p:txBody>
          <a:bodyPr>
            <a:normAutofit/>
          </a:bodyPr>
          <a:lstStyle/>
          <a:p>
            <a:pPr marL="0" indent="0" algn="ctr">
              <a:buNone/>
            </a:pPr>
            <a:r>
              <a:rPr lang="en-US" sz="3600">
                <a:solidFill>
                  <a:schemeClr val="tx2"/>
                </a:solidFill>
                <a:latin typeface="Arial" panose="020B0604020202020204" pitchFamily="34" charset="0"/>
                <a:cs typeface="Arial" panose="020B0604020202020204" pitchFamily="34" charset="0"/>
              </a:rPr>
              <a:t>Mairead Painter</a:t>
            </a:r>
          </a:p>
          <a:p>
            <a:pPr marL="0" indent="0" algn="ctr">
              <a:buNone/>
            </a:pPr>
            <a:r>
              <a:rPr lang="en-US" sz="3600">
                <a:solidFill>
                  <a:schemeClr val="tx2"/>
                </a:solidFill>
                <a:latin typeface="Arial" panose="020B0604020202020204" pitchFamily="34" charset="0"/>
                <a:cs typeface="Arial" panose="020B0604020202020204" pitchFamily="34" charset="0"/>
              </a:rPr>
              <a:t>State Long-Term Care Ombudsman</a:t>
            </a:r>
          </a:p>
        </p:txBody>
      </p:sp>
      <p:pic>
        <p:nvPicPr>
          <p:cNvPr id="3" name="Picture 2">
            <a:extLst>
              <a:ext uri="{FF2B5EF4-FFF2-40B4-BE49-F238E27FC236}">
                <a16:creationId xmlns:a16="http://schemas.microsoft.com/office/drawing/2014/main" id="{BFA7E328-7AFB-3D14-3F89-5832875ADA49}"/>
              </a:ext>
            </a:extLst>
          </p:cNvPr>
          <p:cNvPicPr>
            <a:picLocks noChangeAspect="1"/>
          </p:cNvPicPr>
          <p:nvPr/>
        </p:nvPicPr>
        <p:blipFill rotWithShape="1">
          <a:blip r:embed="rId3"/>
          <a:srcRect l="22025" t="10271" r="15285"/>
          <a:stretch/>
        </p:blipFill>
        <p:spPr>
          <a:xfrm>
            <a:off x="508000" y="1532451"/>
            <a:ext cx="5588000" cy="5325549"/>
          </a:xfrm>
          <a:prstGeom prst="rect">
            <a:avLst/>
          </a:prstGeom>
        </p:spPr>
      </p:pic>
    </p:spTree>
    <p:extLst>
      <p:ext uri="{BB962C8B-B14F-4D97-AF65-F5344CB8AC3E}">
        <p14:creationId xmlns:p14="http://schemas.microsoft.com/office/powerpoint/2010/main" val="38123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563A5-982B-4AB5-A92C-773D18347516}"/>
              </a:ext>
            </a:extLst>
          </p:cNvPr>
          <p:cNvSpPr>
            <a:spLocks noGrp="1"/>
          </p:cNvSpPr>
          <p:nvPr>
            <p:ph type="title"/>
          </p:nvPr>
        </p:nvSpPr>
        <p:spPr>
          <a:xfrm>
            <a:off x="7181723" y="609600"/>
            <a:ext cx="4512989" cy="2227730"/>
          </a:xfrm>
        </p:spPr>
        <p:txBody>
          <a:bodyPr anchor="ctr">
            <a:normAutofit/>
          </a:bodyPr>
          <a:lstStyle/>
          <a:p>
            <a:pPr marL="0" marR="0">
              <a:spcBef>
                <a:spcPts val="0"/>
              </a:spcBef>
              <a:spcAft>
                <a:spcPts val="0"/>
              </a:spcAft>
            </a:pPr>
            <a:r>
              <a:rPr lang="en-US" b="1">
                <a:solidFill>
                  <a:schemeClr val="accent2">
                    <a:lumMod val="50000"/>
                  </a:schemeClr>
                </a:solidFill>
                <a:effectLst/>
                <a:latin typeface="Segoe UI" panose="020B0502040204020203" pitchFamily="34" charset="0"/>
                <a:ea typeface="Times New Roman" panose="02020603050405020304" pitchFamily="18" charset="0"/>
              </a:rPr>
              <a:t>Voices Forum 2024 Post Event Survey</a:t>
            </a:r>
            <a:br>
              <a:rPr lang="en-US">
                <a:solidFill>
                  <a:schemeClr val="accent2">
                    <a:lumMod val="50000"/>
                  </a:schemeClr>
                </a:solidFill>
                <a:effectLst/>
                <a:latin typeface="Times New Roman" panose="02020603050405020304" pitchFamily="18" charset="0"/>
                <a:ea typeface="Times New Roman" panose="02020603050405020304" pitchFamily="18" charset="0"/>
              </a:rPr>
            </a:br>
            <a:endParaRPr lang="en-US">
              <a:solidFill>
                <a:schemeClr val="accent2">
                  <a:lumMod val="50000"/>
                </a:schemeClr>
              </a:solidFill>
            </a:endParaRPr>
          </a:p>
        </p:txBody>
      </p:sp>
      <p:sp>
        <p:nvSpPr>
          <p:cNvPr id="3" name="Content Placeholder 2">
            <a:extLst>
              <a:ext uri="{FF2B5EF4-FFF2-40B4-BE49-F238E27FC236}">
                <a16:creationId xmlns:a16="http://schemas.microsoft.com/office/drawing/2014/main" id="{DD9EC55F-2185-4192-9A23-83EDEDA06907}"/>
              </a:ext>
            </a:extLst>
          </p:cNvPr>
          <p:cNvSpPr>
            <a:spLocks noGrp="1"/>
          </p:cNvSpPr>
          <p:nvPr>
            <p:ph idx="1"/>
          </p:nvPr>
        </p:nvSpPr>
        <p:spPr>
          <a:xfrm>
            <a:off x="7181725" y="2837329"/>
            <a:ext cx="4512988" cy="3317938"/>
          </a:xfrm>
        </p:spPr>
        <p:txBody>
          <a:bodyPr anchor="t">
            <a:normAutofit/>
          </a:bodyPr>
          <a:lstStyle/>
          <a:p>
            <a:pPr marL="0" marR="0" indent="0">
              <a:spcBef>
                <a:spcPts val="0"/>
              </a:spcBef>
              <a:spcAft>
                <a:spcPts val="0"/>
              </a:spcAft>
              <a:buNone/>
            </a:pPr>
            <a:r>
              <a:rPr lang="en-US" sz="2400" b="1">
                <a:solidFill>
                  <a:schemeClr val="accent2">
                    <a:lumMod val="50000"/>
                  </a:schemeClr>
                </a:solidFill>
                <a:effectLst/>
                <a:latin typeface="Segoe UI" panose="020B0502040204020203" pitchFamily="34" charset="0"/>
                <a:ea typeface="Times New Roman" panose="02020603050405020304" pitchFamily="18" charset="0"/>
              </a:rPr>
              <a:t>Share your Feedback!</a:t>
            </a:r>
          </a:p>
          <a:p>
            <a:pPr marL="0" marR="0" indent="0">
              <a:spcBef>
                <a:spcPts val="0"/>
              </a:spcBef>
              <a:spcAft>
                <a:spcPts val="0"/>
              </a:spcAft>
              <a:buNone/>
            </a:pPr>
            <a:r>
              <a:rPr lang="en-US" sz="2400" b="1">
                <a:solidFill>
                  <a:schemeClr val="accent2">
                    <a:lumMod val="50000"/>
                  </a:schemeClr>
                </a:solidFill>
                <a:effectLst/>
                <a:latin typeface="Segoe UI" panose="020B0502040204020203" pitchFamily="34" charset="0"/>
                <a:ea typeface="Times New Roman" panose="02020603050405020304" pitchFamily="18" charset="0"/>
              </a:rPr>
              <a:t>Anyone can respond, Anonymous</a:t>
            </a:r>
            <a:endParaRPr lang="en-US" sz="2400">
              <a:solidFill>
                <a:schemeClr val="accent2">
                  <a:lumMod val="50000"/>
                </a:schemeClr>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400">
                <a:solidFill>
                  <a:schemeClr val="accent2">
                    <a:lumMod val="50000"/>
                  </a:schemeClr>
                </a:solidFill>
                <a:effectLst/>
                <a:latin typeface="Segoe UI" panose="020B0502040204020203" pitchFamily="34" charset="0"/>
                <a:ea typeface="Times New Roman" panose="02020603050405020304" pitchFamily="18" charset="0"/>
              </a:rPr>
              <a:t> </a:t>
            </a:r>
            <a:endParaRPr lang="en-US" sz="2400">
              <a:solidFill>
                <a:schemeClr val="accent2">
                  <a:lumMod val="50000"/>
                </a:schemeClr>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400" b="1">
                <a:solidFill>
                  <a:schemeClr val="accent2">
                    <a:lumMod val="50000"/>
                  </a:schemeClr>
                </a:solidFill>
                <a:effectLst/>
                <a:latin typeface="Segoe UI" panose="020B0502040204020203" pitchFamily="34" charset="0"/>
                <a:ea typeface="Times New Roman" panose="02020603050405020304" pitchFamily="18" charset="0"/>
              </a:rPr>
              <a:t>Scan the QR code to Vote or go to: </a:t>
            </a:r>
            <a:br>
              <a:rPr lang="en-US" sz="2400" b="1">
                <a:solidFill>
                  <a:schemeClr val="accent2">
                    <a:lumMod val="50000"/>
                  </a:schemeClr>
                </a:solidFill>
                <a:effectLst/>
                <a:latin typeface="Segoe UI" panose="020B0502040204020203" pitchFamily="34" charset="0"/>
                <a:ea typeface="Times New Roman" panose="02020603050405020304" pitchFamily="18" charset="0"/>
              </a:rPr>
            </a:br>
            <a:br>
              <a:rPr lang="en-US" sz="2400" b="1">
                <a:solidFill>
                  <a:schemeClr val="accent2">
                    <a:lumMod val="50000"/>
                  </a:schemeClr>
                </a:solidFill>
                <a:effectLst/>
                <a:latin typeface="Segoe UI" panose="020B0502040204020203" pitchFamily="34" charset="0"/>
                <a:ea typeface="Times New Roman" panose="02020603050405020304" pitchFamily="18" charset="0"/>
              </a:rPr>
            </a:br>
            <a:r>
              <a:rPr lang="en-US" sz="2400" b="1" u="sng">
                <a:solidFill>
                  <a:schemeClr val="accent2">
                    <a:lumMod val="50000"/>
                  </a:schemeClr>
                </a:solidFill>
                <a:effectLst/>
                <a:latin typeface="Segoe UI" panose="020B0502040204020203" pitchFamily="34" charset="0"/>
                <a:ea typeface="Times New Roman" panose="02020603050405020304" pitchFamily="18" charset="0"/>
              </a:rPr>
              <a:t>https://forms.office.com/g/Ftm7ne94UJ</a:t>
            </a:r>
            <a:endParaRPr lang="en-US" sz="2400">
              <a:solidFill>
                <a:schemeClr val="accent2">
                  <a:lumMod val="50000"/>
                </a:schemeClr>
              </a:solidFill>
            </a:endParaRPr>
          </a:p>
        </p:txBody>
      </p:sp>
      <p:pic>
        <p:nvPicPr>
          <p:cNvPr id="16" name="Picture 15" descr="Qr code&#10;&#10;Description automatically generated">
            <a:extLst>
              <a:ext uri="{FF2B5EF4-FFF2-40B4-BE49-F238E27FC236}">
                <a16:creationId xmlns:a16="http://schemas.microsoft.com/office/drawing/2014/main" id="{4B6795B0-28CC-4E5B-BD97-927D1998E7D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150" y="1537773"/>
            <a:ext cx="4076609" cy="4076609"/>
          </a:xfrm>
          <a:prstGeom prst="rect">
            <a:avLst/>
          </a:prstGeom>
          <a:noFill/>
          <a:ln>
            <a:noFill/>
          </a:ln>
        </p:spPr>
      </p:pic>
    </p:spTree>
    <p:extLst>
      <p:ext uri="{BB962C8B-B14F-4D97-AF65-F5344CB8AC3E}">
        <p14:creationId xmlns:p14="http://schemas.microsoft.com/office/powerpoint/2010/main" val="3639033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1103D41-8366-4A04-A183-E9DC2CA356F9}"/>
              </a:ext>
            </a:extLst>
          </p:cNvPr>
          <p:cNvSpPr txBox="1"/>
          <p:nvPr/>
        </p:nvSpPr>
        <p:spPr>
          <a:xfrm>
            <a:off x="552451" y="3209647"/>
            <a:ext cx="11315700" cy="4172810"/>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
                <a:srgbClr val="FFFFFF"/>
              </a:buClr>
              <a:buSzTx/>
              <a:buFontTx/>
              <a:buNone/>
              <a:tabLst/>
              <a:defRPr/>
            </a:pPr>
            <a:r>
              <a:rPr kumimoji="0" lang="en-US" sz="1600" b="1" i="0" u="none" strike="noStrike" kern="1200" cap="none" spc="0" normalizeH="0" baseline="0" noProof="0">
                <a:ln>
                  <a:noFill/>
                </a:ln>
                <a:solidFill>
                  <a:srgbClr val="FFFFFF"/>
                </a:solidFill>
                <a:effectLst/>
                <a:uLnTx/>
                <a:uFillTx/>
                <a:latin typeface="Corbel" panose="020B0503020204020204"/>
                <a:ea typeface="+mn-ea"/>
                <a:cs typeface="+mn-cs"/>
              </a:rPr>
              <a:t>Resident council has been very rewarding for me. When I came to the home in which I live I was very sad for several days and then realized that what I was feeling wasn’t different from anyone else.</a:t>
            </a:r>
            <a:br>
              <a:rPr kumimoji="0" lang="en-US" sz="1600" b="1" i="0" u="none" strike="noStrike" kern="1200" cap="none" spc="0" normalizeH="0" baseline="0" noProof="0">
                <a:ln>
                  <a:noFill/>
                </a:ln>
                <a:solidFill>
                  <a:srgbClr val="FFFFFF"/>
                </a:solidFill>
                <a:effectLst/>
                <a:uLnTx/>
                <a:uFillTx/>
                <a:latin typeface="Corbel" panose="020B0503020204020204"/>
                <a:ea typeface="+mn-ea"/>
                <a:cs typeface="+mn-cs"/>
              </a:rPr>
            </a:br>
            <a:endParaRPr kumimoji="0" lang="en-US" sz="1600" b="1" i="0" u="none" strike="noStrike" kern="1200" cap="none" spc="0" normalizeH="0" baseline="0" noProof="0">
              <a:ln>
                <a:noFill/>
              </a:ln>
              <a:solidFill>
                <a:srgbClr val="FFFFFF"/>
              </a:solidFill>
              <a:effectLst/>
              <a:uLnTx/>
              <a:uFillTx/>
              <a:latin typeface="Corbel" panose="020B0503020204020204"/>
              <a:ea typeface="+mn-ea"/>
              <a:cs typeface="+mn-cs"/>
            </a:endParaRPr>
          </a:p>
          <a:p>
            <a:pPr marL="0" marR="0" lvl="0" indent="0" algn="l" defTabSz="914400" rtl="0" eaLnBrk="1" fontAlgn="auto" latinLnBrk="0" hangingPunct="1">
              <a:lnSpc>
                <a:spcPct val="90000"/>
              </a:lnSpc>
              <a:spcBef>
                <a:spcPts val="0"/>
              </a:spcBef>
              <a:spcAft>
                <a:spcPts val="600"/>
              </a:spcAft>
              <a:buClr>
                <a:srgbClr val="FFFFFF"/>
              </a:buClr>
              <a:buSzTx/>
              <a:buFontTx/>
              <a:buNone/>
              <a:tabLst/>
              <a:defRPr/>
            </a:pPr>
            <a:r>
              <a:rPr kumimoji="0" lang="en-US" sz="1600" b="1" i="0" u="none" strike="noStrike" kern="1200" cap="none" spc="0" normalizeH="0" baseline="0" noProof="0">
                <a:ln>
                  <a:noFill/>
                </a:ln>
                <a:solidFill>
                  <a:srgbClr val="FFFFFF"/>
                </a:solidFill>
                <a:effectLst/>
                <a:uLnTx/>
                <a:uFillTx/>
                <a:latin typeface="Corbel" panose="020B0503020204020204"/>
                <a:ea typeface="+mn-ea"/>
                <a:cs typeface="+mn-cs"/>
              </a:rPr>
              <a:t>My hope was that I would be able to adjust and change things in the home to benefit me and the other residence. Resident council gave me that opportunity. I’ve been influential in many things in my building from a residential store to even changes on our food menu. This not only helps me, but it also aided others in my building. </a:t>
            </a:r>
            <a:br>
              <a:rPr kumimoji="0" lang="en-US" sz="1600" b="1" i="0" u="none" strike="noStrike" kern="1200" cap="none" spc="0" normalizeH="0" baseline="0" noProof="0">
                <a:ln>
                  <a:noFill/>
                </a:ln>
                <a:solidFill>
                  <a:srgbClr val="FFFFFF"/>
                </a:solidFill>
                <a:effectLst/>
                <a:uLnTx/>
                <a:uFillTx/>
                <a:latin typeface="Corbel" panose="020B0503020204020204"/>
                <a:ea typeface="+mn-ea"/>
                <a:cs typeface="+mn-cs"/>
              </a:rPr>
            </a:br>
            <a:endParaRPr kumimoji="0" lang="en-US" sz="1600" b="1" i="0" u="none" strike="noStrike" kern="1200" cap="none" spc="0" normalizeH="0" baseline="0" noProof="0">
              <a:ln>
                <a:noFill/>
              </a:ln>
              <a:solidFill>
                <a:srgbClr val="FFFFFF"/>
              </a:solidFill>
              <a:effectLst/>
              <a:uLnTx/>
              <a:uFillTx/>
              <a:latin typeface="Corbel" panose="020B0503020204020204"/>
              <a:ea typeface="+mn-ea"/>
              <a:cs typeface="+mn-cs"/>
            </a:endParaRPr>
          </a:p>
          <a:p>
            <a:pPr marL="0" marR="0" lvl="0" indent="0" algn="l" defTabSz="914400" rtl="0" eaLnBrk="1" fontAlgn="auto" latinLnBrk="0" hangingPunct="1">
              <a:lnSpc>
                <a:spcPct val="90000"/>
              </a:lnSpc>
              <a:spcBef>
                <a:spcPts val="0"/>
              </a:spcBef>
              <a:spcAft>
                <a:spcPts val="600"/>
              </a:spcAft>
              <a:buClr>
                <a:srgbClr val="FFFFFF"/>
              </a:buClr>
              <a:buSzTx/>
              <a:buFontTx/>
              <a:buNone/>
              <a:tabLst/>
              <a:defRPr/>
            </a:pPr>
            <a:r>
              <a:rPr kumimoji="0" lang="en-US" sz="1600" b="1" i="0" u="none" strike="noStrike" kern="1200" cap="none" spc="0" normalizeH="0" baseline="0" noProof="0">
                <a:ln>
                  <a:noFill/>
                </a:ln>
                <a:solidFill>
                  <a:srgbClr val="FFFFFF"/>
                </a:solidFill>
                <a:effectLst/>
                <a:uLnTx/>
                <a:uFillTx/>
                <a:latin typeface="Corbel" panose="020B0503020204020204"/>
                <a:ea typeface="+mn-ea"/>
                <a:cs typeface="+mn-cs"/>
              </a:rPr>
              <a:t>If this is something that you would like to be a part of, contact the State Ombudsmen‘s office 1-866-388-1888 and ask to speak with the Regional Ombudsman that visits your building and let them know your interest. </a:t>
            </a:r>
            <a:br>
              <a:rPr kumimoji="0" lang="en-US" sz="1600" b="1" i="0" u="none" strike="noStrike" kern="1200" cap="none" spc="0" normalizeH="0" baseline="0" noProof="0">
                <a:ln>
                  <a:noFill/>
                </a:ln>
                <a:solidFill>
                  <a:srgbClr val="FFFFFF"/>
                </a:solidFill>
                <a:effectLst/>
                <a:uLnTx/>
                <a:uFillTx/>
                <a:latin typeface="Corbel" panose="020B0503020204020204"/>
                <a:ea typeface="+mn-ea"/>
                <a:cs typeface="+mn-cs"/>
              </a:rPr>
            </a:br>
            <a:endParaRPr kumimoji="0" lang="en-US" sz="1600" b="1" i="0" u="none" strike="noStrike" kern="1200" cap="none" spc="0" normalizeH="0" baseline="0" noProof="0">
              <a:ln>
                <a:noFill/>
              </a:ln>
              <a:solidFill>
                <a:srgbClr val="FFFFFF"/>
              </a:solidFill>
              <a:effectLst/>
              <a:uLnTx/>
              <a:uFillTx/>
              <a:latin typeface="Corbel" panose="020B0503020204020204"/>
              <a:ea typeface="+mn-ea"/>
              <a:cs typeface="+mn-cs"/>
            </a:endParaRPr>
          </a:p>
          <a:p>
            <a:pPr marL="0" marR="0" lvl="0" indent="0" algn="l" defTabSz="914400" rtl="0" eaLnBrk="1" fontAlgn="auto" latinLnBrk="0" hangingPunct="1">
              <a:lnSpc>
                <a:spcPct val="90000"/>
              </a:lnSpc>
              <a:spcBef>
                <a:spcPts val="0"/>
              </a:spcBef>
              <a:spcAft>
                <a:spcPts val="600"/>
              </a:spcAft>
              <a:buClr>
                <a:srgbClr val="FFFFFF"/>
              </a:buClr>
              <a:buSzTx/>
              <a:buFontTx/>
              <a:buNone/>
              <a:tabLst/>
              <a:defRPr/>
            </a:pPr>
            <a:r>
              <a:rPr kumimoji="0" lang="en-US" sz="1600" b="1" i="0" u="none" strike="noStrike" kern="1200" cap="none" spc="0" normalizeH="0" baseline="0" noProof="0">
                <a:ln>
                  <a:noFill/>
                </a:ln>
                <a:solidFill>
                  <a:srgbClr val="FFFFFF"/>
                </a:solidFill>
                <a:effectLst/>
                <a:uLnTx/>
                <a:uFillTx/>
                <a:latin typeface="Corbel" panose="020B0503020204020204"/>
                <a:ea typeface="+mn-ea"/>
                <a:cs typeface="+mn-cs"/>
              </a:rPr>
              <a:t>The Statewide Coalition of Presidents of Resident Councils (SCPRC) is also looking for new members. While initially membership was just open to the resident council presidents only, we have opened it up to allow for other nursing home member to join and participate if they wish to advocate on their behalf and others to make changes in the lives of nursing home residents. If this is something you feel strongly about please let us know. </a:t>
            </a:r>
            <a:br>
              <a:rPr kumimoji="0" lang="en-US" sz="1600" b="1" i="0" u="none" strike="noStrike" kern="1200" cap="none" spc="0" normalizeH="0" baseline="0" noProof="0">
                <a:ln>
                  <a:noFill/>
                </a:ln>
                <a:solidFill>
                  <a:srgbClr val="FFFFFF"/>
                </a:solidFill>
                <a:effectLst/>
                <a:uLnTx/>
                <a:uFillTx/>
                <a:latin typeface="Corbel" panose="020B0503020204020204"/>
                <a:ea typeface="+mn-ea"/>
                <a:cs typeface="+mn-cs"/>
              </a:rPr>
            </a:br>
            <a:endParaRPr kumimoji="0" lang="en-US" sz="1600" b="1" i="0" u="none" strike="noStrike" kern="1200" cap="none" spc="0" normalizeH="0" baseline="0" noProof="0">
              <a:ln>
                <a:noFill/>
              </a:ln>
              <a:solidFill>
                <a:srgbClr val="FFFFFF"/>
              </a:solidFill>
              <a:effectLst/>
              <a:uLnTx/>
              <a:uFillTx/>
              <a:latin typeface="Corbel" panose="020B0503020204020204"/>
              <a:ea typeface="+mn-ea"/>
              <a:cs typeface="+mn-cs"/>
            </a:endParaRPr>
          </a:p>
          <a:p>
            <a:pPr marL="0" marR="0" lvl="0" indent="0" algn="l" defTabSz="914400" rtl="0" eaLnBrk="1" fontAlgn="auto" latinLnBrk="0" hangingPunct="1">
              <a:lnSpc>
                <a:spcPct val="90000"/>
              </a:lnSpc>
              <a:spcBef>
                <a:spcPts val="0"/>
              </a:spcBef>
              <a:spcAft>
                <a:spcPts val="600"/>
              </a:spcAft>
              <a:buClr>
                <a:srgbClr val="FFFFFF"/>
              </a:buClr>
              <a:buSzTx/>
              <a:buFontTx/>
              <a:buNone/>
              <a:tabLst/>
              <a:defRPr/>
            </a:pPr>
            <a:r>
              <a:rPr kumimoji="0" lang="en-US" sz="1600" b="1" i="0" u="none" strike="noStrike" kern="1200" cap="none" spc="0" normalizeH="0" baseline="0" noProof="0">
                <a:ln>
                  <a:noFill/>
                </a:ln>
                <a:solidFill>
                  <a:srgbClr val="FFFFFF"/>
                </a:solidFill>
                <a:effectLst/>
                <a:uLnTx/>
                <a:uFillTx/>
                <a:latin typeface="Corbel" panose="020B0503020204020204"/>
                <a:ea typeface="+mn-ea"/>
                <a:cs typeface="+mn-cs"/>
              </a:rPr>
              <a:t>Feel free to hang or distribute the following flyer which is included in the VOICES Special Edition Silver Panther throughout your home to inform residents about this opportunity to make systemic change.</a:t>
            </a:r>
          </a:p>
        </p:txBody>
      </p:sp>
      <p:sp>
        <p:nvSpPr>
          <p:cNvPr id="15" name="TextBox 14">
            <a:extLst>
              <a:ext uri="{FF2B5EF4-FFF2-40B4-BE49-F238E27FC236}">
                <a16:creationId xmlns:a16="http://schemas.microsoft.com/office/drawing/2014/main" id="{43841EC4-2CF4-478D-901F-FF0A0D08FD5F}"/>
              </a:ext>
            </a:extLst>
          </p:cNvPr>
          <p:cNvSpPr txBox="1"/>
          <p:nvPr/>
        </p:nvSpPr>
        <p:spPr>
          <a:xfrm>
            <a:off x="3543300" y="663957"/>
            <a:ext cx="8324851" cy="1403461"/>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600"/>
              </a:spcAft>
              <a:buClr>
                <a:srgbClr val="FFFFFF"/>
              </a:buClr>
              <a:buSzTx/>
              <a:buFontTx/>
              <a:buNone/>
              <a:tabLst/>
              <a:defRPr/>
            </a:pPr>
            <a:r>
              <a:rPr kumimoji="0" lang="en-US" sz="2400" b="1" i="0" u="none" strike="noStrike" kern="1200" cap="none" spc="0" normalizeH="0" baseline="0" noProof="0">
                <a:ln>
                  <a:noFill/>
                </a:ln>
                <a:solidFill>
                  <a:srgbClr val="1040C6"/>
                </a:solidFill>
                <a:effectLst/>
                <a:uLnTx/>
                <a:uFillTx/>
                <a:latin typeface="Corbel" panose="020B0503020204020204"/>
                <a:ea typeface="+mn-ea"/>
                <a:cs typeface="+mn-cs"/>
              </a:rPr>
              <a:t>IT’S YOUR CHOICE, LETS HEAR YOUR VOICE! </a:t>
            </a:r>
          </a:p>
          <a:p>
            <a:pPr marL="0" marR="0" lvl="0" indent="0" algn="ctr" defTabSz="914400" rtl="0" eaLnBrk="1" fontAlgn="auto" latinLnBrk="0" hangingPunct="1">
              <a:lnSpc>
                <a:spcPct val="90000"/>
              </a:lnSpc>
              <a:spcBef>
                <a:spcPts val="0"/>
              </a:spcBef>
              <a:spcAft>
                <a:spcPts val="600"/>
              </a:spcAft>
              <a:buClr>
                <a:srgbClr val="FFFFFF"/>
              </a:buClr>
              <a:buSzTx/>
              <a:buFontTx/>
              <a:buNone/>
              <a:tabLst/>
              <a:defRPr/>
            </a:pPr>
            <a:r>
              <a:rPr kumimoji="0" lang="en-US" sz="2000" b="1" i="0" u="none" strike="noStrike" kern="1200" cap="none" spc="0" normalizeH="0" baseline="0" noProof="0">
                <a:ln>
                  <a:noFill/>
                </a:ln>
                <a:solidFill>
                  <a:srgbClr val="1040C6"/>
                </a:solidFill>
                <a:effectLst/>
                <a:uLnTx/>
                <a:uFillTx/>
                <a:latin typeface="Corbel" panose="020B0503020204020204"/>
                <a:ea typeface="+mn-ea"/>
                <a:cs typeface="+mn-cs"/>
              </a:rPr>
              <a:t>Submitted by Jeanette Martinez, E-Board Member </a:t>
            </a:r>
          </a:p>
          <a:p>
            <a:pPr marL="0" marR="0" lvl="0" indent="0" algn="ctr" defTabSz="914400" rtl="0" eaLnBrk="1" fontAlgn="auto" latinLnBrk="0" hangingPunct="1">
              <a:lnSpc>
                <a:spcPct val="90000"/>
              </a:lnSpc>
              <a:spcBef>
                <a:spcPts val="0"/>
              </a:spcBef>
              <a:spcAft>
                <a:spcPts val="600"/>
              </a:spcAft>
              <a:buClr>
                <a:srgbClr val="FFFFFF"/>
              </a:buClr>
              <a:buSzTx/>
              <a:buFontTx/>
              <a:buNone/>
              <a:tabLst/>
              <a:defRPr/>
            </a:pPr>
            <a:r>
              <a:rPr kumimoji="0" lang="en-US" sz="1400" b="0" i="0" u="none" strike="noStrike" kern="1200" cap="none" spc="0" normalizeH="0" baseline="0" noProof="0">
                <a:ln>
                  <a:noFill/>
                </a:ln>
                <a:solidFill>
                  <a:srgbClr val="1040C6"/>
                </a:solidFill>
                <a:effectLst/>
                <a:uLnTx/>
                <a:uFillTx/>
                <a:latin typeface="Corbel" panose="020B0503020204020204"/>
                <a:ea typeface="+mn-ea"/>
                <a:cs typeface="+mn-cs"/>
                <a:hlinkClick r:id="rId3"/>
              </a:rPr>
              <a:t>https://portal.ct.gov/LTCOP/Content/Executive-Board-RCP/Executive-Board-RCP</a:t>
            </a:r>
            <a:endParaRPr kumimoji="0" lang="en-US" sz="1400" b="0" i="0" u="none" strike="noStrike" kern="1200" cap="none" spc="0" normalizeH="0" baseline="0" noProof="0">
              <a:ln>
                <a:noFill/>
              </a:ln>
              <a:solidFill>
                <a:srgbClr val="1040C6"/>
              </a:solidFill>
              <a:effectLst/>
              <a:uLnTx/>
              <a:uFillTx/>
              <a:latin typeface="Corbel" panose="020B0503020204020204"/>
              <a:ea typeface="+mn-ea"/>
              <a:cs typeface="+mn-cs"/>
            </a:endParaRPr>
          </a:p>
          <a:p>
            <a:pPr marL="0" marR="0" lvl="0" indent="0" algn="ctr" defTabSz="914400" rtl="0" eaLnBrk="1" fontAlgn="auto" latinLnBrk="0" hangingPunct="1">
              <a:lnSpc>
                <a:spcPct val="90000"/>
              </a:lnSpc>
              <a:spcBef>
                <a:spcPts val="0"/>
              </a:spcBef>
              <a:spcAft>
                <a:spcPts val="600"/>
              </a:spcAft>
              <a:buClr>
                <a:srgbClr val="FFFFFF"/>
              </a:buClr>
              <a:buSzTx/>
              <a:buFontTx/>
              <a:buNone/>
              <a:tabLst/>
              <a:defRPr/>
            </a:pPr>
            <a:endParaRPr kumimoji="0" lang="en-US" sz="2000" b="1" i="0" u="none" strike="noStrike" kern="1200" cap="none" spc="0" normalizeH="0" baseline="0" noProof="0">
              <a:ln>
                <a:noFill/>
              </a:ln>
              <a:solidFill>
                <a:srgbClr val="1040C6"/>
              </a:solidFill>
              <a:effectLst/>
              <a:uLnTx/>
              <a:uFillTx/>
              <a:latin typeface="Corbel" panose="020B0503020204020204"/>
              <a:ea typeface="+mn-ea"/>
              <a:cs typeface="+mn-cs"/>
            </a:endParaRPr>
          </a:p>
        </p:txBody>
      </p:sp>
      <p:pic>
        <p:nvPicPr>
          <p:cNvPr id="22" name="Picture 21" descr="Qr code&#10;&#10;Description automatically generated">
            <a:extLst>
              <a:ext uri="{FF2B5EF4-FFF2-40B4-BE49-F238E27FC236}">
                <a16:creationId xmlns:a16="http://schemas.microsoft.com/office/drawing/2014/main" id="{DD90EFE6-1B9B-40A6-9089-126EB31C814E}"/>
              </a:ext>
            </a:extLst>
          </p:cNvPr>
          <p:cNvPicPr>
            <a:picLocks noChangeAspect="1"/>
          </p:cNvPicPr>
          <p:nvPr/>
        </p:nvPicPr>
        <p:blipFill>
          <a:blip r:embed="rId4"/>
          <a:stretch>
            <a:fillRect/>
          </a:stretch>
        </p:blipFill>
        <p:spPr>
          <a:xfrm>
            <a:off x="695326" y="277207"/>
            <a:ext cx="2733674" cy="273367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08015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6E37985-09B8-4F09-93C7-44CB3EDE5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6198"/>
            <a:ext cx="12192000" cy="600560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pic>
        <p:nvPicPr>
          <p:cNvPr id="4" name="Content Placeholder 3">
            <a:extLst>
              <a:ext uri="{FF2B5EF4-FFF2-40B4-BE49-F238E27FC236}">
                <a16:creationId xmlns:a16="http://schemas.microsoft.com/office/drawing/2014/main" id="{53A002CC-8367-4246-9D5A-F4FAE6B29542}"/>
              </a:ext>
            </a:extLst>
          </p:cNvPr>
          <p:cNvPicPr>
            <a:picLocks noGrp="1" noChangeAspect="1"/>
          </p:cNvPicPr>
          <p:nvPr>
            <p:ph idx="1"/>
          </p:nvPr>
        </p:nvPicPr>
        <p:blipFill>
          <a:blip r:embed="rId3"/>
          <a:stretch>
            <a:fillRect/>
          </a:stretch>
        </p:blipFill>
        <p:spPr>
          <a:xfrm>
            <a:off x="2145621" y="172019"/>
            <a:ext cx="8103279" cy="6259783"/>
          </a:xfrm>
          <a:prstGeom prst="rect">
            <a:avLst/>
          </a:prstGeom>
        </p:spPr>
      </p:pic>
    </p:spTree>
    <p:extLst>
      <p:ext uri="{BB962C8B-B14F-4D97-AF65-F5344CB8AC3E}">
        <p14:creationId xmlns:p14="http://schemas.microsoft.com/office/powerpoint/2010/main" val="1980986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1C305-4BA8-5CD4-0C58-7C41104099EC}"/>
              </a:ext>
            </a:extLst>
          </p:cNvPr>
          <p:cNvSpPr>
            <a:spLocks noGrp="1"/>
          </p:cNvSpPr>
          <p:nvPr>
            <p:ph type="title"/>
          </p:nvPr>
        </p:nvSpPr>
        <p:spPr/>
        <p:txBody>
          <a:bodyPr>
            <a:noAutofit/>
          </a:bodyPr>
          <a:lstStyle/>
          <a:p>
            <a:pPr algn="ctr"/>
            <a:r>
              <a:rPr lang="en-US" sz="4400">
                <a:solidFill>
                  <a:srgbClr val="002060"/>
                </a:solidFill>
              </a:rPr>
              <a:t>the Statewide Coalition of Presidents of Resident Councils </a:t>
            </a:r>
          </a:p>
        </p:txBody>
      </p:sp>
      <p:pic>
        <p:nvPicPr>
          <p:cNvPr id="5" name="Picture 4" descr="A picture containing logo&#10;&#10;Description automatically generated">
            <a:extLst>
              <a:ext uri="{FF2B5EF4-FFF2-40B4-BE49-F238E27FC236}">
                <a16:creationId xmlns:a16="http://schemas.microsoft.com/office/drawing/2014/main" id="{12DAD69B-8AC0-7AFE-CD01-98E20BA591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5" y="3876675"/>
            <a:ext cx="2952750" cy="3162300"/>
          </a:xfrm>
          <a:prstGeom prst="rect">
            <a:avLst/>
          </a:prstGeom>
        </p:spPr>
      </p:pic>
      <p:graphicFrame>
        <p:nvGraphicFramePr>
          <p:cNvPr id="12" name="Content Placeholder 11">
            <a:extLst>
              <a:ext uri="{FF2B5EF4-FFF2-40B4-BE49-F238E27FC236}">
                <a16:creationId xmlns:a16="http://schemas.microsoft.com/office/drawing/2014/main" id="{2FA2B6B1-1D30-48AD-B27F-7CC837EB6846}"/>
              </a:ext>
            </a:extLst>
          </p:cNvPr>
          <p:cNvGraphicFramePr>
            <a:graphicFrameLocks noGrp="1"/>
          </p:cNvGraphicFramePr>
          <p:nvPr>
            <p:ph idx="1"/>
            <p:extLst>
              <p:ext uri="{D42A27DB-BD31-4B8C-83A1-F6EECF244321}">
                <p14:modId xmlns:p14="http://schemas.microsoft.com/office/powerpoint/2010/main" val="3293021439"/>
              </p:ext>
            </p:extLst>
          </p:nvPr>
        </p:nvGraphicFramePr>
        <p:xfrm>
          <a:off x="3321050" y="1951824"/>
          <a:ext cx="8785225" cy="4743630"/>
        </p:xfrm>
        <a:graphic>
          <a:graphicData uri="http://schemas.openxmlformats.org/drawingml/2006/table">
            <a:tbl>
              <a:tblPr firstRow="1" firstCol="1" bandRow="1"/>
              <a:tblGrid>
                <a:gridCol w="4313267">
                  <a:extLst>
                    <a:ext uri="{9D8B030D-6E8A-4147-A177-3AD203B41FA5}">
                      <a16:colId xmlns:a16="http://schemas.microsoft.com/office/drawing/2014/main" val="3659212821"/>
                    </a:ext>
                  </a:extLst>
                </a:gridCol>
                <a:gridCol w="4471958">
                  <a:extLst>
                    <a:ext uri="{9D8B030D-6E8A-4147-A177-3AD203B41FA5}">
                      <a16:colId xmlns:a16="http://schemas.microsoft.com/office/drawing/2014/main" val="1931101062"/>
                    </a:ext>
                  </a:extLst>
                </a:gridCol>
              </a:tblGrid>
              <a:tr h="652039">
                <a:tc>
                  <a:txBody>
                    <a:bodyPr/>
                    <a:lstStyle/>
                    <a:p>
                      <a:pPr marL="0" marR="0" algn="ctr">
                        <a:spcBef>
                          <a:spcPts val="0"/>
                        </a:spcBef>
                        <a:spcAft>
                          <a:spcPts val="0"/>
                        </a:spcAft>
                      </a:pPr>
                      <a:r>
                        <a:rPr lang="en-US" sz="20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Jeanette Sullivan-Martinez</a:t>
                      </a:r>
                      <a:br>
                        <a:rPr lang="en-US"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000" b="1" i="1">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President</a:t>
                      </a:r>
                      <a:endParaRPr lang="en-US"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Pendleton Healthcare</a:t>
                      </a:r>
                      <a:r>
                        <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9899023"/>
                  </a:ext>
                </a:extLst>
              </a:tr>
              <a:tr h="548785">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John Balisciano Jr.</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2000" b="1" i="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Vice President</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Hewitt Health and Rehab 	</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186778"/>
                  </a:ext>
                </a:extLst>
              </a:tr>
              <a:tr h="496213">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Susan Bilansky</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Hebrew Home 	</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0225829"/>
                  </a:ext>
                </a:extLst>
              </a:tr>
              <a:tr h="441285">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Martha Leland</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Touchpoints of Manchester </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6507419"/>
                  </a:ext>
                </a:extLst>
              </a:tr>
              <a:tr h="540835">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Ivette Alvarez</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Stonebridge Health and Rehab</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7368058"/>
                  </a:ext>
                </a:extLst>
              </a:tr>
              <a:tr h="548785">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Cindy Michaud</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a:solidFill>
                            <a:srgbClr val="002060"/>
                          </a:solidFill>
                          <a:effectLst/>
                          <a:latin typeface="Arial" panose="020B0604020202020204" pitchFamily="34" charset="0"/>
                          <a:ea typeface="Arial" panose="020B0604020202020204" pitchFamily="34" charset="0"/>
                          <a:cs typeface="Times New Roman" panose="02020603050405020304" pitchFamily="18" charset="0"/>
                        </a:rPr>
                        <a:t>Summit Of Plantsville</a:t>
                      </a:r>
                      <a:endParaRPr lang="en-US"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2000">
                          <a:solidFill>
                            <a:srgbClr val="002060"/>
                          </a:solidFill>
                          <a:effectLst/>
                          <a:latin typeface="Arial" panose="020B0604020202020204" pitchFamily="34" charset="0"/>
                          <a:ea typeface="Arial" panose="020B0604020202020204" pitchFamily="34" charset="0"/>
                          <a:cs typeface="Times New Roman" panose="02020603050405020304" pitchFamily="18" charset="0"/>
                        </a:rPr>
                        <a:t> </a:t>
                      </a:r>
                      <a:endParaRPr lang="en-US" sz="12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7110033"/>
                  </a:ext>
                </a:extLst>
              </a:tr>
              <a:tr h="464686">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Richard Metayer</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Pendleton Healthcare</a:t>
                      </a:r>
                      <a:endParaRPr lang="en-US" sz="1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9311753"/>
                  </a:ext>
                </a:extLst>
              </a:tr>
              <a:tr h="464686">
                <a:tc>
                  <a:txBody>
                    <a:bodyPr/>
                    <a:lstStyle/>
                    <a:p>
                      <a:pPr marL="0" marR="0" algn="ctr">
                        <a:spcBef>
                          <a:spcPts val="0"/>
                        </a:spcBef>
                        <a:spcAft>
                          <a:spcPts val="0"/>
                        </a:spcAft>
                      </a:pPr>
                      <a:r>
                        <a:rPr lang="en-US" sz="2000" u="none"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Robert Willis</a:t>
                      </a: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u="none" dirty="0">
                          <a:solidFill>
                            <a:srgbClr val="002060"/>
                          </a:solidFill>
                          <a:effectLst/>
                          <a:latin typeface="Arial" panose="020B0604020202020204" pitchFamily="34" charset="0"/>
                          <a:ea typeface="Arial" panose="020B0604020202020204" pitchFamily="34" charset="0"/>
                          <a:cs typeface="Times New Roman" panose="02020603050405020304" pitchFamily="18" charset="0"/>
                        </a:rPr>
                        <a:t>West Side Care Center</a:t>
                      </a: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5756937"/>
                  </a:ext>
                </a:extLst>
              </a:tr>
              <a:tr h="464686">
                <a:tc>
                  <a:txBody>
                    <a:bodyPr/>
                    <a:lstStyle/>
                    <a:p>
                      <a:pPr marL="0" marR="0" algn="ctr">
                        <a:spcBef>
                          <a:spcPts val="0"/>
                        </a:spcBef>
                        <a:spcAft>
                          <a:spcPts val="0"/>
                        </a:spcAft>
                      </a:pPr>
                      <a:r>
                        <a:rPr lang="en-US" sz="2000" u="none"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Carol </a:t>
                      </a:r>
                      <a:r>
                        <a:rPr lang="en-US" sz="2000" u="none"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Runlett</a:t>
                      </a:r>
                      <a:endParaRPr lang="en-US" sz="2000" u="none"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u="none" dirty="0">
                          <a:solidFill>
                            <a:srgbClr val="002060"/>
                          </a:solidFill>
                          <a:effectLst/>
                          <a:latin typeface="Arial" panose="020B0604020202020204" pitchFamily="34" charset="0"/>
                          <a:ea typeface="Arial" panose="020B0604020202020204" pitchFamily="34" charset="0"/>
                          <a:cs typeface="Times New Roman" panose="02020603050405020304" pitchFamily="18" charset="0"/>
                        </a:rPr>
                        <a:t>Branford Hills (ARK)</a:t>
                      </a:r>
                    </a:p>
                  </a:txBody>
                  <a:tcPr marL="58070" marR="58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9193038"/>
                  </a:ext>
                </a:extLst>
              </a:tr>
            </a:tbl>
          </a:graphicData>
        </a:graphic>
      </p:graphicFrame>
    </p:spTree>
    <p:extLst>
      <p:ext uri="{BB962C8B-B14F-4D97-AF65-F5344CB8AC3E}">
        <p14:creationId xmlns:p14="http://schemas.microsoft.com/office/powerpoint/2010/main" val="47173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AB5D9-3797-4A9C-A2EF-830E07C3B8CE}"/>
              </a:ext>
            </a:extLst>
          </p:cNvPr>
          <p:cNvSpPr>
            <a:spLocks noGrp="1"/>
          </p:cNvSpPr>
          <p:nvPr>
            <p:ph type="title"/>
          </p:nvPr>
        </p:nvSpPr>
        <p:spPr/>
        <p:txBody>
          <a:bodyPr anchor="ctr">
            <a:normAutofit/>
          </a:bodyPr>
          <a:lstStyle/>
          <a:p>
            <a:r>
              <a:rPr lang="en-US" b="1">
                <a:solidFill>
                  <a:srgbClr val="002060"/>
                </a:solidFill>
                <a:latin typeface="Arial" panose="020B0604020202020204" pitchFamily="34" charset="0"/>
                <a:cs typeface="Arial" panose="020B0604020202020204" pitchFamily="34" charset="0"/>
              </a:rPr>
              <a:t>Opening</a:t>
            </a:r>
            <a:r>
              <a:rPr lang="en-US">
                <a:latin typeface="Arial" panose="020B0604020202020204" pitchFamily="34" charset="0"/>
                <a:cs typeface="Arial" panose="020B0604020202020204" pitchFamily="34" charset="0"/>
              </a:rPr>
              <a:t> </a:t>
            </a:r>
            <a:r>
              <a:rPr lang="en-US" b="1">
                <a:solidFill>
                  <a:srgbClr val="002060"/>
                </a:solidFill>
                <a:latin typeface="Arial" panose="020B0604020202020204" pitchFamily="34" charset="0"/>
                <a:cs typeface="Arial" panose="020B0604020202020204" pitchFamily="34" charset="0"/>
              </a:rPr>
              <a:t>Remarks</a:t>
            </a:r>
            <a:endParaRPr lang="en-US">
              <a:solidFill>
                <a:srgbClr val="FFFFFF"/>
              </a:solidFill>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118269" y="2892424"/>
            <a:ext cx="7907338" cy="4351338"/>
          </a:xfrm>
        </p:spPr>
        <p:txBody>
          <a:bodyPr anchor="t">
            <a:normAutofit/>
          </a:bodyPr>
          <a:lstStyle/>
          <a:p>
            <a:pPr marL="0" indent="0" algn="ctr">
              <a:buNone/>
            </a:pPr>
            <a:r>
              <a:rPr lang="en-US" sz="3600">
                <a:solidFill>
                  <a:srgbClr val="002060"/>
                </a:solidFill>
                <a:latin typeface="Arial" panose="020B0604020202020204" pitchFamily="34" charset="0"/>
                <a:cs typeface="Arial" panose="020B0604020202020204" pitchFamily="34" charset="0"/>
              </a:rPr>
              <a:t>Commissioner Amy Porter</a:t>
            </a:r>
          </a:p>
          <a:p>
            <a:pPr marL="0" indent="0" algn="ctr">
              <a:buNone/>
            </a:pPr>
            <a:r>
              <a:rPr lang="en-US" sz="3600">
                <a:solidFill>
                  <a:srgbClr val="002060"/>
                </a:solidFill>
                <a:latin typeface="Arial" panose="020B0604020202020204" pitchFamily="34" charset="0"/>
                <a:cs typeface="Arial" panose="020B0604020202020204" pitchFamily="34" charset="0"/>
              </a:rPr>
              <a:t>Department of Aging </a:t>
            </a:r>
          </a:p>
          <a:p>
            <a:pPr marL="0" indent="0" algn="ctr">
              <a:buNone/>
            </a:pPr>
            <a:r>
              <a:rPr lang="en-US" sz="3600">
                <a:solidFill>
                  <a:srgbClr val="002060"/>
                </a:solidFill>
                <a:latin typeface="Arial" panose="020B0604020202020204" pitchFamily="34" charset="0"/>
                <a:cs typeface="Arial" panose="020B0604020202020204" pitchFamily="34" charset="0"/>
              </a:rPr>
              <a:t>and </a:t>
            </a:r>
          </a:p>
          <a:p>
            <a:pPr marL="0" indent="0" algn="ctr">
              <a:buNone/>
            </a:pPr>
            <a:r>
              <a:rPr lang="en-US" sz="3600">
                <a:solidFill>
                  <a:srgbClr val="002060"/>
                </a:solidFill>
                <a:latin typeface="Arial" panose="020B0604020202020204" pitchFamily="34" charset="0"/>
                <a:cs typeface="Arial" panose="020B0604020202020204" pitchFamily="34" charset="0"/>
              </a:rPr>
              <a:t>Disability Services</a:t>
            </a:r>
          </a:p>
        </p:txBody>
      </p:sp>
      <p:pic>
        <p:nvPicPr>
          <p:cNvPr id="1026" name="Picture 2" descr="Photo of Commissioner Amy Porter">
            <a:extLst>
              <a:ext uri="{FF2B5EF4-FFF2-40B4-BE49-F238E27FC236}">
                <a16:creationId xmlns:a16="http://schemas.microsoft.com/office/drawing/2014/main" id="{A08C08BE-B7FD-400C-8E27-B90D037708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574" t="-2180" r="1947" b="389"/>
          <a:stretch/>
        </p:blipFill>
        <p:spPr bwMode="auto">
          <a:xfrm>
            <a:off x="7560873" y="954336"/>
            <a:ext cx="3792927" cy="43736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29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5CFBC-AB94-446E-9B27-D9A33E2A4AFF}"/>
              </a:ext>
            </a:extLst>
          </p:cNvPr>
          <p:cNvSpPr>
            <a:spLocks noGrp="1"/>
          </p:cNvSpPr>
          <p:nvPr>
            <p:ph type="title"/>
          </p:nvPr>
        </p:nvSpPr>
        <p:spPr>
          <a:xfrm>
            <a:off x="997253" y="158496"/>
            <a:ext cx="10197494" cy="1550561"/>
          </a:xfrm>
        </p:spPr>
        <p:txBody>
          <a:bodyPr vert="horz" lIns="91440" tIns="45720" rIns="91440" bIns="45720" rtlCol="0">
            <a:normAutofit fontScale="90000"/>
          </a:bodyPr>
          <a:lstStyle/>
          <a:p>
            <a:pPr marL="0" marR="0" algn="ctr">
              <a:lnSpc>
                <a:spcPct val="90000"/>
              </a:lnSpc>
              <a:spcBef>
                <a:spcPts val="0"/>
              </a:spcBef>
              <a:spcAft>
                <a:spcPts val="1000"/>
              </a:spcAft>
            </a:pPr>
            <a:r>
              <a:rPr lang="en-US" sz="2700" dirty="0">
                <a:solidFill>
                  <a:srgbClr val="002060"/>
                </a:solidFill>
                <a:effectLst/>
                <a:latin typeface="Arial Black" panose="020B0A04020102020204" pitchFamily="34" charset="0"/>
                <a:ea typeface="Calibri" panose="020F0502020204030204" pitchFamily="34" charset="0"/>
                <a:cs typeface="Times New Roman" panose="02020603050405020304" pitchFamily="18" charset="0"/>
              </a:rPr>
              <a:t>To our Resident Advocates who selflessly volunteer their time advocating on behalf of nursing home residents.   </a:t>
            </a:r>
            <a:br>
              <a:rPr lang="en-US" sz="2700" dirty="0">
                <a:solidFill>
                  <a:srgbClr val="002060"/>
                </a:solidFill>
                <a:effectLst/>
                <a:latin typeface="Times New Roman" panose="02020603050405020304" pitchFamily="18" charset="0"/>
                <a:ea typeface="Times New Roman" panose="02020603050405020304" pitchFamily="18" charset="0"/>
              </a:rPr>
            </a:br>
            <a:r>
              <a:rPr lang="en-US" sz="2700" dirty="0">
                <a:solidFill>
                  <a:srgbClr val="002060"/>
                </a:solidFill>
                <a:effectLst/>
                <a:latin typeface="Arial Black" panose="020B0A04020102020204" pitchFamily="34" charset="0"/>
                <a:ea typeface="Calibri" panose="020F0502020204030204" pitchFamily="34" charset="0"/>
                <a:cs typeface="Times New Roman" panose="02020603050405020304" pitchFamily="18" charset="0"/>
              </a:rPr>
              <a:t>Thank You!</a:t>
            </a:r>
            <a:br>
              <a:rPr lang="en-US" sz="2000" dirty="0">
                <a:effectLst/>
                <a:latin typeface="Times New Roman" panose="02020603050405020304" pitchFamily="18" charset="0"/>
                <a:ea typeface="Times New Roman" panose="02020603050405020304" pitchFamily="18" charset="0"/>
              </a:rPr>
            </a:br>
            <a:endParaRPr lang="en-US" sz="2000" dirty="0"/>
          </a:p>
        </p:txBody>
      </p:sp>
      <p:graphicFrame>
        <p:nvGraphicFramePr>
          <p:cNvPr id="6" name="Content Placeholder 5">
            <a:extLst>
              <a:ext uri="{FF2B5EF4-FFF2-40B4-BE49-F238E27FC236}">
                <a16:creationId xmlns:a16="http://schemas.microsoft.com/office/drawing/2014/main" id="{5E33F17D-4AC0-4962-B9C2-3A962888E0F6}"/>
              </a:ext>
            </a:extLst>
          </p:cNvPr>
          <p:cNvGraphicFramePr>
            <a:graphicFrameLocks noGrp="1"/>
          </p:cNvGraphicFramePr>
          <p:nvPr>
            <p:ph idx="1"/>
            <p:extLst>
              <p:ext uri="{D42A27DB-BD31-4B8C-83A1-F6EECF244321}">
                <p14:modId xmlns:p14="http://schemas.microsoft.com/office/powerpoint/2010/main" val="1124589441"/>
              </p:ext>
            </p:extLst>
          </p:nvPr>
        </p:nvGraphicFramePr>
        <p:xfrm>
          <a:off x="707572" y="1558244"/>
          <a:ext cx="9749367" cy="5141260"/>
        </p:xfrm>
        <a:graphic>
          <a:graphicData uri="http://schemas.openxmlformats.org/drawingml/2006/table">
            <a:tbl>
              <a:tblPr firstRow="1" firstCol="1" bandRow="1"/>
              <a:tblGrid>
                <a:gridCol w="4232728">
                  <a:extLst>
                    <a:ext uri="{9D8B030D-6E8A-4147-A177-3AD203B41FA5}">
                      <a16:colId xmlns:a16="http://schemas.microsoft.com/office/drawing/2014/main" val="4125204629"/>
                    </a:ext>
                  </a:extLst>
                </a:gridCol>
                <a:gridCol w="5516639">
                  <a:extLst>
                    <a:ext uri="{9D8B030D-6E8A-4147-A177-3AD203B41FA5}">
                      <a16:colId xmlns:a16="http://schemas.microsoft.com/office/drawing/2014/main" val="2140454266"/>
                    </a:ext>
                  </a:extLst>
                </a:gridCol>
              </a:tblGrid>
              <a:tr h="376164">
                <a:tc>
                  <a:txBody>
                    <a:bodyPr/>
                    <a:lstStyle/>
                    <a:p>
                      <a:pPr marL="0" marR="0" algn="ctr" fontAlgn="t">
                        <a:spcBef>
                          <a:spcPts val="1200"/>
                        </a:spcBef>
                        <a:spcAft>
                          <a:spcPts val="0"/>
                        </a:spcAft>
                      </a:pPr>
                      <a:r>
                        <a:rPr lang="en-US" sz="2400" b="1" i="0" u="sng" strike="noStrike">
                          <a:solidFill>
                            <a:srgbClr val="002060"/>
                          </a:solidFill>
                          <a:effectLst/>
                          <a:latin typeface="Arial" panose="020B0604020202020204" pitchFamily="34" charset="0"/>
                          <a:ea typeface="Times New Roman" panose="02020603050405020304" pitchFamily="18" charset="0"/>
                          <a:cs typeface="Arial" panose="020B0604020202020204" pitchFamily="34" charset="0"/>
                        </a:rPr>
                        <a:t>Volunteer</a:t>
                      </a:r>
                      <a:endParaRPr lang="en-US" sz="2400" b="0" i="0" u="none" strike="noStrike">
                        <a:solidFill>
                          <a:srgbClr val="002060"/>
                        </a:solidFill>
                        <a:effectLst/>
                        <a:latin typeface="Arial" panose="020B0604020202020204" pitchFamily="34" charset="0"/>
                        <a:cs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2400" b="1" i="0" u="sng" strike="noStrike">
                          <a:solidFill>
                            <a:srgbClr val="002060"/>
                          </a:solidFill>
                          <a:effectLst/>
                          <a:latin typeface="Arial" panose="020B0604020202020204" pitchFamily="34" charset="0"/>
                          <a:ea typeface="Times New Roman" panose="02020603050405020304" pitchFamily="18" charset="0"/>
                          <a:cs typeface="Arial" panose="020B0604020202020204" pitchFamily="34" charset="0"/>
                        </a:rPr>
                        <a:t>Facility</a:t>
                      </a:r>
                      <a:endParaRPr lang="en-US" sz="2400" b="0" i="0" u="none" strike="noStrike">
                        <a:solidFill>
                          <a:srgbClr val="002060"/>
                        </a:solidFill>
                        <a:effectLst/>
                        <a:latin typeface="Arial" panose="020B0604020202020204" pitchFamily="34" charset="0"/>
                        <a:cs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2742654"/>
                  </a:ext>
                </a:extLst>
              </a:tr>
              <a:tr h="334969">
                <a:tc>
                  <a:txBody>
                    <a:bodyPr/>
                    <a:lstStyle/>
                    <a:p>
                      <a:pPr marL="0" marR="0" algn="ctr">
                        <a:spcBef>
                          <a:spcPts val="1200"/>
                        </a:spcBef>
                        <a:spcAft>
                          <a:spcPts val="0"/>
                        </a:spcAft>
                      </a:pPr>
                      <a:r>
                        <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Javier Vargas</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Trinity Hill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8859643"/>
                  </a:ext>
                </a:extLst>
              </a:tr>
              <a:tr h="343693">
                <a:tc>
                  <a:txBody>
                    <a:bodyPr/>
                    <a:lstStyle/>
                    <a:p>
                      <a:pPr algn="ctr" fontAlgn="b"/>
                      <a:r>
                        <a:rPr lang="en-US" sz="2400" b="0" i="0" u="none" strike="noStrike" dirty="0">
                          <a:solidFill>
                            <a:srgbClr val="002060"/>
                          </a:solidFill>
                          <a:effectLst/>
                          <a:latin typeface="Arial" panose="020B0604020202020204" pitchFamily="34" charset="0"/>
                          <a:cs typeface="Arial" panose="020B0604020202020204" pitchFamily="34" charset="0"/>
                        </a:rPr>
                        <a:t>Carolina Diaz</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Parkville Healthcare Center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6069237"/>
                  </a:ext>
                </a:extLst>
              </a:tr>
              <a:tr h="334969">
                <a:tc>
                  <a:txBody>
                    <a:bodyPr/>
                    <a:lstStyle/>
                    <a:p>
                      <a:pPr marL="0" marR="0" algn="ctr">
                        <a:spcBef>
                          <a:spcPts val="1200"/>
                        </a:spcBef>
                        <a:spcAft>
                          <a:spcPts val="0"/>
                        </a:spcAft>
                      </a:pPr>
                      <a:r>
                        <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Allan </a:t>
                      </a:r>
                      <a:r>
                        <a:rPr lang="en-US" sz="24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Johanson</a:t>
                      </a:r>
                      <a:endPar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Wadsworth Glen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4686883"/>
                  </a:ext>
                </a:extLst>
              </a:tr>
              <a:tr h="334969">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Colleen Mcdermott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Touchpoints of Farmington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8459812"/>
                  </a:ext>
                </a:extLst>
              </a:tr>
              <a:tr h="334969">
                <a:tc>
                  <a:txBody>
                    <a:bodyPr/>
                    <a:lstStyle/>
                    <a:p>
                      <a:pPr marL="0" marR="0" algn="ctr">
                        <a:spcBef>
                          <a:spcPts val="1200"/>
                        </a:spcBef>
                        <a:spcAft>
                          <a:spcPts val="0"/>
                        </a:spcAft>
                      </a:pPr>
                      <a:r>
                        <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Deb </a:t>
                      </a:r>
                      <a:r>
                        <a:rPr lang="en-US" sz="24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Ciofi</a:t>
                      </a:r>
                      <a:endPar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tabLst>
                          <a:tab pos="847725" algn="l"/>
                        </a:tabLs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Bayview Health Care Center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8495457"/>
                  </a:ext>
                </a:extLst>
              </a:tr>
              <a:tr h="334969">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Doreen Near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Mystic Healthcare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4754267"/>
                  </a:ext>
                </a:extLst>
              </a:tr>
              <a:tr h="334969">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Jennifer Glick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Chelsea Place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7295941"/>
                  </a:ext>
                </a:extLst>
              </a:tr>
              <a:tr h="334969">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Joyce Werden</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Norwich Sub-Acute (</a:t>
                      </a:r>
                      <a:r>
                        <a:rPr lang="en-US" sz="24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Norwichtown</a:t>
                      </a:r>
                      <a:r>
                        <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8118380"/>
                  </a:ext>
                </a:extLst>
              </a:tr>
              <a:tr h="334969">
                <a:tc>
                  <a:txBody>
                    <a:bodyPr/>
                    <a:lstStyle/>
                    <a:p>
                      <a:pPr marL="0" marR="0" algn="ctr">
                        <a:spcBef>
                          <a:spcPts val="1200"/>
                        </a:spcBef>
                        <a:spcAft>
                          <a:spcPts val="0"/>
                        </a:spcAft>
                      </a:pPr>
                      <a:r>
                        <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Susan Williams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2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Touchpoints at Chestnut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4636748"/>
                  </a:ext>
                </a:extLst>
              </a:tr>
              <a:tr h="334969">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Kevin Place</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Candlewood Valley Nursing Home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4754609"/>
                  </a:ext>
                </a:extLst>
              </a:tr>
              <a:tr h="334969">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Linda Rosen</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Governor’s House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5007343"/>
                  </a:ext>
                </a:extLst>
              </a:tr>
              <a:tr h="334969">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Richard Steele</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2400">
                          <a:solidFill>
                            <a:srgbClr val="002060"/>
                          </a:solidFill>
                          <a:effectLst/>
                          <a:latin typeface="Arial" panose="020B0604020202020204" pitchFamily="34" charset="0"/>
                          <a:ea typeface="Times New Roman" panose="02020603050405020304" pitchFamily="18" charset="0"/>
                          <a:cs typeface="Arial" panose="020B0604020202020204" pitchFamily="34" charset="0"/>
                        </a:rPr>
                        <a:t>Beechwood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264670"/>
                  </a:ext>
                </a:extLst>
              </a:tr>
              <a:tr h="334969">
                <a:tc>
                  <a:txBody>
                    <a:bodyPr/>
                    <a:lstStyle/>
                    <a:p>
                      <a:pPr algn="ctr"/>
                      <a:r>
                        <a:rPr lang="en-US" sz="2400" dirty="0">
                          <a:solidFill>
                            <a:srgbClr val="002060"/>
                          </a:solidFill>
                          <a:latin typeface="Arial" panose="020B0604020202020204" pitchFamily="34" charset="0"/>
                          <a:cs typeface="Arial" panose="020B0604020202020204" pitchFamily="34" charset="0"/>
                        </a:rPr>
                        <a:t>Joann Seraphin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2400" dirty="0">
                          <a:solidFill>
                            <a:srgbClr val="002060"/>
                          </a:solidFill>
                          <a:latin typeface="Arial" panose="020B0604020202020204" pitchFamily="34" charset="0"/>
                          <a:cs typeface="Arial" panose="020B0604020202020204" pitchFamily="34" charset="0"/>
                        </a:rPr>
                        <a:t>Douglas Manor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3533559"/>
                  </a:ext>
                </a:extLst>
              </a:tr>
            </a:tbl>
          </a:graphicData>
        </a:graphic>
      </p:graphicFrame>
    </p:spTree>
    <p:extLst>
      <p:ext uri="{BB962C8B-B14F-4D97-AF65-F5344CB8AC3E}">
        <p14:creationId xmlns:p14="http://schemas.microsoft.com/office/powerpoint/2010/main" val="3528524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D858CB-6EE4-40AD-B609-105623C05A8C}"/>
              </a:ext>
            </a:extLst>
          </p:cNvPr>
          <p:cNvPicPr>
            <a:picLocks noChangeAspect="1"/>
          </p:cNvPicPr>
          <p:nvPr/>
        </p:nvPicPr>
        <p:blipFill>
          <a:blip r:embed="rId3"/>
          <a:stretch>
            <a:fillRect/>
          </a:stretch>
        </p:blipFill>
        <p:spPr>
          <a:xfrm>
            <a:off x="1728056" y="43391"/>
            <a:ext cx="8567098" cy="676275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71918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0D5A912F-22B8-4E4F-A863-249236359549}"/>
              </a:ext>
            </a:extLst>
          </p:cNvPr>
          <p:cNvPicPr>
            <a:picLocks noGrp="1" noChangeAspect="1"/>
          </p:cNvPicPr>
          <p:nvPr>
            <p:ph idx="1"/>
          </p:nvPr>
        </p:nvPicPr>
        <p:blipFill rotWithShape="1">
          <a:blip r:embed="rId3"/>
          <a:srcRect l="21861" t="36433" r="20077" b="1"/>
          <a:stretch/>
        </p:blipFill>
        <p:spPr>
          <a:xfrm>
            <a:off x="6705600" y="584200"/>
            <a:ext cx="4673009" cy="6858000"/>
          </a:xfrm>
          <a:prstGeom prst="rect">
            <a:avLst/>
          </a:prstGeom>
        </p:spPr>
      </p:pic>
      <p:sp>
        <p:nvSpPr>
          <p:cNvPr id="2" name="TextBox 1">
            <a:extLst>
              <a:ext uri="{FF2B5EF4-FFF2-40B4-BE49-F238E27FC236}">
                <a16:creationId xmlns:a16="http://schemas.microsoft.com/office/drawing/2014/main" id="{02B5F067-231C-400C-A359-7FF62DE0D642}"/>
              </a:ext>
            </a:extLst>
          </p:cNvPr>
          <p:cNvSpPr txBox="1"/>
          <p:nvPr/>
        </p:nvSpPr>
        <p:spPr>
          <a:xfrm>
            <a:off x="813391" y="1727200"/>
            <a:ext cx="5664199" cy="3785652"/>
          </a:xfrm>
          <a:prstGeom prst="rect">
            <a:avLst/>
          </a:prstGeom>
          <a:noFill/>
        </p:spPr>
        <p:txBody>
          <a:bodyPr wrap="square" rtlCol="0">
            <a:spAutoFit/>
          </a:bodyPr>
          <a:lstStyle/>
          <a:p>
            <a:pPr algn="ctr"/>
            <a:r>
              <a:rPr lang="en-US" sz="4800" dirty="0">
                <a:solidFill>
                  <a:srgbClr val="002060"/>
                </a:solidFill>
              </a:rPr>
              <a:t>Call: </a:t>
            </a:r>
            <a:r>
              <a:rPr lang="en-US" sz="4800" dirty="0">
                <a:solidFill>
                  <a:srgbClr val="002060"/>
                </a:solidFill>
                <a:hlinkClick r:id="rId4"/>
              </a:rPr>
              <a:t>1-866-388-1888</a:t>
            </a:r>
            <a:br>
              <a:rPr lang="en-US" sz="4800" dirty="0">
                <a:solidFill>
                  <a:srgbClr val="002060"/>
                </a:solidFill>
              </a:rPr>
            </a:br>
            <a:br>
              <a:rPr lang="en-US" sz="4800" dirty="0">
                <a:solidFill>
                  <a:srgbClr val="002060"/>
                </a:solidFill>
              </a:rPr>
            </a:br>
            <a:endParaRPr lang="en-US" sz="4800" dirty="0">
              <a:solidFill>
                <a:srgbClr val="002060"/>
              </a:solidFill>
            </a:endParaRPr>
          </a:p>
          <a:p>
            <a:pPr algn="ctr"/>
            <a:r>
              <a:rPr lang="en-US" sz="4800" dirty="0">
                <a:solidFill>
                  <a:srgbClr val="002060"/>
                </a:solidFill>
              </a:rPr>
              <a:t>Email: </a:t>
            </a:r>
            <a:r>
              <a:rPr lang="en-US" sz="4800" dirty="0">
                <a:solidFill>
                  <a:srgbClr val="002060"/>
                </a:solidFill>
                <a:hlinkClick r:id="rId5"/>
              </a:rPr>
              <a:t>LTCOP@CT.GOV</a:t>
            </a:r>
            <a:endParaRPr lang="en-US" sz="4800" dirty="0">
              <a:solidFill>
                <a:srgbClr val="002060"/>
              </a:solidFill>
            </a:endParaRPr>
          </a:p>
        </p:txBody>
      </p:sp>
      <p:sp>
        <p:nvSpPr>
          <p:cNvPr id="5" name="TextBox 4">
            <a:extLst>
              <a:ext uri="{FF2B5EF4-FFF2-40B4-BE49-F238E27FC236}">
                <a16:creationId xmlns:a16="http://schemas.microsoft.com/office/drawing/2014/main" id="{AF2E2527-CAEF-484D-AB52-44435DF7E362}"/>
              </a:ext>
            </a:extLst>
          </p:cNvPr>
          <p:cNvSpPr txBox="1"/>
          <p:nvPr/>
        </p:nvSpPr>
        <p:spPr>
          <a:xfrm>
            <a:off x="177801" y="437634"/>
            <a:ext cx="8064500" cy="707886"/>
          </a:xfrm>
          <a:prstGeom prst="rect">
            <a:avLst/>
          </a:prstGeom>
          <a:noFill/>
        </p:spPr>
        <p:txBody>
          <a:bodyPr wrap="square">
            <a:spAutoFit/>
          </a:bodyPr>
          <a:lstStyle/>
          <a:p>
            <a:r>
              <a:rPr lang="en-US" sz="4000" dirty="0">
                <a:solidFill>
                  <a:srgbClr val="002060"/>
                </a:solidFill>
              </a:rPr>
              <a:t>Contact the Ombudsman Program</a:t>
            </a:r>
            <a:endParaRPr lang="en-US" sz="4000" dirty="0"/>
          </a:p>
        </p:txBody>
      </p:sp>
    </p:spTree>
    <p:extLst>
      <p:ext uri="{BB962C8B-B14F-4D97-AF65-F5344CB8AC3E}">
        <p14:creationId xmlns:p14="http://schemas.microsoft.com/office/powerpoint/2010/main" val="238740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6E83EF93-3E2F-4CD8-985F-E73B3D942CF3}"/>
              </a:ext>
            </a:extLst>
          </p:cNvPr>
          <p:cNvPicPr>
            <a:picLocks noChangeAspect="1"/>
          </p:cNvPicPr>
          <p:nvPr/>
        </p:nvPicPr>
        <p:blipFill rotWithShape="1">
          <a:blip r:embed="rId3"/>
          <a:srcRect b="14074"/>
          <a:stretch/>
        </p:blipFill>
        <p:spPr>
          <a:xfrm>
            <a:off x="0" y="0"/>
            <a:ext cx="12192000" cy="5892800"/>
          </a:xfrm>
          <a:prstGeom prst="rect">
            <a:avLst/>
          </a:prstGeom>
        </p:spPr>
      </p:pic>
      <p:sp>
        <p:nvSpPr>
          <p:cNvPr id="2" name="Title 1">
            <a:extLst>
              <a:ext uri="{FF2B5EF4-FFF2-40B4-BE49-F238E27FC236}">
                <a16:creationId xmlns:a16="http://schemas.microsoft.com/office/drawing/2014/main" id="{4D6BA648-518C-4393-AA29-DBC6B81A28BA}"/>
              </a:ext>
            </a:extLst>
          </p:cNvPr>
          <p:cNvSpPr>
            <a:spLocks noGrp="1"/>
          </p:cNvSpPr>
          <p:nvPr>
            <p:ph type="title" idx="4294967295"/>
          </p:nvPr>
        </p:nvSpPr>
        <p:spPr>
          <a:xfrm>
            <a:off x="838200" y="5532437"/>
            <a:ext cx="10515600" cy="1325563"/>
          </a:xfrm>
        </p:spPr>
        <p:txBody>
          <a:bodyPr>
            <a:normAutofit/>
          </a:bodyPr>
          <a:lstStyle/>
          <a:p>
            <a:pPr algn="ctr"/>
            <a:r>
              <a:rPr lang="en-US" sz="6600" dirty="0"/>
              <a:t>Thank You For Attending!</a:t>
            </a:r>
          </a:p>
        </p:txBody>
      </p:sp>
      <p:pic>
        <p:nvPicPr>
          <p:cNvPr id="7" name="Picture 6" descr="A picture containing mask, key&#10;&#10;Description automatically generated">
            <a:extLst>
              <a:ext uri="{FF2B5EF4-FFF2-40B4-BE49-F238E27FC236}">
                <a16:creationId xmlns:a16="http://schemas.microsoft.com/office/drawing/2014/main" id="{81D6578D-B866-41AC-A700-11E91E53AD99}"/>
              </a:ext>
            </a:extLst>
          </p:cNvPr>
          <p:cNvPicPr>
            <a:picLocks noChangeAspect="1"/>
          </p:cNvPicPr>
          <p:nvPr/>
        </p:nvPicPr>
        <p:blipFill>
          <a:blip r:embed="rId4"/>
          <a:stretch>
            <a:fillRect/>
          </a:stretch>
        </p:blipFill>
        <p:spPr>
          <a:xfrm>
            <a:off x="203200" y="1435100"/>
            <a:ext cx="5422900" cy="5422900"/>
          </a:xfrm>
          <a:prstGeom prst="rect">
            <a:avLst/>
          </a:prstGeom>
        </p:spPr>
      </p:pic>
      <p:pic>
        <p:nvPicPr>
          <p:cNvPr id="6" name="Picture 5" descr="A picture containing logo&#10;&#10;Description automatically generated">
            <a:extLst>
              <a:ext uri="{FF2B5EF4-FFF2-40B4-BE49-F238E27FC236}">
                <a16:creationId xmlns:a16="http://schemas.microsoft.com/office/drawing/2014/main" id="{D1F2487D-E0DD-4307-A1F3-8E88AC805A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5902" y="195551"/>
            <a:ext cx="2314819" cy="2479097"/>
          </a:xfrm>
          <a:prstGeom prst="rect">
            <a:avLst/>
          </a:prstGeom>
        </p:spPr>
      </p:pic>
    </p:spTree>
    <p:extLst>
      <p:ext uri="{BB962C8B-B14F-4D97-AF65-F5344CB8AC3E}">
        <p14:creationId xmlns:p14="http://schemas.microsoft.com/office/powerpoint/2010/main" val="3702492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77D54C-3DE0-4C0B-B3A6-CF36FB5B26E5}"/>
              </a:ext>
            </a:extLst>
          </p:cNvPr>
          <p:cNvSpPr>
            <a:spLocks noGrp="1"/>
          </p:cNvSpPr>
          <p:nvPr>
            <p:ph type="title"/>
          </p:nvPr>
        </p:nvSpPr>
        <p:spPr>
          <a:xfrm>
            <a:off x="1155699" y="362604"/>
            <a:ext cx="8438274" cy="1719262"/>
          </a:xfrm>
        </p:spPr>
        <p:txBody>
          <a:bodyPr/>
          <a:lstStyle/>
          <a:p>
            <a:r>
              <a:rPr lang="en-US"/>
              <a:t>Money Follows the Person</a:t>
            </a:r>
            <a:br>
              <a:rPr lang="en-US"/>
            </a:br>
            <a:endParaRPr lang="en-US"/>
          </a:p>
        </p:txBody>
      </p:sp>
      <p:pic>
        <p:nvPicPr>
          <p:cNvPr id="6" name="Picture 2" descr="A person smiling for the camera&#10;&#10;Description automatically generated with low confidence">
            <a:extLst>
              <a:ext uri="{FF2B5EF4-FFF2-40B4-BE49-F238E27FC236}">
                <a16:creationId xmlns:a16="http://schemas.microsoft.com/office/drawing/2014/main" id="{AE86493C-8674-4F9B-A867-8FF536862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4866" y="778810"/>
            <a:ext cx="4481668" cy="544546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2EE0DDF-6AF9-4CF9-9CED-431CA3708C6B}"/>
              </a:ext>
            </a:extLst>
          </p:cNvPr>
          <p:cNvSpPr txBox="1"/>
          <p:nvPr/>
        </p:nvSpPr>
        <p:spPr>
          <a:xfrm>
            <a:off x="647700" y="5783121"/>
            <a:ext cx="6096000" cy="1015663"/>
          </a:xfrm>
          <a:prstGeom prst="rect">
            <a:avLst/>
          </a:prstGeom>
          <a:noFill/>
        </p:spPr>
        <p:txBody>
          <a:bodyPr wrap="square">
            <a:spAutoFit/>
          </a:bodyPr>
          <a:lstStyle/>
          <a:p>
            <a:pPr marL="0" marR="0" indent="0" algn="ctr">
              <a:spcBef>
                <a:spcPts val="0"/>
              </a:spcBef>
              <a:spcAft>
                <a:spcPts val="0"/>
              </a:spcAft>
              <a:buNone/>
            </a:pPr>
            <a:r>
              <a:rPr lang="en-US" sz="2400" b="1">
                <a:solidFill>
                  <a:srgbClr val="002060"/>
                </a:solidFill>
                <a:effectLst/>
                <a:latin typeface="Arial" panose="020B0604020202020204" pitchFamily="34" charset="0"/>
                <a:ea typeface="Calibri" panose="020F0502020204030204" pitchFamily="34" charset="0"/>
              </a:rPr>
              <a:t>Christine Weston</a:t>
            </a:r>
          </a:p>
          <a:p>
            <a:pPr marL="0" marR="0" indent="0" algn="ctr">
              <a:spcBef>
                <a:spcPts val="0"/>
              </a:spcBef>
              <a:spcAft>
                <a:spcPts val="0"/>
              </a:spcAft>
              <a:buNone/>
            </a:pPr>
            <a:r>
              <a:rPr lang="en-US" sz="1800">
                <a:solidFill>
                  <a:srgbClr val="002060"/>
                </a:solidFill>
                <a:effectLst/>
                <a:latin typeface="Arial" panose="020B0604020202020204" pitchFamily="34" charset="0"/>
                <a:ea typeface="Calibri" panose="020F0502020204030204" pitchFamily="34" charset="0"/>
              </a:rPr>
              <a:t>Director of Community Options at the Department of Social Services (DSS)</a:t>
            </a:r>
            <a:endParaRPr lang="en-US" sz="1800" b="1" i="1">
              <a:solidFill>
                <a:srgbClr val="00206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4157798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DEE3D35-1229-4327-9DE1-29C950F19479}"/>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Money Follows the Person (MFP)</a:t>
            </a:r>
          </a:p>
        </p:txBody>
      </p:sp>
      <p:graphicFrame>
        <p:nvGraphicFramePr>
          <p:cNvPr id="5" name="Content Placeholder 2">
            <a:extLst>
              <a:ext uri="{FF2B5EF4-FFF2-40B4-BE49-F238E27FC236}">
                <a16:creationId xmlns:a16="http://schemas.microsoft.com/office/drawing/2014/main" id="{D0CA2772-A34A-D0A2-C753-985D47277DCB}"/>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5838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9" name="Rectangle 11271">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81"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8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78" name="Freeform: Shape 11277">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66" name="Rectangle 2">
            <a:extLst>
              <a:ext uri="{FF2B5EF4-FFF2-40B4-BE49-F238E27FC236}">
                <a16:creationId xmlns:a16="http://schemas.microsoft.com/office/drawing/2014/main" id="{30D4C17F-70D1-48CF-9FB2-C342A1C38205}"/>
              </a:ext>
            </a:extLst>
          </p:cNvPr>
          <p:cNvSpPr>
            <a:spLocks noGrp="1" noChangeArrowheads="1"/>
          </p:cNvSpPr>
          <p:nvPr>
            <p:ph type="title"/>
          </p:nvPr>
        </p:nvSpPr>
        <p:spPr>
          <a:xfrm>
            <a:off x="934872" y="982272"/>
            <a:ext cx="3388419" cy="4560970"/>
          </a:xfrm>
        </p:spPr>
        <p:txBody>
          <a:bodyPr>
            <a:normAutofit/>
          </a:bodyPr>
          <a:lstStyle/>
          <a:p>
            <a:r>
              <a:rPr lang="en-US" sz="4000" dirty="0">
                <a:solidFill>
                  <a:srgbClr val="FFFFFF"/>
                </a:solidFill>
              </a:rPr>
              <a:t>MFP Demonstration Transitions</a:t>
            </a:r>
          </a:p>
        </p:txBody>
      </p:sp>
      <p:sp>
        <p:nvSpPr>
          <p:cNvPr id="11280"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67" name="Rectangle 3">
            <a:extLst>
              <a:ext uri="{FF2B5EF4-FFF2-40B4-BE49-F238E27FC236}">
                <a16:creationId xmlns:a16="http://schemas.microsoft.com/office/drawing/2014/main" id="{6A0D6472-995A-4FC6-8CCE-6031B4147936}"/>
              </a:ext>
            </a:extLst>
          </p:cNvPr>
          <p:cNvSpPr>
            <a:spLocks noGrp="1" noChangeArrowheads="1"/>
          </p:cNvSpPr>
          <p:nvPr>
            <p:ph idx="1"/>
          </p:nvPr>
        </p:nvSpPr>
        <p:spPr>
          <a:xfrm>
            <a:off x="5221862" y="1719618"/>
            <a:ext cx="5948831" cy="4334629"/>
          </a:xfrm>
        </p:spPr>
        <p:txBody>
          <a:bodyPr anchor="ctr">
            <a:normAutofit/>
          </a:bodyPr>
          <a:lstStyle/>
          <a:p>
            <a:r>
              <a:rPr lang="en-US" sz="2400">
                <a:solidFill>
                  <a:srgbClr val="FEFFFF"/>
                </a:solidFill>
              </a:rPr>
              <a:t>MFP funds the first 365 days in the community. </a:t>
            </a:r>
          </a:p>
          <a:p>
            <a:r>
              <a:rPr lang="en-US" sz="2400">
                <a:solidFill>
                  <a:srgbClr val="FEFFFF"/>
                </a:solidFill>
              </a:rPr>
              <a:t>After 365 days the individual is transferred to the waiver or regular state plan.  Home and community-based services (HCBS) under which they are being served. </a:t>
            </a:r>
          </a:p>
          <a:p>
            <a:pPr lvl="1"/>
            <a:r>
              <a:rPr lang="en-US">
                <a:solidFill>
                  <a:srgbClr val="FEFFFF"/>
                </a:solidFill>
              </a:rPr>
              <a:t>To the individual – unless their needs have changes – they should see no change in supports or services – it is simply a change in funding source. </a:t>
            </a:r>
          </a:p>
        </p:txBody>
      </p:sp>
      <p:sp>
        <p:nvSpPr>
          <p:cNvPr id="2" name="Footer Placeholder 1">
            <a:extLst>
              <a:ext uri="{FF2B5EF4-FFF2-40B4-BE49-F238E27FC236}">
                <a16:creationId xmlns:a16="http://schemas.microsoft.com/office/drawing/2014/main" id="{474A5E6B-DC2E-4BE9-9C88-95088C707F1A}"/>
              </a:ext>
            </a:extLst>
          </p:cNvPr>
          <p:cNvSpPr>
            <a:spLocks noGrp="1"/>
          </p:cNvSpPr>
          <p:nvPr>
            <p:ph type="ftr" sz="quarter" idx="11"/>
          </p:nvPr>
        </p:nvSpPr>
        <p:spPr>
          <a:xfrm>
            <a:off x="795528" y="6382512"/>
            <a:ext cx="6757416" cy="320040"/>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Ford, Paul MFP Overview 5.17.22</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1" name="Rectangle 133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3" name="Rectangle 13322">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5" name="Rectangle 13324">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7" name="Rectangle 13326">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9" name="Freeform: Shape 13328">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1" name="Rectangle 13330">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14" name="Rectangle 2">
            <a:extLst>
              <a:ext uri="{FF2B5EF4-FFF2-40B4-BE49-F238E27FC236}">
                <a16:creationId xmlns:a16="http://schemas.microsoft.com/office/drawing/2014/main" id="{5A925056-D033-40D1-AADB-CD915E8A14E7}"/>
              </a:ext>
            </a:extLst>
          </p:cNvPr>
          <p:cNvSpPr>
            <a:spLocks noGrp="1" noChangeArrowheads="1"/>
          </p:cNvSpPr>
          <p:nvPr>
            <p:ph type="title"/>
          </p:nvPr>
        </p:nvSpPr>
        <p:spPr>
          <a:xfrm>
            <a:off x="586478" y="1683756"/>
            <a:ext cx="3115265" cy="2396359"/>
          </a:xfrm>
        </p:spPr>
        <p:txBody>
          <a:bodyPr anchor="b">
            <a:normAutofit/>
          </a:bodyPr>
          <a:lstStyle/>
          <a:p>
            <a:pPr algn="r"/>
            <a:r>
              <a:rPr lang="en-US" sz="4000" dirty="0">
                <a:solidFill>
                  <a:srgbClr val="FFFFFF"/>
                </a:solidFill>
              </a:rPr>
              <a:t>Eligibility for MFP Transition</a:t>
            </a:r>
          </a:p>
        </p:txBody>
      </p:sp>
      <p:sp>
        <p:nvSpPr>
          <p:cNvPr id="2" name="Footer Placeholder 1">
            <a:extLst>
              <a:ext uri="{FF2B5EF4-FFF2-40B4-BE49-F238E27FC236}">
                <a16:creationId xmlns:a16="http://schemas.microsoft.com/office/drawing/2014/main" id="{3C7CB9DA-457A-4A92-8813-6499B2E40335}"/>
              </a:ext>
            </a:extLst>
          </p:cNvPr>
          <p:cNvSpPr>
            <a:spLocks noGrp="1"/>
          </p:cNvSpPr>
          <p:nvPr>
            <p:ph type="ftr" sz="quarter" idx="11"/>
          </p:nvPr>
        </p:nvSpPr>
        <p:spPr>
          <a:xfrm>
            <a:off x="0" y="6458401"/>
            <a:ext cx="41148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rPr>
              <a:t>Ford, Paul MFP Overview 5.17.22</a:t>
            </a:r>
          </a:p>
        </p:txBody>
      </p:sp>
      <p:graphicFrame>
        <p:nvGraphicFramePr>
          <p:cNvPr id="13317" name="Rectangle 3">
            <a:extLst>
              <a:ext uri="{FF2B5EF4-FFF2-40B4-BE49-F238E27FC236}">
                <a16:creationId xmlns:a16="http://schemas.microsoft.com/office/drawing/2014/main" id="{3AE16AE5-5085-2DCB-406C-099805629081}"/>
              </a:ext>
            </a:extLst>
          </p:cNvPr>
          <p:cNvGraphicFramePr>
            <a:graphicFrameLocks noGrp="1"/>
          </p:cNvGraphicFramePr>
          <p:nvPr>
            <p:ph idx="1"/>
          </p:nvPr>
        </p:nvGraphicFramePr>
        <p:xfrm>
          <a:off x="4905052" y="750440"/>
          <a:ext cx="7052486"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9" name="Rectangle 1536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62" name="Rectangle 2">
            <a:extLst>
              <a:ext uri="{FF2B5EF4-FFF2-40B4-BE49-F238E27FC236}">
                <a16:creationId xmlns:a16="http://schemas.microsoft.com/office/drawing/2014/main" id="{8FA06876-527F-4E9F-9A76-6784B5106F5C}"/>
              </a:ext>
            </a:extLst>
          </p:cNvPr>
          <p:cNvSpPr>
            <a:spLocks noGrp="1" noChangeArrowheads="1"/>
          </p:cNvSpPr>
          <p:nvPr>
            <p:ph type="title"/>
          </p:nvPr>
        </p:nvSpPr>
        <p:spPr>
          <a:xfrm>
            <a:off x="524741" y="620392"/>
            <a:ext cx="3808268" cy="5504688"/>
          </a:xfrm>
        </p:spPr>
        <p:txBody>
          <a:bodyPr>
            <a:normAutofit/>
          </a:bodyPr>
          <a:lstStyle/>
          <a:p>
            <a:r>
              <a:rPr lang="en-US" sz="6000" dirty="0">
                <a:solidFill>
                  <a:schemeClr val="bg1"/>
                </a:solidFill>
              </a:rPr>
              <a:t>Eligibility for MFP Transition - Continued</a:t>
            </a:r>
          </a:p>
        </p:txBody>
      </p:sp>
      <p:sp>
        <p:nvSpPr>
          <p:cNvPr id="2" name="Footer Placeholder 1">
            <a:extLst>
              <a:ext uri="{FF2B5EF4-FFF2-40B4-BE49-F238E27FC236}">
                <a16:creationId xmlns:a16="http://schemas.microsoft.com/office/drawing/2014/main" id="{5E94F396-FD89-41A9-8CDB-36596EFFE79B}"/>
              </a:ext>
            </a:extLst>
          </p:cNvPr>
          <p:cNvSpPr>
            <a:spLocks noGrp="1"/>
          </p:cNvSpPr>
          <p:nvPr>
            <p:ph type="ftr" sz="quarter" idx="11"/>
          </p:nvPr>
        </p:nvSpPr>
        <p:spPr>
          <a:xfrm>
            <a:off x="4746660" y="6328882"/>
            <a:ext cx="3406739" cy="392594"/>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Ford, Paul MFP Overview 5.17.22</a:t>
            </a:r>
          </a:p>
        </p:txBody>
      </p:sp>
      <p:graphicFrame>
        <p:nvGraphicFramePr>
          <p:cNvPr id="15365" name="Rectangle 3">
            <a:extLst>
              <a:ext uri="{FF2B5EF4-FFF2-40B4-BE49-F238E27FC236}">
                <a16:creationId xmlns:a16="http://schemas.microsoft.com/office/drawing/2014/main" id="{CB803990-4E1C-667B-A022-4F4C68A59CF5}"/>
              </a:ext>
            </a:extLst>
          </p:cNvPr>
          <p:cNvGraphicFramePr>
            <a:graphicFrameLocks noGrp="1"/>
          </p:cNvGraphicFramePr>
          <p:nvPr>
            <p:ph idx="1"/>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Default Design">
  <a:themeElements>
    <a:clrScheme name="Custom 14">
      <a:dk1>
        <a:srgbClr val="808080"/>
      </a:dk1>
      <a:lt1>
        <a:srgbClr val="FFFFFF"/>
      </a:lt1>
      <a:dk2>
        <a:srgbClr val="3333FF"/>
      </a:dk2>
      <a:lt2>
        <a:srgbClr val="99CCFF"/>
      </a:lt2>
      <a:accent1>
        <a:srgbClr val="00CC99"/>
      </a:accent1>
      <a:accent2>
        <a:srgbClr val="C00000"/>
      </a:accent2>
      <a:accent3>
        <a:srgbClr val="ADADFF"/>
      </a:accent3>
      <a:accent4>
        <a:srgbClr val="DADADA"/>
      </a:accent4>
      <a:accent5>
        <a:srgbClr val="AAE2CA"/>
      </a:accent5>
      <a:accent6>
        <a:srgbClr val="E70000"/>
      </a:accent6>
      <a:hlink>
        <a:srgbClr val="000099"/>
      </a:hlink>
      <a:folHlink>
        <a:srgbClr val="CCCCFF"/>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2391E377-6F44-4EC0-B991-9ABBCB334529}" vid="{0148E1D6-C9CD-4089-857B-321C861576B2}"/>
    </a:ext>
  </a:extLst>
</a:theme>
</file>

<file path=ppt/theme/theme3.xml><?xml version="1.0" encoding="utf-8"?>
<a:theme xmlns:a="http://schemas.openxmlformats.org/drawingml/2006/main" name="LTCOP2024">
  <a:themeElements>
    <a:clrScheme name="LTCOP">
      <a:dk1>
        <a:srgbClr val="000000"/>
      </a:dk1>
      <a:lt1>
        <a:srgbClr val="FFFFFF"/>
      </a:lt1>
      <a:dk2>
        <a:srgbClr val="002C5D"/>
      </a:dk2>
      <a:lt2>
        <a:srgbClr val="E7E6E6"/>
      </a:lt2>
      <a:accent1>
        <a:srgbClr val="173C7C"/>
      </a:accent1>
      <a:accent2>
        <a:srgbClr val="DC2729"/>
      </a:accent2>
      <a:accent3>
        <a:srgbClr val="F7BD00"/>
      </a:accent3>
      <a:accent4>
        <a:srgbClr val="F10016"/>
      </a:accent4>
      <a:accent5>
        <a:srgbClr val="1A418A"/>
      </a:accent5>
      <a:accent6>
        <a:srgbClr val="F5BD1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TCOP2024" id="{9E29DA70-F202-4E09-8CD9-1173C97B5504}" vid="{DE2F3C2D-8209-49DB-B93B-FB4F3BEA4707}"/>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602</TotalTime>
  <Words>4092</Words>
  <Application>Microsoft Office PowerPoint</Application>
  <PresentationFormat>Widescreen</PresentationFormat>
  <Paragraphs>330</Paragraphs>
  <Slides>43</Slides>
  <Notes>43</Notes>
  <HiddenSlides>0</HiddenSlides>
  <MMClips>2</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43</vt:i4>
      </vt:variant>
    </vt:vector>
  </HeadingPairs>
  <TitlesOfParts>
    <vt:vector size="61" baseType="lpstr">
      <vt:lpstr>adelle-sans</vt:lpstr>
      <vt:lpstr>Arial</vt:lpstr>
      <vt:lpstr>Arial Black</vt:lpstr>
      <vt:lpstr>Calibri</vt:lpstr>
      <vt:lpstr>Calibri Light</vt:lpstr>
      <vt:lpstr>Corbel</vt:lpstr>
      <vt:lpstr>Galano Grotesque Alt</vt:lpstr>
      <vt:lpstr>Gotham-Medium</vt:lpstr>
      <vt:lpstr>Montserrat</vt:lpstr>
      <vt:lpstr>Montserrat Medium</vt:lpstr>
      <vt:lpstr>Segoe UI</vt:lpstr>
      <vt:lpstr>Symbol</vt:lpstr>
      <vt:lpstr>Times New Roman</vt:lpstr>
      <vt:lpstr>Wingdings</vt:lpstr>
      <vt:lpstr>Banded</vt:lpstr>
      <vt:lpstr>Default Design</vt:lpstr>
      <vt:lpstr>LTCOP2024</vt:lpstr>
      <vt:lpstr>Custom Design</vt:lpstr>
      <vt:lpstr>Voices United, Empowering Choices: Strength in Advocacy</vt:lpstr>
      <vt:lpstr>Pledge of Allegiance</vt:lpstr>
      <vt:lpstr>Welcome</vt:lpstr>
      <vt:lpstr>Opening Remarks</vt:lpstr>
      <vt:lpstr>Money Follows the Person </vt:lpstr>
      <vt:lpstr>Money Follows the Person (MFP)</vt:lpstr>
      <vt:lpstr>MFP Demonstration Transitions</vt:lpstr>
      <vt:lpstr>Eligibility for MFP Transition</vt:lpstr>
      <vt:lpstr>Eligibility for MFP Transition - Continued</vt:lpstr>
      <vt:lpstr>Individuals Not Eligible for MFP Transition (Non-Demo)</vt:lpstr>
      <vt:lpstr>Non-Demo Transitions</vt:lpstr>
      <vt:lpstr>MFP Demo Transitions</vt:lpstr>
      <vt:lpstr>What happens if the person is institutionalized during their MFP year?</vt:lpstr>
      <vt:lpstr>Responsibilities of a Qualified Institution when coordinating an MFP Transition.  </vt:lpstr>
      <vt:lpstr>How to Apply?</vt:lpstr>
      <vt:lpstr>Questions?</vt:lpstr>
      <vt:lpstr>Raffle</vt:lpstr>
      <vt:lpstr>Strengthening Resident Councils Pilot</vt:lpstr>
      <vt:lpstr>Strengthening Resident Council Guide</vt:lpstr>
      <vt:lpstr>Essential Caregivers Act 2024</vt:lpstr>
      <vt:lpstr>PowerPoint Presentation</vt:lpstr>
      <vt:lpstr>PowerPoint Presentation</vt:lpstr>
      <vt:lpstr>PowerPoint Presentation</vt:lpstr>
      <vt:lpstr>Fire Through Dry Grass</vt:lpstr>
      <vt:lpstr>View the Film In It’s Entirety</vt:lpstr>
      <vt:lpstr>Open Doors / Reality Poets / Nursing Home Lives Matter</vt:lpstr>
      <vt:lpstr>Awards</vt:lpstr>
      <vt:lpstr>PowerPoint Presentation</vt:lpstr>
      <vt:lpstr>PowerPoint Presentation</vt:lpstr>
      <vt:lpstr>UConn Center of Aging</vt:lpstr>
      <vt:lpstr>Legislative Session General Overview 2024</vt:lpstr>
      <vt:lpstr>Legislative Session 2025</vt:lpstr>
      <vt:lpstr>Lunch and Raffle!</vt:lpstr>
      <vt:lpstr>Open Microphone  &amp;  Panel Discussion</vt:lpstr>
      <vt:lpstr>Closing</vt:lpstr>
      <vt:lpstr>Voices Forum 2024 Post Event Survey </vt:lpstr>
      <vt:lpstr>PowerPoint Presentation</vt:lpstr>
      <vt:lpstr>PowerPoint Presentation</vt:lpstr>
      <vt:lpstr>the Statewide Coalition of Presidents of Resident Councils </vt:lpstr>
      <vt:lpstr>To our Resident Advocates who selflessly volunteer their time advocating on behalf of nursing home residents.    Thank You! </vt:lpstr>
      <vt:lpstr>PowerPoint Presentation</vt:lpstr>
      <vt:lpstr>PowerPoint Presentation</vt:lpstr>
      <vt:lpstr>Thank You For Attending!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VOICES UNITED</dc:title>
  <dc:creator>Painter, Mairead</dc:creator>
  <cp:lastModifiedBy>Beem, Daniel</cp:lastModifiedBy>
  <cp:revision>5</cp:revision>
  <cp:lastPrinted>2024-10-03T19:30:54Z</cp:lastPrinted>
  <dcterms:created xsi:type="dcterms:W3CDTF">2019-10-09T18:02:30Z</dcterms:created>
  <dcterms:modified xsi:type="dcterms:W3CDTF">2024-10-08T18:59:00Z</dcterms:modified>
</cp:coreProperties>
</file>