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Oswald Medium"/>
      <p:regular r:id="rId14"/>
      <p:bold r:id="rId15"/>
    </p:embeddedFont>
    <p:embeddedFont>
      <p:font typeface="Roboto Medium"/>
      <p:regular r:id="rId16"/>
      <p:bold r:id="rId17"/>
      <p:italic r:id="rId18"/>
      <p:boldItalic r:id="rId19"/>
    </p:embeddedFont>
    <p:embeddedFont>
      <p:font typeface="Roboto"/>
      <p:regular r:id="rId20"/>
      <p:bold r:id="rId21"/>
      <p:italic r:id="rId22"/>
      <p:boldItalic r:id="rId23"/>
    </p:embeddedFont>
    <p:embeddedFont>
      <p:font typeface="Oswald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Oswald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OswaldMedium-bold.fntdata"/><Relationship Id="rId14" Type="http://schemas.openxmlformats.org/officeDocument/2006/relationships/font" Target="fonts/OswaldMedium-regular.fntdata"/><Relationship Id="rId17" Type="http://schemas.openxmlformats.org/officeDocument/2006/relationships/font" Target="fonts/RobotoMedium-bold.fntdata"/><Relationship Id="rId16" Type="http://schemas.openxmlformats.org/officeDocument/2006/relationships/font" Target="fonts/RobotoMedium-regular.fntdata"/><Relationship Id="rId19" Type="http://schemas.openxmlformats.org/officeDocument/2006/relationships/font" Target="fonts/RobotoMedium-boldItalic.fntdata"/><Relationship Id="rId18" Type="http://schemas.openxmlformats.org/officeDocument/2006/relationships/font" Target="fonts/RobotoMedium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224f78306c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224f78306c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2247bcb52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2247bcb52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224f78306c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224f78306c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224f78306c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224f78306c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224f78306c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224f78306c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224f78306c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224f78306c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224f78306c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224f78306c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224f78306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224f78306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hyperlink" Target="https://www.fintronu.com/public/home" TargetMode="External"/><Relationship Id="rId9" Type="http://schemas.openxmlformats.org/officeDocument/2006/relationships/image" Target="../media/image1.png"/><Relationship Id="rId5" Type="http://schemas.openxmlformats.org/officeDocument/2006/relationships/hyperlink" Target="mailto:support@fintron.co" TargetMode="External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hyperlink" Target="https://drive.google.com/file/d/1pwhiugJ7nXcWxw-e49SczNF4R8SG0CY9/view?usp=sharing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9.png"/><Relationship Id="rId6" Type="http://schemas.openxmlformats.org/officeDocument/2006/relationships/image" Target="../media/image7.png"/><Relationship Id="rId7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hyperlink" Target="https://www.fintronu.com/public/login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10.png"/><Relationship Id="rId7" Type="http://schemas.openxmlformats.org/officeDocument/2006/relationships/image" Target="../media/image7.png"/><Relationship Id="rId8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8100" y="0"/>
            <a:ext cx="9210150" cy="52012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0" y="1213269"/>
            <a:ext cx="3837300" cy="2032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É </a:t>
            </a: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verão de 2023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você está no conforto de sua casa (ou talvez em um programa de enriquecimento de verão) e acabou de ser convidado a participar </a:t>
            </a: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 maior CSDE X FinTron Summer Enrichment Challenge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um jogo de mercado de ações simulado interativo e totalmente equipado , onde você receberá $ 100.000 em dinheiro simulado para investi﻿r em mais de 2,000 "ações" e "ETFs". Você, sim você, pode competir contra escolas rivais e participar de um emocionante desafio de verão. O indivíduo ou equipe que obtiver o maior ganho de investimento até o final do verão receberá o prestigiado grande prêmio de bolsa de estudos!</a:t>
            </a:r>
            <a:r>
              <a:rPr lang="en" sz="1350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		</a:t>
            </a:r>
            <a:endParaRPr sz="135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350">
              <a:solidFill>
                <a:srgbClr val="666666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7900" y="142449"/>
            <a:ext cx="1014975" cy="4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-17517" y="786261"/>
            <a:ext cx="864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005CB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CSDE</a:t>
            </a:r>
            <a:r>
              <a:rPr b="1" lang="en" sz="2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x FinTron Summer Enrichment Challenge (July 17 - August 31)</a:t>
            </a:r>
            <a:endParaRPr b="1" sz="2100">
              <a:solidFill>
                <a:srgbClr val="005C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500">
              <a:solidFill>
                <a:srgbClr val="005C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571995" y="111708"/>
            <a:ext cx="4465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"</a:t>
            </a:r>
            <a:r>
              <a:rPr b="1" i="1"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Temos a missão de tornar as finanças pessoais, a alfabetização financeira, a preparação para a carreira - tudo isso - Acessível, Compreensível e Realizável"</a:t>
            </a:r>
            <a:endParaRPr b="1" i="1"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201" y="3031208"/>
            <a:ext cx="245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Benefícios do Programa:</a:t>
            </a:r>
            <a:endParaRPr b="1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-14325" y="3395527"/>
            <a:ext cx="279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6359846" y="1423992"/>
            <a:ext cx="3000000" cy="20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1º Lugar</a:t>
            </a:r>
            <a:r>
              <a:rPr lang="en" sz="1200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$500 Cash Prize</a:t>
            </a:r>
            <a:r>
              <a:rPr lang="en" sz="1200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0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2º Lugar</a:t>
            </a:r>
            <a:r>
              <a:rPr lang="en" sz="1200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 - $50 Amazon Gift Card </a:t>
            </a:r>
            <a:endParaRPr sz="120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3º Lugar</a:t>
            </a:r>
            <a:r>
              <a:rPr lang="en" sz="1200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$25 Amazon Gift Card </a:t>
            </a:r>
            <a:endParaRPr sz="120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Oportunidade de Estágio na FinTron</a:t>
            </a:r>
            <a:endParaRPr sz="11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Oportunidade de sombra na FinTron</a:t>
            </a:r>
            <a:endParaRPr sz="11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Oportunidade de entrevista simulada</a:t>
            </a:r>
            <a:endParaRPr sz="12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6149275" y="1186627"/>
            <a:ext cx="245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Prêmios Inclui:</a:t>
            </a:r>
            <a:endParaRPr b="1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3200" y="3276354"/>
            <a:ext cx="36963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Experimental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investimento simulado, ferramentas de orçamento interativas, recursos de pesquisa e um criador de currículo personalizado - impulsionam a retenção de conteúdo doméstico por meio de recursos de incentivo.</a:t>
            </a:r>
            <a:endParaRPr sz="110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9325" y="3965850"/>
            <a:ext cx="3522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Campos de estudo conectados</a:t>
            </a:r>
            <a:r>
              <a:rPr b="1"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- Estimule o pensamento crítico, a criatividade e a solução de problemas quebrando barreiras tradicionais e abrindo portas para métodos de aprendizado holísticos.</a:t>
            </a:r>
            <a:endParaRPr sz="11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3749725" y="3553350"/>
            <a:ext cx="2883900" cy="11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Ênfase na relevância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Com mais de 1,000 módulos envolventes atualizados mensalmente, fornecemos o melhor conteúdo da categoria em partes pequenas, facilitando muito o envolvimento do aluno.</a:t>
            </a:r>
            <a:endParaRPr sz="11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6683850" y="3538050"/>
            <a:ext cx="23520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Qualificado de inscrição dupla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Exponha cursos credenciados e ofereça aos alunos a oportunidade de obter créditos tangíveis para suas futuras jornadas acadêmicas.</a:t>
            </a:r>
            <a:endParaRPr sz="11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79628" y="1498410"/>
            <a:ext cx="161475" cy="2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37288" y="1340550"/>
            <a:ext cx="2137200" cy="213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79628" y="1829537"/>
            <a:ext cx="161475" cy="2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79628" y="2175318"/>
            <a:ext cx="161475" cy="2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79628" y="2509376"/>
            <a:ext cx="161475" cy="2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79628" y="2837572"/>
            <a:ext cx="161475" cy="2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600" y="73150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3"/>
          <p:cNvSpPr txBox="1"/>
          <p:nvPr>
            <p:ph idx="1" type="body"/>
          </p:nvPr>
        </p:nvSpPr>
        <p:spPr>
          <a:xfrm>
            <a:off x="1440258" y="194853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91890" y="3164969"/>
            <a:ext cx="161475" cy="2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>
            <p:ph type="title"/>
          </p:nvPr>
        </p:nvSpPr>
        <p:spPr>
          <a:xfrm>
            <a:off x="233550" y="241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O Registro</a:t>
            </a:r>
            <a:endParaRPr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>
            <a:off x="268825" y="740056"/>
            <a:ext cx="8439900" cy="253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rabi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Para se inscrever no FinTronU, navegue até </a:t>
            </a:r>
            <a:r>
              <a:rPr lang="en" sz="1200" u="sng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https://www.fintronu.com/public/home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rabi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Prossiga para clicar na guia </a:t>
            </a:r>
            <a:r>
              <a:rPr b="1" i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'Sign Up' 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 canto superior direito da tela</a:t>
            </a:r>
            <a:endParaRPr b="1"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rabi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 você é </a:t>
            </a:r>
            <a:r>
              <a:rPr lang="en" sz="120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aluno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escolha </a:t>
            </a:r>
            <a:r>
              <a:rPr b="1" i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‘Cadastre-se - Aluno’ 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| Se você for um </a:t>
            </a:r>
            <a:r>
              <a:rPr lang="en" sz="120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administrador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escolha </a:t>
            </a:r>
            <a:r>
              <a:rPr b="1" i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'Cadastre-se - Professor'</a:t>
            </a:r>
            <a:endParaRPr b="1" i="1"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rabi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Em seguida, enviaremos a você um </a:t>
            </a:r>
            <a:r>
              <a:rPr b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e-mail de verificação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Para entrar em sua conta, você precisará </a:t>
            </a:r>
            <a:r>
              <a:rPr b="1" lang="en" sz="120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verificar </a:t>
            </a:r>
            <a:r>
              <a:rPr lang="en" sz="120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seu e-mail.</a:t>
            </a:r>
            <a:endParaRPr sz="1200" u="sng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9144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lphaL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Existem casos (devido a certos navegadores da web ou domínios de e-mail) que encaminham nossos e-mails para spam.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lphaL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Verifique </a:t>
            </a:r>
            <a:r>
              <a:rPr lang="en" sz="120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sua pasta de spam.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Além disso, verificar a guia '</a:t>
            </a:r>
            <a:r>
              <a:rPr b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Todas as caixas de entrada'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ou </a:t>
            </a:r>
            <a:r>
              <a:rPr b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'Todas as correspondências'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é muito útil.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1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romanLcPeriod"/>
            </a:pPr>
            <a:r>
              <a:rPr b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Pode levar alguns minutos para que nossos e-mails cheguem à sua caixa de entrada.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1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romanL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 você estiver usando um e-mail fictício, envie-nos um alerta para </a:t>
            </a:r>
            <a:r>
              <a:rPr lang="en" sz="1200" u="sng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/>
              </a:rPr>
              <a:t>support@fintron.co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para que possamos aprová-lo.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Após verificar seu e-mail, você poderá fazer login em sua conta!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53050" y="4392600"/>
            <a:ext cx="7505700" cy="7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Veja o vídeo no link abaixo para obter instruções adicionais: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 Registro: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https://drive.google.com/file/d/1a3EeX_PlQB2ypjtyu5Y7jFNGYnpCO7p7/view?usp=sharing</a:t>
            </a:r>
            <a:endParaRPr b="1"/>
          </a:p>
        </p:txBody>
      </p:sp>
      <p:pic>
        <p:nvPicPr>
          <p:cNvPr id="84" name="Google Shape;84;p14"/>
          <p:cNvPicPr preferRelativeResize="0"/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 rot="10800000">
            <a:off x="186750" y="1254450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5" name="Google Shape;85;p14"/>
          <p:cNvPicPr preferRelativeResize="0"/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 rot="10800000">
            <a:off x="186750" y="1755787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6" name="Google Shape;86;p14"/>
          <p:cNvPicPr preferRelativeResize="0"/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 rot="10800000">
            <a:off x="213501" y="2257094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7" name="Google Shape;87;p14"/>
          <p:cNvPicPr preferRelativeResize="0"/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 rot="10800000">
            <a:off x="196109" y="761056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8" name="Google Shape;8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18250" y="889463"/>
            <a:ext cx="1166600" cy="1166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5"/>
          <p:cNvSpPr txBox="1"/>
          <p:nvPr>
            <p:ph type="title"/>
          </p:nvPr>
        </p:nvSpPr>
        <p:spPr>
          <a:xfrm>
            <a:off x="209725" y="7972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Entrando no Desafio</a:t>
            </a:r>
            <a:endParaRPr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268825" y="918350"/>
            <a:ext cx="8982300" cy="24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Depois de fazer login em sua conta, navegue até a guia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"Jogos"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localizada no canto superior direito da tela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 menu suspenso, escolha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"Participar do Concurso"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partir daqui, você será solicitado a inserir o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nome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do concurso e a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senha</a:t>
            </a:r>
            <a:endParaRPr sz="1250" u="sng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05CB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CSDE</a:t>
            </a:r>
            <a:r>
              <a:rPr b="1" lang="en" sz="14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x FinTron Summer Enrichment Challenge</a:t>
            </a:r>
            <a:endParaRPr b="1" sz="140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Criamos o Summer Enrichment Challenge. Explore ferramentas poderosas com as quais você estará equipado, refine suas estratégias de investimento e tome decisões informadas. Lembre-se, uma pesquisa completa é a chave para o seu sucesso neste Desafio: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2" marL="13716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romanLcPeriod"/>
            </a:pPr>
            <a:r>
              <a:rPr b="1" lang="en" sz="11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N﻿ome do Concurso: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" sz="11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CSDE X FINTRON</a:t>
            </a:r>
            <a:endParaRPr sz="11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romanLcPeriod"/>
            </a:pPr>
            <a:r>
              <a:rPr b="1" lang="en" sz="11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Senha do Concurso: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" sz="11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csdeisthebest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**Nosso sistema é muito sensível ao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espaço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 ao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tamanho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Insira as credenciais do Concurso exatamente como elas são apresentadas**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Clique em 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'Join'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 está tudo pronto!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Para acessar a página do concurso na próxima vez que fizer login, clique na guia 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'Jogos'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 escolha 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'Meus concursos públicos'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5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0" y="4430625"/>
            <a:ext cx="8112000" cy="7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Joining A Contest: 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https://drive.google.com/file/d/1sNR4lBLTnS16TCIvliMgyQ3-Mgxr4JhK/view?usp=share_link</a:t>
            </a:r>
            <a:endParaRPr b="1" sz="125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6639641" y="102816"/>
            <a:ext cx="35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1" name="Google Shape;10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0575" y="2513282"/>
            <a:ext cx="2335874" cy="714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7401641" y="102816"/>
            <a:ext cx="35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3" name="Google Shape;103;p15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25" y="98271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4" name="Google Shape;104;p15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25" y="1171363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5" name="Google Shape;105;p15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25" y="1353022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6" name="Google Shape;106;p15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91762" y="4040661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91762" y="3862185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8" name="Google Shape;10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6"/>
          <p:cNvSpPr txBox="1"/>
          <p:nvPr>
            <p:ph type="title"/>
          </p:nvPr>
        </p:nvSpPr>
        <p:spPr>
          <a:xfrm>
            <a:off x="219425" y="6312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Fazendo Pedidos de Compra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7" name="Google Shape;117;p16"/>
          <p:cNvSpPr txBox="1"/>
          <p:nvPr>
            <p:ph idx="1" type="body"/>
          </p:nvPr>
        </p:nvSpPr>
        <p:spPr>
          <a:xfrm>
            <a:off x="268800" y="1060075"/>
            <a:ext cx="8875200" cy="394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Depois de fazer login na sua conta, clique na guia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'Jogos'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 menu suspenso, escolha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'My Public Contests'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 navegue até o Desafio CSDE x FinTron</a:t>
            </a:r>
            <a:endParaRPr sz="1250" u="sng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 seu Concurso, clique em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'Fazer um pedido' (Place an Order)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Você será direcionado para a página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'Pesquisar ações'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com mais de 2,000 títulos fracionários e mais de 100 ETFs para escolher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Clique em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"Comprar"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na ação de sua escolha na página Pesquisar Ações.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Insira o valor em dólares que deseja comprar e clique em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"Comprar"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lphaL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Todo mundo começa com $ 100,000.00 em dinheiro simulado para investir!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Você terá 2 opções diferentes de ordem de compra -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Ordens de Compra de Mercado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Ordens de Limite</a:t>
            </a:r>
            <a:endParaRPr sz="1250" u="sng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Veja o vídeo no link abaixo para obter instruções adicionais: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852"/>
              <a:buNone/>
            </a:pPr>
            <a:r>
              <a:t/>
            </a:r>
            <a:endParaRPr b="1" sz="125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95000" y="4012342"/>
            <a:ext cx="8754000" cy="10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Placing Buy Order:</a:t>
            </a:r>
            <a:r>
              <a:rPr b="1" lang="en" sz="1250" u="sng">
                <a:solidFill>
                  <a:srgbClr val="5DB2E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1250">
                <a:solidFill>
                  <a:srgbClr val="5DB2E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https://drive.google.com/file/d/1WrqvLq8-DJttsMvKvDUA5zSiwWxeZf1d/view?usp=share_link</a:t>
            </a:r>
            <a:endParaRPr b="1" sz="1250">
              <a:solidFill>
                <a:srgbClr val="5DB2E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Placing Limit Order:</a:t>
            </a:r>
            <a:r>
              <a:rPr b="1" lang="en" sz="1250">
                <a:solidFill>
                  <a:srgbClr val="9FC5E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https://drive.google.com/file/d/1yaA6XhgOPc6erkes0H1d1ZwGwTZZuuif/view?usp=share_link</a:t>
            </a:r>
            <a:endParaRPr b="1"/>
          </a:p>
        </p:txBody>
      </p:sp>
      <p:sp>
        <p:nvSpPr>
          <p:cNvPr id="119" name="Google Shape;119;p16"/>
          <p:cNvSpPr txBox="1"/>
          <p:nvPr/>
        </p:nvSpPr>
        <p:spPr>
          <a:xfrm>
            <a:off x="7401641" y="102816"/>
            <a:ext cx="35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p16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00" y="1132459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1" name="Google Shape;121;p16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00" y="133980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2" name="Google Shape;122;p16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00" y="155651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3" name="Google Shape;123;p16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00" y="1745163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4" name="Google Shape;124;p16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00" y="2134291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5" name="Google Shape;125;p16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00" y="2322925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6" name="Google Shape;126;p16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00" y="3086895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7" name="Google Shape;12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7"/>
          <p:cNvSpPr txBox="1"/>
          <p:nvPr>
            <p:ph idx="1" type="body"/>
          </p:nvPr>
        </p:nvSpPr>
        <p:spPr>
          <a:xfrm>
            <a:off x="254400" y="1002800"/>
            <a:ext cx="8635200" cy="419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Depois de fazer login na sua conta, clique na guia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'Jogos'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 menu suspenso, escolha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'My Public Contests'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 seu Concurso, clique em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'Meu Portfólio'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Você será direcionado para a página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"Portfólio"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Clique em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'Vender'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ao lado de qualquer título em sua carteira que você gostaria de vender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Digite o valor em dólares que você gostaria de vender e clique em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'Vender'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Você terá 2 opções de ordem diferentes -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Ordens de Venda de Mercado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Ordens de Stop Loss</a:t>
            </a:r>
            <a:endParaRPr sz="1250" u="sng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Veja o vídeo no link abaixo para obter instruções adicionais: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b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sz="125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36" name="Google Shape;13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9713" y="2025874"/>
            <a:ext cx="3343725" cy="230560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 txBox="1"/>
          <p:nvPr/>
        </p:nvSpPr>
        <p:spPr>
          <a:xfrm>
            <a:off x="156575" y="4170425"/>
            <a:ext cx="89103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Placing a Market Sell Order: </a:t>
            </a:r>
            <a:r>
              <a:rPr b="1" lang="en" sz="1250">
                <a:solidFill>
                  <a:srgbClr val="5DB2E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https://drive.google.com/file/d/1rDuyC3WgBzeuPyE7ZKlCF6SqrMJui75y/view?usp=share_link</a:t>
            </a:r>
            <a:endParaRPr b="1" sz="1250">
              <a:solidFill>
                <a:srgbClr val="5DB2E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Placing a Stop Loss Order:</a:t>
            </a:r>
            <a:r>
              <a:rPr lang="en" sz="125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https://drive.google.com/file/d/1_kSWWv6pCGutaoPpO7mahoDbQl_NObLt/view?usp=sharing</a:t>
            </a:r>
            <a:endParaRPr b="1"/>
          </a:p>
        </p:txBody>
      </p:sp>
      <p:sp>
        <p:nvSpPr>
          <p:cNvPr id="138" name="Google Shape;138;p17"/>
          <p:cNvSpPr txBox="1"/>
          <p:nvPr>
            <p:ph type="title"/>
          </p:nvPr>
        </p:nvSpPr>
        <p:spPr>
          <a:xfrm>
            <a:off x="242875" y="48200"/>
            <a:ext cx="37788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Fazendo Pedidos de Venda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9" name="Google Shape;139;p17"/>
          <p:cNvSpPr txBox="1"/>
          <p:nvPr/>
        </p:nvSpPr>
        <p:spPr>
          <a:xfrm>
            <a:off x="7401641" y="102816"/>
            <a:ext cx="35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0" name="Google Shape;140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84" y="107630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1" name="Google Shape;141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129301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2" name="Google Shape;142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1509741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3" name="Google Shape;143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172646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4" name="Google Shape;144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1943191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5" name="Google Shape;145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215991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6" name="Google Shape;146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2744503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7" name="Google Shape;14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7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8"/>
          <p:cNvSpPr txBox="1"/>
          <p:nvPr>
            <p:ph type="title"/>
          </p:nvPr>
        </p:nvSpPr>
        <p:spPr>
          <a:xfrm>
            <a:off x="233525" y="51388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Stock Jeopardy (Prêmios Suplementares)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6" name="Google Shape;156;p18"/>
          <p:cNvSpPr txBox="1"/>
          <p:nvPr>
            <p:ph idx="1" type="body"/>
          </p:nvPr>
        </p:nvSpPr>
        <p:spPr>
          <a:xfrm>
            <a:off x="254400" y="935900"/>
            <a:ext cx="8635200" cy="419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 momento, nenhum detalhe pode ser fornecido. Que vença o melhor jogador.</a:t>
            </a:r>
            <a:endParaRPr b="1" sz="1250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50">
                <a:solidFill>
                  <a:srgbClr val="43434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50">
              <a:solidFill>
                <a:srgbClr val="43434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sz="1400">
              <a:solidFill>
                <a:srgbClr val="999999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b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" sz="125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https://drive.google.com/file/d/1_kSWWv6pCGutaoPpO7mahoDbQl_NObLt/view?usp=sharing</a:t>
            </a:r>
            <a:endParaRPr sz="125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57" name="Google Shape;15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7063" y="1933929"/>
            <a:ext cx="3358200" cy="1888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/>
          <p:nvPr/>
        </p:nvSpPr>
        <p:spPr>
          <a:xfrm>
            <a:off x="4071363" y="3933750"/>
            <a:ext cx="72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Ações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59" name="Google Shape;159;p18"/>
          <p:cNvSpPr txBox="1"/>
          <p:nvPr/>
        </p:nvSpPr>
        <p:spPr>
          <a:xfrm>
            <a:off x="3889913" y="1422700"/>
            <a:ext cx="101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S&amp;P 500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0" name="Google Shape;160;p18"/>
          <p:cNvSpPr txBox="1"/>
          <p:nvPr/>
        </p:nvSpPr>
        <p:spPr>
          <a:xfrm>
            <a:off x="5970375" y="1933925"/>
            <a:ext cx="1383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Estratégias de Investimentos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1" name="Google Shape;161;p18"/>
          <p:cNvSpPr txBox="1"/>
          <p:nvPr/>
        </p:nvSpPr>
        <p:spPr>
          <a:xfrm>
            <a:off x="5199588" y="1487475"/>
            <a:ext cx="1127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ETFs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2" name="Google Shape;162;p18"/>
          <p:cNvSpPr txBox="1"/>
          <p:nvPr/>
        </p:nvSpPr>
        <p:spPr>
          <a:xfrm>
            <a:off x="6276763" y="2727338"/>
            <a:ext cx="1383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Prontidão de Carreira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3" name="Google Shape;163;p18"/>
          <p:cNvSpPr txBox="1"/>
          <p:nvPr/>
        </p:nvSpPr>
        <p:spPr>
          <a:xfrm>
            <a:off x="2757063" y="3737650"/>
            <a:ext cx="966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Bear Markets</a:t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2471830" y="1487475"/>
            <a:ext cx="1383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Terminologia de Negociação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5495209" y="3676425"/>
            <a:ext cx="15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W-2s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6" name="Google Shape;166;p18"/>
          <p:cNvSpPr txBox="1"/>
          <p:nvPr/>
        </p:nvSpPr>
        <p:spPr>
          <a:xfrm>
            <a:off x="1994263" y="2224700"/>
            <a:ext cx="87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Vinculo</a:t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1916738" y="2981175"/>
            <a:ext cx="1127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FINRA</a:t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8" name="Google Shape;168;p18"/>
          <p:cNvSpPr txBox="1"/>
          <p:nvPr/>
        </p:nvSpPr>
        <p:spPr>
          <a:xfrm>
            <a:off x="7401641" y="102816"/>
            <a:ext cx="35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9" name="Google Shape;16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8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9"/>
          <p:cNvSpPr txBox="1"/>
          <p:nvPr>
            <p:ph type="title"/>
          </p:nvPr>
        </p:nvSpPr>
        <p:spPr>
          <a:xfrm>
            <a:off x="71450" y="48475"/>
            <a:ext cx="4287300" cy="54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Participar Do Desafio Trimestral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8" name="Google Shape;178;p19"/>
          <p:cNvSpPr txBox="1"/>
          <p:nvPr>
            <p:ph idx="1" type="body"/>
          </p:nvPr>
        </p:nvSpPr>
        <p:spPr>
          <a:xfrm>
            <a:off x="268800" y="1353825"/>
            <a:ext cx="8586000" cy="24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Depois de fazer login na sua conta, navegue até a tela inicial (se ainda não estiver lá)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partir daqui, você verá um botão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'Join the Contest'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logo abaixo do título principal na página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inicial</a:t>
            </a:r>
            <a:endParaRPr b="1" sz="1250" u="sng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Clique em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‘Participe do Concurso’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Depois de clicar em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'Join the Contest'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você será levado a outra página, que exigirá que você clique em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'Join'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Depois de clicar em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'Join'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você será inscrito no Concurso Trimestral!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9144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Você começará com $ 100,000.00 novos em dinheiro simulado para investir!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Aproveite o concurso e boa sorte! Que vença o melhor investidor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!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Veja o vídeo no link abaixo para obter instruções adicionais: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5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852"/>
              <a:buNone/>
            </a:pPr>
            <a:r>
              <a:t/>
            </a:r>
            <a:endParaRPr b="1" sz="125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9" name="Google Shape;179;p19"/>
          <p:cNvSpPr txBox="1"/>
          <p:nvPr/>
        </p:nvSpPr>
        <p:spPr>
          <a:xfrm>
            <a:off x="-341690" y="694349"/>
            <a:ext cx="9485700" cy="7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Como um bônus adicional, o FinTronU realiza um </a:t>
            </a:r>
            <a:r>
              <a:rPr b="1" lang="en" sz="125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Desafio Trimestral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nacional, no qual jogadores de todo o país podem competir por um prêmio em dinheiro de 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$1,000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Cada Desafio Trimestral termina no último dia de cada trimestre financeiro. Os alunos podem entrar e jogar por vontade própria. As instruções sobre como participar do Desafio Trimestral são fornecidas abaixo!</a:t>
            </a:r>
            <a:endParaRPr/>
          </a:p>
        </p:txBody>
      </p:sp>
      <p:sp>
        <p:nvSpPr>
          <p:cNvPr id="180" name="Google Shape;180;p19"/>
          <p:cNvSpPr txBox="1"/>
          <p:nvPr/>
        </p:nvSpPr>
        <p:spPr>
          <a:xfrm>
            <a:off x="90500" y="4362975"/>
            <a:ext cx="24717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Participar do Desafio FinTronU:</a:t>
            </a:r>
            <a:endParaRPr b="1"/>
          </a:p>
        </p:txBody>
      </p:sp>
      <p:pic>
        <p:nvPicPr>
          <p:cNvPr id="181" name="Google Shape;181;p19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1431947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82" name="Google Shape;182;p19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1638054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83" name="Google Shape;183;p19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1826688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84" name="Google Shape;184;p19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204341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85" name="Google Shape;185;p19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2230800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86" name="Google Shape;186;p19"/>
          <p:cNvSpPr txBox="1"/>
          <p:nvPr/>
        </p:nvSpPr>
        <p:spPr>
          <a:xfrm>
            <a:off x="71450" y="4743450"/>
            <a:ext cx="72390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Link: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https://drive.google.com/file/d/1u5oHbrzdTrV38OCRdkyRY5zeGTmy7XIR/view?usp=share_link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87" name="Google Shape;187;p19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 rot="-398829">
            <a:off x="6867052" y="2484155"/>
            <a:ext cx="2010945" cy="201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9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0"/>
          <p:cNvSpPr txBox="1"/>
          <p:nvPr>
            <p:ph type="title"/>
          </p:nvPr>
        </p:nvSpPr>
        <p:spPr>
          <a:xfrm>
            <a:off x="233550" y="51063"/>
            <a:ext cx="2916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Esqueceu Sua Senha</a:t>
            </a: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? </a:t>
            </a:r>
            <a:endParaRPr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7" name="Google Shape;197;p20"/>
          <p:cNvSpPr txBox="1"/>
          <p:nvPr>
            <p:ph idx="1" type="body"/>
          </p:nvPr>
        </p:nvSpPr>
        <p:spPr>
          <a:xfrm>
            <a:off x="268825" y="800899"/>
            <a:ext cx="8439900" cy="354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Para passar por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“Esqueceu a senha”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navegue até: </a:t>
            </a:r>
            <a:r>
              <a:rPr lang="en" sz="1250" u="sng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https://www.fintronu.com/public/login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Prossiga para clicar em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'Esqueci a senha'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abaixo do botão de login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Insira o endereço de e-mail que você usou para se inscrever no FinTronU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Enviaremos a você um e-mail de 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redefinição de senha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(verifique sua caixa de entrada). Existem casos (devido a certos navegadores da web ou domínios de e-mail) que encaminham nossos e-mails para spam.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lphaL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Por favor, verifique sua pasta de spam/lixeira ou caixa de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Promoções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Além disso, verificar a guia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"Todas as caixas de entrada"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ou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"Todos os e-mails"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é muito útil.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2" marL="13716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romanLcPeriod"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Pode levar alguns minutos para que nossos e-mails cheguem à sua caixa de entrada.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 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Depois de clicar no hiperlink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'Redefinir senha'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no e-mail, você será redirecionado para inserir uma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nova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senha e confirmá-la.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Depois de concluído, você estará pronto para ir! Digite seu nome de usuário e 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nova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senha para entrar!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Veja o vídeo no link abaixo para obter instruções adicionais: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98" name="Google Shape;198;p20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33550" y="828978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99" name="Google Shape;199;p20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33550" y="1129278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0" name="Google Shape;200;p20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33550" y="1461525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1" name="Google Shape;201;p20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33550" y="1761828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2" name="Google Shape;202;p20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33550" y="2964146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3" name="Google Shape;203;p20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33550" y="3487044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04" name="Google Shape;204;p20"/>
          <p:cNvSpPr txBox="1"/>
          <p:nvPr/>
        </p:nvSpPr>
        <p:spPr>
          <a:xfrm>
            <a:off x="233550" y="4746692"/>
            <a:ext cx="7973100" cy="3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Forgot Password: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https://drive.google.com/file/d/152TfvKrN4ssD-cwpFaxm432qYwuQiEjZ/view?usp=share_link</a:t>
            </a:r>
            <a:endParaRPr sz="125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05" name="Google Shape;205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3825" y="3344700"/>
            <a:ext cx="1251400" cy="125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0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