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1"/>
  </p:notesMasterIdLst>
  <p:sldIdLst>
    <p:sldId id="256" r:id="rId5"/>
    <p:sldId id="257" r:id="rId6"/>
    <p:sldId id="285" r:id="rId7"/>
    <p:sldId id="283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86" r:id="rId16"/>
    <p:sldId id="287" r:id="rId17"/>
    <p:sldId id="270" r:id="rId18"/>
    <p:sldId id="269" r:id="rId19"/>
    <p:sldId id="271" r:id="rId20"/>
    <p:sldId id="272" r:id="rId21"/>
    <p:sldId id="273" r:id="rId22"/>
    <p:sldId id="278" r:id="rId23"/>
    <p:sldId id="280" r:id="rId24"/>
    <p:sldId id="275" r:id="rId25"/>
    <p:sldId id="274" r:id="rId26"/>
    <p:sldId id="288" r:id="rId27"/>
    <p:sldId id="289" r:id="rId28"/>
    <p:sldId id="282" r:id="rId29"/>
    <p:sldId id="284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AA18D66-B447-4406-AABF-608375F1A120}">
          <p14:sldIdLst>
            <p14:sldId id="256"/>
            <p14:sldId id="257"/>
            <p14:sldId id="285"/>
            <p14:sldId id="283"/>
            <p14:sldId id="259"/>
            <p14:sldId id="260"/>
            <p14:sldId id="261"/>
            <p14:sldId id="262"/>
            <p14:sldId id="263"/>
            <p14:sldId id="264"/>
            <p14:sldId id="265"/>
            <p14:sldId id="286"/>
            <p14:sldId id="287"/>
            <p14:sldId id="270"/>
            <p14:sldId id="269"/>
            <p14:sldId id="271"/>
            <p14:sldId id="272"/>
            <p14:sldId id="273"/>
            <p14:sldId id="278"/>
            <p14:sldId id="280"/>
            <p14:sldId id="275"/>
            <p14:sldId id="274"/>
            <p14:sldId id="288"/>
            <p14:sldId id="289"/>
            <p14:sldId id="282"/>
            <p14:sldId id="28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ymbala, Patricia" userId="ce04efd7-1edd-4ade-9884-47b83c046b5d" providerId="ADAL" clId="{A5E5C13E-C25E-460C-AF4F-8D1A2BF9A7D3}"/>
    <pc:docChg chg="undo modSld">
      <pc:chgData name="Cymbala, Patricia" userId="ce04efd7-1edd-4ade-9884-47b83c046b5d" providerId="ADAL" clId="{A5E5C13E-C25E-460C-AF4F-8D1A2BF9A7D3}" dt="2020-07-22T21:16:13.022" v="8" actId="20577"/>
      <pc:docMkLst>
        <pc:docMk/>
      </pc:docMkLst>
      <pc:sldChg chg="modSp">
        <pc:chgData name="Cymbala, Patricia" userId="ce04efd7-1edd-4ade-9884-47b83c046b5d" providerId="ADAL" clId="{A5E5C13E-C25E-460C-AF4F-8D1A2BF9A7D3}" dt="2020-07-22T21:16:13.022" v="8" actId="20577"/>
        <pc:sldMkLst>
          <pc:docMk/>
          <pc:sldMk cId="1794214617" sldId="286"/>
        </pc:sldMkLst>
        <pc:spChg chg="mod">
          <ac:chgData name="Cymbala, Patricia" userId="ce04efd7-1edd-4ade-9884-47b83c046b5d" providerId="ADAL" clId="{A5E5C13E-C25E-460C-AF4F-8D1A2BF9A7D3}" dt="2020-07-22T21:16:13.022" v="8" actId="20577"/>
          <ac:spMkLst>
            <pc:docMk/>
            <pc:sldMk cId="1794214617" sldId="286"/>
            <ac:spMk id="3" creationId="{7D09DA00-40C9-45C5-81F4-94B11B1BAD7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D634FB-5362-4F3B-A876-C1655F6F7B65}" type="datetimeFigureOut">
              <a:rPr lang="en-US" smtClean="0"/>
              <a:t>7/22/2020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FA2EFA-ABA7-453B-96B4-9B9090BCF7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793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Yana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FA2EFA-ABA7-453B-96B4-9B9090BCF76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6152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Varian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FA2EFA-ABA7-453B-96B4-9B9090BCF76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4084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Kevin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FA2EFA-ABA7-453B-96B4-9B9090BCF76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3316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Yana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FA2EFA-ABA7-453B-96B4-9B9090BCF764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0818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Yana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FA2EFA-ABA7-453B-96B4-9B9090BCF764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6704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Yana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FA2EFA-ABA7-453B-96B4-9B9090BCF764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7303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Varian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FA2EFA-ABA7-453B-96B4-9B9090BCF764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5662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Varian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FA2EFA-ABA7-453B-96B4-9B9090BCF764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692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Varian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FA2EFA-ABA7-453B-96B4-9B9090BCF764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79491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Kevin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FA2EFA-ABA7-453B-96B4-9B9090BCF76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3410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Kevin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FA2EFA-ABA7-453B-96B4-9B9090BCF76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234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Yana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FA2EFA-ABA7-453B-96B4-9B9090BCF764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9489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Yana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FA2EFA-ABA7-453B-96B4-9B9090BCF764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6561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Varian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FA2EFA-ABA7-453B-96B4-9B9090BCF764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2127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Yana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FA2EFA-ABA7-453B-96B4-9B9090BCF764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32303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Yana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FA2EFA-ABA7-453B-96B4-9B9090BCF764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6020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Kevin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FA2EFA-ABA7-453B-96B4-9B9090BCF764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3413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can vote absentee ballot if you are Unable to be present at the polls because of a physical incapacity This includes being ill &amp; Expecting to be absent from your country of residence on election day.  Application for absentee ballot must be made By Mail: Not more then 30 days up to the day 1 before the election. -In Person: Not more then 30 days or less than 1 day before the election.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C0B21B-2DB8-47D0-B79F-2B9F0AC4149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2529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Yana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FA2EFA-ABA7-453B-96B4-9B9090BCF764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666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5C94C-37E7-4FC9-8F97-19A95DED4E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43A415-B636-4CF7-A53D-B214388016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FBCC95-96C7-4E86-9670-E66A85443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D581B-7D57-40AE-B108-1574A557E95F}" type="datetimeFigureOut">
              <a:rPr lang="en-US" smtClean="0"/>
              <a:t>7/22/2020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360ECE-9DF3-478E-B18A-03090EEAB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0BFA72-9AE4-45AF-80B7-64AEA6A1D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7AF85-743A-4FB6-9766-4382FCDB92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134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5000">
        <p:dissolve/>
      </p:transition>
    </mc:Choice>
    <mc:Fallback xmlns="">
      <p:transition spd="slow" advTm="15000">
        <p:dissolv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68C14-F9DD-4DDE-926D-8D182934A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4A8750-38D7-4A4F-AF51-02BB68F70D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112D38-E8D2-4B4C-A91C-FA0ACC06E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D581B-7D57-40AE-B108-1574A557E95F}" type="datetimeFigureOut">
              <a:rPr lang="en-US" smtClean="0"/>
              <a:t>7/22/2020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AB9C37-E36F-4C3B-AEAA-29604CD25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D49AD5-6E6E-43B4-A729-12597B6FE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7AF85-743A-4FB6-9766-4382FCDB92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34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5000">
        <p:dissolve/>
      </p:transition>
    </mc:Choice>
    <mc:Fallback xmlns="">
      <p:transition spd="slow" advTm="15000">
        <p:dissolv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E5C7B-B245-44F2-BE84-3201F142D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04B851-9FAE-412A-8113-BA10E42071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92536C-3DD6-4ACB-BCE2-1126A7D35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D581B-7D57-40AE-B108-1574A557E95F}" type="datetimeFigureOut">
              <a:rPr lang="en-US" smtClean="0"/>
              <a:t>7/22/2020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33B1D9-A546-46A4-8445-72DF1C165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4D101B-32D8-4428-A83A-8050C457C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7AF85-743A-4FB6-9766-4382FCDB92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067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5000">
        <p:dissolve/>
      </p:transition>
    </mc:Choice>
    <mc:Fallback xmlns="">
      <p:transition spd="slow" advTm="15000">
        <p:dissolv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FA215-D2DD-4FA0-99A1-287E5D75F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D7215-31A9-483C-8C73-D94BA8DE80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C3916A-A6E7-4BDB-B17D-4C1D8EAA6D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18586E-F59D-4D11-A316-B24869567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D581B-7D57-40AE-B108-1574A557E95F}" type="datetimeFigureOut">
              <a:rPr lang="en-US" smtClean="0"/>
              <a:t>7/22/2020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CE4DD3-7105-4B8A-AAF1-E8F9B2D29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DA5995-B3CA-4CB8-9E99-C2A706205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7AF85-743A-4FB6-9766-4382FCDB92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2625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5000">
        <p:dissolve/>
      </p:transition>
    </mc:Choice>
    <mc:Fallback xmlns="">
      <p:transition spd="slow" advTm="15000">
        <p:dissolv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AAEA3-FF0F-46A9-A40C-CEA646BB2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7FC0B3-5F49-42FF-9A8F-67E01F42FF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B884CB-8856-4F7D-B645-A4744C408D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EE5B41-1266-4E92-8493-B658F6138F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668916-66E0-4AB5-A4D9-0D3250477E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7C4031-84B5-4B2E-90F3-2465E0C12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D581B-7D57-40AE-B108-1574A557E95F}" type="datetimeFigureOut">
              <a:rPr lang="en-US" smtClean="0"/>
              <a:t>7/22/2020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C28070-400C-44A7-9E39-7013A8C50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3F67C9-8154-48D4-9D58-CEBAB0E83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7AF85-743A-4FB6-9766-4382FCDB92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642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5000">
        <p:dissolve/>
      </p:transition>
    </mc:Choice>
    <mc:Fallback xmlns="">
      <p:transition spd="slow" advTm="15000">
        <p:dissolv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27B3D-CD0C-46FE-A23A-76D0C3D13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0F862A-3E8F-427B-8B0C-6EBE858EA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D581B-7D57-40AE-B108-1574A557E95F}" type="datetimeFigureOut">
              <a:rPr lang="en-US" smtClean="0"/>
              <a:t>7/22/2020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10481D-297F-4D07-A043-02475A1B7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121D14-4E54-4F00-A0F1-C1DEAFE9D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7AF85-743A-4FB6-9766-4382FCDB92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65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5000">
        <p:dissolve/>
      </p:transition>
    </mc:Choice>
    <mc:Fallback xmlns="">
      <p:transition spd="slow" advTm="15000">
        <p:dissolv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735F33-0898-44C5-B835-2696E725A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D581B-7D57-40AE-B108-1574A557E95F}" type="datetimeFigureOut">
              <a:rPr lang="en-US" smtClean="0"/>
              <a:t>7/22/2020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130601-8C17-423B-9FF7-4863302E9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9C4722-1299-48D3-8775-D681EBE7B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7AF85-743A-4FB6-9766-4382FCDB92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711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5000">
        <p:dissolve/>
      </p:transition>
    </mc:Choice>
    <mc:Fallback xmlns="">
      <p:transition spd="slow" advTm="15000">
        <p:dissolv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B4174-ACC0-45CA-AD5C-98660FEA1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0C9F88-BF28-47FB-886C-5E5868EBDC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4C304E-2290-46CD-AE96-842EFF53F8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C022CE-BC9B-43C2-9004-7EEF260F1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D581B-7D57-40AE-B108-1574A557E95F}" type="datetimeFigureOut">
              <a:rPr lang="en-US" smtClean="0"/>
              <a:t>7/22/2020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615F6B-CD16-46D0-96FA-A2A3E4188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693608-613A-4BAA-9C53-F8BD1741A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7AF85-743A-4FB6-9766-4382FCDB92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312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5000">
        <p:dissolve/>
      </p:transition>
    </mc:Choice>
    <mc:Fallback xmlns="">
      <p:transition spd="slow" advTm="15000">
        <p:dissolv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1660B-542F-4E2D-9E10-D3D3D536E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BCE0FF-5FEA-4D36-ACE9-0357189EED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51EBE2-9762-45B4-9B54-C1ED6AF435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F6CD1F-B2EC-4528-9679-6E06E7C0D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D581B-7D57-40AE-B108-1574A557E95F}" type="datetimeFigureOut">
              <a:rPr lang="en-US" smtClean="0"/>
              <a:t>7/22/2020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AAEA1B-9295-495F-B345-02ABE9C46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8740E6-CA92-4B76-91F3-912601662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7AF85-743A-4FB6-9766-4382FCDB92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266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5000">
        <p:dissolve/>
      </p:transition>
    </mc:Choice>
    <mc:Fallback xmlns="">
      <p:transition spd="slow" advTm="15000">
        <p:dissolv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0A630-9FD4-42F3-B1E3-698FA284D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D3F81F-634D-44BE-8DAB-D385A860F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29ACE6-B609-4953-BE3D-DA322F486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D581B-7D57-40AE-B108-1574A557E95F}" type="datetimeFigureOut">
              <a:rPr lang="en-US" smtClean="0"/>
              <a:t>7/22/2020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00E34F-5C8C-463F-A3B7-3E4455B54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00D09B-2A49-494F-8C4D-81FDD91AC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7AF85-743A-4FB6-9766-4382FCDB92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315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5000">
        <p:dissolve/>
      </p:transition>
    </mc:Choice>
    <mc:Fallback xmlns="">
      <p:transition spd="slow" advTm="15000">
        <p:dissolv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22D44D-18EC-42E6-92F4-8B8BFEA564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203ECD-92E5-4E06-A42F-1F12127A5A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5606B5-31F3-40A5-9F65-B328811A1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D581B-7D57-40AE-B108-1574A557E95F}" type="datetimeFigureOut">
              <a:rPr lang="en-US" smtClean="0"/>
              <a:t>7/22/2020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4D3A99-9E3E-450D-AC57-6C65883BC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501A35-DB7E-4CF0-AFA1-757F05AB7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7AF85-743A-4FB6-9766-4382FCDB92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064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5000">
        <p:dissolve/>
      </p:transition>
    </mc:Choice>
    <mc:Fallback xmlns="">
      <p:transition spd="slow" advTm="15000">
        <p:dissolv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9658EB-C37E-4356-92BC-6A59E2993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DF7292-070A-4E8D-880E-9EA7D6A39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55E2A-0C21-49C4-96DB-D6442DF71B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D581B-7D57-40AE-B108-1574A557E95F}" type="datetimeFigureOut">
              <a:rPr lang="en-US" smtClean="0"/>
              <a:t>7/22/2020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A582D6-EC65-4F93-80FE-9A6189AFEC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B56B59-15EB-41A2-AD00-013BA6C6C8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E7AF85-743A-4FB6-9766-4382FCDB92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125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 advTm="15000">
        <p:dissolve/>
      </p:transition>
    </mc:Choice>
    <mc:Fallback xmlns="">
      <p:transition spd="slow" advTm="15000">
        <p:dissolv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tmLxAoouPHA?feature=oembed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ar7r5aG_B0Y?feature=oembed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10.png"/><Relationship Id="rId5" Type="http://schemas.openxmlformats.org/officeDocument/2006/relationships/hyperlink" Target="https://portaldir.ct.gov/sots/LookUp.aspx" TargetMode="External"/><Relationship Id="rId4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hyperlink" Target="https://portal.ct.gov/-/media/SOTS/ElectionServices/ElectForms/electforms/VoterRegCardEnglish2015pdf.pdf" TargetMode="External"/><Relationship Id="rId5" Type="http://schemas.openxmlformats.org/officeDocument/2006/relationships/hyperlink" Target="https://voterregistration.ct.gov/OLVR/welcome.do" TargetMode="External"/><Relationship Id="rId4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2.mp4"/><Relationship Id="rId1" Type="http://schemas.microsoft.com/office/2007/relationships/media" Target="../media/media12.mp4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3.mp4"/><Relationship Id="rId1" Type="http://schemas.microsoft.com/office/2007/relationships/media" Target="../media/media13.mp4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GRXTcTOK52w?feature=oembed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EKqns5SHIgk?feature=oembed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4.mp4"/><Relationship Id="rId1" Type="http://schemas.microsoft.com/office/2007/relationships/media" Target="../media/media14.mp4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1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sa/3.0/" TargetMode="External"/><Relationship Id="rId3" Type="http://schemas.openxmlformats.org/officeDocument/2006/relationships/slideLayout" Target="../slideLayouts/slideLayout4.xml"/><Relationship Id="rId7" Type="http://schemas.openxmlformats.org/officeDocument/2006/relationships/hyperlink" Target="http://commons.wikimedia.org/wiki/File:Joe_Biden,_official_photo_portrait,_113th_Congress.jpg" TargetMode="External"/><Relationship Id="rId2" Type="http://schemas.openxmlformats.org/officeDocument/2006/relationships/video" Target="../media/media15.mp4"/><Relationship Id="rId1" Type="http://schemas.microsoft.com/office/2007/relationships/media" Target="../media/media15.mp4"/><Relationship Id="rId6" Type="http://schemas.openxmlformats.org/officeDocument/2006/relationships/image" Target="../media/image21.jpg"/><Relationship Id="rId5" Type="http://schemas.openxmlformats.org/officeDocument/2006/relationships/hyperlink" Target="https://joebiden.com/" TargetMode="External"/><Relationship Id="rId4" Type="http://schemas.openxmlformats.org/officeDocument/2006/relationships/notesSlide" Target="../notesSlides/notesSlide15.xml"/><Relationship Id="rId9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sa/3.0/" TargetMode="External"/><Relationship Id="rId3" Type="http://schemas.openxmlformats.org/officeDocument/2006/relationships/slideLayout" Target="../slideLayouts/slideLayout4.xml"/><Relationship Id="rId7" Type="http://schemas.openxmlformats.org/officeDocument/2006/relationships/hyperlink" Target="https://en.wikipedia.org/wiki/File:Donald_Trump_August_19,_2015_(cropped).jpg" TargetMode="External"/><Relationship Id="rId2" Type="http://schemas.openxmlformats.org/officeDocument/2006/relationships/video" Target="../media/media16.mp4"/><Relationship Id="rId1" Type="http://schemas.microsoft.com/office/2007/relationships/media" Target="../media/media16.mp4"/><Relationship Id="rId6" Type="http://schemas.openxmlformats.org/officeDocument/2006/relationships/image" Target="../media/image23.jpg"/><Relationship Id="rId5" Type="http://schemas.openxmlformats.org/officeDocument/2006/relationships/hyperlink" Target="https://www.donaldjtrump.com/" TargetMode="External"/><Relationship Id="rId4" Type="http://schemas.openxmlformats.org/officeDocument/2006/relationships/notesSlide" Target="../notesSlides/notesSlide16.xml"/><Relationship Id="rId9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2eXCG-hlaqI?feature=oembed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7.mp4"/><Relationship Id="rId1" Type="http://schemas.microsoft.com/office/2007/relationships/media" Target="../media/media17.mp4"/><Relationship Id="rId5" Type="http://schemas.openxmlformats.org/officeDocument/2006/relationships/image" Target="../media/image26.png"/><Relationship Id="rId4" Type="http://schemas.openxmlformats.org/officeDocument/2006/relationships/notesSlide" Target="../notesSlides/notesSlide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hyperlink" Target="https://www.votervoice.net/ARCCT/campaigns/75479/respond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qSXTU_jpTDM?feature=oembed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8.mp4"/><Relationship Id="rId1" Type="http://schemas.microsoft.com/office/2007/relationships/media" Target="../media/media18.mp4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01389-D1C8-40E8-AE2C-23FC2877B5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7824" y="2198688"/>
            <a:ext cx="9534525" cy="1230312"/>
          </a:xfrm>
        </p:spPr>
        <p:txBody>
          <a:bodyPr>
            <a:normAutofit fontScale="90000"/>
          </a:bodyPr>
          <a:lstStyle/>
          <a:p>
            <a:r>
              <a:rPr lang="en-US" sz="8800" b="1" dirty="0">
                <a:solidFill>
                  <a:schemeClr val="bg1"/>
                </a:solidFill>
              </a:rPr>
              <a:t>Voting: Your Voice Matters!!</a:t>
            </a:r>
          </a:p>
        </p:txBody>
      </p:sp>
      <p:pic>
        <p:nvPicPr>
          <p:cNvPr id="3" name="Video 2">
            <a:hlinkClick r:id="" action="ppaction://media"/>
            <a:extLst>
              <a:ext uri="{FF2B5EF4-FFF2-40B4-BE49-F238E27FC236}">
                <a16:creationId xmlns:a16="http://schemas.microsoft.com/office/drawing/2014/main" id="{D2920476-4EDE-456D-A051-B77CFE98268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603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8000">
        <p:dissolve/>
      </p:transition>
    </mc:Choice>
    <mc:Fallback xmlns="">
      <p:transition spd="slow" advTm="18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A30BCE-025D-4BB0-9EC7-D2ABED3FD4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500" y="1149350"/>
            <a:ext cx="10515600" cy="4351338"/>
          </a:xfrm>
          <a:solidFill>
            <a:schemeClr val="bg1"/>
          </a:solidFill>
        </p:spPr>
        <p:txBody>
          <a:bodyPr/>
          <a:lstStyle/>
          <a:p>
            <a:endParaRPr lang="en-US" dirty="0"/>
          </a:p>
          <a:p>
            <a:r>
              <a:rPr lang="en-US" sz="3200" b="1" dirty="0"/>
              <a:t>You might be wondering:</a:t>
            </a:r>
          </a:p>
          <a:p>
            <a:pPr lvl="1"/>
            <a:r>
              <a:rPr lang="en-US" sz="2800" b="1" dirty="0"/>
              <a:t>Why should I vote?</a:t>
            </a:r>
          </a:p>
          <a:p>
            <a:pPr lvl="1"/>
            <a:r>
              <a:rPr lang="en-US" sz="2800" b="1" dirty="0"/>
              <a:t>How do I vote?</a:t>
            </a:r>
          </a:p>
          <a:p>
            <a:pPr lvl="1"/>
            <a:r>
              <a:rPr lang="en-US" sz="2800" b="1" dirty="0"/>
              <a:t>Does my vote really matter?</a:t>
            </a:r>
          </a:p>
          <a:p>
            <a:pPr lvl="1"/>
            <a:r>
              <a:rPr lang="en-US" sz="2800" b="1" dirty="0"/>
              <a:t>What rights do I have as a voter with disabilities</a:t>
            </a:r>
          </a:p>
          <a:p>
            <a:pPr lvl="1"/>
            <a:r>
              <a:rPr lang="en-US" sz="2800" b="1" dirty="0"/>
              <a:t> how will voting look during the pandemic?   What are my choices if I don’t feel comfortable going to the polls?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12" name="Video 11">
            <a:hlinkClick r:id="" action="ppaction://media"/>
            <a:extLst>
              <a:ext uri="{FF2B5EF4-FFF2-40B4-BE49-F238E27FC236}">
                <a16:creationId xmlns:a16="http://schemas.microsoft.com/office/drawing/2014/main" id="{4EAA559D-F27E-454A-AEC1-061D953A555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088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00642">
        <p:dissolve/>
      </p:transition>
    </mc:Choice>
    <mc:Fallback xmlns="">
      <p:transition spd="slow" advTm="100642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F519A-71B9-4C91-97FA-08FFFBD6C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Why Vote?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191D11-2D5E-454D-881C-8BF4A03431E5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tx1"/>
          </a:solidFill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Voting is a right and a responsibility</a:t>
            </a:r>
          </a:p>
          <a:p>
            <a:r>
              <a:rPr lang="en-US" dirty="0">
                <a:solidFill>
                  <a:schemeClr val="bg1"/>
                </a:solidFill>
              </a:rPr>
              <a:t>Voting gives you the chance to chose your government leaders</a:t>
            </a:r>
          </a:p>
          <a:p>
            <a:r>
              <a:rPr lang="en-US" dirty="0">
                <a:solidFill>
                  <a:schemeClr val="bg1"/>
                </a:solidFill>
              </a:rPr>
              <a:t>Voting allows you to express your feelings and opinions about current government leaders</a:t>
            </a:r>
          </a:p>
          <a:p>
            <a:r>
              <a:rPr lang="en-US" dirty="0">
                <a:solidFill>
                  <a:schemeClr val="bg1"/>
                </a:solidFill>
              </a:rPr>
              <a:t>Voting gives you a voice in how your community, state and country are run.</a:t>
            </a:r>
            <a:endParaRPr lang="en-US" sz="4400" b="1" u="sng" dirty="0">
              <a:solidFill>
                <a:schemeClr val="bg1"/>
              </a:solidFill>
            </a:endParaRPr>
          </a:p>
          <a:p>
            <a:pPr lvl="8" algn="ctr"/>
            <a:r>
              <a:rPr lang="en-US" sz="4800" b="1" u="sng" dirty="0">
                <a:solidFill>
                  <a:schemeClr val="bg1"/>
                </a:solidFill>
              </a:rPr>
              <a:t>Your Vote is Your Voice!!</a:t>
            </a:r>
            <a:endParaRPr lang="en-US" sz="3600" b="1" dirty="0">
              <a:solidFill>
                <a:schemeClr val="bg1"/>
              </a:solidFill>
            </a:endParaRPr>
          </a:p>
        </p:txBody>
      </p:sp>
      <p:pic>
        <p:nvPicPr>
          <p:cNvPr id="15" name="Video 14">
            <a:hlinkClick r:id="" action="ppaction://media"/>
            <a:extLst>
              <a:ext uri="{FF2B5EF4-FFF2-40B4-BE49-F238E27FC236}">
                <a16:creationId xmlns:a16="http://schemas.microsoft.com/office/drawing/2014/main" id="{B199B664-6A09-4A18-B790-BAC9F07E4E8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1" y="5319713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056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5000"/>
    </mc:Choice>
    <mc:Fallback xmlns="">
      <p:transition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 Media 3" title="You Choose - it's time to get out and vote!">
            <a:hlinkClick r:id="" action="ppaction://media"/>
            <a:extLst>
              <a:ext uri="{FF2B5EF4-FFF2-40B4-BE49-F238E27FC236}">
                <a16:creationId xmlns:a16="http://schemas.microsoft.com/office/drawing/2014/main" id="{075B2850-BEF7-4C61-BB3D-20D72EA07E1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512358" y="1614488"/>
            <a:ext cx="8424334" cy="4738688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F3DB00A5-C2C9-420B-A958-B9F343415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Get out there and vote on November 3!!</a:t>
            </a:r>
          </a:p>
        </p:txBody>
      </p:sp>
    </p:spTree>
    <p:extLst>
      <p:ext uri="{BB962C8B-B14F-4D97-AF65-F5344CB8AC3E}">
        <p14:creationId xmlns:p14="http://schemas.microsoft.com/office/powerpoint/2010/main" val="507376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5000">
        <p:dissolve/>
      </p:transition>
    </mc:Choice>
    <mc:Fallback xmlns="">
      <p:transition spd="slow" advTm="15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 Media 3" title="History of voting!">
            <a:hlinkClick r:id="" action="ppaction://media"/>
            <a:extLst>
              <a:ext uri="{FF2B5EF4-FFF2-40B4-BE49-F238E27FC236}">
                <a16:creationId xmlns:a16="http://schemas.microsoft.com/office/drawing/2014/main" id="{52574AC0-0BF1-4F4B-A572-EFA36E3E410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143940" y="643466"/>
            <a:ext cx="9904119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648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5000">
        <p:dissolve/>
      </p:transition>
    </mc:Choice>
    <mc:Fallback xmlns="">
      <p:transition spd="slow" advTm="15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DFAE8-F104-41D5-AD2E-48647AEF2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Now That We Know The Why, Here’s The How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6F41AE-E2BC-489C-8A03-4D590E88FE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Video 2">
            <a:hlinkClick r:id="" action="ppaction://media"/>
            <a:extLst>
              <a:ext uri="{FF2B5EF4-FFF2-40B4-BE49-F238E27FC236}">
                <a16:creationId xmlns:a16="http://schemas.microsoft.com/office/drawing/2014/main" id="{C7D4CA95-EA04-42DF-BA60-5399DD9D5FF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25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5000">
        <p:dissolve/>
      </p:transition>
    </mc:Choice>
    <mc:Fallback xmlns="">
      <p:transition spd="slow" advTm="15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12A6095-9166-4CD4-9B0E-3E261FDE5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Can I Vote In Connecticut?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423961E-786F-4DBF-9F24-B04480E565D5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sz="3200" b="1" dirty="0"/>
              <a:t>Are you at least 17 and turning 18 before Election Day?</a:t>
            </a:r>
          </a:p>
          <a:p>
            <a:pPr marL="0" indent="0">
              <a:buNone/>
            </a:pPr>
            <a:endParaRPr lang="en-US" sz="3200" b="1" dirty="0"/>
          </a:p>
          <a:p>
            <a:r>
              <a:rPr lang="en-US" sz="3200" b="1" dirty="0"/>
              <a:t>Are you a United States citizen living in Connecticut?</a:t>
            </a:r>
          </a:p>
          <a:p>
            <a:pPr marL="0" indent="0">
              <a:buNone/>
            </a:pPr>
            <a:endParaRPr lang="en-US" sz="3200" b="1" dirty="0"/>
          </a:p>
          <a:p>
            <a:r>
              <a:rPr lang="en-US" sz="3200" b="1" dirty="0"/>
              <a:t>If you have been convicted of a felony, have you completed confinement and parole? </a:t>
            </a:r>
          </a:p>
          <a:p>
            <a:r>
              <a:rPr lang="en-US" sz="3200" b="1" dirty="0"/>
              <a:t>If the answer to all three of these questions is yes then you can vote in Connecticut.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" name="Video 1">
            <a:hlinkClick r:id="" action="ppaction://media"/>
            <a:extLst>
              <a:ext uri="{FF2B5EF4-FFF2-40B4-BE49-F238E27FC236}">
                <a16:creationId xmlns:a16="http://schemas.microsoft.com/office/drawing/2014/main" id="{43DD102E-C626-4A1A-88C0-BDA5A985143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572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5000">
        <p:dissolve/>
      </p:transition>
    </mc:Choice>
    <mc:Fallback xmlns="">
      <p:transition spd="slow" advTm="15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26E7C-7B03-4EDC-B2CC-BB67423C3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What If I Moved Recently?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8DF0DA-80C4-437C-A068-C05D27702190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sz="3200" b="1" dirty="0"/>
              <a:t>You will have to update your voter registration to reflect your new address.</a:t>
            </a:r>
          </a:p>
          <a:p>
            <a:r>
              <a:rPr lang="en-US" sz="3200" b="1" dirty="0"/>
              <a:t>If you moved to Connecticut from another state, if you moved to a different town within Connecticut, or even if you moved within the same town, your polling location( where you go to vote)  may have changed.</a:t>
            </a:r>
          </a:p>
          <a:p>
            <a:r>
              <a:rPr lang="en-US" sz="3200" b="1" dirty="0"/>
              <a:t>Your voter registration should always reflect your current home address.</a:t>
            </a:r>
          </a:p>
        </p:txBody>
      </p:sp>
      <p:pic>
        <p:nvPicPr>
          <p:cNvPr id="4" name="Video 3">
            <a:hlinkClick r:id="" action="ppaction://media"/>
            <a:extLst>
              <a:ext uri="{FF2B5EF4-FFF2-40B4-BE49-F238E27FC236}">
                <a16:creationId xmlns:a16="http://schemas.microsoft.com/office/drawing/2014/main" id="{495A8B8F-3378-41D4-A3C2-C62DDA706D7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84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5000">
        <p:dissolve/>
      </p:transition>
    </mc:Choice>
    <mc:Fallback xmlns="">
      <p:transition spd="slow" advTm="15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FF9A6-11E4-4DD2-ADBB-D9E97C14C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Am I Registered to Vote?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EF92B1-A146-4221-9DA9-E49C0623545D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endParaRPr lang="en-US" b="1" dirty="0">
              <a:solidFill>
                <a:schemeClr val="bg1"/>
              </a:solidFill>
            </a:endParaRPr>
          </a:p>
          <a:p>
            <a:endParaRPr lang="en-US" b="1" dirty="0">
              <a:solidFill>
                <a:schemeClr val="bg1"/>
              </a:solidFill>
            </a:endParaRPr>
          </a:p>
          <a:p>
            <a:endParaRPr lang="en-US" b="1" dirty="0">
              <a:solidFill>
                <a:schemeClr val="bg1"/>
              </a:solidFill>
            </a:endParaRPr>
          </a:p>
          <a:p>
            <a:r>
              <a:rPr lang="en-US" b="1" dirty="0"/>
              <a:t>You can go to this link to check to see if you are registered to vote in CT- </a:t>
            </a:r>
            <a:r>
              <a:rPr lang="en-US" b="1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https://portaldir.ct.gov/sots/LookUp.aspx</a:t>
            </a:r>
            <a:endParaRPr lang="en-US" b="1" dirty="0"/>
          </a:p>
          <a:p>
            <a:endParaRPr lang="en-US" b="1" dirty="0"/>
          </a:p>
          <a:p>
            <a:pPr marL="0" indent="0">
              <a:buNone/>
            </a:pP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4" name="Video 3">
            <a:hlinkClick r:id="" action="ppaction://media"/>
            <a:extLst>
              <a:ext uri="{FF2B5EF4-FFF2-40B4-BE49-F238E27FC236}">
                <a16:creationId xmlns:a16="http://schemas.microsoft.com/office/drawing/2014/main" id="{976C5944-3E94-4B43-BB94-0720A3CA2BC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120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5000">
        <p:dissolve/>
      </p:transition>
    </mc:Choice>
    <mc:Fallback xmlns="">
      <p:transition spd="slow" advTm="15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9C5CB-EA02-4BC4-B115-8A2EEF5A2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Registering To Vote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862FF-B038-4334-99EC-6837163AA6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2950" y="1544637"/>
            <a:ext cx="10906125" cy="4948238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dirty="0"/>
              <a:t>It’s super fast and easy to register to vote! </a:t>
            </a:r>
          </a:p>
          <a:p>
            <a:r>
              <a:rPr lang="en-US" dirty="0"/>
              <a:t> Click </a:t>
            </a:r>
            <a:r>
              <a:rPr lang="en-US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lang="en-US" dirty="0"/>
              <a:t> to register online.</a:t>
            </a:r>
          </a:p>
          <a:p>
            <a:pPr marL="0" indent="0">
              <a:buNone/>
            </a:pPr>
            <a:r>
              <a:rPr lang="en-US" b="1" dirty="0"/>
              <a:t>OR</a:t>
            </a:r>
          </a:p>
          <a:p>
            <a:pPr marL="0" indent="0">
              <a:buNone/>
            </a:pPr>
            <a:r>
              <a:rPr lang="en-US" b="1" dirty="0"/>
              <a:t>Click </a:t>
            </a:r>
            <a:r>
              <a:rPr lang="en-US" b="1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lang="en-US" b="1" dirty="0"/>
              <a:t> for an application that you can print and fill in and mail. </a:t>
            </a:r>
          </a:p>
          <a:p>
            <a:pPr marL="0" indent="0">
              <a:buNone/>
            </a:pPr>
            <a:r>
              <a:rPr lang="en-US" sz="3200" b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***Important- You are not a voter until your application is approved by the Registrar of Voters.  You should receive a confirmation within 3 weeks. If you do not, contact the Registrar in your town hall.****</a:t>
            </a:r>
          </a:p>
          <a:p>
            <a:endParaRPr lang="en-US" b="1" dirty="0"/>
          </a:p>
        </p:txBody>
      </p:sp>
      <p:pic>
        <p:nvPicPr>
          <p:cNvPr id="10" name="Video 9">
            <a:hlinkClick r:id="" action="ppaction://media"/>
            <a:extLst>
              <a:ext uri="{FF2B5EF4-FFF2-40B4-BE49-F238E27FC236}">
                <a16:creationId xmlns:a16="http://schemas.microsoft.com/office/drawing/2014/main" id="{B195F365-65B2-48F7-B8C0-EFC4A11A53B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10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506">
        <p:dissolve/>
      </p:transition>
    </mc:Choice>
    <mc:Fallback xmlns="">
      <p:transition spd="slow" advTm="30506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165F3-B22D-461B-9937-8E8E23028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Important Voting Registration Deadlines!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E3FF24-3A90-4BCB-B47D-665F116CDC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4875" y="1577975"/>
            <a:ext cx="10515600" cy="4351338"/>
          </a:xfrm>
          <a:solidFill>
            <a:schemeClr val="bg1"/>
          </a:solidFill>
        </p:spPr>
        <p:txBody>
          <a:bodyPr/>
          <a:lstStyle/>
          <a:p>
            <a:endParaRPr lang="en-US" b="1" dirty="0"/>
          </a:p>
          <a:p>
            <a:r>
              <a:rPr lang="en-US" b="1" dirty="0"/>
              <a:t>In Person: 7 days before Election Day.</a:t>
            </a:r>
          </a:p>
          <a:p>
            <a:r>
              <a:rPr lang="en-US" b="1" dirty="0"/>
              <a:t>By Mail: Postmarked 7 days before Election Day.</a:t>
            </a:r>
          </a:p>
          <a:p>
            <a:r>
              <a:rPr lang="en-US" b="1" dirty="0"/>
              <a:t>Online: 7 days before Election Day.</a:t>
            </a:r>
          </a:p>
          <a:p>
            <a:r>
              <a:rPr lang="en-US" b="1" dirty="0"/>
              <a:t>If the voter registration deadline has passed, you can still register to vote in person at a designated Election Day Registration office. Contact your Local Election Office if you have any questions.</a:t>
            </a:r>
          </a:p>
        </p:txBody>
      </p:sp>
      <p:pic>
        <p:nvPicPr>
          <p:cNvPr id="5" name="Video 4">
            <a:hlinkClick r:id="" action="ppaction://media"/>
            <a:extLst>
              <a:ext uri="{FF2B5EF4-FFF2-40B4-BE49-F238E27FC236}">
                <a16:creationId xmlns:a16="http://schemas.microsoft.com/office/drawing/2014/main" id="{6A470166-2455-412D-92D2-074FD6BD86C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322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3690">
        <p:dissolve/>
      </p:transition>
    </mc:Choice>
    <mc:Fallback xmlns="">
      <p:transition spd="slow" advTm="3369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23774-A97F-4C07-BC9B-9D54F1CB6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How To Vote In 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09DA00-40C9-45C5-81F4-94B11B1BAD7F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b="1" dirty="0"/>
              <a:t>There are two ways to vote:</a:t>
            </a:r>
          </a:p>
          <a:p>
            <a:pPr marL="0" indent="0">
              <a:buNone/>
            </a:pPr>
            <a:r>
              <a:rPr lang="en-US" b="1" dirty="0"/>
              <a:t>1.   Vote in person at your assigned polling place.    A </a:t>
            </a:r>
            <a:r>
              <a:rPr lang="en-US" b="1" u="sng" dirty="0"/>
              <a:t>polling place</a:t>
            </a:r>
            <a:r>
              <a:rPr lang="en-US" b="1" dirty="0"/>
              <a:t> is a place where you can vote.   It’s usually somewhere that people can get to easily such as schools or community centers. </a:t>
            </a:r>
          </a:p>
          <a:p>
            <a:r>
              <a:rPr lang="en-US" b="1" dirty="0"/>
              <a:t> Polling places are open from 6am-8pm on election day</a:t>
            </a:r>
          </a:p>
          <a:p>
            <a:r>
              <a:rPr lang="en-US" b="1" dirty="0"/>
              <a:t>2.  You can also do  </a:t>
            </a:r>
            <a:r>
              <a:rPr lang="en-US" b="1" u="sng" dirty="0"/>
              <a:t>Absentee voting.  </a:t>
            </a:r>
            <a:r>
              <a:rPr lang="en-US" b="1" dirty="0"/>
              <a:t>  This means that you vote by mail instead of going to the polling place. </a:t>
            </a:r>
          </a:p>
          <a:p>
            <a:endParaRPr lang="en-US" b="1" dirty="0"/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" name="Video 9">
            <a:hlinkClick r:id="" action="ppaction://media"/>
            <a:extLst>
              <a:ext uri="{FF2B5EF4-FFF2-40B4-BE49-F238E27FC236}">
                <a16:creationId xmlns:a16="http://schemas.microsoft.com/office/drawing/2014/main" id="{3C7C6497-1872-4950-AA17-E9D0EC98248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214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5000">
        <p:dissolve/>
      </p:transition>
    </mc:Choice>
    <mc:Fallback xmlns="">
      <p:transition spd="slow" advTm="15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E4A83-9DAF-4A53-A010-E561D44BA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2842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The Voting Process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72370A9-27B5-45BF-A25D-E2DBB143B1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666" y="1116979"/>
            <a:ext cx="11402667" cy="5741021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Go to your polling place.</a:t>
            </a:r>
          </a:p>
          <a:p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Register with the poll worker at the front desk.   Have your photo ID out to show them</a:t>
            </a:r>
          </a:p>
          <a:p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You will be given a ballot</a:t>
            </a:r>
          </a:p>
          <a:p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Take the ballot  to one of the voting booths.</a:t>
            </a:r>
          </a:p>
          <a:p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Fill out your ballot by filling in the circle by the name of the candidate that you want to vote for.</a:t>
            </a:r>
          </a:p>
          <a:p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Once your filled out your ballot,  take it to the  counting machine and put it in the machine.   There will be a poll worker nearby to help you. </a:t>
            </a:r>
          </a:p>
          <a:p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Get a cool sticker saying that you voted!!</a:t>
            </a:r>
          </a:p>
          <a:p>
            <a:endParaRPr lang="en-US" sz="4000" dirty="0"/>
          </a:p>
        </p:txBody>
      </p:sp>
      <p:pic>
        <p:nvPicPr>
          <p:cNvPr id="10" name="Video 9">
            <a:hlinkClick r:id="" action="ppaction://media"/>
            <a:extLst>
              <a:ext uri="{FF2B5EF4-FFF2-40B4-BE49-F238E27FC236}">
                <a16:creationId xmlns:a16="http://schemas.microsoft.com/office/drawing/2014/main" id="{9BE22A43-F6C9-4557-AF3F-D5C266C82FF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408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5000">
        <p:dissolve/>
      </p:transition>
    </mc:Choice>
    <mc:Fallback xmlns="">
      <p:transition spd="slow" advTm="15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259D6A1-E008-47CD-B819-8342EE7B0F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957" y="0"/>
            <a:ext cx="10461635" cy="6771133"/>
          </a:xfrm>
          <a:prstGeom prst="rect">
            <a:avLst/>
          </a:prstGeom>
        </p:spPr>
      </p:pic>
      <p:pic>
        <p:nvPicPr>
          <p:cNvPr id="2" name="Video 1">
            <a:hlinkClick r:id="" action="ppaction://media"/>
            <a:extLst>
              <a:ext uri="{FF2B5EF4-FFF2-40B4-BE49-F238E27FC236}">
                <a16:creationId xmlns:a16="http://schemas.microsoft.com/office/drawing/2014/main" id="{9FC465B8-555E-4566-B2CB-19E1C63B82B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926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5000">
        <p:dissolve/>
      </p:transition>
    </mc:Choice>
    <mc:Fallback xmlns="">
      <p:transition spd="slow" advTm="15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06A18-AB0C-4C0B-9C56-E6E59F33C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As A Voter With  A Disability You have the right to…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D445DD-EF53-44FA-800C-D731B30675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8347" y="1131144"/>
            <a:ext cx="10515600" cy="4351338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chemeClr val="bg1"/>
                </a:solidFill>
              </a:rPr>
              <a:t>H</a:t>
            </a:r>
            <a:r>
              <a:rPr lang="en-US" b="1" dirty="0">
                <a:solidFill>
                  <a:schemeClr val="bg1"/>
                </a:solidFill>
              </a:rPr>
              <a:t>ave someone help you vote.</a:t>
            </a:r>
          </a:p>
          <a:p>
            <a:r>
              <a:rPr lang="en-US" b="1" dirty="0">
                <a:solidFill>
                  <a:schemeClr val="bg1"/>
                </a:solidFill>
              </a:rPr>
              <a:t>To be able to vote in a location that is accessible to you</a:t>
            </a:r>
          </a:p>
          <a:p>
            <a:r>
              <a:rPr lang="en-US" b="1" dirty="0">
                <a:solidFill>
                  <a:schemeClr val="bg1"/>
                </a:solidFill>
              </a:rPr>
              <a:t>To be able to have an alternate format for your ballot that is accessible to you ( for example braille, large print or audio)</a:t>
            </a:r>
          </a:p>
          <a:p>
            <a:r>
              <a:rPr lang="en-US" b="1" dirty="0">
                <a:solidFill>
                  <a:schemeClr val="bg1"/>
                </a:solidFill>
              </a:rPr>
              <a:t>To be able to   vote by mail if you cannot get to your polling place or its not accessible to you.</a:t>
            </a:r>
          </a:p>
          <a:p>
            <a:r>
              <a:rPr lang="en-US" b="1" dirty="0">
                <a:solidFill>
                  <a:schemeClr val="bg1"/>
                </a:solidFill>
              </a:rPr>
              <a:t>If you have concerns about voting or feel that you were discriminated against at the polling place,  please call Disability Rights CT at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                      (800) 842-7303 (toll-free in CT)</a:t>
            </a:r>
          </a:p>
          <a:p>
            <a:endParaRPr lang="en-US" b="1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                            (860) 297-4300 (voice)</a:t>
            </a:r>
          </a:p>
          <a:p>
            <a:endParaRPr lang="en-US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                                                        (860) 509-4992 (videophone)</a:t>
            </a:r>
            <a:endParaRPr lang="en-US" b="1" dirty="0"/>
          </a:p>
          <a:p>
            <a:endParaRPr lang="en-US" b="1" dirty="0"/>
          </a:p>
        </p:txBody>
      </p:sp>
      <p:pic>
        <p:nvPicPr>
          <p:cNvPr id="5" name="Video 4">
            <a:hlinkClick r:id="" action="ppaction://media"/>
            <a:extLst>
              <a:ext uri="{FF2B5EF4-FFF2-40B4-BE49-F238E27FC236}">
                <a16:creationId xmlns:a16="http://schemas.microsoft.com/office/drawing/2014/main" id="{CCFAE469-0B7F-40D2-9AB3-E0B0630875E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636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5000">
        <p:dissolve/>
      </p:transition>
    </mc:Choice>
    <mc:Fallback xmlns="">
      <p:transition spd="slow" advTm="15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 Media 3" title="People with assistants have equal voting rights">
            <a:hlinkClick r:id="" action="ppaction://media"/>
            <a:extLst>
              <a:ext uri="{FF2B5EF4-FFF2-40B4-BE49-F238E27FC236}">
                <a16:creationId xmlns:a16="http://schemas.microsoft.com/office/drawing/2014/main" id="{FCB2D740-7D27-4F3C-A1B6-D090BFF6D9C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300480" y="731520"/>
            <a:ext cx="9591040" cy="539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425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5000">
        <p:dissolve/>
      </p:transition>
    </mc:Choice>
    <mc:Fallback xmlns="">
      <p:transition spd="slow" advTm="15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I have a Disability and I Vote_Open Captions">
            <a:hlinkClick r:id="" action="ppaction://media"/>
            <a:extLst>
              <a:ext uri="{FF2B5EF4-FFF2-40B4-BE49-F238E27FC236}">
                <a16:creationId xmlns:a16="http://schemas.microsoft.com/office/drawing/2014/main" id="{6791CEA6-1761-4333-BEEB-FD86CB70720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847162" y="877218"/>
            <a:ext cx="8664154" cy="4873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94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5000">
        <p:dissolve/>
      </p:transition>
    </mc:Choice>
    <mc:Fallback xmlns="">
      <p:transition spd="slow" advTm="15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609A4-9BBD-4A4E-AA74-558D3DC35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Be An Educated Voter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EB36B0-3AE6-4CED-8150-F22CC99B59DD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tx1"/>
          </a:solidFill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Read about the candidates ( the people running for office)</a:t>
            </a:r>
          </a:p>
          <a:p>
            <a:r>
              <a:rPr lang="en-US" dirty="0">
                <a:solidFill>
                  <a:schemeClr val="bg1"/>
                </a:solidFill>
              </a:rPr>
              <a:t>Watch debates</a:t>
            </a:r>
          </a:p>
          <a:p>
            <a:r>
              <a:rPr lang="en-US" dirty="0">
                <a:solidFill>
                  <a:schemeClr val="bg1"/>
                </a:solidFill>
              </a:rPr>
              <a:t>Attend  the CT Candidates Forum on Disability issues on October 8, 2020.  event will be virtual.    More details will be provided at a later date. </a:t>
            </a:r>
          </a:p>
        </p:txBody>
      </p:sp>
      <p:pic>
        <p:nvPicPr>
          <p:cNvPr id="6" name="Video 5">
            <a:hlinkClick r:id="" action="ppaction://media"/>
            <a:extLst>
              <a:ext uri="{FF2B5EF4-FFF2-40B4-BE49-F238E27FC236}">
                <a16:creationId xmlns:a16="http://schemas.microsoft.com/office/drawing/2014/main" id="{F739F1E9-F274-4450-8249-45399A2B4DB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027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2576">
        <p:dissolve/>
      </p:transition>
    </mc:Choice>
    <mc:Fallback xmlns="">
      <p:transition spd="slow" advTm="22576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98E8D-1503-4B9B-9CE6-2D74F757C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 Who are the Presidential Candidates in 2020:  The Democratic Nominee:  Joe Biden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A8D1527-DCBF-4681-8DEF-73D375A148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b="1" dirty="0"/>
              <a:t>Joseph Robinette Biden Jr. is an American politician who served as the 47th vice president of the United States from 2009 to 2017. </a:t>
            </a:r>
          </a:p>
          <a:p>
            <a:r>
              <a:rPr lang="en-US" b="1" dirty="0"/>
              <a:t>He represented Delaware in the U.S. Senate from 1973 to 2009.</a:t>
            </a:r>
          </a:p>
          <a:p>
            <a:r>
              <a:rPr lang="en-US" b="1" dirty="0"/>
              <a:t>His wife is Dr. Jill Biden</a:t>
            </a:r>
          </a:p>
          <a:p>
            <a:r>
              <a:rPr lang="en-US" b="1" dirty="0"/>
              <a:t>Learn more about  Joe Biden </a:t>
            </a:r>
            <a:r>
              <a:rPr lang="en-US" b="1" dirty="0">
                <a:hlinkClick r:id="rId5"/>
              </a:rPr>
              <a:t>here</a:t>
            </a:r>
            <a:r>
              <a:rPr lang="en-US" b="1" dirty="0"/>
              <a:t>. </a:t>
            </a:r>
          </a:p>
        </p:txBody>
      </p:sp>
      <p:pic>
        <p:nvPicPr>
          <p:cNvPr id="10" name="Content Placeholder 9" descr="A person wearing a suit and tie smiling at the camera&#10;&#10;Description automatically generated">
            <a:extLst>
              <a:ext uri="{FF2B5EF4-FFF2-40B4-BE49-F238E27FC236}">
                <a16:creationId xmlns:a16="http://schemas.microsoft.com/office/drawing/2014/main" id="{A4EE5660-DE4F-4223-96F3-E93DF476825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1660734" y="1825625"/>
            <a:ext cx="3536531" cy="4351338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8CD3C7F-4870-4777-ADEE-FA4A3D759A15}"/>
              </a:ext>
            </a:extLst>
          </p:cNvPr>
          <p:cNvSpPr txBox="1"/>
          <p:nvPr/>
        </p:nvSpPr>
        <p:spPr>
          <a:xfrm>
            <a:off x="1660734" y="6176963"/>
            <a:ext cx="353653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linkClick r:id="rId7" tooltip="http://commons.wikimedia.org/wiki/File:Joe_Biden,_official_photo_portrait,_113th_Congress.jpg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8" tooltip="https://creativecommons.org/licenses/by-sa/3.0/"/>
              </a:rPr>
              <a:t>CC BY-SA</a:t>
            </a:r>
            <a:endParaRPr lang="en-US" sz="900" dirty="0"/>
          </a:p>
        </p:txBody>
      </p:sp>
      <p:pic>
        <p:nvPicPr>
          <p:cNvPr id="3" name="Video 2">
            <a:hlinkClick r:id="" action="ppaction://media"/>
            <a:extLst>
              <a:ext uri="{FF2B5EF4-FFF2-40B4-BE49-F238E27FC236}">
                <a16:creationId xmlns:a16="http://schemas.microsoft.com/office/drawing/2014/main" id="{95959F59-80EE-46D5-8448-60274720736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30995" y="5404207"/>
            <a:ext cx="1938390" cy="145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587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5000">
        <p:dissolve/>
      </p:transition>
    </mc:Choice>
    <mc:Fallback xmlns="">
      <p:transition spd="slow" advTm="15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1396B50-CC35-46A1-AC6D-D4C2329D0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The Republican Candidate:  President Donald J Trump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EA010D-7855-41D6-8E44-2100262EF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690688"/>
            <a:ext cx="5181600" cy="4351338"/>
          </a:xfrm>
          <a:solidFill>
            <a:schemeClr val="bg1"/>
          </a:solidFill>
        </p:spPr>
        <p:txBody>
          <a:bodyPr/>
          <a:lstStyle/>
          <a:p>
            <a:r>
              <a:rPr lang="en-US" dirty="0"/>
              <a:t>Donald J Trump is the current president of the USA.</a:t>
            </a:r>
          </a:p>
          <a:p>
            <a:r>
              <a:rPr lang="en-US" dirty="0"/>
              <a:t>Before he became president, Trump was a businessman, real estate developer and a reality tv show star.</a:t>
            </a:r>
          </a:p>
          <a:p>
            <a:r>
              <a:rPr lang="en-US" dirty="0"/>
              <a:t>He is married to Melania Trump</a:t>
            </a:r>
          </a:p>
          <a:p>
            <a:r>
              <a:rPr lang="en-US" dirty="0"/>
              <a:t>You can learn more about Trump </a:t>
            </a:r>
            <a:r>
              <a:rPr lang="en-US" dirty="0">
                <a:solidFill>
                  <a:schemeClr val="bg1"/>
                </a:solidFill>
                <a:hlinkClick r:id="rId5"/>
              </a:rPr>
              <a:t>here</a:t>
            </a:r>
            <a:r>
              <a:rPr lang="en-US" dirty="0">
                <a:solidFill>
                  <a:schemeClr val="bg1"/>
                </a:solidFill>
              </a:rPr>
              <a:t>. </a:t>
            </a:r>
          </a:p>
        </p:txBody>
      </p:sp>
      <p:pic>
        <p:nvPicPr>
          <p:cNvPr id="13" name="Content Placeholder 12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4B49EF56-A8BF-4030-9D1A-C92C796A52C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1472128" y="1690688"/>
            <a:ext cx="3536752" cy="4715670"/>
          </a:xfr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B63AD7E-F2F6-46B2-8752-92E73A5EAA76}"/>
              </a:ext>
            </a:extLst>
          </p:cNvPr>
          <p:cNvSpPr txBox="1"/>
          <p:nvPr/>
        </p:nvSpPr>
        <p:spPr>
          <a:xfrm>
            <a:off x="1472128" y="6406358"/>
            <a:ext cx="35367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linkClick r:id="rId7" tooltip="https://en.wikipedia.org/wiki/File:Donald_Trump_August_19,_2015_(cropped).jpg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8" tooltip="https://creativecommons.org/licenses/by-sa/3.0/"/>
              </a:rPr>
              <a:t>CC BY-SA</a:t>
            </a:r>
            <a:endParaRPr lang="en-US" sz="900" dirty="0"/>
          </a:p>
        </p:txBody>
      </p:sp>
      <p:pic>
        <p:nvPicPr>
          <p:cNvPr id="2" name="Video 1">
            <a:hlinkClick r:id="" action="ppaction://media"/>
            <a:extLst>
              <a:ext uri="{FF2B5EF4-FFF2-40B4-BE49-F238E27FC236}">
                <a16:creationId xmlns:a16="http://schemas.microsoft.com/office/drawing/2014/main" id="{10057895-8044-4475-A987-59AE4F4DFFD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281007" y="5424754"/>
            <a:ext cx="1910992" cy="1433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491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5000">
        <p:dissolve/>
      </p:transition>
    </mc:Choice>
    <mc:Fallback xmlns="">
      <p:transition spd="slow" advTm="15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1A019-D9B3-4C38-813F-398743BFA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So…How Do Elections Work? 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7" name="Online Media 6" title="How to Become President of the United States">
            <a:hlinkClick r:id="" action="ppaction://media"/>
            <a:extLst>
              <a:ext uri="{FF2B5EF4-FFF2-40B4-BE49-F238E27FC236}">
                <a16:creationId xmlns:a16="http://schemas.microsoft.com/office/drawing/2014/main" id="{9F62E128-3FE3-4F7E-B927-B685164C7BE8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639851" y="1255172"/>
            <a:ext cx="9311684" cy="5237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074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5000">
        <p:dissolve/>
      </p:transition>
    </mc:Choice>
    <mc:Fallback xmlns="">
      <p:transition spd="slow" advTm="15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B7865-DC05-498E-AB3A-937BB29CD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2020 Presidential and Vice-Presidential Debates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D557EC-C53E-416B-98DF-32D9CA7453A3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>
            <a:normAutofit lnSpcReduction="10000"/>
          </a:bodyPr>
          <a:lstStyle/>
          <a:p>
            <a:r>
              <a:rPr lang="en-US" dirty="0"/>
              <a:t>Save the dates! </a:t>
            </a:r>
          </a:p>
          <a:p>
            <a:r>
              <a:rPr lang="en-US" dirty="0"/>
              <a:t>This year’s Presidential Debates are on:</a:t>
            </a:r>
          </a:p>
          <a:p>
            <a:pPr lvl="1"/>
            <a:r>
              <a:rPr lang="en-US" dirty="0"/>
              <a:t>Tuesday, September 29</a:t>
            </a:r>
          </a:p>
          <a:p>
            <a:pPr lvl="1"/>
            <a:r>
              <a:rPr lang="en-US" dirty="0"/>
              <a:t>Thursday October 15</a:t>
            </a:r>
          </a:p>
          <a:p>
            <a:pPr lvl="1"/>
            <a:r>
              <a:rPr lang="en-US" dirty="0"/>
              <a:t>Thursday, October 22</a:t>
            </a:r>
          </a:p>
          <a:p>
            <a:pPr lvl="1"/>
            <a:endParaRPr lang="en-US" dirty="0"/>
          </a:p>
          <a:p>
            <a:r>
              <a:rPr lang="en-US" dirty="0"/>
              <a:t>This year’s Vice -Presidential Debate is on  Wednesday October 7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*Times to be announced*    *debates air on all local channels and on tv news channels like Fox News and CNN</a:t>
            </a:r>
          </a:p>
        </p:txBody>
      </p:sp>
      <p:pic>
        <p:nvPicPr>
          <p:cNvPr id="4" name="Video 3">
            <a:hlinkClick r:id="" action="ppaction://media"/>
            <a:extLst>
              <a:ext uri="{FF2B5EF4-FFF2-40B4-BE49-F238E27FC236}">
                <a16:creationId xmlns:a16="http://schemas.microsoft.com/office/drawing/2014/main" id="{2E432130-9EAB-4F58-AF25-A8EDCD26176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31011" y="5612258"/>
            <a:ext cx="1660988" cy="1245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07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5977">
        <p:dissolve/>
      </p:transition>
    </mc:Choice>
    <mc:Fallback xmlns="">
      <p:transition spd="slow" advTm="45977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B936D-A237-43B2-BA77-6AB500DBF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4052" y="1391576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COVID-19 and the 2020 election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73099-24DD-4D51-B4E7-CC28C58562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9911" y="2251593"/>
            <a:ext cx="9323882" cy="3778537"/>
          </a:xfrm>
          <a:solidFill>
            <a:schemeClr val="bg1"/>
          </a:solidFill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For the August 2020 primary, the governor has issued an executive order allowing all voters to vote by absentee ballot if they choose to because of COVID-19.</a:t>
            </a:r>
          </a:p>
          <a:p>
            <a:r>
              <a:rPr lang="en-US" dirty="0"/>
              <a:t>If you are eligible to vote in the primary, you will receive an application for an absentee ballot in the mail.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B81054-6F2C-4A79-B1FA-D2B7B4634D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2635" y="423922"/>
            <a:ext cx="1018120" cy="814584"/>
          </a:xfrm>
          <a:prstGeom prst="rect">
            <a:avLst/>
          </a:prstGeom>
        </p:spPr>
      </p:pic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1D66A139-8F3A-4D71-853E-C442727458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4285" y="423922"/>
            <a:ext cx="872197" cy="844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3672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541BE-0008-457A-A59C-93C156851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7299" y="245204"/>
            <a:ext cx="1978701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Voting!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A42EA0-84DB-422D-98A1-74747BA217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202" y="1570768"/>
            <a:ext cx="9923490" cy="5287232"/>
          </a:xfrm>
          <a:solidFill>
            <a:schemeClr val="tx1"/>
          </a:solidFill>
        </p:spPr>
        <p:txBody>
          <a:bodyPr>
            <a:normAutofit fontScale="25000" lnSpcReduction="20000"/>
          </a:bodyPr>
          <a:lstStyle/>
          <a:p>
            <a:r>
              <a:rPr lang="en-US" sz="7200" dirty="0">
                <a:solidFill>
                  <a:schemeClr val="bg1"/>
                </a:solidFill>
              </a:rPr>
              <a:t>People with I/DD, Families and Caregivers Should Not Have to Risk Their Health to Vote in November!</a:t>
            </a:r>
          </a:p>
          <a:p>
            <a:r>
              <a:rPr lang="en-US" sz="7200" dirty="0">
                <a:solidFill>
                  <a:schemeClr val="bg1"/>
                </a:solidFill>
              </a:rPr>
              <a:t>Educate  your legislators about </a:t>
            </a:r>
          </a:p>
          <a:p>
            <a:pPr marL="342900" indent="-342900">
              <a:buAutoNum type="arabicPeriod"/>
            </a:pPr>
            <a:r>
              <a:rPr lang="en-US" sz="7200" dirty="0">
                <a:solidFill>
                  <a:schemeClr val="bg1"/>
                </a:solidFill>
              </a:rPr>
              <a:t>Ways to make voter registration easier and more accessible.</a:t>
            </a:r>
          </a:p>
          <a:p>
            <a:r>
              <a:rPr lang="en-US" sz="7200" dirty="0">
                <a:solidFill>
                  <a:schemeClr val="bg1"/>
                </a:solidFill>
              </a:rPr>
              <a:t>For Example allow people  the option to register to vote whenever they interact online with a state agency. Add voter registration links to all state agency websites, including DDS, DSS and DADS.</a:t>
            </a:r>
          </a:p>
          <a:p>
            <a:endParaRPr lang="en-US" sz="7200" dirty="0">
              <a:solidFill>
                <a:schemeClr val="bg1"/>
              </a:solidFill>
            </a:endParaRPr>
          </a:p>
          <a:p>
            <a:r>
              <a:rPr lang="en-US" sz="7200" dirty="0">
                <a:solidFill>
                  <a:schemeClr val="bg1"/>
                </a:solidFill>
              </a:rPr>
              <a:t>2. The goods things &amp; bad things about Absentee Ballots: </a:t>
            </a:r>
          </a:p>
          <a:p>
            <a:endParaRPr lang="en-US" sz="7200" dirty="0">
              <a:solidFill>
                <a:schemeClr val="bg1"/>
              </a:solidFill>
            </a:endParaRPr>
          </a:p>
          <a:p>
            <a:r>
              <a:rPr lang="en-US" sz="7200" dirty="0">
                <a:solidFill>
                  <a:schemeClr val="bg1"/>
                </a:solidFill>
              </a:rPr>
              <a:t>They are not available  in electronic format.</a:t>
            </a:r>
          </a:p>
          <a:p>
            <a:endParaRPr lang="en-US" sz="7200" dirty="0">
              <a:solidFill>
                <a:schemeClr val="bg1"/>
              </a:solidFill>
            </a:endParaRPr>
          </a:p>
          <a:p>
            <a:r>
              <a:rPr lang="en-US" sz="7200" dirty="0">
                <a:solidFill>
                  <a:schemeClr val="bg1"/>
                </a:solidFill>
              </a:rPr>
              <a:t>The process takes a long time.</a:t>
            </a:r>
          </a:p>
          <a:p>
            <a:endParaRPr lang="en-US" sz="7200" dirty="0">
              <a:solidFill>
                <a:schemeClr val="bg1"/>
              </a:solidFill>
            </a:endParaRPr>
          </a:p>
          <a:p>
            <a:r>
              <a:rPr lang="en-US" sz="7200" dirty="0">
                <a:solidFill>
                  <a:schemeClr val="bg1"/>
                </a:solidFill>
              </a:rPr>
              <a:t>Allows people who can’t go to the polls access to the voting process.</a:t>
            </a:r>
          </a:p>
          <a:p>
            <a:endParaRPr lang="en-US" sz="7200" dirty="0">
              <a:solidFill>
                <a:schemeClr val="bg1"/>
              </a:solidFill>
            </a:endParaRPr>
          </a:p>
          <a:p>
            <a:r>
              <a:rPr lang="en-US" sz="7200" dirty="0">
                <a:solidFill>
                  <a:schemeClr val="bg1"/>
                </a:solidFill>
              </a:rPr>
              <a:t>Reach out to your legislators using this link: </a:t>
            </a:r>
            <a:r>
              <a:rPr lang="en-US" sz="7200" dirty="0">
                <a:solidFill>
                  <a:schemeClr val="bg1"/>
                </a:solidFill>
                <a:hlinkClick r:id="rId2"/>
              </a:rPr>
              <a:t>https://www.votervoice.net/ARCCT/campaigns/75479/respond</a:t>
            </a:r>
            <a:endParaRPr lang="en-US" sz="7200" dirty="0">
              <a:solidFill>
                <a:schemeClr val="bg1"/>
              </a:solidFill>
            </a:endParaRPr>
          </a:p>
          <a:p>
            <a:endParaRPr lang="en-US" sz="7200" dirty="0">
              <a:solidFill>
                <a:schemeClr val="bg1"/>
              </a:solidFill>
            </a:endParaRPr>
          </a:p>
          <a:p>
            <a:endParaRPr lang="en-US" sz="7200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25E2C67B-F889-4468-B56D-8A098A43BD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102" y="431150"/>
            <a:ext cx="872197" cy="844697"/>
          </a:xfrm>
          <a:prstGeom prst="rect">
            <a:avLst/>
          </a:prstGeom>
        </p:spPr>
      </p:pic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9A3A9CA4-6829-4ABA-923B-A8192548E5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414" y="510428"/>
            <a:ext cx="1015783" cy="765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4308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60F61-0462-40CC-B5E6-F0FC502C0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Did you know?? </a:t>
            </a:r>
          </a:p>
        </p:txBody>
      </p:sp>
      <p:pic>
        <p:nvPicPr>
          <p:cNvPr id="6" name="Online Media 5" title="Presidents Song (1-45)">
            <a:hlinkClick r:id="" action="ppaction://media"/>
            <a:extLst>
              <a:ext uri="{FF2B5EF4-FFF2-40B4-BE49-F238E27FC236}">
                <a16:creationId xmlns:a16="http://schemas.microsoft.com/office/drawing/2014/main" id="{1296D122-5E50-4347-AC86-BD80719141BC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766513" y="1516724"/>
            <a:ext cx="8846692" cy="4976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619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5000">
        <p:dissolve/>
      </p:transition>
    </mc:Choice>
    <mc:Fallback xmlns="">
      <p:transition spd="slow" advTm="15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2EA5A1A-4588-4183-A667-148AEEACBB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0262" y="309562"/>
            <a:ext cx="5451476" cy="6548438"/>
          </a:xfrm>
          <a:prstGeom prst="rect">
            <a:avLst/>
          </a:prstGeom>
        </p:spPr>
      </p:pic>
      <p:pic>
        <p:nvPicPr>
          <p:cNvPr id="4" name="Video 3">
            <a:hlinkClick r:id="" action="ppaction://media"/>
            <a:extLst>
              <a:ext uri="{FF2B5EF4-FFF2-40B4-BE49-F238E27FC236}">
                <a16:creationId xmlns:a16="http://schemas.microsoft.com/office/drawing/2014/main" id="{0598771D-BA57-4790-8A39-1B88E2F6BC8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933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5000">
        <p:dissolve/>
      </p:transition>
    </mc:Choice>
    <mc:Fallback xmlns="">
      <p:transition spd="slow" advTm="15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FDA6B32AA2E9F4282B5F6F6DF1A6910" ma:contentTypeVersion="8" ma:contentTypeDescription="Create a new document." ma:contentTypeScope="" ma:versionID="83cc7ad5a5f1e4e524e8163f81f4a151">
  <xsd:schema xmlns:xsd="http://www.w3.org/2001/XMLSchema" xmlns:xs="http://www.w3.org/2001/XMLSchema" xmlns:p="http://schemas.microsoft.com/office/2006/metadata/properties" xmlns:ns1="http://schemas.microsoft.com/sharepoint/v3" xmlns:ns3="f17d336e-b278-4098-acc0-a820d153a245" xmlns:ns4="b7f2d8f0-a748-4784-9599-f9a7592f8241" targetNamespace="http://schemas.microsoft.com/office/2006/metadata/properties" ma:root="true" ma:fieldsID="a607479da82556c507bb38f21342f1be" ns1:_="" ns3:_="" ns4:_="">
    <xsd:import namespace="http://schemas.microsoft.com/sharepoint/v3"/>
    <xsd:import namespace="f17d336e-b278-4098-acc0-a820d153a245"/>
    <xsd:import namespace="b7f2d8f0-a748-4784-9599-f9a7592f824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7d336e-b278-4098-acc0-a820d153a24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f2d8f0-a748-4784-9599-f9a7592f824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164DE296-62F5-4A22-B01C-40E7DA1640E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17d336e-b278-4098-acc0-a820d153a245"/>
    <ds:schemaRef ds:uri="b7f2d8f0-a748-4784-9599-f9a7592f824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AA90B57-5C8B-4F1C-BE71-3C9E17DD067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18B9133-3FAF-4DF9-A19C-269C76163290}">
  <ds:schemaRefs>
    <ds:schemaRef ds:uri="http://schemas.microsoft.com/office/2006/documentManagement/types"/>
    <ds:schemaRef ds:uri="http://schemas.microsoft.com/office/infopath/2007/PartnerControls"/>
    <ds:schemaRef ds:uri="b7f2d8f0-a748-4784-9599-f9a7592f8241"/>
    <ds:schemaRef ds:uri="http://www.w3.org/XML/1998/namespace"/>
    <ds:schemaRef ds:uri="http://purl.org/dc/elements/1.1/"/>
    <ds:schemaRef ds:uri="http://schemas.openxmlformats.org/package/2006/metadata/core-properties"/>
    <ds:schemaRef ds:uri="http://purl.org/dc/terms/"/>
    <ds:schemaRef ds:uri="http://schemas.microsoft.com/office/2006/metadata/properties"/>
    <ds:schemaRef ds:uri="f17d336e-b278-4098-acc0-a820d153a245"/>
    <ds:schemaRef ds:uri="http://schemas.microsoft.com/sharepoint/v3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5722</TotalTime>
  <Words>1340</Words>
  <Application>Microsoft Office PowerPoint</Application>
  <PresentationFormat>Widescreen</PresentationFormat>
  <Paragraphs>155</Paragraphs>
  <Slides>26</Slides>
  <Notes>19</Notes>
  <HiddenSlides>0</HiddenSlides>
  <MMClips>24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Office Theme</vt:lpstr>
      <vt:lpstr>Voting: Your Voice Matters!!</vt:lpstr>
      <vt:lpstr>PowerPoint Presentation</vt:lpstr>
      <vt:lpstr>Why Vote?</vt:lpstr>
      <vt:lpstr>Get out there and vote on November 3!!</vt:lpstr>
      <vt:lpstr>PowerPoint Presentation</vt:lpstr>
      <vt:lpstr>Now That We Know The Why, Here’s The How</vt:lpstr>
      <vt:lpstr>Can I Vote In Connecticut?</vt:lpstr>
      <vt:lpstr>What If I Moved Recently? </vt:lpstr>
      <vt:lpstr>Am I Registered to Vote? </vt:lpstr>
      <vt:lpstr>Registering To Vote</vt:lpstr>
      <vt:lpstr>Important Voting Registration Deadlines!</vt:lpstr>
      <vt:lpstr>How To Vote In CT</vt:lpstr>
      <vt:lpstr>The Voting Process</vt:lpstr>
      <vt:lpstr>PowerPoint Presentation</vt:lpstr>
      <vt:lpstr>As A Voter With  A Disability You have the right to…</vt:lpstr>
      <vt:lpstr>PowerPoint Presentation</vt:lpstr>
      <vt:lpstr>PowerPoint Presentation</vt:lpstr>
      <vt:lpstr>Be An Educated Voter</vt:lpstr>
      <vt:lpstr> Who are the Presidential Candidates in 2020:  The Democratic Nominee:  Joe Biden</vt:lpstr>
      <vt:lpstr>The Republican Candidate:  President Donald J Trump</vt:lpstr>
      <vt:lpstr>So…How Do Elections Work?   </vt:lpstr>
      <vt:lpstr>2020 Presidential and Vice-Presidential Debates</vt:lpstr>
      <vt:lpstr>COVID-19 and the 2020 election</vt:lpstr>
      <vt:lpstr>Voting!</vt:lpstr>
      <vt:lpstr>Did you know??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Voting: Your Voice Matters!!</dc:title>
  <dc:creator>Razumnaya, Yana</dc:creator>
  <cp:lastModifiedBy>Cymbala, Patricia</cp:lastModifiedBy>
  <cp:revision>34</cp:revision>
  <dcterms:created xsi:type="dcterms:W3CDTF">2020-06-29T14:54:40Z</dcterms:created>
  <dcterms:modified xsi:type="dcterms:W3CDTF">2020-07-22T21:16:23Z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0x010100AFDA6B32AA2E9F4282B5F6F6DF1A6910</vt:lpwstr>
  </property>
</Properties>
</file>