
<file path=[Content_Types].xml><?xml version="1.0" encoding="utf-8"?>
<Types xmlns="http://schemas.openxmlformats.org/package/2006/content-types">
  <Default Extension="emf" ContentType="image/x-emf"/>
  <Default Extension="jpeg" ContentType="image/jpeg"/>
  <Default Extension="jpg" ContentType="image/jpeg"/>
  <Default Extension="png" ContentType="image/png"/>
  <Default Extension="rels" ContentType="application/vnd.openxmlformats-package.relationships+xml"/>
  <Default Extension="tmp" ContentType="image/png"/>
  <Default Extension="xml" ContentType="applicat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theme/theme2.xml" ContentType="application/vnd.openxmlformats-officedocument.theme+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revisionInfo.xml" ContentType="application/vnd.ms-powerpoint.revisioninfo+xml"/>
  <Override PartName="/ppt/authors.xml" ContentType="application/vnd.ms-powerpoint.authors+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autoCompressPictures="0">
  <p:sldMasterIdLst>
    <p:sldMasterId id="2147483660" r:id="rId4"/>
  </p:sldMasterIdLst>
  <p:notesMasterIdLst>
    <p:notesMasterId r:id="rId60"/>
  </p:notesMasterIdLst>
  <p:sldIdLst>
    <p:sldId id="264" r:id="rId5"/>
    <p:sldId id="265" r:id="rId6"/>
    <p:sldId id="1388" r:id="rId7"/>
    <p:sldId id="266" r:id="rId8"/>
    <p:sldId id="1412" r:id="rId9"/>
    <p:sldId id="267" r:id="rId10"/>
    <p:sldId id="1397" r:id="rId11"/>
    <p:sldId id="1390" r:id="rId12"/>
    <p:sldId id="1392" r:id="rId13"/>
    <p:sldId id="1391" r:id="rId14"/>
    <p:sldId id="1400" r:id="rId15"/>
    <p:sldId id="1401" r:id="rId16"/>
    <p:sldId id="1402" r:id="rId17"/>
    <p:sldId id="1403" r:id="rId18"/>
    <p:sldId id="1404" r:id="rId19"/>
    <p:sldId id="1405" r:id="rId20"/>
    <p:sldId id="1406" r:id="rId21"/>
    <p:sldId id="1407" r:id="rId22"/>
    <p:sldId id="1408" r:id="rId23"/>
    <p:sldId id="1409" r:id="rId24"/>
    <p:sldId id="1410" r:id="rId25"/>
    <p:sldId id="1411" r:id="rId26"/>
    <p:sldId id="1414" r:id="rId27"/>
    <p:sldId id="1415" r:id="rId28"/>
    <p:sldId id="1416" r:id="rId29"/>
    <p:sldId id="1417" r:id="rId30"/>
    <p:sldId id="1418" r:id="rId31"/>
    <p:sldId id="1419" r:id="rId32"/>
    <p:sldId id="1420" r:id="rId33"/>
    <p:sldId id="1421" r:id="rId34"/>
    <p:sldId id="1423" r:id="rId35"/>
    <p:sldId id="1425" r:id="rId36"/>
    <p:sldId id="1426" r:id="rId37"/>
    <p:sldId id="1429" r:id="rId38"/>
    <p:sldId id="1431" r:id="rId39"/>
    <p:sldId id="1432" r:id="rId40"/>
    <p:sldId id="1435" r:id="rId41"/>
    <p:sldId id="1434" r:id="rId42"/>
    <p:sldId id="1433" r:id="rId43"/>
    <p:sldId id="1436" r:id="rId44"/>
    <p:sldId id="1437" r:id="rId45"/>
    <p:sldId id="1438" r:id="rId46"/>
    <p:sldId id="1439" r:id="rId47"/>
    <p:sldId id="1440" r:id="rId48"/>
    <p:sldId id="1441" r:id="rId49"/>
    <p:sldId id="1442" r:id="rId50"/>
    <p:sldId id="1443" r:id="rId51"/>
    <p:sldId id="1444" r:id="rId52"/>
    <p:sldId id="1445" r:id="rId53"/>
    <p:sldId id="1446" r:id="rId54"/>
    <p:sldId id="1447" r:id="rId55"/>
    <p:sldId id="280" r:id="rId56"/>
    <p:sldId id="1448" r:id="rId57"/>
    <p:sldId id="1449" r:id="rId58"/>
    <p:sldId id="1450" r:id="rId59"/>
  </p:sldIdLst>
  <p:sldSz cx="12192000" cy="6858000"/>
  <p:notesSz cx="6858000" cy="9144000"/>
  <p:defaultTex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authors.xml><?xml version="1.0" encoding="utf-8"?>
<p188:authorLst xmlns:a="http://schemas.openxmlformats.org/drawingml/2006/main" xmlns:r="http://schemas.openxmlformats.org/officeDocument/2006/relationships" xmlns:p188="http://schemas.microsoft.com/office/powerpoint/2018/8/main">
  <p188:author id="{1584AA44-8E4A-229B-847D-7BD8FFA98280}" name="Kailyn Lundeberg" initials="KL" userId="S-1-5-21-1668284364-3927605653-1505094145-477820" providerId="AD"/>
  <p188:author id="{43B95586-0A3A-73C6-0CF0-48A7D123D348}" name="Kelly, Patrice" initials="KP" userId="S::Patrice.Kelly@ct.gov::1e83843b-a355-46f3-a1ac-54819e80f349" providerId="AD"/>
  <p188:author id="{6CA84ECD-E80E-EA8F-A4F8-16DDFBB3FDED}" name="Stern, Kaitlin" initials="SK" userId="S::Kaitlin.Stern@ct.gov::87755687-d034-4979-bc13-46b400b377ca" providerId="AD"/>
</p188: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E2AC00"/>
    <a:srgbClr val="D09E00"/>
    <a:srgbClr val="57D3FF"/>
    <a:srgbClr val="253A64"/>
    <a:srgbClr val="23AE49"/>
    <a:srgbClr val="00AAE7"/>
    <a:srgbClr val="0D2C6C"/>
    <a:srgbClr val="FFFF99"/>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p1510:revLst>
    <p1510:client id="{5CBE66D4-6A58-4216-A56A-CC5D48618CC8}" v="45" dt="2025-01-09T20:40:11.306"/>
  </p1510:revLst>
</p1510:revInfo>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BC89EF96-8CEA-46FF-86C4-4CE0E7609802}" styleName="Light Style 3 - Accent 1">
    <a:wholeTbl>
      <a:tcTxStyle>
        <a:fontRef idx="minor">
          <a:scrgbClr r="0" g="0" b="0"/>
        </a:fontRef>
        <a:schemeClr val="tx1"/>
      </a:tcTxStyle>
      <a:tcStyle>
        <a:tcBdr>
          <a:left>
            <a:ln w="12700" cmpd="sng">
              <a:solidFill>
                <a:schemeClr val="accent1"/>
              </a:solidFill>
            </a:ln>
          </a:left>
          <a:right>
            <a:ln w="12700" cmpd="sng">
              <a:solidFill>
                <a:schemeClr val="accent1"/>
              </a:solidFill>
            </a:ln>
          </a:right>
          <a:top>
            <a:ln w="12700" cmpd="sng">
              <a:solidFill>
                <a:schemeClr val="accent1"/>
              </a:solidFill>
            </a:ln>
          </a:top>
          <a:bottom>
            <a:ln w="12700" cmpd="sng">
              <a:solidFill>
                <a:schemeClr val="accent1"/>
              </a:solidFill>
            </a:ln>
          </a:bottom>
          <a:insideH>
            <a:ln w="12700" cmpd="sng">
              <a:solidFill>
                <a:schemeClr val="accent1"/>
              </a:solidFill>
            </a:ln>
          </a:insideH>
          <a:insideV>
            <a:ln w="12700" cmpd="sng">
              <a:solidFill>
                <a:schemeClr val="accent1"/>
              </a:solidFill>
            </a:ln>
          </a:insideV>
        </a:tcBdr>
        <a:fill>
          <a:noFill/>
        </a:fill>
      </a:tcStyle>
    </a:wholeTbl>
    <a:band1H>
      <a:tcStyle>
        <a:tcBdr/>
        <a:fill>
          <a:solidFill>
            <a:schemeClr val="accent1">
              <a:alpha val="20000"/>
            </a:schemeClr>
          </a:solidFill>
        </a:fill>
      </a:tcStyle>
    </a:band1H>
    <a:band1V>
      <a:tcStyle>
        <a:tcBdr/>
        <a:fill>
          <a:solidFill>
            <a:schemeClr val="accent1">
              <a:alpha val="20000"/>
            </a:schemeClr>
          </a:solidFill>
        </a:fill>
      </a:tcStyle>
    </a:band1V>
    <a:lastCol>
      <a:tcTxStyle b="on"/>
      <a:tcStyle>
        <a:tcBdr/>
      </a:tcStyle>
    </a:lastCol>
    <a:firstCol>
      <a:tcTxStyle b="on"/>
      <a:tcStyle>
        <a:tcBdr/>
      </a:tcStyle>
    </a:firstCol>
    <a:lastRow>
      <a:tcTxStyle b="on"/>
      <a:tcStyle>
        <a:tcBdr>
          <a:top>
            <a:ln w="50800" cmpd="dbl">
              <a:solidFill>
                <a:schemeClr val="accent1"/>
              </a:solidFill>
            </a:ln>
          </a:top>
        </a:tcBdr>
        <a:fill>
          <a:noFill/>
        </a:fill>
      </a:tcStyle>
    </a:lastRow>
    <a:firstRow>
      <a:tcTxStyle b="on"/>
      <a:tcStyle>
        <a:tcBdr>
          <a:bottom>
            <a:ln w="25400" cmpd="sng">
              <a:solidFill>
                <a:schemeClr val="accent1"/>
              </a:solidFill>
            </a:ln>
          </a:bottom>
        </a:tcBdr>
        <a:fill>
          <a:noFill/>
        </a:fill>
      </a:tcStyle>
    </a:firstRow>
  </a:tblStyle>
  <a:tblStyle styleId="{E8B1032C-EA38-4F05-BA0D-38AFFFC7BED3}" styleName="Light Style 3 - Accent 6">
    <a:wholeTbl>
      <a:tcTxStyle>
        <a:fontRef idx="minor">
          <a:scrgbClr r="0" g="0" b="0"/>
        </a:fontRef>
        <a:schemeClr val="tx1"/>
      </a:tcTxStyle>
      <a:tcStyle>
        <a:tcBdr>
          <a:left>
            <a:ln w="12700" cmpd="sng">
              <a:solidFill>
                <a:schemeClr val="accent6"/>
              </a:solidFill>
            </a:ln>
          </a:left>
          <a:right>
            <a:ln w="12700" cmpd="sng">
              <a:solidFill>
                <a:schemeClr val="accent6"/>
              </a:solidFill>
            </a:ln>
          </a:right>
          <a:top>
            <a:ln w="12700" cmpd="sng">
              <a:solidFill>
                <a:schemeClr val="accent6"/>
              </a:solidFill>
            </a:ln>
          </a:top>
          <a:bottom>
            <a:ln w="12700" cmpd="sng">
              <a:solidFill>
                <a:schemeClr val="accent6"/>
              </a:solidFill>
            </a:ln>
          </a:bottom>
          <a:insideH>
            <a:ln w="12700" cmpd="sng">
              <a:solidFill>
                <a:schemeClr val="accent6"/>
              </a:solidFill>
            </a:ln>
          </a:insideH>
          <a:insideV>
            <a:ln w="12700" cmpd="sng">
              <a:solidFill>
                <a:schemeClr val="accent6"/>
              </a:solidFill>
            </a:ln>
          </a:insideV>
        </a:tcBdr>
        <a:fill>
          <a:noFill/>
        </a:fill>
      </a:tcStyle>
    </a:wholeTbl>
    <a:band1H>
      <a:tcStyle>
        <a:tcBdr/>
        <a:fill>
          <a:solidFill>
            <a:schemeClr val="accent6">
              <a:alpha val="20000"/>
            </a:schemeClr>
          </a:solidFill>
        </a:fill>
      </a:tcStyle>
    </a:band1H>
    <a:band1V>
      <a:tcStyle>
        <a:tcBdr/>
        <a:fill>
          <a:solidFill>
            <a:schemeClr val="accent6">
              <a:alpha val="20000"/>
            </a:schemeClr>
          </a:solidFill>
        </a:fill>
      </a:tcStyle>
    </a:band1V>
    <a:lastCol>
      <a:tcTxStyle b="on"/>
      <a:tcStyle>
        <a:tcBdr/>
      </a:tcStyle>
    </a:lastCol>
    <a:firstCol>
      <a:tcTxStyle b="on"/>
      <a:tcStyle>
        <a:tcBdr/>
      </a:tcStyle>
    </a:firstCol>
    <a:lastRow>
      <a:tcTxStyle b="on"/>
      <a:tcStyle>
        <a:tcBdr>
          <a:top>
            <a:ln w="50800" cmpd="dbl">
              <a:solidFill>
                <a:schemeClr val="accent6"/>
              </a:solidFill>
            </a:ln>
          </a:top>
        </a:tcBdr>
        <a:fill>
          <a:noFill/>
        </a:fill>
      </a:tcStyle>
    </a:lastRow>
    <a:firstRow>
      <a:tcTxStyle b="on"/>
      <a:tcStyle>
        <a:tcBdr>
          <a:bottom>
            <a:ln w="25400" cmpd="sng">
              <a:solidFill>
                <a:schemeClr val="accent6"/>
              </a:solidFill>
            </a:ln>
          </a:bottom>
        </a:tcBdr>
        <a:fill>
          <a:noFill/>
        </a:fill>
      </a:tcStyle>
    </a:firstRow>
  </a:tblStyle>
  <a:tblStyle styleId="{616DA210-FB5B-4158-B5E0-FEB733F419BA}" styleName="Light Style 3">
    <a:wholeTbl>
      <a:tcTxStyle>
        <a:fontRef idx="minor">
          <a:scrgbClr r="0" g="0" b="0"/>
        </a:fontRef>
        <a:schemeClr val="tx1"/>
      </a:tcTxStyle>
      <a:tcStyle>
        <a:tcBdr>
          <a:left>
            <a:ln w="12700" cmpd="sng">
              <a:solidFill>
                <a:schemeClr val="tx1"/>
              </a:solidFill>
            </a:ln>
          </a:left>
          <a:right>
            <a:ln w="12700" cmpd="sng">
              <a:solidFill>
                <a:schemeClr val="tx1"/>
              </a:solidFill>
            </a:ln>
          </a:right>
          <a:top>
            <a:ln w="12700" cmpd="sng">
              <a:solidFill>
                <a:schemeClr val="tx1"/>
              </a:solidFill>
            </a:ln>
          </a:top>
          <a:bottom>
            <a:ln w="12700" cmpd="sng">
              <a:solidFill>
                <a:schemeClr val="tx1"/>
              </a:solidFill>
            </a:ln>
          </a:bottom>
          <a:insideH>
            <a:ln w="12700" cmpd="sng">
              <a:solidFill>
                <a:schemeClr val="tx1"/>
              </a:solidFill>
            </a:ln>
          </a:insideH>
          <a:insideV>
            <a:ln w="12700" cmpd="sng">
              <a:solidFill>
                <a:schemeClr val="tx1"/>
              </a:solidFill>
            </a:ln>
          </a:insideV>
        </a:tcBdr>
        <a:fill>
          <a:noFill/>
        </a:fill>
      </a:tcStyle>
    </a:wholeTbl>
    <a:band1H>
      <a:tcStyle>
        <a:tcBdr/>
        <a:fill>
          <a:solidFill>
            <a:schemeClr val="tx1">
              <a:alpha val="20000"/>
            </a:schemeClr>
          </a:solidFill>
        </a:fill>
      </a:tcStyle>
    </a:band1H>
    <a:band1V>
      <a:tcStyle>
        <a:tcBdr/>
        <a:fill>
          <a:solidFill>
            <a:schemeClr val="tx1">
              <a:alpha val="20000"/>
            </a:schemeClr>
          </a:solidFill>
        </a:fill>
      </a:tcStyle>
    </a:band1V>
    <a:lastCol>
      <a:tcTxStyle b="on"/>
      <a:tcStyle>
        <a:tcBdr/>
      </a:tcStyle>
    </a:lastCol>
    <a:firstCol>
      <a:tcTxStyle b="on"/>
      <a:tcStyle>
        <a:tcBdr/>
      </a:tcStyle>
    </a:firstCol>
    <a:lastRow>
      <a:tcTxStyle b="on"/>
      <a:tcStyle>
        <a:tcBdr>
          <a:top>
            <a:ln w="50800" cmpd="dbl">
              <a:solidFill>
                <a:schemeClr val="tx1"/>
              </a:solidFill>
            </a:ln>
          </a:top>
        </a:tcBdr>
        <a:fill>
          <a:noFill/>
        </a:fill>
      </a:tcStyle>
    </a:lastRow>
    <a:firstRow>
      <a:tcTxStyle b="on"/>
      <a:tcStyle>
        <a:tcBdr>
          <a:bottom>
            <a:ln w="25400" cmpd="sng">
              <a:solidFill>
                <a:schemeClr val="tx1"/>
              </a:solidFill>
            </a:ln>
          </a:bottom>
        </a:tcBdr>
        <a:fill>
          <a:noFill/>
        </a:fill>
      </a:tcStyle>
    </a:firstRow>
  </a:tblStyle>
  <a:tblStyle styleId="{0505E3EF-67EA-436B-97B2-0124C06EBD24}" styleName="Medium Style 4 - Accent 3">
    <a:wholeTbl>
      <a:tcTxStyle>
        <a:fontRef idx="minor">
          <a:scrgbClr r="0" g="0" b="0"/>
        </a:fontRef>
        <a:schemeClr val="dk1"/>
      </a:tcTxStyle>
      <a:tcStyle>
        <a:tcBdr>
          <a:left>
            <a:ln w="12700" cmpd="sng">
              <a:solidFill>
                <a:schemeClr val="accent3"/>
              </a:solidFill>
            </a:ln>
          </a:left>
          <a:right>
            <a:ln w="12700" cmpd="sng">
              <a:solidFill>
                <a:schemeClr val="accent3"/>
              </a:solidFill>
            </a:ln>
          </a:right>
          <a:top>
            <a:ln w="12700" cmpd="sng">
              <a:solidFill>
                <a:schemeClr val="accent3"/>
              </a:solidFill>
            </a:ln>
          </a:top>
          <a:bottom>
            <a:ln w="12700" cmpd="sng">
              <a:solidFill>
                <a:schemeClr val="accent3"/>
              </a:solidFill>
            </a:ln>
          </a:bottom>
          <a:insideH>
            <a:ln w="12700" cmpd="sng">
              <a:solidFill>
                <a:schemeClr val="accent3"/>
              </a:solidFill>
            </a:ln>
          </a:insideH>
          <a:insideV>
            <a:ln w="12700" cmpd="sng">
              <a:solidFill>
                <a:schemeClr val="accent3"/>
              </a:solidFill>
            </a:ln>
          </a:insideV>
        </a:tcBdr>
        <a:fill>
          <a:solidFill>
            <a:schemeClr val="accent3">
              <a:tint val="20000"/>
            </a:schemeClr>
          </a:solidFill>
        </a:fill>
      </a:tcStyle>
    </a:wholeTbl>
    <a:band1H>
      <a:tcStyle>
        <a:tcBdr/>
        <a:fill>
          <a:solidFill>
            <a:schemeClr val="accent3">
              <a:tint val="40000"/>
            </a:schemeClr>
          </a:solidFill>
        </a:fill>
      </a:tcStyle>
    </a:band1H>
    <a:band1V>
      <a:tcStyle>
        <a:tcBdr/>
        <a:fill>
          <a:solidFill>
            <a:schemeClr val="accent3">
              <a:tint val="40000"/>
            </a:schemeClr>
          </a:solidFill>
        </a:fill>
      </a:tcStyle>
    </a:band1V>
    <a:lastCol>
      <a:tcTxStyle b="on"/>
      <a:tcStyle>
        <a:tcBdr/>
      </a:tcStyle>
    </a:lastCol>
    <a:firstCol>
      <a:tcTxStyle b="on"/>
      <a:tcStyle>
        <a:tcBdr/>
      </a:tcStyle>
    </a:firstCol>
    <a:lastRow>
      <a:tcTxStyle b="on"/>
      <a:tcStyle>
        <a:tcBdr>
          <a:top>
            <a:ln w="25400" cmpd="sng">
              <a:solidFill>
                <a:schemeClr val="accent3"/>
              </a:solidFill>
            </a:ln>
          </a:top>
        </a:tcBdr>
        <a:fill>
          <a:solidFill>
            <a:schemeClr val="accent3">
              <a:tint val="20000"/>
            </a:schemeClr>
          </a:solidFill>
        </a:fill>
      </a:tcStyle>
    </a:lastRow>
    <a:firstRow>
      <a:tcTxStyle b="on"/>
      <a:tcStyle>
        <a:tcBdr/>
        <a:fill>
          <a:solidFill>
            <a:schemeClr val="accent3">
              <a:tint val="20000"/>
            </a:schemeClr>
          </a:solidFill>
        </a:fill>
      </a:tcStyle>
    </a:firstRow>
  </a:tblStyle>
  <a:tblStyle styleId="{93296810-A885-4BE3-A3E7-6D5BEEA58F35}" styleName="Medium Style 2 - Accent 6">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6">
              <a:tint val="20000"/>
            </a:schemeClr>
          </a:solidFill>
        </a:fill>
      </a:tcStyle>
    </a:wholeTbl>
    <a:band1H>
      <a:tcStyle>
        <a:tcBdr/>
        <a:fill>
          <a:solidFill>
            <a:schemeClr val="accent6">
              <a:tint val="40000"/>
            </a:schemeClr>
          </a:solidFill>
        </a:fill>
      </a:tcStyle>
    </a:band1H>
    <a:band2H>
      <a:tcStyle>
        <a:tcBdr/>
      </a:tcStyle>
    </a:band2H>
    <a:band1V>
      <a:tcStyle>
        <a:tcBdr/>
        <a:fill>
          <a:solidFill>
            <a:schemeClr val="accent6">
              <a:tint val="40000"/>
            </a:schemeClr>
          </a:solidFill>
        </a:fill>
      </a:tcStyle>
    </a:band1V>
    <a:band2V>
      <a:tcStyle>
        <a:tcBdr/>
      </a:tcStyle>
    </a:band2V>
    <a:lastCol>
      <a:tcTxStyle b="on">
        <a:fontRef idx="minor">
          <a:prstClr val="black"/>
        </a:fontRef>
        <a:schemeClr val="lt1"/>
      </a:tcTxStyle>
      <a:tcStyle>
        <a:tcBdr/>
        <a:fill>
          <a:solidFill>
            <a:schemeClr val="accent6"/>
          </a:solidFill>
        </a:fill>
      </a:tcStyle>
    </a:lastCol>
    <a:firstCol>
      <a:tcTxStyle b="on">
        <a:fontRef idx="minor">
          <a:prstClr val="black"/>
        </a:fontRef>
        <a:schemeClr val="lt1"/>
      </a:tcTxStyle>
      <a:tcStyle>
        <a:tcBdr/>
        <a:fill>
          <a:solidFill>
            <a:schemeClr val="accent6"/>
          </a:solidFill>
        </a:fill>
      </a:tcStyle>
    </a:firstCol>
    <a:lastRow>
      <a:tcTxStyle b="on">
        <a:fontRef idx="minor">
          <a:prstClr val="black"/>
        </a:fontRef>
        <a:schemeClr val="lt1"/>
      </a:tcTxStyle>
      <a:tcStyle>
        <a:tcBdr>
          <a:top>
            <a:ln w="38100" cmpd="sng">
              <a:solidFill>
                <a:schemeClr val="lt1"/>
              </a:solidFill>
            </a:ln>
          </a:top>
        </a:tcBdr>
        <a:fill>
          <a:solidFill>
            <a:schemeClr val="accent6"/>
          </a:solidFill>
        </a:fill>
      </a:tcStyle>
    </a:lastRow>
    <a:firstRow>
      <a:tcTxStyle b="on">
        <a:fontRef idx="minor">
          <a:prstClr val="black"/>
        </a:fontRef>
        <a:schemeClr val="lt1"/>
      </a:tcTxStyle>
      <a:tcStyle>
        <a:tcBdr>
          <a:bottom>
            <a:ln w="38100" cmpd="sng">
              <a:solidFill>
                <a:schemeClr val="lt1"/>
              </a:solidFill>
            </a:ln>
          </a:bottom>
        </a:tcBdr>
        <a:fill>
          <a:solidFill>
            <a:schemeClr val="accent6"/>
          </a:solidFill>
        </a:fill>
      </a:tcStyle>
    </a:firstRow>
  </a:tblStyle>
  <a:tblStyle styleId="{8EC20E35-A176-4012-BC5E-935CFFF8708E}" styleName="Medium Style 3">
    <a:wholeTbl>
      <a:tcTxStyle>
        <a:fontRef idx="minor"/>
        <a:schemeClr val="dk1"/>
      </a:tcTxStyle>
      <a:tcStyle>
        <a:tcBdr>
          <a:left>
            <a:ln>
              <a:noFill/>
            </a:ln>
          </a:left>
          <a:right>
            <a:ln>
              <a:noFill/>
            </a:ln>
          </a:right>
          <a:top>
            <a:ln w="25400" cmpd="sng">
              <a:solidFill>
                <a:schemeClr val="dk1"/>
              </a:solidFill>
            </a:ln>
          </a:top>
          <a:bottom>
            <a:ln w="25400" cmpd="sng">
              <a:solidFill>
                <a:schemeClr val="dk1"/>
              </a:solidFill>
            </a:ln>
          </a:bottom>
          <a:insideH>
            <a:ln>
              <a:noFill/>
            </a:ln>
          </a:insideH>
          <a:insideV>
            <a:ln>
              <a:noFill/>
            </a:ln>
          </a:insideV>
        </a:tcBdr>
        <a:fill>
          <a:solidFill>
            <a:schemeClr val="lt1"/>
          </a:solidFill>
        </a:fill>
      </a:tcStyle>
    </a:wholeTbl>
    <a:band1H>
      <a:tcStyle>
        <a:tcBdr/>
        <a:fill>
          <a:solidFill>
            <a:schemeClr val="dk1">
              <a:tint val="20000"/>
            </a:schemeClr>
          </a:solidFill>
        </a:fill>
      </a:tcStyle>
    </a:band1H>
    <a:band1V>
      <a:tcStyle>
        <a:tcBdr/>
        <a:fill>
          <a:solidFill>
            <a:schemeClr val="dk1">
              <a:tint val="20000"/>
            </a:schemeClr>
          </a:solidFill>
        </a:fill>
      </a:tcStyle>
    </a:band1V>
    <a:lastCol>
      <a:tcTxStyle b="on">
        <a:fontRef idx="minor">
          <a:scrgbClr r="0" g="0" b="0"/>
        </a:fontRef>
        <a:schemeClr val="lt1"/>
      </a:tcTxStyle>
      <a:tcStyle>
        <a:tcBdr/>
        <a:fill>
          <a:solidFill>
            <a:schemeClr val="dk1"/>
          </a:solidFill>
        </a:fill>
      </a:tcStyle>
    </a:lastCol>
    <a:firstCol>
      <a:tcTxStyle b="on">
        <a:fontRef idx="minor">
          <a:scrgbClr r="0" g="0" b="0"/>
        </a:fontRef>
        <a:schemeClr val="lt1"/>
      </a:tcTxStyle>
      <a:tcStyle>
        <a:tcBdr/>
        <a:fill>
          <a:solidFill>
            <a:schemeClr val="dk1"/>
          </a:solidFill>
        </a:fill>
      </a:tcStyle>
    </a:firstCol>
    <a:lastRow>
      <a:tcTxStyle b="on"/>
      <a:tcStyle>
        <a:tcBdr>
          <a:top>
            <a:ln w="50800" cmpd="dbl">
              <a:solidFill>
                <a:schemeClr val="dk1"/>
              </a:solidFill>
            </a:ln>
          </a:top>
        </a:tcBdr>
        <a:fill>
          <a:solidFill>
            <a:schemeClr val="lt1"/>
          </a:solidFill>
        </a:fill>
      </a:tcStyle>
    </a:lastRow>
    <a:seCell>
      <a:tcTxStyle b="on">
        <a:fontRef idx="minor">
          <a:scrgbClr r="0" g="0" b="0"/>
        </a:fontRef>
        <a:schemeClr val="dk1"/>
      </a:tcTxStyle>
      <a:tcStyle>
        <a:tcBdr/>
      </a:tcStyle>
    </a:seCell>
    <a:swCell>
      <a:tcTxStyle b="on">
        <a:fontRef idx="minor">
          <a:scrgbClr r="0" g="0" b="0"/>
        </a:fontRef>
        <a:schemeClr val="dk1"/>
      </a:tcTxStyle>
      <a:tcStyle>
        <a:tcBdr/>
      </a:tcStyle>
    </a:swCell>
    <a:firstRow>
      <a:tcTxStyle b="on">
        <a:fontRef idx="minor">
          <a:scrgbClr r="0" g="0" b="0"/>
        </a:fontRef>
        <a:schemeClr val="lt1"/>
      </a:tcTxStyle>
      <a:tcStyle>
        <a:tcBdr>
          <a:bottom>
            <a:ln w="25400" cmpd="sng">
              <a:solidFill>
                <a:schemeClr val="dk1"/>
              </a:solidFill>
            </a:ln>
          </a:bottom>
        </a:tcBdr>
        <a:fill>
          <a:solidFill>
            <a:schemeClr val="dk1"/>
          </a:solidFill>
        </a:fill>
      </a:tcStyle>
    </a:firstRow>
  </a:tblStyle>
  <a:tblStyle styleId="{22838BEF-8BB2-4498-84A7-C5851F593DF1}" styleName="Medium Style 4 - Accent 5">
    <a:wholeTbl>
      <a:tcTxStyle>
        <a:fontRef idx="minor">
          <a:scrgbClr r="0" g="0" b="0"/>
        </a:fontRef>
        <a:schemeClr val="dk1"/>
      </a:tcTxStyle>
      <a:tcStyle>
        <a:tcBdr>
          <a:left>
            <a:ln w="12700" cmpd="sng">
              <a:solidFill>
                <a:schemeClr val="accent5"/>
              </a:solidFill>
            </a:ln>
          </a:left>
          <a:right>
            <a:ln w="12700" cmpd="sng">
              <a:solidFill>
                <a:schemeClr val="accent5"/>
              </a:solidFill>
            </a:ln>
          </a:right>
          <a:top>
            <a:ln w="12700" cmpd="sng">
              <a:solidFill>
                <a:schemeClr val="accent5"/>
              </a:solidFill>
            </a:ln>
          </a:top>
          <a:bottom>
            <a:ln w="12700" cmpd="sng">
              <a:solidFill>
                <a:schemeClr val="accent5"/>
              </a:solidFill>
            </a:ln>
          </a:bottom>
          <a:insideH>
            <a:ln w="12700" cmpd="sng">
              <a:solidFill>
                <a:schemeClr val="accent5"/>
              </a:solidFill>
            </a:ln>
          </a:insideH>
          <a:insideV>
            <a:ln w="12700" cmpd="sng">
              <a:solidFill>
                <a:schemeClr val="accent5"/>
              </a:solidFill>
            </a:ln>
          </a:insideV>
        </a:tcBdr>
        <a:fill>
          <a:solidFill>
            <a:schemeClr val="accent5">
              <a:tint val="20000"/>
            </a:schemeClr>
          </a:solidFill>
        </a:fill>
      </a:tcStyle>
    </a:wholeTbl>
    <a:band1H>
      <a:tcStyle>
        <a:tcBdr/>
        <a:fill>
          <a:solidFill>
            <a:schemeClr val="accent5">
              <a:tint val="40000"/>
            </a:schemeClr>
          </a:solidFill>
        </a:fill>
      </a:tcStyle>
    </a:band1H>
    <a:band1V>
      <a:tcStyle>
        <a:tcBdr/>
        <a:fill>
          <a:solidFill>
            <a:schemeClr val="accent5">
              <a:tint val="40000"/>
            </a:schemeClr>
          </a:solidFill>
        </a:fill>
      </a:tcStyle>
    </a:band1V>
    <a:lastCol>
      <a:tcTxStyle b="on"/>
      <a:tcStyle>
        <a:tcBdr/>
      </a:tcStyle>
    </a:lastCol>
    <a:firstCol>
      <a:tcTxStyle b="on"/>
      <a:tcStyle>
        <a:tcBdr/>
      </a:tcStyle>
    </a:firstCol>
    <a:lastRow>
      <a:tcTxStyle b="on"/>
      <a:tcStyle>
        <a:tcBdr>
          <a:top>
            <a:ln w="25400" cmpd="sng">
              <a:solidFill>
                <a:schemeClr val="accent5"/>
              </a:solidFill>
            </a:ln>
          </a:top>
        </a:tcBdr>
        <a:fill>
          <a:solidFill>
            <a:schemeClr val="accent5">
              <a:tint val="20000"/>
            </a:schemeClr>
          </a:solidFill>
        </a:fill>
      </a:tcStyle>
    </a:lastRow>
    <a:firstRow>
      <a:tcTxStyle b="on"/>
      <a:tcStyle>
        <a:tcBdr/>
        <a:fill>
          <a:solidFill>
            <a:schemeClr val="accent5">
              <a:tint val="20000"/>
            </a:schemeClr>
          </a:solidFill>
        </a:fill>
      </a:tcStyle>
    </a:firstRow>
  </a:tblStyle>
  <a:tblStyle styleId="{16D9F66E-5EB9-4882-86FB-DCBF35E3C3E4}" styleName="Medium Style 4 - Accent 6">
    <a:wholeTbl>
      <a:tcTxStyle>
        <a:fontRef idx="minor">
          <a:scrgbClr r="0" g="0" b="0"/>
        </a:fontRef>
        <a:schemeClr val="dk1"/>
      </a:tcTxStyle>
      <a:tcStyle>
        <a:tcBdr>
          <a:left>
            <a:ln w="12700" cmpd="sng">
              <a:solidFill>
                <a:schemeClr val="accent6"/>
              </a:solidFill>
            </a:ln>
          </a:left>
          <a:right>
            <a:ln w="12700" cmpd="sng">
              <a:solidFill>
                <a:schemeClr val="accent6"/>
              </a:solidFill>
            </a:ln>
          </a:right>
          <a:top>
            <a:ln w="12700" cmpd="sng">
              <a:solidFill>
                <a:schemeClr val="accent6"/>
              </a:solidFill>
            </a:ln>
          </a:top>
          <a:bottom>
            <a:ln w="12700" cmpd="sng">
              <a:solidFill>
                <a:schemeClr val="accent6"/>
              </a:solidFill>
            </a:ln>
          </a:bottom>
          <a:insideH>
            <a:ln w="12700" cmpd="sng">
              <a:solidFill>
                <a:schemeClr val="accent6"/>
              </a:solidFill>
            </a:ln>
          </a:insideH>
          <a:insideV>
            <a:ln w="12700" cmpd="sng">
              <a:solidFill>
                <a:schemeClr val="accent6"/>
              </a:solidFill>
            </a:ln>
          </a:insideV>
        </a:tcBdr>
        <a:fill>
          <a:solidFill>
            <a:schemeClr val="accent6">
              <a:tint val="20000"/>
            </a:schemeClr>
          </a:solidFill>
        </a:fill>
      </a:tcStyle>
    </a:wholeTbl>
    <a:band1H>
      <a:tcStyle>
        <a:tcBdr/>
        <a:fill>
          <a:solidFill>
            <a:schemeClr val="accent6">
              <a:tint val="40000"/>
            </a:schemeClr>
          </a:solidFill>
        </a:fill>
      </a:tcStyle>
    </a:band1H>
    <a:band1V>
      <a:tcStyle>
        <a:tcBdr/>
        <a:fill>
          <a:solidFill>
            <a:schemeClr val="accent6">
              <a:tint val="40000"/>
            </a:schemeClr>
          </a:solidFill>
        </a:fill>
      </a:tcStyle>
    </a:band1V>
    <a:lastCol>
      <a:tcTxStyle b="on"/>
      <a:tcStyle>
        <a:tcBdr/>
      </a:tcStyle>
    </a:lastCol>
    <a:firstCol>
      <a:tcTxStyle b="on"/>
      <a:tcStyle>
        <a:tcBdr/>
      </a:tcStyle>
    </a:firstCol>
    <a:lastRow>
      <a:tcTxStyle b="on"/>
      <a:tcStyle>
        <a:tcBdr>
          <a:top>
            <a:ln w="25400" cmpd="sng">
              <a:solidFill>
                <a:schemeClr val="accent6"/>
              </a:solidFill>
            </a:ln>
          </a:top>
        </a:tcBdr>
        <a:fill>
          <a:solidFill>
            <a:schemeClr val="accent6">
              <a:tint val="20000"/>
            </a:schemeClr>
          </a:solidFill>
        </a:fill>
      </a:tcStyle>
    </a:lastRow>
    <a:firstRow>
      <a:tcTxStyle b="on"/>
      <a:tcStyle>
        <a:tcBdr/>
        <a:fill>
          <a:solidFill>
            <a:schemeClr val="accent6">
              <a:tint val="20000"/>
            </a:schemeClr>
          </a:solidFill>
        </a:fill>
      </a:tcStyle>
    </a:firstRow>
  </a:tblStyle>
  <a:tblStyle styleId="{073A0DAA-6AF3-43AB-8588-CEC1D06C72B9}" styleName="Medium Style 2">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dk1">
              <a:tint val="20000"/>
            </a:schemeClr>
          </a:solidFill>
        </a:fill>
      </a:tcStyle>
    </a:wholeTbl>
    <a:band1H>
      <a:tcStyle>
        <a:tcBdr/>
        <a:fill>
          <a:solidFill>
            <a:schemeClr val="dk1">
              <a:tint val="40000"/>
            </a:schemeClr>
          </a:solidFill>
        </a:fill>
      </a:tcStyle>
    </a:band1H>
    <a:band2H>
      <a:tcStyle>
        <a:tcBdr/>
      </a:tcStyle>
    </a:band2H>
    <a:band1V>
      <a:tcStyle>
        <a:tcBdr/>
        <a:fill>
          <a:solidFill>
            <a:schemeClr val="dk1">
              <a:tint val="40000"/>
            </a:schemeClr>
          </a:solidFill>
        </a:fill>
      </a:tcStyle>
    </a:band1V>
    <a:band2V>
      <a:tcStyle>
        <a:tcBdr/>
      </a:tcStyle>
    </a:band2V>
    <a:lastCol>
      <a:tcTxStyle b="on">
        <a:fontRef idx="minor">
          <a:prstClr val="black"/>
        </a:fontRef>
        <a:schemeClr val="lt1"/>
      </a:tcTxStyle>
      <a:tcStyle>
        <a:tcBdr/>
        <a:fill>
          <a:solidFill>
            <a:schemeClr val="dk1"/>
          </a:solidFill>
        </a:fill>
      </a:tcStyle>
    </a:lastCol>
    <a:firstCol>
      <a:tcTxStyle b="on">
        <a:fontRef idx="minor">
          <a:prstClr val="black"/>
        </a:fontRef>
        <a:schemeClr val="lt1"/>
      </a:tcTxStyle>
      <a:tcStyle>
        <a:tcBdr/>
        <a:fill>
          <a:solidFill>
            <a:schemeClr val="dk1"/>
          </a:solidFill>
        </a:fill>
      </a:tcStyle>
    </a:firstCol>
    <a:lastRow>
      <a:tcTxStyle b="on">
        <a:fontRef idx="minor">
          <a:prstClr val="black"/>
        </a:fontRef>
        <a:schemeClr val="lt1"/>
      </a:tcTxStyle>
      <a:tcStyle>
        <a:tcBdr>
          <a:top>
            <a:ln w="38100" cmpd="sng">
              <a:solidFill>
                <a:schemeClr val="lt1"/>
              </a:solidFill>
            </a:ln>
          </a:top>
        </a:tcBdr>
        <a:fill>
          <a:solidFill>
            <a:schemeClr val="dk1"/>
          </a:solidFill>
        </a:fill>
      </a:tcStyle>
    </a:lastRow>
    <a:firstRow>
      <a:tcTxStyle b="on">
        <a:fontRef idx="minor">
          <a:prstClr val="black"/>
        </a:fontRef>
        <a:schemeClr val="lt1"/>
      </a:tcTxStyle>
      <a:tcStyle>
        <a:tcBdr>
          <a:bottom>
            <a:ln w="38100" cmpd="sng">
              <a:solidFill>
                <a:schemeClr val="lt1"/>
              </a:solidFill>
            </a:ln>
          </a:bottom>
        </a:tcBdr>
        <a:fill>
          <a:solidFill>
            <a:schemeClr val="dk1"/>
          </a:solidFill>
        </a:fill>
      </a:tcStyle>
    </a:firstRow>
  </a:tblStyle>
  <a:tblStyle styleId="{21E4AEA4-8DFA-4A89-87EB-49C32662AFE0}" styleName="Medium Style 2 - Accent 2">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2">
              <a:tint val="20000"/>
            </a:schemeClr>
          </a:solidFill>
        </a:fill>
      </a:tcStyle>
    </a:wholeTbl>
    <a:band1H>
      <a:tcStyle>
        <a:tcBdr/>
        <a:fill>
          <a:solidFill>
            <a:schemeClr val="accent2">
              <a:tint val="40000"/>
            </a:schemeClr>
          </a:solidFill>
        </a:fill>
      </a:tcStyle>
    </a:band1H>
    <a:band2H>
      <a:tcStyle>
        <a:tcBdr/>
      </a:tcStyle>
    </a:band2H>
    <a:band1V>
      <a:tcStyle>
        <a:tcBdr/>
        <a:fill>
          <a:solidFill>
            <a:schemeClr val="accent2">
              <a:tint val="40000"/>
            </a:schemeClr>
          </a:solidFill>
        </a:fill>
      </a:tcStyle>
    </a:band1V>
    <a:band2V>
      <a:tcStyle>
        <a:tcBdr/>
      </a:tcStyle>
    </a:band2V>
    <a:lastCol>
      <a:tcTxStyle b="on">
        <a:fontRef idx="minor">
          <a:prstClr val="black"/>
        </a:fontRef>
        <a:schemeClr val="lt1"/>
      </a:tcTxStyle>
      <a:tcStyle>
        <a:tcBdr/>
        <a:fill>
          <a:solidFill>
            <a:schemeClr val="accent2"/>
          </a:solidFill>
        </a:fill>
      </a:tcStyle>
    </a:lastCol>
    <a:firstCol>
      <a:tcTxStyle b="on">
        <a:fontRef idx="minor">
          <a:prstClr val="black"/>
        </a:fontRef>
        <a:schemeClr val="lt1"/>
      </a:tcTxStyle>
      <a:tcStyle>
        <a:tcBdr/>
        <a:fill>
          <a:solidFill>
            <a:schemeClr val="accent2"/>
          </a:solidFill>
        </a:fill>
      </a:tcStyle>
    </a:firstCol>
    <a:lastRow>
      <a:tcTxStyle b="on">
        <a:fontRef idx="minor">
          <a:prstClr val="black"/>
        </a:fontRef>
        <a:schemeClr val="lt1"/>
      </a:tcTxStyle>
      <a:tcStyle>
        <a:tcBdr>
          <a:top>
            <a:ln w="38100" cmpd="sng">
              <a:solidFill>
                <a:schemeClr val="lt1"/>
              </a:solidFill>
            </a:ln>
          </a:top>
        </a:tcBdr>
        <a:fill>
          <a:solidFill>
            <a:schemeClr val="accent2"/>
          </a:solidFill>
        </a:fill>
      </a:tcStyle>
    </a:lastRow>
    <a:firstRow>
      <a:tcTxStyle b="on">
        <a:fontRef idx="minor">
          <a:prstClr val="black"/>
        </a:fontRef>
        <a:schemeClr val="lt1"/>
      </a:tcTxStyle>
      <a:tcStyle>
        <a:tcBdr>
          <a:bottom>
            <a:ln w="38100" cmpd="sng">
              <a:solidFill>
                <a:schemeClr val="lt1"/>
              </a:solidFill>
            </a:ln>
          </a:bottom>
        </a:tcBdr>
        <a:fill>
          <a:solidFill>
            <a:schemeClr val="accent2"/>
          </a:solidFill>
        </a:fill>
      </a:tcStyle>
    </a:firstRow>
  </a:tblStyle>
  <a:tblStyle styleId="{F5AB1C69-6EDB-4FF4-983F-18BD219EF322}" styleName="Medium Style 2 - Accent 3">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3">
              <a:tint val="20000"/>
            </a:schemeClr>
          </a:solidFill>
        </a:fill>
      </a:tcStyle>
    </a:wholeTbl>
    <a:band1H>
      <a:tcStyle>
        <a:tcBdr/>
        <a:fill>
          <a:solidFill>
            <a:schemeClr val="accent3">
              <a:tint val="40000"/>
            </a:schemeClr>
          </a:solidFill>
        </a:fill>
      </a:tcStyle>
    </a:band1H>
    <a:band2H>
      <a:tcStyle>
        <a:tcBdr/>
      </a:tcStyle>
    </a:band2H>
    <a:band1V>
      <a:tcStyle>
        <a:tcBdr/>
        <a:fill>
          <a:solidFill>
            <a:schemeClr val="accent3">
              <a:tint val="40000"/>
            </a:schemeClr>
          </a:solidFill>
        </a:fill>
      </a:tcStyle>
    </a:band1V>
    <a:band2V>
      <a:tcStyle>
        <a:tcBdr/>
      </a:tcStyle>
    </a:band2V>
    <a:lastCol>
      <a:tcTxStyle b="on">
        <a:fontRef idx="minor">
          <a:prstClr val="black"/>
        </a:fontRef>
        <a:schemeClr val="lt1"/>
      </a:tcTxStyle>
      <a:tcStyle>
        <a:tcBdr/>
        <a:fill>
          <a:solidFill>
            <a:schemeClr val="accent3"/>
          </a:solidFill>
        </a:fill>
      </a:tcStyle>
    </a:lastCol>
    <a:firstCol>
      <a:tcTxStyle b="on">
        <a:fontRef idx="minor">
          <a:prstClr val="black"/>
        </a:fontRef>
        <a:schemeClr val="lt1"/>
      </a:tcTxStyle>
      <a:tcStyle>
        <a:tcBdr/>
        <a:fill>
          <a:solidFill>
            <a:schemeClr val="accent3"/>
          </a:solidFill>
        </a:fill>
      </a:tcStyle>
    </a:firstCol>
    <a:lastRow>
      <a:tcTxStyle b="on">
        <a:fontRef idx="minor">
          <a:prstClr val="black"/>
        </a:fontRef>
        <a:schemeClr val="lt1"/>
      </a:tcTxStyle>
      <a:tcStyle>
        <a:tcBdr>
          <a:top>
            <a:ln w="38100" cmpd="sng">
              <a:solidFill>
                <a:schemeClr val="lt1"/>
              </a:solidFill>
            </a:ln>
          </a:top>
        </a:tcBdr>
        <a:fill>
          <a:solidFill>
            <a:schemeClr val="accent3"/>
          </a:solidFill>
        </a:fill>
      </a:tcStyle>
    </a:lastRow>
    <a:firstRow>
      <a:tcTxStyle b="on">
        <a:fontRef idx="minor">
          <a:prstClr val="black"/>
        </a:fontRef>
        <a:schemeClr val="lt1"/>
      </a:tcTxStyle>
      <a:tcStyle>
        <a:tcBdr>
          <a:bottom>
            <a:ln w="38100" cmpd="sng">
              <a:solidFill>
                <a:schemeClr val="lt1"/>
              </a:solidFill>
            </a:ln>
          </a:bottom>
        </a:tcBdr>
        <a:fill>
          <a:solidFill>
            <a:schemeClr val="accent3"/>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15987" autoAdjust="0"/>
    <p:restoredTop sz="94660"/>
  </p:normalViewPr>
  <p:slideViewPr>
    <p:cSldViewPr>
      <p:cViewPr varScale="1">
        <p:scale>
          <a:sx n="108" d="100"/>
          <a:sy n="108" d="100"/>
        </p:scale>
        <p:origin x="126" y="204"/>
      </p:cViewPr>
      <p:guideLst/>
    </p:cSldViewPr>
  </p:slideViewPr>
  <p:notesTextViewPr>
    <p:cViewPr>
      <p:scale>
        <a:sx n="3" d="2"/>
        <a:sy n="3" d="2"/>
      </p:scale>
      <p:origin x="0" y="0"/>
    </p:cViewPr>
  </p:notesTextViewPr>
  <p:sorterViewPr>
    <p:cViewPr varScale="1">
      <p:scale>
        <a:sx n="100" d="100"/>
        <a:sy n="100" d="100"/>
      </p:scale>
      <p:origin x="0" y="-8952"/>
    </p:cViewPr>
  </p:sorterViewPr>
  <p:gridSpacing cx="76200" cy="76200"/>
</p:viewPr>
</file>

<file path=ppt/_rels/presentation.xml.rels><?xml version="1.0" encoding="UTF-8" standalone="yes"?>
<Relationships xmlns="http://schemas.openxmlformats.org/package/2006/relationships"><Relationship Id="rId13" Type="http://schemas.openxmlformats.org/officeDocument/2006/relationships/slide" Target="slides/slide9.xml"/><Relationship Id="rId18" Type="http://schemas.openxmlformats.org/officeDocument/2006/relationships/slide" Target="slides/slide14.xml"/><Relationship Id="rId26" Type="http://schemas.openxmlformats.org/officeDocument/2006/relationships/slide" Target="slides/slide22.xml"/><Relationship Id="rId39" Type="http://schemas.openxmlformats.org/officeDocument/2006/relationships/slide" Target="slides/slide35.xml"/><Relationship Id="rId21" Type="http://schemas.openxmlformats.org/officeDocument/2006/relationships/slide" Target="slides/slide17.xml"/><Relationship Id="rId34" Type="http://schemas.openxmlformats.org/officeDocument/2006/relationships/slide" Target="slides/slide30.xml"/><Relationship Id="rId42" Type="http://schemas.openxmlformats.org/officeDocument/2006/relationships/slide" Target="slides/slide38.xml"/><Relationship Id="rId47" Type="http://schemas.openxmlformats.org/officeDocument/2006/relationships/slide" Target="slides/slide43.xml"/><Relationship Id="rId50" Type="http://schemas.openxmlformats.org/officeDocument/2006/relationships/slide" Target="slides/slide46.xml"/><Relationship Id="rId55" Type="http://schemas.openxmlformats.org/officeDocument/2006/relationships/slide" Target="slides/slide51.xml"/><Relationship Id="rId63" Type="http://schemas.openxmlformats.org/officeDocument/2006/relationships/theme" Target="theme/theme1.xml"/><Relationship Id="rId7" Type="http://schemas.openxmlformats.org/officeDocument/2006/relationships/slide" Target="slides/slide3.xml"/><Relationship Id="rId2" Type="http://schemas.openxmlformats.org/officeDocument/2006/relationships/customXml" Target="../customXml/item2.xml"/><Relationship Id="rId16" Type="http://schemas.openxmlformats.org/officeDocument/2006/relationships/slide" Target="slides/slide12.xml"/><Relationship Id="rId20" Type="http://schemas.openxmlformats.org/officeDocument/2006/relationships/slide" Target="slides/slide16.xml"/><Relationship Id="rId29" Type="http://schemas.openxmlformats.org/officeDocument/2006/relationships/slide" Target="slides/slide25.xml"/><Relationship Id="rId41" Type="http://schemas.openxmlformats.org/officeDocument/2006/relationships/slide" Target="slides/slide37.xml"/><Relationship Id="rId54" Type="http://schemas.openxmlformats.org/officeDocument/2006/relationships/slide" Target="slides/slide50.xml"/><Relationship Id="rId62" Type="http://schemas.openxmlformats.org/officeDocument/2006/relationships/viewProps" Target="viewProps.xml"/><Relationship Id="rId1" Type="http://schemas.openxmlformats.org/officeDocument/2006/relationships/customXml" Target="../customXml/item1.xml"/><Relationship Id="rId6" Type="http://schemas.openxmlformats.org/officeDocument/2006/relationships/slide" Target="slides/slide2.xml"/><Relationship Id="rId11" Type="http://schemas.openxmlformats.org/officeDocument/2006/relationships/slide" Target="slides/slide7.xml"/><Relationship Id="rId24" Type="http://schemas.openxmlformats.org/officeDocument/2006/relationships/slide" Target="slides/slide20.xml"/><Relationship Id="rId32" Type="http://schemas.openxmlformats.org/officeDocument/2006/relationships/slide" Target="slides/slide28.xml"/><Relationship Id="rId37" Type="http://schemas.openxmlformats.org/officeDocument/2006/relationships/slide" Target="slides/slide33.xml"/><Relationship Id="rId40" Type="http://schemas.openxmlformats.org/officeDocument/2006/relationships/slide" Target="slides/slide36.xml"/><Relationship Id="rId45" Type="http://schemas.openxmlformats.org/officeDocument/2006/relationships/slide" Target="slides/slide41.xml"/><Relationship Id="rId53" Type="http://schemas.openxmlformats.org/officeDocument/2006/relationships/slide" Target="slides/slide49.xml"/><Relationship Id="rId58" Type="http://schemas.openxmlformats.org/officeDocument/2006/relationships/slide" Target="slides/slide54.xml"/><Relationship Id="rId66" Type="http://schemas.microsoft.com/office/2018/10/relationships/authors" Target="authors.xml"/><Relationship Id="rId5" Type="http://schemas.openxmlformats.org/officeDocument/2006/relationships/slide" Target="slides/slide1.xml"/><Relationship Id="rId15" Type="http://schemas.openxmlformats.org/officeDocument/2006/relationships/slide" Target="slides/slide11.xml"/><Relationship Id="rId23" Type="http://schemas.openxmlformats.org/officeDocument/2006/relationships/slide" Target="slides/slide19.xml"/><Relationship Id="rId28" Type="http://schemas.openxmlformats.org/officeDocument/2006/relationships/slide" Target="slides/slide24.xml"/><Relationship Id="rId36" Type="http://schemas.openxmlformats.org/officeDocument/2006/relationships/slide" Target="slides/slide32.xml"/><Relationship Id="rId49" Type="http://schemas.openxmlformats.org/officeDocument/2006/relationships/slide" Target="slides/slide45.xml"/><Relationship Id="rId57" Type="http://schemas.openxmlformats.org/officeDocument/2006/relationships/slide" Target="slides/slide53.xml"/><Relationship Id="rId61" Type="http://schemas.openxmlformats.org/officeDocument/2006/relationships/presProps" Target="presProps.xml"/><Relationship Id="rId10" Type="http://schemas.openxmlformats.org/officeDocument/2006/relationships/slide" Target="slides/slide6.xml"/><Relationship Id="rId19" Type="http://schemas.openxmlformats.org/officeDocument/2006/relationships/slide" Target="slides/slide15.xml"/><Relationship Id="rId31" Type="http://schemas.openxmlformats.org/officeDocument/2006/relationships/slide" Target="slides/slide27.xml"/><Relationship Id="rId44" Type="http://schemas.openxmlformats.org/officeDocument/2006/relationships/slide" Target="slides/slide40.xml"/><Relationship Id="rId52" Type="http://schemas.openxmlformats.org/officeDocument/2006/relationships/slide" Target="slides/slide48.xml"/><Relationship Id="rId60" Type="http://schemas.openxmlformats.org/officeDocument/2006/relationships/notesMaster" Target="notesMasters/notesMaster1.xml"/><Relationship Id="rId65" Type="http://schemas.microsoft.com/office/2015/10/relationships/revisionInfo" Target="revisionInfo.xml"/><Relationship Id="rId4" Type="http://schemas.openxmlformats.org/officeDocument/2006/relationships/slideMaster" Target="slideMasters/slideMaster1.xml"/><Relationship Id="rId9" Type="http://schemas.openxmlformats.org/officeDocument/2006/relationships/slide" Target="slides/slide5.xml"/><Relationship Id="rId14" Type="http://schemas.openxmlformats.org/officeDocument/2006/relationships/slide" Target="slides/slide10.xml"/><Relationship Id="rId22" Type="http://schemas.openxmlformats.org/officeDocument/2006/relationships/slide" Target="slides/slide18.xml"/><Relationship Id="rId27" Type="http://schemas.openxmlformats.org/officeDocument/2006/relationships/slide" Target="slides/slide23.xml"/><Relationship Id="rId30" Type="http://schemas.openxmlformats.org/officeDocument/2006/relationships/slide" Target="slides/slide26.xml"/><Relationship Id="rId35" Type="http://schemas.openxmlformats.org/officeDocument/2006/relationships/slide" Target="slides/slide31.xml"/><Relationship Id="rId43" Type="http://schemas.openxmlformats.org/officeDocument/2006/relationships/slide" Target="slides/slide39.xml"/><Relationship Id="rId48" Type="http://schemas.openxmlformats.org/officeDocument/2006/relationships/slide" Target="slides/slide44.xml"/><Relationship Id="rId56" Type="http://schemas.openxmlformats.org/officeDocument/2006/relationships/slide" Target="slides/slide52.xml"/><Relationship Id="rId64" Type="http://schemas.openxmlformats.org/officeDocument/2006/relationships/tableStyles" Target="tableStyles.xml"/><Relationship Id="rId8" Type="http://schemas.openxmlformats.org/officeDocument/2006/relationships/slide" Target="slides/slide4.xml"/><Relationship Id="rId51" Type="http://schemas.openxmlformats.org/officeDocument/2006/relationships/slide" Target="slides/slide47.xml"/><Relationship Id="rId3" Type="http://schemas.openxmlformats.org/officeDocument/2006/relationships/customXml" Target="../customXml/item3.xml"/><Relationship Id="rId12" Type="http://schemas.openxmlformats.org/officeDocument/2006/relationships/slide" Target="slides/slide8.xml"/><Relationship Id="rId17" Type="http://schemas.openxmlformats.org/officeDocument/2006/relationships/slide" Target="slides/slide13.xml"/><Relationship Id="rId25" Type="http://schemas.openxmlformats.org/officeDocument/2006/relationships/slide" Target="slides/slide21.xml"/><Relationship Id="rId33" Type="http://schemas.openxmlformats.org/officeDocument/2006/relationships/slide" Target="slides/slide29.xml"/><Relationship Id="rId38" Type="http://schemas.openxmlformats.org/officeDocument/2006/relationships/slide" Target="slides/slide34.xml"/><Relationship Id="rId46" Type="http://schemas.openxmlformats.org/officeDocument/2006/relationships/slide" Target="slides/slide42.xml"/><Relationship Id="rId59" Type="http://schemas.openxmlformats.org/officeDocument/2006/relationships/slide" Target="slides/slide55.xml"/></Relationships>
</file>

<file path=ppt/diagrams/colors1.xml><?xml version="1.0" encoding="utf-8"?>
<dgm:colorsDef xmlns:dgm="http://schemas.openxmlformats.org/drawingml/2006/diagram" xmlns:a="http://schemas.openxmlformats.org/drawingml/2006/main" uniqueId="urn:microsoft.com/office/officeart/2005/8/colors/colorful1">
  <dgm:title val=""/>
  <dgm:desc val=""/>
  <dgm:catLst>
    <dgm:cat type="colorful" pri="10100"/>
  </dgm:catLst>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1AEF4CF4-5D59-4B17-BCB9-D0BDABFDB4D3}" type="doc">
      <dgm:prSet loTypeId="urn:microsoft.com/office/officeart/2005/8/layout/vList2" loCatId="list" qsTypeId="urn:microsoft.com/office/officeart/2005/8/quickstyle/simple4" qsCatId="simple" csTypeId="urn:microsoft.com/office/officeart/2005/8/colors/colorful1" csCatId="colorful" phldr="1"/>
      <dgm:spPr/>
      <dgm:t>
        <a:bodyPr/>
        <a:lstStyle/>
        <a:p>
          <a:endParaRPr lang="en-US"/>
        </a:p>
      </dgm:t>
    </dgm:pt>
    <dgm:pt modelId="{59F55A31-DE97-47B2-803E-81F89AE04396}">
      <dgm:prSet custT="1"/>
      <dgm:spPr/>
      <dgm:t>
        <a:bodyPr/>
        <a:lstStyle/>
        <a:p>
          <a:r>
            <a:rPr lang="en-US" sz="1800" dirty="0"/>
            <a:t>Public Law 109-58 – August 8, 2005</a:t>
          </a:r>
        </a:p>
      </dgm:t>
    </dgm:pt>
    <dgm:pt modelId="{8DF99D82-DB42-45DF-B33E-02F35B587E2F}" type="parTrans" cxnId="{24282EA1-0692-4AA7-BE56-4CDF08B516E1}">
      <dgm:prSet/>
      <dgm:spPr/>
      <dgm:t>
        <a:bodyPr/>
        <a:lstStyle/>
        <a:p>
          <a:endParaRPr lang="en-US" sz="2000"/>
        </a:p>
      </dgm:t>
    </dgm:pt>
    <dgm:pt modelId="{5187DEDE-6F79-4187-A26D-B6EDC5FEAEC6}" type="sibTrans" cxnId="{24282EA1-0692-4AA7-BE56-4CDF08B516E1}">
      <dgm:prSet/>
      <dgm:spPr/>
      <dgm:t>
        <a:bodyPr/>
        <a:lstStyle/>
        <a:p>
          <a:endParaRPr lang="en-US" sz="2000"/>
        </a:p>
      </dgm:t>
    </dgm:pt>
    <dgm:pt modelId="{CABD33CD-9686-435C-BFC0-264F30F06DA9}">
      <dgm:prSet custT="1"/>
      <dgm:spPr/>
      <dgm:t>
        <a:bodyPr/>
        <a:lstStyle/>
        <a:p>
          <a:r>
            <a:rPr lang="en-US" sz="2400" dirty="0"/>
            <a:t>Established Several Types of Clean Diesel Funding</a:t>
          </a:r>
        </a:p>
      </dgm:t>
    </dgm:pt>
    <dgm:pt modelId="{AAFA2870-C9F5-4BB2-8F82-BAEFDA99E4DA}" type="parTrans" cxnId="{87416E5E-3A0A-4B5A-9A51-B19B75A28A00}">
      <dgm:prSet/>
      <dgm:spPr/>
      <dgm:t>
        <a:bodyPr/>
        <a:lstStyle/>
        <a:p>
          <a:endParaRPr lang="en-US" sz="2000"/>
        </a:p>
      </dgm:t>
    </dgm:pt>
    <dgm:pt modelId="{964D474F-EF9D-4571-A3B4-A1B809541008}" type="sibTrans" cxnId="{87416E5E-3A0A-4B5A-9A51-B19B75A28A00}">
      <dgm:prSet/>
      <dgm:spPr/>
      <dgm:t>
        <a:bodyPr/>
        <a:lstStyle/>
        <a:p>
          <a:endParaRPr lang="en-US" sz="2000"/>
        </a:p>
      </dgm:t>
    </dgm:pt>
    <dgm:pt modelId="{E95CC254-B744-428A-B962-08E7F42B3D2E}">
      <dgm:prSet custT="1"/>
      <dgm:spPr/>
      <dgm:t>
        <a:bodyPr/>
        <a:lstStyle/>
        <a:p>
          <a:r>
            <a:rPr lang="en-US" sz="1800" dirty="0"/>
            <a:t>State DERA: Non-competitive state allocations; state-administered</a:t>
          </a:r>
        </a:p>
      </dgm:t>
    </dgm:pt>
    <dgm:pt modelId="{54C65729-57E2-45A8-BCEC-006FC7E03CE1}" type="parTrans" cxnId="{5AA6058F-DB28-4238-9EEE-1A7F02CF8FBE}">
      <dgm:prSet/>
      <dgm:spPr/>
      <dgm:t>
        <a:bodyPr/>
        <a:lstStyle/>
        <a:p>
          <a:endParaRPr lang="en-US" sz="2000"/>
        </a:p>
      </dgm:t>
    </dgm:pt>
    <dgm:pt modelId="{0F1E3EDC-4C9A-4E7C-B1A7-61D3D2B26E9C}" type="sibTrans" cxnId="{5AA6058F-DB28-4238-9EEE-1A7F02CF8FBE}">
      <dgm:prSet/>
      <dgm:spPr/>
      <dgm:t>
        <a:bodyPr/>
        <a:lstStyle/>
        <a:p>
          <a:endParaRPr lang="en-US" sz="2000"/>
        </a:p>
      </dgm:t>
    </dgm:pt>
    <dgm:pt modelId="{5083CD43-4819-44E4-A071-F291A097099B}">
      <dgm:prSet custT="1"/>
      <dgm:spPr/>
      <dgm:t>
        <a:bodyPr/>
        <a:lstStyle/>
        <a:p>
          <a:r>
            <a:rPr lang="en-US" sz="2400" dirty="0"/>
            <a:t>Diesel Emissions Reduction Act was included in the Energy Policy Act of 2005</a:t>
          </a:r>
        </a:p>
      </dgm:t>
    </dgm:pt>
    <dgm:pt modelId="{5988BBCD-A4C6-40A6-BE7D-2D164F117957}" type="sibTrans" cxnId="{1461289A-B014-4C4C-BD8A-ECD3DC6256D8}">
      <dgm:prSet/>
      <dgm:spPr/>
      <dgm:t>
        <a:bodyPr/>
        <a:lstStyle/>
        <a:p>
          <a:endParaRPr lang="en-US" sz="2000"/>
        </a:p>
      </dgm:t>
    </dgm:pt>
    <dgm:pt modelId="{DA1D05FF-79B2-429A-9515-238D4556B264}" type="parTrans" cxnId="{1461289A-B014-4C4C-BD8A-ECD3DC6256D8}">
      <dgm:prSet/>
      <dgm:spPr/>
      <dgm:t>
        <a:bodyPr/>
        <a:lstStyle/>
        <a:p>
          <a:endParaRPr lang="en-US" sz="2000"/>
        </a:p>
      </dgm:t>
    </dgm:pt>
    <dgm:pt modelId="{B01FB6D6-89F7-4FA0-881D-F7BF1E44F7E3}">
      <dgm:prSet custT="1"/>
      <dgm:spPr/>
      <dgm:t>
        <a:bodyPr/>
        <a:lstStyle/>
        <a:p>
          <a:r>
            <a:rPr lang="en-US" sz="2400" dirty="0"/>
            <a:t>Annual Budget Allocation by Congress </a:t>
          </a:r>
        </a:p>
      </dgm:t>
    </dgm:pt>
    <dgm:pt modelId="{195A7042-F1ED-4EB6-B5BE-4D65F60EA35B}" type="sibTrans" cxnId="{7DE2148E-37FE-421F-95EC-B003D1FFB9A6}">
      <dgm:prSet/>
      <dgm:spPr/>
      <dgm:t>
        <a:bodyPr/>
        <a:lstStyle/>
        <a:p>
          <a:endParaRPr lang="en-US" sz="2000"/>
        </a:p>
      </dgm:t>
    </dgm:pt>
    <dgm:pt modelId="{70F52408-C09F-4861-B317-A01C46379F74}" type="parTrans" cxnId="{7DE2148E-37FE-421F-95EC-B003D1FFB9A6}">
      <dgm:prSet/>
      <dgm:spPr/>
      <dgm:t>
        <a:bodyPr/>
        <a:lstStyle/>
        <a:p>
          <a:endParaRPr lang="en-US" sz="2000"/>
        </a:p>
      </dgm:t>
    </dgm:pt>
    <dgm:pt modelId="{13410677-7AA6-43FA-B1CC-EE290AD8B419}">
      <dgm:prSet custT="1"/>
      <dgm:spPr/>
      <dgm:t>
        <a:bodyPr/>
        <a:lstStyle/>
        <a:p>
          <a:r>
            <a:rPr lang="en-US" sz="2400" dirty="0"/>
            <a:t>2008 First Year of Funding </a:t>
          </a:r>
        </a:p>
      </dgm:t>
    </dgm:pt>
    <dgm:pt modelId="{D9CA7C27-791C-45C8-9889-4E0DDC4BE557}" type="sibTrans" cxnId="{2047E378-056C-4024-87A4-3144A50BE92C}">
      <dgm:prSet/>
      <dgm:spPr/>
      <dgm:t>
        <a:bodyPr/>
        <a:lstStyle/>
        <a:p>
          <a:endParaRPr lang="en-US" sz="2000"/>
        </a:p>
      </dgm:t>
    </dgm:pt>
    <dgm:pt modelId="{F2ECB75A-952A-4AB6-9910-507257D7541A}" type="parTrans" cxnId="{2047E378-056C-4024-87A4-3144A50BE92C}">
      <dgm:prSet/>
      <dgm:spPr/>
      <dgm:t>
        <a:bodyPr/>
        <a:lstStyle/>
        <a:p>
          <a:endParaRPr lang="en-US" sz="2000"/>
        </a:p>
      </dgm:t>
    </dgm:pt>
    <dgm:pt modelId="{5FCC9117-C8F9-4336-82AB-22F6BC9A0E06}">
      <dgm:prSet custT="1"/>
      <dgm:spPr/>
      <dgm:t>
        <a:bodyPr/>
        <a:lstStyle/>
        <a:p>
          <a:r>
            <a:rPr lang="en-US" sz="1800" dirty="0"/>
            <a:t>National DERA: Regional projects, EPA-administered, focus on public entities (competitive)</a:t>
          </a:r>
        </a:p>
      </dgm:t>
    </dgm:pt>
    <dgm:pt modelId="{FEC64B61-A485-474C-8312-ABADBEF133DD}" type="parTrans" cxnId="{CA467F5E-0726-428A-968C-58BEAF6BA3F7}">
      <dgm:prSet/>
      <dgm:spPr/>
      <dgm:t>
        <a:bodyPr/>
        <a:lstStyle/>
        <a:p>
          <a:endParaRPr lang="en-US"/>
        </a:p>
      </dgm:t>
    </dgm:pt>
    <dgm:pt modelId="{EE9D9B07-0A1A-4EB8-A19A-0FC4DD83FCD2}" type="sibTrans" cxnId="{CA467F5E-0726-428A-968C-58BEAF6BA3F7}">
      <dgm:prSet/>
      <dgm:spPr/>
      <dgm:t>
        <a:bodyPr/>
        <a:lstStyle/>
        <a:p>
          <a:endParaRPr lang="en-US"/>
        </a:p>
      </dgm:t>
    </dgm:pt>
    <dgm:pt modelId="{F521BDA2-0138-4585-AA4C-71F62892D4FF}">
      <dgm:prSet custT="1"/>
      <dgm:spPr/>
      <dgm:t>
        <a:bodyPr/>
        <a:lstStyle/>
        <a:p>
          <a:r>
            <a:rPr lang="en-US" sz="1800" dirty="0"/>
            <a:t>EPA Clean School Bus Program is a subset of National DERA</a:t>
          </a:r>
        </a:p>
      </dgm:t>
    </dgm:pt>
    <dgm:pt modelId="{89D1C362-05CB-41F3-AF9E-B352C37B5CE7}" type="parTrans" cxnId="{C084B6E9-9CA3-4078-8F01-8617F1741BF0}">
      <dgm:prSet/>
      <dgm:spPr/>
      <dgm:t>
        <a:bodyPr/>
        <a:lstStyle/>
        <a:p>
          <a:endParaRPr lang="en-US"/>
        </a:p>
      </dgm:t>
    </dgm:pt>
    <dgm:pt modelId="{07835CF0-8464-403D-BA68-560CDB1ABE7F}" type="sibTrans" cxnId="{C084B6E9-9CA3-4078-8F01-8617F1741BF0}">
      <dgm:prSet/>
      <dgm:spPr/>
      <dgm:t>
        <a:bodyPr/>
        <a:lstStyle/>
        <a:p>
          <a:endParaRPr lang="en-US"/>
        </a:p>
      </dgm:t>
    </dgm:pt>
    <dgm:pt modelId="{75348C47-99B6-4538-AADE-C265BE1D78F7}" type="pres">
      <dgm:prSet presAssocID="{1AEF4CF4-5D59-4B17-BCB9-D0BDABFDB4D3}" presName="linear" presStyleCnt="0">
        <dgm:presLayoutVars>
          <dgm:animLvl val="lvl"/>
          <dgm:resizeHandles val="exact"/>
        </dgm:presLayoutVars>
      </dgm:prSet>
      <dgm:spPr/>
    </dgm:pt>
    <dgm:pt modelId="{78D520EB-E84D-4BDF-92E5-22DF9FB4125B}" type="pres">
      <dgm:prSet presAssocID="{5083CD43-4819-44E4-A071-F291A097099B}" presName="parentText" presStyleLbl="node1" presStyleIdx="0" presStyleCnt="4">
        <dgm:presLayoutVars>
          <dgm:chMax val="0"/>
          <dgm:bulletEnabled val="1"/>
        </dgm:presLayoutVars>
      </dgm:prSet>
      <dgm:spPr/>
    </dgm:pt>
    <dgm:pt modelId="{7D8F63E4-2ADF-46FD-98C6-94CA21B3F49C}" type="pres">
      <dgm:prSet presAssocID="{5083CD43-4819-44E4-A071-F291A097099B}" presName="childText" presStyleLbl="revTx" presStyleIdx="0" presStyleCnt="2" custScaleY="69164">
        <dgm:presLayoutVars>
          <dgm:bulletEnabled val="1"/>
        </dgm:presLayoutVars>
      </dgm:prSet>
      <dgm:spPr/>
    </dgm:pt>
    <dgm:pt modelId="{5271FECF-7E16-4E18-BF69-D8FADBDA89BD}" type="pres">
      <dgm:prSet presAssocID="{B01FB6D6-89F7-4FA0-881D-F7BF1E44F7E3}" presName="parentText" presStyleLbl="node1" presStyleIdx="1" presStyleCnt="4" custLinFactNeighborX="-5" custLinFactNeighborY="20430">
        <dgm:presLayoutVars>
          <dgm:chMax val="0"/>
          <dgm:bulletEnabled val="1"/>
        </dgm:presLayoutVars>
      </dgm:prSet>
      <dgm:spPr/>
    </dgm:pt>
    <dgm:pt modelId="{F05019F0-D23E-4E7B-BCD0-0D3F2488DC79}" type="pres">
      <dgm:prSet presAssocID="{195A7042-F1ED-4EB6-B5BE-4D65F60EA35B}" presName="spacer" presStyleCnt="0"/>
      <dgm:spPr/>
    </dgm:pt>
    <dgm:pt modelId="{0053DB93-BFBF-4004-ADCF-F67A50DA03EE}" type="pres">
      <dgm:prSet presAssocID="{CABD33CD-9686-435C-BFC0-264F30F06DA9}" presName="parentText" presStyleLbl="node1" presStyleIdx="2" presStyleCnt="4">
        <dgm:presLayoutVars>
          <dgm:chMax val="0"/>
          <dgm:bulletEnabled val="1"/>
        </dgm:presLayoutVars>
      </dgm:prSet>
      <dgm:spPr/>
    </dgm:pt>
    <dgm:pt modelId="{2FDA82F2-1BA6-4ADF-B8CB-828FE26490F8}" type="pres">
      <dgm:prSet presAssocID="{964D474F-EF9D-4571-A3B4-A1B809541008}" presName="spacer" presStyleCnt="0"/>
      <dgm:spPr/>
    </dgm:pt>
    <dgm:pt modelId="{3EA17E0F-7EC0-4521-AD14-7630AAB7E04E}" type="pres">
      <dgm:prSet presAssocID="{13410677-7AA6-43FA-B1CC-EE290AD8B419}" presName="parentText" presStyleLbl="node1" presStyleIdx="3" presStyleCnt="4" custLinFactNeighborX="-5" custLinFactNeighborY="98144">
        <dgm:presLayoutVars>
          <dgm:chMax val="0"/>
          <dgm:bulletEnabled val="1"/>
        </dgm:presLayoutVars>
      </dgm:prSet>
      <dgm:spPr/>
    </dgm:pt>
    <dgm:pt modelId="{D808B733-7F1A-4E95-8020-081BA4C907F1}" type="pres">
      <dgm:prSet presAssocID="{13410677-7AA6-43FA-B1CC-EE290AD8B419}" presName="childText" presStyleLbl="revTx" presStyleIdx="1" presStyleCnt="2" custLinFactY="-3472" custLinFactNeighborX="-5" custLinFactNeighborY="-100000">
        <dgm:presLayoutVars>
          <dgm:bulletEnabled val="1"/>
        </dgm:presLayoutVars>
      </dgm:prSet>
      <dgm:spPr/>
    </dgm:pt>
  </dgm:ptLst>
  <dgm:cxnLst>
    <dgm:cxn modelId="{D9B66308-F716-4A98-9FE5-2A4AD39DFB94}" type="presOf" srcId="{5FCC9117-C8F9-4336-82AB-22F6BC9A0E06}" destId="{D808B733-7F1A-4E95-8020-081BA4C907F1}" srcOrd="0" destOrd="1" presId="urn:microsoft.com/office/officeart/2005/8/layout/vList2"/>
    <dgm:cxn modelId="{654CA00B-82A5-4C15-BA6F-D67BF0223B89}" type="presOf" srcId="{F521BDA2-0138-4585-AA4C-71F62892D4FF}" destId="{D808B733-7F1A-4E95-8020-081BA4C907F1}" srcOrd="0" destOrd="2" presId="urn:microsoft.com/office/officeart/2005/8/layout/vList2"/>
    <dgm:cxn modelId="{72C2D03E-552B-4AB0-92A9-FF81750CE729}" type="presOf" srcId="{1AEF4CF4-5D59-4B17-BCB9-D0BDABFDB4D3}" destId="{75348C47-99B6-4538-AADE-C265BE1D78F7}" srcOrd="0" destOrd="0" presId="urn:microsoft.com/office/officeart/2005/8/layout/vList2"/>
    <dgm:cxn modelId="{87416E5E-3A0A-4B5A-9A51-B19B75A28A00}" srcId="{1AEF4CF4-5D59-4B17-BCB9-D0BDABFDB4D3}" destId="{CABD33CD-9686-435C-BFC0-264F30F06DA9}" srcOrd="2" destOrd="0" parTransId="{AAFA2870-C9F5-4BB2-8F82-BAEFDA99E4DA}" sibTransId="{964D474F-EF9D-4571-A3B4-A1B809541008}"/>
    <dgm:cxn modelId="{CA467F5E-0726-428A-968C-58BEAF6BA3F7}" srcId="{13410677-7AA6-43FA-B1CC-EE290AD8B419}" destId="{5FCC9117-C8F9-4336-82AB-22F6BC9A0E06}" srcOrd="1" destOrd="0" parTransId="{FEC64B61-A485-474C-8312-ABADBEF133DD}" sibTransId="{EE9D9B07-0A1A-4EB8-A19A-0FC4DD83FCD2}"/>
    <dgm:cxn modelId="{F53AD75F-728E-4378-9AD2-602936D19DA4}" type="presOf" srcId="{CABD33CD-9686-435C-BFC0-264F30F06DA9}" destId="{0053DB93-BFBF-4004-ADCF-F67A50DA03EE}" srcOrd="0" destOrd="0" presId="urn:microsoft.com/office/officeart/2005/8/layout/vList2"/>
    <dgm:cxn modelId="{F74C0F51-2BA6-4969-921A-284B63421062}" type="presOf" srcId="{59F55A31-DE97-47B2-803E-81F89AE04396}" destId="{7D8F63E4-2ADF-46FD-98C6-94CA21B3F49C}" srcOrd="0" destOrd="0" presId="urn:microsoft.com/office/officeart/2005/8/layout/vList2"/>
    <dgm:cxn modelId="{2047E378-056C-4024-87A4-3144A50BE92C}" srcId="{1AEF4CF4-5D59-4B17-BCB9-D0BDABFDB4D3}" destId="{13410677-7AA6-43FA-B1CC-EE290AD8B419}" srcOrd="3" destOrd="0" parTransId="{F2ECB75A-952A-4AB6-9910-507257D7541A}" sibTransId="{D9CA7C27-791C-45C8-9889-4E0DDC4BE557}"/>
    <dgm:cxn modelId="{EDAE3E83-9281-4C3E-A2EF-81E1A2165EDB}" type="presOf" srcId="{13410677-7AA6-43FA-B1CC-EE290AD8B419}" destId="{3EA17E0F-7EC0-4521-AD14-7630AAB7E04E}" srcOrd="0" destOrd="0" presId="urn:microsoft.com/office/officeart/2005/8/layout/vList2"/>
    <dgm:cxn modelId="{7DE2148E-37FE-421F-95EC-B003D1FFB9A6}" srcId="{1AEF4CF4-5D59-4B17-BCB9-D0BDABFDB4D3}" destId="{B01FB6D6-89F7-4FA0-881D-F7BF1E44F7E3}" srcOrd="1" destOrd="0" parTransId="{70F52408-C09F-4861-B317-A01C46379F74}" sibTransId="{195A7042-F1ED-4EB6-B5BE-4D65F60EA35B}"/>
    <dgm:cxn modelId="{5AA6058F-DB28-4238-9EEE-1A7F02CF8FBE}" srcId="{13410677-7AA6-43FA-B1CC-EE290AD8B419}" destId="{E95CC254-B744-428A-B962-08E7F42B3D2E}" srcOrd="0" destOrd="0" parTransId="{54C65729-57E2-45A8-BCEC-006FC7E03CE1}" sibTransId="{0F1E3EDC-4C9A-4E7C-B1A7-61D3D2B26E9C}"/>
    <dgm:cxn modelId="{1461289A-B014-4C4C-BD8A-ECD3DC6256D8}" srcId="{1AEF4CF4-5D59-4B17-BCB9-D0BDABFDB4D3}" destId="{5083CD43-4819-44E4-A071-F291A097099B}" srcOrd="0" destOrd="0" parTransId="{DA1D05FF-79B2-429A-9515-238D4556B264}" sibTransId="{5988BBCD-A4C6-40A6-BE7D-2D164F117957}"/>
    <dgm:cxn modelId="{24282EA1-0692-4AA7-BE56-4CDF08B516E1}" srcId="{5083CD43-4819-44E4-A071-F291A097099B}" destId="{59F55A31-DE97-47B2-803E-81F89AE04396}" srcOrd="0" destOrd="0" parTransId="{8DF99D82-DB42-45DF-B33E-02F35B587E2F}" sibTransId="{5187DEDE-6F79-4187-A26D-B6EDC5FEAEC6}"/>
    <dgm:cxn modelId="{38F2ACB0-DAE2-40D2-95BE-723C9D807F09}" type="presOf" srcId="{E95CC254-B744-428A-B962-08E7F42B3D2E}" destId="{D808B733-7F1A-4E95-8020-081BA4C907F1}" srcOrd="0" destOrd="0" presId="urn:microsoft.com/office/officeart/2005/8/layout/vList2"/>
    <dgm:cxn modelId="{A2F31AB6-0660-4299-9709-36DCB5B775A1}" type="presOf" srcId="{5083CD43-4819-44E4-A071-F291A097099B}" destId="{78D520EB-E84D-4BDF-92E5-22DF9FB4125B}" srcOrd="0" destOrd="0" presId="urn:microsoft.com/office/officeart/2005/8/layout/vList2"/>
    <dgm:cxn modelId="{BBF62CB7-EF14-45A4-9AE7-0EE8AEB5DCBC}" type="presOf" srcId="{B01FB6D6-89F7-4FA0-881D-F7BF1E44F7E3}" destId="{5271FECF-7E16-4E18-BF69-D8FADBDA89BD}" srcOrd="0" destOrd="0" presId="urn:microsoft.com/office/officeart/2005/8/layout/vList2"/>
    <dgm:cxn modelId="{C084B6E9-9CA3-4078-8F01-8617F1741BF0}" srcId="{5FCC9117-C8F9-4336-82AB-22F6BC9A0E06}" destId="{F521BDA2-0138-4585-AA4C-71F62892D4FF}" srcOrd="0" destOrd="0" parTransId="{89D1C362-05CB-41F3-AF9E-B352C37B5CE7}" sibTransId="{07835CF0-8464-403D-BA68-560CDB1ABE7F}"/>
    <dgm:cxn modelId="{125C5E65-536E-41B8-9C60-0A9FDB896CAC}" type="presParOf" srcId="{75348C47-99B6-4538-AADE-C265BE1D78F7}" destId="{78D520EB-E84D-4BDF-92E5-22DF9FB4125B}" srcOrd="0" destOrd="0" presId="urn:microsoft.com/office/officeart/2005/8/layout/vList2"/>
    <dgm:cxn modelId="{24AFA76D-EF41-4EEB-B474-534780CED5AE}" type="presParOf" srcId="{75348C47-99B6-4538-AADE-C265BE1D78F7}" destId="{7D8F63E4-2ADF-46FD-98C6-94CA21B3F49C}" srcOrd="1" destOrd="0" presId="urn:microsoft.com/office/officeart/2005/8/layout/vList2"/>
    <dgm:cxn modelId="{88807418-2234-4B05-9E9D-E9CC5880A328}" type="presParOf" srcId="{75348C47-99B6-4538-AADE-C265BE1D78F7}" destId="{5271FECF-7E16-4E18-BF69-D8FADBDA89BD}" srcOrd="2" destOrd="0" presId="urn:microsoft.com/office/officeart/2005/8/layout/vList2"/>
    <dgm:cxn modelId="{99EE3C55-9275-40B6-A30A-1A8F2436E6DD}" type="presParOf" srcId="{75348C47-99B6-4538-AADE-C265BE1D78F7}" destId="{F05019F0-D23E-4E7B-BCD0-0D3F2488DC79}" srcOrd="3" destOrd="0" presId="urn:microsoft.com/office/officeart/2005/8/layout/vList2"/>
    <dgm:cxn modelId="{AFCF2DAD-76DB-49B4-80F4-4E66DBA1F99F}" type="presParOf" srcId="{75348C47-99B6-4538-AADE-C265BE1D78F7}" destId="{0053DB93-BFBF-4004-ADCF-F67A50DA03EE}" srcOrd="4" destOrd="0" presId="urn:microsoft.com/office/officeart/2005/8/layout/vList2"/>
    <dgm:cxn modelId="{0D5EB43F-954C-4A05-88DF-B423C85C6D9A}" type="presParOf" srcId="{75348C47-99B6-4538-AADE-C265BE1D78F7}" destId="{2FDA82F2-1BA6-4ADF-B8CB-828FE26490F8}" srcOrd="5" destOrd="0" presId="urn:microsoft.com/office/officeart/2005/8/layout/vList2"/>
    <dgm:cxn modelId="{2C137D97-50B5-49DA-844F-58227C47CB01}" type="presParOf" srcId="{75348C47-99B6-4538-AADE-C265BE1D78F7}" destId="{3EA17E0F-7EC0-4521-AD14-7630AAB7E04E}" srcOrd="6" destOrd="0" presId="urn:microsoft.com/office/officeart/2005/8/layout/vList2"/>
    <dgm:cxn modelId="{C61892FE-A809-4C54-804E-A2A959E4C96A}" type="presParOf" srcId="{75348C47-99B6-4538-AADE-C265BE1D78F7}" destId="{D808B733-7F1A-4E95-8020-081BA4C907F1}" srcOrd="7" destOrd="0" presId="urn:microsoft.com/office/officeart/2005/8/layout/vList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78D520EB-E84D-4BDF-92E5-22DF9FB4125B}">
      <dsp:nvSpPr>
        <dsp:cNvPr id="0" name=""/>
        <dsp:cNvSpPr/>
      </dsp:nvSpPr>
      <dsp:spPr>
        <a:xfrm>
          <a:off x="0" y="32273"/>
          <a:ext cx="7543800" cy="973440"/>
        </a:xfrm>
        <a:prstGeom prst="roundRect">
          <a:avLst/>
        </a:prstGeom>
        <a:gradFill rotWithShape="0">
          <a:gsLst>
            <a:gs pos="0">
              <a:schemeClr val="accent2">
                <a:hueOff val="0"/>
                <a:satOff val="0"/>
                <a:lumOff val="0"/>
                <a:alphaOff val="0"/>
                <a:tint val="100000"/>
                <a:shade val="85000"/>
                <a:satMod val="100000"/>
                <a:lumMod val="100000"/>
              </a:schemeClr>
            </a:gs>
            <a:gs pos="100000">
              <a:schemeClr val="accent2">
                <a:hueOff val="0"/>
                <a:satOff val="0"/>
                <a:lumOff val="0"/>
                <a:alphaOff val="0"/>
                <a:tint val="90000"/>
                <a:shade val="100000"/>
                <a:satMod val="150000"/>
                <a:lumMod val="100000"/>
              </a:schemeClr>
            </a:gs>
          </a:gsLst>
          <a:path path="circle">
            <a:fillToRect l="100000" t="100000" r="100000" b="100000"/>
          </a:path>
        </a:gradFill>
        <a:ln>
          <a:noFill/>
        </a:ln>
        <a:effectLst>
          <a:outerShdw blurRad="50800" dist="12700" dir="5400000" algn="ctr" rotWithShape="0">
            <a:srgbClr val="000000">
              <a:alpha val="50000"/>
            </a:srgbClr>
          </a:outerShdw>
        </a:effectLst>
      </dsp:spPr>
      <dsp:style>
        <a:lnRef idx="0">
          <a:scrgbClr r="0" g="0" b="0"/>
        </a:lnRef>
        <a:fillRef idx="3">
          <a:scrgbClr r="0" g="0" b="0"/>
        </a:fillRef>
        <a:effectRef idx="2">
          <a:scrgbClr r="0" g="0" b="0"/>
        </a:effectRef>
        <a:fontRef idx="minor">
          <a:schemeClr val="lt1"/>
        </a:fontRef>
      </dsp:style>
      <dsp:txBody>
        <a:bodyPr spcFirstLastPara="0" vert="horz" wrap="square" lIns="91440" tIns="91440" rIns="91440" bIns="91440" numCol="1" spcCol="1270" anchor="ctr" anchorCtr="0">
          <a:noAutofit/>
        </a:bodyPr>
        <a:lstStyle/>
        <a:p>
          <a:pPr marL="0" lvl="0" indent="0" algn="l" defTabSz="1066800">
            <a:lnSpc>
              <a:spcPct val="90000"/>
            </a:lnSpc>
            <a:spcBef>
              <a:spcPct val="0"/>
            </a:spcBef>
            <a:spcAft>
              <a:spcPct val="35000"/>
            </a:spcAft>
            <a:buNone/>
          </a:pPr>
          <a:r>
            <a:rPr lang="en-US" sz="2400" kern="1200" dirty="0"/>
            <a:t>Diesel Emissions Reduction Act was included in the Energy Policy Act of 2005</a:t>
          </a:r>
        </a:p>
      </dsp:txBody>
      <dsp:txXfrm>
        <a:off x="47519" y="79792"/>
        <a:ext cx="7448762" cy="878402"/>
      </dsp:txXfrm>
    </dsp:sp>
    <dsp:sp modelId="{7D8F63E4-2ADF-46FD-98C6-94CA21B3F49C}">
      <dsp:nvSpPr>
        <dsp:cNvPr id="0" name=""/>
        <dsp:cNvSpPr/>
      </dsp:nvSpPr>
      <dsp:spPr>
        <a:xfrm>
          <a:off x="0" y="1005713"/>
          <a:ext cx="7543800" cy="59558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39516" tIns="22860" rIns="128016" bIns="22860" numCol="1" spcCol="1270" anchor="t" anchorCtr="0">
          <a:noAutofit/>
        </a:bodyPr>
        <a:lstStyle/>
        <a:p>
          <a:pPr marL="171450" lvl="1" indent="-171450" algn="l" defTabSz="800100">
            <a:lnSpc>
              <a:spcPct val="90000"/>
            </a:lnSpc>
            <a:spcBef>
              <a:spcPct val="0"/>
            </a:spcBef>
            <a:spcAft>
              <a:spcPct val="20000"/>
            </a:spcAft>
            <a:buChar char="•"/>
          </a:pPr>
          <a:r>
            <a:rPr lang="en-US" sz="1800" kern="1200" dirty="0"/>
            <a:t>Public Law 109-58 – August 8, 2005</a:t>
          </a:r>
        </a:p>
      </dsp:txBody>
      <dsp:txXfrm>
        <a:off x="0" y="1005713"/>
        <a:ext cx="7543800" cy="595585"/>
      </dsp:txXfrm>
    </dsp:sp>
    <dsp:sp modelId="{5271FECF-7E16-4E18-BF69-D8FADBDA89BD}">
      <dsp:nvSpPr>
        <dsp:cNvPr id="0" name=""/>
        <dsp:cNvSpPr/>
      </dsp:nvSpPr>
      <dsp:spPr>
        <a:xfrm>
          <a:off x="0" y="1631894"/>
          <a:ext cx="7543800" cy="973440"/>
        </a:xfrm>
        <a:prstGeom prst="roundRect">
          <a:avLst/>
        </a:prstGeom>
        <a:gradFill rotWithShape="0">
          <a:gsLst>
            <a:gs pos="0">
              <a:schemeClr val="accent3">
                <a:hueOff val="0"/>
                <a:satOff val="0"/>
                <a:lumOff val="0"/>
                <a:alphaOff val="0"/>
                <a:tint val="100000"/>
                <a:shade val="85000"/>
                <a:satMod val="100000"/>
                <a:lumMod val="100000"/>
              </a:schemeClr>
            </a:gs>
            <a:gs pos="100000">
              <a:schemeClr val="accent3">
                <a:hueOff val="0"/>
                <a:satOff val="0"/>
                <a:lumOff val="0"/>
                <a:alphaOff val="0"/>
                <a:tint val="90000"/>
                <a:shade val="100000"/>
                <a:satMod val="150000"/>
                <a:lumMod val="100000"/>
              </a:schemeClr>
            </a:gs>
          </a:gsLst>
          <a:path path="circle">
            <a:fillToRect l="100000" t="100000" r="100000" b="100000"/>
          </a:path>
        </a:gradFill>
        <a:ln>
          <a:noFill/>
        </a:ln>
        <a:effectLst>
          <a:outerShdw blurRad="50800" dist="12700" dir="5400000" algn="ctr" rotWithShape="0">
            <a:srgbClr val="000000">
              <a:alpha val="50000"/>
            </a:srgbClr>
          </a:outerShdw>
        </a:effectLst>
      </dsp:spPr>
      <dsp:style>
        <a:lnRef idx="0">
          <a:scrgbClr r="0" g="0" b="0"/>
        </a:lnRef>
        <a:fillRef idx="3">
          <a:scrgbClr r="0" g="0" b="0"/>
        </a:fillRef>
        <a:effectRef idx="2">
          <a:scrgbClr r="0" g="0" b="0"/>
        </a:effectRef>
        <a:fontRef idx="minor">
          <a:schemeClr val="lt1"/>
        </a:fontRef>
      </dsp:style>
      <dsp:txBody>
        <a:bodyPr spcFirstLastPara="0" vert="horz" wrap="square" lIns="91440" tIns="91440" rIns="91440" bIns="91440" numCol="1" spcCol="1270" anchor="ctr" anchorCtr="0">
          <a:noAutofit/>
        </a:bodyPr>
        <a:lstStyle/>
        <a:p>
          <a:pPr marL="0" lvl="0" indent="0" algn="l" defTabSz="1066800">
            <a:lnSpc>
              <a:spcPct val="90000"/>
            </a:lnSpc>
            <a:spcBef>
              <a:spcPct val="0"/>
            </a:spcBef>
            <a:spcAft>
              <a:spcPct val="35000"/>
            </a:spcAft>
            <a:buNone/>
          </a:pPr>
          <a:r>
            <a:rPr lang="en-US" sz="2400" kern="1200" dirty="0"/>
            <a:t>Annual Budget Allocation by Congress </a:t>
          </a:r>
        </a:p>
      </dsp:txBody>
      <dsp:txXfrm>
        <a:off x="47519" y="1679413"/>
        <a:ext cx="7448762" cy="878402"/>
      </dsp:txXfrm>
    </dsp:sp>
    <dsp:sp modelId="{0053DB93-BFBF-4004-ADCF-F67A50DA03EE}">
      <dsp:nvSpPr>
        <dsp:cNvPr id="0" name=""/>
        <dsp:cNvSpPr/>
      </dsp:nvSpPr>
      <dsp:spPr>
        <a:xfrm>
          <a:off x="0" y="2724499"/>
          <a:ext cx="7543800" cy="973440"/>
        </a:xfrm>
        <a:prstGeom prst="roundRect">
          <a:avLst/>
        </a:prstGeom>
        <a:gradFill rotWithShape="0">
          <a:gsLst>
            <a:gs pos="0">
              <a:schemeClr val="accent4">
                <a:hueOff val="0"/>
                <a:satOff val="0"/>
                <a:lumOff val="0"/>
                <a:alphaOff val="0"/>
                <a:tint val="100000"/>
                <a:shade val="85000"/>
                <a:satMod val="100000"/>
                <a:lumMod val="100000"/>
              </a:schemeClr>
            </a:gs>
            <a:gs pos="100000">
              <a:schemeClr val="accent4">
                <a:hueOff val="0"/>
                <a:satOff val="0"/>
                <a:lumOff val="0"/>
                <a:alphaOff val="0"/>
                <a:tint val="90000"/>
                <a:shade val="100000"/>
                <a:satMod val="150000"/>
                <a:lumMod val="100000"/>
              </a:schemeClr>
            </a:gs>
          </a:gsLst>
          <a:path path="circle">
            <a:fillToRect l="100000" t="100000" r="100000" b="100000"/>
          </a:path>
        </a:gradFill>
        <a:ln>
          <a:noFill/>
        </a:ln>
        <a:effectLst>
          <a:outerShdw blurRad="50800" dist="12700" dir="5400000" algn="ctr" rotWithShape="0">
            <a:srgbClr val="000000">
              <a:alpha val="50000"/>
            </a:srgbClr>
          </a:outerShdw>
        </a:effectLst>
      </dsp:spPr>
      <dsp:style>
        <a:lnRef idx="0">
          <a:scrgbClr r="0" g="0" b="0"/>
        </a:lnRef>
        <a:fillRef idx="3">
          <a:scrgbClr r="0" g="0" b="0"/>
        </a:fillRef>
        <a:effectRef idx="2">
          <a:scrgbClr r="0" g="0" b="0"/>
        </a:effectRef>
        <a:fontRef idx="minor">
          <a:schemeClr val="lt1"/>
        </a:fontRef>
      </dsp:style>
      <dsp:txBody>
        <a:bodyPr spcFirstLastPara="0" vert="horz" wrap="square" lIns="91440" tIns="91440" rIns="91440" bIns="91440" numCol="1" spcCol="1270" anchor="ctr" anchorCtr="0">
          <a:noAutofit/>
        </a:bodyPr>
        <a:lstStyle/>
        <a:p>
          <a:pPr marL="0" lvl="0" indent="0" algn="l" defTabSz="1066800">
            <a:lnSpc>
              <a:spcPct val="90000"/>
            </a:lnSpc>
            <a:spcBef>
              <a:spcPct val="0"/>
            </a:spcBef>
            <a:spcAft>
              <a:spcPct val="35000"/>
            </a:spcAft>
            <a:buNone/>
          </a:pPr>
          <a:r>
            <a:rPr lang="en-US" sz="2400" kern="1200" dirty="0"/>
            <a:t>Established Several Types of Clean Diesel Funding</a:t>
          </a:r>
        </a:p>
      </dsp:txBody>
      <dsp:txXfrm>
        <a:off x="47519" y="2772018"/>
        <a:ext cx="7448762" cy="878402"/>
      </dsp:txXfrm>
    </dsp:sp>
    <dsp:sp modelId="{3EA17E0F-7EC0-4521-AD14-7630AAB7E04E}">
      <dsp:nvSpPr>
        <dsp:cNvPr id="0" name=""/>
        <dsp:cNvSpPr/>
      </dsp:nvSpPr>
      <dsp:spPr>
        <a:xfrm>
          <a:off x="0" y="5009763"/>
          <a:ext cx="7543800" cy="973440"/>
        </a:xfrm>
        <a:prstGeom prst="roundRect">
          <a:avLst/>
        </a:prstGeom>
        <a:gradFill rotWithShape="0">
          <a:gsLst>
            <a:gs pos="0">
              <a:schemeClr val="accent5">
                <a:hueOff val="0"/>
                <a:satOff val="0"/>
                <a:lumOff val="0"/>
                <a:alphaOff val="0"/>
                <a:tint val="100000"/>
                <a:shade val="85000"/>
                <a:satMod val="100000"/>
                <a:lumMod val="100000"/>
              </a:schemeClr>
            </a:gs>
            <a:gs pos="100000">
              <a:schemeClr val="accent5">
                <a:hueOff val="0"/>
                <a:satOff val="0"/>
                <a:lumOff val="0"/>
                <a:alphaOff val="0"/>
                <a:tint val="90000"/>
                <a:shade val="100000"/>
                <a:satMod val="150000"/>
                <a:lumMod val="100000"/>
              </a:schemeClr>
            </a:gs>
          </a:gsLst>
          <a:path path="circle">
            <a:fillToRect l="100000" t="100000" r="100000" b="100000"/>
          </a:path>
        </a:gradFill>
        <a:ln>
          <a:noFill/>
        </a:ln>
        <a:effectLst>
          <a:outerShdw blurRad="50800" dist="12700" dir="5400000" algn="ctr" rotWithShape="0">
            <a:srgbClr val="000000">
              <a:alpha val="50000"/>
            </a:srgbClr>
          </a:outerShdw>
        </a:effectLst>
      </dsp:spPr>
      <dsp:style>
        <a:lnRef idx="0">
          <a:scrgbClr r="0" g="0" b="0"/>
        </a:lnRef>
        <a:fillRef idx="3">
          <a:scrgbClr r="0" g="0" b="0"/>
        </a:fillRef>
        <a:effectRef idx="2">
          <a:scrgbClr r="0" g="0" b="0"/>
        </a:effectRef>
        <a:fontRef idx="minor">
          <a:schemeClr val="lt1"/>
        </a:fontRef>
      </dsp:style>
      <dsp:txBody>
        <a:bodyPr spcFirstLastPara="0" vert="horz" wrap="square" lIns="91440" tIns="91440" rIns="91440" bIns="91440" numCol="1" spcCol="1270" anchor="ctr" anchorCtr="0">
          <a:noAutofit/>
        </a:bodyPr>
        <a:lstStyle/>
        <a:p>
          <a:pPr marL="0" lvl="0" indent="0" algn="l" defTabSz="1066800">
            <a:lnSpc>
              <a:spcPct val="90000"/>
            </a:lnSpc>
            <a:spcBef>
              <a:spcPct val="0"/>
            </a:spcBef>
            <a:spcAft>
              <a:spcPct val="35000"/>
            </a:spcAft>
            <a:buNone/>
          </a:pPr>
          <a:r>
            <a:rPr lang="en-US" sz="2400" kern="1200" dirty="0"/>
            <a:t>2008 First Year of Funding </a:t>
          </a:r>
        </a:p>
      </dsp:txBody>
      <dsp:txXfrm>
        <a:off x="47519" y="5057282"/>
        <a:ext cx="7448762" cy="878402"/>
      </dsp:txXfrm>
    </dsp:sp>
    <dsp:sp modelId="{D808B733-7F1A-4E95-8020-081BA4C907F1}">
      <dsp:nvSpPr>
        <dsp:cNvPr id="0" name=""/>
        <dsp:cNvSpPr/>
      </dsp:nvSpPr>
      <dsp:spPr>
        <a:xfrm>
          <a:off x="0" y="3806589"/>
          <a:ext cx="7543800" cy="1184040"/>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39516" tIns="22860" rIns="128016" bIns="22860" numCol="1" spcCol="1270" anchor="t" anchorCtr="0">
          <a:noAutofit/>
        </a:bodyPr>
        <a:lstStyle/>
        <a:p>
          <a:pPr marL="171450" lvl="1" indent="-171450" algn="l" defTabSz="800100">
            <a:lnSpc>
              <a:spcPct val="90000"/>
            </a:lnSpc>
            <a:spcBef>
              <a:spcPct val="0"/>
            </a:spcBef>
            <a:spcAft>
              <a:spcPct val="20000"/>
            </a:spcAft>
            <a:buChar char="•"/>
          </a:pPr>
          <a:r>
            <a:rPr lang="en-US" sz="1800" kern="1200" dirty="0"/>
            <a:t>State DERA: Non-competitive state allocations; state-administered</a:t>
          </a:r>
        </a:p>
        <a:p>
          <a:pPr marL="171450" lvl="1" indent="-171450" algn="l" defTabSz="800100">
            <a:lnSpc>
              <a:spcPct val="90000"/>
            </a:lnSpc>
            <a:spcBef>
              <a:spcPct val="0"/>
            </a:spcBef>
            <a:spcAft>
              <a:spcPct val="20000"/>
            </a:spcAft>
            <a:buChar char="•"/>
          </a:pPr>
          <a:r>
            <a:rPr lang="en-US" sz="1800" kern="1200" dirty="0"/>
            <a:t>National DERA: Regional projects, EPA-administered, focus on public entities (competitive)</a:t>
          </a:r>
        </a:p>
        <a:p>
          <a:pPr marL="342900" lvl="2" indent="-171450" algn="l" defTabSz="800100">
            <a:lnSpc>
              <a:spcPct val="90000"/>
            </a:lnSpc>
            <a:spcBef>
              <a:spcPct val="0"/>
            </a:spcBef>
            <a:spcAft>
              <a:spcPct val="20000"/>
            </a:spcAft>
            <a:buChar char="•"/>
          </a:pPr>
          <a:r>
            <a:rPr lang="en-US" sz="1800" kern="1200" dirty="0"/>
            <a:t>EPA Clean School Bus Program is a subset of National DERA</a:t>
          </a:r>
        </a:p>
      </dsp:txBody>
      <dsp:txXfrm>
        <a:off x="0" y="3806589"/>
        <a:ext cx="7543800" cy="1184040"/>
      </dsp:txXfrm>
    </dsp:sp>
  </dsp:spTree>
</dsp:drawing>
</file>

<file path=ppt/diagrams/layout1.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quickStyle1.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dirty="0"/>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4F13569D-83C7-4716-A67A-577510F006A7}" type="datetimeFigureOut">
              <a:rPr lang="en-US" smtClean="0"/>
              <a:t>1/9/2025</a:t>
            </a:fld>
            <a:endParaRPr lang="en-US" dirty="0"/>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dirty="0"/>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dirty="0"/>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7FBE722F-8639-4A9B-852E-F1414D690AFB}" type="slidenum">
              <a:rPr lang="en-US" smtClean="0"/>
              <a:t>‹#›</a:t>
            </a:fld>
            <a:endParaRPr lang="en-US" dirty="0"/>
          </a:p>
        </p:txBody>
      </p:sp>
    </p:spTree>
    <p:extLst>
      <p:ext uri="{BB962C8B-B14F-4D97-AF65-F5344CB8AC3E}">
        <p14:creationId xmlns:p14="http://schemas.microsoft.com/office/powerpoint/2010/main" val="2337487707"/>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slideLayouts/_rels/slideLayout1.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jpg"/><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showMasterSp="0" type="title" preserve="1">
  <p:cSld name="Cover Slide">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1402B9D6-2CA9-4193-BEBE-86EB514BACF6}"/>
              </a:ext>
            </a:extLst>
          </p:cNvPr>
          <p:cNvPicPr>
            <a:picLocks noChangeAspect="1"/>
          </p:cNvPicPr>
          <p:nvPr userDrawn="1"/>
        </p:nvPicPr>
        <p:blipFill rotWithShape="1">
          <a:blip r:embed="rId2"/>
          <a:srcRect t="3647"/>
          <a:stretch/>
        </p:blipFill>
        <p:spPr>
          <a:xfrm>
            <a:off x="0" y="0"/>
            <a:ext cx="12192000" cy="6607864"/>
          </a:xfrm>
          <a:prstGeom prst="rect">
            <a:avLst/>
          </a:prstGeom>
        </p:spPr>
      </p:pic>
      <p:sp>
        <p:nvSpPr>
          <p:cNvPr id="2" name="Title 1"/>
          <p:cNvSpPr>
            <a:spLocks noGrp="1"/>
          </p:cNvSpPr>
          <p:nvPr>
            <p:ph type="ctrTitle" hasCustomPrompt="1"/>
          </p:nvPr>
        </p:nvSpPr>
        <p:spPr>
          <a:xfrm>
            <a:off x="623694" y="4334185"/>
            <a:ext cx="7196055" cy="1077036"/>
          </a:xfrm>
        </p:spPr>
        <p:txBody>
          <a:bodyPr lIns="0" tIns="0" rIns="0" bIns="0" anchor="t">
            <a:normAutofit/>
          </a:bodyPr>
          <a:lstStyle>
            <a:lvl1pPr algn="l">
              <a:lnSpc>
                <a:spcPts val="4000"/>
              </a:lnSpc>
              <a:defRPr sz="3600" spc="0" baseline="0">
                <a:solidFill>
                  <a:srgbClr val="0D2C6C"/>
                </a:solidFill>
              </a:defRPr>
            </a:lvl1pPr>
          </a:lstStyle>
          <a:p>
            <a:r>
              <a:rPr lang="en-US" dirty="0"/>
              <a:t>Click to ADD TITLE</a:t>
            </a:r>
          </a:p>
        </p:txBody>
      </p:sp>
      <p:sp>
        <p:nvSpPr>
          <p:cNvPr id="3" name="Subtitle 2"/>
          <p:cNvSpPr>
            <a:spLocks noGrp="1"/>
          </p:cNvSpPr>
          <p:nvPr>
            <p:ph type="subTitle" idx="1" hasCustomPrompt="1"/>
          </p:nvPr>
        </p:nvSpPr>
        <p:spPr>
          <a:xfrm>
            <a:off x="614443" y="5505026"/>
            <a:ext cx="7196048" cy="368246"/>
          </a:xfrm>
        </p:spPr>
        <p:txBody>
          <a:bodyPr lIns="0" tIns="0" rIns="0" bIns="0" anchor="t">
            <a:noAutofit/>
          </a:bodyPr>
          <a:lstStyle>
            <a:lvl1pPr marL="0" indent="0" algn="l">
              <a:lnSpc>
                <a:spcPct val="100000"/>
              </a:lnSpc>
              <a:spcBef>
                <a:spcPts val="0"/>
              </a:spcBef>
              <a:buNone/>
              <a:defRPr sz="1400" b="1">
                <a:solidFill>
                  <a:srgbClr val="00AAE7"/>
                </a:solidFill>
              </a:defRPr>
            </a:lvl1pPr>
            <a:lvl2pPr marL="457200" indent="0" algn="ctr">
              <a:buNone/>
              <a:defRPr sz="1800"/>
            </a:lvl2pPr>
            <a:lvl3pPr marL="914400" indent="0" algn="ctr">
              <a:buNone/>
              <a:defRPr sz="1800"/>
            </a:lvl3pPr>
            <a:lvl4pPr marL="1371600" indent="0" algn="ctr">
              <a:buNone/>
              <a:defRPr sz="1800"/>
            </a:lvl4pPr>
            <a:lvl5pPr marL="1828800" indent="0" algn="ctr">
              <a:buNone/>
              <a:defRPr sz="1800"/>
            </a:lvl5pPr>
            <a:lvl6pPr marL="2286000" indent="0" algn="ctr">
              <a:buNone/>
              <a:defRPr sz="1800"/>
            </a:lvl6pPr>
            <a:lvl7pPr marL="2743200" indent="0" algn="ctr">
              <a:buNone/>
              <a:defRPr sz="1800"/>
            </a:lvl7pPr>
            <a:lvl8pPr marL="3200400" indent="0" algn="ctr">
              <a:buNone/>
              <a:defRPr sz="1800"/>
            </a:lvl8pPr>
            <a:lvl9pPr marL="3657600" indent="0" algn="ctr">
              <a:buNone/>
              <a:defRPr sz="1800"/>
            </a:lvl9pPr>
          </a:lstStyle>
          <a:p>
            <a:r>
              <a:rPr lang="en-US" dirty="0"/>
              <a:t>Click to add presenter name and title</a:t>
            </a:r>
          </a:p>
        </p:txBody>
      </p:sp>
      <p:sp>
        <p:nvSpPr>
          <p:cNvPr id="4" name="Date Placeholder 3"/>
          <p:cNvSpPr>
            <a:spLocks noGrp="1"/>
          </p:cNvSpPr>
          <p:nvPr>
            <p:ph type="dt" sz="half" idx="10"/>
          </p:nvPr>
        </p:nvSpPr>
        <p:spPr>
          <a:xfrm>
            <a:off x="9428257" y="6470704"/>
            <a:ext cx="2154143" cy="274320"/>
          </a:xfrm>
        </p:spPr>
        <p:txBody>
          <a:bodyPr lIns="0" rIns="0"/>
          <a:lstStyle>
            <a:lvl1pPr algn="r">
              <a:defRPr>
                <a:solidFill>
                  <a:schemeClr val="bg1">
                    <a:lumMod val="50000"/>
                  </a:schemeClr>
                </a:solidFill>
              </a:defRPr>
            </a:lvl1pPr>
          </a:lstStyle>
          <a:p>
            <a:fld id="{AC646272-1268-40B3-A89B-FA15D0057AB0}" type="datetime1">
              <a:rPr lang="en-US" smtClean="0"/>
              <a:pPr/>
              <a:t>1/9/2025</a:t>
            </a:fld>
            <a:endParaRPr lang="en-US" dirty="0"/>
          </a:p>
        </p:txBody>
      </p:sp>
      <p:sp>
        <p:nvSpPr>
          <p:cNvPr id="5" name="Footer Placeholder 4"/>
          <p:cNvSpPr>
            <a:spLocks noGrp="1"/>
          </p:cNvSpPr>
          <p:nvPr>
            <p:ph type="ftr" sz="quarter" idx="11"/>
          </p:nvPr>
        </p:nvSpPr>
        <p:spPr>
          <a:xfrm>
            <a:off x="609600" y="6470704"/>
            <a:ext cx="5901459" cy="274320"/>
          </a:xfrm>
        </p:spPr>
        <p:txBody>
          <a:bodyPr lIns="0" rIns="0"/>
          <a:lstStyle>
            <a:lvl1pPr algn="l">
              <a:defRPr>
                <a:solidFill>
                  <a:schemeClr val="bg1">
                    <a:lumMod val="50000"/>
                  </a:schemeClr>
                </a:solidFill>
              </a:defRPr>
            </a:lvl1pPr>
          </a:lstStyle>
          <a:p>
            <a:r>
              <a:rPr lang="en-US" dirty="0"/>
              <a:t>Connecticut Department of Energy &amp; Environmental Protection</a:t>
            </a:r>
          </a:p>
        </p:txBody>
      </p:sp>
      <p:pic>
        <p:nvPicPr>
          <p:cNvPr id="10" name="Picture 9">
            <a:extLst>
              <a:ext uri="{FF2B5EF4-FFF2-40B4-BE49-F238E27FC236}">
                <a16:creationId xmlns:a16="http://schemas.microsoft.com/office/drawing/2014/main" id="{6AD0D9EB-5C3D-4AD5-B824-5C3569047558}"/>
              </a:ext>
            </a:extLst>
          </p:cNvPr>
          <p:cNvPicPr>
            <a:picLocks noChangeAspect="1"/>
          </p:cNvPicPr>
          <p:nvPr userDrawn="1"/>
        </p:nvPicPr>
        <p:blipFill>
          <a:blip r:embed="rId3"/>
          <a:stretch>
            <a:fillRect/>
          </a:stretch>
        </p:blipFill>
        <p:spPr>
          <a:xfrm>
            <a:off x="10096509" y="571500"/>
            <a:ext cx="1485891" cy="1485891"/>
          </a:xfrm>
          <a:prstGeom prst="rect">
            <a:avLst/>
          </a:prstGeom>
        </p:spPr>
      </p:pic>
      <p:cxnSp>
        <p:nvCxnSpPr>
          <p:cNvPr id="19" name="Straight Connector 18">
            <a:extLst>
              <a:ext uri="{FF2B5EF4-FFF2-40B4-BE49-F238E27FC236}">
                <a16:creationId xmlns:a16="http://schemas.microsoft.com/office/drawing/2014/main" id="{0BCF0506-38B0-49E9-8F0D-452FE5DDE542}"/>
              </a:ext>
            </a:extLst>
          </p:cNvPr>
          <p:cNvCxnSpPr>
            <a:cxnSpLocks/>
          </p:cNvCxnSpPr>
          <p:nvPr userDrawn="1"/>
        </p:nvCxnSpPr>
        <p:spPr>
          <a:xfrm>
            <a:off x="609600" y="6400800"/>
            <a:ext cx="10972800"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478192251"/>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One Column">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614553" y="705712"/>
            <a:ext cx="10962894" cy="894488"/>
          </a:xfrm>
        </p:spPr>
        <p:txBody>
          <a:bodyPr lIns="0" tIns="0" rIns="0" bIns="0" anchor="t">
            <a:noAutofit/>
          </a:bodyPr>
          <a:lstStyle>
            <a:lvl1pPr>
              <a:defRPr sz="3000" spc="0">
                <a:solidFill>
                  <a:srgbClr val="0D2C6C"/>
                </a:solidFill>
              </a:defRPr>
            </a:lvl1pPr>
          </a:lstStyle>
          <a:p>
            <a:r>
              <a:rPr lang="en-US" dirty="0"/>
              <a:t>Click to edit title</a:t>
            </a:r>
          </a:p>
        </p:txBody>
      </p:sp>
      <p:sp>
        <p:nvSpPr>
          <p:cNvPr id="3" name="Content Placeholder 2"/>
          <p:cNvSpPr>
            <a:spLocks noGrp="1"/>
          </p:cNvSpPr>
          <p:nvPr>
            <p:ph idx="1"/>
          </p:nvPr>
        </p:nvSpPr>
        <p:spPr>
          <a:xfrm>
            <a:off x="614553" y="1670103"/>
            <a:ext cx="10967847" cy="4023360"/>
          </a:xfrm>
        </p:spPr>
        <p:txBody>
          <a:bodyPr lIns="0" tIns="0" rIns="0" bIns="0">
            <a:noAutofit/>
          </a:bodyPr>
          <a:lstStyle>
            <a:lvl1pPr>
              <a:defRPr>
                <a:solidFill>
                  <a:schemeClr val="tx1">
                    <a:lumMod val="75000"/>
                    <a:lumOff val="25000"/>
                  </a:schemeClr>
                </a:solidFill>
                <a:latin typeface="+mj-lt"/>
              </a:defRPr>
            </a:lvl1pPr>
            <a:lvl2pPr>
              <a:defRPr b="1">
                <a:solidFill>
                  <a:schemeClr val="tx1">
                    <a:lumMod val="75000"/>
                    <a:lumOff val="25000"/>
                  </a:schemeClr>
                </a:solidFill>
              </a:defRPr>
            </a:lvl2pPr>
            <a:lvl3pPr>
              <a:defRPr>
                <a:solidFill>
                  <a:schemeClr val="tx1">
                    <a:lumMod val="75000"/>
                    <a:lumOff val="25000"/>
                  </a:schemeClr>
                </a:solidFill>
              </a:defRPr>
            </a:lvl3pPr>
            <a:lvl4pPr>
              <a:defRPr sz="1200">
                <a:solidFill>
                  <a:schemeClr val="tx1">
                    <a:lumMod val="75000"/>
                    <a:lumOff val="25000"/>
                  </a:schemeClr>
                </a:solidFill>
              </a:defRPr>
            </a:lvl4pPr>
            <a:lvl5pPr>
              <a:defRPr sz="1000">
                <a:solidFill>
                  <a:schemeClr val="tx1">
                    <a:lumMod val="75000"/>
                    <a:lumOff val="25000"/>
                  </a:schemeClr>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a:xfrm>
            <a:off x="8449637" y="6470704"/>
            <a:ext cx="2154143" cy="274320"/>
          </a:xfrm>
        </p:spPr>
        <p:txBody>
          <a:bodyPr lIns="0" tIns="0" rIns="0" bIns="0"/>
          <a:lstStyle/>
          <a:p>
            <a:fld id="{FDEE75F8-48EB-4839-9E71-8CCEE647FA5C}" type="datetime1">
              <a:rPr lang="en-US" smtClean="0"/>
              <a:t>1/9/2025</a:t>
            </a:fld>
            <a:endParaRPr lang="en-US" dirty="0"/>
          </a:p>
        </p:txBody>
      </p:sp>
      <p:sp>
        <p:nvSpPr>
          <p:cNvPr id="6" name="Slide Number Placeholder 5"/>
          <p:cNvSpPr>
            <a:spLocks noGrp="1"/>
          </p:cNvSpPr>
          <p:nvPr>
            <p:ph type="sldNum" sz="quarter" idx="12"/>
          </p:nvPr>
        </p:nvSpPr>
        <p:spPr>
          <a:xfrm>
            <a:off x="10603780" y="6470704"/>
            <a:ext cx="973667" cy="274320"/>
          </a:xfrm>
          <a:prstGeom prst="rect">
            <a:avLst/>
          </a:prstGeom>
        </p:spPr>
        <p:txBody>
          <a:bodyPr lIns="0" tIns="0" rIns="0" bIns="0"/>
          <a:lstStyle>
            <a:lvl1pPr algn="r">
              <a:defRPr>
                <a:solidFill>
                  <a:schemeClr val="bg1">
                    <a:lumMod val="50000"/>
                  </a:schemeClr>
                </a:solidFill>
              </a:defRPr>
            </a:lvl1pPr>
          </a:lstStyle>
          <a:p>
            <a:fld id="{D57F1E4F-1CFF-5643-939E-217C01CDF565}" type="slidenum">
              <a:rPr lang="en-US" smtClean="0"/>
              <a:pPr/>
              <a:t>‹#›</a:t>
            </a:fld>
            <a:endParaRPr lang="en-US" dirty="0"/>
          </a:p>
        </p:txBody>
      </p:sp>
      <p:sp>
        <p:nvSpPr>
          <p:cNvPr id="9" name="Footer Placeholder 4">
            <a:extLst>
              <a:ext uri="{FF2B5EF4-FFF2-40B4-BE49-F238E27FC236}">
                <a16:creationId xmlns:a16="http://schemas.microsoft.com/office/drawing/2014/main" id="{F3A8E1E7-7782-449B-A06B-D902EC96A963}"/>
              </a:ext>
            </a:extLst>
          </p:cNvPr>
          <p:cNvSpPr>
            <a:spLocks noGrp="1"/>
          </p:cNvSpPr>
          <p:nvPr>
            <p:ph type="ftr" sz="quarter" idx="11"/>
          </p:nvPr>
        </p:nvSpPr>
        <p:spPr>
          <a:xfrm>
            <a:off x="609600" y="6470704"/>
            <a:ext cx="5901459" cy="274320"/>
          </a:xfrm>
        </p:spPr>
        <p:txBody>
          <a:bodyPr lIns="0" rIns="0"/>
          <a:lstStyle>
            <a:lvl1pPr algn="l">
              <a:defRPr>
                <a:solidFill>
                  <a:schemeClr val="bg1">
                    <a:lumMod val="50000"/>
                  </a:schemeClr>
                </a:solidFill>
              </a:defRPr>
            </a:lvl1pPr>
          </a:lstStyle>
          <a:p>
            <a:r>
              <a:rPr lang="en-US" dirty="0"/>
              <a:t>Connecticut Department of Energy &amp; Environmental Protection</a:t>
            </a:r>
          </a:p>
        </p:txBody>
      </p:sp>
    </p:spTree>
    <p:extLst>
      <p:ext uri="{BB962C8B-B14F-4D97-AF65-F5344CB8AC3E}">
        <p14:creationId xmlns:p14="http://schemas.microsoft.com/office/powerpoint/2010/main" val="512904647"/>
      </p:ext>
    </p:extLst>
  </p:cSld>
  <p:clrMapOvr>
    <a:masterClrMapping/>
  </p:clrMapOvr>
  <p:extLst>
    <p:ext uri="{DCECCB84-F9BA-43D5-87BE-67443E8EF086}">
      <p15:sldGuideLst xmlns:p15="http://schemas.microsoft.com/office/powerpoint/2012/main">
        <p15:guide id="1" orient="horz" pos="2160" userDrawn="1">
          <p15:clr>
            <a:srgbClr val="FBAE40"/>
          </p15:clr>
        </p15:guide>
        <p15:guide id="2" pos="3840" userDrawn="1">
          <p15:clr>
            <a:srgbClr val="FBAE40"/>
          </p15:clr>
        </p15:guide>
      </p15:sldGuideLst>
    </p:ext>
  </p:extLst>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Title and Two Column">
    <p:spTree>
      <p:nvGrpSpPr>
        <p:cNvPr id="1" name=""/>
        <p:cNvGrpSpPr/>
        <p:nvPr/>
      </p:nvGrpSpPr>
      <p:grpSpPr>
        <a:xfrm>
          <a:off x="0" y="0"/>
          <a:ext cx="0" cy="0"/>
          <a:chOff x="0" y="0"/>
          <a:chExt cx="0" cy="0"/>
        </a:xfrm>
      </p:grpSpPr>
      <p:sp>
        <p:nvSpPr>
          <p:cNvPr id="3" name="Content Placeholder 2"/>
          <p:cNvSpPr>
            <a:spLocks noGrp="1"/>
          </p:cNvSpPr>
          <p:nvPr>
            <p:ph sz="half" idx="1"/>
          </p:nvPr>
        </p:nvSpPr>
        <p:spPr>
          <a:xfrm>
            <a:off x="614552" y="1686600"/>
            <a:ext cx="5138547" cy="4023360"/>
          </a:xfrm>
        </p:spPr>
        <p:txBody>
          <a:bodyPr lIns="0" tIns="0" rIns="0" bIns="0">
            <a:noAutofit/>
          </a:bodyPr>
          <a:lstStyle>
            <a:lvl1pPr>
              <a:defRPr>
                <a:solidFill>
                  <a:schemeClr val="tx1">
                    <a:lumMod val="75000"/>
                    <a:lumOff val="25000"/>
                  </a:schemeClr>
                </a:solidFill>
                <a:latin typeface="+mj-lt"/>
              </a:defRPr>
            </a:lvl1pPr>
            <a:lvl2pPr>
              <a:defRPr b="1">
                <a:solidFill>
                  <a:schemeClr val="tx1">
                    <a:lumMod val="75000"/>
                    <a:lumOff val="25000"/>
                  </a:schemeClr>
                </a:solidFill>
              </a:defRPr>
            </a:lvl2pPr>
            <a:lvl3pPr>
              <a:defRPr>
                <a:solidFill>
                  <a:schemeClr val="tx1">
                    <a:lumMod val="75000"/>
                    <a:lumOff val="25000"/>
                  </a:schemeClr>
                </a:solidFill>
              </a:defRPr>
            </a:lvl3pPr>
            <a:lvl4pPr>
              <a:defRPr sz="1200">
                <a:solidFill>
                  <a:schemeClr val="tx1">
                    <a:lumMod val="75000"/>
                    <a:lumOff val="25000"/>
                  </a:schemeClr>
                </a:solidFill>
              </a:defRPr>
            </a:lvl4pPr>
            <a:lvl5pPr>
              <a:defRPr sz="1000">
                <a:solidFill>
                  <a:schemeClr val="tx1">
                    <a:lumMod val="75000"/>
                    <a:lumOff val="25000"/>
                  </a:schemeClr>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Content Placeholder 3"/>
          <p:cNvSpPr>
            <a:spLocks noGrp="1"/>
          </p:cNvSpPr>
          <p:nvPr>
            <p:ph sz="half" idx="2"/>
          </p:nvPr>
        </p:nvSpPr>
        <p:spPr>
          <a:xfrm>
            <a:off x="5981700" y="1686600"/>
            <a:ext cx="5595749" cy="4023360"/>
          </a:xfrm>
        </p:spPr>
        <p:txBody>
          <a:bodyPr lIns="0" tIns="0" rIns="0" bIns="0">
            <a:noAutofit/>
          </a:bodyPr>
          <a:lstStyle>
            <a:lvl1pPr>
              <a:defRPr>
                <a:solidFill>
                  <a:schemeClr val="tx1">
                    <a:lumMod val="75000"/>
                    <a:lumOff val="25000"/>
                  </a:schemeClr>
                </a:solidFill>
                <a:latin typeface="+mj-lt"/>
              </a:defRPr>
            </a:lvl1pPr>
            <a:lvl2pPr>
              <a:defRPr b="1">
                <a:solidFill>
                  <a:schemeClr val="tx1">
                    <a:lumMod val="75000"/>
                    <a:lumOff val="25000"/>
                  </a:schemeClr>
                </a:solidFill>
              </a:defRPr>
            </a:lvl2pPr>
            <a:lvl3pPr>
              <a:defRPr>
                <a:solidFill>
                  <a:schemeClr val="tx1">
                    <a:lumMod val="75000"/>
                    <a:lumOff val="25000"/>
                  </a:schemeClr>
                </a:solidFill>
              </a:defRPr>
            </a:lvl3pPr>
            <a:lvl4pPr>
              <a:defRPr sz="1200">
                <a:solidFill>
                  <a:schemeClr val="tx1">
                    <a:lumMod val="75000"/>
                    <a:lumOff val="25000"/>
                  </a:schemeClr>
                </a:solidFill>
              </a:defRPr>
            </a:lvl4pPr>
            <a:lvl5pPr>
              <a:defRPr sz="1000">
                <a:solidFill>
                  <a:schemeClr val="tx1">
                    <a:lumMod val="75000"/>
                    <a:lumOff val="25000"/>
                  </a:schemeClr>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8" name="Title 1">
            <a:extLst>
              <a:ext uri="{FF2B5EF4-FFF2-40B4-BE49-F238E27FC236}">
                <a16:creationId xmlns:a16="http://schemas.microsoft.com/office/drawing/2014/main" id="{5162ED08-E50D-4AD2-BC39-B490F9667030}"/>
              </a:ext>
            </a:extLst>
          </p:cNvPr>
          <p:cNvSpPr>
            <a:spLocks noGrp="1"/>
          </p:cNvSpPr>
          <p:nvPr>
            <p:ph type="title"/>
          </p:nvPr>
        </p:nvSpPr>
        <p:spPr>
          <a:xfrm>
            <a:off x="614553" y="705712"/>
            <a:ext cx="10962894" cy="894488"/>
          </a:xfrm>
        </p:spPr>
        <p:txBody>
          <a:bodyPr lIns="0" tIns="0" rIns="0" bIns="0" anchor="t">
            <a:noAutofit/>
          </a:bodyPr>
          <a:lstStyle>
            <a:lvl1pPr>
              <a:defRPr sz="3000" spc="0">
                <a:solidFill>
                  <a:srgbClr val="0D2C6C"/>
                </a:solidFill>
              </a:defRPr>
            </a:lvl1pPr>
          </a:lstStyle>
          <a:p>
            <a:r>
              <a:rPr lang="en-US"/>
              <a:t>Click to edit Master title style</a:t>
            </a:r>
            <a:endParaRPr lang="en-US" dirty="0"/>
          </a:p>
        </p:txBody>
      </p:sp>
      <p:sp>
        <p:nvSpPr>
          <p:cNvPr id="9" name="Date Placeholder 3">
            <a:extLst>
              <a:ext uri="{FF2B5EF4-FFF2-40B4-BE49-F238E27FC236}">
                <a16:creationId xmlns:a16="http://schemas.microsoft.com/office/drawing/2014/main" id="{C39A9EA6-D768-4372-A010-47A2182C1BD7}"/>
              </a:ext>
            </a:extLst>
          </p:cNvPr>
          <p:cNvSpPr>
            <a:spLocks noGrp="1"/>
          </p:cNvSpPr>
          <p:nvPr>
            <p:ph type="dt" sz="half" idx="10"/>
          </p:nvPr>
        </p:nvSpPr>
        <p:spPr>
          <a:xfrm>
            <a:off x="8449637" y="6470704"/>
            <a:ext cx="2154143" cy="274320"/>
          </a:xfrm>
        </p:spPr>
        <p:txBody>
          <a:bodyPr lIns="0" tIns="0" rIns="0" bIns="0"/>
          <a:lstStyle/>
          <a:p>
            <a:fld id="{FDEE75F8-48EB-4839-9E71-8CCEE647FA5C}" type="datetime1">
              <a:rPr lang="en-US" smtClean="0"/>
              <a:t>1/9/2025</a:t>
            </a:fld>
            <a:endParaRPr lang="en-US" dirty="0"/>
          </a:p>
        </p:txBody>
      </p:sp>
      <p:sp>
        <p:nvSpPr>
          <p:cNvPr id="11" name="Slide Number Placeholder 5">
            <a:extLst>
              <a:ext uri="{FF2B5EF4-FFF2-40B4-BE49-F238E27FC236}">
                <a16:creationId xmlns:a16="http://schemas.microsoft.com/office/drawing/2014/main" id="{C69C71D2-1C5D-40CA-AFAF-088BB52B1A76}"/>
              </a:ext>
            </a:extLst>
          </p:cNvPr>
          <p:cNvSpPr>
            <a:spLocks noGrp="1"/>
          </p:cNvSpPr>
          <p:nvPr>
            <p:ph type="sldNum" sz="quarter" idx="12"/>
          </p:nvPr>
        </p:nvSpPr>
        <p:spPr>
          <a:xfrm>
            <a:off x="10603780" y="6470704"/>
            <a:ext cx="973667" cy="274320"/>
          </a:xfrm>
          <a:prstGeom prst="rect">
            <a:avLst/>
          </a:prstGeom>
        </p:spPr>
        <p:txBody>
          <a:bodyPr lIns="0" tIns="0" rIns="0" bIns="0"/>
          <a:lstStyle>
            <a:lvl1pPr algn="r">
              <a:defRPr>
                <a:solidFill>
                  <a:schemeClr val="bg1">
                    <a:lumMod val="50000"/>
                  </a:schemeClr>
                </a:solidFill>
              </a:defRPr>
            </a:lvl1pPr>
          </a:lstStyle>
          <a:p>
            <a:fld id="{D57F1E4F-1CFF-5643-939E-217C01CDF565}" type="slidenum">
              <a:rPr lang="en-US" smtClean="0"/>
              <a:pPr/>
              <a:t>‹#›</a:t>
            </a:fld>
            <a:endParaRPr lang="en-US" dirty="0"/>
          </a:p>
        </p:txBody>
      </p:sp>
      <p:cxnSp>
        <p:nvCxnSpPr>
          <p:cNvPr id="12" name="Straight Connector 11">
            <a:extLst>
              <a:ext uri="{FF2B5EF4-FFF2-40B4-BE49-F238E27FC236}">
                <a16:creationId xmlns:a16="http://schemas.microsoft.com/office/drawing/2014/main" id="{A6768076-5609-46B6-86BC-0BDE13FA2C91}"/>
              </a:ext>
            </a:extLst>
          </p:cNvPr>
          <p:cNvCxnSpPr>
            <a:cxnSpLocks/>
          </p:cNvCxnSpPr>
          <p:nvPr userDrawn="1"/>
        </p:nvCxnSpPr>
        <p:spPr>
          <a:xfrm>
            <a:off x="609600" y="6400800"/>
            <a:ext cx="10972800"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3" name="Footer Placeholder 4">
            <a:extLst>
              <a:ext uri="{FF2B5EF4-FFF2-40B4-BE49-F238E27FC236}">
                <a16:creationId xmlns:a16="http://schemas.microsoft.com/office/drawing/2014/main" id="{3468A054-3B19-45ED-860F-14E038E86ECB}"/>
              </a:ext>
            </a:extLst>
          </p:cNvPr>
          <p:cNvSpPr>
            <a:spLocks noGrp="1"/>
          </p:cNvSpPr>
          <p:nvPr>
            <p:ph type="ftr" sz="quarter" idx="11"/>
          </p:nvPr>
        </p:nvSpPr>
        <p:spPr>
          <a:xfrm>
            <a:off x="609600" y="6470704"/>
            <a:ext cx="5901459" cy="274320"/>
          </a:xfrm>
        </p:spPr>
        <p:txBody>
          <a:bodyPr lIns="0" rIns="0"/>
          <a:lstStyle>
            <a:lvl1pPr algn="l">
              <a:defRPr>
                <a:solidFill>
                  <a:schemeClr val="bg1">
                    <a:lumMod val="50000"/>
                  </a:schemeClr>
                </a:solidFill>
              </a:defRPr>
            </a:lvl1pPr>
          </a:lstStyle>
          <a:p>
            <a:r>
              <a:rPr lang="en-US" dirty="0"/>
              <a:t>Connecticut Department of Energy &amp; Environmental Protection</a:t>
            </a:r>
          </a:p>
        </p:txBody>
      </p:sp>
    </p:spTree>
    <p:extLst>
      <p:ext uri="{BB962C8B-B14F-4D97-AF65-F5344CB8AC3E}">
        <p14:creationId xmlns:p14="http://schemas.microsoft.com/office/powerpoint/2010/main" val="2007632440"/>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Two Column with Subtitles">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614552" y="1675474"/>
            <a:ext cx="5481445" cy="496224"/>
          </a:xfrm>
        </p:spPr>
        <p:txBody>
          <a:bodyPr lIns="0" tIns="0" rIns="0" bIns="0" anchor="t" anchorCtr="0">
            <a:noAutofit/>
          </a:bodyPr>
          <a:lstStyle>
            <a:lvl1pPr marL="0" indent="0">
              <a:spcBef>
                <a:spcPts val="0"/>
              </a:spcBef>
              <a:spcAft>
                <a:spcPts val="0"/>
              </a:spcAft>
              <a:buNone/>
              <a:defRPr sz="2400" b="0" i="1" cap="none" baseline="0">
                <a:solidFill>
                  <a:schemeClr val="accent1"/>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5" name="Text Placeholder 4"/>
          <p:cNvSpPr>
            <a:spLocks noGrp="1"/>
          </p:cNvSpPr>
          <p:nvPr>
            <p:ph type="body" sz="quarter" idx="3"/>
          </p:nvPr>
        </p:nvSpPr>
        <p:spPr>
          <a:xfrm>
            <a:off x="6210300" y="1675474"/>
            <a:ext cx="5367146" cy="496224"/>
          </a:xfrm>
        </p:spPr>
        <p:txBody>
          <a:bodyPr lIns="0" tIns="0" rIns="0" bIns="0" anchor="t" anchorCtr="0">
            <a:noAutofit/>
          </a:bodyPr>
          <a:lstStyle>
            <a:lvl1pPr marL="0" indent="0">
              <a:spcBef>
                <a:spcPts val="0"/>
              </a:spcBef>
              <a:spcAft>
                <a:spcPts val="0"/>
              </a:spcAft>
              <a:buNone/>
              <a:defRPr lang="en-US" sz="2400" b="0" i="1" kern="1200" cap="none" baseline="0" dirty="0">
                <a:solidFill>
                  <a:schemeClr val="accent1"/>
                </a:solidFill>
                <a:latin typeface="+mj-lt"/>
                <a:ea typeface="+mn-ea"/>
                <a:cs typeface="+mn-c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marL="0" lvl="0" indent="0" algn="l" defTabSz="914400" rtl="0" eaLnBrk="1" latinLnBrk="0" hangingPunct="1">
              <a:lnSpc>
                <a:spcPct val="90000"/>
              </a:lnSpc>
              <a:spcBef>
                <a:spcPts val="1800"/>
              </a:spcBef>
              <a:buNone/>
            </a:pPr>
            <a:r>
              <a:rPr lang="en-US"/>
              <a:t>Click to edit Master text styles</a:t>
            </a:r>
          </a:p>
        </p:txBody>
      </p:sp>
      <p:sp>
        <p:nvSpPr>
          <p:cNvPr id="11" name="Title 1">
            <a:extLst>
              <a:ext uri="{FF2B5EF4-FFF2-40B4-BE49-F238E27FC236}">
                <a16:creationId xmlns:a16="http://schemas.microsoft.com/office/drawing/2014/main" id="{5D780309-6910-414A-91EC-1823BFD05733}"/>
              </a:ext>
            </a:extLst>
          </p:cNvPr>
          <p:cNvSpPr>
            <a:spLocks noGrp="1"/>
          </p:cNvSpPr>
          <p:nvPr>
            <p:ph type="title"/>
          </p:nvPr>
        </p:nvSpPr>
        <p:spPr>
          <a:xfrm>
            <a:off x="614553" y="705712"/>
            <a:ext cx="10962894" cy="894488"/>
          </a:xfrm>
        </p:spPr>
        <p:txBody>
          <a:bodyPr lIns="0" tIns="0" rIns="0" bIns="0" anchor="t">
            <a:noAutofit/>
          </a:bodyPr>
          <a:lstStyle>
            <a:lvl1pPr>
              <a:defRPr sz="3000" spc="0">
                <a:solidFill>
                  <a:srgbClr val="0D2C6C"/>
                </a:solidFill>
              </a:defRPr>
            </a:lvl1pPr>
          </a:lstStyle>
          <a:p>
            <a:r>
              <a:rPr lang="en-US"/>
              <a:t>Click to edit Master title style</a:t>
            </a:r>
            <a:endParaRPr lang="en-US" dirty="0"/>
          </a:p>
        </p:txBody>
      </p:sp>
      <p:sp>
        <p:nvSpPr>
          <p:cNvPr id="12" name="Content Placeholder 2">
            <a:extLst>
              <a:ext uri="{FF2B5EF4-FFF2-40B4-BE49-F238E27FC236}">
                <a16:creationId xmlns:a16="http://schemas.microsoft.com/office/drawing/2014/main" id="{9C74E7B9-D3D9-4B11-A4D7-69C365DDF59D}"/>
              </a:ext>
            </a:extLst>
          </p:cNvPr>
          <p:cNvSpPr>
            <a:spLocks noGrp="1"/>
          </p:cNvSpPr>
          <p:nvPr>
            <p:ph sz="half" idx="13"/>
          </p:nvPr>
        </p:nvSpPr>
        <p:spPr>
          <a:xfrm>
            <a:off x="614554" y="2241600"/>
            <a:ext cx="5481446" cy="3701993"/>
          </a:xfrm>
        </p:spPr>
        <p:txBody>
          <a:bodyPr lIns="0" tIns="0" rIns="0" bIns="0">
            <a:noAutofit/>
          </a:bodyPr>
          <a:lstStyle>
            <a:lvl1pPr>
              <a:defRPr>
                <a:solidFill>
                  <a:schemeClr val="tx1">
                    <a:lumMod val="75000"/>
                    <a:lumOff val="25000"/>
                  </a:schemeClr>
                </a:solidFill>
                <a:latin typeface="+mj-lt"/>
              </a:defRPr>
            </a:lvl1pPr>
            <a:lvl2pPr>
              <a:defRPr b="1">
                <a:solidFill>
                  <a:schemeClr val="tx1">
                    <a:lumMod val="75000"/>
                    <a:lumOff val="25000"/>
                  </a:schemeClr>
                </a:solidFill>
              </a:defRPr>
            </a:lvl2pPr>
            <a:lvl3pPr>
              <a:defRPr>
                <a:solidFill>
                  <a:schemeClr val="tx1">
                    <a:lumMod val="75000"/>
                    <a:lumOff val="25000"/>
                  </a:schemeClr>
                </a:solidFill>
              </a:defRPr>
            </a:lvl3pPr>
            <a:lvl4pPr>
              <a:defRPr sz="1200">
                <a:solidFill>
                  <a:schemeClr val="tx1">
                    <a:lumMod val="75000"/>
                    <a:lumOff val="25000"/>
                  </a:schemeClr>
                </a:solidFill>
              </a:defRPr>
            </a:lvl4pPr>
            <a:lvl5pPr>
              <a:defRPr sz="1000">
                <a:solidFill>
                  <a:schemeClr val="tx1">
                    <a:lumMod val="75000"/>
                    <a:lumOff val="25000"/>
                  </a:schemeClr>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3" name="Content Placeholder 2">
            <a:extLst>
              <a:ext uri="{FF2B5EF4-FFF2-40B4-BE49-F238E27FC236}">
                <a16:creationId xmlns:a16="http://schemas.microsoft.com/office/drawing/2014/main" id="{2CC6F98A-32F3-4392-9E0C-766359163A36}"/>
              </a:ext>
            </a:extLst>
          </p:cNvPr>
          <p:cNvSpPr>
            <a:spLocks noGrp="1"/>
          </p:cNvSpPr>
          <p:nvPr>
            <p:ph sz="half" idx="14"/>
          </p:nvPr>
        </p:nvSpPr>
        <p:spPr>
          <a:xfrm>
            <a:off x="6210300" y="2245987"/>
            <a:ext cx="5367146" cy="3697593"/>
          </a:xfrm>
        </p:spPr>
        <p:txBody>
          <a:bodyPr lIns="0" tIns="0" rIns="0" bIns="0">
            <a:noAutofit/>
          </a:bodyPr>
          <a:lstStyle>
            <a:lvl1pPr>
              <a:defRPr>
                <a:solidFill>
                  <a:schemeClr val="tx1">
                    <a:lumMod val="75000"/>
                    <a:lumOff val="25000"/>
                  </a:schemeClr>
                </a:solidFill>
                <a:latin typeface="+mj-lt"/>
              </a:defRPr>
            </a:lvl1pPr>
            <a:lvl2pPr>
              <a:defRPr b="1">
                <a:solidFill>
                  <a:schemeClr val="tx1">
                    <a:lumMod val="75000"/>
                    <a:lumOff val="25000"/>
                  </a:schemeClr>
                </a:solidFill>
              </a:defRPr>
            </a:lvl2pPr>
            <a:lvl3pPr>
              <a:defRPr>
                <a:solidFill>
                  <a:schemeClr val="tx1">
                    <a:lumMod val="75000"/>
                    <a:lumOff val="25000"/>
                  </a:schemeClr>
                </a:solidFill>
              </a:defRPr>
            </a:lvl3pPr>
            <a:lvl4pPr>
              <a:defRPr sz="1200">
                <a:solidFill>
                  <a:schemeClr val="tx1">
                    <a:lumMod val="75000"/>
                    <a:lumOff val="25000"/>
                  </a:schemeClr>
                </a:solidFill>
              </a:defRPr>
            </a:lvl4pPr>
            <a:lvl5pPr>
              <a:defRPr sz="1000">
                <a:solidFill>
                  <a:schemeClr val="tx1">
                    <a:lumMod val="75000"/>
                    <a:lumOff val="25000"/>
                  </a:schemeClr>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4" name="Date Placeholder 3">
            <a:extLst>
              <a:ext uri="{FF2B5EF4-FFF2-40B4-BE49-F238E27FC236}">
                <a16:creationId xmlns:a16="http://schemas.microsoft.com/office/drawing/2014/main" id="{D9789951-F588-4C33-83C7-D9D2DD38AA07}"/>
              </a:ext>
            </a:extLst>
          </p:cNvPr>
          <p:cNvSpPr>
            <a:spLocks noGrp="1"/>
          </p:cNvSpPr>
          <p:nvPr>
            <p:ph type="dt" sz="half" idx="10"/>
          </p:nvPr>
        </p:nvSpPr>
        <p:spPr>
          <a:xfrm>
            <a:off x="8449637" y="6470704"/>
            <a:ext cx="2154143" cy="274320"/>
          </a:xfrm>
        </p:spPr>
        <p:txBody>
          <a:bodyPr lIns="0" tIns="0" rIns="0" bIns="0"/>
          <a:lstStyle/>
          <a:p>
            <a:fld id="{FDEE75F8-48EB-4839-9E71-8CCEE647FA5C}" type="datetime1">
              <a:rPr lang="en-US" smtClean="0"/>
              <a:t>1/9/2025</a:t>
            </a:fld>
            <a:endParaRPr lang="en-US" dirty="0"/>
          </a:p>
        </p:txBody>
      </p:sp>
      <p:sp>
        <p:nvSpPr>
          <p:cNvPr id="16" name="Slide Number Placeholder 5">
            <a:extLst>
              <a:ext uri="{FF2B5EF4-FFF2-40B4-BE49-F238E27FC236}">
                <a16:creationId xmlns:a16="http://schemas.microsoft.com/office/drawing/2014/main" id="{795FA173-CA01-4864-983B-33ABF3CA1574}"/>
              </a:ext>
            </a:extLst>
          </p:cNvPr>
          <p:cNvSpPr>
            <a:spLocks noGrp="1"/>
          </p:cNvSpPr>
          <p:nvPr>
            <p:ph type="sldNum" sz="quarter" idx="12"/>
          </p:nvPr>
        </p:nvSpPr>
        <p:spPr>
          <a:xfrm>
            <a:off x="10603780" y="6470704"/>
            <a:ext cx="973667" cy="274320"/>
          </a:xfrm>
          <a:prstGeom prst="rect">
            <a:avLst/>
          </a:prstGeom>
        </p:spPr>
        <p:txBody>
          <a:bodyPr lIns="0" tIns="0" rIns="0" bIns="0"/>
          <a:lstStyle>
            <a:lvl1pPr algn="r">
              <a:defRPr>
                <a:solidFill>
                  <a:schemeClr val="bg1">
                    <a:lumMod val="50000"/>
                  </a:schemeClr>
                </a:solidFill>
              </a:defRPr>
            </a:lvl1pPr>
          </a:lstStyle>
          <a:p>
            <a:fld id="{D57F1E4F-1CFF-5643-939E-217C01CDF565}" type="slidenum">
              <a:rPr lang="en-US" smtClean="0"/>
              <a:pPr/>
              <a:t>‹#›</a:t>
            </a:fld>
            <a:endParaRPr lang="en-US" dirty="0"/>
          </a:p>
        </p:txBody>
      </p:sp>
      <p:cxnSp>
        <p:nvCxnSpPr>
          <p:cNvPr id="17" name="Straight Connector 16">
            <a:extLst>
              <a:ext uri="{FF2B5EF4-FFF2-40B4-BE49-F238E27FC236}">
                <a16:creationId xmlns:a16="http://schemas.microsoft.com/office/drawing/2014/main" id="{A3DB43C8-54CF-4C85-9B76-A6E71FDC1236}"/>
              </a:ext>
            </a:extLst>
          </p:cNvPr>
          <p:cNvCxnSpPr>
            <a:cxnSpLocks/>
          </p:cNvCxnSpPr>
          <p:nvPr userDrawn="1"/>
        </p:nvCxnSpPr>
        <p:spPr>
          <a:xfrm>
            <a:off x="609600" y="6400800"/>
            <a:ext cx="10972800"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8" name="Footer Placeholder 4">
            <a:extLst>
              <a:ext uri="{FF2B5EF4-FFF2-40B4-BE49-F238E27FC236}">
                <a16:creationId xmlns:a16="http://schemas.microsoft.com/office/drawing/2014/main" id="{1B1C10DE-3E04-4C56-AEA0-69DA9293402B}"/>
              </a:ext>
            </a:extLst>
          </p:cNvPr>
          <p:cNvSpPr>
            <a:spLocks noGrp="1"/>
          </p:cNvSpPr>
          <p:nvPr>
            <p:ph type="ftr" sz="quarter" idx="11"/>
          </p:nvPr>
        </p:nvSpPr>
        <p:spPr>
          <a:xfrm>
            <a:off x="609600" y="6470704"/>
            <a:ext cx="5901459" cy="274320"/>
          </a:xfrm>
        </p:spPr>
        <p:txBody>
          <a:bodyPr lIns="0" rIns="0"/>
          <a:lstStyle>
            <a:lvl1pPr algn="l">
              <a:defRPr>
                <a:solidFill>
                  <a:schemeClr val="bg1">
                    <a:lumMod val="50000"/>
                  </a:schemeClr>
                </a:solidFill>
              </a:defRPr>
            </a:lvl1pPr>
          </a:lstStyle>
          <a:p>
            <a:r>
              <a:rPr lang="en-US" dirty="0"/>
              <a:t>Connecticut Department of Energy &amp; Environmental Protection</a:t>
            </a:r>
          </a:p>
        </p:txBody>
      </p:sp>
    </p:spTree>
    <p:extLst>
      <p:ext uri="{BB962C8B-B14F-4D97-AF65-F5344CB8AC3E}">
        <p14:creationId xmlns:p14="http://schemas.microsoft.com/office/powerpoint/2010/main" val="2975989864"/>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Title Only">
    <p:spTree>
      <p:nvGrpSpPr>
        <p:cNvPr id="1" name=""/>
        <p:cNvGrpSpPr/>
        <p:nvPr/>
      </p:nvGrpSpPr>
      <p:grpSpPr>
        <a:xfrm>
          <a:off x="0" y="0"/>
          <a:ext cx="0" cy="0"/>
          <a:chOff x="0" y="0"/>
          <a:chExt cx="0" cy="0"/>
        </a:xfrm>
      </p:grpSpPr>
      <p:sp>
        <p:nvSpPr>
          <p:cNvPr id="6" name="Title 1">
            <a:extLst>
              <a:ext uri="{FF2B5EF4-FFF2-40B4-BE49-F238E27FC236}">
                <a16:creationId xmlns:a16="http://schemas.microsoft.com/office/drawing/2014/main" id="{4362B1B3-8DC7-4E4E-AE45-4AC53D3DFEFC}"/>
              </a:ext>
            </a:extLst>
          </p:cNvPr>
          <p:cNvSpPr>
            <a:spLocks noGrp="1"/>
          </p:cNvSpPr>
          <p:nvPr>
            <p:ph type="title" hasCustomPrompt="1"/>
          </p:nvPr>
        </p:nvSpPr>
        <p:spPr>
          <a:xfrm>
            <a:off x="614553" y="705712"/>
            <a:ext cx="10962894" cy="894488"/>
          </a:xfrm>
        </p:spPr>
        <p:txBody>
          <a:bodyPr lIns="0" tIns="0" rIns="0" bIns="0" anchor="t">
            <a:noAutofit/>
          </a:bodyPr>
          <a:lstStyle>
            <a:lvl1pPr>
              <a:defRPr sz="3000" spc="0">
                <a:solidFill>
                  <a:srgbClr val="0D2C6C"/>
                </a:solidFill>
              </a:defRPr>
            </a:lvl1pPr>
          </a:lstStyle>
          <a:p>
            <a:r>
              <a:rPr lang="en-US" dirty="0"/>
              <a:t>Click to edit title</a:t>
            </a:r>
          </a:p>
        </p:txBody>
      </p:sp>
      <p:sp>
        <p:nvSpPr>
          <p:cNvPr id="7" name="Date Placeholder 3">
            <a:extLst>
              <a:ext uri="{FF2B5EF4-FFF2-40B4-BE49-F238E27FC236}">
                <a16:creationId xmlns:a16="http://schemas.microsoft.com/office/drawing/2014/main" id="{6FD000E5-30DB-4BD3-90E4-1FE6111DA2FF}"/>
              </a:ext>
            </a:extLst>
          </p:cNvPr>
          <p:cNvSpPr>
            <a:spLocks noGrp="1"/>
          </p:cNvSpPr>
          <p:nvPr>
            <p:ph type="dt" sz="half" idx="10"/>
          </p:nvPr>
        </p:nvSpPr>
        <p:spPr>
          <a:xfrm>
            <a:off x="8449637" y="6470704"/>
            <a:ext cx="2154143" cy="274320"/>
          </a:xfrm>
        </p:spPr>
        <p:txBody>
          <a:bodyPr lIns="0" tIns="0" rIns="0" bIns="0"/>
          <a:lstStyle/>
          <a:p>
            <a:fld id="{FDEE75F8-48EB-4839-9E71-8CCEE647FA5C}" type="datetime1">
              <a:rPr lang="en-US" smtClean="0"/>
              <a:t>1/9/2025</a:t>
            </a:fld>
            <a:endParaRPr lang="en-US" dirty="0"/>
          </a:p>
        </p:txBody>
      </p:sp>
      <p:sp>
        <p:nvSpPr>
          <p:cNvPr id="9" name="Slide Number Placeholder 5">
            <a:extLst>
              <a:ext uri="{FF2B5EF4-FFF2-40B4-BE49-F238E27FC236}">
                <a16:creationId xmlns:a16="http://schemas.microsoft.com/office/drawing/2014/main" id="{1B7EE67F-D589-47C4-A0F0-C64E2169158D}"/>
              </a:ext>
            </a:extLst>
          </p:cNvPr>
          <p:cNvSpPr>
            <a:spLocks noGrp="1"/>
          </p:cNvSpPr>
          <p:nvPr>
            <p:ph type="sldNum" sz="quarter" idx="12"/>
          </p:nvPr>
        </p:nvSpPr>
        <p:spPr>
          <a:xfrm>
            <a:off x="10603780" y="6470704"/>
            <a:ext cx="973667" cy="274320"/>
          </a:xfrm>
          <a:prstGeom prst="rect">
            <a:avLst/>
          </a:prstGeom>
        </p:spPr>
        <p:txBody>
          <a:bodyPr lIns="0" tIns="0" rIns="0" bIns="0"/>
          <a:lstStyle>
            <a:lvl1pPr algn="r">
              <a:defRPr>
                <a:solidFill>
                  <a:schemeClr val="bg1">
                    <a:lumMod val="50000"/>
                  </a:schemeClr>
                </a:solidFill>
              </a:defRPr>
            </a:lvl1pPr>
          </a:lstStyle>
          <a:p>
            <a:fld id="{D57F1E4F-1CFF-5643-939E-217C01CDF565}" type="slidenum">
              <a:rPr lang="en-US" smtClean="0"/>
              <a:pPr/>
              <a:t>‹#›</a:t>
            </a:fld>
            <a:endParaRPr lang="en-US" dirty="0"/>
          </a:p>
        </p:txBody>
      </p:sp>
      <p:cxnSp>
        <p:nvCxnSpPr>
          <p:cNvPr id="10" name="Straight Connector 9">
            <a:extLst>
              <a:ext uri="{FF2B5EF4-FFF2-40B4-BE49-F238E27FC236}">
                <a16:creationId xmlns:a16="http://schemas.microsoft.com/office/drawing/2014/main" id="{66A66CFE-8312-4898-9E6B-EB8BAF9EE2FA}"/>
              </a:ext>
            </a:extLst>
          </p:cNvPr>
          <p:cNvCxnSpPr>
            <a:cxnSpLocks/>
          </p:cNvCxnSpPr>
          <p:nvPr userDrawn="1"/>
        </p:nvCxnSpPr>
        <p:spPr>
          <a:xfrm>
            <a:off x="609600" y="6400800"/>
            <a:ext cx="10972800"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1" name="Footer Placeholder 4">
            <a:extLst>
              <a:ext uri="{FF2B5EF4-FFF2-40B4-BE49-F238E27FC236}">
                <a16:creationId xmlns:a16="http://schemas.microsoft.com/office/drawing/2014/main" id="{A1E88ABB-70AA-4982-87F2-4CA9F5D96886}"/>
              </a:ext>
            </a:extLst>
          </p:cNvPr>
          <p:cNvSpPr>
            <a:spLocks noGrp="1"/>
          </p:cNvSpPr>
          <p:nvPr>
            <p:ph type="ftr" sz="quarter" idx="11"/>
          </p:nvPr>
        </p:nvSpPr>
        <p:spPr>
          <a:xfrm>
            <a:off x="609600" y="6470704"/>
            <a:ext cx="5901459" cy="274320"/>
          </a:xfrm>
        </p:spPr>
        <p:txBody>
          <a:bodyPr lIns="0" rIns="0"/>
          <a:lstStyle>
            <a:lvl1pPr algn="l">
              <a:defRPr>
                <a:solidFill>
                  <a:schemeClr val="bg1">
                    <a:lumMod val="50000"/>
                  </a:schemeClr>
                </a:solidFill>
              </a:defRPr>
            </a:lvl1pPr>
          </a:lstStyle>
          <a:p>
            <a:r>
              <a:rPr lang="en-US" dirty="0"/>
              <a:t>Connecticut Department of Energy &amp; Environmental Protection</a:t>
            </a:r>
          </a:p>
        </p:txBody>
      </p:sp>
    </p:spTree>
    <p:extLst>
      <p:ext uri="{BB962C8B-B14F-4D97-AF65-F5344CB8AC3E}">
        <p14:creationId xmlns:p14="http://schemas.microsoft.com/office/powerpoint/2010/main" val="1910403069"/>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showMasterSp="0" type="blank" preserve="1">
  <p:cSld name="Blank">
    <p:spTree>
      <p:nvGrpSpPr>
        <p:cNvPr id="1" name=""/>
        <p:cNvGrpSpPr/>
        <p:nvPr/>
      </p:nvGrpSpPr>
      <p:grpSpPr>
        <a:xfrm>
          <a:off x="0" y="0"/>
          <a:ext cx="0" cy="0"/>
          <a:chOff x="0" y="0"/>
          <a:chExt cx="0" cy="0"/>
        </a:xfrm>
      </p:grpSpPr>
      <p:sp>
        <p:nvSpPr>
          <p:cNvPr id="5" name="Date Placeholder 3">
            <a:extLst>
              <a:ext uri="{FF2B5EF4-FFF2-40B4-BE49-F238E27FC236}">
                <a16:creationId xmlns:a16="http://schemas.microsoft.com/office/drawing/2014/main" id="{4E2B9EE0-3255-467C-85E6-6997184968FA}"/>
              </a:ext>
            </a:extLst>
          </p:cNvPr>
          <p:cNvSpPr>
            <a:spLocks noGrp="1"/>
          </p:cNvSpPr>
          <p:nvPr>
            <p:ph type="dt" sz="half" idx="10"/>
          </p:nvPr>
        </p:nvSpPr>
        <p:spPr>
          <a:xfrm>
            <a:off x="8449637" y="6470704"/>
            <a:ext cx="2154143" cy="274320"/>
          </a:xfrm>
        </p:spPr>
        <p:txBody>
          <a:bodyPr lIns="0" tIns="0" rIns="0" bIns="0"/>
          <a:lstStyle/>
          <a:p>
            <a:fld id="{FDEE75F8-48EB-4839-9E71-8CCEE647FA5C}" type="datetime1">
              <a:rPr lang="en-US" smtClean="0"/>
              <a:t>1/9/2025</a:t>
            </a:fld>
            <a:endParaRPr lang="en-US" dirty="0"/>
          </a:p>
        </p:txBody>
      </p:sp>
      <p:sp>
        <p:nvSpPr>
          <p:cNvPr id="7" name="Slide Number Placeholder 5">
            <a:extLst>
              <a:ext uri="{FF2B5EF4-FFF2-40B4-BE49-F238E27FC236}">
                <a16:creationId xmlns:a16="http://schemas.microsoft.com/office/drawing/2014/main" id="{F67D35E1-5FB0-4A2A-9F5B-D9C7F293EE26}"/>
              </a:ext>
            </a:extLst>
          </p:cNvPr>
          <p:cNvSpPr>
            <a:spLocks noGrp="1"/>
          </p:cNvSpPr>
          <p:nvPr>
            <p:ph type="sldNum" sz="quarter" idx="12"/>
          </p:nvPr>
        </p:nvSpPr>
        <p:spPr>
          <a:xfrm>
            <a:off x="10603780" y="6470704"/>
            <a:ext cx="973667" cy="274320"/>
          </a:xfrm>
          <a:prstGeom prst="rect">
            <a:avLst/>
          </a:prstGeom>
        </p:spPr>
        <p:txBody>
          <a:bodyPr lIns="0" tIns="0" rIns="0" bIns="0"/>
          <a:lstStyle>
            <a:lvl1pPr algn="r">
              <a:defRPr>
                <a:solidFill>
                  <a:schemeClr val="bg1">
                    <a:lumMod val="50000"/>
                  </a:schemeClr>
                </a:solidFill>
              </a:defRPr>
            </a:lvl1pPr>
          </a:lstStyle>
          <a:p>
            <a:fld id="{D57F1E4F-1CFF-5643-939E-217C01CDF565}" type="slidenum">
              <a:rPr lang="en-US" smtClean="0"/>
              <a:pPr/>
              <a:t>‹#›</a:t>
            </a:fld>
            <a:endParaRPr lang="en-US" dirty="0"/>
          </a:p>
        </p:txBody>
      </p:sp>
      <p:cxnSp>
        <p:nvCxnSpPr>
          <p:cNvPr id="8" name="Straight Connector 7">
            <a:extLst>
              <a:ext uri="{FF2B5EF4-FFF2-40B4-BE49-F238E27FC236}">
                <a16:creationId xmlns:a16="http://schemas.microsoft.com/office/drawing/2014/main" id="{8280BECB-C8F9-477C-9D75-12ADD33EAEFE}"/>
              </a:ext>
            </a:extLst>
          </p:cNvPr>
          <p:cNvCxnSpPr>
            <a:cxnSpLocks/>
          </p:cNvCxnSpPr>
          <p:nvPr userDrawn="1"/>
        </p:nvCxnSpPr>
        <p:spPr>
          <a:xfrm>
            <a:off x="609600" y="6400800"/>
            <a:ext cx="10972800"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9" name="Footer Placeholder 4">
            <a:extLst>
              <a:ext uri="{FF2B5EF4-FFF2-40B4-BE49-F238E27FC236}">
                <a16:creationId xmlns:a16="http://schemas.microsoft.com/office/drawing/2014/main" id="{B7B096A1-B9F5-4EA3-AEE6-C6634F9130DF}"/>
              </a:ext>
            </a:extLst>
          </p:cNvPr>
          <p:cNvSpPr>
            <a:spLocks noGrp="1"/>
          </p:cNvSpPr>
          <p:nvPr>
            <p:ph type="ftr" sz="quarter" idx="11"/>
          </p:nvPr>
        </p:nvSpPr>
        <p:spPr>
          <a:xfrm>
            <a:off x="609600" y="6470704"/>
            <a:ext cx="5901459" cy="274320"/>
          </a:xfrm>
        </p:spPr>
        <p:txBody>
          <a:bodyPr lIns="0" rIns="0"/>
          <a:lstStyle>
            <a:lvl1pPr algn="l">
              <a:defRPr>
                <a:solidFill>
                  <a:schemeClr val="bg1">
                    <a:lumMod val="50000"/>
                  </a:schemeClr>
                </a:solidFill>
              </a:defRPr>
            </a:lvl1pPr>
          </a:lstStyle>
          <a:p>
            <a:r>
              <a:rPr lang="en-US" dirty="0"/>
              <a:t>Connecticut Department of Energy &amp; Environmental Protection</a:t>
            </a:r>
          </a:p>
        </p:txBody>
      </p:sp>
    </p:spTree>
    <p:extLst>
      <p:ext uri="{BB962C8B-B14F-4D97-AF65-F5344CB8AC3E}">
        <p14:creationId xmlns:p14="http://schemas.microsoft.com/office/powerpoint/2010/main" val="4242495595"/>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Alternate Layout">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F580F52B-EE7B-4106-B946-D6932F659ACC}"/>
              </a:ext>
            </a:extLst>
          </p:cNvPr>
          <p:cNvSpPr>
            <a:spLocks noGrp="1"/>
          </p:cNvSpPr>
          <p:nvPr>
            <p:ph type="title" hasCustomPrompt="1"/>
          </p:nvPr>
        </p:nvSpPr>
        <p:spPr>
          <a:xfrm>
            <a:off x="614553" y="705712"/>
            <a:ext cx="4909947" cy="1694588"/>
          </a:xfrm>
        </p:spPr>
        <p:txBody>
          <a:bodyPr lIns="0" tIns="0" rIns="0" bIns="0" anchor="t">
            <a:noAutofit/>
          </a:bodyPr>
          <a:lstStyle>
            <a:lvl1pPr>
              <a:defRPr sz="3000" spc="0">
                <a:solidFill>
                  <a:srgbClr val="0D2C6C"/>
                </a:solidFill>
              </a:defRPr>
            </a:lvl1pPr>
          </a:lstStyle>
          <a:p>
            <a:r>
              <a:rPr lang="en-US" dirty="0"/>
              <a:t>Click to edit title</a:t>
            </a:r>
          </a:p>
        </p:txBody>
      </p:sp>
      <p:sp>
        <p:nvSpPr>
          <p:cNvPr id="10" name="Content Placeholder 2">
            <a:extLst>
              <a:ext uri="{FF2B5EF4-FFF2-40B4-BE49-F238E27FC236}">
                <a16:creationId xmlns:a16="http://schemas.microsoft.com/office/drawing/2014/main" id="{6EC26072-00F3-45B4-8239-3DA0FE5B6C5C}"/>
              </a:ext>
            </a:extLst>
          </p:cNvPr>
          <p:cNvSpPr>
            <a:spLocks noGrp="1"/>
          </p:cNvSpPr>
          <p:nvPr>
            <p:ph sz="half" idx="14"/>
          </p:nvPr>
        </p:nvSpPr>
        <p:spPr>
          <a:xfrm>
            <a:off x="5750844" y="705712"/>
            <a:ext cx="6060155" cy="5184648"/>
          </a:xfrm>
        </p:spPr>
        <p:txBody>
          <a:bodyPr lIns="0" tIns="0" rIns="0" bIns="0">
            <a:noAutofit/>
          </a:bodyPr>
          <a:lstStyle>
            <a:lvl1pPr>
              <a:defRPr>
                <a:solidFill>
                  <a:schemeClr val="tx1">
                    <a:lumMod val="75000"/>
                    <a:lumOff val="25000"/>
                  </a:schemeClr>
                </a:solidFill>
                <a:latin typeface="+mj-lt"/>
              </a:defRPr>
            </a:lvl1pPr>
            <a:lvl2pPr>
              <a:defRPr b="1">
                <a:solidFill>
                  <a:schemeClr val="tx1">
                    <a:lumMod val="75000"/>
                    <a:lumOff val="25000"/>
                  </a:schemeClr>
                </a:solidFill>
              </a:defRPr>
            </a:lvl2pPr>
            <a:lvl3pPr>
              <a:defRPr>
                <a:solidFill>
                  <a:schemeClr val="tx1">
                    <a:lumMod val="75000"/>
                    <a:lumOff val="25000"/>
                  </a:schemeClr>
                </a:solidFill>
              </a:defRPr>
            </a:lvl3pPr>
            <a:lvl4pPr>
              <a:defRPr sz="1200">
                <a:solidFill>
                  <a:schemeClr val="tx1">
                    <a:lumMod val="75000"/>
                    <a:lumOff val="25000"/>
                  </a:schemeClr>
                </a:solidFill>
              </a:defRPr>
            </a:lvl4pPr>
            <a:lvl5pPr>
              <a:defRPr sz="1000">
                <a:solidFill>
                  <a:schemeClr val="tx1">
                    <a:lumMod val="75000"/>
                    <a:lumOff val="25000"/>
                  </a:schemeClr>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1" name="Content Placeholder 2">
            <a:extLst>
              <a:ext uri="{FF2B5EF4-FFF2-40B4-BE49-F238E27FC236}">
                <a16:creationId xmlns:a16="http://schemas.microsoft.com/office/drawing/2014/main" id="{BD5FC1F6-33CD-41E1-A6EA-494EC87EC430}"/>
              </a:ext>
            </a:extLst>
          </p:cNvPr>
          <p:cNvSpPr>
            <a:spLocks noGrp="1"/>
          </p:cNvSpPr>
          <p:nvPr>
            <p:ph sz="half" idx="15"/>
          </p:nvPr>
        </p:nvSpPr>
        <p:spPr>
          <a:xfrm>
            <a:off x="610233" y="2628900"/>
            <a:ext cx="4909947" cy="3261460"/>
          </a:xfrm>
        </p:spPr>
        <p:txBody>
          <a:bodyPr lIns="0" tIns="0" rIns="0" bIns="0">
            <a:noAutofit/>
          </a:bodyPr>
          <a:lstStyle>
            <a:lvl1pPr>
              <a:defRPr>
                <a:solidFill>
                  <a:schemeClr val="tx1">
                    <a:lumMod val="75000"/>
                    <a:lumOff val="25000"/>
                  </a:schemeClr>
                </a:solidFill>
                <a:latin typeface="+mj-lt"/>
              </a:defRPr>
            </a:lvl1pPr>
            <a:lvl2pPr>
              <a:defRPr b="1">
                <a:solidFill>
                  <a:schemeClr val="tx1">
                    <a:lumMod val="75000"/>
                    <a:lumOff val="25000"/>
                  </a:schemeClr>
                </a:solidFill>
              </a:defRPr>
            </a:lvl2pPr>
            <a:lvl3pPr>
              <a:defRPr>
                <a:solidFill>
                  <a:schemeClr val="tx1">
                    <a:lumMod val="75000"/>
                    <a:lumOff val="25000"/>
                  </a:schemeClr>
                </a:solidFill>
              </a:defRPr>
            </a:lvl3pPr>
            <a:lvl4pPr>
              <a:defRPr sz="1200">
                <a:solidFill>
                  <a:schemeClr val="tx1">
                    <a:lumMod val="75000"/>
                    <a:lumOff val="25000"/>
                  </a:schemeClr>
                </a:solidFill>
              </a:defRPr>
            </a:lvl4pPr>
            <a:lvl5pPr>
              <a:defRPr sz="1000">
                <a:solidFill>
                  <a:schemeClr val="tx1">
                    <a:lumMod val="75000"/>
                    <a:lumOff val="25000"/>
                  </a:schemeClr>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2" name="Date Placeholder 3">
            <a:extLst>
              <a:ext uri="{FF2B5EF4-FFF2-40B4-BE49-F238E27FC236}">
                <a16:creationId xmlns:a16="http://schemas.microsoft.com/office/drawing/2014/main" id="{993AEA16-EEB2-4CDC-ABF1-2099A89BD686}"/>
              </a:ext>
            </a:extLst>
          </p:cNvPr>
          <p:cNvSpPr>
            <a:spLocks noGrp="1"/>
          </p:cNvSpPr>
          <p:nvPr>
            <p:ph type="dt" sz="half" idx="10"/>
          </p:nvPr>
        </p:nvSpPr>
        <p:spPr>
          <a:xfrm>
            <a:off x="8449637" y="6470704"/>
            <a:ext cx="2154143" cy="274320"/>
          </a:xfrm>
        </p:spPr>
        <p:txBody>
          <a:bodyPr lIns="0" tIns="0" rIns="0" bIns="0"/>
          <a:lstStyle/>
          <a:p>
            <a:fld id="{FDEE75F8-48EB-4839-9E71-8CCEE647FA5C}" type="datetime1">
              <a:rPr lang="en-US" smtClean="0"/>
              <a:t>1/9/2025</a:t>
            </a:fld>
            <a:endParaRPr lang="en-US" dirty="0"/>
          </a:p>
        </p:txBody>
      </p:sp>
      <p:sp>
        <p:nvSpPr>
          <p:cNvPr id="14" name="Slide Number Placeholder 5">
            <a:extLst>
              <a:ext uri="{FF2B5EF4-FFF2-40B4-BE49-F238E27FC236}">
                <a16:creationId xmlns:a16="http://schemas.microsoft.com/office/drawing/2014/main" id="{39BF1394-7799-4601-86E1-07A80FD67568}"/>
              </a:ext>
            </a:extLst>
          </p:cNvPr>
          <p:cNvSpPr>
            <a:spLocks noGrp="1"/>
          </p:cNvSpPr>
          <p:nvPr>
            <p:ph type="sldNum" sz="quarter" idx="12"/>
          </p:nvPr>
        </p:nvSpPr>
        <p:spPr>
          <a:xfrm>
            <a:off x="10603780" y="6470704"/>
            <a:ext cx="973667" cy="274320"/>
          </a:xfrm>
          <a:prstGeom prst="rect">
            <a:avLst/>
          </a:prstGeom>
        </p:spPr>
        <p:txBody>
          <a:bodyPr lIns="0" tIns="0" rIns="0" bIns="0"/>
          <a:lstStyle>
            <a:lvl1pPr algn="r">
              <a:defRPr>
                <a:solidFill>
                  <a:schemeClr val="bg1">
                    <a:lumMod val="50000"/>
                  </a:schemeClr>
                </a:solidFill>
              </a:defRPr>
            </a:lvl1pPr>
          </a:lstStyle>
          <a:p>
            <a:fld id="{D57F1E4F-1CFF-5643-939E-217C01CDF565}" type="slidenum">
              <a:rPr lang="en-US" smtClean="0"/>
              <a:pPr/>
              <a:t>‹#›</a:t>
            </a:fld>
            <a:endParaRPr lang="en-US" dirty="0"/>
          </a:p>
        </p:txBody>
      </p:sp>
      <p:cxnSp>
        <p:nvCxnSpPr>
          <p:cNvPr id="15" name="Straight Connector 14">
            <a:extLst>
              <a:ext uri="{FF2B5EF4-FFF2-40B4-BE49-F238E27FC236}">
                <a16:creationId xmlns:a16="http://schemas.microsoft.com/office/drawing/2014/main" id="{FB289787-AE19-4CD1-A3DC-16014711EDDB}"/>
              </a:ext>
            </a:extLst>
          </p:cNvPr>
          <p:cNvCxnSpPr>
            <a:cxnSpLocks/>
          </p:cNvCxnSpPr>
          <p:nvPr userDrawn="1"/>
        </p:nvCxnSpPr>
        <p:spPr>
          <a:xfrm>
            <a:off x="609600" y="6400800"/>
            <a:ext cx="10972800"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6" name="Footer Placeholder 4">
            <a:extLst>
              <a:ext uri="{FF2B5EF4-FFF2-40B4-BE49-F238E27FC236}">
                <a16:creationId xmlns:a16="http://schemas.microsoft.com/office/drawing/2014/main" id="{FD431987-A210-4FA6-94DF-B42DF963F29F}"/>
              </a:ext>
            </a:extLst>
          </p:cNvPr>
          <p:cNvSpPr>
            <a:spLocks noGrp="1"/>
          </p:cNvSpPr>
          <p:nvPr>
            <p:ph type="ftr" sz="quarter" idx="11"/>
          </p:nvPr>
        </p:nvSpPr>
        <p:spPr>
          <a:xfrm>
            <a:off x="609600" y="6470704"/>
            <a:ext cx="5901459" cy="274320"/>
          </a:xfrm>
        </p:spPr>
        <p:txBody>
          <a:bodyPr lIns="0" rIns="0"/>
          <a:lstStyle>
            <a:lvl1pPr algn="l">
              <a:defRPr>
                <a:solidFill>
                  <a:schemeClr val="bg1">
                    <a:lumMod val="50000"/>
                  </a:schemeClr>
                </a:solidFill>
              </a:defRPr>
            </a:lvl1pPr>
          </a:lstStyle>
          <a:p>
            <a:r>
              <a:rPr lang="en-US" dirty="0"/>
              <a:t>Connecticut Department of Energy &amp; Environmental Protection</a:t>
            </a:r>
          </a:p>
        </p:txBody>
      </p:sp>
    </p:spTree>
    <p:extLst>
      <p:ext uri="{BB962C8B-B14F-4D97-AF65-F5344CB8AC3E}">
        <p14:creationId xmlns:p14="http://schemas.microsoft.com/office/powerpoint/2010/main" val="517255564"/>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showMasterSp="0" preserve="1" userDrawn="1">
  <p:cSld name="Section Divider">
    <p:spTree>
      <p:nvGrpSpPr>
        <p:cNvPr id="1" name=""/>
        <p:cNvGrpSpPr/>
        <p:nvPr/>
      </p:nvGrpSpPr>
      <p:grpSpPr>
        <a:xfrm>
          <a:off x="0" y="0"/>
          <a:ext cx="0" cy="0"/>
          <a:chOff x="0" y="0"/>
          <a:chExt cx="0" cy="0"/>
        </a:xfrm>
      </p:grpSpPr>
      <p:pic>
        <p:nvPicPr>
          <p:cNvPr id="6" name="Picture 5">
            <a:extLst>
              <a:ext uri="{FF2B5EF4-FFF2-40B4-BE49-F238E27FC236}">
                <a16:creationId xmlns:a16="http://schemas.microsoft.com/office/drawing/2014/main" id="{F7E748DB-4EF3-420D-B662-D4583BDF2DBA}"/>
              </a:ext>
            </a:extLst>
          </p:cNvPr>
          <p:cNvPicPr>
            <a:picLocks noChangeAspect="1"/>
          </p:cNvPicPr>
          <p:nvPr userDrawn="1"/>
        </p:nvPicPr>
        <p:blipFill>
          <a:blip r:embed="rId2"/>
          <a:stretch>
            <a:fillRect/>
          </a:stretch>
        </p:blipFill>
        <p:spPr>
          <a:xfrm>
            <a:off x="0" y="0"/>
            <a:ext cx="12192000" cy="6858000"/>
          </a:xfrm>
          <a:prstGeom prst="rect">
            <a:avLst/>
          </a:prstGeom>
        </p:spPr>
      </p:pic>
      <p:sp>
        <p:nvSpPr>
          <p:cNvPr id="13" name="Text Placeholder 2">
            <a:extLst>
              <a:ext uri="{FF2B5EF4-FFF2-40B4-BE49-F238E27FC236}">
                <a16:creationId xmlns:a16="http://schemas.microsoft.com/office/drawing/2014/main" id="{B7AC6966-3024-4E04-AD55-2894BE5C895C}"/>
              </a:ext>
            </a:extLst>
          </p:cNvPr>
          <p:cNvSpPr>
            <a:spLocks noGrp="1"/>
          </p:cNvSpPr>
          <p:nvPr>
            <p:ph type="body" idx="13" hasCustomPrompt="1"/>
          </p:nvPr>
        </p:nvSpPr>
        <p:spPr>
          <a:xfrm>
            <a:off x="3810000" y="3200400"/>
            <a:ext cx="5481445" cy="822960"/>
          </a:xfrm>
        </p:spPr>
        <p:txBody>
          <a:bodyPr lIns="0" tIns="0" rIns="0" bIns="0" anchor="t" anchorCtr="0">
            <a:noAutofit/>
          </a:bodyPr>
          <a:lstStyle>
            <a:lvl1pPr marL="0" indent="0" algn="ctr">
              <a:spcBef>
                <a:spcPts val="0"/>
              </a:spcBef>
              <a:spcAft>
                <a:spcPts val="0"/>
              </a:spcAft>
              <a:buNone/>
              <a:defRPr sz="2400" b="0" i="0" cap="none" baseline="0">
                <a:solidFill>
                  <a:schemeClr val="bg1"/>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ADD SECTION TITLE</a:t>
            </a:r>
          </a:p>
        </p:txBody>
      </p:sp>
    </p:spTree>
    <p:extLst>
      <p:ext uri="{BB962C8B-B14F-4D97-AF65-F5344CB8AC3E}">
        <p14:creationId xmlns:p14="http://schemas.microsoft.com/office/powerpoint/2010/main" val="2068952660"/>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5" Type="http://schemas.openxmlformats.org/officeDocument/2006/relationships/slideLayout" Target="../slideLayouts/slideLayout5.xml"/><Relationship Id="rId4" Type="http://schemas.openxmlformats.org/officeDocument/2006/relationships/slideLayout" Target="../slideLayouts/slideLayout4.xml"/><Relationship Id="rId9" Type="http://schemas.openxmlformats.org/officeDocument/2006/relationships/theme" Target="../theme/theme1.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1024128" y="585216"/>
            <a:ext cx="9720072" cy="1499616"/>
          </a:xfrm>
          <a:prstGeom prst="rect">
            <a:avLst/>
          </a:prstGeom>
        </p:spPr>
        <p:txBody>
          <a:bodyPr vert="horz" lIns="91440" tIns="45720" rIns="91440" bIns="45720" rtlCol="0" anchor="ctr">
            <a:normAutofit/>
          </a:bodyPr>
          <a:lstStyle/>
          <a:p>
            <a:r>
              <a:rPr lang="en-US"/>
              <a:t>Click to edit Master title style</a:t>
            </a:r>
            <a:endParaRPr lang="en-US" dirty="0"/>
          </a:p>
        </p:txBody>
      </p:sp>
      <p:sp>
        <p:nvSpPr>
          <p:cNvPr id="3" name="Text Placeholder 2"/>
          <p:cNvSpPr>
            <a:spLocks noGrp="1"/>
          </p:cNvSpPr>
          <p:nvPr>
            <p:ph type="body" idx="1"/>
          </p:nvPr>
        </p:nvSpPr>
        <p:spPr>
          <a:xfrm>
            <a:off x="1024128" y="2286000"/>
            <a:ext cx="9720073" cy="4023360"/>
          </a:xfrm>
          <a:prstGeom prst="rect">
            <a:avLst/>
          </a:prstGeom>
        </p:spPr>
        <p:txBody>
          <a:bodyPr vert="horz" lIns="45720" tIns="45720" rIns="4572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2"/>
          </p:nvPr>
        </p:nvSpPr>
        <p:spPr>
          <a:xfrm>
            <a:off x="8590057" y="6470704"/>
            <a:ext cx="2154143" cy="274320"/>
          </a:xfrm>
          <a:prstGeom prst="rect">
            <a:avLst/>
          </a:prstGeom>
        </p:spPr>
        <p:txBody>
          <a:bodyPr vert="horz" lIns="91440" tIns="45720" rIns="91440" bIns="45720" rtlCol="0" anchor="ctr"/>
          <a:lstStyle>
            <a:lvl1pPr algn="r">
              <a:defRPr sz="1000">
                <a:solidFill>
                  <a:schemeClr val="bg1">
                    <a:lumMod val="50000"/>
                  </a:schemeClr>
                </a:solidFill>
                <a:latin typeface="+mj-lt"/>
              </a:defRPr>
            </a:lvl1pPr>
          </a:lstStyle>
          <a:p>
            <a:fld id="{2221C8D9-207E-4FA2-B0AA-20D7E9E97252}" type="datetime1">
              <a:rPr lang="en-US" smtClean="0"/>
              <a:pPr/>
              <a:t>1/9/2025</a:t>
            </a:fld>
            <a:endParaRPr lang="en-US" dirty="0"/>
          </a:p>
        </p:txBody>
      </p:sp>
      <p:sp>
        <p:nvSpPr>
          <p:cNvPr id="5" name="Footer Placeholder 4"/>
          <p:cNvSpPr>
            <a:spLocks noGrp="1"/>
          </p:cNvSpPr>
          <p:nvPr>
            <p:ph type="ftr" sz="quarter" idx="3"/>
          </p:nvPr>
        </p:nvSpPr>
        <p:spPr>
          <a:xfrm>
            <a:off x="1024128" y="6470704"/>
            <a:ext cx="5901459" cy="274320"/>
          </a:xfrm>
          <a:prstGeom prst="rect">
            <a:avLst/>
          </a:prstGeom>
        </p:spPr>
        <p:txBody>
          <a:bodyPr vert="horz" lIns="91440" tIns="45720" rIns="91440" bIns="45720" rtlCol="0" anchor="ctr"/>
          <a:lstStyle>
            <a:lvl1pPr algn="l">
              <a:defRPr sz="1000" cap="none" baseline="0">
                <a:solidFill>
                  <a:schemeClr val="bg1">
                    <a:lumMod val="50000"/>
                  </a:schemeClr>
                </a:solidFill>
                <a:latin typeface="+mj-lt"/>
              </a:defRPr>
            </a:lvl1pPr>
          </a:lstStyle>
          <a:p>
            <a:r>
              <a:rPr lang="en-US" dirty="0"/>
              <a:t>Connecticut Department of Energy &amp; Environmental Protection</a:t>
            </a:r>
          </a:p>
        </p:txBody>
      </p:sp>
      <p:sp>
        <p:nvSpPr>
          <p:cNvPr id="6" name="Slide Number Placeholder 5"/>
          <p:cNvSpPr>
            <a:spLocks noGrp="1"/>
          </p:cNvSpPr>
          <p:nvPr>
            <p:ph type="sldNum" sz="quarter" idx="4"/>
          </p:nvPr>
        </p:nvSpPr>
        <p:spPr>
          <a:xfrm>
            <a:off x="10837333" y="6470704"/>
            <a:ext cx="973667" cy="274320"/>
          </a:xfrm>
          <a:prstGeom prst="rect">
            <a:avLst/>
          </a:prstGeom>
        </p:spPr>
        <p:txBody>
          <a:bodyPr vert="horz" lIns="91440" tIns="45720" rIns="91440" bIns="45720" rtlCol="0" anchor="ctr"/>
          <a:lstStyle>
            <a:lvl1pPr algn="l">
              <a:defRPr sz="1000">
                <a:solidFill>
                  <a:schemeClr val="tx1">
                    <a:lumMod val="95000"/>
                    <a:lumOff val="5000"/>
                  </a:schemeClr>
                </a:solidFill>
                <a:latin typeface="+mj-lt"/>
              </a:defRPr>
            </a:lvl1pPr>
          </a:lstStyle>
          <a:p>
            <a:fld id="{D57F1E4F-1CFF-5643-939E-217C01CDF565}" type="slidenum">
              <a:rPr lang="en-US" smtClean="0"/>
              <a:pPr/>
              <a:t>‹#›</a:t>
            </a:fld>
            <a:endParaRPr lang="en-US" dirty="0"/>
          </a:p>
        </p:txBody>
      </p:sp>
    </p:spTree>
    <p:extLst>
      <p:ext uri="{BB962C8B-B14F-4D97-AF65-F5344CB8AC3E}">
        <p14:creationId xmlns:p14="http://schemas.microsoft.com/office/powerpoint/2010/main" val="2707421683"/>
      </p:ext>
    </p:extLst>
  </p:cSld>
  <p:clrMap bg1="lt1" tx1="dk1" bg2="lt2" tx2="dk2" accent1="accent1" accent2="accent2" accent3="accent3" accent4="accent4" accent5="accent5" accent6="accent6" hlink="hlink" folHlink="folHlink"/>
  <p:sldLayoutIdLst>
    <p:sldLayoutId id="2147483661" r:id="rId1"/>
    <p:sldLayoutId id="2147483662" r:id="rId2"/>
    <p:sldLayoutId id="2147483664" r:id="rId3"/>
    <p:sldLayoutId id="2147483665" r:id="rId4"/>
    <p:sldLayoutId id="2147483666" r:id="rId5"/>
    <p:sldLayoutId id="2147483667" r:id="rId6"/>
    <p:sldLayoutId id="2147483668" r:id="rId7"/>
    <p:sldLayoutId id="2147483669" r:id="rId8"/>
  </p:sldLayoutIdLst>
  <p:hf sldNum="0" hdr="0"/>
  <p:txStyles>
    <p:titleStyle>
      <a:lvl1pPr algn="l" defTabSz="914400" rtl="0" eaLnBrk="1" latinLnBrk="0" hangingPunct="1">
        <a:lnSpc>
          <a:spcPct val="80000"/>
        </a:lnSpc>
        <a:spcBef>
          <a:spcPct val="0"/>
        </a:spcBef>
        <a:buNone/>
        <a:defRPr sz="5000" kern="1200" cap="all" spc="100" baseline="0">
          <a:solidFill>
            <a:schemeClr val="tx1">
              <a:lumMod val="95000"/>
              <a:lumOff val="5000"/>
            </a:schemeClr>
          </a:solidFill>
          <a:latin typeface="+mj-lt"/>
          <a:ea typeface="+mj-ea"/>
          <a:cs typeface="+mj-cs"/>
        </a:defRPr>
      </a:lvl1pPr>
    </p:titleStyle>
    <p:bodyStyle>
      <a:lvl1pPr marL="91440" indent="-91440" algn="l" defTabSz="914400" rtl="0" eaLnBrk="1" latinLnBrk="0" hangingPunct="1">
        <a:lnSpc>
          <a:spcPct val="90000"/>
        </a:lnSpc>
        <a:spcBef>
          <a:spcPts val="1200"/>
        </a:spcBef>
        <a:spcAft>
          <a:spcPts val="200"/>
        </a:spcAft>
        <a:buClr>
          <a:schemeClr val="accent1"/>
        </a:buClr>
        <a:buSzPct val="100000"/>
        <a:buFont typeface="Tw Cen MT" panose="020B0602020104020603" pitchFamily="34" charset="0"/>
        <a:buChar char=" "/>
        <a:defRPr sz="2200" kern="1200">
          <a:solidFill>
            <a:schemeClr val="tx1"/>
          </a:solidFill>
          <a:latin typeface="+mn-lt"/>
          <a:ea typeface="+mn-ea"/>
          <a:cs typeface="+mn-cs"/>
        </a:defRPr>
      </a:lvl1pPr>
      <a:lvl2pPr marL="265176" indent="-137160" algn="l" defTabSz="914400" rtl="0" eaLnBrk="1" latinLnBrk="0" hangingPunct="1">
        <a:lnSpc>
          <a:spcPct val="90000"/>
        </a:lnSpc>
        <a:spcBef>
          <a:spcPts val="200"/>
        </a:spcBef>
        <a:spcAft>
          <a:spcPts val="400"/>
        </a:spcAft>
        <a:buClr>
          <a:schemeClr val="accent1"/>
        </a:buClr>
        <a:buFont typeface="Wingdings 3" pitchFamily="18" charset="2"/>
        <a:buChar char=""/>
        <a:defRPr sz="1800" kern="1200">
          <a:solidFill>
            <a:schemeClr val="tx1"/>
          </a:solidFill>
          <a:latin typeface="+mn-lt"/>
          <a:ea typeface="+mn-ea"/>
          <a:cs typeface="+mn-cs"/>
        </a:defRPr>
      </a:lvl2pPr>
      <a:lvl3pPr marL="448056" indent="-137160" algn="l" defTabSz="914400"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3pPr>
      <a:lvl4pPr marL="594360" indent="-137160" algn="l" defTabSz="914400"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4pPr>
      <a:lvl5pPr marL="777240" indent="-137160" algn="l" defTabSz="914400"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5pPr>
      <a:lvl6pPr marL="914400" indent="-137160" algn="l" defTabSz="914400"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6pPr>
      <a:lvl7pPr marL="1060704" indent="-137160" algn="l" defTabSz="914400"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7pPr>
      <a:lvl8pPr marL="1216152" indent="-137160" algn="l" defTabSz="914400"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8pPr>
      <a:lvl9pPr marL="1362456" indent="-137160" algn="l" defTabSz="914400"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2.xml.rels><?xml version="1.0" encoding="UTF-8" standalone="yes"?>
<Relationships xmlns="http://schemas.openxmlformats.org/package/2006/relationships"><Relationship Id="rId2" Type="http://schemas.openxmlformats.org/officeDocument/2006/relationships/image" Target="../media/image5.emf"/><Relationship Id="rId1" Type="http://schemas.openxmlformats.org/officeDocument/2006/relationships/slideLayout" Target="../slideLayouts/slideLayout2.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5.xml.rels><?xml version="1.0" encoding="UTF-8" standalone="yes"?>
<Relationships xmlns="http://schemas.openxmlformats.org/package/2006/relationships"><Relationship Id="rId2" Type="http://schemas.openxmlformats.org/officeDocument/2006/relationships/hyperlink" Target="http://www.epa.gov/dera/state" TargetMode="External"/><Relationship Id="rId1" Type="http://schemas.openxmlformats.org/officeDocument/2006/relationships/slideLayout" Target="../slideLayouts/slideLayout2.xml"/></Relationships>
</file>

<file path=ppt/slides/_rels/slide16.xml.rels><?xml version="1.0" encoding="UTF-8" standalone="yes"?>
<Relationships xmlns="http://schemas.openxmlformats.org/package/2006/relationships"><Relationship Id="rId2" Type="http://schemas.openxmlformats.org/officeDocument/2006/relationships/image" Target="../media/image5.emf"/><Relationship Id="rId1" Type="http://schemas.openxmlformats.org/officeDocument/2006/relationships/slideLayout" Target="../slideLayouts/slideLayout2.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xml.rels><?xml version="1.0" encoding="UTF-8" standalone="yes"?>
<Relationships xmlns="http://schemas.openxmlformats.org/package/2006/relationships"><Relationship Id="rId2" Type="http://schemas.openxmlformats.org/officeDocument/2006/relationships/image" Target="../media/image5.emf"/><Relationship Id="rId1" Type="http://schemas.openxmlformats.org/officeDocument/2006/relationships/slideLayout" Target="../slideLayouts/slideLayout2.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2.xml.rels><?xml version="1.0" encoding="UTF-8" standalone="yes"?>
<Relationships xmlns="http://schemas.openxmlformats.org/package/2006/relationships"><Relationship Id="rId2" Type="http://schemas.openxmlformats.org/officeDocument/2006/relationships/image" Target="../media/image5.emf"/><Relationship Id="rId1" Type="http://schemas.openxmlformats.org/officeDocument/2006/relationships/slideLayout" Target="../slideLayouts/slideLayout2.xml"/></Relationships>
</file>

<file path=ppt/slides/_rels/slide23.xml.rels><?xml version="1.0" encoding="UTF-8" standalone="yes"?>
<Relationships xmlns="http://schemas.openxmlformats.org/package/2006/relationships"><Relationship Id="rId3" Type="http://schemas.openxmlformats.org/officeDocument/2006/relationships/hyperlink" Target="https://portal.ct.gov/DEEP/Air/Mobile-Sources/DERA-Grants" TargetMode="External"/><Relationship Id="rId2" Type="http://schemas.openxmlformats.org/officeDocument/2006/relationships/image" Target="../media/image6.png"/><Relationship Id="rId1" Type="http://schemas.openxmlformats.org/officeDocument/2006/relationships/slideLayout" Target="../slideLayouts/slideLayout2.xml"/></Relationships>
</file>

<file path=ppt/slides/_rels/slide24.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Layout" Target="../slideLayouts/slideLayout2.xml"/></Relationships>
</file>

<file path=ppt/slides/_rels/slide25.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Layout" Target="../slideLayouts/slideLayout2.xml"/></Relationships>
</file>

<file path=ppt/slides/_rels/slide26.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Layout" Target="../slideLayouts/slideLayout2.xml"/></Relationships>
</file>

<file path=ppt/slides/_rels/slide27.xml.rels><?xml version="1.0" encoding="UTF-8" standalone="yes"?>
<Relationships xmlns="http://schemas.openxmlformats.org/package/2006/relationships"><Relationship Id="rId2" Type="http://schemas.openxmlformats.org/officeDocument/2006/relationships/image" Target="../media/image10.tmp"/><Relationship Id="rId1" Type="http://schemas.openxmlformats.org/officeDocument/2006/relationships/slideLayout" Target="../slideLayouts/slideLayout2.xml"/></Relationships>
</file>

<file path=ppt/slides/_rels/slide28.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Layout" Target="../slideLayouts/slideLayout2.xml"/></Relationships>
</file>

<file path=ppt/slides/_rels/slide29.xml.rels><?xml version="1.0" encoding="UTF-8" standalone="yes"?>
<Relationships xmlns="http://schemas.openxmlformats.org/package/2006/relationships"><Relationship Id="rId2" Type="http://schemas.openxmlformats.org/officeDocument/2006/relationships/image" Target="../media/image12.tmp"/><Relationship Id="rId1" Type="http://schemas.openxmlformats.org/officeDocument/2006/relationships/slideLayout" Target="../slideLayouts/slideLayout2.xml"/></Relationships>
</file>

<file path=ppt/slides/_rels/slide3.xml.rels><?xml version="1.0" encoding="UTF-8" standalone="yes"?>
<Relationships xmlns="http://schemas.openxmlformats.org/package/2006/relationships"><Relationship Id="rId2" Type="http://schemas.openxmlformats.org/officeDocument/2006/relationships/image" Target="../media/image5.emf"/><Relationship Id="rId1" Type="http://schemas.openxmlformats.org/officeDocument/2006/relationships/slideLayout" Target="../slideLayouts/slideLayout2.xml"/></Relationships>
</file>

<file path=ppt/slides/_rels/slide30.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Layout" Target="../slideLayouts/slideLayout2.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2.xml.rels><?xml version="1.0" encoding="UTF-8" standalone="yes"?>
<Relationships xmlns="http://schemas.openxmlformats.org/package/2006/relationships"><Relationship Id="rId2" Type="http://schemas.openxmlformats.org/officeDocument/2006/relationships/image" Target="../media/image14.tmp"/><Relationship Id="rId1" Type="http://schemas.openxmlformats.org/officeDocument/2006/relationships/slideLayout" Target="../slideLayouts/slideLayout2.xml"/></Relationships>
</file>

<file path=ppt/slides/_rels/slide33.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Layout" Target="../slideLayouts/slideLayout2.xml"/></Relationships>
</file>

<file path=ppt/slides/_rels/slide34.xml.rels><?xml version="1.0" encoding="UTF-8" standalone="yes"?>
<Relationships xmlns="http://schemas.openxmlformats.org/package/2006/relationships"><Relationship Id="rId2" Type="http://schemas.openxmlformats.org/officeDocument/2006/relationships/image" Target="../media/image16.tmp"/><Relationship Id="rId1" Type="http://schemas.openxmlformats.org/officeDocument/2006/relationships/slideLayout" Target="../slideLayouts/slideLayout2.xml"/></Relationships>
</file>

<file path=ppt/slides/_rels/slide35.xml.rels><?xml version="1.0" encoding="UTF-8" standalone="yes"?>
<Relationships xmlns="http://schemas.openxmlformats.org/package/2006/relationships"><Relationship Id="rId2" Type="http://schemas.openxmlformats.org/officeDocument/2006/relationships/image" Target="../media/image17.tmp"/><Relationship Id="rId1" Type="http://schemas.openxmlformats.org/officeDocument/2006/relationships/slideLayout" Target="../slideLayouts/slideLayout2.xml"/></Relationships>
</file>

<file path=ppt/slides/_rels/slide36.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Layout" Target="../slideLayouts/slideLayout2.xml"/></Relationships>
</file>

<file path=ppt/slides/_rels/slide37.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Layout" Target="../slideLayouts/slideLayout2.xml"/></Relationships>
</file>

<file path=ppt/slides/_rels/slide38.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Layout" Target="../slideLayouts/slideLayout2.xml"/></Relationships>
</file>

<file path=ppt/slides/_rels/slide39.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Layout" Target="../slideLayouts/slideLayout2.xml"/></Relationships>
</file>

<file path=ppt/slides/_rels/slide4.xml.rels><?xml version="1.0" encoding="UTF-8" standalone="yes"?>
<Relationships xmlns="http://schemas.openxmlformats.org/package/2006/relationships"><Relationship Id="rId3" Type="http://schemas.openxmlformats.org/officeDocument/2006/relationships/diagramLayout" Target="../diagrams/layout1.xml"/><Relationship Id="rId2" Type="http://schemas.openxmlformats.org/officeDocument/2006/relationships/diagramData" Target="../diagrams/data1.xml"/><Relationship Id="rId1" Type="http://schemas.openxmlformats.org/officeDocument/2006/relationships/slideLayout" Target="../slideLayouts/slideLayout2.xml"/><Relationship Id="rId6" Type="http://schemas.microsoft.com/office/2007/relationships/diagramDrawing" Target="../diagrams/drawing1.xml"/><Relationship Id="rId5" Type="http://schemas.openxmlformats.org/officeDocument/2006/relationships/diagramColors" Target="../diagrams/colors1.xml"/><Relationship Id="rId4" Type="http://schemas.openxmlformats.org/officeDocument/2006/relationships/diagramQuickStyle" Target="../diagrams/quickStyle1.xml"/></Relationships>
</file>

<file path=ppt/slides/_rels/slide40.xml.rels><?xml version="1.0" encoding="UTF-8" standalone="yes"?>
<Relationships xmlns="http://schemas.openxmlformats.org/package/2006/relationships"><Relationship Id="rId2" Type="http://schemas.openxmlformats.org/officeDocument/2006/relationships/image" Target="../media/image22.tmp"/><Relationship Id="rId1" Type="http://schemas.openxmlformats.org/officeDocument/2006/relationships/slideLayout" Target="../slideLayouts/slideLayout2.xml"/></Relationships>
</file>

<file path=ppt/slides/_rels/slide41.xml.rels><?xml version="1.0" encoding="UTF-8" standalone="yes"?>
<Relationships xmlns="http://schemas.openxmlformats.org/package/2006/relationships"><Relationship Id="rId3" Type="http://schemas.openxmlformats.org/officeDocument/2006/relationships/hyperlink" Target="https://ctdeep.maps.arcgis.com/apps/webappviewer/index.html?id=d04ec429d0a4477b9526689dc7809ffe" TargetMode="External"/><Relationship Id="rId2" Type="http://schemas.openxmlformats.org/officeDocument/2006/relationships/hyperlink" Target="https://portal.ct.gov/DEEP/Environmental-Justice/Environmental-Justice-Communities" TargetMode="External"/><Relationship Id="rId1" Type="http://schemas.openxmlformats.org/officeDocument/2006/relationships/slideLayout" Target="../slideLayouts/slideLayout2.xml"/></Relationships>
</file>

<file path=ppt/slides/_rels/slide42.xml.rels><?xml version="1.0" encoding="UTF-8" standalone="yes"?>
<Relationships xmlns="http://schemas.openxmlformats.org/package/2006/relationships"><Relationship Id="rId3" Type="http://schemas.openxmlformats.org/officeDocument/2006/relationships/hyperlink" Target="https://portal.ct.gov/-/media/DEEP/air/mobile/EVConnecticut/2020-04-22---EV-Roadmap-for-Connecticut---FINAL.pdf?la=en" TargetMode="External"/><Relationship Id="rId2" Type="http://schemas.openxmlformats.org/officeDocument/2006/relationships/hyperlink" Target="https://portal.ct.gov/-/media/DEEP/energy/CES/2018ComprehensiveEnergyStrategypdf.pdf" TargetMode="External"/><Relationship Id="rId1" Type="http://schemas.openxmlformats.org/officeDocument/2006/relationships/slideLayout" Target="../slideLayouts/slideLayout2.xml"/></Relationships>
</file>

<file path=ppt/slides/_rels/slide43.xml.rels><?xml version="1.0" encoding="UTF-8" standalone="yes"?>
<Relationships xmlns="http://schemas.openxmlformats.org/package/2006/relationships"><Relationship Id="rId2" Type="http://schemas.openxmlformats.org/officeDocument/2006/relationships/hyperlink" Target="https://www.epa.gov/smartway" TargetMode="External"/><Relationship Id="rId1" Type="http://schemas.openxmlformats.org/officeDocument/2006/relationships/slideLayout" Target="../slideLayouts/slideLayout2.xml"/></Relationships>
</file>

<file path=ppt/slides/_rels/slide44.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Layout" Target="../slideLayouts/slideLayout2.xml"/></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6.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Layout" Target="../slideLayouts/slideLayout2.xml"/></Relationships>
</file>

<file path=ppt/slides/_rels/slide47.xml.rels><?xml version="1.0" encoding="UTF-8" standalone="yes"?>
<Relationships xmlns="http://schemas.openxmlformats.org/package/2006/relationships"><Relationship Id="rId2" Type="http://schemas.openxmlformats.org/officeDocument/2006/relationships/image" Target="../media/image25.tmp"/><Relationship Id="rId1" Type="http://schemas.openxmlformats.org/officeDocument/2006/relationships/slideLayout" Target="../slideLayouts/slideLayout2.xml"/></Relationships>
</file>

<file path=ppt/slides/_rels/slide48.xml.rels><?xml version="1.0" encoding="UTF-8" standalone="yes"?>
<Relationships xmlns="http://schemas.openxmlformats.org/package/2006/relationships"><Relationship Id="rId3" Type="http://schemas.openxmlformats.org/officeDocument/2006/relationships/hyperlink" Target="mailto:DEEP.MobileSources@ct.gov" TargetMode="External"/><Relationship Id="rId2" Type="http://schemas.openxmlformats.org/officeDocument/2006/relationships/hyperlink" Target="https://portal.ct.gov/deep/air/mobile-sources/dera-grants" TargetMode="External"/><Relationship Id="rId1" Type="http://schemas.openxmlformats.org/officeDocument/2006/relationships/slideLayout" Target="../slideLayouts/slideLayout2.xml"/></Relationships>
</file>

<file path=ppt/slides/_rels/slide49.xml.rels><?xml version="1.0" encoding="UTF-8" standalone="yes"?>
<Relationships xmlns="http://schemas.openxmlformats.org/package/2006/relationships"><Relationship Id="rId2" Type="http://schemas.openxmlformats.org/officeDocument/2006/relationships/image" Target="../media/image5.emf"/><Relationship Id="rId1" Type="http://schemas.openxmlformats.org/officeDocument/2006/relationships/slideLayout" Target="../slideLayouts/slideLayout2.xml"/></Relationships>
</file>

<file path=ppt/slides/_rels/slide5.xml.rels><?xml version="1.0" encoding="UTF-8" standalone="yes"?>
<Relationships xmlns="http://schemas.openxmlformats.org/package/2006/relationships"><Relationship Id="rId2" Type="http://schemas.openxmlformats.org/officeDocument/2006/relationships/image" Target="../media/image5.emf"/><Relationship Id="rId1" Type="http://schemas.openxmlformats.org/officeDocument/2006/relationships/slideLayout" Target="../slideLayouts/slideLayout2.xml"/></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1.xml.rels><?xml version="1.0" encoding="UTF-8" standalone="yes"?>
<Relationships xmlns="http://schemas.openxmlformats.org/package/2006/relationships"><Relationship Id="rId2" Type="http://schemas.openxmlformats.org/officeDocument/2006/relationships/image" Target="../media/image26.PNG"/><Relationship Id="rId1" Type="http://schemas.openxmlformats.org/officeDocument/2006/relationships/slideLayout" Target="../slideLayouts/slideLayout2.xml"/></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4.xml.rels><?xml version="1.0" encoding="UTF-8" standalone="yes"?>
<Relationships xmlns="http://schemas.openxmlformats.org/package/2006/relationships"><Relationship Id="rId2" Type="http://schemas.openxmlformats.org/officeDocument/2006/relationships/hyperlink" Target="mailto:deep.mobilesources@ct.gov" TargetMode="External"/><Relationship Id="rId1" Type="http://schemas.openxmlformats.org/officeDocument/2006/relationships/slideLayout" Target="../slideLayouts/slideLayout2.xml"/></Relationships>
</file>

<file path=ppt/slides/_rels/slide55.xml.rels><?xml version="1.0" encoding="UTF-8" standalone="yes"?>
<Relationships xmlns="http://schemas.openxmlformats.org/package/2006/relationships"><Relationship Id="rId3" Type="http://schemas.openxmlformats.org/officeDocument/2006/relationships/hyperlink" Target="mailto:.mobilesources@ct.gov" TargetMode="External"/><Relationship Id="rId2" Type="http://schemas.openxmlformats.org/officeDocument/2006/relationships/hyperlink" Target="mailto:deep.mobilesources@ct.gov" TargetMode="External"/><Relationship Id="rId1" Type="http://schemas.openxmlformats.org/officeDocument/2006/relationships/slideLayout" Target="../slideLayouts/slideLayout2.xml"/><Relationship Id="rId4" Type="http://schemas.openxmlformats.org/officeDocument/2006/relationships/image" Target="../media/image5.emf"/></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xml.rels><?xml version="1.0" encoding="UTF-8" standalone="yes"?>
<Relationships xmlns="http://schemas.openxmlformats.org/package/2006/relationships"><Relationship Id="rId2" Type="http://schemas.openxmlformats.org/officeDocument/2006/relationships/hyperlink" Target="mailto:Patrice.Kelly@ct.gov" TargetMode="External"/><Relationship Id="rId1" Type="http://schemas.openxmlformats.org/officeDocument/2006/relationships/slideLayout" Target="../slideLayouts/slideLayout2.xml"/></Relationships>
</file>

<file path=ppt/slides/_rels/slide9.xml.rels><?xml version="1.0" encoding="UTF-8" standalone="yes"?>
<Relationships xmlns="http://schemas.openxmlformats.org/package/2006/relationships"><Relationship Id="rId2" Type="http://schemas.openxmlformats.org/officeDocument/2006/relationships/image" Target="../media/image5.emf"/><Relationship Id="rId1" Type="http://schemas.openxmlformats.org/officeDocument/2006/relationships/slideLayout" Target="../slideLayouts/slideLayout2.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DC973E3-2200-40D4-905F-4222A25CB336}"/>
              </a:ext>
            </a:extLst>
          </p:cNvPr>
          <p:cNvSpPr>
            <a:spLocks noGrp="1"/>
          </p:cNvSpPr>
          <p:nvPr>
            <p:ph type="ctrTitle"/>
          </p:nvPr>
        </p:nvSpPr>
        <p:spPr>
          <a:xfrm>
            <a:off x="228600" y="4267200"/>
            <a:ext cx="5715000" cy="1077036"/>
          </a:xfrm>
        </p:spPr>
        <p:txBody>
          <a:bodyPr>
            <a:noAutofit/>
          </a:bodyPr>
          <a:lstStyle/>
          <a:p>
            <a:r>
              <a:rPr lang="en-US" sz="2400" dirty="0"/>
              <a:t>2024 State Diesel Emissions Reduction Act (DERA) Grant PROGRAM</a:t>
            </a:r>
            <a:br>
              <a:rPr lang="en-US" sz="2400" dirty="0"/>
            </a:br>
            <a:r>
              <a:rPr lang="en-US" sz="1400" dirty="0"/>
              <a:t>Funding Provided by the 2023-2024 EPA State DERA Grant</a:t>
            </a:r>
            <a:endParaRPr lang="en-US" sz="2400" dirty="0"/>
          </a:p>
        </p:txBody>
      </p:sp>
      <p:sp>
        <p:nvSpPr>
          <p:cNvPr id="3" name="Subtitle 2">
            <a:extLst>
              <a:ext uri="{FF2B5EF4-FFF2-40B4-BE49-F238E27FC236}">
                <a16:creationId xmlns:a16="http://schemas.microsoft.com/office/drawing/2014/main" id="{B0993F8C-F73C-4446-8B3D-062CDCE20EEA}"/>
              </a:ext>
            </a:extLst>
          </p:cNvPr>
          <p:cNvSpPr>
            <a:spLocks noGrp="1"/>
          </p:cNvSpPr>
          <p:nvPr>
            <p:ph type="subTitle" idx="1"/>
          </p:nvPr>
        </p:nvSpPr>
        <p:spPr>
          <a:xfrm>
            <a:off x="228600" y="5936052"/>
            <a:ext cx="7196048" cy="514774"/>
          </a:xfrm>
        </p:spPr>
        <p:txBody>
          <a:bodyPr/>
          <a:lstStyle/>
          <a:p>
            <a:r>
              <a:rPr lang="en-US" dirty="0"/>
              <a:t>January 2025</a:t>
            </a:r>
          </a:p>
          <a:p>
            <a:r>
              <a:rPr lang="en-US" dirty="0"/>
              <a:t>Bureau of Air Management</a:t>
            </a:r>
          </a:p>
        </p:txBody>
      </p:sp>
      <p:sp>
        <p:nvSpPr>
          <p:cNvPr id="4" name="Date Placeholder 3">
            <a:extLst>
              <a:ext uri="{FF2B5EF4-FFF2-40B4-BE49-F238E27FC236}">
                <a16:creationId xmlns:a16="http://schemas.microsoft.com/office/drawing/2014/main" id="{E024918F-4551-428F-BA67-899B1387AA4A}"/>
              </a:ext>
            </a:extLst>
          </p:cNvPr>
          <p:cNvSpPr>
            <a:spLocks noGrp="1"/>
          </p:cNvSpPr>
          <p:nvPr>
            <p:ph type="dt" sz="half" idx="10"/>
          </p:nvPr>
        </p:nvSpPr>
        <p:spPr/>
        <p:txBody>
          <a:bodyPr/>
          <a:lstStyle/>
          <a:p>
            <a:fld id="{AC646272-1268-40B3-A89B-FA15D0057AB0}" type="datetime1">
              <a:rPr lang="en-US" smtClean="0"/>
              <a:pPr/>
              <a:t>1/9/2025</a:t>
            </a:fld>
            <a:endParaRPr lang="en-US" dirty="0"/>
          </a:p>
        </p:txBody>
      </p:sp>
      <p:sp>
        <p:nvSpPr>
          <p:cNvPr id="5" name="Footer Placeholder 4">
            <a:extLst>
              <a:ext uri="{FF2B5EF4-FFF2-40B4-BE49-F238E27FC236}">
                <a16:creationId xmlns:a16="http://schemas.microsoft.com/office/drawing/2014/main" id="{C6E9ACE2-593F-43E9-877D-F17629CB9C56}"/>
              </a:ext>
            </a:extLst>
          </p:cNvPr>
          <p:cNvSpPr>
            <a:spLocks noGrp="1"/>
          </p:cNvSpPr>
          <p:nvPr>
            <p:ph type="ftr" sz="quarter" idx="11"/>
          </p:nvPr>
        </p:nvSpPr>
        <p:spPr/>
        <p:txBody>
          <a:bodyPr/>
          <a:lstStyle/>
          <a:p>
            <a:r>
              <a:rPr lang="en-US" dirty="0"/>
              <a:t>Connecticut Department of Energy &amp; Environmental Protection</a:t>
            </a:r>
          </a:p>
        </p:txBody>
      </p:sp>
    </p:spTree>
    <p:extLst>
      <p:ext uri="{BB962C8B-B14F-4D97-AF65-F5344CB8AC3E}">
        <p14:creationId xmlns:p14="http://schemas.microsoft.com/office/powerpoint/2010/main" val="3327762774"/>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0" name="Rectangle 9">
            <a:extLst>
              <a:ext uri="{FF2B5EF4-FFF2-40B4-BE49-F238E27FC236}">
                <a16:creationId xmlns:a16="http://schemas.microsoft.com/office/drawing/2014/main" id="{907EF6B7-1338-4443-8C46-6A318D952DF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48" y="0"/>
            <a:ext cx="12188952"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Public Sans"/>
              <a:ea typeface="+mn-ea"/>
              <a:cs typeface="+mn-cs"/>
            </a:endParaRPr>
          </a:p>
        </p:txBody>
      </p:sp>
      <p:sp>
        <p:nvSpPr>
          <p:cNvPr id="12" name="Freeform: Shape 11">
            <a:extLst>
              <a:ext uri="{FF2B5EF4-FFF2-40B4-BE49-F238E27FC236}">
                <a16:creationId xmlns:a16="http://schemas.microsoft.com/office/drawing/2014/main" id="{DAAE4CDD-124C-4DCF-9584-B6033B545DD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 y="0"/>
            <a:ext cx="4167271" cy="6858000"/>
          </a:xfrm>
          <a:custGeom>
            <a:avLst/>
            <a:gdLst>
              <a:gd name="connsiteX0" fmla="*/ 0 w 4167271"/>
              <a:gd name="connsiteY0" fmla="*/ 0 h 6858000"/>
              <a:gd name="connsiteX1" fmla="*/ 2259550 w 4167271"/>
              <a:gd name="connsiteY1" fmla="*/ 0 h 6858000"/>
              <a:gd name="connsiteX2" fmla="*/ 2387803 w 4167271"/>
              <a:gd name="connsiteY2" fmla="*/ 82222 h 6858000"/>
              <a:gd name="connsiteX3" fmla="*/ 4167271 w 4167271"/>
              <a:gd name="connsiteY3" fmla="*/ 3429000 h 6858000"/>
              <a:gd name="connsiteX4" fmla="*/ 2387803 w 4167271"/>
              <a:gd name="connsiteY4" fmla="*/ 6775779 h 6858000"/>
              <a:gd name="connsiteX5" fmla="*/ 2259550 w 4167271"/>
              <a:gd name="connsiteY5" fmla="*/ 6858000 h 6858000"/>
              <a:gd name="connsiteX6" fmla="*/ 0 w 4167271"/>
              <a:gd name="connsiteY6"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67271" h="6858000">
                <a:moveTo>
                  <a:pt x="0" y="0"/>
                </a:moveTo>
                <a:lnTo>
                  <a:pt x="2259550" y="0"/>
                </a:lnTo>
                <a:lnTo>
                  <a:pt x="2387803" y="82222"/>
                </a:lnTo>
                <a:cubicBezTo>
                  <a:pt x="3461407" y="807534"/>
                  <a:pt x="4167271" y="2035835"/>
                  <a:pt x="4167271" y="3429000"/>
                </a:cubicBezTo>
                <a:cubicBezTo>
                  <a:pt x="4167271" y="4822165"/>
                  <a:pt x="3461407" y="6050467"/>
                  <a:pt x="2387803" y="6775779"/>
                </a:cubicBezTo>
                <a:lnTo>
                  <a:pt x="2259550" y="6858000"/>
                </a:lnTo>
                <a:lnTo>
                  <a:pt x="0" y="6858000"/>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Public Sans"/>
              <a:ea typeface="+mn-ea"/>
              <a:cs typeface="+mn-cs"/>
            </a:endParaRPr>
          </a:p>
        </p:txBody>
      </p:sp>
      <p:sp>
        <p:nvSpPr>
          <p:cNvPr id="2" name="Title 1">
            <a:extLst>
              <a:ext uri="{FF2B5EF4-FFF2-40B4-BE49-F238E27FC236}">
                <a16:creationId xmlns:a16="http://schemas.microsoft.com/office/drawing/2014/main" id="{3630D9C6-276F-4D27-8C4E-B26E36AC76AC}"/>
              </a:ext>
            </a:extLst>
          </p:cNvPr>
          <p:cNvSpPr>
            <a:spLocks noGrp="1"/>
          </p:cNvSpPr>
          <p:nvPr>
            <p:ph type="title"/>
          </p:nvPr>
        </p:nvSpPr>
        <p:spPr>
          <a:xfrm>
            <a:off x="686834" y="1153572"/>
            <a:ext cx="3200400" cy="4461163"/>
          </a:xfrm>
        </p:spPr>
        <p:txBody>
          <a:bodyPr anchor="ctr">
            <a:normAutofit/>
          </a:bodyPr>
          <a:lstStyle/>
          <a:p>
            <a:pPr algn="ctr"/>
            <a:r>
              <a:rPr lang="en-US" sz="3200" dirty="0">
                <a:solidFill>
                  <a:schemeClr val="bg1"/>
                </a:solidFill>
              </a:rPr>
              <a:t>DERA Eligible Projects</a:t>
            </a:r>
          </a:p>
        </p:txBody>
      </p:sp>
      <p:sp>
        <p:nvSpPr>
          <p:cNvPr id="14" name="Arc 13">
            <a:extLst>
              <a:ext uri="{FF2B5EF4-FFF2-40B4-BE49-F238E27FC236}">
                <a16:creationId xmlns:a16="http://schemas.microsoft.com/office/drawing/2014/main" id="{081E4A58-353D-44AE-B2FC-2A74E2E400F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V="1">
            <a:off x="7550402" y="2455479"/>
            <a:ext cx="4083433" cy="4083433"/>
          </a:xfrm>
          <a:prstGeom prst="arc">
            <a:avLst/>
          </a:prstGeom>
          <a:ln w="127000" cap="rnd">
            <a:solidFill>
              <a:schemeClr val="accent4"/>
            </a:solidFill>
            <a:prstDash val="dash"/>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3F3F3F"/>
              </a:solidFill>
              <a:effectLst/>
              <a:uLnTx/>
              <a:uFillTx/>
              <a:latin typeface="Public Sans"/>
              <a:ea typeface="+mn-ea"/>
              <a:cs typeface="+mn-cs"/>
            </a:endParaRPr>
          </a:p>
        </p:txBody>
      </p:sp>
      <p:sp>
        <p:nvSpPr>
          <p:cNvPr id="3" name="Content Placeholder 2">
            <a:extLst>
              <a:ext uri="{FF2B5EF4-FFF2-40B4-BE49-F238E27FC236}">
                <a16:creationId xmlns:a16="http://schemas.microsoft.com/office/drawing/2014/main" id="{0B328DA5-C605-40B1-A0C9-92F3F237F1F8}"/>
              </a:ext>
            </a:extLst>
          </p:cNvPr>
          <p:cNvSpPr>
            <a:spLocks noGrp="1"/>
          </p:cNvSpPr>
          <p:nvPr>
            <p:ph idx="1"/>
          </p:nvPr>
        </p:nvSpPr>
        <p:spPr>
          <a:xfrm>
            <a:off x="4342884" y="228600"/>
            <a:ext cx="7363692" cy="5585619"/>
          </a:xfrm>
        </p:spPr>
        <p:txBody>
          <a:bodyPr anchor="ctr">
            <a:normAutofit fontScale="92500" lnSpcReduction="10000"/>
          </a:bodyPr>
          <a:lstStyle/>
          <a:p>
            <a:pPr>
              <a:spcBef>
                <a:spcPts val="1200"/>
              </a:spcBef>
              <a:spcAft>
                <a:spcPts val="0"/>
              </a:spcAft>
            </a:pPr>
            <a:r>
              <a:rPr lang="en-US" sz="2400" dirty="0">
                <a:solidFill>
                  <a:schemeClr val="accent2"/>
                </a:solidFill>
              </a:rPr>
              <a:t>Vehicle &amp; Equipment Replacement </a:t>
            </a:r>
            <a:r>
              <a:rPr lang="en-US" sz="2400" i="1" dirty="0">
                <a:solidFill>
                  <a:schemeClr val="accent2"/>
                </a:solidFill>
              </a:rPr>
              <a:t>(includes vessels &amp; locomotives).  </a:t>
            </a:r>
            <a:r>
              <a:rPr lang="en-US" sz="2400" dirty="0">
                <a:solidFill>
                  <a:schemeClr val="bg2">
                    <a:lumMod val="10000"/>
                  </a:schemeClr>
                </a:solidFill>
              </a:rPr>
              <a:t>Replacements must be with zero-tailpipe emission power source, except in the case of marine replacements. </a:t>
            </a:r>
          </a:p>
          <a:p>
            <a:pPr lvl="2">
              <a:spcBef>
                <a:spcPts val="0"/>
              </a:spcBef>
            </a:pPr>
            <a:r>
              <a:rPr lang="en-US" sz="2000" i="1" dirty="0">
                <a:solidFill>
                  <a:srgbClr val="23AE49"/>
                </a:solidFill>
                <a:latin typeface="+mj-lt"/>
              </a:rPr>
              <a:t>No minimum EMY (formerly EMY 1996 or newer)</a:t>
            </a:r>
          </a:p>
          <a:p>
            <a:pPr lvl="2">
              <a:spcBef>
                <a:spcPts val="0"/>
              </a:spcBef>
            </a:pPr>
            <a:r>
              <a:rPr lang="en-US" sz="2000" i="1" dirty="0">
                <a:solidFill>
                  <a:srgbClr val="23AE49"/>
                </a:solidFill>
                <a:latin typeface="+mj-lt"/>
              </a:rPr>
              <a:t>Class 5-8 vehicles only</a:t>
            </a:r>
            <a:endParaRPr lang="en-US" sz="2000" dirty="0">
              <a:solidFill>
                <a:srgbClr val="23AE49"/>
              </a:solidFill>
              <a:latin typeface="+mj-lt"/>
            </a:endParaRPr>
          </a:p>
          <a:p>
            <a:pPr>
              <a:spcAft>
                <a:spcPts val="0"/>
              </a:spcAft>
            </a:pPr>
            <a:r>
              <a:rPr lang="en-US" sz="2400" dirty="0">
                <a:solidFill>
                  <a:schemeClr val="accent2"/>
                </a:solidFill>
              </a:rPr>
              <a:t>Repower/Engine Replacement. </a:t>
            </a:r>
            <a:r>
              <a:rPr lang="en-US" sz="2400" dirty="0">
                <a:solidFill>
                  <a:schemeClr val="bg2">
                    <a:lumMod val="10000"/>
                  </a:schemeClr>
                </a:solidFill>
              </a:rPr>
              <a:t>Repowers must replace engines with zero-tailpipe emission power source, except in the case of marine repowers. </a:t>
            </a:r>
          </a:p>
          <a:p>
            <a:pPr>
              <a:spcBef>
                <a:spcPts val="1200"/>
              </a:spcBef>
              <a:spcAft>
                <a:spcPts val="0"/>
              </a:spcAft>
            </a:pPr>
            <a:r>
              <a:rPr lang="en-US" sz="2400" dirty="0">
                <a:solidFill>
                  <a:schemeClr val="accent2"/>
                </a:solidFill>
              </a:rPr>
              <a:t>Engine Remanufacture/Rebuilds </a:t>
            </a:r>
            <a:r>
              <a:rPr lang="en-US" sz="2400" dirty="0">
                <a:solidFill>
                  <a:schemeClr val="bg2">
                    <a:lumMod val="10000"/>
                  </a:schemeClr>
                </a:solidFill>
              </a:rPr>
              <a:t>(Marine projects only)</a:t>
            </a:r>
          </a:p>
          <a:p>
            <a:pPr>
              <a:spcAft>
                <a:spcPts val="0"/>
              </a:spcAft>
            </a:pPr>
            <a:r>
              <a:rPr lang="en-US" sz="2400" dirty="0">
                <a:solidFill>
                  <a:schemeClr val="accent2"/>
                </a:solidFill>
              </a:rPr>
              <a:t>EPA or CARB-Verified Retrofit Technologies </a:t>
            </a:r>
            <a:r>
              <a:rPr lang="en-US" sz="2400" dirty="0">
                <a:solidFill>
                  <a:schemeClr val="bg2">
                    <a:lumMod val="10000"/>
                  </a:schemeClr>
                </a:solidFill>
              </a:rPr>
              <a:t>(Marine projects only, except for hybrid-electric retrofits, which are for nonroad and marine projects only)</a:t>
            </a:r>
          </a:p>
          <a:p>
            <a:pPr>
              <a:spcBef>
                <a:spcPts val="1200"/>
              </a:spcBef>
              <a:spcAft>
                <a:spcPts val="0"/>
              </a:spcAft>
            </a:pPr>
            <a:r>
              <a:rPr lang="en-US" sz="2400" dirty="0">
                <a:solidFill>
                  <a:schemeClr val="accent2"/>
                </a:solidFill>
              </a:rPr>
              <a:t>EPA SmartWay-Verified Idle Reduction Technologies </a:t>
            </a:r>
            <a:r>
              <a:rPr lang="en-US" sz="2400" dirty="0">
                <a:solidFill>
                  <a:schemeClr val="bg2">
                    <a:lumMod val="10000"/>
                  </a:schemeClr>
                </a:solidFill>
              </a:rPr>
              <a:t>(electrified parking spaces, hybrid electric transport refrigeration units (TRUs), electrified truck stops, electric APUs for locomotives, and marine shore power systems to allow maritime vessels to plug into an electrical power source)</a:t>
            </a:r>
          </a:p>
        </p:txBody>
      </p:sp>
      <p:sp>
        <p:nvSpPr>
          <p:cNvPr id="4" name="Date Placeholder 3">
            <a:extLst>
              <a:ext uri="{FF2B5EF4-FFF2-40B4-BE49-F238E27FC236}">
                <a16:creationId xmlns:a16="http://schemas.microsoft.com/office/drawing/2014/main" id="{E53E3C65-D16D-466B-BCBC-01E86B20F644}"/>
              </a:ext>
            </a:extLst>
          </p:cNvPr>
          <p:cNvSpPr>
            <a:spLocks noGrp="1"/>
          </p:cNvSpPr>
          <p:nvPr>
            <p:ph type="dt" sz="half" idx="10"/>
          </p:nvPr>
        </p:nvSpPr>
        <p:spPr>
          <a:xfrm>
            <a:off x="1828800" y="6356350"/>
            <a:ext cx="1639957" cy="365125"/>
          </a:xfrm>
        </p:spPr>
        <p:txBody>
          <a:bodyPr>
            <a:normAutofit/>
          </a:bodyPr>
          <a:lstStyle/>
          <a:p>
            <a:pPr marL="0" marR="0" lvl="0" indent="0" algn="r" defTabSz="457200" rtl="0" eaLnBrk="1" fontAlgn="auto" latinLnBrk="0" hangingPunct="1">
              <a:lnSpc>
                <a:spcPct val="100000"/>
              </a:lnSpc>
              <a:spcBef>
                <a:spcPts val="0"/>
              </a:spcBef>
              <a:spcAft>
                <a:spcPts val="600"/>
              </a:spcAft>
              <a:buClrTx/>
              <a:buSzTx/>
              <a:buFontTx/>
              <a:buNone/>
              <a:tabLst/>
              <a:defRPr/>
            </a:pPr>
            <a:fld id="{FDEE75F8-48EB-4839-9E71-8CCEE647FA5C}" type="datetime1">
              <a:rPr kumimoji="0" lang="en-US" sz="1000" b="0" i="0" u="none" strike="noStrike" kern="1200" cap="none" spc="0" normalizeH="0" baseline="0" noProof="0">
                <a:ln>
                  <a:noFill/>
                </a:ln>
                <a:solidFill>
                  <a:srgbClr val="FFFFFF"/>
                </a:solidFill>
                <a:effectLst/>
                <a:uLnTx/>
                <a:uFillTx/>
                <a:latin typeface="Public Sans ExtraBold"/>
                <a:ea typeface="+mn-ea"/>
                <a:cs typeface="+mn-cs"/>
              </a:rPr>
              <a:pPr marL="0" marR="0" lvl="0" indent="0" algn="r" defTabSz="457200" rtl="0" eaLnBrk="1" fontAlgn="auto" latinLnBrk="0" hangingPunct="1">
                <a:lnSpc>
                  <a:spcPct val="100000"/>
                </a:lnSpc>
                <a:spcBef>
                  <a:spcPts val="0"/>
                </a:spcBef>
                <a:spcAft>
                  <a:spcPts val="600"/>
                </a:spcAft>
                <a:buClrTx/>
                <a:buSzTx/>
                <a:buFontTx/>
                <a:buNone/>
                <a:tabLst/>
                <a:defRPr/>
              </a:pPr>
              <a:t>1/9/2025</a:t>
            </a:fld>
            <a:endParaRPr kumimoji="0" lang="en-US" sz="1000" b="0" i="0" u="none" strike="noStrike" kern="1200" cap="none" spc="0" normalizeH="0" baseline="0" noProof="0" dirty="0">
              <a:ln>
                <a:noFill/>
              </a:ln>
              <a:solidFill>
                <a:srgbClr val="FFFFFF"/>
              </a:solidFill>
              <a:effectLst/>
              <a:uLnTx/>
              <a:uFillTx/>
              <a:latin typeface="Public Sans ExtraBold"/>
              <a:ea typeface="+mn-ea"/>
              <a:cs typeface="+mn-cs"/>
            </a:endParaRPr>
          </a:p>
        </p:txBody>
      </p:sp>
      <p:sp>
        <p:nvSpPr>
          <p:cNvPr id="5" name="Footer Placeholder 4">
            <a:extLst>
              <a:ext uri="{FF2B5EF4-FFF2-40B4-BE49-F238E27FC236}">
                <a16:creationId xmlns:a16="http://schemas.microsoft.com/office/drawing/2014/main" id="{F00EBBC9-2D71-471B-B443-E7F11EB28810}"/>
              </a:ext>
            </a:extLst>
          </p:cNvPr>
          <p:cNvSpPr>
            <a:spLocks noGrp="1"/>
          </p:cNvSpPr>
          <p:nvPr>
            <p:ph type="ftr" sz="quarter" idx="11"/>
          </p:nvPr>
        </p:nvSpPr>
        <p:spPr>
          <a:xfrm>
            <a:off x="4038600" y="6356350"/>
            <a:ext cx="5251174" cy="365125"/>
          </a:xfrm>
        </p:spPr>
        <p:txBody>
          <a:bodyPr>
            <a:normAutofit/>
          </a:bodyPr>
          <a:lstStyle/>
          <a:p>
            <a:pPr marL="0" marR="0" lvl="0" indent="0" algn="l" defTabSz="457200" rtl="0" eaLnBrk="1" fontAlgn="auto" latinLnBrk="0" hangingPunct="1">
              <a:lnSpc>
                <a:spcPct val="100000"/>
              </a:lnSpc>
              <a:spcBef>
                <a:spcPts val="0"/>
              </a:spcBef>
              <a:spcAft>
                <a:spcPts val="600"/>
              </a:spcAft>
              <a:buClrTx/>
              <a:buSzTx/>
              <a:buFontTx/>
              <a:buNone/>
              <a:tabLst/>
              <a:defRPr/>
            </a:pPr>
            <a:r>
              <a:rPr kumimoji="0" lang="en-US" sz="1000" b="0" i="0" u="none" strike="noStrike" kern="1200" cap="none" spc="0" normalizeH="0" baseline="0" noProof="0" dirty="0">
                <a:ln>
                  <a:noFill/>
                </a:ln>
                <a:solidFill>
                  <a:prstClr val="white">
                    <a:lumMod val="50000"/>
                  </a:prstClr>
                </a:solidFill>
                <a:effectLst/>
                <a:uLnTx/>
                <a:uFillTx/>
                <a:latin typeface="Public Sans ExtraBold"/>
                <a:ea typeface="+mn-ea"/>
                <a:cs typeface="+mn-cs"/>
              </a:rPr>
              <a:t>Connecticut Department of Energy &amp; Environmental Protection</a:t>
            </a:r>
          </a:p>
        </p:txBody>
      </p:sp>
      <p:sp>
        <p:nvSpPr>
          <p:cNvPr id="6" name="TextBox 5">
            <a:extLst>
              <a:ext uri="{FF2B5EF4-FFF2-40B4-BE49-F238E27FC236}">
                <a16:creationId xmlns:a16="http://schemas.microsoft.com/office/drawing/2014/main" id="{3BAE1B2E-CF6E-0346-7725-C08415F37566}"/>
              </a:ext>
            </a:extLst>
          </p:cNvPr>
          <p:cNvSpPr txBox="1"/>
          <p:nvPr/>
        </p:nvSpPr>
        <p:spPr>
          <a:xfrm>
            <a:off x="3352800" y="5893713"/>
            <a:ext cx="7363692" cy="430887"/>
          </a:xfrm>
          <a:prstGeom prst="rect">
            <a:avLst/>
          </a:prstGeom>
          <a:noFill/>
        </p:spPr>
        <p:txBody>
          <a:bodyPr wrap="square" rtlCol="0">
            <a:spAutoFit/>
          </a:bodyPr>
          <a:lstStyle/>
          <a:p>
            <a:r>
              <a:rPr lang="en-US" sz="2200" dirty="0">
                <a:solidFill>
                  <a:srgbClr val="FF0000"/>
                </a:solidFill>
              </a:rPr>
              <a:t>***CT DEEP will only fund EV or marine projects for DERA 2024</a:t>
            </a:r>
          </a:p>
        </p:txBody>
      </p:sp>
    </p:spTree>
    <p:extLst>
      <p:ext uri="{BB962C8B-B14F-4D97-AF65-F5344CB8AC3E}">
        <p14:creationId xmlns:p14="http://schemas.microsoft.com/office/powerpoint/2010/main" val="1047559430"/>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0" name="Rectangle 9">
            <a:extLst>
              <a:ext uri="{FF2B5EF4-FFF2-40B4-BE49-F238E27FC236}">
                <a16:creationId xmlns:a16="http://schemas.microsoft.com/office/drawing/2014/main" id="{907EF6B7-1338-4443-8C46-6A318D952DF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48" y="0"/>
            <a:ext cx="12188952"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Public Sans"/>
              <a:ea typeface="+mn-ea"/>
              <a:cs typeface="+mn-cs"/>
            </a:endParaRPr>
          </a:p>
        </p:txBody>
      </p:sp>
      <p:sp>
        <p:nvSpPr>
          <p:cNvPr id="12" name="Freeform: Shape 11">
            <a:extLst>
              <a:ext uri="{FF2B5EF4-FFF2-40B4-BE49-F238E27FC236}">
                <a16:creationId xmlns:a16="http://schemas.microsoft.com/office/drawing/2014/main" id="{DAAE4CDD-124C-4DCF-9584-B6033B545DD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 y="0"/>
            <a:ext cx="4167271" cy="6858000"/>
          </a:xfrm>
          <a:custGeom>
            <a:avLst/>
            <a:gdLst>
              <a:gd name="connsiteX0" fmla="*/ 0 w 4167271"/>
              <a:gd name="connsiteY0" fmla="*/ 0 h 6858000"/>
              <a:gd name="connsiteX1" fmla="*/ 2259550 w 4167271"/>
              <a:gd name="connsiteY1" fmla="*/ 0 h 6858000"/>
              <a:gd name="connsiteX2" fmla="*/ 2387803 w 4167271"/>
              <a:gd name="connsiteY2" fmla="*/ 82222 h 6858000"/>
              <a:gd name="connsiteX3" fmla="*/ 4167271 w 4167271"/>
              <a:gd name="connsiteY3" fmla="*/ 3429000 h 6858000"/>
              <a:gd name="connsiteX4" fmla="*/ 2387803 w 4167271"/>
              <a:gd name="connsiteY4" fmla="*/ 6775779 h 6858000"/>
              <a:gd name="connsiteX5" fmla="*/ 2259550 w 4167271"/>
              <a:gd name="connsiteY5" fmla="*/ 6858000 h 6858000"/>
              <a:gd name="connsiteX6" fmla="*/ 0 w 4167271"/>
              <a:gd name="connsiteY6"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67271" h="6858000">
                <a:moveTo>
                  <a:pt x="0" y="0"/>
                </a:moveTo>
                <a:lnTo>
                  <a:pt x="2259550" y="0"/>
                </a:lnTo>
                <a:lnTo>
                  <a:pt x="2387803" y="82222"/>
                </a:lnTo>
                <a:cubicBezTo>
                  <a:pt x="3461407" y="807534"/>
                  <a:pt x="4167271" y="2035835"/>
                  <a:pt x="4167271" y="3429000"/>
                </a:cubicBezTo>
                <a:cubicBezTo>
                  <a:pt x="4167271" y="4822165"/>
                  <a:pt x="3461407" y="6050467"/>
                  <a:pt x="2387803" y="6775779"/>
                </a:cubicBezTo>
                <a:lnTo>
                  <a:pt x="2259550" y="6858000"/>
                </a:lnTo>
                <a:lnTo>
                  <a:pt x="0" y="6858000"/>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Public Sans"/>
              <a:ea typeface="+mn-ea"/>
              <a:cs typeface="+mn-cs"/>
            </a:endParaRPr>
          </a:p>
        </p:txBody>
      </p:sp>
      <p:sp>
        <p:nvSpPr>
          <p:cNvPr id="2" name="Title 1">
            <a:extLst>
              <a:ext uri="{FF2B5EF4-FFF2-40B4-BE49-F238E27FC236}">
                <a16:creationId xmlns:a16="http://schemas.microsoft.com/office/drawing/2014/main" id="{3630D9C6-276F-4D27-8C4E-B26E36AC76AC}"/>
              </a:ext>
            </a:extLst>
          </p:cNvPr>
          <p:cNvSpPr>
            <a:spLocks noGrp="1"/>
          </p:cNvSpPr>
          <p:nvPr>
            <p:ph type="title"/>
          </p:nvPr>
        </p:nvSpPr>
        <p:spPr>
          <a:xfrm>
            <a:off x="686834" y="1153572"/>
            <a:ext cx="3200400" cy="4461163"/>
          </a:xfrm>
        </p:spPr>
        <p:txBody>
          <a:bodyPr anchor="ctr">
            <a:normAutofit/>
          </a:bodyPr>
          <a:lstStyle/>
          <a:p>
            <a:pPr algn="ctr"/>
            <a:r>
              <a:rPr lang="en-US" sz="3200" dirty="0">
                <a:solidFill>
                  <a:schemeClr val="bg1"/>
                </a:solidFill>
              </a:rPr>
              <a:t>DERA Restrictions</a:t>
            </a:r>
          </a:p>
        </p:txBody>
      </p:sp>
      <p:sp>
        <p:nvSpPr>
          <p:cNvPr id="14" name="Arc 13">
            <a:extLst>
              <a:ext uri="{FF2B5EF4-FFF2-40B4-BE49-F238E27FC236}">
                <a16:creationId xmlns:a16="http://schemas.microsoft.com/office/drawing/2014/main" id="{081E4A58-353D-44AE-B2FC-2A74E2E400F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V="1">
            <a:off x="7550402" y="2455479"/>
            <a:ext cx="4083433" cy="4083433"/>
          </a:xfrm>
          <a:prstGeom prst="arc">
            <a:avLst/>
          </a:prstGeom>
          <a:ln w="127000" cap="rnd">
            <a:solidFill>
              <a:schemeClr val="accent4"/>
            </a:solidFill>
            <a:prstDash val="dash"/>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3F3F3F"/>
              </a:solidFill>
              <a:effectLst/>
              <a:uLnTx/>
              <a:uFillTx/>
              <a:latin typeface="Public Sans"/>
              <a:ea typeface="+mn-ea"/>
              <a:cs typeface="+mn-cs"/>
            </a:endParaRPr>
          </a:p>
        </p:txBody>
      </p:sp>
      <p:sp>
        <p:nvSpPr>
          <p:cNvPr id="3" name="Content Placeholder 2">
            <a:extLst>
              <a:ext uri="{FF2B5EF4-FFF2-40B4-BE49-F238E27FC236}">
                <a16:creationId xmlns:a16="http://schemas.microsoft.com/office/drawing/2014/main" id="{0B328DA5-C605-40B1-A0C9-92F3F237F1F8}"/>
              </a:ext>
            </a:extLst>
          </p:cNvPr>
          <p:cNvSpPr>
            <a:spLocks noGrp="1"/>
          </p:cNvSpPr>
          <p:nvPr>
            <p:ph idx="1"/>
          </p:nvPr>
        </p:nvSpPr>
        <p:spPr>
          <a:xfrm>
            <a:off x="4342884" y="634206"/>
            <a:ext cx="7363692" cy="5585619"/>
          </a:xfrm>
        </p:spPr>
        <p:txBody>
          <a:bodyPr anchor="ctr">
            <a:normAutofit fontScale="77500" lnSpcReduction="20000"/>
          </a:bodyPr>
          <a:lstStyle/>
          <a:p>
            <a:pPr marL="0" indent="0">
              <a:spcBef>
                <a:spcPts val="1200"/>
              </a:spcBef>
              <a:spcAft>
                <a:spcPts val="0"/>
              </a:spcAft>
              <a:buNone/>
            </a:pPr>
            <a:r>
              <a:rPr lang="en-US" sz="4100" b="1" dirty="0">
                <a:solidFill>
                  <a:schemeClr val="accent1">
                    <a:lumMod val="90000"/>
                  </a:schemeClr>
                </a:solidFill>
              </a:rPr>
              <a:t>New vehicles/engines must continue to operate in the same area where the replaced vehicles/engines operated. </a:t>
            </a:r>
          </a:p>
          <a:p>
            <a:pPr marL="0" indent="0">
              <a:spcBef>
                <a:spcPts val="1200"/>
              </a:spcBef>
              <a:spcAft>
                <a:spcPts val="0"/>
              </a:spcAft>
              <a:buNone/>
            </a:pPr>
            <a:r>
              <a:rPr lang="en-US" sz="4000" dirty="0">
                <a:solidFill>
                  <a:srgbClr val="253A64"/>
                </a:solidFill>
              </a:rPr>
              <a:t>Hypothetical:</a:t>
            </a:r>
          </a:p>
          <a:p>
            <a:pPr>
              <a:spcAft>
                <a:spcPts val="600"/>
              </a:spcAft>
            </a:pPr>
            <a:r>
              <a:rPr lang="en-US" sz="3600" dirty="0">
                <a:solidFill>
                  <a:srgbClr val="253A64"/>
                </a:solidFill>
              </a:rPr>
              <a:t>Town A wants an electric school bus, but cannot afford to purchase one at the 45% DERA rate.</a:t>
            </a:r>
          </a:p>
          <a:p>
            <a:pPr>
              <a:spcAft>
                <a:spcPts val="600"/>
              </a:spcAft>
            </a:pPr>
            <a:r>
              <a:rPr lang="en-US" sz="3600" dirty="0">
                <a:solidFill>
                  <a:srgbClr val="253A64"/>
                </a:solidFill>
              </a:rPr>
              <a:t>Nearby Town B has eligible school buses. </a:t>
            </a:r>
          </a:p>
          <a:p>
            <a:pPr>
              <a:spcAft>
                <a:spcPts val="600"/>
              </a:spcAft>
            </a:pPr>
            <a:r>
              <a:rPr lang="en-US" sz="3600" dirty="0">
                <a:solidFill>
                  <a:srgbClr val="253A64"/>
                </a:solidFill>
              </a:rPr>
              <a:t>Town A proposes selling a bus to Town B and purchasing the EV bus with the combined proceeds from the sale and the 45% grant; Town B agrees to scrap an eligible bus.</a:t>
            </a:r>
          </a:p>
          <a:p>
            <a:pPr marL="0" indent="0">
              <a:spcBef>
                <a:spcPts val="1200"/>
              </a:spcBef>
              <a:spcAft>
                <a:spcPts val="0"/>
              </a:spcAft>
              <a:buNone/>
            </a:pPr>
            <a:r>
              <a:rPr lang="en-US" sz="4000" dirty="0">
                <a:solidFill>
                  <a:srgbClr val="23AE49"/>
                </a:solidFill>
              </a:rPr>
              <a:t>This is allowed under the DERA program.</a:t>
            </a:r>
          </a:p>
          <a:p>
            <a:pPr>
              <a:spcAft>
                <a:spcPts val="600"/>
              </a:spcAft>
            </a:pPr>
            <a:r>
              <a:rPr lang="en-US" sz="3600" dirty="0">
                <a:solidFill>
                  <a:srgbClr val="253A64"/>
                </a:solidFill>
              </a:rPr>
              <a:t>Requires DEEP to obtain prior approval from EPA.</a:t>
            </a:r>
          </a:p>
          <a:p>
            <a:pPr marL="0" indent="0">
              <a:spcBef>
                <a:spcPts val="1200"/>
              </a:spcBef>
              <a:spcAft>
                <a:spcPts val="0"/>
              </a:spcAft>
              <a:buNone/>
            </a:pPr>
            <a:endParaRPr lang="en-US" sz="3600" dirty="0">
              <a:solidFill>
                <a:schemeClr val="accent1">
                  <a:lumMod val="90000"/>
                </a:schemeClr>
              </a:solidFill>
            </a:endParaRPr>
          </a:p>
          <a:p>
            <a:pPr marL="0" indent="0">
              <a:buNone/>
            </a:pPr>
            <a:endParaRPr lang="en-US" sz="3200" dirty="0"/>
          </a:p>
        </p:txBody>
      </p:sp>
      <p:sp>
        <p:nvSpPr>
          <p:cNvPr id="4" name="Date Placeholder 3">
            <a:extLst>
              <a:ext uri="{FF2B5EF4-FFF2-40B4-BE49-F238E27FC236}">
                <a16:creationId xmlns:a16="http://schemas.microsoft.com/office/drawing/2014/main" id="{E53E3C65-D16D-466B-BCBC-01E86B20F644}"/>
              </a:ext>
            </a:extLst>
          </p:cNvPr>
          <p:cNvSpPr>
            <a:spLocks noGrp="1"/>
          </p:cNvSpPr>
          <p:nvPr>
            <p:ph type="dt" sz="half" idx="10"/>
          </p:nvPr>
        </p:nvSpPr>
        <p:spPr>
          <a:xfrm>
            <a:off x="1828800" y="6356350"/>
            <a:ext cx="1639957" cy="365125"/>
          </a:xfrm>
        </p:spPr>
        <p:txBody>
          <a:bodyPr>
            <a:normAutofit/>
          </a:bodyPr>
          <a:lstStyle/>
          <a:p>
            <a:pPr marL="0" marR="0" lvl="0" indent="0" algn="r" defTabSz="457200" rtl="0" eaLnBrk="1" fontAlgn="auto" latinLnBrk="0" hangingPunct="1">
              <a:lnSpc>
                <a:spcPct val="100000"/>
              </a:lnSpc>
              <a:spcBef>
                <a:spcPts val="0"/>
              </a:spcBef>
              <a:spcAft>
                <a:spcPts val="600"/>
              </a:spcAft>
              <a:buClrTx/>
              <a:buSzTx/>
              <a:buFontTx/>
              <a:buNone/>
              <a:tabLst/>
              <a:defRPr/>
            </a:pPr>
            <a:fld id="{FDEE75F8-48EB-4839-9E71-8CCEE647FA5C}" type="datetime1">
              <a:rPr kumimoji="0" lang="en-US" sz="1000" b="0" i="0" u="none" strike="noStrike" kern="1200" cap="none" spc="0" normalizeH="0" baseline="0" noProof="0">
                <a:ln>
                  <a:noFill/>
                </a:ln>
                <a:solidFill>
                  <a:srgbClr val="FFFFFF"/>
                </a:solidFill>
                <a:effectLst/>
                <a:uLnTx/>
                <a:uFillTx/>
                <a:latin typeface="Public Sans ExtraBold"/>
                <a:ea typeface="+mn-ea"/>
                <a:cs typeface="+mn-cs"/>
              </a:rPr>
              <a:pPr marL="0" marR="0" lvl="0" indent="0" algn="r" defTabSz="457200" rtl="0" eaLnBrk="1" fontAlgn="auto" latinLnBrk="0" hangingPunct="1">
                <a:lnSpc>
                  <a:spcPct val="100000"/>
                </a:lnSpc>
                <a:spcBef>
                  <a:spcPts val="0"/>
                </a:spcBef>
                <a:spcAft>
                  <a:spcPts val="600"/>
                </a:spcAft>
                <a:buClrTx/>
                <a:buSzTx/>
                <a:buFontTx/>
                <a:buNone/>
                <a:tabLst/>
                <a:defRPr/>
              </a:pPr>
              <a:t>1/9/2025</a:t>
            </a:fld>
            <a:endParaRPr kumimoji="0" lang="en-US" sz="1000" b="0" i="0" u="none" strike="noStrike" kern="1200" cap="none" spc="0" normalizeH="0" baseline="0" noProof="0" dirty="0">
              <a:ln>
                <a:noFill/>
              </a:ln>
              <a:solidFill>
                <a:srgbClr val="FFFFFF"/>
              </a:solidFill>
              <a:effectLst/>
              <a:uLnTx/>
              <a:uFillTx/>
              <a:latin typeface="Public Sans ExtraBold"/>
              <a:ea typeface="+mn-ea"/>
              <a:cs typeface="+mn-cs"/>
            </a:endParaRPr>
          </a:p>
        </p:txBody>
      </p:sp>
      <p:sp>
        <p:nvSpPr>
          <p:cNvPr id="5" name="Footer Placeholder 4">
            <a:extLst>
              <a:ext uri="{FF2B5EF4-FFF2-40B4-BE49-F238E27FC236}">
                <a16:creationId xmlns:a16="http://schemas.microsoft.com/office/drawing/2014/main" id="{F00EBBC9-2D71-471B-B443-E7F11EB28810}"/>
              </a:ext>
            </a:extLst>
          </p:cNvPr>
          <p:cNvSpPr>
            <a:spLocks noGrp="1"/>
          </p:cNvSpPr>
          <p:nvPr>
            <p:ph type="ftr" sz="quarter" idx="11"/>
          </p:nvPr>
        </p:nvSpPr>
        <p:spPr>
          <a:xfrm>
            <a:off x="4038600" y="6356350"/>
            <a:ext cx="5251174" cy="365125"/>
          </a:xfrm>
        </p:spPr>
        <p:txBody>
          <a:bodyPr>
            <a:normAutofit/>
          </a:bodyPr>
          <a:lstStyle/>
          <a:p>
            <a:pPr marL="0" marR="0" lvl="0" indent="0" algn="l" defTabSz="457200" rtl="0" eaLnBrk="1" fontAlgn="auto" latinLnBrk="0" hangingPunct="1">
              <a:lnSpc>
                <a:spcPct val="100000"/>
              </a:lnSpc>
              <a:spcBef>
                <a:spcPts val="0"/>
              </a:spcBef>
              <a:spcAft>
                <a:spcPts val="600"/>
              </a:spcAft>
              <a:buClrTx/>
              <a:buSzTx/>
              <a:buFontTx/>
              <a:buNone/>
              <a:tabLst/>
              <a:defRPr/>
            </a:pPr>
            <a:r>
              <a:rPr kumimoji="0" lang="en-US" sz="1000" b="0" i="0" u="none" strike="noStrike" kern="1200" cap="none" spc="0" normalizeH="0" baseline="0" noProof="0" dirty="0">
                <a:ln>
                  <a:noFill/>
                </a:ln>
                <a:solidFill>
                  <a:prstClr val="white">
                    <a:lumMod val="50000"/>
                  </a:prstClr>
                </a:solidFill>
                <a:effectLst/>
                <a:uLnTx/>
                <a:uFillTx/>
                <a:latin typeface="Public Sans ExtraBold"/>
                <a:ea typeface="+mn-ea"/>
                <a:cs typeface="+mn-cs"/>
              </a:rPr>
              <a:t>Connecticut Department of Energy &amp; Environmental Protection</a:t>
            </a:r>
          </a:p>
        </p:txBody>
      </p:sp>
    </p:spTree>
    <p:extLst>
      <p:ext uri="{BB962C8B-B14F-4D97-AF65-F5344CB8AC3E}">
        <p14:creationId xmlns:p14="http://schemas.microsoft.com/office/powerpoint/2010/main" val="2408083694"/>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27" name="Rectangle 26">
            <a:extLst>
              <a:ext uri="{FF2B5EF4-FFF2-40B4-BE49-F238E27FC236}">
                <a16:creationId xmlns:a16="http://schemas.microsoft.com/office/drawing/2014/main" id="{A3363022-C969-41E9-8EB2-E4C94908C1FA}"/>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1"/>
            <a:ext cx="12191695" cy="685202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Public Sans"/>
              <a:ea typeface="+mn-ea"/>
              <a:cs typeface="+mn-cs"/>
            </a:endParaRPr>
          </a:p>
        </p:txBody>
      </p:sp>
      <p:sp>
        <p:nvSpPr>
          <p:cNvPr id="29" name="Rectangle 28">
            <a:extLst>
              <a:ext uri="{FF2B5EF4-FFF2-40B4-BE49-F238E27FC236}">
                <a16:creationId xmlns:a16="http://schemas.microsoft.com/office/drawing/2014/main" id="{8D1AD6B3-BE88-4CEB-BA17-790657CC4729}"/>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 y="0"/>
            <a:ext cx="12191695" cy="6858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Public Sans"/>
              <a:ea typeface="+mn-ea"/>
              <a:cs typeface="+mn-cs"/>
            </a:endParaRPr>
          </a:p>
        </p:txBody>
      </p:sp>
      <p:sp>
        <p:nvSpPr>
          <p:cNvPr id="2" name="Title 1">
            <a:extLst>
              <a:ext uri="{FF2B5EF4-FFF2-40B4-BE49-F238E27FC236}">
                <a16:creationId xmlns:a16="http://schemas.microsoft.com/office/drawing/2014/main" id="{07A75872-B751-4CF1-8EFC-DE322CAD2692}"/>
              </a:ext>
            </a:extLst>
          </p:cNvPr>
          <p:cNvSpPr>
            <a:spLocks noGrp="1"/>
          </p:cNvSpPr>
          <p:nvPr>
            <p:ph type="title"/>
          </p:nvPr>
        </p:nvSpPr>
        <p:spPr>
          <a:xfrm>
            <a:off x="6574587" y="3237642"/>
            <a:ext cx="4805996" cy="1297115"/>
          </a:xfrm>
        </p:spPr>
        <p:txBody>
          <a:bodyPr vert="horz" lIns="91440" tIns="45720" rIns="91440" bIns="45720" rtlCol="0" anchor="t">
            <a:normAutofit fontScale="90000"/>
          </a:bodyPr>
          <a:lstStyle/>
          <a:p>
            <a:pPr>
              <a:lnSpc>
                <a:spcPct val="90000"/>
              </a:lnSpc>
            </a:pPr>
            <a:br>
              <a:rPr lang="en-US" sz="1600" kern="1200" dirty="0">
                <a:solidFill>
                  <a:schemeClr val="tx2"/>
                </a:solidFill>
                <a:latin typeface="+mj-lt"/>
                <a:ea typeface="+mj-ea"/>
                <a:cs typeface="+mj-cs"/>
              </a:rPr>
            </a:br>
            <a:r>
              <a:rPr lang="en-US" sz="6000" kern="1200" dirty="0">
                <a:solidFill>
                  <a:schemeClr val="tx2"/>
                </a:solidFill>
                <a:latin typeface="+mj-lt"/>
                <a:ea typeface="+mj-ea"/>
                <a:cs typeface="+mj-cs"/>
              </a:rPr>
              <a:t>Eligibility Statement Requirements From EPA </a:t>
            </a:r>
            <a:br>
              <a:rPr lang="en-US" sz="1600" kern="1200" dirty="0">
                <a:solidFill>
                  <a:schemeClr val="tx2"/>
                </a:solidFill>
                <a:latin typeface="+mj-lt"/>
                <a:ea typeface="+mj-ea"/>
                <a:cs typeface="+mj-cs"/>
              </a:rPr>
            </a:br>
            <a:br>
              <a:rPr lang="en-US" sz="1600" kern="1200" dirty="0">
                <a:solidFill>
                  <a:schemeClr val="tx2"/>
                </a:solidFill>
                <a:effectLst>
                  <a:outerShdw blurRad="50800" dist="38100" dir="2700000" algn="tl" rotWithShape="0">
                    <a:prstClr val="black">
                      <a:alpha val="40000"/>
                    </a:prstClr>
                  </a:outerShdw>
                </a:effectLst>
                <a:latin typeface="+mj-lt"/>
                <a:ea typeface="+mj-ea"/>
                <a:cs typeface="+mj-cs"/>
              </a:rPr>
            </a:br>
            <a:endParaRPr lang="en-US" sz="1600" kern="1200" dirty="0">
              <a:solidFill>
                <a:schemeClr val="tx2"/>
              </a:solidFill>
              <a:latin typeface="+mj-lt"/>
              <a:ea typeface="+mj-ea"/>
              <a:cs typeface="+mj-cs"/>
            </a:endParaRPr>
          </a:p>
        </p:txBody>
      </p:sp>
      <p:pic>
        <p:nvPicPr>
          <p:cNvPr id="7" name="Content Placeholder 6">
            <a:extLst>
              <a:ext uri="{FF2B5EF4-FFF2-40B4-BE49-F238E27FC236}">
                <a16:creationId xmlns:a16="http://schemas.microsoft.com/office/drawing/2014/main" id="{436EA722-9380-A07C-A169-C0EC6B665B88}"/>
              </a:ext>
            </a:extLst>
          </p:cNvPr>
          <p:cNvPicPr>
            <a:picLocks noGrp="1" noChangeAspect="1"/>
          </p:cNvPicPr>
          <p:nvPr>
            <p:ph idx="1"/>
          </p:nvPr>
        </p:nvPicPr>
        <p:blipFill>
          <a:blip r:embed="rId2"/>
          <a:stretch>
            <a:fillRect/>
          </a:stretch>
        </p:blipFill>
        <p:spPr>
          <a:xfrm>
            <a:off x="340470" y="1996791"/>
            <a:ext cx="4141760" cy="3778818"/>
          </a:xfrm>
          <a:custGeom>
            <a:avLst/>
            <a:gdLst/>
            <a:ahLst/>
            <a:cxnLst/>
            <a:rect l="l" t="t" r="r" b="b"/>
            <a:pathLst>
              <a:path w="4141760" h="4377846">
                <a:moveTo>
                  <a:pt x="0" y="0"/>
                </a:moveTo>
                <a:lnTo>
                  <a:pt x="4141760" y="0"/>
                </a:lnTo>
                <a:lnTo>
                  <a:pt x="4141760" y="4377846"/>
                </a:lnTo>
                <a:lnTo>
                  <a:pt x="0" y="4377846"/>
                </a:lnTo>
                <a:close/>
              </a:path>
            </a:pathLst>
          </a:custGeom>
        </p:spPr>
      </p:pic>
      <p:grpSp>
        <p:nvGrpSpPr>
          <p:cNvPr id="31" name="Group 30">
            <a:extLst>
              <a:ext uri="{FF2B5EF4-FFF2-40B4-BE49-F238E27FC236}">
                <a16:creationId xmlns:a16="http://schemas.microsoft.com/office/drawing/2014/main" id="{89D1390B-7E13-4B4F-9CB2-391063412E54}"/>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4253" y="-5977"/>
            <a:ext cx="6238675" cy="6863979"/>
            <a:chOff x="305" y="-5977"/>
            <a:chExt cx="6238675" cy="6863979"/>
          </a:xfrm>
        </p:grpSpPr>
        <p:sp>
          <p:nvSpPr>
            <p:cNvPr id="32" name="Freeform: Shape 31">
              <a:extLst>
                <a:ext uri="{FF2B5EF4-FFF2-40B4-BE49-F238E27FC236}">
                  <a16:creationId xmlns:a16="http://schemas.microsoft.com/office/drawing/2014/main" id="{9E720206-AA49-4786-A932-A2650DE09183}"/>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flipH="1">
              <a:off x="305" y="34854"/>
              <a:ext cx="6028697" cy="6817170"/>
            </a:xfrm>
            <a:custGeom>
              <a:avLst/>
              <a:gdLst>
                <a:gd name="connsiteX0" fmla="*/ 6028697 w 6028697"/>
                <a:gd name="connsiteY0" fmla="*/ 6155323 h 6817170"/>
                <a:gd name="connsiteX1" fmla="*/ 6028697 w 6028697"/>
                <a:gd name="connsiteY1" fmla="*/ 6817170 h 6817170"/>
                <a:gd name="connsiteX2" fmla="*/ 5157862 w 6028697"/>
                <a:gd name="connsiteY2" fmla="*/ 6817170 h 6817170"/>
                <a:gd name="connsiteX3" fmla="*/ 5347156 w 6028697"/>
                <a:gd name="connsiteY3" fmla="*/ 6687553 h 6817170"/>
                <a:gd name="connsiteX4" fmla="*/ 5487470 w 6028697"/>
                <a:gd name="connsiteY4" fmla="*/ 6581714 h 6817170"/>
                <a:gd name="connsiteX5" fmla="*/ 5627642 w 6028697"/>
                <a:gd name="connsiteY5" fmla="*/ 6472328 h 6817170"/>
                <a:gd name="connsiteX6" fmla="*/ 5911392 w 6028697"/>
                <a:gd name="connsiteY6" fmla="*/ 6245328 h 6817170"/>
                <a:gd name="connsiteX7" fmla="*/ 4481066 w 6028697"/>
                <a:gd name="connsiteY7" fmla="*/ 478 h 6817170"/>
                <a:gd name="connsiteX8" fmla="*/ 4672258 w 6028697"/>
                <a:gd name="connsiteY8" fmla="*/ 7519 h 6817170"/>
                <a:gd name="connsiteX9" fmla="*/ 5429869 w 6028697"/>
                <a:gd name="connsiteY9" fmla="*/ 125134 h 6817170"/>
                <a:gd name="connsiteX10" fmla="*/ 5976319 w 6028697"/>
                <a:gd name="connsiteY10" fmla="*/ 314893 h 6817170"/>
                <a:gd name="connsiteX11" fmla="*/ 6028697 w 6028697"/>
                <a:gd name="connsiteY11" fmla="*/ 339901 h 6817170"/>
                <a:gd name="connsiteX12" fmla="*/ 6028697 w 6028697"/>
                <a:gd name="connsiteY12" fmla="*/ 732458 h 6817170"/>
                <a:gd name="connsiteX13" fmla="*/ 5990985 w 6028697"/>
                <a:gd name="connsiteY13" fmla="*/ 712211 h 6817170"/>
                <a:gd name="connsiteX14" fmla="*/ 5341339 w 6028697"/>
                <a:gd name="connsiteY14" fmla="*/ 475281 h 6817170"/>
                <a:gd name="connsiteX15" fmla="*/ 4651969 w 6028697"/>
                <a:gd name="connsiteY15" fmla="*/ 377104 h 6817170"/>
                <a:gd name="connsiteX16" fmla="*/ 3953093 w 6028697"/>
                <a:gd name="connsiteY16" fmla="*/ 402498 h 6817170"/>
                <a:gd name="connsiteX17" fmla="*/ 3267413 w 6028697"/>
                <a:gd name="connsiteY17" fmla="*/ 546643 h 6817170"/>
                <a:gd name="connsiteX18" fmla="*/ 1439498 w 6028697"/>
                <a:gd name="connsiteY18" fmla="*/ 1568141 h 6817170"/>
                <a:gd name="connsiteX19" fmla="*/ 960671 w 6028697"/>
                <a:gd name="connsiteY19" fmla="*/ 2082013 h 6817170"/>
                <a:gd name="connsiteX20" fmla="*/ 581866 w 6028697"/>
                <a:gd name="connsiteY20" fmla="*/ 2672638 h 6817170"/>
                <a:gd name="connsiteX21" fmla="*/ 324789 w 6028697"/>
                <a:gd name="connsiteY21" fmla="*/ 3325262 h 6817170"/>
                <a:gd name="connsiteX22" fmla="*/ 231151 w 6028697"/>
                <a:gd name="connsiteY22" fmla="*/ 4022292 h 6817170"/>
                <a:gd name="connsiteX23" fmla="*/ 270592 w 6028697"/>
                <a:gd name="connsiteY23" fmla="*/ 4362792 h 6817170"/>
                <a:gd name="connsiteX24" fmla="*/ 387213 w 6028697"/>
                <a:gd name="connsiteY24" fmla="*/ 4681585 h 6817170"/>
                <a:gd name="connsiteX25" fmla="*/ 468507 w 6028697"/>
                <a:gd name="connsiteY25" fmla="*/ 4831546 h 6817170"/>
                <a:gd name="connsiteX26" fmla="*/ 561862 w 6028697"/>
                <a:gd name="connsiteY26" fmla="*/ 4976826 h 6817170"/>
                <a:gd name="connsiteX27" fmla="*/ 777511 w 6028697"/>
                <a:gd name="connsiteY27" fmla="*/ 5257597 h 6817170"/>
                <a:gd name="connsiteX28" fmla="*/ 1010895 w 6028697"/>
                <a:gd name="connsiteY28" fmla="*/ 5540494 h 6817170"/>
                <a:gd name="connsiteX29" fmla="*/ 1126948 w 6028697"/>
                <a:gd name="connsiteY29" fmla="*/ 5688186 h 6817170"/>
                <a:gd name="connsiteX30" fmla="*/ 1182706 w 6028697"/>
                <a:gd name="connsiteY30" fmla="*/ 5760543 h 6817170"/>
                <a:gd name="connsiteX31" fmla="*/ 1237327 w 6028697"/>
                <a:gd name="connsiteY31" fmla="*/ 5830060 h 6817170"/>
                <a:gd name="connsiteX32" fmla="*/ 1706649 w 6028697"/>
                <a:gd name="connsiteY32" fmla="*/ 6342797 h 6817170"/>
                <a:gd name="connsiteX33" fmla="*/ 1956207 w 6028697"/>
                <a:gd name="connsiteY33" fmla="*/ 6573484 h 6817170"/>
                <a:gd name="connsiteX34" fmla="*/ 2217681 w 6028697"/>
                <a:gd name="connsiteY34" fmla="*/ 6786297 h 6817170"/>
                <a:gd name="connsiteX35" fmla="*/ 2260820 w 6028697"/>
                <a:gd name="connsiteY35" fmla="*/ 6817170 h 6817170"/>
                <a:gd name="connsiteX36" fmla="*/ 1429497 w 6028697"/>
                <a:gd name="connsiteY36" fmla="*/ 6817170 h 6817170"/>
                <a:gd name="connsiteX37" fmla="*/ 1327275 w 6028697"/>
                <a:gd name="connsiteY37" fmla="*/ 6713800 h 6817170"/>
                <a:gd name="connsiteX38" fmla="*/ 1080556 w 6028697"/>
                <a:gd name="connsiteY38" fmla="*/ 6414443 h 6817170"/>
                <a:gd name="connsiteX39" fmla="*/ 865189 w 6028697"/>
                <a:gd name="connsiteY39" fmla="*/ 6097496 h 6817170"/>
                <a:gd name="connsiteX40" fmla="*/ 814823 w 6028697"/>
                <a:gd name="connsiteY40" fmla="*/ 6016911 h 6817170"/>
                <a:gd name="connsiteX41" fmla="*/ 766729 w 6028697"/>
                <a:gd name="connsiteY41" fmla="*/ 5938453 h 6817170"/>
                <a:gd name="connsiteX42" fmla="*/ 671672 w 6028697"/>
                <a:gd name="connsiteY42" fmla="*/ 5786648 h 6817170"/>
                <a:gd name="connsiteX43" fmla="*/ 474608 w 6028697"/>
                <a:gd name="connsiteY43" fmla="*/ 5474664 h 6817170"/>
                <a:gd name="connsiteX44" fmla="*/ 282652 w 6028697"/>
                <a:gd name="connsiteY44" fmla="*/ 5146508 h 6817170"/>
                <a:gd name="connsiteX45" fmla="*/ 196108 w 6028697"/>
                <a:gd name="connsiteY45" fmla="*/ 4972712 h 6817170"/>
                <a:gd name="connsiteX46" fmla="*/ 122474 w 6028697"/>
                <a:gd name="connsiteY46" fmla="*/ 4791821 h 6817170"/>
                <a:gd name="connsiteX47" fmla="*/ 65724 w 6028697"/>
                <a:gd name="connsiteY47" fmla="*/ 4603129 h 6817170"/>
                <a:gd name="connsiteX48" fmla="*/ 44727 w 6028697"/>
                <a:gd name="connsiteY48" fmla="*/ 4506937 h 6817170"/>
                <a:gd name="connsiteX49" fmla="*/ 35505 w 6028697"/>
                <a:gd name="connsiteY49" fmla="*/ 4458699 h 6817170"/>
                <a:gd name="connsiteX50" fmla="*/ 27845 w 6028697"/>
                <a:gd name="connsiteY50" fmla="*/ 4410320 h 6817170"/>
                <a:gd name="connsiteX51" fmla="*/ 37 w 6028697"/>
                <a:gd name="connsiteY51" fmla="*/ 4022292 h 6817170"/>
                <a:gd name="connsiteX52" fmla="*/ 78777 w 6028697"/>
                <a:gd name="connsiteY52" fmla="*/ 3267236 h 6817170"/>
                <a:gd name="connsiteX53" fmla="*/ 315424 w 6028697"/>
                <a:gd name="connsiteY53" fmla="*/ 2543673 h 6817170"/>
                <a:gd name="connsiteX54" fmla="*/ 1202710 w 6028697"/>
                <a:gd name="connsiteY54" fmla="*/ 1314895 h 6817170"/>
                <a:gd name="connsiteX55" fmla="*/ 1791065 w 6028697"/>
                <a:gd name="connsiteY55" fmla="*/ 833514 h 6817170"/>
                <a:gd name="connsiteX56" fmla="*/ 3908404 w 6028697"/>
                <a:gd name="connsiteY56" fmla="*/ 29794 h 6817170"/>
                <a:gd name="connsiteX57" fmla="*/ 4481066 w 6028697"/>
                <a:gd name="connsiteY57" fmla="*/ 478 h 6817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6028697" h="6817170">
                  <a:moveTo>
                    <a:pt x="6028697" y="6155323"/>
                  </a:moveTo>
                  <a:lnTo>
                    <a:pt x="6028697" y="6817170"/>
                  </a:lnTo>
                  <a:lnTo>
                    <a:pt x="5157862" y="6817170"/>
                  </a:lnTo>
                  <a:lnTo>
                    <a:pt x="5347156" y="6687553"/>
                  </a:lnTo>
                  <a:cubicBezTo>
                    <a:pt x="5394117" y="6653219"/>
                    <a:pt x="5440793" y="6617608"/>
                    <a:pt x="5487470" y="6581714"/>
                  </a:cubicBezTo>
                  <a:cubicBezTo>
                    <a:pt x="5534147" y="6545820"/>
                    <a:pt x="5580966" y="6509358"/>
                    <a:pt x="5627642" y="6472328"/>
                  </a:cubicBezTo>
                  <a:lnTo>
                    <a:pt x="5911392" y="6245328"/>
                  </a:lnTo>
                  <a:close/>
                  <a:moveTo>
                    <a:pt x="4481066" y="478"/>
                  </a:moveTo>
                  <a:cubicBezTo>
                    <a:pt x="4544817" y="1422"/>
                    <a:pt x="4608563" y="3769"/>
                    <a:pt x="4672258" y="7519"/>
                  </a:cubicBezTo>
                  <a:cubicBezTo>
                    <a:pt x="4927973" y="22364"/>
                    <a:pt x="5181687" y="61751"/>
                    <a:pt x="5429869" y="125134"/>
                  </a:cubicBezTo>
                  <a:cubicBezTo>
                    <a:pt x="5617090" y="173104"/>
                    <a:pt x="5799867" y="236595"/>
                    <a:pt x="5976319" y="314893"/>
                  </a:cubicBezTo>
                  <a:lnTo>
                    <a:pt x="6028697" y="339901"/>
                  </a:lnTo>
                  <a:lnTo>
                    <a:pt x="6028697" y="732458"/>
                  </a:lnTo>
                  <a:lnTo>
                    <a:pt x="5990985" y="712211"/>
                  </a:lnTo>
                  <a:cubicBezTo>
                    <a:pt x="5783917" y="609342"/>
                    <a:pt x="5566013" y="529876"/>
                    <a:pt x="5341339" y="475281"/>
                  </a:cubicBezTo>
                  <a:cubicBezTo>
                    <a:pt x="5115233" y="420503"/>
                    <a:pt x="4884375" y="387624"/>
                    <a:pt x="4651969" y="377104"/>
                  </a:cubicBezTo>
                  <a:cubicBezTo>
                    <a:pt x="4418713" y="365171"/>
                    <a:pt x="4184861" y="373670"/>
                    <a:pt x="3953093" y="402498"/>
                  </a:cubicBezTo>
                  <a:cubicBezTo>
                    <a:pt x="3721001" y="431832"/>
                    <a:pt x="3491675" y="480040"/>
                    <a:pt x="3267413" y="546643"/>
                  </a:cubicBezTo>
                  <a:cubicBezTo>
                    <a:pt x="2591323" y="750761"/>
                    <a:pt x="1967642" y="1099289"/>
                    <a:pt x="1439498" y="1568141"/>
                  </a:cubicBezTo>
                  <a:cubicBezTo>
                    <a:pt x="1265589" y="1725523"/>
                    <a:pt x="1105393" y="1897434"/>
                    <a:pt x="960671" y="2082013"/>
                  </a:cubicBezTo>
                  <a:cubicBezTo>
                    <a:pt x="815775" y="2266294"/>
                    <a:pt x="688923" y="2464081"/>
                    <a:pt x="581866" y="2672638"/>
                  </a:cubicBezTo>
                  <a:cubicBezTo>
                    <a:pt x="473765" y="2880669"/>
                    <a:pt x="387610" y="3099397"/>
                    <a:pt x="324789" y="3325262"/>
                  </a:cubicBezTo>
                  <a:cubicBezTo>
                    <a:pt x="262714" y="3552403"/>
                    <a:pt x="231223" y="3786822"/>
                    <a:pt x="231151" y="4022292"/>
                  </a:cubicBezTo>
                  <a:cubicBezTo>
                    <a:pt x="231413" y="4136912"/>
                    <a:pt x="244645" y="4251136"/>
                    <a:pt x="270592" y="4362792"/>
                  </a:cubicBezTo>
                  <a:cubicBezTo>
                    <a:pt x="297885" y="4472943"/>
                    <a:pt x="336983" y="4579833"/>
                    <a:pt x="387213" y="4681585"/>
                  </a:cubicBezTo>
                  <a:cubicBezTo>
                    <a:pt x="412042" y="4732517"/>
                    <a:pt x="439423" y="4782457"/>
                    <a:pt x="468507" y="4831546"/>
                  </a:cubicBezTo>
                  <a:cubicBezTo>
                    <a:pt x="497591" y="4880636"/>
                    <a:pt x="529230" y="4929015"/>
                    <a:pt x="561862" y="4976826"/>
                  </a:cubicBezTo>
                  <a:cubicBezTo>
                    <a:pt x="627975" y="5072166"/>
                    <a:pt x="701466" y="5164668"/>
                    <a:pt x="777511" y="5257597"/>
                  </a:cubicBezTo>
                  <a:cubicBezTo>
                    <a:pt x="853556" y="5350524"/>
                    <a:pt x="933574" y="5443594"/>
                    <a:pt x="1010895" y="5540494"/>
                  </a:cubicBezTo>
                  <a:cubicBezTo>
                    <a:pt x="1049957" y="5588732"/>
                    <a:pt x="1088642" y="5637963"/>
                    <a:pt x="1126948" y="5688186"/>
                  </a:cubicBezTo>
                  <a:lnTo>
                    <a:pt x="1182706" y="5760543"/>
                  </a:lnTo>
                  <a:cubicBezTo>
                    <a:pt x="1201007" y="5783669"/>
                    <a:pt x="1218458" y="5807503"/>
                    <a:pt x="1237327" y="5830060"/>
                  </a:cubicBezTo>
                  <a:cubicBezTo>
                    <a:pt x="1383714" y="6009916"/>
                    <a:pt x="1540413" y="6181116"/>
                    <a:pt x="1706649" y="6342797"/>
                  </a:cubicBezTo>
                  <a:cubicBezTo>
                    <a:pt x="1788084" y="6422531"/>
                    <a:pt x="1871265" y="6499427"/>
                    <a:pt x="1956207" y="6573484"/>
                  </a:cubicBezTo>
                  <a:cubicBezTo>
                    <a:pt x="2041332" y="6647402"/>
                    <a:pt x="2127733" y="6718907"/>
                    <a:pt x="2217681" y="6786297"/>
                  </a:cubicBezTo>
                  <a:lnTo>
                    <a:pt x="2260820" y="6817170"/>
                  </a:lnTo>
                  <a:lnTo>
                    <a:pt x="1429497" y="6817170"/>
                  </a:lnTo>
                  <a:lnTo>
                    <a:pt x="1327275" y="6713800"/>
                  </a:lnTo>
                  <a:cubicBezTo>
                    <a:pt x="1239186" y="6618984"/>
                    <a:pt x="1156797" y="6519019"/>
                    <a:pt x="1080556" y="6414443"/>
                  </a:cubicBezTo>
                  <a:cubicBezTo>
                    <a:pt x="1004653" y="6310734"/>
                    <a:pt x="932439" y="6205177"/>
                    <a:pt x="865189" y="6097496"/>
                  </a:cubicBezTo>
                  <a:cubicBezTo>
                    <a:pt x="847881" y="6070823"/>
                    <a:pt x="831565" y="6043725"/>
                    <a:pt x="814823" y="6016911"/>
                  </a:cubicBezTo>
                  <a:lnTo>
                    <a:pt x="766729" y="5938453"/>
                  </a:lnTo>
                  <a:cubicBezTo>
                    <a:pt x="735941" y="5887947"/>
                    <a:pt x="703878" y="5837581"/>
                    <a:pt x="671672" y="5786648"/>
                  </a:cubicBezTo>
                  <a:lnTo>
                    <a:pt x="474608" y="5474664"/>
                  </a:lnTo>
                  <a:cubicBezTo>
                    <a:pt x="408778" y="5368968"/>
                    <a:pt x="343516" y="5260008"/>
                    <a:pt x="282652" y="5146508"/>
                  </a:cubicBezTo>
                  <a:cubicBezTo>
                    <a:pt x="252290" y="5089759"/>
                    <a:pt x="223065" y="5032015"/>
                    <a:pt x="196108" y="4972712"/>
                  </a:cubicBezTo>
                  <a:cubicBezTo>
                    <a:pt x="169152" y="4913408"/>
                    <a:pt x="144607" y="4853111"/>
                    <a:pt x="122474" y="4791821"/>
                  </a:cubicBezTo>
                  <a:cubicBezTo>
                    <a:pt x="100342" y="4730532"/>
                    <a:pt x="81757" y="4666830"/>
                    <a:pt x="65724" y="4603129"/>
                  </a:cubicBezTo>
                  <a:cubicBezTo>
                    <a:pt x="58205" y="4571064"/>
                    <a:pt x="50828" y="4539143"/>
                    <a:pt x="44727" y="4506937"/>
                  </a:cubicBezTo>
                  <a:lnTo>
                    <a:pt x="35505" y="4458699"/>
                  </a:lnTo>
                  <a:lnTo>
                    <a:pt x="27845" y="4410320"/>
                  </a:lnTo>
                  <a:cubicBezTo>
                    <a:pt x="8635" y="4281881"/>
                    <a:pt x="-661" y="4152150"/>
                    <a:pt x="37" y="4022292"/>
                  </a:cubicBezTo>
                  <a:cubicBezTo>
                    <a:pt x="712" y="3768592"/>
                    <a:pt x="27094" y="3515615"/>
                    <a:pt x="78777" y="3267236"/>
                  </a:cubicBezTo>
                  <a:cubicBezTo>
                    <a:pt x="130048" y="3017876"/>
                    <a:pt x="209439" y="2775142"/>
                    <a:pt x="315424" y="2543673"/>
                  </a:cubicBezTo>
                  <a:cubicBezTo>
                    <a:pt x="528236" y="2081161"/>
                    <a:pt x="838234" y="1667312"/>
                    <a:pt x="1202710" y="1314895"/>
                  </a:cubicBezTo>
                  <a:cubicBezTo>
                    <a:pt x="1385514" y="1138814"/>
                    <a:pt x="1582282" y="977831"/>
                    <a:pt x="1791065" y="833514"/>
                  </a:cubicBezTo>
                  <a:cubicBezTo>
                    <a:pt x="2420037" y="395614"/>
                    <a:pt x="3147288" y="119557"/>
                    <a:pt x="3908404" y="29794"/>
                  </a:cubicBezTo>
                  <a:cubicBezTo>
                    <a:pt x="4098509" y="7429"/>
                    <a:pt x="4289811" y="-2355"/>
                    <a:pt x="4481066" y="478"/>
                  </a:cubicBezTo>
                  <a:close/>
                </a:path>
              </a:pathLst>
            </a:custGeom>
            <a:gradFill>
              <a:gsLst>
                <a:gs pos="2000">
                  <a:schemeClr val="bg1">
                    <a:alpha val="10000"/>
                  </a:schemeClr>
                </a:gs>
                <a:gs pos="16000">
                  <a:schemeClr val="accent6">
                    <a:alpha val="10000"/>
                  </a:schemeClr>
                </a:gs>
                <a:gs pos="100000">
                  <a:schemeClr val="bg1">
                    <a:alpha val="10000"/>
                  </a:schemeClr>
                </a:gs>
                <a:gs pos="85000">
                  <a:schemeClr val="accent1">
                    <a:alpha val="10000"/>
                  </a:schemeClr>
                </a:gs>
              </a:gsLst>
              <a:lin ang="12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Public Sans"/>
                <a:ea typeface="+mn-ea"/>
                <a:cs typeface="+mn-cs"/>
              </a:endParaRPr>
            </a:p>
          </p:txBody>
        </p:sp>
        <p:sp>
          <p:nvSpPr>
            <p:cNvPr id="33" name="Freeform: Shape 32">
              <a:extLst>
                <a:ext uri="{FF2B5EF4-FFF2-40B4-BE49-F238E27FC236}">
                  <a16:creationId xmlns:a16="http://schemas.microsoft.com/office/drawing/2014/main" id="{C72F6EE6-EDE9-45A5-8F6D-02B9B7CB2C2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flipH="1">
              <a:off x="305" y="1"/>
              <a:ext cx="6165116" cy="6858001"/>
            </a:xfrm>
            <a:custGeom>
              <a:avLst/>
              <a:gdLst>
                <a:gd name="connsiteX0" fmla="*/ 6264586 w 6264586"/>
                <a:gd name="connsiteY0" fmla="*/ 6646464 h 6858001"/>
                <a:gd name="connsiteX1" fmla="*/ 6264586 w 6264586"/>
                <a:gd name="connsiteY1" fmla="*/ 6858001 h 6858001"/>
                <a:gd name="connsiteX2" fmla="*/ 5997170 w 6264586"/>
                <a:gd name="connsiteY2" fmla="*/ 6858001 h 6858001"/>
                <a:gd name="connsiteX3" fmla="*/ 6121512 w 6264586"/>
                <a:gd name="connsiteY3" fmla="*/ 6761029 h 6858001"/>
                <a:gd name="connsiteX4" fmla="*/ 2693206 w 6264586"/>
                <a:gd name="connsiteY4" fmla="*/ 0 h 6858001"/>
                <a:gd name="connsiteX5" fmla="*/ 5872285 w 6264586"/>
                <a:gd name="connsiteY5" fmla="*/ 0 h 6858001"/>
                <a:gd name="connsiteX6" fmla="*/ 6024875 w 6264586"/>
                <a:gd name="connsiteY6" fmla="*/ 68385 h 6858001"/>
                <a:gd name="connsiteX7" fmla="*/ 6206432 w 6264586"/>
                <a:gd name="connsiteY7" fmla="*/ 162336 h 6858001"/>
                <a:gd name="connsiteX8" fmla="*/ 6264586 w 6264586"/>
                <a:gd name="connsiteY8" fmla="*/ 196704 h 6858001"/>
                <a:gd name="connsiteX9" fmla="*/ 6264586 w 6264586"/>
                <a:gd name="connsiteY9" fmla="*/ 537242 h 6858001"/>
                <a:gd name="connsiteX10" fmla="*/ 6230189 w 6264586"/>
                <a:gd name="connsiteY10" fmla="*/ 517260 h 6858001"/>
                <a:gd name="connsiteX11" fmla="*/ 5540536 w 6264586"/>
                <a:gd name="connsiteY11" fmla="*/ 249543 h 6858001"/>
                <a:gd name="connsiteX12" fmla="*/ 5178896 w 6264586"/>
                <a:gd name="connsiteY12" fmla="*/ 178606 h 6858001"/>
                <a:gd name="connsiteX13" fmla="*/ 4814279 w 6264586"/>
                <a:gd name="connsiteY13" fmla="*/ 146683 h 6858001"/>
                <a:gd name="connsiteX14" fmla="*/ 4655095 w 6264586"/>
                <a:gd name="connsiteY14" fmla="*/ 143421 h 6858001"/>
                <a:gd name="connsiteX15" fmla="*/ 4081069 w 6264586"/>
                <a:gd name="connsiteY15" fmla="*/ 185983 h 6858001"/>
                <a:gd name="connsiteX16" fmla="*/ 3720566 w 6264586"/>
                <a:gd name="connsiteY16" fmla="*/ 256921 h 6858001"/>
                <a:gd name="connsiteX17" fmla="*/ 3365879 w 6264586"/>
                <a:gd name="connsiteY17" fmla="*/ 357651 h 6858001"/>
                <a:gd name="connsiteX18" fmla="*/ 3020555 w 6264586"/>
                <a:gd name="connsiteY18" fmla="*/ 486190 h 6858001"/>
                <a:gd name="connsiteX19" fmla="*/ 2685163 w 6264586"/>
                <a:gd name="connsiteY19" fmla="*/ 641542 h 6858001"/>
                <a:gd name="connsiteX20" fmla="*/ 2047720 w 6264586"/>
                <a:gd name="connsiteY20" fmla="*/ 1025030 h 6858001"/>
                <a:gd name="connsiteX21" fmla="*/ 1897333 w 6264586"/>
                <a:gd name="connsiteY21" fmla="*/ 1134983 h 6858001"/>
                <a:gd name="connsiteX22" fmla="*/ 1835758 w 6264586"/>
                <a:gd name="connsiteY22" fmla="*/ 1182227 h 6858001"/>
                <a:gd name="connsiteX23" fmla="*/ 1823273 w 6264586"/>
                <a:gd name="connsiteY23" fmla="*/ 1192016 h 6858001"/>
                <a:gd name="connsiteX24" fmla="*/ 1750918 w 6264586"/>
                <a:gd name="connsiteY24" fmla="*/ 1249760 h 6858001"/>
                <a:gd name="connsiteX25" fmla="*/ 1469297 w 6264586"/>
                <a:gd name="connsiteY25" fmla="*/ 1496906 h 6858001"/>
                <a:gd name="connsiteX26" fmla="*/ 967769 w 6264586"/>
                <a:gd name="connsiteY26" fmla="*/ 2056602 h 6858001"/>
                <a:gd name="connsiteX27" fmla="*/ 754105 w 6264586"/>
                <a:gd name="connsiteY27" fmla="*/ 2368727 h 6858001"/>
                <a:gd name="connsiteX28" fmla="*/ 572364 w 6264586"/>
                <a:gd name="connsiteY28" fmla="*/ 2701140 h 6858001"/>
                <a:gd name="connsiteX29" fmla="*/ 532497 w 6264586"/>
                <a:gd name="connsiteY29" fmla="*/ 2786265 h 6858001"/>
                <a:gd name="connsiteX30" fmla="*/ 512918 w 6264586"/>
                <a:gd name="connsiteY30" fmla="*/ 2828827 h 6858001"/>
                <a:gd name="connsiteX31" fmla="*/ 494475 w 6264586"/>
                <a:gd name="connsiteY31" fmla="*/ 2872240 h 6858001"/>
                <a:gd name="connsiteX32" fmla="*/ 491637 w 6264586"/>
                <a:gd name="connsiteY32" fmla="*/ 2878908 h 6858001"/>
                <a:gd name="connsiteX33" fmla="*/ 459290 w 6264586"/>
                <a:gd name="connsiteY33" fmla="*/ 2959635 h 6858001"/>
                <a:gd name="connsiteX34" fmla="*/ 446805 w 6264586"/>
                <a:gd name="connsiteY34" fmla="*/ 2992408 h 6858001"/>
                <a:gd name="connsiteX35" fmla="*/ 426090 w 6264586"/>
                <a:gd name="connsiteY35" fmla="*/ 3049158 h 6858001"/>
                <a:gd name="connsiteX36" fmla="*/ 426090 w 6264586"/>
                <a:gd name="connsiteY36" fmla="*/ 3049867 h 6858001"/>
                <a:gd name="connsiteX37" fmla="*/ 318124 w 6264586"/>
                <a:gd name="connsiteY37" fmla="*/ 3414202 h 6858001"/>
                <a:gd name="connsiteX38" fmla="*/ 230729 w 6264586"/>
                <a:gd name="connsiteY38" fmla="*/ 4169260 h 6858001"/>
                <a:gd name="connsiteX39" fmla="*/ 268893 w 6264586"/>
                <a:gd name="connsiteY39" fmla="*/ 4544236 h 6858001"/>
                <a:gd name="connsiteX40" fmla="*/ 379840 w 6264586"/>
                <a:gd name="connsiteY40" fmla="*/ 4900056 h 6858001"/>
                <a:gd name="connsiteX41" fmla="*/ 406512 w 6264586"/>
                <a:gd name="connsiteY41" fmla="*/ 4960211 h 6858001"/>
                <a:gd name="connsiteX42" fmla="*/ 417862 w 6264586"/>
                <a:gd name="connsiteY42" fmla="*/ 4984613 h 6858001"/>
                <a:gd name="connsiteX43" fmla="*/ 428077 w 6264586"/>
                <a:gd name="connsiteY43" fmla="*/ 5005043 h 6858001"/>
                <a:gd name="connsiteX44" fmla="*/ 460140 w 6264586"/>
                <a:gd name="connsiteY44" fmla="*/ 5067327 h 6858001"/>
                <a:gd name="connsiteX45" fmla="*/ 555197 w 6264586"/>
                <a:gd name="connsiteY45" fmla="*/ 5229773 h 6858001"/>
                <a:gd name="connsiteX46" fmla="*/ 660611 w 6264586"/>
                <a:gd name="connsiteY46" fmla="*/ 5387396 h 6858001"/>
                <a:gd name="connsiteX47" fmla="*/ 774110 w 6264586"/>
                <a:gd name="connsiteY47" fmla="*/ 5542182 h 6858001"/>
                <a:gd name="connsiteX48" fmla="*/ 917829 w 6264586"/>
                <a:gd name="connsiteY48" fmla="*/ 5727896 h 6858001"/>
                <a:gd name="connsiteX49" fmla="*/ 1012885 w 6264586"/>
                <a:gd name="connsiteY49" fmla="*/ 5849767 h 6858001"/>
                <a:gd name="connsiteX50" fmla="*/ 1133053 w 6264586"/>
                <a:gd name="connsiteY50" fmla="*/ 6006822 h 6858001"/>
                <a:gd name="connsiteX51" fmla="*/ 1194343 w 6264586"/>
                <a:gd name="connsiteY51" fmla="*/ 6090245 h 6858001"/>
                <a:gd name="connsiteX52" fmla="*/ 1249390 w 6264586"/>
                <a:gd name="connsiteY52" fmla="*/ 6165155 h 6858001"/>
                <a:gd name="connsiteX53" fmla="*/ 1345724 w 6264586"/>
                <a:gd name="connsiteY53" fmla="*/ 6292132 h 6858001"/>
                <a:gd name="connsiteX54" fmla="*/ 1364310 w 6264586"/>
                <a:gd name="connsiteY54" fmla="*/ 6316251 h 6858001"/>
                <a:gd name="connsiteX55" fmla="*/ 1373673 w 6264586"/>
                <a:gd name="connsiteY55" fmla="*/ 6327885 h 6858001"/>
                <a:gd name="connsiteX56" fmla="*/ 1484619 w 6264586"/>
                <a:gd name="connsiteY56" fmla="*/ 6462240 h 6858001"/>
                <a:gd name="connsiteX57" fmla="*/ 1739000 w 6264586"/>
                <a:gd name="connsiteY57" fmla="*/ 6737335 h 6858001"/>
                <a:gd name="connsiteX58" fmla="*/ 1866801 w 6264586"/>
                <a:gd name="connsiteY58" fmla="*/ 6858001 h 6858001"/>
                <a:gd name="connsiteX59" fmla="*/ 1144149 w 6264586"/>
                <a:gd name="connsiteY59" fmla="*/ 6858001 h 6858001"/>
                <a:gd name="connsiteX60" fmla="*/ 1058349 w 6264586"/>
                <a:gd name="connsiteY60" fmla="*/ 6766452 h 6858001"/>
                <a:gd name="connsiteX61" fmla="*/ 580309 w 6264586"/>
                <a:gd name="connsiteY61" fmla="*/ 6105000 h 6858001"/>
                <a:gd name="connsiteX62" fmla="*/ 1 w 6264586"/>
                <a:gd name="connsiteY62" fmla="*/ 3960094 h 6858001"/>
                <a:gd name="connsiteX63" fmla="*/ 2599292 w 6264586"/>
                <a:gd name="connsiteY63" fmla="*/ 37050 h 6858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6264586" h="6858001">
                  <a:moveTo>
                    <a:pt x="6264586" y="6646464"/>
                  </a:moveTo>
                  <a:lnTo>
                    <a:pt x="6264586" y="6858001"/>
                  </a:lnTo>
                  <a:lnTo>
                    <a:pt x="5997170" y="6858001"/>
                  </a:lnTo>
                  <a:lnTo>
                    <a:pt x="6121512" y="6761029"/>
                  </a:lnTo>
                  <a:close/>
                  <a:moveTo>
                    <a:pt x="2693206" y="0"/>
                  </a:moveTo>
                  <a:lnTo>
                    <a:pt x="5872285" y="0"/>
                  </a:lnTo>
                  <a:lnTo>
                    <a:pt x="6024875" y="68385"/>
                  </a:lnTo>
                  <a:cubicBezTo>
                    <a:pt x="6086250" y="97989"/>
                    <a:pt x="6146793" y="129318"/>
                    <a:pt x="6206432" y="162336"/>
                  </a:cubicBezTo>
                  <a:lnTo>
                    <a:pt x="6264586" y="196704"/>
                  </a:lnTo>
                  <a:lnTo>
                    <a:pt x="6264586" y="537242"/>
                  </a:lnTo>
                  <a:lnTo>
                    <a:pt x="6230189" y="517260"/>
                  </a:lnTo>
                  <a:cubicBezTo>
                    <a:pt x="6012226" y="399931"/>
                    <a:pt x="5780573" y="310008"/>
                    <a:pt x="5540536" y="249543"/>
                  </a:cubicBezTo>
                  <a:cubicBezTo>
                    <a:pt x="5421375" y="219324"/>
                    <a:pt x="5300641" y="195644"/>
                    <a:pt x="5178896" y="178606"/>
                  </a:cubicBezTo>
                  <a:cubicBezTo>
                    <a:pt x="5057977" y="161840"/>
                    <a:pt x="4936276" y="151186"/>
                    <a:pt x="4814279" y="146683"/>
                  </a:cubicBezTo>
                  <a:cubicBezTo>
                    <a:pt x="4761501" y="144556"/>
                    <a:pt x="4708015" y="143421"/>
                    <a:pt x="4655095" y="143421"/>
                  </a:cubicBezTo>
                  <a:cubicBezTo>
                    <a:pt x="4462968" y="143573"/>
                    <a:pt x="4271111" y="157799"/>
                    <a:pt x="4081069" y="185983"/>
                  </a:cubicBezTo>
                  <a:cubicBezTo>
                    <a:pt x="3956361" y="205703"/>
                    <a:pt x="3835058" y="229396"/>
                    <a:pt x="3720566" y="256921"/>
                  </a:cubicBezTo>
                  <a:cubicBezTo>
                    <a:pt x="3596708" y="286714"/>
                    <a:pt x="3477677" y="320905"/>
                    <a:pt x="3365879" y="357651"/>
                  </a:cubicBezTo>
                  <a:cubicBezTo>
                    <a:pt x="3249257" y="395958"/>
                    <a:pt x="3133487" y="438945"/>
                    <a:pt x="3020555" y="486190"/>
                  </a:cubicBezTo>
                  <a:cubicBezTo>
                    <a:pt x="2907623" y="533434"/>
                    <a:pt x="2794832" y="585786"/>
                    <a:pt x="2685163" y="641542"/>
                  </a:cubicBezTo>
                  <a:cubicBezTo>
                    <a:pt x="2463995" y="754348"/>
                    <a:pt x="2250998" y="882488"/>
                    <a:pt x="2047720" y="1025030"/>
                  </a:cubicBezTo>
                  <a:cubicBezTo>
                    <a:pt x="2006151" y="1054399"/>
                    <a:pt x="1951528" y="1093415"/>
                    <a:pt x="1897333" y="1134983"/>
                  </a:cubicBezTo>
                  <a:cubicBezTo>
                    <a:pt x="1876761" y="1150164"/>
                    <a:pt x="1855905" y="1166479"/>
                    <a:pt x="1835758" y="1182227"/>
                  </a:cubicBezTo>
                  <a:lnTo>
                    <a:pt x="1823273" y="1192016"/>
                  </a:lnTo>
                  <a:cubicBezTo>
                    <a:pt x="1797027" y="1211879"/>
                    <a:pt x="1772057" y="1232309"/>
                    <a:pt x="1750918" y="1249760"/>
                  </a:cubicBezTo>
                  <a:cubicBezTo>
                    <a:pt x="1645931" y="1335737"/>
                    <a:pt x="1554422" y="1416605"/>
                    <a:pt x="1469297" y="1496906"/>
                  </a:cubicBezTo>
                  <a:cubicBezTo>
                    <a:pt x="1286595" y="1668957"/>
                    <a:pt x="1118818" y="1856190"/>
                    <a:pt x="967769" y="2056602"/>
                  </a:cubicBezTo>
                  <a:cubicBezTo>
                    <a:pt x="890731" y="2159603"/>
                    <a:pt x="818800" y="2264590"/>
                    <a:pt x="754105" y="2368727"/>
                  </a:cubicBezTo>
                  <a:cubicBezTo>
                    <a:pt x="681749" y="2488328"/>
                    <a:pt x="622304" y="2596720"/>
                    <a:pt x="572364" y="2701140"/>
                  </a:cubicBezTo>
                  <a:cubicBezTo>
                    <a:pt x="557609" y="2730507"/>
                    <a:pt x="543989" y="2760443"/>
                    <a:pt x="532497" y="2786265"/>
                  </a:cubicBezTo>
                  <a:lnTo>
                    <a:pt x="512918" y="2828827"/>
                  </a:lnTo>
                  <a:lnTo>
                    <a:pt x="494475" y="2872240"/>
                  </a:lnTo>
                  <a:lnTo>
                    <a:pt x="491637" y="2878908"/>
                  </a:lnTo>
                  <a:cubicBezTo>
                    <a:pt x="480146" y="2906575"/>
                    <a:pt x="469220" y="2932821"/>
                    <a:pt x="459290" y="2959635"/>
                  </a:cubicBezTo>
                  <a:cubicBezTo>
                    <a:pt x="455176" y="2970559"/>
                    <a:pt x="451060" y="2981484"/>
                    <a:pt x="446805" y="2992408"/>
                  </a:cubicBezTo>
                  <a:cubicBezTo>
                    <a:pt x="439427" y="3012412"/>
                    <a:pt x="432333" y="3030572"/>
                    <a:pt x="426090" y="3049158"/>
                  </a:cubicBezTo>
                  <a:lnTo>
                    <a:pt x="426090" y="3049867"/>
                  </a:lnTo>
                  <a:cubicBezTo>
                    <a:pt x="383010" y="3169099"/>
                    <a:pt x="346959" y="3290756"/>
                    <a:pt x="318124" y="3414202"/>
                  </a:cubicBezTo>
                  <a:cubicBezTo>
                    <a:pt x="260107" y="3661703"/>
                    <a:pt x="230780" y="3915049"/>
                    <a:pt x="230729" y="4169260"/>
                  </a:cubicBezTo>
                  <a:cubicBezTo>
                    <a:pt x="231621" y="4295173"/>
                    <a:pt x="244398" y="4420719"/>
                    <a:pt x="268893" y="4544236"/>
                  </a:cubicBezTo>
                  <a:cubicBezTo>
                    <a:pt x="293708" y="4666304"/>
                    <a:pt x="330882" y="4785521"/>
                    <a:pt x="379840" y="4900056"/>
                  </a:cubicBezTo>
                  <a:cubicBezTo>
                    <a:pt x="387926" y="4919919"/>
                    <a:pt x="397006" y="4939498"/>
                    <a:pt x="406512" y="4960211"/>
                  </a:cubicBezTo>
                  <a:cubicBezTo>
                    <a:pt x="410343" y="4968299"/>
                    <a:pt x="414173" y="4976385"/>
                    <a:pt x="417862" y="4984613"/>
                  </a:cubicBezTo>
                  <a:lnTo>
                    <a:pt x="428077" y="5005043"/>
                  </a:lnTo>
                  <a:cubicBezTo>
                    <a:pt x="438860" y="5026751"/>
                    <a:pt x="449075" y="5047181"/>
                    <a:pt x="460140" y="5067327"/>
                  </a:cubicBezTo>
                  <a:cubicBezTo>
                    <a:pt x="485536" y="5116273"/>
                    <a:pt x="514763" y="5165789"/>
                    <a:pt x="555197" y="5229773"/>
                  </a:cubicBezTo>
                  <a:cubicBezTo>
                    <a:pt x="586836" y="5280282"/>
                    <a:pt x="620318" y="5329511"/>
                    <a:pt x="660611" y="5387396"/>
                  </a:cubicBezTo>
                  <a:cubicBezTo>
                    <a:pt x="698065" y="5440741"/>
                    <a:pt x="737223" y="5493094"/>
                    <a:pt x="774110" y="5542182"/>
                  </a:cubicBezTo>
                  <a:cubicBezTo>
                    <a:pt x="821070" y="5604324"/>
                    <a:pt x="870301" y="5667173"/>
                    <a:pt x="917829" y="5727896"/>
                  </a:cubicBezTo>
                  <a:cubicBezTo>
                    <a:pt x="949042" y="5767762"/>
                    <a:pt x="979828" y="5807063"/>
                    <a:pt x="1012885" y="5849767"/>
                  </a:cubicBezTo>
                  <a:cubicBezTo>
                    <a:pt x="1045942" y="5892471"/>
                    <a:pt x="1089497" y="5948796"/>
                    <a:pt x="1133053" y="6006822"/>
                  </a:cubicBezTo>
                  <a:cubicBezTo>
                    <a:pt x="1153624" y="6034345"/>
                    <a:pt x="1175332" y="6063998"/>
                    <a:pt x="1194343" y="6090245"/>
                  </a:cubicBezTo>
                  <a:cubicBezTo>
                    <a:pt x="1213355" y="6116491"/>
                    <a:pt x="1231372" y="6141178"/>
                    <a:pt x="1249390" y="6165155"/>
                  </a:cubicBezTo>
                  <a:cubicBezTo>
                    <a:pt x="1280461" y="6208000"/>
                    <a:pt x="1313659" y="6250847"/>
                    <a:pt x="1345724" y="6292132"/>
                  </a:cubicBezTo>
                  <a:lnTo>
                    <a:pt x="1364310" y="6316251"/>
                  </a:lnTo>
                  <a:lnTo>
                    <a:pt x="1373673" y="6327885"/>
                  </a:lnTo>
                  <a:cubicBezTo>
                    <a:pt x="1409566" y="6372433"/>
                    <a:pt x="1446738" y="6418542"/>
                    <a:pt x="1484619" y="6462240"/>
                  </a:cubicBezTo>
                  <a:cubicBezTo>
                    <a:pt x="1567899" y="6559850"/>
                    <a:pt x="1653876" y="6652211"/>
                    <a:pt x="1739000" y="6737335"/>
                  </a:cubicBezTo>
                  <a:lnTo>
                    <a:pt x="1866801" y="6858001"/>
                  </a:lnTo>
                  <a:lnTo>
                    <a:pt x="1144149" y="6858001"/>
                  </a:lnTo>
                  <a:lnTo>
                    <a:pt x="1058349" y="6766452"/>
                  </a:lnTo>
                  <a:cubicBezTo>
                    <a:pt x="878978" y="6562465"/>
                    <a:pt x="718756" y="6341104"/>
                    <a:pt x="580309" y="6105000"/>
                  </a:cubicBezTo>
                  <a:cubicBezTo>
                    <a:pt x="200401" y="5454007"/>
                    <a:pt x="146" y="4713831"/>
                    <a:pt x="1" y="3960094"/>
                  </a:cubicBezTo>
                  <a:cubicBezTo>
                    <a:pt x="-335" y="2196754"/>
                    <a:pt x="1071479" y="683605"/>
                    <a:pt x="2599292" y="37050"/>
                  </a:cubicBezTo>
                  <a:close/>
                </a:path>
              </a:pathLst>
            </a:custGeom>
            <a:gradFill>
              <a:gsLst>
                <a:gs pos="2000">
                  <a:schemeClr val="bg1">
                    <a:alpha val="10000"/>
                  </a:schemeClr>
                </a:gs>
                <a:gs pos="16000">
                  <a:schemeClr val="accent6">
                    <a:alpha val="10000"/>
                  </a:schemeClr>
                </a:gs>
                <a:gs pos="100000">
                  <a:schemeClr val="bg1">
                    <a:alpha val="10000"/>
                  </a:schemeClr>
                </a:gs>
                <a:gs pos="85000">
                  <a:schemeClr val="accent1">
                    <a:alpha val="10000"/>
                  </a:schemeClr>
                </a:gs>
              </a:gsLst>
              <a:lin ang="12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Public Sans"/>
                <a:ea typeface="+mn-ea"/>
                <a:cs typeface="+mn-cs"/>
              </a:endParaRPr>
            </a:p>
          </p:txBody>
        </p:sp>
        <p:sp>
          <p:nvSpPr>
            <p:cNvPr id="34" name="Freeform: Shape 33">
              <a:extLst>
                <a:ext uri="{FF2B5EF4-FFF2-40B4-BE49-F238E27FC236}">
                  <a16:creationId xmlns:a16="http://schemas.microsoft.com/office/drawing/2014/main" id="{C093DC50-3BD7-46B1-A300-CD207E152FF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flipH="1">
              <a:off x="305" y="-5977"/>
              <a:ext cx="6238675" cy="6858001"/>
            </a:xfrm>
            <a:custGeom>
              <a:avLst/>
              <a:gdLst>
                <a:gd name="connsiteX0" fmla="*/ 6264586 w 6264586"/>
                <a:gd name="connsiteY0" fmla="*/ 6646464 h 6858001"/>
                <a:gd name="connsiteX1" fmla="*/ 6264586 w 6264586"/>
                <a:gd name="connsiteY1" fmla="*/ 6858001 h 6858001"/>
                <a:gd name="connsiteX2" fmla="*/ 5997170 w 6264586"/>
                <a:gd name="connsiteY2" fmla="*/ 6858001 h 6858001"/>
                <a:gd name="connsiteX3" fmla="*/ 6121512 w 6264586"/>
                <a:gd name="connsiteY3" fmla="*/ 6761029 h 6858001"/>
                <a:gd name="connsiteX4" fmla="*/ 2693206 w 6264586"/>
                <a:gd name="connsiteY4" fmla="*/ 0 h 6858001"/>
                <a:gd name="connsiteX5" fmla="*/ 5872285 w 6264586"/>
                <a:gd name="connsiteY5" fmla="*/ 0 h 6858001"/>
                <a:gd name="connsiteX6" fmla="*/ 6024875 w 6264586"/>
                <a:gd name="connsiteY6" fmla="*/ 68385 h 6858001"/>
                <a:gd name="connsiteX7" fmla="*/ 6206432 w 6264586"/>
                <a:gd name="connsiteY7" fmla="*/ 162336 h 6858001"/>
                <a:gd name="connsiteX8" fmla="*/ 6264586 w 6264586"/>
                <a:gd name="connsiteY8" fmla="*/ 196704 h 6858001"/>
                <a:gd name="connsiteX9" fmla="*/ 6264586 w 6264586"/>
                <a:gd name="connsiteY9" fmla="*/ 537242 h 6858001"/>
                <a:gd name="connsiteX10" fmla="*/ 6230189 w 6264586"/>
                <a:gd name="connsiteY10" fmla="*/ 517260 h 6858001"/>
                <a:gd name="connsiteX11" fmla="*/ 5540536 w 6264586"/>
                <a:gd name="connsiteY11" fmla="*/ 249543 h 6858001"/>
                <a:gd name="connsiteX12" fmla="*/ 5178896 w 6264586"/>
                <a:gd name="connsiteY12" fmla="*/ 178606 h 6858001"/>
                <a:gd name="connsiteX13" fmla="*/ 4814279 w 6264586"/>
                <a:gd name="connsiteY13" fmla="*/ 146683 h 6858001"/>
                <a:gd name="connsiteX14" fmla="*/ 4655095 w 6264586"/>
                <a:gd name="connsiteY14" fmla="*/ 143421 h 6858001"/>
                <a:gd name="connsiteX15" fmla="*/ 4081069 w 6264586"/>
                <a:gd name="connsiteY15" fmla="*/ 185983 h 6858001"/>
                <a:gd name="connsiteX16" fmla="*/ 3720566 w 6264586"/>
                <a:gd name="connsiteY16" fmla="*/ 256921 h 6858001"/>
                <a:gd name="connsiteX17" fmla="*/ 3365879 w 6264586"/>
                <a:gd name="connsiteY17" fmla="*/ 357651 h 6858001"/>
                <a:gd name="connsiteX18" fmla="*/ 3020555 w 6264586"/>
                <a:gd name="connsiteY18" fmla="*/ 486190 h 6858001"/>
                <a:gd name="connsiteX19" fmla="*/ 2685163 w 6264586"/>
                <a:gd name="connsiteY19" fmla="*/ 641542 h 6858001"/>
                <a:gd name="connsiteX20" fmla="*/ 2047720 w 6264586"/>
                <a:gd name="connsiteY20" fmla="*/ 1025030 h 6858001"/>
                <a:gd name="connsiteX21" fmla="*/ 1897333 w 6264586"/>
                <a:gd name="connsiteY21" fmla="*/ 1134983 h 6858001"/>
                <a:gd name="connsiteX22" fmla="*/ 1835758 w 6264586"/>
                <a:gd name="connsiteY22" fmla="*/ 1182227 h 6858001"/>
                <a:gd name="connsiteX23" fmla="*/ 1823273 w 6264586"/>
                <a:gd name="connsiteY23" fmla="*/ 1192016 h 6858001"/>
                <a:gd name="connsiteX24" fmla="*/ 1750918 w 6264586"/>
                <a:gd name="connsiteY24" fmla="*/ 1249760 h 6858001"/>
                <a:gd name="connsiteX25" fmla="*/ 1469297 w 6264586"/>
                <a:gd name="connsiteY25" fmla="*/ 1496906 h 6858001"/>
                <a:gd name="connsiteX26" fmla="*/ 967769 w 6264586"/>
                <a:gd name="connsiteY26" fmla="*/ 2056602 h 6858001"/>
                <a:gd name="connsiteX27" fmla="*/ 754105 w 6264586"/>
                <a:gd name="connsiteY27" fmla="*/ 2368727 h 6858001"/>
                <a:gd name="connsiteX28" fmla="*/ 572364 w 6264586"/>
                <a:gd name="connsiteY28" fmla="*/ 2701140 h 6858001"/>
                <a:gd name="connsiteX29" fmla="*/ 532497 w 6264586"/>
                <a:gd name="connsiteY29" fmla="*/ 2786265 h 6858001"/>
                <a:gd name="connsiteX30" fmla="*/ 512918 w 6264586"/>
                <a:gd name="connsiteY30" fmla="*/ 2828827 h 6858001"/>
                <a:gd name="connsiteX31" fmla="*/ 494475 w 6264586"/>
                <a:gd name="connsiteY31" fmla="*/ 2872240 h 6858001"/>
                <a:gd name="connsiteX32" fmla="*/ 491637 w 6264586"/>
                <a:gd name="connsiteY32" fmla="*/ 2878908 h 6858001"/>
                <a:gd name="connsiteX33" fmla="*/ 459290 w 6264586"/>
                <a:gd name="connsiteY33" fmla="*/ 2959635 h 6858001"/>
                <a:gd name="connsiteX34" fmla="*/ 446805 w 6264586"/>
                <a:gd name="connsiteY34" fmla="*/ 2992408 h 6858001"/>
                <a:gd name="connsiteX35" fmla="*/ 426090 w 6264586"/>
                <a:gd name="connsiteY35" fmla="*/ 3049158 h 6858001"/>
                <a:gd name="connsiteX36" fmla="*/ 426090 w 6264586"/>
                <a:gd name="connsiteY36" fmla="*/ 3049867 h 6858001"/>
                <a:gd name="connsiteX37" fmla="*/ 318124 w 6264586"/>
                <a:gd name="connsiteY37" fmla="*/ 3414202 h 6858001"/>
                <a:gd name="connsiteX38" fmla="*/ 230729 w 6264586"/>
                <a:gd name="connsiteY38" fmla="*/ 4169260 h 6858001"/>
                <a:gd name="connsiteX39" fmla="*/ 268893 w 6264586"/>
                <a:gd name="connsiteY39" fmla="*/ 4544236 h 6858001"/>
                <a:gd name="connsiteX40" fmla="*/ 379840 w 6264586"/>
                <a:gd name="connsiteY40" fmla="*/ 4900056 h 6858001"/>
                <a:gd name="connsiteX41" fmla="*/ 406512 w 6264586"/>
                <a:gd name="connsiteY41" fmla="*/ 4960211 h 6858001"/>
                <a:gd name="connsiteX42" fmla="*/ 417862 w 6264586"/>
                <a:gd name="connsiteY42" fmla="*/ 4984613 h 6858001"/>
                <a:gd name="connsiteX43" fmla="*/ 428077 w 6264586"/>
                <a:gd name="connsiteY43" fmla="*/ 5005043 h 6858001"/>
                <a:gd name="connsiteX44" fmla="*/ 460140 w 6264586"/>
                <a:gd name="connsiteY44" fmla="*/ 5067327 h 6858001"/>
                <a:gd name="connsiteX45" fmla="*/ 555197 w 6264586"/>
                <a:gd name="connsiteY45" fmla="*/ 5229773 h 6858001"/>
                <a:gd name="connsiteX46" fmla="*/ 660611 w 6264586"/>
                <a:gd name="connsiteY46" fmla="*/ 5387396 h 6858001"/>
                <a:gd name="connsiteX47" fmla="*/ 774110 w 6264586"/>
                <a:gd name="connsiteY47" fmla="*/ 5542182 h 6858001"/>
                <a:gd name="connsiteX48" fmla="*/ 917829 w 6264586"/>
                <a:gd name="connsiteY48" fmla="*/ 5727896 h 6858001"/>
                <a:gd name="connsiteX49" fmla="*/ 1012885 w 6264586"/>
                <a:gd name="connsiteY49" fmla="*/ 5849767 h 6858001"/>
                <a:gd name="connsiteX50" fmla="*/ 1133053 w 6264586"/>
                <a:gd name="connsiteY50" fmla="*/ 6006822 h 6858001"/>
                <a:gd name="connsiteX51" fmla="*/ 1194343 w 6264586"/>
                <a:gd name="connsiteY51" fmla="*/ 6090245 h 6858001"/>
                <a:gd name="connsiteX52" fmla="*/ 1249390 w 6264586"/>
                <a:gd name="connsiteY52" fmla="*/ 6165155 h 6858001"/>
                <a:gd name="connsiteX53" fmla="*/ 1345724 w 6264586"/>
                <a:gd name="connsiteY53" fmla="*/ 6292132 h 6858001"/>
                <a:gd name="connsiteX54" fmla="*/ 1364310 w 6264586"/>
                <a:gd name="connsiteY54" fmla="*/ 6316251 h 6858001"/>
                <a:gd name="connsiteX55" fmla="*/ 1373673 w 6264586"/>
                <a:gd name="connsiteY55" fmla="*/ 6327885 h 6858001"/>
                <a:gd name="connsiteX56" fmla="*/ 1484619 w 6264586"/>
                <a:gd name="connsiteY56" fmla="*/ 6462240 h 6858001"/>
                <a:gd name="connsiteX57" fmla="*/ 1739000 w 6264586"/>
                <a:gd name="connsiteY57" fmla="*/ 6737335 h 6858001"/>
                <a:gd name="connsiteX58" fmla="*/ 1866801 w 6264586"/>
                <a:gd name="connsiteY58" fmla="*/ 6858001 h 6858001"/>
                <a:gd name="connsiteX59" fmla="*/ 1144149 w 6264586"/>
                <a:gd name="connsiteY59" fmla="*/ 6858001 h 6858001"/>
                <a:gd name="connsiteX60" fmla="*/ 1058349 w 6264586"/>
                <a:gd name="connsiteY60" fmla="*/ 6766452 h 6858001"/>
                <a:gd name="connsiteX61" fmla="*/ 580309 w 6264586"/>
                <a:gd name="connsiteY61" fmla="*/ 6105000 h 6858001"/>
                <a:gd name="connsiteX62" fmla="*/ 1 w 6264586"/>
                <a:gd name="connsiteY62" fmla="*/ 3960094 h 6858001"/>
                <a:gd name="connsiteX63" fmla="*/ 2599292 w 6264586"/>
                <a:gd name="connsiteY63" fmla="*/ 37050 h 6858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6264586" h="6858001">
                  <a:moveTo>
                    <a:pt x="6264586" y="6646464"/>
                  </a:moveTo>
                  <a:lnTo>
                    <a:pt x="6264586" y="6858001"/>
                  </a:lnTo>
                  <a:lnTo>
                    <a:pt x="5997170" y="6858001"/>
                  </a:lnTo>
                  <a:lnTo>
                    <a:pt x="6121512" y="6761029"/>
                  </a:lnTo>
                  <a:close/>
                  <a:moveTo>
                    <a:pt x="2693206" y="0"/>
                  </a:moveTo>
                  <a:lnTo>
                    <a:pt x="5872285" y="0"/>
                  </a:lnTo>
                  <a:lnTo>
                    <a:pt x="6024875" y="68385"/>
                  </a:lnTo>
                  <a:cubicBezTo>
                    <a:pt x="6086250" y="97989"/>
                    <a:pt x="6146793" y="129318"/>
                    <a:pt x="6206432" y="162336"/>
                  </a:cubicBezTo>
                  <a:lnTo>
                    <a:pt x="6264586" y="196704"/>
                  </a:lnTo>
                  <a:lnTo>
                    <a:pt x="6264586" y="537242"/>
                  </a:lnTo>
                  <a:lnTo>
                    <a:pt x="6230189" y="517260"/>
                  </a:lnTo>
                  <a:cubicBezTo>
                    <a:pt x="6012226" y="399931"/>
                    <a:pt x="5780573" y="310008"/>
                    <a:pt x="5540536" y="249543"/>
                  </a:cubicBezTo>
                  <a:cubicBezTo>
                    <a:pt x="5421375" y="219324"/>
                    <a:pt x="5300641" y="195644"/>
                    <a:pt x="5178896" y="178606"/>
                  </a:cubicBezTo>
                  <a:cubicBezTo>
                    <a:pt x="5057977" y="161840"/>
                    <a:pt x="4936276" y="151186"/>
                    <a:pt x="4814279" y="146683"/>
                  </a:cubicBezTo>
                  <a:cubicBezTo>
                    <a:pt x="4761501" y="144556"/>
                    <a:pt x="4708015" y="143421"/>
                    <a:pt x="4655095" y="143421"/>
                  </a:cubicBezTo>
                  <a:cubicBezTo>
                    <a:pt x="4462968" y="143573"/>
                    <a:pt x="4271111" y="157799"/>
                    <a:pt x="4081069" y="185983"/>
                  </a:cubicBezTo>
                  <a:cubicBezTo>
                    <a:pt x="3956361" y="205703"/>
                    <a:pt x="3835058" y="229396"/>
                    <a:pt x="3720566" y="256921"/>
                  </a:cubicBezTo>
                  <a:cubicBezTo>
                    <a:pt x="3596708" y="286714"/>
                    <a:pt x="3477677" y="320905"/>
                    <a:pt x="3365879" y="357651"/>
                  </a:cubicBezTo>
                  <a:cubicBezTo>
                    <a:pt x="3249257" y="395958"/>
                    <a:pt x="3133487" y="438945"/>
                    <a:pt x="3020555" y="486190"/>
                  </a:cubicBezTo>
                  <a:cubicBezTo>
                    <a:pt x="2907623" y="533434"/>
                    <a:pt x="2794832" y="585786"/>
                    <a:pt x="2685163" y="641542"/>
                  </a:cubicBezTo>
                  <a:cubicBezTo>
                    <a:pt x="2463995" y="754348"/>
                    <a:pt x="2250998" y="882488"/>
                    <a:pt x="2047720" y="1025030"/>
                  </a:cubicBezTo>
                  <a:cubicBezTo>
                    <a:pt x="2006151" y="1054399"/>
                    <a:pt x="1951528" y="1093415"/>
                    <a:pt x="1897333" y="1134983"/>
                  </a:cubicBezTo>
                  <a:cubicBezTo>
                    <a:pt x="1876761" y="1150164"/>
                    <a:pt x="1855905" y="1166479"/>
                    <a:pt x="1835758" y="1182227"/>
                  </a:cubicBezTo>
                  <a:lnTo>
                    <a:pt x="1823273" y="1192016"/>
                  </a:lnTo>
                  <a:cubicBezTo>
                    <a:pt x="1797027" y="1211879"/>
                    <a:pt x="1772057" y="1232309"/>
                    <a:pt x="1750918" y="1249760"/>
                  </a:cubicBezTo>
                  <a:cubicBezTo>
                    <a:pt x="1645931" y="1335737"/>
                    <a:pt x="1554422" y="1416605"/>
                    <a:pt x="1469297" y="1496906"/>
                  </a:cubicBezTo>
                  <a:cubicBezTo>
                    <a:pt x="1286595" y="1668957"/>
                    <a:pt x="1118818" y="1856190"/>
                    <a:pt x="967769" y="2056602"/>
                  </a:cubicBezTo>
                  <a:cubicBezTo>
                    <a:pt x="890731" y="2159603"/>
                    <a:pt x="818800" y="2264590"/>
                    <a:pt x="754105" y="2368727"/>
                  </a:cubicBezTo>
                  <a:cubicBezTo>
                    <a:pt x="681749" y="2488328"/>
                    <a:pt x="622304" y="2596720"/>
                    <a:pt x="572364" y="2701140"/>
                  </a:cubicBezTo>
                  <a:cubicBezTo>
                    <a:pt x="557609" y="2730507"/>
                    <a:pt x="543989" y="2760443"/>
                    <a:pt x="532497" y="2786265"/>
                  </a:cubicBezTo>
                  <a:lnTo>
                    <a:pt x="512918" y="2828827"/>
                  </a:lnTo>
                  <a:lnTo>
                    <a:pt x="494475" y="2872240"/>
                  </a:lnTo>
                  <a:lnTo>
                    <a:pt x="491637" y="2878908"/>
                  </a:lnTo>
                  <a:cubicBezTo>
                    <a:pt x="480146" y="2906575"/>
                    <a:pt x="469220" y="2932821"/>
                    <a:pt x="459290" y="2959635"/>
                  </a:cubicBezTo>
                  <a:cubicBezTo>
                    <a:pt x="455176" y="2970559"/>
                    <a:pt x="451060" y="2981484"/>
                    <a:pt x="446805" y="2992408"/>
                  </a:cubicBezTo>
                  <a:cubicBezTo>
                    <a:pt x="439427" y="3012412"/>
                    <a:pt x="432333" y="3030572"/>
                    <a:pt x="426090" y="3049158"/>
                  </a:cubicBezTo>
                  <a:lnTo>
                    <a:pt x="426090" y="3049867"/>
                  </a:lnTo>
                  <a:cubicBezTo>
                    <a:pt x="383010" y="3169099"/>
                    <a:pt x="346959" y="3290756"/>
                    <a:pt x="318124" y="3414202"/>
                  </a:cubicBezTo>
                  <a:cubicBezTo>
                    <a:pt x="260107" y="3661703"/>
                    <a:pt x="230780" y="3915049"/>
                    <a:pt x="230729" y="4169260"/>
                  </a:cubicBezTo>
                  <a:cubicBezTo>
                    <a:pt x="231621" y="4295173"/>
                    <a:pt x="244398" y="4420719"/>
                    <a:pt x="268893" y="4544236"/>
                  </a:cubicBezTo>
                  <a:cubicBezTo>
                    <a:pt x="293708" y="4666304"/>
                    <a:pt x="330882" y="4785521"/>
                    <a:pt x="379840" y="4900056"/>
                  </a:cubicBezTo>
                  <a:cubicBezTo>
                    <a:pt x="387926" y="4919919"/>
                    <a:pt x="397006" y="4939498"/>
                    <a:pt x="406512" y="4960211"/>
                  </a:cubicBezTo>
                  <a:cubicBezTo>
                    <a:pt x="410343" y="4968299"/>
                    <a:pt x="414173" y="4976385"/>
                    <a:pt x="417862" y="4984613"/>
                  </a:cubicBezTo>
                  <a:lnTo>
                    <a:pt x="428077" y="5005043"/>
                  </a:lnTo>
                  <a:cubicBezTo>
                    <a:pt x="438860" y="5026751"/>
                    <a:pt x="449075" y="5047181"/>
                    <a:pt x="460140" y="5067327"/>
                  </a:cubicBezTo>
                  <a:cubicBezTo>
                    <a:pt x="485536" y="5116273"/>
                    <a:pt x="514763" y="5165789"/>
                    <a:pt x="555197" y="5229773"/>
                  </a:cubicBezTo>
                  <a:cubicBezTo>
                    <a:pt x="586836" y="5280282"/>
                    <a:pt x="620318" y="5329511"/>
                    <a:pt x="660611" y="5387396"/>
                  </a:cubicBezTo>
                  <a:cubicBezTo>
                    <a:pt x="698065" y="5440741"/>
                    <a:pt x="737223" y="5493094"/>
                    <a:pt x="774110" y="5542182"/>
                  </a:cubicBezTo>
                  <a:cubicBezTo>
                    <a:pt x="821070" y="5604324"/>
                    <a:pt x="870301" y="5667173"/>
                    <a:pt x="917829" y="5727896"/>
                  </a:cubicBezTo>
                  <a:cubicBezTo>
                    <a:pt x="949042" y="5767762"/>
                    <a:pt x="979828" y="5807063"/>
                    <a:pt x="1012885" y="5849767"/>
                  </a:cubicBezTo>
                  <a:cubicBezTo>
                    <a:pt x="1045942" y="5892471"/>
                    <a:pt x="1089497" y="5948796"/>
                    <a:pt x="1133053" y="6006822"/>
                  </a:cubicBezTo>
                  <a:cubicBezTo>
                    <a:pt x="1153624" y="6034345"/>
                    <a:pt x="1175332" y="6063998"/>
                    <a:pt x="1194343" y="6090245"/>
                  </a:cubicBezTo>
                  <a:cubicBezTo>
                    <a:pt x="1213355" y="6116491"/>
                    <a:pt x="1231372" y="6141178"/>
                    <a:pt x="1249390" y="6165155"/>
                  </a:cubicBezTo>
                  <a:cubicBezTo>
                    <a:pt x="1280461" y="6208000"/>
                    <a:pt x="1313659" y="6250847"/>
                    <a:pt x="1345724" y="6292132"/>
                  </a:cubicBezTo>
                  <a:lnTo>
                    <a:pt x="1364310" y="6316251"/>
                  </a:lnTo>
                  <a:lnTo>
                    <a:pt x="1373673" y="6327885"/>
                  </a:lnTo>
                  <a:cubicBezTo>
                    <a:pt x="1409566" y="6372433"/>
                    <a:pt x="1446738" y="6418542"/>
                    <a:pt x="1484619" y="6462240"/>
                  </a:cubicBezTo>
                  <a:cubicBezTo>
                    <a:pt x="1567899" y="6559850"/>
                    <a:pt x="1653876" y="6652211"/>
                    <a:pt x="1739000" y="6737335"/>
                  </a:cubicBezTo>
                  <a:lnTo>
                    <a:pt x="1866801" y="6858001"/>
                  </a:lnTo>
                  <a:lnTo>
                    <a:pt x="1144149" y="6858001"/>
                  </a:lnTo>
                  <a:lnTo>
                    <a:pt x="1058349" y="6766452"/>
                  </a:lnTo>
                  <a:cubicBezTo>
                    <a:pt x="878978" y="6562465"/>
                    <a:pt x="718756" y="6341104"/>
                    <a:pt x="580309" y="6105000"/>
                  </a:cubicBezTo>
                  <a:cubicBezTo>
                    <a:pt x="200401" y="5454007"/>
                    <a:pt x="146" y="4713831"/>
                    <a:pt x="1" y="3960094"/>
                  </a:cubicBezTo>
                  <a:cubicBezTo>
                    <a:pt x="-335" y="2196754"/>
                    <a:pt x="1071479" y="683605"/>
                    <a:pt x="2599292" y="37050"/>
                  </a:cubicBezTo>
                  <a:close/>
                </a:path>
              </a:pathLst>
            </a:custGeom>
            <a:gradFill>
              <a:gsLst>
                <a:gs pos="2000">
                  <a:schemeClr val="bg1">
                    <a:alpha val="10000"/>
                  </a:schemeClr>
                </a:gs>
                <a:gs pos="16000">
                  <a:schemeClr val="accent6">
                    <a:alpha val="10000"/>
                  </a:schemeClr>
                </a:gs>
                <a:gs pos="100000">
                  <a:schemeClr val="bg1">
                    <a:alpha val="10000"/>
                  </a:schemeClr>
                </a:gs>
                <a:gs pos="85000">
                  <a:schemeClr val="accent1">
                    <a:alpha val="10000"/>
                  </a:schemeClr>
                </a:gs>
              </a:gsLst>
              <a:lin ang="12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Public Sans"/>
                <a:ea typeface="+mn-ea"/>
                <a:cs typeface="+mn-cs"/>
              </a:endParaRPr>
            </a:p>
          </p:txBody>
        </p:sp>
      </p:grpSp>
      <p:sp>
        <p:nvSpPr>
          <p:cNvPr id="4" name="Date Placeholder 3">
            <a:extLst>
              <a:ext uri="{FF2B5EF4-FFF2-40B4-BE49-F238E27FC236}">
                <a16:creationId xmlns:a16="http://schemas.microsoft.com/office/drawing/2014/main" id="{6D17E1B7-36C4-4EF9-AF26-594B8F9BD932}"/>
              </a:ext>
            </a:extLst>
          </p:cNvPr>
          <p:cNvSpPr>
            <a:spLocks noGrp="1"/>
          </p:cNvSpPr>
          <p:nvPr>
            <p:ph type="dt" sz="half" idx="10"/>
          </p:nvPr>
        </p:nvSpPr>
        <p:spPr>
          <a:xfrm>
            <a:off x="804672" y="6356350"/>
            <a:ext cx="2743200" cy="365125"/>
          </a:xfrm>
        </p:spPr>
        <p:txBody>
          <a:bodyPr vert="horz" lIns="91440" tIns="45720" rIns="91440" bIns="45720" rtlCol="0" anchor="ctr">
            <a:normAutofit/>
          </a:bodyPr>
          <a:lstStyle/>
          <a:p>
            <a:pPr marL="0" marR="0" lvl="0" indent="0" algn="l" defTabSz="914400" rtl="0" eaLnBrk="1" fontAlgn="auto" latinLnBrk="0" hangingPunct="1">
              <a:lnSpc>
                <a:spcPct val="100000"/>
              </a:lnSpc>
              <a:spcBef>
                <a:spcPts val="0"/>
              </a:spcBef>
              <a:spcAft>
                <a:spcPts val="600"/>
              </a:spcAft>
              <a:buClrTx/>
              <a:buSzTx/>
              <a:buFontTx/>
              <a:buNone/>
              <a:tabLst/>
              <a:defRPr/>
            </a:pPr>
            <a:fld id="{FDEE75F8-48EB-4839-9E71-8CCEE647FA5C}" type="datetime1">
              <a:rPr kumimoji="0" lang="en-US" sz="1200" b="0" i="0" u="none" strike="noStrike" kern="1200" cap="none" spc="0" normalizeH="0" baseline="0" noProof="0">
                <a:ln>
                  <a:noFill/>
                </a:ln>
                <a:solidFill>
                  <a:srgbClr val="3F3F3F">
                    <a:tint val="75000"/>
                  </a:srgbClr>
                </a:solidFill>
                <a:effectLst/>
                <a:uLnTx/>
                <a:uFillTx/>
                <a:latin typeface="Public Sans"/>
                <a:ea typeface="+mn-ea"/>
                <a:cs typeface="+mn-cs"/>
              </a:rPr>
              <a:pPr marL="0" marR="0" lvl="0" indent="0" algn="l" defTabSz="914400" rtl="0" eaLnBrk="1" fontAlgn="auto" latinLnBrk="0" hangingPunct="1">
                <a:lnSpc>
                  <a:spcPct val="100000"/>
                </a:lnSpc>
                <a:spcBef>
                  <a:spcPts val="0"/>
                </a:spcBef>
                <a:spcAft>
                  <a:spcPts val="600"/>
                </a:spcAft>
                <a:buClrTx/>
                <a:buSzTx/>
                <a:buFontTx/>
                <a:buNone/>
                <a:tabLst/>
                <a:defRPr/>
              </a:pPr>
              <a:t>1/9/2025</a:t>
            </a:fld>
            <a:endParaRPr kumimoji="0" lang="en-US" sz="1200" b="0" i="0" u="none" strike="noStrike" kern="1200" cap="none" spc="0" normalizeH="0" baseline="0" noProof="0" dirty="0">
              <a:ln>
                <a:noFill/>
              </a:ln>
              <a:solidFill>
                <a:srgbClr val="3F3F3F">
                  <a:tint val="75000"/>
                </a:srgbClr>
              </a:solidFill>
              <a:effectLst/>
              <a:uLnTx/>
              <a:uFillTx/>
              <a:latin typeface="Public Sans"/>
              <a:ea typeface="+mn-ea"/>
              <a:cs typeface="+mn-cs"/>
            </a:endParaRPr>
          </a:p>
        </p:txBody>
      </p:sp>
      <p:sp>
        <p:nvSpPr>
          <p:cNvPr id="5" name="Footer Placeholder 4">
            <a:extLst>
              <a:ext uri="{FF2B5EF4-FFF2-40B4-BE49-F238E27FC236}">
                <a16:creationId xmlns:a16="http://schemas.microsoft.com/office/drawing/2014/main" id="{D58BCB98-C05C-4F09-840C-985A3AAB5E46}"/>
              </a:ext>
            </a:extLst>
          </p:cNvPr>
          <p:cNvSpPr>
            <a:spLocks noGrp="1"/>
          </p:cNvSpPr>
          <p:nvPr>
            <p:ph type="ftr" sz="quarter" idx="11"/>
          </p:nvPr>
        </p:nvSpPr>
        <p:spPr>
          <a:xfrm>
            <a:off x="4038600" y="6356350"/>
            <a:ext cx="4114800" cy="365125"/>
          </a:xfrm>
        </p:spPr>
        <p:txBody>
          <a:bodyPr vert="horz" lIns="91440" tIns="45720" rIns="91440" bIns="45720" rtlCol="0" anchor="ctr">
            <a:normAutofit/>
          </a:bodyPr>
          <a:lstStyle/>
          <a:p>
            <a:pPr marL="0" marR="0" lvl="0" indent="0" algn="ctr" defTabSz="914400" rtl="0" eaLnBrk="1" fontAlgn="auto" latinLnBrk="0" hangingPunct="1">
              <a:lnSpc>
                <a:spcPct val="100000"/>
              </a:lnSpc>
              <a:spcBef>
                <a:spcPts val="0"/>
              </a:spcBef>
              <a:spcAft>
                <a:spcPts val="600"/>
              </a:spcAft>
              <a:buClrTx/>
              <a:buSzTx/>
              <a:buFontTx/>
              <a:buNone/>
              <a:tabLst/>
              <a:defRPr/>
            </a:pPr>
            <a:r>
              <a:rPr kumimoji="0" lang="en-US" sz="1200" b="0" i="0" u="none" strike="noStrike" kern="1200" cap="none" spc="0" normalizeH="0" baseline="0" noProof="0" dirty="0">
                <a:ln>
                  <a:noFill/>
                </a:ln>
                <a:solidFill>
                  <a:srgbClr val="3F3F3F">
                    <a:tint val="75000"/>
                  </a:srgbClr>
                </a:solidFill>
                <a:effectLst/>
                <a:uLnTx/>
                <a:uFillTx/>
                <a:latin typeface="Public Sans"/>
                <a:ea typeface="+mn-ea"/>
                <a:cs typeface="+mn-cs"/>
              </a:rPr>
              <a:t>Connecticut Department of Energy &amp; Environmental Protection</a:t>
            </a:r>
          </a:p>
        </p:txBody>
      </p:sp>
    </p:spTree>
    <p:extLst>
      <p:ext uri="{BB962C8B-B14F-4D97-AF65-F5344CB8AC3E}">
        <p14:creationId xmlns:p14="http://schemas.microsoft.com/office/powerpoint/2010/main" val="445169847"/>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0" name="Rectangle 9">
            <a:extLst>
              <a:ext uri="{FF2B5EF4-FFF2-40B4-BE49-F238E27FC236}">
                <a16:creationId xmlns:a16="http://schemas.microsoft.com/office/drawing/2014/main" id="{907EF6B7-1338-4443-8C46-6A318D952DF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48" y="0"/>
            <a:ext cx="12188952"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Public Sans"/>
              <a:ea typeface="+mn-ea"/>
              <a:cs typeface="+mn-cs"/>
            </a:endParaRPr>
          </a:p>
        </p:txBody>
      </p:sp>
      <p:sp>
        <p:nvSpPr>
          <p:cNvPr id="12" name="Freeform: Shape 11">
            <a:extLst>
              <a:ext uri="{FF2B5EF4-FFF2-40B4-BE49-F238E27FC236}">
                <a16:creationId xmlns:a16="http://schemas.microsoft.com/office/drawing/2014/main" id="{DAAE4CDD-124C-4DCF-9584-B6033B545DD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 y="0"/>
            <a:ext cx="4167271" cy="6858000"/>
          </a:xfrm>
          <a:custGeom>
            <a:avLst/>
            <a:gdLst>
              <a:gd name="connsiteX0" fmla="*/ 0 w 4167271"/>
              <a:gd name="connsiteY0" fmla="*/ 0 h 6858000"/>
              <a:gd name="connsiteX1" fmla="*/ 2259550 w 4167271"/>
              <a:gd name="connsiteY1" fmla="*/ 0 h 6858000"/>
              <a:gd name="connsiteX2" fmla="*/ 2387803 w 4167271"/>
              <a:gd name="connsiteY2" fmla="*/ 82222 h 6858000"/>
              <a:gd name="connsiteX3" fmla="*/ 4167271 w 4167271"/>
              <a:gd name="connsiteY3" fmla="*/ 3429000 h 6858000"/>
              <a:gd name="connsiteX4" fmla="*/ 2387803 w 4167271"/>
              <a:gd name="connsiteY4" fmla="*/ 6775779 h 6858000"/>
              <a:gd name="connsiteX5" fmla="*/ 2259550 w 4167271"/>
              <a:gd name="connsiteY5" fmla="*/ 6858000 h 6858000"/>
              <a:gd name="connsiteX6" fmla="*/ 0 w 4167271"/>
              <a:gd name="connsiteY6"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67271" h="6858000">
                <a:moveTo>
                  <a:pt x="0" y="0"/>
                </a:moveTo>
                <a:lnTo>
                  <a:pt x="2259550" y="0"/>
                </a:lnTo>
                <a:lnTo>
                  <a:pt x="2387803" y="82222"/>
                </a:lnTo>
                <a:cubicBezTo>
                  <a:pt x="3461407" y="807534"/>
                  <a:pt x="4167271" y="2035835"/>
                  <a:pt x="4167271" y="3429000"/>
                </a:cubicBezTo>
                <a:cubicBezTo>
                  <a:pt x="4167271" y="4822165"/>
                  <a:pt x="3461407" y="6050467"/>
                  <a:pt x="2387803" y="6775779"/>
                </a:cubicBezTo>
                <a:lnTo>
                  <a:pt x="2259550" y="6858000"/>
                </a:lnTo>
                <a:lnTo>
                  <a:pt x="0" y="6858000"/>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Public Sans"/>
              <a:ea typeface="+mn-ea"/>
              <a:cs typeface="+mn-cs"/>
            </a:endParaRPr>
          </a:p>
        </p:txBody>
      </p:sp>
      <p:sp>
        <p:nvSpPr>
          <p:cNvPr id="2" name="Title 1">
            <a:extLst>
              <a:ext uri="{FF2B5EF4-FFF2-40B4-BE49-F238E27FC236}">
                <a16:creationId xmlns:a16="http://schemas.microsoft.com/office/drawing/2014/main" id="{3630D9C6-276F-4D27-8C4E-B26E36AC76AC}"/>
              </a:ext>
            </a:extLst>
          </p:cNvPr>
          <p:cNvSpPr>
            <a:spLocks noGrp="1"/>
          </p:cNvSpPr>
          <p:nvPr>
            <p:ph type="title"/>
          </p:nvPr>
        </p:nvSpPr>
        <p:spPr>
          <a:xfrm>
            <a:off x="686834" y="1153572"/>
            <a:ext cx="3200400" cy="4461163"/>
          </a:xfrm>
        </p:spPr>
        <p:txBody>
          <a:bodyPr anchor="ctr">
            <a:normAutofit/>
          </a:bodyPr>
          <a:lstStyle/>
          <a:p>
            <a:pPr algn="ctr"/>
            <a:r>
              <a:rPr lang="en-US" sz="3200" dirty="0">
                <a:solidFill>
                  <a:schemeClr val="bg1"/>
                </a:solidFill>
              </a:rPr>
              <a:t>EPA Eligibility Requirements</a:t>
            </a:r>
          </a:p>
        </p:txBody>
      </p:sp>
      <p:sp>
        <p:nvSpPr>
          <p:cNvPr id="14" name="Arc 13">
            <a:extLst>
              <a:ext uri="{FF2B5EF4-FFF2-40B4-BE49-F238E27FC236}">
                <a16:creationId xmlns:a16="http://schemas.microsoft.com/office/drawing/2014/main" id="{081E4A58-353D-44AE-B2FC-2A74E2E400F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V="1">
            <a:off x="7550402" y="2455479"/>
            <a:ext cx="4083433" cy="4083433"/>
          </a:xfrm>
          <a:prstGeom prst="arc">
            <a:avLst/>
          </a:prstGeom>
          <a:ln w="127000" cap="rnd">
            <a:solidFill>
              <a:schemeClr val="accent4"/>
            </a:solidFill>
            <a:prstDash val="dash"/>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3F3F3F"/>
              </a:solidFill>
              <a:effectLst/>
              <a:uLnTx/>
              <a:uFillTx/>
              <a:latin typeface="Public Sans"/>
              <a:ea typeface="+mn-ea"/>
              <a:cs typeface="+mn-cs"/>
            </a:endParaRPr>
          </a:p>
        </p:txBody>
      </p:sp>
      <p:sp>
        <p:nvSpPr>
          <p:cNvPr id="3" name="Content Placeholder 2">
            <a:extLst>
              <a:ext uri="{FF2B5EF4-FFF2-40B4-BE49-F238E27FC236}">
                <a16:creationId xmlns:a16="http://schemas.microsoft.com/office/drawing/2014/main" id="{0B328DA5-C605-40B1-A0C9-92F3F237F1F8}"/>
              </a:ext>
            </a:extLst>
          </p:cNvPr>
          <p:cNvSpPr>
            <a:spLocks noGrp="1"/>
          </p:cNvSpPr>
          <p:nvPr>
            <p:ph idx="1"/>
          </p:nvPr>
        </p:nvSpPr>
        <p:spPr>
          <a:xfrm>
            <a:off x="4267200" y="634206"/>
            <a:ext cx="7290951" cy="5585619"/>
          </a:xfrm>
        </p:spPr>
        <p:txBody>
          <a:bodyPr anchor="ctr">
            <a:normAutofit/>
          </a:bodyPr>
          <a:lstStyle/>
          <a:p>
            <a:pPr algn="l"/>
            <a:r>
              <a:rPr lang="en-US" sz="3600" b="1" i="0" u="none" strike="noStrike" baseline="0" dirty="0">
                <a:solidFill>
                  <a:schemeClr val="tx2"/>
                </a:solidFill>
              </a:rPr>
              <a:t>Ownership, Usage, &amp; Remaining Life</a:t>
            </a:r>
          </a:p>
          <a:p>
            <a:pPr lvl="1"/>
            <a:r>
              <a:rPr lang="en-US" sz="3000" b="0" dirty="0">
                <a:solidFill>
                  <a:schemeClr val="tx2"/>
                </a:solidFill>
                <a:latin typeface="+mj-lt"/>
              </a:rPr>
              <a:t>E</a:t>
            </a:r>
            <a:r>
              <a:rPr lang="en-US" sz="3000" b="0" i="0" u="none" strike="noStrike" baseline="0" dirty="0">
                <a:solidFill>
                  <a:schemeClr val="tx2"/>
                </a:solidFill>
                <a:latin typeface="+mj-lt"/>
              </a:rPr>
              <a:t>xisting vehicle must be fully operational.</a:t>
            </a:r>
          </a:p>
          <a:p>
            <a:pPr lvl="1"/>
            <a:r>
              <a:rPr lang="en-US" sz="3000" b="0" dirty="0">
                <a:solidFill>
                  <a:schemeClr val="tx2"/>
                </a:solidFill>
                <a:latin typeface="+mj-lt"/>
              </a:rPr>
              <a:t>P</a:t>
            </a:r>
            <a:r>
              <a:rPr lang="en-US" sz="3000" b="0" i="0" u="none" strike="noStrike" baseline="0" dirty="0">
                <a:solidFill>
                  <a:schemeClr val="tx2"/>
                </a:solidFill>
                <a:latin typeface="+mj-lt"/>
              </a:rPr>
              <a:t>articipating fleet owner must have owned and operated vehicle during 2 years prior to upgrade.</a:t>
            </a:r>
          </a:p>
          <a:p>
            <a:pPr lvl="1"/>
            <a:r>
              <a:rPr lang="en-US" sz="3000" b="0" dirty="0">
                <a:solidFill>
                  <a:schemeClr val="tx2"/>
                </a:solidFill>
                <a:latin typeface="+mj-lt"/>
              </a:rPr>
              <a:t>E</a:t>
            </a:r>
            <a:r>
              <a:rPr lang="en-US" sz="3000" b="0" i="0" u="none" strike="noStrike" baseline="0" dirty="0">
                <a:solidFill>
                  <a:schemeClr val="tx2"/>
                </a:solidFill>
                <a:latin typeface="+mj-lt"/>
              </a:rPr>
              <a:t>xisting vehicle must have at least 3 years of remaining life at time of upgrade. Remaining life is the fleet owner’s estimate of the number of years until the unit would have been retired from service if the unit were not being upgraded or scrapped because of the grant funding.</a:t>
            </a:r>
            <a:endParaRPr lang="en-US" sz="3600" dirty="0">
              <a:solidFill>
                <a:schemeClr val="tx2"/>
              </a:solidFill>
            </a:endParaRPr>
          </a:p>
          <a:p>
            <a:pPr marL="0" indent="0">
              <a:buNone/>
            </a:pPr>
            <a:endParaRPr lang="en-US" sz="3200" dirty="0"/>
          </a:p>
        </p:txBody>
      </p:sp>
      <p:sp>
        <p:nvSpPr>
          <p:cNvPr id="4" name="Date Placeholder 3">
            <a:extLst>
              <a:ext uri="{FF2B5EF4-FFF2-40B4-BE49-F238E27FC236}">
                <a16:creationId xmlns:a16="http://schemas.microsoft.com/office/drawing/2014/main" id="{E53E3C65-D16D-466B-BCBC-01E86B20F644}"/>
              </a:ext>
            </a:extLst>
          </p:cNvPr>
          <p:cNvSpPr>
            <a:spLocks noGrp="1"/>
          </p:cNvSpPr>
          <p:nvPr>
            <p:ph type="dt" sz="half" idx="10"/>
          </p:nvPr>
        </p:nvSpPr>
        <p:spPr>
          <a:xfrm>
            <a:off x="1828800" y="6356350"/>
            <a:ext cx="1639957" cy="365125"/>
          </a:xfrm>
        </p:spPr>
        <p:txBody>
          <a:bodyPr>
            <a:normAutofit/>
          </a:bodyPr>
          <a:lstStyle/>
          <a:p>
            <a:pPr marL="0" marR="0" lvl="0" indent="0" algn="r" defTabSz="457200" rtl="0" eaLnBrk="1" fontAlgn="auto" latinLnBrk="0" hangingPunct="1">
              <a:lnSpc>
                <a:spcPct val="100000"/>
              </a:lnSpc>
              <a:spcBef>
                <a:spcPts val="0"/>
              </a:spcBef>
              <a:spcAft>
                <a:spcPts val="600"/>
              </a:spcAft>
              <a:buClrTx/>
              <a:buSzTx/>
              <a:buFontTx/>
              <a:buNone/>
              <a:tabLst/>
              <a:defRPr/>
            </a:pPr>
            <a:fld id="{FDEE75F8-48EB-4839-9E71-8CCEE647FA5C}" type="datetime1">
              <a:rPr kumimoji="0" lang="en-US" sz="1000" b="0" i="0" u="none" strike="noStrike" kern="1200" cap="none" spc="0" normalizeH="0" baseline="0" noProof="0">
                <a:ln>
                  <a:noFill/>
                </a:ln>
                <a:solidFill>
                  <a:srgbClr val="FFFFFF"/>
                </a:solidFill>
                <a:effectLst/>
                <a:uLnTx/>
                <a:uFillTx/>
                <a:latin typeface="Public Sans ExtraBold"/>
                <a:ea typeface="+mn-ea"/>
                <a:cs typeface="+mn-cs"/>
              </a:rPr>
              <a:pPr marL="0" marR="0" lvl="0" indent="0" algn="r" defTabSz="457200" rtl="0" eaLnBrk="1" fontAlgn="auto" latinLnBrk="0" hangingPunct="1">
                <a:lnSpc>
                  <a:spcPct val="100000"/>
                </a:lnSpc>
                <a:spcBef>
                  <a:spcPts val="0"/>
                </a:spcBef>
                <a:spcAft>
                  <a:spcPts val="600"/>
                </a:spcAft>
                <a:buClrTx/>
                <a:buSzTx/>
                <a:buFontTx/>
                <a:buNone/>
                <a:tabLst/>
                <a:defRPr/>
              </a:pPr>
              <a:t>1/9/2025</a:t>
            </a:fld>
            <a:endParaRPr kumimoji="0" lang="en-US" sz="1000" b="0" i="0" u="none" strike="noStrike" kern="1200" cap="none" spc="0" normalizeH="0" baseline="0" noProof="0" dirty="0">
              <a:ln>
                <a:noFill/>
              </a:ln>
              <a:solidFill>
                <a:srgbClr val="FFFFFF"/>
              </a:solidFill>
              <a:effectLst/>
              <a:uLnTx/>
              <a:uFillTx/>
              <a:latin typeface="Public Sans ExtraBold"/>
              <a:ea typeface="+mn-ea"/>
              <a:cs typeface="+mn-cs"/>
            </a:endParaRPr>
          </a:p>
        </p:txBody>
      </p:sp>
      <p:sp>
        <p:nvSpPr>
          <p:cNvPr id="5" name="Footer Placeholder 4">
            <a:extLst>
              <a:ext uri="{FF2B5EF4-FFF2-40B4-BE49-F238E27FC236}">
                <a16:creationId xmlns:a16="http://schemas.microsoft.com/office/drawing/2014/main" id="{F00EBBC9-2D71-471B-B443-E7F11EB28810}"/>
              </a:ext>
            </a:extLst>
          </p:cNvPr>
          <p:cNvSpPr>
            <a:spLocks noGrp="1"/>
          </p:cNvSpPr>
          <p:nvPr>
            <p:ph type="ftr" sz="quarter" idx="11"/>
          </p:nvPr>
        </p:nvSpPr>
        <p:spPr>
          <a:xfrm>
            <a:off x="4038600" y="6356350"/>
            <a:ext cx="5251174" cy="365125"/>
          </a:xfrm>
        </p:spPr>
        <p:txBody>
          <a:bodyPr>
            <a:normAutofit/>
          </a:bodyPr>
          <a:lstStyle/>
          <a:p>
            <a:pPr marL="0" marR="0" lvl="0" indent="0" algn="l" defTabSz="457200" rtl="0" eaLnBrk="1" fontAlgn="auto" latinLnBrk="0" hangingPunct="1">
              <a:lnSpc>
                <a:spcPct val="100000"/>
              </a:lnSpc>
              <a:spcBef>
                <a:spcPts val="0"/>
              </a:spcBef>
              <a:spcAft>
                <a:spcPts val="600"/>
              </a:spcAft>
              <a:buClrTx/>
              <a:buSzTx/>
              <a:buFontTx/>
              <a:buNone/>
              <a:tabLst/>
              <a:defRPr/>
            </a:pPr>
            <a:r>
              <a:rPr kumimoji="0" lang="en-US" sz="1000" b="0" i="0" u="none" strike="noStrike" kern="1200" cap="none" spc="0" normalizeH="0" baseline="0" noProof="0" dirty="0">
                <a:ln>
                  <a:noFill/>
                </a:ln>
                <a:solidFill>
                  <a:prstClr val="white">
                    <a:lumMod val="50000"/>
                  </a:prstClr>
                </a:solidFill>
                <a:effectLst/>
                <a:uLnTx/>
                <a:uFillTx/>
                <a:latin typeface="Public Sans ExtraBold"/>
                <a:ea typeface="+mn-ea"/>
                <a:cs typeface="+mn-cs"/>
              </a:rPr>
              <a:t>Connecticut Department of Energy &amp; Environmental Protection</a:t>
            </a:r>
          </a:p>
        </p:txBody>
      </p:sp>
    </p:spTree>
    <p:extLst>
      <p:ext uri="{BB962C8B-B14F-4D97-AF65-F5344CB8AC3E}">
        <p14:creationId xmlns:p14="http://schemas.microsoft.com/office/powerpoint/2010/main" val="577245964"/>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0" name="Rectangle 9">
            <a:extLst>
              <a:ext uri="{FF2B5EF4-FFF2-40B4-BE49-F238E27FC236}">
                <a16:creationId xmlns:a16="http://schemas.microsoft.com/office/drawing/2014/main" id="{907EF6B7-1338-4443-8C46-6A318D952DF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48" y="0"/>
            <a:ext cx="12188952"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Public Sans"/>
              <a:ea typeface="+mn-ea"/>
              <a:cs typeface="+mn-cs"/>
            </a:endParaRPr>
          </a:p>
        </p:txBody>
      </p:sp>
      <p:sp>
        <p:nvSpPr>
          <p:cNvPr id="12" name="Freeform: Shape 11">
            <a:extLst>
              <a:ext uri="{FF2B5EF4-FFF2-40B4-BE49-F238E27FC236}">
                <a16:creationId xmlns:a16="http://schemas.microsoft.com/office/drawing/2014/main" id="{DAAE4CDD-124C-4DCF-9584-B6033B545DD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 y="0"/>
            <a:ext cx="4167271" cy="6858000"/>
          </a:xfrm>
          <a:custGeom>
            <a:avLst/>
            <a:gdLst>
              <a:gd name="connsiteX0" fmla="*/ 0 w 4167271"/>
              <a:gd name="connsiteY0" fmla="*/ 0 h 6858000"/>
              <a:gd name="connsiteX1" fmla="*/ 2259550 w 4167271"/>
              <a:gd name="connsiteY1" fmla="*/ 0 h 6858000"/>
              <a:gd name="connsiteX2" fmla="*/ 2387803 w 4167271"/>
              <a:gd name="connsiteY2" fmla="*/ 82222 h 6858000"/>
              <a:gd name="connsiteX3" fmla="*/ 4167271 w 4167271"/>
              <a:gd name="connsiteY3" fmla="*/ 3429000 h 6858000"/>
              <a:gd name="connsiteX4" fmla="*/ 2387803 w 4167271"/>
              <a:gd name="connsiteY4" fmla="*/ 6775779 h 6858000"/>
              <a:gd name="connsiteX5" fmla="*/ 2259550 w 4167271"/>
              <a:gd name="connsiteY5" fmla="*/ 6858000 h 6858000"/>
              <a:gd name="connsiteX6" fmla="*/ 0 w 4167271"/>
              <a:gd name="connsiteY6"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67271" h="6858000">
                <a:moveTo>
                  <a:pt x="0" y="0"/>
                </a:moveTo>
                <a:lnTo>
                  <a:pt x="2259550" y="0"/>
                </a:lnTo>
                <a:lnTo>
                  <a:pt x="2387803" y="82222"/>
                </a:lnTo>
                <a:cubicBezTo>
                  <a:pt x="3461407" y="807534"/>
                  <a:pt x="4167271" y="2035835"/>
                  <a:pt x="4167271" y="3429000"/>
                </a:cubicBezTo>
                <a:cubicBezTo>
                  <a:pt x="4167271" y="4822165"/>
                  <a:pt x="3461407" y="6050467"/>
                  <a:pt x="2387803" y="6775779"/>
                </a:cubicBezTo>
                <a:lnTo>
                  <a:pt x="2259550" y="6858000"/>
                </a:lnTo>
                <a:lnTo>
                  <a:pt x="0" y="6858000"/>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Public Sans"/>
              <a:ea typeface="+mn-ea"/>
              <a:cs typeface="+mn-cs"/>
            </a:endParaRPr>
          </a:p>
        </p:txBody>
      </p:sp>
      <p:sp>
        <p:nvSpPr>
          <p:cNvPr id="2" name="Title 1">
            <a:extLst>
              <a:ext uri="{FF2B5EF4-FFF2-40B4-BE49-F238E27FC236}">
                <a16:creationId xmlns:a16="http://schemas.microsoft.com/office/drawing/2014/main" id="{3630D9C6-276F-4D27-8C4E-B26E36AC76AC}"/>
              </a:ext>
            </a:extLst>
          </p:cNvPr>
          <p:cNvSpPr>
            <a:spLocks noGrp="1"/>
          </p:cNvSpPr>
          <p:nvPr>
            <p:ph type="title"/>
          </p:nvPr>
        </p:nvSpPr>
        <p:spPr>
          <a:xfrm>
            <a:off x="686834" y="1153572"/>
            <a:ext cx="3200400" cy="4461163"/>
          </a:xfrm>
        </p:spPr>
        <p:txBody>
          <a:bodyPr anchor="ctr">
            <a:normAutofit/>
          </a:bodyPr>
          <a:lstStyle/>
          <a:p>
            <a:pPr algn="ctr"/>
            <a:r>
              <a:rPr lang="en-US" sz="3200" dirty="0">
                <a:solidFill>
                  <a:schemeClr val="bg1"/>
                </a:solidFill>
              </a:rPr>
              <a:t>EPA Eligibility Requirements </a:t>
            </a:r>
            <a:r>
              <a:rPr lang="en-US" sz="2800" i="1" dirty="0">
                <a:solidFill>
                  <a:schemeClr val="bg1"/>
                </a:solidFill>
              </a:rPr>
              <a:t>(cont.)</a:t>
            </a:r>
          </a:p>
        </p:txBody>
      </p:sp>
      <p:sp>
        <p:nvSpPr>
          <p:cNvPr id="14" name="Arc 13">
            <a:extLst>
              <a:ext uri="{FF2B5EF4-FFF2-40B4-BE49-F238E27FC236}">
                <a16:creationId xmlns:a16="http://schemas.microsoft.com/office/drawing/2014/main" id="{081E4A58-353D-44AE-B2FC-2A74E2E400F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V="1">
            <a:off x="7550402" y="2455479"/>
            <a:ext cx="4083433" cy="4083433"/>
          </a:xfrm>
          <a:prstGeom prst="arc">
            <a:avLst/>
          </a:prstGeom>
          <a:ln w="127000" cap="rnd">
            <a:solidFill>
              <a:schemeClr val="accent4"/>
            </a:solidFill>
            <a:prstDash val="dash"/>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3F3F3F"/>
              </a:solidFill>
              <a:effectLst/>
              <a:uLnTx/>
              <a:uFillTx/>
              <a:latin typeface="Public Sans"/>
              <a:ea typeface="+mn-ea"/>
              <a:cs typeface="+mn-cs"/>
            </a:endParaRPr>
          </a:p>
        </p:txBody>
      </p:sp>
      <p:sp>
        <p:nvSpPr>
          <p:cNvPr id="3" name="Content Placeholder 2">
            <a:extLst>
              <a:ext uri="{FF2B5EF4-FFF2-40B4-BE49-F238E27FC236}">
                <a16:creationId xmlns:a16="http://schemas.microsoft.com/office/drawing/2014/main" id="{0B328DA5-C605-40B1-A0C9-92F3F237F1F8}"/>
              </a:ext>
            </a:extLst>
          </p:cNvPr>
          <p:cNvSpPr>
            <a:spLocks noGrp="1"/>
          </p:cNvSpPr>
          <p:nvPr>
            <p:ph idx="1"/>
          </p:nvPr>
        </p:nvSpPr>
        <p:spPr>
          <a:xfrm>
            <a:off x="4342884" y="634206"/>
            <a:ext cx="7290951" cy="5585619"/>
          </a:xfrm>
        </p:spPr>
        <p:txBody>
          <a:bodyPr anchor="ctr">
            <a:normAutofit/>
          </a:bodyPr>
          <a:lstStyle/>
          <a:p>
            <a:pPr marL="0" indent="0">
              <a:buNone/>
            </a:pPr>
            <a:r>
              <a:rPr lang="en-US" sz="3200" b="1" i="0" u="none" strike="noStrike" baseline="0" dirty="0">
                <a:solidFill>
                  <a:schemeClr val="tx2"/>
                </a:solidFill>
              </a:rPr>
              <a:t>Usage Required During 2 Years Prior to Upgrade</a:t>
            </a:r>
          </a:p>
          <a:p>
            <a:pPr>
              <a:buFont typeface="Wingdings" panose="05000000000000000000" pitchFamily="2" charset="2"/>
              <a:buChar char="§"/>
            </a:pPr>
            <a:r>
              <a:rPr lang="en-US" sz="3200" b="0" i="0" u="none" strike="noStrike" baseline="0" dirty="0">
                <a:solidFill>
                  <a:schemeClr val="tx2"/>
                </a:solidFill>
              </a:rPr>
              <a:t>Highway Vehicle: 7,000 mi/yr</a:t>
            </a:r>
            <a:endParaRPr lang="en-US" sz="3200" dirty="0">
              <a:solidFill>
                <a:schemeClr val="tx2"/>
              </a:solidFill>
            </a:endParaRPr>
          </a:p>
          <a:p>
            <a:pPr>
              <a:buFont typeface="Wingdings" panose="05000000000000000000" pitchFamily="2" charset="2"/>
              <a:buChar char="§"/>
            </a:pPr>
            <a:r>
              <a:rPr lang="en-US" sz="3200" b="0" i="0" u="none" strike="noStrike" baseline="0" dirty="0">
                <a:solidFill>
                  <a:schemeClr val="tx2"/>
                </a:solidFill>
                <a:latin typeface="+mj-lt"/>
              </a:rPr>
              <a:t>Locomotive &amp; Marine: 1,000 hr/yr</a:t>
            </a:r>
          </a:p>
          <a:p>
            <a:pPr>
              <a:buFont typeface="Wingdings" panose="05000000000000000000" pitchFamily="2" charset="2"/>
              <a:buChar char="§"/>
            </a:pPr>
            <a:r>
              <a:rPr lang="en-US" sz="3200" b="0" i="0" u="none" strike="noStrike" baseline="0" dirty="0">
                <a:solidFill>
                  <a:schemeClr val="tx2"/>
                </a:solidFill>
                <a:latin typeface="+mj-lt"/>
              </a:rPr>
              <a:t>Agricultural Pump: 250 hr/yr</a:t>
            </a:r>
          </a:p>
          <a:p>
            <a:pPr>
              <a:buFont typeface="Wingdings" panose="05000000000000000000" pitchFamily="2" charset="2"/>
              <a:buChar char="§"/>
            </a:pPr>
            <a:r>
              <a:rPr lang="en-US" sz="3200" b="0" i="0" u="none" strike="noStrike" baseline="0" dirty="0">
                <a:solidFill>
                  <a:schemeClr val="tx2"/>
                </a:solidFill>
                <a:latin typeface="+mj-lt"/>
              </a:rPr>
              <a:t>All Other Nonroad Engines: 500 hr/yr </a:t>
            </a:r>
          </a:p>
          <a:p>
            <a:pPr marL="0" indent="0">
              <a:buNone/>
            </a:pPr>
            <a:endParaRPr lang="en-US" sz="3200" dirty="0"/>
          </a:p>
        </p:txBody>
      </p:sp>
      <p:sp>
        <p:nvSpPr>
          <p:cNvPr id="4" name="Date Placeholder 3">
            <a:extLst>
              <a:ext uri="{FF2B5EF4-FFF2-40B4-BE49-F238E27FC236}">
                <a16:creationId xmlns:a16="http://schemas.microsoft.com/office/drawing/2014/main" id="{E53E3C65-D16D-466B-BCBC-01E86B20F644}"/>
              </a:ext>
            </a:extLst>
          </p:cNvPr>
          <p:cNvSpPr>
            <a:spLocks noGrp="1"/>
          </p:cNvSpPr>
          <p:nvPr>
            <p:ph type="dt" sz="half" idx="10"/>
          </p:nvPr>
        </p:nvSpPr>
        <p:spPr>
          <a:xfrm>
            <a:off x="1828800" y="6356350"/>
            <a:ext cx="1639957" cy="365125"/>
          </a:xfrm>
        </p:spPr>
        <p:txBody>
          <a:bodyPr>
            <a:normAutofit/>
          </a:bodyPr>
          <a:lstStyle/>
          <a:p>
            <a:pPr marL="0" marR="0" lvl="0" indent="0" algn="r" defTabSz="457200" rtl="0" eaLnBrk="1" fontAlgn="auto" latinLnBrk="0" hangingPunct="1">
              <a:lnSpc>
                <a:spcPct val="100000"/>
              </a:lnSpc>
              <a:spcBef>
                <a:spcPts val="0"/>
              </a:spcBef>
              <a:spcAft>
                <a:spcPts val="600"/>
              </a:spcAft>
              <a:buClrTx/>
              <a:buSzTx/>
              <a:buFontTx/>
              <a:buNone/>
              <a:tabLst/>
              <a:defRPr/>
            </a:pPr>
            <a:fld id="{FDEE75F8-48EB-4839-9E71-8CCEE647FA5C}" type="datetime1">
              <a:rPr kumimoji="0" lang="en-US" sz="1000" b="0" i="0" u="none" strike="noStrike" kern="1200" cap="none" spc="0" normalizeH="0" baseline="0" noProof="0">
                <a:ln>
                  <a:noFill/>
                </a:ln>
                <a:solidFill>
                  <a:srgbClr val="FFFFFF"/>
                </a:solidFill>
                <a:effectLst/>
                <a:uLnTx/>
                <a:uFillTx/>
                <a:latin typeface="Public Sans ExtraBold"/>
                <a:ea typeface="+mn-ea"/>
                <a:cs typeface="+mn-cs"/>
              </a:rPr>
              <a:pPr marL="0" marR="0" lvl="0" indent="0" algn="r" defTabSz="457200" rtl="0" eaLnBrk="1" fontAlgn="auto" latinLnBrk="0" hangingPunct="1">
                <a:lnSpc>
                  <a:spcPct val="100000"/>
                </a:lnSpc>
                <a:spcBef>
                  <a:spcPts val="0"/>
                </a:spcBef>
                <a:spcAft>
                  <a:spcPts val="600"/>
                </a:spcAft>
                <a:buClrTx/>
                <a:buSzTx/>
                <a:buFontTx/>
                <a:buNone/>
                <a:tabLst/>
                <a:defRPr/>
              </a:pPr>
              <a:t>1/9/2025</a:t>
            </a:fld>
            <a:endParaRPr kumimoji="0" lang="en-US" sz="1000" b="0" i="0" u="none" strike="noStrike" kern="1200" cap="none" spc="0" normalizeH="0" baseline="0" noProof="0" dirty="0">
              <a:ln>
                <a:noFill/>
              </a:ln>
              <a:solidFill>
                <a:srgbClr val="FFFFFF"/>
              </a:solidFill>
              <a:effectLst/>
              <a:uLnTx/>
              <a:uFillTx/>
              <a:latin typeface="Public Sans ExtraBold"/>
              <a:ea typeface="+mn-ea"/>
              <a:cs typeface="+mn-cs"/>
            </a:endParaRPr>
          </a:p>
        </p:txBody>
      </p:sp>
      <p:sp>
        <p:nvSpPr>
          <p:cNvPr id="5" name="Footer Placeholder 4">
            <a:extLst>
              <a:ext uri="{FF2B5EF4-FFF2-40B4-BE49-F238E27FC236}">
                <a16:creationId xmlns:a16="http://schemas.microsoft.com/office/drawing/2014/main" id="{F00EBBC9-2D71-471B-B443-E7F11EB28810}"/>
              </a:ext>
            </a:extLst>
          </p:cNvPr>
          <p:cNvSpPr>
            <a:spLocks noGrp="1"/>
          </p:cNvSpPr>
          <p:nvPr>
            <p:ph type="ftr" sz="quarter" idx="11"/>
          </p:nvPr>
        </p:nvSpPr>
        <p:spPr>
          <a:xfrm>
            <a:off x="4038600" y="6356350"/>
            <a:ext cx="5251174" cy="365125"/>
          </a:xfrm>
        </p:spPr>
        <p:txBody>
          <a:bodyPr>
            <a:normAutofit/>
          </a:bodyPr>
          <a:lstStyle/>
          <a:p>
            <a:pPr marL="0" marR="0" lvl="0" indent="0" algn="l" defTabSz="457200" rtl="0" eaLnBrk="1" fontAlgn="auto" latinLnBrk="0" hangingPunct="1">
              <a:lnSpc>
                <a:spcPct val="100000"/>
              </a:lnSpc>
              <a:spcBef>
                <a:spcPts val="0"/>
              </a:spcBef>
              <a:spcAft>
                <a:spcPts val="600"/>
              </a:spcAft>
              <a:buClrTx/>
              <a:buSzTx/>
              <a:buFontTx/>
              <a:buNone/>
              <a:tabLst/>
              <a:defRPr/>
            </a:pPr>
            <a:r>
              <a:rPr kumimoji="0" lang="en-US" sz="1000" b="0" i="0" u="none" strike="noStrike" kern="1200" cap="none" spc="0" normalizeH="0" baseline="0" noProof="0" dirty="0">
                <a:ln>
                  <a:noFill/>
                </a:ln>
                <a:solidFill>
                  <a:prstClr val="white">
                    <a:lumMod val="50000"/>
                  </a:prstClr>
                </a:solidFill>
                <a:effectLst/>
                <a:uLnTx/>
                <a:uFillTx/>
                <a:latin typeface="Public Sans ExtraBold"/>
                <a:ea typeface="+mn-ea"/>
                <a:cs typeface="+mn-cs"/>
              </a:rPr>
              <a:t>Connecticut Department of Energy &amp; Environmental Protection</a:t>
            </a:r>
          </a:p>
        </p:txBody>
      </p:sp>
    </p:spTree>
    <p:extLst>
      <p:ext uri="{BB962C8B-B14F-4D97-AF65-F5344CB8AC3E}">
        <p14:creationId xmlns:p14="http://schemas.microsoft.com/office/powerpoint/2010/main" val="868448504"/>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0" name="Rectangle 9">
            <a:extLst>
              <a:ext uri="{FF2B5EF4-FFF2-40B4-BE49-F238E27FC236}">
                <a16:creationId xmlns:a16="http://schemas.microsoft.com/office/drawing/2014/main" id="{907EF6B7-1338-4443-8C46-6A318D952DF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48" y="0"/>
            <a:ext cx="12188952"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Public Sans"/>
              <a:ea typeface="+mn-ea"/>
              <a:cs typeface="+mn-cs"/>
            </a:endParaRPr>
          </a:p>
        </p:txBody>
      </p:sp>
      <p:sp>
        <p:nvSpPr>
          <p:cNvPr id="12" name="Freeform: Shape 11">
            <a:extLst>
              <a:ext uri="{FF2B5EF4-FFF2-40B4-BE49-F238E27FC236}">
                <a16:creationId xmlns:a16="http://schemas.microsoft.com/office/drawing/2014/main" id="{DAAE4CDD-124C-4DCF-9584-B6033B545DD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 y="0"/>
            <a:ext cx="4167271" cy="6858000"/>
          </a:xfrm>
          <a:custGeom>
            <a:avLst/>
            <a:gdLst>
              <a:gd name="connsiteX0" fmla="*/ 0 w 4167271"/>
              <a:gd name="connsiteY0" fmla="*/ 0 h 6858000"/>
              <a:gd name="connsiteX1" fmla="*/ 2259550 w 4167271"/>
              <a:gd name="connsiteY1" fmla="*/ 0 h 6858000"/>
              <a:gd name="connsiteX2" fmla="*/ 2387803 w 4167271"/>
              <a:gd name="connsiteY2" fmla="*/ 82222 h 6858000"/>
              <a:gd name="connsiteX3" fmla="*/ 4167271 w 4167271"/>
              <a:gd name="connsiteY3" fmla="*/ 3429000 h 6858000"/>
              <a:gd name="connsiteX4" fmla="*/ 2387803 w 4167271"/>
              <a:gd name="connsiteY4" fmla="*/ 6775779 h 6858000"/>
              <a:gd name="connsiteX5" fmla="*/ 2259550 w 4167271"/>
              <a:gd name="connsiteY5" fmla="*/ 6858000 h 6858000"/>
              <a:gd name="connsiteX6" fmla="*/ 0 w 4167271"/>
              <a:gd name="connsiteY6"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67271" h="6858000">
                <a:moveTo>
                  <a:pt x="0" y="0"/>
                </a:moveTo>
                <a:lnTo>
                  <a:pt x="2259550" y="0"/>
                </a:lnTo>
                <a:lnTo>
                  <a:pt x="2387803" y="82222"/>
                </a:lnTo>
                <a:cubicBezTo>
                  <a:pt x="3461407" y="807534"/>
                  <a:pt x="4167271" y="2035835"/>
                  <a:pt x="4167271" y="3429000"/>
                </a:cubicBezTo>
                <a:cubicBezTo>
                  <a:pt x="4167271" y="4822165"/>
                  <a:pt x="3461407" y="6050467"/>
                  <a:pt x="2387803" y="6775779"/>
                </a:cubicBezTo>
                <a:lnTo>
                  <a:pt x="2259550" y="6858000"/>
                </a:lnTo>
                <a:lnTo>
                  <a:pt x="0" y="6858000"/>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Public Sans"/>
              <a:ea typeface="+mn-ea"/>
              <a:cs typeface="+mn-cs"/>
            </a:endParaRPr>
          </a:p>
        </p:txBody>
      </p:sp>
      <p:sp>
        <p:nvSpPr>
          <p:cNvPr id="2" name="Title 1">
            <a:extLst>
              <a:ext uri="{FF2B5EF4-FFF2-40B4-BE49-F238E27FC236}">
                <a16:creationId xmlns:a16="http://schemas.microsoft.com/office/drawing/2014/main" id="{3630D9C6-276F-4D27-8C4E-B26E36AC76AC}"/>
              </a:ext>
            </a:extLst>
          </p:cNvPr>
          <p:cNvSpPr>
            <a:spLocks noGrp="1"/>
          </p:cNvSpPr>
          <p:nvPr>
            <p:ph type="title"/>
          </p:nvPr>
        </p:nvSpPr>
        <p:spPr>
          <a:xfrm>
            <a:off x="686834" y="1153572"/>
            <a:ext cx="3200400" cy="4461163"/>
          </a:xfrm>
        </p:spPr>
        <p:txBody>
          <a:bodyPr anchor="ctr">
            <a:normAutofit/>
          </a:bodyPr>
          <a:lstStyle/>
          <a:p>
            <a:pPr algn="ctr"/>
            <a:r>
              <a:rPr lang="en-US" sz="3200" dirty="0">
                <a:solidFill>
                  <a:schemeClr val="bg1"/>
                </a:solidFill>
              </a:rPr>
              <a:t>EPA Eligibility Requirements </a:t>
            </a:r>
            <a:r>
              <a:rPr lang="en-US" sz="2800" i="1" dirty="0">
                <a:solidFill>
                  <a:schemeClr val="bg1"/>
                </a:solidFill>
              </a:rPr>
              <a:t>(cont.)</a:t>
            </a:r>
          </a:p>
        </p:txBody>
      </p:sp>
      <p:sp>
        <p:nvSpPr>
          <p:cNvPr id="14" name="Arc 13">
            <a:extLst>
              <a:ext uri="{FF2B5EF4-FFF2-40B4-BE49-F238E27FC236}">
                <a16:creationId xmlns:a16="http://schemas.microsoft.com/office/drawing/2014/main" id="{081E4A58-353D-44AE-B2FC-2A74E2E400F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V="1">
            <a:off x="7550402" y="2455479"/>
            <a:ext cx="4083433" cy="4083433"/>
          </a:xfrm>
          <a:prstGeom prst="arc">
            <a:avLst/>
          </a:prstGeom>
          <a:ln w="127000" cap="rnd">
            <a:solidFill>
              <a:schemeClr val="accent4"/>
            </a:solidFill>
            <a:prstDash val="dash"/>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3F3F3F"/>
              </a:solidFill>
              <a:effectLst/>
              <a:uLnTx/>
              <a:uFillTx/>
              <a:latin typeface="Public Sans"/>
              <a:ea typeface="+mn-ea"/>
              <a:cs typeface="+mn-cs"/>
            </a:endParaRPr>
          </a:p>
        </p:txBody>
      </p:sp>
      <p:sp>
        <p:nvSpPr>
          <p:cNvPr id="3" name="Content Placeholder 2">
            <a:extLst>
              <a:ext uri="{FF2B5EF4-FFF2-40B4-BE49-F238E27FC236}">
                <a16:creationId xmlns:a16="http://schemas.microsoft.com/office/drawing/2014/main" id="{0B328DA5-C605-40B1-A0C9-92F3F237F1F8}"/>
              </a:ext>
            </a:extLst>
          </p:cNvPr>
          <p:cNvSpPr>
            <a:spLocks noGrp="1"/>
          </p:cNvSpPr>
          <p:nvPr>
            <p:ph idx="1"/>
          </p:nvPr>
        </p:nvSpPr>
        <p:spPr>
          <a:xfrm>
            <a:off x="4342884" y="634206"/>
            <a:ext cx="7290951" cy="5585619"/>
          </a:xfrm>
        </p:spPr>
        <p:txBody>
          <a:bodyPr anchor="ctr">
            <a:normAutofit/>
          </a:bodyPr>
          <a:lstStyle/>
          <a:p>
            <a:pPr marL="0" indent="0">
              <a:buNone/>
            </a:pPr>
            <a:r>
              <a:rPr lang="en-US" sz="3600" b="0" i="0" u="none" strike="noStrike" baseline="0" dirty="0">
                <a:solidFill>
                  <a:schemeClr val="tx2"/>
                </a:solidFill>
              </a:rPr>
              <a:t>Documentation Requirements: </a:t>
            </a:r>
          </a:p>
          <a:p>
            <a:pPr marL="0" indent="0">
              <a:buNone/>
            </a:pPr>
            <a:r>
              <a:rPr lang="en-US" sz="3200" b="0" i="0" u="none" strike="noStrike" baseline="0" dirty="0">
                <a:solidFill>
                  <a:schemeClr val="tx2"/>
                </a:solidFill>
              </a:rPr>
              <a:t>Participating fleet owners must attest to ownership, usage, and remaining life requirements in a signed Eligibility </a:t>
            </a:r>
            <a:r>
              <a:rPr lang="en-US" sz="3200" dirty="0">
                <a:solidFill>
                  <a:schemeClr val="tx2"/>
                </a:solidFill>
              </a:rPr>
              <a:t>S</a:t>
            </a:r>
            <a:r>
              <a:rPr lang="en-US" sz="3200" b="0" i="0" u="none" strike="noStrike" baseline="0" dirty="0">
                <a:solidFill>
                  <a:schemeClr val="tx2"/>
                </a:solidFill>
              </a:rPr>
              <a:t>tatement. </a:t>
            </a:r>
            <a:r>
              <a:rPr lang="en-US" sz="3200" dirty="0">
                <a:solidFill>
                  <a:schemeClr val="tx2"/>
                </a:solidFill>
              </a:rPr>
              <a:t>DEEP is requesting t</a:t>
            </a:r>
            <a:r>
              <a:rPr lang="en-US" sz="3200" b="0" i="0" u="none" strike="noStrike" baseline="0" dirty="0">
                <a:solidFill>
                  <a:schemeClr val="tx2"/>
                </a:solidFill>
              </a:rPr>
              <a:t>he documentation at the time of application</a:t>
            </a:r>
            <a:r>
              <a:rPr lang="en-US" sz="3200" dirty="0">
                <a:solidFill>
                  <a:schemeClr val="tx2"/>
                </a:solidFill>
              </a:rPr>
              <a:t>; it will be submitted to EPA </a:t>
            </a:r>
            <a:r>
              <a:rPr lang="en-US" sz="3200" b="0" i="0" u="none" strike="noStrike" baseline="0" dirty="0">
                <a:solidFill>
                  <a:schemeClr val="tx2"/>
                </a:solidFill>
              </a:rPr>
              <a:t>if the project is selected for funding. This documentation is to verify the eligible use of grant funds. A sample Eligibility </a:t>
            </a:r>
            <a:r>
              <a:rPr lang="en-US" sz="3200" dirty="0">
                <a:solidFill>
                  <a:schemeClr val="tx2"/>
                </a:solidFill>
              </a:rPr>
              <a:t>S</a:t>
            </a:r>
            <a:r>
              <a:rPr lang="en-US" sz="3200" b="0" i="0" u="none" strike="noStrike" baseline="0" dirty="0">
                <a:solidFill>
                  <a:schemeClr val="tx2"/>
                </a:solidFill>
              </a:rPr>
              <a:t>tatement may be found at: </a:t>
            </a:r>
            <a:r>
              <a:rPr lang="en-US" sz="3200" b="0" i="0" u="none" strike="noStrike" baseline="0" dirty="0">
                <a:solidFill>
                  <a:srgbClr val="00AAE7"/>
                </a:solidFill>
                <a:hlinkClick r:id="rId2">
                  <a:extLst>
                    <a:ext uri="{A12FA001-AC4F-418D-AE19-62706E023703}">
                      <ahyp:hlinkClr xmlns:ahyp="http://schemas.microsoft.com/office/drawing/2018/hyperlinkcolor" val="tx"/>
                    </a:ext>
                  </a:extLst>
                </a:hlinkClick>
              </a:rPr>
              <a:t>www.epa.gov/dera/state</a:t>
            </a:r>
            <a:endParaRPr lang="en-US" sz="3200" dirty="0">
              <a:solidFill>
                <a:srgbClr val="00AAE7"/>
              </a:solidFill>
            </a:endParaRPr>
          </a:p>
          <a:p>
            <a:pPr marL="0" indent="0">
              <a:buNone/>
            </a:pPr>
            <a:endParaRPr lang="en-US" sz="3200" dirty="0"/>
          </a:p>
        </p:txBody>
      </p:sp>
      <p:sp>
        <p:nvSpPr>
          <p:cNvPr id="4" name="Date Placeholder 3">
            <a:extLst>
              <a:ext uri="{FF2B5EF4-FFF2-40B4-BE49-F238E27FC236}">
                <a16:creationId xmlns:a16="http://schemas.microsoft.com/office/drawing/2014/main" id="{E53E3C65-D16D-466B-BCBC-01E86B20F644}"/>
              </a:ext>
            </a:extLst>
          </p:cNvPr>
          <p:cNvSpPr>
            <a:spLocks noGrp="1"/>
          </p:cNvSpPr>
          <p:nvPr>
            <p:ph type="dt" sz="half" idx="10"/>
          </p:nvPr>
        </p:nvSpPr>
        <p:spPr>
          <a:xfrm>
            <a:off x="1828800" y="6356350"/>
            <a:ext cx="1639957" cy="365125"/>
          </a:xfrm>
        </p:spPr>
        <p:txBody>
          <a:bodyPr>
            <a:normAutofit/>
          </a:bodyPr>
          <a:lstStyle/>
          <a:p>
            <a:pPr marL="0" marR="0" lvl="0" indent="0" algn="r" defTabSz="457200" rtl="0" eaLnBrk="1" fontAlgn="auto" latinLnBrk="0" hangingPunct="1">
              <a:lnSpc>
                <a:spcPct val="100000"/>
              </a:lnSpc>
              <a:spcBef>
                <a:spcPts val="0"/>
              </a:spcBef>
              <a:spcAft>
                <a:spcPts val="600"/>
              </a:spcAft>
              <a:buClrTx/>
              <a:buSzTx/>
              <a:buFontTx/>
              <a:buNone/>
              <a:tabLst/>
              <a:defRPr/>
            </a:pPr>
            <a:fld id="{FDEE75F8-48EB-4839-9E71-8CCEE647FA5C}" type="datetime1">
              <a:rPr kumimoji="0" lang="en-US" sz="1000" b="0" i="0" u="none" strike="noStrike" kern="1200" cap="none" spc="0" normalizeH="0" baseline="0" noProof="0">
                <a:ln>
                  <a:noFill/>
                </a:ln>
                <a:solidFill>
                  <a:srgbClr val="FFFFFF"/>
                </a:solidFill>
                <a:effectLst/>
                <a:uLnTx/>
                <a:uFillTx/>
                <a:latin typeface="Public Sans ExtraBold"/>
                <a:ea typeface="+mn-ea"/>
                <a:cs typeface="+mn-cs"/>
              </a:rPr>
              <a:pPr marL="0" marR="0" lvl="0" indent="0" algn="r" defTabSz="457200" rtl="0" eaLnBrk="1" fontAlgn="auto" latinLnBrk="0" hangingPunct="1">
                <a:lnSpc>
                  <a:spcPct val="100000"/>
                </a:lnSpc>
                <a:spcBef>
                  <a:spcPts val="0"/>
                </a:spcBef>
                <a:spcAft>
                  <a:spcPts val="600"/>
                </a:spcAft>
                <a:buClrTx/>
                <a:buSzTx/>
                <a:buFontTx/>
                <a:buNone/>
                <a:tabLst/>
                <a:defRPr/>
              </a:pPr>
              <a:t>1/9/2025</a:t>
            </a:fld>
            <a:endParaRPr kumimoji="0" lang="en-US" sz="1000" b="0" i="0" u="none" strike="noStrike" kern="1200" cap="none" spc="0" normalizeH="0" baseline="0" noProof="0" dirty="0">
              <a:ln>
                <a:noFill/>
              </a:ln>
              <a:solidFill>
                <a:srgbClr val="FFFFFF"/>
              </a:solidFill>
              <a:effectLst/>
              <a:uLnTx/>
              <a:uFillTx/>
              <a:latin typeface="Public Sans ExtraBold"/>
              <a:ea typeface="+mn-ea"/>
              <a:cs typeface="+mn-cs"/>
            </a:endParaRPr>
          </a:p>
        </p:txBody>
      </p:sp>
      <p:sp>
        <p:nvSpPr>
          <p:cNvPr id="5" name="Footer Placeholder 4">
            <a:extLst>
              <a:ext uri="{FF2B5EF4-FFF2-40B4-BE49-F238E27FC236}">
                <a16:creationId xmlns:a16="http://schemas.microsoft.com/office/drawing/2014/main" id="{F00EBBC9-2D71-471B-B443-E7F11EB28810}"/>
              </a:ext>
            </a:extLst>
          </p:cNvPr>
          <p:cNvSpPr>
            <a:spLocks noGrp="1"/>
          </p:cNvSpPr>
          <p:nvPr>
            <p:ph type="ftr" sz="quarter" idx="11"/>
          </p:nvPr>
        </p:nvSpPr>
        <p:spPr>
          <a:xfrm>
            <a:off x="4038600" y="6356350"/>
            <a:ext cx="5251174" cy="365125"/>
          </a:xfrm>
        </p:spPr>
        <p:txBody>
          <a:bodyPr>
            <a:normAutofit/>
          </a:bodyPr>
          <a:lstStyle/>
          <a:p>
            <a:pPr marL="0" marR="0" lvl="0" indent="0" algn="l" defTabSz="457200" rtl="0" eaLnBrk="1" fontAlgn="auto" latinLnBrk="0" hangingPunct="1">
              <a:lnSpc>
                <a:spcPct val="100000"/>
              </a:lnSpc>
              <a:spcBef>
                <a:spcPts val="0"/>
              </a:spcBef>
              <a:spcAft>
                <a:spcPts val="600"/>
              </a:spcAft>
              <a:buClrTx/>
              <a:buSzTx/>
              <a:buFontTx/>
              <a:buNone/>
              <a:tabLst/>
              <a:defRPr/>
            </a:pPr>
            <a:r>
              <a:rPr kumimoji="0" lang="en-US" sz="1000" b="0" i="0" u="none" strike="noStrike" kern="1200" cap="none" spc="0" normalizeH="0" baseline="0" noProof="0" dirty="0">
                <a:ln>
                  <a:noFill/>
                </a:ln>
                <a:solidFill>
                  <a:prstClr val="white">
                    <a:lumMod val="50000"/>
                  </a:prstClr>
                </a:solidFill>
                <a:effectLst/>
                <a:uLnTx/>
                <a:uFillTx/>
                <a:latin typeface="Public Sans ExtraBold"/>
                <a:ea typeface="+mn-ea"/>
                <a:cs typeface="+mn-cs"/>
              </a:rPr>
              <a:t>Connecticut Department of Energy &amp; Environmental Protection</a:t>
            </a:r>
          </a:p>
        </p:txBody>
      </p:sp>
    </p:spTree>
    <p:extLst>
      <p:ext uri="{BB962C8B-B14F-4D97-AF65-F5344CB8AC3E}">
        <p14:creationId xmlns:p14="http://schemas.microsoft.com/office/powerpoint/2010/main" val="1750300671"/>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27" name="Rectangle 26">
            <a:extLst>
              <a:ext uri="{FF2B5EF4-FFF2-40B4-BE49-F238E27FC236}">
                <a16:creationId xmlns:a16="http://schemas.microsoft.com/office/drawing/2014/main" id="{A3363022-C969-41E9-8EB2-E4C94908C1FA}"/>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1"/>
            <a:ext cx="12191695" cy="685202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Public Sans"/>
              <a:ea typeface="+mn-ea"/>
              <a:cs typeface="+mn-cs"/>
            </a:endParaRPr>
          </a:p>
        </p:txBody>
      </p:sp>
      <p:sp>
        <p:nvSpPr>
          <p:cNvPr id="29" name="Rectangle 28">
            <a:extLst>
              <a:ext uri="{FF2B5EF4-FFF2-40B4-BE49-F238E27FC236}">
                <a16:creationId xmlns:a16="http://schemas.microsoft.com/office/drawing/2014/main" id="{8D1AD6B3-BE88-4CEB-BA17-790657CC4729}"/>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 y="0"/>
            <a:ext cx="12191695" cy="6858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Public Sans"/>
              <a:ea typeface="+mn-ea"/>
              <a:cs typeface="+mn-cs"/>
            </a:endParaRPr>
          </a:p>
        </p:txBody>
      </p:sp>
      <p:sp>
        <p:nvSpPr>
          <p:cNvPr id="2" name="Title 1">
            <a:extLst>
              <a:ext uri="{FF2B5EF4-FFF2-40B4-BE49-F238E27FC236}">
                <a16:creationId xmlns:a16="http://schemas.microsoft.com/office/drawing/2014/main" id="{07A75872-B751-4CF1-8EFC-DE322CAD2692}"/>
              </a:ext>
            </a:extLst>
          </p:cNvPr>
          <p:cNvSpPr>
            <a:spLocks noGrp="1"/>
          </p:cNvSpPr>
          <p:nvPr>
            <p:ph type="title"/>
          </p:nvPr>
        </p:nvSpPr>
        <p:spPr>
          <a:xfrm>
            <a:off x="6569501" y="3657600"/>
            <a:ext cx="5276943" cy="1297115"/>
          </a:xfrm>
        </p:spPr>
        <p:txBody>
          <a:bodyPr vert="horz" lIns="91440" tIns="45720" rIns="91440" bIns="45720" rtlCol="0" anchor="t">
            <a:normAutofit fontScale="90000"/>
          </a:bodyPr>
          <a:lstStyle/>
          <a:p>
            <a:pPr>
              <a:lnSpc>
                <a:spcPct val="90000"/>
              </a:lnSpc>
            </a:pPr>
            <a:br>
              <a:rPr lang="en-US" sz="1600" kern="1200" dirty="0">
                <a:solidFill>
                  <a:schemeClr val="tx2"/>
                </a:solidFill>
                <a:latin typeface="+mj-lt"/>
                <a:ea typeface="+mj-ea"/>
                <a:cs typeface="+mj-cs"/>
              </a:rPr>
            </a:br>
            <a:r>
              <a:rPr lang="en-US" sz="6000" kern="1200" dirty="0">
                <a:solidFill>
                  <a:schemeClr val="tx2"/>
                </a:solidFill>
                <a:latin typeface="+mj-lt"/>
                <a:ea typeface="+mj-ea"/>
                <a:cs typeface="+mj-cs"/>
              </a:rPr>
              <a:t>DERA Reimbursement</a:t>
            </a:r>
            <a:br>
              <a:rPr lang="en-US" sz="1600" kern="1200" dirty="0">
                <a:solidFill>
                  <a:schemeClr val="tx2"/>
                </a:solidFill>
                <a:latin typeface="+mj-lt"/>
                <a:ea typeface="+mj-ea"/>
                <a:cs typeface="+mj-cs"/>
              </a:rPr>
            </a:br>
            <a:br>
              <a:rPr lang="en-US" sz="1600" kern="1200" dirty="0">
                <a:solidFill>
                  <a:schemeClr val="tx2"/>
                </a:solidFill>
                <a:effectLst>
                  <a:outerShdw blurRad="50800" dist="38100" dir="2700000" algn="tl" rotWithShape="0">
                    <a:prstClr val="black">
                      <a:alpha val="40000"/>
                    </a:prstClr>
                  </a:outerShdw>
                </a:effectLst>
                <a:latin typeface="+mj-lt"/>
                <a:ea typeface="+mj-ea"/>
                <a:cs typeface="+mj-cs"/>
              </a:rPr>
            </a:br>
            <a:endParaRPr lang="en-US" sz="1600" kern="1200" dirty="0">
              <a:solidFill>
                <a:schemeClr val="tx2"/>
              </a:solidFill>
              <a:latin typeface="+mj-lt"/>
              <a:ea typeface="+mj-ea"/>
              <a:cs typeface="+mj-cs"/>
            </a:endParaRPr>
          </a:p>
        </p:txBody>
      </p:sp>
      <p:pic>
        <p:nvPicPr>
          <p:cNvPr id="7" name="Content Placeholder 6">
            <a:extLst>
              <a:ext uri="{FF2B5EF4-FFF2-40B4-BE49-F238E27FC236}">
                <a16:creationId xmlns:a16="http://schemas.microsoft.com/office/drawing/2014/main" id="{436EA722-9380-A07C-A169-C0EC6B665B88}"/>
              </a:ext>
            </a:extLst>
          </p:cNvPr>
          <p:cNvPicPr>
            <a:picLocks noGrp="1" noChangeAspect="1"/>
          </p:cNvPicPr>
          <p:nvPr>
            <p:ph idx="1"/>
          </p:nvPr>
        </p:nvPicPr>
        <p:blipFill>
          <a:blip r:embed="rId2"/>
          <a:stretch>
            <a:fillRect/>
          </a:stretch>
        </p:blipFill>
        <p:spPr>
          <a:xfrm>
            <a:off x="340470" y="1996791"/>
            <a:ext cx="4141760" cy="3778818"/>
          </a:xfrm>
          <a:custGeom>
            <a:avLst/>
            <a:gdLst/>
            <a:ahLst/>
            <a:cxnLst/>
            <a:rect l="l" t="t" r="r" b="b"/>
            <a:pathLst>
              <a:path w="4141760" h="4377846">
                <a:moveTo>
                  <a:pt x="0" y="0"/>
                </a:moveTo>
                <a:lnTo>
                  <a:pt x="4141760" y="0"/>
                </a:lnTo>
                <a:lnTo>
                  <a:pt x="4141760" y="4377846"/>
                </a:lnTo>
                <a:lnTo>
                  <a:pt x="0" y="4377846"/>
                </a:lnTo>
                <a:close/>
              </a:path>
            </a:pathLst>
          </a:custGeom>
        </p:spPr>
      </p:pic>
      <p:grpSp>
        <p:nvGrpSpPr>
          <p:cNvPr id="31" name="Group 30">
            <a:extLst>
              <a:ext uri="{FF2B5EF4-FFF2-40B4-BE49-F238E27FC236}">
                <a16:creationId xmlns:a16="http://schemas.microsoft.com/office/drawing/2014/main" id="{89D1390B-7E13-4B4F-9CB2-391063412E54}"/>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4253" y="-5977"/>
            <a:ext cx="6238675" cy="6863979"/>
            <a:chOff x="305" y="-5977"/>
            <a:chExt cx="6238675" cy="6863979"/>
          </a:xfrm>
        </p:grpSpPr>
        <p:sp>
          <p:nvSpPr>
            <p:cNvPr id="32" name="Freeform: Shape 31">
              <a:extLst>
                <a:ext uri="{FF2B5EF4-FFF2-40B4-BE49-F238E27FC236}">
                  <a16:creationId xmlns:a16="http://schemas.microsoft.com/office/drawing/2014/main" id="{9E720206-AA49-4786-A932-A2650DE09183}"/>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flipH="1">
              <a:off x="305" y="34854"/>
              <a:ext cx="6028697" cy="6817170"/>
            </a:xfrm>
            <a:custGeom>
              <a:avLst/>
              <a:gdLst>
                <a:gd name="connsiteX0" fmla="*/ 6028697 w 6028697"/>
                <a:gd name="connsiteY0" fmla="*/ 6155323 h 6817170"/>
                <a:gd name="connsiteX1" fmla="*/ 6028697 w 6028697"/>
                <a:gd name="connsiteY1" fmla="*/ 6817170 h 6817170"/>
                <a:gd name="connsiteX2" fmla="*/ 5157862 w 6028697"/>
                <a:gd name="connsiteY2" fmla="*/ 6817170 h 6817170"/>
                <a:gd name="connsiteX3" fmla="*/ 5347156 w 6028697"/>
                <a:gd name="connsiteY3" fmla="*/ 6687553 h 6817170"/>
                <a:gd name="connsiteX4" fmla="*/ 5487470 w 6028697"/>
                <a:gd name="connsiteY4" fmla="*/ 6581714 h 6817170"/>
                <a:gd name="connsiteX5" fmla="*/ 5627642 w 6028697"/>
                <a:gd name="connsiteY5" fmla="*/ 6472328 h 6817170"/>
                <a:gd name="connsiteX6" fmla="*/ 5911392 w 6028697"/>
                <a:gd name="connsiteY6" fmla="*/ 6245328 h 6817170"/>
                <a:gd name="connsiteX7" fmla="*/ 4481066 w 6028697"/>
                <a:gd name="connsiteY7" fmla="*/ 478 h 6817170"/>
                <a:gd name="connsiteX8" fmla="*/ 4672258 w 6028697"/>
                <a:gd name="connsiteY8" fmla="*/ 7519 h 6817170"/>
                <a:gd name="connsiteX9" fmla="*/ 5429869 w 6028697"/>
                <a:gd name="connsiteY9" fmla="*/ 125134 h 6817170"/>
                <a:gd name="connsiteX10" fmla="*/ 5976319 w 6028697"/>
                <a:gd name="connsiteY10" fmla="*/ 314893 h 6817170"/>
                <a:gd name="connsiteX11" fmla="*/ 6028697 w 6028697"/>
                <a:gd name="connsiteY11" fmla="*/ 339901 h 6817170"/>
                <a:gd name="connsiteX12" fmla="*/ 6028697 w 6028697"/>
                <a:gd name="connsiteY12" fmla="*/ 732458 h 6817170"/>
                <a:gd name="connsiteX13" fmla="*/ 5990985 w 6028697"/>
                <a:gd name="connsiteY13" fmla="*/ 712211 h 6817170"/>
                <a:gd name="connsiteX14" fmla="*/ 5341339 w 6028697"/>
                <a:gd name="connsiteY14" fmla="*/ 475281 h 6817170"/>
                <a:gd name="connsiteX15" fmla="*/ 4651969 w 6028697"/>
                <a:gd name="connsiteY15" fmla="*/ 377104 h 6817170"/>
                <a:gd name="connsiteX16" fmla="*/ 3953093 w 6028697"/>
                <a:gd name="connsiteY16" fmla="*/ 402498 h 6817170"/>
                <a:gd name="connsiteX17" fmla="*/ 3267413 w 6028697"/>
                <a:gd name="connsiteY17" fmla="*/ 546643 h 6817170"/>
                <a:gd name="connsiteX18" fmla="*/ 1439498 w 6028697"/>
                <a:gd name="connsiteY18" fmla="*/ 1568141 h 6817170"/>
                <a:gd name="connsiteX19" fmla="*/ 960671 w 6028697"/>
                <a:gd name="connsiteY19" fmla="*/ 2082013 h 6817170"/>
                <a:gd name="connsiteX20" fmla="*/ 581866 w 6028697"/>
                <a:gd name="connsiteY20" fmla="*/ 2672638 h 6817170"/>
                <a:gd name="connsiteX21" fmla="*/ 324789 w 6028697"/>
                <a:gd name="connsiteY21" fmla="*/ 3325262 h 6817170"/>
                <a:gd name="connsiteX22" fmla="*/ 231151 w 6028697"/>
                <a:gd name="connsiteY22" fmla="*/ 4022292 h 6817170"/>
                <a:gd name="connsiteX23" fmla="*/ 270592 w 6028697"/>
                <a:gd name="connsiteY23" fmla="*/ 4362792 h 6817170"/>
                <a:gd name="connsiteX24" fmla="*/ 387213 w 6028697"/>
                <a:gd name="connsiteY24" fmla="*/ 4681585 h 6817170"/>
                <a:gd name="connsiteX25" fmla="*/ 468507 w 6028697"/>
                <a:gd name="connsiteY25" fmla="*/ 4831546 h 6817170"/>
                <a:gd name="connsiteX26" fmla="*/ 561862 w 6028697"/>
                <a:gd name="connsiteY26" fmla="*/ 4976826 h 6817170"/>
                <a:gd name="connsiteX27" fmla="*/ 777511 w 6028697"/>
                <a:gd name="connsiteY27" fmla="*/ 5257597 h 6817170"/>
                <a:gd name="connsiteX28" fmla="*/ 1010895 w 6028697"/>
                <a:gd name="connsiteY28" fmla="*/ 5540494 h 6817170"/>
                <a:gd name="connsiteX29" fmla="*/ 1126948 w 6028697"/>
                <a:gd name="connsiteY29" fmla="*/ 5688186 h 6817170"/>
                <a:gd name="connsiteX30" fmla="*/ 1182706 w 6028697"/>
                <a:gd name="connsiteY30" fmla="*/ 5760543 h 6817170"/>
                <a:gd name="connsiteX31" fmla="*/ 1237327 w 6028697"/>
                <a:gd name="connsiteY31" fmla="*/ 5830060 h 6817170"/>
                <a:gd name="connsiteX32" fmla="*/ 1706649 w 6028697"/>
                <a:gd name="connsiteY32" fmla="*/ 6342797 h 6817170"/>
                <a:gd name="connsiteX33" fmla="*/ 1956207 w 6028697"/>
                <a:gd name="connsiteY33" fmla="*/ 6573484 h 6817170"/>
                <a:gd name="connsiteX34" fmla="*/ 2217681 w 6028697"/>
                <a:gd name="connsiteY34" fmla="*/ 6786297 h 6817170"/>
                <a:gd name="connsiteX35" fmla="*/ 2260820 w 6028697"/>
                <a:gd name="connsiteY35" fmla="*/ 6817170 h 6817170"/>
                <a:gd name="connsiteX36" fmla="*/ 1429497 w 6028697"/>
                <a:gd name="connsiteY36" fmla="*/ 6817170 h 6817170"/>
                <a:gd name="connsiteX37" fmla="*/ 1327275 w 6028697"/>
                <a:gd name="connsiteY37" fmla="*/ 6713800 h 6817170"/>
                <a:gd name="connsiteX38" fmla="*/ 1080556 w 6028697"/>
                <a:gd name="connsiteY38" fmla="*/ 6414443 h 6817170"/>
                <a:gd name="connsiteX39" fmla="*/ 865189 w 6028697"/>
                <a:gd name="connsiteY39" fmla="*/ 6097496 h 6817170"/>
                <a:gd name="connsiteX40" fmla="*/ 814823 w 6028697"/>
                <a:gd name="connsiteY40" fmla="*/ 6016911 h 6817170"/>
                <a:gd name="connsiteX41" fmla="*/ 766729 w 6028697"/>
                <a:gd name="connsiteY41" fmla="*/ 5938453 h 6817170"/>
                <a:gd name="connsiteX42" fmla="*/ 671672 w 6028697"/>
                <a:gd name="connsiteY42" fmla="*/ 5786648 h 6817170"/>
                <a:gd name="connsiteX43" fmla="*/ 474608 w 6028697"/>
                <a:gd name="connsiteY43" fmla="*/ 5474664 h 6817170"/>
                <a:gd name="connsiteX44" fmla="*/ 282652 w 6028697"/>
                <a:gd name="connsiteY44" fmla="*/ 5146508 h 6817170"/>
                <a:gd name="connsiteX45" fmla="*/ 196108 w 6028697"/>
                <a:gd name="connsiteY45" fmla="*/ 4972712 h 6817170"/>
                <a:gd name="connsiteX46" fmla="*/ 122474 w 6028697"/>
                <a:gd name="connsiteY46" fmla="*/ 4791821 h 6817170"/>
                <a:gd name="connsiteX47" fmla="*/ 65724 w 6028697"/>
                <a:gd name="connsiteY47" fmla="*/ 4603129 h 6817170"/>
                <a:gd name="connsiteX48" fmla="*/ 44727 w 6028697"/>
                <a:gd name="connsiteY48" fmla="*/ 4506937 h 6817170"/>
                <a:gd name="connsiteX49" fmla="*/ 35505 w 6028697"/>
                <a:gd name="connsiteY49" fmla="*/ 4458699 h 6817170"/>
                <a:gd name="connsiteX50" fmla="*/ 27845 w 6028697"/>
                <a:gd name="connsiteY50" fmla="*/ 4410320 h 6817170"/>
                <a:gd name="connsiteX51" fmla="*/ 37 w 6028697"/>
                <a:gd name="connsiteY51" fmla="*/ 4022292 h 6817170"/>
                <a:gd name="connsiteX52" fmla="*/ 78777 w 6028697"/>
                <a:gd name="connsiteY52" fmla="*/ 3267236 h 6817170"/>
                <a:gd name="connsiteX53" fmla="*/ 315424 w 6028697"/>
                <a:gd name="connsiteY53" fmla="*/ 2543673 h 6817170"/>
                <a:gd name="connsiteX54" fmla="*/ 1202710 w 6028697"/>
                <a:gd name="connsiteY54" fmla="*/ 1314895 h 6817170"/>
                <a:gd name="connsiteX55" fmla="*/ 1791065 w 6028697"/>
                <a:gd name="connsiteY55" fmla="*/ 833514 h 6817170"/>
                <a:gd name="connsiteX56" fmla="*/ 3908404 w 6028697"/>
                <a:gd name="connsiteY56" fmla="*/ 29794 h 6817170"/>
                <a:gd name="connsiteX57" fmla="*/ 4481066 w 6028697"/>
                <a:gd name="connsiteY57" fmla="*/ 478 h 6817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6028697" h="6817170">
                  <a:moveTo>
                    <a:pt x="6028697" y="6155323"/>
                  </a:moveTo>
                  <a:lnTo>
                    <a:pt x="6028697" y="6817170"/>
                  </a:lnTo>
                  <a:lnTo>
                    <a:pt x="5157862" y="6817170"/>
                  </a:lnTo>
                  <a:lnTo>
                    <a:pt x="5347156" y="6687553"/>
                  </a:lnTo>
                  <a:cubicBezTo>
                    <a:pt x="5394117" y="6653219"/>
                    <a:pt x="5440793" y="6617608"/>
                    <a:pt x="5487470" y="6581714"/>
                  </a:cubicBezTo>
                  <a:cubicBezTo>
                    <a:pt x="5534147" y="6545820"/>
                    <a:pt x="5580966" y="6509358"/>
                    <a:pt x="5627642" y="6472328"/>
                  </a:cubicBezTo>
                  <a:lnTo>
                    <a:pt x="5911392" y="6245328"/>
                  </a:lnTo>
                  <a:close/>
                  <a:moveTo>
                    <a:pt x="4481066" y="478"/>
                  </a:moveTo>
                  <a:cubicBezTo>
                    <a:pt x="4544817" y="1422"/>
                    <a:pt x="4608563" y="3769"/>
                    <a:pt x="4672258" y="7519"/>
                  </a:cubicBezTo>
                  <a:cubicBezTo>
                    <a:pt x="4927973" y="22364"/>
                    <a:pt x="5181687" y="61751"/>
                    <a:pt x="5429869" y="125134"/>
                  </a:cubicBezTo>
                  <a:cubicBezTo>
                    <a:pt x="5617090" y="173104"/>
                    <a:pt x="5799867" y="236595"/>
                    <a:pt x="5976319" y="314893"/>
                  </a:cubicBezTo>
                  <a:lnTo>
                    <a:pt x="6028697" y="339901"/>
                  </a:lnTo>
                  <a:lnTo>
                    <a:pt x="6028697" y="732458"/>
                  </a:lnTo>
                  <a:lnTo>
                    <a:pt x="5990985" y="712211"/>
                  </a:lnTo>
                  <a:cubicBezTo>
                    <a:pt x="5783917" y="609342"/>
                    <a:pt x="5566013" y="529876"/>
                    <a:pt x="5341339" y="475281"/>
                  </a:cubicBezTo>
                  <a:cubicBezTo>
                    <a:pt x="5115233" y="420503"/>
                    <a:pt x="4884375" y="387624"/>
                    <a:pt x="4651969" y="377104"/>
                  </a:cubicBezTo>
                  <a:cubicBezTo>
                    <a:pt x="4418713" y="365171"/>
                    <a:pt x="4184861" y="373670"/>
                    <a:pt x="3953093" y="402498"/>
                  </a:cubicBezTo>
                  <a:cubicBezTo>
                    <a:pt x="3721001" y="431832"/>
                    <a:pt x="3491675" y="480040"/>
                    <a:pt x="3267413" y="546643"/>
                  </a:cubicBezTo>
                  <a:cubicBezTo>
                    <a:pt x="2591323" y="750761"/>
                    <a:pt x="1967642" y="1099289"/>
                    <a:pt x="1439498" y="1568141"/>
                  </a:cubicBezTo>
                  <a:cubicBezTo>
                    <a:pt x="1265589" y="1725523"/>
                    <a:pt x="1105393" y="1897434"/>
                    <a:pt x="960671" y="2082013"/>
                  </a:cubicBezTo>
                  <a:cubicBezTo>
                    <a:pt x="815775" y="2266294"/>
                    <a:pt x="688923" y="2464081"/>
                    <a:pt x="581866" y="2672638"/>
                  </a:cubicBezTo>
                  <a:cubicBezTo>
                    <a:pt x="473765" y="2880669"/>
                    <a:pt x="387610" y="3099397"/>
                    <a:pt x="324789" y="3325262"/>
                  </a:cubicBezTo>
                  <a:cubicBezTo>
                    <a:pt x="262714" y="3552403"/>
                    <a:pt x="231223" y="3786822"/>
                    <a:pt x="231151" y="4022292"/>
                  </a:cubicBezTo>
                  <a:cubicBezTo>
                    <a:pt x="231413" y="4136912"/>
                    <a:pt x="244645" y="4251136"/>
                    <a:pt x="270592" y="4362792"/>
                  </a:cubicBezTo>
                  <a:cubicBezTo>
                    <a:pt x="297885" y="4472943"/>
                    <a:pt x="336983" y="4579833"/>
                    <a:pt x="387213" y="4681585"/>
                  </a:cubicBezTo>
                  <a:cubicBezTo>
                    <a:pt x="412042" y="4732517"/>
                    <a:pt x="439423" y="4782457"/>
                    <a:pt x="468507" y="4831546"/>
                  </a:cubicBezTo>
                  <a:cubicBezTo>
                    <a:pt x="497591" y="4880636"/>
                    <a:pt x="529230" y="4929015"/>
                    <a:pt x="561862" y="4976826"/>
                  </a:cubicBezTo>
                  <a:cubicBezTo>
                    <a:pt x="627975" y="5072166"/>
                    <a:pt x="701466" y="5164668"/>
                    <a:pt x="777511" y="5257597"/>
                  </a:cubicBezTo>
                  <a:cubicBezTo>
                    <a:pt x="853556" y="5350524"/>
                    <a:pt x="933574" y="5443594"/>
                    <a:pt x="1010895" y="5540494"/>
                  </a:cubicBezTo>
                  <a:cubicBezTo>
                    <a:pt x="1049957" y="5588732"/>
                    <a:pt x="1088642" y="5637963"/>
                    <a:pt x="1126948" y="5688186"/>
                  </a:cubicBezTo>
                  <a:lnTo>
                    <a:pt x="1182706" y="5760543"/>
                  </a:lnTo>
                  <a:cubicBezTo>
                    <a:pt x="1201007" y="5783669"/>
                    <a:pt x="1218458" y="5807503"/>
                    <a:pt x="1237327" y="5830060"/>
                  </a:cubicBezTo>
                  <a:cubicBezTo>
                    <a:pt x="1383714" y="6009916"/>
                    <a:pt x="1540413" y="6181116"/>
                    <a:pt x="1706649" y="6342797"/>
                  </a:cubicBezTo>
                  <a:cubicBezTo>
                    <a:pt x="1788084" y="6422531"/>
                    <a:pt x="1871265" y="6499427"/>
                    <a:pt x="1956207" y="6573484"/>
                  </a:cubicBezTo>
                  <a:cubicBezTo>
                    <a:pt x="2041332" y="6647402"/>
                    <a:pt x="2127733" y="6718907"/>
                    <a:pt x="2217681" y="6786297"/>
                  </a:cubicBezTo>
                  <a:lnTo>
                    <a:pt x="2260820" y="6817170"/>
                  </a:lnTo>
                  <a:lnTo>
                    <a:pt x="1429497" y="6817170"/>
                  </a:lnTo>
                  <a:lnTo>
                    <a:pt x="1327275" y="6713800"/>
                  </a:lnTo>
                  <a:cubicBezTo>
                    <a:pt x="1239186" y="6618984"/>
                    <a:pt x="1156797" y="6519019"/>
                    <a:pt x="1080556" y="6414443"/>
                  </a:cubicBezTo>
                  <a:cubicBezTo>
                    <a:pt x="1004653" y="6310734"/>
                    <a:pt x="932439" y="6205177"/>
                    <a:pt x="865189" y="6097496"/>
                  </a:cubicBezTo>
                  <a:cubicBezTo>
                    <a:pt x="847881" y="6070823"/>
                    <a:pt x="831565" y="6043725"/>
                    <a:pt x="814823" y="6016911"/>
                  </a:cubicBezTo>
                  <a:lnTo>
                    <a:pt x="766729" y="5938453"/>
                  </a:lnTo>
                  <a:cubicBezTo>
                    <a:pt x="735941" y="5887947"/>
                    <a:pt x="703878" y="5837581"/>
                    <a:pt x="671672" y="5786648"/>
                  </a:cubicBezTo>
                  <a:lnTo>
                    <a:pt x="474608" y="5474664"/>
                  </a:lnTo>
                  <a:cubicBezTo>
                    <a:pt x="408778" y="5368968"/>
                    <a:pt x="343516" y="5260008"/>
                    <a:pt x="282652" y="5146508"/>
                  </a:cubicBezTo>
                  <a:cubicBezTo>
                    <a:pt x="252290" y="5089759"/>
                    <a:pt x="223065" y="5032015"/>
                    <a:pt x="196108" y="4972712"/>
                  </a:cubicBezTo>
                  <a:cubicBezTo>
                    <a:pt x="169152" y="4913408"/>
                    <a:pt x="144607" y="4853111"/>
                    <a:pt x="122474" y="4791821"/>
                  </a:cubicBezTo>
                  <a:cubicBezTo>
                    <a:pt x="100342" y="4730532"/>
                    <a:pt x="81757" y="4666830"/>
                    <a:pt x="65724" y="4603129"/>
                  </a:cubicBezTo>
                  <a:cubicBezTo>
                    <a:pt x="58205" y="4571064"/>
                    <a:pt x="50828" y="4539143"/>
                    <a:pt x="44727" y="4506937"/>
                  </a:cubicBezTo>
                  <a:lnTo>
                    <a:pt x="35505" y="4458699"/>
                  </a:lnTo>
                  <a:lnTo>
                    <a:pt x="27845" y="4410320"/>
                  </a:lnTo>
                  <a:cubicBezTo>
                    <a:pt x="8635" y="4281881"/>
                    <a:pt x="-661" y="4152150"/>
                    <a:pt x="37" y="4022292"/>
                  </a:cubicBezTo>
                  <a:cubicBezTo>
                    <a:pt x="712" y="3768592"/>
                    <a:pt x="27094" y="3515615"/>
                    <a:pt x="78777" y="3267236"/>
                  </a:cubicBezTo>
                  <a:cubicBezTo>
                    <a:pt x="130048" y="3017876"/>
                    <a:pt x="209439" y="2775142"/>
                    <a:pt x="315424" y="2543673"/>
                  </a:cubicBezTo>
                  <a:cubicBezTo>
                    <a:pt x="528236" y="2081161"/>
                    <a:pt x="838234" y="1667312"/>
                    <a:pt x="1202710" y="1314895"/>
                  </a:cubicBezTo>
                  <a:cubicBezTo>
                    <a:pt x="1385514" y="1138814"/>
                    <a:pt x="1582282" y="977831"/>
                    <a:pt x="1791065" y="833514"/>
                  </a:cubicBezTo>
                  <a:cubicBezTo>
                    <a:pt x="2420037" y="395614"/>
                    <a:pt x="3147288" y="119557"/>
                    <a:pt x="3908404" y="29794"/>
                  </a:cubicBezTo>
                  <a:cubicBezTo>
                    <a:pt x="4098509" y="7429"/>
                    <a:pt x="4289811" y="-2355"/>
                    <a:pt x="4481066" y="478"/>
                  </a:cubicBezTo>
                  <a:close/>
                </a:path>
              </a:pathLst>
            </a:custGeom>
            <a:gradFill>
              <a:gsLst>
                <a:gs pos="2000">
                  <a:schemeClr val="bg1">
                    <a:alpha val="10000"/>
                  </a:schemeClr>
                </a:gs>
                <a:gs pos="16000">
                  <a:schemeClr val="accent6">
                    <a:alpha val="10000"/>
                  </a:schemeClr>
                </a:gs>
                <a:gs pos="100000">
                  <a:schemeClr val="bg1">
                    <a:alpha val="10000"/>
                  </a:schemeClr>
                </a:gs>
                <a:gs pos="85000">
                  <a:schemeClr val="accent1">
                    <a:alpha val="10000"/>
                  </a:schemeClr>
                </a:gs>
              </a:gsLst>
              <a:lin ang="12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Public Sans"/>
                <a:ea typeface="+mn-ea"/>
                <a:cs typeface="+mn-cs"/>
              </a:endParaRPr>
            </a:p>
          </p:txBody>
        </p:sp>
        <p:sp>
          <p:nvSpPr>
            <p:cNvPr id="33" name="Freeform: Shape 32">
              <a:extLst>
                <a:ext uri="{FF2B5EF4-FFF2-40B4-BE49-F238E27FC236}">
                  <a16:creationId xmlns:a16="http://schemas.microsoft.com/office/drawing/2014/main" id="{C72F6EE6-EDE9-45A5-8F6D-02B9B7CB2C2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flipH="1">
              <a:off x="305" y="1"/>
              <a:ext cx="6165116" cy="6858001"/>
            </a:xfrm>
            <a:custGeom>
              <a:avLst/>
              <a:gdLst>
                <a:gd name="connsiteX0" fmla="*/ 6264586 w 6264586"/>
                <a:gd name="connsiteY0" fmla="*/ 6646464 h 6858001"/>
                <a:gd name="connsiteX1" fmla="*/ 6264586 w 6264586"/>
                <a:gd name="connsiteY1" fmla="*/ 6858001 h 6858001"/>
                <a:gd name="connsiteX2" fmla="*/ 5997170 w 6264586"/>
                <a:gd name="connsiteY2" fmla="*/ 6858001 h 6858001"/>
                <a:gd name="connsiteX3" fmla="*/ 6121512 w 6264586"/>
                <a:gd name="connsiteY3" fmla="*/ 6761029 h 6858001"/>
                <a:gd name="connsiteX4" fmla="*/ 2693206 w 6264586"/>
                <a:gd name="connsiteY4" fmla="*/ 0 h 6858001"/>
                <a:gd name="connsiteX5" fmla="*/ 5872285 w 6264586"/>
                <a:gd name="connsiteY5" fmla="*/ 0 h 6858001"/>
                <a:gd name="connsiteX6" fmla="*/ 6024875 w 6264586"/>
                <a:gd name="connsiteY6" fmla="*/ 68385 h 6858001"/>
                <a:gd name="connsiteX7" fmla="*/ 6206432 w 6264586"/>
                <a:gd name="connsiteY7" fmla="*/ 162336 h 6858001"/>
                <a:gd name="connsiteX8" fmla="*/ 6264586 w 6264586"/>
                <a:gd name="connsiteY8" fmla="*/ 196704 h 6858001"/>
                <a:gd name="connsiteX9" fmla="*/ 6264586 w 6264586"/>
                <a:gd name="connsiteY9" fmla="*/ 537242 h 6858001"/>
                <a:gd name="connsiteX10" fmla="*/ 6230189 w 6264586"/>
                <a:gd name="connsiteY10" fmla="*/ 517260 h 6858001"/>
                <a:gd name="connsiteX11" fmla="*/ 5540536 w 6264586"/>
                <a:gd name="connsiteY11" fmla="*/ 249543 h 6858001"/>
                <a:gd name="connsiteX12" fmla="*/ 5178896 w 6264586"/>
                <a:gd name="connsiteY12" fmla="*/ 178606 h 6858001"/>
                <a:gd name="connsiteX13" fmla="*/ 4814279 w 6264586"/>
                <a:gd name="connsiteY13" fmla="*/ 146683 h 6858001"/>
                <a:gd name="connsiteX14" fmla="*/ 4655095 w 6264586"/>
                <a:gd name="connsiteY14" fmla="*/ 143421 h 6858001"/>
                <a:gd name="connsiteX15" fmla="*/ 4081069 w 6264586"/>
                <a:gd name="connsiteY15" fmla="*/ 185983 h 6858001"/>
                <a:gd name="connsiteX16" fmla="*/ 3720566 w 6264586"/>
                <a:gd name="connsiteY16" fmla="*/ 256921 h 6858001"/>
                <a:gd name="connsiteX17" fmla="*/ 3365879 w 6264586"/>
                <a:gd name="connsiteY17" fmla="*/ 357651 h 6858001"/>
                <a:gd name="connsiteX18" fmla="*/ 3020555 w 6264586"/>
                <a:gd name="connsiteY18" fmla="*/ 486190 h 6858001"/>
                <a:gd name="connsiteX19" fmla="*/ 2685163 w 6264586"/>
                <a:gd name="connsiteY19" fmla="*/ 641542 h 6858001"/>
                <a:gd name="connsiteX20" fmla="*/ 2047720 w 6264586"/>
                <a:gd name="connsiteY20" fmla="*/ 1025030 h 6858001"/>
                <a:gd name="connsiteX21" fmla="*/ 1897333 w 6264586"/>
                <a:gd name="connsiteY21" fmla="*/ 1134983 h 6858001"/>
                <a:gd name="connsiteX22" fmla="*/ 1835758 w 6264586"/>
                <a:gd name="connsiteY22" fmla="*/ 1182227 h 6858001"/>
                <a:gd name="connsiteX23" fmla="*/ 1823273 w 6264586"/>
                <a:gd name="connsiteY23" fmla="*/ 1192016 h 6858001"/>
                <a:gd name="connsiteX24" fmla="*/ 1750918 w 6264586"/>
                <a:gd name="connsiteY24" fmla="*/ 1249760 h 6858001"/>
                <a:gd name="connsiteX25" fmla="*/ 1469297 w 6264586"/>
                <a:gd name="connsiteY25" fmla="*/ 1496906 h 6858001"/>
                <a:gd name="connsiteX26" fmla="*/ 967769 w 6264586"/>
                <a:gd name="connsiteY26" fmla="*/ 2056602 h 6858001"/>
                <a:gd name="connsiteX27" fmla="*/ 754105 w 6264586"/>
                <a:gd name="connsiteY27" fmla="*/ 2368727 h 6858001"/>
                <a:gd name="connsiteX28" fmla="*/ 572364 w 6264586"/>
                <a:gd name="connsiteY28" fmla="*/ 2701140 h 6858001"/>
                <a:gd name="connsiteX29" fmla="*/ 532497 w 6264586"/>
                <a:gd name="connsiteY29" fmla="*/ 2786265 h 6858001"/>
                <a:gd name="connsiteX30" fmla="*/ 512918 w 6264586"/>
                <a:gd name="connsiteY30" fmla="*/ 2828827 h 6858001"/>
                <a:gd name="connsiteX31" fmla="*/ 494475 w 6264586"/>
                <a:gd name="connsiteY31" fmla="*/ 2872240 h 6858001"/>
                <a:gd name="connsiteX32" fmla="*/ 491637 w 6264586"/>
                <a:gd name="connsiteY32" fmla="*/ 2878908 h 6858001"/>
                <a:gd name="connsiteX33" fmla="*/ 459290 w 6264586"/>
                <a:gd name="connsiteY33" fmla="*/ 2959635 h 6858001"/>
                <a:gd name="connsiteX34" fmla="*/ 446805 w 6264586"/>
                <a:gd name="connsiteY34" fmla="*/ 2992408 h 6858001"/>
                <a:gd name="connsiteX35" fmla="*/ 426090 w 6264586"/>
                <a:gd name="connsiteY35" fmla="*/ 3049158 h 6858001"/>
                <a:gd name="connsiteX36" fmla="*/ 426090 w 6264586"/>
                <a:gd name="connsiteY36" fmla="*/ 3049867 h 6858001"/>
                <a:gd name="connsiteX37" fmla="*/ 318124 w 6264586"/>
                <a:gd name="connsiteY37" fmla="*/ 3414202 h 6858001"/>
                <a:gd name="connsiteX38" fmla="*/ 230729 w 6264586"/>
                <a:gd name="connsiteY38" fmla="*/ 4169260 h 6858001"/>
                <a:gd name="connsiteX39" fmla="*/ 268893 w 6264586"/>
                <a:gd name="connsiteY39" fmla="*/ 4544236 h 6858001"/>
                <a:gd name="connsiteX40" fmla="*/ 379840 w 6264586"/>
                <a:gd name="connsiteY40" fmla="*/ 4900056 h 6858001"/>
                <a:gd name="connsiteX41" fmla="*/ 406512 w 6264586"/>
                <a:gd name="connsiteY41" fmla="*/ 4960211 h 6858001"/>
                <a:gd name="connsiteX42" fmla="*/ 417862 w 6264586"/>
                <a:gd name="connsiteY42" fmla="*/ 4984613 h 6858001"/>
                <a:gd name="connsiteX43" fmla="*/ 428077 w 6264586"/>
                <a:gd name="connsiteY43" fmla="*/ 5005043 h 6858001"/>
                <a:gd name="connsiteX44" fmla="*/ 460140 w 6264586"/>
                <a:gd name="connsiteY44" fmla="*/ 5067327 h 6858001"/>
                <a:gd name="connsiteX45" fmla="*/ 555197 w 6264586"/>
                <a:gd name="connsiteY45" fmla="*/ 5229773 h 6858001"/>
                <a:gd name="connsiteX46" fmla="*/ 660611 w 6264586"/>
                <a:gd name="connsiteY46" fmla="*/ 5387396 h 6858001"/>
                <a:gd name="connsiteX47" fmla="*/ 774110 w 6264586"/>
                <a:gd name="connsiteY47" fmla="*/ 5542182 h 6858001"/>
                <a:gd name="connsiteX48" fmla="*/ 917829 w 6264586"/>
                <a:gd name="connsiteY48" fmla="*/ 5727896 h 6858001"/>
                <a:gd name="connsiteX49" fmla="*/ 1012885 w 6264586"/>
                <a:gd name="connsiteY49" fmla="*/ 5849767 h 6858001"/>
                <a:gd name="connsiteX50" fmla="*/ 1133053 w 6264586"/>
                <a:gd name="connsiteY50" fmla="*/ 6006822 h 6858001"/>
                <a:gd name="connsiteX51" fmla="*/ 1194343 w 6264586"/>
                <a:gd name="connsiteY51" fmla="*/ 6090245 h 6858001"/>
                <a:gd name="connsiteX52" fmla="*/ 1249390 w 6264586"/>
                <a:gd name="connsiteY52" fmla="*/ 6165155 h 6858001"/>
                <a:gd name="connsiteX53" fmla="*/ 1345724 w 6264586"/>
                <a:gd name="connsiteY53" fmla="*/ 6292132 h 6858001"/>
                <a:gd name="connsiteX54" fmla="*/ 1364310 w 6264586"/>
                <a:gd name="connsiteY54" fmla="*/ 6316251 h 6858001"/>
                <a:gd name="connsiteX55" fmla="*/ 1373673 w 6264586"/>
                <a:gd name="connsiteY55" fmla="*/ 6327885 h 6858001"/>
                <a:gd name="connsiteX56" fmla="*/ 1484619 w 6264586"/>
                <a:gd name="connsiteY56" fmla="*/ 6462240 h 6858001"/>
                <a:gd name="connsiteX57" fmla="*/ 1739000 w 6264586"/>
                <a:gd name="connsiteY57" fmla="*/ 6737335 h 6858001"/>
                <a:gd name="connsiteX58" fmla="*/ 1866801 w 6264586"/>
                <a:gd name="connsiteY58" fmla="*/ 6858001 h 6858001"/>
                <a:gd name="connsiteX59" fmla="*/ 1144149 w 6264586"/>
                <a:gd name="connsiteY59" fmla="*/ 6858001 h 6858001"/>
                <a:gd name="connsiteX60" fmla="*/ 1058349 w 6264586"/>
                <a:gd name="connsiteY60" fmla="*/ 6766452 h 6858001"/>
                <a:gd name="connsiteX61" fmla="*/ 580309 w 6264586"/>
                <a:gd name="connsiteY61" fmla="*/ 6105000 h 6858001"/>
                <a:gd name="connsiteX62" fmla="*/ 1 w 6264586"/>
                <a:gd name="connsiteY62" fmla="*/ 3960094 h 6858001"/>
                <a:gd name="connsiteX63" fmla="*/ 2599292 w 6264586"/>
                <a:gd name="connsiteY63" fmla="*/ 37050 h 6858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6264586" h="6858001">
                  <a:moveTo>
                    <a:pt x="6264586" y="6646464"/>
                  </a:moveTo>
                  <a:lnTo>
                    <a:pt x="6264586" y="6858001"/>
                  </a:lnTo>
                  <a:lnTo>
                    <a:pt x="5997170" y="6858001"/>
                  </a:lnTo>
                  <a:lnTo>
                    <a:pt x="6121512" y="6761029"/>
                  </a:lnTo>
                  <a:close/>
                  <a:moveTo>
                    <a:pt x="2693206" y="0"/>
                  </a:moveTo>
                  <a:lnTo>
                    <a:pt x="5872285" y="0"/>
                  </a:lnTo>
                  <a:lnTo>
                    <a:pt x="6024875" y="68385"/>
                  </a:lnTo>
                  <a:cubicBezTo>
                    <a:pt x="6086250" y="97989"/>
                    <a:pt x="6146793" y="129318"/>
                    <a:pt x="6206432" y="162336"/>
                  </a:cubicBezTo>
                  <a:lnTo>
                    <a:pt x="6264586" y="196704"/>
                  </a:lnTo>
                  <a:lnTo>
                    <a:pt x="6264586" y="537242"/>
                  </a:lnTo>
                  <a:lnTo>
                    <a:pt x="6230189" y="517260"/>
                  </a:lnTo>
                  <a:cubicBezTo>
                    <a:pt x="6012226" y="399931"/>
                    <a:pt x="5780573" y="310008"/>
                    <a:pt x="5540536" y="249543"/>
                  </a:cubicBezTo>
                  <a:cubicBezTo>
                    <a:pt x="5421375" y="219324"/>
                    <a:pt x="5300641" y="195644"/>
                    <a:pt x="5178896" y="178606"/>
                  </a:cubicBezTo>
                  <a:cubicBezTo>
                    <a:pt x="5057977" y="161840"/>
                    <a:pt x="4936276" y="151186"/>
                    <a:pt x="4814279" y="146683"/>
                  </a:cubicBezTo>
                  <a:cubicBezTo>
                    <a:pt x="4761501" y="144556"/>
                    <a:pt x="4708015" y="143421"/>
                    <a:pt x="4655095" y="143421"/>
                  </a:cubicBezTo>
                  <a:cubicBezTo>
                    <a:pt x="4462968" y="143573"/>
                    <a:pt x="4271111" y="157799"/>
                    <a:pt x="4081069" y="185983"/>
                  </a:cubicBezTo>
                  <a:cubicBezTo>
                    <a:pt x="3956361" y="205703"/>
                    <a:pt x="3835058" y="229396"/>
                    <a:pt x="3720566" y="256921"/>
                  </a:cubicBezTo>
                  <a:cubicBezTo>
                    <a:pt x="3596708" y="286714"/>
                    <a:pt x="3477677" y="320905"/>
                    <a:pt x="3365879" y="357651"/>
                  </a:cubicBezTo>
                  <a:cubicBezTo>
                    <a:pt x="3249257" y="395958"/>
                    <a:pt x="3133487" y="438945"/>
                    <a:pt x="3020555" y="486190"/>
                  </a:cubicBezTo>
                  <a:cubicBezTo>
                    <a:pt x="2907623" y="533434"/>
                    <a:pt x="2794832" y="585786"/>
                    <a:pt x="2685163" y="641542"/>
                  </a:cubicBezTo>
                  <a:cubicBezTo>
                    <a:pt x="2463995" y="754348"/>
                    <a:pt x="2250998" y="882488"/>
                    <a:pt x="2047720" y="1025030"/>
                  </a:cubicBezTo>
                  <a:cubicBezTo>
                    <a:pt x="2006151" y="1054399"/>
                    <a:pt x="1951528" y="1093415"/>
                    <a:pt x="1897333" y="1134983"/>
                  </a:cubicBezTo>
                  <a:cubicBezTo>
                    <a:pt x="1876761" y="1150164"/>
                    <a:pt x="1855905" y="1166479"/>
                    <a:pt x="1835758" y="1182227"/>
                  </a:cubicBezTo>
                  <a:lnTo>
                    <a:pt x="1823273" y="1192016"/>
                  </a:lnTo>
                  <a:cubicBezTo>
                    <a:pt x="1797027" y="1211879"/>
                    <a:pt x="1772057" y="1232309"/>
                    <a:pt x="1750918" y="1249760"/>
                  </a:cubicBezTo>
                  <a:cubicBezTo>
                    <a:pt x="1645931" y="1335737"/>
                    <a:pt x="1554422" y="1416605"/>
                    <a:pt x="1469297" y="1496906"/>
                  </a:cubicBezTo>
                  <a:cubicBezTo>
                    <a:pt x="1286595" y="1668957"/>
                    <a:pt x="1118818" y="1856190"/>
                    <a:pt x="967769" y="2056602"/>
                  </a:cubicBezTo>
                  <a:cubicBezTo>
                    <a:pt x="890731" y="2159603"/>
                    <a:pt x="818800" y="2264590"/>
                    <a:pt x="754105" y="2368727"/>
                  </a:cubicBezTo>
                  <a:cubicBezTo>
                    <a:pt x="681749" y="2488328"/>
                    <a:pt x="622304" y="2596720"/>
                    <a:pt x="572364" y="2701140"/>
                  </a:cubicBezTo>
                  <a:cubicBezTo>
                    <a:pt x="557609" y="2730507"/>
                    <a:pt x="543989" y="2760443"/>
                    <a:pt x="532497" y="2786265"/>
                  </a:cubicBezTo>
                  <a:lnTo>
                    <a:pt x="512918" y="2828827"/>
                  </a:lnTo>
                  <a:lnTo>
                    <a:pt x="494475" y="2872240"/>
                  </a:lnTo>
                  <a:lnTo>
                    <a:pt x="491637" y="2878908"/>
                  </a:lnTo>
                  <a:cubicBezTo>
                    <a:pt x="480146" y="2906575"/>
                    <a:pt x="469220" y="2932821"/>
                    <a:pt x="459290" y="2959635"/>
                  </a:cubicBezTo>
                  <a:cubicBezTo>
                    <a:pt x="455176" y="2970559"/>
                    <a:pt x="451060" y="2981484"/>
                    <a:pt x="446805" y="2992408"/>
                  </a:cubicBezTo>
                  <a:cubicBezTo>
                    <a:pt x="439427" y="3012412"/>
                    <a:pt x="432333" y="3030572"/>
                    <a:pt x="426090" y="3049158"/>
                  </a:cubicBezTo>
                  <a:lnTo>
                    <a:pt x="426090" y="3049867"/>
                  </a:lnTo>
                  <a:cubicBezTo>
                    <a:pt x="383010" y="3169099"/>
                    <a:pt x="346959" y="3290756"/>
                    <a:pt x="318124" y="3414202"/>
                  </a:cubicBezTo>
                  <a:cubicBezTo>
                    <a:pt x="260107" y="3661703"/>
                    <a:pt x="230780" y="3915049"/>
                    <a:pt x="230729" y="4169260"/>
                  </a:cubicBezTo>
                  <a:cubicBezTo>
                    <a:pt x="231621" y="4295173"/>
                    <a:pt x="244398" y="4420719"/>
                    <a:pt x="268893" y="4544236"/>
                  </a:cubicBezTo>
                  <a:cubicBezTo>
                    <a:pt x="293708" y="4666304"/>
                    <a:pt x="330882" y="4785521"/>
                    <a:pt x="379840" y="4900056"/>
                  </a:cubicBezTo>
                  <a:cubicBezTo>
                    <a:pt x="387926" y="4919919"/>
                    <a:pt x="397006" y="4939498"/>
                    <a:pt x="406512" y="4960211"/>
                  </a:cubicBezTo>
                  <a:cubicBezTo>
                    <a:pt x="410343" y="4968299"/>
                    <a:pt x="414173" y="4976385"/>
                    <a:pt x="417862" y="4984613"/>
                  </a:cubicBezTo>
                  <a:lnTo>
                    <a:pt x="428077" y="5005043"/>
                  </a:lnTo>
                  <a:cubicBezTo>
                    <a:pt x="438860" y="5026751"/>
                    <a:pt x="449075" y="5047181"/>
                    <a:pt x="460140" y="5067327"/>
                  </a:cubicBezTo>
                  <a:cubicBezTo>
                    <a:pt x="485536" y="5116273"/>
                    <a:pt x="514763" y="5165789"/>
                    <a:pt x="555197" y="5229773"/>
                  </a:cubicBezTo>
                  <a:cubicBezTo>
                    <a:pt x="586836" y="5280282"/>
                    <a:pt x="620318" y="5329511"/>
                    <a:pt x="660611" y="5387396"/>
                  </a:cubicBezTo>
                  <a:cubicBezTo>
                    <a:pt x="698065" y="5440741"/>
                    <a:pt x="737223" y="5493094"/>
                    <a:pt x="774110" y="5542182"/>
                  </a:cubicBezTo>
                  <a:cubicBezTo>
                    <a:pt x="821070" y="5604324"/>
                    <a:pt x="870301" y="5667173"/>
                    <a:pt x="917829" y="5727896"/>
                  </a:cubicBezTo>
                  <a:cubicBezTo>
                    <a:pt x="949042" y="5767762"/>
                    <a:pt x="979828" y="5807063"/>
                    <a:pt x="1012885" y="5849767"/>
                  </a:cubicBezTo>
                  <a:cubicBezTo>
                    <a:pt x="1045942" y="5892471"/>
                    <a:pt x="1089497" y="5948796"/>
                    <a:pt x="1133053" y="6006822"/>
                  </a:cubicBezTo>
                  <a:cubicBezTo>
                    <a:pt x="1153624" y="6034345"/>
                    <a:pt x="1175332" y="6063998"/>
                    <a:pt x="1194343" y="6090245"/>
                  </a:cubicBezTo>
                  <a:cubicBezTo>
                    <a:pt x="1213355" y="6116491"/>
                    <a:pt x="1231372" y="6141178"/>
                    <a:pt x="1249390" y="6165155"/>
                  </a:cubicBezTo>
                  <a:cubicBezTo>
                    <a:pt x="1280461" y="6208000"/>
                    <a:pt x="1313659" y="6250847"/>
                    <a:pt x="1345724" y="6292132"/>
                  </a:cubicBezTo>
                  <a:lnTo>
                    <a:pt x="1364310" y="6316251"/>
                  </a:lnTo>
                  <a:lnTo>
                    <a:pt x="1373673" y="6327885"/>
                  </a:lnTo>
                  <a:cubicBezTo>
                    <a:pt x="1409566" y="6372433"/>
                    <a:pt x="1446738" y="6418542"/>
                    <a:pt x="1484619" y="6462240"/>
                  </a:cubicBezTo>
                  <a:cubicBezTo>
                    <a:pt x="1567899" y="6559850"/>
                    <a:pt x="1653876" y="6652211"/>
                    <a:pt x="1739000" y="6737335"/>
                  </a:cubicBezTo>
                  <a:lnTo>
                    <a:pt x="1866801" y="6858001"/>
                  </a:lnTo>
                  <a:lnTo>
                    <a:pt x="1144149" y="6858001"/>
                  </a:lnTo>
                  <a:lnTo>
                    <a:pt x="1058349" y="6766452"/>
                  </a:lnTo>
                  <a:cubicBezTo>
                    <a:pt x="878978" y="6562465"/>
                    <a:pt x="718756" y="6341104"/>
                    <a:pt x="580309" y="6105000"/>
                  </a:cubicBezTo>
                  <a:cubicBezTo>
                    <a:pt x="200401" y="5454007"/>
                    <a:pt x="146" y="4713831"/>
                    <a:pt x="1" y="3960094"/>
                  </a:cubicBezTo>
                  <a:cubicBezTo>
                    <a:pt x="-335" y="2196754"/>
                    <a:pt x="1071479" y="683605"/>
                    <a:pt x="2599292" y="37050"/>
                  </a:cubicBezTo>
                  <a:close/>
                </a:path>
              </a:pathLst>
            </a:custGeom>
            <a:gradFill>
              <a:gsLst>
                <a:gs pos="2000">
                  <a:schemeClr val="bg1">
                    <a:alpha val="10000"/>
                  </a:schemeClr>
                </a:gs>
                <a:gs pos="16000">
                  <a:schemeClr val="accent6">
                    <a:alpha val="10000"/>
                  </a:schemeClr>
                </a:gs>
                <a:gs pos="100000">
                  <a:schemeClr val="bg1">
                    <a:alpha val="10000"/>
                  </a:schemeClr>
                </a:gs>
                <a:gs pos="85000">
                  <a:schemeClr val="accent1">
                    <a:alpha val="10000"/>
                  </a:schemeClr>
                </a:gs>
              </a:gsLst>
              <a:lin ang="12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Public Sans"/>
                <a:ea typeface="+mn-ea"/>
                <a:cs typeface="+mn-cs"/>
              </a:endParaRPr>
            </a:p>
          </p:txBody>
        </p:sp>
        <p:sp>
          <p:nvSpPr>
            <p:cNvPr id="34" name="Freeform: Shape 33">
              <a:extLst>
                <a:ext uri="{FF2B5EF4-FFF2-40B4-BE49-F238E27FC236}">
                  <a16:creationId xmlns:a16="http://schemas.microsoft.com/office/drawing/2014/main" id="{C093DC50-3BD7-46B1-A300-CD207E152FF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flipH="1">
              <a:off x="305" y="-5977"/>
              <a:ext cx="6238675" cy="6858001"/>
            </a:xfrm>
            <a:custGeom>
              <a:avLst/>
              <a:gdLst>
                <a:gd name="connsiteX0" fmla="*/ 6264586 w 6264586"/>
                <a:gd name="connsiteY0" fmla="*/ 6646464 h 6858001"/>
                <a:gd name="connsiteX1" fmla="*/ 6264586 w 6264586"/>
                <a:gd name="connsiteY1" fmla="*/ 6858001 h 6858001"/>
                <a:gd name="connsiteX2" fmla="*/ 5997170 w 6264586"/>
                <a:gd name="connsiteY2" fmla="*/ 6858001 h 6858001"/>
                <a:gd name="connsiteX3" fmla="*/ 6121512 w 6264586"/>
                <a:gd name="connsiteY3" fmla="*/ 6761029 h 6858001"/>
                <a:gd name="connsiteX4" fmla="*/ 2693206 w 6264586"/>
                <a:gd name="connsiteY4" fmla="*/ 0 h 6858001"/>
                <a:gd name="connsiteX5" fmla="*/ 5872285 w 6264586"/>
                <a:gd name="connsiteY5" fmla="*/ 0 h 6858001"/>
                <a:gd name="connsiteX6" fmla="*/ 6024875 w 6264586"/>
                <a:gd name="connsiteY6" fmla="*/ 68385 h 6858001"/>
                <a:gd name="connsiteX7" fmla="*/ 6206432 w 6264586"/>
                <a:gd name="connsiteY7" fmla="*/ 162336 h 6858001"/>
                <a:gd name="connsiteX8" fmla="*/ 6264586 w 6264586"/>
                <a:gd name="connsiteY8" fmla="*/ 196704 h 6858001"/>
                <a:gd name="connsiteX9" fmla="*/ 6264586 w 6264586"/>
                <a:gd name="connsiteY9" fmla="*/ 537242 h 6858001"/>
                <a:gd name="connsiteX10" fmla="*/ 6230189 w 6264586"/>
                <a:gd name="connsiteY10" fmla="*/ 517260 h 6858001"/>
                <a:gd name="connsiteX11" fmla="*/ 5540536 w 6264586"/>
                <a:gd name="connsiteY11" fmla="*/ 249543 h 6858001"/>
                <a:gd name="connsiteX12" fmla="*/ 5178896 w 6264586"/>
                <a:gd name="connsiteY12" fmla="*/ 178606 h 6858001"/>
                <a:gd name="connsiteX13" fmla="*/ 4814279 w 6264586"/>
                <a:gd name="connsiteY13" fmla="*/ 146683 h 6858001"/>
                <a:gd name="connsiteX14" fmla="*/ 4655095 w 6264586"/>
                <a:gd name="connsiteY14" fmla="*/ 143421 h 6858001"/>
                <a:gd name="connsiteX15" fmla="*/ 4081069 w 6264586"/>
                <a:gd name="connsiteY15" fmla="*/ 185983 h 6858001"/>
                <a:gd name="connsiteX16" fmla="*/ 3720566 w 6264586"/>
                <a:gd name="connsiteY16" fmla="*/ 256921 h 6858001"/>
                <a:gd name="connsiteX17" fmla="*/ 3365879 w 6264586"/>
                <a:gd name="connsiteY17" fmla="*/ 357651 h 6858001"/>
                <a:gd name="connsiteX18" fmla="*/ 3020555 w 6264586"/>
                <a:gd name="connsiteY18" fmla="*/ 486190 h 6858001"/>
                <a:gd name="connsiteX19" fmla="*/ 2685163 w 6264586"/>
                <a:gd name="connsiteY19" fmla="*/ 641542 h 6858001"/>
                <a:gd name="connsiteX20" fmla="*/ 2047720 w 6264586"/>
                <a:gd name="connsiteY20" fmla="*/ 1025030 h 6858001"/>
                <a:gd name="connsiteX21" fmla="*/ 1897333 w 6264586"/>
                <a:gd name="connsiteY21" fmla="*/ 1134983 h 6858001"/>
                <a:gd name="connsiteX22" fmla="*/ 1835758 w 6264586"/>
                <a:gd name="connsiteY22" fmla="*/ 1182227 h 6858001"/>
                <a:gd name="connsiteX23" fmla="*/ 1823273 w 6264586"/>
                <a:gd name="connsiteY23" fmla="*/ 1192016 h 6858001"/>
                <a:gd name="connsiteX24" fmla="*/ 1750918 w 6264586"/>
                <a:gd name="connsiteY24" fmla="*/ 1249760 h 6858001"/>
                <a:gd name="connsiteX25" fmla="*/ 1469297 w 6264586"/>
                <a:gd name="connsiteY25" fmla="*/ 1496906 h 6858001"/>
                <a:gd name="connsiteX26" fmla="*/ 967769 w 6264586"/>
                <a:gd name="connsiteY26" fmla="*/ 2056602 h 6858001"/>
                <a:gd name="connsiteX27" fmla="*/ 754105 w 6264586"/>
                <a:gd name="connsiteY27" fmla="*/ 2368727 h 6858001"/>
                <a:gd name="connsiteX28" fmla="*/ 572364 w 6264586"/>
                <a:gd name="connsiteY28" fmla="*/ 2701140 h 6858001"/>
                <a:gd name="connsiteX29" fmla="*/ 532497 w 6264586"/>
                <a:gd name="connsiteY29" fmla="*/ 2786265 h 6858001"/>
                <a:gd name="connsiteX30" fmla="*/ 512918 w 6264586"/>
                <a:gd name="connsiteY30" fmla="*/ 2828827 h 6858001"/>
                <a:gd name="connsiteX31" fmla="*/ 494475 w 6264586"/>
                <a:gd name="connsiteY31" fmla="*/ 2872240 h 6858001"/>
                <a:gd name="connsiteX32" fmla="*/ 491637 w 6264586"/>
                <a:gd name="connsiteY32" fmla="*/ 2878908 h 6858001"/>
                <a:gd name="connsiteX33" fmla="*/ 459290 w 6264586"/>
                <a:gd name="connsiteY33" fmla="*/ 2959635 h 6858001"/>
                <a:gd name="connsiteX34" fmla="*/ 446805 w 6264586"/>
                <a:gd name="connsiteY34" fmla="*/ 2992408 h 6858001"/>
                <a:gd name="connsiteX35" fmla="*/ 426090 w 6264586"/>
                <a:gd name="connsiteY35" fmla="*/ 3049158 h 6858001"/>
                <a:gd name="connsiteX36" fmla="*/ 426090 w 6264586"/>
                <a:gd name="connsiteY36" fmla="*/ 3049867 h 6858001"/>
                <a:gd name="connsiteX37" fmla="*/ 318124 w 6264586"/>
                <a:gd name="connsiteY37" fmla="*/ 3414202 h 6858001"/>
                <a:gd name="connsiteX38" fmla="*/ 230729 w 6264586"/>
                <a:gd name="connsiteY38" fmla="*/ 4169260 h 6858001"/>
                <a:gd name="connsiteX39" fmla="*/ 268893 w 6264586"/>
                <a:gd name="connsiteY39" fmla="*/ 4544236 h 6858001"/>
                <a:gd name="connsiteX40" fmla="*/ 379840 w 6264586"/>
                <a:gd name="connsiteY40" fmla="*/ 4900056 h 6858001"/>
                <a:gd name="connsiteX41" fmla="*/ 406512 w 6264586"/>
                <a:gd name="connsiteY41" fmla="*/ 4960211 h 6858001"/>
                <a:gd name="connsiteX42" fmla="*/ 417862 w 6264586"/>
                <a:gd name="connsiteY42" fmla="*/ 4984613 h 6858001"/>
                <a:gd name="connsiteX43" fmla="*/ 428077 w 6264586"/>
                <a:gd name="connsiteY43" fmla="*/ 5005043 h 6858001"/>
                <a:gd name="connsiteX44" fmla="*/ 460140 w 6264586"/>
                <a:gd name="connsiteY44" fmla="*/ 5067327 h 6858001"/>
                <a:gd name="connsiteX45" fmla="*/ 555197 w 6264586"/>
                <a:gd name="connsiteY45" fmla="*/ 5229773 h 6858001"/>
                <a:gd name="connsiteX46" fmla="*/ 660611 w 6264586"/>
                <a:gd name="connsiteY46" fmla="*/ 5387396 h 6858001"/>
                <a:gd name="connsiteX47" fmla="*/ 774110 w 6264586"/>
                <a:gd name="connsiteY47" fmla="*/ 5542182 h 6858001"/>
                <a:gd name="connsiteX48" fmla="*/ 917829 w 6264586"/>
                <a:gd name="connsiteY48" fmla="*/ 5727896 h 6858001"/>
                <a:gd name="connsiteX49" fmla="*/ 1012885 w 6264586"/>
                <a:gd name="connsiteY49" fmla="*/ 5849767 h 6858001"/>
                <a:gd name="connsiteX50" fmla="*/ 1133053 w 6264586"/>
                <a:gd name="connsiteY50" fmla="*/ 6006822 h 6858001"/>
                <a:gd name="connsiteX51" fmla="*/ 1194343 w 6264586"/>
                <a:gd name="connsiteY51" fmla="*/ 6090245 h 6858001"/>
                <a:gd name="connsiteX52" fmla="*/ 1249390 w 6264586"/>
                <a:gd name="connsiteY52" fmla="*/ 6165155 h 6858001"/>
                <a:gd name="connsiteX53" fmla="*/ 1345724 w 6264586"/>
                <a:gd name="connsiteY53" fmla="*/ 6292132 h 6858001"/>
                <a:gd name="connsiteX54" fmla="*/ 1364310 w 6264586"/>
                <a:gd name="connsiteY54" fmla="*/ 6316251 h 6858001"/>
                <a:gd name="connsiteX55" fmla="*/ 1373673 w 6264586"/>
                <a:gd name="connsiteY55" fmla="*/ 6327885 h 6858001"/>
                <a:gd name="connsiteX56" fmla="*/ 1484619 w 6264586"/>
                <a:gd name="connsiteY56" fmla="*/ 6462240 h 6858001"/>
                <a:gd name="connsiteX57" fmla="*/ 1739000 w 6264586"/>
                <a:gd name="connsiteY57" fmla="*/ 6737335 h 6858001"/>
                <a:gd name="connsiteX58" fmla="*/ 1866801 w 6264586"/>
                <a:gd name="connsiteY58" fmla="*/ 6858001 h 6858001"/>
                <a:gd name="connsiteX59" fmla="*/ 1144149 w 6264586"/>
                <a:gd name="connsiteY59" fmla="*/ 6858001 h 6858001"/>
                <a:gd name="connsiteX60" fmla="*/ 1058349 w 6264586"/>
                <a:gd name="connsiteY60" fmla="*/ 6766452 h 6858001"/>
                <a:gd name="connsiteX61" fmla="*/ 580309 w 6264586"/>
                <a:gd name="connsiteY61" fmla="*/ 6105000 h 6858001"/>
                <a:gd name="connsiteX62" fmla="*/ 1 w 6264586"/>
                <a:gd name="connsiteY62" fmla="*/ 3960094 h 6858001"/>
                <a:gd name="connsiteX63" fmla="*/ 2599292 w 6264586"/>
                <a:gd name="connsiteY63" fmla="*/ 37050 h 6858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6264586" h="6858001">
                  <a:moveTo>
                    <a:pt x="6264586" y="6646464"/>
                  </a:moveTo>
                  <a:lnTo>
                    <a:pt x="6264586" y="6858001"/>
                  </a:lnTo>
                  <a:lnTo>
                    <a:pt x="5997170" y="6858001"/>
                  </a:lnTo>
                  <a:lnTo>
                    <a:pt x="6121512" y="6761029"/>
                  </a:lnTo>
                  <a:close/>
                  <a:moveTo>
                    <a:pt x="2693206" y="0"/>
                  </a:moveTo>
                  <a:lnTo>
                    <a:pt x="5872285" y="0"/>
                  </a:lnTo>
                  <a:lnTo>
                    <a:pt x="6024875" y="68385"/>
                  </a:lnTo>
                  <a:cubicBezTo>
                    <a:pt x="6086250" y="97989"/>
                    <a:pt x="6146793" y="129318"/>
                    <a:pt x="6206432" y="162336"/>
                  </a:cubicBezTo>
                  <a:lnTo>
                    <a:pt x="6264586" y="196704"/>
                  </a:lnTo>
                  <a:lnTo>
                    <a:pt x="6264586" y="537242"/>
                  </a:lnTo>
                  <a:lnTo>
                    <a:pt x="6230189" y="517260"/>
                  </a:lnTo>
                  <a:cubicBezTo>
                    <a:pt x="6012226" y="399931"/>
                    <a:pt x="5780573" y="310008"/>
                    <a:pt x="5540536" y="249543"/>
                  </a:cubicBezTo>
                  <a:cubicBezTo>
                    <a:pt x="5421375" y="219324"/>
                    <a:pt x="5300641" y="195644"/>
                    <a:pt x="5178896" y="178606"/>
                  </a:cubicBezTo>
                  <a:cubicBezTo>
                    <a:pt x="5057977" y="161840"/>
                    <a:pt x="4936276" y="151186"/>
                    <a:pt x="4814279" y="146683"/>
                  </a:cubicBezTo>
                  <a:cubicBezTo>
                    <a:pt x="4761501" y="144556"/>
                    <a:pt x="4708015" y="143421"/>
                    <a:pt x="4655095" y="143421"/>
                  </a:cubicBezTo>
                  <a:cubicBezTo>
                    <a:pt x="4462968" y="143573"/>
                    <a:pt x="4271111" y="157799"/>
                    <a:pt x="4081069" y="185983"/>
                  </a:cubicBezTo>
                  <a:cubicBezTo>
                    <a:pt x="3956361" y="205703"/>
                    <a:pt x="3835058" y="229396"/>
                    <a:pt x="3720566" y="256921"/>
                  </a:cubicBezTo>
                  <a:cubicBezTo>
                    <a:pt x="3596708" y="286714"/>
                    <a:pt x="3477677" y="320905"/>
                    <a:pt x="3365879" y="357651"/>
                  </a:cubicBezTo>
                  <a:cubicBezTo>
                    <a:pt x="3249257" y="395958"/>
                    <a:pt x="3133487" y="438945"/>
                    <a:pt x="3020555" y="486190"/>
                  </a:cubicBezTo>
                  <a:cubicBezTo>
                    <a:pt x="2907623" y="533434"/>
                    <a:pt x="2794832" y="585786"/>
                    <a:pt x="2685163" y="641542"/>
                  </a:cubicBezTo>
                  <a:cubicBezTo>
                    <a:pt x="2463995" y="754348"/>
                    <a:pt x="2250998" y="882488"/>
                    <a:pt x="2047720" y="1025030"/>
                  </a:cubicBezTo>
                  <a:cubicBezTo>
                    <a:pt x="2006151" y="1054399"/>
                    <a:pt x="1951528" y="1093415"/>
                    <a:pt x="1897333" y="1134983"/>
                  </a:cubicBezTo>
                  <a:cubicBezTo>
                    <a:pt x="1876761" y="1150164"/>
                    <a:pt x="1855905" y="1166479"/>
                    <a:pt x="1835758" y="1182227"/>
                  </a:cubicBezTo>
                  <a:lnTo>
                    <a:pt x="1823273" y="1192016"/>
                  </a:lnTo>
                  <a:cubicBezTo>
                    <a:pt x="1797027" y="1211879"/>
                    <a:pt x="1772057" y="1232309"/>
                    <a:pt x="1750918" y="1249760"/>
                  </a:cubicBezTo>
                  <a:cubicBezTo>
                    <a:pt x="1645931" y="1335737"/>
                    <a:pt x="1554422" y="1416605"/>
                    <a:pt x="1469297" y="1496906"/>
                  </a:cubicBezTo>
                  <a:cubicBezTo>
                    <a:pt x="1286595" y="1668957"/>
                    <a:pt x="1118818" y="1856190"/>
                    <a:pt x="967769" y="2056602"/>
                  </a:cubicBezTo>
                  <a:cubicBezTo>
                    <a:pt x="890731" y="2159603"/>
                    <a:pt x="818800" y="2264590"/>
                    <a:pt x="754105" y="2368727"/>
                  </a:cubicBezTo>
                  <a:cubicBezTo>
                    <a:pt x="681749" y="2488328"/>
                    <a:pt x="622304" y="2596720"/>
                    <a:pt x="572364" y="2701140"/>
                  </a:cubicBezTo>
                  <a:cubicBezTo>
                    <a:pt x="557609" y="2730507"/>
                    <a:pt x="543989" y="2760443"/>
                    <a:pt x="532497" y="2786265"/>
                  </a:cubicBezTo>
                  <a:lnTo>
                    <a:pt x="512918" y="2828827"/>
                  </a:lnTo>
                  <a:lnTo>
                    <a:pt x="494475" y="2872240"/>
                  </a:lnTo>
                  <a:lnTo>
                    <a:pt x="491637" y="2878908"/>
                  </a:lnTo>
                  <a:cubicBezTo>
                    <a:pt x="480146" y="2906575"/>
                    <a:pt x="469220" y="2932821"/>
                    <a:pt x="459290" y="2959635"/>
                  </a:cubicBezTo>
                  <a:cubicBezTo>
                    <a:pt x="455176" y="2970559"/>
                    <a:pt x="451060" y="2981484"/>
                    <a:pt x="446805" y="2992408"/>
                  </a:cubicBezTo>
                  <a:cubicBezTo>
                    <a:pt x="439427" y="3012412"/>
                    <a:pt x="432333" y="3030572"/>
                    <a:pt x="426090" y="3049158"/>
                  </a:cubicBezTo>
                  <a:lnTo>
                    <a:pt x="426090" y="3049867"/>
                  </a:lnTo>
                  <a:cubicBezTo>
                    <a:pt x="383010" y="3169099"/>
                    <a:pt x="346959" y="3290756"/>
                    <a:pt x="318124" y="3414202"/>
                  </a:cubicBezTo>
                  <a:cubicBezTo>
                    <a:pt x="260107" y="3661703"/>
                    <a:pt x="230780" y="3915049"/>
                    <a:pt x="230729" y="4169260"/>
                  </a:cubicBezTo>
                  <a:cubicBezTo>
                    <a:pt x="231621" y="4295173"/>
                    <a:pt x="244398" y="4420719"/>
                    <a:pt x="268893" y="4544236"/>
                  </a:cubicBezTo>
                  <a:cubicBezTo>
                    <a:pt x="293708" y="4666304"/>
                    <a:pt x="330882" y="4785521"/>
                    <a:pt x="379840" y="4900056"/>
                  </a:cubicBezTo>
                  <a:cubicBezTo>
                    <a:pt x="387926" y="4919919"/>
                    <a:pt x="397006" y="4939498"/>
                    <a:pt x="406512" y="4960211"/>
                  </a:cubicBezTo>
                  <a:cubicBezTo>
                    <a:pt x="410343" y="4968299"/>
                    <a:pt x="414173" y="4976385"/>
                    <a:pt x="417862" y="4984613"/>
                  </a:cubicBezTo>
                  <a:lnTo>
                    <a:pt x="428077" y="5005043"/>
                  </a:lnTo>
                  <a:cubicBezTo>
                    <a:pt x="438860" y="5026751"/>
                    <a:pt x="449075" y="5047181"/>
                    <a:pt x="460140" y="5067327"/>
                  </a:cubicBezTo>
                  <a:cubicBezTo>
                    <a:pt x="485536" y="5116273"/>
                    <a:pt x="514763" y="5165789"/>
                    <a:pt x="555197" y="5229773"/>
                  </a:cubicBezTo>
                  <a:cubicBezTo>
                    <a:pt x="586836" y="5280282"/>
                    <a:pt x="620318" y="5329511"/>
                    <a:pt x="660611" y="5387396"/>
                  </a:cubicBezTo>
                  <a:cubicBezTo>
                    <a:pt x="698065" y="5440741"/>
                    <a:pt x="737223" y="5493094"/>
                    <a:pt x="774110" y="5542182"/>
                  </a:cubicBezTo>
                  <a:cubicBezTo>
                    <a:pt x="821070" y="5604324"/>
                    <a:pt x="870301" y="5667173"/>
                    <a:pt x="917829" y="5727896"/>
                  </a:cubicBezTo>
                  <a:cubicBezTo>
                    <a:pt x="949042" y="5767762"/>
                    <a:pt x="979828" y="5807063"/>
                    <a:pt x="1012885" y="5849767"/>
                  </a:cubicBezTo>
                  <a:cubicBezTo>
                    <a:pt x="1045942" y="5892471"/>
                    <a:pt x="1089497" y="5948796"/>
                    <a:pt x="1133053" y="6006822"/>
                  </a:cubicBezTo>
                  <a:cubicBezTo>
                    <a:pt x="1153624" y="6034345"/>
                    <a:pt x="1175332" y="6063998"/>
                    <a:pt x="1194343" y="6090245"/>
                  </a:cubicBezTo>
                  <a:cubicBezTo>
                    <a:pt x="1213355" y="6116491"/>
                    <a:pt x="1231372" y="6141178"/>
                    <a:pt x="1249390" y="6165155"/>
                  </a:cubicBezTo>
                  <a:cubicBezTo>
                    <a:pt x="1280461" y="6208000"/>
                    <a:pt x="1313659" y="6250847"/>
                    <a:pt x="1345724" y="6292132"/>
                  </a:cubicBezTo>
                  <a:lnTo>
                    <a:pt x="1364310" y="6316251"/>
                  </a:lnTo>
                  <a:lnTo>
                    <a:pt x="1373673" y="6327885"/>
                  </a:lnTo>
                  <a:cubicBezTo>
                    <a:pt x="1409566" y="6372433"/>
                    <a:pt x="1446738" y="6418542"/>
                    <a:pt x="1484619" y="6462240"/>
                  </a:cubicBezTo>
                  <a:cubicBezTo>
                    <a:pt x="1567899" y="6559850"/>
                    <a:pt x="1653876" y="6652211"/>
                    <a:pt x="1739000" y="6737335"/>
                  </a:cubicBezTo>
                  <a:lnTo>
                    <a:pt x="1866801" y="6858001"/>
                  </a:lnTo>
                  <a:lnTo>
                    <a:pt x="1144149" y="6858001"/>
                  </a:lnTo>
                  <a:lnTo>
                    <a:pt x="1058349" y="6766452"/>
                  </a:lnTo>
                  <a:cubicBezTo>
                    <a:pt x="878978" y="6562465"/>
                    <a:pt x="718756" y="6341104"/>
                    <a:pt x="580309" y="6105000"/>
                  </a:cubicBezTo>
                  <a:cubicBezTo>
                    <a:pt x="200401" y="5454007"/>
                    <a:pt x="146" y="4713831"/>
                    <a:pt x="1" y="3960094"/>
                  </a:cubicBezTo>
                  <a:cubicBezTo>
                    <a:pt x="-335" y="2196754"/>
                    <a:pt x="1071479" y="683605"/>
                    <a:pt x="2599292" y="37050"/>
                  </a:cubicBezTo>
                  <a:close/>
                </a:path>
              </a:pathLst>
            </a:custGeom>
            <a:gradFill>
              <a:gsLst>
                <a:gs pos="2000">
                  <a:schemeClr val="bg1">
                    <a:alpha val="10000"/>
                  </a:schemeClr>
                </a:gs>
                <a:gs pos="16000">
                  <a:schemeClr val="accent6">
                    <a:alpha val="10000"/>
                  </a:schemeClr>
                </a:gs>
                <a:gs pos="100000">
                  <a:schemeClr val="bg1">
                    <a:alpha val="10000"/>
                  </a:schemeClr>
                </a:gs>
                <a:gs pos="85000">
                  <a:schemeClr val="accent1">
                    <a:alpha val="10000"/>
                  </a:schemeClr>
                </a:gs>
              </a:gsLst>
              <a:lin ang="12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Public Sans"/>
                <a:ea typeface="+mn-ea"/>
                <a:cs typeface="+mn-cs"/>
              </a:endParaRPr>
            </a:p>
          </p:txBody>
        </p:sp>
      </p:grpSp>
      <p:sp>
        <p:nvSpPr>
          <p:cNvPr id="4" name="Date Placeholder 3">
            <a:extLst>
              <a:ext uri="{FF2B5EF4-FFF2-40B4-BE49-F238E27FC236}">
                <a16:creationId xmlns:a16="http://schemas.microsoft.com/office/drawing/2014/main" id="{6D17E1B7-36C4-4EF9-AF26-594B8F9BD932}"/>
              </a:ext>
            </a:extLst>
          </p:cNvPr>
          <p:cNvSpPr>
            <a:spLocks noGrp="1"/>
          </p:cNvSpPr>
          <p:nvPr>
            <p:ph type="dt" sz="half" idx="10"/>
          </p:nvPr>
        </p:nvSpPr>
        <p:spPr>
          <a:xfrm>
            <a:off x="804672" y="6356350"/>
            <a:ext cx="2743200" cy="365125"/>
          </a:xfrm>
        </p:spPr>
        <p:txBody>
          <a:bodyPr vert="horz" lIns="91440" tIns="45720" rIns="91440" bIns="45720" rtlCol="0" anchor="ctr">
            <a:normAutofit/>
          </a:bodyPr>
          <a:lstStyle/>
          <a:p>
            <a:pPr marL="0" marR="0" lvl="0" indent="0" algn="l" defTabSz="914400" rtl="0" eaLnBrk="1" fontAlgn="auto" latinLnBrk="0" hangingPunct="1">
              <a:lnSpc>
                <a:spcPct val="100000"/>
              </a:lnSpc>
              <a:spcBef>
                <a:spcPts val="0"/>
              </a:spcBef>
              <a:spcAft>
                <a:spcPts val="600"/>
              </a:spcAft>
              <a:buClrTx/>
              <a:buSzTx/>
              <a:buFontTx/>
              <a:buNone/>
              <a:tabLst/>
              <a:defRPr/>
            </a:pPr>
            <a:fld id="{FDEE75F8-48EB-4839-9E71-8CCEE647FA5C}" type="datetime1">
              <a:rPr kumimoji="0" lang="en-US" sz="1200" b="0" i="0" u="none" strike="noStrike" kern="1200" cap="none" spc="0" normalizeH="0" baseline="0" noProof="0">
                <a:ln>
                  <a:noFill/>
                </a:ln>
                <a:solidFill>
                  <a:srgbClr val="3F3F3F">
                    <a:tint val="75000"/>
                  </a:srgbClr>
                </a:solidFill>
                <a:effectLst/>
                <a:uLnTx/>
                <a:uFillTx/>
                <a:latin typeface="Public Sans"/>
                <a:ea typeface="+mn-ea"/>
                <a:cs typeface="+mn-cs"/>
              </a:rPr>
              <a:pPr marL="0" marR="0" lvl="0" indent="0" algn="l" defTabSz="914400" rtl="0" eaLnBrk="1" fontAlgn="auto" latinLnBrk="0" hangingPunct="1">
                <a:lnSpc>
                  <a:spcPct val="100000"/>
                </a:lnSpc>
                <a:spcBef>
                  <a:spcPts val="0"/>
                </a:spcBef>
                <a:spcAft>
                  <a:spcPts val="600"/>
                </a:spcAft>
                <a:buClrTx/>
                <a:buSzTx/>
                <a:buFontTx/>
                <a:buNone/>
                <a:tabLst/>
                <a:defRPr/>
              </a:pPr>
              <a:t>1/9/2025</a:t>
            </a:fld>
            <a:endParaRPr kumimoji="0" lang="en-US" sz="1200" b="0" i="0" u="none" strike="noStrike" kern="1200" cap="none" spc="0" normalizeH="0" baseline="0" noProof="0" dirty="0">
              <a:ln>
                <a:noFill/>
              </a:ln>
              <a:solidFill>
                <a:srgbClr val="3F3F3F">
                  <a:tint val="75000"/>
                </a:srgbClr>
              </a:solidFill>
              <a:effectLst/>
              <a:uLnTx/>
              <a:uFillTx/>
              <a:latin typeface="Public Sans"/>
              <a:ea typeface="+mn-ea"/>
              <a:cs typeface="+mn-cs"/>
            </a:endParaRPr>
          </a:p>
        </p:txBody>
      </p:sp>
      <p:sp>
        <p:nvSpPr>
          <p:cNvPr id="5" name="Footer Placeholder 4">
            <a:extLst>
              <a:ext uri="{FF2B5EF4-FFF2-40B4-BE49-F238E27FC236}">
                <a16:creationId xmlns:a16="http://schemas.microsoft.com/office/drawing/2014/main" id="{D58BCB98-C05C-4F09-840C-985A3AAB5E46}"/>
              </a:ext>
            </a:extLst>
          </p:cNvPr>
          <p:cNvSpPr>
            <a:spLocks noGrp="1"/>
          </p:cNvSpPr>
          <p:nvPr>
            <p:ph type="ftr" sz="quarter" idx="11"/>
          </p:nvPr>
        </p:nvSpPr>
        <p:spPr>
          <a:xfrm>
            <a:off x="4038600" y="6356350"/>
            <a:ext cx="4114800" cy="365125"/>
          </a:xfrm>
        </p:spPr>
        <p:txBody>
          <a:bodyPr vert="horz" lIns="91440" tIns="45720" rIns="91440" bIns="45720" rtlCol="0" anchor="ctr">
            <a:normAutofit/>
          </a:bodyPr>
          <a:lstStyle/>
          <a:p>
            <a:pPr marL="0" marR="0" lvl="0" indent="0" algn="ctr" defTabSz="914400" rtl="0" eaLnBrk="1" fontAlgn="auto" latinLnBrk="0" hangingPunct="1">
              <a:lnSpc>
                <a:spcPct val="100000"/>
              </a:lnSpc>
              <a:spcBef>
                <a:spcPts val="0"/>
              </a:spcBef>
              <a:spcAft>
                <a:spcPts val="600"/>
              </a:spcAft>
              <a:buClrTx/>
              <a:buSzTx/>
              <a:buFontTx/>
              <a:buNone/>
              <a:tabLst/>
              <a:defRPr/>
            </a:pPr>
            <a:r>
              <a:rPr kumimoji="0" lang="en-US" sz="1200" b="0" i="0" u="none" strike="noStrike" kern="1200" cap="none" spc="0" normalizeH="0" baseline="0" noProof="0" dirty="0">
                <a:ln>
                  <a:noFill/>
                </a:ln>
                <a:solidFill>
                  <a:srgbClr val="3F3F3F">
                    <a:tint val="75000"/>
                  </a:srgbClr>
                </a:solidFill>
                <a:effectLst/>
                <a:uLnTx/>
                <a:uFillTx/>
                <a:latin typeface="Public Sans"/>
                <a:ea typeface="+mn-ea"/>
                <a:cs typeface="+mn-cs"/>
              </a:rPr>
              <a:t>Connecticut Department of Energy &amp; Environmental Protection</a:t>
            </a:r>
          </a:p>
        </p:txBody>
      </p:sp>
    </p:spTree>
    <p:extLst>
      <p:ext uri="{BB962C8B-B14F-4D97-AF65-F5344CB8AC3E}">
        <p14:creationId xmlns:p14="http://schemas.microsoft.com/office/powerpoint/2010/main" val="341972051"/>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0" name="Rectangle 9">
            <a:extLst>
              <a:ext uri="{FF2B5EF4-FFF2-40B4-BE49-F238E27FC236}">
                <a16:creationId xmlns:a16="http://schemas.microsoft.com/office/drawing/2014/main" id="{907EF6B7-1338-4443-8C46-6A318D952DF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48" y="0"/>
            <a:ext cx="12188952"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Public Sans"/>
              <a:ea typeface="+mn-ea"/>
              <a:cs typeface="+mn-cs"/>
            </a:endParaRPr>
          </a:p>
        </p:txBody>
      </p:sp>
      <p:sp>
        <p:nvSpPr>
          <p:cNvPr id="12" name="Freeform: Shape 11">
            <a:extLst>
              <a:ext uri="{FF2B5EF4-FFF2-40B4-BE49-F238E27FC236}">
                <a16:creationId xmlns:a16="http://schemas.microsoft.com/office/drawing/2014/main" id="{DAAE4CDD-124C-4DCF-9584-B6033B545DD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 y="0"/>
            <a:ext cx="4167271" cy="6858000"/>
          </a:xfrm>
          <a:custGeom>
            <a:avLst/>
            <a:gdLst>
              <a:gd name="connsiteX0" fmla="*/ 0 w 4167271"/>
              <a:gd name="connsiteY0" fmla="*/ 0 h 6858000"/>
              <a:gd name="connsiteX1" fmla="*/ 2259550 w 4167271"/>
              <a:gd name="connsiteY1" fmla="*/ 0 h 6858000"/>
              <a:gd name="connsiteX2" fmla="*/ 2387803 w 4167271"/>
              <a:gd name="connsiteY2" fmla="*/ 82222 h 6858000"/>
              <a:gd name="connsiteX3" fmla="*/ 4167271 w 4167271"/>
              <a:gd name="connsiteY3" fmla="*/ 3429000 h 6858000"/>
              <a:gd name="connsiteX4" fmla="*/ 2387803 w 4167271"/>
              <a:gd name="connsiteY4" fmla="*/ 6775779 h 6858000"/>
              <a:gd name="connsiteX5" fmla="*/ 2259550 w 4167271"/>
              <a:gd name="connsiteY5" fmla="*/ 6858000 h 6858000"/>
              <a:gd name="connsiteX6" fmla="*/ 0 w 4167271"/>
              <a:gd name="connsiteY6"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67271" h="6858000">
                <a:moveTo>
                  <a:pt x="0" y="0"/>
                </a:moveTo>
                <a:lnTo>
                  <a:pt x="2259550" y="0"/>
                </a:lnTo>
                <a:lnTo>
                  <a:pt x="2387803" y="82222"/>
                </a:lnTo>
                <a:cubicBezTo>
                  <a:pt x="3461407" y="807534"/>
                  <a:pt x="4167271" y="2035835"/>
                  <a:pt x="4167271" y="3429000"/>
                </a:cubicBezTo>
                <a:cubicBezTo>
                  <a:pt x="4167271" y="4822165"/>
                  <a:pt x="3461407" y="6050467"/>
                  <a:pt x="2387803" y="6775779"/>
                </a:cubicBezTo>
                <a:lnTo>
                  <a:pt x="2259550" y="6858000"/>
                </a:lnTo>
                <a:lnTo>
                  <a:pt x="0" y="6858000"/>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Public Sans"/>
              <a:ea typeface="+mn-ea"/>
              <a:cs typeface="+mn-cs"/>
            </a:endParaRPr>
          </a:p>
        </p:txBody>
      </p:sp>
      <p:sp>
        <p:nvSpPr>
          <p:cNvPr id="2" name="Title 1">
            <a:extLst>
              <a:ext uri="{FF2B5EF4-FFF2-40B4-BE49-F238E27FC236}">
                <a16:creationId xmlns:a16="http://schemas.microsoft.com/office/drawing/2014/main" id="{3630D9C6-276F-4D27-8C4E-B26E36AC76AC}"/>
              </a:ext>
            </a:extLst>
          </p:cNvPr>
          <p:cNvSpPr>
            <a:spLocks noGrp="1"/>
          </p:cNvSpPr>
          <p:nvPr>
            <p:ph type="title"/>
          </p:nvPr>
        </p:nvSpPr>
        <p:spPr>
          <a:xfrm>
            <a:off x="686834" y="1153572"/>
            <a:ext cx="3200400" cy="4461163"/>
          </a:xfrm>
        </p:spPr>
        <p:txBody>
          <a:bodyPr anchor="ctr">
            <a:normAutofit/>
          </a:bodyPr>
          <a:lstStyle/>
          <a:p>
            <a:pPr algn="ctr"/>
            <a:r>
              <a:rPr lang="en-US" sz="3200" dirty="0">
                <a:solidFill>
                  <a:schemeClr val="bg1"/>
                </a:solidFill>
              </a:rPr>
              <a:t>DERA Reimbursement for Vehicle Replacement</a:t>
            </a:r>
          </a:p>
        </p:txBody>
      </p:sp>
      <p:sp>
        <p:nvSpPr>
          <p:cNvPr id="14" name="Arc 13">
            <a:extLst>
              <a:ext uri="{FF2B5EF4-FFF2-40B4-BE49-F238E27FC236}">
                <a16:creationId xmlns:a16="http://schemas.microsoft.com/office/drawing/2014/main" id="{081E4A58-353D-44AE-B2FC-2A74E2E400F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V="1">
            <a:off x="7550402" y="2455479"/>
            <a:ext cx="4083433" cy="4083433"/>
          </a:xfrm>
          <a:prstGeom prst="arc">
            <a:avLst/>
          </a:prstGeom>
          <a:ln w="127000" cap="rnd">
            <a:solidFill>
              <a:schemeClr val="accent4"/>
            </a:solidFill>
            <a:prstDash val="dash"/>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3F3F3F"/>
              </a:solidFill>
              <a:effectLst/>
              <a:uLnTx/>
              <a:uFillTx/>
              <a:latin typeface="Public Sans"/>
              <a:ea typeface="+mn-ea"/>
              <a:cs typeface="+mn-cs"/>
            </a:endParaRPr>
          </a:p>
        </p:txBody>
      </p:sp>
      <p:sp>
        <p:nvSpPr>
          <p:cNvPr id="3" name="Content Placeholder 2">
            <a:extLst>
              <a:ext uri="{FF2B5EF4-FFF2-40B4-BE49-F238E27FC236}">
                <a16:creationId xmlns:a16="http://schemas.microsoft.com/office/drawing/2014/main" id="{0B328DA5-C605-40B1-A0C9-92F3F237F1F8}"/>
              </a:ext>
            </a:extLst>
          </p:cNvPr>
          <p:cNvSpPr>
            <a:spLocks noGrp="1"/>
          </p:cNvSpPr>
          <p:nvPr>
            <p:ph idx="1"/>
          </p:nvPr>
        </p:nvSpPr>
        <p:spPr>
          <a:xfrm>
            <a:off x="4167272" y="381000"/>
            <a:ext cx="7872328" cy="6157912"/>
          </a:xfrm>
        </p:spPr>
        <p:txBody>
          <a:bodyPr anchor="ctr">
            <a:normAutofit fontScale="47500" lnSpcReduction="20000"/>
          </a:bodyPr>
          <a:lstStyle/>
          <a:p>
            <a:pPr marL="0" indent="0">
              <a:spcBef>
                <a:spcPts val="1200"/>
              </a:spcBef>
              <a:spcAft>
                <a:spcPts val="600"/>
              </a:spcAft>
              <a:buNone/>
            </a:pPr>
            <a:r>
              <a:rPr lang="en-US" sz="12800" dirty="0">
                <a:solidFill>
                  <a:schemeClr val="accent1">
                    <a:lumMod val="90000"/>
                  </a:schemeClr>
                </a:solidFill>
              </a:rPr>
              <a:t>Reimbursement up to:</a:t>
            </a:r>
          </a:p>
          <a:p>
            <a:pPr marL="0" indent="0">
              <a:spcBef>
                <a:spcPts val="1200"/>
              </a:spcBef>
              <a:spcAft>
                <a:spcPts val="600"/>
              </a:spcAft>
              <a:buNone/>
            </a:pPr>
            <a:endParaRPr lang="en-US" sz="12800" dirty="0">
              <a:solidFill>
                <a:schemeClr val="accent1">
                  <a:lumMod val="90000"/>
                </a:schemeClr>
              </a:solidFill>
            </a:endParaRPr>
          </a:p>
          <a:p>
            <a:pPr>
              <a:spcBef>
                <a:spcPts val="400"/>
              </a:spcBef>
              <a:spcAft>
                <a:spcPts val="400"/>
              </a:spcAft>
              <a:buFont typeface="Arial" panose="020B0604020202020204" pitchFamily="34" charset="0"/>
              <a:buChar char="•"/>
            </a:pPr>
            <a:r>
              <a:rPr lang="en-US" sz="8400" dirty="0">
                <a:solidFill>
                  <a:schemeClr val="tx2"/>
                </a:solidFill>
              </a:rPr>
              <a:t>45% of the cost for replacement with electric equivalents</a:t>
            </a:r>
          </a:p>
          <a:p>
            <a:pPr>
              <a:spcBef>
                <a:spcPts val="400"/>
              </a:spcBef>
              <a:spcAft>
                <a:spcPts val="400"/>
              </a:spcAft>
              <a:buFont typeface="Arial" panose="020B0604020202020204" pitchFamily="34" charset="0"/>
              <a:buChar char="•"/>
            </a:pPr>
            <a:endParaRPr lang="en-US" sz="8400" dirty="0">
              <a:solidFill>
                <a:schemeClr val="tx2"/>
              </a:solidFill>
            </a:endParaRPr>
          </a:p>
          <a:p>
            <a:pPr>
              <a:spcBef>
                <a:spcPts val="400"/>
              </a:spcBef>
              <a:spcAft>
                <a:spcPts val="400"/>
              </a:spcAft>
              <a:buFont typeface="Arial" panose="020B0604020202020204" pitchFamily="34" charset="0"/>
              <a:buChar char="•"/>
            </a:pPr>
            <a:r>
              <a:rPr lang="en-US" sz="8400" dirty="0">
                <a:solidFill>
                  <a:schemeClr val="tx2"/>
                </a:solidFill>
              </a:rPr>
              <a:t>25% of the cost for replacement of </a:t>
            </a:r>
            <a:r>
              <a:rPr lang="en-US" sz="8400" dirty="0">
                <a:solidFill>
                  <a:schemeClr val="tx2"/>
                </a:solidFill>
                <a:effectLst/>
                <a:ea typeface="Times New Roman" panose="02020603050405020304" pitchFamily="18" charset="0"/>
                <a:cs typeface="Times New Roman" panose="02020603050405020304" pitchFamily="18" charset="0"/>
              </a:rPr>
              <a:t>marine vessels with equivalents having Tier 3 or Tier 4 engines</a:t>
            </a:r>
            <a:endParaRPr lang="en-US" sz="2500" dirty="0"/>
          </a:p>
        </p:txBody>
      </p:sp>
      <p:sp>
        <p:nvSpPr>
          <p:cNvPr id="4" name="Date Placeholder 3">
            <a:extLst>
              <a:ext uri="{FF2B5EF4-FFF2-40B4-BE49-F238E27FC236}">
                <a16:creationId xmlns:a16="http://schemas.microsoft.com/office/drawing/2014/main" id="{E53E3C65-D16D-466B-BCBC-01E86B20F644}"/>
              </a:ext>
            </a:extLst>
          </p:cNvPr>
          <p:cNvSpPr>
            <a:spLocks noGrp="1"/>
          </p:cNvSpPr>
          <p:nvPr>
            <p:ph type="dt" sz="half" idx="10"/>
          </p:nvPr>
        </p:nvSpPr>
        <p:spPr>
          <a:xfrm>
            <a:off x="1828800" y="6356350"/>
            <a:ext cx="1639957" cy="365125"/>
          </a:xfrm>
        </p:spPr>
        <p:txBody>
          <a:bodyPr>
            <a:normAutofit/>
          </a:bodyPr>
          <a:lstStyle/>
          <a:p>
            <a:pPr marL="0" marR="0" lvl="0" indent="0" algn="r" defTabSz="457200" rtl="0" eaLnBrk="1" fontAlgn="auto" latinLnBrk="0" hangingPunct="1">
              <a:lnSpc>
                <a:spcPct val="100000"/>
              </a:lnSpc>
              <a:spcBef>
                <a:spcPts val="0"/>
              </a:spcBef>
              <a:spcAft>
                <a:spcPts val="600"/>
              </a:spcAft>
              <a:buClrTx/>
              <a:buSzTx/>
              <a:buFontTx/>
              <a:buNone/>
              <a:tabLst/>
              <a:defRPr/>
            </a:pPr>
            <a:fld id="{FDEE75F8-48EB-4839-9E71-8CCEE647FA5C}" type="datetime1">
              <a:rPr kumimoji="0" lang="en-US" sz="1000" b="0" i="0" u="none" strike="noStrike" kern="1200" cap="none" spc="0" normalizeH="0" baseline="0" noProof="0" smtClean="0">
                <a:ln>
                  <a:noFill/>
                </a:ln>
                <a:solidFill>
                  <a:srgbClr val="FFFFFF"/>
                </a:solidFill>
                <a:effectLst/>
                <a:uLnTx/>
                <a:uFillTx/>
                <a:latin typeface="Public Sans ExtraBold"/>
                <a:ea typeface="+mn-ea"/>
                <a:cs typeface="+mn-cs"/>
              </a:rPr>
              <a:pPr marL="0" marR="0" lvl="0" indent="0" algn="r" defTabSz="457200" rtl="0" eaLnBrk="1" fontAlgn="auto" latinLnBrk="0" hangingPunct="1">
                <a:lnSpc>
                  <a:spcPct val="100000"/>
                </a:lnSpc>
                <a:spcBef>
                  <a:spcPts val="0"/>
                </a:spcBef>
                <a:spcAft>
                  <a:spcPts val="600"/>
                </a:spcAft>
                <a:buClrTx/>
                <a:buSzTx/>
                <a:buFontTx/>
                <a:buNone/>
                <a:tabLst/>
                <a:defRPr/>
              </a:pPr>
              <a:t>1/9/2025</a:t>
            </a:fld>
            <a:endParaRPr kumimoji="0" lang="en-US" sz="1000" b="0" i="0" u="none" strike="noStrike" kern="1200" cap="none" spc="0" normalizeH="0" baseline="0" noProof="0" dirty="0">
              <a:ln>
                <a:noFill/>
              </a:ln>
              <a:solidFill>
                <a:srgbClr val="FFFFFF"/>
              </a:solidFill>
              <a:effectLst/>
              <a:uLnTx/>
              <a:uFillTx/>
              <a:latin typeface="Public Sans ExtraBold"/>
              <a:ea typeface="+mn-ea"/>
              <a:cs typeface="+mn-cs"/>
            </a:endParaRPr>
          </a:p>
        </p:txBody>
      </p:sp>
      <p:sp>
        <p:nvSpPr>
          <p:cNvPr id="5" name="Footer Placeholder 4">
            <a:extLst>
              <a:ext uri="{FF2B5EF4-FFF2-40B4-BE49-F238E27FC236}">
                <a16:creationId xmlns:a16="http://schemas.microsoft.com/office/drawing/2014/main" id="{F00EBBC9-2D71-471B-B443-E7F11EB28810}"/>
              </a:ext>
            </a:extLst>
          </p:cNvPr>
          <p:cNvSpPr>
            <a:spLocks noGrp="1"/>
          </p:cNvSpPr>
          <p:nvPr>
            <p:ph type="ftr" sz="quarter" idx="11"/>
          </p:nvPr>
        </p:nvSpPr>
        <p:spPr>
          <a:xfrm>
            <a:off x="4038600" y="6356350"/>
            <a:ext cx="5251174" cy="365125"/>
          </a:xfrm>
        </p:spPr>
        <p:txBody>
          <a:bodyPr>
            <a:normAutofit/>
          </a:bodyPr>
          <a:lstStyle/>
          <a:p>
            <a:pPr marL="0" marR="0" lvl="0" indent="0" algn="l" defTabSz="457200" rtl="0" eaLnBrk="1" fontAlgn="auto" latinLnBrk="0" hangingPunct="1">
              <a:lnSpc>
                <a:spcPct val="100000"/>
              </a:lnSpc>
              <a:spcBef>
                <a:spcPts val="0"/>
              </a:spcBef>
              <a:spcAft>
                <a:spcPts val="600"/>
              </a:spcAft>
              <a:buClrTx/>
              <a:buSzTx/>
              <a:buFontTx/>
              <a:buNone/>
              <a:tabLst/>
              <a:defRPr/>
            </a:pPr>
            <a:r>
              <a:rPr kumimoji="0" lang="en-US" sz="1000" b="0" i="0" u="none" strike="noStrike" kern="1200" cap="none" spc="0" normalizeH="0" baseline="0" noProof="0" dirty="0">
                <a:ln>
                  <a:noFill/>
                </a:ln>
                <a:solidFill>
                  <a:prstClr val="white">
                    <a:lumMod val="50000"/>
                  </a:prstClr>
                </a:solidFill>
                <a:effectLst/>
                <a:uLnTx/>
                <a:uFillTx/>
                <a:latin typeface="Public Sans ExtraBold"/>
                <a:ea typeface="+mn-ea"/>
                <a:cs typeface="+mn-cs"/>
              </a:rPr>
              <a:t>Connecticut Department of Energy &amp; Environmental Protection</a:t>
            </a:r>
          </a:p>
        </p:txBody>
      </p:sp>
      <p:sp>
        <p:nvSpPr>
          <p:cNvPr id="6" name="TextBox 5">
            <a:extLst>
              <a:ext uri="{FF2B5EF4-FFF2-40B4-BE49-F238E27FC236}">
                <a16:creationId xmlns:a16="http://schemas.microsoft.com/office/drawing/2014/main" id="{EBBF9263-F824-0048-337B-A7304DC53CA6}"/>
              </a:ext>
            </a:extLst>
          </p:cNvPr>
          <p:cNvSpPr txBox="1"/>
          <p:nvPr/>
        </p:nvSpPr>
        <p:spPr>
          <a:xfrm>
            <a:off x="3597429" y="5987018"/>
            <a:ext cx="6781800" cy="369332"/>
          </a:xfrm>
          <a:prstGeom prst="rect">
            <a:avLst/>
          </a:prstGeom>
          <a:noFill/>
        </p:spPr>
        <p:txBody>
          <a:bodyPr wrap="square" rtlCol="0">
            <a:spAutoFit/>
          </a:bodyPr>
          <a:lstStyle/>
          <a:p>
            <a:r>
              <a:rPr lang="en-US" dirty="0">
                <a:solidFill>
                  <a:srgbClr val="FF0000"/>
                </a:solidFill>
              </a:rPr>
              <a:t>***CT DEEP will only fund EV or marine projects for DERA 2024</a:t>
            </a:r>
          </a:p>
        </p:txBody>
      </p:sp>
    </p:spTree>
    <p:extLst>
      <p:ext uri="{BB962C8B-B14F-4D97-AF65-F5344CB8AC3E}">
        <p14:creationId xmlns:p14="http://schemas.microsoft.com/office/powerpoint/2010/main" val="3949402187"/>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0" name="Rectangle 9">
            <a:extLst>
              <a:ext uri="{FF2B5EF4-FFF2-40B4-BE49-F238E27FC236}">
                <a16:creationId xmlns:a16="http://schemas.microsoft.com/office/drawing/2014/main" id="{907EF6B7-1338-4443-8C46-6A318D952DF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48" y="0"/>
            <a:ext cx="12188952"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Public Sans"/>
              <a:ea typeface="+mn-ea"/>
              <a:cs typeface="+mn-cs"/>
            </a:endParaRPr>
          </a:p>
        </p:txBody>
      </p:sp>
      <p:sp>
        <p:nvSpPr>
          <p:cNvPr id="12" name="Freeform: Shape 11">
            <a:extLst>
              <a:ext uri="{FF2B5EF4-FFF2-40B4-BE49-F238E27FC236}">
                <a16:creationId xmlns:a16="http://schemas.microsoft.com/office/drawing/2014/main" id="{DAAE4CDD-124C-4DCF-9584-B6033B545DD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 y="0"/>
            <a:ext cx="4167271" cy="6858000"/>
          </a:xfrm>
          <a:custGeom>
            <a:avLst/>
            <a:gdLst>
              <a:gd name="connsiteX0" fmla="*/ 0 w 4167271"/>
              <a:gd name="connsiteY0" fmla="*/ 0 h 6858000"/>
              <a:gd name="connsiteX1" fmla="*/ 2259550 w 4167271"/>
              <a:gd name="connsiteY1" fmla="*/ 0 h 6858000"/>
              <a:gd name="connsiteX2" fmla="*/ 2387803 w 4167271"/>
              <a:gd name="connsiteY2" fmla="*/ 82222 h 6858000"/>
              <a:gd name="connsiteX3" fmla="*/ 4167271 w 4167271"/>
              <a:gd name="connsiteY3" fmla="*/ 3429000 h 6858000"/>
              <a:gd name="connsiteX4" fmla="*/ 2387803 w 4167271"/>
              <a:gd name="connsiteY4" fmla="*/ 6775779 h 6858000"/>
              <a:gd name="connsiteX5" fmla="*/ 2259550 w 4167271"/>
              <a:gd name="connsiteY5" fmla="*/ 6858000 h 6858000"/>
              <a:gd name="connsiteX6" fmla="*/ 0 w 4167271"/>
              <a:gd name="connsiteY6"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67271" h="6858000">
                <a:moveTo>
                  <a:pt x="0" y="0"/>
                </a:moveTo>
                <a:lnTo>
                  <a:pt x="2259550" y="0"/>
                </a:lnTo>
                <a:lnTo>
                  <a:pt x="2387803" y="82222"/>
                </a:lnTo>
                <a:cubicBezTo>
                  <a:pt x="3461407" y="807534"/>
                  <a:pt x="4167271" y="2035835"/>
                  <a:pt x="4167271" y="3429000"/>
                </a:cubicBezTo>
                <a:cubicBezTo>
                  <a:pt x="4167271" y="4822165"/>
                  <a:pt x="3461407" y="6050467"/>
                  <a:pt x="2387803" y="6775779"/>
                </a:cubicBezTo>
                <a:lnTo>
                  <a:pt x="2259550" y="6858000"/>
                </a:lnTo>
                <a:lnTo>
                  <a:pt x="0" y="6858000"/>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Public Sans"/>
              <a:ea typeface="+mn-ea"/>
              <a:cs typeface="+mn-cs"/>
            </a:endParaRPr>
          </a:p>
        </p:txBody>
      </p:sp>
      <p:sp>
        <p:nvSpPr>
          <p:cNvPr id="2" name="Title 1">
            <a:extLst>
              <a:ext uri="{FF2B5EF4-FFF2-40B4-BE49-F238E27FC236}">
                <a16:creationId xmlns:a16="http://schemas.microsoft.com/office/drawing/2014/main" id="{3630D9C6-276F-4D27-8C4E-B26E36AC76AC}"/>
              </a:ext>
            </a:extLst>
          </p:cNvPr>
          <p:cNvSpPr>
            <a:spLocks noGrp="1"/>
          </p:cNvSpPr>
          <p:nvPr>
            <p:ph type="title"/>
          </p:nvPr>
        </p:nvSpPr>
        <p:spPr>
          <a:xfrm>
            <a:off x="686834" y="1153572"/>
            <a:ext cx="3200400" cy="4461163"/>
          </a:xfrm>
        </p:spPr>
        <p:txBody>
          <a:bodyPr anchor="ctr">
            <a:normAutofit/>
          </a:bodyPr>
          <a:lstStyle/>
          <a:p>
            <a:pPr algn="ctr"/>
            <a:r>
              <a:rPr lang="en-US" sz="3200" dirty="0">
                <a:solidFill>
                  <a:schemeClr val="bg1"/>
                </a:solidFill>
              </a:rPr>
              <a:t>DERA Reimbursement for Engine Replacement (repower)</a:t>
            </a:r>
          </a:p>
        </p:txBody>
      </p:sp>
      <p:sp>
        <p:nvSpPr>
          <p:cNvPr id="14" name="Arc 13">
            <a:extLst>
              <a:ext uri="{FF2B5EF4-FFF2-40B4-BE49-F238E27FC236}">
                <a16:creationId xmlns:a16="http://schemas.microsoft.com/office/drawing/2014/main" id="{081E4A58-353D-44AE-B2FC-2A74E2E400F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V="1">
            <a:off x="7550402" y="2455479"/>
            <a:ext cx="4083433" cy="4083433"/>
          </a:xfrm>
          <a:prstGeom prst="arc">
            <a:avLst/>
          </a:prstGeom>
          <a:ln w="127000" cap="rnd">
            <a:solidFill>
              <a:schemeClr val="accent4"/>
            </a:solidFill>
            <a:prstDash val="dash"/>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3F3F3F"/>
              </a:solidFill>
              <a:effectLst/>
              <a:uLnTx/>
              <a:uFillTx/>
              <a:latin typeface="Public Sans"/>
              <a:ea typeface="+mn-ea"/>
              <a:cs typeface="+mn-cs"/>
            </a:endParaRPr>
          </a:p>
        </p:txBody>
      </p:sp>
      <p:sp>
        <p:nvSpPr>
          <p:cNvPr id="3" name="Content Placeholder 2">
            <a:extLst>
              <a:ext uri="{FF2B5EF4-FFF2-40B4-BE49-F238E27FC236}">
                <a16:creationId xmlns:a16="http://schemas.microsoft.com/office/drawing/2014/main" id="{0B328DA5-C605-40B1-A0C9-92F3F237F1F8}"/>
              </a:ext>
            </a:extLst>
          </p:cNvPr>
          <p:cNvSpPr>
            <a:spLocks noGrp="1"/>
          </p:cNvSpPr>
          <p:nvPr>
            <p:ph idx="1"/>
          </p:nvPr>
        </p:nvSpPr>
        <p:spPr>
          <a:xfrm>
            <a:off x="4342884" y="634206"/>
            <a:ext cx="7010916" cy="5585619"/>
          </a:xfrm>
        </p:spPr>
        <p:txBody>
          <a:bodyPr anchor="ctr">
            <a:normAutofit/>
          </a:bodyPr>
          <a:lstStyle/>
          <a:p>
            <a:pPr marL="0" indent="0">
              <a:spcBef>
                <a:spcPts val="1200"/>
              </a:spcBef>
              <a:spcAft>
                <a:spcPts val="600"/>
              </a:spcAft>
              <a:buNone/>
            </a:pPr>
            <a:r>
              <a:rPr lang="en-US" sz="3800" b="1" dirty="0">
                <a:solidFill>
                  <a:schemeClr val="accent1">
                    <a:lumMod val="90000"/>
                  </a:schemeClr>
                </a:solidFill>
              </a:rPr>
              <a:t>Reimbursement up to:</a:t>
            </a:r>
          </a:p>
          <a:p>
            <a:pPr>
              <a:spcBef>
                <a:spcPts val="400"/>
              </a:spcBef>
              <a:spcAft>
                <a:spcPts val="400"/>
              </a:spcAft>
              <a:buFont typeface="Arial" panose="020B0604020202020204" pitchFamily="34" charset="0"/>
              <a:buChar char="•"/>
            </a:pPr>
            <a:r>
              <a:rPr lang="en-US" sz="2800" dirty="0">
                <a:solidFill>
                  <a:schemeClr val="tx2"/>
                </a:solidFill>
              </a:rPr>
              <a:t>60% of the cost for replacement with </a:t>
            </a:r>
            <a:r>
              <a:rPr lang="en-US" sz="2800">
                <a:solidFill>
                  <a:schemeClr val="tx2"/>
                </a:solidFill>
              </a:rPr>
              <a:t>electric motors</a:t>
            </a:r>
            <a:endParaRPr lang="en-US" sz="2800" dirty="0">
              <a:solidFill>
                <a:schemeClr val="tx2"/>
              </a:solidFill>
            </a:endParaRPr>
          </a:p>
          <a:p>
            <a:pPr>
              <a:spcBef>
                <a:spcPts val="400"/>
              </a:spcBef>
              <a:spcAft>
                <a:spcPts val="400"/>
              </a:spcAft>
              <a:buFont typeface="Arial" panose="020B0604020202020204" pitchFamily="34" charset="0"/>
              <a:buChar char="•"/>
            </a:pPr>
            <a:r>
              <a:rPr lang="en-US" sz="2800" dirty="0">
                <a:solidFill>
                  <a:schemeClr val="tx2"/>
                </a:solidFill>
              </a:rPr>
              <a:t>40% of the cost for replacement of diesel engines on marine vessels with Tier 3 or Tier 4 equivalents</a:t>
            </a:r>
          </a:p>
          <a:p>
            <a:pPr>
              <a:spcBef>
                <a:spcPts val="400"/>
              </a:spcBef>
              <a:spcAft>
                <a:spcPts val="400"/>
              </a:spcAft>
              <a:buFont typeface="Arial" panose="020B0604020202020204" pitchFamily="34" charset="0"/>
              <a:buChar char="•"/>
            </a:pPr>
            <a:r>
              <a:rPr lang="en-US" sz="2800" dirty="0">
                <a:solidFill>
                  <a:schemeClr val="tx2"/>
                </a:solidFill>
              </a:rPr>
              <a:t>50% of the cost for replacement with 2021 EMY or newer marine engines certified to meet CARB’s Optional Low-NO</a:t>
            </a:r>
            <a:r>
              <a:rPr lang="en-US" sz="2800" baseline="-25000" dirty="0">
                <a:solidFill>
                  <a:schemeClr val="tx2"/>
                </a:solidFill>
              </a:rPr>
              <a:t>X</a:t>
            </a:r>
            <a:r>
              <a:rPr lang="en-US" sz="2800" dirty="0">
                <a:solidFill>
                  <a:schemeClr val="tx2"/>
                </a:solidFill>
              </a:rPr>
              <a:t> Standards of 0.10 g/bhp-hr, 0.05 g/bhp-hr, or 0.02 g/bhp-hr NO</a:t>
            </a:r>
            <a:r>
              <a:rPr lang="en-US" sz="2800" baseline="-25000" dirty="0">
                <a:solidFill>
                  <a:schemeClr val="tx2"/>
                </a:solidFill>
              </a:rPr>
              <a:t>X</a:t>
            </a:r>
          </a:p>
          <a:p>
            <a:pPr marL="0" indent="0">
              <a:buNone/>
            </a:pPr>
            <a:endParaRPr lang="en-US" sz="3200" dirty="0"/>
          </a:p>
        </p:txBody>
      </p:sp>
      <p:sp>
        <p:nvSpPr>
          <p:cNvPr id="4" name="Date Placeholder 3">
            <a:extLst>
              <a:ext uri="{FF2B5EF4-FFF2-40B4-BE49-F238E27FC236}">
                <a16:creationId xmlns:a16="http://schemas.microsoft.com/office/drawing/2014/main" id="{E53E3C65-D16D-466B-BCBC-01E86B20F644}"/>
              </a:ext>
            </a:extLst>
          </p:cNvPr>
          <p:cNvSpPr>
            <a:spLocks noGrp="1"/>
          </p:cNvSpPr>
          <p:nvPr>
            <p:ph type="dt" sz="half" idx="10"/>
          </p:nvPr>
        </p:nvSpPr>
        <p:spPr>
          <a:xfrm>
            <a:off x="1828800" y="6356350"/>
            <a:ext cx="1639957" cy="365125"/>
          </a:xfrm>
        </p:spPr>
        <p:txBody>
          <a:bodyPr>
            <a:normAutofit/>
          </a:bodyPr>
          <a:lstStyle/>
          <a:p>
            <a:pPr marL="0" marR="0" lvl="0" indent="0" algn="r" defTabSz="457200" rtl="0" eaLnBrk="1" fontAlgn="auto" latinLnBrk="0" hangingPunct="1">
              <a:lnSpc>
                <a:spcPct val="100000"/>
              </a:lnSpc>
              <a:spcBef>
                <a:spcPts val="0"/>
              </a:spcBef>
              <a:spcAft>
                <a:spcPts val="600"/>
              </a:spcAft>
              <a:buClrTx/>
              <a:buSzTx/>
              <a:buFontTx/>
              <a:buNone/>
              <a:tabLst/>
              <a:defRPr/>
            </a:pPr>
            <a:fld id="{FDEE75F8-48EB-4839-9E71-8CCEE647FA5C}" type="datetime1">
              <a:rPr kumimoji="0" lang="en-US" sz="1000" b="0" i="0" u="none" strike="noStrike" kern="1200" cap="none" spc="0" normalizeH="0" baseline="0" noProof="0">
                <a:ln>
                  <a:noFill/>
                </a:ln>
                <a:solidFill>
                  <a:srgbClr val="FFFFFF"/>
                </a:solidFill>
                <a:effectLst/>
                <a:uLnTx/>
                <a:uFillTx/>
                <a:latin typeface="Public Sans ExtraBold"/>
                <a:ea typeface="+mn-ea"/>
                <a:cs typeface="+mn-cs"/>
              </a:rPr>
              <a:pPr marL="0" marR="0" lvl="0" indent="0" algn="r" defTabSz="457200" rtl="0" eaLnBrk="1" fontAlgn="auto" latinLnBrk="0" hangingPunct="1">
                <a:lnSpc>
                  <a:spcPct val="100000"/>
                </a:lnSpc>
                <a:spcBef>
                  <a:spcPts val="0"/>
                </a:spcBef>
                <a:spcAft>
                  <a:spcPts val="600"/>
                </a:spcAft>
                <a:buClrTx/>
                <a:buSzTx/>
                <a:buFontTx/>
                <a:buNone/>
                <a:tabLst/>
                <a:defRPr/>
              </a:pPr>
              <a:t>1/9/2025</a:t>
            </a:fld>
            <a:endParaRPr kumimoji="0" lang="en-US" sz="1000" b="0" i="0" u="none" strike="noStrike" kern="1200" cap="none" spc="0" normalizeH="0" baseline="0" noProof="0" dirty="0">
              <a:ln>
                <a:noFill/>
              </a:ln>
              <a:solidFill>
                <a:srgbClr val="FFFFFF"/>
              </a:solidFill>
              <a:effectLst/>
              <a:uLnTx/>
              <a:uFillTx/>
              <a:latin typeface="Public Sans ExtraBold"/>
              <a:ea typeface="+mn-ea"/>
              <a:cs typeface="+mn-cs"/>
            </a:endParaRPr>
          </a:p>
        </p:txBody>
      </p:sp>
      <p:sp>
        <p:nvSpPr>
          <p:cNvPr id="5" name="Footer Placeholder 4">
            <a:extLst>
              <a:ext uri="{FF2B5EF4-FFF2-40B4-BE49-F238E27FC236}">
                <a16:creationId xmlns:a16="http://schemas.microsoft.com/office/drawing/2014/main" id="{F00EBBC9-2D71-471B-B443-E7F11EB28810}"/>
              </a:ext>
            </a:extLst>
          </p:cNvPr>
          <p:cNvSpPr>
            <a:spLocks noGrp="1"/>
          </p:cNvSpPr>
          <p:nvPr>
            <p:ph type="ftr" sz="quarter" idx="11"/>
          </p:nvPr>
        </p:nvSpPr>
        <p:spPr>
          <a:xfrm>
            <a:off x="4038600" y="6356350"/>
            <a:ext cx="5251174" cy="365125"/>
          </a:xfrm>
        </p:spPr>
        <p:txBody>
          <a:bodyPr>
            <a:normAutofit/>
          </a:bodyPr>
          <a:lstStyle/>
          <a:p>
            <a:pPr marL="0" marR="0" lvl="0" indent="0" algn="l" defTabSz="457200" rtl="0" eaLnBrk="1" fontAlgn="auto" latinLnBrk="0" hangingPunct="1">
              <a:lnSpc>
                <a:spcPct val="100000"/>
              </a:lnSpc>
              <a:spcBef>
                <a:spcPts val="0"/>
              </a:spcBef>
              <a:spcAft>
                <a:spcPts val="600"/>
              </a:spcAft>
              <a:buClrTx/>
              <a:buSzTx/>
              <a:buFontTx/>
              <a:buNone/>
              <a:tabLst/>
              <a:defRPr/>
            </a:pPr>
            <a:r>
              <a:rPr kumimoji="0" lang="en-US" sz="1000" b="0" i="0" u="none" strike="noStrike" kern="1200" cap="none" spc="0" normalizeH="0" baseline="0" noProof="0" dirty="0">
                <a:ln>
                  <a:noFill/>
                </a:ln>
                <a:solidFill>
                  <a:prstClr val="white">
                    <a:lumMod val="50000"/>
                  </a:prstClr>
                </a:solidFill>
                <a:effectLst/>
                <a:uLnTx/>
                <a:uFillTx/>
                <a:latin typeface="Public Sans ExtraBold"/>
                <a:ea typeface="+mn-ea"/>
                <a:cs typeface="+mn-cs"/>
              </a:rPr>
              <a:t>Connecticut Department of Energy &amp; Environmental Protection</a:t>
            </a:r>
          </a:p>
        </p:txBody>
      </p:sp>
      <p:sp>
        <p:nvSpPr>
          <p:cNvPr id="6" name="TextBox 5">
            <a:extLst>
              <a:ext uri="{FF2B5EF4-FFF2-40B4-BE49-F238E27FC236}">
                <a16:creationId xmlns:a16="http://schemas.microsoft.com/office/drawing/2014/main" id="{907A1081-3DAB-A5FE-E7C2-34D341F6D859}"/>
              </a:ext>
            </a:extLst>
          </p:cNvPr>
          <p:cNvSpPr txBox="1"/>
          <p:nvPr/>
        </p:nvSpPr>
        <p:spPr>
          <a:xfrm>
            <a:off x="3696607" y="5987018"/>
            <a:ext cx="6781800" cy="369332"/>
          </a:xfrm>
          <a:prstGeom prst="rect">
            <a:avLst/>
          </a:prstGeom>
          <a:noFill/>
        </p:spPr>
        <p:txBody>
          <a:bodyPr wrap="square" rtlCol="0">
            <a:spAutoFit/>
          </a:bodyPr>
          <a:lstStyle/>
          <a:p>
            <a:r>
              <a:rPr lang="en-US" dirty="0">
                <a:solidFill>
                  <a:srgbClr val="FF0000"/>
                </a:solidFill>
              </a:rPr>
              <a:t>***CT DEEP will only fund EV or marine projects for DERA 2024</a:t>
            </a:r>
          </a:p>
        </p:txBody>
      </p:sp>
    </p:spTree>
    <p:extLst>
      <p:ext uri="{BB962C8B-B14F-4D97-AF65-F5344CB8AC3E}">
        <p14:creationId xmlns:p14="http://schemas.microsoft.com/office/powerpoint/2010/main" val="2605452633"/>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0" name="Rectangle 9">
            <a:extLst>
              <a:ext uri="{FF2B5EF4-FFF2-40B4-BE49-F238E27FC236}">
                <a16:creationId xmlns:a16="http://schemas.microsoft.com/office/drawing/2014/main" id="{907EF6B7-1338-4443-8C46-6A318D952DF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48" y="0"/>
            <a:ext cx="12188952"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Public Sans"/>
              <a:ea typeface="+mn-ea"/>
              <a:cs typeface="+mn-cs"/>
            </a:endParaRPr>
          </a:p>
        </p:txBody>
      </p:sp>
      <p:sp>
        <p:nvSpPr>
          <p:cNvPr id="12" name="Freeform: Shape 11">
            <a:extLst>
              <a:ext uri="{FF2B5EF4-FFF2-40B4-BE49-F238E27FC236}">
                <a16:creationId xmlns:a16="http://schemas.microsoft.com/office/drawing/2014/main" id="{DAAE4CDD-124C-4DCF-9584-B6033B545DD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 y="0"/>
            <a:ext cx="4167271" cy="6858000"/>
          </a:xfrm>
          <a:custGeom>
            <a:avLst/>
            <a:gdLst>
              <a:gd name="connsiteX0" fmla="*/ 0 w 4167271"/>
              <a:gd name="connsiteY0" fmla="*/ 0 h 6858000"/>
              <a:gd name="connsiteX1" fmla="*/ 2259550 w 4167271"/>
              <a:gd name="connsiteY1" fmla="*/ 0 h 6858000"/>
              <a:gd name="connsiteX2" fmla="*/ 2387803 w 4167271"/>
              <a:gd name="connsiteY2" fmla="*/ 82222 h 6858000"/>
              <a:gd name="connsiteX3" fmla="*/ 4167271 w 4167271"/>
              <a:gd name="connsiteY3" fmla="*/ 3429000 h 6858000"/>
              <a:gd name="connsiteX4" fmla="*/ 2387803 w 4167271"/>
              <a:gd name="connsiteY4" fmla="*/ 6775779 h 6858000"/>
              <a:gd name="connsiteX5" fmla="*/ 2259550 w 4167271"/>
              <a:gd name="connsiteY5" fmla="*/ 6858000 h 6858000"/>
              <a:gd name="connsiteX6" fmla="*/ 0 w 4167271"/>
              <a:gd name="connsiteY6"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67271" h="6858000">
                <a:moveTo>
                  <a:pt x="0" y="0"/>
                </a:moveTo>
                <a:lnTo>
                  <a:pt x="2259550" y="0"/>
                </a:lnTo>
                <a:lnTo>
                  <a:pt x="2387803" y="82222"/>
                </a:lnTo>
                <a:cubicBezTo>
                  <a:pt x="3461407" y="807534"/>
                  <a:pt x="4167271" y="2035835"/>
                  <a:pt x="4167271" y="3429000"/>
                </a:cubicBezTo>
                <a:cubicBezTo>
                  <a:pt x="4167271" y="4822165"/>
                  <a:pt x="3461407" y="6050467"/>
                  <a:pt x="2387803" y="6775779"/>
                </a:cubicBezTo>
                <a:lnTo>
                  <a:pt x="2259550" y="6858000"/>
                </a:lnTo>
                <a:lnTo>
                  <a:pt x="0" y="6858000"/>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Public Sans"/>
              <a:ea typeface="+mn-ea"/>
              <a:cs typeface="+mn-cs"/>
            </a:endParaRPr>
          </a:p>
        </p:txBody>
      </p:sp>
      <p:sp>
        <p:nvSpPr>
          <p:cNvPr id="2" name="Title 1">
            <a:extLst>
              <a:ext uri="{FF2B5EF4-FFF2-40B4-BE49-F238E27FC236}">
                <a16:creationId xmlns:a16="http://schemas.microsoft.com/office/drawing/2014/main" id="{3630D9C6-276F-4D27-8C4E-B26E36AC76AC}"/>
              </a:ext>
            </a:extLst>
          </p:cNvPr>
          <p:cNvSpPr>
            <a:spLocks noGrp="1"/>
          </p:cNvSpPr>
          <p:nvPr>
            <p:ph type="title"/>
          </p:nvPr>
        </p:nvSpPr>
        <p:spPr>
          <a:xfrm>
            <a:off x="686834" y="1153572"/>
            <a:ext cx="3200400" cy="4461163"/>
          </a:xfrm>
        </p:spPr>
        <p:txBody>
          <a:bodyPr anchor="ctr">
            <a:normAutofit/>
          </a:bodyPr>
          <a:lstStyle/>
          <a:p>
            <a:pPr algn="ctr"/>
            <a:r>
              <a:rPr lang="en-US" sz="3200" dirty="0">
                <a:solidFill>
                  <a:schemeClr val="bg1"/>
                </a:solidFill>
              </a:rPr>
              <a:t>DERA Reimbursement</a:t>
            </a:r>
          </a:p>
        </p:txBody>
      </p:sp>
      <p:sp>
        <p:nvSpPr>
          <p:cNvPr id="14" name="Arc 13">
            <a:extLst>
              <a:ext uri="{FF2B5EF4-FFF2-40B4-BE49-F238E27FC236}">
                <a16:creationId xmlns:a16="http://schemas.microsoft.com/office/drawing/2014/main" id="{081E4A58-353D-44AE-B2FC-2A74E2E400F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V="1">
            <a:off x="7550402" y="2455479"/>
            <a:ext cx="4083433" cy="4083433"/>
          </a:xfrm>
          <a:prstGeom prst="arc">
            <a:avLst/>
          </a:prstGeom>
          <a:ln w="127000" cap="rnd">
            <a:solidFill>
              <a:schemeClr val="accent4"/>
            </a:solidFill>
            <a:prstDash val="dash"/>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3F3F3F"/>
              </a:solidFill>
              <a:effectLst/>
              <a:uLnTx/>
              <a:uFillTx/>
              <a:latin typeface="Public Sans"/>
              <a:ea typeface="+mn-ea"/>
              <a:cs typeface="+mn-cs"/>
            </a:endParaRPr>
          </a:p>
        </p:txBody>
      </p:sp>
      <p:sp>
        <p:nvSpPr>
          <p:cNvPr id="3" name="Content Placeholder 2">
            <a:extLst>
              <a:ext uri="{FF2B5EF4-FFF2-40B4-BE49-F238E27FC236}">
                <a16:creationId xmlns:a16="http://schemas.microsoft.com/office/drawing/2014/main" id="{0B328DA5-C605-40B1-A0C9-92F3F237F1F8}"/>
              </a:ext>
            </a:extLst>
          </p:cNvPr>
          <p:cNvSpPr>
            <a:spLocks noGrp="1"/>
          </p:cNvSpPr>
          <p:nvPr>
            <p:ph idx="1"/>
          </p:nvPr>
        </p:nvSpPr>
        <p:spPr>
          <a:xfrm>
            <a:off x="4270503" y="411162"/>
            <a:ext cx="7159497" cy="5762625"/>
          </a:xfrm>
        </p:spPr>
        <p:txBody>
          <a:bodyPr anchor="ctr">
            <a:normAutofit/>
          </a:bodyPr>
          <a:lstStyle/>
          <a:p>
            <a:pPr marL="0" indent="0">
              <a:spcBef>
                <a:spcPts val="1200"/>
              </a:spcBef>
              <a:spcAft>
                <a:spcPts val="600"/>
              </a:spcAft>
              <a:buNone/>
            </a:pPr>
            <a:r>
              <a:rPr lang="en-US" sz="2400" b="1" dirty="0">
                <a:solidFill>
                  <a:schemeClr val="accent1">
                    <a:lumMod val="90000"/>
                  </a:schemeClr>
                </a:solidFill>
              </a:rPr>
              <a:t>Reimbursement for Engine Remanufactures (Rebuilds):</a:t>
            </a:r>
            <a:r>
              <a:rPr lang="en-US" sz="2400" dirty="0">
                <a:solidFill>
                  <a:schemeClr val="accent1">
                    <a:lumMod val="90000"/>
                  </a:schemeClr>
                </a:solidFill>
              </a:rPr>
              <a:t> </a:t>
            </a:r>
            <a:r>
              <a:rPr lang="en-US" sz="2400" dirty="0">
                <a:solidFill>
                  <a:schemeClr val="tx2"/>
                </a:solidFill>
              </a:rPr>
              <a:t>up to </a:t>
            </a:r>
            <a:r>
              <a:rPr lang="en-US" sz="2400" dirty="0">
                <a:solidFill>
                  <a:schemeClr val="tx2"/>
                </a:solidFill>
                <a:effectLst/>
                <a:ea typeface="Calibri" panose="020F0502020204030204" pitchFamily="34" charset="0"/>
                <a:cs typeface="Times New Roman" panose="02020603050405020304" pitchFamily="18" charset="0"/>
              </a:rPr>
              <a:t>100% of the cost for marine engine rebuilds using kits certified by EPA</a:t>
            </a:r>
          </a:p>
          <a:p>
            <a:pPr marL="0" indent="0">
              <a:spcBef>
                <a:spcPts val="1200"/>
              </a:spcBef>
              <a:spcAft>
                <a:spcPts val="0"/>
              </a:spcAft>
              <a:buNone/>
            </a:pPr>
            <a:r>
              <a:rPr lang="en-US" sz="2400" b="1" dirty="0">
                <a:solidFill>
                  <a:schemeClr val="accent1">
                    <a:lumMod val="90000"/>
                  </a:schemeClr>
                </a:solidFill>
              </a:rPr>
              <a:t>Reimbursement for Emission Control Technologies (Retrofits)</a:t>
            </a:r>
            <a:r>
              <a:rPr lang="en-US" sz="2400" dirty="0">
                <a:solidFill>
                  <a:schemeClr val="accent1">
                    <a:lumMod val="90000"/>
                  </a:schemeClr>
                </a:solidFill>
              </a:rPr>
              <a:t>: </a:t>
            </a:r>
          </a:p>
          <a:p>
            <a:pPr lvl="1">
              <a:spcBef>
                <a:spcPts val="600"/>
              </a:spcBef>
              <a:spcAft>
                <a:spcPts val="0"/>
              </a:spcAft>
              <a:buFont typeface="Arial" panose="020B0604020202020204" pitchFamily="34" charset="0"/>
              <a:buChar char="•"/>
            </a:pPr>
            <a:r>
              <a:rPr lang="en-US" sz="2400" b="0" dirty="0">
                <a:solidFill>
                  <a:schemeClr val="tx2"/>
                </a:solidFill>
                <a:effectLst/>
                <a:latin typeface="+mj-lt"/>
                <a:ea typeface="Times New Roman" panose="02020603050405020304" pitchFamily="18" charset="0"/>
                <a:cs typeface="Times New Roman" panose="02020603050405020304" pitchFamily="18" charset="0"/>
              </a:rPr>
              <a:t>Up to 100% of the cost for retrofit technologies for emission control that are verified by EPA or CARB</a:t>
            </a:r>
          </a:p>
          <a:p>
            <a:pPr lvl="1">
              <a:spcBef>
                <a:spcPts val="600"/>
              </a:spcBef>
              <a:spcAft>
                <a:spcPts val="0"/>
              </a:spcAft>
              <a:buFont typeface="Arial" panose="020B0604020202020204" pitchFamily="34" charset="0"/>
              <a:buChar char="•"/>
            </a:pPr>
            <a:r>
              <a:rPr lang="en-US" sz="2400" b="0" dirty="0">
                <a:solidFill>
                  <a:schemeClr val="tx2"/>
                </a:solidFill>
                <a:effectLst/>
                <a:latin typeface="+mj-lt"/>
                <a:ea typeface="Times New Roman" panose="02020603050405020304" pitchFamily="18" charset="0"/>
                <a:cs typeface="Times New Roman" panose="02020603050405020304" pitchFamily="18" charset="0"/>
              </a:rPr>
              <a:t>Up to 60% of the cost for verified systems which convert a diesel engine to a hybrid-electric system for some nonroad and marine engines</a:t>
            </a:r>
            <a:r>
              <a:rPr lang="en-US" sz="2400" b="0" dirty="0">
                <a:solidFill>
                  <a:schemeClr val="tx2"/>
                </a:solidFill>
                <a:latin typeface="+mj-lt"/>
              </a:rPr>
              <a:t>  </a:t>
            </a:r>
          </a:p>
        </p:txBody>
      </p:sp>
      <p:sp>
        <p:nvSpPr>
          <p:cNvPr id="4" name="Date Placeholder 3">
            <a:extLst>
              <a:ext uri="{FF2B5EF4-FFF2-40B4-BE49-F238E27FC236}">
                <a16:creationId xmlns:a16="http://schemas.microsoft.com/office/drawing/2014/main" id="{E53E3C65-D16D-466B-BCBC-01E86B20F644}"/>
              </a:ext>
            </a:extLst>
          </p:cNvPr>
          <p:cNvSpPr>
            <a:spLocks noGrp="1"/>
          </p:cNvSpPr>
          <p:nvPr>
            <p:ph type="dt" sz="half" idx="10"/>
          </p:nvPr>
        </p:nvSpPr>
        <p:spPr>
          <a:xfrm>
            <a:off x="1828800" y="6356350"/>
            <a:ext cx="1639957" cy="365125"/>
          </a:xfrm>
        </p:spPr>
        <p:txBody>
          <a:bodyPr>
            <a:normAutofit/>
          </a:bodyPr>
          <a:lstStyle/>
          <a:p>
            <a:pPr marL="0" marR="0" lvl="0" indent="0" algn="r" defTabSz="457200" rtl="0" eaLnBrk="1" fontAlgn="auto" latinLnBrk="0" hangingPunct="1">
              <a:lnSpc>
                <a:spcPct val="100000"/>
              </a:lnSpc>
              <a:spcBef>
                <a:spcPts val="0"/>
              </a:spcBef>
              <a:spcAft>
                <a:spcPts val="600"/>
              </a:spcAft>
              <a:buClrTx/>
              <a:buSzTx/>
              <a:buFontTx/>
              <a:buNone/>
              <a:tabLst/>
              <a:defRPr/>
            </a:pPr>
            <a:fld id="{FDEE75F8-48EB-4839-9E71-8CCEE647FA5C}" type="datetime1">
              <a:rPr kumimoji="0" lang="en-US" sz="1000" b="0" i="0" u="none" strike="noStrike" kern="1200" cap="none" spc="0" normalizeH="0" baseline="0" noProof="0">
                <a:ln>
                  <a:noFill/>
                </a:ln>
                <a:solidFill>
                  <a:srgbClr val="FFFFFF"/>
                </a:solidFill>
                <a:effectLst/>
                <a:uLnTx/>
                <a:uFillTx/>
                <a:latin typeface="Public Sans ExtraBold"/>
                <a:ea typeface="+mn-ea"/>
                <a:cs typeface="+mn-cs"/>
              </a:rPr>
              <a:pPr marL="0" marR="0" lvl="0" indent="0" algn="r" defTabSz="457200" rtl="0" eaLnBrk="1" fontAlgn="auto" latinLnBrk="0" hangingPunct="1">
                <a:lnSpc>
                  <a:spcPct val="100000"/>
                </a:lnSpc>
                <a:spcBef>
                  <a:spcPts val="0"/>
                </a:spcBef>
                <a:spcAft>
                  <a:spcPts val="600"/>
                </a:spcAft>
                <a:buClrTx/>
                <a:buSzTx/>
                <a:buFontTx/>
                <a:buNone/>
                <a:tabLst/>
                <a:defRPr/>
              </a:pPr>
              <a:t>1/9/2025</a:t>
            </a:fld>
            <a:endParaRPr kumimoji="0" lang="en-US" sz="1000" b="0" i="0" u="none" strike="noStrike" kern="1200" cap="none" spc="0" normalizeH="0" baseline="0" noProof="0" dirty="0">
              <a:ln>
                <a:noFill/>
              </a:ln>
              <a:solidFill>
                <a:srgbClr val="FFFFFF"/>
              </a:solidFill>
              <a:effectLst/>
              <a:uLnTx/>
              <a:uFillTx/>
              <a:latin typeface="Public Sans ExtraBold"/>
              <a:ea typeface="+mn-ea"/>
              <a:cs typeface="+mn-cs"/>
            </a:endParaRPr>
          </a:p>
        </p:txBody>
      </p:sp>
      <p:sp>
        <p:nvSpPr>
          <p:cNvPr id="5" name="Footer Placeholder 4">
            <a:extLst>
              <a:ext uri="{FF2B5EF4-FFF2-40B4-BE49-F238E27FC236}">
                <a16:creationId xmlns:a16="http://schemas.microsoft.com/office/drawing/2014/main" id="{F00EBBC9-2D71-471B-B443-E7F11EB28810}"/>
              </a:ext>
            </a:extLst>
          </p:cNvPr>
          <p:cNvSpPr>
            <a:spLocks noGrp="1"/>
          </p:cNvSpPr>
          <p:nvPr>
            <p:ph type="ftr" sz="quarter" idx="11"/>
          </p:nvPr>
        </p:nvSpPr>
        <p:spPr>
          <a:xfrm>
            <a:off x="4038600" y="6356350"/>
            <a:ext cx="5251174" cy="365125"/>
          </a:xfrm>
        </p:spPr>
        <p:txBody>
          <a:bodyPr>
            <a:normAutofit/>
          </a:bodyPr>
          <a:lstStyle/>
          <a:p>
            <a:pPr marL="0" marR="0" lvl="0" indent="0" algn="l" defTabSz="457200" rtl="0" eaLnBrk="1" fontAlgn="auto" latinLnBrk="0" hangingPunct="1">
              <a:lnSpc>
                <a:spcPct val="100000"/>
              </a:lnSpc>
              <a:spcBef>
                <a:spcPts val="0"/>
              </a:spcBef>
              <a:spcAft>
                <a:spcPts val="600"/>
              </a:spcAft>
              <a:buClrTx/>
              <a:buSzTx/>
              <a:buFontTx/>
              <a:buNone/>
              <a:tabLst/>
              <a:defRPr/>
            </a:pPr>
            <a:r>
              <a:rPr kumimoji="0" lang="en-US" sz="1000" b="0" i="0" u="none" strike="noStrike" kern="1200" cap="none" spc="0" normalizeH="0" baseline="0" noProof="0" dirty="0">
                <a:ln>
                  <a:noFill/>
                </a:ln>
                <a:solidFill>
                  <a:prstClr val="white">
                    <a:lumMod val="50000"/>
                  </a:prstClr>
                </a:solidFill>
                <a:effectLst/>
                <a:uLnTx/>
                <a:uFillTx/>
                <a:latin typeface="Public Sans ExtraBold"/>
                <a:ea typeface="+mn-ea"/>
                <a:cs typeface="+mn-cs"/>
              </a:rPr>
              <a:t>Connecticut Department of Energy &amp; Environmental Protection</a:t>
            </a:r>
          </a:p>
        </p:txBody>
      </p:sp>
      <p:sp>
        <p:nvSpPr>
          <p:cNvPr id="6" name="TextBox 5">
            <a:extLst>
              <a:ext uri="{FF2B5EF4-FFF2-40B4-BE49-F238E27FC236}">
                <a16:creationId xmlns:a16="http://schemas.microsoft.com/office/drawing/2014/main" id="{A15B6C31-F582-350A-5180-66E4A271B74E}"/>
              </a:ext>
            </a:extLst>
          </p:cNvPr>
          <p:cNvSpPr txBox="1"/>
          <p:nvPr/>
        </p:nvSpPr>
        <p:spPr>
          <a:xfrm>
            <a:off x="3687420" y="5897435"/>
            <a:ext cx="6781800" cy="369332"/>
          </a:xfrm>
          <a:prstGeom prst="rect">
            <a:avLst/>
          </a:prstGeom>
          <a:noFill/>
        </p:spPr>
        <p:txBody>
          <a:bodyPr wrap="square" rtlCol="0">
            <a:spAutoFit/>
          </a:bodyPr>
          <a:lstStyle/>
          <a:p>
            <a:r>
              <a:rPr lang="en-US" dirty="0">
                <a:solidFill>
                  <a:srgbClr val="FF0000"/>
                </a:solidFill>
              </a:rPr>
              <a:t>***CT DEEP will only fund EV or marine projects for DERA 2024</a:t>
            </a:r>
          </a:p>
        </p:txBody>
      </p:sp>
    </p:spTree>
    <p:extLst>
      <p:ext uri="{BB962C8B-B14F-4D97-AF65-F5344CB8AC3E}">
        <p14:creationId xmlns:p14="http://schemas.microsoft.com/office/powerpoint/2010/main" val="1269093891"/>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4" name="Rectangle 13">
            <a:extLst>
              <a:ext uri="{FF2B5EF4-FFF2-40B4-BE49-F238E27FC236}">
                <a16:creationId xmlns:a16="http://schemas.microsoft.com/office/drawing/2014/main" id="{12609869-9E80-471B-A487-A53288E0E79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w="12700" cap="flat" cmpd="sng" algn="ctr">
            <a:noFill/>
            <a:prstDash val="solid"/>
            <a:miter lim="800000"/>
          </a:ln>
          <a:effectLst/>
          <a:extLs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 name="Title 1">
            <a:extLst>
              <a:ext uri="{FF2B5EF4-FFF2-40B4-BE49-F238E27FC236}">
                <a16:creationId xmlns:a16="http://schemas.microsoft.com/office/drawing/2014/main" id="{07A75872-B751-4CF1-8EFC-DE322CAD2692}"/>
              </a:ext>
            </a:extLst>
          </p:cNvPr>
          <p:cNvSpPr>
            <a:spLocks noGrp="1"/>
          </p:cNvSpPr>
          <p:nvPr>
            <p:ph type="title"/>
          </p:nvPr>
        </p:nvSpPr>
        <p:spPr>
          <a:xfrm>
            <a:off x="1136397" y="502020"/>
            <a:ext cx="5323715" cy="1642970"/>
          </a:xfrm>
        </p:spPr>
        <p:txBody>
          <a:bodyPr anchor="b">
            <a:normAutofit fontScale="90000"/>
          </a:bodyPr>
          <a:lstStyle/>
          <a:p>
            <a:r>
              <a:rPr lang="en-US" sz="3100" dirty="0"/>
              <a:t>Who We Are:</a:t>
            </a:r>
            <a:br>
              <a:rPr lang="en-US" sz="3100" dirty="0"/>
            </a:br>
            <a:br>
              <a:rPr lang="en-US" sz="3100" dirty="0"/>
            </a:br>
            <a:r>
              <a:rPr lang="en-US" sz="3100" b="1" dirty="0"/>
              <a:t>Paul Kritzler </a:t>
            </a:r>
            <a:br>
              <a:rPr lang="en-US" sz="3100" b="1" dirty="0"/>
            </a:br>
            <a:r>
              <a:rPr lang="en-US" sz="3100" dirty="0"/>
              <a:t>Supervisor Mobile Sources Group</a:t>
            </a:r>
            <a:br>
              <a:rPr lang="en-US" sz="3200" dirty="0">
                <a:effectLst>
                  <a:outerShdw blurRad="50800" dist="38100" dir="2700000" algn="tl" rotWithShape="0">
                    <a:prstClr val="black">
                      <a:alpha val="40000"/>
                    </a:prstClr>
                  </a:outerShdw>
                </a:effectLst>
              </a:rPr>
            </a:br>
            <a:endParaRPr lang="en-US" sz="3100" dirty="0"/>
          </a:p>
        </p:txBody>
      </p:sp>
      <p:sp>
        <p:nvSpPr>
          <p:cNvPr id="5" name="Footer Placeholder 4">
            <a:extLst>
              <a:ext uri="{FF2B5EF4-FFF2-40B4-BE49-F238E27FC236}">
                <a16:creationId xmlns:a16="http://schemas.microsoft.com/office/drawing/2014/main" id="{D58BCB98-C05C-4F09-840C-985A3AAB5E46}"/>
              </a:ext>
            </a:extLst>
          </p:cNvPr>
          <p:cNvSpPr>
            <a:spLocks noGrp="1"/>
          </p:cNvSpPr>
          <p:nvPr>
            <p:ph type="ftr" sz="quarter" idx="11"/>
          </p:nvPr>
        </p:nvSpPr>
        <p:spPr>
          <a:xfrm>
            <a:off x="487680" y="6459378"/>
            <a:ext cx="3779520" cy="306114"/>
          </a:xfrm>
        </p:spPr>
        <p:txBody>
          <a:bodyPr>
            <a:normAutofit/>
          </a:bodyPr>
          <a:lstStyle/>
          <a:p>
            <a:pPr>
              <a:spcAft>
                <a:spcPts val="600"/>
              </a:spcAft>
            </a:pPr>
            <a:r>
              <a:rPr lang="en-US" sz="1050" dirty="0">
                <a:solidFill>
                  <a:schemeClr val="tx1">
                    <a:lumMod val="50000"/>
                    <a:lumOff val="50000"/>
                  </a:schemeClr>
                </a:solidFill>
              </a:rPr>
              <a:t>Connecticut Department of Energy &amp; Environmental Protection</a:t>
            </a:r>
          </a:p>
        </p:txBody>
      </p:sp>
      <p:sp>
        <p:nvSpPr>
          <p:cNvPr id="8" name="Content Placeholder 2">
            <a:extLst>
              <a:ext uri="{FF2B5EF4-FFF2-40B4-BE49-F238E27FC236}">
                <a16:creationId xmlns:a16="http://schemas.microsoft.com/office/drawing/2014/main" id="{EEDBD8C7-DF2B-44E3-AEBC-4CC8941C835A}"/>
              </a:ext>
            </a:extLst>
          </p:cNvPr>
          <p:cNvSpPr>
            <a:spLocks noGrp="1"/>
          </p:cNvSpPr>
          <p:nvPr>
            <p:ph idx="1"/>
          </p:nvPr>
        </p:nvSpPr>
        <p:spPr>
          <a:xfrm>
            <a:off x="1144923" y="2405894"/>
            <a:ext cx="5315189" cy="3535083"/>
          </a:xfrm>
        </p:spPr>
        <p:txBody>
          <a:bodyPr anchor="t">
            <a:normAutofit/>
          </a:bodyPr>
          <a:lstStyle/>
          <a:p>
            <a:pPr lvl="0" algn="ctr"/>
            <a:r>
              <a:rPr lang="en-US" sz="2800" b="1" u="sng" dirty="0">
                <a:solidFill>
                  <a:srgbClr val="0D2C6C"/>
                </a:solidFill>
              </a:rPr>
              <a:t>DERA Grant Administration </a:t>
            </a:r>
            <a:endParaRPr lang="en-US" sz="2800" b="1" dirty="0">
              <a:solidFill>
                <a:srgbClr val="0D2C6C"/>
              </a:solidFill>
            </a:endParaRPr>
          </a:p>
          <a:p>
            <a:pPr lvl="0" algn="ctr"/>
            <a:r>
              <a:rPr lang="en-US" sz="2800" b="1" dirty="0">
                <a:solidFill>
                  <a:srgbClr val="0D2C6C"/>
                </a:solidFill>
              </a:rPr>
              <a:t>Patrice Kelly</a:t>
            </a:r>
          </a:p>
          <a:p>
            <a:pPr lvl="0" algn="ctr"/>
            <a:r>
              <a:rPr lang="en-US" sz="2800" b="1" dirty="0">
                <a:solidFill>
                  <a:srgbClr val="0D2C6C"/>
                </a:solidFill>
              </a:rPr>
              <a:t>Kaitlin Stern</a:t>
            </a:r>
          </a:p>
          <a:p>
            <a:pPr lvl="0" algn="ctr"/>
            <a:r>
              <a:rPr lang="en-US" sz="2800" b="1" dirty="0">
                <a:solidFill>
                  <a:srgbClr val="0D2C6C"/>
                </a:solidFill>
              </a:rPr>
              <a:t>Kailyn Lundeberg</a:t>
            </a:r>
          </a:p>
          <a:p>
            <a:pPr>
              <a:spcBef>
                <a:spcPts val="0"/>
              </a:spcBef>
              <a:spcAft>
                <a:spcPts val="1200"/>
              </a:spcAft>
              <a:buClr>
                <a:srgbClr val="0D2C6C"/>
              </a:buClr>
              <a:buFont typeface="Arial" panose="020B0604020202020204" pitchFamily="34" charset="0"/>
              <a:buChar char="•"/>
            </a:pPr>
            <a:endParaRPr lang="en-US" sz="1900" dirty="0">
              <a:latin typeface="+mn-lt"/>
            </a:endParaRPr>
          </a:p>
        </p:txBody>
      </p:sp>
      <p:sp>
        <p:nvSpPr>
          <p:cNvPr id="16" name="Rectangle 15">
            <a:extLst>
              <a:ext uri="{FF2B5EF4-FFF2-40B4-BE49-F238E27FC236}">
                <a16:creationId xmlns:a16="http://schemas.microsoft.com/office/drawing/2014/main" id="{7004738A-9D34-43E8-97D2-CA0EED4F8BE0}"/>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10800000" flipH="1">
            <a:off x="8123333" y="-5"/>
            <a:ext cx="4092521" cy="6858000"/>
          </a:xfrm>
          <a:prstGeom prst="rect">
            <a:avLst/>
          </a:prstGeom>
          <a:gradFill>
            <a:gsLst>
              <a:gs pos="8000">
                <a:srgbClr val="000000">
                  <a:alpha val="94000"/>
                </a:srgbClr>
              </a:gs>
              <a:gs pos="100000">
                <a:schemeClr val="accent1"/>
              </a:gs>
            </a:gsLst>
            <a:lin ang="2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 name="Rectangle 17">
            <a:extLst>
              <a:ext uri="{FF2B5EF4-FFF2-40B4-BE49-F238E27FC236}">
                <a16:creationId xmlns:a16="http://schemas.microsoft.com/office/drawing/2014/main" id="{B8B8D07F-F13E-443E-BA68-2D26672D76B9}"/>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10800000" flipH="1">
            <a:off x="8123333" y="-2"/>
            <a:ext cx="4092521" cy="6400369"/>
          </a:xfrm>
          <a:prstGeom prst="rect">
            <a:avLst/>
          </a:prstGeom>
          <a:gradFill>
            <a:gsLst>
              <a:gs pos="31000">
                <a:schemeClr val="accent1">
                  <a:lumMod val="50000"/>
                  <a:alpha val="0"/>
                </a:schemeClr>
              </a:gs>
              <a:gs pos="100000">
                <a:schemeClr val="accent1">
                  <a:lumMod val="50000"/>
                  <a:alpha val="26000"/>
                </a:schemeClr>
              </a:gs>
            </a:gsLst>
            <a:lin ang="18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 name="Rectangle 19">
            <a:extLst>
              <a:ext uri="{FF2B5EF4-FFF2-40B4-BE49-F238E27FC236}">
                <a16:creationId xmlns:a16="http://schemas.microsoft.com/office/drawing/2014/main" id="{2813A4FA-24A5-41ED-A534-3807D1B2F344}"/>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10800000" flipH="1">
            <a:off x="8123333" y="-22"/>
            <a:ext cx="4068667" cy="6400389"/>
          </a:xfrm>
          <a:prstGeom prst="rect">
            <a:avLst/>
          </a:prstGeom>
          <a:gradFill>
            <a:gsLst>
              <a:gs pos="0">
                <a:schemeClr val="accent1">
                  <a:alpha val="0"/>
                </a:schemeClr>
              </a:gs>
              <a:gs pos="72000">
                <a:srgbClr val="000000">
                  <a:alpha val="21000"/>
                </a:srgbClr>
              </a:gs>
            </a:gsLst>
            <a:lin ang="3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 name="Rectangle 21">
            <a:extLst>
              <a:ext uri="{FF2B5EF4-FFF2-40B4-BE49-F238E27FC236}">
                <a16:creationId xmlns:a16="http://schemas.microsoft.com/office/drawing/2014/main" id="{C3944F27-CA70-4E84-A51A-E6BF89558979}"/>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10800000" flipH="1">
            <a:off x="8123333" y="-10"/>
            <a:ext cx="3611467" cy="6857997"/>
          </a:xfrm>
          <a:prstGeom prst="rect">
            <a:avLst/>
          </a:prstGeom>
          <a:gradFill>
            <a:gsLst>
              <a:gs pos="0">
                <a:schemeClr val="accent1">
                  <a:alpha val="0"/>
                </a:schemeClr>
              </a:gs>
              <a:gs pos="93000">
                <a:srgbClr val="000000">
                  <a:alpha val="29000"/>
                </a:srgb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 name="Date Placeholder 3">
            <a:extLst>
              <a:ext uri="{FF2B5EF4-FFF2-40B4-BE49-F238E27FC236}">
                <a16:creationId xmlns:a16="http://schemas.microsoft.com/office/drawing/2014/main" id="{6D17E1B7-36C4-4EF9-AF26-594B8F9BD932}"/>
              </a:ext>
            </a:extLst>
          </p:cNvPr>
          <p:cNvSpPr>
            <a:spLocks noGrp="1"/>
          </p:cNvSpPr>
          <p:nvPr>
            <p:ph type="dt" sz="half" idx="10"/>
          </p:nvPr>
        </p:nvSpPr>
        <p:spPr>
          <a:xfrm>
            <a:off x="8961120" y="6459378"/>
            <a:ext cx="2743200" cy="365125"/>
          </a:xfrm>
        </p:spPr>
        <p:txBody>
          <a:bodyPr>
            <a:normAutofit/>
          </a:bodyPr>
          <a:lstStyle/>
          <a:p>
            <a:pPr>
              <a:spcAft>
                <a:spcPts val="600"/>
              </a:spcAft>
            </a:pPr>
            <a:fld id="{FDEE75F8-48EB-4839-9E71-8CCEE647FA5C}" type="datetime1">
              <a:rPr lang="en-US" sz="1100">
                <a:solidFill>
                  <a:srgbClr val="FFFFFF"/>
                </a:solidFill>
              </a:rPr>
              <a:pPr>
                <a:spcAft>
                  <a:spcPts val="600"/>
                </a:spcAft>
              </a:pPr>
              <a:t>1/9/2025</a:t>
            </a:fld>
            <a:endParaRPr lang="en-US" sz="1100" dirty="0">
              <a:solidFill>
                <a:srgbClr val="FFFFFF"/>
              </a:solidFill>
            </a:endParaRPr>
          </a:p>
        </p:txBody>
      </p:sp>
      <p:pic>
        <p:nvPicPr>
          <p:cNvPr id="7" name="Picture 6">
            <a:extLst>
              <a:ext uri="{FF2B5EF4-FFF2-40B4-BE49-F238E27FC236}">
                <a16:creationId xmlns:a16="http://schemas.microsoft.com/office/drawing/2014/main" id="{436EA722-9380-A07C-A169-C0EC6B665B88}"/>
              </a:ext>
            </a:extLst>
          </p:cNvPr>
          <p:cNvPicPr>
            <a:picLocks noChangeAspect="1"/>
          </p:cNvPicPr>
          <p:nvPr/>
        </p:nvPicPr>
        <p:blipFill>
          <a:blip r:embed="rId2"/>
          <a:stretch>
            <a:fillRect/>
          </a:stretch>
        </p:blipFill>
        <p:spPr>
          <a:xfrm>
            <a:off x="8610600" y="1531576"/>
            <a:ext cx="2895600" cy="2641859"/>
          </a:xfrm>
          <a:prstGeom prst="rect">
            <a:avLst/>
          </a:prstGeom>
        </p:spPr>
      </p:pic>
    </p:spTree>
    <p:extLst>
      <p:ext uri="{BB962C8B-B14F-4D97-AF65-F5344CB8AC3E}">
        <p14:creationId xmlns:p14="http://schemas.microsoft.com/office/powerpoint/2010/main" val="1520575090"/>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0" name="Rectangle 9">
            <a:extLst>
              <a:ext uri="{FF2B5EF4-FFF2-40B4-BE49-F238E27FC236}">
                <a16:creationId xmlns:a16="http://schemas.microsoft.com/office/drawing/2014/main" id="{907EF6B7-1338-4443-8C46-6A318D952DF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48" y="0"/>
            <a:ext cx="12188952"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Public Sans"/>
              <a:ea typeface="+mn-ea"/>
              <a:cs typeface="+mn-cs"/>
            </a:endParaRPr>
          </a:p>
        </p:txBody>
      </p:sp>
      <p:sp>
        <p:nvSpPr>
          <p:cNvPr id="12" name="Freeform: Shape 11">
            <a:extLst>
              <a:ext uri="{FF2B5EF4-FFF2-40B4-BE49-F238E27FC236}">
                <a16:creationId xmlns:a16="http://schemas.microsoft.com/office/drawing/2014/main" id="{DAAE4CDD-124C-4DCF-9584-B6033B545DD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 y="0"/>
            <a:ext cx="4167271" cy="6858000"/>
          </a:xfrm>
          <a:custGeom>
            <a:avLst/>
            <a:gdLst>
              <a:gd name="connsiteX0" fmla="*/ 0 w 4167271"/>
              <a:gd name="connsiteY0" fmla="*/ 0 h 6858000"/>
              <a:gd name="connsiteX1" fmla="*/ 2259550 w 4167271"/>
              <a:gd name="connsiteY1" fmla="*/ 0 h 6858000"/>
              <a:gd name="connsiteX2" fmla="*/ 2387803 w 4167271"/>
              <a:gd name="connsiteY2" fmla="*/ 82222 h 6858000"/>
              <a:gd name="connsiteX3" fmla="*/ 4167271 w 4167271"/>
              <a:gd name="connsiteY3" fmla="*/ 3429000 h 6858000"/>
              <a:gd name="connsiteX4" fmla="*/ 2387803 w 4167271"/>
              <a:gd name="connsiteY4" fmla="*/ 6775779 h 6858000"/>
              <a:gd name="connsiteX5" fmla="*/ 2259550 w 4167271"/>
              <a:gd name="connsiteY5" fmla="*/ 6858000 h 6858000"/>
              <a:gd name="connsiteX6" fmla="*/ 0 w 4167271"/>
              <a:gd name="connsiteY6"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67271" h="6858000">
                <a:moveTo>
                  <a:pt x="0" y="0"/>
                </a:moveTo>
                <a:lnTo>
                  <a:pt x="2259550" y="0"/>
                </a:lnTo>
                <a:lnTo>
                  <a:pt x="2387803" y="82222"/>
                </a:lnTo>
                <a:cubicBezTo>
                  <a:pt x="3461407" y="807534"/>
                  <a:pt x="4167271" y="2035835"/>
                  <a:pt x="4167271" y="3429000"/>
                </a:cubicBezTo>
                <a:cubicBezTo>
                  <a:pt x="4167271" y="4822165"/>
                  <a:pt x="3461407" y="6050467"/>
                  <a:pt x="2387803" y="6775779"/>
                </a:cubicBezTo>
                <a:lnTo>
                  <a:pt x="2259550" y="6858000"/>
                </a:lnTo>
                <a:lnTo>
                  <a:pt x="0" y="6858000"/>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Public Sans"/>
              <a:ea typeface="+mn-ea"/>
              <a:cs typeface="+mn-cs"/>
            </a:endParaRPr>
          </a:p>
        </p:txBody>
      </p:sp>
      <p:sp>
        <p:nvSpPr>
          <p:cNvPr id="2" name="Title 1">
            <a:extLst>
              <a:ext uri="{FF2B5EF4-FFF2-40B4-BE49-F238E27FC236}">
                <a16:creationId xmlns:a16="http://schemas.microsoft.com/office/drawing/2014/main" id="{3630D9C6-276F-4D27-8C4E-B26E36AC76AC}"/>
              </a:ext>
            </a:extLst>
          </p:cNvPr>
          <p:cNvSpPr>
            <a:spLocks noGrp="1"/>
          </p:cNvSpPr>
          <p:nvPr>
            <p:ph type="title"/>
          </p:nvPr>
        </p:nvSpPr>
        <p:spPr>
          <a:xfrm>
            <a:off x="686834" y="1153572"/>
            <a:ext cx="3200400" cy="4461163"/>
          </a:xfrm>
        </p:spPr>
        <p:txBody>
          <a:bodyPr anchor="ctr">
            <a:normAutofit/>
          </a:bodyPr>
          <a:lstStyle/>
          <a:p>
            <a:pPr algn="ctr"/>
            <a:r>
              <a:rPr lang="en-US" sz="3200" dirty="0">
                <a:solidFill>
                  <a:schemeClr val="bg1"/>
                </a:solidFill>
              </a:rPr>
              <a:t>DERA Reimbursement for idle reduction Projects</a:t>
            </a:r>
          </a:p>
        </p:txBody>
      </p:sp>
      <p:sp>
        <p:nvSpPr>
          <p:cNvPr id="14" name="Arc 13">
            <a:extLst>
              <a:ext uri="{FF2B5EF4-FFF2-40B4-BE49-F238E27FC236}">
                <a16:creationId xmlns:a16="http://schemas.microsoft.com/office/drawing/2014/main" id="{081E4A58-353D-44AE-B2FC-2A74E2E400F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V="1">
            <a:off x="7550402" y="2455479"/>
            <a:ext cx="4083433" cy="4083433"/>
          </a:xfrm>
          <a:prstGeom prst="arc">
            <a:avLst/>
          </a:prstGeom>
          <a:ln w="127000" cap="rnd">
            <a:solidFill>
              <a:schemeClr val="accent4"/>
            </a:solidFill>
            <a:prstDash val="dash"/>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3F3F3F"/>
              </a:solidFill>
              <a:effectLst/>
              <a:uLnTx/>
              <a:uFillTx/>
              <a:latin typeface="Public Sans"/>
              <a:ea typeface="+mn-ea"/>
              <a:cs typeface="+mn-cs"/>
            </a:endParaRPr>
          </a:p>
        </p:txBody>
      </p:sp>
      <p:sp>
        <p:nvSpPr>
          <p:cNvPr id="3" name="Content Placeholder 2">
            <a:extLst>
              <a:ext uri="{FF2B5EF4-FFF2-40B4-BE49-F238E27FC236}">
                <a16:creationId xmlns:a16="http://schemas.microsoft.com/office/drawing/2014/main" id="{0B328DA5-C605-40B1-A0C9-92F3F237F1F8}"/>
              </a:ext>
            </a:extLst>
          </p:cNvPr>
          <p:cNvSpPr>
            <a:spLocks noGrp="1"/>
          </p:cNvSpPr>
          <p:nvPr>
            <p:ph idx="1"/>
          </p:nvPr>
        </p:nvSpPr>
        <p:spPr>
          <a:xfrm>
            <a:off x="4342884" y="634206"/>
            <a:ext cx="7162282" cy="5585619"/>
          </a:xfrm>
        </p:spPr>
        <p:txBody>
          <a:bodyPr anchor="ctr">
            <a:normAutofit/>
          </a:bodyPr>
          <a:lstStyle/>
          <a:p>
            <a:pPr marL="0" indent="0">
              <a:spcBef>
                <a:spcPts val="1200"/>
              </a:spcBef>
              <a:spcAft>
                <a:spcPts val="600"/>
              </a:spcAft>
              <a:buNone/>
            </a:pPr>
            <a:r>
              <a:rPr lang="en-US" sz="3600" b="1" dirty="0">
                <a:solidFill>
                  <a:schemeClr val="tx2"/>
                </a:solidFill>
              </a:rPr>
              <a:t>Stationary Technologies - Reimbursement up to:</a:t>
            </a:r>
            <a:endParaRPr lang="en-US" sz="3600" dirty="0">
              <a:solidFill>
                <a:schemeClr val="tx2"/>
              </a:solidFill>
            </a:endParaRPr>
          </a:p>
          <a:p>
            <a:pPr>
              <a:spcBef>
                <a:spcPts val="400"/>
              </a:spcBef>
              <a:spcAft>
                <a:spcPts val="400"/>
              </a:spcAft>
              <a:buFont typeface="Arial" panose="020B0604020202020204" pitchFamily="34" charset="0"/>
              <a:buChar char="•"/>
            </a:pPr>
            <a:r>
              <a:rPr lang="en-US" sz="3200" dirty="0">
                <a:solidFill>
                  <a:schemeClr val="tx2"/>
                </a:solidFill>
              </a:rPr>
              <a:t>30% of the cost for shore connections for electrified parking spaces, hybrid electric transport refrigeration units (TRUs) or electrified truck stops</a:t>
            </a:r>
          </a:p>
          <a:p>
            <a:pPr>
              <a:spcBef>
                <a:spcPts val="400"/>
              </a:spcBef>
              <a:spcAft>
                <a:spcPts val="400"/>
              </a:spcAft>
              <a:buFont typeface="Arial" panose="020B0604020202020204" pitchFamily="34" charset="0"/>
              <a:buChar char="•"/>
            </a:pPr>
            <a:r>
              <a:rPr lang="en-US" sz="3200" dirty="0">
                <a:solidFill>
                  <a:schemeClr val="tx2"/>
                </a:solidFill>
              </a:rPr>
              <a:t>25% of the cost for eligible marine</a:t>
            </a:r>
            <a:r>
              <a:rPr lang="en-US" sz="3200" b="1" dirty="0">
                <a:solidFill>
                  <a:schemeClr val="tx2"/>
                </a:solidFill>
              </a:rPr>
              <a:t> </a:t>
            </a:r>
            <a:r>
              <a:rPr lang="en-US" sz="3200" dirty="0">
                <a:solidFill>
                  <a:schemeClr val="tx2"/>
                </a:solidFill>
              </a:rPr>
              <a:t>shore power systems to allow maritime vessels to “plug into” an electrical power source instead of using diesel main or auxiliary engines while at port</a:t>
            </a:r>
          </a:p>
          <a:p>
            <a:pPr marL="0" indent="0">
              <a:buNone/>
            </a:pPr>
            <a:endParaRPr lang="en-US" sz="3200" dirty="0"/>
          </a:p>
        </p:txBody>
      </p:sp>
      <p:sp>
        <p:nvSpPr>
          <p:cNvPr id="4" name="Date Placeholder 3">
            <a:extLst>
              <a:ext uri="{FF2B5EF4-FFF2-40B4-BE49-F238E27FC236}">
                <a16:creationId xmlns:a16="http://schemas.microsoft.com/office/drawing/2014/main" id="{E53E3C65-D16D-466B-BCBC-01E86B20F644}"/>
              </a:ext>
            </a:extLst>
          </p:cNvPr>
          <p:cNvSpPr>
            <a:spLocks noGrp="1"/>
          </p:cNvSpPr>
          <p:nvPr>
            <p:ph type="dt" sz="half" idx="10"/>
          </p:nvPr>
        </p:nvSpPr>
        <p:spPr>
          <a:xfrm>
            <a:off x="1828800" y="6356350"/>
            <a:ext cx="1639957" cy="365125"/>
          </a:xfrm>
        </p:spPr>
        <p:txBody>
          <a:bodyPr>
            <a:normAutofit/>
          </a:bodyPr>
          <a:lstStyle/>
          <a:p>
            <a:pPr marL="0" marR="0" lvl="0" indent="0" algn="r" defTabSz="457200" rtl="0" eaLnBrk="1" fontAlgn="auto" latinLnBrk="0" hangingPunct="1">
              <a:lnSpc>
                <a:spcPct val="100000"/>
              </a:lnSpc>
              <a:spcBef>
                <a:spcPts val="0"/>
              </a:spcBef>
              <a:spcAft>
                <a:spcPts val="600"/>
              </a:spcAft>
              <a:buClrTx/>
              <a:buSzTx/>
              <a:buFontTx/>
              <a:buNone/>
              <a:tabLst/>
              <a:defRPr/>
            </a:pPr>
            <a:fld id="{FDEE75F8-48EB-4839-9E71-8CCEE647FA5C}" type="datetime1">
              <a:rPr kumimoji="0" lang="en-US" sz="1000" b="0" i="0" u="none" strike="noStrike" kern="1200" cap="none" spc="0" normalizeH="0" baseline="0" noProof="0">
                <a:ln>
                  <a:noFill/>
                </a:ln>
                <a:solidFill>
                  <a:srgbClr val="FFFFFF"/>
                </a:solidFill>
                <a:effectLst/>
                <a:uLnTx/>
                <a:uFillTx/>
                <a:latin typeface="Public Sans ExtraBold"/>
                <a:ea typeface="+mn-ea"/>
                <a:cs typeface="+mn-cs"/>
              </a:rPr>
              <a:pPr marL="0" marR="0" lvl="0" indent="0" algn="r" defTabSz="457200" rtl="0" eaLnBrk="1" fontAlgn="auto" latinLnBrk="0" hangingPunct="1">
                <a:lnSpc>
                  <a:spcPct val="100000"/>
                </a:lnSpc>
                <a:spcBef>
                  <a:spcPts val="0"/>
                </a:spcBef>
                <a:spcAft>
                  <a:spcPts val="600"/>
                </a:spcAft>
                <a:buClrTx/>
                <a:buSzTx/>
                <a:buFontTx/>
                <a:buNone/>
                <a:tabLst/>
                <a:defRPr/>
              </a:pPr>
              <a:t>1/9/2025</a:t>
            </a:fld>
            <a:endParaRPr kumimoji="0" lang="en-US" sz="1000" b="0" i="0" u="none" strike="noStrike" kern="1200" cap="none" spc="0" normalizeH="0" baseline="0" noProof="0" dirty="0">
              <a:ln>
                <a:noFill/>
              </a:ln>
              <a:solidFill>
                <a:srgbClr val="FFFFFF"/>
              </a:solidFill>
              <a:effectLst/>
              <a:uLnTx/>
              <a:uFillTx/>
              <a:latin typeface="Public Sans ExtraBold"/>
              <a:ea typeface="+mn-ea"/>
              <a:cs typeface="+mn-cs"/>
            </a:endParaRPr>
          </a:p>
        </p:txBody>
      </p:sp>
      <p:sp>
        <p:nvSpPr>
          <p:cNvPr id="5" name="Footer Placeholder 4">
            <a:extLst>
              <a:ext uri="{FF2B5EF4-FFF2-40B4-BE49-F238E27FC236}">
                <a16:creationId xmlns:a16="http://schemas.microsoft.com/office/drawing/2014/main" id="{F00EBBC9-2D71-471B-B443-E7F11EB28810}"/>
              </a:ext>
            </a:extLst>
          </p:cNvPr>
          <p:cNvSpPr>
            <a:spLocks noGrp="1"/>
          </p:cNvSpPr>
          <p:nvPr>
            <p:ph type="ftr" sz="quarter" idx="11"/>
          </p:nvPr>
        </p:nvSpPr>
        <p:spPr>
          <a:xfrm>
            <a:off x="4038600" y="6356350"/>
            <a:ext cx="5251174" cy="365125"/>
          </a:xfrm>
        </p:spPr>
        <p:txBody>
          <a:bodyPr>
            <a:normAutofit/>
          </a:bodyPr>
          <a:lstStyle/>
          <a:p>
            <a:pPr marL="0" marR="0" lvl="0" indent="0" algn="l" defTabSz="457200" rtl="0" eaLnBrk="1" fontAlgn="auto" latinLnBrk="0" hangingPunct="1">
              <a:lnSpc>
                <a:spcPct val="100000"/>
              </a:lnSpc>
              <a:spcBef>
                <a:spcPts val="0"/>
              </a:spcBef>
              <a:spcAft>
                <a:spcPts val="600"/>
              </a:spcAft>
              <a:buClrTx/>
              <a:buSzTx/>
              <a:buFontTx/>
              <a:buNone/>
              <a:tabLst/>
              <a:defRPr/>
            </a:pPr>
            <a:r>
              <a:rPr kumimoji="0" lang="en-US" sz="1000" b="0" i="0" u="none" strike="noStrike" kern="1200" cap="none" spc="0" normalizeH="0" baseline="0" noProof="0" dirty="0">
                <a:ln>
                  <a:noFill/>
                </a:ln>
                <a:solidFill>
                  <a:prstClr val="white">
                    <a:lumMod val="50000"/>
                  </a:prstClr>
                </a:solidFill>
                <a:effectLst/>
                <a:uLnTx/>
                <a:uFillTx/>
                <a:latin typeface="Public Sans ExtraBold"/>
                <a:ea typeface="+mn-ea"/>
                <a:cs typeface="+mn-cs"/>
              </a:rPr>
              <a:t>Connecticut Department of Energy &amp; Environmental Protection</a:t>
            </a:r>
          </a:p>
        </p:txBody>
      </p:sp>
    </p:spTree>
    <p:extLst>
      <p:ext uri="{BB962C8B-B14F-4D97-AF65-F5344CB8AC3E}">
        <p14:creationId xmlns:p14="http://schemas.microsoft.com/office/powerpoint/2010/main" val="2979039908"/>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0" name="Rectangle 9">
            <a:extLst>
              <a:ext uri="{FF2B5EF4-FFF2-40B4-BE49-F238E27FC236}">
                <a16:creationId xmlns:a16="http://schemas.microsoft.com/office/drawing/2014/main" id="{907EF6B7-1338-4443-8C46-6A318D952DF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48" y="0"/>
            <a:ext cx="12188952"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Public Sans"/>
              <a:ea typeface="+mn-ea"/>
              <a:cs typeface="+mn-cs"/>
            </a:endParaRPr>
          </a:p>
        </p:txBody>
      </p:sp>
      <p:sp>
        <p:nvSpPr>
          <p:cNvPr id="12" name="Freeform: Shape 11">
            <a:extLst>
              <a:ext uri="{FF2B5EF4-FFF2-40B4-BE49-F238E27FC236}">
                <a16:creationId xmlns:a16="http://schemas.microsoft.com/office/drawing/2014/main" id="{DAAE4CDD-124C-4DCF-9584-B6033B545DD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 y="0"/>
            <a:ext cx="4167271" cy="6858000"/>
          </a:xfrm>
          <a:custGeom>
            <a:avLst/>
            <a:gdLst>
              <a:gd name="connsiteX0" fmla="*/ 0 w 4167271"/>
              <a:gd name="connsiteY0" fmla="*/ 0 h 6858000"/>
              <a:gd name="connsiteX1" fmla="*/ 2259550 w 4167271"/>
              <a:gd name="connsiteY1" fmla="*/ 0 h 6858000"/>
              <a:gd name="connsiteX2" fmla="*/ 2387803 w 4167271"/>
              <a:gd name="connsiteY2" fmla="*/ 82222 h 6858000"/>
              <a:gd name="connsiteX3" fmla="*/ 4167271 w 4167271"/>
              <a:gd name="connsiteY3" fmla="*/ 3429000 h 6858000"/>
              <a:gd name="connsiteX4" fmla="*/ 2387803 w 4167271"/>
              <a:gd name="connsiteY4" fmla="*/ 6775779 h 6858000"/>
              <a:gd name="connsiteX5" fmla="*/ 2259550 w 4167271"/>
              <a:gd name="connsiteY5" fmla="*/ 6858000 h 6858000"/>
              <a:gd name="connsiteX6" fmla="*/ 0 w 4167271"/>
              <a:gd name="connsiteY6"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67271" h="6858000">
                <a:moveTo>
                  <a:pt x="0" y="0"/>
                </a:moveTo>
                <a:lnTo>
                  <a:pt x="2259550" y="0"/>
                </a:lnTo>
                <a:lnTo>
                  <a:pt x="2387803" y="82222"/>
                </a:lnTo>
                <a:cubicBezTo>
                  <a:pt x="3461407" y="807534"/>
                  <a:pt x="4167271" y="2035835"/>
                  <a:pt x="4167271" y="3429000"/>
                </a:cubicBezTo>
                <a:cubicBezTo>
                  <a:pt x="4167271" y="4822165"/>
                  <a:pt x="3461407" y="6050467"/>
                  <a:pt x="2387803" y="6775779"/>
                </a:cubicBezTo>
                <a:lnTo>
                  <a:pt x="2259550" y="6858000"/>
                </a:lnTo>
                <a:lnTo>
                  <a:pt x="0" y="6858000"/>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Public Sans"/>
              <a:ea typeface="+mn-ea"/>
              <a:cs typeface="+mn-cs"/>
            </a:endParaRPr>
          </a:p>
        </p:txBody>
      </p:sp>
      <p:sp>
        <p:nvSpPr>
          <p:cNvPr id="2" name="Title 1">
            <a:extLst>
              <a:ext uri="{FF2B5EF4-FFF2-40B4-BE49-F238E27FC236}">
                <a16:creationId xmlns:a16="http://schemas.microsoft.com/office/drawing/2014/main" id="{3630D9C6-276F-4D27-8C4E-B26E36AC76AC}"/>
              </a:ext>
            </a:extLst>
          </p:cNvPr>
          <p:cNvSpPr>
            <a:spLocks noGrp="1"/>
          </p:cNvSpPr>
          <p:nvPr>
            <p:ph type="title"/>
          </p:nvPr>
        </p:nvSpPr>
        <p:spPr>
          <a:xfrm>
            <a:off x="686834" y="1153572"/>
            <a:ext cx="3200400" cy="4461163"/>
          </a:xfrm>
        </p:spPr>
        <p:txBody>
          <a:bodyPr anchor="ctr">
            <a:normAutofit/>
          </a:bodyPr>
          <a:lstStyle/>
          <a:p>
            <a:pPr algn="ctr"/>
            <a:r>
              <a:rPr lang="en-US" sz="3200" dirty="0">
                <a:solidFill>
                  <a:schemeClr val="bg1"/>
                </a:solidFill>
              </a:rPr>
              <a:t>DERA Reimbursement for idle reduction projects (cont.)</a:t>
            </a:r>
            <a:endParaRPr lang="en-US" sz="2800" i="1" dirty="0">
              <a:solidFill>
                <a:schemeClr val="bg1"/>
              </a:solidFill>
            </a:endParaRPr>
          </a:p>
        </p:txBody>
      </p:sp>
      <p:sp>
        <p:nvSpPr>
          <p:cNvPr id="14" name="Arc 13">
            <a:extLst>
              <a:ext uri="{FF2B5EF4-FFF2-40B4-BE49-F238E27FC236}">
                <a16:creationId xmlns:a16="http://schemas.microsoft.com/office/drawing/2014/main" id="{081E4A58-353D-44AE-B2FC-2A74E2E400F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V="1">
            <a:off x="7550402" y="2455479"/>
            <a:ext cx="4083433" cy="4083433"/>
          </a:xfrm>
          <a:prstGeom prst="arc">
            <a:avLst/>
          </a:prstGeom>
          <a:ln w="127000" cap="rnd">
            <a:solidFill>
              <a:schemeClr val="accent4"/>
            </a:solidFill>
            <a:prstDash val="dash"/>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3F3F3F"/>
              </a:solidFill>
              <a:effectLst/>
              <a:uLnTx/>
              <a:uFillTx/>
              <a:latin typeface="Public Sans"/>
              <a:ea typeface="+mn-ea"/>
              <a:cs typeface="+mn-cs"/>
            </a:endParaRPr>
          </a:p>
        </p:txBody>
      </p:sp>
      <p:sp>
        <p:nvSpPr>
          <p:cNvPr id="3" name="Content Placeholder 2">
            <a:extLst>
              <a:ext uri="{FF2B5EF4-FFF2-40B4-BE49-F238E27FC236}">
                <a16:creationId xmlns:a16="http://schemas.microsoft.com/office/drawing/2014/main" id="{0B328DA5-C605-40B1-A0C9-92F3F237F1F8}"/>
              </a:ext>
            </a:extLst>
          </p:cNvPr>
          <p:cNvSpPr>
            <a:spLocks noGrp="1"/>
          </p:cNvSpPr>
          <p:nvPr>
            <p:ph idx="1"/>
          </p:nvPr>
        </p:nvSpPr>
        <p:spPr>
          <a:xfrm>
            <a:off x="4342883" y="634206"/>
            <a:ext cx="7010917" cy="5585619"/>
          </a:xfrm>
        </p:spPr>
        <p:txBody>
          <a:bodyPr anchor="ctr">
            <a:normAutofit/>
          </a:bodyPr>
          <a:lstStyle/>
          <a:p>
            <a:pPr marL="0" indent="0">
              <a:spcBef>
                <a:spcPts val="1200"/>
              </a:spcBef>
              <a:spcAft>
                <a:spcPts val="600"/>
              </a:spcAft>
              <a:buNone/>
            </a:pPr>
            <a:r>
              <a:rPr lang="en-US" sz="3600" b="1" dirty="0">
                <a:solidFill>
                  <a:schemeClr val="tx2"/>
                </a:solidFill>
              </a:rPr>
              <a:t>Stationary &amp; On-Board Technologies - Reimbursement up to:</a:t>
            </a:r>
            <a:endParaRPr lang="en-US" sz="3600" dirty="0">
              <a:solidFill>
                <a:schemeClr val="tx2"/>
              </a:solidFill>
            </a:endParaRPr>
          </a:p>
          <a:p>
            <a:pPr>
              <a:lnSpc>
                <a:spcPct val="120000"/>
              </a:lnSpc>
              <a:spcBef>
                <a:spcPts val="0"/>
              </a:spcBef>
              <a:spcAft>
                <a:spcPts val="600"/>
              </a:spcAft>
              <a:buFont typeface="Arial" panose="020B0604020202020204" pitchFamily="34" charset="0"/>
              <a:buChar char="•"/>
            </a:pPr>
            <a:r>
              <a:rPr lang="en-US" sz="3200" dirty="0">
                <a:solidFill>
                  <a:schemeClr val="tx2"/>
                </a:solidFill>
              </a:rPr>
              <a:t>40% of the cost for locomotive idle reduction (shore connection systems or electric APUs)</a:t>
            </a:r>
            <a:endParaRPr lang="en-US" sz="3200" dirty="0"/>
          </a:p>
        </p:txBody>
      </p:sp>
      <p:sp>
        <p:nvSpPr>
          <p:cNvPr id="4" name="Date Placeholder 3">
            <a:extLst>
              <a:ext uri="{FF2B5EF4-FFF2-40B4-BE49-F238E27FC236}">
                <a16:creationId xmlns:a16="http://schemas.microsoft.com/office/drawing/2014/main" id="{E53E3C65-D16D-466B-BCBC-01E86B20F644}"/>
              </a:ext>
            </a:extLst>
          </p:cNvPr>
          <p:cNvSpPr>
            <a:spLocks noGrp="1"/>
          </p:cNvSpPr>
          <p:nvPr>
            <p:ph type="dt" sz="half" idx="10"/>
          </p:nvPr>
        </p:nvSpPr>
        <p:spPr>
          <a:xfrm>
            <a:off x="1828800" y="6356350"/>
            <a:ext cx="1639957" cy="365125"/>
          </a:xfrm>
        </p:spPr>
        <p:txBody>
          <a:bodyPr>
            <a:normAutofit/>
          </a:bodyPr>
          <a:lstStyle/>
          <a:p>
            <a:pPr marL="0" marR="0" lvl="0" indent="0" algn="r" defTabSz="457200" rtl="0" eaLnBrk="1" fontAlgn="auto" latinLnBrk="0" hangingPunct="1">
              <a:lnSpc>
                <a:spcPct val="100000"/>
              </a:lnSpc>
              <a:spcBef>
                <a:spcPts val="0"/>
              </a:spcBef>
              <a:spcAft>
                <a:spcPts val="600"/>
              </a:spcAft>
              <a:buClrTx/>
              <a:buSzTx/>
              <a:buFontTx/>
              <a:buNone/>
              <a:tabLst/>
              <a:defRPr/>
            </a:pPr>
            <a:fld id="{FDEE75F8-48EB-4839-9E71-8CCEE647FA5C}" type="datetime1">
              <a:rPr kumimoji="0" lang="en-US" sz="1000" b="0" i="0" u="none" strike="noStrike" kern="1200" cap="none" spc="0" normalizeH="0" baseline="0" noProof="0">
                <a:ln>
                  <a:noFill/>
                </a:ln>
                <a:solidFill>
                  <a:srgbClr val="FFFFFF"/>
                </a:solidFill>
                <a:effectLst/>
                <a:uLnTx/>
                <a:uFillTx/>
                <a:latin typeface="Public Sans ExtraBold"/>
                <a:ea typeface="+mn-ea"/>
                <a:cs typeface="+mn-cs"/>
              </a:rPr>
              <a:pPr marL="0" marR="0" lvl="0" indent="0" algn="r" defTabSz="457200" rtl="0" eaLnBrk="1" fontAlgn="auto" latinLnBrk="0" hangingPunct="1">
                <a:lnSpc>
                  <a:spcPct val="100000"/>
                </a:lnSpc>
                <a:spcBef>
                  <a:spcPts val="0"/>
                </a:spcBef>
                <a:spcAft>
                  <a:spcPts val="600"/>
                </a:spcAft>
                <a:buClrTx/>
                <a:buSzTx/>
                <a:buFontTx/>
                <a:buNone/>
                <a:tabLst/>
                <a:defRPr/>
              </a:pPr>
              <a:t>1/9/2025</a:t>
            </a:fld>
            <a:endParaRPr kumimoji="0" lang="en-US" sz="1000" b="0" i="0" u="none" strike="noStrike" kern="1200" cap="none" spc="0" normalizeH="0" baseline="0" noProof="0" dirty="0">
              <a:ln>
                <a:noFill/>
              </a:ln>
              <a:solidFill>
                <a:srgbClr val="FFFFFF"/>
              </a:solidFill>
              <a:effectLst/>
              <a:uLnTx/>
              <a:uFillTx/>
              <a:latin typeface="Public Sans ExtraBold"/>
              <a:ea typeface="+mn-ea"/>
              <a:cs typeface="+mn-cs"/>
            </a:endParaRPr>
          </a:p>
        </p:txBody>
      </p:sp>
      <p:sp>
        <p:nvSpPr>
          <p:cNvPr id="5" name="Footer Placeholder 4">
            <a:extLst>
              <a:ext uri="{FF2B5EF4-FFF2-40B4-BE49-F238E27FC236}">
                <a16:creationId xmlns:a16="http://schemas.microsoft.com/office/drawing/2014/main" id="{F00EBBC9-2D71-471B-B443-E7F11EB28810}"/>
              </a:ext>
            </a:extLst>
          </p:cNvPr>
          <p:cNvSpPr>
            <a:spLocks noGrp="1"/>
          </p:cNvSpPr>
          <p:nvPr>
            <p:ph type="ftr" sz="quarter" idx="11"/>
          </p:nvPr>
        </p:nvSpPr>
        <p:spPr>
          <a:xfrm>
            <a:off x="4038600" y="6356350"/>
            <a:ext cx="5251174" cy="365125"/>
          </a:xfrm>
        </p:spPr>
        <p:txBody>
          <a:bodyPr>
            <a:normAutofit/>
          </a:bodyPr>
          <a:lstStyle/>
          <a:p>
            <a:pPr marL="0" marR="0" lvl="0" indent="0" algn="l" defTabSz="457200" rtl="0" eaLnBrk="1" fontAlgn="auto" latinLnBrk="0" hangingPunct="1">
              <a:lnSpc>
                <a:spcPct val="100000"/>
              </a:lnSpc>
              <a:spcBef>
                <a:spcPts val="0"/>
              </a:spcBef>
              <a:spcAft>
                <a:spcPts val="600"/>
              </a:spcAft>
              <a:buClrTx/>
              <a:buSzTx/>
              <a:buFontTx/>
              <a:buNone/>
              <a:tabLst/>
              <a:defRPr/>
            </a:pPr>
            <a:r>
              <a:rPr kumimoji="0" lang="en-US" sz="1000" b="0" i="0" u="none" strike="noStrike" kern="1200" cap="none" spc="0" normalizeH="0" baseline="0" noProof="0" dirty="0">
                <a:ln>
                  <a:noFill/>
                </a:ln>
                <a:solidFill>
                  <a:prstClr val="white">
                    <a:lumMod val="50000"/>
                  </a:prstClr>
                </a:solidFill>
                <a:effectLst/>
                <a:uLnTx/>
                <a:uFillTx/>
                <a:latin typeface="Public Sans ExtraBold"/>
                <a:ea typeface="+mn-ea"/>
                <a:cs typeface="+mn-cs"/>
              </a:rPr>
              <a:t>Connecticut Department of Energy &amp; Environmental Protection</a:t>
            </a:r>
          </a:p>
        </p:txBody>
      </p:sp>
      <p:sp>
        <p:nvSpPr>
          <p:cNvPr id="6" name="TextBox 5">
            <a:extLst>
              <a:ext uri="{FF2B5EF4-FFF2-40B4-BE49-F238E27FC236}">
                <a16:creationId xmlns:a16="http://schemas.microsoft.com/office/drawing/2014/main" id="{DD961171-1069-1A86-45A0-7C35F9E3698B}"/>
              </a:ext>
            </a:extLst>
          </p:cNvPr>
          <p:cNvSpPr txBox="1"/>
          <p:nvPr/>
        </p:nvSpPr>
        <p:spPr>
          <a:xfrm>
            <a:off x="3784718" y="5987018"/>
            <a:ext cx="6781800" cy="369332"/>
          </a:xfrm>
          <a:prstGeom prst="rect">
            <a:avLst/>
          </a:prstGeom>
          <a:noFill/>
        </p:spPr>
        <p:txBody>
          <a:bodyPr wrap="square" rtlCol="0">
            <a:spAutoFit/>
          </a:bodyPr>
          <a:lstStyle/>
          <a:p>
            <a:r>
              <a:rPr lang="en-US" dirty="0">
                <a:solidFill>
                  <a:srgbClr val="FF0000"/>
                </a:solidFill>
              </a:rPr>
              <a:t>***CT DEEP will only fund EV or marine projects for DERA 2024</a:t>
            </a:r>
          </a:p>
        </p:txBody>
      </p:sp>
    </p:spTree>
    <p:extLst>
      <p:ext uri="{BB962C8B-B14F-4D97-AF65-F5344CB8AC3E}">
        <p14:creationId xmlns:p14="http://schemas.microsoft.com/office/powerpoint/2010/main" val="189126038"/>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27" name="Rectangle 26">
            <a:extLst>
              <a:ext uri="{FF2B5EF4-FFF2-40B4-BE49-F238E27FC236}">
                <a16:creationId xmlns:a16="http://schemas.microsoft.com/office/drawing/2014/main" id="{A3363022-C969-41E9-8EB2-E4C94908C1FA}"/>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1"/>
            <a:ext cx="12191695" cy="685202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Public Sans"/>
              <a:ea typeface="+mn-ea"/>
              <a:cs typeface="+mn-cs"/>
            </a:endParaRPr>
          </a:p>
        </p:txBody>
      </p:sp>
      <p:sp>
        <p:nvSpPr>
          <p:cNvPr id="29" name="Rectangle 28">
            <a:extLst>
              <a:ext uri="{FF2B5EF4-FFF2-40B4-BE49-F238E27FC236}">
                <a16:creationId xmlns:a16="http://schemas.microsoft.com/office/drawing/2014/main" id="{8D1AD6B3-BE88-4CEB-BA17-790657CC4729}"/>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 y="0"/>
            <a:ext cx="12191695" cy="6858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Public Sans"/>
              <a:ea typeface="+mn-ea"/>
              <a:cs typeface="+mn-cs"/>
            </a:endParaRPr>
          </a:p>
        </p:txBody>
      </p:sp>
      <p:sp>
        <p:nvSpPr>
          <p:cNvPr id="2" name="Title 1">
            <a:extLst>
              <a:ext uri="{FF2B5EF4-FFF2-40B4-BE49-F238E27FC236}">
                <a16:creationId xmlns:a16="http://schemas.microsoft.com/office/drawing/2014/main" id="{07A75872-B751-4CF1-8EFC-DE322CAD2692}"/>
              </a:ext>
            </a:extLst>
          </p:cNvPr>
          <p:cNvSpPr>
            <a:spLocks noGrp="1"/>
          </p:cNvSpPr>
          <p:nvPr>
            <p:ph type="title"/>
          </p:nvPr>
        </p:nvSpPr>
        <p:spPr>
          <a:xfrm>
            <a:off x="6569501" y="3657600"/>
            <a:ext cx="5276943" cy="1297115"/>
          </a:xfrm>
        </p:spPr>
        <p:txBody>
          <a:bodyPr vert="horz" lIns="91440" tIns="45720" rIns="91440" bIns="45720" rtlCol="0" anchor="t">
            <a:normAutofit fontScale="90000"/>
          </a:bodyPr>
          <a:lstStyle/>
          <a:p>
            <a:pPr>
              <a:lnSpc>
                <a:spcPct val="90000"/>
              </a:lnSpc>
            </a:pPr>
            <a:br>
              <a:rPr lang="en-US" sz="1600" kern="1200" dirty="0">
                <a:solidFill>
                  <a:schemeClr val="tx2"/>
                </a:solidFill>
                <a:latin typeface="+mj-lt"/>
                <a:ea typeface="+mj-ea"/>
                <a:cs typeface="+mj-cs"/>
              </a:rPr>
            </a:br>
            <a:r>
              <a:rPr lang="en-US" sz="6000" kern="1200" dirty="0">
                <a:solidFill>
                  <a:schemeClr val="tx2"/>
                </a:solidFill>
                <a:latin typeface="+mj-lt"/>
                <a:ea typeface="+mj-ea"/>
                <a:cs typeface="+mj-cs"/>
              </a:rPr>
              <a:t>application &amp; Selection</a:t>
            </a:r>
            <a:br>
              <a:rPr lang="en-US" sz="1600" kern="1200" dirty="0">
                <a:solidFill>
                  <a:schemeClr val="tx2"/>
                </a:solidFill>
                <a:latin typeface="+mj-lt"/>
                <a:ea typeface="+mj-ea"/>
                <a:cs typeface="+mj-cs"/>
              </a:rPr>
            </a:br>
            <a:br>
              <a:rPr lang="en-US" sz="1600" kern="1200" dirty="0">
                <a:solidFill>
                  <a:schemeClr val="tx2"/>
                </a:solidFill>
                <a:effectLst>
                  <a:outerShdw blurRad="50800" dist="38100" dir="2700000" algn="tl" rotWithShape="0">
                    <a:prstClr val="black">
                      <a:alpha val="40000"/>
                    </a:prstClr>
                  </a:outerShdw>
                </a:effectLst>
                <a:latin typeface="+mj-lt"/>
                <a:ea typeface="+mj-ea"/>
                <a:cs typeface="+mj-cs"/>
              </a:rPr>
            </a:br>
            <a:endParaRPr lang="en-US" sz="1600" kern="1200" dirty="0">
              <a:solidFill>
                <a:schemeClr val="tx2"/>
              </a:solidFill>
              <a:latin typeface="+mj-lt"/>
              <a:ea typeface="+mj-ea"/>
              <a:cs typeface="+mj-cs"/>
            </a:endParaRPr>
          </a:p>
        </p:txBody>
      </p:sp>
      <p:pic>
        <p:nvPicPr>
          <p:cNvPr id="7" name="Content Placeholder 6">
            <a:extLst>
              <a:ext uri="{FF2B5EF4-FFF2-40B4-BE49-F238E27FC236}">
                <a16:creationId xmlns:a16="http://schemas.microsoft.com/office/drawing/2014/main" id="{436EA722-9380-A07C-A169-C0EC6B665B88}"/>
              </a:ext>
            </a:extLst>
          </p:cNvPr>
          <p:cNvPicPr>
            <a:picLocks noGrp="1" noChangeAspect="1"/>
          </p:cNvPicPr>
          <p:nvPr>
            <p:ph idx="1"/>
          </p:nvPr>
        </p:nvPicPr>
        <p:blipFill>
          <a:blip r:embed="rId2"/>
          <a:stretch>
            <a:fillRect/>
          </a:stretch>
        </p:blipFill>
        <p:spPr>
          <a:xfrm>
            <a:off x="340470" y="1996791"/>
            <a:ext cx="4141760" cy="3778818"/>
          </a:xfrm>
          <a:custGeom>
            <a:avLst/>
            <a:gdLst/>
            <a:ahLst/>
            <a:cxnLst/>
            <a:rect l="l" t="t" r="r" b="b"/>
            <a:pathLst>
              <a:path w="4141760" h="4377846">
                <a:moveTo>
                  <a:pt x="0" y="0"/>
                </a:moveTo>
                <a:lnTo>
                  <a:pt x="4141760" y="0"/>
                </a:lnTo>
                <a:lnTo>
                  <a:pt x="4141760" y="4377846"/>
                </a:lnTo>
                <a:lnTo>
                  <a:pt x="0" y="4377846"/>
                </a:lnTo>
                <a:close/>
              </a:path>
            </a:pathLst>
          </a:custGeom>
        </p:spPr>
      </p:pic>
      <p:grpSp>
        <p:nvGrpSpPr>
          <p:cNvPr id="31" name="Group 30">
            <a:extLst>
              <a:ext uri="{FF2B5EF4-FFF2-40B4-BE49-F238E27FC236}">
                <a16:creationId xmlns:a16="http://schemas.microsoft.com/office/drawing/2014/main" id="{89D1390B-7E13-4B4F-9CB2-391063412E54}"/>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4253" y="-5977"/>
            <a:ext cx="6238675" cy="6863979"/>
            <a:chOff x="305" y="-5977"/>
            <a:chExt cx="6238675" cy="6863979"/>
          </a:xfrm>
        </p:grpSpPr>
        <p:sp>
          <p:nvSpPr>
            <p:cNvPr id="32" name="Freeform: Shape 31">
              <a:extLst>
                <a:ext uri="{FF2B5EF4-FFF2-40B4-BE49-F238E27FC236}">
                  <a16:creationId xmlns:a16="http://schemas.microsoft.com/office/drawing/2014/main" id="{9E720206-AA49-4786-A932-A2650DE09183}"/>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flipH="1">
              <a:off x="305" y="34854"/>
              <a:ext cx="6028697" cy="6817170"/>
            </a:xfrm>
            <a:custGeom>
              <a:avLst/>
              <a:gdLst>
                <a:gd name="connsiteX0" fmla="*/ 6028697 w 6028697"/>
                <a:gd name="connsiteY0" fmla="*/ 6155323 h 6817170"/>
                <a:gd name="connsiteX1" fmla="*/ 6028697 w 6028697"/>
                <a:gd name="connsiteY1" fmla="*/ 6817170 h 6817170"/>
                <a:gd name="connsiteX2" fmla="*/ 5157862 w 6028697"/>
                <a:gd name="connsiteY2" fmla="*/ 6817170 h 6817170"/>
                <a:gd name="connsiteX3" fmla="*/ 5347156 w 6028697"/>
                <a:gd name="connsiteY3" fmla="*/ 6687553 h 6817170"/>
                <a:gd name="connsiteX4" fmla="*/ 5487470 w 6028697"/>
                <a:gd name="connsiteY4" fmla="*/ 6581714 h 6817170"/>
                <a:gd name="connsiteX5" fmla="*/ 5627642 w 6028697"/>
                <a:gd name="connsiteY5" fmla="*/ 6472328 h 6817170"/>
                <a:gd name="connsiteX6" fmla="*/ 5911392 w 6028697"/>
                <a:gd name="connsiteY6" fmla="*/ 6245328 h 6817170"/>
                <a:gd name="connsiteX7" fmla="*/ 4481066 w 6028697"/>
                <a:gd name="connsiteY7" fmla="*/ 478 h 6817170"/>
                <a:gd name="connsiteX8" fmla="*/ 4672258 w 6028697"/>
                <a:gd name="connsiteY8" fmla="*/ 7519 h 6817170"/>
                <a:gd name="connsiteX9" fmla="*/ 5429869 w 6028697"/>
                <a:gd name="connsiteY9" fmla="*/ 125134 h 6817170"/>
                <a:gd name="connsiteX10" fmla="*/ 5976319 w 6028697"/>
                <a:gd name="connsiteY10" fmla="*/ 314893 h 6817170"/>
                <a:gd name="connsiteX11" fmla="*/ 6028697 w 6028697"/>
                <a:gd name="connsiteY11" fmla="*/ 339901 h 6817170"/>
                <a:gd name="connsiteX12" fmla="*/ 6028697 w 6028697"/>
                <a:gd name="connsiteY12" fmla="*/ 732458 h 6817170"/>
                <a:gd name="connsiteX13" fmla="*/ 5990985 w 6028697"/>
                <a:gd name="connsiteY13" fmla="*/ 712211 h 6817170"/>
                <a:gd name="connsiteX14" fmla="*/ 5341339 w 6028697"/>
                <a:gd name="connsiteY14" fmla="*/ 475281 h 6817170"/>
                <a:gd name="connsiteX15" fmla="*/ 4651969 w 6028697"/>
                <a:gd name="connsiteY15" fmla="*/ 377104 h 6817170"/>
                <a:gd name="connsiteX16" fmla="*/ 3953093 w 6028697"/>
                <a:gd name="connsiteY16" fmla="*/ 402498 h 6817170"/>
                <a:gd name="connsiteX17" fmla="*/ 3267413 w 6028697"/>
                <a:gd name="connsiteY17" fmla="*/ 546643 h 6817170"/>
                <a:gd name="connsiteX18" fmla="*/ 1439498 w 6028697"/>
                <a:gd name="connsiteY18" fmla="*/ 1568141 h 6817170"/>
                <a:gd name="connsiteX19" fmla="*/ 960671 w 6028697"/>
                <a:gd name="connsiteY19" fmla="*/ 2082013 h 6817170"/>
                <a:gd name="connsiteX20" fmla="*/ 581866 w 6028697"/>
                <a:gd name="connsiteY20" fmla="*/ 2672638 h 6817170"/>
                <a:gd name="connsiteX21" fmla="*/ 324789 w 6028697"/>
                <a:gd name="connsiteY21" fmla="*/ 3325262 h 6817170"/>
                <a:gd name="connsiteX22" fmla="*/ 231151 w 6028697"/>
                <a:gd name="connsiteY22" fmla="*/ 4022292 h 6817170"/>
                <a:gd name="connsiteX23" fmla="*/ 270592 w 6028697"/>
                <a:gd name="connsiteY23" fmla="*/ 4362792 h 6817170"/>
                <a:gd name="connsiteX24" fmla="*/ 387213 w 6028697"/>
                <a:gd name="connsiteY24" fmla="*/ 4681585 h 6817170"/>
                <a:gd name="connsiteX25" fmla="*/ 468507 w 6028697"/>
                <a:gd name="connsiteY25" fmla="*/ 4831546 h 6817170"/>
                <a:gd name="connsiteX26" fmla="*/ 561862 w 6028697"/>
                <a:gd name="connsiteY26" fmla="*/ 4976826 h 6817170"/>
                <a:gd name="connsiteX27" fmla="*/ 777511 w 6028697"/>
                <a:gd name="connsiteY27" fmla="*/ 5257597 h 6817170"/>
                <a:gd name="connsiteX28" fmla="*/ 1010895 w 6028697"/>
                <a:gd name="connsiteY28" fmla="*/ 5540494 h 6817170"/>
                <a:gd name="connsiteX29" fmla="*/ 1126948 w 6028697"/>
                <a:gd name="connsiteY29" fmla="*/ 5688186 h 6817170"/>
                <a:gd name="connsiteX30" fmla="*/ 1182706 w 6028697"/>
                <a:gd name="connsiteY30" fmla="*/ 5760543 h 6817170"/>
                <a:gd name="connsiteX31" fmla="*/ 1237327 w 6028697"/>
                <a:gd name="connsiteY31" fmla="*/ 5830060 h 6817170"/>
                <a:gd name="connsiteX32" fmla="*/ 1706649 w 6028697"/>
                <a:gd name="connsiteY32" fmla="*/ 6342797 h 6817170"/>
                <a:gd name="connsiteX33" fmla="*/ 1956207 w 6028697"/>
                <a:gd name="connsiteY33" fmla="*/ 6573484 h 6817170"/>
                <a:gd name="connsiteX34" fmla="*/ 2217681 w 6028697"/>
                <a:gd name="connsiteY34" fmla="*/ 6786297 h 6817170"/>
                <a:gd name="connsiteX35" fmla="*/ 2260820 w 6028697"/>
                <a:gd name="connsiteY35" fmla="*/ 6817170 h 6817170"/>
                <a:gd name="connsiteX36" fmla="*/ 1429497 w 6028697"/>
                <a:gd name="connsiteY36" fmla="*/ 6817170 h 6817170"/>
                <a:gd name="connsiteX37" fmla="*/ 1327275 w 6028697"/>
                <a:gd name="connsiteY37" fmla="*/ 6713800 h 6817170"/>
                <a:gd name="connsiteX38" fmla="*/ 1080556 w 6028697"/>
                <a:gd name="connsiteY38" fmla="*/ 6414443 h 6817170"/>
                <a:gd name="connsiteX39" fmla="*/ 865189 w 6028697"/>
                <a:gd name="connsiteY39" fmla="*/ 6097496 h 6817170"/>
                <a:gd name="connsiteX40" fmla="*/ 814823 w 6028697"/>
                <a:gd name="connsiteY40" fmla="*/ 6016911 h 6817170"/>
                <a:gd name="connsiteX41" fmla="*/ 766729 w 6028697"/>
                <a:gd name="connsiteY41" fmla="*/ 5938453 h 6817170"/>
                <a:gd name="connsiteX42" fmla="*/ 671672 w 6028697"/>
                <a:gd name="connsiteY42" fmla="*/ 5786648 h 6817170"/>
                <a:gd name="connsiteX43" fmla="*/ 474608 w 6028697"/>
                <a:gd name="connsiteY43" fmla="*/ 5474664 h 6817170"/>
                <a:gd name="connsiteX44" fmla="*/ 282652 w 6028697"/>
                <a:gd name="connsiteY44" fmla="*/ 5146508 h 6817170"/>
                <a:gd name="connsiteX45" fmla="*/ 196108 w 6028697"/>
                <a:gd name="connsiteY45" fmla="*/ 4972712 h 6817170"/>
                <a:gd name="connsiteX46" fmla="*/ 122474 w 6028697"/>
                <a:gd name="connsiteY46" fmla="*/ 4791821 h 6817170"/>
                <a:gd name="connsiteX47" fmla="*/ 65724 w 6028697"/>
                <a:gd name="connsiteY47" fmla="*/ 4603129 h 6817170"/>
                <a:gd name="connsiteX48" fmla="*/ 44727 w 6028697"/>
                <a:gd name="connsiteY48" fmla="*/ 4506937 h 6817170"/>
                <a:gd name="connsiteX49" fmla="*/ 35505 w 6028697"/>
                <a:gd name="connsiteY49" fmla="*/ 4458699 h 6817170"/>
                <a:gd name="connsiteX50" fmla="*/ 27845 w 6028697"/>
                <a:gd name="connsiteY50" fmla="*/ 4410320 h 6817170"/>
                <a:gd name="connsiteX51" fmla="*/ 37 w 6028697"/>
                <a:gd name="connsiteY51" fmla="*/ 4022292 h 6817170"/>
                <a:gd name="connsiteX52" fmla="*/ 78777 w 6028697"/>
                <a:gd name="connsiteY52" fmla="*/ 3267236 h 6817170"/>
                <a:gd name="connsiteX53" fmla="*/ 315424 w 6028697"/>
                <a:gd name="connsiteY53" fmla="*/ 2543673 h 6817170"/>
                <a:gd name="connsiteX54" fmla="*/ 1202710 w 6028697"/>
                <a:gd name="connsiteY54" fmla="*/ 1314895 h 6817170"/>
                <a:gd name="connsiteX55" fmla="*/ 1791065 w 6028697"/>
                <a:gd name="connsiteY55" fmla="*/ 833514 h 6817170"/>
                <a:gd name="connsiteX56" fmla="*/ 3908404 w 6028697"/>
                <a:gd name="connsiteY56" fmla="*/ 29794 h 6817170"/>
                <a:gd name="connsiteX57" fmla="*/ 4481066 w 6028697"/>
                <a:gd name="connsiteY57" fmla="*/ 478 h 6817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6028697" h="6817170">
                  <a:moveTo>
                    <a:pt x="6028697" y="6155323"/>
                  </a:moveTo>
                  <a:lnTo>
                    <a:pt x="6028697" y="6817170"/>
                  </a:lnTo>
                  <a:lnTo>
                    <a:pt x="5157862" y="6817170"/>
                  </a:lnTo>
                  <a:lnTo>
                    <a:pt x="5347156" y="6687553"/>
                  </a:lnTo>
                  <a:cubicBezTo>
                    <a:pt x="5394117" y="6653219"/>
                    <a:pt x="5440793" y="6617608"/>
                    <a:pt x="5487470" y="6581714"/>
                  </a:cubicBezTo>
                  <a:cubicBezTo>
                    <a:pt x="5534147" y="6545820"/>
                    <a:pt x="5580966" y="6509358"/>
                    <a:pt x="5627642" y="6472328"/>
                  </a:cubicBezTo>
                  <a:lnTo>
                    <a:pt x="5911392" y="6245328"/>
                  </a:lnTo>
                  <a:close/>
                  <a:moveTo>
                    <a:pt x="4481066" y="478"/>
                  </a:moveTo>
                  <a:cubicBezTo>
                    <a:pt x="4544817" y="1422"/>
                    <a:pt x="4608563" y="3769"/>
                    <a:pt x="4672258" y="7519"/>
                  </a:cubicBezTo>
                  <a:cubicBezTo>
                    <a:pt x="4927973" y="22364"/>
                    <a:pt x="5181687" y="61751"/>
                    <a:pt x="5429869" y="125134"/>
                  </a:cubicBezTo>
                  <a:cubicBezTo>
                    <a:pt x="5617090" y="173104"/>
                    <a:pt x="5799867" y="236595"/>
                    <a:pt x="5976319" y="314893"/>
                  </a:cubicBezTo>
                  <a:lnTo>
                    <a:pt x="6028697" y="339901"/>
                  </a:lnTo>
                  <a:lnTo>
                    <a:pt x="6028697" y="732458"/>
                  </a:lnTo>
                  <a:lnTo>
                    <a:pt x="5990985" y="712211"/>
                  </a:lnTo>
                  <a:cubicBezTo>
                    <a:pt x="5783917" y="609342"/>
                    <a:pt x="5566013" y="529876"/>
                    <a:pt x="5341339" y="475281"/>
                  </a:cubicBezTo>
                  <a:cubicBezTo>
                    <a:pt x="5115233" y="420503"/>
                    <a:pt x="4884375" y="387624"/>
                    <a:pt x="4651969" y="377104"/>
                  </a:cubicBezTo>
                  <a:cubicBezTo>
                    <a:pt x="4418713" y="365171"/>
                    <a:pt x="4184861" y="373670"/>
                    <a:pt x="3953093" y="402498"/>
                  </a:cubicBezTo>
                  <a:cubicBezTo>
                    <a:pt x="3721001" y="431832"/>
                    <a:pt x="3491675" y="480040"/>
                    <a:pt x="3267413" y="546643"/>
                  </a:cubicBezTo>
                  <a:cubicBezTo>
                    <a:pt x="2591323" y="750761"/>
                    <a:pt x="1967642" y="1099289"/>
                    <a:pt x="1439498" y="1568141"/>
                  </a:cubicBezTo>
                  <a:cubicBezTo>
                    <a:pt x="1265589" y="1725523"/>
                    <a:pt x="1105393" y="1897434"/>
                    <a:pt x="960671" y="2082013"/>
                  </a:cubicBezTo>
                  <a:cubicBezTo>
                    <a:pt x="815775" y="2266294"/>
                    <a:pt x="688923" y="2464081"/>
                    <a:pt x="581866" y="2672638"/>
                  </a:cubicBezTo>
                  <a:cubicBezTo>
                    <a:pt x="473765" y="2880669"/>
                    <a:pt x="387610" y="3099397"/>
                    <a:pt x="324789" y="3325262"/>
                  </a:cubicBezTo>
                  <a:cubicBezTo>
                    <a:pt x="262714" y="3552403"/>
                    <a:pt x="231223" y="3786822"/>
                    <a:pt x="231151" y="4022292"/>
                  </a:cubicBezTo>
                  <a:cubicBezTo>
                    <a:pt x="231413" y="4136912"/>
                    <a:pt x="244645" y="4251136"/>
                    <a:pt x="270592" y="4362792"/>
                  </a:cubicBezTo>
                  <a:cubicBezTo>
                    <a:pt x="297885" y="4472943"/>
                    <a:pt x="336983" y="4579833"/>
                    <a:pt x="387213" y="4681585"/>
                  </a:cubicBezTo>
                  <a:cubicBezTo>
                    <a:pt x="412042" y="4732517"/>
                    <a:pt x="439423" y="4782457"/>
                    <a:pt x="468507" y="4831546"/>
                  </a:cubicBezTo>
                  <a:cubicBezTo>
                    <a:pt x="497591" y="4880636"/>
                    <a:pt x="529230" y="4929015"/>
                    <a:pt x="561862" y="4976826"/>
                  </a:cubicBezTo>
                  <a:cubicBezTo>
                    <a:pt x="627975" y="5072166"/>
                    <a:pt x="701466" y="5164668"/>
                    <a:pt x="777511" y="5257597"/>
                  </a:cubicBezTo>
                  <a:cubicBezTo>
                    <a:pt x="853556" y="5350524"/>
                    <a:pt x="933574" y="5443594"/>
                    <a:pt x="1010895" y="5540494"/>
                  </a:cubicBezTo>
                  <a:cubicBezTo>
                    <a:pt x="1049957" y="5588732"/>
                    <a:pt x="1088642" y="5637963"/>
                    <a:pt x="1126948" y="5688186"/>
                  </a:cubicBezTo>
                  <a:lnTo>
                    <a:pt x="1182706" y="5760543"/>
                  </a:lnTo>
                  <a:cubicBezTo>
                    <a:pt x="1201007" y="5783669"/>
                    <a:pt x="1218458" y="5807503"/>
                    <a:pt x="1237327" y="5830060"/>
                  </a:cubicBezTo>
                  <a:cubicBezTo>
                    <a:pt x="1383714" y="6009916"/>
                    <a:pt x="1540413" y="6181116"/>
                    <a:pt x="1706649" y="6342797"/>
                  </a:cubicBezTo>
                  <a:cubicBezTo>
                    <a:pt x="1788084" y="6422531"/>
                    <a:pt x="1871265" y="6499427"/>
                    <a:pt x="1956207" y="6573484"/>
                  </a:cubicBezTo>
                  <a:cubicBezTo>
                    <a:pt x="2041332" y="6647402"/>
                    <a:pt x="2127733" y="6718907"/>
                    <a:pt x="2217681" y="6786297"/>
                  </a:cubicBezTo>
                  <a:lnTo>
                    <a:pt x="2260820" y="6817170"/>
                  </a:lnTo>
                  <a:lnTo>
                    <a:pt x="1429497" y="6817170"/>
                  </a:lnTo>
                  <a:lnTo>
                    <a:pt x="1327275" y="6713800"/>
                  </a:lnTo>
                  <a:cubicBezTo>
                    <a:pt x="1239186" y="6618984"/>
                    <a:pt x="1156797" y="6519019"/>
                    <a:pt x="1080556" y="6414443"/>
                  </a:cubicBezTo>
                  <a:cubicBezTo>
                    <a:pt x="1004653" y="6310734"/>
                    <a:pt x="932439" y="6205177"/>
                    <a:pt x="865189" y="6097496"/>
                  </a:cubicBezTo>
                  <a:cubicBezTo>
                    <a:pt x="847881" y="6070823"/>
                    <a:pt x="831565" y="6043725"/>
                    <a:pt x="814823" y="6016911"/>
                  </a:cubicBezTo>
                  <a:lnTo>
                    <a:pt x="766729" y="5938453"/>
                  </a:lnTo>
                  <a:cubicBezTo>
                    <a:pt x="735941" y="5887947"/>
                    <a:pt x="703878" y="5837581"/>
                    <a:pt x="671672" y="5786648"/>
                  </a:cubicBezTo>
                  <a:lnTo>
                    <a:pt x="474608" y="5474664"/>
                  </a:lnTo>
                  <a:cubicBezTo>
                    <a:pt x="408778" y="5368968"/>
                    <a:pt x="343516" y="5260008"/>
                    <a:pt x="282652" y="5146508"/>
                  </a:cubicBezTo>
                  <a:cubicBezTo>
                    <a:pt x="252290" y="5089759"/>
                    <a:pt x="223065" y="5032015"/>
                    <a:pt x="196108" y="4972712"/>
                  </a:cubicBezTo>
                  <a:cubicBezTo>
                    <a:pt x="169152" y="4913408"/>
                    <a:pt x="144607" y="4853111"/>
                    <a:pt x="122474" y="4791821"/>
                  </a:cubicBezTo>
                  <a:cubicBezTo>
                    <a:pt x="100342" y="4730532"/>
                    <a:pt x="81757" y="4666830"/>
                    <a:pt x="65724" y="4603129"/>
                  </a:cubicBezTo>
                  <a:cubicBezTo>
                    <a:pt x="58205" y="4571064"/>
                    <a:pt x="50828" y="4539143"/>
                    <a:pt x="44727" y="4506937"/>
                  </a:cubicBezTo>
                  <a:lnTo>
                    <a:pt x="35505" y="4458699"/>
                  </a:lnTo>
                  <a:lnTo>
                    <a:pt x="27845" y="4410320"/>
                  </a:lnTo>
                  <a:cubicBezTo>
                    <a:pt x="8635" y="4281881"/>
                    <a:pt x="-661" y="4152150"/>
                    <a:pt x="37" y="4022292"/>
                  </a:cubicBezTo>
                  <a:cubicBezTo>
                    <a:pt x="712" y="3768592"/>
                    <a:pt x="27094" y="3515615"/>
                    <a:pt x="78777" y="3267236"/>
                  </a:cubicBezTo>
                  <a:cubicBezTo>
                    <a:pt x="130048" y="3017876"/>
                    <a:pt x="209439" y="2775142"/>
                    <a:pt x="315424" y="2543673"/>
                  </a:cubicBezTo>
                  <a:cubicBezTo>
                    <a:pt x="528236" y="2081161"/>
                    <a:pt x="838234" y="1667312"/>
                    <a:pt x="1202710" y="1314895"/>
                  </a:cubicBezTo>
                  <a:cubicBezTo>
                    <a:pt x="1385514" y="1138814"/>
                    <a:pt x="1582282" y="977831"/>
                    <a:pt x="1791065" y="833514"/>
                  </a:cubicBezTo>
                  <a:cubicBezTo>
                    <a:pt x="2420037" y="395614"/>
                    <a:pt x="3147288" y="119557"/>
                    <a:pt x="3908404" y="29794"/>
                  </a:cubicBezTo>
                  <a:cubicBezTo>
                    <a:pt x="4098509" y="7429"/>
                    <a:pt x="4289811" y="-2355"/>
                    <a:pt x="4481066" y="478"/>
                  </a:cubicBezTo>
                  <a:close/>
                </a:path>
              </a:pathLst>
            </a:custGeom>
            <a:gradFill>
              <a:gsLst>
                <a:gs pos="2000">
                  <a:schemeClr val="bg1">
                    <a:alpha val="10000"/>
                  </a:schemeClr>
                </a:gs>
                <a:gs pos="16000">
                  <a:schemeClr val="accent6">
                    <a:alpha val="10000"/>
                  </a:schemeClr>
                </a:gs>
                <a:gs pos="100000">
                  <a:schemeClr val="bg1">
                    <a:alpha val="10000"/>
                  </a:schemeClr>
                </a:gs>
                <a:gs pos="85000">
                  <a:schemeClr val="accent1">
                    <a:alpha val="10000"/>
                  </a:schemeClr>
                </a:gs>
              </a:gsLst>
              <a:lin ang="12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Public Sans"/>
                <a:ea typeface="+mn-ea"/>
                <a:cs typeface="+mn-cs"/>
              </a:endParaRPr>
            </a:p>
          </p:txBody>
        </p:sp>
        <p:sp>
          <p:nvSpPr>
            <p:cNvPr id="33" name="Freeform: Shape 32">
              <a:extLst>
                <a:ext uri="{FF2B5EF4-FFF2-40B4-BE49-F238E27FC236}">
                  <a16:creationId xmlns:a16="http://schemas.microsoft.com/office/drawing/2014/main" id="{C72F6EE6-EDE9-45A5-8F6D-02B9B7CB2C2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flipH="1">
              <a:off x="305" y="1"/>
              <a:ext cx="6165116" cy="6858001"/>
            </a:xfrm>
            <a:custGeom>
              <a:avLst/>
              <a:gdLst>
                <a:gd name="connsiteX0" fmla="*/ 6264586 w 6264586"/>
                <a:gd name="connsiteY0" fmla="*/ 6646464 h 6858001"/>
                <a:gd name="connsiteX1" fmla="*/ 6264586 w 6264586"/>
                <a:gd name="connsiteY1" fmla="*/ 6858001 h 6858001"/>
                <a:gd name="connsiteX2" fmla="*/ 5997170 w 6264586"/>
                <a:gd name="connsiteY2" fmla="*/ 6858001 h 6858001"/>
                <a:gd name="connsiteX3" fmla="*/ 6121512 w 6264586"/>
                <a:gd name="connsiteY3" fmla="*/ 6761029 h 6858001"/>
                <a:gd name="connsiteX4" fmla="*/ 2693206 w 6264586"/>
                <a:gd name="connsiteY4" fmla="*/ 0 h 6858001"/>
                <a:gd name="connsiteX5" fmla="*/ 5872285 w 6264586"/>
                <a:gd name="connsiteY5" fmla="*/ 0 h 6858001"/>
                <a:gd name="connsiteX6" fmla="*/ 6024875 w 6264586"/>
                <a:gd name="connsiteY6" fmla="*/ 68385 h 6858001"/>
                <a:gd name="connsiteX7" fmla="*/ 6206432 w 6264586"/>
                <a:gd name="connsiteY7" fmla="*/ 162336 h 6858001"/>
                <a:gd name="connsiteX8" fmla="*/ 6264586 w 6264586"/>
                <a:gd name="connsiteY8" fmla="*/ 196704 h 6858001"/>
                <a:gd name="connsiteX9" fmla="*/ 6264586 w 6264586"/>
                <a:gd name="connsiteY9" fmla="*/ 537242 h 6858001"/>
                <a:gd name="connsiteX10" fmla="*/ 6230189 w 6264586"/>
                <a:gd name="connsiteY10" fmla="*/ 517260 h 6858001"/>
                <a:gd name="connsiteX11" fmla="*/ 5540536 w 6264586"/>
                <a:gd name="connsiteY11" fmla="*/ 249543 h 6858001"/>
                <a:gd name="connsiteX12" fmla="*/ 5178896 w 6264586"/>
                <a:gd name="connsiteY12" fmla="*/ 178606 h 6858001"/>
                <a:gd name="connsiteX13" fmla="*/ 4814279 w 6264586"/>
                <a:gd name="connsiteY13" fmla="*/ 146683 h 6858001"/>
                <a:gd name="connsiteX14" fmla="*/ 4655095 w 6264586"/>
                <a:gd name="connsiteY14" fmla="*/ 143421 h 6858001"/>
                <a:gd name="connsiteX15" fmla="*/ 4081069 w 6264586"/>
                <a:gd name="connsiteY15" fmla="*/ 185983 h 6858001"/>
                <a:gd name="connsiteX16" fmla="*/ 3720566 w 6264586"/>
                <a:gd name="connsiteY16" fmla="*/ 256921 h 6858001"/>
                <a:gd name="connsiteX17" fmla="*/ 3365879 w 6264586"/>
                <a:gd name="connsiteY17" fmla="*/ 357651 h 6858001"/>
                <a:gd name="connsiteX18" fmla="*/ 3020555 w 6264586"/>
                <a:gd name="connsiteY18" fmla="*/ 486190 h 6858001"/>
                <a:gd name="connsiteX19" fmla="*/ 2685163 w 6264586"/>
                <a:gd name="connsiteY19" fmla="*/ 641542 h 6858001"/>
                <a:gd name="connsiteX20" fmla="*/ 2047720 w 6264586"/>
                <a:gd name="connsiteY20" fmla="*/ 1025030 h 6858001"/>
                <a:gd name="connsiteX21" fmla="*/ 1897333 w 6264586"/>
                <a:gd name="connsiteY21" fmla="*/ 1134983 h 6858001"/>
                <a:gd name="connsiteX22" fmla="*/ 1835758 w 6264586"/>
                <a:gd name="connsiteY22" fmla="*/ 1182227 h 6858001"/>
                <a:gd name="connsiteX23" fmla="*/ 1823273 w 6264586"/>
                <a:gd name="connsiteY23" fmla="*/ 1192016 h 6858001"/>
                <a:gd name="connsiteX24" fmla="*/ 1750918 w 6264586"/>
                <a:gd name="connsiteY24" fmla="*/ 1249760 h 6858001"/>
                <a:gd name="connsiteX25" fmla="*/ 1469297 w 6264586"/>
                <a:gd name="connsiteY25" fmla="*/ 1496906 h 6858001"/>
                <a:gd name="connsiteX26" fmla="*/ 967769 w 6264586"/>
                <a:gd name="connsiteY26" fmla="*/ 2056602 h 6858001"/>
                <a:gd name="connsiteX27" fmla="*/ 754105 w 6264586"/>
                <a:gd name="connsiteY27" fmla="*/ 2368727 h 6858001"/>
                <a:gd name="connsiteX28" fmla="*/ 572364 w 6264586"/>
                <a:gd name="connsiteY28" fmla="*/ 2701140 h 6858001"/>
                <a:gd name="connsiteX29" fmla="*/ 532497 w 6264586"/>
                <a:gd name="connsiteY29" fmla="*/ 2786265 h 6858001"/>
                <a:gd name="connsiteX30" fmla="*/ 512918 w 6264586"/>
                <a:gd name="connsiteY30" fmla="*/ 2828827 h 6858001"/>
                <a:gd name="connsiteX31" fmla="*/ 494475 w 6264586"/>
                <a:gd name="connsiteY31" fmla="*/ 2872240 h 6858001"/>
                <a:gd name="connsiteX32" fmla="*/ 491637 w 6264586"/>
                <a:gd name="connsiteY32" fmla="*/ 2878908 h 6858001"/>
                <a:gd name="connsiteX33" fmla="*/ 459290 w 6264586"/>
                <a:gd name="connsiteY33" fmla="*/ 2959635 h 6858001"/>
                <a:gd name="connsiteX34" fmla="*/ 446805 w 6264586"/>
                <a:gd name="connsiteY34" fmla="*/ 2992408 h 6858001"/>
                <a:gd name="connsiteX35" fmla="*/ 426090 w 6264586"/>
                <a:gd name="connsiteY35" fmla="*/ 3049158 h 6858001"/>
                <a:gd name="connsiteX36" fmla="*/ 426090 w 6264586"/>
                <a:gd name="connsiteY36" fmla="*/ 3049867 h 6858001"/>
                <a:gd name="connsiteX37" fmla="*/ 318124 w 6264586"/>
                <a:gd name="connsiteY37" fmla="*/ 3414202 h 6858001"/>
                <a:gd name="connsiteX38" fmla="*/ 230729 w 6264586"/>
                <a:gd name="connsiteY38" fmla="*/ 4169260 h 6858001"/>
                <a:gd name="connsiteX39" fmla="*/ 268893 w 6264586"/>
                <a:gd name="connsiteY39" fmla="*/ 4544236 h 6858001"/>
                <a:gd name="connsiteX40" fmla="*/ 379840 w 6264586"/>
                <a:gd name="connsiteY40" fmla="*/ 4900056 h 6858001"/>
                <a:gd name="connsiteX41" fmla="*/ 406512 w 6264586"/>
                <a:gd name="connsiteY41" fmla="*/ 4960211 h 6858001"/>
                <a:gd name="connsiteX42" fmla="*/ 417862 w 6264586"/>
                <a:gd name="connsiteY42" fmla="*/ 4984613 h 6858001"/>
                <a:gd name="connsiteX43" fmla="*/ 428077 w 6264586"/>
                <a:gd name="connsiteY43" fmla="*/ 5005043 h 6858001"/>
                <a:gd name="connsiteX44" fmla="*/ 460140 w 6264586"/>
                <a:gd name="connsiteY44" fmla="*/ 5067327 h 6858001"/>
                <a:gd name="connsiteX45" fmla="*/ 555197 w 6264586"/>
                <a:gd name="connsiteY45" fmla="*/ 5229773 h 6858001"/>
                <a:gd name="connsiteX46" fmla="*/ 660611 w 6264586"/>
                <a:gd name="connsiteY46" fmla="*/ 5387396 h 6858001"/>
                <a:gd name="connsiteX47" fmla="*/ 774110 w 6264586"/>
                <a:gd name="connsiteY47" fmla="*/ 5542182 h 6858001"/>
                <a:gd name="connsiteX48" fmla="*/ 917829 w 6264586"/>
                <a:gd name="connsiteY48" fmla="*/ 5727896 h 6858001"/>
                <a:gd name="connsiteX49" fmla="*/ 1012885 w 6264586"/>
                <a:gd name="connsiteY49" fmla="*/ 5849767 h 6858001"/>
                <a:gd name="connsiteX50" fmla="*/ 1133053 w 6264586"/>
                <a:gd name="connsiteY50" fmla="*/ 6006822 h 6858001"/>
                <a:gd name="connsiteX51" fmla="*/ 1194343 w 6264586"/>
                <a:gd name="connsiteY51" fmla="*/ 6090245 h 6858001"/>
                <a:gd name="connsiteX52" fmla="*/ 1249390 w 6264586"/>
                <a:gd name="connsiteY52" fmla="*/ 6165155 h 6858001"/>
                <a:gd name="connsiteX53" fmla="*/ 1345724 w 6264586"/>
                <a:gd name="connsiteY53" fmla="*/ 6292132 h 6858001"/>
                <a:gd name="connsiteX54" fmla="*/ 1364310 w 6264586"/>
                <a:gd name="connsiteY54" fmla="*/ 6316251 h 6858001"/>
                <a:gd name="connsiteX55" fmla="*/ 1373673 w 6264586"/>
                <a:gd name="connsiteY55" fmla="*/ 6327885 h 6858001"/>
                <a:gd name="connsiteX56" fmla="*/ 1484619 w 6264586"/>
                <a:gd name="connsiteY56" fmla="*/ 6462240 h 6858001"/>
                <a:gd name="connsiteX57" fmla="*/ 1739000 w 6264586"/>
                <a:gd name="connsiteY57" fmla="*/ 6737335 h 6858001"/>
                <a:gd name="connsiteX58" fmla="*/ 1866801 w 6264586"/>
                <a:gd name="connsiteY58" fmla="*/ 6858001 h 6858001"/>
                <a:gd name="connsiteX59" fmla="*/ 1144149 w 6264586"/>
                <a:gd name="connsiteY59" fmla="*/ 6858001 h 6858001"/>
                <a:gd name="connsiteX60" fmla="*/ 1058349 w 6264586"/>
                <a:gd name="connsiteY60" fmla="*/ 6766452 h 6858001"/>
                <a:gd name="connsiteX61" fmla="*/ 580309 w 6264586"/>
                <a:gd name="connsiteY61" fmla="*/ 6105000 h 6858001"/>
                <a:gd name="connsiteX62" fmla="*/ 1 w 6264586"/>
                <a:gd name="connsiteY62" fmla="*/ 3960094 h 6858001"/>
                <a:gd name="connsiteX63" fmla="*/ 2599292 w 6264586"/>
                <a:gd name="connsiteY63" fmla="*/ 37050 h 6858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6264586" h="6858001">
                  <a:moveTo>
                    <a:pt x="6264586" y="6646464"/>
                  </a:moveTo>
                  <a:lnTo>
                    <a:pt x="6264586" y="6858001"/>
                  </a:lnTo>
                  <a:lnTo>
                    <a:pt x="5997170" y="6858001"/>
                  </a:lnTo>
                  <a:lnTo>
                    <a:pt x="6121512" y="6761029"/>
                  </a:lnTo>
                  <a:close/>
                  <a:moveTo>
                    <a:pt x="2693206" y="0"/>
                  </a:moveTo>
                  <a:lnTo>
                    <a:pt x="5872285" y="0"/>
                  </a:lnTo>
                  <a:lnTo>
                    <a:pt x="6024875" y="68385"/>
                  </a:lnTo>
                  <a:cubicBezTo>
                    <a:pt x="6086250" y="97989"/>
                    <a:pt x="6146793" y="129318"/>
                    <a:pt x="6206432" y="162336"/>
                  </a:cubicBezTo>
                  <a:lnTo>
                    <a:pt x="6264586" y="196704"/>
                  </a:lnTo>
                  <a:lnTo>
                    <a:pt x="6264586" y="537242"/>
                  </a:lnTo>
                  <a:lnTo>
                    <a:pt x="6230189" y="517260"/>
                  </a:lnTo>
                  <a:cubicBezTo>
                    <a:pt x="6012226" y="399931"/>
                    <a:pt x="5780573" y="310008"/>
                    <a:pt x="5540536" y="249543"/>
                  </a:cubicBezTo>
                  <a:cubicBezTo>
                    <a:pt x="5421375" y="219324"/>
                    <a:pt x="5300641" y="195644"/>
                    <a:pt x="5178896" y="178606"/>
                  </a:cubicBezTo>
                  <a:cubicBezTo>
                    <a:pt x="5057977" y="161840"/>
                    <a:pt x="4936276" y="151186"/>
                    <a:pt x="4814279" y="146683"/>
                  </a:cubicBezTo>
                  <a:cubicBezTo>
                    <a:pt x="4761501" y="144556"/>
                    <a:pt x="4708015" y="143421"/>
                    <a:pt x="4655095" y="143421"/>
                  </a:cubicBezTo>
                  <a:cubicBezTo>
                    <a:pt x="4462968" y="143573"/>
                    <a:pt x="4271111" y="157799"/>
                    <a:pt x="4081069" y="185983"/>
                  </a:cubicBezTo>
                  <a:cubicBezTo>
                    <a:pt x="3956361" y="205703"/>
                    <a:pt x="3835058" y="229396"/>
                    <a:pt x="3720566" y="256921"/>
                  </a:cubicBezTo>
                  <a:cubicBezTo>
                    <a:pt x="3596708" y="286714"/>
                    <a:pt x="3477677" y="320905"/>
                    <a:pt x="3365879" y="357651"/>
                  </a:cubicBezTo>
                  <a:cubicBezTo>
                    <a:pt x="3249257" y="395958"/>
                    <a:pt x="3133487" y="438945"/>
                    <a:pt x="3020555" y="486190"/>
                  </a:cubicBezTo>
                  <a:cubicBezTo>
                    <a:pt x="2907623" y="533434"/>
                    <a:pt x="2794832" y="585786"/>
                    <a:pt x="2685163" y="641542"/>
                  </a:cubicBezTo>
                  <a:cubicBezTo>
                    <a:pt x="2463995" y="754348"/>
                    <a:pt x="2250998" y="882488"/>
                    <a:pt x="2047720" y="1025030"/>
                  </a:cubicBezTo>
                  <a:cubicBezTo>
                    <a:pt x="2006151" y="1054399"/>
                    <a:pt x="1951528" y="1093415"/>
                    <a:pt x="1897333" y="1134983"/>
                  </a:cubicBezTo>
                  <a:cubicBezTo>
                    <a:pt x="1876761" y="1150164"/>
                    <a:pt x="1855905" y="1166479"/>
                    <a:pt x="1835758" y="1182227"/>
                  </a:cubicBezTo>
                  <a:lnTo>
                    <a:pt x="1823273" y="1192016"/>
                  </a:lnTo>
                  <a:cubicBezTo>
                    <a:pt x="1797027" y="1211879"/>
                    <a:pt x="1772057" y="1232309"/>
                    <a:pt x="1750918" y="1249760"/>
                  </a:cubicBezTo>
                  <a:cubicBezTo>
                    <a:pt x="1645931" y="1335737"/>
                    <a:pt x="1554422" y="1416605"/>
                    <a:pt x="1469297" y="1496906"/>
                  </a:cubicBezTo>
                  <a:cubicBezTo>
                    <a:pt x="1286595" y="1668957"/>
                    <a:pt x="1118818" y="1856190"/>
                    <a:pt x="967769" y="2056602"/>
                  </a:cubicBezTo>
                  <a:cubicBezTo>
                    <a:pt x="890731" y="2159603"/>
                    <a:pt x="818800" y="2264590"/>
                    <a:pt x="754105" y="2368727"/>
                  </a:cubicBezTo>
                  <a:cubicBezTo>
                    <a:pt x="681749" y="2488328"/>
                    <a:pt x="622304" y="2596720"/>
                    <a:pt x="572364" y="2701140"/>
                  </a:cubicBezTo>
                  <a:cubicBezTo>
                    <a:pt x="557609" y="2730507"/>
                    <a:pt x="543989" y="2760443"/>
                    <a:pt x="532497" y="2786265"/>
                  </a:cubicBezTo>
                  <a:lnTo>
                    <a:pt x="512918" y="2828827"/>
                  </a:lnTo>
                  <a:lnTo>
                    <a:pt x="494475" y="2872240"/>
                  </a:lnTo>
                  <a:lnTo>
                    <a:pt x="491637" y="2878908"/>
                  </a:lnTo>
                  <a:cubicBezTo>
                    <a:pt x="480146" y="2906575"/>
                    <a:pt x="469220" y="2932821"/>
                    <a:pt x="459290" y="2959635"/>
                  </a:cubicBezTo>
                  <a:cubicBezTo>
                    <a:pt x="455176" y="2970559"/>
                    <a:pt x="451060" y="2981484"/>
                    <a:pt x="446805" y="2992408"/>
                  </a:cubicBezTo>
                  <a:cubicBezTo>
                    <a:pt x="439427" y="3012412"/>
                    <a:pt x="432333" y="3030572"/>
                    <a:pt x="426090" y="3049158"/>
                  </a:cubicBezTo>
                  <a:lnTo>
                    <a:pt x="426090" y="3049867"/>
                  </a:lnTo>
                  <a:cubicBezTo>
                    <a:pt x="383010" y="3169099"/>
                    <a:pt x="346959" y="3290756"/>
                    <a:pt x="318124" y="3414202"/>
                  </a:cubicBezTo>
                  <a:cubicBezTo>
                    <a:pt x="260107" y="3661703"/>
                    <a:pt x="230780" y="3915049"/>
                    <a:pt x="230729" y="4169260"/>
                  </a:cubicBezTo>
                  <a:cubicBezTo>
                    <a:pt x="231621" y="4295173"/>
                    <a:pt x="244398" y="4420719"/>
                    <a:pt x="268893" y="4544236"/>
                  </a:cubicBezTo>
                  <a:cubicBezTo>
                    <a:pt x="293708" y="4666304"/>
                    <a:pt x="330882" y="4785521"/>
                    <a:pt x="379840" y="4900056"/>
                  </a:cubicBezTo>
                  <a:cubicBezTo>
                    <a:pt x="387926" y="4919919"/>
                    <a:pt x="397006" y="4939498"/>
                    <a:pt x="406512" y="4960211"/>
                  </a:cubicBezTo>
                  <a:cubicBezTo>
                    <a:pt x="410343" y="4968299"/>
                    <a:pt x="414173" y="4976385"/>
                    <a:pt x="417862" y="4984613"/>
                  </a:cubicBezTo>
                  <a:lnTo>
                    <a:pt x="428077" y="5005043"/>
                  </a:lnTo>
                  <a:cubicBezTo>
                    <a:pt x="438860" y="5026751"/>
                    <a:pt x="449075" y="5047181"/>
                    <a:pt x="460140" y="5067327"/>
                  </a:cubicBezTo>
                  <a:cubicBezTo>
                    <a:pt x="485536" y="5116273"/>
                    <a:pt x="514763" y="5165789"/>
                    <a:pt x="555197" y="5229773"/>
                  </a:cubicBezTo>
                  <a:cubicBezTo>
                    <a:pt x="586836" y="5280282"/>
                    <a:pt x="620318" y="5329511"/>
                    <a:pt x="660611" y="5387396"/>
                  </a:cubicBezTo>
                  <a:cubicBezTo>
                    <a:pt x="698065" y="5440741"/>
                    <a:pt x="737223" y="5493094"/>
                    <a:pt x="774110" y="5542182"/>
                  </a:cubicBezTo>
                  <a:cubicBezTo>
                    <a:pt x="821070" y="5604324"/>
                    <a:pt x="870301" y="5667173"/>
                    <a:pt x="917829" y="5727896"/>
                  </a:cubicBezTo>
                  <a:cubicBezTo>
                    <a:pt x="949042" y="5767762"/>
                    <a:pt x="979828" y="5807063"/>
                    <a:pt x="1012885" y="5849767"/>
                  </a:cubicBezTo>
                  <a:cubicBezTo>
                    <a:pt x="1045942" y="5892471"/>
                    <a:pt x="1089497" y="5948796"/>
                    <a:pt x="1133053" y="6006822"/>
                  </a:cubicBezTo>
                  <a:cubicBezTo>
                    <a:pt x="1153624" y="6034345"/>
                    <a:pt x="1175332" y="6063998"/>
                    <a:pt x="1194343" y="6090245"/>
                  </a:cubicBezTo>
                  <a:cubicBezTo>
                    <a:pt x="1213355" y="6116491"/>
                    <a:pt x="1231372" y="6141178"/>
                    <a:pt x="1249390" y="6165155"/>
                  </a:cubicBezTo>
                  <a:cubicBezTo>
                    <a:pt x="1280461" y="6208000"/>
                    <a:pt x="1313659" y="6250847"/>
                    <a:pt x="1345724" y="6292132"/>
                  </a:cubicBezTo>
                  <a:lnTo>
                    <a:pt x="1364310" y="6316251"/>
                  </a:lnTo>
                  <a:lnTo>
                    <a:pt x="1373673" y="6327885"/>
                  </a:lnTo>
                  <a:cubicBezTo>
                    <a:pt x="1409566" y="6372433"/>
                    <a:pt x="1446738" y="6418542"/>
                    <a:pt x="1484619" y="6462240"/>
                  </a:cubicBezTo>
                  <a:cubicBezTo>
                    <a:pt x="1567899" y="6559850"/>
                    <a:pt x="1653876" y="6652211"/>
                    <a:pt x="1739000" y="6737335"/>
                  </a:cubicBezTo>
                  <a:lnTo>
                    <a:pt x="1866801" y="6858001"/>
                  </a:lnTo>
                  <a:lnTo>
                    <a:pt x="1144149" y="6858001"/>
                  </a:lnTo>
                  <a:lnTo>
                    <a:pt x="1058349" y="6766452"/>
                  </a:lnTo>
                  <a:cubicBezTo>
                    <a:pt x="878978" y="6562465"/>
                    <a:pt x="718756" y="6341104"/>
                    <a:pt x="580309" y="6105000"/>
                  </a:cubicBezTo>
                  <a:cubicBezTo>
                    <a:pt x="200401" y="5454007"/>
                    <a:pt x="146" y="4713831"/>
                    <a:pt x="1" y="3960094"/>
                  </a:cubicBezTo>
                  <a:cubicBezTo>
                    <a:pt x="-335" y="2196754"/>
                    <a:pt x="1071479" y="683605"/>
                    <a:pt x="2599292" y="37050"/>
                  </a:cubicBezTo>
                  <a:close/>
                </a:path>
              </a:pathLst>
            </a:custGeom>
            <a:gradFill>
              <a:gsLst>
                <a:gs pos="2000">
                  <a:schemeClr val="bg1">
                    <a:alpha val="10000"/>
                  </a:schemeClr>
                </a:gs>
                <a:gs pos="16000">
                  <a:schemeClr val="accent6">
                    <a:alpha val="10000"/>
                  </a:schemeClr>
                </a:gs>
                <a:gs pos="100000">
                  <a:schemeClr val="bg1">
                    <a:alpha val="10000"/>
                  </a:schemeClr>
                </a:gs>
                <a:gs pos="85000">
                  <a:schemeClr val="accent1">
                    <a:alpha val="10000"/>
                  </a:schemeClr>
                </a:gs>
              </a:gsLst>
              <a:lin ang="12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Public Sans"/>
                <a:ea typeface="+mn-ea"/>
                <a:cs typeface="+mn-cs"/>
              </a:endParaRPr>
            </a:p>
          </p:txBody>
        </p:sp>
        <p:sp>
          <p:nvSpPr>
            <p:cNvPr id="34" name="Freeform: Shape 33">
              <a:extLst>
                <a:ext uri="{FF2B5EF4-FFF2-40B4-BE49-F238E27FC236}">
                  <a16:creationId xmlns:a16="http://schemas.microsoft.com/office/drawing/2014/main" id="{C093DC50-3BD7-46B1-A300-CD207E152FF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flipH="1">
              <a:off x="305" y="-5977"/>
              <a:ext cx="6238675" cy="6858001"/>
            </a:xfrm>
            <a:custGeom>
              <a:avLst/>
              <a:gdLst>
                <a:gd name="connsiteX0" fmla="*/ 6264586 w 6264586"/>
                <a:gd name="connsiteY0" fmla="*/ 6646464 h 6858001"/>
                <a:gd name="connsiteX1" fmla="*/ 6264586 w 6264586"/>
                <a:gd name="connsiteY1" fmla="*/ 6858001 h 6858001"/>
                <a:gd name="connsiteX2" fmla="*/ 5997170 w 6264586"/>
                <a:gd name="connsiteY2" fmla="*/ 6858001 h 6858001"/>
                <a:gd name="connsiteX3" fmla="*/ 6121512 w 6264586"/>
                <a:gd name="connsiteY3" fmla="*/ 6761029 h 6858001"/>
                <a:gd name="connsiteX4" fmla="*/ 2693206 w 6264586"/>
                <a:gd name="connsiteY4" fmla="*/ 0 h 6858001"/>
                <a:gd name="connsiteX5" fmla="*/ 5872285 w 6264586"/>
                <a:gd name="connsiteY5" fmla="*/ 0 h 6858001"/>
                <a:gd name="connsiteX6" fmla="*/ 6024875 w 6264586"/>
                <a:gd name="connsiteY6" fmla="*/ 68385 h 6858001"/>
                <a:gd name="connsiteX7" fmla="*/ 6206432 w 6264586"/>
                <a:gd name="connsiteY7" fmla="*/ 162336 h 6858001"/>
                <a:gd name="connsiteX8" fmla="*/ 6264586 w 6264586"/>
                <a:gd name="connsiteY8" fmla="*/ 196704 h 6858001"/>
                <a:gd name="connsiteX9" fmla="*/ 6264586 w 6264586"/>
                <a:gd name="connsiteY9" fmla="*/ 537242 h 6858001"/>
                <a:gd name="connsiteX10" fmla="*/ 6230189 w 6264586"/>
                <a:gd name="connsiteY10" fmla="*/ 517260 h 6858001"/>
                <a:gd name="connsiteX11" fmla="*/ 5540536 w 6264586"/>
                <a:gd name="connsiteY11" fmla="*/ 249543 h 6858001"/>
                <a:gd name="connsiteX12" fmla="*/ 5178896 w 6264586"/>
                <a:gd name="connsiteY12" fmla="*/ 178606 h 6858001"/>
                <a:gd name="connsiteX13" fmla="*/ 4814279 w 6264586"/>
                <a:gd name="connsiteY13" fmla="*/ 146683 h 6858001"/>
                <a:gd name="connsiteX14" fmla="*/ 4655095 w 6264586"/>
                <a:gd name="connsiteY14" fmla="*/ 143421 h 6858001"/>
                <a:gd name="connsiteX15" fmla="*/ 4081069 w 6264586"/>
                <a:gd name="connsiteY15" fmla="*/ 185983 h 6858001"/>
                <a:gd name="connsiteX16" fmla="*/ 3720566 w 6264586"/>
                <a:gd name="connsiteY16" fmla="*/ 256921 h 6858001"/>
                <a:gd name="connsiteX17" fmla="*/ 3365879 w 6264586"/>
                <a:gd name="connsiteY17" fmla="*/ 357651 h 6858001"/>
                <a:gd name="connsiteX18" fmla="*/ 3020555 w 6264586"/>
                <a:gd name="connsiteY18" fmla="*/ 486190 h 6858001"/>
                <a:gd name="connsiteX19" fmla="*/ 2685163 w 6264586"/>
                <a:gd name="connsiteY19" fmla="*/ 641542 h 6858001"/>
                <a:gd name="connsiteX20" fmla="*/ 2047720 w 6264586"/>
                <a:gd name="connsiteY20" fmla="*/ 1025030 h 6858001"/>
                <a:gd name="connsiteX21" fmla="*/ 1897333 w 6264586"/>
                <a:gd name="connsiteY21" fmla="*/ 1134983 h 6858001"/>
                <a:gd name="connsiteX22" fmla="*/ 1835758 w 6264586"/>
                <a:gd name="connsiteY22" fmla="*/ 1182227 h 6858001"/>
                <a:gd name="connsiteX23" fmla="*/ 1823273 w 6264586"/>
                <a:gd name="connsiteY23" fmla="*/ 1192016 h 6858001"/>
                <a:gd name="connsiteX24" fmla="*/ 1750918 w 6264586"/>
                <a:gd name="connsiteY24" fmla="*/ 1249760 h 6858001"/>
                <a:gd name="connsiteX25" fmla="*/ 1469297 w 6264586"/>
                <a:gd name="connsiteY25" fmla="*/ 1496906 h 6858001"/>
                <a:gd name="connsiteX26" fmla="*/ 967769 w 6264586"/>
                <a:gd name="connsiteY26" fmla="*/ 2056602 h 6858001"/>
                <a:gd name="connsiteX27" fmla="*/ 754105 w 6264586"/>
                <a:gd name="connsiteY27" fmla="*/ 2368727 h 6858001"/>
                <a:gd name="connsiteX28" fmla="*/ 572364 w 6264586"/>
                <a:gd name="connsiteY28" fmla="*/ 2701140 h 6858001"/>
                <a:gd name="connsiteX29" fmla="*/ 532497 w 6264586"/>
                <a:gd name="connsiteY29" fmla="*/ 2786265 h 6858001"/>
                <a:gd name="connsiteX30" fmla="*/ 512918 w 6264586"/>
                <a:gd name="connsiteY30" fmla="*/ 2828827 h 6858001"/>
                <a:gd name="connsiteX31" fmla="*/ 494475 w 6264586"/>
                <a:gd name="connsiteY31" fmla="*/ 2872240 h 6858001"/>
                <a:gd name="connsiteX32" fmla="*/ 491637 w 6264586"/>
                <a:gd name="connsiteY32" fmla="*/ 2878908 h 6858001"/>
                <a:gd name="connsiteX33" fmla="*/ 459290 w 6264586"/>
                <a:gd name="connsiteY33" fmla="*/ 2959635 h 6858001"/>
                <a:gd name="connsiteX34" fmla="*/ 446805 w 6264586"/>
                <a:gd name="connsiteY34" fmla="*/ 2992408 h 6858001"/>
                <a:gd name="connsiteX35" fmla="*/ 426090 w 6264586"/>
                <a:gd name="connsiteY35" fmla="*/ 3049158 h 6858001"/>
                <a:gd name="connsiteX36" fmla="*/ 426090 w 6264586"/>
                <a:gd name="connsiteY36" fmla="*/ 3049867 h 6858001"/>
                <a:gd name="connsiteX37" fmla="*/ 318124 w 6264586"/>
                <a:gd name="connsiteY37" fmla="*/ 3414202 h 6858001"/>
                <a:gd name="connsiteX38" fmla="*/ 230729 w 6264586"/>
                <a:gd name="connsiteY38" fmla="*/ 4169260 h 6858001"/>
                <a:gd name="connsiteX39" fmla="*/ 268893 w 6264586"/>
                <a:gd name="connsiteY39" fmla="*/ 4544236 h 6858001"/>
                <a:gd name="connsiteX40" fmla="*/ 379840 w 6264586"/>
                <a:gd name="connsiteY40" fmla="*/ 4900056 h 6858001"/>
                <a:gd name="connsiteX41" fmla="*/ 406512 w 6264586"/>
                <a:gd name="connsiteY41" fmla="*/ 4960211 h 6858001"/>
                <a:gd name="connsiteX42" fmla="*/ 417862 w 6264586"/>
                <a:gd name="connsiteY42" fmla="*/ 4984613 h 6858001"/>
                <a:gd name="connsiteX43" fmla="*/ 428077 w 6264586"/>
                <a:gd name="connsiteY43" fmla="*/ 5005043 h 6858001"/>
                <a:gd name="connsiteX44" fmla="*/ 460140 w 6264586"/>
                <a:gd name="connsiteY44" fmla="*/ 5067327 h 6858001"/>
                <a:gd name="connsiteX45" fmla="*/ 555197 w 6264586"/>
                <a:gd name="connsiteY45" fmla="*/ 5229773 h 6858001"/>
                <a:gd name="connsiteX46" fmla="*/ 660611 w 6264586"/>
                <a:gd name="connsiteY46" fmla="*/ 5387396 h 6858001"/>
                <a:gd name="connsiteX47" fmla="*/ 774110 w 6264586"/>
                <a:gd name="connsiteY47" fmla="*/ 5542182 h 6858001"/>
                <a:gd name="connsiteX48" fmla="*/ 917829 w 6264586"/>
                <a:gd name="connsiteY48" fmla="*/ 5727896 h 6858001"/>
                <a:gd name="connsiteX49" fmla="*/ 1012885 w 6264586"/>
                <a:gd name="connsiteY49" fmla="*/ 5849767 h 6858001"/>
                <a:gd name="connsiteX50" fmla="*/ 1133053 w 6264586"/>
                <a:gd name="connsiteY50" fmla="*/ 6006822 h 6858001"/>
                <a:gd name="connsiteX51" fmla="*/ 1194343 w 6264586"/>
                <a:gd name="connsiteY51" fmla="*/ 6090245 h 6858001"/>
                <a:gd name="connsiteX52" fmla="*/ 1249390 w 6264586"/>
                <a:gd name="connsiteY52" fmla="*/ 6165155 h 6858001"/>
                <a:gd name="connsiteX53" fmla="*/ 1345724 w 6264586"/>
                <a:gd name="connsiteY53" fmla="*/ 6292132 h 6858001"/>
                <a:gd name="connsiteX54" fmla="*/ 1364310 w 6264586"/>
                <a:gd name="connsiteY54" fmla="*/ 6316251 h 6858001"/>
                <a:gd name="connsiteX55" fmla="*/ 1373673 w 6264586"/>
                <a:gd name="connsiteY55" fmla="*/ 6327885 h 6858001"/>
                <a:gd name="connsiteX56" fmla="*/ 1484619 w 6264586"/>
                <a:gd name="connsiteY56" fmla="*/ 6462240 h 6858001"/>
                <a:gd name="connsiteX57" fmla="*/ 1739000 w 6264586"/>
                <a:gd name="connsiteY57" fmla="*/ 6737335 h 6858001"/>
                <a:gd name="connsiteX58" fmla="*/ 1866801 w 6264586"/>
                <a:gd name="connsiteY58" fmla="*/ 6858001 h 6858001"/>
                <a:gd name="connsiteX59" fmla="*/ 1144149 w 6264586"/>
                <a:gd name="connsiteY59" fmla="*/ 6858001 h 6858001"/>
                <a:gd name="connsiteX60" fmla="*/ 1058349 w 6264586"/>
                <a:gd name="connsiteY60" fmla="*/ 6766452 h 6858001"/>
                <a:gd name="connsiteX61" fmla="*/ 580309 w 6264586"/>
                <a:gd name="connsiteY61" fmla="*/ 6105000 h 6858001"/>
                <a:gd name="connsiteX62" fmla="*/ 1 w 6264586"/>
                <a:gd name="connsiteY62" fmla="*/ 3960094 h 6858001"/>
                <a:gd name="connsiteX63" fmla="*/ 2599292 w 6264586"/>
                <a:gd name="connsiteY63" fmla="*/ 37050 h 6858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6264586" h="6858001">
                  <a:moveTo>
                    <a:pt x="6264586" y="6646464"/>
                  </a:moveTo>
                  <a:lnTo>
                    <a:pt x="6264586" y="6858001"/>
                  </a:lnTo>
                  <a:lnTo>
                    <a:pt x="5997170" y="6858001"/>
                  </a:lnTo>
                  <a:lnTo>
                    <a:pt x="6121512" y="6761029"/>
                  </a:lnTo>
                  <a:close/>
                  <a:moveTo>
                    <a:pt x="2693206" y="0"/>
                  </a:moveTo>
                  <a:lnTo>
                    <a:pt x="5872285" y="0"/>
                  </a:lnTo>
                  <a:lnTo>
                    <a:pt x="6024875" y="68385"/>
                  </a:lnTo>
                  <a:cubicBezTo>
                    <a:pt x="6086250" y="97989"/>
                    <a:pt x="6146793" y="129318"/>
                    <a:pt x="6206432" y="162336"/>
                  </a:cubicBezTo>
                  <a:lnTo>
                    <a:pt x="6264586" y="196704"/>
                  </a:lnTo>
                  <a:lnTo>
                    <a:pt x="6264586" y="537242"/>
                  </a:lnTo>
                  <a:lnTo>
                    <a:pt x="6230189" y="517260"/>
                  </a:lnTo>
                  <a:cubicBezTo>
                    <a:pt x="6012226" y="399931"/>
                    <a:pt x="5780573" y="310008"/>
                    <a:pt x="5540536" y="249543"/>
                  </a:cubicBezTo>
                  <a:cubicBezTo>
                    <a:pt x="5421375" y="219324"/>
                    <a:pt x="5300641" y="195644"/>
                    <a:pt x="5178896" y="178606"/>
                  </a:cubicBezTo>
                  <a:cubicBezTo>
                    <a:pt x="5057977" y="161840"/>
                    <a:pt x="4936276" y="151186"/>
                    <a:pt x="4814279" y="146683"/>
                  </a:cubicBezTo>
                  <a:cubicBezTo>
                    <a:pt x="4761501" y="144556"/>
                    <a:pt x="4708015" y="143421"/>
                    <a:pt x="4655095" y="143421"/>
                  </a:cubicBezTo>
                  <a:cubicBezTo>
                    <a:pt x="4462968" y="143573"/>
                    <a:pt x="4271111" y="157799"/>
                    <a:pt x="4081069" y="185983"/>
                  </a:cubicBezTo>
                  <a:cubicBezTo>
                    <a:pt x="3956361" y="205703"/>
                    <a:pt x="3835058" y="229396"/>
                    <a:pt x="3720566" y="256921"/>
                  </a:cubicBezTo>
                  <a:cubicBezTo>
                    <a:pt x="3596708" y="286714"/>
                    <a:pt x="3477677" y="320905"/>
                    <a:pt x="3365879" y="357651"/>
                  </a:cubicBezTo>
                  <a:cubicBezTo>
                    <a:pt x="3249257" y="395958"/>
                    <a:pt x="3133487" y="438945"/>
                    <a:pt x="3020555" y="486190"/>
                  </a:cubicBezTo>
                  <a:cubicBezTo>
                    <a:pt x="2907623" y="533434"/>
                    <a:pt x="2794832" y="585786"/>
                    <a:pt x="2685163" y="641542"/>
                  </a:cubicBezTo>
                  <a:cubicBezTo>
                    <a:pt x="2463995" y="754348"/>
                    <a:pt x="2250998" y="882488"/>
                    <a:pt x="2047720" y="1025030"/>
                  </a:cubicBezTo>
                  <a:cubicBezTo>
                    <a:pt x="2006151" y="1054399"/>
                    <a:pt x="1951528" y="1093415"/>
                    <a:pt x="1897333" y="1134983"/>
                  </a:cubicBezTo>
                  <a:cubicBezTo>
                    <a:pt x="1876761" y="1150164"/>
                    <a:pt x="1855905" y="1166479"/>
                    <a:pt x="1835758" y="1182227"/>
                  </a:cubicBezTo>
                  <a:lnTo>
                    <a:pt x="1823273" y="1192016"/>
                  </a:lnTo>
                  <a:cubicBezTo>
                    <a:pt x="1797027" y="1211879"/>
                    <a:pt x="1772057" y="1232309"/>
                    <a:pt x="1750918" y="1249760"/>
                  </a:cubicBezTo>
                  <a:cubicBezTo>
                    <a:pt x="1645931" y="1335737"/>
                    <a:pt x="1554422" y="1416605"/>
                    <a:pt x="1469297" y="1496906"/>
                  </a:cubicBezTo>
                  <a:cubicBezTo>
                    <a:pt x="1286595" y="1668957"/>
                    <a:pt x="1118818" y="1856190"/>
                    <a:pt x="967769" y="2056602"/>
                  </a:cubicBezTo>
                  <a:cubicBezTo>
                    <a:pt x="890731" y="2159603"/>
                    <a:pt x="818800" y="2264590"/>
                    <a:pt x="754105" y="2368727"/>
                  </a:cubicBezTo>
                  <a:cubicBezTo>
                    <a:pt x="681749" y="2488328"/>
                    <a:pt x="622304" y="2596720"/>
                    <a:pt x="572364" y="2701140"/>
                  </a:cubicBezTo>
                  <a:cubicBezTo>
                    <a:pt x="557609" y="2730507"/>
                    <a:pt x="543989" y="2760443"/>
                    <a:pt x="532497" y="2786265"/>
                  </a:cubicBezTo>
                  <a:lnTo>
                    <a:pt x="512918" y="2828827"/>
                  </a:lnTo>
                  <a:lnTo>
                    <a:pt x="494475" y="2872240"/>
                  </a:lnTo>
                  <a:lnTo>
                    <a:pt x="491637" y="2878908"/>
                  </a:lnTo>
                  <a:cubicBezTo>
                    <a:pt x="480146" y="2906575"/>
                    <a:pt x="469220" y="2932821"/>
                    <a:pt x="459290" y="2959635"/>
                  </a:cubicBezTo>
                  <a:cubicBezTo>
                    <a:pt x="455176" y="2970559"/>
                    <a:pt x="451060" y="2981484"/>
                    <a:pt x="446805" y="2992408"/>
                  </a:cubicBezTo>
                  <a:cubicBezTo>
                    <a:pt x="439427" y="3012412"/>
                    <a:pt x="432333" y="3030572"/>
                    <a:pt x="426090" y="3049158"/>
                  </a:cubicBezTo>
                  <a:lnTo>
                    <a:pt x="426090" y="3049867"/>
                  </a:lnTo>
                  <a:cubicBezTo>
                    <a:pt x="383010" y="3169099"/>
                    <a:pt x="346959" y="3290756"/>
                    <a:pt x="318124" y="3414202"/>
                  </a:cubicBezTo>
                  <a:cubicBezTo>
                    <a:pt x="260107" y="3661703"/>
                    <a:pt x="230780" y="3915049"/>
                    <a:pt x="230729" y="4169260"/>
                  </a:cubicBezTo>
                  <a:cubicBezTo>
                    <a:pt x="231621" y="4295173"/>
                    <a:pt x="244398" y="4420719"/>
                    <a:pt x="268893" y="4544236"/>
                  </a:cubicBezTo>
                  <a:cubicBezTo>
                    <a:pt x="293708" y="4666304"/>
                    <a:pt x="330882" y="4785521"/>
                    <a:pt x="379840" y="4900056"/>
                  </a:cubicBezTo>
                  <a:cubicBezTo>
                    <a:pt x="387926" y="4919919"/>
                    <a:pt x="397006" y="4939498"/>
                    <a:pt x="406512" y="4960211"/>
                  </a:cubicBezTo>
                  <a:cubicBezTo>
                    <a:pt x="410343" y="4968299"/>
                    <a:pt x="414173" y="4976385"/>
                    <a:pt x="417862" y="4984613"/>
                  </a:cubicBezTo>
                  <a:lnTo>
                    <a:pt x="428077" y="5005043"/>
                  </a:lnTo>
                  <a:cubicBezTo>
                    <a:pt x="438860" y="5026751"/>
                    <a:pt x="449075" y="5047181"/>
                    <a:pt x="460140" y="5067327"/>
                  </a:cubicBezTo>
                  <a:cubicBezTo>
                    <a:pt x="485536" y="5116273"/>
                    <a:pt x="514763" y="5165789"/>
                    <a:pt x="555197" y="5229773"/>
                  </a:cubicBezTo>
                  <a:cubicBezTo>
                    <a:pt x="586836" y="5280282"/>
                    <a:pt x="620318" y="5329511"/>
                    <a:pt x="660611" y="5387396"/>
                  </a:cubicBezTo>
                  <a:cubicBezTo>
                    <a:pt x="698065" y="5440741"/>
                    <a:pt x="737223" y="5493094"/>
                    <a:pt x="774110" y="5542182"/>
                  </a:cubicBezTo>
                  <a:cubicBezTo>
                    <a:pt x="821070" y="5604324"/>
                    <a:pt x="870301" y="5667173"/>
                    <a:pt x="917829" y="5727896"/>
                  </a:cubicBezTo>
                  <a:cubicBezTo>
                    <a:pt x="949042" y="5767762"/>
                    <a:pt x="979828" y="5807063"/>
                    <a:pt x="1012885" y="5849767"/>
                  </a:cubicBezTo>
                  <a:cubicBezTo>
                    <a:pt x="1045942" y="5892471"/>
                    <a:pt x="1089497" y="5948796"/>
                    <a:pt x="1133053" y="6006822"/>
                  </a:cubicBezTo>
                  <a:cubicBezTo>
                    <a:pt x="1153624" y="6034345"/>
                    <a:pt x="1175332" y="6063998"/>
                    <a:pt x="1194343" y="6090245"/>
                  </a:cubicBezTo>
                  <a:cubicBezTo>
                    <a:pt x="1213355" y="6116491"/>
                    <a:pt x="1231372" y="6141178"/>
                    <a:pt x="1249390" y="6165155"/>
                  </a:cubicBezTo>
                  <a:cubicBezTo>
                    <a:pt x="1280461" y="6208000"/>
                    <a:pt x="1313659" y="6250847"/>
                    <a:pt x="1345724" y="6292132"/>
                  </a:cubicBezTo>
                  <a:lnTo>
                    <a:pt x="1364310" y="6316251"/>
                  </a:lnTo>
                  <a:lnTo>
                    <a:pt x="1373673" y="6327885"/>
                  </a:lnTo>
                  <a:cubicBezTo>
                    <a:pt x="1409566" y="6372433"/>
                    <a:pt x="1446738" y="6418542"/>
                    <a:pt x="1484619" y="6462240"/>
                  </a:cubicBezTo>
                  <a:cubicBezTo>
                    <a:pt x="1567899" y="6559850"/>
                    <a:pt x="1653876" y="6652211"/>
                    <a:pt x="1739000" y="6737335"/>
                  </a:cubicBezTo>
                  <a:lnTo>
                    <a:pt x="1866801" y="6858001"/>
                  </a:lnTo>
                  <a:lnTo>
                    <a:pt x="1144149" y="6858001"/>
                  </a:lnTo>
                  <a:lnTo>
                    <a:pt x="1058349" y="6766452"/>
                  </a:lnTo>
                  <a:cubicBezTo>
                    <a:pt x="878978" y="6562465"/>
                    <a:pt x="718756" y="6341104"/>
                    <a:pt x="580309" y="6105000"/>
                  </a:cubicBezTo>
                  <a:cubicBezTo>
                    <a:pt x="200401" y="5454007"/>
                    <a:pt x="146" y="4713831"/>
                    <a:pt x="1" y="3960094"/>
                  </a:cubicBezTo>
                  <a:cubicBezTo>
                    <a:pt x="-335" y="2196754"/>
                    <a:pt x="1071479" y="683605"/>
                    <a:pt x="2599292" y="37050"/>
                  </a:cubicBezTo>
                  <a:close/>
                </a:path>
              </a:pathLst>
            </a:custGeom>
            <a:gradFill>
              <a:gsLst>
                <a:gs pos="2000">
                  <a:schemeClr val="bg1">
                    <a:alpha val="10000"/>
                  </a:schemeClr>
                </a:gs>
                <a:gs pos="16000">
                  <a:schemeClr val="accent6">
                    <a:alpha val="10000"/>
                  </a:schemeClr>
                </a:gs>
                <a:gs pos="100000">
                  <a:schemeClr val="bg1">
                    <a:alpha val="10000"/>
                  </a:schemeClr>
                </a:gs>
                <a:gs pos="85000">
                  <a:schemeClr val="accent1">
                    <a:alpha val="10000"/>
                  </a:schemeClr>
                </a:gs>
              </a:gsLst>
              <a:lin ang="12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Public Sans"/>
                <a:ea typeface="+mn-ea"/>
                <a:cs typeface="+mn-cs"/>
              </a:endParaRPr>
            </a:p>
          </p:txBody>
        </p:sp>
      </p:grpSp>
      <p:sp>
        <p:nvSpPr>
          <p:cNvPr id="4" name="Date Placeholder 3">
            <a:extLst>
              <a:ext uri="{FF2B5EF4-FFF2-40B4-BE49-F238E27FC236}">
                <a16:creationId xmlns:a16="http://schemas.microsoft.com/office/drawing/2014/main" id="{6D17E1B7-36C4-4EF9-AF26-594B8F9BD932}"/>
              </a:ext>
            </a:extLst>
          </p:cNvPr>
          <p:cNvSpPr>
            <a:spLocks noGrp="1"/>
          </p:cNvSpPr>
          <p:nvPr>
            <p:ph type="dt" sz="half" idx="10"/>
          </p:nvPr>
        </p:nvSpPr>
        <p:spPr>
          <a:xfrm>
            <a:off x="804672" y="6356350"/>
            <a:ext cx="2743200" cy="365125"/>
          </a:xfrm>
        </p:spPr>
        <p:txBody>
          <a:bodyPr vert="horz" lIns="91440" tIns="45720" rIns="91440" bIns="45720" rtlCol="0" anchor="ctr">
            <a:normAutofit/>
          </a:bodyPr>
          <a:lstStyle/>
          <a:p>
            <a:pPr marL="0" marR="0" lvl="0" indent="0" algn="l" defTabSz="914400" rtl="0" eaLnBrk="1" fontAlgn="auto" latinLnBrk="0" hangingPunct="1">
              <a:lnSpc>
                <a:spcPct val="100000"/>
              </a:lnSpc>
              <a:spcBef>
                <a:spcPts val="0"/>
              </a:spcBef>
              <a:spcAft>
                <a:spcPts val="600"/>
              </a:spcAft>
              <a:buClrTx/>
              <a:buSzTx/>
              <a:buFontTx/>
              <a:buNone/>
              <a:tabLst/>
              <a:defRPr/>
            </a:pPr>
            <a:fld id="{FDEE75F8-48EB-4839-9E71-8CCEE647FA5C}" type="datetime1">
              <a:rPr kumimoji="0" lang="en-US" sz="1200" b="0" i="0" u="none" strike="noStrike" kern="1200" cap="none" spc="0" normalizeH="0" baseline="0" noProof="0">
                <a:ln>
                  <a:noFill/>
                </a:ln>
                <a:solidFill>
                  <a:srgbClr val="3F3F3F">
                    <a:tint val="75000"/>
                  </a:srgbClr>
                </a:solidFill>
                <a:effectLst/>
                <a:uLnTx/>
                <a:uFillTx/>
                <a:latin typeface="Public Sans"/>
                <a:ea typeface="+mn-ea"/>
                <a:cs typeface="+mn-cs"/>
              </a:rPr>
              <a:pPr marL="0" marR="0" lvl="0" indent="0" algn="l" defTabSz="914400" rtl="0" eaLnBrk="1" fontAlgn="auto" latinLnBrk="0" hangingPunct="1">
                <a:lnSpc>
                  <a:spcPct val="100000"/>
                </a:lnSpc>
                <a:spcBef>
                  <a:spcPts val="0"/>
                </a:spcBef>
                <a:spcAft>
                  <a:spcPts val="600"/>
                </a:spcAft>
                <a:buClrTx/>
                <a:buSzTx/>
                <a:buFontTx/>
                <a:buNone/>
                <a:tabLst/>
                <a:defRPr/>
              </a:pPr>
              <a:t>1/9/2025</a:t>
            </a:fld>
            <a:endParaRPr kumimoji="0" lang="en-US" sz="1200" b="0" i="0" u="none" strike="noStrike" kern="1200" cap="none" spc="0" normalizeH="0" baseline="0" noProof="0" dirty="0">
              <a:ln>
                <a:noFill/>
              </a:ln>
              <a:solidFill>
                <a:srgbClr val="3F3F3F">
                  <a:tint val="75000"/>
                </a:srgbClr>
              </a:solidFill>
              <a:effectLst/>
              <a:uLnTx/>
              <a:uFillTx/>
              <a:latin typeface="Public Sans"/>
              <a:ea typeface="+mn-ea"/>
              <a:cs typeface="+mn-cs"/>
            </a:endParaRPr>
          </a:p>
        </p:txBody>
      </p:sp>
      <p:sp>
        <p:nvSpPr>
          <p:cNvPr id="5" name="Footer Placeholder 4">
            <a:extLst>
              <a:ext uri="{FF2B5EF4-FFF2-40B4-BE49-F238E27FC236}">
                <a16:creationId xmlns:a16="http://schemas.microsoft.com/office/drawing/2014/main" id="{D58BCB98-C05C-4F09-840C-985A3AAB5E46}"/>
              </a:ext>
            </a:extLst>
          </p:cNvPr>
          <p:cNvSpPr>
            <a:spLocks noGrp="1"/>
          </p:cNvSpPr>
          <p:nvPr>
            <p:ph type="ftr" sz="quarter" idx="11"/>
          </p:nvPr>
        </p:nvSpPr>
        <p:spPr>
          <a:xfrm>
            <a:off x="4038600" y="6356350"/>
            <a:ext cx="4114800" cy="365125"/>
          </a:xfrm>
        </p:spPr>
        <p:txBody>
          <a:bodyPr vert="horz" lIns="91440" tIns="45720" rIns="91440" bIns="45720" rtlCol="0" anchor="ctr">
            <a:normAutofit/>
          </a:bodyPr>
          <a:lstStyle/>
          <a:p>
            <a:pPr marL="0" marR="0" lvl="0" indent="0" algn="ctr" defTabSz="914400" rtl="0" eaLnBrk="1" fontAlgn="auto" latinLnBrk="0" hangingPunct="1">
              <a:lnSpc>
                <a:spcPct val="100000"/>
              </a:lnSpc>
              <a:spcBef>
                <a:spcPts val="0"/>
              </a:spcBef>
              <a:spcAft>
                <a:spcPts val="600"/>
              </a:spcAft>
              <a:buClrTx/>
              <a:buSzTx/>
              <a:buFontTx/>
              <a:buNone/>
              <a:tabLst/>
              <a:defRPr/>
            </a:pPr>
            <a:r>
              <a:rPr kumimoji="0" lang="en-US" sz="1200" b="0" i="0" u="none" strike="noStrike" kern="1200" cap="none" spc="0" normalizeH="0" baseline="0" noProof="0" dirty="0">
                <a:ln>
                  <a:noFill/>
                </a:ln>
                <a:solidFill>
                  <a:srgbClr val="3F3F3F">
                    <a:tint val="75000"/>
                  </a:srgbClr>
                </a:solidFill>
                <a:effectLst/>
                <a:uLnTx/>
                <a:uFillTx/>
                <a:latin typeface="Public Sans"/>
                <a:ea typeface="+mn-ea"/>
                <a:cs typeface="+mn-cs"/>
              </a:rPr>
              <a:t>Connecticut Department of Energy &amp; Environmental Protection</a:t>
            </a:r>
          </a:p>
        </p:txBody>
      </p:sp>
    </p:spTree>
    <p:extLst>
      <p:ext uri="{BB962C8B-B14F-4D97-AF65-F5344CB8AC3E}">
        <p14:creationId xmlns:p14="http://schemas.microsoft.com/office/powerpoint/2010/main" val="2159302381"/>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28" name="Slide Background Fill">
            <a:extLst>
              <a:ext uri="{FF2B5EF4-FFF2-40B4-BE49-F238E27FC236}">
                <a16:creationId xmlns:a16="http://schemas.microsoft.com/office/drawing/2014/main" id="{7D07B7BC-3270-4CF3-A7AA-0937908AD58A}"/>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49"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30" name="Group 29">
            <a:extLst>
              <a:ext uri="{FF2B5EF4-FFF2-40B4-BE49-F238E27FC236}">
                <a16:creationId xmlns:a16="http://schemas.microsoft.com/office/drawing/2014/main" id="{3248F5E6-4377-481A-9615-8B26AF96A076}"/>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0"/>
            <a:ext cx="12188952" cy="6858000"/>
            <a:chOff x="651279" y="598259"/>
            <a:chExt cx="10889442" cy="5680742"/>
          </a:xfrm>
        </p:grpSpPr>
        <p:sp>
          <p:nvSpPr>
            <p:cNvPr id="31" name="Color">
              <a:extLst>
                <a:ext uri="{FF2B5EF4-FFF2-40B4-BE49-F238E27FC236}">
                  <a16:creationId xmlns:a16="http://schemas.microsoft.com/office/drawing/2014/main" id="{D8552057-9E04-4499-916A-649BB6B5126C}"/>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2" name="Color">
              <a:extLst>
                <a:ext uri="{FF2B5EF4-FFF2-40B4-BE49-F238E27FC236}">
                  <a16:creationId xmlns:a16="http://schemas.microsoft.com/office/drawing/2014/main" id="{D1194A2F-4E63-4228-A833-4D86528EAD7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pic>
        <p:nvPicPr>
          <p:cNvPr id="6" name="Picture 5">
            <a:extLst>
              <a:ext uri="{FF2B5EF4-FFF2-40B4-BE49-F238E27FC236}">
                <a16:creationId xmlns:a16="http://schemas.microsoft.com/office/drawing/2014/main" id="{70E526AC-152C-C743-2156-5FCF87EDD6B3}"/>
              </a:ext>
            </a:extLst>
          </p:cNvPr>
          <p:cNvPicPr>
            <a:picLocks noChangeAspect="1"/>
          </p:cNvPicPr>
          <p:nvPr/>
        </p:nvPicPr>
        <p:blipFill>
          <a:blip r:embed="rId2"/>
          <a:stretch>
            <a:fillRect/>
          </a:stretch>
        </p:blipFill>
        <p:spPr>
          <a:xfrm>
            <a:off x="1097783" y="1506386"/>
            <a:ext cx="5982952" cy="2662413"/>
          </a:xfrm>
          <a:prstGeom prst="rect">
            <a:avLst/>
          </a:prstGeom>
        </p:spPr>
      </p:pic>
      <p:grpSp>
        <p:nvGrpSpPr>
          <p:cNvPr id="34" name="Group 33">
            <a:extLst>
              <a:ext uri="{FF2B5EF4-FFF2-40B4-BE49-F238E27FC236}">
                <a16:creationId xmlns:a16="http://schemas.microsoft.com/office/drawing/2014/main" id="{E27AF472-EAE3-4572-AB69-B92BD10DBC6D}"/>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35" name="Freeform: Shape 34">
              <a:extLst>
                <a:ext uri="{FF2B5EF4-FFF2-40B4-BE49-F238E27FC236}">
                  <a16:creationId xmlns:a16="http://schemas.microsoft.com/office/drawing/2014/main" id="{BF4DB9D2-6215-420C-874C-82EADF8C6C70}"/>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36" name="Freeform: Shape 35">
              <a:extLst>
                <a:ext uri="{FF2B5EF4-FFF2-40B4-BE49-F238E27FC236}">
                  <a16:creationId xmlns:a16="http://schemas.microsoft.com/office/drawing/2014/main" id="{1F003139-C97C-44FA-B139-32E4DFDCE9C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37" name="Freeform: Shape 36">
              <a:extLst>
                <a:ext uri="{FF2B5EF4-FFF2-40B4-BE49-F238E27FC236}">
                  <a16:creationId xmlns:a16="http://schemas.microsoft.com/office/drawing/2014/main" id="{5CE4DD6E-8CEA-45EE-B630-DBC22144D88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38" name="Freeform: Shape 37">
              <a:extLst>
                <a:ext uri="{FF2B5EF4-FFF2-40B4-BE49-F238E27FC236}">
                  <a16:creationId xmlns:a16="http://schemas.microsoft.com/office/drawing/2014/main" id="{A4372F7F-AA3C-470B-AA61-7C35B7722C9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39" name="Freeform: Shape 38">
              <a:extLst>
                <a:ext uri="{FF2B5EF4-FFF2-40B4-BE49-F238E27FC236}">
                  <a16:creationId xmlns:a16="http://schemas.microsoft.com/office/drawing/2014/main" id="{34B605BF-D199-43DD-9328-E99F2ADFC6F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40" name="Freeform: Shape 39">
              <a:extLst>
                <a:ext uri="{FF2B5EF4-FFF2-40B4-BE49-F238E27FC236}">
                  <a16:creationId xmlns:a16="http://schemas.microsoft.com/office/drawing/2014/main" id="{E5D42A77-7336-4A35-8922-8098A16AA27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41" name="Freeform: Shape 40">
              <a:extLst>
                <a:ext uri="{FF2B5EF4-FFF2-40B4-BE49-F238E27FC236}">
                  <a16:creationId xmlns:a16="http://schemas.microsoft.com/office/drawing/2014/main" id="{7401EE7D-B85D-4C10-AB8C-71884EFB112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grpSp>
      <p:sp>
        <p:nvSpPr>
          <p:cNvPr id="2" name="Title 1">
            <a:extLst>
              <a:ext uri="{FF2B5EF4-FFF2-40B4-BE49-F238E27FC236}">
                <a16:creationId xmlns:a16="http://schemas.microsoft.com/office/drawing/2014/main" id="{3630D9C6-276F-4D27-8C4E-B26E36AC76AC}"/>
              </a:ext>
            </a:extLst>
          </p:cNvPr>
          <p:cNvSpPr>
            <a:spLocks noGrp="1"/>
          </p:cNvSpPr>
          <p:nvPr>
            <p:ph type="title"/>
          </p:nvPr>
        </p:nvSpPr>
        <p:spPr>
          <a:xfrm>
            <a:off x="786384" y="576072"/>
            <a:ext cx="10377484" cy="1025957"/>
          </a:xfrm>
        </p:spPr>
        <p:txBody>
          <a:bodyPr anchor="t">
            <a:normAutofit/>
          </a:bodyPr>
          <a:lstStyle/>
          <a:p>
            <a:r>
              <a:rPr lang="en-US" sz="4000" dirty="0">
                <a:solidFill>
                  <a:schemeClr val="bg1"/>
                </a:solidFill>
              </a:rPr>
              <a:t>Application Form</a:t>
            </a:r>
          </a:p>
        </p:txBody>
      </p:sp>
      <p:sp>
        <p:nvSpPr>
          <p:cNvPr id="3" name="Content Placeholder 2">
            <a:extLst>
              <a:ext uri="{FF2B5EF4-FFF2-40B4-BE49-F238E27FC236}">
                <a16:creationId xmlns:a16="http://schemas.microsoft.com/office/drawing/2014/main" id="{0B328DA5-C605-40B1-A0C9-92F3F237F1F8}"/>
              </a:ext>
            </a:extLst>
          </p:cNvPr>
          <p:cNvSpPr>
            <a:spLocks noGrp="1"/>
          </p:cNvSpPr>
          <p:nvPr>
            <p:ph idx="1"/>
          </p:nvPr>
        </p:nvSpPr>
        <p:spPr>
          <a:xfrm>
            <a:off x="838200" y="4572000"/>
            <a:ext cx="10719816" cy="2258405"/>
          </a:xfrm>
        </p:spPr>
        <p:txBody>
          <a:bodyPr anchor="ctr">
            <a:normAutofit/>
          </a:bodyPr>
          <a:lstStyle/>
          <a:p>
            <a:pPr marL="605790" lvl="1" indent="-457200">
              <a:spcBef>
                <a:spcPts val="0"/>
              </a:spcBef>
              <a:buSzPct val="100000"/>
            </a:pPr>
            <a:r>
              <a:rPr lang="en-US" sz="2800" dirty="0">
                <a:solidFill>
                  <a:schemeClr val="bg1"/>
                </a:solidFill>
              </a:rPr>
              <a:t>Appl</a:t>
            </a:r>
            <a:r>
              <a:rPr lang="en-US" sz="2800" dirty="0">
                <a:solidFill>
                  <a:schemeClr val="bg1"/>
                </a:solidFill>
                <a:latin typeface="+mj-lt"/>
              </a:rPr>
              <a:t>ication form and instructions available at: </a:t>
            </a:r>
            <a:r>
              <a:rPr lang="en-US" sz="2800" dirty="0">
                <a:solidFill>
                  <a:srgbClr val="57D3FF"/>
                </a:solidFill>
                <a:latin typeface="+mj-lt"/>
                <a:hlinkClick r:id="rId3">
                  <a:extLst>
                    <a:ext uri="{A12FA001-AC4F-418D-AE19-62706E023703}">
                      <ahyp:hlinkClr xmlns:ahyp="http://schemas.microsoft.com/office/drawing/2018/hyperlinkcolor" val="tx"/>
                    </a:ext>
                  </a:extLst>
                </a:hlinkClick>
              </a:rPr>
              <a:t>https://portal.ct.gov/DEEP/Air/Mobile-Sources/DERA-Grants</a:t>
            </a:r>
            <a:r>
              <a:rPr lang="en-US" sz="2800" dirty="0">
                <a:solidFill>
                  <a:srgbClr val="57D3FF"/>
                </a:solidFill>
                <a:latin typeface="+mj-lt"/>
              </a:rPr>
              <a:t> </a:t>
            </a:r>
          </a:p>
          <a:p>
            <a:pPr marL="605790" lvl="1" indent="-457200">
              <a:spcBef>
                <a:spcPts val="0"/>
              </a:spcBef>
              <a:buSzPct val="100000"/>
            </a:pPr>
            <a:r>
              <a:rPr lang="en-US" sz="2800" dirty="0">
                <a:solidFill>
                  <a:schemeClr val="bg1"/>
                </a:solidFill>
                <a:latin typeface="+mj-lt"/>
              </a:rPr>
              <a:t>If applying for funds for more than 1 source category </a:t>
            </a:r>
            <a:br>
              <a:rPr lang="en-US" sz="2800" dirty="0">
                <a:solidFill>
                  <a:schemeClr val="bg1"/>
                </a:solidFill>
                <a:latin typeface="+mj-lt"/>
              </a:rPr>
            </a:br>
            <a:r>
              <a:rPr lang="en-US" sz="2800" dirty="0">
                <a:solidFill>
                  <a:schemeClr val="bg1"/>
                </a:solidFill>
                <a:latin typeface="+mj-lt"/>
              </a:rPr>
              <a:t>(e.g., on-road vehicles and nonroad equipment), a separate application should be used for each eligible source category project</a:t>
            </a:r>
          </a:p>
          <a:p>
            <a:pPr marL="0" indent="0">
              <a:buNone/>
            </a:pPr>
            <a:endParaRPr lang="en-US" sz="1800" dirty="0">
              <a:solidFill>
                <a:schemeClr val="bg1"/>
              </a:solidFill>
            </a:endParaRPr>
          </a:p>
        </p:txBody>
      </p:sp>
      <p:sp>
        <p:nvSpPr>
          <p:cNvPr id="4" name="Date Placeholder 3">
            <a:extLst>
              <a:ext uri="{FF2B5EF4-FFF2-40B4-BE49-F238E27FC236}">
                <a16:creationId xmlns:a16="http://schemas.microsoft.com/office/drawing/2014/main" id="{E53E3C65-D16D-466B-BCBC-01E86B20F644}"/>
              </a:ext>
            </a:extLst>
          </p:cNvPr>
          <p:cNvSpPr>
            <a:spLocks noGrp="1"/>
          </p:cNvSpPr>
          <p:nvPr>
            <p:ph type="dt" sz="half" idx="10"/>
          </p:nvPr>
        </p:nvSpPr>
        <p:spPr>
          <a:xfrm rot="5400000">
            <a:off x="10735056" y="987552"/>
            <a:ext cx="2286000" cy="640080"/>
          </a:xfrm>
        </p:spPr>
        <p:txBody>
          <a:bodyPr anchor="ctr">
            <a:normAutofit/>
          </a:bodyPr>
          <a:lstStyle/>
          <a:p>
            <a:pPr marL="0" marR="0" lvl="0" indent="0" defTabSz="457200" rtl="0" eaLnBrk="1" fontAlgn="auto" latinLnBrk="0" hangingPunct="1">
              <a:spcBef>
                <a:spcPts val="0"/>
              </a:spcBef>
              <a:spcAft>
                <a:spcPts val="600"/>
              </a:spcAft>
              <a:buClrTx/>
              <a:buSzTx/>
              <a:buFontTx/>
              <a:buNone/>
              <a:tabLst/>
              <a:defRPr/>
            </a:pPr>
            <a:fld id="{FDEE75F8-48EB-4839-9E71-8CCEE647FA5C}" type="datetime1">
              <a:rPr kumimoji="0" lang="en-US" b="0" i="0" u="none" strike="noStrike" kern="1200" cap="none" spc="0" normalizeH="0" baseline="0" noProof="0">
                <a:ln>
                  <a:noFill/>
                </a:ln>
                <a:solidFill>
                  <a:schemeClr val="bg1"/>
                </a:solidFill>
                <a:effectLst/>
                <a:uLnTx/>
                <a:uFillTx/>
                <a:latin typeface="Public Sans ExtraBold"/>
                <a:ea typeface="+mn-ea"/>
                <a:cs typeface="+mn-cs"/>
              </a:rPr>
              <a:pPr marL="0" marR="0" lvl="0" indent="0" defTabSz="457200" rtl="0" eaLnBrk="1" fontAlgn="auto" latinLnBrk="0" hangingPunct="1">
                <a:spcBef>
                  <a:spcPts val="0"/>
                </a:spcBef>
                <a:spcAft>
                  <a:spcPts val="600"/>
                </a:spcAft>
                <a:buClrTx/>
                <a:buSzTx/>
                <a:buFontTx/>
                <a:buNone/>
                <a:tabLst/>
                <a:defRPr/>
              </a:pPr>
              <a:t>1/9/2025</a:t>
            </a:fld>
            <a:endParaRPr kumimoji="0" lang="en-US" b="0" i="0" u="none" strike="noStrike" kern="1200" cap="none" spc="0" normalizeH="0" baseline="0" noProof="0" dirty="0">
              <a:ln>
                <a:noFill/>
              </a:ln>
              <a:solidFill>
                <a:schemeClr val="bg1"/>
              </a:solidFill>
              <a:effectLst/>
              <a:uLnTx/>
              <a:uFillTx/>
              <a:latin typeface="Public Sans ExtraBold"/>
              <a:ea typeface="+mn-ea"/>
              <a:cs typeface="+mn-cs"/>
            </a:endParaRPr>
          </a:p>
        </p:txBody>
      </p:sp>
      <p:sp>
        <p:nvSpPr>
          <p:cNvPr id="5" name="Footer Placeholder 4">
            <a:extLst>
              <a:ext uri="{FF2B5EF4-FFF2-40B4-BE49-F238E27FC236}">
                <a16:creationId xmlns:a16="http://schemas.microsoft.com/office/drawing/2014/main" id="{F00EBBC9-2D71-471B-B443-E7F11EB28810}"/>
              </a:ext>
            </a:extLst>
          </p:cNvPr>
          <p:cNvSpPr>
            <a:spLocks noGrp="1"/>
          </p:cNvSpPr>
          <p:nvPr>
            <p:ph type="ftr" sz="quarter" idx="11"/>
          </p:nvPr>
        </p:nvSpPr>
        <p:spPr>
          <a:xfrm rot="5400000">
            <a:off x="10040112" y="4032504"/>
            <a:ext cx="3657600" cy="640080"/>
          </a:xfrm>
        </p:spPr>
        <p:txBody>
          <a:bodyPr anchor="ctr">
            <a:normAutofit/>
          </a:bodyPr>
          <a:lstStyle/>
          <a:p>
            <a:pPr marL="0" marR="0" lvl="0" indent="0" defTabSz="457200" rtl="0" eaLnBrk="1" fontAlgn="auto" latinLnBrk="0" hangingPunct="1">
              <a:spcBef>
                <a:spcPts val="0"/>
              </a:spcBef>
              <a:spcAft>
                <a:spcPts val="600"/>
              </a:spcAft>
              <a:buClrTx/>
              <a:buSzTx/>
              <a:buFontTx/>
              <a:buNone/>
              <a:tabLst/>
              <a:defRPr/>
            </a:pPr>
            <a:r>
              <a:rPr kumimoji="0" lang="en-US" b="0" i="0" u="none" strike="noStrike" kern="1200" cap="none" spc="0" normalizeH="0" baseline="0" noProof="0" dirty="0">
                <a:ln>
                  <a:noFill/>
                </a:ln>
                <a:solidFill>
                  <a:schemeClr val="bg1"/>
                </a:solidFill>
                <a:effectLst/>
                <a:uLnTx/>
                <a:uFillTx/>
                <a:latin typeface="Public Sans ExtraBold"/>
                <a:ea typeface="+mn-ea"/>
                <a:cs typeface="+mn-cs"/>
              </a:rPr>
              <a:t>Connecticut Department of Energy &amp; Environmental Protection</a:t>
            </a:r>
          </a:p>
        </p:txBody>
      </p:sp>
      <p:sp>
        <p:nvSpPr>
          <p:cNvPr id="7" name="Left Arrow 5">
            <a:extLst>
              <a:ext uri="{FF2B5EF4-FFF2-40B4-BE49-F238E27FC236}">
                <a16:creationId xmlns:a16="http://schemas.microsoft.com/office/drawing/2014/main" id="{CA1C4118-BFA7-BF61-D391-7339CB3F233E}"/>
              </a:ext>
            </a:extLst>
          </p:cNvPr>
          <p:cNvSpPr/>
          <p:nvPr/>
        </p:nvSpPr>
        <p:spPr>
          <a:xfrm rot="20192511">
            <a:off x="5854695" y="3438453"/>
            <a:ext cx="983131" cy="523124"/>
          </a:xfrm>
          <a:prstGeom prst="leftArrow">
            <a:avLst/>
          </a:prstGeom>
          <a:ln>
            <a:solidFill>
              <a:schemeClr val="accent1">
                <a:shade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Tree>
    <p:extLst>
      <p:ext uri="{BB962C8B-B14F-4D97-AF65-F5344CB8AC3E}">
        <p14:creationId xmlns:p14="http://schemas.microsoft.com/office/powerpoint/2010/main" val="1486102109"/>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28" name="Slide Background Fill">
            <a:extLst>
              <a:ext uri="{FF2B5EF4-FFF2-40B4-BE49-F238E27FC236}">
                <a16:creationId xmlns:a16="http://schemas.microsoft.com/office/drawing/2014/main" id="{7D07B7BC-3270-4CF3-A7AA-0937908AD58A}"/>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49"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Public Sans"/>
              <a:ea typeface="+mn-ea"/>
              <a:cs typeface="+mn-cs"/>
            </a:endParaRPr>
          </a:p>
        </p:txBody>
      </p:sp>
      <p:grpSp>
        <p:nvGrpSpPr>
          <p:cNvPr id="30" name="Group 29">
            <a:extLst>
              <a:ext uri="{FF2B5EF4-FFF2-40B4-BE49-F238E27FC236}">
                <a16:creationId xmlns:a16="http://schemas.microsoft.com/office/drawing/2014/main" id="{3248F5E6-4377-481A-9615-8B26AF96A076}"/>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0"/>
            <a:ext cx="12188952" cy="6858000"/>
            <a:chOff x="651279" y="598259"/>
            <a:chExt cx="10889442" cy="5680742"/>
          </a:xfrm>
        </p:grpSpPr>
        <p:sp>
          <p:nvSpPr>
            <p:cNvPr id="31" name="Color">
              <a:extLst>
                <a:ext uri="{FF2B5EF4-FFF2-40B4-BE49-F238E27FC236}">
                  <a16:creationId xmlns:a16="http://schemas.microsoft.com/office/drawing/2014/main" id="{D8552057-9E04-4499-916A-649BB6B5126C}"/>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Public Sans"/>
                <a:ea typeface="+mn-ea"/>
                <a:cs typeface="+mn-cs"/>
              </a:endParaRPr>
            </a:p>
          </p:txBody>
        </p:sp>
        <p:sp>
          <p:nvSpPr>
            <p:cNvPr id="32" name="Color">
              <a:extLst>
                <a:ext uri="{FF2B5EF4-FFF2-40B4-BE49-F238E27FC236}">
                  <a16:creationId xmlns:a16="http://schemas.microsoft.com/office/drawing/2014/main" id="{D1194A2F-4E63-4228-A833-4D86528EAD7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Public Sans"/>
                <a:ea typeface="+mn-ea"/>
                <a:cs typeface="+mn-cs"/>
              </a:endParaRPr>
            </a:p>
          </p:txBody>
        </p:sp>
      </p:grpSp>
      <p:grpSp>
        <p:nvGrpSpPr>
          <p:cNvPr id="34" name="Group 33">
            <a:extLst>
              <a:ext uri="{FF2B5EF4-FFF2-40B4-BE49-F238E27FC236}">
                <a16:creationId xmlns:a16="http://schemas.microsoft.com/office/drawing/2014/main" id="{E27AF472-EAE3-4572-AB69-B92BD10DBC6D}"/>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35" name="Freeform: Shape 34">
              <a:extLst>
                <a:ext uri="{FF2B5EF4-FFF2-40B4-BE49-F238E27FC236}">
                  <a16:creationId xmlns:a16="http://schemas.microsoft.com/office/drawing/2014/main" id="{BF4DB9D2-6215-420C-874C-82EADF8C6C70}"/>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Public Sans"/>
                <a:ea typeface="+mn-ea"/>
                <a:cs typeface="+mn-cs"/>
              </a:endParaRPr>
            </a:p>
          </p:txBody>
        </p:sp>
        <p:sp>
          <p:nvSpPr>
            <p:cNvPr id="36" name="Freeform: Shape 35">
              <a:extLst>
                <a:ext uri="{FF2B5EF4-FFF2-40B4-BE49-F238E27FC236}">
                  <a16:creationId xmlns:a16="http://schemas.microsoft.com/office/drawing/2014/main" id="{1F003139-C97C-44FA-B139-32E4DFDCE9C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Public Sans"/>
                <a:ea typeface="+mn-ea"/>
                <a:cs typeface="+mn-cs"/>
              </a:endParaRPr>
            </a:p>
          </p:txBody>
        </p:sp>
        <p:sp>
          <p:nvSpPr>
            <p:cNvPr id="37" name="Freeform: Shape 36">
              <a:extLst>
                <a:ext uri="{FF2B5EF4-FFF2-40B4-BE49-F238E27FC236}">
                  <a16:creationId xmlns:a16="http://schemas.microsoft.com/office/drawing/2014/main" id="{5CE4DD6E-8CEA-45EE-B630-DBC22144D88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Public Sans"/>
                <a:ea typeface="+mn-ea"/>
                <a:cs typeface="+mn-cs"/>
              </a:endParaRPr>
            </a:p>
          </p:txBody>
        </p:sp>
        <p:sp>
          <p:nvSpPr>
            <p:cNvPr id="38" name="Freeform: Shape 37">
              <a:extLst>
                <a:ext uri="{FF2B5EF4-FFF2-40B4-BE49-F238E27FC236}">
                  <a16:creationId xmlns:a16="http://schemas.microsoft.com/office/drawing/2014/main" id="{A4372F7F-AA3C-470B-AA61-7C35B7722C9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Public Sans"/>
                <a:ea typeface="+mn-ea"/>
                <a:cs typeface="+mn-cs"/>
              </a:endParaRPr>
            </a:p>
          </p:txBody>
        </p:sp>
        <p:sp>
          <p:nvSpPr>
            <p:cNvPr id="39" name="Freeform: Shape 38">
              <a:extLst>
                <a:ext uri="{FF2B5EF4-FFF2-40B4-BE49-F238E27FC236}">
                  <a16:creationId xmlns:a16="http://schemas.microsoft.com/office/drawing/2014/main" id="{34B605BF-D199-43DD-9328-E99F2ADFC6F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Public Sans"/>
                <a:ea typeface="+mn-ea"/>
                <a:cs typeface="+mn-cs"/>
              </a:endParaRPr>
            </a:p>
          </p:txBody>
        </p:sp>
        <p:sp>
          <p:nvSpPr>
            <p:cNvPr id="40" name="Freeform: Shape 39">
              <a:extLst>
                <a:ext uri="{FF2B5EF4-FFF2-40B4-BE49-F238E27FC236}">
                  <a16:creationId xmlns:a16="http://schemas.microsoft.com/office/drawing/2014/main" id="{E5D42A77-7336-4A35-8922-8098A16AA27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Public Sans"/>
                <a:ea typeface="+mn-ea"/>
                <a:cs typeface="+mn-cs"/>
              </a:endParaRPr>
            </a:p>
          </p:txBody>
        </p:sp>
        <p:sp>
          <p:nvSpPr>
            <p:cNvPr id="41" name="Freeform: Shape 40">
              <a:extLst>
                <a:ext uri="{FF2B5EF4-FFF2-40B4-BE49-F238E27FC236}">
                  <a16:creationId xmlns:a16="http://schemas.microsoft.com/office/drawing/2014/main" id="{7401EE7D-B85D-4C10-AB8C-71884EFB112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Public Sans"/>
                <a:ea typeface="+mn-ea"/>
                <a:cs typeface="+mn-cs"/>
              </a:endParaRPr>
            </a:p>
          </p:txBody>
        </p:sp>
      </p:grpSp>
      <p:sp>
        <p:nvSpPr>
          <p:cNvPr id="2" name="Title 1">
            <a:extLst>
              <a:ext uri="{FF2B5EF4-FFF2-40B4-BE49-F238E27FC236}">
                <a16:creationId xmlns:a16="http://schemas.microsoft.com/office/drawing/2014/main" id="{3630D9C6-276F-4D27-8C4E-B26E36AC76AC}"/>
              </a:ext>
            </a:extLst>
          </p:cNvPr>
          <p:cNvSpPr>
            <a:spLocks noGrp="1"/>
          </p:cNvSpPr>
          <p:nvPr>
            <p:ph type="title"/>
          </p:nvPr>
        </p:nvSpPr>
        <p:spPr>
          <a:xfrm>
            <a:off x="786384" y="576072"/>
            <a:ext cx="10377484" cy="1025957"/>
          </a:xfrm>
        </p:spPr>
        <p:txBody>
          <a:bodyPr anchor="t">
            <a:normAutofit/>
          </a:bodyPr>
          <a:lstStyle/>
          <a:p>
            <a:r>
              <a:rPr lang="en-US" sz="4000" dirty="0">
                <a:solidFill>
                  <a:schemeClr val="bg1"/>
                </a:solidFill>
              </a:rPr>
              <a:t>Part I – Applicant Information</a:t>
            </a:r>
          </a:p>
        </p:txBody>
      </p:sp>
      <p:sp>
        <p:nvSpPr>
          <p:cNvPr id="3" name="Content Placeholder 2">
            <a:extLst>
              <a:ext uri="{FF2B5EF4-FFF2-40B4-BE49-F238E27FC236}">
                <a16:creationId xmlns:a16="http://schemas.microsoft.com/office/drawing/2014/main" id="{0B328DA5-C605-40B1-A0C9-92F3F237F1F8}"/>
              </a:ext>
            </a:extLst>
          </p:cNvPr>
          <p:cNvSpPr>
            <a:spLocks noGrp="1"/>
          </p:cNvSpPr>
          <p:nvPr>
            <p:ph idx="1"/>
          </p:nvPr>
        </p:nvSpPr>
        <p:spPr>
          <a:xfrm>
            <a:off x="838200" y="1508360"/>
            <a:ext cx="10719816" cy="1421482"/>
          </a:xfrm>
        </p:spPr>
        <p:txBody>
          <a:bodyPr anchor="ctr">
            <a:normAutofit/>
          </a:bodyPr>
          <a:lstStyle/>
          <a:p>
            <a:pPr marL="605790" lvl="1" indent="-457200">
              <a:spcBef>
                <a:spcPts val="0"/>
              </a:spcBef>
              <a:buClr>
                <a:srgbClr val="57D3FF"/>
              </a:buClr>
              <a:buSzPct val="100000"/>
              <a:buFont typeface="Arial" panose="020B0604020202020204" pitchFamily="34" charset="0"/>
              <a:buChar char="•"/>
            </a:pPr>
            <a:r>
              <a:rPr lang="en-US" sz="3200" b="0" dirty="0">
                <a:solidFill>
                  <a:schemeClr val="bg1"/>
                </a:solidFill>
                <a:latin typeface="+mj-lt"/>
              </a:rPr>
              <a:t>Basic contact information</a:t>
            </a:r>
          </a:p>
          <a:p>
            <a:pPr marL="605790" lvl="1" indent="-457200">
              <a:spcBef>
                <a:spcPts val="0"/>
              </a:spcBef>
              <a:buClr>
                <a:srgbClr val="57D3FF"/>
              </a:buClr>
              <a:buSzPct val="100000"/>
              <a:buFont typeface="Arial" panose="020B0604020202020204" pitchFamily="34" charset="0"/>
              <a:buChar char="•"/>
            </a:pPr>
            <a:r>
              <a:rPr lang="en-US" sz="3200" b="0" dirty="0">
                <a:solidFill>
                  <a:schemeClr val="bg1"/>
                </a:solidFill>
                <a:latin typeface="+mj-lt"/>
              </a:rPr>
              <a:t>Important to have an accurate and working e-mail address</a:t>
            </a:r>
          </a:p>
          <a:p>
            <a:pPr marL="0" indent="0">
              <a:buNone/>
            </a:pPr>
            <a:endParaRPr lang="en-US" sz="1800" dirty="0">
              <a:solidFill>
                <a:schemeClr val="bg1"/>
              </a:solidFill>
            </a:endParaRPr>
          </a:p>
        </p:txBody>
      </p:sp>
      <p:sp>
        <p:nvSpPr>
          <p:cNvPr id="4" name="Date Placeholder 3">
            <a:extLst>
              <a:ext uri="{FF2B5EF4-FFF2-40B4-BE49-F238E27FC236}">
                <a16:creationId xmlns:a16="http://schemas.microsoft.com/office/drawing/2014/main" id="{E53E3C65-D16D-466B-BCBC-01E86B20F644}"/>
              </a:ext>
            </a:extLst>
          </p:cNvPr>
          <p:cNvSpPr>
            <a:spLocks noGrp="1"/>
          </p:cNvSpPr>
          <p:nvPr>
            <p:ph type="dt" sz="half" idx="10"/>
          </p:nvPr>
        </p:nvSpPr>
        <p:spPr>
          <a:xfrm rot="5400000">
            <a:off x="10735056" y="987552"/>
            <a:ext cx="2286000" cy="640080"/>
          </a:xfrm>
        </p:spPr>
        <p:txBody>
          <a:bodyPr anchor="ctr">
            <a:normAutofit/>
          </a:bodyPr>
          <a:lstStyle/>
          <a:p>
            <a:pPr marL="0" marR="0" lvl="0" indent="0" algn="r" defTabSz="457200" rtl="0" eaLnBrk="1" fontAlgn="auto" latinLnBrk="0" hangingPunct="1">
              <a:lnSpc>
                <a:spcPct val="100000"/>
              </a:lnSpc>
              <a:spcBef>
                <a:spcPts val="0"/>
              </a:spcBef>
              <a:spcAft>
                <a:spcPts val="600"/>
              </a:spcAft>
              <a:buClrTx/>
              <a:buSzTx/>
              <a:buFontTx/>
              <a:buNone/>
              <a:tabLst/>
              <a:defRPr/>
            </a:pPr>
            <a:fld id="{FDEE75F8-48EB-4839-9E71-8CCEE647FA5C}" type="datetime1">
              <a:rPr kumimoji="0" lang="en-US" sz="1000" b="0" i="0" u="none" strike="noStrike" kern="1200" cap="none" spc="0" normalizeH="0" baseline="0" noProof="0">
                <a:ln>
                  <a:noFill/>
                </a:ln>
                <a:solidFill>
                  <a:prstClr val="white"/>
                </a:solidFill>
                <a:effectLst/>
                <a:uLnTx/>
                <a:uFillTx/>
                <a:latin typeface="Public Sans ExtraBold"/>
                <a:ea typeface="+mn-ea"/>
                <a:cs typeface="+mn-cs"/>
              </a:rPr>
              <a:pPr marL="0" marR="0" lvl="0" indent="0" algn="r" defTabSz="457200" rtl="0" eaLnBrk="1" fontAlgn="auto" latinLnBrk="0" hangingPunct="1">
                <a:lnSpc>
                  <a:spcPct val="100000"/>
                </a:lnSpc>
                <a:spcBef>
                  <a:spcPts val="0"/>
                </a:spcBef>
                <a:spcAft>
                  <a:spcPts val="600"/>
                </a:spcAft>
                <a:buClrTx/>
                <a:buSzTx/>
                <a:buFontTx/>
                <a:buNone/>
                <a:tabLst/>
                <a:defRPr/>
              </a:pPr>
              <a:t>1/9/2025</a:t>
            </a:fld>
            <a:endParaRPr kumimoji="0" lang="en-US" sz="1000" b="0" i="0" u="none" strike="noStrike" kern="1200" cap="none" spc="0" normalizeH="0" baseline="0" noProof="0" dirty="0">
              <a:ln>
                <a:noFill/>
              </a:ln>
              <a:solidFill>
                <a:prstClr val="white"/>
              </a:solidFill>
              <a:effectLst/>
              <a:uLnTx/>
              <a:uFillTx/>
              <a:latin typeface="Public Sans ExtraBold"/>
              <a:ea typeface="+mn-ea"/>
              <a:cs typeface="+mn-cs"/>
            </a:endParaRPr>
          </a:p>
        </p:txBody>
      </p:sp>
      <p:sp>
        <p:nvSpPr>
          <p:cNvPr id="5" name="Footer Placeholder 4">
            <a:extLst>
              <a:ext uri="{FF2B5EF4-FFF2-40B4-BE49-F238E27FC236}">
                <a16:creationId xmlns:a16="http://schemas.microsoft.com/office/drawing/2014/main" id="{F00EBBC9-2D71-471B-B443-E7F11EB28810}"/>
              </a:ext>
            </a:extLst>
          </p:cNvPr>
          <p:cNvSpPr>
            <a:spLocks noGrp="1"/>
          </p:cNvSpPr>
          <p:nvPr>
            <p:ph type="ftr" sz="quarter" idx="11"/>
          </p:nvPr>
        </p:nvSpPr>
        <p:spPr>
          <a:xfrm rot="5400000">
            <a:off x="10040112" y="4032504"/>
            <a:ext cx="3657600" cy="640080"/>
          </a:xfrm>
        </p:spPr>
        <p:txBody>
          <a:bodyPr anchor="ctr">
            <a:normAutofit/>
          </a:bodyPr>
          <a:lstStyle/>
          <a:p>
            <a:pPr marL="0" marR="0" lvl="0" indent="0" algn="l" defTabSz="457200" rtl="0" eaLnBrk="1" fontAlgn="auto" latinLnBrk="0" hangingPunct="1">
              <a:lnSpc>
                <a:spcPct val="100000"/>
              </a:lnSpc>
              <a:spcBef>
                <a:spcPts val="0"/>
              </a:spcBef>
              <a:spcAft>
                <a:spcPts val="600"/>
              </a:spcAft>
              <a:buClrTx/>
              <a:buSzTx/>
              <a:buFontTx/>
              <a:buNone/>
              <a:tabLst/>
              <a:defRPr/>
            </a:pPr>
            <a:r>
              <a:rPr kumimoji="0" lang="en-US" sz="1000" b="0" i="0" u="none" strike="noStrike" kern="1200" cap="none" spc="0" normalizeH="0" baseline="0" noProof="0" dirty="0">
                <a:ln>
                  <a:noFill/>
                </a:ln>
                <a:solidFill>
                  <a:prstClr val="white"/>
                </a:solidFill>
                <a:effectLst/>
                <a:uLnTx/>
                <a:uFillTx/>
                <a:latin typeface="Public Sans ExtraBold"/>
                <a:ea typeface="+mn-ea"/>
                <a:cs typeface="+mn-cs"/>
              </a:rPr>
              <a:t>Connecticut Department of Energy &amp; Environmental Protection</a:t>
            </a:r>
          </a:p>
        </p:txBody>
      </p:sp>
      <p:pic>
        <p:nvPicPr>
          <p:cNvPr id="8" name="Picture 7">
            <a:extLst>
              <a:ext uri="{FF2B5EF4-FFF2-40B4-BE49-F238E27FC236}">
                <a16:creationId xmlns:a16="http://schemas.microsoft.com/office/drawing/2014/main" id="{C0D3A14D-D9EF-C0DC-68A3-76A22F4FA974}"/>
              </a:ext>
            </a:extLst>
          </p:cNvPr>
          <p:cNvPicPr>
            <a:picLocks noChangeAspect="1"/>
          </p:cNvPicPr>
          <p:nvPr/>
        </p:nvPicPr>
        <p:blipFill>
          <a:blip r:embed="rId2"/>
          <a:stretch>
            <a:fillRect/>
          </a:stretch>
        </p:blipFill>
        <p:spPr>
          <a:xfrm>
            <a:off x="2354748" y="2596234"/>
            <a:ext cx="7077078" cy="3807078"/>
          </a:xfrm>
          <a:prstGeom prst="rect">
            <a:avLst/>
          </a:prstGeom>
        </p:spPr>
      </p:pic>
    </p:spTree>
    <p:extLst>
      <p:ext uri="{BB962C8B-B14F-4D97-AF65-F5344CB8AC3E}">
        <p14:creationId xmlns:p14="http://schemas.microsoft.com/office/powerpoint/2010/main" val="876780741"/>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28" name="Slide Background Fill">
            <a:extLst>
              <a:ext uri="{FF2B5EF4-FFF2-40B4-BE49-F238E27FC236}">
                <a16:creationId xmlns:a16="http://schemas.microsoft.com/office/drawing/2014/main" id="{7D07B7BC-3270-4CF3-A7AA-0937908AD58A}"/>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49"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Public Sans"/>
              <a:ea typeface="+mn-ea"/>
              <a:cs typeface="+mn-cs"/>
            </a:endParaRPr>
          </a:p>
        </p:txBody>
      </p:sp>
      <p:grpSp>
        <p:nvGrpSpPr>
          <p:cNvPr id="30" name="Group 29">
            <a:extLst>
              <a:ext uri="{FF2B5EF4-FFF2-40B4-BE49-F238E27FC236}">
                <a16:creationId xmlns:a16="http://schemas.microsoft.com/office/drawing/2014/main" id="{3248F5E6-4377-481A-9615-8B26AF96A076}"/>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0"/>
            <a:ext cx="12188952" cy="6858000"/>
            <a:chOff x="651279" y="598259"/>
            <a:chExt cx="10889442" cy="5680742"/>
          </a:xfrm>
        </p:grpSpPr>
        <p:sp>
          <p:nvSpPr>
            <p:cNvPr id="31" name="Color">
              <a:extLst>
                <a:ext uri="{FF2B5EF4-FFF2-40B4-BE49-F238E27FC236}">
                  <a16:creationId xmlns:a16="http://schemas.microsoft.com/office/drawing/2014/main" id="{D8552057-9E04-4499-916A-649BB6B5126C}"/>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Public Sans"/>
                <a:ea typeface="+mn-ea"/>
                <a:cs typeface="+mn-cs"/>
              </a:endParaRPr>
            </a:p>
          </p:txBody>
        </p:sp>
        <p:sp>
          <p:nvSpPr>
            <p:cNvPr id="32" name="Color">
              <a:extLst>
                <a:ext uri="{FF2B5EF4-FFF2-40B4-BE49-F238E27FC236}">
                  <a16:creationId xmlns:a16="http://schemas.microsoft.com/office/drawing/2014/main" id="{D1194A2F-4E63-4228-A833-4D86528EAD7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Public Sans"/>
                <a:ea typeface="+mn-ea"/>
                <a:cs typeface="+mn-cs"/>
              </a:endParaRPr>
            </a:p>
          </p:txBody>
        </p:sp>
      </p:grpSp>
      <p:grpSp>
        <p:nvGrpSpPr>
          <p:cNvPr id="34" name="Group 33">
            <a:extLst>
              <a:ext uri="{FF2B5EF4-FFF2-40B4-BE49-F238E27FC236}">
                <a16:creationId xmlns:a16="http://schemas.microsoft.com/office/drawing/2014/main" id="{E27AF472-EAE3-4572-AB69-B92BD10DBC6D}"/>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35" name="Freeform: Shape 34">
              <a:extLst>
                <a:ext uri="{FF2B5EF4-FFF2-40B4-BE49-F238E27FC236}">
                  <a16:creationId xmlns:a16="http://schemas.microsoft.com/office/drawing/2014/main" id="{BF4DB9D2-6215-420C-874C-82EADF8C6C70}"/>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Public Sans"/>
                <a:ea typeface="+mn-ea"/>
                <a:cs typeface="+mn-cs"/>
              </a:endParaRPr>
            </a:p>
          </p:txBody>
        </p:sp>
        <p:sp>
          <p:nvSpPr>
            <p:cNvPr id="36" name="Freeform: Shape 35">
              <a:extLst>
                <a:ext uri="{FF2B5EF4-FFF2-40B4-BE49-F238E27FC236}">
                  <a16:creationId xmlns:a16="http://schemas.microsoft.com/office/drawing/2014/main" id="{1F003139-C97C-44FA-B139-32E4DFDCE9C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Public Sans"/>
                <a:ea typeface="+mn-ea"/>
                <a:cs typeface="+mn-cs"/>
              </a:endParaRPr>
            </a:p>
          </p:txBody>
        </p:sp>
        <p:sp>
          <p:nvSpPr>
            <p:cNvPr id="37" name="Freeform: Shape 36">
              <a:extLst>
                <a:ext uri="{FF2B5EF4-FFF2-40B4-BE49-F238E27FC236}">
                  <a16:creationId xmlns:a16="http://schemas.microsoft.com/office/drawing/2014/main" id="{5CE4DD6E-8CEA-45EE-B630-DBC22144D88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Public Sans"/>
                <a:ea typeface="+mn-ea"/>
                <a:cs typeface="+mn-cs"/>
              </a:endParaRPr>
            </a:p>
          </p:txBody>
        </p:sp>
        <p:sp>
          <p:nvSpPr>
            <p:cNvPr id="38" name="Freeform: Shape 37">
              <a:extLst>
                <a:ext uri="{FF2B5EF4-FFF2-40B4-BE49-F238E27FC236}">
                  <a16:creationId xmlns:a16="http://schemas.microsoft.com/office/drawing/2014/main" id="{A4372F7F-AA3C-470B-AA61-7C35B7722C9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Public Sans"/>
                <a:ea typeface="+mn-ea"/>
                <a:cs typeface="+mn-cs"/>
              </a:endParaRPr>
            </a:p>
          </p:txBody>
        </p:sp>
        <p:sp>
          <p:nvSpPr>
            <p:cNvPr id="39" name="Freeform: Shape 38">
              <a:extLst>
                <a:ext uri="{FF2B5EF4-FFF2-40B4-BE49-F238E27FC236}">
                  <a16:creationId xmlns:a16="http://schemas.microsoft.com/office/drawing/2014/main" id="{34B605BF-D199-43DD-9328-E99F2ADFC6F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Public Sans"/>
                <a:ea typeface="+mn-ea"/>
                <a:cs typeface="+mn-cs"/>
              </a:endParaRPr>
            </a:p>
          </p:txBody>
        </p:sp>
        <p:sp>
          <p:nvSpPr>
            <p:cNvPr id="40" name="Freeform: Shape 39">
              <a:extLst>
                <a:ext uri="{FF2B5EF4-FFF2-40B4-BE49-F238E27FC236}">
                  <a16:creationId xmlns:a16="http://schemas.microsoft.com/office/drawing/2014/main" id="{E5D42A77-7336-4A35-8922-8098A16AA27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Public Sans"/>
                <a:ea typeface="+mn-ea"/>
                <a:cs typeface="+mn-cs"/>
              </a:endParaRPr>
            </a:p>
          </p:txBody>
        </p:sp>
        <p:sp>
          <p:nvSpPr>
            <p:cNvPr id="41" name="Freeform: Shape 40">
              <a:extLst>
                <a:ext uri="{FF2B5EF4-FFF2-40B4-BE49-F238E27FC236}">
                  <a16:creationId xmlns:a16="http://schemas.microsoft.com/office/drawing/2014/main" id="{7401EE7D-B85D-4C10-AB8C-71884EFB112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Public Sans"/>
                <a:ea typeface="+mn-ea"/>
                <a:cs typeface="+mn-cs"/>
              </a:endParaRPr>
            </a:p>
          </p:txBody>
        </p:sp>
      </p:grpSp>
      <p:sp>
        <p:nvSpPr>
          <p:cNvPr id="2" name="Title 1">
            <a:extLst>
              <a:ext uri="{FF2B5EF4-FFF2-40B4-BE49-F238E27FC236}">
                <a16:creationId xmlns:a16="http://schemas.microsoft.com/office/drawing/2014/main" id="{3630D9C6-276F-4D27-8C4E-B26E36AC76AC}"/>
              </a:ext>
            </a:extLst>
          </p:cNvPr>
          <p:cNvSpPr>
            <a:spLocks noGrp="1"/>
          </p:cNvSpPr>
          <p:nvPr>
            <p:ph type="title"/>
          </p:nvPr>
        </p:nvSpPr>
        <p:spPr>
          <a:xfrm>
            <a:off x="762000" y="544197"/>
            <a:ext cx="10377484" cy="1025957"/>
          </a:xfrm>
        </p:spPr>
        <p:txBody>
          <a:bodyPr anchor="t">
            <a:normAutofit/>
          </a:bodyPr>
          <a:lstStyle/>
          <a:p>
            <a:r>
              <a:rPr lang="en-US" sz="4000" dirty="0">
                <a:solidFill>
                  <a:schemeClr val="bg1"/>
                </a:solidFill>
              </a:rPr>
              <a:t>Part II.a:  Project Summary</a:t>
            </a:r>
          </a:p>
        </p:txBody>
      </p:sp>
      <p:sp>
        <p:nvSpPr>
          <p:cNvPr id="3" name="Content Placeholder 2">
            <a:extLst>
              <a:ext uri="{FF2B5EF4-FFF2-40B4-BE49-F238E27FC236}">
                <a16:creationId xmlns:a16="http://schemas.microsoft.com/office/drawing/2014/main" id="{0B328DA5-C605-40B1-A0C9-92F3F237F1F8}"/>
              </a:ext>
            </a:extLst>
          </p:cNvPr>
          <p:cNvSpPr>
            <a:spLocks noGrp="1"/>
          </p:cNvSpPr>
          <p:nvPr>
            <p:ph idx="1"/>
          </p:nvPr>
        </p:nvSpPr>
        <p:spPr>
          <a:xfrm>
            <a:off x="544248" y="1429707"/>
            <a:ext cx="5863985" cy="4517192"/>
          </a:xfrm>
        </p:spPr>
        <p:txBody>
          <a:bodyPr anchor="ctr">
            <a:normAutofit fontScale="92500" lnSpcReduction="20000"/>
          </a:bodyPr>
          <a:lstStyle/>
          <a:p>
            <a:pPr marL="605790" lvl="1" indent="-457200">
              <a:lnSpc>
                <a:spcPct val="100000"/>
              </a:lnSpc>
              <a:spcBef>
                <a:spcPts val="0"/>
              </a:spcBef>
              <a:spcAft>
                <a:spcPts val="600"/>
              </a:spcAft>
              <a:buClr>
                <a:srgbClr val="57D3FF"/>
              </a:buClr>
              <a:buSzPct val="100000"/>
              <a:buFont typeface="Arial" panose="020B0604020202020204" pitchFamily="34" charset="0"/>
              <a:buChar char="•"/>
            </a:pPr>
            <a:r>
              <a:rPr lang="en-US" sz="3000" b="0" dirty="0">
                <a:solidFill>
                  <a:schemeClr val="bg1"/>
                </a:solidFill>
              </a:rPr>
              <a:t>Provide project title and anticipated project start and end dates.</a:t>
            </a:r>
          </a:p>
          <a:p>
            <a:pPr marL="605790" lvl="1" indent="-457200">
              <a:lnSpc>
                <a:spcPct val="100000"/>
              </a:lnSpc>
              <a:spcBef>
                <a:spcPts val="0"/>
              </a:spcBef>
              <a:spcAft>
                <a:spcPts val="600"/>
              </a:spcAft>
              <a:buClr>
                <a:srgbClr val="57D3FF"/>
              </a:buClr>
              <a:buSzPct val="100000"/>
              <a:buFont typeface="Arial" panose="020B0604020202020204" pitchFamily="34" charset="0"/>
              <a:buChar char="•"/>
            </a:pPr>
            <a:r>
              <a:rPr lang="en-US" sz="3000" b="0" dirty="0">
                <a:solidFill>
                  <a:schemeClr val="bg1"/>
                </a:solidFill>
              </a:rPr>
              <a:t>All projects should have potential for completion by August 31, 2026. </a:t>
            </a:r>
          </a:p>
          <a:p>
            <a:pPr marL="605790" lvl="1" indent="-457200">
              <a:lnSpc>
                <a:spcPct val="100000"/>
              </a:lnSpc>
              <a:spcBef>
                <a:spcPts val="0"/>
              </a:spcBef>
              <a:spcAft>
                <a:spcPts val="600"/>
              </a:spcAft>
              <a:buClr>
                <a:srgbClr val="57D3FF"/>
              </a:buClr>
              <a:buSzPct val="100000"/>
              <a:buFont typeface="Arial" panose="020B0604020202020204" pitchFamily="34" charset="0"/>
              <a:buChar char="•"/>
            </a:pPr>
            <a:r>
              <a:rPr lang="en-US" sz="3000" b="0" dirty="0">
                <a:solidFill>
                  <a:schemeClr val="bg1"/>
                </a:solidFill>
              </a:rPr>
              <a:t>Provide detailed but </a:t>
            </a:r>
            <a:br>
              <a:rPr lang="en-US" sz="3000" b="0" dirty="0">
                <a:solidFill>
                  <a:schemeClr val="bg1"/>
                </a:solidFill>
              </a:rPr>
            </a:br>
            <a:r>
              <a:rPr lang="en-US" sz="3000" b="0" dirty="0">
                <a:solidFill>
                  <a:schemeClr val="bg1"/>
                </a:solidFill>
              </a:rPr>
              <a:t>concise description of the</a:t>
            </a:r>
            <a:br>
              <a:rPr lang="en-US" sz="3000" b="0" dirty="0">
                <a:solidFill>
                  <a:schemeClr val="bg1"/>
                </a:solidFill>
              </a:rPr>
            </a:br>
            <a:r>
              <a:rPr lang="en-US" sz="3000" b="0" dirty="0">
                <a:solidFill>
                  <a:schemeClr val="bg1"/>
                </a:solidFill>
              </a:rPr>
              <a:t>proposed project, including community and air quality benefits.</a:t>
            </a:r>
          </a:p>
          <a:p>
            <a:pPr marL="605790" lvl="1" indent="-457200">
              <a:lnSpc>
                <a:spcPct val="100000"/>
              </a:lnSpc>
              <a:spcBef>
                <a:spcPts val="0"/>
              </a:spcBef>
              <a:spcAft>
                <a:spcPts val="600"/>
              </a:spcAft>
              <a:buClr>
                <a:srgbClr val="57D3FF"/>
              </a:buClr>
              <a:buSzPct val="100000"/>
              <a:buFont typeface="Arial" panose="020B0604020202020204" pitchFamily="34" charset="0"/>
              <a:buChar char="•"/>
            </a:pPr>
            <a:r>
              <a:rPr lang="en-US" sz="3000" b="0" dirty="0">
                <a:solidFill>
                  <a:schemeClr val="bg1"/>
                </a:solidFill>
              </a:rPr>
              <a:t>Include information on use of old vehicles and areas where they operate.</a:t>
            </a:r>
          </a:p>
          <a:p>
            <a:pPr marL="0" indent="0">
              <a:buNone/>
            </a:pPr>
            <a:endParaRPr lang="en-US" sz="1800" dirty="0">
              <a:solidFill>
                <a:schemeClr val="bg1"/>
              </a:solidFill>
            </a:endParaRPr>
          </a:p>
        </p:txBody>
      </p:sp>
      <p:sp>
        <p:nvSpPr>
          <p:cNvPr id="4" name="Date Placeholder 3">
            <a:extLst>
              <a:ext uri="{FF2B5EF4-FFF2-40B4-BE49-F238E27FC236}">
                <a16:creationId xmlns:a16="http://schemas.microsoft.com/office/drawing/2014/main" id="{E53E3C65-D16D-466B-BCBC-01E86B20F644}"/>
              </a:ext>
            </a:extLst>
          </p:cNvPr>
          <p:cNvSpPr>
            <a:spLocks noGrp="1"/>
          </p:cNvSpPr>
          <p:nvPr>
            <p:ph type="dt" sz="half" idx="10"/>
          </p:nvPr>
        </p:nvSpPr>
        <p:spPr>
          <a:xfrm rot="5400000">
            <a:off x="10735056" y="987552"/>
            <a:ext cx="2286000" cy="640080"/>
          </a:xfrm>
        </p:spPr>
        <p:txBody>
          <a:bodyPr anchor="ctr">
            <a:normAutofit/>
          </a:bodyPr>
          <a:lstStyle/>
          <a:p>
            <a:pPr marL="0" marR="0" lvl="0" indent="0" algn="r" defTabSz="457200" rtl="0" eaLnBrk="1" fontAlgn="auto" latinLnBrk="0" hangingPunct="1">
              <a:lnSpc>
                <a:spcPct val="100000"/>
              </a:lnSpc>
              <a:spcBef>
                <a:spcPts val="0"/>
              </a:spcBef>
              <a:spcAft>
                <a:spcPts val="600"/>
              </a:spcAft>
              <a:buClrTx/>
              <a:buSzTx/>
              <a:buFontTx/>
              <a:buNone/>
              <a:tabLst/>
              <a:defRPr/>
            </a:pPr>
            <a:fld id="{FDEE75F8-48EB-4839-9E71-8CCEE647FA5C}" type="datetime1">
              <a:rPr kumimoji="0" lang="en-US" sz="1000" b="0" i="0" u="none" strike="noStrike" kern="1200" cap="none" spc="0" normalizeH="0" baseline="0" noProof="0">
                <a:ln>
                  <a:noFill/>
                </a:ln>
                <a:solidFill>
                  <a:prstClr val="white"/>
                </a:solidFill>
                <a:effectLst/>
                <a:uLnTx/>
                <a:uFillTx/>
                <a:latin typeface="Public Sans ExtraBold"/>
                <a:ea typeface="+mn-ea"/>
                <a:cs typeface="+mn-cs"/>
              </a:rPr>
              <a:pPr marL="0" marR="0" lvl="0" indent="0" algn="r" defTabSz="457200" rtl="0" eaLnBrk="1" fontAlgn="auto" latinLnBrk="0" hangingPunct="1">
                <a:lnSpc>
                  <a:spcPct val="100000"/>
                </a:lnSpc>
                <a:spcBef>
                  <a:spcPts val="0"/>
                </a:spcBef>
                <a:spcAft>
                  <a:spcPts val="600"/>
                </a:spcAft>
                <a:buClrTx/>
                <a:buSzTx/>
                <a:buFontTx/>
                <a:buNone/>
                <a:tabLst/>
                <a:defRPr/>
              </a:pPr>
              <a:t>1/9/2025</a:t>
            </a:fld>
            <a:endParaRPr kumimoji="0" lang="en-US" sz="1000" b="0" i="0" u="none" strike="noStrike" kern="1200" cap="none" spc="0" normalizeH="0" baseline="0" noProof="0" dirty="0">
              <a:ln>
                <a:noFill/>
              </a:ln>
              <a:solidFill>
                <a:prstClr val="white"/>
              </a:solidFill>
              <a:effectLst/>
              <a:uLnTx/>
              <a:uFillTx/>
              <a:latin typeface="Public Sans ExtraBold"/>
              <a:ea typeface="+mn-ea"/>
              <a:cs typeface="+mn-cs"/>
            </a:endParaRPr>
          </a:p>
        </p:txBody>
      </p:sp>
      <p:sp>
        <p:nvSpPr>
          <p:cNvPr id="5" name="Footer Placeholder 4">
            <a:extLst>
              <a:ext uri="{FF2B5EF4-FFF2-40B4-BE49-F238E27FC236}">
                <a16:creationId xmlns:a16="http://schemas.microsoft.com/office/drawing/2014/main" id="{F00EBBC9-2D71-471B-B443-E7F11EB28810}"/>
              </a:ext>
            </a:extLst>
          </p:cNvPr>
          <p:cNvSpPr>
            <a:spLocks noGrp="1"/>
          </p:cNvSpPr>
          <p:nvPr>
            <p:ph type="ftr" sz="quarter" idx="11"/>
          </p:nvPr>
        </p:nvSpPr>
        <p:spPr>
          <a:xfrm rot="5400000">
            <a:off x="10040112" y="4032504"/>
            <a:ext cx="3657600" cy="640080"/>
          </a:xfrm>
        </p:spPr>
        <p:txBody>
          <a:bodyPr anchor="ctr">
            <a:normAutofit/>
          </a:bodyPr>
          <a:lstStyle/>
          <a:p>
            <a:pPr marL="0" marR="0" lvl="0" indent="0" algn="l" defTabSz="457200" rtl="0" eaLnBrk="1" fontAlgn="auto" latinLnBrk="0" hangingPunct="1">
              <a:lnSpc>
                <a:spcPct val="100000"/>
              </a:lnSpc>
              <a:spcBef>
                <a:spcPts val="0"/>
              </a:spcBef>
              <a:spcAft>
                <a:spcPts val="600"/>
              </a:spcAft>
              <a:buClrTx/>
              <a:buSzTx/>
              <a:buFontTx/>
              <a:buNone/>
              <a:tabLst/>
              <a:defRPr/>
            </a:pPr>
            <a:r>
              <a:rPr kumimoji="0" lang="en-US" sz="1000" b="0" i="0" u="none" strike="noStrike" kern="1200" cap="none" spc="0" normalizeH="0" baseline="0" noProof="0" dirty="0">
                <a:ln>
                  <a:noFill/>
                </a:ln>
                <a:solidFill>
                  <a:prstClr val="white"/>
                </a:solidFill>
                <a:effectLst/>
                <a:uLnTx/>
                <a:uFillTx/>
                <a:latin typeface="Public Sans ExtraBold"/>
                <a:ea typeface="+mn-ea"/>
                <a:cs typeface="+mn-cs"/>
              </a:rPr>
              <a:t>Connecticut Department of Energy &amp; Environmental Protection</a:t>
            </a:r>
          </a:p>
        </p:txBody>
      </p:sp>
      <p:sp>
        <p:nvSpPr>
          <p:cNvPr id="7" name="TextBox 6">
            <a:extLst>
              <a:ext uri="{FF2B5EF4-FFF2-40B4-BE49-F238E27FC236}">
                <a16:creationId xmlns:a16="http://schemas.microsoft.com/office/drawing/2014/main" id="{E03999DA-764D-5777-A80F-7BE4BC6211C5}"/>
              </a:ext>
            </a:extLst>
          </p:cNvPr>
          <p:cNvSpPr txBox="1"/>
          <p:nvPr/>
        </p:nvSpPr>
        <p:spPr>
          <a:xfrm>
            <a:off x="2800299" y="6015669"/>
            <a:ext cx="1906962" cy="222676"/>
          </a:xfrm>
          <a:prstGeom prst="rect">
            <a:avLst/>
          </a:prstGeom>
          <a:noFill/>
        </p:spPr>
        <p:txBody>
          <a:bodyPr wrap="square" rtlCol="0">
            <a:spAutoFit/>
          </a:bodyPr>
          <a:lstStyle/>
          <a:p>
            <a:endParaRPr lang="en-US" dirty="0"/>
          </a:p>
        </p:txBody>
      </p:sp>
      <p:sp>
        <p:nvSpPr>
          <p:cNvPr id="9" name="TextBox 8">
            <a:extLst>
              <a:ext uri="{FF2B5EF4-FFF2-40B4-BE49-F238E27FC236}">
                <a16:creationId xmlns:a16="http://schemas.microsoft.com/office/drawing/2014/main" id="{C376185D-20A1-F026-BF75-CD547518E3D1}"/>
              </a:ext>
            </a:extLst>
          </p:cNvPr>
          <p:cNvSpPr txBox="1"/>
          <p:nvPr/>
        </p:nvSpPr>
        <p:spPr>
          <a:xfrm>
            <a:off x="503069" y="5664600"/>
            <a:ext cx="11343358" cy="1033488"/>
          </a:xfrm>
          <a:prstGeom prst="rect">
            <a:avLst/>
          </a:prstGeom>
          <a:noFill/>
        </p:spPr>
        <p:txBody>
          <a:bodyPr wrap="square" rtlCol="0">
            <a:spAutoFit/>
          </a:bodyPr>
          <a:lstStyle/>
          <a:p>
            <a:pPr marL="605790" lvl="1" indent="-457200">
              <a:lnSpc>
                <a:spcPts val="2400"/>
              </a:lnSpc>
              <a:spcBef>
                <a:spcPts val="0"/>
              </a:spcBef>
              <a:buClr>
                <a:srgbClr val="57D3FF"/>
              </a:buClr>
              <a:buSzPct val="100000"/>
              <a:buFont typeface="Arial" panose="020B0604020202020204" pitchFamily="34" charset="0"/>
              <a:buChar char="•"/>
            </a:pPr>
            <a:r>
              <a:rPr lang="en-US" sz="2800" b="1" dirty="0">
                <a:solidFill>
                  <a:srgbClr val="FFC000"/>
                </a:solidFill>
                <a:effectLst>
                  <a:outerShdw blurRad="50800" dist="38100" dir="2700000" algn="tl" rotWithShape="0">
                    <a:prstClr val="black">
                      <a:alpha val="40000"/>
                    </a:prstClr>
                  </a:outerShdw>
                </a:effectLst>
              </a:rPr>
              <a:t>Important!!</a:t>
            </a:r>
            <a:r>
              <a:rPr lang="en-US" sz="2800" dirty="0">
                <a:solidFill>
                  <a:schemeClr val="bg1"/>
                </a:solidFill>
                <a:effectLst>
                  <a:outerShdw blurRad="50800" dist="38100" dir="2700000" algn="tl" rotWithShape="0">
                    <a:prstClr val="black">
                      <a:alpha val="40000"/>
                    </a:prstClr>
                  </a:outerShdw>
                </a:effectLst>
              </a:rPr>
              <a:t> </a:t>
            </a:r>
            <a:r>
              <a:rPr lang="en-US" sz="2800" dirty="0">
                <a:solidFill>
                  <a:schemeClr val="bg1"/>
                </a:solidFill>
              </a:rPr>
              <a:t>This is your opportunity to promote the energy, environmental and economic benefits of the project.</a:t>
            </a:r>
          </a:p>
          <a:p>
            <a:pPr marL="285750" lvl="1">
              <a:lnSpc>
                <a:spcPts val="2400"/>
              </a:lnSpc>
              <a:buClr>
                <a:schemeClr val="bg1"/>
              </a:buClr>
              <a:buSzPct val="100000"/>
            </a:pPr>
            <a:endParaRPr lang="en-US" sz="2800" dirty="0">
              <a:solidFill>
                <a:schemeClr val="bg1"/>
              </a:solidFill>
              <a:effectLst>
                <a:outerShdw blurRad="50800" dist="38100" dir="2700000" algn="tl" rotWithShape="0">
                  <a:prstClr val="black">
                    <a:alpha val="40000"/>
                  </a:prstClr>
                </a:outerShdw>
              </a:effectLst>
            </a:endParaRPr>
          </a:p>
        </p:txBody>
      </p:sp>
      <p:pic>
        <p:nvPicPr>
          <p:cNvPr id="11" name="Picture 10">
            <a:extLst>
              <a:ext uri="{FF2B5EF4-FFF2-40B4-BE49-F238E27FC236}">
                <a16:creationId xmlns:a16="http://schemas.microsoft.com/office/drawing/2014/main" id="{D384148A-0323-3526-1B4E-CA554C9986C7}"/>
              </a:ext>
            </a:extLst>
          </p:cNvPr>
          <p:cNvPicPr>
            <a:picLocks noChangeAspect="1"/>
          </p:cNvPicPr>
          <p:nvPr/>
        </p:nvPicPr>
        <p:blipFill>
          <a:blip r:embed="rId2"/>
          <a:stretch>
            <a:fillRect/>
          </a:stretch>
        </p:blipFill>
        <p:spPr>
          <a:xfrm>
            <a:off x="6603167" y="1480940"/>
            <a:ext cx="5145959" cy="3922888"/>
          </a:xfrm>
          <a:prstGeom prst="rect">
            <a:avLst/>
          </a:prstGeom>
        </p:spPr>
      </p:pic>
    </p:spTree>
    <p:extLst>
      <p:ext uri="{BB962C8B-B14F-4D97-AF65-F5344CB8AC3E}">
        <p14:creationId xmlns:p14="http://schemas.microsoft.com/office/powerpoint/2010/main" val="3831682796"/>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28" name="Slide Background Fill">
            <a:extLst>
              <a:ext uri="{FF2B5EF4-FFF2-40B4-BE49-F238E27FC236}">
                <a16:creationId xmlns:a16="http://schemas.microsoft.com/office/drawing/2014/main" id="{7D07B7BC-3270-4CF3-A7AA-0937908AD58A}"/>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49"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Public Sans"/>
              <a:ea typeface="+mn-ea"/>
              <a:cs typeface="+mn-cs"/>
            </a:endParaRPr>
          </a:p>
        </p:txBody>
      </p:sp>
      <p:grpSp>
        <p:nvGrpSpPr>
          <p:cNvPr id="30" name="Group 29">
            <a:extLst>
              <a:ext uri="{FF2B5EF4-FFF2-40B4-BE49-F238E27FC236}">
                <a16:creationId xmlns:a16="http://schemas.microsoft.com/office/drawing/2014/main" id="{3248F5E6-4377-481A-9615-8B26AF96A076}"/>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0"/>
            <a:ext cx="12188952" cy="6858000"/>
            <a:chOff x="651279" y="598259"/>
            <a:chExt cx="10889442" cy="5680742"/>
          </a:xfrm>
        </p:grpSpPr>
        <p:sp>
          <p:nvSpPr>
            <p:cNvPr id="31" name="Color">
              <a:extLst>
                <a:ext uri="{FF2B5EF4-FFF2-40B4-BE49-F238E27FC236}">
                  <a16:creationId xmlns:a16="http://schemas.microsoft.com/office/drawing/2014/main" id="{D8552057-9E04-4499-916A-649BB6B5126C}"/>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Public Sans"/>
                <a:ea typeface="+mn-ea"/>
                <a:cs typeface="+mn-cs"/>
              </a:endParaRPr>
            </a:p>
          </p:txBody>
        </p:sp>
        <p:sp>
          <p:nvSpPr>
            <p:cNvPr id="32" name="Color">
              <a:extLst>
                <a:ext uri="{FF2B5EF4-FFF2-40B4-BE49-F238E27FC236}">
                  <a16:creationId xmlns:a16="http://schemas.microsoft.com/office/drawing/2014/main" id="{D1194A2F-4E63-4228-A833-4D86528EAD7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Public Sans"/>
                <a:ea typeface="+mn-ea"/>
                <a:cs typeface="+mn-cs"/>
              </a:endParaRPr>
            </a:p>
          </p:txBody>
        </p:sp>
      </p:grpSp>
      <p:grpSp>
        <p:nvGrpSpPr>
          <p:cNvPr id="34" name="Group 33">
            <a:extLst>
              <a:ext uri="{FF2B5EF4-FFF2-40B4-BE49-F238E27FC236}">
                <a16:creationId xmlns:a16="http://schemas.microsoft.com/office/drawing/2014/main" id="{E27AF472-EAE3-4572-AB69-B92BD10DBC6D}"/>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35" name="Freeform: Shape 34">
              <a:extLst>
                <a:ext uri="{FF2B5EF4-FFF2-40B4-BE49-F238E27FC236}">
                  <a16:creationId xmlns:a16="http://schemas.microsoft.com/office/drawing/2014/main" id="{BF4DB9D2-6215-420C-874C-82EADF8C6C70}"/>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Public Sans"/>
                <a:ea typeface="+mn-ea"/>
                <a:cs typeface="+mn-cs"/>
              </a:endParaRPr>
            </a:p>
          </p:txBody>
        </p:sp>
        <p:sp>
          <p:nvSpPr>
            <p:cNvPr id="36" name="Freeform: Shape 35">
              <a:extLst>
                <a:ext uri="{FF2B5EF4-FFF2-40B4-BE49-F238E27FC236}">
                  <a16:creationId xmlns:a16="http://schemas.microsoft.com/office/drawing/2014/main" id="{1F003139-C97C-44FA-B139-32E4DFDCE9C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Public Sans"/>
                <a:ea typeface="+mn-ea"/>
                <a:cs typeface="+mn-cs"/>
              </a:endParaRPr>
            </a:p>
          </p:txBody>
        </p:sp>
        <p:sp>
          <p:nvSpPr>
            <p:cNvPr id="37" name="Freeform: Shape 36">
              <a:extLst>
                <a:ext uri="{FF2B5EF4-FFF2-40B4-BE49-F238E27FC236}">
                  <a16:creationId xmlns:a16="http://schemas.microsoft.com/office/drawing/2014/main" id="{5CE4DD6E-8CEA-45EE-B630-DBC22144D88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Public Sans"/>
                <a:ea typeface="+mn-ea"/>
                <a:cs typeface="+mn-cs"/>
              </a:endParaRPr>
            </a:p>
          </p:txBody>
        </p:sp>
        <p:sp>
          <p:nvSpPr>
            <p:cNvPr id="38" name="Freeform: Shape 37">
              <a:extLst>
                <a:ext uri="{FF2B5EF4-FFF2-40B4-BE49-F238E27FC236}">
                  <a16:creationId xmlns:a16="http://schemas.microsoft.com/office/drawing/2014/main" id="{A4372F7F-AA3C-470B-AA61-7C35B7722C9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Public Sans"/>
                <a:ea typeface="+mn-ea"/>
                <a:cs typeface="+mn-cs"/>
              </a:endParaRPr>
            </a:p>
          </p:txBody>
        </p:sp>
        <p:sp>
          <p:nvSpPr>
            <p:cNvPr id="39" name="Freeform: Shape 38">
              <a:extLst>
                <a:ext uri="{FF2B5EF4-FFF2-40B4-BE49-F238E27FC236}">
                  <a16:creationId xmlns:a16="http://schemas.microsoft.com/office/drawing/2014/main" id="{34B605BF-D199-43DD-9328-E99F2ADFC6F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Public Sans"/>
                <a:ea typeface="+mn-ea"/>
                <a:cs typeface="+mn-cs"/>
              </a:endParaRPr>
            </a:p>
          </p:txBody>
        </p:sp>
        <p:sp>
          <p:nvSpPr>
            <p:cNvPr id="40" name="Freeform: Shape 39">
              <a:extLst>
                <a:ext uri="{FF2B5EF4-FFF2-40B4-BE49-F238E27FC236}">
                  <a16:creationId xmlns:a16="http://schemas.microsoft.com/office/drawing/2014/main" id="{E5D42A77-7336-4A35-8922-8098A16AA27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Public Sans"/>
                <a:ea typeface="+mn-ea"/>
                <a:cs typeface="+mn-cs"/>
              </a:endParaRPr>
            </a:p>
          </p:txBody>
        </p:sp>
        <p:sp>
          <p:nvSpPr>
            <p:cNvPr id="41" name="Freeform: Shape 40">
              <a:extLst>
                <a:ext uri="{FF2B5EF4-FFF2-40B4-BE49-F238E27FC236}">
                  <a16:creationId xmlns:a16="http://schemas.microsoft.com/office/drawing/2014/main" id="{7401EE7D-B85D-4C10-AB8C-71884EFB112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Public Sans"/>
                <a:ea typeface="+mn-ea"/>
                <a:cs typeface="+mn-cs"/>
              </a:endParaRPr>
            </a:p>
          </p:txBody>
        </p:sp>
      </p:grpSp>
      <p:sp>
        <p:nvSpPr>
          <p:cNvPr id="2" name="Title 1">
            <a:extLst>
              <a:ext uri="{FF2B5EF4-FFF2-40B4-BE49-F238E27FC236}">
                <a16:creationId xmlns:a16="http://schemas.microsoft.com/office/drawing/2014/main" id="{3630D9C6-276F-4D27-8C4E-B26E36AC76AC}"/>
              </a:ext>
            </a:extLst>
          </p:cNvPr>
          <p:cNvSpPr>
            <a:spLocks noGrp="1"/>
          </p:cNvSpPr>
          <p:nvPr>
            <p:ph type="title"/>
          </p:nvPr>
        </p:nvSpPr>
        <p:spPr>
          <a:xfrm>
            <a:off x="786384" y="576072"/>
            <a:ext cx="10377484" cy="1025957"/>
          </a:xfrm>
        </p:spPr>
        <p:txBody>
          <a:bodyPr anchor="t">
            <a:normAutofit/>
          </a:bodyPr>
          <a:lstStyle/>
          <a:p>
            <a:r>
              <a:rPr lang="en-US" sz="4000" dirty="0">
                <a:solidFill>
                  <a:schemeClr val="bg1"/>
                </a:solidFill>
              </a:rPr>
              <a:t>Part II.B:  Project Category</a:t>
            </a:r>
          </a:p>
        </p:txBody>
      </p:sp>
      <p:sp>
        <p:nvSpPr>
          <p:cNvPr id="3" name="Content Placeholder 2">
            <a:extLst>
              <a:ext uri="{FF2B5EF4-FFF2-40B4-BE49-F238E27FC236}">
                <a16:creationId xmlns:a16="http://schemas.microsoft.com/office/drawing/2014/main" id="{0B328DA5-C605-40B1-A0C9-92F3F237F1F8}"/>
              </a:ext>
            </a:extLst>
          </p:cNvPr>
          <p:cNvSpPr>
            <a:spLocks noGrp="1"/>
          </p:cNvSpPr>
          <p:nvPr>
            <p:ph idx="1"/>
          </p:nvPr>
        </p:nvSpPr>
        <p:spPr>
          <a:xfrm>
            <a:off x="226480" y="1278447"/>
            <a:ext cx="6860120" cy="5318163"/>
          </a:xfrm>
        </p:spPr>
        <p:txBody>
          <a:bodyPr anchor="ctr">
            <a:normAutofit/>
          </a:bodyPr>
          <a:lstStyle/>
          <a:p>
            <a:pPr marL="605790" lvl="1" indent="-457200">
              <a:lnSpc>
                <a:spcPct val="100000"/>
              </a:lnSpc>
              <a:spcBef>
                <a:spcPts val="0"/>
              </a:spcBef>
              <a:spcAft>
                <a:spcPts val="600"/>
              </a:spcAft>
              <a:buSzPct val="100000"/>
              <a:buFont typeface="Arial" panose="020B0604020202020204" pitchFamily="34" charset="0"/>
              <a:buChar char="•"/>
            </a:pPr>
            <a:r>
              <a:rPr lang="en-US" sz="2800" b="0" dirty="0">
                <a:solidFill>
                  <a:schemeClr val="bg1"/>
                </a:solidFill>
                <a:latin typeface="+mj-lt"/>
              </a:rPr>
              <a:t>Indicate project category being applied for.</a:t>
            </a:r>
          </a:p>
          <a:p>
            <a:pPr marL="605790" lvl="1" indent="-457200">
              <a:lnSpc>
                <a:spcPct val="100000"/>
              </a:lnSpc>
              <a:spcBef>
                <a:spcPts val="0"/>
              </a:spcBef>
              <a:spcAft>
                <a:spcPts val="600"/>
              </a:spcAft>
              <a:buSzPct val="100000"/>
              <a:buFont typeface="Arial" panose="020B0604020202020204" pitchFamily="34" charset="0"/>
              <a:buChar char="•"/>
            </a:pPr>
            <a:r>
              <a:rPr lang="en-US" sz="2800" b="0" dirty="0">
                <a:solidFill>
                  <a:schemeClr val="bg1"/>
                </a:solidFill>
                <a:latin typeface="+mj-lt"/>
              </a:rPr>
              <a:t>If more than 1 category, then a separate application form should be used for each project category.</a:t>
            </a:r>
          </a:p>
        </p:txBody>
      </p:sp>
      <p:sp>
        <p:nvSpPr>
          <p:cNvPr id="4" name="Date Placeholder 3">
            <a:extLst>
              <a:ext uri="{FF2B5EF4-FFF2-40B4-BE49-F238E27FC236}">
                <a16:creationId xmlns:a16="http://schemas.microsoft.com/office/drawing/2014/main" id="{E53E3C65-D16D-466B-BCBC-01E86B20F644}"/>
              </a:ext>
            </a:extLst>
          </p:cNvPr>
          <p:cNvSpPr>
            <a:spLocks noGrp="1"/>
          </p:cNvSpPr>
          <p:nvPr>
            <p:ph type="dt" sz="half" idx="10"/>
          </p:nvPr>
        </p:nvSpPr>
        <p:spPr>
          <a:xfrm rot="5400000">
            <a:off x="10735056" y="987552"/>
            <a:ext cx="2286000" cy="640080"/>
          </a:xfrm>
        </p:spPr>
        <p:txBody>
          <a:bodyPr anchor="ctr">
            <a:normAutofit/>
          </a:bodyPr>
          <a:lstStyle/>
          <a:p>
            <a:pPr marL="0" marR="0" lvl="0" indent="0" algn="r" defTabSz="457200" rtl="0" eaLnBrk="1" fontAlgn="auto" latinLnBrk="0" hangingPunct="1">
              <a:lnSpc>
                <a:spcPct val="100000"/>
              </a:lnSpc>
              <a:spcBef>
                <a:spcPts val="0"/>
              </a:spcBef>
              <a:spcAft>
                <a:spcPts val="600"/>
              </a:spcAft>
              <a:buClrTx/>
              <a:buSzTx/>
              <a:buFontTx/>
              <a:buNone/>
              <a:tabLst/>
              <a:defRPr/>
            </a:pPr>
            <a:fld id="{FDEE75F8-48EB-4839-9E71-8CCEE647FA5C}" type="datetime1">
              <a:rPr kumimoji="0" lang="en-US" sz="1000" b="0" i="0" u="none" strike="noStrike" kern="1200" cap="none" spc="0" normalizeH="0" baseline="0" noProof="0">
                <a:ln>
                  <a:noFill/>
                </a:ln>
                <a:solidFill>
                  <a:prstClr val="white"/>
                </a:solidFill>
                <a:effectLst/>
                <a:uLnTx/>
                <a:uFillTx/>
                <a:latin typeface="Public Sans ExtraBold"/>
                <a:ea typeface="+mn-ea"/>
                <a:cs typeface="+mn-cs"/>
              </a:rPr>
              <a:pPr marL="0" marR="0" lvl="0" indent="0" algn="r" defTabSz="457200" rtl="0" eaLnBrk="1" fontAlgn="auto" latinLnBrk="0" hangingPunct="1">
                <a:lnSpc>
                  <a:spcPct val="100000"/>
                </a:lnSpc>
                <a:spcBef>
                  <a:spcPts val="0"/>
                </a:spcBef>
                <a:spcAft>
                  <a:spcPts val="600"/>
                </a:spcAft>
                <a:buClrTx/>
                <a:buSzTx/>
                <a:buFontTx/>
                <a:buNone/>
                <a:tabLst/>
                <a:defRPr/>
              </a:pPr>
              <a:t>1/9/2025</a:t>
            </a:fld>
            <a:endParaRPr kumimoji="0" lang="en-US" sz="1000" b="0" i="0" u="none" strike="noStrike" kern="1200" cap="none" spc="0" normalizeH="0" baseline="0" noProof="0" dirty="0">
              <a:ln>
                <a:noFill/>
              </a:ln>
              <a:solidFill>
                <a:prstClr val="white"/>
              </a:solidFill>
              <a:effectLst/>
              <a:uLnTx/>
              <a:uFillTx/>
              <a:latin typeface="Public Sans ExtraBold"/>
              <a:ea typeface="+mn-ea"/>
              <a:cs typeface="+mn-cs"/>
            </a:endParaRPr>
          </a:p>
        </p:txBody>
      </p:sp>
      <p:sp>
        <p:nvSpPr>
          <p:cNvPr id="5" name="Footer Placeholder 4">
            <a:extLst>
              <a:ext uri="{FF2B5EF4-FFF2-40B4-BE49-F238E27FC236}">
                <a16:creationId xmlns:a16="http://schemas.microsoft.com/office/drawing/2014/main" id="{F00EBBC9-2D71-471B-B443-E7F11EB28810}"/>
              </a:ext>
            </a:extLst>
          </p:cNvPr>
          <p:cNvSpPr>
            <a:spLocks noGrp="1"/>
          </p:cNvSpPr>
          <p:nvPr>
            <p:ph type="ftr" sz="quarter" idx="11"/>
          </p:nvPr>
        </p:nvSpPr>
        <p:spPr>
          <a:xfrm rot="5400000">
            <a:off x="10040112" y="4032504"/>
            <a:ext cx="3657600" cy="640080"/>
          </a:xfrm>
        </p:spPr>
        <p:txBody>
          <a:bodyPr anchor="ctr">
            <a:normAutofit/>
          </a:bodyPr>
          <a:lstStyle/>
          <a:p>
            <a:pPr marL="0" marR="0" lvl="0" indent="0" algn="l" defTabSz="457200" rtl="0" eaLnBrk="1" fontAlgn="auto" latinLnBrk="0" hangingPunct="1">
              <a:lnSpc>
                <a:spcPct val="100000"/>
              </a:lnSpc>
              <a:spcBef>
                <a:spcPts val="0"/>
              </a:spcBef>
              <a:spcAft>
                <a:spcPts val="600"/>
              </a:spcAft>
              <a:buClrTx/>
              <a:buSzTx/>
              <a:buFontTx/>
              <a:buNone/>
              <a:tabLst/>
              <a:defRPr/>
            </a:pPr>
            <a:r>
              <a:rPr kumimoji="0" lang="en-US" sz="1000" b="0" i="0" u="none" strike="noStrike" kern="1200" cap="none" spc="0" normalizeH="0" baseline="0" noProof="0" dirty="0">
                <a:ln>
                  <a:noFill/>
                </a:ln>
                <a:solidFill>
                  <a:prstClr val="white"/>
                </a:solidFill>
                <a:effectLst/>
                <a:uLnTx/>
                <a:uFillTx/>
                <a:latin typeface="Public Sans ExtraBold"/>
                <a:ea typeface="+mn-ea"/>
                <a:cs typeface="+mn-cs"/>
              </a:rPr>
              <a:t>Connecticut Department of Energy &amp; Environmental Protection</a:t>
            </a:r>
          </a:p>
        </p:txBody>
      </p:sp>
      <p:sp>
        <p:nvSpPr>
          <p:cNvPr id="7" name="TextBox 6">
            <a:extLst>
              <a:ext uri="{FF2B5EF4-FFF2-40B4-BE49-F238E27FC236}">
                <a16:creationId xmlns:a16="http://schemas.microsoft.com/office/drawing/2014/main" id="{E03999DA-764D-5777-A80F-7BE4BC6211C5}"/>
              </a:ext>
            </a:extLst>
          </p:cNvPr>
          <p:cNvSpPr txBox="1"/>
          <p:nvPr/>
        </p:nvSpPr>
        <p:spPr>
          <a:xfrm>
            <a:off x="2800299" y="6015669"/>
            <a:ext cx="1906962" cy="222676"/>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3F3F3F"/>
              </a:solidFill>
              <a:effectLst/>
              <a:uLnTx/>
              <a:uFillTx/>
              <a:latin typeface="Public Sans"/>
              <a:ea typeface="+mn-ea"/>
              <a:cs typeface="+mn-cs"/>
            </a:endParaRPr>
          </a:p>
        </p:txBody>
      </p:sp>
      <p:pic>
        <p:nvPicPr>
          <p:cNvPr id="9" name="Picture 8">
            <a:extLst>
              <a:ext uri="{FF2B5EF4-FFF2-40B4-BE49-F238E27FC236}">
                <a16:creationId xmlns:a16="http://schemas.microsoft.com/office/drawing/2014/main" id="{290BDC8C-99B8-4CF4-6C1E-E756B23D9191}"/>
              </a:ext>
            </a:extLst>
          </p:cNvPr>
          <p:cNvPicPr>
            <a:picLocks noChangeAspect="1"/>
          </p:cNvPicPr>
          <p:nvPr/>
        </p:nvPicPr>
        <p:blipFill>
          <a:blip r:embed="rId2"/>
          <a:stretch>
            <a:fillRect/>
          </a:stretch>
        </p:blipFill>
        <p:spPr>
          <a:xfrm>
            <a:off x="7095680" y="1002386"/>
            <a:ext cx="4748384" cy="5474614"/>
          </a:xfrm>
          <a:prstGeom prst="rect">
            <a:avLst/>
          </a:prstGeom>
        </p:spPr>
      </p:pic>
    </p:spTree>
    <p:extLst>
      <p:ext uri="{BB962C8B-B14F-4D97-AF65-F5344CB8AC3E}">
        <p14:creationId xmlns:p14="http://schemas.microsoft.com/office/powerpoint/2010/main" val="1835987701"/>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28" name="Slide Background Fill">
            <a:extLst>
              <a:ext uri="{FF2B5EF4-FFF2-40B4-BE49-F238E27FC236}">
                <a16:creationId xmlns:a16="http://schemas.microsoft.com/office/drawing/2014/main" id="{7D07B7BC-3270-4CF3-A7AA-0937908AD58A}"/>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49"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Public Sans"/>
              <a:ea typeface="+mn-ea"/>
              <a:cs typeface="+mn-cs"/>
            </a:endParaRPr>
          </a:p>
        </p:txBody>
      </p:sp>
      <p:grpSp>
        <p:nvGrpSpPr>
          <p:cNvPr id="30" name="Group 29">
            <a:extLst>
              <a:ext uri="{FF2B5EF4-FFF2-40B4-BE49-F238E27FC236}">
                <a16:creationId xmlns:a16="http://schemas.microsoft.com/office/drawing/2014/main" id="{3248F5E6-4377-481A-9615-8B26AF96A076}"/>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0"/>
            <a:ext cx="12188952" cy="6858000"/>
            <a:chOff x="651279" y="598259"/>
            <a:chExt cx="10889442" cy="5680742"/>
          </a:xfrm>
        </p:grpSpPr>
        <p:sp>
          <p:nvSpPr>
            <p:cNvPr id="31" name="Color">
              <a:extLst>
                <a:ext uri="{FF2B5EF4-FFF2-40B4-BE49-F238E27FC236}">
                  <a16:creationId xmlns:a16="http://schemas.microsoft.com/office/drawing/2014/main" id="{D8552057-9E04-4499-916A-649BB6B5126C}"/>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Public Sans"/>
                <a:ea typeface="+mn-ea"/>
                <a:cs typeface="+mn-cs"/>
              </a:endParaRPr>
            </a:p>
          </p:txBody>
        </p:sp>
        <p:sp>
          <p:nvSpPr>
            <p:cNvPr id="32" name="Color">
              <a:extLst>
                <a:ext uri="{FF2B5EF4-FFF2-40B4-BE49-F238E27FC236}">
                  <a16:creationId xmlns:a16="http://schemas.microsoft.com/office/drawing/2014/main" id="{D1194A2F-4E63-4228-A833-4D86528EAD7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Public Sans"/>
                <a:ea typeface="+mn-ea"/>
                <a:cs typeface="+mn-cs"/>
              </a:endParaRPr>
            </a:p>
          </p:txBody>
        </p:sp>
      </p:grpSp>
      <p:grpSp>
        <p:nvGrpSpPr>
          <p:cNvPr id="34" name="Group 33">
            <a:extLst>
              <a:ext uri="{FF2B5EF4-FFF2-40B4-BE49-F238E27FC236}">
                <a16:creationId xmlns:a16="http://schemas.microsoft.com/office/drawing/2014/main" id="{E27AF472-EAE3-4572-AB69-B92BD10DBC6D}"/>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35" name="Freeform: Shape 34">
              <a:extLst>
                <a:ext uri="{FF2B5EF4-FFF2-40B4-BE49-F238E27FC236}">
                  <a16:creationId xmlns:a16="http://schemas.microsoft.com/office/drawing/2014/main" id="{BF4DB9D2-6215-420C-874C-82EADF8C6C70}"/>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Public Sans"/>
                <a:ea typeface="+mn-ea"/>
                <a:cs typeface="+mn-cs"/>
              </a:endParaRPr>
            </a:p>
          </p:txBody>
        </p:sp>
        <p:sp>
          <p:nvSpPr>
            <p:cNvPr id="36" name="Freeform: Shape 35">
              <a:extLst>
                <a:ext uri="{FF2B5EF4-FFF2-40B4-BE49-F238E27FC236}">
                  <a16:creationId xmlns:a16="http://schemas.microsoft.com/office/drawing/2014/main" id="{1F003139-C97C-44FA-B139-32E4DFDCE9C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Public Sans"/>
                <a:ea typeface="+mn-ea"/>
                <a:cs typeface="+mn-cs"/>
              </a:endParaRPr>
            </a:p>
          </p:txBody>
        </p:sp>
        <p:sp>
          <p:nvSpPr>
            <p:cNvPr id="37" name="Freeform: Shape 36">
              <a:extLst>
                <a:ext uri="{FF2B5EF4-FFF2-40B4-BE49-F238E27FC236}">
                  <a16:creationId xmlns:a16="http://schemas.microsoft.com/office/drawing/2014/main" id="{5CE4DD6E-8CEA-45EE-B630-DBC22144D88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Public Sans"/>
                <a:ea typeface="+mn-ea"/>
                <a:cs typeface="+mn-cs"/>
              </a:endParaRPr>
            </a:p>
          </p:txBody>
        </p:sp>
        <p:sp>
          <p:nvSpPr>
            <p:cNvPr id="38" name="Freeform: Shape 37">
              <a:extLst>
                <a:ext uri="{FF2B5EF4-FFF2-40B4-BE49-F238E27FC236}">
                  <a16:creationId xmlns:a16="http://schemas.microsoft.com/office/drawing/2014/main" id="{A4372F7F-AA3C-470B-AA61-7C35B7722C9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Public Sans"/>
                <a:ea typeface="+mn-ea"/>
                <a:cs typeface="+mn-cs"/>
              </a:endParaRPr>
            </a:p>
          </p:txBody>
        </p:sp>
        <p:sp>
          <p:nvSpPr>
            <p:cNvPr id="39" name="Freeform: Shape 38">
              <a:extLst>
                <a:ext uri="{FF2B5EF4-FFF2-40B4-BE49-F238E27FC236}">
                  <a16:creationId xmlns:a16="http://schemas.microsoft.com/office/drawing/2014/main" id="{34B605BF-D199-43DD-9328-E99F2ADFC6F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Public Sans"/>
                <a:ea typeface="+mn-ea"/>
                <a:cs typeface="+mn-cs"/>
              </a:endParaRPr>
            </a:p>
          </p:txBody>
        </p:sp>
        <p:sp>
          <p:nvSpPr>
            <p:cNvPr id="40" name="Freeform: Shape 39">
              <a:extLst>
                <a:ext uri="{FF2B5EF4-FFF2-40B4-BE49-F238E27FC236}">
                  <a16:creationId xmlns:a16="http://schemas.microsoft.com/office/drawing/2014/main" id="{E5D42A77-7336-4A35-8922-8098A16AA27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Public Sans"/>
                <a:ea typeface="+mn-ea"/>
                <a:cs typeface="+mn-cs"/>
              </a:endParaRPr>
            </a:p>
          </p:txBody>
        </p:sp>
        <p:sp>
          <p:nvSpPr>
            <p:cNvPr id="41" name="Freeform: Shape 40">
              <a:extLst>
                <a:ext uri="{FF2B5EF4-FFF2-40B4-BE49-F238E27FC236}">
                  <a16:creationId xmlns:a16="http://schemas.microsoft.com/office/drawing/2014/main" id="{7401EE7D-B85D-4C10-AB8C-71884EFB112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Public Sans"/>
                <a:ea typeface="+mn-ea"/>
                <a:cs typeface="+mn-cs"/>
              </a:endParaRPr>
            </a:p>
          </p:txBody>
        </p:sp>
      </p:grpSp>
      <p:sp>
        <p:nvSpPr>
          <p:cNvPr id="2" name="Title 1">
            <a:extLst>
              <a:ext uri="{FF2B5EF4-FFF2-40B4-BE49-F238E27FC236}">
                <a16:creationId xmlns:a16="http://schemas.microsoft.com/office/drawing/2014/main" id="{3630D9C6-276F-4D27-8C4E-B26E36AC76AC}"/>
              </a:ext>
            </a:extLst>
          </p:cNvPr>
          <p:cNvSpPr>
            <a:spLocks noGrp="1"/>
          </p:cNvSpPr>
          <p:nvPr>
            <p:ph type="title"/>
          </p:nvPr>
        </p:nvSpPr>
        <p:spPr>
          <a:xfrm>
            <a:off x="790418" y="357282"/>
            <a:ext cx="11249182" cy="1025957"/>
          </a:xfrm>
        </p:spPr>
        <p:txBody>
          <a:bodyPr anchor="t">
            <a:noAutofit/>
          </a:bodyPr>
          <a:lstStyle/>
          <a:p>
            <a:r>
              <a:rPr lang="en-US" sz="3600" dirty="0">
                <a:solidFill>
                  <a:schemeClr val="bg1"/>
                </a:solidFill>
              </a:rPr>
              <a:t>Part III.A – Replacement, Repower, &amp; Remanufacture</a:t>
            </a:r>
          </a:p>
        </p:txBody>
      </p:sp>
      <p:sp>
        <p:nvSpPr>
          <p:cNvPr id="3" name="Content Placeholder 2">
            <a:extLst>
              <a:ext uri="{FF2B5EF4-FFF2-40B4-BE49-F238E27FC236}">
                <a16:creationId xmlns:a16="http://schemas.microsoft.com/office/drawing/2014/main" id="{0B328DA5-C605-40B1-A0C9-92F3F237F1F8}"/>
              </a:ext>
            </a:extLst>
          </p:cNvPr>
          <p:cNvSpPr>
            <a:spLocks noGrp="1"/>
          </p:cNvSpPr>
          <p:nvPr>
            <p:ph idx="1"/>
          </p:nvPr>
        </p:nvSpPr>
        <p:spPr>
          <a:xfrm>
            <a:off x="226480" y="1278447"/>
            <a:ext cx="6482014" cy="5318163"/>
          </a:xfrm>
        </p:spPr>
        <p:txBody>
          <a:bodyPr anchor="ctr">
            <a:normAutofit/>
          </a:bodyPr>
          <a:lstStyle/>
          <a:p>
            <a:pPr marL="605790" lvl="1" indent="-457200">
              <a:spcBef>
                <a:spcPts val="0"/>
              </a:spcBef>
              <a:spcAft>
                <a:spcPts val="600"/>
              </a:spcAft>
              <a:buClr>
                <a:srgbClr val="57D3FF"/>
              </a:buClr>
              <a:buSzPct val="100000"/>
              <a:buFont typeface="Arial" panose="020B0604020202020204" pitchFamily="34" charset="0"/>
              <a:buChar char="•"/>
            </a:pPr>
            <a:r>
              <a:rPr lang="en-US" sz="2800" b="0" dirty="0">
                <a:solidFill>
                  <a:schemeClr val="bg1"/>
                </a:solidFill>
                <a:latin typeface="+mj-lt"/>
              </a:rPr>
              <a:t>Provide number of vehicles being replaced/repowered/rebuilt.</a:t>
            </a:r>
          </a:p>
          <a:p>
            <a:pPr marL="605790" lvl="1" indent="-457200">
              <a:spcBef>
                <a:spcPts val="0"/>
              </a:spcBef>
              <a:spcAft>
                <a:spcPts val="600"/>
              </a:spcAft>
              <a:buClr>
                <a:srgbClr val="57D3FF"/>
              </a:buClr>
              <a:buSzPct val="100000"/>
              <a:buFont typeface="Arial" panose="020B0604020202020204" pitchFamily="34" charset="0"/>
              <a:buChar char="•"/>
            </a:pPr>
            <a:r>
              <a:rPr lang="en-US" sz="2800" b="0" dirty="0">
                <a:solidFill>
                  <a:schemeClr val="bg1"/>
                </a:solidFill>
                <a:latin typeface="+mj-lt"/>
              </a:rPr>
              <a:t>Submit all required supporting documentation.</a:t>
            </a:r>
          </a:p>
          <a:p>
            <a:pPr marL="605790" lvl="1" indent="-457200">
              <a:spcBef>
                <a:spcPts val="0"/>
              </a:spcBef>
              <a:spcAft>
                <a:spcPts val="600"/>
              </a:spcAft>
              <a:buClr>
                <a:srgbClr val="57D3FF"/>
              </a:buClr>
              <a:buSzPct val="100000"/>
              <a:buFont typeface="Arial" panose="020B0604020202020204" pitchFamily="34" charset="0"/>
              <a:buChar char="•"/>
            </a:pPr>
            <a:r>
              <a:rPr lang="en-US" sz="2800" b="0" dirty="0">
                <a:solidFill>
                  <a:schemeClr val="bg1"/>
                </a:solidFill>
                <a:latin typeface="+mj-lt"/>
              </a:rPr>
              <a:t>Part VII: Fleet Information Worksheet collects information about the old vehicles and replacements (will be discussed in detail later).</a:t>
            </a:r>
          </a:p>
          <a:p>
            <a:pPr marL="605790" lvl="1" indent="-457200">
              <a:spcBef>
                <a:spcPts val="0"/>
              </a:spcBef>
              <a:spcAft>
                <a:spcPts val="600"/>
              </a:spcAft>
              <a:buClr>
                <a:srgbClr val="57D3FF"/>
              </a:buClr>
              <a:buSzPct val="100000"/>
              <a:buFont typeface="Arial" panose="020B0604020202020204" pitchFamily="34" charset="0"/>
              <a:buChar char="•"/>
            </a:pPr>
            <a:r>
              <a:rPr lang="en-US" sz="2800" b="1" dirty="0">
                <a:solidFill>
                  <a:srgbClr val="FFC000"/>
                </a:solidFill>
                <a:effectLst>
                  <a:outerShdw blurRad="38100" dist="38100" dir="2700000" algn="tl">
                    <a:srgbClr val="000000">
                      <a:alpha val="43137"/>
                    </a:srgbClr>
                  </a:outerShdw>
                </a:effectLst>
              </a:rPr>
              <a:t>Important!! </a:t>
            </a:r>
            <a:r>
              <a:rPr lang="en-US" sz="2800" dirty="0">
                <a:solidFill>
                  <a:schemeClr val="bg1"/>
                </a:solidFill>
              </a:rPr>
              <a:t>Ensure all estimates and spec sheets are legible and attached to application form.</a:t>
            </a:r>
          </a:p>
          <a:p>
            <a:pPr marL="0" indent="0">
              <a:buNone/>
            </a:pPr>
            <a:endParaRPr lang="en-US" sz="1800" dirty="0">
              <a:solidFill>
                <a:schemeClr val="bg1"/>
              </a:solidFill>
            </a:endParaRPr>
          </a:p>
        </p:txBody>
      </p:sp>
      <p:sp>
        <p:nvSpPr>
          <p:cNvPr id="4" name="Date Placeholder 3">
            <a:extLst>
              <a:ext uri="{FF2B5EF4-FFF2-40B4-BE49-F238E27FC236}">
                <a16:creationId xmlns:a16="http://schemas.microsoft.com/office/drawing/2014/main" id="{E53E3C65-D16D-466B-BCBC-01E86B20F644}"/>
              </a:ext>
            </a:extLst>
          </p:cNvPr>
          <p:cNvSpPr>
            <a:spLocks noGrp="1"/>
          </p:cNvSpPr>
          <p:nvPr>
            <p:ph type="dt" sz="half" idx="10"/>
          </p:nvPr>
        </p:nvSpPr>
        <p:spPr>
          <a:xfrm rot="5400000">
            <a:off x="10735056" y="987552"/>
            <a:ext cx="2286000" cy="640080"/>
          </a:xfrm>
        </p:spPr>
        <p:txBody>
          <a:bodyPr anchor="ctr">
            <a:normAutofit/>
          </a:bodyPr>
          <a:lstStyle/>
          <a:p>
            <a:pPr marL="0" marR="0" lvl="0" indent="0" algn="r" defTabSz="457200" rtl="0" eaLnBrk="1" fontAlgn="auto" latinLnBrk="0" hangingPunct="1">
              <a:lnSpc>
                <a:spcPct val="100000"/>
              </a:lnSpc>
              <a:spcBef>
                <a:spcPts val="0"/>
              </a:spcBef>
              <a:spcAft>
                <a:spcPts val="600"/>
              </a:spcAft>
              <a:buClrTx/>
              <a:buSzTx/>
              <a:buFontTx/>
              <a:buNone/>
              <a:tabLst/>
              <a:defRPr/>
            </a:pPr>
            <a:fld id="{FDEE75F8-48EB-4839-9E71-8CCEE647FA5C}" type="datetime1">
              <a:rPr kumimoji="0" lang="en-US" sz="1000" b="0" i="0" u="none" strike="noStrike" kern="1200" cap="none" spc="0" normalizeH="0" baseline="0" noProof="0">
                <a:ln>
                  <a:noFill/>
                </a:ln>
                <a:solidFill>
                  <a:prstClr val="white"/>
                </a:solidFill>
                <a:effectLst/>
                <a:uLnTx/>
                <a:uFillTx/>
                <a:latin typeface="Public Sans ExtraBold"/>
                <a:ea typeface="+mn-ea"/>
                <a:cs typeface="+mn-cs"/>
              </a:rPr>
              <a:pPr marL="0" marR="0" lvl="0" indent="0" algn="r" defTabSz="457200" rtl="0" eaLnBrk="1" fontAlgn="auto" latinLnBrk="0" hangingPunct="1">
                <a:lnSpc>
                  <a:spcPct val="100000"/>
                </a:lnSpc>
                <a:spcBef>
                  <a:spcPts val="0"/>
                </a:spcBef>
                <a:spcAft>
                  <a:spcPts val="600"/>
                </a:spcAft>
                <a:buClrTx/>
                <a:buSzTx/>
                <a:buFontTx/>
                <a:buNone/>
                <a:tabLst/>
                <a:defRPr/>
              </a:pPr>
              <a:t>1/9/2025</a:t>
            </a:fld>
            <a:endParaRPr kumimoji="0" lang="en-US" sz="1000" b="0" i="0" u="none" strike="noStrike" kern="1200" cap="none" spc="0" normalizeH="0" baseline="0" noProof="0" dirty="0">
              <a:ln>
                <a:noFill/>
              </a:ln>
              <a:solidFill>
                <a:prstClr val="white"/>
              </a:solidFill>
              <a:effectLst/>
              <a:uLnTx/>
              <a:uFillTx/>
              <a:latin typeface="Public Sans ExtraBold"/>
              <a:ea typeface="+mn-ea"/>
              <a:cs typeface="+mn-cs"/>
            </a:endParaRPr>
          </a:p>
        </p:txBody>
      </p:sp>
      <p:sp>
        <p:nvSpPr>
          <p:cNvPr id="5" name="Footer Placeholder 4">
            <a:extLst>
              <a:ext uri="{FF2B5EF4-FFF2-40B4-BE49-F238E27FC236}">
                <a16:creationId xmlns:a16="http://schemas.microsoft.com/office/drawing/2014/main" id="{F00EBBC9-2D71-471B-B443-E7F11EB28810}"/>
              </a:ext>
            </a:extLst>
          </p:cNvPr>
          <p:cNvSpPr>
            <a:spLocks noGrp="1"/>
          </p:cNvSpPr>
          <p:nvPr>
            <p:ph type="ftr" sz="quarter" idx="11"/>
          </p:nvPr>
        </p:nvSpPr>
        <p:spPr>
          <a:xfrm rot="5400000">
            <a:off x="10040112" y="4032504"/>
            <a:ext cx="3657600" cy="640080"/>
          </a:xfrm>
        </p:spPr>
        <p:txBody>
          <a:bodyPr anchor="ctr">
            <a:normAutofit/>
          </a:bodyPr>
          <a:lstStyle/>
          <a:p>
            <a:pPr marL="0" marR="0" lvl="0" indent="0" algn="l" defTabSz="457200" rtl="0" eaLnBrk="1" fontAlgn="auto" latinLnBrk="0" hangingPunct="1">
              <a:lnSpc>
                <a:spcPct val="100000"/>
              </a:lnSpc>
              <a:spcBef>
                <a:spcPts val="0"/>
              </a:spcBef>
              <a:spcAft>
                <a:spcPts val="600"/>
              </a:spcAft>
              <a:buClrTx/>
              <a:buSzTx/>
              <a:buFontTx/>
              <a:buNone/>
              <a:tabLst/>
              <a:defRPr/>
            </a:pPr>
            <a:r>
              <a:rPr kumimoji="0" lang="en-US" sz="1000" b="0" i="0" u="none" strike="noStrike" kern="1200" cap="none" spc="0" normalizeH="0" baseline="0" noProof="0" dirty="0">
                <a:ln>
                  <a:noFill/>
                </a:ln>
                <a:solidFill>
                  <a:prstClr val="white"/>
                </a:solidFill>
                <a:effectLst/>
                <a:uLnTx/>
                <a:uFillTx/>
                <a:latin typeface="Public Sans ExtraBold"/>
                <a:ea typeface="+mn-ea"/>
                <a:cs typeface="+mn-cs"/>
              </a:rPr>
              <a:t>Connecticut Department of Energy &amp; Environmental Protection</a:t>
            </a:r>
          </a:p>
        </p:txBody>
      </p:sp>
      <p:sp>
        <p:nvSpPr>
          <p:cNvPr id="7" name="TextBox 6">
            <a:extLst>
              <a:ext uri="{FF2B5EF4-FFF2-40B4-BE49-F238E27FC236}">
                <a16:creationId xmlns:a16="http://schemas.microsoft.com/office/drawing/2014/main" id="{E03999DA-764D-5777-A80F-7BE4BC6211C5}"/>
              </a:ext>
            </a:extLst>
          </p:cNvPr>
          <p:cNvSpPr txBox="1"/>
          <p:nvPr/>
        </p:nvSpPr>
        <p:spPr>
          <a:xfrm>
            <a:off x="2800299" y="6015669"/>
            <a:ext cx="1906962" cy="222676"/>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3F3F3F"/>
              </a:solidFill>
              <a:effectLst/>
              <a:uLnTx/>
              <a:uFillTx/>
              <a:latin typeface="Public Sans"/>
              <a:ea typeface="+mn-ea"/>
              <a:cs typeface="+mn-cs"/>
            </a:endParaRPr>
          </a:p>
        </p:txBody>
      </p:sp>
      <p:pic>
        <p:nvPicPr>
          <p:cNvPr id="9" name="Picture 8" descr="Table&#10;&#10;Description automatically generated">
            <a:extLst>
              <a:ext uri="{FF2B5EF4-FFF2-40B4-BE49-F238E27FC236}">
                <a16:creationId xmlns:a16="http://schemas.microsoft.com/office/drawing/2014/main" id="{F9DC067B-959E-2A5A-5B88-A73F83008CA1}"/>
              </a:ext>
            </a:extLst>
          </p:cNvPr>
          <p:cNvPicPr>
            <a:picLocks noChangeAspect="1"/>
          </p:cNvPicPr>
          <p:nvPr/>
        </p:nvPicPr>
        <p:blipFill>
          <a:blip r:embed="rId2"/>
          <a:stretch>
            <a:fillRect/>
          </a:stretch>
        </p:blipFill>
        <p:spPr>
          <a:xfrm>
            <a:off x="6798032" y="1908578"/>
            <a:ext cx="4826119" cy="2663422"/>
          </a:xfrm>
          <a:prstGeom prst="rect">
            <a:avLst/>
          </a:prstGeom>
        </p:spPr>
      </p:pic>
    </p:spTree>
    <p:extLst>
      <p:ext uri="{BB962C8B-B14F-4D97-AF65-F5344CB8AC3E}">
        <p14:creationId xmlns:p14="http://schemas.microsoft.com/office/powerpoint/2010/main" val="3222902048"/>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28" name="Slide Background Fill">
            <a:extLst>
              <a:ext uri="{FF2B5EF4-FFF2-40B4-BE49-F238E27FC236}">
                <a16:creationId xmlns:a16="http://schemas.microsoft.com/office/drawing/2014/main" id="{7D07B7BC-3270-4CF3-A7AA-0937908AD58A}"/>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49"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Public Sans"/>
              <a:ea typeface="+mn-ea"/>
              <a:cs typeface="+mn-cs"/>
            </a:endParaRPr>
          </a:p>
        </p:txBody>
      </p:sp>
      <p:grpSp>
        <p:nvGrpSpPr>
          <p:cNvPr id="30" name="Group 29">
            <a:extLst>
              <a:ext uri="{FF2B5EF4-FFF2-40B4-BE49-F238E27FC236}">
                <a16:creationId xmlns:a16="http://schemas.microsoft.com/office/drawing/2014/main" id="{3248F5E6-4377-481A-9615-8B26AF96A076}"/>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0"/>
            <a:ext cx="12188952" cy="6858000"/>
            <a:chOff x="651279" y="598259"/>
            <a:chExt cx="10889442" cy="5680742"/>
          </a:xfrm>
        </p:grpSpPr>
        <p:sp>
          <p:nvSpPr>
            <p:cNvPr id="31" name="Color">
              <a:extLst>
                <a:ext uri="{FF2B5EF4-FFF2-40B4-BE49-F238E27FC236}">
                  <a16:creationId xmlns:a16="http://schemas.microsoft.com/office/drawing/2014/main" id="{D8552057-9E04-4499-916A-649BB6B5126C}"/>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Public Sans"/>
                <a:ea typeface="+mn-ea"/>
                <a:cs typeface="+mn-cs"/>
              </a:endParaRPr>
            </a:p>
          </p:txBody>
        </p:sp>
        <p:sp>
          <p:nvSpPr>
            <p:cNvPr id="32" name="Color">
              <a:extLst>
                <a:ext uri="{FF2B5EF4-FFF2-40B4-BE49-F238E27FC236}">
                  <a16:creationId xmlns:a16="http://schemas.microsoft.com/office/drawing/2014/main" id="{D1194A2F-4E63-4228-A833-4D86528EAD7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Public Sans"/>
                <a:ea typeface="+mn-ea"/>
                <a:cs typeface="+mn-cs"/>
              </a:endParaRPr>
            </a:p>
          </p:txBody>
        </p:sp>
      </p:grpSp>
      <p:grpSp>
        <p:nvGrpSpPr>
          <p:cNvPr id="34" name="Group 33">
            <a:extLst>
              <a:ext uri="{FF2B5EF4-FFF2-40B4-BE49-F238E27FC236}">
                <a16:creationId xmlns:a16="http://schemas.microsoft.com/office/drawing/2014/main" id="{E27AF472-EAE3-4572-AB69-B92BD10DBC6D}"/>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35" name="Freeform: Shape 34">
              <a:extLst>
                <a:ext uri="{FF2B5EF4-FFF2-40B4-BE49-F238E27FC236}">
                  <a16:creationId xmlns:a16="http://schemas.microsoft.com/office/drawing/2014/main" id="{BF4DB9D2-6215-420C-874C-82EADF8C6C70}"/>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Public Sans"/>
                <a:ea typeface="+mn-ea"/>
                <a:cs typeface="+mn-cs"/>
              </a:endParaRPr>
            </a:p>
          </p:txBody>
        </p:sp>
        <p:sp>
          <p:nvSpPr>
            <p:cNvPr id="36" name="Freeform: Shape 35">
              <a:extLst>
                <a:ext uri="{FF2B5EF4-FFF2-40B4-BE49-F238E27FC236}">
                  <a16:creationId xmlns:a16="http://schemas.microsoft.com/office/drawing/2014/main" id="{1F003139-C97C-44FA-B139-32E4DFDCE9C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Public Sans"/>
                <a:ea typeface="+mn-ea"/>
                <a:cs typeface="+mn-cs"/>
              </a:endParaRPr>
            </a:p>
          </p:txBody>
        </p:sp>
        <p:sp>
          <p:nvSpPr>
            <p:cNvPr id="37" name="Freeform: Shape 36">
              <a:extLst>
                <a:ext uri="{FF2B5EF4-FFF2-40B4-BE49-F238E27FC236}">
                  <a16:creationId xmlns:a16="http://schemas.microsoft.com/office/drawing/2014/main" id="{5CE4DD6E-8CEA-45EE-B630-DBC22144D88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Public Sans"/>
                <a:ea typeface="+mn-ea"/>
                <a:cs typeface="+mn-cs"/>
              </a:endParaRPr>
            </a:p>
          </p:txBody>
        </p:sp>
        <p:sp>
          <p:nvSpPr>
            <p:cNvPr id="38" name="Freeform: Shape 37">
              <a:extLst>
                <a:ext uri="{FF2B5EF4-FFF2-40B4-BE49-F238E27FC236}">
                  <a16:creationId xmlns:a16="http://schemas.microsoft.com/office/drawing/2014/main" id="{A4372F7F-AA3C-470B-AA61-7C35B7722C9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Public Sans"/>
                <a:ea typeface="+mn-ea"/>
                <a:cs typeface="+mn-cs"/>
              </a:endParaRPr>
            </a:p>
          </p:txBody>
        </p:sp>
        <p:sp>
          <p:nvSpPr>
            <p:cNvPr id="39" name="Freeform: Shape 38">
              <a:extLst>
                <a:ext uri="{FF2B5EF4-FFF2-40B4-BE49-F238E27FC236}">
                  <a16:creationId xmlns:a16="http://schemas.microsoft.com/office/drawing/2014/main" id="{34B605BF-D199-43DD-9328-E99F2ADFC6F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Public Sans"/>
                <a:ea typeface="+mn-ea"/>
                <a:cs typeface="+mn-cs"/>
              </a:endParaRPr>
            </a:p>
          </p:txBody>
        </p:sp>
        <p:sp>
          <p:nvSpPr>
            <p:cNvPr id="40" name="Freeform: Shape 39">
              <a:extLst>
                <a:ext uri="{FF2B5EF4-FFF2-40B4-BE49-F238E27FC236}">
                  <a16:creationId xmlns:a16="http://schemas.microsoft.com/office/drawing/2014/main" id="{E5D42A77-7336-4A35-8922-8098A16AA27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Public Sans"/>
                <a:ea typeface="+mn-ea"/>
                <a:cs typeface="+mn-cs"/>
              </a:endParaRPr>
            </a:p>
          </p:txBody>
        </p:sp>
        <p:sp>
          <p:nvSpPr>
            <p:cNvPr id="41" name="Freeform: Shape 40">
              <a:extLst>
                <a:ext uri="{FF2B5EF4-FFF2-40B4-BE49-F238E27FC236}">
                  <a16:creationId xmlns:a16="http://schemas.microsoft.com/office/drawing/2014/main" id="{7401EE7D-B85D-4C10-AB8C-71884EFB112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Public Sans"/>
                <a:ea typeface="+mn-ea"/>
                <a:cs typeface="+mn-cs"/>
              </a:endParaRPr>
            </a:p>
          </p:txBody>
        </p:sp>
      </p:grpSp>
      <p:sp>
        <p:nvSpPr>
          <p:cNvPr id="2" name="Title 1">
            <a:extLst>
              <a:ext uri="{FF2B5EF4-FFF2-40B4-BE49-F238E27FC236}">
                <a16:creationId xmlns:a16="http://schemas.microsoft.com/office/drawing/2014/main" id="{3630D9C6-276F-4D27-8C4E-B26E36AC76AC}"/>
              </a:ext>
            </a:extLst>
          </p:cNvPr>
          <p:cNvSpPr>
            <a:spLocks noGrp="1"/>
          </p:cNvSpPr>
          <p:nvPr>
            <p:ph type="title"/>
          </p:nvPr>
        </p:nvSpPr>
        <p:spPr>
          <a:xfrm>
            <a:off x="457926" y="317810"/>
            <a:ext cx="11343357" cy="1025957"/>
          </a:xfrm>
        </p:spPr>
        <p:txBody>
          <a:bodyPr anchor="t">
            <a:noAutofit/>
          </a:bodyPr>
          <a:lstStyle/>
          <a:p>
            <a:r>
              <a:rPr lang="en-US" sz="4000" dirty="0">
                <a:solidFill>
                  <a:schemeClr val="bg1"/>
                </a:solidFill>
              </a:rPr>
              <a:t>Part III.A.1 – Commercial Marine Vessels</a:t>
            </a:r>
          </a:p>
        </p:txBody>
      </p:sp>
      <p:sp>
        <p:nvSpPr>
          <p:cNvPr id="3" name="Content Placeholder 2">
            <a:extLst>
              <a:ext uri="{FF2B5EF4-FFF2-40B4-BE49-F238E27FC236}">
                <a16:creationId xmlns:a16="http://schemas.microsoft.com/office/drawing/2014/main" id="{0B328DA5-C605-40B1-A0C9-92F3F237F1F8}"/>
              </a:ext>
            </a:extLst>
          </p:cNvPr>
          <p:cNvSpPr>
            <a:spLocks noGrp="1"/>
          </p:cNvSpPr>
          <p:nvPr>
            <p:ph idx="1"/>
          </p:nvPr>
        </p:nvSpPr>
        <p:spPr>
          <a:xfrm>
            <a:off x="489609" y="1091650"/>
            <a:ext cx="6301903" cy="4517192"/>
          </a:xfrm>
        </p:spPr>
        <p:txBody>
          <a:bodyPr anchor="ctr">
            <a:normAutofit/>
          </a:bodyPr>
          <a:lstStyle/>
          <a:p>
            <a:pPr marL="605790" lvl="1" indent="-457200">
              <a:spcBef>
                <a:spcPts val="0"/>
              </a:spcBef>
              <a:spcAft>
                <a:spcPts val="600"/>
              </a:spcAft>
              <a:buClr>
                <a:srgbClr val="57D3FF"/>
              </a:buClr>
              <a:buSzPct val="100000"/>
            </a:pPr>
            <a:r>
              <a:rPr lang="en-US" sz="2800" b="0" dirty="0">
                <a:solidFill>
                  <a:schemeClr val="bg1"/>
                </a:solidFill>
              </a:rPr>
              <a:t>Select the type of replacement/repower/remanufacture</a:t>
            </a:r>
          </a:p>
          <a:p>
            <a:pPr marL="605790" lvl="1" indent="-457200">
              <a:spcBef>
                <a:spcPts val="0"/>
              </a:spcBef>
              <a:spcAft>
                <a:spcPts val="600"/>
              </a:spcAft>
              <a:buClr>
                <a:srgbClr val="57D3FF"/>
              </a:buClr>
              <a:buSzPct val="100000"/>
            </a:pPr>
            <a:r>
              <a:rPr lang="en-US" sz="2800" b="0" dirty="0">
                <a:solidFill>
                  <a:schemeClr val="bg1"/>
                </a:solidFill>
              </a:rPr>
              <a:t>Provide number of vessels being replaced, repowered or rebuilt and number of propulsion engines and auxiliary engines being replaced/repowered/rebuilt</a:t>
            </a:r>
          </a:p>
          <a:p>
            <a:pPr marL="605790" lvl="1" indent="-457200">
              <a:spcBef>
                <a:spcPts val="0"/>
              </a:spcBef>
              <a:spcAft>
                <a:spcPts val="600"/>
              </a:spcAft>
              <a:buClr>
                <a:srgbClr val="57D3FF"/>
              </a:buClr>
              <a:buSzPct val="100000"/>
            </a:pPr>
            <a:r>
              <a:rPr lang="en-US" sz="2800" b="0" dirty="0">
                <a:solidFill>
                  <a:schemeClr val="bg1"/>
                </a:solidFill>
              </a:rPr>
              <a:t>Submit all required supporting documentation</a:t>
            </a:r>
          </a:p>
          <a:p>
            <a:pPr marL="605790" lvl="1" indent="-457200">
              <a:spcBef>
                <a:spcPts val="0"/>
              </a:spcBef>
              <a:spcAft>
                <a:spcPts val="600"/>
              </a:spcAft>
              <a:buClr>
                <a:srgbClr val="57D3FF"/>
              </a:buClr>
              <a:buSzPct val="100000"/>
            </a:pPr>
            <a:r>
              <a:rPr lang="en-US" sz="2800" b="0" dirty="0">
                <a:solidFill>
                  <a:schemeClr val="bg1"/>
                </a:solidFill>
              </a:rPr>
              <a:t>For EPA records, provide MMSI/AIS Identification number if available.</a:t>
            </a:r>
          </a:p>
        </p:txBody>
      </p:sp>
      <p:sp>
        <p:nvSpPr>
          <p:cNvPr id="4" name="Date Placeholder 3">
            <a:extLst>
              <a:ext uri="{FF2B5EF4-FFF2-40B4-BE49-F238E27FC236}">
                <a16:creationId xmlns:a16="http://schemas.microsoft.com/office/drawing/2014/main" id="{E53E3C65-D16D-466B-BCBC-01E86B20F644}"/>
              </a:ext>
            </a:extLst>
          </p:cNvPr>
          <p:cNvSpPr>
            <a:spLocks noGrp="1"/>
          </p:cNvSpPr>
          <p:nvPr>
            <p:ph type="dt" sz="half" idx="10"/>
          </p:nvPr>
        </p:nvSpPr>
        <p:spPr>
          <a:xfrm rot="5400000">
            <a:off x="10735056" y="987552"/>
            <a:ext cx="2286000" cy="640080"/>
          </a:xfrm>
        </p:spPr>
        <p:txBody>
          <a:bodyPr anchor="ctr">
            <a:normAutofit/>
          </a:bodyPr>
          <a:lstStyle/>
          <a:p>
            <a:pPr marL="0" marR="0" lvl="0" indent="0" algn="r" defTabSz="457200" rtl="0" eaLnBrk="1" fontAlgn="auto" latinLnBrk="0" hangingPunct="1">
              <a:lnSpc>
                <a:spcPct val="100000"/>
              </a:lnSpc>
              <a:spcBef>
                <a:spcPts val="0"/>
              </a:spcBef>
              <a:spcAft>
                <a:spcPts val="600"/>
              </a:spcAft>
              <a:buClrTx/>
              <a:buSzTx/>
              <a:buFontTx/>
              <a:buNone/>
              <a:tabLst/>
              <a:defRPr/>
            </a:pPr>
            <a:fld id="{FDEE75F8-48EB-4839-9E71-8CCEE647FA5C}" type="datetime1">
              <a:rPr kumimoji="0" lang="en-US" sz="1000" b="0" i="0" u="none" strike="noStrike" kern="1200" cap="none" spc="0" normalizeH="0" baseline="0" noProof="0">
                <a:ln>
                  <a:noFill/>
                </a:ln>
                <a:solidFill>
                  <a:prstClr val="white"/>
                </a:solidFill>
                <a:effectLst/>
                <a:uLnTx/>
                <a:uFillTx/>
                <a:latin typeface="Public Sans ExtraBold"/>
                <a:ea typeface="+mn-ea"/>
                <a:cs typeface="+mn-cs"/>
              </a:rPr>
              <a:pPr marL="0" marR="0" lvl="0" indent="0" algn="r" defTabSz="457200" rtl="0" eaLnBrk="1" fontAlgn="auto" latinLnBrk="0" hangingPunct="1">
                <a:lnSpc>
                  <a:spcPct val="100000"/>
                </a:lnSpc>
                <a:spcBef>
                  <a:spcPts val="0"/>
                </a:spcBef>
                <a:spcAft>
                  <a:spcPts val="600"/>
                </a:spcAft>
                <a:buClrTx/>
                <a:buSzTx/>
                <a:buFontTx/>
                <a:buNone/>
                <a:tabLst/>
                <a:defRPr/>
              </a:pPr>
              <a:t>1/9/2025</a:t>
            </a:fld>
            <a:endParaRPr kumimoji="0" lang="en-US" sz="1000" b="0" i="0" u="none" strike="noStrike" kern="1200" cap="none" spc="0" normalizeH="0" baseline="0" noProof="0" dirty="0">
              <a:ln>
                <a:noFill/>
              </a:ln>
              <a:solidFill>
                <a:prstClr val="white"/>
              </a:solidFill>
              <a:effectLst/>
              <a:uLnTx/>
              <a:uFillTx/>
              <a:latin typeface="Public Sans ExtraBold"/>
              <a:ea typeface="+mn-ea"/>
              <a:cs typeface="+mn-cs"/>
            </a:endParaRPr>
          </a:p>
        </p:txBody>
      </p:sp>
      <p:sp>
        <p:nvSpPr>
          <p:cNvPr id="5" name="Footer Placeholder 4">
            <a:extLst>
              <a:ext uri="{FF2B5EF4-FFF2-40B4-BE49-F238E27FC236}">
                <a16:creationId xmlns:a16="http://schemas.microsoft.com/office/drawing/2014/main" id="{F00EBBC9-2D71-471B-B443-E7F11EB28810}"/>
              </a:ext>
            </a:extLst>
          </p:cNvPr>
          <p:cNvSpPr>
            <a:spLocks noGrp="1"/>
          </p:cNvSpPr>
          <p:nvPr>
            <p:ph type="ftr" sz="quarter" idx="11"/>
          </p:nvPr>
        </p:nvSpPr>
        <p:spPr>
          <a:xfrm rot="5400000">
            <a:off x="10040112" y="4032504"/>
            <a:ext cx="3657600" cy="640080"/>
          </a:xfrm>
        </p:spPr>
        <p:txBody>
          <a:bodyPr anchor="ctr">
            <a:normAutofit/>
          </a:bodyPr>
          <a:lstStyle/>
          <a:p>
            <a:pPr marL="0" marR="0" lvl="0" indent="0" algn="l" defTabSz="457200" rtl="0" eaLnBrk="1" fontAlgn="auto" latinLnBrk="0" hangingPunct="1">
              <a:lnSpc>
                <a:spcPct val="100000"/>
              </a:lnSpc>
              <a:spcBef>
                <a:spcPts val="0"/>
              </a:spcBef>
              <a:spcAft>
                <a:spcPts val="600"/>
              </a:spcAft>
              <a:buClrTx/>
              <a:buSzTx/>
              <a:buFontTx/>
              <a:buNone/>
              <a:tabLst/>
              <a:defRPr/>
            </a:pPr>
            <a:r>
              <a:rPr kumimoji="0" lang="en-US" sz="1000" b="0" i="0" u="none" strike="noStrike" kern="1200" cap="none" spc="0" normalizeH="0" baseline="0" noProof="0" dirty="0">
                <a:ln>
                  <a:noFill/>
                </a:ln>
                <a:solidFill>
                  <a:prstClr val="white"/>
                </a:solidFill>
                <a:effectLst/>
                <a:uLnTx/>
                <a:uFillTx/>
                <a:latin typeface="Public Sans ExtraBold"/>
                <a:ea typeface="+mn-ea"/>
                <a:cs typeface="+mn-cs"/>
              </a:rPr>
              <a:t>Connecticut Department of Energy &amp; Environmental Protection</a:t>
            </a:r>
          </a:p>
        </p:txBody>
      </p:sp>
      <p:sp>
        <p:nvSpPr>
          <p:cNvPr id="7" name="TextBox 6">
            <a:extLst>
              <a:ext uri="{FF2B5EF4-FFF2-40B4-BE49-F238E27FC236}">
                <a16:creationId xmlns:a16="http://schemas.microsoft.com/office/drawing/2014/main" id="{E03999DA-764D-5777-A80F-7BE4BC6211C5}"/>
              </a:ext>
            </a:extLst>
          </p:cNvPr>
          <p:cNvSpPr txBox="1"/>
          <p:nvPr/>
        </p:nvSpPr>
        <p:spPr>
          <a:xfrm>
            <a:off x="2800299" y="6015669"/>
            <a:ext cx="1906962" cy="222676"/>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3F3F3F"/>
              </a:solidFill>
              <a:effectLst/>
              <a:uLnTx/>
              <a:uFillTx/>
              <a:latin typeface="Public Sans"/>
              <a:ea typeface="+mn-ea"/>
              <a:cs typeface="+mn-cs"/>
            </a:endParaRPr>
          </a:p>
        </p:txBody>
      </p:sp>
      <p:sp>
        <p:nvSpPr>
          <p:cNvPr id="9" name="TextBox 8">
            <a:extLst>
              <a:ext uri="{FF2B5EF4-FFF2-40B4-BE49-F238E27FC236}">
                <a16:creationId xmlns:a16="http://schemas.microsoft.com/office/drawing/2014/main" id="{C376185D-20A1-F026-BF75-CD547518E3D1}"/>
              </a:ext>
            </a:extLst>
          </p:cNvPr>
          <p:cNvSpPr txBox="1"/>
          <p:nvPr/>
        </p:nvSpPr>
        <p:spPr>
          <a:xfrm>
            <a:off x="525554" y="5624654"/>
            <a:ext cx="11343358" cy="1068754"/>
          </a:xfrm>
          <a:prstGeom prst="rect">
            <a:avLst/>
          </a:prstGeom>
          <a:noFill/>
        </p:spPr>
        <p:txBody>
          <a:bodyPr wrap="square" rtlCol="0">
            <a:spAutoFit/>
          </a:bodyPr>
          <a:lstStyle/>
          <a:p>
            <a:pPr marL="457200" indent="-457200">
              <a:lnSpc>
                <a:spcPts val="2500"/>
              </a:lnSpc>
              <a:spcBef>
                <a:spcPts val="1200"/>
              </a:spcBef>
              <a:spcAft>
                <a:spcPts val="0"/>
              </a:spcAft>
              <a:buClr>
                <a:srgbClr val="57D3FF"/>
              </a:buClr>
              <a:buSzPct val="100000"/>
              <a:buFont typeface="Arial" panose="020B0604020202020204" pitchFamily="34" charset="0"/>
              <a:buChar char="•"/>
            </a:pPr>
            <a:r>
              <a:rPr lang="en-US" sz="2800" b="1" dirty="0">
                <a:solidFill>
                  <a:srgbClr val="FFC000"/>
                </a:solidFill>
                <a:effectLst>
                  <a:outerShdw blurRad="38100" dist="38100" dir="2700000" algn="tl">
                    <a:srgbClr val="000000">
                      <a:alpha val="43137"/>
                    </a:srgbClr>
                  </a:outerShdw>
                </a:effectLst>
              </a:rPr>
              <a:t>Important!! </a:t>
            </a:r>
            <a:r>
              <a:rPr lang="en-US" sz="2800" b="1" dirty="0">
                <a:solidFill>
                  <a:schemeClr val="bg1"/>
                </a:solidFill>
              </a:rPr>
              <a:t>Provide documentation that vessels have been operating 1,000 or more hours per year in the 2 years preceding application. (e.g., operating log)</a:t>
            </a:r>
          </a:p>
        </p:txBody>
      </p:sp>
      <p:pic>
        <p:nvPicPr>
          <p:cNvPr id="14" name="Picture 13">
            <a:extLst>
              <a:ext uri="{FF2B5EF4-FFF2-40B4-BE49-F238E27FC236}">
                <a16:creationId xmlns:a16="http://schemas.microsoft.com/office/drawing/2014/main" id="{AA41C086-9745-745C-3D46-6FAD8892CB05}"/>
              </a:ext>
            </a:extLst>
          </p:cNvPr>
          <p:cNvPicPr>
            <a:picLocks noChangeAspect="1"/>
          </p:cNvPicPr>
          <p:nvPr/>
        </p:nvPicPr>
        <p:blipFill>
          <a:blip r:embed="rId2"/>
          <a:stretch>
            <a:fillRect/>
          </a:stretch>
        </p:blipFill>
        <p:spPr>
          <a:xfrm>
            <a:off x="6654647" y="1040299"/>
            <a:ext cx="5130305" cy="4517193"/>
          </a:xfrm>
          <a:prstGeom prst="rect">
            <a:avLst/>
          </a:prstGeom>
        </p:spPr>
      </p:pic>
    </p:spTree>
    <p:extLst>
      <p:ext uri="{BB962C8B-B14F-4D97-AF65-F5344CB8AC3E}">
        <p14:creationId xmlns:p14="http://schemas.microsoft.com/office/powerpoint/2010/main" val="2756838105"/>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28" name="Slide Background Fill">
            <a:extLst>
              <a:ext uri="{FF2B5EF4-FFF2-40B4-BE49-F238E27FC236}">
                <a16:creationId xmlns:a16="http://schemas.microsoft.com/office/drawing/2014/main" id="{7D07B7BC-3270-4CF3-A7AA-0937908AD58A}"/>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49"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Public Sans"/>
              <a:ea typeface="+mn-ea"/>
              <a:cs typeface="+mn-cs"/>
            </a:endParaRPr>
          </a:p>
        </p:txBody>
      </p:sp>
      <p:grpSp>
        <p:nvGrpSpPr>
          <p:cNvPr id="30" name="Group 29">
            <a:extLst>
              <a:ext uri="{FF2B5EF4-FFF2-40B4-BE49-F238E27FC236}">
                <a16:creationId xmlns:a16="http://schemas.microsoft.com/office/drawing/2014/main" id="{3248F5E6-4377-481A-9615-8B26AF96A076}"/>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0"/>
            <a:ext cx="12188952" cy="6858000"/>
            <a:chOff x="651279" y="598259"/>
            <a:chExt cx="10889442" cy="5680742"/>
          </a:xfrm>
        </p:grpSpPr>
        <p:sp>
          <p:nvSpPr>
            <p:cNvPr id="31" name="Color">
              <a:extLst>
                <a:ext uri="{FF2B5EF4-FFF2-40B4-BE49-F238E27FC236}">
                  <a16:creationId xmlns:a16="http://schemas.microsoft.com/office/drawing/2014/main" id="{D8552057-9E04-4499-916A-649BB6B5126C}"/>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Public Sans"/>
                <a:ea typeface="+mn-ea"/>
                <a:cs typeface="+mn-cs"/>
              </a:endParaRPr>
            </a:p>
          </p:txBody>
        </p:sp>
        <p:sp>
          <p:nvSpPr>
            <p:cNvPr id="32" name="Color">
              <a:extLst>
                <a:ext uri="{FF2B5EF4-FFF2-40B4-BE49-F238E27FC236}">
                  <a16:creationId xmlns:a16="http://schemas.microsoft.com/office/drawing/2014/main" id="{D1194A2F-4E63-4228-A833-4D86528EAD7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Public Sans"/>
                <a:ea typeface="+mn-ea"/>
                <a:cs typeface="+mn-cs"/>
              </a:endParaRPr>
            </a:p>
          </p:txBody>
        </p:sp>
      </p:grpSp>
      <p:grpSp>
        <p:nvGrpSpPr>
          <p:cNvPr id="34" name="Group 33">
            <a:extLst>
              <a:ext uri="{FF2B5EF4-FFF2-40B4-BE49-F238E27FC236}">
                <a16:creationId xmlns:a16="http://schemas.microsoft.com/office/drawing/2014/main" id="{E27AF472-EAE3-4572-AB69-B92BD10DBC6D}"/>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35" name="Freeform: Shape 34">
              <a:extLst>
                <a:ext uri="{FF2B5EF4-FFF2-40B4-BE49-F238E27FC236}">
                  <a16:creationId xmlns:a16="http://schemas.microsoft.com/office/drawing/2014/main" id="{BF4DB9D2-6215-420C-874C-82EADF8C6C70}"/>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Public Sans"/>
                <a:ea typeface="+mn-ea"/>
                <a:cs typeface="+mn-cs"/>
              </a:endParaRPr>
            </a:p>
          </p:txBody>
        </p:sp>
        <p:sp>
          <p:nvSpPr>
            <p:cNvPr id="36" name="Freeform: Shape 35">
              <a:extLst>
                <a:ext uri="{FF2B5EF4-FFF2-40B4-BE49-F238E27FC236}">
                  <a16:creationId xmlns:a16="http://schemas.microsoft.com/office/drawing/2014/main" id="{1F003139-C97C-44FA-B139-32E4DFDCE9C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Public Sans"/>
                <a:ea typeface="+mn-ea"/>
                <a:cs typeface="+mn-cs"/>
              </a:endParaRPr>
            </a:p>
          </p:txBody>
        </p:sp>
        <p:sp>
          <p:nvSpPr>
            <p:cNvPr id="37" name="Freeform: Shape 36">
              <a:extLst>
                <a:ext uri="{FF2B5EF4-FFF2-40B4-BE49-F238E27FC236}">
                  <a16:creationId xmlns:a16="http://schemas.microsoft.com/office/drawing/2014/main" id="{5CE4DD6E-8CEA-45EE-B630-DBC22144D88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Public Sans"/>
                <a:ea typeface="+mn-ea"/>
                <a:cs typeface="+mn-cs"/>
              </a:endParaRPr>
            </a:p>
          </p:txBody>
        </p:sp>
        <p:sp>
          <p:nvSpPr>
            <p:cNvPr id="38" name="Freeform: Shape 37">
              <a:extLst>
                <a:ext uri="{FF2B5EF4-FFF2-40B4-BE49-F238E27FC236}">
                  <a16:creationId xmlns:a16="http://schemas.microsoft.com/office/drawing/2014/main" id="{A4372F7F-AA3C-470B-AA61-7C35B7722C9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Public Sans"/>
                <a:ea typeface="+mn-ea"/>
                <a:cs typeface="+mn-cs"/>
              </a:endParaRPr>
            </a:p>
          </p:txBody>
        </p:sp>
        <p:sp>
          <p:nvSpPr>
            <p:cNvPr id="39" name="Freeform: Shape 38">
              <a:extLst>
                <a:ext uri="{FF2B5EF4-FFF2-40B4-BE49-F238E27FC236}">
                  <a16:creationId xmlns:a16="http://schemas.microsoft.com/office/drawing/2014/main" id="{34B605BF-D199-43DD-9328-E99F2ADFC6F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Public Sans"/>
                <a:ea typeface="+mn-ea"/>
                <a:cs typeface="+mn-cs"/>
              </a:endParaRPr>
            </a:p>
          </p:txBody>
        </p:sp>
        <p:sp>
          <p:nvSpPr>
            <p:cNvPr id="40" name="Freeform: Shape 39">
              <a:extLst>
                <a:ext uri="{FF2B5EF4-FFF2-40B4-BE49-F238E27FC236}">
                  <a16:creationId xmlns:a16="http://schemas.microsoft.com/office/drawing/2014/main" id="{E5D42A77-7336-4A35-8922-8098A16AA27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Public Sans"/>
                <a:ea typeface="+mn-ea"/>
                <a:cs typeface="+mn-cs"/>
              </a:endParaRPr>
            </a:p>
          </p:txBody>
        </p:sp>
        <p:sp>
          <p:nvSpPr>
            <p:cNvPr id="41" name="Freeform: Shape 40">
              <a:extLst>
                <a:ext uri="{FF2B5EF4-FFF2-40B4-BE49-F238E27FC236}">
                  <a16:creationId xmlns:a16="http://schemas.microsoft.com/office/drawing/2014/main" id="{7401EE7D-B85D-4C10-AB8C-71884EFB112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Public Sans"/>
                <a:ea typeface="+mn-ea"/>
                <a:cs typeface="+mn-cs"/>
              </a:endParaRPr>
            </a:p>
          </p:txBody>
        </p:sp>
      </p:grpSp>
      <p:sp>
        <p:nvSpPr>
          <p:cNvPr id="2" name="Title 1">
            <a:extLst>
              <a:ext uri="{FF2B5EF4-FFF2-40B4-BE49-F238E27FC236}">
                <a16:creationId xmlns:a16="http://schemas.microsoft.com/office/drawing/2014/main" id="{3630D9C6-276F-4D27-8C4E-B26E36AC76AC}"/>
              </a:ext>
            </a:extLst>
          </p:cNvPr>
          <p:cNvSpPr>
            <a:spLocks noGrp="1"/>
          </p:cNvSpPr>
          <p:nvPr>
            <p:ph type="title"/>
          </p:nvPr>
        </p:nvSpPr>
        <p:spPr>
          <a:xfrm>
            <a:off x="457926" y="277350"/>
            <a:ext cx="11343357" cy="1025957"/>
          </a:xfrm>
        </p:spPr>
        <p:txBody>
          <a:bodyPr anchor="t">
            <a:noAutofit/>
          </a:bodyPr>
          <a:lstStyle/>
          <a:p>
            <a:r>
              <a:rPr lang="en-US" sz="4000" dirty="0">
                <a:solidFill>
                  <a:schemeClr val="bg1"/>
                </a:solidFill>
              </a:rPr>
              <a:t>Part III.A.2</a:t>
            </a:r>
            <a:r>
              <a:rPr lang="en-US" sz="4000" dirty="0"/>
              <a:t> </a:t>
            </a:r>
            <a:r>
              <a:rPr lang="en-US" sz="4000" dirty="0">
                <a:solidFill>
                  <a:schemeClr val="bg1"/>
                </a:solidFill>
              </a:rPr>
              <a:t>– Locomotives</a:t>
            </a:r>
          </a:p>
        </p:txBody>
      </p:sp>
      <p:sp>
        <p:nvSpPr>
          <p:cNvPr id="3" name="Content Placeholder 2">
            <a:extLst>
              <a:ext uri="{FF2B5EF4-FFF2-40B4-BE49-F238E27FC236}">
                <a16:creationId xmlns:a16="http://schemas.microsoft.com/office/drawing/2014/main" id="{0B328DA5-C605-40B1-A0C9-92F3F237F1F8}"/>
              </a:ext>
            </a:extLst>
          </p:cNvPr>
          <p:cNvSpPr>
            <a:spLocks noGrp="1"/>
          </p:cNvSpPr>
          <p:nvPr>
            <p:ph idx="1"/>
          </p:nvPr>
        </p:nvSpPr>
        <p:spPr>
          <a:xfrm>
            <a:off x="457926" y="1538708"/>
            <a:ext cx="5760233" cy="3489571"/>
          </a:xfrm>
        </p:spPr>
        <p:txBody>
          <a:bodyPr anchor="ctr">
            <a:noAutofit/>
          </a:bodyPr>
          <a:lstStyle/>
          <a:p>
            <a:pPr marL="605790" lvl="1" indent="-457200">
              <a:spcBef>
                <a:spcPts val="0"/>
              </a:spcBef>
              <a:spcAft>
                <a:spcPts val="600"/>
              </a:spcAft>
              <a:buClr>
                <a:srgbClr val="57D3FF"/>
              </a:buClr>
              <a:buSzPct val="100000"/>
              <a:buFont typeface="Arial" panose="020B0604020202020204" pitchFamily="34" charset="0"/>
              <a:buChar char="•"/>
            </a:pPr>
            <a:r>
              <a:rPr lang="en-US" sz="2800" b="0" dirty="0">
                <a:solidFill>
                  <a:schemeClr val="bg1"/>
                </a:solidFill>
                <a:latin typeface="+mj-lt"/>
              </a:rPr>
              <a:t>Provide number of locomotives and number of propulsion engines &amp; generator sets being replaced/repowered</a:t>
            </a:r>
            <a:endParaRPr lang="en-US" sz="2800" b="0" strike="sngStrike" dirty="0">
              <a:solidFill>
                <a:schemeClr val="bg1"/>
              </a:solidFill>
              <a:latin typeface="+mj-lt"/>
            </a:endParaRPr>
          </a:p>
          <a:p>
            <a:pPr marL="605790" lvl="1" indent="-457200">
              <a:spcBef>
                <a:spcPts val="0"/>
              </a:spcBef>
              <a:spcAft>
                <a:spcPts val="600"/>
              </a:spcAft>
              <a:buClr>
                <a:srgbClr val="57D3FF"/>
              </a:buClr>
              <a:buSzPct val="100000"/>
              <a:buFont typeface="Arial" panose="020B0604020202020204" pitchFamily="34" charset="0"/>
              <a:buChar char="•"/>
            </a:pPr>
            <a:r>
              <a:rPr lang="en-US" sz="2800" b="0" dirty="0">
                <a:solidFill>
                  <a:schemeClr val="bg1"/>
                </a:solidFill>
                <a:latin typeface="+mj-lt"/>
              </a:rPr>
              <a:t>Only pre-Tier 4 locomotives are eligible</a:t>
            </a:r>
          </a:p>
          <a:p>
            <a:pPr marL="605790" lvl="1" indent="-457200">
              <a:spcBef>
                <a:spcPts val="0"/>
              </a:spcBef>
              <a:spcAft>
                <a:spcPts val="600"/>
              </a:spcAft>
              <a:buClr>
                <a:srgbClr val="57D3FF"/>
              </a:buClr>
              <a:buSzPct val="100000"/>
              <a:buFont typeface="Arial" panose="020B0604020202020204" pitchFamily="34" charset="0"/>
              <a:buChar char="•"/>
            </a:pPr>
            <a:r>
              <a:rPr lang="en-US" sz="2800" b="0" dirty="0">
                <a:solidFill>
                  <a:schemeClr val="bg1"/>
                </a:solidFill>
                <a:latin typeface="+mj-lt"/>
              </a:rPr>
              <a:t>Select the type of replacement/repower</a:t>
            </a:r>
            <a:endParaRPr lang="en-US" sz="2800" b="0" strike="sngStrike" dirty="0">
              <a:solidFill>
                <a:schemeClr val="bg1"/>
              </a:solidFill>
              <a:latin typeface="+mj-lt"/>
            </a:endParaRPr>
          </a:p>
          <a:p>
            <a:pPr marL="605790" lvl="1" indent="-457200">
              <a:spcBef>
                <a:spcPts val="0"/>
              </a:spcBef>
              <a:spcAft>
                <a:spcPts val="600"/>
              </a:spcAft>
              <a:buClr>
                <a:srgbClr val="57D3FF"/>
              </a:buClr>
              <a:buSzPct val="100000"/>
              <a:buFont typeface="Arial" panose="020B0604020202020204" pitchFamily="34" charset="0"/>
              <a:buChar char="•"/>
            </a:pPr>
            <a:r>
              <a:rPr lang="en-US" sz="2800" b="0" dirty="0">
                <a:solidFill>
                  <a:schemeClr val="bg1"/>
                </a:solidFill>
                <a:latin typeface="+mj-lt"/>
              </a:rPr>
              <a:t>Submit all required supporting documentation.</a:t>
            </a:r>
          </a:p>
        </p:txBody>
      </p:sp>
      <p:sp>
        <p:nvSpPr>
          <p:cNvPr id="4" name="Date Placeholder 3">
            <a:extLst>
              <a:ext uri="{FF2B5EF4-FFF2-40B4-BE49-F238E27FC236}">
                <a16:creationId xmlns:a16="http://schemas.microsoft.com/office/drawing/2014/main" id="{E53E3C65-D16D-466B-BCBC-01E86B20F644}"/>
              </a:ext>
            </a:extLst>
          </p:cNvPr>
          <p:cNvSpPr>
            <a:spLocks noGrp="1"/>
          </p:cNvSpPr>
          <p:nvPr>
            <p:ph type="dt" sz="half" idx="10"/>
          </p:nvPr>
        </p:nvSpPr>
        <p:spPr>
          <a:xfrm rot="5400000">
            <a:off x="10735056" y="987552"/>
            <a:ext cx="2286000" cy="640080"/>
          </a:xfrm>
        </p:spPr>
        <p:txBody>
          <a:bodyPr anchor="ctr">
            <a:normAutofit/>
          </a:bodyPr>
          <a:lstStyle/>
          <a:p>
            <a:pPr marL="0" marR="0" lvl="0" indent="0" algn="r" defTabSz="457200" rtl="0" eaLnBrk="1" fontAlgn="auto" latinLnBrk="0" hangingPunct="1">
              <a:lnSpc>
                <a:spcPct val="100000"/>
              </a:lnSpc>
              <a:spcBef>
                <a:spcPts val="0"/>
              </a:spcBef>
              <a:spcAft>
                <a:spcPts val="600"/>
              </a:spcAft>
              <a:buClrTx/>
              <a:buSzTx/>
              <a:buFontTx/>
              <a:buNone/>
              <a:tabLst/>
              <a:defRPr/>
            </a:pPr>
            <a:fld id="{FDEE75F8-48EB-4839-9E71-8CCEE647FA5C}" type="datetime1">
              <a:rPr kumimoji="0" lang="en-US" sz="1000" b="0" i="0" u="none" strike="noStrike" kern="1200" cap="none" spc="0" normalizeH="0" baseline="0" noProof="0">
                <a:ln>
                  <a:noFill/>
                </a:ln>
                <a:solidFill>
                  <a:prstClr val="white"/>
                </a:solidFill>
                <a:effectLst/>
                <a:uLnTx/>
                <a:uFillTx/>
                <a:latin typeface="Public Sans ExtraBold"/>
                <a:ea typeface="+mn-ea"/>
                <a:cs typeface="+mn-cs"/>
              </a:rPr>
              <a:pPr marL="0" marR="0" lvl="0" indent="0" algn="r" defTabSz="457200" rtl="0" eaLnBrk="1" fontAlgn="auto" latinLnBrk="0" hangingPunct="1">
                <a:lnSpc>
                  <a:spcPct val="100000"/>
                </a:lnSpc>
                <a:spcBef>
                  <a:spcPts val="0"/>
                </a:spcBef>
                <a:spcAft>
                  <a:spcPts val="600"/>
                </a:spcAft>
                <a:buClrTx/>
                <a:buSzTx/>
                <a:buFontTx/>
                <a:buNone/>
                <a:tabLst/>
                <a:defRPr/>
              </a:pPr>
              <a:t>1/9/2025</a:t>
            </a:fld>
            <a:endParaRPr kumimoji="0" lang="en-US" sz="1000" b="0" i="0" u="none" strike="noStrike" kern="1200" cap="none" spc="0" normalizeH="0" baseline="0" noProof="0" dirty="0">
              <a:ln>
                <a:noFill/>
              </a:ln>
              <a:solidFill>
                <a:prstClr val="white"/>
              </a:solidFill>
              <a:effectLst/>
              <a:uLnTx/>
              <a:uFillTx/>
              <a:latin typeface="Public Sans ExtraBold"/>
              <a:ea typeface="+mn-ea"/>
              <a:cs typeface="+mn-cs"/>
            </a:endParaRPr>
          </a:p>
        </p:txBody>
      </p:sp>
      <p:sp>
        <p:nvSpPr>
          <p:cNvPr id="5" name="Footer Placeholder 4">
            <a:extLst>
              <a:ext uri="{FF2B5EF4-FFF2-40B4-BE49-F238E27FC236}">
                <a16:creationId xmlns:a16="http://schemas.microsoft.com/office/drawing/2014/main" id="{F00EBBC9-2D71-471B-B443-E7F11EB28810}"/>
              </a:ext>
            </a:extLst>
          </p:cNvPr>
          <p:cNvSpPr>
            <a:spLocks noGrp="1"/>
          </p:cNvSpPr>
          <p:nvPr>
            <p:ph type="ftr" sz="quarter" idx="11"/>
          </p:nvPr>
        </p:nvSpPr>
        <p:spPr>
          <a:xfrm rot="5400000">
            <a:off x="10040112" y="4032504"/>
            <a:ext cx="3657600" cy="640080"/>
          </a:xfrm>
        </p:spPr>
        <p:txBody>
          <a:bodyPr anchor="ctr">
            <a:normAutofit/>
          </a:bodyPr>
          <a:lstStyle/>
          <a:p>
            <a:pPr marL="0" marR="0" lvl="0" indent="0" algn="l" defTabSz="457200" rtl="0" eaLnBrk="1" fontAlgn="auto" latinLnBrk="0" hangingPunct="1">
              <a:lnSpc>
                <a:spcPct val="100000"/>
              </a:lnSpc>
              <a:spcBef>
                <a:spcPts val="0"/>
              </a:spcBef>
              <a:spcAft>
                <a:spcPts val="600"/>
              </a:spcAft>
              <a:buClrTx/>
              <a:buSzTx/>
              <a:buFontTx/>
              <a:buNone/>
              <a:tabLst/>
              <a:defRPr/>
            </a:pPr>
            <a:r>
              <a:rPr kumimoji="0" lang="en-US" sz="1000" b="0" i="0" u="none" strike="noStrike" kern="1200" cap="none" spc="0" normalizeH="0" baseline="0" noProof="0" dirty="0">
                <a:ln>
                  <a:noFill/>
                </a:ln>
                <a:solidFill>
                  <a:prstClr val="white"/>
                </a:solidFill>
                <a:effectLst/>
                <a:uLnTx/>
                <a:uFillTx/>
                <a:latin typeface="Public Sans ExtraBold"/>
                <a:ea typeface="+mn-ea"/>
                <a:cs typeface="+mn-cs"/>
              </a:rPr>
              <a:t>Connecticut Department of Energy &amp; Environmental Protection</a:t>
            </a:r>
          </a:p>
        </p:txBody>
      </p:sp>
      <p:sp>
        <p:nvSpPr>
          <p:cNvPr id="7" name="TextBox 6">
            <a:extLst>
              <a:ext uri="{FF2B5EF4-FFF2-40B4-BE49-F238E27FC236}">
                <a16:creationId xmlns:a16="http://schemas.microsoft.com/office/drawing/2014/main" id="{E03999DA-764D-5777-A80F-7BE4BC6211C5}"/>
              </a:ext>
            </a:extLst>
          </p:cNvPr>
          <p:cNvSpPr txBox="1"/>
          <p:nvPr/>
        </p:nvSpPr>
        <p:spPr>
          <a:xfrm>
            <a:off x="2800299" y="6015669"/>
            <a:ext cx="1906962" cy="222676"/>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3F3F3F"/>
              </a:solidFill>
              <a:effectLst/>
              <a:uLnTx/>
              <a:uFillTx/>
              <a:latin typeface="Public Sans"/>
              <a:ea typeface="+mn-ea"/>
              <a:cs typeface="+mn-cs"/>
            </a:endParaRPr>
          </a:p>
        </p:txBody>
      </p:sp>
      <p:sp>
        <p:nvSpPr>
          <p:cNvPr id="9" name="TextBox 8">
            <a:extLst>
              <a:ext uri="{FF2B5EF4-FFF2-40B4-BE49-F238E27FC236}">
                <a16:creationId xmlns:a16="http://schemas.microsoft.com/office/drawing/2014/main" id="{C376185D-20A1-F026-BF75-CD547518E3D1}"/>
              </a:ext>
            </a:extLst>
          </p:cNvPr>
          <p:cNvSpPr txBox="1"/>
          <p:nvPr/>
        </p:nvSpPr>
        <p:spPr>
          <a:xfrm>
            <a:off x="525554" y="5562600"/>
            <a:ext cx="11343358" cy="1068754"/>
          </a:xfrm>
          <a:prstGeom prst="rect">
            <a:avLst/>
          </a:prstGeom>
          <a:noFill/>
        </p:spPr>
        <p:txBody>
          <a:bodyPr wrap="square" rtlCol="0">
            <a:spAutoFit/>
          </a:bodyPr>
          <a:lstStyle/>
          <a:p>
            <a:pPr marL="457200" indent="-457200">
              <a:lnSpc>
                <a:spcPts val="2500"/>
              </a:lnSpc>
              <a:spcBef>
                <a:spcPts val="1200"/>
              </a:spcBef>
              <a:spcAft>
                <a:spcPts val="0"/>
              </a:spcAft>
              <a:buClr>
                <a:srgbClr val="57D3FF"/>
              </a:buClr>
              <a:buSzPct val="100000"/>
              <a:buFont typeface="Arial" panose="020B0604020202020204" pitchFamily="34" charset="0"/>
              <a:buChar char="•"/>
            </a:pPr>
            <a:r>
              <a:rPr lang="en-US" sz="2800" b="1" dirty="0">
                <a:solidFill>
                  <a:srgbClr val="FFC000"/>
                </a:solidFill>
                <a:effectLst>
                  <a:outerShdw blurRad="50800" dist="38100" dir="2700000" algn="tl" rotWithShape="0">
                    <a:prstClr val="black">
                      <a:alpha val="40000"/>
                    </a:prstClr>
                  </a:outerShdw>
                </a:effectLst>
              </a:rPr>
              <a:t>Important!! </a:t>
            </a:r>
            <a:r>
              <a:rPr lang="en-US" sz="2800" dirty="0">
                <a:solidFill>
                  <a:schemeClr val="bg1"/>
                </a:solidFill>
                <a:latin typeface="+mj-lt"/>
              </a:rPr>
              <a:t>Provide documentation that locomotive has been operating 1,000 or more hours per year in the 2 years preceding application. (e.g., operating log)</a:t>
            </a:r>
          </a:p>
        </p:txBody>
      </p:sp>
      <p:pic>
        <p:nvPicPr>
          <p:cNvPr id="8" name="Picture 7" descr="Graphical user interface, text, application, table&#10;&#10;Description automatically generated">
            <a:extLst>
              <a:ext uri="{FF2B5EF4-FFF2-40B4-BE49-F238E27FC236}">
                <a16:creationId xmlns:a16="http://schemas.microsoft.com/office/drawing/2014/main" id="{7FC283AA-1BA5-B85F-4B1E-BE4C7F8E2514}"/>
              </a:ext>
            </a:extLst>
          </p:cNvPr>
          <p:cNvPicPr>
            <a:picLocks noChangeAspect="1"/>
          </p:cNvPicPr>
          <p:nvPr/>
        </p:nvPicPr>
        <p:blipFill>
          <a:blip r:embed="rId2"/>
          <a:stretch>
            <a:fillRect/>
          </a:stretch>
        </p:blipFill>
        <p:spPr>
          <a:xfrm>
            <a:off x="6397647" y="1082249"/>
            <a:ext cx="5629712" cy="4145912"/>
          </a:xfrm>
          <a:prstGeom prst="rect">
            <a:avLst/>
          </a:prstGeom>
        </p:spPr>
      </p:pic>
    </p:spTree>
    <p:extLst>
      <p:ext uri="{BB962C8B-B14F-4D97-AF65-F5344CB8AC3E}">
        <p14:creationId xmlns:p14="http://schemas.microsoft.com/office/powerpoint/2010/main" val="1465044490"/>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4" name="Rectangle 13">
            <a:extLst>
              <a:ext uri="{FF2B5EF4-FFF2-40B4-BE49-F238E27FC236}">
                <a16:creationId xmlns:a16="http://schemas.microsoft.com/office/drawing/2014/main" id="{12609869-9E80-471B-A487-A53288E0E79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w="12700" cap="flat" cmpd="sng" algn="ctr">
            <a:noFill/>
            <a:prstDash val="solid"/>
            <a:miter lim="800000"/>
          </a:ln>
          <a:effectLst/>
          <a:extLs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Public Sans"/>
              <a:ea typeface="+mn-ea"/>
              <a:cs typeface="+mn-cs"/>
            </a:endParaRPr>
          </a:p>
        </p:txBody>
      </p:sp>
      <p:sp>
        <p:nvSpPr>
          <p:cNvPr id="2" name="Title 1">
            <a:extLst>
              <a:ext uri="{FF2B5EF4-FFF2-40B4-BE49-F238E27FC236}">
                <a16:creationId xmlns:a16="http://schemas.microsoft.com/office/drawing/2014/main" id="{07A75872-B751-4CF1-8EFC-DE322CAD2692}"/>
              </a:ext>
            </a:extLst>
          </p:cNvPr>
          <p:cNvSpPr>
            <a:spLocks noGrp="1"/>
          </p:cNvSpPr>
          <p:nvPr>
            <p:ph type="title"/>
          </p:nvPr>
        </p:nvSpPr>
        <p:spPr>
          <a:xfrm>
            <a:off x="1136397" y="502020"/>
            <a:ext cx="5323715" cy="1642970"/>
          </a:xfrm>
        </p:spPr>
        <p:txBody>
          <a:bodyPr anchor="b">
            <a:normAutofit/>
          </a:bodyPr>
          <a:lstStyle/>
          <a:p>
            <a:r>
              <a:rPr lang="en-US" sz="3100" b="1" dirty="0"/>
              <a:t>Agenda:</a:t>
            </a:r>
            <a:br>
              <a:rPr lang="en-US" sz="3100" dirty="0"/>
            </a:br>
            <a:br>
              <a:rPr lang="en-US" sz="3100" dirty="0"/>
            </a:br>
            <a:br>
              <a:rPr lang="en-US" sz="3200" dirty="0">
                <a:effectLst>
                  <a:outerShdw blurRad="50800" dist="38100" dir="2700000" algn="tl" rotWithShape="0">
                    <a:prstClr val="black">
                      <a:alpha val="40000"/>
                    </a:prstClr>
                  </a:outerShdw>
                </a:effectLst>
              </a:rPr>
            </a:br>
            <a:endParaRPr lang="en-US" sz="3100" dirty="0"/>
          </a:p>
        </p:txBody>
      </p:sp>
      <p:sp>
        <p:nvSpPr>
          <p:cNvPr id="5" name="Footer Placeholder 4">
            <a:extLst>
              <a:ext uri="{FF2B5EF4-FFF2-40B4-BE49-F238E27FC236}">
                <a16:creationId xmlns:a16="http://schemas.microsoft.com/office/drawing/2014/main" id="{D58BCB98-C05C-4F09-840C-985A3AAB5E46}"/>
              </a:ext>
            </a:extLst>
          </p:cNvPr>
          <p:cNvSpPr>
            <a:spLocks noGrp="1"/>
          </p:cNvSpPr>
          <p:nvPr>
            <p:ph type="ftr" sz="quarter" idx="11"/>
          </p:nvPr>
        </p:nvSpPr>
        <p:spPr>
          <a:xfrm>
            <a:off x="487680" y="6459378"/>
            <a:ext cx="3779520" cy="306114"/>
          </a:xfrm>
        </p:spPr>
        <p:txBody>
          <a:bodyPr>
            <a:normAutofit/>
          </a:bodyPr>
          <a:lstStyle/>
          <a:p>
            <a:pPr marL="0" marR="0" lvl="0" indent="0" algn="l" defTabSz="457200" rtl="0" eaLnBrk="1" fontAlgn="auto" latinLnBrk="0" hangingPunct="1">
              <a:lnSpc>
                <a:spcPct val="100000"/>
              </a:lnSpc>
              <a:spcBef>
                <a:spcPts val="0"/>
              </a:spcBef>
              <a:spcAft>
                <a:spcPts val="600"/>
              </a:spcAft>
              <a:buClrTx/>
              <a:buSzTx/>
              <a:buFontTx/>
              <a:buNone/>
              <a:tabLst/>
              <a:defRPr/>
            </a:pPr>
            <a:r>
              <a:rPr kumimoji="0" lang="en-US" sz="1050" b="0" i="0" u="none" strike="noStrike" kern="1200" cap="none" spc="0" normalizeH="0" baseline="0" noProof="0" dirty="0">
                <a:ln>
                  <a:noFill/>
                </a:ln>
                <a:solidFill>
                  <a:srgbClr val="3F3F3F">
                    <a:lumMod val="50000"/>
                    <a:lumOff val="50000"/>
                  </a:srgbClr>
                </a:solidFill>
                <a:effectLst/>
                <a:uLnTx/>
                <a:uFillTx/>
                <a:latin typeface="Public Sans ExtraBold"/>
                <a:ea typeface="+mn-ea"/>
                <a:cs typeface="+mn-cs"/>
              </a:rPr>
              <a:t>Connecticut Department of Energy &amp; Environmental Protection</a:t>
            </a:r>
          </a:p>
        </p:txBody>
      </p:sp>
      <p:sp>
        <p:nvSpPr>
          <p:cNvPr id="8" name="Content Placeholder 2">
            <a:extLst>
              <a:ext uri="{FF2B5EF4-FFF2-40B4-BE49-F238E27FC236}">
                <a16:creationId xmlns:a16="http://schemas.microsoft.com/office/drawing/2014/main" id="{EEDBD8C7-DF2B-44E3-AEBC-4CC8941C835A}"/>
              </a:ext>
            </a:extLst>
          </p:cNvPr>
          <p:cNvSpPr>
            <a:spLocks noGrp="1"/>
          </p:cNvSpPr>
          <p:nvPr>
            <p:ph idx="1"/>
          </p:nvPr>
        </p:nvSpPr>
        <p:spPr>
          <a:xfrm>
            <a:off x="1078826" y="1531576"/>
            <a:ext cx="5315189" cy="4494370"/>
          </a:xfrm>
        </p:spPr>
        <p:txBody>
          <a:bodyPr anchor="t">
            <a:noAutofit/>
          </a:bodyPr>
          <a:lstStyle/>
          <a:p>
            <a:pPr>
              <a:spcBef>
                <a:spcPts val="1200"/>
              </a:spcBef>
              <a:spcAft>
                <a:spcPts val="0"/>
              </a:spcAft>
            </a:pPr>
            <a:r>
              <a:rPr lang="en-US" sz="2800" b="1" dirty="0">
                <a:solidFill>
                  <a:srgbClr val="0D2C6C"/>
                </a:solidFill>
              </a:rPr>
              <a:t>Background on Diesel Emissions Reduction Act (DERA)</a:t>
            </a:r>
          </a:p>
          <a:p>
            <a:pPr>
              <a:spcBef>
                <a:spcPts val="1200"/>
              </a:spcBef>
              <a:spcAft>
                <a:spcPts val="0"/>
              </a:spcAft>
            </a:pPr>
            <a:r>
              <a:rPr lang="en-US" sz="2800" b="1" dirty="0">
                <a:solidFill>
                  <a:srgbClr val="0D2C6C"/>
                </a:solidFill>
              </a:rPr>
              <a:t>Connecticut State DERA Program</a:t>
            </a:r>
          </a:p>
          <a:p>
            <a:pPr lvl="1">
              <a:lnSpc>
                <a:spcPts val="2700"/>
              </a:lnSpc>
              <a:spcBef>
                <a:spcPts val="0"/>
              </a:spcBef>
              <a:spcAft>
                <a:spcPts val="0"/>
              </a:spcAft>
            </a:pPr>
            <a:r>
              <a:rPr lang="en-US" sz="2800" dirty="0">
                <a:solidFill>
                  <a:srgbClr val="0D2C6C"/>
                </a:solidFill>
                <a:latin typeface="+mj-lt"/>
              </a:rPr>
              <a:t>Program Summary &amp; Benefits</a:t>
            </a:r>
          </a:p>
          <a:p>
            <a:pPr>
              <a:lnSpc>
                <a:spcPts val="2700"/>
              </a:lnSpc>
              <a:spcBef>
                <a:spcPts val="1200"/>
              </a:spcBef>
              <a:spcAft>
                <a:spcPts val="0"/>
              </a:spcAft>
            </a:pPr>
            <a:r>
              <a:rPr lang="en-US" sz="2800" b="1" dirty="0">
                <a:solidFill>
                  <a:srgbClr val="0D2C6C"/>
                </a:solidFill>
              </a:rPr>
              <a:t>Funding </a:t>
            </a:r>
          </a:p>
          <a:p>
            <a:pPr>
              <a:lnSpc>
                <a:spcPts val="2700"/>
              </a:lnSpc>
              <a:spcBef>
                <a:spcPts val="1200"/>
              </a:spcBef>
              <a:spcAft>
                <a:spcPts val="0"/>
              </a:spcAft>
            </a:pPr>
            <a:r>
              <a:rPr lang="en-US" sz="2800" b="1" dirty="0">
                <a:solidFill>
                  <a:srgbClr val="0D2C6C"/>
                </a:solidFill>
              </a:rPr>
              <a:t>Application &amp; Selection</a:t>
            </a:r>
          </a:p>
          <a:p>
            <a:pPr>
              <a:spcBef>
                <a:spcPts val="1200"/>
              </a:spcBef>
              <a:spcAft>
                <a:spcPts val="0"/>
              </a:spcAft>
            </a:pPr>
            <a:r>
              <a:rPr lang="en-US" sz="2800" b="1" dirty="0">
                <a:solidFill>
                  <a:srgbClr val="0D2C6C"/>
                </a:solidFill>
              </a:rPr>
              <a:t>Answers to Common Questions</a:t>
            </a:r>
          </a:p>
          <a:p>
            <a:pPr>
              <a:spcBef>
                <a:spcPts val="1200"/>
              </a:spcBef>
              <a:spcAft>
                <a:spcPts val="0"/>
              </a:spcAft>
            </a:pPr>
            <a:r>
              <a:rPr lang="en-US" sz="2800" b="1" dirty="0">
                <a:solidFill>
                  <a:srgbClr val="0D2C6C"/>
                </a:solidFill>
              </a:rPr>
              <a:t>Contacting Us</a:t>
            </a:r>
          </a:p>
          <a:p>
            <a:pPr>
              <a:spcBef>
                <a:spcPts val="1200"/>
              </a:spcBef>
              <a:spcAft>
                <a:spcPts val="0"/>
              </a:spcAft>
            </a:pPr>
            <a:r>
              <a:rPr lang="en-US" sz="2800" b="1" dirty="0">
                <a:solidFill>
                  <a:srgbClr val="0D2C6C"/>
                </a:solidFill>
              </a:rPr>
              <a:t>Q &amp; A Period</a:t>
            </a:r>
          </a:p>
          <a:p>
            <a:pPr>
              <a:spcBef>
                <a:spcPts val="0"/>
              </a:spcBef>
              <a:spcAft>
                <a:spcPts val="1200"/>
              </a:spcAft>
              <a:buClr>
                <a:srgbClr val="0D2C6C"/>
              </a:buClr>
              <a:buFont typeface="Arial" panose="020B0604020202020204" pitchFamily="34" charset="0"/>
              <a:buChar char="•"/>
            </a:pPr>
            <a:endParaRPr lang="en-US" sz="2800" b="1" dirty="0">
              <a:solidFill>
                <a:srgbClr val="0D2C6C"/>
              </a:solidFill>
              <a:latin typeface="+mn-lt"/>
            </a:endParaRPr>
          </a:p>
        </p:txBody>
      </p:sp>
      <p:sp>
        <p:nvSpPr>
          <p:cNvPr id="16" name="Rectangle 15">
            <a:extLst>
              <a:ext uri="{FF2B5EF4-FFF2-40B4-BE49-F238E27FC236}">
                <a16:creationId xmlns:a16="http://schemas.microsoft.com/office/drawing/2014/main" id="{7004738A-9D34-43E8-97D2-CA0EED4F8BE0}"/>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10800000" flipH="1">
            <a:off x="8123333" y="-5"/>
            <a:ext cx="4092521" cy="6858000"/>
          </a:xfrm>
          <a:prstGeom prst="rect">
            <a:avLst/>
          </a:prstGeom>
          <a:gradFill>
            <a:gsLst>
              <a:gs pos="8000">
                <a:srgbClr val="000000">
                  <a:alpha val="94000"/>
                </a:srgbClr>
              </a:gs>
              <a:gs pos="100000">
                <a:schemeClr val="accent1"/>
              </a:gs>
            </a:gsLst>
            <a:lin ang="2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Public Sans"/>
              <a:ea typeface="+mn-ea"/>
              <a:cs typeface="+mn-cs"/>
            </a:endParaRPr>
          </a:p>
        </p:txBody>
      </p:sp>
      <p:sp>
        <p:nvSpPr>
          <p:cNvPr id="18" name="Rectangle 17">
            <a:extLst>
              <a:ext uri="{FF2B5EF4-FFF2-40B4-BE49-F238E27FC236}">
                <a16:creationId xmlns:a16="http://schemas.microsoft.com/office/drawing/2014/main" id="{B8B8D07F-F13E-443E-BA68-2D26672D76B9}"/>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10800000" flipH="1">
            <a:off x="8123333" y="-2"/>
            <a:ext cx="4092521" cy="6400369"/>
          </a:xfrm>
          <a:prstGeom prst="rect">
            <a:avLst/>
          </a:prstGeom>
          <a:gradFill>
            <a:gsLst>
              <a:gs pos="31000">
                <a:schemeClr val="accent1">
                  <a:lumMod val="50000"/>
                  <a:alpha val="0"/>
                </a:schemeClr>
              </a:gs>
              <a:gs pos="100000">
                <a:schemeClr val="accent1">
                  <a:lumMod val="50000"/>
                  <a:alpha val="26000"/>
                </a:schemeClr>
              </a:gs>
            </a:gsLst>
            <a:lin ang="18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Public Sans"/>
              <a:ea typeface="+mn-ea"/>
              <a:cs typeface="+mn-cs"/>
            </a:endParaRPr>
          </a:p>
        </p:txBody>
      </p:sp>
      <p:sp>
        <p:nvSpPr>
          <p:cNvPr id="20" name="Rectangle 19">
            <a:extLst>
              <a:ext uri="{FF2B5EF4-FFF2-40B4-BE49-F238E27FC236}">
                <a16:creationId xmlns:a16="http://schemas.microsoft.com/office/drawing/2014/main" id="{2813A4FA-24A5-41ED-A534-3807D1B2F344}"/>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10800000" flipH="1">
            <a:off x="8123333" y="-22"/>
            <a:ext cx="4068667" cy="6400389"/>
          </a:xfrm>
          <a:prstGeom prst="rect">
            <a:avLst/>
          </a:prstGeom>
          <a:gradFill>
            <a:gsLst>
              <a:gs pos="0">
                <a:schemeClr val="accent1">
                  <a:alpha val="0"/>
                </a:schemeClr>
              </a:gs>
              <a:gs pos="72000">
                <a:srgbClr val="000000">
                  <a:alpha val="21000"/>
                </a:srgbClr>
              </a:gs>
            </a:gsLst>
            <a:lin ang="3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Public Sans"/>
              <a:ea typeface="+mn-ea"/>
              <a:cs typeface="+mn-cs"/>
            </a:endParaRPr>
          </a:p>
        </p:txBody>
      </p:sp>
      <p:sp>
        <p:nvSpPr>
          <p:cNvPr id="22" name="Rectangle 21">
            <a:extLst>
              <a:ext uri="{FF2B5EF4-FFF2-40B4-BE49-F238E27FC236}">
                <a16:creationId xmlns:a16="http://schemas.microsoft.com/office/drawing/2014/main" id="{C3944F27-CA70-4E84-A51A-E6BF89558979}"/>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10800000" flipH="1">
            <a:off x="8123333" y="-10"/>
            <a:ext cx="3611467" cy="6857997"/>
          </a:xfrm>
          <a:prstGeom prst="rect">
            <a:avLst/>
          </a:prstGeom>
          <a:gradFill>
            <a:gsLst>
              <a:gs pos="0">
                <a:schemeClr val="accent1">
                  <a:alpha val="0"/>
                </a:schemeClr>
              </a:gs>
              <a:gs pos="93000">
                <a:srgbClr val="000000">
                  <a:alpha val="29000"/>
                </a:srgb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Public Sans"/>
              <a:ea typeface="+mn-ea"/>
              <a:cs typeface="+mn-cs"/>
            </a:endParaRPr>
          </a:p>
        </p:txBody>
      </p:sp>
      <p:sp>
        <p:nvSpPr>
          <p:cNvPr id="4" name="Date Placeholder 3">
            <a:extLst>
              <a:ext uri="{FF2B5EF4-FFF2-40B4-BE49-F238E27FC236}">
                <a16:creationId xmlns:a16="http://schemas.microsoft.com/office/drawing/2014/main" id="{6D17E1B7-36C4-4EF9-AF26-594B8F9BD932}"/>
              </a:ext>
            </a:extLst>
          </p:cNvPr>
          <p:cNvSpPr>
            <a:spLocks noGrp="1"/>
          </p:cNvSpPr>
          <p:nvPr>
            <p:ph type="dt" sz="half" idx="10"/>
          </p:nvPr>
        </p:nvSpPr>
        <p:spPr>
          <a:xfrm>
            <a:off x="8961120" y="6459378"/>
            <a:ext cx="2743200" cy="365125"/>
          </a:xfrm>
        </p:spPr>
        <p:txBody>
          <a:bodyPr>
            <a:normAutofit/>
          </a:bodyPr>
          <a:lstStyle/>
          <a:p>
            <a:pPr marL="0" marR="0" lvl="0" indent="0" algn="r" defTabSz="457200" rtl="0" eaLnBrk="1" fontAlgn="auto" latinLnBrk="0" hangingPunct="1">
              <a:lnSpc>
                <a:spcPct val="100000"/>
              </a:lnSpc>
              <a:spcBef>
                <a:spcPts val="0"/>
              </a:spcBef>
              <a:spcAft>
                <a:spcPts val="600"/>
              </a:spcAft>
              <a:buClrTx/>
              <a:buSzTx/>
              <a:buFontTx/>
              <a:buNone/>
              <a:tabLst/>
              <a:defRPr/>
            </a:pPr>
            <a:fld id="{FDEE75F8-48EB-4839-9E71-8CCEE647FA5C}" type="datetime1">
              <a:rPr kumimoji="0" lang="en-US" sz="1100" b="0" i="0" u="none" strike="noStrike" kern="1200" cap="none" spc="0" normalizeH="0" baseline="0" noProof="0">
                <a:ln>
                  <a:noFill/>
                </a:ln>
                <a:solidFill>
                  <a:srgbClr val="FFFFFF"/>
                </a:solidFill>
                <a:effectLst/>
                <a:uLnTx/>
                <a:uFillTx/>
                <a:latin typeface="Public Sans ExtraBold"/>
                <a:ea typeface="+mn-ea"/>
                <a:cs typeface="+mn-cs"/>
              </a:rPr>
              <a:pPr marL="0" marR="0" lvl="0" indent="0" algn="r" defTabSz="457200" rtl="0" eaLnBrk="1" fontAlgn="auto" latinLnBrk="0" hangingPunct="1">
                <a:lnSpc>
                  <a:spcPct val="100000"/>
                </a:lnSpc>
                <a:spcBef>
                  <a:spcPts val="0"/>
                </a:spcBef>
                <a:spcAft>
                  <a:spcPts val="600"/>
                </a:spcAft>
                <a:buClrTx/>
                <a:buSzTx/>
                <a:buFontTx/>
                <a:buNone/>
                <a:tabLst/>
                <a:defRPr/>
              </a:pPr>
              <a:t>1/9/2025</a:t>
            </a:fld>
            <a:endParaRPr kumimoji="0" lang="en-US" sz="1100" b="0" i="0" u="none" strike="noStrike" kern="1200" cap="none" spc="0" normalizeH="0" baseline="0" noProof="0" dirty="0">
              <a:ln>
                <a:noFill/>
              </a:ln>
              <a:solidFill>
                <a:srgbClr val="FFFFFF"/>
              </a:solidFill>
              <a:effectLst/>
              <a:uLnTx/>
              <a:uFillTx/>
              <a:latin typeface="Public Sans ExtraBold"/>
              <a:ea typeface="+mn-ea"/>
              <a:cs typeface="+mn-cs"/>
            </a:endParaRPr>
          </a:p>
        </p:txBody>
      </p:sp>
      <p:pic>
        <p:nvPicPr>
          <p:cNvPr id="7" name="Picture 6">
            <a:extLst>
              <a:ext uri="{FF2B5EF4-FFF2-40B4-BE49-F238E27FC236}">
                <a16:creationId xmlns:a16="http://schemas.microsoft.com/office/drawing/2014/main" id="{436EA722-9380-A07C-A169-C0EC6B665B88}"/>
              </a:ext>
            </a:extLst>
          </p:cNvPr>
          <p:cNvPicPr>
            <a:picLocks noChangeAspect="1"/>
          </p:cNvPicPr>
          <p:nvPr/>
        </p:nvPicPr>
        <p:blipFill>
          <a:blip r:embed="rId2"/>
          <a:stretch>
            <a:fillRect/>
          </a:stretch>
        </p:blipFill>
        <p:spPr>
          <a:xfrm>
            <a:off x="8610600" y="1531576"/>
            <a:ext cx="2895600" cy="2641859"/>
          </a:xfrm>
          <a:prstGeom prst="rect">
            <a:avLst/>
          </a:prstGeom>
        </p:spPr>
      </p:pic>
    </p:spTree>
    <p:extLst>
      <p:ext uri="{BB962C8B-B14F-4D97-AF65-F5344CB8AC3E}">
        <p14:creationId xmlns:p14="http://schemas.microsoft.com/office/powerpoint/2010/main" val="135544297"/>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28" name="Slide Background Fill">
            <a:extLst>
              <a:ext uri="{FF2B5EF4-FFF2-40B4-BE49-F238E27FC236}">
                <a16:creationId xmlns:a16="http://schemas.microsoft.com/office/drawing/2014/main" id="{7D07B7BC-3270-4CF3-A7AA-0937908AD58A}"/>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49"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Public Sans"/>
              <a:ea typeface="+mn-ea"/>
              <a:cs typeface="+mn-cs"/>
            </a:endParaRPr>
          </a:p>
        </p:txBody>
      </p:sp>
      <p:grpSp>
        <p:nvGrpSpPr>
          <p:cNvPr id="30" name="Group 29">
            <a:extLst>
              <a:ext uri="{FF2B5EF4-FFF2-40B4-BE49-F238E27FC236}">
                <a16:creationId xmlns:a16="http://schemas.microsoft.com/office/drawing/2014/main" id="{3248F5E6-4377-481A-9615-8B26AF96A076}"/>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0"/>
            <a:ext cx="12188952" cy="6858000"/>
            <a:chOff x="651279" y="598259"/>
            <a:chExt cx="10889442" cy="5680742"/>
          </a:xfrm>
        </p:grpSpPr>
        <p:sp>
          <p:nvSpPr>
            <p:cNvPr id="31" name="Color">
              <a:extLst>
                <a:ext uri="{FF2B5EF4-FFF2-40B4-BE49-F238E27FC236}">
                  <a16:creationId xmlns:a16="http://schemas.microsoft.com/office/drawing/2014/main" id="{D8552057-9E04-4499-916A-649BB6B5126C}"/>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Public Sans"/>
                <a:ea typeface="+mn-ea"/>
                <a:cs typeface="+mn-cs"/>
              </a:endParaRPr>
            </a:p>
          </p:txBody>
        </p:sp>
        <p:sp>
          <p:nvSpPr>
            <p:cNvPr id="32" name="Color">
              <a:extLst>
                <a:ext uri="{FF2B5EF4-FFF2-40B4-BE49-F238E27FC236}">
                  <a16:creationId xmlns:a16="http://schemas.microsoft.com/office/drawing/2014/main" id="{D1194A2F-4E63-4228-A833-4D86528EAD7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Public Sans"/>
                <a:ea typeface="+mn-ea"/>
                <a:cs typeface="+mn-cs"/>
              </a:endParaRPr>
            </a:p>
          </p:txBody>
        </p:sp>
      </p:grpSp>
      <p:grpSp>
        <p:nvGrpSpPr>
          <p:cNvPr id="34" name="Group 33">
            <a:extLst>
              <a:ext uri="{FF2B5EF4-FFF2-40B4-BE49-F238E27FC236}">
                <a16:creationId xmlns:a16="http://schemas.microsoft.com/office/drawing/2014/main" id="{E27AF472-EAE3-4572-AB69-B92BD10DBC6D}"/>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35" name="Freeform: Shape 34">
              <a:extLst>
                <a:ext uri="{FF2B5EF4-FFF2-40B4-BE49-F238E27FC236}">
                  <a16:creationId xmlns:a16="http://schemas.microsoft.com/office/drawing/2014/main" id="{BF4DB9D2-6215-420C-874C-82EADF8C6C70}"/>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Public Sans"/>
                <a:ea typeface="+mn-ea"/>
                <a:cs typeface="+mn-cs"/>
              </a:endParaRPr>
            </a:p>
          </p:txBody>
        </p:sp>
        <p:sp>
          <p:nvSpPr>
            <p:cNvPr id="36" name="Freeform: Shape 35">
              <a:extLst>
                <a:ext uri="{FF2B5EF4-FFF2-40B4-BE49-F238E27FC236}">
                  <a16:creationId xmlns:a16="http://schemas.microsoft.com/office/drawing/2014/main" id="{1F003139-C97C-44FA-B139-32E4DFDCE9C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Public Sans"/>
                <a:ea typeface="+mn-ea"/>
                <a:cs typeface="+mn-cs"/>
              </a:endParaRPr>
            </a:p>
          </p:txBody>
        </p:sp>
        <p:sp>
          <p:nvSpPr>
            <p:cNvPr id="37" name="Freeform: Shape 36">
              <a:extLst>
                <a:ext uri="{FF2B5EF4-FFF2-40B4-BE49-F238E27FC236}">
                  <a16:creationId xmlns:a16="http://schemas.microsoft.com/office/drawing/2014/main" id="{5CE4DD6E-8CEA-45EE-B630-DBC22144D88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Public Sans"/>
                <a:ea typeface="+mn-ea"/>
                <a:cs typeface="+mn-cs"/>
              </a:endParaRPr>
            </a:p>
          </p:txBody>
        </p:sp>
        <p:sp>
          <p:nvSpPr>
            <p:cNvPr id="38" name="Freeform: Shape 37">
              <a:extLst>
                <a:ext uri="{FF2B5EF4-FFF2-40B4-BE49-F238E27FC236}">
                  <a16:creationId xmlns:a16="http://schemas.microsoft.com/office/drawing/2014/main" id="{A4372F7F-AA3C-470B-AA61-7C35B7722C9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Public Sans"/>
                <a:ea typeface="+mn-ea"/>
                <a:cs typeface="+mn-cs"/>
              </a:endParaRPr>
            </a:p>
          </p:txBody>
        </p:sp>
        <p:sp>
          <p:nvSpPr>
            <p:cNvPr id="39" name="Freeform: Shape 38">
              <a:extLst>
                <a:ext uri="{FF2B5EF4-FFF2-40B4-BE49-F238E27FC236}">
                  <a16:creationId xmlns:a16="http://schemas.microsoft.com/office/drawing/2014/main" id="{34B605BF-D199-43DD-9328-E99F2ADFC6F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Public Sans"/>
                <a:ea typeface="+mn-ea"/>
                <a:cs typeface="+mn-cs"/>
              </a:endParaRPr>
            </a:p>
          </p:txBody>
        </p:sp>
        <p:sp>
          <p:nvSpPr>
            <p:cNvPr id="40" name="Freeform: Shape 39">
              <a:extLst>
                <a:ext uri="{FF2B5EF4-FFF2-40B4-BE49-F238E27FC236}">
                  <a16:creationId xmlns:a16="http://schemas.microsoft.com/office/drawing/2014/main" id="{E5D42A77-7336-4A35-8922-8098A16AA27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Public Sans"/>
                <a:ea typeface="+mn-ea"/>
                <a:cs typeface="+mn-cs"/>
              </a:endParaRPr>
            </a:p>
          </p:txBody>
        </p:sp>
        <p:sp>
          <p:nvSpPr>
            <p:cNvPr id="41" name="Freeform: Shape 40">
              <a:extLst>
                <a:ext uri="{FF2B5EF4-FFF2-40B4-BE49-F238E27FC236}">
                  <a16:creationId xmlns:a16="http://schemas.microsoft.com/office/drawing/2014/main" id="{7401EE7D-B85D-4C10-AB8C-71884EFB112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Public Sans"/>
                <a:ea typeface="+mn-ea"/>
                <a:cs typeface="+mn-cs"/>
              </a:endParaRPr>
            </a:p>
          </p:txBody>
        </p:sp>
      </p:grpSp>
      <p:sp>
        <p:nvSpPr>
          <p:cNvPr id="2" name="Title 1">
            <a:extLst>
              <a:ext uri="{FF2B5EF4-FFF2-40B4-BE49-F238E27FC236}">
                <a16:creationId xmlns:a16="http://schemas.microsoft.com/office/drawing/2014/main" id="{3630D9C6-276F-4D27-8C4E-B26E36AC76AC}"/>
              </a:ext>
            </a:extLst>
          </p:cNvPr>
          <p:cNvSpPr>
            <a:spLocks noGrp="1"/>
          </p:cNvSpPr>
          <p:nvPr>
            <p:ph type="title"/>
          </p:nvPr>
        </p:nvSpPr>
        <p:spPr>
          <a:xfrm>
            <a:off x="307269" y="451732"/>
            <a:ext cx="10567416" cy="1025957"/>
          </a:xfrm>
        </p:spPr>
        <p:txBody>
          <a:bodyPr anchor="t">
            <a:normAutofit/>
          </a:bodyPr>
          <a:lstStyle/>
          <a:p>
            <a:r>
              <a:rPr lang="en-US" sz="4000" dirty="0">
                <a:solidFill>
                  <a:schemeClr val="bg1"/>
                </a:solidFill>
              </a:rPr>
              <a:t>Part III.B: – verified retrofit Technologies</a:t>
            </a:r>
          </a:p>
        </p:txBody>
      </p:sp>
      <p:sp>
        <p:nvSpPr>
          <p:cNvPr id="3" name="Content Placeholder 2">
            <a:extLst>
              <a:ext uri="{FF2B5EF4-FFF2-40B4-BE49-F238E27FC236}">
                <a16:creationId xmlns:a16="http://schemas.microsoft.com/office/drawing/2014/main" id="{0B328DA5-C605-40B1-A0C9-92F3F237F1F8}"/>
              </a:ext>
            </a:extLst>
          </p:cNvPr>
          <p:cNvSpPr>
            <a:spLocks noGrp="1"/>
          </p:cNvSpPr>
          <p:nvPr>
            <p:ph idx="1"/>
          </p:nvPr>
        </p:nvSpPr>
        <p:spPr>
          <a:xfrm>
            <a:off x="210472" y="1403975"/>
            <a:ext cx="11432120" cy="3203913"/>
          </a:xfrm>
        </p:spPr>
        <p:txBody>
          <a:bodyPr anchor="ctr">
            <a:normAutofit fontScale="25000" lnSpcReduction="20000"/>
          </a:bodyPr>
          <a:lstStyle/>
          <a:p>
            <a:pPr marL="285750" lvl="1">
              <a:lnSpc>
                <a:spcPts val="2500"/>
              </a:lnSpc>
              <a:spcBef>
                <a:spcPts val="1200"/>
              </a:spcBef>
              <a:spcAft>
                <a:spcPts val="0"/>
              </a:spcAft>
              <a:buSzPct val="100000"/>
              <a:buFont typeface="Arial" panose="020B0604020202020204" pitchFamily="34" charset="0"/>
              <a:buChar char="•"/>
            </a:pPr>
            <a:r>
              <a:rPr lang="en-US" sz="11200" b="0" dirty="0">
                <a:solidFill>
                  <a:schemeClr val="bg1"/>
                </a:solidFill>
                <a:latin typeface="+mj-lt"/>
              </a:rPr>
              <a:t> Verified Retrofit Technologies, a.k.a. Emission Control Technologies, can be fully covered</a:t>
            </a:r>
          </a:p>
          <a:p>
            <a:pPr marL="285750" lvl="1">
              <a:lnSpc>
                <a:spcPts val="2500"/>
              </a:lnSpc>
              <a:spcBef>
                <a:spcPts val="1200"/>
              </a:spcBef>
              <a:spcAft>
                <a:spcPts val="0"/>
              </a:spcAft>
              <a:buSzPct val="100000"/>
              <a:buFont typeface="Arial" panose="020B0604020202020204" pitchFamily="34" charset="0"/>
              <a:buChar char="•"/>
            </a:pPr>
            <a:r>
              <a:rPr lang="en-US" sz="11200" b="0" dirty="0">
                <a:solidFill>
                  <a:schemeClr val="bg1"/>
                </a:solidFill>
                <a:latin typeface="+mj-lt"/>
              </a:rPr>
              <a:t>  Marine Retrofits include:</a:t>
            </a:r>
          </a:p>
          <a:p>
            <a:pPr marL="685800" lvl="2">
              <a:lnSpc>
                <a:spcPts val="2500"/>
              </a:lnSpc>
              <a:spcBef>
                <a:spcPts val="0"/>
              </a:spcBef>
              <a:spcAft>
                <a:spcPts val="600"/>
              </a:spcAft>
              <a:buSzPct val="100000"/>
            </a:pPr>
            <a:r>
              <a:rPr lang="en-US" sz="11200" dirty="0">
                <a:solidFill>
                  <a:schemeClr val="bg1"/>
                </a:solidFill>
                <a:latin typeface="+mj-lt"/>
              </a:rPr>
              <a:t> diesel oxidation catalysts (DOCs) </a:t>
            </a:r>
          </a:p>
          <a:p>
            <a:pPr marL="685800" lvl="2">
              <a:lnSpc>
                <a:spcPts val="2500"/>
              </a:lnSpc>
              <a:spcBef>
                <a:spcPts val="0"/>
              </a:spcBef>
              <a:spcAft>
                <a:spcPts val="600"/>
              </a:spcAft>
              <a:buSzPct val="100000"/>
            </a:pPr>
            <a:r>
              <a:rPr lang="en-US" sz="11200" dirty="0">
                <a:solidFill>
                  <a:schemeClr val="bg1"/>
                </a:solidFill>
                <a:latin typeface="+mj-lt"/>
              </a:rPr>
              <a:t> diesel particulate filters (DPFs)</a:t>
            </a:r>
          </a:p>
          <a:p>
            <a:pPr marL="685800" lvl="2">
              <a:lnSpc>
                <a:spcPts val="2500"/>
              </a:lnSpc>
              <a:spcBef>
                <a:spcPts val="0"/>
              </a:spcBef>
              <a:spcAft>
                <a:spcPts val="600"/>
              </a:spcAft>
              <a:buSzPct val="100000"/>
            </a:pPr>
            <a:r>
              <a:rPr lang="en-US" sz="11200" dirty="0">
                <a:solidFill>
                  <a:schemeClr val="bg1"/>
                </a:solidFill>
                <a:latin typeface="+mj-lt"/>
              </a:rPr>
              <a:t> closed crankcase ventilation (CCV) filtration systems</a:t>
            </a:r>
          </a:p>
          <a:p>
            <a:pPr marL="685800" lvl="2">
              <a:lnSpc>
                <a:spcPts val="2500"/>
              </a:lnSpc>
              <a:spcBef>
                <a:spcPts val="0"/>
              </a:spcBef>
              <a:spcAft>
                <a:spcPts val="600"/>
              </a:spcAft>
              <a:buSzPct val="100000"/>
            </a:pPr>
            <a:r>
              <a:rPr lang="en-US" sz="11200" dirty="0">
                <a:solidFill>
                  <a:schemeClr val="bg1"/>
                </a:solidFill>
                <a:latin typeface="+mj-lt"/>
              </a:rPr>
              <a:t> selective catalytic reduction systems (SCRs)</a:t>
            </a:r>
          </a:p>
          <a:p>
            <a:pPr marL="285750" lvl="1">
              <a:lnSpc>
                <a:spcPts val="2500"/>
              </a:lnSpc>
              <a:spcBef>
                <a:spcPts val="1200"/>
              </a:spcBef>
              <a:spcAft>
                <a:spcPts val="0"/>
              </a:spcAft>
              <a:buSzPct val="100000"/>
              <a:buFont typeface="Arial" panose="020B0604020202020204" pitchFamily="34" charset="0"/>
              <a:buChar char="•"/>
            </a:pPr>
            <a:r>
              <a:rPr lang="en-US" sz="11200" b="0" dirty="0">
                <a:solidFill>
                  <a:schemeClr val="bg1"/>
                </a:solidFill>
                <a:latin typeface="+mj-lt"/>
              </a:rPr>
              <a:t> Provide evidence that technology is EPA or CARB verified.</a:t>
            </a:r>
          </a:p>
          <a:p>
            <a:pPr marL="285750" lvl="1">
              <a:lnSpc>
                <a:spcPts val="2500"/>
              </a:lnSpc>
              <a:spcBef>
                <a:spcPts val="1200"/>
              </a:spcBef>
              <a:spcAft>
                <a:spcPts val="0"/>
              </a:spcAft>
              <a:buSzPct val="100000"/>
              <a:buFont typeface="Arial" panose="020B0604020202020204" pitchFamily="34" charset="0"/>
              <a:buChar char="•"/>
            </a:pPr>
            <a:r>
              <a:rPr lang="en-US" sz="11200" b="0" dirty="0">
                <a:solidFill>
                  <a:schemeClr val="bg1"/>
                </a:solidFill>
                <a:latin typeface="+mj-lt"/>
              </a:rPr>
              <a:t> Submit all required supporting documentation.</a:t>
            </a:r>
          </a:p>
          <a:p>
            <a:pPr marL="605790" lvl="1" indent="-457200">
              <a:lnSpc>
                <a:spcPts val="2700"/>
              </a:lnSpc>
              <a:spcBef>
                <a:spcPts val="0"/>
              </a:spcBef>
              <a:buSzPct val="100000"/>
              <a:buFont typeface="Arial" panose="020B0604020202020204" pitchFamily="34" charset="0"/>
              <a:buChar char="•"/>
            </a:pPr>
            <a:endParaRPr lang="en-US" sz="2800" b="0" dirty="0">
              <a:solidFill>
                <a:schemeClr val="bg1"/>
              </a:solidFill>
              <a:latin typeface="+mj-lt"/>
            </a:endParaRPr>
          </a:p>
        </p:txBody>
      </p:sp>
      <p:sp>
        <p:nvSpPr>
          <p:cNvPr id="4" name="Date Placeholder 3">
            <a:extLst>
              <a:ext uri="{FF2B5EF4-FFF2-40B4-BE49-F238E27FC236}">
                <a16:creationId xmlns:a16="http://schemas.microsoft.com/office/drawing/2014/main" id="{E53E3C65-D16D-466B-BCBC-01E86B20F644}"/>
              </a:ext>
            </a:extLst>
          </p:cNvPr>
          <p:cNvSpPr>
            <a:spLocks noGrp="1"/>
          </p:cNvSpPr>
          <p:nvPr>
            <p:ph type="dt" sz="half" idx="10"/>
          </p:nvPr>
        </p:nvSpPr>
        <p:spPr>
          <a:xfrm rot="5400000">
            <a:off x="10735056" y="987552"/>
            <a:ext cx="2286000" cy="640080"/>
          </a:xfrm>
        </p:spPr>
        <p:txBody>
          <a:bodyPr anchor="ctr">
            <a:normAutofit/>
          </a:bodyPr>
          <a:lstStyle/>
          <a:p>
            <a:pPr marL="0" marR="0" lvl="0" indent="0" algn="r" defTabSz="457200" rtl="0" eaLnBrk="1" fontAlgn="auto" latinLnBrk="0" hangingPunct="1">
              <a:lnSpc>
                <a:spcPct val="100000"/>
              </a:lnSpc>
              <a:spcBef>
                <a:spcPts val="0"/>
              </a:spcBef>
              <a:spcAft>
                <a:spcPts val="600"/>
              </a:spcAft>
              <a:buClrTx/>
              <a:buSzTx/>
              <a:buFontTx/>
              <a:buNone/>
              <a:tabLst/>
              <a:defRPr/>
            </a:pPr>
            <a:fld id="{FDEE75F8-48EB-4839-9E71-8CCEE647FA5C}" type="datetime1">
              <a:rPr kumimoji="0" lang="en-US" sz="1000" b="0" i="0" u="none" strike="noStrike" kern="1200" cap="none" spc="0" normalizeH="0" baseline="0" noProof="0">
                <a:ln>
                  <a:noFill/>
                </a:ln>
                <a:solidFill>
                  <a:prstClr val="white"/>
                </a:solidFill>
                <a:effectLst/>
                <a:uLnTx/>
                <a:uFillTx/>
                <a:latin typeface="Public Sans ExtraBold"/>
                <a:ea typeface="+mn-ea"/>
                <a:cs typeface="+mn-cs"/>
              </a:rPr>
              <a:pPr marL="0" marR="0" lvl="0" indent="0" algn="r" defTabSz="457200" rtl="0" eaLnBrk="1" fontAlgn="auto" latinLnBrk="0" hangingPunct="1">
                <a:lnSpc>
                  <a:spcPct val="100000"/>
                </a:lnSpc>
                <a:spcBef>
                  <a:spcPts val="0"/>
                </a:spcBef>
                <a:spcAft>
                  <a:spcPts val="600"/>
                </a:spcAft>
                <a:buClrTx/>
                <a:buSzTx/>
                <a:buFontTx/>
                <a:buNone/>
                <a:tabLst/>
                <a:defRPr/>
              </a:pPr>
              <a:t>1/9/2025</a:t>
            </a:fld>
            <a:endParaRPr kumimoji="0" lang="en-US" sz="1000" b="0" i="0" u="none" strike="noStrike" kern="1200" cap="none" spc="0" normalizeH="0" baseline="0" noProof="0" dirty="0">
              <a:ln>
                <a:noFill/>
              </a:ln>
              <a:solidFill>
                <a:prstClr val="white"/>
              </a:solidFill>
              <a:effectLst/>
              <a:uLnTx/>
              <a:uFillTx/>
              <a:latin typeface="Public Sans ExtraBold"/>
              <a:ea typeface="+mn-ea"/>
              <a:cs typeface="+mn-cs"/>
            </a:endParaRPr>
          </a:p>
        </p:txBody>
      </p:sp>
      <p:sp>
        <p:nvSpPr>
          <p:cNvPr id="5" name="Footer Placeholder 4">
            <a:extLst>
              <a:ext uri="{FF2B5EF4-FFF2-40B4-BE49-F238E27FC236}">
                <a16:creationId xmlns:a16="http://schemas.microsoft.com/office/drawing/2014/main" id="{F00EBBC9-2D71-471B-B443-E7F11EB28810}"/>
              </a:ext>
            </a:extLst>
          </p:cNvPr>
          <p:cNvSpPr>
            <a:spLocks noGrp="1"/>
          </p:cNvSpPr>
          <p:nvPr>
            <p:ph type="ftr" sz="quarter" idx="11"/>
          </p:nvPr>
        </p:nvSpPr>
        <p:spPr>
          <a:xfrm rot="5400000">
            <a:off x="10040112" y="4032504"/>
            <a:ext cx="3657600" cy="640080"/>
          </a:xfrm>
        </p:spPr>
        <p:txBody>
          <a:bodyPr anchor="ctr">
            <a:normAutofit/>
          </a:bodyPr>
          <a:lstStyle/>
          <a:p>
            <a:pPr marL="0" marR="0" lvl="0" indent="0" algn="l" defTabSz="457200" rtl="0" eaLnBrk="1" fontAlgn="auto" latinLnBrk="0" hangingPunct="1">
              <a:lnSpc>
                <a:spcPct val="100000"/>
              </a:lnSpc>
              <a:spcBef>
                <a:spcPts val="0"/>
              </a:spcBef>
              <a:spcAft>
                <a:spcPts val="600"/>
              </a:spcAft>
              <a:buClrTx/>
              <a:buSzTx/>
              <a:buFontTx/>
              <a:buNone/>
              <a:tabLst/>
              <a:defRPr/>
            </a:pPr>
            <a:r>
              <a:rPr kumimoji="0" lang="en-US" sz="1000" b="0" i="0" u="none" strike="noStrike" kern="1200" cap="none" spc="0" normalizeH="0" baseline="0" noProof="0" dirty="0">
                <a:ln>
                  <a:noFill/>
                </a:ln>
                <a:solidFill>
                  <a:prstClr val="white"/>
                </a:solidFill>
                <a:effectLst/>
                <a:uLnTx/>
                <a:uFillTx/>
                <a:latin typeface="Public Sans ExtraBold"/>
                <a:ea typeface="+mn-ea"/>
                <a:cs typeface="+mn-cs"/>
              </a:rPr>
              <a:t>Connecticut Department of Energy &amp; Environmental Protection</a:t>
            </a:r>
          </a:p>
        </p:txBody>
      </p:sp>
      <p:sp>
        <p:nvSpPr>
          <p:cNvPr id="7" name="TextBox 6">
            <a:extLst>
              <a:ext uri="{FF2B5EF4-FFF2-40B4-BE49-F238E27FC236}">
                <a16:creationId xmlns:a16="http://schemas.microsoft.com/office/drawing/2014/main" id="{E03999DA-764D-5777-A80F-7BE4BC6211C5}"/>
              </a:ext>
            </a:extLst>
          </p:cNvPr>
          <p:cNvSpPr txBox="1"/>
          <p:nvPr/>
        </p:nvSpPr>
        <p:spPr>
          <a:xfrm>
            <a:off x="2800299" y="6015669"/>
            <a:ext cx="1906962" cy="222676"/>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3F3F3F"/>
              </a:solidFill>
              <a:effectLst/>
              <a:uLnTx/>
              <a:uFillTx/>
              <a:latin typeface="Public Sans"/>
              <a:ea typeface="+mn-ea"/>
              <a:cs typeface="+mn-cs"/>
            </a:endParaRPr>
          </a:p>
        </p:txBody>
      </p:sp>
      <p:pic>
        <p:nvPicPr>
          <p:cNvPr id="6" name="Picture 5">
            <a:extLst>
              <a:ext uri="{FF2B5EF4-FFF2-40B4-BE49-F238E27FC236}">
                <a16:creationId xmlns:a16="http://schemas.microsoft.com/office/drawing/2014/main" id="{98BB2BA6-6BDE-259F-5248-94217173AE5D}"/>
              </a:ext>
            </a:extLst>
          </p:cNvPr>
          <p:cNvPicPr>
            <a:picLocks noChangeAspect="1"/>
          </p:cNvPicPr>
          <p:nvPr/>
        </p:nvPicPr>
        <p:blipFill>
          <a:blip r:embed="rId2"/>
          <a:stretch>
            <a:fillRect/>
          </a:stretch>
        </p:blipFill>
        <p:spPr>
          <a:xfrm>
            <a:off x="3008775" y="4674763"/>
            <a:ext cx="7112220" cy="1944821"/>
          </a:xfrm>
          <a:prstGeom prst="rect">
            <a:avLst/>
          </a:prstGeom>
        </p:spPr>
      </p:pic>
    </p:spTree>
    <p:extLst>
      <p:ext uri="{BB962C8B-B14F-4D97-AF65-F5344CB8AC3E}">
        <p14:creationId xmlns:p14="http://schemas.microsoft.com/office/powerpoint/2010/main" val="453546092"/>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28" name="Slide Background Fill">
            <a:extLst>
              <a:ext uri="{FF2B5EF4-FFF2-40B4-BE49-F238E27FC236}">
                <a16:creationId xmlns:a16="http://schemas.microsoft.com/office/drawing/2014/main" id="{7D07B7BC-3270-4CF3-A7AA-0937908AD58A}"/>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49"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Public Sans"/>
              <a:ea typeface="+mn-ea"/>
              <a:cs typeface="+mn-cs"/>
            </a:endParaRPr>
          </a:p>
        </p:txBody>
      </p:sp>
      <p:grpSp>
        <p:nvGrpSpPr>
          <p:cNvPr id="30" name="Group 29">
            <a:extLst>
              <a:ext uri="{FF2B5EF4-FFF2-40B4-BE49-F238E27FC236}">
                <a16:creationId xmlns:a16="http://schemas.microsoft.com/office/drawing/2014/main" id="{3248F5E6-4377-481A-9615-8B26AF96A076}"/>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0"/>
            <a:ext cx="12188952" cy="6858000"/>
            <a:chOff x="651279" y="598259"/>
            <a:chExt cx="10889442" cy="5680742"/>
          </a:xfrm>
        </p:grpSpPr>
        <p:sp>
          <p:nvSpPr>
            <p:cNvPr id="31" name="Color">
              <a:extLst>
                <a:ext uri="{FF2B5EF4-FFF2-40B4-BE49-F238E27FC236}">
                  <a16:creationId xmlns:a16="http://schemas.microsoft.com/office/drawing/2014/main" id="{D8552057-9E04-4499-916A-649BB6B5126C}"/>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Public Sans"/>
                <a:ea typeface="+mn-ea"/>
                <a:cs typeface="+mn-cs"/>
              </a:endParaRPr>
            </a:p>
          </p:txBody>
        </p:sp>
        <p:sp>
          <p:nvSpPr>
            <p:cNvPr id="32" name="Color">
              <a:extLst>
                <a:ext uri="{FF2B5EF4-FFF2-40B4-BE49-F238E27FC236}">
                  <a16:creationId xmlns:a16="http://schemas.microsoft.com/office/drawing/2014/main" id="{D1194A2F-4E63-4228-A833-4D86528EAD7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Public Sans"/>
                <a:ea typeface="+mn-ea"/>
                <a:cs typeface="+mn-cs"/>
              </a:endParaRPr>
            </a:p>
          </p:txBody>
        </p:sp>
      </p:grpSp>
      <p:grpSp>
        <p:nvGrpSpPr>
          <p:cNvPr id="34" name="Group 33">
            <a:extLst>
              <a:ext uri="{FF2B5EF4-FFF2-40B4-BE49-F238E27FC236}">
                <a16:creationId xmlns:a16="http://schemas.microsoft.com/office/drawing/2014/main" id="{E27AF472-EAE3-4572-AB69-B92BD10DBC6D}"/>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35" name="Freeform: Shape 34">
              <a:extLst>
                <a:ext uri="{FF2B5EF4-FFF2-40B4-BE49-F238E27FC236}">
                  <a16:creationId xmlns:a16="http://schemas.microsoft.com/office/drawing/2014/main" id="{BF4DB9D2-6215-420C-874C-82EADF8C6C70}"/>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Public Sans"/>
                <a:ea typeface="+mn-ea"/>
                <a:cs typeface="+mn-cs"/>
              </a:endParaRPr>
            </a:p>
          </p:txBody>
        </p:sp>
        <p:sp>
          <p:nvSpPr>
            <p:cNvPr id="36" name="Freeform: Shape 35">
              <a:extLst>
                <a:ext uri="{FF2B5EF4-FFF2-40B4-BE49-F238E27FC236}">
                  <a16:creationId xmlns:a16="http://schemas.microsoft.com/office/drawing/2014/main" id="{1F003139-C97C-44FA-B139-32E4DFDCE9C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Public Sans"/>
                <a:ea typeface="+mn-ea"/>
                <a:cs typeface="+mn-cs"/>
              </a:endParaRPr>
            </a:p>
          </p:txBody>
        </p:sp>
        <p:sp>
          <p:nvSpPr>
            <p:cNvPr id="37" name="Freeform: Shape 36">
              <a:extLst>
                <a:ext uri="{FF2B5EF4-FFF2-40B4-BE49-F238E27FC236}">
                  <a16:creationId xmlns:a16="http://schemas.microsoft.com/office/drawing/2014/main" id="{5CE4DD6E-8CEA-45EE-B630-DBC22144D88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Public Sans"/>
                <a:ea typeface="+mn-ea"/>
                <a:cs typeface="+mn-cs"/>
              </a:endParaRPr>
            </a:p>
          </p:txBody>
        </p:sp>
        <p:sp>
          <p:nvSpPr>
            <p:cNvPr id="38" name="Freeform: Shape 37">
              <a:extLst>
                <a:ext uri="{FF2B5EF4-FFF2-40B4-BE49-F238E27FC236}">
                  <a16:creationId xmlns:a16="http://schemas.microsoft.com/office/drawing/2014/main" id="{A4372F7F-AA3C-470B-AA61-7C35B7722C9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Public Sans"/>
                <a:ea typeface="+mn-ea"/>
                <a:cs typeface="+mn-cs"/>
              </a:endParaRPr>
            </a:p>
          </p:txBody>
        </p:sp>
        <p:sp>
          <p:nvSpPr>
            <p:cNvPr id="39" name="Freeform: Shape 38">
              <a:extLst>
                <a:ext uri="{FF2B5EF4-FFF2-40B4-BE49-F238E27FC236}">
                  <a16:creationId xmlns:a16="http://schemas.microsoft.com/office/drawing/2014/main" id="{34B605BF-D199-43DD-9328-E99F2ADFC6F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Public Sans"/>
                <a:ea typeface="+mn-ea"/>
                <a:cs typeface="+mn-cs"/>
              </a:endParaRPr>
            </a:p>
          </p:txBody>
        </p:sp>
        <p:sp>
          <p:nvSpPr>
            <p:cNvPr id="40" name="Freeform: Shape 39">
              <a:extLst>
                <a:ext uri="{FF2B5EF4-FFF2-40B4-BE49-F238E27FC236}">
                  <a16:creationId xmlns:a16="http://schemas.microsoft.com/office/drawing/2014/main" id="{E5D42A77-7336-4A35-8922-8098A16AA27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Public Sans"/>
                <a:ea typeface="+mn-ea"/>
                <a:cs typeface="+mn-cs"/>
              </a:endParaRPr>
            </a:p>
          </p:txBody>
        </p:sp>
        <p:sp>
          <p:nvSpPr>
            <p:cNvPr id="41" name="Freeform: Shape 40">
              <a:extLst>
                <a:ext uri="{FF2B5EF4-FFF2-40B4-BE49-F238E27FC236}">
                  <a16:creationId xmlns:a16="http://schemas.microsoft.com/office/drawing/2014/main" id="{7401EE7D-B85D-4C10-AB8C-71884EFB112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Public Sans"/>
                <a:ea typeface="+mn-ea"/>
                <a:cs typeface="+mn-cs"/>
              </a:endParaRPr>
            </a:p>
          </p:txBody>
        </p:sp>
      </p:grpSp>
      <p:sp>
        <p:nvSpPr>
          <p:cNvPr id="2" name="Title 1">
            <a:extLst>
              <a:ext uri="{FF2B5EF4-FFF2-40B4-BE49-F238E27FC236}">
                <a16:creationId xmlns:a16="http://schemas.microsoft.com/office/drawing/2014/main" id="{3630D9C6-276F-4D27-8C4E-B26E36AC76AC}"/>
              </a:ext>
            </a:extLst>
          </p:cNvPr>
          <p:cNvSpPr>
            <a:spLocks noGrp="1"/>
          </p:cNvSpPr>
          <p:nvPr>
            <p:ph type="title"/>
          </p:nvPr>
        </p:nvSpPr>
        <p:spPr>
          <a:xfrm>
            <a:off x="398685" y="307539"/>
            <a:ext cx="10377484" cy="709518"/>
          </a:xfrm>
        </p:spPr>
        <p:txBody>
          <a:bodyPr anchor="t">
            <a:noAutofit/>
          </a:bodyPr>
          <a:lstStyle/>
          <a:p>
            <a:r>
              <a:rPr lang="en-US" sz="4000" dirty="0">
                <a:solidFill>
                  <a:schemeClr val="bg1"/>
                </a:solidFill>
              </a:rPr>
              <a:t>III</a:t>
            </a:r>
            <a:r>
              <a:rPr lang="en-US" sz="4000" b="1" dirty="0">
                <a:solidFill>
                  <a:schemeClr val="bg1"/>
                </a:solidFill>
              </a:rPr>
              <a:t>.</a:t>
            </a:r>
            <a:r>
              <a:rPr lang="en-US" sz="4000" dirty="0">
                <a:solidFill>
                  <a:schemeClr val="bg1"/>
                </a:solidFill>
              </a:rPr>
              <a:t>C – Idle Reduction Technologies</a:t>
            </a:r>
          </a:p>
        </p:txBody>
      </p:sp>
      <p:sp>
        <p:nvSpPr>
          <p:cNvPr id="3" name="Content Placeholder 2">
            <a:extLst>
              <a:ext uri="{FF2B5EF4-FFF2-40B4-BE49-F238E27FC236}">
                <a16:creationId xmlns:a16="http://schemas.microsoft.com/office/drawing/2014/main" id="{0B328DA5-C605-40B1-A0C9-92F3F237F1F8}"/>
              </a:ext>
            </a:extLst>
          </p:cNvPr>
          <p:cNvSpPr>
            <a:spLocks noGrp="1"/>
          </p:cNvSpPr>
          <p:nvPr>
            <p:ph idx="1"/>
          </p:nvPr>
        </p:nvSpPr>
        <p:spPr>
          <a:xfrm>
            <a:off x="226480" y="1278447"/>
            <a:ext cx="11508320" cy="5318163"/>
          </a:xfrm>
        </p:spPr>
        <p:txBody>
          <a:bodyPr anchor="ctr">
            <a:normAutofit/>
          </a:bodyPr>
          <a:lstStyle/>
          <a:p>
            <a:pPr>
              <a:spcBef>
                <a:spcPts val="1200"/>
              </a:spcBef>
              <a:spcAft>
                <a:spcPts val="0"/>
              </a:spcAft>
            </a:pPr>
            <a:r>
              <a:rPr lang="en-US" sz="2800" dirty="0">
                <a:solidFill>
                  <a:srgbClr val="57D3FF"/>
                </a:solidFill>
              </a:rPr>
              <a:t>Idle reduction technologies:</a:t>
            </a:r>
          </a:p>
          <a:p>
            <a:pPr lvl="1">
              <a:spcBef>
                <a:spcPts val="0"/>
              </a:spcBef>
              <a:spcAft>
                <a:spcPts val="600"/>
              </a:spcAft>
              <a:buClr>
                <a:srgbClr val="57D3FF"/>
              </a:buClr>
              <a:buFont typeface="Arial" panose="020B0604020202020204" pitchFamily="34" charset="0"/>
              <a:buChar char="•"/>
            </a:pPr>
            <a:r>
              <a:rPr lang="en-US" sz="2800" b="0" dirty="0">
                <a:solidFill>
                  <a:schemeClr val="bg1"/>
                </a:solidFill>
                <a:latin typeface="+mj-lt"/>
              </a:rPr>
              <a:t> reduce unnecessary idling of diesel vehicles/equipment </a:t>
            </a:r>
          </a:p>
          <a:p>
            <a:pPr lvl="1">
              <a:spcBef>
                <a:spcPts val="0"/>
              </a:spcBef>
              <a:spcAft>
                <a:spcPts val="600"/>
              </a:spcAft>
              <a:buClr>
                <a:srgbClr val="57D3FF"/>
              </a:buClr>
              <a:buFont typeface="Arial" panose="020B0604020202020204" pitchFamily="34" charset="0"/>
              <a:buChar char="•"/>
            </a:pPr>
            <a:r>
              <a:rPr lang="en-US" sz="2800" b="0" dirty="0">
                <a:solidFill>
                  <a:schemeClr val="bg1"/>
                </a:solidFill>
                <a:latin typeface="+mj-lt"/>
              </a:rPr>
              <a:t> and/or provide services (such as heat, air conditioning, and/or electricity) while the vehicle is temporarily parked or stationary. </a:t>
            </a:r>
            <a:r>
              <a:rPr lang="en-US" sz="2800" b="0" dirty="0">
                <a:latin typeface="+mj-lt"/>
              </a:rPr>
              <a:t> </a:t>
            </a:r>
          </a:p>
          <a:p>
            <a:pPr>
              <a:spcBef>
                <a:spcPts val="1200"/>
              </a:spcBef>
              <a:spcAft>
                <a:spcPts val="0"/>
              </a:spcAft>
              <a:buFont typeface="Arial" panose="020B0604020202020204" pitchFamily="34" charset="0"/>
              <a:buChar char="•"/>
            </a:pPr>
            <a:r>
              <a:rPr lang="en-US" sz="2800" dirty="0">
                <a:solidFill>
                  <a:srgbClr val="57D3FF"/>
                </a:solidFill>
              </a:rPr>
              <a:t>Technology categories include: </a:t>
            </a:r>
          </a:p>
          <a:p>
            <a:pPr lvl="1">
              <a:spcBef>
                <a:spcPts val="0"/>
              </a:spcBef>
              <a:spcAft>
                <a:spcPts val="600"/>
              </a:spcAft>
              <a:buClr>
                <a:srgbClr val="57D3FF"/>
              </a:buClr>
              <a:buFont typeface="Arial" panose="020B0604020202020204" pitchFamily="34" charset="0"/>
              <a:buChar char="•"/>
            </a:pPr>
            <a:r>
              <a:rPr lang="en-US" sz="2800" b="0" dirty="0">
                <a:solidFill>
                  <a:schemeClr val="bg1"/>
                </a:solidFill>
                <a:latin typeface="+mj-lt"/>
              </a:rPr>
              <a:t> auxiliary power units (APUs) and generator sets (must be electric, except in the case of marine projects), </a:t>
            </a:r>
          </a:p>
          <a:p>
            <a:pPr lvl="1">
              <a:spcBef>
                <a:spcPts val="0"/>
              </a:spcBef>
              <a:spcAft>
                <a:spcPts val="600"/>
              </a:spcAft>
              <a:buClr>
                <a:srgbClr val="57D3FF"/>
              </a:buClr>
              <a:buFont typeface="Arial" panose="020B0604020202020204" pitchFamily="34" charset="0"/>
              <a:buChar char="•"/>
            </a:pPr>
            <a:r>
              <a:rPr lang="en-US" sz="2800" b="0" dirty="0">
                <a:solidFill>
                  <a:schemeClr val="bg1"/>
                </a:solidFill>
                <a:latin typeface="+mj-lt"/>
              </a:rPr>
              <a:t> battery air conditioning systems, </a:t>
            </a:r>
          </a:p>
          <a:p>
            <a:pPr lvl="1">
              <a:spcBef>
                <a:spcPts val="0"/>
              </a:spcBef>
              <a:spcAft>
                <a:spcPts val="600"/>
              </a:spcAft>
              <a:buClr>
                <a:srgbClr val="57D3FF"/>
              </a:buClr>
              <a:buFont typeface="Arial" panose="020B0604020202020204" pitchFamily="34" charset="0"/>
              <a:buChar char="•"/>
            </a:pPr>
            <a:r>
              <a:rPr lang="en-US" sz="2800" b="0" dirty="0">
                <a:solidFill>
                  <a:schemeClr val="bg1"/>
                </a:solidFill>
                <a:latin typeface="+mj-lt"/>
              </a:rPr>
              <a:t> thermal storage systems, </a:t>
            </a:r>
          </a:p>
          <a:p>
            <a:pPr lvl="1">
              <a:spcBef>
                <a:spcPts val="0"/>
              </a:spcBef>
              <a:spcAft>
                <a:spcPts val="600"/>
              </a:spcAft>
              <a:buClr>
                <a:srgbClr val="57D3FF"/>
              </a:buClr>
              <a:buFont typeface="Arial" panose="020B0604020202020204" pitchFamily="34" charset="0"/>
              <a:buChar char="•"/>
            </a:pPr>
            <a:r>
              <a:rPr lang="en-US" sz="2800" b="0" dirty="0">
                <a:solidFill>
                  <a:schemeClr val="bg1"/>
                </a:solidFill>
                <a:latin typeface="+mj-lt"/>
              </a:rPr>
              <a:t> electrified parking spaces (truck stop electrification), and</a:t>
            </a:r>
          </a:p>
          <a:p>
            <a:pPr lvl="1">
              <a:spcBef>
                <a:spcPts val="0"/>
              </a:spcBef>
              <a:spcAft>
                <a:spcPts val="600"/>
              </a:spcAft>
              <a:buClr>
                <a:srgbClr val="57D3FF"/>
              </a:buClr>
              <a:buFont typeface="Arial" panose="020B0604020202020204" pitchFamily="34" charset="0"/>
              <a:buChar char="•"/>
            </a:pPr>
            <a:r>
              <a:rPr lang="en-US" sz="2800" b="0" dirty="0">
                <a:solidFill>
                  <a:schemeClr val="bg1"/>
                </a:solidFill>
                <a:latin typeface="+mj-lt"/>
              </a:rPr>
              <a:t> shore connection systems for locomotives and marine vessels.</a:t>
            </a:r>
          </a:p>
          <a:p>
            <a:pPr marL="605790" lvl="1" indent="-457200">
              <a:lnSpc>
                <a:spcPts val="2500"/>
              </a:lnSpc>
              <a:spcBef>
                <a:spcPts val="1200"/>
              </a:spcBef>
              <a:spcAft>
                <a:spcPts val="0"/>
              </a:spcAft>
              <a:buClr>
                <a:srgbClr val="57D3FF"/>
              </a:buClr>
              <a:buSzPct val="100000"/>
              <a:buFont typeface="Arial" panose="020B0604020202020204" pitchFamily="34" charset="0"/>
              <a:buChar char="•"/>
            </a:pPr>
            <a:endParaRPr lang="en-US" sz="2800" dirty="0">
              <a:solidFill>
                <a:schemeClr val="bg1"/>
              </a:solidFill>
            </a:endParaRPr>
          </a:p>
          <a:p>
            <a:pPr marL="0" indent="0">
              <a:buNone/>
            </a:pPr>
            <a:endParaRPr lang="en-US" sz="1800" dirty="0">
              <a:solidFill>
                <a:schemeClr val="bg1"/>
              </a:solidFill>
            </a:endParaRPr>
          </a:p>
        </p:txBody>
      </p:sp>
      <p:sp>
        <p:nvSpPr>
          <p:cNvPr id="4" name="Date Placeholder 3">
            <a:extLst>
              <a:ext uri="{FF2B5EF4-FFF2-40B4-BE49-F238E27FC236}">
                <a16:creationId xmlns:a16="http://schemas.microsoft.com/office/drawing/2014/main" id="{E53E3C65-D16D-466B-BCBC-01E86B20F644}"/>
              </a:ext>
            </a:extLst>
          </p:cNvPr>
          <p:cNvSpPr>
            <a:spLocks noGrp="1"/>
          </p:cNvSpPr>
          <p:nvPr>
            <p:ph type="dt" sz="half" idx="10"/>
          </p:nvPr>
        </p:nvSpPr>
        <p:spPr>
          <a:xfrm rot="5400000">
            <a:off x="10735056" y="987552"/>
            <a:ext cx="2286000" cy="640080"/>
          </a:xfrm>
        </p:spPr>
        <p:txBody>
          <a:bodyPr anchor="ctr">
            <a:normAutofit/>
          </a:bodyPr>
          <a:lstStyle/>
          <a:p>
            <a:pPr marL="0" marR="0" lvl="0" indent="0" algn="r" defTabSz="457200" rtl="0" eaLnBrk="1" fontAlgn="auto" latinLnBrk="0" hangingPunct="1">
              <a:lnSpc>
                <a:spcPct val="100000"/>
              </a:lnSpc>
              <a:spcBef>
                <a:spcPts val="0"/>
              </a:spcBef>
              <a:spcAft>
                <a:spcPts val="600"/>
              </a:spcAft>
              <a:buClrTx/>
              <a:buSzTx/>
              <a:buFontTx/>
              <a:buNone/>
              <a:tabLst/>
              <a:defRPr/>
            </a:pPr>
            <a:fld id="{FDEE75F8-48EB-4839-9E71-8CCEE647FA5C}" type="datetime1">
              <a:rPr kumimoji="0" lang="en-US" sz="1000" b="0" i="0" u="none" strike="noStrike" kern="1200" cap="none" spc="0" normalizeH="0" baseline="0" noProof="0">
                <a:ln>
                  <a:noFill/>
                </a:ln>
                <a:solidFill>
                  <a:prstClr val="white"/>
                </a:solidFill>
                <a:effectLst/>
                <a:uLnTx/>
                <a:uFillTx/>
                <a:latin typeface="Public Sans ExtraBold"/>
                <a:ea typeface="+mn-ea"/>
                <a:cs typeface="+mn-cs"/>
              </a:rPr>
              <a:pPr marL="0" marR="0" lvl="0" indent="0" algn="r" defTabSz="457200" rtl="0" eaLnBrk="1" fontAlgn="auto" latinLnBrk="0" hangingPunct="1">
                <a:lnSpc>
                  <a:spcPct val="100000"/>
                </a:lnSpc>
                <a:spcBef>
                  <a:spcPts val="0"/>
                </a:spcBef>
                <a:spcAft>
                  <a:spcPts val="600"/>
                </a:spcAft>
                <a:buClrTx/>
                <a:buSzTx/>
                <a:buFontTx/>
                <a:buNone/>
                <a:tabLst/>
                <a:defRPr/>
              </a:pPr>
              <a:t>1/9/2025</a:t>
            </a:fld>
            <a:endParaRPr kumimoji="0" lang="en-US" sz="1000" b="0" i="0" u="none" strike="noStrike" kern="1200" cap="none" spc="0" normalizeH="0" baseline="0" noProof="0" dirty="0">
              <a:ln>
                <a:noFill/>
              </a:ln>
              <a:solidFill>
                <a:prstClr val="white"/>
              </a:solidFill>
              <a:effectLst/>
              <a:uLnTx/>
              <a:uFillTx/>
              <a:latin typeface="Public Sans ExtraBold"/>
              <a:ea typeface="+mn-ea"/>
              <a:cs typeface="+mn-cs"/>
            </a:endParaRPr>
          </a:p>
        </p:txBody>
      </p:sp>
      <p:sp>
        <p:nvSpPr>
          <p:cNvPr id="5" name="Footer Placeholder 4">
            <a:extLst>
              <a:ext uri="{FF2B5EF4-FFF2-40B4-BE49-F238E27FC236}">
                <a16:creationId xmlns:a16="http://schemas.microsoft.com/office/drawing/2014/main" id="{F00EBBC9-2D71-471B-B443-E7F11EB28810}"/>
              </a:ext>
            </a:extLst>
          </p:cNvPr>
          <p:cNvSpPr>
            <a:spLocks noGrp="1"/>
          </p:cNvSpPr>
          <p:nvPr>
            <p:ph type="ftr" sz="quarter" idx="11"/>
          </p:nvPr>
        </p:nvSpPr>
        <p:spPr>
          <a:xfrm rot="5400000">
            <a:off x="10040112" y="4032504"/>
            <a:ext cx="3657600" cy="640080"/>
          </a:xfrm>
        </p:spPr>
        <p:txBody>
          <a:bodyPr anchor="ctr">
            <a:normAutofit/>
          </a:bodyPr>
          <a:lstStyle/>
          <a:p>
            <a:pPr marL="0" marR="0" lvl="0" indent="0" algn="l" defTabSz="457200" rtl="0" eaLnBrk="1" fontAlgn="auto" latinLnBrk="0" hangingPunct="1">
              <a:lnSpc>
                <a:spcPct val="100000"/>
              </a:lnSpc>
              <a:spcBef>
                <a:spcPts val="0"/>
              </a:spcBef>
              <a:spcAft>
                <a:spcPts val="600"/>
              </a:spcAft>
              <a:buClrTx/>
              <a:buSzTx/>
              <a:buFontTx/>
              <a:buNone/>
              <a:tabLst/>
              <a:defRPr/>
            </a:pPr>
            <a:r>
              <a:rPr kumimoji="0" lang="en-US" sz="1000" b="0" i="0" u="none" strike="noStrike" kern="1200" cap="none" spc="0" normalizeH="0" baseline="0" noProof="0" dirty="0">
                <a:ln>
                  <a:noFill/>
                </a:ln>
                <a:solidFill>
                  <a:prstClr val="white"/>
                </a:solidFill>
                <a:effectLst/>
                <a:uLnTx/>
                <a:uFillTx/>
                <a:latin typeface="Public Sans ExtraBold"/>
                <a:ea typeface="+mn-ea"/>
                <a:cs typeface="+mn-cs"/>
              </a:rPr>
              <a:t>Connecticut Department of Energy &amp; Environmental Protection</a:t>
            </a:r>
          </a:p>
        </p:txBody>
      </p:sp>
      <p:sp>
        <p:nvSpPr>
          <p:cNvPr id="7" name="TextBox 6">
            <a:extLst>
              <a:ext uri="{FF2B5EF4-FFF2-40B4-BE49-F238E27FC236}">
                <a16:creationId xmlns:a16="http://schemas.microsoft.com/office/drawing/2014/main" id="{E03999DA-764D-5777-A80F-7BE4BC6211C5}"/>
              </a:ext>
            </a:extLst>
          </p:cNvPr>
          <p:cNvSpPr txBox="1"/>
          <p:nvPr/>
        </p:nvSpPr>
        <p:spPr>
          <a:xfrm>
            <a:off x="2800299" y="6015669"/>
            <a:ext cx="1906962" cy="222676"/>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3F3F3F"/>
              </a:solidFill>
              <a:effectLst/>
              <a:uLnTx/>
              <a:uFillTx/>
              <a:latin typeface="Public Sans"/>
              <a:ea typeface="+mn-ea"/>
              <a:cs typeface="+mn-cs"/>
            </a:endParaRPr>
          </a:p>
        </p:txBody>
      </p:sp>
    </p:spTree>
    <p:extLst>
      <p:ext uri="{BB962C8B-B14F-4D97-AF65-F5344CB8AC3E}">
        <p14:creationId xmlns:p14="http://schemas.microsoft.com/office/powerpoint/2010/main" val="1075606712"/>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28" name="Slide Background Fill">
            <a:extLst>
              <a:ext uri="{FF2B5EF4-FFF2-40B4-BE49-F238E27FC236}">
                <a16:creationId xmlns:a16="http://schemas.microsoft.com/office/drawing/2014/main" id="{7D07B7BC-3270-4CF3-A7AA-0937908AD58A}"/>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49"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Public Sans"/>
              <a:ea typeface="+mn-ea"/>
              <a:cs typeface="+mn-cs"/>
            </a:endParaRPr>
          </a:p>
        </p:txBody>
      </p:sp>
      <p:grpSp>
        <p:nvGrpSpPr>
          <p:cNvPr id="30" name="Group 29">
            <a:extLst>
              <a:ext uri="{FF2B5EF4-FFF2-40B4-BE49-F238E27FC236}">
                <a16:creationId xmlns:a16="http://schemas.microsoft.com/office/drawing/2014/main" id="{3248F5E6-4377-481A-9615-8B26AF96A076}"/>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0"/>
            <a:ext cx="12188952" cy="6858000"/>
            <a:chOff x="651279" y="598259"/>
            <a:chExt cx="10889442" cy="5680742"/>
          </a:xfrm>
        </p:grpSpPr>
        <p:sp>
          <p:nvSpPr>
            <p:cNvPr id="31" name="Color">
              <a:extLst>
                <a:ext uri="{FF2B5EF4-FFF2-40B4-BE49-F238E27FC236}">
                  <a16:creationId xmlns:a16="http://schemas.microsoft.com/office/drawing/2014/main" id="{D8552057-9E04-4499-916A-649BB6B5126C}"/>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Public Sans"/>
                <a:ea typeface="+mn-ea"/>
                <a:cs typeface="+mn-cs"/>
              </a:endParaRPr>
            </a:p>
          </p:txBody>
        </p:sp>
        <p:sp>
          <p:nvSpPr>
            <p:cNvPr id="32" name="Color">
              <a:extLst>
                <a:ext uri="{FF2B5EF4-FFF2-40B4-BE49-F238E27FC236}">
                  <a16:creationId xmlns:a16="http://schemas.microsoft.com/office/drawing/2014/main" id="{D1194A2F-4E63-4228-A833-4D86528EAD7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Public Sans"/>
                <a:ea typeface="+mn-ea"/>
                <a:cs typeface="+mn-cs"/>
              </a:endParaRPr>
            </a:p>
          </p:txBody>
        </p:sp>
      </p:grpSp>
      <p:grpSp>
        <p:nvGrpSpPr>
          <p:cNvPr id="34" name="Group 33">
            <a:extLst>
              <a:ext uri="{FF2B5EF4-FFF2-40B4-BE49-F238E27FC236}">
                <a16:creationId xmlns:a16="http://schemas.microsoft.com/office/drawing/2014/main" id="{E27AF472-EAE3-4572-AB69-B92BD10DBC6D}"/>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35" name="Freeform: Shape 34">
              <a:extLst>
                <a:ext uri="{FF2B5EF4-FFF2-40B4-BE49-F238E27FC236}">
                  <a16:creationId xmlns:a16="http://schemas.microsoft.com/office/drawing/2014/main" id="{BF4DB9D2-6215-420C-874C-82EADF8C6C70}"/>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Public Sans"/>
                <a:ea typeface="+mn-ea"/>
                <a:cs typeface="+mn-cs"/>
              </a:endParaRPr>
            </a:p>
          </p:txBody>
        </p:sp>
        <p:sp>
          <p:nvSpPr>
            <p:cNvPr id="36" name="Freeform: Shape 35">
              <a:extLst>
                <a:ext uri="{FF2B5EF4-FFF2-40B4-BE49-F238E27FC236}">
                  <a16:creationId xmlns:a16="http://schemas.microsoft.com/office/drawing/2014/main" id="{1F003139-C97C-44FA-B139-32E4DFDCE9C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Public Sans"/>
                <a:ea typeface="+mn-ea"/>
                <a:cs typeface="+mn-cs"/>
              </a:endParaRPr>
            </a:p>
          </p:txBody>
        </p:sp>
        <p:sp>
          <p:nvSpPr>
            <p:cNvPr id="37" name="Freeform: Shape 36">
              <a:extLst>
                <a:ext uri="{FF2B5EF4-FFF2-40B4-BE49-F238E27FC236}">
                  <a16:creationId xmlns:a16="http://schemas.microsoft.com/office/drawing/2014/main" id="{5CE4DD6E-8CEA-45EE-B630-DBC22144D88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Public Sans"/>
                <a:ea typeface="+mn-ea"/>
                <a:cs typeface="+mn-cs"/>
              </a:endParaRPr>
            </a:p>
          </p:txBody>
        </p:sp>
        <p:sp>
          <p:nvSpPr>
            <p:cNvPr id="38" name="Freeform: Shape 37">
              <a:extLst>
                <a:ext uri="{FF2B5EF4-FFF2-40B4-BE49-F238E27FC236}">
                  <a16:creationId xmlns:a16="http://schemas.microsoft.com/office/drawing/2014/main" id="{A4372F7F-AA3C-470B-AA61-7C35B7722C9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Public Sans"/>
                <a:ea typeface="+mn-ea"/>
                <a:cs typeface="+mn-cs"/>
              </a:endParaRPr>
            </a:p>
          </p:txBody>
        </p:sp>
        <p:sp>
          <p:nvSpPr>
            <p:cNvPr id="39" name="Freeform: Shape 38">
              <a:extLst>
                <a:ext uri="{FF2B5EF4-FFF2-40B4-BE49-F238E27FC236}">
                  <a16:creationId xmlns:a16="http://schemas.microsoft.com/office/drawing/2014/main" id="{34B605BF-D199-43DD-9328-E99F2ADFC6F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Public Sans"/>
                <a:ea typeface="+mn-ea"/>
                <a:cs typeface="+mn-cs"/>
              </a:endParaRPr>
            </a:p>
          </p:txBody>
        </p:sp>
        <p:sp>
          <p:nvSpPr>
            <p:cNvPr id="40" name="Freeform: Shape 39">
              <a:extLst>
                <a:ext uri="{FF2B5EF4-FFF2-40B4-BE49-F238E27FC236}">
                  <a16:creationId xmlns:a16="http://schemas.microsoft.com/office/drawing/2014/main" id="{E5D42A77-7336-4A35-8922-8098A16AA27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Public Sans"/>
                <a:ea typeface="+mn-ea"/>
                <a:cs typeface="+mn-cs"/>
              </a:endParaRPr>
            </a:p>
          </p:txBody>
        </p:sp>
        <p:sp>
          <p:nvSpPr>
            <p:cNvPr id="41" name="Freeform: Shape 40">
              <a:extLst>
                <a:ext uri="{FF2B5EF4-FFF2-40B4-BE49-F238E27FC236}">
                  <a16:creationId xmlns:a16="http://schemas.microsoft.com/office/drawing/2014/main" id="{7401EE7D-B85D-4C10-AB8C-71884EFB112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Public Sans"/>
                <a:ea typeface="+mn-ea"/>
                <a:cs typeface="+mn-cs"/>
              </a:endParaRPr>
            </a:p>
          </p:txBody>
        </p:sp>
      </p:grpSp>
      <p:sp>
        <p:nvSpPr>
          <p:cNvPr id="2" name="Title 1">
            <a:extLst>
              <a:ext uri="{FF2B5EF4-FFF2-40B4-BE49-F238E27FC236}">
                <a16:creationId xmlns:a16="http://schemas.microsoft.com/office/drawing/2014/main" id="{3630D9C6-276F-4D27-8C4E-B26E36AC76AC}"/>
              </a:ext>
            </a:extLst>
          </p:cNvPr>
          <p:cNvSpPr>
            <a:spLocks noGrp="1"/>
          </p:cNvSpPr>
          <p:nvPr>
            <p:ph type="title"/>
          </p:nvPr>
        </p:nvSpPr>
        <p:spPr>
          <a:xfrm>
            <a:off x="457926" y="277350"/>
            <a:ext cx="11343357" cy="1025957"/>
          </a:xfrm>
        </p:spPr>
        <p:txBody>
          <a:bodyPr anchor="t">
            <a:noAutofit/>
          </a:bodyPr>
          <a:lstStyle/>
          <a:p>
            <a:r>
              <a:rPr lang="en-US" sz="4000" dirty="0">
                <a:solidFill>
                  <a:schemeClr val="bg1"/>
                </a:solidFill>
              </a:rPr>
              <a:t>Part III.C.1 – Stationary Idle Reduction Technologies</a:t>
            </a:r>
          </a:p>
        </p:txBody>
      </p:sp>
      <p:sp>
        <p:nvSpPr>
          <p:cNvPr id="3" name="Content Placeholder 2">
            <a:extLst>
              <a:ext uri="{FF2B5EF4-FFF2-40B4-BE49-F238E27FC236}">
                <a16:creationId xmlns:a16="http://schemas.microsoft.com/office/drawing/2014/main" id="{0B328DA5-C605-40B1-A0C9-92F3F237F1F8}"/>
              </a:ext>
            </a:extLst>
          </p:cNvPr>
          <p:cNvSpPr>
            <a:spLocks noGrp="1"/>
          </p:cNvSpPr>
          <p:nvPr>
            <p:ph idx="1"/>
          </p:nvPr>
        </p:nvSpPr>
        <p:spPr>
          <a:xfrm>
            <a:off x="416280" y="1384064"/>
            <a:ext cx="5818941" cy="4804657"/>
          </a:xfrm>
        </p:spPr>
        <p:txBody>
          <a:bodyPr anchor="ctr">
            <a:noAutofit/>
          </a:bodyPr>
          <a:lstStyle/>
          <a:p>
            <a:pPr marL="285750" lvl="1" indent="0">
              <a:spcBef>
                <a:spcPts val="0"/>
              </a:spcBef>
              <a:spcAft>
                <a:spcPts val="600"/>
              </a:spcAft>
              <a:buClr>
                <a:srgbClr val="57D3FF"/>
              </a:buClr>
              <a:buSzPct val="100000"/>
              <a:buNone/>
            </a:pPr>
            <a:r>
              <a:rPr lang="en-US" sz="2800" dirty="0">
                <a:solidFill>
                  <a:schemeClr val="bg1"/>
                </a:solidFill>
                <a:latin typeface="+mj-lt"/>
              </a:rPr>
              <a:t>C.1.a. Marine Shore Power Systems:</a:t>
            </a:r>
          </a:p>
          <a:p>
            <a:pPr marL="742950" lvl="1" indent="-457200">
              <a:spcBef>
                <a:spcPts val="0"/>
              </a:spcBef>
              <a:spcAft>
                <a:spcPts val="600"/>
              </a:spcAft>
              <a:buClr>
                <a:srgbClr val="57D3FF"/>
              </a:buClr>
              <a:buSzPct val="100000"/>
              <a:buFont typeface="Arial" panose="020B0604020202020204" pitchFamily="34" charset="0"/>
              <a:buChar char="•"/>
            </a:pPr>
            <a:r>
              <a:rPr lang="en-US" sz="2800" b="0" dirty="0">
                <a:solidFill>
                  <a:schemeClr val="bg1"/>
                </a:solidFill>
                <a:latin typeface="+mj-lt"/>
              </a:rPr>
              <a:t>Provide address of proposed installation</a:t>
            </a:r>
          </a:p>
          <a:p>
            <a:pPr marL="742950" lvl="1" indent="-457200">
              <a:spcBef>
                <a:spcPts val="0"/>
              </a:spcBef>
              <a:spcAft>
                <a:spcPts val="600"/>
              </a:spcAft>
              <a:buClr>
                <a:srgbClr val="57D3FF"/>
              </a:buClr>
              <a:buSzPct val="100000"/>
              <a:buFont typeface="Arial" panose="020B0604020202020204" pitchFamily="34" charset="0"/>
              <a:buChar char="•"/>
            </a:pPr>
            <a:r>
              <a:rPr lang="en-US" sz="2800" b="0" dirty="0">
                <a:solidFill>
                  <a:schemeClr val="bg1"/>
                </a:solidFill>
                <a:latin typeface="+mj-lt"/>
              </a:rPr>
              <a:t>Indicate that system will comply with international standards</a:t>
            </a:r>
          </a:p>
          <a:p>
            <a:pPr marL="742950" lvl="1" indent="-457200">
              <a:spcBef>
                <a:spcPts val="0"/>
              </a:spcBef>
              <a:spcAft>
                <a:spcPts val="600"/>
              </a:spcAft>
              <a:buClr>
                <a:srgbClr val="57D3FF"/>
              </a:buClr>
              <a:buSzPct val="100000"/>
              <a:buFont typeface="Arial" panose="020B0604020202020204" pitchFamily="34" charset="0"/>
              <a:buChar char="•"/>
            </a:pPr>
            <a:r>
              <a:rPr lang="en-US" sz="2800" b="0" dirty="0">
                <a:solidFill>
                  <a:schemeClr val="bg1"/>
                </a:solidFill>
                <a:latin typeface="+mj-lt"/>
              </a:rPr>
              <a:t>Indicate that system has the required capacity for &gt;1,000 MW-hours per year.</a:t>
            </a:r>
          </a:p>
          <a:p>
            <a:pPr marL="742950" lvl="1" indent="-457200">
              <a:spcBef>
                <a:spcPts val="0"/>
              </a:spcBef>
              <a:spcAft>
                <a:spcPts val="600"/>
              </a:spcAft>
              <a:buClr>
                <a:srgbClr val="57D3FF"/>
              </a:buClr>
              <a:buSzPct val="100000"/>
              <a:buFont typeface="Arial" panose="020B0604020202020204" pitchFamily="34" charset="0"/>
              <a:buChar char="•"/>
            </a:pPr>
            <a:r>
              <a:rPr lang="en-US" sz="2800" b="0" dirty="0">
                <a:solidFill>
                  <a:schemeClr val="bg1"/>
                </a:solidFill>
                <a:latin typeface="+mj-lt"/>
              </a:rPr>
              <a:t>Submit all required supporting documentation</a:t>
            </a:r>
            <a:endParaRPr lang="en-US" sz="2800" b="0" dirty="0">
              <a:latin typeface="+mj-lt"/>
            </a:endParaRPr>
          </a:p>
          <a:p>
            <a:pPr marL="605790" lvl="1" indent="-457200">
              <a:lnSpc>
                <a:spcPts val="2500"/>
              </a:lnSpc>
              <a:spcBef>
                <a:spcPts val="1200"/>
              </a:spcBef>
              <a:spcAft>
                <a:spcPts val="0"/>
              </a:spcAft>
              <a:buClr>
                <a:srgbClr val="57D3FF"/>
              </a:buClr>
              <a:buSzPct val="100000"/>
              <a:buFont typeface="Arial" panose="020B0604020202020204" pitchFamily="34" charset="0"/>
              <a:buChar char="•"/>
            </a:pPr>
            <a:endParaRPr lang="en-US" sz="2800" b="0" dirty="0">
              <a:solidFill>
                <a:schemeClr val="bg1"/>
              </a:solidFill>
              <a:latin typeface="+mj-lt"/>
            </a:endParaRPr>
          </a:p>
        </p:txBody>
      </p:sp>
      <p:sp>
        <p:nvSpPr>
          <p:cNvPr id="4" name="Date Placeholder 3">
            <a:extLst>
              <a:ext uri="{FF2B5EF4-FFF2-40B4-BE49-F238E27FC236}">
                <a16:creationId xmlns:a16="http://schemas.microsoft.com/office/drawing/2014/main" id="{E53E3C65-D16D-466B-BCBC-01E86B20F644}"/>
              </a:ext>
            </a:extLst>
          </p:cNvPr>
          <p:cNvSpPr>
            <a:spLocks noGrp="1"/>
          </p:cNvSpPr>
          <p:nvPr>
            <p:ph type="dt" sz="half" idx="10"/>
          </p:nvPr>
        </p:nvSpPr>
        <p:spPr>
          <a:xfrm rot="5400000">
            <a:off x="10735056" y="987552"/>
            <a:ext cx="2286000" cy="640080"/>
          </a:xfrm>
        </p:spPr>
        <p:txBody>
          <a:bodyPr anchor="ctr">
            <a:normAutofit/>
          </a:bodyPr>
          <a:lstStyle/>
          <a:p>
            <a:pPr marL="0" marR="0" lvl="0" indent="0" algn="r" defTabSz="457200" rtl="0" eaLnBrk="1" fontAlgn="auto" latinLnBrk="0" hangingPunct="1">
              <a:lnSpc>
                <a:spcPct val="100000"/>
              </a:lnSpc>
              <a:spcBef>
                <a:spcPts val="0"/>
              </a:spcBef>
              <a:spcAft>
                <a:spcPts val="600"/>
              </a:spcAft>
              <a:buClrTx/>
              <a:buSzTx/>
              <a:buFontTx/>
              <a:buNone/>
              <a:tabLst/>
              <a:defRPr/>
            </a:pPr>
            <a:fld id="{FDEE75F8-48EB-4839-9E71-8CCEE647FA5C}" type="datetime1">
              <a:rPr kumimoji="0" lang="en-US" sz="1000" b="0" i="0" u="none" strike="noStrike" kern="1200" cap="none" spc="0" normalizeH="0" baseline="0" noProof="0">
                <a:ln>
                  <a:noFill/>
                </a:ln>
                <a:solidFill>
                  <a:prstClr val="white"/>
                </a:solidFill>
                <a:effectLst/>
                <a:uLnTx/>
                <a:uFillTx/>
                <a:latin typeface="Public Sans ExtraBold"/>
                <a:ea typeface="+mn-ea"/>
                <a:cs typeface="+mn-cs"/>
              </a:rPr>
              <a:pPr marL="0" marR="0" lvl="0" indent="0" algn="r" defTabSz="457200" rtl="0" eaLnBrk="1" fontAlgn="auto" latinLnBrk="0" hangingPunct="1">
                <a:lnSpc>
                  <a:spcPct val="100000"/>
                </a:lnSpc>
                <a:spcBef>
                  <a:spcPts val="0"/>
                </a:spcBef>
                <a:spcAft>
                  <a:spcPts val="600"/>
                </a:spcAft>
                <a:buClrTx/>
                <a:buSzTx/>
                <a:buFontTx/>
                <a:buNone/>
                <a:tabLst/>
                <a:defRPr/>
              </a:pPr>
              <a:t>1/9/2025</a:t>
            </a:fld>
            <a:endParaRPr kumimoji="0" lang="en-US" sz="1000" b="0" i="0" u="none" strike="noStrike" kern="1200" cap="none" spc="0" normalizeH="0" baseline="0" noProof="0" dirty="0">
              <a:ln>
                <a:noFill/>
              </a:ln>
              <a:solidFill>
                <a:prstClr val="white"/>
              </a:solidFill>
              <a:effectLst/>
              <a:uLnTx/>
              <a:uFillTx/>
              <a:latin typeface="Public Sans ExtraBold"/>
              <a:ea typeface="+mn-ea"/>
              <a:cs typeface="+mn-cs"/>
            </a:endParaRPr>
          </a:p>
        </p:txBody>
      </p:sp>
      <p:sp>
        <p:nvSpPr>
          <p:cNvPr id="5" name="Footer Placeholder 4">
            <a:extLst>
              <a:ext uri="{FF2B5EF4-FFF2-40B4-BE49-F238E27FC236}">
                <a16:creationId xmlns:a16="http://schemas.microsoft.com/office/drawing/2014/main" id="{F00EBBC9-2D71-471B-B443-E7F11EB28810}"/>
              </a:ext>
            </a:extLst>
          </p:cNvPr>
          <p:cNvSpPr>
            <a:spLocks noGrp="1"/>
          </p:cNvSpPr>
          <p:nvPr>
            <p:ph type="ftr" sz="quarter" idx="11"/>
          </p:nvPr>
        </p:nvSpPr>
        <p:spPr>
          <a:xfrm rot="5400000">
            <a:off x="10040112" y="4032504"/>
            <a:ext cx="3657600" cy="640080"/>
          </a:xfrm>
        </p:spPr>
        <p:txBody>
          <a:bodyPr anchor="ctr">
            <a:normAutofit/>
          </a:bodyPr>
          <a:lstStyle/>
          <a:p>
            <a:pPr marL="0" marR="0" lvl="0" indent="0" algn="l" defTabSz="457200" rtl="0" eaLnBrk="1" fontAlgn="auto" latinLnBrk="0" hangingPunct="1">
              <a:lnSpc>
                <a:spcPct val="100000"/>
              </a:lnSpc>
              <a:spcBef>
                <a:spcPts val="0"/>
              </a:spcBef>
              <a:spcAft>
                <a:spcPts val="600"/>
              </a:spcAft>
              <a:buClrTx/>
              <a:buSzTx/>
              <a:buFontTx/>
              <a:buNone/>
              <a:tabLst/>
              <a:defRPr/>
            </a:pPr>
            <a:r>
              <a:rPr kumimoji="0" lang="en-US" sz="1000" b="0" i="0" u="none" strike="noStrike" kern="1200" cap="none" spc="0" normalizeH="0" baseline="0" noProof="0" dirty="0">
                <a:ln>
                  <a:noFill/>
                </a:ln>
                <a:solidFill>
                  <a:prstClr val="white"/>
                </a:solidFill>
                <a:effectLst/>
                <a:uLnTx/>
                <a:uFillTx/>
                <a:latin typeface="Public Sans ExtraBold"/>
                <a:ea typeface="+mn-ea"/>
                <a:cs typeface="+mn-cs"/>
              </a:rPr>
              <a:t>Connecticut Department of Energy &amp; Environmental Protection</a:t>
            </a:r>
          </a:p>
        </p:txBody>
      </p:sp>
      <p:sp>
        <p:nvSpPr>
          <p:cNvPr id="7" name="TextBox 6">
            <a:extLst>
              <a:ext uri="{FF2B5EF4-FFF2-40B4-BE49-F238E27FC236}">
                <a16:creationId xmlns:a16="http://schemas.microsoft.com/office/drawing/2014/main" id="{E03999DA-764D-5777-A80F-7BE4BC6211C5}"/>
              </a:ext>
            </a:extLst>
          </p:cNvPr>
          <p:cNvSpPr txBox="1"/>
          <p:nvPr/>
        </p:nvSpPr>
        <p:spPr>
          <a:xfrm>
            <a:off x="2800299" y="6015669"/>
            <a:ext cx="1906962" cy="222676"/>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3F3F3F"/>
              </a:solidFill>
              <a:effectLst/>
              <a:uLnTx/>
              <a:uFillTx/>
              <a:latin typeface="Public Sans"/>
              <a:ea typeface="+mn-ea"/>
              <a:cs typeface="+mn-cs"/>
            </a:endParaRPr>
          </a:p>
        </p:txBody>
      </p:sp>
      <p:sp>
        <p:nvSpPr>
          <p:cNvPr id="9" name="TextBox 8">
            <a:extLst>
              <a:ext uri="{FF2B5EF4-FFF2-40B4-BE49-F238E27FC236}">
                <a16:creationId xmlns:a16="http://schemas.microsoft.com/office/drawing/2014/main" id="{C376185D-20A1-F026-BF75-CD547518E3D1}"/>
              </a:ext>
            </a:extLst>
          </p:cNvPr>
          <p:cNvSpPr txBox="1"/>
          <p:nvPr/>
        </p:nvSpPr>
        <p:spPr>
          <a:xfrm>
            <a:off x="656708" y="5682825"/>
            <a:ext cx="11343358" cy="1222642"/>
          </a:xfrm>
          <a:prstGeom prst="rect">
            <a:avLst/>
          </a:prstGeom>
          <a:noFill/>
        </p:spPr>
        <p:txBody>
          <a:bodyPr wrap="square" rtlCol="0">
            <a:spAutoFit/>
          </a:bodyPr>
          <a:lstStyle/>
          <a:p>
            <a:pPr marL="457200" marR="0" lvl="0" indent="-457200" algn="l" defTabSz="457200" rtl="0" eaLnBrk="1" fontAlgn="auto" latinLnBrk="0" hangingPunct="1">
              <a:lnSpc>
                <a:spcPts val="2500"/>
              </a:lnSpc>
              <a:spcBef>
                <a:spcPts val="1200"/>
              </a:spcBef>
              <a:spcAft>
                <a:spcPts val="0"/>
              </a:spcAft>
              <a:buClr>
                <a:srgbClr val="57D3FF"/>
              </a:buClr>
              <a:buSzPct val="100000"/>
              <a:buFont typeface="Arial" panose="020B0604020202020204" pitchFamily="34" charset="0"/>
              <a:buChar char="•"/>
              <a:tabLst/>
              <a:defRPr/>
            </a:pPr>
            <a:r>
              <a:rPr kumimoji="0" lang="en-US" sz="3000" b="1" i="0" u="none" strike="noStrike" kern="1200" cap="none" spc="0" normalizeH="0" baseline="0" noProof="0" dirty="0">
                <a:ln>
                  <a:noFill/>
                </a:ln>
                <a:solidFill>
                  <a:srgbClr val="FFC000"/>
                </a:solidFill>
                <a:effectLst>
                  <a:outerShdw blurRad="38100" dist="38100" dir="2700000" algn="tl">
                    <a:srgbClr val="000000">
                      <a:alpha val="43137"/>
                    </a:srgbClr>
                  </a:outerShdw>
                </a:effectLst>
                <a:uLnTx/>
                <a:uFillTx/>
                <a:latin typeface="Public Sans ExtraBold"/>
                <a:ea typeface="+mn-ea"/>
                <a:cs typeface="+mn-cs"/>
              </a:rPr>
              <a:t>Important!! </a:t>
            </a:r>
            <a:r>
              <a:rPr kumimoji="0" lang="en-US" sz="3000" b="0" i="0" u="none" strike="noStrike" kern="1200" cap="none" spc="0" normalizeH="0" baseline="0" noProof="0" dirty="0">
                <a:ln>
                  <a:noFill/>
                </a:ln>
                <a:solidFill>
                  <a:prstClr val="white"/>
                </a:solidFill>
                <a:effectLst/>
                <a:uLnTx/>
                <a:uFillTx/>
                <a:latin typeface="Public Sans ExtraBold"/>
                <a:ea typeface="+mn-ea"/>
                <a:cs typeface="+mn-cs"/>
              </a:rPr>
              <a:t>Provide documentation demonstrating that applicant has site control of proposed infrastructure site.</a:t>
            </a:r>
          </a:p>
          <a:p>
            <a:pPr marL="457200" marR="0" lvl="0" indent="-457200" algn="l" defTabSz="457200" rtl="0" eaLnBrk="1" fontAlgn="auto" latinLnBrk="0" hangingPunct="1">
              <a:lnSpc>
                <a:spcPts val="2500"/>
              </a:lnSpc>
              <a:spcBef>
                <a:spcPts val="1200"/>
              </a:spcBef>
              <a:spcAft>
                <a:spcPts val="0"/>
              </a:spcAft>
              <a:buClr>
                <a:srgbClr val="57D3FF"/>
              </a:buClr>
              <a:buSzPct val="100000"/>
              <a:buFont typeface="Arial" panose="020B0604020202020204" pitchFamily="34" charset="0"/>
              <a:buChar char="•"/>
              <a:tabLst/>
              <a:defRPr/>
            </a:pPr>
            <a:endParaRPr kumimoji="0" lang="en-US" sz="2800" b="0" i="0" u="none" strike="noStrike" kern="1200" cap="none" spc="0" normalizeH="0" baseline="0" noProof="0" dirty="0">
              <a:ln>
                <a:noFill/>
              </a:ln>
              <a:solidFill>
                <a:prstClr val="white"/>
              </a:solidFill>
              <a:effectLst>
                <a:outerShdw blurRad="50800" dist="38100" dir="2700000" algn="tl" rotWithShape="0">
                  <a:prstClr val="black">
                    <a:alpha val="40000"/>
                  </a:prstClr>
                </a:outerShdw>
              </a:effectLst>
              <a:uLnTx/>
              <a:uFillTx/>
              <a:latin typeface="Public Sans ExtraBold"/>
              <a:ea typeface="+mn-ea"/>
              <a:cs typeface="+mn-cs"/>
            </a:endParaRPr>
          </a:p>
        </p:txBody>
      </p:sp>
      <p:pic>
        <p:nvPicPr>
          <p:cNvPr id="10" name="Picture 9" descr="Text">
            <a:extLst>
              <a:ext uri="{FF2B5EF4-FFF2-40B4-BE49-F238E27FC236}">
                <a16:creationId xmlns:a16="http://schemas.microsoft.com/office/drawing/2014/main" id="{A50D582E-13AE-1D61-F286-4367184E21AE}"/>
              </a:ext>
            </a:extLst>
          </p:cNvPr>
          <p:cNvPicPr>
            <a:picLocks noChangeAspect="1"/>
          </p:cNvPicPr>
          <p:nvPr/>
        </p:nvPicPr>
        <p:blipFill>
          <a:blip r:embed="rId2"/>
          <a:stretch>
            <a:fillRect/>
          </a:stretch>
        </p:blipFill>
        <p:spPr>
          <a:xfrm>
            <a:off x="6235221" y="954190"/>
            <a:ext cx="5262860" cy="4480674"/>
          </a:xfrm>
          <a:prstGeom prst="rect">
            <a:avLst/>
          </a:prstGeom>
        </p:spPr>
      </p:pic>
    </p:spTree>
    <p:extLst>
      <p:ext uri="{BB962C8B-B14F-4D97-AF65-F5344CB8AC3E}">
        <p14:creationId xmlns:p14="http://schemas.microsoft.com/office/powerpoint/2010/main" val="2566504279"/>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28" name="Slide Background Fill">
            <a:extLst>
              <a:ext uri="{FF2B5EF4-FFF2-40B4-BE49-F238E27FC236}">
                <a16:creationId xmlns:a16="http://schemas.microsoft.com/office/drawing/2014/main" id="{7D07B7BC-3270-4CF3-A7AA-0937908AD58A}"/>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49"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Public Sans"/>
              <a:ea typeface="+mn-ea"/>
              <a:cs typeface="+mn-cs"/>
            </a:endParaRPr>
          </a:p>
        </p:txBody>
      </p:sp>
      <p:grpSp>
        <p:nvGrpSpPr>
          <p:cNvPr id="30" name="Group 29">
            <a:extLst>
              <a:ext uri="{FF2B5EF4-FFF2-40B4-BE49-F238E27FC236}">
                <a16:creationId xmlns:a16="http://schemas.microsoft.com/office/drawing/2014/main" id="{3248F5E6-4377-481A-9615-8B26AF96A076}"/>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0"/>
            <a:ext cx="12188952" cy="6858000"/>
            <a:chOff x="651279" y="598259"/>
            <a:chExt cx="10889442" cy="5680742"/>
          </a:xfrm>
        </p:grpSpPr>
        <p:sp>
          <p:nvSpPr>
            <p:cNvPr id="31" name="Color">
              <a:extLst>
                <a:ext uri="{FF2B5EF4-FFF2-40B4-BE49-F238E27FC236}">
                  <a16:creationId xmlns:a16="http://schemas.microsoft.com/office/drawing/2014/main" id="{D8552057-9E04-4499-916A-649BB6B5126C}"/>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Public Sans"/>
                <a:ea typeface="+mn-ea"/>
                <a:cs typeface="+mn-cs"/>
              </a:endParaRPr>
            </a:p>
          </p:txBody>
        </p:sp>
        <p:sp>
          <p:nvSpPr>
            <p:cNvPr id="32" name="Color">
              <a:extLst>
                <a:ext uri="{FF2B5EF4-FFF2-40B4-BE49-F238E27FC236}">
                  <a16:creationId xmlns:a16="http://schemas.microsoft.com/office/drawing/2014/main" id="{D1194A2F-4E63-4228-A833-4D86528EAD7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Public Sans"/>
                <a:ea typeface="+mn-ea"/>
                <a:cs typeface="+mn-cs"/>
              </a:endParaRPr>
            </a:p>
          </p:txBody>
        </p:sp>
      </p:grpSp>
      <p:grpSp>
        <p:nvGrpSpPr>
          <p:cNvPr id="34" name="Group 33">
            <a:extLst>
              <a:ext uri="{FF2B5EF4-FFF2-40B4-BE49-F238E27FC236}">
                <a16:creationId xmlns:a16="http://schemas.microsoft.com/office/drawing/2014/main" id="{E27AF472-EAE3-4572-AB69-B92BD10DBC6D}"/>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35" name="Freeform: Shape 34">
              <a:extLst>
                <a:ext uri="{FF2B5EF4-FFF2-40B4-BE49-F238E27FC236}">
                  <a16:creationId xmlns:a16="http://schemas.microsoft.com/office/drawing/2014/main" id="{BF4DB9D2-6215-420C-874C-82EADF8C6C70}"/>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Public Sans"/>
                <a:ea typeface="+mn-ea"/>
                <a:cs typeface="+mn-cs"/>
              </a:endParaRPr>
            </a:p>
          </p:txBody>
        </p:sp>
        <p:sp>
          <p:nvSpPr>
            <p:cNvPr id="36" name="Freeform: Shape 35">
              <a:extLst>
                <a:ext uri="{FF2B5EF4-FFF2-40B4-BE49-F238E27FC236}">
                  <a16:creationId xmlns:a16="http://schemas.microsoft.com/office/drawing/2014/main" id="{1F003139-C97C-44FA-B139-32E4DFDCE9C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Public Sans"/>
                <a:ea typeface="+mn-ea"/>
                <a:cs typeface="+mn-cs"/>
              </a:endParaRPr>
            </a:p>
          </p:txBody>
        </p:sp>
        <p:sp>
          <p:nvSpPr>
            <p:cNvPr id="37" name="Freeform: Shape 36">
              <a:extLst>
                <a:ext uri="{FF2B5EF4-FFF2-40B4-BE49-F238E27FC236}">
                  <a16:creationId xmlns:a16="http://schemas.microsoft.com/office/drawing/2014/main" id="{5CE4DD6E-8CEA-45EE-B630-DBC22144D88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Public Sans"/>
                <a:ea typeface="+mn-ea"/>
                <a:cs typeface="+mn-cs"/>
              </a:endParaRPr>
            </a:p>
          </p:txBody>
        </p:sp>
        <p:sp>
          <p:nvSpPr>
            <p:cNvPr id="38" name="Freeform: Shape 37">
              <a:extLst>
                <a:ext uri="{FF2B5EF4-FFF2-40B4-BE49-F238E27FC236}">
                  <a16:creationId xmlns:a16="http://schemas.microsoft.com/office/drawing/2014/main" id="{A4372F7F-AA3C-470B-AA61-7C35B7722C9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Public Sans"/>
                <a:ea typeface="+mn-ea"/>
                <a:cs typeface="+mn-cs"/>
              </a:endParaRPr>
            </a:p>
          </p:txBody>
        </p:sp>
        <p:sp>
          <p:nvSpPr>
            <p:cNvPr id="39" name="Freeform: Shape 38">
              <a:extLst>
                <a:ext uri="{FF2B5EF4-FFF2-40B4-BE49-F238E27FC236}">
                  <a16:creationId xmlns:a16="http://schemas.microsoft.com/office/drawing/2014/main" id="{34B605BF-D199-43DD-9328-E99F2ADFC6F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Public Sans"/>
                <a:ea typeface="+mn-ea"/>
                <a:cs typeface="+mn-cs"/>
              </a:endParaRPr>
            </a:p>
          </p:txBody>
        </p:sp>
        <p:sp>
          <p:nvSpPr>
            <p:cNvPr id="40" name="Freeform: Shape 39">
              <a:extLst>
                <a:ext uri="{FF2B5EF4-FFF2-40B4-BE49-F238E27FC236}">
                  <a16:creationId xmlns:a16="http://schemas.microsoft.com/office/drawing/2014/main" id="{E5D42A77-7336-4A35-8922-8098A16AA27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Public Sans"/>
                <a:ea typeface="+mn-ea"/>
                <a:cs typeface="+mn-cs"/>
              </a:endParaRPr>
            </a:p>
          </p:txBody>
        </p:sp>
        <p:sp>
          <p:nvSpPr>
            <p:cNvPr id="41" name="Freeform: Shape 40">
              <a:extLst>
                <a:ext uri="{FF2B5EF4-FFF2-40B4-BE49-F238E27FC236}">
                  <a16:creationId xmlns:a16="http://schemas.microsoft.com/office/drawing/2014/main" id="{7401EE7D-B85D-4C10-AB8C-71884EFB112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Public Sans"/>
                <a:ea typeface="+mn-ea"/>
                <a:cs typeface="+mn-cs"/>
              </a:endParaRPr>
            </a:p>
          </p:txBody>
        </p:sp>
      </p:grpSp>
      <p:sp>
        <p:nvSpPr>
          <p:cNvPr id="2" name="Title 1">
            <a:extLst>
              <a:ext uri="{FF2B5EF4-FFF2-40B4-BE49-F238E27FC236}">
                <a16:creationId xmlns:a16="http://schemas.microsoft.com/office/drawing/2014/main" id="{3630D9C6-276F-4D27-8C4E-B26E36AC76AC}"/>
              </a:ext>
            </a:extLst>
          </p:cNvPr>
          <p:cNvSpPr>
            <a:spLocks noGrp="1"/>
          </p:cNvSpPr>
          <p:nvPr>
            <p:ph type="title"/>
          </p:nvPr>
        </p:nvSpPr>
        <p:spPr>
          <a:xfrm>
            <a:off x="427833" y="277568"/>
            <a:ext cx="11343357" cy="1025957"/>
          </a:xfrm>
        </p:spPr>
        <p:txBody>
          <a:bodyPr anchor="t">
            <a:noAutofit/>
          </a:bodyPr>
          <a:lstStyle/>
          <a:p>
            <a:r>
              <a:rPr lang="en-US" sz="4000" dirty="0">
                <a:solidFill>
                  <a:schemeClr val="bg1"/>
                </a:solidFill>
              </a:rPr>
              <a:t>Part III.C.1 – Stationary Idle Reduction Technologies </a:t>
            </a:r>
            <a:r>
              <a:rPr lang="en-US" sz="3600" i="1" dirty="0">
                <a:solidFill>
                  <a:schemeClr val="bg1"/>
                </a:solidFill>
              </a:rPr>
              <a:t>(cont.)</a:t>
            </a:r>
          </a:p>
        </p:txBody>
      </p:sp>
      <p:sp>
        <p:nvSpPr>
          <p:cNvPr id="3" name="Content Placeholder 2">
            <a:extLst>
              <a:ext uri="{FF2B5EF4-FFF2-40B4-BE49-F238E27FC236}">
                <a16:creationId xmlns:a16="http://schemas.microsoft.com/office/drawing/2014/main" id="{0B328DA5-C605-40B1-A0C9-92F3F237F1F8}"/>
              </a:ext>
            </a:extLst>
          </p:cNvPr>
          <p:cNvSpPr>
            <a:spLocks noGrp="1"/>
          </p:cNvSpPr>
          <p:nvPr>
            <p:ph idx="1"/>
          </p:nvPr>
        </p:nvSpPr>
        <p:spPr>
          <a:xfrm>
            <a:off x="451570" y="1923770"/>
            <a:ext cx="4962694" cy="3861656"/>
          </a:xfrm>
        </p:spPr>
        <p:txBody>
          <a:bodyPr anchor="ctr">
            <a:normAutofit/>
          </a:bodyPr>
          <a:lstStyle/>
          <a:p>
            <a:pPr marL="285750" lvl="1" indent="0">
              <a:spcBef>
                <a:spcPts val="0"/>
              </a:spcBef>
              <a:spcAft>
                <a:spcPts val="600"/>
              </a:spcAft>
              <a:buClr>
                <a:srgbClr val="57D3FF"/>
              </a:buClr>
              <a:buSzPct val="100000"/>
              <a:buNone/>
            </a:pPr>
            <a:r>
              <a:rPr lang="en-US" sz="3600" b="0" dirty="0">
                <a:solidFill>
                  <a:schemeClr val="bg1"/>
                </a:solidFill>
                <a:latin typeface="+mj-lt"/>
              </a:rPr>
              <a:t>C.1.b. Electrified Parking Spaces:</a:t>
            </a:r>
          </a:p>
          <a:p>
            <a:pPr marL="742950" lvl="1" indent="-457200">
              <a:spcBef>
                <a:spcPts val="0"/>
              </a:spcBef>
              <a:spcAft>
                <a:spcPts val="600"/>
              </a:spcAft>
              <a:buClr>
                <a:srgbClr val="57D3FF"/>
              </a:buClr>
              <a:buSzPct val="100000"/>
              <a:buFont typeface="Arial" panose="020B0604020202020204" pitchFamily="34" charset="0"/>
              <a:buChar char="•"/>
            </a:pPr>
            <a:r>
              <a:rPr lang="en-US" sz="3200" b="0" dirty="0">
                <a:solidFill>
                  <a:schemeClr val="bg1"/>
                </a:solidFill>
              </a:rPr>
              <a:t>Provide address of proposed installation</a:t>
            </a:r>
          </a:p>
          <a:p>
            <a:pPr marL="742950" lvl="1" indent="-457200">
              <a:spcBef>
                <a:spcPts val="0"/>
              </a:spcBef>
              <a:spcAft>
                <a:spcPts val="600"/>
              </a:spcAft>
              <a:buClr>
                <a:srgbClr val="57D3FF"/>
              </a:buClr>
              <a:buSzPct val="100000"/>
              <a:buFont typeface="Arial" panose="020B0604020202020204" pitchFamily="34" charset="0"/>
              <a:buChar char="•"/>
            </a:pPr>
            <a:r>
              <a:rPr lang="en-US" sz="3200" b="0" dirty="0">
                <a:solidFill>
                  <a:schemeClr val="bg1"/>
                </a:solidFill>
              </a:rPr>
              <a:t>Submit all required supporting documentation</a:t>
            </a:r>
            <a:endParaRPr lang="en-US" sz="3200" b="0" dirty="0"/>
          </a:p>
          <a:p>
            <a:pPr marL="605790" lvl="1" indent="-457200">
              <a:lnSpc>
                <a:spcPts val="2500"/>
              </a:lnSpc>
              <a:spcBef>
                <a:spcPts val="1200"/>
              </a:spcBef>
              <a:spcAft>
                <a:spcPts val="0"/>
              </a:spcAft>
              <a:buClr>
                <a:srgbClr val="57D3FF"/>
              </a:buClr>
              <a:buSzPct val="100000"/>
              <a:buFont typeface="Arial" panose="020B0604020202020204" pitchFamily="34" charset="0"/>
              <a:buChar char="•"/>
            </a:pPr>
            <a:endParaRPr lang="en-US" sz="2800" b="0" dirty="0">
              <a:solidFill>
                <a:schemeClr val="bg1"/>
              </a:solidFill>
              <a:latin typeface="+mj-lt"/>
            </a:endParaRPr>
          </a:p>
        </p:txBody>
      </p:sp>
      <p:sp>
        <p:nvSpPr>
          <p:cNvPr id="4" name="Date Placeholder 3">
            <a:extLst>
              <a:ext uri="{FF2B5EF4-FFF2-40B4-BE49-F238E27FC236}">
                <a16:creationId xmlns:a16="http://schemas.microsoft.com/office/drawing/2014/main" id="{E53E3C65-D16D-466B-BCBC-01E86B20F644}"/>
              </a:ext>
            </a:extLst>
          </p:cNvPr>
          <p:cNvSpPr>
            <a:spLocks noGrp="1"/>
          </p:cNvSpPr>
          <p:nvPr>
            <p:ph type="dt" sz="half" idx="10"/>
          </p:nvPr>
        </p:nvSpPr>
        <p:spPr>
          <a:xfrm rot="5400000">
            <a:off x="10735056" y="987552"/>
            <a:ext cx="2286000" cy="640080"/>
          </a:xfrm>
        </p:spPr>
        <p:txBody>
          <a:bodyPr anchor="ctr">
            <a:normAutofit/>
          </a:bodyPr>
          <a:lstStyle/>
          <a:p>
            <a:pPr marL="0" marR="0" lvl="0" indent="0" algn="r" defTabSz="457200" rtl="0" eaLnBrk="1" fontAlgn="auto" latinLnBrk="0" hangingPunct="1">
              <a:lnSpc>
                <a:spcPct val="100000"/>
              </a:lnSpc>
              <a:spcBef>
                <a:spcPts val="0"/>
              </a:spcBef>
              <a:spcAft>
                <a:spcPts val="600"/>
              </a:spcAft>
              <a:buClrTx/>
              <a:buSzTx/>
              <a:buFontTx/>
              <a:buNone/>
              <a:tabLst/>
              <a:defRPr/>
            </a:pPr>
            <a:fld id="{FDEE75F8-48EB-4839-9E71-8CCEE647FA5C}" type="datetime1">
              <a:rPr kumimoji="0" lang="en-US" sz="1000" b="0" i="0" u="none" strike="noStrike" kern="1200" cap="none" spc="0" normalizeH="0" baseline="0" noProof="0">
                <a:ln>
                  <a:noFill/>
                </a:ln>
                <a:solidFill>
                  <a:prstClr val="white"/>
                </a:solidFill>
                <a:effectLst/>
                <a:uLnTx/>
                <a:uFillTx/>
                <a:latin typeface="Public Sans ExtraBold"/>
                <a:ea typeface="+mn-ea"/>
                <a:cs typeface="+mn-cs"/>
              </a:rPr>
              <a:pPr marL="0" marR="0" lvl="0" indent="0" algn="r" defTabSz="457200" rtl="0" eaLnBrk="1" fontAlgn="auto" latinLnBrk="0" hangingPunct="1">
                <a:lnSpc>
                  <a:spcPct val="100000"/>
                </a:lnSpc>
                <a:spcBef>
                  <a:spcPts val="0"/>
                </a:spcBef>
                <a:spcAft>
                  <a:spcPts val="600"/>
                </a:spcAft>
                <a:buClrTx/>
                <a:buSzTx/>
                <a:buFontTx/>
                <a:buNone/>
                <a:tabLst/>
                <a:defRPr/>
              </a:pPr>
              <a:t>1/9/2025</a:t>
            </a:fld>
            <a:endParaRPr kumimoji="0" lang="en-US" sz="1000" b="0" i="0" u="none" strike="noStrike" kern="1200" cap="none" spc="0" normalizeH="0" baseline="0" noProof="0" dirty="0">
              <a:ln>
                <a:noFill/>
              </a:ln>
              <a:solidFill>
                <a:prstClr val="white"/>
              </a:solidFill>
              <a:effectLst/>
              <a:uLnTx/>
              <a:uFillTx/>
              <a:latin typeface="Public Sans ExtraBold"/>
              <a:ea typeface="+mn-ea"/>
              <a:cs typeface="+mn-cs"/>
            </a:endParaRPr>
          </a:p>
        </p:txBody>
      </p:sp>
      <p:sp>
        <p:nvSpPr>
          <p:cNvPr id="5" name="Footer Placeholder 4">
            <a:extLst>
              <a:ext uri="{FF2B5EF4-FFF2-40B4-BE49-F238E27FC236}">
                <a16:creationId xmlns:a16="http://schemas.microsoft.com/office/drawing/2014/main" id="{F00EBBC9-2D71-471B-B443-E7F11EB28810}"/>
              </a:ext>
            </a:extLst>
          </p:cNvPr>
          <p:cNvSpPr>
            <a:spLocks noGrp="1"/>
          </p:cNvSpPr>
          <p:nvPr>
            <p:ph type="ftr" sz="quarter" idx="11"/>
          </p:nvPr>
        </p:nvSpPr>
        <p:spPr>
          <a:xfrm rot="5400000">
            <a:off x="10040112" y="4032504"/>
            <a:ext cx="3657600" cy="640080"/>
          </a:xfrm>
        </p:spPr>
        <p:txBody>
          <a:bodyPr anchor="ctr">
            <a:normAutofit/>
          </a:bodyPr>
          <a:lstStyle/>
          <a:p>
            <a:pPr marL="0" marR="0" lvl="0" indent="0" algn="l" defTabSz="457200" rtl="0" eaLnBrk="1" fontAlgn="auto" latinLnBrk="0" hangingPunct="1">
              <a:lnSpc>
                <a:spcPct val="100000"/>
              </a:lnSpc>
              <a:spcBef>
                <a:spcPts val="0"/>
              </a:spcBef>
              <a:spcAft>
                <a:spcPts val="600"/>
              </a:spcAft>
              <a:buClrTx/>
              <a:buSzTx/>
              <a:buFontTx/>
              <a:buNone/>
              <a:tabLst/>
              <a:defRPr/>
            </a:pPr>
            <a:r>
              <a:rPr kumimoji="0" lang="en-US" sz="1000" b="0" i="0" u="none" strike="noStrike" kern="1200" cap="none" spc="0" normalizeH="0" baseline="0" noProof="0" dirty="0">
                <a:ln>
                  <a:noFill/>
                </a:ln>
                <a:solidFill>
                  <a:prstClr val="white"/>
                </a:solidFill>
                <a:effectLst/>
                <a:uLnTx/>
                <a:uFillTx/>
                <a:latin typeface="Public Sans ExtraBold"/>
                <a:ea typeface="+mn-ea"/>
                <a:cs typeface="+mn-cs"/>
              </a:rPr>
              <a:t>Connecticut Department of Energy &amp; Environmental Protection</a:t>
            </a:r>
          </a:p>
        </p:txBody>
      </p:sp>
      <p:sp>
        <p:nvSpPr>
          <p:cNvPr id="7" name="TextBox 6">
            <a:extLst>
              <a:ext uri="{FF2B5EF4-FFF2-40B4-BE49-F238E27FC236}">
                <a16:creationId xmlns:a16="http://schemas.microsoft.com/office/drawing/2014/main" id="{E03999DA-764D-5777-A80F-7BE4BC6211C5}"/>
              </a:ext>
            </a:extLst>
          </p:cNvPr>
          <p:cNvSpPr txBox="1"/>
          <p:nvPr/>
        </p:nvSpPr>
        <p:spPr>
          <a:xfrm>
            <a:off x="2800299" y="6015669"/>
            <a:ext cx="1906962" cy="222676"/>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3F3F3F"/>
              </a:solidFill>
              <a:effectLst/>
              <a:uLnTx/>
              <a:uFillTx/>
              <a:latin typeface="Public Sans"/>
              <a:ea typeface="+mn-ea"/>
              <a:cs typeface="+mn-cs"/>
            </a:endParaRPr>
          </a:p>
        </p:txBody>
      </p:sp>
      <p:sp>
        <p:nvSpPr>
          <p:cNvPr id="9" name="TextBox 8">
            <a:extLst>
              <a:ext uri="{FF2B5EF4-FFF2-40B4-BE49-F238E27FC236}">
                <a16:creationId xmlns:a16="http://schemas.microsoft.com/office/drawing/2014/main" id="{C376185D-20A1-F026-BF75-CD547518E3D1}"/>
              </a:ext>
            </a:extLst>
          </p:cNvPr>
          <p:cNvSpPr txBox="1"/>
          <p:nvPr/>
        </p:nvSpPr>
        <p:spPr>
          <a:xfrm>
            <a:off x="613015" y="5404348"/>
            <a:ext cx="11343358" cy="1222642"/>
          </a:xfrm>
          <a:prstGeom prst="rect">
            <a:avLst/>
          </a:prstGeom>
          <a:noFill/>
        </p:spPr>
        <p:txBody>
          <a:bodyPr wrap="square" rtlCol="0">
            <a:spAutoFit/>
          </a:bodyPr>
          <a:lstStyle/>
          <a:p>
            <a:pPr marL="457200" marR="0" lvl="0" indent="-457200" algn="l" defTabSz="457200" rtl="0" eaLnBrk="1" fontAlgn="auto" latinLnBrk="0" hangingPunct="1">
              <a:lnSpc>
                <a:spcPts val="2500"/>
              </a:lnSpc>
              <a:spcBef>
                <a:spcPts val="1200"/>
              </a:spcBef>
              <a:spcAft>
                <a:spcPts val="0"/>
              </a:spcAft>
              <a:buClr>
                <a:srgbClr val="57D3FF"/>
              </a:buClr>
              <a:buSzPct val="100000"/>
              <a:buFont typeface="Arial" panose="020B0604020202020204" pitchFamily="34" charset="0"/>
              <a:buChar char="•"/>
              <a:tabLst/>
              <a:defRPr/>
            </a:pPr>
            <a:r>
              <a:rPr kumimoji="0" lang="en-US" sz="3200" b="1" i="0" u="none" strike="noStrike" kern="1200" cap="none" spc="0" normalizeH="0" baseline="0" noProof="0" dirty="0">
                <a:ln>
                  <a:noFill/>
                </a:ln>
                <a:solidFill>
                  <a:srgbClr val="FFC000"/>
                </a:solidFill>
                <a:effectLst>
                  <a:outerShdw blurRad="38100" dist="38100" dir="2700000" algn="tl">
                    <a:srgbClr val="000000">
                      <a:alpha val="43137"/>
                    </a:srgbClr>
                  </a:outerShdw>
                </a:effectLst>
                <a:uLnTx/>
                <a:uFillTx/>
                <a:latin typeface="Public Sans ExtraBold"/>
                <a:ea typeface="+mn-ea"/>
                <a:cs typeface="+mn-cs"/>
              </a:rPr>
              <a:t>Important!! </a:t>
            </a:r>
            <a:r>
              <a:rPr kumimoji="0" lang="en-US" sz="3200" b="0" i="0" u="none" strike="noStrike" kern="1200" cap="none" spc="0" normalizeH="0" baseline="0" noProof="0" dirty="0">
                <a:ln>
                  <a:noFill/>
                </a:ln>
                <a:solidFill>
                  <a:prstClr val="white"/>
                </a:solidFill>
                <a:effectLst/>
                <a:uLnTx/>
                <a:uFillTx/>
                <a:latin typeface="Public Sans ExtraBold"/>
                <a:ea typeface="+mn-ea"/>
                <a:cs typeface="+mn-cs"/>
              </a:rPr>
              <a:t>Provide documentation demonstrating that applicant has site control of proposed infrastructure site.</a:t>
            </a:r>
          </a:p>
          <a:p>
            <a:pPr marL="457200" marR="0" lvl="0" indent="-457200" algn="l" defTabSz="457200" rtl="0" eaLnBrk="1" fontAlgn="auto" latinLnBrk="0" hangingPunct="1">
              <a:lnSpc>
                <a:spcPts val="2500"/>
              </a:lnSpc>
              <a:spcBef>
                <a:spcPts val="1200"/>
              </a:spcBef>
              <a:spcAft>
                <a:spcPts val="0"/>
              </a:spcAft>
              <a:buClr>
                <a:srgbClr val="57D3FF"/>
              </a:buClr>
              <a:buSzPct val="100000"/>
              <a:buFont typeface="Arial" panose="020B0604020202020204" pitchFamily="34" charset="0"/>
              <a:buChar char="•"/>
              <a:tabLst/>
              <a:defRPr/>
            </a:pPr>
            <a:endParaRPr kumimoji="0" lang="en-US" sz="2800" b="0" i="0" u="none" strike="noStrike" kern="1200" cap="none" spc="0" normalizeH="0" baseline="0" noProof="0" dirty="0">
              <a:ln>
                <a:noFill/>
              </a:ln>
              <a:solidFill>
                <a:prstClr val="white"/>
              </a:solidFill>
              <a:effectLst>
                <a:outerShdw blurRad="50800" dist="38100" dir="2700000" algn="tl" rotWithShape="0">
                  <a:prstClr val="black">
                    <a:alpha val="40000"/>
                  </a:prstClr>
                </a:outerShdw>
              </a:effectLst>
              <a:uLnTx/>
              <a:uFillTx/>
              <a:latin typeface="Public Sans ExtraBold"/>
              <a:ea typeface="+mn-ea"/>
              <a:cs typeface="+mn-cs"/>
            </a:endParaRPr>
          </a:p>
        </p:txBody>
      </p:sp>
      <p:pic>
        <p:nvPicPr>
          <p:cNvPr id="12" name="Picture 11">
            <a:extLst>
              <a:ext uri="{FF2B5EF4-FFF2-40B4-BE49-F238E27FC236}">
                <a16:creationId xmlns:a16="http://schemas.microsoft.com/office/drawing/2014/main" id="{F0074034-2C61-38C4-D4CB-F7D99902C211}"/>
              </a:ext>
            </a:extLst>
          </p:cNvPr>
          <p:cNvPicPr>
            <a:picLocks noChangeAspect="1"/>
          </p:cNvPicPr>
          <p:nvPr/>
        </p:nvPicPr>
        <p:blipFill>
          <a:blip r:embed="rId2"/>
          <a:stretch>
            <a:fillRect/>
          </a:stretch>
        </p:blipFill>
        <p:spPr>
          <a:xfrm>
            <a:off x="5486400" y="1574430"/>
            <a:ext cx="6177283" cy="3728251"/>
          </a:xfrm>
          <a:prstGeom prst="rect">
            <a:avLst/>
          </a:prstGeom>
        </p:spPr>
      </p:pic>
    </p:spTree>
    <p:extLst>
      <p:ext uri="{BB962C8B-B14F-4D97-AF65-F5344CB8AC3E}">
        <p14:creationId xmlns:p14="http://schemas.microsoft.com/office/powerpoint/2010/main" val="1256967147"/>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28" name="Slide Background Fill">
            <a:extLst>
              <a:ext uri="{FF2B5EF4-FFF2-40B4-BE49-F238E27FC236}">
                <a16:creationId xmlns:a16="http://schemas.microsoft.com/office/drawing/2014/main" id="{7D07B7BC-3270-4CF3-A7AA-0937908AD58A}"/>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49"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Public Sans"/>
              <a:ea typeface="+mn-ea"/>
              <a:cs typeface="+mn-cs"/>
            </a:endParaRPr>
          </a:p>
        </p:txBody>
      </p:sp>
      <p:grpSp>
        <p:nvGrpSpPr>
          <p:cNvPr id="30" name="Group 29">
            <a:extLst>
              <a:ext uri="{FF2B5EF4-FFF2-40B4-BE49-F238E27FC236}">
                <a16:creationId xmlns:a16="http://schemas.microsoft.com/office/drawing/2014/main" id="{3248F5E6-4377-481A-9615-8B26AF96A076}"/>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0"/>
            <a:ext cx="12188952" cy="6858000"/>
            <a:chOff x="651279" y="598259"/>
            <a:chExt cx="10889442" cy="5680742"/>
          </a:xfrm>
        </p:grpSpPr>
        <p:sp>
          <p:nvSpPr>
            <p:cNvPr id="31" name="Color">
              <a:extLst>
                <a:ext uri="{FF2B5EF4-FFF2-40B4-BE49-F238E27FC236}">
                  <a16:creationId xmlns:a16="http://schemas.microsoft.com/office/drawing/2014/main" id="{D8552057-9E04-4499-916A-649BB6B5126C}"/>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Public Sans"/>
                <a:ea typeface="+mn-ea"/>
                <a:cs typeface="+mn-cs"/>
              </a:endParaRPr>
            </a:p>
          </p:txBody>
        </p:sp>
        <p:sp>
          <p:nvSpPr>
            <p:cNvPr id="32" name="Color">
              <a:extLst>
                <a:ext uri="{FF2B5EF4-FFF2-40B4-BE49-F238E27FC236}">
                  <a16:creationId xmlns:a16="http://schemas.microsoft.com/office/drawing/2014/main" id="{D1194A2F-4E63-4228-A833-4D86528EAD7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Public Sans"/>
                <a:ea typeface="+mn-ea"/>
                <a:cs typeface="+mn-cs"/>
              </a:endParaRPr>
            </a:p>
          </p:txBody>
        </p:sp>
      </p:grpSp>
      <p:grpSp>
        <p:nvGrpSpPr>
          <p:cNvPr id="34" name="Group 33">
            <a:extLst>
              <a:ext uri="{FF2B5EF4-FFF2-40B4-BE49-F238E27FC236}">
                <a16:creationId xmlns:a16="http://schemas.microsoft.com/office/drawing/2014/main" id="{E27AF472-EAE3-4572-AB69-B92BD10DBC6D}"/>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35" name="Freeform: Shape 34">
              <a:extLst>
                <a:ext uri="{FF2B5EF4-FFF2-40B4-BE49-F238E27FC236}">
                  <a16:creationId xmlns:a16="http://schemas.microsoft.com/office/drawing/2014/main" id="{BF4DB9D2-6215-420C-874C-82EADF8C6C70}"/>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Public Sans"/>
                <a:ea typeface="+mn-ea"/>
                <a:cs typeface="+mn-cs"/>
              </a:endParaRPr>
            </a:p>
          </p:txBody>
        </p:sp>
        <p:sp>
          <p:nvSpPr>
            <p:cNvPr id="36" name="Freeform: Shape 35">
              <a:extLst>
                <a:ext uri="{FF2B5EF4-FFF2-40B4-BE49-F238E27FC236}">
                  <a16:creationId xmlns:a16="http://schemas.microsoft.com/office/drawing/2014/main" id="{1F003139-C97C-44FA-B139-32E4DFDCE9C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Public Sans"/>
                <a:ea typeface="+mn-ea"/>
                <a:cs typeface="+mn-cs"/>
              </a:endParaRPr>
            </a:p>
          </p:txBody>
        </p:sp>
        <p:sp>
          <p:nvSpPr>
            <p:cNvPr id="37" name="Freeform: Shape 36">
              <a:extLst>
                <a:ext uri="{FF2B5EF4-FFF2-40B4-BE49-F238E27FC236}">
                  <a16:creationId xmlns:a16="http://schemas.microsoft.com/office/drawing/2014/main" id="{5CE4DD6E-8CEA-45EE-B630-DBC22144D88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Public Sans"/>
                <a:ea typeface="+mn-ea"/>
                <a:cs typeface="+mn-cs"/>
              </a:endParaRPr>
            </a:p>
          </p:txBody>
        </p:sp>
        <p:sp>
          <p:nvSpPr>
            <p:cNvPr id="38" name="Freeform: Shape 37">
              <a:extLst>
                <a:ext uri="{FF2B5EF4-FFF2-40B4-BE49-F238E27FC236}">
                  <a16:creationId xmlns:a16="http://schemas.microsoft.com/office/drawing/2014/main" id="{A4372F7F-AA3C-470B-AA61-7C35B7722C9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Public Sans"/>
                <a:ea typeface="+mn-ea"/>
                <a:cs typeface="+mn-cs"/>
              </a:endParaRPr>
            </a:p>
          </p:txBody>
        </p:sp>
        <p:sp>
          <p:nvSpPr>
            <p:cNvPr id="39" name="Freeform: Shape 38">
              <a:extLst>
                <a:ext uri="{FF2B5EF4-FFF2-40B4-BE49-F238E27FC236}">
                  <a16:creationId xmlns:a16="http://schemas.microsoft.com/office/drawing/2014/main" id="{34B605BF-D199-43DD-9328-E99F2ADFC6F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Public Sans"/>
                <a:ea typeface="+mn-ea"/>
                <a:cs typeface="+mn-cs"/>
              </a:endParaRPr>
            </a:p>
          </p:txBody>
        </p:sp>
        <p:sp>
          <p:nvSpPr>
            <p:cNvPr id="40" name="Freeform: Shape 39">
              <a:extLst>
                <a:ext uri="{FF2B5EF4-FFF2-40B4-BE49-F238E27FC236}">
                  <a16:creationId xmlns:a16="http://schemas.microsoft.com/office/drawing/2014/main" id="{E5D42A77-7336-4A35-8922-8098A16AA27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Public Sans"/>
                <a:ea typeface="+mn-ea"/>
                <a:cs typeface="+mn-cs"/>
              </a:endParaRPr>
            </a:p>
          </p:txBody>
        </p:sp>
        <p:sp>
          <p:nvSpPr>
            <p:cNvPr id="41" name="Freeform: Shape 40">
              <a:extLst>
                <a:ext uri="{FF2B5EF4-FFF2-40B4-BE49-F238E27FC236}">
                  <a16:creationId xmlns:a16="http://schemas.microsoft.com/office/drawing/2014/main" id="{7401EE7D-B85D-4C10-AB8C-71884EFB112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Public Sans"/>
                <a:ea typeface="+mn-ea"/>
                <a:cs typeface="+mn-cs"/>
              </a:endParaRPr>
            </a:p>
          </p:txBody>
        </p:sp>
      </p:grpSp>
      <p:sp>
        <p:nvSpPr>
          <p:cNvPr id="2" name="Title 1">
            <a:extLst>
              <a:ext uri="{FF2B5EF4-FFF2-40B4-BE49-F238E27FC236}">
                <a16:creationId xmlns:a16="http://schemas.microsoft.com/office/drawing/2014/main" id="{3630D9C6-276F-4D27-8C4E-B26E36AC76AC}"/>
              </a:ext>
            </a:extLst>
          </p:cNvPr>
          <p:cNvSpPr>
            <a:spLocks noGrp="1"/>
          </p:cNvSpPr>
          <p:nvPr>
            <p:ph type="title"/>
          </p:nvPr>
        </p:nvSpPr>
        <p:spPr>
          <a:xfrm>
            <a:off x="457926" y="277350"/>
            <a:ext cx="11343357" cy="1025957"/>
          </a:xfrm>
        </p:spPr>
        <p:txBody>
          <a:bodyPr anchor="t">
            <a:noAutofit/>
          </a:bodyPr>
          <a:lstStyle/>
          <a:p>
            <a:r>
              <a:rPr lang="en-US" sz="4000" dirty="0">
                <a:solidFill>
                  <a:schemeClr val="bg1"/>
                </a:solidFill>
              </a:rPr>
              <a:t>Part III.C.2 – Locomotive Idle Reduction Technologies</a:t>
            </a:r>
          </a:p>
        </p:txBody>
      </p:sp>
      <p:sp>
        <p:nvSpPr>
          <p:cNvPr id="3" name="Content Placeholder 2">
            <a:extLst>
              <a:ext uri="{FF2B5EF4-FFF2-40B4-BE49-F238E27FC236}">
                <a16:creationId xmlns:a16="http://schemas.microsoft.com/office/drawing/2014/main" id="{0B328DA5-C605-40B1-A0C9-92F3F237F1F8}"/>
              </a:ext>
            </a:extLst>
          </p:cNvPr>
          <p:cNvSpPr>
            <a:spLocks noGrp="1"/>
          </p:cNvSpPr>
          <p:nvPr>
            <p:ph idx="1"/>
          </p:nvPr>
        </p:nvSpPr>
        <p:spPr>
          <a:xfrm>
            <a:off x="581000" y="1929790"/>
            <a:ext cx="4962694" cy="2934489"/>
          </a:xfrm>
        </p:spPr>
        <p:txBody>
          <a:bodyPr anchor="ctr">
            <a:normAutofit/>
          </a:bodyPr>
          <a:lstStyle/>
          <a:p>
            <a:pPr marL="173736" lvl="1" indent="0">
              <a:spcBef>
                <a:spcPts val="0"/>
              </a:spcBef>
              <a:spcAft>
                <a:spcPts val="600"/>
              </a:spcAft>
              <a:buClr>
                <a:srgbClr val="57D3FF"/>
              </a:buClr>
              <a:buSzPct val="100000"/>
              <a:buNone/>
            </a:pPr>
            <a:r>
              <a:rPr lang="en-US" sz="3600" b="0" dirty="0">
                <a:solidFill>
                  <a:schemeClr val="bg1"/>
                </a:solidFill>
                <a:latin typeface="+mj-lt"/>
              </a:rPr>
              <a:t>C.2.a: Locomotive Shore Power Systems/Electric APUs:</a:t>
            </a:r>
          </a:p>
          <a:p>
            <a:pPr marL="628650" lvl="1" indent="-342900">
              <a:spcBef>
                <a:spcPts val="0"/>
              </a:spcBef>
              <a:spcAft>
                <a:spcPts val="600"/>
              </a:spcAft>
              <a:buClr>
                <a:srgbClr val="57D3FF"/>
              </a:buClr>
              <a:buSzPct val="100000"/>
              <a:buFont typeface="Arial" panose="020B0604020202020204" pitchFamily="34" charset="0"/>
              <a:buChar char="•"/>
            </a:pPr>
            <a:r>
              <a:rPr lang="en-US" sz="3200" b="0" dirty="0">
                <a:solidFill>
                  <a:schemeClr val="bg1"/>
                </a:solidFill>
                <a:latin typeface="+mj-lt"/>
              </a:rPr>
              <a:t>Provide address of proposed installation</a:t>
            </a:r>
          </a:p>
        </p:txBody>
      </p:sp>
      <p:sp>
        <p:nvSpPr>
          <p:cNvPr id="4" name="Date Placeholder 3">
            <a:extLst>
              <a:ext uri="{FF2B5EF4-FFF2-40B4-BE49-F238E27FC236}">
                <a16:creationId xmlns:a16="http://schemas.microsoft.com/office/drawing/2014/main" id="{E53E3C65-D16D-466B-BCBC-01E86B20F644}"/>
              </a:ext>
            </a:extLst>
          </p:cNvPr>
          <p:cNvSpPr>
            <a:spLocks noGrp="1"/>
          </p:cNvSpPr>
          <p:nvPr>
            <p:ph type="dt" sz="half" idx="10"/>
          </p:nvPr>
        </p:nvSpPr>
        <p:spPr>
          <a:xfrm rot="5400000">
            <a:off x="10735056" y="987552"/>
            <a:ext cx="2286000" cy="640080"/>
          </a:xfrm>
        </p:spPr>
        <p:txBody>
          <a:bodyPr anchor="ctr">
            <a:normAutofit/>
          </a:bodyPr>
          <a:lstStyle/>
          <a:p>
            <a:pPr marL="0" marR="0" lvl="0" indent="0" algn="r" defTabSz="457200" rtl="0" eaLnBrk="1" fontAlgn="auto" latinLnBrk="0" hangingPunct="1">
              <a:lnSpc>
                <a:spcPct val="100000"/>
              </a:lnSpc>
              <a:spcBef>
                <a:spcPts val="0"/>
              </a:spcBef>
              <a:spcAft>
                <a:spcPts val="600"/>
              </a:spcAft>
              <a:buClrTx/>
              <a:buSzTx/>
              <a:buFontTx/>
              <a:buNone/>
              <a:tabLst/>
              <a:defRPr/>
            </a:pPr>
            <a:fld id="{FDEE75F8-48EB-4839-9E71-8CCEE647FA5C}" type="datetime1">
              <a:rPr kumimoji="0" lang="en-US" sz="1000" b="0" i="0" u="none" strike="noStrike" kern="1200" cap="none" spc="0" normalizeH="0" baseline="0" noProof="0">
                <a:ln>
                  <a:noFill/>
                </a:ln>
                <a:solidFill>
                  <a:prstClr val="white"/>
                </a:solidFill>
                <a:effectLst/>
                <a:uLnTx/>
                <a:uFillTx/>
                <a:latin typeface="Public Sans ExtraBold"/>
                <a:ea typeface="+mn-ea"/>
                <a:cs typeface="+mn-cs"/>
              </a:rPr>
              <a:pPr marL="0" marR="0" lvl="0" indent="0" algn="r" defTabSz="457200" rtl="0" eaLnBrk="1" fontAlgn="auto" latinLnBrk="0" hangingPunct="1">
                <a:lnSpc>
                  <a:spcPct val="100000"/>
                </a:lnSpc>
                <a:spcBef>
                  <a:spcPts val="0"/>
                </a:spcBef>
                <a:spcAft>
                  <a:spcPts val="600"/>
                </a:spcAft>
                <a:buClrTx/>
                <a:buSzTx/>
                <a:buFontTx/>
                <a:buNone/>
                <a:tabLst/>
                <a:defRPr/>
              </a:pPr>
              <a:t>1/9/2025</a:t>
            </a:fld>
            <a:endParaRPr kumimoji="0" lang="en-US" sz="1000" b="0" i="0" u="none" strike="noStrike" kern="1200" cap="none" spc="0" normalizeH="0" baseline="0" noProof="0" dirty="0">
              <a:ln>
                <a:noFill/>
              </a:ln>
              <a:solidFill>
                <a:prstClr val="white"/>
              </a:solidFill>
              <a:effectLst/>
              <a:uLnTx/>
              <a:uFillTx/>
              <a:latin typeface="Public Sans ExtraBold"/>
              <a:ea typeface="+mn-ea"/>
              <a:cs typeface="+mn-cs"/>
            </a:endParaRPr>
          </a:p>
        </p:txBody>
      </p:sp>
      <p:sp>
        <p:nvSpPr>
          <p:cNvPr id="5" name="Footer Placeholder 4">
            <a:extLst>
              <a:ext uri="{FF2B5EF4-FFF2-40B4-BE49-F238E27FC236}">
                <a16:creationId xmlns:a16="http://schemas.microsoft.com/office/drawing/2014/main" id="{F00EBBC9-2D71-471B-B443-E7F11EB28810}"/>
              </a:ext>
            </a:extLst>
          </p:cNvPr>
          <p:cNvSpPr>
            <a:spLocks noGrp="1"/>
          </p:cNvSpPr>
          <p:nvPr>
            <p:ph type="ftr" sz="quarter" idx="11"/>
          </p:nvPr>
        </p:nvSpPr>
        <p:spPr>
          <a:xfrm rot="5400000">
            <a:off x="10040112" y="4032504"/>
            <a:ext cx="3657600" cy="640080"/>
          </a:xfrm>
        </p:spPr>
        <p:txBody>
          <a:bodyPr anchor="ctr">
            <a:normAutofit/>
          </a:bodyPr>
          <a:lstStyle/>
          <a:p>
            <a:pPr marL="0" marR="0" lvl="0" indent="0" algn="l" defTabSz="457200" rtl="0" eaLnBrk="1" fontAlgn="auto" latinLnBrk="0" hangingPunct="1">
              <a:lnSpc>
                <a:spcPct val="100000"/>
              </a:lnSpc>
              <a:spcBef>
                <a:spcPts val="0"/>
              </a:spcBef>
              <a:spcAft>
                <a:spcPts val="600"/>
              </a:spcAft>
              <a:buClrTx/>
              <a:buSzTx/>
              <a:buFontTx/>
              <a:buNone/>
              <a:tabLst/>
              <a:defRPr/>
            </a:pPr>
            <a:r>
              <a:rPr kumimoji="0" lang="en-US" sz="1000" b="0" i="0" u="none" strike="noStrike" kern="1200" cap="none" spc="0" normalizeH="0" baseline="0" noProof="0" dirty="0">
                <a:ln>
                  <a:noFill/>
                </a:ln>
                <a:solidFill>
                  <a:prstClr val="white"/>
                </a:solidFill>
                <a:effectLst/>
                <a:uLnTx/>
                <a:uFillTx/>
                <a:latin typeface="Public Sans ExtraBold"/>
                <a:ea typeface="+mn-ea"/>
                <a:cs typeface="+mn-cs"/>
              </a:rPr>
              <a:t>Connecticut Department of Energy &amp; Environmental Protection</a:t>
            </a:r>
          </a:p>
        </p:txBody>
      </p:sp>
      <p:sp>
        <p:nvSpPr>
          <p:cNvPr id="7" name="TextBox 6">
            <a:extLst>
              <a:ext uri="{FF2B5EF4-FFF2-40B4-BE49-F238E27FC236}">
                <a16:creationId xmlns:a16="http://schemas.microsoft.com/office/drawing/2014/main" id="{E03999DA-764D-5777-A80F-7BE4BC6211C5}"/>
              </a:ext>
            </a:extLst>
          </p:cNvPr>
          <p:cNvSpPr txBox="1"/>
          <p:nvPr/>
        </p:nvSpPr>
        <p:spPr>
          <a:xfrm>
            <a:off x="2800299" y="6015669"/>
            <a:ext cx="1906962" cy="222676"/>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3F3F3F"/>
              </a:solidFill>
              <a:effectLst/>
              <a:uLnTx/>
              <a:uFillTx/>
              <a:latin typeface="Public Sans"/>
              <a:ea typeface="+mn-ea"/>
              <a:cs typeface="+mn-cs"/>
            </a:endParaRPr>
          </a:p>
        </p:txBody>
      </p:sp>
      <p:sp>
        <p:nvSpPr>
          <p:cNvPr id="9" name="TextBox 8">
            <a:extLst>
              <a:ext uri="{FF2B5EF4-FFF2-40B4-BE49-F238E27FC236}">
                <a16:creationId xmlns:a16="http://schemas.microsoft.com/office/drawing/2014/main" id="{C376185D-20A1-F026-BF75-CD547518E3D1}"/>
              </a:ext>
            </a:extLst>
          </p:cNvPr>
          <p:cNvSpPr txBox="1"/>
          <p:nvPr/>
        </p:nvSpPr>
        <p:spPr>
          <a:xfrm>
            <a:off x="790418" y="4480751"/>
            <a:ext cx="11343358" cy="2212657"/>
          </a:xfrm>
          <a:prstGeom prst="rect">
            <a:avLst/>
          </a:prstGeom>
          <a:noFill/>
        </p:spPr>
        <p:txBody>
          <a:bodyPr wrap="square" rtlCol="0">
            <a:spAutoFit/>
          </a:bodyPr>
          <a:lstStyle/>
          <a:p>
            <a:pPr marL="457200" indent="-457200">
              <a:spcAft>
                <a:spcPts val="600"/>
              </a:spcAft>
              <a:buClr>
                <a:srgbClr val="57D3FF"/>
              </a:buClr>
              <a:buSzPct val="100000"/>
              <a:buFont typeface="Arial" panose="020B0604020202020204" pitchFamily="34" charset="0"/>
              <a:buChar char="•"/>
              <a:defRPr/>
            </a:pPr>
            <a:r>
              <a:rPr lang="en-US" sz="3200" b="0" dirty="0">
                <a:solidFill>
                  <a:schemeClr val="bg1"/>
                </a:solidFill>
                <a:latin typeface="+mj-lt"/>
              </a:rPr>
              <a:t>Submit all required supporting documentation</a:t>
            </a:r>
            <a:endParaRPr kumimoji="0" lang="en-US" sz="3200" b="1" i="0" u="none" strike="noStrike" kern="1200" cap="none" spc="0" normalizeH="0" baseline="0" noProof="0" dirty="0">
              <a:ln>
                <a:noFill/>
              </a:ln>
              <a:solidFill>
                <a:srgbClr val="FFC000"/>
              </a:solidFill>
              <a:effectLst/>
              <a:uLnTx/>
              <a:uFillTx/>
              <a:latin typeface="+mj-lt"/>
              <a:ea typeface="+mn-ea"/>
              <a:cs typeface="+mn-cs"/>
            </a:endParaRPr>
          </a:p>
          <a:p>
            <a:pPr marL="457200" marR="0" lvl="0" indent="-457200" algn="l" defTabSz="457200" rtl="0" eaLnBrk="1" fontAlgn="auto" latinLnBrk="0" hangingPunct="1">
              <a:spcAft>
                <a:spcPts val="600"/>
              </a:spcAft>
              <a:buClr>
                <a:srgbClr val="57D3FF"/>
              </a:buClr>
              <a:buSzPct val="100000"/>
              <a:buFont typeface="Arial" panose="020B0604020202020204" pitchFamily="34" charset="0"/>
              <a:buChar char="•"/>
              <a:tabLst/>
              <a:defRPr/>
            </a:pPr>
            <a:r>
              <a:rPr kumimoji="0" lang="en-US" sz="3200" b="1" i="0" u="none" strike="noStrike" kern="1200" cap="none" spc="0" normalizeH="0" baseline="0" noProof="0" dirty="0">
                <a:ln>
                  <a:noFill/>
                </a:ln>
                <a:solidFill>
                  <a:srgbClr val="FFC000"/>
                </a:solidFill>
                <a:effectLst>
                  <a:outerShdw blurRad="38100" dist="38100" dir="2700000" algn="tl">
                    <a:srgbClr val="000000">
                      <a:alpha val="43137"/>
                    </a:srgbClr>
                  </a:outerShdw>
                </a:effectLst>
                <a:uLnTx/>
                <a:uFillTx/>
                <a:latin typeface="+mj-lt"/>
                <a:ea typeface="+mn-ea"/>
                <a:cs typeface="+mn-cs"/>
              </a:rPr>
              <a:t>Important!! </a:t>
            </a:r>
            <a:r>
              <a:rPr kumimoji="0" lang="en-US" sz="3200" b="0" i="0" u="none" strike="noStrike" kern="1200" cap="none" spc="0" normalizeH="0" baseline="0" noProof="0" dirty="0">
                <a:ln>
                  <a:noFill/>
                </a:ln>
                <a:solidFill>
                  <a:prstClr val="white"/>
                </a:solidFill>
                <a:effectLst/>
                <a:uLnTx/>
                <a:uFillTx/>
                <a:latin typeface="+mj-lt"/>
                <a:ea typeface="+mn-ea"/>
                <a:cs typeface="+mn-cs"/>
              </a:rPr>
              <a:t>Provide documentation demonstrating that applicant has site control of proposed infrastructure site.</a:t>
            </a:r>
          </a:p>
          <a:p>
            <a:pPr marL="457200" marR="0" lvl="0" indent="-457200" algn="l" defTabSz="457200" rtl="0" eaLnBrk="1" fontAlgn="auto" latinLnBrk="0" hangingPunct="1">
              <a:lnSpc>
                <a:spcPts val="2500"/>
              </a:lnSpc>
              <a:spcBef>
                <a:spcPts val="1200"/>
              </a:spcBef>
              <a:spcAft>
                <a:spcPts val="0"/>
              </a:spcAft>
              <a:buClr>
                <a:srgbClr val="57D3FF"/>
              </a:buClr>
              <a:buSzPct val="100000"/>
              <a:buFont typeface="Arial" panose="020B0604020202020204" pitchFamily="34" charset="0"/>
              <a:buChar char="•"/>
              <a:tabLst/>
              <a:defRPr/>
            </a:pPr>
            <a:endParaRPr kumimoji="0" lang="en-US" sz="2800" b="0" i="0" u="none" strike="noStrike" kern="1200" cap="none" spc="0" normalizeH="0" baseline="0" noProof="0" dirty="0">
              <a:ln>
                <a:noFill/>
              </a:ln>
              <a:solidFill>
                <a:prstClr val="white"/>
              </a:solidFill>
              <a:effectLst>
                <a:outerShdw blurRad="50800" dist="38100" dir="2700000" algn="tl" rotWithShape="0">
                  <a:prstClr val="black">
                    <a:alpha val="40000"/>
                  </a:prstClr>
                </a:outerShdw>
              </a:effectLst>
              <a:uLnTx/>
              <a:uFillTx/>
              <a:latin typeface="Public Sans ExtraBold"/>
              <a:ea typeface="+mn-ea"/>
              <a:cs typeface="+mn-cs"/>
            </a:endParaRPr>
          </a:p>
        </p:txBody>
      </p:sp>
      <p:pic>
        <p:nvPicPr>
          <p:cNvPr id="8" name="Picture 7" descr="Graphical user interface, text, application, email&#10;&#10;Description automatically generated">
            <a:extLst>
              <a:ext uri="{FF2B5EF4-FFF2-40B4-BE49-F238E27FC236}">
                <a16:creationId xmlns:a16="http://schemas.microsoft.com/office/drawing/2014/main" id="{357F6CAA-FEC8-CA9D-1963-0A6D0CA8430A}"/>
              </a:ext>
            </a:extLst>
          </p:cNvPr>
          <p:cNvPicPr>
            <a:picLocks noChangeAspect="1"/>
          </p:cNvPicPr>
          <p:nvPr/>
        </p:nvPicPr>
        <p:blipFill>
          <a:blip r:embed="rId2"/>
          <a:stretch>
            <a:fillRect/>
          </a:stretch>
        </p:blipFill>
        <p:spPr>
          <a:xfrm>
            <a:off x="5382240" y="1168666"/>
            <a:ext cx="6549974" cy="3109438"/>
          </a:xfrm>
          <a:prstGeom prst="rect">
            <a:avLst/>
          </a:prstGeom>
        </p:spPr>
      </p:pic>
    </p:spTree>
    <p:extLst>
      <p:ext uri="{BB962C8B-B14F-4D97-AF65-F5344CB8AC3E}">
        <p14:creationId xmlns:p14="http://schemas.microsoft.com/office/powerpoint/2010/main" val="112644160"/>
      </p:ext>
    </p:extLst>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28" name="Slide Background Fill">
            <a:extLst>
              <a:ext uri="{FF2B5EF4-FFF2-40B4-BE49-F238E27FC236}">
                <a16:creationId xmlns:a16="http://schemas.microsoft.com/office/drawing/2014/main" id="{7D07B7BC-3270-4CF3-A7AA-0937908AD58A}"/>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49"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Public Sans"/>
              <a:ea typeface="+mn-ea"/>
              <a:cs typeface="+mn-cs"/>
            </a:endParaRPr>
          </a:p>
        </p:txBody>
      </p:sp>
      <p:grpSp>
        <p:nvGrpSpPr>
          <p:cNvPr id="30" name="Group 29">
            <a:extLst>
              <a:ext uri="{FF2B5EF4-FFF2-40B4-BE49-F238E27FC236}">
                <a16:creationId xmlns:a16="http://schemas.microsoft.com/office/drawing/2014/main" id="{3248F5E6-4377-481A-9615-8B26AF96A076}"/>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0"/>
            <a:ext cx="12188952" cy="6858000"/>
            <a:chOff x="651279" y="598259"/>
            <a:chExt cx="10889442" cy="5680742"/>
          </a:xfrm>
        </p:grpSpPr>
        <p:sp>
          <p:nvSpPr>
            <p:cNvPr id="31" name="Color">
              <a:extLst>
                <a:ext uri="{FF2B5EF4-FFF2-40B4-BE49-F238E27FC236}">
                  <a16:creationId xmlns:a16="http://schemas.microsoft.com/office/drawing/2014/main" id="{D8552057-9E04-4499-916A-649BB6B5126C}"/>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Public Sans"/>
                <a:ea typeface="+mn-ea"/>
                <a:cs typeface="+mn-cs"/>
              </a:endParaRPr>
            </a:p>
          </p:txBody>
        </p:sp>
        <p:sp>
          <p:nvSpPr>
            <p:cNvPr id="32" name="Color">
              <a:extLst>
                <a:ext uri="{FF2B5EF4-FFF2-40B4-BE49-F238E27FC236}">
                  <a16:creationId xmlns:a16="http://schemas.microsoft.com/office/drawing/2014/main" id="{D1194A2F-4E63-4228-A833-4D86528EAD7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Public Sans"/>
                <a:ea typeface="+mn-ea"/>
                <a:cs typeface="+mn-cs"/>
              </a:endParaRPr>
            </a:p>
          </p:txBody>
        </p:sp>
      </p:grpSp>
      <p:grpSp>
        <p:nvGrpSpPr>
          <p:cNvPr id="34" name="Group 33">
            <a:extLst>
              <a:ext uri="{FF2B5EF4-FFF2-40B4-BE49-F238E27FC236}">
                <a16:creationId xmlns:a16="http://schemas.microsoft.com/office/drawing/2014/main" id="{E27AF472-EAE3-4572-AB69-B92BD10DBC6D}"/>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35" name="Freeform: Shape 34">
              <a:extLst>
                <a:ext uri="{FF2B5EF4-FFF2-40B4-BE49-F238E27FC236}">
                  <a16:creationId xmlns:a16="http://schemas.microsoft.com/office/drawing/2014/main" id="{BF4DB9D2-6215-420C-874C-82EADF8C6C70}"/>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Public Sans"/>
                <a:ea typeface="+mn-ea"/>
                <a:cs typeface="+mn-cs"/>
              </a:endParaRPr>
            </a:p>
          </p:txBody>
        </p:sp>
        <p:sp>
          <p:nvSpPr>
            <p:cNvPr id="36" name="Freeform: Shape 35">
              <a:extLst>
                <a:ext uri="{FF2B5EF4-FFF2-40B4-BE49-F238E27FC236}">
                  <a16:creationId xmlns:a16="http://schemas.microsoft.com/office/drawing/2014/main" id="{1F003139-C97C-44FA-B139-32E4DFDCE9C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Public Sans"/>
                <a:ea typeface="+mn-ea"/>
                <a:cs typeface="+mn-cs"/>
              </a:endParaRPr>
            </a:p>
          </p:txBody>
        </p:sp>
        <p:sp>
          <p:nvSpPr>
            <p:cNvPr id="37" name="Freeform: Shape 36">
              <a:extLst>
                <a:ext uri="{FF2B5EF4-FFF2-40B4-BE49-F238E27FC236}">
                  <a16:creationId xmlns:a16="http://schemas.microsoft.com/office/drawing/2014/main" id="{5CE4DD6E-8CEA-45EE-B630-DBC22144D88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Public Sans"/>
                <a:ea typeface="+mn-ea"/>
                <a:cs typeface="+mn-cs"/>
              </a:endParaRPr>
            </a:p>
          </p:txBody>
        </p:sp>
        <p:sp>
          <p:nvSpPr>
            <p:cNvPr id="38" name="Freeform: Shape 37">
              <a:extLst>
                <a:ext uri="{FF2B5EF4-FFF2-40B4-BE49-F238E27FC236}">
                  <a16:creationId xmlns:a16="http://schemas.microsoft.com/office/drawing/2014/main" id="{A4372F7F-AA3C-470B-AA61-7C35B7722C9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Public Sans"/>
                <a:ea typeface="+mn-ea"/>
                <a:cs typeface="+mn-cs"/>
              </a:endParaRPr>
            </a:p>
          </p:txBody>
        </p:sp>
        <p:sp>
          <p:nvSpPr>
            <p:cNvPr id="39" name="Freeform: Shape 38">
              <a:extLst>
                <a:ext uri="{FF2B5EF4-FFF2-40B4-BE49-F238E27FC236}">
                  <a16:creationId xmlns:a16="http://schemas.microsoft.com/office/drawing/2014/main" id="{34B605BF-D199-43DD-9328-E99F2ADFC6F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Public Sans"/>
                <a:ea typeface="+mn-ea"/>
                <a:cs typeface="+mn-cs"/>
              </a:endParaRPr>
            </a:p>
          </p:txBody>
        </p:sp>
        <p:sp>
          <p:nvSpPr>
            <p:cNvPr id="40" name="Freeform: Shape 39">
              <a:extLst>
                <a:ext uri="{FF2B5EF4-FFF2-40B4-BE49-F238E27FC236}">
                  <a16:creationId xmlns:a16="http://schemas.microsoft.com/office/drawing/2014/main" id="{E5D42A77-7336-4A35-8922-8098A16AA27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Public Sans"/>
                <a:ea typeface="+mn-ea"/>
                <a:cs typeface="+mn-cs"/>
              </a:endParaRPr>
            </a:p>
          </p:txBody>
        </p:sp>
        <p:sp>
          <p:nvSpPr>
            <p:cNvPr id="41" name="Freeform: Shape 40">
              <a:extLst>
                <a:ext uri="{FF2B5EF4-FFF2-40B4-BE49-F238E27FC236}">
                  <a16:creationId xmlns:a16="http://schemas.microsoft.com/office/drawing/2014/main" id="{7401EE7D-B85D-4C10-AB8C-71884EFB112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Public Sans"/>
                <a:ea typeface="+mn-ea"/>
                <a:cs typeface="+mn-cs"/>
              </a:endParaRPr>
            </a:p>
          </p:txBody>
        </p:sp>
      </p:grpSp>
      <p:sp>
        <p:nvSpPr>
          <p:cNvPr id="2" name="Title 1">
            <a:extLst>
              <a:ext uri="{FF2B5EF4-FFF2-40B4-BE49-F238E27FC236}">
                <a16:creationId xmlns:a16="http://schemas.microsoft.com/office/drawing/2014/main" id="{3630D9C6-276F-4D27-8C4E-B26E36AC76AC}"/>
              </a:ext>
            </a:extLst>
          </p:cNvPr>
          <p:cNvSpPr>
            <a:spLocks noGrp="1"/>
          </p:cNvSpPr>
          <p:nvPr>
            <p:ph type="title"/>
          </p:nvPr>
        </p:nvSpPr>
        <p:spPr>
          <a:xfrm>
            <a:off x="457926" y="277350"/>
            <a:ext cx="11343357" cy="1025957"/>
          </a:xfrm>
        </p:spPr>
        <p:txBody>
          <a:bodyPr anchor="t">
            <a:noAutofit/>
          </a:bodyPr>
          <a:lstStyle/>
          <a:p>
            <a:r>
              <a:rPr lang="en-US" sz="4000" dirty="0">
                <a:solidFill>
                  <a:schemeClr val="bg1"/>
                </a:solidFill>
              </a:rPr>
              <a:t>Part III.E – EV Charging Infrastructure</a:t>
            </a:r>
          </a:p>
        </p:txBody>
      </p:sp>
      <p:sp>
        <p:nvSpPr>
          <p:cNvPr id="3" name="Content Placeholder 2">
            <a:extLst>
              <a:ext uri="{FF2B5EF4-FFF2-40B4-BE49-F238E27FC236}">
                <a16:creationId xmlns:a16="http://schemas.microsoft.com/office/drawing/2014/main" id="{0B328DA5-C605-40B1-A0C9-92F3F237F1F8}"/>
              </a:ext>
            </a:extLst>
          </p:cNvPr>
          <p:cNvSpPr>
            <a:spLocks noGrp="1"/>
          </p:cNvSpPr>
          <p:nvPr>
            <p:ph idx="1"/>
          </p:nvPr>
        </p:nvSpPr>
        <p:spPr>
          <a:xfrm>
            <a:off x="350897" y="1257491"/>
            <a:ext cx="4997956" cy="4490900"/>
          </a:xfrm>
        </p:spPr>
        <p:txBody>
          <a:bodyPr anchor="ctr">
            <a:normAutofit lnSpcReduction="10000"/>
          </a:bodyPr>
          <a:lstStyle/>
          <a:p>
            <a:pPr marL="720090" lvl="1" indent="-571500">
              <a:lnSpc>
                <a:spcPct val="100000"/>
              </a:lnSpc>
              <a:spcBef>
                <a:spcPts val="0"/>
              </a:spcBef>
              <a:spcAft>
                <a:spcPts val="600"/>
              </a:spcAft>
              <a:buClr>
                <a:srgbClr val="57D3FF"/>
              </a:buClr>
              <a:buSzPct val="100000"/>
              <a:buFont typeface="Arial" panose="020B0604020202020204" pitchFamily="34" charset="0"/>
              <a:buChar char="•"/>
            </a:pPr>
            <a:r>
              <a:rPr lang="en-US" sz="2800" b="0" dirty="0">
                <a:solidFill>
                  <a:schemeClr val="bg1"/>
                </a:solidFill>
                <a:latin typeface="+mj-lt"/>
              </a:rPr>
              <a:t>Complete </a:t>
            </a:r>
            <a:r>
              <a:rPr lang="en-US" sz="2800" b="0" dirty="0">
                <a:solidFill>
                  <a:srgbClr val="FFC000"/>
                </a:solidFill>
                <a:latin typeface="+mj-lt"/>
              </a:rPr>
              <a:t>only</a:t>
            </a:r>
            <a:r>
              <a:rPr lang="en-US" sz="2800" b="0" dirty="0">
                <a:solidFill>
                  <a:schemeClr val="bg1"/>
                </a:solidFill>
                <a:latin typeface="+mj-lt"/>
              </a:rPr>
              <a:t> if replacement vehicles are electric and also installing associated charging infrastructure</a:t>
            </a:r>
          </a:p>
          <a:p>
            <a:pPr marL="720090" lvl="1" indent="-571500">
              <a:lnSpc>
                <a:spcPct val="100000"/>
              </a:lnSpc>
              <a:spcBef>
                <a:spcPts val="0"/>
              </a:spcBef>
              <a:spcAft>
                <a:spcPts val="600"/>
              </a:spcAft>
              <a:buClr>
                <a:srgbClr val="57D3FF"/>
              </a:buClr>
              <a:buSzPct val="100000"/>
              <a:buFont typeface="Arial" panose="020B0604020202020204" pitchFamily="34" charset="0"/>
              <a:buChar char="•"/>
            </a:pPr>
            <a:r>
              <a:rPr lang="en-US" sz="2800" b="0" dirty="0">
                <a:solidFill>
                  <a:schemeClr val="bg1"/>
                </a:solidFill>
                <a:latin typeface="+mj-lt"/>
              </a:rPr>
              <a:t>Provide address of proposed location</a:t>
            </a:r>
          </a:p>
          <a:p>
            <a:pPr marL="720090" lvl="1" indent="-571500">
              <a:lnSpc>
                <a:spcPct val="100000"/>
              </a:lnSpc>
              <a:spcBef>
                <a:spcPts val="0"/>
              </a:spcBef>
              <a:spcAft>
                <a:spcPts val="600"/>
              </a:spcAft>
              <a:buClr>
                <a:srgbClr val="57D3FF"/>
              </a:buClr>
              <a:buSzPct val="100000"/>
              <a:buFont typeface="Arial" panose="020B0604020202020204" pitchFamily="34" charset="0"/>
              <a:buChar char="•"/>
            </a:pPr>
            <a:r>
              <a:rPr lang="en-US" sz="2800" b="0" dirty="0">
                <a:solidFill>
                  <a:schemeClr val="bg1"/>
                </a:solidFill>
                <a:latin typeface="+mj-lt"/>
              </a:rPr>
              <a:t>Indicate charger type, brand, model, number of chargers and number of outlets for the project</a:t>
            </a:r>
          </a:p>
          <a:p>
            <a:pPr marL="605790" lvl="1" indent="-457200">
              <a:lnSpc>
                <a:spcPts val="2500"/>
              </a:lnSpc>
              <a:spcBef>
                <a:spcPts val="1200"/>
              </a:spcBef>
              <a:spcAft>
                <a:spcPts val="0"/>
              </a:spcAft>
              <a:buClr>
                <a:srgbClr val="57D3FF"/>
              </a:buClr>
              <a:buSzPct val="100000"/>
              <a:buFont typeface="Arial" panose="020B0604020202020204" pitchFamily="34" charset="0"/>
              <a:buChar char="•"/>
            </a:pPr>
            <a:endParaRPr lang="en-US" sz="2800" b="0" dirty="0">
              <a:solidFill>
                <a:schemeClr val="bg1"/>
              </a:solidFill>
              <a:latin typeface="+mj-lt"/>
            </a:endParaRPr>
          </a:p>
        </p:txBody>
      </p:sp>
      <p:sp>
        <p:nvSpPr>
          <p:cNvPr id="4" name="Date Placeholder 3">
            <a:extLst>
              <a:ext uri="{FF2B5EF4-FFF2-40B4-BE49-F238E27FC236}">
                <a16:creationId xmlns:a16="http://schemas.microsoft.com/office/drawing/2014/main" id="{E53E3C65-D16D-466B-BCBC-01E86B20F644}"/>
              </a:ext>
            </a:extLst>
          </p:cNvPr>
          <p:cNvSpPr>
            <a:spLocks noGrp="1"/>
          </p:cNvSpPr>
          <p:nvPr>
            <p:ph type="dt" sz="half" idx="10"/>
          </p:nvPr>
        </p:nvSpPr>
        <p:spPr>
          <a:xfrm rot="5400000">
            <a:off x="10735056" y="987552"/>
            <a:ext cx="2286000" cy="640080"/>
          </a:xfrm>
        </p:spPr>
        <p:txBody>
          <a:bodyPr anchor="ctr">
            <a:normAutofit/>
          </a:bodyPr>
          <a:lstStyle/>
          <a:p>
            <a:pPr marL="0" marR="0" lvl="0" indent="0" algn="r" defTabSz="457200" rtl="0" eaLnBrk="1" fontAlgn="auto" latinLnBrk="0" hangingPunct="1">
              <a:lnSpc>
                <a:spcPct val="100000"/>
              </a:lnSpc>
              <a:spcBef>
                <a:spcPts val="0"/>
              </a:spcBef>
              <a:spcAft>
                <a:spcPts val="600"/>
              </a:spcAft>
              <a:buClrTx/>
              <a:buSzTx/>
              <a:buFontTx/>
              <a:buNone/>
              <a:tabLst/>
              <a:defRPr/>
            </a:pPr>
            <a:fld id="{FDEE75F8-48EB-4839-9E71-8CCEE647FA5C}" type="datetime1">
              <a:rPr kumimoji="0" lang="en-US" sz="1000" b="0" i="0" u="none" strike="noStrike" kern="1200" cap="none" spc="0" normalizeH="0" baseline="0" noProof="0">
                <a:ln>
                  <a:noFill/>
                </a:ln>
                <a:solidFill>
                  <a:prstClr val="white"/>
                </a:solidFill>
                <a:effectLst/>
                <a:uLnTx/>
                <a:uFillTx/>
                <a:latin typeface="Public Sans ExtraBold"/>
                <a:ea typeface="+mn-ea"/>
                <a:cs typeface="+mn-cs"/>
              </a:rPr>
              <a:pPr marL="0" marR="0" lvl="0" indent="0" algn="r" defTabSz="457200" rtl="0" eaLnBrk="1" fontAlgn="auto" latinLnBrk="0" hangingPunct="1">
                <a:lnSpc>
                  <a:spcPct val="100000"/>
                </a:lnSpc>
                <a:spcBef>
                  <a:spcPts val="0"/>
                </a:spcBef>
                <a:spcAft>
                  <a:spcPts val="600"/>
                </a:spcAft>
                <a:buClrTx/>
                <a:buSzTx/>
                <a:buFontTx/>
                <a:buNone/>
                <a:tabLst/>
                <a:defRPr/>
              </a:pPr>
              <a:t>1/9/2025</a:t>
            </a:fld>
            <a:endParaRPr kumimoji="0" lang="en-US" sz="1000" b="0" i="0" u="none" strike="noStrike" kern="1200" cap="none" spc="0" normalizeH="0" baseline="0" noProof="0" dirty="0">
              <a:ln>
                <a:noFill/>
              </a:ln>
              <a:solidFill>
                <a:prstClr val="white"/>
              </a:solidFill>
              <a:effectLst/>
              <a:uLnTx/>
              <a:uFillTx/>
              <a:latin typeface="Public Sans ExtraBold"/>
              <a:ea typeface="+mn-ea"/>
              <a:cs typeface="+mn-cs"/>
            </a:endParaRPr>
          </a:p>
        </p:txBody>
      </p:sp>
      <p:sp>
        <p:nvSpPr>
          <p:cNvPr id="5" name="Footer Placeholder 4">
            <a:extLst>
              <a:ext uri="{FF2B5EF4-FFF2-40B4-BE49-F238E27FC236}">
                <a16:creationId xmlns:a16="http://schemas.microsoft.com/office/drawing/2014/main" id="{F00EBBC9-2D71-471B-B443-E7F11EB28810}"/>
              </a:ext>
            </a:extLst>
          </p:cNvPr>
          <p:cNvSpPr>
            <a:spLocks noGrp="1"/>
          </p:cNvSpPr>
          <p:nvPr>
            <p:ph type="ftr" sz="quarter" idx="11"/>
          </p:nvPr>
        </p:nvSpPr>
        <p:spPr>
          <a:xfrm rot="5400000">
            <a:off x="10040112" y="4032504"/>
            <a:ext cx="3657600" cy="640080"/>
          </a:xfrm>
        </p:spPr>
        <p:txBody>
          <a:bodyPr anchor="ctr">
            <a:normAutofit/>
          </a:bodyPr>
          <a:lstStyle/>
          <a:p>
            <a:pPr marL="0" marR="0" lvl="0" indent="0" algn="l" defTabSz="457200" rtl="0" eaLnBrk="1" fontAlgn="auto" latinLnBrk="0" hangingPunct="1">
              <a:lnSpc>
                <a:spcPct val="100000"/>
              </a:lnSpc>
              <a:spcBef>
                <a:spcPts val="0"/>
              </a:spcBef>
              <a:spcAft>
                <a:spcPts val="600"/>
              </a:spcAft>
              <a:buClrTx/>
              <a:buSzTx/>
              <a:buFontTx/>
              <a:buNone/>
              <a:tabLst/>
              <a:defRPr/>
            </a:pPr>
            <a:r>
              <a:rPr kumimoji="0" lang="en-US" sz="1000" b="0" i="0" u="none" strike="noStrike" kern="1200" cap="none" spc="0" normalizeH="0" baseline="0" noProof="0" dirty="0">
                <a:ln>
                  <a:noFill/>
                </a:ln>
                <a:solidFill>
                  <a:prstClr val="white"/>
                </a:solidFill>
                <a:effectLst/>
                <a:uLnTx/>
                <a:uFillTx/>
                <a:latin typeface="Public Sans ExtraBold"/>
                <a:ea typeface="+mn-ea"/>
                <a:cs typeface="+mn-cs"/>
              </a:rPr>
              <a:t>Connecticut Department of Energy &amp; Environmental Protection</a:t>
            </a:r>
          </a:p>
        </p:txBody>
      </p:sp>
      <p:sp>
        <p:nvSpPr>
          <p:cNvPr id="7" name="TextBox 6">
            <a:extLst>
              <a:ext uri="{FF2B5EF4-FFF2-40B4-BE49-F238E27FC236}">
                <a16:creationId xmlns:a16="http://schemas.microsoft.com/office/drawing/2014/main" id="{E03999DA-764D-5777-A80F-7BE4BC6211C5}"/>
              </a:ext>
            </a:extLst>
          </p:cNvPr>
          <p:cNvSpPr txBox="1"/>
          <p:nvPr/>
        </p:nvSpPr>
        <p:spPr>
          <a:xfrm>
            <a:off x="2800299" y="6015669"/>
            <a:ext cx="1906962" cy="222676"/>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3F3F3F"/>
              </a:solidFill>
              <a:effectLst/>
              <a:uLnTx/>
              <a:uFillTx/>
              <a:latin typeface="Public Sans"/>
              <a:ea typeface="+mn-ea"/>
              <a:cs typeface="+mn-cs"/>
            </a:endParaRPr>
          </a:p>
        </p:txBody>
      </p:sp>
      <p:sp>
        <p:nvSpPr>
          <p:cNvPr id="9" name="TextBox 8">
            <a:extLst>
              <a:ext uri="{FF2B5EF4-FFF2-40B4-BE49-F238E27FC236}">
                <a16:creationId xmlns:a16="http://schemas.microsoft.com/office/drawing/2014/main" id="{C376185D-20A1-F026-BF75-CD547518E3D1}"/>
              </a:ext>
            </a:extLst>
          </p:cNvPr>
          <p:cNvSpPr txBox="1"/>
          <p:nvPr/>
        </p:nvSpPr>
        <p:spPr>
          <a:xfrm>
            <a:off x="457926" y="5294061"/>
            <a:ext cx="11343358" cy="1443216"/>
          </a:xfrm>
          <a:prstGeom prst="rect">
            <a:avLst/>
          </a:prstGeom>
          <a:noFill/>
        </p:spPr>
        <p:txBody>
          <a:bodyPr wrap="square" rtlCol="0">
            <a:spAutoFit/>
          </a:bodyPr>
          <a:lstStyle/>
          <a:p>
            <a:pPr marL="457200" indent="-457200">
              <a:buClr>
                <a:srgbClr val="57D3FF"/>
              </a:buClr>
              <a:buSzPct val="100000"/>
              <a:buFont typeface="Arial" panose="020B0604020202020204" pitchFamily="34" charset="0"/>
              <a:buChar char="•"/>
              <a:defRPr/>
            </a:pPr>
            <a:r>
              <a:rPr lang="en-US" sz="2800" b="1" dirty="0">
                <a:solidFill>
                  <a:srgbClr val="FFC000"/>
                </a:solidFill>
                <a:effectLst>
                  <a:outerShdw blurRad="38100" dist="38100" dir="2700000" algn="tl">
                    <a:srgbClr val="000000">
                      <a:alpha val="43137"/>
                    </a:srgbClr>
                  </a:outerShdw>
                </a:effectLst>
                <a:latin typeface="+mj-lt"/>
              </a:rPr>
              <a:t>Important!!</a:t>
            </a:r>
            <a:r>
              <a:rPr lang="en-US" sz="2800" dirty="0">
                <a:effectLst>
                  <a:outerShdw blurRad="38100" dist="38100" dir="2700000" algn="tl">
                    <a:srgbClr val="000000">
                      <a:alpha val="43137"/>
                    </a:srgbClr>
                  </a:outerShdw>
                </a:effectLst>
                <a:latin typeface="+mj-lt"/>
              </a:rPr>
              <a:t> </a:t>
            </a:r>
            <a:r>
              <a:rPr lang="en-US" sz="2800" dirty="0">
                <a:solidFill>
                  <a:schemeClr val="bg1"/>
                </a:solidFill>
                <a:latin typeface="+mj-lt"/>
              </a:rPr>
              <a:t>Applicants must have site control of installation site and documentation should be submitted.</a:t>
            </a:r>
          </a:p>
          <a:p>
            <a:pPr marL="457200" marR="0" lvl="0" indent="-457200" algn="l" defTabSz="457200" rtl="0" eaLnBrk="1" fontAlgn="auto" latinLnBrk="0" hangingPunct="1">
              <a:lnSpc>
                <a:spcPts val="2500"/>
              </a:lnSpc>
              <a:spcBef>
                <a:spcPts val="1200"/>
              </a:spcBef>
              <a:spcAft>
                <a:spcPts val="0"/>
              </a:spcAft>
              <a:buClr>
                <a:srgbClr val="57D3FF"/>
              </a:buClr>
              <a:buSzPct val="100000"/>
              <a:buFont typeface="Arial" panose="020B0604020202020204" pitchFamily="34" charset="0"/>
              <a:buChar char="•"/>
              <a:tabLst/>
              <a:defRPr/>
            </a:pPr>
            <a:endParaRPr kumimoji="0" lang="en-US" sz="2800" b="0" i="0" u="none" strike="noStrike" kern="1200" cap="none" spc="0" normalizeH="0" baseline="0" noProof="0" dirty="0">
              <a:ln>
                <a:noFill/>
              </a:ln>
              <a:solidFill>
                <a:prstClr val="white"/>
              </a:solidFill>
              <a:effectLst>
                <a:outerShdw blurRad="50800" dist="38100" dir="2700000" algn="tl" rotWithShape="0">
                  <a:prstClr val="black">
                    <a:alpha val="40000"/>
                  </a:prstClr>
                </a:outerShdw>
              </a:effectLst>
              <a:uLnTx/>
              <a:uFillTx/>
              <a:latin typeface="Public Sans ExtraBold"/>
              <a:ea typeface="+mn-ea"/>
              <a:cs typeface="+mn-cs"/>
            </a:endParaRPr>
          </a:p>
        </p:txBody>
      </p:sp>
      <p:pic>
        <p:nvPicPr>
          <p:cNvPr id="10" name="Picture 9" descr="Graphical user interface&#10;&#10;Description automatically generated with medium confidence">
            <a:extLst>
              <a:ext uri="{FF2B5EF4-FFF2-40B4-BE49-F238E27FC236}">
                <a16:creationId xmlns:a16="http://schemas.microsoft.com/office/drawing/2014/main" id="{1554AA46-1FE9-7453-0604-7DD28088E789}"/>
              </a:ext>
            </a:extLst>
          </p:cNvPr>
          <p:cNvPicPr>
            <a:picLocks noChangeAspect="1"/>
          </p:cNvPicPr>
          <p:nvPr/>
        </p:nvPicPr>
        <p:blipFill>
          <a:blip r:embed="rId2"/>
          <a:stretch>
            <a:fillRect/>
          </a:stretch>
        </p:blipFill>
        <p:spPr>
          <a:xfrm>
            <a:off x="5555459" y="1093016"/>
            <a:ext cx="6101724" cy="3524389"/>
          </a:xfrm>
          <a:prstGeom prst="rect">
            <a:avLst/>
          </a:prstGeom>
        </p:spPr>
      </p:pic>
    </p:spTree>
    <p:extLst>
      <p:ext uri="{BB962C8B-B14F-4D97-AF65-F5344CB8AC3E}">
        <p14:creationId xmlns:p14="http://schemas.microsoft.com/office/powerpoint/2010/main" val="233322090"/>
      </p:ext>
    </p:extLst>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28" name="Slide Background Fill">
            <a:extLst>
              <a:ext uri="{FF2B5EF4-FFF2-40B4-BE49-F238E27FC236}">
                <a16:creationId xmlns:a16="http://schemas.microsoft.com/office/drawing/2014/main" id="{7D07B7BC-3270-4CF3-A7AA-0937908AD58A}"/>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49"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Public Sans"/>
              <a:ea typeface="+mn-ea"/>
              <a:cs typeface="+mn-cs"/>
            </a:endParaRPr>
          </a:p>
        </p:txBody>
      </p:sp>
      <p:grpSp>
        <p:nvGrpSpPr>
          <p:cNvPr id="30" name="Group 29">
            <a:extLst>
              <a:ext uri="{FF2B5EF4-FFF2-40B4-BE49-F238E27FC236}">
                <a16:creationId xmlns:a16="http://schemas.microsoft.com/office/drawing/2014/main" id="{3248F5E6-4377-481A-9615-8B26AF96A076}"/>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0"/>
            <a:ext cx="12188952" cy="6858000"/>
            <a:chOff x="651279" y="598259"/>
            <a:chExt cx="10889442" cy="5680742"/>
          </a:xfrm>
        </p:grpSpPr>
        <p:sp>
          <p:nvSpPr>
            <p:cNvPr id="31" name="Color">
              <a:extLst>
                <a:ext uri="{FF2B5EF4-FFF2-40B4-BE49-F238E27FC236}">
                  <a16:creationId xmlns:a16="http://schemas.microsoft.com/office/drawing/2014/main" id="{D8552057-9E04-4499-916A-649BB6B5126C}"/>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Public Sans"/>
                <a:ea typeface="+mn-ea"/>
                <a:cs typeface="+mn-cs"/>
              </a:endParaRPr>
            </a:p>
          </p:txBody>
        </p:sp>
        <p:sp>
          <p:nvSpPr>
            <p:cNvPr id="32" name="Color">
              <a:extLst>
                <a:ext uri="{FF2B5EF4-FFF2-40B4-BE49-F238E27FC236}">
                  <a16:creationId xmlns:a16="http://schemas.microsoft.com/office/drawing/2014/main" id="{D1194A2F-4E63-4228-A833-4D86528EAD7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Public Sans"/>
                <a:ea typeface="+mn-ea"/>
                <a:cs typeface="+mn-cs"/>
              </a:endParaRPr>
            </a:p>
          </p:txBody>
        </p:sp>
      </p:grpSp>
      <p:grpSp>
        <p:nvGrpSpPr>
          <p:cNvPr id="34" name="Group 33">
            <a:extLst>
              <a:ext uri="{FF2B5EF4-FFF2-40B4-BE49-F238E27FC236}">
                <a16:creationId xmlns:a16="http://schemas.microsoft.com/office/drawing/2014/main" id="{E27AF472-EAE3-4572-AB69-B92BD10DBC6D}"/>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35" name="Freeform: Shape 34">
              <a:extLst>
                <a:ext uri="{FF2B5EF4-FFF2-40B4-BE49-F238E27FC236}">
                  <a16:creationId xmlns:a16="http://schemas.microsoft.com/office/drawing/2014/main" id="{BF4DB9D2-6215-420C-874C-82EADF8C6C70}"/>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Public Sans"/>
                <a:ea typeface="+mn-ea"/>
                <a:cs typeface="+mn-cs"/>
              </a:endParaRPr>
            </a:p>
          </p:txBody>
        </p:sp>
        <p:sp>
          <p:nvSpPr>
            <p:cNvPr id="36" name="Freeform: Shape 35">
              <a:extLst>
                <a:ext uri="{FF2B5EF4-FFF2-40B4-BE49-F238E27FC236}">
                  <a16:creationId xmlns:a16="http://schemas.microsoft.com/office/drawing/2014/main" id="{1F003139-C97C-44FA-B139-32E4DFDCE9C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Public Sans"/>
                <a:ea typeface="+mn-ea"/>
                <a:cs typeface="+mn-cs"/>
              </a:endParaRPr>
            </a:p>
          </p:txBody>
        </p:sp>
        <p:sp>
          <p:nvSpPr>
            <p:cNvPr id="37" name="Freeform: Shape 36">
              <a:extLst>
                <a:ext uri="{FF2B5EF4-FFF2-40B4-BE49-F238E27FC236}">
                  <a16:creationId xmlns:a16="http://schemas.microsoft.com/office/drawing/2014/main" id="{5CE4DD6E-8CEA-45EE-B630-DBC22144D88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Public Sans"/>
                <a:ea typeface="+mn-ea"/>
                <a:cs typeface="+mn-cs"/>
              </a:endParaRPr>
            </a:p>
          </p:txBody>
        </p:sp>
        <p:sp>
          <p:nvSpPr>
            <p:cNvPr id="38" name="Freeform: Shape 37">
              <a:extLst>
                <a:ext uri="{FF2B5EF4-FFF2-40B4-BE49-F238E27FC236}">
                  <a16:creationId xmlns:a16="http://schemas.microsoft.com/office/drawing/2014/main" id="{A4372F7F-AA3C-470B-AA61-7C35B7722C9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Public Sans"/>
                <a:ea typeface="+mn-ea"/>
                <a:cs typeface="+mn-cs"/>
              </a:endParaRPr>
            </a:p>
          </p:txBody>
        </p:sp>
        <p:sp>
          <p:nvSpPr>
            <p:cNvPr id="39" name="Freeform: Shape 38">
              <a:extLst>
                <a:ext uri="{FF2B5EF4-FFF2-40B4-BE49-F238E27FC236}">
                  <a16:creationId xmlns:a16="http://schemas.microsoft.com/office/drawing/2014/main" id="{34B605BF-D199-43DD-9328-E99F2ADFC6F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Public Sans"/>
                <a:ea typeface="+mn-ea"/>
                <a:cs typeface="+mn-cs"/>
              </a:endParaRPr>
            </a:p>
          </p:txBody>
        </p:sp>
        <p:sp>
          <p:nvSpPr>
            <p:cNvPr id="40" name="Freeform: Shape 39">
              <a:extLst>
                <a:ext uri="{FF2B5EF4-FFF2-40B4-BE49-F238E27FC236}">
                  <a16:creationId xmlns:a16="http://schemas.microsoft.com/office/drawing/2014/main" id="{E5D42A77-7336-4A35-8922-8098A16AA27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Public Sans"/>
                <a:ea typeface="+mn-ea"/>
                <a:cs typeface="+mn-cs"/>
              </a:endParaRPr>
            </a:p>
          </p:txBody>
        </p:sp>
        <p:sp>
          <p:nvSpPr>
            <p:cNvPr id="41" name="Freeform: Shape 40">
              <a:extLst>
                <a:ext uri="{FF2B5EF4-FFF2-40B4-BE49-F238E27FC236}">
                  <a16:creationId xmlns:a16="http://schemas.microsoft.com/office/drawing/2014/main" id="{7401EE7D-B85D-4C10-AB8C-71884EFB112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Public Sans"/>
                <a:ea typeface="+mn-ea"/>
                <a:cs typeface="+mn-cs"/>
              </a:endParaRPr>
            </a:p>
          </p:txBody>
        </p:sp>
      </p:grpSp>
      <p:sp>
        <p:nvSpPr>
          <p:cNvPr id="2" name="Title 1">
            <a:extLst>
              <a:ext uri="{FF2B5EF4-FFF2-40B4-BE49-F238E27FC236}">
                <a16:creationId xmlns:a16="http://schemas.microsoft.com/office/drawing/2014/main" id="{3630D9C6-276F-4D27-8C4E-B26E36AC76AC}"/>
              </a:ext>
            </a:extLst>
          </p:cNvPr>
          <p:cNvSpPr>
            <a:spLocks noGrp="1"/>
          </p:cNvSpPr>
          <p:nvPr>
            <p:ph type="title"/>
          </p:nvPr>
        </p:nvSpPr>
        <p:spPr>
          <a:xfrm>
            <a:off x="753761" y="388968"/>
            <a:ext cx="10377484" cy="1025957"/>
          </a:xfrm>
        </p:spPr>
        <p:txBody>
          <a:bodyPr anchor="t">
            <a:noAutofit/>
          </a:bodyPr>
          <a:lstStyle/>
          <a:p>
            <a:r>
              <a:rPr lang="en-US" sz="4000" dirty="0">
                <a:solidFill>
                  <a:schemeClr val="bg1"/>
                </a:solidFill>
              </a:rPr>
              <a:t>Part IV.A – Proposed Budget: Project Costs</a:t>
            </a:r>
          </a:p>
        </p:txBody>
      </p:sp>
      <p:sp>
        <p:nvSpPr>
          <p:cNvPr id="3" name="Content Placeholder 2">
            <a:extLst>
              <a:ext uri="{FF2B5EF4-FFF2-40B4-BE49-F238E27FC236}">
                <a16:creationId xmlns:a16="http://schemas.microsoft.com/office/drawing/2014/main" id="{0B328DA5-C605-40B1-A0C9-92F3F237F1F8}"/>
              </a:ext>
            </a:extLst>
          </p:cNvPr>
          <p:cNvSpPr>
            <a:spLocks noGrp="1"/>
          </p:cNvSpPr>
          <p:nvPr>
            <p:ph idx="1"/>
          </p:nvPr>
        </p:nvSpPr>
        <p:spPr>
          <a:xfrm>
            <a:off x="226481" y="1278447"/>
            <a:ext cx="5785972" cy="5318163"/>
          </a:xfrm>
        </p:spPr>
        <p:txBody>
          <a:bodyPr anchor="ctr">
            <a:normAutofit lnSpcReduction="10000"/>
          </a:bodyPr>
          <a:lstStyle/>
          <a:p>
            <a:pPr marL="605790" lvl="1" indent="-457200">
              <a:spcBef>
                <a:spcPts val="0"/>
              </a:spcBef>
              <a:spcAft>
                <a:spcPts val="600"/>
              </a:spcAft>
              <a:buClr>
                <a:srgbClr val="57D3FF"/>
              </a:buClr>
              <a:buSzPct val="100000"/>
              <a:buFont typeface="Arial" panose="020B0604020202020204" pitchFamily="34" charset="0"/>
              <a:buChar char="•"/>
            </a:pPr>
            <a:r>
              <a:rPr lang="en-US" sz="3200" b="0" dirty="0">
                <a:solidFill>
                  <a:schemeClr val="bg1"/>
                </a:solidFill>
                <a:latin typeface="+mj-lt"/>
              </a:rPr>
              <a:t>Provide number of new vehicles/engines/equipment being purchased with make, model and year of each.</a:t>
            </a:r>
          </a:p>
          <a:p>
            <a:pPr marL="605790" lvl="1" indent="-457200">
              <a:spcBef>
                <a:spcPts val="0"/>
              </a:spcBef>
              <a:spcAft>
                <a:spcPts val="600"/>
              </a:spcAft>
              <a:buClr>
                <a:srgbClr val="57D3FF"/>
              </a:buClr>
              <a:buSzPct val="100000"/>
              <a:buFont typeface="Arial" panose="020B0604020202020204" pitchFamily="34" charset="0"/>
              <a:buChar char="•"/>
            </a:pPr>
            <a:r>
              <a:rPr lang="en-US" sz="3200" b="0" dirty="0">
                <a:solidFill>
                  <a:schemeClr val="bg1"/>
                </a:solidFill>
                <a:latin typeface="+mj-lt"/>
              </a:rPr>
              <a:t>Group similar units, if possible.</a:t>
            </a:r>
          </a:p>
          <a:p>
            <a:pPr marL="605790" lvl="1" indent="-457200">
              <a:spcBef>
                <a:spcPts val="0"/>
              </a:spcBef>
              <a:spcAft>
                <a:spcPts val="600"/>
              </a:spcAft>
              <a:buClr>
                <a:srgbClr val="57D3FF"/>
              </a:buClr>
              <a:buSzPct val="100000"/>
              <a:buFont typeface="Arial" panose="020B0604020202020204" pitchFamily="34" charset="0"/>
              <a:buChar char="•"/>
            </a:pPr>
            <a:r>
              <a:rPr lang="en-US" sz="3200" b="1" dirty="0">
                <a:solidFill>
                  <a:srgbClr val="FFC000"/>
                </a:solidFill>
                <a:effectLst>
                  <a:outerShdw blurRad="38100" dist="38100" dir="2700000" algn="tl">
                    <a:srgbClr val="000000">
                      <a:alpha val="43137"/>
                    </a:srgbClr>
                  </a:outerShdw>
                </a:effectLst>
              </a:rPr>
              <a:t>Important!!</a:t>
            </a:r>
            <a:r>
              <a:rPr lang="en-US" sz="3200" b="1" dirty="0">
                <a:effectLst>
                  <a:outerShdw blurRad="38100" dist="38100" dir="2700000" algn="tl">
                    <a:srgbClr val="000000">
                      <a:alpha val="43137"/>
                    </a:srgbClr>
                  </a:outerShdw>
                </a:effectLst>
              </a:rPr>
              <a:t>  </a:t>
            </a:r>
            <a:r>
              <a:rPr lang="en-US" sz="3200" b="0" dirty="0">
                <a:solidFill>
                  <a:schemeClr val="bg1"/>
                </a:solidFill>
              </a:rPr>
              <a:t>Provide values and totals for every applicable line.</a:t>
            </a:r>
          </a:p>
          <a:p>
            <a:pPr marL="605790" lvl="1" indent="-457200">
              <a:spcBef>
                <a:spcPts val="0"/>
              </a:spcBef>
              <a:spcAft>
                <a:spcPts val="600"/>
              </a:spcAft>
              <a:buClr>
                <a:srgbClr val="57D3FF"/>
              </a:buClr>
              <a:buSzPct val="100000"/>
              <a:buFont typeface="Arial" panose="020B0604020202020204" pitchFamily="34" charset="0"/>
              <a:buChar char="•"/>
            </a:pPr>
            <a:r>
              <a:rPr lang="en-US" sz="3200" b="0" dirty="0">
                <a:solidFill>
                  <a:schemeClr val="bg1"/>
                </a:solidFill>
              </a:rPr>
              <a:t>Include all cost estimates and spec sheets with submittal to enable verification of values entered on this sheet.</a:t>
            </a:r>
          </a:p>
          <a:p>
            <a:pPr marL="0" indent="0">
              <a:buNone/>
            </a:pPr>
            <a:endParaRPr lang="en-US" sz="1800" dirty="0">
              <a:solidFill>
                <a:schemeClr val="bg1"/>
              </a:solidFill>
            </a:endParaRPr>
          </a:p>
        </p:txBody>
      </p:sp>
      <p:sp>
        <p:nvSpPr>
          <p:cNvPr id="4" name="Date Placeholder 3">
            <a:extLst>
              <a:ext uri="{FF2B5EF4-FFF2-40B4-BE49-F238E27FC236}">
                <a16:creationId xmlns:a16="http://schemas.microsoft.com/office/drawing/2014/main" id="{E53E3C65-D16D-466B-BCBC-01E86B20F644}"/>
              </a:ext>
            </a:extLst>
          </p:cNvPr>
          <p:cNvSpPr>
            <a:spLocks noGrp="1"/>
          </p:cNvSpPr>
          <p:nvPr>
            <p:ph type="dt" sz="half" idx="10"/>
          </p:nvPr>
        </p:nvSpPr>
        <p:spPr>
          <a:xfrm rot="5400000">
            <a:off x="10735056" y="987552"/>
            <a:ext cx="2286000" cy="640080"/>
          </a:xfrm>
        </p:spPr>
        <p:txBody>
          <a:bodyPr anchor="ctr">
            <a:normAutofit/>
          </a:bodyPr>
          <a:lstStyle/>
          <a:p>
            <a:pPr marL="0" marR="0" lvl="0" indent="0" algn="r" defTabSz="457200" rtl="0" eaLnBrk="1" fontAlgn="auto" latinLnBrk="0" hangingPunct="1">
              <a:lnSpc>
                <a:spcPct val="100000"/>
              </a:lnSpc>
              <a:spcBef>
                <a:spcPts val="0"/>
              </a:spcBef>
              <a:spcAft>
                <a:spcPts val="600"/>
              </a:spcAft>
              <a:buClrTx/>
              <a:buSzTx/>
              <a:buFontTx/>
              <a:buNone/>
              <a:tabLst/>
              <a:defRPr/>
            </a:pPr>
            <a:fld id="{FDEE75F8-48EB-4839-9E71-8CCEE647FA5C}" type="datetime1">
              <a:rPr kumimoji="0" lang="en-US" sz="1000" b="0" i="0" u="none" strike="noStrike" kern="1200" cap="none" spc="0" normalizeH="0" baseline="0" noProof="0">
                <a:ln>
                  <a:noFill/>
                </a:ln>
                <a:solidFill>
                  <a:prstClr val="white"/>
                </a:solidFill>
                <a:effectLst/>
                <a:uLnTx/>
                <a:uFillTx/>
                <a:latin typeface="Public Sans ExtraBold"/>
                <a:ea typeface="+mn-ea"/>
                <a:cs typeface="+mn-cs"/>
              </a:rPr>
              <a:pPr marL="0" marR="0" lvl="0" indent="0" algn="r" defTabSz="457200" rtl="0" eaLnBrk="1" fontAlgn="auto" latinLnBrk="0" hangingPunct="1">
                <a:lnSpc>
                  <a:spcPct val="100000"/>
                </a:lnSpc>
                <a:spcBef>
                  <a:spcPts val="0"/>
                </a:spcBef>
                <a:spcAft>
                  <a:spcPts val="600"/>
                </a:spcAft>
                <a:buClrTx/>
                <a:buSzTx/>
                <a:buFontTx/>
                <a:buNone/>
                <a:tabLst/>
                <a:defRPr/>
              </a:pPr>
              <a:t>1/9/2025</a:t>
            </a:fld>
            <a:endParaRPr kumimoji="0" lang="en-US" sz="1000" b="0" i="0" u="none" strike="noStrike" kern="1200" cap="none" spc="0" normalizeH="0" baseline="0" noProof="0" dirty="0">
              <a:ln>
                <a:noFill/>
              </a:ln>
              <a:solidFill>
                <a:prstClr val="white"/>
              </a:solidFill>
              <a:effectLst/>
              <a:uLnTx/>
              <a:uFillTx/>
              <a:latin typeface="Public Sans ExtraBold"/>
              <a:ea typeface="+mn-ea"/>
              <a:cs typeface="+mn-cs"/>
            </a:endParaRPr>
          </a:p>
        </p:txBody>
      </p:sp>
      <p:sp>
        <p:nvSpPr>
          <p:cNvPr id="5" name="Footer Placeholder 4">
            <a:extLst>
              <a:ext uri="{FF2B5EF4-FFF2-40B4-BE49-F238E27FC236}">
                <a16:creationId xmlns:a16="http://schemas.microsoft.com/office/drawing/2014/main" id="{F00EBBC9-2D71-471B-B443-E7F11EB28810}"/>
              </a:ext>
            </a:extLst>
          </p:cNvPr>
          <p:cNvSpPr>
            <a:spLocks noGrp="1"/>
          </p:cNvSpPr>
          <p:nvPr>
            <p:ph type="ftr" sz="quarter" idx="11"/>
          </p:nvPr>
        </p:nvSpPr>
        <p:spPr>
          <a:xfrm rot="5400000">
            <a:off x="10040112" y="4032504"/>
            <a:ext cx="3657600" cy="640080"/>
          </a:xfrm>
        </p:spPr>
        <p:txBody>
          <a:bodyPr anchor="ctr">
            <a:normAutofit/>
          </a:bodyPr>
          <a:lstStyle/>
          <a:p>
            <a:pPr marL="0" marR="0" lvl="0" indent="0" algn="l" defTabSz="457200" rtl="0" eaLnBrk="1" fontAlgn="auto" latinLnBrk="0" hangingPunct="1">
              <a:lnSpc>
                <a:spcPct val="100000"/>
              </a:lnSpc>
              <a:spcBef>
                <a:spcPts val="0"/>
              </a:spcBef>
              <a:spcAft>
                <a:spcPts val="600"/>
              </a:spcAft>
              <a:buClrTx/>
              <a:buSzTx/>
              <a:buFontTx/>
              <a:buNone/>
              <a:tabLst/>
              <a:defRPr/>
            </a:pPr>
            <a:r>
              <a:rPr kumimoji="0" lang="en-US" sz="1000" b="0" i="0" u="none" strike="noStrike" kern="1200" cap="none" spc="0" normalizeH="0" baseline="0" noProof="0" dirty="0">
                <a:ln>
                  <a:noFill/>
                </a:ln>
                <a:solidFill>
                  <a:prstClr val="white"/>
                </a:solidFill>
                <a:effectLst/>
                <a:uLnTx/>
                <a:uFillTx/>
                <a:latin typeface="Public Sans ExtraBold"/>
                <a:ea typeface="+mn-ea"/>
                <a:cs typeface="+mn-cs"/>
              </a:rPr>
              <a:t>Connecticut Department of Energy &amp; Environmental Protection</a:t>
            </a:r>
          </a:p>
        </p:txBody>
      </p:sp>
      <p:sp>
        <p:nvSpPr>
          <p:cNvPr id="7" name="TextBox 6">
            <a:extLst>
              <a:ext uri="{FF2B5EF4-FFF2-40B4-BE49-F238E27FC236}">
                <a16:creationId xmlns:a16="http://schemas.microsoft.com/office/drawing/2014/main" id="{E03999DA-764D-5777-A80F-7BE4BC6211C5}"/>
              </a:ext>
            </a:extLst>
          </p:cNvPr>
          <p:cNvSpPr txBox="1"/>
          <p:nvPr/>
        </p:nvSpPr>
        <p:spPr>
          <a:xfrm>
            <a:off x="2800299" y="6015669"/>
            <a:ext cx="1906962" cy="222676"/>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3F3F3F"/>
              </a:solidFill>
              <a:effectLst/>
              <a:uLnTx/>
              <a:uFillTx/>
              <a:latin typeface="Public Sans"/>
              <a:ea typeface="+mn-ea"/>
              <a:cs typeface="+mn-cs"/>
            </a:endParaRPr>
          </a:p>
        </p:txBody>
      </p:sp>
      <p:pic>
        <p:nvPicPr>
          <p:cNvPr id="16" name="Picture 15">
            <a:extLst>
              <a:ext uri="{FF2B5EF4-FFF2-40B4-BE49-F238E27FC236}">
                <a16:creationId xmlns:a16="http://schemas.microsoft.com/office/drawing/2014/main" id="{FB97D5E0-CBFD-72A6-17B9-C17183AF151E}"/>
              </a:ext>
            </a:extLst>
          </p:cNvPr>
          <p:cNvPicPr>
            <a:picLocks noChangeAspect="1"/>
          </p:cNvPicPr>
          <p:nvPr/>
        </p:nvPicPr>
        <p:blipFill>
          <a:blip r:embed="rId2"/>
          <a:stretch>
            <a:fillRect/>
          </a:stretch>
        </p:blipFill>
        <p:spPr>
          <a:xfrm>
            <a:off x="6337231" y="1028438"/>
            <a:ext cx="5321294" cy="5548335"/>
          </a:xfrm>
          <a:prstGeom prst="rect">
            <a:avLst/>
          </a:prstGeom>
        </p:spPr>
      </p:pic>
    </p:spTree>
    <p:extLst>
      <p:ext uri="{BB962C8B-B14F-4D97-AF65-F5344CB8AC3E}">
        <p14:creationId xmlns:p14="http://schemas.microsoft.com/office/powerpoint/2010/main" val="637406098"/>
      </p:ext>
    </p:extLst>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28" name="Slide Background Fill">
            <a:extLst>
              <a:ext uri="{FF2B5EF4-FFF2-40B4-BE49-F238E27FC236}">
                <a16:creationId xmlns:a16="http://schemas.microsoft.com/office/drawing/2014/main" id="{7D07B7BC-3270-4CF3-A7AA-0937908AD58A}"/>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49"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Public Sans"/>
              <a:ea typeface="+mn-ea"/>
              <a:cs typeface="+mn-cs"/>
            </a:endParaRPr>
          </a:p>
        </p:txBody>
      </p:sp>
      <p:grpSp>
        <p:nvGrpSpPr>
          <p:cNvPr id="30" name="Group 29">
            <a:extLst>
              <a:ext uri="{FF2B5EF4-FFF2-40B4-BE49-F238E27FC236}">
                <a16:creationId xmlns:a16="http://schemas.microsoft.com/office/drawing/2014/main" id="{3248F5E6-4377-481A-9615-8B26AF96A076}"/>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0"/>
            <a:ext cx="12188952" cy="6858000"/>
            <a:chOff x="651279" y="598259"/>
            <a:chExt cx="10889442" cy="5680742"/>
          </a:xfrm>
        </p:grpSpPr>
        <p:sp>
          <p:nvSpPr>
            <p:cNvPr id="31" name="Color">
              <a:extLst>
                <a:ext uri="{FF2B5EF4-FFF2-40B4-BE49-F238E27FC236}">
                  <a16:creationId xmlns:a16="http://schemas.microsoft.com/office/drawing/2014/main" id="{D8552057-9E04-4499-916A-649BB6B5126C}"/>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Public Sans"/>
                <a:ea typeface="+mn-ea"/>
                <a:cs typeface="+mn-cs"/>
              </a:endParaRPr>
            </a:p>
          </p:txBody>
        </p:sp>
        <p:sp>
          <p:nvSpPr>
            <p:cNvPr id="32" name="Color">
              <a:extLst>
                <a:ext uri="{FF2B5EF4-FFF2-40B4-BE49-F238E27FC236}">
                  <a16:creationId xmlns:a16="http://schemas.microsoft.com/office/drawing/2014/main" id="{D1194A2F-4E63-4228-A833-4D86528EAD7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Public Sans"/>
                <a:ea typeface="+mn-ea"/>
                <a:cs typeface="+mn-cs"/>
              </a:endParaRPr>
            </a:p>
          </p:txBody>
        </p:sp>
      </p:grpSp>
      <p:grpSp>
        <p:nvGrpSpPr>
          <p:cNvPr id="34" name="Group 33">
            <a:extLst>
              <a:ext uri="{FF2B5EF4-FFF2-40B4-BE49-F238E27FC236}">
                <a16:creationId xmlns:a16="http://schemas.microsoft.com/office/drawing/2014/main" id="{E27AF472-EAE3-4572-AB69-B92BD10DBC6D}"/>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35" name="Freeform: Shape 34">
              <a:extLst>
                <a:ext uri="{FF2B5EF4-FFF2-40B4-BE49-F238E27FC236}">
                  <a16:creationId xmlns:a16="http://schemas.microsoft.com/office/drawing/2014/main" id="{BF4DB9D2-6215-420C-874C-82EADF8C6C70}"/>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Public Sans"/>
                <a:ea typeface="+mn-ea"/>
                <a:cs typeface="+mn-cs"/>
              </a:endParaRPr>
            </a:p>
          </p:txBody>
        </p:sp>
        <p:sp>
          <p:nvSpPr>
            <p:cNvPr id="36" name="Freeform: Shape 35">
              <a:extLst>
                <a:ext uri="{FF2B5EF4-FFF2-40B4-BE49-F238E27FC236}">
                  <a16:creationId xmlns:a16="http://schemas.microsoft.com/office/drawing/2014/main" id="{1F003139-C97C-44FA-B139-32E4DFDCE9C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Public Sans"/>
                <a:ea typeface="+mn-ea"/>
                <a:cs typeface="+mn-cs"/>
              </a:endParaRPr>
            </a:p>
          </p:txBody>
        </p:sp>
        <p:sp>
          <p:nvSpPr>
            <p:cNvPr id="37" name="Freeform: Shape 36">
              <a:extLst>
                <a:ext uri="{FF2B5EF4-FFF2-40B4-BE49-F238E27FC236}">
                  <a16:creationId xmlns:a16="http://schemas.microsoft.com/office/drawing/2014/main" id="{5CE4DD6E-8CEA-45EE-B630-DBC22144D88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Public Sans"/>
                <a:ea typeface="+mn-ea"/>
                <a:cs typeface="+mn-cs"/>
              </a:endParaRPr>
            </a:p>
          </p:txBody>
        </p:sp>
        <p:sp>
          <p:nvSpPr>
            <p:cNvPr id="38" name="Freeform: Shape 37">
              <a:extLst>
                <a:ext uri="{FF2B5EF4-FFF2-40B4-BE49-F238E27FC236}">
                  <a16:creationId xmlns:a16="http://schemas.microsoft.com/office/drawing/2014/main" id="{A4372F7F-AA3C-470B-AA61-7C35B7722C9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Public Sans"/>
                <a:ea typeface="+mn-ea"/>
                <a:cs typeface="+mn-cs"/>
              </a:endParaRPr>
            </a:p>
          </p:txBody>
        </p:sp>
        <p:sp>
          <p:nvSpPr>
            <p:cNvPr id="39" name="Freeform: Shape 38">
              <a:extLst>
                <a:ext uri="{FF2B5EF4-FFF2-40B4-BE49-F238E27FC236}">
                  <a16:creationId xmlns:a16="http://schemas.microsoft.com/office/drawing/2014/main" id="{34B605BF-D199-43DD-9328-E99F2ADFC6F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Public Sans"/>
                <a:ea typeface="+mn-ea"/>
                <a:cs typeface="+mn-cs"/>
              </a:endParaRPr>
            </a:p>
          </p:txBody>
        </p:sp>
        <p:sp>
          <p:nvSpPr>
            <p:cNvPr id="40" name="Freeform: Shape 39">
              <a:extLst>
                <a:ext uri="{FF2B5EF4-FFF2-40B4-BE49-F238E27FC236}">
                  <a16:creationId xmlns:a16="http://schemas.microsoft.com/office/drawing/2014/main" id="{E5D42A77-7336-4A35-8922-8098A16AA27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Public Sans"/>
                <a:ea typeface="+mn-ea"/>
                <a:cs typeface="+mn-cs"/>
              </a:endParaRPr>
            </a:p>
          </p:txBody>
        </p:sp>
        <p:sp>
          <p:nvSpPr>
            <p:cNvPr id="41" name="Freeform: Shape 40">
              <a:extLst>
                <a:ext uri="{FF2B5EF4-FFF2-40B4-BE49-F238E27FC236}">
                  <a16:creationId xmlns:a16="http://schemas.microsoft.com/office/drawing/2014/main" id="{7401EE7D-B85D-4C10-AB8C-71884EFB112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Public Sans"/>
                <a:ea typeface="+mn-ea"/>
                <a:cs typeface="+mn-cs"/>
              </a:endParaRPr>
            </a:p>
          </p:txBody>
        </p:sp>
      </p:grpSp>
      <p:sp>
        <p:nvSpPr>
          <p:cNvPr id="2" name="Title 1">
            <a:extLst>
              <a:ext uri="{FF2B5EF4-FFF2-40B4-BE49-F238E27FC236}">
                <a16:creationId xmlns:a16="http://schemas.microsoft.com/office/drawing/2014/main" id="{3630D9C6-276F-4D27-8C4E-B26E36AC76AC}"/>
              </a:ext>
            </a:extLst>
          </p:cNvPr>
          <p:cNvSpPr>
            <a:spLocks noGrp="1"/>
          </p:cNvSpPr>
          <p:nvPr>
            <p:ph type="title"/>
          </p:nvPr>
        </p:nvSpPr>
        <p:spPr>
          <a:xfrm>
            <a:off x="753761" y="388968"/>
            <a:ext cx="10377484" cy="1025957"/>
          </a:xfrm>
        </p:spPr>
        <p:txBody>
          <a:bodyPr anchor="t">
            <a:noAutofit/>
          </a:bodyPr>
          <a:lstStyle/>
          <a:p>
            <a:r>
              <a:rPr lang="en-US" sz="4000" dirty="0">
                <a:solidFill>
                  <a:schemeClr val="bg1"/>
                </a:solidFill>
              </a:rPr>
              <a:t>Part IV.A – Proposed Budget: Charging Infrastructure Costs</a:t>
            </a:r>
          </a:p>
        </p:txBody>
      </p:sp>
      <p:sp>
        <p:nvSpPr>
          <p:cNvPr id="3" name="Content Placeholder 2">
            <a:extLst>
              <a:ext uri="{FF2B5EF4-FFF2-40B4-BE49-F238E27FC236}">
                <a16:creationId xmlns:a16="http://schemas.microsoft.com/office/drawing/2014/main" id="{0B328DA5-C605-40B1-A0C9-92F3F237F1F8}"/>
              </a:ext>
            </a:extLst>
          </p:cNvPr>
          <p:cNvSpPr>
            <a:spLocks noGrp="1"/>
          </p:cNvSpPr>
          <p:nvPr>
            <p:ph idx="1"/>
          </p:nvPr>
        </p:nvSpPr>
        <p:spPr>
          <a:xfrm>
            <a:off x="226480" y="3341868"/>
            <a:ext cx="11432119" cy="2975168"/>
          </a:xfrm>
        </p:spPr>
        <p:txBody>
          <a:bodyPr anchor="ctr">
            <a:normAutofit fontScale="92500" lnSpcReduction="20000"/>
          </a:bodyPr>
          <a:lstStyle/>
          <a:p>
            <a:pPr marL="605790" lvl="1" indent="-457200">
              <a:spcBef>
                <a:spcPts val="0"/>
              </a:spcBef>
              <a:spcAft>
                <a:spcPts val="600"/>
              </a:spcAft>
              <a:buClr>
                <a:srgbClr val="57D3FF"/>
              </a:buClr>
              <a:buSzPct val="100000"/>
              <a:buFont typeface="Arial" panose="020B0604020202020204" pitchFamily="34" charset="0"/>
              <a:buChar char="•"/>
            </a:pPr>
            <a:r>
              <a:rPr lang="en-US" sz="3200" b="0" dirty="0">
                <a:solidFill>
                  <a:schemeClr val="bg1"/>
                </a:solidFill>
              </a:rPr>
              <a:t>Provide number of units along with brand and model.</a:t>
            </a:r>
          </a:p>
          <a:p>
            <a:pPr marL="605790" lvl="1" indent="-457200">
              <a:spcBef>
                <a:spcPts val="0"/>
              </a:spcBef>
              <a:spcAft>
                <a:spcPts val="600"/>
              </a:spcAft>
              <a:buClr>
                <a:srgbClr val="57D3FF"/>
              </a:buClr>
              <a:buSzPct val="100000"/>
              <a:buFont typeface="Arial" panose="020B0604020202020204" pitchFamily="34" charset="0"/>
              <a:buChar char="•"/>
            </a:pPr>
            <a:r>
              <a:rPr lang="en-US" sz="3200" b="0" dirty="0">
                <a:solidFill>
                  <a:schemeClr val="bg1"/>
                </a:solidFill>
              </a:rPr>
              <a:t>Enter all costs including site prep, installation, and other associated costs. </a:t>
            </a:r>
          </a:p>
          <a:p>
            <a:pPr marL="605790" lvl="1" indent="-457200">
              <a:spcBef>
                <a:spcPts val="0"/>
              </a:spcBef>
              <a:spcAft>
                <a:spcPts val="600"/>
              </a:spcAft>
              <a:buClr>
                <a:srgbClr val="57D3FF"/>
              </a:buClr>
              <a:buSzPct val="100000"/>
              <a:buFont typeface="Arial" panose="020B0604020202020204" pitchFamily="34" charset="0"/>
              <a:buChar char="•"/>
            </a:pPr>
            <a:r>
              <a:rPr lang="en-US" sz="3200" b="0" dirty="0">
                <a:solidFill>
                  <a:schemeClr val="bg1"/>
                </a:solidFill>
              </a:rPr>
              <a:t>“Behind the meter” costs from the utility are not eligible for reimbursement and should not be included in the projected cost.</a:t>
            </a:r>
          </a:p>
          <a:p>
            <a:pPr marL="605790" lvl="1" indent="-457200">
              <a:spcBef>
                <a:spcPts val="0"/>
              </a:spcBef>
              <a:spcAft>
                <a:spcPts val="600"/>
              </a:spcAft>
              <a:buClr>
                <a:srgbClr val="57D3FF"/>
              </a:buClr>
              <a:buSzPct val="100000"/>
              <a:buFont typeface="Arial" panose="020B0604020202020204" pitchFamily="34" charset="0"/>
              <a:buChar char="•"/>
            </a:pPr>
            <a:r>
              <a:rPr lang="en-US" sz="3200" b="0" dirty="0">
                <a:solidFill>
                  <a:schemeClr val="bg1"/>
                </a:solidFill>
              </a:rPr>
              <a:t>It is not unusual for site prep and installation costs to exceed cost of the actual charging equipment.</a:t>
            </a:r>
          </a:p>
          <a:p>
            <a:pPr marL="605790" lvl="1" indent="-457200">
              <a:spcBef>
                <a:spcPts val="0"/>
              </a:spcBef>
              <a:spcAft>
                <a:spcPts val="600"/>
              </a:spcAft>
              <a:buClr>
                <a:srgbClr val="57D3FF"/>
              </a:buClr>
              <a:buSzPct val="100000"/>
              <a:buFont typeface="Arial" panose="020B0604020202020204" pitchFamily="34" charset="0"/>
              <a:buChar char="•"/>
            </a:pPr>
            <a:r>
              <a:rPr lang="en-US" sz="3200" b="0" dirty="0">
                <a:solidFill>
                  <a:schemeClr val="bg1"/>
                </a:solidFill>
              </a:rPr>
              <a:t>Attach all estimates and spec sheets to application form.</a:t>
            </a:r>
          </a:p>
          <a:p>
            <a:pPr marL="0" indent="0">
              <a:buNone/>
            </a:pPr>
            <a:endParaRPr lang="en-US" sz="1800" dirty="0">
              <a:solidFill>
                <a:schemeClr val="bg1"/>
              </a:solidFill>
            </a:endParaRPr>
          </a:p>
        </p:txBody>
      </p:sp>
      <p:sp>
        <p:nvSpPr>
          <p:cNvPr id="4" name="Date Placeholder 3">
            <a:extLst>
              <a:ext uri="{FF2B5EF4-FFF2-40B4-BE49-F238E27FC236}">
                <a16:creationId xmlns:a16="http://schemas.microsoft.com/office/drawing/2014/main" id="{E53E3C65-D16D-466B-BCBC-01E86B20F644}"/>
              </a:ext>
            </a:extLst>
          </p:cNvPr>
          <p:cNvSpPr>
            <a:spLocks noGrp="1"/>
          </p:cNvSpPr>
          <p:nvPr>
            <p:ph type="dt" sz="half" idx="10"/>
          </p:nvPr>
        </p:nvSpPr>
        <p:spPr>
          <a:xfrm rot="5400000">
            <a:off x="10735056" y="987552"/>
            <a:ext cx="2286000" cy="640080"/>
          </a:xfrm>
        </p:spPr>
        <p:txBody>
          <a:bodyPr anchor="ctr">
            <a:normAutofit/>
          </a:bodyPr>
          <a:lstStyle/>
          <a:p>
            <a:pPr marL="0" marR="0" lvl="0" indent="0" algn="r" defTabSz="457200" rtl="0" eaLnBrk="1" fontAlgn="auto" latinLnBrk="0" hangingPunct="1">
              <a:lnSpc>
                <a:spcPct val="100000"/>
              </a:lnSpc>
              <a:spcBef>
                <a:spcPts val="0"/>
              </a:spcBef>
              <a:spcAft>
                <a:spcPts val="600"/>
              </a:spcAft>
              <a:buClrTx/>
              <a:buSzTx/>
              <a:buFontTx/>
              <a:buNone/>
              <a:tabLst/>
              <a:defRPr/>
            </a:pPr>
            <a:fld id="{FDEE75F8-48EB-4839-9E71-8CCEE647FA5C}" type="datetime1">
              <a:rPr kumimoji="0" lang="en-US" sz="1000" b="0" i="0" u="none" strike="noStrike" kern="1200" cap="none" spc="0" normalizeH="0" baseline="0" noProof="0">
                <a:ln>
                  <a:noFill/>
                </a:ln>
                <a:solidFill>
                  <a:prstClr val="white"/>
                </a:solidFill>
                <a:effectLst/>
                <a:uLnTx/>
                <a:uFillTx/>
                <a:latin typeface="Public Sans ExtraBold"/>
                <a:ea typeface="+mn-ea"/>
                <a:cs typeface="+mn-cs"/>
              </a:rPr>
              <a:pPr marL="0" marR="0" lvl="0" indent="0" algn="r" defTabSz="457200" rtl="0" eaLnBrk="1" fontAlgn="auto" latinLnBrk="0" hangingPunct="1">
                <a:lnSpc>
                  <a:spcPct val="100000"/>
                </a:lnSpc>
                <a:spcBef>
                  <a:spcPts val="0"/>
                </a:spcBef>
                <a:spcAft>
                  <a:spcPts val="600"/>
                </a:spcAft>
                <a:buClrTx/>
                <a:buSzTx/>
                <a:buFontTx/>
                <a:buNone/>
                <a:tabLst/>
                <a:defRPr/>
              </a:pPr>
              <a:t>1/9/2025</a:t>
            </a:fld>
            <a:endParaRPr kumimoji="0" lang="en-US" sz="1000" b="0" i="0" u="none" strike="noStrike" kern="1200" cap="none" spc="0" normalizeH="0" baseline="0" noProof="0" dirty="0">
              <a:ln>
                <a:noFill/>
              </a:ln>
              <a:solidFill>
                <a:prstClr val="white"/>
              </a:solidFill>
              <a:effectLst/>
              <a:uLnTx/>
              <a:uFillTx/>
              <a:latin typeface="Public Sans ExtraBold"/>
              <a:ea typeface="+mn-ea"/>
              <a:cs typeface="+mn-cs"/>
            </a:endParaRPr>
          </a:p>
        </p:txBody>
      </p:sp>
      <p:sp>
        <p:nvSpPr>
          <p:cNvPr id="5" name="Footer Placeholder 4">
            <a:extLst>
              <a:ext uri="{FF2B5EF4-FFF2-40B4-BE49-F238E27FC236}">
                <a16:creationId xmlns:a16="http://schemas.microsoft.com/office/drawing/2014/main" id="{F00EBBC9-2D71-471B-B443-E7F11EB28810}"/>
              </a:ext>
            </a:extLst>
          </p:cNvPr>
          <p:cNvSpPr>
            <a:spLocks noGrp="1"/>
          </p:cNvSpPr>
          <p:nvPr>
            <p:ph type="ftr" sz="quarter" idx="11"/>
          </p:nvPr>
        </p:nvSpPr>
        <p:spPr>
          <a:xfrm rot="5400000">
            <a:off x="10040112" y="4032504"/>
            <a:ext cx="3657600" cy="640080"/>
          </a:xfrm>
        </p:spPr>
        <p:txBody>
          <a:bodyPr anchor="ctr">
            <a:normAutofit/>
          </a:bodyPr>
          <a:lstStyle/>
          <a:p>
            <a:pPr marL="0" marR="0" lvl="0" indent="0" algn="l" defTabSz="457200" rtl="0" eaLnBrk="1" fontAlgn="auto" latinLnBrk="0" hangingPunct="1">
              <a:lnSpc>
                <a:spcPct val="100000"/>
              </a:lnSpc>
              <a:spcBef>
                <a:spcPts val="0"/>
              </a:spcBef>
              <a:spcAft>
                <a:spcPts val="600"/>
              </a:spcAft>
              <a:buClrTx/>
              <a:buSzTx/>
              <a:buFontTx/>
              <a:buNone/>
              <a:tabLst/>
              <a:defRPr/>
            </a:pPr>
            <a:r>
              <a:rPr kumimoji="0" lang="en-US" sz="1000" b="0" i="0" u="none" strike="noStrike" kern="1200" cap="none" spc="0" normalizeH="0" baseline="0" noProof="0" dirty="0">
                <a:ln>
                  <a:noFill/>
                </a:ln>
                <a:solidFill>
                  <a:prstClr val="white"/>
                </a:solidFill>
                <a:effectLst/>
                <a:uLnTx/>
                <a:uFillTx/>
                <a:latin typeface="Public Sans ExtraBold"/>
                <a:ea typeface="+mn-ea"/>
                <a:cs typeface="+mn-cs"/>
              </a:rPr>
              <a:t>Connecticut Department of Energy &amp; Environmental Protection</a:t>
            </a:r>
          </a:p>
        </p:txBody>
      </p:sp>
      <p:sp>
        <p:nvSpPr>
          <p:cNvPr id="7" name="TextBox 6">
            <a:extLst>
              <a:ext uri="{FF2B5EF4-FFF2-40B4-BE49-F238E27FC236}">
                <a16:creationId xmlns:a16="http://schemas.microsoft.com/office/drawing/2014/main" id="{E03999DA-764D-5777-A80F-7BE4BC6211C5}"/>
              </a:ext>
            </a:extLst>
          </p:cNvPr>
          <p:cNvSpPr txBox="1"/>
          <p:nvPr/>
        </p:nvSpPr>
        <p:spPr>
          <a:xfrm>
            <a:off x="2800299" y="6015669"/>
            <a:ext cx="1906962" cy="222676"/>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3F3F3F"/>
              </a:solidFill>
              <a:effectLst/>
              <a:uLnTx/>
              <a:uFillTx/>
              <a:latin typeface="Public Sans"/>
              <a:ea typeface="+mn-ea"/>
              <a:cs typeface="+mn-cs"/>
            </a:endParaRPr>
          </a:p>
        </p:txBody>
      </p:sp>
      <p:pic>
        <p:nvPicPr>
          <p:cNvPr id="8" name="Picture 7">
            <a:extLst>
              <a:ext uri="{FF2B5EF4-FFF2-40B4-BE49-F238E27FC236}">
                <a16:creationId xmlns:a16="http://schemas.microsoft.com/office/drawing/2014/main" id="{11CDBE5D-F1D4-5031-40A7-67BE80703357}"/>
              </a:ext>
            </a:extLst>
          </p:cNvPr>
          <p:cNvPicPr>
            <a:picLocks noChangeAspect="1"/>
          </p:cNvPicPr>
          <p:nvPr/>
        </p:nvPicPr>
        <p:blipFill>
          <a:blip r:embed="rId2"/>
          <a:stretch>
            <a:fillRect/>
          </a:stretch>
        </p:blipFill>
        <p:spPr>
          <a:xfrm>
            <a:off x="1907863" y="1330065"/>
            <a:ext cx="7580998" cy="1794135"/>
          </a:xfrm>
          <a:prstGeom prst="rect">
            <a:avLst/>
          </a:prstGeom>
        </p:spPr>
      </p:pic>
    </p:spTree>
    <p:extLst>
      <p:ext uri="{BB962C8B-B14F-4D97-AF65-F5344CB8AC3E}">
        <p14:creationId xmlns:p14="http://schemas.microsoft.com/office/powerpoint/2010/main" val="71773823"/>
      </p:ext>
    </p:extLst>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28" name="Slide Background Fill">
            <a:extLst>
              <a:ext uri="{FF2B5EF4-FFF2-40B4-BE49-F238E27FC236}">
                <a16:creationId xmlns:a16="http://schemas.microsoft.com/office/drawing/2014/main" id="{7D07B7BC-3270-4CF3-A7AA-0937908AD58A}"/>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49"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Public Sans"/>
              <a:ea typeface="+mn-ea"/>
              <a:cs typeface="+mn-cs"/>
            </a:endParaRPr>
          </a:p>
        </p:txBody>
      </p:sp>
      <p:grpSp>
        <p:nvGrpSpPr>
          <p:cNvPr id="30" name="Group 29">
            <a:extLst>
              <a:ext uri="{FF2B5EF4-FFF2-40B4-BE49-F238E27FC236}">
                <a16:creationId xmlns:a16="http://schemas.microsoft.com/office/drawing/2014/main" id="{3248F5E6-4377-481A-9615-8B26AF96A076}"/>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0"/>
            <a:ext cx="12188952" cy="6858000"/>
            <a:chOff x="651279" y="598259"/>
            <a:chExt cx="10889442" cy="5680742"/>
          </a:xfrm>
        </p:grpSpPr>
        <p:sp>
          <p:nvSpPr>
            <p:cNvPr id="31" name="Color">
              <a:extLst>
                <a:ext uri="{FF2B5EF4-FFF2-40B4-BE49-F238E27FC236}">
                  <a16:creationId xmlns:a16="http://schemas.microsoft.com/office/drawing/2014/main" id="{D8552057-9E04-4499-916A-649BB6B5126C}"/>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Public Sans"/>
                <a:ea typeface="+mn-ea"/>
                <a:cs typeface="+mn-cs"/>
              </a:endParaRPr>
            </a:p>
          </p:txBody>
        </p:sp>
        <p:sp>
          <p:nvSpPr>
            <p:cNvPr id="32" name="Color">
              <a:extLst>
                <a:ext uri="{FF2B5EF4-FFF2-40B4-BE49-F238E27FC236}">
                  <a16:creationId xmlns:a16="http://schemas.microsoft.com/office/drawing/2014/main" id="{D1194A2F-4E63-4228-A833-4D86528EAD7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Public Sans"/>
                <a:ea typeface="+mn-ea"/>
                <a:cs typeface="+mn-cs"/>
              </a:endParaRPr>
            </a:p>
          </p:txBody>
        </p:sp>
      </p:grpSp>
      <p:grpSp>
        <p:nvGrpSpPr>
          <p:cNvPr id="34" name="Group 33">
            <a:extLst>
              <a:ext uri="{FF2B5EF4-FFF2-40B4-BE49-F238E27FC236}">
                <a16:creationId xmlns:a16="http://schemas.microsoft.com/office/drawing/2014/main" id="{E27AF472-EAE3-4572-AB69-B92BD10DBC6D}"/>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35" name="Freeform: Shape 34">
              <a:extLst>
                <a:ext uri="{FF2B5EF4-FFF2-40B4-BE49-F238E27FC236}">
                  <a16:creationId xmlns:a16="http://schemas.microsoft.com/office/drawing/2014/main" id="{BF4DB9D2-6215-420C-874C-82EADF8C6C70}"/>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Public Sans"/>
                <a:ea typeface="+mn-ea"/>
                <a:cs typeface="+mn-cs"/>
              </a:endParaRPr>
            </a:p>
          </p:txBody>
        </p:sp>
        <p:sp>
          <p:nvSpPr>
            <p:cNvPr id="36" name="Freeform: Shape 35">
              <a:extLst>
                <a:ext uri="{FF2B5EF4-FFF2-40B4-BE49-F238E27FC236}">
                  <a16:creationId xmlns:a16="http://schemas.microsoft.com/office/drawing/2014/main" id="{1F003139-C97C-44FA-B139-32E4DFDCE9C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Public Sans"/>
                <a:ea typeface="+mn-ea"/>
                <a:cs typeface="+mn-cs"/>
              </a:endParaRPr>
            </a:p>
          </p:txBody>
        </p:sp>
        <p:sp>
          <p:nvSpPr>
            <p:cNvPr id="37" name="Freeform: Shape 36">
              <a:extLst>
                <a:ext uri="{FF2B5EF4-FFF2-40B4-BE49-F238E27FC236}">
                  <a16:creationId xmlns:a16="http://schemas.microsoft.com/office/drawing/2014/main" id="{5CE4DD6E-8CEA-45EE-B630-DBC22144D88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Public Sans"/>
                <a:ea typeface="+mn-ea"/>
                <a:cs typeface="+mn-cs"/>
              </a:endParaRPr>
            </a:p>
          </p:txBody>
        </p:sp>
        <p:sp>
          <p:nvSpPr>
            <p:cNvPr id="38" name="Freeform: Shape 37">
              <a:extLst>
                <a:ext uri="{FF2B5EF4-FFF2-40B4-BE49-F238E27FC236}">
                  <a16:creationId xmlns:a16="http://schemas.microsoft.com/office/drawing/2014/main" id="{A4372F7F-AA3C-470B-AA61-7C35B7722C9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Public Sans"/>
                <a:ea typeface="+mn-ea"/>
                <a:cs typeface="+mn-cs"/>
              </a:endParaRPr>
            </a:p>
          </p:txBody>
        </p:sp>
        <p:sp>
          <p:nvSpPr>
            <p:cNvPr id="39" name="Freeform: Shape 38">
              <a:extLst>
                <a:ext uri="{FF2B5EF4-FFF2-40B4-BE49-F238E27FC236}">
                  <a16:creationId xmlns:a16="http://schemas.microsoft.com/office/drawing/2014/main" id="{34B605BF-D199-43DD-9328-E99F2ADFC6F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Public Sans"/>
                <a:ea typeface="+mn-ea"/>
                <a:cs typeface="+mn-cs"/>
              </a:endParaRPr>
            </a:p>
          </p:txBody>
        </p:sp>
        <p:sp>
          <p:nvSpPr>
            <p:cNvPr id="40" name="Freeform: Shape 39">
              <a:extLst>
                <a:ext uri="{FF2B5EF4-FFF2-40B4-BE49-F238E27FC236}">
                  <a16:creationId xmlns:a16="http://schemas.microsoft.com/office/drawing/2014/main" id="{E5D42A77-7336-4A35-8922-8098A16AA27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Public Sans"/>
                <a:ea typeface="+mn-ea"/>
                <a:cs typeface="+mn-cs"/>
              </a:endParaRPr>
            </a:p>
          </p:txBody>
        </p:sp>
        <p:sp>
          <p:nvSpPr>
            <p:cNvPr id="41" name="Freeform: Shape 40">
              <a:extLst>
                <a:ext uri="{FF2B5EF4-FFF2-40B4-BE49-F238E27FC236}">
                  <a16:creationId xmlns:a16="http://schemas.microsoft.com/office/drawing/2014/main" id="{7401EE7D-B85D-4C10-AB8C-71884EFB112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Public Sans"/>
                <a:ea typeface="+mn-ea"/>
                <a:cs typeface="+mn-cs"/>
              </a:endParaRPr>
            </a:p>
          </p:txBody>
        </p:sp>
      </p:grpSp>
      <p:sp>
        <p:nvSpPr>
          <p:cNvPr id="2" name="Title 1">
            <a:extLst>
              <a:ext uri="{FF2B5EF4-FFF2-40B4-BE49-F238E27FC236}">
                <a16:creationId xmlns:a16="http://schemas.microsoft.com/office/drawing/2014/main" id="{3630D9C6-276F-4D27-8C4E-B26E36AC76AC}"/>
              </a:ext>
            </a:extLst>
          </p:cNvPr>
          <p:cNvSpPr>
            <a:spLocks noGrp="1"/>
          </p:cNvSpPr>
          <p:nvPr>
            <p:ph type="title"/>
          </p:nvPr>
        </p:nvSpPr>
        <p:spPr>
          <a:xfrm>
            <a:off x="753761" y="388968"/>
            <a:ext cx="10377484" cy="1025957"/>
          </a:xfrm>
        </p:spPr>
        <p:txBody>
          <a:bodyPr anchor="t">
            <a:noAutofit/>
          </a:bodyPr>
          <a:lstStyle/>
          <a:p>
            <a:r>
              <a:rPr lang="en-US" sz="4000" dirty="0">
                <a:solidFill>
                  <a:schemeClr val="bg1"/>
                </a:solidFill>
              </a:rPr>
              <a:t>Part IV. A – Proposed Budget: Total Costs</a:t>
            </a:r>
          </a:p>
        </p:txBody>
      </p:sp>
      <p:sp>
        <p:nvSpPr>
          <p:cNvPr id="3" name="Content Placeholder 2">
            <a:extLst>
              <a:ext uri="{FF2B5EF4-FFF2-40B4-BE49-F238E27FC236}">
                <a16:creationId xmlns:a16="http://schemas.microsoft.com/office/drawing/2014/main" id="{0B328DA5-C605-40B1-A0C9-92F3F237F1F8}"/>
              </a:ext>
            </a:extLst>
          </p:cNvPr>
          <p:cNvSpPr>
            <a:spLocks noGrp="1"/>
          </p:cNvSpPr>
          <p:nvPr>
            <p:ph idx="1"/>
          </p:nvPr>
        </p:nvSpPr>
        <p:spPr>
          <a:xfrm>
            <a:off x="301056" y="3140954"/>
            <a:ext cx="11508319" cy="3586758"/>
          </a:xfrm>
        </p:spPr>
        <p:txBody>
          <a:bodyPr anchor="ctr">
            <a:normAutofit fontScale="70000" lnSpcReduction="20000"/>
          </a:bodyPr>
          <a:lstStyle/>
          <a:p>
            <a:pPr marL="605790" lvl="1" indent="-457200">
              <a:lnSpc>
                <a:spcPct val="110000"/>
              </a:lnSpc>
              <a:spcBef>
                <a:spcPts val="0"/>
              </a:spcBef>
              <a:spcAft>
                <a:spcPts val="600"/>
              </a:spcAft>
              <a:buClr>
                <a:srgbClr val="57D3FF"/>
              </a:buClr>
              <a:buSzPct val="100000"/>
              <a:buFont typeface="Arial" panose="020B0604020202020204" pitchFamily="34" charset="0"/>
              <a:buChar char="•"/>
            </a:pPr>
            <a:r>
              <a:rPr lang="en-US" sz="4600" dirty="0">
                <a:solidFill>
                  <a:srgbClr val="FFC000"/>
                </a:solidFill>
                <a:effectLst>
                  <a:outerShdw blurRad="38100" dist="38100" dir="2700000" algn="tl">
                    <a:srgbClr val="000000">
                      <a:alpha val="43137"/>
                    </a:srgbClr>
                  </a:outerShdw>
                </a:effectLst>
                <a:latin typeface="+mj-lt"/>
              </a:rPr>
              <a:t>Anticipated DERA Grant Award </a:t>
            </a:r>
            <a:r>
              <a:rPr lang="en-US" sz="4600" b="0" dirty="0">
                <a:solidFill>
                  <a:schemeClr val="bg1"/>
                </a:solidFill>
                <a:latin typeface="+mj-lt"/>
              </a:rPr>
              <a:t>should not exceed the program’s maximum reimbursement percentage for each project type.</a:t>
            </a:r>
          </a:p>
          <a:p>
            <a:pPr marL="1232154" lvl="4" indent="-571500">
              <a:lnSpc>
                <a:spcPct val="110000"/>
              </a:lnSpc>
              <a:spcBef>
                <a:spcPts val="0"/>
              </a:spcBef>
              <a:spcAft>
                <a:spcPts val="600"/>
              </a:spcAft>
              <a:buClr>
                <a:srgbClr val="57D3FF"/>
              </a:buClr>
              <a:buSzPct val="100000"/>
              <a:buFont typeface="Wingdings" panose="05000000000000000000" pitchFamily="2" charset="2"/>
              <a:buChar char="§"/>
            </a:pPr>
            <a:r>
              <a:rPr lang="en-US" sz="4000" b="1" dirty="0">
                <a:solidFill>
                  <a:schemeClr val="bg1"/>
                </a:solidFill>
                <a:latin typeface="+mj-lt"/>
              </a:rPr>
              <a:t>Example:</a:t>
            </a:r>
            <a:r>
              <a:rPr lang="en-US" sz="4000" dirty="0">
                <a:solidFill>
                  <a:schemeClr val="bg1"/>
                </a:solidFill>
                <a:latin typeface="+mj-lt"/>
              </a:rPr>
              <a:t> Replacement of municipal owned dump truck with an EV equivalent would be eligible for a maximum of 45% of “Project Total Cost” entered in the cell above. </a:t>
            </a:r>
          </a:p>
          <a:p>
            <a:pPr marL="605790" lvl="1" indent="-457200">
              <a:lnSpc>
                <a:spcPct val="110000"/>
              </a:lnSpc>
              <a:spcBef>
                <a:spcPts val="0"/>
              </a:spcBef>
              <a:spcAft>
                <a:spcPts val="600"/>
              </a:spcAft>
              <a:buClr>
                <a:srgbClr val="57D3FF"/>
              </a:buClr>
              <a:buSzPct val="100000"/>
              <a:buFont typeface="Arial" panose="020B0604020202020204" pitchFamily="34" charset="0"/>
              <a:buChar char="•"/>
            </a:pPr>
            <a:r>
              <a:rPr lang="en-US" sz="4600" b="1" dirty="0">
                <a:solidFill>
                  <a:srgbClr val="FFC000"/>
                </a:solidFill>
                <a:effectLst>
                  <a:outerShdw blurRad="38100" dist="38100" dir="2700000" algn="tl">
                    <a:srgbClr val="000000">
                      <a:alpha val="43137"/>
                    </a:srgbClr>
                  </a:outerShdw>
                </a:effectLst>
                <a:latin typeface="+mj-lt"/>
              </a:rPr>
              <a:t>Grantee Cost Share </a:t>
            </a:r>
            <a:r>
              <a:rPr lang="en-US" sz="4600" b="0" dirty="0">
                <a:solidFill>
                  <a:schemeClr val="bg1"/>
                </a:solidFill>
                <a:latin typeface="+mj-lt"/>
              </a:rPr>
              <a:t>is the difference between the anticipated award and the project total.  </a:t>
            </a:r>
          </a:p>
          <a:p>
            <a:pPr marL="605790" lvl="1" indent="-457200">
              <a:lnSpc>
                <a:spcPct val="100000"/>
              </a:lnSpc>
              <a:spcBef>
                <a:spcPts val="0"/>
              </a:spcBef>
              <a:spcAft>
                <a:spcPts val="600"/>
              </a:spcAft>
              <a:buClr>
                <a:srgbClr val="57D3FF"/>
              </a:buClr>
              <a:buSzPct val="100000"/>
              <a:buFont typeface="Arial" panose="020B0604020202020204" pitchFamily="34" charset="0"/>
              <a:buChar char="•"/>
            </a:pPr>
            <a:endParaRPr lang="en-US" sz="3500" b="0" dirty="0">
              <a:solidFill>
                <a:schemeClr val="bg1"/>
              </a:solidFill>
              <a:latin typeface="+mj-lt"/>
            </a:endParaRPr>
          </a:p>
          <a:p>
            <a:pPr marL="0" indent="0">
              <a:buNone/>
            </a:pPr>
            <a:endParaRPr lang="en-US" sz="1800" dirty="0">
              <a:solidFill>
                <a:schemeClr val="bg1"/>
              </a:solidFill>
            </a:endParaRPr>
          </a:p>
        </p:txBody>
      </p:sp>
      <p:sp>
        <p:nvSpPr>
          <p:cNvPr id="4" name="Date Placeholder 3">
            <a:extLst>
              <a:ext uri="{FF2B5EF4-FFF2-40B4-BE49-F238E27FC236}">
                <a16:creationId xmlns:a16="http://schemas.microsoft.com/office/drawing/2014/main" id="{E53E3C65-D16D-466B-BCBC-01E86B20F644}"/>
              </a:ext>
            </a:extLst>
          </p:cNvPr>
          <p:cNvSpPr>
            <a:spLocks noGrp="1"/>
          </p:cNvSpPr>
          <p:nvPr>
            <p:ph type="dt" sz="half" idx="10"/>
          </p:nvPr>
        </p:nvSpPr>
        <p:spPr>
          <a:xfrm rot="5400000">
            <a:off x="10735056" y="987552"/>
            <a:ext cx="2286000" cy="640080"/>
          </a:xfrm>
        </p:spPr>
        <p:txBody>
          <a:bodyPr anchor="ctr">
            <a:normAutofit/>
          </a:bodyPr>
          <a:lstStyle/>
          <a:p>
            <a:pPr marL="0" marR="0" lvl="0" indent="0" algn="r" defTabSz="457200" rtl="0" eaLnBrk="1" fontAlgn="auto" latinLnBrk="0" hangingPunct="1">
              <a:lnSpc>
                <a:spcPct val="100000"/>
              </a:lnSpc>
              <a:spcBef>
                <a:spcPts val="0"/>
              </a:spcBef>
              <a:spcAft>
                <a:spcPts val="600"/>
              </a:spcAft>
              <a:buClrTx/>
              <a:buSzTx/>
              <a:buFontTx/>
              <a:buNone/>
              <a:tabLst/>
              <a:defRPr/>
            </a:pPr>
            <a:fld id="{FDEE75F8-48EB-4839-9E71-8CCEE647FA5C}" type="datetime1">
              <a:rPr kumimoji="0" lang="en-US" sz="1000" b="0" i="0" u="none" strike="noStrike" kern="1200" cap="none" spc="0" normalizeH="0" baseline="0" noProof="0">
                <a:ln>
                  <a:noFill/>
                </a:ln>
                <a:solidFill>
                  <a:prstClr val="white"/>
                </a:solidFill>
                <a:effectLst/>
                <a:uLnTx/>
                <a:uFillTx/>
                <a:latin typeface="Public Sans ExtraBold"/>
                <a:ea typeface="+mn-ea"/>
                <a:cs typeface="+mn-cs"/>
              </a:rPr>
              <a:pPr marL="0" marR="0" lvl="0" indent="0" algn="r" defTabSz="457200" rtl="0" eaLnBrk="1" fontAlgn="auto" latinLnBrk="0" hangingPunct="1">
                <a:lnSpc>
                  <a:spcPct val="100000"/>
                </a:lnSpc>
                <a:spcBef>
                  <a:spcPts val="0"/>
                </a:spcBef>
                <a:spcAft>
                  <a:spcPts val="600"/>
                </a:spcAft>
                <a:buClrTx/>
                <a:buSzTx/>
                <a:buFontTx/>
                <a:buNone/>
                <a:tabLst/>
                <a:defRPr/>
              </a:pPr>
              <a:t>1/9/2025</a:t>
            </a:fld>
            <a:endParaRPr kumimoji="0" lang="en-US" sz="1000" b="0" i="0" u="none" strike="noStrike" kern="1200" cap="none" spc="0" normalizeH="0" baseline="0" noProof="0" dirty="0">
              <a:ln>
                <a:noFill/>
              </a:ln>
              <a:solidFill>
                <a:prstClr val="white"/>
              </a:solidFill>
              <a:effectLst/>
              <a:uLnTx/>
              <a:uFillTx/>
              <a:latin typeface="Public Sans ExtraBold"/>
              <a:ea typeface="+mn-ea"/>
              <a:cs typeface="+mn-cs"/>
            </a:endParaRPr>
          </a:p>
        </p:txBody>
      </p:sp>
      <p:sp>
        <p:nvSpPr>
          <p:cNvPr id="5" name="Footer Placeholder 4">
            <a:extLst>
              <a:ext uri="{FF2B5EF4-FFF2-40B4-BE49-F238E27FC236}">
                <a16:creationId xmlns:a16="http://schemas.microsoft.com/office/drawing/2014/main" id="{F00EBBC9-2D71-471B-B443-E7F11EB28810}"/>
              </a:ext>
            </a:extLst>
          </p:cNvPr>
          <p:cNvSpPr>
            <a:spLocks noGrp="1"/>
          </p:cNvSpPr>
          <p:nvPr>
            <p:ph type="ftr" sz="quarter" idx="11"/>
          </p:nvPr>
        </p:nvSpPr>
        <p:spPr>
          <a:xfrm rot="5400000">
            <a:off x="10040112" y="4032504"/>
            <a:ext cx="3657600" cy="640080"/>
          </a:xfrm>
        </p:spPr>
        <p:txBody>
          <a:bodyPr anchor="ctr">
            <a:normAutofit/>
          </a:bodyPr>
          <a:lstStyle/>
          <a:p>
            <a:pPr marL="0" marR="0" lvl="0" indent="0" algn="l" defTabSz="457200" rtl="0" eaLnBrk="1" fontAlgn="auto" latinLnBrk="0" hangingPunct="1">
              <a:lnSpc>
                <a:spcPct val="100000"/>
              </a:lnSpc>
              <a:spcBef>
                <a:spcPts val="0"/>
              </a:spcBef>
              <a:spcAft>
                <a:spcPts val="600"/>
              </a:spcAft>
              <a:buClrTx/>
              <a:buSzTx/>
              <a:buFontTx/>
              <a:buNone/>
              <a:tabLst/>
              <a:defRPr/>
            </a:pPr>
            <a:r>
              <a:rPr kumimoji="0" lang="en-US" sz="1000" b="0" i="0" u="none" strike="noStrike" kern="1200" cap="none" spc="0" normalizeH="0" baseline="0" noProof="0" dirty="0">
                <a:ln>
                  <a:noFill/>
                </a:ln>
                <a:solidFill>
                  <a:prstClr val="white"/>
                </a:solidFill>
                <a:effectLst/>
                <a:uLnTx/>
                <a:uFillTx/>
                <a:latin typeface="Public Sans ExtraBold"/>
                <a:ea typeface="+mn-ea"/>
                <a:cs typeface="+mn-cs"/>
              </a:rPr>
              <a:t>Connecticut Department of Energy &amp; Environmental Protection</a:t>
            </a:r>
          </a:p>
        </p:txBody>
      </p:sp>
      <p:sp>
        <p:nvSpPr>
          <p:cNvPr id="7" name="TextBox 6">
            <a:extLst>
              <a:ext uri="{FF2B5EF4-FFF2-40B4-BE49-F238E27FC236}">
                <a16:creationId xmlns:a16="http://schemas.microsoft.com/office/drawing/2014/main" id="{E03999DA-764D-5777-A80F-7BE4BC6211C5}"/>
              </a:ext>
            </a:extLst>
          </p:cNvPr>
          <p:cNvSpPr txBox="1"/>
          <p:nvPr/>
        </p:nvSpPr>
        <p:spPr>
          <a:xfrm>
            <a:off x="2800299" y="6015669"/>
            <a:ext cx="1906962" cy="222676"/>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3F3F3F"/>
              </a:solidFill>
              <a:effectLst/>
              <a:uLnTx/>
              <a:uFillTx/>
              <a:latin typeface="Public Sans"/>
              <a:ea typeface="+mn-ea"/>
              <a:cs typeface="+mn-cs"/>
            </a:endParaRPr>
          </a:p>
        </p:txBody>
      </p:sp>
      <p:pic>
        <p:nvPicPr>
          <p:cNvPr id="10" name="Picture 9">
            <a:extLst>
              <a:ext uri="{FF2B5EF4-FFF2-40B4-BE49-F238E27FC236}">
                <a16:creationId xmlns:a16="http://schemas.microsoft.com/office/drawing/2014/main" id="{5DBD37A3-F7A0-85B0-0EC7-9AA38E04A819}"/>
              </a:ext>
            </a:extLst>
          </p:cNvPr>
          <p:cNvPicPr>
            <a:picLocks noChangeAspect="1"/>
          </p:cNvPicPr>
          <p:nvPr/>
        </p:nvPicPr>
        <p:blipFill>
          <a:blip r:embed="rId2"/>
          <a:stretch>
            <a:fillRect/>
          </a:stretch>
        </p:blipFill>
        <p:spPr>
          <a:xfrm>
            <a:off x="2360479" y="1435917"/>
            <a:ext cx="7715359" cy="1082673"/>
          </a:xfrm>
          <a:prstGeom prst="rect">
            <a:avLst/>
          </a:prstGeom>
        </p:spPr>
      </p:pic>
    </p:spTree>
    <p:extLst>
      <p:ext uri="{BB962C8B-B14F-4D97-AF65-F5344CB8AC3E}">
        <p14:creationId xmlns:p14="http://schemas.microsoft.com/office/powerpoint/2010/main" val="2819562090"/>
      </p:ext>
    </p:extLst>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28" name="Slide Background Fill">
            <a:extLst>
              <a:ext uri="{FF2B5EF4-FFF2-40B4-BE49-F238E27FC236}">
                <a16:creationId xmlns:a16="http://schemas.microsoft.com/office/drawing/2014/main" id="{7D07B7BC-3270-4CF3-A7AA-0937908AD58A}"/>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49"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Public Sans"/>
              <a:ea typeface="+mn-ea"/>
              <a:cs typeface="+mn-cs"/>
            </a:endParaRPr>
          </a:p>
        </p:txBody>
      </p:sp>
      <p:grpSp>
        <p:nvGrpSpPr>
          <p:cNvPr id="30" name="Group 29">
            <a:extLst>
              <a:ext uri="{FF2B5EF4-FFF2-40B4-BE49-F238E27FC236}">
                <a16:creationId xmlns:a16="http://schemas.microsoft.com/office/drawing/2014/main" id="{3248F5E6-4377-481A-9615-8B26AF96A076}"/>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0"/>
            <a:ext cx="12188952" cy="6858000"/>
            <a:chOff x="651279" y="598259"/>
            <a:chExt cx="10889442" cy="5680742"/>
          </a:xfrm>
        </p:grpSpPr>
        <p:sp>
          <p:nvSpPr>
            <p:cNvPr id="31" name="Color">
              <a:extLst>
                <a:ext uri="{FF2B5EF4-FFF2-40B4-BE49-F238E27FC236}">
                  <a16:creationId xmlns:a16="http://schemas.microsoft.com/office/drawing/2014/main" id="{D8552057-9E04-4499-916A-649BB6B5126C}"/>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Public Sans"/>
                <a:ea typeface="+mn-ea"/>
                <a:cs typeface="+mn-cs"/>
              </a:endParaRPr>
            </a:p>
          </p:txBody>
        </p:sp>
        <p:sp>
          <p:nvSpPr>
            <p:cNvPr id="32" name="Color">
              <a:extLst>
                <a:ext uri="{FF2B5EF4-FFF2-40B4-BE49-F238E27FC236}">
                  <a16:creationId xmlns:a16="http://schemas.microsoft.com/office/drawing/2014/main" id="{D1194A2F-4E63-4228-A833-4D86528EAD7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Public Sans"/>
                <a:ea typeface="+mn-ea"/>
                <a:cs typeface="+mn-cs"/>
              </a:endParaRPr>
            </a:p>
          </p:txBody>
        </p:sp>
      </p:grpSp>
      <p:grpSp>
        <p:nvGrpSpPr>
          <p:cNvPr id="34" name="Group 33">
            <a:extLst>
              <a:ext uri="{FF2B5EF4-FFF2-40B4-BE49-F238E27FC236}">
                <a16:creationId xmlns:a16="http://schemas.microsoft.com/office/drawing/2014/main" id="{E27AF472-EAE3-4572-AB69-B92BD10DBC6D}"/>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35" name="Freeform: Shape 34">
              <a:extLst>
                <a:ext uri="{FF2B5EF4-FFF2-40B4-BE49-F238E27FC236}">
                  <a16:creationId xmlns:a16="http://schemas.microsoft.com/office/drawing/2014/main" id="{BF4DB9D2-6215-420C-874C-82EADF8C6C70}"/>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Public Sans"/>
                <a:ea typeface="+mn-ea"/>
                <a:cs typeface="+mn-cs"/>
              </a:endParaRPr>
            </a:p>
          </p:txBody>
        </p:sp>
        <p:sp>
          <p:nvSpPr>
            <p:cNvPr id="36" name="Freeform: Shape 35">
              <a:extLst>
                <a:ext uri="{FF2B5EF4-FFF2-40B4-BE49-F238E27FC236}">
                  <a16:creationId xmlns:a16="http://schemas.microsoft.com/office/drawing/2014/main" id="{1F003139-C97C-44FA-B139-32E4DFDCE9C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Public Sans"/>
                <a:ea typeface="+mn-ea"/>
                <a:cs typeface="+mn-cs"/>
              </a:endParaRPr>
            </a:p>
          </p:txBody>
        </p:sp>
        <p:sp>
          <p:nvSpPr>
            <p:cNvPr id="37" name="Freeform: Shape 36">
              <a:extLst>
                <a:ext uri="{FF2B5EF4-FFF2-40B4-BE49-F238E27FC236}">
                  <a16:creationId xmlns:a16="http://schemas.microsoft.com/office/drawing/2014/main" id="{5CE4DD6E-8CEA-45EE-B630-DBC22144D88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Public Sans"/>
                <a:ea typeface="+mn-ea"/>
                <a:cs typeface="+mn-cs"/>
              </a:endParaRPr>
            </a:p>
          </p:txBody>
        </p:sp>
        <p:sp>
          <p:nvSpPr>
            <p:cNvPr id="38" name="Freeform: Shape 37">
              <a:extLst>
                <a:ext uri="{FF2B5EF4-FFF2-40B4-BE49-F238E27FC236}">
                  <a16:creationId xmlns:a16="http://schemas.microsoft.com/office/drawing/2014/main" id="{A4372F7F-AA3C-470B-AA61-7C35B7722C9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Public Sans"/>
                <a:ea typeface="+mn-ea"/>
                <a:cs typeface="+mn-cs"/>
              </a:endParaRPr>
            </a:p>
          </p:txBody>
        </p:sp>
        <p:sp>
          <p:nvSpPr>
            <p:cNvPr id="39" name="Freeform: Shape 38">
              <a:extLst>
                <a:ext uri="{FF2B5EF4-FFF2-40B4-BE49-F238E27FC236}">
                  <a16:creationId xmlns:a16="http://schemas.microsoft.com/office/drawing/2014/main" id="{34B605BF-D199-43DD-9328-E99F2ADFC6F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Public Sans"/>
                <a:ea typeface="+mn-ea"/>
                <a:cs typeface="+mn-cs"/>
              </a:endParaRPr>
            </a:p>
          </p:txBody>
        </p:sp>
        <p:sp>
          <p:nvSpPr>
            <p:cNvPr id="40" name="Freeform: Shape 39">
              <a:extLst>
                <a:ext uri="{FF2B5EF4-FFF2-40B4-BE49-F238E27FC236}">
                  <a16:creationId xmlns:a16="http://schemas.microsoft.com/office/drawing/2014/main" id="{E5D42A77-7336-4A35-8922-8098A16AA27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Public Sans"/>
                <a:ea typeface="+mn-ea"/>
                <a:cs typeface="+mn-cs"/>
              </a:endParaRPr>
            </a:p>
          </p:txBody>
        </p:sp>
        <p:sp>
          <p:nvSpPr>
            <p:cNvPr id="41" name="Freeform: Shape 40">
              <a:extLst>
                <a:ext uri="{FF2B5EF4-FFF2-40B4-BE49-F238E27FC236}">
                  <a16:creationId xmlns:a16="http://schemas.microsoft.com/office/drawing/2014/main" id="{7401EE7D-B85D-4C10-AB8C-71884EFB112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Public Sans"/>
                <a:ea typeface="+mn-ea"/>
                <a:cs typeface="+mn-cs"/>
              </a:endParaRPr>
            </a:p>
          </p:txBody>
        </p:sp>
      </p:grpSp>
      <p:sp>
        <p:nvSpPr>
          <p:cNvPr id="2" name="Title 1">
            <a:extLst>
              <a:ext uri="{FF2B5EF4-FFF2-40B4-BE49-F238E27FC236}">
                <a16:creationId xmlns:a16="http://schemas.microsoft.com/office/drawing/2014/main" id="{3630D9C6-276F-4D27-8C4E-B26E36AC76AC}"/>
              </a:ext>
            </a:extLst>
          </p:cNvPr>
          <p:cNvSpPr>
            <a:spLocks noGrp="1"/>
          </p:cNvSpPr>
          <p:nvPr>
            <p:ph type="title"/>
          </p:nvPr>
        </p:nvSpPr>
        <p:spPr>
          <a:xfrm>
            <a:off x="674197" y="376396"/>
            <a:ext cx="10523839" cy="1025957"/>
          </a:xfrm>
        </p:spPr>
        <p:txBody>
          <a:bodyPr anchor="t">
            <a:noAutofit/>
          </a:bodyPr>
          <a:lstStyle/>
          <a:p>
            <a:r>
              <a:rPr lang="en-US" sz="4000" dirty="0">
                <a:solidFill>
                  <a:schemeClr val="bg1"/>
                </a:solidFill>
              </a:rPr>
              <a:t>Part IV.B – Balance of funds</a:t>
            </a:r>
          </a:p>
        </p:txBody>
      </p:sp>
      <p:sp>
        <p:nvSpPr>
          <p:cNvPr id="3" name="Content Placeholder 2">
            <a:extLst>
              <a:ext uri="{FF2B5EF4-FFF2-40B4-BE49-F238E27FC236}">
                <a16:creationId xmlns:a16="http://schemas.microsoft.com/office/drawing/2014/main" id="{0B328DA5-C605-40B1-A0C9-92F3F237F1F8}"/>
              </a:ext>
            </a:extLst>
          </p:cNvPr>
          <p:cNvSpPr>
            <a:spLocks noGrp="1"/>
          </p:cNvSpPr>
          <p:nvPr>
            <p:ph idx="1"/>
          </p:nvPr>
        </p:nvSpPr>
        <p:spPr>
          <a:xfrm>
            <a:off x="627033" y="1174820"/>
            <a:ext cx="11508319" cy="3288086"/>
          </a:xfrm>
        </p:spPr>
        <p:txBody>
          <a:bodyPr anchor="ctr">
            <a:normAutofit/>
          </a:bodyPr>
          <a:lstStyle/>
          <a:p>
            <a:pPr marL="605790" lvl="1" indent="-457200">
              <a:lnSpc>
                <a:spcPts val="2500"/>
              </a:lnSpc>
              <a:spcBef>
                <a:spcPts val="1200"/>
              </a:spcBef>
              <a:spcAft>
                <a:spcPts val="0"/>
              </a:spcAft>
              <a:buClr>
                <a:srgbClr val="57D3FF"/>
              </a:buClr>
              <a:buSzPct val="100000"/>
              <a:buFont typeface="Arial" panose="020B0604020202020204" pitchFamily="34" charset="0"/>
              <a:buChar char="•"/>
            </a:pPr>
            <a:r>
              <a:rPr lang="en-US" sz="3200" b="0" dirty="0">
                <a:solidFill>
                  <a:schemeClr val="bg1"/>
                </a:solidFill>
                <a:latin typeface="+mj-lt"/>
                <a:ea typeface="Calibri" panose="020F0502020204030204" pitchFamily="34" charset="0"/>
                <a:cs typeface="Arial" panose="020B0604020202020204" pitchFamily="34" charset="0"/>
              </a:rPr>
              <a:t>Indicate the source and availability of the applicant’s cost share.</a:t>
            </a:r>
          </a:p>
          <a:p>
            <a:pPr marL="605790" lvl="1" indent="-457200">
              <a:lnSpc>
                <a:spcPts val="2500"/>
              </a:lnSpc>
              <a:spcBef>
                <a:spcPts val="1200"/>
              </a:spcBef>
              <a:spcAft>
                <a:spcPts val="0"/>
              </a:spcAft>
              <a:buClr>
                <a:srgbClr val="57D3FF"/>
              </a:buClr>
              <a:buSzPct val="100000"/>
              <a:buFont typeface="Arial" panose="020B0604020202020204" pitchFamily="34" charset="0"/>
              <a:buChar char="•"/>
            </a:pPr>
            <a:r>
              <a:rPr lang="en-US" sz="3200" b="0" dirty="0">
                <a:solidFill>
                  <a:schemeClr val="bg1"/>
                </a:solidFill>
                <a:latin typeface="+mj-lt"/>
              </a:rPr>
              <a:t>Maximum funding is not guaranteed under this program.</a:t>
            </a:r>
          </a:p>
          <a:p>
            <a:pPr marL="605790" lvl="1" indent="-457200">
              <a:lnSpc>
                <a:spcPts val="2500"/>
              </a:lnSpc>
              <a:spcBef>
                <a:spcPts val="1200"/>
              </a:spcBef>
              <a:spcAft>
                <a:spcPts val="0"/>
              </a:spcAft>
              <a:buClr>
                <a:srgbClr val="57D3FF"/>
              </a:buClr>
              <a:buSzPct val="100000"/>
              <a:buFont typeface="Arial" panose="020B0604020202020204" pitchFamily="34" charset="0"/>
              <a:buChar char="•"/>
            </a:pPr>
            <a:r>
              <a:rPr lang="en-US" sz="3200" b="0" dirty="0">
                <a:solidFill>
                  <a:schemeClr val="bg1"/>
                </a:solidFill>
                <a:latin typeface="+mj-lt"/>
              </a:rPr>
              <a:t>Applicant must attest that funds can be secured for project.</a:t>
            </a:r>
          </a:p>
          <a:p>
            <a:pPr marL="605790" lvl="1" indent="-457200">
              <a:lnSpc>
                <a:spcPts val="2500"/>
              </a:lnSpc>
              <a:spcBef>
                <a:spcPts val="1200"/>
              </a:spcBef>
              <a:spcAft>
                <a:spcPts val="0"/>
              </a:spcAft>
              <a:buClr>
                <a:srgbClr val="57D3FF"/>
              </a:buClr>
              <a:buSzPct val="100000"/>
              <a:buFont typeface="Arial" panose="020B0604020202020204" pitchFamily="34" charset="0"/>
              <a:buChar char="•"/>
            </a:pPr>
            <a:r>
              <a:rPr lang="en-US" sz="3200" b="0" dirty="0">
                <a:solidFill>
                  <a:schemeClr val="bg1"/>
                </a:solidFill>
                <a:latin typeface="+mj-lt"/>
              </a:rPr>
              <a:t>Sources of funds and timeline to obtain funds must be provided.</a:t>
            </a:r>
          </a:p>
          <a:p>
            <a:pPr marL="1117854" lvl="4" indent="-457200">
              <a:lnSpc>
                <a:spcPts val="2500"/>
              </a:lnSpc>
              <a:spcBef>
                <a:spcPts val="1200"/>
              </a:spcBef>
              <a:spcAft>
                <a:spcPts val="0"/>
              </a:spcAft>
              <a:buClr>
                <a:srgbClr val="57D3FF"/>
              </a:buClr>
              <a:buSzPct val="100000"/>
              <a:buFont typeface="Wingdings" panose="05000000000000000000" pitchFamily="2" charset="2"/>
              <a:buChar char="§"/>
            </a:pPr>
            <a:r>
              <a:rPr lang="en-US" sz="2800" b="0" dirty="0">
                <a:solidFill>
                  <a:schemeClr val="bg1"/>
                </a:solidFill>
                <a:latin typeface="+mj-lt"/>
              </a:rPr>
              <a:t>For gov’t projects, budget approval process date is important.</a:t>
            </a:r>
          </a:p>
          <a:p>
            <a:pPr marL="605790" lvl="1" indent="-457200">
              <a:lnSpc>
                <a:spcPts val="2500"/>
              </a:lnSpc>
              <a:spcBef>
                <a:spcPts val="1200"/>
              </a:spcBef>
              <a:spcAft>
                <a:spcPts val="0"/>
              </a:spcAft>
              <a:buClr>
                <a:srgbClr val="57D3FF"/>
              </a:buClr>
              <a:buSzPct val="100000"/>
              <a:buFont typeface="Arial" panose="020B0604020202020204" pitchFamily="34" charset="0"/>
              <a:buChar char="•"/>
            </a:pPr>
            <a:r>
              <a:rPr lang="en-US" sz="3600" b="0" dirty="0">
                <a:solidFill>
                  <a:schemeClr val="bg1"/>
                </a:solidFill>
                <a:latin typeface="+mj-lt"/>
              </a:rPr>
              <a:t>Indicate if the transaction will be a purchase or financed. </a:t>
            </a:r>
          </a:p>
          <a:p>
            <a:pPr marL="148590" lvl="1" indent="0">
              <a:lnSpc>
                <a:spcPts val="2500"/>
              </a:lnSpc>
              <a:spcBef>
                <a:spcPts val="1200"/>
              </a:spcBef>
              <a:spcAft>
                <a:spcPts val="0"/>
              </a:spcAft>
              <a:buClr>
                <a:srgbClr val="57D3FF"/>
              </a:buClr>
              <a:buSzPct val="100000"/>
              <a:buNone/>
            </a:pPr>
            <a:r>
              <a:rPr lang="en-US" sz="3200" i="1" dirty="0">
                <a:solidFill>
                  <a:srgbClr val="FFC000"/>
                </a:solidFill>
                <a:latin typeface="+mj-lt"/>
              </a:rPr>
              <a:t>Note:  EPA no longer allows grants for leased vehicles.</a:t>
            </a:r>
          </a:p>
          <a:p>
            <a:pPr marL="0" indent="0">
              <a:buNone/>
            </a:pPr>
            <a:endParaRPr lang="en-US" sz="1600" dirty="0">
              <a:solidFill>
                <a:schemeClr val="bg1"/>
              </a:solidFill>
            </a:endParaRPr>
          </a:p>
        </p:txBody>
      </p:sp>
      <p:sp>
        <p:nvSpPr>
          <p:cNvPr id="4" name="Date Placeholder 3">
            <a:extLst>
              <a:ext uri="{FF2B5EF4-FFF2-40B4-BE49-F238E27FC236}">
                <a16:creationId xmlns:a16="http://schemas.microsoft.com/office/drawing/2014/main" id="{E53E3C65-D16D-466B-BCBC-01E86B20F644}"/>
              </a:ext>
            </a:extLst>
          </p:cNvPr>
          <p:cNvSpPr>
            <a:spLocks noGrp="1"/>
          </p:cNvSpPr>
          <p:nvPr>
            <p:ph type="dt" sz="half" idx="10"/>
          </p:nvPr>
        </p:nvSpPr>
        <p:spPr>
          <a:xfrm rot="5400000">
            <a:off x="10735056" y="987552"/>
            <a:ext cx="2286000" cy="640080"/>
          </a:xfrm>
        </p:spPr>
        <p:txBody>
          <a:bodyPr anchor="ctr">
            <a:normAutofit/>
          </a:bodyPr>
          <a:lstStyle/>
          <a:p>
            <a:pPr marL="0" marR="0" lvl="0" indent="0" algn="r" defTabSz="457200" rtl="0" eaLnBrk="1" fontAlgn="auto" latinLnBrk="0" hangingPunct="1">
              <a:lnSpc>
                <a:spcPct val="100000"/>
              </a:lnSpc>
              <a:spcBef>
                <a:spcPts val="0"/>
              </a:spcBef>
              <a:spcAft>
                <a:spcPts val="600"/>
              </a:spcAft>
              <a:buClrTx/>
              <a:buSzTx/>
              <a:buFontTx/>
              <a:buNone/>
              <a:tabLst/>
              <a:defRPr/>
            </a:pPr>
            <a:fld id="{FDEE75F8-48EB-4839-9E71-8CCEE647FA5C}" type="datetime1">
              <a:rPr kumimoji="0" lang="en-US" sz="1000" b="0" i="0" u="none" strike="noStrike" kern="1200" cap="none" spc="0" normalizeH="0" baseline="0" noProof="0">
                <a:ln>
                  <a:noFill/>
                </a:ln>
                <a:solidFill>
                  <a:prstClr val="white"/>
                </a:solidFill>
                <a:effectLst/>
                <a:uLnTx/>
                <a:uFillTx/>
                <a:latin typeface="Public Sans ExtraBold"/>
                <a:ea typeface="+mn-ea"/>
                <a:cs typeface="+mn-cs"/>
              </a:rPr>
              <a:pPr marL="0" marR="0" lvl="0" indent="0" algn="r" defTabSz="457200" rtl="0" eaLnBrk="1" fontAlgn="auto" latinLnBrk="0" hangingPunct="1">
                <a:lnSpc>
                  <a:spcPct val="100000"/>
                </a:lnSpc>
                <a:spcBef>
                  <a:spcPts val="0"/>
                </a:spcBef>
                <a:spcAft>
                  <a:spcPts val="600"/>
                </a:spcAft>
                <a:buClrTx/>
                <a:buSzTx/>
                <a:buFontTx/>
                <a:buNone/>
                <a:tabLst/>
                <a:defRPr/>
              </a:pPr>
              <a:t>1/9/2025</a:t>
            </a:fld>
            <a:endParaRPr kumimoji="0" lang="en-US" sz="1000" b="0" i="0" u="none" strike="noStrike" kern="1200" cap="none" spc="0" normalizeH="0" baseline="0" noProof="0" dirty="0">
              <a:ln>
                <a:noFill/>
              </a:ln>
              <a:solidFill>
                <a:prstClr val="white"/>
              </a:solidFill>
              <a:effectLst/>
              <a:uLnTx/>
              <a:uFillTx/>
              <a:latin typeface="Public Sans ExtraBold"/>
              <a:ea typeface="+mn-ea"/>
              <a:cs typeface="+mn-cs"/>
            </a:endParaRPr>
          </a:p>
        </p:txBody>
      </p:sp>
      <p:sp>
        <p:nvSpPr>
          <p:cNvPr id="5" name="Footer Placeholder 4">
            <a:extLst>
              <a:ext uri="{FF2B5EF4-FFF2-40B4-BE49-F238E27FC236}">
                <a16:creationId xmlns:a16="http://schemas.microsoft.com/office/drawing/2014/main" id="{F00EBBC9-2D71-471B-B443-E7F11EB28810}"/>
              </a:ext>
            </a:extLst>
          </p:cNvPr>
          <p:cNvSpPr>
            <a:spLocks noGrp="1"/>
          </p:cNvSpPr>
          <p:nvPr>
            <p:ph type="ftr" sz="quarter" idx="11"/>
          </p:nvPr>
        </p:nvSpPr>
        <p:spPr>
          <a:xfrm rot="5400000">
            <a:off x="10040112" y="4032504"/>
            <a:ext cx="3657600" cy="640080"/>
          </a:xfrm>
        </p:spPr>
        <p:txBody>
          <a:bodyPr anchor="ctr">
            <a:normAutofit/>
          </a:bodyPr>
          <a:lstStyle/>
          <a:p>
            <a:pPr marL="0" marR="0" lvl="0" indent="0" algn="l" defTabSz="457200" rtl="0" eaLnBrk="1" fontAlgn="auto" latinLnBrk="0" hangingPunct="1">
              <a:lnSpc>
                <a:spcPct val="100000"/>
              </a:lnSpc>
              <a:spcBef>
                <a:spcPts val="0"/>
              </a:spcBef>
              <a:spcAft>
                <a:spcPts val="600"/>
              </a:spcAft>
              <a:buClrTx/>
              <a:buSzTx/>
              <a:buFontTx/>
              <a:buNone/>
              <a:tabLst/>
              <a:defRPr/>
            </a:pPr>
            <a:r>
              <a:rPr kumimoji="0" lang="en-US" sz="1000" b="0" i="0" u="none" strike="noStrike" kern="1200" cap="none" spc="0" normalizeH="0" baseline="0" noProof="0" dirty="0">
                <a:ln>
                  <a:noFill/>
                </a:ln>
                <a:solidFill>
                  <a:prstClr val="white"/>
                </a:solidFill>
                <a:effectLst/>
                <a:uLnTx/>
                <a:uFillTx/>
                <a:latin typeface="Public Sans ExtraBold"/>
                <a:ea typeface="+mn-ea"/>
                <a:cs typeface="+mn-cs"/>
              </a:rPr>
              <a:t>Connecticut Department of Energy &amp; Environmental Protection</a:t>
            </a:r>
          </a:p>
        </p:txBody>
      </p:sp>
      <p:sp>
        <p:nvSpPr>
          <p:cNvPr id="7" name="TextBox 6">
            <a:extLst>
              <a:ext uri="{FF2B5EF4-FFF2-40B4-BE49-F238E27FC236}">
                <a16:creationId xmlns:a16="http://schemas.microsoft.com/office/drawing/2014/main" id="{E03999DA-764D-5777-A80F-7BE4BC6211C5}"/>
              </a:ext>
            </a:extLst>
          </p:cNvPr>
          <p:cNvSpPr txBox="1"/>
          <p:nvPr/>
        </p:nvSpPr>
        <p:spPr>
          <a:xfrm>
            <a:off x="2800299" y="6015669"/>
            <a:ext cx="1906962" cy="222676"/>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3F3F3F"/>
              </a:solidFill>
              <a:effectLst/>
              <a:uLnTx/>
              <a:uFillTx/>
              <a:latin typeface="Public Sans"/>
              <a:ea typeface="+mn-ea"/>
              <a:cs typeface="+mn-cs"/>
            </a:endParaRPr>
          </a:p>
        </p:txBody>
      </p:sp>
      <p:pic>
        <p:nvPicPr>
          <p:cNvPr id="8" name="Picture 7">
            <a:extLst>
              <a:ext uri="{FF2B5EF4-FFF2-40B4-BE49-F238E27FC236}">
                <a16:creationId xmlns:a16="http://schemas.microsoft.com/office/drawing/2014/main" id="{7C81E729-A5F0-484F-326D-69DB58CE6739}"/>
              </a:ext>
            </a:extLst>
          </p:cNvPr>
          <p:cNvPicPr>
            <a:picLocks noChangeAspect="1"/>
          </p:cNvPicPr>
          <p:nvPr/>
        </p:nvPicPr>
        <p:blipFill>
          <a:blip r:embed="rId2"/>
          <a:stretch>
            <a:fillRect/>
          </a:stretch>
        </p:blipFill>
        <p:spPr>
          <a:xfrm>
            <a:off x="2887022" y="4352544"/>
            <a:ext cx="5892051" cy="2380232"/>
          </a:xfrm>
          <a:prstGeom prst="rect">
            <a:avLst/>
          </a:prstGeom>
        </p:spPr>
      </p:pic>
    </p:spTree>
    <p:extLst>
      <p:ext uri="{BB962C8B-B14F-4D97-AF65-F5344CB8AC3E}">
        <p14:creationId xmlns:p14="http://schemas.microsoft.com/office/powerpoint/2010/main" val="239205943"/>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24" name="Rectangle 11">
            <a:extLst>
              <a:ext uri="{FF2B5EF4-FFF2-40B4-BE49-F238E27FC236}">
                <a16:creationId xmlns:a16="http://schemas.microsoft.com/office/drawing/2014/main" id="{BACC6370-2D7E-4714-9D71-7542949D7D5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w="12700" cap="flat" cmpd="sng" algn="ctr">
            <a:noFill/>
            <a:prstDash val="solid"/>
            <a:miter lim="800000"/>
          </a:ln>
          <a:effectLst/>
          <a:extLs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5" name="Rectangle 13">
            <a:extLst>
              <a:ext uri="{FF2B5EF4-FFF2-40B4-BE49-F238E27FC236}">
                <a16:creationId xmlns:a16="http://schemas.microsoft.com/office/drawing/2014/main" id="{256B2C21-A230-48C0-8DF1-C46611373C44}"/>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flipH="1">
            <a:off x="-1410084" y="1410082"/>
            <a:ext cx="6858000" cy="4037836"/>
          </a:xfrm>
          <a:prstGeom prst="rect">
            <a:avLst/>
          </a:prstGeom>
          <a:gradFill>
            <a:gsLst>
              <a:gs pos="8000">
                <a:srgbClr val="000000"/>
              </a:gs>
              <a:gs pos="100000">
                <a:schemeClr val="accent1">
                  <a:lumMod val="75000"/>
                </a:schemeClr>
              </a:gs>
            </a:gsLst>
            <a:lin ang="3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 name="Rectangle 15">
            <a:extLst>
              <a:ext uri="{FF2B5EF4-FFF2-40B4-BE49-F238E27FC236}">
                <a16:creationId xmlns:a16="http://schemas.microsoft.com/office/drawing/2014/main" id="{3847E18C-932D-4C95-AABA-FEC7C9499AD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flipH="1">
            <a:off x="-1410085" y="1420219"/>
            <a:ext cx="6857999" cy="4037839"/>
          </a:xfrm>
          <a:prstGeom prst="rect">
            <a:avLst/>
          </a:prstGeom>
          <a:gradFill>
            <a:gsLst>
              <a:gs pos="0">
                <a:srgbClr val="000000">
                  <a:alpha val="0"/>
                </a:srgbClr>
              </a:gs>
              <a:gs pos="99000">
                <a:schemeClr val="accent1">
                  <a:alpha val="46000"/>
                </a:schemeClr>
              </a:gs>
            </a:gsLst>
            <a:lin ang="1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 name="Rectangle 17">
            <a:extLst>
              <a:ext uri="{FF2B5EF4-FFF2-40B4-BE49-F238E27FC236}">
                <a16:creationId xmlns:a16="http://schemas.microsoft.com/office/drawing/2014/main" id="{3150CB11-0C61-439E-910F-5787759E72A0}"/>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flipH="1">
            <a:off x="767923" y="3588085"/>
            <a:ext cx="2501979" cy="4037841"/>
          </a:xfrm>
          <a:prstGeom prst="rect">
            <a:avLst/>
          </a:prstGeom>
          <a:gradFill>
            <a:gsLst>
              <a:gs pos="2000">
                <a:schemeClr val="accent1">
                  <a:alpha val="29000"/>
                </a:schemeClr>
              </a:gs>
              <a:gs pos="100000">
                <a:srgbClr val="000000">
                  <a:alpha val="30000"/>
                </a:srgbClr>
              </a:gs>
            </a:gsLst>
            <a:lin ang="7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 name="Freeform: Shape 19">
            <a:extLst>
              <a:ext uri="{FF2B5EF4-FFF2-40B4-BE49-F238E27FC236}">
                <a16:creationId xmlns:a16="http://schemas.microsoft.com/office/drawing/2014/main" id="{43F8A58B-5155-44CE-A5FF-7647B47D0A7A}"/>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20635413">
            <a:off x="-501737" y="969718"/>
            <a:ext cx="3900357" cy="4178958"/>
          </a:xfrm>
          <a:custGeom>
            <a:avLst/>
            <a:gdLst>
              <a:gd name="connsiteX0" fmla="*/ 2432225 w 3900357"/>
              <a:gd name="connsiteY0" fmla="*/ 93939 h 4178958"/>
              <a:gd name="connsiteX1" fmla="*/ 3900357 w 3900357"/>
              <a:gd name="connsiteY1" fmla="*/ 2089479 h 4178958"/>
              <a:gd name="connsiteX2" fmla="*/ 1810878 w 3900357"/>
              <a:gd name="connsiteY2" fmla="*/ 4178958 h 4178958"/>
              <a:gd name="connsiteX3" fmla="*/ 78249 w 3900357"/>
              <a:gd name="connsiteY3" fmla="*/ 3257727 h 4178958"/>
              <a:gd name="connsiteX4" fmla="*/ 0 w 3900357"/>
              <a:gd name="connsiteY4" fmla="*/ 3128923 h 4178958"/>
              <a:gd name="connsiteX5" fmla="*/ 831324 w 3900357"/>
              <a:gd name="connsiteY5" fmla="*/ 244281 h 4178958"/>
              <a:gd name="connsiteX6" fmla="*/ 997559 w 3900357"/>
              <a:gd name="connsiteY6" fmla="*/ 164202 h 4178958"/>
              <a:gd name="connsiteX7" fmla="*/ 1810878 w 3900357"/>
              <a:gd name="connsiteY7" fmla="*/ 0 h 4178958"/>
              <a:gd name="connsiteX8" fmla="*/ 2432225 w 3900357"/>
              <a:gd name="connsiteY8" fmla="*/ 93939 h 4178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00357" h="4178958">
                <a:moveTo>
                  <a:pt x="2432225" y="93939"/>
                </a:moveTo>
                <a:cubicBezTo>
                  <a:pt x="3282786" y="358491"/>
                  <a:pt x="3900357" y="1151865"/>
                  <a:pt x="3900357" y="2089479"/>
                </a:cubicBezTo>
                <a:cubicBezTo>
                  <a:pt x="3900357" y="3243466"/>
                  <a:pt x="2964865" y="4178958"/>
                  <a:pt x="1810878" y="4178958"/>
                </a:cubicBezTo>
                <a:cubicBezTo>
                  <a:pt x="1089636" y="4178958"/>
                  <a:pt x="453744" y="3813531"/>
                  <a:pt x="78249" y="3257727"/>
                </a:cubicBezTo>
                <a:lnTo>
                  <a:pt x="0" y="3128923"/>
                </a:lnTo>
                <a:lnTo>
                  <a:pt x="831324" y="244281"/>
                </a:lnTo>
                <a:lnTo>
                  <a:pt x="997559" y="164202"/>
                </a:lnTo>
                <a:cubicBezTo>
                  <a:pt x="1247540" y="58468"/>
                  <a:pt x="1522381" y="0"/>
                  <a:pt x="1810878" y="0"/>
                </a:cubicBezTo>
                <a:cubicBezTo>
                  <a:pt x="2027251" y="0"/>
                  <a:pt x="2235942" y="32888"/>
                  <a:pt x="2432225" y="93939"/>
                </a:cubicBezTo>
                <a:close/>
              </a:path>
            </a:pathLst>
          </a:custGeom>
          <a:gradFill>
            <a:gsLst>
              <a:gs pos="29000">
                <a:srgbClr val="000000">
                  <a:alpha val="0"/>
                </a:srgbClr>
              </a:gs>
              <a:gs pos="100000">
                <a:schemeClr val="accent1">
                  <a:alpha val="43000"/>
                </a:schemeClr>
              </a:gs>
            </a:gsLst>
            <a:lin ang="1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29" name="Rectangle 21">
            <a:extLst>
              <a:ext uri="{FF2B5EF4-FFF2-40B4-BE49-F238E27FC236}">
                <a16:creationId xmlns:a16="http://schemas.microsoft.com/office/drawing/2014/main" id="{443F2ACA-E6D6-4028-82DD-F03C262D5DE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flipH="1">
            <a:off x="-1410095" y="1410079"/>
            <a:ext cx="6858003" cy="4037835"/>
          </a:xfrm>
          <a:prstGeom prst="rect">
            <a:avLst/>
          </a:prstGeom>
          <a:gradFill>
            <a:gsLst>
              <a:gs pos="0">
                <a:srgbClr val="000000">
                  <a:alpha val="0"/>
                </a:srgbClr>
              </a:gs>
              <a:gs pos="99000">
                <a:schemeClr val="accent1">
                  <a:lumMod val="60000"/>
                  <a:lumOff val="40000"/>
                  <a:alpha val="11000"/>
                </a:schemeClr>
              </a:gs>
            </a:gsLst>
            <a:lin ang="7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 name="Title 1">
            <a:extLst>
              <a:ext uri="{FF2B5EF4-FFF2-40B4-BE49-F238E27FC236}">
                <a16:creationId xmlns:a16="http://schemas.microsoft.com/office/drawing/2014/main" id="{6A2660B4-42B9-44B1-828E-41DE8C7939CD}"/>
              </a:ext>
            </a:extLst>
          </p:cNvPr>
          <p:cNvSpPr>
            <a:spLocks noGrp="1"/>
          </p:cNvSpPr>
          <p:nvPr>
            <p:ph type="title"/>
          </p:nvPr>
        </p:nvSpPr>
        <p:spPr>
          <a:xfrm>
            <a:off x="586478" y="1683756"/>
            <a:ext cx="3115265" cy="2396359"/>
          </a:xfrm>
        </p:spPr>
        <p:txBody>
          <a:bodyPr anchor="b">
            <a:normAutofit/>
          </a:bodyPr>
          <a:lstStyle/>
          <a:p>
            <a:pPr algn="r"/>
            <a:r>
              <a:rPr lang="en-US" sz="4000" dirty="0">
                <a:solidFill>
                  <a:srgbClr val="FFFFFF"/>
                </a:solidFill>
              </a:rPr>
              <a:t>DERA Background &amp; History</a:t>
            </a:r>
          </a:p>
        </p:txBody>
      </p:sp>
      <p:sp>
        <p:nvSpPr>
          <p:cNvPr id="5" name="Footer Placeholder 4">
            <a:extLst>
              <a:ext uri="{FF2B5EF4-FFF2-40B4-BE49-F238E27FC236}">
                <a16:creationId xmlns:a16="http://schemas.microsoft.com/office/drawing/2014/main" id="{C2ADB3DA-8C68-4079-9688-C53B0E6F51CF}"/>
              </a:ext>
            </a:extLst>
          </p:cNvPr>
          <p:cNvSpPr>
            <a:spLocks noGrp="1"/>
          </p:cNvSpPr>
          <p:nvPr>
            <p:ph type="ftr" sz="quarter" idx="11"/>
          </p:nvPr>
        </p:nvSpPr>
        <p:spPr>
          <a:xfrm rot="5400000">
            <a:off x="-1828800" y="1984248"/>
            <a:ext cx="4114800" cy="365125"/>
          </a:xfrm>
        </p:spPr>
        <p:txBody>
          <a:bodyPr>
            <a:normAutofit/>
          </a:bodyPr>
          <a:lstStyle/>
          <a:p>
            <a:pPr>
              <a:spcAft>
                <a:spcPts val="600"/>
              </a:spcAft>
            </a:pPr>
            <a:r>
              <a:rPr lang="en-US" sz="1100" dirty="0">
                <a:solidFill>
                  <a:srgbClr val="FFFFFF"/>
                </a:solidFill>
              </a:rPr>
              <a:t>Connecticut Department of Energy &amp; Environmental Protection</a:t>
            </a:r>
          </a:p>
        </p:txBody>
      </p:sp>
      <p:sp>
        <p:nvSpPr>
          <p:cNvPr id="4" name="Date Placeholder 3">
            <a:extLst>
              <a:ext uri="{FF2B5EF4-FFF2-40B4-BE49-F238E27FC236}">
                <a16:creationId xmlns:a16="http://schemas.microsoft.com/office/drawing/2014/main" id="{B8EE0748-F319-4257-AC73-AC2A53F5AC7B}"/>
              </a:ext>
            </a:extLst>
          </p:cNvPr>
          <p:cNvSpPr>
            <a:spLocks noGrp="1"/>
          </p:cNvSpPr>
          <p:nvPr>
            <p:ph type="dt" sz="half" idx="10"/>
          </p:nvPr>
        </p:nvSpPr>
        <p:spPr>
          <a:xfrm>
            <a:off x="8970264" y="6455664"/>
            <a:ext cx="2743200" cy="365125"/>
          </a:xfrm>
        </p:spPr>
        <p:txBody>
          <a:bodyPr>
            <a:normAutofit/>
          </a:bodyPr>
          <a:lstStyle/>
          <a:p>
            <a:pPr>
              <a:spcAft>
                <a:spcPts val="600"/>
              </a:spcAft>
            </a:pPr>
            <a:fld id="{FDEE75F8-48EB-4839-9E71-8CCEE647FA5C}" type="datetime1">
              <a:rPr lang="en-US" sz="1100">
                <a:solidFill>
                  <a:schemeClr val="tx1">
                    <a:lumMod val="50000"/>
                    <a:lumOff val="50000"/>
                  </a:schemeClr>
                </a:solidFill>
              </a:rPr>
              <a:pPr>
                <a:spcAft>
                  <a:spcPts val="600"/>
                </a:spcAft>
              </a:pPr>
              <a:t>1/9/2025</a:t>
            </a:fld>
            <a:endParaRPr lang="en-US" sz="1100" dirty="0">
              <a:solidFill>
                <a:schemeClr val="tx1">
                  <a:lumMod val="50000"/>
                  <a:lumOff val="50000"/>
                </a:schemeClr>
              </a:solidFill>
            </a:endParaRPr>
          </a:p>
        </p:txBody>
      </p:sp>
      <p:graphicFrame>
        <p:nvGraphicFramePr>
          <p:cNvPr id="30" name="Content Placeholder 9">
            <a:extLst>
              <a:ext uri="{FF2B5EF4-FFF2-40B4-BE49-F238E27FC236}">
                <a16:creationId xmlns:a16="http://schemas.microsoft.com/office/drawing/2014/main" id="{EDF72213-3E67-625B-728B-B32AA46463FB}"/>
              </a:ext>
            </a:extLst>
          </p:cNvPr>
          <p:cNvGraphicFramePr>
            <a:graphicFrameLocks noGrp="1"/>
          </p:cNvGraphicFramePr>
          <p:nvPr>
            <p:ph idx="1"/>
            <p:extLst>
              <p:ext uri="{D42A27DB-BD31-4B8C-83A1-F6EECF244321}">
                <p14:modId xmlns:p14="http://schemas.microsoft.com/office/powerpoint/2010/main" val="2832204685"/>
              </p:ext>
            </p:extLst>
          </p:nvPr>
        </p:nvGraphicFramePr>
        <p:xfrm>
          <a:off x="4343400" y="380999"/>
          <a:ext cx="7543800" cy="6037453"/>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2847090284"/>
      </p:ext>
    </p:extLst>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28" name="Slide Background Fill">
            <a:extLst>
              <a:ext uri="{FF2B5EF4-FFF2-40B4-BE49-F238E27FC236}">
                <a16:creationId xmlns:a16="http://schemas.microsoft.com/office/drawing/2014/main" id="{7D07B7BC-3270-4CF3-A7AA-0937908AD58A}"/>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49"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Public Sans"/>
              <a:ea typeface="+mn-ea"/>
              <a:cs typeface="+mn-cs"/>
            </a:endParaRPr>
          </a:p>
        </p:txBody>
      </p:sp>
      <p:grpSp>
        <p:nvGrpSpPr>
          <p:cNvPr id="30" name="Group 29">
            <a:extLst>
              <a:ext uri="{FF2B5EF4-FFF2-40B4-BE49-F238E27FC236}">
                <a16:creationId xmlns:a16="http://schemas.microsoft.com/office/drawing/2014/main" id="{3248F5E6-4377-481A-9615-8B26AF96A076}"/>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0"/>
            <a:ext cx="12188952" cy="6858000"/>
            <a:chOff x="651279" y="598259"/>
            <a:chExt cx="10889442" cy="5680742"/>
          </a:xfrm>
        </p:grpSpPr>
        <p:sp>
          <p:nvSpPr>
            <p:cNvPr id="31" name="Color">
              <a:extLst>
                <a:ext uri="{FF2B5EF4-FFF2-40B4-BE49-F238E27FC236}">
                  <a16:creationId xmlns:a16="http://schemas.microsoft.com/office/drawing/2014/main" id="{D8552057-9E04-4499-916A-649BB6B5126C}"/>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Public Sans"/>
                <a:ea typeface="+mn-ea"/>
                <a:cs typeface="+mn-cs"/>
              </a:endParaRPr>
            </a:p>
          </p:txBody>
        </p:sp>
        <p:sp>
          <p:nvSpPr>
            <p:cNvPr id="32" name="Color">
              <a:extLst>
                <a:ext uri="{FF2B5EF4-FFF2-40B4-BE49-F238E27FC236}">
                  <a16:creationId xmlns:a16="http://schemas.microsoft.com/office/drawing/2014/main" id="{D1194A2F-4E63-4228-A833-4D86528EAD7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Public Sans"/>
                <a:ea typeface="+mn-ea"/>
                <a:cs typeface="+mn-cs"/>
              </a:endParaRPr>
            </a:p>
          </p:txBody>
        </p:sp>
      </p:grpSp>
      <p:grpSp>
        <p:nvGrpSpPr>
          <p:cNvPr id="34" name="Group 33">
            <a:extLst>
              <a:ext uri="{FF2B5EF4-FFF2-40B4-BE49-F238E27FC236}">
                <a16:creationId xmlns:a16="http://schemas.microsoft.com/office/drawing/2014/main" id="{E27AF472-EAE3-4572-AB69-B92BD10DBC6D}"/>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35" name="Freeform: Shape 34">
              <a:extLst>
                <a:ext uri="{FF2B5EF4-FFF2-40B4-BE49-F238E27FC236}">
                  <a16:creationId xmlns:a16="http://schemas.microsoft.com/office/drawing/2014/main" id="{BF4DB9D2-6215-420C-874C-82EADF8C6C70}"/>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Public Sans"/>
                <a:ea typeface="+mn-ea"/>
                <a:cs typeface="+mn-cs"/>
              </a:endParaRPr>
            </a:p>
          </p:txBody>
        </p:sp>
        <p:sp>
          <p:nvSpPr>
            <p:cNvPr id="36" name="Freeform: Shape 35">
              <a:extLst>
                <a:ext uri="{FF2B5EF4-FFF2-40B4-BE49-F238E27FC236}">
                  <a16:creationId xmlns:a16="http://schemas.microsoft.com/office/drawing/2014/main" id="{1F003139-C97C-44FA-B139-32E4DFDCE9C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Public Sans"/>
                <a:ea typeface="+mn-ea"/>
                <a:cs typeface="+mn-cs"/>
              </a:endParaRPr>
            </a:p>
          </p:txBody>
        </p:sp>
        <p:sp>
          <p:nvSpPr>
            <p:cNvPr id="37" name="Freeform: Shape 36">
              <a:extLst>
                <a:ext uri="{FF2B5EF4-FFF2-40B4-BE49-F238E27FC236}">
                  <a16:creationId xmlns:a16="http://schemas.microsoft.com/office/drawing/2014/main" id="{5CE4DD6E-8CEA-45EE-B630-DBC22144D88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Public Sans"/>
                <a:ea typeface="+mn-ea"/>
                <a:cs typeface="+mn-cs"/>
              </a:endParaRPr>
            </a:p>
          </p:txBody>
        </p:sp>
        <p:sp>
          <p:nvSpPr>
            <p:cNvPr id="38" name="Freeform: Shape 37">
              <a:extLst>
                <a:ext uri="{FF2B5EF4-FFF2-40B4-BE49-F238E27FC236}">
                  <a16:creationId xmlns:a16="http://schemas.microsoft.com/office/drawing/2014/main" id="{A4372F7F-AA3C-470B-AA61-7C35B7722C9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Public Sans"/>
                <a:ea typeface="+mn-ea"/>
                <a:cs typeface="+mn-cs"/>
              </a:endParaRPr>
            </a:p>
          </p:txBody>
        </p:sp>
        <p:sp>
          <p:nvSpPr>
            <p:cNvPr id="39" name="Freeform: Shape 38">
              <a:extLst>
                <a:ext uri="{FF2B5EF4-FFF2-40B4-BE49-F238E27FC236}">
                  <a16:creationId xmlns:a16="http://schemas.microsoft.com/office/drawing/2014/main" id="{34B605BF-D199-43DD-9328-E99F2ADFC6F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Public Sans"/>
                <a:ea typeface="+mn-ea"/>
                <a:cs typeface="+mn-cs"/>
              </a:endParaRPr>
            </a:p>
          </p:txBody>
        </p:sp>
        <p:sp>
          <p:nvSpPr>
            <p:cNvPr id="40" name="Freeform: Shape 39">
              <a:extLst>
                <a:ext uri="{FF2B5EF4-FFF2-40B4-BE49-F238E27FC236}">
                  <a16:creationId xmlns:a16="http://schemas.microsoft.com/office/drawing/2014/main" id="{E5D42A77-7336-4A35-8922-8098A16AA27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Public Sans"/>
                <a:ea typeface="+mn-ea"/>
                <a:cs typeface="+mn-cs"/>
              </a:endParaRPr>
            </a:p>
          </p:txBody>
        </p:sp>
        <p:sp>
          <p:nvSpPr>
            <p:cNvPr id="41" name="Freeform: Shape 40">
              <a:extLst>
                <a:ext uri="{FF2B5EF4-FFF2-40B4-BE49-F238E27FC236}">
                  <a16:creationId xmlns:a16="http://schemas.microsoft.com/office/drawing/2014/main" id="{7401EE7D-B85D-4C10-AB8C-71884EFB112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Public Sans"/>
                <a:ea typeface="+mn-ea"/>
                <a:cs typeface="+mn-cs"/>
              </a:endParaRPr>
            </a:p>
          </p:txBody>
        </p:sp>
      </p:grpSp>
      <p:sp>
        <p:nvSpPr>
          <p:cNvPr id="2" name="Title 1">
            <a:extLst>
              <a:ext uri="{FF2B5EF4-FFF2-40B4-BE49-F238E27FC236}">
                <a16:creationId xmlns:a16="http://schemas.microsoft.com/office/drawing/2014/main" id="{3630D9C6-276F-4D27-8C4E-B26E36AC76AC}"/>
              </a:ext>
            </a:extLst>
          </p:cNvPr>
          <p:cNvSpPr>
            <a:spLocks noGrp="1"/>
          </p:cNvSpPr>
          <p:nvPr>
            <p:ph type="title"/>
          </p:nvPr>
        </p:nvSpPr>
        <p:spPr>
          <a:xfrm>
            <a:off x="762000" y="339486"/>
            <a:ext cx="10377484" cy="1025957"/>
          </a:xfrm>
        </p:spPr>
        <p:txBody>
          <a:bodyPr anchor="t">
            <a:noAutofit/>
          </a:bodyPr>
          <a:lstStyle/>
          <a:p>
            <a:r>
              <a:rPr lang="en-US" sz="4000" dirty="0">
                <a:solidFill>
                  <a:schemeClr val="bg1"/>
                </a:solidFill>
              </a:rPr>
              <a:t>Part</a:t>
            </a:r>
            <a:r>
              <a:rPr lang="en-US" sz="4000" dirty="0"/>
              <a:t> </a:t>
            </a:r>
            <a:r>
              <a:rPr lang="en-US" sz="4000" dirty="0">
                <a:solidFill>
                  <a:schemeClr val="bg1"/>
                </a:solidFill>
              </a:rPr>
              <a:t>V – Evaluation Criteria</a:t>
            </a:r>
          </a:p>
        </p:txBody>
      </p:sp>
      <p:sp>
        <p:nvSpPr>
          <p:cNvPr id="3" name="Content Placeholder 2">
            <a:extLst>
              <a:ext uri="{FF2B5EF4-FFF2-40B4-BE49-F238E27FC236}">
                <a16:creationId xmlns:a16="http://schemas.microsoft.com/office/drawing/2014/main" id="{0B328DA5-C605-40B1-A0C9-92F3F237F1F8}"/>
              </a:ext>
            </a:extLst>
          </p:cNvPr>
          <p:cNvSpPr>
            <a:spLocks noGrp="1"/>
          </p:cNvSpPr>
          <p:nvPr>
            <p:ph idx="1"/>
          </p:nvPr>
        </p:nvSpPr>
        <p:spPr>
          <a:xfrm>
            <a:off x="613015" y="1278447"/>
            <a:ext cx="5785972" cy="5318163"/>
          </a:xfrm>
        </p:spPr>
        <p:txBody>
          <a:bodyPr anchor="ctr">
            <a:normAutofit/>
          </a:bodyPr>
          <a:lstStyle/>
          <a:p>
            <a:pPr marL="605790" lvl="1" indent="-457200">
              <a:lnSpc>
                <a:spcPct val="100000"/>
              </a:lnSpc>
              <a:spcBef>
                <a:spcPts val="0"/>
              </a:spcBef>
              <a:spcAft>
                <a:spcPts val="600"/>
              </a:spcAft>
              <a:buClr>
                <a:srgbClr val="57D3FF"/>
              </a:buClr>
              <a:buSzPct val="100000"/>
              <a:buFont typeface="Arial" panose="020B0604020202020204" pitchFamily="34" charset="0"/>
              <a:buChar char="•"/>
            </a:pPr>
            <a:r>
              <a:rPr lang="en-US" sz="3200" b="0" dirty="0">
                <a:solidFill>
                  <a:schemeClr val="bg1"/>
                </a:solidFill>
                <a:latin typeface="+mj-lt"/>
              </a:rPr>
              <a:t>Projects will be ranked based on a set of criteria reflecting program funding priorities.</a:t>
            </a:r>
          </a:p>
          <a:p>
            <a:pPr marL="605790" lvl="1" indent="-457200">
              <a:lnSpc>
                <a:spcPct val="100000"/>
              </a:lnSpc>
              <a:spcBef>
                <a:spcPts val="0"/>
              </a:spcBef>
              <a:spcAft>
                <a:spcPts val="600"/>
              </a:spcAft>
              <a:buClr>
                <a:srgbClr val="57D3FF"/>
              </a:buClr>
              <a:buSzPct val="100000"/>
              <a:buFont typeface="Arial" panose="020B0604020202020204" pitchFamily="34" charset="0"/>
              <a:buChar char="•"/>
            </a:pPr>
            <a:r>
              <a:rPr lang="en-US" sz="3200" b="0" dirty="0">
                <a:solidFill>
                  <a:schemeClr val="bg1"/>
                </a:solidFill>
                <a:latin typeface="+mj-lt"/>
              </a:rPr>
              <a:t>This is a list of preferential funding criteria and not eligibility criteria.</a:t>
            </a:r>
          </a:p>
          <a:p>
            <a:pPr marL="605790" lvl="1" indent="-457200">
              <a:lnSpc>
                <a:spcPct val="100000"/>
              </a:lnSpc>
              <a:spcBef>
                <a:spcPts val="0"/>
              </a:spcBef>
              <a:spcAft>
                <a:spcPts val="600"/>
              </a:spcAft>
              <a:buClr>
                <a:srgbClr val="57D3FF"/>
              </a:buClr>
              <a:buSzPct val="100000"/>
              <a:buFont typeface="Arial" panose="020B0604020202020204" pitchFamily="34" charset="0"/>
              <a:buChar char="•"/>
            </a:pPr>
            <a:r>
              <a:rPr lang="en-US" sz="3200" b="0" dirty="0">
                <a:solidFill>
                  <a:schemeClr val="bg1"/>
                </a:solidFill>
                <a:latin typeface="+mj-lt"/>
              </a:rPr>
              <a:t>Check all that apply.</a:t>
            </a:r>
          </a:p>
          <a:p>
            <a:pPr marL="605790" lvl="1" indent="-457200">
              <a:lnSpc>
                <a:spcPct val="100000"/>
              </a:lnSpc>
              <a:spcBef>
                <a:spcPts val="0"/>
              </a:spcBef>
              <a:spcAft>
                <a:spcPts val="600"/>
              </a:spcAft>
              <a:buClr>
                <a:srgbClr val="57D3FF"/>
              </a:buClr>
              <a:buSzPct val="100000"/>
              <a:buFont typeface="Arial" panose="020B0604020202020204" pitchFamily="34" charset="0"/>
              <a:buChar char="•"/>
            </a:pPr>
            <a:r>
              <a:rPr lang="en-US" sz="3200" dirty="0">
                <a:solidFill>
                  <a:srgbClr val="FFC000"/>
                </a:solidFill>
                <a:effectLst>
                  <a:outerShdw blurRad="38100" dist="38100" dir="2700000" algn="tl">
                    <a:srgbClr val="000000">
                      <a:alpha val="43137"/>
                    </a:srgbClr>
                  </a:outerShdw>
                </a:effectLst>
                <a:latin typeface="+mj-lt"/>
              </a:rPr>
              <a:t>Important!!</a:t>
            </a:r>
            <a:r>
              <a:rPr lang="en-US" sz="3200" dirty="0">
                <a:solidFill>
                  <a:schemeClr val="bg1"/>
                </a:solidFill>
                <a:effectLst>
                  <a:outerShdw blurRad="38100" dist="38100" dir="2700000" algn="tl">
                    <a:srgbClr val="000000">
                      <a:alpha val="43137"/>
                    </a:srgbClr>
                  </a:outerShdw>
                </a:effectLst>
                <a:latin typeface="+mj-lt"/>
              </a:rPr>
              <a:t> </a:t>
            </a:r>
            <a:r>
              <a:rPr lang="en-US" sz="3200" b="0" dirty="0">
                <a:solidFill>
                  <a:schemeClr val="bg1"/>
                </a:solidFill>
                <a:latin typeface="+mj-lt"/>
              </a:rPr>
              <a:t>Include required supporting information for each.</a:t>
            </a:r>
          </a:p>
          <a:p>
            <a:pPr marL="0" indent="0">
              <a:buNone/>
            </a:pPr>
            <a:endParaRPr lang="en-US" sz="1800" dirty="0">
              <a:solidFill>
                <a:schemeClr val="bg1"/>
              </a:solidFill>
            </a:endParaRPr>
          </a:p>
        </p:txBody>
      </p:sp>
      <p:sp>
        <p:nvSpPr>
          <p:cNvPr id="4" name="Date Placeholder 3">
            <a:extLst>
              <a:ext uri="{FF2B5EF4-FFF2-40B4-BE49-F238E27FC236}">
                <a16:creationId xmlns:a16="http://schemas.microsoft.com/office/drawing/2014/main" id="{E53E3C65-D16D-466B-BCBC-01E86B20F644}"/>
              </a:ext>
            </a:extLst>
          </p:cNvPr>
          <p:cNvSpPr>
            <a:spLocks noGrp="1"/>
          </p:cNvSpPr>
          <p:nvPr>
            <p:ph type="dt" sz="half" idx="10"/>
          </p:nvPr>
        </p:nvSpPr>
        <p:spPr>
          <a:xfrm rot="5400000">
            <a:off x="10735056" y="987552"/>
            <a:ext cx="2286000" cy="640080"/>
          </a:xfrm>
        </p:spPr>
        <p:txBody>
          <a:bodyPr anchor="ctr">
            <a:normAutofit/>
          </a:bodyPr>
          <a:lstStyle/>
          <a:p>
            <a:pPr marL="0" marR="0" lvl="0" indent="0" algn="r" defTabSz="457200" rtl="0" eaLnBrk="1" fontAlgn="auto" latinLnBrk="0" hangingPunct="1">
              <a:lnSpc>
                <a:spcPct val="100000"/>
              </a:lnSpc>
              <a:spcBef>
                <a:spcPts val="0"/>
              </a:spcBef>
              <a:spcAft>
                <a:spcPts val="600"/>
              </a:spcAft>
              <a:buClrTx/>
              <a:buSzTx/>
              <a:buFontTx/>
              <a:buNone/>
              <a:tabLst/>
              <a:defRPr/>
            </a:pPr>
            <a:fld id="{FDEE75F8-48EB-4839-9E71-8CCEE647FA5C}" type="datetime1">
              <a:rPr kumimoji="0" lang="en-US" sz="1000" b="0" i="0" u="none" strike="noStrike" kern="1200" cap="none" spc="0" normalizeH="0" baseline="0" noProof="0">
                <a:ln>
                  <a:noFill/>
                </a:ln>
                <a:solidFill>
                  <a:prstClr val="white"/>
                </a:solidFill>
                <a:effectLst/>
                <a:uLnTx/>
                <a:uFillTx/>
                <a:latin typeface="Public Sans ExtraBold"/>
                <a:ea typeface="+mn-ea"/>
                <a:cs typeface="+mn-cs"/>
              </a:rPr>
              <a:pPr marL="0" marR="0" lvl="0" indent="0" algn="r" defTabSz="457200" rtl="0" eaLnBrk="1" fontAlgn="auto" latinLnBrk="0" hangingPunct="1">
                <a:lnSpc>
                  <a:spcPct val="100000"/>
                </a:lnSpc>
                <a:spcBef>
                  <a:spcPts val="0"/>
                </a:spcBef>
                <a:spcAft>
                  <a:spcPts val="600"/>
                </a:spcAft>
                <a:buClrTx/>
                <a:buSzTx/>
                <a:buFontTx/>
                <a:buNone/>
                <a:tabLst/>
                <a:defRPr/>
              </a:pPr>
              <a:t>1/9/2025</a:t>
            </a:fld>
            <a:endParaRPr kumimoji="0" lang="en-US" sz="1000" b="0" i="0" u="none" strike="noStrike" kern="1200" cap="none" spc="0" normalizeH="0" baseline="0" noProof="0" dirty="0">
              <a:ln>
                <a:noFill/>
              </a:ln>
              <a:solidFill>
                <a:prstClr val="white"/>
              </a:solidFill>
              <a:effectLst/>
              <a:uLnTx/>
              <a:uFillTx/>
              <a:latin typeface="Public Sans ExtraBold"/>
              <a:ea typeface="+mn-ea"/>
              <a:cs typeface="+mn-cs"/>
            </a:endParaRPr>
          </a:p>
        </p:txBody>
      </p:sp>
      <p:sp>
        <p:nvSpPr>
          <p:cNvPr id="5" name="Footer Placeholder 4">
            <a:extLst>
              <a:ext uri="{FF2B5EF4-FFF2-40B4-BE49-F238E27FC236}">
                <a16:creationId xmlns:a16="http://schemas.microsoft.com/office/drawing/2014/main" id="{F00EBBC9-2D71-471B-B443-E7F11EB28810}"/>
              </a:ext>
            </a:extLst>
          </p:cNvPr>
          <p:cNvSpPr>
            <a:spLocks noGrp="1"/>
          </p:cNvSpPr>
          <p:nvPr>
            <p:ph type="ftr" sz="quarter" idx="11"/>
          </p:nvPr>
        </p:nvSpPr>
        <p:spPr>
          <a:xfrm rot="5400000">
            <a:off x="10040112" y="4032504"/>
            <a:ext cx="3657600" cy="640080"/>
          </a:xfrm>
        </p:spPr>
        <p:txBody>
          <a:bodyPr anchor="ctr">
            <a:normAutofit/>
          </a:bodyPr>
          <a:lstStyle/>
          <a:p>
            <a:pPr marL="0" marR="0" lvl="0" indent="0" algn="l" defTabSz="457200" rtl="0" eaLnBrk="1" fontAlgn="auto" latinLnBrk="0" hangingPunct="1">
              <a:lnSpc>
                <a:spcPct val="100000"/>
              </a:lnSpc>
              <a:spcBef>
                <a:spcPts val="0"/>
              </a:spcBef>
              <a:spcAft>
                <a:spcPts val="600"/>
              </a:spcAft>
              <a:buClrTx/>
              <a:buSzTx/>
              <a:buFontTx/>
              <a:buNone/>
              <a:tabLst/>
              <a:defRPr/>
            </a:pPr>
            <a:r>
              <a:rPr kumimoji="0" lang="en-US" sz="1000" b="0" i="0" u="none" strike="noStrike" kern="1200" cap="none" spc="0" normalizeH="0" baseline="0" noProof="0" dirty="0">
                <a:ln>
                  <a:noFill/>
                </a:ln>
                <a:solidFill>
                  <a:prstClr val="white"/>
                </a:solidFill>
                <a:effectLst/>
                <a:uLnTx/>
                <a:uFillTx/>
                <a:latin typeface="Public Sans ExtraBold"/>
                <a:ea typeface="+mn-ea"/>
                <a:cs typeface="+mn-cs"/>
              </a:rPr>
              <a:t>Connecticut Department of Energy &amp; Environmental Protection</a:t>
            </a:r>
          </a:p>
        </p:txBody>
      </p:sp>
      <p:sp>
        <p:nvSpPr>
          <p:cNvPr id="7" name="TextBox 6">
            <a:extLst>
              <a:ext uri="{FF2B5EF4-FFF2-40B4-BE49-F238E27FC236}">
                <a16:creationId xmlns:a16="http://schemas.microsoft.com/office/drawing/2014/main" id="{E03999DA-764D-5777-A80F-7BE4BC6211C5}"/>
              </a:ext>
            </a:extLst>
          </p:cNvPr>
          <p:cNvSpPr txBox="1"/>
          <p:nvPr/>
        </p:nvSpPr>
        <p:spPr>
          <a:xfrm>
            <a:off x="2800299" y="6015669"/>
            <a:ext cx="1906962" cy="222676"/>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3F3F3F"/>
              </a:solidFill>
              <a:effectLst/>
              <a:uLnTx/>
              <a:uFillTx/>
              <a:latin typeface="Public Sans"/>
              <a:ea typeface="+mn-ea"/>
              <a:cs typeface="+mn-cs"/>
            </a:endParaRPr>
          </a:p>
        </p:txBody>
      </p:sp>
      <p:pic>
        <p:nvPicPr>
          <p:cNvPr id="9" name="Picture 8" descr="Text, application, table&#10;&#10;Description automatically generated with medium confidence">
            <a:extLst>
              <a:ext uri="{FF2B5EF4-FFF2-40B4-BE49-F238E27FC236}">
                <a16:creationId xmlns:a16="http://schemas.microsoft.com/office/drawing/2014/main" id="{1DA9C5D1-23E7-ACFA-B144-9747827DDD0D}"/>
              </a:ext>
            </a:extLst>
          </p:cNvPr>
          <p:cNvPicPr>
            <a:picLocks noChangeAspect="1"/>
          </p:cNvPicPr>
          <p:nvPr/>
        </p:nvPicPr>
        <p:blipFill>
          <a:blip r:embed="rId2"/>
          <a:stretch>
            <a:fillRect/>
          </a:stretch>
        </p:blipFill>
        <p:spPr>
          <a:xfrm>
            <a:off x="6115285" y="990600"/>
            <a:ext cx="5995891" cy="5318164"/>
          </a:xfrm>
          <a:prstGeom prst="rect">
            <a:avLst/>
          </a:prstGeom>
        </p:spPr>
      </p:pic>
    </p:spTree>
    <p:extLst>
      <p:ext uri="{BB962C8B-B14F-4D97-AF65-F5344CB8AC3E}">
        <p14:creationId xmlns:p14="http://schemas.microsoft.com/office/powerpoint/2010/main" val="2822225733"/>
      </p:ext>
    </p:extLst>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28" name="Slide Background Fill">
            <a:extLst>
              <a:ext uri="{FF2B5EF4-FFF2-40B4-BE49-F238E27FC236}">
                <a16:creationId xmlns:a16="http://schemas.microsoft.com/office/drawing/2014/main" id="{7D07B7BC-3270-4CF3-A7AA-0937908AD58A}"/>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49"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Public Sans"/>
              <a:ea typeface="+mn-ea"/>
              <a:cs typeface="+mn-cs"/>
            </a:endParaRPr>
          </a:p>
        </p:txBody>
      </p:sp>
      <p:grpSp>
        <p:nvGrpSpPr>
          <p:cNvPr id="30" name="Group 29">
            <a:extLst>
              <a:ext uri="{FF2B5EF4-FFF2-40B4-BE49-F238E27FC236}">
                <a16:creationId xmlns:a16="http://schemas.microsoft.com/office/drawing/2014/main" id="{3248F5E6-4377-481A-9615-8B26AF96A076}"/>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0"/>
            <a:ext cx="12188952" cy="6858000"/>
            <a:chOff x="651279" y="598259"/>
            <a:chExt cx="10889442" cy="5680742"/>
          </a:xfrm>
        </p:grpSpPr>
        <p:sp>
          <p:nvSpPr>
            <p:cNvPr id="31" name="Color">
              <a:extLst>
                <a:ext uri="{FF2B5EF4-FFF2-40B4-BE49-F238E27FC236}">
                  <a16:creationId xmlns:a16="http://schemas.microsoft.com/office/drawing/2014/main" id="{D8552057-9E04-4499-916A-649BB6B5126C}"/>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Public Sans"/>
                <a:ea typeface="+mn-ea"/>
                <a:cs typeface="+mn-cs"/>
              </a:endParaRPr>
            </a:p>
          </p:txBody>
        </p:sp>
        <p:sp>
          <p:nvSpPr>
            <p:cNvPr id="32" name="Color">
              <a:extLst>
                <a:ext uri="{FF2B5EF4-FFF2-40B4-BE49-F238E27FC236}">
                  <a16:creationId xmlns:a16="http://schemas.microsoft.com/office/drawing/2014/main" id="{D1194A2F-4E63-4228-A833-4D86528EAD7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Public Sans"/>
                <a:ea typeface="+mn-ea"/>
                <a:cs typeface="+mn-cs"/>
              </a:endParaRPr>
            </a:p>
          </p:txBody>
        </p:sp>
      </p:grpSp>
      <p:grpSp>
        <p:nvGrpSpPr>
          <p:cNvPr id="34" name="Group 33">
            <a:extLst>
              <a:ext uri="{FF2B5EF4-FFF2-40B4-BE49-F238E27FC236}">
                <a16:creationId xmlns:a16="http://schemas.microsoft.com/office/drawing/2014/main" id="{E27AF472-EAE3-4572-AB69-B92BD10DBC6D}"/>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35" name="Freeform: Shape 34">
              <a:extLst>
                <a:ext uri="{FF2B5EF4-FFF2-40B4-BE49-F238E27FC236}">
                  <a16:creationId xmlns:a16="http://schemas.microsoft.com/office/drawing/2014/main" id="{BF4DB9D2-6215-420C-874C-82EADF8C6C70}"/>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Public Sans"/>
                <a:ea typeface="+mn-ea"/>
                <a:cs typeface="+mn-cs"/>
              </a:endParaRPr>
            </a:p>
          </p:txBody>
        </p:sp>
        <p:sp>
          <p:nvSpPr>
            <p:cNvPr id="36" name="Freeform: Shape 35">
              <a:extLst>
                <a:ext uri="{FF2B5EF4-FFF2-40B4-BE49-F238E27FC236}">
                  <a16:creationId xmlns:a16="http://schemas.microsoft.com/office/drawing/2014/main" id="{1F003139-C97C-44FA-B139-32E4DFDCE9C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Public Sans"/>
                <a:ea typeface="+mn-ea"/>
                <a:cs typeface="+mn-cs"/>
              </a:endParaRPr>
            </a:p>
          </p:txBody>
        </p:sp>
        <p:sp>
          <p:nvSpPr>
            <p:cNvPr id="37" name="Freeform: Shape 36">
              <a:extLst>
                <a:ext uri="{FF2B5EF4-FFF2-40B4-BE49-F238E27FC236}">
                  <a16:creationId xmlns:a16="http://schemas.microsoft.com/office/drawing/2014/main" id="{5CE4DD6E-8CEA-45EE-B630-DBC22144D88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Public Sans"/>
                <a:ea typeface="+mn-ea"/>
                <a:cs typeface="+mn-cs"/>
              </a:endParaRPr>
            </a:p>
          </p:txBody>
        </p:sp>
        <p:sp>
          <p:nvSpPr>
            <p:cNvPr id="38" name="Freeform: Shape 37">
              <a:extLst>
                <a:ext uri="{FF2B5EF4-FFF2-40B4-BE49-F238E27FC236}">
                  <a16:creationId xmlns:a16="http://schemas.microsoft.com/office/drawing/2014/main" id="{A4372F7F-AA3C-470B-AA61-7C35B7722C9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Public Sans"/>
                <a:ea typeface="+mn-ea"/>
                <a:cs typeface="+mn-cs"/>
              </a:endParaRPr>
            </a:p>
          </p:txBody>
        </p:sp>
        <p:sp>
          <p:nvSpPr>
            <p:cNvPr id="39" name="Freeform: Shape 38">
              <a:extLst>
                <a:ext uri="{FF2B5EF4-FFF2-40B4-BE49-F238E27FC236}">
                  <a16:creationId xmlns:a16="http://schemas.microsoft.com/office/drawing/2014/main" id="{34B605BF-D199-43DD-9328-E99F2ADFC6F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Public Sans"/>
                <a:ea typeface="+mn-ea"/>
                <a:cs typeface="+mn-cs"/>
              </a:endParaRPr>
            </a:p>
          </p:txBody>
        </p:sp>
        <p:sp>
          <p:nvSpPr>
            <p:cNvPr id="40" name="Freeform: Shape 39">
              <a:extLst>
                <a:ext uri="{FF2B5EF4-FFF2-40B4-BE49-F238E27FC236}">
                  <a16:creationId xmlns:a16="http://schemas.microsoft.com/office/drawing/2014/main" id="{E5D42A77-7336-4A35-8922-8098A16AA27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Public Sans"/>
                <a:ea typeface="+mn-ea"/>
                <a:cs typeface="+mn-cs"/>
              </a:endParaRPr>
            </a:p>
          </p:txBody>
        </p:sp>
        <p:sp>
          <p:nvSpPr>
            <p:cNvPr id="41" name="Freeform: Shape 40">
              <a:extLst>
                <a:ext uri="{FF2B5EF4-FFF2-40B4-BE49-F238E27FC236}">
                  <a16:creationId xmlns:a16="http://schemas.microsoft.com/office/drawing/2014/main" id="{7401EE7D-B85D-4C10-AB8C-71884EFB112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Public Sans"/>
                <a:ea typeface="+mn-ea"/>
                <a:cs typeface="+mn-cs"/>
              </a:endParaRPr>
            </a:p>
          </p:txBody>
        </p:sp>
      </p:grpSp>
      <p:sp>
        <p:nvSpPr>
          <p:cNvPr id="2" name="Title 1">
            <a:extLst>
              <a:ext uri="{FF2B5EF4-FFF2-40B4-BE49-F238E27FC236}">
                <a16:creationId xmlns:a16="http://schemas.microsoft.com/office/drawing/2014/main" id="{3630D9C6-276F-4D27-8C4E-B26E36AC76AC}"/>
              </a:ext>
            </a:extLst>
          </p:cNvPr>
          <p:cNvSpPr>
            <a:spLocks noGrp="1"/>
          </p:cNvSpPr>
          <p:nvPr>
            <p:ph type="title"/>
          </p:nvPr>
        </p:nvSpPr>
        <p:spPr>
          <a:xfrm>
            <a:off x="786384" y="576072"/>
            <a:ext cx="10377484" cy="1025957"/>
          </a:xfrm>
        </p:spPr>
        <p:txBody>
          <a:bodyPr anchor="t">
            <a:normAutofit/>
          </a:bodyPr>
          <a:lstStyle/>
          <a:p>
            <a:r>
              <a:rPr lang="en-US" sz="4000" dirty="0">
                <a:solidFill>
                  <a:schemeClr val="bg1"/>
                </a:solidFill>
              </a:rPr>
              <a:t>Part V – Evaluation Criteria </a:t>
            </a:r>
            <a:r>
              <a:rPr lang="en-US" sz="3600" i="1" dirty="0">
                <a:solidFill>
                  <a:schemeClr val="bg1"/>
                </a:solidFill>
              </a:rPr>
              <a:t>(cont.)</a:t>
            </a:r>
          </a:p>
        </p:txBody>
      </p:sp>
      <p:sp>
        <p:nvSpPr>
          <p:cNvPr id="3" name="Content Placeholder 2">
            <a:extLst>
              <a:ext uri="{FF2B5EF4-FFF2-40B4-BE49-F238E27FC236}">
                <a16:creationId xmlns:a16="http://schemas.microsoft.com/office/drawing/2014/main" id="{0B328DA5-C605-40B1-A0C9-92F3F237F1F8}"/>
              </a:ext>
            </a:extLst>
          </p:cNvPr>
          <p:cNvSpPr>
            <a:spLocks noGrp="1"/>
          </p:cNvSpPr>
          <p:nvPr>
            <p:ph idx="1"/>
          </p:nvPr>
        </p:nvSpPr>
        <p:spPr>
          <a:xfrm>
            <a:off x="817451" y="1727412"/>
            <a:ext cx="10719816" cy="5138204"/>
          </a:xfrm>
        </p:spPr>
        <p:txBody>
          <a:bodyPr anchor="ctr">
            <a:normAutofit fontScale="85000" lnSpcReduction="20000"/>
          </a:bodyPr>
          <a:lstStyle/>
          <a:p>
            <a:pPr marL="605790" lvl="1" indent="-457200">
              <a:lnSpc>
                <a:spcPct val="110000"/>
              </a:lnSpc>
              <a:spcBef>
                <a:spcPts val="0"/>
              </a:spcBef>
              <a:spcAft>
                <a:spcPts val="600"/>
              </a:spcAft>
              <a:buClr>
                <a:srgbClr val="57D3FF"/>
              </a:buClr>
              <a:buSzPct val="100000"/>
              <a:buFont typeface="Arial" panose="020B0604020202020204" pitchFamily="34" charset="0"/>
              <a:buChar char="•"/>
            </a:pPr>
            <a:r>
              <a:rPr lang="en-US" sz="3200" b="0" dirty="0">
                <a:solidFill>
                  <a:schemeClr val="bg1"/>
                </a:solidFill>
                <a:latin typeface="+mj-lt"/>
              </a:rPr>
              <a:t>Projects located in the NY-NJ-CT nonattainment area </a:t>
            </a:r>
            <a:r>
              <a:rPr lang="en-US" sz="2800" b="0" dirty="0">
                <a:solidFill>
                  <a:schemeClr val="bg1"/>
                </a:solidFill>
                <a:latin typeface="+mj-lt"/>
              </a:rPr>
              <a:t>(New Haven, Fairfield, Middlesex)</a:t>
            </a:r>
            <a:endParaRPr lang="en-US" sz="3200" b="0" dirty="0">
              <a:solidFill>
                <a:schemeClr val="bg1"/>
              </a:solidFill>
              <a:latin typeface="+mj-lt"/>
            </a:endParaRPr>
          </a:p>
          <a:p>
            <a:pPr marL="1117854" lvl="4" indent="-457200">
              <a:lnSpc>
                <a:spcPct val="110000"/>
              </a:lnSpc>
              <a:spcBef>
                <a:spcPts val="0"/>
              </a:spcBef>
              <a:spcAft>
                <a:spcPts val="600"/>
              </a:spcAft>
              <a:buClr>
                <a:srgbClr val="57D3FF"/>
              </a:buClr>
              <a:buSzPct val="100000"/>
              <a:buFont typeface="Wingdings" panose="05000000000000000000" pitchFamily="2" charset="2"/>
              <a:buChar char="§"/>
            </a:pPr>
            <a:r>
              <a:rPr lang="en-US" sz="2800" b="1" dirty="0">
                <a:solidFill>
                  <a:srgbClr val="FFC000"/>
                </a:solidFill>
                <a:effectLst>
                  <a:outerShdw blurRad="38100" dist="38100" dir="2700000" algn="tl">
                    <a:srgbClr val="000000">
                      <a:alpha val="43137"/>
                    </a:srgbClr>
                  </a:outerShdw>
                </a:effectLst>
                <a:latin typeface="+mj-lt"/>
              </a:rPr>
              <a:t>Important!!</a:t>
            </a:r>
            <a:r>
              <a:rPr lang="en-US" sz="2800" b="1" dirty="0">
                <a:solidFill>
                  <a:schemeClr val="bg1"/>
                </a:solidFill>
                <a:effectLst>
                  <a:outerShdw blurRad="38100" dist="38100" dir="2700000" algn="tl">
                    <a:srgbClr val="000000">
                      <a:alpha val="43137"/>
                    </a:srgbClr>
                  </a:outerShdw>
                </a:effectLst>
                <a:latin typeface="+mj-lt"/>
              </a:rPr>
              <a:t> </a:t>
            </a:r>
            <a:r>
              <a:rPr lang="en-US" sz="2800" dirty="0">
                <a:solidFill>
                  <a:schemeClr val="bg1"/>
                </a:solidFill>
                <a:latin typeface="+mj-lt"/>
              </a:rPr>
              <a:t>For any criteria referencing location, use the geographical area in which the vehicle/equipment operates; this may be different from the business address.</a:t>
            </a:r>
          </a:p>
          <a:p>
            <a:pPr marL="1117854" lvl="4" indent="-457200">
              <a:lnSpc>
                <a:spcPct val="110000"/>
              </a:lnSpc>
              <a:spcBef>
                <a:spcPts val="0"/>
              </a:spcBef>
              <a:spcAft>
                <a:spcPts val="600"/>
              </a:spcAft>
              <a:buClr>
                <a:srgbClr val="57D3FF"/>
              </a:buClr>
              <a:buSzPct val="100000"/>
              <a:buFont typeface="Wingdings" panose="05000000000000000000" pitchFamily="2" charset="2"/>
              <a:buChar char="§"/>
            </a:pPr>
            <a:r>
              <a:rPr lang="en-US" sz="2800" dirty="0">
                <a:solidFill>
                  <a:schemeClr val="bg1"/>
                </a:solidFill>
                <a:latin typeface="+mj-lt"/>
              </a:rPr>
              <a:t>Indicate if project is located in one of the counties listed.</a:t>
            </a:r>
          </a:p>
          <a:p>
            <a:pPr marL="605790" lvl="1" indent="-457200">
              <a:lnSpc>
                <a:spcPct val="110000"/>
              </a:lnSpc>
              <a:spcBef>
                <a:spcPts val="0"/>
              </a:spcBef>
              <a:spcAft>
                <a:spcPts val="600"/>
              </a:spcAft>
              <a:buClr>
                <a:srgbClr val="57D3FF"/>
              </a:buClr>
              <a:buSzPct val="100000"/>
              <a:buFont typeface="Arial" panose="020B0604020202020204" pitchFamily="34" charset="0"/>
              <a:buChar char="•"/>
            </a:pPr>
            <a:r>
              <a:rPr lang="en-US" sz="3200" b="0" dirty="0">
                <a:solidFill>
                  <a:schemeClr val="bg1"/>
                </a:solidFill>
                <a:latin typeface="+mj-lt"/>
              </a:rPr>
              <a:t>Vehicle(s) will operate primarily in a listed </a:t>
            </a:r>
            <a:r>
              <a:rPr lang="en-US" sz="3200" b="0" dirty="0">
                <a:solidFill>
                  <a:srgbClr val="57D3FF"/>
                </a:solidFill>
                <a:latin typeface="+mj-lt"/>
                <a:hlinkClick r:id="rId2">
                  <a:extLst>
                    <a:ext uri="{A12FA001-AC4F-418D-AE19-62706E023703}">
                      <ahyp:hlinkClr xmlns:ahyp="http://schemas.microsoft.com/office/drawing/2018/hyperlinkcolor" val="tx"/>
                    </a:ext>
                  </a:extLst>
                </a:hlinkClick>
              </a:rPr>
              <a:t>environmental justice (EJ) community </a:t>
            </a:r>
            <a:endParaRPr lang="en-US" sz="3200" b="0" dirty="0">
              <a:solidFill>
                <a:srgbClr val="57D3FF"/>
              </a:solidFill>
              <a:latin typeface="+mj-lt"/>
            </a:endParaRPr>
          </a:p>
          <a:p>
            <a:pPr marL="1117854" lvl="4" indent="-457200">
              <a:lnSpc>
                <a:spcPct val="110000"/>
              </a:lnSpc>
              <a:spcBef>
                <a:spcPts val="0"/>
              </a:spcBef>
              <a:spcAft>
                <a:spcPts val="600"/>
              </a:spcAft>
              <a:buClr>
                <a:srgbClr val="57D3FF"/>
              </a:buClr>
              <a:buSzPct val="100000"/>
              <a:buFont typeface="Wingdings" panose="05000000000000000000" pitchFamily="2" charset="2"/>
              <a:buChar char="§"/>
            </a:pPr>
            <a:r>
              <a:rPr lang="en-US" sz="2800" b="1" dirty="0">
                <a:solidFill>
                  <a:srgbClr val="FFC000"/>
                </a:solidFill>
                <a:latin typeface="+mj-lt"/>
              </a:rPr>
              <a:t>Updated!!</a:t>
            </a:r>
            <a:r>
              <a:rPr lang="en-US" sz="2800" b="1" dirty="0">
                <a:solidFill>
                  <a:schemeClr val="bg1"/>
                </a:solidFill>
                <a:latin typeface="+mj-lt"/>
              </a:rPr>
              <a:t> </a:t>
            </a:r>
            <a:r>
              <a:rPr lang="en-US" sz="2800" dirty="0">
                <a:solidFill>
                  <a:schemeClr val="bg1"/>
                </a:solidFill>
                <a:latin typeface="+mj-lt"/>
              </a:rPr>
              <a:t>Towns on the DECD List of “Distressed Municipalities” and “Defined Census Blocks within Other Affected Towns” will be accepted as EJ communities. </a:t>
            </a:r>
          </a:p>
          <a:p>
            <a:pPr marL="1401318" lvl="6" indent="-457200">
              <a:lnSpc>
                <a:spcPct val="110000"/>
              </a:lnSpc>
              <a:spcBef>
                <a:spcPts val="0"/>
              </a:spcBef>
              <a:spcAft>
                <a:spcPts val="600"/>
              </a:spcAft>
              <a:buClr>
                <a:srgbClr val="FFC000"/>
              </a:buClr>
              <a:buSzPct val="100000"/>
              <a:buFont typeface="Wingdings" panose="05000000000000000000" pitchFamily="2" charset="2"/>
              <a:buChar char="Ø"/>
            </a:pPr>
            <a:r>
              <a:rPr lang="en-US" sz="2600" dirty="0">
                <a:solidFill>
                  <a:schemeClr val="bg1"/>
                </a:solidFill>
                <a:latin typeface="+mj-lt"/>
              </a:rPr>
              <a:t>Applicants must verify that operation of the vehicles is in the defined census block group which can be confirmed by checking the specific address using the </a:t>
            </a:r>
            <a:r>
              <a:rPr lang="en-US" sz="2600" dirty="0">
                <a:solidFill>
                  <a:schemeClr val="bg1"/>
                </a:solidFill>
                <a:latin typeface="+mj-lt"/>
                <a:hlinkClick r:id="rId3">
                  <a:extLst>
                    <a:ext uri="{A12FA001-AC4F-418D-AE19-62706E023703}">
                      <ahyp:hlinkClr xmlns:ahyp="http://schemas.microsoft.com/office/drawing/2018/hyperlinkcolor" val="tx"/>
                    </a:ext>
                  </a:extLst>
                </a:hlinkClick>
              </a:rPr>
              <a:t>2023 Environmental Justice Communities </a:t>
            </a:r>
            <a:r>
              <a:rPr lang="en-US" sz="2600" dirty="0">
                <a:solidFill>
                  <a:schemeClr val="bg1"/>
                </a:solidFill>
                <a:latin typeface="+mj-lt"/>
              </a:rPr>
              <a:t>(arcgis.com) tool. </a:t>
            </a:r>
          </a:p>
          <a:p>
            <a:pPr marL="1129284" lvl="4" indent="-342900">
              <a:lnSpc>
                <a:spcPts val="2200"/>
              </a:lnSpc>
              <a:spcBef>
                <a:spcPts val="0"/>
              </a:spcBef>
              <a:spcAft>
                <a:spcPts val="600"/>
              </a:spcAft>
              <a:buClr>
                <a:srgbClr val="FFC000"/>
              </a:buClr>
              <a:buSzPct val="100000"/>
              <a:buFont typeface="Wingdings" panose="05000000000000000000" pitchFamily="2" charset="2"/>
              <a:buChar char="Ø"/>
            </a:pPr>
            <a:endParaRPr lang="en-US" sz="2000" dirty="0">
              <a:solidFill>
                <a:schemeClr val="bg1"/>
              </a:solidFill>
              <a:latin typeface="+mj-lt"/>
            </a:endParaRPr>
          </a:p>
          <a:p>
            <a:pPr marL="605790" lvl="1" indent="-457200">
              <a:spcBef>
                <a:spcPts val="0"/>
              </a:spcBef>
              <a:buClr>
                <a:srgbClr val="57D3FF"/>
              </a:buClr>
              <a:buSzPct val="100000"/>
              <a:buFont typeface="Arial" panose="020B0604020202020204" pitchFamily="34" charset="0"/>
              <a:buChar char="•"/>
            </a:pPr>
            <a:endParaRPr lang="en-US" sz="3200" b="0" dirty="0">
              <a:solidFill>
                <a:schemeClr val="bg1"/>
              </a:solidFill>
              <a:latin typeface="+mj-lt"/>
            </a:endParaRPr>
          </a:p>
          <a:p>
            <a:pPr marL="0" indent="0">
              <a:buNone/>
            </a:pPr>
            <a:endParaRPr lang="en-US" sz="1800" dirty="0">
              <a:solidFill>
                <a:schemeClr val="bg1"/>
              </a:solidFill>
            </a:endParaRPr>
          </a:p>
        </p:txBody>
      </p:sp>
      <p:sp>
        <p:nvSpPr>
          <p:cNvPr id="4" name="Date Placeholder 3">
            <a:extLst>
              <a:ext uri="{FF2B5EF4-FFF2-40B4-BE49-F238E27FC236}">
                <a16:creationId xmlns:a16="http://schemas.microsoft.com/office/drawing/2014/main" id="{E53E3C65-D16D-466B-BCBC-01E86B20F644}"/>
              </a:ext>
            </a:extLst>
          </p:cNvPr>
          <p:cNvSpPr>
            <a:spLocks noGrp="1"/>
          </p:cNvSpPr>
          <p:nvPr>
            <p:ph type="dt" sz="half" idx="10"/>
          </p:nvPr>
        </p:nvSpPr>
        <p:spPr>
          <a:xfrm rot="5400000">
            <a:off x="10735056" y="987552"/>
            <a:ext cx="2286000" cy="640080"/>
          </a:xfrm>
        </p:spPr>
        <p:txBody>
          <a:bodyPr anchor="ctr">
            <a:normAutofit/>
          </a:bodyPr>
          <a:lstStyle/>
          <a:p>
            <a:pPr marL="0" marR="0" lvl="0" indent="0" algn="r" defTabSz="457200" rtl="0" eaLnBrk="1" fontAlgn="auto" latinLnBrk="0" hangingPunct="1">
              <a:lnSpc>
                <a:spcPct val="100000"/>
              </a:lnSpc>
              <a:spcBef>
                <a:spcPts val="0"/>
              </a:spcBef>
              <a:spcAft>
                <a:spcPts val="600"/>
              </a:spcAft>
              <a:buClrTx/>
              <a:buSzTx/>
              <a:buFontTx/>
              <a:buNone/>
              <a:tabLst/>
              <a:defRPr/>
            </a:pPr>
            <a:fld id="{FDEE75F8-48EB-4839-9E71-8CCEE647FA5C}" type="datetime1">
              <a:rPr kumimoji="0" lang="en-US" sz="1000" b="0" i="0" u="none" strike="noStrike" kern="1200" cap="none" spc="0" normalizeH="0" baseline="0" noProof="0">
                <a:ln>
                  <a:noFill/>
                </a:ln>
                <a:solidFill>
                  <a:prstClr val="white"/>
                </a:solidFill>
                <a:effectLst/>
                <a:uLnTx/>
                <a:uFillTx/>
                <a:latin typeface="Public Sans ExtraBold"/>
                <a:ea typeface="+mn-ea"/>
                <a:cs typeface="+mn-cs"/>
              </a:rPr>
              <a:pPr marL="0" marR="0" lvl="0" indent="0" algn="r" defTabSz="457200" rtl="0" eaLnBrk="1" fontAlgn="auto" latinLnBrk="0" hangingPunct="1">
                <a:lnSpc>
                  <a:spcPct val="100000"/>
                </a:lnSpc>
                <a:spcBef>
                  <a:spcPts val="0"/>
                </a:spcBef>
                <a:spcAft>
                  <a:spcPts val="600"/>
                </a:spcAft>
                <a:buClrTx/>
                <a:buSzTx/>
                <a:buFontTx/>
                <a:buNone/>
                <a:tabLst/>
                <a:defRPr/>
              </a:pPr>
              <a:t>1/9/2025</a:t>
            </a:fld>
            <a:endParaRPr kumimoji="0" lang="en-US" sz="1000" b="0" i="0" u="none" strike="noStrike" kern="1200" cap="none" spc="0" normalizeH="0" baseline="0" noProof="0" dirty="0">
              <a:ln>
                <a:noFill/>
              </a:ln>
              <a:solidFill>
                <a:prstClr val="white"/>
              </a:solidFill>
              <a:effectLst/>
              <a:uLnTx/>
              <a:uFillTx/>
              <a:latin typeface="Public Sans ExtraBold"/>
              <a:ea typeface="+mn-ea"/>
              <a:cs typeface="+mn-cs"/>
            </a:endParaRPr>
          </a:p>
        </p:txBody>
      </p:sp>
      <p:sp>
        <p:nvSpPr>
          <p:cNvPr id="5" name="Footer Placeholder 4">
            <a:extLst>
              <a:ext uri="{FF2B5EF4-FFF2-40B4-BE49-F238E27FC236}">
                <a16:creationId xmlns:a16="http://schemas.microsoft.com/office/drawing/2014/main" id="{F00EBBC9-2D71-471B-B443-E7F11EB28810}"/>
              </a:ext>
            </a:extLst>
          </p:cNvPr>
          <p:cNvSpPr>
            <a:spLocks noGrp="1"/>
          </p:cNvSpPr>
          <p:nvPr>
            <p:ph type="ftr" sz="quarter" idx="11"/>
          </p:nvPr>
        </p:nvSpPr>
        <p:spPr>
          <a:xfrm rot="5400000">
            <a:off x="10040112" y="4032504"/>
            <a:ext cx="3657600" cy="640080"/>
          </a:xfrm>
        </p:spPr>
        <p:txBody>
          <a:bodyPr anchor="ctr">
            <a:normAutofit/>
          </a:bodyPr>
          <a:lstStyle/>
          <a:p>
            <a:pPr marL="0" marR="0" lvl="0" indent="0" algn="l" defTabSz="457200" rtl="0" eaLnBrk="1" fontAlgn="auto" latinLnBrk="0" hangingPunct="1">
              <a:lnSpc>
                <a:spcPct val="100000"/>
              </a:lnSpc>
              <a:spcBef>
                <a:spcPts val="0"/>
              </a:spcBef>
              <a:spcAft>
                <a:spcPts val="600"/>
              </a:spcAft>
              <a:buClrTx/>
              <a:buSzTx/>
              <a:buFontTx/>
              <a:buNone/>
              <a:tabLst/>
              <a:defRPr/>
            </a:pPr>
            <a:r>
              <a:rPr kumimoji="0" lang="en-US" sz="1000" b="0" i="0" u="none" strike="noStrike" kern="1200" cap="none" spc="0" normalizeH="0" baseline="0" noProof="0" dirty="0">
                <a:ln>
                  <a:noFill/>
                </a:ln>
                <a:solidFill>
                  <a:prstClr val="white"/>
                </a:solidFill>
                <a:effectLst/>
                <a:uLnTx/>
                <a:uFillTx/>
                <a:latin typeface="Public Sans ExtraBold"/>
                <a:ea typeface="+mn-ea"/>
                <a:cs typeface="+mn-cs"/>
              </a:rPr>
              <a:t>Connecticut Department of Energy &amp; Environmental Protection</a:t>
            </a:r>
          </a:p>
        </p:txBody>
      </p:sp>
    </p:spTree>
    <p:extLst>
      <p:ext uri="{BB962C8B-B14F-4D97-AF65-F5344CB8AC3E}">
        <p14:creationId xmlns:p14="http://schemas.microsoft.com/office/powerpoint/2010/main" val="722386488"/>
      </p:ext>
    </p:extLst>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28" name="Slide Background Fill">
            <a:extLst>
              <a:ext uri="{FF2B5EF4-FFF2-40B4-BE49-F238E27FC236}">
                <a16:creationId xmlns:a16="http://schemas.microsoft.com/office/drawing/2014/main" id="{7D07B7BC-3270-4CF3-A7AA-0937908AD58A}"/>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49"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Public Sans"/>
              <a:ea typeface="+mn-ea"/>
              <a:cs typeface="+mn-cs"/>
            </a:endParaRPr>
          </a:p>
        </p:txBody>
      </p:sp>
      <p:grpSp>
        <p:nvGrpSpPr>
          <p:cNvPr id="30" name="Group 29">
            <a:extLst>
              <a:ext uri="{FF2B5EF4-FFF2-40B4-BE49-F238E27FC236}">
                <a16:creationId xmlns:a16="http://schemas.microsoft.com/office/drawing/2014/main" id="{3248F5E6-4377-481A-9615-8B26AF96A076}"/>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0"/>
            <a:ext cx="12188952" cy="6858000"/>
            <a:chOff x="651279" y="598259"/>
            <a:chExt cx="10889442" cy="5680742"/>
          </a:xfrm>
        </p:grpSpPr>
        <p:sp>
          <p:nvSpPr>
            <p:cNvPr id="31" name="Color">
              <a:extLst>
                <a:ext uri="{FF2B5EF4-FFF2-40B4-BE49-F238E27FC236}">
                  <a16:creationId xmlns:a16="http://schemas.microsoft.com/office/drawing/2014/main" id="{D8552057-9E04-4499-916A-649BB6B5126C}"/>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Public Sans"/>
                <a:ea typeface="+mn-ea"/>
                <a:cs typeface="+mn-cs"/>
              </a:endParaRPr>
            </a:p>
          </p:txBody>
        </p:sp>
        <p:sp>
          <p:nvSpPr>
            <p:cNvPr id="32" name="Color">
              <a:extLst>
                <a:ext uri="{FF2B5EF4-FFF2-40B4-BE49-F238E27FC236}">
                  <a16:creationId xmlns:a16="http://schemas.microsoft.com/office/drawing/2014/main" id="{D1194A2F-4E63-4228-A833-4D86528EAD7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Public Sans"/>
                <a:ea typeface="+mn-ea"/>
                <a:cs typeface="+mn-cs"/>
              </a:endParaRPr>
            </a:p>
          </p:txBody>
        </p:sp>
      </p:grpSp>
      <p:grpSp>
        <p:nvGrpSpPr>
          <p:cNvPr id="34" name="Group 33">
            <a:extLst>
              <a:ext uri="{FF2B5EF4-FFF2-40B4-BE49-F238E27FC236}">
                <a16:creationId xmlns:a16="http://schemas.microsoft.com/office/drawing/2014/main" id="{E27AF472-EAE3-4572-AB69-B92BD10DBC6D}"/>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35" name="Freeform: Shape 34">
              <a:extLst>
                <a:ext uri="{FF2B5EF4-FFF2-40B4-BE49-F238E27FC236}">
                  <a16:creationId xmlns:a16="http://schemas.microsoft.com/office/drawing/2014/main" id="{BF4DB9D2-6215-420C-874C-82EADF8C6C70}"/>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Public Sans"/>
                <a:ea typeface="+mn-ea"/>
                <a:cs typeface="+mn-cs"/>
              </a:endParaRPr>
            </a:p>
          </p:txBody>
        </p:sp>
        <p:sp>
          <p:nvSpPr>
            <p:cNvPr id="36" name="Freeform: Shape 35">
              <a:extLst>
                <a:ext uri="{FF2B5EF4-FFF2-40B4-BE49-F238E27FC236}">
                  <a16:creationId xmlns:a16="http://schemas.microsoft.com/office/drawing/2014/main" id="{1F003139-C97C-44FA-B139-32E4DFDCE9C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Public Sans"/>
                <a:ea typeface="+mn-ea"/>
                <a:cs typeface="+mn-cs"/>
              </a:endParaRPr>
            </a:p>
          </p:txBody>
        </p:sp>
        <p:sp>
          <p:nvSpPr>
            <p:cNvPr id="37" name="Freeform: Shape 36">
              <a:extLst>
                <a:ext uri="{FF2B5EF4-FFF2-40B4-BE49-F238E27FC236}">
                  <a16:creationId xmlns:a16="http://schemas.microsoft.com/office/drawing/2014/main" id="{5CE4DD6E-8CEA-45EE-B630-DBC22144D88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Public Sans"/>
                <a:ea typeface="+mn-ea"/>
                <a:cs typeface="+mn-cs"/>
              </a:endParaRPr>
            </a:p>
          </p:txBody>
        </p:sp>
        <p:sp>
          <p:nvSpPr>
            <p:cNvPr id="38" name="Freeform: Shape 37">
              <a:extLst>
                <a:ext uri="{FF2B5EF4-FFF2-40B4-BE49-F238E27FC236}">
                  <a16:creationId xmlns:a16="http://schemas.microsoft.com/office/drawing/2014/main" id="{A4372F7F-AA3C-470B-AA61-7C35B7722C9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Public Sans"/>
                <a:ea typeface="+mn-ea"/>
                <a:cs typeface="+mn-cs"/>
              </a:endParaRPr>
            </a:p>
          </p:txBody>
        </p:sp>
        <p:sp>
          <p:nvSpPr>
            <p:cNvPr id="39" name="Freeform: Shape 38">
              <a:extLst>
                <a:ext uri="{FF2B5EF4-FFF2-40B4-BE49-F238E27FC236}">
                  <a16:creationId xmlns:a16="http://schemas.microsoft.com/office/drawing/2014/main" id="{34B605BF-D199-43DD-9328-E99F2ADFC6F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Public Sans"/>
                <a:ea typeface="+mn-ea"/>
                <a:cs typeface="+mn-cs"/>
              </a:endParaRPr>
            </a:p>
          </p:txBody>
        </p:sp>
        <p:sp>
          <p:nvSpPr>
            <p:cNvPr id="40" name="Freeform: Shape 39">
              <a:extLst>
                <a:ext uri="{FF2B5EF4-FFF2-40B4-BE49-F238E27FC236}">
                  <a16:creationId xmlns:a16="http://schemas.microsoft.com/office/drawing/2014/main" id="{E5D42A77-7336-4A35-8922-8098A16AA27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Public Sans"/>
                <a:ea typeface="+mn-ea"/>
                <a:cs typeface="+mn-cs"/>
              </a:endParaRPr>
            </a:p>
          </p:txBody>
        </p:sp>
        <p:sp>
          <p:nvSpPr>
            <p:cNvPr id="41" name="Freeform: Shape 40">
              <a:extLst>
                <a:ext uri="{FF2B5EF4-FFF2-40B4-BE49-F238E27FC236}">
                  <a16:creationId xmlns:a16="http://schemas.microsoft.com/office/drawing/2014/main" id="{7401EE7D-B85D-4C10-AB8C-71884EFB112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Public Sans"/>
                <a:ea typeface="+mn-ea"/>
                <a:cs typeface="+mn-cs"/>
              </a:endParaRPr>
            </a:p>
          </p:txBody>
        </p:sp>
      </p:grpSp>
      <p:sp>
        <p:nvSpPr>
          <p:cNvPr id="2" name="Title 1">
            <a:extLst>
              <a:ext uri="{FF2B5EF4-FFF2-40B4-BE49-F238E27FC236}">
                <a16:creationId xmlns:a16="http://schemas.microsoft.com/office/drawing/2014/main" id="{3630D9C6-276F-4D27-8C4E-B26E36AC76AC}"/>
              </a:ext>
            </a:extLst>
          </p:cNvPr>
          <p:cNvSpPr>
            <a:spLocks noGrp="1"/>
          </p:cNvSpPr>
          <p:nvPr>
            <p:ph type="title"/>
          </p:nvPr>
        </p:nvSpPr>
        <p:spPr>
          <a:xfrm>
            <a:off x="786384" y="576072"/>
            <a:ext cx="10377484" cy="1025957"/>
          </a:xfrm>
        </p:spPr>
        <p:txBody>
          <a:bodyPr anchor="t">
            <a:normAutofit/>
          </a:bodyPr>
          <a:lstStyle/>
          <a:p>
            <a:r>
              <a:rPr lang="en-US" sz="4000" dirty="0">
                <a:solidFill>
                  <a:schemeClr val="bg1"/>
                </a:solidFill>
              </a:rPr>
              <a:t>Part V – Evaluation Criteria </a:t>
            </a:r>
            <a:r>
              <a:rPr lang="en-US" sz="3600" i="1" dirty="0">
                <a:solidFill>
                  <a:schemeClr val="bg1"/>
                </a:solidFill>
              </a:rPr>
              <a:t>(cont.)</a:t>
            </a:r>
          </a:p>
        </p:txBody>
      </p:sp>
      <p:sp>
        <p:nvSpPr>
          <p:cNvPr id="3" name="Content Placeholder 2">
            <a:extLst>
              <a:ext uri="{FF2B5EF4-FFF2-40B4-BE49-F238E27FC236}">
                <a16:creationId xmlns:a16="http://schemas.microsoft.com/office/drawing/2014/main" id="{0B328DA5-C605-40B1-A0C9-92F3F237F1F8}"/>
              </a:ext>
            </a:extLst>
          </p:cNvPr>
          <p:cNvSpPr>
            <a:spLocks noGrp="1"/>
          </p:cNvSpPr>
          <p:nvPr>
            <p:ph idx="1"/>
          </p:nvPr>
        </p:nvSpPr>
        <p:spPr>
          <a:xfrm>
            <a:off x="829056" y="1402650"/>
            <a:ext cx="10719816" cy="5138204"/>
          </a:xfrm>
        </p:spPr>
        <p:txBody>
          <a:bodyPr anchor="ctr">
            <a:normAutofit fontScale="25000" lnSpcReduction="20000"/>
          </a:bodyPr>
          <a:lstStyle/>
          <a:p>
            <a:pPr marL="605790" lvl="1" indent="-457200">
              <a:lnSpc>
                <a:spcPct val="120000"/>
              </a:lnSpc>
              <a:spcBef>
                <a:spcPts val="0"/>
              </a:spcBef>
              <a:spcAft>
                <a:spcPts val="600"/>
              </a:spcAft>
              <a:buClr>
                <a:srgbClr val="57D3FF"/>
              </a:buClr>
              <a:buSzPct val="100000"/>
              <a:buFont typeface="Arial" panose="020B0604020202020204" pitchFamily="34" charset="0"/>
              <a:buChar char="•"/>
            </a:pPr>
            <a:r>
              <a:rPr kumimoji="0" lang="en-US" sz="10400" b="0" i="0" u="none" strike="noStrike" kern="1200" cap="none" spc="0" normalizeH="0" baseline="0" noProof="0" dirty="0">
                <a:ln>
                  <a:noFill/>
                </a:ln>
                <a:solidFill>
                  <a:schemeClr val="bg1"/>
                </a:solidFill>
                <a:uLnTx/>
                <a:uFillTx/>
                <a:latin typeface="+mj-lt"/>
                <a:ea typeface="+mn-ea"/>
                <a:cs typeface="+mn-cs"/>
              </a:rPr>
              <a:t>Project is </a:t>
            </a:r>
            <a:r>
              <a:rPr lang="en-US" sz="10400" b="0" dirty="0">
                <a:solidFill>
                  <a:schemeClr val="bg1"/>
                </a:solidFill>
                <a:latin typeface="+mj-lt"/>
              </a:rPr>
              <a:t>within 5 miles of</a:t>
            </a:r>
            <a:r>
              <a:rPr kumimoji="0" lang="en-US" sz="10400" b="0" i="0" u="none" strike="noStrike" kern="1200" cap="none" spc="0" normalizeH="0" baseline="0" noProof="0" dirty="0">
                <a:ln>
                  <a:noFill/>
                </a:ln>
                <a:solidFill>
                  <a:schemeClr val="bg1"/>
                </a:solidFill>
                <a:uLnTx/>
                <a:uFillTx/>
                <a:latin typeface="+mj-lt"/>
                <a:ea typeface="+mn-ea"/>
                <a:cs typeface="+mn-cs"/>
              </a:rPr>
              <a:t> a transportation hub or corridor.</a:t>
            </a:r>
          </a:p>
          <a:p>
            <a:pPr marL="605790" lvl="1" indent="-457200">
              <a:lnSpc>
                <a:spcPct val="120000"/>
              </a:lnSpc>
              <a:spcBef>
                <a:spcPts val="0"/>
              </a:spcBef>
              <a:spcAft>
                <a:spcPts val="600"/>
              </a:spcAft>
              <a:buClr>
                <a:srgbClr val="57D3FF"/>
              </a:buClr>
              <a:buSzPct val="100000"/>
              <a:buFont typeface="Arial" panose="020B0604020202020204" pitchFamily="34" charset="0"/>
              <a:buChar char="•"/>
            </a:pPr>
            <a:r>
              <a:rPr kumimoji="0" lang="en-US" sz="10400" b="0" i="0" u="none" strike="noStrike" kern="1200" cap="none" spc="0" normalizeH="0" baseline="0" noProof="0" dirty="0">
                <a:ln>
                  <a:noFill/>
                </a:ln>
                <a:solidFill>
                  <a:srgbClr val="FFFFFF"/>
                </a:solidFill>
                <a:uLnTx/>
                <a:uFillTx/>
                <a:latin typeface="+mj-lt"/>
                <a:ea typeface="+mn-ea"/>
                <a:cs typeface="+mn-cs"/>
              </a:rPr>
              <a:t>Project is in an area that has borne a disproportionate share of the adverse impacts of air pollution </a:t>
            </a:r>
            <a:r>
              <a:rPr kumimoji="0" lang="en-US" sz="10400" b="0" i="0" u="none" strike="noStrike" kern="1200" cap="none" spc="0" normalizeH="0" baseline="0" noProof="0" dirty="0">
                <a:ln>
                  <a:noFill/>
                </a:ln>
                <a:solidFill>
                  <a:srgbClr val="FFFFFF"/>
                </a:solidFill>
                <a:uLnTx/>
                <a:uFillTx/>
                <a:latin typeface="+mj-lt"/>
              </a:rPr>
              <a:t>from diesel fleets, including ports, rail yards, terminals, construction sites, school bus depots/yards, and distribution centers.</a:t>
            </a:r>
            <a:endParaRPr lang="en-US" sz="10400" b="0" dirty="0">
              <a:solidFill>
                <a:srgbClr val="FFFFFF"/>
              </a:solidFill>
              <a:latin typeface="+mj-lt"/>
            </a:endParaRPr>
          </a:p>
          <a:p>
            <a:pPr marL="605790" lvl="1" indent="-457200">
              <a:lnSpc>
                <a:spcPct val="120000"/>
              </a:lnSpc>
              <a:spcBef>
                <a:spcPts val="0"/>
              </a:spcBef>
              <a:spcAft>
                <a:spcPts val="600"/>
              </a:spcAft>
              <a:buClr>
                <a:srgbClr val="57D3FF"/>
              </a:buClr>
              <a:buSzPct val="100000"/>
              <a:buFont typeface="Arial" panose="020B0604020202020204" pitchFamily="34" charset="0"/>
              <a:buChar char="•"/>
            </a:pPr>
            <a:r>
              <a:rPr kumimoji="0" lang="en-US" sz="10400" b="0" i="0" u="none" strike="noStrike" kern="1200" cap="none" spc="0" normalizeH="0" baseline="0" noProof="0" dirty="0">
                <a:ln>
                  <a:noFill/>
                </a:ln>
                <a:solidFill>
                  <a:srgbClr val="FFFFFF"/>
                </a:solidFill>
                <a:uLnTx/>
                <a:uFillTx/>
                <a:latin typeface="+mj-lt"/>
              </a:rPr>
              <a:t>Applicant has, or project includes, a motor-vehicle anti-idling education and outreach program.</a:t>
            </a:r>
            <a:endParaRPr lang="en-US" sz="10400" b="0" dirty="0">
              <a:solidFill>
                <a:srgbClr val="FFFFFF"/>
              </a:solidFill>
              <a:latin typeface="+mj-lt"/>
            </a:endParaRPr>
          </a:p>
          <a:p>
            <a:pPr marL="946404" lvl="4" indent="-285750">
              <a:lnSpc>
                <a:spcPct val="120000"/>
              </a:lnSpc>
              <a:spcBef>
                <a:spcPts val="0"/>
              </a:spcBef>
              <a:spcAft>
                <a:spcPts val="600"/>
              </a:spcAft>
              <a:buClr>
                <a:srgbClr val="57D3FF"/>
              </a:buClr>
              <a:buSzPct val="100000"/>
              <a:buFont typeface="Wingdings" panose="05000000000000000000" pitchFamily="2" charset="2"/>
              <a:buChar char="§"/>
            </a:pPr>
            <a:r>
              <a:rPr kumimoji="0" lang="en-US" sz="10400" b="0" i="0" u="none" strike="noStrike" kern="1200" cap="none" spc="0" normalizeH="0" baseline="0" noProof="0" dirty="0">
                <a:ln>
                  <a:noFill/>
                </a:ln>
                <a:solidFill>
                  <a:srgbClr val="FFFFFF"/>
                </a:solidFill>
                <a:uLnTx/>
                <a:uFillTx/>
                <a:latin typeface="+mj-lt"/>
                <a:ea typeface="+mn-ea"/>
                <a:cs typeface="+mn-cs"/>
              </a:rPr>
              <a:t>If checked, summarize plan and submit documentation proving existence of anti-idling program.</a:t>
            </a:r>
          </a:p>
          <a:p>
            <a:pPr marL="605790" lvl="1" indent="-457200">
              <a:lnSpc>
                <a:spcPct val="120000"/>
              </a:lnSpc>
              <a:spcBef>
                <a:spcPts val="0"/>
              </a:spcBef>
              <a:spcAft>
                <a:spcPts val="600"/>
              </a:spcAft>
              <a:buClr>
                <a:srgbClr val="57D3FF"/>
              </a:buClr>
              <a:buSzPct val="100000"/>
              <a:buFont typeface="Arial" panose="020B0604020202020204" pitchFamily="34" charset="0"/>
              <a:buChar char="•"/>
            </a:pPr>
            <a:r>
              <a:rPr kumimoji="0" lang="en-US" sz="10400" b="0" i="0" u="none" strike="noStrike" kern="1200" cap="none" spc="0" normalizeH="0" baseline="0" noProof="0" dirty="0">
                <a:ln>
                  <a:noFill/>
                </a:ln>
                <a:solidFill>
                  <a:srgbClr val="FFFFFF"/>
                </a:solidFill>
                <a:uLnTx/>
                <a:uFillTx/>
                <a:latin typeface="+mj-lt"/>
                <a:ea typeface="+mn-ea"/>
                <a:cs typeface="+mn-cs"/>
              </a:rPr>
              <a:t>Project is consistent with the transportation section of the </a:t>
            </a:r>
            <a:r>
              <a:rPr kumimoji="0" lang="en-US" sz="10400" b="0" i="0" u="none" strike="noStrike" kern="1200" cap="none" spc="0" normalizeH="0" baseline="0" noProof="0" dirty="0">
                <a:ln>
                  <a:noFill/>
                </a:ln>
                <a:solidFill>
                  <a:srgbClr val="57D3FF"/>
                </a:solidFill>
                <a:uLnTx/>
                <a:uFillTx/>
                <a:latin typeface="+mj-lt"/>
                <a:ea typeface="+mn-ea"/>
                <a:cs typeface="+mn-cs"/>
                <a:hlinkClick r:id="rId2">
                  <a:extLst>
                    <a:ext uri="{A12FA001-AC4F-418D-AE19-62706E023703}">
                      <ahyp:hlinkClr xmlns:ahyp="http://schemas.microsoft.com/office/drawing/2018/hyperlinkcolor" val="tx"/>
                    </a:ext>
                  </a:extLst>
                </a:hlinkClick>
              </a:rPr>
              <a:t>2018 Comprehensive Energy Strategy</a:t>
            </a:r>
            <a:r>
              <a:rPr kumimoji="0" lang="en-US" sz="10400" b="0" i="0" u="none" strike="noStrike" kern="1200" cap="none" spc="0" normalizeH="0" baseline="0" noProof="0" dirty="0">
                <a:ln>
                  <a:noFill/>
                </a:ln>
                <a:solidFill>
                  <a:srgbClr val="6B9F25"/>
                </a:solidFill>
                <a:uLnTx/>
                <a:uFillTx/>
                <a:latin typeface="+mj-lt"/>
                <a:ea typeface="+mn-ea"/>
                <a:cs typeface="+mn-cs"/>
                <a:hlinkClick r:id="rId2">
                  <a:extLst>
                    <a:ext uri="{A12FA001-AC4F-418D-AE19-62706E023703}">
                      <ahyp:hlinkClr xmlns:ahyp="http://schemas.microsoft.com/office/drawing/2018/hyperlinkcolor" val="tx"/>
                    </a:ext>
                  </a:extLst>
                </a:hlinkClick>
              </a:rPr>
              <a:t> </a:t>
            </a:r>
            <a:r>
              <a:rPr kumimoji="0" lang="en-US" sz="10400" b="0" i="0" u="none" strike="noStrike" kern="1200" cap="none" spc="0" normalizeH="0" baseline="0" noProof="0" dirty="0">
                <a:ln>
                  <a:noFill/>
                </a:ln>
                <a:solidFill>
                  <a:srgbClr val="FFFFFF"/>
                </a:solidFill>
                <a:uLnTx/>
                <a:uFillTx/>
                <a:latin typeface="+mj-lt"/>
                <a:ea typeface="+mn-ea"/>
                <a:cs typeface="+mn-cs"/>
              </a:rPr>
              <a:t>for Connecticut and the </a:t>
            </a:r>
            <a:r>
              <a:rPr kumimoji="0" lang="en-US" sz="10400" b="0" i="0" u="none" strike="noStrike" kern="1200" cap="none" spc="0" normalizeH="0" baseline="0" noProof="0" dirty="0">
                <a:ln>
                  <a:noFill/>
                </a:ln>
                <a:solidFill>
                  <a:srgbClr val="57D3FF"/>
                </a:solidFill>
                <a:uLnTx/>
                <a:uFillTx/>
                <a:latin typeface="+mj-lt"/>
                <a:ea typeface="+mn-ea"/>
                <a:cs typeface="+mn-cs"/>
                <a:hlinkClick r:id="rId3">
                  <a:extLst>
                    <a:ext uri="{A12FA001-AC4F-418D-AE19-62706E023703}">
                      <ahyp:hlinkClr xmlns:ahyp="http://schemas.microsoft.com/office/drawing/2018/hyperlinkcolor" val="tx"/>
                    </a:ext>
                  </a:extLst>
                </a:hlinkClick>
              </a:rPr>
              <a:t>State’s 2020 EV Roadmap</a:t>
            </a:r>
            <a:r>
              <a:rPr kumimoji="0" lang="en-US" sz="10400" b="0" i="0" u="none" strike="noStrike" kern="1200" cap="none" spc="0" normalizeH="0" baseline="0" noProof="0" dirty="0">
                <a:ln>
                  <a:noFill/>
                </a:ln>
                <a:solidFill>
                  <a:srgbClr val="57D3FF"/>
                </a:solidFill>
                <a:uLnTx/>
                <a:uFillTx/>
                <a:latin typeface="+mj-lt"/>
                <a:ea typeface="+mn-ea"/>
                <a:cs typeface="+mn-cs"/>
              </a:rPr>
              <a:t>. </a:t>
            </a:r>
          </a:p>
          <a:p>
            <a:pPr marL="0" indent="0">
              <a:buNone/>
            </a:pPr>
            <a:endParaRPr lang="en-US" sz="1800" dirty="0">
              <a:solidFill>
                <a:schemeClr val="bg1"/>
              </a:solidFill>
            </a:endParaRPr>
          </a:p>
        </p:txBody>
      </p:sp>
      <p:sp>
        <p:nvSpPr>
          <p:cNvPr id="4" name="Date Placeholder 3">
            <a:extLst>
              <a:ext uri="{FF2B5EF4-FFF2-40B4-BE49-F238E27FC236}">
                <a16:creationId xmlns:a16="http://schemas.microsoft.com/office/drawing/2014/main" id="{E53E3C65-D16D-466B-BCBC-01E86B20F644}"/>
              </a:ext>
            </a:extLst>
          </p:cNvPr>
          <p:cNvSpPr>
            <a:spLocks noGrp="1"/>
          </p:cNvSpPr>
          <p:nvPr>
            <p:ph type="dt" sz="half" idx="10"/>
          </p:nvPr>
        </p:nvSpPr>
        <p:spPr>
          <a:xfrm rot="5400000">
            <a:off x="10735056" y="987552"/>
            <a:ext cx="2286000" cy="640080"/>
          </a:xfrm>
        </p:spPr>
        <p:txBody>
          <a:bodyPr anchor="ctr">
            <a:normAutofit/>
          </a:bodyPr>
          <a:lstStyle/>
          <a:p>
            <a:pPr marL="0" marR="0" lvl="0" indent="0" algn="r" defTabSz="457200" rtl="0" eaLnBrk="1" fontAlgn="auto" latinLnBrk="0" hangingPunct="1">
              <a:lnSpc>
                <a:spcPct val="100000"/>
              </a:lnSpc>
              <a:spcBef>
                <a:spcPts val="0"/>
              </a:spcBef>
              <a:spcAft>
                <a:spcPts val="600"/>
              </a:spcAft>
              <a:buClrTx/>
              <a:buSzTx/>
              <a:buFontTx/>
              <a:buNone/>
              <a:tabLst/>
              <a:defRPr/>
            </a:pPr>
            <a:fld id="{FDEE75F8-48EB-4839-9E71-8CCEE647FA5C}" type="datetime1">
              <a:rPr kumimoji="0" lang="en-US" sz="1000" b="0" i="0" u="none" strike="noStrike" kern="1200" cap="none" spc="0" normalizeH="0" baseline="0" noProof="0">
                <a:ln>
                  <a:noFill/>
                </a:ln>
                <a:solidFill>
                  <a:prstClr val="white"/>
                </a:solidFill>
                <a:effectLst/>
                <a:uLnTx/>
                <a:uFillTx/>
                <a:latin typeface="Public Sans ExtraBold"/>
                <a:ea typeface="+mn-ea"/>
                <a:cs typeface="+mn-cs"/>
              </a:rPr>
              <a:pPr marL="0" marR="0" lvl="0" indent="0" algn="r" defTabSz="457200" rtl="0" eaLnBrk="1" fontAlgn="auto" latinLnBrk="0" hangingPunct="1">
                <a:lnSpc>
                  <a:spcPct val="100000"/>
                </a:lnSpc>
                <a:spcBef>
                  <a:spcPts val="0"/>
                </a:spcBef>
                <a:spcAft>
                  <a:spcPts val="600"/>
                </a:spcAft>
                <a:buClrTx/>
                <a:buSzTx/>
                <a:buFontTx/>
                <a:buNone/>
                <a:tabLst/>
                <a:defRPr/>
              </a:pPr>
              <a:t>1/9/2025</a:t>
            </a:fld>
            <a:endParaRPr kumimoji="0" lang="en-US" sz="1000" b="0" i="0" u="none" strike="noStrike" kern="1200" cap="none" spc="0" normalizeH="0" baseline="0" noProof="0" dirty="0">
              <a:ln>
                <a:noFill/>
              </a:ln>
              <a:solidFill>
                <a:prstClr val="white"/>
              </a:solidFill>
              <a:effectLst/>
              <a:uLnTx/>
              <a:uFillTx/>
              <a:latin typeface="Public Sans ExtraBold"/>
              <a:ea typeface="+mn-ea"/>
              <a:cs typeface="+mn-cs"/>
            </a:endParaRPr>
          </a:p>
        </p:txBody>
      </p:sp>
      <p:sp>
        <p:nvSpPr>
          <p:cNvPr id="5" name="Footer Placeholder 4">
            <a:extLst>
              <a:ext uri="{FF2B5EF4-FFF2-40B4-BE49-F238E27FC236}">
                <a16:creationId xmlns:a16="http://schemas.microsoft.com/office/drawing/2014/main" id="{F00EBBC9-2D71-471B-B443-E7F11EB28810}"/>
              </a:ext>
            </a:extLst>
          </p:cNvPr>
          <p:cNvSpPr>
            <a:spLocks noGrp="1"/>
          </p:cNvSpPr>
          <p:nvPr>
            <p:ph type="ftr" sz="quarter" idx="11"/>
          </p:nvPr>
        </p:nvSpPr>
        <p:spPr>
          <a:xfrm rot="5400000">
            <a:off x="10040112" y="4032504"/>
            <a:ext cx="3657600" cy="640080"/>
          </a:xfrm>
        </p:spPr>
        <p:txBody>
          <a:bodyPr anchor="ctr">
            <a:normAutofit/>
          </a:bodyPr>
          <a:lstStyle/>
          <a:p>
            <a:pPr marL="0" marR="0" lvl="0" indent="0" algn="l" defTabSz="457200" rtl="0" eaLnBrk="1" fontAlgn="auto" latinLnBrk="0" hangingPunct="1">
              <a:lnSpc>
                <a:spcPct val="100000"/>
              </a:lnSpc>
              <a:spcBef>
                <a:spcPts val="0"/>
              </a:spcBef>
              <a:spcAft>
                <a:spcPts val="600"/>
              </a:spcAft>
              <a:buClrTx/>
              <a:buSzTx/>
              <a:buFontTx/>
              <a:buNone/>
              <a:tabLst/>
              <a:defRPr/>
            </a:pPr>
            <a:r>
              <a:rPr kumimoji="0" lang="en-US" sz="1000" b="0" i="0" u="none" strike="noStrike" kern="1200" cap="none" spc="0" normalizeH="0" baseline="0" noProof="0" dirty="0">
                <a:ln>
                  <a:noFill/>
                </a:ln>
                <a:solidFill>
                  <a:prstClr val="white"/>
                </a:solidFill>
                <a:effectLst/>
                <a:uLnTx/>
                <a:uFillTx/>
                <a:latin typeface="Public Sans ExtraBold"/>
                <a:ea typeface="+mn-ea"/>
                <a:cs typeface="+mn-cs"/>
              </a:rPr>
              <a:t>Connecticut Department of Energy &amp; Environmental Protection</a:t>
            </a:r>
          </a:p>
        </p:txBody>
      </p:sp>
    </p:spTree>
    <p:extLst>
      <p:ext uri="{BB962C8B-B14F-4D97-AF65-F5344CB8AC3E}">
        <p14:creationId xmlns:p14="http://schemas.microsoft.com/office/powerpoint/2010/main" val="3415777886"/>
      </p:ext>
    </p:extLst>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28" name="Slide Background Fill">
            <a:extLst>
              <a:ext uri="{FF2B5EF4-FFF2-40B4-BE49-F238E27FC236}">
                <a16:creationId xmlns:a16="http://schemas.microsoft.com/office/drawing/2014/main" id="{7D07B7BC-3270-4CF3-A7AA-0937908AD58A}"/>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49"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Public Sans"/>
              <a:ea typeface="+mn-ea"/>
              <a:cs typeface="+mn-cs"/>
            </a:endParaRPr>
          </a:p>
        </p:txBody>
      </p:sp>
      <p:grpSp>
        <p:nvGrpSpPr>
          <p:cNvPr id="30" name="Group 29">
            <a:extLst>
              <a:ext uri="{FF2B5EF4-FFF2-40B4-BE49-F238E27FC236}">
                <a16:creationId xmlns:a16="http://schemas.microsoft.com/office/drawing/2014/main" id="{3248F5E6-4377-481A-9615-8B26AF96A076}"/>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0"/>
            <a:ext cx="12188952" cy="6858000"/>
            <a:chOff x="651279" y="598259"/>
            <a:chExt cx="10889442" cy="5680742"/>
          </a:xfrm>
        </p:grpSpPr>
        <p:sp>
          <p:nvSpPr>
            <p:cNvPr id="31" name="Color">
              <a:extLst>
                <a:ext uri="{FF2B5EF4-FFF2-40B4-BE49-F238E27FC236}">
                  <a16:creationId xmlns:a16="http://schemas.microsoft.com/office/drawing/2014/main" id="{D8552057-9E04-4499-916A-649BB6B5126C}"/>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Public Sans"/>
                <a:ea typeface="+mn-ea"/>
                <a:cs typeface="+mn-cs"/>
              </a:endParaRPr>
            </a:p>
          </p:txBody>
        </p:sp>
        <p:sp>
          <p:nvSpPr>
            <p:cNvPr id="32" name="Color">
              <a:extLst>
                <a:ext uri="{FF2B5EF4-FFF2-40B4-BE49-F238E27FC236}">
                  <a16:creationId xmlns:a16="http://schemas.microsoft.com/office/drawing/2014/main" id="{D1194A2F-4E63-4228-A833-4D86528EAD7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Public Sans"/>
                <a:ea typeface="+mn-ea"/>
                <a:cs typeface="+mn-cs"/>
              </a:endParaRPr>
            </a:p>
          </p:txBody>
        </p:sp>
      </p:grpSp>
      <p:grpSp>
        <p:nvGrpSpPr>
          <p:cNvPr id="34" name="Group 33">
            <a:extLst>
              <a:ext uri="{FF2B5EF4-FFF2-40B4-BE49-F238E27FC236}">
                <a16:creationId xmlns:a16="http://schemas.microsoft.com/office/drawing/2014/main" id="{E27AF472-EAE3-4572-AB69-B92BD10DBC6D}"/>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35" name="Freeform: Shape 34">
              <a:extLst>
                <a:ext uri="{FF2B5EF4-FFF2-40B4-BE49-F238E27FC236}">
                  <a16:creationId xmlns:a16="http://schemas.microsoft.com/office/drawing/2014/main" id="{BF4DB9D2-6215-420C-874C-82EADF8C6C70}"/>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Public Sans"/>
                <a:ea typeface="+mn-ea"/>
                <a:cs typeface="+mn-cs"/>
              </a:endParaRPr>
            </a:p>
          </p:txBody>
        </p:sp>
        <p:sp>
          <p:nvSpPr>
            <p:cNvPr id="36" name="Freeform: Shape 35">
              <a:extLst>
                <a:ext uri="{FF2B5EF4-FFF2-40B4-BE49-F238E27FC236}">
                  <a16:creationId xmlns:a16="http://schemas.microsoft.com/office/drawing/2014/main" id="{1F003139-C97C-44FA-B139-32E4DFDCE9C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Public Sans"/>
                <a:ea typeface="+mn-ea"/>
                <a:cs typeface="+mn-cs"/>
              </a:endParaRPr>
            </a:p>
          </p:txBody>
        </p:sp>
        <p:sp>
          <p:nvSpPr>
            <p:cNvPr id="37" name="Freeform: Shape 36">
              <a:extLst>
                <a:ext uri="{FF2B5EF4-FFF2-40B4-BE49-F238E27FC236}">
                  <a16:creationId xmlns:a16="http://schemas.microsoft.com/office/drawing/2014/main" id="{5CE4DD6E-8CEA-45EE-B630-DBC22144D88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Public Sans"/>
                <a:ea typeface="+mn-ea"/>
                <a:cs typeface="+mn-cs"/>
              </a:endParaRPr>
            </a:p>
          </p:txBody>
        </p:sp>
        <p:sp>
          <p:nvSpPr>
            <p:cNvPr id="38" name="Freeform: Shape 37">
              <a:extLst>
                <a:ext uri="{FF2B5EF4-FFF2-40B4-BE49-F238E27FC236}">
                  <a16:creationId xmlns:a16="http://schemas.microsoft.com/office/drawing/2014/main" id="{A4372F7F-AA3C-470B-AA61-7C35B7722C9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Public Sans"/>
                <a:ea typeface="+mn-ea"/>
                <a:cs typeface="+mn-cs"/>
              </a:endParaRPr>
            </a:p>
          </p:txBody>
        </p:sp>
        <p:sp>
          <p:nvSpPr>
            <p:cNvPr id="39" name="Freeform: Shape 38">
              <a:extLst>
                <a:ext uri="{FF2B5EF4-FFF2-40B4-BE49-F238E27FC236}">
                  <a16:creationId xmlns:a16="http://schemas.microsoft.com/office/drawing/2014/main" id="{34B605BF-D199-43DD-9328-E99F2ADFC6F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Public Sans"/>
                <a:ea typeface="+mn-ea"/>
                <a:cs typeface="+mn-cs"/>
              </a:endParaRPr>
            </a:p>
          </p:txBody>
        </p:sp>
        <p:sp>
          <p:nvSpPr>
            <p:cNvPr id="40" name="Freeform: Shape 39">
              <a:extLst>
                <a:ext uri="{FF2B5EF4-FFF2-40B4-BE49-F238E27FC236}">
                  <a16:creationId xmlns:a16="http://schemas.microsoft.com/office/drawing/2014/main" id="{E5D42A77-7336-4A35-8922-8098A16AA27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Public Sans"/>
                <a:ea typeface="+mn-ea"/>
                <a:cs typeface="+mn-cs"/>
              </a:endParaRPr>
            </a:p>
          </p:txBody>
        </p:sp>
        <p:sp>
          <p:nvSpPr>
            <p:cNvPr id="41" name="Freeform: Shape 40">
              <a:extLst>
                <a:ext uri="{FF2B5EF4-FFF2-40B4-BE49-F238E27FC236}">
                  <a16:creationId xmlns:a16="http://schemas.microsoft.com/office/drawing/2014/main" id="{7401EE7D-B85D-4C10-AB8C-71884EFB112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Public Sans"/>
                <a:ea typeface="+mn-ea"/>
                <a:cs typeface="+mn-cs"/>
              </a:endParaRPr>
            </a:p>
          </p:txBody>
        </p:sp>
      </p:grpSp>
      <p:sp>
        <p:nvSpPr>
          <p:cNvPr id="2" name="Title 1">
            <a:extLst>
              <a:ext uri="{FF2B5EF4-FFF2-40B4-BE49-F238E27FC236}">
                <a16:creationId xmlns:a16="http://schemas.microsoft.com/office/drawing/2014/main" id="{3630D9C6-276F-4D27-8C4E-B26E36AC76AC}"/>
              </a:ext>
            </a:extLst>
          </p:cNvPr>
          <p:cNvSpPr>
            <a:spLocks noGrp="1"/>
          </p:cNvSpPr>
          <p:nvPr>
            <p:ph type="title"/>
          </p:nvPr>
        </p:nvSpPr>
        <p:spPr>
          <a:xfrm>
            <a:off x="750792" y="439238"/>
            <a:ext cx="10377484" cy="621737"/>
          </a:xfrm>
        </p:spPr>
        <p:txBody>
          <a:bodyPr anchor="t">
            <a:normAutofit/>
          </a:bodyPr>
          <a:lstStyle/>
          <a:p>
            <a:r>
              <a:rPr lang="en-US" sz="4000" dirty="0">
                <a:solidFill>
                  <a:schemeClr val="bg1"/>
                </a:solidFill>
              </a:rPr>
              <a:t>Part V – Evaluation Criteria </a:t>
            </a:r>
            <a:r>
              <a:rPr lang="en-US" sz="3600" i="1" dirty="0">
                <a:solidFill>
                  <a:schemeClr val="bg1"/>
                </a:solidFill>
              </a:rPr>
              <a:t>(cont.)</a:t>
            </a:r>
          </a:p>
        </p:txBody>
      </p:sp>
      <p:sp>
        <p:nvSpPr>
          <p:cNvPr id="3" name="Content Placeholder 2">
            <a:extLst>
              <a:ext uri="{FF2B5EF4-FFF2-40B4-BE49-F238E27FC236}">
                <a16:creationId xmlns:a16="http://schemas.microsoft.com/office/drawing/2014/main" id="{0B328DA5-C605-40B1-A0C9-92F3F237F1F8}"/>
              </a:ext>
            </a:extLst>
          </p:cNvPr>
          <p:cNvSpPr>
            <a:spLocks noGrp="1"/>
          </p:cNvSpPr>
          <p:nvPr>
            <p:ph idx="1"/>
          </p:nvPr>
        </p:nvSpPr>
        <p:spPr>
          <a:xfrm>
            <a:off x="665578" y="1399919"/>
            <a:ext cx="10934679" cy="5748552"/>
          </a:xfrm>
        </p:spPr>
        <p:txBody>
          <a:bodyPr anchor="ctr">
            <a:normAutofit fontScale="55000" lnSpcReduction="20000"/>
          </a:bodyPr>
          <a:lstStyle/>
          <a:p>
            <a:pPr marL="605790" lvl="1" indent="-457200">
              <a:lnSpc>
                <a:spcPct val="120000"/>
              </a:lnSpc>
              <a:spcBef>
                <a:spcPts val="0"/>
              </a:spcBef>
              <a:spcAft>
                <a:spcPts val="600"/>
              </a:spcAft>
              <a:buClr>
                <a:srgbClr val="57D3FF"/>
              </a:buClr>
              <a:buSzPct val="100000"/>
              <a:buFont typeface="Arial" panose="020B0604020202020204" pitchFamily="34" charset="0"/>
              <a:buChar char="•"/>
            </a:pPr>
            <a:r>
              <a:rPr lang="en-US" sz="5100" b="0" dirty="0">
                <a:solidFill>
                  <a:schemeClr val="bg1"/>
                </a:solidFill>
                <a:latin typeface="+mj-lt"/>
              </a:rPr>
              <a:t>Applicants with demonstrated experience for implementing diesel emissions reduction projects</a:t>
            </a:r>
          </a:p>
          <a:p>
            <a:pPr marL="1232154" lvl="4" indent="-571500">
              <a:lnSpc>
                <a:spcPct val="120000"/>
              </a:lnSpc>
              <a:spcBef>
                <a:spcPts val="0"/>
              </a:spcBef>
              <a:spcAft>
                <a:spcPts val="600"/>
              </a:spcAft>
              <a:buClr>
                <a:srgbClr val="57D3FF"/>
              </a:buClr>
              <a:buSzPct val="100000"/>
              <a:buFont typeface="Wingdings" panose="05000000000000000000" pitchFamily="2" charset="2"/>
              <a:buChar char="§"/>
            </a:pPr>
            <a:r>
              <a:rPr lang="en-US" sz="3800" b="0" dirty="0">
                <a:solidFill>
                  <a:schemeClr val="bg1"/>
                </a:solidFill>
                <a:latin typeface="+mj-lt"/>
              </a:rPr>
              <a:t>Explain in detail how past experience or existing program structure can facilitate successful implementation of proposed project</a:t>
            </a:r>
          </a:p>
          <a:p>
            <a:pPr marL="605790" lvl="1" indent="-457200">
              <a:lnSpc>
                <a:spcPct val="120000"/>
              </a:lnSpc>
              <a:spcBef>
                <a:spcPts val="0"/>
              </a:spcBef>
              <a:spcAft>
                <a:spcPts val="600"/>
              </a:spcAft>
              <a:buClr>
                <a:srgbClr val="57D3FF"/>
              </a:buClr>
              <a:buSzPct val="100000"/>
              <a:buFont typeface="Arial" panose="020B0604020202020204" pitchFamily="34" charset="0"/>
              <a:buChar char="•"/>
            </a:pPr>
            <a:r>
              <a:rPr lang="en-US" sz="5100" b="0" dirty="0">
                <a:solidFill>
                  <a:schemeClr val="bg1"/>
                </a:solidFill>
                <a:latin typeface="+mj-lt"/>
              </a:rPr>
              <a:t>Projects with verified or leveraged cost-share exceeding the minimum requirements</a:t>
            </a:r>
          </a:p>
          <a:p>
            <a:pPr marL="1117854" lvl="4" indent="-457200">
              <a:lnSpc>
                <a:spcPct val="120000"/>
              </a:lnSpc>
              <a:spcBef>
                <a:spcPts val="0"/>
              </a:spcBef>
              <a:spcAft>
                <a:spcPts val="600"/>
              </a:spcAft>
              <a:buClr>
                <a:srgbClr val="57D3FF"/>
              </a:buClr>
              <a:buSzPct val="100000"/>
              <a:buFont typeface="Arial" panose="020B0604020202020204" pitchFamily="34" charset="0"/>
              <a:buChar char="•"/>
            </a:pPr>
            <a:r>
              <a:rPr lang="en-US" sz="4400" b="1" dirty="0">
                <a:solidFill>
                  <a:srgbClr val="FFC000"/>
                </a:solidFill>
                <a:effectLst>
                  <a:outerShdw blurRad="38100" dist="38100" dir="2700000" algn="tl">
                    <a:srgbClr val="000000">
                      <a:alpha val="43137"/>
                    </a:srgbClr>
                  </a:outerShdw>
                </a:effectLst>
                <a:latin typeface="+mj-lt"/>
              </a:rPr>
              <a:t>Important!! </a:t>
            </a:r>
            <a:r>
              <a:rPr lang="en-US" sz="4400" b="0" dirty="0">
                <a:solidFill>
                  <a:schemeClr val="bg1"/>
                </a:solidFill>
                <a:latin typeface="+mj-lt"/>
              </a:rPr>
              <a:t>Only check if you are willing to contribute more than the required cost share</a:t>
            </a:r>
          </a:p>
          <a:p>
            <a:pPr marL="1515618" lvl="6" indent="-571500">
              <a:lnSpc>
                <a:spcPct val="120000"/>
              </a:lnSpc>
              <a:spcBef>
                <a:spcPts val="0"/>
              </a:spcBef>
              <a:spcAft>
                <a:spcPts val="600"/>
              </a:spcAft>
              <a:buClr>
                <a:srgbClr val="57D3FF"/>
              </a:buClr>
              <a:buSzPct val="100000"/>
              <a:buFont typeface="Courier New" panose="02070309020205020404" pitchFamily="49" charset="0"/>
              <a:buChar char="o"/>
            </a:pPr>
            <a:r>
              <a:rPr lang="en-US" sz="3600" dirty="0">
                <a:solidFill>
                  <a:schemeClr val="bg1"/>
                </a:solidFill>
                <a:latin typeface="+mj-lt"/>
              </a:rPr>
              <a:t>E.g.</a:t>
            </a:r>
            <a:r>
              <a:rPr lang="en-US" sz="3600" b="0" dirty="0">
                <a:solidFill>
                  <a:schemeClr val="bg1"/>
                </a:solidFill>
                <a:latin typeface="+mj-lt"/>
              </a:rPr>
              <a:t>, if applicant is eligible for </a:t>
            </a:r>
            <a:r>
              <a:rPr lang="en-US" sz="3600" dirty="0">
                <a:solidFill>
                  <a:schemeClr val="bg1"/>
                </a:solidFill>
                <a:latin typeface="+mj-lt"/>
              </a:rPr>
              <a:t>45</a:t>
            </a:r>
            <a:r>
              <a:rPr lang="en-US" sz="3600" b="0" dirty="0">
                <a:solidFill>
                  <a:schemeClr val="bg1"/>
                </a:solidFill>
                <a:latin typeface="+mj-lt"/>
              </a:rPr>
              <a:t>% of grant funding, the cost share </a:t>
            </a:r>
            <a:r>
              <a:rPr lang="en-US" sz="3600" dirty="0">
                <a:solidFill>
                  <a:schemeClr val="bg1"/>
                </a:solidFill>
                <a:latin typeface="+mj-lt"/>
              </a:rPr>
              <a:t>is 55</a:t>
            </a:r>
            <a:r>
              <a:rPr lang="en-US" sz="3600" b="0" dirty="0">
                <a:solidFill>
                  <a:schemeClr val="bg1"/>
                </a:solidFill>
                <a:latin typeface="+mj-lt"/>
              </a:rPr>
              <a:t>%.  To receive preferential criteria, applicant would need to be willing to contribute more than </a:t>
            </a:r>
            <a:r>
              <a:rPr lang="en-US" sz="3600" dirty="0">
                <a:solidFill>
                  <a:schemeClr val="bg1"/>
                </a:solidFill>
                <a:latin typeface="+mj-lt"/>
              </a:rPr>
              <a:t>55</a:t>
            </a:r>
            <a:r>
              <a:rPr lang="en-US" sz="3600" b="0" dirty="0">
                <a:solidFill>
                  <a:schemeClr val="bg1"/>
                </a:solidFill>
                <a:latin typeface="+mj-lt"/>
              </a:rPr>
              <a:t>% of a cost share to the project.</a:t>
            </a:r>
          </a:p>
          <a:p>
            <a:pPr marL="1117854" lvl="4" indent="-457200">
              <a:lnSpc>
                <a:spcPct val="120000"/>
              </a:lnSpc>
              <a:spcBef>
                <a:spcPts val="0"/>
              </a:spcBef>
              <a:spcAft>
                <a:spcPts val="600"/>
              </a:spcAft>
              <a:buClr>
                <a:srgbClr val="57D3FF"/>
              </a:buClr>
              <a:buSzPct val="100000"/>
              <a:buFont typeface="Arial" panose="020B0604020202020204" pitchFamily="34" charset="0"/>
              <a:buChar char="•"/>
            </a:pPr>
            <a:r>
              <a:rPr lang="en-US" sz="4400" b="0" dirty="0">
                <a:solidFill>
                  <a:schemeClr val="bg1"/>
                </a:solidFill>
                <a:latin typeface="+mj-lt"/>
              </a:rPr>
              <a:t>Explain sources of leveraged funding, amount of leveraged funding, and if funding is already secured</a:t>
            </a:r>
          </a:p>
          <a:p>
            <a:pPr marL="605790" lvl="1" indent="-457200">
              <a:lnSpc>
                <a:spcPct val="120000"/>
              </a:lnSpc>
              <a:spcBef>
                <a:spcPts val="0"/>
              </a:spcBef>
              <a:spcAft>
                <a:spcPts val="600"/>
              </a:spcAft>
              <a:buClr>
                <a:srgbClr val="57D3FF"/>
              </a:buClr>
              <a:buSzPct val="100000"/>
              <a:buFont typeface="Arial" panose="020B0604020202020204" pitchFamily="34" charset="0"/>
              <a:buChar char="•"/>
            </a:pPr>
            <a:r>
              <a:rPr lang="en-US" sz="5800" b="0" dirty="0">
                <a:solidFill>
                  <a:schemeClr val="bg1"/>
                </a:solidFill>
                <a:latin typeface="+mj-lt"/>
              </a:rPr>
              <a:t> </a:t>
            </a:r>
            <a:r>
              <a:rPr lang="en-US" sz="5100" b="0" dirty="0">
                <a:solidFill>
                  <a:schemeClr val="bg1"/>
                </a:solidFill>
                <a:latin typeface="+mj-lt"/>
              </a:rPr>
              <a:t>Applicant is active participant in </a:t>
            </a:r>
            <a:r>
              <a:rPr lang="en-US" sz="5100" b="0" dirty="0">
                <a:solidFill>
                  <a:srgbClr val="E2AC00"/>
                </a:solidFill>
                <a:latin typeface="+mj-lt"/>
                <a:hlinkClick r:id="rId2">
                  <a:extLst>
                    <a:ext uri="{A12FA001-AC4F-418D-AE19-62706E023703}">
                      <ahyp:hlinkClr xmlns:ahyp="http://schemas.microsoft.com/office/drawing/2018/hyperlinkcolor" val="tx"/>
                    </a:ext>
                  </a:extLst>
                </a:hlinkClick>
              </a:rPr>
              <a:t>EPA’s SmartWay</a:t>
            </a:r>
            <a:r>
              <a:rPr lang="en-US" sz="5100" b="0" dirty="0">
                <a:solidFill>
                  <a:srgbClr val="E2AC00"/>
                </a:solidFill>
                <a:latin typeface="+mj-lt"/>
              </a:rPr>
              <a:t> </a:t>
            </a:r>
            <a:r>
              <a:rPr lang="en-US" sz="5100" b="0" dirty="0">
                <a:solidFill>
                  <a:schemeClr val="bg1"/>
                </a:solidFill>
                <a:latin typeface="+mj-lt"/>
              </a:rPr>
              <a:t>program</a:t>
            </a:r>
          </a:p>
          <a:p>
            <a:pPr marL="605790" lvl="1" indent="-457200">
              <a:lnSpc>
                <a:spcPct val="120000"/>
              </a:lnSpc>
              <a:spcBef>
                <a:spcPts val="0"/>
              </a:spcBef>
              <a:spcAft>
                <a:spcPts val="600"/>
              </a:spcAft>
              <a:buClr>
                <a:srgbClr val="57D3FF"/>
              </a:buClr>
              <a:buSzPct val="100000"/>
              <a:buFont typeface="Arial" panose="020B0604020202020204" pitchFamily="34" charset="0"/>
              <a:buChar char="•"/>
            </a:pPr>
            <a:endParaRPr lang="en-US" sz="5800" b="0" dirty="0">
              <a:solidFill>
                <a:srgbClr val="FFFFFF"/>
              </a:solidFill>
              <a:latin typeface="+mj-lt"/>
            </a:endParaRPr>
          </a:p>
          <a:p>
            <a:pPr marL="0" indent="0">
              <a:buNone/>
            </a:pPr>
            <a:endParaRPr lang="en-US" sz="1800" dirty="0">
              <a:solidFill>
                <a:schemeClr val="bg1"/>
              </a:solidFill>
            </a:endParaRPr>
          </a:p>
        </p:txBody>
      </p:sp>
      <p:sp>
        <p:nvSpPr>
          <p:cNvPr id="4" name="Date Placeholder 3">
            <a:extLst>
              <a:ext uri="{FF2B5EF4-FFF2-40B4-BE49-F238E27FC236}">
                <a16:creationId xmlns:a16="http://schemas.microsoft.com/office/drawing/2014/main" id="{E53E3C65-D16D-466B-BCBC-01E86B20F644}"/>
              </a:ext>
            </a:extLst>
          </p:cNvPr>
          <p:cNvSpPr>
            <a:spLocks noGrp="1"/>
          </p:cNvSpPr>
          <p:nvPr>
            <p:ph type="dt" sz="half" idx="10"/>
          </p:nvPr>
        </p:nvSpPr>
        <p:spPr>
          <a:xfrm rot="5400000">
            <a:off x="10735056" y="987552"/>
            <a:ext cx="2286000" cy="640080"/>
          </a:xfrm>
        </p:spPr>
        <p:txBody>
          <a:bodyPr anchor="ctr">
            <a:normAutofit/>
          </a:bodyPr>
          <a:lstStyle/>
          <a:p>
            <a:pPr marL="0" marR="0" lvl="0" indent="0" algn="r" defTabSz="457200" rtl="0" eaLnBrk="1" fontAlgn="auto" latinLnBrk="0" hangingPunct="1">
              <a:lnSpc>
                <a:spcPct val="100000"/>
              </a:lnSpc>
              <a:spcBef>
                <a:spcPts val="0"/>
              </a:spcBef>
              <a:spcAft>
                <a:spcPts val="600"/>
              </a:spcAft>
              <a:buClrTx/>
              <a:buSzTx/>
              <a:buFontTx/>
              <a:buNone/>
              <a:tabLst/>
              <a:defRPr/>
            </a:pPr>
            <a:fld id="{FDEE75F8-48EB-4839-9E71-8CCEE647FA5C}" type="datetime1">
              <a:rPr kumimoji="0" lang="en-US" sz="1000" b="0" i="0" u="none" strike="noStrike" kern="1200" cap="none" spc="0" normalizeH="0" baseline="0" noProof="0">
                <a:ln>
                  <a:noFill/>
                </a:ln>
                <a:solidFill>
                  <a:prstClr val="white"/>
                </a:solidFill>
                <a:effectLst/>
                <a:uLnTx/>
                <a:uFillTx/>
                <a:latin typeface="Public Sans ExtraBold"/>
                <a:ea typeface="+mn-ea"/>
                <a:cs typeface="+mn-cs"/>
              </a:rPr>
              <a:pPr marL="0" marR="0" lvl="0" indent="0" algn="r" defTabSz="457200" rtl="0" eaLnBrk="1" fontAlgn="auto" latinLnBrk="0" hangingPunct="1">
                <a:lnSpc>
                  <a:spcPct val="100000"/>
                </a:lnSpc>
                <a:spcBef>
                  <a:spcPts val="0"/>
                </a:spcBef>
                <a:spcAft>
                  <a:spcPts val="600"/>
                </a:spcAft>
                <a:buClrTx/>
                <a:buSzTx/>
                <a:buFontTx/>
                <a:buNone/>
                <a:tabLst/>
                <a:defRPr/>
              </a:pPr>
              <a:t>1/9/2025</a:t>
            </a:fld>
            <a:endParaRPr kumimoji="0" lang="en-US" sz="1000" b="0" i="0" u="none" strike="noStrike" kern="1200" cap="none" spc="0" normalizeH="0" baseline="0" noProof="0" dirty="0">
              <a:ln>
                <a:noFill/>
              </a:ln>
              <a:solidFill>
                <a:prstClr val="white"/>
              </a:solidFill>
              <a:effectLst/>
              <a:uLnTx/>
              <a:uFillTx/>
              <a:latin typeface="Public Sans ExtraBold"/>
              <a:ea typeface="+mn-ea"/>
              <a:cs typeface="+mn-cs"/>
            </a:endParaRPr>
          </a:p>
        </p:txBody>
      </p:sp>
      <p:sp>
        <p:nvSpPr>
          <p:cNvPr id="5" name="Footer Placeholder 4">
            <a:extLst>
              <a:ext uri="{FF2B5EF4-FFF2-40B4-BE49-F238E27FC236}">
                <a16:creationId xmlns:a16="http://schemas.microsoft.com/office/drawing/2014/main" id="{F00EBBC9-2D71-471B-B443-E7F11EB28810}"/>
              </a:ext>
            </a:extLst>
          </p:cNvPr>
          <p:cNvSpPr>
            <a:spLocks noGrp="1"/>
          </p:cNvSpPr>
          <p:nvPr>
            <p:ph type="ftr" sz="quarter" idx="11"/>
          </p:nvPr>
        </p:nvSpPr>
        <p:spPr>
          <a:xfrm rot="5400000">
            <a:off x="10040112" y="4032504"/>
            <a:ext cx="3657600" cy="640080"/>
          </a:xfrm>
        </p:spPr>
        <p:txBody>
          <a:bodyPr anchor="ctr">
            <a:normAutofit/>
          </a:bodyPr>
          <a:lstStyle/>
          <a:p>
            <a:pPr marL="0" marR="0" lvl="0" indent="0" algn="l" defTabSz="457200" rtl="0" eaLnBrk="1" fontAlgn="auto" latinLnBrk="0" hangingPunct="1">
              <a:lnSpc>
                <a:spcPct val="100000"/>
              </a:lnSpc>
              <a:spcBef>
                <a:spcPts val="0"/>
              </a:spcBef>
              <a:spcAft>
                <a:spcPts val="600"/>
              </a:spcAft>
              <a:buClrTx/>
              <a:buSzTx/>
              <a:buFontTx/>
              <a:buNone/>
              <a:tabLst/>
              <a:defRPr/>
            </a:pPr>
            <a:r>
              <a:rPr kumimoji="0" lang="en-US" sz="1000" b="0" i="0" u="none" strike="noStrike" kern="1200" cap="none" spc="0" normalizeH="0" baseline="0" noProof="0" dirty="0">
                <a:ln>
                  <a:noFill/>
                </a:ln>
                <a:solidFill>
                  <a:prstClr val="white"/>
                </a:solidFill>
                <a:effectLst/>
                <a:uLnTx/>
                <a:uFillTx/>
                <a:latin typeface="Public Sans ExtraBold"/>
                <a:ea typeface="+mn-ea"/>
                <a:cs typeface="+mn-cs"/>
              </a:rPr>
              <a:t>Connecticut Department of Energy &amp; Environmental Protection</a:t>
            </a:r>
          </a:p>
        </p:txBody>
      </p:sp>
    </p:spTree>
    <p:extLst>
      <p:ext uri="{BB962C8B-B14F-4D97-AF65-F5344CB8AC3E}">
        <p14:creationId xmlns:p14="http://schemas.microsoft.com/office/powerpoint/2010/main" val="4243509447"/>
      </p:ext>
    </p:extLst>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28" name="Slide Background Fill">
            <a:extLst>
              <a:ext uri="{FF2B5EF4-FFF2-40B4-BE49-F238E27FC236}">
                <a16:creationId xmlns:a16="http://schemas.microsoft.com/office/drawing/2014/main" id="{7D07B7BC-3270-4CF3-A7AA-0937908AD58A}"/>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49"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Public Sans"/>
              <a:ea typeface="+mn-ea"/>
              <a:cs typeface="+mn-cs"/>
            </a:endParaRPr>
          </a:p>
        </p:txBody>
      </p:sp>
      <p:grpSp>
        <p:nvGrpSpPr>
          <p:cNvPr id="30" name="Group 29">
            <a:extLst>
              <a:ext uri="{FF2B5EF4-FFF2-40B4-BE49-F238E27FC236}">
                <a16:creationId xmlns:a16="http://schemas.microsoft.com/office/drawing/2014/main" id="{3248F5E6-4377-481A-9615-8B26AF96A076}"/>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0"/>
            <a:ext cx="12188952" cy="6858000"/>
            <a:chOff x="651279" y="598259"/>
            <a:chExt cx="10889442" cy="5680742"/>
          </a:xfrm>
        </p:grpSpPr>
        <p:sp>
          <p:nvSpPr>
            <p:cNvPr id="31" name="Color">
              <a:extLst>
                <a:ext uri="{FF2B5EF4-FFF2-40B4-BE49-F238E27FC236}">
                  <a16:creationId xmlns:a16="http://schemas.microsoft.com/office/drawing/2014/main" id="{D8552057-9E04-4499-916A-649BB6B5126C}"/>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Public Sans"/>
                <a:ea typeface="+mn-ea"/>
                <a:cs typeface="+mn-cs"/>
              </a:endParaRPr>
            </a:p>
          </p:txBody>
        </p:sp>
        <p:sp>
          <p:nvSpPr>
            <p:cNvPr id="32" name="Color">
              <a:extLst>
                <a:ext uri="{FF2B5EF4-FFF2-40B4-BE49-F238E27FC236}">
                  <a16:creationId xmlns:a16="http://schemas.microsoft.com/office/drawing/2014/main" id="{D1194A2F-4E63-4228-A833-4D86528EAD7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Public Sans"/>
                <a:ea typeface="+mn-ea"/>
                <a:cs typeface="+mn-cs"/>
              </a:endParaRPr>
            </a:p>
          </p:txBody>
        </p:sp>
      </p:grpSp>
      <p:grpSp>
        <p:nvGrpSpPr>
          <p:cNvPr id="34" name="Group 33">
            <a:extLst>
              <a:ext uri="{FF2B5EF4-FFF2-40B4-BE49-F238E27FC236}">
                <a16:creationId xmlns:a16="http://schemas.microsoft.com/office/drawing/2014/main" id="{E27AF472-EAE3-4572-AB69-B92BD10DBC6D}"/>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35" name="Freeform: Shape 34">
              <a:extLst>
                <a:ext uri="{FF2B5EF4-FFF2-40B4-BE49-F238E27FC236}">
                  <a16:creationId xmlns:a16="http://schemas.microsoft.com/office/drawing/2014/main" id="{BF4DB9D2-6215-420C-874C-82EADF8C6C70}"/>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Public Sans"/>
                <a:ea typeface="+mn-ea"/>
                <a:cs typeface="+mn-cs"/>
              </a:endParaRPr>
            </a:p>
          </p:txBody>
        </p:sp>
        <p:sp>
          <p:nvSpPr>
            <p:cNvPr id="36" name="Freeform: Shape 35">
              <a:extLst>
                <a:ext uri="{FF2B5EF4-FFF2-40B4-BE49-F238E27FC236}">
                  <a16:creationId xmlns:a16="http://schemas.microsoft.com/office/drawing/2014/main" id="{1F003139-C97C-44FA-B139-32E4DFDCE9C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Public Sans"/>
                <a:ea typeface="+mn-ea"/>
                <a:cs typeface="+mn-cs"/>
              </a:endParaRPr>
            </a:p>
          </p:txBody>
        </p:sp>
        <p:sp>
          <p:nvSpPr>
            <p:cNvPr id="37" name="Freeform: Shape 36">
              <a:extLst>
                <a:ext uri="{FF2B5EF4-FFF2-40B4-BE49-F238E27FC236}">
                  <a16:creationId xmlns:a16="http://schemas.microsoft.com/office/drawing/2014/main" id="{5CE4DD6E-8CEA-45EE-B630-DBC22144D88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Public Sans"/>
                <a:ea typeface="+mn-ea"/>
                <a:cs typeface="+mn-cs"/>
              </a:endParaRPr>
            </a:p>
          </p:txBody>
        </p:sp>
        <p:sp>
          <p:nvSpPr>
            <p:cNvPr id="38" name="Freeform: Shape 37">
              <a:extLst>
                <a:ext uri="{FF2B5EF4-FFF2-40B4-BE49-F238E27FC236}">
                  <a16:creationId xmlns:a16="http://schemas.microsoft.com/office/drawing/2014/main" id="{A4372F7F-AA3C-470B-AA61-7C35B7722C9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Public Sans"/>
                <a:ea typeface="+mn-ea"/>
                <a:cs typeface="+mn-cs"/>
              </a:endParaRPr>
            </a:p>
          </p:txBody>
        </p:sp>
        <p:sp>
          <p:nvSpPr>
            <p:cNvPr id="39" name="Freeform: Shape 38">
              <a:extLst>
                <a:ext uri="{FF2B5EF4-FFF2-40B4-BE49-F238E27FC236}">
                  <a16:creationId xmlns:a16="http://schemas.microsoft.com/office/drawing/2014/main" id="{34B605BF-D199-43DD-9328-E99F2ADFC6F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Public Sans"/>
                <a:ea typeface="+mn-ea"/>
                <a:cs typeface="+mn-cs"/>
              </a:endParaRPr>
            </a:p>
          </p:txBody>
        </p:sp>
        <p:sp>
          <p:nvSpPr>
            <p:cNvPr id="40" name="Freeform: Shape 39">
              <a:extLst>
                <a:ext uri="{FF2B5EF4-FFF2-40B4-BE49-F238E27FC236}">
                  <a16:creationId xmlns:a16="http://schemas.microsoft.com/office/drawing/2014/main" id="{E5D42A77-7336-4A35-8922-8098A16AA27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Public Sans"/>
                <a:ea typeface="+mn-ea"/>
                <a:cs typeface="+mn-cs"/>
              </a:endParaRPr>
            </a:p>
          </p:txBody>
        </p:sp>
        <p:sp>
          <p:nvSpPr>
            <p:cNvPr id="41" name="Freeform: Shape 40">
              <a:extLst>
                <a:ext uri="{FF2B5EF4-FFF2-40B4-BE49-F238E27FC236}">
                  <a16:creationId xmlns:a16="http://schemas.microsoft.com/office/drawing/2014/main" id="{7401EE7D-B85D-4C10-AB8C-71884EFB112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Public Sans"/>
                <a:ea typeface="+mn-ea"/>
                <a:cs typeface="+mn-cs"/>
              </a:endParaRPr>
            </a:p>
          </p:txBody>
        </p:sp>
      </p:grpSp>
      <p:sp>
        <p:nvSpPr>
          <p:cNvPr id="2" name="Title 1">
            <a:extLst>
              <a:ext uri="{FF2B5EF4-FFF2-40B4-BE49-F238E27FC236}">
                <a16:creationId xmlns:a16="http://schemas.microsoft.com/office/drawing/2014/main" id="{3630D9C6-276F-4D27-8C4E-B26E36AC76AC}"/>
              </a:ext>
            </a:extLst>
          </p:cNvPr>
          <p:cNvSpPr>
            <a:spLocks noGrp="1"/>
          </p:cNvSpPr>
          <p:nvPr>
            <p:ph type="title"/>
          </p:nvPr>
        </p:nvSpPr>
        <p:spPr>
          <a:xfrm>
            <a:off x="762000" y="339486"/>
            <a:ext cx="10377484" cy="1025957"/>
          </a:xfrm>
        </p:spPr>
        <p:txBody>
          <a:bodyPr anchor="t">
            <a:noAutofit/>
          </a:bodyPr>
          <a:lstStyle/>
          <a:p>
            <a:r>
              <a:rPr lang="en-US" sz="4000" dirty="0">
                <a:solidFill>
                  <a:schemeClr val="bg1"/>
                </a:solidFill>
              </a:rPr>
              <a:t>Part VI – Terms &amp; Conditions, Submission</a:t>
            </a:r>
          </a:p>
        </p:txBody>
      </p:sp>
      <p:sp>
        <p:nvSpPr>
          <p:cNvPr id="3" name="Content Placeholder 2">
            <a:extLst>
              <a:ext uri="{FF2B5EF4-FFF2-40B4-BE49-F238E27FC236}">
                <a16:creationId xmlns:a16="http://schemas.microsoft.com/office/drawing/2014/main" id="{0B328DA5-C605-40B1-A0C9-92F3F237F1F8}"/>
              </a:ext>
            </a:extLst>
          </p:cNvPr>
          <p:cNvSpPr>
            <a:spLocks noGrp="1"/>
          </p:cNvSpPr>
          <p:nvPr>
            <p:ph idx="1"/>
          </p:nvPr>
        </p:nvSpPr>
        <p:spPr>
          <a:xfrm>
            <a:off x="613014" y="913410"/>
            <a:ext cx="6254813" cy="5900867"/>
          </a:xfrm>
        </p:spPr>
        <p:txBody>
          <a:bodyPr anchor="ctr">
            <a:normAutofit fontScale="55000" lnSpcReduction="20000"/>
          </a:bodyPr>
          <a:lstStyle/>
          <a:p>
            <a:pPr marL="605790" lvl="1" indent="-457200">
              <a:lnSpc>
                <a:spcPct val="120000"/>
              </a:lnSpc>
              <a:spcBef>
                <a:spcPts val="0"/>
              </a:spcBef>
              <a:spcAft>
                <a:spcPts val="600"/>
              </a:spcAft>
              <a:buClr>
                <a:srgbClr val="57D3FF"/>
              </a:buClr>
              <a:buSzPct val="100000"/>
              <a:buFont typeface="Arial" panose="020B0604020202020204" pitchFamily="34" charset="0"/>
              <a:buChar char="•"/>
            </a:pPr>
            <a:r>
              <a:rPr lang="en-US" sz="4900" b="0" dirty="0">
                <a:solidFill>
                  <a:schemeClr val="bg1"/>
                </a:solidFill>
                <a:effectLst>
                  <a:outerShdw blurRad="50800" dist="38100" dir="2700000" algn="tl" rotWithShape="0">
                    <a:prstClr val="black">
                      <a:alpha val="40000"/>
                    </a:prstClr>
                  </a:outerShdw>
                </a:effectLst>
                <a:latin typeface="+mj-lt"/>
              </a:rPr>
              <a:t>Applicant must be in good standing.</a:t>
            </a:r>
          </a:p>
          <a:p>
            <a:pPr marL="605790" lvl="1" indent="-457200">
              <a:lnSpc>
                <a:spcPct val="120000"/>
              </a:lnSpc>
              <a:spcBef>
                <a:spcPts val="0"/>
              </a:spcBef>
              <a:spcAft>
                <a:spcPts val="600"/>
              </a:spcAft>
              <a:buClr>
                <a:srgbClr val="57D3FF"/>
              </a:buClr>
              <a:buSzPct val="100000"/>
              <a:buFont typeface="Arial" panose="020B0604020202020204" pitchFamily="34" charset="0"/>
              <a:buChar char="•"/>
            </a:pPr>
            <a:r>
              <a:rPr lang="en-US" sz="4900" b="0" dirty="0">
                <a:solidFill>
                  <a:schemeClr val="bg1"/>
                </a:solidFill>
                <a:effectLst>
                  <a:outerShdw blurRad="50800" dist="38100" dir="2700000" algn="tl" rotWithShape="0">
                    <a:prstClr val="black">
                      <a:alpha val="40000"/>
                    </a:prstClr>
                  </a:outerShdw>
                </a:effectLst>
                <a:latin typeface="+mj-lt"/>
              </a:rPr>
              <a:t>Disclosure requirement for applicants.</a:t>
            </a:r>
          </a:p>
          <a:p>
            <a:pPr marL="605790" lvl="1" indent="-457200">
              <a:lnSpc>
                <a:spcPct val="120000"/>
              </a:lnSpc>
              <a:spcBef>
                <a:spcPts val="0"/>
              </a:spcBef>
              <a:spcAft>
                <a:spcPts val="600"/>
              </a:spcAft>
              <a:buClr>
                <a:srgbClr val="57D3FF"/>
              </a:buClr>
              <a:buSzPct val="100000"/>
              <a:buFont typeface="Arial" panose="020B0604020202020204" pitchFamily="34" charset="0"/>
              <a:buChar char="•"/>
            </a:pPr>
            <a:r>
              <a:rPr lang="en-US" sz="4900" b="0" i="0" u="none" strike="noStrike" baseline="0" dirty="0">
                <a:solidFill>
                  <a:schemeClr val="bg1"/>
                </a:solidFill>
                <a:effectLst>
                  <a:outerShdw blurRad="38100" dist="38100" dir="2700000" algn="tl">
                    <a:srgbClr val="000000">
                      <a:alpha val="43137"/>
                    </a:srgbClr>
                  </a:outerShdw>
                </a:effectLst>
                <a:latin typeface="+mj-lt"/>
              </a:rPr>
              <a:t>Participating fleet owners must attest to ownership, usage, and remaining life requirements in a signed eligibility statement.</a:t>
            </a:r>
          </a:p>
          <a:p>
            <a:pPr marL="605790" lvl="1" indent="-457200">
              <a:lnSpc>
                <a:spcPct val="120000"/>
              </a:lnSpc>
              <a:spcBef>
                <a:spcPts val="0"/>
              </a:spcBef>
              <a:spcAft>
                <a:spcPts val="600"/>
              </a:spcAft>
              <a:buClr>
                <a:srgbClr val="57D3FF"/>
              </a:buClr>
              <a:buSzPct val="100000"/>
              <a:buFont typeface="Arial" panose="020B0604020202020204" pitchFamily="34" charset="0"/>
              <a:buChar char="•"/>
            </a:pPr>
            <a:r>
              <a:rPr lang="en-US" sz="4900" b="0" dirty="0">
                <a:solidFill>
                  <a:schemeClr val="bg1"/>
                </a:solidFill>
                <a:effectLst>
                  <a:outerShdw blurRad="50800" dist="38100" dir="2700000" algn="tl" rotWithShape="0">
                    <a:prstClr val="black">
                      <a:alpha val="40000"/>
                    </a:prstClr>
                  </a:outerShdw>
                </a:effectLst>
                <a:latin typeface="+mj-lt"/>
              </a:rPr>
              <a:t>Applicant attests that information is true and correct.</a:t>
            </a:r>
          </a:p>
          <a:p>
            <a:pPr marL="605790" lvl="1" indent="-457200">
              <a:lnSpc>
                <a:spcPct val="120000"/>
              </a:lnSpc>
              <a:spcBef>
                <a:spcPts val="0"/>
              </a:spcBef>
              <a:spcAft>
                <a:spcPts val="600"/>
              </a:spcAft>
              <a:buClr>
                <a:srgbClr val="57D3FF"/>
              </a:buClr>
              <a:buSzPct val="100000"/>
              <a:buFont typeface="Arial" panose="020B0604020202020204" pitchFamily="34" charset="0"/>
              <a:buChar char="•"/>
            </a:pPr>
            <a:r>
              <a:rPr lang="en-US" sz="4900" b="0" dirty="0">
                <a:solidFill>
                  <a:schemeClr val="bg1"/>
                </a:solidFill>
                <a:effectLst>
                  <a:outerShdw blurRad="50800" dist="38100" dir="2700000" algn="tl" rotWithShape="0">
                    <a:prstClr val="black">
                      <a:alpha val="40000"/>
                    </a:prstClr>
                  </a:outerShdw>
                </a:effectLst>
                <a:latin typeface="+mj-lt"/>
              </a:rPr>
              <a:t>If determined funds were awarded based on false statements, funds must be reimbursed.</a:t>
            </a:r>
          </a:p>
          <a:p>
            <a:pPr marL="605790" lvl="1" indent="-457200">
              <a:lnSpc>
                <a:spcPct val="120000"/>
              </a:lnSpc>
              <a:spcBef>
                <a:spcPts val="0"/>
              </a:spcBef>
              <a:spcAft>
                <a:spcPts val="600"/>
              </a:spcAft>
              <a:buClr>
                <a:srgbClr val="57D3FF"/>
              </a:buClr>
              <a:buSzPct val="100000"/>
              <a:buFont typeface="Arial" panose="020B0604020202020204" pitchFamily="34" charset="0"/>
              <a:buChar char="•"/>
            </a:pPr>
            <a:r>
              <a:rPr lang="en-US" sz="4900" b="0" dirty="0">
                <a:solidFill>
                  <a:schemeClr val="bg1"/>
                </a:solidFill>
                <a:effectLst>
                  <a:outerShdw blurRad="50800" dist="38100" dir="2700000" algn="tl" rotWithShape="0">
                    <a:prstClr val="black">
                      <a:alpha val="40000"/>
                    </a:prstClr>
                  </a:outerShdw>
                </a:effectLst>
                <a:latin typeface="+mj-lt"/>
              </a:rPr>
              <a:t>Reiterates understanding of the key points of the reimbursement program.</a:t>
            </a:r>
          </a:p>
          <a:p>
            <a:pPr marL="0" indent="0">
              <a:buNone/>
            </a:pPr>
            <a:endParaRPr lang="en-US" sz="1800" dirty="0">
              <a:solidFill>
                <a:schemeClr val="bg1"/>
              </a:solidFill>
            </a:endParaRPr>
          </a:p>
        </p:txBody>
      </p:sp>
      <p:sp>
        <p:nvSpPr>
          <p:cNvPr id="4" name="Date Placeholder 3">
            <a:extLst>
              <a:ext uri="{FF2B5EF4-FFF2-40B4-BE49-F238E27FC236}">
                <a16:creationId xmlns:a16="http://schemas.microsoft.com/office/drawing/2014/main" id="{E53E3C65-D16D-466B-BCBC-01E86B20F644}"/>
              </a:ext>
            </a:extLst>
          </p:cNvPr>
          <p:cNvSpPr>
            <a:spLocks noGrp="1"/>
          </p:cNvSpPr>
          <p:nvPr>
            <p:ph type="dt" sz="half" idx="10"/>
          </p:nvPr>
        </p:nvSpPr>
        <p:spPr>
          <a:xfrm rot="5400000">
            <a:off x="10735056" y="987552"/>
            <a:ext cx="2286000" cy="640080"/>
          </a:xfrm>
        </p:spPr>
        <p:txBody>
          <a:bodyPr anchor="ctr">
            <a:normAutofit/>
          </a:bodyPr>
          <a:lstStyle/>
          <a:p>
            <a:pPr marL="0" marR="0" lvl="0" indent="0" algn="r" defTabSz="457200" rtl="0" eaLnBrk="1" fontAlgn="auto" latinLnBrk="0" hangingPunct="1">
              <a:lnSpc>
                <a:spcPct val="100000"/>
              </a:lnSpc>
              <a:spcBef>
                <a:spcPts val="0"/>
              </a:spcBef>
              <a:spcAft>
                <a:spcPts val="600"/>
              </a:spcAft>
              <a:buClrTx/>
              <a:buSzTx/>
              <a:buFontTx/>
              <a:buNone/>
              <a:tabLst/>
              <a:defRPr/>
            </a:pPr>
            <a:fld id="{FDEE75F8-48EB-4839-9E71-8CCEE647FA5C}" type="datetime1">
              <a:rPr kumimoji="0" lang="en-US" sz="1000" b="0" i="0" u="none" strike="noStrike" kern="1200" cap="none" spc="0" normalizeH="0" baseline="0" noProof="0">
                <a:ln>
                  <a:noFill/>
                </a:ln>
                <a:solidFill>
                  <a:prstClr val="white"/>
                </a:solidFill>
                <a:effectLst/>
                <a:uLnTx/>
                <a:uFillTx/>
                <a:latin typeface="Public Sans ExtraBold"/>
                <a:ea typeface="+mn-ea"/>
                <a:cs typeface="+mn-cs"/>
              </a:rPr>
              <a:pPr marL="0" marR="0" lvl="0" indent="0" algn="r" defTabSz="457200" rtl="0" eaLnBrk="1" fontAlgn="auto" latinLnBrk="0" hangingPunct="1">
                <a:lnSpc>
                  <a:spcPct val="100000"/>
                </a:lnSpc>
                <a:spcBef>
                  <a:spcPts val="0"/>
                </a:spcBef>
                <a:spcAft>
                  <a:spcPts val="600"/>
                </a:spcAft>
                <a:buClrTx/>
                <a:buSzTx/>
                <a:buFontTx/>
                <a:buNone/>
                <a:tabLst/>
                <a:defRPr/>
              </a:pPr>
              <a:t>1/9/2025</a:t>
            </a:fld>
            <a:endParaRPr kumimoji="0" lang="en-US" sz="1000" b="0" i="0" u="none" strike="noStrike" kern="1200" cap="none" spc="0" normalizeH="0" baseline="0" noProof="0" dirty="0">
              <a:ln>
                <a:noFill/>
              </a:ln>
              <a:solidFill>
                <a:prstClr val="white"/>
              </a:solidFill>
              <a:effectLst/>
              <a:uLnTx/>
              <a:uFillTx/>
              <a:latin typeface="Public Sans ExtraBold"/>
              <a:ea typeface="+mn-ea"/>
              <a:cs typeface="+mn-cs"/>
            </a:endParaRPr>
          </a:p>
        </p:txBody>
      </p:sp>
      <p:sp>
        <p:nvSpPr>
          <p:cNvPr id="5" name="Footer Placeholder 4">
            <a:extLst>
              <a:ext uri="{FF2B5EF4-FFF2-40B4-BE49-F238E27FC236}">
                <a16:creationId xmlns:a16="http://schemas.microsoft.com/office/drawing/2014/main" id="{F00EBBC9-2D71-471B-B443-E7F11EB28810}"/>
              </a:ext>
            </a:extLst>
          </p:cNvPr>
          <p:cNvSpPr>
            <a:spLocks noGrp="1"/>
          </p:cNvSpPr>
          <p:nvPr>
            <p:ph type="ftr" sz="quarter" idx="11"/>
          </p:nvPr>
        </p:nvSpPr>
        <p:spPr>
          <a:xfrm rot="5400000">
            <a:off x="10040112" y="4032504"/>
            <a:ext cx="3657600" cy="640080"/>
          </a:xfrm>
        </p:spPr>
        <p:txBody>
          <a:bodyPr anchor="ctr">
            <a:normAutofit/>
          </a:bodyPr>
          <a:lstStyle/>
          <a:p>
            <a:pPr marL="0" marR="0" lvl="0" indent="0" algn="l" defTabSz="457200" rtl="0" eaLnBrk="1" fontAlgn="auto" latinLnBrk="0" hangingPunct="1">
              <a:lnSpc>
                <a:spcPct val="100000"/>
              </a:lnSpc>
              <a:spcBef>
                <a:spcPts val="0"/>
              </a:spcBef>
              <a:spcAft>
                <a:spcPts val="600"/>
              </a:spcAft>
              <a:buClrTx/>
              <a:buSzTx/>
              <a:buFontTx/>
              <a:buNone/>
              <a:tabLst/>
              <a:defRPr/>
            </a:pPr>
            <a:r>
              <a:rPr kumimoji="0" lang="en-US" sz="1000" b="0" i="0" u="none" strike="noStrike" kern="1200" cap="none" spc="0" normalizeH="0" baseline="0" noProof="0" dirty="0">
                <a:ln>
                  <a:noFill/>
                </a:ln>
                <a:solidFill>
                  <a:prstClr val="white"/>
                </a:solidFill>
                <a:effectLst/>
                <a:uLnTx/>
                <a:uFillTx/>
                <a:latin typeface="Public Sans ExtraBold"/>
                <a:ea typeface="+mn-ea"/>
                <a:cs typeface="+mn-cs"/>
              </a:rPr>
              <a:t>Connecticut Department of Energy &amp; Environmental Protection</a:t>
            </a:r>
          </a:p>
        </p:txBody>
      </p:sp>
      <p:sp>
        <p:nvSpPr>
          <p:cNvPr id="7" name="TextBox 6">
            <a:extLst>
              <a:ext uri="{FF2B5EF4-FFF2-40B4-BE49-F238E27FC236}">
                <a16:creationId xmlns:a16="http://schemas.microsoft.com/office/drawing/2014/main" id="{E03999DA-764D-5777-A80F-7BE4BC6211C5}"/>
              </a:ext>
            </a:extLst>
          </p:cNvPr>
          <p:cNvSpPr txBox="1"/>
          <p:nvPr/>
        </p:nvSpPr>
        <p:spPr>
          <a:xfrm>
            <a:off x="2800299" y="6015669"/>
            <a:ext cx="1906962" cy="222676"/>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3F3F3F"/>
              </a:solidFill>
              <a:effectLst/>
              <a:uLnTx/>
              <a:uFillTx/>
              <a:latin typeface="Public Sans"/>
              <a:ea typeface="+mn-ea"/>
              <a:cs typeface="+mn-cs"/>
            </a:endParaRPr>
          </a:p>
        </p:txBody>
      </p:sp>
      <p:pic>
        <p:nvPicPr>
          <p:cNvPr id="9" name="Picture 8">
            <a:extLst>
              <a:ext uri="{FF2B5EF4-FFF2-40B4-BE49-F238E27FC236}">
                <a16:creationId xmlns:a16="http://schemas.microsoft.com/office/drawing/2014/main" id="{CDB28783-24B1-F72E-E2C6-40156B9758D9}"/>
              </a:ext>
            </a:extLst>
          </p:cNvPr>
          <p:cNvPicPr>
            <a:picLocks noChangeAspect="1"/>
          </p:cNvPicPr>
          <p:nvPr/>
        </p:nvPicPr>
        <p:blipFill>
          <a:blip r:embed="rId2"/>
          <a:stretch>
            <a:fillRect/>
          </a:stretch>
        </p:blipFill>
        <p:spPr>
          <a:xfrm>
            <a:off x="7038430" y="960154"/>
            <a:ext cx="4658396" cy="5440646"/>
          </a:xfrm>
          <a:prstGeom prst="rect">
            <a:avLst/>
          </a:prstGeom>
        </p:spPr>
      </p:pic>
    </p:spTree>
    <p:extLst>
      <p:ext uri="{BB962C8B-B14F-4D97-AF65-F5344CB8AC3E}">
        <p14:creationId xmlns:p14="http://schemas.microsoft.com/office/powerpoint/2010/main" val="1299826376"/>
      </p:ext>
    </p:extLst>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28" name="Slide Background Fill">
            <a:extLst>
              <a:ext uri="{FF2B5EF4-FFF2-40B4-BE49-F238E27FC236}">
                <a16:creationId xmlns:a16="http://schemas.microsoft.com/office/drawing/2014/main" id="{7D07B7BC-3270-4CF3-A7AA-0937908AD58A}"/>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49"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Public Sans"/>
              <a:ea typeface="+mn-ea"/>
              <a:cs typeface="+mn-cs"/>
            </a:endParaRPr>
          </a:p>
        </p:txBody>
      </p:sp>
      <p:grpSp>
        <p:nvGrpSpPr>
          <p:cNvPr id="30" name="Group 29">
            <a:extLst>
              <a:ext uri="{FF2B5EF4-FFF2-40B4-BE49-F238E27FC236}">
                <a16:creationId xmlns:a16="http://schemas.microsoft.com/office/drawing/2014/main" id="{3248F5E6-4377-481A-9615-8B26AF96A076}"/>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0"/>
            <a:ext cx="12188952" cy="6858000"/>
            <a:chOff x="651279" y="598259"/>
            <a:chExt cx="10889442" cy="5680742"/>
          </a:xfrm>
        </p:grpSpPr>
        <p:sp>
          <p:nvSpPr>
            <p:cNvPr id="31" name="Color">
              <a:extLst>
                <a:ext uri="{FF2B5EF4-FFF2-40B4-BE49-F238E27FC236}">
                  <a16:creationId xmlns:a16="http://schemas.microsoft.com/office/drawing/2014/main" id="{D8552057-9E04-4499-916A-649BB6B5126C}"/>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Public Sans"/>
                <a:ea typeface="+mn-ea"/>
                <a:cs typeface="+mn-cs"/>
              </a:endParaRPr>
            </a:p>
          </p:txBody>
        </p:sp>
        <p:sp>
          <p:nvSpPr>
            <p:cNvPr id="32" name="Color">
              <a:extLst>
                <a:ext uri="{FF2B5EF4-FFF2-40B4-BE49-F238E27FC236}">
                  <a16:creationId xmlns:a16="http://schemas.microsoft.com/office/drawing/2014/main" id="{D1194A2F-4E63-4228-A833-4D86528EAD7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Public Sans"/>
                <a:ea typeface="+mn-ea"/>
                <a:cs typeface="+mn-cs"/>
              </a:endParaRPr>
            </a:p>
          </p:txBody>
        </p:sp>
      </p:grpSp>
      <p:grpSp>
        <p:nvGrpSpPr>
          <p:cNvPr id="34" name="Group 33">
            <a:extLst>
              <a:ext uri="{FF2B5EF4-FFF2-40B4-BE49-F238E27FC236}">
                <a16:creationId xmlns:a16="http://schemas.microsoft.com/office/drawing/2014/main" id="{E27AF472-EAE3-4572-AB69-B92BD10DBC6D}"/>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35" name="Freeform: Shape 34">
              <a:extLst>
                <a:ext uri="{FF2B5EF4-FFF2-40B4-BE49-F238E27FC236}">
                  <a16:creationId xmlns:a16="http://schemas.microsoft.com/office/drawing/2014/main" id="{BF4DB9D2-6215-420C-874C-82EADF8C6C70}"/>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Public Sans"/>
                <a:ea typeface="+mn-ea"/>
                <a:cs typeface="+mn-cs"/>
              </a:endParaRPr>
            </a:p>
          </p:txBody>
        </p:sp>
        <p:sp>
          <p:nvSpPr>
            <p:cNvPr id="36" name="Freeform: Shape 35">
              <a:extLst>
                <a:ext uri="{FF2B5EF4-FFF2-40B4-BE49-F238E27FC236}">
                  <a16:creationId xmlns:a16="http://schemas.microsoft.com/office/drawing/2014/main" id="{1F003139-C97C-44FA-B139-32E4DFDCE9C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Public Sans"/>
                <a:ea typeface="+mn-ea"/>
                <a:cs typeface="+mn-cs"/>
              </a:endParaRPr>
            </a:p>
          </p:txBody>
        </p:sp>
        <p:sp>
          <p:nvSpPr>
            <p:cNvPr id="37" name="Freeform: Shape 36">
              <a:extLst>
                <a:ext uri="{FF2B5EF4-FFF2-40B4-BE49-F238E27FC236}">
                  <a16:creationId xmlns:a16="http://schemas.microsoft.com/office/drawing/2014/main" id="{5CE4DD6E-8CEA-45EE-B630-DBC22144D88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Public Sans"/>
                <a:ea typeface="+mn-ea"/>
                <a:cs typeface="+mn-cs"/>
              </a:endParaRPr>
            </a:p>
          </p:txBody>
        </p:sp>
        <p:sp>
          <p:nvSpPr>
            <p:cNvPr id="38" name="Freeform: Shape 37">
              <a:extLst>
                <a:ext uri="{FF2B5EF4-FFF2-40B4-BE49-F238E27FC236}">
                  <a16:creationId xmlns:a16="http://schemas.microsoft.com/office/drawing/2014/main" id="{A4372F7F-AA3C-470B-AA61-7C35B7722C9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Public Sans"/>
                <a:ea typeface="+mn-ea"/>
                <a:cs typeface="+mn-cs"/>
              </a:endParaRPr>
            </a:p>
          </p:txBody>
        </p:sp>
        <p:sp>
          <p:nvSpPr>
            <p:cNvPr id="39" name="Freeform: Shape 38">
              <a:extLst>
                <a:ext uri="{FF2B5EF4-FFF2-40B4-BE49-F238E27FC236}">
                  <a16:creationId xmlns:a16="http://schemas.microsoft.com/office/drawing/2014/main" id="{34B605BF-D199-43DD-9328-E99F2ADFC6F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Public Sans"/>
                <a:ea typeface="+mn-ea"/>
                <a:cs typeface="+mn-cs"/>
              </a:endParaRPr>
            </a:p>
          </p:txBody>
        </p:sp>
        <p:sp>
          <p:nvSpPr>
            <p:cNvPr id="40" name="Freeform: Shape 39">
              <a:extLst>
                <a:ext uri="{FF2B5EF4-FFF2-40B4-BE49-F238E27FC236}">
                  <a16:creationId xmlns:a16="http://schemas.microsoft.com/office/drawing/2014/main" id="{E5D42A77-7336-4A35-8922-8098A16AA27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Public Sans"/>
                <a:ea typeface="+mn-ea"/>
                <a:cs typeface="+mn-cs"/>
              </a:endParaRPr>
            </a:p>
          </p:txBody>
        </p:sp>
        <p:sp>
          <p:nvSpPr>
            <p:cNvPr id="41" name="Freeform: Shape 40">
              <a:extLst>
                <a:ext uri="{FF2B5EF4-FFF2-40B4-BE49-F238E27FC236}">
                  <a16:creationId xmlns:a16="http://schemas.microsoft.com/office/drawing/2014/main" id="{7401EE7D-B85D-4C10-AB8C-71884EFB112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Public Sans"/>
                <a:ea typeface="+mn-ea"/>
                <a:cs typeface="+mn-cs"/>
              </a:endParaRPr>
            </a:p>
          </p:txBody>
        </p:sp>
      </p:grpSp>
      <p:sp>
        <p:nvSpPr>
          <p:cNvPr id="2" name="Title 1">
            <a:extLst>
              <a:ext uri="{FF2B5EF4-FFF2-40B4-BE49-F238E27FC236}">
                <a16:creationId xmlns:a16="http://schemas.microsoft.com/office/drawing/2014/main" id="{3630D9C6-276F-4D27-8C4E-B26E36AC76AC}"/>
              </a:ext>
            </a:extLst>
          </p:cNvPr>
          <p:cNvSpPr>
            <a:spLocks noGrp="1"/>
          </p:cNvSpPr>
          <p:nvPr>
            <p:ph type="title"/>
          </p:nvPr>
        </p:nvSpPr>
        <p:spPr>
          <a:xfrm>
            <a:off x="762000" y="339486"/>
            <a:ext cx="11277600" cy="1025957"/>
          </a:xfrm>
        </p:spPr>
        <p:txBody>
          <a:bodyPr anchor="t">
            <a:noAutofit/>
          </a:bodyPr>
          <a:lstStyle/>
          <a:p>
            <a:r>
              <a:rPr lang="en-US" sz="4000" dirty="0">
                <a:solidFill>
                  <a:schemeClr val="bg1"/>
                </a:solidFill>
              </a:rPr>
              <a:t>Part VI – Terms &amp; Conditions, Submission </a:t>
            </a:r>
            <a:r>
              <a:rPr lang="en-US" sz="3600" i="1" dirty="0">
                <a:solidFill>
                  <a:schemeClr val="bg1"/>
                </a:solidFill>
              </a:rPr>
              <a:t>(cont.)</a:t>
            </a:r>
          </a:p>
        </p:txBody>
      </p:sp>
      <p:sp>
        <p:nvSpPr>
          <p:cNvPr id="3" name="Content Placeholder 2">
            <a:extLst>
              <a:ext uri="{FF2B5EF4-FFF2-40B4-BE49-F238E27FC236}">
                <a16:creationId xmlns:a16="http://schemas.microsoft.com/office/drawing/2014/main" id="{0B328DA5-C605-40B1-A0C9-92F3F237F1F8}"/>
              </a:ext>
            </a:extLst>
          </p:cNvPr>
          <p:cNvSpPr>
            <a:spLocks noGrp="1"/>
          </p:cNvSpPr>
          <p:nvPr>
            <p:ph idx="1"/>
          </p:nvPr>
        </p:nvSpPr>
        <p:spPr>
          <a:xfrm>
            <a:off x="656705" y="980141"/>
            <a:ext cx="10899787" cy="5900867"/>
          </a:xfrm>
        </p:spPr>
        <p:txBody>
          <a:bodyPr anchor="ctr">
            <a:normAutofit/>
          </a:bodyPr>
          <a:lstStyle/>
          <a:p>
            <a:pPr marL="605790" lvl="1" indent="-457200">
              <a:lnSpc>
                <a:spcPct val="100000"/>
              </a:lnSpc>
              <a:spcBef>
                <a:spcPts val="0"/>
              </a:spcBef>
              <a:spcAft>
                <a:spcPts val="1800"/>
              </a:spcAft>
              <a:buClr>
                <a:srgbClr val="57D3FF"/>
              </a:buClr>
              <a:buSzPct val="100000"/>
              <a:buFont typeface="Arial" panose="020B0604020202020204" pitchFamily="34" charset="0"/>
              <a:buChar char="•"/>
            </a:pPr>
            <a:r>
              <a:rPr lang="en-US" sz="3600" b="0" dirty="0">
                <a:solidFill>
                  <a:schemeClr val="bg1"/>
                </a:solidFill>
                <a:ea typeface="Calibri" panose="020F0502020204030204" pitchFamily="34" charset="0"/>
                <a:cs typeface="Calibri" panose="020F0502020204030204" pitchFamily="34" charset="0"/>
              </a:rPr>
              <a:t>Authorized representative should be someone in the grantee’s organization, not a contractor.</a:t>
            </a:r>
          </a:p>
          <a:p>
            <a:pPr marL="1117854" lvl="4" indent="-457200">
              <a:lnSpc>
                <a:spcPct val="100000"/>
              </a:lnSpc>
              <a:spcBef>
                <a:spcPts val="0"/>
              </a:spcBef>
              <a:spcAft>
                <a:spcPts val="1800"/>
              </a:spcAft>
              <a:buClr>
                <a:srgbClr val="57D3FF"/>
              </a:buClr>
              <a:buSzPct val="100000"/>
              <a:buFont typeface="Wingdings" panose="05000000000000000000" pitchFamily="2" charset="2"/>
              <a:buChar char="§"/>
            </a:pPr>
            <a:r>
              <a:rPr lang="en-US" sz="3200" dirty="0">
                <a:solidFill>
                  <a:schemeClr val="bg1"/>
                </a:solidFill>
                <a:ea typeface="Calibri" panose="020F0502020204030204" pitchFamily="34" charset="0"/>
                <a:cs typeface="Calibri" panose="020F0502020204030204" pitchFamily="34" charset="0"/>
              </a:rPr>
              <a:t>C</a:t>
            </a:r>
            <a:r>
              <a:rPr lang="en-US" sz="3200" b="0" dirty="0">
                <a:solidFill>
                  <a:schemeClr val="bg1"/>
                </a:solidFill>
                <a:ea typeface="Calibri" panose="020F0502020204030204" pitchFamily="34" charset="0"/>
                <a:cs typeface="Calibri" panose="020F0502020204030204" pitchFamily="34" charset="0"/>
              </a:rPr>
              <a:t>ontractor may be listed as additional point of contact. </a:t>
            </a:r>
          </a:p>
          <a:p>
            <a:pPr marL="605790" lvl="1" indent="-457200">
              <a:lnSpc>
                <a:spcPct val="100000"/>
              </a:lnSpc>
              <a:spcBef>
                <a:spcPts val="0"/>
              </a:spcBef>
              <a:spcAft>
                <a:spcPts val="1800"/>
              </a:spcAft>
              <a:buClr>
                <a:srgbClr val="57D3FF"/>
              </a:buClr>
              <a:buSzPct val="100000"/>
              <a:buFont typeface="Arial" panose="020B0604020202020204" pitchFamily="34" charset="0"/>
              <a:buChar char="•"/>
            </a:pPr>
            <a:r>
              <a:rPr lang="en-US" sz="3600" dirty="0">
                <a:solidFill>
                  <a:srgbClr val="FFC000"/>
                </a:solidFill>
                <a:effectLst>
                  <a:outerShdw blurRad="38100" dist="38100" dir="2700000" algn="tl">
                    <a:srgbClr val="000000">
                      <a:alpha val="43137"/>
                    </a:srgbClr>
                  </a:outerShdw>
                </a:effectLst>
              </a:rPr>
              <a:t>Important!!</a:t>
            </a:r>
            <a:r>
              <a:rPr lang="en-US" sz="3600" dirty="0">
                <a:effectLst>
                  <a:outerShdw blurRad="38100" dist="38100" dir="2700000" algn="tl">
                    <a:srgbClr val="000000">
                      <a:alpha val="43137"/>
                    </a:srgbClr>
                  </a:outerShdw>
                </a:effectLst>
              </a:rPr>
              <a:t> </a:t>
            </a:r>
            <a:r>
              <a:rPr lang="en-US" sz="3600" b="0" dirty="0">
                <a:solidFill>
                  <a:schemeClr val="bg1"/>
                </a:solidFill>
              </a:rPr>
              <a:t>Sign and date form!</a:t>
            </a:r>
          </a:p>
          <a:p>
            <a:pPr marL="605790" lvl="1" indent="-457200">
              <a:lnSpc>
                <a:spcPct val="100000"/>
              </a:lnSpc>
              <a:spcBef>
                <a:spcPts val="0"/>
              </a:spcBef>
              <a:spcAft>
                <a:spcPts val="1800"/>
              </a:spcAft>
              <a:buClr>
                <a:srgbClr val="57D3FF"/>
              </a:buClr>
              <a:buSzPct val="100000"/>
              <a:buFont typeface="Arial" panose="020B0604020202020204" pitchFamily="34" charset="0"/>
              <a:buChar char="•"/>
            </a:pPr>
            <a:r>
              <a:rPr lang="en-US" sz="3600" b="0" dirty="0">
                <a:solidFill>
                  <a:schemeClr val="bg1"/>
                </a:solidFill>
              </a:rPr>
              <a:t>Submit application to email address specified.  Do not send directly to Air Bureau.</a:t>
            </a:r>
          </a:p>
          <a:p>
            <a:pPr marL="0" indent="0">
              <a:buNone/>
            </a:pPr>
            <a:endParaRPr lang="en-US" sz="1800" dirty="0">
              <a:solidFill>
                <a:schemeClr val="bg1"/>
              </a:solidFill>
            </a:endParaRPr>
          </a:p>
        </p:txBody>
      </p:sp>
      <p:sp>
        <p:nvSpPr>
          <p:cNvPr id="4" name="Date Placeholder 3">
            <a:extLst>
              <a:ext uri="{FF2B5EF4-FFF2-40B4-BE49-F238E27FC236}">
                <a16:creationId xmlns:a16="http://schemas.microsoft.com/office/drawing/2014/main" id="{E53E3C65-D16D-466B-BCBC-01E86B20F644}"/>
              </a:ext>
            </a:extLst>
          </p:cNvPr>
          <p:cNvSpPr>
            <a:spLocks noGrp="1"/>
          </p:cNvSpPr>
          <p:nvPr>
            <p:ph type="dt" sz="half" idx="10"/>
          </p:nvPr>
        </p:nvSpPr>
        <p:spPr>
          <a:xfrm rot="5400000">
            <a:off x="10735056" y="987552"/>
            <a:ext cx="2286000" cy="640080"/>
          </a:xfrm>
        </p:spPr>
        <p:txBody>
          <a:bodyPr anchor="ctr">
            <a:normAutofit/>
          </a:bodyPr>
          <a:lstStyle/>
          <a:p>
            <a:pPr marL="0" marR="0" lvl="0" indent="0" algn="r" defTabSz="457200" rtl="0" eaLnBrk="1" fontAlgn="auto" latinLnBrk="0" hangingPunct="1">
              <a:lnSpc>
                <a:spcPct val="100000"/>
              </a:lnSpc>
              <a:spcBef>
                <a:spcPts val="0"/>
              </a:spcBef>
              <a:spcAft>
                <a:spcPts val="600"/>
              </a:spcAft>
              <a:buClrTx/>
              <a:buSzTx/>
              <a:buFontTx/>
              <a:buNone/>
              <a:tabLst/>
              <a:defRPr/>
            </a:pPr>
            <a:fld id="{FDEE75F8-48EB-4839-9E71-8CCEE647FA5C}" type="datetime1">
              <a:rPr kumimoji="0" lang="en-US" sz="1000" b="0" i="0" u="none" strike="noStrike" kern="1200" cap="none" spc="0" normalizeH="0" baseline="0" noProof="0">
                <a:ln>
                  <a:noFill/>
                </a:ln>
                <a:solidFill>
                  <a:prstClr val="white"/>
                </a:solidFill>
                <a:effectLst/>
                <a:uLnTx/>
                <a:uFillTx/>
                <a:latin typeface="Public Sans ExtraBold"/>
                <a:ea typeface="+mn-ea"/>
                <a:cs typeface="+mn-cs"/>
              </a:rPr>
              <a:pPr marL="0" marR="0" lvl="0" indent="0" algn="r" defTabSz="457200" rtl="0" eaLnBrk="1" fontAlgn="auto" latinLnBrk="0" hangingPunct="1">
                <a:lnSpc>
                  <a:spcPct val="100000"/>
                </a:lnSpc>
                <a:spcBef>
                  <a:spcPts val="0"/>
                </a:spcBef>
                <a:spcAft>
                  <a:spcPts val="600"/>
                </a:spcAft>
                <a:buClrTx/>
                <a:buSzTx/>
                <a:buFontTx/>
                <a:buNone/>
                <a:tabLst/>
                <a:defRPr/>
              </a:pPr>
              <a:t>1/9/2025</a:t>
            </a:fld>
            <a:endParaRPr kumimoji="0" lang="en-US" sz="1000" b="0" i="0" u="none" strike="noStrike" kern="1200" cap="none" spc="0" normalizeH="0" baseline="0" noProof="0" dirty="0">
              <a:ln>
                <a:noFill/>
              </a:ln>
              <a:solidFill>
                <a:prstClr val="white"/>
              </a:solidFill>
              <a:effectLst/>
              <a:uLnTx/>
              <a:uFillTx/>
              <a:latin typeface="Public Sans ExtraBold"/>
              <a:ea typeface="+mn-ea"/>
              <a:cs typeface="+mn-cs"/>
            </a:endParaRPr>
          </a:p>
        </p:txBody>
      </p:sp>
      <p:sp>
        <p:nvSpPr>
          <p:cNvPr id="5" name="Footer Placeholder 4">
            <a:extLst>
              <a:ext uri="{FF2B5EF4-FFF2-40B4-BE49-F238E27FC236}">
                <a16:creationId xmlns:a16="http://schemas.microsoft.com/office/drawing/2014/main" id="{F00EBBC9-2D71-471B-B443-E7F11EB28810}"/>
              </a:ext>
            </a:extLst>
          </p:cNvPr>
          <p:cNvSpPr>
            <a:spLocks noGrp="1"/>
          </p:cNvSpPr>
          <p:nvPr>
            <p:ph type="ftr" sz="quarter" idx="11"/>
          </p:nvPr>
        </p:nvSpPr>
        <p:spPr>
          <a:xfrm rot="5400000">
            <a:off x="10040112" y="4032504"/>
            <a:ext cx="3657600" cy="640080"/>
          </a:xfrm>
        </p:spPr>
        <p:txBody>
          <a:bodyPr anchor="ctr">
            <a:normAutofit/>
          </a:bodyPr>
          <a:lstStyle/>
          <a:p>
            <a:pPr marL="0" marR="0" lvl="0" indent="0" algn="l" defTabSz="457200" rtl="0" eaLnBrk="1" fontAlgn="auto" latinLnBrk="0" hangingPunct="1">
              <a:lnSpc>
                <a:spcPct val="100000"/>
              </a:lnSpc>
              <a:spcBef>
                <a:spcPts val="0"/>
              </a:spcBef>
              <a:spcAft>
                <a:spcPts val="600"/>
              </a:spcAft>
              <a:buClrTx/>
              <a:buSzTx/>
              <a:buFontTx/>
              <a:buNone/>
              <a:tabLst/>
              <a:defRPr/>
            </a:pPr>
            <a:r>
              <a:rPr kumimoji="0" lang="en-US" sz="1000" b="0" i="0" u="none" strike="noStrike" kern="1200" cap="none" spc="0" normalizeH="0" baseline="0" noProof="0" dirty="0">
                <a:ln>
                  <a:noFill/>
                </a:ln>
                <a:solidFill>
                  <a:prstClr val="white"/>
                </a:solidFill>
                <a:effectLst/>
                <a:uLnTx/>
                <a:uFillTx/>
                <a:latin typeface="Public Sans ExtraBold"/>
                <a:ea typeface="+mn-ea"/>
                <a:cs typeface="+mn-cs"/>
              </a:rPr>
              <a:t>Connecticut Department of Energy &amp; Environmental Protection</a:t>
            </a:r>
          </a:p>
        </p:txBody>
      </p:sp>
      <p:sp>
        <p:nvSpPr>
          <p:cNvPr id="7" name="TextBox 6">
            <a:extLst>
              <a:ext uri="{FF2B5EF4-FFF2-40B4-BE49-F238E27FC236}">
                <a16:creationId xmlns:a16="http://schemas.microsoft.com/office/drawing/2014/main" id="{E03999DA-764D-5777-A80F-7BE4BC6211C5}"/>
              </a:ext>
            </a:extLst>
          </p:cNvPr>
          <p:cNvSpPr txBox="1"/>
          <p:nvPr/>
        </p:nvSpPr>
        <p:spPr>
          <a:xfrm>
            <a:off x="2800299" y="6015669"/>
            <a:ext cx="1906962" cy="222676"/>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3F3F3F"/>
              </a:solidFill>
              <a:effectLst/>
              <a:uLnTx/>
              <a:uFillTx/>
              <a:latin typeface="Public Sans"/>
              <a:ea typeface="+mn-ea"/>
              <a:cs typeface="+mn-cs"/>
            </a:endParaRPr>
          </a:p>
        </p:txBody>
      </p:sp>
    </p:spTree>
    <p:extLst>
      <p:ext uri="{BB962C8B-B14F-4D97-AF65-F5344CB8AC3E}">
        <p14:creationId xmlns:p14="http://schemas.microsoft.com/office/powerpoint/2010/main" val="2639138904"/>
      </p:ext>
    </p:extLst>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28" name="Slide Background Fill">
            <a:extLst>
              <a:ext uri="{FF2B5EF4-FFF2-40B4-BE49-F238E27FC236}">
                <a16:creationId xmlns:a16="http://schemas.microsoft.com/office/drawing/2014/main" id="{7D07B7BC-3270-4CF3-A7AA-0937908AD58A}"/>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49"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Public Sans"/>
              <a:ea typeface="+mn-ea"/>
              <a:cs typeface="+mn-cs"/>
            </a:endParaRPr>
          </a:p>
        </p:txBody>
      </p:sp>
      <p:grpSp>
        <p:nvGrpSpPr>
          <p:cNvPr id="30" name="Group 29">
            <a:extLst>
              <a:ext uri="{FF2B5EF4-FFF2-40B4-BE49-F238E27FC236}">
                <a16:creationId xmlns:a16="http://schemas.microsoft.com/office/drawing/2014/main" id="{3248F5E6-4377-481A-9615-8B26AF96A076}"/>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0"/>
            <a:ext cx="12188952" cy="6858000"/>
            <a:chOff x="651279" y="598259"/>
            <a:chExt cx="10889442" cy="5680742"/>
          </a:xfrm>
        </p:grpSpPr>
        <p:sp>
          <p:nvSpPr>
            <p:cNvPr id="31" name="Color">
              <a:extLst>
                <a:ext uri="{FF2B5EF4-FFF2-40B4-BE49-F238E27FC236}">
                  <a16:creationId xmlns:a16="http://schemas.microsoft.com/office/drawing/2014/main" id="{D8552057-9E04-4499-916A-649BB6B5126C}"/>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Public Sans"/>
                <a:ea typeface="+mn-ea"/>
                <a:cs typeface="+mn-cs"/>
              </a:endParaRPr>
            </a:p>
          </p:txBody>
        </p:sp>
        <p:sp>
          <p:nvSpPr>
            <p:cNvPr id="32" name="Color">
              <a:extLst>
                <a:ext uri="{FF2B5EF4-FFF2-40B4-BE49-F238E27FC236}">
                  <a16:creationId xmlns:a16="http://schemas.microsoft.com/office/drawing/2014/main" id="{D1194A2F-4E63-4228-A833-4D86528EAD7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Public Sans"/>
                <a:ea typeface="+mn-ea"/>
                <a:cs typeface="+mn-cs"/>
              </a:endParaRPr>
            </a:p>
          </p:txBody>
        </p:sp>
      </p:grpSp>
      <p:grpSp>
        <p:nvGrpSpPr>
          <p:cNvPr id="34" name="Group 33">
            <a:extLst>
              <a:ext uri="{FF2B5EF4-FFF2-40B4-BE49-F238E27FC236}">
                <a16:creationId xmlns:a16="http://schemas.microsoft.com/office/drawing/2014/main" id="{E27AF472-EAE3-4572-AB69-B92BD10DBC6D}"/>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35" name="Freeform: Shape 34">
              <a:extLst>
                <a:ext uri="{FF2B5EF4-FFF2-40B4-BE49-F238E27FC236}">
                  <a16:creationId xmlns:a16="http://schemas.microsoft.com/office/drawing/2014/main" id="{BF4DB9D2-6215-420C-874C-82EADF8C6C70}"/>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Public Sans"/>
                <a:ea typeface="+mn-ea"/>
                <a:cs typeface="+mn-cs"/>
              </a:endParaRPr>
            </a:p>
          </p:txBody>
        </p:sp>
        <p:sp>
          <p:nvSpPr>
            <p:cNvPr id="36" name="Freeform: Shape 35">
              <a:extLst>
                <a:ext uri="{FF2B5EF4-FFF2-40B4-BE49-F238E27FC236}">
                  <a16:creationId xmlns:a16="http://schemas.microsoft.com/office/drawing/2014/main" id="{1F003139-C97C-44FA-B139-32E4DFDCE9C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Public Sans"/>
                <a:ea typeface="+mn-ea"/>
                <a:cs typeface="+mn-cs"/>
              </a:endParaRPr>
            </a:p>
          </p:txBody>
        </p:sp>
        <p:sp>
          <p:nvSpPr>
            <p:cNvPr id="37" name="Freeform: Shape 36">
              <a:extLst>
                <a:ext uri="{FF2B5EF4-FFF2-40B4-BE49-F238E27FC236}">
                  <a16:creationId xmlns:a16="http://schemas.microsoft.com/office/drawing/2014/main" id="{5CE4DD6E-8CEA-45EE-B630-DBC22144D88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Public Sans"/>
                <a:ea typeface="+mn-ea"/>
                <a:cs typeface="+mn-cs"/>
              </a:endParaRPr>
            </a:p>
          </p:txBody>
        </p:sp>
        <p:sp>
          <p:nvSpPr>
            <p:cNvPr id="38" name="Freeform: Shape 37">
              <a:extLst>
                <a:ext uri="{FF2B5EF4-FFF2-40B4-BE49-F238E27FC236}">
                  <a16:creationId xmlns:a16="http://schemas.microsoft.com/office/drawing/2014/main" id="{A4372F7F-AA3C-470B-AA61-7C35B7722C9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Public Sans"/>
                <a:ea typeface="+mn-ea"/>
                <a:cs typeface="+mn-cs"/>
              </a:endParaRPr>
            </a:p>
          </p:txBody>
        </p:sp>
        <p:sp>
          <p:nvSpPr>
            <p:cNvPr id="39" name="Freeform: Shape 38">
              <a:extLst>
                <a:ext uri="{FF2B5EF4-FFF2-40B4-BE49-F238E27FC236}">
                  <a16:creationId xmlns:a16="http://schemas.microsoft.com/office/drawing/2014/main" id="{34B605BF-D199-43DD-9328-E99F2ADFC6F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Public Sans"/>
                <a:ea typeface="+mn-ea"/>
                <a:cs typeface="+mn-cs"/>
              </a:endParaRPr>
            </a:p>
          </p:txBody>
        </p:sp>
        <p:sp>
          <p:nvSpPr>
            <p:cNvPr id="40" name="Freeform: Shape 39">
              <a:extLst>
                <a:ext uri="{FF2B5EF4-FFF2-40B4-BE49-F238E27FC236}">
                  <a16:creationId xmlns:a16="http://schemas.microsoft.com/office/drawing/2014/main" id="{E5D42A77-7336-4A35-8922-8098A16AA27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Public Sans"/>
                <a:ea typeface="+mn-ea"/>
                <a:cs typeface="+mn-cs"/>
              </a:endParaRPr>
            </a:p>
          </p:txBody>
        </p:sp>
        <p:sp>
          <p:nvSpPr>
            <p:cNvPr id="41" name="Freeform: Shape 40">
              <a:extLst>
                <a:ext uri="{FF2B5EF4-FFF2-40B4-BE49-F238E27FC236}">
                  <a16:creationId xmlns:a16="http://schemas.microsoft.com/office/drawing/2014/main" id="{7401EE7D-B85D-4C10-AB8C-71884EFB112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Public Sans"/>
                <a:ea typeface="+mn-ea"/>
                <a:cs typeface="+mn-cs"/>
              </a:endParaRPr>
            </a:p>
          </p:txBody>
        </p:sp>
      </p:grpSp>
      <p:sp>
        <p:nvSpPr>
          <p:cNvPr id="2" name="Title 1">
            <a:extLst>
              <a:ext uri="{FF2B5EF4-FFF2-40B4-BE49-F238E27FC236}">
                <a16:creationId xmlns:a16="http://schemas.microsoft.com/office/drawing/2014/main" id="{3630D9C6-276F-4D27-8C4E-B26E36AC76AC}"/>
              </a:ext>
            </a:extLst>
          </p:cNvPr>
          <p:cNvSpPr>
            <a:spLocks noGrp="1"/>
          </p:cNvSpPr>
          <p:nvPr>
            <p:ph type="title"/>
          </p:nvPr>
        </p:nvSpPr>
        <p:spPr>
          <a:xfrm>
            <a:off x="762000" y="339486"/>
            <a:ext cx="10377484" cy="1025957"/>
          </a:xfrm>
        </p:spPr>
        <p:txBody>
          <a:bodyPr anchor="t">
            <a:noAutofit/>
          </a:bodyPr>
          <a:lstStyle/>
          <a:p>
            <a:r>
              <a:rPr lang="en-US" sz="4000" dirty="0">
                <a:solidFill>
                  <a:schemeClr val="bg1"/>
                </a:solidFill>
              </a:rPr>
              <a:t>Part VII</a:t>
            </a:r>
            <a:r>
              <a:rPr lang="en-US" sz="4000" dirty="0"/>
              <a:t> </a:t>
            </a:r>
            <a:r>
              <a:rPr lang="en-US" sz="4000" dirty="0">
                <a:solidFill>
                  <a:schemeClr val="bg1"/>
                </a:solidFill>
              </a:rPr>
              <a:t>- Fleet Information Sheet</a:t>
            </a:r>
          </a:p>
        </p:txBody>
      </p:sp>
      <p:sp>
        <p:nvSpPr>
          <p:cNvPr id="3" name="Content Placeholder 2">
            <a:extLst>
              <a:ext uri="{FF2B5EF4-FFF2-40B4-BE49-F238E27FC236}">
                <a16:creationId xmlns:a16="http://schemas.microsoft.com/office/drawing/2014/main" id="{0B328DA5-C605-40B1-A0C9-92F3F237F1F8}"/>
              </a:ext>
            </a:extLst>
          </p:cNvPr>
          <p:cNvSpPr>
            <a:spLocks noGrp="1"/>
          </p:cNvSpPr>
          <p:nvPr>
            <p:ph idx="1"/>
          </p:nvPr>
        </p:nvSpPr>
        <p:spPr>
          <a:xfrm>
            <a:off x="613015" y="5150266"/>
            <a:ext cx="11045586" cy="2032378"/>
          </a:xfrm>
        </p:spPr>
        <p:txBody>
          <a:bodyPr anchor="ctr">
            <a:normAutofit fontScale="92500"/>
          </a:bodyPr>
          <a:lstStyle/>
          <a:p>
            <a:pPr marL="605790" lvl="1" indent="-457200">
              <a:lnSpc>
                <a:spcPct val="120000"/>
              </a:lnSpc>
              <a:spcBef>
                <a:spcPts val="0"/>
              </a:spcBef>
              <a:spcAft>
                <a:spcPts val="600"/>
              </a:spcAft>
              <a:buClr>
                <a:srgbClr val="57D3FF"/>
              </a:buClr>
              <a:buSzPct val="100000"/>
              <a:buFont typeface="Arial" panose="020B0604020202020204" pitchFamily="34" charset="0"/>
              <a:buChar char="•"/>
            </a:pPr>
            <a:r>
              <a:rPr lang="en-US" sz="2900" b="0" dirty="0">
                <a:solidFill>
                  <a:schemeClr val="bg1"/>
                </a:solidFill>
                <a:latin typeface="Public Sans ExtraBold (Headings)"/>
              </a:rPr>
              <a:t>Enter all required information about existing fleet and new fleet.</a:t>
            </a:r>
          </a:p>
          <a:p>
            <a:pPr marL="605790" lvl="1" indent="-457200">
              <a:lnSpc>
                <a:spcPct val="120000"/>
              </a:lnSpc>
              <a:spcBef>
                <a:spcPts val="0"/>
              </a:spcBef>
              <a:spcAft>
                <a:spcPts val="600"/>
              </a:spcAft>
              <a:buClr>
                <a:srgbClr val="57D3FF"/>
              </a:buClr>
              <a:buSzPct val="100000"/>
              <a:buFont typeface="Arial" panose="020B0604020202020204" pitchFamily="34" charset="0"/>
              <a:buChar char="•"/>
            </a:pPr>
            <a:r>
              <a:rPr lang="en-US" sz="2900" b="0" dirty="0">
                <a:solidFill>
                  <a:schemeClr val="bg1"/>
                </a:solidFill>
                <a:latin typeface="Public Sans ExtraBold (Headings)"/>
              </a:rPr>
              <a:t>Complete this sheet if your application is for repower, replacement, marine remanufacture, or marine/electric/hybrid retrofit technologies.</a:t>
            </a:r>
          </a:p>
          <a:p>
            <a:pPr marL="605790" lvl="1" indent="-457200">
              <a:lnSpc>
                <a:spcPct val="120000"/>
              </a:lnSpc>
              <a:spcBef>
                <a:spcPts val="0"/>
              </a:spcBef>
              <a:spcAft>
                <a:spcPts val="600"/>
              </a:spcAft>
              <a:buClr>
                <a:srgbClr val="57D3FF"/>
              </a:buClr>
              <a:buSzPct val="100000"/>
              <a:buFont typeface="Arial" panose="020B0604020202020204" pitchFamily="34" charset="0"/>
              <a:buChar char="•"/>
            </a:pPr>
            <a:endParaRPr lang="en-US" sz="4900" b="0" dirty="0">
              <a:solidFill>
                <a:schemeClr val="bg1"/>
              </a:solidFill>
              <a:effectLst>
                <a:outerShdw blurRad="50800" dist="38100" dir="2700000" algn="tl" rotWithShape="0">
                  <a:prstClr val="black">
                    <a:alpha val="40000"/>
                  </a:prstClr>
                </a:outerShdw>
              </a:effectLst>
              <a:latin typeface="+mj-lt"/>
            </a:endParaRPr>
          </a:p>
          <a:p>
            <a:pPr marL="0" indent="0">
              <a:buNone/>
            </a:pPr>
            <a:endParaRPr lang="en-US" sz="1800" dirty="0">
              <a:solidFill>
                <a:schemeClr val="bg1"/>
              </a:solidFill>
            </a:endParaRPr>
          </a:p>
        </p:txBody>
      </p:sp>
      <p:sp>
        <p:nvSpPr>
          <p:cNvPr id="4" name="Date Placeholder 3">
            <a:extLst>
              <a:ext uri="{FF2B5EF4-FFF2-40B4-BE49-F238E27FC236}">
                <a16:creationId xmlns:a16="http://schemas.microsoft.com/office/drawing/2014/main" id="{E53E3C65-D16D-466B-BCBC-01E86B20F644}"/>
              </a:ext>
            </a:extLst>
          </p:cNvPr>
          <p:cNvSpPr>
            <a:spLocks noGrp="1"/>
          </p:cNvSpPr>
          <p:nvPr>
            <p:ph type="dt" sz="half" idx="10"/>
          </p:nvPr>
        </p:nvSpPr>
        <p:spPr>
          <a:xfrm rot="5400000">
            <a:off x="10735056" y="987552"/>
            <a:ext cx="2286000" cy="640080"/>
          </a:xfrm>
        </p:spPr>
        <p:txBody>
          <a:bodyPr anchor="ctr">
            <a:normAutofit/>
          </a:bodyPr>
          <a:lstStyle/>
          <a:p>
            <a:pPr marL="0" marR="0" lvl="0" indent="0" algn="r" defTabSz="457200" rtl="0" eaLnBrk="1" fontAlgn="auto" latinLnBrk="0" hangingPunct="1">
              <a:lnSpc>
                <a:spcPct val="100000"/>
              </a:lnSpc>
              <a:spcBef>
                <a:spcPts val="0"/>
              </a:spcBef>
              <a:spcAft>
                <a:spcPts val="600"/>
              </a:spcAft>
              <a:buClrTx/>
              <a:buSzTx/>
              <a:buFontTx/>
              <a:buNone/>
              <a:tabLst/>
              <a:defRPr/>
            </a:pPr>
            <a:fld id="{FDEE75F8-48EB-4839-9E71-8CCEE647FA5C}" type="datetime1">
              <a:rPr kumimoji="0" lang="en-US" sz="1000" b="0" i="0" u="none" strike="noStrike" kern="1200" cap="none" spc="0" normalizeH="0" baseline="0" noProof="0">
                <a:ln>
                  <a:noFill/>
                </a:ln>
                <a:solidFill>
                  <a:prstClr val="white"/>
                </a:solidFill>
                <a:effectLst/>
                <a:uLnTx/>
                <a:uFillTx/>
                <a:latin typeface="Public Sans ExtraBold"/>
                <a:ea typeface="+mn-ea"/>
                <a:cs typeface="+mn-cs"/>
              </a:rPr>
              <a:pPr marL="0" marR="0" lvl="0" indent="0" algn="r" defTabSz="457200" rtl="0" eaLnBrk="1" fontAlgn="auto" latinLnBrk="0" hangingPunct="1">
                <a:lnSpc>
                  <a:spcPct val="100000"/>
                </a:lnSpc>
                <a:spcBef>
                  <a:spcPts val="0"/>
                </a:spcBef>
                <a:spcAft>
                  <a:spcPts val="600"/>
                </a:spcAft>
                <a:buClrTx/>
                <a:buSzTx/>
                <a:buFontTx/>
                <a:buNone/>
                <a:tabLst/>
                <a:defRPr/>
              </a:pPr>
              <a:t>1/9/2025</a:t>
            </a:fld>
            <a:endParaRPr kumimoji="0" lang="en-US" sz="1000" b="0" i="0" u="none" strike="noStrike" kern="1200" cap="none" spc="0" normalizeH="0" baseline="0" noProof="0" dirty="0">
              <a:ln>
                <a:noFill/>
              </a:ln>
              <a:solidFill>
                <a:prstClr val="white"/>
              </a:solidFill>
              <a:effectLst/>
              <a:uLnTx/>
              <a:uFillTx/>
              <a:latin typeface="Public Sans ExtraBold"/>
              <a:ea typeface="+mn-ea"/>
              <a:cs typeface="+mn-cs"/>
            </a:endParaRPr>
          </a:p>
        </p:txBody>
      </p:sp>
      <p:sp>
        <p:nvSpPr>
          <p:cNvPr id="5" name="Footer Placeholder 4">
            <a:extLst>
              <a:ext uri="{FF2B5EF4-FFF2-40B4-BE49-F238E27FC236}">
                <a16:creationId xmlns:a16="http://schemas.microsoft.com/office/drawing/2014/main" id="{F00EBBC9-2D71-471B-B443-E7F11EB28810}"/>
              </a:ext>
            </a:extLst>
          </p:cNvPr>
          <p:cNvSpPr>
            <a:spLocks noGrp="1"/>
          </p:cNvSpPr>
          <p:nvPr>
            <p:ph type="ftr" sz="quarter" idx="11"/>
          </p:nvPr>
        </p:nvSpPr>
        <p:spPr>
          <a:xfrm rot="5400000">
            <a:off x="10040112" y="4032504"/>
            <a:ext cx="3657600" cy="640080"/>
          </a:xfrm>
        </p:spPr>
        <p:txBody>
          <a:bodyPr anchor="ctr">
            <a:normAutofit/>
          </a:bodyPr>
          <a:lstStyle/>
          <a:p>
            <a:pPr marL="0" marR="0" lvl="0" indent="0" algn="l" defTabSz="457200" rtl="0" eaLnBrk="1" fontAlgn="auto" latinLnBrk="0" hangingPunct="1">
              <a:lnSpc>
                <a:spcPct val="100000"/>
              </a:lnSpc>
              <a:spcBef>
                <a:spcPts val="0"/>
              </a:spcBef>
              <a:spcAft>
                <a:spcPts val="600"/>
              </a:spcAft>
              <a:buClrTx/>
              <a:buSzTx/>
              <a:buFontTx/>
              <a:buNone/>
              <a:tabLst/>
              <a:defRPr/>
            </a:pPr>
            <a:r>
              <a:rPr kumimoji="0" lang="en-US" sz="1000" b="0" i="0" u="none" strike="noStrike" kern="1200" cap="none" spc="0" normalizeH="0" baseline="0" noProof="0" dirty="0">
                <a:ln>
                  <a:noFill/>
                </a:ln>
                <a:solidFill>
                  <a:prstClr val="white"/>
                </a:solidFill>
                <a:effectLst/>
                <a:uLnTx/>
                <a:uFillTx/>
                <a:latin typeface="Public Sans ExtraBold"/>
                <a:ea typeface="+mn-ea"/>
                <a:cs typeface="+mn-cs"/>
              </a:rPr>
              <a:t>Connecticut Department of Energy &amp; Environmental Protection</a:t>
            </a:r>
          </a:p>
        </p:txBody>
      </p:sp>
      <p:sp>
        <p:nvSpPr>
          <p:cNvPr id="7" name="TextBox 6">
            <a:extLst>
              <a:ext uri="{FF2B5EF4-FFF2-40B4-BE49-F238E27FC236}">
                <a16:creationId xmlns:a16="http://schemas.microsoft.com/office/drawing/2014/main" id="{E03999DA-764D-5777-A80F-7BE4BC6211C5}"/>
              </a:ext>
            </a:extLst>
          </p:cNvPr>
          <p:cNvSpPr txBox="1"/>
          <p:nvPr/>
        </p:nvSpPr>
        <p:spPr>
          <a:xfrm>
            <a:off x="5149796" y="3317662"/>
            <a:ext cx="1906962" cy="222676"/>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3F3F3F"/>
              </a:solidFill>
              <a:effectLst/>
              <a:uLnTx/>
              <a:uFillTx/>
              <a:latin typeface="Public Sans"/>
              <a:ea typeface="+mn-ea"/>
              <a:cs typeface="+mn-cs"/>
            </a:endParaRPr>
          </a:p>
        </p:txBody>
      </p:sp>
      <p:pic>
        <p:nvPicPr>
          <p:cNvPr id="8" name="Picture 7">
            <a:extLst>
              <a:ext uri="{FF2B5EF4-FFF2-40B4-BE49-F238E27FC236}">
                <a16:creationId xmlns:a16="http://schemas.microsoft.com/office/drawing/2014/main" id="{AC985569-8233-3396-B82B-0EC732479A9D}"/>
              </a:ext>
            </a:extLst>
          </p:cNvPr>
          <p:cNvPicPr>
            <a:picLocks noChangeAspect="1"/>
          </p:cNvPicPr>
          <p:nvPr/>
        </p:nvPicPr>
        <p:blipFill>
          <a:blip r:embed="rId2"/>
          <a:stretch>
            <a:fillRect/>
          </a:stretch>
        </p:blipFill>
        <p:spPr>
          <a:xfrm>
            <a:off x="177175" y="980081"/>
            <a:ext cx="11463282" cy="3529590"/>
          </a:xfrm>
          <a:prstGeom prst="rect">
            <a:avLst/>
          </a:prstGeom>
        </p:spPr>
      </p:pic>
    </p:spTree>
    <p:extLst>
      <p:ext uri="{BB962C8B-B14F-4D97-AF65-F5344CB8AC3E}">
        <p14:creationId xmlns:p14="http://schemas.microsoft.com/office/powerpoint/2010/main" val="1853553190"/>
      </p:ext>
    </p:extLst>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28" name="Slide Background Fill">
            <a:extLst>
              <a:ext uri="{FF2B5EF4-FFF2-40B4-BE49-F238E27FC236}">
                <a16:creationId xmlns:a16="http://schemas.microsoft.com/office/drawing/2014/main" id="{7D07B7BC-3270-4CF3-A7AA-0937908AD58A}"/>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49"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Public Sans"/>
              <a:ea typeface="+mn-ea"/>
              <a:cs typeface="+mn-cs"/>
            </a:endParaRPr>
          </a:p>
        </p:txBody>
      </p:sp>
      <p:grpSp>
        <p:nvGrpSpPr>
          <p:cNvPr id="30" name="Group 29">
            <a:extLst>
              <a:ext uri="{FF2B5EF4-FFF2-40B4-BE49-F238E27FC236}">
                <a16:creationId xmlns:a16="http://schemas.microsoft.com/office/drawing/2014/main" id="{3248F5E6-4377-481A-9615-8B26AF96A076}"/>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0"/>
            <a:ext cx="12188952" cy="6858000"/>
            <a:chOff x="651279" y="598259"/>
            <a:chExt cx="10889442" cy="5680742"/>
          </a:xfrm>
        </p:grpSpPr>
        <p:sp>
          <p:nvSpPr>
            <p:cNvPr id="31" name="Color">
              <a:extLst>
                <a:ext uri="{FF2B5EF4-FFF2-40B4-BE49-F238E27FC236}">
                  <a16:creationId xmlns:a16="http://schemas.microsoft.com/office/drawing/2014/main" id="{D8552057-9E04-4499-916A-649BB6B5126C}"/>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Public Sans"/>
                <a:ea typeface="+mn-ea"/>
                <a:cs typeface="+mn-cs"/>
              </a:endParaRPr>
            </a:p>
          </p:txBody>
        </p:sp>
        <p:sp>
          <p:nvSpPr>
            <p:cNvPr id="32" name="Color">
              <a:extLst>
                <a:ext uri="{FF2B5EF4-FFF2-40B4-BE49-F238E27FC236}">
                  <a16:creationId xmlns:a16="http://schemas.microsoft.com/office/drawing/2014/main" id="{D1194A2F-4E63-4228-A833-4D86528EAD7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Public Sans"/>
                <a:ea typeface="+mn-ea"/>
                <a:cs typeface="+mn-cs"/>
              </a:endParaRPr>
            </a:p>
          </p:txBody>
        </p:sp>
      </p:grpSp>
      <p:grpSp>
        <p:nvGrpSpPr>
          <p:cNvPr id="34" name="Group 33">
            <a:extLst>
              <a:ext uri="{FF2B5EF4-FFF2-40B4-BE49-F238E27FC236}">
                <a16:creationId xmlns:a16="http://schemas.microsoft.com/office/drawing/2014/main" id="{E27AF472-EAE3-4572-AB69-B92BD10DBC6D}"/>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35" name="Freeform: Shape 34">
              <a:extLst>
                <a:ext uri="{FF2B5EF4-FFF2-40B4-BE49-F238E27FC236}">
                  <a16:creationId xmlns:a16="http://schemas.microsoft.com/office/drawing/2014/main" id="{BF4DB9D2-6215-420C-874C-82EADF8C6C70}"/>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Public Sans"/>
                <a:ea typeface="+mn-ea"/>
                <a:cs typeface="+mn-cs"/>
              </a:endParaRPr>
            </a:p>
          </p:txBody>
        </p:sp>
        <p:sp>
          <p:nvSpPr>
            <p:cNvPr id="36" name="Freeform: Shape 35">
              <a:extLst>
                <a:ext uri="{FF2B5EF4-FFF2-40B4-BE49-F238E27FC236}">
                  <a16:creationId xmlns:a16="http://schemas.microsoft.com/office/drawing/2014/main" id="{1F003139-C97C-44FA-B139-32E4DFDCE9C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Public Sans"/>
                <a:ea typeface="+mn-ea"/>
                <a:cs typeface="+mn-cs"/>
              </a:endParaRPr>
            </a:p>
          </p:txBody>
        </p:sp>
        <p:sp>
          <p:nvSpPr>
            <p:cNvPr id="37" name="Freeform: Shape 36">
              <a:extLst>
                <a:ext uri="{FF2B5EF4-FFF2-40B4-BE49-F238E27FC236}">
                  <a16:creationId xmlns:a16="http://schemas.microsoft.com/office/drawing/2014/main" id="{5CE4DD6E-8CEA-45EE-B630-DBC22144D88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Public Sans"/>
                <a:ea typeface="+mn-ea"/>
                <a:cs typeface="+mn-cs"/>
              </a:endParaRPr>
            </a:p>
          </p:txBody>
        </p:sp>
        <p:sp>
          <p:nvSpPr>
            <p:cNvPr id="38" name="Freeform: Shape 37">
              <a:extLst>
                <a:ext uri="{FF2B5EF4-FFF2-40B4-BE49-F238E27FC236}">
                  <a16:creationId xmlns:a16="http://schemas.microsoft.com/office/drawing/2014/main" id="{A4372F7F-AA3C-470B-AA61-7C35B7722C9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Public Sans"/>
                <a:ea typeface="+mn-ea"/>
                <a:cs typeface="+mn-cs"/>
              </a:endParaRPr>
            </a:p>
          </p:txBody>
        </p:sp>
        <p:sp>
          <p:nvSpPr>
            <p:cNvPr id="39" name="Freeform: Shape 38">
              <a:extLst>
                <a:ext uri="{FF2B5EF4-FFF2-40B4-BE49-F238E27FC236}">
                  <a16:creationId xmlns:a16="http://schemas.microsoft.com/office/drawing/2014/main" id="{34B605BF-D199-43DD-9328-E99F2ADFC6F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Public Sans"/>
                <a:ea typeface="+mn-ea"/>
                <a:cs typeface="+mn-cs"/>
              </a:endParaRPr>
            </a:p>
          </p:txBody>
        </p:sp>
        <p:sp>
          <p:nvSpPr>
            <p:cNvPr id="40" name="Freeform: Shape 39">
              <a:extLst>
                <a:ext uri="{FF2B5EF4-FFF2-40B4-BE49-F238E27FC236}">
                  <a16:creationId xmlns:a16="http://schemas.microsoft.com/office/drawing/2014/main" id="{E5D42A77-7336-4A35-8922-8098A16AA27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Public Sans"/>
                <a:ea typeface="+mn-ea"/>
                <a:cs typeface="+mn-cs"/>
              </a:endParaRPr>
            </a:p>
          </p:txBody>
        </p:sp>
        <p:sp>
          <p:nvSpPr>
            <p:cNvPr id="41" name="Freeform: Shape 40">
              <a:extLst>
                <a:ext uri="{FF2B5EF4-FFF2-40B4-BE49-F238E27FC236}">
                  <a16:creationId xmlns:a16="http://schemas.microsoft.com/office/drawing/2014/main" id="{7401EE7D-B85D-4C10-AB8C-71884EFB112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Public Sans"/>
                <a:ea typeface="+mn-ea"/>
                <a:cs typeface="+mn-cs"/>
              </a:endParaRPr>
            </a:p>
          </p:txBody>
        </p:sp>
      </p:grpSp>
      <p:sp>
        <p:nvSpPr>
          <p:cNvPr id="2" name="Title 1">
            <a:extLst>
              <a:ext uri="{FF2B5EF4-FFF2-40B4-BE49-F238E27FC236}">
                <a16:creationId xmlns:a16="http://schemas.microsoft.com/office/drawing/2014/main" id="{3630D9C6-276F-4D27-8C4E-B26E36AC76AC}"/>
              </a:ext>
            </a:extLst>
          </p:cNvPr>
          <p:cNvSpPr>
            <a:spLocks noGrp="1"/>
          </p:cNvSpPr>
          <p:nvPr>
            <p:ph type="title"/>
          </p:nvPr>
        </p:nvSpPr>
        <p:spPr>
          <a:xfrm>
            <a:off x="762000" y="339486"/>
            <a:ext cx="10377484" cy="1025957"/>
          </a:xfrm>
        </p:spPr>
        <p:txBody>
          <a:bodyPr anchor="t">
            <a:noAutofit/>
          </a:bodyPr>
          <a:lstStyle/>
          <a:p>
            <a:r>
              <a:rPr lang="en-US" sz="4000" dirty="0">
                <a:solidFill>
                  <a:schemeClr val="bg1"/>
                </a:solidFill>
              </a:rPr>
              <a:t>Part VIII - Eligibility Statement</a:t>
            </a:r>
          </a:p>
        </p:txBody>
      </p:sp>
      <p:sp>
        <p:nvSpPr>
          <p:cNvPr id="3" name="Content Placeholder 2">
            <a:extLst>
              <a:ext uri="{FF2B5EF4-FFF2-40B4-BE49-F238E27FC236}">
                <a16:creationId xmlns:a16="http://schemas.microsoft.com/office/drawing/2014/main" id="{0B328DA5-C605-40B1-A0C9-92F3F237F1F8}"/>
              </a:ext>
            </a:extLst>
          </p:cNvPr>
          <p:cNvSpPr>
            <a:spLocks noGrp="1"/>
          </p:cNvSpPr>
          <p:nvPr>
            <p:ph idx="1"/>
          </p:nvPr>
        </p:nvSpPr>
        <p:spPr>
          <a:xfrm>
            <a:off x="613014" y="913410"/>
            <a:ext cx="6854586" cy="5900867"/>
          </a:xfrm>
        </p:spPr>
        <p:txBody>
          <a:bodyPr anchor="ctr">
            <a:normAutofit lnSpcReduction="10000"/>
          </a:bodyPr>
          <a:lstStyle/>
          <a:p>
            <a:pPr marL="605790" lvl="1" indent="-457200">
              <a:lnSpc>
                <a:spcPct val="120000"/>
              </a:lnSpc>
              <a:spcBef>
                <a:spcPts val="0"/>
              </a:spcBef>
              <a:spcAft>
                <a:spcPts val="600"/>
              </a:spcAft>
              <a:buClr>
                <a:srgbClr val="57D3FF"/>
              </a:buClr>
              <a:buSzPct val="100000"/>
              <a:buFont typeface="Arial" panose="020B0604020202020204" pitchFamily="34" charset="0"/>
              <a:buChar char="•"/>
            </a:pPr>
            <a:r>
              <a:rPr lang="en-US" sz="2800" b="0" dirty="0">
                <a:solidFill>
                  <a:schemeClr val="bg1"/>
                </a:solidFill>
                <a:latin typeface="+mj-lt"/>
              </a:rPr>
              <a:t>Vehicle &amp; Engine Description</a:t>
            </a:r>
          </a:p>
          <a:p>
            <a:pPr marL="605790" lvl="1" indent="-457200">
              <a:lnSpc>
                <a:spcPct val="120000"/>
              </a:lnSpc>
              <a:spcBef>
                <a:spcPts val="0"/>
              </a:spcBef>
              <a:spcAft>
                <a:spcPts val="600"/>
              </a:spcAft>
              <a:buClr>
                <a:srgbClr val="57D3FF"/>
              </a:buClr>
              <a:buSzPct val="100000"/>
              <a:buFont typeface="Arial" panose="020B0604020202020204" pitchFamily="34" charset="0"/>
              <a:buChar char="•"/>
            </a:pPr>
            <a:r>
              <a:rPr lang="en-US" sz="2800" b="0" dirty="0">
                <a:solidFill>
                  <a:schemeClr val="bg1"/>
                </a:solidFill>
                <a:latin typeface="+mj-lt"/>
              </a:rPr>
              <a:t>Operational</a:t>
            </a:r>
          </a:p>
          <a:p>
            <a:pPr marL="605790" lvl="1" indent="-457200">
              <a:lnSpc>
                <a:spcPct val="120000"/>
              </a:lnSpc>
              <a:spcBef>
                <a:spcPts val="0"/>
              </a:spcBef>
              <a:spcAft>
                <a:spcPts val="600"/>
              </a:spcAft>
              <a:buClr>
                <a:srgbClr val="57D3FF"/>
              </a:buClr>
              <a:buSzPct val="100000"/>
              <a:buFont typeface="Arial" panose="020B0604020202020204" pitchFamily="34" charset="0"/>
              <a:buChar char="•"/>
            </a:pPr>
            <a:r>
              <a:rPr lang="en-US" sz="2800" b="0" dirty="0">
                <a:solidFill>
                  <a:schemeClr val="bg1"/>
                </a:solidFill>
                <a:latin typeface="+mj-lt"/>
              </a:rPr>
              <a:t>Ownership</a:t>
            </a:r>
          </a:p>
          <a:p>
            <a:pPr marL="605790" lvl="1" indent="-457200">
              <a:lnSpc>
                <a:spcPct val="120000"/>
              </a:lnSpc>
              <a:spcBef>
                <a:spcPts val="0"/>
              </a:spcBef>
              <a:spcAft>
                <a:spcPts val="600"/>
              </a:spcAft>
              <a:buClr>
                <a:srgbClr val="57D3FF"/>
              </a:buClr>
              <a:buSzPct val="100000"/>
              <a:buFont typeface="Arial" panose="020B0604020202020204" pitchFamily="34" charset="0"/>
              <a:buChar char="•"/>
            </a:pPr>
            <a:r>
              <a:rPr lang="en-US" sz="2800" b="0" dirty="0">
                <a:solidFill>
                  <a:schemeClr val="bg1"/>
                </a:solidFill>
                <a:latin typeface="+mj-lt"/>
              </a:rPr>
              <a:t>Remaining Life</a:t>
            </a:r>
          </a:p>
          <a:p>
            <a:pPr marL="605790" lvl="1" indent="-457200">
              <a:lnSpc>
                <a:spcPct val="120000"/>
              </a:lnSpc>
              <a:spcBef>
                <a:spcPts val="0"/>
              </a:spcBef>
              <a:spcAft>
                <a:spcPts val="600"/>
              </a:spcAft>
              <a:buClr>
                <a:srgbClr val="57D3FF"/>
              </a:buClr>
              <a:buSzPct val="100000"/>
              <a:buFont typeface="Arial" panose="020B0604020202020204" pitchFamily="34" charset="0"/>
              <a:buChar char="•"/>
            </a:pPr>
            <a:r>
              <a:rPr lang="en-US" sz="2800" b="0" dirty="0">
                <a:solidFill>
                  <a:schemeClr val="bg1"/>
                </a:solidFill>
                <a:latin typeface="+mj-lt"/>
              </a:rPr>
              <a:t>Usage (per year for 2 years prior to application)</a:t>
            </a:r>
          </a:p>
          <a:p>
            <a:pPr marL="1117854" lvl="4" indent="-457200">
              <a:lnSpc>
                <a:spcPct val="120000"/>
              </a:lnSpc>
              <a:spcBef>
                <a:spcPts val="0"/>
              </a:spcBef>
              <a:spcAft>
                <a:spcPts val="600"/>
              </a:spcAft>
              <a:buClr>
                <a:schemeClr val="bg1"/>
              </a:buClr>
              <a:buSzPct val="100000"/>
              <a:buFont typeface="Wingdings" panose="05000000000000000000" pitchFamily="2" charset="2"/>
              <a:buChar char="§"/>
            </a:pPr>
            <a:r>
              <a:rPr lang="en-US" sz="2400" dirty="0">
                <a:solidFill>
                  <a:srgbClr val="57D3FF"/>
                </a:solidFill>
                <a:latin typeface="+mj-lt"/>
              </a:rPr>
              <a:t>On-Road Vehicle: 7,000 mi</a:t>
            </a:r>
          </a:p>
          <a:p>
            <a:pPr marL="1117854" lvl="4" indent="-457200">
              <a:lnSpc>
                <a:spcPct val="120000"/>
              </a:lnSpc>
              <a:spcBef>
                <a:spcPts val="0"/>
              </a:spcBef>
              <a:spcAft>
                <a:spcPts val="600"/>
              </a:spcAft>
              <a:buClr>
                <a:schemeClr val="bg1"/>
              </a:buClr>
              <a:buSzPct val="100000"/>
              <a:buFont typeface="Wingdings" panose="05000000000000000000" pitchFamily="2" charset="2"/>
              <a:buChar char="§"/>
            </a:pPr>
            <a:r>
              <a:rPr lang="en-US" sz="2400" dirty="0">
                <a:solidFill>
                  <a:srgbClr val="57D3FF"/>
                </a:solidFill>
                <a:latin typeface="+mj-lt"/>
              </a:rPr>
              <a:t>Locomotive &amp; Marine: 1,000 hr</a:t>
            </a:r>
          </a:p>
          <a:p>
            <a:pPr marL="1117854" lvl="4" indent="-457200">
              <a:lnSpc>
                <a:spcPct val="120000"/>
              </a:lnSpc>
              <a:spcBef>
                <a:spcPts val="0"/>
              </a:spcBef>
              <a:spcAft>
                <a:spcPts val="600"/>
              </a:spcAft>
              <a:buClr>
                <a:schemeClr val="bg1"/>
              </a:buClr>
              <a:buSzPct val="100000"/>
              <a:buFont typeface="Wingdings" panose="05000000000000000000" pitchFamily="2" charset="2"/>
              <a:buChar char="§"/>
            </a:pPr>
            <a:r>
              <a:rPr lang="en-US" sz="2400" dirty="0">
                <a:solidFill>
                  <a:srgbClr val="57D3FF"/>
                </a:solidFill>
                <a:latin typeface="+mj-lt"/>
              </a:rPr>
              <a:t>Agricultural Pump: 250 hr</a:t>
            </a:r>
          </a:p>
          <a:p>
            <a:pPr marL="1117854" lvl="4" indent="-457200">
              <a:lnSpc>
                <a:spcPct val="120000"/>
              </a:lnSpc>
              <a:spcBef>
                <a:spcPts val="0"/>
              </a:spcBef>
              <a:spcAft>
                <a:spcPts val="600"/>
              </a:spcAft>
              <a:buClr>
                <a:schemeClr val="bg1"/>
              </a:buClr>
              <a:buSzPct val="100000"/>
              <a:buFont typeface="Wingdings" panose="05000000000000000000" pitchFamily="2" charset="2"/>
              <a:buChar char="§"/>
            </a:pPr>
            <a:r>
              <a:rPr lang="en-US" sz="2400" dirty="0">
                <a:solidFill>
                  <a:srgbClr val="57D3FF"/>
                </a:solidFill>
                <a:latin typeface="+mj-lt"/>
              </a:rPr>
              <a:t>Nonroad Equipment: 500 hr</a:t>
            </a:r>
          </a:p>
          <a:p>
            <a:pPr marL="605790" lvl="1" indent="-457200">
              <a:lnSpc>
                <a:spcPct val="120000"/>
              </a:lnSpc>
              <a:spcBef>
                <a:spcPts val="0"/>
              </a:spcBef>
              <a:spcAft>
                <a:spcPts val="600"/>
              </a:spcAft>
              <a:buClr>
                <a:srgbClr val="57D3FF"/>
              </a:buClr>
              <a:buSzPct val="100000"/>
              <a:buFont typeface="Arial" panose="020B0604020202020204" pitchFamily="34" charset="0"/>
              <a:buChar char="•"/>
            </a:pPr>
            <a:r>
              <a:rPr lang="en-US" sz="2800" dirty="0">
                <a:solidFill>
                  <a:srgbClr val="FFC000"/>
                </a:solidFill>
                <a:effectLst>
                  <a:outerShdw blurRad="38100" dist="38100" dir="2700000" algn="tl">
                    <a:srgbClr val="000000">
                      <a:alpha val="43137"/>
                    </a:srgbClr>
                  </a:outerShdw>
                </a:effectLst>
                <a:latin typeface="+mj-lt"/>
              </a:rPr>
              <a:t>Sign &amp; Date</a:t>
            </a:r>
          </a:p>
          <a:p>
            <a:pPr marL="0" indent="0">
              <a:buNone/>
            </a:pPr>
            <a:endParaRPr lang="en-US" sz="1800" dirty="0">
              <a:solidFill>
                <a:schemeClr val="bg1"/>
              </a:solidFill>
            </a:endParaRPr>
          </a:p>
        </p:txBody>
      </p:sp>
      <p:sp>
        <p:nvSpPr>
          <p:cNvPr id="4" name="Date Placeholder 3">
            <a:extLst>
              <a:ext uri="{FF2B5EF4-FFF2-40B4-BE49-F238E27FC236}">
                <a16:creationId xmlns:a16="http://schemas.microsoft.com/office/drawing/2014/main" id="{E53E3C65-D16D-466B-BCBC-01E86B20F644}"/>
              </a:ext>
            </a:extLst>
          </p:cNvPr>
          <p:cNvSpPr>
            <a:spLocks noGrp="1"/>
          </p:cNvSpPr>
          <p:nvPr>
            <p:ph type="dt" sz="half" idx="10"/>
          </p:nvPr>
        </p:nvSpPr>
        <p:spPr>
          <a:xfrm rot="5400000">
            <a:off x="10735056" y="987552"/>
            <a:ext cx="2286000" cy="640080"/>
          </a:xfrm>
        </p:spPr>
        <p:txBody>
          <a:bodyPr anchor="ctr">
            <a:normAutofit/>
          </a:bodyPr>
          <a:lstStyle/>
          <a:p>
            <a:pPr marL="0" marR="0" lvl="0" indent="0" algn="r" defTabSz="457200" rtl="0" eaLnBrk="1" fontAlgn="auto" latinLnBrk="0" hangingPunct="1">
              <a:lnSpc>
                <a:spcPct val="100000"/>
              </a:lnSpc>
              <a:spcBef>
                <a:spcPts val="0"/>
              </a:spcBef>
              <a:spcAft>
                <a:spcPts val="600"/>
              </a:spcAft>
              <a:buClrTx/>
              <a:buSzTx/>
              <a:buFontTx/>
              <a:buNone/>
              <a:tabLst/>
              <a:defRPr/>
            </a:pPr>
            <a:fld id="{FDEE75F8-48EB-4839-9E71-8CCEE647FA5C}" type="datetime1">
              <a:rPr kumimoji="0" lang="en-US" sz="1000" b="0" i="0" u="none" strike="noStrike" kern="1200" cap="none" spc="0" normalizeH="0" baseline="0" noProof="0">
                <a:ln>
                  <a:noFill/>
                </a:ln>
                <a:solidFill>
                  <a:prstClr val="white"/>
                </a:solidFill>
                <a:effectLst/>
                <a:uLnTx/>
                <a:uFillTx/>
                <a:latin typeface="Public Sans ExtraBold"/>
                <a:ea typeface="+mn-ea"/>
                <a:cs typeface="+mn-cs"/>
              </a:rPr>
              <a:pPr marL="0" marR="0" lvl="0" indent="0" algn="r" defTabSz="457200" rtl="0" eaLnBrk="1" fontAlgn="auto" latinLnBrk="0" hangingPunct="1">
                <a:lnSpc>
                  <a:spcPct val="100000"/>
                </a:lnSpc>
                <a:spcBef>
                  <a:spcPts val="0"/>
                </a:spcBef>
                <a:spcAft>
                  <a:spcPts val="600"/>
                </a:spcAft>
                <a:buClrTx/>
                <a:buSzTx/>
                <a:buFontTx/>
                <a:buNone/>
                <a:tabLst/>
                <a:defRPr/>
              </a:pPr>
              <a:t>1/9/2025</a:t>
            </a:fld>
            <a:endParaRPr kumimoji="0" lang="en-US" sz="1000" b="0" i="0" u="none" strike="noStrike" kern="1200" cap="none" spc="0" normalizeH="0" baseline="0" noProof="0" dirty="0">
              <a:ln>
                <a:noFill/>
              </a:ln>
              <a:solidFill>
                <a:prstClr val="white"/>
              </a:solidFill>
              <a:effectLst/>
              <a:uLnTx/>
              <a:uFillTx/>
              <a:latin typeface="Public Sans ExtraBold"/>
              <a:ea typeface="+mn-ea"/>
              <a:cs typeface="+mn-cs"/>
            </a:endParaRPr>
          </a:p>
        </p:txBody>
      </p:sp>
      <p:sp>
        <p:nvSpPr>
          <p:cNvPr id="5" name="Footer Placeholder 4">
            <a:extLst>
              <a:ext uri="{FF2B5EF4-FFF2-40B4-BE49-F238E27FC236}">
                <a16:creationId xmlns:a16="http://schemas.microsoft.com/office/drawing/2014/main" id="{F00EBBC9-2D71-471B-B443-E7F11EB28810}"/>
              </a:ext>
            </a:extLst>
          </p:cNvPr>
          <p:cNvSpPr>
            <a:spLocks noGrp="1"/>
          </p:cNvSpPr>
          <p:nvPr>
            <p:ph type="ftr" sz="quarter" idx="11"/>
          </p:nvPr>
        </p:nvSpPr>
        <p:spPr>
          <a:xfrm rot="5400000">
            <a:off x="10040112" y="4032504"/>
            <a:ext cx="3657600" cy="640080"/>
          </a:xfrm>
        </p:spPr>
        <p:txBody>
          <a:bodyPr anchor="ctr">
            <a:normAutofit/>
          </a:bodyPr>
          <a:lstStyle/>
          <a:p>
            <a:pPr marL="0" marR="0" lvl="0" indent="0" algn="l" defTabSz="457200" rtl="0" eaLnBrk="1" fontAlgn="auto" latinLnBrk="0" hangingPunct="1">
              <a:lnSpc>
                <a:spcPct val="100000"/>
              </a:lnSpc>
              <a:spcBef>
                <a:spcPts val="0"/>
              </a:spcBef>
              <a:spcAft>
                <a:spcPts val="600"/>
              </a:spcAft>
              <a:buClrTx/>
              <a:buSzTx/>
              <a:buFontTx/>
              <a:buNone/>
              <a:tabLst/>
              <a:defRPr/>
            </a:pPr>
            <a:r>
              <a:rPr kumimoji="0" lang="en-US" sz="1000" b="0" i="0" u="none" strike="noStrike" kern="1200" cap="none" spc="0" normalizeH="0" baseline="0" noProof="0" dirty="0">
                <a:ln>
                  <a:noFill/>
                </a:ln>
                <a:solidFill>
                  <a:prstClr val="white"/>
                </a:solidFill>
                <a:effectLst/>
                <a:uLnTx/>
                <a:uFillTx/>
                <a:latin typeface="Public Sans ExtraBold"/>
                <a:ea typeface="+mn-ea"/>
                <a:cs typeface="+mn-cs"/>
              </a:rPr>
              <a:t>Connecticut Department of Energy &amp; Environmental Protection</a:t>
            </a:r>
          </a:p>
        </p:txBody>
      </p:sp>
      <p:sp>
        <p:nvSpPr>
          <p:cNvPr id="7" name="TextBox 6">
            <a:extLst>
              <a:ext uri="{FF2B5EF4-FFF2-40B4-BE49-F238E27FC236}">
                <a16:creationId xmlns:a16="http://schemas.microsoft.com/office/drawing/2014/main" id="{E03999DA-764D-5777-A80F-7BE4BC6211C5}"/>
              </a:ext>
            </a:extLst>
          </p:cNvPr>
          <p:cNvSpPr txBox="1"/>
          <p:nvPr/>
        </p:nvSpPr>
        <p:spPr>
          <a:xfrm>
            <a:off x="8305800" y="3628153"/>
            <a:ext cx="1906962" cy="222676"/>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3F3F3F"/>
              </a:solidFill>
              <a:effectLst/>
              <a:uLnTx/>
              <a:uFillTx/>
              <a:latin typeface="Public Sans"/>
              <a:ea typeface="+mn-ea"/>
              <a:cs typeface="+mn-cs"/>
            </a:endParaRPr>
          </a:p>
        </p:txBody>
      </p:sp>
      <p:pic>
        <p:nvPicPr>
          <p:cNvPr id="9" name="Picture 8" descr="Table&#10;&#10;Description automatically generated">
            <a:extLst>
              <a:ext uri="{FF2B5EF4-FFF2-40B4-BE49-F238E27FC236}">
                <a16:creationId xmlns:a16="http://schemas.microsoft.com/office/drawing/2014/main" id="{CC7C19C8-2190-FF23-6A42-FF04EE4A0427}"/>
              </a:ext>
            </a:extLst>
          </p:cNvPr>
          <p:cNvPicPr>
            <a:picLocks noChangeAspect="1"/>
          </p:cNvPicPr>
          <p:nvPr/>
        </p:nvPicPr>
        <p:blipFill>
          <a:blip r:embed="rId2"/>
          <a:stretch>
            <a:fillRect/>
          </a:stretch>
        </p:blipFill>
        <p:spPr>
          <a:xfrm>
            <a:off x="6440568" y="1065726"/>
            <a:ext cx="5233011" cy="5492557"/>
          </a:xfrm>
          <a:prstGeom prst="rect">
            <a:avLst/>
          </a:prstGeom>
        </p:spPr>
      </p:pic>
    </p:spTree>
    <p:extLst>
      <p:ext uri="{BB962C8B-B14F-4D97-AF65-F5344CB8AC3E}">
        <p14:creationId xmlns:p14="http://schemas.microsoft.com/office/powerpoint/2010/main" val="35299135"/>
      </p:ext>
    </p:extLst>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28" name="Slide Background Fill">
            <a:extLst>
              <a:ext uri="{FF2B5EF4-FFF2-40B4-BE49-F238E27FC236}">
                <a16:creationId xmlns:a16="http://schemas.microsoft.com/office/drawing/2014/main" id="{7D07B7BC-3270-4CF3-A7AA-0937908AD58A}"/>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49"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Public Sans"/>
              <a:ea typeface="+mn-ea"/>
              <a:cs typeface="+mn-cs"/>
            </a:endParaRPr>
          </a:p>
        </p:txBody>
      </p:sp>
      <p:grpSp>
        <p:nvGrpSpPr>
          <p:cNvPr id="30" name="Group 29">
            <a:extLst>
              <a:ext uri="{FF2B5EF4-FFF2-40B4-BE49-F238E27FC236}">
                <a16:creationId xmlns:a16="http://schemas.microsoft.com/office/drawing/2014/main" id="{3248F5E6-4377-481A-9615-8B26AF96A076}"/>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0"/>
            <a:ext cx="12188952" cy="6858000"/>
            <a:chOff x="651279" y="598259"/>
            <a:chExt cx="10889442" cy="5680742"/>
          </a:xfrm>
        </p:grpSpPr>
        <p:sp>
          <p:nvSpPr>
            <p:cNvPr id="31" name="Color">
              <a:extLst>
                <a:ext uri="{FF2B5EF4-FFF2-40B4-BE49-F238E27FC236}">
                  <a16:creationId xmlns:a16="http://schemas.microsoft.com/office/drawing/2014/main" id="{D8552057-9E04-4499-916A-649BB6B5126C}"/>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Public Sans"/>
                <a:ea typeface="+mn-ea"/>
                <a:cs typeface="+mn-cs"/>
              </a:endParaRPr>
            </a:p>
          </p:txBody>
        </p:sp>
        <p:sp>
          <p:nvSpPr>
            <p:cNvPr id="32" name="Color">
              <a:extLst>
                <a:ext uri="{FF2B5EF4-FFF2-40B4-BE49-F238E27FC236}">
                  <a16:creationId xmlns:a16="http://schemas.microsoft.com/office/drawing/2014/main" id="{D1194A2F-4E63-4228-A833-4D86528EAD7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Public Sans"/>
                <a:ea typeface="+mn-ea"/>
                <a:cs typeface="+mn-cs"/>
              </a:endParaRPr>
            </a:p>
          </p:txBody>
        </p:sp>
      </p:grpSp>
      <p:grpSp>
        <p:nvGrpSpPr>
          <p:cNvPr id="34" name="Group 33">
            <a:extLst>
              <a:ext uri="{FF2B5EF4-FFF2-40B4-BE49-F238E27FC236}">
                <a16:creationId xmlns:a16="http://schemas.microsoft.com/office/drawing/2014/main" id="{E27AF472-EAE3-4572-AB69-B92BD10DBC6D}"/>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35" name="Freeform: Shape 34">
              <a:extLst>
                <a:ext uri="{FF2B5EF4-FFF2-40B4-BE49-F238E27FC236}">
                  <a16:creationId xmlns:a16="http://schemas.microsoft.com/office/drawing/2014/main" id="{BF4DB9D2-6215-420C-874C-82EADF8C6C70}"/>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Public Sans"/>
                <a:ea typeface="+mn-ea"/>
                <a:cs typeface="+mn-cs"/>
              </a:endParaRPr>
            </a:p>
          </p:txBody>
        </p:sp>
        <p:sp>
          <p:nvSpPr>
            <p:cNvPr id="36" name="Freeform: Shape 35">
              <a:extLst>
                <a:ext uri="{FF2B5EF4-FFF2-40B4-BE49-F238E27FC236}">
                  <a16:creationId xmlns:a16="http://schemas.microsoft.com/office/drawing/2014/main" id="{1F003139-C97C-44FA-B139-32E4DFDCE9C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Public Sans"/>
                <a:ea typeface="+mn-ea"/>
                <a:cs typeface="+mn-cs"/>
              </a:endParaRPr>
            </a:p>
          </p:txBody>
        </p:sp>
        <p:sp>
          <p:nvSpPr>
            <p:cNvPr id="37" name="Freeform: Shape 36">
              <a:extLst>
                <a:ext uri="{FF2B5EF4-FFF2-40B4-BE49-F238E27FC236}">
                  <a16:creationId xmlns:a16="http://schemas.microsoft.com/office/drawing/2014/main" id="{5CE4DD6E-8CEA-45EE-B630-DBC22144D88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Public Sans"/>
                <a:ea typeface="+mn-ea"/>
                <a:cs typeface="+mn-cs"/>
              </a:endParaRPr>
            </a:p>
          </p:txBody>
        </p:sp>
        <p:sp>
          <p:nvSpPr>
            <p:cNvPr id="38" name="Freeform: Shape 37">
              <a:extLst>
                <a:ext uri="{FF2B5EF4-FFF2-40B4-BE49-F238E27FC236}">
                  <a16:creationId xmlns:a16="http://schemas.microsoft.com/office/drawing/2014/main" id="{A4372F7F-AA3C-470B-AA61-7C35B7722C9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Public Sans"/>
                <a:ea typeface="+mn-ea"/>
                <a:cs typeface="+mn-cs"/>
              </a:endParaRPr>
            </a:p>
          </p:txBody>
        </p:sp>
        <p:sp>
          <p:nvSpPr>
            <p:cNvPr id="39" name="Freeform: Shape 38">
              <a:extLst>
                <a:ext uri="{FF2B5EF4-FFF2-40B4-BE49-F238E27FC236}">
                  <a16:creationId xmlns:a16="http://schemas.microsoft.com/office/drawing/2014/main" id="{34B605BF-D199-43DD-9328-E99F2ADFC6F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Public Sans"/>
                <a:ea typeface="+mn-ea"/>
                <a:cs typeface="+mn-cs"/>
              </a:endParaRPr>
            </a:p>
          </p:txBody>
        </p:sp>
        <p:sp>
          <p:nvSpPr>
            <p:cNvPr id="40" name="Freeform: Shape 39">
              <a:extLst>
                <a:ext uri="{FF2B5EF4-FFF2-40B4-BE49-F238E27FC236}">
                  <a16:creationId xmlns:a16="http://schemas.microsoft.com/office/drawing/2014/main" id="{E5D42A77-7336-4A35-8922-8098A16AA27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Public Sans"/>
                <a:ea typeface="+mn-ea"/>
                <a:cs typeface="+mn-cs"/>
              </a:endParaRPr>
            </a:p>
          </p:txBody>
        </p:sp>
        <p:sp>
          <p:nvSpPr>
            <p:cNvPr id="41" name="Freeform: Shape 40">
              <a:extLst>
                <a:ext uri="{FF2B5EF4-FFF2-40B4-BE49-F238E27FC236}">
                  <a16:creationId xmlns:a16="http://schemas.microsoft.com/office/drawing/2014/main" id="{7401EE7D-B85D-4C10-AB8C-71884EFB112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Public Sans"/>
                <a:ea typeface="+mn-ea"/>
                <a:cs typeface="+mn-cs"/>
              </a:endParaRPr>
            </a:p>
          </p:txBody>
        </p:sp>
      </p:grpSp>
      <p:sp>
        <p:nvSpPr>
          <p:cNvPr id="2" name="Title 1">
            <a:extLst>
              <a:ext uri="{FF2B5EF4-FFF2-40B4-BE49-F238E27FC236}">
                <a16:creationId xmlns:a16="http://schemas.microsoft.com/office/drawing/2014/main" id="{3630D9C6-276F-4D27-8C4E-B26E36AC76AC}"/>
              </a:ext>
            </a:extLst>
          </p:cNvPr>
          <p:cNvSpPr>
            <a:spLocks noGrp="1"/>
          </p:cNvSpPr>
          <p:nvPr>
            <p:ph type="title"/>
          </p:nvPr>
        </p:nvSpPr>
        <p:spPr>
          <a:xfrm>
            <a:off x="762000" y="339486"/>
            <a:ext cx="11277600" cy="1025957"/>
          </a:xfrm>
        </p:spPr>
        <p:txBody>
          <a:bodyPr anchor="t">
            <a:noAutofit/>
          </a:bodyPr>
          <a:lstStyle/>
          <a:p>
            <a:r>
              <a:rPr lang="en-US" sz="4000" dirty="0">
                <a:solidFill>
                  <a:schemeClr val="bg1"/>
                </a:solidFill>
              </a:rPr>
              <a:t>forms &amp; Submission</a:t>
            </a:r>
            <a:endParaRPr lang="en-US" sz="3600" i="1" dirty="0">
              <a:solidFill>
                <a:schemeClr val="bg1"/>
              </a:solidFill>
            </a:endParaRPr>
          </a:p>
        </p:txBody>
      </p:sp>
      <p:sp>
        <p:nvSpPr>
          <p:cNvPr id="3" name="Content Placeholder 2">
            <a:extLst>
              <a:ext uri="{FF2B5EF4-FFF2-40B4-BE49-F238E27FC236}">
                <a16:creationId xmlns:a16="http://schemas.microsoft.com/office/drawing/2014/main" id="{0B328DA5-C605-40B1-A0C9-92F3F237F1F8}"/>
              </a:ext>
            </a:extLst>
          </p:cNvPr>
          <p:cNvSpPr>
            <a:spLocks noGrp="1"/>
          </p:cNvSpPr>
          <p:nvPr>
            <p:ph idx="1"/>
          </p:nvPr>
        </p:nvSpPr>
        <p:spPr>
          <a:xfrm>
            <a:off x="640661" y="1372351"/>
            <a:ext cx="10899787" cy="5350738"/>
          </a:xfrm>
        </p:spPr>
        <p:txBody>
          <a:bodyPr anchor="ctr">
            <a:normAutofit/>
          </a:bodyPr>
          <a:lstStyle/>
          <a:p>
            <a:pPr marL="605790" lvl="1" indent="-457200">
              <a:lnSpc>
                <a:spcPct val="100000"/>
              </a:lnSpc>
              <a:spcBef>
                <a:spcPts val="0"/>
              </a:spcBef>
              <a:spcAft>
                <a:spcPts val="2400"/>
              </a:spcAft>
              <a:buClr>
                <a:srgbClr val="57D3FF"/>
              </a:buClr>
              <a:buSzPct val="100000"/>
              <a:buFont typeface="Arial" panose="020B0604020202020204" pitchFamily="34" charset="0"/>
              <a:buChar char="•"/>
            </a:pPr>
            <a:r>
              <a:rPr lang="en-US" sz="3600" b="0" dirty="0">
                <a:solidFill>
                  <a:schemeClr val="bg1"/>
                </a:solidFill>
                <a:latin typeface="+mj-lt"/>
              </a:rPr>
              <a:t>Deadline for submission is</a:t>
            </a:r>
            <a:r>
              <a:rPr lang="en-US" sz="3600" b="0" dirty="0">
                <a:solidFill>
                  <a:srgbClr val="FF0000"/>
                </a:solidFill>
                <a:latin typeface="+mj-lt"/>
              </a:rPr>
              <a:t> </a:t>
            </a:r>
            <a:r>
              <a:rPr lang="en-US" sz="3600" dirty="0">
                <a:solidFill>
                  <a:schemeClr val="bg1"/>
                </a:solidFill>
                <a:latin typeface="+mj-lt"/>
              </a:rPr>
              <a:t>February 13, 2025, at 4:00 p.m. ET</a:t>
            </a:r>
          </a:p>
          <a:p>
            <a:pPr marL="605790" lvl="1" indent="-457200">
              <a:lnSpc>
                <a:spcPct val="100000"/>
              </a:lnSpc>
              <a:spcBef>
                <a:spcPts val="0"/>
              </a:spcBef>
              <a:spcAft>
                <a:spcPts val="2400"/>
              </a:spcAft>
              <a:buClr>
                <a:srgbClr val="57D3FF"/>
              </a:buClr>
              <a:buSzPct val="100000"/>
              <a:buFont typeface="Arial" panose="020B0604020202020204" pitchFamily="34" charset="0"/>
              <a:buChar char="•"/>
            </a:pPr>
            <a:r>
              <a:rPr lang="en-US" sz="3600" b="0" dirty="0">
                <a:solidFill>
                  <a:schemeClr val="bg1"/>
                </a:solidFill>
                <a:latin typeface="+mj-lt"/>
              </a:rPr>
              <a:t>Application &amp; information posted at </a:t>
            </a:r>
            <a:r>
              <a:rPr lang="en-US" sz="3600" b="0" dirty="0">
                <a:solidFill>
                  <a:schemeClr val="accent3"/>
                </a:solidFill>
                <a:latin typeface="+mj-lt"/>
                <a:hlinkClick r:id="rId2">
                  <a:extLst>
                    <a:ext uri="{A12FA001-AC4F-418D-AE19-62706E023703}">
                      <ahyp:hlinkClr xmlns:ahyp="http://schemas.microsoft.com/office/drawing/2018/hyperlinkcolor" val="tx"/>
                    </a:ext>
                  </a:extLst>
                </a:hlinkClick>
              </a:rPr>
              <a:t>https://portal.ct.gov/deep/air/mobile-sources/dera-grants</a:t>
            </a:r>
            <a:endParaRPr lang="en-US" sz="3600" b="0" dirty="0">
              <a:solidFill>
                <a:schemeClr val="accent3"/>
              </a:solidFill>
              <a:latin typeface="+mj-lt"/>
            </a:endParaRPr>
          </a:p>
          <a:p>
            <a:pPr marL="605790" lvl="1" indent="-457200">
              <a:lnSpc>
                <a:spcPct val="100000"/>
              </a:lnSpc>
              <a:spcBef>
                <a:spcPts val="0"/>
              </a:spcBef>
              <a:spcAft>
                <a:spcPts val="2400"/>
              </a:spcAft>
              <a:buClr>
                <a:srgbClr val="57D3FF"/>
              </a:buClr>
              <a:buSzPct val="100000"/>
              <a:buFont typeface="Arial" panose="020B0604020202020204" pitchFamily="34" charset="0"/>
              <a:buChar char="•"/>
            </a:pPr>
            <a:r>
              <a:rPr lang="en-US" sz="3600" b="0" dirty="0">
                <a:solidFill>
                  <a:schemeClr val="bg1"/>
                </a:solidFill>
                <a:latin typeface="+mj-lt"/>
              </a:rPr>
              <a:t>Submit package via e-mail to: </a:t>
            </a:r>
            <a:r>
              <a:rPr lang="en-US" sz="3600" b="0" dirty="0">
                <a:solidFill>
                  <a:srgbClr val="57D3FF"/>
                </a:solidFill>
                <a:latin typeface="+mj-lt"/>
                <a:hlinkClick r:id="rId3">
                  <a:extLst>
                    <a:ext uri="{A12FA001-AC4F-418D-AE19-62706E023703}">
                      <ahyp:hlinkClr xmlns:ahyp="http://schemas.microsoft.com/office/drawing/2018/hyperlinkcolor" val="tx"/>
                    </a:ext>
                  </a:extLst>
                </a:hlinkClick>
              </a:rPr>
              <a:t>DEEP.MobileSour</a:t>
            </a:r>
            <a:r>
              <a:rPr lang="en-US" sz="3600" b="0" dirty="0">
                <a:solidFill>
                  <a:schemeClr val="accent3"/>
                </a:solidFill>
                <a:latin typeface="+mj-lt"/>
                <a:hlinkClick r:id="rId3">
                  <a:extLst>
                    <a:ext uri="{A12FA001-AC4F-418D-AE19-62706E023703}">
                      <ahyp:hlinkClr xmlns:ahyp="http://schemas.microsoft.com/office/drawing/2018/hyperlinkcolor" val="tx"/>
                    </a:ext>
                  </a:extLst>
                </a:hlinkClick>
              </a:rPr>
              <a:t>ces</a:t>
            </a:r>
            <a:r>
              <a:rPr lang="en-US" sz="3600" b="0" dirty="0">
                <a:solidFill>
                  <a:srgbClr val="57D3FF"/>
                </a:solidFill>
                <a:latin typeface="+mj-lt"/>
                <a:hlinkClick r:id="rId3">
                  <a:extLst>
                    <a:ext uri="{A12FA001-AC4F-418D-AE19-62706E023703}">
                      <ahyp:hlinkClr xmlns:ahyp="http://schemas.microsoft.com/office/drawing/2018/hyperlinkcolor" val="tx"/>
                    </a:ext>
                  </a:extLst>
                </a:hlinkClick>
              </a:rPr>
              <a:t>@ct.gov</a:t>
            </a:r>
            <a:r>
              <a:rPr lang="en-US" sz="3600" b="0" dirty="0">
                <a:solidFill>
                  <a:srgbClr val="57D3FF"/>
                </a:solidFill>
                <a:latin typeface="+mj-lt"/>
              </a:rPr>
              <a:t>  </a:t>
            </a:r>
            <a:r>
              <a:rPr lang="en-US" sz="3600" b="0" dirty="0">
                <a:solidFill>
                  <a:schemeClr val="bg1"/>
                </a:solidFill>
                <a:latin typeface="+mj-lt"/>
              </a:rPr>
              <a:t>with the subject “2024 DERA Grant Application” </a:t>
            </a:r>
          </a:p>
          <a:p>
            <a:pPr marL="605790" lvl="1" indent="-457200">
              <a:lnSpc>
                <a:spcPct val="100000"/>
              </a:lnSpc>
              <a:spcBef>
                <a:spcPts val="0"/>
              </a:spcBef>
              <a:spcAft>
                <a:spcPts val="1800"/>
              </a:spcAft>
              <a:buClr>
                <a:srgbClr val="57D3FF"/>
              </a:buClr>
              <a:buSzPct val="100000"/>
              <a:buFont typeface="Arial" panose="020B0604020202020204" pitchFamily="34" charset="0"/>
              <a:buChar char="•"/>
            </a:pPr>
            <a:endParaRPr lang="en-US" sz="3600" b="0" dirty="0">
              <a:solidFill>
                <a:schemeClr val="bg1"/>
              </a:solidFill>
              <a:ea typeface="Calibri" panose="020F0502020204030204" pitchFamily="34" charset="0"/>
              <a:cs typeface="Calibri" panose="020F0502020204030204" pitchFamily="34" charset="0"/>
            </a:endParaRPr>
          </a:p>
        </p:txBody>
      </p:sp>
      <p:sp>
        <p:nvSpPr>
          <p:cNvPr id="4" name="Date Placeholder 3">
            <a:extLst>
              <a:ext uri="{FF2B5EF4-FFF2-40B4-BE49-F238E27FC236}">
                <a16:creationId xmlns:a16="http://schemas.microsoft.com/office/drawing/2014/main" id="{E53E3C65-D16D-466B-BCBC-01E86B20F644}"/>
              </a:ext>
            </a:extLst>
          </p:cNvPr>
          <p:cNvSpPr>
            <a:spLocks noGrp="1"/>
          </p:cNvSpPr>
          <p:nvPr>
            <p:ph type="dt" sz="half" idx="10"/>
          </p:nvPr>
        </p:nvSpPr>
        <p:spPr>
          <a:xfrm rot="5400000">
            <a:off x="10735056" y="987552"/>
            <a:ext cx="2286000" cy="640080"/>
          </a:xfrm>
        </p:spPr>
        <p:txBody>
          <a:bodyPr anchor="ctr">
            <a:normAutofit/>
          </a:bodyPr>
          <a:lstStyle/>
          <a:p>
            <a:pPr marL="0" marR="0" lvl="0" indent="0" algn="r" defTabSz="457200" rtl="0" eaLnBrk="1" fontAlgn="auto" latinLnBrk="0" hangingPunct="1">
              <a:lnSpc>
                <a:spcPct val="100000"/>
              </a:lnSpc>
              <a:spcBef>
                <a:spcPts val="0"/>
              </a:spcBef>
              <a:spcAft>
                <a:spcPts val="600"/>
              </a:spcAft>
              <a:buClrTx/>
              <a:buSzTx/>
              <a:buFontTx/>
              <a:buNone/>
              <a:tabLst/>
              <a:defRPr/>
            </a:pPr>
            <a:fld id="{FDEE75F8-48EB-4839-9E71-8CCEE647FA5C}" type="datetime1">
              <a:rPr kumimoji="0" lang="en-US" sz="1000" b="0" i="0" u="none" strike="noStrike" kern="1200" cap="none" spc="0" normalizeH="0" baseline="0" noProof="0">
                <a:ln>
                  <a:noFill/>
                </a:ln>
                <a:solidFill>
                  <a:prstClr val="white"/>
                </a:solidFill>
                <a:effectLst/>
                <a:uLnTx/>
                <a:uFillTx/>
                <a:latin typeface="Public Sans ExtraBold"/>
                <a:ea typeface="+mn-ea"/>
                <a:cs typeface="+mn-cs"/>
              </a:rPr>
              <a:pPr marL="0" marR="0" lvl="0" indent="0" algn="r" defTabSz="457200" rtl="0" eaLnBrk="1" fontAlgn="auto" latinLnBrk="0" hangingPunct="1">
                <a:lnSpc>
                  <a:spcPct val="100000"/>
                </a:lnSpc>
                <a:spcBef>
                  <a:spcPts val="0"/>
                </a:spcBef>
                <a:spcAft>
                  <a:spcPts val="600"/>
                </a:spcAft>
                <a:buClrTx/>
                <a:buSzTx/>
                <a:buFontTx/>
                <a:buNone/>
                <a:tabLst/>
                <a:defRPr/>
              </a:pPr>
              <a:t>1/9/2025</a:t>
            </a:fld>
            <a:endParaRPr kumimoji="0" lang="en-US" sz="1000" b="0" i="0" u="none" strike="noStrike" kern="1200" cap="none" spc="0" normalizeH="0" baseline="0" noProof="0" dirty="0">
              <a:ln>
                <a:noFill/>
              </a:ln>
              <a:solidFill>
                <a:prstClr val="white"/>
              </a:solidFill>
              <a:effectLst/>
              <a:uLnTx/>
              <a:uFillTx/>
              <a:latin typeface="Public Sans ExtraBold"/>
              <a:ea typeface="+mn-ea"/>
              <a:cs typeface="+mn-cs"/>
            </a:endParaRPr>
          </a:p>
        </p:txBody>
      </p:sp>
      <p:sp>
        <p:nvSpPr>
          <p:cNvPr id="5" name="Footer Placeholder 4">
            <a:extLst>
              <a:ext uri="{FF2B5EF4-FFF2-40B4-BE49-F238E27FC236}">
                <a16:creationId xmlns:a16="http://schemas.microsoft.com/office/drawing/2014/main" id="{F00EBBC9-2D71-471B-B443-E7F11EB28810}"/>
              </a:ext>
            </a:extLst>
          </p:cNvPr>
          <p:cNvSpPr>
            <a:spLocks noGrp="1"/>
          </p:cNvSpPr>
          <p:nvPr>
            <p:ph type="ftr" sz="quarter" idx="11"/>
          </p:nvPr>
        </p:nvSpPr>
        <p:spPr>
          <a:xfrm rot="5400000">
            <a:off x="10040112" y="4032504"/>
            <a:ext cx="3657600" cy="640080"/>
          </a:xfrm>
        </p:spPr>
        <p:txBody>
          <a:bodyPr anchor="ctr">
            <a:normAutofit/>
          </a:bodyPr>
          <a:lstStyle/>
          <a:p>
            <a:pPr marL="0" marR="0" lvl="0" indent="0" algn="l" defTabSz="457200" rtl="0" eaLnBrk="1" fontAlgn="auto" latinLnBrk="0" hangingPunct="1">
              <a:lnSpc>
                <a:spcPct val="100000"/>
              </a:lnSpc>
              <a:spcBef>
                <a:spcPts val="0"/>
              </a:spcBef>
              <a:spcAft>
                <a:spcPts val="600"/>
              </a:spcAft>
              <a:buClrTx/>
              <a:buSzTx/>
              <a:buFontTx/>
              <a:buNone/>
              <a:tabLst/>
              <a:defRPr/>
            </a:pPr>
            <a:r>
              <a:rPr kumimoji="0" lang="en-US" sz="1000" b="0" i="0" u="none" strike="noStrike" kern="1200" cap="none" spc="0" normalizeH="0" baseline="0" noProof="0" dirty="0">
                <a:ln>
                  <a:noFill/>
                </a:ln>
                <a:solidFill>
                  <a:prstClr val="white"/>
                </a:solidFill>
                <a:effectLst/>
                <a:uLnTx/>
                <a:uFillTx/>
                <a:latin typeface="Public Sans ExtraBold"/>
                <a:ea typeface="+mn-ea"/>
                <a:cs typeface="+mn-cs"/>
              </a:rPr>
              <a:t>Connecticut Department of Energy &amp; Environmental Protection</a:t>
            </a:r>
          </a:p>
        </p:txBody>
      </p:sp>
      <p:sp>
        <p:nvSpPr>
          <p:cNvPr id="7" name="TextBox 6">
            <a:extLst>
              <a:ext uri="{FF2B5EF4-FFF2-40B4-BE49-F238E27FC236}">
                <a16:creationId xmlns:a16="http://schemas.microsoft.com/office/drawing/2014/main" id="{E03999DA-764D-5777-A80F-7BE4BC6211C5}"/>
              </a:ext>
            </a:extLst>
          </p:cNvPr>
          <p:cNvSpPr txBox="1"/>
          <p:nvPr/>
        </p:nvSpPr>
        <p:spPr>
          <a:xfrm>
            <a:off x="2800299" y="6015669"/>
            <a:ext cx="1906962" cy="222676"/>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3F3F3F"/>
              </a:solidFill>
              <a:effectLst/>
              <a:uLnTx/>
              <a:uFillTx/>
              <a:latin typeface="Public Sans"/>
              <a:ea typeface="+mn-ea"/>
              <a:cs typeface="+mn-cs"/>
            </a:endParaRPr>
          </a:p>
        </p:txBody>
      </p:sp>
    </p:spTree>
    <p:extLst>
      <p:ext uri="{BB962C8B-B14F-4D97-AF65-F5344CB8AC3E}">
        <p14:creationId xmlns:p14="http://schemas.microsoft.com/office/powerpoint/2010/main" val="3101405504"/>
      </p:ext>
    </p:extLst>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27" name="Rectangle 26">
            <a:extLst>
              <a:ext uri="{FF2B5EF4-FFF2-40B4-BE49-F238E27FC236}">
                <a16:creationId xmlns:a16="http://schemas.microsoft.com/office/drawing/2014/main" id="{A3363022-C969-41E9-8EB2-E4C94908C1FA}"/>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1"/>
            <a:ext cx="12191695" cy="685202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Public Sans"/>
              <a:ea typeface="+mn-ea"/>
              <a:cs typeface="+mn-cs"/>
            </a:endParaRPr>
          </a:p>
        </p:txBody>
      </p:sp>
      <p:sp>
        <p:nvSpPr>
          <p:cNvPr id="29" name="Rectangle 28">
            <a:extLst>
              <a:ext uri="{FF2B5EF4-FFF2-40B4-BE49-F238E27FC236}">
                <a16:creationId xmlns:a16="http://schemas.microsoft.com/office/drawing/2014/main" id="{8D1AD6B3-BE88-4CEB-BA17-790657CC4729}"/>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 y="0"/>
            <a:ext cx="12191695" cy="6858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Public Sans"/>
              <a:ea typeface="+mn-ea"/>
              <a:cs typeface="+mn-cs"/>
            </a:endParaRPr>
          </a:p>
        </p:txBody>
      </p:sp>
      <p:sp>
        <p:nvSpPr>
          <p:cNvPr id="2" name="Title 1">
            <a:extLst>
              <a:ext uri="{FF2B5EF4-FFF2-40B4-BE49-F238E27FC236}">
                <a16:creationId xmlns:a16="http://schemas.microsoft.com/office/drawing/2014/main" id="{07A75872-B751-4CF1-8EFC-DE322CAD2692}"/>
              </a:ext>
            </a:extLst>
          </p:cNvPr>
          <p:cNvSpPr>
            <a:spLocks noGrp="1"/>
          </p:cNvSpPr>
          <p:nvPr>
            <p:ph type="title"/>
          </p:nvPr>
        </p:nvSpPr>
        <p:spPr>
          <a:xfrm>
            <a:off x="6569501" y="3657600"/>
            <a:ext cx="5276943" cy="1297115"/>
          </a:xfrm>
        </p:spPr>
        <p:txBody>
          <a:bodyPr vert="horz" lIns="91440" tIns="45720" rIns="91440" bIns="45720" rtlCol="0" anchor="t">
            <a:normAutofit fontScale="90000"/>
          </a:bodyPr>
          <a:lstStyle/>
          <a:p>
            <a:pPr>
              <a:lnSpc>
                <a:spcPct val="90000"/>
              </a:lnSpc>
            </a:pPr>
            <a:br>
              <a:rPr lang="en-US" sz="1600" kern="1200" dirty="0">
                <a:solidFill>
                  <a:schemeClr val="tx2"/>
                </a:solidFill>
                <a:latin typeface="+mj-lt"/>
                <a:ea typeface="+mj-ea"/>
                <a:cs typeface="+mj-cs"/>
              </a:rPr>
            </a:br>
            <a:r>
              <a:rPr lang="en-US" sz="6000" kern="1200" dirty="0">
                <a:solidFill>
                  <a:schemeClr val="tx2"/>
                </a:solidFill>
                <a:latin typeface="+mj-lt"/>
                <a:ea typeface="+mj-ea"/>
                <a:cs typeface="+mj-cs"/>
              </a:rPr>
              <a:t>Post Award information</a:t>
            </a:r>
            <a:br>
              <a:rPr lang="en-US" sz="1600" kern="1200" dirty="0">
                <a:solidFill>
                  <a:schemeClr val="tx2"/>
                </a:solidFill>
                <a:latin typeface="+mj-lt"/>
                <a:ea typeface="+mj-ea"/>
                <a:cs typeface="+mj-cs"/>
              </a:rPr>
            </a:br>
            <a:br>
              <a:rPr lang="en-US" sz="1600" kern="1200" dirty="0">
                <a:solidFill>
                  <a:schemeClr val="tx2"/>
                </a:solidFill>
                <a:effectLst>
                  <a:outerShdw blurRad="50800" dist="38100" dir="2700000" algn="tl" rotWithShape="0">
                    <a:prstClr val="black">
                      <a:alpha val="40000"/>
                    </a:prstClr>
                  </a:outerShdw>
                </a:effectLst>
                <a:latin typeface="+mj-lt"/>
                <a:ea typeface="+mj-ea"/>
                <a:cs typeface="+mj-cs"/>
              </a:rPr>
            </a:br>
            <a:endParaRPr lang="en-US" sz="1600" kern="1200" dirty="0">
              <a:solidFill>
                <a:schemeClr val="tx2"/>
              </a:solidFill>
              <a:latin typeface="+mj-lt"/>
              <a:ea typeface="+mj-ea"/>
              <a:cs typeface="+mj-cs"/>
            </a:endParaRPr>
          </a:p>
        </p:txBody>
      </p:sp>
      <p:pic>
        <p:nvPicPr>
          <p:cNvPr id="7" name="Content Placeholder 6">
            <a:extLst>
              <a:ext uri="{FF2B5EF4-FFF2-40B4-BE49-F238E27FC236}">
                <a16:creationId xmlns:a16="http://schemas.microsoft.com/office/drawing/2014/main" id="{436EA722-9380-A07C-A169-C0EC6B665B88}"/>
              </a:ext>
            </a:extLst>
          </p:cNvPr>
          <p:cNvPicPr>
            <a:picLocks noGrp="1" noChangeAspect="1"/>
          </p:cNvPicPr>
          <p:nvPr>
            <p:ph idx="1"/>
          </p:nvPr>
        </p:nvPicPr>
        <p:blipFill>
          <a:blip r:embed="rId2"/>
          <a:stretch>
            <a:fillRect/>
          </a:stretch>
        </p:blipFill>
        <p:spPr>
          <a:xfrm>
            <a:off x="340470" y="1996791"/>
            <a:ext cx="4141760" cy="3778818"/>
          </a:xfrm>
          <a:custGeom>
            <a:avLst/>
            <a:gdLst/>
            <a:ahLst/>
            <a:cxnLst/>
            <a:rect l="l" t="t" r="r" b="b"/>
            <a:pathLst>
              <a:path w="4141760" h="4377846">
                <a:moveTo>
                  <a:pt x="0" y="0"/>
                </a:moveTo>
                <a:lnTo>
                  <a:pt x="4141760" y="0"/>
                </a:lnTo>
                <a:lnTo>
                  <a:pt x="4141760" y="4377846"/>
                </a:lnTo>
                <a:lnTo>
                  <a:pt x="0" y="4377846"/>
                </a:lnTo>
                <a:close/>
              </a:path>
            </a:pathLst>
          </a:custGeom>
        </p:spPr>
      </p:pic>
      <p:grpSp>
        <p:nvGrpSpPr>
          <p:cNvPr id="31" name="Group 30">
            <a:extLst>
              <a:ext uri="{FF2B5EF4-FFF2-40B4-BE49-F238E27FC236}">
                <a16:creationId xmlns:a16="http://schemas.microsoft.com/office/drawing/2014/main" id="{89D1390B-7E13-4B4F-9CB2-391063412E54}"/>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4253" y="-5977"/>
            <a:ext cx="6238675" cy="6863979"/>
            <a:chOff x="305" y="-5977"/>
            <a:chExt cx="6238675" cy="6863979"/>
          </a:xfrm>
        </p:grpSpPr>
        <p:sp>
          <p:nvSpPr>
            <p:cNvPr id="32" name="Freeform: Shape 31">
              <a:extLst>
                <a:ext uri="{FF2B5EF4-FFF2-40B4-BE49-F238E27FC236}">
                  <a16:creationId xmlns:a16="http://schemas.microsoft.com/office/drawing/2014/main" id="{9E720206-AA49-4786-A932-A2650DE09183}"/>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flipH="1">
              <a:off x="305" y="34854"/>
              <a:ext cx="6028697" cy="6817170"/>
            </a:xfrm>
            <a:custGeom>
              <a:avLst/>
              <a:gdLst>
                <a:gd name="connsiteX0" fmla="*/ 6028697 w 6028697"/>
                <a:gd name="connsiteY0" fmla="*/ 6155323 h 6817170"/>
                <a:gd name="connsiteX1" fmla="*/ 6028697 w 6028697"/>
                <a:gd name="connsiteY1" fmla="*/ 6817170 h 6817170"/>
                <a:gd name="connsiteX2" fmla="*/ 5157862 w 6028697"/>
                <a:gd name="connsiteY2" fmla="*/ 6817170 h 6817170"/>
                <a:gd name="connsiteX3" fmla="*/ 5347156 w 6028697"/>
                <a:gd name="connsiteY3" fmla="*/ 6687553 h 6817170"/>
                <a:gd name="connsiteX4" fmla="*/ 5487470 w 6028697"/>
                <a:gd name="connsiteY4" fmla="*/ 6581714 h 6817170"/>
                <a:gd name="connsiteX5" fmla="*/ 5627642 w 6028697"/>
                <a:gd name="connsiteY5" fmla="*/ 6472328 h 6817170"/>
                <a:gd name="connsiteX6" fmla="*/ 5911392 w 6028697"/>
                <a:gd name="connsiteY6" fmla="*/ 6245328 h 6817170"/>
                <a:gd name="connsiteX7" fmla="*/ 4481066 w 6028697"/>
                <a:gd name="connsiteY7" fmla="*/ 478 h 6817170"/>
                <a:gd name="connsiteX8" fmla="*/ 4672258 w 6028697"/>
                <a:gd name="connsiteY8" fmla="*/ 7519 h 6817170"/>
                <a:gd name="connsiteX9" fmla="*/ 5429869 w 6028697"/>
                <a:gd name="connsiteY9" fmla="*/ 125134 h 6817170"/>
                <a:gd name="connsiteX10" fmla="*/ 5976319 w 6028697"/>
                <a:gd name="connsiteY10" fmla="*/ 314893 h 6817170"/>
                <a:gd name="connsiteX11" fmla="*/ 6028697 w 6028697"/>
                <a:gd name="connsiteY11" fmla="*/ 339901 h 6817170"/>
                <a:gd name="connsiteX12" fmla="*/ 6028697 w 6028697"/>
                <a:gd name="connsiteY12" fmla="*/ 732458 h 6817170"/>
                <a:gd name="connsiteX13" fmla="*/ 5990985 w 6028697"/>
                <a:gd name="connsiteY13" fmla="*/ 712211 h 6817170"/>
                <a:gd name="connsiteX14" fmla="*/ 5341339 w 6028697"/>
                <a:gd name="connsiteY14" fmla="*/ 475281 h 6817170"/>
                <a:gd name="connsiteX15" fmla="*/ 4651969 w 6028697"/>
                <a:gd name="connsiteY15" fmla="*/ 377104 h 6817170"/>
                <a:gd name="connsiteX16" fmla="*/ 3953093 w 6028697"/>
                <a:gd name="connsiteY16" fmla="*/ 402498 h 6817170"/>
                <a:gd name="connsiteX17" fmla="*/ 3267413 w 6028697"/>
                <a:gd name="connsiteY17" fmla="*/ 546643 h 6817170"/>
                <a:gd name="connsiteX18" fmla="*/ 1439498 w 6028697"/>
                <a:gd name="connsiteY18" fmla="*/ 1568141 h 6817170"/>
                <a:gd name="connsiteX19" fmla="*/ 960671 w 6028697"/>
                <a:gd name="connsiteY19" fmla="*/ 2082013 h 6817170"/>
                <a:gd name="connsiteX20" fmla="*/ 581866 w 6028697"/>
                <a:gd name="connsiteY20" fmla="*/ 2672638 h 6817170"/>
                <a:gd name="connsiteX21" fmla="*/ 324789 w 6028697"/>
                <a:gd name="connsiteY21" fmla="*/ 3325262 h 6817170"/>
                <a:gd name="connsiteX22" fmla="*/ 231151 w 6028697"/>
                <a:gd name="connsiteY22" fmla="*/ 4022292 h 6817170"/>
                <a:gd name="connsiteX23" fmla="*/ 270592 w 6028697"/>
                <a:gd name="connsiteY23" fmla="*/ 4362792 h 6817170"/>
                <a:gd name="connsiteX24" fmla="*/ 387213 w 6028697"/>
                <a:gd name="connsiteY24" fmla="*/ 4681585 h 6817170"/>
                <a:gd name="connsiteX25" fmla="*/ 468507 w 6028697"/>
                <a:gd name="connsiteY25" fmla="*/ 4831546 h 6817170"/>
                <a:gd name="connsiteX26" fmla="*/ 561862 w 6028697"/>
                <a:gd name="connsiteY26" fmla="*/ 4976826 h 6817170"/>
                <a:gd name="connsiteX27" fmla="*/ 777511 w 6028697"/>
                <a:gd name="connsiteY27" fmla="*/ 5257597 h 6817170"/>
                <a:gd name="connsiteX28" fmla="*/ 1010895 w 6028697"/>
                <a:gd name="connsiteY28" fmla="*/ 5540494 h 6817170"/>
                <a:gd name="connsiteX29" fmla="*/ 1126948 w 6028697"/>
                <a:gd name="connsiteY29" fmla="*/ 5688186 h 6817170"/>
                <a:gd name="connsiteX30" fmla="*/ 1182706 w 6028697"/>
                <a:gd name="connsiteY30" fmla="*/ 5760543 h 6817170"/>
                <a:gd name="connsiteX31" fmla="*/ 1237327 w 6028697"/>
                <a:gd name="connsiteY31" fmla="*/ 5830060 h 6817170"/>
                <a:gd name="connsiteX32" fmla="*/ 1706649 w 6028697"/>
                <a:gd name="connsiteY32" fmla="*/ 6342797 h 6817170"/>
                <a:gd name="connsiteX33" fmla="*/ 1956207 w 6028697"/>
                <a:gd name="connsiteY33" fmla="*/ 6573484 h 6817170"/>
                <a:gd name="connsiteX34" fmla="*/ 2217681 w 6028697"/>
                <a:gd name="connsiteY34" fmla="*/ 6786297 h 6817170"/>
                <a:gd name="connsiteX35" fmla="*/ 2260820 w 6028697"/>
                <a:gd name="connsiteY35" fmla="*/ 6817170 h 6817170"/>
                <a:gd name="connsiteX36" fmla="*/ 1429497 w 6028697"/>
                <a:gd name="connsiteY36" fmla="*/ 6817170 h 6817170"/>
                <a:gd name="connsiteX37" fmla="*/ 1327275 w 6028697"/>
                <a:gd name="connsiteY37" fmla="*/ 6713800 h 6817170"/>
                <a:gd name="connsiteX38" fmla="*/ 1080556 w 6028697"/>
                <a:gd name="connsiteY38" fmla="*/ 6414443 h 6817170"/>
                <a:gd name="connsiteX39" fmla="*/ 865189 w 6028697"/>
                <a:gd name="connsiteY39" fmla="*/ 6097496 h 6817170"/>
                <a:gd name="connsiteX40" fmla="*/ 814823 w 6028697"/>
                <a:gd name="connsiteY40" fmla="*/ 6016911 h 6817170"/>
                <a:gd name="connsiteX41" fmla="*/ 766729 w 6028697"/>
                <a:gd name="connsiteY41" fmla="*/ 5938453 h 6817170"/>
                <a:gd name="connsiteX42" fmla="*/ 671672 w 6028697"/>
                <a:gd name="connsiteY42" fmla="*/ 5786648 h 6817170"/>
                <a:gd name="connsiteX43" fmla="*/ 474608 w 6028697"/>
                <a:gd name="connsiteY43" fmla="*/ 5474664 h 6817170"/>
                <a:gd name="connsiteX44" fmla="*/ 282652 w 6028697"/>
                <a:gd name="connsiteY44" fmla="*/ 5146508 h 6817170"/>
                <a:gd name="connsiteX45" fmla="*/ 196108 w 6028697"/>
                <a:gd name="connsiteY45" fmla="*/ 4972712 h 6817170"/>
                <a:gd name="connsiteX46" fmla="*/ 122474 w 6028697"/>
                <a:gd name="connsiteY46" fmla="*/ 4791821 h 6817170"/>
                <a:gd name="connsiteX47" fmla="*/ 65724 w 6028697"/>
                <a:gd name="connsiteY47" fmla="*/ 4603129 h 6817170"/>
                <a:gd name="connsiteX48" fmla="*/ 44727 w 6028697"/>
                <a:gd name="connsiteY48" fmla="*/ 4506937 h 6817170"/>
                <a:gd name="connsiteX49" fmla="*/ 35505 w 6028697"/>
                <a:gd name="connsiteY49" fmla="*/ 4458699 h 6817170"/>
                <a:gd name="connsiteX50" fmla="*/ 27845 w 6028697"/>
                <a:gd name="connsiteY50" fmla="*/ 4410320 h 6817170"/>
                <a:gd name="connsiteX51" fmla="*/ 37 w 6028697"/>
                <a:gd name="connsiteY51" fmla="*/ 4022292 h 6817170"/>
                <a:gd name="connsiteX52" fmla="*/ 78777 w 6028697"/>
                <a:gd name="connsiteY52" fmla="*/ 3267236 h 6817170"/>
                <a:gd name="connsiteX53" fmla="*/ 315424 w 6028697"/>
                <a:gd name="connsiteY53" fmla="*/ 2543673 h 6817170"/>
                <a:gd name="connsiteX54" fmla="*/ 1202710 w 6028697"/>
                <a:gd name="connsiteY54" fmla="*/ 1314895 h 6817170"/>
                <a:gd name="connsiteX55" fmla="*/ 1791065 w 6028697"/>
                <a:gd name="connsiteY55" fmla="*/ 833514 h 6817170"/>
                <a:gd name="connsiteX56" fmla="*/ 3908404 w 6028697"/>
                <a:gd name="connsiteY56" fmla="*/ 29794 h 6817170"/>
                <a:gd name="connsiteX57" fmla="*/ 4481066 w 6028697"/>
                <a:gd name="connsiteY57" fmla="*/ 478 h 6817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6028697" h="6817170">
                  <a:moveTo>
                    <a:pt x="6028697" y="6155323"/>
                  </a:moveTo>
                  <a:lnTo>
                    <a:pt x="6028697" y="6817170"/>
                  </a:lnTo>
                  <a:lnTo>
                    <a:pt x="5157862" y="6817170"/>
                  </a:lnTo>
                  <a:lnTo>
                    <a:pt x="5347156" y="6687553"/>
                  </a:lnTo>
                  <a:cubicBezTo>
                    <a:pt x="5394117" y="6653219"/>
                    <a:pt x="5440793" y="6617608"/>
                    <a:pt x="5487470" y="6581714"/>
                  </a:cubicBezTo>
                  <a:cubicBezTo>
                    <a:pt x="5534147" y="6545820"/>
                    <a:pt x="5580966" y="6509358"/>
                    <a:pt x="5627642" y="6472328"/>
                  </a:cubicBezTo>
                  <a:lnTo>
                    <a:pt x="5911392" y="6245328"/>
                  </a:lnTo>
                  <a:close/>
                  <a:moveTo>
                    <a:pt x="4481066" y="478"/>
                  </a:moveTo>
                  <a:cubicBezTo>
                    <a:pt x="4544817" y="1422"/>
                    <a:pt x="4608563" y="3769"/>
                    <a:pt x="4672258" y="7519"/>
                  </a:cubicBezTo>
                  <a:cubicBezTo>
                    <a:pt x="4927973" y="22364"/>
                    <a:pt x="5181687" y="61751"/>
                    <a:pt x="5429869" y="125134"/>
                  </a:cubicBezTo>
                  <a:cubicBezTo>
                    <a:pt x="5617090" y="173104"/>
                    <a:pt x="5799867" y="236595"/>
                    <a:pt x="5976319" y="314893"/>
                  </a:cubicBezTo>
                  <a:lnTo>
                    <a:pt x="6028697" y="339901"/>
                  </a:lnTo>
                  <a:lnTo>
                    <a:pt x="6028697" y="732458"/>
                  </a:lnTo>
                  <a:lnTo>
                    <a:pt x="5990985" y="712211"/>
                  </a:lnTo>
                  <a:cubicBezTo>
                    <a:pt x="5783917" y="609342"/>
                    <a:pt x="5566013" y="529876"/>
                    <a:pt x="5341339" y="475281"/>
                  </a:cubicBezTo>
                  <a:cubicBezTo>
                    <a:pt x="5115233" y="420503"/>
                    <a:pt x="4884375" y="387624"/>
                    <a:pt x="4651969" y="377104"/>
                  </a:cubicBezTo>
                  <a:cubicBezTo>
                    <a:pt x="4418713" y="365171"/>
                    <a:pt x="4184861" y="373670"/>
                    <a:pt x="3953093" y="402498"/>
                  </a:cubicBezTo>
                  <a:cubicBezTo>
                    <a:pt x="3721001" y="431832"/>
                    <a:pt x="3491675" y="480040"/>
                    <a:pt x="3267413" y="546643"/>
                  </a:cubicBezTo>
                  <a:cubicBezTo>
                    <a:pt x="2591323" y="750761"/>
                    <a:pt x="1967642" y="1099289"/>
                    <a:pt x="1439498" y="1568141"/>
                  </a:cubicBezTo>
                  <a:cubicBezTo>
                    <a:pt x="1265589" y="1725523"/>
                    <a:pt x="1105393" y="1897434"/>
                    <a:pt x="960671" y="2082013"/>
                  </a:cubicBezTo>
                  <a:cubicBezTo>
                    <a:pt x="815775" y="2266294"/>
                    <a:pt x="688923" y="2464081"/>
                    <a:pt x="581866" y="2672638"/>
                  </a:cubicBezTo>
                  <a:cubicBezTo>
                    <a:pt x="473765" y="2880669"/>
                    <a:pt x="387610" y="3099397"/>
                    <a:pt x="324789" y="3325262"/>
                  </a:cubicBezTo>
                  <a:cubicBezTo>
                    <a:pt x="262714" y="3552403"/>
                    <a:pt x="231223" y="3786822"/>
                    <a:pt x="231151" y="4022292"/>
                  </a:cubicBezTo>
                  <a:cubicBezTo>
                    <a:pt x="231413" y="4136912"/>
                    <a:pt x="244645" y="4251136"/>
                    <a:pt x="270592" y="4362792"/>
                  </a:cubicBezTo>
                  <a:cubicBezTo>
                    <a:pt x="297885" y="4472943"/>
                    <a:pt x="336983" y="4579833"/>
                    <a:pt x="387213" y="4681585"/>
                  </a:cubicBezTo>
                  <a:cubicBezTo>
                    <a:pt x="412042" y="4732517"/>
                    <a:pt x="439423" y="4782457"/>
                    <a:pt x="468507" y="4831546"/>
                  </a:cubicBezTo>
                  <a:cubicBezTo>
                    <a:pt x="497591" y="4880636"/>
                    <a:pt x="529230" y="4929015"/>
                    <a:pt x="561862" y="4976826"/>
                  </a:cubicBezTo>
                  <a:cubicBezTo>
                    <a:pt x="627975" y="5072166"/>
                    <a:pt x="701466" y="5164668"/>
                    <a:pt x="777511" y="5257597"/>
                  </a:cubicBezTo>
                  <a:cubicBezTo>
                    <a:pt x="853556" y="5350524"/>
                    <a:pt x="933574" y="5443594"/>
                    <a:pt x="1010895" y="5540494"/>
                  </a:cubicBezTo>
                  <a:cubicBezTo>
                    <a:pt x="1049957" y="5588732"/>
                    <a:pt x="1088642" y="5637963"/>
                    <a:pt x="1126948" y="5688186"/>
                  </a:cubicBezTo>
                  <a:lnTo>
                    <a:pt x="1182706" y="5760543"/>
                  </a:lnTo>
                  <a:cubicBezTo>
                    <a:pt x="1201007" y="5783669"/>
                    <a:pt x="1218458" y="5807503"/>
                    <a:pt x="1237327" y="5830060"/>
                  </a:cubicBezTo>
                  <a:cubicBezTo>
                    <a:pt x="1383714" y="6009916"/>
                    <a:pt x="1540413" y="6181116"/>
                    <a:pt x="1706649" y="6342797"/>
                  </a:cubicBezTo>
                  <a:cubicBezTo>
                    <a:pt x="1788084" y="6422531"/>
                    <a:pt x="1871265" y="6499427"/>
                    <a:pt x="1956207" y="6573484"/>
                  </a:cubicBezTo>
                  <a:cubicBezTo>
                    <a:pt x="2041332" y="6647402"/>
                    <a:pt x="2127733" y="6718907"/>
                    <a:pt x="2217681" y="6786297"/>
                  </a:cubicBezTo>
                  <a:lnTo>
                    <a:pt x="2260820" y="6817170"/>
                  </a:lnTo>
                  <a:lnTo>
                    <a:pt x="1429497" y="6817170"/>
                  </a:lnTo>
                  <a:lnTo>
                    <a:pt x="1327275" y="6713800"/>
                  </a:lnTo>
                  <a:cubicBezTo>
                    <a:pt x="1239186" y="6618984"/>
                    <a:pt x="1156797" y="6519019"/>
                    <a:pt x="1080556" y="6414443"/>
                  </a:cubicBezTo>
                  <a:cubicBezTo>
                    <a:pt x="1004653" y="6310734"/>
                    <a:pt x="932439" y="6205177"/>
                    <a:pt x="865189" y="6097496"/>
                  </a:cubicBezTo>
                  <a:cubicBezTo>
                    <a:pt x="847881" y="6070823"/>
                    <a:pt x="831565" y="6043725"/>
                    <a:pt x="814823" y="6016911"/>
                  </a:cubicBezTo>
                  <a:lnTo>
                    <a:pt x="766729" y="5938453"/>
                  </a:lnTo>
                  <a:cubicBezTo>
                    <a:pt x="735941" y="5887947"/>
                    <a:pt x="703878" y="5837581"/>
                    <a:pt x="671672" y="5786648"/>
                  </a:cubicBezTo>
                  <a:lnTo>
                    <a:pt x="474608" y="5474664"/>
                  </a:lnTo>
                  <a:cubicBezTo>
                    <a:pt x="408778" y="5368968"/>
                    <a:pt x="343516" y="5260008"/>
                    <a:pt x="282652" y="5146508"/>
                  </a:cubicBezTo>
                  <a:cubicBezTo>
                    <a:pt x="252290" y="5089759"/>
                    <a:pt x="223065" y="5032015"/>
                    <a:pt x="196108" y="4972712"/>
                  </a:cubicBezTo>
                  <a:cubicBezTo>
                    <a:pt x="169152" y="4913408"/>
                    <a:pt x="144607" y="4853111"/>
                    <a:pt x="122474" y="4791821"/>
                  </a:cubicBezTo>
                  <a:cubicBezTo>
                    <a:pt x="100342" y="4730532"/>
                    <a:pt x="81757" y="4666830"/>
                    <a:pt x="65724" y="4603129"/>
                  </a:cubicBezTo>
                  <a:cubicBezTo>
                    <a:pt x="58205" y="4571064"/>
                    <a:pt x="50828" y="4539143"/>
                    <a:pt x="44727" y="4506937"/>
                  </a:cubicBezTo>
                  <a:lnTo>
                    <a:pt x="35505" y="4458699"/>
                  </a:lnTo>
                  <a:lnTo>
                    <a:pt x="27845" y="4410320"/>
                  </a:lnTo>
                  <a:cubicBezTo>
                    <a:pt x="8635" y="4281881"/>
                    <a:pt x="-661" y="4152150"/>
                    <a:pt x="37" y="4022292"/>
                  </a:cubicBezTo>
                  <a:cubicBezTo>
                    <a:pt x="712" y="3768592"/>
                    <a:pt x="27094" y="3515615"/>
                    <a:pt x="78777" y="3267236"/>
                  </a:cubicBezTo>
                  <a:cubicBezTo>
                    <a:pt x="130048" y="3017876"/>
                    <a:pt x="209439" y="2775142"/>
                    <a:pt x="315424" y="2543673"/>
                  </a:cubicBezTo>
                  <a:cubicBezTo>
                    <a:pt x="528236" y="2081161"/>
                    <a:pt x="838234" y="1667312"/>
                    <a:pt x="1202710" y="1314895"/>
                  </a:cubicBezTo>
                  <a:cubicBezTo>
                    <a:pt x="1385514" y="1138814"/>
                    <a:pt x="1582282" y="977831"/>
                    <a:pt x="1791065" y="833514"/>
                  </a:cubicBezTo>
                  <a:cubicBezTo>
                    <a:pt x="2420037" y="395614"/>
                    <a:pt x="3147288" y="119557"/>
                    <a:pt x="3908404" y="29794"/>
                  </a:cubicBezTo>
                  <a:cubicBezTo>
                    <a:pt x="4098509" y="7429"/>
                    <a:pt x="4289811" y="-2355"/>
                    <a:pt x="4481066" y="478"/>
                  </a:cubicBezTo>
                  <a:close/>
                </a:path>
              </a:pathLst>
            </a:custGeom>
            <a:gradFill>
              <a:gsLst>
                <a:gs pos="2000">
                  <a:schemeClr val="bg1">
                    <a:alpha val="10000"/>
                  </a:schemeClr>
                </a:gs>
                <a:gs pos="16000">
                  <a:schemeClr val="accent6">
                    <a:alpha val="10000"/>
                  </a:schemeClr>
                </a:gs>
                <a:gs pos="100000">
                  <a:schemeClr val="bg1">
                    <a:alpha val="10000"/>
                  </a:schemeClr>
                </a:gs>
                <a:gs pos="85000">
                  <a:schemeClr val="accent1">
                    <a:alpha val="10000"/>
                  </a:schemeClr>
                </a:gs>
              </a:gsLst>
              <a:lin ang="12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Public Sans"/>
                <a:ea typeface="+mn-ea"/>
                <a:cs typeface="+mn-cs"/>
              </a:endParaRPr>
            </a:p>
          </p:txBody>
        </p:sp>
        <p:sp>
          <p:nvSpPr>
            <p:cNvPr id="33" name="Freeform: Shape 32">
              <a:extLst>
                <a:ext uri="{FF2B5EF4-FFF2-40B4-BE49-F238E27FC236}">
                  <a16:creationId xmlns:a16="http://schemas.microsoft.com/office/drawing/2014/main" id="{C72F6EE6-EDE9-45A5-8F6D-02B9B7CB2C2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flipH="1">
              <a:off x="305" y="1"/>
              <a:ext cx="6165116" cy="6858001"/>
            </a:xfrm>
            <a:custGeom>
              <a:avLst/>
              <a:gdLst>
                <a:gd name="connsiteX0" fmla="*/ 6264586 w 6264586"/>
                <a:gd name="connsiteY0" fmla="*/ 6646464 h 6858001"/>
                <a:gd name="connsiteX1" fmla="*/ 6264586 w 6264586"/>
                <a:gd name="connsiteY1" fmla="*/ 6858001 h 6858001"/>
                <a:gd name="connsiteX2" fmla="*/ 5997170 w 6264586"/>
                <a:gd name="connsiteY2" fmla="*/ 6858001 h 6858001"/>
                <a:gd name="connsiteX3" fmla="*/ 6121512 w 6264586"/>
                <a:gd name="connsiteY3" fmla="*/ 6761029 h 6858001"/>
                <a:gd name="connsiteX4" fmla="*/ 2693206 w 6264586"/>
                <a:gd name="connsiteY4" fmla="*/ 0 h 6858001"/>
                <a:gd name="connsiteX5" fmla="*/ 5872285 w 6264586"/>
                <a:gd name="connsiteY5" fmla="*/ 0 h 6858001"/>
                <a:gd name="connsiteX6" fmla="*/ 6024875 w 6264586"/>
                <a:gd name="connsiteY6" fmla="*/ 68385 h 6858001"/>
                <a:gd name="connsiteX7" fmla="*/ 6206432 w 6264586"/>
                <a:gd name="connsiteY7" fmla="*/ 162336 h 6858001"/>
                <a:gd name="connsiteX8" fmla="*/ 6264586 w 6264586"/>
                <a:gd name="connsiteY8" fmla="*/ 196704 h 6858001"/>
                <a:gd name="connsiteX9" fmla="*/ 6264586 w 6264586"/>
                <a:gd name="connsiteY9" fmla="*/ 537242 h 6858001"/>
                <a:gd name="connsiteX10" fmla="*/ 6230189 w 6264586"/>
                <a:gd name="connsiteY10" fmla="*/ 517260 h 6858001"/>
                <a:gd name="connsiteX11" fmla="*/ 5540536 w 6264586"/>
                <a:gd name="connsiteY11" fmla="*/ 249543 h 6858001"/>
                <a:gd name="connsiteX12" fmla="*/ 5178896 w 6264586"/>
                <a:gd name="connsiteY12" fmla="*/ 178606 h 6858001"/>
                <a:gd name="connsiteX13" fmla="*/ 4814279 w 6264586"/>
                <a:gd name="connsiteY13" fmla="*/ 146683 h 6858001"/>
                <a:gd name="connsiteX14" fmla="*/ 4655095 w 6264586"/>
                <a:gd name="connsiteY14" fmla="*/ 143421 h 6858001"/>
                <a:gd name="connsiteX15" fmla="*/ 4081069 w 6264586"/>
                <a:gd name="connsiteY15" fmla="*/ 185983 h 6858001"/>
                <a:gd name="connsiteX16" fmla="*/ 3720566 w 6264586"/>
                <a:gd name="connsiteY16" fmla="*/ 256921 h 6858001"/>
                <a:gd name="connsiteX17" fmla="*/ 3365879 w 6264586"/>
                <a:gd name="connsiteY17" fmla="*/ 357651 h 6858001"/>
                <a:gd name="connsiteX18" fmla="*/ 3020555 w 6264586"/>
                <a:gd name="connsiteY18" fmla="*/ 486190 h 6858001"/>
                <a:gd name="connsiteX19" fmla="*/ 2685163 w 6264586"/>
                <a:gd name="connsiteY19" fmla="*/ 641542 h 6858001"/>
                <a:gd name="connsiteX20" fmla="*/ 2047720 w 6264586"/>
                <a:gd name="connsiteY20" fmla="*/ 1025030 h 6858001"/>
                <a:gd name="connsiteX21" fmla="*/ 1897333 w 6264586"/>
                <a:gd name="connsiteY21" fmla="*/ 1134983 h 6858001"/>
                <a:gd name="connsiteX22" fmla="*/ 1835758 w 6264586"/>
                <a:gd name="connsiteY22" fmla="*/ 1182227 h 6858001"/>
                <a:gd name="connsiteX23" fmla="*/ 1823273 w 6264586"/>
                <a:gd name="connsiteY23" fmla="*/ 1192016 h 6858001"/>
                <a:gd name="connsiteX24" fmla="*/ 1750918 w 6264586"/>
                <a:gd name="connsiteY24" fmla="*/ 1249760 h 6858001"/>
                <a:gd name="connsiteX25" fmla="*/ 1469297 w 6264586"/>
                <a:gd name="connsiteY25" fmla="*/ 1496906 h 6858001"/>
                <a:gd name="connsiteX26" fmla="*/ 967769 w 6264586"/>
                <a:gd name="connsiteY26" fmla="*/ 2056602 h 6858001"/>
                <a:gd name="connsiteX27" fmla="*/ 754105 w 6264586"/>
                <a:gd name="connsiteY27" fmla="*/ 2368727 h 6858001"/>
                <a:gd name="connsiteX28" fmla="*/ 572364 w 6264586"/>
                <a:gd name="connsiteY28" fmla="*/ 2701140 h 6858001"/>
                <a:gd name="connsiteX29" fmla="*/ 532497 w 6264586"/>
                <a:gd name="connsiteY29" fmla="*/ 2786265 h 6858001"/>
                <a:gd name="connsiteX30" fmla="*/ 512918 w 6264586"/>
                <a:gd name="connsiteY30" fmla="*/ 2828827 h 6858001"/>
                <a:gd name="connsiteX31" fmla="*/ 494475 w 6264586"/>
                <a:gd name="connsiteY31" fmla="*/ 2872240 h 6858001"/>
                <a:gd name="connsiteX32" fmla="*/ 491637 w 6264586"/>
                <a:gd name="connsiteY32" fmla="*/ 2878908 h 6858001"/>
                <a:gd name="connsiteX33" fmla="*/ 459290 w 6264586"/>
                <a:gd name="connsiteY33" fmla="*/ 2959635 h 6858001"/>
                <a:gd name="connsiteX34" fmla="*/ 446805 w 6264586"/>
                <a:gd name="connsiteY34" fmla="*/ 2992408 h 6858001"/>
                <a:gd name="connsiteX35" fmla="*/ 426090 w 6264586"/>
                <a:gd name="connsiteY35" fmla="*/ 3049158 h 6858001"/>
                <a:gd name="connsiteX36" fmla="*/ 426090 w 6264586"/>
                <a:gd name="connsiteY36" fmla="*/ 3049867 h 6858001"/>
                <a:gd name="connsiteX37" fmla="*/ 318124 w 6264586"/>
                <a:gd name="connsiteY37" fmla="*/ 3414202 h 6858001"/>
                <a:gd name="connsiteX38" fmla="*/ 230729 w 6264586"/>
                <a:gd name="connsiteY38" fmla="*/ 4169260 h 6858001"/>
                <a:gd name="connsiteX39" fmla="*/ 268893 w 6264586"/>
                <a:gd name="connsiteY39" fmla="*/ 4544236 h 6858001"/>
                <a:gd name="connsiteX40" fmla="*/ 379840 w 6264586"/>
                <a:gd name="connsiteY40" fmla="*/ 4900056 h 6858001"/>
                <a:gd name="connsiteX41" fmla="*/ 406512 w 6264586"/>
                <a:gd name="connsiteY41" fmla="*/ 4960211 h 6858001"/>
                <a:gd name="connsiteX42" fmla="*/ 417862 w 6264586"/>
                <a:gd name="connsiteY42" fmla="*/ 4984613 h 6858001"/>
                <a:gd name="connsiteX43" fmla="*/ 428077 w 6264586"/>
                <a:gd name="connsiteY43" fmla="*/ 5005043 h 6858001"/>
                <a:gd name="connsiteX44" fmla="*/ 460140 w 6264586"/>
                <a:gd name="connsiteY44" fmla="*/ 5067327 h 6858001"/>
                <a:gd name="connsiteX45" fmla="*/ 555197 w 6264586"/>
                <a:gd name="connsiteY45" fmla="*/ 5229773 h 6858001"/>
                <a:gd name="connsiteX46" fmla="*/ 660611 w 6264586"/>
                <a:gd name="connsiteY46" fmla="*/ 5387396 h 6858001"/>
                <a:gd name="connsiteX47" fmla="*/ 774110 w 6264586"/>
                <a:gd name="connsiteY47" fmla="*/ 5542182 h 6858001"/>
                <a:gd name="connsiteX48" fmla="*/ 917829 w 6264586"/>
                <a:gd name="connsiteY48" fmla="*/ 5727896 h 6858001"/>
                <a:gd name="connsiteX49" fmla="*/ 1012885 w 6264586"/>
                <a:gd name="connsiteY49" fmla="*/ 5849767 h 6858001"/>
                <a:gd name="connsiteX50" fmla="*/ 1133053 w 6264586"/>
                <a:gd name="connsiteY50" fmla="*/ 6006822 h 6858001"/>
                <a:gd name="connsiteX51" fmla="*/ 1194343 w 6264586"/>
                <a:gd name="connsiteY51" fmla="*/ 6090245 h 6858001"/>
                <a:gd name="connsiteX52" fmla="*/ 1249390 w 6264586"/>
                <a:gd name="connsiteY52" fmla="*/ 6165155 h 6858001"/>
                <a:gd name="connsiteX53" fmla="*/ 1345724 w 6264586"/>
                <a:gd name="connsiteY53" fmla="*/ 6292132 h 6858001"/>
                <a:gd name="connsiteX54" fmla="*/ 1364310 w 6264586"/>
                <a:gd name="connsiteY54" fmla="*/ 6316251 h 6858001"/>
                <a:gd name="connsiteX55" fmla="*/ 1373673 w 6264586"/>
                <a:gd name="connsiteY55" fmla="*/ 6327885 h 6858001"/>
                <a:gd name="connsiteX56" fmla="*/ 1484619 w 6264586"/>
                <a:gd name="connsiteY56" fmla="*/ 6462240 h 6858001"/>
                <a:gd name="connsiteX57" fmla="*/ 1739000 w 6264586"/>
                <a:gd name="connsiteY57" fmla="*/ 6737335 h 6858001"/>
                <a:gd name="connsiteX58" fmla="*/ 1866801 w 6264586"/>
                <a:gd name="connsiteY58" fmla="*/ 6858001 h 6858001"/>
                <a:gd name="connsiteX59" fmla="*/ 1144149 w 6264586"/>
                <a:gd name="connsiteY59" fmla="*/ 6858001 h 6858001"/>
                <a:gd name="connsiteX60" fmla="*/ 1058349 w 6264586"/>
                <a:gd name="connsiteY60" fmla="*/ 6766452 h 6858001"/>
                <a:gd name="connsiteX61" fmla="*/ 580309 w 6264586"/>
                <a:gd name="connsiteY61" fmla="*/ 6105000 h 6858001"/>
                <a:gd name="connsiteX62" fmla="*/ 1 w 6264586"/>
                <a:gd name="connsiteY62" fmla="*/ 3960094 h 6858001"/>
                <a:gd name="connsiteX63" fmla="*/ 2599292 w 6264586"/>
                <a:gd name="connsiteY63" fmla="*/ 37050 h 6858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6264586" h="6858001">
                  <a:moveTo>
                    <a:pt x="6264586" y="6646464"/>
                  </a:moveTo>
                  <a:lnTo>
                    <a:pt x="6264586" y="6858001"/>
                  </a:lnTo>
                  <a:lnTo>
                    <a:pt x="5997170" y="6858001"/>
                  </a:lnTo>
                  <a:lnTo>
                    <a:pt x="6121512" y="6761029"/>
                  </a:lnTo>
                  <a:close/>
                  <a:moveTo>
                    <a:pt x="2693206" y="0"/>
                  </a:moveTo>
                  <a:lnTo>
                    <a:pt x="5872285" y="0"/>
                  </a:lnTo>
                  <a:lnTo>
                    <a:pt x="6024875" y="68385"/>
                  </a:lnTo>
                  <a:cubicBezTo>
                    <a:pt x="6086250" y="97989"/>
                    <a:pt x="6146793" y="129318"/>
                    <a:pt x="6206432" y="162336"/>
                  </a:cubicBezTo>
                  <a:lnTo>
                    <a:pt x="6264586" y="196704"/>
                  </a:lnTo>
                  <a:lnTo>
                    <a:pt x="6264586" y="537242"/>
                  </a:lnTo>
                  <a:lnTo>
                    <a:pt x="6230189" y="517260"/>
                  </a:lnTo>
                  <a:cubicBezTo>
                    <a:pt x="6012226" y="399931"/>
                    <a:pt x="5780573" y="310008"/>
                    <a:pt x="5540536" y="249543"/>
                  </a:cubicBezTo>
                  <a:cubicBezTo>
                    <a:pt x="5421375" y="219324"/>
                    <a:pt x="5300641" y="195644"/>
                    <a:pt x="5178896" y="178606"/>
                  </a:cubicBezTo>
                  <a:cubicBezTo>
                    <a:pt x="5057977" y="161840"/>
                    <a:pt x="4936276" y="151186"/>
                    <a:pt x="4814279" y="146683"/>
                  </a:cubicBezTo>
                  <a:cubicBezTo>
                    <a:pt x="4761501" y="144556"/>
                    <a:pt x="4708015" y="143421"/>
                    <a:pt x="4655095" y="143421"/>
                  </a:cubicBezTo>
                  <a:cubicBezTo>
                    <a:pt x="4462968" y="143573"/>
                    <a:pt x="4271111" y="157799"/>
                    <a:pt x="4081069" y="185983"/>
                  </a:cubicBezTo>
                  <a:cubicBezTo>
                    <a:pt x="3956361" y="205703"/>
                    <a:pt x="3835058" y="229396"/>
                    <a:pt x="3720566" y="256921"/>
                  </a:cubicBezTo>
                  <a:cubicBezTo>
                    <a:pt x="3596708" y="286714"/>
                    <a:pt x="3477677" y="320905"/>
                    <a:pt x="3365879" y="357651"/>
                  </a:cubicBezTo>
                  <a:cubicBezTo>
                    <a:pt x="3249257" y="395958"/>
                    <a:pt x="3133487" y="438945"/>
                    <a:pt x="3020555" y="486190"/>
                  </a:cubicBezTo>
                  <a:cubicBezTo>
                    <a:pt x="2907623" y="533434"/>
                    <a:pt x="2794832" y="585786"/>
                    <a:pt x="2685163" y="641542"/>
                  </a:cubicBezTo>
                  <a:cubicBezTo>
                    <a:pt x="2463995" y="754348"/>
                    <a:pt x="2250998" y="882488"/>
                    <a:pt x="2047720" y="1025030"/>
                  </a:cubicBezTo>
                  <a:cubicBezTo>
                    <a:pt x="2006151" y="1054399"/>
                    <a:pt x="1951528" y="1093415"/>
                    <a:pt x="1897333" y="1134983"/>
                  </a:cubicBezTo>
                  <a:cubicBezTo>
                    <a:pt x="1876761" y="1150164"/>
                    <a:pt x="1855905" y="1166479"/>
                    <a:pt x="1835758" y="1182227"/>
                  </a:cubicBezTo>
                  <a:lnTo>
                    <a:pt x="1823273" y="1192016"/>
                  </a:lnTo>
                  <a:cubicBezTo>
                    <a:pt x="1797027" y="1211879"/>
                    <a:pt x="1772057" y="1232309"/>
                    <a:pt x="1750918" y="1249760"/>
                  </a:cubicBezTo>
                  <a:cubicBezTo>
                    <a:pt x="1645931" y="1335737"/>
                    <a:pt x="1554422" y="1416605"/>
                    <a:pt x="1469297" y="1496906"/>
                  </a:cubicBezTo>
                  <a:cubicBezTo>
                    <a:pt x="1286595" y="1668957"/>
                    <a:pt x="1118818" y="1856190"/>
                    <a:pt x="967769" y="2056602"/>
                  </a:cubicBezTo>
                  <a:cubicBezTo>
                    <a:pt x="890731" y="2159603"/>
                    <a:pt x="818800" y="2264590"/>
                    <a:pt x="754105" y="2368727"/>
                  </a:cubicBezTo>
                  <a:cubicBezTo>
                    <a:pt x="681749" y="2488328"/>
                    <a:pt x="622304" y="2596720"/>
                    <a:pt x="572364" y="2701140"/>
                  </a:cubicBezTo>
                  <a:cubicBezTo>
                    <a:pt x="557609" y="2730507"/>
                    <a:pt x="543989" y="2760443"/>
                    <a:pt x="532497" y="2786265"/>
                  </a:cubicBezTo>
                  <a:lnTo>
                    <a:pt x="512918" y="2828827"/>
                  </a:lnTo>
                  <a:lnTo>
                    <a:pt x="494475" y="2872240"/>
                  </a:lnTo>
                  <a:lnTo>
                    <a:pt x="491637" y="2878908"/>
                  </a:lnTo>
                  <a:cubicBezTo>
                    <a:pt x="480146" y="2906575"/>
                    <a:pt x="469220" y="2932821"/>
                    <a:pt x="459290" y="2959635"/>
                  </a:cubicBezTo>
                  <a:cubicBezTo>
                    <a:pt x="455176" y="2970559"/>
                    <a:pt x="451060" y="2981484"/>
                    <a:pt x="446805" y="2992408"/>
                  </a:cubicBezTo>
                  <a:cubicBezTo>
                    <a:pt x="439427" y="3012412"/>
                    <a:pt x="432333" y="3030572"/>
                    <a:pt x="426090" y="3049158"/>
                  </a:cubicBezTo>
                  <a:lnTo>
                    <a:pt x="426090" y="3049867"/>
                  </a:lnTo>
                  <a:cubicBezTo>
                    <a:pt x="383010" y="3169099"/>
                    <a:pt x="346959" y="3290756"/>
                    <a:pt x="318124" y="3414202"/>
                  </a:cubicBezTo>
                  <a:cubicBezTo>
                    <a:pt x="260107" y="3661703"/>
                    <a:pt x="230780" y="3915049"/>
                    <a:pt x="230729" y="4169260"/>
                  </a:cubicBezTo>
                  <a:cubicBezTo>
                    <a:pt x="231621" y="4295173"/>
                    <a:pt x="244398" y="4420719"/>
                    <a:pt x="268893" y="4544236"/>
                  </a:cubicBezTo>
                  <a:cubicBezTo>
                    <a:pt x="293708" y="4666304"/>
                    <a:pt x="330882" y="4785521"/>
                    <a:pt x="379840" y="4900056"/>
                  </a:cubicBezTo>
                  <a:cubicBezTo>
                    <a:pt x="387926" y="4919919"/>
                    <a:pt x="397006" y="4939498"/>
                    <a:pt x="406512" y="4960211"/>
                  </a:cubicBezTo>
                  <a:cubicBezTo>
                    <a:pt x="410343" y="4968299"/>
                    <a:pt x="414173" y="4976385"/>
                    <a:pt x="417862" y="4984613"/>
                  </a:cubicBezTo>
                  <a:lnTo>
                    <a:pt x="428077" y="5005043"/>
                  </a:lnTo>
                  <a:cubicBezTo>
                    <a:pt x="438860" y="5026751"/>
                    <a:pt x="449075" y="5047181"/>
                    <a:pt x="460140" y="5067327"/>
                  </a:cubicBezTo>
                  <a:cubicBezTo>
                    <a:pt x="485536" y="5116273"/>
                    <a:pt x="514763" y="5165789"/>
                    <a:pt x="555197" y="5229773"/>
                  </a:cubicBezTo>
                  <a:cubicBezTo>
                    <a:pt x="586836" y="5280282"/>
                    <a:pt x="620318" y="5329511"/>
                    <a:pt x="660611" y="5387396"/>
                  </a:cubicBezTo>
                  <a:cubicBezTo>
                    <a:pt x="698065" y="5440741"/>
                    <a:pt x="737223" y="5493094"/>
                    <a:pt x="774110" y="5542182"/>
                  </a:cubicBezTo>
                  <a:cubicBezTo>
                    <a:pt x="821070" y="5604324"/>
                    <a:pt x="870301" y="5667173"/>
                    <a:pt x="917829" y="5727896"/>
                  </a:cubicBezTo>
                  <a:cubicBezTo>
                    <a:pt x="949042" y="5767762"/>
                    <a:pt x="979828" y="5807063"/>
                    <a:pt x="1012885" y="5849767"/>
                  </a:cubicBezTo>
                  <a:cubicBezTo>
                    <a:pt x="1045942" y="5892471"/>
                    <a:pt x="1089497" y="5948796"/>
                    <a:pt x="1133053" y="6006822"/>
                  </a:cubicBezTo>
                  <a:cubicBezTo>
                    <a:pt x="1153624" y="6034345"/>
                    <a:pt x="1175332" y="6063998"/>
                    <a:pt x="1194343" y="6090245"/>
                  </a:cubicBezTo>
                  <a:cubicBezTo>
                    <a:pt x="1213355" y="6116491"/>
                    <a:pt x="1231372" y="6141178"/>
                    <a:pt x="1249390" y="6165155"/>
                  </a:cubicBezTo>
                  <a:cubicBezTo>
                    <a:pt x="1280461" y="6208000"/>
                    <a:pt x="1313659" y="6250847"/>
                    <a:pt x="1345724" y="6292132"/>
                  </a:cubicBezTo>
                  <a:lnTo>
                    <a:pt x="1364310" y="6316251"/>
                  </a:lnTo>
                  <a:lnTo>
                    <a:pt x="1373673" y="6327885"/>
                  </a:lnTo>
                  <a:cubicBezTo>
                    <a:pt x="1409566" y="6372433"/>
                    <a:pt x="1446738" y="6418542"/>
                    <a:pt x="1484619" y="6462240"/>
                  </a:cubicBezTo>
                  <a:cubicBezTo>
                    <a:pt x="1567899" y="6559850"/>
                    <a:pt x="1653876" y="6652211"/>
                    <a:pt x="1739000" y="6737335"/>
                  </a:cubicBezTo>
                  <a:lnTo>
                    <a:pt x="1866801" y="6858001"/>
                  </a:lnTo>
                  <a:lnTo>
                    <a:pt x="1144149" y="6858001"/>
                  </a:lnTo>
                  <a:lnTo>
                    <a:pt x="1058349" y="6766452"/>
                  </a:lnTo>
                  <a:cubicBezTo>
                    <a:pt x="878978" y="6562465"/>
                    <a:pt x="718756" y="6341104"/>
                    <a:pt x="580309" y="6105000"/>
                  </a:cubicBezTo>
                  <a:cubicBezTo>
                    <a:pt x="200401" y="5454007"/>
                    <a:pt x="146" y="4713831"/>
                    <a:pt x="1" y="3960094"/>
                  </a:cubicBezTo>
                  <a:cubicBezTo>
                    <a:pt x="-335" y="2196754"/>
                    <a:pt x="1071479" y="683605"/>
                    <a:pt x="2599292" y="37050"/>
                  </a:cubicBezTo>
                  <a:close/>
                </a:path>
              </a:pathLst>
            </a:custGeom>
            <a:gradFill>
              <a:gsLst>
                <a:gs pos="2000">
                  <a:schemeClr val="bg1">
                    <a:alpha val="10000"/>
                  </a:schemeClr>
                </a:gs>
                <a:gs pos="16000">
                  <a:schemeClr val="accent6">
                    <a:alpha val="10000"/>
                  </a:schemeClr>
                </a:gs>
                <a:gs pos="100000">
                  <a:schemeClr val="bg1">
                    <a:alpha val="10000"/>
                  </a:schemeClr>
                </a:gs>
                <a:gs pos="85000">
                  <a:schemeClr val="accent1">
                    <a:alpha val="10000"/>
                  </a:schemeClr>
                </a:gs>
              </a:gsLst>
              <a:lin ang="12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Public Sans"/>
                <a:ea typeface="+mn-ea"/>
                <a:cs typeface="+mn-cs"/>
              </a:endParaRPr>
            </a:p>
          </p:txBody>
        </p:sp>
        <p:sp>
          <p:nvSpPr>
            <p:cNvPr id="34" name="Freeform: Shape 33">
              <a:extLst>
                <a:ext uri="{FF2B5EF4-FFF2-40B4-BE49-F238E27FC236}">
                  <a16:creationId xmlns:a16="http://schemas.microsoft.com/office/drawing/2014/main" id="{C093DC50-3BD7-46B1-A300-CD207E152FF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flipH="1">
              <a:off x="305" y="-5977"/>
              <a:ext cx="6238675" cy="6858001"/>
            </a:xfrm>
            <a:custGeom>
              <a:avLst/>
              <a:gdLst>
                <a:gd name="connsiteX0" fmla="*/ 6264586 w 6264586"/>
                <a:gd name="connsiteY0" fmla="*/ 6646464 h 6858001"/>
                <a:gd name="connsiteX1" fmla="*/ 6264586 w 6264586"/>
                <a:gd name="connsiteY1" fmla="*/ 6858001 h 6858001"/>
                <a:gd name="connsiteX2" fmla="*/ 5997170 w 6264586"/>
                <a:gd name="connsiteY2" fmla="*/ 6858001 h 6858001"/>
                <a:gd name="connsiteX3" fmla="*/ 6121512 w 6264586"/>
                <a:gd name="connsiteY3" fmla="*/ 6761029 h 6858001"/>
                <a:gd name="connsiteX4" fmla="*/ 2693206 w 6264586"/>
                <a:gd name="connsiteY4" fmla="*/ 0 h 6858001"/>
                <a:gd name="connsiteX5" fmla="*/ 5872285 w 6264586"/>
                <a:gd name="connsiteY5" fmla="*/ 0 h 6858001"/>
                <a:gd name="connsiteX6" fmla="*/ 6024875 w 6264586"/>
                <a:gd name="connsiteY6" fmla="*/ 68385 h 6858001"/>
                <a:gd name="connsiteX7" fmla="*/ 6206432 w 6264586"/>
                <a:gd name="connsiteY7" fmla="*/ 162336 h 6858001"/>
                <a:gd name="connsiteX8" fmla="*/ 6264586 w 6264586"/>
                <a:gd name="connsiteY8" fmla="*/ 196704 h 6858001"/>
                <a:gd name="connsiteX9" fmla="*/ 6264586 w 6264586"/>
                <a:gd name="connsiteY9" fmla="*/ 537242 h 6858001"/>
                <a:gd name="connsiteX10" fmla="*/ 6230189 w 6264586"/>
                <a:gd name="connsiteY10" fmla="*/ 517260 h 6858001"/>
                <a:gd name="connsiteX11" fmla="*/ 5540536 w 6264586"/>
                <a:gd name="connsiteY11" fmla="*/ 249543 h 6858001"/>
                <a:gd name="connsiteX12" fmla="*/ 5178896 w 6264586"/>
                <a:gd name="connsiteY12" fmla="*/ 178606 h 6858001"/>
                <a:gd name="connsiteX13" fmla="*/ 4814279 w 6264586"/>
                <a:gd name="connsiteY13" fmla="*/ 146683 h 6858001"/>
                <a:gd name="connsiteX14" fmla="*/ 4655095 w 6264586"/>
                <a:gd name="connsiteY14" fmla="*/ 143421 h 6858001"/>
                <a:gd name="connsiteX15" fmla="*/ 4081069 w 6264586"/>
                <a:gd name="connsiteY15" fmla="*/ 185983 h 6858001"/>
                <a:gd name="connsiteX16" fmla="*/ 3720566 w 6264586"/>
                <a:gd name="connsiteY16" fmla="*/ 256921 h 6858001"/>
                <a:gd name="connsiteX17" fmla="*/ 3365879 w 6264586"/>
                <a:gd name="connsiteY17" fmla="*/ 357651 h 6858001"/>
                <a:gd name="connsiteX18" fmla="*/ 3020555 w 6264586"/>
                <a:gd name="connsiteY18" fmla="*/ 486190 h 6858001"/>
                <a:gd name="connsiteX19" fmla="*/ 2685163 w 6264586"/>
                <a:gd name="connsiteY19" fmla="*/ 641542 h 6858001"/>
                <a:gd name="connsiteX20" fmla="*/ 2047720 w 6264586"/>
                <a:gd name="connsiteY20" fmla="*/ 1025030 h 6858001"/>
                <a:gd name="connsiteX21" fmla="*/ 1897333 w 6264586"/>
                <a:gd name="connsiteY21" fmla="*/ 1134983 h 6858001"/>
                <a:gd name="connsiteX22" fmla="*/ 1835758 w 6264586"/>
                <a:gd name="connsiteY22" fmla="*/ 1182227 h 6858001"/>
                <a:gd name="connsiteX23" fmla="*/ 1823273 w 6264586"/>
                <a:gd name="connsiteY23" fmla="*/ 1192016 h 6858001"/>
                <a:gd name="connsiteX24" fmla="*/ 1750918 w 6264586"/>
                <a:gd name="connsiteY24" fmla="*/ 1249760 h 6858001"/>
                <a:gd name="connsiteX25" fmla="*/ 1469297 w 6264586"/>
                <a:gd name="connsiteY25" fmla="*/ 1496906 h 6858001"/>
                <a:gd name="connsiteX26" fmla="*/ 967769 w 6264586"/>
                <a:gd name="connsiteY26" fmla="*/ 2056602 h 6858001"/>
                <a:gd name="connsiteX27" fmla="*/ 754105 w 6264586"/>
                <a:gd name="connsiteY27" fmla="*/ 2368727 h 6858001"/>
                <a:gd name="connsiteX28" fmla="*/ 572364 w 6264586"/>
                <a:gd name="connsiteY28" fmla="*/ 2701140 h 6858001"/>
                <a:gd name="connsiteX29" fmla="*/ 532497 w 6264586"/>
                <a:gd name="connsiteY29" fmla="*/ 2786265 h 6858001"/>
                <a:gd name="connsiteX30" fmla="*/ 512918 w 6264586"/>
                <a:gd name="connsiteY30" fmla="*/ 2828827 h 6858001"/>
                <a:gd name="connsiteX31" fmla="*/ 494475 w 6264586"/>
                <a:gd name="connsiteY31" fmla="*/ 2872240 h 6858001"/>
                <a:gd name="connsiteX32" fmla="*/ 491637 w 6264586"/>
                <a:gd name="connsiteY32" fmla="*/ 2878908 h 6858001"/>
                <a:gd name="connsiteX33" fmla="*/ 459290 w 6264586"/>
                <a:gd name="connsiteY33" fmla="*/ 2959635 h 6858001"/>
                <a:gd name="connsiteX34" fmla="*/ 446805 w 6264586"/>
                <a:gd name="connsiteY34" fmla="*/ 2992408 h 6858001"/>
                <a:gd name="connsiteX35" fmla="*/ 426090 w 6264586"/>
                <a:gd name="connsiteY35" fmla="*/ 3049158 h 6858001"/>
                <a:gd name="connsiteX36" fmla="*/ 426090 w 6264586"/>
                <a:gd name="connsiteY36" fmla="*/ 3049867 h 6858001"/>
                <a:gd name="connsiteX37" fmla="*/ 318124 w 6264586"/>
                <a:gd name="connsiteY37" fmla="*/ 3414202 h 6858001"/>
                <a:gd name="connsiteX38" fmla="*/ 230729 w 6264586"/>
                <a:gd name="connsiteY38" fmla="*/ 4169260 h 6858001"/>
                <a:gd name="connsiteX39" fmla="*/ 268893 w 6264586"/>
                <a:gd name="connsiteY39" fmla="*/ 4544236 h 6858001"/>
                <a:gd name="connsiteX40" fmla="*/ 379840 w 6264586"/>
                <a:gd name="connsiteY40" fmla="*/ 4900056 h 6858001"/>
                <a:gd name="connsiteX41" fmla="*/ 406512 w 6264586"/>
                <a:gd name="connsiteY41" fmla="*/ 4960211 h 6858001"/>
                <a:gd name="connsiteX42" fmla="*/ 417862 w 6264586"/>
                <a:gd name="connsiteY42" fmla="*/ 4984613 h 6858001"/>
                <a:gd name="connsiteX43" fmla="*/ 428077 w 6264586"/>
                <a:gd name="connsiteY43" fmla="*/ 5005043 h 6858001"/>
                <a:gd name="connsiteX44" fmla="*/ 460140 w 6264586"/>
                <a:gd name="connsiteY44" fmla="*/ 5067327 h 6858001"/>
                <a:gd name="connsiteX45" fmla="*/ 555197 w 6264586"/>
                <a:gd name="connsiteY45" fmla="*/ 5229773 h 6858001"/>
                <a:gd name="connsiteX46" fmla="*/ 660611 w 6264586"/>
                <a:gd name="connsiteY46" fmla="*/ 5387396 h 6858001"/>
                <a:gd name="connsiteX47" fmla="*/ 774110 w 6264586"/>
                <a:gd name="connsiteY47" fmla="*/ 5542182 h 6858001"/>
                <a:gd name="connsiteX48" fmla="*/ 917829 w 6264586"/>
                <a:gd name="connsiteY48" fmla="*/ 5727896 h 6858001"/>
                <a:gd name="connsiteX49" fmla="*/ 1012885 w 6264586"/>
                <a:gd name="connsiteY49" fmla="*/ 5849767 h 6858001"/>
                <a:gd name="connsiteX50" fmla="*/ 1133053 w 6264586"/>
                <a:gd name="connsiteY50" fmla="*/ 6006822 h 6858001"/>
                <a:gd name="connsiteX51" fmla="*/ 1194343 w 6264586"/>
                <a:gd name="connsiteY51" fmla="*/ 6090245 h 6858001"/>
                <a:gd name="connsiteX52" fmla="*/ 1249390 w 6264586"/>
                <a:gd name="connsiteY52" fmla="*/ 6165155 h 6858001"/>
                <a:gd name="connsiteX53" fmla="*/ 1345724 w 6264586"/>
                <a:gd name="connsiteY53" fmla="*/ 6292132 h 6858001"/>
                <a:gd name="connsiteX54" fmla="*/ 1364310 w 6264586"/>
                <a:gd name="connsiteY54" fmla="*/ 6316251 h 6858001"/>
                <a:gd name="connsiteX55" fmla="*/ 1373673 w 6264586"/>
                <a:gd name="connsiteY55" fmla="*/ 6327885 h 6858001"/>
                <a:gd name="connsiteX56" fmla="*/ 1484619 w 6264586"/>
                <a:gd name="connsiteY56" fmla="*/ 6462240 h 6858001"/>
                <a:gd name="connsiteX57" fmla="*/ 1739000 w 6264586"/>
                <a:gd name="connsiteY57" fmla="*/ 6737335 h 6858001"/>
                <a:gd name="connsiteX58" fmla="*/ 1866801 w 6264586"/>
                <a:gd name="connsiteY58" fmla="*/ 6858001 h 6858001"/>
                <a:gd name="connsiteX59" fmla="*/ 1144149 w 6264586"/>
                <a:gd name="connsiteY59" fmla="*/ 6858001 h 6858001"/>
                <a:gd name="connsiteX60" fmla="*/ 1058349 w 6264586"/>
                <a:gd name="connsiteY60" fmla="*/ 6766452 h 6858001"/>
                <a:gd name="connsiteX61" fmla="*/ 580309 w 6264586"/>
                <a:gd name="connsiteY61" fmla="*/ 6105000 h 6858001"/>
                <a:gd name="connsiteX62" fmla="*/ 1 w 6264586"/>
                <a:gd name="connsiteY62" fmla="*/ 3960094 h 6858001"/>
                <a:gd name="connsiteX63" fmla="*/ 2599292 w 6264586"/>
                <a:gd name="connsiteY63" fmla="*/ 37050 h 6858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6264586" h="6858001">
                  <a:moveTo>
                    <a:pt x="6264586" y="6646464"/>
                  </a:moveTo>
                  <a:lnTo>
                    <a:pt x="6264586" y="6858001"/>
                  </a:lnTo>
                  <a:lnTo>
                    <a:pt x="5997170" y="6858001"/>
                  </a:lnTo>
                  <a:lnTo>
                    <a:pt x="6121512" y="6761029"/>
                  </a:lnTo>
                  <a:close/>
                  <a:moveTo>
                    <a:pt x="2693206" y="0"/>
                  </a:moveTo>
                  <a:lnTo>
                    <a:pt x="5872285" y="0"/>
                  </a:lnTo>
                  <a:lnTo>
                    <a:pt x="6024875" y="68385"/>
                  </a:lnTo>
                  <a:cubicBezTo>
                    <a:pt x="6086250" y="97989"/>
                    <a:pt x="6146793" y="129318"/>
                    <a:pt x="6206432" y="162336"/>
                  </a:cubicBezTo>
                  <a:lnTo>
                    <a:pt x="6264586" y="196704"/>
                  </a:lnTo>
                  <a:lnTo>
                    <a:pt x="6264586" y="537242"/>
                  </a:lnTo>
                  <a:lnTo>
                    <a:pt x="6230189" y="517260"/>
                  </a:lnTo>
                  <a:cubicBezTo>
                    <a:pt x="6012226" y="399931"/>
                    <a:pt x="5780573" y="310008"/>
                    <a:pt x="5540536" y="249543"/>
                  </a:cubicBezTo>
                  <a:cubicBezTo>
                    <a:pt x="5421375" y="219324"/>
                    <a:pt x="5300641" y="195644"/>
                    <a:pt x="5178896" y="178606"/>
                  </a:cubicBezTo>
                  <a:cubicBezTo>
                    <a:pt x="5057977" y="161840"/>
                    <a:pt x="4936276" y="151186"/>
                    <a:pt x="4814279" y="146683"/>
                  </a:cubicBezTo>
                  <a:cubicBezTo>
                    <a:pt x="4761501" y="144556"/>
                    <a:pt x="4708015" y="143421"/>
                    <a:pt x="4655095" y="143421"/>
                  </a:cubicBezTo>
                  <a:cubicBezTo>
                    <a:pt x="4462968" y="143573"/>
                    <a:pt x="4271111" y="157799"/>
                    <a:pt x="4081069" y="185983"/>
                  </a:cubicBezTo>
                  <a:cubicBezTo>
                    <a:pt x="3956361" y="205703"/>
                    <a:pt x="3835058" y="229396"/>
                    <a:pt x="3720566" y="256921"/>
                  </a:cubicBezTo>
                  <a:cubicBezTo>
                    <a:pt x="3596708" y="286714"/>
                    <a:pt x="3477677" y="320905"/>
                    <a:pt x="3365879" y="357651"/>
                  </a:cubicBezTo>
                  <a:cubicBezTo>
                    <a:pt x="3249257" y="395958"/>
                    <a:pt x="3133487" y="438945"/>
                    <a:pt x="3020555" y="486190"/>
                  </a:cubicBezTo>
                  <a:cubicBezTo>
                    <a:pt x="2907623" y="533434"/>
                    <a:pt x="2794832" y="585786"/>
                    <a:pt x="2685163" y="641542"/>
                  </a:cubicBezTo>
                  <a:cubicBezTo>
                    <a:pt x="2463995" y="754348"/>
                    <a:pt x="2250998" y="882488"/>
                    <a:pt x="2047720" y="1025030"/>
                  </a:cubicBezTo>
                  <a:cubicBezTo>
                    <a:pt x="2006151" y="1054399"/>
                    <a:pt x="1951528" y="1093415"/>
                    <a:pt x="1897333" y="1134983"/>
                  </a:cubicBezTo>
                  <a:cubicBezTo>
                    <a:pt x="1876761" y="1150164"/>
                    <a:pt x="1855905" y="1166479"/>
                    <a:pt x="1835758" y="1182227"/>
                  </a:cubicBezTo>
                  <a:lnTo>
                    <a:pt x="1823273" y="1192016"/>
                  </a:lnTo>
                  <a:cubicBezTo>
                    <a:pt x="1797027" y="1211879"/>
                    <a:pt x="1772057" y="1232309"/>
                    <a:pt x="1750918" y="1249760"/>
                  </a:cubicBezTo>
                  <a:cubicBezTo>
                    <a:pt x="1645931" y="1335737"/>
                    <a:pt x="1554422" y="1416605"/>
                    <a:pt x="1469297" y="1496906"/>
                  </a:cubicBezTo>
                  <a:cubicBezTo>
                    <a:pt x="1286595" y="1668957"/>
                    <a:pt x="1118818" y="1856190"/>
                    <a:pt x="967769" y="2056602"/>
                  </a:cubicBezTo>
                  <a:cubicBezTo>
                    <a:pt x="890731" y="2159603"/>
                    <a:pt x="818800" y="2264590"/>
                    <a:pt x="754105" y="2368727"/>
                  </a:cubicBezTo>
                  <a:cubicBezTo>
                    <a:pt x="681749" y="2488328"/>
                    <a:pt x="622304" y="2596720"/>
                    <a:pt x="572364" y="2701140"/>
                  </a:cubicBezTo>
                  <a:cubicBezTo>
                    <a:pt x="557609" y="2730507"/>
                    <a:pt x="543989" y="2760443"/>
                    <a:pt x="532497" y="2786265"/>
                  </a:cubicBezTo>
                  <a:lnTo>
                    <a:pt x="512918" y="2828827"/>
                  </a:lnTo>
                  <a:lnTo>
                    <a:pt x="494475" y="2872240"/>
                  </a:lnTo>
                  <a:lnTo>
                    <a:pt x="491637" y="2878908"/>
                  </a:lnTo>
                  <a:cubicBezTo>
                    <a:pt x="480146" y="2906575"/>
                    <a:pt x="469220" y="2932821"/>
                    <a:pt x="459290" y="2959635"/>
                  </a:cubicBezTo>
                  <a:cubicBezTo>
                    <a:pt x="455176" y="2970559"/>
                    <a:pt x="451060" y="2981484"/>
                    <a:pt x="446805" y="2992408"/>
                  </a:cubicBezTo>
                  <a:cubicBezTo>
                    <a:pt x="439427" y="3012412"/>
                    <a:pt x="432333" y="3030572"/>
                    <a:pt x="426090" y="3049158"/>
                  </a:cubicBezTo>
                  <a:lnTo>
                    <a:pt x="426090" y="3049867"/>
                  </a:lnTo>
                  <a:cubicBezTo>
                    <a:pt x="383010" y="3169099"/>
                    <a:pt x="346959" y="3290756"/>
                    <a:pt x="318124" y="3414202"/>
                  </a:cubicBezTo>
                  <a:cubicBezTo>
                    <a:pt x="260107" y="3661703"/>
                    <a:pt x="230780" y="3915049"/>
                    <a:pt x="230729" y="4169260"/>
                  </a:cubicBezTo>
                  <a:cubicBezTo>
                    <a:pt x="231621" y="4295173"/>
                    <a:pt x="244398" y="4420719"/>
                    <a:pt x="268893" y="4544236"/>
                  </a:cubicBezTo>
                  <a:cubicBezTo>
                    <a:pt x="293708" y="4666304"/>
                    <a:pt x="330882" y="4785521"/>
                    <a:pt x="379840" y="4900056"/>
                  </a:cubicBezTo>
                  <a:cubicBezTo>
                    <a:pt x="387926" y="4919919"/>
                    <a:pt x="397006" y="4939498"/>
                    <a:pt x="406512" y="4960211"/>
                  </a:cubicBezTo>
                  <a:cubicBezTo>
                    <a:pt x="410343" y="4968299"/>
                    <a:pt x="414173" y="4976385"/>
                    <a:pt x="417862" y="4984613"/>
                  </a:cubicBezTo>
                  <a:lnTo>
                    <a:pt x="428077" y="5005043"/>
                  </a:lnTo>
                  <a:cubicBezTo>
                    <a:pt x="438860" y="5026751"/>
                    <a:pt x="449075" y="5047181"/>
                    <a:pt x="460140" y="5067327"/>
                  </a:cubicBezTo>
                  <a:cubicBezTo>
                    <a:pt x="485536" y="5116273"/>
                    <a:pt x="514763" y="5165789"/>
                    <a:pt x="555197" y="5229773"/>
                  </a:cubicBezTo>
                  <a:cubicBezTo>
                    <a:pt x="586836" y="5280282"/>
                    <a:pt x="620318" y="5329511"/>
                    <a:pt x="660611" y="5387396"/>
                  </a:cubicBezTo>
                  <a:cubicBezTo>
                    <a:pt x="698065" y="5440741"/>
                    <a:pt x="737223" y="5493094"/>
                    <a:pt x="774110" y="5542182"/>
                  </a:cubicBezTo>
                  <a:cubicBezTo>
                    <a:pt x="821070" y="5604324"/>
                    <a:pt x="870301" y="5667173"/>
                    <a:pt x="917829" y="5727896"/>
                  </a:cubicBezTo>
                  <a:cubicBezTo>
                    <a:pt x="949042" y="5767762"/>
                    <a:pt x="979828" y="5807063"/>
                    <a:pt x="1012885" y="5849767"/>
                  </a:cubicBezTo>
                  <a:cubicBezTo>
                    <a:pt x="1045942" y="5892471"/>
                    <a:pt x="1089497" y="5948796"/>
                    <a:pt x="1133053" y="6006822"/>
                  </a:cubicBezTo>
                  <a:cubicBezTo>
                    <a:pt x="1153624" y="6034345"/>
                    <a:pt x="1175332" y="6063998"/>
                    <a:pt x="1194343" y="6090245"/>
                  </a:cubicBezTo>
                  <a:cubicBezTo>
                    <a:pt x="1213355" y="6116491"/>
                    <a:pt x="1231372" y="6141178"/>
                    <a:pt x="1249390" y="6165155"/>
                  </a:cubicBezTo>
                  <a:cubicBezTo>
                    <a:pt x="1280461" y="6208000"/>
                    <a:pt x="1313659" y="6250847"/>
                    <a:pt x="1345724" y="6292132"/>
                  </a:cubicBezTo>
                  <a:lnTo>
                    <a:pt x="1364310" y="6316251"/>
                  </a:lnTo>
                  <a:lnTo>
                    <a:pt x="1373673" y="6327885"/>
                  </a:lnTo>
                  <a:cubicBezTo>
                    <a:pt x="1409566" y="6372433"/>
                    <a:pt x="1446738" y="6418542"/>
                    <a:pt x="1484619" y="6462240"/>
                  </a:cubicBezTo>
                  <a:cubicBezTo>
                    <a:pt x="1567899" y="6559850"/>
                    <a:pt x="1653876" y="6652211"/>
                    <a:pt x="1739000" y="6737335"/>
                  </a:cubicBezTo>
                  <a:lnTo>
                    <a:pt x="1866801" y="6858001"/>
                  </a:lnTo>
                  <a:lnTo>
                    <a:pt x="1144149" y="6858001"/>
                  </a:lnTo>
                  <a:lnTo>
                    <a:pt x="1058349" y="6766452"/>
                  </a:lnTo>
                  <a:cubicBezTo>
                    <a:pt x="878978" y="6562465"/>
                    <a:pt x="718756" y="6341104"/>
                    <a:pt x="580309" y="6105000"/>
                  </a:cubicBezTo>
                  <a:cubicBezTo>
                    <a:pt x="200401" y="5454007"/>
                    <a:pt x="146" y="4713831"/>
                    <a:pt x="1" y="3960094"/>
                  </a:cubicBezTo>
                  <a:cubicBezTo>
                    <a:pt x="-335" y="2196754"/>
                    <a:pt x="1071479" y="683605"/>
                    <a:pt x="2599292" y="37050"/>
                  </a:cubicBezTo>
                  <a:close/>
                </a:path>
              </a:pathLst>
            </a:custGeom>
            <a:gradFill>
              <a:gsLst>
                <a:gs pos="2000">
                  <a:schemeClr val="bg1">
                    <a:alpha val="10000"/>
                  </a:schemeClr>
                </a:gs>
                <a:gs pos="16000">
                  <a:schemeClr val="accent6">
                    <a:alpha val="10000"/>
                  </a:schemeClr>
                </a:gs>
                <a:gs pos="100000">
                  <a:schemeClr val="bg1">
                    <a:alpha val="10000"/>
                  </a:schemeClr>
                </a:gs>
                <a:gs pos="85000">
                  <a:schemeClr val="accent1">
                    <a:alpha val="10000"/>
                  </a:schemeClr>
                </a:gs>
              </a:gsLst>
              <a:lin ang="12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Public Sans"/>
                <a:ea typeface="+mn-ea"/>
                <a:cs typeface="+mn-cs"/>
              </a:endParaRPr>
            </a:p>
          </p:txBody>
        </p:sp>
      </p:grpSp>
      <p:sp>
        <p:nvSpPr>
          <p:cNvPr id="4" name="Date Placeholder 3">
            <a:extLst>
              <a:ext uri="{FF2B5EF4-FFF2-40B4-BE49-F238E27FC236}">
                <a16:creationId xmlns:a16="http://schemas.microsoft.com/office/drawing/2014/main" id="{6D17E1B7-36C4-4EF9-AF26-594B8F9BD932}"/>
              </a:ext>
            </a:extLst>
          </p:cNvPr>
          <p:cNvSpPr>
            <a:spLocks noGrp="1"/>
          </p:cNvSpPr>
          <p:nvPr>
            <p:ph type="dt" sz="half" idx="10"/>
          </p:nvPr>
        </p:nvSpPr>
        <p:spPr>
          <a:xfrm>
            <a:off x="804672" y="6356350"/>
            <a:ext cx="2743200" cy="365125"/>
          </a:xfrm>
        </p:spPr>
        <p:txBody>
          <a:bodyPr vert="horz" lIns="91440" tIns="45720" rIns="91440" bIns="45720" rtlCol="0" anchor="ctr">
            <a:normAutofit/>
          </a:bodyPr>
          <a:lstStyle/>
          <a:p>
            <a:pPr marL="0" marR="0" lvl="0" indent="0" algn="l" defTabSz="914400" rtl="0" eaLnBrk="1" fontAlgn="auto" latinLnBrk="0" hangingPunct="1">
              <a:lnSpc>
                <a:spcPct val="100000"/>
              </a:lnSpc>
              <a:spcBef>
                <a:spcPts val="0"/>
              </a:spcBef>
              <a:spcAft>
                <a:spcPts val="600"/>
              </a:spcAft>
              <a:buClrTx/>
              <a:buSzTx/>
              <a:buFontTx/>
              <a:buNone/>
              <a:tabLst/>
              <a:defRPr/>
            </a:pPr>
            <a:fld id="{FDEE75F8-48EB-4839-9E71-8CCEE647FA5C}" type="datetime1">
              <a:rPr kumimoji="0" lang="en-US" sz="1200" b="0" i="0" u="none" strike="noStrike" kern="1200" cap="none" spc="0" normalizeH="0" baseline="0" noProof="0">
                <a:ln>
                  <a:noFill/>
                </a:ln>
                <a:solidFill>
                  <a:srgbClr val="3F3F3F">
                    <a:tint val="75000"/>
                  </a:srgbClr>
                </a:solidFill>
                <a:effectLst/>
                <a:uLnTx/>
                <a:uFillTx/>
                <a:latin typeface="Public Sans"/>
                <a:ea typeface="+mn-ea"/>
                <a:cs typeface="+mn-cs"/>
              </a:rPr>
              <a:pPr marL="0" marR="0" lvl="0" indent="0" algn="l" defTabSz="914400" rtl="0" eaLnBrk="1" fontAlgn="auto" latinLnBrk="0" hangingPunct="1">
                <a:lnSpc>
                  <a:spcPct val="100000"/>
                </a:lnSpc>
                <a:spcBef>
                  <a:spcPts val="0"/>
                </a:spcBef>
                <a:spcAft>
                  <a:spcPts val="600"/>
                </a:spcAft>
                <a:buClrTx/>
                <a:buSzTx/>
                <a:buFontTx/>
                <a:buNone/>
                <a:tabLst/>
                <a:defRPr/>
              </a:pPr>
              <a:t>1/9/2025</a:t>
            </a:fld>
            <a:endParaRPr kumimoji="0" lang="en-US" sz="1200" b="0" i="0" u="none" strike="noStrike" kern="1200" cap="none" spc="0" normalizeH="0" baseline="0" noProof="0" dirty="0">
              <a:ln>
                <a:noFill/>
              </a:ln>
              <a:solidFill>
                <a:srgbClr val="3F3F3F">
                  <a:tint val="75000"/>
                </a:srgbClr>
              </a:solidFill>
              <a:effectLst/>
              <a:uLnTx/>
              <a:uFillTx/>
              <a:latin typeface="Public Sans"/>
              <a:ea typeface="+mn-ea"/>
              <a:cs typeface="+mn-cs"/>
            </a:endParaRPr>
          </a:p>
        </p:txBody>
      </p:sp>
      <p:sp>
        <p:nvSpPr>
          <p:cNvPr id="5" name="Footer Placeholder 4">
            <a:extLst>
              <a:ext uri="{FF2B5EF4-FFF2-40B4-BE49-F238E27FC236}">
                <a16:creationId xmlns:a16="http://schemas.microsoft.com/office/drawing/2014/main" id="{D58BCB98-C05C-4F09-840C-985A3AAB5E46}"/>
              </a:ext>
            </a:extLst>
          </p:cNvPr>
          <p:cNvSpPr>
            <a:spLocks noGrp="1"/>
          </p:cNvSpPr>
          <p:nvPr>
            <p:ph type="ftr" sz="quarter" idx="11"/>
          </p:nvPr>
        </p:nvSpPr>
        <p:spPr>
          <a:xfrm>
            <a:off x="4038600" y="6356350"/>
            <a:ext cx="4114800" cy="365125"/>
          </a:xfrm>
        </p:spPr>
        <p:txBody>
          <a:bodyPr vert="horz" lIns="91440" tIns="45720" rIns="91440" bIns="45720" rtlCol="0" anchor="ctr">
            <a:normAutofit/>
          </a:bodyPr>
          <a:lstStyle/>
          <a:p>
            <a:pPr marL="0" marR="0" lvl="0" indent="0" algn="ctr" defTabSz="914400" rtl="0" eaLnBrk="1" fontAlgn="auto" latinLnBrk="0" hangingPunct="1">
              <a:lnSpc>
                <a:spcPct val="100000"/>
              </a:lnSpc>
              <a:spcBef>
                <a:spcPts val="0"/>
              </a:spcBef>
              <a:spcAft>
                <a:spcPts val="600"/>
              </a:spcAft>
              <a:buClrTx/>
              <a:buSzTx/>
              <a:buFontTx/>
              <a:buNone/>
              <a:tabLst/>
              <a:defRPr/>
            </a:pPr>
            <a:r>
              <a:rPr kumimoji="0" lang="en-US" sz="1200" b="0" i="0" u="none" strike="noStrike" kern="1200" cap="none" spc="0" normalizeH="0" baseline="0" noProof="0" dirty="0">
                <a:ln>
                  <a:noFill/>
                </a:ln>
                <a:solidFill>
                  <a:srgbClr val="3F3F3F">
                    <a:tint val="75000"/>
                  </a:srgbClr>
                </a:solidFill>
                <a:effectLst/>
                <a:uLnTx/>
                <a:uFillTx/>
                <a:latin typeface="Public Sans"/>
                <a:ea typeface="+mn-ea"/>
                <a:cs typeface="+mn-cs"/>
              </a:rPr>
              <a:t>Connecticut Department of Energy &amp; Environmental Protection</a:t>
            </a:r>
          </a:p>
        </p:txBody>
      </p:sp>
    </p:spTree>
    <p:extLst>
      <p:ext uri="{BB962C8B-B14F-4D97-AF65-F5344CB8AC3E}">
        <p14:creationId xmlns:p14="http://schemas.microsoft.com/office/powerpoint/2010/main" val="3143602833"/>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27" name="Rectangle 26">
            <a:extLst>
              <a:ext uri="{FF2B5EF4-FFF2-40B4-BE49-F238E27FC236}">
                <a16:creationId xmlns:a16="http://schemas.microsoft.com/office/drawing/2014/main" id="{A3363022-C969-41E9-8EB2-E4C94908C1FA}"/>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1"/>
            <a:ext cx="12191695" cy="685202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Public Sans"/>
              <a:ea typeface="+mn-ea"/>
              <a:cs typeface="+mn-cs"/>
            </a:endParaRPr>
          </a:p>
        </p:txBody>
      </p:sp>
      <p:sp>
        <p:nvSpPr>
          <p:cNvPr id="29" name="Rectangle 28">
            <a:extLst>
              <a:ext uri="{FF2B5EF4-FFF2-40B4-BE49-F238E27FC236}">
                <a16:creationId xmlns:a16="http://schemas.microsoft.com/office/drawing/2014/main" id="{8D1AD6B3-BE88-4CEB-BA17-790657CC4729}"/>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 y="0"/>
            <a:ext cx="12191695" cy="6858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Public Sans"/>
              <a:ea typeface="+mn-ea"/>
              <a:cs typeface="+mn-cs"/>
            </a:endParaRPr>
          </a:p>
        </p:txBody>
      </p:sp>
      <p:sp>
        <p:nvSpPr>
          <p:cNvPr id="2" name="Title 1">
            <a:extLst>
              <a:ext uri="{FF2B5EF4-FFF2-40B4-BE49-F238E27FC236}">
                <a16:creationId xmlns:a16="http://schemas.microsoft.com/office/drawing/2014/main" id="{07A75872-B751-4CF1-8EFC-DE322CAD2692}"/>
              </a:ext>
            </a:extLst>
          </p:cNvPr>
          <p:cNvSpPr>
            <a:spLocks noGrp="1"/>
          </p:cNvSpPr>
          <p:nvPr>
            <p:ph type="title"/>
          </p:nvPr>
        </p:nvSpPr>
        <p:spPr>
          <a:xfrm>
            <a:off x="6574587" y="3237642"/>
            <a:ext cx="4805996" cy="1297115"/>
          </a:xfrm>
        </p:spPr>
        <p:txBody>
          <a:bodyPr vert="horz" lIns="91440" tIns="45720" rIns="91440" bIns="45720" rtlCol="0" anchor="t">
            <a:normAutofit fontScale="90000"/>
          </a:bodyPr>
          <a:lstStyle/>
          <a:p>
            <a:pPr>
              <a:lnSpc>
                <a:spcPct val="90000"/>
              </a:lnSpc>
            </a:pPr>
            <a:br>
              <a:rPr lang="en-US" sz="1600" kern="1200" dirty="0">
                <a:solidFill>
                  <a:schemeClr val="tx2"/>
                </a:solidFill>
                <a:latin typeface="+mj-lt"/>
                <a:ea typeface="+mj-ea"/>
                <a:cs typeface="+mj-cs"/>
              </a:rPr>
            </a:br>
            <a:r>
              <a:rPr lang="en-US" sz="6000" kern="1200" dirty="0">
                <a:solidFill>
                  <a:schemeClr val="tx2"/>
                </a:solidFill>
                <a:latin typeface="+mj-lt"/>
                <a:ea typeface="+mj-ea"/>
                <a:cs typeface="+mj-cs"/>
              </a:rPr>
              <a:t>ct State Program: Summary &amp; Benefits</a:t>
            </a:r>
            <a:br>
              <a:rPr lang="en-US" sz="1600" kern="1200" dirty="0">
                <a:solidFill>
                  <a:schemeClr val="tx2"/>
                </a:solidFill>
                <a:latin typeface="+mj-lt"/>
                <a:ea typeface="+mj-ea"/>
                <a:cs typeface="+mj-cs"/>
              </a:rPr>
            </a:br>
            <a:br>
              <a:rPr lang="en-US" sz="1600" kern="1200" dirty="0">
                <a:solidFill>
                  <a:schemeClr val="tx2"/>
                </a:solidFill>
                <a:effectLst>
                  <a:outerShdw blurRad="50800" dist="38100" dir="2700000" algn="tl" rotWithShape="0">
                    <a:prstClr val="black">
                      <a:alpha val="40000"/>
                    </a:prstClr>
                  </a:outerShdw>
                </a:effectLst>
                <a:latin typeface="+mj-lt"/>
                <a:ea typeface="+mj-ea"/>
                <a:cs typeface="+mj-cs"/>
              </a:rPr>
            </a:br>
            <a:endParaRPr lang="en-US" sz="1600" kern="1200" dirty="0">
              <a:solidFill>
                <a:schemeClr val="tx2"/>
              </a:solidFill>
              <a:latin typeface="+mj-lt"/>
              <a:ea typeface="+mj-ea"/>
              <a:cs typeface="+mj-cs"/>
            </a:endParaRPr>
          </a:p>
        </p:txBody>
      </p:sp>
      <p:pic>
        <p:nvPicPr>
          <p:cNvPr id="7" name="Content Placeholder 6">
            <a:extLst>
              <a:ext uri="{FF2B5EF4-FFF2-40B4-BE49-F238E27FC236}">
                <a16:creationId xmlns:a16="http://schemas.microsoft.com/office/drawing/2014/main" id="{436EA722-9380-A07C-A169-C0EC6B665B88}"/>
              </a:ext>
            </a:extLst>
          </p:cNvPr>
          <p:cNvPicPr>
            <a:picLocks noGrp="1" noChangeAspect="1"/>
          </p:cNvPicPr>
          <p:nvPr>
            <p:ph idx="1"/>
          </p:nvPr>
        </p:nvPicPr>
        <p:blipFill>
          <a:blip r:embed="rId2"/>
          <a:stretch>
            <a:fillRect/>
          </a:stretch>
        </p:blipFill>
        <p:spPr>
          <a:xfrm>
            <a:off x="340470" y="1996791"/>
            <a:ext cx="4141760" cy="3778818"/>
          </a:xfrm>
          <a:custGeom>
            <a:avLst/>
            <a:gdLst/>
            <a:ahLst/>
            <a:cxnLst/>
            <a:rect l="l" t="t" r="r" b="b"/>
            <a:pathLst>
              <a:path w="4141760" h="4377846">
                <a:moveTo>
                  <a:pt x="0" y="0"/>
                </a:moveTo>
                <a:lnTo>
                  <a:pt x="4141760" y="0"/>
                </a:lnTo>
                <a:lnTo>
                  <a:pt x="4141760" y="4377846"/>
                </a:lnTo>
                <a:lnTo>
                  <a:pt x="0" y="4377846"/>
                </a:lnTo>
                <a:close/>
              </a:path>
            </a:pathLst>
          </a:custGeom>
        </p:spPr>
      </p:pic>
      <p:grpSp>
        <p:nvGrpSpPr>
          <p:cNvPr id="31" name="Group 30">
            <a:extLst>
              <a:ext uri="{FF2B5EF4-FFF2-40B4-BE49-F238E27FC236}">
                <a16:creationId xmlns:a16="http://schemas.microsoft.com/office/drawing/2014/main" id="{89D1390B-7E13-4B4F-9CB2-391063412E54}"/>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4253" y="-5977"/>
            <a:ext cx="6238675" cy="6863979"/>
            <a:chOff x="305" y="-5977"/>
            <a:chExt cx="6238675" cy="6863979"/>
          </a:xfrm>
        </p:grpSpPr>
        <p:sp>
          <p:nvSpPr>
            <p:cNvPr id="32" name="Freeform: Shape 31">
              <a:extLst>
                <a:ext uri="{FF2B5EF4-FFF2-40B4-BE49-F238E27FC236}">
                  <a16:creationId xmlns:a16="http://schemas.microsoft.com/office/drawing/2014/main" id="{9E720206-AA49-4786-A932-A2650DE09183}"/>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flipH="1">
              <a:off x="305" y="34854"/>
              <a:ext cx="6028697" cy="6817170"/>
            </a:xfrm>
            <a:custGeom>
              <a:avLst/>
              <a:gdLst>
                <a:gd name="connsiteX0" fmla="*/ 6028697 w 6028697"/>
                <a:gd name="connsiteY0" fmla="*/ 6155323 h 6817170"/>
                <a:gd name="connsiteX1" fmla="*/ 6028697 w 6028697"/>
                <a:gd name="connsiteY1" fmla="*/ 6817170 h 6817170"/>
                <a:gd name="connsiteX2" fmla="*/ 5157862 w 6028697"/>
                <a:gd name="connsiteY2" fmla="*/ 6817170 h 6817170"/>
                <a:gd name="connsiteX3" fmla="*/ 5347156 w 6028697"/>
                <a:gd name="connsiteY3" fmla="*/ 6687553 h 6817170"/>
                <a:gd name="connsiteX4" fmla="*/ 5487470 w 6028697"/>
                <a:gd name="connsiteY4" fmla="*/ 6581714 h 6817170"/>
                <a:gd name="connsiteX5" fmla="*/ 5627642 w 6028697"/>
                <a:gd name="connsiteY5" fmla="*/ 6472328 h 6817170"/>
                <a:gd name="connsiteX6" fmla="*/ 5911392 w 6028697"/>
                <a:gd name="connsiteY6" fmla="*/ 6245328 h 6817170"/>
                <a:gd name="connsiteX7" fmla="*/ 4481066 w 6028697"/>
                <a:gd name="connsiteY7" fmla="*/ 478 h 6817170"/>
                <a:gd name="connsiteX8" fmla="*/ 4672258 w 6028697"/>
                <a:gd name="connsiteY8" fmla="*/ 7519 h 6817170"/>
                <a:gd name="connsiteX9" fmla="*/ 5429869 w 6028697"/>
                <a:gd name="connsiteY9" fmla="*/ 125134 h 6817170"/>
                <a:gd name="connsiteX10" fmla="*/ 5976319 w 6028697"/>
                <a:gd name="connsiteY10" fmla="*/ 314893 h 6817170"/>
                <a:gd name="connsiteX11" fmla="*/ 6028697 w 6028697"/>
                <a:gd name="connsiteY11" fmla="*/ 339901 h 6817170"/>
                <a:gd name="connsiteX12" fmla="*/ 6028697 w 6028697"/>
                <a:gd name="connsiteY12" fmla="*/ 732458 h 6817170"/>
                <a:gd name="connsiteX13" fmla="*/ 5990985 w 6028697"/>
                <a:gd name="connsiteY13" fmla="*/ 712211 h 6817170"/>
                <a:gd name="connsiteX14" fmla="*/ 5341339 w 6028697"/>
                <a:gd name="connsiteY14" fmla="*/ 475281 h 6817170"/>
                <a:gd name="connsiteX15" fmla="*/ 4651969 w 6028697"/>
                <a:gd name="connsiteY15" fmla="*/ 377104 h 6817170"/>
                <a:gd name="connsiteX16" fmla="*/ 3953093 w 6028697"/>
                <a:gd name="connsiteY16" fmla="*/ 402498 h 6817170"/>
                <a:gd name="connsiteX17" fmla="*/ 3267413 w 6028697"/>
                <a:gd name="connsiteY17" fmla="*/ 546643 h 6817170"/>
                <a:gd name="connsiteX18" fmla="*/ 1439498 w 6028697"/>
                <a:gd name="connsiteY18" fmla="*/ 1568141 h 6817170"/>
                <a:gd name="connsiteX19" fmla="*/ 960671 w 6028697"/>
                <a:gd name="connsiteY19" fmla="*/ 2082013 h 6817170"/>
                <a:gd name="connsiteX20" fmla="*/ 581866 w 6028697"/>
                <a:gd name="connsiteY20" fmla="*/ 2672638 h 6817170"/>
                <a:gd name="connsiteX21" fmla="*/ 324789 w 6028697"/>
                <a:gd name="connsiteY21" fmla="*/ 3325262 h 6817170"/>
                <a:gd name="connsiteX22" fmla="*/ 231151 w 6028697"/>
                <a:gd name="connsiteY22" fmla="*/ 4022292 h 6817170"/>
                <a:gd name="connsiteX23" fmla="*/ 270592 w 6028697"/>
                <a:gd name="connsiteY23" fmla="*/ 4362792 h 6817170"/>
                <a:gd name="connsiteX24" fmla="*/ 387213 w 6028697"/>
                <a:gd name="connsiteY24" fmla="*/ 4681585 h 6817170"/>
                <a:gd name="connsiteX25" fmla="*/ 468507 w 6028697"/>
                <a:gd name="connsiteY25" fmla="*/ 4831546 h 6817170"/>
                <a:gd name="connsiteX26" fmla="*/ 561862 w 6028697"/>
                <a:gd name="connsiteY26" fmla="*/ 4976826 h 6817170"/>
                <a:gd name="connsiteX27" fmla="*/ 777511 w 6028697"/>
                <a:gd name="connsiteY27" fmla="*/ 5257597 h 6817170"/>
                <a:gd name="connsiteX28" fmla="*/ 1010895 w 6028697"/>
                <a:gd name="connsiteY28" fmla="*/ 5540494 h 6817170"/>
                <a:gd name="connsiteX29" fmla="*/ 1126948 w 6028697"/>
                <a:gd name="connsiteY29" fmla="*/ 5688186 h 6817170"/>
                <a:gd name="connsiteX30" fmla="*/ 1182706 w 6028697"/>
                <a:gd name="connsiteY30" fmla="*/ 5760543 h 6817170"/>
                <a:gd name="connsiteX31" fmla="*/ 1237327 w 6028697"/>
                <a:gd name="connsiteY31" fmla="*/ 5830060 h 6817170"/>
                <a:gd name="connsiteX32" fmla="*/ 1706649 w 6028697"/>
                <a:gd name="connsiteY32" fmla="*/ 6342797 h 6817170"/>
                <a:gd name="connsiteX33" fmla="*/ 1956207 w 6028697"/>
                <a:gd name="connsiteY33" fmla="*/ 6573484 h 6817170"/>
                <a:gd name="connsiteX34" fmla="*/ 2217681 w 6028697"/>
                <a:gd name="connsiteY34" fmla="*/ 6786297 h 6817170"/>
                <a:gd name="connsiteX35" fmla="*/ 2260820 w 6028697"/>
                <a:gd name="connsiteY35" fmla="*/ 6817170 h 6817170"/>
                <a:gd name="connsiteX36" fmla="*/ 1429497 w 6028697"/>
                <a:gd name="connsiteY36" fmla="*/ 6817170 h 6817170"/>
                <a:gd name="connsiteX37" fmla="*/ 1327275 w 6028697"/>
                <a:gd name="connsiteY37" fmla="*/ 6713800 h 6817170"/>
                <a:gd name="connsiteX38" fmla="*/ 1080556 w 6028697"/>
                <a:gd name="connsiteY38" fmla="*/ 6414443 h 6817170"/>
                <a:gd name="connsiteX39" fmla="*/ 865189 w 6028697"/>
                <a:gd name="connsiteY39" fmla="*/ 6097496 h 6817170"/>
                <a:gd name="connsiteX40" fmla="*/ 814823 w 6028697"/>
                <a:gd name="connsiteY40" fmla="*/ 6016911 h 6817170"/>
                <a:gd name="connsiteX41" fmla="*/ 766729 w 6028697"/>
                <a:gd name="connsiteY41" fmla="*/ 5938453 h 6817170"/>
                <a:gd name="connsiteX42" fmla="*/ 671672 w 6028697"/>
                <a:gd name="connsiteY42" fmla="*/ 5786648 h 6817170"/>
                <a:gd name="connsiteX43" fmla="*/ 474608 w 6028697"/>
                <a:gd name="connsiteY43" fmla="*/ 5474664 h 6817170"/>
                <a:gd name="connsiteX44" fmla="*/ 282652 w 6028697"/>
                <a:gd name="connsiteY44" fmla="*/ 5146508 h 6817170"/>
                <a:gd name="connsiteX45" fmla="*/ 196108 w 6028697"/>
                <a:gd name="connsiteY45" fmla="*/ 4972712 h 6817170"/>
                <a:gd name="connsiteX46" fmla="*/ 122474 w 6028697"/>
                <a:gd name="connsiteY46" fmla="*/ 4791821 h 6817170"/>
                <a:gd name="connsiteX47" fmla="*/ 65724 w 6028697"/>
                <a:gd name="connsiteY47" fmla="*/ 4603129 h 6817170"/>
                <a:gd name="connsiteX48" fmla="*/ 44727 w 6028697"/>
                <a:gd name="connsiteY48" fmla="*/ 4506937 h 6817170"/>
                <a:gd name="connsiteX49" fmla="*/ 35505 w 6028697"/>
                <a:gd name="connsiteY49" fmla="*/ 4458699 h 6817170"/>
                <a:gd name="connsiteX50" fmla="*/ 27845 w 6028697"/>
                <a:gd name="connsiteY50" fmla="*/ 4410320 h 6817170"/>
                <a:gd name="connsiteX51" fmla="*/ 37 w 6028697"/>
                <a:gd name="connsiteY51" fmla="*/ 4022292 h 6817170"/>
                <a:gd name="connsiteX52" fmla="*/ 78777 w 6028697"/>
                <a:gd name="connsiteY52" fmla="*/ 3267236 h 6817170"/>
                <a:gd name="connsiteX53" fmla="*/ 315424 w 6028697"/>
                <a:gd name="connsiteY53" fmla="*/ 2543673 h 6817170"/>
                <a:gd name="connsiteX54" fmla="*/ 1202710 w 6028697"/>
                <a:gd name="connsiteY54" fmla="*/ 1314895 h 6817170"/>
                <a:gd name="connsiteX55" fmla="*/ 1791065 w 6028697"/>
                <a:gd name="connsiteY55" fmla="*/ 833514 h 6817170"/>
                <a:gd name="connsiteX56" fmla="*/ 3908404 w 6028697"/>
                <a:gd name="connsiteY56" fmla="*/ 29794 h 6817170"/>
                <a:gd name="connsiteX57" fmla="*/ 4481066 w 6028697"/>
                <a:gd name="connsiteY57" fmla="*/ 478 h 6817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6028697" h="6817170">
                  <a:moveTo>
                    <a:pt x="6028697" y="6155323"/>
                  </a:moveTo>
                  <a:lnTo>
                    <a:pt x="6028697" y="6817170"/>
                  </a:lnTo>
                  <a:lnTo>
                    <a:pt x="5157862" y="6817170"/>
                  </a:lnTo>
                  <a:lnTo>
                    <a:pt x="5347156" y="6687553"/>
                  </a:lnTo>
                  <a:cubicBezTo>
                    <a:pt x="5394117" y="6653219"/>
                    <a:pt x="5440793" y="6617608"/>
                    <a:pt x="5487470" y="6581714"/>
                  </a:cubicBezTo>
                  <a:cubicBezTo>
                    <a:pt x="5534147" y="6545820"/>
                    <a:pt x="5580966" y="6509358"/>
                    <a:pt x="5627642" y="6472328"/>
                  </a:cubicBezTo>
                  <a:lnTo>
                    <a:pt x="5911392" y="6245328"/>
                  </a:lnTo>
                  <a:close/>
                  <a:moveTo>
                    <a:pt x="4481066" y="478"/>
                  </a:moveTo>
                  <a:cubicBezTo>
                    <a:pt x="4544817" y="1422"/>
                    <a:pt x="4608563" y="3769"/>
                    <a:pt x="4672258" y="7519"/>
                  </a:cubicBezTo>
                  <a:cubicBezTo>
                    <a:pt x="4927973" y="22364"/>
                    <a:pt x="5181687" y="61751"/>
                    <a:pt x="5429869" y="125134"/>
                  </a:cubicBezTo>
                  <a:cubicBezTo>
                    <a:pt x="5617090" y="173104"/>
                    <a:pt x="5799867" y="236595"/>
                    <a:pt x="5976319" y="314893"/>
                  </a:cubicBezTo>
                  <a:lnTo>
                    <a:pt x="6028697" y="339901"/>
                  </a:lnTo>
                  <a:lnTo>
                    <a:pt x="6028697" y="732458"/>
                  </a:lnTo>
                  <a:lnTo>
                    <a:pt x="5990985" y="712211"/>
                  </a:lnTo>
                  <a:cubicBezTo>
                    <a:pt x="5783917" y="609342"/>
                    <a:pt x="5566013" y="529876"/>
                    <a:pt x="5341339" y="475281"/>
                  </a:cubicBezTo>
                  <a:cubicBezTo>
                    <a:pt x="5115233" y="420503"/>
                    <a:pt x="4884375" y="387624"/>
                    <a:pt x="4651969" y="377104"/>
                  </a:cubicBezTo>
                  <a:cubicBezTo>
                    <a:pt x="4418713" y="365171"/>
                    <a:pt x="4184861" y="373670"/>
                    <a:pt x="3953093" y="402498"/>
                  </a:cubicBezTo>
                  <a:cubicBezTo>
                    <a:pt x="3721001" y="431832"/>
                    <a:pt x="3491675" y="480040"/>
                    <a:pt x="3267413" y="546643"/>
                  </a:cubicBezTo>
                  <a:cubicBezTo>
                    <a:pt x="2591323" y="750761"/>
                    <a:pt x="1967642" y="1099289"/>
                    <a:pt x="1439498" y="1568141"/>
                  </a:cubicBezTo>
                  <a:cubicBezTo>
                    <a:pt x="1265589" y="1725523"/>
                    <a:pt x="1105393" y="1897434"/>
                    <a:pt x="960671" y="2082013"/>
                  </a:cubicBezTo>
                  <a:cubicBezTo>
                    <a:pt x="815775" y="2266294"/>
                    <a:pt x="688923" y="2464081"/>
                    <a:pt x="581866" y="2672638"/>
                  </a:cubicBezTo>
                  <a:cubicBezTo>
                    <a:pt x="473765" y="2880669"/>
                    <a:pt x="387610" y="3099397"/>
                    <a:pt x="324789" y="3325262"/>
                  </a:cubicBezTo>
                  <a:cubicBezTo>
                    <a:pt x="262714" y="3552403"/>
                    <a:pt x="231223" y="3786822"/>
                    <a:pt x="231151" y="4022292"/>
                  </a:cubicBezTo>
                  <a:cubicBezTo>
                    <a:pt x="231413" y="4136912"/>
                    <a:pt x="244645" y="4251136"/>
                    <a:pt x="270592" y="4362792"/>
                  </a:cubicBezTo>
                  <a:cubicBezTo>
                    <a:pt x="297885" y="4472943"/>
                    <a:pt x="336983" y="4579833"/>
                    <a:pt x="387213" y="4681585"/>
                  </a:cubicBezTo>
                  <a:cubicBezTo>
                    <a:pt x="412042" y="4732517"/>
                    <a:pt x="439423" y="4782457"/>
                    <a:pt x="468507" y="4831546"/>
                  </a:cubicBezTo>
                  <a:cubicBezTo>
                    <a:pt x="497591" y="4880636"/>
                    <a:pt x="529230" y="4929015"/>
                    <a:pt x="561862" y="4976826"/>
                  </a:cubicBezTo>
                  <a:cubicBezTo>
                    <a:pt x="627975" y="5072166"/>
                    <a:pt x="701466" y="5164668"/>
                    <a:pt x="777511" y="5257597"/>
                  </a:cubicBezTo>
                  <a:cubicBezTo>
                    <a:pt x="853556" y="5350524"/>
                    <a:pt x="933574" y="5443594"/>
                    <a:pt x="1010895" y="5540494"/>
                  </a:cubicBezTo>
                  <a:cubicBezTo>
                    <a:pt x="1049957" y="5588732"/>
                    <a:pt x="1088642" y="5637963"/>
                    <a:pt x="1126948" y="5688186"/>
                  </a:cubicBezTo>
                  <a:lnTo>
                    <a:pt x="1182706" y="5760543"/>
                  </a:lnTo>
                  <a:cubicBezTo>
                    <a:pt x="1201007" y="5783669"/>
                    <a:pt x="1218458" y="5807503"/>
                    <a:pt x="1237327" y="5830060"/>
                  </a:cubicBezTo>
                  <a:cubicBezTo>
                    <a:pt x="1383714" y="6009916"/>
                    <a:pt x="1540413" y="6181116"/>
                    <a:pt x="1706649" y="6342797"/>
                  </a:cubicBezTo>
                  <a:cubicBezTo>
                    <a:pt x="1788084" y="6422531"/>
                    <a:pt x="1871265" y="6499427"/>
                    <a:pt x="1956207" y="6573484"/>
                  </a:cubicBezTo>
                  <a:cubicBezTo>
                    <a:pt x="2041332" y="6647402"/>
                    <a:pt x="2127733" y="6718907"/>
                    <a:pt x="2217681" y="6786297"/>
                  </a:cubicBezTo>
                  <a:lnTo>
                    <a:pt x="2260820" y="6817170"/>
                  </a:lnTo>
                  <a:lnTo>
                    <a:pt x="1429497" y="6817170"/>
                  </a:lnTo>
                  <a:lnTo>
                    <a:pt x="1327275" y="6713800"/>
                  </a:lnTo>
                  <a:cubicBezTo>
                    <a:pt x="1239186" y="6618984"/>
                    <a:pt x="1156797" y="6519019"/>
                    <a:pt x="1080556" y="6414443"/>
                  </a:cubicBezTo>
                  <a:cubicBezTo>
                    <a:pt x="1004653" y="6310734"/>
                    <a:pt x="932439" y="6205177"/>
                    <a:pt x="865189" y="6097496"/>
                  </a:cubicBezTo>
                  <a:cubicBezTo>
                    <a:pt x="847881" y="6070823"/>
                    <a:pt x="831565" y="6043725"/>
                    <a:pt x="814823" y="6016911"/>
                  </a:cubicBezTo>
                  <a:lnTo>
                    <a:pt x="766729" y="5938453"/>
                  </a:lnTo>
                  <a:cubicBezTo>
                    <a:pt x="735941" y="5887947"/>
                    <a:pt x="703878" y="5837581"/>
                    <a:pt x="671672" y="5786648"/>
                  </a:cubicBezTo>
                  <a:lnTo>
                    <a:pt x="474608" y="5474664"/>
                  </a:lnTo>
                  <a:cubicBezTo>
                    <a:pt x="408778" y="5368968"/>
                    <a:pt x="343516" y="5260008"/>
                    <a:pt x="282652" y="5146508"/>
                  </a:cubicBezTo>
                  <a:cubicBezTo>
                    <a:pt x="252290" y="5089759"/>
                    <a:pt x="223065" y="5032015"/>
                    <a:pt x="196108" y="4972712"/>
                  </a:cubicBezTo>
                  <a:cubicBezTo>
                    <a:pt x="169152" y="4913408"/>
                    <a:pt x="144607" y="4853111"/>
                    <a:pt x="122474" y="4791821"/>
                  </a:cubicBezTo>
                  <a:cubicBezTo>
                    <a:pt x="100342" y="4730532"/>
                    <a:pt x="81757" y="4666830"/>
                    <a:pt x="65724" y="4603129"/>
                  </a:cubicBezTo>
                  <a:cubicBezTo>
                    <a:pt x="58205" y="4571064"/>
                    <a:pt x="50828" y="4539143"/>
                    <a:pt x="44727" y="4506937"/>
                  </a:cubicBezTo>
                  <a:lnTo>
                    <a:pt x="35505" y="4458699"/>
                  </a:lnTo>
                  <a:lnTo>
                    <a:pt x="27845" y="4410320"/>
                  </a:lnTo>
                  <a:cubicBezTo>
                    <a:pt x="8635" y="4281881"/>
                    <a:pt x="-661" y="4152150"/>
                    <a:pt x="37" y="4022292"/>
                  </a:cubicBezTo>
                  <a:cubicBezTo>
                    <a:pt x="712" y="3768592"/>
                    <a:pt x="27094" y="3515615"/>
                    <a:pt x="78777" y="3267236"/>
                  </a:cubicBezTo>
                  <a:cubicBezTo>
                    <a:pt x="130048" y="3017876"/>
                    <a:pt x="209439" y="2775142"/>
                    <a:pt x="315424" y="2543673"/>
                  </a:cubicBezTo>
                  <a:cubicBezTo>
                    <a:pt x="528236" y="2081161"/>
                    <a:pt x="838234" y="1667312"/>
                    <a:pt x="1202710" y="1314895"/>
                  </a:cubicBezTo>
                  <a:cubicBezTo>
                    <a:pt x="1385514" y="1138814"/>
                    <a:pt x="1582282" y="977831"/>
                    <a:pt x="1791065" y="833514"/>
                  </a:cubicBezTo>
                  <a:cubicBezTo>
                    <a:pt x="2420037" y="395614"/>
                    <a:pt x="3147288" y="119557"/>
                    <a:pt x="3908404" y="29794"/>
                  </a:cubicBezTo>
                  <a:cubicBezTo>
                    <a:pt x="4098509" y="7429"/>
                    <a:pt x="4289811" y="-2355"/>
                    <a:pt x="4481066" y="478"/>
                  </a:cubicBezTo>
                  <a:close/>
                </a:path>
              </a:pathLst>
            </a:custGeom>
            <a:gradFill>
              <a:gsLst>
                <a:gs pos="2000">
                  <a:schemeClr val="bg1">
                    <a:alpha val="10000"/>
                  </a:schemeClr>
                </a:gs>
                <a:gs pos="16000">
                  <a:schemeClr val="accent6">
                    <a:alpha val="10000"/>
                  </a:schemeClr>
                </a:gs>
                <a:gs pos="100000">
                  <a:schemeClr val="bg1">
                    <a:alpha val="10000"/>
                  </a:schemeClr>
                </a:gs>
                <a:gs pos="85000">
                  <a:schemeClr val="accent1">
                    <a:alpha val="10000"/>
                  </a:schemeClr>
                </a:gs>
              </a:gsLst>
              <a:lin ang="12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Public Sans"/>
                <a:ea typeface="+mn-ea"/>
                <a:cs typeface="+mn-cs"/>
              </a:endParaRPr>
            </a:p>
          </p:txBody>
        </p:sp>
        <p:sp>
          <p:nvSpPr>
            <p:cNvPr id="33" name="Freeform: Shape 32">
              <a:extLst>
                <a:ext uri="{FF2B5EF4-FFF2-40B4-BE49-F238E27FC236}">
                  <a16:creationId xmlns:a16="http://schemas.microsoft.com/office/drawing/2014/main" id="{C72F6EE6-EDE9-45A5-8F6D-02B9B7CB2C2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flipH="1">
              <a:off x="305" y="1"/>
              <a:ext cx="6165116" cy="6858001"/>
            </a:xfrm>
            <a:custGeom>
              <a:avLst/>
              <a:gdLst>
                <a:gd name="connsiteX0" fmla="*/ 6264586 w 6264586"/>
                <a:gd name="connsiteY0" fmla="*/ 6646464 h 6858001"/>
                <a:gd name="connsiteX1" fmla="*/ 6264586 w 6264586"/>
                <a:gd name="connsiteY1" fmla="*/ 6858001 h 6858001"/>
                <a:gd name="connsiteX2" fmla="*/ 5997170 w 6264586"/>
                <a:gd name="connsiteY2" fmla="*/ 6858001 h 6858001"/>
                <a:gd name="connsiteX3" fmla="*/ 6121512 w 6264586"/>
                <a:gd name="connsiteY3" fmla="*/ 6761029 h 6858001"/>
                <a:gd name="connsiteX4" fmla="*/ 2693206 w 6264586"/>
                <a:gd name="connsiteY4" fmla="*/ 0 h 6858001"/>
                <a:gd name="connsiteX5" fmla="*/ 5872285 w 6264586"/>
                <a:gd name="connsiteY5" fmla="*/ 0 h 6858001"/>
                <a:gd name="connsiteX6" fmla="*/ 6024875 w 6264586"/>
                <a:gd name="connsiteY6" fmla="*/ 68385 h 6858001"/>
                <a:gd name="connsiteX7" fmla="*/ 6206432 w 6264586"/>
                <a:gd name="connsiteY7" fmla="*/ 162336 h 6858001"/>
                <a:gd name="connsiteX8" fmla="*/ 6264586 w 6264586"/>
                <a:gd name="connsiteY8" fmla="*/ 196704 h 6858001"/>
                <a:gd name="connsiteX9" fmla="*/ 6264586 w 6264586"/>
                <a:gd name="connsiteY9" fmla="*/ 537242 h 6858001"/>
                <a:gd name="connsiteX10" fmla="*/ 6230189 w 6264586"/>
                <a:gd name="connsiteY10" fmla="*/ 517260 h 6858001"/>
                <a:gd name="connsiteX11" fmla="*/ 5540536 w 6264586"/>
                <a:gd name="connsiteY11" fmla="*/ 249543 h 6858001"/>
                <a:gd name="connsiteX12" fmla="*/ 5178896 w 6264586"/>
                <a:gd name="connsiteY12" fmla="*/ 178606 h 6858001"/>
                <a:gd name="connsiteX13" fmla="*/ 4814279 w 6264586"/>
                <a:gd name="connsiteY13" fmla="*/ 146683 h 6858001"/>
                <a:gd name="connsiteX14" fmla="*/ 4655095 w 6264586"/>
                <a:gd name="connsiteY14" fmla="*/ 143421 h 6858001"/>
                <a:gd name="connsiteX15" fmla="*/ 4081069 w 6264586"/>
                <a:gd name="connsiteY15" fmla="*/ 185983 h 6858001"/>
                <a:gd name="connsiteX16" fmla="*/ 3720566 w 6264586"/>
                <a:gd name="connsiteY16" fmla="*/ 256921 h 6858001"/>
                <a:gd name="connsiteX17" fmla="*/ 3365879 w 6264586"/>
                <a:gd name="connsiteY17" fmla="*/ 357651 h 6858001"/>
                <a:gd name="connsiteX18" fmla="*/ 3020555 w 6264586"/>
                <a:gd name="connsiteY18" fmla="*/ 486190 h 6858001"/>
                <a:gd name="connsiteX19" fmla="*/ 2685163 w 6264586"/>
                <a:gd name="connsiteY19" fmla="*/ 641542 h 6858001"/>
                <a:gd name="connsiteX20" fmla="*/ 2047720 w 6264586"/>
                <a:gd name="connsiteY20" fmla="*/ 1025030 h 6858001"/>
                <a:gd name="connsiteX21" fmla="*/ 1897333 w 6264586"/>
                <a:gd name="connsiteY21" fmla="*/ 1134983 h 6858001"/>
                <a:gd name="connsiteX22" fmla="*/ 1835758 w 6264586"/>
                <a:gd name="connsiteY22" fmla="*/ 1182227 h 6858001"/>
                <a:gd name="connsiteX23" fmla="*/ 1823273 w 6264586"/>
                <a:gd name="connsiteY23" fmla="*/ 1192016 h 6858001"/>
                <a:gd name="connsiteX24" fmla="*/ 1750918 w 6264586"/>
                <a:gd name="connsiteY24" fmla="*/ 1249760 h 6858001"/>
                <a:gd name="connsiteX25" fmla="*/ 1469297 w 6264586"/>
                <a:gd name="connsiteY25" fmla="*/ 1496906 h 6858001"/>
                <a:gd name="connsiteX26" fmla="*/ 967769 w 6264586"/>
                <a:gd name="connsiteY26" fmla="*/ 2056602 h 6858001"/>
                <a:gd name="connsiteX27" fmla="*/ 754105 w 6264586"/>
                <a:gd name="connsiteY27" fmla="*/ 2368727 h 6858001"/>
                <a:gd name="connsiteX28" fmla="*/ 572364 w 6264586"/>
                <a:gd name="connsiteY28" fmla="*/ 2701140 h 6858001"/>
                <a:gd name="connsiteX29" fmla="*/ 532497 w 6264586"/>
                <a:gd name="connsiteY29" fmla="*/ 2786265 h 6858001"/>
                <a:gd name="connsiteX30" fmla="*/ 512918 w 6264586"/>
                <a:gd name="connsiteY30" fmla="*/ 2828827 h 6858001"/>
                <a:gd name="connsiteX31" fmla="*/ 494475 w 6264586"/>
                <a:gd name="connsiteY31" fmla="*/ 2872240 h 6858001"/>
                <a:gd name="connsiteX32" fmla="*/ 491637 w 6264586"/>
                <a:gd name="connsiteY32" fmla="*/ 2878908 h 6858001"/>
                <a:gd name="connsiteX33" fmla="*/ 459290 w 6264586"/>
                <a:gd name="connsiteY33" fmla="*/ 2959635 h 6858001"/>
                <a:gd name="connsiteX34" fmla="*/ 446805 w 6264586"/>
                <a:gd name="connsiteY34" fmla="*/ 2992408 h 6858001"/>
                <a:gd name="connsiteX35" fmla="*/ 426090 w 6264586"/>
                <a:gd name="connsiteY35" fmla="*/ 3049158 h 6858001"/>
                <a:gd name="connsiteX36" fmla="*/ 426090 w 6264586"/>
                <a:gd name="connsiteY36" fmla="*/ 3049867 h 6858001"/>
                <a:gd name="connsiteX37" fmla="*/ 318124 w 6264586"/>
                <a:gd name="connsiteY37" fmla="*/ 3414202 h 6858001"/>
                <a:gd name="connsiteX38" fmla="*/ 230729 w 6264586"/>
                <a:gd name="connsiteY38" fmla="*/ 4169260 h 6858001"/>
                <a:gd name="connsiteX39" fmla="*/ 268893 w 6264586"/>
                <a:gd name="connsiteY39" fmla="*/ 4544236 h 6858001"/>
                <a:gd name="connsiteX40" fmla="*/ 379840 w 6264586"/>
                <a:gd name="connsiteY40" fmla="*/ 4900056 h 6858001"/>
                <a:gd name="connsiteX41" fmla="*/ 406512 w 6264586"/>
                <a:gd name="connsiteY41" fmla="*/ 4960211 h 6858001"/>
                <a:gd name="connsiteX42" fmla="*/ 417862 w 6264586"/>
                <a:gd name="connsiteY42" fmla="*/ 4984613 h 6858001"/>
                <a:gd name="connsiteX43" fmla="*/ 428077 w 6264586"/>
                <a:gd name="connsiteY43" fmla="*/ 5005043 h 6858001"/>
                <a:gd name="connsiteX44" fmla="*/ 460140 w 6264586"/>
                <a:gd name="connsiteY44" fmla="*/ 5067327 h 6858001"/>
                <a:gd name="connsiteX45" fmla="*/ 555197 w 6264586"/>
                <a:gd name="connsiteY45" fmla="*/ 5229773 h 6858001"/>
                <a:gd name="connsiteX46" fmla="*/ 660611 w 6264586"/>
                <a:gd name="connsiteY46" fmla="*/ 5387396 h 6858001"/>
                <a:gd name="connsiteX47" fmla="*/ 774110 w 6264586"/>
                <a:gd name="connsiteY47" fmla="*/ 5542182 h 6858001"/>
                <a:gd name="connsiteX48" fmla="*/ 917829 w 6264586"/>
                <a:gd name="connsiteY48" fmla="*/ 5727896 h 6858001"/>
                <a:gd name="connsiteX49" fmla="*/ 1012885 w 6264586"/>
                <a:gd name="connsiteY49" fmla="*/ 5849767 h 6858001"/>
                <a:gd name="connsiteX50" fmla="*/ 1133053 w 6264586"/>
                <a:gd name="connsiteY50" fmla="*/ 6006822 h 6858001"/>
                <a:gd name="connsiteX51" fmla="*/ 1194343 w 6264586"/>
                <a:gd name="connsiteY51" fmla="*/ 6090245 h 6858001"/>
                <a:gd name="connsiteX52" fmla="*/ 1249390 w 6264586"/>
                <a:gd name="connsiteY52" fmla="*/ 6165155 h 6858001"/>
                <a:gd name="connsiteX53" fmla="*/ 1345724 w 6264586"/>
                <a:gd name="connsiteY53" fmla="*/ 6292132 h 6858001"/>
                <a:gd name="connsiteX54" fmla="*/ 1364310 w 6264586"/>
                <a:gd name="connsiteY54" fmla="*/ 6316251 h 6858001"/>
                <a:gd name="connsiteX55" fmla="*/ 1373673 w 6264586"/>
                <a:gd name="connsiteY55" fmla="*/ 6327885 h 6858001"/>
                <a:gd name="connsiteX56" fmla="*/ 1484619 w 6264586"/>
                <a:gd name="connsiteY56" fmla="*/ 6462240 h 6858001"/>
                <a:gd name="connsiteX57" fmla="*/ 1739000 w 6264586"/>
                <a:gd name="connsiteY57" fmla="*/ 6737335 h 6858001"/>
                <a:gd name="connsiteX58" fmla="*/ 1866801 w 6264586"/>
                <a:gd name="connsiteY58" fmla="*/ 6858001 h 6858001"/>
                <a:gd name="connsiteX59" fmla="*/ 1144149 w 6264586"/>
                <a:gd name="connsiteY59" fmla="*/ 6858001 h 6858001"/>
                <a:gd name="connsiteX60" fmla="*/ 1058349 w 6264586"/>
                <a:gd name="connsiteY60" fmla="*/ 6766452 h 6858001"/>
                <a:gd name="connsiteX61" fmla="*/ 580309 w 6264586"/>
                <a:gd name="connsiteY61" fmla="*/ 6105000 h 6858001"/>
                <a:gd name="connsiteX62" fmla="*/ 1 w 6264586"/>
                <a:gd name="connsiteY62" fmla="*/ 3960094 h 6858001"/>
                <a:gd name="connsiteX63" fmla="*/ 2599292 w 6264586"/>
                <a:gd name="connsiteY63" fmla="*/ 37050 h 6858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6264586" h="6858001">
                  <a:moveTo>
                    <a:pt x="6264586" y="6646464"/>
                  </a:moveTo>
                  <a:lnTo>
                    <a:pt x="6264586" y="6858001"/>
                  </a:lnTo>
                  <a:lnTo>
                    <a:pt x="5997170" y="6858001"/>
                  </a:lnTo>
                  <a:lnTo>
                    <a:pt x="6121512" y="6761029"/>
                  </a:lnTo>
                  <a:close/>
                  <a:moveTo>
                    <a:pt x="2693206" y="0"/>
                  </a:moveTo>
                  <a:lnTo>
                    <a:pt x="5872285" y="0"/>
                  </a:lnTo>
                  <a:lnTo>
                    <a:pt x="6024875" y="68385"/>
                  </a:lnTo>
                  <a:cubicBezTo>
                    <a:pt x="6086250" y="97989"/>
                    <a:pt x="6146793" y="129318"/>
                    <a:pt x="6206432" y="162336"/>
                  </a:cubicBezTo>
                  <a:lnTo>
                    <a:pt x="6264586" y="196704"/>
                  </a:lnTo>
                  <a:lnTo>
                    <a:pt x="6264586" y="537242"/>
                  </a:lnTo>
                  <a:lnTo>
                    <a:pt x="6230189" y="517260"/>
                  </a:lnTo>
                  <a:cubicBezTo>
                    <a:pt x="6012226" y="399931"/>
                    <a:pt x="5780573" y="310008"/>
                    <a:pt x="5540536" y="249543"/>
                  </a:cubicBezTo>
                  <a:cubicBezTo>
                    <a:pt x="5421375" y="219324"/>
                    <a:pt x="5300641" y="195644"/>
                    <a:pt x="5178896" y="178606"/>
                  </a:cubicBezTo>
                  <a:cubicBezTo>
                    <a:pt x="5057977" y="161840"/>
                    <a:pt x="4936276" y="151186"/>
                    <a:pt x="4814279" y="146683"/>
                  </a:cubicBezTo>
                  <a:cubicBezTo>
                    <a:pt x="4761501" y="144556"/>
                    <a:pt x="4708015" y="143421"/>
                    <a:pt x="4655095" y="143421"/>
                  </a:cubicBezTo>
                  <a:cubicBezTo>
                    <a:pt x="4462968" y="143573"/>
                    <a:pt x="4271111" y="157799"/>
                    <a:pt x="4081069" y="185983"/>
                  </a:cubicBezTo>
                  <a:cubicBezTo>
                    <a:pt x="3956361" y="205703"/>
                    <a:pt x="3835058" y="229396"/>
                    <a:pt x="3720566" y="256921"/>
                  </a:cubicBezTo>
                  <a:cubicBezTo>
                    <a:pt x="3596708" y="286714"/>
                    <a:pt x="3477677" y="320905"/>
                    <a:pt x="3365879" y="357651"/>
                  </a:cubicBezTo>
                  <a:cubicBezTo>
                    <a:pt x="3249257" y="395958"/>
                    <a:pt x="3133487" y="438945"/>
                    <a:pt x="3020555" y="486190"/>
                  </a:cubicBezTo>
                  <a:cubicBezTo>
                    <a:pt x="2907623" y="533434"/>
                    <a:pt x="2794832" y="585786"/>
                    <a:pt x="2685163" y="641542"/>
                  </a:cubicBezTo>
                  <a:cubicBezTo>
                    <a:pt x="2463995" y="754348"/>
                    <a:pt x="2250998" y="882488"/>
                    <a:pt x="2047720" y="1025030"/>
                  </a:cubicBezTo>
                  <a:cubicBezTo>
                    <a:pt x="2006151" y="1054399"/>
                    <a:pt x="1951528" y="1093415"/>
                    <a:pt x="1897333" y="1134983"/>
                  </a:cubicBezTo>
                  <a:cubicBezTo>
                    <a:pt x="1876761" y="1150164"/>
                    <a:pt x="1855905" y="1166479"/>
                    <a:pt x="1835758" y="1182227"/>
                  </a:cubicBezTo>
                  <a:lnTo>
                    <a:pt x="1823273" y="1192016"/>
                  </a:lnTo>
                  <a:cubicBezTo>
                    <a:pt x="1797027" y="1211879"/>
                    <a:pt x="1772057" y="1232309"/>
                    <a:pt x="1750918" y="1249760"/>
                  </a:cubicBezTo>
                  <a:cubicBezTo>
                    <a:pt x="1645931" y="1335737"/>
                    <a:pt x="1554422" y="1416605"/>
                    <a:pt x="1469297" y="1496906"/>
                  </a:cubicBezTo>
                  <a:cubicBezTo>
                    <a:pt x="1286595" y="1668957"/>
                    <a:pt x="1118818" y="1856190"/>
                    <a:pt x="967769" y="2056602"/>
                  </a:cubicBezTo>
                  <a:cubicBezTo>
                    <a:pt x="890731" y="2159603"/>
                    <a:pt x="818800" y="2264590"/>
                    <a:pt x="754105" y="2368727"/>
                  </a:cubicBezTo>
                  <a:cubicBezTo>
                    <a:pt x="681749" y="2488328"/>
                    <a:pt x="622304" y="2596720"/>
                    <a:pt x="572364" y="2701140"/>
                  </a:cubicBezTo>
                  <a:cubicBezTo>
                    <a:pt x="557609" y="2730507"/>
                    <a:pt x="543989" y="2760443"/>
                    <a:pt x="532497" y="2786265"/>
                  </a:cubicBezTo>
                  <a:lnTo>
                    <a:pt x="512918" y="2828827"/>
                  </a:lnTo>
                  <a:lnTo>
                    <a:pt x="494475" y="2872240"/>
                  </a:lnTo>
                  <a:lnTo>
                    <a:pt x="491637" y="2878908"/>
                  </a:lnTo>
                  <a:cubicBezTo>
                    <a:pt x="480146" y="2906575"/>
                    <a:pt x="469220" y="2932821"/>
                    <a:pt x="459290" y="2959635"/>
                  </a:cubicBezTo>
                  <a:cubicBezTo>
                    <a:pt x="455176" y="2970559"/>
                    <a:pt x="451060" y="2981484"/>
                    <a:pt x="446805" y="2992408"/>
                  </a:cubicBezTo>
                  <a:cubicBezTo>
                    <a:pt x="439427" y="3012412"/>
                    <a:pt x="432333" y="3030572"/>
                    <a:pt x="426090" y="3049158"/>
                  </a:cubicBezTo>
                  <a:lnTo>
                    <a:pt x="426090" y="3049867"/>
                  </a:lnTo>
                  <a:cubicBezTo>
                    <a:pt x="383010" y="3169099"/>
                    <a:pt x="346959" y="3290756"/>
                    <a:pt x="318124" y="3414202"/>
                  </a:cubicBezTo>
                  <a:cubicBezTo>
                    <a:pt x="260107" y="3661703"/>
                    <a:pt x="230780" y="3915049"/>
                    <a:pt x="230729" y="4169260"/>
                  </a:cubicBezTo>
                  <a:cubicBezTo>
                    <a:pt x="231621" y="4295173"/>
                    <a:pt x="244398" y="4420719"/>
                    <a:pt x="268893" y="4544236"/>
                  </a:cubicBezTo>
                  <a:cubicBezTo>
                    <a:pt x="293708" y="4666304"/>
                    <a:pt x="330882" y="4785521"/>
                    <a:pt x="379840" y="4900056"/>
                  </a:cubicBezTo>
                  <a:cubicBezTo>
                    <a:pt x="387926" y="4919919"/>
                    <a:pt x="397006" y="4939498"/>
                    <a:pt x="406512" y="4960211"/>
                  </a:cubicBezTo>
                  <a:cubicBezTo>
                    <a:pt x="410343" y="4968299"/>
                    <a:pt x="414173" y="4976385"/>
                    <a:pt x="417862" y="4984613"/>
                  </a:cubicBezTo>
                  <a:lnTo>
                    <a:pt x="428077" y="5005043"/>
                  </a:lnTo>
                  <a:cubicBezTo>
                    <a:pt x="438860" y="5026751"/>
                    <a:pt x="449075" y="5047181"/>
                    <a:pt x="460140" y="5067327"/>
                  </a:cubicBezTo>
                  <a:cubicBezTo>
                    <a:pt x="485536" y="5116273"/>
                    <a:pt x="514763" y="5165789"/>
                    <a:pt x="555197" y="5229773"/>
                  </a:cubicBezTo>
                  <a:cubicBezTo>
                    <a:pt x="586836" y="5280282"/>
                    <a:pt x="620318" y="5329511"/>
                    <a:pt x="660611" y="5387396"/>
                  </a:cubicBezTo>
                  <a:cubicBezTo>
                    <a:pt x="698065" y="5440741"/>
                    <a:pt x="737223" y="5493094"/>
                    <a:pt x="774110" y="5542182"/>
                  </a:cubicBezTo>
                  <a:cubicBezTo>
                    <a:pt x="821070" y="5604324"/>
                    <a:pt x="870301" y="5667173"/>
                    <a:pt x="917829" y="5727896"/>
                  </a:cubicBezTo>
                  <a:cubicBezTo>
                    <a:pt x="949042" y="5767762"/>
                    <a:pt x="979828" y="5807063"/>
                    <a:pt x="1012885" y="5849767"/>
                  </a:cubicBezTo>
                  <a:cubicBezTo>
                    <a:pt x="1045942" y="5892471"/>
                    <a:pt x="1089497" y="5948796"/>
                    <a:pt x="1133053" y="6006822"/>
                  </a:cubicBezTo>
                  <a:cubicBezTo>
                    <a:pt x="1153624" y="6034345"/>
                    <a:pt x="1175332" y="6063998"/>
                    <a:pt x="1194343" y="6090245"/>
                  </a:cubicBezTo>
                  <a:cubicBezTo>
                    <a:pt x="1213355" y="6116491"/>
                    <a:pt x="1231372" y="6141178"/>
                    <a:pt x="1249390" y="6165155"/>
                  </a:cubicBezTo>
                  <a:cubicBezTo>
                    <a:pt x="1280461" y="6208000"/>
                    <a:pt x="1313659" y="6250847"/>
                    <a:pt x="1345724" y="6292132"/>
                  </a:cubicBezTo>
                  <a:lnTo>
                    <a:pt x="1364310" y="6316251"/>
                  </a:lnTo>
                  <a:lnTo>
                    <a:pt x="1373673" y="6327885"/>
                  </a:lnTo>
                  <a:cubicBezTo>
                    <a:pt x="1409566" y="6372433"/>
                    <a:pt x="1446738" y="6418542"/>
                    <a:pt x="1484619" y="6462240"/>
                  </a:cubicBezTo>
                  <a:cubicBezTo>
                    <a:pt x="1567899" y="6559850"/>
                    <a:pt x="1653876" y="6652211"/>
                    <a:pt x="1739000" y="6737335"/>
                  </a:cubicBezTo>
                  <a:lnTo>
                    <a:pt x="1866801" y="6858001"/>
                  </a:lnTo>
                  <a:lnTo>
                    <a:pt x="1144149" y="6858001"/>
                  </a:lnTo>
                  <a:lnTo>
                    <a:pt x="1058349" y="6766452"/>
                  </a:lnTo>
                  <a:cubicBezTo>
                    <a:pt x="878978" y="6562465"/>
                    <a:pt x="718756" y="6341104"/>
                    <a:pt x="580309" y="6105000"/>
                  </a:cubicBezTo>
                  <a:cubicBezTo>
                    <a:pt x="200401" y="5454007"/>
                    <a:pt x="146" y="4713831"/>
                    <a:pt x="1" y="3960094"/>
                  </a:cubicBezTo>
                  <a:cubicBezTo>
                    <a:pt x="-335" y="2196754"/>
                    <a:pt x="1071479" y="683605"/>
                    <a:pt x="2599292" y="37050"/>
                  </a:cubicBezTo>
                  <a:close/>
                </a:path>
              </a:pathLst>
            </a:custGeom>
            <a:gradFill>
              <a:gsLst>
                <a:gs pos="2000">
                  <a:schemeClr val="bg1">
                    <a:alpha val="10000"/>
                  </a:schemeClr>
                </a:gs>
                <a:gs pos="16000">
                  <a:schemeClr val="accent6">
                    <a:alpha val="10000"/>
                  </a:schemeClr>
                </a:gs>
                <a:gs pos="100000">
                  <a:schemeClr val="bg1">
                    <a:alpha val="10000"/>
                  </a:schemeClr>
                </a:gs>
                <a:gs pos="85000">
                  <a:schemeClr val="accent1">
                    <a:alpha val="10000"/>
                  </a:schemeClr>
                </a:gs>
              </a:gsLst>
              <a:lin ang="12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Public Sans"/>
                <a:ea typeface="+mn-ea"/>
                <a:cs typeface="+mn-cs"/>
              </a:endParaRPr>
            </a:p>
          </p:txBody>
        </p:sp>
        <p:sp>
          <p:nvSpPr>
            <p:cNvPr id="34" name="Freeform: Shape 33">
              <a:extLst>
                <a:ext uri="{FF2B5EF4-FFF2-40B4-BE49-F238E27FC236}">
                  <a16:creationId xmlns:a16="http://schemas.microsoft.com/office/drawing/2014/main" id="{C093DC50-3BD7-46B1-A300-CD207E152FF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flipH="1">
              <a:off x="305" y="-5977"/>
              <a:ext cx="6238675" cy="6858001"/>
            </a:xfrm>
            <a:custGeom>
              <a:avLst/>
              <a:gdLst>
                <a:gd name="connsiteX0" fmla="*/ 6264586 w 6264586"/>
                <a:gd name="connsiteY0" fmla="*/ 6646464 h 6858001"/>
                <a:gd name="connsiteX1" fmla="*/ 6264586 w 6264586"/>
                <a:gd name="connsiteY1" fmla="*/ 6858001 h 6858001"/>
                <a:gd name="connsiteX2" fmla="*/ 5997170 w 6264586"/>
                <a:gd name="connsiteY2" fmla="*/ 6858001 h 6858001"/>
                <a:gd name="connsiteX3" fmla="*/ 6121512 w 6264586"/>
                <a:gd name="connsiteY3" fmla="*/ 6761029 h 6858001"/>
                <a:gd name="connsiteX4" fmla="*/ 2693206 w 6264586"/>
                <a:gd name="connsiteY4" fmla="*/ 0 h 6858001"/>
                <a:gd name="connsiteX5" fmla="*/ 5872285 w 6264586"/>
                <a:gd name="connsiteY5" fmla="*/ 0 h 6858001"/>
                <a:gd name="connsiteX6" fmla="*/ 6024875 w 6264586"/>
                <a:gd name="connsiteY6" fmla="*/ 68385 h 6858001"/>
                <a:gd name="connsiteX7" fmla="*/ 6206432 w 6264586"/>
                <a:gd name="connsiteY7" fmla="*/ 162336 h 6858001"/>
                <a:gd name="connsiteX8" fmla="*/ 6264586 w 6264586"/>
                <a:gd name="connsiteY8" fmla="*/ 196704 h 6858001"/>
                <a:gd name="connsiteX9" fmla="*/ 6264586 w 6264586"/>
                <a:gd name="connsiteY9" fmla="*/ 537242 h 6858001"/>
                <a:gd name="connsiteX10" fmla="*/ 6230189 w 6264586"/>
                <a:gd name="connsiteY10" fmla="*/ 517260 h 6858001"/>
                <a:gd name="connsiteX11" fmla="*/ 5540536 w 6264586"/>
                <a:gd name="connsiteY11" fmla="*/ 249543 h 6858001"/>
                <a:gd name="connsiteX12" fmla="*/ 5178896 w 6264586"/>
                <a:gd name="connsiteY12" fmla="*/ 178606 h 6858001"/>
                <a:gd name="connsiteX13" fmla="*/ 4814279 w 6264586"/>
                <a:gd name="connsiteY13" fmla="*/ 146683 h 6858001"/>
                <a:gd name="connsiteX14" fmla="*/ 4655095 w 6264586"/>
                <a:gd name="connsiteY14" fmla="*/ 143421 h 6858001"/>
                <a:gd name="connsiteX15" fmla="*/ 4081069 w 6264586"/>
                <a:gd name="connsiteY15" fmla="*/ 185983 h 6858001"/>
                <a:gd name="connsiteX16" fmla="*/ 3720566 w 6264586"/>
                <a:gd name="connsiteY16" fmla="*/ 256921 h 6858001"/>
                <a:gd name="connsiteX17" fmla="*/ 3365879 w 6264586"/>
                <a:gd name="connsiteY17" fmla="*/ 357651 h 6858001"/>
                <a:gd name="connsiteX18" fmla="*/ 3020555 w 6264586"/>
                <a:gd name="connsiteY18" fmla="*/ 486190 h 6858001"/>
                <a:gd name="connsiteX19" fmla="*/ 2685163 w 6264586"/>
                <a:gd name="connsiteY19" fmla="*/ 641542 h 6858001"/>
                <a:gd name="connsiteX20" fmla="*/ 2047720 w 6264586"/>
                <a:gd name="connsiteY20" fmla="*/ 1025030 h 6858001"/>
                <a:gd name="connsiteX21" fmla="*/ 1897333 w 6264586"/>
                <a:gd name="connsiteY21" fmla="*/ 1134983 h 6858001"/>
                <a:gd name="connsiteX22" fmla="*/ 1835758 w 6264586"/>
                <a:gd name="connsiteY22" fmla="*/ 1182227 h 6858001"/>
                <a:gd name="connsiteX23" fmla="*/ 1823273 w 6264586"/>
                <a:gd name="connsiteY23" fmla="*/ 1192016 h 6858001"/>
                <a:gd name="connsiteX24" fmla="*/ 1750918 w 6264586"/>
                <a:gd name="connsiteY24" fmla="*/ 1249760 h 6858001"/>
                <a:gd name="connsiteX25" fmla="*/ 1469297 w 6264586"/>
                <a:gd name="connsiteY25" fmla="*/ 1496906 h 6858001"/>
                <a:gd name="connsiteX26" fmla="*/ 967769 w 6264586"/>
                <a:gd name="connsiteY26" fmla="*/ 2056602 h 6858001"/>
                <a:gd name="connsiteX27" fmla="*/ 754105 w 6264586"/>
                <a:gd name="connsiteY27" fmla="*/ 2368727 h 6858001"/>
                <a:gd name="connsiteX28" fmla="*/ 572364 w 6264586"/>
                <a:gd name="connsiteY28" fmla="*/ 2701140 h 6858001"/>
                <a:gd name="connsiteX29" fmla="*/ 532497 w 6264586"/>
                <a:gd name="connsiteY29" fmla="*/ 2786265 h 6858001"/>
                <a:gd name="connsiteX30" fmla="*/ 512918 w 6264586"/>
                <a:gd name="connsiteY30" fmla="*/ 2828827 h 6858001"/>
                <a:gd name="connsiteX31" fmla="*/ 494475 w 6264586"/>
                <a:gd name="connsiteY31" fmla="*/ 2872240 h 6858001"/>
                <a:gd name="connsiteX32" fmla="*/ 491637 w 6264586"/>
                <a:gd name="connsiteY32" fmla="*/ 2878908 h 6858001"/>
                <a:gd name="connsiteX33" fmla="*/ 459290 w 6264586"/>
                <a:gd name="connsiteY33" fmla="*/ 2959635 h 6858001"/>
                <a:gd name="connsiteX34" fmla="*/ 446805 w 6264586"/>
                <a:gd name="connsiteY34" fmla="*/ 2992408 h 6858001"/>
                <a:gd name="connsiteX35" fmla="*/ 426090 w 6264586"/>
                <a:gd name="connsiteY35" fmla="*/ 3049158 h 6858001"/>
                <a:gd name="connsiteX36" fmla="*/ 426090 w 6264586"/>
                <a:gd name="connsiteY36" fmla="*/ 3049867 h 6858001"/>
                <a:gd name="connsiteX37" fmla="*/ 318124 w 6264586"/>
                <a:gd name="connsiteY37" fmla="*/ 3414202 h 6858001"/>
                <a:gd name="connsiteX38" fmla="*/ 230729 w 6264586"/>
                <a:gd name="connsiteY38" fmla="*/ 4169260 h 6858001"/>
                <a:gd name="connsiteX39" fmla="*/ 268893 w 6264586"/>
                <a:gd name="connsiteY39" fmla="*/ 4544236 h 6858001"/>
                <a:gd name="connsiteX40" fmla="*/ 379840 w 6264586"/>
                <a:gd name="connsiteY40" fmla="*/ 4900056 h 6858001"/>
                <a:gd name="connsiteX41" fmla="*/ 406512 w 6264586"/>
                <a:gd name="connsiteY41" fmla="*/ 4960211 h 6858001"/>
                <a:gd name="connsiteX42" fmla="*/ 417862 w 6264586"/>
                <a:gd name="connsiteY42" fmla="*/ 4984613 h 6858001"/>
                <a:gd name="connsiteX43" fmla="*/ 428077 w 6264586"/>
                <a:gd name="connsiteY43" fmla="*/ 5005043 h 6858001"/>
                <a:gd name="connsiteX44" fmla="*/ 460140 w 6264586"/>
                <a:gd name="connsiteY44" fmla="*/ 5067327 h 6858001"/>
                <a:gd name="connsiteX45" fmla="*/ 555197 w 6264586"/>
                <a:gd name="connsiteY45" fmla="*/ 5229773 h 6858001"/>
                <a:gd name="connsiteX46" fmla="*/ 660611 w 6264586"/>
                <a:gd name="connsiteY46" fmla="*/ 5387396 h 6858001"/>
                <a:gd name="connsiteX47" fmla="*/ 774110 w 6264586"/>
                <a:gd name="connsiteY47" fmla="*/ 5542182 h 6858001"/>
                <a:gd name="connsiteX48" fmla="*/ 917829 w 6264586"/>
                <a:gd name="connsiteY48" fmla="*/ 5727896 h 6858001"/>
                <a:gd name="connsiteX49" fmla="*/ 1012885 w 6264586"/>
                <a:gd name="connsiteY49" fmla="*/ 5849767 h 6858001"/>
                <a:gd name="connsiteX50" fmla="*/ 1133053 w 6264586"/>
                <a:gd name="connsiteY50" fmla="*/ 6006822 h 6858001"/>
                <a:gd name="connsiteX51" fmla="*/ 1194343 w 6264586"/>
                <a:gd name="connsiteY51" fmla="*/ 6090245 h 6858001"/>
                <a:gd name="connsiteX52" fmla="*/ 1249390 w 6264586"/>
                <a:gd name="connsiteY52" fmla="*/ 6165155 h 6858001"/>
                <a:gd name="connsiteX53" fmla="*/ 1345724 w 6264586"/>
                <a:gd name="connsiteY53" fmla="*/ 6292132 h 6858001"/>
                <a:gd name="connsiteX54" fmla="*/ 1364310 w 6264586"/>
                <a:gd name="connsiteY54" fmla="*/ 6316251 h 6858001"/>
                <a:gd name="connsiteX55" fmla="*/ 1373673 w 6264586"/>
                <a:gd name="connsiteY55" fmla="*/ 6327885 h 6858001"/>
                <a:gd name="connsiteX56" fmla="*/ 1484619 w 6264586"/>
                <a:gd name="connsiteY56" fmla="*/ 6462240 h 6858001"/>
                <a:gd name="connsiteX57" fmla="*/ 1739000 w 6264586"/>
                <a:gd name="connsiteY57" fmla="*/ 6737335 h 6858001"/>
                <a:gd name="connsiteX58" fmla="*/ 1866801 w 6264586"/>
                <a:gd name="connsiteY58" fmla="*/ 6858001 h 6858001"/>
                <a:gd name="connsiteX59" fmla="*/ 1144149 w 6264586"/>
                <a:gd name="connsiteY59" fmla="*/ 6858001 h 6858001"/>
                <a:gd name="connsiteX60" fmla="*/ 1058349 w 6264586"/>
                <a:gd name="connsiteY60" fmla="*/ 6766452 h 6858001"/>
                <a:gd name="connsiteX61" fmla="*/ 580309 w 6264586"/>
                <a:gd name="connsiteY61" fmla="*/ 6105000 h 6858001"/>
                <a:gd name="connsiteX62" fmla="*/ 1 w 6264586"/>
                <a:gd name="connsiteY62" fmla="*/ 3960094 h 6858001"/>
                <a:gd name="connsiteX63" fmla="*/ 2599292 w 6264586"/>
                <a:gd name="connsiteY63" fmla="*/ 37050 h 6858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6264586" h="6858001">
                  <a:moveTo>
                    <a:pt x="6264586" y="6646464"/>
                  </a:moveTo>
                  <a:lnTo>
                    <a:pt x="6264586" y="6858001"/>
                  </a:lnTo>
                  <a:lnTo>
                    <a:pt x="5997170" y="6858001"/>
                  </a:lnTo>
                  <a:lnTo>
                    <a:pt x="6121512" y="6761029"/>
                  </a:lnTo>
                  <a:close/>
                  <a:moveTo>
                    <a:pt x="2693206" y="0"/>
                  </a:moveTo>
                  <a:lnTo>
                    <a:pt x="5872285" y="0"/>
                  </a:lnTo>
                  <a:lnTo>
                    <a:pt x="6024875" y="68385"/>
                  </a:lnTo>
                  <a:cubicBezTo>
                    <a:pt x="6086250" y="97989"/>
                    <a:pt x="6146793" y="129318"/>
                    <a:pt x="6206432" y="162336"/>
                  </a:cubicBezTo>
                  <a:lnTo>
                    <a:pt x="6264586" y="196704"/>
                  </a:lnTo>
                  <a:lnTo>
                    <a:pt x="6264586" y="537242"/>
                  </a:lnTo>
                  <a:lnTo>
                    <a:pt x="6230189" y="517260"/>
                  </a:lnTo>
                  <a:cubicBezTo>
                    <a:pt x="6012226" y="399931"/>
                    <a:pt x="5780573" y="310008"/>
                    <a:pt x="5540536" y="249543"/>
                  </a:cubicBezTo>
                  <a:cubicBezTo>
                    <a:pt x="5421375" y="219324"/>
                    <a:pt x="5300641" y="195644"/>
                    <a:pt x="5178896" y="178606"/>
                  </a:cubicBezTo>
                  <a:cubicBezTo>
                    <a:pt x="5057977" y="161840"/>
                    <a:pt x="4936276" y="151186"/>
                    <a:pt x="4814279" y="146683"/>
                  </a:cubicBezTo>
                  <a:cubicBezTo>
                    <a:pt x="4761501" y="144556"/>
                    <a:pt x="4708015" y="143421"/>
                    <a:pt x="4655095" y="143421"/>
                  </a:cubicBezTo>
                  <a:cubicBezTo>
                    <a:pt x="4462968" y="143573"/>
                    <a:pt x="4271111" y="157799"/>
                    <a:pt x="4081069" y="185983"/>
                  </a:cubicBezTo>
                  <a:cubicBezTo>
                    <a:pt x="3956361" y="205703"/>
                    <a:pt x="3835058" y="229396"/>
                    <a:pt x="3720566" y="256921"/>
                  </a:cubicBezTo>
                  <a:cubicBezTo>
                    <a:pt x="3596708" y="286714"/>
                    <a:pt x="3477677" y="320905"/>
                    <a:pt x="3365879" y="357651"/>
                  </a:cubicBezTo>
                  <a:cubicBezTo>
                    <a:pt x="3249257" y="395958"/>
                    <a:pt x="3133487" y="438945"/>
                    <a:pt x="3020555" y="486190"/>
                  </a:cubicBezTo>
                  <a:cubicBezTo>
                    <a:pt x="2907623" y="533434"/>
                    <a:pt x="2794832" y="585786"/>
                    <a:pt x="2685163" y="641542"/>
                  </a:cubicBezTo>
                  <a:cubicBezTo>
                    <a:pt x="2463995" y="754348"/>
                    <a:pt x="2250998" y="882488"/>
                    <a:pt x="2047720" y="1025030"/>
                  </a:cubicBezTo>
                  <a:cubicBezTo>
                    <a:pt x="2006151" y="1054399"/>
                    <a:pt x="1951528" y="1093415"/>
                    <a:pt x="1897333" y="1134983"/>
                  </a:cubicBezTo>
                  <a:cubicBezTo>
                    <a:pt x="1876761" y="1150164"/>
                    <a:pt x="1855905" y="1166479"/>
                    <a:pt x="1835758" y="1182227"/>
                  </a:cubicBezTo>
                  <a:lnTo>
                    <a:pt x="1823273" y="1192016"/>
                  </a:lnTo>
                  <a:cubicBezTo>
                    <a:pt x="1797027" y="1211879"/>
                    <a:pt x="1772057" y="1232309"/>
                    <a:pt x="1750918" y="1249760"/>
                  </a:cubicBezTo>
                  <a:cubicBezTo>
                    <a:pt x="1645931" y="1335737"/>
                    <a:pt x="1554422" y="1416605"/>
                    <a:pt x="1469297" y="1496906"/>
                  </a:cubicBezTo>
                  <a:cubicBezTo>
                    <a:pt x="1286595" y="1668957"/>
                    <a:pt x="1118818" y="1856190"/>
                    <a:pt x="967769" y="2056602"/>
                  </a:cubicBezTo>
                  <a:cubicBezTo>
                    <a:pt x="890731" y="2159603"/>
                    <a:pt x="818800" y="2264590"/>
                    <a:pt x="754105" y="2368727"/>
                  </a:cubicBezTo>
                  <a:cubicBezTo>
                    <a:pt x="681749" y="2488328"/>
                    <a:pt x="622304" y="2596720"/>
                    <a:pt x="572364" y="2701140"/>
                  </a:cubicBezTo>
                  <a:cubicBezTo>
                    <a:pt x="557609" y="2730507"/>
                    <a:pt x="543989" y="2760443"/>
                    <a:pt x="532497" y="2786265"/>
                  </a:cubicBezTo>
                  <a:lnTo>
                    <a:pt x="512918" y="2828827"/>
                  </a:lnTo>
                  <a:lnTo>
                    <a:pt x="494475" y="2872240"/>
                  </a:lnTo>
                  <a:lnTo>
                    <a:pt x="491637" y="2878908"/>
                  </a:lnTo>
                  <a:cubicBezTo>
                    <a:pt x="480146" y="2906575"/>
                    <a:pt x="469220" y="2932821"/>
                    <a:pt x="459290" y="2959635"/>
                  </a:cubicBezTo>
                  <a:cubicBezTo>
                    <a:pt x="455176" y="2970559"/>
                    <a:pt x="451060" y="2981484"/>
                    <a:pt x="446805" y="2992408"/>
                  </a:cubicBezTo>
                  <a:cubicBezTo>
                    <a:pt x="439427" y="3012412"/>
                    <a:pt x="432333" y="3030572"/>
                    <a:pt x="426090" y="3049158"/>
                  </a:cubicBezTo>
                  <a:lnTo>
                    <a:pt x="426090" y="3049867"/>
                  </a:lnTo>
                  <a:cubicBezTo>
                    <a:pt x="383010" y="3169099"/>
                    <a:pt x="346959" y="3290756"/>
                    <a:pt x="318124" y="3414202"/>
                  </a:cubicBezTo>
                  <a:cubicBezTo>
                    <a:pt x="260107" y="3661703"/>
                    <a:pt x="230780" y="3915049"/>
                    <a:pt x="230729" y="4169260"/>
                  </a:cubicBezTo>
                  <a:cubicBezTo>
                    <a:pt x="231621" y="4295173"/>
                    <a:pt x="244398" y="4420719"/>
                    <a:pt x="268893" y="4544236"/>
                  </a:cubicBezTo>
                  <a:cubicBezTo>
                    <a:pt x="293708" y="4666304"/>
                    <a:pt x="330882" y="4785521"/>
                    <a:pt x="379840" y="4900056"/>
                  </a:cubicBezTo>
                  <a:cubicBezTo>
                    <a:pt x="387926" y="4919919"/>
                    <a:pt x="397006" y="4939498"/>
                    <a:pt x="406512" y="4960211"/>
                  </a:cubicBezTo>
                  <a:cubicBezTo>
                    <a:pt x="410343" y="4968299"/>
                    <a:pt x="414173" y="4976385"/>
                    <a:pt x="417862" y="4984613"/>
                  </a:cubicBezTo>
                  <a:lnTo>
                    <a:pt x="428077" y="5005043"/>
                  </a:lnTo>
                  <a:cubicBezTo>
                    <a:pt x="438860" y="5026751"/>
                    <a:pt x="449075" y="5047181"/>
                    <a:pt x="460140" y="5067327"/>
                  </a:cubicBezTo>
                  <a:cubicBezTo>
                    <a:pt x="485536" y="5116273"/>
                    <a:pt x="514763" y="5165789"/>
                    <a:pt x="555197" y="5229773"/>
                  </a:cubicBezTo>
                  <a:cubicBezTo>
                    <a:pt x="586836" y="5280282"/>
                    <a:pt x="620318" y="5329511"/>
                    <a:pt x="660611" y="5387396"/>
                  </a:cubicBezTo>
                  <a:cubicBezTo>
                    <a:pt x="698065" y="5440741"/>
                    <a:pt x="737223" y="5493094"/>
                    <a:pt x="774110" y="5542182"/>
                  </a:cubicBezTo>
                  <a:cubicBezTo>
                    <a:pt x="821070" y="5604324"/>
                    <a:pt x="870301" y="5667173"/>
                    <a:pt x="917829" y="5727896"/>
                  </a:cubicBezTo>
                  <a:cubicBezTo>
                    <a:pt x="949042" y="5767762"/>
                    <a:pt x="979828" y="5807063"/>
                    <a:pt x="1012885" y="5849767"/>
                  </a:cubicBezTo>
                  <a:cubicBezTo>
                    <a:pt x="1045942" y="5892471"/>
                    <a:pt x="1089497" y="5948796"/>
                    <a:pt x="1133053" y="6006822"/>
                  </a:cubicBezTo>
                  <a:cubicBezTo>
                    <a:pt x="1153624" y="6034345"/>
                    <a:pt x="1175332" y="6063998"/>
                    <a:pt x="1194343" y="6090245"/>
                  </a:cubicBezTo>
                  <a:cubicBezTo>
                    <a:pt x="1213355" y="6116491"/>
                    <a:pt x="1231372" y="6141178"/>
                    <a:pt x="1249390" y="6165155"/>
                  </a:cubicBezTo>
                  <a:cubicBezTo>
                    <a:pt x="1280461" y="6208000"/>
                    <a:pt x="1313659" y="6250847"/>
                    <a:pt x="1345724" y="6292132"/>
                  </a:cubicBezTo>
                  <a:lnTo>
                    <a:pt x="1364310" y="6316251"/>
                  </a:lnTo>
                  <a:lnTo>
                    <a:pt x="1373673" y="6327885"/>
                  </a:lnTo>
                  <a:cubicBezTo>
                    <a:pt x="1409566" y="6372433"/>
                    <a:pt x="1446738" y="6418542"/>
                    <a:pt x="1484619" y="6462240"/>
                  </a:cubicBezTo>
                  <a:cubicBezTo>
                    <a:pt x="1567899" y="6559850"/>
                    <a:pt x="1653876" y="6652211"/>
                    <a:pt x="1739000" y="6737335"/>
                  </a:cubicBezTo>
                  <a:lnTo>
                    <a:pt x="1866801" y="6858001"/>
                  </a:lnTo>
                  <a:lnTo>
                    <a:pt x="1144149" y="6858001"/>
                  </a:lnTo>
                  <a:lnTo>
                    <a:pt x="1058349" y="6766452"/>
                  </a:lnTo>
                  <a:cubicBezTo>
                    <a:pt x="878978" y="6562465"/>
                    <a:pt x="718756" y="6341104"/>
                    <a:pt x="580309" y="6105000"/>
                  </a:cubicBezTo>
                  <a:cubicBezTo>
                    <a:pt x="200401" y="5454007"/>
                    <a:pt x="146" y="4713831"/>
                    <a:pt x="1" y="3960094"/>
                  </a:cubicBezTo>
                  <a:cubicBezTo>
                    <a:pt x="-335" y="2196754"/>
                    <a:pt x="1071479" y="683605"/>
                    <a:pt x="2599292" y="37050"/>
                  </a:cubicBezTo>
                  <a:close/>
                </a:path>
              </a:pathLst>
            </a:custGeom>
            <a:gradFill>
              <a:gsLst>
                <a:gs pos="2000">
                  <a:schemeClr val="bg1">
                    <a:alpha val="10000"/>
                  </a:schemeClr>
                </a:gs>
                <a:gs pos="16000">
                  <a:schemeClr val="accent6">
                    <a:alpha val="10000"/>
                  </a:schemeClr>
                </a:gs>
                <a:gs pos="100000">
                  <a:schemeClr val="bg1">
                    <a:alpha val="10000"/>
                  </a:schemeClr>
                </a:gs>
                <a:gs pos="85000">
                  <a:schemeClr val="accent1">
                    <a:alpha val="10000"/>
                  </a:schemeClr>
                </a:gs>
              </a:gsLst>
              <a:lin ang="12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Public Sans"/>
                <a:ea typeface="+mn-ea"/>
                <a:cs typeface="+mn-cs"/>
              </a:endParaRPr>
            </a:p>
          </p:txBody>
        </p:sp>
      </p:grpSp>
      <p:sp>
        <p:nvSpPr>
          <p:cNvPr id="4" name="Date Placeholder 3">
            <a:extLst>
              <a:ext uri="{FF2B5EF4-FFF2-40B4-BE49-F238E27FC236}">
                <a16:creationId xmlns:a16="http://schemas.microsoft.com/office/drawing/2014/main" id="{6D17E1B7-36C4-4EF9-AF26-594B8F9BD932}"/>
              </a:ext>
            </a:extLst>
          </p:cNvPr>
          <p:cNvSpPr>
            <a:spLocks noGrp="1"/>
          </p:cNvSpPr>
          <p:nvPr>
            <p:ph type="dt" sz="half" idx="10"/>
          </p:nvPr>
        </p:nvSpPr>
        <p:spPr>
          <a:xfrm>
            <a:off x="804672" y="6356350"/>
            <a:ext cx="2743200" cy="365125"/>
          </a:xfrm>
        </p:spPr>
        <p:txBody>
          <a:bodyPr vert="horz" lIns="91440" tIns="45720" rIns="91440" bIns="45720" rtlCol="0" anchor="ctr">
            <a:normAutofit/>
          </a:bodyPr>
          <a:lstStyle/>
          <a:p>
            <a:pPr marL="0" marR="0" lvl="0" indent="0" algn="l" defTabSz="914400" rtl="0" eaLnBrk="1" fontAlgn="auto" latinLnBrk="0" hangingPunct="1">
              <a:lnSpc>
                <a:spcPct val="100000"/>
              </a:lnSpc>
              <a:spcBef>
                <a:spcPts val="0"/>
              </a:spcBef>
              <a:spcAft>
                <a:spcPts val="600"/>
              </a:spcAft>
              <a:buClrTx/>
              <a:buSzTx/>
              <a:buFontTx/>
              <a:buNone/>
              <a:tabLst/>
              <a:defRPr/>
            </a:pPr>
            <a:fld id="{FDEE75F8-48EB-4839-9E71-8CCEE647FA5C}" type="datetime1">
              <a:rPr kumimoji="0" lang="en-US" sz="1200" b="0" i="0" u="none" strike="noStrike" kern="1200" cap="none" spc="0" normalizeH="0" baseline="0" noProof="0">
                <a:ln>
                  <a:noFill/>
                </a:ln>
                <a:solidFill>
                  <a:srgbClr val="3F3F3F">
                    <a:tint val="75000"/>
                  </a:srgbClr>
                </a:solidFill>
                <a:effectLst/>
                <a:uLnTx/>
                <a:uFillTx/>
                <a:latin typeface="Public Sans"/>
                <a:ea typeface="+mn-ea"/>
                <a:cs typeface="+mn-cs"/>
              </a:rPr>
              <a:pPr marL="0" marR="0" lvl="0" indent="0" algn="l" defTabSz="914400" rtl="0" eaLnBrk="1" fontAlgn="auto" latinLnBrk="0" hangingPunct="1">
                <a:lnSpc>
                  <a:spcPct val="100000"/>
                </a:lnSpc>
                <a:spcBef>
                  <a:spcPts val="0"/>
                </a:spcBef>
                <a:spcAft>
                  <a:spcPts val="600"/>
                </a:spcAft>
                <a:buClrTx/>
                <a:buSzTx/>
                <a:buFontTx/>
                <a:buNone/>
                <a:tabLst/>
                <a:defRPr/>
              </a:pPr>
              <a:t>1/9/2025</a:t>
            </a:fld>
            <a:endParaRPr kumimoji="0" lang="en-US" sz="1200" b="0" i="0" u="none" strike="noStrike" kern="1200" cap="none" spc="0" normalizeH="0" baseline="0" noProof="0" dirty="0">
              <a:ln>
                <a:noFill/>
              </a:ln>
              <a:solidFill>
                <a:srgbClr val="3F3F3F">
                  <a:tint val="75000"/>
                </a:srgbClr>
              </a:solidFill>
              <a:effectLst/>
              <a:uLnTx/>
              <a:uFillTx/>
              <a:latin typeface="Public Sans"/>
              <a:ea typeface="+mn-ea"/>
              <a:cs typeface="+mn-cs"/>
            </a:endParaRPr>
          </a:p>
        </p:txBody>
      </p:sp>
      <p:sp>
        <p:nvSpPr>
          <p:cNvPr id="5" name="Footer Placeholder 4">
            <a:extLst>
              <a:ext uri="{FF2B5EF4-FFF2-40B4-BE49-F238E27FC236}">
                <a16:creationId xmlns:a16="http://schemas.microsoft.com/office/drawing/2014/main" id="{D58BCB98-C05C-4F09-840C-985A3AAB5E46}"/>
              </a:ext>
            </a:extLst>
          </p:cNvPr>
          <p:cNvSpPr>
            <a:spLocks noGrp="1"/>
          </p:cNvSpPr>
          <p:nvPr>
            <p:ph type="ftr" sz="quarter" idx="11"/>
          </p:nvPr>
        </p:nvSpPr>
        <p:spPr>
          <a:xfrm>
            <a:off x="4038600" y="6356350"/>
            <a:ext cx="4114800" cy="365125"/>
          </a:xfrm>
        </p:spPr>
        <p:txBody>
          <a:bodyPr vert="horz" lIns="91440" tIns="45720" rIns="91440" bIns="45720" rtlCol="0" anchor="ctr">
            <a:normAutofit/>
          </a:bodyPr>
          <a:lstStyle/>
          <a:p>
            <a:pPr marL="0" marR="0" lvl="0" indent="0" algn="ctr" defTabSz="914400" rtl="0" eaLnBrk="1" fontAlgn="auto" latinLnBrk="0" hangingPunct="1">
              <a:lnSpc>
                <a:spcPct val="100000"/>
              </a:lnSpc>
              <a:spcBef>
                <a:spcPts val="0"/>
              </a:spcBef>
              <a:spcAft>
                <a:spcPts val="600"/>
              </a:spcAft>
              <a:buClrTx/>
              <a:buSzTx/>
              <a:buFontTx/>
              <a:buNone/>
              <a:tabLst/>
              <a:defRPr/>
            </a:pPr>
            <a:r>
              <a:rPr kumimoji="0" lang="en-US" sz="1200" b="0" i="0" u="none" strike="noStrike" kern="1200" cap="none" spc="0" normalizeH="0" baseline="0" noProof="0" dirty="0">
                <a:ln>
                  <a:noFill/>
                </a:ln>
                <a:solidFill>
                  <a:srgbClr val="3F3F3F">
                    <a:tint val="75000"/>
                  </a:srgbClr>
                </a:solidFill>
                <a:effectLst/>
                <a:uLnTx/>
                <a:uFillTx/>
                <a:latin typeface="Public Sans"/>
                <a:ea typeface="+mn-ea"/>
                <a:cs typeface="+mn-cs"/>
              </a:rPr>
              <a:t>Connecticut Department of Energy &amp; Environmental Protection</a:t>
            </a:r>
          </a:p>
        </p:txBody>
      </p:sp>
    </p:spTree>
    <p:extLst>
      <p:ext uri="{BB962C8B-B14F-4D97-AF65-F5344CB8AC3E}">
        <p14:creationId xmlns:p14="http://schemas.microsoft.com/office/powerpoint/2010/main" val="845625232"/>
      </p:ext>
    </p:extLst>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0" name="Rectangle 9">
            <a:extLst>
              <a:ext uri="{FF2B5EF4-FFF2-40B4-BE49-F238E27FC236}">
                <a16:creationId xmlns:a16="http://schemas.microsoft.com/office/drawing/2014/main" id="{907EF6B7-1338-4443-8C46-6A318D952DF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48" y="0"/>
            <a:ext cx="12188952"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Public Sans"/>
              <a:ea typeface="+mn-ea"/>
              <a:cs typeface="+mn-cs"/>
            </a:endParaRPr>
          </a:p>
        </p:txBody>
      </p:sp>
      <p:sp>
        <p:nvSpPr>
          <p:cNvPr id="12" name="Freeform: Shape 11">
            <a:extLst>
              <a:ext uri="{FF2B5EF4-FFF2-40B4-BE49-F238E27FC236}">
                <a16:creationId xmlns:a16="http://schemas.microsoft.com/office/drawing/2014/main" id="{DAAE4CDD-124C-4DCF-9584-B6033B545DD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 y="0"/>
            <a:ext cx="4167271" cy="6858000"/>
          </a:xfrm>
          <a:custGeom>
            <a:avLst/>
            <a:gdLst>
              <a:gd name="connsiteX0" fmla="*/ 0 w 4167271"/>
              <a:gd name="connsiteY0" fmla="*/ 0 h 6858000"/>
              <a:gd name="connsiteX1" fmla="*/ 2259550 w 4167271"/>
              <a:gd name="connsiteY1" fmla="*/ 0 h 6858000"/>
              <a:gd name="connsiteX2" fmla="*/ 2387803 w 4167271"/>
              <a:gd name="connsiteY2" fmla="*/ 82222 h 6858000"/>
              <a:gd name="connsiteX3" fmla="*/ 4167271 w 4167271"/>
              <a:gd name="connsiteY3" fmla="*/ 3429000 h 6858000"/>
              <a:gd name="connsiteX4" fmla="*/ 2387803 w 4167271"/>
              <a:gd name="connsiteY4" fmla="*/ 6775779 h 6858000"/>
              <a:gd name="connsiteX5" fmla="*/ 2259550 w 4167271"/>
              <a:gd name="connsiteY5" fmla="*/ 6858000 h 6858000"/>
              <a:gd name="connsiteX6" fmla="*/ 0 w 4167271"/>
              <a:gd name="connsiteY6"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67271" h="6858000">
                <a:moveTo>
                  <a:pt x="0" y="0"/>
                </a:moveTo>
                <a:lnTo>
                  <a:pt x="2259550" y="0"/>
                </a:lnTo>
                <a:lnTo>
                  <a:pt x="2387803" y="82222"/>
                </a:lnTo>
                <a:cubicBezTo>
                  <a:pt x="3461407" y="807534"/>
                  <a:pt x="4167271" y="2035835"/>
                  <a:pt x="4167271" y="3429000"/>
                </a:cubicBezTo>
                <a:cubicBezTo>
                  <a:pt x="4167271" y="4822165"/>
                  <a:pt x="3461407" y="6050467"/>
                  <a:pt x="2387803" y="6775779"/>
                </a:cubicBezTo>
                <a:lnTo>
                  <a:pt x="2259550" y="6858000"/>
                </a:lnTo>
                <a:lnTo>
                  <a:pt x="0" y="6858000"/>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Public Sans"/>
              <a:ea typeface="+mn-ea"/>
              <a:cs typeface="+mn-cs"/>
            </a:endParaRPr>
          </a:p>
        </p:txBody>
      </p:sp>
      <p:sp>
        <p:nvSpPr>
          <p:cNvPr id="2" name="Title 1">
            <a:extLst>
              <a:ext uri="{FF2B5EF4-FFF2-40B4-BE49-F238E27FC236}">
                <a16:creationId xmlns:a16="http://schemas.microsoft.com/office/drawing/2014/main" id="{3630D9C6-276F-4D27-8C4E-B26E36AC76AC}"/>
              </a:ext>
            </a:extLst>
          </p:cNvPr>
          <p:cNvSpPr>
            <a:spLocks noGrp="1"/>
          </p:cNvSpPr>
          <p:nvPr>
            <p:ph type="title"/>
          </p:nvPr>
        </p:nvSpPr>
        <p:spPr>
          <a:xfrm>
            <a:off x="686834" y="1153572"/>
            <a:ext cx="3200400" cy="4461163"/>
          </a:xfrm>
        </p:spPr>
        <p:txBody>
          <a:bodyPr anchor="ctr">
            <a:normAutofit/>
          </a:bodyPr>
          <a:lstStyle/>
          <a:p>
            <a:pPr algn="ctr"/>
            <a:r>
              <a:rPr lang="en-US" sz="3200" dirty="0">
                <a:solidFill>
                  <a:schemeClr val="bg1"/>
                </a:solidFill>
              </a:rPr>
              <a:t>Post-Award Information</a:t>
            </a:r>
          </a:p>
        </p:txBody>
      </p:sp>
      <p:sp>
        <p:nvSpPr>
          <p:cNvPr id="14" name="Arc 13">
            <a:extLst>
              <a:ext uri="{FF2B5EF4-FFF2-40B4-BE49-F238E27FC236}">
                <a16:creationId xmlns:a16="http://schemas.microsoft.com/office/drawing/2014/main" id="{081E4A58-353D-44AE-B2FC-2A74E2E400F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V="1">
            <a:off x="7550402" y="2455479"/>
            <a:ext cx="4083433" cy="4083433"/>
          </a:xfrm>
          <a:prstGeom prst="arc">
            <a:avLst/>
          </a:prstGeom>
          <a:ln w="127000" cap="rnd">
            <a:solidFill>
              <a:schemeClr val="accent4"/>
            </a:solidFill>
            <a:prstDash val="dash"/>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3F3F3F"/>
              </a:solidFill>
              <a:effectLst/>
              <a:uLnTx/>
              <a:uFillTx/>
              <a:latin typeface="Public Sans"/>
              <a:ea typeface="+mn-ea"/>
              <a:cs typeface="+mn-cs"/>
            </a:endParaRPr>
          </a:p>
        </p:txBody>
      </p:sp>
      <p:sp>
        <p:nvSpPr>
          <p:cNvPr id="3" name="Content Placeholder 2">
            <a:extLst>
              <a:ext uri="{FF2B5EF4-FFF2-40B4-BE49-F238E27FC236}">
                <a16:creationId xmlns:a16="http://schemas.microsoft.com/office/drawing/2014/main" id="{0B328DA5-C605-40B1-A0C9-92F3F237F1F8}"/>
              </a:ext>
            </a:extLst>
          </p:cNvPr>
          <p:cNvSpPr>
            <a:spLocks noGrp="1"/>
          </p:cNvSpPr>
          <p:nvPr>
            <p:ph idx="1"/>
          </p:nvPr>
        </p:nvSpPr>
        <p:spPr>
          <a:xfrm>
            <a:off x="4342884" y="634206"/>
            <a:ext cx="7363692" cy="5585619"/>
          </a:xfrm>
        </p:spPr>
        <p:txBody>
          <a:bodyPr anchor="ctr">
            <a:normAutofit fontScale="25000" lnSpcReduction="20000"/>
          </a:bodyPr>
          <a:lstStyle/>
          <a:p>
            <a:pPr marL="605790" lvl="1" indent="-457200">
              <a:lnSpc>
                <a:spcPct val="120000"/>
              </a:lnSpc>
              <a:spcBef>
                <a:spcPts val="0"/>
              </a:spcBef>
              <a:spcAft>
                <a:spcPts val="600"/>
              </a:spcAft>
              <a:buClr>
                <a:srgbClr val="57D3FF"/>
              </a:buClr>
              <a:buSzPct val="100000"/>
              <a:buFont typeface="Arial" panose="020B0604020202020204" pitchFamily="34" charset="0"/>
              <a:buChar char="•"/>
            </a:pPr>
            <a:r>
              <a:rPr lang="en-US" sz="10000" b="0" dirty="0">
                <a:solidFill>
                  <a:schemeClr val="tx2"/>
                </a:solidFill>
                <a:latin typeface="+mj-lt"/>
              </a:rPr>
              <a:t>Award amounts may be less than originally requested based on number of applications received and funds available.</a:t>
            </a:r>
          </a:p>
          <a:p>
            <a:pPr marL="605790" lvl="1" indent="-457200">
              <a:lnSpc>
                <a:spcPct val="120000"/>
              </a:lnSpc>
              <a:spcBef>
                <a:spcPts val="0"/>
              </a:spcBef>
              <a:spcAft>
                <a:spcPts val="600"/>
              </a:spcAft>
              <a:buClr>
                <a:srgbClr val="57D3FF"/>
              </a:buClr>
              <a:buSzPct val="100000"/>
              <a:buFont typeface="Arial" panose="020B0604020202020204" pitchFamily="34" charset="0"/>
              <a:buChar char="•"/>
            </a:pPr>
            <a:r>
              <a:rPr lang="en-US" sz="10000" b="0" dirty="0">
                <a:solidFill>
                  <a:schemeClr val="tx2"/>
                </a:solidFill>
                <a:latin typeface="+mj-lt"/>
              </a:rPr>
              <a:t>Applicant can accept or deny the award if awarded amount does not satisfy proposed project.</a:t>
            </a:r>
          </a:p>
          <a:p>
            <a:pPr marL="605790" lvl="1" indent="-457200">
              <a:lnSpc>
                <a:spcPct val="120000"/>
              </a:lnSpc>
              <a:spcBef>
                <a:spcPts val="0"/>
              </a:spcBef>
              <a:spcAft>
                <a:spcPts val="600"/>
              </a:spcAft>
              <a:buClr>
                <a:srgbClr val="57D3FF"/>
              </a:buClr>
              <a:buSzPct val="100000"/>
              <a:buFont typeface="Arial" panose="020B0604020202020204" pitchFamily="34" charset="0"/>
              <a:buChar char="•"/>
            </a:pPr>
            <a:r>
              <a:rPr lang="en-US" sz="10000" b="0" dirty="0">
                <a:solidFill>
                  <a:schemeClr val="tx2"/>
                </a:solidFill>
                <a:latin typeface="+mj-lt"/>
              </a:rPr>
              <a:t>Projects and final documentation must be completed by </a:t>
            </a:r>
            <a:r>
              <a:rPr lang="en-US" sz="10000" dirty="0">
                <a:solidFill>
                  <a:srgbClr val="E2AC00"/>
                </a:solidFill>
                <a:latin typeface="+mj-lt"/>
              </a:rPr>
              <a:t>August 31, 2026</a:t>
            </a:r>
            <a:r>
              <a:rPr lang="en-US" sz="10000" dirty="0">
                <a:solidFill>
                  <a:schemeClr val="tx2"/>
                </a:solidFill>
                <a:latin typeface="+mj-lt"/>
              </a:rPr>
              <a:t>,</a:t>
            </a:r>
            <a:r>
              <a:rPr lang="en-US" sz="10000" dirty="0">
                <a:solidFill>
                  <a:srgbClr val="E2AC00"/>
                </a:solidFill>
                <a:latin typeface="+mj-lt"/>
              </a:rPr>
              <a:t> </a:t>
            </a:r>
            <a:r>
              <a:rPr lang="en-US" sz="10000" b="0" dirty="0">
                <a:solidFill>
                  <a:schemeClr val="tx2"/>
                </a:solidFill>
                <a:latin typeface="+mj-lt"/>
              </a:rPr>
              <a:t>to be eligible for reimbursement.</a:t>
            </a:r>
          </a:p>
          <a:p>
            <a:pPr marL="605790" lvl="1" indent="-457200">
              <a:lnSpc>
                <a:spcPct val="120000"/>
              </a:lnSpc>
              <a:spcBef>
                <a:spcPts val="0"/>
              </a:spcBef>
              <a:spcAft>
                <a:spcPts val="600"/>
              </a:spcAft>
              <a:buClr>
                <a:srgbClr val="57D3FF"/>
              </a:buClr>
              <a:buSzPct val="100000"/>
              <a:buFont typeface="Arial" panose="020B0604020202020204" pitchFamily="34" charset="0"/>
              <a:buChar char="•"/>
            </a:pPr>
            <a:r>
              <a:rPr lang="en-US" sz="10000" b="0" dirty="0">
                <a:solidFill>
                  <a:schemeClr val="tx2"/>
                </a:solidFill>
                <a:latin typeface="+mj-lt"/>
              </a:rPr>
              <a:t>Must submit quarterly progress reports.</a:t>
            </a:r>
          </a:p>
          <a:p>
            <a:pPr marL="605790" lvl="1" indent="-457200">
              <a:lnSpc>
                <a:spcPct val="120000"/>
              </a:lnSpc>
              <a:spcBef>
                <a:spcPts val="0"/>
              </a:spcBef>
              <a:spcAft>
                <a:spcPts val="600"/>
              </a:spcAft>
              <a:buClr>
                <a:srgbClr val="57D3FF"/>
              </a:buClr>
              <a:buSzPct val="100000"/>
              <a:buFont typeface="Arial" panose="020B0604020202020204" pitchFamily="34" charset="0"/>
              <a:buChar char="•"/>
            </a:pPr>
            <a:r>
              <a:rPr lang="en-US" sz="10000" b="0" dirty="0">
                <a:solidFill>
                  <a:schemeClr val="tx2"/>
                </a:solidFill>
                <a:latin typeface="+mj-lt"/>
              </a:rPr>
              <a:t>Must demonstrate payment for the project and submit required documentation, which includes scrappage, before receiving awarded funds.</a:t>
            </a:r>
            <a:endParaRPr lang="en-US" sz="3200" dirty="0">
              <a:solidFill>
                <a:schemeClr val="tx2"/>
              </a:solidFill>
            </a:endParaRPr>
          </a:p>
        </p:txBody>
      </p:sp>
      <p:sp>
        <p:nvSpPr>
          <p:cNvPr id="4" name="Date Placeholder 3">
            <a:extLst>
              <a:ext uri="{FF2B5EF4-FFF2-40B4-BE49-F238E27FC236}">
                <a16:creationId xmlns:a16="http://schemas.microsoft.com/office/drawing/2014/main" id="{E53E3C65-D16D-466B-BCBC-01E86B20F644}"/>
              </a:ext>
            </a:extLst>
          </p:cNvPr>
          <p:cNvSpPr>
            <a:spLocks noGrp="1"/>
          </p:cNvSpPr>
          <p:nvPr>
            <p:ph type="dt" sz="half" idx="10"/>
          </p:nvPr>
        </p:nvSpPr>
        <p:spPr>
          <a:xfrm>
            <a:off x="1828800" y="6356350"/>
            <a:ext cx="1639957" cy="365125"/>
          </a:xfrm>
        </p:spPr>
        <p:txBody>
          <a:bodyPr>
            <a:normAutofit/>
          </a:bodyPr>
          <a:lstStyle/>
          <a:p>
            <a:pPr marL="0" marR="0" lvl="0" indent="0" algn="r" defTabSz="457200" rtl="0" eaLnBrk="1" fontAlgn="auto" latinLnBrk="0" hangingPunct="1">
              <a:lnSpc>
                <a:spcPct val="100000"/>
              </a:lnSpc>
              <a:spcBef>
                <a:spcPts val="0"/>
              </a:spcBef>
              <a:spcAft>
                <a:spcPts val="600"/>
              </a:spcAft>
              <a:buClrTx/>
              <a:buSzTx/>
              <a:buFontTx/>
              <a:buNone/>
              <a:tabLst/>
              <a:defRPr/>
            </a:pPr>
            <a:fld id="{FDEE75F8-48EB-4839-9E71-8CCEE647FA5C}" type="datetime1">
              <a:rPr kumimoji="0" lang="en-US" sz="1000" b="0" i="0" u="none" strike="noStrike" kern="1200" cap="none" spc="0" normalizeH="0" baseline="0" noProof="0" smtClean="0">
                <a:ln>
                  <a:noFill/>
                </a:ln>
                <a:solidFill>
                  <a:srgbClr val="FFFFFF"/>
                </a:solidFill>
                <a:effectLst/>
                <a:uLnTx/>
                <a:uFillTx/>
                <a:latin typeface="Public Sans ExtraBold"/>
                <a:ea typeface="+mn-ea"/>
                <a:cs typeface="+mn-cs"/>
              </a:rPr>
              <a:pPr marL="0" marR="0" lvl="0" indent="0" algn="r" defTabSz="457200" rtl="0" eaLnBrk="1" fontAlgn="auto" latinLnBrk="0" hangingPunct="1">
                <a:lnSpc>
                  <a:spcPct val="100000"/>
                </a:lnSpc>
                <a:spcBef>
                  <a:spcPts val="0"/>
                </a:spcBef>
                <a:spcAft>
                  <a:spcPts val="600"/>
                </a:spcAft>
                <a:buClrTx/>
                <a:buSzTx/>
                <a:buFontTx/>
                <a:buNone/>
                <a:tabLst/>
                <a:defRPr/>
              </a:pPr>
              <a:t>1/9/2025</a:t>
            </a:fld>
            <a:endParaRPr kumimoji="0" lang="en-US" sz="1000" b="0" i="0" u="none" strike="noStrike" kern="1200" cap="none" spc="0" normalizeH="0" baseline="0" noProof="0" dirty="0">
              <a:ln>
                <a:noFill/>
              </a:ln>
              <a:solidFill>
                <a:srgbClr val="FFFFFF"/>
              </a:solidFill>
              <a:effectLst/>
              <a:uLnTx/>
              <a:uFillTx/>
              <a:latin typeface="Public Sans ExtraBold"/>
              <a:ea typeface="+mn-ea"/>
              <a:cs typeface="+mn-cs"/>
            </a:endParaRPr>
          </a:p>
        </p:txBody>
      </p:sp>
      <p:sp>
        <p:nvSpPr>
          <p:cNvPr id="5" name="Footer Placeholder 4">
            <a:extLst>
              <a:ext uri="{FF2B5EF4-FFF2-40B4-BE49-F238E27FC236}">
                <a16:creationId xmlns:a16="http://schemas.microsoft.com/office/drawing/2014/main" id="{F00EBBC9-2D71-471B-B443-E7F11EB28810}"/>
              </a:ext>
            </a:extLst>
          </p:cNvPr>
          <p:cNvSpPr>
            <a:spLocks noGrp="1"/>
          </p:cNvSpPr>
          <p:nvPr>
            <p:ph type="ftr" sz="quarter" idx="11"/>
          </p:nvPr>
        </p:nvSpPr>
        <p:spPr>
          <a:xfrm>
            <a:off x="4038600" y="6356350"/>
            <a:ext cx="5251174" cy="365125"/>
          </a:xfrm>
        </p:spPr>
        <p:txBody>
          <a:bodyPr>
            <a:normAutofit/>
          </a:bodyPr>
          <a:lstStyle/>
          <a:p>
            <a:pPr marL="0" marR="0" lvl="0" indent="0" algn="l" defTabSz="457200" rtl="0" eaLnBrk="1" fontAlgn="auto" latinLnBrk="0" hangingPunct="1">
              <a:lnSpc>
                <a:spcPct val="100000"/>
              </a:lnSpc>
              <a:spcBef>
                <a:spcPts val="0"/>
              </a:spcBef>
              <a:spcAft>
                <a:spcPts val="600"/>
              </a:spcAft>
              <a:buClrTx/>
              <a:buSzTx/>
              <a:buFontTx/>
              <a:buNone/>
              <a:tabLst/>
              <a:defRPr/>
            </a:pPr>
            <a:r>
              <a:rPr kumimoji="0" lang="en-US" sz="1000" b="0" i="0" u="none" strike="noStrike" kern="1200" cap="none" spc="0" normalizeH="0" baseline="0" noProof="0" dirty="0">
                <a:ln>
                  <a:noFill/>
                </a:ln>
                <a:solidFill>
                  <a:prstClr val="white">
                    <a:lumMod val="50000"/>
                  </a:prstClr>
                </a:solidFill>
                <a:effectLst/>
                <a:uLnTx/>
                <a:uFillTx/>
                <a:latin typeface="Public Sans ExtraBold"/>
                <a:ea typeface="+mn-ea"/>
                <a:cs typeface="+mn-cs"/>
              </a:rPr>
              <a:t>Connecticut Department of Energy &amp; Environmental Protection</a:t>
            </a:r>
          </a:p>
        </p:txBody>
      </p:sp>
    </p:spTree>
    <p:extLst>
      <p:ext uri="{BB962C8B-B14F-4D97-AF65-F5344CB8AC3E}">
        <p14:creationId xmlns:p14="http://schemas.microsoft.com/office/powerpoint/2010/main" val="4172635247"/>
      </p:ext>
    </p:extLst>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0" name="Rectangle 9">
            <a:extLst>
              <a:ext uri="{FF2B5EF4-FFF2-40B4-BE49-F238E27FC236}">
                <a16:creationId xmlns:a16="http://schemas.microsoft.com/office/drawing/2014/main" id="{907EF6B7-1338-4443-8C46-6A318D952DF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48" y="0"/>
            <a:ext cx="12188952"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Public Sans"/>
              <a:ea typeface="+mn-ea"/>
              <a:cs typeface="+mn-cs"/>
            </a:endParaRPr>
          </a:p>
        </p:txBody>
      </p:sp>
      <p:sp>
        <p:nvSpPr>
          <p:cNvPr id="12" name="Freeform: Shape 11">
            <a:extLst>
              <a:ext uri="{FF2B5EF4-FFF2-40B4-BE49-F238E27FC236}">
                <a16:creationId xmlns:a16="http://schemas.microsoft.com/office/drawing/2014/main" id="{DAAE4CDD-124C-4DCF-9584-B6033B545DD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 y="0"/>
            <a:ext cx="4167271" cy="6858000"/>
          </a:xfrm>
          <a:custGeom>
            <a:avLst/>
            <a:gdLst>
              <a:gd name="connsiteX0" fmla="*/ 0 w 4167271"/>
              <a:gd name="connsiteY0" fmla="*/ 0 h 6858000"/>
              <a:gd name="connsiteX1" fmla="*/ 2259550 w 4167271"/>
              <a:gd name="connsiteY1" fmla="*/ 0 h 6858000"/>
              <a:gd name="connsiteX2" fmla="*/ 2387803 w 4167271"/>
              <a:gd name="connsiteY2" fmla="*/ 82222 h 6858000"/>
              <a:gd name="connsiteX3" fmla="*/ 4167271 w 4167271"/>
              <a:gd name="connsiteY3" fmla="*/ 3429000 h 6858000"/>
              <a:gd name="connsiteX4" fmla="*/ 2387803 w 4167271"/>
              <a:gd name="connsiteY4" fmla="*/ 6775779 h 6858000"/>
              <a:gd name="connsiteX5" fmla="*/ 2259550 w 4167271"/>
              <a:gd name="connsiteY5" fmla="*/ 6858000 h 6858000"/>
              <a:gd name="connsiteX6" fmla="*/ 0 w 4167271"/>
              <a:gd name="connsiteY6"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67271" h="6858000">
                <a:moveTo>
                  <a:pt x="0" y="0"/>
                </a:moveTo>
                <a:lnTo>
                  <a:pt x="2259550" y="0"/>
                </a:lnTo>
                <a:lnTo>
                  <a:pt x="2387803" y="82222"/>
                </a:lnTo>
                <a:cubicBezTo>
                  <a:pt x="3461407" y="807534"/>
                  <a:pt x="4167271" y="2035835"/>
                  <a:pt x="4167271" y="3429000"/>
                </a:cubicBezTo>
                <a:cubicBezTo>
                  <a:pt x="4167271" y="4822165"/>
                  <a:pt x="3461407" y="6050467"/>
                  <a:pt x="2387803" y="6775779"/>
                </a:cubicBezTo>
                <a:lnTo>
                  <a:pt x="2259550" y="6858000"/>
                </a:lnTo>
                <a:lnTo>
                  <a:pt x="0" y="6858000"/>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Public Sans"/>
              <a:ea typeface="+mn-ea"/>
              <a:cs typeface="+mn-cs"/>
            </a:endParaRPr>
          </a:p>
        </p:txBody>
      </p:sp>
      <p:sp>
        <p:nvSpPr>
          <p:cNvPr id="2" name="Title 1">
            <a:extLst>
              <a:ext uri="{FF2B5EF4-FFF2-40B4-BE49-F238E27FC236}">
                <a16:creationId xmlns:a16="http://schemas.microsoft.com/office/drawing/2014/main" id="{3630D9C6-276F-4D27-8C4E-B26E36AC76AC}"/>
              </a:ext>
            </a:extLst>
          </p:cNvPr>
          <p:cNvSpPr>
            <a:spLocks noGrp="1"/>
          </p:cNvSpPr>
          <p:nvPr>
            <p:ph type="title"/>
          </p:nvPr>
        </p:nvSpPr>
        <p:spPr>
          <a:xfrm>
            <a:off x="408707" y="2250787"/>
            <a:ext cx="3200400" cy="4461163"/>
          </a:xfrm>
        </p:spPr>
        <p:txBody>
          <a:bodyPr anchor="ctr">
            <a:normAutofit/>
          </a:bodyPr>
          <a:lstStyle/>
          <a:p>
            <a:pPr algn="ctr"/>
            <a:r>
              <a:rPr lang="en-US" sz="3200" dirty="0">
                <a:solidFill>
                  <a:schemeClr val="bg1"/>
                </a:solidFill>
              </a:rPr>
              <a:t>Post-Award Information </a:t>
            </a:r>
            <a:r>
              <a:rPr lang="en-US" sz="3200" i="1" dirty="0">
                <a:solidFill>
                  <a:schemeClr val="bg1"/>
                </a:solidFill>
              </a:rPr>
              <a:t>(cont.)</a:t>
            </a:r>
          </a:p>
        </p:txBody>
      </p:sp>
      <p:sp>
        <p:nvSpPr>
          <p:cNvPr id="14" name="Arc 13">
            <a:extLst>
              <a:ext uri="{FF2B5EF4-FFF2-40B4-BE49-F238E27FC236}">
                <a16:creationId xmlns:a16="http://schemas.microsoft.com/office/drawing/2014/main" id="{081E4A58-353D-44AE-B2FC-2A74E2E400F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V="1">
            <a:off x="7550402" y="2455479"/>
            <a:ext cx="4083433" cy="4083433"/>
          </a:xfrm>
          <a:prstGeom prst="arc">
            <a:avLst/>
          </a:prstGeom>
          <a:ln w="127000" cap="rnd">
            <a:solidFill>
              <a:schemeClr val="accent4"/>
            </a:solidFill>
            <a:prstDash val="dash"/>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3F3F3F"/>
              </a:solidFill>
              <a:effectLst/>
              <a:uLnTx/>
              <a:uFillTx/>
              <a:latin typeface="Public Sans"/>
              <a:ea typeface="+mn-ea"/>
              <a:cs typeface="+mn-cs"/>
            </a:endParaRPr>
          </a:p>
        </p:txBody>
      </p:sp>
      <p:sp>
        <p:nvSpPr>
          <p:cNvPr id="3" name="Content Placeholder 2">
            <a:extLst>
              <a:ext uri="{FF2B5EF4-FFF2-40B4-BE49-F238E27FC236}">
                <a16:creationId xmlns:a16="http://schemas.microsoft.com/office/drawing/2014/main" id="{0B328DA5-C605-40B1-A0C9-92F3F237F1F8}"/>
              </a:ext>
            </a:extLst>
          </p:cNvPr>
          <p:cNvSpPr>
            <a:spLocks noGrp="1"/>
          </p:cNvSpPr>
          <p:nvPr>
            <p:ph idx="1"/>
          </p:nvPr>
        </p:nvSpPr>
        <p:spPr>
          <a:xfrm>
            <a:off x="4167272" y="457200"/>
            <a:ext cx="7539304" cy="5762625"/>
          </a:xfrm>
        </p:spPr>
        <p:txBody>
          <a:bodyPr anchor="ctr">
            <a:normAutofit fontScale="25000" lnSpcReduction="20000"/>
          </a:bodyPr>
          <a:lstStyle/>
          <a:p>
            <a:pPr marL="605790" lvl="1" indent="-457200">
              <a:lnSpc>
                <a:spcPct val="120000"/>
              </a:lnSpc>
              <a:spcBef>
                <a:spcPts val="0"/>
              </a:spcBef>
              <a:spcAft>
                <a:spcPts val="600"/>
              </a:spcAft>
              <a:buClr>
                <a:srgbClr val="57D3FF"/>
              </a:buClr>
              <a:buSzPct val="100000"/>
              <a:buFont typeface="Arial" panose="020B0604020202020204" pitchFamily="34" charset="0"/>
              <a:buChar char="•"/>
            </a:pPr>
            <a:r>
              <a:rPr lang="en-US" sz="11200" b="0" dirty="0">
                <a:solidFill>
                  <a:schemeClr val="tx2"/>
                </a:solidFill>
                <a:latin typeface="+mj-lt"/>
              </a:rPr>
              <a:t>Render replaced vehicle/engine inoperable</a:t>
            </a:r>
          </a:p>
          <a:p>
            <a:pPr marL="1117854" lvl="4" indent="-457200">
              <a:lnSpc>
                <a:spcPct val="120000"/>
              </a:lnSpc>
              <a:spcBef>
                <a:spcPts val="0"/>
              </a:spcBef>
              <a:spcAft>
                <a:spcPts val="600"/>
              </a:spcAft>
              <a:buClr>
                <a:srgbClr val="57D3FF"/>
              </a:buClr>
              <a:buSzPct val="100000"/>
              <a:buFont typeface="Arial" panose="020B0604020202020204" pitchFamily="34" charset="0"/>
              <a:buChar char="•"/>
            </a:pPr>
            <a:r>
              <a:rPr lang="en-US" sz="9600" b="0" dirty="0">
                <a:solidFill>
                  <a:schemeClr val="tx2"/>
                </a:solidFill>
                <a:latin typeface="+mj-lt"/>
              </a:rPr>
              <a:t>Engine Replacement: cut a 3-inch hole in the engine block</a:t>
            </a:r>
          </a:p>
          <a:p>
            <a:pPr marL="1117854" lvl="4" indent="-457200">
              <a:lnSpc>
                <a:spcPct val="120000"/>
              </a:lnSpc>
              <a:spcBef>
                <a:spcPts val="0"/>
              </a:spcBef>
              <a:spcAft>
                <a:spcPts val="600"/>
              </a:spcAft>
              <a:buClr>
                <a:srgbClr val="57D3FF"/>
              </a:buClr>
              <a:buSzPct val="100000"/>
              <a:buFont typeface="Arial" panose="020B0604020202020204" pitchFamily="34" charset="0"/>
              <a:buChar char="•"/>
            </a:pPr>
            <a:r>
              <a:rPr lang="en-US" sz="9600" b="0" dirty="0">
                <a:solidFill>
                  <a:schemeClr val="tx2"/>
                </a:solidFill>
                <a:latin typeface="+mj-lt"/>
              </a:rPr>
              <a:t>Vehicle Replacement: in addition</a:t>
            </a:r>
            <a:r>
              <a:rPr lang="en-US" sz="9600" dirty="0">
                <a:solidFill>
                  <a:schemeClr val="tx2"/>
                </a:solidFill>
                <a:latin typeface="+mj-lt"/>
              </a:rPr>
              <a:t> </a:t>
            </a:r>
            <a:r>
              <a:rPr lang="en-US" sz="9600" b="0" dirty="0">
                <a:solidFill>
                  <a:schemeClr val="tx2"/>
                </a:solidFill>
                <a:latin typeface="+mj-lt"/>
              </a:rPr>
              <a:t>to above, disable the chassis by cutting the vehicle’s frame rails completely in half</a:t>
            </a:r>
          </a:p>
          <a:p>
            <a:pPr marL="605790" lvl="1" indent="-457200">
              <a:lnSpc>
                <a:spcPct val="120000"/>
              </a:lnSpc>
              <a:spcBef>
                <a:spcPts val="0"/>
              </a:spcBef>
              <a:spcAft>
                <a:spcPts val="600"/>
              </a:spcAft>
              <a:buClr>
                <a:srgbClr val="57D3FF"/>
              </a:buClr>
              <a:buSzPct val="100000"/>
              <a:buFont typeface="Arial" panose="020B0604020202020204" pitchFamily="34" charset="0"/>
              <a:buChar char="•"/>
            </a:pPr>
            <a:r>
              <a:rPr lang="en-US" sz="11200" b="0" dirty="0">
                <a:solidFill>
                  <a:schemeClr val="tx2"/>
                </a:solidFill>
                <a:latin typeface="+mj-lt"/>
              </a:rPr>
              <a:t>Keep new equipment in operation for at least 3 years or replace with equal or better.</a:t>
            </a:r>
          </a:p>
          <a:p>
            <a:pPr marL="605790" lvl="1" indent="-457200">
              <a:lnSpc>
                <a:spcPct val="120000"/>
              </a:lnSpc>
              <a:spcBef>
                <a:spcPts val="0"/>
              </a:spcBef>
              <a:spcAft>
                <a:spcPts val="600"/>
              </a:spcAft>
              <a:buClr>
                <a:srgbClr val="57D3FF"/>
              </a:buClr>
              <a:buSzPct val="100000"/>
              <a:buFont typeface="Arial" panose="020B0604020202020204" pitchFamily="34" charset="0"/>
              <a:buChar char="•"/>
            </a:pPr>
            <a:r>
              <a:rPr lang="en-US" sz="11200" b="0" dirty="0">
                <a:solidFill>
                  <a:schemeClr val="tx2"/>
                </a:solidFill>
                <a:latin typeface="+mj-lt"/>
              </a:rPr>
              <a:t>If EV infrastructure installed with electric replacement or repower, and it’s publicly accessible, then must comply with CGS.</a:t>
            </a:r>
          </a:p>
          <a:p>
            <a:pPr marL="605790" lvl="1" indent="-457200">
              <a:lnSpc>
                <a:spcPct val="120000"/>
              </a:lnSpc>
              <a:spcBef>
                <a:spcPts val="0"/>
              </a:spcBef>
              <a:spcAft>
                <a:spcPts val="600"/>
              </a:spcAft>
              <a:buClr>
                <a:srgbClr val="57D3FF"/>
              </a:buClr>
              <a:buSzPct val="100000"/>
              <a:buFont typeface="Arial" panose="020B0604020202020204" pitchFamily="34" charset="0"/>
              <a:buChar char="•"/>
            </a:pPr>
            <a:endParaRPr lang="en-US" sz="3200" dirty="0"/>
          </a:p>
        </p:txBody>
      </p:sp>
      <p:sp>
        <p:nvSpPr>
          <p:cNvPr id="4" name="Date Placeholder 3">
            <a:extLst>
              <a:ext uri="{FF2B5EF4-FFF2-40B4-BE49-F238E27FC236}">
                <a16:creationId xmlns:a16="http://schemas.microsoft.com/office/drawing/2014/main" id="{E53E3C65-D16D-466B-BCBC-01E86B20F644}"/>
              </a:ext>
            </a:extLst>
          </p:cNvPr>
          <p:cNvSpPr>
            <a:spLocks noGrp="1"/>
          </p:cNvSpPr>
          <p:nvPr>
            <p:ph type="dt" sz="half" idx="10"/>
          </p:nvPr>
        </p:nvSpPr>
        <p:spPr>
          <a:xfrm>
            <a:off x="1828800" y="6356350"/>
            <a:ext cx="1639957" cy="365125"/>
          </a:xfrm>
        </p:spPr>
        <p:txBody>
          <a:bodyPr>
            <a:normAutofit/>
          </a:bodyPr>
          <a:lstStyle/>
          <a:p>
            <a:pPr marL="0" marR="0" lvl="0" indent="0" algn="r" defTabSz="457200" rtl="0" eaLnBrk="1" fontAlgn="auto" latinLnBrk="0" hangingPunct="1">
              <a:lnSpc>
                <a:spcPct val="100000"/>
              </a:lnSpc>
              <a:spcBef>
                <a:spcPts val="0"/>
              </a:spcBef>
              <a:spcAft>
                <a:spcPts val="600"/>
              </a:spcAft>
              <a:buClrTx/>
              <a:buSzTx/>
              <a:buFontTx/>
              <a:buNone/>
              <a:tabLst/>
              <a:defRPr/>
            </a:pPr>
            <a:fld id="{FDEE75F8-48EB-4839-9E71-8CCEE647FA5C}" type="datetime1">
              <a:rPr kumimoji="0" lang="en-US" sz="1000" b="0" i="0" u="none" strike="noStrike" kern="1200" cap="none" spc="0" normalizeH="0" baseline="0" noProof="0" smtClean="0">
                <a:ln>
                  <a:noFill/>
                </a:ln>
                <a:solidFill>
                  <a:srgbClr val="FFFFFF"/>
                </a:solidFill>
                <a:effectLst/>
                <a:uLnTx/>
                <a:uFillTx/>
                <a:latin typeface="Public Sans ExtraBold"/>
                <a:ea typeface="+mn-ea"/>
                <a:cs typeface="+mn-cs"/>
              </a:rPr>
              <a:pPr marL="0" marR="0" lvl="0" indent="0" algn="r" defTabSz="457200" rtl="0" eaLnBrk="1" fontAlgn="auto" latinLnBrk="0" hangingPunct="1">
                <a:lnSpc>
                  <a:spcPct val="100000"/>
                </a:lnSpc>
                <a:spcBef>
                  <a:spcPts val="0"/>
                </a:spcBef>
                <a:spcAft>
                  <a:spcPts val="600"/>
                </a:spcAft>
                <a:buClrTx/>
                <a:buSzTx/>
                <a:buFontTx/>
                <a:buNone/>
                <a:tabLst/>
                <a:defRPr/>
              </a:pPr>
              <a:t>1/9/2025</a:t>
            </a:fld>
            <a:endParaRPr kumimoji="0" lang="en-US" sz="1000" b="0" i="0" u="none" strike="noStrike" kern="1200" cap="none" spc="0" normalizeH="0" baseline="0" noProof="0" dirty="0">
              <a:ln>
                <a:noFill/>
              </a:ln>
              <a:solidFill>
                <a:srgbClr val="FFFFFF"/>
              </a:solidFill>
              <a:effectLst/>
              <a:uLnTx/>
              <a:uFillTx/>
              <a:latin typeface="Public Sans ExtraBold"/>
              <a:ea typeface="+mn-ea"/>
              <a:cs typeface="+mn-cs"/>
            </a:endParaRPr>
          </a:p>
        </p:txBody>
      </p:sp>
      <p:sp>
        <p:nvSpPr>
          <p:cNvPr id="5" name="Footer Placeholder 4">
            <a:extLst>
              <a:ext uri="{FF2B5EF4-FFF2-40B4-BE49-F238E27FC236}">
                <a16:creationId xmlns:a16="http://schemas.microsoft.com/office/drawing/2014/main" id="{F00EBBC9-2D71-471B-B443-E7F11EB28810}"/>
              </a:ext>
            </a:extLst>
          </p:cNvPr>
          <p:cNvSpPr>
            <a:spLocks noGrp="1"/>
          </p:cNvSpPr>
          <p:nvPr>
            <p:ph type="ftr" sz="quarter" idx="11"/>
          </p:nvPr>
        </p:nvSpPr>
        <p:spPr>
          <a:xfrm>
            <a:off x="4038600" y="6356350"/>
            <a:ext cx="5251174" cy="365125"/>
          </a:xfrm>
        </p:spPr>
        <p:txBody>
          <a:bodyPr>
            <a:normAutofit/>
          </a:bodyPr>
          <a:lstStyle/>
          <a:p>
            <a:pPr marL="0" marR="0" lvl="0" indent="0" algn="l" defTabSz="457200" rtl="0" eaLnBrk="1" fontAlgn="auto" latinLnBrk="0" hangingPunct="1">
              <a:lnSpc>
                <a:spcPct val="100000"/>
              </a:lnSpc>
              <a:spcBef>
                <a:spcPts val="0"/>
              </a:spcBef>
              <a:spcAft>
                <a:spcPts val="600"/>
              </a:spcAft>
              <a:buClrTx/>
              <a:buSzTx/>
              <a:buFontTx/>
              <a:buNone/>
              <a:tabLst/>
              <a:defRPr/>
            </a:pPr>
            <a:r>
              <a:rPr kumimoji="0" lang="en-US" sz="1000" b="0" i="0" u="none" strike="noStrike" kern="1200" cap="none" spc="0" normalizeH="0" baseline="0" noProof="0" dirty="0">
                <a:ln>
                  <a:noFill/>
                </a:ln>
                <a:solidFill>
                  <a:prstClr val="white">
                    <a:lumMod val="50000"/>
                  </a:prstClr>
                </a:solidFill>
                <a:effectLst/>
                <a:uLnTx/>
                <a:uFillTx/>
                <a:latin typeface="Public Sans ExtraBold"/>
                <a:ea typeface="+mn-ea"/>
                <a:cs typeface="+mn-cs"/>
              </a:rPr>
              <a:t>Connecticut Department of Energy &amp; Environmental Protection</a:t>
            </a:r>
          </a:p>
        </p:txBody>
      </p:sp>
      <p:pic>
        <p:nvPicPr>
          <p:cNvPr id="6" name="Picture 5">
            <a:extLst>
              <a:ext uri="{FF2B5EF4-FFF2-40B4-BE49-F238E27FC236}">
                <a16:creationId xmlns:a16="http://schemas.microsoft.com/office/drawing/2014/main" id="{151EDD61-79B9-408C-A3EF-87EEC0DB1767}"/>
              </a:ext>
            </a:extLst>
          </p:cNvPr>
          <p:cNvPicPr>
            <a:picLocks noChangeAspect="1"/>
          </p:cNvPicPr>
          <p:nvPr/>
        </p:nvPicPr>
        <p:blipFill rotWithShape="1">
          <a:blip r:embed="rId2">
            <a:extLst>
              <a:ext uri="{28A0092B-C50C-407E-A947-70E740481C1C}">
                <a14:useLocalDpi xmlns:a14="http://schemas.microsoft.com/office/drawing/2010/main" val="0"/>
              </a:ext>
            </a:extLst>
          </a:blip>
          <a:srcRect t="34381" r="23665" b="34454"/>
          <a:stretch/>
        </p:blipFill>
        <p:spPr>
          <a:xfrm>
            <a:off x="623614" y="1014648"/>
            <a:ext cx="3335659" cy="2414352"/>
          </a:xfrm>
          <a:prstGeom prst="round2DiagRect">
            <a:avLst>
              <a:gd name="adj1" fmla="val 16667"/>
              <a:gd name="adj2" fmla="val 0"/>
            </a:avLst>
          </a:prstGeom>
          <a:ln w="38100" cap="sq">
            <a:solidFill>
              <a:srgbClr val="253A64"/>
            </a:solidFill>
            <a:miter lim="800000"/>
          </a:ln>
          <a:effectLst>
            <a:outerShdw blurRad="254000" algn="tl" rotWithShape="0">
              <a:srgbClr val="000000">
                <a:alpha val="43000"/>
              </a:srgbClr>
            </a:outerShdw>
          </a:effectLst>
        </p:spPr>
      </p:pic>
    </p:spTree>
    <p:extLst>
      <p:ext uri="{BB962C8B-B14F-4D97-AF65-F5344CB8AC3E}">
        <p14:creationId xmlns:p14="http://schemas.microsoft.com/office/powerpoint/2010/main" val="3393881901"/>
      </p:ext>
    </p:extLst>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0" name="Rectangle 9">
            <a:extLst>
              <a:ext uri="{FF2B5EF4-FFF2-40B4-BE49-F238E27FC236}">
                <a16:creationId xmlns:a16="http://schemas.microsoft.com/office/drawing/2014/main" id="{DEE2AD96-B495-4E06-9291-B71706F728C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w="12700" cap="flat" cmpd="sng" algn="ctr">
            <a:noFill/>
            <a:prstDash val="solid"/>
            <a:miter lim="800000"/>
          </a:ln>
          <a:effectLst/>
          <a:extLs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Public Sans"/>
              <a:ea typeface="+mn-ea"/>
              <a:cs typeface="+mn-cs"/>
            </a:endParaRPr>
          </a:p>
        </p:txBody>
      </p:sp>
      <p:sp>
        <p:nvSpPr>
          <p:cNvPr id="12" name="Rectangle 11">
            <a:extLst>
              <a:ext uri="{FF2B5EF4-FFF2-40B4-BE49-F238E27FC236}">
                <a16:creationId xmlns:a16="http://schemas.microsoft.com/office/drawing/2014/main" id="{53CF6D67-C5A8-4ADD-9E8E-1E38CA1D316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flipH="1">
            <a:off x="-638515" y="639280"/>
            <a:ext cx="6858000" cy="5579440"/>
          </a:xfrm>
          <a:prstGeom prst="rect">
            <a:avLst/>
          </a:prstGeom>
          <a:gradFill>
            <a:gsLst>
              <a:gs pos="8000">
                <a:srgbClr val="000000"/>
              </a:gs>
              <a:gs pos="100000">
                <a:schemeClr val="accent1">
                  <a:lumMod val="75000"/>
                </a:schemeClr>
              </a:gs>
            </a:gsLst>
            <a:lin ang="3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Public Sans"/>
              <a:ea typeface="+mn-ea"/>
              <a:cs typeface="+mn-cs"/>
            </a:endParaRPr>
          </a:p>
        </p:txBody>
      </p:sp>
      <p:sp>
        <p:nvSpPr>
          <p:cNvPr id="14" name="Rectangle 13">
            <a:extLst>
              <a:ext uri="{FF2B5EF4-FFF2-40B4-BE49-F238E27FC236}">
                <a16:creationId xmlns:a16="http://schemas.microsoft.com/office/drawing/2014/main" id="{86909FA0-B515-4681-B7A8-FA281D133B94}"/>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flipH="1">
            <a:off x="-393206" y="395206"/>
            <a:ext cx="6346209" cy="5576080"/>
          </a:xfrm>
          <a:prstGeom prst="rect">
            <a:avLst/>
          </a:prstGeom>
          <a:gradFill>
            <a:gsLst>
              <a:gs pos="0">
                <a:srgbClr val="000000">
                  <a:alpha val="0"/>
                </a:srgbClr>
              </a:gs>
              <a:gs pos="99000">
                <a:schemeClr val="accent1">
                  <a:alpha val="0"/>
                </a:schemeClr>
              </a:gs>
            </a:gsLst>
            <a:lin ang="1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Public Sans"/>
              <a:ea typeface="+mn-ea"/>
              <a:cs typeface="+mn-cs"/>
            </a:endParaRPr>
          </a:p>
        </p:txBody>
      </p:sp>
      <p:sp>
        <p:nvSpPr>
          <p:cNvPr id="16" name="Rectangle 15">
            <a:extLst>
              <a:ext uri="{FF2B5EF4-FFF2-40B4-BE49-F238E27FC236}">
                <a16:creationId xmlns:a16="http://schemas.microsoft.com/office/drawing/2014/main" id="{21C9FE86-FCC3-4A31-AA1C-C882262B7FE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flipH="1">
            <a:off x="1528907" y="2818967"/>
            <a:ext cx="2501979" cy="5576080"/>
          </a:xfrm>
          <a:prstGeom prst="rect">
            <a:avLst/>
          </a:prstGeom>
          <a:gradFill>
            <a:gsLst>
              <a:gs pos="2000">
                <a:schemeClr val="accent1">
                  <a:alpha val="29000"/>
                </a:schemeClr>
              </a:gs>
              <a:gs pos="100000">
                <a:srgbClr val="000000">
                  <a:alpha val="30000"/>
                </a:srgbClr>
              </a:gs>
            </a:gsLst>
            <a:lin ang="7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Public Sans"/>
              <a:ea typeface="+mn-ea"/>
              <a:cs typeface="+mn-cs"/>
            </a:endParaRPr>
          </a:p>
        </p:txBody>
      </p:sp>
      <p:sp>
        <p:nvSpPr>
          <p:cNvPr id="18" name="Rectangle 17">
            <a:extLst>
              <a:ext uri="{FF2B5EF4-FFF2-40B4-BE49-F238E27FC236}">
                <a16:creationId xmlns:a16="http://schemas.microsoft.com/office/drawing/2014/main" id="{7D96243B-ECED-4B71-8E06-AE9A285EAD20}"/>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flipH="1">
            <a:off x="-425002" y="852793"/>
            <a:ext cx="6858001" cy="5152412"/>
          </a:xfrm>
          <a:prstGeom prst="rect">
            <a:avLst/>
          </a:prstGeom>
          <a:gradFill>
            <a:gsLst>
              <a:gs pos="0">
                <a:srgbClr val="000000">
                  <a:alpha val="0"/>
                </a:srgbClr>
              </a:gs>
              <a:gs pos="99000">
                <a:schemeClr val="accent1">
                  <a:alpha val="11000"/>
                </a:schemeClr>
              </a:gs>
            </a:gsLst>
            <a:lin ang="7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Public Sans"/>
              <a:ea typeface="+mn-ea"/>
              <a:cs typeface="+mn-cs"/>
            </a:endParaRPr>
          </a:p>
        </p:txBody>
      </p:sp>
      <p:sp>
        <p:nvSpPr>
          <p:cNvPr id="20" name="Oval 19">
            <a:extLst>
              <a:ext uri="{FF2B5EF4-FFF2-40B4-BE49-F238E27FC236}">
                <a16:creationId xmlns:a16="http://schemas.microsoft.com/office/drawing/2014/main" id="{A09989E4-EFDC-4A90-A633-E0525FB4139E}"/>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6097846">
            <a:off x="818753" y="1128497"/>
            <a:ext cx="4318303" cy="4318303"/>
          </a:xfrm>
          <a:prstGeom prst="ellipse">
            <a:avLst/>
          </a:prstGeom>
          <a:gradFill>
            <a:gsLst>
              <a:gs pos="39000">
                <a:schemeClr val="accent1">
                  <a:alpha val="0"/>
                </a:schemeClr>
              </a:gs>
              <a:gs pos="100000">
                <a:schemeClr val="accent1">
                  <a:lumMod val="60000"/>
                  <a:lumOff val="40000"/>
                  <a:alpha val="15000"/>
                </a:schemeClr>
              </a:gs>
            </a:gsLst>
            <a:lin ang="17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Public Sans"/>
              <a:ea typeface="+mn-ea"/>
              <a:cs typeface="+mn-cs"/>
            </a:endParaRPr>
          </a:p>
        </p:txBody>
      </p:sp>
      <p:sp>
        <p:nvSpPr>
          <p:cNvPr id="2" name="Title 1">
            <a:extLst>
              <a:ext uri="{FF2B5EF4-FFF2-40B4-BE49-F238E27FC236}">
                <a16:creationId xmlns:a16="http://schemas.microsoft.com/office/drawing/2014/main" id="{A1E73891-223D-4801-97EF-CD0A07F630E7}"/>
              </a:ext>
            </a:extLst>
          </p:cNvPr>
          <p:cNvSpPr>
            <a:spLocks noGrp="1"/>
          </p:cNvSpPr>
          <p:nvPr>
            <p:ph type="title"/>
          </p:nvPr>
        </p:nvSpPr>
        <p:spPr>
          <a:xfrm>
            <a:off x="826396" y="586855"/>
            <a:ext cx="4230100" cy="3985145"/>
          </a:xfrm>
        </p:spPr>
        <p:txBody>
          <a:bodyPr anchor="b">
            <a:normAutofit/>
          </a:bodyPr>
          <a:lstStyle/>
          <a:p>
            <a:pPr algn="r"/>
            <a:br>
              <a:rPr lang="en-US" sz="4000" dirty="0">
                <a:solidFill>
                  <a:srgbClr val="FFFFFF"/>
                </a:solidFill>
              </a:rPr>
            </a:br>
            <a:r>
              <a:rPr lang="en-US" sz="4000" dirty="0">
                <a:solidFill>
                  <a:srgbClr val="FFFFFF"/>
                </a:solidFill>
              </a:rPr>
              <a:t>“Lightning Round”</a:t>
            </a:r>
            <a:br>
              <a:rPr lang="en-US" sz="4000" dirty="0">
                <a:solidFill>
                  <a:srgbClr val="FFFFFF"/>
                </a:solidFill>
              </a:rPr>
            </a:br>
            <a:r>
              <a:rPr lang="en-US" sz="4000" dirty="0">
                <a:solidFill>
                  <a:srgbClr val="FFFFFF"/>
                </a:solidFill>
              </a:rPr>
              <a:t>Answers to Common Questions</a:t>
            </a:r>
          </a:p>
        </p:txBody>
      </p:sp>
      <p:sp>
        <p:nvSpPr>
          <p:cNvPr id="5" name="Footer Placeholder 4">
            <a:extLst>
              <a:ext uri="{FF2B5EF4-FFF2-40B4-BE49-F238E27FC236}">
                <a16:creationId xmlns:a16="http://schemas.microsoft.com/office/drawing/2014/main" id="{1C80312C-411F-4C9A-8A49-55F0F702A3D5}"/>
              </a:ext>
            </a:extLst>
          </p:cNvPr>
          <p:cNvSpPr>
            <a:spLocks noGrp="1"/>
          </p:cNvSpPr>
          <p:nvPr>
            <p:ph type="ftr" sz="quarter" idx="11"/>
          </p:nvPr>
        </p:nvSpPr>
        <p:spPr>
          <a:xfrm rot="5400000">
            <a:off x="-1828800" y="1984248"/>
            <a:ext cx="4114800" cy="365125"/>
          </a:xfrm>
        </p:spPr>
        <p:txBody>
          <a:bodyPr>
            <a:normAutofit/>
          </a:bodyPr>
          <a:lstStyle/>
          <a:p>
            <a:pPr marL="0" marR="0" lvl="0" indent="0" algn="l" defTabSz="457200" rtl="0" eaLnBrk="1" fontAlgn="auto" latinLnBrk="0" hangingPunct="1">
              <a:lnSpc>
                <a:spcPct val="100000"/>
              </a:lnSpc>
              <a:spcBef>
                <a:spcPts val="0"/>
              </a:spcBef>
              <a:spcAft>
                <a:spcPts val="600"/>
              </a:spcAft>
              <a:buClrTx/>
              <a:buSzTx/>
              <a:buFontTx/>
              <a:buNone/>
              <a:tabLst/>
              <a:defRPr/>
            </a:pPr>
            <a:r>
              <a:rPr kumimoji="0" lang="en-US" sz="1100" b="0" i="0" u="none" strike="noStrike" kern="1200" cap="none" spc="0" normalizeH="0" baseline="0" noProof="0" dirty="0">
                <a:ln>
                  <a:noFill/>
                </a:ln>
                <a:solidFill>
                  <a:srgbClr val="FFFFFF"/>
                </a:solidFill>
                <a:effectLst/>
                <a:uLnTx/>
                <a:uFillTx/>
                <a:latin typeface="Public Sans ExtraBold"/>
                <a:ea typeface="+mn-ea"/>
                <a:cs typeface="+mn-cs"/>
              </a:rPr>
              <a:t>Connecticut Department of Energy &amp; Environmental Protection</a:t>
            </a:r>
          </a:p>
        </p:txBody>
      </p:sp>
      <p:sp>
        <p:nvSpPr>
          <p:cNvPr id="3" name="Content Placeholder 2">
            <a:extLst>
              <a:ext uri="{FF2B5EF4-FFF2-40B4-BE49-F238E27FC236}">
                <a16:creationId xmlns:a16="http://schemas.microsoft.com/office/drawing/2014/main" id="{43D5D029-000F-4CEF-BE67-5B2F92E7985F}"/>
              </a:ext>
            </a:extLst>
          </p:cNvPr>
          <p:cNvSpPr>
            <a:spLocks noGrp="1"/>
          </p:cNvSpPr>
          <p:nvPr>
            <p:ph idx="1"/>
          </p:nvPr>
        </p:nvSpPr>
        <p:spPr>
          <a:xfrm>
            <a:off x="5994964" y="909617"/>
            <a:ext cx="5587435" cy="5546047"/>
          </a:xfrm>
        </p:spPr>
        <p:txBody>
          <a:bodyPr anchor="ctr">
            <a:normAutofit fontScale="25000" lnSpcReduction="20000"/>
          </a:bodyPr>
          <a:lstStyle/>
          <a:p>
            <a:pPr marL="605790" lvl="1" indent="-457200">
              <a:lnSpc>
                <a:spcPct val="120000"/>
              </a:lnSpc>
              <a:spcBef>
                <a:spcPts val="0"/>
              </a:spcBef>
              <a:spcAft>
                <a:spcPts val="600"/>
              </a:spcAft>
              <a:buClr>
                <a:srgbClr val="57D3FF"/>
              </a:buClr>
              <a:buSzPct val="100000"/>
              <a:buFont typeface="Arial" panose="020B0604020202020204" pitchFamily="34" charset="0"/>
              <a:buChar char="•"/>
            </a:pPr>
            <a:r>
              <a:rPr lang="en-US" sz="9600" b="0" dirty="0">
                <a:solidFill>
                  <a:srgbClr val="0D2C6C"/>
                </a:solidFill>
                <a:latin typeface="+mj-lt"/>
              </a:rPr>
              <a:t>Our goal is to announce award decisions within 75 days of the application deadline.</a:t>
            </a:r>
          </a:p>
          <a:p>
            <a:pPr marL="605790" lvl="1" indent="-457200">
              <a:lnSpc>
                <a:spcPct val="120000"/>
              </a:lnSpc>
              <a:spcBef>
                <a:spcPts val="0"/>
              </a:spcBef>
              <a:spcAft>
                <a:spcPts val="600"/>
              </a:spcAft>
              <a:buClr>
                <a:srgbClr val="57D3FF"/>
              </a:buClr>
              <a:buSzPct val="100000"/>
              <a:buFont typeface="Arial" panose="020B0604020202020204" pitchFamily="34" charset="0"/>
              <a:buChar char="•"/>
            </a:pPr>
            <a:r>
              <a:rPr lang="en-US" sz="9600" b="0" dirty="0">
                <a:solidFill>
                  <a:srgbClr val="0D2C6C"/>
                </a:solidFill>
                <a:latin typeface="+mj-lt"/>
              </a:rPr>
              <a:t>This is a competitive grant program.  Emission reductions are one part of the criteria that applications will be ranked against.  Please see application form for list of preferential criteria.</a:t>
            </a:r>
          </a:p>
          <a:p>
            <a:pPr marL="605790" lvl="1" indent="-457200">
              <a:lnSpc>
                <a:spcPct val="120000"/>
              </a:lnSpc>
              <a:spcBef>
                <a:spcPts val="0"/>
              </a:spcBef>
              <a:spcAft>
                <a:spcPts val="600"/>
              </a:spcAft>
              <a:buClr>
                <a:srgbClr val="57D3FF"/>
              </a:buClr>
              <a:buSzPct val="100000"/>
              <a:buFont typeface="Arial" panose="020B0604020202020204" pitchFamily="34" charset="0"/>
              <a:buChar char="•"/>
            </a:pPr>
            <a:r>
              <a:rPr lang="en-US" sz="9600" b="0" dirty="0">
                <a:solidFill>
                  <a:srgbClr val="0D2C6C"/>
                </a:solidFill>
                <a:latin typeface="+mj-lt"/>
              </a:rPr>
              <a:t>There are no targets for $/ton pollutant reduced but cost effectiveness is also an evaluation criteria.</a:t>
            </a:r>
          </a:p>
          <a:p>
            <a:pPr marL="605790" lvl="1" indent="-457200">
              <a:lnSpc>
                <a:spcPct val="120000"/>
              </a:lnSpc>
              <a:spcBef>
                <a:spcPts val="0"/>
              </a:spcBef>
              <a:spcAft>
                <a:spcPts val="600"/>
              </a:spcAft>
              <a:buClr>
                <a:srgbClr val="57D3FF"/>
              </a:buClr>
              <a:buSzPct val="100000"/>
              <a:buFont typeface="Arial" panose="020B0604020202020204" pitchFamily="34" charset="0"/>
              <a:buChar char="•"/>
            </a:pPr>
            <a:r>
              <a:rPr lang="en-US" sz="9600" b="0" dirty="0">
                <a:solidFill>
                  <a:srgbClr val="0D2C6C"/>
                </a:solidFill>
                <a:latin typeface="+mj-lt"/>
              </a:rPr>
              <a:t>Partial awards may be issued, and maximum funding is not guaranteed.</a:t>
            </a:r>
          </a:p>
          <a:p>
            <a:pPr marL="605790" lvl="1" indent="-457200">
              <a:lnSpc>
                <a:spcPct val="120000"/>
              </a:lnSpc>
              <a:spcBef>
                <a:spcPts val="0"/>
              </a:spcBef>
              <a:spcAft>
                <a:spcPts val="600"/>
              </a:spcAft>
              <a:buClr>
                <a:srgbClr val="57D3FF"/>
              </a:buClr>
              <a:buSzPct val="100000"/>
              <a:buFont typeface="Arial" panose="020B0604020202020204" pitchFamily="34" charset="0"/>
              <a:buChar char="•"/>
            </a:pPr>
            <a:r>
              <a:rPr lang="en-US" sz="9600" b="0" dirty="0">
                <a:solidFill>
                  <a:srgbClr val="0D2C6C"/>
                </a:solidFill>
              </a:rPr>
              <a:t>Projects initiated prior to </a:t>
            </a:r>
            <a:r>
              <a:rPr lang="en-US" sz="9600" b="0" dirty="0">
                <a:solidFill>
                  <a:srgbClr val="0D2C6C"/>
                </a:solidFill>
                <a:latin typeface="+mj-lt"/>
              </a:rPr>
              <a:t>t</a:t>
            </a:r>
            <a:r>
              <a:rPr lang="en-US" sz="9600" b="0" dirty="0">
                <a:solidFill>
                  <a:srgbClr val="0D2C6C"/>
                </a:solidFill>
                <a:effectLst/>
                <a:latin typeface="+mj-lt"/>
                <a:ea typeface="Calibri" panose="020F0502020204030204" pitchFamily="34" charset="0"/>
                <a:cs typeface="Times New Roman" panose="02020603050405020304" pitchFamily="18" charset="0"/>
              </a:rPr>
              <a:t>he execution of a contract or similar agreement</a:t>
            </a:r>
            <a:r>
              <a:rPr lang="en-US" sz="9600" b="0" dirty="0">
                <a:solidFill>
                  <a:srgbClr val="0D2C6C"/>
                </a:solidFill>
              </a:rPr>
              <a:t> are not eligible for funding.</a:t>
            </a:r>
            <a:endParaRPr lang="en-US" sz="9600" b="0" dirty="0">
              <a:solidFill>
                <a:srgbClr val="0D2C6C"/>
              </a:solidFill>
              <a:latin typeface="+mj-lt"/>
            </a:endParaRPr>
          </a:p>
          <a:p>
            <a:endParaRPr lang="en-US" sz="2000" dirty="0"/>
          </a:p>
        </p:txBody>
      </p:sp>
      <p:sp>
        <p:nvSpPr>
          <p:cNvPr id="4" name="Date Placeholder 3">
            <a:extLst>
              <a:ext uri="{FF2B5EF4-FFF2-40B4-BE49-F238E27FC236}">
                <a16:creationId xmlns:a16="http://schemas.microsoft.com/office/drawing/2014/main" id="{A4AE2AA9-96E0-47D2-8E35-E082D771E986}"/>
              </a:ext>
            </a:extLst>
          </p:cNvPr>
          <p:cNvSpPr>
            <a:spLocks noGrp="1"/>
          </p:cNvSpPr>
          <p:nvPr>
            <p:ph type="dt" sz="half" idx="10"/>
          </p:nvPr>
        </p:nvSpPr>
        <p:spPr>
          <a:xfrm>
            <a:off x="8970264" y="6455664"/>
            <a:ext cx="2743200" cy="365125"/>
          </a:xfrm>
        </p:spPr>
        <p:txBody>
          <a:bodyPr>
            <a:normAutofit/>
          </a:bodyPr>
          <a:lstStyle/>
          <a:p>
            <a:pPr marL="0" marR="0" lvl="0" indent="0" algn="r" defTabSz="457200" rtl="0" eaLnBrk="1" fontAlgn="auto" latinLnBrk="0" hangingPunct="1">
              <a:lnSpc>
                <a:spcPct val="100000"/>
              </a:lnSpc>
              <a:spcBef>
                <a:spcPts val="0"/>
              </a:spcBef>
              <a:spcAft>
                <a:spcPts val="600"/>
              </a:spcAft>
              <a:buClrTx/>
              <a:buSzTx/>
              <a:buFontTx/>
              <a:buNone/>
              <a:tabLst/>
              <a:defRPr/>
            </a:pPr>
            <a:fld id="{FDEE75F8-48EB-4839-9E71-8CCEE647FA5C}" type="datetime1">
              <a:rPr kumimoji="0" lang="en-US" sz="1100" b="0" i="0" u="none" strike="noStrike" kern="1200" cap="none" spc="0" normalizeH="0" baseline="0" noProof="0">
                <a:ln>
                  <a:noFill/>
                </a:ln>
                <a:solidFill>
                  <a:srgbClr val="3F3F3F">
                    <a:lumMod val="50000"/>
                    <a:lumOff val="50000"/>
                  </a:srgbClr>
                </a:solidFill>
                <a:effectLst/>
                <a:uLnTx/>
                <a:uFillTx/>
                <a:latin typeface="Public Sans ExtraBold"/>
                <a:ea typeface="+mn-ea"/>
                <a:cs typeface="+mn-cs"/>
              </a:rPr>
              <a:pPr marL="0" marR="0" lvl="0" indent="0" algn="r" defTabSz="457200" rtl="0" eaLnBrk="1" fontAlgn="auto" latinLnBrk="0" hangingPunct="1">
                <a:lnSpc>
                  <a:spcPct val="100000"/>
                </a:lnSpc>
                <a:spcBef>
                  <a:spcPts val="0"/>
                </a:spcBef>
                <a:spcAft>
                  <a:spcPts val="600"/>
                </a:spcAft>
                <a:buClrTx/>
                <a:buSzTx/>
                <a:buFontTx/>
                <a:buNone/>
                <a:tabLst/>
                <a:defRPr/>
              </a:pPr>
              <a:t>1/9/2025</a:t>
            </a:fld>
            <a:endParaRPr kumimoji="0" lang="en-US" sz="1100" b="0" i="0" u="none" strike="noStrike" kern="1200" cap="none" spc="0" normalizeH="0" baseline="0" noProof="0" dirty="0">
              <a:ln>
                <a:noFill/>
              </a:ln>
              <a:solidFill>
                <a:srgbClr val="3F3F3F">
                  <a:lumMod val="50000"/>
                  <a:lumOff val="50000"/>
                </a:srgbClr>
              </a:solidFill>
              <a:effectLst/>
              <a:uLnTx/>
              <a:uFillTx/>
              <a:latin typeface="Public Sans ExtraBold"/>
              <a:ea typeface="+mn-ea"/>
              <a:cs typeface="+mn-cs"/>
            </a:endParaRPr>
          </a:p>
        </p:txBody>
      </p:sp>
      <p:sp>
        <p:nvSpPr>
          <p:cNvPr id="7" name="Lightning Bolt 6">
            <a:extLst>
              <a:ext uri="{FF2B5EF4-FFF2-40B4-BE49-F238E27FC236}">
                <a16:creationId xmlns:a16="http://schemas.microsoft.com/office/drawing/2014/main" id="{4BEEB8CA-F883-4B8F-A18D-EECA29BE34A8}"/>
              </a:ext>
            </a:extLst>
          </p:cNvPr>
          <p:cNvSpPr/>
          <p:nvPr/>
        </p:nvSpPr>
        <p:spPr>
          <a:xfrm>
            <a:off x="456435" y="86602"/>
            <a:ext cx="1524765" cy="2460175"/>
          </a:xfrm>
          <a:prstGeom prst="lightningBolt">
            <a:avLst/>
          </a:prstGeom>
          <a:gradFill flip="none" rotWithShape="1">
            <a:gsLst>
              <a:gs pos="0">
                <a:srgbClr val="FEFDDB">
                  <a:lumMod val="75000"/>
                  <a:shade val="30000"/>
                  <a:satMod val="115000"/>
                </a:srgbClr>
              </a:gs>
              <a:gs pos="50000">
                <a:srgbClr val="FEFDDB">
                  <a:lumMod val="75000"/>
                  <a:shade val="67500"/>
                  <a:satMod val="115000"/>
                </a:srgbClr>
              </a:gs>
              <a:gs pos="100000">
                <a:srgbClr val="FEFDDB">
                  <a:lumMod val="75000"/>
                  <a:shade val="100000"/>
                  <a:satMod val="115000"/>
                </a:srgbClr>
              </a:gs>
            </a:gsLst>
            <a:lin ang="2700000" scaled="1"/>
            <a:tileRect/>
          </a:gradFill>
          <a:ln w="12700" cap="flat" cmpd="sng" algn="ctr">
            <a:solidFill>
              <a:srgbClr val="FEFDDB">
                <a:lumMod val="75000"/>
              </a:srgbClr>
            </a:solidFill>
            <a:prstDash val="solid"/>
            <a:miter/>
          </a:ln>
          <a:effectLst>
            <a:outerShdw blurRad="63500" sx="102000" sy="102000" algn="ctr"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2A7E"/>
              </a:solidFill>
              <a:effectLst/>
              <a:uLnTx/>
              <a:uFillTx/>
              <a:latin typeface="Calibri"/>
              <a:ea typeface="+mn-ea"/>
              <a:cs typeface="+mn-cs"/>
            </a:endParaRPr>
          </a:p>
        </p:txBody>
      </p:sp>
    </p:spTree>
    <p:extLst>
      <p:ext uri="{BB962C8B-B14F-4D97-AF65-F5344CB8AC3E}">
        <p14:creationId xmlns:p14="http://schemas.microsoft.com/office/powerpoint/2010/main" val="3350308308"/>
      </p:ext>
    </p:extLst>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0" name="Rectangle 9">
            <a:extLst>
              <a:ext uri="{FF2B5EF4-FFF2-40B4-BE49-F238E27FC236}">
                <a16:creationId xmlns:a16="http://schemas.microsoft.com/office/drawing/2014/main" id="{DEE2AD96-B495-4E06-9291-B71706F728C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w="12700" cap="flat" cmpd="sng" algn="ctr">
            <a:noFill/>
            <a:prstDash val="solid"/>
            <a:miter lim="800000"/>
          </a:ln>
          <a:effectLst/>
          <a:extLs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Public Sans"/>
              <a:ea typeface="+mn-ea"/>
              <a:cs typeface="+mn-cs"/>
            </a:endParaRPr>
          </a:p>
        </p:txBody>
      </p:sp>
      <p:sp>
        <p:nvSpPr>
          <p:cNvPr id="12" name="Rectangle 11">
            <a:extLst>
              <a:ext uri="{FF2B5EF4-FFF2-40B4-BE49-F238E27FC236}">
                <a16:creationId xmlns:a16="http://schemas.microsoft.com/office/drawing/2014/main" id="{53CF6D67-C5A8-4ADD-9E8E-1E38CA1D316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flipH="1">
            <a:off x="-638515" y="639280"/>
            <a:ext cx="6858000" cy="5579440"/>
          </a:xfrm>
          <a:prstGeom prst="rect">
            <a:avLst/>
          </a:prstGeom>
          <a:gradFill>
            <a:gsLst>
              <a:gs pos="8000">
                <a:srgbClr val="000000"/>
              </a:gs>
              <a:gs pos="100000">
                <a:schemeClr val="accent1">
                  <a:lumMod val="75000"/>
                </a:schemeClr>
              </a:gs>
            </a:gsLst>
            <a:lin ang="3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Public Sans"/>
              <a:ea typeface="+mn-ea"/>
              <a:cs typeface="+mn-cs"/>
            </a:endParaRPr>
          </a:p>
        </p:txBody>
      </p:sp>
      <p:sp>
        <p:nvSpPr>
          <p:cNvPr id="14" name="Rectangle 13">
            <a:extLst>
              <a:ext uri="{FF2B5EF4-FFF2-40B4-BE49-F238E27FC236}">
                <a16:creationId xmlns:a16="http://schemas.microsoft.com/office/drawing/2014/main" id="{86909FA0-B515-4681-B7A8-FA281D133B94}"/>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flipH="1">
            <a:off x="-393206" y="395206"/>
            <a:ext cx="6346209" cy="5576080"/>
          </a:xfrm>
          <a:prstGeom prst="rect">
            <a:avLst/>
          </a:prstGeom>
          <a:gradFill>
            <a:gsLst>
              <a:gs pos="0">
                <a:srgbClr val="000000">
                  <a:alpha val="0"/>
                </a:srgbClr>
              </a:gs>
              <a:gs pos="99000">
                <a:schemeClr val="accent1">
                  <a:alpha val="0"/>
                </a:schemeClr>
              </a:gs>
            </a:gsLst>
            <a:lin ang="1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Public Sans"/>
              <a:ea typeface="+mn-ea"/>
              <a:cs typeface="+mn-cs"/>
            </a:endParaRPr>
          </a:p>
        </p:txBody>
      </p:sp>
      <p:sp>
        <p:nvSpPr>
          <p:cNvPr id="16" name="Rectangle 15">
            <a:extLst>
              <a:ext uri="{FF2B5EF4-FFF2-40B4-BE49-F238E27FC236}">
                <a16:creationId xmlns:a16="http://schemas.microsoft.com/office/drawing/2014/main" id="{21C9FE86-FCC3-4A31-AA1C-C882262B7FE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flipH="1">
            <a:off x="1528907" y="2818967"/>
            <a:ext cx="2501979" cy="5576080"/>
          </a:xfrm>
          <a:prstGeom prst="rect">
            <a:avLst/>
          </a:prstGeom>
          <a:gradFill>
            <a:gsLst>
              <a:gs pos="2000">
                <a:schemeClr val="accent1">
                  <a:alpha val="29000"/>
                </a:schemeClr>
              </a:gs>
              <a:gs pos="100000">
                <a:srgbClr val="000000">
                  <a:alpha val="30000"/>
                </a:srgbClr>
              </a:gs>
            </a:gsLst>
            <a:lin ang="7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Public Sans"/>
              <a:ea typeface="+mn-ea"/>
              <a:cs typeface="+mn-cs"/>
            </a:endParaRPr>
          </a:p>
        </p:txBody>
      </p:sp>
      <p:sp>
        <p:nvSpPr>
          <p:cNvPr id="18" name="Rectangle 17">
            <a:extLst>
              <a:ext uri="{FF2B5EF4-FFF2-40B4-BE49-F238E27FC236}">
                <a16:creationId xmlns:a16="http://schemas.microsoft.com/office/drawing/2014/main" id="{7D96243B-ECED-4B71-8E06-AE9A285EAD20}"/>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flipH="1">
            <a:off x="-425002" y="852793"/>
            <a:ext cx="6858001" cy="5152412"/>
          </a:xfrm>
          <a:prstGeom prst="rect">
            <a:avLst/>
          </a:prstGeom>
          <a:gradFill>
            <a:gsLst>
              <a:gs pos="0">
                <a:srgbClr val="000000">
                  <a:alpha val="0"/>
                </a:srgbClr>
              </a:gs>
              <a:gs pos="99000">
                <a:schemeClr val="accent1">
                  <a:alpha val="11000"/>
                </a:schemeClr>
              </a:gs>
            </a:gsLst>
            <a:lin ang="7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Public Sans"/>
              <a:ea typeface="+mn-ea"/>
              <a:cs typeface="+mn-cs"/>
            </a:endParaRPr>
          </a:p>
        </p:txBody>
      </p:sp>
      <p:sp>
        <p:nvSpPr>
          <p:cNvPr id="20" name="Oval 19">
            <a:extLst>
              <a:ext uri="{FF2B5EF4-FFF2-40B4-BE49-F238E27FC236}">
                <a16:creationId xmlns:a16="http://schemas.microsoft.com/office/drawing/2014/main" id="{A09989E4-EFDC-4A90-A633-E0525FB4139E}"/>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6097846">
            <a:off x="818753" y="1128497"/>
            <a:ext cx="4318303" cy="4318303"/>
          </a:xfrm>
          <a:prstGeom prst="ellipse">
            <a:avLst/>
          </a:prstGeom>
          <a:gradFill>
            <a:gsLst>
              <a:gs pos="39000">
                <a:schemeClr val="accent1">
                  <a:alpha val="0"/>
                </a:schemeClr>
              </a:gs>
              <a:gs pos="100000">
                <a:schemeClr val="accent1">
                  <a:lumMod val="60000"/>
                  <a:lumOff val="40000"/>
                  <a:alpha val="15000"/>
                </a:schemeClr>
              </a:gs>
            </a:gsLst>
            <a:lin ang="17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Public Sans"/>
              <a:ea typeface="+mn-ea"/>
              <a:cs typeface="+mn-cs"/>
            </a:endParaRPr>
          </a:p>
        </p:txBody>
      </p:sp>
      <p:sp>
        <p:nvSpPr>
          <p:cNvPr id="2" name="Title 1">
            <a:extLst>
              <a:ext uri="{FF2B5EF4-FFF2-40B4-BE49-F238E27FC236}">
                <a16:creationId xmlns:a16="http://schemas.microsoft.com/office/drawing/2014/main" id="{A1E73891-223D-4801-97EF-CD0A07F630E7}"/>
              </a:ext>
            </a:extLst>
          </p:cNvPr>
          <p:cNvSpPr>
            <a:spLocks noGrp="1"/>
          </p:cNvSpPr>
          <p:nvPr>
            <p:ph type="title"/>
          </p:nvPr>
        </p:nvSpPr>
        <p:spPr>
          <a:xfrm>
            <a:off x="826396" y="586855"/>
            <a:ext cx="4230100" cy="3985145"/>
          </a:xfrm>
        </p:spPr>
        <p:txBody>
          <a:bodyPr anchor="b">
            <a:normAutofit/>
          </a:bodyPr>
          <a:lstStyle/>
          <a:p>
            <a:pPr algn="r"/>
            <a:br>
              <a:rPr lang="en-US" sz="4000" dirty="0">
                <a:solidFill>
                  <a:srgbClr val="FFFFFF"/>
                </a:solidFill>
              </a:rPr>
            </a:br>
            <a:r>
              <a:rPr lang="en-US" sz="4000" dirty="0">
                <a:solidFill>
                  <a:srgbClr val="FFFFFF"/>
                </a:solidFill>
              </a:rPr>
              <a:t>“Lightning Round”</a:t>
            </a:r>
            <a:br>
              <a:rPr lang="en-US" sz="4000" dirty="0">
                <a:solidFill>
                  <a:srgbClr val="FFFFFF"/>
                </a:solidFill>
              </a:rPr>
            </a:br>
            <a:r>
              <a:rPr lang="en-US" sz="4000" dirty="0">
                <a:solidFill>
                  <a:srgbClr val="FFFFFF"/>
                </a:solidFill>
              </a:rPr>
              <a:t>Answers to Common Questions </a:t>
            </a:r>
            <a:r>
              <a:rPr lang="en-US" sz="4000" i="1" dirty="0">
                <a:solidFill>
                  <a:srgbClr val="FFFFFF"/>
                </a:solidFill>
              </a:rPr>
              <a:t>(cont.)</a:t>
            </a:r>
          </a:p>
        </p:txBody>
      </p:sp>
      <p:sp>
        <p:nvSpPr>
          <p:cNvPr id="5" name="Footer Placeholder 4">
            <a:extLst>
              <a:ext uri="{FF2B5EF4-FFF2-40B4-BE49-F238E27FC236}">
                <a16:creationId xmlns:a16="http://schemas.microsoft.com/office/drawing/2014/main" id="{1C80312C-411F-4C9A-8A49-55F0F702A3D5}"/>
              </a:ext>
            </a:extLst>
          </p:cNvPr>
          <p:cNvSpPr>
            <a:spLocks noGrp="1"/>
          </p:cNvSpPr>
          <p:nvPr>
            <p:ph type="ftr" sz="quarter" idx="11"/>
          </p:nvPr>
        </p:nvSpPr>
        <p:spPr>
          <a:xfrm rot="5400000">
            <a:off x="-1828800" y="1984248"/>
            <a:ext cx="4114800" cy="365125"/>
          </a:xfrm>
        </p:spPr>
        <p:txBody>
          <a:bodyPr>
            <a:normAutofit/>
          </a:bodyPr>
          <a:lstStyle/>
          <a:p>
            <a:pPr marL="0" marR="0" lvl="0" indent="0" algn="l" defTabSz="457200" rtl="0" eaLnBrk="1" fontAlgn="auto" latinLnBrk="0" hangingPunct="1">
              <a:lnSpc>
                <a:spcPct val="100000"/>
              </a:lnSpc>
              <a:spcBef>
                <a:spcPts val="0"/>
              </a:spcBef>
              <a:spcAft>
                <a:spcPts val="600"/>
              </a:spcAft>
              <a:buClrTx/>
              <a:buSzTx/>
              <a:buFontTx/>
              <a:buNone/>
              <a:tabLst/>
              <a:defRPr/>
            </a:pPr>
            <a:r>
              <a:rPr kumimoji="0" lang="en-US" sz="1100" b="0" i="0" u="none" strike="noStrike" kern="1200" cap="none" spc="0" normalizeH="0" baseline="0" noProof="0" dirty="0">
                <a:ln>
                  <a:noFill/>
                </a:ln>
                <a:solidFill>
                  <a:srgbClr val="FFFFFF"/>
                </a:solidFill>
                <a:effectLst/>
                <a:uLnTx/>
                <a:uFillTx/>
                <a:latin typeface="Public Sans ExtraBold"/>
                <a:ea typeface="+mn-ea"/>
                <a:cs typeface="+mn-cs"/>
              </a:rPr>
              <a:t>Connecticut Department of Energy &amp; Environmental Protection</a:t>
            </a:r>
          </a:p>
        </p:txBody>
      </p:sp>
      <p:sp>
        <p:nvSpPr>
          <p:cNvPr id="3" name="Content Placeholder 2">
            <a:extLst>
              <a:ext uri="{FF2B5EF4-FFF2-40B4-BE49-F238E27FC236}">
                <a16:creationId xmlns:a16="http://schemas.microsoft.com/office/drawing/2014/main" id="{43D5D029-000F-4CEF-BE67-5B2F92E7985F}"/>
              </a:ext>
            </a:extLst>
          </p:cNvPr>
          <p:cNvSpPr>
            <a:spLocks noGrp="1"/>
          </p:cNvSpPr>
          <p:nvPr>
            <p:ph idx="1"/>
          </p:nvPr>
        </p:nvSpPr>
        <p:spPr>
          <a:xfrm>
            <a:off x="6096000" y="457201"/>
            <a:ext cx="5486399" cy="5998464"/>
          </a:xfrm>
        </p:spPr>
        <p:txBody>
          <a:bodyPr anchor="ctr">
            <a:normAutofit fontScale="25000" lnSpcReduction="20000"/>
          </a:bodyPr>
          <a:lstStyle/>
          <a:p>
            <a:pPr marL="605790" lvl="1" indent="-457200">
              <a:lnSpc>
                <a:spcPct val="120000"/>
              </a:lnSpc>
              <a:spcBef>
                <a:spcPts val="0"/>
              </a:spcBef>
              <a:spcAft>
                <a:spcPts val="600"/>
              </a:spcAft>
              <a:buClr>
                <a:srgbClr val="57D3FF"/>
              </a:buClr>
              <a:buSzPct val="100000"/>
              <a:buFont typeface="Arial" panose="020B0604020202020204" pitchFamily="34" charset="0"/>
              <a:buChar char="•"/>
            </a:pPr>
            <a:r>
              <a:rPr lang="en-US" sz="9600" b="0" dirty="0">
                <a:solidFill>
                  <a:srgbClr val="0D2C6C"/>
                </a:solidFill>
                <a:latin typeface="+mj-lt"/>
              </a:rPr>
              <a:t>If awardee decides to cancel a project, DEEP must be notified ASAP so that the funds can be made available to other applicants within a timeframe sufficient to allow completion of the substitute project(s).</a:t>
            </a:r>
          </a:p>
          <a:p>
            <a:pPr marL="605790" lvl="1" indent="-457200">
              <a:lnSpc>
                <a:spcPct val="120000"/>
              </a:lnSpc>
              <a:spcBef>
                <a:spcPts val="0"/>
              </a:spcBef>
              <a:spcAft>
                <a:spcPts val="600"/>
              </a:spcAft>
              <a:buClr>
                <a:srgbClr val="57D3FF"/>
              </a:buClr>
              <a:buSzPct val="100000"/>
              <a:buFont typeface="Arial" panose="020B0604020202020204" pitchFamily="34" charset="0"/>
              <a:buChar char="•"/>
            </a:pPr>
            <a:r>
              <a:rPr lang="en-US" sz="9600" b="0" dirty="0">
                <a:solidFill>
                  <a:srgbClr val="0D2C6C"/>
                </a:solidFill>
                <a:latin typeface="+mj-lt"/>
              </a:rPr>
              <a:t>There are no limits on the amount of funding any one project or individual entity can receive; a grantee receiving DERA funds in one year is eligible to apply again in the next year.</a:t>
            </a:r>
          </a:p>
          <a:p>
            <a:pPr marL="605790" lvl="1" indent="-457200">
              <a:lnSpc>
                <a:spcPct val="120000"/>
              </a:lnSpc>
              <a:spcBef>
                <a:spcPts val="0"/>
              </a:spcBef>
              <a:spcAft>
                <a:spcPts val="600"/>
              </a:spcAft>
              <a:buClr>
                <a:srgbClr val="57D3FF"/>
              </a:buClr>
              <a:buSzPct val="100000"/>
              <a:buFont typeface="Arial" panose="020B0604020202020204" pitchFamily="34" charset="0"/>
              <a:buChar char="•"/>
            </a:pPr>
            <a:r>
              <a:rPr lang="en-US" sz="9600" b="0" dirty="0">
                <a:solidFill>
                  <a:srgbClr val="0D2C6C"/>
                </a:solidFill>
                <a:latin typeface="+mj-lt"/>
              </a:rPr>
              <a:t>For review consistency, DEEP has chosen to use EPA’s Diesel Emissions Quantifier (DEQ) to calculate emissions benefits.  </a:t>
            </a:r>
          </a:p>
        </p:txBody>
      </p:sp>
      <p:sp>
        <p:nvSpPr>
          <p:cNvPr id="4" name="Date Placeholder 3">
            <a:extLst>
              <a:ext uri="{FF2B5EF4-FFF2-40B4-BE49-F238E27FC236}">
                <a16:creationId xmlns:a16="http://schemas.microsoft.com/office/drawing/2014/main" id="{A4AE2AA9-96E0-47D2-8E35-E082D771E986}"/>
              </a:ext>
            </a:extLst>
          </p:cNvPr>
          <p:cNvSpPr>
            <a:spLocks noGrp="1"/>
          </p:cNvSpPr>
          <p:nvPr>
            <p:ph type="dt" sz="half" idx="10"/>
          </p:nvPr>
        </p:nvSpPr>
        <p:spPr>
          <a:xfrm>
            <a:off x="8970264" y="6455664"/>
            <a:ext cx="2743200" cy="365125"/>
          </a:xfrm>
        </p:spPr>
        <p:txBody>
          <a:bodyPr>
            <a:normAutofit/>
          </a:bodyPr>
          <a:lstStyle/>
          <a:p>
            <a:pPr marL="0" marR="0" lvl="0" indent="0" algn="r" defTabSz="457200" rtl="0" eaLnBrk="1" fontAlgn="auto" latinLnBrk="0" hangingPunct="1">
              <a:lnSpc>
                <a:spcPct val="100000"/>
              </a:lnSpc>
              <a:spcBef>
                <a:spcPts val="0"/>
              </a:spcBef>
              <a:spcAft>
                <a:spcPts val="600"/>
              </a:spcAft>
              <a:buClrTx/>
              <a:buSzTx/>
              <a:buFontTx/>
              <a:buNone/>
              <a:tabLst/>
              <a:defRPr/>
            </a:pPr>
            <a:fld id="{FDEE75F8-48EB-4839-9E71-8CCEE647FA5C}" type="datetime1">
              <a:rPr kumimoji="0" lang="en-US" sz="1100" b="0" i="0" u="none" strike="noStrike" kern="1200" cap="none" spc="0" normalizeH="0" baseline="0" noProof="0">
                <a:ln>
                  <a:noFill/>
                </a:ln>
                <a:solidFill>
                  <a:srgbClr val="3F3F3F">
                    <a:lumMod val="50000"/>
                    <a:lumOff val="50000"/>
                  </a:srgbClr>
                </a:solidFill>
                <a:effectLst/>
                <a:uLnTx/>
                <a:uFillTx/>
                <a:latin typeface="Public Sans ExtraBold"/>
                <a:ea typeface="+mn-ea"/>
                <a:cs typeface="+mn-cs"/>
              </a:rPr>
              <a:pPr marL="0" marR="0" lvl="0" indent="0" algn="r" defTabSz="457200" rtl="0" eaLnBrk="1" fontAlgn="auto" latinLnBrk="0" hangingPunct="1">
                <a:lnSpc>
                  <a:spcPct val="100000"/>
                </a:lnSpc>
                <a:spcBef>
                  <a:spcPts val="0"/>
                </a:spcBef>
                <a:spcAft>
                  <a:spcPts val="600"/>
                </a:spcAft>
                <a:buClrTx/>
                <a:buSzTx/>
                <a:buFontTx/>
                <a:buNone/>
                <a:tabLst/>
                <a:defRPr/>
              </a:pPr>
              <a:t>1/9/2025</a:t>
            </a:fld>
            <a:endParaRPr kumimoji="0" lang="en-US" sz="1100" b="0" i="0" u="none" strike="noStrike" kern="1200" cap="none" spc="0" normalizeH="0" baseline="0" noProof="0" dirty="0">
              <a:ln>
                <a:noFill/>
              </a:ln>
              <a:solidFill>
                <a:srgbClr val="3F3F3F">
                  <a:lumMod val="50000"/>
                  <a:lumOff val="50000"/>
                </a:srgbClr>
              </a:solidFill>
              <a:effectLst/>
              <a:uLnTx/>
              <a:uFillTx/>
              <a:latin typeface="Public Sans ExtraBold"/>
              <a:ea typeface="+mn-ea"/>
              <a:cs typeface="+mn-cs"/>
            </a:endParaRPr>
          </a:p>
        </p:txBody>
      </p:sp>
      <p:sp>
        <p:nvSpPr>
          <p:cNvPr id="7" name="Lightning Bolt 6">
            <a:extLst>
              <a:ext uri="{FF2B5EF4-FFF2-40B4-BE49-F238E27FC236}">
                <a16:creationId xmlns:a16="http://schemas.microsoft.com/office/drawing/2014/main" id="{4BEEB8CA-F883-4B8F-A18D-EECA29BE34A8}"/>
              </a:ext>
            </a:extLst>
          </p:cNvPr>
          <p:cNvSpPr/>
          <p:nvPr/>
        </p:nvSpPr>
        <p:spPr>
          <a:xfrm>
            <a:off x="456435" y="86602"/>
            <a:ext cx="1524765" cy="2460175"/>
          </a:xfrm>
          <a:prstGeom prst="lightningBolt">
            <a:avLst/>
          </a:prstGeom>
          <a:gradFill flip="none" rotWithShape="1">
            <a:gsLst>
              <a:gs pos="0">
                <a:srgbClr val="FEFDDB">
                  <a:lumMod val="75000"/>
                  <a:shade val="30000"/>
                  <a:satMod val="115000"/>
                </a:srgbClr>
              </a:gs>
              <a:gs pos="50000">
                <a:srgbClr val="FEFDDB">
                  <a:lumMod val="75000"/>
                  <a:shade val="67500"/>
                  <a:satMod val="115000"/>
                </a:srgbClr>
              </a:gs>
              <a:gs pos="100000">
                <a:srgbClr val="FEFDDB">
                  <a:lumMod val="75000"/>
                  <a:shade val="100000"/>
                  <a:satMod val="115000"/>
                </a:srgbClr>
              </a:gs>
            </a:gsLst>
            <a:lin ang="2700000" scaled="1"/>
            <a:tileRect/>
          </a:gradFill>
          <a:ln w="12700" cap="flat" cmpd="sng" algn="ctr">
            <a:solidFill>
              <a:srgbClr val="FEFDDB">
                <a:lumMod val="75000"/>
              </a:srgbClr>
            </a:solidFill>
            <a:prstDash val="solid"/>
            <a:miter/>
          </a:ln>
          <a:effectLst>
            <a:outerShdw blurRad="63500" sx="102000" sy="102000" algn="ctr" rotWithShape="0">
              <a:prstClr val="black">
                <a:alpha val="40000"/>
              </a:prstClr>
            </a:outerShdw>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2A7E"/>
              </a:solidFill>
              <a:effectLst/>
              <a:uLnTx/>
              <a:uFillTx/>
              <a:latin typeface="Calibri"/>
              <a:ea typeface="+mn-ea"/>
              <a:cs typeface="+mn-cs"/>
            </a:endParaRPr>
          </a:p>
        </p:txBody>
      </p:sp>
    </p:spTree>
    <p:extLst>
      <p:ext uri="{BB962C8B-B14F-4D97-AF65-F5344CB8AC3E}">
        <p14:creationId xmlns:p14="http://schemas.microsoft.com/office/powerpoint/2010/main" val="2867251388"/>
      </p:ext>
    </p:extLst>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0" name="Rectangle 9">
            <a:extLst>
              <a:ext uri="{FF2B5EF4-FFF2-40B4-BE49-F238E27FC236}">
                <a16:creationId xmlns:a16="http://schemas.microsoft.com/office/drawing/2014/main" id="{DEE2AD96-B495-4E06-9291-B71706F728C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w="12700" cap="flat" cmpd="sng" algn="ctr">
            <a:noFill/>
            <a:prstDash val="solid"/>
            <a:miter lim="800000"/>
          </a:ln>
          <a:effectLst/>
          <a:extLs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Public Sans"/>
              <a:ea typeface="+mn-ea"/>
              <a:cs typeface="+mn-cs"/>
            </a:endParaRPr>
          </a:p>
        </p:txBody>
      </p:sp>
      <p:sp>
        <p:nvSpPr>
          <p:cNvPr id="12" name="Rectangle 11">
            <a:extLst>
              <a:ext uri="{FF2B5EF4-FFF2-40B4-BE49-F238E27FC236}">
                <a16:creationId xmlns:a16="http://schemas.microsoft.com/office/drawing/2014/main" id="{53CF6D67-C5A8-4ADD-9E8E-1E38CA1D316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flipH="1">
            <a:off x="-638515" y="639280"/>
            <a:ext cx="6858000" cy="5579440"/>
          </a:xfrm>
          <a:prstGeom prst="rect">
            <a:avLst/>
          </a:prstGeom>
          <a:gradFill>
            <a:gsLst>
              <a:gs pos="8000">
                <a:srgbClr val="000000"/>
              </a:gs>
              <a:gs pos="100000">
                <a:schemeClr val="accent1">
                  <a:lumMod val="75000"/>
                </a:schemeClr>
              </a:gs>
            </a:gsLst>
            <a:lin ang="3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Public Sans"/>
              <a:ea typeface="+mn-ea"/>
              <a:cs typeface="+mn-cs"/>
            </a:endParaRPr>
          </a:p>
        </p:txBody>
      </p:sp>
      <p:sp>
        <p:nvSpPr>
          <p:cNvPr id="14" name="Rectangle 13">
            <a:extLst>
              <a:ext uri="{FF2B5EF4-FFF2-40B4-BE49-F238E27FC236}">
                <a16:creationId xmlns:a16="http://schemas.microsoft.com/office/drawing/2014/main" id="{86909FA0-B515-4681-B7A8-FA281D133B94}"/>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flipH="1">
            <a:off x="-393206" y="395206"/>
            <a:ext cx="6346209" cy="5576080"/>
          </a:xfrm>
          <a:prstGeom prst="rect">
            <a:avLst/>
          </a:prstGeom>
          <a:gradFill>
            <a:gsLst>
              <a:gs pos="0">
                <a:srgbClr val="000000">
                  <a:alpha val="0"/>
                </a:srgbClr>
              </a:gs>
              <a:gs pos="99000">
                <a:schemeClr val="accent1">
                  <a:alpha val="0"/>
                </a:schemeClr>
              </a:gs>
            </a:gsLst>
            <a:lin ang="1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Public Sans"/>
              <a:ea typeface="+mn-ea"/>
              <a:cs typeface="+mn-cs"/>
            </a:endParaRPr>
          </a:p>
        </p:txBody>
      </p:sp>
      <p:sp>
        <p:nvSpPr>
          <p:cNvPr id="16" name="Rectangle 15">
            <a:extLst>
              <a:ext uri="{FF2B5EF4-FFF2-40B4-BE49-F238E27FC236}">
                <a16:creationId xmlns:a16="http://schemas.microsoft.com/office/drawing/2014/main" id="{21C9FE86-FCC3-4A31-AA1C-C882262B7FE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flipH="1">
            <a:off x="1528907" y="2818967"/>
            <a:ext cx="2501979" cy="5576080"/>
          </a:xfrm>
          <a:prstGeom prst="rect">
            <a:avLst/>
          </a:prstGeom>
          <a:gradFill>
            <a:gsLst>
              <a:gs pos="2000">
                <a:schemeClr val="accent1">
                  <a:alpha val="29000"/>
                </a:schemeClr>
              </a:gs>
              <a:gs pos="100000">
                <a:srgbClr val="000000">
                  <a:alpha val="30000"/>
                </a:srgbClr>
              </a:gs>
            </a:gsLst>
            <a:lin ang="7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Public Sans"/>
              <a:ea typeface="+mn-ea"/>
              <a:cs typeface="+mn-cs"/>
            </a:endParaRPr>
          </a:p>
        </p:txBody>
      </p:sp>
      <p:sp>
        <p:nvSpPr>
          <p:cNvPr id="18" name="Rectangle 17">
            <a:extLst>
              <a:ext uri="{FF2B5EF4-FFF2-40B4-BE49-F238E27FC236}">
                <a16:creationId xmlns:a16="http://schemas.microsoft.com/office/drawing/2014/main" id="{7D96243B-ECED-4B71-8E06-AE9A285EAD20}"/>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flipH="1">
            <a:off x="-425002" y="852793"/>
            <a:ext cx="6858001" cy="5152412"/>
          </a:xfrm>
          <a:prstGeom prst="rect">
            <a:avLst/>
          </a:prstGeom>
          <a:gradFill>
            <a:gsLst>
              <a:gs pos="0">
                <a:srgbClr val="000000">
                  <a:alpha val="0"/>
                </a:srgbClr>
              </a:gs>
              <a:gs pos="99000">
                <a:schemeClr val="accent1">
                  <a:alpha val="11000"/>
                </a:schemeClr>
              </a:gs>
            </a:gsLst>
            <a:lin ang="7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Public Sans"/>
              <a:ea typeface="+mn-ea"/>
              <a:cs typeface="+mn-cs"/>
            </a:endParaRPr>
          </a:p>
        </p:txBody>
      </p:sp>
      <p:sp>
        <p:nvSpPr>
          <p:cNvPr id="20" name="Oval 19">
            <a:extLst>
              <a:ext uri="{FF2B5EF4-FFF2-40B4-BE49-F238E27FC236}">
                <a16:creationId xmlns:a16="http://schemas.microsoft.com/office/drawing/2014/main" id="{A09989E4-EFDC-4A90-A633-E0525FB4139E}"/>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6097846">
            <a:off x="818753" y="1128497"/>
            <a:ext cx="4318303" cy="4318303"/>
          </a:xfrm>
          <a:prstGeom prst="ellipse">
            <a:avLst/>
          </a:prstGeom>
          <a:gradFill>
            <a:gsLst>
              <a:gs pos="39000">
                <a:schemeClr val="accent1">
                  <a:alpha val="0"/>
                </a:schemeClr>
              </a:gs>
              <a:gs pos="100000">
                <a:schemeClr val="accent1">
                  <a:lumMod val="60000"/>
                  <a:lumOff val="40000"/>
                  <a:alpha val="15000"/>
                </a:schemeClr>
              </a:gs>
            </a:gsLst>
            <a:lin ang="17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Public Sans"/>
              <a:ea typeface="+mn-ea"/>
              <a:cs typeface="+mn-cs"/>
            </a:endParaRPr>
          </a:p>
        </p:txBody>
      </p:sp>
      <p:sp>
        <p:nvSpPr>
          <p:cNvPr id="2" name="Title 1">
            <a:extLst>
              <a:ext uri="{FF2B5EF4-FFF2-40B4-BE49-F238E27FC236}">
                <a16:creationId xmlns:a16="http://schemas.microsoft.com/office/drawing/2014/main" id="{A1E73891-223D-4801-97EF-CD0A07F630E7}"/>
              </a:ext>
            </a:extLst>
          </p:cNvPr>
          <p:cNvSpPr>
            <a:spLocks noGrp="1"/>
          </p:cNvSpPr>
          <p:nvPr>
            <p:ph type="title"/>
          </p:nvPr>
        </p:nvSpPr>
        <p:spPr>
          <a:xfrm>
            <a:off x="826396" y="586855"/>
            <a:ext cx="4230100" cy="3985145"/>
          </a:xfrm>
        </p:spPr>
        <p:txBody>
          <a:bodyPr anchor="b">
            <a:normAutofit/>
          </a:bodyPr>
          <a:lstStyle/>
          <a:p>
            <a:pPr algn="r"/>
            <a:r>
              <a:rPr lang="en-US" sz="4000" dirty="0">
                <a:solidFill>
                  <a:srgbClr val="FFFFFF"/>
                </a:solidFill>
              </a:rPr>
              <a:t>Questions?</a:t>
            </a:r>
          </a:p>
        </p:txBody>
      </p:sp>
      <p:sp>
        <p:nvSpPr>
          <p:cNvPr id="5" name="Footer Placeholder 4">
            <a:extLst>
              <a:ext uri="{FF2B5EF4-FFF2-40B4-BE49-F238E27FC236}">
                <a16:creationId xmlns:a16="http://schemas.microsoft.com/office/drawing/2014/main" id="{1C80312C-411F-4C9A-8A49-55F0F702A3D5}"/>
              </a:ext>
            </a:extLst>
          </p:cNvPr>
          <p:cNvSpPr>
            <a:spLocks noGrp="1"/>
          </p:cNvSpPr>
          <p:nvPr>
            <p:ph type="ftr" sz="quarter" idx="11"/>
          </p:nvPr>
        </p:nvSpPr>
        <p:spPr>
          <a:xfrm rot="5400000">
            <a:off x="-1828800" y="1984248"/>
            <a:ext cx="4114800" cy="365125"/>
          </a:xfrm>
        </p:spPr>
        <p:txBody>
          <a:bodyPr>
            <a:normAutofit/>
          </a:bodyPr>
          <a:lstStyle/>
          <a:p>
            <a:pPr marL="0" marR="0" lvl="0" indent="0" algn="l" defTabSz="457200" rtl="0" eaLnBrk="1" fontAlgn="auto" latinLnBrk="0" hangingPunct="1">
              <a:lnSpc>
                <a:spcPct val="100000"/>
              </a:lnSpc>
              <a:spcBef>
                <a:spcPts val="0"/>
              </a:spcBef>
              <a:spcAft>
                <a:spcPts val="600"/>
              </a:spcAft>
              <a:buClrTx/>
              <a:buSzTx/>
              <a:buFontTx/>
              <a:buNone/>
              <a:tabLst/>
              <a:defRPr/>
            </a:pPr>
            <a:r>
              <a:rPr kumimoji="0" lang="en-US" sz="1100" b="0" i="0" u="none" strike="noStrike" kern="1200" cap="none" spc="0" normalizeH="0" baseline="0" noProof="0" dirty="0">
                <a:ln>
                  <a:noFill/>
                </a:ln>
                <a:solidFill>
                  <a:srgbClr val="FFFFFF"/>
                </a:solidFill>
                <a:effectLst/>
                <a:uLnTx/>
                <a:uFillTx/>
                <a:latin typeface="Public Sans ExtraBold"/>
                <a:ea typeface="+mn-ea"/>
                <a:cs typeface="+mn-cs"/>
              </a:rPr>
              <a:t>Connecticut Department of Energy &amp; Environmental Protection</a:t>
            </a:r>
          </a:p>
        </p:txBody>
      </p:sp>
      <p:sp>
        <p:nvSpPr>
          <p:cNvPr id="3" name="Content Placeholder 2">
            <a:extLst>
              <a:ext uri="{FF2B5EF4-FFF2-40B4-BE49-F238E27FC236}">
                <a16:creationId xmlns:a16="http://schemas.microsoft.com/office/drawing/2014/main" id="{43D5D029-000F-4CEF-BE67-5B2F92E7985F}"/>
              </a:ext>
            </a:extLst>
          </p:cNvPr>
          <p:cNvSpPr>
            <a:spLocks noGrp="1"/>
          </p:cNvSpPr>
          <p:nvPr>
            <p:ph idx="1"/>
          </p:nvPr>
        </p:nvSpPr>
        <p:spPr>
          <a:xfrm>
            <a:off x="6096000" y="909617"/>
            <a:ext cx="5486399" cy="5546047"/>
          </a:xfrm>
        </p:spPr>
        <p:txBody>
          <a:bodyPr anchor="ctr">
            <a:normAutofit fontScale="25000" lnSpcReduction="20000"/>
          </a:bodyPr>
          <a:lstStyle/>
          <a:p>
            <a:pPr marL="605790" lvl="1" indent="-457200">
              <a:lnSpc>
                <a:spcPct val="120000"/>
              </a:lnSpc>
              <a:spcBef>
                <a:spcPts val="0"/>
              </a:spcBef>
              <a:spcAft>
                <a:spcPts val="600"/>
              </a:spcAft>
              <a:buClr>
                <a:srgbClr val="57D3FF"/>
              </a:buClr>
              <a:buSzPct val="100000"/>
              <a:buFont typeface="Arial" panose="020B0604020202020204" pitchFamily="34" charset="0"/>
              <a:buChar char="•"/>
            </a:pPr>
            <a:r>
              <a:rPr lang="en-US" sz="11200" b="0" dirty="0">
                <a:solidFill>
                  <a:srgbClr val="0D2C6C"/>
                </a:solidFill>
              </a:rPr>
              <a:t>We will now answer general questions about the grant program.</a:t>
            </a:r>
          </a:p>
          <a:p>
            <a:pPr marL="605790" lvl="1" indent="-457200">
              <a:lnSpc>
                <a:spcPct val="120000"/>
              </a:lnSpc>
              <a:spcBef>
                <a:spcPts val="0"/>
              </a:spcBef>
              <a:spcAft>
                <a:spcPts val="600"/>
              </a:spcAft>
              <a:buClr>
                <a:srgbClr val="57D3FF"/>
              </a:buClr>
              <a:buSzPct val="100000"/>
              <a:buFont typeface="Arial" panose="020B0604020202020204" pitchFamily="34" charset="0"/>
              <a:buChar char="•"/>
            </a:pPr>
            <a:r>
              <a:rPr lang="en-US" sz="11200" b="0" dirty="0">
                <a:solidFill>
                  <a:srgbClr val="0D2C6C"/>
                </a:solidFill>
              </a:rPr>
              <a:t>We may not get to every question or have an answer to every question during the webinar.</a:t>
            </a:r>
          </a:p>
          <a:p>
            <a:pPr marL="605790" lvl="1" indent="-457200">
              <a:lnSpc>
                <a:spcPct val="120000"/>
              </a:lnSpc>
              <a:spcBef>
                <a:spcPts val="0"/>
              </a:spcBef>
              <a:spcAft>
                <a:spcPts val="600"/>
              </a:spcAft>
              <a:buClr>
                <a:srgbClr val="57D3FF"/>
              </a:buClr>
              <a:buSzPct val="100000"/>
              <a:buFont typeface="Arial" panose="020B0604020202020204" pitchFamily="34" charset="0"/>
              <a:buChar char="•"/>
            </a:pPr>
            <a:r>
              <a:rPr lang="en-US" sz="11200" b="0" dirty="0">
                <a:solidFill>
                  <a:srgbClr val="0D2C6C"/>
                </a:solidFill>
              </a:rPr>
              <a:t>For questions relating to a specific project or piece of equipment, please email:  </a:t>
            </a:r>
            <a:r>
              <a:rPr lang="en-US" sz="11200" b="0" dirty="0">
                <a:solidFill>
                  <a:srgbClr val="00AAE7"/>
                </a:solidFill>
                <a:hlinkClick r:id="rId2">
                  <a:extLst>
                    <a:ext uri="{A12FA001-AC4F-418D-AE19-62706E023703}">
                      <ahyp:hlinkClr xmlns:ahyp="http://schemas.microsoft.com/office/drawing/2018/hyperlinkcolor" val="tx"/>
                    </a:ext>
                  </a:extLst>
                </a:hlinkClick>
              </a:rPr>
              <a:t>deep.mobilesources@ct.gov</a:t>
            </a:r>
            <a:r>
              <a:rPr lang="en-US" sz="11200" b="0" dirty="0">
                <a:solidFill>
                  <a:srgbClr val="00AAE7"/>
                </a:solidFill>
              </a:rPr>
              <a:t>.</a:t>
            </a:r>
          </a:p>
          <a:p>
            <a:pPr marL="605790" lvl="1" indent="-457200">
              <a:lnSpc>
                <a:spcPct val="120000"/>
              </a:lnSpc>
              <a:spcBef>
                <a:spcPts val="0"/>
              </a:spcBef>
              <a:spcAft>
                <a:spcPts val="600"/>
              </a:spcAft>
              <a:buClr>
                <a:srgbClr val="57D3FF"/>
              </a:buClr>
              <a:buSzPct val="100000"/>
              <a:buFont typeface="Arial" panose="020B0604020202020204" pitchFamily="34" charset="0"/>
              <a:buChar char="•"/>
            </a:pPr>
            <a:endParaRPr lang="en-US" sz="9600" b="0" dirty="0">
              <a:solidFill>
                <a:srgbClr val="0D2C6C"/>
              </a:solidFill>
              <a:latin typeface="+mj-lt"/>
            </a:endParaRPr>
          </a:p>
          <a:p>
            <a:endParaRPr lang="en-US" sz="2000" dirty="0"/>
          </a:p>
        </p:txBody>
      </p:sp>
      <p:sp>
        <p:nvSpPr>
          <p:cNvPr id="4" name="Date Placeholder 3">
            <a:extLst>
              <a:ext uri="{FF2B5EF4-FFF2-40B4-BE49-F238E27FC236}">
                <a16:creationId xmlns:a16="http://schemas.microsoft.com/office/drawing/2014/main" id="{A4AE2AA9-96E0-47D2-8E35-E082D771E986}"/>
              </a:ext>
            </a:extLst>
          </p:cNvPr>
          <p:cNvSpPr>
            <a:spLocks noGrp="1"/>
          </p:cNvSpPr>
          <p:nvPr>
            <p:ph type="dt" sz="half" idx="10"/>
          </p:nvPr>
        </p:nvSpPr>
        <p:spPr>
          <a:xfrm>
            <a:off x="8970264" y="6455664"/>
            <a:ext cx="2743200" cy="365125"/>
          </a:xfrm>
        </p:spPr>
        <p:txBody>
          <a:bodyPr>
            <a:normAutofit/>
          </a:bodyPr>
          <a:lstStyle/>
          <a:p>
            <a:pPr marL="0" marR="0" lvl="0" indent="0" algn="r" defTabSz="457200" rtl="0" eaLnBrk="1" fontAlgn="auto" latinLnBrk="0" hangingPunct="1">
              <a:lnSpc>
                <a:spcPct val="100000"/>
              </a:lnSpc>
              <a:spcBef>
                <a:spcPts val="0"/>
              </a:spcBef>
              <a:spcAft>
                <a:spcPts val="600"/>
              </a:spcAft>
              <a:buClrTx/>
              <a:buSzTx/>
              <a:buFontTx/>
              <a:buNone/>
              <a:tabLst/>
              <a:defRPr/>
            </a:pPr>
            <a:fld id="{FDEE75F8-48EB-4839-9E71-8CCEE647FA5C}" type="datetime1">
              <a:rPr kumimoji="0" lang="en-US" sz="1100" b="0" i="0" u="none" strike="noStrike" kern="1200" cap="none" spc="0" normalizeH="0" baseline="0" noProof="0">
                <a:ln>
                  <a:noFill/>
                </a:ln>
                <a:solidFill>
                  <a:srgbClr val="3F3F3F">
                    <a:lumMod val="50000"/>
                    <a:lumOff val="50000"/>
                  </a:srgbClr>
                </a:solidFill>
                <a:effectLst/>
                <a:uLnTx/>
                <a:uFillTx/>
                <a:latin typeface="Public Sans ExtraBold"/>
                <a:ea typeface="+mn-ea"/>
                <a:cs typeface="+mn-cs"/>
              </a:rPr>
              <a:pPr marL="0" marR="0" lvl="0" indent="0" algn="r" defTabSz="457200" rtl="0" eaLnBrk="1" fontAlgn="auto" latinLnBrk="0" hangingPunct="1">
                <a:lnSpc>
                  <a:spcPct val="100000"/>
                </a:lnSpc>
                <a:spcBef>
                  <a:spcPts val="0"/>
                </a:spcBef>
                <a:spcAft>
                  <a:spcPts val="600"/>
                </a:spcAft>
                <a:buClrTx/>
                <a:buSzTx/>
                <a:buFontTx/>
                <a:buNone/>
                <a:tabLst/>
                <a:defRPr/>
              </a:pPr>
              <a:t>1/9/2025</a:t>
            </a:fld>
            <a:endParaRPr kumimoji="0" lang="en-US" sz="1100" b="0" i="0" u="none" strike="noStrike" kern="1200" cap="none" spc="0" normalizeH="0" baseline="0" noProof="0" dirty="0">
              <a:ln>
                <a:noFill/>
              </a:ln>
              <a:solidFill>
                <a:srgbClr val="3F3F3F">
                  <a:lumMod val="50000"/>
                  <a:lumOff val="50000"/>
                </a:srgbClr>
              </a:solidFill>
              <a:effectLst/>
              <a:uLnTx/>
              <a:uFillTx/>
              <a:latin typeface="Public Sans ExtraBold"/>
              <a:ea typeface="+mn-ea"/>
              <a:cs typeface="+mn-cs"/>
            </a:endParaRPr>
          </a:p>
        </p:txBody>
      </p:sp>
    </p:spTree>
    <p:extLst>
      <p:ext uri="{BB962C8B-B14F-4D97-AF65-F5344CB8AC3E}">
        <p14:creationId xmlns:p14="http://schemas.microsoft.com/office/powerpoint/2010/main" val="828074343"/>
      </p:ext>
    </p:extLst>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4" name="Rectangle 13">
            <a:extLst>
              <a:ext uri="{FF2B5EF4-FFF2-40B4-BE49-F238E27FC236}">
                <a16:creationId xmlns:a16="http://schemas.microsoft.com/office/drawing/2014/main" id="{12609869-9E80-471B-A487-A53288E0E79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w="12700" cap="flat" cmpd="sng" algn="ctr">
            <a:noFill/>
            <a:prstDash val="solid"/>
            <a:miter lim="800000"/>
          </a:ln>
          <a:effectLst/>
          <a:extLs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Public Sans"/>
              <a:ea typeface="+mn-ea"/>
              <a:cs typeface="+mn-cs"/>
            </a:endParaRPr>
          </a:p>
        </p:txBody>
      </p:sp>
      <p:sp>
        <p:nvSpPr>
          <p:cNvPr id="2" name="Title 1">
            <a:extLst>
              <a:ext uri="{FF2B5EF4-FFF2-40B4-BE49-F238E27FC236}">
                <a16:creationId xmlns:a16="http://schemas.microsoft.com/office/drawing/2014/main" id="{07A75872-B751-4CF1-8EFC-DE322CAD2692}"/>
              </a:ext>
            </a:extLst>
          </p:cNvPr>
          <p:cNvSpPr>
            <a:spLocks noGrp="1"/>
          </p:cNvSpPr>
          <p:nvPr>
            <p:ph type="title"/>
          </p:nvPr>
        </p:nvSpPr>
        <p:spPr>
          <a:xfrm>
            <a:off x="1066800" y="502020"/>
            <a:ext cx="5323715" cy="1642970"/>
          </a:xfrm>
        </p:spPr>
        <p:txBody>
          <a:bodyPr anchor="b">
            <a:normAutofit/>
          </a:bodyPr>
          <a:lstStyle/>
          <a:p>
            <a:r>
              <a:rPr lang="en-US" sz="3100" dirty="0"/>
              <a:t>Contact Us</a:t>
            </a:r>
            <a:br>
              <a:rPr lang="en-US" sz="3100" dirty="0"/>
            </a:br>
            <a:br>
              <a:rPr lang="en-US" sz="3100" dirty="0"/>
            </a:br>
            <a:br>
              <a:rPr lang="en-US" sz="3200" dirty="0">
                <a:effectLst>
                  <a:outerShdw blurRad="50800" dist="38100" dir="2700000" algn="tl" rotWithShape="0">
                    <a:prstClr val="black">
                      <a:alpha val="40000"/>
                    </a:prstClr>
                  </a:outerShdw>
                </a:effectLst>
              </a:rPr>
            </a:br>
            <a:endParaRPr lang="en-US" sz="3100" dirty="0"/>
          </a:p>
        </p:txBody>
      </p:sp>
      <p:sp>
        <p:nvSpPr>
          <p:cNvPr id="5" name="Footer Placeholder 4">
            <a:extLst>
              <a:ext uri="{FF2B5EF4-FFF2-40B4-BE49-F238E27FC236}">
                <a16:creationId xmlns:a16="http://schemas.microsoft.com/office/drawing/2014/main" id="{D58BCB98-C05C-4F09-840C-985A3AAB5E46}"/>
              </a:ext>
            </a:extLst>
          </p:cNvPr>
          <p:cNvSpPr>
            <a:spLocks noGrp="1"/>
          </p:cNvSpPr>
          <p:nvPr>
            <p:ph type="ftr" sz="quarter" idx="11"/>
          </p:nvPr>
        </p:nvSpPr>
        <p:spPr>
          <a:xfrm>
            <a:off x="487680" y="6459378"/>
            <a:ext cx="3779520" cy="306114"/>
          </a:xfrm>
        </p:spPr>
        <p:txBody>
          <a:bodyPr>
            <a:normAutofit/>
          </a:bodyPr>
          <a:lstStyle/>
          <a:p>
            <a:pPr marL="0" marR="0" lvl="0" indent="0" algn="l" defTabSz="457200" rtl="0" eaLnBrk="1" fontAlgn="auto" latinLnBrk="0" hangingPunct="1">
              <a:lnSpc>
                <a:spcPct val="100000"/>
              </a:lnSpc>
              <a:spcBef>
                <a:spcPts val="0"/>
              </a:spcBef>
              <a:spcAft>
                <a:spcPts val="600"/>
              </a:spcAft>
              <a:buClrTx/>
              <a:buSzTx/>
              <a:buFontTx/>
              <a:buNone/>
              <a:tabLst/>
              <a:defRPr/>
            </a:pPr>
            <a:r>
              <a:rPr kumimoji="0" lang="en-US" sz="1050" b="0" i="0" u="none" strike="noStrike" kern="1200" cap="none" spc="0" normalizeH="0" baseline="0" noProof="0" dirty="0">
                <a:ln>
                  <a:noFill/>
                </a:ln>
                <a:solidFill>
                  <a:srgbClr val="3F3F3F">
                    <a:lumMod val="50000"/>
                    <a:lumOff val="50000"/>
                  </a:srgbClr>
                </a:solidFill>
                <a:effectLst/>
                <a:uLnTx/>
                <a:uFillTx/>
                <a:latin typeface="Public Sans ExtraBold"/>
                <a:ea typeface="+mn-ea"/>
                <a:cs typeface="+mn-cs"/>
              </a:rPr>
              <a:t>Connecticut Department of Energy &amp; Environmental Protection</a:t>
            </a:r>
          </a:p>
        </p:txBody>
      </p:sp>
      <p:sp>
        <p:nvSpPr>
          <p:cNvPr id="8" name="Content Placeholder 2">
            <a:extLst>
              <a:ext uri="{FF2B5EF4-FFF2-40B4-BE49-F238E27FC236}">
                <a16:creationId xmlns:a16="http://schemas.microsoft.com/office/drawing/2014/main" id="{EEDBD8C7-DF2B-44E3-AEBC-4CC8941C835A}"/>
              </a:ext>
            </a:extLst>
          </p:cNvPr>
          <p:cNvSpPr>
            <a:spLocks noGrp="1"/>
          </p:cNvSpPr>
          <p:nvPr>
            <p:ph idx="1"/>
          </p:nvPr>
        </p:nvSpPr>
        <p:spPr>
          <a:xfrm>
            <a:off x="1078826" y="1531576"/>
            <a:ext cx="5315189" cy="4494370"/>
          </a:xfrm>
        </p:spPr>
        <p:txBody>
          <a:bodyPr anchor="t">
            <a:noAutofit/>
          </a:bodyPr>
          <a:lstStyle/>
          <a:p>
            <a:pPr marL="0" indent="0">
              <a:spcBef>
                <a:spcPts val="0"/>
              </a:spcBef>
              <a:spcAft>
                <a:spcPts val="1200"/>
              </a:spcAft>
              <a:buClr>
                <a:srgbClr val="0D2C6C"/>
              </a:buClr>
              <a:buNone/>
            </a:pPr>
            <a:r>
              <a:rPr lang="en-US" sz="3200" dirty="0">
                <a:solidFill>
                  <a:srgbClr val="0D2C6C"/>
                </a:solidFill>
              </a:rPr>
              <a:t>E-Mail: </a:t>
            </a:r>
            <a:r>
              <a:rPr lang="en-US" sz="3200" dirty="0">
                <a:solidFill>
                  <a:srgbClr val="00AAE7"/>
                </a:solidFill>
                <a:hlinkClick r:id="rId2">
                  <a:extLst>
                    <a:ext uri="{A12FA001-AC4F-418D-AE19-62706E023703}">
                      <ahyp:hlinkClr xmlns:ahyp="http://schemas.microsoft.com/office/drawing/2018/hyperlinkcolor" val="tx"/>
                    </a:ext>
                  </a:extLst>
                </a:hlinkClick>
              </a:rPr>
              <a:t>deep</a:t>
            </a:r>
            <a:r>
              <a:rPr lang="en-US" sz="3200" dirty="0">
                <a:solidFill>
                  <a:srgbClr val="00AAE7"/>
                </a:solidFill>
                <a:hlinkClick r:id="rId3">
                  <a:extLst>
                    <a:ext uri="{A12FA001-AC4F-418D-AE19-62706E023703}">
                      <ahyp:hlinkClr xmlns:ahyp="http://schemas.microsoft.com/office/drawing/2018/hyperlinkcolor" val="tx"/>
                    </a:ext>
                  </a:extLst>
                </a:hlinkClick>
              </a:rPr>
              <a:t>.mobilesources@ct.gov</a:t>
            </a:r>
            <a:endParaRPr lang="en-US" sz="2800" b="1" dirty="0">
              <a:solidFill>
                <a:srgbClr val="00AAE7"/>
              </a:solidFill>
              <a:latin typeface="+mn-lt"/>
            </a:endParaRPr>
          </a:p>
        </p:txBody>
      </p:sp>
      <p:sp>
        <p:nvSpPr>
          <p:cNvPr id="16" name="Rectangle 15">
            <a:extLst>
              <a:ext uri="{FF2B5EF4-FFF2-40B4-BE49-F238E27FC236}">
                <a16:creationId xmlns:a16="http://schemas.microsoft.com/office/drawing/2014/main" id="{7004738A-9D34-43E8-97D2-CA0EED4F8BE0}"/>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10800000" flipH="1">
            <a:off x="8123333" y="-5"/>
            <a:ext cx="4092521" cy="6858000"/>
          </a:xfrm>
          <a:prstGeom prst="rect">
            <a:avLst/>
          </a:prstGeom>
          <a:gradFill>
            <a:gsLst>
              <a:gs pos="8000">
                <a:srgbClr val="000000">
                  <a:alpha val="94000"/>
                </a:srgbClr>
              </a:gs>
              <a:gs pos="100000">
                <a:schemeClr val="accent1"/>
              </a:gs>
            </a:gsLst>
            <a:lin ang="2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Public Sans"/>
              <a:ea typeface="+mn-ea"/>
              <a:cs typeface="+mn-cs"/>
            </a:endParaRPr>
          </a:p>
        </p:txBody>
      </p:sp>
      <p:sp>
        <p:nvSpPr>
          <p:cNvPr id="18" name="Rectangle 17">
            <a:extLst>
              <a:ext uri="{FF2B5EF4-FFF2-40B4-BE49-F238E27FC236}">
                <a16:creationId xmlns:a16="http://schemas.microsoft.com/office/drawing/2014/main" id="{B8B8D07F-F13E-443E-BA68-2D26672D76B9}"/>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10800000" flipH="1">
            <a:off x="8123333" y="-2"/>
            <a:ext cx="4092521" cy="6400369"/>
          </a:xfrm>
          <a:prstGeom prst="rect">
            <a:avLst/>
          </a:prstGeom>
          <a:gradFill>
            <a:gsLst>
              <a:gs pos="31000">
                <a:schemeClr val="accent1">
                  <a:lumMod val="50000"/>
                  <a:alpha val="0"/>
                </a:schemeClr>
              </a:gs>
              <a:gs pos="100000">
                <a:schemeClr val="accent1">
                  <a:lumMod val="50000"/>
                  <a:alpha val="26000"/>
                </a:schemeClr>
              </a:gs>
            </a:gsLst>
            <a:lin ang="18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Public Sans"/>
              <a:ea typeface="+mn-ea"/>
              <a:cs typeface="+mn-cs"/>
            </a:endParaRPr>
          </a:p>
        </p:txBody>
      </p:sp>
      <p:sp>
        <p:nvSpPr>
          <p:cNvPr id="20" name="Rectangle 19">
            <a:extLst>
              <a:ext uri="{FF2B5EF4-FFF2-40B4-BE49-F238E27FC236}">
                <a16:creationId xmlns:a16="http://schemas.microsoft.com/office/drawing/2014/main" id="{2813A4FA-24A5-41ED-A534-3807D1B2F344}"/>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10800000" flipH="1">
            <a:off x="8123333" y="-22"/>
            <a:ext cx="4068667" cy="6400389"/>
          </a:xfrm>
          <a:prstGeom prst="rect">
            <a:avLst/>
          </a:prstGeom>
          <a:gradFill>
            <a:gsLst>
              <a:gs pos="0">
                <a:schemeClr val="accent1">
                  <a:alpha val="0"/>
                </a:schemeClr>
              </a:gs>
              <a:gs pos="72000">
                <a:srgbClr val="000000">
                  <a:alpha val="21000"/>
                </a:srgbClr>
              </a:gs>
            </a:gsLst>
            <a:lin ang="3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Public Sans"/>
              <a:ea typeface="+mn-ea"/>
              <a:cs typeface="+mn-cs"/>
            </a:endParaRPr>
          </a:p>
        </p:txBody>
      </p:sp>
      <p:sp>
        <p:nvSpPr>
          <p:cNvPr id="22" name="Rectangle 21">
            <a:extLst>
              <a:ext uri="{FF2B5EF4-FFF2-40B4-BE49-F238E27FC236}">
                <a16:creationId xmlns:a16="http://schemas.microsoft.com/office/drawing/2014/main" id="{C3944F27-CA70-4E84-A51A-E6BF89558979}"/>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10800000" flipH="1">
            <a:off x="8123333" y="-10"/>
            <a:ext cx="3611467" cy="6857997"/>
          </a:xfrm>
          <a:prstGeom prst="rect">
            <a:avLst/>
          </a:prstGeom>
          <a:gradFill>
            <a:gsLst>
              <a:gs pos="0">
                <a:schemeClr val="accent1">
                  <a:alpha val="0"/>
                </a:schemeClr>
              </a:gs>
              <a:gs pos="93000">
                <a:srgbClr val="000000">
                  <a:alpha val="29000"/>
                </a:srgb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Public Sans"/>
              <a:ea typeface="+mn-ea"/>
              <a:cs typeface="+mn-cs"/>
            </a:endParaRPr>
          </a:p>
        </p:txBody>
      </p:sp>
      <p:sp>
        <p:nvSpPr>
          <p:cNvPr id="4" name="Date Placeholder 3">
            <a:extLst>
              <a:ext uri="{FF2B5EF4-FFF2-40B4-BE49-F238E27FC236}">
                <a16:creationId xmlns:a16="http://schemas.microsoft.com/office/drawing/2014/main" id="{6D17E1B7-36C4-4EF9-AF26-594B8F9BD932}"/>
              </a:ext>
            </a:extLst>
          </p:cNvPr>
          <p:cNvSpPr>
            <a:spLocks noGrp="1"/>
          </p:cNvSpPr>
          <p:nvPr>
            <p:ph type="dt" sz="half" idx="10"/>
          </p:nvPr>
        </p:nvSpPr>
        <p:spPr>
          <a:xfrm>
            <a:off x="8961120" y="6459378"/>
            <a:ext cx="2743200" cy="365125"/>
          </a:xfrm>
        </p:spPr>
        <p:txBody>
          <a:bodyPr>
            <a:normAutofit/>
          </a:bodyPr>
          <a:lstStyle/>
          <a:p>
            <a:pPr marL="0" marR="0" lvl="0" indent="0" algn="r" defTabSz="457200" rtl="0" eaLnBrk="1" fontAlgn="auto" latinLnBrk="0" hangingPunct="1">
              <a:lnSpc>
                <a:spcPct val="100000"/>
              </a:lnSpc>
              <a:spcBef>
                <a:spcPts val="0"/>
              </a:spcBef>
              <a:spcAft>
                <a:spcPts val="600"/>
              </a:spcAft>
              <a:buClrTx/>
              <a:buSzTx/>
              <a:buFontTx/>
              <a:buNone/>
              <a:tabLst/>
              <a:defRPr/>
            </a:pPr>
            <a:fld id="{FDEE75F8-48EB-4839-9E71-8CCEE647FA5C}" type="datetime1">
              <a:rPr kumimoji="0" lang="en-US" sz="1100" b="0" i="0" u="none" strike="noStrike" kern="1200" cap="none" spc="0" normalizeH="0" baseline="0" noProof="0">
                <a:ln>
                  <a:noFill/>
                </a:ln>
                <a:solidFill>
                  <a:srgbClr val="FFFFFF"/>
                </a:solidFill>
                <a:effectLst/>
                <a:uLnTx/>
                <a:uFillTx/>
                <a:latin typeface="Public Sans ExtraBold"/>
                <a:ea typeface="+mn-ea"/>
                <a:cs typeface="+mn-cs"/>
              </a:rPr>
              <a:pPr marL="0" marR="0" lvl="0" indent="0" algn="r" defTabSz="457200" rtl="0" eaLnBrk="1" fontAlgn="auto" latinLnBrk="0" hangingPunct="1">
                <a:lnSpc>
                  <a:spcPct val="100000"/>
                </a:lnSpc>
                <a:spcBef>
                  <a:spcPts val="0"/>
                </a:spcBef>
                <a:spcAft>
                  <a:spcPts val="600"/>
                </a:spcAft>
                <a:buClrTx/>
                <a:buSzTx/>
                <a:buFontTx/>
                <a:buNone/>
                <a:tabLst/>
                <a:defRPr/>
              </a:pPr>
              <a:t>1/9/2025</a:t>
            </a:fld>
            <a:endParaRPr kumimoji="0" lang="en-US" sz="1100" b="0" i="0" u="none" strike="noStrike" kern="1200" cap="none" spc="0" normalizeH="0" baseline="0" noProof="0" dirty="0">
              <a:ln>
                <a:noFill/>
              </a:ln>
              <a:solidFill>
                <a:srgbClr val="FFFFFF"/>
              </a:solidFill>
              <a:effectLst/>
              <a:uLnTx/>
              <a:uFillTx/>
              <a:latin typeface="Public Sans ExtraBold"/>
              <a:ea typeface="+mn-ea"/>
              <a:cs typeface="+mn-cs"/>
            </a:endParaRPr>
          </a:p>
        </p:txBody>
      </p:sp>
      <p:pic>
        <p:nvPicPr>
          <p:cNvPr id="7" name="Picture 6">
            <a:extLst>
              <a:ext uri="{FF2B5EF4-FFF2-40B4-BE49-F238E27FC236}">
                <a16:creationId xmlns:a16="http://schemas.microsoft.com/office/drawing/2014/main" id="{436EA722-9380-A07C-A169-C0EC6B665B88}"/>
              </a:ext>
            </a:extLst>
          </p:cNvPr>
          <p:cNvPicPr>
            <a:picLocks noChangeAspect="1"/>
          </p:cNvPicPr>
          <p:nvPr/>
        </p:nvPicPr>
        <p:blipFill>
          <a:blip r:embed="rId4"/>
          <a:stretch>
            <a:fillRect/>
          </a:stretch>
        </p:blipFill>
        <p:spPr>
          <a:xfrm>
            <a:off x="8610600" y="1531576"/>
            <a:ext cx="2895600" cy="2641859"/>
          </a:xfrm>
          <a:prstGeom prst="rect">
            <a:avLst/>
          </a:prstGeom>
        </p:spPr>
      </p:pic>
    </p:spTree>
    <p:extLst>
      <p:ext uri="{BB962C8B-B14F-4D97-AF65-F5344CB8AC3E}">
        <p14:creationId xmlns:p14="http://schemas.microsoft.com/office/powerpoint/2010/main" val="1542255632"/>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0" name="Rectangle 9">
            <a:extLst>
              <a:ext uri="{FF2B5EF4-FFF2-40B4-BE49-F238E27FC236}">
                <a16:creationId xmlns:a16="http://schemas.microsoft.com/office/drawing/2014/main" id="{907EF6B7-1338-4443-8C46-6A318D952DF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48" y="0"/>
            <a:ext cx="12188952"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 name="Freeform: Shape 11">
            <a:extLst>
              <a:ext uri="{FF2B5EF4-FFF2-40B4-BE49-F238E27FC236}">
                <a16:creationId xmlns:a16="http://schemas.microsoft.com/office/drawing/2014/main" id="{DAAE4CDD-124C-4DCF-9584-B6033B545DD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 y="0"/>
            <a:ext cx="4167271" cy="6858000"/>
          </a:xfrm>
          <a:custGeom>
            <a:avLst/>
            <a:gdLst>
              <a:gd name="connsiteX0" fmla="*/ 0 w 4167271"/>
              <a:gd name="connsiteY0" fmla="*/ 0 h 6858000"/>
              <a:gd name="connsiteX1" fmla="*/ 2259550 w 4167271"/>
              <a:gd name="connsiteY1" fmla="*/ 0 h 6858000"/>
              <a:gd name="connsiteX2" fmla="*/ 2387803 w 4167271"/>
              <a:gd name="connsiteY2" fmla="*/ 82222 h 6858000"/>
              <a:gd name="connsiteX3" fmla="*/ 4167271 w 4167271"/>
              <a:gd name="connsiteY3" fmla="*/ 3429000 h 6858000"/>
              <a:gd name="connsiteX4" fmla="*/ 2387803 w 4167271"/>
              <a:gd name="connsiteY4" fmla="*/ 6775779 h 6858000"/>
              <a:gd name="connsiteX5" fmla="*/ 2259550 w 4167271"/>
              <a:gd name="connsiteY5" fmla="*/ 6858000 h 6858000"/>
              <a:gd name="connsiteX6" fmla="*/ 0 w 4167271"/>
              <a:gd name="connsiteY6"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67271" h="6858000">
                <a:moveTo>
                  <a:pt x="0" y="0"/>
                </a:moveTo>
                <a:lnTo>
                  <a:pt x="2259550" y="0"/>
                </a:lnTo>
                <a:lnTo>
                  <a:pt x="2387803" y="82222"/>
                </a:lnTo>
                <a:cubicBezTo>
                  <a:pt x="3461407" y="807534"/>
                  <a:pt x="4167271" y="2035835"/>
                  <a:pt x="4167271" y="3429000"/>
                </a:cubicBezTo>
                <a:cubicBezTo>
                  <a:pt x="4167271" y="4822165"/>
                  <a:pt x="3461407" y="6050467"/>
                  <a:pt x="2387803" y="6775779"/>
                </a:cubicBezTo>
                <a:lnTo>
                  <a:pt x="2259550" y="6858000"/>
                </a:lnTo>
                <a:lnTo>
                  <a:pt x="0" y="6858000"/>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 name="Title 1">
            <a:extLst>
              <a:ext uri="{FF2B5EF4-FFF2-40B4-BE49-F238E27FC236}">
                <a16:creationId xmlns:a16="http://schemas.microsoft.com/office/drawing/2014/main" id="{3630D9C6-276F-4D27-8C4E-B26E36AC76AC}"/>
              </a:ext>
            </a:extLst>
          </p:cNvPr>
          <p:cNvSpPr>
            <a:spLocks noGrp="1"/>
          </p:cNvSpPr>
          <p:nvPr>
            <p:ph type="title"/>
          </p:nvPr>
        </p:nvSpPr>
        <p:spPr>
          <a:xfrm>
            <a:off x="686834" y="1153572"/>
            <a:ext cx="3200400" cy="4461163"/>
          </a:xfrm>
        </p:spPr>
        <p:txBody>
          <a:bodyPr anchor="ctr">
            <a:normAutofit/>
          </a:bodyPr>
          <a:lstStyle/>
          <a:p>
            <a:pPr algn="ctr"/>
            <a:r>
              <a:rPr lang="en-US" sz="3200" dirty="0">
                <a:solidFill>
                  <a:srgbClr val="FFFFFF"/>
                </a:solidFill>
              </a:rPr>
              <a:t>State Program Goals &amp; Restrictions</a:t>
            </a:r>
            <a:endParaRPr lang="en-US" dirty="0">
              <a:solidFill>
                <a:srgbClr val="FFFFFF"/>
              </a:solidFill>
            </a:endParaRPr>
          </a:p>
        </p:txBody>
      </p:sp>
      <p:sp>
        <p:nvSpPr>
          <p:cNvPr id="14" name="Arc 13">
            <a:extLst>
              <a:ext uri="{FF2B5EF4-FFF2-40B4-BE49-F238E27FC236}">
                <a16:creationId xmlns:a16="http://schemas.microsoft.com/office/drawing/2014/main" id="{081E4A58-353D-44AE-B2FC-2A74E2E400F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V="1">
            <a:off x="7550402" y="2455479"/>
            <a:ext cx="4083433" cy="4083433"/>
          </a:xfrm>
          <a:prstGeom prst="arc">
            <a:avLst/>
          </a:prstGeom>
          <a:ln w="127000" cap="rnd">
            <a:solidFill>
              <a:schemeClr val="accent4"/>
            </a:solidFill>
            <a:prstDash val="das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 name="Content Placeholder 2">
            <a:extLst>
              <a:ext uri="{FF2B5EF4-FFF2-40B4-BE49-F238E27FC236}">
                <a16:creationId xmlns:a16="http://schemas.microsoft.com/office/drawing/2014/main" id="{0B328DA5-C605-40B1-A0C9-92F3F237F1F8}"/>
              </a:ext>
            </a:extLst>
          </p:cNvPr>
          <p:cNvSpPr>
            <a:spLocks noGrp="1"/>
          </p:cNvSpPr>
          <p:nvPr>
            <p:ph idx="1"/>
          </p:nvPr>
        </p:nvSpPr>
        <p:spPr>
          <a:xfrm>
            <a:off x="4342884" y="634206"/>
            <a:ext cx="7363692" cy="5585619"/>
          </a:xfrm>
        </p:spPr>
        <p:txBody>
          <a:bodyPr anchor="ctr">
            <a:normAutofit lnSpcReduction="10000"/>
          </a:bodyPr>
          <a:lstStyle/>
          <a:p>
            <a:r>
              <a:rPr lang="en-US" sz="3200" dirty="0">
                <a:solidFill>
                  <a:srgbClr val="0D2C6C"/>
                </a:solidFill>
              </a:rPr>
              <a:t>Connecticut runs its program as a reimbursement program.</a:t>
            </a:r>
          </a:p>
          <a:p>
            <a:r>
              <a:rPr lang="en-US" sz="3200" dirty="0">
                <a:solidFill>
                  <a:srgbClr val="0D2C6C"/>
                </a:solidFill>
              </a:rPr>
              <a:t>Designed to achieve significant reductions in diesel emissions.</a:t>
            </a:r>
          </a:p>
          <a:p>
            <a:r>
              <a:rPr lang="en-US" sz="3200" dirty="0">
                <a:solidFill>
                  <a:srgbClr val="0D2C6C"/>
                </a:solidFill>
              </a:rPr>
              <a:t>Restrictions </a:t>
            </a:r>
          </a:p>
          <a:p>
            <a:pPr lvl="2"/>
            <a:r>
              <a:rPr lang="en-US" sz="2800" b="0" dirty="0">
                <a:solidFill>
                  <a:srgbClr val="0D2C6C"/>
                </a:solidFill>
                <a:latin typeface="+mj-lt"/>
              </a:rPr>
              <a:t>Funding limits set by EPA</a:t>
            </a:r>
          </a:p>
          <a:p>
            <a:pPr lvl="2"/>
            <a:r>
              <a:rPr lang="en-US" sz="2800" b="0" dirty="0">
                <a:solidFill>
                  <a:srgbClr val="0D2C6C"/>
                </a:solidFill>
                <a:latin typeface="+mj-lt"/>
              </a:rPr>
              <a:t>No fleet expansion</a:t>
            </a:r>
          </a:p>
          <a:p>
            <a:pPr lvl="2"/>
            <a:r>
              <a:rPr lang="en-US" sz="2800" b="0" dirty="0">
                <a:solidFill>
                  <a:srgbClr val="0D2C6C"/>
                </a:solidFill>
                <a:latin typeface="+mj-lt"/>
              </a:rPr>
              <a:t>Scrappage </a:t>
            </a:r>
          </a:p>
          <a:p>
            <a:pPr lvl="2"/>
            <a:r>
              <a:rPr lang="en-US" sz="2800" b="0" dirty="0">
                <a:solidFill>
                  <a:srgbClr val="0D2C6C"/>
                </a:solidFill>
                <a:latin typeface="+mj-lt"/>
              </a:rPr>
              <a:t>Tier requirements for nonroad, marine and locomotive</a:t>
            </a:r>
          </a:p>
          <a:p>
            <a:pPr lvl="2"/>
            <a:r>
              <a:rPr lang="en-US" sz="2800" b="0" dirty="0">
                <a:solidFill>
                  <a:srgbClr val="0D2C6C"/>
                </a:solidFill>
                <a:latin typeface="+mj-lt"/>
              </a:rPr>
              <a:t>Eligibility statement requires minimum annual usage</a:t>
            </a:r>
          </a:p>
          <a:p>
            <a:pPr>
              <a:buFont typeface="Arial" panose="020B0604020202020204" pitchFamily="34" charset="0"/>
              <a:buChar char="•"/>
            </a:pPr>
            <a:endParaRPr lang="en-US" sz="1600" dirty="0"/>
          </a:p>
        </p:txBody>
      </p:sp>
      <p:sp>
        <p:nvSpPr>
          <p:cNvPr id="4" name="Date Placeholder 3">
            <a:extLst>
              <a:ext uri="{FF2B5EF4-FFF2-40B4-BE49-F238E27FC236}">
                <a16:creationId xmlns:a16="http://schemas.microsoft.com/office/drawing/2014/main" id="{E53E3C65-D16D-466B-BCBC-01E86B20F644}"/>
              </a:ext>
            </a:extLst>
          </p:cNvPr>
          <p:cNvSpPr>
            <a:spLocks noGrp="1"/>
          </p:cNvSpPr>
          <p:nvPr>
            <p:ph type="dt" sz="half" idx="10"/>
          </p:nvPr>
        </p:nvSpPr>
        <p:spPr>
          <a:xfrm>
            <a:off x="1828800" y="6356350"/>
            <a:ext cx="1639957" cy="365125"/>
          </a:xfrm>
        </p:spPr>
        <p:txBody>
          <a:bodyPr>
            <a:normAutofit/>
          </a:bodyPr>
          <a:lstStyle/>
          <a:p>
            <a:pPr>
              <a:spcAft>
                <a:spcPts val="600"/>
              </a:spcAft>
            </a:pPr>
            <a:fld id="{FDEE75F8-48EB-4839-9E71-8CCEE647FA5C}" type="datetime1">
              <a:rPr lang="en-US">
                <a:solidFill>
                  <a:srgbClr val="FFFFFF"/>
                </a:solidFill>
              </a:rPr>
              <a:pPr>
                <a:spcAft>
                  <a:spcPts val="600"/>
                </a:spcAft>
              </a:pPr>
              <a:t>1/9/2025</a:t>
            </a:fld>
            <a:endParaRPr lang="en-US" dirty="0">
              <a:solidFill>
                <a:srgbClr val="FFFFFF"/>
              </a:solidFill>
            </a:endParaRPr>
          </a:p>
        </p:txBody>
      </p:sp>
      <p:sp>
        <p:nvSpPr>
          <p:cNvPr id="5" name="Footer Placeholder 4">
            <a:extLst>
              <a:ext uri="{FF2B5EF4-FFF2-40B4-BE49-F238E27FC236}">
                <a16:creationId xmlns:a16="http://schemas.microsoft.com/office/drawing/2014/main" id="{F00EBBC9-2D71-471B-B443-E7F11EB28810}"/>
              </a:ext>
            </a:extLst>
          </p:cNvPr>
          <p:cNvSpPr>
            <a:spLocks noGrp="1"/>
          </p:cNvSpPr>
          <p:nvPr>
            <p:ph type="ftr" sz="quarter" idx="11"/>
          </p:nvPr>
        </p:nvSpPr>
        <p:spPr>
          <a:xfrm>
            <a:off x="4038600" y="6356350"/>
            <a:ext cx="5251174" cy="365125"/>
          </a:xfrm>
        </p:spPr>
        <p:txBody>
          <a:bodyPr>
            <a:normAutofit/>
          </a:bodyPr>
          <a:lstStyle/>
          <a:p>
            <a:pPr>
              <a:spcAft>
                <a:spcPts val="600"/>
              </a:spcAft>
            </a:pPr>
            <a:r>
              <a:rPr lang="en-US" dirty="0"/>
              <a:t>Connecticut Department of Energy &amp; Environmental Protection</a:t>
            </a:r>
          </a:p>
        </p:txBody>
      </p:sp>
    </p:spTree>
    <p:extLst>
      <p:ext uri="{BB962C8B-B14F-4D97-AF65-F5344CB8AC3E}">
        <p14:creationId xmlns:p14="http://schemas.microsoft.com/office/powerpoint/2010/main" val="3124239243"/>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0" name="Rectangle 9">
            <a:extLst>
              <a:ext uri="{FF2B5EF4-FFF2-40B4-BE49-F238E27FC236}">
                <a16:creationId xmlns:a16="http://schemas.microsoft.com/office/drawing/2014/main" id="{907EF6B7-1338-4443-8C46-6A318D952DF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48" y="0"/>
            <a:ext cx="12188952"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Public Sans"/>
              <a:ea typeface="+mn-ea"/>
              <a:cs typeface="+mn-cs"/>
            </a:endParaRPr>
          </a:p>
        </p:txBody>
      </p:sp>
      <p:sp>
        <p:nvSpPr>
          <p:cNvPr id="12" name="Freeform: Shape 11">
            <a:extLst>
              <a:ext uri="{FF2B5EF4-FFF2-40B4-BE49-F238E27FC236}">
                <a16:creationId xmlns:a16="http://schemas.microsoft.com/office/drawing/2014/main" id="{DAAE4CDD-124C-4DCF-9584-B6033B545DD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 y="0"/>
            <a:ext cx="4167271" cy="6858000"/>
          </a:xfrm>
          <a:custGeom>
            <a:avLst/>
            <a:gdLst>
              <a:gd name="connsiteX0" fmla="*/ 0 w 4167271"/>
              <a:gd name="connsiteY0" fmla="*/ 0 h 6858000"/>
              <a:gd name="connsiteX1" fmla="*/ 2259550 w 4167271"/>
              <a:gd name="connsiteY1" fmla="*/ 0 h 6858000"/>
              <a:gd name="connsiteX2" fmla="*/ 2387803 w 4167271"/>
              <a:gd name="connsiteY2" fmla="*/ 82222 h 6858000"/>
              <a:gd name="connsiteX3" fmla="*/ 4167271 w 4167271"/>
              <a:gd name="connsiteY3" fmla="*/ 3429000 h 6858000"/>
              <a:gd name="connsiteX4" fmla="*/ 2387803 w 4167271"/>
              <a:gd name="connsiteY4" fmla="*/ 6775779 h 6858000"/>
              <a:gd name="connsiteX5" fmla="*/ 2259550 w 4167271"/>
              <a:gd name="connsiteY5" fmla="*/ 6858000 h 6858000"/>
              <a:gd name="connsiteX6" fmla="*/ 0 w 4167271"/>
              <a:gd name="connsiteY6"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67271" h="6858000">
                <a:moveTo>
                  <a:pt x="0" y="0"/>
                </a:moveTo>
                <a:lnTo>
                  <a:pt x="2259550" y="0"/>
                </a:lnTo>
                <a:lnTo>
                  <a:pt x="2387803" y="82222"/>
                </a:lnTo>
                <a:cubicBezTo>
                  <a:pt x="3461407" y="807534"/>
                  <a:pt x="4167271" y="2035835"/>
                  <a:pt x="4167271" y="3429000"/>
                </a:cubicBezTo>
                <a:cubicBezTo>
                  <a:pt x="4167271" y="4822165"/>
                  <a:pt x="3461407" y="6050467"/>
                  <a:pt x="2387803" y="6775779"/>
                </a:cubicBezTo>
                <a:lnTo>
                  <a:pt x="2259550" y="6858000"/>
                </a:lnTo>
                <a:lnTo>
                  <a:pt x="0" y="6858000"/>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Public Sans"/>
              <a:ea typeface="+mn-ea"/>
              <a:cs typeface="+mn-cs"/>
            </a:endParaRPr>
          </a:p>
        </p:txBody>
      </p:sp>
      <p:sp>
        <p:nvSpPr>
          <p:cNvPr id="2" name="Title 1">
            <a:extLst>
              <a:ext uri="{FF2B5EF4-FFF2-40B4-BE49-F238E27FC236}">
                <a16:creationId xmlns:a16="http://schemas.microsoft.com/office/drawing/2014/main" id="{3630D9C6-276F-4D27-8C4E-B26E36AC76AC}"/>
              </a:ext>
            </a:extLst>
          </p:cNvPr>
          <p:cNvSpPr>
            <a:spLocks noGrp="1"/>
          </p:cNvSpPr>
          <p:nvPr>
            <p:ph type="title"/>
          </p:nvPr>
        </p:nvSpPr>
        <p:spPr>
          <a:xfrm>
            <a:off x="686834" y="1153572"/>
            <a:ext cx="3200400" cy="4461163"/>
          </a:xfrm>
        </p:spPr>
        <p:txBody>
          <a:bodyPr anchor="ctr">
            <a:normAutofit/>
          </a:bodyPr>
          <a:lstStyle/>
          <a:p>
            <a:pPr algn="ctr"/>
            <a:r>
              <a:rPr lang="en-US" sz="3200" dirty="0">
                <a:solidFill>
                  <a:srgbClr val="FFFFFF"/>
                </a:solidFill>
              </a:rPr>
              <a:t>State Program Goals &amp; Restrictions </a:t>
            </a:r>
            <a:r>
              <a:rPr lang="en-US" sz="2800" i="1" dirty="0">
                <a:solidFill>
                  <a:srgbClr val="FFFFFF"/>
                </a:solidFill>
              </a:rPr>
              <a:t>(Cont.)</a:t>
            </a:r>
          </a:p>
        </p:txBody>
      </p:sp>
      <p:sp>
        <p:nvSpPr>
          <p:cNvPr id="14" name="Arc 13">
            <a:extLst>
              <a:ext uri="{FF2B5EF4-FFF2-40B4-BE49-F238E27FC236}">
                <a16:creationId xmlns:a16="http://schemas.microsoft.com/office/drawing/2014/main" id="{081E4A58-353D-44AE-B2FC-2A74E2E400F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V="1">
            <a:off x="7550402" y="2455479"/>
            <a:ext cx="4083433" cy="4083433"/>
          </a:xfrm>
          <a:prstGeom prst="arc">
            <a:avLst/>
          </a:prstGeom>
          <a:ln w="127000" cap="rnd">
            <a:solidFill>
              <a:schemeClr val="accent4"/>
            </a:solidFill>
            <a:prstDash val="dash"/>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3F3F3F"/>
              </a:solidFill>
              <a:effectLst/>
              <a:uLnTx/>
              <a:uFillTx/>
              <a:latin typeface="Public Sans"/>
              <a:ea typeface="+mn-ea"/>
              <a:cs typeface="+mn-cs"/>
            </a:endParaRPr>
          </a:p>
        </p:txBody>
      </p:sp>
      <p:sp>
        <p:nvSpPr>
          <p:cNvPr id="3" name="Content Placeholder 2">
            <a:extLst>
              <a:ext uri="{FF2B5EF4-FFF2-40B4-BE49-F238E27FC236}">
                <a16:creationId xmlns:a16="http://schemas.microsoft.com/office/drawing/2014/main" id="{0B328DA5-C605-40B1-A0C9-92F3F237F1F8}"/>
              </a:ext>
            </a:extLst>
          </p:cNvPr>
          <p:cNvSpPr>
            <a:spLocks noGrp="1"/>
          </p:cNvSpPr>
          <p:nvPr>
            <p:ph idx="1"/>
          </p:nvPr>
        </p:nvSpPr>
        <p:spPr>
          <a:xfrm>
            <a:off x="4342884" y="634206"/>
            <a:ext cx="7363692" cy="5585619"/>
          </a:xfrm>
        </p:spPr>
        <p:txBody>
          <a:bodyPr anchor="ctr">
            <a:normAutofit fontScale="70000" lnSpcReduction="20000"/>
          </a:bodyPr>
          <a:lstStyle/>
          <a:p>
            <a:pPr marL="0" indent="0">
              <a:lnSpc>
                <a:spcPct val="120000"/>
              </a:lnSpc>
              <a:spcBef>
                <a:spcPts val="0"/>
              </a:spcBef>
              <a:spcAft>
                <a:spcPts val="600"/>
              </a:spcAft>
              <a:buNone/>
            </a:pPr>
            <a:r>
              <a:rPr lang="en-US" sz="4000" dirty="0">
                <a:solidFill>
                  <a:schemeClr val="accent1">
                    <a:lumMod val="90000"/>
                  </a:schemeClr>
                </a:solidFill>
              </a:rPr>
              <a:t>Projects initiated prior to the execution of a contract or similar agreement are not eligible for funding </a:t>
            </a:r>
          </a:p>
          <a:p>
            <a:pPr>
              <a:lnSpc>
                <a:spcPct val="120000"/>
              </a:lnSpc>
              <a:spcBef>
                <a:spcPts val="0"/>
              </a:spcBef>
              <a:spcAft>
                <a:spcPts val="600"/>
              </a:spcAft>
            </a:pPr>
            <a:r>
              <a:rPr lang="en-US" sz="3400" dirty="0">
                <a:solidFill>
                  <a:srgbClr val="253A64"/>
                </a:solidFill>
              </a:rPr>
              <a:t>Submission of an application is not a guarantee that a proposed project will be funded</a:t>
            </a:r>
          </a:p>
          <a:p>
            <a:pPr>
              <a:lnSpc>
                <a:spcPct val="120000"/>
              </a:lnSpc>
              <a:spcBef>
                <a:spcPts val="0"/>
              </a:spcBef>
              <a:spcAft>
                <a:spcPts val="600"/>
              </a:spcAft>
            </a:pPr>
            <a:r>
              <a:rPr lang="en-US" sz="3400" dirty="0">
                <a:solidFill>
                  <a:srgbClr val="253A64"/>
                </a:solidFill>
              </a:rPr>
              <a:t>Inclusion in a municipal budget will not disqualify a project</a:t>
            </a:r>
          </a:p>
          <a:p>
            <a:pPr>
              <a:lnSpc>
                <a:spcPct val="120000"/>
              </a:lnSpc>
              <a:spcBef>
                <a:spcPts val="0"/>
              </a:spcBef>
              <a:spcAft>
                <a:spcPts val="600"/>
              </a:spcAft>
            </a:pPr>
            <a:r>
              <a:rPr lang="en-US" sz="3400" dirty="0">
                <a:solidFill>
                  <a:srgbClr val="253A64"/>
                </a:solidFill>
              </a:rPr>
              <a:t>Project initiation activities that can disqualify an application include: </a:t>
            </a:r>
          </a:p>
          <a:p>
            <a:pPr lvl="1">
              <a:lnSpc>
                <a:spcPct val="120000"/>
              </a:lnSpc>
              <a:spcBef>
                <a:spcPts val="0"/>
              </a:spcBef>
              <a:spcAft>
                <a:spcPts val="600"/>
              </a:spcAft>
            </a:pPr>
            <a:r>
              <a:rPr lang="en-US" sz="3100" b="0" dirty="0">
                <a:solidFill>
                  <a:srgbClr val="253A64"/>
                </a:solidFill>
                <a:latin typeface="+mj-lt"/>
              </a:rPr>
              <a:t>initiating an RFP</a:t>
            </a:r>
          </a:p>
          <a:p>
            <a:pPr lvl="1">
              <a:lnSpc>
                <a:spcPct val="120000"/>
              </a:lnSpc>
              <a:spcBef>
                <a:spcPts val="0"/>
              </a:spcBef>
              <a:spcAft>
                <a:spcPts val="600"/>
              </a:spcAft>
            </a:pPr>
            <a:r>
              <a:rPr lang="en-US" sz="3100" b="0" dirty="0">
                <a:solidFill>
                  <a:srgbClr val="253A64"/>
                </a:solidFill>
                <a:latin typeface="+mj-lt"/>
              </a:rPr>
              <a:t>selecting a vendor </a:t>
            </a:r>
          </a:p>
          <a:p>
            <a:pPr lvl="1">
              <a:lnSpc>
                <a:spcPct val="120000"/>
              </a:lnSpc>
              <a:spcBef>
                <a:spcPts val="0"/>
              </a:spcBef>
              <a:spcAft>
                <a:spcPts val="600"/>
              </a:spcAft>
            </a:pPr>
            <a:r>
              <a:rPr lang="en-US" sz="3100" b="0" dirty="0">
                <a:solidFill>
                  <a:srgbClr val="253A64"/>
                </a:solidFill>
                <a:latin typeface="+mj-lt"/>
              </a:rPr>
              <a:t>ordering vehicles, equipment, or engine</a:t>
            </a:r>
          </a:p>
          <a:p>
            <a:pPr lvl="1">
              <a:lnSpc>
                <a:spcPct val="120000"/>
              </a:lnSpc>
              <a:spcBef>
                <a:spcPts val="0"/>
              </a:spcBef>
              <a:spcAft>
                <a:spcPts val="600"/>
              </a:spcAft>
            </a:pPr>
            <a:r>
              <a:rPr lang="en-US" sz="3100" b="0" dirty="0">
                <a:solidFill>
                  <a:srgbClr val="253A64"/>
                </a:solidFill>
                <a:latin typeface="+mj-lt"/>
              </a:rPr>
              <a:t>hiring a contractor </a:t>
            </a:r>
          </a:p>
          <a:p>
            <a:pPr>
              <a:buFont typeface="Arial" panose="020B0604020202020204" pitchFamily="34" charset="0"/>
              <a:buChar char="•"/>
            </a:pPr>
            <a:endParaRPr lang="en-US" sz="1600" dirty="0"/>
          </a:p>
        </p:txBody>
      </p:sp>
      <p:sp>
        <p:nvSpPr>
          <p:cNvPr id="4" name="Date Placeholder 3">
            <a:extLst>
              <a:ext uri="{FF2B5EF4-FFF2-40B4-BE49-F238E27FC236}">
                <a16:creationId xmlns:a16="http://schemas.microsoft.com/office/drawing/2014/main" id="{E53E3C65-D16D-466B-BCBC-01E86B20F644}"/>
              </a:ext>
            </a:extLst>
          </p:cNvPr>
          <p:cNvSpPr>
            <a:spLocks noGrp="1"/>
          </p:cNvSpPr>
          <p:nvPr>
            <p:ph type="dt" sz="half" idx="10"/>
          </p:nvPr>
        </p:nvSpPr>
        <p:spPr>
          <a:xfrm>
            <a:off x="1828800" y="6356350"/>
            <a:ext cx="1639957" cy="365125"/>
          </a:xfrm>
        </p:spPr>
        <p:txBody>
          <a:bodyPr>
            <a:normAutofit/>
          </a:bodyPr>
          <a:lstStyle/>
          <a:p>
            <a:pPr marL="0" marR="0" lvl="0" indent="0" algn="r" defTabSz="457200" rtl="0" eaLnBrk="1" fontAlgn="auto" latinLnBrk="0" hangingPunct="1">
              <a:lnSpc>
                <a:spcPct val="100000"/>
              </a:lnSpc>
              <a:spcBef>
                <a:spcPts val="0"/>
              </a:spcBef>
              <a:spcAft>
                <a:spcPts val="600"/>
              </a:spcAft>
              <a:buClrTx/>
              <a:buSzTx/>
              <a:buFontTx/>
              <a:buNone/>
              <a:tabLst/>
              <a:defRPr/>
            </a:pPr>
            <a:fld id="{FDEE75F8-48EB-4839-9E71-8CCEE647FA5C}" type="datetime1">
              <a:rPr kumimoji="0" lang="en-US" sz="1000" b="0" i="0" u="none" strike="noStrike" kern="1200" cap="none" spc="0" normalizeH="0" baseline="0" noProof="0">
                <a:ln>
                  <a:noFill/>
                </a:ln>
                <a:solidFill>
                  <a:srgbClr val="FFFFFF"/>
                </a:solidFill>
                <a:effectLst/>
                <a:uLnTx/>
                <a:uFillTx/>
                <a:latin typeface="Public Sans ExtraBold"/>
                <a:ea typeface="+mn-ea"/>
                <a:cs typeface="+mn-cs"/>
              </a:rPr>
              <a:pPr marL="0" marR="0" lvl="0" indent="0" algn="r" defTabSz="457200" rtl="0" eaLnBrk="1" fontAlgn="auto" latinLnBrk="0" hangingPunct="1">
                <a:lnSpc>
                  <a:spcPct val="100000"/>
                </a:lnSpc>
                <a:spcBef>
                  <a:spcPts val="0"/>
                </a:spcBef>
                <a:spcAft>
                  <a:spcPts val="600"/>
                </a:spcAft>
                <a:buClrTx/>
                <a:buSzTx/>
                <a:buFontTx/>
                <a:buNone/>
                <a:tabLst/>
                <a:defRPr/>
              </a:pPr>
              <a:t>1/9/2025</a:t>
            </a:fld>
            <a:endParaRPr kumimoji="0" lang="en-US" sz="1000" b="0" i="0" u="none" strike="noStrike" kern="1200" cap="none" spc="0" normalizeH="0" baseline="0" noProof="0" dirty="0">
              <a:ln>
                <a:noFill/>
              </a:ln>
              <a:solidFill>
                <a:srgbClr val="FFFFFF"/>
              </a:solidFill>
              <a:effectLst/>
              <a:uLnTx/>
              <a:uFillTx/>
              <a:latin typeface="Public Sans ExtraBold"/>
              <a:ea typeface="+mn-ea"/>
              <a:cs typeface="+mn-cs"/>
            </a:endParaRPr>
          </a:p>
        </p:txBody>
      </p:sp>
      <p:sp>
        <p:nvSpPr>
          <p:cNvPr id="5" name="Footer Placeholder 4">
            <a:extLst>
              <a:ext uri="{FF2B5EF4-FFF2-40B4-BE49-F238E27FC236}">
                <a16:creationId xmlns:a16="http://schemas.microsoft.com/office/drawing/2014/main" id="{F00EBBC9-2D71-471B-B443-E7F11EB28810}"/>
              </a:ext>
            </a:extLst>
          </p:cNvPr>
          <p:cNvSpPr>
            <a:spLocks noGrp="1"/>
          </p:cNvSpPr>
          <p:nvPr>
            <p:ph type="ftr" sz="quarter" idx="11"/>
          </p:nvPr>
        </p:nvSpPr>
        <p:spPr>
          <a:xfrm>
            <a:off x="4038600" y="6356350"/>
            <a:ext cx="5251174" cy="365125"/>
          </a:xfrm>
        </p:spPr>
        <p:txBody>
          <a:bodyPr>
            <a:normAutofit/>
          </a:bodyPr>
          <a:lstStyle/>
          <a:p>
            <a:pPr marL="0" marR="0" lvl="0" indent="0" algn="l" defTabSz="457200" rtl="0" eaLnBrk="1" fontAlgn="auto" latinLnBrk="0" hangingPunct="1">
              <a:lnSpc>
                <a:spcPct val="100000"/>
              </a:lnSpc>
              <a:spcBef>
                <a:spcPts val="0"/>
              </a:spcBef>
              <a:spcAft>
                <a:spcPts val="600"/>
              </a:spcAft>
              <a:buClrTx/>
              <a:buSzTx/>
              <a:buFontTx/>
              <a:buNone/>
              <a:tabLst/>
              <a:defRPr/>
            </a:pPr>
            <a:r>
              <a:rPr kumimoji="0" lang="en-US" sz="1000" b="0" i="0" u="none" strike="noStrike" kern="1200" cap="none" spc="0" normalizeH="0" baseline="0" noProof="0" dirty="0">
                <a:ln>
                  <a:noFill/>
                </a:ln>
                <a:solidFill>
                  <a:prstClr val="white">
                    <a:lumMod val="50000"/>
                  </a:prstClr>
                </a:solidFill>
                <a:effectLst/>
                <a:uLnTx/>
                <a:uFillTx/>
                <a:latin typeface="Public Sans ExtraBold"/>
                <a:ea typeface="+mn-ea"/>
                <a:cs typeface="+mn-cs"/>
              </a:rPr>
              <a:t>Connecticut Department of Energy &amp; Environmental Protection</a:t>
            </a:r>
          </a:p>
        </p:txBody>
      </p:sp>
    </p:spTree>
    <p:extLst>
      <p:ext uri="{BB962C8B-B14F-4D97-AF65-F5344CB8AC3E}">
        <p14:creationId xmlns:p14="http://schemas.microsoft.com/office/powerpoint/2010/main" val="861502185"/>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0" name="Rectangle 9">
            <a:extLst>
              <a:ext uri="{FF2B5EF4-FFF2-40B4-BE49-F238E27FC236}">
                <a16:creationId xmlns:a16="http://schemas.microsoft.com/office/drawing/2014/main" id="{907EF6B7-1338-4443-8C46-6A318D952DF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48" y="0"/>
            <a:ext cx="12188952"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Public Sans"/>
              <a:ea typeface="+mn-ea"/>
              <a:cs typeface="+mn-cs"/>
            </a:endParaRPr>
          </a:p>
        </p:txBody>
      </p:sp>
      <p:sp>
        <p:nvSpPr>
          <p:cNvPr id="12" name="Freeform: Shape 11">
            <a:extLst>
              <a:ext uri="{FF2B5EF4-FFF2-40B4-BE49-F238E27FC236}">
                <a16:creationId xmlns:a16="http://schemas.microsoft.com/office/drawing/2014/main" id="{DAAE4CDD-124C-4DCF-9584-B6033B545DD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 y="0"/>
            <a:ext cx="4167271" cy="6858000"/>
          </a:xfrm>
          <a:custGeom>
            <a:avLst/>
            <a:gdLst>
              <a:gd name="connsiteX0" fmla="*/ 0 w 4167271"/>
              <a:gd name="connsiteY0" fmla="*/ 0 h 6858000"/>
              <a:gd name="connsiteX1" fmla="*/ 2259550 w 4167271"/>
              <a:gd name="connsiteY1" fmla="*/ 0 h 6858000"/>
              <a:gd name="connsiteX2" fmla="*/ 2387803 w 4167271"/>
              <a:gd name="connsiteY2" fmla="*/ 82222 h 6858000"/>
              <a:gd name="connsiteX3" fmla="*/ 4167271 w 4167271"/>
              <a:gd name="connsiteY3" fmla="*/ 3429000 h 6858000"/>
              <a:gd name="connsiteX4" fmla="*/ 2387803 w 4167271"/>
              <a:gd name="connsiteY4" fmla="*/ 6775779 h 6858000"/>
              <a:gd name="connsiteX5" fmla="*/ 2259550 w 4167271"/>
              <a:gd name="connsiteY5" fmla="*/ 6858000 h 6858000"/>
              <a:gd name="connsiteX6" fmla="*/ 0 w 4167271"/>
              <a:gd name="connsiteY6"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67271" h="6858000">
                <a:moveTo>
                  <a:pt x="0" y="0"/>
                </a:moveTo>
                <a:lnTo>
                  <a:pt x="2259550" y="0"/>
                </a:lnTo>
                <a:lnTo>
                  <a:pt x="2387803" y="82222"/>
                </a:lnTo>
                <a:cubicBezTo>
                  <a:pt x="3461407" y="807534"/>
                  <a:pt x="4167271" y="2035835"/>
                  <a:pt x="4167271" y="3429000"/>
                </a:cubicBezTo>
                <a:cubicBezTo>
                  <a:pt x="4167271" y="4822165"/>
                  <a:pt x="3461407" y="6050467"/>
                  <a:pt x="2387803" y="6775779"/>
                </a:cubicBezTo>
                <a:lnTo>
                  <a:pt x="2259550" y="6858000"/>
                </a:lnTo>
                <a:lnTo>
                  <a:pt x="0" y="6858000"/>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Public Sans"/>
              <a:ea typeface="+mn-ea"/>
              <a:cs typeface="+mn-cs"/>
            </a:endParaRPr>
          </a:p>
        </p:txBody>
      </p:sp>
      <p:sp>
        <p:nvSpPr>
          <p:cNvPr id="2" name="Title 1">
            <a:extLst>
              <a:ext uri="{FF2B5EF4-FFF2-40B4-BE49-F238E27FC236}">
                <a16:creationId xmlns:a16="http://schemas.microsoft.com/office/drawing/2014/main" id="{3630D9C6-276F-4D27-8C4E-B26E36AC76AC}"/>
              </a:ext>
            </a:extLst>
          </p:cNvPr>
          <p:cNvSpPr>
            <a:spLocks noGrp="1"/>
          </p:cNvSpPr>
          <p:nvPr>
            <p:ph type="title"/>
          </p:nvPr>
        </p:nvSpPr>
        <p:spPr>
          <a:xfrm>
            <a:off x="381000" y="1153572"/>
            <a:ext cx="3200400" cy="4461163"/>
          </a:xfrm>
        </p:spPr>
        <p:txBody>
          <a:bodyPr anchor="ctr">
            <a:normAutofit/>
          </a:bodyPr>
          <a:lstStyle/>
          <a:p>
            <a:pPr algn="ctr"/>
            <a:r>
              <a:rPr lang="en-US" sz="3200" dirty="0">
                <a:solidFill>
                  <a:srgbClr val="FFFFFF"/>
                </a:solidFill>
              </a:rPr>
              <a:t>State Program Schedule</a:t>
            </a:r>
            <a:endParaRPr lang="en-US" dirty="0">
              <a:solidFill>
                <a:srgbClr val="FFFFFF"/>
              </a:solidFill>
            </a:endParaRPr>
          </a:p>
        </p:txBody>
      </p:sp>
      <p:sp>
        <p:nvSpPr>
          <p:cNvPr id="14" name="Arc 13">
            <a:extLst>
              <a:ext uri="{FF2B5EF4-FFF2-40B4-BE49-F238E27FC236}">
                <a16:creationId xmlns:a16="http://schemas.microsoft.com/office/drawing/2014/main" id="{081E4A58-353D-44AE-B2FC-2A74E2E400F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V="1">
            <a:off x="7550402" y="2455479"/>
            <a:ext cx="4083433" cy="4083433"/>
          </a:xfrm>
          <a:prstGeom prst="arc">
            <a:avLst/>
          </a:prstGeom>
          <a:ln w="127000" cap="rnd">
            <a:solidFill>
              <a:schemeClr val="accent4"/>
            </a:solidFill>
            <a:prstDash val="dash"/>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3F3F3F"/>
              </a:solidFill>
              <a:effectLst/>
              <a:uLnTx/>
              <a:uFillTx/>
              <a:latin typeface="Public Sans"/>
              <a:ea typeface="+mn-ea"/>
              <a:cs typeface="+mn-cs"/>
            </a:endParaRPr>
          </a:p>
        </p:txBody>
      </p:sp>
      <p:sp>
        <p:nvSpPr>
          <p:cNvPr id="3" name="Content Placeholder 2">
            <a:extLst>
              <a:ext uri="{FF2B5EF4-FFF2-40B4-BE49-F238E27FC236}">
                <a16:creationId xmlns:a16="http://schemas.microsoft.com/office/drawing/2014/main" id="{0B328DA5-C605-40B1-A0C9-92F3F237F1F8}"/>
              </a:ext>
            </a:extLst>
          </p:cNvPr>
          <p:cNvSpPr>
            <a:spLocks noGrp="1"/>
          </p:cNvSpPr>
          <p:nvPr>
            <p:ph idx="1"/>
          </p:nvPr>
        </p:nvSpPr>
        <p:spPr>
          <a:xfrm>
            <a:off x="4342884" y="634206"/>
            <a:ext cx="7363692" cy="5585619"/>
          </a:xfrm>
        </p:spPr>
        <p:txBody>
          <a:bodyPr anchor="ctr">
            <a:normAutofit/>
          </a:bodyPr>
          <a:lstStyle/>
          <a:p>
            <a:r>
              <a:rPr lang="en-US" sz="3200" dirty="0">
                <a:solidFill>
                  <a:schemeClr val="bg2">
                    <a:lumMod val="10000"/>
                  </a:schemeClr>
                </a:solidFill>
              </a:rPr>
              <a:t>Solicitation opened January 9, 2025</a:t>
            </a:r>
          </a:p>
          <a:p>
            <a:pPr lvl="2"/>
            <a:r>
              <a:rPr lang="en-US" sz="2400" b="0" dirty="0">
                <a:solidFill>
                  <a:srgbClr val="0D2C6C"/>
                </a:solidFill>
                <a:latin typeface="+mj-lt"/>
              </a:rPr>
              <a:t>Email </a:t>
            </a:r>
            <a:r>
              <a:rPr lang="en-US" sz="2400" b="0" dirty="0">
                <a:solidFill>
                  <a:srgbClr val="00AAE7"/>
                </a:solidFill>
                <a:latin typeface="+mj-lt"/>
                <a:hlinkClick r:id="rId2">
                  <a:extLst>
                    <a:ext uri="{A12FA001-AC4F-418D-AE19-62706E023703}">
                      <ahyp:hlinkClr xmlns:ahyp="http://schemas.microsoft.com/office/drawing/2018/hyperlinkcolor" val="tx"/>
                    </a:ext>
                  </a:extLst>
                </a:hlinkClick>
              </a:rPr>
              <a:t>Patrice.Kelly@ct.gov</a:t>
            </a:r>
            <a:r>
              <a:rPr lang="en-US" sz="2400" b="0" dirty="0">
                <a:solidFill>
                  <a:srgbClr val="00AAE7"/>
                </a:solidFill>
                <a:latin typeface="+mj-lt"/>
              </a:rPr>
              <a:t> </a:t>
            </a:r>
            <a:r>
              <a:rPr lang="en-US" sz="2400" b="0" dirty="0">
                <a:solidFill>
                  <a:srgbClr val="0D2C6C"/>
                </a:solidFill>
                <a:latin typeface="+mj-lt"/>
              </a:rPr>
              <a:t>to </a:t>
            </a:r>
            <a:r>
              <a:rPr lang="en-US" sz="2400" dirty="0">
                <a:solidFill>
                  <a:srgbClr val="0D2C6C"/>
                </a:solidFill>
                <a:latin typeface="+mj-lt"/>
              </a:rPr>
              <a:t>join </a:t>
            </a:r>
            <a:r>
              <a:rPr lang="en-US" sz="2400" b="0" dirty="0">
                <a:solidFill>
                  <a:srgbClr val="0D2C6C"/>
                </a:solidFill>
                <a:latin typeface="+mj-lt"/>
              </a:rPr>
              <a:t>distribution list</a:t>
            </a:r>
          </a:p>
          <a:p>
            <a:r>
              <a:rPr lang="en-US" sz="2800" dirty="0">
                <a:solidFill>
                  <a:srgbClr val="0D2C6C"/>
                </a:solidFill>
              </a:rPr>
              <a:t>Up to </a:t>
            </a:r>
            <a:r>
              <a:rPr lang="en-US" sz="2800" dirty="0">
                <a:solidFill>
                  <a:schemeClr val="tx2"/>
                </a:solidFill>
              </a:rPr>
              <a:t>$1,028,684.04 </a:t>
            </a:r>
            <a:r>
              <a:rPr lang="en-US" sz="2800" dirty="0">
                <a:solidFill>
                  <a:srgbClr val="0D2C6C"/>
                </a:solidFill>
              </a:rPr>
              <a:t>available</a:t>
            </a:r>
          </a:p>
          <a:p>
            <a:pPr lvl="2"/>
            <a:r>
              <a:rPr lang="en-US" sz="2400" b="0" dirty="0">
                <a:solidFill>
                  <a:srgbClr val="0D2C6C"/>
                </a:solidFill>
                <a:latin typeface="+mj-lt"/>
              </a:rPr>
              <a:t>Includes 2024 DERA allocation funds; and </a:t>
            </a:r>
          </a:p>
          <a:p>
            <a:pPr lvl="2"/>
            <a:r>
              <a:rPr lang="en-US" sz="2400" b="0" dirty="0">
                <a:solidFill>
                  <a:srgbClr val="0D2C6C"/>
                </a:solidFill>
                <a:latin typeface="+mj-lt"/>
              </a:rPr>
              <a:t>2023 DERA allocation funds, 2023 VW DERA Option funds, and 2021 VW DERA Option funds (from withdrawals) </a:t>
            </a:r>
            <a:endParaRPr lang="en-US" sz="2400" b="0" strike="sngStrike" dirty="0">
              <a:solidFill>
                <a:srgbClr val="0D2C6C"/>
              </a:solidFill>
              <a:latin typeface="+mj-lt"/>
            </a:endParaRPr>
          </a:p>
          <a:p>
            <a:r>
              <a:rPr lang="en-US" sz="2800" dirty="0">
                <a:solidFill>
                  <a:srgbClr val="0D2C6C"/>
                </a:solidFill>
              </a:rPr>
              <a:t>Deadline: </a:t>
            </a:r>
            <a:r>
              <a:rPr lang="en-US" sz="2800" dirty="0">
                <a:solidFill>
                  <a:schemeClr val="bg2">
                    <a:lumMod val="10000"/>
                  </a:schemeClr>
                </a:solidFill>
              </a:rPr>
              <a:t>February 13, 2025, at 4:00 p.m. ET </a:t>
            </a:r>
          </a:p>
          <a:p>
            <a:r>
              <a:rPr lang="en-US" sz="2800" dirty="0">
                <a:solidFill>
                  <a:schemeClr val="tx2"/>
                </a:solidFill>
              </a:rPr>
              <a:t>Decisions anticipated by April/early May 2025</a:t>
            </a:r>
          </a:p>
          <a:p>
            <a:pPr>
              <a:buFont typeface="Arial" panose="020B0604020202020204" pitchFamily="34" charset="0"/>
              <a:buChar char="•"/>
            </a:pPr>
            <a:endParaRPr lang="en-US" sz="1600" dirty="0"/>
          </a:p>
        </p:txBody>
      </p:sp>
      <p:sp>
        <p:nvSpPr>
          <p:cNvPr id="4" name="Date Placeholder 3">
            <a:extLst>
              <a:ext uri="{FF2B5EF4-FFF2-40B4-BE49-F238E27FC236}">
                <a16:creationId xmlns:a16="http://schemas.microsoft.com/office/drawing/2014/main" id="{E53E3C65-D16D-466B-BCBC-01E86B20F644}"/>
              </a:ext>
            </a:extLst>
          </p:cNvPr>
          <p:cNvSpPr>
            <a:spLocks noGrp="1"/>
          </p:cNvSpPr>
          <p:nvPr>
            <p:ph type="dt" sz="half" idx="10"/>
          </p:nvPr>
        </p:nvSpPr>
        <p:spPr>
          <a:xfrm>
            <a:off x="1828800" y="6356350"/>
            <a:ext cx="1639957" cy="365125"/>
          </a:xfrm>
        </p:spPr>
        <p:txBody>
          <a:bodyPr>
            <a:normAutofit/>
          </a:bodyPr>
          <a:lstStyle/>
          <a:p>
            <a:pPr marL="0" marR="0" lvl="0" indent="0" algn="r" defTabSz="457200" rtl="0" eaLnBrk="1" fontAlgn="auto" latinLnBrk="0" hangingPunct="1">
              <a:lnSpc>
                <a:spcPct val="100000"/>
              </a:lnSpc>
              <a:spcBef>
                <a:spcPts val="0"/>
              </a:spcBef>
              <a:spcAft>
                <a:spcPts val="600"/>
              </a:spcAft>
              <a:buClrTx/>
              <a:buSzTx/>
              <a:buFontTx/>
              <a:buNone/>
              <a:tabLst/>
              <a:defRPr/>
            </a:pPr>
            <a:fld id="{FDEE75F8-48EB-4839-9E71-8CCEE647FA5C}" type="datetime1">
              <a:rPr kumimoji="0" lang="en-US" sz="1000" b="0" i="0" u="none" strike="noStrike" kern="1200" cap="none" spc="0" normalizeH="0" baseline="0" noProof="0">
                <a:ln>
                  <a:noFill/>
                </a:ln>
                <a:solidFill>
                  <a:srgbClr val="FFFFFF"/>
                </a:solidFill>
                <a:effectLst/>
                <a:uLnTx/>
                <a:uFillTx/>
                <a:latin typeface="Public Sans ExtraBold"/>
                <a:ea typeface="+mn-ea"/>
                <a:cs typeface="+mn-cs"/>
              </a:rPr>
              <a:pPr marL="0" marR="0" lvl="0" indent="0" algn="r" defTabSz="457200" rtl="0" eaLnBrk="1" fontAlgn="auto" latinLnBrk="0" hangingPunct="1">
                <a:lnSpc>
                  <a:spcPct val="100000"/>
                </a:lnSpc>
                <a:spcBef>
                  <a:spcPts val="0"/>
                </a:spcBef>
                <a:spcAft>
                  <a:spcPts val="600"/>
                </a:spcAft>
                <a:buClrTx/>
                <a:buSzTx/>
                <a:buFontTx/>
                <a:buNone/>
                <a:tabLst/>
                <a:defRPr/>
              </a:pPr>
              <a:t>1/9/2025</a:t>
            </a:fld>
            <a:endParaRPr kumimoji="0" lang="en-US" sz="1000" b="0" i="0" u="none" strike="noStrike" kern="1200" cap="none" spc="0" normalizeH="0" baseline="0" noProof="0" dirty="0">
              <a:ln>
                <a:noFill/>
              </a:ln>
              <a:solidFill>
                <a:srgbClr val="FFFFFF"/>
              </a:solidFill>
              <a:effectLst/>
              <a:uLnTx/>
              <a:uFillTx/>
              <a:latin typeface="Public Sans ExtraBold"/>
              <a:ea typeface="+mn-ea"/>
              <a:cs typeface="+mn-cs"/>
            </a:endParaRPr>
          </a:p>
        </p:txBody>
      </p:sp>
      <p:sp>
        <p:nvSpPr>
          <p:cNvPr id="5" name="Footer Placeholder 4">
            <a:extLst>
              <a:ext uri="{FF2B5EF4-FFF2-40B4-BE49-F238E27FC236}">
                <a16:creationId xmlns:a16="http://schemas.microsoft.com/office/drawing/2014/main" id="{F00EBBC9-2D71-471B-B443-E7F11EB28810}"/>
              </a:ext>
            </a:extLst>
          </p:cNvPr>
          <p:cNvSpPr>
            <a:spLocks noGrp="1"/>
          </p:cNvSpPr>
          <p:nvPr>
            <p:ph type="ftr" sz="quarter" idx="11"/>
          </p:nvPr>
        </p:nvSpPr>
        <p:spPr>
          <a:xfrm>
            <a:off x="4038600" y="6356350"/>
            <a:ext cx="5251174" cy="365125"/>
          </a:xfrm>
        </p:spPr>
        <p:txBody>
          <a:bodyPr>
            <a:normAutofit/>
          </a:bodyPr>
          <a:lstStyle/>
          <a:p>
            <a:pPr marL="0" marR="0" lvl="0" indent="0" algn="l" defTabSz="457200" rtl="0" eaLnBrk="1" fontAlgn="auto" latinLnBrk="0" hangingPunct="1">
              <a:lnSpc>
                <a:spcPct val="100000"/>
              </a:lnSpc>
              <a:spcBef>
                <a:spcPts val="0"/>
              </a:spcBef>
              <a:spcAft>
                <a:spcPts val="600"/>
              </a:spcAft>
              <a:buClrTx/>
              <a:buSzTx/>
              <a:buFontTx/>
              <a:buNone/>
              <a:tabLst/>
              <a:defRPr/>
            </a:pPr>
            <a:r>
              <a:rPr kumimoji="0" lang="en-US" sz="1000" b="0" i="0" u="none" strike="noStrike" kern="1200" cap="none" spc="0" normalizeH="0" baseline="0" noProof="0" dirty="0">
                <a:ln>
                  <a:noFill/>
                </a:ln>
                <a:solidFill>
                  <a:prstClr val="white">
                    <a:lumMod val="50000"/>
                  </a:prstClr>
                </a:solidFill>
                <a:effectLst/>
                <a:uLnTx/>
                <a:uFillTx/>
                <a:latin typeface="Public Sans ExtraBold"/>
                <a:ea typeface="+mn-ea"/>
                <a:cs typeface="+mn-cs"/>
              </a:rPr>
              <a:t>Connecticut Department of Energy &amp; Environmental Protection</a:t>
            </a:r>
          </a:p>
        </p:txBody>
      </p:sp>
    </p:spTree>
    <p:extLst>
      <p:ext uri="{BB962C8B-B14F-4D97-AF65-F5344CB8AC3E}">
        <p14:creationId xmlns:p14="http://schemas.microsoft.com/office/powerpoint/2010/main" val="3521424745"/>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27" name="Rectangle 26">
            <a:extLst>
              <a:ext uri="{FF2B5EF4-FFF2-40B4-BE49-F238E27FC236}">
                <a16:creationId xmlns:a16="http://schemas.microsoft.com/office/drawing/2014/main" id="{A3363022-C969-41E9-8EB2-E4C94908C1FA}"/>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1"/>
            <a:ext cx="12191695" cy="685202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9" name="Rectangle 28">
            <a:extLst>
              <a:ext uri="{FF2B5EF4-FFF2-40B4-BE49-F238E27FC236}">
                <a16:creationId xmlns:a16="http://schemas.microsoft.com/office/drawing/2014/main" id="{8D1AD6B3-BE88-4CEB-BA17-790657CC4729}"/>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 y="0"/>
            <a:ext cx="12191695" cy="6858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 name="Title 1">
            <a:extLst>
              <a:ext uri="{FF2B5EF4-FFF2-40B4-BE49-F238E27FC236}">
                <a16:creationId xmlns:a16="http://schemas.microsoft.com/office/drawing/2014/main" id="{07A75872-B751-4CF1-8EFC-DE322CAD2692}"/>
              </a:ext>
            </a:extLst>
          </p:cNvPr>
          <p:cNvSpPr>
            <a:spLocks noGrp="1"/>
          </p:cNvSpPr>
          <p:nvPr>
            <p:ph type="title"/>
          </p:nvPr>
        </p:nvSpPr>
        <p:spPr>
          <a:xfrm>
            <a:off x="6574587" y="3237642"/>
            <a:ext cx="4805996" cy="1297115"/>
          </a:xfrm>
        </p:spPr>
        <p:txBody>
          <a:bodyPr vert="horz" lIns="91440" tIns="45720" rIns="91440" bIns="45720" rtlCol="0" anchor="t">
            <a:normAutofit fontScale="90000"/>
          </a:bodyPr>
          <a:lstStyle/>
          <a:p>
            <a:pPr>
              <a:lnSpc>
                <a:spcPct val="90000"/>
              </a:lnSpc>
            </a:pPr>
            <a:br>
              <a:rPr lang="en-US" sz="1600" kern="1200" dirty="0">
                <a:solidFill>
                  <a:schemeClr val="tx2"/>
                </a:solidFill>
                <a:latin typeface="+mj-lt"/>
                <a:ea typeface="+mj-ea"/>
                <a:cs typeface="+mj-cs"/>
              </a:rPr>
            </a:br>
            <a:r>
              <a:rPr lang="en-US" sz="6000" kern="1200" dirty="0">
                <a:solidFill>
                  <a:schemeClr val="tx2"/>
                </a:solidFill>
                <a:latin typeface="+mj-lt"/>
                <a:ea typeface="+mj-ea"/>
                <a:cs typeface="+mj-cs"/>
              </a:rPr>
              <a:t>2024 STATE DERA Eligibility </a:t>
            </a:r>
            <a:br>
              <a:rPr lang="en-US" sz="1600" kern="1200" dirty="0">
                <a:solidFill>
                  <a:schemeClr val="tx2"/>
                </a:solidFill>
                <a:latin typeface="+mj-lt"/>
                <a:ea typeface="+mj-ea"/>
                <a:cs typeface="+mj-cs"/>
              </a:rPr>
            </a:br>
            <a:br>
              <a:rPr lang="en-US" sz="1600" kern="1200" dirty="0">
                <a:solidFill>
                  <a:schemeClr val="tx2"/>
                </a:solidFill>
                <a:effectLst>
                  <a:outerShdw blurRad="50800" dist="38100" dir="2700000" algn="tl" rotWithShape="0">
                    <a:prstClr val="black">
                      <a:alpha val="40000"/>
                    </a:prstClr>
                  </a:outerShdw>
                </a:effectLst>
                <a:latin typeface="+mj-lt"/>
                <a:ea typeface="+mj-ea"/>
                <a:cs typeface="+mj-cs"/>
              </a:rPr>
            </a:br>
            <a:endParaRPr lang="en-US" sz="1600" kern="1200" dirty="0">
              <a:solidFill>
                <a:schemeClr val="tx2"/>
              </a:solidFill>
              <a:latin typeface="+mj-lt"/>
              <a:ea typeface="+mj-ea"/>
              <a:cs typeface="+mj-cs"/>
            </a:endParaRPr>
          </a:p>
        </p:txBody>
      </p:sp>
      <p:pic>
        <p:nvPicPr>
          <p:cNvPr id="7" name="Content Placeholder 6">
            <a:extLst>
              <a:ext uri="{FF2B5EF4-FFF2-40B4-BE49-F238E27FC236}">
                <a16:creationId xmlns:a16="http://schemas.microsoft.com/office/drawing/2014/main" id="{436EA722-9380-A07C-A169-C0EC6B665B88}"/>
              </a:ext>
            </a:extLst>
          </p:cNvPr>
          <p:cNvPicPr>
            <a:picLocks noGrp="1" noChangeAspect="1"/>
          </p:cNvPicPr>
          <p:nvPr>
            <p:ph idx="1"/>
          </p:nvPr>
        </p:nvPicPr>
        <p:blipFill>
          <a:blip r:embed="rId2"/>
          <a:stretch>
            <a:fillRect/>
          </a:stretch>
        </p:blipFill>
        <p:spPr>
          <a:xfrm>
            <a:off x="340470" y="1996791"/>
            <a:ext cx="4141760" cy="3778818"/>
          </a:xfrm>
          <a:custGeom>
            <a:avLst/>
            <a:gdLst/>
            <a:ahLst/>
            <a:cxnLst/>
            <a:rect l="l" t="t" r="r" b="b"/>
            <a:pathLst>
              <a:path w="4141760" h="4377846">
                <a:moveTo>
                  <a:pt x="0" y="0"/>
                </a:moveTo>
                <a:lnTo>
                  <a:pt x="4141760" y="0"/>
                </a:lnTo>
                <a:lnTo>
                  <a:pt x="4141760" y="4377846"/>
                </a:lnTo>
                <a:lnTo>
                  <a:pt x="0" y="4377846"/>
                </a:lnTo>
                <a:close/>
              </a:path>
            </a:pathLst>
          </a:custGeom>
        </p:spPr>
      </p:pic>
      <p:grpSp>
        <p:nvGrpSpPr>
          <p:cNvPr id="31" name="Group 30">
            <a:extLst>
              <a:ext uri="{FF2B5EF4-FFF2-40B4-BE49-F238E27FC236}">
                <a16:creationId xmlns:a16="http://schemas.microsoft.com/office/drawing/2014/main" id="{89D1390B-7E13-4B4F-9CB2-391063412E54}"/>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4253" y="-5977"/>
            <a:ext cx="6238675" cy="6863979"/>
            <a:chOff x="305" y="-5977"/>
            <a:chExt cx="6238675" cy="6863979"/>
          </a:xfrm>
        </p:grpSpPr>
        <p:sp>
          <p:nvSpPr>
            <p:cNvPr id="32" name="Freeform: Shape 31">
              <a:extLst>
                <a:ext uri="{FF2B5EF4-FFF2-40B4-BE49-F238E27FC236}">
                  <a16:creationId xmlns:a16="http://schemas.microsoft.com/office/drawing/2014/main" id="{9E720206-AA49-4786-A932-A2650DE09183}"/>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flipH="1">
              <a:off x="305" y="34854"/>
              <a:ext cx="6028697" cy="6817170"/>
            </a:xfrm>
            <a:custGeom>
              <a:avLst/>
              <a:gdLst>
                <a:gd name="connsiteX0" fmla="*/ 6028697 w 6028697"/>
                <a:gd name="connsiteY0" fmla="*/ 6155323 h 6817170"/>
                <a:gd name="connsiteX1" fmla="*/ 6028697 w 6028697"/>
                <a:gd name="connsiteY1" fmla="*/ 6817170 h 6817170"/>
                <a:gd name="connsiteX2" fmla="*/ 5157862 w 6028697"/>
                <a:gd name="connsiteY2" fmla="*/ 6817170 h 6817170"/>
                <a:gd name="connsiteX3" fmla="*/ 5347156 w 6028697"/>
                <a:gd name="connsiteY3" fmla="*/ 6687553 h 6817170"/>
                <a:gd name="connsiteX4" fmla="*/ 5487470 w 6028697"/>
                <a:gd name="connsiteY4" fmla="*/ 6581714 h 6817170"/>
                <a:gd name="connsiteX5" fmla="*/ 5627642 w 6028697"/>
                <a:gd name="connsiteY5" fmla="*/ 6472328 h 6817170"/>
                <a:gd name="connsiteX6" fmla="*/ 5911392 w 6028697"/>
                <a:gd name="connsiteY6" fmla="*/ 6245328 h 6817170"/>
                <a:gd name="connsiteX7" fmla="*/ 4481066 w 6028697"/>
                <a:gd name="connsiteY7" fmla="*/ 478 h 6817170"/>
                <a:gd name="connsiteX8" fmla="*/ 4672258 w 6028697"/>
                <a:gd name="connsiteY8" fmla="*/ 7519 h 6817170"/>
                <a:gd name="connsiteX9" fmla="*/ 5429869 w 6028697"/>
                <a:gd name="connsiteY9" fmla="*/ 125134 h 6817170"/>
                <a:gd name="connsiteX10" fmla="*/ 5976319 w 6028697"/>
                <a:gd name="connsiteY10" fmla="*/ 314893 h 6817170"/>
                <a:gd name="connsiteX11" fmla="*/ 6028697 w 6028697"/>
                <a:gd name="connsiteY11" fmla="*/ 339901 h 6817170"/>
                <a:gd name="connsiteX12" fmla="*/ 6028697 w 6028697"/>
                <a:gd name="connsiteY12" fmla="*/ 732458 h 6817170"/>
                <a:gd name="connsiteX13" fmla="*/ 5990985 w 6028697"/>
                <a:gd name="connsiteY13" fmla="*/ 712211 h 6817170"/>
                <a:gd name="connsiteX14" fmla="*/ 5341339 w 6028697"/>
                <a:gd name="connsiteY14" fmla="*/ 475281 h 6817170"/>
                <a:gd name="connsiteX15" fmla="*/ 4651969 w 6028697"/>
                <a:gd name="connsiteY15" fmla="*/ 377104 h 6817170"/>
                <a:gd name="connsiteX16" fmla="*/ 3953093 w 6028697"/>
                <a:gd name="connsiteY16" fmla="*/ 402498 h 6817170"/>
                <a:gd name="connsiteX17" fmla="*/ 3267413 w 6028697"/>
                <a:gd name="connsiteY17" fmla="*/ 546643 h 6817170"/>
                <a:gd name="connsiteX18" fmla="*/ 1439498 w 6028697"/>
                <a:gd name="connsiteY18" fmla="*/ 1568141 h 6817170"/>
                <a:gd name="connsiteX19" fmla="*/ 960671 w 6028697"/>
                <a:gd name="connsiteY19" fmla="*/ 2082013 h 6817170"/>
                <a:gd name="connsiteX20" fmla="*/ 581866 w 6028697"/>
                <a:gd name="connsiteY20" fmla="*/ 2672638 h 6817170"/>
                <a:gd name="connsiteX21" fmla="*/ 324789 w 6028697"/>
                <a:gd name="connsiteY21" fmla="*/ 3325262 h 6817170"/>
                <a:gd name="connsiteX22" fmla="*/ 231151 w 6028697"/>
                <a:gd name="connsiteY22" fmla="*/ 4022292 h 6817170"/>
                <a:gd name="connsiteX23" fmla="*/ 270592 w 6028697"/>
                <a:gd name="connsiteY23" fmla="*/ 4362792 h 6817170"/>
                <a:gd name="connsiteX24" fmla="*/ 387213 w 6028697"/>
                <a:gd name="connsiteY24" fmla="*/ 4681585 h 6817170"/>
                <a:gd name="connsiteX25" fmla="*/ 468507 w 6028697"/>
                <a:gd name="connsiteY25" fmla="*/ 4831546 h 6817170"/>
                <a:gd name="connsiteX26" fmla="*/ 561862 w 6028697"/>
                <a:gd name="connsiteY26" fmla="*/ 4976826 h 6817170"/>
                <a:gd name="connsiteX27" fmla="*/ 777511 w 6028697"/>
                <a:gd name="connsiteY27" fmla="*/ 5257597 h 6817170"/>
                <a:gd name="connsiteX28" fmla="*/ 1010895 w 6028697"/>
                <a:gd name="connsiteY28" fmla="*/ 5540494 h 6817170"/>
                <a:gd name="connsiteX29" fmla="*/ 1126948 w 6028697"/>
                <a:gd name="connsiteY29" fmla="*/ 5688186 h 6817170"/>
                <a:gd name="connsiteX30" fmla="*/ 1182706 w 6028697"/>
                <a:gd name="connsiteY30" fmla="*/ 5760543 h 6817170"/>
                <a:gd name="connsiteX31" fmla="*/ 1237327 w 6028697"/>
                <a:gd name="connsiteY31" fmla="*/ 5830060 h 6817170"/>
                <a:gd name="connsiteX32" fmla="*/ 1706649 w 6028697"/>
                <a:gd name="connsiteY32" fmla="*/ 6342797 h 6817170"/>
                <a:gd name="connsiteX33" fmla="*/ 1956207 w 6028697"/>
                <a:gd name="connsiteY33" fmla="*/ 6573484 h 6817170"/>
                <a:gd name="connsiteX34" fmla="*/ 2217681 w 6028697"/>
                <a:gd name="connsiteY34" fmla="*/ 6786297 h 6817170"/>
                <a:gd name="connsiteX35" fmla="*/ 2260820 w 6028697"/>
                <a:gd name="connsiteY35" fmla="*/ 6817170 h 6817170"/>
                <a:gd name="connsiteX36" fmla="*/ 1429497 w 6028697"/>
                <a:gd name="connsiteY36" fmla="*/ 6817170 h 6817170"/>
                <a:gd name="connsiteX37" fmla="*/ 1327275 w 6028697"/>
                <a:gd name="connsiteY37" fmla="*/ 6713800 h 6817170"/>
                <a:gd name="connsiteX38" fmla="*/ 1080556 w 6028697"/>
                <a:gd name="connsiteY38" fmla="*/ 6414443 h 6817170"/>
                <a:gd name="connsiteX39" fmla="*/ 865189 w 6028697"/>
                <a:gd name="connsiteY39" fmla="*/ 6097496 h 6817170"/>
                <a:gd name="connsiteX40" fmla="*/ 814823 w 6028697"/>
                <a:gd name="connsiteY40" fmla="*/ 6016911 h 6817170"/>
                <a:gd name="connsiteX41" fmla="*/ 766729 w 6028697"/>
                <a:gd name="connsiteY41" fmla="*/ 5938453 h 6817170"/>
                <a:gd name="connsiteX42" fmla="*/ 671672 w 6028697"/>
                <a:gd name="connsiteY42" fmla="*/ 5786648 h 6817170"/>
                <a:gd name="connsiteX43" fmla="*/ 474608 w 6028697"/>
                <a:gd name="connsiteY43" fmla="*/ 5474664 h 6817170"/>
                <a:gd name="connsiteX44" fmla="*/ 282652 w 6028697"/>
                <a:gd name="connsiteY44" fmla="*/ 5146508 h 6817170"/>
                <a:gd name="connsiteX45" fmla="*/ 196108 w 6028697"/>
                <a:gd name="connsiteY45" fmla="*/ 4972712 h 6817170"/>
                <a:gd name="connsiteX46" fmla="*/ 122474 w 6028697"/>
                <a:gd name="connsiteY46" fmla="*/ 4791821 h 6817170"/>
                <a:gd name="connsiteX47" fmla="*/ 65724 w 6028697"/>
                <a:gd name="connsiteY47" fmla="*/ 4603129 h 6817170"/>
                <a:gd name="connsiteX48" fmla="*/ 44727 w 6028697"/>
                <a:gd name="connsiteY48" fmla="*/ 4506937 h 6817170"/>
                <a:gd name="connsiteX49" fmla="*/ 35505 w 6028697"/>
                <a:gd name="connsiteY49" fmla="*/ 4458699 h 6817170"/>
                <a:gd name="connsiteX50" fmla="*/ 27845 w 6028697"/>
                <a:gd name="connsiteY50" fmla="*/ 4410320 h 6817170"/>
                <a:gd name="connsiteX51" fmla="*/ 37 w 6028697"/>
                <a:gd name="connsiteY51" fmla="*/ 4022292 h 6817170"/>
                <a:gd name="connsiteX52" fmla="*/ 78777 w 6028697"/>
                <a:gd name="connsiteY52" fmla="*/ 3267236 h 6817170"/>
                <a:gd name="connsiteX53" fmla="*/ 315424 w 6028697"/>
                <a:gd name="connsiteY53" fmla="*/ 2543673 h 6817170"/>
                <a:gd name="connsiteX54" fmla="*/ 1202710 w 6028697"/>
                <a:gd name="connsiteY54" fmla="*/ 1314895 h 6817170"/>
                <a:gd name="connsiteX55" fmla="*/ 1791065 w 6028697"/>
                <a:gd name="connsiteY55" fmla="*/ 833514 h 6817170"/>
                <a:gd name="connsiteX56" fmla="*/ 3908404 w 6028697"/>
                <a:gd name="connsiteY56" fmla="*/ 29794 h 6817170"/>
                <a:gd name="connsiteX57" fmla="*/ 4481066 w 6028697"/>
                <a:gd name="connsiteY57" fmla="*/ 478 h 6817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6028697" h="6817170">
                  <a:moveTo>
                    <a:pt x="6028697" y="6155323"/>
                  </a:moveTo>
                  <a:lnTo>
                    <a:pt x="6028697" y="6817170"/>
                  </a:lnTo>
                  <a:lnTo>
                    <a:pt x="5157862" y="6817170"/>
                  </a:lnTo>
                  <a:lnTo>
                    <a:pt x="5347156" y="6687553"/>
                  </a:lnTo>
                  <a:cubicBezTo>
                    <a:pt x="5394117" y="6653219"/>
                    <a:pt x="5440793" y="6617608"/>
                    <a:pt x="5487470" y="6581714"/>
                  </a:cubicBezTo>
                  <a:cubicBezTo>
                    <a:pt x="5534147" y="6545820"/>
                    <a:pt x="5580966" y="6509358"/>
                    <a:pt x="5627642" y="6472328"/>
                  </a:cubicBezTo>
                  <a:lnTo>
                    <a:pt x="5911392" y="6245328"/>
                  </a:lnTo>
                  <a:close/>
                  <a:moveTo>
                    <a:pt x="4481066" y="478"/>
                  </a:moveTo>
                  <a:cubicBezTo>
                    <a:pt x="4544817" y="1422"/>
                    <a:pt x="4608563" y="3769"/>
                    <a:pt x="4672258" y="7519"/>
                  </a:cubicBezTo>
                  <a:cubicBezTo>
                    <a:pt x="4927973" y="22364"/>
                    <a:pt x="5181687" y="61751"/>
                    <a:pt x="5429869" y="125134"/>
                  </a:cubicBezTo>
                  <a:cubicBezTo>
                    <a:pt x="5617090" y="173104"/>
                    <a:pt x="5799867" y="236595"/>
                    <a:pt x="5976319" y="314893"/>
                  </a:cubicBezTo>
                  <a:lnTo>
                    <a:pt x="6028697" y="339901"/>
                  </a:lnTo>
                  <a:lnTo>
                    <a:pt x="6028697" y="732458"/>
                  </a:lnTo>
                  <a:lnTo>
                    <a:pt x="5990985" y="712211"/>
                  </a:lnTo>
                  <a:cubicBezTo>
                    <a:pt x="5783917" y="609342"/>
                    <a:pt x="5566013" y="529876"/>
                    <a:pt x="5341339" y="475281"/>
                  </a:cubicBezTo>
                  <a:cubicBezTo>
                    <a:pt x="5115233" y="420503"/>
                    <a:pt x="4884375" y="387624"/>
                    <a:pt x="4651969" y="377104"/>
                  </a:cubicBezTo>
                  <a:cubicBezTo>
                    <a:pt x="4418713" y="365171"/>
                    <a:pt x="4184861" y="373670"/>
                    <a:pt x="3953093" y="402498"/>
                  </a:cubicBezTo>
                  <a:cubicBezTo>
                    <a:pt x="3721001" y="431832"/>
                    <a:pt x="3491675" y="480040"/>
                    <a:pt x="3267413" y="546643"/>
                  </a:cubicBezTo>
                  <a:cubicBezTo>
                    <a:pt x="2591323" y="750761"/>
                    <a:pt x="1967642" y="1099289"/>
                    <a:pt x="1439498" y="1568141"/>
                  </a:cubicBezTo>
                  <a:cubicBezTo>
                    <a:pt x="1265589" y="1725523"/>
                    <a:pt x="1105393" y="1897434"/>
                    <a:pt x="960671" y="2082013"/>
                  </a:cubicBezTo>
                  <a:cubicBezTo>
                    <a:pt x="815775" y="2266294"/>
                    <a:pt x="688923" y="2464081"/>
                    <a:pt x="581866" y="2672638"/>
                  </a:cubicBezTo>
                  <a:cubicBezTo>
                    <a:pt x="473765" y="2880669"/>
                    <a:pt x="387610" y="3099397"/>
                    <a:pt x="324789" y="3325262"/>
                  </a:cubicBezTo>
                  <a:cubicBezTo>
                    <a:pt x="262714" y="3552403"/>
                    <a:pt x="231223" y="3786822"/>
                    <a:pt x="231151" y="4022292"/>
                  </a:cubicBezTo>
                  <a:cubicBezTo>
                    <a:pt x="231413" y="4136912"/>
                    <a:pt x="244645" y="4251136"/>
                    <a:pt x="270592" y="4362792"/>
                  </a:cubicBezTo>
                  <a:cubicBezTo>
                    <a:pt x="297885" y="4472943"/>
                    <a:pt x="336983" y="4579833"/>
                    <a:pt x="387213" y="4681585"/>
                  </a:cubicBezTo>
                  <a:cubicBezTo>
                    <a:pt x="412042" y="4732517"/>
                    <a:pt x="439423" y="4782457"/>
                    <a:pt x="468507" y="4831546"/>
                  </a:cubicBezTo>
                  <a:cubicBezTo>
                    <a:pt x="497591" y="4880636"/>
                    <a:pt x="529230" y="4929015"/>
                    <a:pt x="561862" y="4976826"/>
                  </a:cubicBezTo>
                  <a:cubicBezTo>
                    <a:pt x="627975" y="5072166"/>
                    <a:pt x="701466" y="5164668"/>
                    <a:pt x="777511" y="5257597"/>
                  </a:cubicBezTo>
                  <a:cubicBezTo>
                    <a:pt x="853556" y="5350524"/>
                    <a:pt x="933574" y="5443594"/>
                    <a:pt x="1010895" y="5540494"/>
                  </a:cubicBezTo>
                  <a:cubicBezTo>
                    <a:pt x="1049957" y="5588732"/>
                    <a:pt x="1088642" y="5637963"/>
                    <a:pt x="1126948" y="5688186"/>
                  </a:cubicBezTo>
                  <a:lnTo>
                    <a:pt x="1182706" y="5760543"/>
                  </a:lnTo>
                  <a:cubicBezTo>
                    <a:pt x="1201007" y="5783669"/>
                    <a:pt x="1218458" y="5807503"/>
                    <a:pt x="1237327" y="5830060"/>
                  </a:cubicBezTo>
                  <a:cubicBezTo>
                    <a:pt x="1383714" y="6009916"/>
                    <a:pt x="1540413" y="6181116"/>
                    <a:pt x="1706649" y="6342797"/>
                  </a:cubicBezTo>
                  <a:cubicBezTo>
                    <a:pt x="1788084" y="6422531"/>
                    <a:pt x="1871265" y="6499427"/>
                    <a:pt x="1956207" y="6573484"/>
                  </a:cubicBezTo>
                  <a:cubicBezTo>
                    <a:pt x="2041332" y="6647402"/>
                    <a:pt x="2127733" y="6718907"/>
                    <a:pt x="2217681" y="6786297"/>
                  </a:cubicBezTo>
                  <a:lnTo>
                    <a:pt x="2260820" y="6817170"/>
                  </a:lnTo>
                  <a:lnTo>
                    <a:pt x="1429497" y="6817170"/>
                  </a:lnTo>
                  <a:lnTo>
                    <a:pt x="1327275" y="6713800"/>
                  </a:lnTo>
                  <a:cubicBezTo>
                    <a:pt x="1239186" y="6618984"/>
                    <a:pt x="1156797" y="6519019"/>
                    <a:pt x="1080556" y="6414443"/>
                  </a:cubicBezTo>
                  <a:cubicBezTo>
                    <a:pt x="1004653" y="6310734"/>
                    <a:pt x="932439" y="6205177"/>
                    <a:pt x="865189" y="6097496"/>
                  </a:cubicBezTo>
                  <a:cubicBezTo>
                    <a:pt x="847881" y="6070823"/>
                    <a:pt x="831565" y="6043725"/>
                    <a:pt x="814823" y="6016911"/>
                  </a:cubicBezTo>
                  <a:lnTo>
                    <a:pt x="766729" y="5938453"/>
                  </a:lnTo>
                  <a:cubicBezTo>
                    <a:pt x="735941" y="5887947"/>
                    <a:pt x="703878" y="5837581"/>
                    <a:pt x="671672" y="5786648"/>
                  </a:cubicBezTo>
                  <a:lnTo>
                    <a:pt x="474608" y="5474664"/>
                  </a:lnTo>
                  <a:cubicBezTo>
                    <a:pt x="408778" y="5368968"/>
                    <a:pt x="343516" y="5260008"/>
                    <a:pt x="282652" y="5146508"/>
                  </a:cubicBezTo>
                  <a:cubicBezTo>
                    <a:pt x="252290" y="5089759"/>
                    <a:pt x="223065" y="5032015"/>
                    <a:pt x="196108" y="4972712"/>
                  </a:cubicBezTo>
                  <a:cubicBezTo>
                    <a:pt x="169152" y="4913408"/>
                    <a:pt x="144607" y="4853111"/>
                    <a:pt x="122474" y="4791821"/>
                  </a:cubicBezTo>
                  <a:cubicBezTo>
                    <a:pt x="100342" y="4730532"/>
                    <a:pt x="81757" y="4666830"/>
                    <a:pt x="65724" y="4603129"/>
                  </a:cubicBezTo>
                  <a:cubicBezTo>
                    <a:pt x="58205" y="4571064"/>
                    <a:pt x="50828" y="4539143"/>
                    <a:pt x="44727" y="4506937"/>
                  </a:cubicBezTo>
                  <a:lnTo>
                    <a:pt x="35505" y="4458699"/>
                  </a:lnTo>
                  <a:lnTo>
                    <a:pt x="27845" y="4410320"/>
                  </a:lnTo>
                  <a:cubicBezTo>
                    <a:pt x="8635" y="4281881"/>
                    <a:pt x="-661" y="4152150"/>
                    <a:pt x="37" y="4022292"/>
                  </a:cubicBezTo>
                  <a:cubicBezTo>
                    <a:pt x="712" y="3768592"/>
                    <a:pt x="27094" y="3515615"/>
                    <a:pt x="78777" y="3267236"/>
                  </a:cubicBezTo>
                  <a:cubicBezTo>
                    <a:pt x="130048" y="3017876"/>
                    <a:pt x="209439" y="2775142"/>
                    <a:pt x="315424" y="2543673"/>
                  </a:cubicBezTo>
                  <a:cubicBezTo>
                    <a:pt x="528236" y="2081161"/>
                    <a:pt x="838234" y="1667312"/>
                    <a:pt x="1202710" y="1314895"/>
                  </a:cubicBezTo>
                  <a:cubicBezTo>
                    <a:pt x="1385514" y="1138814"/>
                    <a:pt x="1582282" y="977831"/>
                    <a:pt x="1791065" y="833514"/>
                  </a:cubicBezTo>
                  <a:cubicBezTo>
                    <a:pt x="2420037" y="395614"/>
                    <a:pt x="3147288" y="119557"/>
                    <a:pt x="3908404" y="29794"/>
                  </a:cubicBezTo>
                  <a:cubicBezTo>
                    <a:pt x="4098509" y="7429"/>
                    <a:pt x="4289811" y="-2355"/>
                    <a:pt x="4481066" y="478"/>
                  </a:cubicBezTo>
                  <a:close/>
                </a:path>
              </a:pathLst>
            </a:custGeom>
            <a:gradFill>
              <a:gsLst>
                <a:gs pos="2000">
                  <a:schemeClr val="bg1">
                    <a:alpha val="10000"/>
                  </a:schemeClr>
                </a:gs>
                <a:gs pos="16000">
                  <a:schemeClr val="accent6">
                    <a:alpha val="10000"/>
                  </a:schemeClr>
                </a:gs>
                <a:gs pos="100000">
                  <a:schemeClr val="bg1">
                    <a:alpha val="10000"/>
                  </a:schemeClr>
                </a:gs>
                <a:gs pos="85000">
                  <a:schemeClr val="accent1">
                    <a:alpha val="10000"/>
                  </a:schemeClr>
                </a:gs>
              </a:gsLst>
              <a:lin ang="12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3" name="Freeform: Shape 32">
              <a:extLst>
                <a:ext uri="{FF2B5EF4-FFF2-40B4-BE49-F238E27FC236}">
                  <a16:creationId xmlns:a16="http://schemas.microsoft.com/office/drawing/2014/main" id="{C72F6EE6-EDE9-45A5-8F6D-02B9B7CB2C2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flipH="1">
              <a:off x="305" y="1"/>
              <a:ext cx="6165116" cy="6858001"/>
            </a:xfrm>
            <a:custGeom>
              <a:avLst/>
              <a:gdLst>
                <a:gd name="connsiteX0" fmla="*/ 6264586 w 6264586"/>
                <a:gd name="connsiteY0" fmla="*/ 6646464 h 6858001"/>
                <a:gd name="connsiteX1" fmla="*/ 6264586 w 6264586"/>
                <a:gd name="connsiteY1" fmla="*/ 6858001 h 6858001"/>
                <a:gd name="connsiteX2" fmla="*/ 5997170 w 6264586"/>
                <a:gd name="connsiteY2" fmla="*/ 6858001 h 6858001"/>
                <a:gd name="connsiteX3" fmla="*/ 6121512 w 6264586"/>
                <a:gd name="connsiteY3" fmla="*/ 6761029 h 6858001"/>
                <a:gd name="connsiteX4" fmla="*/ 2693206 w 6264586"/>
                <a:gd name="connsiteY4" fmla="*/ 0 h 6858001"/>
                <a:gd name="connsiteX5" fmla="*/ 5872285 w 6264586"/>
                <a:gd name="connsiteY5" fmla="*/ 0 h 6858001"/>
                <a:gd name="connsiteX6" fmla="*/ 6024875 w 6264586"/>
                <a:gd name="connsiteY6" fmla="*/ 68385 h 6858001"/>
                <a:gd name="connsiteX7" fmla="*/ 6206432 w 6264586"/>
                <a:gd name="connsiteY7" fmla="*/ 162336 h 6858001"/>
                <a:gd name="connsiteX8" fmla="*/ 6264586 w 6264586"/>
                <a:gd name="connsiteY8" fmla="*/ 196704 h 6858001"/>
                <a:gd name="connsiteX9" fmla="*/ 6264586 w 6264586"/>
                <a:gd name="connsiteY9" fmla="*/ 537242 h 6858001"/>
                <a:gd name="connsiteX10" fmla="*/ 6230189 w 6264586"/>
                <a:gd name="connsiteY10" fmla="*/ 517260 h 6858001"/>
                <a:gd name="connsiteX11" fmla="*/ 5540536 w 6264586"/>
                <a:gd name="connsiteY11" fmla="*/ 249543 h 6858001"/>
                <a:gd name="connsiteX12" fmla="*/ 5178896 w 6264586"/>
                <a:gd name="connsiteY12" fmla="*/ 178606 h 6858001"/>
                <a:gd name="connsiteX13" fmla="*/ 4814279 w 6264586"/>
                <a:gd name="connsiteY13" fmla="*/ 146683 h 6858001"/>
                <a:gd name="connsiteX14" fmla="*/ 4655095 w 6264586"/>
                <a:gd name="connsiteY14" fmla="*/ 143421 h 6858001"/>
                <a:gd name="connsiteX15" fmla="*/ 4081069 w 6264586"/>
                <a:gd name="connsiteY15" fmla="*/ 185983 h 6858001"/>
                <a:gd name="connsiteX16" fmla="*/ 3720566 w 6264586"/>
                <a:gd name="connsiteY16" fmla="*/ 256921 h 6858001"/>
                <a:gd name="connsiteX17" fmla="*/ 3365879 w 6264586"/>
                <a:gd name="connsiteY17" fmla="*/ 357651 h 6858001"/>
                <a:gd name="connsiteX18" fmla="*/ 3020555 w 6264586"/>
                <a:gd name="connsiteY18" fmla="*/ 486190 h 6858001"/>
                <a:gd name="connsiteX19" fmla="*/ 2685163 w 6264586"/>
                <a:gd name="connsiteY19" fmla="*/ 641542 h 6858001"/>
                <a:gd name="connsiteX20" fmla="*/ 2047720 w 6264586"/>
                <a:gd name="connsiteY20" fmla="*/ 1025030 h 6858001"/>
                <a:gd name="connsiteX21" fmla="*/ 1897333 w 6264586"/>
                <a:gd name="connsiteY21" fmla="*/ 1134983 h 6858001"/>
                <a:gd name="connsiteX22" fmla="*/ 1835758 w 6264586"/>
                <a:gd name="connsiteY22" fmla="*/ 1182227 h 6858001"/>
                <a:gd name="connsiteX23" fmla="*/ 1823273 w 6264586"/>
                <a:gd name="connsiteY23" fmla="*/ 1192016 h 6858001"/>
                <a:gd name="connsiteX24" fmla="*/ 1750918 w 6264586"/>
                <a:gd name="connsiteY24" fmla="*/ 1249760 h 6858001"/>
                <a:gd name="connsiteX25" fmla="*/ 1469297 w 6264586"/>
                <a:gd name="connsiteY25" fmla="*/ 1496906 h 6858001"/>
                <a:gd name="connsiteX26" fmla="*/ 967769 w 6264586"/>
                <a:gd name="connsiteY26" fmla="*/ 2056602 h 6858001"/>
                <a:gd name="connsiteX27" fmla="*/ 754105 w 6264586"/>
                <a:gd name="connsiteY27" fmla="*/ 2368727 h 6858001"/>
                <a:gd name="connsiteX28" fmla="*/ 572364 w 6264586"/>
                <a:gd name="connsiteY28" fmla="*/ 2701140 h 6858001"/>
                <a:gd name="connsiteX29" fmla="*/ 532497 w 6264586"/>
                <a:gd name="connsiteY29" fmla="*/ 2786265 h 6858001"/>
                <a:gd name="connsiteX30" fmla="*/ 512918 w 6264586"/>
                <a:gd name="connsiteY30" fmla="*/ 2828827 h 6858001"/>
                <a:gd name="connsiteX31" fmla="*/ 494475 w 6264586"/>
                <a:gd name="connsiteY31" fmla="*/ 2872240 h 6858001"/>
                <a:gd name="connsiteX32" fmla="*/ 491637 w 6264586"/>
                <a:gd name="connsiteY32" fmla="*/ 2878908 h 6858001"/>
                <a:gd name="connsiteX33" fmla="*/ 459290 w 6264586"/>
                <a:gd name="connsiteY33" fmla="*/ 2959635 h 6858001"/>
                <a:gd name="connsiteX34" fmla="*/ 446805 w 6264586"/>
                <a:gd name="connsiteY34" fmla="*/ 2992408 h 6858001"/>
                <a:gd name="connsiteX35" fmla="*/ 426090 w 6264586"/>
                <a:gd name="connsiteY35" fmla="*/ 3049158 h 6858001"/>
                <a:gd name="connsiteX36" fmla="*/ 426090 w 6264586"/>
                <a:gd name="connsiteY36" fmla="*/ 3049867 h 6858001"/>
                <a:gd name="connsiteX37" fmla="*/ 318124 w 6264586"/>
                <a:gd name="connsiteY37" fmla="*/ 3414202 h 6858001"/>
                <a:gd name="connsiteX38" fmla="*/ 230729 w 6264586"/>
                <a:gd name="connsiteY38" fmla="*/ 4169260 h 6858001"/>
                <a:gd name="connsiteX39" fmla="*/ 268893 w 6264586"/>
                <a:gd name="connsiteY39" fmla="*/ 4544236 h 6858001"/>
                <a:gd name="connsiteX40" fmla="*/ 379840 w 6264586"/>
                <a:gd name="connsiteY40" fmla="*/ 4900056 h 6858001"/>
                <a:gd name="connsiteX41" fmla="*/ 406512 w 6264586"/>
                <a:gd name="connsiteY41" fmla="*/ 4960211 h 6858001"/>
                <a:gd name="connsiteX42" fmla="*/ 417862 w 6264586"/>
                <a:gd name="connsiteY42" fmla="*/ 4984613 h 6858001"/>
                <a:gd name="connsiteX43" fmla="*/ 428077 w 6264586"/>
                <a:gd name="connsiteY43" fmla="*/ 5005043 h 6858001"/>
                <a:gd name="connsiteX44" fmla="*/ 460140 w 6264586"/>
                <a:gd name="connsiteY44" fmla="*/ 5067327 h 6858001"/>
                <a:gd name="connsiteX45" fmla="*/ 555197 w 6264586"/>
                <a:gd name="connsiteY45" fmla="*/ 5229773 h 6858001"/>
                <a:gd name="connsiteX46" fmla="*/ 660611 w 6264586"/>
                <a:gd name="connsiteY46" fmla="*/ 5387396 h 6858001"/>
                <a:gd name="connsiteX47" fmla="*/ 774110 w 6264586"/>
                <a:gd name="connsiteY47" fmla="*/ 5542182 h 6858001"/>
                <a:gd name="connsiteX48" fmla="*/ 917829 w 6264586"/>
                <a:gd name="connsiteY48" fmla="*/ 5727896 h 6858001"/>
                <a:gd name="connsiteX49" fmla="*/ 1012885 w 6264586"/>
                <a:gd name="connsiteY49" fmla="*/ 5849767 h 6858001"/>
                <a:gd name="connsiteX50" fmla="*/ 1133053 w 6264586"/>
                <a:gd name="connsiteY50" fmla="*/ 6006822 h 6858001"/>
                <a:gd name="connsiteX51" fmla="*/ 1194343 w 6264586"/>
                <a:gd name="connsiteY51" fmla="*/ 6090245 h 6858001"/>
                <a:gd name="connsiteX52" fmla="*/ 1249390 w 6264586"/>
                <a:gd name="connsiteY52" fmla="*/ 6165155 h 6858001"/>
                <a:gd name="connsiteX53" fmla="*/ 1345724 w 6264586"/>
                <a:gd name="connsiteY53" fmla="*/ 6292132 h 6858001"/>
                <a:gd name="connsiteX54" fmla="*/ 1364310 w 6264586"/>
                <a:gd name="connsiteY54" fmla="*/ 6316251 h 6858001"/>
                <a:gd name="connsiteX55" fmla="*/ 1373673 w 6264586"/>
                <a:gd name="connsiteY55" fmla="*/ 6327885 h 6858001"/>
                <a:gd name="connsiteX56" fmla="*/ 1484619 w 6264586"/>
                <a:gd name="connsiteY56" fmla="*/ 6462240 h 6858001"/>
                <a:gd name="connsiteX57" fmla="*/ 1739000 w 6264586"/>
                <a:gd name="connsiteY57" fmla="*/ 6737335 h 6858001"/>
                <a:gd name="connsiteX58" fmla="*/ 1866801 w 6264586"/>
                <a:gd name="connsiteY58" fmla="*/ 6858001 h 6858001"/>
                <a:gd name="connsiteX59" fmla="*/ 1144149 w 6264586"/>
                <a:gd name="connsiteY59" fmla="*/ 6858001 h 6858001"/>
                <a:gd name="connsiteX60" fmla="*/ 1058349 w 6264586"/>
                <a:gd name="connsiteY60" fmla="*/ 6766452 h 6858001"/>
                <a:gd name="connsiteX61" fmla="*/ 580309 w 6264586"/>
                <a:gd name="connsiteY61" fmla="*/ 6105000 h 6858001"/>
                <a:gd name="connsiteX62" fmla="*/ 1 w 6264586"/>
                <a:gd name="connsiteY62" fmla="*/ 3960094 h 6858001"/>
                <a:gd name="connsiteX63" fmla="*/ 2599292 w 6264586"/>
                <a:gd name="connsiteY63" fmla="*/ 37050 h 6858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6264586" h="6858001">
                  <a:moveTo>
                    <a:pt x="6264586" y="6646464"/>
                  </a:moveTo>
                  <a:lnTo>
                    <a:pt x="6264586" y="6858001"/>
                  </a:lnTo>
                  <a:lnTo>
                    <a:pt x="5997170" y="6858001"/>
                  </a:lnTo>
                  <a:lnTo>
                    <a:pt x="6121512" y="6761029"/>
                  </a:lnTo>
                  <a:close/>
                  <a:moveTo>
                    <a:pt x="2693206" y="0"/>
                  </a:moveTo>
                  <a:lnTo>
                    <a:pt x="5872285" y="0"/>
                  </a:lnTo>
                  <a:lnTo>
                    <a:pt x="6024875" y="68385"/>
                  </a:lnTo>
                  <a:cubicBezTo>
                    <a:pt x="6086250" y="97989"/>
                    <a:pt x="6146793" y="129318"/>
                    <a:pt x="6206432" y="162336"/>
                  </a:cubicBezTo>
                  <a:lnTo>
                    <a:pt x="6264586" y="196704"/>
                  </a:lnTo>
                  <a:lnTo>
                    <a:pt x="6264586" y="537242"/>
                  </a:lnTo>
                  <a:lnTo>
                    <a:pt x="6230189" y="517260"/>
                  </a:lnTo>
                  <a:cubicBezTo>
                    <a:pt x="6012226" y="399931"/>
                    <a:pt x="5780573" y="310008"/>
                    <a:pt x="5540536" y="249543"/>
                  </a:cubicBezTo>
                  <a:cubicBezTo>
                    <a:pt x="5421375" y="219324"/>
                    <a:pt x="5300641" y="195644"/>
                    <a:pt x="5178896" y="178606"/>
                  </a:cubicBezTo>
                  <a:cubicBezTo>
                    <a:pt x="5057977" y="161840"/>
                    <a:pt x="4936276" y="151186"/>
                    <a:pt x="4814279" y="146683"/>
                  </a:cubicBezTo>
                  <a:cubicBezTo>
                    <a:pt x="4761501" y="144556"/>
                    <a:pt x="4708015" y="143421"/>
                    <a:pt x="4655095" y="143421"/>
                  </a:cubicBezTo>
                  <a:cubicBezTo>
                    <a:pt x="4462968" y="143573"/>
                    <a:pt x="4271111" y="157799"/>
                    <a:pt x="4081069" y="185983"/>
                  </a:cubicBezTo>
                  <a:cubicBezTo>
                    <a:pt x="3956361" y="205703"/>
                    <a:pt x="3835058" y="229396"/>
                    <a:pt x="3720566" y="256921"/>
                  </a:cubicBezTo>
                  <a:cubicBezTo>
                    <a:pt x="3596708" y="286714"/>
                    <a:pt x="3477677" y="320905"/>
                    <a:pt x="3365879" y="357651"/>
                  </a:cubicBezTo>
                  <a:cubicBezTo>
                    <a:pt x="3249257" y="395958"/>
                    <a:pt x="3133487" y="438945"/>
                    <a:pt x="3020555" y="486190"/>
                  </a:cubicBezTo>
                  <a:cubicBezTo>
                    <a:pt x="2907623" y="533434"/>
                    <a:pt x="2794832" y="585786"/>
                    <a:pt x="2685163" y="641542"/>
                  </a:cubicBezTo>
                  <a:cubicBezTo>
                    <a:pt x="2463995" y="754348"/>
                    <a:pt x="2250998" y="882488"/>
                    <a:pt x="2047720" y="1025030"/>
                  </a:cubicBezTo>
                  <a:cubicBezTo>
                    <a:pt x="2006151" y="1054399"/>
                    <a:pt x="1951528" y="1093415"/>
                    <a:pt x="1897333" y="1134983"/>
                  </a:cubicBezTo>
                  <a:cubicBezTo>
                    <a:pt x="1876761" y="1150164"/>
                    <a:pt x="1855905" y="1166479"/>
                    <a:pt x="1835758" y="1182227"/>
                  </a:cubicBezTo>
                  <a:lnTo>
                    <a:pt x="1823273" y="1192016"/>
                  </a:lnTo>
                  <a:cubicBezTo>
                    <a:pt x="1797027" y="1211879"/>
                    <a:pt x="1772057" y="1232309"/>
                    <a:pt x="1750918" y="1249760"/>
                  </a:cubicBezTo>
                  <a:cubicBezTo>
                    <a:pt x="1645931" y="1335737"/>
                    <a:pt x="1554422" y="1416605"/>
                    <a:pt x="1469297" y="1496906"/>
                  </a:cubicBezTo>
                  <a:cubicBezTo>
                    <a:pt x="1286595" y="1668957"/>
                    <a:pt x="1118818" y="1856190"/>
                    <a:pt x="967769" y="2056602"/>
                  </a:cubicBezTo>
                  <a:cubicBezTo>
                    <a:pt x="890731" y="2159603"/>
                    <a:pt x="818800" y="2264590"/>
                    <a:pt x="754105" y="2368727"/>
                  </a:cubicBezTo>
                  <a:cubicBezTo>
                    <a:pt x="681749" y="2488328"/>
                    <a:pt x="622304" y="2596720"/>
                    <a:pt x="572364" y="2701140"/>
                  </a:cubicBezTo>
                  <a:cubicBezTo>
                    <a:pt x="557609" y="2730507"/>
                    <a:pt x="543989" y="2760443"/>
                    <a:pt x="532497" y="2786265"/>
                  </a:cubicBezTo>
                  <a:lnTo>
                    <a:pt x="512918" y="2828827"/>
                  </a:lnTo>
                  <a:lnTo>
                    <a:pt x="494475" y="2872240"/>
                  </a:lnTo>
                  <a:lnTo>
                    <a:pt x="491637" y="2878908"/>
                  </a:lnTo>
                  <a:cubicBezTo>
                    <a:pt x="480146" y="2906575"/>
                    <a:pt x="469220" y="2932821"/>
                    <a:pt x="459290" y="2959635"/>
                  </a:cubicBezTo>
                  <a:cubicBezTo>
                    <a:pt x="455176" y="2970559"/>
                    <a:pt x="451060" y="2981484"/>
                    <a:pt x="446805" y="2992408"/>
                  </a:cubicBezTo>
                  <a:cubicBezTo>
                    <a:pt x="439427" y="3012412"/>
                    <a:pt x="432333" y="3030572"/>
                    <a:pt x="426090" y="3049158"/>
                  </a:cubicBezTo>
                  <a:lnTo>
                    <a:pt x="426090" y="3049867"/>
                  </a:lnTo>
                  <a:cubicBezTo>
                    <a:pt x="383010" y="3169099"/>
                    <a:pt x="346959" y="3290756"/>
                    <a:pt x="318124" y="3414202"/>
                  </a:cubicBezTo>
                  <a:cubicBezTo>
                    <a:pt x="260107" y="3661703"/>
                    <a:pt x="230780" y="3915049"/>
                    <a:pt x="230729" y="4169260"/>
                  </a:cubicBezTo>
                  <a:cubicBezTo>
                    <a:pt x="231621" y="4295173"/>
                    <a:pt x="244398" y="4420719"/>
                    <a:pt x="268893" y="4544236"/>
                  </a:cubicBezTo>
                  <a:cubicBezTo>
                    <a:pt x="293708" y="4666304"/>
                    <a:pt x="330882" y="4785521"/>
                    <a:pt x="379840" y="4900056"/>
                  </a:cubicBezTo>
                  <a:cubicBezTo>
                    <a:pt x="387926" y="4919919"/>
                    <a:pt x="397006" y="4939498"/>
                    <a:pt x="406512" y="4960211"/>
                  </a:cubicBezTo>
                  <a:cubicBezTo>
                    <a:pt x="410343" y="4968299"/>
                    <a:pt x="414173" y="4976385"/>
                    <a:pt x="417862" y="4984613"/>
                  </a:cubicBezTo>
                  <a:lnTo>
                    <a:pt x="428077" y="5005043"/>
                  </a:lnTo>
                  <a:cubicBezTo>
                    <a:pt x="438860" y="5026751"/>
                    <a:pt x="449075" y="5047181"/>
                    <a:pt x="460140" y="5067327"/>
                  </a:cubicBezTo>
                  <a:cubicBezTo>
                    <a:pt x="485536" y="5116273"/>
                    <a:pt x="514763" y="5165789"/>
                    <a:pt x="555197" y="5229773"/>
                  </a:cubicBezTo>
                  <a:cubicBezTo>
                    <a:pt x="586836" y="5280282"/>
                    <a:pt x="620318" y="5329511"/>
                    <a:pt x="660611" y="5387396"/>
                  </a:cubicBezTo>
                  <a:cubicBezTo>
                    <a:pt x="698065" y="5440741"/>
                    <a:pt x="737223" y="5493094"/>
                    <a:pt x="774110" y="5542182"/>
                  </a:cubicBezTo>
                  <a:cubicBezTo>
                    <a:pt x="821070" y="5604324"/>
                    <a:pt x="870301" y="5667173"/>
                    <a:pt x="917829" y="5727896"/>
                  </a:cubicBezTo>
                  <a:cubicBezTo>
                    <a:pt x="949042" y="5767762"/>
                    <a:pt x="979828" y="5807063"/>
                    <a:pt x="1012885" y="5849767"/>
                  </a:cubicBezTo>
                  <a:cubicBezTo>
                    <a:pt x="1045942" y="5892471"/>
                    <a:pt x="1089497" y="5948796"/>
                    <a:pt x="1133053" y="6006822"/>
                  </a:cubicBezTo>
                  <a:cubicBezTo>
                    <a:pt x="1153624" y="6034345"/>
                    <a:pt x="1175332" y="6063998"/>
                    <a:pt x="1194343" y="6090245"/>
                  </a:cubicBezTo>
                  <a:cubicBezTo>
                    <a:pt x="1213355" y="6116491"/>
                    <a:pt x="1231372" y="6141178"/>
                    <a:pt x="1249390" y="6165155"/>
                  </a:cubicBezTo>
                  <a:cubicBezTo>
                    <a:pt x="1280461" y="6208000"/>
                    <a:pt x="1313659" y="6250847"/>
                    <a:pt x="1345724" y="6292132"/>
                  </a:cubicBezTo>
                  <a:lnTo>
                    <a:pt x="1364310" y="6316251"/>
                  </a:lnTo>
                  <a:lnTo>
                    <a:pt x="1373673" y="6327885"/>
                  </a:lnTo>
                  <a:cubicBezTo>
                    <a:pt x="1409566" y="6372433"/>
                    <a:pt x="1446738" y="6418542"/>
                    <a:pt x="1484619" y="6462240"/>
                  </a:cubicBezTo>
                  <a:cubicBezTo>
                    <a:pt x="1567899" y="6559850"/>
                    <a:pt x="1653876" y="6652211"/>
                    <a:pt x="1739000" y="6737335"/>
                  </a:cubicBezTo>
                  <a:lnTo>
                    <a:pt x="1866801" y="6858001"/>
                  </a:lnTo>
                  <a:lnTo>
                    <a:pt x="1144149" y="6858001"/>
                  </a:lnTo>
                  <a:lnTo>
                    <a:pt x="1058349" y="6766452"/>
                  </a:lnTo>
                  <a:cubicBezTo>
                    <a:pt x="878978" y="6562465"/>
                    <a:pt x="718756" y="6341104"/>
                    <a:pt x="580309" y="6105000"/>
                  </a:cubicBezTo>
                  <a:cubicBezTo>
                    <a:pt x="200401" y="5454007"/>
                    <a:pt x="146" y="4713831"/>
                    <a:pt x="1" y="3960094"/>
                  </a:cubicBezTo>
                  <a:cubicBezTo>
                    <a:pt x="-335" y="2196754"/>
                    <a:pt x="1071479" y="683605"/>
                    <a:pt x="2599292" y="37050"/>
                  </a:cubicBezTo>
                  <a:close/>
                </a:path>
              </a:pathLst>
            </a:custGeom>
            <a:gradFill>
              <a:gsLst>
                <a:gs pos="2000">
                  <a:schemeClr val="bg1">
                    <a:alpha val="10000"/>
                  </a:schemeClr>
                </a:gs>
                <a:gs pos="16000">
                  <a:schemeClr val="accent6">
                    <a:alpha val="10000"/>
                  </a:schemeClr>
                </a:gs>
                <a:gs pos="100000">
                  <a:schemeClr val="bg1">
                    <a:alpha val="10000"/>
                  </a:schemeClr>
                </a:gs>
                <a:gs pos="85000">
                  <a:schemeClr val="accent1">
                    <a:alpha val="10000"/>
                  </a:schemeClr>
                </a:gs>
              </a:gsLst>
              <a:lin ang="12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Freeform: Shape 33">
              <a:extLst>
                <a:ext uri="{FF2B5EF4-FFF2-40B4-BE49-F238E27FC236}">
                  <a16:creationId xmlns:a16="http://schemas.microsoft.com/office/drawing/2014/main" id="{C093DC50-3BD7-46B1-A300-CD207E152FF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flipH="1">
              <a:off x="305" y="-5977"/>
              <a:ext cx="6238675" cy="6858001"/>
            </a:xfrm>
            <a:custGeom>
              <a:avLst/>
              <a:gdLst>
                <a:gd name="connsiteX0" fmla="*/ 6264586 w 6264586"/>
                <a:gd name="connsiteY0" fmla="*/ 6646464 h 6858001"/>
                <a:gd name="connsiteX1" fmla="*/ 6264586 w 6264586"/>
                <a:gd name="connsiteY1" fmla="*/ 6858001 h 6858001"/>
                <a:gd name="connsiteX2" fmla="*/ 5997170 w 6264586"/>
                <a:gd name="connsiteY2" fmla="*/ 6858001 h 6858001"/>
                <a:gd name="connsiteX3" fmla="*/ 6121512 w 6264586"/>
                <a:gd name="connsiteY3" fmla="*/ 6761029 h 6858001"/>
                <a:gd name="connsiteX4" fmla="*/ 2693206 w 6264586"/>
                <a:gd name="connsiteY4" fmla="*/ 0 h 6858001"/>
                <a:gd name="connsiteX5" fmla="*/ 5872285 w 6264586"/>
                <a:gd name="connsiteY5" fmla="*/ 0 h 6858001"/>
                <a:gd name="connsiteX6" fmla="*/ 6024875 w 6264586"/>
                <a:gd name="connsiteY6" fmla="*/ 68385 h 6858001"/>
                <a:gd name="connsiteX7" fmla="*/ 6206432 w 6264586"/>
                <a:gd name="connsiteY7" fmla="*/ 162336 h 6858001"/>
                <a:gd name="connsiteX8" fmla="*/ 6264586 w 6264586"/>
                <a:gd name="connsiteY8" fmla="*/ 196704 h 6858001"/>
                <a:gd name="connsiteX9" fmla="*/ 6264586 w 6264586"/>
                <a:gd name="connsiteY9" fmla="*/ 537242 h 6858001"/>
                <a:gd name="connsiteX10" fmla="*/ 6230189 w 6264586"/>
                <a:gd name="connsiteY10" fmla="*/ 517260 h 6858001"/>
                <a:gd name="connsiteX11" fmla="*/ 5540536 w 6264586"/>
                <a:gd name="connsiteY11" fmla="*/ 249543 h 6858001"/>
                <a:gd name="connsiteX12" fmla="*/ 5178896 w 6264586"/>
                <a:gd name="connsiteY12" fmla="*/ 178606 h 6858001"/>
                <a:gd name="connsiteX13" fmla="*/ 4814279 w 6264586"/>
                <a:gd name="connsiteY13" fmla="*/ 146683 h 6858001"/>
                <a:gd name="connsiteX14" fmla="*/ 4655095 w 6264586"/>
                <a:gd name="connsiteY14" fmla="*/ 143421 h 6858001"/>
                <a:gd name="connsiteX15" fmla="*/ 4081069 w 6264586"/>
                <a:gd name="connsiteY15" fmla="*/ 185983 h 6858001"/>
                <a:gd name="connsiteX16" fmla="*/ 3720566 w 6264586"/>
                <a:gd name="connsiteY16" fmla="*/ 256921 h 6858001"/>
                <a:gd name="connsiteX17" fmla="*/ 3365879 w 6264586"/>
                <a:gd name="connsiteY17" fmla="*/ 357651 h 6858001"/>
                <a:gd name="connsiteX18" fmla="*/ 3020555 w 6264586"/>
                <a:gd name="connsiteY18" fmla="*/ 486190 h 6858001"/>
                <a:gd name="connsiteX19" fmla="*/ 2685163 w 6264586"/>
                <a:gd name="connsiteY19" fmla="*/ 641542 h 6858001"/>
                <a:gd name="connsiteX20" fmla="*/ 2047720 w 6264586"/>
                <a:gd name="connsiteY20" fmla="*/ 1025030 h 6858001"/>
                <a:gd name="connsiteX21" fmla="*/ 1897333 w 6264586"/>
                <a:gd name="connsiteY21" fmla="*/ 1134983 h 6858001"/>
                <a:gd name="connsiteX22" fmla="*/ 1835758 w 6264586"/>
                <a:gd name="connsiteY22" fmla="*/ 1182227 h 6858001"/>
                <a:gd name="connsiteX23" fmla="*/ 1823273 w 6264586"/>
                <a:gd name="connsiteY23" fmla="*/ 1192016 h 6858001"/>
                <a:gd name="connsiteX24" fmla="*/ 1750918 w 6264586"/>
                <a:gd name="connsiteY24" fmla="*/ 1249760 h 6858001"/>
                <a:gd name="connsiteX25" fmla="*/ 1469297 w 6264586"/>
                <a:gd name="connsiteY25" fmla="*/ 1496906 h 6858001"/>
                <a:gd name="connsiteX26" fmla="*/ 967769 w 6264586"/>
                <a:gd name="connsiteY26" fmla="*/ 2056602 h 6858001"/>
                <a:gd name="connsiteX27" fmla="*/ 754105 w 6264586"/>
                <a:gd name="connsiteY27" fmla="*/ 2368727 h 6858001"/>
                <a:gd name="connsiteX28" fmla="*/ 572364 w 6264586"/>
                <a:gd name="connsiteY28" fmla="*/ 2701140 h 6858001"/>
                <a:gd name="connsiteX29" fmla="*/ 532497 w 6264586"/>
                <a:gd name="connsiteY29" fmla="*/ 2786265 h 6858001"/>
                <a:gd name="connsiteX30" fmla="*/ 512918 w 6264586"/>
                <a:gd name="connsiteY30" fmla="*/ 2828827 h 6858001"/>
                <a:gd name="connsiteX31" fmla="*/ 494475 w 6264586"/>
                <a:gd name="connsiteY31" fmla="*/ 2872240 h 6858001"/>
                <a:gd name="connsiteX32" fmla="*/ 491637 w 6264586"/>
                <a:gd name="connsiteY32" fmla="*/ 2878908 h 6858001"/>
                <a:gd name="connsiteX33" fmla="*/ 459290 w 6264586"/>
                <a:gd name="connsiteY33" fmla="*/ 2959635 h 6858001"/>
                <a:gd name="connsiteX34" fmla="*/ 446805 w 6264586"/>
                <a:gd name="connsiteY34" fmla="*/ 2992408 h 6858001"/>
                <a:gd name="connsiteX35" fmla="*/ 426090 w 6264586"/>
                <a:gd name="connsiteY35" fmla="*/ 3049158 h 6858001"/>
                <a:gd name="connsiteX36" fmla="*/ 426090 w 6264586"/>
                <a:gd name="connsiteY36" fmla="*/ 3049867 h 6858001"/>
                <a:gd name="connsiteX37" fmla="*/ 318124 w 6264586"/>
                <a:gd name="connsiteY37" fmla="*/ 3414202 h 6858001"/>
                <a:gd name="connsiteX38" fmla="*/ 230729 w 6264586"/>
                <a:gd name="connsiteY38" fmla="*/ 4169260 h 6858001"/>
                <a:gd name="connsiteX39" fmla="*/ 268893 w 6264586"/>
                <a:gd name="connsiteY39" fmla="*/ 4544236 h 6858001"/>
                <a:gd name="connsiteX40" fmla="*/ 379840 w 6264586"/>
                <a:gd name="connsiteY40" fmla="*/ 4900056 h 6858001"/>
                <a:gd name="connsiteX41" fmla="*/ 406512 w 6264586"/>
                <a:gd name="connsiteY41" fmla="*/ 4960211 h 6858001"/>
                <a:gd name="connsiteX42" fmla="*/ 417862 w 6264586"/>
                <a:gd name="connsiteY42" fmla="*/ 4984613 h 6858001"/>
                <a:gd name="connsiteX43" fmla="*/ 428077 w 6264586"/>
                <a:gd name="connsiteY43" fmla="*/ 5005043 h 6858001"/>
                <a:gd name="connsiteX44" fmla="*/ 460140 w 6264586"/>
                <a:gd name="connsiteY44" fmla="*/ 5067327 h 6858001"/>
                <a:gd name="connsiteX45" fmla="*/ 555197 w 6264586"/>
                <a:gd name="connsiteY45" fmla="*/ 5229773 h 6858001"/>
                <a:gd name="connsiteX46" fmla="*/ 660611 w 6264586"/>
                <a:gd name="connsiteY46" fmla="*/ 5387396 h 6858001"/>
                <a:gd name="connsiteX47" fmla="*/ 774110 w 6264586"/>
                <a:gd name="connsiteY47" fmla="*/ 5542182 h 6858001"/>
                <a:gd name="connsiteX48" fmla="*/ 917829 w 6264586"/>
                <a:gd name="connsiteY48" fmla="*/ 5727896 h 6858001"/>
                <a:gd name="connsiteX49" fmla="*/ 1012885 w 6264586"/>
                <a:gd name="connsiteY49" fmla="*/ 5849767 h 6858001"/>
                <a:gd name="connsiteX50" fmla="*/ 1133053 w 6264586"/>
                <a:gd name="connsiteY50" fmla="*/ 6006822 h 6858001"/>
                <a:gd name="connsiteX51" fmla="*/ 1194343 w 6264586"/>
                <a:gd name="connsiteY51" fmla="*/ 6090245 h 6858001"/>
                <a:gd name="connsiteX52" fmla="*/ 1249390 w 6264586"/>
                <a:gd name="connsiteY52" fmla="*/ 6165155 h 6858001"/>
                <a:gd name="connsiteX53" fmla="*/ 1345724 w 6264586"/>
                <a:gd name="connsiteY53" fmla="*/ 6292132 h 6858001"/>
                <a:gd name="connsiteX54" fmla="*/ 1364310 w 6264586"/>
                <a:gd name="connsiteY54" fmla="*/ 6316251 h 6858001"/>
                <a:gd name="connsiteX55" fmla="*/ 1373673 w 6264586"/>
                <a:gd name="connsiteY55" fmla="*/ 6327885 h 6858001"/>
                <a:gd name="connsiteX56" fmla="*/ 1484619 w 6264586"/>
                <a:gd name="connsiteY56" fmla="*/ 6462240 h 6858001"/>
                <a:gd name="connsiteX57" fmla="*/ 1739000 w 6264586"/>
                <a:gd name="connsiteY57" fmla="*/ 6737335 h 6858001"/>
                <a:gd name="connsiteX58" fmla="*/ 1866801 w 6264586"/>
                <a:gd name="connsiteY58" fmla="*/ 6858001 h 6858001"/>
                <a:gd name="connsiteX59" fmla="*/ 1144149 w 6264586"/>
                <a:gd name="connsiteY59" fmla="*/ 6858001 h 6858001"/>
                <a:gd name="connsiteX60" fmla="*/ 1058349 w 6264586"/>
                <a:gd name="connsiteY60" fmla="*/ 6766452 h 6858001"/>
                <a:gd name="connsiteX61" fmla="*/ 580309 w 6264586"/>
                <a:gd name="connsiteY61" fmla="*/ 6105000 h 6858001"/>
                <a:gd name="connsiteX62" fmla="*/ 1 w 6264586"/>
                <a:gd name="connsiteY62" fmla="*/ 3960094 h 6858001"/>
                <a:gd name="connsiteX63" fmla="*/ 2599292 w 6264586"/>
                <a:gd name="connsiteY63" fmla="*/ 37050 h 6858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6264586" h="6858001">
                  <a:moveTo>
                    <a:pt x="6264586" y="6646464"/>
                  </a:moveTo>
                  <a:lnTo>
                    <a:pt x="6264586" y="6858001"/>
                  </a:lnTo>
                  <a:lnTo>
                    <a:pt x="5997170" y="6858001"/>
                  </a:lnTo>
                  <a:lnTo>
                    <a:pt x="6121512" y="6761029"/>
                  </a:lnTo>
                  <a:close/>
                  <a:moveTo>
                    <a:pt x="2693206" y="0"/>
                  </a:moveTo>
                  <a:lnTo>
                    <a:pt x="5872285" y="0"/>
                  </a:lnTo>
                  <a:lnTo>
                    <a:pt x="6024875" y="68385"/>
                  </a:lnTo>
                  <a:cubicBezTo>
                    <a:pt x="6086250" y="97989"/>
                    <a:pt x="6146793" y="129318"/>
                    <a:pt x="6206432" y="162336"/>
                  </a:cubicBezTo>
                  <a:lnTo>
                    <a:pt x="6264586" y="196704"/>
                  </a:lnTo>
                  <a:lnTo>
                    <a:pt x="6264586" y="537242"/>
                  </a:lnTo>
                  <a:lnTo>
                    <a:pt x="6230189" y="517260"/>
                  </a:lnTo>
                  <a:cubicBezTo>
                    <a:pt x="6012226" y="399931"/>
                    <a:pt x="5780573" y="310008"/>
                    <a:pt x="5540536" y="249543"/>
                  </a:cubicBezTo>
                  <a:cubicBezTo>
                    <a:pt x="5421375" y="219324"/>
                    <a:pt x="5300641" y="195644"/>
                    <a:pt x="5178896" y="178606"/>
                  </a:cubicBezTo>
                  <a:cubicBezTo>
                    <a:pt x="5057977" y="161840"/>
                    <a:pt x="4936276" y="151186"/>
                    <a:pt x="4814279" y="146683"/>
                  </a:cubicBezTo>
                  <a:cubicBezTo>
                    <a:pt x="4761501" y="144556"/>
                    <a:pt x="4708015" y="143421"/>
                    <a:pt x="4655095" y="143421"/>
                  </a:cubicBezTo>
                  <a:cubicBezTo>
                    <a:pt x="4462968" y="143573"/>
                    <a:pt x="4271111" y="157799"/>
                    <a:pt x="4081069" y="185983"/>
                  </a:cubicBezTo>
                  <a:cubicBezTo>
                    <a:pt x="3956361" y="205703"/>
                    <a:pt x="3835058" y="229396"/>
                    <a:pt x="3720566" y="256921"/>
                  </a:cubicBezTo>
                  <a:cubicBezTo>
                    <a:pt x="3596708" y="286714"/>
                    <a:pt x="3477677" y="320905"/>
                    <a:pt x="3365879" y="357651"/>
                  </a:cubicBezTo>
                  <a:cubicBezTo>
                    <a:pt x="3249257" y="395958"/>
                    <a:pt x="3133487" y="438945"/>
                    <a:pt x="3020555" y="486190"/>
                  </a:cubicBezTo>
                  <a:cubicBezTo>
                    <a:pt x="2907623" y="533434"/>
                    <a:pt x="2794832" y="585786"/>
                    <a:pt x="2685163" y="641542"/>
                  </a:cubicBezTo>
                  <a:cubicBezTo>
                    <a:pt x="2463995" y="754348"/>
                    <a:pt x="2250998" y="882488"/>
                    <a:pt x="2047720" y="1025030"/>
                  </a:cubicBezTo>
                  <a:cubicBezTo>
                    <a:pt x="2006151" y="1054399"/>
                    <a:pt x="1951528" y="1093415"/>
                    <a:pt x="1897333" y="1134983"/>
                  </a:cubicBezTo>
                  <a:cubicBezTo>
                    <a:pt x="1876761" y="1150164"/>
                    <a:pt x="1855905" y="1166479"/>
                    <a:pt x="1835758" y="1182227"/>
                  </a:cubicBezTo>
                  <a:lnTo>
                    <a:pt x="1823273" y="1192016"/>
                  </a:lnTo>
                  <a:cubicBezTo>
                    <a:pt x="1797027" y="1211879"/>
                    <a:pt x="1772057" y="1232309"/>
                    <a:pt x="1750918" y="1249760"/>
                  </a:cubicBezTo>
                  <a:cubicBezTo>
                    <a:pt x="1645931" y="1335737"/>
                    <a:pt x="1554422" y="1416605"/>
                    <a:pt x="1469297" y="1496906"/>
                  </a:cubicBezTo>
                  <a:cubicBezTo>
                    <a:pt x="1286595" y="1668957"/>
                    <a:pt x="1118818" y="1856190"/>
                    <a:pt x="967769" y="2056602"/>
                  </a:cubicBezTo>
                  <a:cubicBezTo>
                    <a:pt x="890731" y="2159603"/>
                    <a:pt x="818800" y="2264590"/>
                    <a:pt x="754105" y="2368727"/>
                  </a:cubicBezTo>
                  <a:cubicBezTo>
                    <a:pt x="681749" y="2488328"/>
                    <a:pt x="622304" y="2596720"/>
                    <a:pt x="572364" y="2701140"/>
                  </a:cubicBezTo>
                  <a:cubicBezTo>
                    <a:pt x="557609" y="2730507"/>
                    <a:pt x="543989" y="2760443"/>
                    <a:pt x="532497" y="2786265"/>
                  </a:cubicBezTo>
                  <a:lnTo>
                    <a:pt x="512918" y="2828827"/>
                  </a:lnTo>
                  <a:lnTo>
                    <a:pt x="494475" y="2872240"/>
                  </a:lnTo>
                  <a:lnTo>
                    <a:pt x="491637" y="2878908"/>
                  </a:lnTo>
                  <a:cubicBezTo>
                    <a:pt x="480146" y="2906575"/>
                    <a:pt x="469220" y="2932821"/>
                    <a:pt x="459290" y="2959635"/>
                  </a:cubicBezTo>
                  <a:cubicBezTo>
                    <a:pt x="455176" y="2970559"/>
                    <a:pt x="451060" y="2981484"/>
                    <a:pt x="446805" y="2992408"/>
                  </a:cubicBezTo>
                  <a:cubicBezTo>
                    <a:pt x="439427" y="3012412"/>
                    <a:pt x="432333" y="3030572"/>
                    <a:pt x="426090" y="3049158"/>
                  </a:cubicBezTo>
                  <a:lnTo>
                    <a:pt x="426090" y="3049867"/>
                  </a:lnTo>
                  <a:cubicBezTo>
                    <a:pt x="383010" y="3169099"/>
                    <a:pt x="346959" y="3290756"/>
                    <a:pt x="318124" y="3414202"/>
                  </a:cubicBezTo>
                  <a:cubicBezTo>
                    <a:pt x="260107" y="3661703"/>
                    <a:pt x="230780" y="3915049"/>
                    <a:pt x="230729" y="4169260"/>
                  </a:cubicBezTo>
                  <a:cubicBezTo>
                    <a:pt x="231621" y="4295173"/>
                    <a:pt x="244398" y="4420719"/>
                    <a:pt x="268893" y="4544236"/>
                  </a:cubicBezTo>
                  <a:cubicBezTo>
                    <a:pt x="293708" y="4666304"/>
                    <a:pt x="330882" y="4785521"/>
                    <a:pt x="379840" y="4900056"/>
                  </a:cubicBezTo>
                  <a:cubicBezTo>
                    <a:pt x="387926" y="4919919"/>
                    <a:pt x="397006" y="4939498"/>
                    <a:pt x="406512" y="4960211"/>
                  </a:cubicBezTo>
                  <a:cubicBezTo>
                    <a:pt x="410343" y="4968299"/>
                    <a:pt x="414173" y="4976385"/>
                    <a:pt x="417862" y="4984613"/>
                  </a:cubicBezTo>
                  <a:lnTo>
                    <a:pt x="428077" y="5005043"/>
                  </a:lnTo>
                  <a:cubicBezTo>
                    <a:pt x="438860" y="5026751"/>
                    <a:pt x="449075" y="5047181"/>
                    <a:pt x="460140" y="5067327"/>
                  </a:cubicBezTo>
                  <a:cubicBezTo>
                    <a:pt x="485536" y="5116273"/>
                    <a:pt x="514763" y="5165789"/>
                    <a:pt x="555197" y="5229773"/>
                  </a:cubicBezTo>
                  <a:cubicBezTo>
                    <a:pt x="586836" y="5280282"/>
                    <a:pt x="620318" y="5329511"/>
                    <a:pt x="660611" y="5387396"/>
                  </a:cubicBezTo>
                  <a:cubicBezTo>
                    <a:pt x="698065" y="5440741"/>
                    <a:pt x="737223" y="5493094"/>
                    <a:pt x="774110" y="5542182"/>
                  </a:cubicBezTo>
                  <a:cubicBezTo>
                    <a:pt x="821070" y="5604324"/>
                    <a:pt x="870301" y="5667173"/>
                    <a:pt x="917829" y="5727896"/>
                  </a:cubicBezTo>
                  <a:cubicBezTo>
                    <a:pt x="949042" y="5767762"/>
                    <a:pt x="979828" y="5807063"/>
                    <a:pt x="1012885" y="5849767"/>
                  </a:cubicBezTo>
                  <a:cubicBezTo>
                    <a:pt x="1045942" y="5892471"/>
                    <a:pt x="1089497" y="5948796"/>
                    <a:pt x="1133053" y="6006822"/>
                  </a:cubicBezTo>
                  <a:cubicBezTo>
                    <a:pt x="1153624" y="6034345"/>
                    <a:pt x="1175332" y="6063998"/>
                    <a:pt x="1194343" y="6090245"/>
                  </a:cubicBezTo>
                  <a:cubicBezTo>
                    <a:pt x="1213355" y="6116491"/>
                    <a:pt x="1231372" y="6141178"/>
                    <a:pt x="1249390" y="6165155"/>
                  </a:cubicBezTo>
                  <a:cubicBezTo>
                    <a:pt x="1280461" y="6208000"/>
                    <a:pt x="1313659" y="6250847"/>
                    <a:pt x="1345724" y="6292132"/>
                  </a:cubicBezTo>
                  <a:lnTo>
                    <a:pt x="1364310" y="6316251"/>
                  </a:lnTo>
                  <a:lnTo>
                    <a:pt x="1373673" y="6327885"/>
                  </a:lnTo>
                  <a:cubicBezTo>
                    <a:pt x="1409566" y="6372433"/>
                    <a:pt x="1446738" y="6418542"/>
                    <a:pt x="1484619" y="6462240"/>
                  </a:cubicBezTo>
                  <a:cubicBezTo>
                    <a:pt x="1567899" y="6559850"/>
                    <a:pt x="1653876" y="6652211"/>
                    <a:pt x="1739000" y="6737335"/>
                  </a:cubicBezTo>
                  <a:lnTo>
                    <a:pt x="1866801" y="6858001"/>
                  </a:lnTo>
                  <a:lnTo>
                    <a:pt x="1144149" y="6858001"/>
                  </a:lnTo>
                  <a:lnTo>
                    <a:pt x="1058349" y="6766452"/>
                  </a:lnTo>
                  <a:cubicBezTo>
                    <a:pt x="878978" y="6562465"/>
                    <a:pt x="718756" y="6341104"/>
                    <a:pt x="580309" y="6105000"/>
                  </a:cubicBezTo>
                  <a:cubicBezTo>
                    <a:pt x="200401" y="5454007"/>
                    <a:pt x="146" y="4713831"/>
                    <a:pt x="1" y="3960094"/>
                  </a:cubicBezTo>
                  <a:cubicBezTo>
                    <a:pt x="-335" y="2196754"/>
                    <a:pt x="1071479" y="683605"/>
                    <a:pt x="2599292" y="37050"/>
                  </a:cubicBezTo>
                  <a:close/>
                </a:path>
              </a:pathLst>
            </a:custGeom>
            <a:gradFill>
              <a:gsLst>
                <a:gs pos="2000">
                  <a:schemeClr val="bg1">
                    <a:alpha val="10000"/>
                  </a:schemeClr>
                </a:gs>
                <a:gs pos="16000">
                  <a:schemeClr val="accent6">
                    <a:alpha val="10000"/>
                  </a:schemeClr>
                </a:gs>
                <a:gs pos="100000">
                  <a:schemeClr val="bg1">
                    <a:alpha val="10000"/>
                  </a:schemeClr>
                </a:gs>
                <a:gs pos="85000">
                  <a:schemeClr val="accent1">
                    <a:alpha val="10000"/>
                  </a:schemeClr>
                </a:gs>
              </a:gsLst>
              <a:lin ang="12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4" name="Date Placeholder 3">
            <a:extLst>
              <a:ext uri="{FF2B5EF4-FFF2-40B4-BE49-F238E27FC236}">
                <a16:creationId xmlns:a16="http://schemas.microsoft.com/office/drawing/2014/main" id="{6D17E1B7-36C4-4EF9-AF26-594B8F9BD932}"/>
              </a:ext>
            </a:extLst>
          </p:cNvPr>
          <p:cNvSpPr>
            <a:spLocks noGrp="1"/>
          </p:cNvSpPr>
          <p:nvPr>
            <p:ph type="dt" sz="half" idx="10"/>
          </p:nvPr>
        </p:nvSpPr>
        <p:spPr>
          <a:xfrm>
            <a:off x="804672" y="6356350"/>
            <a:ext cx="2743200" cy="365125"/>
          </a:xfrm>
        </p:spPr>
        <p:txBody>
          <a:bodyPr vert="horz" lIns="91440" tIns="45720" rIns="91440" bIns="45720" rtlCol="0" anchor="ctr">
            <a:normAutofit/>
          </a:bodyPr>
          <a:lstStyle/>
          <a:p>
            <a:pPr marR="0" lvl="0" indent="0" algn="l" defTabSz="914400" fontAlgn="auto">
              <a:spcBef>
                <a:spcPts val="0"/>
              </a:spcBef>
              <a:spcAft>
                <a:spcPts val="600"/>
              </a:spcAft>
              <a:buClrTx/>
              <a:buSzTx/>
              <a:buFontTx/>
              <a:buNone/>
              <a:tabLst/>
              <a:defRPr/>
            </a:pPr>
            <a:fld id="{FDEE75F8-48EB-4839-9E71-8CCEE647FA5C}" type="datetime1">
              <a:rPr kumimoji="0" lang="en-US" sz="1200" b="0" i="0" u="none" strike="noStrike" cap="none" spc="0" normalizeH="0" baseline="0" noProof="0">
                <a:ln>
                  <a:noFill/>
                </a:ln>
                <a:solidFill>
                  <a:schemeClr val="tx1">
                    <a:tint val="75000"/>
                  </a:schemeClr>
                </a:solidFill>
                <a:effectLst/>
                <a:uLnTx/>
                <a:uFillTx/>
                <a:latin typeface="+mn-lt"/>
              </a:rPr>
              <a:pPr marR="0" lvl="0" indent="0" algn="l" defTabSz="914400" fontAlgn="auto">
                <a:spcBef>
                  <a:spcPts val="0"/>
                </a:spcBef>
                <a:spcAft>
                  <a:spcPts val="600"/>
                </a:spcAft>
                <a:buClrTx/>
                <a:buSzTx/>
                <a:buFontTx/>
                <a:buNone/>
                <a:tabLst/>
                <a:defRPr/>
              </a:pPr>
              <a:t>1/9/2025</a:t>
            </a:fld>
            <a:endParaRPr kumimoji="0" lang="en-US" sz="1200" b="0" i="0" u="none" strike="noStrike" cap="none" spc="0" normalizeH="0" baseline="0" noProof="0" dirty="0">
              <a:ln>
                <a:noFill/>
              </a:ln>
              <a:solidFill>
                <a:schemeClr val="tx1">
                  <a:tint val="75000"/>
                </a:schemeClr>
              </a:solidFill>
              <a:effectLst/>
              <a:uLnTx/>
              <a:uFillTx/>
              <a:latin typeface="+mn-lt"/>
            </a:endParaRPr>
          </a:p>
        </p:txBody>
      </p:sp>
      <p:sp>
        <p:nvSpPr>
          <p:cNvPr id="5" name="Footer Placeholder 4">
            <a:extLst>
              <a:ext uri="{FF2B5EF4-FFF2-40B4-BE49-F238E27FC236}">
                <a16:creationId xmlns:a16="http://schemas.microsoft.com/office/drawing/2014/main" id="{D58BCB98-C05C-4F09-840C-985A3AAB5E46}"/>
              </a:ext>
            </a:extLst>
          </p:cNvPr>
          <p:cNvSpPr>
            <a:spLocks noGrp="1"/>
          </p:cNvSpPr>
          <p:nvPr>
            <p:ph type="ftr" sz="quarter" idx="11"/>
          </p:nvPr>
        </p:nvSpPr>
        <p:spPr>
          <a:xfrm>
            <a:off x="4038600" y="6356350"/>
            <a:ext cx="4114800" cy="365125"/>
          </a:xfrm>
        </p:spPr>
        <p:txBody>
          <a:bodyPr vert="horz" lIns="91440" tIns="45720" rIns="91440" bIns="45720" rtlCol="0" anchor="ctr">
            <a:normAutofit/>
          </a:bodyPr>
          <a:lstStyle/>
          <a:p>
            <a:pPr marR="0" lvl="0" indent="0" algn="ctr" defTabSz="914400" fontAlgn="auto">
              <a:spcBef>
                <a:spcPts val="0"/>
              </a:spcBef>
              <a:spcAft>
                <a:spcPts val="600"/>
              </a:spcAft>
              <a:buClrTx/>
              <a:buSzTx/>
              <a:buFontTx/>
              <a:buNone/>
              <a:tabLst/>
              <a:defRPr/>
            </a:pPr>
            <a:r>
              <a:rPr kumimoji="0" lang="en-US" sz="1200" b="0" i="0" u="none" strike="noStrike" kern="1200" cap="none" spc="0" normalizeH="0" baseline="0" noProof="0" dirty="0">
                <a:ln>
                  <a:noFill/>
                </a:ln>
                <a:solidFill>
                  <a:schemeClr val="tx1">
                    <a:tint val="75000"/>
                  </a:schemeClr>
                </a:solidFill>
                <a:effectLst/>
                <a:uLnTx/>
                <a:uFillTx/>
                <a:latin typeface="+mn-lt"/>
                <a:ea typeface="+mn-ea"/>
                <a:cs typeface="+mn-cs"/>
              </a:rPr>
              <a:t>Connecticut Department of Energy &amp; Environmental Protection</a:t>
            </a:r>
          </a:p>
        </p:txBody>
      </p:sp>
    </p:spTree>
    <p:extLst>
      <p:ext uri="{BB962C8B-B14F-4D97-AF65-F5344CB8AC3E}">
        <p14:creationId xmlns:p14="http://schemas.microsoft.com/office/powerpoint/2010/main" val="2282149583"/>
      </p:ext>
    </p:extLst>
  </p:cSld>
  <p:clrMapOvr>
    <a:masterClrMapping/>
  </p:clrMapOvr>
</p:sld>
</file>

<file path=ppt/theme/_rels/theme1.xml.rels><?xml version="1.0" encoding="UTF-8" standalone="yes"?>
<Relationships xmlns="http://schemas.openxmlformats.org/package/2006/relationships"><Relationship Id="rId1" Type="http://schemas.openxmlformats.org/officeDocument/2006/relationships/image" Target="../media/image1.jpeg"/></Relationships>
</file>

<file path=ppt/theme/theme1.xml><?xml version="1.0" encoding="utf-8"?>
<a:theme xmlns:a="http://schemas.openxmlformats.org/drawingml/2006/main" name="Master Page">
  <a:themeElements>
    <a:clrScheme name="Custom 1">
      <a:dk1>
        <a:srgbClr val="3F3F3F"/>
      </a:dk1>
      <a:lt1>
        <a:sysClr val="window" lastClr="FFFFFF"/>
      </a:lt1>
      <a:dk2>
        <a:srgbClr val="0D2D6C"/>
      </a:dk2>
      <a:lt2>
        <a:srgbClr val="DFE3E5"/>
      </a:lt2>
      <a:accent1>
        <a:srgbClr val="1CADE4"/>
      </a:accent1>
      <a:accent2>
        <a:srgbClr val="2683C6"/>
      </a:accent2>
      <a:accent3>
        <a:srgbClr val="27CED7"/>
      </a:accent3>
      <a:accent4>
        <a:srgbClr val="42BA97"/>
      </a:accent4>
      <a:accent5>
        <a:srgbClr val="3E8853"/>
      </a:accent5>
      <a:accent6>
        <a:srgbClr val="62A39F"/>
      </a:accent6>
      <a:hlink>
        <a:srgbClr val="6B9F25"/>
      </a:hlink>
      <a:folHlink>
        <a:srgbClr val="B26B02"/>
      </a:folHlink>
    </a:clrScheme>
    <a:fontScheme name="Public Sans (custom)">
      <a:majorFont>
        <a:latin typeface="Public Sans ExtraBold"/>
        <a:ea typeface=""/>
        <a:cs typeface=""/>
      </a:majorFont>
      <a:minorFont>
        <a:latin typeface="Public Sans"/>
        <a:ea typeface=""/>
        <a:cs typeface=""/>
      </a:minorFont>
    </a:fontScheme>
    <a:fmtScheme name="Integral">
      <a:fillStyleLst>
        <a:solidFill>
          <a:schemeClr val="phClr"/>
        </a:solidFill>
        <a:gradFill rotWithShape="1">
          <a:gsLst>
            <a:gs pos="0">
              <a:schemeClr val="phClr">
                <a:tint val="83000"/>
                <a:satMod val="100000"/>
                <a:lumMod val="100000"/>
              </a:schemeClr>
            </a:gs>
            <a:gs pos="100000">
              <a:schemeClr val="phClr">
                <a:tint val="61000"/>
                <a:satMod val="150000"/>
                <a:lumMod val="100000"/>
              </a:schemeClr>
            </a:gs>
          </a:gsLst>
          <a:path path="circle">
            <a:fillToRect l="100000" t="100000" r="100000" b="100000"/>
          </a:path>
        </a:gradFill>
        <a:gradFill rotWithShape="1">
          <a:gsLst>
            <a:gs pos="0">
              <a:schemeClr val="phClr">
                <a:tint val="100000"/>
                <a:shade val="85000"/>
                <a:satMod val="100000"/>
                <a:lumMod val="100000"/>
              </a:schemeClr>
            </a:gs>
            <a:gs pos="100000">
              <a:schemeClr val="phClr">
                <a:tint val="90000"/>
                <a:shade val="100000"/>
                <a:satMod val="150000"/>
                <a:lumMod val="100000"/>
              </a:schemeClr>
            </a:gs>
          </a:gsLst>
          <a:path path="circle">
            <a:fillToRect l="100000" t="100000" r="100000" b="100000"/>
          </a:path>
        </a:gradFill>
      </a:fillStyleLst>
      <a:lnStyleLst>
        <a:ln w="9525" cap="flat" cmpd="sng" algn="ctr">
          <a:solidFill>
            <a:schemeClr val="phClr"/>
          </a:solidFill>
          <a:prstDash val="solid"/>
        </a:ln>
        <a:ln w="15875" cap="flat" cmpd="sng" algn="ctr">
          <a:solidFill>
            <a:schemeClr val="phClr"/>
          </a:solidFill>
          <a:prstDash val="solid"/>
        </a:ln>
        <a:ln w="19050" cap="flat" cmpd="sng" algn="ctr">
          <a:solidFill>
            <a:schemeClr val="phClr"/>
          </a:solidFill>
          <a:prstDash val="solid"/>
        </a:ln>
      </a:lnStyleLst>
      <a:effectStyleLst>
        <a:effectStyle>
          <a:effectLst/>
        </a:effectStyle>
        <a:effectStyle>
          <a:effectLst>
            <a:outerShdw blurRad="50800" dist="12700" dir="5400000" algn="ctr" rotWithShape="0">
              <a:srgbClr val="000000">
                <a:alpha val="50000"/>
              </a:srgbClr>
            </a:outerShdw>
          </a:effectLst>
        </a:effectStyle>
        <a:effectStyle>
          <a:effectLst>
            <a:outerShdw blurRad="76200" dist="25400" dir="5400000" algn="ctr" rotWithShape="0">
              <a:srgbClr val="000000">
                <a:alpha val="60000"/>
              </a:srgbClr>
            </a:outerShdw>
          </a:effectLst>
          <a:scene3d>
            <a:camera prst="orthographicFront">
              <a:rot lat="0" lon="0" rev="0"/>
            </a:camera>
            <a:lightRig rig="flat" dir="t">
              <a:rot lat="0" lon="0" rev="3600000"/>
            </a:lightRig>
          </a:scene3d>
          <a:sp3d contourW="12700" prstMaterial="flat">
            <a:bevelT w="38100" h="44450" prst="angle"/>
            <a:contourClr>
              <a:schemeClr val="phClr">
                <a:shade val="35000"/>
                <a:satMod val="160000"/>
              </a:schemeClr>
            </a:contourClr>
          </a:sp3d>
        </a:effectStyle>
      </a:effectStyleLst>
      <a:bgFillStyleLst>
        <a:solidFill>
          <a:schemeClr val="phClr"/>
        </a:solidFill>
        <a:solidFill>
          <a:schemeClr val="phClr">
            <a:tint val="95000"/>
            <a:shade val="85000"/>
            <a:satMod val="125000"/>
          </a:schemeClr>
        </a:solidFill>
        <a:blipFill rotWithShape="1">
          <a:blip xmlns:r="http://schemas.openxmlformats.org/officeDocument/2006/relationships" r:embed="rId1">
            <a:duotone>
              <a:schemeClr val="phClr">
                <a:tint val="95000"/>
                <a:shade val="74000"/>
                <a:satMod val="230000"/>
              </a:schemeClr>
              <a:schemeClr val="phClr">
                <a:tint val="92000"/>
                <a:shade val="69000"/>
                <a:satMod val="250000"/>
              </a:schemeClr>
            </a:duotone>
          </a:blip>
          <a:tile tx="0" ty="0" sx="40000" sy="40000" flip="none" algn="tl"/>
        </a:blipFill>
      </a:bgFillStyleLst>
    </a:fmtScheme>
  </a:themeElements>
  <a:objectDefaults/>
  <a:extraClrSchemeLst/>
  <a:extLst>
    <a:ext uri="{05A4C25C-085E-4340-85A3-A5531E510DB2}">
      <thm15:themeFamily xmlns:thm15="http://schemas.microsoft.com/office/thememl/2012/main" name="DEEP_2022_Template" id="{11ADC2F8-6AC9-4A3E-9EB2-DBE9872521F4}" vid="{6953BA63-F378-47E8-9590-0E131D50D19B}"/>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p:properties xmlns:p="http://schemas.microsoft.com/office/2006/metadata/properties" xmlns:xsi="http://www.w3.org/2001/XMLSchema-instance" xmlns:pc="http://schemas.microsoft.com/office/infopath/2007/PartnerControls">
  <documentManagement>
    <_ip_UnifiedCompliancePolicyUIAction xmlns="http://schemas.microsoft.com/sharepoint/v3" xsi:nil="true"/>
    <_activity xmlns="c867d1a5-5827-4927-b797-91c0fe867b8f" xsi:nil="true"/>
    <_ip_UnifiedCompliancePolicyProperties xmlns="http://schemas.microsoft.com/sharepoint/v3" xsi:nil="true"/>
  </documentManagement>
</p:properties>
</file>

<file path=customXml/item2.xml><?xml version="1.0" encoding="utf-8"?>
<ct:contentTypeSchema xmlns:ct="http://schemas.microsoft.com/office/2006/metadata/contentType" xmlns:ma="http://schemas.microsoft.com/office/2006/metadata/properties/metaAttributes" ct:_="" ma:_="" ma:contentTypeName="Document" ma:contentTypeID="0x010100E1862A7241CD5C4BB9A49AEC91EB145E" ma:contentTypeVersion="14" ma:contentTypeDescription="Create a new document." ma:contentTypeScope="" ma:versionID="599ac9d6212d152d2ba9303af47ca59f">
  <xsd:schema xmlns:xsd="http://www.w3.org/2001/XMLSchema" xmlns:xs="http://www.w3.org/2001/XMLSchema" xmlns:p="http://schemas.microsoft.com/office/2006/metadata/properties" xmlns:ns1="http://schemas.microsoft.com/sharepoint/v3" xmlns:ns3="c867d1a5-5827-4927-b797-91c0fe867b8f" xmlns:ns4="26e7f4b6-3714-4cf5-b0ae-a47b16f23eba" targetNamespace="http://schemas.microsoft.com/office/2006/metadata/properties" ma:root="true" ma:fieldsID="86b424e724469b2c6c9c66d2f120c640" ns1:_="" ns3:_="" ns4:_="">
    <xsd:import namespace="http://schemas.microsoft.com/sharepoint/v3"/>
    <xsd:import namespace="c867d1a5-5827-4927-b797-91c0fe867b8f"/>
    <xsd:import namespace="26e7f4b6-3714-4cf5-b0ae-a47b16f23eba"/>
    <xsd:element name="properties">
      <xsd:complexType>
        <xsd:sequence>
          <xsd:element name="documentManagement">
            <xsd:complexType>
              <xsd:all>
                <xsd:element ref="ns3:MediaServiceMetadata" minOccurs="0"/>
                <xsd:element ref="ns3:MediaServiceFastMetadata" minOccurs="0"/>
                <xsd:element ref="ns4:SharedWithUsers" minOccurs="0"/>
                <xsd:element ref="ns4:SharedWithDetails" minOccurs="0"/>
                <xsd:element ref="ns4:SharingHintHash" minOccurs="0"/>
                <xsd:element ref="ns1:_ip_UnifiedCompliancePolicyProperties" minOccurs="0"/>
                <xsd:element ref="ns1:_ip_UnifiedCompliancePolicyUIAction" minOccurs="0"/>
                <xsd:element ref="ns3:_activity" minOccurs="0"/>
                <xsd:element ref="ns3:MediaServiceAutoTags" minOccurs="0"/>
                <xsd:element ref="ns3:MediaServiceOCR" minOccurs="0"/>
                <xsd:element ref="ns3:MediaServiceGenerationTime" minOccurs="0"/>
                <xsd:element ref="ns3:MediaServiceEventHashCode" minOccurs="0"/>
                <xsd:element ref="ns3:MediaServiceObjectDetectorVersions" minOccurs="0"/>
                <xsd:element ref="ns3:MediaServiceSearchProperties"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http://schemas.microsoft.com/sharepoint/v3" elementFormDefault="qualified">
    <xsd:import namespace="http://schemas.microsoft.com/office/2006/documentManagement/types"/>
    <xsd:import namespace="http://schemas.microsoft.com/office/infopath/2007/PartnerControls"/>
    <xsd:element name="_ip_UnifiedCompliancePolicyProperties" ma:index="13" nillable="true" ma:displayName="Unified Compliance Policy Properties" ma:hidden="true" ma:internalName="_ip_UnifiedCompliancePolicyProperties">
      <xsd:simpleType>
        <xsd:restriction base="dms:Note"/>
      </xsd:simpleType>
    </xsd:element>
    <xsd:element name="_ip_UnifiedCompliancePolicyUIAction" ma:index="14" nillable="true" ma:displayName="Unified Compliance Policy UI Action" ma:hidden="true" ma:internalName="_ip_UnifiedCompliancePolicyUIAction">
      <xsd:simpleType>
        <xsd:restriction base="dms:Text"/>
      </xsd:simpleType>
    </xsd:element>
  </xsd:schema>
  <xsd:schema xmlns:xsd="http://www.w3.org/2001/XMLSchema" xmlns:xs="http://www.w3.org/2001/XMLSchema" xmlns:dms="http://schemas.microsoft.com/office/2006/documentManagement/types" xmlns:pc="http://schemas.microsoft.com/office/infopath/2007/PartnerControls" targetNamespace="c867d1a5-5827-4927-b797-91c0fe867b8f" elementFormDefault="qualified">
    <xsd:import namespace="http://schemas.microsoft.com/office/2006/documentManagement/types"/>
    <xsd:import namespace="http://schemas.microsoft.com/office/infopath/2007/PartnerControls"/>
    <xsd:element name="MediaServiceMetadata" ma:index="8" nillable="true" ma:displayName="MediaServiceMetadata" ma:hidden="true" ma:internalName="MediaServiceMetadata" ma:readOnly="true">
      <xsd:simpleType>
        <xsd:restriction base="dms:Note"/>
      </xsd:simpleType>
    </xsd:element>
    <xsd:element name="MediaServiceFastMetadata" ma:index="9" nillable="true" ma:displayName="MediaServiceFastMetadata" ma:hidden="true" ma:internalName="MediaServiceFastMetadata" ma:readOnly="true">
      <xsd:simpleType>
        <xsd:restriction base="dms:Note"/>
      </xsd:simpleType>
    </xsd:element>
    <xsd:element name="_activity" ma:index="15" nillable="true" ma:displayName="_activity" ma:hidden="true" ma:internalName="_activity">
      <xsd:simpleType>
        <xsd:restriction base="dms:Note"/>
      </xsd:simpleType>
    </xsd:element>
    <xsd:element name="MediaServiceAutoTags" ma:index="16" nillable="true" ma:displayName="Tags" ma:internalName="MediaServiceAutoTags" ma:readOnly="true">
      <xsd:simpleType>
        <xsd:restriction base="dms:Text"/>
      </xsd:simpleType>
    </xsd:element>
    <xsd:element name="MediaServiceOCR" ma:index="17" nillable="true" ma:displayName="Extracted Text" ma:internalName="MediaServiceOCR" ma:readOnly="true">
      <xsd:simpleType>
        <xsd:restriction base="dms:Note">
          <xsd:maxLength value="255"/>
        </xsd:restriction>
      </xsd:simpleType>
    </xsd:element>
    <xsd:element name="MediaServiceGenerationTime" ma:index="18" nillable="true" ma:displayName="MediaServiceGenerationTime" ma:hidden="true" ma:internalName="MediaServiceGenerationTime" ma:readOnly="true">
      <xsd:simpleType>
        <xsd:restriction base="dms:Text"/>
      </xsd:simpleType>
    </xsd:element>
    <xsd:element name="MediaServiceEventHashCode" ma:index="19" nillable="true" ma:displayName="MediaServiceEventHashCode" ma:hidden="true" ma:internalName="MediaServiceEventHashCode" ma:readOnly="true">
      <xsd:simpleType>
        <xsd:restriction base="dms:Text"/>
      </xsd:simpleType>
    </xsd:element>
    <xsd:element name="MediaServiceObjectDetectorVersions" ma:index="20" nillable="true" ma:displayName="MediaServiceObjectDetectorVersions" ma:hidden="true" ma:indexed="true" ma:internalName="MediaServiceObjectDetectorVersions" ma:readOnly="true">
      <xsd:simpleType>
        <xsd:restriction base="dms:Text"/>
      </xsd:simpleType>
    </xsd:element>
    <xsd:element name="MediaServiceSearchProperties" ma:index="21" nillable="true" ma:displayName="MediaServiceSearchProperties" ma:hidden="true" ma:internalName="MediaServiceSearchProperties" ma:readOnly="true">
      <xsd:simpleType>
        <xsd:restriction base="dms:Note"/>
      </xsd:simpleType>
    </xsd:element>
  </xsd:schema>
  <xsd:schema xmlns:xsd="http://www.w3.org/2001/XMLSchema" xmlns:xs="http://www.w3.org/2001/XMLSchema" xmlns:dms="http://schemas.microsoft.com/office/2006/documentManagement/types" xmlns:pc="http://schemas.microsoft.com/office/infopath/2007/PartnerControls" targetNamespace="26e7f4b6-3714-4cf5-b0ae-a47b16f23eba" elementFormDefault="qualified">
    <xsd:import namespace="http://schemas.microsoft.com/office/2006/documentManagement/types"/>
    <xsd:import namespace="http://schemas.microsoft.com/office/infopath/2007/PartnerControls"/>
    <xsd:element name="SharedWithUsers" ma:index="10" nillable="true" ma:displayName="Shared With" ma:internalName="SharedWithUsers" ma:readOnly="tru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SharedWithDetails" ma:index="11" nillable="true" ma:displayName="Shared With Details" ma:internalName="SharedWithDetails" ma:readOnly="true">
      <xsd:simpleType>
        <xsd:restriction base="dms:Note">
          <xsd:maxLength value="255"/>
        </xsd:restriction>
      </xsd:simpleType>
    </xsd:element>
    <xsd:element name="SharingHintHash" ma:index="12" nillable="true" ma:displayName="Sharing Hint Hash" ma:hidden="true" ma:internalName="SharingHintHash" ma:readOnly="true">
      <xsd:simpleType>
        <xsd:restriction base="dms:Text"/>
      </xsd:simple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Content Type"/>
        <xsd:element ref="dc:title" minOccurs="0" maxOccurs="1" ma:index="4"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3.xml><?xml version="1.0" encoding="utf-8"?>
<?mso-contentType ?>
<FormTemplates xmlns="http://schemas.microsoft.com/sharepoint/v3/contenttype/forms">
  <Display>DocumentLibraryForm</Display>
  <Edit>DocumentLibraryForm</Edit>
  <New>DocumentLibraryForm</New>
</FormTemplates>
</file>

<file path=customXml/itemProps1.xml><?xml version="1.0" encoding="utf-8"?>
<ds:datastoreItem xmlns:ds="http://schemas.openxmlformats.org/officeDocument/2006/customXml" ds:itemID="{669C7F73-FEE2-4E4B-ACC7-AA3296DDA5C6}">
  <ds:schemaRefs>
    <ds:schemaRef ds:uri="http://schemas.microsoft.com/office/2006/metadata/properties"/>
    <ds:schemaRef ds:uri="http://schemas.microsoft.com/office/2006/documentManagement/types"/>
    <ds:schemaRef ds:uri="http://schemas.microsoft.com/sharepoint/v3"/>
    <ds:schemaRef ds:uri="http://purl.org/dc/terms/"/>
    <ds:schemaRef ds:uri="26e7f4b6-3714-4cf5-b0ae-a47b16f23eba"/>
    <ds:schemaRef ds:uri="http://purl.org/dc/dcmitype/"/>
    <ds:schemaRef ds:uri="http://schemas.microsoft.com/office/infopath/2007/PartnerControls"/>
    <ds:schemaRef ds:uri="http://purl.org/dc/elements/1.1/"/>
    <ds:schemaRef ds:uri="http://schemas.openxmlformats.org/package/2006/metadata/core-properties"/>
    <ds:schemaRef ds:uri="c867d1a5-5827-4927-b797-91c0fe867b8f"/>
    <ds:schemaRef ds:uri="http://www.w3.org/XML/1998/namespace"/>
  </ds:schemaRefs>
</ds:datastoreItem>
</file>

<file path=customXml/itemProps2.xml><?xml version="1.0" encoding="utf-8"?>
<ds:datastoreItem xmlns:ds="http://schemas.openxmlformats.org/officeDocument/2006/customXml" ds:itemID="{89B13416-BC9E-4F5F-B35B-2334634DCD2C}">
  <ds:schemaRefs>
    <ds:schemaRef ds:uri="http://schemas.microsoft.com/office/2006/metadata/contentType"/>
    <ds:schemaRef ds:uri="http://schemas.microsoft.com/office/2006/metadata/properties/metaAttributes"/>
    <ds:schemaRef ds:uri="http://www.w3.org/2001/XMLSchema"/>
    <ds:schemaRef ds:uri="http://schemas.microsoft.com/office/2006/metadata/properties"/>
    <ds:schemaRef ds:uri="http://schemas.microsoft.com/sharepoint/v3"/>
    <ds:schemaRef ds:uri="c867d1a5-5827-4927-b797-91c0fe867b8f"/>
    <ds:schemaRef ds:uri="26e7f4b6-3714-4cf5-b0ae-a47b16f23eba"/>
    <ds:schemaRef ds:uri="http://schemas.microsoft.com/office/2006/documentManagement/types"/>
    <ds:schemaRef ds:uri="http://schemas.microsoft.com/office/infopath/2007/PartnerControls"/>
    <ds:schemaRef ds:uri="http://schemas.openxmlformats.org/package/2006/metadata/core-properties"/>
    <ds:schemaRef ds:uri="http://purl.org/dc/elements/1.1/"/>
    <ds:schemaRef ds:uri="http://purl.org/dc/terms/"/>
    <ds:schemaRef ds:uri="http://schemas.microsoft.com/internal/obd"/>
  </ds:schemaRefs>
</ds:datastoreItem>
</file>

<file path=customXml/itemProps3.xml><?xml version="1.0" encoding="utf-8"?>
<ds:datastoreItem xmlns:ds="http://schemas.openxmlformats.org/officeDocument/2006/customXml" ds:itemID="{2CC5166F-EF6C-48F9-B7F0-9A8285204E3A}">
  <ds:schemaRefs>
    <ds:schemaRef ds:uri="http://schemas.microsoft.com/sharepoint/v3/contenttype/forms"/>
  </ds:schemaRefs>
</ds:datastoreItem>
</file>

<file path=docProps/app.xml><?xml version="1.0" encoding="utf-8"?>
<Properties xmlns="http://schemas.openxmlformats.org/officeDocument/2006/extended-properties" xmlns:vt="http://schemas.openxmlformats.org/officeDocument/2006/docPropsVTypes">
  <Template>DEEP_2022_PPT_Template</Template>
  <TotalTime>7167</TotalTime>
  <Words>3991</Words>
  <Application>Microsoft Office PowerPoint</Application>
  <PresentationFormat>Widescreen</PresentationFormat>
  <Paragraphs>407</Paragraphs>
  <Slides>55</Slides>
  <Notes>0</Notes>
  <HiddenSlides>0</HiddenSlides>
  <MMClips>0</MMClips>
  <ScaleCrop>false</ScaleCrop>
  <HeadingPairs>
    <vt:vector size="6" baseType="variant">
      <vt:variant>
        <vt:lpstr>Fonts Used</vt:lpstr>
      </vt:variant>
      <vt:variant>
        <vt:i4>10</vt:i4>
      </vt:variant>
      <vt:variant>
        <vt:lpstr>Theme</vt:lpstr>
      </vt:variant>
      <vt:variant>
        <vt:i4>1</vt:i4>
      </vt:variant>
      <vt:variant>
        <vt:lpstr>Slide Titles</vt:lpstr>
      </vt:variant>
      <vt:variant>
        <vt:i4>55</vt:i4>
      </vt:variant>
    </vt:vector>
  </HeadingPairs>
  <TitlesOfParts>
    <vt:vector size="66" baseType="lpstr">
      <vt:lpstr>Arial</vt:lpstr>
      <vt:lpstr>Calibri</vt:lpstr>
      <vt:lpstr>Courier New</vt:lpstr>
      <vt:lpstr>Public Sans</vt:lpstr>
      <vt:lpstr>Public Sans ExtraBold</vt:lpstr>
      <vt:lpstr>Public Sans ExtraBold (Headings)</vt:lpstr>
      <vt:lpstr>Times New Roman</vt:lpstr>
      <vt:lpstr>Tw Cen MT</vt:lpstr>
      <vt:lpstr>Wingdings</vt:lpstr>
      <vt:lpstr>Wingdings 3</vt:lpstr>
      <vt:lpstr>Master Page</vt:lpstr>
      <vt:lpstr>2024 State Diesel Emissions Reduction Act (DERA) Grant PROGRAM Funding Provided by the 2023-2024 EPA State DERA Grant</vt:lpstr>
      <vt:lpstr>Who We Are:  Paul Kritzler  Supervisor Mobile Sources Group </vt:lpstr>
      <vt:lpstr>Agenda:   </vt:lpstr>
      <vt:lpstr>DERA Background &amp; History</vt:lpstr>
      <vt:lpstr> ct State Program: Summary &amp; Benefits  </vt:lpstr>
      <vt:lpstr>State Program Goals &amp; Restrictions</vt:lpstr>
      <vt:lpstr>State Program Goals &amp; Restrictions (Cont.)</vt:lpstr>
      <vt:lpstr>State Program Schedule</vt:lpstr>
      <vt:lpstr> 2024 STATE DERA Eligibility   </vt:lpstr>
      <vt:lpstr>DERA Eligible Projects</vt:lpstr>
      <vt:lpstr>DERA Restrictions</vt:lpstr>
      <vt:lpstr> Eligibility Statement Requirements From EPA   </vt:lpstr>
      <vt:lpstr>EPA Eligibility Requirements</vt:lpstr>
      <vt:lpstr>EPA Eligibility Requirements (cont.)</vt:lpstr>
      <vt:lpstr>EPA Eligibility Requirements (cont.)</vt:lpstr>
      <vt:lpstr> DERA Reimbursement  </vt:lpstr>
      <vt:lpstr>DERA Reimbursement for Vehicle Replacement</vt:lpstr>
      <vt:lpstr>DERA Reimbursement for Engine Replacement (repower)</vt:lpstr>
      <vt:lpstr>DERA Reimbursement</vt:lpstr>
      <vt:lpstr>DERA Reimbursement for idle reduction Projects</vt:lpstr>
      <vt:lpstr>DERA Reimbursement for idle reduction projects (cont.)</vt:lpstr>
      <vt:lpstr> application &amp; Selection  </vt:lpstr>
      <vt:lpstr>Application Form</vt:lpstr>
      <vt:lpstr>Part I – Applicant Information</vt:lpstr>
      <vt:lpstr>Part II.a:  Project Summary</vt:lpstr>
      <vt:lpstr>Part II.B:  Project Category</vt:lpstr>
      <vt:lpstr>Part III.A – Replacement, Repower, &amp; Remanufacture</vt:lpstr>
      <vt:lpstr>Part III.A.1 – Commercial Marine Vessels</vt:lpstr>
      <vt:lpstr>Part III.A.2 – Locomotives</vt:lpstr>
      <vt:lpstr>Part III.B: – verified retrofit Technologies</vt:lpstr>
      <vt:lpstr>III.C – Idle Reduction Technologies</vt:lpstr>
      <vt:lpstr>Part III.C.1 – Stationary Idle Reduction Technologies</vt:lpstr>
      <vt:lpstr>Part III.C.1 – Stationary Idle Reduction Technologies (cont.)</vt:lpstr>
      <vt:lpstr>Part III.C.2 – Locomotive Idle Reduction Technologies</vt:lpstr>
      <vt:lpstr>Part III.E – EV Charging Infrastructure</vt:lpstr>
      <vt:lpstr>Part IV.A – Proposed Budget: Project Costs</vt:lpstr>
      <vt:lpstr>Part IV.A – Proposed Budget: Charging Infrastructure Costs</vt:lpstr>
      <vt:lpstr>Part IV. A – Proposed Budget: Total Costs</vt:lpstr>
      <vt:lpstr>Part IV.B – Balance of funds</vt:lpstr>
      <vt:lpstr>Part V – Evaluation Criteria</vt:lpstr>
      <vt:lpstr>Part V – Evaluation Criteria (cont.)</vt:lpstr>
      <vt:lpstr>Part V – Evaluation Criteria (cont.)</vt:lpstr>
      <vt:lpstr>Part V – Evaluation Criteria (cont.)</vt:lpstr>
      <vt:lpstr>Part VI – Terms &amp; Conditions, Submission</vt:lpstr>
      <vt:lpstr>Part VI – Terms &amp; Conditions, Submission (cont.)</vt:lpstr>
      <vt:lpstr>Part VII - Fleet Information Sheet</vt:lpstr>
      <vt:lpstr>Part VIII - Eligibility Statement</vt:lpstr>
      <vt:lpstr>forms &amp; Submission</vt:lpstr>
      <vt:lpstr> Post Award information  </vt:lpstr>
      <vt:lpstr>Post-Award Information</vt:lpstr>
      <vt:lpstr>Post-Award Information (cont.)</vt:lpstr>
      <vt:lpstr> “Lightning Round” Answers to Common Questions</vt:lpstr>
      <vt:lpstr> “Lightning Round” Answers to Common Questions (cont.)</vt:lpstr>
      <vt:lpstr>Questions?</vt:lpstr>
      <vt:lpstr>Contact Us   </vt:lpstr>
    </vt:vector>
  </TitlesOfParts>
  <Company>CT DEEP</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LOREM IPSUM PRESENTATION TITLE</dc:title>
  <dc:creator>Stern, Kaitlin</dc:creator>
  <cp:lastModifiedBy>Stern, Kaitlin</cp:lastModifiedBy>
  <cp:revision>360</cp:revision>
  <dcterms:created xsi:type="dcterms:W3CDTF">2023-02-27T18:19:31Z</dcterms:created>
  <dcterms:modified xsi:type="dcterms:W3CDTF">2025-01-09T20:40:13Z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0x010100E1862A7241CD5C4BB9A49AEC91EB145E</vt:lpwstr>
  </property>
</Properties>
</file>