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6" r:id="rId2"/>
    <p:sldId id="257" r:id="rId3"/>
    <p:sldId id="259" r:id="rId4"/>
    <p:sldId id="265" r:id="rId5"/>
    <p:sldId id="293" r:id="rId6"/>
    <p:sldId id="291" r:id="rId7"/>
    <p:sldId id="266" r:id="rId8"/>
    <p:sldId id="284" r:id="rId9"/>
    <p:sldId id="285" r:id="rId10"/>
    <p:sldId id="288" r:id="rId11"/>
    <p:sldId id="264" r:id="rId12"/>
    <p:sldId id="275" r:id="rId13"/>
    <p:sldId id="270" r:id="rId14"/>
    <p:sldId id="272" r:id="rId15"/>
    <p:sldId id="274" r:id="rId16"/>
    <p:sldId id="296" r:id="rId17"/>
    <p:sldId id="298" r:id="rId18"/>
    <p:sldId id="297" r:id="rId19"/>
    <p:sldId id="300" r:id="rId20"/>
    <p:sldId id="301" r:id="rId21"/>
    <p:sldId id="290" r:id="rId22"/>
    <p:sldId id="294" r:id="rId23"/>
    <p:sldId id="302" r:id="rId24"/>
    <p:sldId id="295" r:id="rId25"/>
    <p:sldId id="268" r:id="rId26"/>
    <p:sldId id="273" r:id="rId27"/>
    <p:sldId id="283" r:id="rId28"/>
    <p:sldId id="269" r:id="rId29"/>
    <p:sldId id="277" r:id="rId30"/>
    <p:sldId id="278" r:id="rId31"/>
    <p:sldId id="279" r:id="rId32"/>
    <p:sldId id="304" r:id="rId33"/>
    <p:sldId id="282" r:id="rId34"/>
    <p:sldId id="292" r:id="rId35"/>
    <p:sldId id="303" r:id="rId36"/>
    <p:sldId id="307" r:id="rId37"/>
    <p:sldId id="306" r:id="rId38"/>
    <p:sldId id="260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99"/>
    <a:srgbClr val="3D6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700" autoAdjust="0"/>
  </p:normalViewPr>
  <p:slideViewPr>
    <p:cSldViewPr snapToGrid="0">
      <p:cViewPr varScale="1">
        <p:scale>
          <a:sx n="120" d="100"/>
          <a:sy n="120" d="100"/>
        </p:scale>
        <p:origin x="1397" y="91"/>
      </p:cViewPr>
      <p:guideLst>
        <p:guide orient="horz" pos="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8.8.144\Shared\Air\Geigert\Ozone%20Analysis\75standard%20exceedance%20day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NOAA Model 12z Day</a:t>
            </a:r>
            <a:r>
              <a:rPr lang="en-US" baseline="0"/>
              <a:t> Before vs. Airnow Observations </a:t>
            </a:r>
          </a:p>
          <a:p>
            <a:pPr>
              <a:defRPr/>
            </a:pPr>
            <a:r>
              <a:rPr lang="en-US" baseline="0"/>
              <a:t>Sept 17-18,  2015</a:t>
            </a:r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7.1538264726766762E-2"/>
          <c:y val="0.1222268728036903"/>
          <c:w val="0.91093709124256472"/>
          <c:h val="0.68271971817476318"/>
        </c:manualLayout>
      </c:layout>
      <c:lineChart>
        <c:grouping val="standard"/>
        <c:varyColors val="0"/>
        <c:ser>
          <c:idx val="0"/>
          <c:order val="0"/>
          <c:tx>
            <c:strRef>
              <c:f>Westport!$E$1</c:f>
              <c:strCache>
                <c:ptCount val="1"/>
                <c:pt idx="0">
                  <c:v>Westport NOAA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Westport!$D$2:$D$49</c:f>
              <c:strCache>
                <c:ptCount val="48"/>
                <c:pt idx="0">
                  <c:v>150917  500</c:v>
                </c:pt>
                <c:pt idx="1">
                  <c:v>150917  600</c:v>
                </c:pt>
                <c:pt idx="2">
                  <c:v>150917  700</c:v>
                </c:pt>
                <c:pt idx="3">
                  <c:v>150917  800</c:v>
                </c:pt>
                <c:pt idx="4">
                  <c:v>150917  900</c:v>
                </c:pt>
                <c:pt idx="5">
                  <c:v>150917  1000</c:v>
                </c:pt>
                <c:pt idx="6">
                  <c:v>150917  1100</c:v>
                </c:pt>
                <c:pt idx="7">
                  <c:v>150917  1200</c:v>
                </c:pt>
                <c:pt idx="8">
                  <c:v>150917  1300</c:v>
                </c:pt>
                <c:pt idx="9">
                  <c:v>150917  1400</c:v>
                </c:pt>
                <c:pt idx="10">
                  <c:v>150917  1500</c:v>
                </c:pt>
                <c:pt idx="11">
                  <c:v>150917  1600</c:v>
                </c:pt>
                <c:pt idx="12">
                  <c:v>150917  1700</c:v>
                </c:pt>
                <c:pt idx="13">
                  <c:v>150917  1800</c:v>
                </c:pt>
                <c:pt idx="14">
                  <c:v>150917  1900</c:v>
                </c:pt>
                <c:pt idx="15">
                  <c:v>150917  2000</c:v>
                </c:pt>
                <c:pt idx="16">
                  <c:v>150917  2100</c:v>
                </c:pt>
                <c:pt idx="17">
                  <c:v>150917  2200</c:v>
                </c:pt>
                <c:pt idx="18">
                  <c:v>150917  2300</c:v>
                </c:pt>
                <c:pt idx="19">
                  <c:v>150918  0</c:v>
                </c:pt>
                <c:pt idx="20">
                  <c:v>150918  100</c:v>
                </c:pt>
                <c:pt idx="21">
                  <c:v>150918  200</c:v>
                </c:pt>
                <c:pt idx="22">
                  <c:v>150918  300</c:v>
                </c:pt>
                <c:pt idx="23">
                  <c:v>150918  400</c:v>
                </c:pt>
                <c:pt idx="24">
                  <c:v>150918  500</c:v>
                </c:pt>
                <c:pt idx="25">
                  <c:v>150918  600</c:v>
                </c:pt>
                <c:pt idx="26">
                  <c:v>150918  700</c:v>
                </c:pt>
                <c:pt idx="27">
                  <c:v>150918  800</c:v>
                </c:pt>
                <c:pt idx="28">
                  <c:v>150918  900</c:v>
                </c:pt>
                <c:pt idx="29">
                  <c:v>150918  1000</c:v>
                </c:pt>
                <c:pt idx="30">
                  <c:v>150918  1100</c:v>
                </c:pt>
                <c:pt idx="31">
                  <c:v>150918  1200</c:v>
                </c:pt>
                <c:pt idx="32">
                  <c:v>150918  1300</c:v>
                </c:pt>
                <c:pt idx="33">
                  <c:v>150918  1400</c:v>
                </c:pt>
                <c:pt idx="34">
                  <c:v>150918  1500</c:v>
                </c:pt>
                <c:pt idx="35">
                  <c:v>150918  1600</c:v>
                </c:pt>
                <c:pt idx="36">
                  <c:v>150918  1700</c:v>
                </c:pt>
                <c:pt idx="37">
                  <c:v>150918  1800</c:v>
                </c:pt>
                <c:pt idx="38">
                  <c:v>150918  1900</c:v>
                </c:pt>
                <c:pt idx="39">
                  <c:v>150918  2000</c:v>
                </c:pt>
                <c:pt idx="40">
                  <c:v>150918  2100</c:v>
                </c:pt>
                <c:pt idx="41">
                  <c:v>150918  2200</c:v>
                </c:pt>
                <c:pt idx="42">
                  <c:v>150918  2300</c:v>
                </c:pt>
                <c:pt idx="43">
                  <c:v>150919  0</c:v>
                </c:pt>
                <c:pt idx="44">
                  <c:v>150919  100</c:v>
                </c:pt>
                <c:pt idx="45">
                  <c:v>150919  200</c:v>
                </c:pt>
                <c:pt idx="46">
                  <c:v>150919  300</c:v>
                </c:pt>
                <c:pt idx="47">
                  <c:v>150919  400</c:v>
                </c:pt>
              </c:strCache>
            </c:strRef>
          </c:cat>
          <c:val>
            <c:numRef>
              <c:f>Westport!$E$2:$E$49</c:f>
              <c:numCache>
                <c:formatCode>General</c:formatCode>
                <c:ptCount val="48"/>
                <c:pt idx="0">
                  <c:v>35.369999999999997</c:v>
                </c:pt>
                <c:pt idx="1">
                  <c:v>39.659999999999997</c:v>
                </c:pt>
                <c:pt idx="2">
                  <c:v>36.270000000000003</c:v>
                </c:pt>
                <c:pt idx="3">
                  <c:v>27.18</c:v>
                </c:pt>
                <c:pt idx="4">
                  <c:v>19.420000000000002</c:v>
                </c:pt>
                <c:pt idx="5">
                  <c:v>18.39</c:v>
                </c:pt>
                <c:pt idx="6">
                  <c:v>20.5</c:v>
                </c:pt>
                <c:pt idx="7">
                  <c:v>23.01</c:v>
                </c:pt>
                <c:pt idx="8">
                  <c:v>25.61</c:v>
                </c:pt>
                <c:pt idx="9">
                  <c:v>30.29</c:v>
                </c:pt>
                <c:pt idx="10">
                  <c:v>40.840000000000003</c:v>
                </c:pt>
                <c:pt idx="11">
                  <c:v>52.47</c:v>
                </c:pt>
                <c:pt idx="12">
                  <c:v>61.62</c:v>
                </c:pt>
                <c:pt idx="13">
                  <c:v>69.62</c:v>
                </c:pt>
                <c:pt idx="14">
                  <c:v>77.209999999999994</c:v>
                </c:pt>
                <c:pt idx="15">
                  <c:v>81.11</c:v>
                </c:pt>
                <c:pt idx="16">
                  <c:v>76.599999999999994</c:v>
                </c:pt>
                <c:pt idx="17">
                  <c:v>68.81</c:v>
                </c:pt>
                <c:pt idx="18">
                  <c:v>66.83</c:v>
                </c:pt>
                <c:pt idx="19">
                  <c:v>74.540000000000006</c:v>
                </c:pt>
                <c:pt idx="20">
                  <c:v>73.92</c:v>
                </c:pt>
                <c:pt idx="21">
                  <c:v>67.62</c:v>
                </c:pt>
                <c:pt idx="22">
                  <c:v>61.27</c:v>
                </c:pt>
                <c:pt idx="23">
                  <c:v>56.15</c:v>
                </c:pt>
                <c:pt idx="24">
                  <c:v>48.73</c:v>
                </c:pt>
                <c:pt idx="25">
                  <c:v>45.99</c:v>
                </c:pt>
                <c:pt idx="26">
                  <c:v>39.96</c:v>
                </c:pt>
                <c:pt idx="27">
                  <c:v>30.42</c:v>
                </c:pt>
                <c:pt idx="28">
                  <c:v>25.38</c:v>
                </c:pt>
                <c:pt idx="29">
                  <c:v>26.7</c:v>
                </c:pt>
                <c:pt idx="30">
                  <c:v>29.37</c:v>
                </c:pt>
                <c:pt idx="31">
                  <c:v>29.83</c:v>
                </c:pt>
                <c:pt idx="32">
                  <c:v>30.49</c:v>
                </c:pt>
                <c:pt idx="33">
                  <c:v>36.130000000000003</c:v>
                </c:pt>
                <c:pt idx="34">
                  <c:v>47.3</c:v>
                </c:pt>
                <c:pt idx="35">
                  <c:v>58.27</c:v>
                </c:pt>
                <c:pt idx="36">
                  <c:v>71.25</c:v>
                </c:pt>
                <c:pt idx="37">
                  <c:v>82.58</c:v>
                </c:pt>
                <c:pt idx="38">
                  <c:v>91.6</c:v>
                </c:pt>
                <c:pt idx="39">
                  <c:v>96.72</c:v>
                </c:pt>
                <c:pt idx="40">
                  <c:v>96.52</c:v>
                </c:pt>
                <c:pt idx="41">
                  <c:v>92.88</c:v>
                </c:pt>
                <c:pt idx="42">
                  <c:v>86.7</c:v>
                </c:pt>
                <c:pt idx="43">
                  <c:v>75.55</c:v>
                </c:pt>
                <c:pt idx="44">
                  <c:v>62.15</c:v>
                </c:pt>
                <c:pt idx="45">
                  <c:v>57.16</c:v>
                </c:pt>
                <c:pt idx="46">
                  <c:v>55.73</c:v>
                </c:pt>
                <c:pt idx="47">
                  <c:v>52.63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Westport!$F$1</c:f>
              <c:strCache>
                <c:ptCount val="1"/>
                <c:pt idx="0">
                  <c:v>Airnow</c:v>
                </c:pt>
              </c:strCache>
            </c:strRef>
          </c:tx>
          <c:spPr>
            <a:ln>
              <a:solidFill>
                <a:schemeClr val="bg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Westport!$D$2:$D$49</c:f>
              <c:strCache>
                <c:ptCount val="48"/>
                <c:pt idx="0">
                  <c:v>150917  500</c:v>
                </c:pt>
                <c:pt idx="1">
                  <c:v>150917  600</c:v>
                </c:pt>
                <c:pt idx="2">
                  <c:v>150917  700</c:v>
                </c:pt>
                <c:pt idx="3">
                  <c:v>150917  800</c:v>
                </c:pt>
                <c:pt idx="4">
                  <c:v>150917  900</c:v>
                </c:pt>
                <c:pt idx="5">
                  <c:v>150917  1000</c:v>
                </c:pt>
                <c:pt idx="6">
                  <c:v>150917  1100</c:v>
                </c:pt>
                <c:pt idx="7">
                  <c:v>150917  1200</c:v>
                </c:pt>
                <c:pt idx="8">
                  <c:v>150917  1300</c:v>
                </c:pt>
                <c:pt idx="9">
                  <c:v>150917  1400</c:v>
                </c:pt>
                <c:pt idx="10">
                  <c:v>150917  1500</c:v>
                </c:pt>
                <c:pt idx="11">
                  <c:v>150917  1600</c:v>
                </c:pt>
                <c:pt idx="12">
                  <c:v>150917  1700</c:v>
                </c:pt>
                <c:pt idx="13">
                  <c:v>150917  1800</c:v>
                </c:pt>
                <c:pt idx="14">
                  <c:v>150917  1900</c:v>
                </c:pt>
                <c:pt idx="15">
                  <c:v>150917  2000</c:v>
                </c:pt>
                <c:pt idx="16">
                  <c:v>150917  2100</c:v>
                </c:pt>
                <c:pt idx="17">
                  <c:v>150917  2200</c:v>
                </c:pt>
                <c:pt idx="18">
                  <c:v>150917  2300</c:v>
                </c:pt>
                <c:pt idx="19">
                  <c:v>150918  0</c:v>
                </c:pt>
                <c:pt idx="20">
                  <c:v>150918  100</c:v>
                </c:pt>
                <c:pt idx="21">
                  <c:v>150918  200</c:v>
                </c:pt>
                <c:pt idx="22">
                  <c:v>150918  300</c:v>
                </c:pt>
                <c:pt idx="23">
                  <c:v>150918  400</c:v>
                </c:pt>
                <c:pt idx="24">
                  <c:v>150918  500</c:v>
                </c:pt>
                <c:pt idx="25">
                  <c:v>150918  600</c:v>
                </c:pt>
                <c:pt idx="26">
                  <c:v>150918  700</c:v>
                </c:pt>
                <c:pt idx="27">
                  <c:v>150918  800</c:v>
                </c:pt>
                <c:pt idx="28">
                  <c:v>150918  900</c:v>
                </c:pt>
                <c:pt idx="29">
                  <c:v>150918  1000</c:v>
                </c:pt>
                <c:pt idx="30">
                  <c:v>150918  1100</c:v>
                </c:pt>
                <c:pt idx="31">
                  <c:v>150918  1200</c:v>
                </c:pt>
                <c:pt idx="32">
                  <c:v>150918  1300</c:v>
                </c:pt>
                <c:pt idx="33">
                  <c:v>150918  1400</c:v>
                </c:pt>
                <c:pt idx="34">
                  <c:v>150918  1500</c:v>
                </c:pt>
                <c:pt idx="35">
                  <c:v>150918  1600</c:v>
                </c:pt>
                <c:pt idx="36">
                  <c:v>150918  1700</c:v>
                </c:pt>
                <c:pt idx="37">
                  <c:v>150918  1800</c:v>
                </c:pt>
                <c:pt idx="38">
                  <c:v>150918  1900</c:v>
                </c:pt>
                <c:pt idx="39">
                  <c:v>150918  2000</c:v>
                </c:pt>
                <c:pt idx="40">
                  <c:v>150918  2100</c:v>
                </c:pt>
                <c:pt idx="41">
                  <c:v>150918  2200</c:v>
                </c:pt>
                <c:pt idx="42">
                  <c:v>150918  2300</c:v>
                </c:pt>
                <c:pt idx="43">
                  <c:v>150919  0</c:v>
                </c:pt>
                <c:pt idx="44">
                  <c:v>150919  100</c:v>
                </c:pt>
                <c:pt idx="45">
                  <c:v>150919  200</c:v>
                </c:pt>
                <c:pt idx="46">
                  <c:v>150919  300</c:v>
                </c:pt>
                <c:pt idx="47">
                  <c:v>150919  400</c:v>
                </c:pt>
              </c:strCache>
            </c:strRef>
          </c:cat>
          <c:val>
            <c:numRef>
              <c:f>Westport!$F$2:$F$49</c:f>
              <c:numCache>
                <c:formatCode>General</c:formatCode>
                <c:ptCount val="4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10</c:v>
                </c:pt>
                <c:pt idx="8">
                  <c:v>23</c:v>
                </c:pt>
                <c:pt idx="9">
                  <c:v>32</c:v>
                </c:pt>
                <c:pt idx="10">
                  <c:v>42</c:v>
                </c:pt>
                <c:pt idx="11">
                  <c:v>58</c:v>
                </c:pt>
                <c:pt idx="12">
                  <c:v>82</c:v>
                </c:pt>
                <c:pt idx="13">
                  <c:v>101</c:v>
                </c:pt>
                <c:pt idx="14">
                  <c:v>103</c:v>
                </c:pt>
                <c:pt idx="15">
                  <c:v>105</c:v>
                </c:pt>
                <c:pt idx="16">
                  <c:v>101</c:v>
                </c:pt>
                <c:pt idx="17">
                  <c:v>95</c:v>
                </c:pt>
                <c:pt idx="18">
                  <c:v>96</c:v>
                </c:pt>
                <c:pt idx="19">
                  <c:v>90</c:v>
                </c:pt>
                <c:pt idx="20">
                  <c:v>72</c:v>
                </c:pt>
                <c:pt idx="21">
                  <c:v>51</c:v>
                </c:pt>
                <c:pt idx="22">
                  <c:v>17</c:v>
                </c:pt>
                <c:pt idx="23">
                  <c:v>10</c:v>
                </c:pt>
                <c:pt idx="24">
                  <c:v>8</c:v>
                </c:pt>
                <c:pt idx="25">
                  <c:v>3</c:v>
                </c:pt>
                <c:pt idx="26">
                  <c:v>3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3</c:v>
                </c:pt>
                <c:pt idx="31">
                  <c:v>14</c:v>
                </c:pt>
                <c:pt idx="32">
                  <c:v>39</c:v>
                </c:pt>
                <c:pt idx="33">
                  <c:v>56</c:v>
                </c:pt>
                <c:pt idx="34">
                  <c:v>55</c:v>
                </c:pt>
                <c:pt idx="35">
                  <c:v>66</c:v>
                </c:pt>
                <c:pt idx="36">
                  <c:v>83</c:v>
                </c:pt>
                <c:pt idx="37">
                  <c:v>87</c:v>
                </c:pt>
                <c:pt idx="38">
                  <c:v>92</c:v>
                </c:pt>
                <c:pt idx="39">
                  <c:v>98</c:v>
                </c:pt>
                <c:pt idx="40">
                  <c:v>85</c:v>
                </c:pt>
                <c:pt idx="41">
                  <c:v>74</c:v>
                </c:pt>
                <c:pt idx="42">
                  <c:v>66</c:v>
                </c:pt>
                <c:pt idx="43">
                  <c:v>59</c:v>
                </c:pt>
                <c:pt idx="44">
                  <c:v>57</c:v>
                </c:pt>
                <c:pt idx="45">
                  <c:v>56</c:v>
                </c:pt>
                <c:pt idx="46">
                  <c:v>22</c:v>
                </c:pt>
                <c:pt idx="47">
                  <c:v>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0014912"/>
        <c:axId val="392437432"/>
      </c:lineChart>
      <c:catAx>
        <c:axId val="880014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Time</a:t>
                </a:r>
                <a:r>
                  <a:rPr lang="en-US" sz="1200" baseline="0"/>
                  <a:t> UTC</a:t>
                </a:r>
                <a:endParaRPr lang="en-US" sz="120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39243743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924374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Ozone ppb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80014912"/>
        <c:crosses val="autoZero"/>
        <c:crossBetween val="between"/>
        <c:majorUnit val="10"/>
        <c:minorUnit val="10"/>
      </c:valAx>
      <c:spPr>
        <a:solidFill>
          <a:sysClr val="window" lastClr="FFFFFF"/>
        </a:solidFill>
        <a:ln>
          <a:solidFill>
            <a:sysClr val="windowText" lastClr="000000"/>
          </a:solidFill>
        </a:ln>
      </c:spPr>
    </c:plotArea>
    <c:legend>
      <c:legendPos val="t"/>
      <c:layout>
        <c:manualLayout>
          <c:xMode val="edge"/>
          <c:yMode val="edge"/>
          <c:x val="0.47487979117615792"/>
          <c:y val="0.13953488372093029"/>
          <c:w val="0.28741290142675235"/>
          <c:h val="4.5412056051133173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dirty="0"/>
              <a:t> </a:t>
            </a:r>
            <a:r>
              <a:rPr lang="en-US" sz="2500" dirty="0" smtClean="0"/>
              <a:t>Days </a:t>
            </a:r>
            <a:r>
              <a:rPr lang="en-US" sz="2500" dirty="0"/>
              <a:t>&gt; 8-Hr NAAQS  (75 ppb</a:t>
            </a:r>
            <a:r>
              <a:rPr lang="en-US" sz="2500" dirty="0" smtClean="0"/>
              <a:t>) with Polynomial Trend</a:t>
            </a:r>
            <a:endParaRPr lang="en-US" sz="25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Days &gt; 8-Hr NAAQS  (75 ppb)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FF0000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Sheet1!$A$5:$A$45</c:f>
              <c:numCache>
                <c:formatCode>General</c:formatCode>
                <c:ptCount val="41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</c:numCache>
            </c:numRef>
          </c:cat>
          <c:val>
            <c:numRef>
              <c:f>Sheet1!$B$5:$B$45</c:f>
              <c:numCache>
                <c:formatCode>General</c:formatCode>
                <c:ptCount val="41"/>
                <c:pt idx="0">
                  <c:v>89</c:v>
                </c:pt>
                <c:pt idx="1">
                  <c:v>90</c:v>
                </c:pt>
                <c:pt idx="2">
                  <c:v>91</c:v>
                </c:pt>
                <c:pt idx="3">
                  <c:v>77</c:v>
                </c:pt>
                <c:pt idx="4">
                  <c:v>59</c:v>
                </c:pt>
                <c:pt idx="5">
                  <c:v>103</c:v>
                </c:pt>
                <c:pt idx="6">
                  <c:v>66</c:v>
                </c:pt>
                <c:pt idx="7">
                  <c:v>82</c:v>
                </c:pt>
                <c:pt idx="8">
                  <c:v>102</c:v>
                </c:pt>
                <c:pt idx="9">
                  <c:v>63</c:v>
                </c:pt>
                <c:pt idx="10">
                  <c:v>56</c:v>
                </c:pt>
                <c:pt idx="11">
                  <c:v>42</c:v>
                </c:pt>
                <c:pt idx="12">
                  <c:v>45</c:v>
                </c:pt>
                <c:pt idx="13">
                  <c:v>62</c:v>
                </c:pt>
                <c:pt idx="14">
                  <c:v>42</c:v>
                </c:pt>
                <c:pt idx="15">
                  <c:v>44</c:v>
                </c:pt>
                <c:pt idx="16">
                  <c:v>46</c:v>
                </c:pt>
                <c:pt idx="17">
                  <c:v>29</c:v>
                </c:pt>
                <c:pt idx="18">
                  <c:v>39</c:v>
                </c:pt>
                <c:pt idx="19">
                  <c:v>38</c:v>
                </c:pt>
                <c:pt idx="20">
                  <c:v>36</c:v>
                </c:pt>
                <c:pt idx="21">
                  <c:v>34</c:v>
                </c:pt>
                <c:pt idx="22">
                  <c:v>35</c:v>
                </c:pt>
                <c:pt idx="23">
                  <c:v>44</c:v>
                </c:pt>
                <c:pt idx="24">
                  <c:v>43</c:v>
                </c:pt>
                <c:pt idx="25">
                  <c:v>23</c:v>
                </c:pt>
                <c:pt idx="26">
                  <c:v>39</c:v>
                </c:pt>
                <c:pt idx="27">
                  <c:v>49</c:v>
                </c:pt>
                <c:pt idx="28">
                  <c:v>26</c:v>
                </c:pt>
                <c:pt idx="29">
                  <c:v>20</c:v>
                </c:pt>
                <c:pt idx="30">
                  <c:v>30</c:v>
                </c:pt>
                <c:pt idx="31">
                  <c:v>29</c:v>
                </c:pt>
                <c:pt idx="32">
                  <c:v>43</c:v>
                </c:pt>
                <c:pt idx="33">
                  <c:v>22</c:v>
                </c:pt>
                <c:pt idx="34">
                  <c:v>6</c:v>
                </c:pt>
                <c:pt idx="35">
                  <c:v>24</c:v>
                </c:pt>
                <c:pt idx="36">
                  <c:v>14</c:v>
                </c:pt>
                <c:pt idx="37">
                  <c:v>27</c:v>
                </c:pt>
                <c:pt idx="38">
                  <c:v>18</c:v>
                </c:pt>
                <c:pt idx="39">
                  <c:v>8</c:v>
                </c:pt>
                <c:pt idx="40">
                  <c:v>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950552"/>
        <c:axId val="800237064"/>
      </c:lineChart>
      <c:catAx>
        <c:axId val="599950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0237064"/>
        <c:crosses val="autoZero"/>
        <c:auto val="1"/>
        <c:lblAlgn val="ctr"/>
        <c:lblOffset val="100"/>
        <c:noMultiLvlLbl val="0"/>
      </c:catAx>
      <c:valAx>
        <c:axId val="800237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>
                    <a:solidFill>
                      <a:srgbClr val="FFFF00"/>
                    </a:solidFill>
                  </a:rPr>
                  <a:t>Number of Unhealthy Days</a:t>
                </a:r>
              </a:p>
            </c:rich>
          </c:tx>
          <c:layout>
            <c:manualLayout>
              <c:xMode val="edge"/>
              <c:yMode val="edge"/>
              <c:x val="1.4634146903558552E-2"/>
              <c:y val="0.304781593781818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9505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zero"/>
    <c:showDLblsOverMax val="0"/>
  </c:chart>
  <c:spPr>
    <a:solidFill>
      <a:schemeClr val="bg1">
        <a:lumMod val="5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799" y="3505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Connecticut Department of</a:t>
            </a:r>
          </a:p>
          <a:p>
            <a:r>
              <a:rPr lang="en-US" sz="3600" dirty="0" smtClean="0">
                <a:latin typeface="+mj-lt"/>
              </a:rPr>
              <a:t>Energy and Environmental Protection</a:t>
            </a:r>
            <a:endParaRPr lang="en-US" sz="3600" dirty="0">
              <a:latin typeface="+mj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DEEPsFirstslides2-8-12ONLY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 userDrawn="1"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itchFamily="34" charset="0"/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 userDrawn="1"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 userDrawn="1"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 userDrawn="1"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A Lot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 smtClean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0" descr="21050604.JPG"/>
          <p:cNvPicPr>
            <a:picLocks noChangeAspect="1"/>
          </p:cNvPicPr>
          <p:nvPr userDrawn="1"/>
        </p:nvPicPr>
        <p:blipFill>
          <a:blip r:embed="rId2" cstate="print"/>
          <a:srcRect b="11644"/>
          <a:stretch>
            <a:fillRect/>
          </a:stretch>
        </p:blipFill>
        <p:spPr bwMode="auto">
          <a:xfrm>
            <a:off x="0" y="0"/>
            <a:ext cx="9144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 userDrawn="1"/>
        </p:nvPicPr>
        <p:blipFill>
          <a:blip r:embed="rId3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pPr>
              <a:defRPr/>
            </a:pPr>
            <a:fld id="{A12E6A9A-8E85-4C5B-BAB3-753F4769AB4D}" type="datetimeFigureOut">
              <a:rPr lang="en-US" smtClean="0"/>
              <a:pPr>
                <a:defRPr/>
              </a:pPr>
              <a:t>5/6/2016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>
              <a:defRPr/>
            </a:pPr>
            <a:fld id="{DED019D4-0084-43AC-AC95-7AD073B4A3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1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hyperlink" Target="http://www.ct.gov/deep/cwp/view.asp?a=2684&amp;Q=465310&amp;deepNav_GID=161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airnow.gov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hyperlink" Target="http://www.enviroflash.info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CTaqi_Madison" TargetMode="External"/><Relationship Id="rId13" Type="http://schemas.openxmlformats.org/officeDocument/2006/relationships/hyperlink" Target="https://twitter.com/CTaqi_Torringtn" TargetMode="External"/><Relationship Id="rId3" Type="http://schemas.openxmlformats.org/officeDocument/2006/relationships/hyperlink" Target="https://twitter.com/CTaqi_Bridgeprt" TargetMode="External"/><Relationship Id="rId7" Type="http://schemas.openxmlformats.org/officeDocument/2006/relationships/hyperlink" Target="https://twitter.com/CTaqi_Hartfrd" TargetMode="External"/><Relationship Id="rId12" Type="http://schemas.openxmlformats.org/officeDocument/2006/relationships/hyperlink" Target="https://twitter.com/CTaqi_Stratford" TargetMode="External"/><Relationship Id="rId2" Type="http://schemas.openxmlformats.org/officeDocument/2006/relationships/image" Target="../media/image1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tter.com/CTaqi_Groton" TargetMode="External"/><Relationship Id="rId11" Type="http://schemas.openxmlformats.org/officeDocument/2006/relationships/hyperlink" Target="https://twitter.com/CTaqi_Stafford" TargetMode="External"/><Relationship Id="rId5" Type="http://schemas.openxmlformats.org/officeDocument/2006/relationships/hyperlink" Target="https://twitter.com/CTaqi_Greenwich" TargetMode="External"/><Relationship Id="rId15" Type="http://schemas.openxmlformats.org/officeDocument/2006/relationships/hyperlink" Target="http://www.ct.gov/deep/cwp/view.asp?a=2684&amp;Q=465310&amp;deepNav_GID=1619" TargetMode="External"/><Relationship Id="rId10" Type="http://schemas.openxmlformats.org/officeDocument/2006/relationships/hyperlink" Target="https://twitter.com/CTaqi_NewHaven" TargetMode="External"/><Relationship Id="rId4" Type="http://schemas.openxmlformats.org/officeDocument/2006/relationships/hyperlink" Target="https://twitter.com/CTaqi_Danbury" TargetMode="External"/><Relationship Id="rId9" Type="http://schemas.openxmlformats.org/officeDocument/2006/relationships/hyperlink" Target="https://twitter.com/CTaqi_Middletwn" TargetMode="External"/><Relationship Id="rId14" Type="http://schemas.openxmlformats.org/officeDocument/2006/relationships/hyperlink" Target="https://twitter.com/CTaqi_Westpor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6" y="0"/>
            <a:ext cx="9062648" cy="6858000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1447800"/>
            <a:ext cx="1575293" cy="4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Where is the Ozone?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05" y="750377"/>
            <a:ext cx="5687149" cy="5303520"/>
          </a:xfr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092450" y="3790950"/>
            <a:ext cx="3886200" cy="127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94350" y="3427968"/>
            <a:ext cx="128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Tropopause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51251" y="4935835"/>
            <a:ext cx="9701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Bad!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58897" y="1811606"/>
            <a:ext cx="12410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GOOD!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5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withEffect">
                                      <p:stCondLst>
                                        <p:cond delay="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25000" autoRev="1" fill="hold" grpId="0" nodeType="withEffect" p14:presetBounceEnd="35000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35000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withEffect">
                                      <p:stCondLst>
                                        <p:cond delay="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25000" autoRev="1" fill="hold" grpId="0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tx2"/>
          </a:solidFill>
        </p:spPr>
        <p:txBody>
          <a:bodyPr/>
          <a:lstStyle/>
          <a:p>
            <a:r>
              <a:rPr lang="en-US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What is ground-level ozone?</a:t>
            </a:r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</a:b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36" y="865909"/>
            <a:ext cx="8229600" cy="4918364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Ozone </a:t>
            </a:r>
            <a:r>
              <a:rPr lang="en-US" sz="2400" dirty="0">
                <a:latin typeface="Times New Roman" panose="02020603050405020304" pitchFamily="18" charset="0"/>
              </a:rPr>
              <a:t>is a colorless gas formed when nitrogen oxides (NOx) and volatile organic compounds (VOCs) chemically react in the sun. </a:t>
            </a:r>
            <a:endParaRPr lang="en-US" sz="2400" dirty="0" smtClean="0">
              <a:latin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</a:rPr>
              <a:t>Ozone </a:t>
            </a:r>
            <a:r>
              <a:rPr lang="en-US" sz="2400" dirty="0">
                <a:latin typeface="Times New Roman" panose="02020603050405020304" pitchFamily="18" charset="0"/>
              </a:rPr>
              <a:t>is a major component of smog — especially during </a:t>
            </a:r>
            <a:r>
              <a:rPr lang="en-US" sz="2400" dirty="0" smtClean="0">
                <a:latin typeface="Times New Roman" panose="02020603050405020304" pitchFamily="18" charset="0"/>
              </a:rPr>
              <a:t>the summer</a:t>
            </a:r>
            <a:r>
              <a:rPr lang="en-US" sz="2400" dirty="0">
                <a:latin typeface="Times New Roman" panose="02020603050405020304" pitchFamily="18" charset="0"/>
              </a:rPr>
              <a:t>, when weather conditions are ripe for ground-level ozone to form</a:t>
            </a:r>
            <a:r>
              <a:rPr lang="en-US" sz="2400" dirty="0" smtClean="0">
                <a:latin typeface="Times New Roman" panose="02020603050405020304" pitchFamily="18" charset="0"/>
              </a:rPr>
              <a:t>.</a:t>
            </a: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VOC + NOx + sunlight = OZONE</a:t>
            </a:r>
            <a:endParaRPr lang="en-US" sz="44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50" y="2736850"/>
            <a:ext cx="23241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4" y="3975229"/>
            <a:ext cx="2184846" cy="1085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3774845"/>
            <a:ext cx="1992313" cy="1337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85" y="3325091"/>
            <a:ext cx="1676400" cy="15906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55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544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What do the AQI values mean?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14690" y="1656868"/>
            <a:ext cx="0" cy="2433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-28566" tIns="-38088" rIns="3174" bIns="476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5" y="812795"/>
            <a:ext cx="6092190" cy="51705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3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/>
          <a:lstStyle/>
          <a:p>
            <a:r>
              <a:rPr lang="en-US" dirty="0"/>
              <a:t>Ozone: </a:t>
            </a:r>
            <a:r>
              <a:rPr lang="en-US" dirty="0" smtClean="0">
                <a:solidFill>
                  <a:srgbClr val="FF9900"/>
                </a:solidFill>
              </a:rPr>
              <a:t>USG </a:t>
            </a:r>
            <a:r>
              <a:rPr lang="en-US" dirty="0">
                <a:solidFill>
                  <a:srgbClr val="FF9900"/>
                </a:solidFill>
              </a:rPr>
              <a:t>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" y="1066801"/>
            <a:ext cx="8945880" cy="380238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9900"/>
                </a:solidFill>
                <a:effectLst>
                  <a:outerShdw blurRad="50800" dist="25400" dir="2700000" algn="tl" rotWithShape="0">
                    <a:prstClr val="black">
                      <a:alpha val="80000"/>
                    </a:prstClr>
                  </a:outerShdw>
                </a:effectLst>
              </a:rPr>
              <a:t>Ozone </a:t>
            </a:r>
            <a:r>
              <a:rPr lang="en-US" b="1" dirty="0" smtClean="0">
                <a:solidFill>
                  <a:srgbClr val="FF9900"/>
                </a:solidFill>
                <a:effectLst>
                  <a:outerShdw blurRad="50800" dist="25400" dir="2700000" algn="tl" rotWithShape="0">
                    <a:prstClr val="black">
                      <a:alpha val="80000"/>
                    </a:prstClr>
                  </a:outerShdw>
                </a:effectLst>
              </a:rPr>
              <a:t>Orange: The </a:t>
            </a:r>
            <a:r>
              <a:rPr lang="en-US" b="1" dirty="0">
                <a:solidFill>
                  <a:srgbClr val="FF9900"/>
                </a:solidFill>
                <a:effectLst>
                  <a:outerShdw blurRad="50800" dist="25400" dir="2700000" algn="tl" rotWithShape="0">
                    <a:prstClr val="black">
                      <a:alpha val="80000"/>
                    </a:prstClr>
                  </a:outerShdw>
                </a:effectLst>
              </a:rPr>
              <a:t>air quality forecast for tomorrow is unhealthy for sensitive groups (code orange).</a:t>
            </a:r>
          </a:p>
          <a:p>
            <a:pPr marL="0" indent="0">
              <a:buNone/>
            </a:pPr>
            <a:endParaRPr lang="en-US" sz="2800" b="1" u="sng" dirty="0" smtClean="0"/>
          </a:p>
          <a:p>
            <a:pPr marL="0" indent="0">
              <a:buNone/>
            </a:pPr>
            <a:r>
              <a:rPr lang="en-US" sz="2800" b="1" u="sng" dirty="0" smtClean="0"/>
              <a:t>Key On-Air Message</a:t>
            </a:r>
            <a:endParaRPr lang="en-US" sz="2800" b="1" u="sng" dirty="0"/>
          </a:p>
          <a:p>
            <a:r>
              <a:rPr lang="en-US" sz="2400" dirty="0"/>
              <a:t>Air quality is unhealthy for people in sensitive groups.</a:t>
            </a:r>
          </a:p>
          <a:p>
            <a:pPr marL="0" indent="0">
              <a:buNone/>
            </a:pPr>
            <a:r>
              <a:rPr lang="en-US" sz="2800" b="1" u="sng" dirty="0"/>
              <a:t>Supporting Message/ What Action Should People Take?</a:t>
            </a:r>
          </a:p>
          <a:p>
            <a:r>
              <a:rPr lang="en-US" sz="2400" dirty="0" smtClean="0"/>
              <a:t>Sensitive groups, </a:t>
            </a:r>
            <a:r>
              <a:rPr lang="en-US" sz="2400" dirty="0"/>
              <a:t>including people with lung disease (such as asthma), active adults and </a:t>
            </a:r>
            <a:r>
              <a:rPr lang="en-US" sz="2400" dirty="0" smtClean="0"/>
              <a:t>children</a:t>
            </a:r>
            <a:r>
              <a:rPr lang="en-US" sz="2400" dirty="0"/>
              <a:t> </a:t>
            </a:r>
            <a:r>
              <a:rPr lang="en-US" sz="2400" dirty="0" smtClean="0"/>
              <a:t>should take precautions, such as limiting prolonged outdoor exertion.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05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254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r>
              <a:rPr lang="en-US" dirty="0"/>
              <a:t>Ozone: </a:t>
            </a:r>
            <a:r>
              <a:rPr lang="en-US" dirty="0" smtClean="0">
                <a:solidFill>
                  <a:srgbClr val="FF0000"/>
                </a:solidFill>
              </a:rPr>
              <a:t>Unhealthy </a:t>
            </a:r>
            <a:r>
              <a:rPr lang="en-US" dirty="0">
                <a:solidFill>
                  <a:srgbClr val="FF0000"/>
                </a:solidFill>
              </a:rPr>
              <a:t>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" y="1203959"/>
            <a:ext cx="8938260" cy="4822767"/>
          </a:xfrm>
          <a:noFill/>
          <a:effectLst/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50800" dist="25400" dir="2700000" algn="t" rotWithShape="0">
                    <a:prstClr val="black">
                      <a:alpha val="80000"/>
                    </a:prstClr>
                  </a:outerShdw>
                </a:effectLst>
              </a:rPr>
              <a:t>Ozone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25400" dir="2700000" algn="t" rotWithShape="0">
                    <a:prstClr val="black">
                      <a:alpha val="80000"/>
                    </a:prstClr>
                  </a:outerShdw>
                </a:effectLst>
              </a:rPr>
              <a:t>Red: 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25400" dir="2700000" algn="t" rotWithShape="0">
                    <a:prstClr val="black">
                      <a:alpha val="80000"/>
                    </a:prstClr>
                  </a:outerShdw>
                </a:effectLst>
              </a:rPr>
              <a:t>The air quality forecast for tomorrow is unhealthy for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25400" dir="2700000" algn="t" rotWithShape="0">
                    <a:prstClr val="black">
                      <a:alpha val="80000"/>
                    </a:prstClr>
                  </a:outerShdw>
                </a:effectLst>
              </a:rPr>
              <a:t>Everyone (code red).</a:t>
            </a:r>
            <a:endParaRPr lang="en-US" b="1" dirty="0">
              <a:solidFill>
                <a:srgbClr val="FF0000"/>
              </a:solidFill>
              <a:effectLst>
                <a:outerShdw blurRad="50800" dist="25400" dir="27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sz="2800" b="1" u="sng" dirty="0" smtClean="0"/>
          </a:p>
          <a:p>
            <a:pPr marL="0" indent="0">
              <a:buNone/>
            </a:pPr>
            <a:r>
              <a:rPr lang="en-US" sz="2800" b="1" u="sng" dirty="0" smtClean="0"/>
              <a:t>Key </a:t>
            </a:r>
            <a:r>
              <a:rPr lang="en-US" sz="2800" b="1" u="sng" dirty="0"/>
              <a:t>On-Air </a:t>
            </a:r>
            <a:r>
              <a:rPr lang="en-US" sz="2800" b="1" dirty="0" smtClean="0"/>
              <a:t>Message:</a:t>
            </a:r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air quality forecast for tomorrow is unhealthy for </a:t>
            </a:r>
            <a:r>
              <a:rPr lang="en-US" sz="2400" dirty="0" smtClean="0"/>
              <a:t>everyone.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800" b="1" u="sng" dirty="0" smtClean="0"/>
              <a:t>Supporting </a:t>
            </a:r>
            <a:r>
              <a:rPr lang="en-US" sz="2800" b="1" u="sng" dirty="0"/>
              <a:t>Message/ What Action Should People Take</a:t>
            </a:r>
            <a:r>
              <a:rPr lang="en-US" sz="2800" b="1" u="sng" dirty="0" smtClean="0"/>
              <a:t>?   </a:t>
            </a:r>
          </a:p>
          <a:p>
            <a:pPr marL="0" indent="0">
              <a:buNone/>
            </a:pPr>
            <a:r>
              <a:rPr lang="en-US" sz="2400" dirty="0" smtClean="0"/>
              <a:t>Everyone needs to limit prolonged outdoor exertion!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75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QI Animati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95689"/>
            <a:ext cx="9144000" cy="63623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8258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/>
              <a:t>September 17, 2015- 8-hour Ozone AQI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Peak Ozone AQI- September 17, 2015</a:t>
            </a:r>
            <a:endParaRPr lang="en-US" dirty="0"/>
          </a:p>
        </p:txBody>
      </p:sp>
      <p:pic>
        <p:nvPicPr>
          <p:cNvPr id="4" name="Content Placeholder 3" descr="Peak_O3AQ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8623"/>
          <a:stretch>
            <a:fillRect/>
          </a:stretch>
        </p:blipFill>
        <p:spPr>
          <a:xfrm>
            <a:off x="0" y="1043971"/>
            <a:ext cx="9144000" cy="5814029"/>
          </a:xfrm>
        </p:spPr>
      </p:pic>
    </p:spTree>
    <p:extLst>
      <p:ext uri="{BB962C8B-B14F-4D97-AF65-F5344CB8AC3E}">
        <p14:creationId xmlns:p14="http://schemas.microsoft.com/office/powerpoint/2010/main" val="39913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ept18 Ozone Animati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95300"/>
            <a:ext cx="9144000" cy="63627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8258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/>
              <a:t>September 18, 2015- 8-hour Ozone AQI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ak_O3_AQI_09-18-2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8623"/>
          <a:stretch>
            <a:fillRect/>
          </a:stretch>
        </p:blipFill>
        <p:spPr>
          <a:xfrm>
            <a:off x="0" y="1043971"/>
            <a:ext cx="9144000" cy="5814029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Peak Ozone AQI- September 18,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66212"/>
            <a:ext cx="9144000" cy="2440587"/>
          </a:xfrm>
        </p:spPr>
        <p:txBody>
          <a:bodyPr/>
          <a:lstStyle/>
          <a:p>
            <a:r>
              <a:rPr lang="en-US" sz="5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Air Quality Awareness Week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Communicating Air Quality Alerts to the Public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5102" y="4445433"/>
            <a:ext cx="3428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April 2016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Michael Geigert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Air Planning and Standards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74839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/>
              <a:t>Surface Analysis Animation</a:t>
            </a:r>
            <a:br>
              <a:rPr lang="en-US" dirty="0" smtClean="0"/>
            </a:br>
            <a:r>
              <a:rPr lang="en-US" sz="3200" dirty="0" smtClean="0"/>
              <a:t>September 16, 11:00 am- September 19, 2:00 am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138219" y="2440781"/>
            <a:ext cx="2005781" cy="40934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Note the nearly stationary high pressure center over the mid-Atlantic region.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This resulted in light winds and stagnant conditions that tended to trap pollutants in the boundary layer.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Content Placeholder 8" descr="Surface Analysi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526458"/>
            <a:ext cx="7143750" cy="535305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230679" y="3615069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7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nd Vector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675" y="923925"/>
            <a:ext cx="7620000" cy="593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/>
              <a:t>Surface Wind Vector Animation</a:t>
            </a:r>
            <a:br>
              <a:rPr lang="en-US" sz="3600" dirty="0"/>
            </a:br>
            <a:r>
              <a:rPr lang="en-US" sz="3600" dirty="0"/>
              <a:t> September 17-18, 2015</a:t>
            </a:r>
          </a:p>
        </p:txBody>
      </p:sp>
    </p:spTree>
    <p:extLst>
      <p:ext uri="{BB962C8B-B14F-4D97-AF65-F5344CB8AC3E}">
        <p14:creationId xmlns:p14="http://schemas.microsoft.com/office/powerpoint/2010/main" val="26308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September </a:t>
            </a:r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NOAA Model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emc.ncep.noaa.gov/mmb/aq/prod/20150916_p6/5xday2mx8I95_t06z.gif"/>
          <p:cNvPicPr>
            <a:picLocks noChangeAspect="1" noChangeArrowheads="1"/>
          </p:cNvPicPr>
          <p:nvPr/>
        </p:nvPicPr>
        <p:blipFill rotWithShape="1">
          <a:blip r:embed="rId3" cstate="print"/>
          <a:srcRect r="2327" b="4000"/>
          <a:stretch/>
        </p:blipFill>
        <p:spPr bwMode="auto">
          <a:xfrm>
            <a:off x="985517" y="1104900"/>
            <a:ext cx="7675266" cy="57607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7355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The publicly available NOAA ozone forecast model is of great value to our forecasters!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September </a:t>
            </a: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NOAA Model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emc.ncep.noaa.gov/mmb/aq/prod/20150917_p6/5xday2mx8I95_t06z.gif"/>
          <p:cNvPicPr>
            <a:picLocks noChangeAspect="1" noChangeArrowheads="1"/>
          </p:cNvPicPr>
          <p:nvPr/>
        </p:nvPicPr>
        <p:blipFill rotWithShape="1">
          <a:blip r:embed="rId3" cstate="print"/>
          <a:srcRect r="2327" b="4000"/>
          <a:stretch/>
        </p:blipFill>
        <p:spPr bwMode="auto">
          <a:xfrm>
            <a:off x="965428" y="1097280"/>
            <a:ext cx="7675266" cy="576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21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Westport CT  Modeled </a:t>
            </a:r>
            <a:r>
              <a:rPr lang="en-US" dirty="0" smtClean="0"/>
              <a:t>Ozone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194341" y="1123950"/>
          <a:ext cx="8696325" cy="573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905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effectLst/>
        </p:spPr>
        <p:txBody>
          <a:bodyPr/>
          <a:lstStyle/>
          <a:p>
            <a:r>
              <a:rPr lang="en-US" dirty="0">
                <a:effectLst>
                  <a:outerShdw blurRad="38100" dist="38100" dir="2700000" algn="tl" rotWithShape="0">
                    <a:schemeClr val="bg1">
                      <a:alpha val="80000"/>
                    </a:schemeClr>
                  </a:outerShdw>
                </a:effectLst>
              </a:rPr>
              <a:t>Particle Pollution: </a:t>
            </a:r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 rotWithShape="0">
                    <a:prstClr val="black">
                      <a:alpha val="80000"/>
                    </a:prstClr>
                  </a:outerShdw>
                </a:effectLst>
              </a:rPr>
              <a:t>USG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3" y="741219"/>
            <a:ext cx="8861367" cy="5424054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 smtClean="0"/>
              <a:t>Key </a:t>
            </a:r>
            <a:r>
              <a:rPr lang="en-US" sz="2800" b="1" u="sng" dirty="0"/>
              <a:t>On-Air Message</a:t>
            </a:r>
          </a:p>
          <a:p>
            <a:r>
              <a:rPr lang="en-US" sz="2400" dirty="0"/>
              <a:t>The air quality forecast for tomorrow is unhealthy for sensitive groups (</a:t>
            </a:r>
            <a:r>
              <a:rPr lang="en-US" sz="2400" b="1" dirty="0"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</a:rPr>
              <a:t>code orange</a:t>
            </a:r>
            <a:r>
              <a:rPr lang="en-US" sz="2400" dirty="0" smtClean="0"/>
              <a:t>) for fine particles.</a:t>
            </a:r>
            <a:endParaRPr lang="en-US" sz="2400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2800" b="1" u="sng" dirty="0" smtClean="0"/>
              <a:t>Supporting </a:t>
            </a:r>
            <a:r>
              <a:rPr lang="en-US" sz="2800" b="1" u="sng" dirty="0"/>
              <a:t>Message/ What Action Should People Take?</a:t>
            </a:r>
          </a:p>
          <a:p>
            <a:pPr marL="0" indent="0">
              <a:buNone/>
            </a:pPr>
            <a:r>
              <a:rPr lang="en-US" sz="2400" dirty="0"/>
              <a:t>If you are in a sensitive group, including people with heart or lung disease (such as asthma), older adults and children:</a:t>
            </a:r>
          </a:p>
          <a:p>
            <a:r>
              <a:rPr lang="en-US" sz="2400" dirty="0"/>
              <a:t>You might want to go for a walk instead of a jog.</a:t>
            </a:r>
          </a:p>
          <a:p>
            <a:r>
              <a:rPr lang="en-US" sz="2400" dirty="0"/>
              <a:t>Try to cut back your strenuous activities or reschedule them when air quality is better.</a:t>
            </a:r>
          </a:p>
          <a:p>
            <a:r>
              <a:rPr lang="en-US" sz="2400" dirty="0" smtClean="0"/>
              <a:t>Take </a:t>
            </a:r>
            <a:r>
              <a:rPr lang="en-US" sz="2400" dirty="0"/>
              <a:t>precautions if you experience any unusual coughing or chest discomfort.</a:t>
            </a:r>
          </a:p>
        </p:txBody>
      </p:sp>
    </p:spTree>
    <p:extLst>
      <p:ext uri="{BB962C8B-B14F-4D97-AF65-F5344CB8AC3E}">
        <p14:creationId xmlns:p14="http://schemas.microsoft.com/office/powerpoint/2010/main" val="6404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November 25, 2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6" y="0"/>
            <a:ext cx="9145276" cy="68589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57801" y="5460087"/>
            <a:ext cx="737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PM2.5 decreases as the atmosphere becomes well-mixed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69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629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 smtClean="0"/>
              <a:t>PM2.5 Generally Higher in the Winter, unless…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00633" y="5867948"/>
            <a:ext cx="8342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June 10-11, 2015 Smoke Plume from Canadian Wildfires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Myths and Facts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258090"/>
              </p:ext>
            </p:extLst>
          </p:nvPr>
        </p:nvGraphicFramePr>
        <p:xfrm>
          <a:off x="983675" y="795542"/>
          <a:ext cx="7218216" cy="526011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609108"/>
                <a:gridCol w="3609108"/>
              </a:tblGrid>
              <a:tr h="3120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MYTH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4468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Asthma is only a concern during the</a:t>
                      </a:r>
                      <a:b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summer and/or when playing sports.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Asthma is a lung disease, and </a:t>
                      </a: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with asthma are susceptible to air pollution year-round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5913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Air quality only affects us when we are outside.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That's right for ozone. But </a:t>
                      </a: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when</a:t>
                      </a:r>
                      <a:b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particle levels are high outdoors, they can also be high indoors.</a:t>
                      </a:r>
                      <a:endParaRPr lang="en-US" sz="11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4327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Air pollution is only a concern in the</a:t>
                      </a:r>
                      <a:b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summer.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Particle pollution, unlike ozone, occurs year-round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809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There is nothing I can do about air</a:t>
                      </a:r>
                      <a:b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pollution, so I should just ignore it.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can reduce their exposure to air pollution by simply checking their daily air quality forecast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using it to adjust their strenuous outdoor</a:t>
                      </a:r>
                      <a:b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11224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Ozone and particle pollution affect the same groups of people.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with heart or lung disease, older adults, and children are particularly sensitive to the harmful effects of particle pollution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The sensitive groups for ozone include people with lung disease (but not heart disease), and children and adults who are active outdoors.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7683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health effects of ozone and particle pollution are the same.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While both ozone and particles have been associated with effects on the lungs</a:t>
                      </a: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particles have also been associated with effects on the heart and cardiovascular system.</a:t>
                      </a:r>
                      <a:endParaRPr lang="en-US" sz="11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7683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Air pollution is a health concern only for people with lung disease (including asthma) and older adults.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 can be affected by air pollution, including people with heart disease, active adults and children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And when the air quality forecast is code red - everyone can be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affected.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7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7" y="0"/>
            <a:ext cx="8229600" cy="716662"/>
          </a:xfrm>
        </p:spPr>
        <p:txBody>
          <a:bodyPr/>
          <a:lstStyle/>
          <a:p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http://airnow.gov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/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Web Page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5" y="716661"/>
            <a:ext cx="8941975" cy="61413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3460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Air Quality and Meteorology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3909" y="768350"/>
            <a:ext cx="8887691" cy="1178214"/>
          </a:xfrm>
        </p:spPr>
        <p:txBody>
          <a:bodyPr/>
          <a:lstStyle/>
          <a:p>
            <a:r>
              <a:rPr lang="en-US" sz="2800" dirty="0" smtClean="0"/>
              <a:t>Emissions and meteorology are the two most important factors determining the air quality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80" y="1717964"/>
            <a:ext cx="6711566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70" y="1664244"/>
            <a:ext cx="6844524" cy="513664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http://www.enviroflash.info/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17" y="789708"/>
            <a:ext cx="6817565" cy="5852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87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Typical </a:t>
            </a:r>
            <a:r>
              <a:rPr lang="en-US" dirty="0" err="1" smtClean="0"/>
              <a:t>EnviroFlash</a:t>
            </a:r>
            <a:r>
              <a:rPr lang="en-US" dirty="0" smtClean="0"/>
              <a:t>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43" y="962890"/>
            <a:ext cx="8719513" cy="55262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536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240461" y="576829"/>
          <a:ext cx="8672413" cy="628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5592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400" dirty="0" smtClean="0"/>
              <a:t>2015 had 22 Ozone Exceedance Days in CT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2346960" y="12801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The air quality continues to improve despite the expected increase in air quality alerts.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What to Expect for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61" y="833538"/>
            <a:ext cx="8799078" cy="51909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841478" y="2359591"/>
            <a:ext cx="1137356" cy="1910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14402" y="1143000"/>
            <a:ext cx="1164765" cy="1910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14930" y="5249087"/>
            <a:ext cx="5596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Previous large El Nino had increased ozone exceedance days</a:t>
            </a:r>
            <a:endParaRPr lang="en-US" sz="1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5333"/>
          <a:stretch/>
        </p:blipFill>
        <p:spPr>
          <a:xfrm>
            <a:off x="990600" y="396240"/>
            <a:ext cx="7315200" cy="64375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6820" y="896630"/>
            <a:ext cx="277368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NOAA 12z Model</a:t>
            </a:r>
            <a:endParaRPr lang="en-US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" b="5000"/>
          <a:stretch/>
        </p:blipFill>
        <p:spPr>
          <a:xfrm>
            <a:off x="990600" y="365760"/>
            <a:ext cx="7315200" cy="6492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480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/>
              <a:t>April 22</a:t>
            </a:r>
            <a:r>
              <a:rPr lang="en-US" baseline="30000" dirty="0" smtClean="0"/>
              <a:t>nd</a:t>
            </a:r>
            <a:r>
              <a:rPr lang="en-US" dirty="0" smtClean="0"/>
              <a:t>: First Ozone Exceedance!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5900" y="896630"/>
            <a:ext cx="277368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NOAA 06z Model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012018" y="4638312"/>
            <a:ext cx="150368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Cornwall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0247" y="5381440"/>
            <a:ext cx="201183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Middletown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333666">
            <a:off x="3543300" y="4970770"/>
            <a:ext cx="792480" cy="30160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280569">
            <a:off x="4960620" y="5446190"/>
            <a:ext cx="792480" cy="30160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500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229" y="1027914"/>
            <a:ext cx="9134514" cy="5830086"/>
            <a:chOff x="743883" y="1027914"/>
            <a:chExt cx="9134514" cy="58300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883" y="1027914"/>
              <a:ext cx="9134514" cy="5830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65228" y="3485878"/>
              <a:ext cx="33452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High Temperature = 76</a:t>
              </a:r>
              <a:r>
                <a:rPr lang="en-US" sz="2400" dirty="0" smtClean="0">
                  <a:latin typeface="Calibri" panose="020F0502020204030204" pitchFamily="34" charset="0"/>
                </a:rPr>
                <a:t>° F</a:t>
              </a:r>
            </a:p>
            <a:p>
              <a:r>
                <a:rPr lang="en-US" sz="2400" dirty="0">
                  <a:latin typeface="Calibri" panose="020F0502020204030204" pitchFamily="34" charset="0"/>
                </a:rPr>
                <a:t>8</a:t>
              </a:r>
              <a:r>
                <a:rPr lang="en-US" sz="2400" dirty="0" smtClean="0">
                  <a:latin typeface="Calibri" panose="020F0502020204030204" pitchFamily="34" charset="0"/>
                </a:rPr>
                <a:t>-hour Ozone = 72 ppb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Temperature vs. Ozone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1027914"/>
            <a:ext cx="9134514" cy="5830086"/>
            <a:chOff x="0" y="1027914"/>
            <a:chExt cx="9134514" cy="5830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27914"/>
              <a:ext cx="9134514" cy="58300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64259" y="3452151"/>
              <a:ext cx="33452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High Temperature = 79</a:t>
              </a:r>
              <a:r>
                <a:rPr lang="en-US" sz="2400" dirty="0" smtClean="0">
                  <a:latin typeface="Calibri" panose="020F0502020204030204" pitchFamily="34" charset="0"/>
                </a:rPr>
                <a:t>° F</a:t>
              </a:r>
            </a:p>
            <a:p>
              <a:r>
                <a:rPr lang="en-US" sz="2400" dirty="0">
                  <a:latin typeface="Calibri" panose="020F0502020204030204" pitchFamily="34" charset="0"/>
                </a:rPr>
                <a:t>8</a:t>
              </a:r>
              <a:r>
                <a:rPr lang="en-US" sz="2400" dirty="0" smtClean="0">
                  <a:latin typeface="Calibri" panose="020F0502020204030204" pitchFamily="34" charset="0"/>
                </a:rPr>
                <a:t>-hour Ozone = 73 ppb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01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400" dirty="0" smtClean="0"/>
              <a:t>Cornwall 48-hr Back Trajectories 20z April 22, 2016</a:t>
            </a:r>
            <a:endParaRPr lang="en-US" sz="3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380"/>
            <a:ext cx="9144000" cy="5257800"/>
          </a:xfrm>
        </p:spPr>
      </p:pic>
      <p:sp>
        <p:nvSpPr>
          <p:cNvPr id="8" name="TextBox 7"/>
          <p:cNvSpPr txBox="1"/>
          <p:nvPr/>
        </p:nvSpPr>
        <p:spPr>
          <a:xfrm>
            <a:off x="6193536" y="3861923"/>
            <a:ext cx="19641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B050"/>
                </a:solidFill>
              </a:rPr>
              <a:t>1200 Meters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</a:rPr>
              <a:t>800 Meters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500 Meters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6358128" y="3950208"/>
            <a:ext cx="140208" cy="137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358128" y="4255008"/>
            <a:ext cx="140208" cy="137160"/>
          </a:xfrm>
          <a:prstGeom prst="ellipse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6358128" y="4559808"/>
            <a:ext cx="140208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600" y="4873538"/>
            <a:ext cx="3847147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800" dirty="0" smtClean="0"/>
              <a:t>Persistent Elevated Ozone over the Southeast</a:t>
            </a:r>
            <a:endParaRPr lang="en-US" sz="3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" y="731461"/>
            <a:ext cx="5000625" cy="3810000"/>
          </a:xfrm>
        </p:spPr>
      </p:pic>
      <p:sp>
        <p:nvSpPr>
          <p:cNvPr id="8" name="Oval 7"/>
          <p:cNvSpPr/>
          <p:nvPr/>
        </p:nvSpPr>
        <p:spPr>
          <a:xfrm rot="2668526">
            <a:off x="3429001" y="2053590"/>
            <a:ext cx="1125855" cy="1367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9" y="1322070"/>
            <a:ext cx="5000625" cy="3810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2668526">
            <a:off x="3879263" y="2869298"/>
            <a:ext cx="1125855" cy="1367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77" y="2247900"/>
            <a:ext cx="5000625" cy="3810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668526">
            <a:off x="5950024" y="3269716"/>
            <a:ext cx="1125855" cy="1367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3048000"/>
            <a:ext cx="5000625" cy="3810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2668526">
            <a:off x="7944802" y="3683534"/>
            <a:ext cx="1125855" cy="1367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976" y="4916487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Why Include the Air Quality?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453" y="692329"/>
            <a:ext cx="8019092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You are the messenger to the people!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" y="1457325"/>
            <a:ext cx="9001125" cy="540067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 rot="1082402">
            <a:off x="4145280" y="2903220"/>
            <a:ext cx="419100" cy="304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34" y="1903909"/>
            <a:ext cx="763675" cy="7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Ambient Air Monitoring in Connecticut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4" y="851115"/>
            <a:ext cx="8772525" cy="4848225"/>
          </a:xfrm>
        </p:spPr>
      </p:pic>
      <p:grpSp>
        <p:nvGrpSpPr>
          <p:cNvPr id="11" name="Group 10"/>
          <p:cNvGrpSpPr/>
          <p:nvPr/>
        </p:nvGrpSpPr>
        <p:grpSpPr>
          <a:xfrm>
            <a:off x="1485254" y="953146"/>
            <a:ext cx="6597112" cy="5204686"/>
            <a:chOff x="1485254" y="953146"/>
            <a:chExt cx="6597112" cy="5204686"/>
          </a:xfrm>
        </p:grpSpPr>
        <p:sp>
          <p:nvSpPr>
            <p:cNvPr id="4" name="Rectangle 3"/>
            <p:cNvSpPr/>
            <p:nvPr/>
          </p:nvSpPr>
          <p:spPr>
            <a:xfrm>
              <a:off x="2092271" y="953146"/>
              <a:ext cx="2952427" cy="3487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889356" y="953146"/>
              <a:ext cx="2193010" cy="356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85254" y="5801371"/>
              <a:ext cx="2193010" cy="3564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Criteria Pollutants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92271" y="953146"/>
            <a:ext cx="5695627" cy="5204685"/>
            <a:chOff x="2092271" y="953146"/>
            <a:chExt cx="5695627" cy="5204685"/>
          </a:xfrm>
        </p:grpSpPr>
        <p:sp>
          <p:nvSpPr>
            <p:cNvPr id="9" name="Rectangle 8"/>
            <p:cNvSpPr/>
            <p:nvPr/>
          </p:nvSpPr>
          <p:spPr>
            <a:xfrm>
              <a:off x="2092271" y="953146"/>
              <a:ext cx="1495587" cy="4664990"/>
            </a:xfrm>
            <a:prstGeom prst="rect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94888" y="5801370"/>
              <a:ext cx="2193010" cy="356461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9900"/>
                  </a:solidFill>
                </a:rPr>
                <a:t>Forecast Pollutants</a:t>
              </a:r>
              <a:endParaRPr lang="en-US" sz="2000" b="1" dirty="0">
                <a:solidFill>
                  <a:srgbClr val="FF990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396740" y="4160520"/>
            <a:ext cx="647958" cy="21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8013" y="4373880"/>
            <a:ext cx="38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Lead Monitoring ceases on 6/30/2016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1" y="91440"/>
            <a:ext cx="8636273" cy="6675120"/>
          </a:xfrm>
          <a:effectLst>
            <a:innerShdw blurRad="1778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181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Ozone and Particulate Matter (PM2.5)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13" y="780748"/>
            <a:ext cx="8731794" cy="4739640"/>
          </a:xfrm>
        </p:spPr>
        <p:txBody>
          <a:bodyPr/>
          <a:lstStyle/>
          <a:p>
            <a:r>
              <a:rPr lang="en-US" sz="2800" dirty="0" smtClean="0"/>
              <a:t>With the new ozone 8-hr NAAQS of 70 ppb, expect more alerts this summer;</a:t>
            </a:r>
          </a:p>
          <a:p>
            <a:r>
              <a:rPr lang="en-US" sz="2800" dirty="0" smtClean="0"/>
              <a:t>Ozone monitoring season runs from March- September; daily forecasting usually begins in May;</a:t>
            </a:r>
          </a:p>
          <a:p>
            <a:r>
              <a:rPr lang="en-US" sz="2800" dirty="0" smtClean="0"/>
              <a:t>PM2.5 monitoring runs year-round;</a:t>
            </a:r>
          </a:p>
          <a:p>
            <a:r>
              <a:rPr lang="en-US" sz="2800" dirty="0" smtClean="0"/>
              <a:t>Expect only a few 24-hr PM2.5 exceedance days per year, generally in the winter.</a:t>
            </a:r>
          </a:p>
          <a:p>
            <a:r>
              <a:rPr lang="en-US" sz="2800" dirty="0" smtClean="0"/>
              <a:t>PM2.5 24-hr NAAQS = 35 µg/m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; Annual = 12 µg/m</a:t>
            </a:r>
            <a:r>
              <a:rPr lang="en-US" sz="2800" baseline="30000" dirty="0" smtClean="0"/>
              <a:t>3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CTDEEP issues air quality forecasts everyday of the year.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5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The CT DEEP AQI Web Page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4" y="713796"/>
            <a:ext cx="8231401" cy="57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097951" cy="1143000"/>
          </a:xfrm>
        </p:spPr>
        <p:txBody>
          <a:bodyPr/>
          <a:lstStyle/>
          <a:p>
            <a:r>
              <a:rPr lang="en-US" dirty="0" smtClean="0"/>
              <a:t>Sign up for AQI updates on Twitter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447799"/>
            <a:ext cx="8229600" cy="4268845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latin typeface="Verdana,Arial,Geneva"/>
              </a:rPr>
              <a:t>Air Quality Updates on </a:t>
            </a:r>
            <a:r>
              <a:rPr lang="en-US" sz="1800" dirty="0" smtClean="0">
                <a:latin typeface="Verdana,Arial,Geneva"/>
              </a:rPr>
              <a:t>Twitter</a:t>
            </a:r>
          </a:p>
          <a:p>
            <a:pPr marL="0" indent="0" algn="ctr">
              <a:buNone/>
            </a:pPr>
            <a:endParaRPr lang="en-US" sz="1600" dirty="0">
              <a:latin typeface="Verdana,Arial,Geneva"/>
            </a:endParaRPr>
          </a:p>
          <a:p>
            <a:pPr marL="0" indent="0">
              <a:buNone/>
            </a:pPr>
            <a:r>
              <a:rPr lang="en-US" sz="1400" dirty="0" smtClean="0">
                <a:latin typeface="Verdana,Arial,Geneva"/>
              </a:rPr>
              <a:t>Follow </a:t>
            </a:r>
            <a:r>
              <a:rPr lang="en-US" sz="1400" dirty="0">
                <a:latin typeface="Verdana,Arial,Geneva"/>
              </a:rPr>
              <a:t>us on Twitter for Connecticut air quality forecasts and alerts.  Tweets are generated by EPA's </a:t>
            </a:r>
            <a:r>
              <a:rPr lang="en-US" sz="1400" dirty="0" err="1">
                <a:latin typeface="Verdana,Arial,Geneva"/>
              </a:rPr>
              <a:t>EnviroFlash</a:t>
            </a:r>
            <a:r>
              <a:rPr lang="en-US" sz="1400" dirty="0">
                <a:latin typeface="Verdana,Arial,Geneva"/>
              </a:rPr>
              <a:t> system and provide the date and air quality forecast for the selected area.</a:t>
            </a:r>
          </a:p>
          <a:p>
            <a:pPr marL="0" indent="0">
              <a:buNone/>
            </a:pPr>
            <a:r>
              <a:rPr lang="en-US" sz="1400" dirty="0" smtClean="0">
                <a:latin typeface="Verdana,Arial,Geneva"/>
              </a:rPr>
              <a:t>Twitter </a:t>
            </a:r>
            <a:r>
              <a:rPr lang="en-US" sz="1400" dirty="0">
                <a:latin typeface="Verdana,Arial,Geneva"/>
              </a:rPr>
              <a:t>updates are available for the following towns in Connecticut</a:t>
            </a:r>
            <a:r>
              <a:rPr lang="en-US" sz="1400" dirty="0" smtClean="0">
                <a:latin typeface="Verdana,Arial,Geneva"/>
              </a:rPr>
              <a:t>:</a:t>
            </a:r>
            <a:r>
              <a:rPr lang="en-US" sz="1400" dirty="0">
                <a:latin typeface="Verdana,Arial,Geneva"/>
              </a:rPr>
              <a:t> </a:t>
            </a:r>
            <a:endParaRPr lang="en-US" sz="1400" dirty="0" smtClean="0">
              <a:latin typeface="Verdana,Arial,Geneva"/>
            </a:endParaRPr>
          </a:p>
          <a:p>
            <a:r>
              <a:rPr lang="en-US" sz="1200" dirty="0" smtClean="0">
                <a:latin typeface="Verdana,Arial,Geneva"/>
                <a:hlinkClick r:id="rId3"/>
              </a:rPr>
              <a:t>Bridgeport</a:t>
            </a:r>
            <a:endParaRPr lang="en-US" sz="1200" dirty="0" smtClean="0">
              <a:latin typeface="Verdana,Arial,Geneva"/>
            </a:endParaRPr>
          </a:p>
          <a:p>
            <a:r>
              <a:rPr lang="en-US" sz="1200" dirty="0" smtClean="0">
                <a:latin typeface="Verdana,Arial,Geneva"/>
                <a:hlinkClick r:id="rId4"/>
              </a:rPr>
              <a:t>Danbury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5"/>
              </a:rPr>
              <a:t>Greenwich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6"/>
              </a:rPr>
              <a:t>Groton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7"/>
              </a:rPr>
              <a:t>Hartford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8"/>
              </a:rPr>
              <a:t>Madison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9"/>
              </a:rPr>
              <a:t>Middletown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10"/>
              </a:rPr>
              <a:t>New Haven</a:t>
            </a:r>
            <a:r>
              <a:rPr lang="en-US" sz="1200" dirty="0">
                <a:latin typeface="Verdana,Arial,Geneva"/>
              </a:rPr>
              <a:t> </a:t>
            </a:r>
          </a:p>
          <a:p>
            <a:r>
              <a:rPr lang="en-US" sz="1200" dirty="0">
                <a:latin typeface="Verdana,Arial,Geneva"/>
                <a:hlinkClick r:id="rId11"/>
              </a:rPr>
              <a:t>Stafford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12"/>
              </a:rPr>
              <a:t>Stratford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13"/>
              </a:rPr>
              <a:t>Torrington</a:t>
            </a:r>
            <a:endParaRPr lang="en-US" sz="1200" dirty="0">
              <a:latin typeface="Verdana,Arial,Geneva"/>
            </a:endParaRPr>
          </a:p>
          <a:p>
            <a:r>
              <a:rPr lang="en-US" sz="1200" dirty="0">
                <a:latin typeface="Verdana,Arial,Geneva"/>
                <a:hlinkClick r:id="rId14"/>
              </a:rPr>
              <a:t>Westport</a:t>
            </a:r>
            <a:endParaRPr lang="en-US" sz="1200" dirty="0">
              <a:latin typeface="Verdana,Arial,Geneva"/>
            </a:endParaRPr>
          </a:p>
          <a:p>
            <a:endParaRPr lang="en-US" dirty="0"/>
          </a:p>
        </p:txBody>
      </p:sp>
      <p:pic>
        <p:nvPicPr>
          <p:cNvPr id="3" name="Picture 2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72" y="881508"/>
            <a:ext cx="1575293" cy="4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Sky theme">
  <a:themeElements>
    <a:clrScheme name="Transformation Blue Theme">
      <a:dk1>
        <a:srgbClr val="FFFFFF"/>
      </a:dk1>
      <a:lt1>
        <a:srgbClr val="002A7E"/>
      </a:lt1>
      <a:dk2>
        <a:srgbClr val="3D6B9D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</Template>
  <TotalTime>16663</TotalTime>
  <Words>988</Words>
  <Application>Microsoft Office PowerPoint</Application>
  <PresentationFormat>On-screen Show (4:3)</PresentationFormat>
  <Paragraphs>138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Berkeley-Medium</vt:lpstr>
      <vt:lpstr>Calibri</vt:lpstr>
      <vt:lpstr>Times New Roman</vt:lpstr>
      <vt:lpstr>Verdana,Arial,Geneva</vt:lpstr>
      <vt:lpstr>Blue Sky theme</vt:lpstr>
      <vt:lpstr>PowerPoint Presentation</vt:lpstr>
      <vt:lpstr>Air Quality Awareness Week Communicating Air Quality Alerts to the Public</vt:lpstr>
      <vt:lpstr>Air Quality and Meteorology</vt:lpstr>
      <vt:lpstr>Why Include the Air Quality?</vt:lpstr>
      <vt:lpstr>Ambient Air Monitoring in Connecticut</vt:lpstr>
      <vt:lpstr>Extra Slides</vt:lpstr>
      <vt:lpstr>Ozone and Particulate Matter (PM2.5)</vt:lpstr>
      <vt:lpstr>The CT DEEP AQI Web Page</vt:lpstr>
      <vt:lpstr>Sign up for AQI updates on Twitter</vt:lpstr>
      <vt:lpstr>Extra Slides</vt:lpstr>
      <vt:lpstr>Where is the Ozone?</vt:lpstr>
      <vt:lpstr>What is ground-level ozone? </vt:lpstr>
      <vt:lpstr>What do the AQI values mean?</vt:lpstr>
      <vt:lpstr>Ozone: USG Levels</vt:lpstr>
      <vt:lpstr>Ozone: Unhealthy Levels</vt:lpstr>
      <vt:lpstr>September 17, 2015- 8-hour Ozone AQI</vt:lpstr>
      <vt:lpstr>Peak Ozone AQI- September 17, 2015</vt:lpstr>
      <vt:lpstr>September 18, 2015- 8-hour Ozone AQI</vt:lpstr>
      <vt:lpstr>Peak Ozone AQI- September 18, 2015</vt:lpstr>
      <vt:lpstr>Surface Analysis Animation September 16, 11:00 am- September 19, 2:00 am</vt:lpstr>
      <vt:lpstr>Surface Wind Vector Animation  September 17-18, 2015</vt:lpstr>
      <vt:lpstr>September 17th NOAA Model</vt:lpstr>
      <vt:lpstr>September 18th NOAA Model</vt:lpstr>
      <vt:lpstr>Westport CT  Modeled Ozone</vt:lpstr>
      <vt:lpstr>Particle Pollution: USG</vt:lpstr>
      <vt:lpstr>PowerPoint Presentation</vt:lpstr>
      <vt:lpstr>PM2.5 Generally Higher in the Winter, unless…</vt:lpstr>
      <vt:lpstr>Myths and Facts</vt:lpstr>
      <vt:lpstr>http://airnow.gov/ Web Page</vt:lpstr>
      <vt:lpstr>http://www.enviroflash.info/</vt:lpstr>
      <vt:lpstr>Typical EnviroFlash Message</vt:lpstr>
      <vt:lpstr>PowerPoint Presentation</vt:lpstr>
      <vt:lpstr>What to Expect for 2016</vt:lpstr>
      <vt:lpstr>April 22nd: First Ozone Exceedance!</vt:lpstr>
      <vt:lpstr>Temperature vs. Ozone</vt:lpstr>
      <vt:lpstr>Cornwall 48-hr Back Trajectories 20z April 22, 2016</vt:lpstr>
      <vt:lpstr>Persistent Elevated Ozone over the Southeast</vt:lpstr>
      <vt:lpstr>Questions?</vt:lpstr>
    </vt:vector>
  </TitlesOfParts>
  <Company>Connecticut DEEP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geigertm</dc:creator>
  <cp:lastModifiedBy>geigertm</cp:lastModifiedBy>
  <cp:revision>203</cp:revision>
  <dcterms:created xsi:type="dcterms:W3CDTF">2016-01-22T12:51:08Z</dcterms:created>
  <dcterms:modified xsi:type="dcterms:W3CDTF">2016-05-06T15:39:28Z</dcterms:modified>
</cp:coreProperties>
</file>