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 id="266" r:id="rId11"/>
    <p:sldId id="270" r:id="rId12"/>
    <p:sldId id="267" r:id="rId13"/>
    <p:sldId id="268" r:id="rId14"/>
    <p:sldId id="265"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F13B89-2AD3-0A3B-860F-56DA82449782}" name="Mostowy, Melissa" initials="MM" userId="S::Melissa.Mostowy@ct.gov::27506707-aeb7-4c61-bb59-e43b076f33f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D995-215B-95FC-E84C-87FB66993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CF1F9E-4DBF-4C39-0B27-4973073B00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8107AA-27EF-DC91-4FFD-CF21D8A1981C}"/>
              </a:ext>
            </a:extLst>
          </p:cNvPr>
          <p:cNvSpPr>
            <a:spLocks noGrp="1"/>
          </p:cNvSpPr>
          <p:nvPr>
            <p:ph type="dt" sz="half" idx="10"/>
          </p:nvPr>
        </p:nvSpPr>
        <p:spPr/>
        <p:txBody>
          <a:bodyPr/>
          <a:lstStyle/>
          <a:p>
            <a:fld id="{FC7492A9-B0AD-416F-89CA-169EDD1FAB52}" type="datetimeFigureOut">
              <a:rPr lang="en-US" smtClean="0"/>
              <a:t>12/20/2023</a:t>
            </a:fld>
            <a:endParaRPr lang="en-US"/>
          </a:p>
        </p:txBody>
      </p:sp>
      <p:sp>
        <p:nvSpPr>
          <p:cNvPr id="5" name="Footer Placeholder 4">
            <a:extLst>
              <a:ext uri="{FF2B5EF4-FFF2-40B4-BE49-F238E27FC236}">
                <a16:creationId xmlns:a16="http://schemas.microsoft.com/office/drawing/2014/main" id="{FEAD73AE-07FD-8F6F-B123-38DAE7272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B6973-2F10-E234-5592-707C82025D4C}"/>
              </a:ext>
            </a:extLst>
          </p:cNvPr>
          <p:cNvSpPr>
            <a:spLocks noGrp="1"/>
          </p:cNvSpPr>
          <p:nvPr>
            <p:ph type="sldNum" sz="quarter" idx="12"/>
          </p:nvPr>
        </p:nvSpPr>
        <p:spPr/>
        <p:txBody>
          <a:bodyPr/>
          <a:lstStyle/>
          <a:p>
            <a:fld id="{6C764429-C04E-48B8-856E-F2C01B3441F0}" type="slidenum">
              <a:rPr lang="en-US" smtClean="0"/>
              <a:t>‹#›</a:t>
            </a:fld>
            <a:endParaRPr lang="en-US"/>
          </a:p>
        </p:txBody>
      </p:sp>
    </p:spTree>
    <p:extLst>
      <p:ext uri="{BB962C8B-B14F-4D97-AF65-F5344CB8AC3E}">
        <p14:creationId xmlns:p14="http://schemas.microsoft.com/office/powerpoint/2010/main" val="61618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0836-ACA8-02F0-F8C8-4B2DDA8AEF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18901-876E-D1CF-5F84-B7B202828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19829-3613-06B5-275B-B26F5B67A13C}"/>
              </a:ext>
            </a:extLst>
          </p:cNvPr>
          <p:cNvSpPr>
            <a:spLocks noGrp="1"/>
          </p:cNvSpPr>
          <p:nvPr>
            <p:ph type="dt" sz="half" idx="10"/>
          </p:nvPr>
        </p:nvSpPr>
        <p:spPr/>
        <p:txBody>
          <a:bodyPr/>
          <a:lstStyle/>
          <a:p>
            <a:fld id="{FC7492A9-B0AD-416F-89CA-169EDD1FAB52}" type="datetimeFigureOut">
              <a:rPr lang="en-US" smtClean="0"/>
              <a:t>12/20/2023</a:t>
            </a:fld>
            <a:endParaRPr lang="en-US"/>
          </a:p>
        </p:txBody>
      </p:sp>
      <p:sp>
        <p:nvSpPr>
          <p:cNvPr id="5" name="Footer Placeholder 4">
            <a:extLst>
              <a:ext uri="{FF2B5EF4-FFF2-40B4-BE49-F238E27FC236}">
                <a16:creationId xmlns:a16="http://schemas.microsoft.com/office/drawing/2014/main" id="{A94F9718-59EF-3603-49C9-AB0B9757F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58E92-6740-6906-7323-BBCAB6785EFA}"/>
              </a:ext>
            </a:extLst>
          </p:cNvPr>
          <p:cNvSpPr>
            <a:spLocks noGrp="1"/>
          </p:cNvSpPr>
          <p:nvPr>
            <p:ph type="sldNum" sz="quarter" idx="12"/>
          </p:nvPr>
        </p:nvSpPr>
        <p:spPr/>
        <p:txBody>
          <a:bodyPr/>
          <a:lstStyle/>
          <a:p>
            <a:fld id="{6C764429-C04E-48B8-856E-F2C01B3441F0}" type="slidenum">
              <a:rPr lang="en-US" smtClean="0"/>
              <a:t>‹#›</a:t>
            </a:fld>
            <a:endParaRPr lang="en-US"/>
          </a:p>
        </p:txBody>
      </p:sp>
    </p:spTree>
    <p:extLst>
      <p:ext uri="{BB962C8B-B14F-4D97-AF65-F5344CB8AC3E}">
        <p14:creationId xmlns:p14="http://schemas.microsoft.com/office/powerpoint/2010/main" val="244853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0BBF7-CEB6-8E3F-063A-6A7FAF4326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703E78-1738-749C-1F85-50ECEED9F9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54451-8B45-2756-F9C3-C360E4B93FA8}"/>
              </a:ext>
            </a:extLst>
          </p:cNvPr>
          <p:cNvSpPr>
            <a:spLocks noGrp="1"/>
          </p:cNvSpPr>
          <p:nvPr>
            <p:ph type="dt" sz="half" idx="10"/>
          </p:nvPr>
        </p:nvSpPr>
        <p:spPr/>
        <p:txBody>
          <a:bodyPr/>
          <a:lstStyle/>
          <a:p>
            <a:fld id="{FC7492A9-B0AD-416F-89CA-169EDD1FAB52}" type="datetimeFigureOut">
              <a:rPr lang="en-US" smtClean="0"/>
              <a:t>12/20/2023</a:t>
            </a:fld>
            <a:endParaRPr lang="en-US"/>
          </a:p>
        </p:txBody>
      </p:sp>
      <p:sp>
        <p:nvSpPr>
          <p:cNvPr id="5" name="Footer Placeholder 4">
            <a:extLst>
              <a:ext uri="{FF2B5EF4-FFF2-40B4-BE49-F238E27FC236}">
                <a16:creationId xmlns:a16="http://schemas.microsoft.com/office/drawing/2014/main" id="{A8A206A4-8564-DE8B-2286-4995B6859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A47B1-9E68-F8C7-C440-B6F75B4F41B9}"/>
              </a:ext>
            </a:extLst>
          </p:cNvPr>
          <p:cNvSpPr>
            <a:spLocks noGrp="1"/>
          </p:cNvSpPr>
          <p:nvPr>
            <p:ph type="sldNum" sz="quarter" idx="12"/>
          </p:nvPr>
        </p:nvSpPr>
        <p:spPr/>
        <p:txBody>
          <a:bodyPr/>
          <a:lstStyle/>
          <a:p>
            <a:fld id="{6C764429-C04E-48B8-856E-F2C01B3441F0}" type="slidenum">
              <a:rPr lang="en-US" smtClean="0"/>
              <a:t>‹#›</a:t>
            </a:fld>
            <a:endParaRPr lang="en-US"/>
          </a:p>
        </p:txBody>
      </p:sp>
    </p:spTree>
    <p:extLst>
      <p:ext uri="{BB962C8B-B14F-4D97-AF65-F5344CB8AC3E}">
        <p14:creationId xmlns:p14="http://schemas.microsoft.com/office/powerpoint/2010/main" val="158717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A0AA-4B15-4924-E578-1B6FBB925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F7283-0475-B0DC-73D1-53989B087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2B5D8-DC1B-EB35-195A-138F07D5532F}"/>
              </a:ext>
            </a:extLst>
          </p:cNvPr>
          <p:cNvSpPr>
            <a:spLocks noGrp="1"/>
          </p:cNvSpPr>
          <p:nvPr>
            <p:ph type="dt" sz="half" idx="10"/>
          </p:nvPr>
        </p:nvSpPr>
        <p:spPr/>
        <p:txBody>
          <a:bodyPr/>
          <a:lstStyle/>
          <a:p>
            <a:fld id="{FC7492A9-B0AD-416F-89CA-169EDD1FAB52}" type="datetimeFigureOut">
              <a:rPr lang="en-US" smtClean="0"/>
              <a:t>12/20/2023</a:t>
            </a:fld>
            <a:endParaRPr lang="en-US"/>
          </a:p>
        </p:txBody>
      </p:sp>
      <p:sp>
        <p:nvSpPr>
          <p:cNvPr id="5" name="Footer Placeholder 4">
            <a:extLst>
              <a:ext uri="{FF2B5EF4-FFF2-40B4-BE49-F238E27FC236}">
                <a16:creationId xmlns:a16="http://schemas.microsoft.com/office/drawing/2014/main" id="{090FBF72-3A7F-AA8B-4599-3C317BD8B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C0D66-2F38-283D-AD83-55190F59603B}"/>
              </a:ext>
            </a:extLst>
          </p:cNvPr>
          <p:cNvSpPr>
            <a:spLocks noGrp="1"/>
          </p:cNvSpPr>
          <p:nvPr>
            <p:ph type="sldNum" sz="quarter" idx="12"/>
          </p:nvPr>
        </p:nvSpPr>
        <p:spPr/>
        <p:txBody>
          <a:bodyPr/>
          <a:lstStyle/>
          <a:p>
            <a:fld id="{6C764429-C04E-48B8-856E-F2C01B3441F0}" type="slidenum">
              <a:rPr lang="en-US" smtClean="0"/>
              <a:t>‹#›</a:t>
            </a:fld>
            <a:endParaRPr lang="en-US"/>
          </a:p>
        </p:txBody>
      </p:sp>
    </p:spTree>
    <p:extLst>
      <p:ext uri="{BB962C8B-B14F-4D97-AF65-F5344CB8AC3E}">
        <p14:creationId xmlns:p14="http://schemas.microsoft.com/office/powerpoint/2010/main" val="1344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C168-D146-D34B-777B-11C6B8460A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E59A3C-B1C4-5B86-9EA3-A8DC9949B1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78C76C-4AE0-D6B4-62D1-0B555C489790}"/>
              </a:ext>
            </a:extLst>
          </p:cNvPr>
          <p:cNvSpPr>
            <a:spLocks noGrp="1"/>
          </p:cNvSpPr>
          <p:nvPr>
            <p:ph type="dt" sz="half" idx="10"/>
          </p:nvPr>
        </p:nvSpPr>
        <p:spPr/>
        <p:txBody>
          <a:bodyPr/>
          <a:lstStyle/>
          <a:p>
            <a:fld id="{FC7492A9-B0AD-416F-89CA-169EDD1FAB52}" type="datetimeFigureOut">
              <a:rPr lang="en-US" smtClean="0"/>
              <a:t>12/20/2023</a:t>
            </a:fld>
            <a:endParaRPr lang="en-US"/>
          </a:p>
        </p:txBody>
      </p:sp>
      <p:sp>
        <p:nvSpPr>
          <p:cNvPr id="5" name="Footer Placeholder 4">
            <a:extLst>
              <a:ext uri="{FF2B5EF4-FFF2-40B4-BE49-F238E27FC236}">
                <a16:creationId xmlns:a16="http://schemas.microsoft.com/office/drawing/2014/main" id="{782DEB72-D904-7F6E-E21E-F2E8A0B38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26030-66C0-AFC3-DFFA-F9A96E8CB1DD}"/>
              </a:ext>
            </a:extLst>
          </p:cNvPr>
          <p:cNvSpPr>
            <a:spLocks noGrp="1"/>
          </p:cNvSpPr>
          <p:nvPr>
            <p:ph type="sldNum" sz="quarter" idx="12"/>
          </p:nvPr>
        </p:nvSpPr>
        <p:spPr/>
        <p:txBody>
          <a:bodyPr/>
          <a:lstStyle/>
          <a:p>
            <a:fld id="{6C764429-C04E-48B8-856E-F2C01B3441F0}" type="slidenum">
              <a:rPr lang="en-US" smtClean="0"/>
              <a:t>‹#›</a:t>
            </a:fld>
            <a:endParaRPr lang="en-US"/>
          </a:p>
        </p:txBody>
      </p:sp>
    </p:spTree>
    <p:extLst>
      <p:ext uri="{BB962C8B-B14F-4D97-AF65-F5344CB8AC3E}">
        <p14:creationId xmlns:p14="http://schemas.microsoft.com/office/powerpoint/2010/main" val="17603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F418-8373-8F37-43B4-D64819D4D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20FF1-B88D-CD83-9FA5-21B3A14AD3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7C460-8809-A9C5-69F7-A43E439A9A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975A89-687D-C68D-1647-9B21C9E4FF33}"/>
              </a:ext>
            </a:extLst>
          </p:cNvPr>
          <p:cNvSpPr>
            <a:spLocks noGrp="1"/>
          </p:cNvSpPr>
          <p:nvPr>
            <p:ph type="dt" sz="half" idx="10"/>
          </p:nvPr>
        </p:nvSpPr>
        <p:spPr/>
        <p:txBody>
          <a:bodyPr/>
          <a:lstStyle/>
          <a:p>
            <a:fld id="{FC7492A9-B0AD-416F-89CA-169EDD1FAB52}" type="datetimeFigureOut">
              <a:rPr lang="en-US" smtClean="0"/>
              <a:t>12/20/2023</a:t>
            </a:fld>
            <a:endParaRPr lang="en-US"/>
          </a:p>
        </p:txBody>
      </p:sp>
      <p:sp>
        <p:nvSpPr>
          <p:cNvPr id="6" name="Footer Placeholder 5">
            <a:extLst>
              <a:ext uri="{FF2B5EF4-FFF2-40B4-BE49-F238E27FC236}">
                <a16:creationId xmlns:a16="http://schemas.microsoft.com/office/drawing/2014/main" id="{F1955DB0-FBE6-A412-D3F6-E494BB8BD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AE59A-0971-85E9-AE6A-BEED8B9D5266}"/>
              </a:ext>
            </a:extLst>
          </p:cNvPr>
          <p:cNvSpPr>
            <a:spLocks noGrp="1"/>
          </p:cNvSpPr>
          <p:nvPr>
            <p:ph type="sldNum" sz="quarter" idx="12"/>
          </p:nvPr>
        </p:nvSpPr>
        <p:spPr/>
        <p:txBody>
          <a:bodyPr/>
          <a:lstStyle/>
          <a:p>
            <a:fld id="{6C764429-C04E-48B8-856E-F2C01B3441F0}" type="slidenum">
              <a:rPr lang="en-US" smtClean="0"/>
              <a:t>‹#›</a:t>
            </a:fld>
            <a:endParaRPr lang="en-US"/>
          </a:p>
        </p:txBody>
      </p:sp>
    </p:spTree>
    <p:extLst>
      <p:ext uri="{BB962C8B-B14F-4D97-AF65-F5344CB8AC3E}">
        <p14:creationId xmlns:p14="http://schemas.microsoft.com/office/powerpoint/2010/main" val="274952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7C9B-5C9E-4D91-EED2-870B71E80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2397D3-96EA-362C-EB97-4431EBA33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B5D021-6AFC-EA91-4E59-ACAF2D3FEF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784A54-4927-253A-1A02-A4DE2A975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59C6F8-430B-1BD1-5111-583E47AAA6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B7DBC4-F69E-02A3-DE92-29EF6A422752}"/>
              </a:ext>
            </a:extLst>
          </p:cNvPr>
          <p:cNvSpPr>
            <a:spLocks noGrp="1"/>
          </p:cNvSpPr>
          <p:nvPr>
            <p:ph type="dt" sz="half" idx="10"/>
          </p:nvPr>
        </p:nvSpPr>
        <p:spPr/>
        <p:txBody>
          <a:bodyPr/>
          <a:lstStyle/>
          <a:p>
            <a:fld id="{FC7492A9-B0AD-416F-89CA-169EDD1FAB52}" type="datetimeFigureOut">
              <a:rPr lang="en-US" smtClean="0"/>
              <a:t>12/20/2023</a:t>
            </a:fld>
            <a:endParaRPr lang="en-US"/>
          </a:p>
        </p:txBody>
      </p:sp>
      <p:sp>
        <p:nvSpPr>
          <p:cNvPr id="8" name="Footer Placeholder 7">
            <a:extLst>
              <a:ext uri="{FF2B5EF4-FFF2-40B4-BE49-F238E27FC236}">
                <a16:creationId xmlns:a16="http://schemas.microsoft.com/office/drawing/2014/main" id="{3559B2FA-1EA4-0625-A511-4D6FB66014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562D1-2F99-D2F1-74E0-EACFAC449408}"/>
              </a:ext>
            </a:extLst>
          </p:cNvPr>
          <p:cNvSpPr>
            <a:spLocks noGrp="1"/>
          </p:cNvSpPr>
          <p:nvPr>
            <p:ph type="sldNum" sz="quarter" idx="12"/>
          </p:nvPr>
        </p:nvSpPr>
        <p:spPr/>
        <p:txBody>
          <a:bodyPr/>
          <a:lstStyle/>
          <a:p>
            <a:fld id="{6C764429-C04E-48B8-856E-F2C01B3441F0}" type="slidenum">
              <a:rPr lang="en-US" smtClean="0"/>
              <a:t>‹#›</a:t>
            </a:fld>
            <a:endParaRPr lang="en-US"/>
          </a:p>
        </p:txBody>
      </p:sp>
    </p:spTree>
    <p:extLst>
      <p:ext uri="{BB962C8B-B14F-4D97-AF65-F5344CB8AC3E}">
        <p14:creationId xmlns:p14="http://schemas.microsoft.com/office/powerpoint/2010/main" val="371090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2ABB-6987-A2CF-6DCB-4E78081DD1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B5BF8-60CD-419D-D20D-8AE5CB8767D9}"/>
              </a:ext>
            </a:extLst>
          </p:cNvPr>
          <p:cNvSpPr>
            <a:spLocks noGrp="1"/>
          </p:cNvSpPr>
          <p:nvPr>
            <p:ph type="dt" sz="half" idx="10"/>
          </p:nvPr>
        </p:nvSpPr>
        <p:spPr/>
        <p:txBody>
          <a:bodyPr/>
          <a:lstStyle/>
          <a:p>
            <a:fld id="{FC7492A9-B0AD-416F-89CA-169EDD1FAB52}" type="datetimeFigureOut">
              <a:rPr lang="en-US" smtClean="0"/>
              <a:t>12/20/2023</a:t>
            </a:fld>
            <a:endParaRPr lang="en-US"/>
          </a:p>
        </p:txBody>
      </p:sp>
      <p:sp>
        <p:nvSpPr>
          <p:cNvPr id="4" name="Footer Placeholder 3">
            <a:extLst>
              <a:ext uri="{FF2B5EF4-FFF2-40B4-BE49-F238E27FC236}">
                <a16:creationId xmlns:a16="http://schemas.microsoft.com/office/drawing/2014/main" id="{5D8C0A03-8132-1585-DB87-CD84DEA12C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428D3B-3AA0-9F6A-DC1F-E78FE10C0111}"/>
              </a:ext>
            </a:extLst>
          </p:cNvPr>
          <p:cNvSpPr>
            <a:spLocks noGrp="1"/>
          </p:cNvSpPr>
          <p:nvPr>
            <p:ph type="sldNum" sz="quarter" idx="12"/>
          </p:nvPr>
        </p:nvSpPr>
        <p:spPr/>
        <p:txBody>
          <a:bodyPr/>
          <a:lstStyle/>
          <a:p>
            <a:fld id="{6C764429-C04E-48B8-856E-F2C01B3441F0}" type="slidenum">
              <a:rPr lang="en-US" smtClean="0"/>
              <a:t>‹#›</a:t>
            </a:fld>
            <a:endParaRPr lang="en-US"/>
          </a:p>
        </p:txBody>
      </p:sp>
    </p:spTree>
    <p:extLst>
      <p:ext uri="{BB962C8B-B14F-4D97-AF65-F5344CB8AC3E}">
        <p14:creationId xmlns:p14="http://schemas.microsoft.com/office/powerpoint/2010/main" val="395071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0EB685-0D0D-8596-DE28-545A8EFF4981}"/>
              </a:ext>
            </a:extLst>
          </p:cNvPr>
          <p:cNvSpPr>
            <a:spLocks noGrp="1"/>
          </p:cNvSpPr>
          <p:nvPr>
            <p:ph type="dt" sz="half" idx="10"/>
          </p:nvPr>
        </p:nvSpPr>
        <p:spPr/>
        <p:txBody>
          <a:bodyPr/>
          <a:lstStyle/>
          <a:p>
            <a:fld id="{FC7492A9-B0AD-416F-89CA-169EDD1FAB52}" type="datetimeFigureOut">
              <a:rPr lang="en-US" smtClean="0"/>
              <a:t>12/20/2023</a:t>
            </a:fld>
            <a:endParaRPr lang="en-US"/>
          </a:p>
        </p:txBody>
      </p:sp>
      <p:sp>
        <p:nvSpPr>
          <p:cNvPr id="3" name="Footer Placeholder 2">
            <a:extLst>
              <a:ext uri="{FF2B5EF4-FFF2-40B4-BE49-F238E27FC236}">
                <a16:creationId xmlns:a16="http://schemas.microsoft.com/office/drawing/2014/main" id="{D5E3C134-E12F-AFDB-E56D-47FC88B959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E4657B-B679-8A13-E483-984EFE97751D}"/>
              </a:ext>
            </a:extLst>
          </p:cNvPr>
          <p:cNvSpPr>
            <a:spLocks noGrp="1"/>
          </p:cNvSpPr>
          <p:nvPr>
            <p:ph type="sldNum" sz="quarter" idx="12"/>
          </p:nvPr>
        </p:nvSpPr>
        <p:spPr/>
        <p:txBody>
          <a:bodyPr/>
          <a:lstStyle/>
          <a:p>
            <a:fld id="{6C764429-C04E-48B8-856E-F2C01B3441F0}" type="slidenum">
              <a:rPr lang="en-US" smtClean="0"/>
              <a:t>‹#›</a:t>
            </a:fld>
            <a:endParaRPr lang="en-US"/>
          </a:p>
        </p:txBody>
      </p:sp>
    </p:spTree>
    <p:extLst>
      <p:ext uri="{BB962C8B-B14F-4D97-AF65-F5344CB8AC3E}">
        <p14:creationId xmlns:p14="http://schemas.microsoft.com/office/powerpoint/2010/main" val="228650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C72A-0DF8-7620-9CFB-05B0406FC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1D2459-F782-3571-F6C8-6C75C973B8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82903B-DFC5-5810-FDCD-C76AC8B98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F2BB0-FDE7-186F-A1B9-1B4659DC53C9}"/>
              </a:ext>
            </a:extLst>
          </p:cNvPr>
          <p:cNvSpPr>
            <a:spLocks noGrp="1"/>
          </p:cNvSpPr>
          <p:nvPr>
            <p:ph type="dt" sz="half" idx="10"/>
          </p:nvPr>
        </p:nvSpPr>
        <p:spPr/>
        <p:txBody>
          <a:bodyPr/>
          <a:lstStyle/>
          <a:p>
            <a:fld id="{FC7492A9-B0AD-416F-89CA-169EDD1FAB52}" type="datetimeFigureOut">
              <a:rPr lang="en-US" smtClean="0"/>
              <a:t>12/20/2023</a:t>
            </a:fld>
            <a:endParaRPr lang="en-US"/>
          </a:p>
        </p:txBody>
      </p:sp>
      <p:sp>
        <p:nvSpPr>
          <p:cNvPr id="6" name="Footer Placeholder 5">
            <a:extLst>
              <a:ext uri="{FF2B5EF4-FFF2-40B4-BE49-F238E27FC236}">
                <a16:creationId xmlns:a16="http://schemas.microsoft.com/office/drawing/2014/main" id="{48E1425E-8C55-0F13-5514-6BCCDFEFC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27561-EBB4-7E05-9F46-5D22413FAFBF}"/>
              </a:ext>
            </a:extLst>
          </p:cNvPr>
          <p:cNvSpPr>
            <a:spLocks noGrp="1"/>
          </p:cNvSpPr>
          <p:nvPr>
            <p:ph type="sldNum" sz="quarter" idx="12"/>
          </p:nvPr>
        </p:nvSpPr>
        <p:spPr/>
        <p:txBody>
          <a:bodyPr/>
          <a:lstStyle/>
          <a:p>
            <a:fld id="{6C764429-C04E-48B8-856E-F2C01B3441F0}" type="slidenum">
              <a:rPr lang="en-US" smtClean="0"/>
              <a:t>‹#›</a:t>
            </a:fld>
            <a:endParaRPr lang="en-US"/>
          </a:p>
        </p:txBody>
      </p:sp>
    </p:spTree>
    <p:extLst>
      <p:ext uri="{BB962C8B-B14F-4D97-AF65-F5344CB8AC3E}">
        <p14:creationId xmlns:p14="http://schemas.microsoft.com/office/powerpoint/2010/main" val="164014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8F58-ECC2-DC8B-11F6-F0EA80106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20FF45-AA36-F885-94D4-279358AF8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FD9B2A-FB24-8C37-7ED7-E347AA7E9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61A1A-4346-3C05-44DE-7E29F8EE01DD}"/>
              </a:ext>
            </a:extLst>
          </p:cNvPr>
          <p:cNvSpPr>
            <a:spLocks noGrp="1"/>
          </p:cNvSpPr>
          <p:nvPr>
            <p:ph type="dt" sz="half" idx="10"/>
          </p:nvPr>
        </p:nvSpPr>
        <p:spPr/>
        <p:txBody>
          <a:bodyPr/>
          <a:lstStyle/>
          <a:p>
            <a:fld id="{FC7492A9-B0AD-416F-89CA-169EDD1FAB52}" type="datetimeFigureOut">
              <a:rPr lang="en-US" smtClean="0"/>
              <a:t>12/20/2023</a:t>
            </a:fld>
            <a:endParaRPr lang="en-US"/>
          </a:p>
        </p:txBody>
      </p:sp>
      <p:sp>
        <p:nvSpPr>
          <p:cNvPr id="6" name="Footer Placeholder 5">
            <a:extLst>
              <a:ext uri="{FF2B5EF4-FFF2-40B4-BE49-F238E27FC236}">
                <a16:creationId xmlns:a16="http://schemas.microsoft.com/office/drawing/2014/main" id="{A84BA3B4-652E-F5DE-A33B-95BBCB948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756F8-3702-2CE2-6B49-CD2B407DFD24}"/>
              </a:ext>
            </a:extLst>
          </p:cNvPr>
          <p:cNvSpPr>
            <a:spLocks noGrp="1"/>
          </p:cNvSpPr>
          <p:nvPr>
            <p:ph type="sldNum" sz="quarter" idx="12"/>
          </p:nvPr>
        </p:nvSpPr>
        <p:spPr/>
        <p:txBody>
          <a:bodyPr/>
          <a:lstStyle/>
          <a:p>
            <a:fld id="{6C764429-C04E-48B8-856E-F2C01B3441F0}" type="slidenum">
              <a:rPr lang="en-US" smtClean="0"/>
              <a:t>‹#›</a:t>
            </a:fld>
            <a:endParaRPr lang="en-US"/>
          </a:p>
        </p:txBody>
      </p:sp>
    </p:spTree>
    <p:extLst>
      <p:ext uri="{BB962C8B-B14F-4D97-AF65-F5344CB8AC3E}">
        <p14:creationId xmlns:p14="http://schemas.microsoft.com/office/powerpoint/2010/main" val="367495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F0C5D-3586-1667-B7EA-AAB6B61E09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22B6B4-9870-7DC7-4499-01452AB4F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49125-3AE9-0E66-BDE8-D2CC540EE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492A9-B0AD-416F-89CA-169EDD1FAB52}" type="datetimeFigureOut">
              <a:rPr lang="en-US" smtClean="0"/>
              <a:t>12/20/2023</a:t>
            </a:fld>
            <a:endParaRPr lang="en-US"/>
          </a:p>
        </p:txBody>
      </p:sp>
      <p:sp>
        <p:nvSpPr>
          <p:cNvPr id="5" name="Footer Placeholder 4">
            <a:extLst>
              <a:ext uri="{FF2B5EF4-FFF2-40B4-BE49-F238E27FC236}">
                <a16:creationId xmlns:a16="http://schemas.microsoft.com/office/drawing/2014/main" id="{83C2D836-76E7-D7B7-438C-69CAD6002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7C3C03-919F-21F7-F1D5-B6C4EA80F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64429-C04E-48B8-856E-F2C01B3441F0}" type="slidenum">
              <a:rPr lang="en-US" smtClean="0"/>
              <a:t>‹#›</a:t>
            </a:fld>
            <a:endParaRPr lang="en-US"/>
          </a:p>
        </p:txBody>
      </p:sp>
    </p:spTree>
    <p:extLst>
      <p:ext uri="{BB962C8B-B14F-4D97-AF65-F5344CB8AC3E}">
        <p14:creationId xmlns:p14="http://schemas.microsoft.com/office/powerpoint/2010/main" val="2930437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sgs.gov/media/images/groundwater-saturated-zone-soilrock-below-land-surfa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sgs.gov/special-topics/water-science-school/science/aquifers-and-groundwater" TargetMode="External"/><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overallscience.com/groundwater-and-permeabilit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44B0-7D0E-5BC3-64BC-8731D23FDAEC}"/>
              </a:ext>
            </a:extLst>
          </p:cNvPr>
          <p:cNvSpPr>
            <a:spLocks noGrp="1"/>
          </p:cNvSpPr>
          <p:nvPr>
            <p:ph type="ctrTitle"/>
          </p:nvPr>
        </p:nvSpPr>
        <p:spPr/>
        <p:txBody>
          <a:bodyPr/>
          <a:lstStyle/>
          <a:p>
            <a:r>
              <a:rPr lang="en-US" dirty="0"/>
              <a:t>Aquifer Protection Area Program Training</a:t>
            </a:r>
          </a:p>
        </p:txBody>
      </p:sp>
      <p:sp>
        <p:nvSpPr>
          <p:cNvPr id="3" name="Subtitle 2">
            <a:extLst>
              <a:ext uri="{FF2B5EF4-FFF2-40B4-BE49-F238E27FC236}">
                <a16:creationId xmlns:a16="http://schemas.microsoft.com/office/drawing/2014/main" id="{2E4825C2-8BDE-5CFC-DFF2-846A5AD14485}"/>
              </a:ext>
            </a:extLst>
          </p:cNvPr>
          <p:cNvSpPr>
            <a:spLocks noGrp="1"/>
          </p:cNvSpPr>
          <p:nvPr>
            <p:ph type="subTitle" idx="1"/>
          </p:nvPr>
        </p:nvSpPr>
        <p:spPr/>
        <p:txBody>
          <a:bodyPr/>
          <a:lstStyle/>
          <a:p>
            <a:r>
              <a:rPr lang="en-US" i="1" dirty="0"/>
              <a:t>{Name of facility}</a:t>
            </a:r>
          </a:p>
          <a:p>
            <a:r>
              <a:rPr lang="en-US" i="1" dirty="0"/>
              <a:t>{Instructor, title}</a:t>
            </a:r>
          </a:p>
          <a:p>
            <a:r>
              <a:rPr lang="en-US" i="1" dirty="0"/>
              <a:t>{Date}</a:t>
            </a:r>
          </a:p>
        </p:txBody>
      </p:sp>
    </p:spTree>
    <p:extLst>
      <p:ext uri="{BB962C8B-B14F-4D97-AF65-F5344CB8AC3E}">
        <p14:creationId xmlns:p14="http://schemas.microsoft.com/office/powerpoint/2010/main" val="217358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8B28-6DD8-CD2F-8D0D-96F85657C487}"/>
              </a:ext>
            </a:extLst>
          </p:cNvPr>
          <p:cNvSpPr>
            <a:spLocks noGrp="1"/>
          </p:cNvSpPr>
          <p:nvPr>
            <p:ph type="title"/>
          </p:nvPr>
        </p:nvSpPr>
        <p:spPr/>
        <p:txBody>
          <a:bodyPr/>
          <a:lstStyle/>
          <a:p>
            <a:r>
              <a:rPr lang="en-US" dirty="0"/>
              <a:t>Best Management Practices (BMPs)</a:t>
            </a:r>
          </a:p>
        </p:txBody>
      </p:sp>
      <p:sp>
        <p:nvSpPr>
          <p:cNvPr id="3" name="Content Placeholder 2">
            <a:extLst>
              <a:ext uri="{FF2B5EF4-FFF2-40B4-BE49-F238E27FC236}">
                <a16:creationId xmlns:a16="http://schemas.microsoft.com/office/drawing/2014/main" id="{1E8C2F36-5396-0243-CAAB-788CD470665A}"/>
              </a:ext>
            </a:extLst>
          </p:cNvPr>
          <p:cNvSpPr>
            <a:spLocks noGrp="1"/>
          </p:cNvSpPr>
          <p:nvPr>
            <p:ph idx="1"/>
          </p:nvPr>
        </p:nvSpPr>
        <p:spPr>
          <a:xfrm>
            <a:off x="838200" y="1607511"/>
            <a:ext cx="10515600" cy="4351338"/>
          </a:xfrm>
        </p:spPr>
        <p:txBody>
          <a:bodyPr>
            <a:normAutofit/>
          </a:bodyPr>
          <a:lstStyle/>
          <a:p>
            <a:r>
              <a:rPr lang="en-US" dirty="0"/>
              <a:t>Conduct regular inspections at “hot spot” areas and maintain good housekeeping</a:t>
            </a:r>
          </a:p>
          <a:p>
            <a:pPr lvl="1"/>
            <a:r>
              <a:rPr lang="en-US" dirty="0"/>
              <a:t>Make sure that spill kits are stocked and easily accessible, especially in fueling and transfer areas</a:t>
            </a:r>
          </a:p>
          <a:p>
            <a:pPr lvl="1"/>
            <a:r>
              <a:rPr lang="en-US" dirty="0"/>
              <a:t>All drums (even empty) must be stored inside a building or under a covered structure</a:t>
            </a:r>
          </a:p>
          <a:p>
            <a:pPr lvl="1"/>
            <a:r>
              <a:rPr lang="en-US" dirty="0"/>
              <a:t>All drums containing process-related material must be accounted for stored indoors (or under a covered structure) with an impermeable floor and placed on secondary containment</a:t>
            </a:r>
          </a:p>
          <a:p>
            <a:pPr lvl="1"/>
            <a:r>
              <a:rPr lang="en-US" dirty="0"/>
              <a:t>All dumpsters must be covered and stored on an impermeable surface</a:t>
            </a:r>
          </a:p>
          <a:p>
            <a:pPr lvl="1"/>
            <a:r>
              <a:rPr lang="en-US" dirty="0"/>
              <a:t>All vehicles must be stored on an impermeable surface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26173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8B28-6DD8-CD2F-8D0D-96F85657C487}"/>
              </a:ext>
            </a:extLst>
          </p:cNvPr>
          <p:cNvSpPr>
            <a:spLocks noGrp="1"/>
          </p:cNvSpPr>
          <p:nvPr>
            <p:ph type="title"/>
          </p:nvPr>
        </p:nvSpPr>
        <p:spPr/>
        <p:txBody>
          <a:bodyPr>
            <a:normAutofit/>
          </a:bodyPr>
          <a:lstStyle/>
          <a:p>
            <a:r>
              <a:rPr lang="en-US" sz="4000" dirty="0"/>
              <a:t>Best Management Practices (BMPs) Continued</a:t>
            </a:r>
          </a:p>
        </p:txBody>
      </p:sp>
      <p:sp>
        <p:nvSpPr>
          <p:cNvPr id="3" name="Content Placeholder 2">
            <a:extLst>
              <a:ext uri="{FF2B5EF4-FFF2-40B4-BE49-F238E27FC236}">
                <a16:creationId xmlns:a16="http://schemas.microsoft.com/office/drawing/2014/main" id="{1E8C2F36-5396-0243-CAAB-788CD470665A}"/>
              </a:ext>
            </a:extLst>
          </p:cNvPr>
          <p:cNvSpPr>
            <a:spLocks noGrp="1"/>
          </p:cNvSpPr>
          <p:nvPr>
            <p:ph idx="1"/>
          </p:nvPr>
        </p:nvSpPr>
        <p:spPr>
          <a:xfrm>
            <a:off x="838200" y="1607511"/>
            <a:ext cx="10515600" cy="4351338"/>
          </a:xfrm>
        </p:spPr>
        <p:txBody>
          <a:bodyPr>
            <a:normAutofit/>
          </a:bodyPr>
          <a:lstStyle/>
          <a:p>
            <a:r>
              <a:rPr lang="en-US" dirty="0"/>
              <a:t>Conduct regular inspections at “hot spot” areas and maintain good housekeeping</a:t>
            </a:r>
          </a:p>
          <a:p>
            <a:pPr lvl="1"/>
            <a:r>
              <a:rPr lang="en-US" dirty="0"/>
              <a:t>Waste manifests are readily available and kept up to date</a:t>
            </a:r>
          </a:p>
          <a:p>
            <a:pPr lvl="1"/>
            <a:r>
              <a:rPr lang="en-US" dirty="0"/>
              <a:t>All floor drains are accounted for connected to the municipal sewer system {or another structure that prevents it from discharging directly to the ground}</a:t>
            </a:r>
          </a:p>
          <a:p>
            <a:pPr lvl="1"/>
            <a:r>
              <a:rPr lang="en-US" dirty="0"/>
              <a:t>Make sure that all labeled tanks containing any material are in good condition</a:t>
            </a:r>
          </a:p>
          <a:p>
            <a:pPr lvl="1"/>
            <a:r>
              <a:rPr lang="en-US" dirty="0"/>
              <a:t>Make sure that there are no cracks or significant damage to the ground surface as this creates a pathway for contamination to enter the subsurface</a:t>
            </a:r>
          </a:p>
          <a:p>
            <a:pPr lvl="1"/>
            <a:r>
              <a:rPr lang="en-US" dirty="0"/>
              <a:t>For specific list of BMPs, </a:t>
            </a:r>
            <a:r>
              <a:rPr lang="en-US"/>
              <a:t>see Regulations of Connecticut State Agencies (RCSA) Sec 22a-354i-9</a:t>
            </a:r>
            <a:endParaRPr lang="en-US" dirty="0"/>
          </a:p>
          <a:p>
            <a:pPr lvl="1"/>
            <a:r>
              <a:rPr lang="en-US" i="1" dirty="0"/>
              <a:t>{Modify to facility specifications}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07283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57D2-FF5D-51D3-C9C6-694231967F59}"/>
              </a:ext>
            </a:extLst>
          </p:cNvPr>
          <p:cNvSpPr>
            <a:spLocks noGrp="1"/>
          </p:cNvSpPr>
          <p:nvPr>
            <p:ph type="title"/>
          </p:nvPr>
        </p:nvSpPr>
        <p:spPr/>
        <p:txBody>
          <a:bodyPr/>
          <a:lstStyle/>
          <a:p>
            <a:r>
              <a:rPr lang="en-US" dirty="0"/>
              <a:t>Inspections</a:t>
            </a:r>
          </a:p>
        </p:txBody>
      </p:sp>
      <p:sp>
        <p:nvSpPr>
          <p:cNvPr id="3" name="Content Placeholder 2">
            <a:extLst>
              <a:ext uri="{FF2B5EF4-FFF2-40B4-BE49-F238E27FC236}">
                <a16:creationId xmlns:a16="http://schemas.microsoft.com/office/drawing/2014/main" id="{CEA01875-E926-E390-9E9C-49453935B1CF}"/>
              </a:ext>
            </a:extLst>
          </p:cNvPr>
          <p:cNvSpPr>
            <a:spLocks noGrp="1"/>
          </p:cNvSpPr>
          <p:nvPr>
            <p:ph idx="1"/>
          </p:nvPr>
        </p:nvSpPr>
        <p:spPr/>
        <p:txBody>
          <a:bodyPr/>
          <a:lstStyle/>
          <a:p>
            <a:r>
              <a:rPr lang="en-US" i="1" dirty="0"/>
              <a:t>{Mention and discuss any other regularly-conducted inspections conducted at your facility}</a:t>
            </a:r>
          </a:p>
        </p:txBody>
      </p:sp>
    </p:spTree>
    <p:extLst>
      <p:ext uri="{BB962C8B-B14F-4D97-AF65-F5344CB8AC3E}">
        <p14:creationId xmlns:p14="http://schemas.microsoft.com/office/powerpoint/2010/main" val="212042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F359-9E70-79F1-ABB0-6659FA209ACD}"/>
              </a:ext>
            </a:extLst>
          </p:cNvPr>
          <p:cNvSpPr>
            <a:spLocks noGrp="1"/>
          </p:cNvSpPr>
          <p:nvPr>
            <p:ph type="title"/>
          </p:nvPr>
        </p:nvSpPr>
        <p:spPr>
          <a:xfrm>
            <a:off x="838200" y="248445"/>
            <a:ext cx="10515600" cy="1325563"/>
          </a:xfrm>
        </p:spPr>
        <p:txBody>
          <a:bodyPr/>
          <a:lstStyle/>
          <a:p>
            <a:r>
              <a:rPr lang="en-US" dirty="0"/>
              <a:t>Training Logs</a:t>
            </a:r>
          </a:p>
        </p:txBody>
      </p:sp>
      <p:pic>
        <p:nvPicPr>
          <p:cNvPr id="7" name="Picture 6">
            <a:extLst>
              <a:ext uri="{FF2B5EF4-FFF2-40B4-BE49-F238E27FC236}">
                <a16:creationId xmlns:a16="http://schemas.microsoft.com/office/drawing/2014/main" id="{E4816843-81F8-B7FE-EC32-CAEA4FA479BD}"/>
              </a:ext>
            </a:extLst>
          </p:cNvPr>
          <p:cNvPicPr>
            <a:picLocks noChangeAspect="1"/>
          </p:cNvPicPr>
          <p:nvPr/>
        </p:nvPicPr>
        <p:blipFill>
          <a:blip r:embed="rId2"/>
          <a:stretch>
            <a:fillRect/>
          </a:stretch>
        </p:blipFill>
        <p:spPr>
          <a:xfrm>
            <a:off x="5927889" y="414337"/>
            <a:ext cx="5943600" cy="6029325"/>
          </a:xfrm>
          <a:prstGeom prst="rect">
            <a:avLst/>
          </a:prstGeom>
          <a:ln>
            <a:solidFill>
              <a:schemeClr val="tx1"/>
            </a:solidFill>
          </a:ln>
        </p:spPr>
      </p:pic>
      <p:sp>
        <p:nvSpPr>
          <p:cNvPr id="8" name="TextBox 7">
            <a:extLst>
              <a:ext uri="{FF2B5EF4-FFF2-40B4-BE49-F238E27FC236}">
                <a16:creationId xmlns:a16="http://schemas.microsoft.com/office/drawing/2014/main" id="{4F0494A5-1DF2-6E49-8338-8AE7E899102A}"/>
              </a:ext>
            </a:extLst>
          </p:cNvPr>
          <p:cNvSpPr txBox="1"/>
          <p:nvPr/>
        </p:nvSpPr>
        <p:spPr>
          <a:xfrm>
            <a:off x="1036948" y="1668544"/>
            <a:ext cx="353505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It is the responsibility of the facility operator to ensure that employees are trained in materials management</a:t>
            </a:r>
          </a:p>
          <a:p>
            <a:pPr marL="285750" indent="-285750">
              <a:buFont typeface="Arial" panose="020B0604020202020204" pitchFamily="34" charset="0"/>
              <a:buChar char="•"/>
            </a:pPr>
            <a:r>
              <a:rPr lang="en-US" dirty="0"/>
              <a:t>All employees are to be trained annually and new hires should be trained within 30 days of starting</a:t>
            </a:r>
          </a:p>
          <a:p>
            <a:pPr marL="285750" indent="-285750">
              <a:buFont typeface="Arial" panose="020B0604020202020204" pitchFamily="34" charset="0"/>
              <a:buChar char="•"/>
            </a:pPr>
            <a:r>
              <a:rPr lang="en-US" dirty="0"/>
              <a:t>Training logs are to be kept up to date and readily available on site </a:t>
            </a:r>
          </a:p>
        </p:txBody>
      </p:sp>
    </p:spTree>
    <p:extLst>
      <p:ext uri="{BB962C8B-B14F-4D97-AF65-F5344CB8AC3E}">
        <p14:creationId xmlns:p14="http://schemas.microsoft.com/office/powerpoint/2010/main" val="136365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9530-D3BF-D438-E3DE-7DEE5D3CD3C3}"/>
              </a:ext>
            </a:extLst>
          </p:cNvPr>
          <p:cNvSpPr>
            <a:spLocks noGrp="1"/>
          </p:cNvSpPr>
          <p:nvPr>
            <p:ph type="title"/>
          </p:nvPr>
        </p:nvSpPr>
        <p:spPr/>
        <p:txBody>
          <a:bodyPr/>
          <a:lstStyle/>
          <a:p>
            <a:r>
              <a:rPr lang="en-US" dirty="0"/>
              <a:t>Emergency Response and Spill Prevention</a:t>
            </a:r>
          </a:p>
        </p:txBody>
      </p:sp>
      <p:sp>
        <p:nvSpPr>
          <p:cNvPr id="3" name="Content Placeholder 2">
            <a:extLst>
              <a:ext uri="{FF2B5EF4-FFF2-40B4-BE49-F238E27FC236}">
                <a16:creationId xmlns:a16="http://schemas.microsoft.com/office/drawing/2014/main" id="{4187D339-32DA-5D6F-0997-254122042687}"/>
              </a:ext>
            </a:extLst>
          </p:cNvPr>
          <p:cNvSpPr>
            <a:spLocks noGrp="1"/>
          </p:cNvSpPr>
          <p:nvPr>
            <p:ph idx="1"/>
          </p:nvPr>
        </p:nvSpPr>
        <p:spPr/>
        <p:txBody>
          <a:bodyPr>
            <a:normAutofit lnSpcReduction="10000"/>
          </a:bodyPr>
          <a:lstStyle/>
          <a:p>
            <a:pPr eaLnBrk="1" hangingPunct="1">
              <a:defRPr/>
            </a:pPr>
            <a:r>
              <a:rPr lang="en-US" altLang="en-US" sz="2800" dirty="0"/>
              <a:t>Spill</a:t>
            </a:r>
          </a:p>
          <a:p>
            <a:pPr lvl="1" eaLnBrk="1" hangingPunct="1">
              <a:buFont typeface="Courier New" panose="02070309020205020404" pitchFamily="49" charset="0"/>
              <a:buChar char="o"/>
              <a:defRPr/>
            </a:pPr>
            <a:r>
              <a:rPr lang="en-US" altLang="en-US" sz="2400" i="1" dirty="0"/>
              <a:t>{Define spill and provide examples of material that could spill as it relates to your facility}</a:t>
            </a:r>
          </a:p>
          <a:p>
            <a:pPr marL="457200" lvl="1" indent="0" eaLnBrk="1" hangingPunct="1">
              <a:buFontTx/>
              <a:buNone/>
              <a:defRPr/>
            </a:pPr>
            <a:endParaRPr lang="en-US" altLang="en-US" sz="1050" dirty="0"/>
          </a:p>
          <a:p>
            <a:pPr eaLnBrk="1" hangingPunct="1">
              <a:defRPr/>
            </a:pPr>
            <a:r>
              <a:rPr lang="en-US" altLang="en-US" sz="2800" dirty="0"/>
              <a:t>Temporary spill control</a:t>
            </a:r>
          </a:p>
          <a:p>
            <a:pPr lvl="1" eaLnBrk="1" hangingPunct="1">
              <a:buFont typeface="Courier New" panose="02070309020205020404" pitchFamily="49" charset="0"/>
              <a:buChar char="o"/>
              <a:defRPr/>
            </a:pPr>
            <a:r>
              <a:rPr lang="en-US" altLang="en-US" sz="2400" dirty="0"/>
              <a:t>{Insert information </a:t>
            </a:r>
            <a:r>
              <a:rPr lang="en-US" altLang="en-US" dirty="0"/>
              <a:t>as it applies to your facility}</a:t>
            </a:r>
            <a:endParaRPr lang="en-US" altLang="en-US" sz="2400" dirty="0"/>
          </a:p>
          <a:p>
            <a:pPr lvl="1" eaLnBrk="1" hangingPunct="1">
              <a:buFont typeface="Courier New" panose="02070309020205020404" pitchFamily="49" charset="0"/>
              <a:buChar char="o"/>
              <a:defRPr/>
            </a:pPr>
            <a:endParaRPr lang="en-US" altLang="en-US" sz="1050" dirty="0"/>
          </a:p>
          <a:p>
            <a:pPr eaLnBrk="1" hangingPunct="1">
              <a:defRPr/>
            </a:pPr>
            <a:r>
              <a:rPr lang="en-US" altLang="en-US" sz="2800" dirty="0"/>
              <a:t>In the event of a spill</a:t>
            </a:r>
          </a:p>
          <a:p>
            <a:pPr lvl="1" eaLnBrk="1" hangingPunct="1">
              <a:buFont typeface="Courier New" panose="02070309020205020404" pitchFamily="49" charset="0"/>
              <a:buChar char="o"/>
              <a:defRPr/>
            </a:pPr>
            <a:r>
              <a:rPr lang="en-US" altLang="en-US" sz="2400" dirty="0"/>
              <a:t>Follow Stormwater Management Plan and Materials Management Plan procedures </a:t>
            </a:r>
            <a:r>
              <a:rPr lang="en-US" altLang="en-US" sz="2400" i="1" dirty="0"/>
              <a:t>{remind employees where these documents are located and that these documents should always be located on site}</a:t>
            </a:r>
          </a:p>
          <a:p>
            <a:pPr lvl="1" eaLnBrk="1" hangingPunct="1">
              <a:buFont typeface="Courier New" panose="02070309020205020404" pitchFamily="49" charset="0"/>
              <a:buChar char="o"/>
              <a:defRPr/>
            </a:pPr>
            <a:r>
              <a:rPr lang="en-US" altLang="en-US" sz="2400" dirty="0"/>
              <a:t>Call 860-424-3338 or 1-866-DEP-SPIL</a:t>
            </a:r>
            <a:endParaRPr lang="en-US" dirty="0"/>
          </a:p>
        </p:txBody>
      </p:sp>
    </p:spTree>
    <p:extLst>
      <p:ext uri="{BB962C8B-B14F-4D97-AF65-F5344CB8AC3E}">
        <p14:creationId xmlns:p14="http://schemas.microsoft.com/office/powerpoint/2010/main" val="395613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F99D-9A84-9C9A-CFB8-E2087EF389C5}"/>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42BBF21E-AEDE-BD40-CC03-81A75A200300}"/>
              </a:ext>
            </a:extLst>
          </p:cNvPr>
          <p:cNvSpPr>
            <a:spLocks noGrp="1"/>
          </p:cNvSpPr>
          <p:nvPr>
            <p:ph idx="1"/>
          </p:nvPr>
        </p:nvSpPr>
        <p:spPr/>
        <p:txBody>
          <a:bodyPr/>
          <a:lstStyle/>
          <a:p>
            <a:r>
              <a:rPr lang="en-US" i="1" dirty="0"/>
              <a:t>{Instructor contact information}</a:t>
            </a:r>
          </a:p>
          <a:p>
            <a:r>
              <a:rPr lang="en-US" i="1" dirty="0"/>
              <a:t>{Municipal APA agent contact information}</a:t>
            </a:r>
          </a:p>
          <a:p>
            <a:r>
              <a:rPr lang="en-US" i="1" dirty="0"/>
              <a:t>{DEEP APA contact information}</a:t>
            </a:r>
          </a:p>
        </p:txBody>
      </p:sp>
    </p:spTree>
    <p:extLst>
      <p:ext uri="{BB962C8B-B14F-4D97-AF65-F5344CB8AC3E}">
        <p14:creationId xmlns:p14="http://schemas.microsoft.com/office/powerpoint/2010/main" val="341933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CC13-F980-8144-DDBE-C9587E3576C6}"/>
              </a:ext>
            </a:extLst>
          </p:cNvPr>
          <p:cNvSpPr>
            <a:spLocks noGrp="1"/>
          </p:cNvSpPr>
          <p:nvPr>
            <p:ph type="title"/>
          </p:nvPr>
        </p:nvSpPr>
        <p:spPr/>
        <p:txBody>
          <a:bodyPr/>
          <a:lstStyle/>
          <a:p>
            <a:r>
              <a:rPr lang="en-US" dirty="0"/>
              <a:t>Why are you here today?</a:t>
            </a:r>
          </a:p>
        </p:txBody>
      </p:sp>
      <p:sp>
        <p:nvSpPr>
          <p:cNvPr id="3" name="Content Placeholder 2">
            <a:extLst>
              <a:ext uri="{FF2B5EF4-FFF2-40B4-BE49-F238E27FC236}">
                <a16:creationId xmlns:a16="http://schemas.microsoft.com/office/drawing/2014/main" id="{2644B99A-E300-E49F-4A20-40C5A03BCC3B}"/>
              </a:ext>
            </a:extLst>
          </p:cNvPr>
          <p:cNvSpPr>
            <a:spLocks noGrp="1"/>
          </p:cNvSpPr>
          <p:nvPr>
            <p:ph idx="1"/>
          </p:nvPr>
        </p:nvSpPr>
        <p:spPr>
          <a:xfrm>
            <a:off x="838200" y="1825625"/>
            <a:ext cx="5789103" cy="4351338"/>
          </a:xfrm>
        </p:spPr>
        <p:txBody>
          <a:bodyPr/>
          <a:lstStyle/>
          <a:p>
            <a:r>
              <a:rPr lang="en-US" dirty="0"/>
              <a:t>State of Connecticut Regulation 22a-354i, managed by the Connecticut Department of Energy and Environmental Protection</a:t>
            </a:r>
          </a:p>
          <a:p>
            <a:r>
              <a:rPr lang="en-US" i="1" dirty="0"/>
              <a:t>{Insert municipality} </a:t>
            </a:r>
            <a:r>
              <a:rPr lang="en-US" dirty="0"/>
              <a:t>– Aquifer Protection Area Regulations</a:t>
            </a:r>
          </a:p>
          <a:p>
            <a:r>
              <a:rPr lang="en-US" i="1" dirty="0"/>
              <a:t>{Insert any other applicable training requirements}</a:t>
            </a:r>
          </a:p>
        </p:txBody>
      </p:sp>
      <p:sp>
        <p:nvSpPr>
          <p:cNvPr id="4" name="TextBox 3">
            <a:extLst>
              <a:ext uri="{FF2B5EF4-FFF2-40B4-BE49-F238E27FC236}">
                <a16:creationId xmlns:a16="http://schemas.microsoft.com/office/drawing/2014/main" id="{AC5B8F9C-A3A2-93DA-3FF2-95C0B7B45BBC}"/>
              </a:ext>
            </a:extLst>
          </p:cNvPr>
          <p:cNvSpPr txBox="1"/>
          <p:nvPr/>
        </p:nvSpPr>
        <p:spPr>
          <a:xfrm>
            <a:off x="7847202" y="2885813"/>
            <a:ext cx="3506598" cy="923330"/>
          </a:xfrm>
          <a:prstGeom prst="rect">
            <a:avLst/>
          </a:prstGeom>
          <a:noFill/>
        </p:spPr>
        <p:txBody>
          <a:bodyPr wrap="square" rtlCol="0">
            <a:spAutoFit/>
          </a:bodyPr>
          <a:lstStyle/>
          <a:p>
            <a:r>
              <a:rPr lang="en-US" i="1" dirty="0"/>
              <a:t>{Insert image of Aquifer Protection Area boundary map as it relates to location of your facility}</a:t>
            </a:r>
          </a:p>
        </p:txBody>
      </p:sp>
    </p:spTree>
    <p:extLst>
      <p:ext uri="{BB962C8B-B14F-4D97-AF65-F5344CB8AC3E}">
        <p14:creationId xmlns:p14="http://schemas.microsoft.com/office/powerpoint/2010/main" val="271776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A252-0054-0FED-7174-A5ADC277A55F}"/>
              </a:ext>
            </a:extLst>
          </p:cNvPr>
          <p:cNvSpPr>
            <a:spLocks noGrp="1"/>
          </p:cNvSpPr>
          <p:nvPr>
            <p:ph type="title"/>
          </p:nvPr>
        </p:nvSpPr>
        <p:spPr>
          <a:xfrm>
            <a:off x="838200" y="223935"/>
            <a:ext cx="7810904" cy="794949"/>
          </a:xfrm>
        </p:spPr>
        <p:txBody>
          <a:bodyPr/>
          <a:lstStyle/>
          <a:p>
            <a:r>
              <a:rPr lang="en-US" dirty="0"/>
              <a:t>Groundwater Basics</a:t>
            </a:r>
          </a:p>
        </p:txBody>
      </p:sp>
      <p:pic>
        <p:nvPicPr>
          <p:cNvPr id="1026" name="Picture 2" descr="The Natural Water Cycle">
            <a:extLst>
              <a:ext uri="{FF2B5EF4-FFF2-40B4-BE49-F238E27FC236}">
                <a16:creationId xmlns:a16="http://schemas.microsoft.com/office/drawing/2014/main" id="{ECF0418B-F085-9EEC-5409-3627D469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18884"/>
            <a:ext cx="7810904" cy="543717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0DC3FDE2-4E19-6BFF-760E-682008401FA1}"/>
              </a:ext>
            </a:extLst>
          </p:cNvPr>
          <p:cNvSpPr/>
          <p:nvPr/>
        </p:nvSpPr>
        <p:spPr>
          <a:xfrm rot="1221930">
            <a:off x="577371" y="4300910"/>
            <a:ext cx="4777273" cy="19185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CAC74D4-E5F1-3766-C45C-96E3FC25ABCD}"/>
              </a:ext>
            </a:extLst>
          </p:cNvPr>
          <p:cNvSpPr txBox="1"/>
          <p:nvPr/>
        </p:nvSpPr>
        <p:spPr>
          <a:xfrm>
            <a:off x="8825218" y="1098958"/>
            <a:ext cx="2973935" cy="1200329"/>
          </a:xfrm>
          <a:prstGeom prst="rect">
            <a:avLst/>
          </a:prstGeom>
          <a:noFill/>
        </p:spPr>
        <p:txBody>
          <a:bodyPr wrap="square" rtlCol="0">
            <a:spAutoFit/>
          </a:bodyPr>
          <a:lstStyle/>
          <a:p>
            <a:r>
              <a:rPr lang="en-US" dirty="0"/>
              <a:t>{Provide a general review of groundwater and how it relates to the water cycle as a whole}</a:t>
            </a:r>
          </a:p>
        </p:txBody>
      </p:sp>
    </p:spTree>
    <p:extLst>
      <p:ext uri="{BB962C8B-B14F-4D97-AF65-F5344CB8AC3E}">
        <p14:creationId xmlns:p14="http://schemas.microsoft.com/office/powerpoint/2010/main" val="66007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A252-0054-0FED-7174-A5ADC277A55F}"/>
              </a:ext>
            </a:extLst>
          </p:cNvPr>
          <p:cNvSpPr>
            <a:spLocks noGrp="1"/>
          </p:cNvSpPr>
          <p:nvPr>
            <p:ph type="title"/>
          </p:nvPr>
        </p:nvSpPr>
        <p:spPr>
          <a:xfrm>
            <a:off x="838200" y="223935"/>
            <a:ext cx="7810904" cy="794949"/>
          </a:xfrm>
        </p:spPr>
        <p:txBody>
          <a:bodyPr/>
          <a:lstStyle/>
          <a:p>
            <a:r>
              <a:rPr lang="en-US" dirty="0"/>
              <a:t>Groundwater Basics</a:t>
            </a:r>
          </a:p>
        </p:txBody>
      </p:sp>
      <p:sp>
        <p:nvSpPr>
          <p:cNvPr id="5" name="TextBox 4">
            <a:extLst>
              <a:ext uri="{FF2B5EF4-FFF2-40B4-BE49-F238E27FC236}">
                <a16:creationId xmlns:a16="http://schemas.microsoft.com/office/drawing/2014/main" id="{6CAC74D4-E5F1-3766-C45C-96E3FC25ABCD}"/>
              </a:ext>
            </a:extLst>
          </p:cNvPr>
          <p:cNvSpPr txBox="1"/>
          <p:nvPr/>
        </p:nvSpPr>
        <p:spPr>
          <a:xfrm>
            <a:off x="8649104" y="1105151"/>
            <a:ext cx="2973935" cy="1477328"/>
          </a:xfrm>
          <a:prstGeom prst="rect">
            <a:avLst/>
          </a:prstGeom>
          <a:noFill/>
        </p:spPr>
        <p:txBody>
          <a:bodyPr wrap="square" rtlCol="0">
            <a:spAutoFit/>
          </a:bodyPr>
          <a:lstStyle/>
          <a:p>
            <a:r>
              <a:rPr lang="en-US" i="1" dirty="0"/>
              <a:t>{Provide more detail about groundwater concepts and how it can occur in different mediums}</a:t>
            </a:r>
          </a:p>
          <a:p>
            <a:endParaRPr lang="en-US" dirty="0"/>
          </a:p>
        </p:txBody>
      </p:sp>
      <p:sp>
        <p:nvSpPr>
          <p:cNvPr id="6" name="TextBox 5">
            <a:extLst>
              <a:ext uri="{FF2B5EF4-FFF2-40B4-BE49-F238E27FC236}">
                <a16:creationId xmlns:a16="http://schemas.microsoft.com/office/drawing/2014/main" id="{5C91A945-336E-5B1F-5EAE-DC5FFD64FE60}"/>
              </a:ext>
            </a:extLst>
          </p:cNvPr>
          <p:cNvSpPr txBox="1"/>
          <p:nvPr/>
        </p:nvSpPr>
        <p:spPr>
          <a:xfrm>
            <a:off x="656439" y="6372455"/>
            <a:ext cx="6094602" cy="253916"/>
          </a:xfrm>
          <a:prstGeom prst="rect">
            <a:avLst/>
          </a:prstGeom>
          <a:noFill/>
        </p:spPr>
        <p:txBody>
          <a:bodyPr wrap="square">
            <a:spAutoFit/>
          </a:bodyPr>
          <a:lstStyle/>
          <a:p>
            <a:r>
              <a:rPr lang="en-US" sz="1050" dirty="0"/>
              <a:t>Sources - </a:t>
            </a:r>
            <a:r>
              <a:rPr lang="en-US" sz="1050" dirty="0">
                <a:hlinkClick r:id="rId2"/>
              </a:rPr>
              <a:t>https://www.usgs.gov/media/images/groundwater-saturated-zone-soilrock-below-land-surface</a:t>
            </a:r>
            <a:endParaRPr lang="en-US" sz="1050" dirty="0"/>
          </a:p>
        </p:txBody>
      </p:sp>
      <p:pic>
        <p:nvPicPr>
          <p:cNvPr id="2050" name="Picture 2" descr="Diagram showing groundwater as saturated zones underground.">
            <a:extLst>
              <a:ext uri="{FF2B5EF4-FFF2-40B4-BE49-F238E27FC236}">
                <a16:creationId xmlns:a16="http://schemas.microsoft.com/office/drawing/2014/main" id="{F6F2EED7-8D53-8095-F352-8781D386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132" y="1105151"/>
            <a:ext cx="7553587" cy="4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A252-0054-0FED-7174-A5ADC277A55F}"/>
              </a:ext>
            </a:extLst>
          </p:cNvPr>
          <p:cNvSpPr>
            <a:spLocks noGrp="1"/>
          </p:cNvSpPr>
          <p:nvPr>
            <p:ph type="title"/>
          </p:nvPr>
        </p:nvSpPr>
        <p:spPr>
          <a:xfrm>
            <a:off x="838200" y="223935"/>
            <a:ext cx="7810904" cy="794949"/>
          </a:xfrm>
        </p:spPr>
        <p:txBody>
          <a:bodyPr/>
          <a:lstStyle/>
          <a:p>
            <a:r>
              <a:rPr lang="en-US" dirty="0"/>
              <a:t>What is an Aquifer?</a:t>
            </a:r>
          </a:p>
        </p:txBody>
      </p:sp>
      <p:sp>
        <p:nvSpPr>
          <p:cNvPr id="5" name="TextBox 4">
            <a:extLst>
              <a:ext uri="{FF2B5EF4-FFF2-40B4-BE49-F238E27FC236}">
                <a16:creationId xmlns:a16="http://schemas.microsoft.com/office/drawing/2014/main" id="{6CAC74D4-E5F1-3766-C45C-96E3FC25ABCD}"/>
              </a:ext>
            </a:extLst>
          </p:cNvPr>
          <p:cNvSpPr txBox="1"/>
          <p:nvPr/>
        </p:nvSpPr>
        <p:spPr>
          <a:xfrm>
            <a:off x="7773488" y="1018884"/>
            <a:ext cx="3274813" cy="5078313"/>
          </a:xfrm>
          <a:prstGeom prst="rect">
            <a:avLst/>
          </a:prstGeom>
          <a:noFill/>
        </p:spPr>
        <p:txBody>
          <a:bodyPr wrap="square" rtlCol="0">
            <a:spAutoFit/>
          </a:bodyPr>
          <a:lstStyle/>
          <a:p>
            <a:r>
              <a:rPr lang="en-US" b="1" dirty="0"/>
              <a:t>Aquifer</a:t>
            </a:r>
            <a:r>
              <a:rPr lang="en-US" dirty="0"/>
              <a:t> - permeable material (rock or sediment) that can contain or transmit groundwater</a:t>
            </a:r>
          </a:p>
          <a:p>
            <a:endParaRPr lang="en-US" dirty="0"/>
          </a:p>
          <a:p>
            <a:r>
              <a:rPr lang="en-US" dirty="0"/>
              <a:t>Replenished by infiltration of water at the surface to the ground</a:t>
            </a:r>
            <a:br>
              <a:rPr lang="en-US" dirty="0"/>
            </a:br>
            <a:endParaRPr lang="en-US" dirty="0"/>
          </a:p>
          <a:p>
            <a:r>
              <a:rPr lang="en-US" i="1" dirty="0"/>
              <a:t>{Briefly explain porosity and permeability}</a:t>
            </a:r>
          </a:p>
          <a:p>
            <a:endParaRPr lang="en-US" i="1" dirty="0"/>
          </a:p>
          <a:p>
            <a:r>
              <a:rPr lang="en-US" i="1" dirty="0"/>
              <a:t>{Don’t need to go into too much detail about the different types of aquifers. The image is just to show an example.  The important point here is to mention that aquifers are a significant source of existing public drinking water}</a:t>
            </a:r>
          </a:p>
        </p:txBody>
      </p:sp>
      <p:pic>
        <p:nvPicPr>
          <p:cNvPr id="3074" name="Picture 2">
            <a:extLst>
              <a:ext uri="{FF2B5EF4-FFF2-40B4-BE49-F238E27FC236}">
                <a16:creationId xmlns:a16="http://schemas.microsoft.com/office/drawing/2014/main" id="{1501669D-DAA6-202C-0C80-35B0A73C1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44" y="1018884"/>
            <a:ext cx="4690145" cy="28422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46C8E8-DB6F-C5BD-E6B7-E59C783B43D7}"/>
              </a:ext>
            </a:extLst>
          </p:cNvPr>
          <p:cNvSpPr txBox="1"/>
          <p:nvPr/>
        </p:nvSpPr>
        <p:spPr>
          <a:xfrm>
            <a:off x="838200" y="6352258"/>
            <a:ext cx="6094602" cy="430887"/>
          </a:xfrm>
          <a:prstGeom prst="rect">
            <a:avLst/>
          </a:prstGeom>
          <a:noFill/>
        </p:spPr>
        <p:txBody>
          <a:bodyPr wrap="square">
            <a:spAutoFit/>
          </a:bodyPr>
          <a:lstStyle/>
          <a:p>
            <a:r>
              <a:rPr lang="en-US" sz="1100" dirty="0"/>
              <a:t>Source - </a:t>
            </a:r>
            <a:r>
              <a:rPr lang="en-US" sz="1100" dirty="0">
                <a:hlinkClick r:id="rId3"/>
              </a:rPr>
              <a:t>https://www.usgs.gov/special-topics/water-science-school/science/aquifers-and-groundwater</a:t>
            </a:r>
            <a:r>
              <a:rPr lang="en-US" sz="1100" dirty="0"/>
              <a:t>,  </a:t>
            </a:r>
            <a:r>
              <a:rPr lang="en-US" sz="1100" dirty="0">
                <a:hlinkClick r:id="rId4"/>
              </a:rPr>
              <a:t>https://overallscience.com/groundwater-and-permeability/</a:t>
            </a:r>
            <a:r>
              <a:rPr lang="en-US" sz="1100" dirty="0"/>
              <a:t> </a:t>
            </a:r>
          </a:p>
        </p:txBody>
      </p:sp>
      <p:pic>
        <p:nvPicPr>
          <p:cNvPr id="9" name="Picture 8">
            <a:extLst>
              <a:ext uri="{FF2B5EF4-FFF2-40B4-BE49-F238E27FC236}">
                <a16:creationId xmlns:a16="http://schemas.microsoft.com/office/drawing/2014/main" id="{66C2E037-2599-5FC6-E0CA-C0585B608230}"/>
              </a:ext>
            </a:extLst>
          </p:cNvPr>
          <p:cNvPicPr>
            <a:picLocks noChangeAspect="1"/>
          </p:cNvPicPr>
          <p:nvPr/>
        </p:nvPicPr>
        <p:blipFill>
          <a:blip r:embed="rId5"/>
          <a:stretch>
            <a:fillRect/>
          </a:stretch>
        </p:blipFill>
        <p:spPr>
          <a:xfrm>
            <a:off x="838200" y="4007138"/>
            <a:ext cx="3580314" cy="2029300"/>
          </a:xfrm>
          <a:prstGeom prst="rect">
            <a:avLst/>
          </a:prstGeom>
        </p:spPr>
      </p:pic>
    </p:spTree>
    <p:extLst>
      <p:ext uri="{BB962C8B-B14F-4D97-AF65-F5344CB8AC3E}">
        <p14:creationId xmlns:p14="http://schemas.microsoft.com/office/powerpoint/2010/main" val="388153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A252-0054-0FED-7174-A5ADC277A55F}"/>
              </a:ext>
            </a:extLst>
          </p:cNvPr>
          <p:cNvSpPr>
            <a:spLocks noGrp="1"/>
          </p:cNvSpPr>
          <p:nvPr>
            <p:ph type="title"/>
          </p:nvPr>
        </p:nvSpPr>
        <p:spPr>
          <a:xfrm>
            <a:off x="766571" y="114878"/>
            <a:ext cx="7810904" cy="794949"/>
          </a:xfrm>
        </p:spPr>
        <p:txBody>
          <a:bodyPr/>
          <a:lstStyle/>
          <a:p>
            <a:r>
              <a:rPr lang="en-US" dirty="0"/>
              <a:t>Aquifer Protection Area Program</a:t>
            </a:r>
          </a:p>
        </p:txBody>
      </p:sp>
      <p:sp>
        <p:nvSpPr>
          <p:cNvPr id="5" name="TextBox 4">
            <a:extLst>
              <a:ext uri="{FF2B5EF4-FFF2-40B4-BE49-F238E27FC236}">
                <a16:creationId xmlns:a16="http://schemas.microsoft.com/office/drawing/2014/main" id="{6CAC74D4-E5F1-3766-C45C-96E3FC25ABCD}"/>
              </a:ext>
            </a:extLst>
          </p:cNvPr>
          <p:cNvSpPr txBox="1"/>
          <p:nvPr/>
        </p:nvSpPr>
        <p:spPr>
          <a:xfrm>
            <a:off x="766571" y="909827"/>
            <a:ext cx="9669334" cy="1261884"/>
          </a:xfrm>
          <a:prstGeom prst="rect">
            <a:avLst/>
          </a:prstGeom>
          <a:noFill/>
        </p:spPr>
        <p:txBody>
          <a:bodyPr wrap="square" rtlCol="0">
            <a:spAutoFit/>
          </a:bodyPr>
          <a:lstStyle/>
          <a:p>
            <a:r>
              <a:rPr lang="en-US" sz="2000" dirty="0"/>
              <a:t>The purpose of the program is to protect major public water supply wells through land use controls to ensure a plentiful supply for present and future generations</a:t>
            </a:r>
            <a:br>
              <a:rPr lang="en-US" dirty="0"/>
            </a:br>
            <a:endParaRPr lang="en-US" dirty="0"/>
          </a:p>
          <a:p>
            <a:pPr marL="285750" indent="-285750">
              <a:buFont typeface="Arial" panose="020B0604020202020204" pitchFamily="34" charset="0"/>
              <a:buChar char="•"/>
            </a:pPr>
            <a:endParaRPr lang="en-US" dirty="0"/>
          </a:p>
        </p:txBody>
      </p:sp>
      <p:pic>
        <p:nvPicPr>
          <p:cNvPr id="3" name="Picture 14" descr="pollution-sources">
            <a:extLst>
              <a:ext uri="{FF2B5EF4-FFF2-40B4-BE49-F238E27FC236}">
                <a16:creationId xmlns:a16="http://schemas.microsoft.com/office/drawing/2014/main" id="{AC9CF2E7-88DD-80B6-3AFF-17B73EE58A20}"/>
              </a:ext>
            </a:extLst>
          </p:cNvPr>
          <p:cNvPicPr>
            <a:picLocks noGrp="1" noChangeAspect="1" noChangeArrowheads="1"/>
          </p:cNvPicPr>
          <p:nvPr>
            <p:ph sz="quarter" idx="1"/>
          </p:nvPr>
        </p:nvPicPr>
        <p:blipFill>
          <a:blip r:embed="rId2" cstate="print"/>
          <a:srcRect t="5339"/>
          <a:stretch>
            <a:fillRect/>
          </a:stretch>
        </p:blipFill>
        <p:spPr>
          <a:xfrm>
            <a:off x="4093827" y="1748254"/>
            <a:ext cx="7566869" cy="4893924"/>
          </a:xfrm>
        </p:spPr>
      </p:pic>
      <p:sp>
        <p:nvSpPr>
          <p:cNvPr id="4" name="TextBox 3">
            <a:extLst>
              <a:ext uri="{FF2B5EF4-FFF2-40B4-BE49-F238E27FC236}">
                <a16:creationId xmlns:a16="http://schemas.microsoft.com/office/drawing/2014/main" id="{29D54A49-095F-CD57-D954-86E427315002}"/>
              </a:ext>
            </a:extLst>
          </p:cNvPr>
          <p:cNvSpPr txBox="1"/>
          <p:nvPr/>
        </p:nvSpPr>
        <p:spPr>
          <a:xfrm>
            <a:off x="164592" y="2200893"/>
            <a:ext cx="3756087" cy="4401205"/>
          </a:xfrm>
          <a:prstGeom prst="rect">
            <a:avLst/>
          </a:prstGeom>
          <a:noFill/>
        </p:spPr>
        <p:txBody>
          <a:bodyPr wrap="square" rtlCol="0">
            <a:spAutoFit/>
          </a:bodyPr>
          <a:lstStyle/>
          <a:p>
            <a:pPr marL="285750" indent="-285750">
              <a:buFont typeface="Arial" panose="020B0604020202020204" pitchFamily="34" charset="0"/>
              <a:buChar char="•"/>
            </a:pPr>
            <a:r>
              <a:rPr lang="en-US" sz="1600" dirty="0"/>
              <a:t>Threats to aquifers include:</a:t>
            </a:r>
          </a:p>
          <a:p>
            <a:pPr marL="742950" lvl="1" indent="-285750">
              <a:buFont typeface="Arial" panose="020B0604020202020204" pitchFamily="34" charset="0"/>
              <a:buChar char="•"/>
            </a:pPr>
            <a:r>
              <a:rPr lang="en-US" sz="1600" dirty="0"/>
              <a:t>Any spills or releases that may contaminate ground water from oil, gasoline, diesel, solvents, and chemicals, and from leaking underground storage tanks</a:t>
            </a:r>
            <a:br>
              <a:rPr lang="en-US" sz="1600" dirty="0"/>
            </a:br>
            <a:endParaRPr lang="en-US" sz="1600" dirty="0"/>
          </a:p>
          <a:p>
            <a:pPr marL="285750" indent="-285750">
              <a:buFont typeface="Arial" panose="020B0604020202020204" pitchFamily="34" charset="0"/>
              <a:buChar char="•"/>
            </a:pPr>
            <a:r>
              <a:rPr lang="en-US" sz="1600" dirty="0"/>
              <a:t>Businesses that pose a high-risk threat to the aquifer include: </a:t>
            </a:r>
          </a:p>
          <a:p>
            <a:pPr marL="742950" lvl="1" indent="-285750">
              <a:buFont typeface="Arial" panose="020B0604020202020204" pitchFamily="34" charset="0"/>
              <a:buChar char="•"/>
            </a:pPr>
            <a:r>
              <a:rPr lang="en-US" sz="1600" dirty="0"/>
              <a:t>Gas stations</a:t>
            </a:r>
          </a:p>
          <a:p>
            <a:pPr marL="742950" lvl="1" indent="-285750">
              <a:buFont typeface="Arial" panose="020B0604020202020204" pitchFamily="34" charset="0"/>
              <a:buChar char="•"/>
            </a:pPr>
            <a:r>
              <a:rPr lang="en-US" sz="1600" dirty="0"/>
              <a:t>Auto repair and maintenance facilities</a:t>
            </a:r>
          </a:p>
          <a:p>
            <a:pPr marL="742950" lvl="1" indent="-285750">
              <a:buFont typeface="Arial" panose="020B0604020202020204" pitchFamily="34" charset="0"/>
              <a:buChar char="•"/>
            </a:pPr>
            <a:r>
              <a:rPr lang="en-US" sz="1600" dirty="0"/>
              <a:t>Underground storage tanks</a:t>
            </a:r>
          </a:p>
          <a:p>
            <a:pPr marL="742950" lvl="1" indent="-285750">
              <a:buFont typeface="Arial" panose="020B0604020202020204" pitchFamily="34" charset="0"/>
              <a:buChar char="•"/>
            </a:pPr>
            <a:r>
              <a:rPr lang="en-US" sz="1600" dirty="0"/>
              <a:t>Industrial operations</a:t>
            </a:r>
          </a:p>
          <a:p>
            <a:pPr marL="742950" lvl="1" indent="-285750">
              <a:buFont typeface="Arial" panose="020B0604020202020204" pitchFamily="34" charset="0"/>
              <a:buChar char="•"/>
            </a:pPr>
            <a:r>
              <a:rPr lang="en-US" sz="1600" dirty="0"/>
              <a:t>Bulk chemical storage facilities</a:t>
            </a:r>
          </a:p>
          <a:p>
            <a:pPr marL="742950" lvl="1" indent="-285750">
              <a:buFont typeface="Arial" panose="020B0604020202020204" pitchFamily="34" charset="0"/>
              <a:buChar char="•"/>
            </a:pPr>
            <a:r>
              <a:rPr lang="en-US" sz="1600" dirty="0"/>
              <a:t>Storage of de-icing chemicals</a:t>
            </a:r>
          </a:p>
          <a:p>
            <a:endParaRPr lang="en-US" dirty="0"/>
          </a:p>
        </p:txBody>
      </p:sp>
    </p:spTree>
    <p:extLst>
      <p:ext uri="{BB962C8B-B14F-4D97-AF65-F5344CB8AC3E}">
        <p14:creationId xmlns:p14="http://schemas.microsoft.com/office/powerpoint/2010/main" val="10394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A252-0054-0FED-7174-A5ADC277A55F}"/>
              </a:ext>
            </a:extLst>
          </p:cNvPr>
          <p:cNvSpPr>
            <a:spLocks noGrp="1"/>
          </p:cNvSpPr>
          <p:nvPr>
            <p:ph type="title"/>
          </p:nvPr>
        </p:nvSpPr>
        <p:spPr>
          <a:xfrm>
            <a:off x="838200" y="114878"/>
            <a:ext cx="7810904" cy="794949"/>
          </a:xfrm>
        </p:spPr>
        <p:txBody>
          <a:bodyPr/>
          <a:lstStyle/>
          <a:p>
            <a:r>
              <a:rPr lang="en-US" dirty="0"/>
              <a:t>Aquifer Protection Area Program</a:t>
            </a:r>
          </a:p>
        </p:txBody>
      </p:sp>
      <p:sp>
        <p:nvSpPr>
          <p:cNvPr id="5" name="TextBox 4">
            <a:extLst>
              <a:ext uri="{FF2B5EF4-FFF2-40B4-BE49-F238E27FC236}">
                <a16:creationId xmlns:a16="http://schemas.microsoft.com/office/drawing/2014/main" id="{6CAC74D4-E5F1-3766-C45C-96E3FC25ABCD}"/>
              </a:ext>
            </a:extLst>
          </p:cNvPr>
          <p:cNvSpPr txBox="1"/>
          <p:nvPr/>
        </p:nvSpPr>
        <p:spPr>
          <a:xfrm>
            <a:off x="608753" y="909827"/>
            <a:ext cx="966933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purpose of the program is to protect major public water supply wells through </a:t>
            </a:r>
            <a:r>
              <a:rPr lang="en-US" u="sng" dirty="0"/>
              <a:t>land use controls </a:t>
            </a:r>
            <a:r>
              <a:rPr lang="en-US" dirty="0"/>
              <a:t>(e.g. local Aquifer Protection Area Regulations) to ensure a plentiful supply for present and future generations</a:t>
            </a:r>
            <a:br>
              <a:rPr lang="en-US" dirty="0"/>
            </a:br>
            <a:endParaRPr lang="en-US" dirty="0"/>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29D54A49-095F-CD57-D954-86E427315002}"/>
              </a:ext>
            </a:extLst>
          </p:cNvPr>
          <p:cNvSpPr txBox="1"/>
          <p:nvPr/>
        </p:nvSpPr>
        <p:spPr>
          <a:xfrm>
            <a:off x="608753" y="2281542"/>
            <a:ext cx="3117532" cy="2031325"/>
          </a:xfrm>
          <a:prstGeom prst="rect">
            <a:avLst/>
          </a:prstGeom>
          <a:noFill/>
        </p:spPr>
        <p:txBody>
          <a:bodyPr wrap="square" rtlCol="0">
            <a:spAutoFit/>
          </a:bodyPr>
          <a:lstStyle/>
          <a:p>
            <a:pPr marL="285750" indent="-285750">
              <a:buFont typeface="Arial" panose="020B0604020202020204" pitchFamily="34" charset="0"/>
              <a:buChar char="•"/>
            </a:pPr>
            <a:r>
              <a:rPr lang="en-US" i="1" dirty="0"/>
              <a:t>{Explain the different threats observed in the image and state that the threats to groundwater can be minimized through land use controls}	</a:t>
            </a:r>
          </a:p>
          <a:p>
            <a:endParaRPr lang="en-US" dirty="0"/>
          </a:p>
        </p:txBody>
      </p:sp>
      <p:pic>
        <p:nvPicPr>
          <p:cNvPr id="8" name="Picture 2" descr="D:\Users\tedfordca\Desktop\slide_40_contamination gas station image (2).jpg">
            <a:extLst>
              <a:ext uri="{FF2B5EF4-FFF2-40B4-BE49-F238E27FC236}">
                <a16:creationId xmlns:a16="http://schemas.microsoft.com/office/drawing/2014/main" id="{DCCDAB7C-F95C-42A6-0DAF-8BC0B4F9B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52" y="1468904"/>
            <a:ext cx="6839595" cy="512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61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AB31-5EFC-1687-9B95-65957F8E56D1}"/>
              </a:ext>
            </a:extLst>
          </p:cNvPr>
          <p:cNvSpPr>
            <a:spLocks noGrp="1"/>
          </p:cNvSpPr>
          <p:nvPr>
            <p:ph type="title"/>
          </p:nvPr>
        </p:nvSpPr>
        <p:spPr>
          <a:xfrm>
            <a:off x="838200" y="147011"/>
            <a:ext cx="10515600" cy="1325563"/>
          </a:xfrm>
        </p:spPr>
        <p:txBody>
          <a:bodyPr/>
          <a:lstStyle/>
          <a:p>
            <a:r>
              <a:rPr lang="en-US" dirty="0"/>
              <a:t>Hot Spots</a:t>
            </a:r>
          </a:p>
        </p:txBody>
      </p:sp>
      <p:sp>
        <p:nvSpPr>
          <p:cNvPr id="3" name="Content Placeholder 2">
            <a:extLst>
              <a:ext uri="{FF2B5EF4-FFF2-40B4-BE49-F238E27FC236}">
                <a16:creationId xmlns:a16="http://schemas.microsoft.com/office/drawing/2014/main" id="{DB5A3D55-3562-06A5-2A02-C8D656F534EC}"/>
              </a:ext>
            </a:extLst>
          </p:cNvPr>
          <p:cNvSpPr>
            <a:spLocks noGrp="1"/>
          </p:cNvSpPr>
          <p:nvPr>
            <p:ph idx="1"/>
          </p:nvPr>
        </p:nvSpPr>
        <p:spPr>
          <a:xfrm>
            <a:off x="838200" y="1339064"/>
            <a:ext cx="5445154" cy="4351338"/>
          </a:xfrm>
        </p:spPr>
        <p:txBody>
          <a:bodyPr>
            <a:normAutofit fontScale="92500"/>
          </a:bodyPr>
          <a:lstStyle/>
          <a:p>
            <a:r>
              <a:rPr lang="en-US" dirty="0"/>
              <a:t>Areas or activities with greater potential for high pollutant loads that can pose a threat to the aquifer</a:t>
            </a:r>
          </a:p>
          <a:p>
            <a:pPr lvl="1"/>
            <a:r>
              <a:rPr lang="en-US" dirty="0"/>
              <a:t>Vehicle or equipment maintenance and storage areas</a:t>
            </a:r>
          </a:p>
          <a:p>
            <a:pPr lvl="1"/>
            <a:r>
              <a:rPr lang="en-US" dirty="0"/>
              <a:t>Fueling stations</a:t>
            </a:r>
          </a:p>
          <a:p>
            <a:pPr lvl="1"/>
            <a:r>
              <a:rPr lang="en-US" dirty="0"/>
              <a:t>De-icing material storage areas</a:t>
            </a:r>
          </a:p>
          <a:p>
            <a:pPr lvl="1"/>
            <a:r>
              <a:rPr lang="en-US" dirty="0"/>
              <a:t>Heating oil tanks</a:t>
            </a:r>
          </a:p>
          <a:p>
            <a:pPr lvl="1"/>
            <a:r>
              <a:rPr lang="en-US" dirty="0"/>
              <a:t>Treatment areas</a:t>
            </a:r>
          </a:p>
          <a:p>
            <a:pPr lvl="1"/>
            <a:r>
              <a:rPr lang="en-US" dirty="0"/>
              <a:t>Waste disposal areas</a:t>
            </a:r>
          </a:p>
          <a:p>
            <a:pPr lvl="1"/>
            <a:r>
              <a:rPr lang="en-US" i="1" dirty="0"/>
              <a:t>{Add or delete any of the above as it applies to your facility}</a:t>
            </a:r>
          </a:p>
        </p:txBody>
      </p:sp>
      <p:sp>
        <p:nvSpPr>
          <p:cNvPr id="4" name="TextBox 3">
            <a:extLst>
              <a:ext uri="{FF2B5EF4-FFF2-40B4-BE49-F238E27FC236}">
                <a16:creationId xmlns:a16="http://schemas.microsoft.com/office/drawing/2014/main" id="{BF4744B4-0269-035E-22E9-2C858FA469CA}"/>
              </a:ext>
            </a:extLst>
          </p:cNvPr>
          <p:cNvSpPr txBox="1"/>
          <p:nvPr/>
        </p:nvSpPr>
        <p:spPr>
          <a:xfrm>
            <a:off x="7155809" y="1361267"/>
            <a:ext cx="4018326" cy="646331"/>
          </a:xfrm>
          <a:prstGeom prst="rect">
            <a:avLst/>
          </a:prstGeom>
          <a:noFill/>
        </p:spPr>
        <p:txBody>
          <a:bodyPr wrap="square" rtlCol="0">
            <a:spAutoFit/>
          </a:bodyPr>
          <a:lstStyle/>
          <a:p>
            <a:r>
              <a:rPr lang="en-US" i="1" dirty="0"/>
              <a:t>{Insert images to show examples of “hot spots” at your facility}</a:t>
            </a:r>
          </a:p>
        </p:txBody>
      </p:sp>
    </p:spTree>
    <p:extLst>
      <p:ext uri="{BB962C8B-B14F-4D97-AF65-F5344CB8AC3E}">
        <p14:creationId xmlns:p14="http://schemas.microsoft.com/office/powerpoint/2010/main" val="353190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A160-9F47-543E-C4E3-1C030FEAE017}"/>
              </a:ext>
            </a:extLst>
          </p:cNvPr>
          <p:cNvSpPr>
            <a:spLocks noGrp="1"/>
          </p:cNvSpPr>
          <p:nvPr>
            <p:ph type="title"/>
          </p:nvPr>
        </p:nvSpPr>
        <p:spPr/>
        <p:txBody>
          <a:bodyPr/>
          <a:lstStyle/>
          <a:p>
            <a:r>
              <a:rPr lang="en-US" dirty="0"/>
              <a:t>Facility Site Plan – Regulated Activities</a:t>
            </a:r>
          </a:p>
        </p:txBody>
      </p:sp>
      <p:sp>
        <p:nvSpPr>
          <p:cNvPr id="3" name="Content Placeholder 2">
            <a:extLst>
              <a:ext uri="{FF2B5EF4-FFF2-40B4-BE49-F238E27FC236}">
                <a16:creationId xmlns:a16="http://schemas.microsoft.com/office/drawing/2014/main" id="{5960CD74-E312-1712-9328-46529AE1BB8F}"/>
              </a:ext>
            </a:extLst>
          </p:cNvPr>
          <p:cNvSpPr>
            <a:spLocks noGrp="1"/>
          </p:cNvSpPr>
          <p:nvPr>
            <p:ph idx="1"/>
          </p:nvPr>
        </p:nvSpPr>
        <p:spPr/>
        <p:txBody>
          <a:bodyPr/>
          <a:lstStyle/>
          <a:p>
            <a:r>
              <a:rPr lang="en-US" i="1" dirty="0"/>
              <a:t>{Show images of facility site plan and highlight areas in which regulated activities occur}</a:t>
            </a:r>
          </a:p>
          <a:p>
            <a:r>
              <a:rPr lang="en-US" i="1" dirty="0"/>
              <a:t>{Also identify stormwater structures and potential drainage areas}</a:t>
            </a:r>
          </a:p>
        </p:txBody>
      </p:sp>
    </p:spTree>
    <p:extLst>
      <p:ext uri="{BB962C8B-B14F-4D97-AF65-F5344CB8AC3E}">
        <p14:creationId xmlns:p14="http://schemas.microsoft.com/office/powerpoint/2010/main" val="224155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882</Words>
  <Application>Microsoft Office PowerPoint</Application>
  <PresentationFormat>Widescreen</PresentationFormat>
  <Paragraphs>87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Courier New</vt:lpstr>
      <vt:lpstr>Office Theme</vt:lpstr>
      <vt:lpstr>Aquifer Protection Area Program Training</vt:lpstr>
      <vt:lpstr>Why are you here today?</vt:lpstr>
      <vt:lpstr>Groundwater Basics</vt:lpstr>
      <vt:lpstr>Groundwater Basics</vt:lpstr>
      <vt:lpstr>What is an Aquifer?</vt:lpstr>
      <vt:lpstr>Aquifer Protection Area Program</vt:lpstr>
      <vt:lpstr>Aquifer Protection Area Program</vt:lpstr>
      <vt:lpstr>Hot Spots</vt:lpstr>
      <vt:lpstr>Facility Site Plan – Regulated Activities</vt:lpstr>
      <vt:lpstr>Best Management Practices (BMPs)</vt:lpstr>
      <vt:lpstr>Best Management Practices (BMPs) Continued</vt:lpstr>
      <vt:lpstr>Inspections</vt:lpstr>
      <vt:lpstr>Training Logs</vt:lpstr>
      <vt:lpstr>Emergency Response and Spill Prevention</vt:lpstr>
      <vt:lpstr>Contact Information</vt:lpstr>
    </vt:vector>
  </TitlesOfParts>
  <Company>CT DEEP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Aquifer Protection Area Program Training</dc:title>
  <dc:creator>Mostowy, Melissa</dc:creator>
  <cp:lastModifiedBy>Czapla, Kim</cp:lastModifiedBy>
  <cp:revision>5</cp:revision>
  <dcterms:created xsi:type="dcterms:W3CDTF">2023-12-07T14:32:54Z</dcterms:created>
  <dcterms:modified xsi:type="dcterms:W3CDTF">2023-12-20T16:03:11Z</dcterms:modified>
</cp:coreProperties>
</file>