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5" r:id="rId3"/>
    <p:sldId id="276" r:id="rId4"/>
    <p:sldId id="257" r:id="rId5"/>
    <p:sldId id="264" r:id="rId6"/>
    <p:sldId id="265" r:id="rId7"/>
    <p:sldId id="277" r:id="rId8"/>
    <p:sldId id="266" r:id="rId9"/>
    <p:sldId id="267" r:id="rId10"/>
    <p:sldId id="268" r:id="rId11"/>
    <p:sldId id="269" r:id="rId12"/>
    <p:sldId id="270" r:id="rId13"/>
    <p:sldId id="271" r:id="rId14"/>
    <p:sldId id="27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Beauchene" initials="MB" lastIdx="8" clrIdx="0">
    <p:extLst>
      <p:ext uri="{19B8F6BF-5375-455C-9EA6-DF929625EA0E}">
        <p15:presenceInfo xmlns:p15="http://schemas.microsoft.com/office/powerpoint/2012/main" userId="S-1-5-21-1668284364-3927605653-1505094145-3493" providerId="AD"/>
      </p:ext>
    </p:extLst>
  </p:cmAuthor>
  <p:cmAuthor id="2" name="Justin Wiggins" initials="JW" lastIdx="2" clrIdx="1">
    <p:extLst>
      <p:ext uri="{19B8F6BF-5375-455C-9EA6-DF929625EA0E}">
        <p15:presenceInfo xmlns:p15="http://schemas.microsoft.com/office/powerpoint/2012/main" userId="Justin Wigg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4686" autoAdjust="0"/>
  </p:normalViewPr>
  <p:slideViewPr>
    <p:cSldViewPr snapToGrid="0">
      <p:cViewPr varScale="1">
        <p:scale>
          <a:sx n="110" d="100"/>
          <a:sy n="110" d="100"/>
        </p:scale>
        <p:origin x="342"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9BFDF-E81A-4035-9FDC-C97A6ECBC626}" type="doc">
      <dgm:prSet loTypeId="urn:microsoft.com/office/officeart/2005/8/layout/bProcess3" loCatId="process" qsTypeId="urn:microsoft.com/office/officeart/2005/8/quickstyle/simple5" qsCatId="simple" csTypeId="urn:microsoft.com/office/officeart/2005/8/colors/accent1_2" csCatId="accent1" phldr="1"/>
      <dgm:spPr/>
    </dgm:pt>
    <dgm:pt modelId="{FD78FE43-43EE-4BDE-BD12-F7F8B7B887D0}">
      <dgm:prSet phldrT="[Text]"/>
      <dgm:spPr/>
      <dgm:t>
        <a:bodyPr/>
        <a:lstStyle/>
        <a:p>
          <a:pPr algn="ctr"/>
          <a:r>
            <a:rPr lang="en-US" dirty="0" smtClean="0"/>
            <a:t>Your License Purchase</a:t>
          </a:r>
          <a:endParaRPr lang="en-US" dirty="0"/>
        </a:p>
      </dgm:t>
    </dgm:pt>
    <dgm:pt modelId="{2AAE9B2A-48E1-4059-BE4C-FEDAB1C31AC3}" type="parTrans" cxnId="{5D3DEBCD-3386-45B0-A49B-7BFD8C7C013D}">
      <dgm:prSet/>
      <dgm:spPr/>
      <dgm:t>
        <a:bodyPr/>
        <a:lstStyle/>
        <a:p>
          <a:endParaRPr lang="en-US"/>
        </a:p>
      </dgm:t>
    </dgm:pt>
    <dgm:pt modelId="{D166885E-5295-4379-8424-102E833B84F0}" type="sibTrans" cxnId="{5D3DEBCD-3386-45B0-A49B-7BFD8C7C013D}">
      <dgm:prSet/>
      <dgm:spPr/>
      <dgm:t>
        <a:bodyPr/>
        <a:lstStyle/>
        <a:p>
          <a:endParaRPr lang="en-US"/>
        </a:p>
      </dgm:t>
    </dgm:pt>
    <dgm:pt modelId="{6CB73DC4-6AB5-4897-937F-6087A5F403C3}">
      <dgm:prSet phldrT="[Text]"/>
      <dgm:spPr/>
      <dgm:t>
        <a:bodyPr/>
        <a:lstStyle/>
        <a:p>
          <a:pPr algn="ctr"/>
          <a:r>
            <a:rPr lang="en-US" dirty="0" smtClean="0"/>
            <a:t>Deposited into CT General Fund</a:t>
          </a:r>
          <a:endParaRPr lang="en-US" dirty="0"/>
        </a:p>
      </dgm:t>
    </dgm:pt>
    <dgm:pt modelId="{15218831-1541-43B1-B380-FB3300B7BCF6}" type="parTrans" cxnId="{134D9672-EB3B-444F-8355-B6B80806601A}">
      <dgm:prSet/>
      <dgm:spPr/>
      <dgm:t>
        <a:bodyPr/>
        <a:lstStyle/>
        <a:p>
          <a:endParaRPr lang="en-US"/>
        </a:p>
      </dgm:t>
    </dgm:pt>
    <dgm:pt modelId="{2D6A916D-0F74-4D81-8A9E-8653B864574C}" type="sibTrans" cxnId="{134D9672-EB3B-444F-8355-B6B80806601A}">
      <dgm:prSet/>
      <dgm:spPr/>
      <dgm:t>
        <a:bodyPr/>
        <a:lstStyle/>
        <a:p>
          <a:endParaRPr lang="en-US"/>
        </a:p>
      </dgm:t>
    </dgm:pt>
    <dgm:pt modelId="{C4BB9594-B69F-4DCB-B5E4-B0042C4177A2}">
      <dgm:prSet phldrT="[Text]"/>
      <dgm:spPr/>
      <dgm:t>
        <a:bodyPr/>
        <a:lstStyle/>
        <a:p>
          <a:pPr algn="ctr"/>
          <a:r>
            <a:rPr lang="en-US" dirty="0" smtClean="0"/>
            <a:t>100% back to fisheries programs (</a:t>
          </a:r>
          <a:r>
            <a:rPr lang="en-US" b="1" dirty="0" smtClean="0"/>
            <a:t>by state law</a:t>
          </a:r>
          <a:r>
            <a:rPr lang="en-US" dirty="0" smtClean="0"/>
            <a:t>)</a:t>
          </a:r>
          <a:endParaRPr lang="en-US" dirty="0"/>
        </a:p>
      </dgm:t>
    </dgm:pt>
    <dgm:pt modelId="{E3CCA0D8-E367-4316-8B12-02C57F627264}" type="parTrans" cxnId="{45EB468F-383C-47B0-967D-C170BEB1FB06}">
      <dgm:prSet/>
      <dgm:spPr/>
      <dgm:t>
        <a:bodyPr/>
        <a:lstStyle/>
        <a:p>
          <a:endParaRPr lang="en-US"/>
        </a:p>
      </dgm:t>
    </dgm:pt>
    <dgm:pt modelId="{006B2BF7-98F7-4B3E-B3CA-E5B5EECB1CB0}" type="sibTrans" cxnId="{45EB468F-383C-47B0-967D-C170BEB1FB06}">
      <dgm:prSet/>
      <dgm:spPr/>
      <dgm:t>
        <a:bodyPr/>
        <a:lstStyle/>
        <a:p>
          <a:endParaRPr lang="en-US"/>
        </a:p>
      </dgm:t>
    </dgm:pt>
    <dgm:pt modelId="{F83D3E8F-839E-4A1F-9F3B-926683937BFF}" type="pres">
      <dgm:prSet presAssocID="{87F9BFDF-E81A-4035-9FDC-C97A6ECBC626}" presName="Name0" presStyleCnt="0">
        <dgm:presLayoutVars>
          <dgm:dir/>
          <dgm:resizeHandles val="exact"/>
        </dgm:presLayoutVars>
      </dgm:prSet>
      <dgm:spPr/>
    </dgm:pt>
    <dgm:pt modelId="{DD31F4DD-531B-427D-A1A7-E2783A5A2103}" type="pres">
      <dgm:prSet presAssocID="{FD78FE43-43EE-4BDE-BD12-F7F8B7B887D0}" presName="node" presStyleLbl="node1" presStyleIdx="0" presStyleCnt="3">
        <dgm:presLayoutVars>
          <dgm:bulletEnabled val="1"/>
        </dgm:presLayoutVars>
      </dgm:prSet>
      <dgm:spPr/>
      <dgm:t>
        <a:bodyPr/>
        <a:lstStyle/>
        <a:p>
          <a:endParaRPr lang="en-US"/>
        </a:p>
      </dgm:t>
    </dgm:pt>
    <dgm:pt modelId="{63D374B2-2465-4B54-9D91-AB37DB84BD34}" type="pres">
      <dgm:prSet presAssocID="{D166885E-5295-4379-8424-102E833B84F0}" presName="sibTrans" presStyleLbl="sibTrans1D1" presStyleIdx="0" presStyleCnt="2"/>
      <dgm:spPr/>
      <dgm:t>
        <a:bodyPr/>
        <a:lstStyle/>
        <a:p>
          <a:endParaRPr lang="en-US"/>
        </a:p>
      </dgm:t>
    </dgm:pt>
    <dgm:pt modelId="{2A97B6C5-70F5-423D-A9CC-4577660FDC53}" type="pres">
      <dgm:prSet presAssocID="{D166885E-5295-4379-8424-102E833B84F0}" presName="connectorText" presStyleLbl="sibTrans1D1" presStyleIdx="0" presStyleCnt="2"/>
      <dgm:spPr/>
      <dgm:t>
        <a:bodyPr/>
        <a:lstStyle/>
        <a:p>
          <a:endParaRPr lang="en-US"/>
        </a:p>
      </dgm:t>
    </dgm:pt>
    <dgm:pt modelId="{7A8FC7D2-EC4A-4C95-B117-031AFCCAE8BA}" type="pres">
      <dgm:prSet presAssocID="{6CB73DC4-6AB5-4897-937F-6087A5F403C3}" presName="node" presStyleLbl="node1" presStyleIdx="1" presStyleCnt="3">
        <dgm:presLayoutVars>
          <dgm:bulletEnabled val="1"/>
        </dgm:presLayoutVars>
      </dgm:prSet>
      <dgm:spPr/>
      <dgm:t>
        <a:bodyPr/>
        <a:lstStyle/>
        <a:p>
          <a:endParaRPr lang="en-US"/>
        </a:p>
      </dgm:t>
    </dgm:pt>
    <dgm:pt modelId="{08DE72EC-7629-4A64-AF0D-19248B7D23F9}" type="pres">
      <dgm:prSet presAssocID="{2D6A916D-0F74-4D81-8A9E-8653B864574C}" presName="sibTrans" presStyleLbl="sibTrans1D1" presStyleIdx="1" presStyleCnt="2"/>
      <dgm:spPr/>
      <dgm:t>
        <a:bodyPr/>
        <a:lstStyle/>
        <a:p>
          <a:endParaRPr lang="en-US"/>
        </a:p>
      </dgm:t>
    </dgm:pt>
    <dgm:pt modelId="{AE74AFF4-8B0F-461D-B371-6CA44CE352C7}" type="pres">
      <dgm:prSet presAssocID="{2D6A916D-0F74-4D81-8A9E-8653B864574C}" presName="connectorText" presStyleLbl="sibTrans1D1" presStyleIdx="1" presStyleCnt="2"/>
      <dgm:spPr/>
      <dgm:t>
        <a:bodyPr/>
        <a:lstStyle/>
        <a:p>
          <a:endParaRPr lang="en-US"/>
        </a:p>
      </dgm:t>
    </dgm:pt>
    <dgm:pt modelId="{186C6A31-063B-432B-B0ED-003BF1491276}" type="pres">
      <dgm:prSet presAssocID="{C4BB9594-B69F-4DCB-B5E4-B0042C4177A2}" presName="node" presStyleLbl="node1" presStyleIdx="2" presStyleCnt="3">
        <dgm:presLayoutVars>
          <dgm:bulletEnabled val="1"/>
        </dgm:presLayoutVars>
      </dgm:prSet>
      <dgm:spPr/>
      <dgm:t>
        <a:bodyPr/>
        <a:lstStyle/>
        <a:p>
          <a:endParaRPr lang="en-US"/>
        </a:p>
      </dgm:t>
    </dgm:pt>
  </dgm:ptLst>
  <dgm:cxnLst>
    <dgm:cxn modelId="{45EB468F-383C-47B0-967D-C170BEB1FB06}" srcId="{87F9BFDF-E81A-4035-9FDC-C97A6ECBC626}" destId="{C4BB9594-B69F-4DCB-B5E4-B0042C4177A2}" srcOrd="2" destOrd="0" parTransId="{E3CCA0D8-E367-4316-8B12-02C57F627264}" sibTransId="{006B2BF7-98F7-4B3E-B3CA-E5B5EECB1CB0}"/>
    <dgm:cxn modelId="{A893D7FA-343B-4C8C-9FCA-77EE5DC6F838}" type="presOf" srcId="{FD78FE43-43EE-4BDE-BD12-F7F8B7B887D0}" destId="{DD31F4DD-531B-427D-A1A7-E2783A5A2103}" srcOrd="0" destOrd="0" presId="urn:microsoft.com/office/officeart/2005/8/layout/bProcess3"/>
    <dgm:cxn modelId="{5D3DEBCD-3386-45B0-A49B-7BFD8C7C013D}" srcId="{87F9BFDF-E81A-4035-9FDC-C97A6ECBC626}" destId="{FD78FE43-43EE-4BDE-BD12-F7F8B7B887D0}" srcOrd="0" destOrd="0" parTransId="{2AAE9B2A-48E1-4059-BE4C-FEDAB1C31AC3}" sibTransId="{D166885E-5295-4379-8424-102E833B84F0}"/>
    <dgm:cxn modelId="{F911080A-CAA4-4BA2-BF8C-3287D9686CD6}" type="presOf" srcId="{6CB73DC4-6AB5-4897-937F-6087A5F403C3}" destId="{7A8FC7D2-EC4A-4C95-B117-031AFCCAE8BA}" srcOrd="0" destOrd="0" presId="urn:microsoft.com/office/officeart/2005/8/layout/bProcess3"/>
    <dgm:cxn modelId="{CA2C4576-9612-4529-BC8E-2D3E3BAF1611}" type="presOf" srcId="{87F9BFDF-E81A-4035-9FDC-C97A6ECBC626}" destId="{F83D3E8F-839E-4A1F-9F3B-926683937BFF}" srcOrd="0" destOrd="0" presId="urn:microsoft.com/office/officeart/2005/8/layout/bProcess3"/>
    <dgm:cxn modelId="{134D9672-EB3B-444F-8355-B6B80806601A}" srcId="{87F9BFDF-E81A-4035-9FDC-C97A6ECBC626}" destId="{6CB73DC4-6AB5-4897-937F-6087A5F403C3}" srcOrd="1" destOrd="0" parTransId="{15218831-1541-43B1-B380-FB3300B7BCF6}" sibTransId="{2D6A916D-0F74-4D81-8A9E-8653B864574C}"/>
    <dgm:cxn modelId="{A4534AFC-E70F-46B0-98E7-8DF771625E99}" type="presOf" srcId="{C4BB9594-B69F-4DCB-B5E4-B0042C4177A2}" destId="{186C6A31-063B-432B-B0ED-003BF1491276}" srcOrd="0" destOrd="0" presId="urn:microsoft.com/office/officeart/2005/8/layout/bProcess3"/>
    <dgm:cxn modelId="{FF4A4705-8E4A-4D60-A216-2ED0C4EAE941}" type="presOf" srcId="{2D6A916D-0F74-4D81-8A9E-8653B864574C}" destId="{AE74AFF4-8B0F-461D-B371-6CA44CE352C7}" srcOrd="1" destOrd="0" presId="urn:microsoft.com/office/officeart/2005/8/layout/bProcess3"/>
    <dgm:cxn modelId="{514C086D-27B5-47F3-831A-8D18B9AFBBDC}" type="presOf" srcId="{D166885E-5295-4379-8424-102E833B84F0}" destId="{2A97B6C5-70F5-423D-A9CC-4577660FDC53}" srcOrd="1" destOrd="0" presId="urn:microsoft.com/office/officeart/2005/8/layout/bProcess3"/>
    <dgm:cxn modelId="{DAF2DB68-E6FE-4B88-8B5A-AE3C9881AE39}" type="presOf" srcId="{D166885E-5295-4379-8424-102E833B84F0}" destId="{63D374B2-2465-4B54-9D91-AB37DB84BD34}" srcOrd="0" destOrd="0" presId="urn:microsoft.com/office/officeart/2005/8/layout/bProcess3"/>
    <dgm:cxn modelId="{1DD5F2C9-C350-43A3-9C0D-C8DB1697A0B9}" type="presOf" srcId="{2D6A916D-0F74-4D81-8A9E-8653B864574C}" destId="{08DE72EC-7629-4A64-AF0D-19248B7D23F9}" srcOrd="0" destOrd="0" presId="urn:microsoft.com/office/officeart/2005/8/layout/bProcess3"/>
    <dgm:cxn modelId="{8A4366EC-95C4-43E8-AECC-049E55FA0DFA}" type="presParOf" srcId="{F83D3E8F-839E-4A1F-9F3B-926683937BFF}" destId="{DD31F4DD-531B-427D-A1A7-E2783A5A2103}" srcOrd="0" destOrd="0" presId="urn:microsoft.com/office/officeart/2005/8/layout/bProcess3"/>
    <dgm:cxn modelId="{2650E7D5-DC40-4090-8149-BDAF95B6D2C9}" type="presParOf" srcId="{F83D3E8F-839E-4A1F-9F3B-926683937BFF}" destId="{63D374B2-2465-4B54-9D91-AB37DB84BD34}" srcOrd="1" destOrd="0" presId="urn:microsoft.com/office/officeart/2005/8/layout/bProcess3"/>
    <dgm:cxn modelId="{B5CCA1AE-4E65-436F-8C03-20717864943A}" type="presParOf" srcId="{63D374B2-2465-4B54-9D91-AB37DB84BD34}" destId="{2A97B6C5-70F5-423D-A9CC-4577660FDC53}" srcOrd="0" destOrd="0" presId="urn:microsoft.com/office/officeart/2005/8/layout/bProcess3"/>
    <dgm:cxn modelId="{C58A621B-20D8-4AB3-8635-87AF532B9456}" type="presParOf" srcId="{F83D3E8F-839E-4A1F-9F3B-926683937BFF}" destId="{7A8FC7D2-EC4A-4C95-B117-031AFCCAE8BA}" srcOrd="2" destOrd="0" presId="urn:microsoft.com/office/officeart/2005/8/layout/bProcess3"/>
    <dgm:cxn modelId="{9C6A23C8-65E2-4D34-AEEE-87EB44F631B9}" type="presParOf" srcId="{F83D3E8F-839E-4A1F-9F3B-926683937BFF}" destId="{08DE72EC-7629-4A64-AF0D-19248B7D23F9}" srcOrd="3" destOrd="0" presId="urn:microsoft.com/office/officeart/2005/8/layout/bProcess3"/>
    <dgm:cxn modelId="{4515B771-37E7-4519-BD2D-D631807BD217}" type="presParOf" srcId="{08DE72EC-7629-4A64-AF0D-19248B7D23F9}" destId="{AE74AFF4-8B0F-461D-B371-6CA44CE352C7}" srcOrd="0" destOrd="0" presId="urn:microsoft.com/office/officeart/2005/8/layout/bProcess3"/>
    <dgm:cxn modelId="{19E8F9C9-9FDA-4BE6-BCBC-E4D884FA8BB3}" type="presParOf" srcId="{F83D3E8F-839E-4A1F-9F3B-926683937BFF}" destId="{186C6A31-063B-432B-B0ED-003BF1491276}"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74B2-2465-4B54-9D91-AB37DB84BD34}">
      <dsp:nvSpPr>
        <dsp:cNvPr id="0" name=""/>
        <dsp:cNvSpPr/>
      </dsp:nvSpPr>
      <dsp:spPr>
        <a:xfrm>
          <a:off x="1466292" y="649618"/>
          <a:ext cx="306166" cy="91440"/>
        </a:xfrm>
        <a:custGeom>
          <a:avLst/>
          <a:gdLst/>
          <a:ahLst/>
          <a:cxnLst/>
          <a:rect l="0" t="0" r="0" b="0"/>
          <a:pathLst>
            <a:path>
              <a:moveTo>
                <a:pt x="0" y="45720"/>
              </a:moveTo>
              <a:lnTo>
                <a:pt x="3061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10956" y="693654"/>
        <a:ext cx="16838" cy="3367"/>
      </dsp:txXfrm>
    </dsp:sp>
    <dsp:sp modelId="{DD31F4DD-531B-427D-A1A7-E2783A5A2103}">
      <dsp:nvSpPr>
        <dsp:cNvPr id="0" name=""/>
        <dsp:cNvSpPr/>
      </dsp:nvSpPr>
      <dsp:spPr>
        <a:xfrm>
          <a:off x="3889" y="256077"/>
          <a:ext cx="1464202" cy="87852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Your License Purchase</a:t>
          </a:r>
          <a:endParaRPr lang="en-US" sz="1300" kern="1200" dirty="0"/>
        </a:p>
      </dsp:txBody>
      <dsp:txXfrm>
        <a:off x="3889" y="256077"/>
        <a:ext cx="1464202" cy="878521"/>
      </dsp:txXfrm>
    </dsp:sp>
    <dsp:sp modelId="{08DE72EC-7629-4A64-AF0D-19248B7D23F9}">
      <dsp:nvSpPr>
        <dsp:cNvPr id="0" name=""/>
        <dsp:cNvSpPr/>
      </dsp:nvSpPr>
      <dsp:spPr>
        <a:xfrm>
          <a:off x="3267261" y="649618"/>
          <a:ext cx="306166" cy="91440"/>
        </a:xfrm>
        <a:custGeom>
          <a:avLst/>
          <a:gdLst/>
          <a:ahLst/>
          <a:cxnLst/>
          <a:rect l="0" t="0" r="0" b="0"/>
          <a:pathLst>
            <a:path>
              <a:moveTo>
                <a:pt x="0" y="45720"/>
              </a:moveTo>
              <a:lnTo>
                <a:pt x="3061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11926" y="693654"/>
        <a:ext cx="16838" cy="3367"/>
      </dsp:txXfrm>
    </dsp:sp>
    <dsp:sp modelId="{7A8FC7D2-EC4A-4C95-B117-031AFCCAE8BA}">
      <dsp:nvSpPr>
        <dsp:cNvPr id="0" name=""/>
        <dsp:cNvSpPr/>
      </dsp:nvSpPr>
      <dsp:spPr>
        <a:xfrm>
          <a:off x="1804859" y="256077"/>
          <a:ext cx="1464202" cy="87852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Deposited into CT General Fund</a:t>
          </a:r>
          <a:endParaRPr lang="en-US" sz="1300" kern="1200" dirty="0"/>
        </a:p>
      </dsp:txBody>
      <dsp:txXfrm>
        <a:off x="1804859" y="256077"/>
        <a:ext cx="1464202" cy="878521"/>
      </dsp:txXfrm>
    </dsp:sp>
    <dsp:sp modelId="{186C6A31-063B-432B-B0ED-003BF1491276}">
      <dsp:nvSpPr>
        <dsp:cNvPr id="0" name=""/>
        <dsp:cNvSpPr/>
      </dsp:nvSpPr>
      <dsp:spPr>
        <a:xfrm>
          <a:off x="3605828" y="256077"/>
          <a:ext cx="1464202" cy="87852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100% back to fisheries programs (</a:t>
          </a:r>
          <a:r>
            <a:rPr lang="en-US" sz="1300" b="1" kern="1200" dirty="0" smtClean="0"/>
            <a:t>by state law</a:t>
          </a:r>
          <a:r>
            <a:rPr lang="en-US" sz="1300" kern="1200" dirty="0" smtClean="0"/>
            <a:t>)</a:t>
          </a:r>
          <a:endParaRPr lang="en-US" sz="1300" kern="1200" dirty="0"/>
        </a:p>
      </dsp:txBody>
      <dsp:txXfrm>
        <a:off x="3605828" y="256077"/>
        <a:ext cx="1464202" cy="87852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0C724-D92C-40E6-B74A-D998AC00AA29}" type="datetimeFigureOut">
              <a:rPr lang="en-US" smtClean="0"/>
              <a:t>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E067C-5622-4B12-9199-28FED57610AA}" type="slidenum">
              <a:rPr lang="en-US" smtClean="0"/>
              <a:t>‹#›</a:t>
            </a:fld>
            <a:endParaRPr lang="en-US"/>
          </a:p>
        </p:txBody>
      </p:sp>
    </p:spTree>
    <p:extLst>
      <p:ext uri="{BB962C8B-B14F-4D97-AF65-F5344CB8AC3E}">
        <p14:creationId xmlns:p14="http://schemas.microsoft.com/office/powerpoint/2010/main" val="129952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BE067C-5622-4B12-9199-28FED57610AA}" type="slidenum">
              <a:rPr lang="en-US" smtClean="0"/>
              <a:t>6</a:t>
            </a:fld>
            <a:endParaRPr lang="en-US"/>
          </a:p>
        </p:txBody>
      </p:sp>
    </p:spTree>
    <p:extLst>
      <p:ext uri="{BB962C8B-B14F-4D97-AF65-F5344CB8AC3E}">
        <p14:creationId xmlns:p14="http://schemas.microsoft.com/office/powerpoint/2010/main" val="119188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E6C95D-E1D2-422D-99A1-3AFB982E7A07}"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38C54-0BD9-4830-AE2C-3B5211496B86}" type="slidenum">
              <a:rPr lang="en-US" smtClean="0"/>
              <a:t>‹#›</a:t>
            </a:fld>
            <a:endParaRPr lang="en-US"/>
          </a:p>
        </p:txBody>
      </p:sp>
    </p:spTree>
    <p:extLst>
      <p:ext uri="{BB962C8B-B14F-4D97-AF65-F5344CB8AC3E}">
        <p14:creationId xmlns:p14="http://schemas.microsoft.com/office/powerpoint/2010/main" val="102479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6C95D-E1D2-422D-99A1-3AFB982E7A07}"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38C54-0BD9-4830-AE2C-3B5211496B86}" type="slidenum">
              <a:rPr lang="en-US" smtClean="0"/>
              <a:t>‹#›</a:t>
            </a:fld>
            <a:endParaRPr lang="en-US"/>
          </a:p>
        </p:txBody>
      </p:sp>
    </p:spTree>
    <p:extLst>
      <p:ext uri="{BB962C8B-B14F-4D97-AF65-F5344CB8AC3E}">
        <p14:creationId xmlns:p14="http://schemas.microsoft.com/office/powerpoint/2010/main" val="104430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6C95D-E1D2-422D-99A1-3AFB982E7A07}"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38C54-0BD9-4830-AE2C-3B5211496B86}" type="slidenum">
              <a:rPr lang="en-US" smtClean="0"/>
              <a:t>‹#›</a:t>
            </a:fld>
            <a:endParaRPr lang="en-US"/>
          </a:p>
        </p:txBody>
      </p:sp>
    </p:spTree>
    <p:extLst>
      <p:ext uri="{BB962C8B-B14F-4D97-AF65-F5344CB8AC3E}">
        <p14:creationId xmlns:p14="http://schemas.microsoft.com/office/powerpoint/2010/main" val="31388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6C95D-E1D2-422D-99A1-3AFB982E7A07}"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38C54-0BD9-4830-AE2C-3B5211496B86}" type="slidenum">
              <a:rPr lang="en-US" smtClean="0"/>
              <a:t>‹#›</a:t>
            </a:fld>
            <a:endParaRPr lang="en-US"/>
          </a:p>
        </p:txBody>
      </p:sp>
    </p:spTree>
    <p:extLst>
      <p:ext uri="{BB962C8B-B14F-4D97-AF65-F5344CB8AC3E}">
        <p14:creationId xmlns:p14="http://schemas.microsoft.com/office/powerpoint/2010/main" val="98597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E6C95D-E1D2-422D-99A1-3AFB982E7A07}"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38C54-0BD9-4830-AE2C-3B5211496B86}" type="slidenum">
              <a:rPr lang="en-US" smtClean="0"/>
              <a:t>‹#›</a:t>
            </a:fld>
            <a:endParaRPr lang="en-US"/>
          </a:p>
        </p:txBody>
      </p:sp>
    </p:spTree>
    <p:extLst>
      <p:ext uri="{BB962C8B-B14F-4D97-AF65-F5344CB8AC3E}">
        <p14:creationId xmlns:p14="http://schemas.microsoft.com/office/powerpoint/2010/main" val="277555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E6C95D-E1D2-422D-99A1-3AFB982E7A07}"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38C54-0BD9-4830-AE2C-3B5211496B86}" type="slidenum">
              <a:rPr lang="en-US" smtClean="0"/>
              <a:t>‹#›</a:t>
            </a:fld>
            <a:endParaRPr lang="en-US"/>
          </a:p>
        </p:txBody>
      </p:sp>
    </p:spTree>
    <p:extLst>
      <p:ext uri="{BB962C8B-B14F-4D97-AF65-F5344CB8AC3E}">
        <p14:creationId xmlns:p14="http://schemas.microsoft.com/office/powerpoint/2010/main" val="18745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E6C95D-E1D2-422D-99A1-3AFB982E7A07}"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38C54-0BD9-4830-AE2C-3B5211496B86}" type="slidenum">
              <a:rPr lang="en-US" smtClean="0"/>
              <a:t>‹#›</a:t>
            </a:fld>
            <a:endParaRPr lang="en-US"/>
          </a:p>
        </p:txBody>
      </p:sp>
    </p:spTree>
    <p:extLst>
      <p:ext uri="{BB962C8B-B14F-4D97-AF65-F5344CB8AC3E}">
        <p14:creationId xmlns:p14="http://schemas.microsoft.com/office/powerpoint/2010/main" val="403145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E6C95D-E1D2-422D-99A1-3AFB982E7A07}"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38C54-0BD9-4830-AE2C-3B5211496B86}" type="slidenum">
              <a:rPr lang="en-US" smtClean="0"/>
              <a:t>‹#›</a:t>
            </a:fld>
            <a:endParaRPr lang="en-US"/>
          </a:p>
        </p:txBody>
      </p:sp>
    </p:spTree>
    <p:extLst>
      <p:ext uri="{BB962C8B-B14F-4D97-AF65-F5344CB8AC3E}">
        <p14:creationId xmlns:p14="http://schemas.microsoft.com/office/powerpoint/2010/main" val="123386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6C95D-E1D2-422D-99A1-3AFB982E7A07}"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38C54-0BD9-4830-AE2C-3B5211496B86}" type="slidenum">
              <a:rPr lang="en-US" smtClean="0"/>
              <a:t>‹#›</a:t>
            </a:fld>
            <a:endParaRPr lang="en-US"/>
          </a:p>
        </p:txBody>
      </p:sp>
    </p:spTree>
    <p:extLst>
      <p:ext uri="{BB962C8B-B14F-4D97-AF65-F5344CB8AC3E}">
        <p14:creationId xmlns:p14="http://schemas.microsoft.com/office/powerpoint/2010/main" val="193053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E6C95D-E1D2-422D-99A1-3AFB982E7A07}"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38C54-0BD9-4830-AE2C-3B5211496B86}" type="slidenum">
              <a:rPr lang="en-US" smtClean="0"/>
              <a:t>‹#›</a:t>
            </a:fld>
            <a:endParaRPr lang="en-US"/>
          </a:p>
        </p:txBody>
      </p:sp>
    </p:spTree>
    <p:extLst>
      <p:ext uri="{BB962C8B-B14F-4D97-AF65-F5344CB8AC3E}">
        <p14:creationId xmlns:p14="http://schemas.microsoft.com/office/powerpoint/2010/main" val="202448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E6C95D-E1D2-422D-99A1-3AFB982E7A07}"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38C54-0BD9-4830-AE2C-3B5211496B86}" type="slidenum">
              <a:rPr lang="en-US" smtClean="0"/>
              <a:t>‹#›</a:t>
            </a:fld>
            <a:endParaRPr lang="en-US"/>
          </a:p>
        </p:txBody>
      </p:sp>
    </p:spTree>
    <p:extLst>
      <p:ext uri="{BB962C8B-B14F-4D97-AF65-F5344CB8AC3E}">
        <p14:creationId xmlns:p14="http://schemas.microsoft.com/office/powerpoint/2010/main" val="252450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6C95D-E1D2-422D-99A1-3AFB982E7A07}" type="datetimeFigureOut">
              <a:rPr lang="en-US" smtClean="0"/>
              <a:t>2/19/2019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38C54-0BD9-4830-AE2C-3B5211496B86}" type="slidenum">
              <a:rPr lang="en-US" smtClean="0"/>
              <a:t>‹#›</a:t>
            </a:fld>
            <a:endParaRPr lang="en-US"/>
          </a:p>
        </p:txBody>
      </p:sp>
    </p:spTree>
    <p:extLst>
      <p:ext uri="{BB962C8B-B14F-4D97-AF65-F5344CB8AC3E}">
        <p14:creationId xmlns:p14="http://schemas.microsoft.com/office/powerpoint/2010/main" val="2123564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if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www.facebook.com/CTFishAndWildlife" TargetMode="External"/><Relationship Id="rId1" Type="http://schemas.openxmlformats.org/officeDocument/2006/relationships/slideLayout" Target="../slideLayouts/slideLayout7.xml"/><Relationship Id="rId5" Type="http://schemas.openxmlformats.org/officeDocument/2006/relationships/hyperlink" Target="http://www.ct.gov/deep/fishing"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f"/><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www.animatedknots.com/" TargetMode="External"/><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ct.gov/DEEP/fishing" TargetMode="External"/><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620" t="10512" r="58967" b="5719"/>
          <a:stretch/>
        </p:blipFill>
        <p:spPr>
          <a:xfrm>
            <a:off x="233081" y="26896"/>
            <a:ext cx="5916707" cy="6795246"/>
          </a:xfrm>
          <a:prstGeom prst="rect">
            <a:avLst/>
          </a:prstGeom>
        </p:spPr>
      </p:pic>
      <p:sp>
        <p:nvSpPr>
          <p:cNvPr id="2" name="TextBox 1"/>
          <p:cNvSpPr txBox="1"/>
          <p:nvPr/>
        </p:nvSpPr>
        <p:spPr>
          <a:xfrm>
            <a:off x="6122893" y="2251837"/>
            <a:ext cx="6191625" cy="2800767"/>
          </a:xfrm>
          <a:prstGeom prst="rect">
            <a:avLst/>
          </a:prstGeom>
          <a:noFill/>
        </p:spPr>
        <p:txBody>
          <a:bodyPr wrap="square" rtlCol="0">
            <a:spAutoFit/>
          </a:bodyPr>
          <a:lstStyle/>
          <a:p>
            <a:pPr algn="ctr"/>
            <a:r>
              <a:rPr lang="en-US" sz="4400" b="1" dirty="0" smtClean="0"/>
              <a:t>CARE Instructor Guide:</a:t>
            </a:r>
          </a:p>
          <a:p>
            <a:pPr algn="ctr"/>
            <a:endParaRPr lang="en-US" sz="4400" b="1" dirty="0" smtClean="0"/>
          </a:p>
          <a:p>
            <a:pPr algn="ctr"/>
            <a:r>
              <a:rPr lang="en-US" sz="4400" b="1" dirty="0" smtClean="0"/>
              <a:t>Introduction to Fishing </a:t>
            </a:r>
            <a:r>
              <a:rPr lang="en-US" sz="4400" b="1" dirty="0" smtClean="0"/>
              <a:t>Course</a:t>
            </a:r>
            <a:endParaRPr lang="en-US" sz="4400" b="1" dirty="0"/>
          </a:p>
        </p:txBody>
      </p:sp>
    </p:spTree>
    <p:extLst>
      <p:ext uri="{BB962C8B-B14F-4D97-AF65-F5344CB8AC3E}">
        <p14:creationId xmlns:p14="http://schemas.microsoft.com/office/powerpoint/2010/main" val="637032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0"/>
            <a:ext cx="1022465" cy="1097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212577" y="363974"/>
            <a:ext cx="1022466" cy="369332"/>
          </a:xfrm>
          <a:prstGeom prst="rect">
            <a:avLst/>
          </a:prstGeom>
          <a:noFill/>
        </p:spPr>
        <p:txBody>
          <a:bodyPr wrap="square" rtlCol="0">
            <a:spAutoFit/>
          </a:bodyPr>
          <a:lstStyle/>
          <a:p>
            <a:r>
              <a:rPr lang="en-US" dirty="0" smtClean="0">
                <a:solidFill>
                  <a:schemeClr val="bg1"/>
                </a:solidFill>
              </a:rPr>
              <a:t>Chapter</a:t>
            </a:r>
            <a:endParaRPr lang="en-US" dirty="0">
              <a:solidFill>
                <a:schemeClr val="bg1"/>
              </a:solidFill>
            </a:endParaRPr>
          </a:p>
        </p:txBody>
      </p:sp>
      <p:sp>
        <p:nvSpPr>
          <p:cNvPr id="5" name="TextBox 4"/>
          <p:cNvSpPr txBox="1"/>
          <p:nvPr/>
        </p:nvSpPr>
        <p:spPr>
          <a:xfrm>
            <a:off x="1022464" y="209090"/>
            <a:ext cx="3179845" cy="584775"/>
          </a:xfrm>
          <a:prstGeom prst="rect">
            <a:avLst/>
          </a:prstGeom>
          <a:noFill/>
        </p:spPr>
        <p:txBody>
          <a:bodyPr wrap="none" rtlCol="0">
            <a:spAutoFit/>
          </a:bodyPr>
          <a:lstStyle/>
          <a:p>
            <a:r>
              <a:rPr lang="en-US" sz="3200" b="1" dirty="0" smtClean="0"/>
              <a:t>BAITS AND </a:t>
            </a:r>
            <a:r>
              <a:rPr lang="en-US" sz="3200" b="1" dirty="0" smtClean="0"/>
              <a:t>LURES</a:t>
            </a:r>
            <a:endParaRPr lang="en-US" sz="3200" b="1" dirty="0"/>
          </a:p>
        </p:txBody>
      </p:sp>
      <p:sp>
        <p:nvSpPr>
          <p:cNvPr id="6" name="TextBox 5"/>
          <p:cNvSpPr txBox="1"/>
          <p:nvPr/>
        </p:nvSpPr>
        <p:spPr>
          <a:xfrm>
            <a:off x="298655" y="-382384"/>
            <a:ext cx="598516" cy="1862048"/>
          </a:xfrm>
          <a:prstGeom prst="rect">
            <a:avLst/>
          </a:prstGeom>
          <a:noFill/>
        </p:spPr>
        <p:txBody>
          <a:bodyPr wrap="square" rtlCol="0">
            <a:spAutoFit/>
          </a:bodyPr>
          <a:lstStyle/>
          <a:p>
            <a:r>
              <a:rPr lang="en-US" sz="11500" dirty="0" smtClean="0">
                <a:solidFill>
                  <a:schemeClr val="bg1"/>
                </a:solidFill>
              </a:rPr>
              <a:t>6</a:t>
            </a:r>
            <a:endParaRPr lang="en-US" sz="11500" dirty="0">
              <a:solidFill>
                <a:schemeClr val="bg1"/>
              </a:solidFill>
            </a:endParaRPr>
          </a:p>
        </p:txBody>
      </p:sp>
      <p:sp>
        <p:nvSpPr>
          <p:cNvPr id="9" name="TextBox 8"/>
          <p:cNvSpPr txBox="1"/>
          <p:nvPr/>
        </p:nvSpPr>
        <p:spPr>
          <a:xfrm>
            <a:off x="276926" y="1306370"/>
            <a:ext cx="8512151" cy="5201424"/>
          </a:xfrm>
          <a:prstGeom prst="rect">
            <a:avLst/>
          </a:prstGeom>
          <a:noFill/>
        </p:spPr>
        <p:txBody>
          <a:bodyPr wrap="square" rtlCol="0">
            <a:spAutoFit/>
          </a:bodyPr>
          <a:lstStyle/>
          <a:p>
            <a:r>
              <a:rPr lang="en-US" sz="2400" b="1" dirty="0" smtClean="0"/>
              <a:t>Discuss Natural Baits</a:t>
            </a:r>
          </a:p>
          <a:p>
            <a:r>
              <a:rPr lang="en-US" sz="2000" b="1" dirty="0" smtClean="0"/>
              <a:t>Emphasize that natural baits are ideal for beginners</a:t>
            </a:r>
          </a:p>
          <a:p>
            <a:pPr marL="285750" indent="-285750">
              <a:buFont typeface="Arial" panose="020B0604020202020204" pitchFamily="34" charset="0"/>
              <a:buChar char="•"/>
            </a:pPr>
            <a:r>
              <a:rPr lang="en-US" dirty="0" smtClean="0"/>
              <a:t>Live baits commonly used for fishing like worms, meal worms, and minnows</a:t>
            </a:r>
          </a:p>
          <a:p>
            <a:pPr marL="285750" indent="-285750">
              <a:buFont typeface="Arial" panose="020B0604020202020204" pitchFamily="34" charset="0"/>
              <a:buChar char="•"/>
            </a:pPr>
            <a:r>
              <a:rPr lang="en-US" dirty="0" smtClean="0"/>
              <a:t>Explain how to put each bait on a hook </a:t>
            </a:r>
          </a:p>
          <a:p>
            <a:pPr marL="285750" indent="-285750">
              <a:buFont typeface="Arial" panose="020B0604020202020204" pitchFamily="34" charset="0"/>
              <a:buChar char="•"/>
            </a:pPr>
            <a:r>
              <a:rPr lang="en-US" dirty="0" smtClean="0"/>
              <a:t>Explain how to find your own worms by digging in soil, leaf piles, and compost piles</a:t>
            </a:r>
          </a:p>
          <a:p>
            <a:pPr marL="285750" indent="-285750">
              <a:buFont typeface="Arial" panose="020B0604020202020204" pitchFamily="34" charset="0"/>
              <a:buChar char="•"/>
            </a:pPr>
            <a:r>
              <a:rPr lang="en-US" dirty="0" smtClean="0"/>
              <a:t>Explain how to go on a night crawler hunt</a:t>
            </a:r>
          </a:p>
          <a:p>
            <a:pPr marL="285750" indent="-285750">
              <a:buFont typeface="Arial" panose="020B0604020202020204" pitchFamily="34" charset="0"/>
              <a:buChar char="•"/>
            </a:pPr>
            <a:r>
              <a:rPr lang="en-US" dirty="0" smtClean="0"/>
              <a:t>Where is the closest bait shop to purchase live baits</a:t>
            </a:r>
          </a:p>
          <a:p>
            <a:endParaRPr lang="en-US" dirty="0" smtClean="0"/>
          </a:p>
          <a:p>
            <a:endParaRPr lang="en-US" sz="2400" b="1" dirty="0" smtClean="0"/>
          </a:p>
          <a:p>
            <a:endParaRPr lang="en-US" sz="2400" b="1" dirty="0"/>
          </a:p>
          <a:p>
            <a:endParaRPr lang="en-US" sz="2400" b="1" dirty="0" smtClean="0"/>
          </a:p>
          <a:p>
            <a:endParaRPr lang="en-US" sz="2400" b="1" dirty="0"/>
          </a:p>
          <a:p>
            <a:endParaRPr lang="en-US" sz="2400" b="1" dirty="0" smtClean="0"/>
          </a:p>
          <a:p>
            <a:r>
              <a:rPr lang="en-US" sz="2400" b="1" dirty="0" smtClean="0"/>
              <a:t>Artificial lures </a:t>
            </a:r>
            <a:r>
              <a:rPr lang="en-US" dirty="0" smtClean="0"/>
              <a:t>mimic </a:t>
            </a:r>
            <a:r>
              <a:rPr lang="en-US" dirty="0"/>
              <a:t>natural </a:t>
            </a:r>
            <a:r>
              <a:rPr lang="en-US" dirty="0" smtClean="0"/>
              <a:t>baits</a:t>
            </a:r>
          </a:p>
          <a:p>
            <a:pPr marL="285750" indent="-285750">
              <a:buFont typeface="Arial" panose="020B0604020202020204" pitchFamily="34" charset="0"/>
              <a:buChar char="•"/>
            </a:pPr>
            <a:r>
              <a:rPr lang="en-US" dirty="0" smtClean="0"/>
              <a:t>Refer to pages 13 and 14</a:t>
            </a:r>
          </a:p>
          <a:p>
            <a:pPr marL="285750" indent="-285750">
              <a:buFont typeface="Arial" panose="020B0604020202020204" pitchFamily="34" charset="0"/>
              <a:buChar char="•"/>
            </a:pPr>
            <a:r>
              <a:rPr lang="en-US" dirty="0" smtClean="0"/>
              <a:t>Once students gain experience, there is an endless variety of artificial lures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352" y="2763613"/>
            <a:ext cx="1884409" cy="2829444"/>
          </a:xfrm>
          <a:prstGeom prst="rect">
            <a:avLst/>
          </a:prstGeom>
          <a:ln w="15875">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4717" y="37407"/>
            <a:ext cx="3910424" cy="174435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8563" y="3271936"/>
            <a:ext cx="2885380" cy="2164034"/>
          </a:xfrm>
          <a:prstGeom prst="rect">
            <a:avLst/>
          </a:prstGeom>
          <a:ln w="15875">
            <a:solidFill>
              <a:schemeClr val="tx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6233" y="3522204"/>
            <a:ext cx="2551687" cy="1913766"/>
          </a:xfrm>
          <a:prstGeom prst="rect">
            <a:avLst/>
          </a:prstGeom>
          <a:ln w="15875">
            <a:solidFill>
              <a:schemeClr val="tx1"/>
            </a:solidFill>
          </a:ln>
        </p:spPr>
      </p:pic>
    </p:spTree>
    <p:extLst>
      <p:ext uri="{BB962C8B-B14F-4D97-AF65-F5344CB8AC3E}">
        <p14:creationId xmlns:p14="http://schemas.microsoft.com/office/powerpoint/2010/main" val="873039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0"/>
            <a:ext cx="1022465" cy="1097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212577" y="363974"/>
            <a:ext cx="1022466" cy="369332"/>
          </a:xfrm>
          <a:prstGeom prst="rect">
            <a:avLst/>
          </a:prstGeom>
          <a:noFill/>
        </p:spPr>
        <p:txBody>
          <a:bodyPr wrap="square" rtlCol="0">
            <a:spAutoFit/>
          </a:bodyPr>
          <a:lstStyle/>
          <a:p>
            <a:r>
              <a:rPr lang="en-US" dirty="0" smtClean="0">
                <a:solidFill>
                  <a:schemeClr val="bg1"/>
                </a:solidFill>
              </a:rPr>
              <a:t>Chapter</a:t>
            </a:r>
            <a:endParaRPr lang="en-US" dirty="0">
              <a:solidFill>
                <a:schemeClr val="bg1"/>
              </a:solidFill>
            </a:endParaRPr>
          </a:p>
        </p:txBody>
      </p:sp>
      <p:sp>
        <p:nvSpPr>
          <p:cNvPr id="5" name="TextBox 4"/>
          <p:cNvSpPr txBox="1"/>
          <p:nvPr/>
        </p:nvSpPr>
        <p:spPr>
          <a:xfrm>
            <a:off x="1022464" y="209090"/>
            <a:ext cx="3598036" cy="584775"/>
          </a:xfrm>
          <a:prstGeom prst="rect">
            <a:avLst/>
          </a:prstGeom>
          <a:noFill/>
        </p:spPr>
        <p:txBody>
          <a:bodyPr wrap="none" rtlCol="0">
            <a:spAutoFit/>
          </a:bodyPr>
          <a:lstStyle/>
          <a:p>
            <a:r>
              <a:rPr lang="en-US" sz="3200" b="1" dirty="0" smtClean="0"/>
              <a:t>CARE OF THE </a:t>
            </a:r>
            <a:r>
              <a:rPr lang="en-US" sz="3200" b="1" dirty="0" smtClean="0"/>
              <a:t>CATCH</a:t>
            </a:r>
            <a:endParaRPr lang="en-US" sz="3200" b="1" dirty="0">
              <a:solidFill>
                <a:srgbClr val="FF0000"/>
              </a:solidFill>
            </a:endParaRPr>
          </a:p>
        </p:txBody>
      </p:sp>
      <p:sp>
        <p:nvSpPr>
          <p:cNvPr id="6" name="TextBox 5"/>
          <p:cNvSpPr txBox="1"/>
          <p:nvPr/>
        </p:nvSpPr>
        <p:spPr>
          <a:xfrm>
            <a:off x="298655" y="-382384"/>
            <a:ext cx="598516" cy="1862048"/>
          </a:xfrm>
          <a:prstGeom prst="rect">
            <a:avLst/>
          </a:prstGeom>
          <a:noFill/>
        </p:spPr>
        <p:txBody>
          <a:bodyPr wrap="square" rtlCol="0">
            <a:spAutoFit/>
          </a:bodyPr>
          <a:lstStyle/>
          <a:p>
            <a:r>
              <a:rPr lang="en-US" sz="11500" dirty="0" smtClean="0">
                <a:solidFill>
                  <a:schemeClr val="bg1"/>
                </a:solidFill>
              </a:rPr>
              <a:t>7</a:t>
            </a:r>
            <a:endParaRPr lang="en-US" sz="115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1723" y="-270856"/>
            <a:ext cx="3009696" cy="1826619"/>
          </a:xfrm>
          <a:prstGeom prst="rect">
            <a:avLst/>
          </a:prstGeom>
        </p:spPr>
      </p:pic>
      <p:sp>
        <p:nvSpPr>
          <p:cNvPr id="8" name="TextBox 7"/>
          <p:cNvSpPr txBox="1"/>
          <p:nvPr/>
        </p:nvSpPr>
        <p:spPr>
          <a:xfrm>
            <a:off x="298656" y="1479664"/>
            <a:ext cx="6369348" cy="4431983"/>
          </a:xfrm>
          <a:prstGeom prst="rect">
            <a:avLst/>
          </a:prstGeom>
          <a:noFill/>
        </p:spPr>
        <p:txBody>
          <a:bodyPr wrap="square" rtlCol="0">
            <a:spAutoFit/>
          </a:bodyPr>
          <a:lstStyle/>
          <a:p>
            <a:r>
              <a:rPr lang="en-US" sz="2400" b="1" dirty="0" smtClean="0"/>
              <a:t>Harvesting of Fish for the Table</a:t>
            </a:r>
          </a:p>
          <a:p>
            <a:pPr marL="285750" indent="-285750">
              <a:buFont typeface="Arial" panose="020B0604020202020204" pitchFamily="34" charset="0"/>
              <a:buChar char="•"/>
            </a:pPr>
            <a:r>
              <a:rPr lang="en-US" dirty="0" smtClean="0"/>
              <a:t>Fish is part of a healthy diet!</a:t>
            </a:r>
          </a:p>
          <a:p>
            <a:pPr marL="742950" lvl="1" indent="-285750">
              <a:buFont typeface="Arial" panose="020B0604020202020204" pitchFamily="34" charset="0"/>
              <a:buChar char="•"/>
            </a:pPr>
            <a:r>
              <a:rPr lang="en-US" dirty="0" smtClean="0"/>
              <a:t>High in omega-3 fatty acids and protein, and low in fat and cholesterol.</a:t>
            </a:r>
            <a:r>
              <a:rPr lang="en-US" i="1" dirty="0"/>
              <a:t> Therefore, fish </a:t>
            </a:r>
            <a:r>
              <a:rPr lang="en-US" i="1" dirty="0" smtClean="0"/>
              <a:t>is </a:t>
            </a:r>
            <a:r>
              <a:rPr lang="en-US" i="1" dirty="0"/>
              <a:t>a good choice of food </a:t>
            </a:r>
            <a:r>
              <a:rPr lang="en-US" i="1" dirty="0" smtClean="0"/>
              <a:t>so </a:t>
            </a:r>
            <a:r>
              <a:rPr lang="en-US" i="1" dirty="0"/>
              <a:t>long as you follow the guidelines published by the State Department of </a:t>
            </a:r>
            <a:r>
              <a:rPr lang="en-US" i="1" dirty="0" smtClean="0"/>
              <a:t>Health </a:t>
            </a:r>
            <a:endParaRPr lang="en-US" i="1" dirty="0"/>
          </a:p>
          <a:p>
            <a:pPr marL="285750" indent="-285750">
              <a:buFont typeface="Arial" panose="020B0604020202020204" pitchFamily="34" charset="0"/>
              <a:buChar char="•"/>
            </a:pPr>
            <a:r>
              <a:rPr lang="en-US" dirty="0" smtClean="0"/>
              <a:t>Keep harvested fish cold and on ice to preserve freshness.</a:t>
            </a:r>
          </a:p>
          <a:p>
            <a:pPr marL="285750" indent="-285750">
              <a:buFont typeface="Arial" panose="020B0604020202020204" pitchFamily="34" charset="0"/>
              <a:buChar char="•"/>
            </a:pPr>
            <a:r>
              <a:rPr lang="en-US" b="1" dirty="0" smtClean="0"/>
              <a:t>SELECTIVE HARVEST </a:t>
            </a:r>
            <a:r>
              <a:rPr lang="en-US" dirty="0" smtClean="0"/>
              <a:t>- It is better to keep </a:t>
            </a:r>
            <a:r>
              <a:rPr lang="en-US" dirty="0" err="1" smtClean="0"/>
              <a:t>panfish</a:t>
            </a:r>
            <a:r>
              <a:rPr lang="en-US" dirty="0" smtClean="0"/>
              <a:t> and smaller gamefish and release large trophy size fish. This will help to preserve future fish populations and limit consumption of bio-accumulates.</a:t>
            </a:r>
          </a:p>
          <a:p>
            <a:pPr marL="285750" indent="-285750">
              <a:buFont typeface="Arial" panose="020B0604020202020204" pitchFamily="34" charset="0"/>
              <a:buChar char="•"/>
            </a:pPr>
            <a:r>
              <a:rPr lang="en-US" b="1" dirty="0" smtClean="0"/>
              <a:t>Refer to manual for directions and fish filleting and cooking.</a:t>
            </a:r>
          </a:p>
          <a:p>
            <a:endParaRPr lang="en-US" b="1" dirty="0"/>
          </a:p>
          <a:p>
            <a:r>
              <a:rPr lang="en-US" sz="2400" b="1" dirty="0">
                <a:solidFill>
                  <a:srgbClr val="FF0000"/>
                </a:solidFill>
              </a:rPr>
              <a:t>Play </a:t>
            </a:r>
            <a:r>
              <a:rPr lang="en-US" sz="2400" b="1" i="1" dirty="0">
                <a:solidFill>
                  <a:srgbClr val="FF0000"/>
                </a:solidFill>
              </a:rPr>
              <a:t>Care of the </a:t>
            </a:r>
            <a:r>
              <a:rPr lang="en-US" sz="2400" b="1" i="1" dirty="0" smtClean="0">
                <a:solidFill>
                  <a:srgbClr val="FF0000"/>
                </a:solidFill>
              </a:rPr>
              <a:t>Catch </a:t>
            </a:r>
            <a:r>
              <a:rPr lang="en-US" sz="2400" b="1" dirty="0" smtClean="0">
                <a:solidFill>
                  <a:srgbClr val="FF0000"/>
                </a:solidFill>
              </a:rPr>
              <a:t>video segments</a:t>
            </a:r>
          </a:p>
          <a:p>
            <a:pPr marL="285750" indent="-285750">
              <a:buFont typeface="Arial" panose="020B0604020202020204" pitchFamily="34" charset="0"/>
              <a:buChar char="•"/>
            </a:pPr>
            <a:endParaRPr lang="en-US" dirty="0"/>
          </a:p>
        </p:txBody>
      </p:sp>
      <p:pic>
        <p:nvPicPr>
          <p:cNvPr id="12" name="Picture 11"/>
          <p:cNvPicPr>
            <a:picLocks noChangeAspect="1"/>
          </p:cNvPicPr>
          <p:nvPr/>
        </p:nvPicPr>
        <p:blipFill rotWithShape="1">
          <a:blip r:embed="rId3"/>
          <a:srcRect l="25757" t="12283" r="60918" b="74451"/>
          <a:stretch/>
        </p:blipFill>
        <p:spPr>
          <a:xfrm>
            <a:off x="6958584" y="1306370"/>
            <a:ext cx="5082357" cy="2107322"/>
          </a:xfrm>
          <a:prstGeom prst="rect">
            <a:avLst/>
          </a:prstGeom>
        </p:spPr>
      </p:pic>
      <p:sp>
        <p:nvSpPr>
          <p:cNvPr id="14" name="TextBox 13"/>
          <p:cNvSpPr txBox="1"/>
          <p:nvPr/>
        </p:nvSpPr>
        <p:spPr>
          <a:xfrm>
            <a:off x="6958584" y="3413692"/>
            <a:ext cx="4942835" cy="2554545"/>
          </a:xfrm>
          <a:prstGeom prst="rect">
            <a:avLst/>
          </a:prstGeom>
          <a:noFill/>
        </p:spPr>
        <p:txBody>
          <a:bodyPr wrap="square" rtlCol="0">
            <a:spAutoFit/>
          </a:bodyPr>
          <a:lstStyle/>
          <a:p>
            <a:r>
              <a:rPr lang="en-US" sz="1200" i="1" dirty="0" smtClean="0"/>
              <a:t>a. High Risk </a:t>
            </a:r>
            <a:r>
              <a:rPr lang="en-US" sz="1200" dirty="0" smtClean="0"/>
              <a:t>Group includes pregnant women, women planning </a:t>
            </a:r>
            <a:r>
              <a:rPr lang="en-US" sz="1200" dirty="0" err="1" smtClean="0"/>
              <a:t>pregnenacy</a:t>
            </a:r>
            <a:r>
              <a:rPr lang="en-US" sz="1200" dirty="0" smtClean="0"/>
              <a:t> within a year, nursing women, and children under age 6.</a:t>
            </a:r>
          </a:p>
          <a:p>
            <a:r>
              <a:rPr lang="en-US" sz="1200" i="1" dirty="0" smtClean="0"/>
              <a:t>The High Risk Group </a:t>
            </a:r>
            <a:r>
              <a:rPr lang="en-US" sz="1200" dirty="0" smtClean="0"/>
              <a:t>should eat no more then one fish meal per month of most freshwater fish from local waters.</a:t>
            </a:r>
          </a:p>
          <a:p>
            <a:r>
              <a:rPr lang="en-US" sz="1200" dirty="0" smtClean="0"/>
              <a:t>b. The Low Risk Group should limit eating most freshwater fish to once a week.</a:t>
            </a:r>
          </a:p>
          <a:p>
            <a:r>
              <a:rPr lang="en-US" sz="1200" dirty="0" smtClean="0"/>
              <a:t>c. Most trout are not part of the advisory and are safe to eat. However, the high risk group should eat no more than one meal of large trout (&gt;15”) per month and should not eat trout from the Housatonic River.</a:t>
            </a:r>
          </a:p>
          <a:p>
            <a:endParaRPr lang="en-US" sz="1200" dirty="0" smtClean="0"/>
          </a:p>
          <a:p>
            <a:r>
              <a:rPr lang="en-US" sz="1400" b="1" i="1" dirty="0" smtClean="0"/>
              <a:t>*PLEASE SEE ANGLERS GUIDE FOR SPECIAL ADVISORIES FOR SPECIFIC SPECIES ON SPECIFIC WATERBODIES*</a:t>
            </a:r>
          </a:p>
          <a:p>
            <a:endParaRPr lang="en-US" sz="1200" dirty="0"/>
          </a:p>
        </p:txBody>
      </p:sp>
    </p:spTree>
    <p:extLst>
      <p:ext uri="{BB962C8B-B14F-4D97-AF65-F5344CB8AC3E}">
        <p14:creationId xmlns:p14="http://schemas.microsoft.com/office/powerpoint/2010/main" val="3754297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0"/>
            <a:ext cx="1022465" cy="1097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212577" y="363974"/>
            <a:ext cx="1022466" cy="369332"/>
          </a:xfrm>
          <a:prstGeom prst="rect">
            <a:avLst/>
          </a:prstGeom>
          <a:noFill/>
        </p:spPr>
        <p:txBody>
          <a:bodyPr wrap="square" rtlCol="0">
            <a:spAutoFit/>
          </a:bodyPr>
          <a:lstStyle/>
          <a:p>
            <a:r>
              <a:rPr lang="en-US" dirty="0" smtClean="0">
                <a:solidFill>
                  <a:schemeClr val="bg1"/>
                </a:solidFill>
              </a:rPr>
              <a:t>Chapter</a:t>
            </a:r>
            <a:endParaRPr lang="en-US" dirty="0">
              <a:solidFill>
                <a:schemeClr val="bg1"/>
              </a:solidFill>
            </a:endParaRPr>
          </a:p>
        </p:txBody>
      </p:sp>
      <p:sp>
        <p:nvSpPr>
          <p:cNvPr id="5" name="TextBox 4"/>
          <p:cNvSpPr txBox="1"/>
          <p:nvPr/>
        </p:nvSpPr>
        <p:spPr>
          <a:xfrm>
            <a:off x="1022464" y="209090"/>
            <a:ext cx="1685846" cy="584775"/>
          </a:xfrm>
          <a:prstGeom prst="rect">
            <a:avLst/>
          </a:prstGeom>
          <a:noFill/>
        </p:spPr>
        <p:txBody>
          <a:bodyPr wrap="none" rtlCol="0">
            <a:spAutoFit/>
          </a:bodyPr>
          <a:lstStyle/>
          <a:p>
            <a:r>
              <a:rPr lang="en-US" sz="3200" b="1" dirty="0" smtClean="0"/>
              <a:t>CASTING</a:t>
            </a:r>
            <a:endParaRPr lang="en-US" sz="3200" b="1" dirty="0"/>
          </a:p>
        </p:txBody>
      </p:sp>
      <p:sp>
        <p:nvSpPr>
          <p:cNvPr id="6" name="TextBox 5"/>
          <p:cNvSpPr txBox="1"/>
          <p:nvPr/>
        </p:nvSpPr>
        <p:spPr>
          <a:xfrm>
            <a:off x="298655" y="-382384"/>
            <a:ext cx="598516" cy="1862048"/>
          </a:xfrm>
          <a:prstGeom prst="rect">
            <a:avLst/>
          </a:prstGeom>
          <a:noFill/>
        </p:spPr>
        <p:txBody>
          <a:bodyPr wrap="square" rtlCol="0">
            <a:spAutoFit/>
          </a:bodyPr>
          <a:lstStyle/>
          <a:p>
            <a:r>
              <a:rPr lang="en-US" sz="11500" dirty="0" smtClean="0">
                <a:solidFill>
                  <a:schemeClr val="bg1"/>
                </a:solidFill>
              </a:rPr>
              <a:t>8</a:t>
            </a:r>
            <a:endParaRPr lang="en-US" sz="11500"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7127" y="-129126"/>
            <a:ext cx="2824941" cy="1923982"/>
          </a:xfrm>
          <a:prstGeom prst="rect">
            <a:avLst/>
          </a:prstGeom>
        </p:spPr>
      </p:pic>
      <p:sp>
        <p:nvSpPr>
          <p:cNvPr id="7" name="TextBox 6"/>
          <p:cNvSpPr txBox="1"/>
          <p:nvPr/>
        </p:nvSpPr>
        <p:spPr>
          <a:xfrm>
            <a:off x="444126" y="1479664"/>
            <a:ext cx="10695963" cy="3416320"/>
          </a:xfrm>
          <a:prstGeom prst="rect">
            <a:avLst/>
          </a:prstGeom>
          <a:noFill/>
        </p:spPr>
        <p:txBody>
          <a:bodyPr wrap="square" rtlCol="0">
            <a:spAutoFit/>
          </a:bodyPr>
          <a:lstStyle/>
          <a:p>
            <a:r>
              <a:rPr lang="en-US" b="1" dirty="0" smtClean="0"/>
              <a:t>Learning to Cast a </a:t>
            </a:r>
            <a:r>
              <a:rPr lang="en-US" b="1" dirty="0" err="1" smtClean="0"/>
              <a:t>Spincast</a:t>
            </a:r>
            <a:r>
              <a:rPr lang="en-US" b="1" dirty="0" smtClean="0"/>
              <a:t> Rod &amp; Reel </a:t>
            </a:r>
          </a:p>
          <a:p>
            <a:pPr marL="285750" indent="-285750">
              <a:buFont typeface="Arial" panose="020B0604020202020204" pitchFamily="34" charset="0"/>
              <a:buChar char="•"/>
            </a:pPr>
            <a:r>
              <a:rPr lang="en-US" dirty="0" smtClean="0">
                <a:solidFill>
                  <a:srgbClr val="FF0000"/>
                </a:solidFill>
              </a:rPr>
              <a:t>Set up “Backyard Bass” in an area of short grass or asphalt.</a:t>
            </a:r>
            <a:r>
              <a:rPr lang="en-US" dirty="0" smtClean="0"/>
              <a:t> Gymnasiums will work as last resort.</a:t>
            </a:r>
          </a:p>
          <a:p>
            <a:pPr marL="285750" indent="-285750">
              <a:buFont typeface="Arial" panose="020B0604020202020204" pitchFamily="34" charset="0"/>
              <a:buChar char="•"/>
            </a:pPr>
            <a:r>
              <a:rPr lang="en-US" dirty="0" smtClean="0"/>
              <a:t>Avoid over-hanging branches, overhead wires, or any other potential tangling objects.</a:t>
            </a:r>
          </a:p>
          <a:p>
            <a:pPr marL="285750" indent="-285750">
              <a:buFont typeface="Arial" panose="020B0604020202020204" pitchFamily="34" charset="0"/>
              <a:buChar char="•"/>
            </a:pPr>
            <a:r>
              <a:rPr lang="en-US" dirty="0" smtClean="0">
                <a:solidFill>
                  <a:srgbClr val="FF0000"/>
                </a:solidFill>
              </a:rPr>
              <a:t>Set up 5 or 6 rods with casting plugs. </a:t>
            </a:r>
            <a:r>
              <a:rPr lang="en-US" dirty="0" smtClean="0"/>
              <a:t>Avoid having too many students casting at once. </a:t>
            </a:r>
          </a:p>
          <a:p>
            <a:pPr marL="285750" indent="-285750">
              <a:buFont typeface="Arial" panose="020B0604020202020204" pitchFamily="34" charset="0"/>
              <a:buChar char="•"/>
            </a:pPr>
            <a:r>
              <a:rPr lang="en-US" dirty="0" smtClean="0"/>
              <a:t>If there is no area to cast, perform casting practice first thing on day of fishing trip.</a:t>
            </a:r>
          </a:p>
          <a:p>
            <a:pPr marL="285750" indent="-285750">
              <a:buFont typeface="Arial" panose="020B0604020202020204" pitchFamily="34" charset="0"/>
              <a:buChar char="•"/>
            </a:pPr>
            <a:endParaRPr lang="en-US" dirty="0"/>
          </a:p>
          <a:p>
            <a:r>
              <a:rPr lang="en-US" b="1" dirty="0" smtClean="0">
                <a:solidFill>
                  <a:srgbClr val="FF0000"/>
                </a:solidFill>
              </a:rPr>
              <a:t>Explain Steps to Casting</a:t>
            </a:r>
          </a:p>
          <a:p>
            <a:pPr marL="285750" indent="-285750">
              <a:buFont typeface="Arial" panose="020B0604020202020204" pitchFamily="34" charset="0"/>
              <a:buChar char="•"/>
            </a:pPr>
            <a:r>
              <a:rPr lang="en-US" dirty="0" smtClean="0"/>
              <a:t>Hold rod with reel facing upward.</a:t>
            </a:r>
          </a:p>
          <a:p>
            <a:pPr marL="285750" indent="-285750">
              <a:buFont typeface="Arial" panose="020B0604020202020204" pitchFamily="34" charset="0"/>
              <a:buChar char="•"/>
            </a:pPr>
            <a:r>
              <a:rPr lang="en-US" dirty="0" smtClean="0"/>
              <a:t>Push and hold button on back of reel.</a:t>
            </a:r>
          </a:p>
          <a:p>
            <a:pPr marL="285750" indent="-285750">
              <a:buFont typeface="Arial" panose="020B0604020202020204" pitchFamily="34" charset="0"/>
              <a:buChar char="•"/>
            </a:pPr>
            <a:r>
              <a:rPr lang="en-US" dirty="0" smtClean="0"/>
              <a:t>Look around to avoid humans and/or objects that would cause a snag.</a:t>
            </a:r>
          </a:p>
          <a:p>
            <a:pPr marL="285750" indent="-285750">
              <a:buFont typeface="Arial" panose="020B0604020202020204" pitchFamily="34" charset="0"/>
              <a:buChar char="•"/>
            </a:pPr>
            <a:r>
              <a:rPr lang="en-US" dirty="0" smtClean="0"/>
              <a:t>If safe, slowly bring rod over your shoulder.</a:t>
            </a:r>
          </a:p>
          <a:p>
            <a:pPr marL="285750" indent="-285750">
              <a:buFont typeface="Arial" panose="020B0604020202020204" pitchFamily="34" charset="0"/>
              <a:buChar char="•"/>
            </a:pPr>
            <a:r>
              <a:rPr lang="en-US" dirty="0" smtClean="0"/>
              <a:t>To cast, swing rod forward releasing button right after rod tip passes the vertical position.</a:t>
            </a:r>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97170" y="4821969"/>
            <a:ext cx="2481755" cy="1958446"/>
          </a:xfrm>
          <a:prstGeom prst="rect">
            <a:avLst/>
          </a:prstGeom>
        </p:spPr>
      </p:pic>
      <p:pic>
        <p:nvPicPr>
          <p:cNvPr id="10" name="Picture 9"/>
          <p:cNvPicPr>
            <a:picLocks noChangeAspect="1"/>
          </p:cNvPicPr>
          <p:nvPr/>
        </p:nvPicPr>
        <p:blipFill>
          <a:blip r:embed="rId4"/>
          <a:stretch>
            <a:fillRect/>
          </a:stretch>
        </p:blipFill>
        <p:spPr>
          <a:xfrm>
            <a:off x="4508639" y="4822772"/>
            <a:ext cx="1456732" cy="1957643"/>
          </a:xfrm>
          <a:prstGeom prst="rect">
            <a:avLst/>
          </a:prstGeom>
        </p:spPr>
      </p:pic>
      <p:pic>
        <p:nvPicPr>
          <p:cNvPr id="11" name="Picture 10"/>
          <p:cNvPicPr>
            <a:picLocks noChangeAspect="1"/>
          </p:cNvPicPr>
          <p:nvPr/>
        </p:nvPicPr>
        <p:blipFill>
          <a:blip r:embed="rId5"/>
          <a:stretch>
            <a:fillRect/>
          </a:stretch>
        </p:blipFill>
        <p:spPr>
          <a:xfrm>
            <a:off x="7705747" y="4895984"/>
            <a:ext cx="3071342" cy="1884431"/>
          </a:xfrm>
          <a:prstGeom prst="rect">
            <a:avLst/>
          </a:prstGeom>
        </p:spPr>
      </p:pic>
    </p:spTree>
    <p:extLst>
      <p:ext uri="{BB962C8B-B14F-4D97-AF65-F5344CB8AC3E}">
        <p14:creationId xmlns:p14="http://schemas.microsoft.com/office/powerpoint/2010/main" val="4027101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313879" y="1562002"/>
            <a:ext cx="1051706" cy="369332"/>
          </a:xfrm>
          <a:prstGeom prst="rect">
            <a:avLst/>
          </a:prstGeom>
          <a:noFill/>
        </p:spPr>
        <p:txBody>
          <a:bodyPr wrap="square" rtlCol="0">
            <a:spAutoFit/>
          </a:bodyPr>
          <a:lstStyle/>
          <a:p>
            <a:r>
              <a:rPr lang="en-US" dirty="0" smtClean="0">
                <a:solidFill>
                  <a:schemeClr val="bg1"/>
                </a:solidFill>
              </a:rPr>
              <a:t>Chapter</a:t>
            </a:r>
            <a:endParaRPr lang="en-US" dirty="0">
              <a:solidFill>
                <a:schemeClr val="bg1"/>
              </a:solidFill>
            </a:endParaRPr>
          </a:p>
        </p:txBody>
      </p:sp>
      <p:sp>
        <p:nvSpPr>
          <p:cNvPr id="15" name="TextBox 14"/>
          <p:cNvSpPr txBox="1"/>
          <p:nvPr/>
        </p:nvSpPr>
        <p:spPr>
          <a:xfrm>
            <a:off x="281024" y="147129"/>
            <a:ext cx="11910976" cy="984885"/>
          </a:xfrm>
          <a:prstGeom prst="rect">
            <a:avLst/>
          </a:prstGeom>
          <a:noFill/>
        </p:spPr>
        <p:txBody>
          <a:bodyPr wrap="square" rtlCol="0">
            <a:spAutoFit/>
          </a:bodyPr>
          <a:lstStyle/>
          <a:p>
            <a:pPr algn="ctr"/>
            <a:r>
              <a:rPr lang="en-US" sz="4000" b="1" u="sng" dirty="0" smtClean="0"/>
              <a:t>Additional Information and Resources (Slide 33- 34)</a:t>
            </a:r>
          </a:p>
          <a:p>
            <a:endParaRPr lang="en-US" dirty="0"/>
          </a:p>
        </p:txBody>
      </p:sp>
      <p:pic>
        <p:nvPicPr>
          <p:cNvPr id="17" name="Picture 16" descr="facebook logo">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34389" y="3162190"/>
            <a:ext cx="1371600" cy="419100"/>
          </a:xfrm>
          <a:prstGeom prst="rect">
            <a:avLst/>
          </a:prstGeom>
          <a:noFill/>
          <a:ln>
            <a:noFill/>
          </a:ln>
        </p:spPr>
      </p:pic>
      <p:sp>
        <p:nvSpPr>
          <p:cNvPr id="18" name="TextBox 17"/>
          <p:cNvSpPr txBox="1"/>
          <p:nvPr/>
        </p:nvSpPr>
        <p:spPr>
          <a:xfrm>
            <a:off x="7405989" y="3119625"/>
            <a:ext cx="6813785" cy="923330"/>
          </a:xfrm>
          <a:prstGeom prst="rect">
            <a:avLst/>
          </a:prstGeom>
          <a:noFill/>
        </p:spPr>
        <p:txBody>
          <a:bodyPr wrap="square" rtlCol="0">
            <a:spAutoFit/>
          </a:bodyPr>
          <a:lstStyle/>
          <a:p>
            <a:r>
              <a:rPr lang="en-US" b="1" dirty="0" smtClean="0">
                <a:solidFill>
                  <a:schemeClr val="accent1">
                    <a:lumMod val="50000"/>
                  </a:schemeClr>
                </a:solidFill>
              </a:rPr>
              <a:t>Search: CONNECTICUT FISH AND WILDLIFE</a:t>
            </a:r>
          </a:p>
          <a:p>
            <a:r>
              <a:rPr lang="en-US"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and on Twitter </a:t>
            </a:r>
            <a:r>
              <a:rPr lang="en-US" b="1"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@CTFISHINGINFO</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chemeClr val="accent1">
                  <a:lumMod val="50000"/>
                </a:schemeClr>
              </a:solidFill>
            </a:endParaRPr>
          </a:p>
        </p:txBody>
      </p:sp>
      <p:sp>
        <p:nvSpPr>
          <p:cNvPr id="14" name="TextBox 13"/>
          <p:cNvSpPr txBox="1"/>
          <p:nvPr/>
        </p:nvSpPr>
        <p:spPr>
          <a:xfrm>
            <a:off x="112390" y="897185"/>
            <a:ext cx="11843998" cy="6278642"/>
          </a:xfrm>
          <a:prstGeom prst="rect">
            <a:avLst/>
          </a:prstGeom>
          <a:noFill/>
        </p:spPr>
        <p:txBody>
          <a:bodyPr wrap="square" rtlCol="0">
            <a:spAutoFit/>
          </a:bodyPr>
          <a:lstStyle/>
          <a:p>
            <a:r>
              <a:rPr lang="en-US" sz="3200" b="1" dirty="0" smtClean="0"/>
              <a:t>SLIDE 12 </a:t>
            </a:r>
          </a:p>
          <a:p>
            <a:r>
              <a:rPr lang="en-US" dirty="0" smtClean="0"/>
              <a:t>Refer students to additional chapters in manual to learn more about fishing CT:</a:t>
            </a:r>
          </a:p>
          <a:p>
            <a:pPr marL="285750" indent="-285750">
              <a:buFont typeface="Arial" panose="020B0604020202020204" pitchFamily="34" charset="0"/>
              <a:buChar char="•"/>
            </a:pPr>
            <a:r>
              <a:rPr lang="en-US" dirty="0" smtClean="0"/>
              <a:t>Chapter 9 – Fisheries Management</a:t>
            </a:r>
          </a:p>
          <a:p>
            <a:pPr marL="285750" indent="-285750">
              <a:buFont typeface="Arial" panose="020B0604020202020204" pitchFamily="34" charset="0"/>
              <a:buChar char="•"/>
            </a:pPr>
            <a:r>
              <a:rPr lang="en-US" dirty="0" smtClean="0"/>
              <a:t>Ice Fishing</a:t>
            </a:r>
          </a:p>
          <a:p>
            <a:pPr marL="285750" indent="-285750">
              <a:buFont typeface="Arial" panose="020B0604020202020204" pitchFamily="34" charset="0"/>
              <a:buChar char="•"/>
            </a:pPr>
            <a:r>
              <a:rPr lang="en-US" dirty="0" smtClean="0"/>
              <a:t>Saltwater Fishing</a:t>
            </a:r>
          </a:p>
          <a:p>
            <a:endParaRPr lang="en-US" dirty="0" smtClean="0"/>
          </a:p>
          <a:p>
            <a:r>
              <a:rPr lang="en-US" dirty="0" smtClean="0"/>
              <a:t>Encourage students to test their new knowledge with </a:t>
            </a:r>
            <a:r>
              <a:rPr lang="en-US" b="1" dirty="0" smtClean="0"/>
              <a:t>ACTIVITY GUIDE questions pages 24-27</a:t>
            </a:r>
          </a:p>
          <a:p>
            <a:endParaRPr lang="en-US" dirty="0"/>
          </a:p>
          <a:p>
            <a:r>
              <a:rPr lang="en-US" dirty="0" smtClean="0"/>
              <a:t>Students can </a:t>
            </a:r>
            <a:r>
              <a:rPr lang="en-US" b="1" dirty="0" smtClean="0"/>
              <a:t>stay connected via Facebook and Twitter</a:t>
            </a:r>
          </a:p>
          <a:p>
            <a:endParaRPr lang="en-US" dirty="0" smtClean="0"/>
          </a:p>
          <a:p>
            <a:endParaRPr lang="en-US" b="1" dirty="0" smtClean="0"/>
          </a:p>
          <a:p>
            <a:endParaRPr lang="en-US" sz="3200" b="1" dirty="0" smtClean="0"/>
          </a:p>
          <a:p>
            <a:r>
              <a:rPr lang="en-US" sz="3200" b="1" dirty="0" smtClean="0"/>
              <a:t>SLIDE 13</a:t>
            </a:r>
          </a:p>
          <a:p>
            <a:r>
              <a:rPr lang="en-US" dirty="0" smtClean="0"/>
              <a:t>DEEP </a:t>
            </a:r>
            <a:r>
              <a:rPr lang="en-US" dirty="0"/>
              <a:t>has </a:t>
            </a:r>
            <a:r>
              <a:rPr lang="en-US" dirty="0" smtClean="0"/>
              <a:t>printed </a:t>
            </a:r>
            <a:r>
              <a:rPr lang="en-US" dirty="0"/>
              <a:t>media </a:t>
            </a:r>
            <a:r>
              <a:rPr lang="en-US" dirty="0" smtClean="0"/>
              <a:t>available:</a:t>
            </a:r>
          </a:p>
          <a:p>
            <a:pPr marL="285750" indent="-285750">
              <a:buFont typeface="Arial" panose="020B0604020202020204" pitchFamily="34" charset="0"/>
              <a:buChar char="•"/>
            </a:pPr>
            <a:r>
              <a:rPr lang="en-US" b="1" dirty="0" smtClean="0"/>
              <a:t>CT wildlife magazine</a:t>
            </a:r>
          </a:p>
          <a:p>
            <a:pPr marL="285750" indent="-285750">
              <a:buFont typeface="Arial" panose="020B0604020202020204" pitchFamily="34" charset="0"/>
              <a:buChar char="•"/>
            </a:pPr>
            <a:r>
              <a:rPr lang="en-US" b="1" i="1" dirty="0" smtClean="0"/>
              <a:t>Freshwater</a:t>
            </a:r>
            <a:r>
              <a:rPr lang="en-US" b="1" dirty="0" smtClean="0"/>
              <a:t> </a:t>
            </a:r>
            <a:r>
              <a:rPr lang="en-US" b="1" i="1" dirty="0" smtClean="0"/>
              <a:t>Fishes </a:t>
            </a:r>
            <a:r>
              <a:rPr lang="en-US" b="1" i="1" dirty="0"/>
              <a:t>of </a:t>
            </a:r>
            <a:r>
              <a:rPr lang="en-US" b="1" i="1" dirty="0" smtClean="0"/>
              <a:t>Connecticut </a:t>
            </a:r>
            <a:r>
              <a:rPr lang="en-US" b="1" dirty="0" smtClean="0"/>
              <a:t>book </a:t>
            </a:r>
          </a:p>
          <a:p>
            <a:pPr marL="285750" indent="-285750">
              <a:buFont typeface="Arial" panose="020B0604020202020204" pitchFamily="34" charset="0"/>
              <a:buChar char="•"/>
            </a:pPr>
            <a:r>
              <a:rPr lang="en-US" b="1" dirty="0"/>
              <a:t>F</a:t>
            </a:r>
            <a:r>
              <a:rPr lang="en-US" b="1" dirty="0" smtClean="0"/>
              <a:t>isheries Guide to Lake and Ponds of Connecticut</a:t>
            </a:r>
            <a:r>
              <a:rPr lang="en-US" dirty="0" smtClean="0"/>
              <a:t> </a:t>
            </a:r>
          </a:p>
          <a:p>
            <a:endParaRPr lang="en-US" dirty="0" smtClean="0"/>
          </a:p>
          <a:p>
            <a:endParaRPr lang="en-US" dirty="0" smtClean="0"/>
          </a:p>
          <a:p>
            <a:pPr marL="285750" indent="-285750">
              <a:buFont typeface="Arial" panose="020B0604020202020204" pitchFamily="34" charset="0"/>
              <a:buChar char="•"/>
            </a:pPr>
            <a:endParaRPr lang="en-US" dirty="0" smtClean="0"/>
          </a:p>
        </p:txBody>
      </p:sp>
      <p:pic>
        <p:nvPicPr>
          <p:cNvPr id="7" name="Picture 6" descr="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0125" y="3119625"/>
            <a:ext cx="532511" cy="632179"/>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sp>
        <p:nvSpPr>
          <p:cNvPr id="2" name="TextBox 1"/>
          <p:cNvSpPr txBox="1"/>
          <p:nvPr/>
        </p:nvSpPr>
        <p:spPr>
          <a:xfrm>
            <a:off x="5841516" y="5043316"/>
            <a:ext cx="4756798" cy="1754326"/>
          </a:xfrm>
          <a:prstGeom prst="rect">
            <a:avLst/>
          </a:prstGeom>
          <a:noFill/>
        </p:spPr>
        <p:txBody>
          <a:bodyPr wrap="square" rtlCol="0">
            <a:spAutoFit/>
          </a:bodyPr>
          <a:lstStyle/>
          <a:p>
            <a:r>
              <a:rPr lang="en-US" dirty="0"/>
              <a:t>DEEP website offers </a:t>
            </a:r>
            <a:r>
              <a:rPr lang="en-US" dirty="0">
                <a:hlinkClick r:id="rId5"/>
              </a:rPr>
              <a:t>www.ct.gov/deep/fishing</a:t>
            </a:r>
            <a:r>
              <a:rPr lang="en-US" dirty="0"/>
              <a:t> :</a:t>
            </a:r>
          </a:p>
          <a:p>
            <a:pPr marL="285750" indent="-285750">
              <a:buFont typeface="Arial" panose="020B0604020202020204" pitchFamily="34" charset="0"/>
              <a:buChar char="•"/>
            </a:pPr>
            <a:r>
              <a:rPr lang="en-US" b="1" dirty="0"/>
              <a:t>trout stocking </a:t>
            </a:r>
            <a:r>
              <a:rPr lang="en-US" b="1" dirty="0" smtClean="0"/>
              <a:t>interactive maps </a:t>
            </a:r>
            <a:endParaRPr lang="en-US" b="1" dirty="0"/>
          </a:p>
          <a:p>
            <a:pPr marL="285750" indent="-285750">
              <a:buFont typeface="Arial" panose="020B0604020202020204" pitchFamily="34" charset="0"/>
              <a:buChar char="•"/>
            </a:pPr>
            <a:r>
              <a:rPr lang="en-US" b="1" dirty="0"/>
              <a:t>lake and pond contour maps</a:t>
            </a:r>
          </a:p>
          <a:p>
            <a:pPr marL="285750" indent="-285750">
              <a:buFont typeface="Arial" panose="020B0604020202020204" pitchFamily="34" charset="0"/>
              <a:buChar char="•"/>
            </a:pPr>
            <a:r>
              <a:rPr lang="en-US" b="1" dirty="0"/>
              <a:t>Weekly Fishing Reports</a:t>
            </a:r>
          </a:p>
          <a:p>
            <a:pPr marL="285750" indent="-285750">
              <a:buFont typeface="Arial" panose="020B0604020202020204" pitchFamily="34" charset="0"/>
              <a:buChar char="•"/>
            </a:pPr>
            <a:r>
              <a:rPr lang="en-US" b="1" dirty="0"/>
              <a:t>Electronic CT </a:t>
            </a:r>
            <a:r>
              <a:rPr lang="en-US" b="1" dirty="0" err="1"/>
              <a:t>Fishin</a:t>
            </a:r>
            <a:r>
              <a:rPr lang="en-US" b="1" dirty="0"/>
              <a:t>’ Tips </a:t>
            </a:r>
            <a:r>
              <a:rPr lang="en-US" b="1" dirty="0" smtClean="0"/>
              <a:t>newsletter</a:t>
            </a:r>
          </a:p>
          <a:p>
            <a:pPr marL="285750" indent="-285750">
              <a:buFont typeface="Arial" panose="020B0604020202020204" pitchFamily="34" charset="0"/>
              <a:buChar char="•"/>
            </a:pPr>
            <a:r>
              <a:rPr lang="en-US" b="1" dirty="0" smtClean="0"/>
              <a:t>CT is Fishy interactive application</a:t>
            </a:r>
            <a:endParaRPr lang="en-US" b="1" dirty="0"/>
          </a:p>
        </p:txBody>
      </p:sp>
      <p:cxnSp>
        <p:nvCxnSpPr>
          <p:cNvPr id="5" name="Straight Connector 4"/>
          <p:cNvCxnSpPr/>
          <p:nvPr/>
        </p:nvCxnSpPr>
        <p:spPr>
          <a:xfrm flipV="1">
            <a:off x="281024" y="4131756"/>
            <a:ext cx="11120984" cy="3732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878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0803" y="256252"/>
            <a:ext cx="3796039" cy="584775"/>
          </a:xfrm>
          <a:prstGeom prst="rect">
            <a:avLst/>
          </a:prstGeom>
          <a:noFill/>
        </p:spPr>
        <p:txBody>
          <a:bodyPr wrap="none" rtlCol="0">
            <a:spAutoFit/>
          </a:bodyPr>
          <a:lstStyle/>
          <a:p>
            <a:r>
              <a:rPr lang="en-US" sz="3200" b="1" dirty="0" smtClean="0"/>
              <a:t>Fishing Trip (Slide 35)</a:t>
            </a:r>
            <a:endParaRPr lang="en-US" sz="32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1934" y="-251670"/>
            <a:ext cx="3498592" cy="2129266"/>
          </a:xfrm>
          <a:prstGeom prst="rect">
            <a:avLst/>
          </a:prstGeom>
        </p:spPr>
      </p:pic>
      <p:sp>
        <p:nvSpPr>
          <p:cNvPr id="3" name="TextBox 2"/>
          <p:cNvSpPr txBox="1"/>
          <p:nvPr/>
        </p:nvSpPr>
        <p:spPr>
          <a:xfrm>
            <a:off x="558606" y="1348950"/>
            <a:ext cx="11551920" cy="5078313"/>
          </a:xfrm>
          <a:prstGeom prst="rect">
            <a:avLst/>
          </a:prstGeom>
          <a:noFill/>
        </p:spPr>
        <p:txBody>
          <a:bodyPr wrap="square" rtlCol="0">
            <a:spAutoFit/>
          </a:bodyPr>
          <a:lstStyle/>
          <a:p>
            <a:r>
              <a:rPr lang="en-US" sz="2400" b="1" dirty="0" smtClean="0"/>
              <a:t>Fishing Trip</a:t>
            </a:r>
          </a:p>
          <a:p>
            <a:pPr marL="285750" indent="-285750">
              <a:buFont typeface="Arial" panose="020B0604020202020204" pitchFamily="34" charset="0"/>
              <a:buChar char="•"/>
            </a:pPr>
            <a:r>
              <a:rPr lang="en-US" b="1" dirty="0"/>
              <a:t>INSTRUCTORS SHOULD PICK SITE OF TRIP AHEAD OF TIME</a:t>
            </a:r>
          </a:p>
          <a:p>
            <a:pPr marL="742950" lvl="1" indent="-285750">
              <a:buFont typeface="Arial" panose="020B0604020202020204" pitchFamily="34" charset="0"/>
              <a:buChar char="•"/>
            </a:pPr>
            <a:r>
              <a:rPr lang="en-US" dirty="0"/>
              <a:t>Scout area for hazards. Avoid rocks, steep banks, streams and rivers.</a:t>
            </a:r>
          </a:p>
          <a:p>
            <a:pPr marL="742950" lvl="1" indent="-285750">
              <a:buFont typeface="Arial" panose="020B0604020202020204" pitchFamily="34" charset="0"/>
              <a:buChar char="•"/>
            </a:pPr>
            <a:r>
              <a:rPr lang="en-US" dirty="0"/>
              <a:t>Look for an open shoreline – void of overhanging trees, brush, and thick aquatic vegetation</a:t>
            </a:r>
          </a:p>
          <a:p>
            <a:pPr marL="742950" lvl="1" indent="-285750">
              <a:buFont typeface="Arial" panose="020B0604020202020204" pitchFamily="34" charset="0"/>
              <a:buChar char="•"/>
            </a:pPr>
            <a:r>
              <a:rPr lang="en-US" dirty="0"/>
              <a:t>Consider creature comforts – picnic tables, restrooms or outhouse (Trout Parks and Community Fishing Waters!)</a:t>
            </a:r>
          </a:p>
          <a:p>
            <a:pPr marL="285750" indent="-285750">
              <a:buFont typeface="Arial" panose="020B0604020202020204" pitchFamily="34" charset="0"/>
              <a:buChar char="•"/>
            </a:pPr>
            <a:r>
              <a:rPr lang="en-US" b="1" dirty="0" smtClean="0"/>
              <a:t>Discuss with students:</a:t>
            </a:r>
          </a:p>
          <a:p>
            <a:pPr marL="742950" lvl="1" indent="-285750">
              <a:buFont typeface="Arial" panose="020B0604020202020204" pitchFamily="34" charset="0"/>
              <a:buChar char="•"/>
            </a:pPr>
            <a:r>
              <a:rPr lang="en-US" dirty="0" smtClean="0"/>
              <a:t>What waterbody are you fishing and where you will meet?</a:t>
            </a:r>
          </a:p>
          <a:p>
            <a:pPr marL="742950" lvl="1" indent="-285750">
              <a:buFont typeface="Arial" panose="020B0604020202020204" pitchFamily="34" charset="0"/>
              <a:buChar char="•"/>
            </a:pPr>
            <a:r>
              <a:rPr lang="en-US" dirty="0" smtClean="0"/>
              <a:t>What time?</a:t>
            </a:r>
          </a:p>
          <a:p>
            <a:pPr marL="742950" lvl="1" indent="-285750">
              <a:buFont typeface="Arial" panose="020B0604020202020204" pitchFamily="34" charset="0"/>
              <a:buChar char="•"/>
            </a:pPr>
            <a:r>
              <a:rPr lang="en-US" b="1" dirty="0" smtClean="0"/>
              <a:t>Have students bring their own bait! </a:t>
            </a:r>
            <a:r>
              <a:rPr lang="en-US" dirty="0" smtClean="0"/>
              <a:t>Recommend a local Bait and Tackle shop or they can dig their own worms.</a:t>
            </a:r>
          </a:p>
          <a:p>
            <a:pPr marL="742950" lvl="1" indent="-285750">
              <a:buFont typeface="Arial" panose="020B0604020202020204" pitchFamily="34" charset="0"/>
              <a:buChar char="•"/>
            </a:pPr>
            <a:r>
              <a:rPr lang="en-US" dirty="0" smtClean="0"/>
              <a:t>Rain or shine? Decide and discuss a rain date if possible.</a:t>
            </a:r>
            <a:endParaRPr lang="en-US" dirty="0"/>
          </a:p>
          <a:p>
            <a:pPr marL="285750" indent="-285750">
              <a:buFont typeface="Arial" panose="020B0604020202020204" pitchFamily="34" charset="0"/>
              <a:buChar char="•"/>
            </a:pPr>
            <a:r>
              <a:rPr lang="en-US" dirty="0" smtClean="0"/>
              <a:t>Reminder parents to bring:</a:t>
            </a:r>
          </a:p>
          <a:p>
            <a:pPr marL="742950" lvl="1" indent="-285750">
              <a:buFont typeface="Arial" panose="020B0604020202020204" pitchFamily="34" charset="0"/>
              <a:buChar char="•"/>
            </a:pPr>
            <a:r>
              <a:rPr lang="en-US" dirty="0" smtClean="0"/>
              <a:t>Snacks, lunch, water.</a:t>
            </a:r>
          </a:p>
          <a:p>
            <a:pPr marL="742950" lvl="1" indent="-285750">
              <a:buFont typeface="Arial" panose="020B0604020202020204" pitchFamily="34" charset="0"/>
              <a:buChar char="•"/>
            </a:pPr>
            <a:r>
              <a:rPr lang="en-US" dirty="0" smtClean="0"/>
              <a:t>Sunscreen, sunglasses, wipes or towels, bug spray, extra footwear or clothes.</a:t>
            </a:r>
          </a:p>
          <a:p>
            <a:pPr marL="742950" lvl="1" indent="-285750">
              <a:buFont typeface="Arial" panose="020B0604020202020204" pitchFamily="34" charset="0"/>
              <a:buChar char="•"/>
            </a:pPr>
            <a:r>
              <a:rPr lang="en-US" dirty="0" smtClean="0"/>
              <a:t>Cooler with ice if they plan to harvest fish.</a:t>
            </a:r>
          </a:p>
          <a:p>
            <a:pPr marL="742950" lvl="1" indent="-285750">
              <a:buFont typeface="Arial" panose="020B0604020202020204" pitchFamily="34" charset="0"/>
              <a:buChar char="•"/>
            </a:pPr>
            <a:r>
              <a:rPr lang="en-US" dirty="0" smtClean="0"/>
              <a:t>Rods and reels if they wish. Or they could borrow CARE equipment.</a:t>
            </a:r>
          </a:p>
          <a:p>
            <a:pPr marL="285750" indent="-285750">
              <a:buFont typeface="Arial" panose="020B0604020202020204" pitchFamily="34" charset="0"/>
              <a:buChar char="•"/>
            </a:pPr>
            <a:r>
              <a:rPr lang="en-US" dirty="0" smtClean="0"/>
              <a:t>Students should set up their own rods and reels with guidance from Instructors.</a:t>
            </a:r>
          </a:p>
          <a:p>
            <a:pPr marL="285750" indent="-285750">
              <a:buFont typeface="Arial" panose="020B0604020202020204" pitchFamily="34" charset="0"/>
              <a:buChar char="•"/>
            </a:pPr>
            <a:r>
              <a:rPr lang="en-US" dirty="0" smtClean="0"/>
              <a:t>Instructors consider setting up a few rods and reels with casting plugs to practice casting with backyard bass.</a:t>
            </a:r>
          </a:p>
        </p:txBody>
      </p:sp>
    </p:spTree>
    <p:extLst>
      <p:ext uri="{BB962C8B-B14F-4D97-AF65-F5344CB8AC3E}">
        <p14:creationId xmlns:p14="http://schemas.microsoft.com/office/powerpoint/2010/main" val="3324037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9346" y="228188"/>
            <a:ext cx="5701754" cy="584775"/>
          </a:xfrm>
          <a:prstGeom prst="rect">
            <a:avLst/>
          </a:prstGeom>
          <a:noFill/>
        </p:spPr>
        <p:txBody>
          <a:bodyPr wrap="none" rtlCol="0">
            <a:spAutoFit/>
          </a:bodyPr>
          <a:lstStyle/>
          <a:p>
            <a:r>
              <a:rPr lang="en-US" sz="3200" b="1" dirty="0" smtClean="0"/>
              <a:t>SUMMARY &amp; CLOSING (Slide </a:t>
            </a:r>
            <a:r>
              <a:rPr lang="en-US" sz="3200" b="1" dirty="0"/>
              <a:t>3</a:t>
            </a:r>
            <a:r>
              <a:rPr lang="en-US" sz="3200" b="1" dirty="0" smtClean="0"/>
              <a:t>5)</a:t>
            </a:r>
            <a:endParaRPr lang="en-US" sz="32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1934" y="-251670"/>
            <a:ext cx="3498592" cy="2129266"/>
          </a:xfrm>
          <a:prstGeom prst="rect">
            <a:avLst/>
          </a:prstGeom>
        </p:spPr>
      </p:pic>
      <p:sp>
        <p:nvSpPr>
          <p:cNvPr id="3" name="TextBox 2"/>
          <p:cNvSpPr txBox="1"/>
          <p:nvPr/>
        </p:nvSpPr>
        <p:spPr>
          <a:xfrm>
            <a:off x="558606" y="1348950"/>
            <a:ext cx="11551920" cy="5632311"/>
          </a:xfrm>
          <a:prstGeom prst="rect">
            <a:avLst/>
          </a:prstGeom>
          <a:noFill/>
        </p:spPr>
        <p:txBody>
          <a:bodyPr wrap="square" rtlCol="0">
            <a:spAutoFit/>
          </a:bodyPr>
          <a:lstStyle/>
          <a:p>
            <a:r>
              <a:rPr lang="en-US" sz="2400" b="1" dirty="0" smtClean="0"/>
              <a:t>Here is your opportunity to inspire your class to go fishing!</a:t>
            </a:r>
          </a:p>
          <a:p>
            <a:endParaRPr lang="en-US" sz="2400" b="1" dirty="0"/>
          </a:p>
          <a:p>
            <a:r>
              <a:rPr lang="en-US" sz="2400" b="1" dirty="0" smtClean="0"/>
              <a:t>Emphasize:</a:t>
            </a:r>
          </a:p>
          <a:p>
            <a:r>
              <a:rPr lang="en-US" sz="2400" b="1" dirty="0"/>
              <a:t>	</a:t>
            </a:r>
            <a:r>
              <a:rPr lang="en-US" sz="2400" b="1" dirty="0" smtClean="0"/>
              <a:t>- </a:t>
            </a:r>
            <a:r>
              <a:rPr lang="en-US" sz="2400" dirty="0" smtClean="0"/>
              <a:t>Fishing is a great family activity</a:t>
            </a:r>
            <a:endParaRPr lang="en-US" sz="2400" dirty="0"/>
          </a:p>
          <a:p>
            <a:r>
              <a:rPr lang="en-US" sz="2400" dirty="0" smtClean="0"/>
              <a:t>	- Have Fun!</a:t>
            </a:r>
          </a:p>
          <a:p>
            <a:r>
              <a:rPr lang="en-US" sz="2400" dirty="0"/>
              <a:t>	</a:t>
            </a:r>
            <a:r>
              <a:rPr lang="en-US" sz="2400" dirty="0" smtClean="0"/>
              <a:t>- CT has diverse </a:t>
            </a:r>
            <a:r>
              <a:rPr lang="en-US" sz="2400" dirty="0"/>
              <a:t>fishing </a:t>
            </a:r>
            <a:r>
              <a:rPr lang="en-US" sz="2400" dirty="0" smtClean="0"/>
              <a:t>opportunities:  Lakes</a:t>
            </a:r>
            <a:r>
              <a:rPr lang="en-US" sz="2400" dirty="0"/>
              <a:t>, ponds, rivers, streams, and </a:t>
            </a:r>
            <a:r>
              <a:rPr lang="en-US" sz="2400" dirty="0" smtClean="0"/>
              <a:t>Long </a:t>
            </a:r>
            <a:r>
              <a:rPr lang="en-US" sz="2400" dirty="0"/>
              <a:t>Island </a:t>
            </a:r>
            <a:r>
              <a:rPr lang="en-US" sz="2400" dirty="0" smtClean="0"/>
              <a:t>	Sound</a:t>
            </a:r>
            <a:endParaRPr lang="en-US" sz="2400" dirty="0"/>
          </a:p>
          <a:p>
            <a:pPr lvl="2"/>
            <a:r>
              <a:rPr lang="en-US" sz="2400" dirty="0" smtClean="0"/>
              <a:t>- 100</a:t>
            </a:r>
            <a:r>
              <a:rPr lang="en-US" sz="2400" dirty="0"/>
              <a:t>% of sportsmen license fees go directly to support improving fish and wildlife in </a:t>
            </a:r>
            <a:r>
              <a:rPr lang="en-US" sz="2400" dirty="0" smtClean="0"/>
              <a:t>   CT!</a:t>
            </a:r>
          </a:p>
          <a:p>
            <a:r>
              <a:rPr lang="en-US" sz="2400" dirty="0"/>
              <a:t>	</a:t>
            </a:r>
            <a:r>
              <a:rPr lang="en-US" sz="2400" dirty="0" smtClean="0"/>
              <a:t>- Enjoy the beautiful surroundings and wildlife while fishing</a:t>
            </a:r>
          </a:p>
          <a:p>
            <a:endParaRPr lang="en-US" sz="2400" b="1" dirty="0"/>
          </a:p>
          <a:p>
            <a:r>
              <a:rPr lang="en-US" sz="2400" b="1" dirty="0" smtClean="0"/>
              <a:t>Thank your students for coming to the class and get pumped up for our Fishing Trip!</a:t>
            </a:r>
          </a:p>
          <a:p>
            <a:endParaRPr lang="en-US" sz="2400" b="1" dirty="0"/>
          </a:p>
          <a:p>
            <a:r>
              <a:rPr lang="en-US" sz="2400" b="1" dirty="0" smtClean="0"/>
              <a:t>Hand out survey card and remind class to take the survey!</a:t>
            </a:r>
          </a:p>
          <a:p>
            <a:endParaRPr lang="en-US" sz="2400" b="1" dirty="0" smtClean="0"/>
          </a:p>
        </p:txBody>
      </p:sp>
    </p:spTree>
    <p:extLst>
      <p:ext uri="{BB962C8B-B14F-4D97-AF65-F5344CB8AC3E}">
        <p14:creationId xmlns:p14="http://schemas.microsoft.com/office/powerpoint/2010/main" val="3267090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4842" y="209088"/>
            <a:ext cx="8206029" cy="584775"/>
          </a:xfrm>
          <a:prstGeom prst="rect">
            <a:avLst/>
          </a:prstGeom>
          <a:noFill/>
        </p:spPr>
        <p:txBody>
          <a:bodyPr wrap="none" rtlCol="0">
            <a:spAutoFit/>
          </a:bodyPr>
          <a:lstStyle/>
          <a:p>
            <a:r>
              <a:rPr lang="en-US" sz="3200" b="1" dirty="0" smtClean="0"/>
              <a:t>WELCOME &amp; INTRODUCTION  (Slide </a:t>
            </a:r>
            <a:r>
              <a:rPr lang="en-US" sz="3200" b="1" dirty="0"/>
              <a:t>2</a:t>
            </a:r>
            <a:r>
              <a:rPr lang="en-US" sz="3200" b="1" dirty="0" smtClean="0"/>
              <a:t> – Page ii)</a:t>
            </a:r>
            <a:endParaRPr lang="en-US" sz="32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4115" y="-221879"/>
            <a:ext cx="2807885" cy="1877596"/>
          </a:xfrm>
          <a:prstGeom prst="rect">
            <a:avLst/>
          </a:prstGeom>
        </p:spPr>
      </p:pic>
      <p:sp>
        <p:nvSpPr>
          <p:cNvPr id="3" name="TextBox 2"/>
          <p:cNvSpPr txBox="1"/>
          <p:nvPr/>
        </p:nvSpPr>
        <p:spPr>
          <a:xfrm>
            <a:off x="420812" y="1496764"/>
            <a:ext cx="11350375" cy="5632311"/>
          </a:xfrm>
          <a:prstGeom prst="rect">
            <a:avLst/>
          </a:prstGeom>
          <a:noFill/>
        </p:spPr>
        <p:txBody>
          <a:bodyPr wrap="square" rtlCol="0">
            <a:spAutoFit/>
          </a:bodyPr>
          <a:lstStyle/>
          <a:p>
            <a:r>
              <a:rPr lang="en-US" sz="2400" b="1" dirty="0" smtClean="0">
                <a:solidFill>
                  <a:srgbClr val="FF0000"/>
                </a:solidFill>
              </a:rPr>
              <a:t>Distribute registration cards </a:t>
            </a:r>
            <a:r>
              <a:rPr lang="en-US" sz="2400" b="1" dirty="0">
                <a:solidFill>
                  <a:srgbClr val="FF0000"/>
                </a:solidFill>
              </a:rPr>
              <a:t>and distribute “Let’s Go Fishing!” student manual </a:t>
            </a:r>
            <a:endParaRPr lang="en-US" sz="2400" b="1" dirty="0" smtClean="0">
              <a:solidFill>
                <a:srgbClr val="FF0000"/>
              </a:solidFill>
            </a:endParaRPr>
          </a:p>
          <a:p>
            <a:pPr marL="285750" indent="-285750">
              <a:buFont typeface="Arial" panose="020B0604020202020204" pitchFamily="34" charset="0"/>
              <a:buChar char="•"/>
            </a:pPr>
            <a:r>
              <a:rPr lang="en-US" sz="1600" dirty="0" smtClean="0"/>
              <a:t>Information used for survey purposes only</a:t>
            </a:r>
          </a:p>
          <a:p>
            <a:pPr marL="285750" indent="-285750">
              <a:buFont typeface="Arial" panose="020B0604020202020204" pitchFamily="34" charset="0"/>
              <a:buChar char="•"/>
            </a:pPr>
            <a:r>
              <a:rPr lang="en-US" sz="1600" dirty="0" smtClean="0"/>
              <a:t>Email will allow us to get fishing related information and news to students to help increase success!</a:t>
            </a:r>
          </a:p>
          <a:p>
            <a:pPr marL="285750" indent="-285750">
              <a:buFont typeface="Arial" panose="020B0604020202020204" pitchFamily="34" charset="0"/>
              <a:buChar char="•"/>
            </a:pPr>
            <a:r>
              <a:rPr lang="en-US" sz="1600" dirty="0" smtClean="0"/>
              <a:t>Distribute SURVEY CARD with survey monkey link to gather students post-class feedback.</a:t>
            </a:r>
          </a:p>
          <a:p>
            <a:endParaRPr lang="en-US" sz="2400" b="1" dirty="0" smtClean="0"/>
          </a:p>
          <a:p>
            <a:r>
              <a:rPr lang="en-US" sz="2400" b="1" dirty="0" smtClean="0">
                <a:solidFill>
                  <a:srgbClr val="FF0000"/>
                </a:solidFill>
              </a:rPr>
              <a:t>Introduce Instructors and CARE Program</a:t>
            </a:r>
          </a:p>
          <a:p>
            <a:pPr marL="285750" indent="-285750">
              <a:buFont typeface="Arial" panose="020B0604020202020204" pitchFamily="34" charset="0"/>
              <a:buChar char="•"/>
            </a:pPr>
            <a:r>
              <a:rPr lang="en-US" sz="1600" dirty="0" smtClean="0"/>
              <a:t>This course is designed as a </a:t>
            </a:r>
            <a:r>
              <a:rPr lang="en-US" sz="1600" b="1" i="1" dirty="0" smtClean="0"/>
              <a:t>basic introduction </a:t>
            </a:r>
            <a:r>
              <a:rPr lang="en-US" sz="1600" dirty="0" smtClean="0"/>
              <a:t>to the family sport of freshwater fishing. Topics to be covered will be rod and reel setup, tackle, knots, rules and regulations, fish identification and ecology, baits, care of the catch, and casting.</a:t>
            </a:r>
          </a:p>
          <a:p>
            <a:pPr marL="285750" indent="-285750">
              <a:buFont typeface="Arial" panose="020B0604020202020204" pitchFamily="34" charset="0"/>
              <a:buChar char="•"/>
            </a:pPr>
            <a:r>
              <a:rPr lang="en-US" sz="1600" dirty="0" smtClean="0"/>
              <a:t>Connecticut Aquatic Resources Education (CARE) </a:t>
            </a:r>
            <a:r>
              <a:rPr lang="en-US" sz="1600" dirty="0"/>
              <a:t>program has taught over 180,000 people since 1986 and utilizes Volunteer Instructors - Over 700 Instructors trained and certified.</a:t>
            </a:r>
          </a:p>
          <a:p>
            <a:endParaRPr lang="en-US" sz="1600" b="1" dirty="0"/>
          </a:p>
          <a:p>
            <a:r>
              <a:rPr lang="en-US" sz="2400" b="1" dirty="0"/>
              <a:t>Connecticut Dept. of Energy and E</a:t>
            </a:r>
            <a:r>
              <a:rPr lang="en-US" sz="2400" b="1" dirty="0" smtClean="0"/>
              <a:t>nvironmental </a:t>
            </a:r>
            <a:r>
              <a:rPr lang="en-US" sz="2400" b="1" dirty="0"/>
              <a:t>Protection </a:t>
            </a:r>
            <a:r>
              <a:rPr lang="en-US" sz="2400" b="1" dirty="0" smtClean="0"/>
              <a:t>–Fisheries </a:t>
            </a:r>
            <a:r>
              <a:rPr lang="en-US" sz="2400" b="1" dirty="0" smtClean="0"/>
              <a:t>Division</a:t>
            </a:r>
          </a:p>
          <a:p>
            <a:pPr marL="285750" indent="-285750">
              <a:buFont typeface="Arial" panose="020B0604020202020204" pitchFamily="34" charset="0"/>
              <a:buChar char="•"/>
            </a:pPr>
            <a:r>
              <a:rPr lang="en-US" sz="1600" dirty="0" smtClean="0"/>
              <a:t>CARE is part of </a:t>
            </a:r>
            <a:r>
              <a:rPr lang="en-US" sz="1600" dirty="0" smtClean="0"/>
              <a:t>Fisheries </a:t>
            </a:r>
            <a:r>
              <a:rPr lang="en-US" sz="1600" dirty="0" smtClean="0"/>
              <a:t>Division (IFD). Goal of IFD is to:</a:t>
            </a:r>
          </a:p>
          <a:p>
            <a:pPr marL="742950" lvl="1" indent="-285750">
              <a:buFont typeface="Arial" panose="020B0604020202020204" pitchFamily="34" charset="0"/>
              <a:buChar char="•"/>
            </a:pPr>
            <a:r>
              <a:rPr lang="en-US" sz="1600" dirty="0" smtClean="0"/>
              <a:t>Conserve </a:t>
            </a:r>
            <a:r>
              <a:rPr lang="en-US" sz="1600" dirty="0"/>
              <a:t>and enhance fish </a:t>
            </a:r>
            <a:r>
              <a:rPr lang="en-US" sz="1600" dirty="0" smtClean="0"/>
              <a:t>populations, </a:t>
            </a:r>
            <a:endParaRPr lang="en-US" sz="1600" dirty="0"/>
          </a:p>
          <a:p>
            <a:pPr marL="742950" lvl="1" indent="-285750">
              <a:buFont typeface="Arial" panose="020B0604020202020204" pitchFamily="34" charset="0"/>
              <a:buChar char="•"/>
            </a:pPr>
            <a:r>
              <a:rPr lang="en-US" sz="1600" dirty="0"/>
              <a:t>Enhance recreational fishing </a:t>
            </a:r>
            <a:r>
              <a:rPr lang="en-US" sz="1600" dirty="0" smtClean="0"/>
              <a:t>opportunities.</a:t>
            </a:r>
          </a:p>
          <a:p>
            <a:pPr marL="285750" indent="-285750">
              <a:buFont typeface="Arial" panose="020B0604020202020204" pitchFamily="34" charset="0"/>
              <a:buChar char="•"/>
            </a:pPr>
            <a:r>
              <a:rPr lang="en-US" sz="1600" b="1" dirty="0" smtClean="0"/>
              <a:t>100% of sportsmen license fees go directly to support improving fish and wildlife in CT!</a:t>
            </a:r>
            <a:endParaRPr lang="en-US" sz="1600" b="1" dirty="0"/>
          </a:p>
          <a:p>
            <a:pPr lvl="1"/>
            <a:endParaRPr lang="en-US" sz="1600" dirty="0" smtClean="0"/>
          </a:p>
          <a:p>
            <a:pPr marL="285750" indent="-285750">
              <a:buFont typeface="Arial" panose="020B0604020202020204" pitchFamily="34" charset="0"/>
              <a:buChar char="•"/>
            </a:pPr>
            <a:endParaRPr lang="en-US" sz="1600" b="1" dirty="0"/>
          </a:p>
          <a:p>
            <a:endParaRPr lang="en-US" sz="2400" b="1" dirty="0"/>
          </a:p>
          <a:p>
            <a:endParaRPr lang="en-US" sz="1600" dirty="0"/>
          </a:p>
        </p:txBody>
      </p:sp>
    </p:spTree>
    <p:extLst>
      <p:ext uri="{BB962C8B-B14F-4D97-AF65-F5344CB8AC3E}">
        <p14:creationId xmlns:p14="http://schemas.microsoft.com/office/powerpoint/2010/main" val="3402887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4115" y="-221879"/>
            <a:ext cx="2807885" cy="1877596"/>
          </a:xfrm>
          <a:prstGeom prst="rect">
            <a:avLst/>
          </a:prstGeom>
        </p:spPr>
      </p:pic>
      <p:sp>
        <p:nvSpPr>
          <p:cNvPr id="6" name="TextBox 5"/>
          <p:cNvSpPr txBox="1"/>
          <p:nvPr/>
        </p:nvSpPr>
        <p:spPr>
          <a:xfrm>
            <a:off x="540244" y="1655717"/>
            <a:ext cx="5471286" cy="2985433"/>
          </a:xfrm>
          <a:prstGeom prst="rect">
            <a:avLst/>
          </a:prstGeom>
          <a:noFill/>
        </p:spPr>
        <p:txBody>
          <a:bodyPr wrap="square" rtlCol="0">
            <a:spAutoFit/>
          </a:bodyPr>
          <a:lstStyle/>
          <a:p>
            <a:pPr algn="ctr"/>
            <a:r>
              <a:rPr lang="en-US" sz="4000" b="1" dirty="0" smtClean="0"/>
              <a:t>CARE</a:t>
            </a:r>
            <a:r>
              <a:rPr lang="en-US" sz="4000" b="1" dirty="0"/>
              <a:t> </a:t>
            </a:r>
            <a:r>
              <a:rPr lang="en-US" sz="4000" b="1" dirty="0" smtClean="0"/>
              <a:t>FUNDING</a:t>
            </a:r>
            <a:endParaRPr lang="en-US" sz="4000" dirty="0" smtClean="0"/>
          </a:p>
          <a:p>
            <a:pPr marL="285750" indent="-285750">
              <a:buFont typeface="Arial" panose="020B0604020202020204" pitchFamily="34" charset="0"/>
              <a:buChar char="•"/>
            </a:pPr>
            <a:endParaRPr lang="en-US" sz="1600" b="1" i="1" dirty="0" smtClean="0"/>
          </a:p>
          <a:p>
            <a:r>
              <a:rPr lang="en-US" sz="2000" b="1" i="1" dirty="0" smtClean="0"/>
              <a:t>No tax dollars used to support CARE program! </a:t>
            </a:r>
            <a:r>
              <a:rPr lang="en-US" sz="1600" dirty="0" smtClean="0"/>
              <a:t> </a:t>
            </a:r>
            <a:endParaRPr lang="en-US" sz="1600" dirty="0"/>
          </a:p>
          <a:p>
            <a:pPr marL="342900" indent="-342900">
              <a:buFont typeface="+mj-lt"/>
              <a:buAutoNum type="arabicPeriod"/>
            </a:pPr>
            <a:r>
              <a:rPr lang="en-US" sz="1600" dirty="0" smtClean="0"/>
              <a:t>Sport Fish Restoration Act (SFRA) collects excise taxes from fishing and boating related sales from manufacturers.</a:t>
            </a:r>
          </a:p>
          <a:p>
            <a:pPr marL="342900" indent="-342900">
              <a:buFont typeface="+mj-lt"/>
              <a:buAutoNum type="arabicPeriod"/>
            </a:pPr>
            <a:r>
              <a:rPr lang="en-US" sz="1600" dirty="0" smtClean="0"/>
              <a:t>U.S. Fish and Wildlife Service manages monies and gives back to state agencies to improve fish, wildlife, and boating. </a:t>
            </a:r>
          </a:p>
          <a:p>
            <a:pPr marL="342900" indent="-342900">
              <a:buFont typeface="+mj-lt"/>
              <a:buAutoNum type="arabicPeriod"/>
            </a:pPr>
            <a:r>
              <a:rPr lang="en-US" sz="1600" dirty="0" smtClean="0"/>
              <a:t>CARE runs on 75% SFRA dollars and CT is responsible for 25% in-kind match, which instructor volunteer time has accounted for since 1986!</a:t>
            </a:r>
            <a:endParaRPr lang="en-US" sz="1600" dirty="0" smtClean="0">
              <a:solidFill>
                <a:srgbClr val="FF0000"/>
              </a:solidFill>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1530" y="1433839"/>
            <a:ext cx="6311098" cy="4616232"/>
          </a:xfrm>
          <a:prstGeom prst="rect">
            <a:avLst/>
          </a:prstGeom>
        </p:spPr>
      </p:pic>
      <p:sp>
        <p:nvSpPr>
          <p:cNvPr id="9" name="TextBox 8"/>
          <p:cNvSpPr txBox="1"/>
          <p:nvPr/>
        </p:nvSpPr>
        <p:spPr>
          <a:xfrm>
            <a:off x="124842" y="209088"/>
            <a:ext cx="8214043" cy="584775"/>
          </a:xfrm>
          <a:prstGeom prst="rect">
            <a:avLst/>
          </a:prstGeom>
          <a:noFill/>
        </p:spPr>
        <p:txBody>
          <a:bodyPr wrap="none" rtlCol="0">
            <a:spAutoFit/>
          </a:bodyPr>
          <a:lstStyle/>
          <a:p>
            <a:r>
              <a:rPr lang="en-US" sz="3200" b="1" dirty="0" smtClean="0"/>
              <a:t>WELCOME &amp; INTRODUCTION  (Slide </a:t>
            </a:r>
            <a:r>
              <a:rPr lang="en-US" sz="3200" b="1" dirty="0"/>
              <a:t>3</a:t>
            </a:r>
            <a:r>
              <a:rPr lang="en-US" sz="3200" b="1" dirty="0" smtClean="0"/>
              <a:t> –Page iii)</a:t>
            </a:r>
            <a:endParaRPr lang="en-US" sz="3200" b="1" dirty="0"/>
          </a:p>
        </p:txBody>
      </p:sp>
      <p:sp>
        <p:nvSpPr>
          <p:cNvPr id="3" name="TextBox 2"/>
          <p:cNvSpPr txBox="1"/>
          <p:nvPr/>
        </p:nvSpPr>
        <p:spPr>
          <a:xfrm>
            <a:off x="8004132" y="6201964"/>
            <a:ext cx="2722092" cy="369332"/>
          </a:xfrm>
          <a:prstGeom prst="rect">
            <a:avLst/>
          </a:prstGeom>
          <a:noFill/>
        </p:spPr>
        <p:txBody>
          <a:bodyPr wrap="none" rtlCol="0">
            <a:spAutoFit/>
          </a:bodyPr>
          <a:lstStyle/>
          <a:p>
            <a:r>
              <a:rPr lang="en-US" dirty="0" smtClean="0"/>
              <a:t>Federal Sport Fish Funding </a:t>
            </a:r>
            <a:endParaRPr lang="en-US" dirty="0"/>
          </a:p>
        </p:txBody>
      </p:sp>
      <p:graphicFrame>
        <p:nvGraphicFramePr>
          <p:cNvPr id="10" name="Diagram 9"/>
          <p:cNvGraphicFramePr/>
          <p:nvPr>
            <p:extLst>
              <p:ext uri="{D42A27DB-BD31-4B8C-83A1-F6EECF244321}">
                <p14:modId xmlns:p14="http://schemas.microsoft.com/office/powerpoint/2010/main" val="1568935818"/>
              </p:ext>
            </p:extLst>
          </p:nvPr>
        </p:nvGraphicFramePr>
        <p:xfrm>
          <a:off x="779818" y="4995953"/>
          <a:ext cx="5073921" cy="13906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1718154" y="6200320"/>
            <a:ext cx="2680093" cy="369332"/>
          </a:xfrm>
          <a:prstGeom prst="rect">
            <a:avLst/>
          </a:prstGeom>
          <a:noFill/>
        </p:spPr>
        <p:txBody>
          <a:bodyPr wrap="none" rtlCol="0">
            <a:spAutoFit/>
          </a:bodyPr>
          <a:lstStyle/>
          <a:p>
            <a:r>
              <a:rPr lang="en-US" dirty="0" smtClean="0"/>
              <a:t>CT Fishing License Funding</a:t>
            </a:r>
            <a:endParaRPr lang="en-US" dirty="0"/>
          </a:p>
        </p:txBody>
      </p:sp>
    </p:spTree>
    <p:extLst>
      <p:ext uri="{BB962C8B-B14F-4D97-AF65-F5344CB8AC3E}">
        <p14:creationId xmlns:p14="http://schemas.microsoft.com/office/powerpoint/2010/main" val="937840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0"/>
            <a:ext cx="1022465" cy="1097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212577" y="363974"/>
            <a:ext cx="1022466" cy="369332"/>
          </a:xfrm>
          <a:prstGeom prst="rect">
            <a:avLst/>
          </a:prstGeom>
          <a:noFill/>
        </p:spPr>
        <p:txBody>
          <a:bodyPr wrap="square" rtlCol="0">
            <a:spAutoFit/>
          </a:bodyPr>
          <a:lstStyle/>
          <a:p>
            <a:r>
              <a:rPr lang="en-US" dirty="0" smtClean="0">
                <a:solidFill>
                  <a:schemeClr val="bg1"/>
                </a:solidFill>
              </a:rPr>
              <a:t>Chapter</a:t>
            </a:r>
            <a:endParaRPr lang="en-US" dirty="0">
              <a:solidFill>
                <a:schemeClr val="bg1"/>
              </a:solidFill>
            </a:endParaRPr>
          </a:p>
        </p:txBody>
      </p:sp>
      <p:sp>
        <p:nvSpPr>
          <p:cNvPr id="5" name="TextBox 4"/>
          <p:cNvSpPr txBox="1"/>
          <p:nvPr/>
        </p:nvSpPr>
        <p:spPr>
          <a:xfrm>
            <a:off x="1022464" y="209090"/>
            <a:ext cx="2901564" cy="584775"/>
          </a:xfrm>
          <a:prstGeom prst="rect">
            <a:avLst/>
          </a:prstGeom>
          <a:noFill/>
        </p:spPr>
        <p:txBody>
          <a:bodyPr wrap="none" rtlCol="0">
            <a:spAutoFit/>
          </a:bodyPr>
          <a:lstStyle/>
          <a:p>
            <a:r>
              <a:rPr lang="en-US" sz="3200" b="1" dirty="0" smtClean="0"/>
              <a:t>FISHING </a:t>
            </a:r>
            <a:r>
              <a:rPr lang="en-US" sz="3200" b="1" dirty="0" smtClean="0"/>
              <a:t>TACKLE</a:t>
            </a:r>
            <a:endParaRPr lang="en-US" sz="3200" b="1" dirty="0"/>
          </a:p>
        </p:txBody>
      </p:sp>
      <p:sp>
        <p:nvSpPr>
          <p:cNvPr id="6" name="TextBox 5"/>
          <p:cNvSpPr txBox="1"/>
          <p:nvPr/>
        </p:nvSpPr>
        <p:spPr>
          <a:xfrm>
            <a:off x="298655" y="-382384"/>
            <a:ext cx="598516" cy="1862048"/>
          </a:xfrm>
          <a:prstGeom prst="rect">
            <a:avLst/>
          </a:prstGeom>
          <a:noFill/>
        </p:spPr>
        <p:txBody>
          <a:bodyPr wrap="square" rtlCol="0">
            <a:spAutoFit/>
          </a:bodyPr>
          <a:lstStyle/>
          <a:p>
            <a:r>
              <a:rPr lang="en-US" sz="11500" dirty="0" smtClean="0">
                <a:solidFill>
                  <a:schemeClr val="bg1"/>
                </a:solidFill>
              </a:rPr>
              <a:t>1</a:t>
            </a:r>
            <a:endParaRPr lang="en-US" sz="115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8392" y="-58189"/>
            <a:ext cx="2413608" cy="1811482"/>
          </a:xfrm>
          <a:prstGeom prst="rect">
            <a:avLst/>
          </a:prstGeom>
        </p:spPr>
      </p:pic>
      <p:sp>
        <p:nvSpPr>
          <p:cNvPr id="8" name="TextBox 7"/>
          <p:cNvSpPr txBox="1"/>
          <p:nvPr/>
        </p:nvSpPr>
        <p:spPr>
          <a:xfrm>
            <a:off x="483322" y="1334076"/>
            <a:ext cx="6750311" cy="4985980"/>
          </a:xfrm>
          <a:prstGeom prst="rect">
            <a:avLst/>
          </a:prstGeom>
          <a:noFill/>
        </p:spPr>
        <p:txBody>
          <a:bodyPr wrap="square" rtlCol="0">
            <a:spAutoFit/>
          </a:bodyPr>
          <a:lstStyle/>
          <a:p>
            <a:r>
              <a:rPr lang="en-US" sz="2400" b="1" dirty="0" smtClean="0">
                <a:solidFill>
                  <a:srgbClr val="FF0000"/>
                </a:solidFill>
              </a:rPr>
              <a:t>Demonstrate Rod and Reel set-up</a:t>
            </a:r>
          </a:p>
          <a:p>
            <a:pPr marL="285750" indent="-285750">
              <a:buFont typeface="Arial" panose="020B0604020202020204" pitchFamily="34" charset="0"/>
              <a:buChar char="•"/>
            </a:pPr>
            <a:r>
              <a:rPr lang="en-US" dirty="0" smtClean="0"/>
              <a:t>Demonstrate with CARE </a:t>
            </a:r>
            <a:r>
              <a:rPr lang="en-US" dirty="0" err="1" smtClean="0"/>
              <a:t>spincast</a:t>
            </a:r>
            <a:r>
              <a:rPr lang="en-US" dirty="0" smtClean="0"/>
              <a:t> rods. </a:t>
            </a:r>
          </a:p>
          <a:p>
            <a:pPr marL="285750" indent="-285750">
              <a:buFont typeface="Arial" panose="020B0604020202020204" pitchFamily="34" charset="0"/>
              <a:buChar char="•"/>
            </a:pPr>
            <a:r>
              <a:rPr lang="en-US" i="1" dirty="0" smtClean="0"/>
              <a:t>Optional</a:t>
            </a:r>
            <a:r>
              <a:rPr lang="en-US" b="1" i="1" dirty="0" smtClean="0"/>
              <a:t> </a:t>
            </a:r>
            <a:r>
              <a:rPr lang="en-US" dirty="0" smtClean="0"/>
              <a:t>– bring your own spinning rod, fly rod, </a:t>
            </a:r>
            <a:r>
              <a:rPr lang="en-US" dirty="0" err="1" smtClean="0"/>
              <a:t>baitcasting</a:t>
            </a:r>
            <a:r>
              <a:rPr lang="en-US" dirty="0" smtClean="0"/>
              <a:t> rod to show.</a:t>
            </a:r>
          </a:p>
          <a:p>
            <a:pPr marL="285750" indent="-285750">
              <a:buFont typeface="Arial" panose="020B0604020202020204" pitchFamily="34" charset="0"/>
              <a:buChar char="•"/>
            </a:pPr>
            <a:r>
              <a:rPr lang="en-US" b="1" dirty="0" smtClean="0">
                <a:solidFill>
                  <a:srgbClr val="FF0000"/>
                </a:solidFill>
              </a:rPr>
              <a:t>Assemble two piece rod </a:t>
            </a:r>
            <a:r>
              <a:rPr lang="en-US" dirty="0" smtClean="0"/>
              <a:t>– Line up guides and push ferrules firmly together.</a:t>
            </a:r>
          </a:p>
          <a:p>
            <a:pPr marL="285750" indent="-285750">
              <a:buFont typeface="Arial" panose="020B0604020202020204" pitchFamily="34" charset="0"/>
              <a:buChar char="•"/>
            </a:pPr>
            <a:r>
              <a:rPr lang="en-US" b="1" dirty="0" smtClean="0">
                <a:solidFill>
                  <a:srgbClr val="FF0000"/>
                </a:solidFill>
              </a:rPr>
              <a:t>Pull line up through guides </a:t>
            </a:r>
            <a:r>
              <a:rPr lang="en-US" dirty="0" smtClean="0"/>
              <a:t>– be sure line is not wrapped around rod.</a:t>
            </a:r>
          </a:p>
          <a:p>
            <a:r>
              <a:rPr lang="en-US" dirty="0" smtClean="0"/>
              <a:t> </a:t>
            </a:r>
          </a:p>
          <a:p>
            <a:r>
              <a:rPr lang="en-US" sz="2400" b="1" dirty="0" smtClean="0"/>
              <a:t>Terminal </a:t>
            </a:r>
            <a:r>
              <a:rPr lang="en-US" sz="2400" b="1" dirty="0"/>
              <a:t>tackle</a:t>
            </a:r>
            <a:endParaRPr lang="en-US" sz="2400" b="1" dirty="0" smtClean="0"/>
          </a:p>
          <a:p>
            <a:pPr marL="285750" indent="-285750">
              <a:buFont typeface="Arial" panose="020B0604020202020204" pitchFamily="34" charset="0"/>
              <a:buChar char="•"/>
            </a:pPr>
            <a:r>
              <a:rPr lang="en-US" dirty="0" smtClean="0"/>
              <a:t>Explain and demonstrate how to </a:t>
            </a:r>
            <a:r>
              <a:rPr lang="en-US" b="1" dirty="0" smtClean="0">
                <a:solidFill>
                  <a:srgbClr val="FF0000"/>
                </a:solidFill>
              </a:rPr>
              <a:t>attach bobber </a:t>
            </a:r>
            <a:r>
              <a:rPr lang="en-US" dirty="0" smtClean="0"/>
              <a:t>and proper placement for different fishing situations. </a:t>
            </a:r>
          </a:p>
          <a:p>
            <a:pPr marL="285750" indent="-285750">
              <a:buFont typeface="Arial" panose="020B0604020202020204" pitchFamily="34" charset="0"/>
              <a:buChar char="•"/>
            </a:pPr>
            <a:r>
              <a:rPr lang="en-US" dirty="0" smtClean="0"/>
              <a:t>Explain and demonstrate how to </a:t>
            </a:r>
            <a:r>
              <a:rPr lang="en-US" b="1" dirty="0" smtClean="0">
                <a:solidFill>
                  <a:srgbClr val="FF0000"/>
                </a:solidFill>
              </a:rPr>
              <a:t>attach a removable spilt-shot sinker</a:t>
            </a:r>
            <a:r>
              <a:rPr lang="en-US" b="1" dirty="0" smtClean="0"/>
              <a:t>.</a:t>
            </a:r>
            <a:r>
              <a:rPr lang="en-US" dirty="0" smtClean="0"/>
              <a:t> Discuss placement of sinker on line.</a:t>
            </a:r>
          </a:p>
          <a:p>
            <a:pPr marL="285750" indent="-285750">
              <a:buFont typeface="Arial" panose="020B0604020202020204" pitchFamily="34" charset="0"/>
              <a:buChar char="•"/>
            </a:pPr>
            <a:r>
              <a:rPr lang="en-US" b="1" dirty="0">
                <a:solidFill>
                  <a:srgbClr val="FF0000"/>
                </a:solidFill>
              </a:rPr>
              <a:t>Parts of the hook </a:t>
            </a:r>
            <a:r>
              <a:rPr lang="en-US" dirty="0"/>
              <a:t>– eye, point, and barb. </a:t>
            </a:r>
            <a:r>
              <a:rPr lang="en-US" dirty="0" smtClean="0"/>
              <a:t>Pinch barbs to create </a:t>
            </a:r>
            <a:r>
              <a:rPr lang="en-US" dirty="0"/>
              <a:t>a </a:t>
            </a:r>
            <a:r>
              <a:rPr lang="en-US" dirty="0" smtClean="0"/>
              <a:t>“barbless” </a:t>
            </a:r>
            <a:r>
              <a:rPr lang="en-US" dirty="0"/>
              <a:t>hook</a:t>
            </a:r>
            <a:r>
              <a:rPr lang="en-US" b="1" dirty="0"/>
              <a:t>. </a:t>
            </a:r>
            <a:endParaRPr lang="en-US" b="1" i="1" dirty="0">
              <a:solidFill>
                <a:srgbClr val="FF0000"/>
              </a:solidFill>
            </a:endParaRPr>
          </a:p>
          <a:p>
            <a:pPr marL="285750" indent="-285750">
              <a:buFont typeface="Arial" panose="020B0604020202020204" pitchFamily="34" charset="0"/>
              <a:buChar char="•"/>
            </a:pPr>
            <a:endParaRPr lang="en-US" dirty="0" smtClean="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9966" y="2580360"/>
            <a:ext cx="2322034" cy="23220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141" y="1334076"/>
            <a:ext cx="3348271" cy="5204627"/>
          </a:xfrm>
          <a:prstGeom prst="rect">
            <a:avLst/>
          </a:prstGeom>
        </p:spPr>
      </p:pic>
    </p:spTree>
    <p:extLst>
      <p:ext uri="{BB962C8B-B14F-4D97-AF65-F5344CB8AC3E}">
        <p14:creationId xmlns:p14="http://schemas.microsoft.com/office/powerpoint/2010/main" val="749615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0"/>
            <a:ext cx="1022465" cy="1097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212577" y="363974"/>
            <a:ext cx="1022466" cy="369332"/>
          </a:xfrm>
          <a:prstGeom prst="rect">
            <a:avLst/>
          </a:prstGeom>
          <a:noFill/>
        </p:spPr>
        <p:txBody>
          <a:bodyPr wrap="square" rtlCol="0">
            <a:spAutoFit/>
          </a:bodyPr>
          <a:lstStyle/>
          <a:p>
            <a:r>
              <a:rPr lang="en-US" dirty="0" smtClean="0">
                <a:solidFill>
                  <a:schemeClr val="bg1"/>
                </a:solidFill>
              </a:rPr>
              <a:t>Chapter</a:t>
            </a:r>
            <a:endParaRPr lang="en-US" dirty="0">
              <a:solidFill>
                <a:schemeClr val="bg1"/>
              </a:solidFill>
            </a:endParaRPr>
          </a:p>
        </p:txBody>
      </p:sp>
      <p:sp>
        <p:nvSpPr>
          <p:cNvPr id="5" name="TextBox 4"/>
          <p:cNvSpPr txBox="1"/>
          <p:nvPr/>
        </p:nvSpPr>
        <p:spPr>
          <a:xfrm>
            <a:off x="1124643" y="256252"/>
            <a:ext cx="1343829" cy="584775"/>
          </a:xfrm>
          <a:prstGeom prst="rect">
            <a:avLst/>
          </a:prstGeom>
          <a:noFill/>
        </p:spPr>
        <p:txBody>
          <a:bodyPr wrap="none" rtlCol="0">
            <a:spAutoFit/>
          </a:bodyPr>
          <a:lstStyle/>
          <a:p>
            <a:r>
              <a:rPr lang="en-US" sz="3200" b="1" dirty="0" smtClean="0"/>
              <a:t>KNOTS</a:t>
            </a:r>
            <a:endParaRPr lang="en-US" sz="3200" b="1" dirty="0"/>
          </a:p>
        </p:txBody>
      </p:sp>
      <p:sp>
        <p:nvSpPr>
          <p:cNvPr id="6" name="TextBox 5"/>
          <p:cNvSpPr txBox="1"/>
          <p:nvPr/>
        </p:nvSpPr>
        <p:spPr>
          <a:xfrm>
            <a:off x="298655" y="-382384"/>
            <a:ext cx="598516" cy="1862048"/>
          </a:xfrm>
          <a:prstGeom prst="rect">
            <a:avLst/>
          </a:prstGeom>
          <a:noFill/>
        </p:spPr>
        <p:txBody>
          <a:bodyPr wrap="square" rtlCol="0">
            <a:spAutoFit/>
          </a:bodyPr>
          <a:lstStyle/>
          <a:p>
            <a:r>
              <a:rPr lang="en-US" sz="11500" dirty="0" smtClean="0">
                <a:solidFill>
                  <a:schemeClr val="bg1"/>
                </a:solidFill>
              </a:rPr>
              <a:t>2</a:t>
            </a:r>
            <a:endParaRPr lang="en-US" sz="115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8651" y="114387"/>
            <a:ext cx="3020222" cy="1205068"/>
          </a:xfrm>
          <a:prstGeom prst="rect">
            <a:avLst/>
          </a:prstGeom>
        </p:spPr>
      </p:pic>
      <p:sp>
        <p:nvSpPr>
          <p:cNvPr id="8" name="TextBox 7"/>
          <p:cNvSpPr txBox="1"/>
          <p:nvPr/>
        </p:nvSpPr>
        <p:spPr>
          <a:xfrm>
            <a:off x="483322" y="1735916"/>
            <a:ext cx="10514530" cy="4062651"/>
          </a:xfrm>
          <a:prstGeom prst="rect">
            <a:avLst/>
          </a:prstGeom>
          <a:noFill/>
        </p:spPr>
        <p:txBody>
          <a:bodyPr wrap="square" rtlCol="0">
            <a:spAutoFit/>
          </a:bodyPr>
          <a:lstStyle/>
          <a:p>
            <a:r>
              <a:rPr lang="en-US" sz="2400" b="1" dirty="0" smtClean="0"/>
              <a:t>Attaching the Hook</a:t>
            </a:r>
          </a:p>
          <a:p>
            <a:pPr marL="285750" indent="-285750">
              <a:buFont typeface="Arial" panose="020B0604020202020204" pitchFamily="34" charset="0"/>
              <a:buChar char="•"/>
            </a:pPr>
            <a:r>
              <a:rPr lang="en-US" b="1" dirty="0" smtClean="0">
                <a:solidFill>
                  <a:srgbClr val="FF0000"/>
                </a:solidFill>
              </a:rPr>
              <a:t>Demonstrate tying the </a:t>
            </a:r>
            <a:r>
              <a:rPr lang="en-US" dirty="0" smtClean="0">
                <a:solidFill>
                  <a:srgbClr val="FF0000"/>
                </a:solidFill>
              </a:rPr>
              <a:t>“</a:t>
            </a:r>
            <a:r>
              <a:rPr lang="en-US" b="1" dirty="0" smtClean="0">
                <a:solidFill>
                  <a:srgbClr val="FF0000"/>
                </a:solidFill>
              </a:rPr>
              <a:t>Improved Clinch</a:t>
            </a:r>
            <a:r>
              <a:rPr lang="en-US" dirty="0" smtClean="0">
                <a:solidFill>
                  <a:srgbClr val="FF0000"/>
                </a:solidFill>
              </a:rPr>
              <a:t> </a:t>
            </a:r>
            <a:r>
              <a:rPr lang="en-US" b="1" dirty="0" smtClean="0">
                <a:solidFill>
                  <a:srgbClr val="FF0000"/>
                </a:solidFill>
              </a:rPr>
              <a:t>Knot”</a:t>
            </a:r>
            <a:r>
              <a:rPr lang="en-US" dirty="0" smtClean="0">
                <a:solidFill>
                  <a:srgbClr val="FF0000"/>
                </a:solidFill>
              </a:rPr>
              <a:t> </a:t>
            </a:r>
            <a:r>
              <a:rPr lang="en-US" dirty="0" smtClean="0"/>
              <a:t>using wooden hook and rope. </a:t>
            </a:r>
          </a:p>
          <a:p>
            <a:pPr marL="742950" lvl="1" indent="-285750">
              <a:buFont typeface="Arial" panose="020B0604020202020204" pitchFamily="34" charset="0"/>
              <a:buChar char="•"/>
            </a:pPr>
            <a:r>
              <a:rPr lang="en-US" dirty="0" smtClean="0"/>
              <a:t>Repeat knot tying process using a volunteer from audience.</a:t>
            </a:r>
          </a:p>
          <a:p>
            <a:pPr lvl="1"/>
            <a:endParaRPr lang="en-US" dirty="0" smtClean="0"/>
          </a:p>
          <a:p>
            <a:pPr marL="285750" indent="-285750">
              <a:buFont typeface="Arial" panose="020B0604020202020204" pitchFamily="34" charset="0"/>
              <a:buChar char="•"/>
            </a:pPr>
            <a:r>
              <a:rPr lang="en-US" b="1" dirty="0" smtClean="0">
                <a:solidFill>
                  <a:srgbClr val="FF0000"/>
                </a:solidFill>
              </a:rPr>
              <a:t>Hand out monofilament line and paperclips </a:t>
            </a:r>
            <a:r>
              <a:rPr lang="en-US" dirty="0" smtClean="0"/>
              <a:t>and have students tie improved clinch knot. </a:t>
            </a:r>
          </a:p>
          <a:p>
            <a:pPr marL="742950" lvl="1" indent="-285750">
              <a:buFont typeface="Arial" panose="020B0604020202020204" pitchFamily="34" charset="0"/>
              <a:buChar char="•"/>
            </a:pPr>
            <a:r>
              <a:rPr lang="en-US" dirty="0" smtClean="0"/>
              <a:t>Assist as needed. Have students teach other students.</a:t>
            </a:r>
          </a:p>
          <a:p>
            <a:pPr lvl="1"/>
            <a:endParaRPr lang="en-US" dirty="0" smtClean="0"/>
          </a:p>
          <a:p>
            <a:pPr marL="285750" indent="-285750">
              <a:buFont typeface="Arial" panose="020B0604020202020204" pitchFamily="34" charset="0"/>
              <a:buChar char="•"/>
            </a:pPr>
            <a:r>
              <a:rPr lang="en-US" dirty="0" smtClean="0"/>
              <a:t>Explain that </a:t>
            </a:r>
            <a:r>
              <a:rPr lang="en-US" b="1" dirty="0" smtClean="0"/>
              <a:t>“pound-test</a:t>
            </a:r>
            <a:r>
              <a:rPr lang="en-US" b="1" dirty="0"/>
              <a:t>” </a:t>
            </a:r>
            <a:r>
              <a:rPr lang="en-US" dirty="0" smtClean="0"/>
              <a:t>means that the manufacturer guarantees the line will not break below pound-test stated on spool</a:t>
            </a:r>
            <a:r>
              <a:rPr lang="en-US" dirty="0"/>
              <a:t> </a:t>
            </a:r>
            <a:r>
              <a:rPr lang="en-US" dirty="0" smtClean="0"/>
              <a:t>(i.e. 6 </a:t>
            </a:r>
            <a:r>
              <a:rPr lang="en-US" dirty="0" err="1" smtClean="0"/>
              <a:t>lb</a:t>
            </a:r>
            <a:r>
              <a:rPr lang="en-US" dirty="0" smtClean="0"/>
              <a:t> test will take 6 </a:t>
            </a:r>
            <a:r>
              <a:rPr lang="en-US" dirty="0" err="1" smtClean="0"/>
              <a:t>lbs</a:t>
            </a:r>
            <a:r>
              <a:rPr lang="en-US" dirty="0" smtClean="0"/>
              <a:t> of pressure to break).</a:t>
            </a:r>
          </a:p>
          <a:p>
            <a:pPr marL="742950" lvl="1" indent="-285750">
              <a:buFont typeface="Arial" panose="020B0604020202020204" pitchFamily="34" charset="0"/>
              <a:buChar char="•"/>
            </a:pPr>
            <a:r>
              <a:rPr lang="en-US" dirty="0" smtClean="0"/>
              <a:t>Higher the pound-test, the thicker the line but stronger (for pike and bass). Lower the pound-test, thinner the line but weaker (trout and </a:t>
            </a:r>
            <a:r>
              <a:rPr lang="en-US" dirty="0" err="1" smtClean="0"/>
              <a:t>panfish</a:t>
            </a:r>
            <a:r>
              <a:rPr lang="en-US" dirty="0" smtClean="0"/>
              <a:t>)</a:t>
            </a:r>
          </a:p>
          <a:p>
            <a:pPr marL="742950" lvl="1" indent="-285750">
              <a:buFont typeface="Arial" panose="020B0604020202020204" pitchFamily="34" charset="0"/>
              <a:buChar char="•"/>
            </a:pPr>
            <a:r>
              <a:rPr lang="en-US" dirty="0" smtClean="0"/>
              <a:t>CARE uses 6 pound-test which is perfect for freshwater fishing in CT. </a:t>
            </a:r>
          </a:p>
          <a:p>
            <a:pPr lvl="1"/>
            <a:endParaRPr lang="en-US" dirty="0" smtClean="0"/>
          </a:p>
          <a:p>
            <a:pPr marL="285750" indent="-285750">
              <a:buFont typeface="Arial" panose="020B0604020202020204" pitchFamily="34" charset="0"/>
              <a:buChar char="•"/>
            </a:pPr>
            <a:r>
              <a:rPr lang="en-US" b="1" dirty="0" smtClean="0"/>
              <a:t>Mention </a:t>
            </a:r>
            <a:r>
              <a:rPr lang="en-US" b="1" dirty="0" smtClean="0">
                <a:hlinkClick r:id="rId3"/>
              </a:rPr>
              <a:t>www.animatedknots.com</a:t>
            </a:r>
            <a:r>
              <a:rPr lang="en-US" b="1" dirty="0" smtClean="0"/>
              <a:t> </a:t>
            </a:r>
            <a:r>
              <a:rPr lang="en-US" dirty="0" smtClean="0"/>
              <a:t>is an excellent online interactive resource to learn to tie knots.</a:t>
            </a:r>
            <a:endParaRPr lang="en-US" dirty="0"/>
          </a:p>
        </p:txBody>
      </p:sp>
    </p:spTree>
    <p:extLst>
      <p:ext uri="{BB962C8B-B14F-4D97-AF65-F5344CB8AC3E}">
        <p14:creationId xmlns:p14="http://schemas.microsoft.com/office/powerpoint/2010/main" val="3715175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0"/>
            <a:ext cx="1022465" cy="1097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212577" y="363974"/>
            <a:ext cx="1022466" cy="369332"/>
          </a:xfrm>
          <a:prstGeom prst="rect">
            <a:avLst/>
          </a:prstGeom>
          <a:noFill/>
        </p:spPr>
        <p:txBody>
          <a:bodyPr wrap="square" rtlCol="0">
            <a:spAutoFit/>
          </a:bodyPr>
          <a:lstStyle/>
          <a:p>
            <a:r>
              <a:rPr lang="en-US" dirty="0" smtClean="0">
                <a:solidFill>
                  <a:schemeClr val="bg1"/>
                </a:solidFill>
              </a:rPr>
              <a:t>Chapter</a:t>
            </a:r>
            <a:endParaRPr lang="en-US" dirty="0">
              <a:solidFill>
                <a:schemeClr val="bg1"/>
              </a:solidFill>
            </a:endParaRPr>
          </a:p>
        </p:txBody>
      </p:sp>
      <p:sp>
        <p:nvSpPr>
          <p:cNvPr id="5" name="TextBox 4"/>
          <p:cNvSpPr txBox="1"/>
          <p:nvPr/>
        </p:nvSpPr>
        <p:spPr>
          <a:xfrm>
            <a:off x="1022464" y="32739"/>
            <a:ext cx="8295501" cy="1077218"/>
          </a:xfrm>
          <a:prstGeom prst="rect">
            <a:avLst/>
          </a:prstGeom>
          <a:noFill/>
        </p:spPr>
        <p:txBody>
          <a:bodyPr wrap="square" rtlCol="0">
            <a:spAutoFit/>
          </a:bodyPr>
          <a:lstStyle/>
          <a:p>
            <a:r>
              <a:rPr lang="en-US" sz="3200" b="1" dirty="0" smtClean="0"/>
              <a:t>RESPONSIBLE AND ETHICAL ANGLERS  </a:t>
            </a:r>
          </a:p>
          <a:p>
            <a:r>
              <a:rPr lang="en-US" sz="3200" b="1" dirty="0" smtClean="0"/>
              <a:t>(</a:t>
            </a:r>
            <a:r>
              <a:rPr lang="en-US" sz="3200" b="1" i="1" dirty="0" smtClean="0"/>
              <a:t>Angler’s </a:t>
            </a:r>
            <a:r>
              <a:rPr lang="en-US" sz="3200" b="1" i="1" dirty="0" smtClean="0"/>
              <a:t>Guide</a:t>
            </a:r>
            <a:r>
              <a:rPr lang="en-US" sz="3200" b="1" dirty="0" smtClean="0"/>
              <a:t>)</a:t>
            </a:r>
            <a:endParaRPr lang="en-US" sz="3200" b="1" dirty="0"/>
          </a:p>
        </p:txBody>
      </p:sp>
      <p:sp>
        <p:nvSpPr>
          <p:cNvPr id="6" name="TextBox 5"/>
          <p:cNvSpPr txBox="1"/>
          <p:nvPr/>
        </p:nvSpPr>
        <p:spPr>
          <a:xfrm>
            <a:off x="298655" y="-382384"/>
            <a:ext cx="598516" cy="1862048"/>
          </a:xfrm>
          <a:prstGeom prst="rect">
            <a:avLst/>
          </a:prstGeom>
          <a:noFill/>
        </p:spPr>
        <p:txBody>
          <a:bodyPr wrap="square" rtlCol="0">
            <a:spAutoFit/>
          </a:bodyPr>
          <a:lstStyle/>
          <a:p>
            <a:r>
              <a:rPr lang="en-US" sz="11500" dirty="0" smtClean="0">
                <a:solidFill>
                  <a:schemeClr val="bg1"/>
                </a:solidFill>
              </a:rPr>
              <a:t>3</a:t>
            </a:r>
            <a:endParaRPr lang="en-US" sz="11500" dirty="0">
              <a:solidFill>
                <a:schemeClr val="bg1"/>
              </a:solidFill>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3258" y="67359"/>
            <a:ext cx="2648989" cy="1472838"/>
          </a:xfrm>
          <a:prstGeom prst="rect">
            <a:avLst/>
          </a:prstGeom>
        </p:spPr>
      </p:pic>
      <p:sp>
        <p:nvSpPr>
          <p:cNvPr id="9" name="TextBox 8"/>
          <p:cNvSpPr txBox="1"/>
          <p:nvPr/>
        </p:nvSpPr>
        <p:spPr>
          <a:xfrm>
            <a:off x="298655" y="1547023"/>
            <a:ext cx="11563378" cy="4616648"/>
          </a:xfrm>
          <a:prstGeom prst="rect">
            <a:avLst/>
          </a:prstGeom>
          <a:noFill/>
        </p:spPr>
        <p:txBody>
          <a:bodyPr wrap="square" rtlCol="0">
            <a:spAutoFit/>
          </a:bodyPr>
          <a:lstStyle/>
          <a:p>
            <a:r>
              <a:rPr lang="en-US" sz="2400" b="1" dirty="0" smtClean="0">
                <a:solidFill>
                  <a:srgbClr val="FF0000"/>
                </a:solidFill>
              </a:rPr>
              <a:t>Distribute the </a:t>
            </a:r>
            <a:r>
              <a:rPr lang="en-US" sz="2400" b="1" i="1" dirty="0" smtClean="0">
                <a:solidFill>
                  <a:srgbClr val="FF0000"/>
                </a:solidFill>
              </a:rPr>
              <a:t>Angler’s Guide </a:t>
            </a:r>
            <a:r>
              <a:rPr lang="en-US" sz="2400" b="1" dirty="0" smtClean="0"/>
              <a:t>(bookmark and flag key topics prior to class)</a:t>
            </a:r>
          </a:p>
          <a:p>
            <a:pPr marL="285750" indent="-285750">
              <a:buFont typeface="Arial" panose="020B0604020202020204" pitchFamily="34" charset="0"/>
              <a:buChar char="•"/>
            </a:pPr>
            <a:r>
              <a:rPr lang="en-US" i="1" dirty="0" smtClean="0"/>
              <a:t>Angler’s Guides </a:t>
            </a:r>
            <a:r>
              <a:rPr lang="en-US" dirty="0"/>
              <a:t>-</a:t>
            </a:r>
            <a:r>
              <a:rPr lang="en-US" dirty="0" smtClean="0"/>
              <a:t> updated yearly because regulations and information change.</a:t>
            </a:r>
          </a:p>
          <a:p>
            <a:pPr marL="742950" lvl="1" indent="-285750">
              <a:buFont typeface="Arial" panose="020B0604020202020204" pitchFamily="34" charset="0"/>
              <a:buChar char="•"/>
            </a:pPr>
            <a:r>
              <a:rPr lang="en-US" dirty="0" smtClean="0"/>
              <a:t>DEEP phone numbers and website address.  Report Violations at 1-800-842-4357.</a:t>
            </a:r>
          </a:p>
          <a:p>
            <a:pPr marL="742950" lvl="1" indent="-285750">
              <a:buFont typeface="Arial" panose="020B0604020202020204" pitchFamily="34" charset="0"/>
              <a:buChar char="•"/>
            </a:pPr>
            <a:r>
              <a:rPr lang="en-US" dirty="0" smtClean="0"/>
              <a:t>CARE program webpage and upcoming events.</a:t>
            </a:r>
          </a:p>
          <a:p>
            <a:pPr marL="742950" lvl="1" indent="-285750">
              <a:buFont typeface="Arial" panose="020B0604020202020204" pitchFamily="34" charset="0"/>
              <a:buChar char="•"/>
            </a:pPr>
            <a:r>
              <a:rPr lang="en-US" dirty="0" smtClean="0"/>
              <a:t>Fishing </a:t>
            </a:r>
            <a:r>
              <a:rPr lang="en-US" dirty="0" smtClean="0"/>
              <a:t>license requirements – 16 years old require fishing </a:t>
            </a:r>
            <a:r>
              <a:rPr lang="en-US" dirty="0"/>
              <a:t>license </a:t>
            </a:r>
            <a:r>
              <a:rPr lang="en-US" i="1" dirty="0"/>
              <a:t>*emphasize 100% of license fees go to support improving fish and wildlife in </a:t>
            </a:r>
            <a:r>
              <a:rPr lang="en-US" i="1" dirty="0" smtClean="0"/>
              <a:t>CT*.</a:t>
            </a:r>
          </a:p>
          <a:p>
            <a:pPr marL="742950" lvl="1" indent="-285750">
              <a:buFont typeface="Arial" panose="020B0604020202020204" pitchFamily="34" charset="0"/>
              <a:buChar char="•"/>
            </a:pPr>
            <a:r>
              <a:rPr lang="en-US" dirty="0" smtClean="0"/>
              <a:t>Aquatic invasive species – </a:t>
            </a:r>
            <a:r>
              <a:rPr lang="en-US" i="1" dirty="0" smtClean="0"/>
              <a:t>Help Stop the Spread</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Statewide species regulations:</a:t>
            </a:r>
          </a:p>
          <a:p>
            <a:pPr marL="742950" lvl="1" indent="-285750">
              <a:buFont typeface="Arial" panose="020B0604020202020204" pitchFamily="34" charset="0"/>
              <a:buChar char="•"/>
            </a:pPr>
            <a:r>
              <a:rPr lang="en-US" dirty="0" smtClean="0"/>
              <a:t>Explain open and closed seasons, minimum length, and daily creel limit.</a:t>
            </a:r>
          </a:p>
          <a:p>
            <a:pPr marL="742950" lvl="1" indent="-285750">
              <a:buFont typeface="Arial" panose="020B0604020202020204" pitchFamily="34" charset="0"/>
              <a:buChar char="•"/>
            </a:pPr>
            <a:r>
              <a:rPr lang="en-US" dirty="0" smtClean="0"/>
              <a:t>Identify regulations for </a:t>
            </a:r>
            <a:r>
              <a:rPr lang="en-US" dirty="0" err="1" smtClean="0"/>
              <a:t>panfish</a:t>
            </a:r>
            <a:r>
              <a:rPr lang="en-US" dirty="0" smtClean="0"/>
              <a:t>, trout and bass. Have students follow in guide answering methods, seasons, etc.</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Lakes and Ponds regulations:</a:t>
            </a:r>
          </a:p>
          <a:p>
            <a:pPr marL="742950" lvl="1" indent="-285750">
              <a:buFont typeface="Arial" panose="020B0604020202020204" pitchFamily="34" charset="0"/>
              <a:buChar char="•"/>
            </a:pPr>
            <a:r>
              <a:rPr lang="en-US" dirty="0" smtClean="0"/>
              <a:t>Select a local pond or lake and guide students to use lake and pond legend and key to fish species abbreviations.</a:t>
            </a:r>
          </a:p>
          <a:p>
            <a:pPr marL="742950" lvl="1" indent="-285750">
              <a:buFont typeface="Arial" panose="020B0604020202020204" pitchFamily="34" charset="0"/>
              <a:buChar char="•"/>
            </a:pPr>
            <a:r>
              <a:rPr lang="en-US" dirty="0" smtClean="0"/>
              <a:t>Explain that some lakes and ponds may have specific regulations that supersede general statewide regulations. Demonstrate an example.</a:t>
            </a:r>
          </a:p>
        </p:txBody>
      </p:sp>
    </p:spTree>
    <p:extLst>
      <p:ext uri="{BB962C8B-B14F-4D97-AF65-F5344CB8AC3E}">
        <p14:creationId xmlns:p14="http://schemas.microsoft.com/office/powerpoint/2010/main" val="2508312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0"/>
            <a:ext cx="1022465" cy="1097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212577" y="363974"/>
            <a:ext cx="1022466" cy="369332"/>
          </a:xfrm>
          <a:prstGeom prst="rect">
            <a:avLst/>
          </a:prstGeom>
          <a:noFill/>
        </p:spPr>
        <p:txBody>
          <a:bodyPr wrap="square" rtlCol="0">
            <a:spAutoFit/>
          </a:bodyPr>
          <a:lstStyle/>
          <a:p>
            <a:r>
              <a:rPr lang="en-US" dirty="0" smtClean="0">
                <a:solidFill>
                  <a:schemeClr val="bg1"/>
                </a:solidFill>
              </a:rPr>
              <a:t>Chapter</a:t>
            </a:r>
            <a:endParaRPr lang="en-US" dirty="0">
              <a:solidFill>
                <a:schemeClr val="bg1"/>
              </a:solidFill>
            </a:endParaRPr>
          </a:p>
        </p:txBody>
      </p:sp>
      <p:sp>
        <p:nvSpPr>
          <p:cNvPr id="5" name="TextBox 4"/>
          <p:cNvSpPr txBox="1"/>
          <p:nvPr/>
        </p:nvSpPr>
        <p:spPr>
          <a:xfrm>
            <a:off x="1136453" y="-180096"/>
            <a:ext cx="6615850" cy="1569660"/>
          </a:xfrm>
          <a:prstGeom prst="rect">
            <a:avLst/>
          </a:prstGeom>
          <a:noFill/>
        </p:spPr>
        <p:txBody>
          <a:bodyPr wrap="none" rtlCol="0">
            <a:spAutoFit/>
          </a:bodyPr>
          <a:lstStyle/>
          <a:p>
            <a:endParaRPr lang="en-US" sz="3200" b="1" dirty="0" smtClean="0"/>
          </a:p>
          <a:p>
            <a:r>
              <a:rPr lang="en-US" sz="3200" b="1" dirty="0" smtClean="0"/>
              <a:t>RESPONSIBLE </a:t>
            </a:r>
            <a:r>
              <a:rPr lang="en-US" sz="3200" b="1" dirty="0" smtClean="0"/>
              <a:t>AND ETHICAL ANGLERS </a:t>
            </a:r>
          </a:p>
          <a:p>
            <a:r>
              <a:rPr lang="en-US" sz="3200" b="1" dirty="0" smtClean="0"/>
              <a:t> </a:t>
            </a:r>
            <a:endParaRPr lang="en-US" sz="3200" b="1" dirty="0"/>
          </a:p>
        </p:txBody>
      </p:sp>
      <p:sp>
        <p:nvSpPr>
          <p:cNvPr id="6" name="TextBox 5"/>
          <p:cNvSpPr txBox="1"/>
          <p:nvPr/>
        </p:nvSpPr>
        <p:spPr>
          <a:xfrm>
            <a:off x="298655" y="-382384"/>
            <a:ext cx="598516" cy="1862048"/>
          </a:xfrm>
          <a:prstGeom prst="rect">
            <a:avLst/>
          </a:prstGeom>
          <a:noFill/>
        </p:spPr>
        <p:txBody>
          <a:bodyPr wrap="square" rtlCol="0">
            <a:spAutoFit/>
          </a:bodyPr>
          <a:lstStyle/>
          <a:p>
            <a:r>
              <a:rPr lang="en-US" sz="11500" dirty="0" smtClean="0">
                <a:solidFill>
                  <a:schemeClr val="bg1"/>
                </a:solidFill>
              </a:rPr>
              <a:t>3</a:t>
            </a:r>
            <a:endParaRPr lang="en-US" sz="11500" dirty="0">
              <a:solidFill>
                <a:schemeClr val="bg1"/>
              </a:solidFill>
            </a:endParaRP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3258" y="67359"/>
            <a:ext cx="2648989" cy="1472838"/>
          </a:xfrm>
          <a:prstGeom prst="rect">
            <a:avLst/>
          </a:prstGeom>
        </p:spPr>
      </p:pic>
      <p:sp>
        <p:nvSpPr>
          <p:cNvPr id="9" name="TextBox 8"/>
          <p:cNvSpPr txBox="1"/>
          <p:nvPr/>
        </p:nvSpPr>
        <p:spPr>
          <a:xfrm>
            <a:off x="298655" y="1479664"/>
            <a:ext cx="9732313" cy="2123658"/>
          </a:xfrm>
          <a:prstGeom prst="rect">
            <a:avLst/>
          </a:prstGeom>
          <a:noFill/>
        </p:spPr>
        <p:txBody>
          <a:bodyPr wrap="square" rtlCol="0">
            <a:spAutoFit/>
          </a:bodyPr>
          <a:lstStyle/>
          <a:p>
            <a:r>
              <a:rPr lang="en-US" sz="2400" b="1" dirty="0" smtClean="0"/>
              <a:t>Discuss Outdoor ethics and Sportsmanship </a:t>
            </a:r>
          </a:p>
          <a:p>
            <a:r>
              <a:rPr lang="en-US" dirty="0" smtClean="0"/>
              <a:t>means following rules, respecting others, and leaving your fishing area in better condition than you found it. </a:t>
            </a:r>
            <a:r>
              <a:rPr lang="en-US" b="1" dirty="0" smtClean="0"/>
              <a:t>Example: pick </a:t>
            </a:r>
            <a:r>
              <a:rPr lang="en-US" b="1" dirty="0"/>
              <a:t>up </a:t>
            </a:r>
            <a:r>
              <a:rPr lang="en-US" b="1" dirty="0" smtClean="0"/>
              <a:t>trash (even if its not yours!)</a:t>
            </a:r>
            <a:r>
              <a:rPr lang="en-US" dirty="0" smtClean="0"/>
              <a:t>. Anglers should show non-fishing public that we respect and take ownership of our environment. </a:t>
            </a:r>
          </a:p>
          <a:p>
            <a:pPr marL="742950" lvl="1" indent="-285750">
              <a:buFont typeface="Arial" panose="020B0604020202020204" pitchFamily="34" charset="0"/>
              <a:buChar char="•"/>
            </a:pPr>
            <a:r>
              <a:rPr lang="en-US" b="1" i="1" dirty="0" smtClean="0"/>
              <a:t>Ethical anglers do the right thing even when nobody is watching!</a:t>
            </a:r>
          </a:p>
          <a:p>
            <a:pPr marL="742950" lvl="1" indent="-285750">
              <a:buFont typeface="Arial" panose="020B0604020202020204" pitchFamily="34" charset="0"/>
              <a:buChar char="•"/>
            </a:pPr>
            <a:endParaRPr lang="en-US" b="1" i="1" dirty="0"/>
          </a:p>
          <a:p>
            <a:pPr marL="742950" lvl="1" indent="-285750">
              <a:buFont typeface="Arial" panose="020B0604020202020204" pitchFamily="34" charset="0"/>
              <a:buChar char="•"/>
            </a:pPr>
            <a:endParaRPr lang="en-US" b="1" i="1" dirty="0"/>
          </a:p>
        </p:txBody>
      </p:sp>
      <p:sp>
        <p:nvSpPr>
          <p:cNvPr id="8" name="TextBox 7"/>
          <p:cNvSpPr txBox="1"/>
          <p:nvPr/>
        </p:nvSpPr>
        <p:spPr>
          <a:xfrm>
            <a:off x="298655" y="3783523"/>
            <a:ext cx="7263433" cy="1846659"/>
          </a:xfrm>
          <a:prstGeom prst="rect">
            <a:avLst/>
          </a:prstGeom>
          <a:noFill/>
        </p:spPr>
        <p:txBody>
          <a:bodyPr wrap="square" rtlCol="0">
            <a:spAutoFit/>
          </a:bodyPr>
          <a:lstStyle/>
          <a:p>
            <a:r>
              <a:rPr lang="en-US" sz="2400" b="1" dirty="0"/>
              <a:t>Discuss Proper Catch and Release</a:t>
            </a:r>
          </a:p>
          <a:p>
            <a:pPr marL="285750" indent="-285750">
              <a:buFont typeface="Arial" panose="020B0604020202020204" pitchFamily="34" charset="0"/>
              <a:buChar char="•"/>
            </a:pPr>
            <a:r>
              <a:rPr lang="en-US" dirty="0"/>
              <a:t>Have camera </a:t>
            </a:r>
            <a:r>
              <a:rPr lang="en-US" dirty="0" smtClean="0"/>
              <a:t>and </a:t>
            </a:r>
            <a:r>
              <a:rPr lang="en-US" dirty="0"/>
              <a:t>pliers </a:t>
            </a:r>
            <a:r>
              <a:rPr lang="en-US" dirty="0" smtClean="0"/>
              <a:t>ready</a:t>
            </a:r>
          </a:p>
          <a:p>
            <a:pPr marL="285750" indent="-285750">
              <a:buFont typeface="Arial" panose="020B0604020202020204" pitchFamily="34" charset="0"/>
              <a:buChar char="•"/>
            </a:pPr>
            <a:r>
              <a:rPr lang="en-US" dirty="0" smtClean="0"/>
              <a:t>Support large fish by tail and belly and hold horizontally (</a:t>
            </a:r>
            <a:r>
              <a:rPr lang="en-US" dirty="0"/>
              <a:t>see picture) </a:t>
            </a:r>
            <a:r>
              <a:rPr lang="en-US" dirty="0" smtClean="0"/>
              <a:t>.</a:t>
            </a:r>
            <a:endParaRPr lang="en-US" dirty="0"/>
          </a:p>
          <a:p>
            <a:pPr marL="285750" indent="-285750">
              <a:buFont typeface="Arial" panose="020B0604020202020204" pitchFamily="34" charset="0"/>
              <a:buChar char="•"/>
            </a:pPr>
            <a:r>
              <a:rPr lang="en-US" dirty="0"/>
              <a:t>Keep fish in water </a:t>
            </a:r>
            <a:r>
              <a:rPr lang="en-US" dirty="0" smtClean="0"/>
              <a:t>and </a:t>
            </a:r>
            <a:r>
              <a:rPr lang="en-US" dirty="0"/>
              <a:t>handle as little as </a:t>
            </a:r>
            <a:r>
              <a:rPr lang="en-US" dirty="0" smtClean="0"/>
              <a:t>possible.</a:t>
            </a:r>
            <a:endParaRPr lang="en-US" dirty="0"/>
          </a:p>
          <a:p>
            <a:pPr marL="285750" indent="-285750">
              <a:buFont typeface="Arial" panose="020B0604020202020204" pitchFamily="34" charset="0"/>
              <a:buChar char="•"/>
            </a:pPr>
            <a:r>
              <a:rPr lang="en-US" dirty="0"/>
              <a:t>Wet your hands before handling fish to protect slime coat on fish.</a:t>
            </a:r>
          </a:p>
          <a:p>
            <a:pPr marL="285750" indent="-285750">
              <a:buFont typeface="Arial" panose="020B0604020202020204" pitchFamily="34" charset="0"/>
              <a:buChar char="•"/>
            </a:pPr>
            <a:r>
              <a:rPr lang="en-US" dirty="0"/>
              <a:t>If fish swallows hook, cut the line as close as possible to hook.</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2009" r="38882"/>
          <a:stretch/>
        </p:blipFill>
        <p:spPr>
          <a:xfrm>
            <a:off x="8361823" y="2699744"/>
            <a:ext cx="3338290" cy="401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1666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0"/>
            <a:ext cx="1022465" cy="1097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212577" y="363974"/>
            <a:ext cx="1022466" cy="369332"/>
          </a:xfrm>
          <a:prstGeom prst="rect">
            <a:avLst/>
          </a:prstGeom>
          <a:noFill/>
        </p:spPr>
        <p:txBody>
          <a:bodyPr wrap="square" rtlCol="0">
            <a:spAutoFit/>
          </a:bodyPr>
          <a:lstStyle/>
          <a:p>
            <a:r>
              <a:rPr lang="en-US" dirty="0" smtClean="0">
                <a:solidFill>
                  <a:schemeClr val="bg1"/>
                </a:solidFill>
              </a:rPr>
              <a:t>Chapter</a:t>
            </a:r>
            <a:endParaRPr lang="en-US" dirty="0">
              <a:solidFill>
                <a:schemeClr val="bg1"/>
              </a:solidFill>
            </a:endParaRPr>
          </a:p>
        </p:txBody>
      </p:sp>
      <p:sp>
        <p:nvSpPr>
          <p:cNvPr id="5" name="TextBox 4"/>
          <p:cNvSpPr txBox="1"/>
          <p:nvPr/>
        </p:nvSpPr>
        <p:spPr>
          <a:xfrm>
            <a:off x="1081837" y="256252"/>
            <a:ext cx="2850460" cy="584775"/>
          </a:xfrm>
          <a:prstGeom prst="rect">
            <a:avLst/>
          </a:prstGeom>
          <a:noFill/>
        </p:spPr>
        <p:txBody>
          <a:bodyPr wrap="none" rtlCol="0">
            <a:spAutoFit/>
          </a:bodyPr>
          <a:lstStyle/>
          <a:p>
            <a:r>
              <a:rPr lang="en-US" sz="3200" b="1" dirty="0" smtClean="0"/>
              <a:t>GOING </a:t>
            </a:r>
            <a:r>
              <a:rPr lang="en-US" sz="3200" b="1" dirty="0" smtClean="0"/>
              <a:t>FISHING</a:t>
            </a:r>
            <a:endParaRPr lang="en-US" sz="3200" b="1" dirty="0"/>
          </a:p>
        </p:txBody>
      </p:sp>
      <p:sp>
        <p:nvSpPr>
          <p:cNvPr id="6" name="TextBox 5"/>
          <p:cNvSpPr txBox="1"/>
          <p:nvPr/>
        </p:nvSpPr>
        <p:spPr>
          <a:xfrm>
            <a:off x="298655" y="-382384"/>
            <a:ext cx="598516" cy="1862048"/>
          </a:xfrm>
          <a:prstGeom prst="rect">
            <a:avLst/>
          </a:prstGeom>
          <a:noFill/>
        </p:spPr>
        <p:txBody>
          <a:bodyPr wrap="square" rtlCol="0">
            <a:spAutoFit/>
          </a:bodyPr>
          <a:lstStyle/>
          <a:p>
            <a:r>
              <a:rPr lang="en-US" sz="11500" dirty="0" smtClean="0">
                <a:solidFill>
                  <a:schemeClr val="bg1"/>
                </a:solidFill>
              </a:rPr>
              <a:t>4</a:t>
            </a:r>
            <a:endParaRPr lang="en-US" sz="115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2725" y="-382384"/>
            <a:ext cx="3649275" cy="2323053"/>
          </a:xfrm>
          <a:prstGeom prst="rect">
            <a:avLst/>
          </a:prstGeom>
        </p:spPr>
      </p:pic>
      <p:sp>
        <p:nvSpPr>
          <p:cNvPr id="8" name="TextBox 7"/>
          <p:cNvSpPr txBox="1"/>
          <p:nvPr/>
        </p:nvSpPr>
        <p:spPr>
          <a:xfrm>
            <a:off x="483322" y="1728132"/>
            <a:ext cx="10262975" cy="4801314"/>
          </a:xfrm>
          <a:prstGeom prst="rect">
            <a:avLst/>
          </a:prstGeom>
          <a:noFill/>
        </p:spPr>
        <p:txBody>
          <a:bodyPr wrap="square" rtlCol="0">
            <a:spAutoFit/>
          </a:bodyPr>
          <a:lstStyle/>
          <a:p>
            <a:r>
              <a:rPr lang="en-US" sz="2400" b="1" dirty="0" smtClean="0"/>
              <a:t>Fishing Trip Preparation</a:t>
            </a:r>
          </a:p>
          <a:p>
            <a:pPr marL="285750" indent="-285750">
              <a:buFont typeface="Arial" panose="020B0604020202020204" pitchFamily="34" charset="0"/>
              <a:buChar char="•"/>
            </a:pPr>
            <a:r>
              <a:rPr lang="en-US" dirty="0"/>
              <a:t>Call a friend or relative and invite them along. Share the experience!</a:t>
            </a:r>
          </a:p>
          <a:p>
            <a:pPr marL="285750" indent="-285750">
              <a:buFont typeface="Arial" panose="020B0604020202020204" pitchFamily="34" charset="0"/>
              <a:buChar char="•"/>
            </a:pPr>
            <a:r>
              <a:rPr lang="en-US" dirty="0" smtClean="0"/>
              <a:t>Watch Weather – proper clothing to match weather conditions</a:t>
            </a:r>
            <a:r>
              <a:rPr lang="en-US" dirty="0"/>
              <a:t>. </a:t>
            </a:r>
            <a:endParaRPr lang="en-US" dirty="0" smtClean="0"/>
          </a:p>
          <a:p>
            <a:pPr marL="285750" indent="-285750">
              <a:buFont typeface="Arial" panose="020B0604020202020204" pitchFamily="34" charset="0"/>
              <a:buChar char="•"/>
            </a:pPr>
            <a:r>
              <a:rPr lang="en-US" dirty="0" smtClean="0"/>
              <a:t>Check </a:t>
            </a:r>
            <a:r>
              <a:rPr lang="en-US" dirty="0"/>
              <a:t>regulations in </a:t>
            </a:r>
            <a:r>
              <a:rPr lang="en-US" i="1" dirty="0"/>
              <a:t>Angler’s Guide </a:t>
            </a:r>
            <a:r>
              <a:rPr lang="en-US" dirty="0"/>
              <a:t>for the body of water you plan to fish</a:t>
            </a:r>
            <a:r>
              <a:rPr lang="en-US" dirty="0" smtClean="0"/>
              <a:t>.</a:t>
            </a:r>
          </a:p>
          <a:p>
            <a:pPr marL="285750" indent="-285750">
              <a:buFont typeface="Arial" panose="020B0604020202020204" pitchFamily="34" charset="0"/>
              <a:buChar char="•"/>
            </a:pPr>
            <a:r>
              <a:rPr lang="en-US" dirty="0" smtClean="0"/>
              <a:t>Check your gear  </a:t>
            </a:r>
            <a:r>
              <a:rPr lang="en-US" dirty="0"/>
              <a:t>– condition of line, organize tackle box, </a:t>
            </a:r>
            <a:r>
              <a:rPr lang="en-US" dirty="0" smtClean="0"/>
              <a:t>and make sure you have bait</a:t>
            </a:r>
            <a:r>
              <a:rPr lang="en-US" dirty="0"/>
              <a:t>.</a:t>
            </a:r>
          </a:p>
          <a:p>
            <a:pPr marL="285750" indent="-285750">
              <a:buFont typeface="Arial" panose="020B0604020202020204" pitchFamily="34" charset="0"/>
              <a:buChar char="•"/>
            </a:pPr>
            <a:r>
              <a:rPr lang="en-US" dirty="0"/>
              <a:t>Notify someone about where you are going and when you expect to return.</a:t>
            </a:r>
          </a:p>
          <a:p>
            <a:endParaRPr lang="en-US" sz="2400" dirty="0"/>
          </a:p>
          <a:p>
            <a:r>
              <a:rPr lang="en-US" sz="2400" b="1" dirty="0" smtClean="0"/>
              <a:t>Where are the fish?</a:t>
            </a:r>
          </a:p>
          <a:p>
            <a:pPr marL="285750" indent="-285750">
              <a:buFont typeface="Arial" panose="020B0604020202020204" pitchFamily="34" charset="0"/>
              <a:buChar char="•"/>
            </a:pPr>
            <a:r>
              <a:rPr lang="en-US" dirty="0" smtClean="0"/>
              <a:t>Refer to diagrams on Chapter 4 Page 8.</a:t>
            </a:r>
          </a:p>
          <a:p>
            <a:pPr marL="285750" indent="-285750">
              <a:buFont typeface="Arial" panose="020B0604020202020204" pitchFamily="34" charset="0"/>
              <a:buChar char="•"/>
            </a:pPr>
            <a:r>
              <a:rPr lang="en-US" dirty="0" smtClean="0"/>
              <a:t>Look for </a:t>
            </a:r>
            <a:r>
              <a:rPr lang="en-US" b="1" dirty="0" smtClean="0"/>
              <a:t>structure</a:t>
            </a:r>
            <a:r>
              <a:rPr lang="en-US" dirty="0" smtClean="0"/>
              <a:t> – rock piles &amp; boulders, sunken logs, docks, and weed edges all attract fish.</a:t>
            </a:r>
          </a:p>
          <a:p>
            <a:pPr marL="285750" indent="-285750">
              <a:buFont typeface="Arial" panose="020B0604020202020204" pitchFamily="34" charset="0"/>
              <a:buChar char="•"/>
            </a:pPr>
            <a:r>
              <a:rPr lang="en-US" dirty="0" smtClean="0"/>
              <a:t>Changes in depth – fish like drop-offs in depth and channels.</a:t>
            </a:r>
          </a:p>
          <a:p>
            <a:pPr marL="285750" indent="-285750">
              <a:buFont typeface="Arial" panose="020B0604020202020204" pitchFamily="34" charset="0"/>
              <a:buChar char="•"/>
            </a:pPr>
            <a:r>
              <a:rPr lang="en-US" dirty="0" smtClean="0"/>
              <a:t>Lake and pond contour maps – You can find most CT lake maps at </a:t>
            </a:r>
            <a:r>
              <a:rPr lang="en-US" dirty="0" smtClean="0">
                <a:hlinkClick r:id="rId3"/>
              </a:rPr>
              <a:t>www.ct.gov/DEEP/fishing</a:t>
            </a:r>
            <a:r>
              <a:rPr lang="en-US" dirty="0" smtClean="0"/>
              <a:t> or you can purchase a book called “A Fisheries Guide to Lakes and Ponds of Connecticut”.</a:t>
            </a:r>
          </a:p>
          <a:p>
            <a:pPr marL="285750" indent="-285750">
              <a:buFont typeface="Arial" panose="020B0604020202020204" pitchFamily="34" charset="0"/>
              <a:buChar char="•"/>
            </a:pPr>
            <a:r>
              <a:rPr lang="en-US" dirty="0" smtClean="0"/>
              <a:t>Trout Stocking Location Maps on DEEP web site.</a:t>
            </a:r>
          </a:p>
          <a:p>
            <a:pPr marL="285750" indent="-285750">
              <a:buFont typeface="Arial" panose="020B0604020202020204" pitchFamily="34" charset="0"/>
              <a:buChar char="•"/>
            </a:pPr>
            <a:r>
              <a:rPr lang="en-US" dirty="0" smtClean="0"/>
              <a:t>Check Facebook and Twitter for Daily Stocking Updates.</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471817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972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0"/>
            <a:ext cx="1022465" cy="1097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212577" y="363974"/>
            <a:ext cx="1022466" cy="369332"/>
          </a:xfrm>
          <a:prstGeom prst="rect">
            <a:avLst/>
          </a:prstGeom>
          <a:noFill/>
        </p:spPr>
        <p:txBody>
          <a:bodyPr wrap="square" rtlCol="0">
            <a:spAutoFit/>
          </a:bodyPr>
          <a:lstStyle/>
          <a:p>
            <a:r>
              <a:rPr lang="en-US" dirty="0" smtClean="0">
                <a:solidFill>
                  <a:schemeClr val="bg1"/>
                </a:solidFill>
              </a:rPr>
              <a:t>Chapter</a:t>
            </a:r>
            <a:endParaRPr lang="en-US" dirty="0">
              <a:solidFill>
                <a:schemeClr val="bg1"/>
              </a:solidFill>
            </a:endParaRPr>
          </a:p>
        </p:txBody>
      </p:sp>
      <p:sp>
        <p:nvSpPr>
          <p:cNvPr id="5" name="TextBox 4"/>
          <p:cNvSpPr txBox="1"/>
          <p:nvPr/>
        </p:nvSpPr>
        <p:spPr>
          <a:xfrm>
            <a:off x="1136453" y="256252"/>
            <a:ext cx="3773790" cy="584775"/>
          </a:xfrm>
          <a:prstGeom prst="rect">
            <a:avLst/>
          </a:prstGeom>
          <a:noFill/>
        </p:spPr>
        <p:txBody>
          <a:bodyPr wrap="none" rtlCol="0">
            <a:spAutoFit/>
          </a:bodyPr>
          <a:lstStyle/>
          <a:p>
            <a:r>
              <a:rPr lang="en-US" sz="3200" b="1" dirty="0" smtClean="0"/>
              <a:t>FISH </a:t>
            </a:r>
            <a:r>
              <a:rPr lang="en-US" sz="3200" b="1" dirty="0" smtClean="0"/>
              <a:t>IDENTIFICATION</a:t>
            </a:r>
            <a:endParaRPr lang="en-US" sz="3200" b="1" dirty="0">
              <a:solidFill>
                <a:srgbClr val="FF0000"/>
              </a:solidFill>
            </a:endParaRPr>
          </a:p>
        </p:txBody>
      </p:sp>
      <p:sp>
        <p:nvSpPr>
          <p:cNvPr id="6" name="TextBox 5"/>
          <p:cNvSpPr txBox="1"/>
          <p:nvPr/>
        </p:nvSpPr>
        <p:spPr>
          <a:xfrm>
            <a:off x="298655" y="-382384"/>
            <a:ext cx="598516" cy="1862048"/>
          </a:xfrm>
          <a:prstGeom prst="rect">
            <a:avLst/>
          </a:prstGeom>
          <a:noFill/>
        </p:spPr>
        <p:txBody>
          <a:bodyPr wrap="square" rtlCol="0">
            <a:spAutoFit/>
          </a:bodyPr>
          <a:lstStyle/>
          <a:p>
            <a:r>
              <a:rPr lang="en-US" sz="11500" dirty="0" smtClean="0">
                <a:solidFill>
                  <a:schemeClr val="bg1"/>
                </a:solidFill>
              </a:rPr>
              <a:t>5</a:t>
            </a:r>
            <a:endParaRPr lang="en-US" sz="115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4223" y="-533747"/>
            <a:ext cx="3910424" cy="2501336"/>
          </a:xfrm>
          <a:prstGeom prst="rect">
            <a:avLst/>
          </a:prstGeom>
        </p:spPr>
      </p:pic>
      <p:sp>
        <p:nvSpPr>
          <p:cNvPr id="8" name="TextBox 7"/>
          <p:cNvSpPr txBox="1"/>
          <p:nvPr/>
        </p:nvSpPr>
        <p:spPr>
          <a:xfrm>
            <a:off x="378457" y="1862048"/>
            <a:ext cx="7194564" cy="3785652"/>
          </a:xfrm>
          <a:prstGeom prst="rect">
            <a:avLst/>
          </a:prstGeom>
          <a:noFill/>
        </p:spPr>
        <p:txBody>
          <a:bodyPr wrap="square" rtlCol="0">
            <a:spAutoFit/>
          </a:bodyPr>
          <a:lstStyle/>
          <a:p>
            <a:r>
              <a:rPr lang="en-US" sz="2400" b="1" dirty="0" smtClean="0"/>
              <a:t>Identification of Connecticut Fish</a:t>
            </a:r>
          </a:p>
          <a:p>
            <a:pPr marL="285750" indent="-285750">
              <a:buFont typeface="Arial" panose="020B0604020202020204" pitchFamily="34" charset="0"/>
              <a:buChar char="•"/>
            </a:pPr>
            <a:endParaRPr lang="en-US" dirty="0" smtClean="0">
              <a:solidFill>
                <a:srgbClr val="FF0000"/>
              </a:solidFill>
            </a:endParaRPr>
          </a:p>
          <a:p>
            <a:pPr marL="285750" indent="-285750">
              <a:buFont typeface="Arial" panose="020B0604020202020204" pitchFamily="34" charset="0"/>
              <a:buChar char="•"/>
            </a:pPr>
            <a:r>
              <a:rPr lang="en-US" dirty="0" smtClean="0">
                <a:solidFill>
                  <a:srgbClr val="FF0000"/>
                </a:solidFill>
              </a:rPr>
              <a:t>Use </a:t>
            </a:r>
            <a:r>
              <a:rPr lang="en-US" b="1" cap="all" dirty="0" smtClean="0">
                <a:solidFill>
                  <a:srgbClr val="FF0000"/>
                </a:solidFill>
              </a:rPr>
              <a:t>fish flashcards </a:t>
            </a:r>
            <a:r>
              <a:rPr lang="en-US" b="1" dirty="0" smtClean="0">
                <a:solidFill>
                  <a:srgbClr val="FF0000"/>
                </a:solidFill>
              </a:rPr>
              <a:t>and SLIDES 8-23 </a:t>
            </a:r>
            <a:r>
              <a:rPr lang="en-US" dirty="0" smtClean="0"/>
              <a:t>to show students different species. Back of flashcards have useful information to help describe fish.</a:t>
            </a:r>
          </a:p>
          <a:p>
            <a:pPr marL="285750" indent="-285750">
              <a:buFont typeface="Arial" panose="020B0604020202020204" pitchFamily="34" charset="0"/>
              <a:buChar char="•"/>
            </a:pPr>
            <a:r>
              <a:rPr lang="en-US" dirty="0" smtClean="0"/>
              <a:t>CARE staff will bring fish taxidermy display (class must have minimum of 15 students).</a:t>
            </a:r>
          </a:p>
          <a:p>
            <a:pPr marL="285750" indent="-285750">
              <a:buFont typeface="Arial" panose="020B0604020202020204" pitchFamily="34" charset="0"/>
              <a:buChar char="•"/>
            </a:pPr>
            <a:r>
              <a:rPr lang="en-US" b="1" dirty="0" smtClean="0"/>
              <a:t>TALKING POINTS:</a:t>
            </a:r>
          </a:p>
          <a:p>
            <a:pPr marL="742950" lvl="1" indent="-285750">
              <a:buFont typeface="Arial" panose="020B0604020202020204" pitchFamily="34" charset="0"/>
              <a:buChar char="•"/>
            </a:pPr>
            <a:r>
              <a:rPr lang="en-US" dirty="0" smtClean="0"/>
              <a:t>Different shapes of fish and the habitat the fish would occupy.</a:t>
            </a:r>
          </a:p>
          <a:p>
            <a:pPr marL="742950" lvl="1" indent="-285750">
              <a:buFont typeface="Arial" panose="020B0604020202020204" pitchFamily="34" charset="0"/>
              <a:buChar char="•"/>
            </a:pPr>
            <a:r>
              <a:rPr lang="en-US" dirty="0" smtClean="0"/>
              <a:t>Different color patterns that allow some protection by camouflaging in with habitat.</a:t>
            </a:r>
          </a:p>
          <a:p>
            <a:pPr marL="742950" lvl="1" indent="-285750">
              <a:buFont typeface="Arial" panose="020B0604020202020204" pitchFamily="34" charset="0"/>
              <a:buChar char="•"/>
            </a:pPr>
            <a:r>
              <a:rPr lang="en-US" dirty="0" smtClean="0"/>
              <a:t>Different locations of fins which allow fish to maneuver in different ways.</a:t>
            </a:r>
          </a:p>
          <a:p>
            <a:pPr marL="285750" indent="-285750">
              <a:buFont typeface="Arial" panose="020B0604020202020204" pitchFamily="34" charset="0"/>
              <a:buChar char="•"/>
            </a:pPr>
            <a:r>
              <a:rPr lang="en-US" dirty="0" smtClean="0"/>
              <a:t>Explain which fish are predators and which are prey.</a:t>
            </a:r>
          </a:p>
        </p:txBody>
      </p:sp>
      <p:graphicFrame>
        <p:nvGraphicFramePr>
          <p:cNvPr id="10" name="Table 9"/>
          <p:cNvGraphicFramePr>
            <a:graphicFrameLocks noGrp="1"/>
          </p:cNvGraphicFramePr>
          <p:nvPr>
            <p:extLst>
              <p:ext uri="{D42A27DB-BD31-4B8C-83A1-F6EECF244321}">
                <p14:modId xmlns:p14="http://schemas.microsoft.com/office/powerpoint/2010/main" val="3944475424"/>
              </p:ext>
            </p:extLst>
          </p:nvPr>
        </p:nvGraphicFramePr>
        <p:xfrm>
          <a:off x="7792477" y="2749331"/>
          <a:ext cx="4297680" cy="2682240"/>
        </p:xfrm>
        <a:graphic>
          <a:graphicData uri="http://schemas.openxmlformats.org/drawingml/2006/table">
            <a:tbl>
              <a:tblPr firstRow="1" bandRow="1">
                <a:tableStyleId>{F5AB1C69-6EDB-4FF4-983F-18BD219EF322}</a:tableStyleId>
              </a:tblPr>
              <a:tblGrid>
                <a:gridCol w="2164080"/>
                <a:gridCol w="2133600"/>
              </a:tblGrid>
              <a:tr h="215742">
                <a:tc>
                  <a:txBody>
                    <a:bodyPr/>
                    <a:lstStyle/>
                    <a:p>
                      <a:r>
                        <a:rPr lang="en-US" sz="1600" dirty="0" smtClean="0"/>
                        <a:t>Predator</a:t>
                      </a:r>
                      <a:r>
                        <a:rPr lang="en-US" sz="1600" baseline="0" dirty="0" smtClean="0"/>
                        <a:t> fish</a:t>
                      </a:r>
                      <a:endParaRPr lang="en-US" sz="1600" dirty="0"/>
                    </a:p>
                  </a:txBody>
                  <a:tcPr/>
                </a:tc>
                <a:tc>
                  <a:txBody>
                    <a:bodyPr/>
                    <a:lstStyle/>
                    <a:p>
                      <a:r>
                        <a:rPr lang="en-US" sz="1600" dirty="0" err="1" smtClean="0"/>
                        <a:t>Panfish</a:t>
                      </a:r>
                      <a:endParaRPr lang="en-US" sz="1600" dirty="0"/>
                    </a:p>
                  </a:txBody>
                  <a:tcPr/>
                </a:tc>
              </a:tr>
              <a:tr h="215742">
                <a:tc>
                  <a:txBody>
                    <a:bodyPr/>
                    <a:lstStyle/>
                    <a:p>
                      <a:r>
                        <a:rPr lang="en-US" sz="1600" dirty="0" smtClean="0"/>
                        <a:t>Largemouth Bass</a:t>
                      </a:r>
                      <a:endParaRPr lang="en-US" sz="1600" dirty="0"/>
                    </a:p>
                  </a:txBody>
                  <a:tcPr/>
                </a:tc>
                <a:tc>
                  <a:txBody>
                    <a:bodyPr/>
                    <a:lstStyle/>
                    <a:p>
                      <a:r>
                        <a:rPr lang="en-US" sz="1600" dirty="0" smtClean="0"/>
                        <a:t>Bluegill</a:t>
                      </a:r>
                      <a:r>
                        <a:rPr lang="en-US" sz="1600" baseline="0" dirty="0" smtClean="0"/>
                        <a:t> s</a:t>
                      </a:r>
                      <a:r>
                        <a:rPr lang="en-US" sz="1600" dirty="0" smtClean="0"/>
                        <a:t>unfish</a:t>
                      </a:r>
                      <a:endParaRPr lang="en-US" sz="1600" dirty="0"/>
                    </a:p>
                  </a:txBody>
                  <a:tcPr/>
                </a:tc>
              </a:tr>
              <a:tr h="215742">
                <a:tc>
                  <a:txBody>
                    <a:bodyPr/>
                    <a:lstStyle/>
                    <a:p>
                      <a:r>
                        <a:rPr lang="en-US" sz="1600" dirty="0" smtClean="0"/>
                        <a:t>Smallmouth Bass</a:t>
                      </a:r>
                      <a:endParaRPr lang="en-US" sz="1600" dirty="0"/>
                    </a:p>
                  </a:txBody>
                  <a:tcPr/>
                </a:tc>
                <a:tc>
                  <a:txBody>
                    <a:bodyPr/>
                    <a:lstStyle/>
                    <a:p>
                      <a:r>
                        <a:rPr lang="en-US" sz="1600" dirty="0" smtClean="0"/>
                        <a:t>Calico Bass</a:t>
                      </a:r>
                      <a:endParaRPr lang="en-US" sz="1600" dirty="0"/>
                    </a:p>
                  </a:txBody>
                  <a:tcPr/>
                </a:tc>
              </a:tr>
              <a:tr h="215742">
                <a:tc>
                  <a:txBody>
                    <a:bodyPr/>
                    <a:lstStyle/>
                    <a:p>
                      <a:r>
                        <a:rPr lang="en-US" sz="1600" dirty="0" smtClean="0"/>
                        <a:t>Trout species</a:t>
                      </a:r>
                      <a:endParaRPr lang="en-US" sz="1600" dirty="0"/>
                    </a:p>
                  </a:txBody>
                  <a:tcPr/>
                </a:tc>
                <a:tc>
                  <a:txBody>
                    <a:bodyPr/>
                    <a:lstStyle/>
                    <a:p>
                      <a:r>
                        <a:rPr lang="en-US" sz="1600" dirty="0" smtClean="0"/>
                        <a:t>Yellow Perch</a:t>
                      </a:r>
                      <a:endParaRPr lang="en-US" sz="1600" dirty="0"/>
                    </a:p>
                  </a:txBody>
                  <a:tcPr/>
                </a:tc>
              </a:tr>
              <a:tr h="215742">
                <a:tc>
                  <a:txBody>
                    <a:bodyPr/>
                    <a:lstStyle/>
                    <a:p>
                      <a:r>
                        <a:rPr lang="en-US" sz="1600" dirty="0" smtClean="0"/>
                        <a:t>Northern Pike</a:t>
                      </a:r>
                      <a:endParaRPr lang="en-US" sz="1600" dirty="0"/>
                    </a:p>
                  </a:txBody>
                  <a:tcPr/>
                </a:tc>
                <a:tc>
                  <a:txBody>
                    <a:bodyPr/>
                    <a:lstStyle/>
                    <a:p>
                      <a:r>
                        <a:rPr lang="en-US" sz="1600" dirty="0" smtClean="0"/>
                        <a:t>White Perch</a:t>
                      </a:r>
                      <a:endParaRPr lang="en-US" sz="1600" dirty="0"/>
                    </a:p>
                  </a:txBody>
                  <a:tcPr/>
                </a:tc>
              </a:tr>
              <a:tr h="235355">
                <a:tc>
                  <a:txBody>
                    <a:bodyPr/>
                    <a:lstStyle/>
                    <a:p>
                      <a:r>
                        <a:rPr lang="en-US" sz="1600" dirty="0" smtClean="0"/>
                        <a:t>Chain Pickerel</a:t>
                      </a:r>
                      <a:endParaRPr lang="en-US" sz="1600" dirty="0"/>
                    </a:p>
                  </a:txBody>
                  <a:tcPr/>
                </a:tc>
                <a:tc>
                  <a:txBody>
                    <a:bodyPr/>
                    <a:lstStyle/>
                    <a:p>
                      <a:r>
                        <a:rPr lang="en-US" sz="1600" dirty="0" smtClean="0"/>
                        <a:t>Pumpkinseed</a:t>
                      </a:r>
                      <a:r>
                        <a:rPr lang="en-US" sz="1600" baseline="0" dirty="0" smtClean="0"/>
                        <a:t> Sunfish</a:t>
                      </a:r>
                      <a:endParaRPr lang="en-US" sz="1600" dirty="0"/>
                    </a:p>
                  </a:txBody>
                  <a:tcPr/>
                </a:tc>
              </a:tr>
              <a:tr h="235355">
                <a:tc>
                  <a:txBody>
                    <a:bodyPr/>
                    <a:lstStyle/>
                    <a:p>
                      <a:r>
                        <a:rPr lang="en-US" sz="1600" dirty="0" smtClean="0"/>
                        <a:t>Walleye</a:t>
                      </a:r>
                      <a:endParaRPr lang="en-US" sz="1600" dirty="0"/>
                    </a:p>
                  </a:txBody>
                  <a:tcPr/>
                </a:tc>
                <a:tc>
                  <a:txBody>
                    <a:bodyPr/>
                    <a:lstStyle/>
                    <a:p>
                      <a:endParaRPr lang="en-US" sz="1600" dirty="0"/>
                    </a:p>
                  </a:txBody>
                  <a:tcPr/>
                </a:tc>
              </a:tr>
              <a:tr h="235355">
                <a:tc>
                  <a:txBody>
                    <a:bodyPr/>
                    <a:lstStyle/>
                    <a:p>
                      <a:r>
                        <a:rPr lang="en-US" sz="1600" dirty="0" smtClean="0"/>
                        <a:t>Catfish</a:t>
                      </a:r>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2142556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62809</TotalTime>
  <Words>2031</Words>
  <Application>Microsoft Office PowerPoint</Application>
  <PresentationFormat>Widescreen</PresentationFormat>
  <Paragraphs>246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Connecticut DEEP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Beauchene</dc:creator>
  <cp:lastModifiedBy>Justin Wiggins</cp:lastModifiedBy>
  <cp:revision>143</cp:revision>
  <cp:lastPrinted>2015-11-16T16:26:34Z</cp:lastPrinted>
  <dcterms:created xsi:type="dcterms:W3CDTF">2015-07-14T13:36:05Z</dcterms:created>
  <dcterms:modified xsi:type="dcterms:W3CDTF">2019-02-19T19:39:41Z</dcterms:modified>
</cp:coreProperties>
</file>