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8"/>
  </p:notesMasterIdLst>
  <p:sldIdLst>
    <p:sldId id="256" r:id="rId2"/>
    <p:sldId id="271" r:id="rId3"/>
    <p:sldId id="263" r:id="rId4"/>
    <p:sldId id="278" r:id="rId5"/>
    <p:sldId id="280" r:id="rId6"/>
    <p:sldId id="257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FDA801D-FD45-4EB2-B335-55A1F4542E7B}" type="datetimeFigureOut">
              <a:rPr lang="en-US"/>
              <a:pPr>
                <a:defRPr/>
              </a:pPr>
              <a:t>11/6/2017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0" tIns="46585" rIns="93170" bIns="46585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0" tIns="46585" rIns="93170" bIns="4658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BE39609-455B-489A-B35B-0F0DFEA155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0624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2066518-6B5F-4D3C-9D54-BB32DA96BD6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273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CAC4AD1-636C-4AE6-953D-6C677F84805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814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CAC4AD1-636C-4AE6-953D-6C677F84805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4440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CAC4AD1-636C-4AE6-953D-6C677F84805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33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/>
          <a:lstStyle>
            <a:lvl1pPr marL="0" algn="r">
              <a:defRPr sz="48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F40312BA-84DF-469F-AE4E-2EDD3605B474}" type="datetimeFigureOut">
              <a:rPr lang="en-US"/>
              <a:pPr>
                <a:defRPr/>
              </a:pPr>
              <a:t>11/6/2017</a:t>
            </a:fld>
            <a:endParaRPr lang="en-US" dirty="0"/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E3AFF910-FDAC-41CF-B8A5-5BB57C787D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C5939-5F99-44B7-B5FB-990190D45472}" type="datetimeFigureOut">
              <a:rPr lang="en-US"/>
              <a:pPr>
                <a:defRPr/>
              </a:pPr>
              <a:t>11/6/2017</a:t>
            </a:fld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99A92-4690-4BC4-8181-16A1B61856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536FB-D44C-4163-8700-BCF76C326F14}" type="datetimeFigureOut">
              <a:rPr lang="en-US"/>
              <a:pPr>
                <a:defRPr/>
              </a:pPr>
              <a:t>11/6/2017</a:t>
            </a:fld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351EA-8F3D-4A2E-92F9-1C4E63B722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BDADF5F-1AF7-400D-B91A-77638A2411C9}" type="datetimeFigureOut">
              <a:rPr lang="en-US"/>
              <a:pPr>
                <a:defRPr/>
              </a:pPr>
              <a:t>11/6/2017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062B4C6-290A-46F6-B69E-024D488FEB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B8BD74D0-0362-4B30-93AB-ADA93F8DF6AD}" type="datetimeFigureOut">
              <a:rPr lang="en-US"/>
              <a:pPr>
                <a:defRPr/>
              </a:pPr>
              <a:t>11/6/2017</a:t>
            </a:fld>
            <a:endParaRPr lang="en-US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2DE5CFD3-79BC-48AD-A1B8-B33F2BA493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239EB1E-DAD3-4F62-B7F4-3D9DAF608753}" type="datetimeFigureOut">
              <a:rPr lang="en-US"/>
              <a:pPr>
                <a:defRPr/>
              </a:pPr>
              <a:t>11/6/2017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DD829E2-E169-41D1-BF75-9610833C9A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/>
          <p:nvPr/>
        </p:nvSpPr>
        <p:spPr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10"/>
          <p:cNvSpPr/>
          <p:nvPr/>
        </p:nvSpPr>
        <p:spPr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189262B-BB31-4987-B9A8-2B8844BE5A5D}" type="datetimeFigureOut">
              <a:rPr lang="en-US"/>
              <a:pPr>
                <a:defRPr/>
              </a:pPr>
              <a:t>11/6/2017</a:t>
            </a:fld>
            <a:endParaRPr lang="en-US" dirty="0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975C29B-1F60-43B5-A99B-403441ADDF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23EE337-FBED-474F-A7D7-F0F1A5AD3FF4}" type="datetimeFigureOut">
              <a:rPr lang="en-US"/>
              <a:pPr>
                <a:defRPr/>
              </a:pPr>
              <a:t>11/6/2017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25D814B-9992-4FD8-8900-C1FB8BDCF8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4B301-AA82-4D48-9458-9377B01D10F0}" type="datetimeFigureOut">
              <a:rPr lang="en-US"/>
              <a:pPr>
                <a:defRPr/>
              </a:pPr>
              <a:t>11/6/2017</a:t>
            </a:fld>
            <a:endParaRPr lang="en-US" dirty="0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964B5-CB62-4956-8B53-54A9F188E2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CC05BB49-81CA-44DF-AAA2-92B60067D0CB}" type="datetimeFigureOut">
              <a:rPr lang="en-US"/>
              <a:pPr>
                <a:defRPr/>
              </a:pPr>
              <a:t>11/6/2017</a:t>
            </a:fld>
            <a:endParaRPr lang="en-US" dirty="0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D94F1D3D-4F44-4848-B1A9-E32D4D5BF6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D0147B0D-DE70-4059-AE23-BB8722448634}" type="datetimeFigureOut">
              <a:rPr lang="en-US"/>
              <a:pPr>
                <a:defRPr/>
              </a:pPr>
              <a:t>11/6/2017</a:t>
            </a:fld>
            <a:endParaRPr lang="en-US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FFBD7036-D6F1-43E5-90C0-C938A4765D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1638" cy="274638"/>
          </a:xfrm>
          <a:prstGeom prst="rect">
            <a:avLst/>
          </a:prstGeom>
        </p:spPr>
        <p:txBody>
          <a:bodyPr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 smtClean="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99662C7C-AAE3-4466-AB0E-0618FEB7F074}" type="datetimeFigureOut">
              <a:rPr lang="en-US"/>
              <a:pPr>
                <a:defRPr/>
              </a:pPr>
              <a:t>11/6/2017</a:t>
            </a:fld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smtClean="0">
                <a:solidFill>
                  <a:schemeClr val="tx2">
                    <a:shade val="9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42010F78-9A0E-4233-B2BC-E8944834C3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43" r:id="rId7"/>
    <p:sldLayoutId id="2147483750" r:id="rId8"/>
    <p:sldLayoutId id="2147483751" r:id="rId9"/>
    <p:sldLayoutId id="2147483742" r:id="rId10"/>
    <p:sldLayoutId id="2147483741" r:id="rId11"/>
  </p:sldLayoutIdLst>
  <p:txStyles>
    <p:titleStyle>
      <a:lvl1pPr marL="53975" algn="r" rtl="0" fontAlgn="base">
        <a:spcBef>
          <a:spcPct val="0"/>
        </a:spcBef>
        <a:spcAft>
          <a:spcPct val="0"/>
        </a:spcAft>
        <a:defRPr sz="4600" kern="1200">
          <a:solidFill>
            <a:srgbClr val="EDE8CD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lvl2pPr marL="53975" algn="r" rtl="0" fontAlgn="base">
        <a:spcBef>
          <a:spcPct val="0"/>
        </a:spcBef>
        <a:spcAft>
          <a:spcPct val="0"/>
        </a:spcAft>
        <a:defRPr sz="4600">
          <a:solidFill>
            <a:srgbClr val="EDE8CD"/>
          </a:solidFill>
          <a:latin typeface="Rockwell" pitchFamily="18" charset="0"/>
        </a:defRPr>
      </a:lvl2pPr>
      <a:lvl3pPr marL="53975" algn="r" rtl="0" fontAlgn="base">
        <a:spcBef>
          <a:spcPct val="0"/>
        </a:spcBef>
        <a:spcAft>
          <a:spcPct val="0"/>
        </a:spcAft>
        <a:defRPr sz="4600">
          <a:solidFill>
            <a:srgbClr val="EDE8CD"/>
          </a:solidFill>
          <a:latin typeface="Rockwell" pitchFamily="18" charset="0"/>
        </a:defRPr>
      </a:lvl3pPr>
      <a:lvl4pPr marL="53975" algn="r" rtl="0" fontAlgn="base">
        <a:spcBef>
          <a:spcPct val="0"/>
        </a:spcBef>
        <a:spcAft>
          <a:spcPct val="0"/>
        </a:spcAft>
        <a:defRPr sz="4600">
          <a:solidFill>
            <a:srgbClr val="EDE8CD"/>
          </a:solidFill>
          <a:latin typeface="Rockwell" pitchFamily="18" charset="0"/>
        </a:defRPr>
      </a:lvl4pPr>
      <a:lvl5pPr marL="53975" algn="r" rtl="0" fontAlgn="base">
        <a:spcBef>
          <a:spcPct val="0"/>
        </a:spcBef>
        <a:spcAft>
          <a:spcPct val="0"/>
        </a:spcAft>
        <a:defRPr sz="4600">
          <a:solidFill>
            <a:srgbClr val="EDE8CD"/>
          </a:solidFill>
          <a:latin typeface="Rockwell" pitchFamily="18" charset="0"/>
        </a:defRPr>
      </a:lvl5pPr>
      <a:lvl6pPr marL="511175" algn="r" rtl="0" fontAlgn="base">
        <a:spcBef>
          <a:spcPct val="0"/>
        </a:spcBef>
        <a:spcAft>
          <a:spcPct val="0"/>
        </a:spcAft>
        <a:defRPr sz="4600">
          <a:solidFill>
            <a:srgbClr val="EDE8CD"/>
          </a:solidFill>
          <a:latin typeface="Rockwell" pitchFamily="18" charset="0"/>
        </a:defRPr>
      </a:lvl6pPr>
      <a:lvl7pPr marL="968375" algn="r" rtl="0" fontAlgn="base">
        <a:spcBef>
          <a:spcPct val="0"/>
        </a:spcBef>
        <a:spcAft>
          <a:spcPct val="0"/>
        </a:spcAft>
        <a:defRPr sz="4600">
          <a:solidFill>
            <a:srgbClr val="EDE8CD"/>
          </a:solidFill>
          <a:latin typeface="Rockwell" pitchFamily="18" charset="0"/>
        </a:defRPr>
      </a:lvl7pPr>
      <a:lvl8pPr marL="1425575" algn="r" rtl="0" fontAlgn="base">
        <a:spcBef>
          <a:spcPct val="0"/>
        </a:spcBef>
        <a:spcAft>
          <a:spcPct val="0"/>
        </a:spcAft>
        <a:defRPr sz="4600">
          <a:solidFill>
            <a:srgbClr val="EDE8CD"/>
          </a:solidFill>
          <a:latin typeface="Rockwell" pitchFamily="18" charset="0"/>
        </a:defRPr>
      </a:lvl8pPr>
      <a:lvl9pPr marL="1882775" algn="r" rtl="0" fontAlgn="base">
        <a:spcBef>
          <a:spcPct val="0"/>
        </a:spcBef>
        <a:spcAft>
          <a:spcPct val="0"/>
        </a:spcAft>
        <a:defRPr sz="4600">
          <a:solidFill>
            <a:srgbClr val="EDE8CD"/>
          </a:solidFill>
          <a:latin typeface="Rockwell" pitchFamily="18" charset="0"/>
        </a:defRPr>
      </a:lvl9pPr>
      <a:extLst/>
    </p:titleStyle>
    <p:bodyStyle>
      <a:lvl1pPr marL="292100" indent="-292100" algn="l" rtl="0" fontAlgn="base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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190500" algn="l" rtl="0" fontAlgn="base">
        <a:spcBef>
          <a:spcPts val="400"/>
        </a:spcBef>
        <a:spcAft>
          <a:spcPct val="0"/>
        </a:spcAft>
        <a:buClr>
          <a:srgbClr val="9BBB59"/>
        </a:buClr>
        <a:buSzPct val="100000"/>
        <a:buFont typeface="Wingdings 2" pitchFamily="18" charset="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fontAlgn="base">
        <a:spcBef>
          <a:spcPts val="400"/>
        </a:spcBef>
        <a:spcAft>
          <a:spcPct val="0"/>
        </a:spcAft>
        <a:buClr>
          <a:srgbClr val="9BBB59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82563" algn="l" rtl="0" fontAlgn="base">
        <a:spcBef>
          <a:spcPts val="400"/>
        </a:spcBef>
        <a:spcAft>
          <a:spcPct val="0"/>
        </a:spcAft>
        <a:buClr>
          <a:srgbClr val="9BBB59"/>
        </a:buClr>
        <a:buSzPct val="100000"/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 descr="smallCIDseal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7C7C7C"/>
              </a:clrFrom>
              <a:clrTo>
                <a:srgbClr val="7C7C7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304800"/>
            <a:ext cx="9493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TextBox 4"/>
          <p:cNvSpPr txBox="1">
            <a:spLocks noChangeArrowheads="1"/>
          </p:cNvSpPr>
          <p:nvPr/>
        </p:nvSpPr>
        <p:spPr bwMode="auto">
          <a:xfrm>
            <a:off x="990600" y="590252"/>
            <a:ext cx="7239000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obile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ntegrated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ealth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Ambulance Services &amp; The Regulated Insurance Market in Connecticut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3124200"/>
            <a:ext cx="7772400" cy="12954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1"/>
                </a:solidFill>
                <a:latin typeface="Georgia" pitchFamily="18" charset="0"/>
                <a:cs typeface="Times New Roman" pitchFamily="18" charset="0"/>
              </a:rPr>
              <a:t> </a:t>
            </a:r>
            <a:endParaRPr lang="en-US" sz="4400" dirty="0">
              <a:solidFill>
                <a:schemeClr val="tx1"/>
              </a:solidFill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14340" name="TextBox 6"/>
          <p:cNvSpPr txBox="1">
            <a:spLocks noChangeArrowheads="1"/>
          </p:cNvSpPr>
          <p:nvPr/>
        </p:nvSpPr>
        <p:spPr bwMode="auto">
          <a:xfrm>
            <a:off x="1714500" y="5791200"/>
            <a:ext cx="5715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Connecticut Insurance Department</a:t>
            </a:r>
          </a:p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153 Market St, 7</a:t>
            </a:r>
            <a:r>
              <a:rPr lang="en-US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Floor, Hartford, CT 06103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November 7, 2017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3124200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Mobile Integrated Health Working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</a:p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November 7, 2017</a:t>
            </a: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Kristin Campanelli, Counsel</a:t>
            </a: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Connecticut Insurance Department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49482"/>
            <a:ext cx="7239000" cy="1091736"/>
          </a:xfrm>
        </p:spPr>
        <p:txBody>
          <a:bodyPr>
            <a:noAutofit/>
          </a:bodyPr>
          <a:lstStyle/>
          <a:p>
            <a:pPr marL="54864" algn="ctr" fontAlgn="auto">
              <a:spcAft>
                <a:spcPts val="0"/>
              </a:spcAft>
              <a:defRPr/>
            </a:pPr>
            <a:r>
              <a:rPr 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Governing Statutes: 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CGS </a:t>
            </a:r>
            <a:r>
              <a:rPr 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ections </a:t>
            </a:r>
            <a:r>
              <a:rPr 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38a-498 (individual) 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 38a-525 </a:t>
            </a:r>
            <a:r>
              <a:rPr 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(group)</a:t>
            </a:r>
          </a:p>
        </p:txBody>
      </p:sp>
      <p:pic>
        <p:nvPicPr>
          <p:cNvPr id="17410" name="Content Placeholder 3" descr="smallCIDseal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clrChange>
              <a:clrFrom>
                <a:srgbClr val="7C7C7C"/>
              </a:clrFrom>
              <a:clrTo>
                <a:srgbClr val="7C7C7C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649288" y="419100"/>
            <a:ext cx="949325" cy="952500"/>
          </a:xfrm>
          <a:noFill/>
        </p:spPr>
      </p:pic>
      <p:sp>
        <p:nvSpPr>
          <p:cNvPr id="3" name="TextBox 2"/>
          <p:cNvSpPr txBox="1"/>
          <p:nvPr/>
        </p:nvSpPr>
        <p:spPr>
          <a:xfrm>
            <a:off x="649288" y="1676400"/>
            <a:ext cx="796131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provisions mandate some insurance coverage for ambulance services.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Transportation by ambulance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 is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covered, but in order for that to happen some conditions must be met: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 needing the ambulance ride must be covered by a health insurance policy of the type specified in subdivisions (1), (2), (4), (6), (10), (11) and (12) of CGS 38a-469 that are delivered, issued for delivery, renewed, amended or continued in Connecticut;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transportation must be medically necessary;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 may be subject to other policy provisions which apply to other services covered by such policies (including co-payments, deductibles, and co-insurance);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Insurers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not be required to cover more than the maximum allowable rate established by DPH for these services;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order for an ambulance provider to be directly paid, they must stamp the following statement on the face of each bill: “NOTICE: This bill subject to mandatory assignment pursuant to Connecticut general statutes” unless the insurer has entered into a contract with the ambulance provider for direct payment.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pPr marL="54864" algn="ctr"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Georgia" pitchFamily="18" charset="0"/>
              </a:rPr>
              <a:t> 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Does that Mean?</a:t>
            </a:r>
          </a:p>
        </p:txBody>
      </p:sp>
      <p:pic>
        <p:nvPicPr>
          <p:cNvPr id="4" name="Content Placeholder 3" descr="smallCIDseal.jpg"/>
          <p:cNvPicPr>
            <a:picLocks noGrp="1" noChangeAspect="1"/>
          </p:cNvPicPr>
          <p:nvPr>
            <p:ph idx="1"/>
          </p:nvPr>
        </p:nvPicPr>
        <p:blipFill>
          <a:blip r:embed="rId3" cstate="print">
            <a:clrChange>
              <a:clrFrom>
                <a:srgbClr val="7C7C7C"/>
              </a:clrFrom>
              <a:clrTo>
                <a:srgbClr val="7C7C7C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534988" y="381000"/>
            <a:ext cx="950912" cy="952500"/>
          </a:xfrm>
          <a:noFill/>
          <a:effectLst>
            <a:outerShdw dist="50800" dir="5400000" sx="120000" sy="120000" algn="ctr" rotWithShape="0">
              <a:srgbClr val="000000">
                <a:alpha val="0"/>
              </a:srgbClr>
            </a:outerShdw>
          </a:effectLst>
        </p:spPr>
      </p:pic>
      <p:sp>
        <p:nvSpPr>
          <p:cNvPr id="19459" name="TextBox 5"/>
          <p:cNvSpPr txBox="1">
            <a:spLocks noChangeArrowheads="1"/>
          </p:cNvSpPr>
          <p:nvPr/>
        </p:nvSpPr>
        <p:spPr bwMode="auto">
          <a:xfrm>
            <a:off x="609600" y="1600200"/>
            <a:ext cx="79248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 law only requires insurance coverage of transportation, not treatment and non-transport. Treat and non-transport would be a new insurance mandate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rate at which transportation by ambulance is covered depends on DPH and the underlying insurance policy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Transportation must be medically necessary to be covered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Co-pays, deductibles, and coinsurance may apply depending on the insurance policy.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pPr marL="54864" algn="ctr"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Georgia" pitchFamily="18" charset="0"/>
              </a:rPr>
              <a:t>  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A “Mandate”? How is a mandate’s cost calculated?</a:t>
            </a:r>
          </a:p>
        </p:txBody>
      </p:sp>
      <p:pic>
        <p:nvPicPr>
          <p:cNvPr id="4" name="Content Placeholder 3" descr="smallCIDseal.jpg"/>
          <p:cNvPicPr>
            <a:picLocks noGrp="1" noChangeAspect="1"/>
          </p:cNvPicPr>
          <p:nvPr>
            <p:ph idx="1"/>
          </p:nvPr>
        </p:nvPicPr>
        <p:blipFill>
          <a:blip r:embed="rId3" cstate="print">
            <a:clrChange>
              <a:clrFrom>
                <a:srgbClr val="7C7C7C"/>
              </a:clrFrom>
              <a:clrTo>
                <a:srgbClr val="7C7C7C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534988" y="381000"/>
            <a:ext cx="950912" cy="952500"/>
          </a:xfrm>
          <a:noFill/>
          <a:effectLst>
            <a:outerShdw dist="50800" dir="5400000" sx="120000" sy="120000" algn="ctr" rotWithShape="0">
              <a:srgbClr val="000000">
                <a:alpha val="0"/>
              </a:srgbClr>
            </a:outerShdw>
          </a:effectLst>
        </p:spPr>
      </p:pic>
      <p:sp>
        <p:nvSpPr>
          <p:cNvPr id="19459" name="TextBox 5"/>
          <p:cNvSpPr txBox="1">
            <a:spLocks noChangeArrowheads="1"/>
          </p:cNvSpPr>
          <p:nvPr/>
        </p:nvSpPr>
        <p:spPr bwMode="auto">
          <a:xfrm>
            <a:off x="609600" y="1798638"/>
            <a:ext cx="79248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Mandate: any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benefit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required to be provided by insurers specific to care, treatment 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section 1311(d)(3)(B) of the Affordable Care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Act, states must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defray cost 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additional mandated benefits required after 12/31/2011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based on expected premium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Premium cost of service = state’s liability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Premium cost of service = actual expected cost of service x how many times you expect to provide such services + administrative expense load, expressed in a PMPY or PMPM cost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owes PMPY cost x # of members in plans on the exchange and state employee health plan</a:t>
            </a:r>
          </a:p>
        </p:txBody>
      </p:sp>
    </p:spTree>
    <p:extLst>
      <p:ext uri="{BB962C8B-B14F-4D97-AF65-F5344CB8AC3E}">
        <p14:creationId xmlns:p14="http://schemas.microsoft.com/office/powerpoint/2010/main" val="223913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12738"/>
            <a:ext cx="7467600" cy="1020762"/>
          </a:xfrm>
        </p:spPr>
        <p:txBody>
          <a:bodyPr>
            <a:normAutofit fontScale="90000"/>
          </a:bodyPr>
          <a:lstStyle/>
          <a:p>
            <a:pPr marL="54864" algn="ctr"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Tools Does CID Use to Ensure Coverage is Appropriate?</a:t>
            </a:r>
          </a:p>
        </p:txBody>
      </p:sp>
      <p:pic>
        <p:nvPicPr>
          <p:cNvPr id="4" name="Content Placeholder 3" descr="smallCIDseal.jpg"/>
          <p:cNvPicPr>
            <a:picLocks noGrp="1" noChangeAspect="1"/>
          </p:cNvPicPr>
          <p:nvPr>
            <p:ph idx="1"/>
          </p:nvPr>
        </p:nvPicPr>
        <p:blipFill>
          <a:blip r:embed="rId3" cstate="print">
            <a:clrChange>
              <a:clrFrom>
                <a:srgbClr val="7C7C7C"/>
              </a:clrFrom>
              <a:clrTo>
                <a:srgbClr val="7C7C7C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534988" y="381000"/>
            <a:ext cx="950912" cy="952500"/>
          </a:xfrm>
          <a:noFill/>
          <a:effectLst>
            <a:outerShdw dist="50800" dir="5400000" sx="120000" sy="120000" algn="ctr" rotWithShape="0">
              <a:srgbClr val="000000">
                <a:alpha val="0"/>
              </a:srgbClr>
            </a:outerShdw>
          </a:effectLst>
        </p:spPr>
      </p:pic>
      <p:sp>
        <p:nvSpPr>
          <p:cNvPr id="19459" name="TextBox 5"/>
          <p:cNvSpPr txBox="1">
            <a:spLocks noChangeArrowheads="1"/>
          </p:cNvSpPr>
          <p:nvPr/>
        </p:nvSpPr>
        <p:spPr bwMode="auto">
          <a:xfrm>
            <a:off x="534988" y="1798638"/>
            <a:ext cx="8075612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Department’s Life and Health Division: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Reviews and pre-approves all fully insured policy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forms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Reviews rates where we have authority (individual and small group, and large group HMOs).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Department’s Consumer Affairs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Division: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Investigates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keeps track of all complaints on behalf of consumers and can open a complaint if the ambulance service believes that they are not being compensated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appropriately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complaints and complaint trends to the Department’s Market Conduct division for further enforcement action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94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543800" cy="1219200"/>
          </a:xfrm>
        </p:spPr>
        <p:txBody>
          <a:bodyPr>
            <a:noAutofit/>
          </a:bodyPr>
          <a:lstStyle/>
          <a:p>
            <a:pPr marL="54864" algn="ctr" fontAlgn="auto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 the Connecticut Insurance Department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386" name="Content Placeholder 3" descr="smallCIDseal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clrChange>
              <a:clrFrom>
                <a:srgbClr val="7C7C7C"/>
              </a:clrFrom>
              <a:clrTo>
                <a:srgbClr val="7C7C7C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649288" y="419100"/>
            <a:ext cx="949325" cy="952500"/>
          </a:xfrm>
          <a:noFill/>
        </p:spPr>
      </p:pic>
      <p:sp>
        <p:nvSpPr>
          <p:cNvPr id="6" name="Rectangle 5"/>
          <p:cNvSpPr/>
          <p:nvPr/>
        </p:nvSpPr>
        <p:spPr>
          <a:xfrm>
            <a:off x="533400" y="1562100"/>
            <a:ext cx="80772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mission of the Connecticut Insurance Department is to protect consumers through regulation of the industry, outreach, education and advocacy. 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recovers an average of more than $4 million yearly on behalf of consumers and regulates the industry by ensuring carriers adhere to state insurance laws and regulations and are financially solvent to pay claims. 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Department’s annual budget is funded through assessments from the insurance industry. For every dollar of direct expense, the Department brings in about $7.45 to the state in revenues. Each year, the Department returns more than $215 million in assessments, fees and penalties to the state’s General Fund.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2727</TotalTime>
  <Words>663</Words>
  <Application>Microsoft Office PowerPoint</Application>
  <PresentationFormat>On-screen Show (4:3)</PresentationFormat>
  <Paragraphs>50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Georgia</vt:lpstr>
      <vt:lpstr>Rockwell</vt:lpstr>
      <vt:lpstr>Times New Roman</vt:lpstr>
      <vt:lpstr>Wingdings 2</vt:lpstr>
      <vt:lpstr>Foundry</vt:lpstr>
      <vt:lpstr> </vt:lpstr>
      <vt:lpstr>Governing Statutes:  CGS Sections 38a-498 (individual)  &amp; 38a-525 (group)</vt:lpstr>
      <vt:lpstr>  What Does that Mean?</vt:lpstr>
      <vt:lpstr>  What Is A “Mandate”? How is a mandate’s cost calculated?</vt:lpstr>
      <vt:lpstr>  What Tools Does CID Use to Ensure Coverage is Appropriate?</vt:lpstr>
      <vt:lpstr>About the Connecticut Insurance Department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State of Connecticut</dc:creator>
  <cp:lastModifiedBy>State of Connecticut</cp:lastModifiedBy>
  <cp:revision>395</cp:revision>
  <cp:lastPrinted>2017-10-30T20:12:18Z</cp:lastPrinted>
  <dcterms:created xsi:type="dcterms:W3CDTF">2011-08-11T20:35:33Z</dcterms:created>
  <dcterms:modified xsi:type="dcterms:W3CDTF">2017-11-06T17:27:33Z</dcterms:modified>
</cp:coreProperties>
</file>