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336" r:id="rId2"/>
    <p:sldId id="304" r:id="rId3"/>
    <p:sldId id="341" r:id="rId4"/>
    <p:sldId id="323" r:id="rId5"/>
    <p:sldId id="358" r:id="rId6"/>
    <p:sldId id="359" r:id="rId7"/>
    <p:sldId id="310" r:id="rId8"/>
    <p:sldId id="357" r:id="rId9"/>
    <p:sldId id="349" r:id="rId10"/>
    <p:sldId id="328" r:id="rId11"/>
    <p:sldId id="356" r:id="rId12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5C53"/>
    <a:srgbClr val="00423C"/>
    <a:srgbClr val="007371"/>
    <a:srgbClr val="00BCAA"/>
    <a:srgbClr val="00008A"/>
    <a:srgbClr val="000054"/>
    <a:srgbClr val="00AC9C"/>
    <a:srgbClr val="0060C0"/>
    <a:srgbClr val="00C0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0586" autoAdjust="0"/>
  </p:normalViewPr>
  <p:slideViewPr>
    <p:cSldViewPr>
      <p:cViewPr varScale="1">
        <p:scale>
          <a:sx n="66" d="100"/>
          <a:sy n="66" d="100"/>
        </p:scale>
        <p:origin x="150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rgbClr val="005C53"/>
            </a:solidFill>
          </c:spPr>
          <c:invertIfNegative val="0"/>
          <c:dLbls>
            <c:dLbl>
              <c:idx val="0"/>
              <c:layout>
                <c:manualLayout>
                  <c:x val="1.3888888888888888E-2"/>
                  <c:y val="-2.7777777777777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042-4BBA-9FDB-EA8238A0609A}"/>
                </c:ext>
              </c:extLst>
            </c:dLbl>
            <c:dLbl>
              <c:idx val="1"/>
              <c:layout>
                <c:manualLayout>
                  <c:x val="8.3333333333333332E-3"/>
                  <c:y val="-2.7777777777777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042-4BBA-9FDB-EA8238A0609A}"/>
                </c:ext>
              </c:extLst>
            </c:dLbl>
            <c:dLbl>
              <c:idx val="2"/>
              <c:layout>
                <c:manualLayout>
                  <c:x val="8.3333333333333332E-3"/>
                  <c:y val="-4.16666666666665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042-4BBA-9FDB-EA8238A0609A}"/>
                </c:ext>
              </c:extLst>
            </c:dLbl>
            <c:dLbl>
              <c:idx val="3"/>
              <c:layout>
                <c:manualLayout>
                  <c:x val="8.3333333333334356E-3"/>
                  <c:y val="-5.09259259259259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042-4BBA-9FDB-EA8238A0609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00000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Race!$F$13:$F$16</c:f>
              <c:strCache>
                <c:ptCount val="4"/>
                <c:pt idx="0">
                  <c:v>Caucasian</c:v>
                </c:pt>
                <c:pt idx="1">
                  <c:v>African American</c:v>
                </c:pt>
                <c:pt idx="2">
                  <c:v>Hispanic</c:v>
                </c:pt>
                <c:pt idx="3">
                  <c:v>Asian</c:v>
                </c:pt>
              </c:strCache>
            </c:strRef>
          </c:cat>
          <c:val>
            <c:numRef>
              <c:f>Race!$G$13:$G$16</c:f>
              <c:numCache>
                <c:formatCode>0%</c:formatCode>
                <c:ptCount val="4"/>
                <c:pt idx="0">
                  <c:v>0.84</c:v>
                </c:pt>
                <c:pt idx="1">
                  <c:v>0.12</c:v>
                </c:pt>
                <c:pt idx="2">
                  <c:v>0.03</c:v>
                </c:pt>
                <c:pt idx="3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042-4BBA-9FDB-EA8238A060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4639872"/>
        <c:axId val="39823616"/>
        <c:axId val="0"/>
      </c:bar3DChart>
      <c:catAx>
        <c:axId val="346398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rgbClr val="000000"/>
                </a:solidFill>
              </a:defRPr>
            </a:pPr>
            <a:endParaRPr lang="en-US"/>
          </a:p>
        </c:txPr>
        <c:crossAx val="39823616"/>
        <c:crosses val="autoZero"/>
        <c:auto val="1"/>
        <c:lblAlgn val="ctr"/>
        <c:lblOffset val="100"/>
        <c:noMultiLvlLbl val="0"/>
      </c:catAx>
      <c:valAx>
        <c:axId val="39823616"/>
        <c:scaling>
          <c:orientation val="minMax"/>
          <c:max val="1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rgbClr val="000000"/>
                </a:solidFill>
              </a:defRPr>
            </a:pPr>
            <a:endParaRPr lang="en-US"/>
          </a:p>
        </c:txPr>
        <c:crossAx val="34639872"/>
        <c:crosses val="autoZero"/>
        <c:crossBetween val="between"/>
        <c:majorUnit val="0.2"/>
      </c:valAx>
    </c:plotArea>
    <c:plotVisOnly val="1"/>
    <c:dispBlanksAs val="gap"/>
    <c:showDLblsOverMax val="0"/>
  </c:chart>
  <c:spPr>
    <a:ln>
      <a:solidFill>
        <a:srgbClr val="000000"/>
      </a:solidFill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rgbClr val="005C53"/>
            </a:solidFill>
          </c:spPr>
          <c:invertIfNegative val="0"/>
          <c:dLbls>
            <c:dLbl>
              <c:idx val="0"/>
              <c:layout>
                <c:manualLayout>
                  <c:x val="1.6666666666666666E-2"/>
                  <c:y val="-5.09259259259259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1E2-42CF-950D-34115DE5DF5F}"/>
                </c:ext>
              </c:extLst>
            </c:dLbl>
            <c:dLbl>
              <c:idx val="1"/>
              <c:layout>
                <c:manualLayout>
                  <c:x val="1.6666666666666666E-2"/>
                  <c:y val="-2.31481481481481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1E2-42CF-950D-34115DE5DF5F}"/>
                </c:ext>
              </c:extLst>
            </c:dLbl>
            <c:dLbl>
              <c:idx val="2"/>
              <c:layout>
                <c:manualLayout>
                  <c:x val="2.5000000000000001E-2"/>
                  <c:y val="-4.1666666666666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1E2-42CF-950D-34115DE5DF5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00000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Gender!$F$18:$F$20</c:f>
              <c:strCache>
                <c:ptCount val="3"/>
                <c:pt idx="0">
                  <c:v>Male</c:v>
                </c:pt>
                <c:pt idx="1">
                  <c:v>Female</c:v>
                </c:pt>
                <c:pt idx="2">
                  <c:v>Transgender</c:v>
                </c:pt>
              </c:strCache>
            </c:strRef>
          </c:cat>
          <c:val>
            <c:numRef>
              <c:f>Gender!$G$18:$G$20</c:f>
              <c:numCache>
                <c:formatCode>0%</c:formatCode>
                <c:ptCount val="3"/>
                <c:pt idx="0">
                  <c:v>0.62</c:v>
                </c:pt>
                <c:pt idx="1">
                  <c:v>0.37</c:v>
                </c:pt>
                <c:pt idx="2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1E2-42CF-950D-34115DE5DF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5987968"/>
        <c:axId val="101484800"/>
        <c:axId val="0"/>
      </c:bar3DChart>
      <c:catAx>
        <c:axId val="359879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rgbClr val="000000"/>
                </a:solidFill>
              </a:defRPr>
            </a:pPr>
            <a:endParaRPr lang="en-US"/>
          </a:p>
        </c:txPr>
        <c:crossAx val="101484800"/>
        <c:crosses val="autoZero"/>
        <c:auto val="1"/>
        <c:lblAlgn val="ctr"/>
        <c:lblOffset val="100"/>
        <c:noMultiLvlLbl val="0"/>
      </c:catAx>
      <c:valAx>
        <c:axId val="101484800"/>
        <c:scaling>
          <c:orientation val="minMax"/>
          <c:max val="1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rgbClr val="000000"/>
                </a:solidFill>
              </a:defRPr>
            </a:pPr>
            <a:endParaRPr lang="en-US"/>
          </a:p>
        </c:txPr>
        <c:crossAx val="35987968"/>
        <c:crosses val="autoZero"/>
        <c:crossBetween val="between"/>
        <c:majorUnit val="0.2"/>
      </c:valAx>
    </c:plotArea>
    <c:plotVisOnly val="1"/>
    <c:dispBlanksAs val="gap"/>
    <c:showDLblsOverMax val="0"/>
  </c:chart>
  <c:spPr>
    <a:ln>
      <a:solidFill>
        <a:srgbClr val="000000"/>
      </a:solidFill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rgbClr val="005C53"/>
            </a:solidFill>
          </c:spPr>
          <c:invertIfNegative val="0"/>
          <c:dLbls>
            <c:dLbl>
              <c:idx val="0"/>
              <c:layout>
                <c:manualLayout>
                  <c:x val="1.6666666666666691E-2"/>
                  <c:y val="-4.62962962962962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75E-4441-8185-704435D24201}"/>
                </c:ext>
              </c:extLst>
            </c:dLbl>
            <c:dLbl>
              <c:idx val="1"/>
              <c:layout>
                <c:manualLayout>
                  <c:x val="2.2222222222222171E-2"/>
                  <c:y val="-1.85185185185185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75E-4441-8185-704435D24201}"/>
                </c:ext>
              </c:extLst>
            </c:dLbl>
            <c:dLbl>
              <c:idx val="2"/>
              <c:layout>
                <c:manualLayout>
                  <c:x val="1.6666666666666666E-2"/>
                  <c:y val="-3.24074074074073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75E-4441-8185-704435D24201}"/>
                </c:ext>
              </c:extLst>
            </c:dLbl>
            <c:dLbl>
              <c:idx val="3"/>
              <c:layout>
                <c:manualLayout>
                  <c:x val="1.6666666666666666E-2"/>
                  <c:y val="-2.7777777777777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75E-4441-8185-704435D2420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00000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Insurance!$F$13:$F$16</c:f>
              <c:strCache>
                <c:ptCount val="4"/>
                <c:pt idx="0">
                  <c:v>Medicaid</c:v>
                </c:pt>
                <c:pt idx="1">
                  <c:v>Medicare</c:v>
                </c:pt>
                <c:pt idx="2">
                  <c:v>Managed Care</c:v>
                </c:pt>
                <c:pt idx="3">
                  <c:v>Self-pay no insurance</c:v>
                </c:pt>
              </c:strCache>
            </c:strRef>
          </c:cat>
          <c:val>
            <c:numRef>
              <c:f>Insurance!$G$13:$G$16</c:f>
              <c:numCache>
                <c:formatCode>0%</c:formatCode>
                <c:ptCount val="4"/>
                <c:pt idx="0">
                  <c:v>0.6</c:v>
                </c:pt>
                <c:pt idx="1">
                  <c:v>0.35</c:v>
                </c:pt>
                <c:pt idx="2">
                  <c:v>0.03</c:v>
                </c:pt>
                <c:pt idx="3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75E-4441-8185-704435D2420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35989504"/>
        <c:axId val="101487680"/>
        <c:axId val="0"/>
      </c:bar3DChart>
      <c:catAx>
        <c:axId val="359895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rgbClr val="000000"/>
                </a:solidFill>
              </a:defRPr>
            </a:pPr>
            <a:endParaRPr lang="en-US"/>
          </a:p>
        </c:txPr>
        <c:crossAx val="101487680"/>
        <c:crosses val="autoZero"/>
        <c:auto val="1"/>
        <c:lblAlgn val="ctr"/>
        <c:lblOffset val="100"/>
        <c:noMultiLvlLbl val="0"/>
      </c:catAx>
      <c:valAx>
        <c:axId val="101487680"/>
        <c:scaling>
          <c:orientation val="minMax"/>
          <c:max val="1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rgbClr val="000000"/>
                </a:solidFill>
              </a:defRPr>
            </a:pPr>
            <a:endParaRPr lang="en-US"/>
          </a:p>
        </c:txPr>
        <c:crossAx val="35989504"/>
        <c:crosses val="autoZero"/>
        <c:crossBetween val="between"/>
        <c:majorUnit val="0.2"/>
      </c:valAx>
    </c:plotArea>
    <c:plotVisOnly val="1"/>
    <c:dispBlanksAs val="gap"/>
    <c:showDLblsOverMax val="0"/>
  </c:chart>
  <c:spPr>
    <a:ln>
      <a:solidFill>
        <a:srgbClr val="000000"/>
      </a:solidFill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rgbClr val="005C53"/>
            </a:solidFill>
          </c:spPr>
          <c:invertIfNegative val="0"/>
          <c:dLbls>
            <c:dLbl>
              <c:idx val="0"/>
              <c:layout>
                <c:manualLayout>
                  <c:x val="8.892569359706998E-3"/>
                  <c:y val="-1.05295099881107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DBA-4D1B-BE4D-2049E976E2E3}"/>
                </c:ext>
              </c:extLst>
            </c:dLbl>
            <c:dLbl>
              <c:idx val="1"/>
              <c:layout>
                <c:manualLayout>
                  <c:x val="5.5555555555555558E-3"/>
                  <c:y val="-4.62962962962962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DBA-4D1B-BE4D-2049E976E2E3}"/>
                </c:ext>
              </c:extLst>
            </c:dLbl>
            <c:dLbl>
              <c:idx val="2"/>
              <c:layout>
                <c:manualLayout>
                  <c:x val="8.3333333333333332E-3"/>
                  <c:y val="-1.38888888888888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DBA-4D1B-BE4D-2049E976E2E3}"/>
                </c:ext>
              </c:extLst>
            </c:dLbl>
            <c:dLbl>
              <c:idx val="3"/>
              <c:layout>
                <c:manualLayout>
                  <c:x val="1.1111111111111112E-2"/>
                  <c:y val="-9.25925925925925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DBA-4D1B-BE4D-2049E976E2E3}"/>
                </c:ext>
              </c:extLst>
            </c:dLbl>
            <c:dLbl>
              <c:idx val="4"/>
              <c:layout>
                <c:manualLayout>
                  <c:x val="8.3333333333333332E-3"/>
                  <c:y val="-1.38888888888888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DBA-4D1B-BE4D-2049E976E2E3}"/>
                </c:ext>
              </c:extLst>
            </c:dLbl>
            <c:dLbl>
              <c:idx val="5"/>
              <c:layout>
                <c:manualLayout>
                  <c:x val="8.3333333333333332E-3"/>
                  <c:y val="-1.38888888888889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DBA-4D1B-BE4D-2049E976E2E3}"/>
                </c:ext>
              </c:extLst>
            </c:dLbl>
            <c:dLbl>
              <c:idx val="6"/>
              <c:layout>
                <c:manualLayout>
                  <c:x val="8.3333333333333332E-3"/>
                  <c:y val="-1.38888888888888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DBA-4D1B-BE4D-2049E976E2E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00000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Age!$E$15:$E$21</c:f>
              <c:strCache>
                <c:ptCount val="7"/>
                <c:pt idx="0">
                  <c:v>20-29</c:v>
                </c:pt>
                <c:pt idx="1">
                  <c:v>30-39</c:v>
                </c:pt>
                <c:pt idx="2">
                  <c:v>40-49</c:v>
                </c:pt>
                <c:pt idx="3">
                  <c:v>50-59</c:v>
                </c:pt>
                <c:pt idx="4">
                  <c:v>60-69</c:v>
                </c:pt>
                <c:pt idx="5">
                  <c:v>70-79</c:v>
                </c:pt>
                <c:pt idx="6">
                  <c:v>80-89</c:v>
                </c:pt>
              </c:strCache>
            </c:strRef>
          </c:cat>
          <c:val>
            <c:numRef>
              <c:f>Age!$F$15:$F$21</c:f>
              <c:numCache>
                <c:formatCode>0%</c:formatCode>
                <c:ptCount val="7"/>
                <c:pt idx="0">
                  <c:v>7.0000000000000007E-2</c:v>
                </c:pt>
                <c:pt idx="1">
                  <c:v>0.18</c:v>
                </c:pt>
                <c:pt idx="2">
                  <c:v>0.23</c:v>
                </c:pt>
                <c:pt idx="3">
                  <c:v>0.35</c:v>
                </c:pt>
                <c:pt idx="4">
                  <c:v>0.14000000000000001</c:v>
                </c:pt>
                <c:pt idx="5">
                  <c:v>0.02</c:v>
                </c:pt>
                <c:pt idx="6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8DBA-4D1B-BE4D-2049E976E2E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54669824"/>
        <c:axId val="39824192"/>
        <c:axId val="0"/>
      </c:bar3DChart>
      <c:catAx>
        <c:axId val="546698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rgbClr val="000000"/>
                </a:solidFill>
              </a:defRPr>
            </a:pPr>
            <a:endParaRPr lang="en-US"/>
          </a:p>
        </c:txPr>
        <c:crossAx val="39824192"/>
        <c:crosses val="autoZero"/>
        <c:auto val="1"/>
        <c:lblAlgn val="ctr"/>
        <c:lblOffset val="100"/>
        <c:noMultiLvlLbl val="0"/>
      </c:catAx>
      <c:valAx>
        <c:axId val="39824192"/>
        <c:scaling>
          <c:orientation val="minMax"/>
          <c:max val="0.5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rgbClr val="000000"/>
                </a:solidFill>
              </a:defRPr>
            </a:pPr>
            <a:endParaRPr lang="en-US"/>
          </a:p>
        </c:txPr>
        <c:crossAx val="54669824"/>
        <c:crosses val="autoZero"/>
        <c:crossBetween val="between"/>
        <c:majorUnit val="0.1"/>
      </c:valAx>
    </c:plotArea>
    <c:plotVisOnly val="1"/>
    <c:dispBlanksAs val="gap"/>
    <c:showDLblsOverMax val="0"/>
  </c:chart>
  <c:spPr>
    <a:ln>
      <a:solidFill>
        <a:srgbClr val="000000"/>
      </a:solidFill>
    </a:ln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rgbClr val="005C53"/>
            </a:solidFill>
          </c:spPr>
          <c:invertIfNegative val="0"/>
          <c:dLbls>
            <c:dLbl>
              <c:idx val="0"/>
              <c:layout>
                <c:manualLayout>
                  <c:x val="1.3888888888888864E-2"/>
                  <c:y val="-2.7777777777777776E-2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rgbClr val="000000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251-446A-BC90-606CC6959B58}"/>
                </c:ext>
              </c:extLst>
            </c:dLbl>
            <c:dLbl>
              <c:idx val="1"/>
              <c:layout>
                <c:manualLayout>
                  <c:x val="1.6666666666666666E-2"/>
                  <c:y val="-3.2407407407407406E-2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rgbClr val="000000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251-446A-BC90-606CC6959B58}"/>
                </c:ext>
              </c:extLst>
            </c:dLbl>
            <c:dLbl>
              <c:idx val="2"/>
              <c:layout>
                <c:manualLayout>
                  <c:x val="1.3888888888888888E-2"/>
                  <c:y val="-2.7777777777777776E-2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rgbClr val="000000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251-446A-BC90-606CC6959B58}"/>
                </c:ext>
              </c:extLst>
            </c:dLbl>
            <c:dLbl>
              <c:idx val="3"/>
              <c:layout>
                <c:manualLayout>
                  <c:x val="1.6666666666666666E-2"/>
                  <c:y val="-2.3148148148148147E-2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rgbClr val="000000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251-446A-BC90-606CC6959B5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'Full List - Housing Totals'!$C$14:$C$17</c:f>
              <c:strCache>
                <c:ptCount val="4"/>
                <c:pt idx="0">
                  <c:v>Homeless</c:v>
                </c:pt>
                <c:pt idx="1">
                  <c:v>Permanent Supportive Housing</c:v>
                </c:pt>
                <c:pt idx="2">
                  <c:v>Unstable Housing</c:v>
                </c:pt>
                <c:pt idx="3">
                  <c:v>Incarcerated</c:v>
                </c:pt>
              </c:strCache>
            </c:strRef>
          </c:cat>
          <c:val>
            <c:numRef>
              <c:f>'Full List - Housing Totals'!$D$14:$D$17</c:f>
              <c:numCache>
                <c:formatCode>0%</c:formatCode>
                <c:ptCount val="4"/>
                <c:pt idx="0">
                  <c:v>0.12</c:v>
                </c:pt>
                <c:pt idx="1">
                  <c:v>0.08</c:v>
                </c:pt>
                <c:pt idx="2">
                  <c:v>0.05</c:v>
                </c:pt>
                <c:pt idx="3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251-446A-BC90-606CC6959B5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54646272"/>
        <c:axId val="54477376"/>
        <c:axId val="0"/>
      </c:bar3DChart>
      <c:catAx>
        <c:axId val="546462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rgbClr val="000000"/>
                </a:solidFill>
              </a:defRPr>
            </a:pPr>
            <a:endParaRPr lang="en-US"/>
          </a:p>
        </c:txPr>
        <c:crossAx val="54477376"/>
        <c:crosses val="autoZero"/>
        <c:auto val="1"/>
        <c:lblAlgn val="ctr"/>
        <c:lblOffset val="100"/>
        <c:noMultiLvlLbl val="0"/>
      </c:catAx>
      <c:valAx>
        <c:axId val="5447737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rgbClr val="000000"/>
                </a:solidFill>
              </a:defRPr>
            </a:pPr>
            <a:endParaRPr lang="en-US"/>
          </a:p>
        </c:txPr>
        <c:crossAx val="54646272"/>
        <c:crosses val="autoZero"/>
        <c:crossBetween val="between"/>
      </c:valAx>
    </c:plotArea>
    <c:plotVisOnly val="1"/>
    <c:dispBlanksAs val="gap"/>
    <c:showDLblsOverMax val="0"/>
  </c:chart>
  <c:spPr>
    <a:ln>
      <a:solidFill>
        <a:srgbClr val="000000"/>
      </a:solidFill>
    </a:ln>
  </c:sp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B8A94975-2721-421C-A744-71CFCA4042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80931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22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1"/>
            <a:ext cx="5608320" cy="4183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054EFFFE-E58A-4011-AC6C-0A90E075B5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58073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7066" indent="-291179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4717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0604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6491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3A0F8D2-0412-45CA-8EA4-A28F4F6A39BA}" type="slidenum">
              <a:rPr lang="en-US" altLang="en-US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43385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5634" indent="-286782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7130" indent="-229426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5982" indent="-229426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64833" indent="-229426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23686" indent="-229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82538" indent="-229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41389" indent="-229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900241" indent="-229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594CE74A-9533-4FAD-AA9E-C9DD36CC62DE}" type="slidenum">
              <a:rPr lang="en-US" smtClean="0"/>
              <a:pPr eaLnBrk="1" hangingPunct="1"/>
              <a:t>11</a:t>
            </a:fld>
            <a:endParaRPr lang="en-US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z="100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5634" indent="-286782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7130" indent="-229426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5982" indent="-229426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64833" indent="-229426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23686" indent="-229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82538" indent="-229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41389" indent="-229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900241" indent="-229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0CA58D9D-E687-4F30-A702-8D74E12E5C22}" type="slidenum">
              <a:rPr lang="en-US" smtClean="0"/>
              <a:pPr eaLnBrk="1" hangingPunct="1"/>
              <a:t>2</a:t>
            </a:fld>
            <a:endParaRPr lang="en-U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z="1000" dirty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Follow-Up….also, incorporate</a:t>
            </a:r>
            <a:r>
              <a:rPr lang="en-US" baseline="0" dirty="0" smtClean="0"/>
              <a:t> Cletus’ role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4EFFFE-E58A-4011-AC6C-0A90E075B57F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09181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eaLnBrk="1" hangingPunct="1">
              <a:buFont typeface="Arial" charset="0"/>
              <a:buChar char="•"/>
              <a:defRPr/>
            </a:pPr>
            <a:r>
              <a:rPr lang="en-US" dirty="0" smtClean="0"/>
              <a:t>As of 3.6.17:</a:t>
            </a:r>
          </a:p>
          <a:p>
            <a:pPr marL="628650" lvl="1" indent="-171450" eaLnBrk="1" hangingPunct="1">
              <a:buFont typeface="Arial" charset="0"/>
              <a:buChar char="•"/>
              <a:defRPr/>
            </a:pPr>
            <a:r>
              <a:rPr lang="en-US" dirty="0" smtClean="0"/>
              <a:t>Active – 310 </a:t>
            </a:r>
          </a:p>
          <a:p>
            <a:pPr marL="628650" lvl="1" indent="-171450" eaLnBrk="1" hangingPunct="1">
              <a:buFont typeface="Arial" charset="0"/>
              <a:buChar char="•"/>
              <a:defRPr/>
            </a:pPr>
            <a:r>
              <a:rPr lang="en-US" dirty="0" smtClean="0"/>
              <a:t>Deceased – 19</a:t>
            </a:r>
          </a:p>
          <a:p>
            <a:pPr marL="628650" lvl="1" indent="-171450" eaLnBrk="1" hangingPunct="1">
              <a:buFont typeface="Arial" charset="0"/>
              <a:buChar char="•"/>
              <a:defRPr/>
            </a:pPr>
            <a:r>
              <a:rPr lang="en-US" dirty="0" smtClean="0"/>
              <a:t>Moved out of the area - 5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AD3E0B86-67AE-40EF-A91A-0E189004551D}" type="slidenum">
              <a:rPr lang="en-US" smtClean="0"/>
              <a:pPr eaLnBrk="1" hangingPunct="1"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2069" indent="-172069" eaLnBrk="1" hangingPunct="1">
              <a:buFont typeface="Arial" charset="0"/>
              <a:buChar char="•"/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5634" indent="-286782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7130" indent="-229426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5982" indent="-229426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64833" indent="-229426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23686" indent="-229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82538" indent="-229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41389" indent="-229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900241" indent="-229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DE03B9D6-88B8-437F-A63B-51D2474D1471}" type="slidenum">
              <a:rPr lang="en-US" smtClean="0"/>
              <a:pPr eaLnBrk="1" hangingPunct="1"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2069" indent="-172069" eaLnBrk="1" hangingPunct="1">
              <a:buFont typeface="Arial" charset="0"/>
              <a:buChar char="•"/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5634" indent="-286782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7130" indent="-229426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5982" indent="-229426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64833" indent="-229426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23686" indent="-229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82538" indent="-229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41389" indent="-229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900241" indent="-229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DE03B9D6-88B8-437F-A63B-51D2474D1471}" type="slidenum">
              <a:rPr lang="en-US" smtClean="0"/>
              <a:pPr eaLnBrk="1" hangingPunct="1"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5634" indent="-286782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7130" indent="-229426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5982" indent="-229426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64833" indent="-229426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23686" indent="-229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82538" indent="-229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41389" indent="-229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900241" indent="-229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1B5D448E-1AED-4057-B31A-352B6D1B182E}" type="slidenum">
              <a:rPr lang="en-US" smtClean="0"/>
              <a:pPr eaLnBrk="1" hangingPunct="1"/>
              <a:t>7</a:t>
            </a:fld>
            <a:endParaRPr 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z="100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5634" indent="-286782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7130" indent="-229426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5982" indent="-229426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64833" indent="-229426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23686" indent="-229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82538" indent="-229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41389" indent="-229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900241" indent="-2294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FA020742-959A-4737-810A-104FDE21C8A5}" type="slidenum">
              <a:rPr lang="en-US" smtClean="0"/>
              <a:pPr eaLnBrk="1" hangingPunct="1"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E1223126-9295-4FC1-8FC4-18CC0EEB7E8A}" type="slidenum">
              <a:rPr lang="en-US" smtClean="0"/>
              <a:pPr eaLnBrk="1" hangingPunct="1"/>
              <a:t>10</a:t>
            </a:fld>
            <a:endParaRPr lang="en-US" dirty="0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174708" indent="-174708" eaLnBrk="1" hangingPunct="1">
              <a:buFontTx/>
              <a:buChar char="•"/>
            </a:pPr>
            <a:endParaRPr lang="en-US" sz="1600" dirty="0">
              <a:latin typeface="Arial" pitchFamily="34" charset="0"/>
            </a:endParaRPr>
          </a:p>
          <a:p>
            <a:pPr marL="174708" indent="-174708" eaLnBrk="1" hangingPunct="1">
              <a:buFontTx/>
              <a:buChar char="•"/>
            </a:pPr>
            <a:endParaRPr lang="en-US" sz="1600" dirty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2420938"/>
          </a:xfrm>
          <a:prstGeom prst="rect">
            <a:avLst/>
          </a:prstGeom>
          <a:solidFill>
            <a:srgbClr val="007367"/>
          </a:solidFill>
          <a:ln>
            <a:noFill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GB">
              <a:latin typeface="Arial" charset="0"/>
              <a:cs typeface="Arial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6605588"/>
            <a:ext cx="9139238" cy="277812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GB">
              <a:latin typeface="Arial" charset="0"/>
              <a:cs typeface="Arial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-3175" y="2420938"/>
            <a:ext cx="9147175" cy="215900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GB">
              <a:latin typeface="Arial" charset="0"/>
              <a:cs typeface="Arial" charset="0"/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ctrTitle"/>
          </p:nvPr>
        </p:nvSpPr>
        <p:spPr>
          <a:xfrm>
            <a:off x="468313" y="296863"/>
            <a:ext cx="7989887" cy="16557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468313" y="3886200"/>
            <a:ext cx="7304087" cy="17526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605588"/>
            <a:ext cx="2133600" cy="279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605588"/>
            <a:ext cx="2895600" cy="279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605588"/>
            <a:ext cx="2133600" cy="279400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F84E31A-4B65-408E-A0CB-C30DACEA2F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0" name="Picture 11" descr="C:\Users\E11685\Desktop\CCT Logos\MH_logo_smart_color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252" y="6201696"/>
            <a:ext cx="2277894" cy="403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2015294"/>
      </p:ext>
    </p:extLst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B81954-A5D2-456E-BC13-79F18F69D0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6756428"/>
      </p:ext>
    </p:extLst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77025" y="260350"/>
            <a:ext cx="2071688" cy="5832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60350"/>
            <a:ext cx="6067425" cy="5832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51E001-F72D-456D-9599-E5A68830CD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2156739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 b="1">
                <a:solidFill>
                  <a:schemeClr val="tx2"/>
                </a:solidFill>
                <a:latin typeface="Corbel" pitchFamily="34" charset="0"/>
              </a:defRPr>
            </a:lvl1pPr>
          </a:lstStyle>
          <a:p>
            <a:pPr>
              <a:defRPr/>
            </a:pPr>
            <a:fld id="{A246D9DF-FDB0-482B-9EFF-A7D65879A2C8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pic>
        <p:nvPicPr>
          <p:cNvPr id="7" name="Picture 11" descr="C:\Users\E11685\Desktop\CCT Logos\MH_logo_smart_color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252" y="6201696"/>
            <a:ext cx="2277894" cy="403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668165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92CE6A-ADEA-48B6-A72B-374A6EF464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1538609"/>
      </p:ext>
    </p:extLst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4313"/>
            <a:ext cx="4068763" cy="4608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8363" y="1484313"/>
            <a:ext cx="4070350" cy="4608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49D9BE-EA73-43EC-BF5D-C464707166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9021828"/>
      </p:ext>
    </p:extLst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D1A8DC-F0C9-4B70-AF48-1452343B7E0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8237136"/>
      </p:ext>
    </p:extLst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94ABBB-4184-4DCC-9C08-EEFB8AAAD3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1848159"/>
      </p:ext>
    </p:extLst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11FCB3-1C08-4F1D-A59B-2289C8CF65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383270"/>
      </p:ext>
    </p:extLst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A5779E-9D7F-4A3A-903B-A0A3B11467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1312531"/>
      </p:ext>
    </p:extLst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EEAA37-8820-4369-9C85-2B605DB50AD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3704061"/>
      </p:ext>
    </p:extLst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-3175" y="0"/>
            <a:ext cx="9144000" cy="1196975"/>
          </a:xfrm>
          <a:prstGeom prst="rect">
            <a:avLst/>
          </a:prstGeom>
          <a:solidFill>
            <a:srgbClr val="007367"/>
          </a:solidFill>
          <a:ln>
            <a:noFill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GB">
              <a:latin typeface="Arial" charset="0"/>
              <a:cs typeface="Arial" charset="0"/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-3175" y="1089025"/>
            <a:ext cx="9147175" cy="215900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GB">
              <a:latin typeface="Arial" charset="0"/>
              <a:cs typeface="Arial" charset="0"/>
            </a:endParaRP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60350"/>
            <a:ext cx="8291513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84313"/>
            <a:ext cx="8291513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6605588"/>
            <a:ext cx="9139238" cy="277812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GB">
              <a:latin typeface="Arial" charset="0"/>
              <a:cs typeface="Arial" charset="0"/>
            </a:endParaRP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561138"/>
            <a:ext cx="2133600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accent2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61138"/>
            <a:ext cx="2895600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accent2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61138"/>
            <a:ext cx="2133600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fld id="{E46B10BA-5E66-4044-A19A-A97D2AA214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ransition>
    <p:wipe dir="r"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07604" y="440668"/>
            <a:ext cx="7056015" cy="1655762"/>
          </a:xfrm>
        </p:spPr>
        <p:txBody>
          <a:bodyPr/>
          <a:lstStyle/>
          <a:p>
            <a:pPr algn="ctr" eaLnBrk="1" hangingPunct="1"/>
            <a:r>
              <a:rPr lang="en-US" sz="2400" dirty="0">
                <a:latin typeface="Corbel" pitchFamily="34" charset="0"/>
              </a:rPr>
              <a:t>Middlesex County Community Care Team: </a:t>
            </a:r>
            <a:br>
              <a:rPr lang="en-US" sz="2400" dirty="0">
                <a:latin typeface="Corbel" pitchFamily="34" charset="0"/>
              </a:rPr>
            </a:br>
            <a:r>
              <a:rPr lang="en-US" sz="2400" dirty="0" smtClean="0">
                <a:latin typeface="Corbel" pitchFamily="34" charset="0"/>
              </a:rPr>
              <a:t>The Impact of Care Coordination </a:t>
            </a:r>
            <a:br>
              <a:rPr lang="en-US" sz="2400" dirty="0" smtClean="0">
                <a:latin typeface="Corbel" pitchFamily="34" charset="0"/>
              </a:rPr>
            </a:br>
            <a:r>
              <a:rPr lang="en-US" sz="2400" dirty="0" smtClean="0">
                <a:latin typeface="Corbel" pitchFamily="34" charset="0"/>
              </a:rPr>
              <a:t>Across Providers</a:t>
            </a:r>
            <a:endParaRPr lang="en-US" altLang="en-US" dirty="0" smtClean="0">
              <a:latin typeface="Corbel" pitchFamily="34" charset="0"/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51620" y="3068960"/>
            <a:ext cx="6784478" cy="1260140"/>
          </a:xfrm>
        </p:spPr>
        <p:txBody>
          <a:bodyPr/>
          <a:lstStyle/>
          <a:p>
            <a:pPr algn="ctr" eaLnBrk="1" hangingPunct="1"/>
            <a:endParaRPr lang="en-US" sz="800" dirty="0" smtClean="0">
              <a:solidFill>
                <a:srgbClr val="006666"/>
              </a:solidFill>
            </a:endParaRPr>
          </a:p>
          <a:p>
            <a:pPr algn="ctr"/>
            <a:r>
              <a:rPr lang="en-US" sz="2000" dirty="0" smtClean="0">
                <a:solidFill>
                  <a:srgbClr val="000000"/>
                </a:solidFill>
              </a:rPr>
              <a:t> </a:t>
            </a:r>
            <a:r>
              <a:rPr lang="en-US" sz="2000" dirty="0" smtClean="0">
                <a:solidFill>
                  <a:srgbClr val="000000"/>
                </a:solidFill>
                <a:latin typeface="Corbel" pitchFamily="34" charset="0"/>
              </a:rPr>
              <a:t>Mobile Integrated Health Work Group</a:t>
            </a:r>
            <a:endParaRPr lang="en-US" sz="2000" dirty="0">
              <a:solidFill>
                <a:srgbClr val="000000"/>
              </a:solidFill>
              <a:latin typeface="Corbel" pitchFamily="34" charset="0"/>
            </a:endParaRPr>
          </a:p>
          <a:p>
            <a:pPr algn="ctr" eaLnBrk="1" hangingPunct="1"/>
            <a:r>
              <a:rPr lang="en-US" sz="2000" dirty="0" smtClean="0">
                <a:solidFill>
                  <a:srgbClr val="000000"/>
                </a:solidFill>
                <a:latin typeface="Corbel" pitchFamily="34" charset="0"/>
              </a:rPr>
              <a:t>November 7, 2017</a:t>
            </a:r>
            <a:endParaRPr lang="en-US" sz="2000" dirty="0">
              <a:solidFill>
                <a:srgbClr val="000000"/>
              </a:solidFill>
              <a:latin typeface="Corbel" pitchFamily="34" charset="0"/>
            </a:endParaRPr>
          </a:p>
          <a:p>
            <a:pPr algn="ctr" eaLnBrk="1" hangingPunct="1"/>
            <a:endParaRPr lang="en-US" sz="1800" dirty="0" smtClean="0">
              <a:solidFill>
                <a:srgbClr val="000000"/>
              </a:solidFill>
              <a:latin typeface="Corbel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827584" y="4581128"/>
            <a:ext cx="7524836" cy="972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sz="1600" dirty="0" smtClean="0">
                <a:solidFill>
                  <a:srgbClr val="000000"/>
                </a:solidFill>
                <a:latin typeface="Corbel" pitchFamily="34" charset="0"/>
              </a:rPr>
              <a:t>Presented by</a:t>
            </a:r>
          </a:p>
          <a:p>
            <a:pPr algn="ctr"/>
            <a:r>
              <a:rPr lang="en-US" sz="1600" dirty="0" smtClean="0">
                <a:solidFill>
                  <a:srgbClr val="000000"/>
                </a:solidFill>
                <a:latin typeface="Corbel" pitchFamily="34" charset="0"/>
              </a:rPr>
              <a:t>Jim Santacroce, Emergency Medical Services</a:t>
            </a:r>
            <a:endParaRPr lang="en-US" sz="1600" dirty="0">
              <a:solidFill>
                <a:srgbClr val="000000"/>
              </a:solidFill>
              <a:latin typeface="Corbel" pitchFamily="34" charset="0"/>
            </a:endParaRPr>
          </a:p>
          <a:p>
            <a:pPr algn="ctr"/>
            <a:r>
              <a:rPr lang="en-US" sz="1600" dirty="0">
                <a:solidFill>
                  <a:srgbClr val="000000"/>
                </a:solidFill>
                <a:latin typeface="Corbel" pitchFamily="34" charset="0"/>
              </a:rPr>
              <a:t>Middlesex </a:t>
            </a:r>
            <a:r>
              <a:rPr lang="en-US" sz="1600" dirty="0" smtClean="0">
                <a:solidFill>
                  <a:srgbClr val="000000"/>
                </a:solidFill>
                <a:latin typeface="Corbel" pitchFamily="34" charset="0"/>
              </a:rPr>
              <a:t>Hospital</a:t>
            </a:r>
            <a:endParaRPr lang="en-US" sz="1600" dirty="0">
              <a:solidFill>
                <a:srgbClr val="000000"/>
              </a:solidFill>
              <a:latin typeface="Corbe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84E31A-4B65-408E-A0CB-C30DACEA2F78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634397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476672"/>
            <a:ext cx="7315200" cy="6270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400" dirty="0" smtClean="0">
                <a:latin typeface="Corbel" pitchFamily="34" charset="0"/>
              </a:rPr>
              <a:t>What Have We Learned?</a:t>
            </a:r>
          </a:p>
        </p:txBody>
      </p:sp>
      <p:sp>
        <p:nvSpPr>
          <p:cNvPr id="1163267" name="Rectangle 3"/>
          <p:cNvSpPr>
            <a:spLocks noGrp="1" noChangeArrowheads="1"/>
          </p:cNvSpPr>
          <p:nvPr>
            <p:ph idx="1"/>
          </p:nvPr>
        </p:nvSpPr>
        <p:spPr>
          <a:xfrm>
            <a:off x="611560" y="1520788"/>
            <a:ext cx="7543800" cy="4572000"/>
          </a:xfrm>
        </p:spPr>
        <p:txBody>
          <a:bodyPr rtlCol="0">
            <a:normAutofit/>
          </a:bodyPr>
          <a:lstStyle/>
          <a:p>
            <a:pPr marL="502920" lvl="1" indent="-228600" eaLnBrk="1" fontAlgn="auto" hangingPunct="1">
              <a:spcAft>
                <a:spcPts val="0"/>
              </a:spcAft>
              <a:buFont typeface="+mj-lt"/>
              <a:buAutoNum type="arabicParenR"/>
              <a:defRPr/>
            </a:pPr>
            <a:endParaRPr lang="en-US" sz="300" dirty="0" smtClean="0">
              <a:solidFill>
                <a:srgbClr val="FF0000"/>
              </a:solidFill>
            </a:endParaRPr>
          </a:p>
          <a:p>
            <a:pPr marL="457200" indent="-457200" eaLnBrk="1" fontAlgn="auto" hangingPunct="1">
              <a:spcAft>
                <a:spcPts val="0"/>
              </a:spcAft>
              <a:buClr>
                <a:srgbClr val="005C53"/>
              </a:buClr>
              <a:buFont typeface="+mj-lt"/>
              <a:buAutoNum type="arabicParenR"/>
              <a:defRPr/>
            </a:pPr>
            <a:r>
              <a:rPr lang="en-US" sz="1600" dirty="0" smtClean="0">
                <a:solidFill>
                  <a:srgbClr val="000000"/>
                </a:solidFill>
                <a:latin typeface="Corbel" pitchFamily="34" charset="0"/>
              </a:rPr>
              <a:t>The CCT target population does not get better with the traditional model of care delivery</a:t>
            </a:r>
          </a:p>
          <a:p>
            <a:pPr marL="228600" indent="-228600" eaLnBrk="1" fontAlgn="auto" hangingPunct="1">
              <a:spcAft>
                <a:spcPts val="0"/>
              </a:spcAft>
              <a:buClr>
                <a:srgbClr val="007371"/>
              </a:buClr>
              <a:buFont typeface="+mj-lt"/>
              <a:buAutoNum type="arabicParenR"/>
              <a:defRPr/>
            </a:pPr>
            <a:endParaRPr lang="en-US" sz="900" dirty="0">
              <a:solidFill>
                <a:srgbClr val="000000"/>
              </a:solidFill>
              <a:latin typeface="Corbel" pitchFamily="34" charset="0"/>
            </a:endParaRPr>
          </a:p>
          <a:p>
            <a:pPr marL="457200" indent="-457200" eaLnBrk="1" fontAlgn="auto" hangingPunct="1">
              <a:spcAft>
                <a:spcPts val="0"/>
              </a:spcAft>
              <a:buClr>
                <a:srgbClr val="005C53"/>
              </a:buClr>
              <a:buFont typeface="+mj-lt"/>
              <a:buAutoNum type="arabicParenR"/>
              <a:defRPr/>
            </a:pPr>
            <a:r>
              <a:rPr lang="en-US" sz="1600" dirty="0" smtClean="0">
                <a:solidFill>
                  <a:srgbClr val="000000"/>
                </a:solidFill>
                <a:latin typeface="Corbel" pitchFamily="34" charset="0"/>
              </a:rPr>
              <a:t>Behavioral health chronic </a:t>
            </a:r>
            <a:r>
              <a:rPr lang="en-US" sz="1600" dirty="0">
                <a:solidFill>
                  <a:srgbClr val="000000"/>
                </a:solidFill>
                <a:latin typeface="Corbel" pitchFamily="34" charset="0"/>
              </a:rPr>
              <a:t>diseases </a:t>
            </a:r>
            <a:r>
              <a:rPr lang="en-US" sz="1600" dirty="0" smtClean="0">
                <a:solidFill>
                  <a:srgbClr val="000000"/>
                </a:solidFill>
                <a:latin typeface="Corbel" pitchFamily="34" charset="0"/>
              </a:rPr>
              <a:t>require care </a:t>
            </a:r>
            <a:r>
              <a:rPr lang="en-US" sz="1600" dirty="0">
                <a:solidFill>
                  <a:srgbClr val="000000"/>
                </a:solidFill>
                <a:latin typeface="Corbel" pitchFamily="34" charset="0"/>
              </a:rPr>
              <a:t>coordination and customized treatment </a:t>
            </a:r>
            <a:r>
              <a:rPr lang="en-US" sz="1600" dirty="0" smtClean="0">
                <a:solidFill>
                  <a:srgbClr val="000000"/>
                </a:solidFill>
                <a:latin typeface="Corbel" pitchFamily="34" charset="0"/>
              </a:rPr>
              <a:t>plans</a:t>
            </a:r>
          </a:p>
          <a:p>
            <a:pPr marL="228600" indent="-228600" eaLnBrk="1" fontAlgn="auto" hangingPunct="1">
              <a:spcAft>
                <a:spcPts val="0"/>
              </a:spcAft>
              <a:buClr>
                <a:srgbClr val="007371"/>
              </a:buClr>
              <a:buFont typeface="+mj-lt"/>
              <a:buAutoNum type="arabicParenR"/>
              <a:defRPr/>
            </a:pPr>
            <a:endParaRPr lang="en-US" sz="1000" dirty="0" smtClean="0">
              <a:solidFill>
                <a:srgbClr val="000000"/>
              </a:solidFill>
              <a:latin typeface="Corbel" pitchFamily="34" charset="0"/>
            </a:endParaRPr>
          </a:p>
          <a:p>
            <a:pPr marL="457200" indent="-457200" eaLnBrk="1" fontAlgn="auto" hangingPunct="1">
              <a:spcAft>
                <a:spcPts val="0"/>
              </a:spcAft>
              <a:buClr>
                <a:srgbClr val="005C53"/>
              </a:buClr>
              <a:buFont typeface="+mj-lt"/>
              <a:buAutoNum type="arabicParenR"/>
              <a:defRPr/>
            </a:pPr>
            <a:r>
              <a:rPr lang="en-US" sz="1600" dirty="0" smtClean="0">
                <a:solidFill>
                  <a:srgbClr val="000000"/>
                </a:solidFill>
                <a:latin typeface="Corbel" pitchFamily="34" charset="0"/>
                <a:sym typeface="Wingdings"/>
              </a:rPr>
              <a:t>Individualized care plans must have the ability to be flexible and evolve</a:t>
            </a:r>
          </a:p>
          <a:p>
            <a:pPr marL="228600" indent="-228600" eaLnBrk="1" fontAlgn="auto" hangingPunct="1">
              <a:spcAft>
                <a:spcPts val="0"/>
              </a:spcAft>
              <a:buClr>
                <a:srgbClr val="007371"/>
              </a:buClr>
              <a:buFont typeface="+mj-lt"/>
              <a:buAutoNum type="arabicParenR"/>
              <a:defRPr/>
            </a:pPr>
            <a:endParaRPr lang="en-US" sz="1000" dirty="0" smtClean="0">
              <a:solidFill>
                <a:srgbClr val="000000"/>
              </a:solidFill>
              <a:latin typeface="Corbel" pitchFamily="34" charset="0"/>
              <a:sym typeface="Wingdings"/>
            </a:endParaRPr>
          </a:p>
          <a:p>
            <a:pPr marL="457200" indent="-457200" eaLnBrk="1" fontAlgn="auto" hangingPunct="1">
              <a:spcAft>
                <a:spcPts val="0"/>
              </a:spcAft>
              <a:buClr>
                <a:srgbClr val="005C53"/>
              </a:buClr>
              <a:buFont typeface="+mj-lt"/>
              <a:buAutoNum type="arabicParenR"/>
              <a:defRPr/>
            </a:pPr>
            <a:r>
              <a:rPr lang="en-US" sz="1600" dirty="0" smtClean="0">
                <a:solidFill>
                  <a:srgbClr val="000000"/>
                </a:solidFill>
                <a:latin typeface="Corbel" pitchFamily="34" charset="0"/>
                <a:sym typeface="Wingdings"/>
              </a:rPr>
              <a:t>Many agency providers were unaware of frequency of ED visits </a:t>
            </a:r>
            <a:r>
              <a:rPr lang="en-US" sz="1600" dirty="0">
                <a:solidFill>
                  <a:srgbClr val="000000"/>
                </a:solidFill>
                <a:latin typeface="Corbel" pitchFamily="34" charset="0"/>
                <a:sym typeface="Wingdings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Corbel" pitchFamily="34" charset="0"/>
                <a:sym typeface="Wingdings"/>
              </a:rPr>
              <a:t>communication allows for agency-specific care plans (a major part of CCT’s success)</a:t>
            </a:r>
          </a:p>
          <a:p>
            <a:pPr marL="228600" indent="-228600" eaLnBrk="1" fontAlgn="auto" hangingPunct="1">
              <a:spcAft>
                <a:spcPts val="0"/>
              </a:spcAft>
              <a:buClr>
                <a:srgbClr val="007371"/>
              </a:buClr>
              <a:buFont typeface="+mj-lt"/>
              <a:buAutoNum type="arabicParenR"/>
              <a:defRPr/>
            </a:pPr>
            <a:endParaRPr lang="en-US" sz="1000" dirty="0" smtClean="0">
              <a:solidFill>
                <a:srgbClr val="000000"/>
              </a:solidFill>
              <a:latin typeface="Corbel" pitchFamily="34" charset="0"/>
              <a:sym typeface="Wingdings"/>
            </a:endParaRPr>
          </a:p>
          <a:p>
            <a:pPr marL="457200" indent="-457200" eaLnBrk="1" fontAlgn="auto" hangingPunct="1">
              <a:spcAft>
                <a:spcPts val="0"/>
              </a:spcAft>
              <a:buClr>
                <a:srgbClr val="005C53"/>
              </a:buClr>
              <a:buFont typeface="+mj-lt"/>
              <a:buAutoNum type="arabicParenR"/>
              <a:defRPr/>
            </a:pPr>
            <a:r>
              <a:rPr lang="en-US" sz="1600" dirty="0" smtClean="0">
                <a:solidFill>
                  <a:srgbClr val="000000"/>
                </a:solidFill>
                <a:latin typeface="Corbel" pitchFamily="34" charset="0"/>
                <a:sym typeface="Wingdings"/>
              </a:rPr>
              <a:t>We have an effective system in place to identify those CCT patients who would have better health outcomes when provided supportive housing</a:t>
            </a:r>
          </a:p>
          <a:p>
            <a:pPr marL="228600" indent="-228600" eaLnBrk="1" fontAlgn="auto" hangingPunct="1">
              <a:spcAft>
                <a:spcPts val="0"/>
              </a:spcAft>
              <a:buClr>
                <a:srgbClr val="007371"/>
              </a:buClr>
              <a:buFont typeface="+mj-lt"/>
              <a:buAutoNum type="arabicParenR"/>
              <a:defRPr/>
            </a:pPr>
            <a:endParaRPr lang="en-US" sz="1000" dirty="0" smtClean="0">
              <a:solidFill>
                <a:srgbClr val="000000"/>
              </a:solidFill>
              <a:latin typeface="Corbel" pitchFamily="34" charset="0"/>
              <a:sym typeface="Wingdings"/>
            </a:endParaRPr>
          </a:p>
          <a:p>
            <a:pPr marL="457200" indent="-457200" eaLnBrk="1" fontAlgn="auto" hangingPunct="1">
              <a:spcAft>
                <a:spcPts val="0"/>
              </a:spcAft>
              <a:buClr>
                <a:srgbClr val="005C53"/>
              </a:buClr>
              <a:buFont typeface="+mj-lt"/>
              <a:buAutoNum type="arabicParenR"/>
              <a:defRPr/>
            </a:pPr>
            <a:r>
              <a:rPr lang="en-US" sz="1600" dirty="0" smtClean="0">
                <a:solidFill>
                  <a:srgbClr val="000000"/>
                </a:solidFill>
                <a:latin typeface="Corbel" pitchFamily="34" charset="0"/>
                <a:sym typeface="Wingdings"/>
              </a:rPr>
              <a:t>The integration of the housing and medical communities is critical for addressing the social and medical needs of a shared population</a:t>
            </a:r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2000" dirty="0" smtClean="0"/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1400" dirty="0" smtClean="0"/>
          </a:p>
        </p:txBody>
      </p:sp>
      <p:sp>
        <p:nvSpPr>
          <p:cNvPr id="26628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D7F0E624-482B-4CD1-B495-FE45D5B8BDA3}" type="slidenum">
              <a:rPr lang="en-US" altLang="en-US" smtClean="0">
                <a:solidFill>
                  <a:schemeClr val="tx2"/>
                </a:solidFill>
                <a:latin typeface="Corbel" pitchFamily="34" charset="0"/>
              </a:rPr>
              <a:pPr eaLnBrk="1" hangingPunct="1"/>
              <a:t>10</a:t>
            </a:fld>
            <a:endParaRPr lang="en-US" altLang="en-US" dirty="0" smtClean="0">
              <a:solidFill>
                <a:schemeClr val="tx2"/>
              </a:solidFill>
              <a:latin typeface="Corbe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967236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3267" name="Rectangle 3"/>
          <p:cNvSpPr>
            <a:spLocks noGrp="1" noChangeArrowheads="1"/>
          </p:cNvSpPr>
          <p:nvPr>
            <p:ph idx="1"/>
          </p:nvPr>
        </p:nvSpPr>
        <p:spPr>
          <a:xfrm>
            <a:off x="1115616" y="1196752"/>
            <a:ext cx="6840760" cy="4500500"/>
          </a:xfrm>
        </p:spPr>
        <p:txBody>
          <a:bodyPr rtlCol="0">
            <a:normAutofit lnSpcReduction="10000"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300" dirty="0" smtClean="0">
              <a:solidFill>
                <a:srgbClr val="FF000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300" dirty="0">
              <a:solidFill>
                <a:srgbClr val="FF000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300" dirty="0" smtClean="0">
              <a:solidFill>
                <a:srgbClr val="FF0000"/>
              </a:solidFill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2200" b="1" dirty="0" smtClean="0">
              <a:solidFill>
                <a:srgbClr val="005C53"/>
              </a:solidFill>
              <a:latin typeface="Corbel" pitchFamily="34" charset="0"/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2200" b="1" dirty="0">
              <a:solidFill>
                <a:srgbClr val="005C53"/>
              </a:solidFill>
              <a:latin typeface="Corbel" pitchFamily="34" charset="0"/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2200" b="1" dirty="0" smtClean="0">
              <a:solidFill>
                <a:srgbClr val="005C53"/>
              </a:solidFill>
              <a:latin typeface="Corbel" pitchFamily="34" charset="0"/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200" b="1" dirty="0" smtClean="0">
                <a:solidFill>
                  <a:srgbClr val="005C53"/>
                </a:solidFill>
                <a:latin typeface="Corbel" pitchFamily="34" charset="0"/>
              </a:rPr>
              <a:t>Questions</a:t>
            </a:r>
            <a:r>
              <a:rPr lang="en-US" sz="2200" b="1" dirty="0">
                <a:solidFill>
                  <a:srgbClr val="005C53"/>
                </a:solidFill>
                <a:latin typeface="Corbel" pitchFamily="34" charset="0"/>
              </a:rPr>
              <a:t>?</a:t>
            </a:r>
          </a:p>
          <a:p>
            <a:pPr marL="0" indent="0"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1500" dirty="0">
              <a:solidFill>
                <a:srgbClr val="005C53"/>
              </a:solidFill>
              <a:latin typeface="Corbel" pitchFamily="34" charset="0"/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200" b="1" dirty="0">
                <a:solidFill>
                  <a:srgbClr val="005C53"/>
                </a:solidFill>
                <a:latin typeface="Corbel" pitchFamily="34" charset="0"/>
              </a:rPr>
              <a:t>Thank You!</a:t>
            </a:r>
          </a:p>
          <a:p>
            <a:pPr marL="0" indent="0"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1300" dirty="0" smtClean="0">
              <a:latin typeface="Corbel" pitchFamily="34" charset="0"/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1400" dirty="0" smtClean="0">
              <a:latin typeface="Corbel" pitchFamily="34" charset="0"/>
            </a:endParaRPr>
          </a:p>
          <a:p>
            <a:pPr algn="ctr">
              <a:buNone/>
              <a:defRPr/>
            </a:pPr>
            <a:r>
              <a:rPr lang="en-US" sz="1800" dirty="0" smtClean="0">
                <a:solidFill>
                  <a:srgbClr val="000000"/>
                </a:solidFill>
                <a:latin typeface="Corbel" pitchFamily="34" charset="0"/>
              </a:rPr>
              <a:t>			</a:t>
            </a:r>
            <a:r>
              <a:rPr lang="en-US" sz="1700" dirty="0" smtClean="0">
                <a:solidFill>
                  <a:srgbClr val="000000"/>
                </a:solidFill>
                <a:latin typeface="Corbel" pitchFamily="34" charset="0"/>
              </a:rPr>
              <a:t>Jim Santacroce, Manager				Emergency Medical Services		</a:t>
            </a:r>
          </a:p>
          <a:p>
            <a:pPr algn="ctr">
              <a:buFont typeface="Arial" pitchFamily="34" charset="0"/>
              <a:buNone/>
              <a:defRPr/>
            </a:pPr>
            <a:r>
              <a:rPr lang="en-US" sz="1700" dirty="0" smtClean="0">
                <a:solidFill>
                  <a:srgbClr val="000000"/>
                </a:solidFill>
                <a:latin typeface="Corbel" pitchFamily="34" charset="0"/>
              </a:rPr>
              <a:t>			Middlesex </a:t>
            </a:r>
            <a:r>
              <a:rPr lang="en-US" sz="1700" dirty="0">
                <a:solidFill>
                  <a:srgbClr val="000000"/>
                </a:solidFill>
                <a:latin typeface="Corbel" pitchFamily="34" charset="0"/>
              </a:rPr>
              <a:t>Hospital			</a:t>
            </a:r>
            <a:r>
              <a:rPr lang="en-US" sz="1700" dirty="0" smtClean="0">
                <a:solidFill>
                  <a:srgbClr val="000000"/>
                </a:solidFill>
                <a:latin typeface="Corbel" pitchFamily="34" charset="0"/>
              </a:rPr>
              <a:t>	</a:t>
            </a:r>
          </a:p>
          <a:p>
            <a:pPr algn="ctr">
              <a:buFont typeface="Arial" pitchFamily="34" charset="0"/>
              <a:buNone/>
              <a:defRPr/>
            </a:pPr>
            <a:r>
              <a:rPr lang="en-US" sz="1700" dirty="0" smtClean="0">
                <a:solidFill>
                  <a:srgbClr val="000000"/>
                </a:solidFill>
                <a:latin typeface="Corbel" pitchFamily="34" charset="0"/>
              </a:rPr>
              <a:t>			28 Crescent Street</a:t>
            </a:r>
            <a:r>
              <a:rPr lang="en-US" sz="1700" dirty="0">
                <a:solidFill>
                  <a:srgbClr val="000000"/>
                </a:solidFill>
                <a:latin typeface="Corbel" pitchFamily="34" charset="0"/>
              </a:rPr>
              <a:t>			</a:t>
            </a:r>
            <a:r>
              <a:rPr lang="en-US" sz="1700" dirty="0" smtClean="0">
                <a:solidFill>
                  <a:srgbClr val="000000"/>
                </a:solidFill>
                <a:latin typeface="Corbel" pitchFamily="34" charset="0"/>
              </a:rPr>
              <a:t>	</a:t>
            </a:r>
          </a:p>
          <a:p>
            <a:pPr algn="ctr">
              <a:buNone/>
              <a:defRPr/>
            </a:pPr>
            <a:r>
              <a:rPr lang="en-US" sz="1700" dirty="0" smtClean="0">
                <a:solidFill>
                  <a:srgbClr val="000000"/>
                </a:solidFill>
                <a:latin typeface="Corbel" pitchFamily="34" charset="0"/>
              </a:rPr>
              <a:t>			Middletown, CT 06457				jim.santacroce@midhosp.org</a:t>
            </a:r>
            <a:r>
              <a:rPr lang="en-US" sz="1800" dirty="0" smtClean="0">
                <a:solidFill>
                  <a:srgbClr val="000000"/>
                </a:solidFill>
                <a:latin typeface="Corbel" pitchFamily="34" charset="0"/>
              </a:rPr>
              <a:t>		</a:t>
            </a:r>
          </a:p>
          <a:p>
            <a:pPr marL="182880" indent="-182880" algn="ctr" eaLnBrk="1" fontAlgn="auto" hangingPunct="1">
              <a:spcAft>
                <a:spcPts val="0"/>
              </a:spcAft>
              <a:defRPr/>
            </a:pPr>
            <a:endParaRPr lang="en-US" sz="1800" dirty="0" smtClean="0"/>
          </a:p>
          <a:p>
            <a:pPr marL="182880" indent="-182880" algn="ctr" eaLnBrk="1" fontAlgn="auto" hangingPunct="1">
              <a:spcAft>
                <a:spcPts val="0"/>
              </a:spcAft>
              <a:defRPr/>
            </a:pPr>
            <a:endParaRPr lang="en-US" sz="1800" dirty="0" smtClean="0"/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2000" dirty="0" smtClean="0"/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1400" dirty="0" smtClean="0"/>
          </a:p>
        </p:txBody>
      </p:sp>
      <p:sp>
        <p:nvSpPr>
          <p:cNvPr id="25603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773A5A26-2D39-4B4F-9533-A3490910FC2A}" type="slidenum">
              <a:rPr lang="en-US" altLang="en-US" smtClean="0">
                <a:solidFill>
                  <a:schemeClr val="tx2"/>
                </a:solidFill>
                <a:latin typeface="Corbel" pitchFamily="34" charset="0"/>
              </a:rPr>
              <a:pPr eaLnBrk="1" hangingPunct="1"/>
              <a:t>11</a:t>
            </a:fld>
            <a:endParaRPr lang="en-US" altLang="en-US" dirty="0" smtClean="0">
              <a:solidFill>
                <a:schemeClr val="tx2"/>
              </a:solidFill>
              <a:latin typeface="Corbe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311616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40668"/>
            <a:ext cx="7315200" cy="6270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400" dirty="0" smtClean="0">
                <a:latin typeface="Corbel" pitchFamily="34" charset="0"/>
              </a:rPr>
              <a:t>Middlesex County CCT Agency Members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495300" y="1556792"/>
            <a:ext cx="7239000" cy="4495800"/>
          </a:xfrm>
        </p:spPr>
        <p:txBody>
          <a:bodyPr rtlCol="0">
            <a:normAutofit/>
          </a:bodyPr>
          <a:lstStyle/>
          <a:p>
            <a:pPr lvl="1" indent="-18288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300" dirty="0" smtClean="0">
              <a:solidFill>
                <a:srgbClr val="FF0000"/>
              </a:solidFill>
            </a:endParaRPr>
          </a:p>
          <a:p>
            <a:pPr marL="182880" indent="-182880" eaLnBrk="1" fontAlgn="auto" hangingPunct="1">
              <a:spcAft>
                <a:spcPts val="0"/>
              </a:spcAft>
              <a:defRPr/>
            </a:pPr>
            <a:r>
              <a:rPr lang="en-US" sz="1700" dirty="0" smtClean="0">
                <a:solidFill>
                  <a:srgbClr val="000000"/>
                </a:solidFill>
                <a:latin typeface="Corbel" pitchFamily="34" charset="0"/>
              </a:rPr>
              <a:t>Middlesex Hospital</a:t>
            </a:r>
          </a:p>
          <a:p>
            <a:pPr marL="182880" indent="-182880" eaLnBrk="1" fontAlgn="auto" hangingPunct="1">
              <a:spcAft>
                <a:spcPts val="0"/>
              </a:spcAft>
              <a:defRPr/>
            </a:pPr>
            <a:r>
              <a:rPr lang="en-US" sz="1700" dirty="0" smtClean="0">
                <a:solidFill>
                  <a:srgbClr val="000000"/>
                </a:solidFill>
                <a:latin typeface="Corbel" pitchFamily="34" charset="0"/>
              </a:rPr>
              <a:t>River Valley Services</a:t>
            </a:r>
          </a:p>
          <a:p>
            <a:pPr marL="182880" indent="-182880" eaLnBrk="1" fontAlgn="auto" hangingPunct="1">
              <a:spcAft>
                <a:spcPts val="0"/>
              </a:spcAft>
              <a:defRPr/>
            </a:pPr>
            <a:r>
              <a:rPr lang="en-US" sz="1700" dirty="0">
                <a:solidFill>
                  <a:srgbClr val="000000"/>
                </a:solidFill>
                <a:latin typeface="Corbel" pitchFamily="34" charset="0"/>
              </a:rPr>
              <a:t>Connecticut Valley Hospital (Merritt Hall</a:t>
            </a:r>
            <a:r>
              <a:rPr lang="en-US" sz="1700" dirty="0" smtClean="0">
                <a:solidFill>
                  <a:srgbClr val="000000"/>
                </a:solidFill>
                <a:latin typeface="Corbel" pitchFamily="34" charset="0"/>
              </a:rPr>
              <a:t>)</a:t>
            </a:r>
          </a:p>
          <a:p>
            <a:pPr marL="182880" indent="-182880" eaLnBrk="1" fontAlgn="auto" hangingPunct="1">
              <a:spcAft>
                <a:spcPts val="0"/>
              </a:spcAft>
              <a:defRPr/>
            </a:pPr>
            <a:r>
              <a:rPr lang="en-US" sz="1700" dirty="0" smtClean="0">
                <a:solidFill>
                  <a:srgbClr val="000000"/>
                </a:solidFill>
                <a:latin typeface="Corbel" pitchFamily="34" charset="0"/>
              </a:rPr>
              <a:t>Rushford Center, Inc.</a:t>
            </a:r>
          </a:p>
          <a:p>
            <a:pPr marL="182880" indent="-182880" eaLnBrk="1" fontAlgn="auto" hangingPunct="1">
              <a:spcAft>
                <a:spcPts val="0"/>
              </a:spcAft>
              <a:defRPr/>
            </a:pPr>
            <a:r>
              <a:rPr lang="en-US" sz="1700" dirty="0" smtClean="0">
                <a:solidFill>
                  <a:srgbClr val="000000"/>
                </a:solidFill>
                <a:latin typeface="Corbel" pitchFamily="34" charset="0"/>
              </a:rPr>
              <a:t>The Connection, Inc.</a:t>
            </a:r>
          </a:p>
          <a:p>
            <a:pPr marL="182880" indent="-182880" eaLnBrk="1" fontAlgn="auto" hangingPunct="1">
              <a:spcAft>
                <a:spcPts val="0"/>
              </a:spcAft>
              <a:defRPr/>
            </a:pPr>
            <a:r>
              <a:rPr lang="en-US" sz="1700" dirty="0">
                <a:solidFill>
                  <a:srgbClr val="000000"/>
                </a:solidFill>
                <a:latin typeface="Corbel" pitchFamily="34" charset="0"/>
              </a:rPr>
              <a:t>St. Vincent </a:t>
            </a:r>
            <a:r>
              <a:rPr lang="en-US" sz="1700" dirty="0" smtClean="0">
                <a:solidFill>
                  <a:srgbClr val="000000"/>
                </a:solidFill>
                <a:latin typeface="Corbel" pitchFamily="34" charset="0"/>
              </a:rPr>
              <a:t>de Paul </a:t>
            </a:r>
            <a:r>
              <a:rPr lang="en-US" sz="1700" dirty="0">
                <a:solidFill>
                  <a:srgbClr val="000000"/>
                </a:solidFill>
                <a:latin typeface="Corbel" pitchFamily="34" charset="0"/>
              </a:rPr>
              <a:t>S</a:t>
            </a:r>
            <a:r>
              <a:rPr lang="en-US" sz="1700" dirty="0" smtClean="0">
                <a:solidFill>
                  <a:srgbClr val="000000"/>
                </a:solidFill>
                <a:latin typeface="Corbel" pitchFamily="34" charset="0"/>
              </a:rPr>
              <a:t>oup Kitchen</a:t>
            </a:r>
          </a:p>
          <a:p>
            <a:pPr marL="182880" indent="-182880" eaLnBrk="1" fontAlgn="auto" hangingPunct="1">
              <a:spcAft>
                <a:spcPts val="0"/>
              </a:spcAft>
              <a:defRPr/>
            </a:pPr>
            <a:r>
              <a:rPr lang="en-US" sz="1700" dirty="0" smtClean="0">
                <a:solidFill>
                  <a:srgbClr val="000000"/>
                </a:solidFill>
                <a:latin typeface="Corbel" pitchFamily="34" charset="0"/>
              </a:rPr>
              <a:t>Mercy Housing</a:t>
            </a:r>
            <a:endParaRPr lang="en-US" sz="1700" dirty="0">
              <a:solidFill>
                <a:srgbClr val="000000"/>
              </a:solidFill>
              <a:latin typeface="Corbel" pitchFamily="34" charset="0"/>
            </a:endParaRPr>
          </a:p>
          <a:p>
            <a:pPr marL="182880" indent="-182880" eaLnBrk="1" fontAlgn="auto" hangingPunct="1">
              <a:spcAft>
                <a:spcPts val="0"/>
              </a:spcAft>
              <a:defRPr/>
            </a:pPr>
            <a:r>
              <a:rPr lang="en-US" sz="1700" dirty="0">
                <a:solidFill>
                  <a:srgbClr val="000000"/>
                </a:solidFill>
                <a:latin typeface="Corbel" pitchFamily="34" charset="0"/>
              </a:rPr>
              <a:t>Columbus </a:t>
            </a:r>
            <a:r>
              <a:rPr lang="en-US" sz="1700" dirty="0" smtClean="0">
                <a:solidFill>
                  <a:srgbClr val="000000"/>
                </a:solidFill>
                <a:latin typeface="Corbel" pitchFamily="34" charset="0"/>
              </a:rPr>
              <a:t>House</a:t>
            </a:r>
          </a:p>
          <a:p>
            <a:pPr marL="182880" indent="-182880" eaLnBrk="1" fontAlgn="auto" hangingPunct="1">
              <a:spcAft>
                <a:spcPts val="0"/>
              </a:spcAft>
              <a:defRPr/>
            </a:pPr>
            <a:r>
              <a:rPr lang="en-US" sz="1700" dirty="0" smtClean="0">
                <a:solidFill>
                  <a:srgbClr val="000000"/>
                </a:solidFill>
                <a:latin typeface="Corbel" pitchFamily="34" charset="0"/>
              </a:rPr>
              <a:t>Chrysalis Center, Inc. </a:t>
            </a:r>
            <a:endParaRPr lang="en-US" sz="1700" dirty="0">
              <a:solidFill>
                <a:srgbClr val="000000"/>
              </a:solidFill>
              <a:latin typeface="Corbel" pitchFamily="34" charset="0"/>
            </a:endParaRPr>
          </a:p>
          <a:p>
            <a:pPr marL="182880" indent="-182880" eaLnBrk="1" fontAlgn="auto" hangingPunct="1">
              <a:spcAft>
                <a:spcPts val="0"/>
              </a:spcAft>
              <a:defRPr/>
            </a:pPr>
            <a:r>
              <a:rPr lang="en-US" sz="1700" dirty="0">
                <a:solidFill>
                  <a:srgbClr val="000000"/>
                </a:solidFill>
                <a:latin typeface="Corbel" pitchFamily="34" charset="0"/>
              </a:rPr>
              <a:t>Community Health </a:t>
            </a:r>
            <a:r>
              <a:rPr lang="en-US" sz="1700" dirty="0" smtClean="0">
                <a:solidFill>
                  <a:srgbClr val="000000"/>
                </a:solidFill>
                <a:latin typeface="Corbel" pitchFamily="34" charset="0"/>
              </a:rPr>
              <a:t>Center</a:t>
            </a:r>
            <a:endParaRPr lang="en-US" sz="1700" dirty="0">
              <a:solidFill>
                <a:srgbClr val="000000"/>
              </a:solidFill>
              <a:latin typeface="Corbel" pitchFamily="34" charset="0"/>
            </a:endParaRPr>
          </a:p>
          <a:p>
            <a:pPr marL="182880" indent="-182880" eaLnBrk="1" fontAlgn="auto" hangingPunct="1">
              <a:spcAft>
                <a:spcPts val="0"/>
              </a:spcAft>
              <a:defRPr/>
            </a:pPr>
            <a:r>
              <a:rPr lang="en-US" sz="1700" dirty="0">
                <a:solidFill>
                  <a:srgbClr val="000000"/>
                </a:solidFill>
                <a:latin typeface="Corbel" pitchFamily="34" charset="0"/>
              </a:rPr>
              <a:t>Gilead Community Services, Inc</a:t>
            </a:r>
            <a:r>
              <a:rPr lang="en-US" sz="1700" dirty="0" smtClean="0">
                <a:solidFill>
                  <a:srgbClr val="000000"/>
                </a:solidFill>
                <a:latin typeface="Corbel" pitchFamily="34" charset="0"/>
              </a:rPr>
              <a:t>.</a:t>
            </a:r>
          </a:p>
          <a:p>
            <a:pPr marL="182880" indent="-182880" eaLnBrk="1" fontAlgn="auto" hangingPunct="1">
              <a:spcAft>
                <a:spcPts val="0"/>
              </a:spcAft>
              <a:defRPr/>
            </a:pPr>
            <a:r>
              <a:rPr lang="en-US" sz="1700" dirty="0" smtClean="0">
                <a:solidFill>
                  <a:srgbClr val="000000"/>
                </a:solidFill>
                <a:latin typeface="Corbel" pitchFamily="34" charset="0"/>
              </a:rPr>
              <a:t>Advanced Behavioral Health </a:t>
            </a:r>
            <a:endParaRPr lang="en-US" sz="1700" dirty="0">
              <a:solidFill>
                <a:srgbClr val="000000"/>
              </a:solidFill>
              <a:latin typeface="Corbel" pitchFamily="34" charset="0"/>
            </a:endParaRPr>
          </a:p>
          <a:p>
            <a:pPr marL="182880" indent="-182880" eaLnBrk="1" fontAlgn="auto" hangingPunct="1">
              <a:spcAft>
                <a:spcPts val="0"/>
              </a:spcAft>
              <a:defRPr/>
            </a:pPr>
            <a:r>
              <a:rPr lang="en-US" sz="1700" dirty="0" smtClean="0">
                <a:solidFill>
                  <a:srgbClr val="000000"/>
                </a:solidFill>
                <a:latin typeface="Corbel" pitchFamily="34" charset="0"/>
              </a:rPr>
              <a:t>Beacon Health </a:t>
            </a:r>
            <a:r>
              <a:rPr lang="en-US" sz="1700" dirty="0">
                <a:solidFill>
                  <a:srgbClr val="000000"/>
                </a:solidFill>
                <a:latin typeface="Corbel" pitchFamily="34" charset="0"/>
              </a:rPr>
              <a:t>Options, </a:t>
            </a:r>
            <a:r>
              <a:rPr lang="en-US" sz="1700" dirty="0" smtClean="0">
                <a:solidFill>
                  <a:srgbClr val="000000"/>
                </a:solidFill>
                <a:latin typeface="Corbel" pitchFamily="34" charset="0"/>
              </a:rPr>
              <a:t>Connecticut</a:t>
            </a:r>
          </a:p>
          <a:p>
            <a:pPr marL="182880" indent="-182880" eaLnBrk="1" fontAlgn="auto" hangingPunct="1">
              <a:spcAft>
                <a:spcPts val="0"/>
              </a:spcAft>
              <a:defRPr/>
            </a:pPr>
            <a:r>
              <a:rPr lang="en-US" sz="1700" dirty="0" smtClean="0">
                <a:solidFill>
                  <a:srgbClr val="000000"/>
                </a:solidFill>
                <a:latin typeface="Corbel" pitchFamily="34" charset="0"/>
              </a:rPr>
              <a:t>Community Health Network</a:t>
            </a:r>
          </a:p>
        </p:txBody>
      </p:sp>
      <p:sp>
        <p:nvSpPr>
          <p:cNvPr id="1126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231A4452-B814-425B-B0AC-C0C3F1F4B4AD}" type="slidenum">
              <a:rPr lang="en-US" altLang="en-US" sz="1200" smtClean="0">
                <a:solidFill>
                  <a:schemeClr val="tx2"/>
                </a:solidFill>
                <a:latin typeface="Corbel" pitchFamily="34" charset="0"/>
              </a:rPr>
              <a:pPr eaLnBrk="1" hangingPunct="1"/>
              <a:t>2</a:t>
            </a:fld>
            <a:endParaRPr lang="en-US" altLang="en-US" sz="1200" dirty="0" smtClean="0">
              <a:solidFill>
                <a:schemeClr val="tx2"/>
              </a:solidFill>
              <a:latin typeface="Corbel" pitchFamily="34" charset="0"/>
            </a:endParaRPr>
          </a:p>
        </p:txBody>
      </p:sp>
      <p:sp>
        <p:nvSpPr>
          <p:cNvPr id="4" name="Right Brace 3"/>
          <p:cNvSpPr/>
          <p:nvPr/>
        </p:nvSpPr>
        <p:spPr>
          <a:xfrm>
            <a:off x="3853180" y="5188172"/>
            <a:ext cx="533400" cy="891728"/>
          </a:xfrm>
          <a:prstGeom prst="rightBrace">
            <a:avLst>
              <a:gd name="adj1" fmla="val 8333"/>
              <a:gd name="adj2" fmla="val 52679"/>
            </a:avLst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270" name="Rectangle 4"/>
          <p:cNvSpPr>
            <a:spLocks noChangeArrowheads="1"/>
          </p:cNvSpPr>
          <p:nvPr/>
        </p:nvSpPr>
        <p:spPr bwMode="auto">
          <a:xfrm>
            <a:off x="4514658" y="5326061"/>
            <a:ext cx="2971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Corbel" pitchFamily="34" charset="0"/>
              </a:rPr>
              <a:t>Case/care management agencies</a:t>
            </a:r>
          </a:p>
        </p:txBody>
      </p:sp>
      <p:sp>
        <p:nvSpPr>
          <p:cNvPr id="7" name="Oval 6"/>
          <p:cNvSpPr/>
          <p:nvPr/>
        </p:nvSpPr>
        <p:spPr bwMode="auto">
          <a:xfrm>
            <a:off x="4626006" y="1952836"/>
            <a:ext cx="2484276" cy="2412268"/>
          </a:xfrm>
          <a:prstGeom prst="ellipse">
            <a:avLst/>
          </a:prstGeom>
          <a:gradFill flip="none" rotWithShape="1">
            <a:gsLst>
              <a:gs pos="0">
                <a:srgbClr val="007371"/>
              </a:gs>
              <a:gs pos="33000">
                <a:srgbClr val="79386C">
                  <a:alpha val="68000"/>
                </a:srgbClr>
              </a:gs>
            </a:gsLst>
            <a:lin ang="16200000" scaled="0"/>
            <a:tileRect/>
          </a:gradFill>
          <a:ln>
            <a:noFill/>
          </a:ln>
          <a:effectLst>
            <a:reflection stA="41000" endPos="17000" dist="508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 bwMode="auto">
          <a:xfrm>
            <a:off x="6120172" y="1937400"/>
            <a:ext cx="2484276" cy="2412268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75000"/>
                  <a:alpha val="50000"/>
                </a:schemeClr>
              </a:gs>
              <a:gs pos="100000">
                <a:srgbClr val="FFFF00">
                  <a:alpha val="50000"/>
                </a:srgbClr>
              </a:gs>
            </a:gsLst>
            <a:lin ang="16200000" scaled="0"/>
            <a:tileRect/>
          </a:gradFill>
          <a:ln>
            <a:noFill/>
          </a:ln>
          <a:effectLst>
            <a:reflection stA="36000" endPos="21000" dist="508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TextBox 24"/>
          <p:cNvSpPr txBox="1">
            <a:spLocks noChangeArrowheads="1"/>
          </p:cNvSpPr>
          <p:nvPr/>
        </p:nvSpPr>
        <p:spPr bwMode="auto">
          <a:xfrm>
            <a:off x="6120173" y="2868248"/>
            <a:ext cx="97522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1400" b="1" dirty="0" smtClean="0">
                <a:solidFill>
                  <a:srgbClr val="000000"/>
                </a:solidFill>
                <a:latin typeface="Corbel" pitchFamily="34" charset="0"/>
                <a:ea typeface="MS PGothic" pitchFamily="34" charset="-128"/>
              </a:rPr>
              <a:t>CCT </a:t>
            </a:r>
          </a:p>
          <a:p>
            <a:pPr algn="ctr" eaLnBrk="1" hangingPunct="1"/>
            <a:r>
              <a:rPr lang="en-US" sz="1400" b="1" dirty="0" smtClean="0">
                <a:solidFill>
                  <a:srgbClr val="000000"/>
                </a:solidFill>
                <a:latin typeface="Corbel" pitchFamily="34" charset="0"/>
                <a:ea typeface="MS PGothic" pitchFamily="34" charset="-128"/>
              </a:rPr>
              <a:t>Patients</a:t>
            </a:r>
            <a:endParaRPr lang="en-US" sz="1400" b="1" dirty="0">
              <a:solidFill>
                <a:srgbClr val="000000"/>
              </a:solidFill>
              <a:latin typeface="Corbel" pitchFamily="34" charset="0"/>
              <a:ea typeface="MS PGothic" pitchFamily="34" charset="-128"/>
            </a:endParaRPr>
          </a:p>
        </p:txBody>
      </p:sp>
      <p:sp>
        <p:nvSpPr>
          <p:cNvPr id="10" name="TextBox 24"/>
          <p:cNvSpPr txBox="1">
            <a:spLocks noChangeArrowheads="1"/>
          </p:cNvSpPr>
          <p:nvPr/>
        </p:nvSpPr>
        <p:spPr bwMode="auto">
          <a:xfrm>
            <a:off x="7256864" y="2511149"/>
            <a:ext cx="1140526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1400" b="1" dirty="0" err="1" smtClean="0">
                <a:solidFill>
                  <a:srgbClr val="000000"/>
                </a:solidFill>
                <a:latin typeface="Corbel" pitchFamily="34" charset="0"/>
                <a:ea typeface="MS PGothic" pitchFamily="34" charset="-128"/>
              </a:rPr>
              <a:t>Mdsx</a:t>
            </a:r>
            <a:r>
              <a:rPr lang="en-US" sz="1400" b="1" dirty="0" smtClean="0">
                <a:solidFill>
                  <a:srgbClr val="000000"/>
                </a:solidFill>
                <a:latin typeface="Corbel" pitchFamily="34" charset="0"/>
                <a:ea typeface="MS PGothic" pitchFamily="34" charset="-128"/>
              </a:rPr>
              <a:t> County</a:t>
            </a:r>
          </a:p>
          <a:p>
            <a:pPr algn="ctr" eaLnBrk="1" hangingPunct="1"/>
            <a:r>
              <a:rPr lang="en-US" sz="1400" b="1" dirty="0" smtClean="0">
                <a:solidFill>
                  <a:srgbClr val="000000"/>
                </a:solidFill>
                <a:latin typeface="Corbel" pitchFamily="34" charset="0"/>
                <a:ea typeface="MS PGothic" pitchFamily="34" charset="-128"/>
              </a:rPr>
              <a:t>Community BH &amp; Social Services</a:t>
            </a:r>
            <a:endParaRPr lang="en-US" sz="1400" b="1" dirty="0">
              <a:solidFill>
                <a:srgbClr val="000000"/>
              </a:solidFill>
              <a:latin typeface="Corbel" pitchFamily="34" charset="0"/>
              <a:ea typeface="MS PGothic" pitchFamily="34" charset="-128"/>
            </a:endParaRPr>
          </a:p>
        </p:txBody>
      </p:sp>
      <p:sp>
        <p:nvSpPr>
          <p:cNvPr id="11" name="TextBox 24"/>
          <p:cNvSpPr txBox="1">
            <a:spLocks noChangeArrowheads="1"/>
          </p:cNvSpPr>
          <p:nvPr/>
        </p:nvSpPr>
        <p:spPr bwMode="auto">
          <a:xfrm>
            <a:off x="4860032" y="2834315"/>
            <a:ext cx="114052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1400" b="1" dirty="0" err="1" smtClean="0">
                <a:solidFill>
                  <a:srgbClr val="000000"/>
                </a:solidFill>
                <a:latin typeface="Corbel" pitchFamily="34" charset="0"/>
                <a:ea typeface="MS PGothic" pitchFamily="34" charset="-128"/>
              </a:rPr>
              <a:t>Mdsx</a:t>
            </a:r>
            <a:r>
              <a:rPr lang="en-US" sz="1400" b="1" dirty="0" smtClean="0">
                <a:solidFill>
                  <a:srgbClr val="000000"/>
                </a:solidFill>
                <a:latin typeface="Corbel" pitchFamily="34" charset="0"/>
                <a:ea typeface="MS PGothic" pitchFamily="34" charset="-128"/>
              </a:rPr>
              <a:t> </a:t>
            </a:r>
            <a:br>
              <a:rPr lang="en-US" sz="1400" b="1" dirty="0" smtClean="0">
                <a:solidFill>
                  <a:srgbClr val="000000"/>
                </a:solidFill>
                <a:latin typeface="Corbel" pitchFamily="34" charset="0"/>
                <a:ea typeface="MS PGothic" pitchFamily="34" charset="-128"/>
              </a:rPr>
            </a:br>
            <a:r>
              <a:rPr lang="en-US" sz="1400" b="1" dirty="0" smtClean="0">
                <a:solidFill>
                  <a:srgbClr val="000000"/>
                </a:solidFill>
                <a:latin typeface="Corbel" pitchFamily="34" charset="0"/>
                <a:ea typeface="MS PGothic" pitchFamily="34" charset="-128"/>
              </a:rPr>
              <a:t>Hospital</a:t>
            </a:r>
            <a:endParaRPr lang="en-US" sz="1400" b="1" dirty="0">
              <a:solidFill>
                <a:srgbClr val="000000"/>
              </a:solidFill>
              <a:latin typeface="Corbel" pitchFamily="34" charset="0"/>
              <a:ea typeface="MS PGothic" pitchFamily="34" charset="-128"/>
            </a:endParaRPr>
          </a:p>
        </p:txBody>
      </p:sp>
      <p:sp>
        <p:nvSpPr>
          <p:cNvPr id="12" name="Rektangel 93"/>
          <p:cNvSpPr>
            <a:spLocks noChangeArrowheads="1"/>
          </p:cNvSpPr>
          <p:nvPr/>
        </p:nvSpPr>
        <p:spPr bwMode="auto">
          <a:xfrm>
            <a:off x="5265379" y="1450427"/>
            <a:ext cx="268480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200" b="1" dirty="0">
                <a:solidFill>
                  <a:srgbClr val="000000"/>
                </a:solidFill>
                <a:latin typeface="Corbel" pitchFamily="34" charset="0"/>
              </a:rPr>
              <a:t>Building Communities of Care as Partners in Practice </a:t>
            </a:r>
          </a:p>
        </p:txBody>
      </p:sp>
    </p:spTree>
    <p:extLst>
      <p:ext uri="{BB962C8B-B14F-4D97-AF65-F5344CB8AC3E}">
        <p14:creationId xmlns:p14="http://schemas.microsoft.com/office/powerpoint/2010/main" val="426184266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 bwMode="auto">
          <a:xfrm rot="19311740">
            <a:off x="854075" y="5068888"/>
            <a:ext cx="2535238" cy="809625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95000"/>
                  <a:lumOff val="5000"/>
                  <a:alpha val="45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>
              <a:solidFill>
                <a:srgbClr val="FFFFFF"/>
              </a:solidFill>
              <a:ea typeface="ＭＳ Ｐゴシック" pitchFamily="-110" charset="-128"/>
            </a:endParaRPr>
          </a:p>
        </p:txBody>
      </p:sp>
      <p:sp>
        <p:nvSpPr>
          <p:cNvPr id="74" name="Oval 73"/>
          <p:cNvSpPr/>
          <p:nvPr/>
        </p:nvSpPr>
        <p:spPr bwMode="auto">
          <a:xfrm rot="19268864">
            <a:off x="2101850" y="5108575"/>
            <a:ext cx="2535238" cy="809625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95000"/>
                  <a:lumOff val="5000"/>
                  <a:alpha val="45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>
              <a:solidFill>
                <a:srgbClr val="FFFFFF"/>
              </a:solidFill>
              <a:ea typeface="ＭＳ Ｐゴシック" pitchFamily="-110" charset="-128"/>
            </a:endParaRPr>
          </a:p>
        </p:txBody>
      </p:sp>
      <p:sp>
        <p:nvSpPr>
          <p:cNvPr id="75" name="Oval 74"/>
          <p:cNvSpPr/>
          <p:nvPr/>
        </p:nvSpPr>
        <p:spPr bwMode="auto">
          <a:xfrm rot="19342261">
            <a:off x="3744913" y="5127625"/>
            <a:ext cx="1804987" cy="615950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95000"/>
                  <a:lumOff val="5000"/>
                  <a:alpha val="45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>
              <a:solidFill>
                <a:srgbClr val="FFFFFF"/>
              </a:solidFill>
              <a:ea typeface="ＭＳ Ｐゴシック" pitchFamily="-110" charset="-128"/>
            </a:endParaRPr>
          </a:p>
        </p:txBody>
      </p:sp>
      <p:sp>
        <p:nvSpPr>
          <p:cNvPr id="76" name="Oval 75"/>
          <p:cNvSpPr/>
          <p:nvPr/>
        </p:nvSpPr>
        <p:spPr bwMode="auto">
          <a:xfrm rot="19118006">
            <a:off x="5297488" y="5284788"/>
            <a:ext cx="1112837" cy="379412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95000"/>
                  <a:lumOff val="5000"/>
                  <a:alpha val="45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>
              <a:solidFill>
                <a:srgbClr val="FFFFFF"/>
              </a:solidFill>
              <a:ea typeface="ＭＳ Ｐゴシック" pitchFamily="-110" charset="-128"/>
            </a:endParaRPr>
          </a:p>
        </p:txBody>
      </p:sp>
      <p:sp>
        <p:nvSpPr>
          <p:cNvPr id="77" name="Oval 76"/>
          <p:cNvSpPr/>
          <p:nvPr/>
        </p:nvSpPr>
        <p:spPr bwMode="auto">
          <a:xfrm rot="19015277">
            <a:off x="6313488" y="5297488"/>
            <a:ext cx="1112837" cy="379412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95000"/>
                  <a:lumOff val="5000"/>
                  <a:alpha val="45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>
              <a:solidFill>
                <a:srgbClr val="FFFFFF"/>
              </a:solidFill>
              <a:ea typeface="ＭＳ Ｐゴシック" pitchFamily="-110" charset="-128"/>
            </a:endParaRPr>
          </a:p>
        </p:txBody>
      </p:sp>
      <p:sp>
        <p:nvSpPr>
          <p:cNvPr id="65" name="Chevron 64"/>
          <p:cNvSpPr/>
          <p:nvPr/>
        </p:nvSpPr>
        <p:spPr>
          <a:xfrm>
            <a:off x="1233432" y="3925888"/>
            <a:ext cx="1493893" cy="1794650"/>
          </a:xfrm>
          <a:prstGeom prst="chevron">
            <a:avLst/>
          </a:prstGeom>
          <a:solidFill>
            <a:srgbClr val="005C53"/>
          </a:solidFill>
          <a:ln>
            <a:noFill/>
          </a:ln>
          <a:scene3d>
            <a:camera prst="perspectiveFront">
              <a:rot lat="8040000" lon="0" rev="0"/>
            </a:camera>
            <a:lightRig rig="threePt" dir="t"/>
          </a:scene3d>
          <a:sp3d extrusionH="273050">
            <a:extrusionClr>
              <a:schemeClr val="tx1">
                <a:lumMod val="95000"/>
                <a:lumOff val="5000"/>
              </a:schemeClr>
            </a:extrusionClr>
            <a:contourClr>
              <a:schemeClr val="tx2">
                <a:lumMod val="40000"/>
                <a:lumOff val="60000"/>
              </a:schemeClr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66" name="Chevron 65"/>
          <p:cNvSpPr/>
          <p:nvPr/>
        </p:nvSpPr>
        <p:spPr>
          <a:xfrm>
            <a:off x="2501001" y="3371850"/>
            <a:ext cx="1505849" cy="1809123"/>
          </a:xfrm>
          <a:prstGeom prst="chevron">
            <a:avLst/>
          </a:prstGeom>
          <a:solidFill>
            <a:srgbClr val="005C53"/>
          </a:solidFill>
          <a:ln>
            <a:noFill/>
          </a:ln>
          <a:scene3d>
            <a:camera prst="perspectiveFront">
              <a:rot lat="8040000" lon="0" rev="0"/>
            </a:camera>
            <a:lightRig rig="threePt" dir="t"/>
          </a:scene3d>
          <a:sp3d extrusionH="273050">
            <a:extrusionClr>
              <a:schemeClr val="tx1">
                <a:lumMod val="95000"/>
                <a:lumOff val="5000"/>
              </a:schemeClr>
            </a:extrusionClr>
            <a:contourClr>
              <a:schemeClr val="tx2">
                <a:lumMod val="40000"/>
                <a:lumOff val="60000"/>
              </a:schemeClr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70" name="Chevron 69"/>
          <p:cNvSpPr/>
          <p:nvPr/>
        </p:nvSpPr>
        <p:spPr>
          <a:xfrm>
            <a:off x="3768571" y="2933020"/>
            <a:ext cx="1546418" cy="1708388"/>
          </a:xfrm>
          <a:prstGeom prst="chevron">
            <a:avLst/>
          </a:prstGeom>
          <a:solidFill>
            <a:srgbClr val="005C53"/>
          </a:solidFill>
          <a:ln>
            <a:noFill/>
          </a:ln>
          <a:scene3d>
            <a:camera prst="perspectiveFront">
              <a:rot lat="8040000" lon="0" rev="0"/>
            </a:camera>
            <a:lightRig rig="threePt" dir="t"/>
          </a:scene3d>
          <a:sp3d extrusionH="273050">
            <a:extrusionClr>
              <a:schemeClr val="tx1">
                <a:lumMod val="95000"/>
                <a:lumOff val="5000"/>
              </a:schemeClr>
            </a:extrusionClr>
            <a:contourClr>
              <a:schemeClr val="tx2">
                <a:lumMod val="40000"/>
                <a:lumOff val="60000"/>
              </a:schemeClr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71" name="Chevron 70"/>
          <p:cNvSpPr/>
          <p:nvPr/>
        </p:nvSpPr>
        <p:spPr>
          <a:xfrm>
            <a:off x="5036139" y="2369165"/>
            <a:ext cx="1612311" cy="1732678"/>
          </a:xfrm>
          <a:prstGeom prst="chevron">
            <a:avLst/>
          </a:prstGeom>
          <a:solidFill>
            <a:srgbClr val="005C53"/>
          </a:solidFill>
          <a:ln>
            <a:noFill/>
          </a:ln>
          <a:scene3d>
            <a:camera prst="perspectiveFront">
              <a:rot lat="8040000" lon="0" rev="0"/>
            </a:camera>
            <a:lightRig rig="threePt" dir="t"/>
          </a:scene3d>
          <a:sp3d extrusionH="273050">
            <a:extrusionClr>
              <a:schemeClr val="tx1">
                <a:lumMod val="95000"/>
                <a:lumOff val="5000"/>
              </a:schemeClr>
            </a:extrusionClr>
            <a:contourClr>
              <a:schemeClr val="tx2">
                <a:lumMod val="40000"/>
                <a:lumOff val="60000"/>
              </a:schemeClr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73" name="Chevron 72"/>
          <p:cNvSpPr/>
          <p:nvPr/>
        </p:nvSpPr>
        <p:spPr>
          <a:xfrm>
            <a:off x="6303709" y="1838750"/>
            <a:ext cx="1544656" cy="1723528"/>
          </a:xfrm>
          <a:prstGeom prst="chevron">
            <a:avLst/>
          </a:prstGeom>
          <a:solidFill>
            <a:srgbClr val="005C53"/>
          </a:solidFill>
          <a:ln>
            <a:noFill/>
          </a:ln>
          <a:scene3d>
            <a:camera prst="perspectiveFront">
              <a:rot lat="8040000" lon="0" rev="0"/>
            </a:camera>
            <a:lightRig rig="threePt" dir="t"/>
          </a:scene3d>
          <a:sp3d extrusionH="273050">
            <a:extrusionClr>
              <a:schemeClr val="tx1">
                <a:lumMod val="95000"/>
                <a:lumOff val="5000"/>
              </a:schemeClr>
            </a:extrusionClr>
            <a:contourClr>
              <a:schemeClr val="tx2">
                <a:lumMod val="40000"/>
                <a:lumOff val="60000"/>
              </a:schemeClr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11" name="Oval 110"/>
          <p:cNvSpPr/>
          <p:nvPr/>
        </p:nvSpPr>
        <p:spPr>
          <a:xfrm>
            <a:off x="5759450" y="2851150"/>
            <a:ext cx="600075" cy="204788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95000"/>
                  <a:lumOff val="5000"/>
                  <a:alpha val="45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>
              <a:solidFill>
                <a:srgbClr val="FFFFFF"/>
              </a:solidFill>
              <a:ea typeface="ＭＳ Ｐゴシック" pitchFamily="-110" charset="-128"/>
            </a:endParaRPr>
          </a:p>
        </p:txBody>
      </p:sp>
      <p:grpSp>
        <p:nvGrpSpPr>
          <p:cNvPr id="8213" name="Group 38"/>
          <p:cNvGrpSpPr>
            <a:grpSpLocks/>
          </p:cNvGrpSpPr>
          <p:nvPr/>
        </p:nvGrpSpPr>
        <p:grpSpPr bwMode="auto">
          <a:xfrm rot="20579163" flipH="1">
            <a:off x="5239138" y="1541333"/>
            <a:ext cx="1094682" cy="1443809"/>
            <a:chOff x="2235814" y="1585036"/>
            <a:chExt cx="1128058" cy="1461687"/>
          </a:xfrm>
        </p:grpSpPr>
        <p:grpSp>
          <p:nvGrpSpPr>
            <p:cNvPr id="4" name="Group 32"/>
            <p:cNvGrpSpPr/>
            <p:nvPr/>
          </p:nvGrpSpPr>
          <p:grpSpPr>
            <a:xfrm>
              <a:off x="2282492" y="1585036"/>
              <a:ext cx="1081380" cy="1442277"/>
              <a:chOff x="2282492" y="1585036"/>
              <a:chExt cx="1081380" cy="1442277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100" name="Rounded Rectangle 99"/>
              <p:cNvSpPr/>
              <p:nvPr/>
            </p:nvSpPr>
            <p:spPr bwMode="auto">
              <a:xfrm rot="8737041" flipH="1">
                <a:off x="2282492" y="1673733"/>
                <a:ext cx="155866" cy="434307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FFFFFF"/>
                  </a:solidFill>
                  <a:ea typeface="ＭＳ Ｐゴシック" pitchFamily="-109" charset="-128"/>
                </a:endParaRPr>
              </a:p>
            </p:txBody>
          </p:sp>
          <p:sp>
            <p:nvSpPr>
              <p:cNvPr id="101" name="Rounded Rectangle 100"/>
              <p:cNvSpPr/>
              <p:nvPr/>
            </p:nvSpPr>
            <p:spPr bwMode="auto">
              <a:xfrm rot="5191913" flipH="1">
                <a:off x="2581580" y="1769482"/>
                <a:ext cx="147827" cy="457921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FFFFFF"/>
                  </a:solidFill>
                  <a:ea typeface="ＭＳ Ｐゴシック" pitchFamily="-109" charset="-128"/>
                </a:endParaRPr>
              </a:p>
            </p:txBody>
          </p:sp>
          <p:sp>
            <p:nvSpPr>
              <p:cNvPr id="102" name="Oval 101"/>
              <p:cNvSpPr/>
              <p:nvPr/>
            </p:nvSpPr>
            <p:spPr bwMode="auto">
              <a:xfrm rot="20138038" flipH="1">
                <a:off x="2523277" y="1585036"/>
                <a:ext cx="320329" cy="303810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FFFFFF"/>
                  </a:solidFill>
                  <a:ea typeface="ＭＳ Ｐゴシック" pitchFamily="-109" charset="-128"/>
                </a:endParaRPr>
              </a:p>
            </p:txBody>
          </p:sp>
          <p:sp>
            <p:nvSpPr>
              <p:cNvPr id="103" name="Rounded Rectangle 102"/>
              <p:cNvSpPr/>
              <p:nvPr/>
            </p:nvSpPr>
            <p:spPr bwMode="auto">
              <a:xfrm rot="17790193">
                <a:off x="2981177" y="1788087"/>
                <a:ext cx="137632" cy="606261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FFFFFF"/>
                  </a:solidFill>
                  <a:ea typeface="ＭＳ Ｐゴシック" pitchFamily="-109" charset="-128"/>
                </a:endParaRPr>
              </a:p>
            </p:txBody>
          </p:sp>
          <p:sp>
            <p:nvSpPr>
              <p:cNvPr id="104" name="Rounded Rectangle 103"/>
              <p:cNvSpPr/>
              <p:nvPr/>
            </p:nvSpPr>
            <p:spPr bwMode="auto">
              <a:xfrm rot="20138038" flipH="1">
                <a:off x="2808133" y="1899042"/>
                <a:ext cx="194562" cy="603543"/>
              </a:xfrm>
              <a:prstGeom prst="roundRect">
                <a:avLst>
                  <a:gd name="adj" fmla="val 41057"/>
                </a:avLst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FFFFFF"/>
                  </a:solidFill>
                  <a:ea typeface="ＭＳ Ｐゴシック" pitchFamily="-109" charset="-128"/>
                </a:endParaRPr>
              </a:p>
            </p:txBody>
          </p:sp>
          <p:grpSp>
            <p:nvGrpSpPr>
              <p:cNvPr id="5" name="Group 250"/>
              <p:cNvGrpSpPr>
                <a:grpSpLocks/>
              </p:cNvGrpSpPr>
              <p:nvPr/>
            </p:nvGrpSpPr>
            <p:grpSpPr bwMode="auto">
              <a:xfrm rot="21211415" flipH="1">
                <a:off x="2709146" y="2422696"/>
                <a:ext cx="456966" cy="604617"/>
                <a:chOff x="1133760" y="3618564"/>
                <a:chExt cx="815222" cy="1137231"/>
              </a:xfrm>
              <a:grpFill/>
            </p:grpSpPr>
            <p:sp>
              <p:nvSpPr>
                <p:cNvPr id="109" name="Rounded Rectangle 108"/>
                <p:cNvSpPr/>
                <p:nvPr/>
              </p:nvSpPr>
              <p:spPr>
                <a:xfrm rot="7260207" flipV="1">
                  <a:off x="1399207" y="3352878"/>
                  <a:ext cx="283803" cy="815009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rgbClr val="FFFFFF"/>
                    </a:solidFill>
                    <a:ea typeface="ＭＳ Ｐゴシック" pitchFamily="-109" charset="-128"/>
                  </a:endParaRPr>
                </a:p>
              </p:txBody>
            </p:sp>
            <p:sp>
              <p:nvSpPr>
                <p:cNvPr id="110" name="Rounded Rectangle 109"/>
                <p:cNvSpPr/>
                <p:nvPr/>
              </p:nvSpPr>
              <p:spPr>
                <a:xfrm rot="31185" flipV="1">
                  <a:off x="1628264" y="3791081"/>
                  <a:ext cx="291485" cy="964547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rgbClr val="FFFFFF"/>
                    </a:solidFill>
                    <a:ea typeface="ＭＳ Ｐゴシック" pitchFamily="-109" charset="-128"/>
                  </a:endParaRPr>
                </a:p>
              </p:txBody>
            </p:sp>
          </p:grpSp>
          <p:grpSp>
            <p:nvGrpSpPr>
              <p:cNvPr id="6" name="Group 250"/>
              <p:cNvGrpSpPr>
                <a:grpSpLocks/>
              </p:cNvGrpSpPr>
              <p:nvPr/>
            </p:nvGrpSpPr>
            <p:grpSpPr bwMode="auto">
              <a:xfrm rot="16226320" flipH="1">
                <a:off x="2864262" y="2449349"/>
                <a:ext cx="678204" cy="321016"/>
                <a:chOff x="1048117" y="3655933"/>
                <a:chExt cx="1275743" cy="572644"/>
              </a:xfrm>
              <a:grpFill/>
            </p:grpSpPr>
            <p:sp>
              <p:nvSpPr>
                <p:cNvPr id="107" name="Rounded Rectangle 106"/>
                <p:cNvSpPr/>
                <p:nvPr/>
              </p:nvSpPr>
              <p:spPr>
                <a:xfrm rot="7260207" flipV="1">
                  <a:off x="1370477" y="3323895"/>
                  <a:ext cx="245442" cy="889831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rgbClr val="FFFFFF"/>
                    </a:solidFill>
                    <a:ea typeface="ＭＳ Ｐゴシック" pitchFamily="-109" charset="-128"/>
                  </a:endParaRPr>
                </a:p>
              </p:txBody>
            </p:sp>
            <p:sp>
              <p:nvSpPr>
                <p:cNvPr id="108" name="Rounded Rectangle 107"/>
                <p:cNvSpPr/>
                <p:nvPr/>
              </p:nvSpPr>
              <p:spPr>
                <a:xfrm rot="18672026" flipV="1">
                  <a:off x="1800567" y="3700322"/>
                  <a:ext cx="287627" cy="757506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rgbClr val="FFFFFF"/>
                    </a:solidFill>
                    <a:ea typeface="ＭＳ Ｐゴシック" pitchFamily="-109" charset="-128"/>
                  </a:endParaRPr>
                </a:p>
              </p:txBody>
            </p:sp>
          </p:grpSp>
        </p:grpSp>
        <p:grpSp>
          <p:nvGrpSpPr>
            <p:cNvPr id="7" name="Group 28"/>
            <p:cNvGrpSpPr/>
            <p:nvPr/>
          </p:nvGrpSpPr>
          <p:grpSpPr>
            <a:xfrm>
              <a:off x="2235814" y="1587671"/>
              <a:ext cx="1066843" cy="1459052"/>
              <a:chOff x="2264218" y="1601348"/>
              <a:chExt cx="1066843" cy="1459052"/>
            </a:xfrm>
            <a:gradFill flip="none" rotWithShape="1">
              <a:gsLst>
                <a:gs pos="100000">
                  <a:schemeClr val="bg1">
                    <a:lumMod val="65000"/>
                  </a:schemeClr>
                </a:gs>
                <a:gs pos="0">
                  <a:schemeClr val="bg1">
                    <a:lumMod val="85000"/>
                  </a:schemeClr>
                </a:gs>
              </a:gsLst>
              <a:lin ang="0" scaled="1"/>
              <a:tileRect/>
            </a:gradFill>
          </p:grpSpPr>
          <p:sp>
            <p:nvSpPr>
              <p:cNvPr id="88" name="Rounded Rectangle 87"/>
              <p:cNvSpPr/>
              <p:nvPr/>
            </p:nvSpPr>
            <p:spPr bwMode="auto">
              <a:xfrm rot="20138038" flipH="1">
                <a:off x="2761911" y="1922491"/>
                <a:ext cx="197788" cy="613738"/>
              </a:xfrm>
              <a:prstGeom prst="roundRect">
                <a:avLst>
                  <a:gd name="adj" fmla="val 41057"/>
                </a:avLst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FFFFFF"/>
                  </a:solidFill>
                  <a:ea typeface="ＭＳ Ｐゴシック" pitchFamily="-109" charset="-128"/>
                </a:endParaRPr>
              </a:p>
            </p:txBody>
          </p:sp>
          <p:grpSp>
            <p:nvGrpSpPr>
              <p:cNvPr id="8" name="Group 250"/>
              <p:cNvGrpSpPr>
                <a:grpSpLocks/>
              </p:cNvGrpSpPr>
              <p:nvPr/>
            </p:nvGrpSpPr>
            <p:grpSpPr bwMode="auto">
              <a:xfrm rot="21211415" flipH="1">
                <a:off x="2667442" y="2452171"/>
                <a:ext cx="464371" cy="608229"/>
                <a:chOff x="1126435" y="3618859"/>
                <a:chExt cx="814988" cy="1125464"/>
              </a:xfrm>
              <a:grpFill/>
            </p:grpSpPr>
            <p:sp>
              <p:nvSpPr>
                <p:cNvPr id="98" name="Rounded Rectangle 97"/>
                <p:cNvSpPr/>
                <p:nvPr/>
              </p:nvSpPr>
              <p:spPr>
                <a:xfrm rot="7260207" flipV="1">
                  <a:off x="1392443" y="3352851"/>
                  <a:ext cx="282971" cy="814988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rgbClr val="FFFFFF"/>
                    </a:solidFill>
                    <a:ea typeface="ＭＳ Ｐゴシック" pitchFamily="-109" charset="-128"/>
                  </a:endParaRPr>
                </a:p>
              </p:txBody>
            </p:sp>
            <p:sp>
              <p:nvSpPr>
                <p:cNvPr id="99" name="Rounded Rectangle 98"/>
                <p:cNvSpPr/>
                <p:nvPr/>
              </p:nvSpPr>
              <p:spPr>
                <a:xfrm rot="31185" flipV="1">
                  <a:off x="1632617" y="3835041"/>
                  <a:ext cx="275435" cy="909282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rgbClr val="FFFFFF"/>
                    </a:solidFill>
                    <a:ea typeface="ＭＳ Ｐゴシック" pitchFamily="-109" charset="-128"/>
                  </a:endParaRPr>
                </a:p>
              </p:txBody>
            </p:sp>
          </p:grpSp>
          <p:grpSp>
            <p:nvGrpSpPr>
              <p:cNvPr id="9" name="Group 25"/>
              <p:cNvGrpSpPr/>
              <p:nvPr/>
            </p:nvGrpSpPr>
            <p:grpSpPr>
              <a:xfrm>
                <a:off x="2264218" y="1601348"/>
                <a:ext cx="1066843" cy="1390931"/>
                <a:chOff x="2264218" y="1601348"/>
                <a:chExt cx="1066843" cy="1390931"/>
              </a:xfrm>
              <a:grpFill/>
            </p:grpSpPr>
            <p:sp>
              <p:nvSpPr>
                <p:cNvPr id="91" name="Oval 90"/>
                <p:cNvSpPr/>
                <p:nvPr/>
              </p:nvSpPr>
              <p:spPr bwMode="auto">
                <a:xfrm rot="20138038" flipH="1">
                  <a:off x="2474905" y="1601348"/>
                  <a:ext cx="325704" cy="308909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rgbClr val="FFFFFF"/>
                    </a:solidFill>
                    <a:ea typeface="ＭＳ Ｐゴシック" pitchFamily="-109" charset="-128"/>
                  </a:endParaRPr>
                </a:p>
              </p:txBody>
            </p:sp>
            <p:sp>
              <p:nvSpPr>
                <p:cNvPr id="92" name="Rounded Rectangle 91"/>
                <p:cNvSpPr/>
                <p:nvPr/>
              </p:nvSpPr>
              <p:spPr bwMode="auto">
                <a:xfrm rot="17790193">
                  <a:off x="2941997" y="1807717"/>
                  <a:ext cx="139672" cy="615937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rgbClr val="FFFFFF"/>
                    </a:solidFill>
                    <a:ea typeface="ＭＳ Ｐゴシック" pitchFamily="-109" charset="-128"/>
                  </a:endParaRPr>
                </a:p>
              </p:txBody>
            </p:sp>
            <p:sp>
              <p:nvSpPr>
                <p:cNvPr id="93" name="Rounded Rectangle 92"/>
                <p:cNvSpPr/>
                <p:nvPr/>
              </p:nvSpPr>
              <p:spPr bwMode="auto">
                <a:xfrm rot="8737041" flipH="1">
                  <a:off x="2264218" y="1694123"/>
                  <a:ext cx="155865" cy="434307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rgbClr val="FFFFFF"/>
                    </a:solidFill>
                    <a:ea typeface="ＭＳ Ｐゴシック" pitchFamily="-109" charset="-128"/>
                  </a:endParaRPr>
                </a:p>
              </p:txBody>
            </p:sp>
            <p:grpSp>
              <p:nvGrpSpPr>
                <p:cNvPr id="10" name="Group 250"/>
                <p:cNvGrpSpPr>
                  <a:grpSpLocks/>
                </p:cNvGrpSpPr>
                <p:nvPr/>
              </p:nvGrpSpPr>
              <p:grpSpPr bwMode="auto">
                <a:xfrm rot="16230419" flipH="1">
                  <a:off x="2757627" y="2418845"/>
                  <a:ext cx="773161" cy="373707"/>
                  <a:chOff x="969994" y="3601140"/>
                  <a:chExt cx="1430762" cy="655820"/>
                </a:xfrm>
                <a:grpFill/>
              </p:grpSpPr>
              <p:sp>
                <p:nvSpPr>
                  <p:cNvPr id="96" name="Rounded Rectangle 95"/>
                  <p:cNvSpPr/>
                  <p:nvPr/>
                </p:nvSpPr>
                <p:spPr>
                  <a:xfrm rot="7260207" flipV="1">
                    <a:off x="1329291" y="3247615"/>
                    <a:ext cx="262211" cy="981043"/>
                  </a:xfrm>
                  <a:prstGeom prst="roundRect">
                    <a:avLst>
                      <a:gd name="adj" fmla="val 50000"/>
                    </a:avLst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97" name="Rounded Rectangle 96"/>
                  <p:cNvSpPr/>
                  <p:nvPr/>
                </p:nvSpPr>
                <p:spPr>
                  <a:xfrm rot="18658708" flipV="1">
                    <a:off x="1848560" y="3712600"/>
                    <a:ext cx="281074" cy="807474"/>
                  </a:xfrm>
                  <a:prstGeom prst="roundRect">
                    <a:avLst>
                      <a:gd name="adj" fmla="val 50000"/>
                    </a:avLst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ea typeface="ＭＳ Ｐゴシック" pitchFamily="-109" charset="-128"/>
                    </a:endParaRPr>
                  </a:p>
                </p:txBody>
              </p:sp>
            </p:grpSp>
            <p:sp>
              <p:nvSpPr>
                <p:cNvPr id="95" name="Rounded Rectangle 94"/>
                <p:cNvSpPr/>
                <p:nvPr/>
              </p:nvSpPr>
              <p:spPr bwMode="auto">
                <a:xfrm rot="5191913" flipH="1">
                  <a:off x="2511587" y="1788343"/>
                  <a:ext cx="163120" cy="457921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rgbClr val="FFFFFF"/>
                    </a:solidFill>
                    <a:ea typeface="ＭＳ Ｐゴシック" pitchFamily="-109" charset="-128"/>
                  </a:endParaRPr>
                </a:p>
              </p:txBody>
            </p:sp>
          </p:grpSp>
        </p:grpSp>
      </p:grpSp>
      <p:cxnSp>
        <p:nvCxnSpPr>
          <p:cNvPr id="112" name="Straight Connector 111"/>
          <p:cNvCxnSpPr>
            <a:cxnSpLocks noChangeShapeType="1"/>
          </p:cNvCxnSpPr>
          <p:nvPr/>
        </p:nvCxnSpPr>
        <p:spPr bwMode="auto">
          <a:xfrm>
            <a:off x="1392238" y="3589338"/>
            <a:ext cx="0" cy="336550"/>
          </a:xfrm>
          <a:prstGeom prst="line">
            <a:avLst/>
          </a:prstGeom>
          <a:noFill/>
          <a:ln w="3175">
            <a:solidFill>
              <a:srgbClr val="FFFFFF"/>
            </a:solidFill>
            <a:prstDash val="sysDot"/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3" name="Straight Connector 112"/>
          <p:cNvCxnSpPr>
            <a:cxnSpLocks noChangeShapeType="1"/>
          </p:cNvCxnSpPr>
          <p:nvPr/>
        </p:nvCxnSpPr>
        <p:spPr bwMode="auto">
          <a:xfrm>
            <a:off x="2876550" y="3036888"/>
            <a:ext cx="0" cy="334962"/>
          </a:xfrm>
          <a:prstGeom prst="line">
            <a:avLst/>
          </a:prstGeom>
          <a:noFill/>
          <a:ln w="3175">
            <a:solidFill>
              <a:srgbClr val="FFFFFF"/>
            </a:solidFill>
            <a:prstDash val="sysDot"/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4" name="Straight Connector 113"/>
          <p:cNvCxnSpPr>
            <a:cxnSpLocks noChangeShapeType="1"/>
          </p:cNvCxnSpPr>
          <p:nvPr/>
        </p:nvCxnSpPr>
        <p:spPr bwMode="auto">
          <a:xfrm>
            <a:off x="3965575" y="4471988"/>
            <a:ext cx="0" cy="277812"/>
          </a:xfrm>
          <a:prstGeom prst="line">
            <a:avLst/>
          </a:prstGeom>
          <a:noFill/>
          <a:ln w="3175">
            <a:solidFill>
              <a:srgbClr val="FFFFFF"/>
            </a:solidFill>
            <a:prstDash val="sysDot"/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5" name="Straight Connector 114"/>
          <p:cNvCxnSpPr>
            <a:cxnSpLocks noChangeShapeType="1"/>
          </p:cNvCxnSpPr>
          <p:nvPr/>
        </p:nvCxnSpPr>
        <p:spPr bwMode="auto">
          <a:xfrm>
            <a:off x="5307013" y="3941763"/>
            <a:ext cx="0" cy="277812"/>
          </a:xfrm>
          <a:prstGeom prst="line">
            <a:avLst/>
          </a:prstGeom>
          <a:noFill/>
          <a:ln w="3175">
            <a:solidFill>
              <a:srgbClr val="FFFFFF"/>
            </a:solidFill>
            <a:prstDash val="sysDot"/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219" name="TextBox 123"/>
          <p:cNvSpPr txBox="1">
            <a:spLocks noChangeArrowheads="1"/>
          </p:cNvSpPr>
          <p:nvPr/>
        </p:nvSpPr>
        <p:spPr bwMode="auto">
          <a:xfrm>
            <a:off x="1535113" y="5181600"/>
            <a:ext cx="29848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b="1" dirty="0">
                <a:solidFill>
                  <a:schemeClr val="tx2"/>
                </a:solidFill>
                <a:latin typeface="Corbel" pitchFamily="34" charset="0"/>
              </a:rPr>
              <a:t>1</a:t>
            </a:r>
          </a:p>
        </p:txBody>
      </p:sp>
      <p:sp>
        <p:nvSpPr>
          <p:cNvPr id="8220" name="TextBox 124"/>
          <p:cNvSpPr txBox="1">
            <a:spLocks noChangeArrowheads="1"/>
          </p:cNvSpPr>
          <p:nvPr/>
        </p:nvSpPr>
        <p:spPr bwMode="auto">
          <a:xfrm>
            <a:off x="2755900" y="4675188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b="1" dirty="0">
                <a:solidFill>
                  <a:schemeClr val="tx2"/>
                </a:solidFill>
                <a:latin typeface="Corbel" pitchFamily="34" charset="0"/>
              </a:rPr>
              <a:t>2</a:t>
            </a:r>
          </a:p>
        </p:txBody>
      </p:sp>
      <p:sp>
        <p:nvSpPr>
          <p:cNvPr id="8221" name="TextBox 125"/>
          <p:cNvSpPr txBox="1">
            <a:spLocks noChangeArrowheads="1"/>
          </p:cNvSpPr>
          <p:nvPr/>
        </p:nvSpPr>
        <p:spPr bwMode="auto">
          <a:xfrm>
            <a:off x="4006850" y="4140200"/>
            <a:ext cx="28405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600" b="1" dirty="0">
                <a:solidFill>
                  <a:schemeClr val="tx2"/>
                </a:solidFill>
                <a:latin typeface="Corbel" pitchFamily="34" charset="0"/>
              </a:rPr>
              <a:t>3</a:t>
            </a:r>
          </a:p>
        </p:txBody>
      </p:sp>
      <p:sp>
        <p:nvSpPr>
          <p:cNvPr id="8222" name="TextBox 126"/>
          <p:cNvSpPr txBox="1">
            <a:spLocks noChangeArrowheads="1"/>
          </p:cNvSpPr>
          <p:nvPr/>
        </p:nvSpPr>
        <p:spPr bwMode="auto">
          <a:xfrm>
            <a:off x="5259388" y="3603625"/>
            <a:ext cx="29367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600" b="1" dirty="0">
                <a:solidFill>
                  <a:schemeClr val="tx2"/>
                </a:solidFill>
                <a:latin typeface="Corbel" pitchFamily="34" charset="0"/>
              </a:rPr>
              <a:t>4</a:t>
            </a:r>
          </a:p>
        </p:txBody>
      </p:sp>
      <p:sp>
        <p:nvSpPr>
          <p:cNvPr id="8223" name="TextBox 127"/>
          <p:cNvSpPr txBox="1">
            <a:spLocks noChangeArrowheads="1"/>
          </p:cNvSpPr>
          <p:nvPr/>
        </p:nvSpPr>
        <p:spPr bwMode="auto">
          <a:xfrm>
            <a:off x="6511925" y="3067050"/>
            <a:ext cx="27283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400" b="1" dirty="0">
                <a:solidFill>
                  <a:schemeClr val="tx2"/>
                </a:solidFill>
                <a:latin typeface="Corbel" pitchFamily="34" charset="0"/>
              </a:rPr>
              <a:t>5</a:t>
            </a:r>
          </a:p>
        </p:txBody>
      </p:sp>
      <p:sp>
        <p:nvSpPr>
          <p:cNvPr id="59" name="Rectangle 3"/>
          <p:cNvSpPr txBox="1">
            <a:spLocks noChangeArrowheads="1"/>
          </p:cNvSpPr>
          <p:nvPr/>
        </p:nvSpPr>
        <p:spPr bwMode="auto">
          <a:xfrm>
            <a:off x="45185" y="2012339"/>
            <a:ext cx="2558314" cy="1929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lnSpcReduction="10000"/>
          </a:bodyPr>
          <a:lstStyle>
            <a:lvl1pPr marL="182563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02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48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7450" indent="-1365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indent="-18288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800" dirty="0" smtClean="0">
              <a:solidFill>
                <a:srgbClr val="FF0000"/>
              </a:solidFill>
            </a:endParaRPr>
          </a:p>
          <a:p>
            <a:pPr marL="0" lvl="1" indent="0" eaLnBrk="1" fontAlgn="auto" hangingPunct="1">
              <a:spcAft>
                <a:spcPts val="0"/>
              </a:spcAft>
              <a:buClr>
                <a:srgbClr val="C00000"/>
              </a:buClr>
              <a:buSzPct val="100000"/>
              <a:buFont typeface="Arial" charset="0"/>
              <a:buNone/>
              <a:defRPr/>
            </a:pPr>
            <a:r>
              <a:rPr lang="en-US" sz="1100" b="1" dirty="0" smtClean="0">
                <a:solidFill>
                  <a:srgbClr val="005C53"/>
                </a:solidFill>
                <a:latin typeface="Corbel" pitchFamily="34" charset="0"/>
              </a:rPr>
              <a:t>Step 1 - Patient Identification:</a:t>
            </a:r>
            <a:endParaRPr lang="en-US" sz="1100" dirty="0" smtClean="0">
              <a:solidFill>
                <a:srgbClr val="005C53"/>
              </a:solidFill>
              <a:latin typeface="Corbel" pitchFamily="34" charset="0"/>
            </a:endParaRPr>
          </a:p>
          <a:p>
            <a:pPr marL="285750" lvl="1" indent="-285750" eaLnBrk="1" fontAlgn="auto" hangingPunct="1">
              <a:spcAft>
                <a:spcPts val="0"/>
              </a:spcAft>
              <a:buClrTx/>
              <a:buSzPct val="100000"/>
              <a:buFont typeface="Arial" pitchFamily="34" charset="0"/>
              <a:buChar char="•"/>
              <a:defRPr/>
            </a:pPr>
            <a:r>
              <a:rPr lang="en-US" sz="1100" dirty="0" smtClean="0">
                <a:solidFill>
                  <a:srgbClr val="000000"/>
                </a:solidFill>
                <a:latin typeface="Corbel" pitchFamily="34" charset="0"/>
              </a:rPr>
              <a:t>ED </a:t>
            </a:r>
            <a:r>
              <a:rPr lang="en-US" sz="1100" dirty="0">
                <a:solidFill>
                  <a:srgbClr val="000000"/>
                </a:solidFill>
                <a:latin typeface="Corbel" pitchFamily="34" charset="0"/>
              </a:rPr>
              <a:t>visit threshold </a:t>
            </a:r>
            <a:r>
              <a:rPr lang="en-US" sz="1100" dirty="0" smtClean="0">
                <a:solidFill>
                  <a:srgbClr val="000000"/>
                </a:solidFill>
                <a:latin typeface="Corbel" pitchFamily="34" charset="0"/>
              </a:rPr>
              <a:t>(# </a:t>
            </a:r>
            <a:r>
              <a:rPr lang="en-US" sz="1100" dirty="0">
                <a:solidFill>
                  <a:srgbClr val="000000"/>
                </a:solidFill>
                <a:latin typeface="Corbel" pitchFamily="34" charset="0"/>
              </a:rPr>
              <a:t>of visits &amp; </a:t>
            </a:r>
            <a:r>
              <a:rPr lang="en-US" sz="1100" dirty="0" smtClean="0">
                <a:solidFill>
                  <a:srgbClr val="000000"/>
                </a:solidFill>
                <a:latin typeface="Corbel" pitchFamily="34" charset="0"/>
              </a:rPr>
              <a:t>behavioral </a:t>
            </a:r>
            <a:r>
              <a:rPr lang="en-US" sz="1100" dirty="0">
                <a:solidFill>
                  <a:srgbClr val="000000"/>
                </a:solidFill>
                <a:latin typeface="Corbel" pitchFamily="34" charset="0"/>
              </a:rPr>
              <a:t>diagnoses) </a:t>
            </a:r>
            <a:endParaRPr lang="en-US" sz="1100" dirty="0" smtClean="0">
              <a:solidFill>
                <a:srgbClr val="000000"/>
              </a:solidFill>
              <a:latin typeface="Corbel" pitchFamily="34" charset="0"/>
            </a:endParaRPr>
          </a:p>
          <a:p>
            <a:pPr marL="285750" lvl="1" indent="-285750" eaLnBrk="1" fontAlgn="auto" hangingPunct="1">
              <a:spcAft>
                <a:spcPts val="0"/>
              </a:spcAft>
              <a:buClrTx/>
              <a:buSzPct val="100000"/>
              <a:buFont typeface="Arial" pitchFamily="34" charset="0"/>
              <a:buChar char="•"/>
              <a:defRPr/>
            </a:pPr>
            <a:r>
              <a:rPr lang="en-US" sz="1100" dirty="0" smtClean="0">
                <a:solidFill>
                  <a:srgbClr val="000000"/>
                </a:solidFill>
                <a:latin typeface="Corbel" pitchFamily="34" charset="0"/>
              </a:rPr>
              <a:t>Daily </a:t>
            </a:r>
            <a:r>
              <a:rPr lang="en-US" sz="1100" dirty="0">
                <a:solidFill>
                  <a:srgbClr val="000000"/>
                </a:solidFill>
                <a:latin typeface="Corbel" pitchFamily="34" charset="0"/>
              </a:rPr>
              <a:t>ED discharge reports (</a:t>
            </a:r>
            <a:r>
              <a:rPr lang="en-US" sz="1100" dirty="0">
                <a:solidFill>
                  <a:srgbClr val="000000"/>
                </a:solidFill>
                <a:latin typeface="Corbel" pitchFamily="34" charset="0"/>
                <a:sym typeface="Wingdings"/>
              </a:rPr>
              <a:t>5+ visits in 6 </a:t>
            </a:r>
            <a:r>
              <a:rPr lang="en-US" sz="1100" dirty="0" smtClean="0">
                <a:solidFill>
                  <a:srgbClr val="000000"/>
                </a:solidFill>
                <a:latin typeface="Corbel" pitchFamily="34" charset="0"/>
                <a:sym typeface="Wingdings"/>
              </a:rPr>
              <a:t>months)</a:t>
            </a:r>
          </a:p>
          <a:p>
            <a:pPr marL="285750" lvl="1" indent="-285750" eaLnBrk="1" fontAlgn="auto" hangingPunct="1">
              <a:spcAft>
                <a:spcPts val="0"/>
              </a:spcAft>
              <a:buClrTx/>
              <a:buSzPct val="100000"/>
              <a:buFont typeface="Arial" pitchFamily="34" charset="0"/>
              <a:buChar char="•"/>
              <a:defRPr/>
            </a:pPr>
            <a:r>
              <a:rPr lang="en-US" sz="1100" dirty="0" smtClean="0">
                <a:solidFill>
                  <a:srgbClr val="000000"/>
                </a:solidFill>
                <a:latin typeface="Corbel" pitchFamily="34" charset="0"/>
                <a:sym typeface="Wingdings"/>
              </a:rPr>
              <a:t>Chair </a:t>
            </a:r>
            <a:r>
              <a:rPr lang="en-US" sz="1100" dirty="0">
                <a:solidFill>
                  <a:srgbClr val="000000"/>
                </a:solidFill>
                <a:latin typeface="Corbel" pitchFamily="34" charset="0"/>
                <a:sym typeface="Wingdings"/>
              </a:rPr>
              <a:t>of Emergency Services </a:t>
            </a:r>
            <a:r>
              <a:rPr lang="en-US" sz="1100" dirty="0" smtClean="0">
                <a:solidFill>
                  <a:srgbClr val="000000"/>
                </a:solidFill>
                <a:latin typeface="Corbel" pitchFamily="34" charset="0"/>
                <a:sym typeface="Wingdings"/>
              </a:rPr>
              <a:t>dictates </a:t>
            </a:r>
            <a:r>
              <a:rPr lang="en-US" sz="1100" dirty="0">
                <a:solidFill>
                  <a:srgbClr val="000000"/>
                </a:solidFill>
                <a:latin typeface="Corbel" pitchFamily="34" charset="0"/>
                <a:sym typeface="Wingdings"/>
              </a:rPr>
              <a:t>ED Care Plan for </a:t>
            </a:r>
            <a:r>
              <a:rPr lang="en-US" sz="1100" dirty="0" smtClean="0">
                <a:solidFill>
                  <a:srgbClr val="000000"/>
                </a:solidFill>
                <a:latin typeface="Corbel" pitchFamily="34" charset="0"/>
                <a:sym typeface="Wingdings"/>
              </a:rPr>
              <a:t>ROI to </a:t>
            </a:r>
            <a:r>
              <a:rPr lang="en-US" sz="1100" dirty="0">
                <a:solidFill>
                  <a:srgbClr val="000000"/>
                </a:solidFill>
                <a:latin typeface="Corbel" pitchFamily="34" charset="0"/>
                <a:sym typeface="Wingdings"/>
              </a:rPr>
              <a:t>be </a:t>
            </a:r>
            <a:r>
              <a:rPr lang="en-US" sz="1100" dirty="0" smtClean="0">
                <a:solidFill>
                  <a:srgbClr val="000000"/>
                </a:solidFill>
                <a:latin typeface="Corbel" pitchFamily="34" charset="0"/>
                <a:sym typeface="Wingdings"/>
              </a:rPr>
              <a:t>signed</a:t>
            </a:r>
          </a:p>
          <a:p>
            <a:pPr marL="285750" lvl="1" indent="-285750" eaLnBrk="1" fontAlgn="auto" hangingPunct="1">
              <a:spcAft>
                <a:spcPts val="0"/>
              </a:spcAft>
              <a:buClrTx/>
              <a:buSzPct val="100000"/>
              <a:buFont typeface="Arial" pitchFamily="34" charset="0"/>
              <a:buChar char="•"/>
              <a:defRPr/>
            </a:pPr>
            <a:r>
              <a:rPr lang="en-US" sz="1100" dirty="0" smtClean="0">
                <a:solidFill>
                  <a:srgbClr val="000000"/>
                </a:solidFill>
                <a:latin typeface="Corbel" pitchFamily="34" charset="0"/>
                <a:sym typeface="Wingdings"/>
              </a:rPr>
              <a:t>Health Promotion Advocate referral</a:t>
            </a:r>
          </a:p>
          <a:p>
            <a:pPr marL="285750" lvl="1" indent="-285750" eaLnBrk="1" fontAlgn="auto" hangingPunct="1">
              <a:spcAft>
                <a:spcPts val="0"/>
              </a:spcAft>
              <a:buClrTx/>
              <a:buSzPct val="100000"/>
              <a:buFont typeface="Arial" pitchFamily="34" charset="0"/>
              <a:buChar char="•"/>
              <a:defRPr/>
            </a:pPr>
            <a:r>
              <a:rPr lang="en-US" sz="1100" dirty="0" smtClean="0">
                <a:solidFill>
                  <a:srgbClr val="000000"/>
                </a:solidFill>
                <a:latin typeface="Corbel" pitchFamily="34" charset="0"/>
              </a:rPr>
              <a:t>CCT member referral</a:t>
            </a:r>
          </a:p>
        </p:txBody>
      </p:sp>
      <p:sp>
        <p:nvSpPr>
          <p:cNvPr id="60" name="Rectangle 3"/>
          <p:cNvSpPr txBox="1">
            <a:spLocks noChangeArrowheads="1"/>
          </p:cNvSpPr>
          <p:nvPr/>
        </p:nvSpPr>
        <p:spPr bwMode="auto">
          <a:xfrm>
            <a:off x="3483172" y="4749800"/>
            <a:ext cx="2556785" cy="1595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marL="182563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02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48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7450" indent="-1365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eaLnBrk="1" fontAlgn="auto" hangingPunct="1">
              <a:spcAft>
                <a:spcPts val="0"/>
              </a:spcAft>
              <a:buClr>
                <a:srgbClr val="C00000"/>
              </a:buClr>
              <a:buSzPct val="100000"/>
              <a:buFont typeface="Arial" charset="0"/>
              <a:buNone/>
              <a:defRPr/>
            </a:pPr>
            <a:r>
              <a:rPr lang="en-US" sz="1100" b="1" dirty="0" smtClean="0">
                <a:solidFill>
                  <a:srgbClr val="005C53"/>
                </a:solidFill>
                <a:latin typeface="Corbel" pitchFamily="34" charset="0"/>
              </a:rPr>
              <a:t>Step 2 - Patient Interaction with Hospital HPA:</a:t>
            </a:r>
            <a:endParaRPr lang="en-US" sz="1100" dirty="0" smtClean="0">
              <a:solidFill>
                <a:srgbClr val="005C53"/>
              </a:solidFill>
              <a:latin typeface="Corbel" pitchFamily="34" charset="0"/>
            </a:endParaRPr>
          </a:p>
          <a:p>
            <a:pPr marL="285750" lvl="1" indent="-285750" eaLnBrk="1" fontAlgn="auto" hangingPunct="1">
              <a:spcAft>
                <a:spcPts val="0"/>
              </a:spcAft>
              <a:buClrTx/>
              <a:buSzPct val="100000"/>
              <a:buFont typeface="Arial" pitchFamily="34" charset="0"/>
              <a:buChar char="•"/>
              <a:defRPr/>
            </a:pPr>
            <a:r>
              <a:rPr lang="en-US" sz="1100" dirty="0" smtClean="0">
                <a:solidFill>
                  <a:srgbClr val="000000"/>
                </a:solidFill>
                <a:latin typeface="Corbel" pitchFamily="34" charset="0"/>
              </a:rPr>
              <a:t>Relationship building with patient</a:t>
            </a:r>
          </a:p>
          <a:p>
            <a:pPr marL="285750" lvl="1" indent="-285750" eaLnBrk="1" fontAlgn="auto" hangingPunct="1">
              <a:spcAft>
                <a:spcPts val="0"/>
              </a:spcAft>
              <a:buClrTx/>
              <a:buSzPct val="100000"/>
              <a:buFont typeface="Arial" pitchFamily="34" charset="0"/>
              <a:buChar char="•"/>
              <a:defRPr/>
            </a:pPr>
            <a:r>
              <a:rPr lang="en-US" sz="1100" dirty="0" smtClean="0">
                <a:solidFill>
                  <a:srgbClr val="000000"/>
                </a:solidFill>
                <a:latin typeface="Corbel" pitchFamily="34" charset="0"/>
              </a:rPr>
              <a:t>Referrals to treatment; on-going follow-up </a:t>
            </a:r>
          </a:p>
          <a:p>
            <a:pPr marL="285750" lvl="1" indent="-285750" eaLnBrk="1" fontAlgn="auto" hangingPunct="1">
              <a:spcAft>
                <a:spcPts val="0"/>
              </a:spcAft>
              <a:buClrTx/>
              <a:buSzPct val="100000"/>
              <a:buFont typeface="Arial" pitchFamily="34" charset="0"/>
              <a:buChar char="•"/>
              <a:defRPr/>
            </a:pPr>
            <a:r>
              <a:rPr lang="en-US" sz="1100" dirty="0" smtClean="0">
                <a:solidFill>
                  <a:srgbClr val="000000"/>
                </a:solidFill>
                <a:latin typeface="Corbel" pitchFamily="34" charset="0"/>
              </a:rPr>
              <a:t>Assists with completion of Universal Housing Applications</a:t>
            </a:r>
          </a:p>
        </p:txBody>
      </p:sp>
      <p:sp>
        <p:nvSpPr>
          <p:cNvPr id="62" name="Rectangle 3"/>
          <p:cNvSpPr txBox="1">
            <a:spLocks noChangeArrowheads="1"/>
          </p:cNvSpPr>
          <p:nvPr/>
        </p:nvSpPr>
        <p:spPr bwMode="auto">
          <a:xfrm>
            <a:off x="2465459" y="1426658"/>
            <a:ext cx="2558314" cy="150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marL="182563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02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48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7450" indent="-1365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indent="-18288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800" dirty="0" smtClean="0">
              <a:solidFill>
                <a:srgbClr val="FF0000"/>
              </a:solidFill>
            </a:endParaRPr>
          </a:p>
          <a:p>
            <a:pPr marL="0" lvl="1" indent="0" eaLnBrk="1" fontAlgn="auto" hangingPunct="1">
              <a:spcAft>
                <a:spcPts val="0"/>
              </a:spcAft>
              <a:buClr>
                <a:srgbClr val="C00000"/>
              </a:buClr>
              <a:buSzPct val="100000"/>
              <a:buFont typeface="Arial" charset="0"/>
              <a:buNone/>
              <a:defRPr/>
            </a:pPr>
            <a:r>
              <a:rPr lang="en-US" sz="1100" b="1" dirty="0" smtClean="0">
                <a:solidFill>
                  <a:srgbClr val="005C53"/>
                </a:solidFill>
                <a:latin typeface="Corbel" pitchFamily="34" charset="0"/>
              </a:rPr>
              <a:t>Step 3 – Added to CCT Agenda:</a:t>
            </a:r>
            <a:endParaRPr lang="en-US" sz="1100" dirty="0" smtClean="0">
              <a:solidFill>
                <a:srgbClr val="005C53"/>
              </a:solidFill>
              <a:latin typeface="Corbel" pitchFamily="34" charset="0"/>
            </a:endParaRPr>
          </a:p>
          <a:p>
            <a:pPr marL="285750" lvl="1" indent="-285750" eaLnBrk="1" fontAlgn="auto" hangingPunct="1">
              <a:spcAft>
                <a:spcPts val="0"/>
              </a:spcAft>
              <a:buClrTx/>
              <a:buSzPct val="100000"/>
              <a:buFont typeface="Arial" pitchFamily="34" charset="0"/>
              <a:buChar char="•"/>
              <a:defRPr/>
            </a:pPr>
            <a:r>
              <a:rPr lang="en-US" sz="1100" dirty="0" smtClean="0">
                <a:solidFill>
                  <a:srgbClr val="000000"/>
                </a:solidFill>
                <a:latin typeface="Corbel" pitchFamily="34" charset="0"/>
                <a:sym typeface="Wingdings" pitchFamily="2" charset="2"/>
              </a:rPr>
              <a:t>Once </a:t>
            </a:r>
            <a:r>
              <a:rPr lang="en-US" sz="1100" dirty="0">
                <a:solidFill>
                  <a:srgbClr val="000000"/>
                </a:solidFill>
                <a:latin typeface="Corbel" pitchFamily="34" charset="0"/>
                <a:sym typeface="Wingdings" pitchFamily="2" charset="2"/>
              </a:rPr>
              <a:t>ROI is signed, patient is added to CCT </a:t>
            </a:r>
            <a:r>
              <a:rPr lang="en-US" sz="1100" dirty="0" smtClean="0">
                <a:solidFill>
                  <a:srgbClr val="000000"/>
                </a:solidFill>
                <a:latin typeface="Corbel" pitchFamily="34" charset="0"/>
                <a:sym typeface="Wingdings" pitchFamily="2" charset="2"/>
              </a:rPr>
              <a:t>agenda and hospital visit history is developed</a:t>
            </a:r>
          </a:p>
          <a:p>
            <a:pPr marL="285750" lvl="1" indent="-285750" eaLnBrk="1" fontAlgn="auto" hangingPunct="1">
              <a:spcAft>
                <a:spcPts val="0"/>
              </a:spcAft>
              <a:buClrTx/>
              <a:buSzPct val="100000"/>
              <a:buFont typeface="Arial" pitchFamily="34" charset="0"/>
              <a:buChar char="•"/>
              <a:defRPr/>
            </a:pPr>
            <a:r>
              <a:rPr lang="en-US" sz="1100" dirty="0" smtClean="0">
                <a:solidFill>
                  <a:srgbClr val="000000"/>
                </a:solidFill>
                <a:latin typeface="Corbel" pitchFamily="34" charset="0"/>
                <a:sym typeface="Wingdings" pitchFamily="2" charset="2"/>
              </a:rPr>
              <a:t>Patients </a:t>
            </a:r>
            <a:r>
              <a:rPr lang="en-US" sz="1100" dirty="0">
                <a:solidFill>
                  <a:srgbClr val="000000"/>
                </a:solidFill>
                <a:latin typeface="Corbel" pitchFamily="34" charset="0"/>
                <a:sym typeface="Wingdings" pitchFamily="2" charset="2"/>
              </a:rPr>
              <a:t>are only removed from agenda due to 1) moving out of area/state or 2) death</a:t>
            </a:r>
            <a:endParaRPr lang="en-US" sz="1100" dirty="0">
              <a:solidFill>
                <a:srgbClr val="000000"/>
              </a:solidFill>
              <a:latin typeface="Corbel" pitchFamily="34" charset="0"/>
            </a:endParaRPr>
          </a:p>
        </p:txBody>
      </p:sp>
      <p:sp>
        <p:nvSpPr>
          <p:cNvPr id="63" name="Rectangle 3"/>
          <p:cNvSpPr txBox="1">
            <a:spLocks noChangeArrowheads="1"/>
          </p:cNvSpPr>
          <p:nvPr/>
        </p:nvSpPr>
        <p:spPr bwMode="auto">
          <a:xfrm>
            <a:off x="5080941" y="3905666"/>
            <a:ext cx="2324953" cy="844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2500" lnSpcReduction="20000"/>
          </a:bodyPr>
          <a:lstStyle>
            <a:lvl1pPr marL="182563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02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48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7450" indent="-1365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indent="-18288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800" dirty="0" smtClean="0">
              <a:solidFill>
                <a:srgbClr val="FF0000"/>
              </a:solidFill>
            </a:endParaRPr>
          </a:p>
          <a:p>
            <a:pPr marL="0" lvl="1" indent="0" eaLnBrk="1" fontAlgn="auto" hangingPunct="1">
              <a:spcAft>
                <a:spcPts val="0"/>
              </a:spcAft>
              <a:buClr>
                <a:srgbClr val="C00000"/>
              </a:buClr>
              <a:buSzPct val="100000"/>
              <a:buFont typeface="Arial" charset="0"/>
              <a:buNone/>
              <a:defRPr/>
            </a:pPr>
            <a:r>
              <a:rPr lang="en-US" sz="1200" b="1" dirty="0" smtClean="0">
                <a:solidFill>
                  <a:srgbClr val="005C53"/>
                </a:solidFill>
                <a:latin typeface="Corbel" pitchFamily="34" charset="0"/>
              </a:rPr>
              <a:t>Step 4 – Weekly  Meetings:</a:t>
            </a:r>
            <a:endParaRPr lang="en-US" sz="1200" dirty="0" smtClean="0">
              <a:solidFill>
                <a:srgbClr val="005C53"/>
              </a:solidFill>
              <a:latin typeface="Corbel" pitchFamily="34" charset="0"/>
            </a:endParaRPr>
          </a:p>
          <a:p>
            <a:pPr marL="285750" lvl="1" indent="-285750" eaLnBrk="1" fontAlgn="auto" hangingPunct="1">
              <a:spcAft>
                <a:spcPts val="0"/>
              </a:spcAft>
              <a:buClrTx/>
              <a:buSzPct val="100000"/>
              <a:buFont typeface="Arial" pitchFamily="34" charset="0"/>
              <a:buChar char="•"/>
              <a:defRPr/>
            </a:pPr>
            <a:r>
              <a:rPr lang="en-US" sz="1200" dirty="0" smtClean="0">
                <a:solidFill>
                  <a:srgbClr val="000000"/>
                </a:solidFill>
                <a:latin typeface="Corbel" pitchFamily="34" charset="0"/>
                <a:sym typeface="Wingdings" pitchFamily="2" charset="2"/>
              </a:rPr>
              <a:t>Team meets on a weekly basis to discuss </a:t>
            </a:r>
            <a:r>
              <a:rPr lang="en-US" sz="1200" dirty="0">
                <a:solidFill>
                  <a:srgbClr val="000000"/>
                </a:solidFill>
                <a:latin typeface="Corbel" pitchFamily="34" charset="0"/>
                <a:sym typeface="Wingdings" pitchFamily="2" charset="2"/>
              </a:rPr>
              <a:t> </a:t>
            </a:r>
            <a:r>
              <a:rPr lang="en-US" sz="1200" dirty="0" smtClean="0">
                <a:solidFill>
                  <a:srgbClr val="000000"/>
                </a:solidFill>
                <a:latin typeface="Corbel" pitchFamily="34" charset="0"/>
                <a:sym typeface="Wingdings" pitchFamily="2" charset="2"/>
              </a:rPr>
              <a:t>&amp; care manage new/on-going patients </a:t>
            </a:r>
            <a:endParaRPr lang="en-US" sz="1200" dirty="0">
              <a:solidFill>
                <a:srgbClr val="000000"/>
              </a:solidFill>
              <a:latin typeface="Corbel" pitchFamily="34" charset="0"/>
            </a:endParaRPr>
          </a:p>
        </p:txBody>
      </p:sp>
      <p:sp>
        <p:nvSpPr>
          <p:cNvPr id="64" name="Rectangle 3"/>
          <p:cNvSpPr txBox="1">
            <a:spLocks noChangeArrowheads="1"/>
          </p:cNvSpPr>
          <p:nvPr/>
        </p:nvSpPr>
        <p:spPr bwMode="auto">
          <a:xfrm>
            <a:off x="7079993" y="3099092"/>
            <a:ext cx="2158011" cy="1372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lnSpcReduction="10000"/>
          </a:bodyPr>
          <a:lstStyle>
            <a:lvl1pPr marL="182563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02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48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7450" indent="-1365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indent="-18288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800" dirty="0" smtClean="0">
              <a:solidFill>
                <a:srgbClr val="FF0000"/>
              </a:solidFill>
            </a:endParaRPr>
          </a:p>
          <a:p>
            <a:pPr marL="0" lvl="1" indent="0" eaLnBrk="1" fontAlgn="auto" hangingPunct="1">
              <a:spcAft>
                <a:spcPts val="0"/>
              </a:spcAft>
              <a:buClr>
                <a:srgbClr val="C00000"/>
              </a:buClr>
              <a:buSzPct val="100000"/>
              <a:buFont typeface="Arial" charset="0"/>
              <a:buNone/>
              <a:defRPr/>
            </a:pPr>
            <a:r>
              <a:rPr lang="en-US" sz="1100" b="1" dirty="0" smtClean="0">
                <a:solidFill>
                  <a:srgbClr val="005C53"/>
                </a:solidFill>
                <a:latin typeface="Corbel" pitchFamily="34" charset="0"/>
              </a:rPr>
              <a:t>Step 5 – Follow-Up:</a:t>
            </a:r>
          </a:p>
          <a:p>
            <a:pPr marL="285750" lvl="1" indent="-285750" eaLnBrk="1" fontAlgn="auto" hangingPunct="1">
              <a:spcAft>
                <a:spcPts val="0"/>
              </a:spcAft>
              <a:buClrTx/>
              <a:buSzPct val="100000"/>
              <a:buFont typeface="Arial" pitchFamily="34" charset="0"/>
              <a:buChar char="•"/>
              <a:defRPr/>
            </a:pPr>
            <a:r>
              <a:rPr lang="en-US" sz="1100" dirty="0" smtClean="0">
                <a:solidFill>
                  <a:srgbClr val="000000"/>
                </a:solidFill>
                <a:latin typeface="Corbel" pitchFamily="34" charset="0"/>
                <a:sym typeface="Wingdings" pitchFamily="2" charset="2"/>
              </a:rPr>
              <a:t>Continued follow-up on after-care plans</a:t>
            </a:r>
          </a:p>
          <a:p>
            <a:pPr marL="285750" lvl="1" indent="-285750" eaLnBrk="1" fontAlgn="auto" hangingPunct="1">
              <a:spcAft>
                <a:spcPts val="0"/>
              </a:spcAft>
              <a:buClrTx/>
              <a:buSzPct val="100000"/>
              <a:buFont typeface="Arial" pitchFamily="34" charset="0"/>
              <a:buChar char="•"/>
              <a:defRPr/>
            </a:pPr>
            <a:r>
              <a:rPr lang="en-US" sz="1100" dirty="0" smtClean="0">
                <a:solidFill>
                  <a:srgbClr val="000000"/>
                </a:solidFill>
                <a:latin typeface="Corbel" pitchFamily="34" charset="0"/>
                <a:sym typeface="Wingdings" pitchFamily="2" charset="2"/>
              </a:rPr>
              <a:t>Rapid team intervention when exacerbation of illness occurs after a period of stabilization</a:t>
            </a:r>
            <a:endParaRPr lang="en-US" sz="1100" dirty="0">
              <a:solidFill>
                <a:srgbClr val="000000"/>
              </a:solidFill>
              <a:latin typeface="Corbel" pitchFamily="34" charset="0"/>
            </a:endParaRPr>
          </a:p>
        </p:txBody>
      </p:sp>
      <p:sp>
        <p:nvSpPr>
          <p:cNvPr id="67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440668"/>
            <a:ext cx="7315200" cy="6270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400" dirty="0" smtClean="0">
                <a:latin typeface="Corbel" pitchFamily="34" charset="0"/>
              </a:rPr>
              <a:t>Middlesex County CCT </a:t>
            </a:r>
            <a:r>
              <a:rPr lang="en-US" sz="2400" dirty="0">
                <a:latin typeface="Corbel" pitchFamily="34" charset="0"/>
              </a:rPr>
              <a:t>Process </a:t>
            </a:r>
            <a:endParaRPr lang="en-US" sz="2400" dirty="0" smtClean="0">
              <a:latin typeface="Corbel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3971DB-34A1-4E7D-8827-2F9986A3007C}" type="slidenum">
              <a:rPr lang="en-US" altLang="en-US" sz="1200"/>
              <a:pPr>
                <a:defRPr/>
              </a:pPr>
              <a:t>3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20646148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D53971DB-34A1-4E7D-8827-2F9986A3007C}" type="slidenum">
              <a:rPr lang="en-US" altLang="en-US" smtClean="0">
                <a:solidFill>
                  <a:schemeClr val="tx2"/>
                </a:solidFill>
                <a:latin typeface="Corbel" pitchFamily="34" charset="0"/>
              </a:rPr>
              <a:pPr eaLnBrk="1" hangingPunct="1"/>
              <a:t>4</a:t>
            </a:fld>
            <a:endParaRPr lang="en-US" altLang="en-US" dirty="0" smtClean="0">
              <a:solidFill>
                <a:schemeClr val="tx2"/>
              </a:solidFill>
              <a:latin typeface="Corbel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609600" y="512676"/>
            <a:ext cx="7315200" cy="62706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 spc="-1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2400" dirty="0" smtClean="0">
                <a:latin typeface="Corbel" pitchFamily="34" charset="0"/>
              </a:rPr>
              <a:t>What We Track &amp; Measure</a:t>
            </a:r>
          </a:p>
        </p:txBody>
      </p:sp>
      <p:sp>
        <p:nvSpPr>
          <p:cNvPr id="3" name="Rectangle 2"/>
          <p:cNvSpPr/>
          <p:nvPr/>
        </p:nvSpPr>
        <p:spPr>
          <a:xfrm>
            <a:off x="5024472" y="2430361"/>
            <a:ext cx="3764580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1600" b="1" u="sng" dirty="0">
                <a:solidFill>
                  <a:srgbClr val="005C53"/>
                </a:solidFill>
                <a:latin typeface="Corbel" pitchFamily="34" charset="0"/>
                <a:sym typeface="Wingdings"/>
              </a:rPr>
              <a:t>Demographics</a:t>
            </a:r>
            <a:r>
              <a:rPr lang="en-US" sz="1600" b="1" dirty="0">
                <a:solidFill>
                  <a:srgbClr val="005C53"/>
                </a:solidFill>
                <a:latin typeface="Corbel" pitchFamily="34" charset="0"/>
                <a:sym typeface="Wingdings"/>
              </a:rPr>
              <a:t>: </a:t>
            </a:r>
            <a:endParaRPr lang="en-US" sz="1600" b="1" dirty="0" smtClean="0">
              <a:solidFill>
                <a:srgbClr val="005C53"/>
              </a:solidFill>
              <a:latin typeface="Corbel" pitchFamily="34" charset="0"/>
              <a:sym typeface="Wingdings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sz="800" dirty="0" smtClean="0">
              <a:solidFill>
                <a:srgbClr val="000000"/>
              </a:solidFill>
              <a:latin typeface="Corbel" pitchFamily="34" charset="0"/>
            </a:endParaRPr>
          </a:p>
          <a:p>
            <a:pPr marL="285750" indent="-28575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550" dirty="0" smtClean="0">
                <a:solidFill>
                  <a:srgbClr val="000000"/>
                </a:solidFill>
                <a:latin typeface="Corbel" pitchFamily="34" charset="0"/>
              </a:rPr>
              <a:t># </a:t>
            </a:r>
            <a:r>
              <a:rPr lang="en-US" sz="1550" dirty="0">
                <a:solidFill>
                  <a:srgbClr val="000000"/>
                </a:solidFill>
                <a:latin typeface="Corbel" pitchFamily="34" charset="0"/>
              </a:rPr>
              <a:t>of patients who have received care </a:t>
            </a:r>
            <a:r>
              <a:rPr lang="en-US" sz="1550" dirty="0" smtClean="0">
                <a:solidFill>
                  <a:srgbClr val="000000"/>
                </a:solidFill>
                <a:latin typeface="Corbel" pitchFamily="34" charset="0"/>
              </a:rPr>
              <a:t>planning</a:t>
            </a:r>
            <a:endParaRPr lang="en-US" sz="1550" dirty="0" smtClean="0">
              <a:solidFill>
                <a:srgbClr val="000000"/>
              </a:solidFill>
              <a:latin typeface="Corbel" pitchFamily="34" charset="0"/>
              <a:sym typeface="Wingdings"/>
            </a:endParaRPr>
          </a:p>
          <a:p>
            <a:pPr marL="285750" indent="-28575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550" dirty="0" smtClean="0">
                <a:solidFill>
                  <a:srgbClr val="000000"/>
                </a:solidFill>
                <a:latin typeface="Corbel" pitchFamily="34" charset="0"/>
                <a:sym typeface="Wingdings"/>
              </a:rPr>
              <a:t>Diagnosis category</a:t>
            </a:r>
          </a:p>
          <a:p>
            <a:pPr marL="285750" indent="-28575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550" dirty="0" smtClean="0">
                <a:solidFill>
                  <a:srgbClr val="000000"/>
                </a:solidFill>
                <a:latin typeface="Corbel" pitchFamily="34" charset="0"/>
                <a:sym typeface="Wingdings"/>
              </a:rPr>
              <a:t>Gender </a:t>
            </a:r>
          </a:p>
          <a:p>
            <a:pPr marL="285750" indent="-28575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550" dirty="0" smtClean="0">
                <a:solidFill>
                  <a:srgbClr val="000000"/>
                </a:solidFill>
                <a:latin typeface="Corbel" pitchFamily="34" charset="0"/>
                <a:sym typeface="Wingdings"/>
              </a:rPr>
              <a:t>Race/Ethnicity</a:t>
            </a:r>
          </a:p>
          <a:p>
            <a:pPr marL="285750" indent="-28575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550" dirty="0" smtClean="0">
                <a:solidFill>
                  <a:srgbClr val="000000"/>
                </a:solidFill>
                <a:latin typeface="Corbel" pitchFamily="34" charset="0"/>
                <a:sym typeface="Wingdings"/>
              </a:rPr>
              <a:t>Age distribution</a:t>
            </a:r>
          </a:p>
          <a:p>
            <a:pPr marL="285750" indent="-28575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550" dirty="0" smtClean="0">
                <a:solidFill>
                  <a:srgbClr val="000000"/>
                </a:solidFill>
                <a:latin typeface="Corbel" pitchFamily="34" charset="0"/>
                <a:sym typeface="Wingdings"/>
              </a:rPr>
              <a:t>Insurance status</a:t>
            </a:r>
          </a:p>
          <a:p>
            <a:pPr marL="285750" indent="-28575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550" dirty="0" smtClean="0">
                <a:solidFill>
                  <a:srgbClr val="000000"/>
                </a:solidFill>
                <a:latin typeface="Corbel" pitchFamily="34" charset="0"/>
                <a:sym typeface="Wingdings"/>
              </a:rPr>
              <a:t>Housing status</a:t>
            </a:r>
            <a:endParaRPr lang="en-US" sz="1550" dirty="0">
              <a:solidFill>
                <a:srgbClr val="000000"/>
              </a:solidFill>
              <a:latin typeface="Corbe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9600" y="2427902"/>
            <a:ext cx="342234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eaLnBrk="1" hangingPunct="1">
              <a:buNone/>
              <a:defRPr/>
            </a:pPr>
            <a:r>
              <a:rPr lang="en-US" sz="1600" b="1" u="sng" dirty="0">
                <a:solidFill>
                  <a:srgbClr val="005C53"/>
                </a:solidFill>
                <a:latin typeface="Corbel" pitchFamily="34" charset="0"/>
              </a:rPr>
              <a:t>Impact Metrics</a:t>
            </a:r>
            <a:r>
              <a:rPr lang="en-US" sz="1600" b="1" dirty="0">
                <a:solidFill>
                  <a:srgbClr val="005C53"/>
                </a:solidFill>
                <a:latin typeface="Corbel" pitchFamily="34" charset="0"/>
              </a:rPr>
              <a:t>: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sz="800" dirty="0" smtClean="0">
              <a:solidFill>
                <a:srgbClr val="000000"/>
              </a:solidFill>
              <a:latin typeface="Corbel" pitchFamily="34" charset="0"/>
            </a:endParaRPr>
          </a:p>
          <a:p>
            <a:pPr marL="285750" indent="-28575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550" dirty="0" smtClean="0">
                <a:solidFill>
                  <a:srgbClr val="000000"/>
                </a:solidFill>
                <a:latin typeface="Corbel" pitchFamily="34" charset="0"/>
              </a:rPr>
              <a:t># </a:t>
            </a:r>
            <a:r>
              <a:rPr lang="en-US" sz="1550" dirty="0">
                <a:solidFill>
                  <a:srgbClr val="000000"/>
                </a:solidFill>
                <a:latin typeface="Corbel" pitchFamily="34" charset="0"/>
              </a:rPr>
              <a:t>of visits (ED &amp; inpatient) pre- and post- intervention (snapshot in </a:t>
            </a:r>
            <a:r>
              <a:rPr lang="en-US" sz="1550" dirty="0" smtClean="0">
                <a:solidFill>
                  <a:srgbClr val="000000"/>
                </a:solidFill>
                <a:latin typeface="Corbel" pitchFamily="34" charset="0"/>
              </a:rPr>
              <a:t>time)</a:t>
            </a:r>
          </a:p>
          <a:p>
            <a:pPr marL="285750" indent="-28575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550" dirty="0" smtClean="0">
                <a:solidFill>
                  <a:srgbClr val="000000"/>
                </a:solidFill>
                <a:latin typeface="Corbel" pitchFamily="34" charset="0"/>
              </a:rPr>
              <a:t>Cost/losses</a:t>
            </a:r>
            <a:endParaRPr lang="en-US" sz="1550" dirty="0">
              <a:solidFill>
                <a:srgbClr val="000000"/>
              </a:solidFill>
              <a:latin typeface="Corbel" pitchFamily="34" charset="0"/>
            </a:endParaRPr>
          </a:p>
          <a:p>
            <a:pPr marL="285750" indent="-28575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600" dirty="0">
              <a:solidFill>
                <a:srgbClr val="000000"/>
              </a:solidFill>
              <a:latin typeface="Corbel" pitchFamily="34" charset="0"/>
            </a:endParaRPr>
          </a:p>
          <a:p>
            <a:pPr marL="285750" indent="-28575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700" dirty="0" smtClean="0">
              <a:solidFill>
                <a:srgbClr val="000000"/>
              </a:solidFill>
              <a:latin typeface="Corbel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sz="1700" dirty="0">
              <a:solidFill>
                <a:srgbClr val="000000"/>
              </a:solidFill>
              <a:latin typeface="Corbel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4427984" y="2658433"/>
            <a:ext cx="0" cy="2052171"/>
          </a:xfrm>
          <a:prstGeom prst="line">
            <a:avLst/>
          </a:prstGeom>
          <a:solidFill>
            <a:srgbClr val="E2ECF6"/>
          </a:solidFill>
          <a:ln w="412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Rectangle 1"/>
          <p:cNvSpPr/>
          <p:nvPr/>
        </p:nvSpPr>
        <p:spPr>
          <a:xfrm>
            <a:off x="1241630" y="5154701"/>
            <a:ext cx="63727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eaLnBrk="1" hangingPunct="1">
              <a:defRPr/>
            </a:pPr>
            <a:r>
              <a:rPr lang="en-US" sz="1600" dirty="0">
                <a:solidFill>
                  <a:srgbClr val="000000"/>
                </a:solidFill>
                <a:latin typeface="Corbel" pitchFamily="34" charset="0"/>
              </a:rPr>
              <a:t># of patients who have received CCT care planning to-date: </a:t>
            </a:r>
            <a:r>
              <a:rPr lang="en-US" sz="1600" b="1" dirty="0" smtClean="0">
                <a:solidFill>
                  <a:srgbClr val="005C53"/>
                </a:solidFill>
                <a:latin typeface="Corbel" pitchFamily="34" charset="0"/>
              </a:rPr>
              <a:t>334</a:t>
            </a:r>
            <a:endParaRPr lang="en-US" sz="1600" b="1" dirty="0">
              <a:solidFill>
                <a:srgbClr val="005C53"/>
              </a:solidFill>
              <a:latin typeface="Corbe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689687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6729280E-2C26-45B4-BD85-93910C7FD412}" type="slidenum">
              <a:rPr lang="en-US" altLang="en-US" smtClean="0">
                <a:solidFill>
                  <a:schemeClr val="tx2"/>
                </a:solidFill>
                <a:latin typeface="Corbel" pitchFamily="34" charset="0"/>
              </a:rPr>
              <a:pPr eaLnBrk="1" hangingPunct="1"/>
              <a:t>5</a:t>
            </a:fld>
            <a:endParaRPr lang="en-US" altLang="en-US" dirty="0" smtClean="0">
              <a:solidFill>
                <a:schemeClr val="tx2"/>
              </a:solidFill>
              <a:latin typeface="Corbel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609600" y="512676"/>
            <a:ext cx="7315200" cy="62706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 spc="-1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2400" dirty="0" smtClean="0">
                <a:latin typeface="Corbel" pitchFamily="34" charset="0"/>
              </a:rPr>
              <a:t>What We Track &amp; Measure</a:t>
            </a:r>
          </a:p>
        </p:txBody>
      </p:sp>
      <p:sp>
        <p:nvSpPr>
          <p:cNvPr id="18439" name="Rectangle 3"/>
          <p:cNvSpPr txBox="1">
            <a:spLocks noChangeArrowheads="1"/>
          </p:cNvSpPr>
          <p:nvPr/>
        </p:nvSpPr>
        <p:spPr bwMode="auto">
          <a:xfrm>
            <a:off x="5904148" y="2186526"/>
            <a:ext cx="1735138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z="1400" b="1" u="sng" dirty="0" smtClean="0">
                <a:solidFill>
                  <a:srgbClr val="005C53"/>
                </a:solidFill>
                <a:latin typeface="Corbel" pitchFamily="34" charset="0"/>
              </a:rPr>
              <a:t>Race/Ethnicity</a:t>
            </a:r>
            <a:endParaRPr lang="en-US" sz="1400" b="1" u="sng" dirty="0">
              <a:solidFill>
                <a:srgbClr val="005C53"/>
              </a:solidFill>
              <a:latin typeface="Corbel" pitchFamily="34" charset="0"/>
            </a:endParaRPr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5540896"/>
              </p:ext>
            </p:extLst>
          </p:nvPr>
        </p:nvGraphicFramePr>
        <p:xfrm>
          <a:off x="4608004" y="2708920"/>
          <a:ext cx="4123692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6911684"/>
              </p:ext>
            </p:extLst>
          </p:nvPr>
        </p:nvGraphicFramePr>
        <p:xfrm>
          <a:off x="287524" y="2708920"/>
          <a:ext cx="3979676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1871700" y="2189508"/>
            <a:ext cx="867569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z="1400" b="1" u="sng" dirty="0" smtClean="0">
                <a:solidFill>
                  <a:srgbClr val="005C53"/>
                </a:solidFill>
                <a:latin typeface="Corbel" pitchFamily="34" charset="0"/>
              </a:rPr>
              <a:t>Gender</a:t>
            </a:r>
            <a:endParaRPr lang="en-US" sz="1400" b="1" u="sng" dirty="0">
              <a:solidFill>
                <a:srgbClr val="005C53"/>
              </a:solidFill>
              <a:latin typeface="Corbe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769919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6729280E-2C26-45B4-BD85-93910C7FD412}" type="slidenum">
              <a:rPr lang="en-US" altLang="en-US" smtClean="0">
                <a:solidFill>
                  <a:schemeClr val="tx2"/>
                </a:solidFill>
                <a:latin typeface="Corbel" pitchFamily="34" charset="0"/>
              </a:rPr>
              <a:pPr eaLnBrk="1" hangingPunct="1"/>
              <a:t>6</a:t>
            </a:fld>
            <a:endParaRPr lang="en-US" altLang="en-US" dirty="0" smtClean="0">
              <a:solidFill>
                <a:schemeClr val="tx2"/>
              </a:solidFill>
              <a:latin typeface="Corbel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609600" y="512676"/>
            <a:ext cx="7315200" cy="62706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 spc="-1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2400" dirty="0" smtClean="0">
                <a:latin typeface="Corbel" pitchFamily="34" charset="0"/>
              </a:rPr>
              <a:t>What We Track &amp; Measure</a:t>
            </a:r>
          </a:p>
        </p:txBody>
      </p:sp>
      <p:sp>
        <p:nvSpPr>
          <p:cNvPr id="18439" name="Rectangle 3"/>
          <p:cNvSpPr txBox="1">
            <a:spLocks noChangeArrowheads="1"/>
          </p:cNvSpPr>
          <p:nvPr/>
        </p:nvSpPr>
        <p:spPr bwMode="auto">
          <a:xfrm>
            <a:off x="6336196" y="2191634"/>
            <a:ext cx="756084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z="1400" b="1" u="sng" dirty="0" smtClean="0">
                <a:solidFill>
                  <a:srgbClr val="005C53"/>
                </a:solidFill>
                <a:latin typeface="Corbel" pitchFamily="34" charset="0"/>
              </a:rPr>
              <a:t>Payer</a:t>
            </a:r>
            <a:endParaRPr lang="en-US" sz="1400" b="1" u="sng" dirty="0">
              <a:solidFill>
                <a:srgbClr val="005C53"/>
              </a:solidFill>
              <a:latin typeface="Corbel" pitchFamily="34" charset="0"/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1727684" y="2191634"/>
            <a:ext cx="1476164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z="1400" b="1" u="sng" dirty="0" smtClean="0">
                <a:solidFill>
                  <a:srgbClr val="005C53"/>
                </a:solidFill>
                <a:latin typeface="Corbel" pitchFamily="34" charset="0"/>
              </a:rPr>
              <a:t>Age Distribution</a:t>
            </a:r>
            <a:endParaRPr lang="en-US" sz="1400" b="1" u="sng" dirty="0">
              <a:solidFill>
                <a:srgbClr val="005C53"/>
              </a:solidFill>
              <a:latin typeface="Corbel" pitchFamily="34" charset="0"/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5138474"/>
              </p:ext>
            </p:extLst>
          </p:nvPr>
        </p:nvGraphicFramePr>
        <p:xfrm>
          <a:off x="4914038" y="2708920"/>
          <a:ext cx="3996444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1136393"/>
              </p:ext>
            </p:extLst>
          </p:nvPr>
        </p:nvGraphicFramePr>
        <p:xfrm>
          <a:off x="251520" y="2708920"/>
          <a:ext cx="4284476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62852725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47564" y="476672"/>
            <a:ext cx="7315200" cy="627063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>
                <a:latin typeface="Corbel" pitchFamily="34" charset="0"/>
              </a:rPr>
              <a:t>What We Track &amp; </a:t>
            </a:r>
            <a:r>
              <a:rPr lang="en-US" sz="2400" dirty="0" smtClean="0">
                <a:latin typeface="Corbel" pitchFamily="34" charset="0"/>
              </a:rPr>
              <a:t>Measure</a:t>
            </a:r>
            <a:endParaRPr lang="en-US" sz="2400" dirty="0">
              <a:latin typeface="Corbel" pitchFamily="34" charset="0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2763689" y="1592796"/>
            <a:ext cx="3394372" cy="473224"/>
          </a:xfrm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</a:pPr>
            <a:r>
              <a:rPr lang="en-US" sz="2000" b="1" dirty="0" smtClean="0">
                <a:solidFill>
                  <a:srgbClr val="005C53"/>
                </a:solidFill>
                <a:latin typeface="Corbel" pitchFamily="34" charset="0"/>
              </a:rPr>
              <a:t>Diagnoses</a:t>
            </a:r>
          </a:p>
        </p:txBody>
      </p:sp>
      <p:sp>
        <p:nvSpPr>
          <p:cNvPr id="1741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D8A74022-FD31-47C8-8E0B-828C225E7EC4}" type="slidenum">
              <a:rPr lang="en-US" altLang="en-US" smtClean="0">
                <a:solidFill>
                  <a:schemeClr val="tx2"/>
                </a:solidFill>
                <a:latin typeface="Corbel" pitchFamily="34" charset="0"/>
              </a:rPr>
              <a:pPr eaLnBrk="1" hangingPunct="1"/>
              <a:t>7</a:t>
            </a:fld>
            <a:endParaRPr lang="en-US" altLang="en-US" dirty="0" smtClean="0">
              <a:solidFill>
                <a:schemeClr val="tx2"/>
              </a:solidFill>
              <a:latin typeface="Corbel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4459288" y="1987551"/>
            <a:ext cx="1587" cy="376237"/>
          </a:xfrm>
          <a:prstGeom prst="line">
            <a:avLst/>
          </a:prstGeom>
          <a:ln w="254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1225550" y="2362200"/>
            <a:ext cx="6470650" cy="1588"/>
          </a:xfrm>
          <a:prstGeom prst="line">
            <a:avLst/>
          </a:prstGeom>
          <a:ln w="254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225550" y="2362200"/>
            <a:ext cx="0" cy="280988"/>
          </a:xfrm>
          <a:prstGeom prst="line">
            <a:avLst/>
          </a:prstGeom>
          <a:ln w="25400">
            <a:solidFill>
              <a:srgbClr val="4800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767263" y="2643188"/>
            <a:ext cx="1590675" cy="2215991"/>
          </a:xfrm>
          <a:prstGeom prst="rect">
            <a:avLst/>
          </a:prstGeom>
          <a:noFill/>
          <a:ln w="22225">
            <a:solidFill>
              <a:srgbClr val="000000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b="1" dirty="0">
                <a:solidFill>
                  <a:srgbClr val="005C53"/>
                </a:solidFill>
                <a:latin typeface="Corbel" pitchFamily="34" charset="0"/>
              </a:rPr>
              <a:t>Chronic Alcoholism</a:t>
            </a:r>
          </a:p>
          <a:p>
            <a:pPr algn="ctr">
              <a:defRPr/>
            </a:pPr>
            <a:endParaRPr lang="en-US" sz="1000" dirty="0">
              <a:latin typeface="Corbel" pitchFamily="34" charset="0"/>
            </a:endParaRPr>
          </a:p>
          <a:p>
            <a:pPr algn="ctr">
              <a:defRPr/>
            </a:pPr>
            <a:r>
              <a:rPr lang="en-US" sz="1500" dirty="0">
                <a:solidFill>
                  <a:srgbClr val="000000"/>
                </a:solidFill>
                <a:latin typeface="Corbel" pitchFamily="34" charset="0"/>
              </a:rPr>
              <a:t>alcohol intoxication with/without suicidal ideation</a:t>
            </a:r>
          </a:p>
          <a:p>
            <a:pPr algn="ctr">
              <a:defRPr/>
            </a:pPr>
            <a:endParaRPr lang="en-US" sz="1000" dirty="0">
              <a:latin typeface="Corbel" pitchFamily="34" charset="0"/>
            </a:endParaRPr>
          </a:p>
          <a:p>
            <a:pPr algn="ctr">
              <a:defRPr/>
            </a:pPr>
            <a:endParaRPr lang="en-US" sz="1000" dirty="0" smtClean="0">
              <a:latin typeface="Calibri" pitchFamily="34" charset="0"/>
            </a:endParaRPr>
          </a:p>
          <a:p>
            <a:pPr algn="ctr">
              <a:defRPr/>
            </a:pPr>
            <a:endParaRPr lang="en-US" sz="1000" dirty="0">
              <a:latin typeface="Calibri" pitchFamily="34" charset="0"/>
            </a:endParaRPr>
          </a:p>
          <a:p>
            <a:pPr algn="ctr">
              <a:defRPr/>
            </a:pPr>
            <a:endParaRPr lang="en-US" sz="200" dirty="0">
              <a:latin typeface="Calibri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617788" y="2636838"/>
            <a:ext cx="1587500" cy="2185214"/>
          </a:xfrm>
          <a:prstGeom prst="rect">
            <a:avLst/>
          </a:prstGeom>
          <a:noFill/>
          <a:ln w="22225">
            <a:solidFill>
              <a:srgbClr val="480048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b="1" dirty="0">
                <a:solidFill>
                  <a:srgbClr val="005C53"/>
                </a:solidFill>
                <a:latin typeface="Corbel" pitchFamily="34" charset="0"/>
              </a:rPr>
              <a:t>Chronic Mental Illness</a:t>
            </a:r>
          </a:p>
          <a:p>
            <a:pPr>
              <a:defRPr/>
            </a:pPr>
            <a:endParaRPr lang="en-US" sz="800" dirty="0">
              <a:latin typeface="Corbel" pitchFamily="34" charset="0"/>
            </a:endParaRPr>
          </a:p>
          <a:p>
            <a:pPr algn="ctr">
              <a:defRPr/>
            </a:pPr>
            <a:r>
              <a:rPr lang="en-US" sz="1500" dirty="0">
                <a:solidFill>
                  <a:srgbClr val="000000"/>
                </a:solidFill>
                <a:latin typeface="Corbel" pitchFamily="34" charset="0"/>
              </a:rPr>
              <a:t>Most frequent </a:t>
            </a:r>
            <a:r>
              <a:rPr lang="en-US" sz="1500" dirty="0" err="1">
                <a:solidFill>
                  <a:srgbClr val="000000"/>
                </a:solidFill>
                <a:latin typeface="Corbel" pitchFamily="34" charset="0"/>
              </a:rPr>
              <a:t>dxs</a:t>
            </a:r>
            <a:r>
              <a:rPr lang="en-US" sz="1500" dirty="0">
                <a:solidFill>
                  <a:srgbClr val="000000"/>
                </a:solidFill>
                <a:latin typeface="Corbel" pitchFamily="34" charset="0"/>
              </a:rPr>
              <a:t>: bipolar; schizophrenia; schizoaffective; borderline </a:t>
            </a:r>
            <a:r>
              <a:rPr lang="en-US" sz="1500" dirty="0" smtClean="0">
                <a:solidFill>
                  <a:srgbClr val="000000"/>
                </a:solidFill>
                <a:latin typeface="Corbel" pitchFamily="34" charset="0"/>
              </a:rPr>
              <a:t>personality</a:t>
            </a:r>
          </a:p>
          <a:p>
            <a:pPr algn="ctr">
              <a:defRPr/>
            </a:pPr>
            <a:endParaRPr lang="en-US" sz="600" dirty="0" smtClean="0">
              <a:solidFill>
                <a:srgbClr val="000000"/>
              </a:solidFill>
              <a:latin typeface="Corbe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859588" y="2668588"/>
            <a:ext cx="1587500" cy="2246769"/>
          </a:xfrm>
          <a:prstGeom prst="rect">
            <a:avLst/>
          </a:prstGeom>
          <a:noFill/>
          <a:ln w="22225">
            <a:solidFill>
              <a:srgbClr val="000000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b="1" dirty="0">
                <a:solidFill>
                  <a:srgbClr val="005C53"/>
                </a:solidFill>
                <a:latin typeface="Corbel" pitchFamily="34" charset="0"/>
              </a:rPr>
              <a:t>Other Drug Dependence</a:t>
            </a:r>
          </a:p>
          <a:p>
            <a:pPr algn="ctr">
              <a:defRPr/>
            </a:pPr>
            <a:endParaRPr lang="en-US" sz="1000" dirty="0">
              <a:latin typeface="Corbel" pitchFamily="34" charset="0"/>
            </a:endParaRPr>
          </a:p>
          <a:p>
            <a:pPr algn="ctr">
              <a:defRPr/>
            </a:pPr>
            <a:r>
              <a:rPr lang="en-US" sz="1500" dirty="0">
                <a:solidFill>
                  <a:srgbClr val="000000"/>
                </a:solidFill>
                <a:latin typeface="Corbel" pitchFamily="34" charset="0"/>
              </a:rPr>
              <a:t>Opioids;  </a:t>
            </a:r>
          </a:p>
          <a:p>
            <a:pPr algn="ctr">
              <a:defRPr/>
            </a:pPr>
            <a:r>
              <a:rPr lang="en-US" sz="1500" dirty="0">
                <a:solidFill>
                  <a:srgbClr val="000000"/>
                </a:solidFill>
                <a:latin typeface="Corbel" pitchFamily="34" charset="0"/>
              </a:rPr>
              <a:t>cocaine</a:t>
            </a:r>
          </a:p>
          <a:p>
            <a:pPr algn="ctr">
              <a:defRPr/>
            </a:pPr>
            <a:r>
              <a:rPr lang="en-US" sz="1500" dirty="0">
                <a:solidFill>
                  <a:srgbClr val="000000"/>
                </a:solidFill>
                <a:latin typeface="Corbel" pitchFamily="34" charset="0"/>
              </a:rPr>
              <a:t>with/without suicidal ideation</a:t>
            </a:r>
          </a:p>
          <a:p>
            <a:pPr>
              <a:defRPr/>
            </a:pPr>
            <a:endParaRPr lang="en-US" sz="800" dirty="0">
              <a:latin typeface="Calibri" pitchFamily="34" charset="0"/>
            </a:endParaRPr>
          </a:p>
          <a:p>
            <a:pPr>
              <a:defRPr/>
            </a:pPr>
            <a:endParaRPr lang="en-US" sz="1000" dirty="0">
              <a:latin typeface="Calibri" pitchFamily="34" charset="0"/>
            </a:endParaRPr>
          </a:p>
          <a:p>
            <a:pPr>
              <a:defRPr/>
            </a:pPr>
            <a:endParaRPr lang="en-US" sz="1000" dirty="0">
              <a:latin typeface="Calibri" pitchFamily="34" charset="0"/>
            </a:endParaRPr>
          </a:p>
          <a:p>
            <a:pPr>
              <a:defRPr/>
            </a:pPr>
            <a:endParaRPr lang="en-US" sz="500" dirty="0">
              <a:latin typeface="Calibri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65138" y="2643188"/>
            <a:ext cx="1587500" cy="2200602"/>
          </a:xfrm>
          <a:prstGeom prst="rect">
            <a:avLst/>
          </a:prstGeom>
          <a:noFill/>
          <a:ln w="22225">
            <a:solidFill>
              <a:srgbClr val="480048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b="1" dirty="0">
                <a:solidFill>
                  <a:srgbClr val="005C53"/>
                </a:solidFill>
                <a:latin typeface="Corbel" pitchFamily="34" charset="0"/>
              </a:rPr>
              <a:t>Dual Diagnosis</a:t>
            </a:r>
          </a:p>
          <a:p>
            <a:pPr>
              <a:defRPr/>
            </a:pPr>
            <a:endParaRPr lang="en-US" sz="1000" dirty="0">
              <a:latin typeface="Corbel" pitchFamily="34" charset="0"/>
            </a:endParaRPr>
          </a:p>
          <a:p>
            <a:pPr algn="ctr">
              <a:defRPr/>
            </a:pPr>
            <a:endParaRPr lang="en-US" sz="1500" dirty="0" smtClean="0">
              <a:solidFill>
                <a:srgbClr val="000000"/>
              </a:solidFill>
              <a:latin typeface="Corbel" pitchFamily="34" charset="0"/>
            </a:endParaRPr>
          </a:p>
          <a:p>
            <a:pPr algn="ctr">
              <a:defRPr/>
            </a:pPr>
            <a:r>
              <a:rPr lang="en-US" sz="1500" dirty="0" smtClean="0">
                <a:solidFill>
                  <a:srgbClr val="000000"/>
                </a:solidFill>
                <a:latin typeface="Corbel" pitchFamily="34" charset="0"/>
              </a:rPr>
              <a:t>Coexisting </a:t>
            </a:r>
            <a:r>
              <a:rPr lang="en-US" sz="1500" dirty="0">
                <a:solidFill>
                  <a:srgbClr val="000000"/>
                </a:solidFill>
                <a:latin typeface="Corbel" pitchFamily="34" charset="0"/>
              </a:rPr>
              <a:t>severe mental illness and substance abuse disorders </a:t>
            </a:r>
          </a:p>
          <a:p>
            <a:pPr algn="ctr">
              <a:defRPr/>
            </a:pPr>
            <a:r>
              <a:rPr lang="en-US" sz="1300" dirty="0">
                <a:solidFill>
                  <a:srgbClr val="000000"/>
                </a:solidFill>
                <a:latin typeface="Corbel" pitchFamily="34" charset="0"/>
              </a:rPr>
              <a:t>(primarily alcohol</a:t>
            </a:r>
            <a:r>
              <a:rPr lang="en-US" sz="1300" dirty="0" smtClean="0">
                <a:solidFill>
                  <a:srgbClr val="000000"/>
                </a:solidFill>
                <a:latin typeface="Corbel" pitchFamily="34" charset="0"/>
              </a:rPr>
              <a:t>)</a:t>
            </a:r>
          </a:p>
          <a:p>
            <a:pPr algn="ctr">
              <a:defRPr/>
            </a:pPr>
            <a:endParaRPr lang="en-US" sz="1300" dirty="0">
              <a:latin typeface="Corbel" pitchFamily="34" charset="0"/>
            </a:endParaRPr>
          </a:p>
          <a:p>
            <a:pPr algn="ctr">
              <a:defRPr/>
            </a:pPr>
            <a:endParaRPr lang="en-US" sz="1000" dirty="0">
              <a:latin typeface="Corbel" pitchFamily="34" charset="0"/>
            </a:endParaRPr>
          </a:p>
        </p:txBody>
      </p:sp>
      <p:sp>
        <p:nvSpPr>
          <p:cNvPr id="17420" name="Rectangle 3"/>
          <p:cNvSpPr txBox="1">
            <a:spLocks noChangeArrowheads="1"/>
          </p:cNvSpPr>
          <p:nvPr/>
        </p:nvSpPr>
        <p:spPr bwMode="auto">
          <a:xfrm>
            <a:off x="844550" y="4859179"/>
            <a:ext cx="762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b="1" dirty="0" smtClean="0">
                <a:solidFill>
                  <a:srgbClr val="005C53"/>
                </a:solidFill>
                <a:latin typeface="Corbel" pitchFamily="34" charset="0"/>
              </a:rPr>
              <a:t>41%</a:t>
            </a:r>
            <a:endParaRPr lang="en-US" b="1" dirty="0">
              <a:solidFill>
                <a:srgbClr val="005C53"/>
              </a:solidFill>
              <a:latin typeface="Corbel" pitchFamily="34" charset="0"/>
            </a:endParaRPr>
          </a:p>
        </p:txBody>
      </p:sp>
      <p:sp>
        <p:nvSpPr>
          <p:cNvPr id="17421" name="Rectangle 3"/>
          <p:cNvSpPr txBox="1">
            <a:spLocks noChangeArrowheads="1"/>
          </p:cNvSpPr>
          <p:nvPr/>
        </p:nvSpPr>
        <p:spPr bwMode="auto">
          <a:xfrm>
            <a:off x="3030538" y="4859179"/>
            <a:ext cx="762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b="1" dirty="0" smtClean="0">
                <a:solidFill>
                  <a:srgbClr val="005C53"/>
                </a:solidFill>
                <a:latin typeface="Corbel" pitchFamily="34" charset="0"/>
              </a:rPr>
              <a:t>31%</a:t>
            </a:r>
            <a:endParaRPr lang="en-US" b="1" dirty="0">
              <a:solidFill>
                <a:srgbClr val="005C53"/>
              </a:solidFill>
              <a:latin typeface="Corbel" pitchFamily="34" charset="0"/>
            </a:endParaRPr>
          </a:p>
        </p:txBody>
      </p:sp>
      <p:sp>
        <p:nvSpPr>
          <p:cNvPr id="17422" name="Rectangle 3"/>
          <p:cNvSpPr txBox="1">
            <a:spLocks noChangeArrowheads="1"/>
          </p:cNvSpPr>
          <p:nvPr/>
        </p:nvSpPr>
        <p:spPr bwMode="auto">
          <a:xfrm>
            <a:off x="5181600" y="4910277"/>
            <a:ext cx="762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b="1" dirty="0" smtClean="0">
                <a:solidFill>
                  <a:srgbClr val="005C53"/>
                </a:solidFill>
                <a:latin typeface="Corbel" pitchFamily="34" charset="0"/>
              </a:rPr>
              <a:t>25%</a:t>
            </a:r>
            <a:endParaRPr lang="en-US" b="1" dirty="0">
              <a:solidFill>
                <a:srgbClr val="005C53"/>
              </a:solidFill>
              <a:latin typeface="Corbel" pitchFamily="34" charset="0"/>
            </a:endParaRPr>
          </a:p>
        </p:txBody>
      </p:sp>
      <p:sp>
        <p:nvSpPr>
          <p:cNvPr id="17423" name="Rectangle 3"/>
          <p:cNvSpPr txBox="1">
            <a:spLocks noChangeArrowheads="1"/>
          </p:cNvSpPr>
          <p:nvPr/>
        </p:nvSpPr>
        <p:spPr bwMode="auto">
          <a:xfrm>
            <a:off x="7272338" y="4946650"/>
            <a:ext cx="762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b="1" dirty="0" smtClean="0">
                <a:solidFill>
                  <a:srgbClr val="005C53"/>
                </a:solidFill>
                <a:latin typeface="Corbel" pitchFamily="34" charset="0"/>
              </a:rPr>
              <a:t>3%</a:t>
            </a:r>
            <a:endParaRPr lang="en-US" b="1" dirty="0">
              <a:solidFill>
                <a:srgbClr val="005C53"/>
              </a:solidFill>
              <a:latin typeface="Corbel" pitchFamily="34" charset="0"/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>
            <a:off x="3411538" y="2347913"/>
            <a:ext cx="0" cy="282575"/>
          </a:xfrm>
          <a:prstGeom prst="line">
            <a:avLst/>
          </a:prstGeom>
          <a:ln w="254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5565775" y="2347913"/>
            <a:ext cx="0" cy="282575"/>
          </a:xfrm>
          <a:prstGeom prst="line">
            <a:avLst/>
          </a:prstGeom>
          <a:ln w="254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7702550" y="2354263"/>
            <a:ext cx="0" cy="282575"/>
          </a:xfrm>
          <a:prstGeom prst="line">
            <a:avLst/>
          </a:prstGeom>
          <a:ln w="254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1206500" y="5213350"/>
            <a:ext cx="0" cy="355600"/>
          </a:xfrm>
          <a:prstGeom prst="straightConnector1">
            <a:avLst/>
          </a:prstGeom>
          <a:ln w="1905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29" name="Rectangle 26"/>
          <p:cNvSpPr>
            <a:spLocks noChangeArrowheads="1"/>
          </p:cNvSpPr>
          <p:nvPr/>
        </p:nvSpPr>
        <p:spPr bwMode="auto">
          <a:xfrm>
            <a:off x="228601" y="5661248"/>
            <a:ext cx="2687216" cy="6461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1200" dirty="0">
                <a:solidFill>
                  <a:srgbClr val="000000"/>
                </a:solidFill>
                <a:latin typeface="Corbel" pitchFamily="34" charset="0"/>
              </a:rPr>
              <a:t>Dual: alcohol only </a:t>
            </a:r>
            <a:r>
              <a:rPr lang="en-US" sz="1200" dirty="0">
                <a:solidFill>
                  <a:srgbClr val="000000"/>
                </a:solidFill>
                <a:latin typeface="Corbel" pitchFamily="34" charset="0"/>
                <a:sym typeface="Symbol" pitchFamily="18" charset="2"/>
              </a:rPr>
              <a:t></a:t>
            </a:r>
            <a:r>
              <a:rPr lang="en-US" sz="1200" dirty="0">
                <a:solidFill>
                  <a:srgbClr val="000000"/>
                </a:solidFill>
                <a:latin typeface="Corbel" pitchFamily="34" charset="0"/>
              </a:rPr>
              <a:t> </a:t>
            </a:r>
            <a:r>
              <a:rPr lang="en-US" sz="1200" dirty="0" smtClean="0">
                <a:solidFill>
                  <a:srgbClr val="000000"/>
                </a:solidFill>
                <a:latin typeface="Corbel" pitchFamily="34" charset="0"/>
              </a:rPr>
              <a:t>60%</a:t>
            </a:r>
            <a:endParaRPr lang="en-US" sz="1200" dirty="0">
              <a:solidFill>
                <a:srgbClr val="000000"/>
              </a:solidFill>
              <a:latin typeface="Corbel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sz="1200" dirty="0">
                <a:solidFill>
                  <a:srgbClr val="000000"/>
                </a:solidFill>
                <a:latin typeface="Corbel" pitchFamily="34" charset="0"/>
              </a:rPr>
              <a:t>Dual: other drugs </a:t>
            </a:r>
            <a:r>
              <a:rPr lang="en-US" sz="1200" dirty="0">
                <a:solidFill>
                  <a:srgbClr val="000000"/>
                </a:solidFill>
                <a:latin typeface="Corbel" pitchFamily="34" charset="0"/>
                <a:sym typeface="Symbol" pitchFamily="18" charset="2"/>
              </a:rPr>
              <a:t></a:t>
            </a:r>
            <a:r>
              <a:rPr lang="en-US" sz="1200" dirty="0">
                <a:solidFill>
                  <a:srgbClr val="000000"/>
                </a:solidFill>
                <a:latin typeface="Corbel" pitchFamily="34" charset="0"/>
              </a:rPr>
              <a:t> </a:t>
            </a:r>
            <a:r>
              <a:rPr lang="en-US" sz="1200" dirty="0" smtClean="0">
                <a:solidFill>
                  <a:srgbClr val="000000"/>
                </a:solidFill>
                <a:latin typeface="Corbel" pitchFamily="34" charset="0"/>
              </a:rPr>
              <a:t>33%</a:t>
            </a:r>
            <a:endParaRPr lang="en-US" sz="1200" dirty="0">
              <a:solidFill>
                <a:srgbClr val="000000"/>
              </a:solidFill>
              <a:latin typeface="Corbel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sz="1200" dirty="0">
                <a:solidFill>
                  <a:srgbClr val="000000"/>
                </a:solidFill>
                <a:latin typeface="Corbel" pitchFamily="34" charset="0"/>
              </a:rPr>
              <a:t>Dual: alcohol &amp; other drugs </a:t>
            </a:r>
            <a:r>
              <a:rPr lang="en-US" sz="1200" dirty="0">
                <a:solidFill>
                  <a:srgbClr val="000000"/>
                </a:solidFill>
                <a:latin typeface="Corbel" pitchFamily="34" charset="0"/>
                <a:sym typeface="Symbol" pitchFamily="18" charset="2"/>
              </a:rPr>
              <a:t></a:t>
            </a:r>
            <a:r>
              <a:rPr lang="en-US" sz="1200" dirty="0">
                <a:solidFill>
                  <a:srgbClr val="000000"/>
                </a:solidFill>
                <a:latin typeface="Corbel" pitchFamily="34" charset="0"/>
              </a:rPr>
              <a:t> </a:t>
            </a:r>
            <a:r>
              <a:rPr lang="en-US" sz="1200" dirty="0" smtClean="0">
                <a:solidFill>
                  <a:srgbClr val="000000"/>
                </a:solidFill>
                <a:latin typeface="Corbel" pitchFamily="34" charset="0"/>
              </a:rPr>
              <a:t>7%</a:t>
            </a:r>
            <a:endParaRPr lang="en-US" sz="1200" dirty="0">
              <a:solidFill>
                <a:srgbClr val="000000"/>
              </a:solidFill>
              <a:latin typeface="Corbel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203848" y="5568950"/>
            <a:ext cx="51359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 eaLnBrk="1" hangingPunct="1">
              <a:defRPr/>
            </a:pPr>
            <a:r>
              <a:rPr lang="en-US" sz="1400" dirty="0" smtClean="0">
                <a:solidFill>
                  <a:srgbClr val="005C53"/>
                </a:solidFill>
                <a:latin typeface="Corbel" pitchFamily="34" charset="0"/>
              </a:rPr>
              <a:t>In addition to behavioral health </a:t>
            </a:r>
            <a:r>
              <a:rPr lang="en-US" sz="1400" dirty="0" err="1" smtClean="0">
                <a:solidFill>
                  <a:srgbClr val="005C53"/>
                </a:solidFill>
                <a:latin typeface="Corbel" pitchFamily="34" charset="0"/>
              </a:rPr>
              <a:t>dxs</a:t>
            </a:r>
            <a:r>
              <a:rPr lang="en-US" sz="1400" dirty="0" smtClean="0">
                <a:solidFill>
                  <a:srgbClr val="005C53"/>
                </a:solidFill>
                <a:latin typeface="Corbel" pitchFamily="34" charset="0"/>
              </a:rPr>
              <a:t>, CCT patients oftentimes experience significant and complex medical conditions</a:t>
            </a:r>
            <a:endParaRPr lang="en-US" sz="1400" b="1" dirty="0">
              <a:solidFill>
                <a:srgbClr val="005C53"/>
              </a:solidFill>
              <a:latin typeface="Corbe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122963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3561F0FF-F70A-4172-B400-3F73A9F53124}" type="slidenum">
              <a:rPr lang="en-US" altLang="en-US" smtClean="0">
                <a:solidFill>
                  <a:schemeClr val="tx2"/>
                </a:solidFill>
                <a:latin typeface="Corbel" pitchFamily="34" charset="0"/>
              </a:rPr>
              <a:pPr eaLnBrk="1" hangingPunct="1"/>
              <a:t>8</a:t>
            </a:fld>
            <a:endParaRPr lang="en-US" altLang="en-US" dirty="0" smtClean="0">
              <a:solidFill>
                <a:schemeClr val="tx2"/>
              </a:solidFill>
              <a:latin typeface="Corbel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610084" y="476672"/>
            <a:ext cx="7315200" cy="62706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 spc="-1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2400" dirty="0">
                <a:latin typeface="Corbel" pitchFamily="34" charset="0"/>
              </a:rPr>
              <a:t>What We Track &amp; Measure</a:t>
            </a:r>
            <a:endParaRPr lang="en-US" sz="2400" dirty="0" smtClean="0">
              <a:solidFill>
                <a:srgbClr val="C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95536" y="4617132"/>
            <a:ext cx="81729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880" indent="-182880" fontAlgn="auto">
              <a:spcAft>
                <a:spcPts val="0"/>
              </a:spcAft>
              <a:defRPr/>
            </a:pPr>
            <a:r>
              <a:rPr lang="en-US" sz="1500" b="1" dirty="0">
                <a:solidFill>
                  <a:srgbClr val="005C53"/>
                </a:solidFill>
                <a:latin typeface="Corbel" pitchFamily="34" charset="0"/>
              </a:rPr>
              <a:t>What we’ve learned about housing status: 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sz="600" dirty="0" smtClean="0">
              <a:solidFill>
                <a:srgbClr val="000000"/>
              </a:solidFill>
              <a:latin typeface="Corbel" pitchFamily="34" charset="0"/>
            </a:endParaRPr>
          </a:p>
          <a:p>
            <a:pPr marL="285750" indent="-28575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500" dirty="0" smtClean="0">
                <a:solidFill>
                  <a:srgbClr val="000000"/>
                </a:solidFill>
                <a:latin typeface="Corbel" pitchFamily="34" charset="0"/>
              </a:rPr>
              <a:t>Housing is an issue</a:t>
            </a:r>
          </a:p>
          <a:p>
            <a:pPr marL="285750" indent="-28575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500" dirty="0" smtClean="0">
                <a:solidFill>
                  <a:srgbClr val="000000"/>
                </a:solidFill>
                <a:latin typeface="Corbel" pitchFamily="34" charset="0"/>
              </a:rPr>
              <a:t>Stable housing is linked to better health outcomes, improved quality of life and reduced ED utilization</a:t>
            </a:r>
          </a:p>
          <a:p>
            <a:pPr marL="285750" indent="-28575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500" dirty="0">
                <a:solidFill>
                  <a:srgbClr val="000000"/>
                </a:solidFill>
                <a:latin typeface="Corbel" pitchFamily="34" charset="0"/>
              </a:rPr>
              <a:t>I</a:t>
            </a:r>
            <a:r>
              <a:rPr lang="en-US" sz="1500" dirty="0" smtClean="0">
                <a:solidFill>
                  <a:srgbClr val="000000"/>
                </a:solidFill>
                <a:latin typeface="Corbel" pitchFamily="34" charset="0"/>
              </a:rPr>
              <a:t>t </a:t>
            </a:r>
            <a:r>
              <a:rPr lang="en-US" sz="1500" dirty="0">
                <a:solidFill>
                  <a:srgbClr val="000000"/>
                </a:solidFill>
                <a:latin typeface="Corbel" pitchFamily="34" charset="0"/>
              </a:rPr>
              <a:t>is critical to </a:t>
            </a:r>
            <a:r>
              <a:rPr lang="en-US" sz="1500" dirty="0" smtClean="0">
                <a:solidFill>
                  <a:srgbClr val="000000"/>
                </a:solidFill>
                <a:latin typeface="Corbel" pitchFamily="34" charset="0"/>
              </a:rPr>
              <a:t>involve community </a:t>
            </a:r>
            <a:r>
              <a:rPr lang="en-US" sz="1500" dirty="0">
                <a:solidFill>
                  <a:srgbClr val="000000"/>
                </a:solidFill>
                <a:latin typeface="Corbel" pitchFamily="34" charset="0"/>
              </a:rPr>
              <a:t>partners who work with the homeless/marginally housed (St. Vincent de Paul, Mercy Housing, The Connection, Columbus </a:t>
            </a:r>
            <a:r>
              <a:rPr lang="en-US" sz="1500" dirty="0" smtClean="0">
                <a:solidFill>
                  <a:srgbClr val="000000"/>
                </a:solidFill>
                <a:latin typeface="Corbel" pitchFamily="34" charset="0"/>
              </a:rPr>
              <a:t>House, Chrysalis Center)</a:t>
            </a:r>
            <a:endParaRPr lang="en-US" sz="1500" dirty="0">
              <a:solidFill>
                <a:srgbClr val="000000"/>
              </a:solidFill>
              <a:latin typeface="Corbel" pitchFamily="34" charset="0"/>
            </a:endParaRP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0437029"/>
              </p:ext>
            </p:extLst>
          </p:nvPr>
        </p:nvGraphicFramePr>
        <p:xfrm>
          <a:off x="1871700" y="1556792"/>
          <a:ext cx="4860540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3039104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>
            <a:spLocks noChangeArrowheads="1"/>
          </p:cNvSpPr>
          <p:nvPr/>
        </p:nvSpPr>
        <p:spPr bwMode="auto">
          <a:xfrm>
            <a:off x="177827" y="2243543"/>
            <a:ext cx="8712967" cy="3110336"/>
          </a:xfrm>
          <a:prstGeom prst="roundRect">
            <a:avLst>
              <a:gd name="adj" fmla="val 3505"/>
            </a:avLst>
          </a:prstGeom>
          <a:gradFill rotWithShape="1">
            <a:gsLst>
              <a:gs pos="0">
                <a:srgbClr val="F2F2F2"/>
              </a:gs>
              <a:gs pos="100000">
                <a:srgbClr val="D9D9D9"/>
              </a:gs>
            </a:gsLst>
            <a:lin ang="5400000"/>
          </a:gra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Calibri" pitchFamily="-110" charset="0"/>
              <a:ea typeface="ＭＳ Ｐゴシック" pitchFamily="-110" charset="-128"/>
            </a:endParaRPr>
          </a:p>
        </p:txBody>
      </p:sp>
      <p:sp>
        <p:nvSpPr>
          <p:cNvPr id="4" name="Round Same Side Corner Rectangle 3"/>
          <p:cNvSpPr>
            <a:spLocks noChangeArrowheads="1"/>
          </p:cNvSpPr>
          <p:nvPr/>
        </p:nvSpPr>
        <p:spPr bwMode="auto">
          <a:xfrm rot="10800000">
            <a:off x="751621" y="1793244"/>
            <a:ext cx="1295400" cy="1143000"/>
          </a:xfrm>
          <a:custGeom>
            <a:avLst/>
            <a:gdLst>
              <a:gd name="T0" fmla="*/ 1295400 w 1295400"/>
              <a:gd name="T1" fmla="*/ 571500 h 1143000"/>
              <a:gd name="T2" fmla="*/ 647700 w 1295400"/>
              <a:gd name="T3" fmla="*/ 1143000 h 1143000"/>
              <a:gd name="T4" fmla="*/ 0 w 1295400"/>
              <a:gd name="T5" fmla="*/ 571500 h 1143000"/>
              <a:gd name="T6" fmla="*/ 647700 w 1295400"/>
              <a:gd name="T7" fmla="*/ 0 h 1143000"/>
              <a:gd name="T8" fmla="*/ 0 60000 65536"/>
              <a:gd name="T9" fmla="*/ 1 60000 65536"/>
              <a:gd name="T10" fmla="*/ 2 60000 65536"/>
              <a:gd name="T11" fmla="*/ 3 60000 65536"/>
              <a:gd name="T12" fmla="*/ 55797 w 1295400"/>
              <a:gd name="T13" fmla="*/ 55797 h 1143000"/>
              <a:gd name="T14" fmla="*/ 1239603 w 1295400"/>
              <a:gd name="T15" fmla="*/ 1143000 h 1143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95400" h="1143000">
                <a:moveTo>
                  <a:pt x="190504" y="0"/>
                </a:moveTo>
                <a:lnTo>
                  <a:pt x="1104896" y="0"/>
                </a:lnTo>
                <a:lnTo>
                  <a:pt x="1104895" y="0"/>
                </a:lnTo>
                <a:cubicBezTo>
                  <a:pt x="1210108" y="0"/>
                  <a:pt x="1295400" y="85291"/>
                  <a:pt x="1295400" y="190504"/>
                </a:cubicBezTo>
                <a:lnTo>
                  <a:pt x="1295400" y="1143000"/>
                </a:lnTo>
                <a:lnTo>
                  <a:pt x="0" y="1143000"/>
                </a:lnTo>
                <a:lnTo>
                  <a:pt x="0" y="190504"/>
                </a:lnTo>
                <a:cubicBezTo>
                  <a:pt x="0" y="85291"/>
                  <a:pt x="85291" y="0"/>
                  <a:pt x="190503" y="0"/>
                </a:cubicBezTo>
                <a:close/>
              </a:path>
            </a:pathLst>
          </a:custGeom>
          <a:solidFill>
            <a:srgbClr val="00C0AE"/>
          </a:solidFill>
          <a:ln w="19050">
            <a:solidFill>
              <a:srgbClr val="000000"/>
            </a:solidFill>
            <a:miter lim="800000"/>
            <a:headEnd/>
            <a:tailEnd/>
          </a:ln>
          <a:effectLst>
            <a:outerShdw blurRad="40000" dist="61087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Calibri" pitchFamily="-110" charset="0"/>
              <a:ea typeface="ＭＳ Ｐゴシック" pitchFamily="-110" charset="-128"/>
            </a:endParaRPr>
          </a:p>
        </p:txBody>
      </p:sp>
      <p:sp>
        <p:nvSpPr>
          <p:cNvPr id="33800" name="TextBox 4"/>
          <p:cNvSpPr txBox="1">
            <a:spLocks noChangeArrowheads="1"/>
          </p:cNvSpPr>
          <p:nvPr/>
        </p:nvSpPr>
        <p:spPr bwMode="auto">
          <a:xfrm>
            <a:off x="759021" y="1887283"/>
            <a:ext cx="12954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nb-NO" sz="1350" b="1" dirty="0" smtClean="0">
                <a:solidFill>
                  <a:srgbClr val="000000"/>
                </a:solidFill>
                <a:latin typeface="Corbel" pitchFamily="34" charset="0"/>
                <a:ea typeface="MS PGothic" pitchFamily="34" charset="-128"/>
              </a:rPr>
              <a:t>Patient – Improved Quality of Life</a:t>
            </a:r>
            <a:endParaRPr lang="nb-NO" sz="1350" b="1" dirty="0">
              <a:solidFill>
                <a:srgbClr val="000000"/>
              </a:solidFill>
              <a:latin typeface="Corbel" pitchFamily="34" charset="0"/>
              <a:ea typeface="MS PGothic" pitchFamily="34" charset="-128"/>
            </a:endParaRPr>
          </a:p>
        </p:txBody>
      </p:sp>
      <p:sp>
        <p:nvSpPr>
          <p:cNvPr id="6" name="Round Same Side Corner Rectangle 5"/>
          <p:cNvSpPr>
            <a:spLocks noChangeArrowheads="1"/>
          </p:cNvSpPr>
          <p:nvPr/>
        </p:nvSpPr>
        <p:spPr bwMode="auto">
          <a:xfrm rot="10800000">
            <a:off x="2856216" y="1785939"/>
            <a:ext cx="1295400" cy="1143000"/>
          </a:xfrm>
          <a:custGeom>
            <a:avLst/>
            <a:gdLst>
              <a:gd name="T0" fmla="*/ 1295400 w 1295400"/>
              <a:gd name="T1" fmla="*/ 571500 h 1143000"/>
              <a:gd name="T2" fmla="*/ 647700 w 1295400"/>
              <a:gd name="T3" fmla="*/ 1143000 h 1143000"/>
              <a:gd name="T4" fmla="*/ 0 w 1295400"/>
              <a:gd name="T5" fmla="*/ 571500 h 1143000"/>
              <a:gd name="T6" fmla="*/ 647700 w 1295400"/>
              <a:gd name="T7" fmla="*/ 0 h 1143000"/>
              <a:gd name="T8" fmla="*/ 0 60000 65536"/>
              <a:gd name="T9" fmla="*/ 1 60000 65536"/>
              <a:gd name="T10" fmla="*/ 2 60000 65536"/>
              <a:gd name="T11" fmla="*/ 3 60000 65536"/>
              <a:gd name="T12" fmla="*/ 55797 w 1295400"/>
              <a:gd name="T13" fmla="*/ 55797 h 1143000"/>
              <a:gd name="T14" fmla="*/ 1239603 w 1295400"/>
              <a:gd name="T15" fmla="*/ 1143000 h 1143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95400" h="1143000">
                <a:moveTo>
                  <a:pt x="190504" y="0"/>
                </a:moveTo>
                <a:lnTo>
                  <a:pt x="1104896" y="0"/>
                </a:lnTo>
                <a:lnTo>
                  <a:pt x="1104895" y="0"/>
                </a:lnTo>
                <a:cubicBezTo>
                  <a:pt x="1210108" y="0"/>
                  <a:pt x="1295400" y="85291"/>
                  <a:pt x="1295400" y="190504"/>
                </a:cubicBezTo>
                <a:lnTo>
                  <a:pt x="1295400" y="1143000"/>
                </a:lnTo>
                <a:lnTo>
                  <a:pt x="0" y="1143000"/>
                </a:lnTo>
                <a:lnTo>
                  <a:pt x="0" y="190504"/>
                </a:lnTo>
                <a:cubicBezTo>
                  <a:pt x="0" y="85291"/>
                  <a:pt x="85291" y="0"/>
                  <a:pt x="190503" y="0"/>
                </a:cubicBezTo>
                <a:close/>
              </a:path>
            </a:pathLst>
          </a:custGeom>
          <a:solidFill>
            <a:srgbClr val="00C0AE"/>
          </a:solidFill>
          <a:ln w="19050">
            <a:solidFill>
              <a:srgbClr val="000000"/>
            </a:solidFill>
            <a:miter lim="800000"/>
            <a:headEnd/>
            <a:tailEnd/>
          </a:ln>
          <a:effectLst>
            <a:outerShdw blurRad="40000" dist="61087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Calibri" pitchFamily="-110" charset="0"/>
              <a:ea typeface="ＭＳ Ｐゴシック" pitchFamily="-110" charset="-128"/>
            </a:endParaRPr>
          </a:p>
        </p:txBody>
      </p:sp>
      <p:sp>
        <p:nvSpPr>
          <p:cNvPr id="8" name="Round Same Side Corner Rectangle 7"/>
          <p:cNvSpPr>
            <a:spLocks noChangeArrowheads="1"/>
          </p:cNvSpPr>
          <p:nvPr/>
        </p:nvSpPr>
        <p:spPr bwMode="auto">
          <a:xfrm rot="10800000">
            <a:off x="4941493" y="1785621"/>
            <a:ext cx="1295400" cy="1143000"/>
          </a:xfrm>
          <a:custGeom>
            <a:avLst/>
            <a:gdLst>
              <a:gd name="T0" fmla="*/ 1295400 w 1295400"/>
              <a:gd name="T1" fmla="*/ 571500 h 1143000"/>
              <a:gd name="T2" fmla="*/ 647700 w 1295400"/>
              <a:gd name="T3" fmla="*/ 1143000 h 1143000"/>
              <a:gd name="T4" fmla="*/ 0 w 1295400"/>
              <a:gd name="T5" fmla="*/ 571500 h 1143000"/>
              <a:gd name="T6" fmla="*/ 647700 w 1295400"/>
              <a:gd name="T7" fmla="*/ 0 h 1143000"/>
              <a:gd name="T8" fmla="*/ 0 60000 65536"/>
              <a:gd name="T9" fmla="*/ 1 60000 65536"/>
              <a:gd name="T10" fmla="*/ 2 60000 65536"/>
              <a:gd name="T11" fmla="*/ 3 60000 65536"/>
              <a:gd name="T12" fmla="*/ 55797 w 1295400"/>
              <a:gd name="T13" fmla="*/ 55797 h 1143000"/>
              <a:gd name="T14" fmla="*/ 1239603 w 1295400"/>
              <a:gd name="T15" fmla="*/ 1143000 h 1143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95400" h="1143000">
                <a:moveTo>
                  <a:pt x="190504" y="0"/>
                </a:moveTo>
                <a:lnTo>
                  <a:pt x="1104896" y="0"/>
                </a:lnTo>
                <a:lnTo>
                  <a:pt x="1104895" y="0"/>
                </a:lnTo>
                <a:cubicBezTo>
                  <a:pt x="1210108" y="0"/>
                  <a:pt x="1295400" y="85291"/>
                  <a:pt x="1295400" y="190504"/>
                </a:cubicBezTo>
                <a:lnTo>
                  <a:pt x="1295400" y="1143000"/>
                </a:lnTo>
                <a:lnTo>
                  <a:pt x="0" y="1143000"/>
                </a:lnTo>
                <a:lnTo>
                  <a:pt x="0" y="190504"/>
                </a:lnTo>
                <a:cubicBezTo>
                  <a:pt x="0" y="85291"/>
                  <a:pt x="85291" y="0"/>
                  <a:pt x="190503" y="0"/>
                </a:cubicBezTo>
                <a:close/>
              </a:path>
            </a:pathLst>
          </a:custGeom>
          <a:solidFill>
            <a:srgbClr val="00C0AE"/>
          </a:solidFill>
          <a:ln w="19050">
            <a:solidFill>
              <a:srgbClr val="000000"/>
            </a:solidFill>
            <a:miter lim="800000"/>
            <a:headEnd/>
            <a:tailEnd/>
          </a:ln>
          <a:effectLst>
            <a:outerShdw blurRad="40000" dist="61087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Calibri" pitchFamily="-110" charset="0"/>
              <a:ea typeface="ＭＳ Ｐゴシック" pitchFamily="-110" charset="-128"/>
            </a:endParaRPr>
          </a:p>
        </p:txBody>
      </p:sp>
      <p:sp>
        <p:nvSpPr>
          <p:cNvPr id="10" name="Round Same Side Corner Rectangle 9"/>
          <p:cNvSpPr>
            <a:spLocks noChangeArrowheads="1"/>
          </p:cNvSpPr>
          <p:nvPr/>
        </p:nvSpPr>
        <p:spPr bwMode="auto">
          <a:xfrm rot="10800000">
            <a:off x="6981127" y="1783400"/>
            <a:ext cx="1295400" cy="1143000"/>
          </a:xfrm>
          <a:custGeom>
            <a:avLst/>
            <a:gdLst>
              <a:gd name="T0" fmla="*/ 1295400 w 1295400"/>
              <a:gd name="T1" fmla="*/ 571500 h 1143000"/>
              <a:gd name="T2" fmla="*/ 647700 w 1295400"/>
              <a:gd name="T3" fmla="*/ 1143000 h 1143000"/>
              <a:gd name="T4" fmla="*/ 0 w 1295400"/>
              <a:gd name="T5" fmla="*/ 571500 h 1143000"/>
              <a:gd name="T6" fmla="*/ 647700 w 1295400"/>
              <a:gd name="T7" fmla="*/ 0 h 1143000"/>
              <a:gd name="T8" fmla="*/ 0 60000 65536"/>
              <a:gd name="T9" fmla="*/ 1 60000 65536"/>
              <a:gd name="T10" fmla="*/ 2 60000 65536"/>
              <a:gd name="T11" fmla="*/ 3 60000 65536"/>
              <a:gd name="T12" fmla="*/ 55797 w 1295400"/>
              <a:gd name="T13" fmla="*/ 55797 h 1143000"/>
              <a:gd name="T14" fmla="*/ 1239603 w 1295400"/>
              <a:gd name="T15" fmla="*/ 1143000 h 1143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95400" h="1143000">
                <a:moveTo>
                  <a:pt x="190504" y="0"/>
                </a:moveTo>
                <a:lnTo>
                  <a:pt x="1104896" y="0"/>
                </a:lnTo>
                <a:lnTo>
                  <a:pt x="1104895" y="0"/>
                </a:lnTo>
                <a:cubicBezTo>
                  <a:pt x="1210108" y="0"/>
                  <a:pt x="1295400" y="85291"/>
                  <a:pt x="1295400" y="190504"/>
                </a:cubicBezTo>
                <a:lnTo>
                  <a:pt x="1295400" y="1143000"/>
                </a:lnTo>
                <a:lnTo>
                  <a:pt x="0" y="1143000"/>
                </a:lnTo>
                <a:lnTo>
                  <a:pt x="0" y="190504"/>
                </a:lnTo>
                <a:cubicBezTo>
                  <a:pt x="0" y="85291"/>
                  <a:pt x="85291" y="0"/>
                  <a:pt x="190503" y="0"/>
                </a:cubicBezTo>
                <a:close/>
              </a:path>
            </a:pathLst>
          </a:custGeom>
          <a:solidFill>
            <a:srgbClr val="00C0AE"/>
          </a:solidFill>
          <a:ln w="19050">
            <a:solidFill>
              <a:srgbClr val="000000"/>
            </a:solidFill>
            <a:miter lim="800000"/>
            <a:headEnd/>
            <a:tailEnd/>
          </a:ln>
          <a:effectLst>
            <a:outerShdw blurRad="40000" dist="61087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Calibri" pitchFamily="-110" charset="0"/>
              <a:ea typeface="ＭＳ Ｐゴシック" pitchFamily="-110" charset="-128"/>
            </a:endParaRPr>
          </a:p>
        </p:txBody>
      </p:sp>
      <p:sp>
        <p:nvSpPr>
          <p:cNvPr id="17" name="Rektangel 76"/>
          <p:cNvSpPr>
            <a:spLocks noChangeArrowheads="1"/>
          </p:cNvSpPr>
          <p:nvPr/>
        </p:nvSpPr>
        <p:spPr bwMode="auto">
          <a:xfrm>
            <a:off x="737254" y="3182938"/>
            <a:ext cx="2160239" cy="2192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endParaRPr lang="en-US" sz="200" noProof="1" smtClean="0">
              <a:latin typeface="Calibri" pitchFamily="34" charset="0"/>
              <a:cs typeface="Arial" pitchFamily="34" charset="0"/>
            </a:endParaRPr>
          </a:p>
          <a:p>
            <a:endParaRPr lang="en-US" sz="200" dirty="0" smtClean="0">
              <a:latin typeface="Corbe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1300" dirty="0">
                <a:solidFill>
                  <a:srgbClr val="000000"/>
                </a:solidFill>
                <a:latin typeface="Corbel" pitchFamily="34" charset="0"/>
              </a:rPr>
              <a:t> </a:t>
            </a:r>
            <a:r>
              <a:rPr lang="en-US" sz="1300" dirty="0" smtClean="0">
                <a:solidFill>
                  <a:srgbClr val="000000"/>
                </a:solidFill>
                <a:latin typeface="Corbel" pitchFamily="34" charset="0"/>
              </a:rPr>
              <a:t> Sobriety  </a:t>
            </a:r>
          </a:p>
          <a:p>
            <a:pPr>
              <a:buFont typeface="Arial" pitchFamily="34" charset="0"/>
              <a:buChar char="•"/>
            </a:pPr>
            <a:r>
              <a:rPr lang="en-US" sz="1300" dirty="0" smtClean="0">
                <a:solidFill>
                  <a:srgbClr val="000000"/>
                </a:solidFill>
                <a:latin typeface="Corbel" pitchFamily="34" charset="0"/>
              </a:rPr>
              <a:t>  Mental health stabilization</a:t>
            </a:r>
            <a:endParaRPr lang="en-US" sz="1300" dirty="0">
              <a:solidFill>
                <a:srgbClr val="000000"/>
              </a:solidFill>
              <a:latin typeface="Corbe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1300" dirty="0" smtClean="0">
                <a:solidFill>
                  <a:srgbClr val="000000"/>
                </a:solidFill>
                <a:latin typeface="Corbel" pitchFamily="34" charset="0"/>
              </a:rPr>
              <a:t>  Reduced homelessness</a:t>
            </a:r>
          </a:p>
          <a:p>
            <a:pPr>
              <a:buFont typeface="Arial" pitchFamily="34" charset="0"/>
              <a:buChar char="•"/>
            </a:pPr>
            <a:r>
              <a:rPr lang="en-US" sz="1300" dirty="0" smtClean="0">
                <a:solidFill>
                  <a:srgbClr val="000000"/>
                </a:solidFill>
                <a:latin typeface="Corbel" pitchFamily="34" charset="0"/>
              </a:rPr>
              <a:t>  Re-entry to workforce</a:t>
            </a:r>
          </a:p>
          <a:p>
            <a:pPr>
              <a:buFont typeface="Arial" pitchFamily="34" charset="0"/>
              <a:buChar char="•"/>
            </a:pPr>
            <a:r>
              <a:rPr lang="en-US" sz="1300" dirty="0" smtClean="0">
                <a:solidFill>
                  <a:srgbClr val="000000"/>
                </a:solidFill>
                <a:latin typeface="Corbel" pitchFamily="34" charset="0"/>
              </a:rPr>
              <a:t>  Re-connection </a:t>
            </a:r>
            <a:r>
              <a:rPr lang="en-US" sz="1300" dirty="0">
                <a:solidFill>
                  <a:srgbClr val="000000"/>
                </a:solidFill>
                <a:latin typeface="Corbel" pitchFamily="34" charset="0"/>
              </a:rPr>
              <a:t>with </a:t>
            </a:r>
            <a:r>
              <a:rPr lang="en-US" sz="1300" dirty="0" smtClean="0">
                <a:solidFill>
                  <a:srgbClr val="000000"/>
                </a:solidFill>
                <a:latin typeface="Corbel" pitchFamily="34" charset="0"/>
              </a:rPr>
              <a:t>family</a:t>
            </a:r>
          </a:p>
          <a:p>
            <a:pPr>
              <a:buFont typeface="Arial" pitchFamily="34" charset="0"/>
              <a:buChar char="•"/>
            </a:pPr>
            <a:r>
              <a:rPr lang="en-US" sz="1300" dirty="0" smtClean="0">
                <a:solidFill>
                  <a:srgbClr val="000000"/>
                </a:solidFill>
                <a:latin typeface="Corbel" pitchFamily="34" charset="0"/>
              </a:rPr>
              <a:t>  Achievement </a:t>
            </a:r>
            <a:r>
              <a:rPr lang="en-US" sz="1300" dirty="0">
                <a:solidFill>
                  <a:srgbClr val="000000"/>
                </a:solidFill>
                <a:latin typeface="Corbel" pitchFamily="34" charset="0"/>
              </a:rPr>
              <a:t>of feelings of </a:t>
            </a:r>
            <a:r>
              <a:rPr lang="en-US" sz="1300" dirty="0" smtClean="0">
                <a:solidFill>
                  <a:srgbClr val="000000"/>
                </a:solidFill>
                <a:latin typeface="Corbel" pitchFamily="34" charset="0"/>
              </a:rPr>
              <a:t>  </a:t>
            </a:r>
          </a:p>
          <a:p>
            <a:r>
              <a:rPr lang="en-US" sz="1300" dirty="0">
                <a:solidFill>
                  <a:srgbClr val="000000"/>
                </a:solidFill>
                <a:latin typeface="Corbel" pitchFamily="34" charset="0"/>
              </a:rPr>
              <a:t> </a:t>
            </a:r>
            <a:r>
              <a:rPr lang="en-US" sz="1300" dirty="0" smtClean="0">
                <a:solidFill>
                  <a:srgbClr val="000000"/>
                </a:solidFill>
                <a:latin typeface="Corbel" pitchFamily="34" charset="0"/>
              </a:rPr>
              <a:t>  self-worth </a:t>
            </a:r>
            <a:r>
              <a:rPr lang="en-US" sz="1300" dirty="0">
                <a:solidFill>
                  <a:srgbClr val="000000"/>
                </a:solidFill>
                <a:latin typeface="Corbel" pitchFamily="34" charset="0"/>
              </a:rPr>
              <a:t>and respect</a:t>
            </a:r>
          </a:p>
          <a:p>
            <a:pPr>
              <a:buFont typeface="Arial" pitchFamily="34" charset="0"/>
              <a:buChar char="•"/>
            </a:pPr>
            <a:endParaRPr lang="en-US" sz="1250" noProof="1" smtClean="0">
              <a:latin typeface="Corbel" pitchFamily="34" charset="0"/>
            </a:endParaRPr>
          </a:p>
          <a:p>
            <a:r>
              <a:rPr lang="en-US" sz="1100" noProof="1" smtClean="0">
                <a:latin typeface="Calibri" pitchFamily="34" charset="0"/>
                <a:cs typeface="Arial" pitchFamily="34" charset="0"/>
              </a:rPr>
              <a:t> </a:t>
            </a:r>
            <a:endParaRPr lang="da-DK" sz="1100" dirty="0">
              <a:latin typeface="Calibri" pitchFamily="34" charset="0"/>
            </a:endParaRPr>
          </a:p>
          <a:p>
            <a:endParaRPr lang="da-DK" dirty="0">
              <a:latin typeface="Calibri" pitchFamily="34" charset="0"/>
            </a:endParaRPr>
          </a:p>
        </p:txBody>
      </p: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2767316" y="3284985"/>
            <a:ext cx="158750" cy="158750"/>
            <a:chOff x="530225" y="5016500"/>
            <a:chExt cx="393700" cy="393700"/>
          </a:xfrm>
        </p:grpSpPr>
        <p:sp>
          <p:nvSpPr>
            <p:cNvPr id="33831" name="Oval 17"/>
            <p:cNvSpPr>
              <a:spLocks noChangeArrowheads="1"/>
            </p:cNvSpPr>
            <p:nvPr/>
          </p:nvSpPr>
          <p:spPr bwMode="auto">
            <a:xfrm>
              <a:off x="530225" y="5016500"/>
              <a:ext cx="393700" cy="3937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 lang="en-US">
                <a:latin typeface="Calibri" pitchFamily="34" charset="0"/>
              </a:endParaRPr>
            </a:p>
          </p:txBody>
        </p:sp>
        <p:sp>
          <p:nvSpPr>
            <p:cNvPr id="24" name="Isosceles Triangle 23"/>
            <p:cNvSpPr/>
            <p:nvPr/>
          </p:nvSpPr>
          <p:spPr>
            <a:xfrm rot="5400000">
              <a:off x="632587" y="5110988"/>
              <a:ext cx="236220" cy="204724"/>
            </a:xfrm>
            <a:prstGeom prst="triangle">
              <a:avLst/>
            </a:prstGeom>
            <a:solidFill>
              <a:schemeClr val="tx1">
                <a:lumMod val="95000"/>
                <a:lumOff val="5000"/>
              </a:schemeClr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>
                <a:latin typeface="Calibri" pitchFamily="-110" charset="0"/>
                <a:ea typeface="ＭＳ Ｐゴシック" pitchFamily="-110" charset="-128"/>
              </a:endParaRPr>
            </a:p>
          </p:txBody>
        </p:sp>
      </p:grpSp>
      <p:grpSp>
        <p:nvGrpSpPr>
          <p:cNvPr id="15" name="Group 19"/>
          <p:cNvGrpSpPr>
            <a:grpSpLocks/>
          </p:cNvGrpSpPr>
          <p:nvPr/>
        </p:nvGrpSpPr>
        <p:grpSpPr bwMode="auto">
          <a:xfrm>
            <a:off x="573499" y="3300860"/>
            <a:ext cx="158750" cy="158750"/>
            <a:chOff x="530225" y="5016500"/>
            <a:chExt cx="393700" cy="393700"/>
          </a:xfrm>
        </p:grpSpPr>
        <p:sp>
          <p:nvSpPr>
            <p:cNvPr id="33829" name="Oval 17"/>
            <p:cNvSpPr>
              <a:spLocks noChangeArrowheads="1"/>
            </p:cNvSpPr>
            <p:nvPr/>
          </p:nvSpPr>
          <p:spPr bwMode="auto">
            <a:xfrm>
              <a:off x="530225" y="5016500"/>
              <a:ext cx="393700" cy="3937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 lang="en-US">
                <a:latin typeface="Calibri" pitchFamily="34" charset="0"/>
              </a:endParaRPr>
            </a:p>
          </p:txBody>
        </p:sp>
        <p:sp>
          <p:nvSpPr>
            <p:cNvPr id="28" name="Isosceles Triangle 27"/>
            <p:cNvSpPr/>
            <p:nvPr/>
          </p:nvSpPr>
          <p:spPr>
            <a:xfrm rot="5400000">
              <a:off x="632587" y="5110988"/>
              <a:ext cx="236220" cy="204724"/>
            </a:xfrm>
            <a:prstGeom prst="triangle">
              <a:avLst/>
            </a:prstGeom>
            <a:solidFill>
              <a:schemeClr val="tx1">
                <a:lumMod val="95000"/>
                <a:lumOff val="5000"/>
              </a:schemeClr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>
                <a:latin typeface="Calibri" pitchFamily="-110" charset="0"/>
                <a:ea typeface="ＭＳ Ｐゴシック" pitchFamily="-110" charset="-128"/>
              </a:endParaRPr>
            </a:p>
          </p:txBody>
        </p:sp>
      </p:grpSp>
      <p:sp>
        <p:nvSpPr>
          <p:cNvPr id="33824" name="TextBox 54"/>
          <p:cNvSpPr txBox="1">
            <a:spLocks noChangeArrowheads="1"/>
          </p:cNvSpPr>
          <p:nvPr/>
        </p:nvSpPr>
        <p:spPr bwMode="auto">
          <a:xfrm>
            <a:off x="652874" y="506304"/>
            <a:ext cx="56419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400" dirty="0" smtClean="0">
                <a:solidFill>
                  <a:schemeClr val="tx2"/>
                </a:solidFill>
                <a:latin typeface="Corbel" pitchFamily="34" charset="0"/>
              </a:rPr>
              <a:t>Additional Benefits</a:t>
            </a:r>
            <a:endParaRPr lang="en-GB" sz="2400" dirty="0">
              <a:solidFill>
                <a:schemeClr val="tx2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42" name="TextBox 4"/>
          <p:cNvSpPr txBox="1">
            <a:spLocks noChangeArrowheads="1"/>
          </p:cNvSpPr>
          <p:nvPr/>
        </p:nvSpPr>
        <p:spPr bwMode="auto">
          <a:xfrm>
            <a:off x="2846691" y="1906946"/>
            <a:ext cx="1295400" cy="715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nb-NO" sz="1350" b="1" dirty="0" smtClean="0">
                <a:solidFill>
                  <a:srgbClr val="000000"/>
                </a:solidFill>
                <a:latin typeface="Corbel" pitchFamily="34" charset="0"/>
                <a:ea typeface="MS PGothic" pitchFamily="34" charset="-128"/>
              </a:rPr>
              <a:t>Patient – </a:t>
            </a:r>
          </a:p>
          <a:p>
            <a:pPr algn="ctr" eaLnBrk="1" hangingPunct="1"/>
            <a:r>
              <a:rPr lang="nb-NO" sz="1350" b="1" dirty="0" smtClean="0">
                <a:solidFill>
                  <a:srgbClr val="000000"/>
                </a:solidFill>
                <a:latin typeface="Corbel" pitchFamily="34" charset="0"/>
                <a:ea typeface="MS PGothic" pitchFamily="34" charset="-128"/>
              </a:rPr>
              <a:t>Linkages to </a:t>
            </a:r>
          </a:p>
          <a:p>
            <a:pPr algn="ctr" eaLnBrk="1" hangingPunct="1"/>
            <a:r>
              <a:rPr lang="nb-NO" sz="1350" b="1" dirty="0" smtClean="0">
                <a:solidFill>
                  <a:srgbClr val="000000"/>
                </a:solidFill>
                <a:latin typeface="Corbel" pitchFamily="34" charset="0"/>
                <a:ea typeface="MS PGothic" pitchFamily="34" charset="-128"/>
              </a:rPr>
              <a:t>Care/Support</a:t>
            </a:r>
            <a:endParaRPr lang="nb-NO" sz="1350" b="1" dirty="0">
              <a:solidFill>
                <a:srgbClr val="000000"/>
              </a:solidFill>
              <a:latin typeface="Corbel" pitchFamily="34" charset="0"/>
              <a:ea typeface="MS PGothic" pitchFamily="34" charset="-128"/>
            </a:endParaRPr>
          </a:p>
        </p:txBody>
      </p:sp>
      <p:sp>
        <p:nvSpPr>
          <p:cNvPr id="43" name="Rektangel 76"/>
          <p:cNvSpPr>
            <a:spLocks noChangeArrowheads="1"/>
          </p:cNvSpPr>
          <p:nvPr/>
        </p:nvSpPr>
        <p:spPr bwMode="auto">
          <a:xfrm>
            <a:off x="2943652" y="3175188"/>
            <a:ext cx="2020859" cy="1992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endParaRPr lang="en-US" sz="200" noProof="1" smtClean="0">
              <a:latin typeface="Calibri" pitchFamily="34" charset="0"/>
              <a:cs typeface="Arial" pitchFamily="34" charset="0"/>
            </a:endParaRPr>
          </a:p>
          <a:p>
            <a:endParaRPr lang="en-US" sz="200" dirty="0" smtClean="0">
              <a:latin typeface="Corbe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1300" dirty="0">
                <a:solidFill>
                  <a:srgbClr val="000000"/>
                </a:solidFill>
                <a:latin typeface="Corbel" pitchFamily="34" charset="0"/>
              </a:rPr>
              <a:t> </a:t>
            </a:r>
            <a:r>
              <a:rPr lang="en-US" sz="1300" dirty="0" smtClean="0">
                <a:solidFill>
                  <a:srgbClr val="000000"/>
                </a:solidFill>
                <a:latin typeface="Corbel" pitchFamily="34" charset="0"/>
              </a:rPr>
              <a:t> Primary </a:t>
            </a:r>
            <a:r>
              <a:rPr lang="en-US" sz="1300" dirty="0">
                <a:solidFill>
                  <a:srgbClr val="000000"/>
                </a:solidFill>
                <a:latin typeface="Corbel" pitchFamily="34" charset="0"/>
              </a:rPr>
              <a:t>care physicians, </a:t>
            </a:r>
            <a:endParaRPr lang="en-US" sz="1300" dirty="0" smtClean="0">
              <a:solidFill>
                <a:srgbClr val="000000"/>
              </a:solidFill>
              <a:latin typeface="Corbel" pitchFamily="34" charset="0"/>
            </a:endParaRPr>
          </a:p>
          <a:p>
            <a:r>
              <a:rPr lang="en-US" sz="1300" dirty="0">
                <a:solidFill>
                  <a:srgbClr val="000000"/>
                </a:solidFill>
                <a:latin typeface="Corbel" pitchFamily="34" charset="0"/>
              </a:rPr>
              <a:t> </a:t>
            </a:r>
            <a:r>
              <a:rPr lang="en-US" sz="1300" dirty="0" smtClean="0">
                <a:solidFill>
                  <a:srgbClr val="000000"/>
                </a:solidFill>
                <a:latin typeface="Corbel" pitchFamily="34" charset="0"/>
              </a:rPr>
              <a:t>   psychiatrists</a:t>
            </a:r>
            <a:r>
              <a:rPr lang="en-US" sz="1300" dirty="0">
                <a:solidFill>
                  <a:srgbClr val="000000"/>
                </a:solidFill>
                <a:latin typeface="Corbel" pitchFamily="34" charset="0"/>
              </a:rPr>
              <a:t>, specialists, </a:t>
            </a:r>
            <a:r>
              <a:rPr lang="en-US" sz="1300" dirty="0" smtClean="0">
                <a:solidFill>
                  <a:srgbClr val="000000"/>
                </a:solidFill>
                <a:latin typeface="Corbel" pitchFamily="34" charset="0"/>
              </a:rPr>
              <a:t>      </a:t>
            </a:r>
          </a:p>
          <a:p>
            <a:r>
              <a:rPr lang="en-US" sz="1300" dirty="0" smtClean="0">
                <a:solidFill>
                  <a:srgbClr val="000000"/>
                </a:solidFill>
                <a:latin typeface="Corbel" pitchFamily="34" charset="0"/>
              </a:rPr>
              <a:t>    etc.</a:t>
            </a:r>
          </a:p>
          <a:p>
            <a:pPr>
              <a:buFont typeface="Arial" pitchFamily="34" charset="0"/>
              <a:buChar char="•"/>
            </a:pPr>
            <a:r>
              <a:rPr lang="en-US" sz="1300" dirty="0" smtClean="0">
                <a:solidFill>
                  <a:srgbClr val="000000"/>
                </a:solidFill>
                <a:latin typeface="Corbel" pitchFamily="34" charset="0"/>
              </a:rPr>
              <a:t>  Supportive housing</a:t>
            </a:r>
          </a:p>
          <a:p>
            <a:pPr>
              <a:buFont typeface="Arial" pitchFamily="34" charset="0"/>
              <a:buChar char="•"/>
            </a:pPr>
            <a:r>
              <a:rPr lang="en-US" sz="1300" dirty="0">
                <a:solidFill>
                  <a:srgbClr val="000000"/>
                </a:solidFill>
                <a:latin typeface="Corbel" pitchFamily="34" charset="0"/>
              </a:rPr>
              <a:t> </a:t>
            </a:r>
            <a:r>
              <a:rPr lang="en-US" sz="1300" dirty="0" smtClean="0">
                <a:solidFill>
                  <a:srgbClr val="000000"/>
                </a:solidFill>
                <a:latin typeface="Corbel" pitchFamily="34" charset="0"/>
              </a:rPr>
              <a:t> Appropriate </a:t>
            </a:r>
            <a:r>
              <a:rPr lang="en-US" sz="1300" dirty="0">
                <a:solidFill>
                  <a:srgbClr val="000000"/>
                </a:solidFill>
                <a:latin typeface="Corbel" pitchFamily="34" charset="0"/>
              </a:rPr>
              <a:t>outpatient </a:t>
            </a:r>
            <a:r>
              <a:rPr lang="en-US" sz="1300" dirty="0" smtClean="0">
                <a:solidFill>
                  <a:srgbClr val="000000"/>
                </a:solidFill>
                <a:latin typeface="Corbel" pitchFamily="34" charset="0"/>
              </a:rPr>
              <a:t>   </a:t>
            </a:r>
          </a:p>
          <a:p>
            <a:r>
              <a:rPr lang="en-US" sz="1300" dirty="0" smtClean="0">
                <a:solidFill>
                  <a:srgbClr val="000000"/>
                </a:solidFill>
                <a:latin typeface="Corbel" pitchFamily="34" charset="0"/>
              </a:rPr>
              <a:t>   services</a:t>
            </a:r>
            <a:endParaRPr lang="en-US" sz="1300" dirty="0">
              <a:solidFill>
                <a:srgbClr val="000000"/>
              </a:solidFill>
              <a:latin typeface="Corbel" pitchFamily="34" charset="0"/>
            </a:endParaRPr>
          </a:p>
          <a:p>
            <a:pPr>
              <a:buFont typeface="Arial" pitchFamily="34" charset="0"/>
              <a:buChar char="•"/>
            </a:pPr>
            <a:endParaRPr lang="en-US" sz="1250" noProof="1" smtClean="0">
              <a:latin typeface="Corbel" pitchFamily="34" charset="0"/>
            </a:endParaRPr>
          </a:p>
          <a:p>
            <a:r>
              <a:rPr lang="en-US" sz="1100" noProof="1" smtClean="0">
                <a:latin typeface="Calibri" pitchFamily="34" charset="0"/>
                <a:cs typeface="Arial" pitchFamily="34" charset="0"/>
              </a:rPr>
              <a:t> </a:t>
            </a:r>
            <a:endParaRPr lang="da-DK" sz="1100" dirty="0">
              <a:latin typeface="Calibri" pitchFamily="34" charset="0"/>
            </a:endParaRPr>
          </a:p>
          <a:p>
            <a:endParaRPr lang="da-DK" dirty="0">
              <a:latin typeface="Calibri" pitchFamily="34" charset="0"/>
            </a:endParaRPr>
          </a:p>
        </p:txBody>
      </p:sp>
      <p:sp>
        <p:nvSpPr>
          <p:cNvPr id="44" name="Rektangel 76"/>
          <p:cNvSpPr>
            <a:spLocks noChangeArrowheads="1"/>
          </p:cNvSpPr>
          <p:nvPr/>
        </p:nvSpPr>
        <p:spPr bwMode="auto">
          <a:xfrm>
            <a:off x="5072921" y="3175188"/>
            <a:ext cx="2020859" cy="1992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endParaRPr lang="en-US" sz="200" noProof="1" smtClean="0">
              <a:latin typeface="Calibri" pitchFamily="34" charset="0"/>
              <a:cs typeface="Arial" pitchFamily="34" charset="0"/>
            </a:endParaRPr>
          </a:p>
          <a:p>
            <a:endParaRPr lang="en-US" sz="200" dirty="0" smtClean="0">
              <a:latin typeface="Corbe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1300" dirty="0" smtClean="0">
                <a:solidFill>
                  <a:srgbClr val="000000"/>
                </a:solidFill>
                <a:latin typeface="Corbel" pitchFamily="34" charset="0"/>
                <a:sym typeface="Wingdings"/>
              </a:rPr>
              <a:t>  Improved </a:t>
            </a:r>
            <a:r>
              <a:rPr lang="en-US" sz="1300" dirty="0">
                <a:solidFill>
                  <a:srgbClr val="000000"/>
                </a:solidFill>
                <a:latin typeface="Corbel" pitchFamily="34" charset="0"/>
                <a:sym typeface="Wingdings"/>
              </a:rPr>
              <a:t>patient </a:t>
            </a:r>
            <a:r>
              <a:rPr lang="en-US" sz="1300" dirty="0" smtClean="0">
                <a:solidFill>
                  <a:srgbClr val="000000"/>
                </a:solidFill>
                <a:latin typeface="Corbel" pitchFamily="34" charset="0"/>
                <a:sym typeface="Wingdings"/>
              </a:rPr>
              <a:t>care</a:t>
            </a:r>
          </a:p>
          <a:p>
            <a:pPr>
              <a:buFont typeface="Arial" pitchFamily="34" charset="0"/>
              <a:buChar char="•"/>
            </a:pPr>
            <a:r>
              <a:rPr lang="en-US" sz="1300" dirty="0" smtClean="0">
                <a:solidFill>
                  <a:srgbClr val="000000"/>
                </a:solidFill>
                <a:latin typeface="Corbel" pitchFamily="34" charset="0"/>
                <a:sym typeface="Wingdings"/>
              </a:rPr>
              <a:t>  Improved agency- </a:t>
            </a:r>
          </a:p>
          <a:p>
            <a:r>
              <a:rPr lang="en-US" sz="1300" dirty="0">
                <a:solidFill>
                  <a:srgbClr val="000000"/>
                </a:solidFill>
                <a:latin typeface="Corbel" pitchFamily="34" charset="0"/>
                <a:sym typeface="Wingdings"/>
              </a:rPr>
              <a:t> </a:t>
            </a:r>
            <a:r>
              <a:rPr lang="en-US" sz="1300" dirty="0" smtClean="0">
                <a:solidFill>
                  <a:srgbClr val="000000"/>
                </a:solidFill>
                <a:latin typeface="Corbel" pitchFamily="34" charset="0"/>
                <a:sym typeface="Wingdings"/>
              </a:rPr>
              <a:t>  specific care plans</a:t>
            </a:r>
          </a:p>
          <a:p>
            <a:pPr>
              <a:buFont typeface="Arial" pitchFamily="34" charset="0"/>
              <a:buChar char="•"/>
            </a:pPr>
            <a:r>
              <a:rPr lang="en-US" sz="1300" dirty="0" smtClean="0">
                <a:solidFill>
                  <a:srgbClr val="000000"/>
                </a:solidFill>
                <a:latin typeface="Corbel" pitchFamily="34" charset="0"/>
                <a:sym typeface="Wingdings"/>
              </a:rPr>
              <a:t>  Improved </a:t>
            </a:r>
            <a:r>
              <a:rPr lang="en-US" sz="1300" dirty="0">
                <a:solidFill>
                  <a:srgbClr val="000000"/>
                </a:solidFill>
                <a:latin typeface="Corbel" pitchFamily="34" charset="0"/>
                <a:sym typeface="Wingdings"/>
              </a:rPr>
              <a:t>inter-agency </a:t>
            </a:r>
            <a:r>
              <a:rPr lang="en-US" sz="1300" dirty="0" smtClean="0">
                <a:solidFill>
                  <a:srgbClr val="000000"/>
                </a:solidFill>
                <a:latin typeface="Corbel" pitchFamily="34" charset="0"/>
                <a:sym typeface="Wingdings"/>
              </a:rPr>
              <a:t> </a:t>
            </a:r>
          </a:p>
          <a:p>
            <a:r>
              <a:rPr lang="en-US" sz="1300" dirty="0">
                <a:solidFill>
                  <a:srgbClr val="000000"/>
                </a:solidFill>
                <a:latin typeface="Corbel" pitchFamily="34" charset="0"/>
                <a:sym typeface="Wingdings"/>
              </a:rPr>
              <a:t> </a:t>
            </a:r>
            <a:r>
              <a:rPr lang="en-US" sz="1300" dirty="0" smtClean="0">
                <a:solidFill>
                  <a:srgbClr val="000000"/>
                </a:solidFill>
                <a:latin typeface="Corbel" pitchFamily="34" charset="0"/>
                <a:sym typeface="Wingdings"/>
              </a:rPr>
              <a:t>  communication </a:t>
            </a:r>
            <a:r>
              <a:rPr lang="en-US" sz="1300" dirty="0">
                <a:solidFill>
                  <a:srgbClr val="000000"/>
                </a:solidFill>
                <a:latin typeface="Corbel" pitchFamily="34" charset="0"/>
                <a:sym typeface="Wingdings"/>
              </a:rPr>
              <a:t>and  </a:t>
            </a:r>
            <a:endParaRPr lang="en-US" sz="1300" dirty="0" smtClean="0">
              <a:solidFill>
                <a:srgbClr val="000000"/>
              </a:solidFill>
              <a:latin typeface="Corbel" pitchFamily="34" charset="0"/>
              <a:sym typeface="Wingdings"/>
            </a:endParaRPr>
          </a:p>
          <a:p>
            <a:r>
              <a:rPr lang="en-US" sz="1300" dirty="0" smtClean="0">
                <a:solidFill>
                  <a:srgbClr val="000000"/>
                </a:solidFill>
                <a:latin typeface="Corbel" pitchFamily="34" charset="0"/>
                <a:sym typeface="Wingdings"/>
              </a:rPr>
              <a:t>   relationships </a:t>
            </a:r>
            <a:endParaRPr lang="en-US" sz="1300" dirty="0">
              <a:solidFill>
                <a:srgbClr val="000000"/>
              </a:solidFill>
              <a:latin typeface="Corbel" pitchFamily="34" charset="0"/>
              <a:sym typeface="Wingdings"/>
            </a:endParaRPr>
          </a:p>
          <a:p>
            <a:pPr>
              <a:buFont typeface="Arial" pitchFamily="34" charset="0"/>
              <a:buChar char="•"/>
            </a:pPr>
            <a:endParaRPr lang="en-US" sz="1250" noProof="1" smtClean="0">
              <a:latin typeface="Corbel" pitchFamily="34" charset="0"/>
            </a:endParaRPr>
          </a:p>
          <a:p>
            <a:r>
              <a:rPr lang="en-US" sz="1100" noProof="1" smtClean="0">
                <a:latin typeface="Calibri" pitchFamily="34" charset="0"/>
                <a:cs typeface="Arial" pitchFamily="34" charset="0"/>
              </a:rPr>
              <a:t> </a:t>
            </a:r>
            <a:endParaRPr lang="da-DK" sz="1100" dirty="0">
              <a:latin typeface="Calibri" pitchFamily="34" charset="0"/>
            </a:endParaRPr>
          </a:p>
          <a:p>
            <a:endParaRPr lang="da-DK" dirty="0">
              <a:latin typeface="Calibri" pitchFamily="34" charset="0"/>
            </a:endParaRPr>
          </a:p>
        </p:txBody>
      </p:sp>
      <p:sp>
        <p:nvSpPr>
          <p:cNvPr id="45" name="TextBox 4"/>
          <p:cNvSpPr txBox="1">
            <a:spLocks noChangeArrowheads="1"/>
          </p:cNvSpPr>
          <p:nvPr/>
        </p:nvSpPr>
        <p:spPr bwMode="auto">
          <a:xfrm>
            <a:off x="4936465" y="1901251"/>
            <a:ext cx="12954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nb-NO" sz="1350" b="1" dirty="0" smtClean="0">
                <a:solidFill>
                  <a:srgbClr val="000000"/>
                </a:solidFill>
                <a:latin typeface="Corbel" pitchFamily="34" charset="0"/>
                <a:ea typeface="MS PGothic" pitchFamily="34" charset="-128"/>
              </a:rPr>
              <a:t>Mdsx County CCT Collaborative</a:t>
            </a:r>
            <a:endParaRPr lang="nb-NO" sz="1350" b="1" dirty="0">
              <a:solidFill>
                <a:srgbClr val="000000"/>
              </a:solidFill>
              <a:latin typeface="Corbel" pitchFamily="34" charset="0"/>
              <a:ea typeface="MS PGothic" pitchFamily="34" charset="-128"/>
            </a:endParaRPr>
          </a:p>
        </p:txBody>
      </p:sp>
      <p:grpSp>
        <p:nvGrpSpPr>
          <p:cNvPr id="46" name="Group 19"/>
          <p:cNvGrpSpPr>
            <a:grpSpLocks/>
          </p:cNvGrpSpPr>
          <p:nvPr/>
        </p:nvGrpSpPr>
        <p:grpSpPr bwMode="auto">
          <a:xfrm>
            <a:off x="4900672" y="3281305"/>
            <a:ext cx="158750" cy="158750"/>
            <a:chOff x="530225" y="5016500"/>
            <a:chExt cx="393700" cy="393700"/>
          </a:xfrm>
        </p:grpSpPr>
        <p:sp>
          <p:nvSpPr>
            <p:cNvPr id="47" name="Oval 17"/>
            <p:cNvSpPr>
              <a:spLocks noChangeArrowheads="1"/>
            </p:cNvSpPr>
            <p:nvPr/>
          </p:nvSpPr>
          <p:spPr bwMode="auto">
            <a:xfrm>
              <a:off x="530225" y="5016500"/>
              <a:ext cx="393700" cy="3937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 lang="en-US">
                <a:latin typeface="Calibri" pitchFamily="34" charset="0"/>
              </a:endParaRPr>
            </a:p>
          </p:txBody>
        </p:sp>
        <p:sp>
          <p:nvSpPr>
            <p:cNvPr id="48" name="Isosceles Triangle 47"/>
            <p:cNvSpPr/>
            <p:nvPr/>
          </p:nvSpPr>
          <p:spPr>
            <a:xfrm rot="5400000">
              <a:off x="632587" y="5110988"/>
              <a:ext cx="236220" cy="204724"/>
            </a:xfrm>
            <a:prstGeom prst="triangle">
              <a:avLst/>
            </a:prstGeom>
            <a:solidFill>
              <a:schemeClr val="tx1">
                <a:lumMod val="95000"/>
                <a:lumOff val="5000"/>
              </a:schemeClr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>
                <a:latin typeface="Calibri" pitchFamily="-110" charset="0"/>
                <a:ea typeface="ＭＳ Ｐゴシック" pitchFamily="-110" charset="-128"/>
              </a:endParaRPr>
            </a:p>
          </p:txBody>
        </p:sp>
      </p:grpSp>
      <p:sp>
        <p:nvSpPr>
          <p:cNvPr id="49" name="TextBox 4"/>
          <p:cNvSpPr txBox="1">
            <a:spLocks noChangeArrowheads="1"/>
          </p:cNvSpPr>
          <p:nvPr/>
        </p:nvSpPr>
        <p:spPr bwMode="auto">
          <a:xfrm>
            <a:off x="7000372" y="2174900"/>
            <a:ext cx="12954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nb-NO" sz="1350" b="1" dirty="0" smtClean="0">
                <a:solidFill>
                  <a:srgbClr val="000000"/>
                </a:solidFill>
                <a:latin typeface="Corbel" pitchFamily="34" charset="0"/>
                <a:ea typeface="MS PGothic" pitchFamily="34" charset="-128"/>
              </a:rPr>
              <a:t>Society</a:t>
            </a:r>
            <a:endParaRPr lang="nb-NO" sz="1350" b="1" dirty="0">
              <a:solidFill>
                <a:srgbClr val="000000"/>
              </a:solidFill>
              <a:latin typeface="Corbel" pitchFamily="34" charset="0"/>
              <a:ea typeface="MS PGothic" pitchFamily="34" charset="-128"/>
            </a:endParaRPr>
          </a:p>
        </p:txBody>
      </p:sp>
      <p:sp>
        <p:nvSpPr>
          <p:cNvPr id="50" name="Rektangel 76"/>
          <p:cNvSpPr>
            <a:spLocks noChangeArrowheads="1"/>
          </p:cNvSpPr>
          <p:nvPr/>
        </p:nvSpPr>
        <p:spPr bwMode="auto">
          <a:xfrm>
            <a:off x="7050977" y="3182938"/>
            <a:ext cx="1646300" cy="1792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endParaRPr lang="en-US" sz="200" noProof="1" smtClean="0">
              <a:latin typeface="Calibri" pitchFamily="34" charset="0"/>
              <a:cs typeface="Arial" pitchFamily="34" charset="0"/>
            </a:endParaRPr>
          </a:p>
          <a:p>
            <a:endParaRPr lang="en-US" sz="200" dirty="0" smtClean="0">
              <a:latin typeface="Corbe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1300" dirty="0" smtClean="0">
                <a:solidFill>
                  <a:srgbClr val="000000"/>
                </a:solidFill>
                <a:latin typeface="Corbel" pitchFamily="34" charset="0"/>
                <a:sym typeface="Wingdings"/>
              </a:rPr>
              <a:t>  Increase </a:t>
            </a:r>
            <a:r>
              <a:rPr lang="en-US" sz="1300" dirty="0">
                <a:solidFill>
                  <a:srgbClr val="000000"/>
                </a:solidFill>
                <a:latin typeface="Corbel" pitchFamily="34" charset="0"/>
                <a:sym typeface="Wingdings"/>
              </a:rPr>
              <a:t>in </a:t>
            </a:r>
            <a:r>
              <a:rPr lang="en-US" sz="1300" dirty="0" smtClean="0">
                <a:solidFill>
                  <a:srgbClr val="000000"/>
                </a:solidFill>
                <a:latin typeface="Corbel" pitchFamily="34" charset="0"/>
                <a:sym typeface="Wingdings"/>
              </a:rPr>
              <a:t>safety</a:t>
            </a:r>
            <a:br>
              <a:rPr lang="en-US" sz="1300" dirty="0" smtClean="0">
                <a:solidFill>
                  <a:srgbClr val="000000"/>
                </a:solidFill>
                <a:latin typeface="Corbel" pitchFamily="34" charset="0"/>
                <a:sym typeface="Wingdings"/>
              </a:rPr>
            </a:br>
            <a:r>
              <a:rPr lang="en-US" sz="1300" dirty="0" smtClean="0">
                <a:solidFill>
                  <a:srgbClr val="000000"/>
                </a:solidFill>
                <a:latin typeface="Corbel" pitchFamily="34" charset="0"/>
                <a:sym typeface="Wingdings"/>
              </a:rPr>
              <a:t>    to all</a:t>
            </a:r>
          </a:p>
          <a:p>
            <a:pPr>
              <a:buFont typeface="Arial" pitchFamily="34" charset="0"/>
              <a:buChar char="•"/>
            </a:pPr>
            <a:r>
              <a:rPr lang="en-US" sz="1300" dirty="0">
                <a:solidFill>
                  <a:srgbClr val="000000"/>
                </a:solidFill>
                <a:latin typeface="Corbel" pitchFamily="34" charset="0"/>
                <a:sym typeface="Wingdings"/>
              </a:rPr>
              <a:t> </a:t>
            </a:r>
            <a:r>
              <a:rPr lang="en-US" sz="1300" dirty="0" smtClean="0">
                <a:solidFill>
                  <a:srgbClr val="000000"/>
                </a:solidFill>
                <a:latin typeface="Corbel" pitchFamily="34" charset="0"/>
                <a:sym typeface="Wingdings"/>
              </a:rPr>
              <a:t> Reduction </a:t>
            </a:r>
            <a:r>
              <a:rPr lang="en-US" sz="1300" dirty="0">
                <a:solidFill>
                  <a:srgbClr val="000000"/>
                </a:solidFill>
                <a:latin typeface="Corbel" pitchFamily="34" charset="0"/>
                <a:sym typeface="Wingdings"/>
              </a:rPr>
              <a:t>in </a:t>
            </a:r>
            <a:endParaRPr lang="en-US" sz="1300" dirty="0" smtClean="0">
              <a:solidFill>
                <a:srgbClr val="000000"/>
              </a:solidFill>
              <a:latin typeface="Corbel" pitchFamily="34" charset="0"/>
              <a:sym typeface="Wingdings"/>
            </a:endParaRPr>
          </a:p>
          <a:p>
            <a:r>
              <a:rPr lang="en-US" sz="1300" dirty="0">
                <a:solidFill>
                  <a:srgbClr val="000000"/>
                </a:solidFill>
                <a:latin typeface="Corbel" pitchFamily="34" charset="0"/>
                <a:sym typeface="Wingdings"/>
              </a:rPr>
              <a:t> </a:t>
            </a:r>
            <a:r>
              <a:rPr lang="en-US" sz="1300" dirty="0" smtClean="0">
                <a:solidFill>
                  <a:srgbClr val="000000"/>
                </a:solidFill>
                <a:latin typeface="Corbel" pitchFamily="34" charset="0"/>
                <a:sym typeface="Wingdings"/>
              </a:rPr>
              <a:t>   Medicaid &amp;    </a:t>
            </a:r>
          </a:p>
          <a:p>
            <a:r>
              <a:rPr lang="en-US" sz="1300" dirty="0" smtClean="0">
                <a:solidFill>
                  <a:srgbClr val="000000"/>
                </a:solidFill>
                <a:latin typeface="Corbel" pitchFamily="34" charset="0"/>
                <a:sym typeface="Wingdings"/>
              </a:rPr>
              <a:t>    Medicare expense</a:t>
            </a:r>
          </a:p>
          <a:p>
            <a:pPr>
              <a:buFont typeface="Arial" pitchFamily="34" charset="0"/>
              <a:buChar char="•"/>
            </a:pPr>
            <a:endParaRPr lang="en-US" sz="1250" noProof="1" smtClean="0">
              <a:latin typeface="Corbel" pitchFamily="34" charset="0"/>
            </a:endParaRPr>
          </a:p>
          <a:p>
            <a:r>
              <a:rPr lang="en-US" sz="1100" noProof="1" smtClean="0">
                <a:latin typeface="Calibri" pitchFamily="34" charset="0"/>
                <a:cs typeface="Arial" pitchFamily="34" charset="0"/>
              </a:rPr>
              <a:t> </a:t>
            </a:r>
            <a:endParaRPr lang="da-DK" sz="1100" dirty="0">
              <a:latin typeface="Calibri" pitchFamily="34" charset="0"/>
            </a:endParaRPr>
          </a:p>
          <a:p>
            <a:endParaRPr lang="da-DK" dirty="0">
              <a:latin typeface="Calibri" pitchFamily="34" charset="0"/>
            </a:endParaRPr>
          </a:p>
        </p:txBody>
      </p:sp>
      <p:grpSp>
        <p:nvGrpSpPr>
          <p:cNvPr id="51" name="Group 19"/>
          <p:cNvGrpSpPr>
            <a:grpSpLocks/>
          </p:cNvGrpSpPr>
          <p:nvPr/>
        </p:nvGrpSpPr>
        <p:grpSpPr bwMode="auto">
          <a:xfrm>
            <a:off x="6892227" y="3316735"/>
            <a:ext cx="158750" cy="158750"/>
            <a:chOff x="530225" y="5016500"/>
            <a:chExt cx="393700" cy="393700"/>
          </a:xfrm>
        </p:grpSpPr>
        <p:sp>
          <p:nvSpPr>
            <p:cNvPr id="52" name="Oval 17"/>
            <p:cNvSpPr>
              <a:spLocks noChangeArrowheads="1"/>
            </p:cNvSpPr>
            <p:nvPr/>
          </p:nvSpPr>
          <p:spPr bwMode="auto">
            <a:xfrm>
              <a:off x="530225" y="5016500"/>
              <a:ext cx="393700" cy="3937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 lang="en-US">
                <a:latin typeface="Calibri" pitchFamily="34" charset="0"/>
              </a:endParaRPr>
            </a:p>
          </p:txBody>
        </p:sp>
        <p:sp>
          <p:nvSpPr>
            <p:cNvPr id="53" name="Isosceles Triangle 52"/>
            <p:cNvSpPr/>
            <p:nvPr/>
          </p:nvSpPr>
          <p:spPr>
            <a:xfrm rot="5400000">
              <a:off x="632587" y="5110988"/>
              <a:ext cx="236220" cy="204724"/>
            </a:xfrm>
            <a:prstGeom prst="triangle">
              <a:avLst/>
            </a:prstGeom>
            <a:solidFill>
              <a:schemeClr val="tx1">
                <a:lumMod val="95000"/>
                <a:lumOff val="5000"/>
              </a:schemeClr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>
                <a:latin typeface="Calibri" pitchFamily="-110" charset="0"/>
                <a:ea typeface="ＭＳ Ｐゴシック" pitchFamily="-110" charset="-128"/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11FCB3-1C08-4F1D-A59B-2289C8CF65B3}" type="slidenum">
              <a:rPr lang="en-US" altLang="en-US" b="1" smtClean="0">
                <a:solidFill>
                  <a:schemeClr val="tx2"/>
                </a:solidFill>
                <a:latin typeface="Corbel" pitchFamily="34" charset="0"/>
              </a:rPr>
              <a:pPr>
                <a:defRPr/>
              </a:pPr>
              <a:t>9</a:t>
            </a:fld>
            <a:endParaRPr lang="en-US" altLang="en-US" b="1" dirty="0">
              <a:solidFill>
                <a:schemeClr val="tx2"/>
              </a:solidFill>
              <a:latin typeface="Corbe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261889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7">
      <a:dk1>
        <a:srgbClr val="003366"/>
      </a:dk1>
      <a:lt1>
        <a:srgbClr val="6698CC"/>
      </a:lt1>
      <a:dk2>
        <a:srgbClr val="FFFFFF"/>
      </a:dk2>
      <a:lt2>
        <a:srgbClr val="B3CCE6"/>
      </a:lt2>
      <a:accent1>
        <a:srgbClr val="336599"/>
      </a:accent1>
      <a:accent2>
        <a:srgbClr val="2E4C6B"/>
      </a:accent2>
      <a:accent3>
        <a:srgbClr val="B8CAE2"/>
      </a:accent3>
      <a:accent4>
        <a:srgbClr val="002A56"/>
      </a:accent4>
      <a:accent5>
        <a:srgbClr val="ADB8CA"/>
      </a:accent5>
      <a:accent6>
        <a:srgbClr val="294460"/>
      </a:accent6>
      <a:hlink>
        <a:srgbClr val="0B54A3"/>
      </a:hlink>
      <a:folHlink>
        <a:srgbClr val="0B73E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E2ECF6"/>
        </a:solidFill>
        <a:ln w="762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E2ECF6"/>
        </a:solidFill>
        <a:ln w="762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5A58"/>
        </a:dk1>
        <a:lt1>
          <a:srgbClr val="FFFFFF"/>
        </a:lt1>
        <a:dk2>
          <a:srgbClr val="008080"/>
        </a:dk2>
        <a:lt2>
          <a:srgbClr val="FFFFCC"/>
        </a:lt2>
        <a:accent1>
          <a:srgbClr val="006462"/>
        </a:accent1>
        <a:accent2>
          <a:srgbClr val="008080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007373"/>
        </a:accent6>
        <a:hlink>
          <a:srgbClr val="00ACA8"/>
        </a:hlink>
        <a:folHlink>
          <a:srgbClr val="00444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342F61"/>
        </a:dk1>
        <a:lt1>
          <a:srgbClr val="FFFFFF"/>
        </a:lt1>
        <a:dk2>
          <a:srgbClr val="8794D5"/>
        </a:dk2>
        <a:lt2>
          <a:srgbClr val="FFFFFF"/>
        </a:lt2>
        <a:accent1>
          <a:srgbClr val="504D80"/>
        </a:accent1>
        <a:accent2>
          <a:srgbClr val="9791CA"/>
        </a:accent2>
        <a:accent3>
          <a:srgbClr val="C3C8E7"/>
        </a:accent3>
        <a:accent4>
          <a:srgbClr val="DADADA"/>
        </a:accent4>
        <a:accent5>
          <a:srgbClr val="B3B2C0"/>
        </a:accent5>
        <a:accent6>
          <a:srgbClr val="8883B7"/>
        </a:accent6>
        <a:hlink>
          <a:srgbClr val="322D5A"/>
        </a:hlink>
        <a:folHlink>
          <a:srgbClr val="544C9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DBA6"/>
        </a:lt1>
        <a:dk2>
          <a:srgbClr val="000000"/>
        </a:dk2>
        <a:lt2>
          <a:srgbClr val="FFAC31"/>
        </a:lt2>
        <a:accent1>
          <a:srgbClr val="FF9900"/>
        </a:accent1>
        <a:accent2>
          <a:srgbClr val="FFCC80"/>
        </a:accent2>
        <a:accent3>
          <a:srgbClr val="FFEAD0"/>
        </a:accent3>
        <a:accent4>
          <a:srgbClr val="000000"/>
        </a:accent4>
        <a:accent5>
          <a:srgbClr val="FFCAAA"/>
        </a:accent5>
        <a:accent6>
          <a:srgbClr val="E7B973"/>
        </a:accent6>
        <a:hlink>
          <a:srgbClr val="E68A0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66CCCC"/>
        </a:dk1>
        <a:lt1>
          <a:srgbClr val="FFFFFF"/>
        </a:lt1>
        <a:dk2>
          <a:srgbClr val="2E6B6B"/>
        </a:dk2>
        <a:lt2>
          <a:srgbClr val="2E6B6B"/>
        </a:lt2>
        <a:accent1>
          <a:srgbClr val="9ADEDC"/>
        </a:accent1>
        <a:accent2>
          <a:srgbClr val="45A3A1"/>
        </a:accent2>
        <a:accent3>
          <a:srgbClr val="ADBABA"/>
        </a:accent3>
        <a:accent4>
          <a:srgbClr val="DADADA"/>
        </a:accent4>
        <a:accent5>
          <a:srgbClr val="CAECEB"/>
        </a:accent5>
        <a:accent6>
          <a:srgbClr val="3E9391"/>
        </a:accent6>
        <a:hlink>
          <a:srgbClr val="45A3A1"/>
        </a:hlink>
        <a:folHlink>
          <a:srgbClr val="9ADED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B3CCE6"/>
        </a:dk1>
        <a:lt1>
          <a:srgbClr val="FFFFFF"/>
        </a:lt1>
        <a:dk2>
          <a:srgbClr val="6698CC"/>
        </a:dk2>
        <a:lt2>
          <a:srgbClr val="FFFFFF"/>
        </a:lt2>
        <a:accent1>
          <a:srgbClr val="336599"/>
        </a:accent1>
        <a:accent2>
          <a:srgbClr val="2E4C6B"/>
        </a:accent2>
        <a:accent3>
          <a:srgbClr val="B8CAE2"/>
        </a:accent3>
        <a:accent4>
          <a:srgbClr val="DADADA"/>
        </a:accent4>
        <a:accent5>
          <a:srgbClr val="ADB8CA"/>
        </a:accent5>
        <a:accent6>
          <a:srgbClr val="294460"/>
        </a:accent6>
        <a:hlink>
          <a:srgbClr val="0B54A3"/>
        </a:hlink>
        <a:folHlink>
          <a:srgbClr val="0B73E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496B2E"/>
        </a:dk1>
        <a:lt1>
          <a:srgbClr val="CCE3B5"/>
        </a:lt1>
        <a:dk2>
          <a:srgbClr val="619933"/>
        </a:dk2>
        <a:lt2>
          <a:srgbClr val="F2F8ED"/>
        </a:lt2>
        <a:accent1>
          <a:srgbClr val="94CC66"/>
        </a:accent1>
        <a:accent2>
          <a:srgbClr val="FFFFFF"/>
        </a:accent2>
        <a:accent3>
          <a:srgbClr val="E2EFD7"/>
        </a:accent3>
        <a:accent4>
          <a:srgbClr val="3D5A26"/>
        </a:accent4>
        <a:accent5>
          <a:srgbClr val="C8E2B8"/>
        </a:accent5>
        <a:accent6>
          <a:srgbClr val="E7E7E7"/>
        </a:accent6>
        <a:hlink>
          <a:srgbClr val="4891EA"/>
        </a:hlink>
        <a:folHlink>
          <a:srgbClr val="7AAFF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3366"/>
        </a:dk1>
        <a:lt1>
          <a:srgbClr val="6698CC"/>
        </a:lt1>
        <a:dk2>
          <a:srgbClr val="FFFFFF"/>
        </a:dk2>
        <a:lt2>
          <a:srgbClr val="B3CCE6"/>
        </a:lt2>
        <a:accent1>
          <a:srgbClr val="336599"/>
        </a:accent1>
        <a:accent2>
          <a:srgbClr val="2E4C6B"/>
        </a:accent2>
        <a:accent3>
          <a:srgbClr val="B8CAE2"/>
        </a:accent3>
        <a:accent4>
          <a:srgbClr val="002A56"/>
        </a:accent4>
        <a:accent5>
          <a:srgbClr val="ADB8CA"/>
        </a:accent5>
        <a:accent6>
          <a:srgbClr val="294460"/>
        </a:accent6>
        <a:hlink>
          <a:srgbClr val="0B54A3"/>
        </a:hlink>
        <a:folHlink>
          <a:srgbClr val="0B73E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3718</TotalTime>
  <Words>757</Words>
  <Application>Microsoft Office PowerPoint</Application>
  <PresentationFormat>On-screen Show (4:3)</PresentationFormat>
  <Paragraphs>218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ＭＳ Ｐゴシック</vt:lpstr>
      <vt:lpstr>ＭＳ Ｐゴシック</vt:lpstr>
      <vt:lpstr>Arial</vt:lpstr>
      <vt:lpstr>Calibri</vt:lpstr>
      <vt:lpstr>Corbel</vt:lpstr>
      <vt:lpstr>Symbol</vt:lpstr>
      <vt:lpstr>Wingdings</vt:lpstr>
      <vt:lpstr>Default Design</vt:lpstr>
      <vt:lpstr>Middlesex County Community Care Team:  The Impact of Care Coordination  Across Providers</vt:lpstr>
      <vt:lpstr>Middlesex County CCT Agency Members</vt:lpstr>
      <vt:lpstr>Middlesex County CCT Process </vt:lpstr>
      <vt:lpstr>PowerPoint Presentation</vt:lpstr>
      <vt:lpstr>PowerPoint Presentation</vt:lpstr>
      <vt:lpstr>PowerPoint Presentation</vt:lpstr>
      <vt:lpstr>What We Track &amp; Measure</vt:lpstr>
      <vt:lpstr>PowerPoint Presentation</vt:lpstr>
      <vt:lpstr>PowerPoint Presentation</vt:lpstr>
      <vt:lpstr>What Have We Learned?</vt:lpstr>
      <vt:lpstr>PowerPoint Presentation</vt:lpstr>
    </vt:vector>
  </TitlesOfParts>
  <Company>Clearly Presented Ltd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Formal Powerpoint presentation</dc:title>
  <dc:creator>Presentation Magazine</dc:creator>
  <cp:lastModifiedBy>Schiessl, Carl J.</cp:lastModifiedBy>
  <cp:revision>266</cp:revision>
  <cp:lastPrinted>2015-06-22T18:39:42Z</cp:lastPrinted>
  <dcterms:created xsi:type="dcterms:W3CDTF">2005-03-15T10:04:38Z</dcterms:created>
  <dcterms:modified xsi:type="dcterms:W3CDTF">2017-11-06T14:13:31Z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ublisher">
    <vt:lpwstr>www.presentationmagazine.com</vt:lpwstr>
  </property>
</Properties>
</file>