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07" r:id="rId2"/>
    <p:sldId id="294" r:id="rId3"/>
    <p:sldId id="330" r:id="rId4"/>
    <p:sldId id="331" r:id="rId5"/>
    <p:sldId id="308" r:id="rId6"/>
    <p:sldId id="332" r:id="rId7"/>
    <p:sldId id="333" r:id="rId8"/>
    <p:sldId id="319" r:id="rId9"/>
    <p:sldId id="334" r:id="rId10"/>
    <p:sldId id="335" r:id="rId11"/>
    <p:sldId id="336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55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52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8F306-DF0A-4251-952B-604C18671E99}" type="datetimeFigureOut">
              <a:rPr lang="en-US" smtClean="0"/>
              <a:t>10/12/2017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2A66E-CEF9-4370-B113-E67967E6BC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630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DDECB28-7949-2D41-B09F-12F5139FDC64}" type="datetimeFigureOut">
              <a:rPr lang="en-US"/>
              <a:pPr>
                <a:defRPr/>
              </a:pPr>
              <a:t>10/12/2017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C9ABD47F-F913-FE46-B5C2-394447AF77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46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1697" indent="-285268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1073" indent="-228214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97503" indent="-228214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3932" indent="-228214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0362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66790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3219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79649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2F4091F-4ECC-F644-9320-3A28C92A6A72}" type="slidenum">
              <a:rPr lang="en-US" sz="1200"/>
              <a:pPr eaLnBrk="1" hangingPunct="1"/>
              <a:t>2</a:t>
            </a:fld>
            <a:endParaRPr lang="en-US" sz="1200" dirty="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_tradnl" sz="1000" dirty="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1697" indent="-285268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1073" indent="-228214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97503" indent="-228214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3932" indent="-228214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0362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66790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3219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79649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2F4091F-4ECC-F644-9320-3A28C92A6A72}" type="slidenum">
              <a:rPr lang="en-US" sz="1200"/>
              <a:pPr eaLnBrk="1" hangingPunct="1"/>
              <a:t>3</a:t>
            </a:fld>
            <a:endParaRPr lang="en-US" sz="1200" dirty="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_tradnl" sz="1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59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1697" indent="-285268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1073" indent="-228214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97503" indent="-228214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3932" indent="-228214" defTabSz="92553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0362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66790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3219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79649" indent="-228214" defTabSz="92553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2F4091F-4ECC-F644-9320-3A28C92A6A72}" type="slidenum">
              <a:rPr lang="en-US" sz="1200"/>
              <a:pPr eaLnBrk="1" hangingPunct="1"/>
              <a:t>4</a:t>
            </a:fld>
            <a:endParaRPr lang="en-US" sz="1200" dirty="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_tradnl" sz="1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809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639763" y="3041650"/>
            <a:ext cx="4732337" cy="0"/>
          </a:xfrm>
          <a:prstGeom prst="line">
            <a:avLst/>
          </a:prstGeom>
          <a:ln w="190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100" y="6186488"/>
            <a:ext cx="197485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25" y="6376988"/>
            <a:ext cx="1255713" cy="17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0" y="6057900"/>
            <a:ext cx="91440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9307513" y="0"/>
            <a:ext cx="208915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Title Page Layout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presentation subtitle can also be used for the date. If a subtitle is not needed, delete the text box.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9307513" y="1463675"/>
            <a:ext cx="2089150" cy="32316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Content should not extend beyond the teal line/footer.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 Do not change font size. Should not be smaller than 18pt for paragraph copy.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7330" y="1463040"/>
            <a:ext cx="4922520" cy="1615440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chemeClr val="tx2"/>
                </a:solidFill>
                <a:latin typeface="Calibri" panose="020F0502020204030204" pitchFamily="34" charset="0"/>
                <a:ea typeface="Verdana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430" y="3152458"/>
            <a:ext cx="4937760" cy="1655762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 b="0" cap="all" baseline="0">
                <a:solidFill>
                  <a:schemeClr val="tx1"/>
                </a:solidFill>
                <a:latin typeface="Calibri" panose="020F0502020204030204" pitchFamily="34" charset="0"/>
                <a:ea typeface="Verdana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84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py P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9307513" y="0"/>
            <a:ext cx="208915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Three Column Body Text &amp; Image Layout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Replace slide title text.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paragraph copy as needed. Use indent tool for more styles – bold, regular copy, bullets, etc.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Click the icon within the image box to add a picture. Picture must not exceed size of box provided.</a:t>
            </a:r>
            <a:endParaRPr lang="en-US" sz="1200" dirty="0" smtClean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307513" y="3168650"/>
            <a:ext cx="208915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Content should not extend beyond the teal line/footer.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Headline must be 28pt.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860" y="411480"/>
            <a:ext cx="7860030" cy="4937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6"/>
          </p:nvPr>
        </p:nvSpPr>
        <p:spPr>
          <a:xfrm>
            <a:off x="622826" y="3584391"/>
            <a:ext cx="2489334" cy="23215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6001590" y="3592151"/>
            <a:ext cx="2489334" cy="232926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5"/>
          </p:nvPr>
        </p:nvSpPr>
        <p:spPr>
          <a:xfrm>
            <a:off x="3311907" y="3592151"/>
            <a:ext cx="2489334" cy="23215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3311907" y="1069848"/>
            <a:ext cx="2485300" cy="2329267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6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626860" y="1069848"/>
            <a:ext cx="2485300" cy="2329267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6001590" y="1069848"/>
            <a:ext cx="2485300" cy="2329267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7018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9307513" y="0"/>
            <a:ext cx="208915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Body Text &amp; Chart Layout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Replace slide title text.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paragraph copy as needed. Use indent tool for more styles – bold, regular copy, bullets, etc.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 bottom of page for graphs or charts, use colors within theme.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9307513" y="2797175"/>
            <a:ext cx="208915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Content should not extend beyond the teal line/footer.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Headline must be 28pt.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11479"/>
            <a:ext cx="7860030" cy="4953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630936" y="1069848"/>
            <a:ext cx="7863840" cy="66930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1"/>
          </p:nvPr>
        </p:nvSpPr>
        <p:spPr>
          <a:xfrm>
            <a:off x="630936" y="1971675"/>
            <a:ext cx="7863840" cy="3792538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Click icon to add chart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56341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F7D7D-33C8-5844-8762-7538C64A6C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55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/Bullet Pag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9307513" y="0"/>
            <a:ext cx="2089150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Table of Contents Layout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Table of Contents title can be changed to Agenda or other titles.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Contents with bullet points can be changed and additional bullets can be added by pressing return to create a new line.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9307513" y="2392363"/>
            <a:ext cx="2089150" cy="36009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Content should not extend beyond the teal line/footer.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Headline must be 28pt.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 Do not change font size. Should not be smaller than 18pt for paragraph copy.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860" y="411480"/>
            <a:ext cx="7860030" cy="493776"/>
          </a:xfrm>
        </p:spPr>
        <p:txBody>
          <a:bodyPr/>
          <a:lstStyle>
            <a:lvl1pPr>
              <a:defRPr>
                <a:solidFill>
                  <a:srgbClr val="00BAB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01" y="994051"/>
            <a:ext cx="7871791" cy="4750435"/>
          </a:xfrm>
        </p:spPr>
        <p:txBody>
          <a:bodyPr>
            <a:normAutofit/>
          </a:bodyPr>
          <a:lstStyle>
            <a:lvl1pPr marL="228600" indent="-222250">
              <a:buSzPct val="100000"/>
              <a:buFont typeface="Arial" charset="0"/>
              <a:buChar char="•"/>
              <a:tabLst/>
              <a:defRPr sz="2200" b="0">
                <a:solidFill>
                  <a:srgbClr val="00BAB3"/>
                </a:solidFill>
              </a:defRPr>
            </a:lvl1pPr>
            <a:lvl2pPr marL="804863" indent="0">
              <a:tabLst/>
              <a:defRPr sz="2000">
                <a:solidFill>
                  <a:srgbClr val="00BAB3"/>
                </a:solidFill>
              </a:defRPr>
            </a:lvl2pPr>
            <a:lvl3pPr marL="973138" indent="-168275">
              <a:tabLst/>
              <a:defRPr sz="1800">
                <a:solidFill>
                  <a:srgbClr val="00BAB3"/>
                </a:solidFill>
              </a:defRPr>
            </a:lvl3pPr>
            <a:lvl4pPr marL="1087438" indent="-114300">
              <a:tabLst/>
              <a:defRPr sz="1600">
                <a:solidFill>
                  <a:srgbClr val="00BAB3"/>
                </a:solidFill>
              </a:defRPr>
            </a:lvl4pPr>
            <a:lvl5pPr marL="1200150" indent="-112713">
              <a:tabLst/>
              <a:defRPr sz="1400">
                <a:solidFill>
                  <a:srgbClr val="00BAB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83841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Pag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9307513" y="0"/>
            <a:ext cx="2089150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Image Divider Layout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background image must be replaced to use this page. Right click the image and select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change picture.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Ensure the selected picture is full bleed.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If there is no need for a subtitle, delete the text box.</a:t>
            </a:r>
            <a:endParaRPr lang="en-US" sz="1200" dirty="0" smtClean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9307513" y="2616200"/>
            <a:ext cx="2089150" cy="36009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Divider Title and Divider Subtitle should not exceed 1 line of copy.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 Do not change font size. Should not be smaller than 18pt for paragraph copy.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>
            <a:lvl1pPr>
              <a:defRPr b="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6461"/>
            <a:ext cx="9144000" cy="2247900"/>
          </a:xfrm>
          <a:solidFill>
            <a:schemeClr val="tx2">
              <a:alpha val="90000"/>
            </a:schemeClr>
          </a:solidFill>
        </p:spPr>
        <p:txBody>
          <a:bodyPr lIns="612648" rIns="612648" anchor="ctr">
            <a:normAutofit/>
          </a:bodyPr>
          <a:lstStyle>
            <a:lvl1pPr algn="l">
              <a:lnSpc>
                <a:spcPct val="100000"/>
              </a:lnSpc>
              <a:defRPr sz="6000" b="0" baseline="0">
                <a:solidFill>
                  <a:schemeClr val="bg1"/>
                </a:solidFill>
                <a:latin typeface="Calibri" panose="020F0502020204030204" pitchFamily="34" charset="0"/>
                <a:ea typeface="Verdana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04360"/>
            <a:ext cx="9144000" cy="1089660"/>
          </a:xfrm>
          <a:solidFill>
            <a:schemeClr val="bg1">
              <a:alpha val="90000"/>
            </a:schemeClr>
          </a:solidFill>
          <a:ln>
            <a:noFill/>
          </a:ln>
        </p:spPr>
        <p:txBody>
          <a:bodyPr lIns="612648" anchor="ctr">
            <a:normAutofit/>
          </a:bodyPr>
          <a:lstStyle>
            <a:lvl1pPr marL="0" indent="0" algn="l">
              <a:lnSpc>
                <a:spcPct val="80000"/>
              </a:lnSpc>
              <a:buNone/>
              <a:defRPr sz="2400" b="0" cap="none" baseline="0">
                <a:solidFill>
                  <a:schemeClr val="tx1"/>
                </a:solidFill>
                <a:latin typeface="Calibri" panose="020F0502020204030204" pitchFamily="34" charset="0"/>
                <a:ea typeface="Verdana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13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Page 0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9307513" y="0"/>
            <a:ext cx="208915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Simple Divider Layout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This page is to be used as an alternate to the image divider.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Use divider slides to organize presentation flow. These can be used to for quotes or words of importance throughout presentations.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307513" y="2420938"/>
            <a:ext cx="208915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 Do not change font size. Should not be smaller than 18pt for paragraph copy.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rgbClr val="FFFFFF"/>
          </a:solidFill>
        </p:spPr>
        <p:txBody>
          <a:bodyPr lIns="612648" tIns="612648" rIns="612648" bIns="612648" anchor="ctr">
            <a:noAutofit/>
          </a:bodyPr>
          <a:lstStyle>
            <a:lvl1pPr algn="l">
              <a:lnSpc>
                <a:spcPct val="100000"/>
              </a:lnSpc>
              <a:defRPr sz="7200" b="0" baseline="0">
                <a:solidFill>
                  <a:srgbClr val="00BAB3"/>
                </a:solidFill>
                <a:latin typeface="Calibri" panose="020F0502020204030204" pitchFamily="34" charset="0"/>
                <a:ea typeface="Verdana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561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e Column Text Only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9307513" y="0"/>
            <a:ext cx="2089150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Body Text Only Layout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Replace slide title text.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paragraph copy as needed. Use indent tool for more styles – bold, regular copy, bullets, etc.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9307513" y="1870075"/>
            <a:ext cx="2089150" cy="36009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Content should not extend beyond the teal line/footer.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Headline must be 28pt.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 Do not change font size. Should not be smaller than 18pt for paragraph copy.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11480"/>
            <a:ext cx="7860030" cy="4937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6860" y="1069848"/>
            <a:ext cx="7864106" cy="490961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68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Imag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9307513" y="0"/>
            <a:ext cx="2089150" cy="24929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Body Text and Image Layout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Replace slide title text.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paragraph copy as needed. Use indent tool for more styles – bold, regular copy, bullets, etc.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Click the icon within the image box to add a picture. Picture must not exceed size of box provided.</a:t>
            </a:r>
            <a:endParaRPr lang="en-US" sz="1200" dirty="0" smtClean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9307513" y="3171825"/>
            <a:ext cx="208915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Content should not extend beyond the teal line/footer.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Headline must be 28pt.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4629150" y="1069848"/>
            <a:ext cx="3886200" cy="4910328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11480"/>
            <a:ext cx="7860030" cy="4937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6860" y="1069848"/>
            <a:ext cx="3886200" cy="490961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294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py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9307513" y="0"/>
            <a:ext cx="2089150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Two Column Text Layout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Replace slide title text.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paragraph copy as needed. Use indent tool for more styles – bold, regular copy, bullets, etc.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9307513" y="1870075"/>
            <a:ext cx="208915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Content should not extend beyond the teal line/footer.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Headline must be 28pt.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860" y="411480"/>
            <a:ext cx="7860030" cy="4937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626860" y="1069848"/>
            <a:ext cx="3886200" cy="490961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4600690" y="1069848"/>
            <a:ext cx="3886200" cy="490961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09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Copy P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9307513" y="0"/>
            <a:ext cx="208915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Three Column Body Text Layout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Replace slide title text.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paragraph copy as needed. Use indent tool for more styles – bold, regular copy, bullets, etc.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9307513" y="2058988"/>
            <a:ext cx="208915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Content should not extend beyond the teal line/footer.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Headline must be 28pt.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860" y="411480"/>
            <a:ext cx="7860030" cy="4937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626860" y="1069848"/>
            <a:ext cx="2489334" cy="485157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6"/>
          </p:nvPr>
        </p:nvSpPr>
        <p:spPr>
          <a:xfrm>
            <a:off x="3307873" y="1069848"/>
            <a:ext cx="2489334" cy="485157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7"/>
          </p:nvPr>
        </p:nvSpPr>
        <p:spPr>
          <a:xfrm>
            <a:off x="5997556" y="1069848"/>
            <a:ext cx="2489334" cy="485157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90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py P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9307513" y="0"/>
            <a:ext cx="208915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Three Column Body Text &amp; Image Layout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Replace slide title text.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paragraph copy as needed. Use indent tool for more styles – bold, regular copy, bullets, etc.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Click the icon within the image box to add a picture. Picture must not exceed size of box provided.</a:t>
            </a:r>
            <a:endParaRPr lang="en-US" sz="1200" dirty="0" smtClean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9307513" y="3168650"/>
            <a:ext cx="208915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allow content to exceed space provided. Content should not extend beyond the teal line/footer.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Headline must be 28pt.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 not change colors of typography. Only incorporate colors labeled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theme colors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graphs and charts. </a:t>
            </a:r>
          </a:p>
          <a:p>
            <a:pPr eaLnBrk="1" hangingPunct="1">
              <a:defRPr/>
            </a:pPr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use 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Verdana</a:t>
            </a:r>
            <a:r>
              <a:rPr lang="ja-JP" alt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 the font for all text.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860" y="411480"/>
            <a:ext cx="7860030" cy="4937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6"/>
          </p:nvPr>
        </p:nvSpPr>
        <p:spPr>
          <a:xfrm>
            <a:off x="3307873" y="1069848"/>
            <a:ext cx="2489334" cy="23215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7"/>
          </p:nvPr>
        </p:nvSpPr>
        <p:spPr>
          <a:xfrm>
            <a:off x="5997556" y="1062088"/>
            <a:ext cx="2489334" cy="232926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5"/>
          </p:nvPr>
        </p:nvSpPr>
        <p:spPr>
          <a:xfrm>
            <a:off x="626860" y="1069848"/>
            <a:ext cx="2489334" cy="23215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626860" y="3584391"/>
            <a:ext cx="2485300" cy="2329267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3311907" y="3584391"/>
            <a:ext cx="2485300" cy="2329267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997556" y="3584391"/>
            <a:ext cx="2485300" cy="2329267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6014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44525" y="411163"/>
            <a:ext cx="78597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Your Slide Title Here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4525" y="1071563"/>
            <a:ext cx="786447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Header Text</a:t>
            </a:r>
          </a:p>
          <a:p>
            <a:pPr lvl="1"/>
            <a:r>
              <a:rPr lang="en-US" dirty="0"/>
              <a:t>Indent once for paragraph body copy</a:t>
            </a:r>
          </a:p>
          <a:p>
            <a:pPr lvl="2"/>
            <a:r>
              <a:rPr lang="en-US" dirty="0"/>
              <a:t>Indent 2 times for bulleted text</a:t>
            </a:r>
          </a:p>
          <a:p>
            <a:pPr lvl="3"/>
            <a:r>
              <a:rPr lang="en-US" dirty="0"/>
              <a:t>Indent 3 times for secondary bulleted text</a:t>
            </a:r>
          </a:p>
          <a:p>
            <a:pPr lvl="4"/>
            <a:r>
              <a:rPr lang="en-US" dirty="0"/>
              <a:t>Indent 4 times for tertiary bulleted text</a:t>
            </a:r>
          </a:p>
        </p:txBody>
      </p:sp>
      <p:sp>
        <p:nvSpPr>
          <p:cNvPr id="1030" name="TextBox 10"/>
          <p:cNvSpPr txBox="1">
            <a:spLocks noChangeArrowheads="1"/>
          </p:cNvSpPr>
          <p:nvPr userDrawn="1"/>
        </p:nvSpPr>
        <p:spPr bwMode="auto">
          <a:xfrm>
            <a:off x="8465790" y="6317069"/>
            <a:ext cx="3674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B8030927-C5EA-ED42-95CF-F1DCBFCA40C0}" type="slidenum">
              <a:rPr lang="en-US" sz="1200" smtClean="0">
                <a:latin typeface="Calibri" panose="020F0502020204030204" pitchFamily="34" charset="0"/>
                <a:cs typeface="Calibri" panose="020F0502020204030204" pitchFamily="34" charset="0"/>
              </a:rPr>
              <a:pPr algn="ctr" eaLnBrk="1" hangingPunct="1">
                <a:defRPr/>
              </a:pPr>
              <a:t>‹#›</a:t>
            </a:fld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6137642"/>
            <a:ext cx="1468345" cy="45065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30848"/>
            <a:ext cx="9144000" cy="323273"/>
          </a:xfrm>
          <a:prstGeom prst="rect">
            <a:avLst/>
          </a:prstGeom>
          <a:solidFill>
            <a:srgbClr val="344A9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71581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7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Calibri" panose="020F0502020204030204" pitchFamily="34" charset="0"/>
          <a:ea typeface="ＭＳ Ｐゴシック" charset="0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ea typeface="ＭＳ Ｐゴシック" charset="0"/>
          <a:cs typeface="Verdana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ea typeface="ＭＳ Ｐゴシック" charset="0"/>
          <a:cs typeface="Verdana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ea typeface="ＭＳ Ｐゴシック" charset="0"/>
          <a:cs typeface="Verdana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ea typeface="ＭＳ Ｐゴシック" charset="0"/>
          <a:cs typeface="Verdana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1" fontAlgn="base" hangingPunct="1">
        <a:spcBef>
          <a:spcPts val="1000"/>
        </a:spcBef>
        <a:spcAft>
          <a:spcPct val="0"/>
        </a:spcAft>
        <a:buFont typeface="Arial" charset="0"/>
        <a:defRPr sz="2200" b="1" kern="12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Calibri" panose="020F0502020204030204" pitchFamily="34" charset="0"/>
        </a:defRPr>
      </a:lvl1pPr>
      <a:lvl2pPr marL="6350" indent="450850" algn="l" rtl="0" eaLnBrk="1" fontAlgn="base" hangingPunct="1">
        <a:spcBef>
          <a:spcPts val="5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Calibri" panose="020F0502020204030204" pitchFamily="34" charset="0"/>
          <a:ea typeface="Verdana" charset="0"/>
          <a:cs typeface="Calibri" panose="020F0502020204030204" pitchFamily="34" charset="0"/>
        </a:defRPr>
      </a:lvl2pPr>
      <a:lvl3pPr marL="120650" indent="-136525" algn="l" rtl="0" eaLnBrk="1" fontAlgn="base" hangingPunct="1"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Calibri" panose="020F0502020204030204" pitchFamily="34" charset="0"/>
          <a:ea typeface="Verdana" charset="0"/>
          <a:cs typeface="Calibri" panose="020F0502020204030204" pitchFamily="34" charset="0"/>
        </a:defRPr>
      </a:lvl3pPr>
      <a:lvl4pPr marL="234950" indent="-136525" algn="l" rtl="0" eaLnBrk="1" fontAlgn="base" hangingPunct="1">
        <a:spcBef>
          <a:spcPts val="500"/>
        </a:spcBef>
        <a:spcAft>
          <a:spcPct val="0"/>
        </a:spcAft>
        <a:buFont typeface="Courier New" charset="0"/>
        <a:buChar char="o"/>
        <a:defRPr sz="1400" kern="1200">
          <a:solidFill>
            <a:schemeClr val="tx1"/>
          </a:solidFill>
          <a:latin typeface="Calibri" panose="020F0502020204030204" pitchFamily="34" charset="0"/>
          <a:ea typeface="Verdana" charset="0"/>
          <a:cs typeface="Calibri" panose="020F0502020204030204" pitchFamily="34" charset="0"/>
        </a:defRPr>
      </a:lvl4pPr>
      <a:lvl5pPr marL="349250" indent="-136525" algn="l" rtl="0" eaLnBrk="1" fontAlgn="base" hangingPunct="1">
        <a:spcBef>
          <a:spcPts val="500"/>
        </a:spcBef>
        <a:spcAft>
          <a:spcPct val="0"/>
        </a:spcAft>
        <a:buFont typeface="Lucida Grande" charset="0"/>
        <a:buChar char="-"/>
        <a:defRPr sz="1200" kern="1200">
          <a:solidFill>
            <a:schemeClr val="tx1"/>
          </a:solidFill>
          <a:latin typeface="Calibri" panose="020F0502020204030204" pitchFamily="34" charset="0"/>
          <a:ea typeface="Verdana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860" y="726134"/>
            <a:ext cx="7860030" cy="1690254"/>
          </a:xfrm>
        </p:spPr>
        <p:txBody>
          <a:bodyPr/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000" dirty="0" smtClean="0">
                <a:solidFill>
                  <a:schemeClr val="accent3"/>
                </a:solidFill>
              </a:rPr>
              <a:t>Community Care Teams</a:t>
            </a:r>
            <a:endParaRPr lang="en-US" sz="4000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01" y="7625081"/>
            <a:ext cx="2516699" cy="45719"/>
          </a:xfrm>
        </p:spPr>
        <p:txBody>
          <a:bodyPr>
            <a:normAutofit fontScale="25000" lnSpcReduction="20000"/>
          </a:bodyPr>
          <a:lstStyle/>
          <a:p>
            <a:pPr marL="6350" indent="0">
              <a:buNone/>
            </a:pPr>
            <a:r>
              <a:rPr lang="en-US" dirty="0" smtClean="0"/>
              <a:t> 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453646" y="4371362"/>
            <a:ext cx="5349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Carl Schiessl, Director, Regulatory Advocacy</a:t>
            </a:r>
          </a:p>
          <a:p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Connecticut Hospital Association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53646" y="5295446"/>
            <a:ext cx="6514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Mobile Integrated Health Working Group</a:t>
            </a:r>
          </a:p>
          <a:p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October 17, 2017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84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626860" y="854834"/>
            <a:ext cx="7860030" cy="493776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a typeface="Verdana" panose="020B0604030504040204" pitchFamily="34" charset="0"/>
              </a:rPr>
              <a:t>CCT Challenges </a:t>
            </a:r>
            <a:endParaRPr lang="en-US" sz="320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430823" y="1798790"/>
            <a:ext cx="8326315" cy="356292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Recruit and maintain essential community providers, </a:t>
            </a:r>
            <a:r>
              <a:rPr lang="en-US" sz="2600" u="sng" dirty="0" smtClean="0">
                <a:solidFill>
                  <a:srgbClr val="000000"/>
                </a:solidFill>
                <a:ea typeface="Verdana" panose="020B0604030504040204" pitchFamily="34" charset="0"/>
              </a:rPr>
              <a:t>including EMS providers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Obtain support from senior management of all community providers, as well as local and state agencies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Dedicate sufficient personnel </a:t>
            </a:r>
            <a:r>
              <a:rPr lang="en-US" sz="2600" dirty="0">
                <a:solidFill>
                  <a:srgbClr val="000000"/>
                </a:solidFill>
                <a:ea typeface="Verdana" panose="020B0604030504040204" pitchFamily="34" charset="0"/>
              </a:rPr>
              <a:t>and resources to manage </a:t>
            </a: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CCTs</a:t>
            </a:r>
            <a:endParaRPr lang="en-US" sz="2600" dirty="0">
              <a:solidFill>
                <a:srgbClr val="000000"/>
              </a:solidFill>
              <a:ea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Obtain and manage patient information in accordance with privacy laws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sz="2400" dirty="0" smtClean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0" indent="0">
              <a:buFont typeface="Arial" charset="0"/>
              <a:buNone/>
              <a:defRPr/>
            </a:pPr>
            <a:endParaRPr lang="en-US" sz="2400" dirty="0">
              <a:solidFill>
                <a:srgbClr val="008B86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5936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626860" y="1577109"/>
            <a:ext cx="7860030" cy="3562928"/>
          </a:xfrm>
        </p:spPr>
        <p:txBody>
          <a:bodyPr>
            <a:normAutofit/>
          </a:bodyPr>
          <a:lstStyle/>
          <a:p>
            <a:pPr marL="6350" indent="0">
              <a:buNone/>
              <a:defRPr/>
            </a:pPr>
            <a:endParaRPr lang="en-US" sz="2400" dirty="0" smtClean="0">
              <a:solidFill>
                <a:schemeClr val="accent1">
                  <a:lumMod val="50000"/>
                </a:schemeClr>
              </a:solidFill>
              <a:latin typeface="Century Gothic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 smtClean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0" indent="0">
              <a:buFont typeface="Arial" charset="0"/>
              <a:buNone/>
              <a:defRPr/>
            </a:pPr>
            <a:endParaRPr lang="en-US" sz="2400" dirty="0">
              <a:solidFill>
                <a:srgbClr val="008B86"/>
              </a:solidFill>
              <a:latin typeface="Century Gothic"/>
              <a:cs typeface="Century Gothic"/>
            </a:endParaRPr>
          </a:p>
        </p:txBody>
      </p:sp>
      <p:pic>
        <p:nvPicPr>
          <p:cNvPr id="4" name="Picture 2" descr="http://wondrouspics.com/wp-content/uploads/2012/04/Question_mark_3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092" y="1787092"/>
            <a:ext cx="1177479" cy="227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629133" y="4898934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Carl Schiessl, CHA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Schiessl@chime.org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203-294-7341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20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39738" y="855366"/>
            <a:ext cx="8413750" cy="6270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0000"/>
                </a:solidFill>
                <a:ea typeface="Verdana" panose="020B0604030504040204" pitchFamily="34" charset="0"/>
              </a:rPr>
              <a:t>Scope of the Problem</a:t>
            </a:r>
          </a:p>
        </p:txBody>
      </p:sp>
      <p:sp>
        <p:nvSpPr>
          <p:cNvPr id="7171" name="Rectangle 3"/>
          <p:cNvSpPr txBox="1">
            <a:spLocks noChangeArrowheads="1"/>
          </p:cNvSpPr>
          <p:nvPr/>
        </p:nvSpPr>
        <p:spPr bwMode="auto">
          <a:xfrm>
            <a:off x="277813" y="1518941"/>
            <a:ext cx="3886200" cy="506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3429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buFont typeface="Wingdings" charset="0"/>
              <a:buNone/>
              <a:defRPr/>
            </a:pPr>
            <a:endParaRPr lang="en-US" sz="500" dirty="0">
              <a:solidFill>
                <a:schemeClr val="accent4">
                  <a:lumMod val="10000"/>
                </a:schemeClr>
              </a:solidFill>
              <a:latin typeface="+mn-lt"/>
              <a:ea typeface="ＭＳ Ｐゴシック" charset="0"/>
              <a:cs typeface="ＭＳ Ｐゴシック" charset="0"/>
            </a:endParaRP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buFont typeface="Wingdings" charset="0"/>
              <a:buNone/>
              <a:defRPr/>
            </a:pPr>
            <a:endParaRPr lang="en-US" sz="500" dirty="0" smtClean="0">
              <a:solidFill>
                <a:schemeClr val="accent4">
                  <a:lumMod val="10000"/>
                </a:schemeClr>
              </a:solidFill>
              <a:latin typeface="+mn-lt"/>
              <a:ea typeface="ＭＳ Ｐゴシック" charset="0"/>
              <a:cs typeface="ＭＳ Ｐゴシック" charset="0"/>
            </a:endParaRP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buFont typeface="Wingdings" charset="0"/>
              <a:buNone/>
              <a:defRPr/>
            </a:pPr>
            <a:r>
              <a:rPr lang="en-US" dirty="0" smtClean="0">
                <a:solidFill>
                  <a:schemeClr val="accent4">
                    <a:lumMod val="10000"/>
                  </a:schemeClr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Fragmented system</a:t>
            </a: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buFont typeface="Wingdings" charset="0"/>
              <a:buNone/>
              <a:defRPr/>
            </a:pPr>
            <a:endParaRPr lang="en-US" sz="1800" dirty="0" smtClean="0">
              <a:solidFill>
                <a:schemeClr val="accent4">
                  <a:lumMod val="10000"/>
                </a:schemeClr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endParaRPr lang="en-US" sz="1800" dirty="0" smtClean="0">
              <a:solidFill>
                <a:schemeClr val="accent4">
                  <a:lumMod val="10000"/>
                </a:schemeClr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endParaRPr lang="en-US" dirty="0" smtClean="0">
              <a:solidFill>
                <a:schemeClr val="accent4">
                  <a:lumMod val="10000"/>
                </a:schemeClr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dirty="0" smtClean="0">
                <a:solidFill>
                  <a:schemeClr val="accent4">
                    <a:lumMod val="10000"/>
                  </a:schemeClr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Limited definition of health </a:t>
            </a:r>
            <a:endParaRPr lang="en-US" dirty="0">
              <a:solidFill>
                <a:schemeClr val="accent4">
                  <a:lumMod val="10000"/>
                </a:schemeClr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endParaRPr lang="en-US" sz="1800" dirty="0" smtClean="0">
              <a:solidFill>
                <a:schemeClr val="accent4">
                  <a:lumMod val="10000"/>
                </a:schemeClr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buFont typeface="Wingdings" charset="0"/>
              <a:buNone/>
              <a:defRPr/>
            </a:pPr>
            <a:endParaRPr lang="en-US" sz="1800" dirty="0" smtClean="0">
              <a:solidFill>
                <a:schemeClr val="accent4">
                  <a:lumMod val="10000"/>
                </a:schemeClr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buFont typeface="Wingdings" charset="0"/>
              <a:buNone/>
              <a:defRPr/>
            </a:pPr>
            <a:endParaRPr lang="en-US" sz="1800" dirty="0" smtClean="0">
              <a:solidFill>
                <a:schemeClr val="accent4">
                  <a:lumMod val="10000"/>
                </a:schemeClr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algn="r">
              <a:spcBef>
                <a:spcPct val="20000"/>
              </a:spcBef>
              <a:buClr>
                <a:schemeClr val="tx2"/>
              </a:buClr>
              <a:buSzPct val="70000"/>
              <a:buFont typeface="Wingdings" charset="0"/>
              <a:buNone/>
              <a:defRPr/>
            </a:pPr>
            <a:r>
              <a:rPr lang="en-US" dirty="0" smtClean="0">
                <a:solidFill>
                  <a:schemeClr val="accent4">
                    <a:lumMod val="10000"/>
                  </a:schemeClr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Homelessness, lack of substance abuse treatment, other social stressors </a:t>
            </a:r>
            <a:endParaRPr lang="en-US" dirty="0">
              <a:solidFill>
                <a:schemeClr val="accent4">
                  <a:lumMod val="10000"/>
                </a:schemeClr>
              </a:solidFill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</p:txBody>
      </p:sp>
      <p:sp>
        <p:nvSpPr>
          <p:cNvPr id="2" name="Left Brace 1"/>
          <p:cNvSpPr/>
          <p:nvPr/>
        </p:nvSpPr>
        <p:spPr>
          <a:xfrm>
            <a:off x="4425951" y="1722140"/>
            <a:ext cx="442912" cy="623887"/>
          </a:xfrm>
          <a:prstGeom prst="leftBrace">
            <a:avLst>
              <a:gd name="adj1" fmla="val 8333"/>
              <a:gd name="adj2" fmla="val 39822"/>
            </a:avLst>
          </a:prstGeom>
          <a:ln w="762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>
            <a:off x="4456114" y="4657428"/>
            <a:ext cx="444500" cy="669925"/>
          </a:xfrm>
          <a:prstGeom prst="leftBrace">
            <a:avLst/>
          </a:prstGeom>
          <a:ln w="762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4992688" y="1589277"/>
            <a:ext cx="4019550" cy="470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3429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marL="285750" indent="-285750">
              <a:spcBef>
                <a:spcPct val="200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Poor coordination of services</a:t>
            </a:r>
          </a:p>
          <a:p>
            <a:pPr marL="285750" indent="-285750">
              <a:spcBef>
                <a:spcPct val="200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Disconnect between the hospital and </a:t>
            </a:r>
            <a:r>
              <a:rPr lang="en-US" sz="2000" i="1" dirty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o</a:t>
            </a:r>
            <a:r>
              <a:rPr lang="en-US" sz="2000" i="1" dirty="0" smtClean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utpatient care </a:t>
            </a:r>
            <a:endParaRPr lang="en-US" sz="1400" i="1" dirty="0">
              <a:solidFill>
                <a:srgbClr val="C00000"/>
              </a:solidFill>
              <a:latin typeface="+mn-lt"/>
              <a:ea typeface="ＭＳ Ｐゴシック" charset="0"/>
              <a:cs typeface="ＭＳ Ｐゴシック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100000"/>
              <a:defRPr/>
            </a:pPr>
            <a:endParaRPr lang="en-US" sz="2000" i="1" dirty="0">
              <a:solidFill>
                <a:srgbClr val="C00000"/>
              </a:solidFill>
              <a:latin typeface="+mn-lt"/>
              <a:ea typeface="ＭＳ Ｐゴシック" charset="0"/>
              <a:cs typeface="ＭＳ Ｐゴシック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Social determinants impact the health and well being of patients and how frequently they come to the hospital 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100000"/>
              <a:defRPr/>
            </a:pPr>
            <a:endParaRPr lang="en-US" sz="2000" i="1" dirty="0" smtClean="0">
              <a:solidFill>
                <a:srgbClr val="C00000"/>
              </a:solidFill>
              <a:latin typeface="+mn-lt"/>
              <a:ea typeface="ＭＳ Ｐゴシック" charset="0"/>
              <a:cs typeface="ＭＳ Ｐゴシック" charset="0"/>
            </a:endParaRPr>
          </a:p>
          <a:p>
            <a:pPr marL="285750" indent="-285750">
              <a:spcBef>
                <a:spcPct val="200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Overuse of acute </a:t>
            </a:r>
            <a:r>
              <a:rPr lang="en-US" sz="2000" i="1" dirty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s</a:t>
            </a:r>
            <a:r>
              <a:rPr lang="en-US" sz="2000" i="1" dirty="0" smtClean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ervices</a:t>
            </a:r>
            <a:endParaRPr lang="en-US" sz="2000" i="1" dirty="0">
              <a:solidFill>
                <a:srgbClr val="C00000"/>
              </a:solidFill>
              <a:latin typeface="+mn-lt"/>
              <a:ea typeface="ＭＳ Ｐゴシック" charset="0"/>
              <a:cs typeface="ＭＳ Ｐゴシック" charset="0"/>
            </a:endParaRPr>
          </a:p>
          <a:p>
            <a:pPr marL="285750" indent="-285750">
              <a:spcBef>
                <a:spcPct val="200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Worsening medical conditions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100000"/>
              <a:defRPr/>
            </a:pPr>
            <a:endParaRPr lang="en-US" sz="1400" dirty="0" smtClean="0">
              <a:solidFill>
                <a:srgbClr val="C00000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5851" name="TextBox 15"/>
          <p:cNvSpPr txBox="1">
            <a:spLocks noChangeArrowheads="1"/>
          </p:cNvSpPr>
          <p:nvPr/>
        </p:nvSpPr>
        <p:spPr bwMode="auto">
          <a:xfrm>
            <a:off x="2635250" y="3835102"/>
            <a:ext cx="363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dirty="0"/>
              <a:t>+</a:t>
            </a:r>
          </a:p>
        </p:txBody>
      </p:sp>
      <p:sp>
        <p:nvSpPr>
          <p:cNvPr id="35852" name="TextBox 17"/>
          <p:cNvSpPr txBox="1">
            <a:spLocks noChangeArrowheads="1"/>
          </p:cNvSpPr>
          <p:nvPr/>
        </p:nvSpPr>
        <p:spPr bwMode="auto">
          <a:xfrm>
            <a:off x="2635250" y="2238078"/>
            <a:ext cx="363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dirty="0"/>
              <a:t>+</a:t>
            </a:r>
          </a:p>
        </p:txBody>
      </p:sp>
      <p:sp>
        <p:nvSpPr>
          <p:cNvPr id="16" name="Left Brace 15"/>
          <p:cNvSpPr/>
          <p:nvPr/>
        </p:nvSpPr>
        <p:spPr>
          <a:xfrm>
            <a:off x="4425951" y="3211215"/>
            <a:ext cx="442912" cy="623887"/>
          </a:xfrm>
          <a:prstGeom prst="leftBrace">
            <a:avLst/>
          </a:prstGeom>
          <a:ln w="762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25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39738" y="855372"/>
            <a:ext cx="8413750" cy="6270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0000"/>
                </a:solidFill>
                <a:ea typeface="Verdana" panose="020B0604030504040204" pitchFamily="34" charset="0"/>
              </a:rPr>
              <a:t>Consequences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58116" y="1656171"/>
            <a:ext cx="745461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49" name="TextBox 6"/>
          <p:cNvSpPr txBox="1">
            <a:spLocks noChangeArrowheads="1"/>
          </p:cNvSpPr>
          <p:nvPr/>
        </p:nvSpPr>
        <p:spPr bwMode="auto">
          <a:xfrm>
            <a:off x="-101023" y="1947510"/>
            <a:ext cx="841375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 dirty="0" smtClean="0">
                <a:solidFill>
                  <a:srgbClr val="0D171E"/>
                </a:solidFill>
              </a:rPr>
              <a:t> </a:t>
            </a:r>
            <a:r>
              <a:rPr lang="en-US" sz="2000" b="1" i="1" dirty="0">
                <a:solidFill>
                  <a:srgbClr val="0D171E"/>
                </a:solidFill>
              </a:rPr>
              <a:t>	</a:t>
            </a:r>
            <a:r>
              <a:rPr lang="en-US" sz="2800" dirty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Poor </a:t>
            </a:r>
            <a:r>
              <a:rPr lang="en-US" sz="2800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Outcomes </a:t>
            </a:r>
          </a:p>
          <a:p>
            <a:pPr eaLnBrk="1" hangingPunct="1"/>
            <a:r>
              <a:rPr lang="en-US" sz="2800" dirty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	</a:t>
            </a:r>
            <a:endParaRPr lang="en-US" sz="2800" dirty="0" smtClean="0">
              <a:solidFill>
                <a:srgbClr val="0D171E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sz="2800" dirty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Wasted Resources</a:t>
            </a:r>
          </a:p>
          <a:p>
            <a:pPr eaLnBrk="1" hangingPunct="1"/>
            <a:r>
              <a:rPr lang="en-US" sz="2800" dirty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	</a:t>
            </a:r>
          </a:p>
          <a:p>
            <a:pPr eaLnBrk="1" hangingPunct="1"/>
            <a:r>
              <a:rPr lang="en-US" sz="2800" dirty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Unsustainable Finances</a:t>
            </a:r>
          </a:p>
          <a:p>
            <a:pPr eaLnBrk="1" hangingPunct="1"/>
            <a:endParaRPr lang="en-US" sz="2800" dirty="0">
              <a:solidFill>
                <a:srgbClr val="0D171E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sz="2800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	Overworked Providers</a:t>
            </a:r>
            <a:endParaRPr lang="en-US" sz="2800" dirty="0">
              <a:solidFill>
                <a:srgbClr val="0D171E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15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39738" y="855383"/>
            <a:ext cx="8413750" cy="6270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0000"/>
                </a:solidFill>
                <a:ea typeface="Verdana" panose="020B0604030504040204" pitchFamily="34" charset="0"/>
              </a:rPr>
              <a:t>Frequent Visitors</a:t>
            </a:r>
          </a:p>
        </p:txBody>
      </p:sp>
      <p:sp>
        <p:nvSpPr>
          <p:cNvPr id="35849" name="TextBox 6"/>
          <p:cNvSpPr txBox="1">
            <a:spLocks noChangeArrowheads="1"/>
          </p:cNvSpPr>
          <p:nvPr/>
        </p:nvSpPr>
        <p:spPr bwMode="auto">
          <a:xfrm>
            <a:off x="554181" y="2022122"/>
            <a:ext cx="8077201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 2013, in the </a:t>
            </a:r>
            <a:r>
              <a:rPr lang="en-US" dirty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United States, </a:t>
            </a:r>
            <a:r>
              <a:rPr lang="en-US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1 </a:t>
            </a:r>
            <a:r>
              <a:rPr lang="en-US" dirty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of every 8 ED visits </a:t>
            </a:r>
            <a:r>
              <a:rPr lang="en-US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was </a:t>
            </a:r>
            <a:r>
              <a:rPr lang="en-US" dirty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related to a mental health or substance use </a:t>
            </a:r>
            <a:r>
              <a:rPr lang="en-US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disorder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dirty="0">
              <a:solidFill>
                <a:srgbClr val="0D171E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dirty="0" smtClean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Connecticut emergency departments treated more than 8,400 patients at least 7 times in 6 months, totaling approximately 58,000 visits </a:t>
            </a:r>
          </a:p>
          <a:p>
            <a:pPr eaLnBrk="1" hangingPunct="1"/>
            <a:r>
              <a:rPr lang="en-US" dirty="0">
                <a:solidFill>
                  <a:srgbClr val="0D171E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	</a:t>
            </a:r>
            <a:endParaRPr lang="en-US" dirty="0" smtClean="0">
              <a:solidFill>
                <a:srgbClr val="0D171E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79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626860" y="854832"/>
            <a:ext cx="7860030" cy="493776"/>
          </a:xfrm>
        </p:spPr>
        <p:txBody>
          <a:bodyPr/>
          <a:lstStyle/>
          <a:p>
            <a:pPr algn="ctr"/>
            <a:r>
              <a:rPr lang="en-US" sz="32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Who are the Frequent Visitors? </a:t>
            </a:r>
            <a:endParaRPr lang="en-US" sz="3200" b="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-140677" y="1727200"/>
            <a:ext cx="9020908" cy="5130800"/>
          </a:xfrm>
        </p:spPr>
        <p:txBody>
          <a:bodyPr>
            <a:normAutofit/>
          </a:bodyPr>
          <a:lstStyle/>
          <a:p>
            <a:pPr marL="1147763" lvl="1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ea typeface="Verdana" panose="020B0604030504040204" pitchFamily="34" charset="0"/>
              </a:rPr>
              <a:t>Seven or more visits in a six-month period</a:t>
            </a: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ea typeface="Verdana" panose="020B0604030504040204" pitchFamily="34" charset="0"/>
              </a:rPr>
              <a:t>Disproportionate rates of mental health and/or substance misuse diagnoses</a:t>
            </a: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ea typeface="Verdana" panose="020B0604030504040204" pitchFamily="34" charset="0"/>
              </a:rPr>
              <a:t>Medicaid or no insurance</a:t>
            </a: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ea typeface="Verdana" panose="020B0604030504040204" pitchFamily="34" charset="0"/>
              </a:rPr>
              <a:t>Homeless or housing unstable</a:t>
            </a: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ea typeface="Verdana" panose="020B0604030504040204" pitchFamily="34" charset="0"/>
              </a:rPr>
              <a:t>Alcohol </a:t>
            </a:r>
            <a:r>
              <a:rPr lang="en-US" sz="2400" dirty="0">
                <a:solidFill>
                  <a:srgbClr val="000000"/>
                </a:solidFill>
                <a:ea typeface="Verdana" panose="020B0604030504040204" pitchFamily="34" charset="0"/>
              </a:rPr>
              <a:t>m</a:t>
            </a:r>
            <a:r>
              <a:rPr lang="en-US" sz="2400" dirty="0" smtClean="0">
                <a:solidFill>
                  <a:srgbClr val="000000"/>
                </a:solidFill>
                <a:ea typeface="Verdana" panose="020B0604030504040204" pitchFamily="34" charset="0"/>
              </a:rPr>
              <a:t>isuse diagnosis</a:t>
            </a: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ea typeface="Verdana" panose="020B0604030504040204" pitchFamily="34" charset="0"/>
              </a:rPr>
              <a:t>S</a:t>
            </a:r>
            <a:r>
              <a:rPr lang="en-US" sz="2400" dirty="0" smtClean="0">
                <a:solidFill>
                  <a:srgbClr val="000000"/>
                </a:solidFill>
                <a:ea typeface="Verdana" panose="020B0604030504040204" pitchFamily="34" charset="0"/>
              </a:rPr>
              <a:t>eeking controlled substances or pain management </a:t>
            </a: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ea typeface="Verdana" panose="020B0604030504040204" pitchFamily="34" charset="0"/>
              </a:rPr>
              <a:t>Chronic disease or other complex medical conditions </a:t>
            </a: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 smtClean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 smtClean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0" indent="0">
              <a:buFont typeface="Arial" charset="0"/>
              <a:buNone/>
              <a:defRPr/>
            </a:pPr>
            <a:endParaRPr lang="en-US" sz="2400" dirty="0">
              <a:solidFill>
                <a:srgbClr val="008B86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5063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626860" y="854828"/>
            <a:ext cx="7860030" cy="493776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a typeface="Verdana" panose="020B0604030504040204" pitchFamily="34" charset="0"/>
              </a:rPr>
              <a:t>One Solution: Community Care Teams </a:t>
            </a:r>
            <a:endParaRPr lang="en-US" sz="320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626860" y="1665567"/>
            <a:ext cx="7860030" cy="3562928"/>
          </a:xfrm>
        </p:spPr>
        <p:txBody>
          <a:bodyPr>
            <a:normAutofit/>
          </a:bodyPr>
          <a:lstStyle/>
          <a:p>
            <a:pPr marL="6350" indent="0">
              <a:buNone/>
              <a:defRPr/>
            </a:pPr>
            <a:r>
              <a:rPr lang="en-US" sz="2600" dirty="0" smtClean="0">
                <a:solidFill>
                  <a:srgbClr val="000000"/>
                </a:solidFill>
                <a:latin typeface="+mn-lt"/>
                <a:ea typeface="Verdana" panose="020B0604030504040204" pitchFamily="34" charset="0"/>
              </a:rPr>
              <a:t>A Community Care Team (CCT) is a team of local medical, behavioral health, and social service providers utilizing a wraparound approach to provide patient-centered care, requiring multi-agency partnership and care planning, and the use of traditional and non-traditional supports and services. </a:t>
            </a:r>
            <a:endParaRPr lang="en-US" sz="2400" dirty="0" smtClean="0">
              <a:solidFill>
                <a:srgbClr val="000000"/>
              </a:solidFill>
              <a:latin typeface="+mn-lt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 smtClean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0" indent="0">
              <a:buFont typeface="Arial" charset="0"/>
              <a:buNone/>
              <a:defRPr/>
            </a:pPr>
            <a:endParaRPr lang="en-US" sz="2400" dirty="0">
              <a:solidFill>
                <a:srgbClr val="008B86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7449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626860" y="854832"/>
            <a:ext cx="7860030" cy="493776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a typeface="Verdana" panose="020B0604030504040204" pitchFamily="34" charset="0"/>
              </a:rPr>
              <a:t>CCT Structure and Function </a:t>
            </a:r>
            <a:endParaRPr lang="en-US" sz="320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626860" y="1798788"/>
            <a:ext cx="7860030" cy="356292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Broad coalition of service providers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Meet regularly to review patient outcomes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Identify frequent visitors to EDs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Obtain a Release of Information form (ROI)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Develop an Intensive Case Management (ICM) </a:t>
            </a:r>
            <a:r>
              <a:rPr lang="en-US" sz="2600" dirty="0">
                <a:solidFill>
                  <a:srgbClr val="000000"/>
                </a:solidFill>
                <a:ea typeface="Verdana" panose="020B0604030504040204" pitchFamily="34" charset="0"/>
              </a:rPr>
              <a:t>p</a:t>
            </a: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lan for each patient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ea typeface="Verdana" panose="020B0604030504040204" pitchFamily="34" charset="0"/>
              </a:rPr>
              <a:t>Connect the patient to services</a:t>
            </a:r>
          </a:p>
          <a:p>
            <a:pPr marL="6350" indent="0">
              <a:buNone/>
              <a:defRPr/>
            </a:pPr>
            <a:endParaRPr lang="en-US" sz="2400" dirty="0" smtClean="0">
              <a:solidFill>
                <a:schemeClr val="accent1">
                  <a:lumMod val="50000"/>
                </a:schemeClr>
              </a:solidFill>
              <a:latin typeface="Century Gothic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 smtClean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0" indent="0">
              <a:buFont typeface="Arial" charset="0"/>
              <a:buNone/>
              <a:defRPr/>
            </a:pPr>
            <a:endParaRPr lang="en-US" sz="2400" dirty="0">
              <a:solidFill>
                <a:srgbClr val="008B86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9165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644525" y="854513"/>
            <a:ext cx="7859713" cy="49530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a typeface="Verdana" panose="020B0604030504040204" pitchFamily="34" charset="0"/>
              </a:rPr>
              <a:t>Who are CCT Stakeholders?</a:t>
            </a:r>
            <a:endParaRPr lang="en-US" sz="320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38914" name="Content Placeholder 2"/>
          <p:cNvSpPr>
            <a:spLocks noGrp="1"/>
          </p:cNvSpPr>
          <p:nvPr>
            <p:ph sz="half" idx="1"/>
          </p:nvPr>
        </p:nvSpPr>
        <p:spPr>
          <a:xfrm>
            <a:off x="166688" y="1524004"/>
            <a:ext cx="4227512" cy="4559300"/>
          </a:xfrm>
        </p:spPr>
        <p:txBody>
          <a:bodyPr/>
          <a:lstStyle/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Americares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Open Door Shelter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Beacon Health Options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Mid Fairfield Child Guidance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Norwalk Comm. Health Center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Norwalk Hospital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Connecticut Counseling 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Family and Children’s Agency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Gillespie Center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Day Street Clinic</a:t>
            </a:r>
          </a:p>
          <a:p>
            <a:endParaRPr lang="en-US" b="0" dirty="0">
              <a:solidFill>
                <a:srgbClr val="008B86"/>
              </a:solidFill>
              <a:latin typeface="Century Gothic"/>
              <a:cs typeface="Century Gothic"/>
            </a:endParaRPr>
          </a:p>
        </p:txBody>
      </p:sp>
      <p:sp>
        <p:nvSpPr>
          <p:cNvPr id="38915" name="Content Placeholder 3"/>
          <p:cNvSpPr>
            <a:spLocks noGrp="1"/>
          </p:cNvSpPr>
          <p:nvPr>
            <p:ph sz="half" idx="2"/>
          </p:nvPr>
        </p:nvSpPr>
        <p:spPr>
          <a:xfrm>
            <a:off x="4772891" y="1575093"/>
            <a:ext cx="4038600" cy="5019675"/>
          </a:xfrm>
        </p:spPr>
        <p:txBody>
          <a:bodyPr/>
          <a:lstStyle/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Norwalk Police Department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Connecticut Renaissance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Homes with Hope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Liberation Programs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Connecticut Counseling 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Norwalk Probation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DuBois Center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Norwalk Public Defenders Office</a:t>
            </a:r>
          </a:p>
          <a:p>
            <a:r>
              <a:rPr lang="en-US" sz="2000" b="0" dirty="0" smtClean="0">
                <a:solidFill>
                  <a:srgbClr val="000000"/>
                </a:solidFill>
                <a:ea typeface="Verdana" panose="020B0604030504040204" pitchFamily="34" charset="0"/>
              </a:rPr>
              <a:t>Person to Person</a:t>
            </a:r>
          </a:p>
        </p:txBody>
      </p:sp>
    </p:spTree>
    <p:extLst>
      <p:ext uri="{BB962C8B-B14F-4D97-AF65-F5344CB8AC3E}">
        <p14:creationId xmlns:p14="http://schemas.microsoft.com/office/powerpoint/2010/main" val="103376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626860" y="854832"/>
            <a:ext cx="7860030" cy="493776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a typeface="Verdana" panose="020B0604030504040204" pitchFamily="34" charset="0"/>
              </a:rPr>
              <a:t>Potential Benefits </a:t>
            </a:r>
            <a:endParaRPr lang="en-US" sz="320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626860" y="2020461"/>
            <a:ext cx="7860030" cy="356292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latin typeface="+mn-lt"/>
                <a:ea typeface="Verdana" panose="020B0604030504040204" pitchFamily="34" charset="0"/>
              </a:rPr>
              <a:t>Improve patient health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latin typeface="+mn-lt"/>
                <a:ea typeface="Verdana" panose="020B0604030504040204" pitchFamily="34" charset="0"/>
              </a:rPr>
              <a:t>Reduce overcrowding in EDs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latin typeface="+mn-lt"/>
                <a:ea typeface="Verdana" panose="020B0604030504040204" pitchFamily="34" charset="0"/>
              </a:rPr>
              <a:t>Relieve pressure on community providers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latin typeface="+mn-lt"/>
                <a:ea typeface="Verdana" panose="020B0604030504040204" pitchFamily="34" charset="0"/>
              </a:rPr>
              <a:t>Save millions by reducing ED visits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solidFill>
                  <a:srgbClr val="000000"/>
                </a:solidFill>
                <a:latin typeface="+mn-lt"/>
                <a:ea typeface="Verdana" panose="020B0604030504040204" pitchFamily="34" charset="0"/>
              </a:rPr>
              <a:t>Demonstrate regional cooperation   </a:t>
            </a:r>
          </a:p>
          <a:p>
            <a:pPr marL="6350" indent="0">
              <a:buNone/>
              <a:defRPr/>
            </a:pPr>
            <a:endParaRPr lang="en-US" sz="2400" dirty="0" smtClean="0">
              <a:solidFill>
                <a:srgbClr val="000000"/>
              </a:solidFill>
              <a:latin typeface="+mn-lt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 smtClean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1147763" lvl="1" indent="-342900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8B86"/>
              </a:solidFill>
              <a:latin typeface="Century Gothic"/>
              <a:ea typeface="MS PGothic" charset="0"/>
              <a:cs typeface="Century Gothic"/>
            </a:endParaRPr>
          </a:p>
          <a:p>
            <a:pPr marL="0" indent="0">
              <a:buFont typeface="Arial" charset="0"/>
              <a:buNone/>
              <a:defRPr/>
            </a:pPr>
            <a:endParaRPr lang="en-US" sz="2400" dirty="0">
              <a:solidFill>
                <a:srgbClr val="008B86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5323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CHN Theme">
  <a:themeElements>
    <a:clrScheme name="Custom 26">
      <a:dk1>
        <a:srgbClr val="888B8D"/>
      </a:dk1>
      <a:lt1>
        <a:srgbClr val="FFFFFF"/>
      </a:lt1>
      <a:dk2>
        <a:srgbClr val="00BAB3"/>
      </a:dk2>
      <a:lt2>
        <a:srgbClr val="9BD3DD"/>
      </a:lt2>
      <a:accent1>
        <a:srgbClr val="7FADE3"/>
      </a:accent1>
      <a:accent2>
        <a:srgbClr val="E5554F"/>
      </a:accent2>
      <a:accent3>
        <a:srgbClr val="2C5697"/>
      </a:accent3>
      <a:accent4>
        <a:srgbClr val="C6DAE7"/>
      </a:accent4>
      <a:accent5>
        <a:srgbClr val="ED8B00"/>
      </a:accent5>
      <a:accent6>
        <a:srgbClr val="FED880"/>
      </a:accent6>
      <a:hlink>
        <a:srgbClr val="00BAB3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WCHN Theme.potx</Template>
  <TotalTime>8504</TotalTime>
  <Words>410</Words>
  <Application>Microsoft Office PowerPoint</Application>
  <PresentationFormat>On-screen Show (4:3)</PresentationFormat>
  <Paragraphs>104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MS PGothic</vt:lpstr>
      <vt:lpstr>MS PGothic</vt:lpstr>
      <vt:lpstr>Arial</vt:lpstr>
      <vt:lpstr>Calibri</vt:lpstr>
      <vt:lpstr>Century Gothic</vt:lpstr>
      <vt:lpstr>Courier New</vt:lpstr>
      <vt:lpstr>Lucida Grande</vt:lpstr>
      <vt:lpstr>Verdana</vt:lpstr>
      <vt:lpstr>Wingdings</vt:lpstr>
      <vt:lpstr>WCHN Theme</vt:lpstr>
      <vt:lpstr>  Community Care Teams</vt:lpstr>
      <vt:lpstr>Scope of the Problem</vt:lpstr>
      <vt:lpstr>Consequences </vt:lpstr>
      <vt:lpstr>Frequent Visitors</vt:lpstr>
      <vt:lpstr>Who are the Frequent Visitors? </vt:lpstr>
      <vt:lpstr>One Solution: Community Care Teams </vt:lpstr>
      <vt:lpstr>CCT Structure and Function </vt:lpstr>
      <vt:lpstr>Who are CCT Stakeholders?</vt:lpstr>
      <vt:lpstr>Potential Benefits </vt:lpstr>
      <vt:lpstr>CCT Challenges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Schiessl, Carl J.</cp:lastModifiedBy>
  <cp:revision>140</cp:revision>
  <cp:lastPrinted>2017-10-12T20:52:25Z</cp:lastPrinted>
  <dcterms:created xsi:type="dcterms:W3CDTF">2016-02-05T16:37:34Z</dcterms:created>
  <dcterms:modified xsi:type="dcterms:W3CDTF">2017-10-12T21:02:56Z</dcterms:modified>
</cp:coreProperties>
</file>