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9"/>
    <p:sldMasterId id="2147483669" r:id="rId10"/>
  </p:sldMasterIdLst>
  <p:notesMasterIdLst>
    <p:notesMasterId r:id="rId25"/>
  </p:notesMasterIdLst>
  <p:sldIdLst>
    <p:sldId id="277" r:id="rId11"/>
    <p:sldId id="268" r:id="rId12"/>
    <p:sldId id="269" r:id="rId13"/>
    <p:sldId id="270" r:id="rId14"/>
    <p:sldId id="282" r:id="rId15"/>
    <p:sldId id="272" r:id="rId16"/>
    <p:sldId id="274" r:id="rId17"/>
    <p:sldId id="275" r:id="rId18"/>
    <p:sldId id="276" r:id="rId19"/>
    <p:sldId id="278" r:id="rId20"/>
    <p:sldId id="281" r:id="rId21"/>
    <p:sldId id="284" r:id="rId22"/>
    <p:sldId id="280" r:id="rId23"/>
    <p:sldId id="273" r:id="rId24"/>
  </p:sldIdLst>
  <p:sldSz cx="9144000" cy="5143500" type="screen16x9"/>
  <p:notesSz cx="6858000" cy="9144000"/>
  <p:embeddedFontLst>
    <p:embeddedFont>
      <p:font typeface="Open Sans" panose="020B0606030504020204" pitchFamily="34" charset="0"/>
      <p:regular r:id="rId26"/>
      <p:bold r:id="rId27"/>
      <p:italic r:id="rId28"/>
      <p:boldItalic r:id="rId29"/>
    </p:embeddedFont>
    <p:embeddedFont>
      <p:font typeface="Poppins" panose="00000500000000000000" pitchFamily="2" charset="0"/>
      <p:regular r:id="rId30"/>
      <p:bold r:id="rId31"/>
      <p:italic r:id="rId32"/>
      <p:boldItalic r:id="rId33"/>
    </p:embeddedFont>
    <p:embeddedFont>
      <p:font typeface="Poppins SemiBold" panose="000007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914201-6A79-5332-1D5B-9FDCF8D4092F}" name="Cullen, Lorraine" initials="" userId="S::Lorraine.Cullen@ct.gov::2c352681-1cbb-48a7-b702-f8eac648ecf3" providerId="AD"/>
  <p188:author id="{EF27E51E-DDFF-32AD-7510-3B6542789B0E}" name="Allan, Melia" initials="AM" userId="S::melia.allan@ct.gov::f2c56549-8351-4edf-9ca5-6848f1df5cd3" providerId="AD"/>
  <p188:author id="{DF12F01E-F34A-D0CA-CAAE-78CE728B82A5}" name="Cass, Barbara" initials="BC" userId="S::Barbara.Cass@ct.gov::058caed9-bd85-41a7-b31a-256e21a9938f" providerId="AD"/>
  <p188:author id="{37D94F38-F758-6A44-C217-886956B9C300}" name="Allan, Melia" initials="MA" userId="S::Melia.Allan@ct.gov::f2c56549-8351-4edf-9ca5-6848f1df5cd3" providerId="AD"/>
  <p188:author id="{133B1C49-0835-8E62-781C-C84CE3678E08}" name="Cullen, Lorraine" initials="CL" userId="S::lorraine.cullen@ct.gov::2c352681-1cbb-48a7-b702-f8eac648ecf3" providerId="AD"/>
  <p188:author id="{13613A58-6D5D-72EB-F0A0-53AF5EF20081}" name="Mazzatto, Nicholas" initials="MN" userId="S::nicholas.mazzatto@ct.gov::2f31389a-a818-421c-a068-56c40d3d4ea9" providerId="AD"/>
  <p188:author id="{AADE04A1-6213-23F7-5CBB-D9A319916557}" name="Allan, Melia" initials="AM" userId="Allan, Melia" providerId="None"/>
  <p188:author id="{8F52DDEC-D0C5-68F0-3DF9-D758E58439E8}" name="Cass, Barbara" initials="CB" userId="S::barbara.cass@ct.gov::058caed9-bd85-41a7-b31a-256e21a993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5F6"/>
    <a:srgbClr val="E8EBFA"/>
    <a:srgbClr val="003D9C"/>
    <a:srgbClr val="3370E8"/>
    <a:srgbClr val="ED1C24"/>
    <a:srgbClr val="7094F5"/>
    <a:srgbClr val="F9A91A"/>
    <a:srgbClr val="FFC000"/>
    <a:srgbClr val="04722F"/>
    <a:srgbClr val="02B3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C9C364-CD72-4FFD-5B3F-6F6042FB02F1}" v="5" dt="2025-04-10T12:25:15.448"/>
    <p1510:client id="{64D5528F-C51D-46D0-BF84-04B05DC9F623}" v="5" dt="2025-04-09T13:54:41.7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font" Target="fonts/font9.fntdata"/><Relationship Id="rId42" Type="http://schemas.microsoft.com/office/2016/11/relationships/changesInfo" Target="changesInfos/changesInfo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Master" Target="slideMasters/slideMaster2.xml"/><Relationship Id="rId19" Type="http://schemas.openxmlformats.org/officeDocument/2006/relationships/slide" Target="slides/slide9.xml"/><Relationship Id="rId31" Type="http://schemas.openxmlformats.org/officeDocument/2006/relationships/font" Target="fonts/font6.fntdata"/><Relationship Id="rId44"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5/10/relationships/revisionInfo" Target="revisionInfo.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zzatto, Nicholas" userId="S::nicholas.mazzatto@ct.gov::2f31389a-a818-421c-a068-56c40d3d4ea9" providerId="AD" clId="Web-{BCA014E1-4B53-5CC3-8484-5D446AAF40BF}"/>
    <pc:docChg chg="modSld">
      <pc:chgData name="Mazzatto, Nicholas" userId="S::nicholas.mazzatto@ct.gov::2f31389a-a818-421c-a068-56c40d3d4ea9" providerId="AD" clId="Web-{BCA014E1-4B53-5CC3-8484-5D446AAF40BF}" dt="2025-01-08T13:22:28.912" v="3" actId="1076"/>
      <pc:docMkLst>
        <pc:docMk/>
      </pc:docMkLst>
      <pc:sldChg chg="addSp delSp modSp">
        <pc:chgData name="Mazzatto, Nicholas" userId="S::nicholas.mazzatto@ct.gov::2f31389a-a818-421c-a068-56c40d3d4ea9" providerId="AD" clId="Web-{BCA014E1-4B53-5CC3-8484-5D446AAF40BF}" dt="2025-01-08T13:22:28.912" v="3" actId="1076"/>
        <pc:sldMkLst>
          <pc:docMk/>
          <pc:sldMk cId="1041034282" sldId="269"/>
        </pc:sldMkLst>
      </pc:sldChg>
    </pc:docChg>
  </pc:docChgLst>
  <pc:docChgLst>
    <pc:chgData name="Allan, Melia" userId="S::melia.allan@ct.gov::f2c56549-8351-4edf-9ca5-6848f1df5cd3" providerId="AD" clId="Web-{B6D97804-8EDA-0505-0E13-6901E5CFF0B0}"/>
    <pc:docChg chg="modSld">
      <pc:chgData name="Allan, Melia" userId="S::melia.allan@ct.gov::f2c56549-8351-4edf-9ca5-6848f1df5cd3" providerId="AD" clId="Web-{B6D97804-8EDA-0505-0E13-6901E5CFF0B0}" dt="2024-10-02T12:52:52.453" v="52" actId="1076"/>
      <pc:docMkLst>
        <pc:docMk/>
      </pc:docMkLst>
      <pc:sldChg chg="modSp">
        <pc:chgData name="Allan, Melia" userId="S::melia.allan@ct.gov::f2c56549-8351-4edf-9ca5-6848f1df5cd3" providerId="AD" clId="Web-{B6D97804-8EDA-0505-0E13-6901E5CFF0B0}" dt="2024-10-02T12:52:52.453" v="52" actId="1076"/>
        <pc:sldMkLst>
          <pc:docMk/>
          <pc:sldMk cId="4081564806" sldId="274"/>
        </pc:sldMkLst>
      </pc:sldChg>
    </pc:docChg>
  </pc:docChgLst>
  <pc:docChgLst>
    <pc:chgData name="Mazzatto, Nicholas" userId="S::nicholas.mazzatto@ct.gov::2f31389a-a818-421c-a068-56c40d3d4ea9" providerId="AD" clId="Web-{76F3F79B-E165-FEF5-9B8B-179C52F2DBA8}"/>
    <pc:docChg chg="modSld">
      <pc:chgData name="Mazzatto, Nicholas" userId="S::nicholas.mazzatto@ct.gov::2f31389a-a818-421c-a068-56c40d3d4ea9" providerId="AD" clId="Web-{76F3F79B-E165-FEF5-9B8B-179C52F2DBA8}" dt="2024-10-01T14:59:53.759" v="395" actId="1076"/>
      <pc:docMkLst>
        <pc:docMk/>
      </pc:docMkLst>
      <pc:sldChg chg="addSp delSp modSp">
        <pc:chgData name="Mazzatto, Nicholas" userId="S::nicholas.mazzatto@ct.gov::2f31389a-a818-421c-a068-56c40d3d4ea9" providerId="AD" clId="Web-{76F3F79B-E165-FEF5-9B8B-179C52F2DBA8}" dt="2024-10-01T14:59:53.759" v="395" actId="1076"/>
        <pc:sldMkLst>
          <pc:docMk/>
          <pc:sldMk cId="1041034282" sldId="269"/>
        </pc:sldMkLst>
      </pc:sldChg>
      <pc:sldChg chg="addSp delSp modSp">
        <pc:chgData name="Mazzatto, Nicholas" userId="S::nicholas.mazzatto@ct.gov::2f31389a-a818-421c-a068-56c40d3d4ea9" providerId="AD" clId="Web-{76F3F79B-E165-FEF5-9B8B-179C52F2DBA8}" dt="2024-10-01T14:55:26.898" v="389"/>
        <pc:sldMkLst>
          <pc:docMk/>
          <pc:sldMk cId="4081564806" sldId="274"/>
        </pc:sldMkLst>
      </pc:sldChg>
    </pc:docChg>
  </pc:docChgLst>
  <pc:docChgLst>
    <pc:chgData name="Allan, Melia" userId="S::melia.allan@ct.gov::f2c56549-8351-4edf-9ca5-6848f1df5cd3" providerId="AD" clId="Web-{093A6233-B346-CBDF-EF4B-E27DE21DEBD1}"/>
    <pc:docChg chg="modSld">
      <pc:chgData name="Allan, Melia" userId="S::melia.allan@ct.gov::f2c56549-8351-4edf-9ca5-6848f1df5cd3" providerId="AD" clId="Web-{093A6233-B346-CBDF-EF4B-E27DE21DEBD1}" dt="2025-04-01T16:05:31.238" v="492"/>
      <pc:docMkLst>
        <pc:docMk/>
      </pc:docMkLst>
      <pc:sldChg chg="modSp">
        <pc:chgData name="Allan, Melia" userId="S::melia.allan@ct.gov::f2c56549-8351-4edf-9ca5-6848f1df5cd3" providerId="AD" clId="Web-{093A6233-B346-CBDF-EF4B-E27DE21DEBD1}" dt="2025-04-01T16:00:12.756" v="259"/>
        <pc:sldMkLst>
          <pc:docMk/>
          <pc:sldMk cId="4009409079" sldId="278"/>
        </pc:sldMkLst>
        <pc:graphicFrameChg chg="mod modGraphic">
          <ac:chgData name="Allan, Melia" userId="S::melia.allan@ct.gov::f2c56549-8351-4edf-9ca5-6848f1df5cd3" providerId="AD" clId="Web-{093A6233-B346-CBDF-EF4B-E27DE21DEBD1}" dt="2025-04-01T16:00:12.756" v="259"/>
          <ac:graphicFrameMkLst>
            <pc:docMk/>
            <pc:sldMk cId="4009409079" sldId="278"/>
            <ac:graphicFrameMk id="4" creationId="{D31A587D-A5C8-7040-842A-55539D5D2EC6}"/>
          </ac:graphicFrameMkLst>
        </pc:graphicFrameChg>
      </pc:sldChg>
      <pc:sldChg chg="modSp">
        <pc:chgData name="Allan, Melia" userId="S::melia.allan@ct.gov::f2c56549-8351-4edf-9ca5-6848f1df5cd3" providerId="AD" clId="Web-{093A6233-B346-CBDF-EF4B-E27DE21DEBD1}" dt="2025-04-01T16:01:04.834" v="343"/>
        <pc:sldMkLst>
          <pc:docMk/>
          <pc:sldMk cId="708216807" sldId="281"/>
        </pc:sldMkLst>
        <pc:graphicFrameChg chg="mod modGraphic">
          <ac:chgData name="Allan, Melia" userId="S::melia.allan@ct.gov::f2c56549-8351-4edf-9ca5-6848f1df5cd3" providerId="AD" clId="Web-{093A6233-B346-CBDF-EF4B-E27DE21DEBD1}" dt="2025-04-01T16:01:04.834" v="343"/>
          <ac:graphicFrameMkLst>
            <pc:docMk/>
            <pc:sldMk cId="708216807" sldId="281"/>
            <ac:graphicFrameMk id="4" creationId="{83D9F0A5-9D26-0B7A-431F-0A9B69A10E4E}"/>
          </ac:graphicFrameMkLst>
        </pc:graphicFrameChg>
      </pc:sldChg>
      <pc:sldChg chg="addSp delSp modSp">
        <pc:chgData name="Allan, Melia" userId="S::melia.allan@ct.gov::f2c56549-8351-4edf-9ca5-6848f1df5cd3" providerId="AD" clId="Web-{093A6233-B346-CBDF-EF4B-E27DE21DEBD1}" dt="2025-04-01T15:26:54.037" v="4" actId="14100"/>
        <pc:sldMkLst>
          <pc:docMk/>
          <pc:sldMk cId="3485076028" sldId="282"/>
        </pc:sldMkLst>
      </pc:sldChg>
      <pc:sldChg chg="addSp delSp modSp">
        <pc:chgData name="Allan, Melia" userId="S::melia.allan@ct.gov::f2c56549-8351-4edf-9ca5-6848f1df5cd3" providerId="AD" clId="Web-{093A6233-B346-CBDF-EF4B-E27DE21DEBD1}" dt="2025-04-01T16:05:31.238" v="492"/>
        <pc:sldMkLst>
          <pc:docMk/>
          <pc:sldMk cId="2661774667" sldId="284"/>
        </pc:sldMkLst>
        <pc:graphicFrameChg chg="mod modGraphic">
          <ac:chgData name="Allan, Melia" userId="S::melia.allan@ct.gov::f2c56549-8351-4edf-9ca5-6848f1df5cd3" providerId="AD" clId="Web-{093A6233-B346-CBDF-EF4B-E27DE21DEBD1}" dt="2025-04-01T16:05:16.254" v="490"/>
          <ac:graphicFrameMkLst>
            <pc:docMk/>
            <pc:sldMk cId="2661774667" sldId="284"/>
            <ac:graphicFrameMk id="3" creationId="{F4AE3B20-7713-0CDF-E40E-753F4ECAAD5B}"/>
          </ac:graphicFrameMkLst>
        </pc:graphicFrameChg>
        <pc:graphicFrameChg chg="mod modGraphic">
          <ac:chgData name="Allan, Melia" userId="S::melia.allan@ct.gov::f2c56549-8351-4edf-9ca5-6848f1df5cd3" providerId="AD" clId="Web-{093A6233-B346-CBDF-EF4B-E27DE21DEBD1}" dt="2025-04-01T16:01:20.677" v="359"/>
          <ac:graphicFrameMkLst>
            <pc:docMk/>
            <pc:sldMk cId="2661774667" sldId="284"/>
            <ac:graphicFrameMk id="5" creationId="{78BAEDAA-4501-CDCE-DCB0-AE4BE07769D7}"/>
          </ac:graphicFrameMkLst>
        </pc:graphicFrameChg>
        <pc:graphicFrameChg chg="mod">
          <ac:chgData name="Allan, Melia" userId="S::melia.allan@ct.gov::f2c56549-8351-4edf-9ca5-6848f1df5cd3" providerId="AD" clId="Web-{093A6233-B346-CBDF-EF4B-E27DE21DEBD1}" dt="2025-04-01T16:04:17.598" v="473" actId="1076"/>
          <ac:graphicFrameMkLst>
            <pc:docMk/>
            <pc:sldMk cId="2661774667" sldId="284"/>
            <ac:graphicFrameMk id="10" creationId="{729E0A81-649F-3761-27C1-C122668ED2AD}"/>
          </ac:graphicFrameMkLst>
        </pc:graphicFrameChg>
        <pc:picChg chg="add mod">
          <ac:chgData name="Allan, Melia" userId="S::melia.allan@ct.gov::f2c56549-8351-4edf-9ca5-6848f1df5cd3" providerId="AD" clId="Web-{093A6233-B346-CBDF-EF4B-E27DE21DEBD1}" dt="2025-04-01T16:03:42.661" v="468" actId="1076"/>
          <ac:picMkLst>
            <pc:docMk/>
            <pc:sldMk cId="2661774667" sldId="284"/>
            <ac:picMk id="8" creationId="{16093756-69C8-DA6D-A92C-6B3FFC5D1657}"/>
          </ac:picMkLst>
        </pc:picChg>
        <pc:picChg chg="mod">
          <ac:chgData name="Allan, Melia" userId="S::melia.allan@ct.gov::f2c56549-8351-4edf-9ca5-6848f1df5cd3" providerId="AD" clId="Web-{093A6233-B346-CBDF-EF4B-E27DE21DEBD1}" dt="2025-04-01T16:04:22.348" v="474" actId="1076"/>
          <ac:picMkLst>
            <pc:docMk/>
            <pc:sldMk cId="2661774667" sldId="284"/>
            <ac:picMk id="36" creationId="{416C75A9-20B7-58F1-5037-2AB9557474CC}"/>
          </ac:picMkLst>
        </pc:picChg>
        <pc:cxnChg chg="add mod">
          <ac:chgData name="Allan, Melia" userId="S::melia.allan@ct.gov::f2c56549-8351-4edf-9ca5-6848f1df5cd3" providerId="AD" clId="Web-{093A6233-B346-CBDF-EF4B-E27DE21DEBD1}" dt="2025-04-01T16:04:30.536" v="477" actId="1076"/>
          <ac:cxnSpMkLst>
            <pc:docMk/>
            <pc:sldMk cId="2661774667" sldId="284"/>
            <ac:cxnSpMk id="12" creationId="{6F169B91-6943-F288-B373-34393F25DD58}"/>
          </ac:cxnSpMkLst>
        </pc:cxnChg>
      </pc:sldChg>
    </pc:docChg>
  </pc:docChgLst>
  <pc:docChgLst>
    <pc:chgData name="Allan, Melia" userId="S::melia.allan@ct.gov::f2c56549-8351-4edf-9ca5-6848f1df5cd3" providerId="AD" clId="Web-{172633D1-F05E-EB64-51CB-B958A5D0D80F}"/>
    <pc:docChg chg="modSld">
      <pc:chgData name="Allan, Melia" userId="S::melia.allan@ct.gov::f2c56549-8351-4edf-9ca5-6848f1df5cd3" providerId="AD" clId="Web-{172633D1-F05E-EB64-51CB-B958A5D0D80F}" dt="2024-12-13T15:40:09.689" v="14" actId="20577"/>
      <pc:docMkLst>
        <pc:docMk/>
      </pc:docMkLst>
      <pc:sldChg chg="modSp">
        <pc:chgData name="Allan, Melia" userId="S::melia.allan@ct.gov::f2c56549-8351-4edf-9ca5-6848f1df5cd3" providerId="AD" clId="Web-{172633D1-F05E-EB64-51CB-B958A5D0D80F}" dt="2024-12-13T15:40:09.689" v="14" actId="20577"/>
        <pc:sldMkLst>
          <pc:docMk/>
          <pc:sldMk cId="2988003765" sldId="270"/>
        </pc:sldMkLst>
      </pc:sldChg>
    </pc:docChg>
  </pc:docChgLst>
  <pc:docChgLst>
    <pc:chgData name="Allan, Melia" userId="S::melia.allan@ct.gov::f2c56549-8351-4edf-9ca5-6848f1df5cd3" providerId="AD" clId="Web-{08D5397C-D436-31E5-27D0-2613914120AA}"/>
    <pc:docChg chg="modSld sldOrd">
      <pc:chgData name="Allan, Melia" userId="S::melia.allan@ct.gov::f2c56549-8351-4edf-9ca5-6848f1df5cd3" providerId="AD" clId="Web-{08D5397C-D436-31E5-27D0-2613914120AA}" dt="2024-09-10T15:56:23.348" v="23" actId="1076"/>
      <pc:docMkLst>
        <pc:docMk/>
      </pc:docMkLst>
      <pc:sldChg chg="modSp ord">
        <pc:chgData name="Allan, Melia" userId="S::melia.allan@ct.gov::f2c56549-8351-4edf-9ca5-6848f1df5cd3" providerId="AD" clId="Web-{08D5397C-D436-31E5-27D0-2613914120AA}" dt="2024-09-10T15:56:23.348" v="23" actId="1076"/>
        <pc:sldMkLst>
          <pc:docMk/>
          <pc:sldMk cId="2372878426" sldId="283"/>
        </pc:sldMkLst>
      </pc:sldChg>
    </pc:docChg>
  </pc:docChgLst>
  <pc:docChgLst>
    <pc:chgData name="Allan, Melia" userId="S::melia.allan@ct.gov::f2c56549-8351-4edf-9ca5-6848f1df5cd3" providerId="AD" clId="Web-{CF6D29D1-0C9C-1ED1-9A55-780850E8F88B}"/>
    <pc:docChg chg="modSld">
      <pc:chgData name="Allan, Melia" userId="S::melia.allan@ct.gov::f2c56549-8351-4edf-9ca5-6848f1df5cd3" providerId="AD" clId="Web-{CF6D29D1-0C9C-1ED1-9A55-780850E8F88B}" dt="2024-12-09T17:00:19.699" v="121"/>
      <pc:docMkLst>
        <pc:docMk/>
      </pc:docMkLst>
      <pc:sldChg chg="modSp">
        <pc:chgData name="Allan, Melia" userId="S::melia.allan@ct.gov::f2c56549-8351-4edf-9ca5-6848f1df5cd3" providerId="AD" clId="Web-{CF6D29D1-0C9C-1ED1-9A55-780850E8F88B}" dt="2024-12-09T16:15:19.430" v="14" actId="14100"/>
        <pc:sldMkLst>
          <pc:docMk/>
          <pc:sldMk cId="24622786" sldId="268"/>
        </pc:sldMkLst>
      </pc:sldChg>
      <pc:sldChg chg="delSp modSp">
        <pc:chgData name="Allan, Melia" userId="S::melia.allan@ct.gov::f2c56549-8351-4edf-9ca5-6848f1df5cd3" providerId="AD" clId="Web-{CF6D29D1-0C9C-1ED1-9A55-780850E8F88B}" dt="2024-12-09T16:21:47.233" v="17"/>
        <pc:sldMkLst>
          <pc:docMk/>
          <pc:sldMk cId="884539657" sldId="272"/>
        </pc:sldMkLst>
      </pc:sldChg>
      <pc:sldChg chg="modSp">
        <pc:chgData name="Allan, Melia" userId="S::melia.allan@ct.gov::f2c56549-8351-4edf-9ca5-6848f1df5cd3" providerId="AD" clId="Web-{CF6D29D1-0C9C-1ED1-9A55-780850E8F88B}" dt="2024-12-09T16:55:28.826" v="42" actId="20577"/>
        <pc:sldMkLst>
          <pc:docMk/>
          <pc:sldMk cId="2008191077" sldId="275"/>
        </pc:sldMkLst>
      </pc:sldChg>
      <pc:sldChg chg="modSp">
        <pc:chgData name="Allan, Melia" userId="S::melia.allan@ct.gov::f2c56549-8351-4edf-9ca5-6848f1df5cd3" providerId="AD" clId="Web-{CF6D29D1-0C9C-1ED1-9A55-780850E8F88B}" dt="2024-12-09T16:55:54.960" v="66"/>
        <pc:sldMkLst>
          <pc:docMk/>
          <pc:sldMk cId="1832253179" sldId="276"/>
        </pc:sldMkLst>
      </pc:sldChg>
      <pc:sldChg chg="modSp">
        <pc:chgData name="Allan, Melia" userId="S::melia.allan@ct.gov::f2c56549-8351-4edf-9ca5-6848f1df5cd3" providerId="AD" clId="Web-{CF6D29D1-0C9C-1ED1-9A55-780850E8F88B}" dt="2024-12-09T16:15:04.602" v="9" actId="20577"/>
        <pc:sldMkLst>
          <pc:docMk/>
          <pc:sldMk cId="1858989829" sldId="277"/>
        </pc:sldMkLst>
      </pc:sldChg>
      <pc:sldChg chg="modSp">
        <pc:chgData name="Allan, Melia" userId="S::melia.allan@ct.gov::f2c56549-8351-4edf-9ca5-6848f1df5cd3" providerId="AD" clId="Web-{CF6D29D1-0C9C-1ED1-9A55-780850E8F88B}" dt="2024-12-09T16:25:56.846" v="38" actId="20577"/>
        <pc:sldMkLst>
          <pc:docMk/>
          <pc:sldMk cId="4009409079" sldId="278"/>
        </pc:sldMkLst>
      </pc:sldChg>
      <pc:sldChg chg="modSp">
        <pc:chgData name="Allan, Melia" userId="S::melia.allan@ct.gov::f2c56549-8351-4edf-9ca5-6848f1df5cd3" providerId="AD" clId="Web-{CF6D29D1-0C9C-1ED1-9A55-780850E8F88B}" dt="2024-12-09T17:00:19.699" v="121"/>
        <pc:sldMkLst>
          <pc:docMk/>
          <pc:sldMk cId="708216807" sldId="281"/>
        </pc:sldMkLst>
      </pc:sldChg>
      <pc:sldChg chg="modSp">
        <pc:chgData name="Allan, Melia" userId="S::melia.allan@ct.gov::f2c56549-8351-4edf-9ca5-6848f1df5cd3" providerId="AD" clId="Web-{CF6D29D1-0C9C-1ED1-9A55-780850E8F88B}" dt="2024-12-09T16:28:27.473" v="41" actId="20577"/>
        <pc:sldMkLst>
          <pc:docMk/>
          <pc:sldMk cId="2372878426" sldId="283"/>
        </pc:sldMkLst>
      </pc:sldChg>
    </pc:docChg>
  </pc:docChgLst>
  <pc:docChgLst>
    <pc:chgData name="Allan, Melia" userId="S::melia.allan@ct.gov::f2c56549-8351-4edf-9ca5-6848f1df5cd3" providerId="AD" clId="Web-{036E02F3-FF8E-A981-2F0D-A4B2368AEBE9}"/>
    <pc:docChg chg="modSld">
      <pc:chgData name="Allan, Melia" userId="S::melia.allan@ct.gov::f2c56549-8351-4edf-9ca5-6848f1df5cd3" providerId="AD" clId="Web-{036E02F3-FF8E-A981-2F0D-A4B2368AEBE9}" dt="2025-04-03T19:54:46.589" v="112"/>
      <pc:docMkLst>
        <pc:docMk/>
      </pc:docMkLst>
      <pc:sldChg chg="modSp">
        <pc:chgData name="Allan, Melia" userId="S::melia.allan@ct.gov::f2c56549-8351-4edf-9ca5-6848f1df5cd3" providerId="AD" clId="Web-{036E02F3-FF8E-A981-2F0D-A4B2368AEBE9}" dt="2025-04-03T19:39:55.962" v="4" actId="20577"/>
        <pc:sldMkLst>
          <pc:docMk/>
          <pc:sldMk cId="2988003765" sldId="270"/>
        </pc:sldMkLst>
        <pc:spChg chg="mod">
          <ac:chgData name="Allan, Melia" userId="S::melia.allan@ct.gov::f2c56549-8351-4edf-9ca5-6848f1df5cd3" providerId="AD" clId="Web-{036E02F3-FF8E-A981-2F0D-A4B2368AEBE9}" dt="2025-04-03T19:39:35.259" v="1" actId="20577"/>
          <ac:spMkLst>
            <pc:docMk/>
            <pc:sldMk cId="2988003765" sldId="270"/>
            <ac:spMk id="2" creationId="{34F5F397-EBEA-A074-72E1-6731D41B0C6A}"/>
          </ac:spMkLst>
        </pc:spChg>
        <pc:spChg chg="mod">
          <ac:chgData name="Allan, Melia" userId="S::melia.allan@ct.gov::f2c56549-8351-4edf-9ca5-6848f1df5cd3" providerId="AD" clId="Web-{036E02F3-FF8E-A981-2F0D-A4B2368AEBE9}" dt="2025-04-03T19:39:55.962" v="4" actId="20577"/>
          <ac:spMkLst>
            <pc:docMk/>
            <pc:sldMk cId="2988003765" sldId="270"/>
            <ac:spMk id="5" creationId="{EC94155E-7A9B-7099-F9C1-9445195F8E08}"/>
          </ac:spMkLst>
        </pc:spChg>
      </pc:sldChg>
      <pc:sldChg chg="modSp">
        <pc:chgData name="Allan, Melia" userId="S::melia.allan@ct.gov::f2c56549-8351-4edf-9ca5-6848f1df5cd3" providerId="AD" clId="Web-{036E02F3-FF8E-A981-2F0D-A4B2368AEBE9}" dt="2025-04-03T19:42:35.778" v="46"/>
        <pc:sldMkLst>
          <pc:docMk/>
          <pc:sldMk cId="884539657" sldId="272"/>
        </pc:sldMkLst>
        <pc:spChg chg="mod">
          <ac:chgData name="Allan, Melia" userId="S::melia.allan@ct.gov::f2c56549-8351-4edf-9ca5-6848f1df5cd3" providerId="AD" clId="Web-{036E02F3-FF8E-A981-2F0D-A4B2368AEBE9}" dt="2025-04-03T19:42:15.840" v="44" actId="20577"/>
          <ac:spMkLst>
            <pc:docMk/>
            <pc:sldMk cId="884539657" sldId="272"/>
            <ac:spMk id="3" creationId="{20CDF75B-EAED-3F57-D37F-6D1461005ED8}"/>
          </ac:spMkLst>
        </pc:spChg>
        <pc:graphicFrameChg chg="mod modGraphic">
          <ac:chgData name="Allan, Melia" userId="S::melia.allan@ct.gov::f2c56549-8351-4edf-9ca5-6848f1df5cd3" providerId="AD" clId="Web-{036E02F3-FF8E-A981-2F0D-A4B2368AEBE9}" dt="2025-04-03T19:42:35.778" v="46"/>
          <ac:graphicFrameMkLst>
            <pc:docMk/>
            <pc:sldMk cId="884539657" sldId="272"/>
            <ac:graphicFrameMk id="6" creationId="{65361F28-D721-8F01-9813-4F84F5BFF84D}"/>
          </ac:graphicFrameMkLst>
        </pc:graphicFrameChg>
      </pc:sldChg>
      <pc:sldChg chg="modSp">
        <pc:chgData name="Allan, Melia" userId="S::melia.allan@ct.gov::f2c56549-8351-4edf-9ca5-6848f1df5cd3" providerId="AD" clId="Web-{036E02F3-FF8E-A981-2F0D-A4B2368AEBE9}" dt="2025-04-03T19:43:23.170" v="48"/>
        <pc:sldMkLst>
          <pc:docMk/>
          <pc:sldMk cId="4081564806" sldId="274"/>
        </pc:sldMkLst>
        <pc:graphicFrameChg chg="mod modGraphic">
          <ac:chgData name="Allan, Melia" userId="S::melia.allan@ct.gov::f2c56549-8351-4edf-9ca5-6848f1df5cd3" providerId="AD" clId="Web-{036E02F3-FF8E-A981-2F0D-A4B2368AEBE9}" dt="2025-04-03T19:43:23.170" v="48"/>
          <ac:graphicFrameMkLst>
            <pc:docMk/>
            <pc:sldMk cId="4081564806" sldId="274"/>
            <ac:graphicFrameMk id="5" creationId="{065A9ED0-E2A4-F969-3E15-C74AF592A3E0}"/>
          </ac:graphicFrameMkLst>
        </pc:graphicFrameChg>
      </pc:sldChg>
      <pc:sldChg chg="modSp">
        <pc:chgData name="Allan, Melia" userId="S::melia.allan@ct.gov::f2c56549-8351-4edf-9ca5-6848f1df5cd3" providerId="AD" clId="Web-{036E02F3-FF8E-A981-2F0D-A4B2368AEBE9}" dt="2025-04-03T19:54:46.589" v="112"/>
        <pc:sldMkLst>
          <pc:docMk/>
          <pc:sldMk cId="2661774667" sldId="284"/>
        </pc:sldMkLst>
        <pc:graphicFrameChg chg="mod modGraphic">
          <ac:chgData name="Allan, Melia" userId="S::melia.allan@ct.gov::f2c56549-8351-4edf-9ca5-6848f1df5cd3" providerId="AD" clId="Web-{036E02F3-FF8E-A981-2F0D-A4B2368AEBE9}" dt="2025-04-03T19:54:46.589" v="112"/>
          <ac:graphicFrameMkLst>
            <pc:docMk/>
            <pc:sldMk cId="2661774667" sldId="284"/>
            <ac:graphicFrameMk id="3" creationId="{F4AE3B20-7713-0CDF-E40E-753F4ECAAD5B}"/>
          </ac:graphicFrameMkLst>
        </pc:graphicFrameChg>
      </pc:sldChg>
    </pc:docChg>
  </pc:docChgLst>
  <pc:docChgLst>
    <pc:chgData name="Allan, Melia" userId="f2c56549-8351-4edf-9ca5-6848f1df5cd3" providerId="ADAL" clId="{82344E41-B5FC-4B0A-BEFE-39F7CB57418C}"/>
    <pc:docChg chg="undo custSel modSld">
      <pc:chgData name="Allan, Melia" userId="f2c56549-8351-4edf-9ca5-6848f1df5cd3" providerId="ADAL" clId="{82344E41-B5FC-4B0A-BEFE-39F7CB57418C}" dt="2024-10-02T14:11:38.354" v="814" actId="14100"/>
      <pc:docMkLst>
        <pc:docMk/>
      </pc:docMkLst>
      <pc:sldChg chg="modSp mod">
        <pc:chgData name="Allan, Melia" userId="f2c56549-8351-4edf-9ca5-6848f1df5cd3" providerId="ADAL" clId="{82344E41-B5FC-4B0A-BEFE-39F7CB57418C}" dt="2024-10-02T14:10:49.507" v="798" actId="1035"/>
        <pc:sldMkLst>
          <pc:docMk/>
          <pc:sldMk cId="24622786" sldId="268"/>
        </pc:sldMkLst>
      </pc:sldChg>
      <pc:sldChg chg="modSp mod">
        <pc:chgData name="Allan, Melia" userId="f2c56549-8351-4edf-9ca5-6848f1df5cd3" providerId="ADAL" clId="{82344E41-B5FC-4B0A-BEFE-39F7CB57418C}" dt="2024-10-02T14:10:52.476" v="800" actId="1035"/>
        <pc:sldMkLst>
          <pc:docMk/>
          <pc:sldMk cId="1041034282" sldId="269"/>
        </pc:sldMkLst>
      </pc:sldChg>
      <pc:sldChg chg="modSp mod">
        <pc:chgData name="Allan, Melia" userId="f2c56549-8351-4edf-9ca5-6848f1df5cd3" providerId="ADAL" clId="{82344E41-B5FC-4B0A-BEFE-39F7CB57418C}" dt="2024-10-02T14:10:55.283" v="802" actId="1035"/>
        <pc:sldMkLst>
          <pc:docMk/>
          <pc:sldMk cId="2988003765" sldId="270"/>
        </pc:sldMkLst>
      </pc:sldChg>
      <pc:sldChg chg="modSp mod">
        <pc:chgData name="Allan, Melia" userId="f2c56549-8351-4edf-9ca5-6848f1df5cd3" providerId="ADAL" clId="{82344E41-B5FC-4B0A-BEFE-39F7CB57418C}" dt="2024-10-02T14:11:00.259" v="804" actId="1035"/>
        <pc:sldMkLst>
          <pc:docMk/>
          <pc:sldMk cId="884539657" sldId="272"/>
        </pc:sldMkLst>
      </pc:sldChg>
      <pc:sldChg chg="modSp mod">
        <pc:chgData name="Allan, Melia" userId="f2c56549-8351-4edf-9ca5-6848f1df5cd3" providerId="ADAL" clId="{82344E41-B5FC-4B0A-BEFE-39F7CB57418C}" dt="2024-10-02T14:10:30.731" v="790" actId="1035"/>
        <pc:sldMkLst>
          <pc:docMk/>
          <pc:sldMk cId="2996697919" sldId="273"/>
        </pc:sldMkLst>
      </pc:sldChg>
      <pc:sldChg chg="modSp mod">
        <pc:chgData name="Allan, Melia" userId="f2c56549-8351-4edf-9ca5-6848f1df5cd3" providerId="ADAL" clId="{82344E41-B5FC-4B0A-BEFE-39F7CB57418C}" dt="2024-10-02T14:11:06.974" v="806" actId="1036"/>
        <pc:sldMkLst>
          <pc:docMk/>
          <pc:sldMk cId="4081564806" sldId="274"/>
        </pc:sldMkLst>
      </pc:sldChg>
      <pc:sldChg chg="addSp delSp modSp mod">
        <pc:chgData name="Allan, Melia" userId="f2c56549-8351-4edf-9ca5-6848f1df5cd3" providerId="ADAL" clId="{82344E41-B5FC-4B0A-BEFE-39F7CB57418C}" dt="2024-10-02T14:11:10.586" v="808" actId="1035"/>
        <pc:sldMkLst>
          <pc:docMk/>
          <pc:sldMk cId="2008191077" sldId="275"/>
        </pc:sldMkLst>
      </pc:sldChg>
      <pc:sldChg chg="modSp mod">
        <pc:chgData name="Allan, Melia" userId="f2c56549-8351-4edf-9ca5-6848f1df5cd3" providerId="ADAL" clId="{82344E41-B5FC-4B0A-BEFE-39F7CB57418C}" dt="2024-10-02T14:11:13.717" v="810" actId="1035"/>
        <pc:sldMkLst>
          <pc:docMk/>
          <pc:sldMk cId="1832253179" sldId="276"/>
        </pc:sldMkLst>
      </pc:sldChg>
      <pc:sldChg chg="modSp mod">
        <pc:chgData name="Allan, Melia" userId="f2c56549-8351-4edf-9ca5-6848f1df5cd3" providerId="ADAL" clId="{82344E41-B5FC-4B0A-BEFE-39F7CB57418C}" dt="2024-10-02T14:11:38.354" v="814" actId="14100"/>
        <pc:sldMkLst>
          <pc:docMk/>
          <pc:sldMk cId="1858989829" sldId="277"/>
        </pc:sldMkLst>
      </pc:sldChg>
      <pc:sldChg chg="modSp mod">
        <pc:chgData name="Allan, Melia" userId="f2c56549-8351-4edf-9ca5-6848f1df5cd3" providerId="ADAL" clId="{82344E41-B5FC-4B0A-BEFE-39F7CB57418C}" dt="2024-10-02T14:11:17.092" v="812" actId="1035"/>
        <pc:sldMkLst>
          <pc:docMk/>
          <pc:sldMk cId="4009409079" sldId="278"/>
        </pc:sldMkLst>
      </pc:sldChg>
      <pc:sldChg chg="modSp mod">
        <pc:chgData name="Allan, Melia" userId="f2c56549-8351-4edf-9ca5-6848f1df5cd3" providerId="ADAL" clId="{82344E41-B5FC-4B0A-BEFE-39F7CB57418C}" dt="2024-10-02T14:10:35.516" v="792" actId="1035"/>
        <pc:sldMkLst>
          <pc:docMk/>
          <pc:sldMk cId="1503532735" sldId="280"/>
        </pc:sldMkLst>
      </pc:sldChg>
      <pc:sldChg chg="modSp mod">
        <pc:chgData name="Allan, Melia" userId="f2c56549-8351-4edf-9ca5-6848f1df5cd3" providerId="ADAL" clId="{82344E41-B5FC-4B0A-BEFE-39F7CB57418C}" dt="2024-10-02T14:10:41.899" v="796" actId="1035"/>
        <pc:sldMkLst>
          <pc:docMk/>
          <pc:sldMk cId="708216807" sldId="281"/>
        </pc:sldMkLst>
      </pc:sldChg>
      <pc:sldChg chg="addSp delSp modSp mod">
        <pc:chgData name="Allan, Melia" userId="f2c56549-8351-4edf-9ca5-6848f1df5cd3" providerId="ADAL" clId="{82344E41-B5FC-4B0A-BEFE-39F7CB57418C}" dt="2024-10-02T14:10:39.221" v="794" actId="1035"/>
        <pc:sldMkLst>
          <pc:docMk/>
          <pc:sldMk cId="2372878426" sldId="283"/>
        </pc:sldMkLst>
      </pc:sldChg>
    </pc:docChg>
  </pc:docChgLst>
  <pc:docChgLst>
    <pc:chgData name="Mazzatto, Nicholas" userId="S::nicholas.mazzatto@ct.gov::2f31389a-a818-421c-a068-56c40d3d4ea9" providerId="AD" clId="Web-{D7593667-A803-80AE-0FFD-B5D541E4A54A}"/>
    <pc:docChg chg="modSld">
      <pc:chgData name="Mazzatto, Nicholas" userId="S::nicholas.mazzatto@ct.gov::2f31389a-a818-421c-a068-56c40d3d4ea9" providerId="AD" clId="Web-{D7593667-A803-80AE-0FFD-B5D541E4A54A}" dt="2025-01-06T12:45:08.185" v="1016"/>
      <pc:docMkLst>
        <pc:docMk/>
      </pc:docMkLst>
      <pc:sldChg chg="addSp delSp modSp">
        <pc:chgData name="Mazzatto, Nicholas" userId="S::nicholas.mazzatto@ct.gov::2f31389a-a818-421c-a068-56c40d3d4ea9" providerId="AD" clId="Web-{D7593667-A803-80AE-0FFD-B5D541E4A54A}" dt="2025-01-06T12:20:34.294" v="3" actId="1076"/>
        <pc:sldMkLst>
          <pc:docMk/>
          <pc:sldMk cId="1041034282" sldId="269"/>
        </pc:sldMkLst>
      </pc:sldChg>
      <pc:sldChg chg="modSp">
        <pc:chgData name="Mazzatto, Nicholas" userId="S::nicholas.mazzatto@ct.gov::2f31389a-a818-421c-a068-56c40d3d4ea9" providerId="AD" clId="Web-{D7593667-A803-80AE-0FFD-B5D541E4A54A}" dt="2025-01-06T12:21:42.216" v="5" actId="20577"/>
        <pc:sldMkLst>
          <pc:docMk/>
          <pc:sldMk cId="884539657" sldId="272"/>
        </pc:sldMkLst>
      </pc:sldChg>
      <pc:sldChg chg="modSp">
        <pc:chgData name="Mazzatto, Nicholas" userId="S::nicholas.mazzatto@ct.gov::2f31389a-a818-421c-a068-56c40d3d4ea9" providerId="AD" clId="Web-{D7593667-A803-80AE-0FFD-B5D541E4A54A}" dt="2025-01-06T12:45:08.185" v="1016"/>
        <pc:sldMkLst>
          <pc:docMk/>
          <pc:sldMk cId="4081564806" sldId="274"/>
        </pc:sldMkLst>
      </pc:sldChg>
    </pc:docChg>
  </pc:docChgLst>
  <pc:docChgLst>
    <pc:chgData name="Allan, Melia" userId="S::melia.allan@ct.gov::f2c56549-8351-4edf-9ca5-6848f1df5cd3" providerId="AD" clId="Web-{B9EC37A0-C766-F616-A48B-9EEA6827089E}"/>
    <pc:docChg chg="modSld">
      <pc:chgData name="Allan, Melia" userId="S::melia.allan@ct.gov::f2c56549-8351-4edf-9ca5-6848f1df5cd3" providerId="AD" clId="Web-{B9EC37A0-C766-F616-A48B-9EEA6827089E}" dt="2025-01-06T13:08:40.866" v="22"/>
      <pc:docMkLst>
        <pc:docMk/>
      </pc:docMkLst>
      <pc:sldChg chg="modSp">
        <pc:chgData name="Allan, Melia" userId="S::melia.allan@ct.gov::f2c56549-8351-4edf-9ca5-6848f1df5cd3" providerId="AD" clId="Web-{B9EC37A0-C766-F616-A48B-9EEA6827089E}" dt="2025-01-06T13:08:40.866" v="22"/>
        <pc:sldMkLst>
          <pc:docMk/>
          <pc:sldMk cId="2661774667" sldId="284"/>
        </pc:sldMkLst>
      </pc:sldChg>
    </pc:docChg>
  </pc:docChgLst>
  <pc:docChgLst>
    <pc:chgData name="Allan, Melia" userId="S::melia.allan@ct.gov::f2c56549-8351-4edf-9ca5-6848f1df5cd3" providerId="AD" clId="Web-{BB52C604-F886-7714-9621-AE7AE0F48812}"/>
    <pc:docChg chg="mod modSld">
      <pc:chgData name="Allan, Melia" userId="S::melia.allan@ct.gov::f2c56549-8351-4edf-9ca5-6848f1df5cd3" providerId="AD" clId="Web-{BB52C604-F886-7714-9621-AE7AE0F48812}" dt="2024-09-09T15:10:22.450" v="312"/>
      <pc:docMkLst>
        <pc:docMk/>
      </pc:docMkLst>
      <pc:sldChg chg="modSp">
        <pc:chgData name="Allan, Melia" userId="S::melia.allan@ct.gov::f2c56549-8351-4edf-9ca5-6848f1df5cd3" providerId="AD" clId="Web-{BB52C604-F886-7714-9621-AE7AE0F48812}" dt="2024-09-09T14:57:32.766" v="8" actId="1076"/>
        <pc:sldMkLst>
          <pc:docMk/>
          <pc:sldMk cId="24622786" sldId="268"/>
        </pc:sldMkLst>
      </pc:sldChg>
      <pc:sldChg chg="modSp">
        <pc:chgData name="Allan, Melia" userId="S::melia.allan@ct.gov::f2c56549-8351-4edf-9ca5-6848f1df5cd3" providerId="AD" clId="Web-{BB52C604-F886-7714-9621-AE7AE0F48812}" dt="2024-09-09T14:57:51.517" v="12" actId="1076"/>
        <pc:sldMkLst>
          <pc:docMk/>
          <pc:sldMk cId="1041034282" sldId="269"/>
        </pc:sldMkLst>
      </pc:sldChg>
      <pc:sldChg chg="modSp">
        <pc:chgData name="Allan, Melia" userId="S::melia.allan@ct.gov::f2c56549-8351-4edf-9ca5-6848f1df5cd3" providerId="AD" clId="Web-{BB52C604-F886-7714-9621-AE7AE0F48812}" dt="2024-09-09T15:00:52.273" v="51" actId="20577"/>
        <pc:sldMkLst>
          <pc:docMk/>
          <pc:sldMk cId="1832253179" sldId="276"/>
        </pc:sldMkLst>
      </pc:sldChg>
      <pc:sldChg chg="modSp">
        <pc:chgData name="Allan, Melia" userId="S::melia.allan@ct.gov::f2c56549-8351-4edf-9ca5-6848f1df5cd3" providerId="AD" clId="Web-{BB52C604-F886-7714-9621-AE7AE0F48812}" dt="2024-09-09T14:57:07.265" v="3" actId="20577"/>
        <pc:sldMkLst>
          <pc:docMk/>
          <pc:sldMk cId="1858989829" sldId="277"/>
        </pc:sldMkLst>
      </pc:sldChg>
      <pc:sldChg chg="modSp">
        <pc:chgData name="Allan, Melia" userId="S::melia.allan@ct.gov::f2c56549-8351-4edf-9ca5-6848f1df5cd3" providerId="AD" clId="Web-{BB52C604-F886-7714-9621-AE7AE0F48812}" dt="2024-09-09T15:02:47.887" v="145"/>
        <pc:sldMkLst>
          <pc:docMk/>
          <pc:sldMk cId="4009409079" sldId="278"/>
        </pc:sldMkLst>
      </pc:sldChg>
      <pc:sldChg chg="addSp delSp modSp">
        <pc:chgData name="Allan, Melia" userId="S::melia.allan@ct.gov::f2c56549-8351-4edf-9ca5-6848f1df5cd3" providerId="AD" clId="Web-{BB52C604-F886-7714-9621-AE7AE0F48812}" dt="2024-09-09T15:10:22.450" v="312"/>
        <pc:sldMkLst>
          <pc:docMk/>
          <pc:sldMk cId="725541637" sldId="279"/>
        </pc:sldMkLst>
      </pc:sldChg>
      <pc:sldChg chg="modSp">
        <pc:chgData name="Allan, Melia" userId="S::melia.allan@ct.gov::f2c56549-8351-4edf-9ca5-6848f1df5cd3" providerId="AD" clId="Web-{BB52C604-F886-7714-9621-AE7AE0F48812}" dt="2024-09-09T15:08:35.305" v="238"/>
        <pc:sldMkLst>
          <pc:docMk/>
          <pc:sldMk cId="708216807" sldId="281"/>
        </pc:sldMkLst>
      </pc:sldChg>
    </pc:docChg>
  </pc:docChgLst>
  <pc:docChgLst>
    <pc:chgData name="Mazzatto, Nicholas" userId="S::nicholas.mazzatto@ct.gov::2f31389a-a818-421c-a068-56c40d3d4ea9" providerId="AD" clId="Web-{50B0A871-6B95-2759-B3DA-931F2A9D41B9}"/>
    <pc:docChg chg="modSld">
      <pc:chgData name="Mazzatto, Nicholas" userId="S::nicholas.mazzatto@ct.gov::2f31389a-a818-421c-a068-56c40d3d4ea9" providerId="AD" clId="Web-{50B0A871-6B95-2759-B3DA-931F2A9D41B9}" dt="2024-10-01T16:59:00.118" v="265" actId="1076"/>
      <pc:docMkLst>
        <pc:docMk/>
      </pc:docMkLst>
      <pc:sldChg chg="modSp">
        <pc:chgData name="Mazzatto, Nicholas" userId="S::nicholas.mazzatto@ct.gov::2f31389a-a818-421c-a068-56c40d3d4ea9" providerId="AD" clId="Web-{50B0A871-6B95-2759-B3DA-931F2A9D41B9}" dt="2024-10-01T16:59:00.118" v="265" actId="1076"/>
        <pc:sldMkLst>
          <pc:docMk/>
          <pc:sldMk cId="884539657" sldId="272"/>
        </pc:sldMkLst>
      </pc:sldChg>
    </pc:docChg>
  </pc:docChgLst>
  <pc:docChgLst>
    <pc:chgData name="Allan, Melia" userId="f2c56549-8351-4edf-9ca5-6848f1df5cd3" providerId="ADAL" clId="{D2D8E968-44E2-4D96-A639-6AF1D9217E14}"/>
    <pc:docChg chg="undo custSel addSld modSld">
      <pc:chgData name="Allan, Melia" userId="f2c56549-8351-4edf-9ca5-6848f1df5cd3" providerId="ADAL" clId="{D2D8E968-44E2-4D96-A639-6AF1D9217E14}" dt="2024-09-09T15:54:38.846" v="529"/>
      <pc:docMkLst>
        <pc:docMk/>
      </pc:docMkLst>
      <pc:sldChg chg="addSp delSp modSp add mod">
        <pc:chgData name="Allan, Melia" userId="f2c56549-8351-4edf-9ca5-6848f1df5cd3" providerId="ADAL" clId="{D2D8E968-44E2-4D96-A639-6AF1D9217E14}" dt="2024-09-09T15:54:38.846" v="529"/>
        <pc:sldMkLst>
          <pc:docMk/>
          <pc:sldMk cId="2372878426" sldId="283"/>
        </pc:sldMkLst>
      </pc:sldChg>
    </pc:docChg>
  </pc:docChgLst>
  <pc:docChgLst>
    <pc:chgData name="Allan, Melia" userId="f2c56549-8351-4edf-9ca5-6848f1df5cd3" providerId="ADAL" clId="{64D5528F-C51D-46D0-BF84-04B05DC9F623}"/>
    <pc:docChg chg="undo custSel modSld">
      <pc:chgData name="Allan, Melia" userId="f2c56549-8351-4edf-9ca5-6848f1df5cd3" providerId="ADAL" clId="{64D5528F-C51D-46D0-BF84-04B05DC9F623}" dt="2025-04-09T13:54:41.768" v="533" actId="20577"/>
      <pc:docMkLst>
        <pc:docMk/>
      </pc:docMkLst>
      <pc:sldChg chg="addSp delSp modSp mod">
        <pc:chgData name="Allan, Melia" userId="f2c56549-8351-4edf-9ca5-6848f1df5cd3" providerId="ADAL" clId="{64D5528F-C51D-46D0-BF84-04B05DC9F623}" dt="2025-04-01T18:05:32.241" v="457" actId="478"/>
        <pc:sldMkLst>
          <pc:docMk/>
          <pc:sldMk cId="2988003765" sldId="270"/>
        </pc:sldMkLst>
        <pc:spChg chg="mod">
          <ac:chgData name="Allan, Melia" userId="f2c56549-8351-4edf-9ca5-6848f1df5cd3" providerId="ADAL" clId="{64D5528F-C51D-46D0-BF84-04B05DC9F623}" dt="2025-03-31T14:14:21.112" v="27" actId="20577"/>
          <ac:spMkLst>
            <pc:docMk/>
            <pc:sldMk cId="2988003765" sldId="270"/>
            <ac:spMk id="2" creationId="{34F5F397-EBEA-A074-72E1-6731D41B0C6A}"/>
          </ac:spMkLst>
        </pc:spChg>
        <pc:spChg chg="mod">
          <ac:chgData name="Allan, Melia" userId="f2c56549-8351-4edf-9ca5-6848f1df5cd3" providerId="ADAL" clId="{64D5528F-C51D-46D0-BF84-04B05DC9F623}" dt="2025-03-31T14:14:36.008" v="33" actId="20577"/>
          <ac:spMkLst>
            <pc:docMk/>
            <pc:sldMk cId="2988003765" sldId="270"/>
            <ac:spMk id="5" creationId="{EC94155E-7A9B-7099-F9C1-9445195F8E08}"/>
          </ac:spMkLst>
        </pc:spChg>
      </pc:sldChg>
      <pc:sldChg chg="mod">
        <pc:chgData name="Allan, Melia" userId="f2c56549-8351-4edf-9ca5-6848f1df5cd3" providerId="ADAL" clId="{64D5528F-C51D-46D0-BF84-04B05DC9F623}" dt="2025-03-31T14:25:31.651" v="112" actId="27918"/>
        <pc:sldMkLst>
          <pc:docMk/>
          <pc:sldMk cId="2008191077" sldId="275"/>
        </pc:sldMkLst>
      </pc:sldChg>
      <pc:sldChg chg="modSp mod">
        <pc:chgData name="Allan, Melia" userId="f2c56549-8351-4edf-9ca5-6848f1df5cd3" providerId="ADAL" clId="{64D5528F-C51D-46D0-BF84-04B05DC9F623}" dt="2025-03-31T14:26:17.988" v="114" actId="2165"/>
        <pc:sldMkLst>
          <pc:docMk/>
          <pc:sldMk cId="1832253179" sldId="276"/>
        </pc:sldMkLst>
        <pc:spChg chg="mod">
          <ac:chgData name="Allan, Melia" userId="f2c56549-8351-4edf-9ca5-6848f1df5cd3" providerId="ADAL" clId="{64D5528F-C51D-46D0-BF84-04B05DC9F623}" dt="2025-03-31T14:25:53.125" v="113" actId="20577"/>
          <ac:spMkLst>
            <pc:docMk/>
            <pc:sldMk cId="1832253179" sldId="276"/>
            <ac:spMk id="3" creationId="{CF37850D-1611-87E3-59AB-74FEFEA03EDF}"/>
          </ac:spMkLst>
        </pc:spChg>
        <pc:graphicFrameChg chg="mod modGraphic">
          <ac:chgData name="Allan, Melia" userId="f2c56549-8351-4edf-9ca5-6848f1df5cd3" providerId="ADAL" clId="{64D5528F-C51D-46D0-BF84-04B05DC9F623}" dt="2025-03-31T14:26:17.988" v="114" actId="2165"/>
          <ac:graphicFrameMkLst>
            <pc:docMk/>
            <pc:sldMk cId="1832253179" sldId="276"/>
            <ac:graphicFrameMk id="5" creationId="{60AA0F60-F23B-1C35-FA5A-20B0A6EA352B}"/>
          </ac:graphicFrameMkLst>
        </pc:graphicFrameChg>
      </pc:sldChg>
      <pc:sldChg chg="addSp delSp modSp mod">
        <pc:chgData name="Allan, Melia" userId="f2c56549-8351-4edf-9ca5-6848f1df5cd3" providerId="ADAL" clId="{64D5528F-C51D-46D0-BF84-04B05DC9F623}" dt="2025-04-09T13:54:41.768" v="533" actId="20577"/>
        <pc:sldMkLst>
          <pc:docMk/>
          <pc:sldMk cId="1858989829" sldId="277"/>
        </pc:sldMkLst>
        <pc:spChg chg="mod">
          <ac:chgData name="Allan, Melia" userId="f2c56549-8351-4edf-9ca5-6848f1df5cd3" providerId="ADAL" clId="{64D5528F-C51D-46D0-BF84-04B05DC9F623}" dt="2025-04-09T13:54:41.768" v="533" actId="20577"/>
          <ac:spMkLst>
            <pc:docMk/>
            <pc:sldMk cId="1858989829" sldId="277"/>
            <ac:spMk id="16" creationId="{497B6A4A-855F-B779-E782-97AE8AF9BA3A}"/>
          </ac:spMkLst>
        </pc:spChg>
        <pc:grpChg chg="mod">
          <ac:chgData name="Allan, Melia" userId="f2c56549-8351-4edf-9ca5-6848f1df5cd3" providerId="ADAL" clId="{64D5528F-C51D-46D0-BF84-04B05DC9F623}" dt="2025-03-31T14:12:33.697" v="16" actId="12788"/>
          <ac:grpSpMkLst>
            <pc:docMk/>
            <pc:sldMk cId="1858989829" sldId="277"/>
            <ac:grpSpMk id="11" creationId="{B22658B8-058A-57E8-C1C2-2D0F7DCA180E}"/>
          </ac:grpSpMkLst>
        </pc:grpChg>
      </pc:sldChg>
      <pc:sldChg chg="modSp mod">
        <pc:chgData name="Allan, Melia" userId="f2c56549-8351-4edf-9ca5-6848f1df5cd3" providerId="ADAL" clId="{64D5528F-C51D-46D0-BF84-04B05DC9F623}" dt="2025-04-01T18:06:27.194" v="460" actId="27918"/>
        <pc:sldMkLst>
          <pc:docMk/>
          <pc:sldMk cId="1503532735" sldId="280"/>
        </pc:sldMkLst>
        <pc:graphicFrameChg chg="mod">
          <ac:chgData name="Allan, Melia" userId="f2c56549-8351-4edf-9ca5-6848f1df5cd3" providerId="ADAL" clId="{64D5528F-C51D-46D0-BF84-04B05DC9F623}" dt="2025-03-31T15:03:32.832" v="437" actId="207"/>
          <ac:graphicFrameMkLst>
            <pc:docMk/>
            <pc:sldMk cId="1503532735" sldId="280"/>
            <ac:graphicFrameMk id="4" creationId="{54DD0FDA-1DCF-CA84-0BC3-5078D7C46DBB}"/>
          </ac:graphicFrameMkLst>
        </pc:graphicFrameChg>
      </pc:sldChg>
      <pc:sldChg chg="addSp delSp mod">
        <pc:chgData name="Allan, Melia" userId="f2c56549-8351-4edf-9ca5-6848f1df5cd3" providerId="ADAL" clId="{64D5528F-C51D-46D0-BF84-04B05DC9F623}" dt="2025-04-01T18:04:55.496" v="450" actId="22"/>
        <pc:sldMkLst>
          <pc:docMk/>
          <pc:sldMk cId="3485076028" sldId="282"/>
        </pc:sldMkLst>
        <pc:picChg chg="add">
          <ac:chgData name="Allan, Melia" userId="f2c56549-8351-4edf-9ca5-6848f1df5cd3" providerId="ADAL" clId="{64D5528F-C51D-46D0-BF84-04B05DC9F623}" dt="2025-04-01T18:04:55.496" v="450" actId="22"/>
          <ac:picMkLst>
            <pc:docMk/>
            <pc:sldMk cId="3485076028" sldId="282"/>
            <ac:picMk id="4" creationId="{F169EDD2-A941-17CA-E0AA-F60C41401186}"/>
          </ac:picMkLst>
        </pc:picChg>
      </pc:sldChg>
      <pc:sldChg chg="addSp modSp mod modNotesTx">
        <pc:chgData name="Allan, Melia" userId="f2c56549-8351-4edf-9ca5-6848f1df5cd3" providerId="ADAL" clId="{64D5528F-C51D-46D0-BF84-04B05DC9F623}" dt="2025-04-03T20:00:35.446" v="528" actId="1076"/>
        <pc:sldMkLst>
          <pc:docMk/>
          <pc:sldMk cId="2661774667" sldId="284"/>
        </pc:sldMkLst>
        <pc:spChg chg="mod">
          <ac:chgData name="Allan, Melia" userId="f2c56549-8351-4edf-9ca5-6848f1df5cd3" providerId="ADAL" clId="{64D5528F-C51D-46D0-BF84-04B05DC9F623}" dt="2025-03-31T15:06:26.994" v="438" actId="1076"/>
          <ac:spMkLst>
            <pc:docMk/>
            <pc:sldMk cId="2661774667" sldId="284"/>
            <ac:spMk id="16" creationId="{68F4E798-914B-4B00-3864-39750262B977}"/>
          </ac:spMkLst>
        </pc:spChg>
        <pc:graphicFrameChg chg="add mod modGraphic">
          <ac:chgData name="Allan, Melia" userId="f2c56549-8351-4edf-9ca5-6848f1df5cd3" providerId="ADAL" clId="{64D5528F-C51D-46D0-BF84-04B05DC9F623}" dt="2025-04-03T19:59:44.731" v="483" actId="207"/>
          <ac:graphicFrameMkLst>
            <pc:docMk/>
            <pc:sldMk cId="2661774667" sldId="284"/>
            <ac:graphicFrameMk id="3" creationId="{F4AE3B20-7713-0CDF-E40E-753F4ECAAD5B}"/>
          </ac:graphicFrameMkLst>
        </pc:graphicFrameChg>
        <pc:graphicFrameChg chg="mod modGraphic">
          <ac:chgData name="Allan, Melia" userId="f2c56549-8351-4edf-9ca5-6848f1df5cd3" providerId="ADAL" clId="{64D5528F-C51D-46D0-BF84-04B05DC9F623}" dt="2025-03-31T14:37:13.909" v="340" actId="21"/>
          <ac:graphicFrameMkLst>
            <pc:docMk/>
            <pc:sldMk cId="2661774667" sldId="284"/>
            <ac:graphicFrameMk id="5" creationId="{78BAEDAA-4501-CDCE-DCB0-AE4BE07769D7}"/>
          </ac:graphicFrameMkLst>
        </pc:graphicFrameChg>
        <pc:graphicFrameChg chg="modGraphic">
          <ac:chgData name="Allan, Melia" userId="f2c56549-8351-4edf-9ca5-6848f1df5cd3" providerId="ADAL" clId="{64D5528F-C51D-46D0-BF84-04B05DC9F623}" dt="2025-03-31T14:30:38.637" v="232" actId="20577"/>
          <ac:graphicFrameMkLst>
            <pc:docMk/>
            <pc:sldMk cId="2661774667" sldId="284"/>
            <ac:graphicFrameMk id="7" creationId="{D4C50E4D-617F-990B-9265-E087723571C1}"/>
          </ac:graphicFrameMkLst>
        </pc:graphicFrameChg>
        <pc:graphicFrameChg chg="mod modGraphic">
          <ac:chgData name="Allan, Melia" userId="f2c56549-8351-4edf-9ca5-6848f1df5cd3" providerId="ADAL" clId="{64D5528F-C51D-46D0-BF84-04B05DC9F623}" dt="2025-03-31T15:01:38.749" v="424" actId="408"/>
          <ac:graphicFrameMkLst>
            <pc:docMk/>
            <pc:sldMk cId="2661774667" sldId="284"/>
            <ac:graphicFrameMk id="9" creationId="{5A5EAA15-2CC0-F8F3-332A-51FB5F4FA31F}"/>
          </ac:graphicFrameMkLst>
        </pc:graphicFrameChg>
        <pc:graphicFrameChg chg="add mod modGraphic">
          <ac:chgData name="Allan, Melia" userId="f2c56549-8351-4edf-9ca5-6848f1df5cd3" providerId="ADAL" clId="{64D5528F-C51D-46D0-BF84-04B05DC9F623}" dt="2025-04-03T20:00:32.315" v="527" actId="1076"/>
          <ac:graphicFrameMkLst>
            <pc:docMk/>
            <pc:sldMk cId="2661774667" sldId="284"/>
            <ac:graphicFrameMk id="10" creationId="{729E0A81-649F-3761-27C1-C122668ED2AD}"/>
          </ac:graphicFrameMkLst>
        </pc:graphicFrameChg>
        <pc:graphicFrameChg chg="mod">
          <ac:chgData name="Allan, Melia" userId="f2c56549-8351-4edf-9ca5-6848f1df5cd3" providerId="ADAL" clId="{64D5528F-C51D-46D0-BF84-04B05DC9F623}" dt="2025-03-31T15:01:54.127" v="427" actId="1076"/>
          <ac:graphicFrameMkLst>
            <pc:docMk/>
            <pc:sldMk cId="2661774667" sldId="284"/>
            <ac:graphicFrameMk id="21" creationId="{5D19158E-D226-190D-E623-6565740E722C}"/>
          </ac:graphicFrameMkLst>
        </pc:graphicFrameChg>
        <pc:graphicFrameChg chg="mod modGraphic">
          <ac:chgData name="Allan, Melia" userId="f2c56549-8351-4edf-9ca5-6848f1df5cd3" providerId="ADAL" clId="{64D5528F-C51D-46D0-BF84-04B05DC9F623}" dt="2025-04-01T16:08:06.055" v="448" actId="14100"/>
          <ac:graphicFrameMkLst>
            <pc:docMk/>
            <pc:sldMk cId="2661774667" sldId="284"/>
            <ac:graphicFrameMk id="25" creationId="{AE50A4AB-D88F-98F7-CC3F-911DE871D243}"/>
          </ac:graphicFrameMkLst>
        </pc:graphicFrameChg>
        <pc:graphicFrameChg chg="mod">
          <ac:chgData name="Allan, Melia" userId="f2c56549-8351-4edf-9ca5-6848f1df5cd3" providerId="ADAL" clId="{64D5528F-C51D-46D0-BF84-04B05DC9F623}" dt="2025-03-31T15:01:38.749" v="424" actId="408"/>
          <ac:graphicFrameMkLst>
            <pc:docMk/>
            <pc:sldMk cId="2661774667" sldId="284"/>
            <ac:graphicFrameMk id="30" creationId="{02BB2B33-3229-7B4A-D5D9-198A5C61401C}"/>
          </ac:graphicFrameMkLst>
        </pc:graphicFrameChg>
        <pc:graphicFrameChg chg="mod modGraphic">
          <ac:chgData name="Allan, Melia" userId="f2c56549-8351-4edf-9ca5-6848f1df5cd3" providerId="ADAL" clId="{64D5528F-C51D-46D0-BF84-04B05DC9F623}" dt="2025-04-03T20:00:19.419" v="526" actId="1035"/>
          <ac:graphicFrameMkLst>
            <pc:docMk/>
            <pc:sldMk cId="2661774667" sldId="284"/>
            <ac:graphicFrameMk id="35" creationId="{64A66891-A35F-763E-9ACE-7D58A543FEE8}"/>
          </ac:graphicFrameMkLst>
        </pc:graphicFrameChg>
        <pc:picChg chg="mod">
          <ac:chgData name="Allan, Melia" userId="f2c56549-8351-4edf-9ca5-6848f1df5cd3" providerId="ADAL" clId="{64D5528F-C51D-46D0-BF84-04B05DC9F623}" dt="2025-04-03T19:59:54.432" v="485" actId="1076"/>
          <ac:picMkLst>
            <pc:docMk/>
            <pc:sldMk cId="2661774667" sldId="284"/>
            <ac:picMk id="8" creationId="{16093756-69C8-DA6D-A92C-6B3FFC5D1657}"/>
          </ac:picMkLst>
        </pc:picChg>
        <pc:picChg chg="add mod">
          <ac:chgData name="Allan, Melia" userId="f2c56549-8351-4edf-9ca5-6848f1df5cd3" providerId="ADAL" clId="{64D5528F-C51D-46D0-BF84-04B05DC9F623}" dt="2025-04-03T19:59:50.207" v="484" actId="1076"/>
          <ac:picMkLst>
            <pc:docMk/>
            <pc:sldMk cId="2661774667" sldId="284"/>
            <ac:picMk id="17" creationId="{71A87778-87C2-87F4-C6AE-31174531408A}"/>
          </ac:picMkLst>
        </pc:picChg>
        <pc:picChg chg="mod">
          <ac:chgData name="Allan, Melia" userId="f2c56549-8351-4edf-9ca5-6848f1df5cd3" providerId="ADAL" clId="{64D5528F-C51D-46D0-BF84-04B05DC9F623}" dt="2025-03-31T15:02:08.510" v="428" actId="1076"/>
          <ac:picMkLst>
            <pc:docMk/>
            <pc:sldMk cId="2661774667" sldId="284"/>
            <ac:picMk id="20" creationId="{52600256-5AE2-42AA-188B-DF3FC21333F0}"/>
          </ac:picMkLst>
        </pc:picChg>
        <pc:picChg chg="mod">
          <ac:chgData name="Allan, Melia" userId="f2c56549-8351-4edf-9ca5-6848f1df5cd3" providerId="ADAL" clId="{64D5528F-C51D-46D0-BF84-04B05DC9F623}" dt="2025-03-31T15:02:08.510" v="428" actId="1076"/>
          <ac:picMkLst>
            <pc:docMk/>
            <pc:sldMk cId="2661774667" sldId="284"/>
            <ac:picMk id="22" creationId="{6EC85DB9-EBE0-2ACF-BF34-9A4E8B3C61D8}"/>
          </ac:picMkLst>
        </pc:picChg>
        <pc:picChg chg="mod">
          <ac:chgData name="Allan, Melia" userId="f2c56549-8351-4edf-9ca5-6848f1df5cd3" providerId="ADAL" clId="{64D5528F-C51D-46D0-BF84-04B05DC9F623}" dt="2025-03-31T15:02:08.510" v="428" actId="1076"/>
          <ac:picMkLst>
            <pc:docMk/>
            <pc:sldMk cId="2661774667" sldId="284"/>
            <ac:picMk id="27" creationId="{6D6ED4B7-3DF9-2F69-026A-21A69DC6E1B5}"/>
          </ac:picMkLst>
        </pc:picChg>
        <pc:picChg chg="mod">
          <ac:chgData name="Allan, Melia" userId="f2c56549-8351-4edf-9ca5-6848f1df5cd3" providerId="ADAL" clId="{64D5528F-C51D-46D0-BF84-04B05DC9F623}" dt="2025-03-31T15:02:08.510" v="428" actId="1076"/>
          <ac:picMkLst>
            <pc:docMk/>
            <pc:sldMk cId="2661774667" sldId="284"/>
            <ac:picMk id="28" creationId="{3891CA0F-F679-E21F-B645-43C392A4330B}"/>
          </ac:picMkLst>
        </pc:picChg>
        <pc:picChg chg="mod">
          <ac:chgData name="Allan, Melia" userId="f2c56549-8351-4edf-9ca5-6848f1df5cd3" providerId="ADAL" clId="{64D5528F-C51D-46D0-BF84-04B05DC9F623}" dt="2025-03-31T15:02:08.510" v="428" actId="1076"/>
          <ac:picMkLst>
            <pc:docMk/>
            <pc:sldMk cId="2661774667" sldId="284"/>
            <ac:picMk id="29" creationId="{877570E7-D854-4505-F57B-4E16385C649F}"/>
          </ac:picMkLst>
        </pc:picChg>
        <pc:picChg chg="mod">
          <ac:chgData name="Allan, Melia" userId="f2c56549-8351-4edf-9ca5-6848f1df5cd3" providerId="ADAL" clId="{64D5528F-C51D-46D0-BF84-04B05DC9F623}" dt="2025-04-03T20:00:35.446" v="528" actId="1076"/>
          <ac:picMkLst>
            <pc:docMk/>
            <pc:sldMk cId="2661774667" sldId="284"/>
            <ac:picMk id="36" creationId="{416C75A9-20B7-58F1-5037-2AB9557474CC}"/>
          </ac:picMkLst>
        </pc:picChg>
        <pc:cxnChg chg="add mod">
          <ac:chgData name="Allan, Melia" userId="f2c56549-8351-4edf-9ca5-6848f1df5cd3" providerId="ADAL" clId="{64D5528F-C51D-46D0-BF84-04B05DC9F623}" dt="2025-03-31T15:02:36.339" v="433" actId="1076"/>
          <ac:cxnSpMkLst>
            <pc:docMk/>
            <pc:sldMk cId="2661774667" sldId="284"/>
            <ac:cxnSpMk id="6" creationId="{62FAD575-0688-80EB-46F8-9CFE62BA0B48}"/>
          </ac:cxnSpMkLst>
        </pc:cxnChg>
        <pc:cxnChg chg="add mod">
          <ac:chgData name="Allan, Melia" userId="f2c56549-8351-4edf-9ca5-6848f1df5cd3" providerId="ADAL" clId="{64D5528F-C51D-46D0-BF84-04B05DC9F623}" dt="2025-03-31T14:54:29.707" v="379" actId="14100"/>
          <ac:cxnSpMkLst>
            <pc:docMk/>
            <pc:sldMk cId="2661774667" sldId="284"/>
            <ac:cxnSpMk id="11" creationId="{EF3A6EB0-A54C-305E-6850-AABA9DA42351}"/>
          </ac:cxnSpMkLst>
        </pc:cxnChg>
        <pc:cxnChg chg="mod">
          <ac:chgData name="Allan, Melia" userId="f2c56549-8351-4edf-9ca5-6848f1df5cd3" providerId="ADAL" clId="{64D5528F-C51D-46D0-BF84-04B05DC9F623}" dt="2025-04-03T19:59:11.470" v="463" actId="1076"/>
          <ac:cxnSpMkLst>
            <pc:docMk/>
            <pc:sldMk cId="2661774667" sldId="284"/>
            <ac:cxnSpMk id="12" creationId="{6F169B91-6943-F288-B373-34393F25DD58}"/>
          </ac:cxnSpMkLst>
        </pc:cxnChg>
        <pc:cxnChg chg="add mod">
          <ac:chgData name="Allan, Melia" userId="f2c56549-8351-4edf-9ca5-6848f1df5cd3" providerId="ADAL" clId="{64D5528F-C51D-46D0-BF84-04B05DC9F623}" dt="2025-03-31T14:55:13.204" v="385" actId="14100"/>
          <ac:cxnSpMkLst>
            <pc:docMk/>
            <pc:sldMk cId="2661774667" sldId="284"/>
            <ac:cxnSpMk id="13" creationId="{9E6E432C-6846-CF7F-15B5-4D061914094F}"/>
          </ac:cxnSpMkLst>
        </pc:cxnChg>
        <pc:cxnChg chg="mod">
          <ac:chgData name="Allan, Melia" userId="f2c56549-8351-4edf-9ca5-6848f1df5cd3" providerId="ADAL" clId="{64D5528F-C51D-46D0-BF84-04B05DC9F623}" dt="2025-03-31T15:02:08.510" v="428" actId="1076"/>
          <ac:cxnSpMkLst>
            <pc:docMk/>
            <pc:sldMk cId="2661774667" sldId="284"/>
            <ac:cxnSpMk id="23" creationId="{18E45A72-AC17-305D-868F-E0ED3D608124}"/>
          </ac:cxnSpMkLst>
        </pc:cxnChg>
        <pc:cxnChg chg="mod">
          <ac:chgData name="Allan, Melia" userId="f2c56549-8351-4edf-9ca5-6848f1df5cd3" providerId="ADAL" clId="{64D5528F-C51D-46D0-BF84-04B05DC9F623}" dt="2025-03-31T15:02:08.510" v="428" actId="1076"/>
          <ac:cxnSpMkLst>
            <pc:docMk/>
            <pc:sldMk cId="2661774667" sldId="284"/>
            <ac:cxnSpMk id="24" creationId="{68DF4EA7-7456-CCD6-81E8-75128E750656}"/>
          </ac:cxnSpMkLst>
        </pc:cxnChg>
        <pc:cxnChg chg="mod">
          <ac:chgData name="Allan, Melia" userId="f2c56549-8351-4edf-9ca5-6848f1df5cd3" providerId="ADAL" clId="{64D5528F-C51D-46D0-BF84-04B05DC9F623}" dt="2025-03-31T15:02:23.571" v="431" actId="1037"/>
          <ac:cxnSpMkLst>
            <pc:docMk/>
            <pc:sldMk cId="2661774667" sldId="284"/>
            <ac:cxnSpMk id="32" creationId="{145757C2-1F23-C410-E281-D185C931E35D}"/>
          </ac:cxnSpMkLst>
        </pc:cxnChg>
      </pc:sldChg>
    </pc:docChg>
  </pc:docChgLst>
  <pc:docChgLst>
    <pc:chgData name="Cullen, Lorraine" userId="S::lorraine.cullen@ct.gov::2c352681-1cbb-48a7-b702-f8eac648ecf3" providerId="AD" clId="Web-{1B3B9065-8CC8-64FB-B120-02FF05B141E3}"/>
    <pc:docChg chg="modSld">
      <pc:chgData name="Cullen, Lorraine" userId="S::lorraine.cullen@ct.gov::2c352681-1cbb-48a7-b702-f8eac648ecf3" providerId="AD" clId="Web-{1B3B9065-8CC8-64FB-B120-02FF05B141E3}" dt="2025-04-07T20:41:43.513" v="53"/>
      <pc:docMkLst>
        <pc:docMk/>
      </pc:docMkLst>
      <pc:sldChg chg="modSp">
        <pc:chgData name="Cullen, Lorraine" userId="S::lorraine.cullen@ct.gov::2c352681-1cbb-48a7-b702-f8eac648ecf3" providerId="AD" clId="Web-{1B3B9065-8CC8-64FB-B120-02FF05B141E3}" dt="2025-04-07T20:41:43.513" v="53"/>
        <pc:sldMkLst>
          <pc:docMk/>
          <pc:sldMk cId="2661774667" sldId="284"/>
        </pc:sldMkLst>
        <pc:graphicFrameChg chg="mod modGraphic">
          <ac:chgData name="Cullen, Lorraine" userId="S::lorraine.cullen@ct.gov::2c352681-1cbb-48a7-b702-f8eac648ecf3" providerId="AD" clId="Web-{1B3B9065-8CC8-64FB-B120-02FF05B141E3}" dt="2025-04-07T20:41:43.513" v="53"/>
          <ac:graphicFrameMkLst>
            <pc:docMk/>
            <pc:sldMk cId="2661774667" sldId="284"/>
            <ac:graphicFrameMk id="3" creationId="{F4AE3B20-7713-0CDF-E40E-753F4ECAAD5B}"/>
          </ac:graphicFrameMkLst>
        </pc:graphicFrameChg>
      </pc:sldChg>
    </pc:docChg>
  </pc:docChgLst>
  <pc:docChgLst>
    <pc:chgData name="Allan, Melia" userId="S::melia.allan@ct.gov::f2c56549-8351-4edf-9ca5-6848f1df5cd3" providerId="AD" clId="Web-{79E921FC-5E55-8313-684A-65976DB8FABB}"/>
    <pc:docChg chg="modSld">
      <pc:chgData name="Allan, Melia" userId="S::melia.allan@ct.gov::f2c56549-8351-4edf-9ca5-6848f1df5cd3" providerId="AD" clId="Web-{79E921FC-5E55-8313-684A-65976DB8FABB}" dt="2024-10-09T14:59:46.247" v="12"/>
      <pc:docMkLst>
        <pc:docMk/>
      </pc:docMkLst>
      <pc:sldChg chg="modSp">
        <pc:chgData name="Allan, Melia" userId="S::melia.allan@ct.gov::f2c56549-8351-4edf-9ca5-6848f1df5cd3" providerId="AD" clId="Web-{79E921FC-5E55-8313-684A-65976DB8FABB}" dt="2024-10-09T14:59:46.247" v="12"/>
        <pc:sldMkLst>
          <pc:docMk/>
          <pc:sldMk cId="4009409079" sldId="278"/>
        </pc:sldMkLst>
      </pc:sldChg>
    </pc:docChg>
  </pc:docChgLst>
  <pc:docChgLst>
    <pc:chgData name="Allan, Melia" userId="S::melia.allan@ct.gov::f2c56549-8351-4edf-9ca5-6848f1df5cd3" providerId="AD" clId="Web-{8D759FC3-48D0-369F-2AA6-B5AE3DFC6737}"/>
    <pc:docChg chg="modSld">
      <pc:chgData name="Allan, Melia" userId="S::melia.allan@ct.gov::f2c56549-8351-4edf-9ca5-6848f1df5cd3" providerId="AD" clId="Web-{8D759FC3-48D0-369F-2AA6-B5AE3DFC6737}" dt="2024-09-30T18:24:08.599" v="33" actId="1076"/>
      <pc:docMkLst>
        <pc:docMk/>
      </pc:docMkLst>
      <pc:sldChg chg="addSp modSp">
        <pc:chgData name="Allan, Melia" userId="S::melia.allan@ct.gov::f2c56549-8351-4edf-9ca5-6848f1df5cd3" providerId="AD" clId="Web-{8D759FC3-48D0-369F-2AA6-B5AE3DFC6737}" dt="2024-09-30T18:24:08.599" v="33" actId="1076"/>
        <pc:sldMkLst>
          <pc:docMk/>
          <pc:sldMk cId="2988003765" sldId="270"/>
        </pc:sldMkLst>
      </pc:sldChg>
    </pc:docChg>
  </pc:docChgLst>
  <pc:docChgLst>
    <pc:chgData name="Mazzatto, Nicholas" userId="S::nicholas.mazzatto@ct.gov::2f31389a-a818-421c-a068-56c40d3d4ea9" providerId="AD" clId="Web-{0384F282-6614-6C97-934E-3C23742887A7}"/>
    <pc:docChg chg="modSld">
      <pc:chgData name="Mazzatto, Nicholas" userId="S::nicholas.mazzatto@ct.gov::2f31389a-a818-421c-a068-56c40d3d4ea9" providerId="AD" clId="Web-{0384F282-6614-6C97-934E-3C23742887A7}" dt="2025-04-01T13:21:56.349" v="421"/>
      <pc:docMkLst>
        <pc:docMk/>
      </pc:docMkLst>
      <pc:sldChg chg="addSp delSp modSp">
        <pc:chgData name="Mazzatto, Nicholas" userId="S::nicholas.mazzatto@ct.gov::2f31389a-a818-421c-a068-56c40d3d4ea9" providerId="AD" clId="Web-{0384F282-6614-6C97-934E-3C23742887A7}" dt="2025-04-01T12:50:12.962" v="8" actId="14100"/>
        <pc:sldMkLst>
          <pc:docMk/>
          <pc:sldMk cId="1041034282" sldId="269"/>
        </pc:sldMkLst>
        <pc:picChg chg="add mod">
          <ac:chgData name="Mazzatto, Nicholas" userId="S::nicholas.mazzatto@ct.gov::2f31389a-a818-421c-a068-56c40d3d4ea9" providerId="AD" clId="Web-{0384F282-6614-6C97-934E-3C23742887A7}" dt="2025-04-01T12:50:12.962" v="8" actId="14100"/>
          <ac:picMkLst>
            <pc:docMk/>
            <pc:sldMk cId="1041034282" sldId="269"/>
            <ac:picMk id="6" creationId="{C7698A91-F020-4E0A-94D5-F68E4126AF9A}"/>
          </ac:picMkLst>
        </pc:picChg>
      </pc:sldChg>
      <pc:sldChg chg="modSp">
        <pc:chgData name="Mazzatto, Nicholas" userId="S::nicholas.mazzatto@ct.gov::2f31389a-a818-421c-a068-56c40d3d4ea9" providerId="AD" clId="Web-{0384F282-6614-6C97-934E-3C23742887A7}" dt="2025-04-01T13:21:56.349" v="421"/>
        <pc:sldMkLst>
          <pc:docMk/>
          <pc:sldMk cId="4081564806" sldId="274"/>
        </pc:sldMkLst>
        <pc:graphicFrameChg chg="mod modGraphic">
          <ac:chgData name="Mazzatto, Nicholas" userId="S::nicholas.mazzatto@ct.gov::2f31389a-a818-421c-a068-56c40d3d4ea9" providerId="AD" clId="Web-{0384F282-6614-6C97-934E-3C23742887A7}" dt="2025-04-01T13:21:56.349" v="421"/>
          <ac:graphicFrameMkLst>
            <pc:docMk/>
            <pc:sldMk cId="4081564806" sldId="274"/>
            <ac:graphicFrameMk id="5" creationId="{065A9ED0-E2A4-F969-3E15-C74AF592A3E0}"/>
          </ac:graphicFrameMkLst>
        </pc:graphicFrameChg>
      </pc:sldChg>
    </pc:docChg>
  </pc:docChgLst>
  <pc:docChgLst>
    <pc:chgData name="Allan, Melia" userId="S::melia.allan@ct.gov::f2c56549-8351-4edf-9ca5-6848f1df5cd3" providerId="AD" clId="Web-{C7354996-322A-0D7B-148D-D37EA2F5E171}"/>
    <pc:docChg chg="delSld modSld sldOrd">
      <pc:chgData name="Allan, Melia" userId="S::melia.allan@ct.gov::f2c56549-8351-4edf-9ca5-6848f1df5cd3" providerId="AD" clId="Web-{C7354996-322A-0D7B-148D-D37EA2F5E171}" dt="2025-03-04T13:50:04.626" v="326"/>
      <pc:docMkLst>
        <pc:docMk/>
      </pc:docMkLst>
      <pc:sldChg chg="del">
        <pc:chgData name="Allan, Melia" userId="S::melia.allan@ct.gov::f2c56549-8351-4edf-9ca5-6848f1df5cd3" providerId="AD" clId="Web-{C7354996-322A-0D7B-148D-D37EA2F5E171}" dt="2025-03-04T13:49:54.548" v="312"/>
        <pc:sldMkLst>
          <pc:docMk/>
          <pc:sldMk cId="1500059254" sldId="256"/>
        </pc:sldMkLst>
      </pc:sldChg>
      <pc:sldChg chg="del">
        <pc:chgData name="Allan, Melia" userId="S::melia.allan@ct.gov::f2c56549-8351-4edf-9ca5-6848f1df5cd3" providerId="AD" clId="Web-{C7354996-322A-0D7B-148D-D37EA2F5E171}" dt="2025-03-04T13:49:54.548" v="311"/>
        <pc:sldMkLst>
          <pc:docMk/>
          <pc:sldMk cId="1283770685" sldId="257"/>
        </pc:sldMkLst>
      </pc:sldChg>
      <pc:sldChg chg="del ord">
        <pc:chgData name="Allan, Melia" userId="S::melia.allan@ct.gov::f2c56549-8351-4edf-9ca5-6848f1df5cd3" providerId="AD" clId="Web-{C7354996-322A-0D7B-148D-D37EA2F5E171}" dt="2025-03-04T13:49:56.939" v="318"/>
        <pc:sldMkLst>
          <pc:docMk/>
          <pc:sldMk cId="3900785678" sldId="258"/>
        </pc:sldMkLst>
      </pc:sldChg>
      <pc:sldChg chg="del">
        <pc:chgData name="Allan, Melia" userId="S::melia.allan@ct.gov::f2c56549-8351-4edf-9ca5-6848f1df5cd3" providerId="AD" clId="Web-{C7354996-322A-0D7B-148D-D37EA2F5E171}" dt="2025-03-04T13:49:56.939" v="317"/>
        <pc:sldMkLst>
          <pc:docMk/>
          <pc:sldMk cId="1829873937" sldId="259"/>
        </pc:sldMkLst>
      </pc:sldChg>
      <pc:sldChg chg="del">
        <pc:chgData name="Allan, Melia" userId="S::melia.allan@ct.gov::f2c56549-8351-4edf-9ca5-6848f1df5cd3" providerId="AD" clId="Web-{C7354996-322A-0D7B-148D-D37EA2F5E171}" dt="2025-03-04T13:49:59.689" v="324"/>
        <pc:sldMkLst>
          <pc:docMk/>
          <pc:sldMk cId="3455395635" sldId="262"/>
        </pc:sldMkLst>
      </pc:sldChg>
      <pc:sldChg chg="del ord">
        <pc:chgData name="Allan, Melia" userId="S::melia.allan@ct.gov::f2c56549-8351-4edf-9ca5-6848f1df5cd3" providerId="AD" clId="Web-{C7354996-322A-0D7B-148D-D37EA2F5E171}" dt="2025-03-04T13:49:56.939" v="320"/>
        <pc:sldMkLst>
          <pc:docMk/>
          <pc:sldMk cId="3867431989" sldId="266"/>
        </pc:sldMkLst>
      </pc:sldChg>
      <pc:sldChg chg="del ord">
        <pc:chgData name="Allan, Melia" userId="S::melia.allan@ct.gov::f2c56549-8351-4edf-9ca5-6848f1df5cd3" providerId="AD" clId="Web-{C7354996-322A-0D7B-148D-D37EA2F5E171}" dt="2025-03-04T13:49:56.939" v="319"/>
        <pc:sldMkLst>
          <pc:docMk/>
          <pc:sldMk cId="1650078809" sldId="267"/>
        </pc:sldMkLst>
      </pc:sldChg>
      <pc:sldChg chg="modSp">
        <pc:chgData name="Allan, Melia" userId="S::melia.allan@ct.gov::f2c56549-8351-4edf-9ca5-6848f1df5cd3" providerId="AD" clId="Web-{C7354996-322A-0D7B-148D-D37EA2F5E171}" dt="2025-03-04T13:36:35.519" v="13" actId="20577"/>
        <pc:sldMkLst>
          <pc:docMk/>
          <pc:sldMk cId="24622786" sldId="268"/>
        </pc:sldMkLst>
        <pc:spChg chg="mod">
          <ac:chgData name="Allan, Melia" userId="S::melia.allan@ct.gov::f2c56549-8351-4edf-9ca5-6848f1df5cd3" providerId="AD" clId="Web-{C7354996-322A-0D7B-148D-D37EA2F5E171}" dt="2025-03-04T13:36:35.519" v="13" actId="20577"/>
          <ac:spMkLst>
            <pc:docMk/>
            <pc:sldMk cId="24622786" sldId="268"/>
            <ac:spMk id="3" creationId="{3F564DFD-14F0-52E4-366C-A3F79018C03D}"/>
          </ac:spMkLst>
        </pc:spChg>
      </pc:sldChg>
      <pc:sldChg chg="delSp">
        <pc:chgData name="Allan, Melia" userId="S::melia.allan@ct.gov::f2c56549-8351-4edf-9ca5-6848f1df5cd3" providerId="AD" clId="Web-{C7354996-322A-0D7B-148D-D37EA2F5E171}" dt="2025-03-04T13:37:02.503" v="14"/>
        <pc:sldMkLst>
          <pc:docMk/>
          <pc:sldMk cId="2988003765" sldId="270"/>
        </pc:sldMkLst>
      </pc:sldChg>
      <pc:sldChg chg="modSp">
        <pc:chgData name="Allan, Melia" userId="S::melia.allan@ct.gov::f2c56549-8351-4edf-9ca5-6848f1df5cd3" providerId="AD" clId="Web-{C7354996-322A-0D7B-148D-D37EA2F5E171}" dt="2025-03-04T13:38:50.253" v="42" actId="20577"/>
        <pc:sldMkLst>
          <pc:docMk/>
          <pc:sldMk cId="1832253179" sldId="276"/>
        </pc:sldMkLst>
        <pc:spChg chg="mod">
          <ac:chgData name="Allan, Melia" userId="S::melia.allan@ct.gov::f2c56549-8351-4edf-9ca5-6848f1df5cd3" providerId="AD" clId="Web-{C7354996-322A-0D7B-148D-D37EA2F5E171}" dt="2025-03-04T13:38:21.659" v="22" actId="20577"/>
          <ac:spMkLst>
            <pc:docMk/>
            <pc:sldMk cId="1832253179" sldId="276"/>
            <ac:spMk id="2" creationId="{10658D9A-08DB-2127-1F67-EF28DDEE5FB2}"/>
          </ac:spMkLst>
        </pc:spChg>
        <pc:spChg chg="mod">
          <ac:chgData name="Allan, Melia" userId="S::melia.allan@ct.gov::f2c56549-8351-4edf-9ca5-6848f1df5cd3" providerId="AD" clId="Web-{C7354996-322A-0D7B-148D-D37EA2F5E171}" dt="2025-03-04T13:38:50.253" v="42" actId="20577"/>
          <ac:spMkLst>
            <pc:docMk/>
            <pc:sldMk cId="1832253179" sldId="276"/>
            <ac:spMk id="3" creationId="{CF37850D-1611-87E3-59AB-74FEFEA03EDF}"/>
          </ac:spMkLst>
        </pc:spChg>
        <pc:graphicFrameChg chg="mod modGraphic">
          <ac:chgData name="Allan, Melia" userId="S::melia.allan@ct.gov::f2c56549-8351-4edf-9ca5-6848f1df5cd3" providerId="AD" clId="Web-{C7354996-322A-0D7B-148D-D37EA2F5E171}" dt="2025-03-04T13:38:48.737" v="41"/>
          <ac:graphicFrameMkLst>
            <pc:docMk/>
            <pc:sldMk cId="1832253179" sldId="276"/>
            <ac:graphicFrameMk id="5" creationId="{60AA0F60-F23B-1C35-FA5A-20B0A6EA352B}"/>
          </ac:graphicFrameMkLst>
        </pc:graphicFrameChg>
      </pc:sldChg>
      <pc:sldChg chg="modSp">
        <pc:chgData name="Allan, Melia" userId="S::melia.allan@ct.gov::f2c56549-8351-4edf-9ca5-6848f1df5cd3" providerId="AD" clId="Web-{C7354996-322A-0D7B-148D-D37EA2F5E171}" dt="2025-03-04T13:36:07.597" v="4" actId="20577"/>
        <pc:sldMkLst>
          <pc:docMk/>
          <pc:sldMk cId="1858989829" sldId="277"/>
        </pc:sldMkLst>
        <pc:spChg chg="mod">
          <ac:chgData name="Allan, Melia" userId="S::melia.allan@ct.gov::f2c56549-8351-4edf-9ca5-6848f1df5cd3" providerId="AD" clId="Web-{C7354996-322A-0D7B-148D-D37EA2F5E171}" dt="2025-03-04T13:36:07.597" v="4" actId="20577"/>
          <ac:spMkLst>
            <pc:docMk/>
            <pc:sldMk cId="1858989829" sldId="277"/>
            <ac:spMk id="14" creationId="{9A12116A-5FF0-CEA0-0E85-F450CD6613B5}"/>
          </ac:spMkLst>
        </pc:spChg>
      </pc:sldChg>
      <pc:sldChg chg="modSp modCm">
        <pc:chgData name="Allan, Melia" userId="S::melia.allan@ct.gov::f2c56549-8351-4edf-9ca5-6848f1df5cd3" providerId="AD" clId="Web-{C7354996-322A-0D7B-148D-D37EA2F5E171}" dt="2025-03-04T13:39:16.940" v="49" actId="20577"/>
        <pc:sldMkLst>
          <pc:docMk/>
          <pc:sldMk cId="4009409079" sldId="278"/>
        </pc:sldMkLst>
        <pc:spChg chg="mod">
          <ac:chgData name="Allan, Melia" userId="S::melia.allan@ct.gov::f2c56549-8351-4edf-9ca5-6848f1df5cd3" providerId="AD" clId="Web-{C7354996-322A-0D7B-148D-D37EA2F5E171}" dt="2025-03-04T13:39:16.940" v="49" actId="20577"/>
          <ac:spMkLst>
            <pc:docMk/>
            <pc:sldMk cId="4009409079" sldId="278"/>
            <ac:spMk id="2" creationId="{19FB19DF-97FA-B5C7-1658-7E7AC4ADD365}"/>
          </ac:spMkLst>
        </pc:spChg>
        <pc:extLst>
          <p:ext xmlns:p="http://schemas.openxmlformats.org/presentationml/2006/main" uri="{D6D511B9-2390-475A-947B-AFAB55BFBCF1}">
            <pc226:cmChg xmlns:pc226="http://schemas.microsoft.com/office/powerpoint/2022/06/main/command" chg="mod">
              <pc226:chgData name="Allan, Melia" userId="S::melia.allan@ct.gov::f2c56549-8351-4edf-9ca5-6848f1df5cd3" providerId="AD" clId="Web-{C7354996-322A-0D7B-148D-D37EA2F5E171}" dt="2025-03-04T13:39:15.706" v="48" actId="20577"/>
              <pc2:cmMkLst xmlns:pc2="http://schemas.microsoft.com/office/powerpoint/2019/9/main/command">
                <pc:docMk/>
                <pc:sldMk cId="4009409079" sldId="278"/>
                <pc2:cmMk id="{B27921E5-620C-44D6-BFC5-4C73E919AF8F}"/>
              </pc2:cmMkLst>
            </pc226:cmChg>
          </p:ext>
        </pc:extLst>
      </pc:sldChg>
      <pc:sldChg chg="modSp">
        <pc:chgData name="Allan, Melia" userId="S::melia.allan@ct.gov::f2c56549-8351-4edf-9ca5-6848f1df5cd3" providerId="AD" clId="Web-{C7354996-322A-0D7B-148D-D37EA2F5E171}" dt="2025-03-04T13:40:43.737" v="104"/>
        <pc:sldMkLst>
          <pc:docMk/>
          <pc:sldMk cId="708216807" sldId="281"/>
        </pc:sldMkLst>
        <pc:graphicFrameChg chg="mod modGraphic">
          <ac:chgData name="Allan, Melia" userId="S::melia.allan@ct.gov::f2c56549-8351-4edf-9ca5-6848f1df5cd3" providerId="AD" clId="Web-{C7354996-322A-0D7B-148D-D37EA2F5E171}" dt="2025-03-04T13:40:43.737" v="104"/>
          <ac:graphicFrameMkLst>
            <pc:docMk/>
            <pc:sldMk cId="708216807" sldId="281"/>
            <ac:graphicFrameMk id="4" creationId="{83D9F0A5-9D26-0B7A-431F-0A9B69A10E4E}"/>
          </ac:graphicFrameMkLst>
        </pc:graphicFrameChg>
      </pc:sldChg>
      <pc:sldChg chg="addSp delSp modSp">
        <pc:chgData name="Allan, Melia" userId="S::melia.allan@ct.gov::f2c56549-8351-4edf-9ca5-6848f1df5cd3" providerId="AD" clId="Web-{C7354996-322A-0D7B-148D-D37EA2F5E171}" dt="2025-03-04T13:49:14.907" v="309" actId="1076"/>
        <pc:sldMkLst>
          <pc:docMk/>
          <pc:sldMk cId="2661774667" sldId="284"/>
        </pc:sldMkLst>
        <pc:spChg chg="mod">
          <ac:chgData name="Allan, Melia" userId="S::melia.allan@ct.gov::f2c56549-8351-4edf-9ca5-6848f1df5cd3" providerId="AD" clId="Web-{C7354996-322A-0D7B-148D-D37EA2F5E171}" dt="2025-03-04T13:49:14.907" v="309" actId="1076"/>
          <ac:spMkLst>
            <pc:docMk/>
            <pc:sldMk cId="2661774667" sldId="284"/>
            <ac:spMk id="16" creationId="{68F4E798-914B-4B00-3864-39750262B977}"/>
          </ac:spMkLst>
        </pc:spChg>
        <pc:graphicFrameChg chg="mod modGraphic">
          <ac:chgData name="Allan, Melia" userId="S::melia.allan@ct.gov::f2c56549-8351-4edf-9ca5-6848f1df5cd3" providerId="AD" clId="Web-{C7354996-322A-0D7B-148D-D37EA2F5E171}" dt="2025-03-04T13:45:17.064" v="196"/>
          <ac:graphicFrameMkLst>
            <pc:docMk/>
            <pc:sldMk cId="2661774667" sldId="284"/>
            <ac:graphicFrameMk id="5" creationId="{78BAEDAA-4501-CDCE-DCB0-AE4BE07769D7}"/>
          </ac:graphicFrameMkLst>
        </pc:graphicFrameChg>
        <pc:graphicFrameChg chg="mod modGraphic">
          <ac:chgData name="Allan, Melia" userId="S::melia.allan@ct.gov::f2c56549-8351-4edf-9ca5-6848f1df5cd3" providerId="AD" clId="Web-{C7354996-322A-0D7B-148D-D37EA2F5E171}" dt="2025-03-04T13:48:00.455" v="297"/>
          <ac:graphicFrameMkLst>
            <pc:docMk/>
            <pc:sldMk cId="2661774667" sldId="284"/>
            <ac:graphicFrameMk id="7" creationId="{D4C50E4D-617F-990B-9265-E087723571C1}"/>
          </ac:graphicFrameMkLst>
        </pc:graphicFrameChg>
        <pc:graphicFrameChg chg="mod">
          <ac:chgData name="Allan, Melia" userId="S::melia.allan@ct.gov::f2c56549-8351-4edf-9ca5-6848f1df5cd3" providerId="AD" clId="Web-{C7354996-322A-0D7B-148D-D37EA2F5E171}" dt="2025-03-04T13:46:39.939" v="210" actId="1076"/>
          <ac:graphicFrameMkLst>
            <pc:docMk/>
            <pc:sldMk cId="2661774667" sldId="284"/>
            <ac:graphicFrameMk id="9" creationId="{5A5EAA15-2CC0-F8F3-332A-51FB5F4FA31F}"/>
          </ac:graphicFrameMkLst>
        </pc:graphicFrameChg>
        <pc:graphicFrameChg chg="mod">
          <ac:chgData name="Allan, Melia" userId="S::melia.allan@ct.gov::f2c56549-8351-4edf-9ca5-6848f1df5cd3" providerId="AD" clId="Web-{C7354996-322A-0D7B-148D-D37EA2F5E171}" dt="2025-03-04T13:48:54.611" v="301" actId="1076"/>
          <ac:graphicFrameMkLst>
            <pc:docMk/>
            <pc:sldMk cId="2661774667" sldId="284"/>
            <ac:graphicFrameMk id="21" creationId="{5D19158E-D226-190D-E623-6565740E722C}"/>
          </ac:graphicFrameMkLst>
        </pc:graphicFrameChg>
        <pc:graphicFrameChg chg="mod">
          <ac:chgData name="Allan, Melia" userId="S::melia.allan@ct.gov::f2c56549-8351-4edf-9ca5-6848f1df5cd3" providerId="AD" clId="Web-{C7354996-322A-0D7B-148D-D37EA2F5E171}" dt="2025-03-04T13:42:24.158" v="153" actId="1076"/>
          <ac:graphicFrameMkLst>
            <pc:docMk/>
            <pc:sldMk cId="2661774667" sldId="284"/>
            <ac:graphicFrameMk id="25" creationId="{AE50A4AB-D88F-98F7-CC3F-911DE871D243}"/>
          </ac:graphicFrameMkLst>
        </pc:graphicFrameChg>
        <pc:graphicFrameChg chg="mod">
          <ac:chgData name="Allan, Melia" userId="S::melia.allan@ct.gov::f2c56549-8351-4edf-9ca5-6848f1df5cd3" providerId="AD" clId="Web-{C7354996-322A-0D7B-148D-D37EA2F5E171}" dt="2025-03-04T13:46:40.002" v="211" actId="1076"/>
          <ac:graphicFrameMkLst>
            <pc:docMk/>
            <pc:sldMk cId="2661774667" sldId="284"/>
            <ac:graphicFrameMk id="30" creationId="{02BB2B33-3229-7B4A-D5D9-198A5C61401C}"/>
          </ac:graphicFrameMkLst>
        </pc:graphicFrameChg>
        <pc:graphicFrameChg chg="mod modGraphic">
          <ac:chgData name="Allan, Melia" userId="S::melia.allan@ct.gov::f2c56549-8351-4edf-9ca5-6848f1df5cd3" providerId="AD" clId="Web-{C7354996-322A-0D7B-148D-D37EA2F5E171}" dt="2025-03-04T13:46:45.705" v="212" actId="1076"/>
          <ac:graphicFrameMkLst>
            <pc:docMk/>
            <pc:sldMk cId="2661774667" sldId="284"/>
            <ac:graphicFrameMk id="35" creationId="{64A66891-A35F-763E-9ACE-7D58A543FEE8}"/>
          </ac:graphicFrameMkLst>
        </pc:graphicFrameChg>
        <pc:picChg chg="add mod">
          <ac:chgData name="Allan, Melia" userId="S::melia.allan@ct.gov::f2c56549-8351-4edf-9ca5-6848f1df5cd3" providerId="AD" clId="Web-{C7354996-322A-0D7B-148D-D37EA2F5E171}" dt="2025-03-04T13:48:16.095" v="299" actId="1076"/>
          <ac:picMkLst>
            <pc:docMk/>
            <pc:sldMk cId="2661774667" sldId="284"/>
            <ac:picMk id="20" creationId="{52600256-5AE2-42AA-188B-DF3FC21333F0}"/>
          </ac:picMkLst>
        </pc:picChg>
        <pc:picChg chg="mod">
          <ac:chgData name="Allan, Melia" userId="S::melia.allan@ct.gov::f2c56549-8351-4edf-9ca5-6848f1df5cd3" providerId="AD" clId="Web-{C7354996-322A-0D7B-148D-D37EA2F5E171}" dt="2025-03-04T13:49:03.658" v="302" actId="1076"/>
          <ac:picMkLst>
            <pc:docMk/>
            <pc:sldMk cId="2661774667" sldId="284"/>
            <ac:picMk id="22" creationId="{6EC85DB9-EBE0-2ACF-BF34-9A4E8B3C61D8}"/>
          </ac:picMkLst>
        </pc:picChg>
        <pc:picChg chg="mod">
          <ac:chgData name="Allan, Melia" userId="S::melia.allan@ct.gov::f2c56549-8351-4edf-9ca5-6848f1df5cd3" providerId="AD" clId="Web-{C7354996-322A-0D7B-148D-D37EA2F5E171}" dt="2025-03-04T13:49:06.861" v="306" actId="1076"/>
          <ac:picMkLst>
            <pc:docMk/>
            <pc:sldMk cId="2661774667" sldId="284"/>
            <ac:picMk id="27" creationId="{6D6ED4B7-3DF9-2F69-026A-21A69DC6E1B5}"/>
          </ac:picMkLst>
        </pc:picChg>
        <pc:picChg chg="mod">
          <ac:chgData name="Allan, Melia" userId="S::melia.allan@ct.gov::f2c56549-8351-4edf-9ca5-6848f1df5cd3" providerId="AD" clId="Web-{C7354996-322A-0D7B-148D-D37EA2F5E171}" dt="2025-03-04T13:49:08.454" v="307" actId="1076"/>
          <ac:picMkLst>
            <pc:docMk/>
            <pc:sldMk cId="2661774667" sldId="284"/>
            <ac:picMk id="28" creationId="{3891CA0F-F679-E21F-B645-43C392A4330B}"/>
          </ac:picMkLst>
        </pc:picChg>
        <pc:picChg chg="mod">
          <ac:chgData name="Allan, Melia" userId="S::melia.allan@ct.gov::f2c56549-8351-4edf-9ca5-6848f1df5cd3" providerId="AD" clId="Web-{C7354996-322A-0D7B-148D-D37EA2F5E171}" dt="2025-03-04T13:49:11.142" v="308" actId="1076"/>
          <ac:picMkLst>
            <pc:docMk/>
            <pc:sldMk cId="2661774667" sldId="284"/>
            <ac:picMk id="29" creationId="{877570E7-D854-4505-F57B-4E16385C649F}"/>
          </ac:picMkLst>
        </pc:picChg>
        <pc:picChg chg="mod">
          <ac:chgData name="Allan, Melia" userId="S::melia.allan@ct.gov::f2c56549-8351-4edf-9ca5-6848f1df5cd3" providerId="AD" clId="Web-{C7354996-322A-0D7B-148D-D37EA2F5E171}" dt="2025-03-04T13:45:49.252" v="206" actId="1076"/>
          <ac:picMkLst>
            <pc:docMk/>
            <pc:sldMk cId="2661774667" sldId="284"/>
            <ac:picMk id="36" creationId="{416C75A9-20B7-58F1-5037-2AB9557474CC}"/>
          </ac:picMkLst>
        </pc:picChg>
        <pc:cxnChg chg="mod">
          <ac:chgData name="Allan, Melia" userId="S::melia.allan@ct.gov::f2c56549-8351-4edf-9ca5-6848f1df5cd3" providerId="AD" clId="Web-{C7354996-322A-0D7B-148D-D37EA2F5E171}" dt="2025-03-04T13:42:24.049" v="151" actId="1076"/>
          <ac:cxnSpMkLst>
            <pc:docMk/>
            <pc:sldMk cId="2661774667" sldId="284"/>
            <ac:cxnSpMk id="23" creationId="{18E45A72-AC17-305D-868F-E0ED3D608124}"/>
          </ac:cxnSpMkLst>
        </pc:cxnChg>
        <pc:cxnChg chg="mod">
          <ac:chgData name="Allan, Melia" userId="S::melia.allan@ct.gov::f2c56549-8351-4edf-9ca5-6848f1df5cd3" providerId="AD" clId="Web-{C7354996-322A-0D7B-148D-D37EA2F5E171}" dt="2025-03-04T13:42:24.096" v="152" actId="1076"/>
          <ac:cxnSpMkLst>
            <pc:docMk/>
            <pc:sldMk cId="2661774667" sldId="284"/>
            <ac:cxnSpMk id="24" creationId="{68DF4EA7-7456-CCD6-81E8-75128E750656}"/>
          </ac:cxnSpMkLst>
        </pc:cxnChg>
        <pc:cxnChg chg="mod">
          <ac:chgData name="Allan, Melia" userId="S::melia.allan@ct.gov::f2c56549-8351-4edf-9ca5-6848f1df5cd3" providerId="AD" clId="Web-{C7354996-322A-0D7B-148D-D37EA2F5E171}" dt="2025-03-04T13:45:50.220" v="207" actId="1076"/>
          <ac:cxnSpMkLst>
            <pc:docMk/>
            <pc:sldMk cId="2661774667" sldId="284"/>
            <ac:cxnSpMk id="32" creationId="{145757C2-1F23-C410-E281-D185C931E35D}"/>
          </ac:cxnSpMkLst>
        </pc:cxnChg>
      </pc:sldChg>
      <pc:sldChg chg="del">
        <pc:chgData name="Allan, Melia" userId="S::melia.allan@ct.gov::f2c56549-8351-4edf-9ca5-6848f1df5cd3" providerId="AD" clId="Web-{C7354996-322A-0D7B-148D-D37EA2F5E171}" dt="2025-03-04T13:49:54.548" v="313"/>
        <pc:sldMkLst>
          <pc:docMk/>
          <pc:sldMk cId="3877378723" sldId="285"/>
        </pc:sldMkLst>
      </pc:sldChg>
      <pc:sldChg chg="del">
        <pc:chgData name="Allan, Melia" userId="S::melia.allan@ct.gov::f2c56549-8351-4edf-9ca5-6848f1df5cd3" providerId="AD" clId="Web-{C7354996-322A-0D7B-148D-D37EA2F5E171}" dt="2025-03-04T13:50:04.626" v="326"/>
        <pc:sldMkLst>
          <pc:docMk/>
          <pc:sldMk cId="4025996012" sldId="286"/>
        </pc:sldMkLst>
      </pc:sldChg>
      <pc:sldChg chg="del">
        <pc:chgData name="Allan, Melia" userId="S::melia.allan@ct.gov::f2c56549-8351-4edf-9ca5-6848f1df5cd3" providerId="AD" clId="Web-{C7354996-322A-0D7B-148D-D37EA2F5E171}" dt="2025-03-04T13:49:59.689" v="322"/>
        <pc:sldMkLst>
          <pc:docMk/>
          <pc:sldMk cId="2737467185" sldId="818"/>
        </pc:sldMkLst>
      </pc:sldChg>
      <pc:sldChg chg="del">
        <pc:chgData name="Allan, Melia" userId="S::melia.allan@ct.gov::f2c56549-8351-4edf-9ca5-6848f1df5cd3" providerId="AD" clId="Web-{C7354996-322A-0D7B-148D-D37EA2F5E171}" dt="2025-03-04T13:49:54.548" v="310"/>
        <pc:sldMkLst>
          <pc:docMk/>
          <pc:sldMk cId="1337139046" sldId="819"/>
        </pc:sldMkLst>
      </pc:sldChg>
      <pc:sldChg chg="del">
        <pc:chgData name="Allan, Melia" userId="S::melia.allan@ct.gov::f2c56549-8351-4edf-9ca5-6848f1df5cd3" providerId="AD" clId="Web-{C7354996-322A-0D7B-148D-D37EA2F5E171}" dt="2025-03-04T13:49:59.689" v="323"/>
        <pc:sldMkLst>
          <pc:docMk/>
          <pc:sldMk cId="1426685186" sldId="824"/>
        </pc:sldMkLst>
      </pc:sldChg>
      <pc:sldChg chg="del">
        <pc:chgData name="Allan, Melia" userId="S::melia.allan@ct.gov::f2c56549-8351-4edf-9ca5-6848f1df5cd3" providerId="AD" clId="Web-{C7354996-322A-0D7B-148D-D37EA2F5E171}" dt="2025-03-04T13:50:00.970" v="325"/>
        <pc:sldMkLst>
          <pc:docMk/>
          <pc:sldMk cId="1194271969" sldId="825"/>
        </pc:sldMkLst>
      </pc:sldChg>
      <pc:sldChg chg="del">
        <pc:chgData name="Allan, Melia" userId="S::melia.allan@ct.gov::f2c56549-8351-4edf-9ca5-6848f1df5cd3" providerId="AD" clId="Web-{C7354996-322A-0D7B-148D-D37EA2F5E171}" dt="2025-03-04T13:49:59.689" v="321"/>
        <pc:sldMkLst>
          <pc:docMk/>
          <pc:sldMk cId="2395093703" sldId="827"/>
        </pc:sldMkLst>
      </pc:sldChg>
    </pc:docChg>
  </pc:docChgLst>
  <pc:docChgLst>
    <pc:chgData name="Cullen, Lorraine" userId="S::lorraine.cullen@ct.gov::2c352681-1cbb-48a7-b702-f8eac648ecf3" providerId="AD" clId="Web-{0D7ADB94-EE34-137C-B9BF-735FCA23575E}"/>
    <pc:docChg chg="modSld">
      <pc:chgData name="Cullen, Lorraine" userId="S::lorraine.cullen@ct.gov::2c352681-1cbb-48a7-b702-f8eac648ecf3" providerId="AD" clId="Web-{0D7ADB94-EE34-137C-B9BF-735FCA23575E}" dt="2025-01-08T14:11:09.899" v="1" actId="20577"/>
      <pc:docMkLst>
        <pc:docMk/>
      </pc:docMkLst>
      <pc:sldChg chg="modSp">
        <pc:chgData name="Cullen, Lorraine" userId="S::lorraine.cullen@ct.gov::2c352681-1cbb-48a7-b702-f8eac648ecf3" providerId="AD" clId="Web-{0D7ADB94-EE34-137C-B9BF-735FCA23575E}" dt="2025-01-08T14:11:09.899" v="1" actId="20577"/>
        <pc:sldMkLst>
          <pc:docMk/>
          <pc:sldMk cId="4025996012" sldId="286"/>
        </pc:sldMkLst>
      </pc:sldChg>
    </pc:docChg>
  </pc:docChgLst>
  <pc:docChgLst>
    <pc:chgData name="Allan, Melia" userId="f2c56549-8351-4edf-9ca5-6848f1df5cd3" providerId="ADAL" clId="{9297C554-555D-4EB4-B646-F346F5B2228D}"/>
    <pc:docChg chg="undo custSel addSld delSld modSld">
      <pc:chgData name="Allan, Melia" userId="f2c56549-8351-4edf-9ca5-6848f1df5cd3" providerId="ADAL" clId="{9297C554-555D-4EB4-B646-F346F5B2228D}" dt="2025-01-08T14:15:40.463" v="2027" actId="20577"/>
      <pc:docMkLst>
        <pc:docMk/>
      </pc:docMkLst>
      <pc:sldChg chg="modSp add mod">
        <pc:chgData name="Allan, Melia" userId="f2c56549-8351-4edf-9ca5-6848f1df5cd3" providerId="ADAL" clId="{9297C554-555D-4EB4-B646-F346F5B2228D}" dt="2025-01-06T18:48:00.177" v="1212" actId="27636"/>
        <pc:sldMkLst>
          <pc:docMk/>
          <pc:sldMk cId="1500059254" sldId="256"/>
        </pc:sldMkLst>
      </pc:sldChg>
      <pc:sldChg chg="add">
        <pc:chgData name="Allan, Melia" userId="f2c56549-8351-4edf-9ca5-6848f1df5cd3" providerId="ADAL" clId="{9297C554-555D-4EB4-B646-F346F5B2228D}" dt="2025-01-06T18:48:00.120" v="1211"/>
        <pc:sldMkLst>
          <pc:docMk/>
          <pc:sldMk cId="1283770685" sldId="257"/>
        </pc:sldMkLst>
      </pc:sldChg>
      <pc:sldChg chg="modSp add mod">
        <pc:chgData name="Allan, Melia" userId="f2c56549-8351-4edf-9ca5-6848f1df5cd3" providerId="ADAL" clId="{9297C554-555D-4EB4-B646-F346F5B2228D}" dt="2025-01-06T18:48:00.232" v="1216" actId="27636"/>
        <pc:sldMkLst>
          <pc:docMk/>
          <pc:sldMk cId="3900785678" sldId="258"/>
        </pc:sldMkLst>
      </pc:sldChg>
      <pc:sldChg chg="modSp add mod">
        <pc:chgData name="Allan, Melia" userId="f2c56549-8351-4edf-9ca5-6848f1df5cd3" providerId="ADAL" clId="{9297C554-555D-4EB4-B646-F346F5B2228D}" dt="2025-01-06T18:48:00.245" v="1218" actId="27636"/>
        <pc:sldMkLst>
          <pc:docMk/>
          <pc:sldMk cId="1829873937" sldId="259"/>
        </pc:sldMkLst>
      </pc:sldChg>
      <pc:sldChg chg="add">
        <pc:chgData name="Allan, Melia" userId="f2c56549-8351-4edf-9ca5-6848f1df5cd3" providerId="ADAL" clId="{9297C554-555D-4EB4-B646-F346F5B2228D}" dt="2025-01-06T18:48:00.120" v="1211"/>
        <pc:sldMkLst>
          <pc:docMk/>
          <pc:sldMk cId="3455395635" sldId="262"/>
        </pc:sldMkLst>
      </pc:sldChg>
      <pc:sldChg chg="modSp add mod">
        <pc:chgData name="Allan, Melia" userId="f2c56549-8351-4edf-9ca5-6848f1df5cd3" providerId="ADAL" clId="{9297C554-555D-4EB4-B646-F346F5B2228D}" dt="2025-01-06T18:48:00.226" v="1214" actId="27636"/>
        <pc:sldMkLst>
          <pc:docMk/>
          <pc:sldMk cId="3867431989" sldId="266"/>
        </pc:sldMkLst>
      </pc:sldChg>
      <pc:sldChg chg="modSp add mod">
        <pc:chgData name="Allan, Melia" userId="f2c56549-8351-4edf-9ca5-6848f1df5cd3" providerId="ADAL" clId="{9297C554-555D-4EB4-B646-F346F5B2228D}" dt="2025-01-06T18:48:00.230" v="1215" actId="27636"/>
        <pc:sldMkLst>
          <pc:docMk/>
          <pc:sldMk cId="1650078809" sldId="267"/>
        </pc:sldMkLst>
      </pc:sldChg>
      <pc:sldChg chg="modSp mod">
        <pc:chgData name="Allan, Melia" userId="f2c56549-8351-4edf-9ca5-6848f1df5cd3" providerId="ADAL" clId="{9297C554-555D-4EB4-B646-F346F5B2228D}" dt="2025-01-07T16:42:25.862" v="1857" actId="20577"/>
        <pc:sldMkLst>
          <pc:docMk/>
          <pc:sldMk cId="24622786" sldId="268"/>
        </pc:sldMkLst>
      </pc:sldChg>
      <pc:sldChg chg="addSp delSp modSp mod">
        <pc:chgData name="Allan, Melia" userId="f2c56549-8351-4edf-9ca5-6848f1df5cd3" providerId="ADAL" clId="{9297C554-555D-4EB4-B646-F346F5B2228D}" dt="2025-01-06T15:38:30.349" v="1210" actId="20577"/>
        <pc:sldMkLst>
          <pc:docMk/>
          <pc:sldMk cId="2988003765" sldId="270"/>
        </pc:sldMkLst>
      </pc:sldChg>
      <pc:sldChg chg="modSp mod">
        <pc:chgData name="Allan, Melia" userId="f2c56549-8351-4edf-9ca5-6848f1df5cd3" providerId="ADAL" clId="{9297C554-555D-4EB4-B646-F346F5B2228D}" dt="2025-01-02T15:42:09.754" v="1084" actId="1076"/>
        <pc:sldMkLst>
          <pc:docMk/>
          <pc:sldMk cId="4081564806" sldId="274"/>
        </pc:sldMkLst>
      </pc:sldChg>
      <pc:sldChg chg="addSp delSp modSp mod">
        <pc:chgData name="Allan, Melia" userId="f2c56549-8351-4edf-9ca5-6848f1df5cd3" providerId="ADAL" clId="{9297C554-555D-4EB4-B646-F346F5B2228D}" dt="2025-01-02T15:05:30.216" v="927"/>
        <pc:sldMkLst>
          <pc:docMk/>
          <pc:sldMk cId="2008191077" sldId="275"/>
        </pc:sldMkLst>
      </pc:sldChg>
      <pc:sldChg chg="addSp modSp mod">
        <pc:chgData name="Allan, Melia" userId="f2c56549-8351-4edf-9ca5-6848f1df5cd3" providerId="ADAL" clId="{9297C554-555D-4EB4-B646-F346F5B2228D}" dt="2025-01-02T14:56:51.508" v="908" actId="20577"/>
        <pc:sldMkLst>
          <pc:docMk/>
          <pc:sldMk cId="1832253179" sldId="276"/>
        </pc:sldMkLst>
      </pc:sldChg>
      <pc:sldChg chg="modSp mod modCm">
        <pc:chgData name="Allan, Melia" userId="f2c56549-8351-4edf-9ca5-6848f1df5cd3" providerId="ADAL" clId="{9297C554-555D-4EB4-B646-F346F5B2228D}" dt="2025-01-06T14:16:06.601" v="1182" actId="20577"/>
        <pc:sldMkLst>
          <pc:docMk/>
          <pc:sldMk cId="4009409079" sldId="278"/>
        </pc:sldMkLst>
        <pc:extLst>
          <p:ext xmlns:p="http://schemas.openxmlformats.org/presentationml/2006/main" uri="{D6D511B9-2390-475A-947B-AFAB55BFBCF1}">
            <pc226:cmChg xmlns:pc226="http://schemas.microsoft.com/office/powerpoint/2022/06/main/command" chg="mod">
              <pc226:chgData name="Allan, Melia" userId="f2c56549-8351-4edf-9ca5-6848f1df5cd3" providerId="ADAL" clId="{9297C554-555D-4EB4-B646-F346F5B2228D}" dt="2025-01-02T14:18:13.902" v="480" actId="20577"/>
              <pc2:cmMkLst xmlns:pc2="http://schemas.microsoft.com/office/powerpoint/2019/9/main/command">
                <pc:docMk/>
                <pc:sldMk cId="4009409079" sldId="278"/>
                <pc2:cmMk id="{B3B3455A-F66B-4516-B0EB-CB753A8BCEDB}"/>
              </pc2:cmMkLst>
            </pc226:cmChg>
            <pc226:cmChg xmlns:pc226="http://schemas.microsoft.com/office/powerpoint/2022/06/main/command" chg="mod">
              <pc226:chgData name="Allan, Melia" userId="f2c56549-8351-4edf-9ca5-6848f1df5cd3" providerId="ADAL" clId="{9297C554-555D-4EB4-B646-F346F5B2228D}" dt="2025-01-02T14:18:29.048" v="485" actId="20577"/>
              <pc2:cmMkLst xmlns:pc2="http://schemas.microsoft.com/office/powerpoint/2019/9/main/command">
                <pc:docMk/>
                <pc:sldMk cId="4009409079" sldId="278"/>
                <pc2:cmMk id="{C35505C2-C4D6-4521-AF2A-765453A5F502}"/>
              </pc2:cmMkLst>
            </pc226:cmChg>
          </p:ext>
        </pc:extLst>
      </pc:sldChg>
      <pc:sldChg chg="modSp mod">
        <pc:chgData name="Allan, Melia" userId="f2c56549-8351-4edf-9ca5-6848f1df5cd3" providerId="ADAL" clId="{9297C554-555D-4EB4-B646-F346F5B2228D}" dt="2025-01-06T14:28:25.568" v="1191" actId="207"/>
        <pc:sldMkLst>
          <pc:docMk/>
          <pc:sldMk cId="1503532735" sldId="280"/>
        </pc:sldMkLst>
      </pc:sldChg>
      <pc:sldChg chg="modSp mod">
        <pc:chgData name="Allan, Melia" userId="f2c56549-8351-4edf-9ca5-6848f1df5cd3" providerId="ADAL" clId="{9297C554-555D-4EB4-B646-F346F5B2228D}" dt="2025-01-02T14:20:50.937" v="697" actId="20577"/>
        <pc:sldMkLst>
          <pc:docMk/>
          <pc:sldMk cId="708216807" sldId="281"/>
        </pc:sldMkLst>
      </pc:sldChg>
      <pc:sldChg chg="addSp delSp modSp">
        <pc:chgData name="Allan, Melia" userId="f2c56549-8351-4edf-9ca5-6848f1df5cd3" providerId="ADAL" clId="{9297C554-555D-4EB4-B646-F346F5B2228D}" dt="2025-01-02T18:41:02.849" v="1096" actId="1076"/>
        <pc:sldMkLst>
          <pc:docMk/>
          <pc:sldMk cId="3485076028" sldId="282"/>
        </pc:sldMkLst>
      </pc:sldChg>
      <pc:sldChg chg="addSp delSp modSp del mod">
        <pc:chgData name="Allan, Melia" userId="f2c56549-8351-4edf-9ca5-6848f1df5cd3" providerId="ADAL" clId="{9297C554-555D-4EB4-B646-F346F5B2228D}" dt="2025-01-02T14:37:20.106" v="787" actId="47"/>
        <pc:sldMkLst>
          <pc:docMk/>
          <pc:sldMk cId="2372878426" sldId="283"/>
        </pc:sldMkLst>
      </pc:sldChg>
      <pc:sldChg chg="addSp delSp modSp add mod modCm">
        <pc:chgData name="Allan, Melia" userId="f2c56549-8351-4edf-9ca5-6848f1df5cd3" providerId="ADAL" clId="{9297C554-555D-4EB4-B646-F346F5B2228D}" dt="2025-01-06T14:26:59.976" v="1190" actId="20577"/>
        <pc:sldMkLst>
          <pc:docMk/>
          <pc:sldMk cId="2661774667" sldId="284"/>
        </pc:sldMkLst>
        <pc:extLst>
          <p:ext xmlns:p="http://schemas.openxmlformats.org/presentationml/2006/main" uri="{D6D511B9-2390-475A-947B-AFAB55BFBCF1}">
            <pc226:cmChg xmlns:pc226="http://schemas.microsoft.com/office/powerpoint/2022/06/main/command" chg="mod">
              <pc226:chgData name="Allan, Melia" userId="f2c56549-8351-4edf-9ca5-6848f1df5cd3" providerId="ADAL" clId="{9297C554-555D-4EB4-B646-F346F5B2228D}" dt="2025-01-06T14:26:59.976" v="1190" actId="20577"/>
              <pc2:cmMkLst xmlns:pc2="http://schemas.microsoft.com/office/powerpoint/2019/9/main/command">
                <pc:docMk/>
                <pc:sldMk cId="2661774667" sldId="284"/>
                <pc2:cmMk id="{FF791CB1-7522-474E-8A93-23CE6BBA7350}"/>
              </pc2:cmMkLst>
            </pc226:cmChg>
          </p:ext>
        </pc:extLst>
      </pc:sldChg>
      <pc:sldChg chg="addSp delSp modSp new mod">
        <pc:chgData name="Allan, Melia" userId="f2c56549-8351-4edf-9ca5-6848f1df5cd3" providerId="ADAL" clId="{9297C554-555D-4EB4-B646-F346F5B2228D}" dt="2025-01-02T15:08:43.285" v="955" actId="207"/>
        <pc:sldMkLst>
          <pc:docMk/>
          <pc:sldMk cId="3877378723" sldId="285"/>
        </pc:sldMkLst>
      </pc:sldChg>
      <pc:sldChg chg="modSp new mod modNotesTx">
        <pc:chgData name="Allan, Melia" userId="f2c56549-8351-4edf-9ca5-6848f1df5cd3" providerId="ADAL" clId="{9297C554-555D-4EB4-B646-F346F5B2228D}" dt="2025-01-08T14:15:40.463" v="2027" actId="20577"/>
        <pc:sldMkLst>
          <pc:docMk/>
          <pc:sldMk cId="4025996012" sldId="286"/>
        </pc:sldMkLst>
      </pc:sldChg>
      <pc:sldChg chg="modSp add mod">
        <pc:chgData name="Allan, Melia" userId="f2c56549-8351-4edf-9ca5-6848f1df5cd3" providerId="ADAL" clId="{9297C554-555D-4EB4-B646-F346F5B2228D}" dt="2025-01-06T18:48:00.251" v="1220" actId="27636"/>
        <pc:sldMkLst>
          <pc:docMk/>
          <pc:sldMk cId="2737467185" sldId="818"/>
        </pc:sldMkLst>
      </pc:sldChg>
      <pc:sldChg chg="modSp add mod">
        <pc:chgData name="Allan, Melia" userId="f2c56549-8351-4edf-9ca5-6848f1df5cd3" providerId="ADAL" clId="{9297C554-555D-4EB4-B646-F346F5B2228D}" dt="2025-01-06T18:48:00.223" v="1213" actId="27636"/>
        <pc:sldMkLst>
          <pc:docMk/>
          <pc:sldMk cId="1337139046" sldId="819"/>
        </pc:sldMkLst>
      </pc:sldChg>
      <pc:sldChg chg="modSp add mod">
        <pc:chgData name="Allan, Melia" userId="f2c56549-8351-4edf-9ca5-6848f1df5cd3" providerId="ADAL" clId="{9297C554-555D-4EB4-B646-F346F5B2228D}" dt="2025-01-06T18:48:00.251" v="1219" actId="27636"/>
        <pc:sldMkLst>
          <pc:docMk/>
          <pc:sldMk cId="1426685186" sldId="824"/>
        </pc:sldMkLst>
      </pc:sldChg>
      <pc:sldChg chg="add">
        <pc:chgData name="Allan, Melia" userId="f2c56549-8351-4edf-9ca5-6848f1df5cd3" providerId="ADAL" clId="{9297C554-555D-4EB4-B646-F346F5B2228D}" dt="2025-01-06T18:48:00.120" v="1211"/>
        <pc:sldMkLst>
          <pc:docMk/>
          <pc:sldMk cId="1194271969" sldId="825"/>
        </pc:sldMkLst>
      </pc:sldChg>
      <pc:sldChg chg="modSp add mod">
        <pc:chgData name="Allan, Melia" userId="f2c56549-8351-4edf-9ca5-6848f1df5cd3" providerId="ADAL" clId="{9297C554-555D-4EB4-B646-F346F5B2228D}" dt="2025-01-06T18:48:00.260" v="1221" actId="27636"/>
        <pc:sldMkLst>
          <pc:docMk/>
          <pc:sldMk cId="2395093703" sldId="827"/>
        </pc:sldMkLst>
      </pc:sldChg>
    </pc:docChg>
  </pc:docChgLst>
  <pc:docChgLst>
    <pc:chgData name="Allan, Melia" userId="S::melia.allan@ct.gov::f2c56549-8351-4edf-9ca5-6848f1df5cd3" providerId="AD" clId="Web-{5D1D37CE-9FD9-9A36-4B2C-139A0766C500}"/>
    <pc:docChg chg="delSld">
      <pc:chgData name="Allan, Melia" userId="S::melia.allan@ct.gov::f2c56549-8351-4edf-9ca5-6848f1df5cd3" providerId="AD" clId="Web-{5D1D37CE-9FD9-9A36-4B2C-139A0766C500}" dt="2024-09-23T13:14:03.943" v="0"/>
      <pc:docMkLst>
        <pc:docMk/>
      </pc:docMkLst>
      <pc:sldChg chg="del">
        <pc:chgData name="Allan, Melia" userId="S::melia.allan@ct.gov::f2c56549-8351-4edf-9ca5-6848f1df5cd3" providerId="AD" clId="Web-{5D1D37CE-9FD9-9A36-4B2C-139A0766C500}" dt="2024-09-23T13:14:03.943" v="0"/>
        <pc:sldMkLst>
          <pc:docMk/>
          <pc:sldMk cId="725541637" sldId="279"/>
        </pc:sldMkLst>
      </pc:sldChg>
    </pc:docChg>
  </pc:docChgLst>
  <pc:docChgLst>
    <pc:chgData name="Allan, Melia" userId="f2c56549-8351-4edf-9ca5-6848f1df5cd3" providerId="ADAL" clId="{3022E3F7-C2A6-49F8-83DE-01D86E9EFC28}"/>
    <pc:docChg chg="modSld">
      <pc:chgData name="Allan, Melia" userId="f2c56549-8351-4edf-9ca5-6848f1df5cd3" providerId="ADAL" clId="{3022E3F7-C2A6-49F8-83DE-01D86E9EFC28}" dt="2024-12-13T15:46:04.451" v="61" actId="27918"/>
      <pc:docMkLst>
        <pc:docMk/>
      </pc:docMkLst>
      <pc:sldChg chg="modSp mod">
        <pc:chgData name="Allan, Melia" userId="f2c56549-8351-4edf-9ca5-6848f1df5cd3" providerId="ADAL" clId="{3022E3F7-C2A6-49F8-83DE-01D86E9EFC28}" dt="2024-12-13T15:46:04.451" v="61" actId="27918"/>
        <pc:sldMkLst>
          <pc:docMk/>
          <pc:sldMk cId="2988003765" sldId="270"/>
        </pc:sldMkLst>
      </pc:sldChg>
    </pc:docChg>
  </pc:docChgLst>
  <pc:docChgLst>
    <pc:chgData name="Mazzatto, Nicholas" userId="S::nicholas.mazzatto@ct.gov::2f31389a-a818-421c-a068-56c40d3d4ea9" providerId="AD" clId="Web-{2CD6A189-6E54-B478-20ED-683E4D412029}"/>
    <pc:docChg chg="modSld">
      <pc:chgData name="Mazzatto, Nicholas" userId="S::nicholas.mazzatto@ct.gov::2f31389a-a818-421c-a068-56c40d3d4ea9" providerId="AD" clId="Web-{2CD6A189-6E54-B478-20ED-683E4D412029}" dt="2025-04-03T20:05:08.183" v="181"/>
      <pc:docMkLst>
        <pc:docMk/>
      </pc:docMkLst>
      <pc:sldChg chg="addSp delSp modSp">
        <pc:chgData name="Mazzatto, Nicholas" userId="S::nicholas.mazzatto@ct.gov::2f31389a-a818-421c-a068-56c40d3d4ea9" providerId="AD" clId="Web-{2CD6A189-6E54-B478-20ED-683E4D412029}" dt="2025-04-03T20:05:08.183" v="181"/>
        <pc:sldMkLst>
          <pc:docMk/>
          <pc:sldMk cId="4081564806" sldId="274"/>
        </pc:sldMkLst>
        <pc:graphicFrameChg chg="mod modGraphic">
          <ac:chgData name="Mazzatto, Nicholas" userId="S::nicholas.mazzatto@ct.gov::2f31389a-a818-421c-a068-56c40d3d4ea9" providerId="AD" clId="Web-{2CD6A189-6E54-B478-20ED-683E4D412029}" dt="2025-04-03T20:05:08.183" v="181"/>
          <ac:graphicFrameMkLst>
            <pc:docMk/>
            <pc:sldMk cId="4081564806" sldId="274"/>
            <ac:graphicFrameMk id="5" creationId="{065A9ED0-E2A4-F969-3E15-C74AF592A3E0}"/>
          </ac:graphicFrameMkLst>
        </pc:graphicFrameChg>
      </pc:sldChg>
    </pc:docChg>
  </pc:docChgLst>
  <pc:docChgLst>
    <pc:chgData name="Allan, Melia" userId="S::melia.allan@ct.gov::f2c56549-8351-4edf-9ca5-6848f1df5cd3" providerId="AD" clId="Web-{06C622CA-23D3-BB1F-5D4D-46904671FB39}"/>
    <pc:docChg chg="modSld">
      <pc:chgData name="Allan, Melia" userId="S::melia.allan@ct.gov::f2c56549-8351-4edf-9ca5-6848f1df5cd3" providerId="AD" clId="Web-{06C622CA-23D3-BB1F-5D4D-46904671FB39}" dt="2024-10-03T16:34:06.402" v="29" actId="20577"/>
      <pc:docMkLst>
        <pc:docMk/>
      </pc:docMkLst>
      <pc:sldChg chg="modSp">
        <pc:chgData name="Allan, Melia" userId="S::melia.allan@ct.gov::f2c56549-8351-4edf-9ca5-6848f1df5cd3" providerId="AD" clId="Web-{06C622CA-23D3-BB1F-5D4D-46904671FB39}" dt="2024-10-03T16:34:06.402" v="29" actId="20577"/>
        <pc:sldMkLst>
          <pc:docMk/>
          <pc:sldMk cId="1858989829" sldId="27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0E_B21951B5.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tgovexec-my.sharepoint.com/personal/melia_allan_ct_gov/Documents/Working%20Groups/NHFAC/CHOW%20Chart%204-10_7-10_and_10-0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18_599E16BF.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chemeClr val="tx1"/>
                </a:solidFill>
              </a:rPr>
              <a:t>Capacity</a:t>
            </a:r>
          </a:p>
        </c:rich>
      </c:tx>
      <c:layout>
        <c:manualLayout>
          <c:xMode val="edge"/>
          <c:yMode val="edge"/>
          <c:x val="0.44462527390308143"/>
          <c:y val="1.085382265366562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Capacity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FF5-43F2-B787-9BB951539F14}"/>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7FF5-43F2-B787-9BB951539F14}"/>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FF5-43F2-B787-9BB951539F14}"/>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7FF5-43F2-B787-9BB951539F14}"/>
              </c:ext>
            </c:extLst>
          </c:dPt>
          <c:dLbls>
            <c:dLbl>
              <c:idx val="0"/>
              <c:layout>
                <c:manualLayout>
                  <c:x val="3.8558772291625207E-3"/>
                  <c:y val="-6.605733325280803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F5-43F2-B787-9BB951539F14}"/>
                </c:ext>
              </c:extLst>
            </c:dLbl>
            <c:dLbl>
              <c:idx val="1"/>
              <c:layout>
                <c:manualLayout>
                  <c:x val="1.4619559598308832E-2"/>
                  <c:y val="-3.659333546801341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F5-43F2-B787-9BB951539F14}"/>
                </c:ext>
              </c:extLst>
            </c:dLbl>
            <c:dLbl>
              <c:idx val="2"/>
              <c:layout>
                <c:manualLayout>
                  <c:x val="1.5256860222991294E-3"/>
                  <c:y val="5.6841554700417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F5-43F2-B787-9BB951539F14}"/>
                </c:ext>
              </c:extLst>
            </c:dLbl>
            <c:dLbl>
              <c:idx val="3"/>
              <c:layout>
                <c:manualLayout>
                  <c:x val="3.9219141364562121E-3"/>
                  <c:y val="-9.780974986639257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FF5-43F2-B787-9BB951539F1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1-49 Beds</c:v>
                </c:pt>
                <c:pt idx="1">
                  <c:v>50-119 Beds</c:v>
                </c:pt>
                <c:pt idx="2">
                  <c:v>120-199 Beds</c:v>
                </c:pt>
                <c:pt idx="3">
                  <c:v>200+ Beds</c:v>
                </c:pt>
              </c:strCache>
            </c:strRef>
          </c:cat>
          <c:val>
            <c:numRef>
              <c:f>Sheet1!$B$2:$B$5</c:f>
              <c:numCache>
                <c:formatCode>General</c:formatCode>
                <c:ptCount val="4"/>
                <c:pt idx="0">
                  <c:v>12</c:v>
                </c:pt>
                <c:pt idx="1">
                  <c:v>78</c:v>
                </c:pt>
                <c:pt idx="2">
                  <c:v>90</c:v>
                </c:pt>
                <c:pt idx="3">
                  <c:v>13</c:v>
                </c:pt>
              </c:numCache>
            </c:numRef>
          </c:val>
          <c:extLst>
            <c:ext xmlns:c16="http://schemas.microsoft.com/office/drawing/2014/chart" uri="{C3380CC4-5D6E-409C-BE32-E72D297353CC}">
              <c16:uniqueId val="{00000008-7FF5-43F2-B787-9BB951539F14}"/>
            </c:ext>
          </c:extLst>
        </c:ser>
        <c:ser>
          <c:idx val="1"/>
          <c:order val="1"/>
          <c:tx>
            <c:strRef>
              <c:f>Sheet1!$A$3</c:f>
              <c:strCache>
                <c:ptCount val="1"/>
                <c:pt idx="0">
                  <c:v>50-119 Beds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4E80-D64C-800D-DCB4A1F83A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1-49 Beds</c:v>
                </c:pt>
                <c:pt idx="1">
                  <c:v>50-119 Beds</c:v>
                </c:pt>
                <c:pt idx="2">
                  <c:v>120-199 Beds</c:v>
                </c:pt>
                <c:pt idx="3">
                  <c:v>200+ Beds</c:v>
                </c:pt>
              </c:strCache>
            </c:strRef>
          </c:cat>
          <c:val>
            <c:numRef>
              <c:f>Sheet1!$B$3</c:f>
              <c:numCache>
                <c:formatCode>General</c:formatCode>
                <c:ptCount val="1"/>
                <c:pt idx="0">
                  <c:v>78</c:v>
                </c:pt>
              </c:numCache>
            </c:numRef>
          </c:val>
          <c:extLst>
            <c:ext xmlns:c16="http://schemas.microsoft.com/office/drawing/2014/chart" uri="{C3380CC4-5D6E-409C-BE32-E72D297353CC}">
              <c16:uniqueId val="{00000008-3303-784D-8D7C-15DA8F624077}"/>
            </c:ext>
          </c:extLst>
        </c:ser>
        <c:ser>
          <c:idx val="2"/>
          <c:order val="2"/>
          <c:tx>
            <c:strRef>
              <c:f>Sheet1!$A$4</c:f>
              <c:strCache>
                <c:ptCount val="1"/>
                <c:pt idx="0">
                  <c:v>120-199 Beds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B-4E80-D64C-800D-DCB4A1F83A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1-49 Beds</c:v>
                </c:pt>
                <c:pt idx="1">
                  <c:v>50-119 Beds</c:v>
                </c:pt>
                <c:pt idx="2">
                  <c:v>120-199 Beds</c:v>
                </c:pt>
                <c:pt idx="3">
                  <c:v>200+ Beds</c:v>
                </c:pt>
              </c:strCache>
            </c:strRef>
          </c:cat>
          <c:val>
            <c:numRef>
              <c:f>Sheet1!$B$4</c:f>
              <c:numCache>
                <c:formatCode>General</c:formatCode>
                <c:ptCount val="1"/>
                <c:pt idx="0">
                  <c:v>90</c:v>
                </c:pt>
              </c:numCache>
            </c:numRef>
          </c:val>
          <c:extLst>
            <c:ext xmlns:c16="http://schemas.microsoft.com/office/drawing/2014/chart" uri="{C3380CC4-5D6E-409C-BE32-E72D297353CC}">
              <c16:uniqueId val="{00000009-3303-784D-8D7C-15DA8F624077}"/>
            </c:ext>
          </c:extLst>
        </c:ser>
        <c:ser>
          <c:idx val="3"/>
          <c:order val="3"/>
          <c:tx>
            <c:strRef>
              <c:f>Sheet1!$A$5</c:f>
              <c:strCache>
                <c:ptCount val="1"/>
                <c:pt idx="0">
                  <c:v>200+ Beds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D-4E80-D64C-800D-DCB4A1F83A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1-49 Beds</c:v>
                </c:pt>
                <c:pt idx="1">
                  <c:v>50-119 Beds</c:v>
                </c:pt>
                <c:pt idx="2">
                  <c:v>120-199 Beds</c:v>
                </c:pt>
                <c:pt idx="3">
                  <c:v>200+ Beds</c:v>
                </c:pt>
              </c:strCache>
            </c:strRef>
          </c:cat>
          <c:val>
            <c:numRef>
              <c:f>Sheet1!$B$5</c:f>
              <c:numCache>
                <c:formatCode>General</c:formatCode>
                <c:ptCount val="1"/>
                <c:pt idx="0">
                  <c:v>13</c:v>
                </c:pt>
              </c:numCache>
            </c:numRef>
          </c:val>
          <c:extLst>
            <c:ext xmlns:c16="http://schemas.microsoft.com/office/drawing/2014/chart" uri="{C3380CC4-5D6E-409C-BE32-E72D297353CC}">
              <c16:uniqueId val="{0000000A-3303-784D-8D7C-15DA8F62407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rtl="0">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solidFill>
                  <a:sysClr val="windowText" lastClr="000000"/>
                </a:solidFill>
              </a:rPr>
              <a:t>CHOW Activity SFY 2022-2025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2"/>
          <c:order val="2"/>
          <c:tx>
            <c:strRef>
              <c:f>Sheet1!$D$31</c:f>
              <c:strCache>
                <c:ptCount val="1"/>
                <c:pt idx="0">
                  <c:v>Completed</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Sheet1!$E$30:$H$30</c:f>
              <c:numCache>
                <c:formatCode>General</c:formatCode>
                <c:ptCount val="4"/>
                <c:pt idx="0">
                  <c:v>2022</c:v>
                </c:pt>
                <c:pt idx="1">
                  <c:v>2023</c:v>
                </c:pt>
                <c:pt idx="2">
                  <c:v>2024</c:v>
                </c:pt>
                <c:pt idx="3">
                  <c:v>2025</c:v>
                </c:pt>
              </c:numCache>
            </c:numRef>
          </c:cat>
          <c:val>
            <c:numRef>
              <c:f>Sheet1!$E$31:$H$31</c:f>
              <c:numCache>
                <c:formatCode>General</c:formatCode>
                <c:ptCount val="4"/>
                <c:pt idx="0">
                  <c:v>11</c:v>
                </c:pt>
                <c:pt idx="1">
                  <c:v>10</c:v>
                </c:pt>
                <c:pt idx="2">
                  <c:v>19</c:v>
                </c:pt>
                <c:pt idx="3">
                  <c:v>15</c:v>
                </c:pt>
              </c:numCache>
            </c:numRef>
          </c:val>
          <c:extLst>
            <c:ext xmlns:c16="http://schemas.microsoft.com/office/drawing/2014/chart" uri="{C3380CC4-5D6E-409C-BE32-E72D297353CC}">
              <c16:uniqueId val="{00000000-D7AA-4C12-960B-B011913D1D01}"/>
            </c:ext>
          </c:extLst>
        </c:ser>
        <c:ser>
          <c:idx val="3"/>
          <c:order val="3"/>
          <c:tx>
            <c:strRef>
              <c:f>Sheet1!$D$32</c:f>
              <c:strCache>
                <c:ptCount val="1"/>
                <c:pt idx="0">
                  <c:v>Pending</c:v>
                </c:pt>
              </c:strCache>
            </c:strRef>
          </c:tx>
          <c:spPr>
            <a:noFill/>
            <a:ln w="28575">
              <a:solidFill>
                <a:srgbClr val="FF0000"/>
              </a:solidFill>
              <a:prstDash val="solid"/>
            </a:ln>
            <a:effectLst/>
          </c:spPr>
          <c:invertIfNegative val="0"/>
          <c:dPt>
            <c:idx val="2"/>
            <c:invertIfNegative val="0"/>
            <c:bubble3D val="0"/>
            <c:spPr>
              <a:noFill/>
              <a:ln w="28575">
                <a:solidFill>
                  <a:srgbClr val="FF0000"/>
                </a:solidFill>
                <a:prstDash val="dash"/>
              </a:ln>
              <a:effectLst/>
            </c:spPr>
            <c:extLst>
              <c:ext xmlns:c16="http://schemas.microsoft.com/office/drawing/2014/chart" uri="{C3380CC4-5D6E-409C-BE32-E72D297353CC}">
                <c16:uniqueId val="{00000002-D7AA-4C12-960B-B011913D1D01}"/>
              </c:ext>
            </c:extLst>
          </c:dPt>
          <c:dPt>
            <c:idx val="3"/>
            <c:invertIfNegative val="0"/>
            <c:bubble3D val="0"/>
            <c:spPr>
              <a:noFill/>
              <a:ln w="28575">
                <a:solidFill>
                  <a:srgbClr val="FF0000"/>
                </a:solidFill>
                <a:prstDash val="dash"/>
              </a:ln>
              <a:effectLst/>
            </c:spPr>
            <c:extLst>
              <c:ext xmlns:c16="http://schemas.microsoft.com/office/drawing/2014/chart" uri="{C3380CC4-5D6E-409C-BE32-E72D297353CC}">
                <c16:uniqueId val="{00000004-D7AA-4C12-960B-B011913D1D0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Sheet1!$E$30:$H$30</c:f>
              <c:numCache>
                <c:formatCode>General</c:formatCode>
                <c:ptCount val="4"/>
                <c:pt idx="0">
                  <c:v>2022</c:v>
                </c:pt>
                <c:pt idx="1">
                  <c:v>2023</c:v>
                </c:pt>
                <c:pt idx="2">
                  <c:v>2024</c:v>
                </c:pt>
                <c:pt idx="3">
                  <c:v>2025</c:v>
                </c:pt>
              </c:numCache>
            </c:numRef>
          </c:cat>
          <c:val>
            <c:numRef>
              <c:f>Sheet1!$E$32:$H$32</c:f>
              <c:numCache>
                <c:formatCode>General</c:formatCode>
                <c:ptCount val="4"/>
                <c:pt idx="3">
                  <c:v>7</c:v>
                </c:pt>
              </c:numCache>
            </c:numRef>
          </c:val>
          <c:extLst>
            <c:ext xmlns:c16="http://schemas.microsoft.com/office/drawing/2014/chart" uri="{C3380CC4-5D6E-409C-BE32-E72D297353CC}">
              <c16:uniqueId val="{00000005-D7AA-4C12-960B-B011913D1D01}"/>
            </c:ext>
          </c:extLst>
        </c:ser>
        <c:dLbls>
          <c:showLegendKey val="0"/>
          <c:showVal val="0"/>
          <c:showCatName val="0"/>
          <c:showSerName val="0"/>
          <c:showPercent val="0"/>
          <c:showBubbleSize val="0"/>
        </c:dLbls>
        <c:gapWidth val="150"/>
        <c:overlap val="100"/>
        <c:axId val="801859551"/>
        <c:axId val="801867711"/>
        <c:extLst>
          <c:ext xmlns:c15="http://schemas.microsoft.com/office/drawing/2012/chart" uri="{02D57815-91ED-43cb-92C2-25804820EDAC}">
            <c15:filteredBarSeries>
              <c15:ser>
                <c:idx val="0"/>
                <c:order val="0"/>
                <c:tx>
                  <c:strRef>
                    <c:extLst>
                      <c:ext uri="{02D57815-91ED-43cb-92C2-25804820EDAC}">
                        <c15:formulaRef>
                          <c15:sqref>Sheet1!$D$29</c15:sqref>
                        </c15:formulaRef>
                      </c:ext>
                    </c:extLst>
                    <c:strCache>
                      <c:ptCount val="1"/>
                      <c:pt idx="0">
                        <c:v>CHOW Activity SFY 2022-2025</c:v>
                      </c:pt>
                    </c:strCache>
                  </c:strRef>
                </c:tx>
                <c:spPr>
                  <a:solidFill>
                    <a:schemeClr val="accent1"/>
                  </a:solidFill>
                  <a:ln>
                    <a:noFill/>
                  </a:ln>
                  <a:effectLst/>
                </c:spPr>
                <c:invertIfNegative val="0"/>
                <c:cat>
                  <c:numRef>
                    <c:extLst>
                      <c:ext uri="{02D57815-91ED-43cb-92C2-25804820EDAC}">
                        <c15:formulaRef>
                          <c15:sqref>Sheet1!$E$30:$H$30</c15:sqref>
                        </c15:formulaRef>
                      </c:ext>
                    </c:extLst>
                    <c:numCache>
                      <c:formatCode>General</c:formatCode>
                      <c:ptCount val="4"/>
                      <c:pt idx="0">
                        <c:v>2022</c:v>
                      </c:pt>
                      <c:pt idx="1">
                        <c:v>2023</c:v>
                      </c:pt>
                      <c:pt idx="2">
                        <c:v>2024</c:v>
                      </c:pt>
                      <c:pt idx="3">
                        <c:v>2025</c:v>
                      </c:pt>
                    </c:numCache>
                  </c:numRef>
                </c:cat>
                <c:val>
                  <c:numRef>
                    <c:extLst>
                      <c:ext uri="{02D57815-91ED-43cb-92C2-25804820EDAC}">
                        <c15:formulaRef>
                          <c15:sqref>Sheet1!$E$29:$H$29</c15:sqref>
                        </c15:formulaRef>
                      </c:ext>
                    </c:extLst>
                    <c:numCache>
                      <c:formatCode>General</c:formatCode>
                      <c:ptCount val="4"/>
                    </c:numCache>
                  </c:numRef>
                </c:val>
                <c:extLst>
                  <c:ext xmlns:c16="http://schemas.microsoft.com/office/drawing/2014/chart" uri="{C3380CC4-5D6E-409C-BE32-E72D297353CC}">
                    <c16:uniqueId val="{00000006-D7AA-4C12-960B-B011913D1D0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Sheet1!$D$30</c15:sqref>
                        </c15:formulaRef>
                      </c:ext>
                    </c:extLst>
                    <c:strCache>
                      <c:ptCount val="1"/>
                      <c:pt idx="0">
                        <c:v>Year</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Sheet1!$E$30:$H$30</c15:sqref>
                        </c15:formulaRef>
                      </c:ext>
                    </c:extLst>
                    <c:numCache>
                      <c:formatCode>General</c:formatCode>
                      <c:ptCount val="4"/>
                      <c:pt idx="0">
                        <c:v>2022</c:v>
                      </c:pt>
                      <c:pt idx="1">
                        <c:v>2023</c:v>
                      </c:pt>
                      <c:pt idx="2">
                        <c:v>2024</c:v>
                      </c:pt>
                      <c:pt idx="3">
                        <c:v>2025</c:v>
                      </c:pt>
                    </c:numCache>
                  </c:numRef>
                </c:cat>
                <c:val>
                  <c:numRef>
                    <c:extLst xmlns:c15="http://schemas.microsoft.com/office/drawing/2012/chart">
                      <c:ext xmlns:c15="http://schemas.microsoft.com/office/drawing/2012/chart" uri="{02D57815-91ED-43cb-92C2-25804820EDAC}">
                        <c15:formulaRef>
                          <c15:sqref>Sheet1!$E$30:$H$30</c15:sqref>
                        </c15:formulaRef>
                      </c:ext>
                    </c:extLst>
                    <c:numCache>
                      <c:formatCode>General</c:formatCode>
                      <c:ptCount val="4"/>
                      <c:pt idx="0">
                        <c:v>2022</c:v>
                      </c:pt>
                      <c:pt idx="1">
                        <c:v>2023</c:v>
                      </c:pt>
                      <c:pt idx="2">
                        <c:v>2024</c:v>
                      </c:pt>
                      <c:pt idx="3">
                        <c:v>2025</c:v>
                      </c:pt>
                    </c:numCache>
                  </c:numRef>
                </c:val>
                <c:extLst xmlns:c15="http://schemas.microsoft.com/office/drawing/2012/chart">
                  <c:ext xmlns:c16="http://schemas.microsoft.com/office/drawing/2014/chart" uri="{C3380CC4-5D6E-409C-BE32-E72D297353CC}">
                    <c16:uniqueId val="{00000007-D7AA-4C12-960B-B011913D1D01}"/>
                  </c:ext>
                </c:extLst>
              </c15:ser>
            </c15:filteredBarSeries>
          </c:ext>
        </c:extLst>
      </c:barChart>
      <c:catAx>
        <c:axId val="80185955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801867711"/>
        <c:crosses val="autoZero"/>
        <c:auto val="1"/>
        <c:lblAlgn val="ctr"/>
        <c:lblOffset val="100"/>
        <c:noMultiLvlLbl val="0"/>
      </c:catAx>
      <c:valAx>
        <c:axId val="801867711"/>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01859551"/>
        <c:crosses val="autoZero"/>
        <c:crossBetween val="between"/>
      </c:valAx>
      <c:spPr>
        <a:noFill/>
        <a:ln>
          <a:noFill/>
        </a:ln>
        <a:effectLst/>
      </c:spPr>
    </c:plotArea>
    <c:legend>
      <c:legendPos val="b"/>
      <c:overlay val="0"/>
      <c:spPr>
        <a:noFill/>
        <a:ln w="0">
          <a:noFill/>
          <a:prstDash val="solid"/>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bg2"/>
                </a:solidFill>
                <a:latin typeface="+mn-lt"/>
                <a:ea typeface="+mn-ea"/>
                <a:cs typeface="+mn-cs"/>
              </a:defRPr>
            </a:pPr>
            <a:r>
              <a:rPr lang="en-US">
                <a:solidFill>
                  <a:schemeClr val="tx1"/>
                </a:solidFill>
              </a:rPr>
              <a:t>Immediate Jeopardy FFY 2023-2025</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bg2"/>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FFY-2023</c:v>
                </c:pt>
              </c:strCache>
            </c:strRef>
          </c:tx>
          <c:spPr>
            <a:ln w="44450" cap="rnd">
              <a:solidFill>
                <a:schemeClr val="accent4"/>
              </a:solidFill>
              <a:round/>
            </a:ln>
            <a:effectLst/>
          </c:spPr>
          <c:marker>
            <c:symbol val="none"/>
          </c:marker>
          <c:dLbls>
            <c:dLbl>
              <c:idx val="0"/>
              <c:layout>
                <c:manualLayout>
                  <c:x val="-1.9376569725136728E-2"/>
                  <c:y val="3.74514136171121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5E-BD4E-9831-8DD2D4C75E96}"/>
                </c:ext>
              </c:extLst>
            </c:dLbl>
            <c:dLbl>
              <c:idx val="1"/>
              <c:layout>
                <c:manualLayout>
                  <c:x val="-1.6395558998192672E-2"/>
                  <c:y val="4.1071768333666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5E-BD4E-9831-8DD2D4C75E96}"/>
                </c:ext>
              </c:extLst>
            </c:dLbl>
            <c:dLbl>
              <c:idx val="2"/>
              <c:layout>
                <c:manualLayout>
                  <c:x val="-2.0867075088608782E-2"/>
                  <c:y val="3.6128436914452673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2.2208529915733632E-2"/>
                      <c:h val="8.0089948250649884E-2"/>
                    </c:manualLayout>
                  </c15:layout>
                </c:ext>
                <c:ext xmlns:c16="http://schemas.microsoft.com/office/drawing/2014/chart" uri="{C3380CC4-5D6E-409C-BE32-E72D297353CC}">
                  <c16:uniqueId val="{00000000-F65E-BD4E-9831-8DD2D4C75E9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FFY-Q1</c:v>
                </c:pt>
                <c:pt idx="1">
                  <c:v>FFY-Q2</c:v>
                </c:pt>
                <c:pt idx="2">
                  <c:v>FFY-Q3</c:v>
                </c:pt>
                <c:pt idx="3">
                  <c:v>FFY-Q4</c:v>
                </c:pt>
              </c:strCache>
            </c:strRef>
          </c:cat>
          <c:val>
            <c:numRef>
              <c:f>Sheet1!$B$2:$B$5</c:f>
              <c:numCache>
                <c:formatCode>General</c:formatCode>
                <c:ptCount val="4"/>
                <c:pt idx="0">
                  <c:v>4</c:v>
                </c:pt>
                <c:pt idx="1">
                  <c:v>7</c:v>
                </c:pt>
                <c:pt idx="2">
                  <c:v>6</c:v>
                </c:pt>
                <c:pt idx="3">
                  <c:v>6</c:v>
                </c:pt>
              </c:numCache>
            </c:numRef>
          </c:val>
          <c:smooth val="0"/>
          <c:extLst>
            <c:ext xmlns:c16="http://schemas.microsoft.com/office/drawing/2014/chart" uri="{C3380CC4-5D6E-409C-BE32-E72D297353CC}">
              <c16:uniqueId val="{00000000-5F3D-45EF-8667-574F1D4F5681}"/>
            </c:ext>
          </c:extLst>
        </c:ser>
        <c:ser>
          <c:idx val="1"/>
          <c:order val="1"/>
          <c:tx>
            <c:strRef>
              <c:f>Sheet1!$C$1</c:f>
              <c:strCache>
                <c:ptCount val="1"/>
                <c:pt idx="0">
                  <c:v>FFY-2024</c:v>
                </c:pt>
              </c:strCache>
            </c:strRef>
          </c:tx>
          <c:spPr>
            <a:ln w="44450" cap="rnd">
              <a:solidFill>
                <a:schemeClr val="accent5"/>
              </a:solidFill>
              <a:round/>
            </a:ln>
            <a:effectLst/>
          </c:spPr>
          <c:marker>
            <c:symbol val="none"/>
          </c:marker>
          <c:dLbls>
            <c:dLbl>
              <c:idx val="0"/>
              <c:layout>
                <c:manualLayout>
                  <c:x val="-1.9376569725136728E-2"/>
                  <c:y val="3.7649225296838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5E-BD4E-9831-8DD2D4C75E96}"/>
                </c:ext>
              </c:extLst>
            </c:dLbl>
            <c:dLbl>
              <c:idx val="1"/>
              <c:layout>
                <c:manualLayout>
                  <c:x val="-1.9376569725136673E-2"/>
                  <c:y val="3.2705710815575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5E-BD4E-9831-8DD2D4C75E96}"/>
                </c:ext>
              </c:extLst>
            </c:dLbl>
            <c:dLbl>
              <c:idx val="2"/>
              <c:layout>
                <c:manualLayout>
                  <c:x val="-2.0867075088608782E-2"/>
                  <c:y val="4.10716974654458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5E-BD4E-9831-8DD2D4C75E9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FFY-Q1</c:v>
                </c:pt>
                <c:pt idx="1">
                  <c:v>FFY-Q2</c:v>
                </c:pt>
                <c:pt idx="2">
                  <c:v>FFY-Q3</c:v>
                </c:pt>
                <c:pt idx="3">
                  <c:v>FFY-Q4</c:v>
                </c:pt>
              </c:strCache>
            </c:strRef>
          </c:cat>
          <c:val>
            <c:numRef>
              <c:f>Sheet1!$C$2:$C$5</c:f>
              <c:numCache>
                <c:formatCode>General</c:formatCode>
                <c:ptCount val="4"/>
                <c:pt idx="0">
                  <c:v>5</c:v>
                </c:pt>
                <c:pt idx="1">
                  <c:v>5</c:v>
                </c:pt>
                <c:pt idx="2">
                  <c:v>8</c:v>
                </c:pt>
                <c:pt idx="3">
                  <c:v>5</c:v>
                </c:pt>
              </c:numCache>
            </c:numRef>
          </c:val>
          <c:smooth val="0"/>
          <c:extLst>
            <c:ext xmlns:c16="http://schemas.microsoft.com/office/drawing/2014/chart" uri="{C3380CC4-5D6E-409C-BE32-E72D297353CC}">
              <c16:uniqueId val="{00000001-5F3D-45EF-8667-574F1D4F5681}"/>
            </c:ext>
          </c:extLst>
        </c:ser>
        <c:ser>
          <c:idx val="2"/>
          <c:order val="2"/>
          <c:tx>
            <c:strRef>
              <c:f>Sheet1!$D$1</c:f>
              <c:strCache>
                <c:ptCount val="1"/>
                <c:pt idx="0">
                  <c:v>FFY-2025</c:v>
                </c:pt>
              </c:strCache>
            </c:strRef>
          </c:tx>
          <c:spPr>
            <a:ln w="44450" cap="rnd">
              <a:solidFill>
                <a:srgbClr val="FF0000"/>
              </a:solidFill>
              <a:round/>
            </a:ln>
            <a:effectLst/>
          </c:spPr>
          <c:marker>
            <c:symbol val="none"/>
          </c:marker>
          <c:dPt>
            <c:idx val="0"/>
            <c:marker>
              <c:symbol val="none"/>
            </c:marker>
            <c:bubble3D val="0"/>
            <c:spPr>
              <a:ln w="44450" cap="rnd">
                <a:solidFill>
                  <a:srgbClr val="ED1C24"/>
                </a:solidFill>
                <a:round/>
              </a:ln>
              <a:effectLst/>
            </c:spPr>
            <c:extLst>
              <c:ext xmlns:c16="http://schemas.microsoft.com/office/drawing/2014/chart" uri="{C3380CC4-5D6E-409C-BE32-E72D297353CC}">
                <c16:uniqueId val="{00000003-F65E-BD4E-9831-8DD2D4C75E96}"/>
              </c:ext>
            </c:extLst>
          </c:dPt>
          <c:dLbls>
            <c:dLbl>
              <c:idx val="0"/>
              <c:layout>
                <c:manualLayout>
                  <c:x val="-1.7886064361664671E-2"/>
                  <c:y val="-4.12695091451716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5E-BD4E-9831-8DD2D4C75E96}"/>
                </c:ext>
              </c:extLst>
            </c:dLbl>
            <c:dLbl>
              <c:idx val="1"/>
              <c:layout>
                <c:manualLayout>
                  <c:x val="-1.6395558998192672E-2"/>
                  <c:y val="4.44944156948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65E-BD4E-9831-8DD2D4C75E96}"/>
                </c:ext>
              </c:extLst>
            </c:dLbl>
            <c:dLbl>
              <c:idx val="2"/>
              <c:layout>
                <c:manualLayout>
                  <c:x val="-2.0121822406872755E-2"/>
                  <c:y val="3.8242279440611933E-2"/>
                </c:manualLayout>
              </c:layout>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layout>
                    <c:manualLayout>
                      <c:w val="2.369903527920569E-2"/>
                      <c:h val="7.3244653528372131E-2"/>
                    </c:manualLayout>
                  </c15:layout>
                  <c15:showDataLabelsRange val="0"/>
                </c:ext>
                <c:ext xmlns:c16="http://schemas.microsoft.com/office/drawing/2014/chart" uri="{C3380CC4-5D6E-409C-BE32-E72D297353CC}">
                  <c16:uniqueId val="{00000007-F65E-BD4E-9831-8DD2D4C75E9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FFY-Q1</c:v>
                </c:pt>
                <c:pt idx="1">
                  <c:v>FFY-Q2</c:v>
                </c:pt>
                <c:pt idx="2">
                  <c:v>FFY-Q3</c:v>
                </c:pt>
                <c:pt idx="3">
                  <c:v>FFY-Q4</c:v>
                </c:pt>
              </c:strCache>
            </c:strRef>
          </c:cat>
          <c:val>
            <c:numRef>
              <c:f>Sheet1!$D$2:$D$5</c:f>
              <c:numCache>
                <c:formatCode>General</c:formatCode>
                <c:ptCount val="4"/>
                <c:pt idx="0">
                  <c:v>5</c:v>
                </c:pt>
                <c:pt idx="1">
                  <c:v>8</c:v>
                </c:pt>
              </c:numCache>
            </c:numRef>
          </c:val>
          <c:smooth val="0"/>
          <c:extLst>
            <c:ext xmlns:c16="http://schemas.microsoft.com/office/drawing/2014/chart" uri="{C3380CC4-5D6E-409C-BE32-E72D297353CC}">
              <c16:uniqueId val="{00000002-5F3D-45EF-8667-574F1D4F5681}"/>
            </c:ext>
          </c:extLst>
        </c:ser>
        <c:dLbls>
          <c:showLegendKey val="0"/>
          <c:showVal val="0"/>
          <c:showCatName val="0"/>
          <c:showSerName val="0"/>
          <c:showPercent val="0"/>
          <c:showBubbleSize val="0"/>
        </c:dLbls>
        <c:smooth val="0"/>
        <c:axId val="1873227327"/>
        <c:axId val="1873231167"/>
      </c:lineChart>
      <c:catAx>
        <c:axId val="187322732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873231167"/>
        <c:crosses val="autoZero"/>
        <c:auto val="1"/>
        <c:lblAlgn val="ctr"/>
        <c:lblOffset val="100"/>
        <c:noMultiLvlLbl val="0"/>
      </c:catAx>
      <c:valAx>
        <c:axId val="18732311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873227327"/>
        <c:crosses val="autoZero"/>
        <c:crossBetween val="between"/>
      </c:valAx>
      <c:spPr>
        <a:noFill/>
        <a:ln>
          <a:noFill/>
        </a:ln>
        <a:effectLst/>
      </c:spPr>
    </c:plotArea>
    <c:legend>
      <c:legendPos val="b"/>
      <c:layout>
        <c:manualLayout>
          <c:xMode val="edge"/>
          <c:yMode val="edge"/>
          <c:x val="0.12578386498603386"/>
          <c:y val="0.90881711539500365"/>
          <c:w val="0.68732155012557805"/>
          <c:h val="9.118282919803869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5860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666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There were no additional receiverships, bankruptcies, temp. managers, or closures during the quarter ended 6/30/24.</a:t>
            </a:r>
          </a:p>
          <a:p>
            <a:pPr>
              <a:buNone/>
            </a:pPr>
            <a:br>
              <a:rPr lang="en-US"/>
            </a:br>
            <a:endParaRPr lang="en-US"/>
          </a:p>
        </p:txBody>
      </p:sp>
    </p:spTree>
    <p:extLst>
      <p:ext uri="{BB962C8B-B14F-4D97-AF65-F5344CB8AC3E}">
        <p14:creationId xmlns:p14="http://schemas.microsoft.com/office/powerpoint/2010/main" val="139361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Updated! No interim rate requests during the quarter ended 6/30/24.</a:t>
            </a:r>
          </a:p>
        </p:txBody>
      </p:sp>
    </p:spTree>
    <p:extLst>
      <p:ext uri="{BB962C8B-B14F-4D97-AF65-F5344CB8AC3E}">
        <p14:creationId xmlns:p14="http://schemas.microsoft.com/office/powerpoint/2010/main" val="1092845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437868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www.youtube.com/user/CliftonLarsonAllen" TargetMode="External"/><Relationship Id="rId13" Type="http://schemas.openxmlformats.org/officeDocument/2006/relationships/hyperlink" Target="CLAglobal.com/disclaimer" TargetMode="External"/><Relationship Id="rId3" Type="http://schemas.openxmlformats.org/officeDocument/2006/relationships/image" Target="../media/image3.png"/><Relationship Id="rId7" Type="http://schemas.openxmlformats.org/officeDocument/2006/relationships/image" Target="../media/image5.emf"/><Relationship Id="rId12" Type="http://schemas.openxmlformats.org/officeDocument/2006/relationships/image" Target="../media/image8.png"/><Relationship Id="rId2" Type="http://schemas.openxmlformats.org/officeDocument/2006/relationships/hyperlink" Target="https://twitter.com/CLAconnect" TargetMode="External"/><Relationship Id="rId1" Type="http://schemas.openxmlformats.org/officeDocument/2006/relationships/slideMaster" Target="../slideMasters/slideMaster1.xml"/><Relationship Id="rId6" Type="http://schemas.openxmlformats.org/officeDocument/2006/relationships/hyperlink" Target="https://www.linkedin.com/company/cliftonlarsonallen" TargetMode="External"/><Relationship Id="rId11" Type="http://schemas.openxmlformats.org/officeDocument/2006/relationships/image" Target="../media/image7.png"/><Relationship Id="rId5" Type="http://schemas.openxmlformats.org/officeDocument/2006/relationships/image" Target="../media/image4.emf"/><Relationship Id="rId10" Type="http://schemas.openxmlformats.org/officeDocument/2006/relationships/hyperlink" Target="https://www.instagram.com/lifeatcla" TargetMode="External"/><Relationship Id="rId4" Type="http://schemas.openxmlformats.org/officeDocument/2006/relationships/hyperlink" Target="https://www.facebook.com/CliftonLarsonAllen" TargetMode="External"/><Relationship Id="rId9" Type="http://schemas.openxmlformats.org/officeDocument/2006/relationships/image" Target="../media/image6.png"/><Relationship Id="rId14" Type="http://schemas.openxmlformats.org/officeDocument/2006/relationships/image" Target="../media/image9.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CLAglobal.com/disclaimer"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Table of Contents">
    <p:spTree>
      <p:nvGrpSpPr>
        <p:cNvPr id="1" name="Shape 13"/>
        <p:cNvGrpSpPr/>
        <p:nvPr/>
      </p:nvGrpSpPr>
      <p:grpSpPr>
        <a:xfrm>
          <a:off x="0" y="0"/>
          <a:ext cx="0" cy="0"/>
          <a:chOff x="0" y="0"/>
          <a:chExt cx="0" cy="0"/>
        </a:xfrm>
      </p:grpSpPr>
      <p:sp>
        <p:nvSpPr>
          <p:cNvPr id="9" name="Text Placeholder 8">
            <a:extLst>
              <a:ext uri="{FF2B5EF4-FFF2-40B4-BE49-F238E27FC236}">
                <a16:creationId xmlns:a16="http://schemas.microsoft.com/office/drawing/2014/main" id="{EC13F86C-4F2E-90A3-24CE-FAE6F5494E9A}"/>
              </a:ext>
            </a:extLst>
          </p:cNvPr>
          <p:cNvSpPr>
            <a:spLocks noGrp="1"/>
          </p:cNvSpPr>
          <p:nvPr>
            <p:ph type="body" sz="quarter" idx="13"/>
          </p:nvPr>
        </p:nvSpPr>
        <p:spPr>
          <a:xfrm>
            <a:off x="4343914" y="1028715"/>
            <a:ext cx="4054475" cy="3281362"/>
          </a:xfrm>
        </p:spPr>
        <p:txBody>
          <a:bodyPr>
            <a:normAutofit/>
          </a:bodyPr>
          <a:lstStyle>
            <a:lvl1pPr marL="457200" indent="-342900">
              <a:lnSpc>
                <a:spcPct val="150000"/>
              </a:lnSpc>
              <a:buClr>
                <a:srgbClr val="3371E7"/>
              </a:buClr>
              <a:buSzPct val="100000"/>
              <a:buFont typeface="+mj-lt"/>
              <a:buAutoNum type="arabicPeriod"/>
              <a:defRPr sz="1200" b="1">
                <a:solidFill>
                  <a:srgbClr val="3370E8"/>
                </a:solidFill>
                <a:latin typeface="+mn-lt"/>
                <a:cs typeface="Poppins SemiBold" panose="00000700000000000000" pitchFamily="2" charset="0"/>
              </a:defRPr>
            </a:lvl1pPr>
          </a:lstStyle>
          <a:p>
            <a:pPr lvl="0"/>
            <a:r>
              <a:rPr lang="en-US"/>
              <a:t>Click to edit Master text styles</a:t>
            </a:r>
          </a:p>
        </p:txBody>
      </p:sp>
      <p:sp>
        <p:nvSpPr>
          <p:cNvPr id="15" name="Google Shape;15;p3"/>
          <p:cNvSpPr txBox="1">
            <a:spLocks noGrp="1"/>
          </p:cNvSpPr>
          <p:nvPr>
            <p:ph type="sldNum" idx="12"/>
          </p:nvPr>
        </p:nvSpPr>
        <p:spPr>
          <a:xfrm>
            <a:off x="8358162" y="4810169"/>
            <a:ext cx="548700" cy="227190"/>
          </a:xfrm>
          <a:prstGeom prst="rect">
            <a:avLst/>
          </a:prstGeom>
        </p:spPr>
        <p:txBody>
          <a:bodyPr spcFirstLastPara="1" wrap="square" lIns="91425" tIns="91425" rIns="91425" bIns="91425" anchor="ctr" anchorCtr="0">
            <a:noAutofit/>
          </a:bodyPr>
          <a:lstStyle>
            <a:lvl1pPr lvl="0">
              <a:buNone/>
              <a:defRPr sz="700" b="1">
                <a:solidFill>
                  <a:srgbClr val="3371E7"/>
                </a:solidFill>
                <a:latin typeface="+mn-lt"/>
                <a:cs typeface="Poppins SemiBold" panose="000007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Google Shape;94;p19">
            <a:extLst>
              <a:ext uri="{FF2B5EF4-FFF2-40B4-BE49-F238E27FC236}">
                <a16:creationId xmlns:a16="http://schemas.microsoft.com/office/drawing/2014/main" id="{8E8A1A5E-D989-1B34-B788-06B6BC7E5580}"/>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mn-lt"/>
                <a:ea typeface="Poppins SemiBold"/>
                <a:cs typeface="Poppins SemiBold"/>
                <a:sym typeface="Poppins SemiBold"/>
              </a:rPr>
              <a:t>Connecticut Public Health</a:t>
            </a:r>
            <a:endParaRPr sz="800" b="1">
              <a:solidFill>
                <a:srgbClr val="3371E7"/>
              </a:solidFill>
              <a:latin typeface="+mn-lt"/>
              <a:ea typeface="Poppins SemiBold"/>
              <a:cs typeface="Poppins SemiBold"/>
              <a:sym typeface="Poppins SemiBold"/>
            </a:endParaRPr>
          </a:p>
        </p:txBody>
      </p:sp>
      <p:cxnSp>
        <p:nvCxnSpPr>
          <p:cNvPr id="3" name="Google Shape;95;p19">
            <a:extLst>
              <a:ext uri="{FF2B5EF4-FFF2-40B4-BE49-F238E27FC236}">
                <a16:creationId xmlns:a16="http://schemas.microsoft.com/office/drawing/2014/main" id="{B9D160B0-497E-04F2-AE76-1042055F0269}"/>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
        <p:nvSpPr>
          <p:cNvPr id="5" name="Google Shape;104;p20">
            <a:extLst>
              <a:ext uri="{FF2B5EF4-FFF2-40B4-BE49-F238E27FC236}">
                <a16:creationId xmlns:a16="http://schemas.microsoft.com/office/drawing/2014/main" id="{5F876389-FBF8-503E-BBAC-1164163C47FD}"/>
              </a:ext>
            </a:extLst>
          </p:cNvPr>
          <p:cNvSpPr txBox="1"/>
          <p:nvPr userDrawn="1"/>
        </p:nvSpPr>
        <p:spPr>
          <a:xfrm>
            <a:off x="753775" y="1641600"/>
            <a:ext cx="3072600" cy="18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3371E7"/>
                </a:solidFill>
                <a:latin typeface="Poppins SemiBold"/>
                <a:ea typeface="Poppins SemiBold"/>
                <a:cs typeface="Poppins SemiBold"/>
                <a:sym typeface="Poppins SemiBold"/>
              </a:rPr>
              <a:t>Table of </a:t>
            </a:r>
            <a:endParaRPr sz="4000">
              <a:solidFill>
                <a:srgbClr val="3371E7"/>
              </a:solidFill>
              <a:latin typeface="Poppins SemiBold"/>
              <a:ea typeface="Poppins SemiBold"/>
              <a:cs typeface="Poppins SemiBold"/>
              <a:sym typeface="Poppins SemiBold"/>
            </a:endParaRPr>
          </a:p>
          <a:p>
            <a:pPr marL="0" lvl="0" indent="0" algn="l" rtl="0">
              <a:spcBef>
                <a:spcPts val="0"/>
              </a:spcBef>
              <a:spcAft>
                <a:spcPts val="0"/>
              </a:spcAft>
              <a:buNone/>
            </a:pPr>
            <a:r>
              <a:rPr lang="en" sz="4000">
                <a:solidFill>
                  <a:srgbClr val="3371E7"/>
                </a:solidFill>
                <a:latin typeface="Poppins SemiBold"/>
                <a:ea typeface="Poppins SemiBold"/>
                <a:cs typeface="Poppins SemiBold"/>
                <a:sym typeface="Poppins SemiBold"/>
              </a:rPr>
              <a:t>contents</a:t>
            </a:r>
            <a:endParaRPr sz="4000">
              <a:solidFill>
                <a:srgbClr val="3371E7"/>
              </a:solidFill>
              <a:latin typeface="Poppins SemiBold"/>
              <a:ea typeface="Poppins SemiBold"/>
              <a:cs typeface="Poppins SemiBold"/>
              <a:sym typeface="Poppins SemiBold"/>
            </a:endParaRPr>
          </a:p>
          <a:p>
            <a:pPr marL="0" lvl="0" indent="0" algn="l" rtl="0">
              <a:spcBef>
                <a:spcPts val="0"/>
              </a:spcBef>
              <a:spcAft>
                <a:spcPts val="0"/>
              </a:spcAft>
              <a:buNone/>
            </a:pPr>
            <a:endParaRPr sz="3400">
              <a:solidFill>
                <a:srgbClr val="3371E7"/>
              </a:solidFill>
              <a:latin typeface="Poppins"/>
              <a:ea typeface="Poppins"/>
              <a:cs typeface="Poppins"/>
              <a:sym typeface="Poppins"/>
            </a:endParaRPr>
          </a:p>
        </p:txBody>
      </p:sp>
    </p:spTree>
    <p:extLst>
      <p:ext uri="{BB962C8B-B14F-4D97-AF65-F5344CB8AC3E}">
        <p14:creationId xmlns:p14="http://schemas.microsoft.com/office/powerpoint/2010/main" val="1787881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ED0E15-DF7B-B84A-DCA2-7921ECBD4B17}"/>
              </a:ext>
            </a:extLst>
          </p:cNvPr>
          <p:cNvSpPr/>
          <p:nvPr userDrawn="1"/>
        </p:nvSpPr>
        <p:spPr bwMode="auto">
          <a:xfrm>
            <a:off x="0" y="0"/>
            <a:ext cx="9144000" cy="5143500"/>
          </a:xfrm>
          <a:prstGeom prst="rect">
            <a:avLst/>
          </a:prstGeom>
          <a:gradFill flip="none" rotWithShape="1">
            <a:gsLst>
              <a:gs pos="0">
                <a:srgbClr val="2E334E"/>
              </a:gs>
              <a:gs pos="100000">
                <a:srgbClr val="1E2133"/>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6" name="TextBox 5">
            <a:extLst>
              <a:ext uri="{FF2B5EF4-FFF2-40B4-BE49-F238E27FC236}">
                <a16:creationId xmlns:a16="http://schemas.microsoft.com/office/drawing/2014/main" id="{D4874343-ED96-6F41-C989-727B8AC3F46F}"/>
              </a:ext>
            </a:extLst>
          </p:cNvPr>
          <p:cNvSpPr txBox="1"/>
          <p:nvPr userDrawn="1"/>
        </p:nvSpPr>
        <p:spPr>
          <a:xfrm>
            <a:off x="1350532" y="3415307"/>
            <a:ext cx="2025704" cy="369332"/>
          </a:xfrm>
          <a:prstGeom prst="rect">
            <a:avLst/>
          </a:prstGeom>
          <a:noFill/>
        </p:spPr>
        <p:txBody>
          <a:bodyPr wrap="square" rtlCol="0">
            <a:spAutoFit/>
          </a:bodyPr>
          <a:lstStyle/>
          <a:p>
            <a:pPr algn="l"/>
            <a:r>
              <a:rPr lang="en-US" sz="1800" b="0">
                <a:solidFill>
                  <a:schemeClr val="bg1"/>
                </a:solidFill>
              </a:rPr>
              <a:t>CLAconnect.com</a:t>
            </a:r>
          </a:p>
        </p:txBody>
      </p:sp>
      <p:pic>
        <p:nvPicPr>
          <p:cNvPr id="7" name="Picture 6">
            <a:hlinkClick r:id="rId2"/>
            <a:extLst>
              <a:ext uri="{FF2B5EF4-FFF2-40B4-BE49-F238E27FC236}">
                <a16:creationId xmlns:a16="http://schemas.microsoft.com/office/drawing/2014/main" id="{957DB0C5-16E9-ED72-F0CA-B4D6B0BF1F4E}"/>
              </a:ext>
            </a:extLst>
          </p:cNvPr>
          <p:cNvPicPr>
            <a:picLocks noChangeAspect="1"/>
          </p:cNvPicPr>
          <p:nvPr userDrawn="1"/>
        </p:nvPicPr>
        <p:blipFill>
          <a:blip r:embed="rId3">
            <a:alphaModFix amt="85000"/>
            <a:extLst>
              <a:ext uri="{28A0092B-C50C-407E-A947-70E740481C1C}">
                <a14:useLocalDpi xmlns:a14="http://schemas.microsoft.com/office/drawing/2010/main" val="0"/>
              </a:ext>
            </a:extLst>
          </a:blip>
          <a:srcRect/>
          <a:stretch/>
        </p:blipFill>
        <p:spPr>
          <a:xfrm>
            <a:off x="2259160" y="3880617"/>
            <a:ext cx="229981" cy="222341"/>
          </a:xfrm>
          <a:prstGeom prst="rect">
            <a:avLst/>
          </a:prstGeom>
        </p:spPr>
      </p:pic>
      <p:pic>
        <p:nvPicPr>
          <p:cNvPr id="8" name="Picture 7">
            <a:hlinkClick r:id="rId4"/>
            <a:extLst>
              <a:ext uri="{FF2B5EF4-FFF2-40B4-BE49-F238E27FC236}">
                <a16:creationId xmlns:a16="http://schemas.microsoft.com/office/drawing/2014/main" id="{7CD9B882-8B32-8344-11C5-A98B78BE3EE8}"/>
              </a:ext>
            </a:extLst>
          </p:cNvPr>
          <p:cNvPicPr>
            <a:picLocks noChangeAspect="1"/>
          </p:cNvPicPr>
          <p:nvPr userDrawn="1"/>
        </p:nvPicPr>
        <p:blipFill>
          <a:blip r:embed="rId5">
            <a:alphaModFix amt="80000"/>
            <a:extLst>
              <a:ext uri="{28A0092B-C50C-407E-A947-70E740481C1C}">
                <a14:useLocalDpi xmlns:a14="http://schemas.microsoft.com/office/drawing/2010/main"/>
              </a:ext>
            </a:extLst>
          </a:blip>
          <a:stretch>
            <a:fillRect/>
          </a:stretch>
        </p:blipFill>
        <p:spPr>
          <a:xfrm>
            <a:off x="1845211" y="3877239"/>
            <a:ext cx="229096" cy="229096"/>
          </a:xfrm>
          <a:prstGeom prst="rect">
            <a:avLst/>
          </a:prstGeom>
        </p:spPr>
      </p:pic>
      <p:pic>
        <p:nvPicPr>
          <p:cNvPr id="9" name="Picture 8">
            <a:hlinkClick r:id="rId6"/>
            <a:extLst>
              <a:ext uri="{FF2B5EF4-FFF2-40B4-BE49-F238E27FC236}">
                <a16:creationId xmlns:a16="http://schemas.microsoft.com/office/drawing/2014/main" id="{DCC8C19E-2F27-467B-32E1-90387981536D}"/>
              </a:ext>
            </a:extLst>
          </p:cNvPr>
          <p:cNvPicPr>
            <a:picLocks noChangeAspect="1"/>
          </p:cNvPicPr>
          <p:nvPr userDrawn="1"/>
        </p:nvPicPr>
        <p:blipFill>
          <a:blip r:embed="rId7">
            <a:alphaModFix amt="80000"/>
            <a:extLst>
              <a:ext uri="{28A0092B-C50C-407E-A947-70E740481C1C}">
                <a14:useLocalDpi xmlns:a14="http://schemas.microsoft.com/office/drawing/2010/main"/>
              </a:ext>
            </a:extLst>
          </a:blip>
          <a:stretch>
            <a:fillRect/>
          </a:stretch>
        </p:blipFill>
        <p:spPr>
          <a:xfrm>
            <a:off x="1437639" y="3880428"/>
            <a:ext cx="222718" cy="222718"/>
          </a:xfrm>
          <a:prstGeom prst="rect">
            <a:avLst/>
          </a:prstGeom>
        </p:spPr>
      </p:pic>
      <p:pic>
        <p:nvPicPr>
          <p:cNvPr id="10" name="Picture 9">
            <a:hlinkClick r:id="rId8"/>
            <a:extLst>
              <a:ext uri="{FF2B5EF4-FFF2-40B4-BE49-F238E27FC236}">
                <a16:creationId xmlns:a16="http://schemas.microsoft.com/office/drawing/2014/main" id="{A29D7AB9-1DB5-0DA0-4AEF-725A45B7AAA9}"/>
              </a:ext>
            </a:extLst>
          </p:cNvPr>
          <p:cNvPicPr>
            <a:picLocks noChangeAspect="1"/>
          </p:cNvPicPr>
          <p:nvPr userDrawn="1"/>
        </p:nvPicPr>
        <p:blipFill>
          <a:blip r:embed="rId9" cstate="print">
            <a:alphaModFix amt="80000"/>
            <a:extLst>
              <a:ext uri="{28A0092B-C50C-407E-A947-70E740481C1C}">
                <a14:useLocalDpi xmlns:a14="http://schemas.microsoft.com/office/drawing/2010/main"/>
              </a:ext>
            </a:extLst>
          </a:blip>
          <a:stretch>
            <a:fillRect/>
          </a:stretch>
        </p:blipFill>
        <p:spPr>
          <a:xfrm>
            <a:off x="2673996" y="3900779"/>
            <a:ext cx="257913" cy="182015"/>
          </a:xfrm>
          <a:prstGeom prst="rect">
            <a:avLst/>
          </a:prstGeom>
        </p:spPr>
      </p:pic>
      <p:pic>
        <p:nvPicPr>
          <p:cNvPr id="11" name="Picture 10">
            <a:hlinkClick r:id="rId10"/>
            <a:extLst>
              <a:ext uri="{FF2B5EF4-FFF2-40B4-BE49-F238E27FC236}">
                <a16:creationId xmlns:a16="http://schemas.microsoft.com/office/drawing/2014/main" id="{8F790A7C-62BD-98BF-0317-B49CE2E1EBD1}"/>
              </a:ext>
            </a:extLst>
          </p:cNvPr>
          <p:cNvPicPr>
            <a:picLocks noChangeAspect="1"/>
          </p:cNvPicPr>
          <p:nvPr userDrawn="1"/>
        </p:nvPicPr>
        <p:blipFill>
          <a:blip r:embed="rId11" cstate="print">
            <a:alphaModFix amt="80000"/>
            <a:extLst>
              <a:ext uri="{28A0092B-C50C-407E-A947-70E740481C1C}">
                <a14:useLocalDpi xmlns:a14="http://schemas.microsoft.com/office/drawing/2010/main"/>
              </a:ext>
            </a:extLst>
          </a:blip>
          <a:stretch>
            <a:fillRect/>
          </a:stretch>
        </p:blipFill>
        <p:spPr>
          <a:xfrm>
            <a:off x="3116761" y="3876797"/>
            <a:ext cx="229981" cy="229981"/>
          </a:xfrm>
          <a:prstGeom prst="rect">
            <a:avLst/>
          </a:prstGeom>
        </p:spPr>
      </p:pic>
      <p:sp>
        <p:nvSpPr>
          <p:cNvPr id="12" name="Content Placeholder 3">
            <a:extLst>
              <a:ext uri="{FF2B5EF4-FFF2-40B4-BE49-F238E27FC236}">
                <a16:creationId xmlns:a16="http://schemas.microsoft.com/office/drawing/2014/main" id="{0C6E5874-0E94-56AB-0EDF-AE33FD13974B}"/>
              </a:ext>
            </a:extLst>
          </p:cNvPr>
          <p:cNvSpPr>
            <a:spLocks noGrp="1"/>
          </p:cNvSpPr>
          <p:nvPr>
            <p:ph sz="half" idx="2" hasCustomPrompt="1"/>
          </p:nvPr>
        </p:nvSpPr>
        <p:spPr>
          <a:xfrm>
            <a:off x="1350532" y="326018"/>
            <a:ext cx="4210049" cy="2590800"/>
          </a:xfrm>
          <a:noFill/>
        </p:spPr>
        <p:txBody>
          <a:bodyPr anchor="ctr" anchorCtr="0"/>
          <a:lstStyle>
            <a:lvl1pPr marL="0" indent="3175">
              <a:spcBef>
                <a:spcPts val="0"/>
              </a:spcBef>
              <a:buNone/>
              <a:defRPr sz="2400" b="0" i="1">
                <a:solidFill>
                  <a:schemeClr val="bg1"/>
                </a:solidFill>
                <a:latin typeface="Georgia" panose="02040502050405020303" pitchFamily="18" charset="0"/>
              </a:defRPr>
            </a:lvl1pPr>
            <a:lvl2pPr marL="0" indent="3175">
              <a:spcBef>
                <a:spcPts val="0"/>
              </a:spcBef>
              <a:buNone/>
              <a:defRPr sz="1800" b="0">
                <a:solidFill>
                  <a:schemeClr val="bg1"/>
                </a:solidFill>
              </a:defRPr>
            </a:lvl2pPr>
            <a:lvl3pPr marL="0" indent="3175">
              <a:spcBef>
                <a:spcPts val="0"/>
              </a:spcBef>
              <a:buNone/>
              <a:defRPr sz="1600" b="0">
                <a:solidFill>
                  <a:schemeClr val="bg1"/>
                </a:solidFill>
              </a:defRPr>
            </a:lvl3pPr>
            <a:lvl4pPr marL="3175" indent="-3175">
              <a:spcBef>
                <a:spcPts val="0"/>
              </a:spcBef>
              <a:buNone/>
              <a:defRPr sz="1400" b="0">
                <a:solidFill>
                  <a:schemeClr val="bg1"/>
                </a:solidFill>
              </a:defRPr>
            </a:lvl4pPr>
            <a:lvl5pPr marL="0" indent="3175">
              <a:spcBef>
                <a:spcPts val="0"/>
              </a:spcBef>
              <a:buNone/>
              <a:defRPr sz="1400" b="0">
                <a:solidFill>
                  <a:schemeClr val="bg1"/>
                </a:solidFill>
              </a:defRPr>
            </a:lvl5pPr>
            <a:lvl6pPr>
              <a:defRPr sz="1800"/>
            </a:lvl6pPr>
            <a:lvl7pPr>
              <a:defRPr sz="1800"/>
            </a:lvl7pPr>
            <a:lvl8pPr>
              <a:defRPr sz="1800"/>
            </a:lvl8pPr>
            <a:lvl9pPr>
              <a:defRPr sz="18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pic>
        <p:nvPicPr>
          <p:cNvPr id="15" name="Picture 14" descr="Icon&#10;&#10;Description automatically generated">
            <a:extLst>
              <a:ext uri="{FF2B5EF4-FFF2-40B4-BE49-F238E27FC236}">
                <a16:creationId xmlns:a16="http://schemas.microsoft.com/office/drawing/2014/main" id="{EF7A6A09-0AFC-3E85-A15C-907C511C9D3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75440" y="3415307"/>
            <a:ext cx="694944" cy="694944"/>
          </a:xfrm>
          <a:prstGeom prst="rect">
            <a:avLst/>
          </a:prstGeom>
        </p:spPr>
      </p:pic>
      <p:sp>
        <p:nvSpPr>
          <p:cNvPr id="17" name="TextBox 16">
            <a:extLst>
              <a:ext uri="{FF2B5EF4-FFF2-40B4-BE49-F238E27FC236}">
                <a16:creationId xmlns:a16="http://schemas.microsoft.com/office/drawing/2014/main" id="{51E490E3-8DC5-F1FF-1DD3-8CCF5DD65522}"/>
              </a:ext>
            </a:extLst>
          </p:cNvPr>
          <p:cNvSpPr txBox="1"/>
          <p:nvPr userDrawn="1"/>
        </p:nvSpPr>
        <p:spPr>
          <a:xfrm>
            <a:off x="1321036" y="4285449"/>
            <a:ext cx="6497652" cy="276999"/>
          </a:xfrm>
          <a:prstGeom prst="rect">
            <a:avLst/>
          </a:prstGeom>
          <a:noFill/>
        </p:spPr>
        <p:txBody>
          <a:bodyPr wrap="square" rtlCol="0">
            <a:spAutoFit/>
          </a:bodyPr>
          <a:lstStyle/>
          <a:p>
            <a:pPr algn="l"/>
            <a:r>
              <a:rPr lang="en-US" sz="1200" spc="50" baseline="0">
                <a:solidFill>
                  <a:schemeClr val="bg1"/>
                </a:solidFill>
              </a:rPr>
              <a:t>CPAs  |  CONSULTANTS  |  WEALTH ADVISORS</a:t>
            </a:r>
          </a:p>
        </p:txBody>
      </p:sp>
      <p:sp>
        <p:nvSpPr>
          <p:cNvPr id="19" name="Rectangle 18">
            <a:extLst>
              <a:ext uri="{FF2B5EF4-FFF2-40B4-BE49-F238E27FC236}">
                <a16:creationId xmlns:a16="http://schemas.microsoft.com/office/drawing/2014/main" id="{A16B435C-7235-8E60-A1E2-EC36F464B8F0}"/>
              </a:ext>
            </a:extLst>
          </p:cNvPr>
          <p:cNvSpPr/>
          <p:nvPr userDrawn="1"/>
        </p:nvSpPr>
        <p:spPr>
          <a:xfrm>
            <a:off x="1321035" y="4509592"/>
            <a:ext cx="680771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a:solidFill>
                  <a:schemeClr val="bg1"/>
                </a:solidFill>
                <a:latin typeface="Calibri" panose="020F0502020204030204" pitchFamily="34" charset="0"/>
                <a:cs typeface="Calibri" panose="020F0502020204030204" pitchFamily="34" charset="0"/>
              </a:rPr>
              <a:t>©2024 CliftonLarsonAllen LLP. CLA (CliftonLarsonAllen LLP) </a:t>
            </a:r>
            <a:r>
              <a:rPr lang="en-US" sz="800" b="0" i="0" kern="1200">
                <a:solidFill>
                  <a:schemeClr val="bg1"/>
                </a:solidFill>
                <a:latin typeface="Calibri" panose="020F0502020204030204" pitchFamily="34" charset="0"/>
                <a:ea typeface="+mn-ea"/>
                <a:cs typeface="Calibri" panose="020F0502020204030204" pitchFamily="34" charset="0"/>
              </a:rPr>
              <a:t>is an </a:t>
            </a:r>
            <a:r>
              <a:rPr lang="en-US" sz="800" b="0" i="0">
                <a:solidFill>
                  <a:schemeClr val="bg1"/>
                </a:solidFill>
                <a:latin typeface="Calibri" panose="020F0502020204030204" pitchFamily="34" charset="0"/>
                <a:cs typeface="Calibri" panose="020F0502020204030204" pitchFamily="34" charset="0"/>
              </a:rPr>
              <a:t>independent network member of CLA Global. See </a:t>
            </a:r>
            <a:r>
              <a:rPr lang="en-US" sz="800" b="0" i="0">
                <a:solidFill>
                  <a:schemeClr val="bg1"/>
                </a:solidFill>
                <a:latin typeface="Calibri" panose="020F0502020204030204" pitchFamily="34" charset="0"/>
                <a:cs typeface="Calibri" panose="020F0502020204030204" pitchFamily="34" charset="0"/>
                <a:hlinkClick r:id="rId13" action="ppaction://hlinkfile">
                  <a:extLst>
                    <a:ext uri="{A12FA001-AC4F-418D-AE19-62706E023703}">
                      <ahyp:hlinkClr xmlns:ahyp="http://schemas.microsoft.com/office/drawing/2018/hyperlinkcolor" val="tx"/>
                    </a:ext>
                  </a:extLst>
                </a:hlinkClick>
              </a:rPr>
              <a:t>CLAglobal.com/disclaimer</a:t>
            </a:r>
            <a:r>
              <a:rPr lang="en-US" sz="800" b="0" i="0">
                <a:solidFill>
                  <a:schemeClr val="bg1"/>
                </a:solidFill>
                <a:latin typeface="Calibri" panose="020F0502020204030204" pitchFamily="34" charset="0"/>
                <a:cs typeface="Calibri" panose="020F0502020204030204" pitchFamily="34" charset="0"/>
              </a:rPr>
              <a:t>. </a:t>
            </a:r>
            <a:br>
              <a:rPr lang="en-US" sz="800" b="0" i="0">
                <a:solidFill>
                  <a:schemeClr val="bg1"/>
                </a:solidFill>
                <a:latin typeface="Calibri" panose="020F0502020204030204" pitchFamily="34" charset="0"/>
                <a:cs typeface="Calibri" panose="020F0502020204030204" pitchFamily="34" charset="0"/>
              </a:rPr>
            </a:br>
            <a:r>
              <a:rPr lang="en-US" sz="800" b="0" i="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20" name="Picture 19">
            <a:extLst>
              <a:ext uri="{FF2B5EF4-FFF2-40B4-BE49-F238E27FC236}">
                <a16:creationId xmlns:a16="http://schemas.microsoft.com/office/drawing/2014/main" id="{4084DDEC-229B-DFAC-92C6-48B9AEF23AD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73998" y="3437167"/>
            <a:ext cx="697827" cy="694944"/>
          </a:xfrm>
          <a:prstGeom prst="rect">
            <a:avLst/>
          </a:prstGeom>
        </p:spPr>
      </p:pic>
      <p:sp>
        <p:nvSpPr>
          <p:cNvPr id="21" name="Slide Number Placeholder 5">
            <a:extLst>
              <a:ext uri="{FF2B5EF4-FFF2-40B4-BE49-F238E27FC236}">
                <a16:creationId xmlns:a16="http://schemas.microsoft.com/office/drawing/2014/main" id="{9DDF8FBE-E58A-9D2E-1758-C71B632CFF8C}"/>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a:p>
        </p:txBody>
      </p:sp>
    </p:spTree>
    <p:extLst>
      <p:ext uri="{BB962C8B-B14F-4D97-AF65-F5344CB8AC3E}">
        <p14:creationId xmlns:p14="http://schemas.microsoft.com/office/powerpoint/2010/main" val="1652200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reserve="1">
  <p:cSld name="Table/Chart SECONDAR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en-US"/>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Arial" panose="020B0604020202020204" pitchFamily="34" charset="0"/>
                <a:cs typeface="Arial" panose="020B0604020202020204" pitchFamily="34" charset="0"/>
              </a:rPr>
              <a:pPr/>
              <a:t>‹#›</a:t>
            </a:fld>
            <a:endParaRPr lang="en" b="1">
              <a:latin typeface="Arial" panose="020B0604020202020204" pitchFamily="34" charset="0"/>
              <a:cs typeface="Arial" panose="020B0604020202020204" pitchFamily="34" charset="0"/>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Arial" panose="020B0604020202020204" pitchFamily="34" charset="0"/>
                <a:ea typeface="Poppins SemiBold"/>
                <a:cs typeface="Arial" panose="020B0604020202020204" pitchFamily="34" charset="0"/>
                <a:sym typeface="Poppins SemiBold"/>
              </a:rPr>
              <a:t>Connecticut Public Health</a:t>
            </a:r>
            <a:endParaRPr sz="800" b="1">
              <a:solidFill>
                <a:srgbClr val="3371E7"/>
              </a:solidFill>
              <a:latin typeface="Arial" panose="020B0604020202020204" pitchFamily="34" charset="0"/>
              <a:ea typeface="Poppins SemiBold"/>
              <a:cs typeface="Arial" panose="020B0604020202020204" pitchFamily="34" charset="0"/>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96369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4" name="Rectangle 3">
            <a:extLst>
              <a:ext uri="{FF2B5EF4-FFF2-40B4-BE49-F238E27FC236}">
                <a16:creationId xmlns:a16="http://schemas.microsoft.com/office/drawing/2014/main" id="{5848A094-969E-48EF-A809-53A4995F59F5}"/>
              </a:ext>
            </a:extLst>
          </p:cNvPr>
          <p:cNvSpPr/>
          <p:nvPr userDrawn="1"/>
        </p:nvSpPr>
        <p:spPr>
          <a:xfrm>
            <a:off x="0" y="0"/>
            <a:ext cx="9144000" cy="5143500"/>
          </a:xfrm>
          <a:prstGeom prst="rect">
            <a:avLst/>
          </a:prstGeom>
          <a:solidFill>
            <a:srgbClr val="337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168B519F-C49A-345B-0697-A1E2F6CC2DA5}"/>
              </a:ext>
            </a:extLst>
          </p:cNvPr>
          <p:cNvSpPr>
            <a:spLocks noGrp="1"/>
          </p:cNvSpPr>
          <p:nvPr>
            <p:ph type="body" sz="quarter" idx="13"/>
          </p:nvPr>
        </p:nvSpPr>
        <p:spPr>
          <a:xfrm>
            <a:off x="197244" y="1550535"/>
            <a:ext cx="4742150" cy="1960562"/>
          </a:xfrm>
        </p:spPr>
        <p:txBody>
          <a:bodyPr>
            <a:noAutofit/>
          </a:bodyPr>
          <a:lstStyle>
            <a:lvl1pPr marL="114300" indent="0">
              <a:lnSpc>
                <a:spcPct val="100000"/>
              </a:lnSpc>
              <a:buNone/>
              <a:defRPr sz="4700" b="1">
                <a:solidFill>
                  <a:schemeClr val="bg1"/>
                </a:solidFill>
                <a:latin typeface="+mn-lt"/>
                <a:cs typeface="Poppins SemiBold" panose="00000700000000000000" pitchFamily="2" charset="0"/>
              </a:defRPr>
            </a:lvl1pPr>
          </a:lstStyle>
          <a:p>
            <a:pPr lvl="0"/>
            <a:r>
              <a:rPr lang="en-US"/>
              <a:t>Click to edit Master text styles</a:t>
            </a:r>
          </a:p>
        </p:txBody>
      </p:sp>
      <p:sp>
        <p:nvSpPr>
          <p:cNvPr id="15" name="Google Shape;15;p3"/>
          <p:cNvSpPr txBox="1">
            <a:spLocks noGrp="1"/>
          </p:cNvSpPr>
          <p:nvPr>
            <p:ph type="sldNum" idx="12"/>
          </p:nvPr>
        </p:nvSpPr>
        <p:spPr>
          <a:xfrm>
            <a:off x="8358162" y="4810169"/>
            <a:ext cx="548700" cy="227190"/>
          </a:xfrm>
          <a:prstGeom prst="rect">
            <a:avLst/>
          </a:prstGeom>
        </p:spPr>
        <p:txBody>
          <a:bodyPr spcFirstLastPara="1" wrap="square" lIns="91425" tIns="91425" rIns="91425" bIns="91425" anchor="ctr" anchorCtr="0">
            <a:noAutofit/>
          </a:bodyPr>
          <a:lstStyle>
            <a:lvl1pPr lvl="0">
              <a:buNone/>
              <a:defRPr sz="700" b="1">
                <a:solidFill>
                  <a:schemeClr val="bg1"/>
                </a:solidFill>
                <a:latin typeface="+mn-lt"/>
                <a:cs typeface="Poppins SemiBold" panose="000007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Google Shape;94;p19">
            <a:extLst>
              <a:ext uri="{FF2B5EF4-FFF2-40B4-BE49-F238E27FC236}">
                <a16:creationId xmlns:a16="http://schemas.microsoft.com/office/drawing/2014/main" id="{8E8A1A5E-D989-1B34-B788-06B6BC7E5580}"/>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mn-lt"/>
                <a:ea typeface="Poppins SemiBold"/>
                <a:cs typeface="Poppins SemiBold"/>
                <a:sym typeface="Poppins SemiBold"/>
              </a:rPr>
              <a:t>Connecticut Public Health</a:t>
            </a:r>
            <a:endParaRPr sz="800" b="1">
              <a:solidFill>
                <a:srgbClr val="3371E7"/>
              </a:solidFill>
              <a:latin typeface="+mn-lt"/>
              <a:ea typeface="Poppins SemiBold"/>
              <a:cs typeface="Poppins SemiBold"/>
              <a:sym typeface="Poppins SemiBold"/>
            </a:endParaRPr>
          </a:p>
        </p:txBody>
      </p:sp>
      <p:sp>
        <p:nvSpPr>
          <p:cNvPr id="6" name="Google Shape;110;p21">
            <a:extLst>
              <a:ext uri="{FF2B5EF4-FFF2-40B4-BE49-F238E27FC236}">
                <a16:creationId xmlns:a16="http://schemas.microsoft.com/office/drawing/2014/main" id="{3C3C8957-8E7B-83FC-230B-3E1D5820D7B1}"/>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chemeClr val="lt1"/>
                </a:solidFill>
                <a:latin typeface="+mn-lt"/>
                <a:ea typeface="Poppins SemiBold"/>
                <a:cs typeface="Poppins SemiBold"/>
                <a:sym typeface="Poppins SemiBold"/>
              </a:rPr>
              <a:t>Connecticut Public Health</a:t>
            </a:r>
            <a:endParaRPr sz="800" b="1">
              <a:solidFill>
                <a:schemeClr val="lt1"/>
              </a:solidFill>
              <a:latin typeface="+mn-lt"/>
              <a:ea typeface="Poppins SemiBold"/>
              <a:cs typeface="Poppins SemiBold"/>
              <a:sym typeface="Poppins SemiBold"/>
            </a:endParaRPr>
          </a:p>
        </p:txBody>
      </p:sp>
      <p:cxnSp>
        <p:nvCxnSpPr>
          <p:cNvPr id="7" name="Google Shape;111;p21">
            <a:extLst>
              <a:ext uri="{FF2B5EF4-FFF2-40B4-BE49-F238E27FC236}">
                <a16:creationId xmlns:a16="http://schemas.microsoft.com/office/drawing/2014/main" id="{9FCF6609-DB3B-1203-E242-DFBE647AEA98}"/>
              </a:ext>
            </a:extLst>
          </p:cNvPr>
          <p:cNvCxnSpPr/>
          <p:nvPr userDrawn="1"/>
        </p:nvCxnSpPr>
        <p:spPr>
          <a:xfrm rot="10800000">
            <a:off x="318600" y="4766180"/>
            <a:ext cx="85068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29144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mn-lt"/>
                <a:cs typeface="Poppins SemiBold" panose="00000700000000000000"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mn-lt"/>
                <a:cs typeface="Poppins" panose="00000500000000000000" pitchFamily="2"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mn-lt"/>
              </a:rPr>
              <a:pPr/>
              <a:t>‹#›</a:t>
            </a:fld>
            <a:endParaRPr lang="en" b="1">
              <a:latin typeface="+mn-lt"/>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mn-lt"/>
                <a:ea typeface="Poppins SemiBold"/>
                <a:cs typeface="Poppins SemiBold"/>
                <a:sym typeface="Poppins SemiBold"/>
              </a:rPr>
              <a:t>Connecticut Public Health</a:t>
            </a:r>
            <a:endParaRPr sz="800" b="1">
              <a:solidFill>
                <a:srgbClr val="3371E7"/>
              </a:solidFill>
              <a:latin typeface="+mn-lt"/>
              <a:ea typeface="Poppins SemiBold"/>
              <a:cs typeface="Poppins SemiBold"/>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reserve="1">
  <p:cSld name="Table/Chart PRIMAR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Arial" panose="020B0604020202020204" pitchFamily="34" charset="0"/>
                <a:cs typeface="Arial" panose="020B0604020202020204" pitchFamily="34" charset="0"/>
              </a:rPr>
              <a:pPr/>
              <a:t>‹#›</a:t>
            </a:fld>
            <a:endParaRPr lang="en" b="1">
              <a:latin typeface="Arial" panose="020B0604020202020204" pitchFamily="34" charset="0"/>
              <a:cs typeface="Arial" panose="020B0604020202020204" pitchFamily="34" charset="0"/>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Arial" panose="020B0604020202020204" pitchFamily="34" charset="0"/>
                <a:ea typeface="Poppins SemiBold"/>
                <a:cs typeface="Arial" panose="020B0604020202020204" pitchFamily="34" charset="0"/>
                <a:sym typeface="Poppins SemiBold"/>
              </a:rPr>
              <a:t>Connecticut Public Health</a:t>
            </a:r>
            <a:endParaRPr sz="800" b="1">
              <a:solidFill>
                <a:srgbClr val="3371E7"/>
              </a:solidFill>
              <a:latin typeface="Arial" panose="020B0604020202020204" pitchFamily="34" charset="0"/>
              <a:ea typeface="Poppins SemiBold"/>
              <a:cs typeface="Arial" panose="020B0604020202020204" pitchFamily="34" charset="0"/>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337267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428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E863157-8CA8-E570-1659-767D716883EB}"/>
              </a:ext>
            </a:extLst>
          </p:cNvPr>
          <p:cNvSpPr/>
          <p:nvPr userDrawn="1"/>
        </p:nvSpPr>
        <p:spPr bwMode="auto">
          <a:xfrm>
            <a:off x="0" y="0"/>
            <a:ext cx="9144000" cy="5143500"/>
          </a:xfrm>
          <a:prstGeom prst="rect">
            <a:avLst/>
          </a:prstGeom>
          <a:gradFill flip="none" rotWithShape="1">
            <a:gsLst>
              <a:gs pos="0">
                <a:srgbClr val="2E334E"/>
              </a:gs>
              <a:gs pos="100000">
                <a:srgbClr val="1E2133"/>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5" name="Picture 14">
            <a:extLst>
              <a:ext uri="{FF2B5EF4-FFF2-40B4-BE49-F238E27FC236}">
                <a16:creationId xmlns:a16="http://schemas.microsoft.com/office/drawing/2014/main" id="{67E1E95A-6136-8ABE-9492-90AB58F391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444" y="449804"/>
            <a:ext cx="3265438" cy="727082"/>
          </a:xfrm>
          <a:prstGeom prst="rect">
            <a:avLst/>
          </a:prstGeom>
        </p:spPr>
      </p:pic>
      <p:sp>
        <p:nvSpPr>
          <p:cNvPr id="16" name="Rectangle 4">
            <a:extLst>
              <a:ext uri="{FF2B5EF4-FFF2-40B4-BE49-F238E27FC236}">
                <a16:creationId xmlns:a16="http://schemas.microsoft.com/office/drawing/2014/main" id="{0F936631-F66F-4650-0232-62BA9FBA4399}"/>
              </a:ext>
            </a:extLst>
          </p:cNvPr>
          <p:cNvSpPr>
            <a:spLocks noGrp="1" noChangeArrowheads="1"/>
          </p:cNvSpPr>
          <p:nvPr>
            <p:ph type="subTitle" idx="1" hasCustomPrompt="1"/>
          </p:nvPr>
        </p:nvSpPr>
        <p:spPr>
          <a:xfrm>
            <a:off x="620219" y="3159085"/>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a:t>Click to edit subtitle</a:t>
            </a:r>
          </a:p>
        </p:txBody>
      </p:sp>
      <p:sp>
        <p:nvSpPr>
          <p:cNvPr id="17" name="Title 1">
            <a:extLst>
              <a:ext uri="{FF2B5EF4-FFF2-40B4-BE49-F238E27FC236}">
                <a16:creationId xmlns:a16="http://schemas.microsoft.com/office/drawing/2014/main" id="{A4481956-8951-DEB9-AEA3-9C3CAC18F0A6}"/>
              </a:ext>
            </a:extLst>
          </p:cNvPr>
          <p:cNvSpPr>
            <a:spLocks noGrp="1"/>
          </p:cNvSpPr>
          <p:nvPr>
            <p:ph type="title" hasCustomPrompt="1"/>
          </p:nvPr>
        </p:nvSpPr>
        <p:spPr>
          <a:xfrm>
            <a:off x="620220" y="1653219"/>
            <a:ext cx="7903561" cy="1394460"/>
          </a:xfrm>
          <a:noFill/>
        </p:spPr>
        <p:txBody>
          <a:bodyPr anchor="b"/>
          <a:lstStyle>
            <a:lvl1pPr algn="ctr">
              <a:defRPr sz="4000" b="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18" name="Slide Number Placeholder 5">
            <a:extLst>
              <a:ext uri="{FF2B5EF4-FFF2-40B4-BE49-F238E27FC236}">
                <a16:creationId xmlns:a16="http://schemas.microsoft.com/office/drawing/2014/main" id="{52F2C51A-BAFA-87B2-5435-2170BDE91855}"/>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F8E24598-D429-A34B-B4A6-5808099B37D3}" type="slidenum">
              <a:rPr lang="en-US" smtClean="0"/>
              <a:pPr/>
              <a:t>‹#›</a:t>
            </a:fld>
            <a:endParaRPr lang="en-US"/>
          </a:p>
        </p:txBody>
      </p:sp>
      <p:sp>
        <p:nvSpPr>
          <p:cNvPr id="19" name="Rectangle 18">
            <a:extLst>
              <a:ext uri="{FF2B5EF4-FFF2-40B4-BE49-F238E27FC236}">
                <a16:creationId xmlns:a16="http://schemas.microsoft.com/office/drawing/2014/main" id="{B5E79F4A-F3A5-8F33-42E8-17CE93922686}"/>
              </a:ext>
            </a:extLst>
          </p:cNvPr>
          <p:cNvSpPr/>
          <p:nvPr userDrawn="1"/>
        </p:nvSpPr>
        <p:spPr>
          <a:xfrm>
            <a:off x="420811" y="4768127"/>
            <a:ext cx="769745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a:solidFill>
                  <a:schemeClr val="bg2">
                    <a:lumMod val="75000"/>
                  </a:schemeClr>
                </a:solidFill>
                <a:latin typeface="Calibri" panose="020F0502020204030204" pitchFamily="34" charset="0"/>
                <a:cs typeface="Calibri" panose="020F0502020204030204" pitchFamily="34" charset="0"/>
              </a:rPr>
              <a:t>©2024 CliftonLarsonAllen LLP. CLA (CliftonLarsonAllen LLP) </a:t>
            </a:r>
            <a:r>
              <a:rPr lang="en-US" sz="700" b="0" i="0" kern="1200">
                <a:solidFill>
                  <a:schemeClr val="bg2">
                    <a:lumMod val="75000"/>
                  </a:schemeClr>
                </a:solidFill>
                <a:latin typeface="Calibri" panose="020F0502020204030204" pitchFamily="34" charset="0"/>
                <a:ea typeface="+mn-ea"/>
                <a:cs typeface="Calibri" panose="020F0502020204030204" pitchFamily="34" charset="0"/>
              </a:rPr>
              <a:t>is an </a:t>
            </a:r>
            <a:r>
              <a:rPr lang="en-US" sz="700" b="0" i="0">
                <a:solidFill>
                  <a:schemeClr val="bg2">
                    <a:lumMod val="75000"/>
                  </a:schemeClr>
                </a:solidFill>
                <a:latin typeface="Calibri" panose="020F0502020204030204" pitchFamily="34" charset="0"/>
                <a:cs typeface="Calibri" panose="020F0502020204030204" pitchFamily="34" charset="0"/>
              </a:rPr>
              <a:t>independent network member of CLA Global. See </a:t>
            </a:r>
            <a:r>
              <a:rPr lang="en-US" sz="700" b="0" i="0">
                <a:solidFill>
                  <a:schemeClr val="bg2">
                    <a:lumMod val="75000"/>
                  </a:schemeClr>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CLAglobal.com/disclaimer</a:t>
            </a:r>
            <a:r>
              <a:rPr lang="en-US" sz="700" b="0" i="0">
                <a:solidFill>
                  <a:schemeClr val="bg2">
                    <a:lumMod val="75000"/>
                  </a:schemeClr>
                </a:solidFill>
                <a:latin typeface="Calibri" panose="020F0502020204030204" pitchFamily="34" charset="0"/>
                <a:cs typeface="Calibri" panose="020F0502020204030204" pitchFamily="34" charset="0"/>
              </a:rPr>
              <a:t>. </a:t>
            </a:r>
            <a:br>
              <a:rPr lang="en-US" sz="700" b="0" i="0">
                <a:solidFill>
                  <a:schemeClr val="bg2">
                    <a:lumMod val="75000"/>
                  </a:schemeClr>
                </a:solidFill>
                <a:latin typeface="Calibri" panose="020F0502020204030204" pitchFamily="34" charset="0"/>
                <a:cs typeface="Calibri" panose="020F0502020204030204" pitchFamily="34" charset="0"/>
              </a:rPr>
            </a:br>
            <a:r>
              <a:rPr lang="en-US" sz="700" b="0" i="0">
                <a:solidFill>
                  <a:schemeClr val="bg2">
                    <a:lumMod val="75000"/>
                  </a:schemeClr>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398945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1_Opening Disclaim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4EA88A-9689-4472-A383-DB5C9CDF7FDE}"/>
              </a:ext>
            </a:extLst>
          </p:cNvPr>
          <p:cNvSpPr>
            <a:spLocks noGrp="1"/>
          </p:cNvSpPr>
          <p:nvPr>
            <p:ph type="ftr" sz="quarter" idx="11"/>
          </p:nvPr>
        </p:nvSpPr>
        <p:spPr>
          <a:xfrm>
            <a:off x="295015" y="4935744"/>
            <a:ext cx="2895600" cy="171450"/>
          </a:xfrm>
        </p:spPr>
        <p:txBody>
          <a:bodyPr/>
          <a:lstStyle/>
          <a:p>
            <a:endParaRPr lang="en-US"/>
          </a:p>
        </p:txBody>
      </p:sp>
      <p:grpSp>
        <p:nvGrpSpPr>
          <p:cNvPr id="5" name="Group 4">
            <a:extLst>
              <a:ext uri="{FF2B5EF4-FFF2-40B4-BE49-F238E27FC236}">
                <a16:creationId xmlns:a16="http://schemas.microsoft.com/office/drawing/2014/main" id="{87020407-D88B-47CB-870A-C2B0386CED2C}"/>
              </a:ext>
            </a:extLst>
          </p:cNvPr>
          <p:cNvGrpSpPr/>
          <p:nvPr/>
        </p:nvGrpSpPr>
        <p:grpSpPr>
          <a:xfrm>
            <a:off x="161778" y="950624"/>
            <a:ext cx="8820444" cy="3626265"/>
            <a:chOff x="161778" y="950624"/>
            <a:chExt cx="8820444" cy="3925791"/>
          </a:xfrm>
        </p:grpSpPr>
        <p:sp>
          <p:nvSpPr>
            <p:cNvPr id="6" name="Content Placeholder 5">
              <a:extLst>
                <a:ext uri="{FF2B5EF4-FFF2-40B4-BE49-F238E27FC236}">
                  <a16:creationId xmlns:a16="http://schemas.microsoft.com/office/drawing/2014/main" id="{E5E5A5E0-8EB2-448D-BDAE-AA76D94D9940}"/>
                </a:ext>
              </a:extLst>
            </p:cNvPr>
            <p:cNvSpPr txBox="1">
              <a:spLocks/>
            </p:cNvSpPr>
            <p:nvPr/>
          </p:nvSpPr>
          <p:spPr>
            <a:xfrm>
              <a:off x="161778" y="950624"/>
              <a:ext cx="4410222" cy="3925789"/>
            </a:xfrm>
            <a:prstGeom prst="rect">
              <a:avLst/>
            </a:prstGeom>
            <a:solidFill>
              <a:schemeClr val="accent2">
                <a:lumMod val="40000"/>
                <a:lumOff val="6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300" kern="0">
                  <a:solidFill>
                    <a:schemeClr val="accent1"/>
                  </a:solidFill>
                  <a:latin typeface="Calibri" panose="020F0502020204030204" pitchFamily="34" charset="0"/>
                  <a:cs typeface="Calibri" panose="020F0502020204030204" pitchFamily="34" charset="0"/>
                </a:rPr>
                <a:t>The information herein has been provided by CliftonLarsonAllen LLP for general information purposes only. The presentation and related materials, if any, do not implicate any client, advisory, fiduciary, or professional relationship between you and CliftonLarsonAllen LLP and neither CliftonLarsonAllen LLP nor any other person or entity is, in connection with the presentation and/or materials, engaged in rendering auditing, accounting, tax, legal, medical, investment, advisory, consulting, or any other professional service or advice. Neither the presentation nor the materials, if any, should be considered a substitute for your independent investigation and your sound technical business judgment. You or your entity, if applicable, should consult with a professional advisor familiar with your particular factual situation for advice or service concerning any specific matters.</a:t>
              </a:r>
            </a:p>
          </p:txBody>
        </p:sp>
        <p:sp>
          <p:nvSpPr>
            <p:cNvPr id="7" name="Content Placeholder 2">
              <a:extLst>
                <a:ext uri="{FF2B5EF4-FFF2-40B4-BE49-F238E27FC236}">
                  <a16:creationId xmlns:a16="http://schemas.microsoft.com/office/drawing/2014/main" id="{29C8EE37-0044-4183-A797-D73689E2558E}"/>
                </a:ext>
              </a:extLst>
            </p:cNvPr>
            <p:cNvSpPr txBox="1">
              <a:spLocks/>
            </p:cNvSpPr>
            <p:nvPr/>
          </p:nvSpPr>
          <p:spPr>
            <a:xfrm>
              <a:off x="4572000" y="950625"/>
              <a:ext cx="4410222" cy="3925790"/>
            </a:xfrm>
            <a:prstGeom prst="rect">
              <a:avLst/>
            </a:prstGeom>
            <a:solidFill>
              <a:schemeClr val="accent2">
                <a:lumMod val="20000"/>
                <a:lumOff val="8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300" kern="0">
                  <a:solidFill>
                    <a:schemeClr val="accent1"/>
                  </a:solidFill>
                  <a:latin typeface="Calibri" panose="020F0502020204030204" pitchFamily="34" charset="0"/>
                  <a:cs typeface="Calibri" panose="020F0502020204030204" pitchFamily="34" charset="0"/>
                </a:rPr>
                <a:t>CliftonLarsonAllen LLP is not licensed to practice law, nor does it practice law. The presentation and materials, if any, are for general guidance purposes and not a substitute for compliance obligations. The presentation and/or materials may not be applicable to, or suitable for, your specific circumstances or needs, and may require consultation with counsel, consultants, or advisors if any action is to be contemplated. You should contact your CliftonLarsonAllen LLP or other professional prior to taking any action based upon the information in the presentation or materials provided. CliftonLarsonAllen LLP assumes no obligation to inform you of any changes in laws or other factors that could affect the information contained herein.</a:t>
              </a:r>
            </a:p>
          </p:txBody>
        </p:sp>
      </p:grpSp>
      <p:pic>
        <p:nvPicPr>
          <p:cNvPr id="9" name="Picture 8">
            <a:extLst>
              <a:ext uri="{FF2B5EF4-FFF2-40B4-BE49-F238E27FC236}">
                <a16:creationId xmlns:a16="http://schemas.microsoft.com/office/drawing/2014/main" id="{7D543AF6-1316-417F-AAB0-9B6BB411C443}"/>
              </a:ext>
            </a:extLst>
          </p:cNvPr>
          <p:cNvPicPr>
            <a:picLocks noChangeAspect="1"/>
          </p:cNvPicPr>
          <p:nvPr/>
        </p:nvPicPr>
        <p:blipFill>
          <a:blip r:embed="rId2"/>
          <a:srcRect/>
          <a:stretch/>
        </p:blipFill>
        <p:spPr>
          <a:xfrm>
            <a:off x="284663" y="222666"/>
            <a:ext cx="559060" cy="559060"/>
          </a:xfrm>
          <a:prstGeom prst="rect">
            <a:avLst/>
          </a:prstGeom>
        </p:spPr>
      </p:pic>
      <p:sp>
        <p:nvSpPr>
          <p:cNvPr id="2" name="TextBox 1">
            <a:extLst>
              <a:ext uri="{FF2B5EF4-FFF2-40B4-BE49-F238E27FC236}">
                <a16:creationId xmlns:a16="http://schemas.microsoft.com/office/drawing/2014/main" id="{A76F42C4-9951-F867-7111-963899D848E3}"/>
              </a:ext>
            </a:extLst>
          </p:cNvPr>
          <p:cNvSpPr txBox="1"/>
          <p:nvPr userDrawn="1"/>
        </p:nvSpPr>
        <p:spPr>
          <a:xfrm>
            <a:off x="284663" y="4742014"/>
            <a:ext cx="1384300" cy="200055"/>
          </a:xfrm>
          <a:prstGeom prst="rect">
            <a:avLst/>
          </a:prstGeom>
          <a:noFill/>
        </p:spPr>
        <p:txBody>
          <a:bodyPr wrap="square" anchor="ctr" anchorCtr="0">
            <a:spAutoFit/>
          </a:bodyPr>
          <a:lstStyle/>
          <a:p>
            <a:pPr algn="l"/>
            <a:r>
              <a:rPr lang="en-US" sz="700">
                <a:solidFill>
                  <a:schemeClr val="accent1"/>
                </a:solidFill>
              </a:rPr>
              <a:t>©2024 CliftonLarsonAllen LLP</a:t>
            </a:r>
          </a:p>
        </p:txBody>
      </p:sp>
      <p:sp>
        <p:nvSpPr>
          <p:cNvPr id="3" name="Slide Number Placeholder 5">
            <a:extLst>
              <a:ext uri="{FF2B5EF4-FFF2-40B4-BE49-F238E27FC236}">
                <a16:creationId xmlns:a16="http://schemas.microsoft.com/office/drawing/2014/main" id="{AEF7DDCB-1037-9C1A-882F-5DE10CD21F6B}"/>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a:p>
        </p:txBody>
      </p:sp>
    </p:spTree>
    <p:extLst>
      <p:ext uri="{BB962C8B-B14F-4D97-AF65-F5344CB8AC3E}">
        <p14:creationId xmlns:p14="http://schemas.microsoft.com/office/powerpoint/2010/main" val="152802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sz="3200"/>
            </a:lvl1pPr>
          </a:lstStyle>
          <a:p>
            <a:r>
              <a:rPr lang="en-US"/>
              <a:t>Click to Edit Title</a:t>
            </a:r>
          </a:p>
        </p:txBody>
      </p:sp>
      <p:sp>
        <p:nvSpPr>
          <p:cNvPr id="3" name="Content Placeholder 2"/>
          <p:cNvSpPr>
            <a:spLocks noGrp="1"/>
          </p:cNvSpPr>
          <p:nvPr>
            <p:ph idx="1" hasCustomPrompt="1"/>
          </p:nvPr>
        </p:nvSpPr>
        <p:spPr>
          <a:xfrm>
            <a:off x="457200" y="804672"/>
            <a:ext cx="8229600" cy="367207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solidFill>
                <a:schemeClr val="accent1"/>
              </a:solidFill>
            </a:endParaRPr>
          </a:p>
        </p:txBody>
      </p:sp>
      <p:sp>
        <p:nvSpPr>
          <p:cNvPr id="5" name="Slide Number Placeholder 5">
            <a:extLst>
              <a:ext uri="{FF2B5EF4-FFF2-40B4-BE49-F238E27FC236}">
                <a16:creationId xmlns:a16="http://schemas.microsoft.com/office/drawing/2014/main" id="{3ECEE8F1-6244-75B0-A891-BC86FECC5895}"/>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a:p>
        </p:txBody>
      </p:sp>
    </p:spTree>
    <p:extLst>
      <p:ext uri="{BB962C8B-B14F-4D97-AF65-F5344CB8AC3E}">
        <p14:creationId xmlns:p14="http://schemas.microsoft.com/office/powerpoint/2010/main" val="22612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795337"/>
            <a:ext cx="4040188" cy="479822"/>
          </a:xfrm>
        </p:spPr>
        <p:txBody>
          <a:bodyPr anchor="b"/>
          <a:lstStyle>
            <a:lvl1pPr marL="0" indent="0">
              <a:buNone/>
              <a:defRPr sz="2000" b="0" i="1">
                <a:solidFill>
                  <a:schemeClr val="accent2">
                    <a:lumMod val="50000"/>
                  </a:schemeClr>
                </a:solidFill>
                <a:latin typeface="Georgia" panose="02040502050405020303" pitchFamily="18"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457201" y="1294208"/>
            <a:ext cx="4040188" cy="3201591"/>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795337"/>
            <a:ext cx="4041775" cy="479822"/>
          </a:xfrm>
        </p:spPr>
        <p:txBody>
          <a:bodyPr anchor="b"/>
          <a:lstStyle>
            <a:lvl1pPr marL="0" indent="0">
              <a:buNone/>
              <a:defRPr sz="2000" b="0" i="1">
                <a:solidFill>
                  <a:schemeClr val="accent2">
                    <a:lumMod val="50000"/>
                  </a:schemeClr>
                </a:solidFill>
                <a:latin typeface="Georgia" panose="02040502050405020303" pitchFamily="18"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645027" y="1294208"/>
            <a:ext cx="4041775" cy="3201591"/>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12" name="Title 1"/>
          <p:cNvSpPr>
            <a:spLocks noGrp="1"/>
          </p:cNvSpPr>
          <p:nvPr>
            <p:ph type="title" hasCustomPrompt="1"/>
          </p:nvPr>
        </p:nvSpPr>
        <p:spPr>
          <a:xfrm>
            <a:off x="457200" y="73152"/>
            <a:ext cx="8229600" cy="685800"/>
          </a:xfrm>
          <a:noFill/>
        </p:spPr>
        <p:txBody>
          <a:bodyPr/>
          <a:lstStyle>
            <a:lvl1pPr>
              <a:defRPr sz="3200"/>
            </a:lvl1pPr>
          </a:lstStyle>
          <a:p>
            <a:r>
              <a:rPr lang="en-US"/>
              <a:t>Click to Edit Title</a:t>
            </a:r>
          </a:p>
        </p:txBody>
      </p:sp>
      <p:sp>
        <p:nvSpPr>
          <p:cNvPr id="8" name="Slide Number Placeholder 5">
            <a:extLst>
              <a:ext uri="{FF2B5EF4-FFF2-40B4-BE49-F238E27FC236}">
                <a16:creationId xmlns:a16="http://schemas.microsoft.com/office/drawing/2014/main" id="{166ED9E7-A111-CB56-8A61-2CC9CB1F80A3}"/>
              </a:ext>
            </a:extLst>
          </p:cNvPr>
          <p:cNvSpPr>
            <a:spLocks noGrp="1"/>
          </p:cNvSpPr>
          <p:nvPr>
            <p:ph type="sldNum" sz="quarter" idx="11"/>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a:p>
        </p:txBody>
      </p:sp>
    </p:spTree>
    <p:extLst>
      <p:ext uri="{BB962C8B-B14F-4D97-AF65-F5344CB8AC3E}">
        <p14:creationId xmlns:p14="http://schemas.microsoft.com/office/powerpoint/2010/main" val="40288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50" r:id="rId3"/>
    <p:sldLayoutId id="2147483667" r:id="rId4"/>
    <p:sldLayoutId id="2147483670" r:id="rId5"/>
    <p:sldLayoutId id="2147483671" r:id="rId6"/>
    <p:sldLayoutId id="2147483672" r:id="rId7"/>
    <p:sldLayoutId id="2147483673" r:id="rId8"/>
    <p:sldLayoutId id="2147483674" r:id="rId9"/>
    <p:sldLayoutId id="2147483675" r:id="rId1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5B8D10-F7D1-63AF-38CE-91AA453EDFE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A9D68A-AFD2-8523-14E5-F98196B3D410}"/>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5AF4D-C85B-DA95-993E-A2EEC072FC5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28BAFCAD-17AB-4C47-82DE-A33E6B576C44}" type="datetimeFigureOut">
              <a:rPr lang="en-US" smtClean="0"/>
              <a:t>4/10/2025</a:t>
            </a:fld>
            <a:endParaRPr lang="en-US"/>
          </a:p>
        </p:txBody>
      </p:sp>
      <p:sp>
        <p:nvSpPr>
          <p:cNvPr id="5" name="Footer Placeholder 4">
            <a:extLst>
              <a:ext uri="{FF2B5EF4-FFF2-40B4-BE49-F238E27FC236}">
                <a16:creationId xmlns:a16="http://schemas.microsoft.com/office/drawing/2014/main" id="{4D9DF70F-8C89-1F9D-EEB7-D8B4FB69B3B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27D42C0-0145-DE59-37FA-7C3C53142F0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6D351006-C151-47CD-8140-09E45284C956}" type="slidenum">
              <a:rPr lang="en-US" smtClean="0"/>
              <a:t>‹#›</a:t>
            </a:fld>
            <a:endParaRPr lang="en-US"/>
          </a:p>
        </p:txBody>
      </p:sp>
    </p:spTree>
    <p:extLst>
      <p:ext uri="{BB962C8B-B14F-4D97-AF65-F5344CB8AC3E}">
        <p14:creationId xmlns:p14="http://schemas.microsoft.com/office/powerpoint/2010/main" val="1506077720"/>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71E8"/>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97B6A4A-855F-B779-E782-97AE8AF9BA3A}"/>
              </a:ext>
            </a:extLst>
          </p:cNvPr>
          <p:cNvSpPr txBox="1"/>
          <p:nvPr/>
        </p:nvSpPr>
        <p:spPr>
          <a:xfrm>
            <a:off x="470464" y="3901552"/>
            <a:ext cx="8203072" cy="1041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800"/>
              </a:spcAft>
            </a:pPr>
            <a:r>
              <a:rPr lang="en-US" sz="1100">
                <a:solidFill>
                  <a:srgbClr val="FFFFFF"/>
                </a:solidFill>
                <a:latin typeface="Open Sans"/>
              </a:rPr>
              <a:t>Members: </a:t>
            </a:r>
            <a:endParaRPr lang="en-US" sz="1100">
              <a:latin typeface="Open Sans"/>
            </a:endParaRPr>
          </a:p>
          <a:p>
            <a:pPr algn="just"/>
            <a:r>
              <a:rPr lang="en-US" sz="1100">
                <a:solidFill>
                  <a:srgbClr val="FFFFFF"/>
                </a:solidFill>
                <a:latin typeface="Open Sans"/>
              </a:rPr>
              <a:t>Nicole Godburn, DSS, Director of Rate Setting; Lorraine Cullen, DPH, Branch Chief, Healthcare Quality and Safety; Barbara Cass, DPH, Senior Advisor to the Commissioner for LTC; Claudio Gualtieri, Senior Policy Advisor to the Secretary of OPM; Mairead Painter, State LTC Ombudsperson; Michael Morris, CHEFA; Margaret Morelli, Executive Director, Leading Age CT; Matthew Barrett, Executive Director CAHCF/CCAL.</a:t>
            </a:r>
            <a:endParaRPr lang="en-US" sz="1100">
              <a:latin typeface="Open Sans"/>
              <a:ea typeface="Open Sans"/>
              <a:cs typeface="Open Sans"/>
            </a:endParaRPr>
          </a:p>
        </p:txBody>
      </p:sp>
      <p:grpSp>
        <p:nvGrpSpPr>
          <p:cNvPr id="11" name="Group 10">
            <a:extLst>
              <a:ext uri="{FF2B5EF4-FFF2-40B4-BE49-F238E27FC236}">
                <a16:creationId xmlns:a16="http://schemas.microsoft.com/office/drawing/2014/main" id="{B22658B8-058A-57E8-C1C2-2D0F7DCA180E}"/>
              </a:ext>
            </a:extLst>
          </p:cNvPr>
          <p:cNvGrpSpPr/>
          <p:nvPr/>
        </p:nvGrpSpPr>
        <p:grpSpPr>
          <a:xfrm>
            <a:off x="326643" y="838674"/>
            <a:ext cx="8490715" cy="2565357"/>
            <a:chOff x="257907" y="862528"/>
            <a:chExt cx="8490715" cy="2565357"/>
          </a:xfrm>
        </p:grpSpPr>
        <p:grpSp>
          <p:nvGrpSpPr>
            <p:cNvPr id="2" name="Group 2"/>
            <p:cNvGrpSpPr/>
            <p:nvPr/>
          </p:nvGrpSpPr>
          <p:grpSpPr>
            <a:xfrm>
              <a:off x="257907" y="862528"/>
              <a:ext cx="4623693" cy="2565357"/>
              <a:chOff x="0" y="0"/>
              <a:chExt cx="12329844" cy="6840954"/>
            </a:xfrm>
          </p:grpSpPr>
          <p:sp>
            <p:nvSpPr>
              <p:cNvPr id="3" name="Freeform 3"/>
              <p:cNvSpPr/>
              <p:nvPr/>
            </p:nvSpPr>
            <p:spPr>
              <a:xfrm>
                <a:off x="1177888" y="0"/>
                <a:ext cx="9974067" cy="5590542"/>
              </a:xfrm>
              <a:custGeom>
                <a:avLst/>
                <a:gdLst/>
                <a:ahLst/>
                <a:cxnLst/>
                <a:rect l="l" t="t" r="r" b="b"/>
                <a:pathLst>
                  <a:path w="9974067" h="5590542">
                    <a:moveTo>
                      <a:pt x="0" y="0"/>
                    </a:moveTo>
                    <a:lnTo>
                      <a:pt x="9974067" y="0"/>
                    </a:lnTo>
                    <a:lnTo>
                      <a:pt x="9974067" y="5590542"/>
                    </a:lnTo>
                    <a:lnTo>
                      <a:pt x="0" y="5590542"/>
                    </a:lnTo>
                    <a:lnTo>
                      <a:pt x="0" y="0"/>
                    </a:lnTo>
                    <a:close/>
                  </a:path>
                </a:pathLst>
              </a:custGeom>
              <a:blipFill>
                <a:blip r:embed="rId2"/>
                <a:stretch>
                  <a:fillRect t="-69635" r="-144473" b="-75707"/>
                </a:stretch>
              </a:blipFill>
            </p:spPr>
            <p:txBody>
              <a:bodyPr/>
              <a:lstStyle/>
              <a:p>
                <a:endParaRPr lang="en-US" sz="450"/>
              </a:p>
            </p:txBody>
          </p:sp>
          <p:sp>
            <p:nvSpPr>
              <p:cNvPr id="4" name="Freeform 4"/>
              <p:cNvSpPr/>
              <p:nvPr/>
            </p:nvSpPr>
            <p:spPr>
              <a:xfrm>
                <a:off x="0" y="5069965"/>
                <a:ext cx="12329844" cy="1770989"/>
              </a:xfrm>
              <a:custGeom>
                <a:avLst/>
                <a:gdLst/>
                <a:ahLst/>
                <a:cxnLst/>
                <a:rect l="l" t="t" r="r" b="b"/>
                <a:pathLst>
                  <a:path w="12329844" h="1770989">
                    <a:moveTo>
                      <a:pt x="0" y="0"/>
                    </a:moveTo>
                    <a:lnTo>
                      <a:pt x="12329844" y="0"/>
                    </a:lnTo>
                    <a:lnTo>
                      <a:pt x="12329844" y="1770990"/>
                    </a:lnTo>
                    <a:lnTo>
                      <a:pt x="0" y="1770990"/>
                    </a:lnTo>
                    <a:lnTo>
                      <a:pt x="0" y="0"/>
                    </a:lnTo>
                    <a:close/>
                  </a:path>
                </a:pathLst>
              </a:custGeom>
              <a:blipFill>
                <a:blip r:embed="rId3"/>
                <a:stretch>
                  <a:fillRect/>
                </a:stretch>
              </a:blipFill>
            </p:spPr>
            <p:txBody>
              <a:bodyPr/>
              <a:lstStyle/>
              <a:p>
                <a:endParaRPr lang="en-US" sz="450"/>
              </a:p>
            </p:txBody>
          </p:sp>
        </p:grpSp>
        <p:grpSp>
          <p:nvGrpSpPr>
            <p:cNvPr id="9" name="Group 8">
              <a:extLst>
                <a:ext uri="{FF2B5EF4-FFF2-40B4-BE49-F238E27FC236}">
                  <a16:creationId xmlns:a16="http://schemas.microsoft.com/office/drawing/2014/main" id="{404202D4-2F6A-EA98-5B27-5C7EC440BA31}"/>
                </a:ext>
              </a:extLst>
            </p:cNvPr>
            <p:cNvGrpSpPr/>
            <p:nvPr/>
          </p:nvGrpSpPr>
          <p:grpSpPr>
            <a:xfrm>
              <a:off x="5195936" y="1244943"/>
              <a:ext cx="3552686" cy="1800527"/>
              <a:chOff x="5036910" y="1281740"/>
              <a:chExt cx="3552686" cy="1800527"/>
            </a:xfrm>
          </p:grpSpPr>
          <p:sp>
            <p:nvSpPr>
              <p:cNvPr id="12" name="TITLE">
                <a:extLst>
                  <a:ext uri="{FF2B5EF4-FFF2-40B4-BE49-F238E27FC236}">
                    <a16:creationId xmlns:a16="http://schemas.microsoft.com/office/drawing/2014/main" id="{6560D839-E6B7-3958-423D-1A9E461B79B6}"/>
                  </a:ext>
                </a:extLst>
              </p:cNvPr>
              <p:cNvSpPr txBox="1">
                <a:spLocks/>
              </p:cNvSpPr>
              <p:nvPr/>
            </p:nvSpPr>
            <p:spPr>
              <a:xfrm>
                <a:off x="5036910" y="1281740"/>
                <a:ext cx="3552686" cy="1399105"/>
              </a:xfrm>
              <a:prstGeom prst="rect">
                <a:avLst/>
              </a:prstGeom>
            </p:spPr>
            <p:txBody>
              <a:bodyPr lIns="91440" tIns="45720" rIns="91440" bIns="45720" anchor="t">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a:solidFill>
                      <a:schemeClr val="bg1"/>
                    </a:solidFill>
                    <a:cs typeface="Poppins SemiBold"/>
                  </a:rPr>
                  <a:t>Nursing Home Financial Advisory Committee</a:t>
                </a:r>
                <a:endParaRPr lang="en-US" sz="2800" b="1">
                  <a:solidFill>
                    <a:schemeClr val="bg1"/>
                  </a:solidFill>
                </a:endParaRPr>
              </a:p>
            </p:txBody>
          </p:sp>
          <p:sp>
            <p:nvSpPr>
              <p:cNvPr id="14" name="DATE">
                <a:extLst>
                  <a:ext uri="{FF2B5EF4-FFF2-40B4-BE49-F238E27FC236}">
                    <a16:creationId xmlns:a16="http://schemas.microsoft.com/office/drawing/2014/main" id="{9A12116A-5FF0-CEA0-0E85-F450CD6613B5}"/>
                  </a:ext>
                </a:extLst>
              </p:cNvPr>
              <p:cNvSpPr txBox="1">
                <a:spLocks/>
              </p:cNvSpPr>
              <p:nvPr/>
            </p:nvSpPr>
            <p:spPr>
              <a:xfrm>
                <a:off x="5036910" y="2688667"/>
                <a:ext cx="3543439" cy="393600"/>
              </a:xfrm>
              <a:prstGeom prst="rect">
                <a:avLst/>
              </a:prstGeom>
            </p:spPr>
            <p:txBody>
              <a:bodyPr lIns="91440" tIns="45720" rIns="91440" bIns="45720" anchor="ct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a:solidFill>
                      <a:schemeClr val="bg1"/>
                    </a:solidFill>
                    <a:cs typeface="Poppins"/>
                  </a:rPr>
                  <a:t>April 9, 2025</a:t>
                </a:r>
                <a:endParaRPr lang="en-US">
                  <a:solidFill>
                    <a:schemeClr val="bg1"/>
                  </a:solidFill>
                </a:endParaRPr>
              </a:p>
            </p:txBody>
          </p:sp>
        </p:grpSp>
        <p:cxnSp>
          <p:nvCxnSpPr>
            <p:cNvPr id="7" name="Straight Connector 6">
              <a:extLst>
                <a:ext uri="{FF2B5EF4-FFF2-40B4-BE49-F238E27FC236}">
                  <a16:creationId xmlns:a16="http://schemas.microsoft.com/office/drawing/2014/main" id="{6A3BE035-883D-E740-F9B6-DC39561725E0}"/>
                </a:ext>
              </a:extLst>
            </p:cNvPr>
            <p:cNvCxnSpPr>
              <a:cxnSpLocks/>
            </p:cNvCxnSpPr>
            <p:nvPr/>
          </p:nvCxnSpPr>
          <p:spPr>
            <a:xfrm>
              <a:off x="4969065" y="1002206"/>
              <a:ext cx="0" cy="2286000"/>
            </a:xfrm>
            <a:prstGeom prst="line">
              <a:avLst/>
            </a:prstGeom>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1858989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B19DF-97FA-B5C7-1658-7E7AC4ADD365}"/>
              </a:ext>
            </a:extLst>
          </p:cNvPr>
          <p:cNvSpPr>
            <a:spLocks noGrp="1"/>
          </p:cNvSpPr>
          <p:nvPr>
            <p:ph type="title"/>
          </p:nvPr>
        </p:nvSpPr>
        <p:spPr>
          <a:xfrm>
            <a:off x="311700" y="232757"/>
            <a:ext cx="8520600" cy="797925"/>
          </a:xfrm>
        </p:spPr>
        <p:txBody>
          <a:bodyPr>
            <a:noAutofit/>
          </a:bodyPr>
          <a:lstStyle/>
          <a:p>
            <a:pPr>
              <a:lnSpc>
                <a:spcPct val="150000"/>
              </a:lnSpc>
              <a:spcAft>
                <a:spcPts val="600"/>
              </a:spcAft>
            </a:pPr>
            <a:r>
              <a:rPr lang="en-US" sz="1600">
                <a:solidFill>
                  <a:schemeClr val="accent1"/>
                </a:solidFill>
                <a:cs typeface="Poppins SemiBold"/>
              </a:rPr>
              <a:t>Nursing Home Quality and Safety Issues</a:t>
            </a:r>
            <a:br>
              <a:rPr lang="en-US" sz="1600"/>
            </a:br>
            <a:r>
              <a:rPr lang="en-US" b="0" i="0" u="none" strike="noStrike">
                <a:solidFill>
                  <a:schemeClr val="accent1"/>
                </a:solidFill>
                <a:effectLst/>
                <a:cs typeface="Poppins SemiBold"/>
              </a:rPr>
              <a:t>Top Five Federal Tags for the period </a:t>
            </a:r>
            <a:r>
              <a:rPr lang="en-US" b="0">
                <a:solidFill>
                  <a:schemeClr val="accent1"/>
                </a:solidFill>
                <a:cs typeface="Poppins SemiBold"/>
              </a:rPr>
              <a:t>January 1</a:t>
            </a:r>
            <a:r>
              <a:rPr lang="en-US" b="0" i="0" u="none" strike="noStrike">
                <a:solidFill>
                  <a:schemeClr val="accent1"/>
                </a:solidFill>
                <a:effectLst/>
                <a:cs typeface="Poppins SemiBold"/>
              </a:rPr>
              <a:t>, </a:t>
            </a:r>
            <a:r>
              <a:rPr lang="en-US" b="0">
                <a:solidFill>
                  <a:schemeClr val="accent1"/>
                </a:solidFill>
                <a:cs typeface="Poppins SemiBold"/>
              </a:rPr>
              <a:t>2025</a:t>
            </a:r>
            <a:r>
              <a:rPr lang="en-US" b="0" i="0" u="none" strike="noStrike">
                <a:solidFill>
                  <a:schemeClr val="accent1"/>
                </a:solidFill>
                <a:effectLst/>
                <a:cs typeface="Poppins SemiBold"/>
              </a:rPr>
              <a:t>, to </a:t>
            </a:r>
            <a:r>
              <a:rPr lang="en-US" b="0">
                <a:solidFill>
                  <a:schemeClr val="accent1"/>
                </a:solidFill>
                <a:cs typeface="Poppins SemiBold"/>
              </a:rPr>
              <a:t>March 31</a:t>
            </a:r>
            <a:r>
              <a:rPr lang="en-US" b="0" i="0" u="none" strike="noStrike">
                <a:solidFill>
                  <a:schemeClr val="accent1"/>
                </a:solidFill>
                <a:effectLst/>
                <a:cs typeface="Poppins SemiBold"/>
              </a:rPr>
              <a:t>, </a:t>
            </a:r>
            <a:r>
              <a:rPr lang="en-US" b="0">
                <a:solidFill>
                  <a:schemeClr val="accent1"/>
                </a:solidFill>
                <a:cs typeface="Poppins SemiBold"/>
              </a:rPr>
              <a:t>2025</a:t>
            </a:r>
            <a:endParaRPr lang="en-US" sz="1600">
              <a:solidFill>
                <a:schemeClr val="accent1"/>
              </a:solidFill>
              <a:cs typeface="Poppins SemiBold"/>
            </a:endParaRPr>
          </a:p>
        </p:txBody>
      </p:sp>
      <p:graphicFrame>
        <p:nvGraphicFramePr>
          <p:cNvPr id="4" name="Content Placeholder 4">
            <a:extLst>
              <a:ext uri="{FF2B5EF4-FFF2-40B4-BE49-F238E27FC236}">
                <a16:creationId xmlns:a16="http://schemas.microsoft.com/office/drawing/2014/main" id="{D31A587D-A5C8-7040-842A-55539D5D2EC6}"/>
              </a:ext>
            </a:extLst>
          </p:cNvPr>
          <p:cNvGraphicFramePr>
            <a:graphicFrameLocks/>
          </p:cNvGraphicFramePr>
          <p:nvPr>
            <p:extLst>
              <p:ext uri="{D42A27DB-BD31-4B8C-83A1-F6EECF244321}">
                <p14:modId xmlns:p14="http://schemas.microsoft.com/office/powerpoint/2010/main" val="654097139"/>
              </p:ext>
            </p:extLst>
          </p:nvPr>
        </p:nvGraphicFramePr>
        <p:xfrm>
          <a:off x="320044" y="1104882"/>
          <a:ext cx="8503905" cy="3429000"/>
        </p:xfrm>
        <a:graphic>
          <a:graphicData uri="http://schemas.openxmlformats.org/drawingml/2006/table">
            <a:tbl>
              <a:tblPr firstRow="1" bandRow="1">
                <a:tableStyleId>{5C22544A-7EE6-4342-B048-85BDC9FD1C3A}</a:tableStyleId>
              </a:tblPr>
              <a:tblGrid>
                <a:gridCol w="594358">
                  <a:extLst>
                    <a:ext uri="{9D8B030D-6E8A-4147-A177-3AD203B41FA5}">
                      <a16:colId xmlns:a16="http://schemas.microsoft.com/office/drawing/2014/main" val="3868202784"/>
                    </a:ext>
                  </a:extLst>
                </a:gridCol>
                <a:gridCol w="1161143">
                  <a:extLst>
                    <a:ext uri="{9D8B030D-6E8A-4147-A177-3AD203B41FA5}">
                      <a16:colId xmlns:a16="http://schemas.microsoft.com/office/drawing/2014/main" val="2180913764"/>
                    </a:ext>
                  </a:extLst>
                </a:gridCol>
                <a:gridCol w="2197319">
                  <a:extLst>
                    <a:ext uri="{9D8B030D-6E8A-4147-A177-3AD203B41FA5}">
                      <a16:colId xmlns:a16="http://schemas.microsoft.com/office/drawing/2014/main" val="1086616003"/>
                    </a:ext>
                  </a:extLst>
                </a:gridCol>
                <a:gridCol w="4551085">
                  <a:extLst>
                    <a:ext uri="{9D8B030D-6E8A-4147-A177-3AD203B41FA5}">
                      <a16:colId xmlns:a16="http://schemas.microsoft.com/office/drawing/2014/main" val="3204154024"/>
                    </a:ext>
                  </a:extLst>
                </a:gridCol>
              </a:tblGrid>
              <a:tr h="274320">
                <a:tc>
                  <a:txBody>
                    <a:bodyPr/>
                    <a:lstStyle/>
                    <a:p>
                      <a:pPr lvl="0" algn="l">
                        <a:buNone/>
                      </a:pPr>
                      <a:r>
                        <a:rPr lang="en-US" sz="1100" b="1" i="0">
                          <a:solidFill>
                            <a:srgbClr val="F2F2F2"/>
                          </a:solidFill>
                          <a:effectLst/>
                          <a:latin typeface="+mj-lt"/>
                        </a:rPr>
                        <a:t>Rank</a:t>
                      </a:r>
                    </a:p>
                  </a:txBody>
                  <a:tcPr/>
                </a:tc>
                <a:tc>
                  <a:txBody>
                    <a:bodyPr/>
                    <a:lstStyle/>
                    <a:p>
                      <a:pPr algn="l" rtl="0" fontAlgn="base"/>
                      <a:r>
                        <a:rPr lang="en-US" sz="1100" b="1" i="0">
                          <a:solidFill>
                            <a:srgbClr val="F2F2F2"/>
                          </a:solidFill>
                          <a:effectLst/>
                          <a:latin typeface="+mj-lt"/>
                        </a:rPr>
                        <a:t>Tag Number​</a:t>
                      </a:r>
                    </a:p>
                  </a:txBody>
                  <a:tcPr/>
                </a:tc>
                <a:tc>
                  <a:txBody>
                    <a:bodyPr/>
                    <a:lstStyle/>
                    <a:p>
                      <a:pPr algn="l" rtl="0" fontAlgn="base"/>
                      <a:r>
                        <a:rPr lang="en-US" sz="1100" b="1" i="0">
                          <a:solidFill>
                            <a:srgbClr val="F2F2F2"/>
                          </a:solidFill>
                          <a:effectLst/>
                          <a:latin typeface="+mj-lt"/>
                        </a:rPr>
                        <a:t>Description​</a:t>
                      </a:r>
                    </a:p>
                  </a:txBody>
                  <a:tcPr/>
                </a:tc>
                <a:tc>
                  <a:txBody>
                    <a:bodyPr/>
                    <a:lstStyle/>
                    <a:p>
                      <a:r>
                        <a:rPr lang="en-US" sz="1000">
                          <a:latin typeface="+mj-lt"/>
                        </a:rPr>
                        <a:t>Examples</a:t>
                      </a:r>
                    </a:p>
                  </a:txBody>
                  <a:tcPr/>
                </a:tc>
                <a:extLst>
                  <a:ext uri="{0D108BD9-81ED-4DB2-BD59-A6C34878D82A}">
                    <a16:rowId xmlns:a16="http://schemas.microsoft.com/office/drawing/2014/main" val="1692463672"/>
                  </a:ext>
                </a:extLst>
              </a:tr>
              <a:tr h="274320">
                <a:tc>
                  <a:txBody>
                    <a:bodyPr/>
                    <a:lstStyle/>
                    <a:p>
                      <a:pPr lvl="0" algn="ctr">
                        <a:buNone/>
                      </a:pPr>
                      <a:r>
                        <a:rPr lang="en-US" sz="1100" b="0" i="0">
                          <a:solidFill>
                            <a:schemeClr val="tx1"/>
                          </a:solidFill>
                          <a:effectLst/>
                          <a:latin typeface="+mj-lt"/>
                        </a:rPr>
                        <a:t>1</a:t>
                      </a:r>
                    </a:p>
                  </a:txBody>
                  <a:tcPr anchor="ctr"/>
                </a:tc>
                <a:tc>
                  <a:txBody>
                    <a:bodyPr/>
                    <a:lstStyle/>
                    <a:p>
                      <a:pPr algn="ctr" rtl="0" fontAlgn="base"/>
                      <a:r>
                        <a:rPr lang="en-US" sz="1100" b="0" i="0">
                          <a:solidFill>
                            <a:schemeClr val="tx1"/>
                          </a:solidFill>
                          <a:effectLst/>
                          <a:latin typeface="+mj-lt"/>
                        </a:rPr>
                        <a:t>F684</a:t>
                      </a:r>
                    </a:p>
                  </a:txBody>
                  <a:tcPr anchor="ctr"/>
                </a:tc>
                <a:tc>
                  <a:txBody>
                    <a:bodyPr/>
                    <a:lstStyle/>
                    <a:p>
                      <a:pPr algn="l" rtl="0" fontAlgn="base"/>
                      <a:r>
                        <a:rPr lang="en-US" sz="1100" b="0" i="0">
                          <a:solidFill>
                            <a:schemeClr val="tx1"/>
                          </a:solidFill>
                          <a:effectLst/>
                          <a:latin typeface="+mj-lt"/>
                        </a:rPr>
                        <a:t>Quality of Care</a:t>
                      </a:r>
                    </a:p>
                  </a:txBody>
                  <a:tcPr anchor="ctr"/>
                </a:tc>
                <a:tc>
                  <a:txBody>
                    <a:bodyPr/>
                    <a:lstStyle/>
                    <a:p>
                      <a:pPr lvl="0">
                        <a:buNone/>
                      </a:pPr>
                      <a:r>
                        <a:rPr lang="en-US" sz="1100" b="0" i="0" u="none" strike="noStrike" noProof="0">
                          <a:solidFill>
                            <a:schemeClr val="tx1"/>
                          </a:solidFill>
                        </a:rPr>
                        <a:t>Facility failed to provide care in accordance with professional standards of practice. For residents who were at risk for the development of pressure ulcers, the facility failed to ensure the LAL (low air loss) mattress was set according to the manufacturer recommendations, and failed to ensure the Braden Scale and the weekly body audits were completed per facility policy.</a:t>
                      </a:r>
                    </a:p>
                  </a:txBody>
                  <a:tcPr anchor="ctr"/>
                </a:tc>
                <a:extLst>
                  <a:ext uri="{0D108BD9-81ED-4DB2-BD59-A6C34878D82A}">
                    <a16:rowId xmlns:a16="http://schemas.microsoft.com/office/drawing/2014/main" val="2131278316"/>
                  </a:ext>
                </a:extLst>
              </a:tr>
              <a:tr h="274320">
                <a:tc>
                  <a:txBody>
                    <a:bodyPr/>
                    <a:lstStyle/>
                    <a:p>
                      <a:pPr lvl="0" algn="ctr">
                        <a:buNone/>
                      </a:pPr>
                      <a:r>
                        <a:rPr lang="en-US" sz="1100" b="0" i="0">
                          <a:solidFill>
                            <a:schemeClr val="tx1"/>
                          </a:solidFill>
                          <a:effectLst/>
                          <a:latin typeface="+mj-lt"/>
                        </a:rPr>
                        <a:t>2</a:t>
                      </a:r>
                    </a:p>
                  </a:txBody>
                  <a:tcPr anchor="ctr"/>
                </a:tc>
                <a:tc>
                  <a:txBody>
                    <a:bodyPr/>
                    <a:lstStyle/>
                    <a:p>
                      <a:pPr algn="ctr" rtl="0" fontAlgn="base"/>
                      <a:r>
                        <a:rPr lang="en-US" sz="1100" b="0" i="0">
                          <a:solidFill>
                            <a:schemeClr val="tx1"/>
                          </a:solidFill>
                          <a:effectLst/>
                          <a:latin typeface="+mj-lt"/>
                        </a:rPr>
                        <a:t>F689</a:t>
                      </a:r>
                    </a:p>
                  </a:txBody>
                  <a:tcPr anchor="ctr"/>
                </a:tc>
                <a:tc>
                  <a:txBody>
                    <a:bodyPr/>
                    <a:lstStyle/>
                    <a:p>
                      <a:pPr algn="l" rtl="0" fontAlgn="base"/>
                      <a:r>
                        <a:rPr lang="en-US" sz="1100" b="0" i="0">
                          <a:solidFill>
                            <a:schemeClr val="tx1"/>
                          </a:solidFill>
                          <a:effectLst/>
                          <a:latin typeface="+mj-lt"/>
                        </a:rPr>
                        <a:t>Free of Accident Hazards/Supervision/Devices</a:t>
                      </a:r>
                    </a:p>
                  </a:txBody>
                  <a:tcPr anchor="ctr"/>
                </a:tc>
                <a:tc>
                  <a:txBody>
                    <a:bodyPr/>
                    <a:lstStyle/>
                    <a:p>
                      <a:pPr marL="0" marR="0" lvl="0" indent="0" algn="l">
                        <a:lnSpc>
                          <a:spcPct val="100000"/>
                        </a:lnSpc>
                        <a:spcBef>
                          <a:spcPts val="0"/>
                        </a:spcBef>
                        <a:spcAft>
                          <a:spcPts val="0"/>
                        </a:spcAft>
                        <a:buNone/>
                      </a:pPr>
                      <a:r>
                        <a:rPr lang="en-US" sz="1100" b="0" i="0" u="none" strike="noStrike" noProof="0">
                          <a:solidFill>
                            <a:schemeClr val="tx1"/>
                          </a:solidFill>
                        </a:rPr>
                        <a:t>Facility failed to ensure staff supervision was conducted timely to identify a missing resident's whereabouts, failed to act timely when a resident was identified to be missing, and failed to follow their own policy.</a:t>
                      </a:r>
                      <a:endParaRPr lang="en-US" sz="1100">
                        <a:solidFill>
                          <a:schemeClr val="tx1"/>
                        </a:solidFill>
                        <a:latin typeface="+mj-lt"/>
                        <a:ea typeface="Open Sans"/>
                        <a:cs typeface="Open Sans"/>
                      </a:endParaRPr>
                    </a:p>
                  </a:txBody>
                  <a:tcPr anchor="ctr"/>
                </a:tc>
                <a:extLst>
                  <a:ext uri="{0D108BD9-81ED-4DB2-BD59-A6C34878D82A}">
                    <a16:rowId xmlns:a16="http://schemas.microsoft.com/office/drawing/2014/main" val="3449206227"/>
                  </a:ext>
                </a:extLst>
              </a:tr>
              <a:tr h="274320">
                <a:tc>
                  <a:txBody>
                    <a:bodyPr/>
                    <a:lstStyle/>
                    <a:p>
                      <a:pPr lvl="0" algn="ctr">
                        <a:buNone/>
                      </a:pPr>
                      <a:r>
                        <a:rPr lang="en-US" sz="1100" b="0" i="0">
                          <a:solidFill>
                            <a:schemeClr val="tx1"/>
                          </a:solidFill>
                          <a:effectLst/>
                          <a:latin typeface="+mj-lt"/>
                        </a:rPr>
                        <a:t>3</a:t>
                      </a:r>
                    </a:p>
                  </a:txBody>
                  <a:tcPr anchor="ctr"/>
                </a:tc>
                <a:tc>
                  <a:txBody>
                    <a:bodyPr/>
                    <a:lstStyle/>
                    <a:p>
                      <a:pPr algn="ctr" rtl="0" fontAlgn="base"/>
                      <a:r>
                        <a:rPr lang="en-US" sz="1100" b="0" i="0">
                          <a:solidFill>
                            <a:schemeClr val="tx1"/>
                          </a:solidFill>
                          <a:effectLst/>
                          <a:latin typeface="+mj-lt"/>
                        </a:rPr>
                        <a:t>F580</a:t>
                      </a:r>
                    </a:p>
                  </a:txBody>
                  <a:tcPr anchor="ctr"/>
                </a:tc>
                <a:tc>
                  <a:txBody>
                    <a:bodyPr/>
                    <a:lstStyle/>
                    <a:p>
                      <a:pPr lvl="0" algn="l">
                        <a:buNone/>
                      </a:pPr>
                      <a:r>
                        <a:rPr lang="en-US" sz="1100" b="0" i="0">
                          <a:solidFill>
                            <a:schemeClr val="tx1"/>
                          </a:solidFill>
                          <a:effectLst/>
                          <a:latin typeface="+mj-lt"/>
                        </a:rPr>
                        <a:t>Notify of Changes</a:t>
                      </a:r>
                    </a:p>
                  </a:txBody>
                  <a:tcPr anchor="ctr"/>
                </a:tc>
                <a:tc>
                  <a:txBody>
                    <a:bodyPr/>
                    <a:lstStyle/>
                    <a:p>
                      <a:pPr marL="0" marR="0" lvl="0" indent="0" algn="l">
                        <a:lnSpc>
                          <a:spcPct val="100000"/>
                        </a:lnSpc>
                        <a:spcBef>
                          <a:spcPts val="0"/>
                        </a:spcBef>
                        <a:spcAft>
                          <a:spcPts val="0"/>
                        </a:spcAft>
                        <a:buNone/>
                      </a:pPr>
                      <a:r>
                        <a:rPr lang="en-US" sz="1100" b="0" i="0" u="none" strike="noStrike" noProof="0"/>
                        <a:t>Facility failed to notify the physician regarding the resident not receiving his/her medication.</a:t>
                      </a:r>
                      <a:endParaRPr lang="en-US"/>
                    </a:p>
                  </a:txBody>
                  <a:tcPr anchor="ctr"/>
                </a:tc>
                <a:extLst>
                  <a:ext uri="{0D108BD9-81ED-4DB2-BD59-A6C34878D82A}">
                    <a16:rowId xmlns:a16="http://schemas.microsoft.com/office/drawing/2014/main" val="3279461624"/>
                  </a:ext>
                </a:extLst>
              </a:tr>
              <a:tr h="274320">
                <a:tc>
                  <a:txBody>
                    <a:bodyPr/>
                    <a:lstStyle/>
                    <a:p>
                      <a:pPr lvl="0" algn="ctr">
                        <a:buNone/>
                      </a:pPr>
                      <a:r>
                        <a:rPr lang="en-US" sz="1100" b="0" i="0">
                          <a:solidFill>
                            <a:schemeClr val="tx1"/>
                          </a:solidFill>
                          <a:effectLst/>
                          <a:latin typeface="+mj-lt"/>
                        </a:rPr>
                        <a:t>4</a:t>
                      </a:r>
                    </a:p>
                  </a:txBody>
                  <a:tcPr anchor="ctr"/>
                </a:tc>
                <a:tc>
                  <a:txBody>
                    <a:bodyPr/>
                    <a:lstStyle/>
                    <a:p>
                      <a:pPr algn="ctr" rtl="0" fontAlgn="base"/>
                      <a:r>
                        <a:rPr lang="en-US" sz="1100" b="0" i="0">
                          <a:solidFill>
                            <a:schemeClr val="tx1"/>
                          </a:solidFill>
                          <a:effectLst/>
                          <a:latin typeface="+mj-lt"/>
                        </a:rPr>
                        <a:t>F842</a:t>
                      </a:r>
                    </a:p>
                  </a:txBody>
                  <a:tcPr anchor="ctr"/>
                </a:tc>
                <a:tc>
                  <a:txBody>
                    <a:bodyPr/>
                    <a:lstStyle/>
                    <a:p>
                      <a:pPr lvl="0" algn="l">
                        <a:buNone/>
                      </a:pPr>
                      <a:r>
                        <a:rPr lang="en-US" sz="1100" b="0" i="0">
                          <a:solidFill>
                            <a:schemeClr val="tx1"/>
                          </a:solidFill>
                          <a:effectLst/>
                          <a:latin typeface="+mj-lt"/>
                        </a:rPr>
                        <a:t>Resident Records – Identifiable Information</a:t>
                      </a:r>
                    </a:p>
                  </a:txBody>
                  <a:tcPr anchor="ctr"/>
                </a:tc>
                <a:tc>
                  <a:txBody>
                    <a:bodyPr/>
                    <a:lstStyle/>
                    <a:p>
                      <a:pPr marL="0" marR="0" lvl="0" indent="0" algn="l">
                        <a:lnSpc>
                          <a:spcPct val="100000"/>
                        </a:lnSpc>
                        <a:spcBef>
                          <a:spcPts val="0"/>
                        </a:spcBef>
                        <a:spcAft>
                          <a:spcPts val="0"/>
                        </a:spcAft>
                        <a:buNone/>
                      </a:pPr>
                      <a:r>
                        <a:rPr lang="en-US" sz="1100" b="0" i="0" u="none" strike="noStrike" noProof="0"/>
                        <a:t>Facility failed to ensure Nurse Aide (NA) documentation was complete in the clinical record and failed to retain medical records within the facility per policy.</a:t>
                      </a:r>
                      <a:endParaRPr lang="en-US"/>
                    </a:p>
                  </a:txBody>
                  <a:tcPr anchor="ctr"/>
                </a:tc>
                <a:extLst>
                  <a:ext uri="{0D108BD9-81ED-4DB2-BD59-A6C34878D82A}">
                    <a16:rowId xmlns:a16="http://schemas.microsoft.com/office/drawing/2014/main" val="971418835"/>
                  </a:ext>
                </a:extLst>
              </a:tr>
              <a:tr h="274320">
                <a:tc>
                  <a:txBody>
                    <a:bodyPr/>
                    <a:lstStyle/>
                    <a:p>
                      <a:pPr lvl="0" algn="ctr">
                        <a:buNone/>
                      </a:pPr>
                      <a:r>
                        <a:rPr lang="en-US" sz="1100" b="0" i="0">
                          <a:solidFill>
                            <a:schemeClr val="tx1"/>
                          </a:solidFill>
                          <a:effectLst/>
                          <a:latin typeface="+mj-lt"/>
                        </a:rPr>
                        <a:t>5</a:t>
                      </a:r>
                    </a:p>
                  </a:txBody>
                  <a:tcPr anchor="ctr"/>
                </a:tc>
                <a:tc>
                  <a:txBody>
                    <a:bodyPr/>
                    <a:lstStyle/>
                    <a:p>
                      <a:pPr algn="ctr" rtl="0" fontAlgn="base"/>
                      <a:r>
                        <a:rPr lang="en-US" sz="1100" b="0" i="0">
                          <a:solidFill>
                            <a:schemeClr val="tx1"/>
                          </a:solidFill>
                          <a:effectLst/>
                          <a:latin typeface="+mj-lt"/>
                        </a:rPr>
                        <a:t>F600</a:t>
                      </a:r>
                    </a:p>
                  </a:txBody>
                  <a:tcPr anchor="ctr"/>
                </a:tc>
                <a:tc>
                  <a:txBody>
                    <a:bodyPr/>
                    <a:lstStyle/>
                    <a:p>
                      <a:pPr lvl="0" algn="l">
                        <a:buNone/>
                      </a:pPr>
                      <a:r>
                        <a:rPr lang="en-US" sz="1100" b="0" i="0">
                          <a:solidFill>
                            <a:schemeClr val="tx1"/>
                          </a:solidFill>
                          <a:effectLst/>
                          <a:latin typeface="+mj-lt"/>
                        </a:rPr>
                        <a:t>Free from Abuse and Neglect</a:t>
                      </a:r>
                    </a:p>
                  </a:txBody>
                  <a:tcPr anchor="ctr"/>
                </a:tc>
                <a:tc>
                  <a:txBody>
                    <a:bodyPr/>
                    <a:lstStyle/>
                    <a:p>
                      <a:pPr lvl="0">
                        <a:buNone/>
                      </a:pPr>
                      <a:r>
                        <a:rPr lang="en-US" sz="1100" b="0" i="0" u="none" strike="noStrike" noProof="0"/>
                        <a:t>Facility failed ensure the resident was free from verbal mistreatment.</a:t>
                      </a:r>
                      <a:endParaRPr lang="en-US"/>
                    </a:p>
                  </a:txBody>
                  <a:tcPr anchor="ctr"/>
                </a:tc>
                <a:extLst>
                  <a:ext uri="{0D108BD9-81ED-4DB2-BD59-A6C34878D82A}">
                    <a16:rowId xmlns:a16="http://schemas.microsoft.com/office/drawing/2014/main" val="2276860362"/>
                  </a:ext>
                </a:extLst>
              </a:tr>
            </a:tbl>
          </a:graphicData>
        </a:graphic>
      </p:graphicFrame>
      <p:sp>
        <p:nvSpPr>
          <p:cNvPr id="5" name="TextBox 4">
            <a:extLst>
              <a:ext uri="{FF2B5EF4-FFF2-40B4-BE49-F238E27FC236}">
                <a16:creationId xmlns:a16="http://schemas.microsoft.com/office/drawing/2014/main" id="{E1C51A47-B177-22A2-D547-8C8BB0478E9F}"/>
              </a:ext>
            </a:extLst>
          </p:cNvPr>
          <p:cNvSpPr txBox="1"/>
          <p:nvPr/>
        </p:nvSpPr>
        <p:spPr>
          <a:xfrm>
            <a:off x="1598212" y="4847023"/>
            <a:ext cx="2291012" cy="215444"/>
          </a:xfrm>
          <a:prstGeom prst="rect">
            <a:avLst/>
          </a:prstGeom>
          <a:noFill/>
        </p:spPr>
        <p:txBody>
          <a:bodyPr wrap="none" rtlCol="0">
            <a:spAutoFit/>
          </a:bodyPr>
          <a:lstStyle/>
          <a:p>
            <a:r>
              <a:rPr lang="en-US" sz="800" b="1">
                <a:solidFill>
                  <a:schemeClr val="accent1"/>
                </a:solidFill>
              </a:rPr>
              <a:t>Connecticut Department of Social Services</a:t>
            </a:r>
          </a:p>
        </p:txBody>
      </p:sp>
    </p:spTree>
    <p:extLst>
      <p:ext uri="{BB962C8B-B14F-4D97-AF65-F5344CB8AC3E}">
        <p14:creationId xmlns:p14="http://schemas.microsoft.com/office/powerpoint/2010/main" val="4009409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DAD20-F9E2-F455-EF7A-F158BCD4379A}"/>
              </a:ext>
            </a:extLst>
          </p:cNvPr>
          <p:cNvSpPr>
            <a:spLocks noGrp="1"/>
          </p:cNvSpPr>
          <p:nvPr>
            <p:ph type="title"/>
          </p:nvPr>
        </p:nvSpPr>
        <p:spPr>
          <a:xfrm>
            <a:off x="311700" y="238265"/>
            <a:ext cx="8520600" cy="297925"/>
          </a:xfrm>
        </p:spPr>
        <p:txBody>
          <a:bodyPr>
            <a:noAutofit/>
          </a:bodyPr>
          <a:lstStyle/>
          <a:p>
            <a:r>
              <a:rPr lang="en-US" sz="1600"/>
              <a:t>Top 5 Most Frequently Cited Deficiencies</a:t>
            </a:r>
          </a:p>
        </p:txBody>
      </p:sp>
      <p:graphicFrame>
        <p:nvGraphicFramePr>
          <p:cNvPr id="4" name="Content Placeholder 4">
            <a:extLst>
              <a:ext uri="{FF2B5EF4-FFF2-40B4-BE49-F238E27FC236}">
                <a16:creationId xmlns:a16="http://schemas.microsoft.com/office/drawing/2014/main" id="{83D9F0A5-9D26-0B7A-431F-0A9B69A10E4E}"/>
              </a:ext>
            </a:extLst>
          </p:cNvPr>
          <p:cNvGraphicFramePr>
            <a:graphicFrameLocks/>
          </p:cNvGraphicFramePr>
          <p:nvPr>
            <p:extLst>
              <p:ext uri="{D42A27DB-BD31-4B8C-83A1-F6EECF244321}">
                <p14:modId xmlns:p14="http://schemas.microsoft.com/office/powerpoint/2010/main" val="1368123887"/>
              </p:ext>
            </p:extLst>
          </p:nvPr>
        </p:nvGraphicFramePr>
        <p:xfrm>
          <a:off x="397081" y="925187"/>
          <a:ext cx="8431219" cy="2437898"/>
        </p:xfrm>
        <a:graphic>
          <a:graphicData uri="http://schemas.openxmlformats.org/drawingml/2006/table">
            <a:tbl>
              <a:tblPr firstRow="1" bandRow="1">
                <a:tableStyleId>{5C22544A-7EE6-4342-B048-85BDC9FD1C3A}</a:tableStyleId>
              </a:tblPr>
              <a:tblGrid>
                <a:gridCol w="579968">
                  <a:extLst>
                    <a:ext uri="{9D8B030D-6E8A-4147-A177-3AD203B41FA5}">
                      <a16:colId xmlns:a16="http://schemas.microsoft.com/office/drawing/2014/main" val="114236358"/>
                    </a:ext>
                  </a:extLst>
                </a:gridCol>
                <a:gridCol w="1905614">
                  <a:extLst>
                    <a:ext uri="{9D8B030D-6E8A-4147-A177-3AD203B41FA5}">
                      <a16:colId xmlns:a16="http://schemas.microsoft.com/office/drawing/2014/main" val="3457465618"/>
                    </a:ext>
                  </a:extLst>
                </a:gridCol>
                <a:gridCol w="1988467">
                  <a:extLst>
                    <a:ext uri="{9D8B030D-6E8A-4147-A177-3AD203B41FA5}">
                      <a16:colId xmlns:a16="http://schemas.microsoft.com/office/drawing/2014/main" val="757340608"/>
                    </a:ext>
                  </a:extLst>
                </a:gridCol>
                <a:gridCol w="1978585">
                  <a:extLst>
                    <a:ext uri="{9D8B030D-6E8A-4147-A177-3AD203B41FA5}">
                      <a16:colId xmlns:a16="http://schemas.microsoft.com/office/drawing/2014/main" val="2205590623"/>
                    </a:ext>
                  </a:extLst>
                </a:gridCol>
                <a:gridCol w="1978585">
                  <a:extLst>
                    <a:ext uri="{9D8B030D-6E8A-4147-A177-3AD203B41FA5}">
                      <a16:colId xmlns:a16="http://schemas.microsoft.com/office/drawing/2014/main" val="2512896733"/>
                    </a:ext>
                  </a:extLst>
                </a:gridCol>
              </a:tblGrid>
              <a:tr h="246888">
                <a:tc>
                  <a:txBody>
                    <a:bodyPr/>
                    <a:lstStyle/>
                    <a:p>
                      <a:pPr algn="ctr"/>
                      <a:r>
                        <a:rPr lang="en-US" sz="1000">
                          <a:latin typeface="+mj-lt"/>
                        </a:rPr>
                        <a:t>Rank</a:t>
                      </a:r>
                    </a:p>
                  </a:txBody>
                  <a:tcPr anchor="ctr"/>
                </a:tc>
                <a:tc>
                  <a:txBody>
                    <a:bodyPr/>
                    <a:lstStyle/>
                    <a:p>
                      <a:pPr algn="ctr"/>
                      <a:r>
                        <a:rPr lang="en-US" sz="1400">
                          <a:latin typeface="+mj-lt"/>
                        </a:rPr>
                        <a:t>Q3</a:t>
                      </a:r>
                    </a:p>
                    <a:p>
                      <a:pPr lvl="0" algn="ctr">
                        <a:buNone/>
                      </a:pPr>
                      <a:r>
                        <a:rPr lang="en-US" sz="1000">
                          <a:latin typeface="+mj-lt"/>
                        </a:rPr>
                        <a:t>Period 4/1/24-6/30/24</a:t>
                      </a:r>
                    </a:p>
                  </a:txBody>
                  <a:tcPr anchor="ctr"/>
                </a:tc>
                <a:tc>
                  <a:txBody>
                    <a:bodyPr/>
                    <a:lstStyle/>
                    <a:p>
                      <a:pPr algn="ctr"/>
                      <a:r>
                        <a:rPr lang="en-US" sz="1400">
                          <a:latin typeface="+mj-lt"/>
                        </a:rPr>
                        <a:t>Q4</a:t>
                      </a:r>
                    </a:p>
                    <a:p>
                      <a:pPr lvl="0" algn="ctr">
                        <a:buNone/>
                      </a:pPr>
                      <a:r>
                        <a:rPr lang="en-US" sz="1000">
                          <a:latin typeface="+mj-lt"/>
                        </a:rPr>
                        <a:t>Period 7/1/24-9/30/24</a:t>
                      </a:r>
                    </a:p>
                  </a:txBody>
                  <a:tcPr anchor="ctr">
                    <a:solidFill>
                      <a:srgbClr val="3370E8"/>
                    </a:solidFill>
                  </a:tcPr>
                </a:tc>
                <a:tc>
                  <a:txBody>
                    <a:bodyPr/>
                    <a:lstStyle/>
                    <a:p>
                      <a:pPr lvl="0" algn="ctr">
                        <a:buNone/>
                      </a:pPr>
                      <a:r>
                        <a:rPr lang="en-US" sz="1500" b="1" i="0" u="none" strike="noStrike" noProof="0">
                          <a:solidFill>
                            <a:srgbClr val="FFFFFF"/>
                          </a:solidFill>
                          <a:latin typeface="+mj-lt"/>
                        </a:rPr>
                        <a:t>Q1</a:t>
                      </a:r>
                    </a:p>
                    <a:p>
                      <a:pPr lvl="0" algn="ctr">
                        <a:buNone/>
                      </a:pPr>
                      <a:r>
                        <a:rPr lang="en-US" sz="1000" b="1" i="0" u="none" strike="noStrike" noProof="0">
                          <a:solidFill>
                            <a:srgbClr val="FFFFFF"/>
                          </a:solidFill>
                          <a:latin typeface="+mj-lt"/>
                        </a:rPr>
                        <a:t>Period 10/1/24-12/31/24</a:t>
                      </a:r>
                    </a:p>
                  </a:txBody>
                  <a:tcPr anchor="ctr">
                    <a:solidFill>
                      <a:schemeClr val="accent1"/>
                    </a:solidFill>
                  </a:tcPr>
                </a:tc>
                <a:tc>
                  <a:txBody>
                    <a:bodyPr/>
                    <a:lstStyle/>
                    <a:p>
                      <a:pPr lvl="0" algn="ctr">
                        <a:buNone/>
                      </a:pPr>
                      <a:r>
                        <a:rPr lang="en-US" sz="1500" b="1" i="0" u="none" strike="noStrike" noProof="0">
                          <a:solidFill>
                            <a:srgbClr val="FFFFFF"/>
                          </a:solidFill>
                          <a:latin typeface="+mj-lt"/>
                        </a:rPr>
                        <a:t>Q2</a:t>
                      </a:r>
                    </a:p>
                    <a:p>
                      <a:pPr lvl="0" algn="ctr">
                        <a:buNone/>
                      </a:pPr>
                      <a:r>
                        <a:rPr lang="en-US" sz="1000" b="1" i="0" u="none" strike="noStrike" noProof="0">
                          <a:solidFill>
                            <a:srgbClr val="FFFFFF"/>
                          </a:solidFill>
                          <a:latin typeface="+mj-lt"/>
                        </a:rPr>
                        <a:t>Period 1/1/25-3/31/24</a:t>
                      </a:r>
                    </a:p>
                  </a:txBody>
                  <a:tcPr anchor="ctr">
                    <a:solidFill>
                      <a:schemeClr val="accent3"/>
                    </a:solidFill>
                  </a:tcPr>
                </a:tc>
                <a:extLst>
                  <a:ext uri="{0D108BD9-81ED-4DB2-BD59-A6C34878D82A}">
                    <a16:rowId xmlns:a16="http://schemas.microsoft.com/office/drawing/2014/main" val="2353582688"/>
                  </a:ext>
                </a:extLst>
              </a:tr>
              <a:tr h="380498">
                <a:tc>
                  <a:txBody>
                    <a:bodyPr/>
                    <a:lstStyle/>
                    <a:p>
                      <a:pPr algn="ctr"/>
                      <a:r>
                        <a:rPr lang="en-US" sz="1000">
                          <a:latin typeface="+mj-lt"/>
                        </a:rPr>
                        <a:t>1</a:t>
                      </a:r>
                    </a:p>
                  </a:txBody>
                  <a:tcPr anchor="ctr"/>
                </a:tc>
                <a:tc>
                  <a:txBody>
                    <a:body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US" sz="1000" b="0" i="0">
                          <a:solidFill>
                            <a:schemeClr val="tx1"/>
                          </a:solidFill>
                          <a:effectLst/>
                          <a:latin typeface="+mj-lt"/>
                        </a:rPr>
                        <a:t>F684​ (Quality of Care​)</a:t>
                      </a:r>
                    </a:p>
                  </a:txBody>
                  <a:tcPr anchor="ctr"/>
                </a:tc>
                <a:tc>
                  <a:txBody>
                    <a:bodyPr/>
                    <a:lstStyle/>
                    <a:p>
                      <a:r>
                        <a:rPr lang="en-US" sz="1000">
                          <a:latin typeface="+mj-lt"/>
                        </a:rPr>
                        <a:t>F684 (Quality of Care)</a:t>
                      </a:r>
                    </a:p>
                  </a:txBody>
                  <a:tcPr anchor="ctr"/>
                </a:tc>
                <a:tc>
                  <a:txBody>
                    <a:bodyPr/>
                    <a:lstStyle/>
                    <a:p>
                      <a:pPr lvl="0">
                        <a:buNone/>
                      </a:pPr>
                      <a:r>
                        <a:rPr lang="en-US" sz="1000">
                          <a:latin typeface="+mj-lt"/>
                        </a:rPr>
                        <a:t>F684 (Quality of Care)</a:t>
                      </a:r>
                    </a:p>
                  </a:txBody>
                  <a:tcPr anchor="ctr"/>
                </a:tc>
                <a:tc>
                  <a:txBody>
                    <a:bodyPr/>
                    <a:lstStyle/>
                    <a:p>
                      <a:pPr lvl="0">
                        <a:buNone/>
                      </a:pPr>
                      <a:r>
                        <a:rPr lang="en-US" sz="1000" b="0" i="0" u="none" strike="noStrike" noProof="0"/>
                        <a:t>F684 (Quality of Care)</a:t>
                      </a:r>
                      <a:endParaRPr lang="en-US"/>
                    </a:p>
                  </a:txBody>
                  <a:tcPr anchor="ctr"/>
                </a:tc>
                <a:extLst>
                  <a:ext uri="{0D108BD9-81ED-4DB2-BD59-A6C34878D82A}">
                    <a16:rowId xmlns:a16="http://schemas.microsoft.com/office/drawing/2014/main" val="1728224867"/>
                  </a:ext>
                </a:extLst>
              </a:tr>
              <a:tr h="246888">
                <a:tc>
                  <a:txBody>
                    <a:bodyPr/>
                    <a:lstStyle/>
                    <a:p>
                      <a:pPr algn="ctr"/>
                      <a:r>
                        <a:rPr lang="en-US" sz="1000">
                          <a:latin typeface="+mj-lt"/>
                        </a:rPr>
                        <a:t>2</a:t>
                      </a:r>
                    </a:p>
                  </a:txBody>
                  <a:tcPr anchor="ctr"/>
                </a:tc>
                <a:tc>
                  <a:txBody>
                    <a:body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US" sz="1000" b="0" i="0">
                          <a:solidFill>
                            <a:schemeClr val="tx1"/>
                          </a:solidFill>
                          <a:effectLst/>
                          <a:latin typeface="+mj-lt"/>
                        </a:rPr>
                        <a:t>F689​ (Free From Accidents/ Hazards/Supervision/Devices​)</a:t>
                      </a:r>
                    </a:p>
                  </a:txBody>
                  <a:tcPr anchor="ctr"/>
                </a:tc>
                <a:tc>
                  <a:txBody>
                    <a:bodyPr/>
                    <a:lstStyle/>
                    <a:p>
                      <a:r>
                        <a:rPr lang="en-US" sz="1000" b="0" i="0">
                          <a:solidFill>
                            <a:schemeClr val="tx1"/>
                          </a:solidFill>
                          <a:effectLst/>
                          <a:latin typeface="+mj-lt"/>
                        </a:rPr>
                        <a:t>F689 (Free From Accidents/ Hazards/Supervision/Devices​)</a:t>
                      </a:r>
                      <a:endParaRPr lang="en-US" sz="1000">
                        <a:latin typeface="+mj-lt"/>
                      </a:endParaRPr>
                    </a:p>
                  </a:txBody>
                  <a:tcPr anchor="ctr"/>
                </a:tc>
                <a:tc>
                  <a:txBody>
                    <a:bodyPr/>
                    <a:lstStyle/>
                    <a:p>
                      <a:pPr lvl="0">
                        <a:buNone/>
                      </a:pPr>
                      <a:r>
                        <a:rPr lang="en-US" sz="1000" b="0" i="0">
                          <a:solidFill>
                            <a:schemeClr val="tx1"/>
                          </a:solidFill>
                          <a:effectLst/>
                          <a:latin typeface="+mj-lt"/>
                        </a:rPr>
                        <a:t>F689 (Free of Accident Hazards/Supervision/Devices)</a:t>
                      </a:r>
                    </a:p>
                  </a:txBody>
                  <a:tcPr anchor="ctr"/>
                </a:tc>
                <a:tc>
                  <a:txBody>
                    <a:bodyPr/>
                    <a:lstStyle/>
                    <a:p>
                      <a:pPr lvl="0">
                        <a:buNone/>
                      </a:pPr>
                      <a:r>
                        <a:rPr lang="en-US" sz="1000" b="0" i="0" u="none" strike="noStrike" noProof="0">
                          <a:solidFill>
                            <a:schemeClr val="tx1"/>
                          </a:solidFill>
                          <a:effectLst/>
                        </a:rPr>
                        <a:t>F689 (Free of Accident Hazards/Supervision/Devices)</a:t>
                      </a:r>
                      <a:endParaRPr lang="en-US"/>
                    </a:p>
                  </a:txBody>
                  <a:tcPr anchor="ctr"/>
                </a:tc>
                <a:extLst>
                  <a:ext uri="{0D108BD9-81ED-4DB2-BD59-A6C34878D82A}">
                    <a16:rowId xmlns:a16="http://schemas.microsoft.com/office/drawing/2014/main" val="34429853"/>
                  </a:ext>
                </a:extLst>
              </a:tr>
              <a:tr h="388770">
                <a:tc>
                  <a:txBody>
                    <a:bodyPr/>
                    <a:lstStyle/>
                    <a:p>
                      <a:pPr algn="ctr"/>
                      <a:r>
                        <a:rPr lang="en-US" sz="1000">
                          <a:latin typeface="+mj-lt"/>
                        </a:rPr>
                        <a:t>3</a:t>
                      </a:r>
                    </a:p>
                  </a:txBody>
                  <a:tcPr anchor="ctr"/>
                </a:tc>
                <a:tc>
                  <a:txBody>
                    <a:body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US" sz="1000" b="0" i="0">
                          <a:solidFill>
                            <a:schemeClr val="tx1"/>
                          </a:solidFill>
                          <a:effectLst/>
                          <a:latin typeface="+mj-lt"/>
                        </a:rPr>
                        <a:t>F842​ (Resident Records​)</a:t>
                      </a:r>
                    </a:p>
                  </a:txBody>
                  <a:tcPr anchor="ctr"/>
                </a:tc>
                <a:tc>
                  <a:txBody>
                    <a:bodyPr/>
                    <a:lstStyle/>
                    <a:p>
                      <a:r>
                        <a:rPr lang="en-US" sz="1000">
                          <a:latin typeface="+mj-lt"/>
                        </a:rPr>
                        <a:t>F550 (Resident Rights/Exercise of Rights)</a:t>
                      </a:r>
                    </a:p>
                  </a:txBody>
                  <a:tcPr anchor="ctr"/>
                </a:tc>
                <a:tc>
                  <a:txBody>
                    <a:bodyPr/>
                    <a:lstStyle/>
                    <a:p>
                      <a:pPr lvl="0">
                        <a:buNone/>
                      </a:pPr>
                      <a:r>
                        <a:rPr lang="en-US" sz="1000">
                          <a:latin typeface="+mj-lt"/>
                        </a:rPr>
                        <a:t>F600 (Free from Abuse and Neglect)</a:t>
                      </a:r>
                    </a:p>
                  </a:txBody>
                  <a:tcPr anchor="ctr"/>
                </a:tc>
                <a:tc>
                  <a:txBody>
                    <a:bodyPr/>
                    <a:lstStyle/>
                    <a:p>
                      <a:pPr lvl="0">
                        <a:buNone/>
                      </a:pPr>
                      <a:r>
                        <a:rPr lang="en-US" sz="1000">
                          <a:latin typeface="+mj-lt"/>
                        </a:rPr>
                        <a:t>F580 (Notify of Changes)</a:t>
                      </a:r>
                    </a:p>
                  </a:txBody>
                  <a:tcPr anchor="ctr"/>
                </a:tc>
                <a:extLst>
                  <a:ext uri="{0D108BD9-81ED-4DB2-BD59-A6C34878D82A}">
                    <a16:rowId xmlns:a16="http://schemas.microsoft.com/office/drawing/2014/main" val="2686866409"/>
                  </a:ext>
                </a:extLst>
              </a:tr>
              <a:tr h="322596">
                <a:tc>
                  <a:txBody>
                    <a:bodyPr/>
                    <a:lstStyle/>
                    <a:p>
                      <a:pPr algn="ctr"/>
                      <a:r>
                        <a:rPr lang="en-US" sz="1000">
                          <a:latin typeface="+mj-lt"/>
                        </a:rPr>
                        <a:t>4</a:t>
                      </a:r>
                    </a:p>
                  </a:txBody>
                  <a:tcPr anchor="ctr"/>
                </a:tc>
                <a:tc>
                  <a:txBody>
                    <a:body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US" sz="1000" b="0" i="0">
                          <a:solidFill>
                            <a:schemeClr val="tx1"/>
                          </a:solidFill>
                          <a:effectLst/>
                          <a:latin typeface="+mj-lt"/>
                        </a:rPr>
                        <a:t>F600​ (Free From Abuse/Neglect​)</a:t>
                      </a:r>
                    </a:p>
                  </a:txBody>
                  <a:tcPr anchor="ctr"/>
                </a:tc>
                <a:tc>
                  <a:txBody>
                    <a:bodyPr/>
                    <a:lstStyle/>
                    <a:p>
                      <a:r>
                        <a:rPr lang="en-US" sz="1000">
                          <a:latin typeface="+mj-lt"/>
                        </a:rPr>
                        <a:t>F842 (Resident Records)</a:t>
                      </a:r>
                    </a:p>
                  </a:txBody>
                  <a:tcPr anchor="ctr"/>
                </a:tc>
                <a:tc>
                  <a:txBody>
                    <a:bodyPr/>
                    <a:lstStyle/>
                    <a:p>
                      <a:pPr lvl="0">
                        <a:buNone/>
                      </a:pPr>
                      <a:r>
                        <a:rPr lang="en-US" sz="1000">
                          <a:latin typeface="+mj-lt"/>
                        </a:rPr>
                        <a:t>F609 (Reporting of Alleged Violations)</a:t>
                      </a:r>
                    </a:p>
                  </a:txBody>
                  <a:tcPr anchor="ctr"/>
                </a:tc>
                <a:tc>
                  <a:txBody>
                    <a:bodyPr/>
                    <a:lstStyle/>
                    <a:p>
                      <a:pPr lvl="0">
                        <a:buNone/>
                      </a:pPr>
                      <a:r>
                        <a:rPr lang="en-US" sz="1000">
                          <a:latin typeface="+mj-lt"/>
                        </a:rPr>
                        <a:t>F842 (Resident Records)</a:t>
                      </a:r>
                    </a:p>
                  </a:txBody>
                  <a:tcPr anchor="ctr"/>
                </a:tc>
                <a:extLst>
                  <a:ext uri="{0D108BD9-81ED-4DB2-BD59-A6C34878D82A}">
                    <a16:rowId xmlns:a16="http://schemas.microsoft.com/office/drawing/2014/main" val="1981409131"/>
                  </a:ext>
                </a:extLst>
              </a:tr>
              <a:tr h="246888">
                <a:tc>
                  <a:txBody>
                    <a:bodyPr/>
                    <a:lstStyle/>
                    <a:p>
                      <a:pPr algn="ctr"/>
                      <a:r>
                        <a:rPr lang="en-US" sz="1000">
                          <a:latin typeface="+mj-lt"/>
                        </a:rPr>
                        <a:t>5</a:t>
                      </a:r>
                    </a:p>
                  </a:txBody>
                  <a:tcPr anchor="ctr"/>
                </a:tc>
                <a:tc>
                  <a:txBody>
                    <a:body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US" sz="1000" b="0" i="0">
                          <a:solidFill>
                            <a:schemeClr val="tx1"/>
                          </a:solidFill>
                          <a:effectLst/>
                          <a:latin typeface="+mj-lt"/>
                        </a:rPr>
                        <a:t>F656​ (Develop/Implement </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US" sz="1000" b="0" i="0">
                          <a:solidFill>
                            <a:schemeClr val="tx1"/>
                          </a:solidFill>
                          <a:effectLst/>
                          <a:latin typeface="+mj-lt"/>
                        </a:rPr>
                        <a:t>Comprehensive Care Plan​)</a:t>
                      </a:r>
                    </a:p>
                  </a:txBody>
                  <a:tcPr anchor="ctr"/>
                </a:tc>
                <a:tc>
                  <a:txBody>
                    <a:bodyPr/>
                    <a:lstStyle/>
                    <a:p>
                      <a:r>
                        <a:rPr lang="en-US" sz="1000">
                          <a:latin typeface="+mj-lt"/>
                        </a:rPr>
                        <a:t>F657 (Care Plan Timing and Revision)</a:t>
                      </a:r>
                    </a:p>
                  </a:txBody>
                  <a:tcPr anchor="ctr"/>
                </a:tc>
                <a:tc>
                  <a:txBody>
                    <a:bodyPr/>
                    <a:lstStyle/>
                    <a:p>
                      <a:pPr lvl="0">
                        <a:buNone/>
                      </a:pPr>
                      <a:r>
                        <a:rPr lang="en-US" sz="1000">
                          <a:latin typeface="+mj-lt"/>
                        </a:rPr>
                        <a:t>F880 (Infection Prevention and Control)</a:t>
                      </a:r>
                    </a:p>
                  </a:txBody>
                  <a:tcPr anchor="ctr"/>
                </a:tc>
                <a:tc>
                  <a:txBody>
                    <a:bodyPr/>
                    <a:lstStyle/>
                    <a:p>
                      <a:pPr lvl="0">
                        <a:buNone/>
                      </a:pPr>
                      <a:r>
                        <a:rPr lang="en-US" sz="1000" b="0" i="0" u="none" strike="noStrike" noProof="0">
                          <a:solidFill>
                            <a:srgbClr val="000000"/>
                          </a:solidFill>
                          <a:latin typeface="Arial"/>
                        </a:rPr>
                        <a:t>F600 (Free from Abuse and Neglect)</a:t>
                      </a:r>
                      <a:endParaRPr lang="en-US"/>
                    </a:p>
                  </a:txBody>
                  <a:tcPr anchor="ctr"/>
                </a:tc>
                <a:extLst>
                  <a:ext uri="{0D108BD9-81ED-4DB2-BD59-A6C34878D82A}">
                    <a16:rowId xmlns:a16="http://schemas.microsoft.com/office/drawing/2014/main" val="92955367"/>
                  </a:ext>
                </a:extLst>
              </a:tr>
            </a:tbl>
          </a:graphicData>
        </a:graphic>
      </p:graphicFrame>
      <p:sp>
        <p:nvSpPr>
          <p:cNvPr id="5" name="TextBox 4">
            <a:extLst>
              <a:ext uri="{FF2B5EF4-FFF2-40B4-BE49-F238E27FC236}">
                <a16:creationId xmlns:a16="http://schemas.microsoft.com/office/drawing/2014/main" id="{28CCF9CA-ABB1-DAB5-0F4A-02479A3B49D1}"/>
              </a:ext>
            </a:extLst>
          </p:cNvPr>
          <p:cNvSpPr txBox="1"/>
          <p:nvPr/>
        </p:nvSpPr>
        <p:spPr>
          <a:xfrm>
            <a:off x="1598212" y="4847023"/>
            <a:ext cx="2291012" cy="215444"/>
          </a:xfrm>
          <a:prstGeom prst="rect">
            <a:avLst/>
          </a:prstGeom>
          <a:noFill/>
        </p:spPr>
        <p:txBody>
          <a:bodyPr wrap="none" rtlCol="0">
            <a:spAutoFit/>
          </a:bodyPr>
          <a:lstStyle/>
          <a:p>
            <a:r>
              <a:rPr lang="en-US" sz="800" b="1">
                <a:solidFill>
                  <a:schemeClr val="accent1"/>
                </a:solidFill>
              </a:rPr>
              <a:t>Connecticut Department of Social Services</a:t>
            </a:r>
          </a:p>
        </p:txBody>
      </p:sp>
    </p:spTree>
    <p:extLst>
      <p:ext uri="{BB962C8B-B14F-4D97-AF65-F5344CB8AC3E}">
        <p14:creationId xmlns:p14="http://schemas.microsoft.com/office/powerpoint/2010/main" val="708216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DAB50-DB3F-C177-DA8C-0FF553E5DD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D55B0-3FFA-6041-3006-ED85A2A1E5A9}"/>
              </a:ext>
            </a:extLst>
          </p:cNvPr>
          <p:cNvSpPr>
            <a:spLocks noGrp="1"/>
          </p:cNvSpPr>
          <p:nvPr>
            <p:ph type="title"/>
          </p:nvPr>
        </p:nvSpPr>
        <p:spPr>
          <a:xfrm>
            <a:off x="97848" y="192281"/>
            <a:ext cx="8520600" cy="297925"/>
          </a:xfrm>
        </p:spPr>
        <p:txBody>
          <a:bodyPr>
            <a:noAutofit/>
          </a:bodyPr>
          <a:lstStyle/>
          <a:p>
            <a:r>
              <a:rPr lang="en-US" sz="1600">
                <a:cs typeface="Poppins SemiBold"/>
              </a:rPr>
              <a:t>Immediate Jeopardy FFY 2025</a:t>
            </a:r>
            <a:endParaRPr lang="en-US" sz="1600"/>
          </a:p>
        </p:txBody>
      </p:sp>
      <p:sp>
        <p:nvSpPr>
          <p:cNvPr id="4" name="TextBox 3">
            <a:extLst>
              <a:ext uri="{FF2B5EF4-FFF2-40B4-BE49-F238E27FC236}">
                <a16:creationId xmlns:a16="http://schemas.microsoft.com/office/drawing/2014/main" id="{0C14B457-76EE-4283-64D4-746ACE19BA4B}"/>
              </a:ext>
            </a:extLst>
          </p:cNvPr>
          <p:cNvSpPr txBox="1"/>
          <p:nvPr/>
        </p:nvSpPr>
        <p:spPr>
          <a:xfrm>
            <a:off x="1598212" y="4847023"/>
            <a:ext cx="2291012" cy="215444"/>
          </a:xfrm>
          <a:prstGeom prst="rect">
            <a:avLst/>
          </a:prstGeom>
          <a:noFill/>
        </p:spPr>
        <p:txBody>
          <a:bodyPr wrap="none" rtlCol="0">
            <a:spAutoFit/>
          </a:bodyPr>
          <a:lstStyle/>
          <a:p>
            <a:r>
              <a:rPr lang="en-US" sz="800" b="1">
                <a:solidFill>
                  <a:schemeClr val="accent1"/>
                </a:solidFill>
              </a:rPr>
              <a:t>Connecticut Department of Social Services</a:t>
            </a:r>
          </a:p>
        </p:txBody>
      </p:sp>
      <p:graphicFrame>
        <p:nvGraphicFramePr>
          <p:cNvPr id="5" name="Table 4">
            <a:extLst>
              <a:ext uri="{FF2B5EF4-FFF2-40B4-BE49-F238E27FC236}">
                <a16:creationId xmlns:a16="http://schemas.microsoft.com/office/drawing/2014/main" id="{78BAEDAA-4501-CDCE-DCB0-AE4BE07769D7}"/>
              </a:ext>
            </a:extLst>
          </p:cNvPr>
          <p:cNvGraphicFramePr>
            <a:graphicFrameLocks noGrp="1"/>
          </p:cNvGraphicFramePr>
          <p:nvPr>
            <p:extLst>
              <p:ext uri="{D42A27DB-BD31-4B8C-83A1-F6EECF244321}">
                <p14:modId xmlns:p14="http://schemas.microsoft.com/office/powerpoint/2010/main" val="2240269646"/>
              </p:ext>
            </p:extLst>
          </p:nvPr>
        </p:nvGraphicFramePr>
        <p:xfrm>
          <a:off x="7153725" y="623081"/>
          <a:ext cx="1920241" cy="746760"/>
        </p:xfrm>
        <a:graphic>
          <a:graphicData uri="http://schemas.openxmlformats.org/drawingml/2006/table">
            <a:tbl>
              <a:tblPr firstRow="1" bandRow="1">
                <a:tableStyleId>{5C22544A-7EE6-4342-B048-85BDC9FD1C3A}</a:tableStyleId>
              </a:tblPr>
              <a:tblGrid>
                <a:gridCol w="972747">
                  <a:extLst>
                    <a:ext uri="{9D8B030D-6E8A-4147-A177-3AD203B41FA5}">
                      <a16:colId xmlns:a16="http://schemas.microsoft.com/office/drawing/2014/main" val="2740655816"/>
                    </a:ext>
                  </a:extLst>
                </a:gridCol>
                <a:gridCol w="947494">
                  <a:extLst>
                    <a:ext uri="{9D8B030D-6E8A-4147-A177-3AD203B41FA5}">
                      <a16:colId xmlns:a16="http://schemas.microsoft.com/office/drawing/2014/main" val="1160717301"/>
                    </a:ext>
                  </a:extLst>
                </a:gridCol>
              </a:tblGrid>
              <a:tr h="438912">
                <a:tc>
                  <a:txBody>
                    <a:bodyPr/>
                    <a:lstStyle/>
                    <a:p>
                      <a:pPr lvl="0" algn="ctr">
                        <a:buNone/>
                      </a:pPr>
                      <a:r>
                        <a:rPr lang="en-US" sz="1600" b="1" i="0" u="none" strike="noStrike" noProof="0">
                          <a:solidFill>
                            <a:srgbClr val="FFFFFF"/>
                          </a:solidFill>
                          <a:latin typeface="Arial"/>
                        </a:rPr>
                        <a:t>Q2</a:t>
                      </a:r>
                      <a:endParaRPr lang="en-US"/>
                    </a:p>
                    <a:p>
                      <a:pPr lvl="0" algn="ctr">
                        <a:buNone/>
                      </a:pPr>
                      <a:r>
                        <a:rPr lang="en-US" sz="900"/>
                        <a:t>1/1/25-3/31/25</a:t>
                      </a:r>
                    </a:p>
                  </a:txBody>
                  <a:tcPr marL="45720" marR="4572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c>
                  <a:txBody>
                    <a:bodyPr/>
                    <a:lstStyle/>
                    <a:p>
                      <a:pPr lvl="0" algn="ctr">
                        <a:buNone/>
                      </a:pPr>
                      <a:r>
                        <a:rPr lang="en-US" sz="900"/>
                        <a:t>Reason for Investigation</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34538042"/>
                  </a:ext>
                </a:extLst>
              </a:tr>
              <a:tr h="274320">
                <a:tc gridSpan="2">
                  <a:txBody>
                    <a:bodyPr/>
                    <a:lstStyle/>
                    <a:p>
                      <a:pPr algn="ctr"/>
                      <a:r>
                        <a:rPr lang="en-US" sz="900" b="1" i="1">
                          <a:solidFill>
                            <a:srgbClr val="FF0000"/>
                          </a:solidFill>
                        </a:rPr>
                        <a:t>8</a:t>
                      </a:r>
                      <a:r>
                        <a:rPr lang="en-US" sz="900" b="1" i="1">
                          <a:solidFill>
                            <a:schemeClr val="tx1"/>
                          </a:solidFill>
                        </a:rPr>
                        <a:t> IJs across </a:t>
                      </a:r>
                      <a:r>
                        <a:rPr lang="en-US" sz="900" b="1" i="1">
                          <a:solidFill>
                            <a:srgbClr val="FF0000"/>
                          </a:solidFill>
                        </a:rPr>
                        <a:t>8</a:t>
                      </a:r>
                      <a:r>
                        <a:rPr lang="en-US" sz="900" b="1" i="1">
                          <a:solidFill>
                            <a:schemeClr val="tx1"/>
                          </a:solidFill>
                        </a:rPr>
                        <a:t> facilities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extLst>
                  <a:ext uri="{0D108BD9-81ED-4DB2-BD59-A6C34878D82A}">
                    <a16:rowId xmlns:a16="http://schemas.microsoft.com/office/drawing/2014/main" val="334656660"/>
                  </a:ext>
                </a:extLst>
              </a:tr>
            </a:tbl>
          </a:graphicData>
        </a:graphic>
      </p:graphicFrame>
      <p:graphicFrame>
        <p:nvGraphicFramePr>
          <p:cNvPr id="7" name="Table 6">
            <a:extLst>
              <a:ext uri="{FF2B5EF4-FFF2-40B4-BE49-F238E27FC236}">
                <a16:creationId xmlns:a16="http://schemas.microsoft.com/office/drawing/2014/main" id="{D4C50E4D-617F-990B-9265-E087723571C1}"/>
              </a:ext>
            </a:extLst>
          </p:cNvPr>
          <p:cNvGraphicFramePr>
            <a:graphicFrameLocks noGrp="1"/>
          </p:cNvGraphicFramePr>
          <p:nvPr>
            <p:extLst>
              <p:ext uri="{D42A27DB-BD31-4B8C-83A1-F6EECF244321}">
                <p14:modId xmlns:p14="http://schemas.microsoft.com/office/powerpoint/2010/main" val="3687927753"/>
              </p:ext>
            </p:extLst>
          </p:nvPr>
        </p:nvGraphicFramePr>
        <p:xfrm>
          <a:off x="73984" y="623081"/>
          <a:ext cx="1920240" cy="3261360"/>
        </p:xfrm>
        <a:graphic>
          <a:graphicData uri="http://schemas.openxmlformats.org/drawingml/2006/table">
            <a:tbl>
              <a:tblPr firstRow="1" bandRow="1">
                <a:tableStyleId>{5C22544A-7EE6-4342-B048-85BDC9FD1C3A}</a:tableStyleId>
              </a:tblPr>
              <a:tblGrid>
                <a:gridCol w="1106916">
                  <a:extLst>
                    <a:ext uri="{9D8B030D-6E8A-4147-A177-3AD203B41FA5}">
                      <a16:colId xmlns:a16="http://schemas.microsoft.com/office/drawing/2014/main" val="4017760458"/>
                    </a:ext>
                  </a:extLst>
                </a:gridCol>
                <a:gridCol w="813324">
                  <a:extLst>
                    <a:ext uri="{9D8B030D-6E8A-4147-A177-3AD203B41FA5}">
                      <a16:colId xmlns:a16="http://schemas.microsoft.com/office/drawing/2014/main" val="1422639911"/>
                    </a:ext>
                  </a:extLst>
                </a:gridCol>
              </a:tblGrid>
              <a:tr h="274320">
                <a:tc>
                  <a:txBody>
                    <a:bodyPr/>
                    <a:lstStyle/>
                    <a:p>
                      <a:pPr lvl="0" algn="ctr">
                        <a:buNone/>
                      </a:pPr>
                      <a:r>
                        <a:rPr lang="en-US" sz="1600" b="1" i="0" u="none" strike="noStrike" noProof="0">
                          <a:solidFill>
                            <a:srgbClr val="FFFFFF"/>
                          </a:solidFill>
                          <a:latin typeface="Arial"/>
                        </a:rPr>
                        <a:t>Q3</a:t>
                      </a:r>
                      <a:endParaRPr lang="en-US"/>
                    </a:p>
                    <a:p>
                      <a:pPr lvl="0" algn="ctr">
                        <a:buNone/>
                      </a:pPr>
                      <a:r>
                        <a:rPr lang="en-US" sz="900"/>
                        <a:t>4/1/24-6/30/24</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900"/>
                        <a:t>Reason for Investigation</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274451668"/>
                  </a:ext>
                </a:extLst>
              </a:tr>
              <a:tr h="274320">
                <a:tc gridSpan="2">
                  <a:txBody>
                    <a:bodyPr/>
                    <a:lstStyle/>
                    <a:p>
                      <a:pPr algn="ctr"/>
                      <a:r>
                        <a:rPr lang="en-US" sz="900" b="1" i="1">
                          <a:solidFill>
                            <a:srgbClr val="FF0000"/>
                          </a:solidFill>
                        </a:rPr>
                        <a:t>9</a:t>
                      </a:r>
                      <a:r>
                        <a:rPr lang="en-US" sz="900" b="1" i="1">
                          <a:solidFill>
                            <a:schemeClr val="tx1"/>
                          </a:solidFill>
                        </a:rPr>
                        <a:t> IJs across </a:t>
                      </a:r>
                      <a:r>
                        <a:rPr lang="en-US" sz="900" b="1" i="1">
                          <a:solidFill>
                            <a:srgbClr val="FF0000"/>
                          </a:solidFill>
                        </a:rPr>
                        <a:t>8</a:t>
                      </a:r>
                      <a:r>
                        <a:rPr lang="en-US" sz="900" b="1" i="1">
                          <a:solidFill>
                            <a:schemeClr val="tx1"/>
                          </a:solidFill>
                        </a:rPr>
                        <a:t> facilities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marL="45720" marR="45720" anchor="ctr">
                    <a:lnR w="12700" cap="flat" cmpd="sng" algn="ctr">
                      <a:solidFill>
                        <a:schemeClr val="accent1"/>
                      </a:solidFill>
                      <a:prstDash val="solid"/>
                      <a:round/>
                      <a:headEnd type="none" w="med" len="med"/>
                      <a:tailEnd type="none" w="med" len="med"/>
                    </a:lnR>
                    <a:solidFill>
                      <a:srgbClr val="92D050"/>
                    </a:solidFill>
                  </a:tcPr>
                </a:tc>
                <a:extLst>
                  <a:ext uri="{0D108BD9-81ED-4DB2-BD59-A6C34878D82A}">
                    <a16:rowId xmlns:a16="http://schemas.microsoft.com/office/drawing/2014/main" val="2119805518"/>
                  </a:ext>
                </a:extLst>
              </a:tr>
              <a:tr h="274320">
                <a:tc>
                  <a:txBody>
                    <a:bodyPr/>
                    <a:lstStyle/>
                    <a:p>
                      <a:r>
                        <a:rPr lang="en-US" sz="900"/>
                        <a:t>F684. Quality of Care</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900"/>
                        <a:t>Complaint &amp; 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26458782"/>
                  </a:ext>
                </a:extLst>
              </a:tr>
              <a:tr h="274320">
                <a:tc>
                  <a:txBody>
                    <a:bodyPr/>
                    <a:lstStyle/>
                    <a:p>
                      <a:r>
                        <a:rPr lang="en-US" sz="900"/>
                        <a:t>F689. Free of Accidents and Hazards</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900"/>
                        <a:t>Complaint &amp; Certification Survey</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81450259"/>
                  </a:ext>
                </a:extLst>
              </a:tr>
              <a:tr h="274320">
                <a:tc>
                  <a:txBody>
                    <a:bodyPr/>
                    <a:lstStyle/>
                    <a:p>
                      <a:r>
                        <a:rPr lang="en-US" sz="900"/>
                        <a:t>F760. Significant Medication Errors</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900"/>
                        <a:t>Complaint &amp; 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95507134"/>
                  </a:ext>
                </a:extLst>
              </a:tr>
              <a:tr h="274320">
                <a:tc>
                  <a:txBody>
                    <a:bodyPr/>
                    <a:lstStyle/>
                    <a:p>
                      <a:pPr lvl="0" algn="l">
                        <a:lnSpc>
                          <a:spcPct val="100000"/>
                        </a:lnSpc>
                        <a:spcBef>
                          <a:spcPts val="0"/>
                        </a:spcBef>
                        <a:spcAft>
                          <a:spcPts val="0"/>
                        </a:spcAft>
                        <a:buNone/>
                      </a:pPr>
                      <a:r>
                        <a:rPr lang="en-US" sz="900" b="0" i="0" u="none" strike="noStrike" noProof="0">
                          <a:solidFill>
                            <a:schemeClr val="tx1"/>
                          </a:solidFill>
                          <a:latin typeface="Arial"/>
                        </a:rPr>
                        <a:t>F658. Services Provided Meet Professional Standards</a:t>
                      </a:r>
                      <a:endParaRPr lang="en-US" sz="900" b="1" i="0" u="none" strike="noStrike" noProof="0">
                        <a:solidFill>
                          <a:srgbClr val="FFFFFF"/>
                        </a:solidFill>
                        <a:latin typeface="Arial"/>
                      </a:endParaRP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buNone/>
                      </a:pPr>
                      <a:r>
                        <a:rPr lang="en-US" sz="900"/>
                        <a:t>Complaint</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49978697"/>
                  </a:ext>
                </a:extLst>
              </a:tr>
              <a:tr h="274320">
                <a:tc>
                  <a:txBody>
                    <a:bodyPr/>
                    <a:lstStyle/>
                    <a:p>
                      <a:pPr lvl="0" algn="l">
                        <a:lnSpc>
                          <a:spcPct val="100000"/>
                        </a:lnSpc>
                        <a:spcBef>
                          <a:spcPts val="0"/>
                        </a:spcBef>
                        <a:spcAft>
                          <a:spcPts val="0"/>
                        </a:spcAft>
                        <a:buNone/>
                      </a:pPr>
                      <a:r>
                        <a:rPr lang="en-US" sz="900" b="0" i="0" u="none" strike="noStrike" noProof="0">
                          <a:solidFill>
                            <a:srgbClr val="000000"/>
                          </a:solidFill>
                          <a:latin typeface="Arial"/>
                        </a:rPr>
                        <a:t>K358. (Life Safety) Fire Alarm System</a:t>
                      </a:r>
                    </a:p>
                    <a:p>
                      <a:pPr lvl="0">
                        <a:buNone/>
                      </a:pPr>
                      <a:endParaRPr lang="en-US" sz="900"/>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buNone/>
                      </a:pPr>
                      <a:r>
                        <a:rPr lang="en-US" sz="900"/>
                        <a:t>Certification Survey</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66147451"/>
                  </a:ext>
                </a:extLst>
              </a:tr>
            </a:tbl>
          </a:graphicData>
        </a:graphic>
      </p:graphicFrame>
      <p:graphicFrame>
        <p:nvGraphicFramePr>
          <p:cNvPr id="9" name="Table 8">
            <a:extLst>
              <a:ext uri="{FF2B5EF4-FFF2-40B4-BE49-F238E27FC236}">
                <a16:creationId xmlns:a16="http://schemas.microsoft.com/office/drawing/2014/main" id="{5A5EAA15-2CC0-F8F3-332A-51FB5F4FA31F}"/>
              </a:ext>
            </a:extLst>
          </p:cNvPr>
          <p:cNvGraphicFramePr>
            <a:graphicFrameLocks noGrp="1"/>
          </p:cNvGraphicFramePr>
          <p:nvPr>
            <p:extLst>
              <p:ext uri="{D42A27DB-BD31-4B8C-83A1-F6EECF244321}">
                <p14:modId xmlns:p14="http://schemas.microsoft.com/office/powerpoint/2010/main" val="1753984643"/>
              </p:ext>
            </p:extLst>
          </p:nvPr>
        </p:nvGraphicFramePr>
        <p:xfrm>
          <a:off x="2432270" y="623081"/>
          <a:ext cx="1922681" cy="1618332"/>
        </p:xfrm>
        <a:graphic>
          <a:graphicData uri="http://schemas.openxmlformats.org/drawingml/2006/table">
            <a:tbl>
              <a:tblPr firstRow="1" bandRow="1">
                <a:tableStyleId>{5C22544A-7EE6-4342-B048-85BDC9FD1C3A}</a:tableStyleId>
              </a:tblPr>
              <a:tblGrid>
                <a:gridCol w="1030952">
                  <a:extLst>
                    <a:ext uri="{9D8B030D-6E8A-4147-A177-3AD203B41FA5}">
                      <a16:colId xmlns:a16="http://schemas.microsoft.com/office/drawing/2014/main" val="2740655816"/>
                    </a:ext>
                  </a:extLst>
                </a:gridCol>
                <a:gridCol w="115417">
                  <a:extLst>
                    <a:ext uri="{9D8B030D-6E8A-4147-A177-3AD203B41FA5}">
                      <a16:colId xmlns:a16="http://schemas.microsoft.com/office/drawing/2014/main" val="1160717301"/>
                    </a:ext>
                  </a:extLst>
                </a:gridCol>
                <a:gridCol w="776312">
                  <a:extLst>
                    <a:ext uri="{9D8B030D-6E8A-4147-A177-3AD203B41FA5}">
                      <a16:colId xmlns:a16="http://schemas.microsoft.com/office/drawing/2014/main" val="2152498504"/>
                    </a:ext>
                  </a:extLst>
                </a:gridCol>
              </a:tblGrid>
              <a:tr h="446570">
                <a:tc>
                  <a:txBody>
                    <a:bodyPr/>
                    <a:lstStyle/>
                    <a:p>
                      <a:pPr lvl="0" algn="ctr">
                        <a:buNone/>
                      </a:pPr>
                      <a:r>
                        <a:rPr lang="en-US" sz="1600" b="1" i="0" u="none" strike="noStrike" noProof="0">
                          <a:solidFill>
                            <a:srgbClr val="FFFFFF"/>
                          </a:solidFill>
                          <a:latin typeface="Arial"/>
                        </a:rPr>
                        <a:t>Q4</a:t>
                      </a:r>
                      <a:endParaRPr lang="en-US"/>
                    </a:p>
                    <a:p>
                      <a:pPr lvl="0" algn="ctr">
                        <a:buNone/>
                      </a:pPr>
                      <a:r>
                        <a:rPr lang="en-US" sz="900"/>
                        <a:t>7/1/24-9/30/24</a:t>
                      </a:r>
                    </a:p>
                  </a:txBody>
                  <a:tcPr marL="45720" marR="4572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lvl="0" algn="ctr">
                        <a:buNone/>
                      </a:pPr>
                      <a:r>
                        <a:rPr lang="en-US" sz="900"/>
                        <a:t>Reason for Investigation</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r>
                        <a:rPr lang="en-US" sz="900"/>
                        <a:t>Reason for Investigation</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34538042"/>
                  </a:ext>
                </a:extLst>
              </a:tr>
              <a:tr h="274320">
                <a:tc gridSpan="3">
                  <a:txBody>
                    <a:bodyPr/>
                    <a:lstStyle/>
                    <a:p>
                      <a:pPr algn="ctr"/>
                      <a:r>
                        <a:rPr lang="en-US" sz="900" b="1" i="1">
                          <a:solidFill>
                            <a:srgbClr val="FF0000"/>
                          </a:solidFill>
                        </a:rPr>
                        <a:t>7</a:t>
                      </a:r>
                      <a:r>
                        <a:rPr lang="en-US" sz="900" b="1" i="1">
                          <a:solidFill>
                            <a:schemeClr val="tx1"/>
                          </a:solidFill>
                        </a:rPr>
                        <a:t> IJs across </a:t>
                      </a:r>
                      <a:r>
                        <a:rPr lang="en-US" sz="900" b="1" i="1">
                          <a:solidFill>
                            <a:srgbClr val="FF0000"/>
                          </a:solidFill>
                        </a:rPr>
                        <a:t>5</a:t>
                      </a:r>
                      <a:r>
                        <a:rPr lang="en-US" sz="900" b="1" i="1">
                          <a:solidFill>
                            <a:schemeClr val="tx1"/>
                          </a:solidFill>
                        </a:rPr>
                        <a:t> facilities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hMerge="1">
                  <a:txBody>
                    <a:bodyPr/>
                    <a:lstStyle/>
                    <a:p>
                      <a:endParaRPr lang="en-US"/>
                    </a:p>
                  </a:txBody>
                  <a:tcPr marL="45720" marR="45720" anchor="ctr">
                    <a:lnR w="12700" cap="flat" cmpd="sng" algn="ctr">
                      <a:solidFill>
                        <a:schemeClr val="accent1"/>
                      </a:solidFill>
                      <a:prstDash val="solid"/>
                      <a:round/>
                      <a:headEnd type="none" w="med" len="med"/>
                      <a:tailEnd type="none" w="med" len="med"/>
                    </a:lnR>
                    <a:solidFill>
                      <a:srgbClr val="92D050"/>
                    </a:solidFill>
                  </a:tcPr>
                </a:tc>
                <a:extLst>
                  <a:ext uri="{0D108BD9-81ED-4DB2-BD59-A6C34878D82A}">
                    <a16:rowId xmlns:a16="http://schemas.microsoft.com/office/drawing/2014/main" val="334656660"/>
                  </a:ext>
                </a:extLst>
              </a:tr>
              <a:tr h="3657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F684. Quality of Care</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900"/>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a:t>Complaint &amp; 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41169948"/>
                  </a:ext>
                </a:extLst>
              </a:tr>
              <a:tr h="50581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F689. Free of Accidents and Hazards</a:t>
                      </a:r>
                      <a:r>
                        <a:rPr lang="en-US" sz="800" i="1">
                          <a:solidFill>
                            <a:srgbClr val="FF0000"/>
                          </a:solidFill>
                        </a:rPr>
                        <a:t> at 2 facilities</a:t>
                      </a:r>
                      <a:endParaRPr lang="en-US" sz="900" i="1">
                        <a:solidFill>
                          <a:srgbClr val="FF0000"/>
                        </a:solidFill>
                      </a:endParaRP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a:t>Certification Survey &amp; 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41416803"/>
                  </a:ext>
                </a:extLst>
              </a:tr>
            </a:tbl>
          </a:graphicData>
        </a:graphic>
      </p:graphicFrame>
      <p:sp>
        <p:nvSpPr>
          <p:cNvPr id="16" name="TextBox 15">
            <a:extLst>
              <a:ext uri="{FF2B5EF4-FFF2-40B4-BE49-F238E27FC236}">
                <a16:creationId xmlns:a16="http://schemas.microsoft.com/office/drawing/2014/main" id="{68F4E798-914B-4B00-3864-39750262B977}"/>
              </a:ext>
            </a:extLst>
          </p:cNvPr>
          <p:cNvSpPr txBox="1"/>
          <p:nvPr/>
        </p:nvSpPr>
        <p:spPr>
          <a:xfrm>
            <a:off x="3889224" y="147570"/>
            <a:ext cx="4429844" cy="369332"/>
          </a:xfrm>
          <a:prstGeom prst="rect">
            <a:avLst/>
          </a:prstGeom>
          <a:solidFill>
            <a:srgbClr val="FFFF00"/>
          </a:solidFill>
          <a:ln w="19050">
            <a:solidFill>
              <a:srgbClr val="003D9C"/>
            </a:solidFill>
          </a:ln>
        </p:spPr>
        <p:txBody>
          <a:bodyPr wrap="square" rtlCol="0">
            <a:spAutoFit/>
          </a:bodyPr>
          <a:lstStyle/>
          <a:p>
            <a:pPr marL="171450" indent="-171450">
              <a:buClr>
                <a:srgbClr val="C00000"/>
              </a:buClr>
              <a:buFont typeface="Arial" panose="020B0604020202020204" pitchFamily="34" charset="0"/>
              <a:buChar char="•"/>
            </a:pPr>
            <a:r>
              <a:rPr lang="en-US" sz="900">
                <a:solidFill>
                  <a:srgbClr val="C00000"/>
                </a:solidFill>
              </a:rPr>
              <a:t>A </a:t>
            </a:r>
            <a:r>
              <a:rPr lang="en-US" sz="900" b="1">
                <a:solidFill>
                  <a:srgbClr val="C00000"/>
                </a:solidFill>
              </a:rPr>
              <a:t>red arrow </a:t>
            </a:r>
            <a:r>
              <a:rPr lang="en-US" sz="900">
                <a:solidFill>
                  <a:srgbClr val="C00000"/>
                </a:solidFill>
              </a:rPr>
              <a:t>indicates IJ deficiencies that have been seen across quarters.</a:t>
            </a:r>
          </a:p>
          <a:p>
            <a:pPr marL="171450" indent="-171450">
              <a:buClr>
                <a:srgbClr val="C00000"/>
              </a:buClr>
              <a:buFont typeface="Arial" panose="020B0604020202020204" pitchFamily="34" charset="0"/>
              <a:buChar char="•"/>
            </a:pPr>
            <a:r>
              <a:rPr lang="en-US" sz="900">
                <a:solidFill>
                  <a:srgbClr val="C00000"/>
                </a:solidFill>
              </a:rPr>
              <a:t>An </a:t>
            </a:r>
            <a:r>
              <a:rPr lang="en-US" sz="900" b="1">
                <a:solidFill>
                  <a:srgbClr val="C00000"/>
                </a:solidFill>
              </a:rPr>
              <a:t>exclamation point </a:t>
            </a:r>
            <a:r>
              <a:rPr lang="en-US" sz="900">
                <a:solidFill>
                  <a:srgbClr val="C00000"/>
                </a:solidFill>
              </a:rPr>
              <a:t>indicates an IJ that was </a:t>
            </a:r>
            <a:r>
              <a:rPr lang="en-US" sz="900" i="1">
                <a:solidFill>
                  <a:srgbClr val="C00000"/>
                </a:solidFill>
              </a:rPr>
              <a:t>not seen </a:t>
            </a:r>
            <a:r>
              <a:rPr lang="en-US" sz="900">
                <a:solidFill>
                  <a:srgbClr val="C00000"/>
                </a:solidFill>
              </a:rPr>
              <a:t>in the previous quarter.</a:t>
            </a:r>
          </a:p>
        </p:txBody>
      </p:sp>
      <p:cxnSp>
        <p:nvCxnSpPr>
          <p:cNvPr id="23" name="Straight Arrow Connector 22">
            <a:extLst>
              <a:ext uri="{FF2B5EF4-FFF2-40B4-BE49-F238E27FC236}">
                <a16:creationId xmlns:a16="http://schemas.microsoft.com/office/drawing/2014/main" id="{18E45A72-AC17-305D-868F-E0ED3D608124}"/>
              </a:ext>
            </a:extLst>
          </p:cNvPr>
          <p:cNvCxnSpPr>
            <a:cxnSpLocks/>
          </p:cNvCxnSpPr>
          <p:nvPr/>
        </p:nvCxnSpPr>
        <p:spPr>
          <a:xfrm>
            <a:off x="2077056" y="1566343"/>
            <a:ext cx="274320" cy="0"/>
          </a:xfrm>
          <a:prstGeom prst="straightConnector1">
            <a:avLst/>
          </a:prstGeom>
          <a:ln w="28575">
            <a:solidFill>
              <a:srgbClr val="ED1C2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8DF4EA7-7456-CCD6-81E8-75128E750656}"/>
              </a:ext>
            </a:extLst>
          </p:cNvPr>
          <p:cNvCxnSpPr>
            <a:cxnSpLocks/>
          </p:cNvCxnSpPr>
          <p:nvPr/>
        </p:nvCxnSpPr>
        <p:spPr>
          <a:xfrm>
            <a:off x="2077056" y="2007845"/>
            <a:ext cx="274320" cy="0"/>
          </a:xfrm>
          <a:prstGeom prst="straightConnector1">
            <a:avLst/>
          </a:prstGeom>
          <a:ln w="28575">
            <a:solidFill>
              <a:srgbClr val="ED1C24"/>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Table 24">
            <a:extLst>
              <a:ext uri="{FF2B5EF4-FFF2-40B4-BE49-F238E27FC236}">
                <a16:creationId xmlns:a16="http://schemas.microsoft.com/office/drawing/2014/main" id="{AE50A4AB-D88F-98F7-CC3F-911DE871D243}"/>
              </a:ext>
            </a:extLst>
          </p:cNvPr>
          <p:cNvGraphicFramePr>
            <a:graphicFrameLocks noGrp="1"/>
          </p:cNvGraphicFramePr>
          <p:nvPr>
            <p:extLst>
              <p:ext uri="{D42A27DB-BD31-4B8C-83A1-F6EECF244321}">
                <p14:modId xmlns:p14="http://schemas.microsoft.com/office/powerpoint/2010/main" val="934553026"/>
              </p:ext>
            </p:extLst>
          </p:nvPr>
        </p:nvGraphicFramePr>
        <p:xfrm>
          <a:off x="2431988" y="2610145"/>
          <a:ext cx="1918622" cy="365760"/>
        </p:xfrm>
        <a:graphic>
          <a:graphicData uri="http://schemas.openxmlformats.org/drawingml/2006/table">
            <a:tbl>
              <a:tblPr firstRow="1" bandRow="1">
                <a:tableStyleId>{5C22544A-7EE6-4342-B048-85BDC9FD1C3A}</a:tableStyleId>
              </a:tblPr>
              <a:tblGrid>
                <a:gridCol w="1143949">
                  <a:extLst>
                    <a:ext uri="{9D8B030D-6E8A-4147-A177-3AD203B41FA5}">
                      <a16:colId xmlns:a16="http://schemas.microsoft.com/office/drawing/2014/main" val="315756705"/>
                    </a:ext>
                  </a:extLst>
                </a:gridCol>
                <a:gridCol w="774673">
                  <a:extLst>
                    <a:ext uri="{9D8B030D-6E8A-4147-A177-3AD203B41FA5}">
                      <a16:colId xmlns:a16="http://schemas.microsoft.com/office/drawing/2014/main" val="161854997"/>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tx1"/>
                          </a:solidFill>
                        </a:rPr>
                        <a:t>F600. Free from Abuse/Neglect</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DD5F6"/>
                    </a:solidFill>
                  </a:tcPr>
                </a:tc>
                <a:tc>
                  <a:txBody>
                    <a:bodyPr/>
                    <a:lstStyle/>
                    <a:p>
                      <a:r>
                        <a:rPr lang="en-US" sz="900" b="0">
                          <a:solidFill>
                            <a:schemeClr val="tx1"/>
                          </a:solidFill>
                        </a:rPr>
                        <a:t>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DD5F6"/>
                    </a:solidFill>
                  </a:tcPr>
                </a:tc>
                <a:extLst>
                  <a:ext uri="{0D108BD9-81ED-4DB2-BD59-A6C34878D82A}">
                    <a16:rowId xmlns:a16="http://schemas.microsoft.com/office/drawing/2014/main" val="1218092624"/>
                  </a:ext>
                </a:extLst>
              </a:tr>
            </a:tbl>
          </a:graphicData>
        </a:graphic>
      </p:graphicFrame>
      <p:graphicFrame>
        <p:nvGraphicFramePr>
          <p:cNvPr id="21" name="Table 20">
            <a:extLst>
              <a:ext uri="{FF2B5EF4-FFF2-40B4-BE49-F238E27FC236}">
                <a16:creationId xmlns:a16="http://schemas.microsoft.com/office/drawing/2014/main" id="{5D19158E-D226-190D-E623-6565740E722C}"/>
              </a:ext>
            </a:extLst>
          </p:cNvPr>
          <p:cNvGraphicFramePr>
            <a:graphicFrameLocks noGrp="1"/>
          </p:cNvGraphicFramePr>
          <p:nvPr>
            <p:extLst>
              <p:ext uri="{D42A27DB-BD31-4B8C-83A1-F6EECF244321}">
                <p14:modId xmlns:p14="http://schemas.microsoft.com/office/powerpoint/2010/main" val="28051649"/>
              </p:ext>
            </p:extLst>
          </p:nvPr>
        </p:nvGraphicFramePr>
        <p:xfrm>
          <a:off x="2427928" y="2976159"/>
          <a:ext cx="1922681" cy="1600200"/>
        </p:xfrm>
        <a:graphic>
          <a:graphicData uri="http://schemas.openxmlformats.org/drawingml/2006/table">
            <a:tbl>
              <a:tblPr firstRow="1" bandRow="1">
                <a:tableStyleId>{5C22544A-7EE6-4342-B048-85BDC9FD1C3A}</a:tableStyleId>
              </a:tblPr>
              <a:tblGrid>
                <a:gridCol w="1146369">
                  <a:extLst>
                    <a:ext uri="{9D8B030D-6E8A-4147-A177-3AD203B41FA5}">
                      <a16:colId xmlns:a16="http://schemas.microsoft.com/office/drawing/2014/main" val="315756705"/>
                    </a:ext>
                  </a:extLst>
                </a:gridCol>
                <a:gridCol w="776312">
                  <a:extLst>
                    <a:ext uri="{9D8B030D-6E8A-4147-A177-3AD203B41FA5}">
                      <a16:colId xmlns:a16="http://schemas.microsoft.com/office/drawing/2014/main" val="161854997"/>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tx1"/>
                          </a:solidFill>
                        </a:rPr>
                        <a:t>F609. Reporting of Alleged Violations</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8EBFA"/>
                    </a:solidFill>
                  </a:tcPr>
                </a:tc>
                <a:tc>
                  <a:txBody>
                    <a:bodyPr/>
                    <a:lstStyle/>
                    <a:p>
                      <a:r>
                        <a:rPr lang="en-US" sz="900" b="0">
                          <a:solidFill>
                            <a:schemeClr val="tx1"/>
                          </a:solidFill>
                        </a:rPr>
                        <a:t>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EBFA"/>
                    </a:solidFill>
                  </a:tcPr>
                </a:tc>
                <a:extLst>
                  <a:ext uri="{0D108BD9-81ED-4DB2-BD59-A6C34878D82A}">
                    <a16:rowId xmlns:a16="http://schemas.microsoft.com/office/drawing/2014/main" val="355206445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tx1"/>
                          </a:solidFill>
                        </a:rPr>
                        <a:t>F610. Investigate/ Prevent/Correct Alleged Violation</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DD5F6"/>
                    </a:solidFill>
                  </a:tcPr>
                </a:tc>
                <a:tc>
                  <a:txBody>
                    <a:bodyPr/>
                    <a:lstStyle/>
                    <a:p>
                      <a:r>
                        <a:rPr lang="en-US" sz="900" b="0">
                          <a:solidFill>
                            <a:schemeClr val="tx1"/>
                          </a:solidFill>
                        </a:rPr>
                        <a:t>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DD5F6"/>
                    </a:solidFill>
                  </a:tcPr>
                </a:tc>
                <a:extLst>
                  <a:ext uri="{0D108BD9-81ED-4DB2-BD59-A6C34878D82A}">
                    <a16:rowId xmlns:a16="http://schemas.microsoft.com/office/drawing/2014/main" val="121809262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tx1"/>
                          </a:solidFill>
                        </a:rPr>
                        <a:t>K341. Fire Alarm System - Installation</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8EBFA"/>
                    </a:solidFill>
                  </a:tcPr>
                </a:tc>
                <a:tc>
                  <a:txBody>
                    <a:bodyPr/>
                    <a:lstStyle/>
                    <a:p>
                      <a:r>
                        <a:rPr lang="en-US" sz="900" b="0">
                          <a:solidFill>
                            <a:schemeClr val="tx1"/>
                          </a:solidFill>
                        </a:rPr>
                        <a:t>Certification Survey</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EBFA"/>
                    </a:solidFill>
                  </a:tcPr>
                </a:tc>
                <a:extLst>
                  <a:ext uri="{0D108BD9-81ED-4DB2-BD59-A6C34878D82A}">
                    <a16:rowId xmlns:a16="http://schemas.microsoft.com/office/drawing/2014/main" val="413121112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tx1"/>
                          </a:solidFill>
                        </a:rPr>
                        <a:t>K351. Sprinkler System - Installation</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DD5F6"/>
                    </a:solidFill>
                  </a:tcPr>
                </a:tc>
                <a:tc>
                  <a:txBody>
                    <a:bodyPr/>
                    <a:lstStyle/>
                    <a:p>
                      <a:r>
                        <a:rPr lang="en-US" sz="900" b="0">
                          <a:solidFill>
                            <a:schemeClr val="tx1"/>
                          </a:solidFill>
                        </a:rPr>
                        <a:t>Certification Survey</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DD5F6"/>
                    </a:solidFill>
                  </a:tcPr>
                </a:tc>
                <a:extLst>
                  <a:ext uri="{0D108BD9-81ED-4DB2-BD59-A6C34878D82A}">
                    <a16:rowId xmlns:a16="http://schemas.microsoft.com/office/drawing/2014/main" val="897094093"/>
                  </a:ext>
                </a:extLst>
              </a:tr>
            </a:tbl>
          </a:graphicData>
        </a:graphic>
      </p:graphicFrame>
      <p:pic>
        <p:nvPicPr>
          <p:cNvPr id="22" name="Picture 2" descr="Warning PNGs for Free Download">
            <a:extLst>
              <a:ext uri="{FF2B5EF4-FFF2-40B4-BE49-F238E27FC236}">
                <a16:creationId xmlns:a16="http://schemas.microsoft.com/office/drawing/2014/main" id="{6EC85DB9-EBE0-2ACF-BF34-9A4E8B3C6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164" y="3039904"/>
            <a:ext cx="263932" cy="26393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Warning PNGs for Free Download">
            <a:extLst>
              <a:ext uri="{FF2B5EF4-FFF2-40B4-BE49-F238E27FC236}">
                <a16:creationId xmlns:a16="http://schemas.microsoft.com/office/drawing/2014/main" id="{6D6ED4B7-3DF9-2F69-026A-21A69DC6E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164" y="3461354"/>
            <a:ext cx="263932" cy="26393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Warning PNGs for Free Download">
            <a:extLst>
              <a:ext uri="{FF2B5EF4-FFF2-40B4-BE49-F238E27FC236}">
                <a16:creationId xmlns:a16="http://schemas.microsoft.com/office/drawing/2014/main" id="{3891CA0F-F679-E21F-B645-43C392A43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164" y="3920802"/>
            <a:ext cx="263932" cy="26393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Warning PNGs for Free Download">
            <a:extLst>
              <a:ext uri="{FF2B5EF4-FFF2-40B4-BE49-F238E27FC236}">
                <a16:creationId xmlns:a16="http://schemas.microsoft.com/office/drawing/2014/main" id="{877570E7-D854-4505-F57B-4E16385C6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056" y="4266418"/>
            <a:ext cx="263932" cy="2639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Table 29">
            <a:extLst>
              <a:ext uri="{FF2B5EF4-FFF2-40B4-BE49-F238E27FC236}">
                <a16:creationId xmlns:a16="http://schemas.microsoft.com/office/drawing/2014/main" id="{02BB2B33-3229-7B4A-D5D9-198A5C61401C}"/>
              </a:ext>
            </a:extLst>
          </p:cNvPr>
          <p:cNvGraphicFramePr>
            <a:graphicFrameLocks noGrp="1"/>
          </p:cNvGraphicFramePr>
          <p:nvPr>
            <p:extLst>
              <p:ext uri="{D42A27DB-BD31-4B8C-83A1-F6EECF244321}">
                <p14:modId xmlns:p14="http://schemas.microsoft.com/office/powerpoint/2010/main" val="3334219289"/>
              </p:ext>
            </p:extLst>
          </p:nvPr>
        </p:nvGraphicFramePr>
        <p:xfrm>
          <a:off x="4792997" y="625370"/>
          <a:ext cx="1922681" cy="746760"/>
        </p:xfrm>
        <a:graphic>
          <a:graphicData uri="http://schemas.openxmlformats.org/drawingml/2006/table">
            <a:tbl>
              <a:tblPr firstRow="1" bandRow="1">
                <a:tableStyleId>{5C22544A-7EE6-4342-B048-85BDC9FD1C3A}</a:tableStyleId>
              </a:tblPr>
              <a:tblGrid>
                <a:gridCol w="1030952">
                  <a:extLst>
                    <a:ext uri="{9D8B030D-6E8A-4147-A177-3AD203B41FA5}">
                      <a16:colId xmlns:a16="http://schemas.microsoft.com/office/drawing/2014/main" val="2740655816"/>
                    </a:ext>
                  </a:extLst>
                </a:gridCol>
                <a:gridCol w="891729">
                  <a:extLst>
                    <a:ext uri="{9D8B030D-6E8A-4147-A177-3AD203B41FA5}">
                      <a16:colId xmlns:a16="http://schemas.microsoft.com/office/drawing/2014/main" val="1160717301"/>
                    </a:ext>
                  </a:extLst>
                </a:gridCol>
              </a:tblGrid>
              <a:tr h="446570">
                <a:tc>
                  <a:txBody>
                    <a:bodyPr/>
                    <a:lstStyle/>
                    <a:p>
                      <a:pPr lvl="0" algn="ctr">
                        <a:buNone/>
                      </a:pPr>
                      <a:r>
                        <a:rPr lang="en-US" sz="1600" b="1" i="0" u="none" strike="noStrike" noProof="0">
                          <a:solidFill>
                            <a:srgbClr val="FFFFFF"/>
                          </a:solidFill>
                          <a:latin typeface="Arial"/>
                        </a:rPr>
                        <a:t>Q1</a:t>
                      </a:r>
                      <a:endParaRPr lang="en-US"/>
                    </a:p>
                    <a:p>
                      <a:pPr lvl="0" algn="ctr">
                        <a:buNone/>
                      </a:pPr>
                      <a:r>
                        <a:rPr lang="en-US" sz="900"/>
                        <a:t>10/1/24-12/31/24</a:t>
                      </a:r>
                    </a:p>
                  </a:txBody>
                  <a:tcPr marL="45720" marR="4572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lumMod val="25000"/>
                      </a:schemeClr>
                    </a:solidFill>
                  </a:tcPr>
                </a:tc>
                <a:tc>
                  <a:txBody>
                    <a:bodyPr/>
                    <a:lstStyle/>
                    <a:p>
                      <a:pPr lvl="0" algn="ctr">
                        <a:buNone/>
                      </a:pPr>
                      <a:r>
                        <a:rPr lang="en-US" sz="900"/>
                        <a:t>Reason for Investigation</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5000"/>
                      </a:schemeClr>
                    </a:solidFill>
                  </a:tcPr>
                </a:tc>
                <a:extLst>
                  <a:ext uri="{0D108BD9-81ED-4DB2-BD59-A6C34878D82A}">
                    <a16:rowId xmlns:a16="http://schemas.microsoft.com/office/drawing/2014/main" val="434538042"/>
                  </a:ext>
                </a:extLst>
              </a:tr>
              <a:tr h="274320">
                <a:tc gridSpan="2">
                  <a:txBody>
                    <a:bodyPr/>
                    <a:lstStyle/>
                    <a:p>
                      <a:pPr algn="ctr"/>
                      <a:r>
                        <a:rPr lang="en-US" sz="900" b="1" i="1">
                          <a:solidFill>
                            <a:srgbClr val="FF0000"/>
                          </a:solidFill>
                        </a:rPr>
                        <a:t>5</a:t>
                      </a:r>
                      <a:r>
                        <a:rPr lang="en-US" sz="900" b="1" i="1">
                          <a:solidFill>
                            <a:schemeClr val="tx1"/>
                          </a:solidFill>
                        </a:rPr>
                        <a:t> IJs across </a:t>
                      </a:r>
                      <a:r>
                        <a:rPr lang="en-US" sz="900" b="1" i="1">
                          <a:solidFill>
                            <a:srgbClr val="FF0000"/>
                          </a:solidFill>
                        </a:rPr>
                        <a:t>5</a:t>
                      </a:r>
                      <a:r>
                        <a:rPr lang="en-US" sz="900" b="1" i="1">
                          <a:solidFill>
                            <a:schemeClr val="tx1"/>
                          </a:solidFill>
                        </a:rPr>
                        <a:t> facilities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extLst>
                  <a:ext uri="{0D108BD9-81ED-4DB2-BD59-A6C34878D82A}">
                    <a16:rowId xmlns:a16="http://schemas.microsoft.com/office/drawing/2014/main" val="334656660"/>
                  </a:ext>
                </a:extLst>
              </a:tr>
            </a:tbl>
          </a:graphicData>
        </a:graphic>
      </p:graphicFrame>
      <p:cxnSp>
        <p:nvCxnSpPr>
          <p:cNvPr id="32" name="Straight Arrow Connector 31">
            <a:extLst>
              <a:ext uri="{FF2B5EF4-FFF2-40B4-BE49-F238E27FC236}">
                <a16:creationId xmlns:a16="http://schemas.microsoft.com/office/drawing/2014/main" id="{145757C2-1F23-C410-E281-D185C931E35D}"/>
              </a:ext>
            </a:extLst>
          </p:cNvPr>
          <p:cNvCxnSpPr>
            <a:cxnSpLocks/>
          </p:cNvCxnSpPr>
          <p:nvPr/>
        </p:nvCxnSpPr>
        <p:spPr>
          <a:xfrm>
            <a:off x="4471528" y="1991042"/>
            <a:ext cx="274320" cy="0"/>
          </a:xfrm>
          <a:prstGeom prst="straightConnector1">
            <a:avLst/>
          </a:prstGeom>
          <a:ln w="28575">
            <a:solidFill>
              <a:srgbClr val="ED1C24"/>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5" name="Table 34">
            <a:extLst>
              <a:ext uri="{FF2B5EF4-FFF2-40B4-BE49-F238E27FC236}">
                <a16:creationId xmlns:a16="http://schemas.microsoft.com/office/drawing/2014/main" id="{64A66891-A35F-763E-9ACE-7D58A543FEE8}"/>
              </a:ext>
            </a:extLst>
          </p:cNvPr>
          <p:cNvGraphicFramePr>
            <a:graphicFrameLocks noGrp="1"/>
          </p:cNvGraphicFramePr>
          <p:nvPr>
            <p:extLst>
              <p:ext uri="{D42A27DB-BD31-4B8C-83A1-F6EECF244321}">
                <p14:modId xmlns:p14="http://schemas.microsoft.com/office/powerpoint/2010/main" val="2217388156"/>
              </p:ext>
            </p:extLst>
          </p:nvPr>
        </p:nvGraphicFramePr>
        <p:xfrm>
          <a:off x="4789051" y="1730203"/>
          <a:ext cx="1922681" cy="509927"/>
        </p:xfrm>
        <a:graphic>
          <a:graphicData uri="http://schemas.openxmlformats.org/drawingml/2006/table">
            <a:tbl>
              <a:tblPr firstRow="1" bandRow="1">
                <a:tableStyleId>{5C22544A-7EE6-4342-B048-85BDC9FD1C3A}</a:tableStyleId>
              </a:tblPr>
              <a:tblGrid>
                <a:gridCol w="1146369">
                  <a:extLst>
                    <a:ext uri="{9D8B030D-6E8A-4147-A177-3AD203B41FA5}">
                      <a16:colId xmlns:a16="http://schemas.microsoft.com/office/drawing/2014/main" val="315756705"/>
                    </a:ext>
                  </a:extLst>
                </a:gridCol>
                <a:gridCol w="776312">
                  <a:extLst>
                    <a:ext uri="{9D8B030D-6E8A-4147-A177-3AD203B41FA5}">
                      <a16:colId xmlns:a16="http://schemas.microsoft.com/office/drawing/2014/main" val="161854997"/>
                    </a:ext>
                  </a:extLst>
                </a:gridCol>
              </a:tblGrid>
              <a:tr h="509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tx1"/>
                          </a:solidFill>
                        </a:rPr>
                        <a:t>F689. Free of Accidents and Hazards </a:t>
                      </a:r>
                      <a:r>
                        <a:rPr lang="en-US" sz="800" b="0" i="1">
                          <a:solidFill>
                            <a:srgbClr val="FF0000"/>
                          </a:solidFill>
                        </a:rPr>
                        <a:t>at 4 facilities</a:t>
                      </a:r>
                      <a:endParaRPr lang="en-US" sz="900" b="0" i="1">
                        <a:solidFill>
                          <a:srgbClr val="FF0000"/>
                        </a:solidFill>
                      </a:endParaRP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DD5F6"/>
                    </a:solidFill>
                  </a:tcPr>
                </a:tc>
                <a:tc>
                  <a:txBody>
                    <a:bodyPr/>
                    <a:lstStyle/>
                    <a:p>
                      <a:r>
                        <a:rPr lang="en-US" sz="900" b="0">
                          <a:solidFill>
                            <a:schemeClr val="tx1"/>
                          </a:solidFill>
                        </a:rPr>
                        <a:t>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DD5F6"/>
                    </a:solidFill>
                  </a:tcPr>
                </a:tc>
                <a:extLst>
                  <a:ext uri="{0D108BD9-81ED-4DB2-BD59-A6C34878D82A}">
                    <a16:rowId xmlns:a16="http://schemas.microsoft.com/office/drawing/2014/main" val="1218092624"/>
                  </a:ext>
                </a:extLst>
              </a:tr>
            </a:tbl>
          </a:graphicData>
        </a:graphic>
      </p:graphicFrame>
      <p:pic>
        <p:nvPicPr>
          <p:cNvPr id="36" name="Picture 2" descr="Warning PNGs for Free Download">
            <a:extLst>
              <a:ext uri="{FF2B5EF4-FFF2-40B4-BE49-F238E27FC236}">
                <a16:creationId xmlns:a16="http://schemas.microsoft.com/office/drawing/2014/main" id="{416C75A9-20B7-58F1-5037-2AB955747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31" y="3949104"/>
            <a:ext cx="263932" cy="2639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Warning PNGs for Free Download">
            <a:extLst>
              <a:ext uri="{FF2B5EF4-FFF2-40B4-BE49-F238E27FC236}">
                <a16:creationId xmlns:a16="http://schemas.microsoft.com/office/drawing/2014/main" id="{52600256-5AE2-42AA-188B-DF3FC2133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164" y="2672511"/>
            <a:ext cx="263932" cy="2639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F4AE3B20-7713-0CDF-E40E-753F4ECAAD5B}"/>
              </a:ext>
            </a:extLst>
          </p:cNvPr>
          <p:cNvGraphicFramePr>
            <a:graphicFrameLocks noGrp="1"/>
          </p:cNvGraphicFramePr>
          <p:nvPr>
            <p:extLst>
              <p:ext uri="{D42A27DB-BD31-4B8C-83A1-F6EECF244321}">
                <p14:modId xmlns:p14="http://schemas.microsoft.com/office/powerpoint/2010/main" val="1224771315"/>
              </p:ext>
            </p:extLst>
          </p:nvPr>
        </p:nvGraphicFramePr>
        <p:xfrm>
          <a:off x="7158037" y="1735931"/>
          <a:ext cx="1916290" cy="2651760"/>
        </p:xfrm>
        <a:graphic>
          <a:graphicData uri="http://schemas.openxmlformats.org/drawingml/2006/table">
            <a:tbl>
              <a:tblPr firstRow="1" bandRow="1">
                <a:tableStyleId>{5C22544A-7EE6-4342-B048-85BDC9FD1C3A}</a:tableStyleId>
              </a:tblPr>
              <a:tblGrid>
                <a:gridCol w="1185314">
                  <a:extLst>
                    <a:ext uri="{9D8B030D-6E8A-4147-A177-3AD203B41FA5}">
                      <a16:colId xmlns:a16="http://schemas.microsoft.com/office/drawing/2014/main" val="1330042405"/>
                    </a:ext>
                  </a:extLst>
                </a:gridCol>
                <a:gridCol w="730976">
                  <a:extLst>
                    <a:ext uri="{9D8B030D-6E8A-4147-A177-3AD203B41FA5}">
                      <a16:colId xmlns:a16="http://schemas.microsoft.com/office/drawing/2014/main" val="207740981"/>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tx1"/>
                          </a:solidFill>
                        </a:rPr>
                        <a:t>F689. Free of Accidents and Hazards </a:t>
                      </a:r>
                      <a:r>
                        <a:rPr lang="en-US" sz="900" b="0" i="1">
                          <a:solidFill>
                            <a:srgbClr val="FF0000"/>
                          </a:solidFill>
                        </a:rPr>
                        <a:t>at 3 facilities</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D5F6"/>
                    </a:solidFill>
                  </a:tcPr>
                </a:tc>
                <a:tc>
                  <a:txBody>
                    <a:bodyPr/>
                    <a:lstStyle/>
                    <a:p>
                      <a:r>
                        <a:rPr lang="en-US" sz="900" b="0">
                          <a:solidFill>
                            <a:schemeClr val="tx1"/>
                          </a:solidFill>
                        </a:rPr>
                        <a:t>Complaint</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D5F6"/>
                    </a:solidFill>
                  </a:tcPr>
                </a:tc>
                <a:extLst>
                  <a:ext uri="{0D108BD9-81ED-4DB2-BD59-A6C34878D82A}">
                    <a16:rowId xmlns:a16="http://schemas.microsoft.com/office/drawing/2014/main" val="357477204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F760. Significant Medication Errors </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8EBFA"/>
                    </a:solidFill>
                  </a:tcPr>
                </a:tc>
                <a:tc>
                  <a:txBody>
                    <a:bodyPr/>
                    <a:lstStyle/>
                    <a:p>
                      <a:r>
                        <a:rPr lang="en-US" sz="900"/>
                        <a:t>Complaint</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8EBFA"/>
                    </a:solidFill>
                  </a:tcPr>
                </a:tc>
                <a:extLst>
                  <a:ext uri="{0D108BD9-81ED-4DB2-BD59-A6C34878D82A}">
                    <a16:rowId xmlns:a16="http://schemas.microsoft.com/office/drawing/2014/main" val="378518869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F600. Free from Abuse/Neglect</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D5F6"/>
                    </a:solidFill>
                  </a:tcPr>
                </a:tc>
                <a:tc>
                  <a:txBody>
                    <a:bodyPr/>
                    <a:lstStyle/>
                    <a:p>
                      <a:r>
                        <a:rPr lang="en-US" sz="900"/>
                        <a:t>Complaint</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D5F6"/>
                    </a:solidFill>
                  </a:tcPr>
                </a:tc>
                <a:extLst>
                  <a:ext uri="{0D108BD9-81ED-4DB2-BD59-A6C34878D82A}">
                    <a16:rowId xmlns:a16="http://schemas.microsoft.com/office/drawing/2014/main" val="1024020856"/>
                  </a:ext>
                </a:extLst>
              </a:tr>
              <a:tr h="274320">
                <a:tc>
                  <a:txBody>
                    <a:bodyPr/>
                    <a:lstStyle/>
                    <a:p>
                      <a:pPr marL="0" lvl="0" indent="0" algn="l">
                        <a:lnSpc>
                          <a:spcPct val="100000"/>
                        </a:lnSpc>
                        <a:spcBef>
                          <a:spcPts val="0"/>
                        </a:spcBef>
                        <a:spcAft>
                          <a:spcPts val="0"/>
                        </a:spcAft>
                        <a:buNone/>
                      </a:pPr>
                      <a:r>
                        <a:rPr lang="en-US" sz="900"/>
                        <a:t>F698. Dialysis</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8EB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a:t>Complaint</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8EBFA"/>
                    </a:solidFill>
                  </a:tcPr>
                </a:tc>
                <a:extLst>
                  <a:ext uri="{0D108BD9-81ED-4DB2-BD59-A6C34878D82A}">
                    <a16:rowId xmlns:a16="http://schemas.microsoft.com/office/drawing/2014/main" val="1579428857"/>
                  </a:ext>
                </a:extLst>
              </a:tr>
              <a:tr h="274320">
                <a:tc>
                  <a:txBody>
                    <a:bodyPr/>
                    <a:lstStyle/>
                    <a:p>
                      <a:pPr marL="0" lvl="0" indent="0" algn="l">
                        <a:lnSpc>
                          <a:spcPct val="100000"/>
                        </a:lnSpc>
                        <a:spcBef>
                          <a:spcPts val="0"/>
                        </a:spcBef>
                        <a:spcAft>
                          <a:spcPts val="0"/>
                        </a:spcAft>
                        <a:buNone/>
                      </a:pPr>
                      <a:r>
                        <a:rPr lang="en-US" sz="900"/>
                        <a:t>F610. Investigate/ Prevent/Correct Alleged Violation</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D5F6"/>
                    </a:solidFill>
                  </a:tcPr>
                </a:tc>
                <a:tc>
                  <a:txBody>
                    <a:bodyPr/>
                    <a:lstStyle/>
                    <a:p>
                      <a:pPr lvl="0">
                        <a:buNone/>
                      </a:pPr>
                      <a:r>
                        <a:rPr lang="en-US" sz="900"/>
                        <a:t>Certification Survey &amp; Complaint</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D5F6"/>
                    </a:solidFill>
                  </a:tcPr>
                </a:tc>
                <a:extLst>
                  <a:ext uri="{0D108BD9-81ED-4DB2-BD59-A6C34878D82A}">
                    <a16:rowId xmlns:a16="http://schemas.microsoft.com/office/drawing/2014/main" val="2452730473"/>
                  </a:ext>
                </a:extLst>
              </a:tr>
              <a:tr h="274320">
                <a:tc>
                  <a:txBody>
                    <a:bodyPr/>
                    <a:lstStyle/>
                    <a:p>
                      <a:pPr marL="0" marR="0" lvl="0" indent="0" algn="l" defTabSz="914400" rtl="0">
                        <a:lnSpc>
                          <a:spcPct val="100000"/>
                        </a:lnSpc>
                        <a:spcBef>
                          <a:spcPts val="0"/>
                        </a:spcBef>
                        <a:spcAft>
                          <a:spcPts val="0"/>
                        </a:spcAft>
                        <a:buClrTx/>
                        <a:buSzTx/>
                        <a:buFontTx/>
                        <a:buNone/>
                        <a:tabLst/>
                        <a:defRPr/>
                      </a:pPr>
                      <a:r>
                        <a:rPr lang="en-US" sz="900"/>
                        <a:t>F742. Treatment/</a:t>
                      </a:r>
                      <a:r>
                        <a:rPr lang="en-US" sz="900" err="1"/>
                        <a:t>Srvcs</a:t>
                      </a:r>
                      <a:r>
                        <a:rPr lang="en-US" sz="900"/>
                        <a:t> Mental/Psychosocial Concerns</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8EBFA"/>
                    </a:solidFill>
                  </a:tcPr>
                </a:tc>
                <a:tc>
                  <a:txBody>
                    <a:bodyPr/>
                    <a:lstStyle/>
                    <a:p>
                      <a:pPr lvl="0">
                        <a:buNone/>
                      </a:pPr>
                      <a:r>
                        <a:rPr lang="en-US" sz="900"/>
                        <a:t>Certification Survey &amp; Complaint</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8EBFA"/>
                    </a:solidFill>
                  </a:tcPr>
                </a:tc>
                <a:extLst>
                  <a:ext uri="{0D108BD9-81ED-4DB2-BD59-A6C34878D82A}">
                    <a16:rowId xmlns:a16="http://schemas.microsoft.com/office/drawing/2014/main" val="1789793267"/>
                  </a:ext>
                </a:extLst>
              </a:tr>
            </a:tbl>
          </a:graphicData>
        </a:graphic>
      </p:graphicFrame>
      <p:cxnSp>
        <p:nvCxnSpPr>
          <p:cNvPr id="6" name="Straight Arrow Connector 5">
            <a:extLst>
              <a:ext uri="{FF2B5EF4-FFF2-40B4-BE49-F238E27FC236}">
                <a16:creationId xmlns:a16="http://schemas.microsoft.com/office/drawing/2014/main" id="{62FAD575-0688-80EB-46F8-9CFE62BA0B48}"/>
              </a:ext>
            </a:extLst>
          </p:cNvPr>
          <p:cNvCxnSpPr>
            <a:cxnSpLocks/>
          </p:cNvCxnSpPr>
          <p:nvPr/>
        </p:nvCxnSpPr>
        <p:spPr>
          <a:xfrm>
            <a:off x="6809515" y="2011942"/>
            <a:ext cx="274320" cy="0"/>
          </a:xfrm>
          <a:prstGeom prst="straightConnector1">
            <a:avLst/>
          </a:prstGeom>
          <a:ln w="28575">
            <a:solidFill>
              <a:srgbClr val="ED1C24"/>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729E0A81-649F-3761-27C1-C122668ED2AD}"/>
              </a:ext>
            </a:extLst>
          </p:cNvPr>
          <p:cNvGraphicFramePr>
            <a:graphicFrameLocks noGrp="1"/>
          </p:cNvGraphicFramePr>
          <p:nvPr>
            <p:extLst>
              <p:ext uri="{D42A27DB-BD31-4B8C-83A1-F6EECF244321}">
                <p14:modId xmlns:p14="http://schemas.microsoft.com/office/powerpoint/2010/main" val="4098198860"/>
              </p:ext>
            </p:extLst>
          </p:nvPr>
        </p:nvGraphicFramePr>
        <p:xfrm>
          <a:off x="4781963" y="3844474"/>
          <a:ext cx="1922681" cy="502920"/>
        </p:xfrm>
        <a:graphic>
          <a:graphicData uri="http://schemas.openxmlformats.org/drawingml/2006/table">
            <a:tbl>
              <a:tblPr firstRow="1" bandRow="1">
                <a:tableStyleId>{5C22544A-7EE6-4342-B048-85BDC9FD1C3A}</a:tableStyleId>
              </a:tblPr>
              <a:tblGrid>
                <a:gridCol w="1146369">
                  <a:extLst>
                    <a:ext uri="{9D8B030D-6E8A-4147-A177-3AD203B41FA5}">
                      <a16:colId xmlns:a16="http://schemas.microsoft.com/office/drawing/2014/main" val="315756705"/>
                    </a:ext>
                  </a:extLst>
                </a:gridCol>
                <a:gridCol w="776312">
                  <a:extLst>
                    <a:ext uri="{9D8B030D-6E8A-4147-A177-3AD203B41FA5}">
                      <a16:colId xmlns:a16="http://schemas.microsoft.com/office/drawing/2014/main" val="161854997"/>
                    </a:ext>
                  </a:extLst>
                </a:gridCol>
              </a:tblGrid>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tx1"/>
                          </a:solidFill>
                        </a:rPr>
                        <a:t>F805. Food in Form to Meet Individual Needs</a:t>
                      </a:r>
                      <a:endParaRPr lang="en-US" sz="900" b="0" i="1">
                        <a:solidFill>
                          <a:schemeClr val="tx1"/>
                        </a:solidFill>
                      </a:endParaRP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8EBFA"/>
                    </a:solidFill>
                  </a:tcPr>
                </a:tc>
                <a:tc>
                  <a:txBody>
                    <a:bodyPr/>
                    <a:lstStyle/>
                    <a:p>
                      <a:r>
                        <a:rPr lang="en-US" sz="900" b="0">
                          <a:solidFill>
                            <a:schemeClr val="tx1"/>
                          </a:solidFill>
                        </a:rPr>
                        <a:t>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EBFA"/>
                    </a:solidFill>
                  </a:tcPr>
                </a:tc>
                <a:extLst>
                  <a:ext uri="{0D108BD9-81ED-4DB2-BD59-A6C34878D82A}">
                    <a16:rowId xmlns:a16="http://schemas.microsoft.com/office/drawing/2014/main" val="2494762571"/>
                  </a:ext>
                </a:extLst>
              </a:tr>
            </a:tbl>
          </a:graphicData>
        </a:graphic>
      </p:graphicFrame>
      <p:cxnSp>
        <p:nvCxnSpPr>
          <p:cNvPr id="11" name="Straight Arrow Connector 10">
            <a:extLst>
              <a:ext uri="{FF2B5EF4-FFF2-40B4-BE49-F238E27FC236}">
                <a16:creationId xmlns:a16="http://schemas.microsoft.com/office/drawing/2014/main" id="{EF3A6EB0-A54C-305E-6850-AABA9DA42351}"/>
              </a:ext>
            </a:extLst>
          </p:cNvPr>
          <p:cNvCxnSpPr>
            <a:cxnSpLocks/>
          </p:cNvCxnSpPr>
          <p:nvPr/>
        </p:nvCxnSpPr>
        <p:spPr>
          <a:xfrm>
            <a:off x="2066617" y="2448267"/>
            <a:ext cx="5022449" cy="0"/>
          </a:xfrm>
          <a:prstGeom prst="straightConnector1">
            <a:avLst/>
          </a:prstGeom>
          <a:ln w="28575">
            <a:solidFill>
              <a:srgbClr val="ED1C2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E6E432C-6846-CF7F-15B5-4D061914094F}"/>
              </a:ext>
            </a:extLst>
          </p:cNvPr>
          <p:cNvCxnSpPr>
            <a:cxnSpLocks/>
          </p:cNvCxnSpPr>
          <p:nvPr/>
        </p:nvCxnSpPr>
        <p:spPr>
          <a:xfrm>
            <a:off x="4422066" y="2793025"/>
            <a:ext cx="2667000" cy="0"/>
          </a:xfrm>
          <a:prstGeom prst="straightConnector1">
            <a:avLst/>
          </a:prstGeom>
          <a:ln w="28575">
            <a:solidFill>
              <a:srgbClr val="ED1C24"/>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2" descr="Warning PNGs for Free Download">
            <a:extLst>
              <a:ext uri="{FF2B5EF4-FFF2-40B4-BE49-F238E27FC236}">
                <a16:creationId xmlns:a16="http://schemas.microsoft.com/office/drawing/2014/main" id="{71A87778-87C2-87F4-C6AE-311745314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810" y="3036614"/>
            <a:ext cx="263932" cy="263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arning PNGs for Free Download">
            <a:extLst>
              <a:ext uri="{FF2B5EF4-FFF2-40B4-BE49-F238E27FC236}">
                <a16:creationId xmlns:a16="http://schemas.microsoft.com/office/drawing/2014/main" id="{16093756-69C8-DA6D-A92C-6B3FFC5D1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904" y="4048892"/>
            <a:ext cx="263932" cy="263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6F169B91-6943-F288-B373-34393F25DD58}"/>
              </a:ext>
            </a:extLst>
          </p:cNvPr>
          <p:cNvCxnSpPr>
            <a:cxnSpLocks/>
          </p:cNvCxnSpPr>
          <p:nvPr/>
        </p:nvCxnSpPr>
        <p:spPr>
          <a:xfrm>
            <a:off x="4422066" y="3605984"/>
            <a:ext cx="2667000" cy="0"/>
          </a:xfrm>
          <a:prstGeom prst="straightConnector1">
            <a:avLst/>
          </a:prstGeom>
          <a:ln w="28575">
            <a:solidFill>
              <a:srgbClr val="ED1C2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774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ECA3-BA5C-3D24-6FDD-A9CD065D2319}"/>
              </a:ext>
            </a:extLst>
          </p:cNvPr>
          <p:cNvSpPr>
            <a:spLocks noGrp="1"/>
          </p:cNvSpPr>
          <p:nvPr>
            <p:ph type="title"/>
          </p:nvPr>
        </p:nvSpPr>
        <p:spPr/>
        <p:txBody>
          <a:bodyPr>
            <a:noAutofit/>
          </a:bodyPr>
          <a:lstStyle/>
          <a:p>
            <a:r>
              <a:rPr lang="en-US" sz="1600"/>
              <a:t>IJs over time, Facilities Impacted</a:t>
            </a:r>
          </a:p>
        </p:txBody>
      </p:sp>
      <p:graphicFrame>
        <p:nvGraphicFramePr>
          <p:cNvPr id="4" name="Content Placeholder 5">
            <a:extLst>
              <a:ext uri="{FF2B5EF4-FFF2-40B4-BE49-F238E27FC236}">
                <a16:creationId xmlns:a16="http://schemas.microsoft.com/office/drawing/2014/main" id="{54DD0FDA-1DCF-CA84-0BC3-5078D7C46DBB}"/>
              </a:ext>
            </a:extLst>
          </p:cNvPr>
          <p:cNvGraphicFramePr>
            <a:graphicFrameLocks/>
          </p:cNvGraphicFramePr>
          <p:nvPr>
            <p:extLst>
              <p:ext uri="{D42A27DB-BD31-4B8C-83A1-F6EECF244321}">
                <p14:modId xmlns:p14="http://schemas.microsoft.com/office/powerpoint/2010/main" val="1762694003"/>
              </p:ext>
            </p:extLst>
          </p:nvPr>
        </p:nvGraphicFramePr>
        <p:xfrm>
          <a:off x="311700" y="716460"/>
          <a:ext cx="8520600" cy="393808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56C5F05-565D-5FD1-3025-F44AFE45576F}"/>
              </a:ext>
            </a:extLst>
          </p:cNvPr>
          <p:cNvSpPr txBox="1"/>
          <p:nvPr/>
        </p:nvSpPr>
        <p:spPr>
          <a:xfrm>
            <a:off x="1598212" y="4847023"/>
            <a:ext cx="2291012" cy="215444"/>
          </a:xfrm>
          <a:prstGeom prst="rect">
            <a:avLst/>
          </a:prstGeom>
          <a:noFill/>
        </p:spPr>
        <p:txBody>
          <a:bodyPr wrap="none" rtlCol="0">
            <a:spAutoFit/>
          </a:bodyPr>
          <a:lstStyle/>
          <a:p>
            <a:r>
              <a:rPr lang="en-US" sz="800" b="1">
                <a:solidFill>
                  <a:schemeClr val="accent1"/>
                </a:solidFill>
              </a:rPr>
              <a:t>Connecticut Department of Social Services</a:t>
            </a:r>
          </a:p>
        </p:txBody>
      </p:sp>
    </p:spTree>
    <p:extLst>
      <p:ext uri="{BB962C8B-B14F-4D97-AF65-F5344CB8AC3E}">
        <p14:creationId xmlns:p14="http://schemas.microsoft.com/office/powerpoint/2010/main" val="1503532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6D2439-F1CD-9F92-C2D9-1F05C2840C4F}"/>
              </a:ext>
            </a:extLst>
          </p:cNvPr>
          <p:cNvSpPr>
            <a:spLocks noGrp="1"/>
          </p:cNvSpPr>
          <p:nvPr>
            <p:ph type="body" sz="quarter" idx="13"/>
          </p:nvPr>
        </p:nvSpPr>
        <p:spPr/>
        <p:txBody>
          <a:bodyPr/>
          <a:lstStyle/>
          <a:p>
            <a:r>
              <a:rPr lang="en-US" sz="4000"/>
              <a:t>Discussion</a:t>
            </a:r>
          </a:p>
        </p:txBody>
      </p:sp>
      <p:sp>
        <p:nvSpPr>
          <p:cNvPr id="3" name="TextBox 2">
            <a:extLst>
              <a:ext uri="{FF2B5EF4-FFF2-40B4-BE49-F238E27FC236}">
                <a16:creationId xmlns:a16="http://schemas.microsoft.com/office/drawing/2014/main" id="{6E10CCB0-FFF0-07D9-1970-1C49699A62F0}"/>
              </a:ext>
            </a:extLst>
          </p:cNvPr>
          <p:cNvSpPr txBox="1"/>
          <p:nvPr/>
        </p:nvSpPr>
        <p:spPr>
          <a:xfrm>
            <a:off x="1598212" y="4847023"/>
            <a:ext cx="2291012" cy="215444"/>
          </a:xfrm>
          <a:prstGeom prst="rect">
            <a:avLst/>
          </a:prstGeom>
          <a:noFill/>
        </p:spPr>
        <p:txBody>
          <a:bodyPr wrap="none" rtlCol="0">
            <a:spAutoFit/>
          </a:bodyPr>
          <a:lstStyle/>
          <a:p>
            <a:r>
              <a:rPr lang="en-US" sz="800" b="1">
                <a:solidFill>
                  <a:schemeClr val="bg1"/>
                </a:solidFill>
              </a:rPr>
              <a:t>Connecticut Department of Social Services</a:t>
            </a:r>
          </a:p>
        </p:txBody>
      </p:sp>
    </p:spTree>
    <p:extLst>
      <p:ext uri="{BB962C8B-B14F-4D97-AF65-F5344CB8AC3E}">
        <p14:creationId xmlns:p14="http://schemas.microsoft.com/office/powerpoint/2010/main" val="2996697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CAE654-2A5F-A1F5-6568-3771D19C555D}"/>
              </a:ext>
            </a:extLst>
          </p:cNvPr>
          <p:cNvSpPr>
            <a:spLocks noGrp="1"/>
          </p:cNvSpPr>
          <p:nvPr>
            <p:ph type="body" sz="quarter" idx="13"/>
          </p:nvPr>
        </p:nvSpPr>
        <p:spPr>
          <a:xfrm>
            <a:off x="401352" y="2212181"/>
            <a:ext cx="3006219" cy="719137"/>
          </a:xfrm>
        </p:spPr>
        <p:txBody>
          <a:bodyPr/>
          <a:lstStyle/>
          <a:p>
            <a:r>
              <a:rPr lang="en-US" sz="3200">
                <a:cs typeface="Poppins SemiBold"/>
              </a:rPr>
              <a:t>Agenda</a:t>
            </a:r>
          </a:p>
        </p:txBody>
      </p:sp>
      <p:sp>
        <p:nvSpPr>
          <p:cNvPr id="3" name="TextBox 2">
            <a:extLst>
              <a:ext uri="{FF2B5EF4-FFF2-40B4-BE49-F238E27FC236}">
                <a16:creationId xmlns:a16="http://schemas.microsoft.com/office/drawing/2014/main" id="{3F564DFD-14F0-52E4-366C-A3F79018C03D}"/>
              </a:ext>
            </a:extLst>
          </p:cNvPr>
          <p:cNvSpPr txBox="1"/>
          <p:nvPr/>
        </p:nvSpPr>
        <p:spPr>
          <a:xfrm>
            <a:off x="4233253" y="1279548"/>
            <a:ext cx="434956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chemeClr val="bg1"/>
              </a:buClr>
              <a:buAutoNum type="arabicPeriod"/>
            </a:pPr>
            <a:r>
              <a:rPr lang="en-US">
                <a:solidFill>
                  <a:schemeClr val="bg1"/>
                </a:solidFill>
                <a:latin typeface="Open Sans"/>
              </a:rPr>
              <a:t>Welcome/Call to Order​</a:t>
            </a:r>
          </a:p>
          <a:p>
            <a:pPr marL="342900" indent="-342900">
              <a:buClr>
                <a:schemeClr val="bg1"/>
              </a:buClr>
              <a:buAutoNum type="arabicPeriod"/>
            </a:pPr>
            <a:r>
              <a:rPr lang="en-US">
                <a:solidFill>
                  <a:schemeClr val="bg1"/>
                </a:solidFill>
                <a:latin typeface="Open Sans"/>
              </a:rPr>
              <a:t>Approval of January 8, 2025 Meeting Minutes​</a:t>
            </a:r>
          </a:p>
          <a:p>
            <a:pPr marL="342900" indent="-342900">
              <a:buClr>
                <a:schemeClr val="bg1"/>
              </a:buClr>
              <a:buAutoNum type="arabicPeriod"/>
            </a:pPr>
            <a:r>
              <a:rPr lang="en-US">
                <a:solidFill>
                  <a:schemeClr val="bg1"/>
                </a:solidFill>
                <a:latin typeface="Open Sans"/>
              </a:rPr>
              <a:t>General Nursing Home Data for the Quarter and Year-To-Date​</a:t>
            </a:r>
          </a:p>
          <a:p>
            <a:pPr marL="800100" lvl="1" indent="-342900">
              <a:buClr>
                <a:schemeClr val="bg1"/>
              </a:buClr>
              <a:buFont typeface="+mj-lt"/>
              <a:buAutoNum type="alphaLcParenR"/>
            </a:pPr>
            <a:r>
              <a:rPr lang="en-US">
                <a:solidFill>
                  <a:schemeClr val="bg1"/>
                </a:solidFill>
                <a:latin typeface="Open Sans"/>
              </a:rPr>
              <a:t>Licensed Beds and Census​</a:t>
            </a:r>
          </a:p>
          <a:p>
            <a:pPr marL="800100" lvl="1" indent="-342900">
              <a:buClr>
                <a:schemeClr val="bg1"/>
              </a:buClr>
              <a:buFont typeface="+mj-lt"/>
              <a:buAutoNum type="alphaLcParenR"/>
            </a:pPr>
            <a:r>
              <a:rPr lang="en-US">
                <a:solidFill>
                  <a:schemeClr val="bg1"/>
                </a:solidFill>
                <a:latin typeface="Open Sans"/>
              </a:rPr>
              <a:t>Facilities by Size and Region​</a:t>
            </a:r>
          </a:p>
          <a:p>
            <a:pPr marL="342900" indent="-342900">
              <a:buClr>
                <a:schemeClr val="bg1"/>
              </a:buClr>
              <a:buAutoNum type="arabicPeriod"/>
            </a:pPr>
            <a:r>
              <a:rPr lang="en-US">
                <a:solidFill>
                  <a:schemeClr val="bg1"/>
                </a:solidFill>
                <a:latin typeface="Open Sans"/>
              </a:rPr>
              <a:t>Receiverships, Bankruptcies, Closures, Temporary Managers​</a:t>
            </a:r>
          </a:p>
          <a:p>
            <a:pPr marL="342900" indent="-342900">
              <a:buClr>
                <a:schemeClr val="bg1"/>
              </a:buClr>
              <a:buAutoNum type="arabicPeriod"/>
            </a:pPr>
            <a:r>
              <a:rPr lang="en-US">
                <a:solidFill>
                  <a:schemeClr val="bg1"/>
                </a:solidFill>
                <a:latin typeface="Open Sans"/>
              </a:rPr>
              <a:t>Request for Interim Rates​</a:t>
            </a:r>
          </a:p>
          <a:p>
            <a:pPr marL="342900" indent="-342900">
              <a:buClr>
                <a:schemeClr val="bg1"/>
              </a:buClr>
              <a:buAutoNum type="arabicPeriod"/>
            </a:pPr>
            <a:r>
              <a:rPr lang="en-US">
                <a:solidFill>
                  <a:schemeClr val="bg1"/>
                </a:solidFill>
                <a:latin typeface="Open Sans"/>
              </a:rPr>
              <a:t>Change in Ownerships (CHOW’s)​</a:t>
            </a:r>
          </a:p>
          <a:p>
            <a:pPr marL="342900" indent="-342900">
              <a:buClr>
                <a:schemeClr val="bg1"/>
              </a:buClr>
              <a:buAutoNum type="arabicPeriod"/>
            </a:pPr>
            <a:r>
              <a:rPr lang="en-US">
                <a:solidFill>
                  <a:schemeClr val="bg1"/>
                </a:solidFill>
                <a:latin typeface="Open Sans"/>
              </a:rPr>
              <a:t>Healthcare Quality and Safety Issues​</a:t>
            </a:r>
          </a:p>
          <a:p>
            <a:pPr marL="342900" indent="-342900">
              <a:buClr>
                <a:schemeClr val="bg1"/>
              </a:buClr>
              <a:buAutoNum type="arabicPeriod"/>
            </a:pPr>
            <a:r>
              <a:rPr lang="en-US">
                <a:solidFill>
                  <a:schemeClr val="bg1"/>
                </a:solidFill>
                <a:latin typeface="Open Sans"/>
              </a:rPr>
              <a:t>Discussion</a:t>
            </a:r>
          </a:p>
        </p:txBody>
      </p:sp>
      <p:sp>
        <p:nvSpPr>
          <p:cNvPr id="4" name="TextBox 3">
            <a:extLst>
              <a:ext uri="{FF2B5EF4-FFF2-40B4-BE49-F238E27FC236}">
                <a16:creationId xmlns:a16="http://schemas.microsoft.com/office/drawing/2014/main" id="{66A2841E-7E5E-2F37-8FC9-AAB2A0B45143}"/>
              </a:ext>
            </a:extLst>
          </p:cNvPr>
          <p:cNvSpPr txBox="1"/>
          <p:nvPr/>
        </p:nvSpPr>
        <p:spPr>
          <a:xfrm>
            <a:off x="1598212" y="4847023"/>
            <a:ext cx="2291012" cy="215444"/>
          </a:xfrm>
          <a:prstGeom prst="rect">
            <a:avLst/>
          </a:prstGeom>
          <a:noFill/>
        </p:spPr>
        <p:txBody>
          <a:bodyPr wrap="none" rtlCol="0">
            <a:spAutoFit/>
          </a:bodyPr>
          <a:lstStyle/>
          <a:p>
            <a:r>
              <a:rPr lang="en-US" sz="800" b="1">
                <a:solidFill>
                  <a:schemeClr val="bg1"/>
                </a:solidFill>
              </a:rPr>
              <a:t>Connecticut Department of Social Services</a:t>
            </a:r>
          </a:p>
        </p:txBody>
      </p:sp>
    </p:spTree>
    <p:extLst>
      <p:ext uri="{BB962C8B-B14F-4D97-AF65-F5344CB8AC3E}">
        <p14:creationId xmlns:p14="http://schemas.microsoft.com/office/powerpoint/2010/main" val="24622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F89DB-D09D-0E76-7220-71132278241A}"/>
              </a:ext>
            </a:extLst>
          </p:cNvPr>
          <p:cNvSpPr>
            <a:spLocks noGrp="1"/>
          </p:cNvSpPr>
          <p:nvPr>
            <p:ph type="title"/>
          </p:nvPr>
        </p:nvSpPr>
        <p:spPr/>
        <p:txBody>
          <a:bodyPr>
            <a:noAutofit/>
          </a:bodyPr>
          <a:lstStyle/>
          <a:p>
            <a:r>
              <a:rPr lang="en-US" sz="1600"/>
              <a:t>Bed Capacity-Census Data</a:t>
            </a:r>
          </a:p>
        </p:txBody>
      </p:sp>
      <p:sp>
        <p:nvSpPr>
          <p:cNvPr id="3" name="TextBox 2">
            <a:extLst>
              <a:ext uri="{FF2B5EF4-FFF2-40B4-BE49-F238E27FC236}">
                <a16:creationId xmlns:a16="http://schemas.microsoft.com/office/drawing/2014/main" id="{4E999702-3C16-DC20-FC20-1C34E29FC0D1}"/>
              </a:ext>
            </a:extLst>
          </p:cNvPr>
          <p:cNvSpPr txBox="1"/>
          <p:nvPr/>
        </p:nvSpPr>
        <p:spPr>
          <a:xfrm>
            <a:off x="1598212" y="4847023"/>
            <a:ext cx="2291012" cy="215444"/>
          </a:xfrm>
          <a:prstGeom prst="rect">
            <a:avLst/>
          </a:prstGeom>
          <a:noFill/>
        </p:spPr>
        <p:txBody>
          <a:bodyPr wrap="none" rtlCol="0">
            <a:spAutoFit/>
          </a:bodyPr>
          <a:lstStyle/>
          <a:p>
            <a:r>
              <a:rPr lang="en-US" sz="800" b="1">
                <a:solidFill>
                  <a:schemeClr val="accent1"/>
                </a:solidFill>
              </a:rPr>
              <a:t>Connecticut Department of Social Services</a:t>
            </a:r>
          </a:p>
        </p:txBody>
      </p:sp>
      <p:pic>
        <p:nvPicPr>
          <p:cNvPr id="6" name="Picture 5">
            <a:extLst>
              <a:ext uri="{FF2B5EF4-FFF2-40B4-BE49-F238E27FC236}">
                <a16:creationId xmlns:a16="http://schemas.microsoft.com/office/drawing/2014/main" id="{C7698A91-F020-4E0A-94D5-F68E4126AF9A}"/>
              </a:ext>
            </a:extLst>
          </p:cNvPr>
          <p:cNvPicPr>
            <a:picLocks noChangeAspect="1"/>
          </p:cNvPicPr>
          <p:nvPr/>
        </p:nvPicPr>
        <p:blipFill>
          <a:blip r:embed="rId3"/>
          <a:stretch>
            <a:fillRect/>
          </a:stretch>
        </p:blipFill>
        <p:spPr>
          <a:xfrm>
            <a:off x="319653" y="538169"/>
            <a:ext cx="8514381" cy="4357754"/>
          </a:xfrm>
          <a:prstGeom prst="rect">
            <a:avLst/>
          </a:prstGeom>
        </p:spPr>
      </p:pic>
    </p:spTree>
    <p:extLst>
      <p:ext uri="{BB962C8B-B14F-4D97-AF65-F5344CB8AC3E}">
        <p14:creationId xmlns:p14="http://schemas.microsoft.com/office/powerpoint/2010/main" val="1041034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F397-EBEA-A074-72E1-6731D41B0C6A}"/>
              </a:ext>
            </a:extLst>
          </p:cNvPr>
          <p:cNvSpPr>
            <a:spLocks noGrp="1"/>
          </p:cNvSpPr>
          <p:nvPr>
            <p:ph type="title"/>
          </p:nvPr>
        </p:nvSpPr>
        <p:spPr>
          <a:xfrm>
            <a:off x="311700" y="232757"/>
            <a:ext cx="8520600" cy="709778"/>
          </a:xfrm>
        </p:spPr>
        <p:txBody>
          <a:bodyPr>
            <a:noAutofit/>
          </a:bodyPr>
          <a:lstStyle/>
          <a:p>
            <a:r>
              <a:rPr lang="en-US" sz="1600">
                <a:cs typeface="Poppins SemiBold"/>
              </a:rPr>
              <a:t>Number of Homes by Bed Count</a:t>
            </a:r>
            <a:br>
              <a:rPr lang="en-US" sz="1600"/>
            </a:br>
            <a:r>
              <a:rPr lang="en-US" sz="1600">
                <a:cs typeface="Poppins SemiBold"/>
              </a:rPr>
              <a:t>N=193* Nursing Homes</a:t>
            </a:r>
          </a:p>
        </p:txBody>
      </p:sp>
      <p:graphicFrame>
        <p:nvGraphicFramePr>
          <p:cNvPr id="4" name="Content Placeholder 6">
            <a:extLst>
              <a:ext uri="{FF2B5EF4-FFF2-40B4-BE49-F238E27FC236}">
                <a16:creationId xmlns:a16="http://schemas.microsoft.com/office/drawing/2014/main" id="{8AC91727-218F-B9DB-8DDE-D60CE3CA21D7}"/>
              </a:ext>
            </a:extLst>
          </p:cNvPr>
          <p:cNvGraphicFramePr>
            <a:graphicFrameLocks noGrp="1"/>
          </p:cNvGraphicFramePr>
          <p:nvPr>
            <p:extLst>
              <p:ext uri="{D42A27DB-BD31-4B8C-83A1-F6EECF244321}">
                <p14:modId xmlns:p14="http://schemas.microsoft.com/office/powerpoint/2010/main" val="3832609309"/>
              </p:ext>
            </p:extLst>
          </p:nvPr>
        </p:nvGraphicFramePr>
        <p:xfrm>
          <a:off x="0" y="885600"/>
          <a:ext cx="8994970" cy="35102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2">
            <a:extLst>
              <a:ext uri="{FF2B5EF4-FFF2-40B4-BE49-F238E27FC236}">
                <a16:creationId xmlns:a16="http://schemas.microsoft.com/office/drawing/2014/main" id="{EC94155E-7A9B-7099-F9C1-9445195F8E08}"/>
              </a:ext>
            </a:extLst>
          </p:cNvPr>
          <p:cNvSpPr txBox="1"/>
          <p:nvPr/>
        </p:nvSpPr>
        <p:spPr>
          <a:xfrm>
            <a:off x="6966000" y="4395884"/>
            <a:ext cx="1866300"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*updated 4/02/2025</a:t>
            </a:r>
          </a:p>
        </p:txBody>
      </p:sp>
      <p:sp>
        <p:nvSpPr>
          <p:cNvPr id="6" name="TextBox 5">
            <a:extLst>
              <a:ext uri="{FF2B5EF4-FFF2-40B4-BE49-F238E27FC236}">
                <a16:creationId xmlns:a16="http://schemas.microsoft.com/office/drawing/2014/main" id="{62EA0FCE-913D-A353-0C8E-A811282E0B84}"/>
              </a:ext>
            </a:extLst>
          </p:cNvPr>
          <p:cNvSpPr txBox="1"/>
          <p:nvPr/>
        </p:nvSpPr>
        <p:spPr>
          <a:xfrm>
            <a:off x="1598212" y="4847023"/>
            <a:ext cx="2291012" cy="215444"/>
          </a:xfrm>
          <a:prstGeom prst="rect">
            <a:avLst/>
          </a:prstGeom>
          <a:noFill/>
        </p:spPr>
        <p:txBody>
          <a:bodyPr wrap="none" rtlCol="0">
            <a:spAutoFit/>
          </a:bodyPr>
          <a:lstStyle/>
          <a:p>
            <a:r>
              <a:rPr lang="en-US" sz="800" b="1">
                <a:solidFill>
                  <a:schemeClr val="accent1"/>
                </a:solidFill>
              </a:rPr>
              <a:t>Connecticut Department of Social Services</a:t>
            </a:r>
          </a:p>
        </p:txBody>
      </p:sp>
    </p:spTree>
    <p:extLst>
      <p:ext uri="{BB962C8B-B14F-4D97-AF65-F5344CB8AC3E}">
        <p14:creationId xmlns:p14="http://schemas.microsoft.com/office/powerpoint/2010/main" val="2988003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69EDD2-A941-17CA-E0AA-F60C41401186}"/>
              </a:ext>
            </a:extLst>
          </p:cNvPr>
          <p:cNvPicPr>
            <a:picLocks noChangeAspect="1"/>
          </p:cNvPicPr>
          <p:nvPr/>
        </p:nvPicPr>
        <p:blipFill>
          <a:blip r:embed="rId2"/>
          <a:stretch>
            <a:fillRect/>
          </a:stretch>
        </p:blipFill>
        <p:spPr>
          <a:xfrm>
            <a:off x="0" y="405"/>
            <a:ext cx="9144000" cy="5142689"/>
          </a:xfrm>
          <a:prstGeom prst="rect">
            <a:avLst/>
          </a:prstGeom>
        </p:spPr>
      </p:pic>
    </p:spTree>
    <p:extLst>
      <p:ext uri="{BB962C8B-B14F-4D97-AF65-F5344CB8AC3E}">
        <p14:creationId xmlns:p14="http://schemas.microsoft.com/office/powerpoint/2010/main" val="348507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F3825-E67F-593E-04DC-C3E7D031AA79}"/>
              </a:ext>
            </a:extLst>
          </p:cNvPr>
          <p:cNvSpPr>
            <a:spLocks noGrp="1"/>
          </p:cNvSpPr>
          <p:nvPr>
            <p:ph type="title"/>
          </p:nvPr>
        </p:nvSpPr>
        <p:spPr>
          <a:xfrm>
            <a:off x="311700" y="232757"/>
            <a:ext cx="8520600" cy="559182"/>
          </a:xfrm>
        </p:spPr>
        <p:txBody>
          <a:bodyPr>
            <a:normAutofit/>
          </a:bodyPr>
          <a:lstStyle/>
          <a:p>
            <a:r>
              <a:rPr lang="en-US" sz="1600"/>
              <a:t>Nursing Home Receiverships, Bankruptcies, Temporary Managers and Closures</a:t>
            </a:r>
          </a:p>
        </p:txBody>
      </p:sp>
      <p:sp>
        <p:nvSpPr>
          <p:cNvPr id="3" name="Text Placeholder 2">
            <a:extLst>
              <a:ext uri="{FF2B5EF4-FFF2-40B4-BE49-F238E27FC236}">
                <a16:creationId xmlns:a16="http://schemas.microsoft.com/office/drawing/2014/main" id="{20CDF75B-EAED-3F57-D37F-6D1461005ED8}"/>
              </a:ext>
            </a:extLst>
          </p:cNvPr>
          <p:cNvSpPr>
            <a:spLocks noGrp="1"/>
          </p:cNvSpPr>
          <p:nvPr>
            <p:ph type="body" idx="1"/>
          </p:nvPr>
        </p:nvSpPr>
        <p:spPr>
          <a:xfrm>
            <a:off x="311700" y="3869871"/>
            <a:ext cx="8520600" cy="641855"/>
          </a:xfrm>
        </p:spPr>
        <p:txBody>
          <a:bodyPr/>
          <a:lstStyle/>
          <a:p>
            <a:pPr marL="0" indent="0">
              <a:buNone/>
            </a:pPr>
            <a:r>
              <a:rPr lang="en-US">
                <a:cs typeface="Poppins"/>
              </a:rPr>
              <a:t>*2024: Chesterfields, Touchpoints of Farmington, </a:t>
            </a:r>
            <a:r>
              <a:rPr lang="en-US" err="1">
                <a:cs typeface="Poppins"/>
              </a:rPr>
              <a:t>Crestfield</a:t>
            </a:r>
            <a:r>
              <a:rPr lang="en-US">
                <a:cs typeface="Poppins"/>
              </a:rPr>
              <a:t>, Middlesex Health Care</a:t>
            </a:r>
          </a:p>
          <a:p>
            <a:pPr marL="0" indent="0">
              <a:lnSpc>
                <a:spcPct val="114999"/>
              </a:lnSpc>
              <a:buNone/>
            </a:pPr>
            <a:r>
              <a:rPr lang="en-US">
                <a:cs typeface="Poppins"/>
              </a:rPr>
              <a:t>*2025: Abbott Terrace, Countryside, Wolcott View Manor (building has been empty, license closed this quarter)</a:t>
            </a:r>
            <a:endParaRPr lang="en-US"/>
          </a:p>
        </p:txBody>
      </p:sp>
      <p:graphicFrame>
        <p:nvGraphicFramePr>
          <p:cNvPr id="6" name="Table 5">
            <a:extLst>
              <a:ext uri="{FF2B5EF4-FFF2-40B4-BE49-F238E27FC236}">
                <a16:creationId xmlns:a16="http://schemas.microsoft.com/office/drawing/2014/main" id="{65361F28-D721-8F01-9813-4F84F5BFF84D}"/>
              </a:ext>
            </a:extLst>
          </p:cNvPr>
          <p:cNvGraphicFramePr>
            <a:graphicFrameLocks noGrp="1"/>
          </p:cNvGraphicFramePr>
          <p:nvPr>
            <p:extLst>
              <p:ext uri="{D42A27DB-BD31-4B8C-83A1-F6EECF244321}">
                <p14:modId xmlns:p14="http://schemas.microsoft.com/office/powerpoint/2010/main" val="1609817803"/>
              </p:ext>
            </p:extLst>
          </p:nvPr>
        </p:nvGraphicFramePr>
        <p:xfrm>
          <a:off x="311150" y="918420"/>
          <a:ext cx="8521700" cy="2557488"/>
        </p:xfrm>
        <a:graphic>
          <a:graphicData uri="http://schemas.openxmlformats.org/drawingml/2006/table">
            <a:tbl>
              <a:tblPr/>
              <a:tblGrid>
                <a:gridCol w="1167136">
                  <a:extLst>
                    <a:ext uri="{9D8B030D-6E8A-4147-A177-3AD203B41FA5}">
                      <a16:colId xmlns:a16="http://schemas.microsoft.com/office/drawing/2014/main" val="2553966295"/>
                    </a:ext>
                  </a:extLst>
                </a:gridCol>
                <a:gridCol w="1999700">
                  <a:extLst>
                    <a:ext uri="{9D8B030D-6E8A-4147-A177-3AD203B41FA5}">
                      <a16:colId xmlns:a16="http://schemas.microsoft.com/office/drawing/2014/main" val="1018978948"/>
                    </a:ext>
                  </a:extLst>
                </a:gridCol>
                <a:gridCol w="1355821">
                  <a:extLst>
                    <a:ext uri="{9D8B030D-6E8A-4147-A177-3AD203B41FA5}">
                      <a16:colId xmlns:a16="http://schemas.microsoft.com/office/drawing/2014/main" val="2806525376"/>
                    </a:ext>
                  </a:extLst>
                </a:gridCol>
                <a:gridCol w="2102086">
                  <a:extLst>
                    <a:ext uri="{9D8B030D-6E8A-4147-A177-3AD203B41FA5}">
                      <a16:colId xmlns:a16="http://schemas.microsoft.com/office/drawing/2014/main" val="1100811974"/>
                    </a:ext>
                  </a:extLst>
                </a:gridCol>
                <a:gridCol w="1896957">
                  <a:extLst>
                    <a:ext uri="{9D8B030D-6E8A-4147-A177-3AD203B41FA5}">
                      <a16:colId xmlns:a16="http://schemas.microsoft.com/office/drawing/2014/main" val="3106407390"/>
                    </a:ext>
                  </a:extLst>
                </a:gridCol>
              </a:tblGrid>
              <a:tr h="975043">
                <a:tc>
                  <a:txBody>
                    <a:bodyPr/>
                    <a:lstStyle/>
                    <a:p>
                      <a:pPr algn="ctr" fontAlgn="base"/>
                      <a:r>
                        <a:rPr lang="en-US" sz="1500" b="1" i="0" u="none" strike="noStrike">
                          <a:solidFill>
                            <a:srgbClr val="F2F2F2"/>
                          </a:solidFill>
                          <a:effectLst/>
                          <a:latin typeface="Open Sans"/>
                        </a:rPr>
                        <a:t>​Fiscal Year</a:t>
                      </a:r>
                      <a:r>
                        <a:rPr lang="en-US" sz="1500" b="1" i="0">
                          <a:solidFill>
                            <a:srgbClr val="F2F2F2"/>
                          </a:solidFill>
                          <a:effectLst/>
                          <a:latin typeface="Open Sans"/>
                        </a:rPr>
                        <a:t>​</a:t>
                      </a:r>
                      <a:endParaRPr lang="en-US" sz="1100" b="1" i="0">
                        <a:solidFill>
                          <a:srgbClr val="F2F2F2"/>
                        </a:solidFill>
                        <a:effectLst/>
                        <a:latin typeface="Open Sans"/>
                      </a:endParaRPr>
                    </a:p>
                  </a:txBody>
                  <a:tcPr marL="69922" marR="69922" marT="34961" marB="34961"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ase"/>
                      <a:r>
                        <a:rPr lang="en-US" sz="1500" b="1" i="0" u="none" strike="noStrike">
                          <a:solidFill>
                            <a:srgbClr val="F2F2F2"/>
                          </a:solidFill>
                          <a:effectLst/>
                          <a:latin typeface="Open Sans"/>
                        </a:rPr>
                        <a:t>Receivership​</a:t>
                      </a:r>
                      <a:r>
                        <a:rPr lang="en-US" sz="1500" b="1" i="0">
                          <a:solidFill>
                            <a:srgbClr val="F2F2F2"/>
                          </a:solidFill>
                          <a:effectLst/>
                          <a:latin typeface="Open Sans"/>
                        </a:rPr>
                        <a:t>​</a:t>
                      </a:r>
                      <a:endParaRPr lang="en-US" sz="1100" b="1" i="0">
                        <a:solidFill>
                          <a:srgbClr val="F2F2F2"/>
                        </a:solidFill>
                        <a:effectLst/>
                        <a:latin typeface="Open Sans"/>
                      </a:endParaRPr>
                    </a:p>
                  </a:txBody>
                  <a:tcPr marL="69922" marR="69922" marT="34961" marB="349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ase"/>
                      <a:r>
                        <a:rPr lang="en-US" sz="1500" b="1" i="0" u="none" strike="noStrike">
                          <a:solidFill>
                            <a:srgbClr val="F2F2F2"/>
                          </a:solidFill>
                          <a:effectLst/>
                          <a:latin typeface="Open Sans"/>
                        </a:rPr>
                        <a:t>Bankruptcy</a:t>
                      </a:r>
                      <a:r>
                        <a:rPr lang="en-US" sz="1500" b="1" i="0">
                          <a:solidFill>
                            <a:srgbClr val="F2F2F2"/>
                          </a:solidFill>
                          <a:effectLst/>
                          <a:latin typeface="Open Sans"/>
                        </a:rPr>
                        <a:t>​</a:t>
                      </a:r>
                      <a:endParaRPr lang="en-US" sz="1100" b="1" i="0">
                        <a:solidFill>
                          <a:srgbClr val="F2F2F2"/>
                        </a:solidFill>
                        <a:effectLst/>
                        <a:latin typeface="Open Sans"/>
                      </a:endParaRPr>
                    </a:p>
                  </a:txBody>
                  <a:tcPr marL="69922" marR="69922" marT="34961" marB="349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ase"/>
                      <a:r>
                        <a:rPr lang="en-US" sz="1500" b="1" i="0" u="none" strike="noStrike">
                          <a:solidFill>
                            <a:srgbClr val="F2F2F2"/>
                          </a:solidFill>
                          <a:effectLst/>
                          <a:latin typeface="Open Sans"/>
                        </a:rPr>
                        <a:t>Temporary Manager​</a:t>
                      </a:r>
                      <a:r>
                        <a:rPr lang="en-US" sz="1500" b="1" i="0">
                          <a:solidFill>
                            <a:srgbClr val="F2F2F2"/>
                          </a:solidFill>
                          <a:effectLst/>
                          <a:latin typeface="Open Sans"/>
                        </a:rPr>
                        <a:t>​</a:t>
                      </a:r>
                      <a:endParaRPr lang="en-US" sz="1100" b="1" i="0">
                        <a:solidFill>
                          <a:srgbClr val="F2F2F2"/>
                        </a:solidFill>
                        <a:effectLst/>
                        <a:latin typeface="Open Sans"/>
                      </a:endParaRPr>
                    </a:p>
                  </a:txBody>
                  <a:tcPr marL="69922" marR="69922" marT="34961" marB="349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ase"/>
                      <a:r>
                        <a:rPr lang="en-US" sz="1500" b="1" i="0" u="none" strike="noStrike">
                          <a:solidFill>
                            <a:srgbClr val="F2F2F2"/>
                          </a:solidFill>
                          <a:effectLst/>
                          <a:latin typeface="Open Sans"/>
                        </a:rPr>
                        <a:t>Closure</a:t>
                      </a:r>
                      <a:r>
                        <a:rPr lang="en-US" sz="1500" b="1" i="0">
                          <a:solidFill>
                            <a:srgbClr val="F2F2F2"/>
                          </a:solidFill>
                          <a:effectLst/>
                          <a:latin typeface="Open Sans"/>
                        </a:rPr>
                        <a:t>​</a:t>
                      </a:r>
                      <a:endParaRPr lang="en-US" sz="1100" b="1" i="0">
                        <a:solidFill>
                          <a:srgbClr val="F2F2F2"/>
                        </a:solidFill>
                        <a:effectLst/>
                        <a:latin typeface="Open Sans"/>
                      </a:endParaRPr>
                    </a:p>
                  </a:txBody>
                  <a:tcPr marL="69922" marR="69922" marT="34961" marB="34961" anchor="ctr">
                    <a:lnL w="12700" cap="flat" cmpd="sng" algn="ctr">
                      <a:solidFill>
                        <a:schemeClr val="bg1"/>
                      </a:solidFill>
                      <a:prstDash val="solid"/>
                      <a:round/>
                      <a:headEnd type="none" w="med" len="med"/>
                      <a:tailEnd type="none" w="med" len="med"/>
                    </a:lnL>
                    <a:lnR w="11544"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28072964"/>
                  </a:ext>
                </a:extLst>
              </a:tr>
              <a:tr h="783230">
                <a:tc>
                  <a:txBody>
                    <a:bodyPr/>
                    <a:lstStyle/>
                    <a:p>
                      <a:pPr lvl="0" algn="ctr">
                        <a:buNone/>
                      </a:pPr>
                      <a:r>
                        <a:rPr lang="en-US" sz="1400" b="0" i="0">
                          <a:solidFill>
                            <a:schemeClr val="tx1"/>
                          </a:solidFill>
                          <a:effectLst/>
                          <a:latin typeface="Open Sans"/>
                        </a:rPr>
                        <a:t>SFY 25</a:t>
                      </a:r>
                      <a:endParaRPr lang="en-US"/>
                    </a:p>
                    <a:p>
                      <a:pPr lvl="0" algn="ctr">
                        <a:buNone/>
                      </a:pPr>
                      <a:r>
                        <a:rPr lang="en-US" sz="1400" b="0" i="0">
                          <a:solidFill>
                            <a:schemeClr val="tx1"/>
                          </a:solidFill>
                          <a:effectLst/>
                          <a:latin typeface="Open Sans"/>
                        </a:rPr>
                        <a:t>7/1/24-6/30/25</a:t>
                      </a:r>
                    </a:p>
                  </a:txBody>
                  <a:tcPr marL="69922" marR="69922" marT="34961" marB="34961"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lvl="0" algn="ctr">
                        <a:buNone/>
                      </a:pPr>
                      <a:r>
                        <a:rPr lang="en-US" sz="1400" b="0" i="0">
                          <a:solidFill>
                            <a:schemeClr val="tx1"/>
                          </a:solidFill>
                          <a:effectLst/>
                          <a:latin typeface="Open Sans"/>
                        </a:rPr>
                        <a:t>0</a:t>
                      </a:r>
                    </a:p>
                  </a:txBody>
                  <a:tcPr marL="69922" marR="69922" marT="34961" marB="349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lvl="0" algn="ctr">
                        <a:buNone/>
                      </a:pPr>
                      <a:r>
                        <a:rPr lang="en-US" sz="1400" b="0" i="0">
                          <a:solidFill>
                            <a:schemeClr val="tx1"/>
                          </a:solidFill>
                          <a:effectLst/>
                          <a:latin typeface="Open Sans"/>
                        </a:rPr>
                        <a:t>0</a:t>
                      </a:r>
                    </a:p>
                  </a:txBody>
                  <a:tcPr marL="69922" marR="69922" marT="34961" marB="349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lvl="0" algn="ctr">
                        <a:buNone/>
                      </a:pPr>
                      <a:r>
                        <a:rPr lang="en-US" sz="1400" b="0" i="0">
                          <a:solidFill>
                            <a:schemeClr val="tx1"/>
                          </a:solidFill>
                          <a:effectLst/>
                          <a:latin typeface="Open Sans"/>
                        </a:rPr>
                        <a:t>0</a:t>
                      </a:r>
                    </a:p>
                  </a:txBody>
                  <a:tcPr marL="69922" marR="69922" marT="34961" marB="349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lvl="0" algn="ctr">
                        <a:buNone/>
                      </a:pPr>
                      <a:r>
                        <a:rPr lang="en-US" sz="1400" b="0" i="0">
                          <a:solidFill>
                            <a:schemeClr val="tx1"/>
                          </a:solidFill>
                          <a:effectLst/>
                          <a:latin typeface="Open Sans"/>
                        </a:rPr>
                        <a:t>3*</a:t>
                      </a:r>
                    </a:p>
                  </a:txBody>
                  <a:tcPr marL="69922" marR="69922" marT="34961" marB="34961" anchor="ctr">
                    <a:lnL w="12700" cap="flat" cmpd="sng" algn="ctr">
                      <a:solidFill>
                        <a:schemeClr val="bg1"/>
                      </a:solidFill>
                      <a:prstDash val="solid"/>
                      <a:round/>
                      <a:headEnd type="none" w="med" len="med"/>
                      <a:tailEnd type="none" w="med" len="med"/>
                    </a:lnL>
                    <a:lnR w="11544"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325830824"/>
                  </a:ext>
                </a:extLst>
              </a:tr>
              <a:tr h="799215">
                <a:tc>
                  <a:txBody>
                    <a:bodyPr/>
                    <a:lstStyle/>
                    <a:p>
                      <a:pPr algn="ctr" fontAlgn="base"/>
                      <a:r>
                        <a:rPr lang="en-US" sz="1400" b="0" i="0" u="none" strike="noStrike">
                          <a:solidFill>
                            <a:schemeClr val="tx1"/>
                          </a:solidFill>
                          <a:effectLst/>
                          <a:latin typeface="Open Sans"/>
                        </a:rPr>
                        <a:t>SFY24</a:t>
                      </a:r>
                      <a:r>
                        <a:rPr lang="en-US" sz="1400" b="0" i="0">
                          <a:solidFill>
                            <a:schemeClr val="tx1"/>
                          </a:solidFill>
                          <a:effectLst/>
                          <a:latin typeface="Open Sans"/>
                        </a:rPr>
                        <a:t>​</a:t>
                      </a:r>
                      <a:endParaRPr lang="en-US" sz="1100" b="0" i="0">
                        <a:solidFill>
                          <a:schemeClr val="tx1"/>
                        </a:solidFill>
                        <a:effectLst/>
                        <a:latin typeface="Open Sans"/>
                      </a:endParaRPr>
                    </a:p>
                    <a:p>
                      <a:pPr algn="ctr" fontAlgn="base"/>
                      <a:r>
                        <a:rPr lang="en-US" sz="1400" b="0" i="0" u="none" strike="noStrike">
                          <a:solidFill>
                            <a:schemeClr val="tx1"/>
                          </a:solidFill>
                          <a:effectLst/>
                          <a:latin typeface="Open Sans"/>
                        </a:rPr>
                        <a:t>7/1/23-6/30/24</a:t>
                      </a:r>
                      <a:r>
                        <a:rPr lang="en-US" sz="1400" b="0" i="0">
                          <a:solidFill>
                            <a:schemeClr val="tx1"/>
                          </a:solidFill>
                          <a:effectLst/>
                          <a:latin typeface="Open Sans"/>
                        </a:rPr>
                        <a:t>​</a:t>
                      </a:r>
                      <a:endParaRPr lang="en-US" sz="1100" b="0" i="0">
                        <a:solidFill>
                          <a:schemeClr val="tx1"/>
                        </a:solidFill>
                        <a:effectLst/>
                        <a:latin typeface="Open Sans"/>
                      </a:endParaRPr>
                    </a:p>
                  </a:txBody>
                  <a:tcPr marL="69922" marR="69922" marT="34961" marB="34961"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1544"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base"/>
                      <a:r>
                        <a:rPr lang="en-US" sz="1400" b="0" i="0" u="none" strike="noStrike">
                          <a:solidFill>
                            <a:schemeClr val="tx1"/>
                          </a:solidFill>
                          <a:effectLst/>
                          <a:latin typeface="Open Sans"/>
                        </a:rPr>
                        <a:t> Trinity Terraces  </a:t>
                      </a:r>
                      <a:r>
                        <a:rPr lang="en-US" sz="1400" b="0" i="0">
                          <a:solidFill>
                            <a:schemeClr val="tx1"/>
                          </a:solidFill>
                          <a:effectLst/>
                          <a:latin typeface="Open Sans"/>
                        </a:rPr>
                        <a:t>​</a:t>
                      </a:r>
                      <a:endParaRPr lang="en-US" sz="1100" b="0" i="0">
                        <a:solidFill>
                          <a:schemeClr val="tx1"/>
                        </a:solidFill>
                        <a:effectLst/>
                        <a:latin typeface="Open Sans"/>
                      </a:endParaRPr>
                    </a:p>
                    <a:p>
                      <a:pPr algn="l" fontAlgn="base"/>
                      <a:r>
                        <a:rPr lang="en-US" sz="1400" b="0" i="0" u="none" strike="noStrike">
                          <a:solidFill>
                            <a:schemeClr val="tx1"/>
                          </a:solidFill>
                          <a:effectLst/>
                          <a:latin typeface="Open Sans"/>
                        </a:rPr>
                        <a:t>(Jan. 2024, 46 beds)</a:t>
                      </a:r>
                      <a:r>
                        <a:rPr lang="en-US" sz="1400" b="0" i="0">
                          <a:solidFill>
                            <a:schemeClr val="tx1"/>
                          </a:solidFill>
                          <a:effectLst/>
                          <a:latin typeface="Open Sans"/>
                        </a:rPr>
                        <a:t>​</a:t>
                      </a:r>
                      <a:endParaRPr lang="en-US" sz="1100" b="0" i="0">
                        <a:solidFill>
                          <a:schemeClr val="tx1"/>
                        </a:solidFill>
                        <a:effectLst/>
                        <a:latin typeface="Open Sans"/>
                      </a:endParaRPr>
                    </a:p>
                    <a:p>
                      <a:pPr algn="l" fontAlgn="base"/>
                      <a:r>
                        <a:rPr lang="en-US" sz="1400" b="0" i="0">
                          <a:solidFill>
                            <a:schemeClr val="tx1"/>
                          </a:solidFill>
                          <a:effectLst/>
                          <a:latin typeface="Open Sans"/>
                        </a:rPr>
                        <a:t>​</a:t>
                      </a:r>
                      <a:endParaRPr lang="en-US" sz="1100" b="0" i="0">
                        <a:solidFill>
                          <a:schemeClr val="tx1"/>
                        </a:solidFill>
                        <a:effectLst/>
                        <a:latin typeface="Open Sans"/>
                      </a:endParaRPr>
                    </a:p>
                  </a:txBody>
                  <a:tcPr marL="69922" marR="69922" marT="34961" marB="349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1544"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ase"/>
                      <a:r>
                        <a:rPr lang="en-US" sz="1400" b="0" i="0" u="none" strike="noStrike">
                          <a:solidFill>
                            <a:schemeClr val="tx1"/>
                          </a:solidFill>
                          <a:effectLst/>
                          <a:latin typeface="Open Sans"/>
                        </a:rPr>
                        <a:t>0</a:t>
                      </a:r>
                      <a:r>
                        <a:rPr lang="en-US" sz="1400" b="0" i="0">
                          <a:solidFill>
                            <a:schemeClr val="tx1"/>
                          </a:solidFill>
                          <a:effectLst/>
                          <a:latin typeface="Open Sans"/>
                        </a:rPr>
                        <a:t>​</a:t>
                      </a:r>
                      <a:endParaRPr lang="en-US" sz="1100" b="0" i="0">
                        <a:solidFill>
                          <a:schemeClr val="tx1"/>
                        </a:solidFill>
                        <a:effectLst/>
                        <a:latin typeface="Open Sans"/>
                      </a:endParaRPr>
                    </a:p>
                  </a:txBody>
                  <a:tcPr marL="69922" marR="69922" marT="34961" marB="349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1544"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ase"/>
                      <a:r>
                        <a:rPr lang="en-US" sz="1400" b="0" i="0" u="none" strike="noStrike">
                          <a:solidFill>
                            <a:schemeClr val="tx1"/>
                          </a:solidFill>
                          <a:effectLst/>
                          <a:latin typeface="Open Sans"/>
                        </a:rPr>
                        <a:t>0</a:t>
                      </a:r>
                      <a:r>
                        <a:rPr lang="en-US" sz="1400" b="0" i="0">
                          <a:solidFill>
                            <a:schemeClr val="tx1"/>
                          </a:solidFill>
                          <a:effectLst/>
                          <a:latin typeface="Open Sans"/>
                        </a:rPr>
                        <a:t>​</a:t>
                      </a:r>
                      <a:endParaRPr lang="en-US" sz="1100" b="0" i="0">
                        <a:solidFill>
                          <a:schemeClr val="tx1"/>
                        </a:solidFill>
                        <a:effectLst/>
                        <a:latin typeface="Open Sans"/>
                      </a:endParaRPr>
                    </a:p>
                  </a:txBody>
                  <a:tcPr marL="69922" marR="69922" marT="34961" marB="349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1544"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ase"/>
                      <a:r>
                        <a:rPr lang="en-US" sz="1400" b="0" i="0" u="none" strike="noStrike">
                          <a:solidFill>
                            <a:schemeClr val="tx1"/>
                          </a:solidFill>
                          <a:effectLst/>
                          <a:latin typeface="Open Sans"/>
                        </a:rPr>
                        <a:t>4*</a:t>
                      </a:r>
                      <a:r>
                        <a:rPr lang="en-US" sz="1400" b="0" i="0">
                          <a:solidFill>
                            <a:schemeClr val="tx1"/>
                          </a:solidFill>
                          <a:effectLst/>
                          <a:latin typeface="Open Sans"/>
                        </a:rPr>
                        <a:t>​</a:t>
                      </a:r>
                      <a:endParaRPr lang="en-US" sz="1100" b="0" i="0">
                        <a:solidFill>
                          <a:schemeClr val="tx1"/>
                        </a:solidFill>
                        <a:effectLst/>
                        <a:latin typeface="Open Sans"/>
                      </a:endParaRPr>
                    </a:p>
                  </a:txBody>
                  <a:tcPr marL="69922" marR="69922" marT="34961" marB="34961" anchor="ctr">
                    <a:lnL w="12700" cap="flat" cmpd="sng" algn="ctr">
                      <a:solidFill>
                        <a:schemeClr val="bg1"/>
                      </a:solidFill>
                      <a:prstDash val="solid"/>
                      <a:round/>
                      <a:headEnd type="none" w="med" len="med"/>
                      <a:tailEnd type="none" w="med" len="med"/>
                    </a:lnL>
                    <a:lnR w="11544"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1544"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504729931"/>
                  </a:ext>
                </a:extLst>
              </a:tr>
            </a:tbl>
          </a:graphicData>
        </a:graphic>
      </p:graphicFrame>
      <p:sp>
        <p:nvSpPr>
          <p:cNvPr id="4" name="TextBox 3">
            <a:extLst>
              <a:ext uri="{FF2B5EF4-FFF2-40B4-BE49-F238E27FC236}">
                <a16:creationId xmlns:a16="http://schemas.microsoft.com/office/drawing/2014/main" id="{55F6F36F-2391-D18E-BEAE-FB0DD8D4BFBD}"/>
              </a:ext>
            </a:extLst>
          </p:cNvPr>
          <p:cNvSpPr txBox="1"/>
          <p:nvPr/>
        </p:nvSpPr>
        <p:spPr>
          <a:xfrm>
            <a:off x="1598212" y="4846909"/>
            <a:ext cx="2291012" cy="215444"/>
          </a:xfrm>
          <a:prstGeom prst="rect">
            <a:avLst/>
          </a:prstGeom>
          <a:noFill/>
        </p:spPr>
        <p:txBody>
          <a:bodyPr wrap="none" rtlCol="0">
            <a:spAutoFit/>
          </a:bodyPr>
          <a:lstStyle/>
          <a:p>
            <a:r>
              <a:rPr lang="en-US" sz="800" b="1">
                <a:solidFill>
                  <a:schemeClr val="accent1"/>
                </a:solidFill>
              </a:rPr>
              <a:t>Connecticut Department of Social Services</a:t>
            </a:r>
          </a:p>
        </p:txBody>
      </p:sp>
    </p:spTree>
    <p:extLst>
      <p:ext uri="{BB962C8B-B14F-4D97-AF65-F5344CB8AC3E}">
        <p14:creationId xmlns:p14="http://schemas.microsoft.com/office/powerpoint/2010/main" val="884539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38EA1-C211-0F74-4D94-328F641AFEEC}"/>
              </a:ext>
            </a:extLst>
          </p:cNvPr>
          <p:cNvSpPr>
            <a:spLocks noGrp="1"/>
          </p:cNvSpPr>
          <p:nvPr>
            <p:ph type="title"/>
          </p:nvPr>
        </p:nvSpPr>
        <p:spPr>
          <a:xfrm>
            <a:off x="283593" y="389766"/>
            <a:ext cx="8520600" cy="297925"/>
          </a:xfrm>
        </p:spPr>
        <p:txBody>
          <a:bodyPr>
            <a:noAutofit/>
          </a:bodyPr>
          <a:lstStyle/>
          <a:p>
            <a:r>
              <a:rPr lang="en-US" sz="1600"/>
              <a:t>Request for Interim Rates</a:t>
            </a:r>
          </a:p>
        </p:txBody>
      </p:sp>
      <p:sp>
        <p:nvSpPr>
          <p:cNvPr id="4" name="TextBox 3">
            <a:extLst>
              <a:ext uri="{FF2B5EF4-FFF2-40B4-BE49-F238E27FC236}">
                <a16:creationId xmlns:a16="http://schemas.microsoft.com/office/drawing/2014/main" id="{8B23A4D9-3003-A4B2-E019-74F37CCE869F}"/>
              </a:ext>
            </a:extLst>
          </p:cNvPr>
          <p:cNvSpPr txBox="1"/>
          <p:nvPr/>
        </p:nvSpPr>
        <p:spPr>
          <a:xfrm>
            <a:off x="1598211" y="4848974"/>
            <a:ext cx="2422245" cy="215444"/>
          </a:xfrm>
          <a:prstGeom prst="rect">
            <a:avLst/>
          </a:prstGeom>
          <a:noFill/>
        </p:spPr>
        <p:txBody>
          <a:bodyPr wrap="square" rtlCol="0">
            <a:spAutoFit/>
          </a:bodyPr>
          <a:lstStyle/>
          <a:p>
            <a:r>
              <a:rPr lang="en-US" sz="800" b="1">
                <a:solidFill>
                  <a:schemeClr val="accent1"/>
                </a:solidFill>
              </a:rPr>
              <a:t>Connecticut Department of Social Services</a:t>
            </a:r>
          </a:p>
        </p:txBody>
      </p:sp>
      <p:graphicFrame>
        <p:nvGraphicFramePr>
          <p:cNvPr id="5" name="Content Placeholder 4">
            <a:extLst>
              <a:ext uri="{FF2B5EF4-FFF2-40B4-BE49-F238E27FC236}">
                <a16:creationId xmlns:a16="http://schemas.microsoft.com/office/drawing/2014/main" id="{065A9ED0-E2A4-F969-3E15-C74AF592A3E0}"/>
              </a:ext>
            </a:extLst>
          </p:cNvPr>
          <p:cNvGraphicFramePr>
            <a:graphicFrameLocks/>
          </p:cNvGraphicFramePr>
          <p:nvPr>
            <p:extLst>
              <p:ext uri="{D42A27DB-BD31-4B8C-83A1-F6EECF244321}">
                <p14:modId xmlns:p14="http://schemas.microsoft.com/office/powerpoint/2010/main" val="3376192306"/>
              </p:ext>
            </p:extLst>
          </p:nvPr>
        </p:nvGraphicFramePr>
        <p:xfrm>
          <a:off x="296271" y="761220"/>
          <a:ext cx="8520635" cy="2347528"/>
        </p:xfrm>
        <a:graphic>
          <a:graphicData uri="http://schemas.openxmlformats.org/drawingml/2006/table">
            <a:tbl>
              <a:tblPr firstRow="1" bandRow="1">
                <a:tableStyleId>{5C22544A-7EE6-4342-B048-85BDC9FD1C3A}</a:tableStyleId>
              </a:tblPr>
              <a:tblGrid>
                <a:gridCol w="1226752">
                  <a:extLst>
                    <a:ext uri="{9D8B030D-6E8A-4147-A177-3AD203B41FA5}">
                      <a16:colId xmlns:a16="http://schemas.microsoft.com/office/drawing/2014/main" val="3077273405"/>
                    </a:ext>
                  </a:extLst>
                </a:gridCol>
                <a:gridCol w="2150388">
                  <a:extLst>
                    <a:ext uri="{9D8B030D-6E8A-4147-A177-3AD203B41FA5}">
                      <a16:colId xmlns:a16="http://schemas.microsoft.com/office/drawing/2014/main" val="1578323594"/>
                    </a:ext>
                  </a:extLst>
                </a:gridCol>
                <a:gridCol w="1438434">
                  <a:extLst>
                    <a:ext uri="{9D8B030D-6E8A-4147-A177-3AD203B41FA5}">
                      <a16:colId xmlns:a16="http://schemas.microsoft.com/office/drawing/2014/main" val="2287140516"/>
                    </a:ext>
                  </a:extLst>
                </a:gridCol>
                <a:gridCol w="3705061">
                  <a:extLst>
                    <a:ext uri="{9D8B030D-6E8A-4147-A177-3AD203B41FA5}">
                      <a16:colId xmlns:a16="http://schemas.microsoft.com/office/drawing/2014/main" val="373933457"/>
                    </a:ext>
                  </a:extLst>
                </a:gridCol>
              </a:tblGrid>
              <a:tr h="279905">
                <a:tc>
                  <a:txBody>
                    <a:bodyPr/>
                    <a:lstStyle/>
                    <a:p>
                      <a:r>
                        <a:rPr lang="en-US" sz="1000">
                          <a:latin typeface="Arial"/>
                        </a:rPr>
                        <a:t>Facility </a:t>
                      </a:r>
                    </a:p>
                  </a:txBody>
                  <a:tcPr/>
                </a:tc>
                <a:tc>
                  <a:txBody>
                    <a:bodyPr/>
                    <a:lstStyle/>
                    <a:p>
                      <a:r>
                        <a:rPr lang="en-US" sz="1000">
                          <a:latin typeface="Arial"/>
                        </a:rPr>
                        <a:t>Reason</a:t>
                      </a:r>
                    </a:p>
                  </a:txBody>
                  <a:tcPr/>
                </a:tc>
                <a:tc>
                  <a:txBody>
                    <a:bodyPr/>
                    <a:lstStyle/>
                    <a:p>
                      <a:pPr lvl="0">
                        <a:buNone/>
                      </a:pPr>
                      <a:r>
                        <a:rPr lang="en-US" sz="1000">
                          <a:latin typeface="Arial"/>
                        </a:rPr>
                        <a:t>Date</a:t>
                      </a:r>
                    </a:p>
                  </a:txBody>
                  <a:tcPr/>
                </a:tc>
                <a:tc>
                  <a:txBody>
                    <a:bodyPr/>
                    <a:lstStyle/>
                    <a:p>
                      <a:r>
                        <a:rPr lang="en-US" sz="1000">
                          <a:latin typeface="Arial"/>
                        </a:rPr>
                        <a:t>Determination</a:t>
                      </a:r>
                    </a:p>
                  </a:txBody>
                  <a:tcPr/>
                </a:tc>
                <a:extLst>
                  <a:ext uri="{0D108BD9-81ED-4DB2-BD59-A6C34878D82A}">
                    <a16:rowId xmlns:a16="http://schemas.microsoft.com/office/drawing/2014/main" val="278994828"/>
                  </a:ext>
                </a:extLst>
              </a:tr>
              <a:tr h="653834">
                <a:tc gridSpan="4">
                  <a:txBody>
                    <a:bodyPr/>
                    <a:lstStyle/>
                    <a:p>
                      <a:pPr lvl="0">
                        <a:buNone/>
                      </a:pPr>
                      <a:r>
                        <a:rPr lang="en-US" sz="1050" b="1" i="0" u="none" strike="noStrike" noProof="0">
                          <a:solidFill>
                            <a:schemeClr val="tx1"/>
                          </a:solidFill>
                          <a:latin typeface="Arial"/>
                        </a:rPr>
                        <a:t>No Requests During Q1 2025</a:t>
                      </a:r>
                      <a:endParaRPr lang="en-US" sz="1050">
                        <a:latin typeface="Aria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5735938"/>
                  </a:ext>
                </a:extLst>
              </a:tr>
              <a:tr h="668364">
                <a:tc>
                  <a:txBody>
                    <a:bodyPr/>
                    <a:lstStyle/>
                    <a:p>
                      <a:pPr lvl="0">
                        <a:buNone/>
                      </a:pPr>
                      <a:r>
                        <a:rPr lang="en-US" sz="1050">
                          <a:solidFill>
                            <a:schemeClr val="tx1"/>
                          </a:solidFill>
                          <a:latin typeface="Arial"/>
                        </a:rPr>
                        <a:t> CY 2024  Summary – 8  Requests </a:t>
                      </a:r>
                    </a:p>
                  </a:txBody>
                  <a:tcPr/>
                </a:tc>
                <a:tc>
                  <a:txBody>
                    <a:bodyPr/>
                    <a:lstStyle/>
                    <a:p>
                      <a:pPr lvl="0">
                        <a:buNone/>
                      </a:pPr>
                      <a:r>
                        <a:rPr lang="en-US" sz="1050" b="0" i="0" u="none" strike="noStrike" noProof="0">
                          <a:solidFill>
                            <a:schemeClr val="tx1"/>
                          </a:solidFill>
                          <a:latin typeface="Arial"/>
                        </a:rPr>
                        <a:t>Increased costs since last rate rebasing, increases in vendor costs due to geographic location </a:t>
                      </a:r>
                      <a:endParaRPr lang="en-US" sz="1050"/>
                    </a:p>
                  </a:txBody>
                  <a:tcPr/>
                </a:tc>
                <a:tc>
                  <a:txBody>
                    <a:bodyPr/>
                    <a:lstStyle/>
                    <a:p>
                      <a:pPr lvl="0">
                        <a:buNone/>
                      </a:pPr>
                      <a:r>
                        <a:rPr lang="en-US" sz="1050" b="0" i="0" u="none" strike="noStrike" noProof="0">
                          <a:solidFill>
                            <a:schemeClr val="tx1"/>
                          </a:solidFill>
                          <a:latin typeface="Arial"/>
                        </a:rPr>
                        <a:t>Q1 2024 – Q4 2024</a:t>
                      </a:r>
                      <a:endParaRPr lang="en-US" sz="1050">
                        <a:solidFill>
                          <a:schemeClr val="tx1"/>
                        </a:solidFill>
                        <a:latin typeface="Arial"/>
                      </a:endParaRPr>
                    </a:p>
                  </a:txBody>
                  <a:tcPr/>
                </a:tc>
                <a:tc>
                  <a:txBody>
                    <a:bodyPr/>
                    <a:lstStyle/>
                    <a:p>
                      <a:pPr lvl="0">
                        <a:buNone/>
                      </a:pPr>
                      <a:r>
                        <a:rPr lang="en-US" sz="1050" b="0" i="0" u="none" strike="noStrike" noProof="0">
                          <a:solidFill>
                            <a:schemeClr val="tx1"/>
                          </a:solidFill>
                          <a:latin typeface="Arial"/>
                        </a:rPr>
                        <a:t>8 Approved</a:t>
                      </a:r>
                      <a:endParaRPr lang="en-US"/>
                    </a:p>
                  </a:txBody>
                  <a:tcPr/>
                </a:tc>
                <a:extLst>
                  <a:ext uri="{0D108BD9-81ED-4DB2-BD59-A6C34878D82A}">
                    <a16:rowId xmlns:a16="http://schemas.microsoft.com/office/drawing/2014/main" val="2224032154"/>
                  </a:ext>
                </a:extLst>
              </a:tr>
              <a:tr h="682269">
                <a:tc>
                  <a:txBody>
                    <a:bodyPr/>
                    <a:lstStyle/>
                    <a:p>
                      <a:pPr lvl="0">
                        <a:buNone/>
                      </a:pPr>
                      <a:r>
                        <a:rPr lang="en-US" sz="1050" b="0" i="0" u="none" strike="noStrike" noProof="0">
                          <a:solidFill>
                            <a:schemeClr val="tx1"/>
                          </a:solidFill>
                          <a:latin typeface="Arial"/>
                        </a:rPr>
                        <a:t>CY 2023  Summary </a:t>
                      </a:r>
                      <a:r>
                        <a:rPr lang="en-US" sz="700" b="0" i="0" u="none" strike="noStrike" noProof="0">
                          <a:solidFill>
                            <a:schemeClr val="tx1"/>
                          </a:solidFill>
                          <a:latin typeface="Arial"/>
                        </a:rPr>
                        <a:t>– </a:t>
                      </a:r>
                      <a:r>
                        <a:rPr lang="en-US" sz="1050" b="0" i="0" u="none" strike="noStrike" noProof="0">
                          <a:solidFill>
                            <a:schemeClr val="tx1"/>
                          </a:solidFill>
                          <a:latin typeface="Arial"/>
                        </a:rPr>
                        <a:t>7  Requests </a:t>
                      </a:r>
                      <a:endParaRPr lang="en-US" sz="1050"/>
                    </a:p>
                  </a:txBody>
                  <a:tcPr/>
                </a:tc>
                <a:tc>
                  <a:txBody>
                    <a:bodyPr/>
                    <a:lstStyle/>
                    <a:p>
                      <a:pPr lvl="0">
                        <a:buNone/>
                      </a:pPr>
                      <a:r>
                        <a:rPr lang="en-US" sz="1050" b="0" i="0" u="none" strike="noStrike" noProof="0">
                          <a:solidFill>
                            <a:schemeClr val="tx1"/>
                          </a:solidFill>
                          <a:latin typeface="Arial"/>
                        </a:rPr>
                        <a:t>Increased costs since last rate rebasing </a:t>
                      </a:r>
                      <a:endParaRPr lang="en-US" sz="1050" b="0" i="0" u="none" strike="noStrike" noProof="0">
                        <a:solidFill>
                          <a:srgbClr val="000000"/>
                        </a:solidFill>
                        <a:latin typeface="Arial"/>
                      </a:endParaRPr>
                    </a:p>
                    <a:p>
                      <a:pPr lvl="0">
                        <a:buNone/>
                      </a:pPr>
                      <a:r>
                        <a:rPr lang="en-US" sz="1050" b="0" i="0" u="none" strike="noStrike" noProof="0">
                          <a:solidFill>
                            <a:schemeClr val="tx1"/>
                          </a:solidFill>
                          <a:latin typeface="Arial"/>
                        </a:rPr>
                        <a:t>(labor, temp staffing, food, utility)</a:t>
                      </a:r>
                      <a:endParaRPr lang="en-US" sz="1050"/>
                    </a:p>
                  </a:txBody>
                  <a:tcPr/>
                </a:tc>
                <a:tc>
                  <a:txBody>
                    <a:bodyPr/>
                    <a:lstStyle/>
                    <a:p>
                      <a:pPr lvl="0">
                        <a:buNone/>
                      </a:pPr>
                      <a:r>
                        <a:rPr lang="en-US" sz="1050" b="0" i="0" u="none" strike="noStrike" noProof="0">
                          <a:solidFill>
                            <a:schemeClr val="tx1"/>
                          </a:solidFill>
                          <a:latin typeface="Arial"/>
                        </a:rPr>
                        <a:t>Q1 2023 – Q4 2023</a:t>
                      </a:r>
                      <a:endParaRPr lang="en-US" sz="1050"/>
                    </a:p>
                  </a:txBody>
                  <a:tcPr/>
                </a:tc>
                <a:tc>
                  <a:txBody>
                    <a:bodyPr/>
                    <a:lstStyle/>
                    <a:p>
                      <a:pPr lvl="0">
                        <a:buNone/>
                      </a:pPr>
                      <a:r>
                        <a:rPr lang="en-US" sz="1050" b="0" i="0" u="none" strike="noStrike" noProof="0">
                          <a:solidFill>
                            <a:schemeClr val="tx1"/>
                          </a:solidFill>
                          <a:latin typeface="Arial"/>
                        </a:rPr>
                        <a:t>1 Facility Closed</a:t>
                      </a:r>
                      <a:endParaRPr lang="en-US" sz="1050" b="0" i="0" u="none" strike="noStrike" noProof="0">
                        <a:solidFill>
                          <a:srgbClr val="000000"/>
                        </a:solidFill>
                        <a:latin typeface="Arial"/>
                      </a:endParaRPr>
                    </a:p>
                    <a:p>
                      <a:pPr lvl="0">
                        <a:buNone/>
                      </a:pPr>
                      <a:r>
                        <a:rPr lang="en-US" sz="1050" b="0" i="0" u="none" strike="noStrike" noProof="0">
                          <a:solidFill>
                            <a:schemeClr val="tx1"/>
                          </a:solidFill>
                          <a:latin typeface="Arial"/>
                        </a:rPr>
                        <a:t>5 Not Granted</a:t>
                      </a:r>
                      <a:endParaRPr lang="en-US" sz="1050" b="0" i="0" u="none" strike="noStrike" noProof="0">
                        <a:solidFill>
                          <a:srgbClr val="000000"/>
                        </a:solidFill>
                        <a:latin typeface="Arial"/>
                      </a:endParaRPr>
                    </a:p>
                    <a:p>
                      <a:pPr lvl="0">
                        <a:buNone/>
                      </a:pPr>
                      <a:r>
                        <a:rPr lang="en-US" sz="1050" b="0" i="0" u="none" strike="noStrike" noProof="0">
                          <a:solidFill>
                            <a:schemeClr val="tx1"/>
                          </a:solidFill>
                          <a:latin typeface="Arial"/>
                        </a:rPr>
                        <a:t>1 Approved</a:t>
                      </a:r>
                      <a:endParaRPr lang="en-US" sz="1050"/>
                    </a:p>
                  </a:txBody>
                  <a:tcPr/>
                </a:tc>
                <a:extLst>
                  <a:ext uri="{0D108BD9-81ED-4DB2-BD59-A6C34878D82A}">
                    <a16:rowId xmlns:a16="http://schemas.microsoft.com/office/drawing/2014/main" val="3291790475"/>
                  </a:ext>
                </a:extLst>
              </a:tr>
            </a:tbl>
          </a:graphicData>
        </a:graphic>
      </p:graphicFrame>
    </p:spTree>
    <p:extLst>
      <p:ext uri="{BB962C8B-B14F-4D97-AF65-F5344CB8AC3E}">
        <p14:creationId xmlns:p14="http://schemas.microsoft.com/office/powerpoint/2010/main" val="408156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BAEAE-F0B4-B210-06F0-FBD11FDB2AAA}"/>
              </a:ext>
            </a:extLst>
          </p:cNvPr>
          <p:cNvSpPr>
            <a:spLocks noGrp="1"/>
          </p:cNvSpPr>
          <p:nvPr>
            <p:ph type="title"/>
          </p:nvPr>
        </p:nvSpPr>
        <p:spPr/>
        <p:txBody>
          <a:bodyPr>
            <a:noAutofit/>
          </a:bodyPr>
          <a:lstStyle/>
          <a:p>
            <a:r>
              <a:rPr lang="en-US" sz="1600">
                <a:cs typeface="Poppins SemiBold"/>
              </a:rPr>
              <a:t>Change of Ownership (CHOW) SFY 2022-2025</a:t>
            </a:r>
            <a:endParaRPr lang="en-US" sz="1600"/>
          </a:p>
        </p:txBody>
      </p:sp>
      <p:sp>
        <p:nvSpPr>
          <p:cNvPr id="4" name="TextBox 3">
            <a:extLst>
              <a:ext uri="{FF2B5EF4-FFF2-40B4-BE49-F238E27FC236}">
                <a16:creationId xmlns:a16="http://schemas.microsoft.com/office/drawing/2014/main" id="{B5256039-DB4E-E90A-EB30-F4528A5FF62A}"/>
              </a:ext>
            </a:extLst>
          </p:cNvPr>
          <p:cNvSpPr txBox="1"/>
          <p:nvPr/>
        </p:nvSpPr>
        <p:spPr>
          <a:xfrm>
            <a:off x="1598212" y="4847023"/>
            <a:ext cx="2291012" cy="215444"/>
          </a:xfrm>
          <a:prstGeom prst="rect">
            <a:avLst/>
          </a:prstGeom>
          <a:noFill/>
        </p:spPr>
        <p:txBody>
          <a:bodyPr wrap="none" rtlCol="0">
            <a:spAutoFit/>
          </a:bodyPr>
          <a:lstStyle/>
          <a:p>
            <a:r>
              <a:rPr lang="en-US" sz="800" b="1">
                <a:solidFill>
                  <a:schemeClr val="accent1"/>
                </a:solidFill>
              </a:rPr>
              <a:t>Connecticut Department of Social Services</a:t>
            </a:r>
          </a:p>
        </p:txBody>
      </p:sp>
      <p:graphicFrame>
        <p:nvGraphicFramePr>
          <p:cNvPr id="7" name="Chart 6">
            <a:extLst>
              <a:ext uri="{FF2B5EF4-FFF2-40B4-BE49-F238E27FC236}">
                <a16:creationId xmlns:a16="http://schemas.microsoft.com/office/drawing/2014/main" id="{AD2FFF33-796A-9F34-5FDE-4195C63DB18B}"/>
              </a:ext>
            </a:extLst>
          </p:cNvPr>
          <p:cNvGraphicFramePr>
            <a:graphicFrameLocks/>
          </p:cNvGraphicFramePr>
          <p:nvPr>
            <p:extLst>
              <p:ext uri="{D42A27DB-BD31-4B8C-83A1-F6EECF244321}">
                <p14:modId xmlns:p14="http://schemas.microsoft.com/office/powerpoint/2010/main" val="3693250429"/>
              </p:ext>
            </p:extLst>
          </p:nvPr>
        </p:nvGraphicFramePr>
        <p:xfrm>
          <a:off x="1207516" y="548508"/>
          <a:ext cx="6728967" cy="42985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8191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8D9A-08DB-2127-1F67-EF28DDEE5FB2}"/>
              </a:ext>
            </a:extLst>
          </p:cNvPr>
          <p:cNvSpPr>
            <a:spLocks noGrp="1"/>
          </p:cNvSpPr>
          <p:nvPr>
            <p:ph type="title"/>
          </p:nvPr>
        </p:nvSpPr>
        <p:spPr/>
        <p:txBody>
          <a:bodyPr>
            <a:noAutofit/>
          </a:bodyPr>
          <a:lstStyle/>
          <a:p>
            <a:r>
              <a:rPr lang="en-US" sz="1600">
                <a:cs typeface="Poppins SemiBold"/>
              </a:rPr>
              <a:t>CHOW Activity: 1/01/25-3/31/25</a:t>
            </a:r>
          </a:p>
        </p:txBody>
      </p:sp>
      <p:sp>
        <p:nvSpPr>
          <p:cNvPr id="4" name="TextBox 3">
            <a:extLst>
              <a:ext uri="{FF2B5EF4-FFF2-40B4-BE49-F238E27FC236}">
                <a16:creationId xmlns:a16="http://schemas.microsoft.com/office/drawing/2014/main" id="{16FBC46D-3E32-1DF5-7124-D61BE97DB74F}"/>
              </a:ext>
            </a:extLst>
          </p:cNvPr>
          <p:cNvSpPr txBox="1"/>
          <p:nvPr/>
        </p:nvSpPr>
        <p:spPr>
          <a:xfrm>
            <a:off x="1598212" y="4847023"/>
            <a:ext cx="2291012" cy="215444"/>
          </a:xfrm>
          <a:prstGeom prst="rect">
            <a:avLst/>
          </a:prstGeom>
          <a:noFill/>
        </p:spPr>
        <p:txBody>
          <a:bodyPr wrap="none" rtlCol="0">
            <a:spAutoFit/>
          </a:bodyPr>
          <a:lstStyle/>
          <a:p>
            <a:r>
              <a:rPr lang="en-US" sz="800" b="1">
                <a:solidFill>
                  <a:schemeClr val="accent1"/>
                </a:solidFill>
              </a:rPr>
              <a:t>Connecticut Department of Social Services</a:t>
            </a:r>
          </a:p>
        </p:txBody>
      </p:sp>
      <p:graphicFrame>
        <p:nvGraphicFramePr>
          <p:cNvPr id="5" name="Content Placeholder 8">
            <a:extLst>
              <a:ext uri="{FF2B5EF4-FFF2-40B4-BE49-F238E27FC236}">
                <a16:creationId xmlns:a16="http://schemas.microsoft.com/office/drawing/2014/main" id="{60AA0F60-F23B-1C35-FA5A-20B0A6EA352B}"/>
              </a:ext>
            </a:extLst>
          </p:cNvPr>
          <p:cNvGraphicFramePr>
            <a:graphicFrameLocks/>
          </p:cNvGraphicFramePr>
          <p:nvPr>
            <p:extLst>
              <p:ext uri="{D42A27DB-BD31-4B8C-83A1-F6EECF244321}">
                <p14:modId xmlns:p14="http://schemas.microsoft.com/office/powerpoint/2010/main" val="3313327948"/>
              </p:ext>
            </p:extLst>
          </p:nvPr>
        </p:nvGraphicFramePr>
        <p:xfrm>
          <a:off x="311702" y="1035312"/>
          <a:ext cx="8520598" cy="1737360"/>
        </p:xfrm>
        <a:graphic>
          <a:graphicData uri="http://schemas.openxmlformats.org/drawingml/2006/table">
            <a:tbl>
              <a:tblPr firstRow="1" bandRow="1">
                <a:tableStyleId>{5C22544A-7EE6-4342-B048-85BDC9FD1C3A}</a:tableStyleId>
              </a:tblPr>
              <a:tblGrid>
                <a:gridCol w="943786">
                  <a:extLst>
                    <a:ext uri="{9D8B030D-6E8A-4147-A177-3AD203B41FA5}">
                      <a16:colId xmlns:a16="http://schemas.microsoft.com/office/drawing/2014/main" val="1703861469"/>
                    </a:ext>
                  </a:extLst>
                </a:gridCol>
                <a:gridCol w="3647714">
                  <a:extLst>
                    <a:ext uri="{9D8B030D-6E8A-4147-A177-3AD203B41FA5}">
                      <a16:colId xmlns:a16="http://schemas.microsoft.com/office/drawing/2014/main" val="3513399790"/>
                    </a:ext>
                  </a:extLst>
                </a:gridCol>
                <a:gridCol w="1267200">
                  <a:extLst>
                    <a:ext uri="{9D8B030D-6E8A-4147-A177-3AD203B41FA5}">
                      <a16:colId xmlns:a16="http://schemas.microsoft.com/office/drawing/2014/main" val="4035761622"/>
                    </a:ext>
                  </a:extLst>
                </a:gridCol>
                <a:gridCol w="1000800">
                  <a:extLst>
                    <a:ext uri="{9D8B030D-6E8A-4147-A177-3AD203B41FA5}">
                      <a16:colId xmlns:a16="http://schemas.microsoft.com/office/drawing/2014/main" val="830361939"/>
                    </a:ext>
                  </a:extLst>
                </a:gridCol>
                <a:gridCol w="1661098">
                  <a:extLst>
                    <a:ext uri="{9D8B030D-6E8A-4147-A177-3AD203B41FA5}">
                      <a16:colId xmlns:a16="http://schemas.microsoft.com/office/drawing/2014/main" val="1646206254"/>
                    </a:ext>
                  </a:extLst>
                </a:gridCol>
              </a:tblGrid>
              <a:tr h="365760">
                <a:tc>
                  <a:txBody>
                    <a:bodyPr/>
                    <a:lstStyle/>
                    <a:p>
                      <a:pPr algn="ctr"/>
                      <a:r>
                        <a:rPr lang="en-US" sz="1200"/>
                        <a:t>Date</a:t>
                      </a:r>
                    </a:p>
                  </a:txBody>
                  <a:tcPr anchor="ctr"/>
                </a:tc>
                <a:tc>
                  <a:txBody>
                    <a:bodyPr/>
                    <a:lstStyle/>
                    <a:p>
                      <a:pPr algn="ctr"/>
                      <a:r>
                        <a:rPr lang="en-US" sz="1200"/>
                        <a:t>Prior Doing Business As (DBA)</a:t>
                      </a:r>
                    </a:p>
                  </a:txBody>
                  <a:tcPr anchor="ctr"/>
                </a:tc>
                <a:tc>
                  <a:txBody>
                    <a:bodyPr/>
                    <a:lstStyle/>
                    <a:p>
                      <a:pPr algn="ctr"/>
                      <a:r>
                        <a:rPr lang="en-US" sz="1200"/>
                        <a:t>Licensed Bed Count</a:t>
                      </a:r>
                    </a:p>
                  </a:txBody>
                  <a:tcPr anchor="ctr"/>
                </a:tc>
                <a:tc>
                  <a:txBody>
                    <a:bodyPr/>
                    <a:lstStyle/>
                    <a:p>
                      <a:pPr algn="ctr"/>
                      <a:r>
                        <a:rPr lang="en-US" sz="1200"/>
                        <a:t>Town</a:t>
                      </a:r>
                    </a:p>
                  </a:txBody>
                  <a:tcPr anchor="ctr"/>
                </a:tc>
                <a:tc>
                  <a:txBody>
                    <a:bodyPr/>
                    <a:lstStyle/>
                    <a:p>
                      <a:pPr algn="ctr"/>
                      <a:r>
                        <a:rPr lang="en-US" sz="1200"/>
                        <a:t>For Profit (FP)</a:t>
                      </a:r>
                    </a:p>
                    <a:p>
                      <a:pPr algn="ctr"/>
                      <a:r>
                        <a:rPr lang="en-US" sz="1200"/>
                        <a:t>Not For Profit (NFP)</a:t>
                      </a:r>
                    </a:p>
                  </a:txBody>
                  <a:tcPr anchor="ctr"/>
                </a:tc>
                <a:extLst>
                  <a:ext uri="{0D108BD9-81ED-4DB2-BD59-A6C34878D82A}">
                    <a16:rowId xmlns:a16="http://schemas.microsoft.com/office/drawing/2014/main" val="2629373950"/>
                  </a:ext>
                </a:extLst>
              </a:tr>
              <a:tr h="365760">
                <a:tc>
                  <a:txBody>
                    <a:bodyPr/>
                    <a:lstStyle/>
                    <a:p>
                      <a:pPr lvl="0" algn="ctr">
                        <a:buNone/>
                      </a:pPr>
                      <a:r>
                        <a:rPr lang="en-US" sz="1200"/>
                        <a:t>2/27/2025</a:t>
                      </a:r>
                    </a:p>
                  </a:txBody>
                  <a:tcPr anchor="ctr"/>
                </a:tc>
                <a:tc>
                  <a:txBody>
                    <a:bodyPr/>
                    <a:lstStyle/>
                    <a:p>
                      <a:pPr lvl="0" algn="ctr">
                        <a:buNone/>
                      </a:pPr>
                      <a:r>
                        <a:rPr lang="en-US" sz="1200">
                          <a:effectLst/>
                        </a:rPr>
                        <a:t>Village Green of Bristol Rehabilitation and Health Center</a:t>
                      </a:r>
                      <a:endParaRPr lang="en-US" sz="1100"/>
                    </a:p>
                  </a:txBody>
                  <a:tcPr anchor="ctr"/>
                </a:tc>
                <a:tc>
                  <a:txBody>
                    <a:bodyPr/>
                    <a:lstStyle/>
                    <a:p>
                      <a:pPr lvl="0" algn="ctr">
                        <a:buNone/>
                      </a:pPr>
                      <a:r>
                        <a:rPr lang="en-US" sz="1200"/>
                        <a:t>95</a:t>
                      </a:r>
                    </a:p>
                  </a:txBody>
                  <a:tcPr anchor="ctr"/>
                </a:tc>
                <a:tc>
                  <a:txBody>
                    <a:bodyPr/>
                    <a:lstStyle/>
                    <a:p>
                      <a:pPr lvl="0" algn="ctr">
                        <a:buNone/>
                      </a:pPr>
                      <a:r>
                        <a:rPr lang="en-US" sz="1200"/>
                        <a:t>Bristol</a:t>
                      </a:r>
                    </a:p>
                  </a:txBody>
                  <a:tcPr anchor="ctr"/>
                </a:tc>
                <a:tc>
                  <a:txBody>
                    <a:bodyPr/>
                    <a:lstStyle/>
                    <a:p>
                      <a:pPr lvl="0" algn="ctr">
                        <a:buNone/>
                      </a:pPr>
                      <a:r>
                        <a:rPr lang="en-US" sz="1200"/>
                        <a:t>FP</a:t>
                      </a:r>
                    </a:p>
                  </a:txBody>
                  <a:tcPr anchor="ctr"/>
                </a:tc>
                <a:extLst>
                  <a:ext uri="{0D108BD9-81ED-4DB2-BD59-A6C34878D82A}">
                    <a16:rowId xmlns:a16="http://schemas.microsoft.com/office/drawing/2014/main" val="400591202"/>
                  </a:ext>
                </a:extLst>
              </a:tr>
              <a:tr h="365760">
                <a:tc>
                  <a:txBody>
                    <a:bodyPr/>
                    <a:lstStyle/>
                    <a:p>
                      <a:pPr lvl="0" algn="ctr">
                        <a:buNone/>
                      </a:pPr>
                      <a:r>
                        <a:rPr lang="en-US" sz="1200"/>
                        <a:t>2/27/2025</a:t>
                      </a:r>
                    </a:p>
                  </a:txBody>
                  <a:tcPr anchor="ctr"/>
                </a:tc>
                <a:tc>
                  <a:txBody>
                    <a:bodyPr/>
                    <a:lstStyle/>
                    <a:p>
                      <a:pPr lvl="0" algn="ctr">
                        <a:buNone/>
                      </a:pPr>
                      <a:r>
                        <a:rPr lang="en-US" sz="1200" err="1"/>
                        <a:t>Chestelm</a:t>
                      </a:r>
                      <a:r>
                        <a:rPr lang="en-US" sz="1200"/>
                        <a:t> Health and Rehabilitation Center</a:t>
                      </a:r>
                    </a:p>
                  </a:txBody>
                  <a:tcPr anchor="ctr"/>
                </a:tc>
                <a:tc>
                  <a:txBody>
                    <a:bodyPr/>
                    <a:lstStyle/>
                    <a:p>
                      <a:pPr lvl="0" algn="ctr">
                        <a:buNone/>
                      </a:pPr>
                      <a:r>
                        <a:rPr lang="en-US" sz="1200"/>
                        <a:t>76</a:t>
                      </a:r>
                    </a:p>
                  </a:txBody>
                  <a:tcPr anchor="ctr"/>
                </a:tc>
                <a:tc>
                  <a:txBody>
                    <a:bodyPr/>
                    <a:lstStyle/>
                    <a:p>
                      <a:pPr lvl="0" algn="ctr">
                        <a:buNone/>
                      </a:pPr>
                      <a:r>
                        <a:rPr lang="en-US" sz="1200" err="1"/>
                        <a:t>Moodus</a:t>
                      </a:r>
                      <a:endParaRPr lang="en-US" sz="1200"/>
                    </a:p>
                  </a:txBody>
                  <a:tcPr anchor="ctr"/>
                </a:tc>
                <a:tc>
                  <a:txBody>
                    <a:bodyPr/>
                    <a:lstStyle/>
                    <a:p>
                      <a:pPr lvl="0" algn="ctr">
                        <a:buNone/>
                      </a:pPr>
                      <a:r>
                        <a:rPr lang="en-US" sz="1200"/>
                        <a:t>FP</a:t>
                      </a:r>
                    </a:p>
                  </a:txBody>
                  <a:tcPr anchor="ctr"/>
                </a:tc>
                <a:extLst>
                  <a:ext uri="{0D108BD9-81ED-4DB2-BD59-A6C34878D82A}">
                    <a16:rowId xmlns:a16="http://schemas.microsoft.com/office/drawing/2014/main" val="1053634172"/>
                  </a:ext>
                </a:extLst>
              </a:tr>
              <a:tr h="365760">
                <a:tc>
                  <a:txBody>
                    <a:bodyPr/>
                    <a:lstStyle/>
                    <a:p>
                      <a:pPr lvl="0" algn="ctr">
                        <a:buNone/>
                      </a:pPr>
                      <a:r>
                        <a:rPr lang="en-US" sz="1200"/>
                        <a:t>3/01/2025</a:t>
                      </a:r>
                    </a:p>
                  </a:txBody>
                  <a:tcPr anchor="ctr"/>
                </a:tc>
                <a:tc>
                  <a:txBody>
                    <a:bodyPr/>
                    <a:lstStyle/>
                    <a:p>
                      <a:pPr lvl="0" algn="ctr">
                        <a:buNone/>
                      </a:pPr>
                      <a:r>
                        <a:rPr lang="en-US" sz="1200"/>
                        <a:t>Beechwood Health &amp; Rehabilitation Center</a:t>
                      </a:r>
                    </a:p>
                  </a:txBody>
                  <a:tcPr anchor="ctr"/>
                </a:tc>
                <a:tc>
                  <a:txBody>
                    <a:bodyPr/>
                    <a:lstStyle/>
                    <a:p>
                      <a:pPr lvl="0" algn="ctr">
                        <a:buNone/>
                      </a:pPr>
                      <a:r>
                        <a:rPr lang="en-US" sz="1200"/>
                        <a:t>60</a:t>
                      </a:r>
                    </a:p>
                  </a:txBody>
                  <a:tcPr anchor="ctr"/>
                </a:tc>
                <a:tc>
                  <a:txBody>
                    <a:bodyPr/>
                    <a:lstStyle/>
                    <a:p>
                      <a:pPr lvl="0" algn="ctr">
                        <a:buNone/>
                      </a:pPr>
                      <a:r>
                        <a:rPr lang="en-US" sz="1200"/>
                        <a:t>New London</a:t>
                      </a:r>
                    </a:p>
                  </a:txBody>
                  <a:tcPr anchor="ctr"/>
                </a:tc>
                <a:tc>
                  <a:txBody>
                    <a:bodyPr/>
                    <a:lstStyle/>
                    <a:p>
                      <a:pPr lvl="0" algn="ctr">
                        <a:buNone/>
                      </a:pPr>
                      <a:r>
                        <a:rPr lang="en-US" sz="1200"/>
                        <a:t>FP</a:t>
                      </a:r>
                    </a:p>
                  </a:txBody>
                  <a:tcPr anchor="ctr"/>
                </a:tc>
                <a:extLst>
                  <a:ext uri="{0D108BD9-81ED-4DB2-BD59-A6C34878D82A}">
                    <a16:rowId xmlns:a16="http://schemas.microsoft.com/office/drawing/2014/main" val="1967372846"/>
                  </a:ext>
                </a:extLst>
              </a:tr>
            </a:tbl>
          </a:graphicData>
        </a:graphic>
      </p:graphicFrame>
      <p:sp>
        <p:nvSpPr>
          <p:cNvPr id="3" name="TextBox 2">
            <a:extLst>
              <a:ext uri="{FF2B5EF4-FFF2-40B4-BE49-F238E27FC236}">
                <a16:creationId xmlns:a16="http://schemas.microsoft.com/office/drawing/2014/main" id="{CF37850D-1611-87E3-59AB-74FEFEA03EDF}"/>
              </a:ext>
            </a:extLst>
          </p:cNvPr>
          <p:cNvSpPr txBox="1"/>
          <p:nvPr/>
        </p:nvSpPr>
        <p:spPr>
          <a:xfrm>
            <a:off x="311700" y="600657"/>
            <a:ext cx="4397100" cy="276999"/>
          </a:xfrm>
          <a:prstGeom prst="rect">
            <a:avLst/>
          </a:prstGeom>
          <a:noFill/>
        </p:spPr>
        <p:txBody>
          <a:bodyPr wrap="square" lIns="91440" tIns="45720" rIns="91440" bIns="45720" rtlCol="0" anchor="t">
            <a:spAutoFit/>
          </a:bodyPr>
          <a:lstStyle/>
          <a:p>
            <a:r>
              <a:rPr lang="en-US" sz="1200" i="1">
                <a:solidFill>
                  <a:srgbClr val="3370E8"/>
                </a:solidFill>
              </a:rPr>
              <a:t>There were 3 CHOWs in the past quarter.</a:t>
            </a:r>
          </a:p>
        </p:txBody>
      </p:sp>
    </p:spTree>
    <p:extLst>
      <p:ext uri="{BB962C8B-B14F-4D97-AF65-F5344CB8AC3E}">
        <p14:creationId xmlns:p14="http://schemas.microsoft.com/office/powerpoint/2010/main" val="1832253179"/>
      </p:ext>
    </p:extLst>
  </p:cSld>
  <p:clrMapOvr>
    <a:masterClrMapping/>
  </p:clrMapOvr>
</p:sld>
</file>

<file path=ppt/theme/theme1.xml><?xml version="1.0" encoding="utf-8"?>
<a:theme xmlns:a="http://schemas.openxmlformats.org/drawingml/2006/main" name="Simple Light">
  <a:themeElements>
    <a:clrScheme name="DPH Primary">
      <a:dk1>
        <a:srgbClr val="000000"/>
      </a:dk1>
      <a:lt1>
        <a:srgbClr val="FFFFFF"/>
      </a:lt1>
      <a:dk2>
        <a:srgbClr val="595959"/>
      </a:dk2>
      <a:lt2>
        <a:srgbClr val="EEEEEE"/>
      </a:lt2>
      <a:accent1>
        <a:srgbClr val="3371E7"/>
      </a:accent1>
      <a:accent2>
        <a:srgbClr val="C6D4FB"/>
      </a:accent2>
      <a:accent3>
        <a:srgbClr val="00214D"/>
      </a:accent3>
      <a:accent4>
        <a:srgbClr val="003D9C"/>
      </a:accent4>
      <a:accent5>
        <a:srgbClr val="7094F5"/>
      </a:accent5>
      <a:accent6>
        <a:srgbClr val="FFFFFF"/>
      </a:accent6>
      <a:hlink>
        <a:srgbClr val="3371E7"/>
      </a:hlink>
      <a:folHlink>
        <a:srgbClr val="3371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PH PPT Template Arial.potx" id="{4627BB07-AFFB-421A-9DC0-623677847BCF}" vid="{3D90875B-AB71-475A-81BA-29DECA7B7212}"/>
    </a:ext>
  </a:extLst>
</a:theme>
</file>

<file path=ppt/theme/theme2.xml><?xml version="1.0" encoding="utf-8"?>
<a:theme xmlns:a="http://schemas.openxmlformats.org/drawingml/2006/main" name="Custom Design">
  <a:themeElements>
    <a:clrScheme name="DPH Secondary">
      <a:dk1>
        <a:srgbClr val="000000"/>
      </a:dk1>
      <a:lt1>
        <a:srgbClr val="FFFFFF"/>
      </a:lt1>
      <a:dk2>
        <a:srgbClr val="595959"/>
      </a:dk2>
      <a:lt2>
        <a:srgbClr val="EEEEEE"/>
      </a:lt2>
      <a:accent1>
        <a:srgbClr val="04722F"/>
      </a:accent1>
      <a:accent2>
        <a:srgbClr val="02B346"/>
      </a:accent2>
      <a:accent3>
        <a:srgbClr val="F27124"/>
      </a:accent3>
      <a:accent4>
        <a:srgbClr val="FAAA19"/>
      </a:accent4>
      <a:accent5>
        <a:srgbClr val="D8343E"/>
      </a:accent5>
      <a:accent6>
        <a:srgbClr val="94343E"/>
      </a:accent6>
      <a:hlink>
        <a:srgbClr val="3371E7"/>
      </a:hlink>
      <a:folHlink>
        <a:srgbClr val="3371E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PH PPT Template Arial.potx" id="{4627BB07-AFFB-421A-9DC0-623677847BCF}" vid="{7E92A2E6-6510-4F0A-84DE-7F7AD4528C6E}"/>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TemplafySlideTemplateConfiguration><![CDATA[{"slideVersion":1,"isValidatorEnabled":false,"isLocked":false,"elementsMetadata":[],"slideId":"914022848052330499","enableDocumentContentUpdater":false,"version":"2.0"}]]></TemplafySlideTemplateConfiguration>
</file>

<file path=customXml/item2.xml><?xml version="1.0" encoding="utf-8"?>
<TemplafySlideFormConfiguration><![CDATA[{"formFields":[],"formDataEntries":[]}]]></TemplafySlideFormConfiguration>
</file>

<file path=customXml/item3.xml><?xml version="1.0" encoding="utf-8"?>
<TemplafySlideTemplateConfiguration><![CDATA[{"slideVersion":1,"isValidatorEnabled":false,"isLocked":false,"elementsMetadata":[],"slideId":"914022848052330500","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SlideTemplateConfiguration><![CDATA[{"slideVersion":1,"isValidatorEnabled":false,"isLocked":false,"elementsMetadata":[],"slideId":"914022848052330500","enableDocumentContentUpdater":false,"version":"2.0"}]]></TemplafySlideTemplateConfiguration>
</file>

<file path=customXml/item7.xml><?xml version="1.0" encoding="utf-8"?>
<TemplafySlideTemplateConfiguration><![CDATA[{"slideVersion":1,"isValidatorEnabled":false,"isLocked":false,"elementsMetadata":[],"slideId":"914022848052330498","enableDocumentContentUpdater":false,"version":"2.0"}]]></TemplafySlideTemplateConfiguration>
</file>

<file path=customXml/item8.xml><?xml version="1.0" encoding="utf-8"?>
<TemplafySlideFormConfiguration><![CDATA[{"formFields":[],"formDataEntries":[]}]]></TemplafySlideFormConfiguration>
</file>

<file path=customXml/itemProps1.xml><?xml version="1.0" encoding="utf-8"?>
<ds:datastoreItem xmlns:ds="http://schemas.openxmlformats.org/officeDocument/2006/customXml" ds:itemID="{8A4EBA5F-E573-4809-86FD-5CF41CE3BA09}">
  <ds:schemaRefs/>
</ds:datastoreItem>
</file>

<file path=customXml/itemProps2.xml><?xml version="1.0" encoding="utf-8"?>
<ds:datastoreItem xmlns:ds="http://schemas.openxmlformats.org/officeDocument/2006/customXml" ds:itemID="{2B985BA4-0D59-4229-B170-86A0ABEE69C0}">
  <ds:schemaRefs/>
</ds:datastoreItem>
</file>

<file path=customXml/itemProps3.xml><?xml version="1.0" encoding="utf-8"?>
<ds:datastoreItem xmlns:ds="http://schemas.openxmlformats.org/officeDocument/2006/customXml" ds:itemID="{8F5F591A-958A-4611-BA69-8C3A7186C68C}">
  <ds:schemaRefs/>
</ds:datastoreItem>
</file>

<file path=customXml/itemProps4.xml><?xml version="1.0" encoding="utf-8"?>
<ds:datastoreItem xmlns:ds="http://schemas.openxmlformats.org/officeDocument/2006/customXml" ds:itemID="{2667E522-7E7C-4481-AAE0-35F76EABFA35}">
  <ds:schemaRefs/>
</ds:datastoreItem>
</file>

<file path=customXml/itemProps5.xml><?xml version="1.0" encoding="utf-8"?>
<ds:datastoreItem xmlns:ds="http://schemas.openxmlformats.org/officeDocument/2006/customXml" ds:itemID="{3231C0C0-71A2-42C3-85AE-7B1049C69F2A}">
  <ds:schemaRefs/>
</ds:datastoreItem>
</file>

<file path=customXml/itemProps6.xml><?xml version="1.0" encoding="utf-8"?>
<ds:datastoreItem xmlns:ds="http://schemas.openxmlformats.org/officeDocument/2006/customXml" ds:itemID="{E0B79AD4-561A-4F79-B9F4-28E89BBC6DB6}">
  <ds:schemaRefs/>
</ds:datastoreItem>
</file>

<file path=customXml/itemProps7.xml><?xml version="1.0" encoding="utf-8"?>
<ds:datastoreItem xmlns:ds="http://schemas.openxmlformats.org/officeDocument/2006/customXml" ds:itemID="{5E8CB93B-E7FC-4871-8D23-4A7810C55F40}">
  <ds:schemaRefs/>
</ds:datastoreItem>
</file>

<file path=customXml/itemProps8.xml><?xml version="1.0" encoding="utf-8"?>
<ds:datastoreItem xmlns:ds="http://schemas.openxmlformats.org/officeDocument/2006/customXml" ds:itemID="{61D919EF-BAFE-4238-9EC6-B27FDCF62250}">
  <ds:schemaRefs/>
</ds:datastoreItem>
</file>

<file path=docProps/app.xml><?xml version="1.0" encoding="utf-8"?>
<Properties xmlns="http://schemas.openxmlformats.org/officeDocument/2006/extended-properties" xmlns:vt="http://schemas.openxmlformats.org/officeDocument/2006/docPropsVTypes">
  <Template>DPH PPT Template Arial</Template>
  <Application>Microsoft Office PowerPoint</Application>
  <PresentationFormat>On-screen Show (16:9)</PresentationFormat>
  <Slides>14</Slides>
  <Notes>5</Notes>
  <HiddenSlides>0</HiddenSlide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Simple Light</vt:lpstr>
      <vt:lpstr>Custom Design</vt:lpstr>
      <vt:lpstr>PowerPoint Presentation</vt:lpstr>
      <vt:lpstr>PowerPoint Presentation</vt:lpstr>
      <vt:lpstr>Bed Capacity-Census Data</vt:lpstr>
      <vt:lpstr>Number of Homes by Bed Count N=193* Nursing Homes</vt:lpstr>
      <vt:lpstr>PowerPoint Presentation</vt:lpstr>
      <vt:lpstr>Nursing Home Receiverships, Bankruptcies, Temporary Managers and Closures</vt:lpstr>
      <vt:lpstr>Request for Interim Rates</vt:lpstr>
      <vt:lpstr>Change of Ownership (CHOW) SFY 2022-2025</vt:lpstr>
      <vt:lpstr>CHOW Activity: 1/01/25-3/31/25</vt:lpstr>
      <vt:lpstr>Nursing Home Quality and Safety Issues Top Five Federal Tags for the period January 1, 2025, to March 31, 2025</vt:lpstr>
      <vt:lpstr>Top 5 Most Frequently Cited Deficiencies</vt:lpstr>
      <vt:lpstr>Immediate Jeopardy FFY 2025</vt:lpstr>
      <vt:lpstr>IJs over time, Facilities Impacted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Chris Boyle</dc:creator>
  <cp:revision>4</cp:revision>
  <dcterms:created xsi:type="dcterms:W3CDTF">2024-04-18T18:07:11Z</dcterms:created>
  <dcterms:modified xsi:type="dcterms:W3CDTF">2025-04-10T12:25:22Z</dcterms:modified>
</cp:coreProperties>
</file>