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8" r:id="rId2"/>
  </p:sldMasterIdLst>
  <p:notesMasterIdLst>
    <p:notesMasterId r:id="rId11"/>
  </p:notesMasterIdLst>
  <p:sldIdLst>
    <p:sldId id="266" r:id="rId3"/>
    <p:sldId id="267" r:id="rId4"/>
    <p:sldId id="258" r:id="rId5"/>
    <p:sldId id="262" r:id="rId6"/>
    <p:sldId id="263" r:id="rId7"/>
    <p:sldId id="264" r:id="rId8"/>
    <p:sldId id="265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30E0A8D-6F28-D6D7-9E94-7948095B405C}" name="Filek, Karri L" initials="FKL" userId="S::Karri.Filek@ct.gov::a93622c7-bc62-429a-a36c-74411203167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06A2"/>
    <a:srgbClr val="0000CC"/>
    <a:srgbClr val="002906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0715" autoAdjust="0"/>
  </p:normalViewPr>
  <p:slideViewPr>
    <p:cSldViewPr snapToGrid="0">
      <p:cViewPr varScale="1">
        <p:scale>
          <a:sx n="47" d="100"/>
          <a:sy n="47" d="100"/>
        </p:scale>
        <p:origin x="141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0D6FEE-51FF-4CDF-9464-92607FF656E6}" type="datetimeFigureOut">
              <a:rPr lang="en-US" smtClean="0"/>
              <a:t>4/11/2023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B0C7BC-3A8C-4939-8577-9BDA73278A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110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B0C7BC-3A8C-4939-8577-9BDA73278A3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6212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431E8A-617C-42F4-A6D2-ADF47FD26A7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74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B0C7BC-3A8C-4939-8577-9BDA73278A3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2204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B0C7BC-3A8C-4939-8577-9BDA73278A3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4180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B0C7BC-3A8C-4939-8577-9BDA73278A3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344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DSS 20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881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267451"/>
            <a:ext cx="10506322" cy="454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UConn Health, Center on Aging Operating Agency: CT Department of Social Services Funder: Centers for Medicare and Medicaid Services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7246D2-F9CD-42D2-BCCD-BE6D96742C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895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267451"/>
            <a:ext cx="10506322" cy="454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UConn Health, Center on Aging Operating Agency: CT Department of Social Services Funder: Centers for Medicare and Medicaid Services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7246D2-F9CD-42D2-BCCD-BE6D96742C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088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267451"/>
            <a:ext cx="10506322" cy="454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UConn Health, Center on Aging Operating Agency: CT Department of Social Services Funder: Centers for Medicare and Medicaid Services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7246D2-F9CD-42D2-BCCD-BE6D96742C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184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71B3581-59D1-7444-9F35-DC6E3343B931}"/>
              </a:ext>
            </a:extLst>
          </p:cNvPr>
          <p:cNvCxnSpPr>
            <a:cxnSpLocks/>
          </p:cNvCxnSpPr>
          <p:nvPr/>
        </p:nvCxnSpPr>
        <p:spPr>
          <a:xfrm>
            <a:off x="461130" y="5519566"/>
            <a:ext cx="11269741" cy="0"/>
          </a:xfrm>
          <a:prstGeom prst="line">
            <a:avLst/>
          </a:prstGeom>
          <a:ln w="12700">
            <a:solidFill>
              <a:srgbClr val="0040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CAF7AC6E-34B5-9146-84F6-05638BFE47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4930" y="5674613"/>
            <a:ext cx="1917366" cy="818875"/>
          </a:xfrm>
          <a:prstGeom prst="rect">
            <a:avLst/>
          </a:prstGeom>
        </p:spPr>
      </p:pic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04CF0F3-9D86-374A-8D4A-6E7696F239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5138" y="6269038"/>
            <a:ext cx="8145462" cy="322262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100000"/>
              </a:lnSpc>
              <a:buNone/>
              <a:defRPr sz="1400" i="1">
                <a:solidFill>
                  <a:srgbClr val="00402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49C1FD6C-D826-AE4F-A5A4-0D872791C34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5138" y="5824538"/>
            <a:ext cx="8145462" cy="322262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100000"/>
              </a:lnSpc>
              <a:buNone/>
              <a:defRPr sz="2600" i="0">
                <a:solidFill>
                  <a:srgbClr val="00402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itle 20">
            <a:extLst>
              <a:ext uri="{FF2B5EF4-FFF2-40B4-BE49-F238E27FC236}">
                <a16:creationId xmlns:a16="http://schemas.microsoft.com/office/drawing/2014/main" id="{387DD464-7266-284C-A5E7-229089DB4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9231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71B3581-59D1-7444-9F35-DC6E3343B931}"/>
              </a:ext>
            </a:extLst>
          </p:cNvPr>
          <p:cNvCxnSpPr>
            <a:cxnSpLocks/>
          </p:cNvCxnSpPr>
          <p:nvPr/>
        </p:nvCxnSpPr>
        <p:spPr>
          <a:xfrm>
            <a:off x="461130" y="5519566"/>
            <a:ext cx="11269741" cy="0"/>
          </a:xfrm>
          <a:prstGeom prst="line">
            <a:avLst/>
          </a:prstGeom>
          <a:ln w="12700">
            <a:solidFill>
              <a:srgbClr val="0040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CAF7AC6E-34B5-9146-84F6-05638BFE47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4930" y="5674613"/>
            <a:ext cx="1917366" cy="818875"/>
          </a:xfrm>
          <a:prstGeom prst="rect">
            <a:avLst/>
          </a:prstGeom>
        </p:spPr>
      </p:pic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04CF0F3-9D86-374A-8D4A-6E7696F239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5138" y="6269038"/>
            <a:ext cx="8145462" cy="322262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100000"/>
              </a:lnSpc>
              <a:buNone/>
              <a:defRPr sz="1400" i="1">
                <a:solidFill>
                  <a:srgbClr val="00402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49C1FD6C-D826-AE4F-A5A4-0D872791C34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5138" y="5824538"/>
            <a:ext cx="8145462" cy="322262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100000"/>
              </a:lnSpc>
              <a:buNone/>
              <a:defRPr sz="2600" i="0">
                <a:solidFill>
                  <a:srgbClr val="00402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itle 20">
            <a:extLst>
              <a:ext uri="{FF2B5EF4-FFF2-40B4-BE49-F238E27FC236}">
                <a16:creationId xmlns:a16="http://schemas.microsoft.com/office/drawing/2014/main" id="{387DD464-7266-284C-A5E7-229089DB4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437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71B3581-59D1-7444-9F35-DC6E3343B931}"/>
              </a:ext>
            </a:extLst>
          </p:cNvPr>
          <p:cNvCxnSpPr>
            <a:cxnSpLocks/>
          </p:cNvCxnSpPr>
          <p:nvPr/>
        </p:nvCxnSpPr>
        <p:spPr>
          <a:xfrm>
            <a:off x="461130" y="5519566"/>
            <a:ext cx="11269741" cy="0"/>
          </a:xfrm>
          <a:prstGeom prst="line">
            <a:avLst/>
          </a:prstGeom>
          <a:ln w="12700">
            <a:solidFill>
              <a:srgbClr val="0040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CAF7AC6E-34B5-9146-84F6-05638BFE47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4930" y="5674613"/>
            <a:ext cx="1917366" cy="818875"/>
          </a:xfrm>
          <a:prstGeom prst="rect">
            <a:avLst/>
          </a:prstGeom>
        </p:spPr>
      </p:pic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04CF0F3-9D86-374A-8D4A-6E7696F239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5138" y="6269038"/>
            <a:ext cx="8145462" cy="322262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100000"/>
              </a:lnSpc>
              <a:buNone/>
              <a:defRPr sz="1400" i="1">
                <a:solidFill>
                  <a:srgbClr val="00402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49C1FD6C-D826-AE4F-A5A4-0D872791C34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5138" y="5824538"/>
            <a:ext cx="8145462" cy="322262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100000"/>
              </a:lnSpc>
              <a:buNone/>
              <a:defRPr sz="2600" i="0">
                <a:solidFill>
                  <a:srgbClr val="00402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itle 20">
            <a:extLst>
              <a:ext uri="{FF2B5EF4-FFF2-40B4-BE49-F238E27FC236}">
                <a16:creationId xmlns:a16="http://schemas.microsoft.com/office/drawing/2014/main" id="{387DD464-7266-284C-A5E7-229089DB4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7750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71B3581-59D1-7444-9F35-DC6E3343B931}"/>
              </a:ext>
            </a:extLst>
          </p:cNvPr>
          <p:cNvCxnSpPr>
            <a:cxnSpLocks/>
          </p:cNvCxnSpPr>
          <p:nvPr/>
        </p:nvCxnSpPr>
        <p:spPr>
          <a:xfrm>
            <a:off x="461130" y="5519566"/>
            <a:ext cx="11269741" cy="0"/>
          </a:xfrm>
          <a:prstGeom prst="line">
            <a:avLst/>
          </a:prstGeom>
          <a:ln w="12700">
            <a:solidFill>
              <a:srgbClr val="0040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CAF7AC6E-34B5-9146-84F6-05638BFE47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4930" y="5674613"/>
            <a:ext cx="1917366" cy="818875"/>
          </a:xfrm>
          <a:prstGeom prst="rect">
            <a:avLst/>
          </a:prstGeom>
        </p:spPr>
      </p:pic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04CF0F3-9D86-374A-8D4A-6E7696F239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5138" y="6269038"/>
            <a:ext cx="8145462" cy="322262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100000"/>
              </a:lnSpc>
              <a:buNone/>
              <a:defRPr sz="1400" i="1">
                <a:solidFill>
                  <a:srgbClr val="00402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49C1FD6C-D826-AE4F-A5A4-0D872791C34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5138" y="5824538"/>
            <a:ext cx="8145462" cy="322262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100000"/>
              </a:lnSpc>
              <a:buNone/>
              <a:defRPr sz="2600" i="0">
                <a:solidFill>
                  <a:srgbClr val="00402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itle 20">
            <a:extLst>
              <a:ext uri="{FF2B5EF4-FFF2-40B4-BE49-F238E27FC236}">
                <a16:creationId xmlns:a16="http://schemas.microsoft.com/office/drawing/2014/main" id="{387DD464-7266-284C-A5E7-229089DB4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3863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71B3581-59D1-7444-9F35-DC6E3343B931}"/>
              </a:ext>
            </a:extLst>
          </p:cNvPr>
          <p:cNvCxnSpPr>
            <a:cxnSpLocks/>
          </p:cNvCxnSpPr>
          <p:nvPr/>
        </p:nvCxnSpPr>
        <p:spPr>
          <a:xfrm>
            <a:off x="461130" y="5519566"/>
            <a:ext cx="11269741" cy="0"/>
          </a:xfrm>
          <a:prstGeom prst="line">
            <a:avLst/>
          </a:prstGeom>
          <a:ln w="12700">
            <a:solidFill>
              <a:srgbClr val="0040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CAF7AC6E-34B5-9146-84F6-05638BFE47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4930" y="5674613"/>
            <a:ext cx="1917366" cy="818875"/>
          </a:xfrm>
          <a:prstGeom prst="rect">
            <a:avLst/>
          </a:prstGeom>
        </p:spPr>
      </p:pic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04CF0F3-9D86-374A-8D4A-6E7696F2394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5138" y="6269038"/>
            <a:ext cx="8145462" cy="322262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100000"/>
              </a:lnSpc>
              <a:buNone/>
              <a:defRPr sz="1200" i="1">
                <a:solidFill>
                  <a:srgbClr val="00402B"/>
                </a:solidFill>
                <a:latin typeface="Heveltic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Co-Leader, Community Options Unit, Division of Health Services, Department of Social Services, State of Connecticut</a:t>
            </a:r>
          </a:p>
        </p:txBody>
      </p:sp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49C1FD6C-D826-AE4F-A5A4-0D872791C34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5138" y="5824538"/>
            <a:ext cx="8145462" cy="219703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100000"/>
              </a:lnSpc>
              <a:buNone/>
              <a:defRPr sz="1200" i="0">
                <a:solidFill>
                  <a:srgbClr val="00402B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lvl="0"/>
            <a:r>
              <a:rPr lang="en-US" dirty="0"/>
              <a:t>Dawn Lambert</a:t>
            </a:r>
          </a:p>
        </p:txBody>
      </p:sp>
    </p:spTree>
    <p:extLst>
      <p:ext uri="{BB962C8B-B14F-4D97-AF65-F5344CB8AC3E}">
        <p14:creationId xmlns:p14="http://schemas.microsoft.com/office/powerpoint/2010/main" val="10616102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F1372-C212-4AA8-9E52-BB50C8653A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5B324A-5E42-422D-B2F0-8B5F225AF7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18A8FA-ADBC-4EE6-B930-F7711CEB8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7B650-B91C-4182-A1FF-BFAC60B5D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UConn Health, Center on Aging Operating Agency: CT Department of Social Services Funder: Centers for Medicare and Medicaid Services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D6208-4645-44F0-9B50-5AFD2F43C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B9B7C-4F01-454C-B522-1513896368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1258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B2D3E-59F3-4FF2-A5E8-14C3AC73A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99379-31CA-4F59-8633-7361851D5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90072F-4935-4DB1-8A72-B23C2A754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B5262C-C24E-4A4C-9475-DBB1F52EA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UConn Health, Center on Aging Operating Agency: CT Department of Social Services Funder: Centers for Medicare and Medicaid Services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1A036-72C1-48A8-8CF7-CEE707399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B9B7C-4F01-454C-B522-1513896368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59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/>
          </p:cNvSpPr>
          <p:nvPr/>
        </p:nvSpPr>
        <p:spPr>
          <a:xfrm>
            <a:off x="4576234" y="1616076"/>
            <a:ext cx="7615767" cy="2270125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anchor="b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endParaRPr lang="en-US" sz="1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1" y="1616076"/>
            <a:ext cx="4542367" cy="2270125"/>
          </a:xfrm>
          <a:prstGeom prst="rect">
            <a:avLst/>
          </a:prstGeom>
          <a:solidFill>
            <a:srgbClr val="2906A2"/>
          </a:solidFill>
        </p:spPr>
        <p:txBody>
          <a:bodyPr anchor="b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endParaRPr lang="en-US" sz="1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7" descr="DSS LOGO vector differenc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098800"/>
            <a:ext cx="4267200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9"/>
          <p:cNvSpPr/>
          <p:nvPr/>
        </p:nvSpPr>
        <p:spPr>
          <a:xfrm>
            <a:off x="-16933" y="-103188"/>
            <a:ext cx="12208933" cy="16906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8" name="Rectangle 10"/>
          <p:cNvSpPr/>
          <p:nvPr/>
        </p:nvSpPr>
        <p:spPr>
          <a:xfrm>
            <a:off x="-16933" y="3919538"/>
            <a:ext cx="12208933" cy="2971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6175" y="2130426"/>
            <a:ext cx="7615825" cy="800665"/>
          </a:xfrm>
          <a:noFill/>
        </p:spPr>
        <p:txBody>
          <a:bodyPr anchor="t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6173" y="2983261"/>
            <a:ext cx="7615827" cy="877886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267451"/>
            <a:ext cx="10506322" cy="454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UConn Health, Center on Aging Operating Agency: CT Department of Social Services Funder: Centers for Medicare and Medicaid Services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7246D2-F9CD-42D2-BCCD-BE6D96742C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022499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44C73-BC2B-4FE8-8A26-C7C3632AC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0E226F-A2AE-4CC3-863F-4F33EAE750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0C5B3-FB82-421F-9E44-48DE6095E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224D5-A688-4EF5-88C4-B1D8F4ADB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UConn Health, Center on Aging Operating Agency: CT Department of Social Services Funder: Centers for Medicare and Medicaid Services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7622B6-A5D0-46B9-BE04-8975779A1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B9B7C-4F01-454C-B522-1513896368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6738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238E4-8668-4775-86D8-C6E206294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65BB70-A755-43F1-8E86-4741019DF5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76DFA6-3255-48D1-A2C7-E27E139F9A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3ADC7E-53CD-4F52-88DB-8F45D934F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C6DB46-D000-407F-979D-EE9EA430E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UConn Health, Center on Aging Operating Agency: CT Department of Social Services Funder: Centers for Medicare and Medicaid Services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E9D3E4-A38A-4049-9E46-E7EE0A364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B9B7C-4F01-454C-B522-1513896368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651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F403D-182B-430D-80FA-2D172801B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48794B-557E-4228-AA87-66A7663A2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393C72-223F-458A-B8BA-05A270C9E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74CD86-64AD-4732-A96A-7EDBE654D6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FF7030-2B93-4E04-B727-BF751C5465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3FC1A9-C24D-4613-9460-F69E28F41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DB3C5C-2952-47BE-9231-9F3BE94F8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UConn Health, Center on Aging Operating Agency: CT Department of Social Services Funder: Centers for Medicare and Medicaid Services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89CA04-F213-44A4-AE0F-A0641FFC6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B9B7C-4F01-454C-B522-1513896368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5497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75E49-F9ED-4443-9382-100F7C41E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2FE9C1-B9BD-4AA8-8257-F37518DCF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A2B951-4215-486C-844F-F3F194A07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UConn Health, Center on Aging Operating Agency: CT Department of Social Services Funder: Centers for Medicare and Medicaid Services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78AD9A-BECF-47A5-B0E7-B7800696E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B9B7C-4F01-454C-B522-1513896368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9476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A8B65C-6384-42F3-8773-49F283E93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471C9C-F505-491B-B037-9F6A4C501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UConn Health, Center on Aging Operating Agency: CT Department of Social Services Funder: Centers for Medicare and Medicaid Services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26C533-6AFF-4A5F-885A-A257FE1F6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B9B7C-4F01-454C-B522-1513896368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7845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73768-610A-4301-96F3-08C6C830B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9F482-CC55-4D34-8A0F-3C6CFE7F4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F7A6B1-4751-41FD-93F3-C184ED1BCB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7E19ED-7A2F-49B5-ACEE-92D662C4D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547E80-AA03-4D30-836C-E8233EAED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UConn Health, Center on Aging Operating Agency: CT Department of Social Services Funder: Centers for Medicare and Medicaid Services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0B3071-FC1C-418D-8A38-053CA136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B9B7C-4F01-454C-B522-1513896368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6445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15642-CC95-4E23-83FF-C47953350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F29A44-B408-4FF5-9D8F-4E816FAFE3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2AF0E3-CA73-47C1-8B3E-FB2A1B4EC1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53650-4AB8-457E-954C-844E60836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4E8C12-BCD9-4EAB-A709-3CBBE06E7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UConn Health, Center on Aging Operating Agency: CT Department of Social Services Funder: Centers for Medicare and Medicaid Services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560B65-AE98-4A7D-B1A3-7A7BC5840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B9B7C-4F01-454C-B522-1513896368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9752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0E28D-3DD2-4718-9D2C-F29D952F4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C81F1B-A1C3-409F-B5FF-82B36B055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CF578-1DB7-4ACF-BA11-E80BB8C5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370E7-4341-4E79-9ABC-82F694C1B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UConn Health, Center on Aging Operating Agency: CT Department of Social Services Funder: Centers for Medicare and Medicaid Services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5AB4A-E5E1-485A-B2D0-42701B479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B9B7C-4F01-454C-B522-1513896368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6877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1B09E5-EEED-42A8-8DBD-1914EF8A88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E1A1AB-B46E-463D-9E2B-7A4F0FE6C4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77A957-59A7-4723-92BF-1FA8CA18A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6213C9-B930-48B6-8911-A14350C8D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UConn Health, Center on Aging Operating Agency: CT Department of Social Services Funder: Centers for Medicare and Medicaid Services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C03E5C-DC48-4503-87F6-5E55C1CE4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B9B7C-4F01-454C-B522-1513896368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211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7246D2-F9CD-42D2-BCCD-BE6D96742C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767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544639"/>
            <a:ext cx="10363200" cy="1362075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algn="l">
              <a:defRPr sz="4000" b="1" u="none" cap="none">
                <a:solidFill>
                  <a:srgbClr val="2906A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47728" y="6356351"/>
            <a:ext cx="434671" cy="365125"/>
          </a:xfrm>
        </p:spPr>
        <p:txBody>
          <a:bodyPr/>
          <a:lstStyle>
            <a:lvl1pPr>
              <a:defRPr/>
            </a:lvl1pPr>
          </a:lstStyle>
          <a:p>
            <a:fld id="{747246D2-F9CD-42D2-BCCD-BE6D96742C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009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7246D2-F9CD-42D2-BCCD-BE6D96742C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934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7246D2-F9CD-42D2-BCCD-BE6D96742C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800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SS 20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37804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7246D2-F9CD-42D2-BCCD-BE6D96742C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690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7246D2-F9CD-42D2-BCCD-BE6D96742C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476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113183"/>
            <a:ext cx="10972800" cy="5012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11338" y="6356351"/>
            <a:ext cx="3710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747246D2-F9CD-42D2-BCCD-BE6D96742C3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1"/>
            <a:ext cx="12192000" cy="939793"/>
          </a:xfrm>
          <a:prstGeom prst="rect">
            <a:avLst/>
          </a:prstGeom>
          <a:solidFill>
            <a:srgbClr val="2906A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pic>
        <p:nvPicPr>
          <p:cNvPr id="1031" name="Picture 8" descr="DSS LOGO vector difference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0" y="-1"/>
            <a:ext cx="4267200" cy="939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Connector 9"/>
          <p:cNvCxnSpPr/>
          <p:nvPr/>
        </p:nvCxnSpPr>
        <p:spPr>
          <a:xfrm>
            <a:off x="984251" y="639942"/>
            <a:ext cx="11034183" cy="0"/>
          </a:xfrm>
          <a:prstGeom prst="line">
            <a:avLst/>
          </a:prstGeom>
          <a:ln w="25400">
            <a:solidFill>
              <a:srgbClr val="F0E0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3" name="Title Placeholder 1"/>
          <p:cNvSpPr>
            <a:spLocks noGrp="1"/>
          </p:cNvSpPr>
          <p:nvPr>
            <p:ph type="title"/>
          </p:nvPr>
        </p:nvSpPr>
        <p:spPr bwMode="auto">
          <a:xfrm>
            <a:off x="4165601" y="41276"/>
            <a:ext cx="7852833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93989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rgbClr val="FFFF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400" kern="1200">
          <a:solidFill>
            <a:srgbClr val="2906A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1E912D-4127-432D-9CF6-AD0AF3DBD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820DF-6434-4983-8ED4-986CDC062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F035D-20F9-4289-BA90-C61D0F3020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ABD7E8-30D2-40A9-8F8C-647734549D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UConn Health, Center on Aging Operating Agency: CT Department of Social Services Funder: Centers for Medicare and Medicaid Services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C8D54-7530-4508-86BD-B96CE23405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B9B7C-4F01-454C-B522-1513896368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38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health.uconn.edu/aging/research-reports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myplacect.org/landing/mfp/" TargetMode="External"/><Relationship Id="rId4" Type="http://schemas.openxmlformats.org/officeDocument/2006/relationships/hyperlink" Target="https://ctmfp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BA710-4D8C-47C0-8287-33E18CFD1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3084" y="1544639"/>
            <a:ext cx="10363200" cy="223869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Nursing Home Financial Advisory Committee</a:t>
            </a:r>
            <a:br>
              <a:rPr lang="en-US" dirty="0"/>
            </a:br>
            <a:r>
              <a:rPr lang="en-US" dirty="0"/>
              <a:t>Money Follows the Person </a:t>
            </a:r>
            <a:r>
              <a:rPr lang="en-US"/>
              <a:t>Program Update</a:t>
            </a:r>
            <a:br>
              <a:rPr lang="en-US"/>
            </a:br>
            <a:r>
              <a:rPr lang="en-US"/>
              <a:t>4/12/23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EC5289-C031-4828-9FDD-25A84AE339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01863" y="4084161"/>
            <a:ext cx="10363200" cy="1500187"/>
          </a:xfrm>
        </p:spPr>
        <p:txBody>
          <a:bodyPr/>
          <a:lstStyle/>
          <a:p>
            <a:pPr algn="ctr"/>
            <a:r>
              <a:rPr lang="en-US" dirty="0"/>
              <a:t>Lauren Carabetta, Program Manager</a:t>
            </a:r>
          </a:p>
          <a:p>
            <a:pPr algn="ctr"/>
            <a:r>
              <a:rPr lang="en-US" dirty="0"/>
              <a:t>Money Follows the Person Program</a:t>
            </a:r>
          </a:p>
          <a:p>
            <a:pPr algn="ctr"/>
            <a:r>
              <a:rPr lang="en-US" dirty="0"/>
              <a:t>Department of Social Services (DSS) Community Options Unit- Strategy Group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8D0B83-F653-4CE1-F281-DA8F9D92C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46D2-F9CD-42D2-BCCD-BE6D96742C3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707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B6F67-78DD-86ED-31A4-1F7279459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Money Follows the Person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836A2-B0D3-2771-5822-B3B6BD07A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Money Follows the Person Rebalancing Demonstration was created by Section 6071 of the Deficit Reduction Act of 2005</a:t>
            </a:r>
          </a:p>
          <a:p>
            <a:r>
              <a:rPr lang="en-US" dirty="0"/>
              <a:t>Supports states’ efforts to “rebalance” their long-term support systems, so that individuals can choose where to live and receive services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118326-5B49-D4D5-DD30-45324A2BE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46D2-F9CD-42D2-BCCD-BE6D96742C3A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C9B172-434D-6D88-616D-B7C15D28E745}"/>
              </a:ext>
            </a:extLst>
          </p:cNvPr>
          <p:cNvSpPr txBox="1"/>
          <p:nvPr/>
        </p:nvSpPr>
        <p:spPr>
          <a:xfrm>
            <a:off x="826769" y="6219982"/>
            <a:ext cx="1075563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UConn Health, Center on Aging, Operating Agency: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CT Department of Social Services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Funder: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Centers for Medicare and Medicaid Services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CT Money Follows the Person Report Quarter 4: October 1-December 31, 2022 (Based on latest data available at the end of the quarter)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812632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9CA00-BFAC-41E7-97BF-A92296F60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1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FC058E4C-D69A-2E3E-5833-B2A61D856D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Transition 5200 people from qualified institutions to the community</a:t>
            </a:r>
            <a:endParaRPr lang="en-US" baseline="300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EFB3B1-7FDE-40CE-8B0C-3483643D2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4020D-E143-44DF-84D6-81DC526F02A4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FC0ABC3-2A36-456F-1B2E-3451E029A4BC}"/>
              </a:ext>
            </a:extLst>
          </p:cNvPr>
          <p:cNvSpPr txBox="1"/>
          <p:nvPr/>
        </p:nvSpPr>
        <p:spPr>
          <a:xfrm>
            <a:off x="2903220" y="2776750"/>
            <a:ext cx="5989320" cy="1685846"/>
          </a:xfrm>
          <a:prstGeom prst="rect">
            <a:avLst/>
          </a:prstGeom>
          <a:noFill/>
          <a:ln w="57150">
            <a:solidFill>
              <a:srgbClr val="2906A2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u="sng" dirty="0"/>
              <a:t>Benchmark 1: Total Transitions = 7,571</a:t>
            </a:r>
          </a:p>
          <a:p>
            <a:pPr algn="ctr">
              <a:lnSpc>
                <a:spcPct val="150000"/>
              </a:lnSpc>
            </a:pPr>
            <a:r>
              <a:rPr lang="en-US" sz="2400" dirty="0"/>
              <a:t>Demonstration = 7,102</a:t>
            </a:r>
          </a:p>
          <a:p>
            <a:pPr algn="ctr">
              <a:lnSpc>
                <a:spcPct val="150000"/>
              </a:lnSpc>
            </a:pPr>
            <a:r>
              <a:rPr lang="en-US" sz="2400" dirty="0"/>
              <a:t>Non-demonstration = 469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120DCF9-4C73-9EF1-2366-B111594F911D}"/>
              </a:ext>
            </a:extLst>
          </p:cNvPr>
          <p:cNvSpPr txBox="1"/>
          <p:nvPr/>
        </p:nvSpPr>
        <p:spPr>
          <a:xfrm>
            <a:off x="826769" y="6330704"/>
            <a:ext cx="1075563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UConn Health, Center on Aging,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Transition Data as of 3/31/23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293387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F2E2D-8322-46DE-B107-FAB31ADBA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2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31F802D-5292-D5AA-5D43-EB421CF94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Increase dollars to home and community-based services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70CEA4-3C23-41C4-B256-B0AE4AD47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4020D-E143-44DF-84D6-81DC526F02A4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9BE1143-2410-8DBC-1B4C-CED52109B0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6198" y="1678473"/>
            <a:ext cx="7139603" cy="428798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DAE959BD-E093-F447-6E06-6047C0790690}"/>
              </a:ext>
            </a:extLst>
          </p:cNvPr>
          <p:cNvSpPr txBox="1"/>
          <p:nvPr/>
        </p:nvSpPr>
        <p:spPr>
          <a:xfrm>
            <a:off x="826769" y="6219982"/>
            <a:ext cx="1075563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UConn Health, Center on Aging, Operating Agency: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CT Department of Social Services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Funder: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Centers for Medicare and Medicaid Services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CT Money Follows the Person Report Quarter 4: October 1-December 31, 2022 (Based on latest data available at the end of the quarter)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788774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57EED-AA62-4EC2-896F-20AA1FD7F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3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CC6927-68C3-0BB2-9198-F2F71F3DB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Increase hospital discharges to the community rather than to institutions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CF420F-1784-431F-AD23-C1C8ECE4B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4020D-E143-44DF-84D6-81DC526F02A4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A707D3C-927D-011B-667E-7114D48155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6010" y="1500478"/>
            <a:ext cx="6752020" cy="474078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62C027F7-E27A-7551-D378-9B1866C37946}"/>
              </a:ext>
            </a:extLst>
          </p:cNvPr>
          <p:cNvSpPr txBox="1"/>
          <p:nvPr/>
        </p:nvSpPr>
        <p:spPr>
          <a:xfrm>
            <a:off x="718185" y="6290321"/>
            <a:ext cx="1075563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UConn Health, Center on Aging, Operating Agency: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CT Department of Social Services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Funder: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Centers for Medicare and Medicaid Services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CT Money Follows the Person Report Quarter 4: October 1-December 31, 2022 (Based on latest data available at the end of the quarter)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161465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75277-4CB2-458C-8430-B42711AFC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1E47B9-8E5C-4ACF-9555-31B228957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4020D-E143-44DF-84D6-81DC526F02A4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FDAE9C88-AF70-7A55-D022-5D8DFFA98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Increase probability of returning to the community during the six months following nursing home admission</a:t>
            </a:r>
          </a:p>
          <a:p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BD77532-6B33-BE90-7B24-9CAEDCA171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2728" y="1947798"/>
            <a:ext cx="7200788" cy="4178366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45802A9-C7F0-C859-A66C-E7260C1A9C28}"/>
              </a:ext>
            </a:extLst>
          </p:cNvPr>
          <p:cNvSpPr txBox="1"/>
          <p:nvPr/>
        </p:nvSpPr>
        <p:spPr>
          <a:xfrm>
            <a:off x="718185" y="6290321"/>
            <a:ext cx="1075563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UConn Health, Center on Aging, Operating Agency: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CT Department of Social Services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Funder: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Centers for Medicare and Medicaid Services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CT Money Follows the Person Report Quarter 4: October 1-December 31, 2022 (Based on latest data available at the end of the quarter)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147296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3904E-45E7-4DCD-A927-5A88641E8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8C4367-B235-4BB7-9037-5E92E65D8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4020D-E143-44DF-84D6-81DC526F02A4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C59B5B01-A254-124D-A68B-17D3D80C36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Increase the percentage of long-term care participants living in the community compared to an institution</a:t>
            </a:r>
          </a:p>
          <a:p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73D2BA5-2BA6-14AC-3472-AFA53762FF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4621" y="1856708"/>
            <a:ext cx="6263640" cy="438454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4E34973-A627-7665-E586-DF403C04CE45}"/>
              </a:ext>
            </a:extLst>
          </p:cNvPr>
          <p:cNvSpPr txBox="1"/>
          <p:nvPr/>
        </p:nvSpPr>
        <p:spPr>
          <a:xfrm>
            <a:off x="718185" y="6290321"/>
            <a:ext cx="1075563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UConn Health, Center on Aging, Operating Agency: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CT Department of Social Services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Funder: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Centers for Medicare and Medicaid Services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CT Money Follows the Person Report Quarter 4: October 1-December 31, 2022 (Based on latest data available at the end of the quarter)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652572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7EAA2-3B47-2183-2800-15519B6B5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Helpful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7A15F5-96B1-A2BE-AD44-4EDAD2EF9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Reports: </a:t>
            </a:r>
            <a:r>
              <a:rPr lang="en-US" dirty="0">
                <a:hlinkClick r:id="rId3"/>
              </a:rPr>
              <a:t>Research Reports | UConn Center on Aging</a:t>
            </a:r>
            <a:endParaRPr lang="en-US" dirty="0"/>
          </a:p>
          <a:p>
            <a:r>
              <a:rPr lang="en-US" dirty="0"/>
              <a:t>Application: </a:t>
            </a:r>
            <a:r>
              <a:rPr lang="en-US" dirty="0">
                <a:hlinkClick r:id="rId4"/>
              </a:rPr>
              <a:t>Apply CT MFP – Home</a:t>
            </a:r>
            <a:endParaRPr lang="en-US" dirty="0"/>
          </a:p>
          <a:p>
            <a:r>
              <a:rPr lang="en-US" dirty="0"/>
              <a:t>Information: </a:t>
            </a:r>
            <a:r>
              <a:rPr lang="en-US" dirty="0">
                <a:hlinkClick r:id="rId5"/>
              </a:rPr>
              <a:t>Money Follows the Person (MFP) | </a:t>
            </a:r>
            <a:r>
              <a:rPr lang="en-US" dirty="0" err="1">
                <a:hlinkClick r:id="rId5"/>
              </a:rPr>
              <a:t>MyPlaceCT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0FAF74-A3BB-0CAA-6142-3CAB53A5B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46D2-F9CD-42D2-BCCD-BE6D96742C3A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485085"/>
      </p:ext>
    </p:extLst>
  </p:cSld>
  <p:clrMapOvr>
    <a:masterClrMapping/>
  </p:clrMapOvr>
</p:sld>
</file>

<file path=ppt/theme/theme1.xml><?xml version="1.0" encoding="utf-8"?>
<a:theme xmlns:a="http://schemas.openxmlformats.org/drawingml/2006/main" name="DSS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SS Theme" id="{4600E7B1-29A4-462C-8491-8949E7972607}" vid="{DC1CFE52-A912-4811-8EA3-1D6F5A3ED522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DSS Theme</Template>
  <TotalTime>1145</TotalTime>
  <Words>467</Words>
  <Application>Microsoft Office PowerPoint</Application>
  <PresentationFormat>Widescreen</PresentationFormat>
  <Paragraphs>48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Helvetica</vt:lpstr>
      <vt:lpstr>Heveltica</vt:lpstr>
      <vt:lpstr>Wingdings</vt:lpstr>
      <vt:lpstr>DSS Theme</vt:lpstr>
      <vt:lpstr>Custom Design</vt:lpstr>
      <vt:lpstr>Nursing Home Financial Advisory Committee Money Follows the Person Program Update 4/12/23</vt:lpstr>
      <vt:lpstr>Money Follows the Person Overview</vt:lpstr>
      <vt:lpstr>Benchmark 1</vt:lpstr>
      <vt:lpstr>Benchmark 2</vt:lpstr>
      <vt:lpstr>Benchmark 3</vt:lpstr>
      <vt:lpstr>Benchmark 4</vt:lpstr>
      <vt:lpstr>Benchmark 5</vt:lpstr>
      <vt:lpstr>Helpful Links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Carabetta, Lauren</dc:creator>
  <cp:lastModifiedBy>Carabetta, Lauren</cp:lastModifiedBy>
  <cp:revision>62</cp:revision>
  <dcterms:created xsi:type="dcterms:W3CDTF">2022-09-12T12:05:15Z</dcterms:created>
  <dcterms:modified xsi:type="dcterms:W3CDTF">2023-04-11T15:27:36Z</dcterms:modified>
</cp:coreProperties>
</file>