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7"/>
  </p:notesMasterIdLst>
  <p:sldIdLst>
    <p:sldId id="271" r:id="rId2"/>
    <p:sldId id="276" r:id="rId3"/>
    <p:sldId id="257" r:id="rId4"/>
    <p:sldId id="258" r:id="rId5"/>
    <p:sldId id="275" r:id="rId6"/>
    <p:sldId id="309" r:id="rId7"/>
    <p:sldId id="259" r:id="rId8"/>
    <p:sldId id="272" r:id="rId9"/>
    <p:sldId id="304" r:id="rId10"/>
    <p:sldId id="287" r:id="rId11"/>
    <p:sldId id="308" r:id="rId12"/>
    <p:sldId id="293" r:id="rId13"/>
    <p:sldId id="307" r:id="rId14"/>
    <p:sldId id="298" r:id="rId15"/>
    <p:sldId id="292"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12F01E-F34A-D0CA-CAAE-78CE728B82A5}" name="Cass, Barbara" initials="BC" userId="S::Barbara.Cass@ct.gov::058caed9-bd85-41a7-b31a-256e21a9938f" providerId="AD"/>
  <p188:author id="{37D94F38-F758-6A44-C217-886956B9C300}" name="Allan, Melia" initials="MA" userId="S::Melia.Allan@ct.gov::f2c56549-8351-4edf-9ca5-6848f1df5cd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776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862AAD5-6D29-1ABA-98A6-AD8E37F330C5}" v="4" dt="2024-04-10T14:58:58.682"/>
    <p1510:client id="{5C198DAE-9956-4117-9AC4-2A7D9B91A1DE}" v="2" dt="2024-04-10T15:01:04.848"/>
    <p1510:client id="{D1CAC0EC-E9B3-174B-8676-F1492A30BF97}" v="39" dt="2024-04-10T15:27:13.90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05" d="100"/>
          <a:sy n="105" d="100"/>
        </p:scale>
        <p:origin x="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ss, Barbara" userId="S::barbara.cass@ct.gov::058caed9-bd85-41a7-b31a-256e21a9938f" providerId="AD" clId="Web-{D1CAC0EC-E9B3-174B-8676-F1492A30BF97}"/>
    <pc:docChg chg="modSld">
      <pc:chgData name="Cass, Barbara" userId="S::barbara.cass@ct.gov::058caed9-bd85-41a7-b31a-256e21a9938f" providerId="AD" clId="Web-{D1CAC0EC-E9B3-174B-8676-F1492A30BF97}" dt="2024-04-10T15:26:52.091" v="7"/>
      <pc:docMkLst>
        <pc:docMk/>
      </pc:docMkLst>
      <pc:sldChg chg="modSp">
        <pc:chgData name="Cass, Barbara" userId="S::barbara.cass@ct.gov::058caed9-bd85-41a7-b31a-256e21a9938f" providerId="AD" clId="Web-{D1CAC0EC-E9B3-174B-8676-F1492A30BF97}" dt="2024-04-10T15:26:52.091" v="7"/>
        <pc:sldMkLst>
          <pc:docMk/>
          <pc:sldMk cId="2488138638" sldId="298"/>
        </pc:sldMkLst>
        <pc:graphicFrameChg chg="mod modGraphic">
          <ac:chgData name="Cass, Barbara" userId="S::barbara.cass@ct.gov::058caed9-bd85-41a7-b31a-256e21a9938f" providerId="AD" clId="Web-{D1CAC0EC-E9B3-174B-8676-F1492A30BF97}" dt="2024-04-10T15:26:52.091" v="7"/>
          <ac:graphicFrameMkLst>
            <pc:docMk/>
            <pc:sldMk cId="2488138638" sldId="298"/>
            <ac:graphicFrameMk id="5" creationId="{B600FBAE-5B81-E4CE-588A-372F7C0DF7C1}"/>
          </ac:graphicFrameMkLst>
        </pc:graphicFrameChg>
      </pc:sldChg>
    </pc:docChg>
  </pc:docChgLst>
  <pc:docChgLst>
    <pc:chgData name="Allan, Melia" userId="S::melia.allan@ct.gov::f2c56549-8351-4edf-9ca5-6848f1df5cd3" providerId="AD" clId="Web-{0862AAD5-6D29-1ABA-98A6-AD8E37F330C5}"/>
    <pc:docChg chg="modSld">
      <pc:chgData name="Allan, Melia" userId="S::melia.allan@ct.gov::f2c56549-8351-4edf-9ca5-6848f1df5cd3" providerId="AD" clId="Web-{0862AAD5-6D29-1ABA-98A6-AD8E37F330C5}" dt="2024-04-10T14:58:58.682" v="3" actId="1076"/>
      <pc:docMkLst>
        <pc:docMk/>
      </pc:docMkLst>
      <pc:sldChg chg="addSp delSp modSp">
        <pc:chgData name="Allan, Melia" userId="S::melia.allan@ct.gov::f2c56549-8351-4edf-9ca5-6848f1df5cd3" providerId="AD" clId="Web-{0862AAD5-6D29-1ABA-98A6-AD8E37F330C5}" dt="2024-04-10T14:58:58.682" v="3" actId="1076"/>
        <pc:sldMkLst>
          <pc:docMk/>
          <pc:sldMk cId="798254223" sldId="304"/>
        </pc:sldMkLst>
        <pc:picChg chg="add mod">
          <ac:chgData name="Allan, Melia" userId="S::melia.allan@ct.gov::f2c56549-8351-4edf-9ca5-6848f1df5cd3" providerId="AD" clId="Web-{0862AAD5-6D29-1ABA-98A6-AD8E37F330C5}" dt="2024-04-10T14:58:58.682" v="3" actId="1076"/>
          <ac:picMkLst>
            <pc:docMk/>
            <pc:sldMk cId="798254223" sldId="304"/>
            <ac:picMk id="3" creationId="{733C72F7-8B47-784A-7A73-923E96CD56D0}"/>
          </ac:picMkLst>
        </pc:picChg>
        <pc:picChg chg="del">
          <ac:chgData name="Allan, Melia" userId="S::melia.allan@ct.gov::f2c56549-8351-4edf-9ca5-6848f1df5cd3" providerId="AD" clId="Web-{0862AAD5-6D29-1ABA-98A6-AD8E37F330C5}" dt="2024-04-10T14:58:55.870" v="2"/>
          <ac:picMkLst>
            <pc:docMk/>
            <pc:sldMk cId="798254223" sldId="304"/>
            <ac:picMk id="17" creationId="{D66265A5-CD87-46D5-6CB3-2F6A0951DDB0}"/>
          </ac:picMkLst>
        </pc:picChg>
      </pc:sldChg>
    </pc:docChg>
  </pc:docChgLst>
  <pc:docChgLst>
    <pc:chgData name="Allan, Melia" userId="f2c56549-8351-4edf-9ca5-6848f1df5cd3" providerId="ADAL" clId="{5C198DAE-9956-4117-9AC4-2A7D9B91A1DE}"/>
    <pc:docChg chg="modSld">
      <pc:chgData name="Allan, Melia" userId="f2c56549-8351-4edf-9ca5-6848f1df5cd3" providerId="ADAL" clId="{5C198DAE-9956-4117-9AC4-2A7D9B91A1DE}" dt="2024-04-10T15:01:04.841" v="2" actId="2085"/>
      <pc:docMkLst>
        <pc:docMk/>
      </pc:docMkLst>
      <pc:sldChg chg="modSp">
        <pc:chgData name="Allan, Melia" userId="f2c56549-8351-4edf-9ca5-6848f1df5cd3" providerId="ADAL" clId="{5C198DAE-9956-4117-9AC4-2A7D9B91A1DE}" dt="2024-04-10T15:01:04.841" v="2" actId="2085"/>
        <pc:sldMkLst>
          <pc:docMk/>
          <pc:sldMk cId="1769523797" sldId="275"/>
        </pc:sldMkLst>
        <pc:graphicFrameChg chg="mod">
          <ac:chgData name="Allan, Melia" userId="f2c56549-8351-4edf-9ca5-6848f1df5cd3" providerId="ADAL" clId="{5C198DAE-9956-4117-9AC4-2A7D9B91A1DE}" dt="2024-04-10T15:01:04.841" v="2" actId="2085"/>
          <ac:graphicFrameMkLst>
            <pc:docMk/>
            <pc:sldMk cId="1769523797" sldId="275"/>
            <ac:graphicFrameMk id="7" creationId="{8AC91727-218F-B9DB-8DDE-D60CE3CA21D7}"/>
          </ac:graphicFrameMkLst>
        </pc:graphicFrameChg>
      </pc:sldChg>
      <pc:sldChg chg="delCm">
        <pc:chgData name="Allan, Melia" userId="f2c56549-8351-4edf-9ca5-6848f1df5cd3" providerId="ADAL" clId="{5C198DAE-9956-4117-9AC4-2A7D9B91A1DE}" dt="2024-04-10T15:00:36.962" v="1"/>
        <pc:sldMkLst>
          <pc:docMk/>
          <pc:sldMk cId="2416681540" sldId="307"/>
        </pc:sldMkLst>
        <pc:extLst>
          <p:ext xmlns:p="http://schemas.openxmlformats.org/presentationml/2006/main" uri="{D6D511B9-2390-475A-947B-AFAB55BFBCF1}">
            <pc226:cmChg xmlns:pc226="http://schemas.microsoft.com/office/powerpoint/2022/06/main/command" chg="del">
              <pc226:chgData name="Allan, Melia" userId="f2c56549-8351-4edf-9ca5-6848f1df5cd3" providerId="ADAL" clId="{5C198DAE-9956-4117-9AC4-2A7D9B91A1DE}" dt="2024-04-10T15:00:36.962" v="1"/>
              <pc2:cmMkLst xmlns:pc2="http://schemas.microsoft.com/office/powerpoint/2019/9/main/command">
                <pc:docMk/>
                <pc:sldMk cId="2416681540" sldId="307"/>
                <pc2:cmMk id="{9A8AA953-4BF0-4A31-9583-C76BD025035A}"/>
              </pc2:cmMkLst>
            </pc226:cmChg>
          </p:ext>
        </pc:extLst>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2000" b="0" i="0" u="none" strike="noStrike" kern="1200" spc="0" baseline="0">
              <a:solidFill>
                <a:schemeClr val="bg2"/>
              </a:solidFill>
              <a:latin typeface="+mn-lt"/>
              <a:ea typeface="+mn-ea"/>
              <a:cs typeface="+mn-cs"/>
            </a:defRPr>
          </a:pPr>
          <a:endParaRPr lang="en-US"/>
        </a:p>
      </c:txPr>
    </c:title>
    <c:autoTitleDeleted val="0"/>
    <c:plotArea>
      <c:layout/>
      <c:pieChart>
        <c:varyColors val="1"/>
        <c:ser>
          <c:idx val="0"/>
          <c:order val="0"/>
          <c:tx>
            <c:strRef>
              <c:f>Sheet1!$B$1</c:f>
              <c:strCache>
                <c:ptCount val="1"/>
                <c:pt idx="0">
                  <c:v>Capacity</c:v>
                </c:pt>
              </c:strCache>
            </c:strRef>
          </c:tx>
          <c:spPr>
            <a:ln>
              <a:noFill/>
            </a:ln>
          </c:spPr>
          <c:dPt>
            <c:idx val="0"/>
            <c:bubble3D val="0"/>
            <c:spPr>
              <a:solidFill>
                <a:schemeClr val="accent4"/>
              </a:solidFill>
              <a:ln w="19050">
                <a:noFill/>
              </a:ln>
              <a:effectLst/>
            </c:spPr>
            <c:extLst>
              <c:ext xmlns:c16="http://schemas.microsoft.com/office/drawing/2014/chart" uri="{C3380CC4-5D6E-409C-BE32-E72D297353CC}">
                <c16:uniqueId val="{00000001-1761-49C9-BD49-3539C0607E0C}"/>
              </c:ext>
            </c:extLst>
          </c:dPt>
          <c:dPt>
            <c:idx val="1"/>
            <c:bubble3D val="0"/>
            <c:spPr>
              <a:solidFill>
                <a:srgbClr val="92D050"/>
              </a:solidFill>
              <a:ln w="19050">
                <a:noFill/>
              </a:ln>
              <a:effectLst/>
            </c:spPr>
            <c:extLst>
              <c:ext xmlns:c16="http://schemas.microsoft.com/office/drawing/2014/chart" uri="{C3380CC4-5D6E-409C-BE32-E72D297353CC}">
                <c16:uniqueId val="{00000003-6C0A-4FD9-9AA2-5CD1DE20572C}"/>
              </c:ext>
            </c:extLst>
          </c:dPt>
          <c:dPt>
            <c:idx val="2"/>
            <c:bubble3D val="0"/>
            <c:spPr>
              <a:solidFill>
                <a:schemeClr val="accent5"/>
              </a:solidFill>
              <a:ln w="19050">
                <a:noFill/>
              </a:ln>
              <a:effectLst/>
            </c:spPr>
            <c:extLst>
              <c:ext xmlns:c16="http://schemas.microsoft.com/office/drawing/2014/chart" uri="{C3380CC4-5D6E-409C-BE32-E72D297353CC}">
                <c16:uniqueId val="{00000005-6C0A-4FD9-9AA2-5CD1DE20572C}"/>
              </c:ext>
            </c:extLst>
          </c:dPt>
          <c:dPt>
            <c:idx val="3"/>
            <c:bubble3D val="0"/>
            <c:spPr>
              <a:solidFill>
                <a:srgbClr val="00B0F0"/>
              </a:solidFill>
              <a:ln w="19050">
                <a:noFill/>
              </a:ln>
              <a:effectLst/>
            </c:spPr>
            <c:extLst>
              <c:ext xmlns:c16="http://schemas.microsoft.com/office/drawing/2014/chart" uri="{C3380CC4-5D6E-409C-BE32-E72D297353CC}">
                <c16:uniqueId val="{00000007-6C0A-4FD9-9AA2-5CD1DE20572C}"/>
              </c:ext>
            </c:extLst>
          </c:dPt>
          <c:dLbls>
            <c:dLbl>
              <c:idx val="0"/>
              <c:layout>
                <c:manualLayout>
                  <c:x val="3.6004270967105519E-2"/>
                  <c:y val="2.6949992124559417E-2"/>
                </c:manualLayout>
              </c:layout>
              <c:tx>
                <c:rich>
                  <a:bodyPr/>
                  <a:lstStyle/>
                  <a:p>
                    <a:r>
                      <a:rPr lang="en-US"/>
                      <a:t>12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1761-49C9-BD49-3539C0607E0C}"/>
                </c:ext>
              </c:extLst>
            </c:dLbl>
            <c:dLbl>
              <c:idx val="1"/>
              <c:layout>
                <c:manualLayout>
                  <c:x val="2.1429641388557536E-2"/>
                  <c:y val="-1.3636341353778645E-2"/>
                </c:manualLayout>
              </c:layout>
              <c:tx>
                <c:rich>
                  <a:bodyPr/>
                  <a:lstStyle/>
                  <a:p>
                    <a:r>
                      <a:rPr lang="en-US"/>
                      <a:t>82</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6C0A-4FD9-9AA2-5CD1DE20572C}"/>
                </c:ext>
              </c:extLst>
            </c:dLbl>
            <c:dLbl>
              <c:idx val="2"/>
              <c:layout>
                <c:manualLayout>
                  <c:x val="-1.5603826698842017E-2"/>
                  <c:y val="-1.0576748672844393E-2"/>
                </c:manualLayout>
              </c:layout>
              <c:tx>
                <c:rich>
                  <a:bodyPr/>
                  <a:lstStyle/>
                  <a:p>
                    <a:r>
                      <a:rPr lang="en-US" sz="1800">
                        <a:solidFill>
                          <a:schemeClr val="bg2"/>
                        </a:solidFill>
                      </a:rPr>
                      <a:t>90</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5-6C0A-4FD9-9AA2-5CD1DE20572C}"/>
                </c:ext>
              </c:extLst>
            </c:dLbl>
            <c:dLbl>
              <c:idx val="3"/>
              <c:layout>
                <c:manualLayout>
                  <c:x val="-2.0400672613382485E-2"/>
                  <c:y val="2.4506580735201683E-3"/>
                </c:manualLayout>
              </c:layout>
              <c:tx>
                <c:rich>
                  <a:bodyPr/>
                  <a:lstStyle/>
                  <a:p>
                    <a:r>
                      <a:rPr lang="en-US"/>
                      <a:t>14</a:t>
                    </a:r>
                  </a:p>
                </c:rich>
              </c:tx>
              <c:showLegendKey val="0"/>
              <c:showVal val="1"/>
              <c:showCatName val="0"/>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7-6C0A-4FD9-9AA2-5CD1DE20572C}"/>
                </c:ext>
              </c:extLst>
            </c:dLbl>
            <c:spPr>
              <a:noFill/>
              <a:ln>
                <a:noFill/>
              </a:ln>
              <a:effectLst/>
            </c:spPr>
            <c:txPr>
              <a:bodyPr rot="0" spcFirstLastPara="1" vertOverflow="ellipsis" vert="horz" wrap="square" lIns="38100" tIns="19050" rIns="38100" bIns="19050" anchor="ctr" anchorCtr="1">
                <a:spAutoFit/>
              </a:bodyPr>
              <a:lstStyle/>
              <a:p>
                <a:pPr>
                  <a:defRPr sz="1800" b="1"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1"/>
            <c:leaderLines>
              <c:spPr>
                <a:ln w="15875" cap="flat" cmpd="sng" algn="ctr">
                  <a:solidFill>
                    <a:schemeClr val="bg2"/>
                  </a:solidFill>
                  <a:round/>
                </a:ln>
                <a:effectLst/>
              </c:spPr>
            </c:leaderLines>
            <c:extLst>
              <c:ext xmlns:c15="http://schemas.microsoft.com/office/drawing/2012/chart" uri="{CE6537A1-D6FC-4f65-9D91-7224C49458BB}"/>
            </c:extLst>
          </c:dLbls>
          <c:cat>
            <c:strRef>
              <c:f>Sheet1!$A$2:$A$5</c:f>
              <c:strCache>
                <c:ptCount val="4"/>
                <c:pt idx="0">
                  <c:v>1-49 Beds</c:v>
                </c:pt>
                <c:pt idx="1">
                  <c:v>50-119 Beds</c:v>
                </c:pt>
                <c:pt idx="2">
                  <c:v>120-199 Beds</c:v>
                </c:pt>
                <c:pt idx="3">
                  <c:v>201+ Beds</c:v>
                </c:pt>
              </c:strCache>
            </c:strRef>
          </c:cat>
          <c:val>
            <c:numRef>
              <c:f>Sheet1!$B$2:$B$5</c:f>
              <c:numCache>
                <c:formatCode>General</c:formatCode>
                <c:ptCount val="4"/>
                <c:pt idx="0" formatCode="mmm\-yy">
                  <c:v>12</c:v>
                </c:pt>
                <c:pt idx="1">
                  <c:v>83</c:v>
                </c:pt>
                <c:pt idx="2">
                  <c:v>93</c:v>
                </c:pt>
                <c:pt idx="3">
                  <c:v>14</c:v>
                </c:pt>
              </c:numCache>
            </c:numRef>
          </c:val>
          <c:extLst>
            <c:ext xmlns:c16="http://schemas.microsoft.com/office/drawing/2014/chart" uri="{C3380CC4-5D6E-409C-BE32-E72D297353CC}">
              <c16:uniqueId val="{00000000-1761-49C9-BD49-3539C0607E0C}"/>
            </c:ext>
          </c:extLst>
        </c:ser>
        <c:dLbls>
          <c:showLegendKey val="0"/>
          <c:showVal val="0"/>
          <c:showCatName val="0"/>
          <c:showSerName val="0"/>
          <c:showPercent val="0"/>
          <c:showBubbleSize val="0"/>
          <c:showLeaderLines val="1"/>
        </c:dLbls>
        <c:firstSliceAng val="0"/>
      </c:pieChart>
      <c:spPr>
        <a:noFill/>
        <a:ln>
          <a:noFill/>
        </a:ln>
        <a:effectLst/>
      </c:spPr>
    </c:plotArea>
    <c:legend>
      <c:legendPos val="b"/>
      <c:legendEntry>
        <c:idx val="0"/>
        <c:txPr>
          <a:bodyPr rot="0" spcFirstLastPara="1" vertOverflow="ellipsis" vert="horz" wrap="square" anchor="ctr" anchorCtr="1"/>
          <a:lstStyle/>
          <a:p>
            <a:pPr>
              <a:defRPr sz="2000" b="0" i="0" u="none" strike="noStrike" kern="1200" baseline="0">
                <a:solidFill>
                  <a:schemeClr val="bg2"/>
                </a:solidFill>
                <a:latin typeface="+mn-lt"/>
                <a:ea typeface="+mn-ea"/>
                <a:cs typeface="+mn-cs"/>
              </a:defRPr>
            </a:pPr>
            <a:endParaRPr lang="en-US"/>
          </a:p>
        </c:txPr>
      </c:legendEntry>
      <c:legendEntry>
        <c:idx val="1"/>
        <c:txPr>
          <a:bodyPr rot="0" spcFirstLastPara="1" vertOverflow="ellipsis" vert="horz" wrap="square" anchor="ctr" anchorCtr="1"/>
          <a:lstStyle/>
          <a:p>
            <a:pPr>
              <a:defRPr sz="2000" b="0" i="0" u="none" strike="noStrike" kern="1200" baseline="0">
                <a:solidFill>
                  <a:schemeClr val="bg2"/>
                </a:solidFill>
                <a:latin typeface="+mn-lt"/>
                <a:ea typeface="+mn-ea"/>
                <a:cs typeface="+mn-cs"/>
              </a:defRPr>
            </a:pPr>
            <a:endParaRPr lang="en-US"/>
          </a:p>
        </c:txPr>
      </c:legendEntry>
      <c:legendEntry>
        <c:idx val="2"/>
        <c:txPr>
          <a:bodyPr rot="0" spcFirstLastPara="1" vertOverflow="ellipsis" vert="horz" wrap="square" anchor="ctr" anchorCtr="1"/>
          <a:lstStyle/>
          <a:p>
            <a:pPr>
              <a:defRPr sz="2000" b="0" i="0" u="none" strike="noStrike" kern="1200" baseline="0">
                <a:solidFill>
                  <a:schemeClr val="bg2"/>
                </a:solidFill>
                <a:latin typeface="+mn-lt"/>
                <a:ea typeface="+mn-ea"/>
                <a:cs typeface="+mn-cs"/>
              </a:defRPr>
            </a:pPr>
            <a:endParaRPr lang="en-US"/>
          </a:p>
        </c:txPr>
      </c:legendEntry>
      <c:legendEntry>
        <c:idx val="3"/>
        <c:txPr>
          <a:bodyPr rot="0" spcFirstLastPara="1" vertOverflow="ellipsis" vert="horz" wrap="square" anchor="ctr" anchorCtr="1"/>
          <a:lstStyle/>
          <a:p>
            <a:pPr>
              <a:defRPr sz="2000" b="0" i="0" u="none" strike="noStrike" kern="1200" baseline="0">
                <a:solidFill>
                  <a:schemeClr val="bg2"/>
                </a:solidFill>
                <a:latin typeface="+mn-lt"/>
                <a:ea typeface="+mn-ea"/>
                <a:cs typeface="+mn-cs"/>
              </a:defRPr>
            </a:pPr>
            <a:endParaRPr lang="en-US"/>
          </a:p>
        </c:txPr>
      </c:legendEntry>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128" b="1" i="0" u="none" strike="noStrike" kern="1200" baseline="0">
                <a:solidFill>
                  <a:schemeClr val="bg2"/>
                </a:solidFill>
                <a:latin typeface="+mn-lt"/>
                <a:ea typeface="+mn-ea"/>
                <a:cs typeface="+mn-cs"/>
              </a:defRPr>
            </a:pPr>
            <a:r>
              <a:rPr lang="en-US">
                <a:solidFill>
                  <a:schemeClr val="bg2"/>
                </a:solidFill>
              </a:rPr>
              <a:t>Immediate Jeopardy FFY 2022-2024</a:t>
            </a:r>
          </a:p>
        </c:rich>
      </c:tx>
      <c:overlay val="0"/>
      <c:spPr>
        <a:noFill/>
        <a:ln>
          <a:noFill/>
        </a:ln>
        <a:effectLst/>
      </c:spPr>
      <c:txPr>
        <a:bodyPr rot="0" spcFirstLastPara="1" vertOverflow="ellipsis" vert="horz" wrap="square" anchor="ctr" anchorCtr="1"/>
        <a:lstStyle/>
        <a:p>
          <a:pPr>
            <a:defRPr sz="2128" b="1" i="0" u="none" strike="noStrike" kern="1200" baseline="0">
              <a:solidFill>
                <a:schemeClr val="bg2"/>
              </a:solidFill>
              <a:latin typeface="+mn-lt"/>
              <a:ea typeface="+mn-ea"/>
              <a:cs typeface="+mn-cs"/>
            </a:defRPr>
          </a:pPr>
          <a:endParaRPr lang="en-US"/>
        </a:p>
      </c:txPr>
    </c:title>
    <c:autoTitleDeleted val="0"/>
    <c:plotArea>
      <c:layout/>
      <c:lineChart>
        <c:grouping val="standard"/>
        <c:varyColors val="0"/>
        <c:ser>
          <c:idx val="0"/>
          <c:order val="0"/>
          <c:tx>
            <c:strRef>
              <c:f>Sheet1!$B$1</c:f>
              <c:strCache>
                <c:ptCount val="1"/>
                <c:pt idx="0">
                  <c:v>FFY- 2022</c:v>
                </c:pt>
              </c:strCache>
            </c:strRef>
          </c:tx>
          <c:spPr>
            <a:ln w="44450" cap="rnd">
              <a:solidFill>
                <a:srgbClr val="92D050"/>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FFY-Q1</c:v>
                </c:pt>
                <c:pt idx="1">
                  <c:v>FFY-Q2</c:v>
                </c:pt>
                <c:pt idx="2">
                  <c:v>FFY-Q3</c:v>
                </c:pt>
                <c:pt idx="3">
                  <c:v>FFY-Q4</c:v>
                </c:pt>
              </c:strCache>
            </c:strRef>
          </c:cat>
          <c:val>
            <c:numRef>
              <c:f>Sheet1!$B$2:$B$5</c:f>
              <c:numCache>
                <c:formatCode>General</c:formatCode>
                <c:ptCount val="4"/>
                <c:pt idx="0">
                  <c:v>1</c:v>
                </c:pt>
                <c:pt idx="1">
                  <c:v>2</c:v>
                </c:pt>
                <c:pt idx="2">
                  <c:v>9</c:v>
                </c:pt>
                <c:pt idx="3">
                  <c:v>11</c:v>
                </c:pt>
              </c:numCache>
            </c:numRef>
          </c:val>
          <c:smooth val="0"/>
          <c:extLst>
            <c:ext xmlns:c16="http://schemas.microsoft.com/office/drawing/2014/chart" uri="{C3380CC4-5D6E-409C-BE32-E72D297353CC}">
              <c16:uniqueId val="{00000000-5B81-437E-B338-244740C4681E}"/>
            </c:ext>
          </c:extLst>
        </c:ser>
        <c:ser>
          <c:idx val="1"/>
          <c:order val="1"/>
          <c:tx>
            <c:strRef>
              <c:f>Sheet1!$C$1</c:f>
              <c:strCache>
                <c:ptCount val="1"/>
                <c:pt idx="0">
                  <c:v>FFY-2023</c:v>
                </c:pt>
              </c:strCache>
            </c:strRef>
          </c:tx>
          <c:spPr>
            <a:ln w="44450" cap="rnd">
              <a:solidFill>
                <a:schemeClr val="accent5"/>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FFY-Q1</c:v>
                </c:pt>
                <c:pt idx="1">
                  <c:v>FFY-Q2</c:v>
                </c:pt>
                <c:pt idx="2">
                  <c:v>FFY-Q3</c:v>
                </c:pt>
                <c:pt idx="3">
                  <c:v>FFY-Q4</c:v>
                </c:pt>
              </c:strCache>
            </c:strRef>
          </c:cat>
          <c:val>
            <c:numRef>
              <c:f>Sheet1!$C$2:$C$5</c:f>
              <c:numCache>
                <c:formatCode>General</c:formatCode>
                <c:ptCount val="4"/>
                <c:pt idx="0">
                  <c:v>4</c:v>
                </c:pt>
                <c:pt idx="1">
                  <c:v>7</c:v>
                </c:pt>
                <c:pt idx="2">
                  <c:v>6</c:v>
                </c:pt>
                <c:pt idx="3">
                  <c:v>6</c:v>
                </c:pt>
              </c:numCache>
            </c:numRef>
          </c:val>
          <c:smooth val="0"/>
          <c:extLst>
            <c:ext xmlns:c16="http://schemas.microsoft.com/office/drawing/2014/chart" uri="{C3380CC4-5D6E-409C-BE32-E72D297353CC}">
              <c16:uniqueId val="{00000001-5B81-437E-B338-244740C4681E}"/>
            </c:ext>
          </c:extLst>
        </c:ser>
        <c:ser>
          <c:idx val="2"/>
          <c:order val="2"/>
          <c:tx>
            <c:strRef>
              <c:f>Sheet1!$D$1</c:f>
              <c:strCache>
                <c:ptCount val="1"/>
                <c:pt idx="0">
                  <c:v>FFY-2024</c:v>
                </c:pt>
              </c:strCache>
            </c:strRef>
          </c:tx>
          <c:spPr>
            <a:ln w="44450" cap="rnd">
              <a:solidFill>
                <a:srgbClr val="FFC000"/>
              </a:solidFill>
              <a:round/>
            </a:ln>
            <a:effectLst>
              <a:outerShdw blurRad="57150" dist="19050" dir="5400000" algn="ctr" rotWithShape="0">
                <a:srgbClr val="000000">
                  <a:alpha val="63000"/>
                </a:srgbClr>
              </a:outerShdw>
            </a:effectLst>
          </c:spPr>
          <c:marker>
            <c:symbol val="none"/>
          </c:marker>
          <c:dLbls>
            <c:spPr>
              <a:noFill/>
              <a:ln>
                <a:noFill/>
              </a:ln>
              <a:effectLst/>
            </c:spPr>
            <c:txPr>
              <a:bodyPr rot="0" spcFirstLastPara="1" vertOverflow="ellipsis" vert="horz" wrap="square" lIns="38100" tIns="19050" rIns="38100" bIns="19050" anchor="ctr" anchorCtr="1">
                <a:spAutoFit/>
              </a:bodyPr>
              <a:lstStyle/>
              <a:p>
                <a:pPr>
                  <a:defRPr sz="1600" b="0" i="0" u="none" strike="noStrike" kern="1200" baseline="0">
                    <a:solidFill>
                      <a:schemeClr val="bg2"/>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FFY-Q1</c:v>
                </c:pt>
                <c:pt idx="1">
                  <c:v>FFY-Q2</c:v>
                </c:pt>
                <c:pt idx="2">
                  <c:v>FFY-Q3</c:v>
                </c:pt>
                <c:pt idx="3">
                  <c:v>FFY-Q4</c:v>
                </c:pt>
              </c:strCache>
            </c:strRef>
          </c:cat>
          <c:val>
            <c:numRef>
              <c:f>Sheet1!$D$2:$D$5</c:f>
              <c:numCache>
                <c:formatCode>General</c:formatCode>
                <c:ptCount val="4"/>
                <c:pt idx="0">
                  <c:v>5</c:v>
                </c:pt>
                <c:pt idx="1">
                  <c:v>6</c:v>
                </c:pt>
              </c:numCache>
            </c:numRef>
          </c:val>
          <c:smooth val="0"/>
          <c:extLst>
            <c:ext xmlns:c16="http://schemas.microsoft.com/office/drawing/2014/chart" uri="{C3380CC4-5D6E-409C-BE32-E72D297353CC}">
              <c16:uniqueId val="{00000002-5B81-437E-B338-244740C4681E}"/>
            </c:ext>
          </c:extLst>
        </c:ser>
        <c:dLbls>
          <c:showLegendKey val="0"/>
          <c:showVal val="0"/>
          <c:showCatName val="0"/>
          <c:showSerName val="0"/>
          <c:showPercent val="0"/>
          <c:showBubbleSize val="0"/>
        </c:dLbls>
        <c:smooth val="0"/>
        <c:axId val="1873227327"/>
        <c:axId val="1873231167"/>
      </c:lineChart>
      <c:catAx>
        <c:axId val="1873227327"/>
        <c:scaling>
          <c:orientation val="minMax"/>
        </c:scaling>
        <c:delete val="0"/>
        <c:axPos val="b"/>
        <c:numFmt formatCode="General" sourceLinked="1"/>
        <c:majorTickMark val="none"/>
        <c:minorTickMark val="none"/>
        <c:tickLblPos val="nextTo"/>
        <c:spPr>
          <a:noFill/>
          <a:ln w="12700"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bg2"/>
                </a:solidFill>
                <a:latin typeface="+mn-lt"/>
                <a:ea typeface="+mn-ea"/>
                <a:cs typeface="+mn-cs"/>
              </a:defRPr>
            </a:pPr>
            <a:endParaRPr lang="en-US"/>
          </a:p>
        </c:txPr>
        <c:crossAx val="1873231167"/>
        <c:crosses val="autoZero"/>
        <c:auto val="1"/>
        <c:lblAlgn val="ctr"/>
        <c:lblOffset val="100"/>
        <c:noMultiLvlLbl val="0"/>
      </c:catAx>
      <c:valAx>
        <c:axId val="1873231167"/>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bg2"/>
                </a:solidFill>
                <a:latin typeface="+mn-lt"/>
                <a:ea typeface="+mn-ea"/>
                <a:cs typeface="+mn-cs"/>
              </a:defRPr>
            </a:pPr>
            <a:endParaRPr lang="en-US"/>
          </a:p>
        </c:txPr>
        <c:crossAx val="1873227327"/>
        <c:crosses val="autoZero"/>
        <c:crossBetween val="between"/>
      </c:valAx>
      <c:spPr>
        <a:noFill/>
        <a:ln>
          <a:noFill/>
        </a:ln>
        <a:effectLst/>
      </c:spPr>
    </c:plotArea>
    <c:legend>
      <c:legendPos val="b"/>
      <c:layout>
        <c:manualLayout>
          <c:xMode val="edge"/>
          <c:yMode val="edge"/>
          <c:x val="0.26141979535166798"/>
          <c:y val="0.90881711539500365"/>
          <c:w val="0.47716031419985544"/>
          <c:h val="9.1182884604996503E-2"/>
        </c:manualLayout>
      </c:layout>
      <c:overlay val="0"/>
      <c:spPr>
        <a:noFill/>
        <a:ln>
          <a:noFill/>
        </a:ln>
        <a:effectLst/>
      </c:spPr>
      <c:txPr>
        <a:bodyPr rot="0" spcFirstLastPara="1" vertOverflow="ellipsis" vert="horz" wrap="square" anchor="ctr" anchorCtr="1"/>
        <a:lstStyle/>
        <a:p>
          <a:pPr>
            <a:defRPr sz="2000" b="0" i="0" u="none" strike="noStrike" kern="1200" baseline="0">
              <a:solidFill>
                <a:schemeClr val="bg2"/>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42">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3"/>
    <cs:fontRef idx="minor">
      <a:schemeClr val="tx1"/>
    </cs:fontRef>
  </cs:dataPoint>
  <cs:dataPoint3D>
    <cs:lnRef idx="0"/>
    <cs:fillRef idx="3">
      <cs:styleClr val="auto"/>
    </cs:fillRef>
    <cs:effectRef idx="3"/>
    <cs:fontRef idx="minor">
      <a:schemeClr val="tx1"/>
    </cs:fontRef>
  </cs:dataPoint3D>
  <cs:dataPointLine>
    <cs:lnRef idx="0">
      <cs:styleClr val="auto"/>
    </cs:lnRef>
    <cs:fillRef idx="3"/>
    <cs:effectRef idx="3"/>
    <cs:fontRef idx="minor">
      <a:schemeClr val="tx1"/>
    </cs:fontRef>
    <cs:spPr>
      <a:ln w="34925" cap="rnd">
        <a:solidFill>
          <a:schemeClr val="phClr"/>
        </a:solidFill>
        <a:round/>
      </a:ln>
    </cs:spPr>
  </cs:dataPointLine>
  <cs:dataPointMarker>
    <cs:lnRef idx="0">
      <cs:styleClr val="auto"/>
    </cs:lnRef>
    <cs:fillRef idx="3">
      <cs:styleClr val="auto"/>
    </cs:fillRef>
    <cs:effectRef idx="3"/>
    <cs:fontRef idx="minor">
      <a:schemeClr val="tx1"/>
    </cs:fontRef>
    <cs:spPr>
      <a:ln w="9525">
        <a:solidFill>
          <a:schemeClr val="phClr"/>
        </a:solidFill>
        <a:round/>
      </a:ln>
    </cs:spPr>
  </cs:dataPointMarker>
  <cs:dataPointMarkerLayout symbol="circle" size="6"/>
  <cs:dataPointWireframe>
    <cs:lnRef idx="0">
      <cs:styleClr val="auto"/>
    </cs:lnRef>
    <cs:fillRef idx="3"/>
    <cs:effectRef idx="3"/>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lt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cs:lnRef idx="0"/>
    <cs:fillRef idx="0"/>
    <cs:effectRef idx="0"/>
    <cs:fontRef idx="minor">
      <a:schemeClr val="lt1"/>
    </cs:fontRef>
  </cs:plotArea>
  <cs:plotArea3D>
    <cs:lnRef idx="0"/>
    <cs:fillRef idx="0"/>
    <cs:effectRef idx="0"/>
    <cs:fontRef idx="minor">
      <a:schemeClr val="lt1"/>
    </cs:fontRef>
  </cs:plotArea3D>
  <cs:seriesAxis>
    <cs:lnRef idx="0"/>
    <cs:fillRef idx="0"/>
    <cs:effectRef idx="0"/>
    <cs:fontRef idx="minor">
      <a:schemeClr val="tx1">
        <a:lumMod val="65000"/>
        <a:lumOff val="35000"/>
      </a:schemeClr>
    </cs:fontRef>
    <cs:spPr>
      <a:ln w="12700" cap="flat" cmpd="sng" algn="ctr">
        <a:solidFill>
          <a:schemeClr val="tx1">
            <a:lumMod val="15000"/>
            <a:lumOff val="85000"/>
          </a:schemeClr>
        </a:solidFill>
        <a:round/>
      </a:ln>
    </cs:spPr>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baseline="0"/>
  </cs:title>
  <cs:trendline>
    <cs:lnRef idx="0">
      <cs:styleClr val="auto"/>
    </cs:lnRef>
    <cs:fillRef idx="0"/>
    <cs:effectRef idx="0"/>
    <cs:fontRef idx="minor">
      <a:schemeClr val="lt1"/>
    </cs:fontRef>
    <cs:spPr>
      <a:ln w="19050" cap="rnd">
        <a:solidFill>
          <a:schemeClr val="phClr"/>
        </a:solidFill>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lt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4CFFDA3-B895-40DF-8949-F80C51DBEE28}" type="datetimeFigureOut">
              <a:rPr lang="en-US" smtClean="0"/>
              <a:t>4/10/2024</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6C532CBD-E8A2-49CD-90E7-08AC74E92163}" type="slidenum">
              <a:rPr lang="en-US" smtClean="0"/>
              <a:t>‹#›</a:t>
            </a:fld>
            <a:endParaRPr lang="en-US"/>
          </a:p>
        </p:txBody>
      </p:sp>
    </p:spTree>
    <p:extLst>
      <p:ext uri="{BB962C8B-B14F-4D97-AF65-F5344CB8AC3E}">
        <p14:creationId xmlns:p14="http://schemas.microsoft.com/office/powerpoint/2010/main" val="3896134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DSS slide</a:t>
            </a:r>
          </a:p>
        </p:txBody>
      </p:sp>
      <p:sp>
        <p:nvSpPr>
          <p:cNvPr id="4" name="Slide Number Placeholder 3"/>
          <p:cNvSpPr>
            <a:spLocks noGrp="1"/>
          </p:cNvSpPr>
          <p:nvPr>
            <p:ph type="sldNum" sz="quarter" idx="5"/>
          </p:nvPr>
        </p:nvSpPr>
        <p:spPr/>
        <p:txBody>
          <a:bodyPr/>
          <a:lstStyle/>
          <a:p>
            <a:fld id="{6C532CBD-E8A2-49CD-90E7-08AC74E92163}" type="slidenum">
              <a:rPr lang="en-US" smtClean="0"/>
              <a:t>4</a:t>
            </a:fld>
            <a:endParaRPr lang="en-US"/>
          </a:p>
        </p:txBody>
      </p:sp>
    </p:spTree>
    <p:extLst>
      <p:ext uri="{BB962C8B-B14F-4D97-AF65-F5344CB8AC3E}">
        <p14:creationId xmlns:p14="http://schemas.microsoft.com/office/powerpoint/2010/main" val="2135672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Updated for 4/10/24 presentation with loss of Middlesex and 150 beds</a:t>
            </a:r>
          </a:p>
        </p:txBody>
      </p:sp>
      <p:sp>
        <p:nvSpPr>
          <p:cNvPr id="4" name="Slide Number Placeholder 3"/>
          <p:cNvSpPr>
            <a:spLocks noGrp="1"/>
          </p:cNvSpPr>
          <p:nvPr>
            <p:ph type="sldNum" sz="quarter" idx="5"/>
          </p:nvPr>
        </p:nvSpPr>
        <p:spPr/>
        <p:txBody>
          <a:bodyPr/>
          <a:lstStyle/>
          <a:p>
            <a:fld id="{6C532CBD-E8A2-49CD-90E7-08AC74E92163}" type="slidenum">
              <a:rPr lang="en-US" smtClean="0"/>
              <a:t>5</a:t>
            </a:fld>
            <a:endParaRPr lang="en-US"/>
          </a:p>
        </p:txBody>
      </p:sp>
    </p:spTree>
    <p:extLst>
      <p:ext uri="{BB962C8B-B14F-4D97-AF65-F5344CB8AC3E}">
        <p14:creationId xmlns:p14="http://schemas.microsoft.com/office/powerpoint/2010/main" val="22164636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Updated</a:t>
            </a:r>
          </a:p>
        </p:txBody>
      </p:sp>
      <p:sp>
        <p:nvSpPr>
          <p:cNvPr id="4" name="Slide Number Placeholder 3"/>
          <p:cNvSpPr>
            <a:spLocks noGrp="1"/>
          </p:cNvSpPr>
          <p:nvPr>
            <p:ph type="sldNum" sz="quarter" idx="5"/>
          </p:nvPr>
        </p:nvSpPr>
        <p:spPr/>
        <p:txBody>
          <a:bodyPr/>
          <a:lstStyle/>
          <a:p>
            <a:fld id="{6C532CBD-E8A2-49CD-90E7-08AC74E92163}" type="slidenum">
              <a:rPr lang="en-US" smtClean="0"/>
              <a:t>6</a:t>
            </a:fld>
            <a:endParaRPr lang="en-US"/>
          </a:p>
        </p:txBody>
      </p:sp>
    </p:spTree>
    <p:extLst>
      <p:ext uri="{BB962C8B-B14F-4D97-AF65-F5344CB8AC3E}">
        <p14:creationId xmlns:p14="http://schemas.microsoft.com/office/powerpoint/2010/main" val="39895104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DSS slide</a:t>
            </a:r>
          </a:p>
        </p:txBody>
      </p:sp>
      <p:sp>
        <p:nvSpPr>
          <p:cNvPr id="4" name="Slide Number Placeholder 3"/>
          <p:cNvSpPr>
            <a:spLocks noGrp="1"/>
          </p:cNvSpPr>
          <p:nvPr>
            <p:ph type="sldNum" sz="quarter" idx="5"/>
          </p:nvPr>
        </p:nvSpPr>
        <p:spPr/>
        <p:txBody>
          <a:bodyPr/>
          <a:lstStyle/>
          <a:p>
            <a:fld id="{6C532CBD-E8A2-49CD-90E7-08AC74E92163}" type="slidenum">
              <a:rPr lang="en-US" smtClean="0"/>
              <a:t>7</a:t>
            </a:fld>
            <a:endParaRPr lang="en-US"/>
          </a:p>
        </p:txBody>
      </p:sp>
    </p:spTree>
    <p:extLst>
      <p:ext uri="{BB962C8B-B14F-4D97-AF65-F5344CB8AC3E}">
        <p14:creationId xmlns:p14="http://schemas.microsoft.com/office/powerpoint/2010/main" val="8799725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DSS slide</a:t>
            </a:r>
          </a:p>
        </p:txBody>
      </p:sp>
      <p:sp>
        <p:nvSpPr>
          <p:cNvPr id="4" name="Slide Number Placeholder 3"/>
          <p:cNvSpPr>
            <a:spLocks noGrp="1"/>
          </p:cNvSpPr>
          <p:nvPr>
            <p:ph type="sldNum" sz="quarter" idx="5"/>
          </p:nvPr>
        </p:nvSpPr>
        <p:spPr/>
        <p:txBody>
          <a:bodyPr/>
          <a:lstStyle/>
          <a:p>
            <a:fld id="{6C532CBD-E8A2-49CD-90E7-08AC74E92163}" type="slidenum">
              <a:rPr lang="en-US" smtClean="0"/>
              <a:t>8</a:t>
            </a:fld>
            <a:endParaRPr lang="en-US"/>
          </a:p>
        </p:txBody>
      </p:sp>
    </p:spTree>
    <p:extLst>
      <p:ext uri="{BB962C8B-B14F-4D97-AF65-F5344CB8AC3E}">
        <p14:creationId xmlns:p14="http://schemas.microsoft.com/office/powerpoint/2010/main" val="8038724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Keep or delete.  Slide that demonstrates SFY 2022, 2023 and 2024-total CHOWS, Add in text box 3 quarters of SFY 2024 Slide 9 will have aggregate for 2022, 2023 and 2024, slide 10 will be 3 quarters of data .  Consider a bar graph with 2024 showing pending CHOWS</a:t>
            </a:r>
          </a:p>
        </p:txBody>
      </p:sp>
      <p:sp>
        <p:nvSpPr>
          <p:cNvPr id="4" name="Slide Number Placeholder 3"/>
          <p:cNvSpPr>
            <a:spLocks noGrp="1"/>
          </p:cNvSpPr>
          <p:nvPr>
            <p:ph type="sldNum" sz="quarter" idx="5"/>
          </p:nvPr>
        </p:nvSpPr>
        <p:spPr/>
        <p:txBody>
          <a:bodyPr/>
          <a:lstStyle/>
          <a:p>
            <a:fld id="{6C532CBD-E8A2-49CD-90E7-08AC74E92163}" type="slidenum">
              <a:rPr lang="en-US" smtClean="0"/>
              <a:t>10</a:t>
            </a:fld>
            <a:endParaRPr lang="en-US"/>
          </a:p>
        </p:txBody>
      </p:sp>
    </p:spTree>
    <p:extLst>
      <p:ext uri="{BB962C8B-B14F-4D97-AF65-F5344CB8AC3E}">
        <p14:creationId xmlns:p14="http://schemas.microsoft.com/office/powerpoint/2010/main" val="19115670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order of frequency of citing</a:t>
            </a:r>
          </a:p>
        </p:txBody>
      </p:sp>
      <p:sp>
        <p:nvSpPr>
          <p:cNvPr id="4" name="Slide Number Placeholder 3"/>
          <p:cNvSpPr>
            <a:spLocks noGrp="1"/>
          </p:cNvSpPr>
          <p:nvPr>
            <p:ph type="sldNum" sz="quarter" idx="5"/>
          </p:nvPr>
        </p:nvSpPr>
        <p:spPr/>
        <p:txBody>
          <a:bodyPr/>
          <a:lstStyle/>
          <a:p>
            <a:fld id="{6C532CBD-E8A2-49CD-90E7-08AC74E92163}" type="slidenum">
              <a:rPr lang="en-US" smtClean="0"/>
              <a:t>12</a:t>
            </a:fld>
            <a:endParaRPr lang="en-US"/>
          </a:p>
        </p:txBody>
      </p:sp>
    </p:spTree>
    <p:extLst>
      <p:ext uri="{BB962C8B-B14F-4D97-AF65-F5344CB8AC3E}">
        <p14:creationId xmlns:p14="http://schemas.microsoft.com/office/powerpoint/2010/main" val="36226259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is a new slide, if we keep I want to change the line colors </a:t>
            </a:r>
          </a:p>
        </p:txBody>
      </p:sp>
      <p:sp>
        <p:nvSpPr>
          <p:cNvPr id="4" name="Slide Number Placeholder 3"/>
          <p:cNvSpPr>
            <a:spLocks noGrp="1"/>
          </p:cNvSpPr>
          <p:nvPr>
            <p:ph type="sldNum" sz="quarter" idx="5"/>
          </p:nvPr>
        </p:nvSpPr>
        <p:spPr/>
        <p:txBody>
          <a:bodyPr/>
          <a:lstStyle/>
          <a:p>
            <a:fld id="{6C532CBD-E8A2-49CD-90E7-08AC74E92163}" type="slidenum">
              <a:rPr lang="en-US" smtClean="0"/>
              <a:t>13</a:t>
            </a:fld>
            <a:endParaRPr lang="en-US"/>
          </a:p>
        </p:txBody>
      </p:sp>
    </p:spTree>
    <p:extLst>
      <p:ext uri="{BB962C8B-B14F-4D97-AF65-F5344CB8AC3E}">
        <p14:creationId xmlns:p14="http://schemas.microsoft.com/office/powerpoint/2010/main" val="918847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2 reporting periods, no themes other than all but one facility (Avery)  FP (, e.g. geography, staffing links).  Arden had IJ in Q 1 and Q 2</a:t>
            </a:r>
          </a:p>
        </p:txBody>
      </p:sp>
      <p:sp>
        <p:nvSpPr>
          <p:cNvPr id="4" name="Slide Number Placeholder 3"/>
          <p:cNvSpPr>
            <a:spLocks noGrp="1"/>
          </p:cNvSpPr>
          <p:nvPr>
            <p:ph type="sldNum" sz="quarter" idx="5"/>
          </p:nvPr>
        </p:nvSpPr>
        <p:spPr/>
        <p:txBody>
          <a:bodyPr/>
          <a:lstStyle/>
          <a:p>
            <a:fld id="{6C532CBD-E8A2-49CD-90E7-08AC74E92163}" type="slidenum">
              <a:rPr lang="en-US" smtClean="0"/>
              <a:t>14</a:t>
            </a:fld>
            <a:endParaRPr lang="en-US"/>
          </a:p>
        </p:txBody>
      </p:sp>
    </p:spTree>
    <p:extLst>
      <p:ext uri="{BB962C8B-B14F-4D97-AF65-F5344CB8AC3E}">
        <p14:creationId xmlns:p14="http://schemas.microsoft.com/office/powerpoint/2010/main" val="2466631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_Dar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C03FD3-E988-4281-94A9-E54E00E1872B}"/>
              </a:ext>
            </a:extLst>
          </p:cNvPr>
          <p:cNvSpPr>
            <a:spLocks noGrp="1"/>
          </p:cNvSpPr>
          <p:nvPr>
            <p:ph type="ctrTitle" hasCustomPrompt="1"/>
          </p:nvPr>
        </p:nvSpPr>
        <p:spPr>
          <a:xfrm>
            <a:off x="1524000" y="1122363"/>
            <a:ext cx="9144000" cy="2387600"/>
          </a:xfrm>
        </p:spPr>
        <p:txBody>
          <a:bodyPr anchor="ctr"/>
          <a:lstStyle>
            <a:lvl1pPr algn="ctr">
              <a:defRPr sz="6000">
                <a:solidFill>
                  <a:schemeClr val="bg2"/>
                </a:solidFill>
              </a:defRPr>
            </a:lvl1pPr>
          </a:lstStyle>
          <a:p>
            <a:r>
              <a:rPr lang="en-US"/>
              <a:t>Click To Edit Master Title Style</a:t>
            </a:r>
          </a:p>
        </p:txBody>
      </p:sp>
      <p:sp>
        <p:nvSpPr>
          <p:cNvPr id="3" name="Subtitle 2">
            <a:extLst>
              <a:ext uri="{FF2B5EF4-FFF2-40B4-BE49-F238E27FC236}">
                <a16:creationId xmlns:a16="http://schemas.microsoft.com/office/drawing/2014/main" id="{146C0414-874C-441E-89A6-2FC65B07951F}"/>
              </a:ext>
            </a:extLst>
          </p:cNvPr>
          <p:cNvSpPr>
            <a:spLocks noGrp="1"/>
          </p:cNvSpPr>
          <p:nvPr>
            <p:ph type="subTitle" idx="1"/>
          </p:nvPr>
        </p:nvSpPr>
        <p:spPr>
          <a:xfrm>
            <a:off x="1524000" y="3916363"/>
            <a:ext cx="9144000" cy="1655762"/>
          </a:xfrm>
        </p:spPr>
        <p:txBody>
          <a:bodyPr/>
          <a:lstStyle>
            <a:lvl1pPr marL="0" indent="0" algn="ctr">
              <a:buNone/>
              <a:defRPr sz="24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6" name="Slide Number Placeholder 5">
            <a:extLst>
              <a:ext uri="{FF2B5EF4-FFF2-40B4-BE49-F238E27FC236}">
                <a16:creationId xmlns:a16="http://schemas.microsoft.com/office/drawing/2014/main" id="{4BF4868B-5397-498C-B491-ECAFD9E786C0}"/>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1"/>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224837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_LightLogo">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B8B0F8E4-8052-4160-BA30-89319476A068}"/>
              </a:ext>
            </a:extLst>
          </p:cNvPr>
          <p:cNvSpPr>
            <a:spLocks noGrp="1"/>
          </p:cNvSpPr>
          <p:nvPr>
            <p:ph sz="half" idx="2"/>
          </p:nvPr>
        </p:nvSpPr>
        <p:spPr>
          <a:xfrm>
            <a:off x="6172200" y="1825625"/>
            <a:ext cx="5181600" cy="4351338"/>
          </a:xfrm>
        </p:spPr>
        <p:txBody>
          <a:bodyPr/>
          <a:lstStyle>
            <a:lvl1pPr>
              <a:defRPr>
                <a:solidFill>
                  <a:srgbClr val="054266"/>
                </a:solidFill>
              </a:defRPr>
            </a:lvl1pPr>
            <a:lvl2pPr>
              <a:defRPr>
                <a:solidFill>
                  <a:srgbClr val="054266"/>
                </a:solidFill>
              </a:defRPr>
            </a:lvl2pPr>
            <a:lvl3pPr>
              <a:defRPr>
                <a:solidFill>
                  <a:srgbClr val="054266"/>
                </a:solidFill>
              </a:defRPr>
            </a:lvl3pPr>
            <a:lvl4pPr>
              <a:defRPr>
                <a:solidFill>
                  <a:srgbClr val="054266"/>
                </a:solidFill>
              </a:defRPr>
            </a:lvl4pPr>
            <a:lvl5pPr>
              <a:defRPr>
                <a:solidFill>
                  <a:srgbClr val="05426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9C9C57C9-83CA-4038-A85A-BD111F37FDAF}"/>
              </a:ext>
            </a:extLst>
          </p:cNvPr>
          <p:cNvSpPr>
            <a:spLocks noGrp="1"/>
          </p:cNvSpPr>
          <p:nvPr>
            <p:ph type="title" hasCustomPrompt="1"/>
          </p:nvPr>
        </p:nvSpPr>
        <p:spPr>
          <a:xfrm>
            <a:off x="838200" y="250825"/>
            <a:ext cx="10515600" cy="1325563"/>
          </a:xfrm>
        </p:spPr>
        <p:txBody>
          <a:bodyPr/>
          <a:lstStyle>
            <a:lvl1pPr>
              <a:defRPr>
                <a:solidFill>
                  <a:srgbClr val="054266"/>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2404159B-D4B6-4BEC-BFBD-67BC4BE56D82}"/>
              </a:ext>
            </a:extLst>
          </p:cNvPr>
          <p:cNvSpPr>
            <a:spLocks noGrp="1"/>
          </p:cNvSpPr>
          <p:nvPr>
            <p:ph sz="half" idx="1"/>
          </p:nvPr>
        </p:nvSpPr>
        <p:spPr>
          <a:xfrm>
            <a:off x="838200" y="1825625"/>
            <a:ext cx="5181600" cy="4351338"/>
          </a:xfrm>
        </p:spPr>
        <p:txBody>
          <a:bodyPr/>
          <a:lstStyle>
            <a:lvl1pPr>
              <a:defRPr>
                <a:solidFill>
                  <a:srgbClr val="054266"/>
                </a:solidFill>
              </a:defRPr>
            </a:lvl1pPr>
            <a:lvl2pPr>
              <a:defRPr>
                <a:solidFill>
                  <a:srgbClr val="054266"/>
                </a:solidFill>
              </a:defRPr>
            </a:lvl2pPr>
            <a:lvl3pPr>
              <a:defRPr>
                <a:solidFill>
                  <a:srgbClr val="054266"/>
                </a:solidFill>
              </a:defRPr>
            </a:lvl3pPr>
            <a:lvl4pPr>
              <a:defRPr>
                <a:solidFill>
                  <a:srgbClr val="054266"/>
                </a:solidFill>
              </a:defRPr>
            </a:lvl4pPr>
            <a:lvl5pPr>
              <a:defRPr>
                <a:solidFill>
                  <a:srgbClr val="05426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2C19859C-C7DC-4875-A123-A65899DB41B7}"/>
              </a:ext>
            </a:extLst>
          </p:cNvPr>
          <p:cNvSpPr>
            <a:spLocks noGrp="1"/>
          </p:cNvSpPr>
          <p:nvPr>
            <p:ph type="sldNum" sz="quarter" idx="12"/>
          </p:nvPr>
        </p:nvSpPr>
        <p:spPr>
          <a:xfrm>
            <a:off x="8610600" y="6356350"/>
            <a:ext cx="2743200" cy="365125"/>
          </a:xfrm>
          <a:prstGeom prst="rect">
            <a:avLst/>
          </a:prstGeom>
        </p:spPr>
        <p:txBody>
          <a:bodyPr/>
          <a:lstStyle>
            <a:lvl1pPr>
              <a:defRPr>
                <a:solidFill>
                  <a:srgbClr val="054266"/>
                </a:solidFill>
              </a:defRPr>
            </a:lvl1pPr>
          </a:lstStyle>
          <a:p>
            <a:pPr algn="r"/>
            <a:fld id="{CC9F8154-A81A-4A8D-A425-57E1293BB990}" type="slidenum">
              <a:rPr lang="en-US" smtClean="0"/>
              <a:pPr algn="r"/>
              <a:t>‹#›</a:t>
            </a:fld>
            <a:endParaRPr lang="en-US"/>
          </a:p>
        </p:txBody>
      </p:sp>
    </p:spTree>
    <p:extLst>
      <p:ext uri="{BB962C8B-B14F-4D97-AF65-F5344CB8AC3E}">
        <p14:creationId xmlns:p14="http://schemas.microsoft.com/office/powerpoint/2010/main" val="27014693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_Dar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38324-4E29-4EAC-9A9F-1C2DCB205025}"/>
              </a:ext>
            </a:extLst>
          </p:cNvPr>
          <p:cNvSpPr>
            <a:spLocks noGrp="1"/>
          </p:cNvSpPr>
          <p:nvPr>
            <p:ph type="title" hasCustomPrompt="1"/>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17B82F-EB75-435F-81B4-E1DD482BADBB}"/>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C2EAF8-6448-4ECC-B657-9FD4FBB524A5}"/>
              </a:ext>
            </a:extLst>
          </p:cNvPr>
          <p:cNvSpPr>
            <a:spLocks noGrp="1"/>
          </p:cNvSpPr>
          <p:nvPr>
            <p:ph sz="half" idx="2"/>
          </p:nvPr>
        </p:nvSpPr>
        <p:spPr>
          <a:xfrm>
            <a:off x="839788" y="2505075"/>
            <a:ext cx="5157787" cy="3684588"/>
          </a:xfrm>
        </p:spPr>
        <p:txBody>
          <a:bodyPr/>
          <a:lstStyle>
            <a:lvl1pPr>
              <a:defRPr sz="2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8B38FE-D5A3-46F9-B8BD-4CD572E6CDA7}"/>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95A3C1-AC5E-4039-B087-29AF775C301A}"/>
              </a:ext>
            </a:extLst>
          </p:cNvPr>
          <p:cNvSpPr>
            <a:spLocks noGrp="1"/>
          </p:cNvSpPr>
          <p:nvPr>
            <p:ph sz="quarter" idx="4"/>
          </p:nvPr>
        </p:nvSpPr>
        <p:spPr>
          <a:xfrm>
            <a:off x="6172200" y="2505075"/>
            <a:ext cx="5183188" cy="3684588"/>
          </a:xfrm>
        </p:spPr>
        <p:txBody>
          <a:bodyPr/>
          <a:lstStyle>
            <a:lvl1pPr>
              <a:defRPr sz="2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A6208F29-5D46-4889-9E1C-286E35E0F44D}"/>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25861021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_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38324-4E29-4EAC-9A9F-1C2DCB205025}"/>
              </a:ext>
            </a:extLst>
          </p:cNvPr>
          <p:cNvSpPr>
            <a:spLocks noGrp="1"/>
          </p:cNvSpPr>
          <p:nvPr>
            <p:ph type="title" hasCustomPrompt="1"/>
          </p:nvPr>
        </p:nvSpPr>
        <p:spPr>
          <a:xfrm>
            <a:off x="839788" y="365125"/>
            <a:ext cx="10515600" cy="1325563"/>
          </a:xfrm>
        </p:spPr>
        <p:txBody>
          <a:bodyPr/>
          <a:lstStyle>
            <a:lvl1pPr>
              <a:defRPr>
                <a:solidFill>
                  <a:srgbClr val="054266"/>
                </a:solidFill>
              </a:defRPr>
            </a:lvl1pPr>
          </a:lstStyle>
          <a:p>
            <a:r>
              <a:rPr lang="en-US"/>
              <a:t>Click To Edit Master Title Style</a:t>
            </a:r>
          </a:p>
        </p:txBody>
      </p:sp>
      <p:sp>
        <p:nvSpPr>
          <p:cNvPr id="3" name="Text Placeholder 2">
            <a:extLst>
              <a:ext uri="{FF2B5EF4-FFF2-40B4-BE49-F238E27FC236}">
                <a16:creationId xmlns:a16="http://schemas.microsoft.com/office/drawing/2014/main" id="{5D17B82F-EB75-435F-81B4-E1DD482BADBB}"/>
              </a:ext>
            </a:extLst>
          </p:cNvPr>
          <p:cNvSpPr>
            <a:spLocks noGrp="1"/>
          </p:cNvSpPr>
          <p:nvPr>
            <p:ph type="body" idx="1" hasCustomPrompt="1"/>
          </p:nvPr>
        </p:nvSpPr>
        <p:spPr>
          <a:xfrm>
            <a:off x="839788" y="1681163"/>
            <a:ext cx="5157787" cy="823912"/>
          </a:xfrm>
        </p:spPr>
        <p:txBody>
          <a:bodyPr anchor="b"/>
          <a:lstStyle>
            <a:lvl1pPr marL="0" indent="0">
              <a:buNone/>
              <a:defRPr sz="2400" b="1">
                <a:solidFill>
                  <a:srgbClr val="05426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C2EAF8-6448-4ECC-B657-9FD4FBB524A5}"/>
              </a:ext>
            </a:extLst>
          </p:cNvPr>
          <p:cNvSpPr>
            <a:spLocks noGrp="1"/>
          </p:cNvSpPr>
          <p:nvPr>
            <p:ph sz="half" idx="2"/>
          </p:nvPr>
        </p:nvSpPr>
        <p:spPr>
          <a:xfrm>
            <a:off x="839788" y="2505075"/>
            <a:ext cx="5157787" cy="3684588"/>
          </a:xfrm>
        </p:spPr>
        <p:txBody>
          <a:bodyPr/>
          <a:lstStyle>
            <a:lvl1pPr>
              <a:defRPr sz="2400">
                <a:solidFill>
                  <a:srgbClr val="054266"/>
                </a:solidFill>
              </a:defRPr>
            </a:lvl1pPr>
            <a:lvl2pPr>
              <a:defRPr>
                <a:solidFill>
                  <a:srgbClr val="054266"/>
                </a:solidFill>
              </a:defRPr>
            </a:lvl2pPr>
            <a:lvl3pPr>
              <a:defRPr>
                <a:solidFill>
                  <a:srgbClr val="054266"/>
                </a:solidFill>
              </a:defRPr>
            </a:lvl3pPr>
            <a:lvl4pPr>
              <a:defRPr>
                <a:solidFill>
                  <a:srgbClr val="054266"/>
                </a:solidFill>
              </a:defRPr>
            </a:lvl4pPr>
            <a:lvl5pPr>
              <a:defRPr>
                <a:solidFill>
                  <a:srgbClr val="05426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8B38FE-D5A3-46F9-B8BD-4CD572E6CDA7}"/>
              </a:ext>
            </a:extLst>
          </p:cNvPr>
          <p:cNvSpPr>
            <a:spLocks noGrp="1"/>
          </p:cNvSpPr>
          <p:nvPr>
            <p:ph type="body" sz="quarter" idx="3" hasCustomPrompt="1"/>
          </p:nvPr>
        </p:nvSpPr>
        <p:spPr>
          <a:xfrm>
            <a:off x="6172200" y="1681163"/>
            <a:ext cx="5183188" cy="823912"/>
          </a:xfrm>
        </p:spPr>
        <p:txBody>
          <a:bodyPr anchor="b"/>
          <a:lstStyle>
            <a:lvl1pPr marL="0" indent="0">
              <a:buNone/>
              <a:defRPr sz="2400" b="1">
                <a:solidFill>
                  <a:srgbClr val="05426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95A3C1-AC5E-4039-B087-29AF775C301A}"/>
              </a:ext>
            </a:extLst>
          </p:cNvPr>
          <p:cNvSpPr>
            <a:spLocks noGrp="1"/>
          </p:cNvSpPr>
          <p:nvPr>
            <p:ph sz="quarter" idx="4"/>
          </p:nvPr>
        </p:nvSpPr>
        <p:spPr>
          <a:xfrm>
            <a:off x="6172200" y="2505075"/>
            <a:ext cx="5183188" cy="3684588"/>
          </a:xfrm>
        </p:spPr>
        <p:txBody>
          <a:bodyPr/>
          <a:lstStyle>
            <a:lvl1pPr>
              <a:defRPr sz="2400">
                <a:solidFill>
                  <a:srgbClr val="054266"/>
                </a:solidFill>
              </a:defRPr>
            </a:lvl1pPr>
            <a:lvl2pPr>
              <a:defRPr>
                <a:solidFill>
                  <a:srgbClr val="054266"/>
                </a:solidFill>
              </a:defRPr>
            </a:lvl2pPr>
            <a:lvl3pPr>
              <a:defRPr>
                <a:solidFill>
                  <a:srgbClr val="054266"/>
                </a:solidFill>
              </a:defRPr>
            </a:lvl3pPr>
            <a:lvl4pPr>
              <a:defRPr>
                <a:solidFill>
                  <a:srgbClr val="054266"/>
                </a:solidFill>
              </a:defRPr>
            </a:lvl4pPr>
            <a:lvl5pPr>
              <a:defRPr>
                <a:solidFill>
                  <a:srgbClr val="05426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A6208F29-5D46-4889-9E1C-286E35E0F44D}"/>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26208420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_Dark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38324-4E29-4EAC-9A9F-1C2DCB205025}"/>
              </a:ext>
            </a:extLst>
          </p:cNvPr>
          <p:cNvSpPr>
            <a:spLocks noGrp="1"/>
          </p:cNvSpPr>
          <p:nvPr>
            <p:ph type="title" hasCustomPrompt="1"/>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17B82F-EB75-435F-81B4-E1DD482BADBB}"/>
              </a:ext>
            </a:extLst>
          </p:cNvPr>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C2EAF8-6448-4ECC-B657-9FD4FBB524A5}"/>
              </a:ext>
            </a:extLst>
          </p:cNvPr>
          <p:cNvSpPr>
            <a:spLocks noGrp="1"/>
          </p:cNvSpPr>
          <p:nvPr>
            <p:ph sz="half" idx="2"/>
          </p:nvPr>
        </p:nvSpPr>
        <p:spPr>
          <a:xfrm>
            <a:off x="839788" y="2505075"/>
            <a:ext cx="5157787" cy="3684588"/>
          </a:xfrm>
        </p:spPr>
        <p:txBody>
          <a:bodyPr/>
          <a:lstStyle>
            <a:lvl1pPr>
              <a:defRPr sz="2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8B38FE-D5A3-46F9-B8BD-4CD572E6CDA7}"/>
              </a:ext>
            </a:extLst>
          </p:cNvPr>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95A3C1-AC5E-4039-B087-29AF775C301A}"/>
              </a:ext>
            </a:extLst>
          </p:cNvPr>
          <p:cNvSpPr>
            <a:spLocks noGrp="1"/>
          </p:cNvSpPr>
          <p:nvPr>
            <p:ph sz="quarter" idx="4"/>
          </p:nvPr>
        </p:nvSpPr>
        <p:spPr>
          <a:xfrm>
            <a:off x="6172200" y="2505075"/>
            <a:ext cx="5183188" cy="3684588"/>
          </a:xfrm>
        </p:spPr>
        <p:txBody>
          <a:bodyPr/>
          <a:lstStyle>
            <a:lvl1pPr>
              <a:defRPr sz="240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A6208F29-5D46-4889-9E1C-286E35E0F44D}"/>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19452809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_Light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38324-4E29-4EAC-9A9F-1C2DCB205025}"/>
              </a:ext>
            </a:extLst>
          </p:cNvPr>
          <p:cNvSpPr>
            <a:spLocks noGrp="1"/>
          </p:cNvSpPr>
          <p:nvPr>
            <p:ph type="title" hasCustomPrompt="1"/>
          </p:nvPr>
        </p:nvSpPr>
        <p:spPr>
          <a:xfrm>
            <a:off x="839788" y="365125"/>
            <a:ext cx="10515600" cy="1325563"/>
          </a:xfrm>
        </p:spPr>
        <p:txBody>
          <a:bodyPr/>
          <a:lstStyle>
            <a:lvl1pPr>
              <a:defRPr>
                <a:solidFill>
                  <a:srgbClr val="054266"/>
                </a:solidFill>
              </a:defRPr>
            </a:lvl1pPr>
          </a:lstStyle>
          <a:p>
            <a:r>
              <a:rPr lang="en-US"/>
              <a:t>Click To Edit Master Title Style</a:t>
            </a:r>
          </a:p>
        </p:txBody>
      </p:sp>
      <p:sp>
        <p:nvSpPr>
          <p:cNvPr id="3" name="Text Placeholder 2">
            <a:extLst>
              <a:ext uri="{FF2B5EF4-FFF2-40B4-BE49-F238E27FC236}">
                <a16:creationId xmlns:a16="http://schemas.microsoft.com/office/drawing/2014/main" id="{5D17B82F-EB75-435F-81B4-E1DD482BADBB}"/>
              </a:ext>
            </a:extLst>
          </p:cNvPr>
          <p:cNvSpPr>
            <a:spLocks noGrp="1"/>
          </p:cNvSpPr>
          <p:nvPr>
            <p:ph type="body" idx="1" hasCustomPrompt="1"/>
          </p:nvPr>
        </p:nvSpPr>
        <p:spPr>
          <a:xfrm>
            <a:off x="839788" y="1681163"/>
            <a:ext cx="5157787" cy="823912"/>
          </a:xfrm>
        </p:spPr>
        <p:txBody>
          <a:bodyPr anchor="b"/>
          <a:lstStyle>
            <a:lvl1pPr marL="0" indent="0">
              <a:buNone/>
              <a:defRPr sz="2400" b="1">
                <a:solidFill>
                  <a:srgbClr val="05426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3C2EAF8-6448-4ECC-B657-9FD4FBB524A5}"/>
              </a:ext>
            </a:extLst>
          </p:cNvPr>
          <p:cNvSpPr>
            <a:spLocks noGrp="1"/>
          </p:cNvSpPr>
          <p:nvPr>
            <p:ph sz="half" idx="2"/>
          </p:nvPr>
        </p:nvSpPr>
        <p:spPr>
          <a:xfrm>
            <a:off x="839788" y="2505075"/>
            <a:ext cx="5157787" cy="3684588"/>
          </a:xfrm>
        </p:spPr>
        <p:txBody>
          <a:bodyPr/>
          <a:lstStyle>
            <a:lvl1pPr>
              <a:defRPr sz="2400">
                <a:solidFill>
                  <a:srgbClr val="054266"/>
                </a:solidFill>
              </a:defRPr>
            </a:lvl1pPr>
            <a:lvl2pPr>
              <a:defRPr>
                <a:solidFill>
                  <a:srgbClr val="054266"/>
                </a:solidFill>
              </a:defRPr>
            </a:lvl2pPr>
            <a:lvl3pPr>
              <a:defRPr>
                <a:solidFill>
                  <a:srgbClr val="054266"/>
                </a:solidFill>
              </a:defRPr>
            </a:lvl3pPr>
            <a:lvl4pPr>
              <a:defRPr>
                <a:solidFill>
                  <a:srgbClr val="054266"/>
                </a:solidFill>
              </a:defRPr>
            </a:lvl4pPr>
            <a:lvl5pPr>
              <a:defRPr>
                <a:solidFill>
                  <a:srgbClr val="05426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C8B38FE-D5A3-46F9-B8BD-4CD572E6CDA7}"/>
              </a:ext>
            </a:extLst>
          </p:cNvPr>
          <p:cNvSpPr>
            <a:spLocks noGrp="1"/>
          </p:cNvSpPr>
          <p:nvPr>
            <p:ph type="body" sz="quarter" idx="3" hasCustomPrompt="1"/>
          </p:nvPr>
        </p:nvSpPr>
        <p:spPr>
          <a:xfrm>
            <a:off x="6172200" y="1681163"/>
            <a:ext cx="5183188" cy="823912"/>
          </a:xfrm>
        </p:spPr>
        <p:txBody>
          <a:bodyPr anchor="b"/>
          <a:lstStyle>
            <a:lvl1pPr marL="0" indent="0">
              <a:buNone/>
              <a:defRPr sz="2400" b="1">
                <a:solidFill>
                  <a:srgbClr val="05426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C95A3C1-AC5E-4039-B087-29AF775C301A}"/>
              </a:ext>
            </a:extLst>
          </p:cNvPr>
          <p:cNvSpPr>
            <a:spLocks noGrp="1"/>
          </p:cNvSpPr>
          <p:nvPr>
            <p:ph sz="quarter" idx="4"/>
          </p:nvPr>
        </p:nvSpPr>
        <p:spPr>
          <a:xfrm>
            <a:off x="6172200" y="2505075"/>
            <a:ext cx="5183188" cy="3684588"/>
          </a:xfrm>
        </p:spPr>
        <p:txBody>
          <a:bodyPr/>
          <a:lstStyle>
            <a:lvl1pPr>
              <a:defRPr sz="2400">
                <a:solidFill>
                  <a:srgbClr val="054266"/>
                </a:solidFill>
              </a:defRPr>
            </a:lvl1pPr>
            <a:lvl2pPr>
              <a:defRPr>
                <a:solidFill>
                  <a:srgbClr val="054266"/>
                </a:solidFill>
              </a:defRPr>
            </a:lvl2pPr>
            <a:lvl3pPr>
              <a:defRPr>
                <a:solidFill>
                  <a:srgbClr val="054266"/>
                </a:solidFill>
              </a:defRPr>
            </a:lvl3pPr>
            <a:lvl4pPr>
              <a:defRPr>
                <a:solidFill>
                  <a:srgbClr val="054266"/>
                </a:solidFill>
              </a:defRPr>
            </a:lvl4pPr>
            <a:lvl5pPr>
              <a:defRPr>
                <a:solidFill>
                  <a:srgbClr val="05426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a:extLst>
              <a:ext uri="{FF2B5EF4-FFF2-40B4-BE49-F238E27FC236}">
                <a16:creationId xmlns:a16="http://schemas.microsoft.com/office/drawing/2014/main" id="{A6208F29-5D46-4889-9E1C-286E35E0F44D}"/>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3328722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_Dar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BD933-190E-43A9-9A23-163BBD3C5B44}"/>
              </a:ext>
            </a:extLst>
          </p:cNvPr>
          <p:cNvSpPr>
            <a:spLocks noGrp="1"/>
          </p:cNvSpPr>
          <p:nvPr>
            <p:ph type="title" hasCustomPrompt="1"/>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E2667214-0F90-4234-B2D4-67CAEB166523}"/>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3389420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Title Only_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BD933-190E-43A9-9A23-163BBD3C5B44}"/>
              </a:ext>
            </a:extLst>
          </p:cNvPr>
          <p:cNvSpPr>
            <a:spLocks noGrp="1"/>
          </p:cNvSpPr>
          <p:nvPr>
            <p:ph type="title" hasCustomPrompt="1"/>
          </p:nvPr>
        </p:nvSpPr>
        <p:spPr/>
        <p:txBody>
          <a:bodyPr/>
          <a:lstStyle>
            <a:lvl1pPr>
              <a:defRPr>
                <a:solidFill>
                  <a:srgbClr val="054266"/>
                </a:solidFill>
              </a:defRPr>
            </a:lvl1pPr>
          </a:lstStyle>
          <a:p>
            <a:r>
              <a:rPr lang="en-US"/>
              <a:t>Click To Edit Master Title Style</a:t>
            </a:r>
          </a:p>
        </p:txBody>
      </p:sp>
      <p:sp>
        <p:nvSpPr>
          <p:cNvPr id="5" name="Slide Number Placeholder 4">
            <a:extLst>
              <a:ext uri="{FF2B5EF4-FFF2-40B4-BE49-F238E27FC236}">
                <a16:creationId xmlns:a16="http://schemas.microsoft.com/office/drawing/2014/main" id="{E2667214-0F90-4234-B2D4-67CAEB166523}"/>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293541959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_Dark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BD933-190E-43A9-9A23-163BBD3C5B44}"/>
              </a:ext>
            </a:extLst>
          </p:cNvPr>
          <p:cNvSpPr>
            <a:spLocks noGrp="1"/>
          </p:cNvSpPr>
          <p:nvPr>
            <p:ph type="title" hasCustomPrompt="1"/>
          </p:nvPr>
        </p:nvSpPr>
        <p:spPr/>
        <p:txBody>
          <a:bodyPr/>
          <a:lstStyle/>
          <a:p>
            <a:r>
              <a:rPr lang="en-US"/>
              <a:t>Click To Edit Master Title Style</a:t>
            </a:r>
          </a:p>
        </p:txBody>
      </p:sp>
      <p:sp>
        <p:nvSpPr>
          <p:cNvPr id="5" name="Slide Number Placeholder 4">
            <a:extLst>
              <a:ext uri="{FF2B5EF4-FFF2-40B4-BE49-F238E27FC236}">
                <a16:creationId xmlns:a16="http://schemas.microsoft.com/office/drawing/2014/main" id="{E2667214-0F90-4234-B2D4-67CAEB166523}"/>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27301987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_Light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3BD933-190E-43A9-9A23-163BBD3C5B44}"/>
              </a:ext>
            </a:extLst>
          </p:cNvPr>
          <p:cNvSpPr>
            <a:spLocks noGrp="1"/>
          </p:cNvSpPr>
          <p:nvPr>
            <p:ph type="title" hasCustomPrompt="1"/>
          </p:nvPr>
        </p:nvSpPr>
        <p:spPr/>
        <p:txBody>
          <a:bodyPr/>
          <a:lstStyle>
            <a:lvl1pPr>
              <a:defRPr>
                <a:solidFill>
                  <a:srgbClr val="054266"/>
                </a:solidFill>
              </a:defRPr>
            </a:lvl1pPr>
          </a:lstStyle>
          <a:p>
            <a:r>
              <a:rPr lang="en-US"/>
              <a:t>Click To Edit Master Title Style</a:t>
            </a:r>
          </a:p>
        </p:txBody>
      </p:sp>
      <p:sp>
        <p:nvSpPr>
          <p:cNvPr id="5" name="Slide Number Placeholder 4">
            <a:extLst>
              <a:ext uri="{FF2B5EF4-FFF2-40B4-BE49-F238E27FC236}">
                <a16:creationId xmlns:a16="http://schemas.microsoft.com/office/drawing/2014/main" id="{E2667214-0F90-4234-B2D4-67CAEB166523}"/>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135471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_Dark">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4D29305-520C-444A-B0D2-CCE7E60BC59A}"/>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1021298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_Light">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6915E18D-41B2-43E3-8AF9-9AB280BC4F18}"/>
              </a:ext>
            </a:extLst>
          </p:cNvPr>
          <p:cNvSpPr>
            <a:spLocks noGrp="1"/>
          </p:cNvSpPr>
          <p:nvPr>
            <p:ph type="ctrTitle" hasCustomPrompt="1"/>
          </p:nvPr>
        </p:nvSpPr>
        <p:spPr>
          <a:xfrm>
            <a:off x="1524000" y="1122363"/>
            <a:ext cx="9144000" cy="2387600"/>
          </a:xfrm>
        </p:spPr>
        <p:txBody>
          <a:bodyPr anchor="ctr"/>
          <a:lstStyle>
            <a:lvl1pPr algn="ctr">
              <a:defRPr sz="6000">
                <a:solidFill>
                  <a:srgbClr val="054266"/>
                </a:solidFill>
              </a:defRPr>
            </a:lvl1pPr>
          </a:lstStyle>
          <a:p>
            <a:r>
              <a:rPr lang="en-US"/>
              <a:t>Click To Edit Master Title Style</a:t>
            </a:r>
          </a:p>
        </p:txBody>
      </p:sp>
      <p:sp>
        <p:nvSpPr>
          <p:cNvPr id="8" name="Subtitle 2">
            <a:extLst>
              <a:ext uri="{FF2B5EF4-FFF2-40B4-BE49-F238E27FC236}">
                <a16:creationId xmlns:a16="http://schemas.microsoft.com/office/drawing/2014/main" id="{1537EA09-97A2-4071-966B-804D7B052E61}"/>
              </a:ext>
            </a:extLst>
          </p:cNvPr>
          <p:cNvSpPr>
            <a:spLocks noGrp="1"/>
          </p:cNvSpPr>
          <p:nvPr>
            <p:ph type="subTitle" idx="1"/>
          </p:nvPr>
        </p:nvSpPr>
        <p:spPr>
          <a:xfrm>
            <a:off x="1524000" y="3916363"/>
            <a:ext cx="9144000" cy="1655762"/>
          </a:xfrm>
        </p:spPr>
        <p:txBody>
          <a:bodyPr/>
          <a:lstStyle>
            <a:lvl1pPr marL="0" indent="0" algn="ctr">
              <a:buNone/>
              <a:defRPr sz="2400">
                <a:solidFill>
                  <a:srgbClr val="054266"/>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9" name="Slide Number Placeholder 5">
            <a:extLst>
              <a:ext uri="{FF2B5EF4-FFF2-40B4-BE49-F238E27FC236}">
                <a16:creationId xmlns:a16="http://schemas.microsoft.com/office/drawing/2014/main" id="{1FB39D4B-6DB6-4FD3-86FA-701471C2536C}"/>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362256677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_Light">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4D29305-520C-444A-B0D2-CCE7E60BC59A}"/>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2153225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_DarkLogo">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4D29305-520C-444A-B0D2-CCE7E60BC59A}"/>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2452604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_LightLogo">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04D29305-520C-444A-B0D2-CCE7E60BC59A}"/>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260277761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Tx" preserve="1">
  <p:cSld name="Content with Caption_Dar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C5A57-F938-4509-BD7E-25C0C70BA7AC}"/>
              </a:ext>
            </a:extLst>
          </p:cNvPr>
          <p:cNvSpPr>
            <a:spLocks noGrp="1"/>
          </p:cNvSpPr>
          <p:nvPr>
            <p:ph type="title" hasCustomPrompt="1"/>
          </p:nvPr>
        </p:nvSpPr>
        <p:spPr>
          <a:xfrm>
            <a:off x="839788" y="457200"/>
            <a:ext cx="3932237" cy="1600200"/>
          </a:xfrm>
        </p:spPr>
        <p:txBody>
          <a:bodyPr anchor="ct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81DAFC-5A84-4D66-9546-EB9507BA58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3DDDD7-9180-47C1-B3E4-550889F343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B379E56C-18B0-401B-995F-187793611A9B}"/>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40490225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Tx" preserve="1">
  <p:cSld name="Content with Caption_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C5A57-F938-4509-BD7E-25C0C70BA7AC}"/>
              </a:ext>
            </a:extLst>
          </p:cNvPr>
          <p:cNvSpPr>
            <a:spLocks noGrp="1"/>
          </p:cNvSpPr>
          <p:nvPr>
            <p:ph type="title" hasCustomPrompt="1"/>
          </p:nvPr>
        </p:nvSpPr>
        <p:spPr>
          <a:xfrm>
            <a:off x="839788" y="457200"/>
            <a:ext cx="3932237" cy="1600200"/>
          </a:xfrm>
        </p:spPr>
        <p:txBody>
          <a:bodyPr anchor="ctr"/>
          <a:lstStyle>
            <a:lvl1pPr>
              <a:defRPr sz="3200">
                <a:solidFill>
                  <a:srgbClr val="054266"/>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6381DAFC-5A84-4D66-9546-EB9507BA5879}"/>
              </a:ext>
            </a:extLst>
          </p:cNvPr>
          <p:cNvSpPr>
            <a:spLocks noGrp="1"/>
          </p:cNvSpPr>
          <p:nvPr>
            <p:ph idx="1"/>
          </p:nvPr>
        </p:nvSpPr>
        <p:spPr>
          <a:xfrm>
            <a:off x="5183188" y="987425"/>
            <a:ext cx="6172200" cy="4873625"/>
          </a:xfrm>
        </p:spPr>
        <p:txBody>
          <a:bodyPr/>
          <a:lstStyle>
            <a:lvl1pPr>
              <a:defRPr sz="3200">
                <a:solidFill>
                  <a:srgbClr val="054266"/>
                </a:solidFill>
              </a:defRPr>
            </a:lvl1pPr>
            <a:lvl2pPr>
              <a:defRPr sz="2800">
                <a:solidFill>
                  <a:srgbClr val="054266"/>
                </a:solidFill>
              </a:defRPr>
            </a:lvl2pPr>
            <a:lvl3pPr>
              <a:defRPr sz="2400">
                <a:solidFill>
                  <a:srgbClr val="054266"/>
                </a:solidFill>
              </a:defRPr>
            </a:lvl3pPr>
            <a:lvl4pPr>
              <a:defRPr sz="2000">
                <a:solidFill>
                  <a:srgbClr val="054266"/>
                </a:solidFill>
              </a:defRPr>
            </a:lvl4pPr>
            <a:lvl5pPr>
              <a:defRPr sz="2000">
                <a:solidFill>
                  <a:srgbClr val="054266"/>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3DDDD7-9180-47C1-B3E4-550889F34349}"/>
              </a:ext>
            </a:extLst>
          </p:cNvPr>
          <p:cNvSpPr>
            <a:spLocks noGrp="1"/>
          </p:cNvSpPr>
          <p:nvPr>
            <p:ph type="body" sz="half" idx="2"/>
          </p:nvPr>
        </p:nvSpPr>
        <p:spPr>
          <a:xfrm>
            <a:off x="839788" y="2057400"/>
            <a:ext cx="3932237" cy="3811588"/>
          </a:xfrm>
        </p:spPr>
        <p:txBody>
          <a:bodyPr/>
          <a:lstStyle>
            <a:lvl1pPr marL="0" indent="0">
              <a:buNone/>
              <a:defRPr sz="1600">
                <a:solidFill>
                  <a:srgbClr val="054266"/>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B379E56C-18B0-401B-995F-187793611A9B}"/>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226027204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_Dark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C5A57-F938-4509-BD7E-25C0C70BA7AC}"/>
              </a:ext>
            </a:extLst>
          </p:cNvPr>
          <p:cNvSpPr>
            <a:spLocks noGrp="1"/>
          </p:cNvSpPr>
          <p:nvPr>
            <p:ph type="title" hasCustomPrompt="1"/>
          </p:nvPr>
        </p:nvSpPr>
        <p:spPr>
          <a:xfrm>
            <a:off x="839788" y="457200"/>
            <a:ext cx="3932237" cy="1600200"/>
          </a:xfrm>
        </p:spPr>
        <p:txBody>
          <a:bodyPr anchor="ctr"/>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381DAFC-5A84-4D66-9546-EB9507BA587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3DDDD7-9180-47C1-B3E4-550889F343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B379E56C-18B0-401B-995F-187793611A9B}"/>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25845894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_Light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1C5A57-F938-4509-BD7E-25C0C70BA7AC}"/>
              </a:ext>
            </a:extLst>
          </p:cNvPr>
          <p:cNvSpPr>
            <a:spLocks noGrp="1"/>
          </p:cNvSpPr>
          <p:nvPr>
            <p:ph type="title" hasCustomPrompt="1"/>
          </p:nvPr>
        </p:nvSpPr>
        <p:spPr>
          <a:xfrm>
            <a:off x="839788" y="457200"/>
            <a:ext cx="3932237" cy="1600200"/>
          </a:xfrm>
        </p:spPr>
        <p:txBody>
          <a:bodyPr anchor="ctr"/>
          <a:lstStyle>
            <a:lvl1pPr>
              <a:defRPr sz="3200">
                <a:solidFill>
                  <a:srgbClr val="054266"/>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6381DAFC-5A84-4D66-9546-EB9507BA5879}"/>
              </a:ext>
            </a:extLst>
          </p:cNvPr>
          <p:cNvSpPr>
            <a:spLocks noGrp="1"/>
          </p:cNvSpPr>
          <p:nvPr>
            <p:ph idx="1"/>
          </p:nvPr>
        </p:nvSpPr>
        <p:spPr>
          <a:xfrm>
            <a:off x="5183188" y="987425"/>
            <a:ext cx="6172200" cy="4873625"/>
          </a:xfrm>
        </p:spPr>
        <p:txBody>
          <a:bodyPr/>
          <a:lstStyle>
            <a:lvl1pPr>
              <a:defRPr sz="3200">
                <a:solidFill>
                  <a:srgbClr val="054266"/>
                </a:solidFill>
              </a:defRPr>
            </a:lvl1pPr>
            <a:lvl2pPr>
              <a:defRPr sz="2800">
                <a:solidFill>
                  <a:srgbClr val="054266"/>
                </a:solidFill>
              </a:defRPr>
            </a:lvl2pPr>
            <a:lvl3pPr>
              <a:defRPr sz="2400">
                <a:solidFill>
                  <a:srgbClr val="054266"/>
                </a:solidFill>
              </a:defRPr>
            </a:lvl3pPr>
            <a:lvl4pPr>
              <a:defRPr sz="2000">
                <a:solidFill>
                  <a:srgbClr val="054266"/>
                </a:solidFill>
              </a:defRPr>
            </a:lvl4pPr>
            <a:lvl5pPr>
              <a:defRPr sz="2000">
                <a:solidFill>
                  <a:srgbClr val="054266"/>
                </a:solidFill>
              </a:defRPr>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73DDDD7-9180-47C1-B3E4-550889F34349}"/>
              </a:ext>
            </a:extLst>
          </p:cNvPr>
          <p:cNvSpPr>
            <a:spLocks noGrp="1"/>
          </p:cNvSpPr>
          <p:nvPr>
            <p:ph type="body" sz="half" idx="2"/>
          </p:nvPr>
        </p:nvSpPr>
        <p:spPr>
          <a:xfrm>
            <a:off x="839788" y="2057400"/>
            <a:ext cx="3932237" cy="3811588"/>
          </a:xfrm>
        </p:spPr>
        <p:txBody>
          <a:bodyPr/>
          <a:lstStyle>
            <a:lvl1pPr marL="0" indent="0">
              <a:buNone/>
              <a:defRPr sz="1600">
                <a:solidFill>
                  <a:srgbClr val="054266"/>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B379E56C-18B0-401B-995F-187793611A9B}"/>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36254236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_Dar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AD71E-47AB-46A1-A7CE-A1A496C9EF17}"/>
              </a:ext>
            </a:extLst>
          </p:cNvPr>
          <p:cNvSpPr>
            <a:spLocks noGrp="1"/>
          </p:cNvSpPr>
          <p:nvPr>
            <p:ph type="title" hasCustomPrompt="1"/>
          </p:nvPr>
        </p:nvSpPr>
        <p:spPr>
          <a:xfrm>
            <a:off x="839788" y="457200"/>
            <a:ext cx="3932237" cy="1600200"/>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F269B0-ACBD-408C-AF88-86AE39D2C5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9CB8021-025E-4FC5-BCA1-1BA31CA425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81B8922A-3DEC-4736-A192-E44A32FBC674}"/>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69860088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_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AD71E-47AB-46A1-A7CE-A1A496C9EF17}"/>
              </a:ext>
            </a:extLst>
          </p:cNvPr>
          <p:cNvSpPr>
            <a:spLocks noGrp="1"/>
          </p:cNvSpPr>
          <p:nvPr>
            <p:ph type="title" hasCustomPrompt="1"/>
          </p:nvPr>
        </p:nvSpPr>
        <p:spPr>
          <a:xfrm>
            <a:off x="839788" y="457200"/>
            <a:ext cx="3932237" cy="1600200"/>
          </a:xfrm>
        </p:spPr>
        <p:txBody>
          <a:bodyPr anchor="ctr"/>
          <a:lstStyle>
            <a:lvl1pPr>
              <a:defRPr sz="3200">
                <a:solidFill>
                  <a:srgbClr val="054266"/>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09F269B0-ACBD-408C-AF88-86AE39D2C5BA}"/>
              </a:ext>
            </a:extLst>
          </p:cNvPr>
          <p:cNvSpPr>
            <a:spLocks noGrp="1"/>
          </p:cNvSpPr>
          <p:nvPr>
            <p:ph type="pic" idx="1"/>
          </p:nvPr>
        </p:nvSpPr>
        <p:spPr>
          <a:xfrm>
            <a:off x="5183188" y="987425"/>
            <a:ext cx="6172200" cy="4873625"/>
          </a:xfrm>
        </p:spPr>
        <p:txBody>
          <a:bodyPr/>
          <a:lstStyle>
            <a:lvl1pPr marL="0" indent="0">
              <a:buNone/>
              <a:defRPr sz="3200">
                <a:solidFill>
                  <a:srgbClr val="054266"/>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9CB8021-025E-4FC5-BCA1-1BA31CA42531}"/>
              </a:ext>
            </a:extLst>
          </p:cNvPr>
          <p:cNvSpPr>
            <a:spLocks noGrp="1"/>
          </p:cNvSpPr>
          <p:nvPr>
            <p:ph type="body" sz="half" idx="2"/>
          </p:nvPr>
        </p:nvSpPr>
        <p:spPr>
          <a:xfrm>
            <a:off x="839788" y="2057400"/>
            <a:ext cx="3932237" cy="3811588"/>
          </a:xfrm>
        </p:spPr>
        <p:txBody>
          <a:bodyPr/>
          <a:lstStyle>
            <a:lvl1pPr marL="0" indent="0">
              <a:buNone/>
              <a:defRPr sz="1600">
                <a:solidFill>
                  <a:srgbClr val="054266"/>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81B8922A-3DEC-4736-A192-E44A32FBC674}"/>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10560862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_Dark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AD71E-47AB-46A1-A7CE-A1A496C9EF17}"/>
              </a:ext>
            </a:extLst>
          </p:cNvPr>
          <p:cNvSpPr>
            <a:spLocks noGrp="1"/>
          </p:cNvSpPr>
          <p:nvPr>
            <p:ph type="title" hasCustomPrompt="1"/>
          </p:nvPr>
        </p:nvSpPr>
        <p:spPr>
          <a:xfrm>
            <a:off x="839788" y="457200"/>
            <a:ext cx="3932237" cy="1600200"/>
          </a:xfrm>
        </p:spPr>
        <p:txBody>
          <a:bodyPr anchor="ctr"/>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9F269B0-ACBD-408C-AF88-86AE39D2C5B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9CB8021-025E-4FC5-BCA1-1BA31CA4253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81B8922A-3DEC-4736-A192-E44A32FBC674}"/>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4145286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_Dark">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1C90C-93C4-4A37-9C9B-CDB9CE6681B6}"/>
              </a:ext>
            </a:extLst>
          </p:cNvPr>
          <p:cNvSpPr>
            <a:spLocks noGrp="1"/>
          </p:cNvSpPr>
          <p:nvPr>
            <p:ph type="title" hasCustomPrompt="1"/>
          </p:nvPr>
        </p:nvSpPr>
        <p:spPr>
          <a:xfrm>
            <a:off x="838200" y="169863"/>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B7A77459-28C0-47B9-86DF-2FBE4143ED52}"/>
              </a:ext>
            </a:extLst>
          </p:cNvPr>
          <p:cNvSpPr>
            <a:spLocks noGrp="1"/>
          </p:cNvSpPr>
          <p:nvPr>
            <p:ph idx="1"/>
          </p:nvPr>
        </p:nvSpPr>
        <p:spPr>
          <a:xfrm>
            <a:off x="838200" y="1628775"/>
            <a:ext cx="10515600" cy="1900238"/>
          </a:xfrm>
          <a:noFill/>
        </p:spPr>
        <p:txBody>
          <a:bodyPr/>
          <a:lstStyle>
            <a:lvl1pPr marL="457200" indent="-457200" algn="l">
              <a:buFont typeface="Arial" panose="020B0604020202020204" pitchFamily="34" charset="0"/>
              <a:buChar char="•"/>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4F734292-8C36-40B8-AD65-5D8CE7969474}"/>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412736255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picTx" preserve="1">
  <p:cSld name="Picture with Caption_Light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AD71E-47AB-46A1-A7CE-A1A496C9EF17}"/>
              </a:ext>
            </a:extLst>
          </p:cNvPr>
          <p:cNvSpPr>
            <a:spLocks noGrp="1"/>
          </p:cNvSpPr>
          <p:nvPr>
            <p:ph type="title" hasCustomPrompt="1"/>
          </p:nvPr>
        </p:nvSpPr>
        <p:spPr>
          <a:xfrm>
            <a:off x="839788" y="457200"/>
            <a:ext cx="3932237" cy="1600200"/>
          </a:xfrm>
        </p:spPr>
        <p:txBody>
          <a:bodyPr anchor="ctr"/>
          <a:lstStyle>
            <a:lvl1pPr>
              <a:defRPr sz="3200">
                <a:solidFill>
                  <a:srgbClr val="054266"/>
                </a:solidFill>
              </a:defRPr>
            </a:lvl1pPr>
          </a:lstStyle>
          <a:p>
            <a:r>
              <a:rPr lang="en-US"/>
              <a:t>Click To Edit Master Title Style</a:t>
            </a:r>
          </a:p>
        </p:txBody>
      </p:sp>
      <p:sp>
        <p:nvSpPr>
          <p:cNvPr id="3" name="Picture Placeholder 2">
            <a:extLst>
              <a:ext uri="{FF2B5EF4-FFF2-40B4-BE49-F238E27FC236}">
                <a16:creationId xmlns:a16="http://schemas.microsoft.com/office/drawing/2014/main" id="{09F269B0-ACBD-408C-AF88-86AE39D2C5BA}"/>
              </a:ext>
            </a:extLst>
          </p:cNvPr>
          <p:cNvSpPr>
            <a:spLocks noGrp="1"/>
          </p:cNvSpPr>
          <p:nvPr>
            <p:ph type="pic" idx="1"/>
          </p:nvPr>
        </p:nvSpPr>
        <p:spPr>
          <a:xfrm>
            <a:off x="5183188" y="987425"/>
            <a:ext cx="6172200" cy="4873625"/>
          </a:xfrm>
        </p:spPr>
        <p:txBody>
          <a:bodyPr/>
          <a:lstStyle>
            <a:lvl1pPr marL="0" indent="0">
              <a:buNone/>
              <a:defRPr sz="3200">
                <a:solidFill>
                  <a:srgbClr val="054266"/>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9CB8021-025E-4FC5-BCA1-1BA31CA42531}"/>
              </a:ext>
            </a:extLst>
          </p:cNvPr>
          <p:cNvSpPr>
            <a:spLocks noGrp="1"/>
          </p:cNvSpPr>
          <p:nvPr>
            <p:ph type="body" sz="half" idx="2"/>
          </p:nvPr>
        </p:nvSpPr>
        <p:spPr>
          <a:xfrm>
            <a:off x="839788" y="2057400"/>
            <a:ext cx="3932237" cy="3811588"/>
          </a:xfrm>
        </p:spPr>
        <p:txBody>
          <a:bodyPr/>
          <a:lstStyle>
            <a:lvl1pPr marL="0" indent="0">
              <a:buNone/>
              <a:defRPr sz="1600">
                <a:solidFill>
                  <a:srgbClr val="054266"/>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a:extLst>
              <a:ext uri="{FF2B5EF4-FFF2-40B4-BE49-F238E27FC236}">
                <a16:creationId xmlns:a16="http://schemas.microsoft.com/office/drawing/2014/main" id="{81B8922A-3DEC-4736-A192-E44A32FBC674}"/>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21949735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_Ligh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1C90C-93C4-4A37-9C9B-CDB9CE6681B6}"/>
              </a:ext>
            </a:extLst>
          </p:cNvPr>
          <p:cNvSpPr>
            <a:spLocks noGrp="1"/>
          </p:cNvSpPr>
          <p:nvPr>
            <p:ph type="title" hasCustomPrompt="1"/>
          </p:nvPr>
        </p:nvSpPr>
        <p:spPr>
          <a:xfrm>
            <a:off x="838200" y="169863"/>
            <a:ext cx="10515600" cy="1325563"/>
          </a:xfrm>
        </p:spPr>
        <p:txBody>
          <a:bodyPr/>
          <a:lstStyle>
            <a:lvl1pPr>
              <a:defRPr>
                <a:solidFill>
                  <a:srgbClr val="054266"/>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7A77459-28C0-47B9-86DF-2FBE4143ED52}"/>
              </a:ext>
            </a:extLst>
          </p:cNvPr>
          <p:cNvSpPr>
            <a:spLocks noGrp="1"/>
          </p:cNvSpPr>
          <p:nvPr>
            <p:ph idx="1"/>
          </p:nvPr>
        </p:nvSpPr>
        <p:spPr>
          <a:xfrm>
            <a:off x="838200" y="1628775"/>
            <a:ext cx="10515600" cy="1900238"/>
          </a:xfrm>
          <a:noFill/>
        </p:spPr>
        <p:txBody>
          <a:bodyPr/>
          <a:lstStyle>
            <a:lvl1pPr marL="457200" indent="-457200" algn="l">
              <a:buFont typeface="Arial" panose="020B0604020202020204" pitchFamily="34" charset="0"/>
              <a:buChar char="•"/>
              <a:defRPr>
                <a:solidFill>
                  <a:srgbClr val="054266"/>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4F734292-8C36-40B8-AD65-5D8CE7969474}"/>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30330512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_Dark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1C90C-93C4-4A37-9C9B-CDB9CE6681B6}"/>
              </a:ext>
            </a:extLst>
          </p:cNvPr>
          <p:cNvSpPr>
            <a:spLocks noGrp="1"/>
          </p:cNvSpPr>
          <p:nvPr>
            <p:ph type="title" hasCustomPrompt="1"/>
          </p:nvPr>
        </p:nvSpPr>
        <p:spPr>
          <a:xfrm>
            <a:off x="838200" y="169863"/>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B7A77459-28C0-47B9-86DF-2FBE4143ED52}"/>
              </a:ext>
            </a:extLst>
          </p:cNvPr>
          <p:cNvSpPr>
            <a:spLocks noGrp="1"/>
          </p:cNvSpPr>
          <p:nvPr>
            <p:ph idx="1"/>
          </p:nvPr>
        </p:nvSpPr>
        <p:spPr>
          <a:xfrm>
            <a:off x="838200" y="1628775"/>
            <a:ext cx="10515600" cy="1900238"/>
          </a:xfrm>
          <a:noFill/>
        </p:spPr>
        <p:txBody>
          <a:bodyPr/>
          <a:lstStyle>
            <a:lvl1pPr marL="457200" indent="-457200" algn="l">
              <a:buFont typeface="Arial" panose="020B0604020202020204" pitchFamily="34" charset="0"/>
              <a:buChar char="•"/>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4F734292-8C36-40B8-AD65-5D8CE7969474}"/>
              </a:ext>
            </a:extLst>
          </p:cNvPr>
          <p:cNvSpPr>
            <a:spLocks noGrp="1"/>
          </p:cNvSpPr>
          <p:nvPr>
            <p:ph type="sldNum" sz="quarter" idx="12"/>
          </p:nvPr>
        </p:nvSpPr>
        <p:spPr>
          <a:xfrm>
            <a:off x="8610600" y="6356350"/>
            <a:ext cx="2743200" cy="365125"/>
          </a:xfrm>
          <a:prstGeom prst="rect">
            <a:avLst/>
          </a:prstGeom>
        </p:spPr>
        <p:txBody>
          <a:bodyPr/>
          <a:lstStyle>
            <a:lvl1pPr algn="r">
              <a:defRPr>
                <a:solidFill>
                  <a:schemeClr val="bg2"/>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1729780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_LightLog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11C90C-93C4-4A37-9C9B-CDB9CE6681B6}"/>
              </a:ext>
            </a:extLst>
          </p:cNvPr>
          <p:cNvSpPr>
            <a:spLocks noGrp="1"/>
          </p:cNvSpPr>
          <p:nvPr>
            <p:ph type="title" hasCustomPrompt="1"/>
          </p:nvPr>
        </p:nvSpPr>
        <p:spPr>
          <a:xfrm>
            <a:off x="838200" y="169863"/>
            <a:ext cx="10515600" cy="1325563"/>
          </a:xfrm>
        </p:spPr>
        <p:txBody>
          <a:bodyPr/>
          <a:lstStyle>
            <a:lvl1pPr>
              <a:defRPr>
                <a:solidFill>
                  <a:srgbClr val="054266"/>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B7A77459-28C0-47B9-86DF-2FBE4143ED52}"/>
              </a:ext>
            </a:extLst>
          </p:cNvPr>
          <p:cNvSpPr>
            <a:spLocks noGrp="1"/>
          </p:cNvSpPr>
          <p:nvPr>
            <p:ph idx="1"/>
          </p:nvPr>
        </p:nvSpPr>
        <p:spPr>
          <a:xfrm>
            <a:off x="838200" y="1628775"/>
            <a:ext cx="10515600" cy="1900238"/>
          </a:xfrm>
          <a:noFill/>
        </p:spPr>
        <p:txBody>
          <a:bodyPr/>
          <a:lstStyle>
            <a:lvl1pPr marL="457200" indent="-457200" algn="l">
              <a:buFont typeface="Arial" panose="020B0604020202020204" pitchFamily="34" charset="0"/>
              <a:buChar char="•"/>
              <a:defRPr>
                <a:solidFill>
                  <a:srgbClr val="054266"/>
                </a:solidFill>
              </a:defRPr>
            </a:lvl1pPr>
          </a:lstStyle>
          <a:p>
            <a:pPr lvl="0"/>
            <a:r>
              <a:rPr lang="en-US"/>
              <a:t>Click to edit Master text styles</a:t>
            </a:r>
          </a:p>
        </p:txBody>
      </p:sp>
      <p:sp>
        <p:nvSpPr>
          <p:cNvPr id="6" name="Slide Number Placeholder 5">
            <a:extLst>
              <a:ext uri="{FF2B5EF4-FFF2-40B4-BE49-F238E27FC236}">
                <a16:creationId xmlns:a16="http://schemas.microsoft.com/office/drawing/2014/main" id="{4F734292-8C36-40B8-AD65-5D8CE7969474}"/>
              </a:ext>
            </a:extLst>
          </p:cNvPr>
          <p:cNvSpPr>
            <a:spLocks noGrp="1"/>
          </p:cNvSpPr>
          <p:nvPr>
            <p:ph type="sldNum" sz="quarter" idx="12"/>
          </p:nvPr>
        </p:nvSpPr>
        <p:spPr>
          <a:xfrm>
            <a:off x="8610600" y="6356350"/>
            <a:ext cx="2743200" cy="365125"/>
          </a:xfrm>
          <a:prstGeom prst="rect">
            <a:avLst/>
          </a:prstGeom>
        </p:spPr>
        <p:txBody>
          <a:bodyPr/>
          <a:lstStyle>
            <a:lvl1pPr algn="r">
              <a:defRPr>
                <a:solidFill>
                  <a:srgbClr val="054266"/>
                </a:solidFill>
              </a:defRPr>
            </a:lvl1pPr>
          </a:lstStyle>
          <a:p>
            <a:fld id="{CC9F8154-A81A-4A8D-A425-57E1293BB990}" type="slidenum">
              <a:rPr lang="en-US" smtClean="0"/>
              <a:pPr/>
              <a:t>‹#›</a:t>
            </a:fld>
            <a:endParaRPr lang="en-US"/>
          </a:p>
        </p:txBody>
      </p:sp>
    </p:spTree>
    <p:extLst>
      <p:ext uri="{BB962C8B-B14F-4D97-AF65-F5344CB8AC3E}">
        <p14:creationId xmlns:p14="http://schemas.microsoft.com/office/powerpoint/2010/main" val="33863751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_Dark">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B8B0F8E4-8052-4160-BA30-89319476A0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9C9C57C9-83CA-4038-A85A-BD111F37FDAF}"/>
              </a:ext>
            </a:extLst>
          </p:cNvPr>
          <p:cNvSpPr>
            <a:spLocks noGrp="1"/>
          </p:cNvSpPr>
          <p:nvPr>
            <p:ph type="title" hasCustomPrompt="1"/>
          </p:nvPr>
        </p:nvSpPr>
        <p:spPr>
          <a:xfrm>
            <a:off x="838200" y="250825"/>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2404159B-D4B6-4BEC-BFBD-67BC4BE56D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2C19859C-C7DC-4875-A123-A65899DB41B7}"/>
              </a:ext>
            </a:extLst>
          </p:cNvPr>
          <p:cNvSpPr>
            <a:spLocks noGrp="1"/>
          </p:cNvSpPr>
          <p:nvPr>
            <p:ph type="sldNum" sz="quarter" idx="12"/>
          </p:nvPr>
        </p:nvSpPr>
        <p:spPr>
          <a:xfrm>
            <a:off x="8610600" y="6356350"/>
            <a:ext cx="2743200" cy="365125"/>
          </a:xfrm>
          <a:prstGeom prst="rect">
            <a:avLst/>
          </a:prstGeom>
        </p:spPr>
        <p:txBody>
          <a:bodyPr/>
          <a:lstStyle>
            <a:lvl1pPr>
              <a:defRPr>
                <a:solidFill>
                  <a:schemeClr val="bg2"/>
                </a:solidFill>
              </a:defRPr>
            </a:lvl1pPr>
          </a:lstStyle>
          <a:p>
            <a:pPr algn="r"/>
            <a:fld id="{CC9F8154-A81A-4A8D-A425-57E1293BB990}" type="slidenum">
              <a:rPr lang="en-US" smtClean="0"/>
              <a:pPr algn="r"/>
              <a:t>‹#›</a:t>
            </a:fld>
            <a:endParaRPr lang="en-US"/>
          </a:p>
        </p:txBody>
      </p:sp>
    </p:spTree>
    <p:extLst>
      <p:ext uri="{BB962C8B-B14F-4D97-AF65-F5344CB8AC3E}">
        <p14:creationId xmlns:p14="http://schemas.microsoft.com/office/powerpoint/2010/main" val="41744139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_Light">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B8B0F8E4-8052-4160-BA30-89319476A068}"/>
              </a:ext>
            </a:extLst>
          </p:cNvPr>
          <p:cNvSpPr>
            <a:spLocks noGrp="1"/>
          </p:cNvSpPr>
          <p:nvPr>
            <p:ph sz="half" idx="2"/>
          </p:nvPr>
        </p:nvSpPr>
        <p:spPr>
          <a:xfrm>
            <a:off x="6172200" y="1825625"/>
            <a:ext cx="5181600" cy="4351338"/>
          </a:xfrm>
        </p:spPr>
        <p:txBody>
          <a:bodyPr/>
          <a:lstStyle>
            <a:lvl1pPr>
              <a:defRPr>
                <a:solidFill>
                  <a:srgbClr val="054266"/>
                </a:solidFill>
              </a:defRPr>
            </a:lvl1pPr>
            <a:lvl2pPr>
              <a:defRPr>
                <a:solidFill>
                  <a:srgbClr val="054266"/>
                </a:solidFill>
              </a:defRPr>
            </a:lvl2pPr>
            <a:lvl3pPr>
              <a:defRPr>
                <a:solidFill>
                  <a:srgbClr val="054266"/>
                </a:solidFill>
              </a:defRPr>
            </a:lvl3pPr>
            <a:lvl4pPr>
              <a:defRPr>
                <a:solidFill>
                  <a:srgbClr val="054266"/>
                </a:solidFill>
              </a:defRPr>
            </a:lvl4pPr>
            <a:lvl5pPr>
              <a:defRPr>
                <a:solidFill>
                  <a:srgbClr val="05426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9C9C57C9-83CA-4038-A85A-BD111F37FDAF}"/>
              </a:ext>
            </a:extLst>
          </p:cNvPr>
          <p:cNvSpPr>
            <a:spLocks noGrp="1"/>
          </p:cNvSpPr>
          <p:nvPr>
            <p:ph type="title" hasCustomPrompt="1"/>
          </p:nvPr>
        </p:nvSpPr>
        <p:spPr>
          <a:xfrm>
            <a:off x="838200" y="250825"/>
            <a:ext cx="10515600" cy="1325563"/>
          </a:xfrm>
        </p:spPr>
        <p:txBody>
          <a:bodyPr/>
          <a:lstStyle>
            <a:lvl1pPr>
              <a:defRPr>
                <a:solidFill>
                  <a:srgbClr val="054266"/>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2404159B-D4B6-4BEC-BFBD-67BC4BE56D82}"/>
              </a:ext>
            </a:extLst>
          </p:cNvPr>
          <p:cNvSpPr>
            <a:spLocks noGrp="1"/>
          </p:cNvSpPr>
          <p:nvPr>
            <p:ph sz="half" idx="1"/>
          </p:nvPr>
        </p:nvSpPr>
        <p:spPr>
          <a:xfrm>
            <a:off x="838200" y="1825625"/>
            <a:ext cx="5181600" cy="4351338"/>
          </a:xfrm>
        </p:spPr>
        <p:txBody>
          <a:bodyPr/>
          <a:lstStyle>
            <a:lvl1pPr>
              <a:defRPr>
                <a:solidFill>
                  <a:srgbClr val="054266"/>
                </a:solidFill>
              </a:defRPr>
            </a:lvl1pPr>
            <a:lvl2pPr>
              <a:defRPr>
                <a:solidFill>
                  <a:srgbClr val="054266"/>
                </a:solidFill>
              </a:defRPr>
            </a:lvl2pPr>
            <a:lvl3pPr>
              <a:defRPr>
                <a:solidFill>
                  <a:srgbClr val="054266"/>
                </a:solidFill>
              </a:defRPr>
            </a:lvl3pPr>
            <a:lvl4pPr>
              <a:defRPr>
                <a:solidFill>
                  <a:srgbClr val="054266"/>
                </a:solidFill>
              </a:defRPr>
            </a:lvl4pPr>
            <a:lvl5pPr>
              <a:defRPr>
                <a:solidFill>
                  <a:srgbClr val="05426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2C19859C-C7DC-4875-A123-A65899DB41B7}"/>
              </a:ext>
            </a:extLst>
          </p:cNvPr>
          <p:cNvSpPr>
            <a:spLocks noGrp="1"/>
          </p:cNvSpPr>
          <p:nvPr>
            <p:ph type="sldNum" sz="quarter" idx="12"/>
          </p:nvPr>
        </p:nvSpPr>
        <p:spPr>
          <a:xfrm>
            <a:off x="8610600" y="6356350"/>
            <a:ext cx="2743200" cy="365125"/>
          </a:xfrm>
          <a:prstGeom prst="rect">
            <a:avLst/>
          </a:prstGeom>
        </p:spPr>
        <p:txBody>
          <a:bodyPr/>
          <a:lstStyle>
            <a:lvl1pPr>
              <a:defRPr>
                <a:solidFill>
                  <a:srgbClr val="054266"/>
                </a:solidFill>
              </a:defRPr>
            </a:lvl1pPr>
          </a:lstStyle>
          <a:p>
            <a:pPr algn="r"/>
            <a:fld id="{CC9F8154-A81A-4A8D-A425-57E1293BB990}" type="slidenum">
              <a:rPr lang="en-US" smtClean="0"/>
              <a:pPr algn="r"/>
              <a:t>‹#›</a:t>
            </a:fld>
            <a:endParaRPr lang="en-US"/>
          </a:p>
        </p:txBody>
      </p:sp>
    </p:spTree>
    <p:extLst>
      <p:ext uri="{BB962C8B-B14F-4D97-AF65-F5344CB8AC3E}">
        <p14:creationId xmlns:p14="http://schemas.microsoft.com/office/powerpoint/2010/main" val="4189505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_DarkLogo">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B8B0F8E4-8052-4160-BA30-89319476A0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Title 1">
            <a:extLst>
              <a:ext uri="{FF2B5EF4-FFF2-40B4-BE49-F238E27FC236}">
                <a16:creationId xmlns:a16="http://schemas.microsoft.com/office/drawing/2014/main" id="{9C9C57C9-83CA-4038-A85A-BD111F37FDAF}"/>
              </a:ext>
            </a:extLst>
          </p:cNvPr>
          <p:cNvSpPr>
            <a:spLocks noGrp="1"/>
          </p:cNvSpPr>
          <p:nvPr>
            <p:ph type="title" hasCustomPrompt="1"/>
          </p:nvPr>
        </p:nvSpPr>
        <p:spPr>
          <a:xfrm>
            <a:off x="838200" y="250825"/>
            <a:ext cx="10515600"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2404159B-D4B6-4BEC-BFBD-67BC4BE56D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a:extLst>
              <a:ext uri="{FF2B5EF4-FFF2-40B4-BE49-F238E27FC236}">
                <a16:creationId xmlns:a16="http://schemas.microsoft.com/office/drawing/2014/main" id="{2C19859C-C7DC-4875-A123-A65899DB41B7}"/>
              </a:ext>
            </a:extLst>
          </p:cNvPr>
          <p:cNvSpPr>
            <a:spLocks noGrp="1"/>
          </p:cNvSpPr>
          <p:nvPr>
            <p:ph type="sldNum" sz="quarter" idx="12"/>
          </p:nvPr>
        </p:nvSpPr>
        <p:spPr>
          <a:xfrm>
            <a:off x="8610600" y="6356350"/>
            <a:ext cx="2743200" cy="365125"/>
          </a:xfrm>
          <a:prstGeom prst="rect">
            <a:avLst/>
          </a:prstGeom>
        </p:spPr>
        <p:txBody>
          <a:bodyPr/>
          <a:lstStyle>
            <a:lvl1pPr>
              <a:defRPr>
                <a:solidFill>
                  <a:schemeClr val="bg2"/>
                </a:solidFill>
              </a:defRPr>
            </a:lvl1pPr>
          </a:lstStyle>
          <a:p>
            <a:pPr algn="r"/>
            <a:fld id="{CC9F8154-A81A-4A8D-A425-57E1293BB990}" type="slidenum">
              <a:rPr lang="en-US" smtClean="0"/>
              <a:pPr algn="r"/>
              <a:t>‹#›</a:t>
            </a:fld>
            <a:endParaRPr lang="en-US"/>
          </a:p>
        </p:txBody>
      </p:sp>
    </p:spTree>
    <p:extLst>
      <p:ext uri="{BB962C8B-B14F-4D97-AF65-F5344CB8AC3E}">
        <p14:creationId xmlns:p14="http://schemas.microsoft.com/office/powerpoint/2010/main" val="56353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32">
            <a:lum/>
          </a:blip>
          <a:srcRect/>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ADD15A-5942-416B-BF9C-324E47E5310E}"/>
              </a:ext>
            </a:extLst>
          </p:cNvPr>
          <p:cNvSpPr>
            <a:spLocks noGrp="1"/>
          </p:cNvSpPr>
          <p:nvPr>
            <p:ph type="title"/>
          </p:nvPr>
        </p:nvSpPr>
        <p:spPr>
          <a:xfrm>
            <a:off x="838200" y="1689100"/>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DC7D1DE-D301-482B-B685-9F34618A4232}"/>
              </a:ext>
            </a:extLst>
          </p:cNvPr>
          <p:cNvSpPr>
            <a:spLocks noGrp="1"/>
          </p:cNvSpPr>
          <p:nvPr>
            <p:ph type="body" idx="1"/>
          </p:nvPr>
        </p:nvSpPr>
        <p:spPr>
          <a:xfrm>
            <a:off x="838200" y="4276725"/>
            <a:ext cx="10515600" cy="1900238"/>
          </a:xfrm>
          <a:prstGeom prst="rect">
            <a:avLst/>
          </a:prstGeom>
        </p:spPr>
        <p:txBody>
          <a:bodyPr vert="horz" lIns="91440" tIns="45720" rIns="91440" bIns="45720" rtlCol="0">
            <a:normAutofit/>
          </a:bodyPr>
          <a:lstStyle/>
          <a:p>
            <a:pPr lvl="0"/>
            <a:r>
              <a:rPr lang="en-US"/>
              <a:t>Click to edit Master text styles</a:t>
            </a:r>
          </a:p>
        </p:txBody>
      </p:sp>
    </p:spTree>
    <p:extLst>
      <p:ext uri="{BB962C8B-B14F-4D97-AF65-F5344CB8AC3E}">
        <p14:creationId xmlns:p14="http://schemas.microsoft.com/office/powerpoint/2010/main" val="30053531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Lst>
  <p:hf hdr="0" ftr="0" dt="0"/>
  <p:txStyles>
    <p:titleStyle>
      <a:lvl1pPr algn="ctr" defTabSz="914400" rtl="0" eaLnBrk="1" latinLnBrk="0" hangingPunct="1">
        <a:lnSpc>
          <a:spcPct val="90000"/>
        </a:lnSpc>
        <a:spcBef>
          <a:spcPct val="0"/>
        </a:spcBef>
        <a:buNone/>
        <a:defRPr sz="4400" kern="1200">
          <a:solidFill>
            <a:schemeClr val="bg2"/>
          </a:solidFill>
          <a:latin typeface="D-DIN Condensed" panose="020B0806030202030204" pitchFamily="34" charset="0"/>
          <a:ea typeface="+mj-ea"/>
          <a:cs typeface="+mj-cs"/>
        </a:defRPr>
      </a:lvl1pPr>
    </p:titleStyle>
    <p:bodyStyle>
      <a:lvl1pPr marL="0" indent="0" algn="ctr" defTabSz="914400" rtl="0" eaLnBrk="1" latinLnBrk="0" hangingPunct="1">
        <a:lnSpc>
          <a:spcPct val="90000"/>
        </a:lnSpc>
        <a:spcBef>
          <a:spcPts val="1000"/>
        </a:spcBef>
        <a:buFont typeface="Arial" panose="020B0604020202020204" pitchFamily="34" charset="0"/>
        <a:buNone/>
        <a:defRPr sz="2800" kern="1200">
          <a:solidFill>
            <a:schemeClr val="bg2"/>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4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20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8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8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0.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E6E90D9-5CF9-CC51-662A-0E8003441472}"/>
              </a:ext>
            </a:extLst>
          </p:cNvPr>
          <p:cNvSpPr txBox="1">
            <a:spLocks/>
          </p:cNvSpPr>
          <p:nvPr/>
        </p:nvSpPr>
        <p:spPr>
          <a:xfrm>
            <a:off x="1752097" y="1879672"/>
            <a:ext cx="9144000" cy="2387600"/>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6000" kern="1200">
                <a:solidFill>
                  <a:schemeClr val="bg2"/>
                </a:solidFill>
                <a:latin typeface="D-DIN Condensed" panose="020B0806030202030204" pitchFamily="34" charset="0"/>
                <a:ea typeface="+mj-ea"/>
                <a:cs typeface="+mj-cs"/>
              </a:defRPr>
            </a:lvl1pPr>
          </a:lstStyle>
          <a:p>
            <a:r>
              <a:rPr lang="en-US"/>
              <a:t>Nursing Home Financial Advisory Committee</a:t>
            </a:r>
          </a:p>
        </p:txBody>
      </p:sp>
      <p:sp>
        <p:nvSpPr>
          <p:cNvPr id="5" name="Subtitle 2">
            <a:extLst>
              <a:ext uri="{FF2B5EF4-FFF2-40B4-BE49-F238E27FC236}">
                <a16:creationId xmlns:a16="http://schemas.microsoft.com/office/drawing/2014/main" id="{A8C29376-4F19-9B26-8F68-01C58AF0319B}"/>
              </a:ext>
            </a:extLst>
          </p:cNvPr>
          <p:cNvSpPr txBox="1">
            <a:spLocks/>
          </p:cNvSpPr>
          <p:nvPr/>
        </p:nvSpPr>
        <p:spPr>
          <a:xfrm>
            <a:off x="1524000" y="4609089"/>
            <a:ext cx="9144000" cy="1655762"/>
          </a:xfrm>
          <a:prstGeom prst="rect">
            <a:avLst/>
          </a:prstGeom>
        </p:spPr>
        <p:txBody>
          <a:bodyPr vert="horz" lIns="91440" tIns="45720" rIns="91440" bIns="45720" rtlCol="0" anchor="t">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bg2"/>
                </a:solidFill>
                <a:latin typeface="Open Sans" panose="020B0606030504020204" pitchFamily="34" charset="0"/>
                <a:ea typeface="Open Sans" panose="020B0606030504020204" pitchFamily="34" charset="0"/>
                <a:cs typeface="Open Sans" panose="020B0606030504020204" pitchFamily="34" charset="0"/>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bg1"/>
                </a:solidFill>
                <a:latin typeface="Open Sans" panose="020B0606030504020204" pitchFamily="34" charset="0"/>
                <a:ea typeface="Open Sans" panose="020B0606030504020204" pitchFamily="34" charset="0"/>
                <a:cs typeface="Open Sans" panose="020B0606030504020204" pitchFamily="34" charset="0"/>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US">
                <a:latin typeface="Open Sans"/>
                <a:ea typeface="Open Sans"/>
                <a:cs typeface="Open Sans"/>
              </a:rPr>
              <a:t>April 10, 2024</a:t>
            </a:r>
          </a:p>
          <a:p>
            <a:r>
              <a:rPr lang="en-US" sz="1400">
                <a:latin typeface="Open Sans"/>
                <a:ea typeface="Open Sans"/>
                <a:cs typeface="Open Sans"/>
              </a:rPr>
              <a:t>Members: </a:t>
            </a:r>
          </a:p>
          <a:p>
            <a:r>
              <a:rPr lang="en-US" sz="1300">
                <a:latin typeface="Open Sans"/>
                <a:ea typeface="Open Sans"/>
                <a:cs typeface="Open Sans"/>
              </a:rPr>
              <a:t>Members: Nicole Godburn, DSS, Director of Rate Setting, Adelita Orefice, DPH, Chief of Staff, Barbara Cass, DPH, Senior Advisor to the Commissioner for LTC, Claudio Gualtieri, Senior Policy Advisor to the Secretary of OPM, Mairead Painter, State LTC Ombudsperson, Michael Morris, CHEFA, Margaret Morelli, Executive Director, Leading Age CT, Matthew Barrett, Executive Director CAHCF </a:t>
            </a:r>
          </a:p>
        </p:txBody>
      </p:sp>
      <p:grpSp>
        <p:nvGrpSpPr>
          <p:cNvPr id="12" name="Group 11">
            <a:extLst>
              <a:ext uri="{FF2B5EF4-FFF2-40B4-BE49-F238E27FC236}">
                <a16:creationId xmlns:a16="http://schemas.microsoft.com/office/drawing/2014/main" id="{23E12D14-93AE-BCAE-6192-79C73E6C48AC}"/>
              </a:ext>
            </a:extLst>
          </p:cNvPr>
          <p:cNvGrpSpPr/>
          <p:nvPr/>
        </p:nvGrpSpPr>
        <p:grpSpPr>
          <a:xfrm>
            <a:off x="2933951" y="184688"/>
            <a:ext cx="6324097" cy="1524076"/>
            <a:chOff x="0" y="13779"/>
            <a:chExt cx="6324097" cy="1524076"/>
          </a:xfrm>
        </p:grpSpPr>
        <p:pic>
          <p:nvPicPr>
            <p:cNvPr id="7" name="Picture 6" descr="A black background with white text&#10;&#10;Description automatically generated with low confidence">
              <a:extLst>
                <a:ext uri="{FF2B5EF4-FFF2-40B4-BE49-F238E27FC236}">
                  <a16:creationId xmlns:a16="http://schemas.microsoft.com/office/drawing/2014/main" id="{85C0D33C-56DF-CBCC-AB04-697DCFAB754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09553"/>
              <a:ext cx="4914206" cy="1428302"/>
            </a:xfrm>
            <a:prstGeom prst="rect">
              <a:avLst/>
            </a:prstGeom>
          </p:spPr>
        </p:pic>
        <p:pic>
          <p:nvPicPr>
            <p:cNvPr id="11" name="Picture 10">
              <a:extLst>
                <a:ext uri="{FF2B5EF4-FFF2-40B4-BE49-F238E27FC236}">
                  <a16:creationId xmlns:a16="http://schemas.microsoft.com/office/drawing/2014/main" id="{00A9A75A-98B5-7AEF-A49A-79003B53871A}"/>
                </a:ext>
              </a:extLst>
            </p:cNvPr>
            <p:cNvPicPr>
              <a:picLocks noChangeAspect="1"/>
            </p:cNvPicPr>
            <p:nvPr/>
          </p:nvPicPr>
          <p:blipFill rotWithShape="1">
            <a:blip r:embed="rId3">
              <a:extLst>
                <a:ext uri="{28A0092B-C50C-407E-A947-70E740481C1C}">
                  <a14:useLocalDpi xmlns:a14="http://schemas.microsoft.com/office/drawing/2010/main" val="0"/>
                </a:ext>
              </a:extLst>
            </a:blip>
            <a:srcRect l="16667" r="16667"/>
            <a:stretch/>
          </p:blipFill>
          <p:spPr>
            <a:xfrm>
              <a:off x="4800021" y="13779"/>
              <a:ext cx="1524076" cy="1524076"/>
            </a:xfrm>
            <a:prstGeom prst="rect">
              <a:avLst/>
            </a:prstGeom>
            <a:effectLst>
              <a:glow>
                <a:schemeClr val="bg2">
                  <a:alpha val="0"/>
                </a:schemeClr>
              </a:glow>
            </a:effectLst>
          </p:spPr>
        </p:pic>
      </p:grpSp>
    </p:spTree>
    <p:extLst>
      <p:ext uri="{BB962C8B-B14F-4D97-AF65-F5344CB8AC3E}">
        <p14:creationId xmlns:p14="http://schemas.microsoft.com/office/powerpoint/2010/main" val="16960047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9ACB88-D6C2-4921-0114-B64955DD8B32}"/>
              </a:ext>
            </a:extLst>
          </p:cNvPr>
          <p:cNvSpPr>
            <a:spLocks noGrp="1"/>
          </p:cNvSpPr>
          <p:nvPr>
            <p:ph type="title"/>
          </p:nvPr>
        </p:nvSpPr>
        <p:spPr/>
        <p:txBody>
          <a:bodyPr>
            <a:normAutofit/>
          </a:bodyPr>
          <a:lstStyle/>
          <a:p>
            <a:r>
              <a:rPr lang="en-US" sz="3200">
                <a:latin typeface="D-DIN Condensed"/>
              </a:rPr>
              <a:t>CHOW Activity</a:t>
            </a:r>
            <a:br>
              <a:rPr lang="en-US" sz="3200"/>
            </a:br>
            <a:r>
              <a:rPr lang="en-US" sz="3200">
                <a:latin typeface="D-DIN Condensed"/>
              </a:rPr>
              <a:t>July 1, 2023 to March 31, 2024* </a:t>
            </a:r>
          </a:p>
        </p:txBody>
      </p:sp>
      <p:sp>
        <p:nvSpPr>
          <p:cNvPr id="4" name="Slide Number Placeholder 3">
            <a:extLst>
              <a:ext uri="{FF2B5EF4-FFF2-40B4-BE49-F238E27FC236}">
                <a16:creationId xmlns:a16="http://schemas.microsoft.com/office/drawing/2014/main" id="{35D85A23-8628-678C-F6A1-77DFBB69CE30}"/>
              </a:ext>
            </a:extLst>
          </p:cNvPr>
          <p:cNvSpPr>
            <a:spLocks noGrp="1"/>
          </p:cNvSpPr>
          <p:nvPr>
            <p:ph type="sldNum" sz="quarter" idx="12"/>
          </p:nvPr>
        </p:nvSpPr>
        <p:spPr/>
        <p:txBody>
          <a:bodyPr/>
          <a:lstStyle/>
          <a:p>
            <a:fld id="{CC9F8154-A81A-4A8D-A425-57E1293BB990}" type="slidenum">
              <a:rPr lang="en-US" smtClean="0"/>
              <a:pPr/>
              <a:t>10</a:t>
            </a:fld>
            <a:endParaRPr lang="en-US"/>
          </a:p>
        </p:txBody>
      </p:sp>
      <p:graphicFrame>
        <p:nvGraphicFramePr>
          <p:cNvPr id="9" name="Content Placeholder 8">
            <a:extLst>
              <a:ext uri="{FF2B5EF4-FFF2-40B4-BE49-F238E27FC236}">
                <a16:creationId xmlns:a16="http://schemas.microsoft.com/office/drawing/2014/main" id="{6394276E-EAB0-150B-F267-C29CBACF1F3C}"/>
              </a:ext>
            </a:extLst>
          </p:cNvPr>
          <p:cNvGraphicFramePr>
            <a:graphicFrameLocks noGrp="1"/>
          </p:cNvGraphicFramePr>
          <p:nvPr>
            <p:ph idx="1"/>
            <p:extLst>
              <p:ext uri="{D42A27DB-BD31-4B8C-83A1-F6EECF244321}">
                <p14:modId xmlns:p14="http://schemas.microsoft.com/office/powerpoint/2010/main" val="4277495901"/>
              </p:ext>
            </p:extLst>
          </p:nvPr>
        </p:nvGraphicFramePr>
        <p:xfrm>
          <a:off x="866775" y="1628775"/>
          <a:ext cx="10624498" cy="4105036"/>
        </p:xfrm>
        <a:graphic>
          <a:graphicData uri="http://schemas.openxmlformats.org/drawingml/2006/table">
            <a:tbl>
              <a:tblPr firstRow="1" bandRow="1">
                <a:tableStyleId>{5C22544A-7EE6-4342-B048-85BDC9FD1C3A}</a:tableStyleId>
              </a:tblPr>
              <a:tblGrid>
                <a:gridCol w="1225976">
                  <a:extLst>
                    <a:ext uri="{9D8B030D-6E8A-4147-A177-3AD203B41FA5}">
                      <a16:colId xmlns:a16="http://schemas.microsoft.com/office/drawing/2014/main" val="1703861469"/>
                    </a:ext>
                  </a:extLst>
                </a:gridCol>
                <a:gridCol w="2384981">
                  <a:extLst>
                    <a:ext uri="{9D8B030D-6E8A-4147-A177-3AD203B41FA5}">
                      <a16:colId xmlns:a16="http://schemas.microsoft.com/office/drawing/2014/main" val="2562219520"/>
                    </a:ext>
                  </a:extLst>
                </a:gridCol>
                <a:gridCol w="3063711">
                  <a:extLst>
                    <a:ext uri="{9D8B030D-6E8A-4147-A177-3AD203B41FA5}">
                      <a16:colId xmlns:a16="http://schemas.microsoft.com/office/drawing/2014/main" val="1296486178"/>
                    </a:ext>
                  </a:extLst>
                </a:gridCol>
                <a:gridCol w="1008668">
                  <a:extLst>
                    <a:ext uri="{9D8B030D-6E8A-4147-A177-3AD203B41FA5}">
                      <a16:colId xmlns:a16="http://schemas.microsoft.com/office/drawing/2014/main" val="4035761622"/>
                    </a:ext>
                  </a:extLst>
                </a:gridCol>
                <a:gridCol w="1348033">
                  <a:extLst>
                    <a:ext uri="{9D8B030D-6E8A-4147-A177-3AD203B41FA5}">
                      <a16:colId xmlns:a16="http://schemas.microsoft.com/office/drawing/2014/main" val="830361939"/>
                    </a:ext>
                  </a:extLst>
                </a:gridCol>
                <a:gridCol w="1593129">
                  <a:extLst>
                    <a:ext uri="{9D8B030D-6E8A-4147-A177-3AD203B41FA5}">
                      <a16:colId xmlns:a16="http://schemas.microsoft.com/office/drawing/2014/main" val="1646206254"/>
                    </a:ext>
                  </a:extLst>
                </a:gridCol>
              </a:tblGrid>
              <a:tr h="612880">
                <a:tc>
                  <a:txBody>
                    <a:bodyPr/>
                    <a:lstStyle/>
                    <a:p>
                      <a:pPr algn="ctr"/>
                      <a:endParaRPr lang="en-US" sz="1200"/>
                    </a:p>
                    <a:p>
                      <a:pPr algn="ctr"/>
                      <a:r>
                        <a:rPr lang="en-US" sz="1200"/>
                        <a:t>Date</a:t>
                      </a:r>
                    </a:p>
                  </a:txBody>
                  <a:tcPr anchor="ctr"/>
                </a:tc>
                <a:tc>
                  <a:txBody>
                    <a:bodyPr/>
                    <a:lstStyle/>
                    <a:p>
                      <a:pPr algn="ctr"/>
                      <a:endParaRPr lang="en-US" sz="1200"/>
                    </a:p>
                    <a:p>
                      <a:pPr algn="ctr"/>
                      <a:r>
                        <a:rPr lang="en-US" sz="1200"/>
                        <a:t>Previous Licensee</a:t>
                      </a:r>
                    </a:p>
                  </a:txBody>
                  <a:tcPr anchor="ctr"/>
                </a:tc>
                <a:tc>
                  <a:txBody>
                    <a:bodyPr/>
                    <a:lstStyle/>
                    <a:p>
                      <a:pPr algn="ctr"/>
                      <a:endParaRPr lang="en-US" sz="1200"/>
                    </a:p>
                    <a:p>
                      <a:pPr algn="ctr"/>
                      <a:r>
                        <a:rPr lang="en-US" sz="1200"/>
                        <a:t>New Licensee</a:t>
                      </a:r>
                    </a:p>
                  </a:txBody>
                  <a:tcPr anchor="ctr"/>
                </a:tc>
                <a:tc>
                  <a:txBody>
                    <a:bodyPr/>
                    <a:lstStyle/>
                    <a:p>
                      <a:pPr algn="ctr"/>
                      <a:r>
                        <a:rPr lang="en-US" sz="1200"/>
                        <a:t>Licensed Bed Count</a:t>
                      </a:r>
                    </a:p>
                  </a:txBody>
                  <a:tcPr anchor="ctr"/>
                </a:tc>
                <a:tc>
                  <a:txBody>
                    <a:bodyPr/>
                    <a:lstStyle/>
                    <a:p>
                      <a:pPr algn="ctr"/>
                      <a:endParaRPr lang="en-US" sz="1200"/>
                    </a:p>
                    <a:p>
                      <a:pPr algn="ctr"/>
                      <a:r>
                        <a:rPr lang="en-US" sz="1200"/>
                        <a:t>Town</a:t>
                      </a:r>
                    </a:p>
                  </a:txBody>
                  <a:tcPr anchor="ctr"/>
                </a:tc>
                <a:tc>
                  <a:txBody>
                    <a:bodyPr/>
                    <a:lstStyle/>
                    <a:p>
                      <a:pPr algn="ctr"/>
                      <a:r>
                        <a:rPr lang="en-US" sz="1200"/>
                        <a:t>For Profit (FP)</a:t>
                      </a:r>
                    </a:p>
                    <a:p>
                      <a:pPr algn="ctr"/>
                      <a:r>
                        <a:rPr lang="en-US" sz="1200"/>
                        <a:t>Not For Profit (NFP)</a:t>
                      </a:r>
                    </a:p>
                  </a:txBody>
                  <a:tcPr anchor="ctr"/>
                </a:tc>
                <a:extLst>
                  <a:ext uri="{0D108BD9-81ED-4DB2-BD59-A6C34878D82A}">
                    <a16:rowId xmlns:a16="http://schemas.microsoft.com/office/drawing/2014/main" val="2629373950"/>
                  </a:ext>
                </a:extLst>
              </a:tr>
              <a:tr h="437771">
                <a:tc>
                  <a:txBody>
                    <a:bodyPr/>
                    <a:lstStyle/>
                    <a:p>
                      <a:pPr algn="ctr"/>
                      <a:endParaRPr lang="en-US" sz="1200"/>
                    </a:p>
                    <a:p>
                      <a:pPr algn="ctr"/>
                      <a:r>
                        <a:rPr lang="en-US" sz="1200"/>
                        <a:t>8/4/23</a:t>
                      </a:r>
                    </a:p>
                  </a:txBody>
                  <a:tcPr/>
                </a:tc>
                <a:tc>
                  <a:txBody>
                    <a:bodyPr/>
                    <a:lstStyle/>
                    <a:p>
                      <a:pPr algn="ctr"/>
                      <a:endParaRPr lang="en-US" sz="1200"/>
                    </a:p>
                    <a:p>
                      <a:pPr algn="ctr"/>
                      <a:r>
                        <a:rPr lang="en-US" sz="1200" err="1"/>
                        <a:t>Amberwoods</a:t>
                      </a:r>
                      <a:r>
                        <a:rPr lang="en-US" sz="1200"/>
                        <a:t> of Farmington</a:t>
                      </a:r>
                    </a:p>
                  </a:txBody>
                  <a:tcPr/>
                </a:tc>
                <a:tc>
                  <a:txBody>
                    <a:bodyPr/>
                    <a:lstStyle/>
                    <a:p>
                      <a:pPr algn="ctr"/>
                      <a:endParaRPr lang="en-US" sz="1200"/>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err="1"/>
                        <a:t>Amberwoods</a:t>
                      </a:r>
                      <a:r>
                        <a:rPr lang="en-US" sz="1200"/>
                        <a:t> of Farmington</a:t>
                      </a:r>
                    </a:p>
                  </a:txBody>
                  <a:tcPr/>
                </a:tc>
                <a:tc>
                  <a:txBody>
                    <a:bodyPr/>
                    <a:lstStyle/>
                    <a:p>
                      <a:pPr algn="ctr"/>
                      <a:endParaRPr lang="en-US" sz="1200"/>
                    </a:p>
                    <a:p>
                      <a:pPr algn="ctr"/>
                      <a:r>
                        <a:rPr lang="en-US" sz="1200"/>
                        <a:t>130</a:t>
                      </a:r>
                    </a:p>
                  </a:txBody>
                  <a:tcPr/>
                </a:tc>
                <a:tc>
                  <a:txBody>
                    <a:bodyPr/>
                    <a:lstStyle/>
                    <a:p>
                      <a:pPr algn="ctr"/>
                      <a:endParaRPr lang="en-US" sz="1200"/>
                    </a:p>
                    <a:p>
                      <a:pPr algn="ctr"/>
                      <a:r>
                        <a:rPr lang="en-US" sz="1200"/>
                        <a:t>Farmington</a:t>
                      </a:r>
                    </a:p>
                  </a:txBody>
                  <a:tcPr/>
                </a:tc>
                <a:tc>
                  <a:txBody>
                    <a:bodyPr/>
                    <a:lstStyle/>
                    <a:p>
                      <a:pPr algn="ctr"/>
                      <a:endParaRPr lang="en-US" sz="1200"/>
                    </a:p>
                    <a:p>
                      <a:pPr algn="ctr"/>
                      <a:r>
                        <a:rPr lang="en-US" sz="1200"/>
                        <a:t>FP</a:t>
                      </a:r>
                    </a:p>
                  </a:txBody>
                  <a:tcPr/>
                </a:tc>
                <a:extLst>
                  <a:ext uri="{0D108BD9-81ED-4DB2-BD59-A6C34878D82A}">
                    <a16:rowId xmlns:a16="http://schemas.microsoft.com/office/drawing/2014/main" val="1532040362"/>
                  </a:ext>
                </a:extLst>
              </a:tr>
              <a:tr h="350493">
                <a:tc>
                  <a:txBody>
                    <a:bodyPr/>
                    <a:lstStyle/>
                    <a:p>
                      <a:pPr algn="ctr"/>
                      <a:r>
                        <a:rPr lang="en-US" sz="1200"/>
                        <a:t>9/13/23</a:t>
                      </a:r>
                    </a:p>
                  </a:txBody>
                  <a:tcPr/>
                </a:tc>
                <a:tc>
                  <a:txBody>
                    <a:bodyPr/>
                    <a:lstStyle/>
                    <a:p>
                      <a:pPr algn="ctr"/>
                      <a:r>
                        <a:rPr lang="en-US" sz="1200"/>
                        <a:t>Hancock Hall</a:t>
                      </a:r>
                    </a:p>
                  </a:txBody>
                  <a:tcPr/>
                </a:tc>
                <a:tc>
                  <a:txBody>
                    <a:bodyPr/>
                    <a:lstStyle/>
                    <a:p>
                      <a:pPr algn="ctr"/>
                      <a:r>
                        <a:rPr lang="en-US" sz="1200" err="1"/>
                        <a:t>Havencare</a:t>
                      </a:r>
                      <a:r>
                        <a:rPr lang="en-US" sz="1200"/>
                        <a:t> at Hancock Hall</a:t>
                      </a:r>
                    </a:p>
                  </a:txBody>
                  <a:tcPr/>
                </a:tc>
                <a:tc>
                  <a:txBody>
                    <a:bodyPr/>
                    <a:lstStyle/>
                    <a:p>
                      <a:pPr algn="ctr"/>
                      <a:r>
                        <a:rPr lang="en-US" sz="1200"/>
                        <a:t>96</a:t>
                      </a:r>
                    </a:p>
                  </a:txBody>
                  <a:tcPr/>
                </a:tc>
                <a:tc>
                  <a:txBody>
                    <a:bodyPr/>
                    <a:lstStyle/>
                    <a:p>
                      <a:pPr algn="ctr"/>
                      <a:r>
                        <a:rPr lang="en-US" sz="1200"/>
                        <a:t>Danbury</a:t>
                      </a:r>
                    </a:p>
                  </a:txBody>
                  <a:tcPr/>
                </a:tc>
                <a:tc>
                  <a:txBody>
                    <a:bodyPr/>
                    <a:lstStyle/>
                    <a:p>
                      <a:pPr algn="ctr"/>
                      <a:r>
                        <a:rPr lang="en-US" sz="1200"/>
                        <a:t>FP</a:t>
                      </a:r>
                    </a:p>
                  </a:txBody>
                  <a:tcPr/>
                </a:tc>
                <a:extLst>
                  <a:ext uri="{0D108BD9-81ED-4DB2-BD59-A6C34878D82A}">
                    <a16:rowId xmlns:a16="http://schemas.microsoft.com/office/drawing/2014/main" val="3653816541"/>
                  </a:ext>
                </a:extLst>
              </a:tr>
              <a:tr h="350493">
                <a:tc>
                  <a:txBody>
                    <a:bodyPr/>
                    <a:lstStyle/>
                    <a:p>
                      <a:pPr algn="ctr"/>
                      <a:r>
                        <a:rPr lang="en-US" sz="1200"/>
                        <a:t>9/13/23</a:t>
                      </a:r>
                    </a:p>
                  </a:txBody>
                  <a:tcPr/>
                </a:tc>
                <a:tc>
                  <a:txBody>
                    <a:bodyPr/>
                    <a:lstStyle/>
                    <a:p>
                      <a:pPr algn="ctr"/>
                      <a:r>
                        <a:rPr lang="en-US" sz="1200"/>
                        <a:t>Filosa</a:t>
                      </a:r>
                    </a:p>
                  </a:txBody>
                  <a:tcPr/>
                </a:tc>
                <a:tc>
                  <a:txBody>
                    <a:bodyPr/>
                    <a:lstStyle/>
                    <a:p>
                      <a:pPr algn="ctr"/>
                      <a:r>
                        <a:rPr lang="en-US" sz="1200" err="1"/>
                        <a:t>Havencare</a:t>
                      </a:r>
                      <a:r>
                        <a:rPr lang="en-US" sz="1200"/>
                        <a:t> at </a:t>
                      </a:r>
                      <a:r>
                        <a:rPr lang="en-US" sz="1200" err="1"/>
                        <a:t>Filosa</a:t>
                      </a:r>
                      <a:endParaRPr lang="en-US" sz="1200"/>
                    </a:p>
                  </a:txBody>
                  <a:tcPr/>
                </a:tc>
                <a:tc>
                  <a:txBody>
                    <a:bodyPr/>
                    <a:lstStyle/>
                    <a:p>
                      <a:pPr algn="ctr"/>
                      <a:r>
                        <a:rPr lang="en-US" sz="1200"/>
                        <a:t>46</a:t>
                      </a:r>
                    </a:p>
                  </a:txBody>
                  <a:tcPr/>
                </a:tc>
                <a:tc>
                  <a:txBody>
                    <a:bodyPr/>
                    <a:lstStyle/>
                    <a:p>
                      <a:pPr algn="ctr"/>
                      <a:r>
                        <a:rPr lang="en-US" sz="1200"/>
                        <a:t>Danbury</a:t>
                      </a:r>
                    </a:p>
                  </a:txBody>
                  <a:tcPr/>
                </a:tc>
                <a:tc>
                  <a:txBody>
                    <a:bodyPr/>
                    <a:lstStyle/>
                    <a:p>
                      <a:pPr algn="ctr"/>
                      <a:r>
                        <a:rPr lang="en-US" sz="1200"/>
                        <a:t>FP</a:t>
                      </a:r>
                    </a:p>
                  </a:txBody>
                  <a:tcPr/>
                </a:tc>
                <a:extLst>
                  <a:ext uri="{0D108BD9-81ED-4DB2-BD59-A6C34878D82A}">
                    <a16:rowId xmlns:a16="http://schemas.microsoft.com/office/drawing/2014/main" val="1709217198"/>
                  </a:ext>
                </a:extLst>
              </a:tr>
              <a:tr h="350493">
                <a:tc>
                  <a:txBody>
                    <a:bodyPr/>
                    <a:lstStyle/>
                    <a:p>
                      <a:pPr algn="ctr"/>
                      <a:r>
                        <a:rPr lang="en-US" sz="1200"/>
                        <a:t>10/12/23</a:t>
                      </a:r>
                    </a:p>
                  </a:txBody>
                  <a:tcPr/>
                </a:tc>
                <a:tc>
                  <a:txBody>
                    <a:bodyPr/>
                    <a:lstStyle/>
                    <a:p>
                      <a:pPr algn="ctr"/>
                      <a:r>
                        <a:rPr lang="en-US" sz="1200"/>
                        <a:t>Middlebury Convalescent</a:t>
                      </a:r>
                    </a:p>
                  </a:txBody>
                  <a:tcPr/>
                </a:tc>
                <a:tc>
                  <a:txBody>
                    <a:bodyPr/>
                    <a:lstStyle/>
                    <a:p>
                      <a:pPr algn="ctr"/>
                      <a:r>
                        <a:rPr lang="en-US" sz="1200"/>
                        <a:t>Complete Care at Middlebury</a:t>
                      </a:r>
                    </a:p>
                  </a:txBody>
                  <a:tcPr/>
                </a:tc>
                <a:tc>
                  <a:txBody>
                    <a:bodyPr/>
                    <a:lstStyle/>
                    <a:p>
                      <a:pPr algn="ctr"/>
                      <a:r>
                        <a:rPr lang="en-US" sz="1200"/>
                        <a:t>58</a:t>
                      </a:r>
                    </a:p>
                  </a:txBody>
                  <a:tcPr/>
                </a:tc>
                <a:tc>
                  <a:txBody>
                    <a:bodyPr/>
                    <a:lstStyle/>
                    <a:p>
                      <a:pPr algn="ctr"/>
                      <a:r>
                        <a:rPr lang="en-US" sz="1200"/>
                        <a:t>Middlebury</a:t>
                      </a:r>
                    </a:p>
                  </a:txBody>
                  <a:tcPr/>
                </a:tc>
                <a:tc>
                  <a:txBody>
                    <a:bodyPr/>
                    <a:lstStyle/>
                    <a:p>
                      <a:pPr algn="ctr"/>
                      <a:r>
                        <a:rPr lang="en-US" sz="1200"/>
                        <a:t>FP</a:t>
                      </a:r>
                    </a:p>
                  </a:txBody>
                  <a:tcPr/>
                </a:tc>
                <a:extLst>
                  <a:ext uri="{0D108BD9-81ED-4DB2-BD59-A6C34878D82A}">
                    <a16:rowId xmlns:a16="http://schemas.microsoft.com/office/drawing/2014/main" val="299557597"/>
                  </a:ext>
                </a:extLst>
              </a:tr>
              <a:tr h="350493">
                <a:tc>
                  <a:txBody>
                    <a:bodyPr/>
                    <a:lstStyle/>
                    <a:p>
                      <a:pPr algn="ctr"/>
                      <a:r>
                        <a:rPr lang="en-US" sz="1200"/>
                        <a:t>11/29/23</a:t>
                      </a:r>
                    </a:p>
                  </a:txBody>
                  <a:tcPr/>
                </a:tc>
                <a:tc>
                  <a:txBody>
                    <a:bodyPr/>
                    <a:lstStyle/>
                    <a:p>
                      <a:pPr algn="ctr"/>
                      <a:r>
                        <a:rPr lang="en-US" sz="1200"/>
                        <a:t>The Reservoir</a:t>
                      </a:r>
                    </a:p>
                  </a:txBody>
                  <a:tcPr/>
                </a:tc>
                <a:tc>
                  <a:txBody>
                    <a:bodyPr/>
                    <a:lstStyle/>
                    <a:p>
                      <a:pPr algn="ctr"/>
                      <a:r>
                        <a:rPr lang="en-US" sz="1200"/>
                        <a:t>Autumn Lake HC at West Hartford</a:t>
                      </a:r>
                    </a:p>
                  </a:txBody>
                  <a:tcPr/>
                </a:tc>
                <a:tc>
                  <a:txBody>
                    <a:bodyPr/>
                    <a:lstStyle/>
                    <a:p>
                      <a:pPr algn="ctr"/>
                      <a:r>
                        <a:rPr lang="en-US" sz="1200"/>
                        <a:t>75</a:t>
                      </a:r>
                    </a:p>
                  </a:txBody>
                  <a:tcPr/>
                </a:tc>
                <a:tc>
                  <a:txBody>
                    <a:bodyPr/>
                    <a:lstStyle/>
                    <a:p>
                      <a:pPr algn="ctr"/>
                      <a:r>
                        <a:rPr lang="en-US" sz="1200"/>
                        <a:t>West Hartford</a:t>
                      </a:r>
                    </a:p>
                  </a:txBody>
                  <a:tcPr/>
                </a:tc>
                <a:tc>
                  <a:txBody>
                    <a:bodyPr/>
                    <a:lstStyle/>
                    <a:p>
                      <a:pPr algn="ctr"/>
                      <a:r>
                        <a:rPr lang="en-US" sz="1200"/>
                        <a:t>FP</a:t>
                      </a:r>
                    </a:p>
                  </a:txBody>
                  <a:tcPr/>
                </a:tc>
                <a:extLst>
                  <a:ext uri="{0D108BD9-81ED-4DB2-BD59-A6C34878D82A}">
                    <a16:rowId xmlns:a16="http://schemas.microsoft.com/office/drawing/2014/main" val="2103101837"/>
                  </a:ext>
                </a:extLst>
              </a:tr>
              <a:tr h="4377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t>11/29/23</a:t>
                      </a:r>
                    </a:p>
                    <a:p>
                      <a:pPr algn="ctr"/>
                      <a:endParaRPr lang="en-US" sz="1200"/>
                    </a:p>
                  </a:txBody>
                  <a:tcPr/>
                </a:tc>
                <a:tc>
                  <a:txBody>
                    <a:bodyPr/>
                    <a:lstStyle/>
                    <a:p>
                      <a:pPr algn="ctr"/>
                      <a:r>
                        <a:rPr lang="en-US" sz="1200"/>
                        <a:t>Madison House</a:t>
                      </a:r>
                    </a:p>
                  </a:txBody>
                  <a:tcPr/>
                </a:tc>
                <a:tc>
                  <a:txBody>
                    <a:bodyPr/>
                    <a:lstStyle/>
                    <a:p>
                      <a:pPr algn="ctr"/>
                      <a:r>
                        <a:rPr lang="en-US" sz="1200"/>
                        <a:t>Autumn Lake HC at Madison</a:t>
                      </a:r>
                    </a:p>
                  </a:txBody>
                  <a:tcPr/>
                </a:tc>
                <a:tc>
                  <a:txBody>
                    <a:bodyPr/>
                    <a:lstStyle/>
                    <a:p>
                      <a:pPr algn="ctr"/>
                      <a:r>
                        <a:rPr lang="en-US" sz="1200"/>
                        <a:t>89</a:t>
                      </a:r>
                    </a:p>
                  </a:txBody>
                  <a:tcPr/>
                </a:tc>
                <a:tc>
                  <a:txBody>
                    <a:bodyPr/>
                    <a:lstStyle/>
                    <a:p>
                      <a:pPr algn="ctr"/>
                      <a:r>
                        <a:rPr lang="en-US" sz="1200"/>
                        <a:t>Madison</a:t>
                      </a:r>
                    </a:p>
                  </a:txBody>
                  <a:tcPr/>
                </a:tc>
                <a:tc>
                  <a:txBody>
                    <a:bodyPr/>
                    <a:lstStyle/>
                    <a:p>
                      <a:pPr algn="ctr"/>
                      <a:r>
                        <a:rPr lang="en-US" sz="1200"/>
                        <a:t>FP</a:t>
                      </a:r>
                    </a:p>
                  </a:txBody>
                  <a:tcPr/>
                </a:tc>
                <a:extLst>
                  <a:ext uri="{0D108BD9-81ED-4DB2-BD59-A6C34878D82A}">
                    <a16:rowId xmlns:a16="http://schemas.microsoft.com/office/drawing/2014/main" val="2387091465"/>
                  </a:ext>
                </a:extLst>
              </a:tr>
              <a:tr h="43777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t>11/29/23</a:t>
                      </a:r>
                    </a:p>
                    <a:p>
                      <a:pPr algn="ctr"/>
                      <a:endParaRPr lang="en-US" sz="1200"/>
                    </a:p>
                  </a:txBody>
                  <a:tcPr/>
                </a:tc>
                <a:tc>
                  <a:txBody>
                    <a:bodyPr/>
                    <a:lstStyle/>
                    <a:p>
                      <a:pPr algn="ctr"/>
                      <a:r>
                        <a:rPr lang="en-US" sz="1200"/>
                        <a:t>The Willows</a:t>
                      </a:r>
                    </a:p>
                  </a:txBody>
                  <a:tcPr/>
                </a:tc>
                <a:tc>
                  <a:txBody>
                    <a:bodyPr/>
                    <a:lstStyle/>
                    <a:p>
                      <a:pPr algn="ctr"/>
                      <a:r>
                        <a:rPr lang="en-US" sz="1200"/>
                        <a:t>Autumn Lake HC at the Willows</a:t>
                      </a:r>
                    </a:p>
                  </a:txBody>
                  <a:tcPr/>
                </a:tc>
                <a:tc>
                  <a:txBody>
                    <a:bodyPr/>
                    <a:lstStyle/>
                    <a:p>
                      <a:pPr algn="ctr"/>
                      <a:r>
                        <a:rPr lang="en-US" sz="1200"/>
                        <a:t>90</a:t>
                      </a:r>
                    </a:p>
                  </a:txBody>
                  <a:tcPr/>
                </a:tc>
                <a:tc>
                  <a:txBody>
                    <a:bodyPr/>
                    <a:lstStyle/>
                    <a:p>
                      <a:pPr algn="ctr"/>
                      <a:r>
                        <a:rPr lang="en-US" sz="1200"/>
                        <a:t>Woodbridge</a:t>
                      </a:r>
                    </a:p>
                  </a:txBody>
                  <a:tcPr/>
                </a:tc>
                <a:tc>
                  <a:txBody>
                    <a:bodyPr/>
                    <a:lstStyle/>
                    <a:p>
                      <a:pPr algn="ctr"/>
                      <a:r>
                        <a:rPr lang="en-US" sz="1200"/>
                        <a:t>FP</a:t>
                      </a:r>
                    </a:p>
                  </a:txBody>
                  <a:tcPr/>
                </a:tc>
                <a:extLst>
                  <a:ext uri="{0D108BD9-81ED-4DB2-BD59-A6C34878D82A}">
                    <a16:rowId xmlns:a16="http://schemas.microsoft.com/office/drawing/2014/main" val="3558634617"/>
                  </a:ext>
                </a:extLst>
              </a:tr>
              <a:tr h="691384">
                <a:tc>
                  <a:txBody>
                    <a:bodyPr/>
                    <a:lstStyle/>
                    <a:p>
                      <a:pPr algn="ctr"/>
                      <a:endParaRPr lang="en-US" sz="1200"/>
                    </a:p>
                    <a:p>
                      <a:pPr algn="ctr"/>
                      <a:r>
                        <a:rPr lang="en-US" sz="1200"/>
                        <a:t>3/15/24</a:t>
                      </a:r>
                    </a:p>
                  </a:txBody>
                  <a:tcPr/>
                </a:tc>
                <a:tc>
                  <a:txBody>
                    <a:bodyPr/>
                    <a:lstStyle/>
                    <a:p>
                      <a:pPr algn="ctr"/>
                      <a:endParaRPr lang="en-US" sz="1200"/>
                    </a:p>
                    <a:p>
                      <a:pPr algn="ctr"/>
                      <a:r>
                        <a:rPr lang="en-US" sz="1200"/>
                        <a:t>Essex Meadows Health Center</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200"/>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t>Essex Meadows Health Center</a:t>
                      </a:r>
                    </a:p>
                  </a:txBody>
                  <a:tcPr/>
                </a:tc>
                <a:tc>
                  <a:txBody>
                    <a:bodyPr/>
                    <a:lstStyle/>
                    <a:p>
                      <a:pPr algn="ctr"/>
                      <a:endParaRPr lang="en-US" sz="1200"/>
                    </a:p>
                    <a:p>
                      <a:pPr algn="ctr"/>
                      <a:r>
                        <a:rPr lang="en-US" sz="1200"/>
                        <a:t>45</a:t>
                      </a:r>
                    </a:p>
                  </a:txBody>
                  <a:tcPr/>
                </a:tc>
                <a:tc>
                  <a:txBody>
                    <a:bodyPr/>
                    <a:lstStyle/>
                    <a:p>
                      <a:pPr algn="ctr"/>
                      <a:endParaRPr lang="en-US" sz="1200"/>
                    </a:p>
                    <a:p>
                      <a:pPr algn="ctr"/>
                      <a:r>
                        <a:rPr lang="en-US" sz="1200"/>
                        <a:t>Essex</a:t>
                      </a:r>
                    </a:p>
                  </a:txBody>
                  <a:tcPr/>
                </a:tc>
                <a:tc>
                  <a:txBody>
                    <a:bodyPr/>
                    <a:lstStyle/>
                    <a:p>
                      <a:pPr algn="ctr"/>
                      <a:endParaRPr lang="en-US" sz="1200"/>
                    </a:p>
                    <a:p>
                      <a:pPr algn="ctr"/>
                      <a:r>
                        <a:rPr lang="en-US" sz="1200"/>
                        <a:t>FP</a:t>
                      </a:r>
                    </a:p>
                  </a:txBody>
                  <a:tcPr/>
                </a:tc>
                <a:extLst>
                  <a:ext uri="{0D108BD9-81ED-4DB2-BD59-A6C34878D82A}">
                    <a16:rowId xmlns:a16="http://schemas.microsoft.com/office/drawing/2014/main" val="2033191345"/>
                  </a:ext>
                </a:extLst>
              </a:tr>
            </a:tbl>
          </a:graphicData>
        </a:graphic>
      </p:graphicFrame>
      <p:sp>
        <p:nvSpPr>
          <p:cNvPr id="6" name="TextBox 5">
            <a:extLst>
              <a:ext uri="{FF2B5EF4-FFF2-40B4-BE49-F238E27FC236}">
                <a16:creationId xmlns:a16="http://schemas.microsoft.com/office/drawing/2014/main" id="{7C554F7D-B300-21C0-D2B5-E4B90DA767CB}"/>
              </a:ext>
            </a:extLst>
          </p:cNvPr>
          <p:cNvSpPr txBox="1"/>
          <p:nvPr/>
        </p:nvSpPr>
        <p:spPr>
          <a:xfrm>
            <a:off x="6029325" y="5953126"/>
            <a:ext cx="4401267" cy="369332"/>
          </a:xfrm>
          <a:prstGeom prst="rect">
            <a:avLst/>
          </a:prstGeom>
          <a:noFill/>
        </p:spPr>
        <p:txBody>
          <a:bodyPr wrap="square" lIns="91440" tIns="45720" rIns="91440" bIns="45720" rtlCol="0" anchor="t">
            <a:spAutoFit/>
          </a:bodyPr>
          <a:lstStyle/>
          <a:p>
            <a:r>
              <a:rPr lang="en-US">
                <a:solidFill>
                  <a:schemeClr val="tx2">
                    <a:lumMod val="20000"/>
                    <a:lumOff val="80000"/>
                  </a:schemeClr>
                </a:solidFill>
              </a:rPr>
              <a:t>*</a:t>
            </a:r>
            <a:r>
              <a:rPr lang="en-US" sz="1400">
                <a:solidFill>
                  <a:schemeClr val="tx2">
                    <a:lumMod val="20000"/>
                    <a:lumOff val="80000"/>
                  </a:schemeClr>
                </a:solidFill>
              </a:rPr>
              <a:t>Three Quarters of the State Fiscal Year</a:t>
            </a:r>
            <a:endParaRPr lang="en-US">
              <a:solidFill>
                <a:schemeClr val="tx2">
                  <a:lumMod val="20000"/>
                  <a:lumOff val="80000"/>
                </a:schemeClr>
              </a:solidFill>
            </a:endParaRPr>
          </a:p>
        </p:txBody>
      </p:sp>
    </p:spTree>
    <p:extLst>
      <p:ext uri="{BB962C8B-B14F-4D97-AF65-F5344CB8AC3E}">
        <p14:creationId xmlns:p14="http://schemas.microsoft.com/office/powerpoint/2010/main" val="35124893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BCB383-BC95-F351-5563-D799DDC1507E}"/>
              </a:ext>
            </a:extLst>
          </p:cNvPr>
          <p:cNvSpPr>
            <a:spLocks noGrp="1"/>
          </p:cNvSpPr>
          <p:nvPr>
            <p:ph type="title"/>
          </p:nvPr>
        </p:nvSpPr>
        <p:spPr>
          <a:xfrm>
            <a:off x="838200" y="169863"/>
            <a:ext cx="10515600" cy="1137569"/>
          </a:xfrm>
        </p:spPr>
        <p:txBody>
          <a:bodyPr>
            <a:normAutofit fontScale="90000"/>
          </a:bodyPr>
          <a:lstStyle/>
          <a:p>
            <a:r>
              <a:rPr lang="en-US" sz="4000">
                <a:solidFill>
                  <a:schemeClr val="bg2"/>
                </a:solidFill>
                <a:latin typeface="+mj-lt"/>
              </a:rPr>
              <a:t>Nursing Home Quality and Safety Issues</a:t>
            </a:r>
            <a:br>
              <a:rPr lang="en-US" sz="4400">
                <a:solidFill>
                  <a:schemeClr val="bg2"/>
                </a:solidFill>
                <a:latin typeface="+mj-lt"/>
              </a:rPr>
            </a:br>
            <a:r>
              <a:rPr lang="en-US" sz="2000">
                <a:solidFill>
                  <a:schemeClr val="bg2"/>
                </a:solidFill>
              </a:rPr>
              <a:t>Top Five Federal Tags for the period January 1, 2024 to March 31, 2024</a:t>
            </a:r>
            <a:br>
              <a:rPr lang="en-US">
                <a:solidFill>
                  <a:schemeClr val="bg2"/>
                </a:solidFill>
              </a:rPr>
            </a:br>
            <a:endParaRPr lang="en-US"/>
          </a:p>
        </p:txBody>
      </p:sp>
      <p:graphicFrame>
        <p:nvGraphicFramePr>
          <p:cNvPr id="5" name="Content Placeholder 4">
            <a:extLst>
              <a:ext uri="{FF2B5EF4-FFF2-40B4-BE49-F238E27FC236}">
                <a16:creationId xmlns:a16="http://schemas.microsoft.com/office/drawing/2014/main" id="{77EC4E7D-83E1-E3C2-4B34-7F76E7F9BB32}"/>
              </a:ext>
            </a:extLst>
          </p:cNvPr>
          <p:cNvGraphicFramePr>
            <a:graphicFrameLocks noGrp="1"/>
          </p:cNvGraphicFramePr>
          <p:nvPr>
            <p:ph idx="1"/>
            <p:extLst>
              <p:ext uri="{D42A27DB-BD31-4B8C-83A1-F6EECF244321}">
                <p14:modId xmlns:p14="http://schemas.microsoft.com/office/powerpoint/2010/main" val="972588270"/>
              </p:ext>
            </p:extLst>
          </p:nvPr>
        </p:nvGraphicFramePr>
        <p:xfrm>
          <a:off x="838200" y="1628775"/>
          <a:ext cx="10515597" cy="3302000"/>
        </p:xfrm>
        <a:graphic>
          <a:graphicData uri="http://schemas.openxmlformats.org/drawingml/2006/table">
            <a:tbl>
              <a:tblPr firstRow="1" bandRow="1">
                <a:tableStyleId>{5C22544A-7EE6-4342-B048-85BDC9FD1C3A}</a:tableStyleId>
              </a:tblPr>
              <a:tblGrid>
                <a:gridCol w="2209800">
                  <a:extLst>
                    <a:ext uri="{9D8B030D-6E8A-4147-A177-3AD203B41FA5}">
                      <a16:colId xmlns:a16="http://schemas.microsoft.com/office/drawing/2014/main" val="2180913764"/>
                    </a:ext>
                  </a:extLst>
                </a:gridCol>
                <a:gridCol w="3192379">
                  <a:extLst>
                    <a:ext uri="{9D8B030D-6E8A-4147-A177-3AD203B41FA5}">
                      <a16:colId xmlns:a16="http://schemas.microsoft.com/office/drawing/2014/main" val="1086616003"/>
                    </a:ext>
                  </a:extLst>
                </a:gridCol>
                <a:gridCol w="5113418">
                  <a:extLst>
                    <a:ext uri="{9D8B030D-6E8A-4147-A177-3AD203B41FA5}">
                      <a16:colId xmlns:a16="http://schemas.microsoft.com/office/drawing/2014/main" val="3204154024"/>
                    </a:ext>
                  </a:extLst>
                </a:gridCol>
              </a:tblGrid>
              <a:tr h="370840">
                <a:tc>
                  <a:txBody>
                    <a:bodyPr/>
                    <a:lstStyle/>
                    <a:p>
                      <a:r>
                        <a:rPr lang="en-US"/>
                        <a:t>Tag Number</a:t>
                      </a:r>
                    </a:p>
                  </a:txBody>
                  <a:tcPr/>
                </a:tc>
                <a:tc>
                  <a:txBody>
                    <a:bodyPr/>
                    <a:lstStyle/>
                    <a:p>
                      <a:r>
                        <a:rPr lang="en-US"/>
                        <a:t>Description</a:t>
                      </a:r>
                    </a:p>
                  </a:txBody>
                  <a:tcPr/>
                </a:tc>
                <a:tc>
                  <a:txBody>
                    <a:bodyPr/>
                    <a:lstStyle/>
                    <a:p>
                      <a:r>
                        <a:rPr lang="en-US"/>
                        <a:t>Examples</a:t>
                      </a:r>
                    </a:p>
                  </a:txBody>
                  <a:tcPr/>
                </a:tc>
                <a:extLst>
                  <a:ext uri="{0D108BD9-81ED-4DB2-BD59-A6C34878D82A}">
                    <a16:rowId xmlns:a16="http://schemas.microsoft.com/office/drawing/2014/main" val="1692463672"/>
                  </a:ext>
                </a:extLst>
              </a:tr>
              <a:tr h="370840">
                <a:tc>
                  <a:txBody>
                    <a:bodyPr/>
                    <a:lstStyle/>
                    <a:p>
                      <a:r>
                        <a:rPr lang="en-US" sz="1600" b="0"/>
                        <a:t>F-884*</a:t>
                      </a:r>
                    </a:p>
                  </a:txBody>
                  <a:tcPr/>
                </a:tc>
                <a:tc>
                  <a:txBody>
                    <a:bodyPr/>
                    <a:lstStyle/>
                    <a:p>
                      <a:r>
                        <a:rPr lang="en-US" sz="1600"/>
                        <a:t>Reporting: National Health Safety Network (NHSN) data</a:t>
                      </a:r>
                    </a:p>
                  </a:txBody>
                  <a:tcPr/>
                </a:tc>
                <a:tc>
                  <a:txBody>
                    <a:bodyPr/>
                    <a:lstStyle/>
                    <a:p>
                      <a:r>
                        <a:rPr lang="en-US" sz="1600" kern="1200">
                          <a:solidFill>
                            <a:schemeClr val="dk1"/>
                          </a:solidFill>
                          <a:latin typeface="+mn-lt"/>
                          <a:ea typeface="+mn-ea"/>
                          <a:cs typeface="+mn-cs"/>
                        </a:rPr>
                        <a:t>Facility did not report complete information to NHSN about COVID-19 in the standardized format and frequency as specified by CMS and the CDC</a:t>
                      </a:r>
                      <a:endParaRPr lang="en-US" sz="1600"/>
                    </a:p>
                  </a:txBody>
                  <a:tcPr/>
                </a:tc>
                <a:extLst>
                  <a:ext uri="{0D108BD9-81ED-4DB2-BD59-A6C34878D82A}">
                    <a16:rowId xmlns:a16="http://schemas.microsoft.com/office/drawing/2014/main" val="2131278316"/>
                  </a:ext>
                </a:extLst>
              </a:tr>
              <a:tr h="370840">
                <a:tc>
                  <a:txBody>
                    <a:bodyPr/>
                    <a:lstStyle/>
                    <a:p>
                      <a:r>
                        <a:rPr lang="en-US" sz="1600"/>
                        <a:t>F684</a:t>
                      </a:r>
                    </a:p>
                  </a:txBody>
                  <a:tcPr/>
                </a:tc>
                <a:tc>
                  <a:txBody>
                    <a:bodyPr/>
                    <a:lstStyle/>
                    <a:p>
                      <a:r>
                        <a:rPr lang="en-US" sz="1600"/>
                        <a:t>Quality of Care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Assessed needs are met in accordance with the plan of care</a:t>
                      </a:r>
                    </a:p>
                  </a:txBody>
                  <a:tcPr/>
                </a:tc>
                <a:extLst>
                  <a:ext uri="{0D108BD9-81ED-4DB2-BD59-A6C34878D82A}">
                    <a16:rowId xmlns:a16="http://schemas.microsoft.com/office/drawing/2014/main" val="3449206227"/>
                  </a:ext>
                </a:extLst>
              </a:tr>
              <a:tr h="370840">
                <a:tc>
                  <a:txBody>
                    <a:bodyPr/>
                    <a:lstStyle/>
                    <a:p>
                      <a:r>
                        <a:rPr lang="en-US" sz="1600"/>
                        <a:t>F600</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Free from Abuse and Neglect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Failure to provide care timely</a:t>
                      </a:r>
                    </a:p>
                  </a:txBody>
                  <a:tcPr/>
                </a:tc>
                <a:extLst>
                  <a:ext uri="{0D108BD9-81ED-4DB2-BD59-A6C34878D82A}">
                    <a16:rowId xmlns:a16="http://schemas.microsoft.com/office/drawing/2014/main" val="3279461624"/>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F656</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Develop/Implement Comprehensive Care Plans</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a:t>Care plans have not been developed/implemented that reflect resident assessed needs</a:t>
                      </a:r>
                    </a:p>
                  </a:txBody>
                  <a:tcPr/>
                </a:tc>
                <a:extLst>
                  <a:ext uri="{0D108BD9-81ED-4DB2-BD59-A6C34878D82A}">
                    <a16:rowId xmlns:a16="http://schemas.microsoft.com/office/drawing/2014/main" val="971418835"/>
                  </a:ext>
                </a:extLst>
              </a:tr>
              <a:tr h="370840">
                <a:tc>
                  <a:txBody>
                    <a:bodyPr/>
                    <a:lstStyle/>
                    <a:p>
                      <a:r>
                        <a:rPr lang="en-US" sz="1600"/>
                        <a:t>F842</a:t>
                      </a:r>
                    </a:p>
                  </a:txBody>
                  <a:tcPr/>
                </a:tc>
                <a:tc>
                  <a:txBody>
                    <a:bodyPr/>
                    <a:lstStyle/>
                    <a:p>
                      <a:r>
                        <a:rPr lang="en-US" sz="1600"/>
                        <a:t>Resident Records</a:t>
                      </a:r>
                    </a:p>
                  </a:txBody>
                  <a:tcPr/>
                </a:tc>
                <a:tc>
                  <a:txBody>
                    <a:bodyPr/>
                    <a:lstStyle/>
                    <a:p>
                      <a:r>
                        <a:rPr lang="en-US" sz="1600"/>
                        <a:t>Inaccurate-incomplete documentation in the medical record </a:t>
                      </a:r>
                    </a:p>
                  </a:txBody>
                  <a:tcPr/>
                </a:tc>
                <a:extLst>
                  <a:ext uri="{0D108BD9-81ED-4DB2-BD59-A6C34878D82A}">
                    <a16:rowId xmlns:a16="http://schemas.microsoft.com/office/drawing/2014/main" val="2276860362"/>
                  </a:ext>
                </a:extLst>
              </a:tr>
            </a:tbl>
          </a:graphicData>
        </a:graphic>
      </p:graphicFrame>
      <p:sp>
        <p:nvSpPr>
          <p:cNvPr id="4" name="Slide Number Placeholder 3">
            <a:extLst>
              <a:ext uri="{FF2B5EF4-FFF2-40B4-BE49-F238E27FC236}">
                <a16:creationId xmlns:a16="http://schemas.microsoft.com/office/drawing/2014/main" id="{E560627A-6B25-9F4B-6756-474CD91A6DD7}"/>
              </a:ext>
            </a:extLst>
          </p:cNvPr>
          <p:cNvSpPr>
            <a:spLocks noGrp="1"/>
          </p:cNvSpPr>
          <p:nvPr>
            <p:ph type="sldNum" sz="quarter" idx="12"/>
          </p:nvPr>
        </p:nvSpPr>
        <p:spPr/>
        <p:txBody>
          <a:bodyPr/>
          <a:lstStyle/>
          <a:p>
            <a:fld id="{CC9F8154-A81A-4A8D-A425-57E1293BB990}" type="slidenum">
              <a:rPr lang="en-US" smtClean="0"/>
              <a:pPr/>
              <a:t>11</a:t>
            </a:fld>
            <a:endParaRPr lang="en-US"/>
          </a:p>
        </p:txBody>
      </p:sp>
      <p:sp>
        <p:nvSpPr>
          <p:cNvPr id="6" name="TextBox 5">
            <a:extLst>
              <a:ext uri="{FF2B5EF4-FFF2-40B4-BE49-F238E27FC236}">
                <a16:creationId xmlns:a16="http://schemas.microsoft.com/office/drawing/2014/main" id="{CCD5C03F-F1D9-0AB2-F11A-66F27F391B40}"/>
              </a:ext>
            </a:extLst>
          </p:cNvPr>
          <p:cNvSpPr txBox="1"/>
          <p:nvPr/>
        </p:nvSpPr>
        <p:spPr>
          <a:xfrm>
            <a:off x="6400800" y="6006362"/>
            <a:ext cx="3120189" cy="369332"/>
          </a:xfrm>
          <a:prstGeom prst="rect">
            <a:avLst/>
          </a:prstGeom>
          <a:noFill/>
        </p:spPr>
        <p:txBody>
          <a:bodyPr wrap="square" rtlCol="0">
            <a:spAutoFit/>
          </a:bodyPr>
          <a:lstStyle/>
          <a:p>
            <a:r>
              <a:rPr lang="en-US">
                <a:solidFill>
                  <a:schemeClr val="bg2"/>
                </a:solidFill>
              </a:rPr>
              <a:t>*CMS issues the deficiency</a:t>
            </a:r>
          </a:p>
        </p:txBody>
      </p:sp>
    </p:spTree>
    <p:extLst>
      <p:ext uri="{BB962C8B-B14F-4D97-AF65-F5344CB8AC3E}">
        <p14:creationId xmlns:p14="http://schemas.microsoft.com/office/powerpoint/2010/main" val="2866273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5B34D9-578D-D644-7E16-FF349E2E2627}"/>
              </a:ext>
            </a:extLst>
          </p:cNvPr>
          <p:cNvSpPr>
            <a:spLocks noGrp="1"/>
          </p:cNvSpPr>
          <p:nvPr>
            <p:ph type="title"/>
          </p:nvPr>
        </p:nvSpPr>
        <p:spPr/>
        <p:txBody>
          <a:bodyPr>
            <a:normAutofit/>
          </a:bodyPr>
          <a:lstStyle/>
          <a:p>
            <a:r>
              <a:rPr lang="en-US" sz="4000"/>
              <a:t>Top 5 Most Frequently Cited Deficiencies </a:t>
            </a:r>
          </a:p>
        </p:txBody>
      </p:sp>
      <p:graphicFrame>
        <p:nvGraphicFramePr>
          <p:cNvPr id="5" name="Content Placeholder 4">
            <a:extLst>
              <a:ext uri="{FF2B5EF4-FFF2-40B4-BE49-F238E27FC236}">
                <a16:creationId xmlns:a16="http://schemas.microsoft.com/office/drawing/2014/main" id="{03786F2B-5D14-C066-4D27-0C365DC5845E}"/>
              </a:ext>
            </a:extLst>
          </p:cNvPr>
          <p:cNvGraphicFramePr>
            <a:graphicFrameLocks noGrp="1"/>
          </p:cNvGraphicFramePr>
          <p:nvPr>
            <p:ph idx="1"/>
            <p:extLst>
              <p:ext uri="{D42A27DB-BD31-4B8C-83A1-F6EECF244321}">
                <p14:modId xmlns:p14="http://schemas.microsoft.com/office/powerpoint/2010/main" val="2588276149"/>
              </p:ext>
            </p:extLst>
          </p:nvPr>
        </p:nvGraphicFramePr>
        <p:xfrm>
          <a:off x="389020" y="2131060"/>
          <a:ext cx="11413959" cy="2595880"/>
        </p:xfrm>
        <a:graphic>
          <a:graphicData uri="http://schemas.openxmlformats.org/drawingml/2006/table">
            <a:tbl>
              <a:tblPr firstRow="1" bandRow="1">
                <a:tableStyleId>{5C22544A-7EE6-4342-B048-85BDC9FD1C3A}</a:tableStyleId>
              </a:tblPr>
              <a:tblGrid>
                <a:gridCol w="2938376">
                  <a:extLst>
                    <a:ext uri="{9D8B030D-6E8A-4147-A177-3AD203B41FA5}">
                      <a16:colId xmlns:a16="http://schemas.microsoft.com/office/drawing/2014/main" val="3088488531"/>
                    </a:ext>
                  </a:extLst>
                </a:gridCol>
                <a:gridCol w="2768603">
                  <a:extLst>
                    <a:ext uri="{9D8B030D-6E8A-4147-A177-3AD203B41FA5}">
                      <a16:colId xmlns:a16="http://schemas.microsoft.com/office/drawing/2014/main" val="686709745"/>
                    </a:ext>
                  </a:extLst>
                </a:gridCol>
                <a:gridCol w="2853490">
                  <a:extLst>
                    <a:ext uri="{9D8B030D-6E8A-4147-A177-3AD203B41FA5}">
                      <a16:colId xmlns:a16="http://schemas.microsoft.com/office/drawing/2014/main" val="3457465618"/>
                    </a:ext>
                  </a:extLst>
                </a:gridCol>
                <a:gridCol w="2853490">
                  <a:extLst>
                    <a:ext uri="{9D8B030D-6E8A-4147-A177-3AD203B41FA5}">
                      <a16:colId xmlns:a16="http://schemas.microsoft.com/office/drawing/2014/main" val="757340608"/>
                    </a:ext>
                  </a:extLst>
                </a:gridCol>
              </a:tblGrid>
              <a:tr h="370840">
                <a:tc>
                  <a:txBody>
                    <a:bodyPr/>
                    <a:lstStyle/>
                    <a:p>
                      <a:r>
                        <a:rPr lang="en-US"/>
                        <a:t>Period 9/1/23-12/31/23</a:t>
                      </a:r>
                    </a:p>
                  </a:txBody>
                  <a:tcPr/>
                </a:tc>
                <a:tc>
                  <a:txBody>
                    <a:bodyPr/>
                    <a:lstStyle/>
                    <a:p>
                      <a:r>
                        <a:rPr lang="en-US"/>
                        <a:t>Period 1/1/24-3/31/24</a:t>
                      </a:r>
                    </a:p>
                  </a:txBody>
                  <a:tcPr/>
                </a:tc>
                <a:tc>
                  <a:txBody>
                    <a:bodyPr/>
                    <a:lstStyle/>
                    <a:p>
                      <a:r>
                        <a:rPr lang="en-US"/>
                        <a:t>Period 4/1/24-6/30/24</a:t>
                      </a:r>
                    </a:p>
                  </a:txBody>
                  <a:tcPr/>
                </a:tc>
                <a:tc>
                  <a:txBody>
                    <a:bodyPr/>
                    <a:lstStyle/>
                    <a:p>
                      <a:r>
                        <a:rPr lang="en-US"/>
                        <a:t>Period 7/1/24-9/30/24</a:t>
                      </a:r>
                    </a:p>
                  </a:txBody>
                  <a:tcPr/>
                </a:tc>
                <a:extLst>
                  <a:ext uri="{0D108BD9-81ED-4DB2-BD59-A6C34878D82A}">
                    <a16:rowId xmlns:a16="http://schemas.microsoft.com/office/drawing/2014/main" val="2353582688"/>
                  </a:ext>
                </a:extLst>
              </a:tr>
              <a:tr h="370840">
                <a:tc>
                  <a:txBody>
                    <a:bodyPr/>
                    <a:lstStyle/>
                    <a:p>
                      <a:r>
                        <a:rPr lang="en-US"/>
                        <a:t>Tag</a:t>
                      </a:r>
                    </a:p>
                  </a:txBody>
                  <a:tcPr/>
                </a:tc>
                <a:tc>
                  <a:txBody>
                    <a:bodyPr/>
                    <a:lstStyle/>
                    <a:p>
                      <a:r>
                        <a:rPr lang="en-US"/>
                        <a:t>Tag</a:t>
                      </a:r>
                    </a:p>
                  </a:txBody>
                  <a:tcPr/>
                </a:tc>
                <a:tc>
                  <a:txBody>
                    <a:bodyPr/>
                    <a:lstStyle/>
                    <a:p>
                      <a:r>
                        <a:rPr lang="en-US"/>
                        <a:t>Tag</a:t>
                      </a:r>
                    </a:p>
                  </a:txBody>
                  <a:tcPr/>
                </a:tc>
                <a:tc>
                  <a:txBody>
                    <a:bodyPr/>
                    <a:lstStyle/>
                    <a:p>
                      <a:r>
                        <a:rPr lang="en-US"/>
                        <a:t>Tag</a:t>
                      </a:r>
                    </a:p>
                  </a:txBody>
                  <a:tcPr/>
                </a:tc>
                <a:extLst>
                  <a:ext uri="{0D108BD9-81ED-4DB2-BD59-A6C34878D82A}">
                    <a16:rowId xmlns:a16="http://schemas.microsoft.com/office/drawing/2014/main" val="586432943"/>
                  </a:ext>
                </a:extLst>
              </a:tr>
              <a:tr h="370840">
                <a:tc>
                  <a:txBody>
                    <a:bodyPr/>
                    <a:lstStyle/>
                    <a:p>
                      <a:r>
                        <a:rPr lang="en-US"/>
                        <a:t>F884 (NHSN Reporting)*</a:t>
                      </a:r>
                    </a:p>
                  </a:txBody>
                  <a:tcPr/>
                </a:tc>
                <a:tc>
                  <a:txBody>
                    <a:bodyPr/>
                    <a:lstStyle/>
                    <a:p>
                      <a:r>
                        <a:rPr lang="en-US"/>
                        <a:t>F884 (NHSN Reporting)*</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728224867"/>
                  </a:ext>
                </a:extLst>
              </a:tr>
              <a:tr h="370840">
                <a:tc>
                  <a:txBody>
                    <a:bodyPr/>
                    <a:lstStyle/>
                    <a:p>
                      <a:r>
                        <a:rPr lang="en-US"/>
                        <a:t>F689 (Accidents-Hazards)</a:t>
                      </a:r>
                    </a:p>
                  </a:txBody>
                  <a:tcPr/>
                </a:tc>
                <a:tc>
                  <a:txBody>
                    <a:bodyPr/>
                    <a:lstStyle/>
                    <a:p>
                      <a:r>
                        <a:rPr lang="en-US"/>
                        <a:t>F684 (Quality of Care)</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4429853"/>
                  </a:ext>
                </a:extLst>
              </a:tr>
              <a:tr h="370840">
                <a:tc>
                  <a:txBody>
                    <a:bodyPr/>
                    <a:lstStyle/>
                    <a:p>
                      <a:r>
                        <a:rPr lang="en-US"/>
                        <a:t>F684 (Quality of Care)</a:t>
                      </a:r>
                    </a:p>
                  </a:txBody>
                  <a:tcPr/>
                </a:tc>
                <a:tc>
                  <a:txBody>
                    <a:bodyPr/>
                    <a:lstStyle/>
                    <a:p>
                      <a:r>
                        <a:rPr lang="en-US"/>
                        <a:t>F600 (Abuse/Neglect)</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2686866409"/>
                  </a:ext>
                </a:extLst>
              </a:tr>
              <a:tr h="370840">
                <a:tc>
                  <a:txBody>
                    <a:bodyPr/>
                    <a:lstStyle/>
                    <a:p>
                      <a:r>
                        <a:rPr lang="en-US"/>
                        <a:t>F600 (Abuse/Neglect)</a:t>
                      </a:r>
                    </a:p>
                  </a:txBody>
                  <a:tcPr/>
                </a:tc>
                <a:tc>
                  <a:txBody>
                    <a:bodyPr/>
                    <a:lstStyle/>
                    <a:p>
                      <a:r>
                        <a:rPr lang="en-US"/>
                        <a:t>F656 (Comp. Care Plan)</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981409131"/>
                  </a:ext>
                </a:extLst>
              </a:tr>
              <a:tr h="370840">
                <a:tc>
                  <a:txBody>
                    <a:bodyPr/>
                    <a:lstStyle/>
                    <a:p>
                      <a:r>
                        <a:rPr lang="en-US"/>
                        <a:t>F656 (Comp Care Plan)</a:t>
                      </a:r>
                    </a:p>
                  </a:txBody>
                  <a:tcPr/>
                </a:tc>
                <a:tc>
                  <a:txBody>
                    <a:bodyPr/>
                    <a:lstStyle/>
                    <a:p>
                      <a:r>
                        <a:rPr lang="en-US"/>
                        <a:t>F842 (Resident Records)</a:t>
                      </a:r>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92955367"/>
                  </a:ext>
                </a:extLst>
              </a:tr>
            </a:tbl>
          </a:graphicData>
        </a:graphic>
      </p:graphicFrame>
      <p:sp>
        <p:nvSpPr>
          <p:cNvPr id="4" name="Slide Number Placeholder 3">
            <a:extLst>
              <a:ext uri="{FF2B5EF4-FFF2-40B4-BE49-F238E27FC236}">
                <a16:creationId xmlns:a16="http://schemas.microsoft.com/office/drawing/2014/main" id="{FB5F7BE9-EF3B-9B95-186E-1E41CA08D42A}"/>
              </a:ext>
            </a:extLst>
          </p:cNvPr>
          <p:cNvSpPr>
            <a:spLocks noGrp="1"/>
          </p:cNvSpPr>
          <p:nvPr>
            <p:ph type="sldNum" sz="quarter" idx="12"/>
          </p:nvPr>
        </p:nvSpPr>
        <p:spPr/>
        <p:txBody>
          <a:bodyPr/>
          <a:lstStyle/>
          <a:p>
            <a:fld id="{CC9F8154-A81A-4A8D-A425-57E1293BB990}" type="slidenum">
              <a:rPr lang="en-US" smtClean="0"/>
              <a:pPr/>
              <a:t>12</a:t>
            </a:fld>
            <a:endParaRPr lang="en-US"/>
          </a:p>
        </p:txBody>
      </p:sp>
      <p:sp>
        <p:nvSpPr>
          <p:cNvPr id="3" name="TextBox 2">
            <a:extLst>
              <a:ext uri="{FF2B5EF4-FFF2-40B4-BE49-F238E27FC236}">
                <a16:creationId xmlns:a16="http://schemas.microsoft.com/office/drawing/2014/main" id="{C52F4225-3F16-6C36-A7FF-9EE085E536F4}"/>
              </a:ext>
            </a:extLst>
          </p:cNvPr>
          <p:cNvSpPr txBox="1"/>
          <p:nvPr/>
        </p:nvSpPr>
        <p:spPr>
          <a:xfrm>
            <a:off x="7146758" y="5903495"/>
            <a:ext cx="3328737" cy="369332"/>
          </a:xfrm>
          <a:prstGeom prst="rect">
            <a:avLst/>
          </a:prstGeom>
          <a:noFill/>
        </p:spPr>
        <p:txBody>
          <a:bodyPr wrap="square" rtlCol="0">
            <a:spAutoFit/>
          </a:bodyPr>
          <a:lstStyle/>
          <a:p>
            <a:r>
              <a:rPr lang="en-US">
                <a:solidFill>
                  <a:schemeClr val="bg2"/>
                </a:solidFill>
              </a:rPr>
              <a:t>*CMS issues the deficiency</a:t>
            </a:r>
          </a:p>
        </p:txBody>
      </p:sp>
    </p:spTree>
    <p:extLst>
      <p:ext uri="{BB962C8B-B14F-4D97-AF65-F5344CB8AC3E}">
        <p14:creationId xmlns:p14="http://schemas.microsoft.com/office/powerpoint/2010/main" val="15099096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845EE8-4577-09A4-BEA8-7308B271C58E}"/>
              </a:ext>
            </a:extLst>
          </p:cNvPr>
          <p:cNvSpPr>
            <a:spLocks noGrp="1"/>
          </p:cNvSpPr>
          <p:nvPr>
            <p:ph type="title"/>
          </p:nvPr>
        </p:nvSpPr>
        <p:spPr/>
        <p:txBody>
          <a:bodyPr/>
          <a:lstStyle/>
          <a:p>
            <a:r>
              <a:rPr lang="en-US"/>
              <a:t>IJ’s over time</a:t>
            </a:r>
          </a:p>
        </p:txBody>
      </p:sp>
      <p:graphicFrame>
        <p:nvGraphicFramePr>
          <p:cNvPr id="6" name="Content Placeholder 5">
            <a:extLst>
              <a:ext uri="{FF2B5EF4-FFF2-40B4-BE49-F238E27FC236}">
                <a16:creationId xmlns:a16="http://schemas.microsoft.com/office/drawing/2014/main" id="{40038925-EFE4-FE26-C411-23CB878FD672}"/>
              </a:ext>
            </a:extLst>
          </p:cNvPr>
          <p:cNvGraphicFramePr>
            <a:graphicFrameLocks noGrp="1"/>
          </p:cNvGraphicFramePr>
          <p:nvPr>
            <p:ph idx="1"/>
          </p:nvPr>
        </p:nvGraphicFramePr>
        <p:xfrm>
          <a:off x="838200" y="1328738"/>
          <a:ext cx="10515600" cy="49577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416681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191FC-0C8D-80DC-1299-F755536206AA}"/>
              </a:ext>
            </a:extLst>
          </p:cNvPr>
          <p:cNvSpPr>
            <a:spLocks noGrp="1"/>
          </p:cNvSpPr>
          <p:nvPr>
            <p:ph type="title"/>
          </p:nvPr>
        </p:nvSpPr>
        <p:spPr/>
        <p:txBody>
          <a:bodyPr/>
          <a:lstStyle/>
          <a:p>
            <a:r>
              <a:rPr lang="en-US">
                <a:latin typeface="D-DIN Condensed"/>
              </a:rPr>
              <a:t>I</a:t>
            </a:r>
            <a:r>
              <a:rPr lang="en-US" sz="2800">
                <a:latin typeface="D-DIN Condensed"/>
              </a:rPr>
              <a:t>mmediate Jeopardy FFY 2024</a:t>
            </a:r>
          </a:p>
        </p:txBody>
      </p:sp>
      <p:graphicFrame>
        <p:nvGraphicFramePr>
          <p:cNvPr id="5" name="Content Placeholder 4">
            <a:extLst>
              <a:ext uri="{FF2B5EF4-FFF2-40B4-BE49-F238E27FC236}">
                <a16:creationId xmlns:a16="http://schemas.microsoft.com/office/drawing/2014/main" id="{B600FBAE-5B81-E4CE-588A-372F7C0DF7C1}"/>
              </a:ext>
            </a:extLst>
          </p:cNvPr>
          <p:cNvGraphicFramePr>
            <a:graphicFrameLocks noGrp="1"/>
          </p:cNvGraphicFramePr>
          <p:nvPr>
            <p:ph idx="1"/>
            <p:extLst>
              <p:ext uri="{D42A27DB-BD31-4B8C-83A1-F6EECF244321}">
                <p14:modId xmlns:p14="http://schemas.microsoft.com/office/powerpoint/2010/main" val="2275006938"/>
              </p:ext>
            </p:extLst>
          </p:nvPr>
        </p:nvGraphicFramePr>
        <p:xfrm>
          <a:off x="732118" y="1170040"/>
          <a:ext cx="10427498" cy="4495800"/>
        </p:xfrm>
        <a:graphic>
          <a:graphicData uri="http://schemas.openxmlformats.org/drawingml/2006/table">
            <a:tbl>
              <a:tblPr firstRow="1" bandRow="1">
                <a:tableStyleId>{5C22544A-7EE6-4342-B048-85BDC9FD1C3A}</a:tableStyleId>
              </a:tblPr>
              <a:tblGrid>
                <a:gridCol w="1459078">
                  <a:extLst>
                    <a:ext uri="{9D8B030D-6E8A-4147-A177-3AD203B41FA5}">
                      <a16:colId xmlns:a16="http://schemas.microsoft.com/office/drawing/2014/main" val="2675982503"/>
                    </a:ext>
                  </a:extLst>
                </a:gridCol>
                <a:gridCol w="948849">
                  <a:extLst>
                    <a:ext uri="{9D8B030D-6E8A-4147-A177-3AD203B41FA5}">
                      <a16:colId xmlns:a16="http://schemas.microsoft.com/office/drawing/2014/main" val="3033485909"/>
                    </a:ext>
                  </a:extLst>
                </a:gridCol>
                <a:gridCol w="1483373">
                  <a:extLst>
                    <a:ext uri="{9D8B030D-6E8A-4147-A177-3AD203B41FA5}">
                      <a16:colId xmlns:a16="http://schemas.microsoft.com/office/drawing/2014/main" val="1022506516"/>
                    </a:ext>
                  </a:extLst>
                </a:gridCol>
                <a:gridCol w="1308649">
                  <a:extLst>
                    <a:ext uri="{9D8B030D-6E8A-4147-A177-3AD203B41FA5}">
                      <a16:colId xmlns:a16="http://schemas.microsoft.com/office/drawing/2014/main" val="3195841929"/>
                    </a:ext>
                  </a:extLst>
                </a:gridCol>
                <a:gridCol w="1305829">
                  <a:extLst>
                    <a:ext uri="{9D8B030D-6E8A-4147-A177-3AD203B41FA5}">
                      <a16:colId xmlns:a16="http://schemas.microsoft.com/office/drawing/2014/main" val="3708323028"/>
                    </a:ext>
                  </a:extLst>
                </a:gridCol>
                <a:gridCol w="1307240">
                  <a:extLst>
                    <a:ext uri="{9D8B030D-6E8A-4147-A177-3AD203B41FA5}">
                      <a16:colId xmlns:a16="http://schemas.microsoft.com/office/drawing/2014/main" val="4007610865"/>
                    </a:ext>
                  </a:extLst>
                </a:gridCol>
                <a:gridCol w="1307240">
                  <a:extLst>
                    <a:ext uri="{9D8B030D-6E8A-4147-A177-3AD203B41FA5}">
                      <a16:colId xmlns:a16="http://schemas.microsoft.com/office/drawing/2014/main" val="1975771463"/>
                    </a:ext>
                  </a:extLst>
                </a:gridCol>
                <a:gridCol w="1307240">
                  <a:extLst>
                    <a:ext uri="{9D8B030D-6E8A-4147-A177-3AD203B41FA5}">
                      <a16:colId xmlns:a16="http://schemas.microsoft.com/office/drawing/2014/main" val="342693145"/>
                    </a:ext>
                  </a:extLst>
                </a:gridCol>
              </a:tblGrid>
              <a:tr h="686538">
                <a:tc>
                  <a:txBody>
                    <a:bodyPr/>
                    <a:lstStyle/>
                    <a:p>
                      <a:endParaRPr lang="en-US" sz="1100"/>
                    </a:p>
                    <a:p>
                      <a:r>
                        <a:rPr lang="en-US" sz="1100" dirty="0"/>
                        <a:t>10/1/23-12/31/23</a:t>
                      </a:r>
                    </a:p>
                    <a:p>
                      <a:r>
                        <a:rPr lang="en-US" sz="1100" dirty="0"/>
                        <a:t>7 deficiencies/5 facilities</a:t>
                      </a:r>
                    </a:p>
                  </a:txBody>
                  <a:tcPr/>
                </a:tc>
                <a:tc>
                  <a:txBody>
                    <a:bodyPr/>
                    <a:lstStyle/>
                    <a:p>
                      <a:r>
                        <a:rPr lang="en-US" sz="900" dirty="0"/>
                        <a:t>Reason for Investigation</a:t>
                      </a:r>
                    </a:p>
                  </a:txBody>
                  <a:tcPr/>
                </a:tc>
                <a:tc>
                  <a:txBody>
                    <a:bodyPr/>
                    <a:lstStyle/>
                    <a:p>
                      <a:endParaRPr lang="en-US" sz="1100"/>
                    </a:p>
                    <a:p>
                      <a:r>
                        <a:rPr lang="en-US" sz="1100" dirty="0"/>
                        <a:t>1/1/24-3/31/24</a:t>
                      </a:r>
                    </a:p>
                    <a:p>
                      <a:r>
                        <a:rPr lang="en-US" sz="1100" dirty="0"/>
                        <a:t>6 deficiencies/5 facilities</a:t>
                      </a:r>
                    </a:p>
                  </a:txBody>
                  <a:tcPr/>
                </a:tc>
                <a:tc>
                  <a:txBody>
                    <a:bodyPr/>
                    <a:lstStyle/>
                    <a:p>
                      <a:r>
                        <a:rPr lang="en-US" sz="1100" dirty="0"/>
                        <a:t>Reason for Investigation</a:t>
                      </a:r>
                    </a:p>
                  </a:txBody>
                  <a:tcPr/>
                </a:tc>
                <a:tc>
                  <a:txBody>
                    <a:bodyPr/>
                    <a:lstStyle/>
                    <a:p>
                      <a:endParaRPr lang="en-US" sz="1100"/>
                    </a:p>
                    <a:p>
                      <a:r>
                        <a:rPr lang="en-US" sz="1100" dirty="0"/>
                        <a:t>4/1/24-6/30/24</a:t>
                      </a:r>
                    </a:p>
                  </a:txBody>
                  <a:tcPr/>
                </a:tc>
                <a:tc>
                  <a:txBody>
                    <a:bodyPr/>
                    <a:lstStyle/>
                    <a:p>
                      <a:r>
                        <a:rPr lang="en-US" sz="1100" dirty="0"/>
                        <a:t>Reason for Investigation</a:t>
                      </a:r>
                    </a:p>
                  </a:txBody>
                  <a:tcPr/>
                </a:tc>
                <a:tc>
                  <a:txBody>
                    <a:bodyPr/>
                    <a:lstStyle/>
                    <a:p>
                      <a:endParaRPr lang="en-US" sz="1100"/>
                    </a:p>
                    <a:p>
                      <a:r>
                        <a:rPr lang="en-US" sz="1100" dirty="0"/>
                        <a:t>7/1/24-9/30/24</a:t>
                      </a:r>
                    </a:p>
                  </a:txBody>
                  <a:tcPr/>
                </a:tc>
                <a:tc>
                  <a:txBody>
                    <a:bodyPr/>
                    <a:lstStyle/>
                    <a:p>
                      <a:r>
                        <a:rPr lang="en-US" sz="1100" dirty="0"/>
                        <a:t>Reason for Investigation</a:t>
                      </a:r>
                    </a:p>
                  </a:txBody>
                  <a:tcPr/>
                </a:tc>
                <a:extLst>
                  <a:ext uri="{0D108BD9-81ED-4DB2-BD59-A6C34878D82A}">
                    <a16:rowId xmlns:a16="http://schemas.microsoft.com/office/drawing/2014/main" val="707130323"/>
                  </a:ext>
                </a:extLst>
              </a:tr>
              <a:tr h="535500">
                <a:tc>
                  <a:txBody>
                    <a:bodyPr/>
                    <a:lstStyle/>
                    <a:p>
                      <a:r>
                        <a:rPr lang="en-US" sz="1100" dirty="0"/>
                        <a:t>F684, Quality of Care</a:t>
                      </a:r>
                    </a:p>
                  </a:txBody>
                  <a:tcPr/>
                </a:tc>
                <a:tc>
                  <a:txBody>
                    <a:bodyPr/>
                    <a:lstStyle/>
                    <a:p>
                      <a:r>
                        <a:rPr lang="en-US" sz="1100" dirty="0"/>
                        <a:t>Reportable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F684, Quality of Care</a:t>
                      </a:r>
                    </a:p>
                    <a:p>
                      <a:endParaRPr lang="en-US" sz="1100"/>
                    </a:p>
                  </a:txBody>
                  <a:tcPr/>
                </a:tc>
                <a:tc>
                  <a:txBody>
                    <a:bodyPr/>
                    <a:lstStyle/>
                    <a:p>
                      <a:r>
                        <a:rPr lang="en-US" sz="1100" dirty="0"/>
                        <a:t>Reportable</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367139817"/>
                  </a:ext>
                </a:extLst>
              </a:tr>
              <a:tr h="686538">
                <a:tc>
                  <a:txBody>
                    <a:bodyPr/>
                    <a:lstStyle/>
                    <a:p>
                      <a:r>
                        <a:rPr lang="en-US" sz="1100" dirty="0"/>
                        <a:t>F689, Free From Accidents/Hazards/Supervision/Device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Reportable</a:t>
                      </a:r>
                    </a:p>
                    <a:p>
                      <a:endParaRPr lang="en-US" sz="11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F689, Free From Accidents/Hazard Supervision/Device</a:t>
                      </a:r>
                    </a:p>
                    <a:p>
                      <a:endParaRPr lang="en-US" sz="1100"/>
                    </a:p>
                  </a:txBody>
                  <a:tcPr/>
                </a:tc>
                <a:tc>
                  <a:txBody>
                    <a:bodyPr/>
                    <a:lstStyle/>
                    <a:p>
                      <a:r>
                        <a:rPr lang="en-US" sz="1100" dirty="0"/>
                        <a:t>Reportable</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576652151"/>
                  </a:ext>
                </a:extLst>
              </a:tr>
              <a:tr h="535500">
                <a:tc>
                  <a:txBody>
                    <a:bodyPr/>
                    <a:lstStyle/>
                    <a:p>
                      <a:r>
                        <a:rPr lang="en-US" sz="1100" dirty="0"/>
                        <a:t>F600. Free from Abuse/Neglect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Reportable</a:t>
                      </a:r>
                    </a:p>
                    <a:p>
                      <a:endParaRPr lang="en-US" sz="11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F600. Free from Abuse/Neglect</a:t>
                      </a:r>
                    </a:p>
                    <a:p>
                      <a:endParaRPr lang="en-US" sz="1100"/>
                    </a:p>
                  </a:txBody>
                  <a:tcPr/>
                </a:tc>
                <a:tc>
                  <a:txBody>
                    <a:bodyPr/>
                    <a:lstStyle/>
                    <a:p>
                      <a:r>
                        <a:rPr lang="en-US" sz="1100" dirty="0"/>
                        <a:t>Certification Survey</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908331529"/>
                  </a:ext>
                </a:extLst>
              </a:tr>
              <a:tr h="384461">
                <a:tc>
                  <a:txBody>
                    <a:bodyPr/>
                    <a:lstStyle/>
                    <a:p>
                      <a:r>
                        <a:rPr lang="en-US" sz="1100" dirty="0"/>
                        <a:t>F678, CPR</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Reportable</a:t>
                      </a:r>
                    </a:p>
                    <a:p>
                      <a:endParaRPr lang="en-US" sz="11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F678, CPR</a:t>
                      </a:r>
                    </a:p>
                    <a:p>
                      <a:endParaRPr lang="en-US" sz="1100"/>
                    </a:p>
                  </a:txBody>
                  <a:tcPr/>
                </a:tc>
                <a:tc>
                  <a:txBody>
                    <a:bodyPr/>
                    <a:lstStyle/>
                    <a:p>
                      <a:r>
                        <a:rPr lang="en-US" sz="1100" dirty="0"/>
                        <a:t>Reportable</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315736703"/>
                  </a:ext>
                </a:extLst>
              </a:tr>
              <a:tr h="5355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F760. Significant Medication Errors </a:t>
                      </a:r>
                    </a:p>
                    <a:p>
                      <a:endParaRPr lang="en-US" sz="11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Reportable</a:t>
                      </a:r>
                    </a:p>
                    <a:p>
                      <a:endParaRPr lang="en-US" sz="11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F760. Significant Medication Errors </a:t>
                      </a:r>
                    </a:p>
                    <a:p>
                      <a:endParaRPr lang="en-US" sz="1100"/>
                    </a:p>
                  </a:txBody>
                  <a:tcPr/>
                </a:tc>
                <a:tc>
                  <a:txBody>
                    <a:bodyPr/>
                    <a:lstStyle/>
                    <a:p>
                      <a:r>
                        <a:rPr lang="en-US" sz="1100" dirty="0"/>
                        <a:t>Reportable</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979981680"/>
                  </a:ext>
                </a:extLst>
              </a:tr>
              <a:tr h="686538">
                <a:tc>
                  <a:txBody>
                    <a:bodyPr/>
                    <a:lstStyle/>
                    <a:p>
                      <a:endParaRPr lang="en-US" sz="1100"/>
                    </a:p>
                  </a:txBody>
                  <a:tcPr/>
                </a:tc>
                <a:tc>
                  <a:txBody>
                    <a:bodyPr/>
                    <a:lstStyle/>
                    <a:p>
                      <a:endParaRPr lang="en-US" sz="110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F805, Food in Form to Meet Individual Needs</a:t>
                      </a:r>
                    </a:p>
                    <a:p>
                      <a:endParaRPr lang="en-US" sz="1100"/>
                    </a:p>
                  </a:txBody>
                  <a:tcPr/>
                </a:tc>
                <a:tc>
                  <a:txBody>
                    <a:bodyPr/>
                    <a:lstStyle/>
                    <a:p>
                      <a:r>
                        <a:rPr lang="en-US" sz="1100" dirty="0"/>
                        <a:t>Reportable</a:t>
                      </a:r>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extLst>
                  <a:ext uri="{0D108BD9-81ED-4DB2-BD59-A6C34878D82A}">
                    <a16:rowId xmlns:a16="http://schemas.microsoft.com/office/drawing/2014/main" val="1244531349"/>
                  </a:ext>
                </a:extLst>
              </a:tr>
            </a:tbl>
          </a:graphicData>
        </a:graphic>
      </p:graphicFrame>
      <p:sp>
        <p:nvSpPr>
          <p:cNvPr id="4" name="Slide Number Placeholder 3">
            <a:extLst>
              <a:ext uri="{FF2B5EF4-FFF2-40B4-BE49-F238E27FC236}">
                <a16:creationId xmlns:a16="http://schemas.microsoft.com/office/drawing/2014/main" id="{EF883A61-49F0-D9CA-DFF6-B31EB02FB57C}"/>
              </a:ext>
            </a:extLst>
          </p:cNvPr>
          <p:cNvSpPr>
            <a:spLocks noGrp="1"/>
          </p:cNvSpPr>
          <p:nvPr>
            <p:ph type="sldNum" sz="quarter" idx="12"/>
          </p:nvPr>
        </p:nvSpPr>
        <p:spPr/>
        <p:txBody>
          <a:bodyPr/>
          <a:lstStyle/>
          <a:p>
            <a:fld id="{CC9F8154-A81A-4A8D-A425-57E1293BB990}" type="slidenum">
              <a:rPr lang="en-US" smtClean="0"/>
              <a:pPr/>
              <a:t>14</a:t>
            </a:fld>
            <a:endParaRPr lang="en-US"/>
          </a:p>
        </p:txBody>
      </p:sp>
    </p:spTree>
    <p:extLst>
      <p:ext uri="{BB962C8B-B14F-4D97-AF65-F5344CB8AC3E}">
        <p14:creationId xmlns:p14="http://schemas.microsoft.com/office/powerpoint/2010/main" val="24881386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4154B2-20D0-B55A-1B18-9C48C35D9F47}"/>
              </a:ext>
            </a:extLst>
          </p:cNvPr>
          <p:cNvSpPr>
            <a:spLocks noGrp="1"/>
          </p:cNvSpPr>
          <p:nvPr>
            <p:ph type="title"/>
          </p:nvPr>
        </p:nvSpPr>
        <p:spPr/>
        <p:txBody>
          <a:bodyPr/>
          <a:lstStyle/>
          <a:p>
            <a:r>
              <a:rPr lang="en-US"/>
              <a:t>Discussion</a:t>
            </a:r>
          </a:p>
        </p:txBody>
      </p:sp>
      <p:sp>
        <p:nvSpPr>
          <p:cNvPr id="3" name="Slide Number Placeholder 2">
            <a:extLst>
              <a:ext uri="{FF2B5EF4-FFF2-40B4-BE49-F238E27FC236}">
                <a16:creationId xmlns:a16="http://schemas.microsoft.com/office/drawing/2014/main" id="{78657C38-F59F-20F4-D250-294FBA75EC9E}"/>
              </a:ext>
            </a:extLst>
          </p:cNvPr>
          <p:cNvSpPr>
            <a:spLocks noGrp="1"/>
          </p:cNvSpPr>
          <p:nvPr>
            <p:ph type="sldNum" sz="quarter" idx="12"/>
          </p:nvPr>
        </p:nvSpPr>
        <p:spPr/>
        <p:txBody>
          <a:bodyPr/>
          <a:lstStyle/>
          <a:p>
            <a:fld id="{CC9F8154-A81A-4A8D-A425-57E1293BB990}" type="slidenum">
              <a:rPr lang="en-US" smtClean="0"/>
              <a:pPr/>
              <a:t>15</a:t>
            </a:fld>
            <a:endParaRPr lang="en-US"/>
          </a:p>
        </p:txBody>
      </p:sp>
    </p:spTree>
    <p:extLst>
      <p:ext uri="{BB962C8B-B14F-4D97-AF65-F5344CB8AC3E}">
        <p14:creationId xmlns:p14="http://schemas.microsoft.com/office/powerpoint/2010/main" val="20586855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CD2301-BC96-B995-143C-BD944B34ECEA}"/>
              </a:ext>
            </a:extLst>
          </p:cNvPr>
          <p:cNvSpPr>
            <a:spLocks noGrp="1"/>
          </p:cNvSpPr>
          <p:nvPr>
            <p:ph type="title"/>
          </p:nvPr>
        </p:nvSpPr>
        <p:spPr/>
        <p:txBody>
          <a:bodyPr/>
          <a:lstStyle/>
          <a:p>
            <a:r>
              <a:rPr lang="en-US">
                <a:solidFill>
                  <a:schemeClr val="bg1"/>
                </a:solidFill>
              </a:rPr>
              <a:t>Legislation</a:t>
            </a:r>
          </a:p>
        </p:txBody>
      </p:sp>
      <p:sp>
        <p:nvSpPr>
          <p:cNvPr id="3" name="Content Placeholder 2">
            <a:extLst>
              <a:ext uri="{FF2B5EF4-FFF2-40B4-BE49-F238E27FC236}">
                <a16:creationId xmlns:a16="http://schemas.microsoft.com/office/drawing/2014/main" id="{D9CE7B45-474B-D4C9-0B43-2F5EA9DD7338}"/>
              </a:ext>
            </a:extLst>
          </p:cNvPr>
          <p:cNvSpPr>
            <a:spLocks noGrp="1"/>
          </p:cNvSpPr>
          <p:nvPr>
            <p:ph idx="1"/>
          </p:nvPr>
        </p:nvSpPr>
        <p:spPr>
          <a:xfrm>
            <a:off x="838200" y="1160206"/>
            <a:ext cx="10515600" cy="2368807"/>
          </a:xfrm>
        </p:spPr>
        <p:txBody>
          <a:bodyPr>
            <a:normAutofit fontScale="25000" lnSpcReduction="20000"/>
          </a:bodyPr>
          <a:lstStyle/>
          <a:p>
            <a:pPr marL="0" indent="0" algn="just">
              <a:buNone/>
            </a:pPr>
            <a:r>
              <a:rPr lang="en-US" sz="6000" b="1">
                <a:solidFill>
                  <a:schemeClr val="bg1"/>
                </a:solidFill>
                <a:latin typeface="Times New Roman"/>
                <a:ea typeface="Open Sans"/>
                <a:cs typeface="Times New Roman"/>
              </a:rPr>
              <a:t>Sec. 17b-339. Nursing Home Financial Advisory Committee. Duties. Membership. Reports. Annual meeting.</a:t>
            </a:r>
            <a:r>
              <a:rPr lang="en-US" sz="6000">
                <a:solidFill>
                  <a:schemeClr val="bg1"/>
                </a:solidFill>
                <a:latin typeface="Times New Roman"/>
                <a:ea typeface="Open Sans"/>
                <a:cs typeface="Times New Roman"/>
              </a:rPr>
              <a:t> (a) There is established a Nursing Home Financial Advisory Committee to examine the financial solvency of nursing homes on an ongoing basis and to support the Departments of Social Services and Public Health in their mission to provide oversight to the nursing home industry on issues concerning the financial solvency of and quality of care provided by nursing homes. The committee shall convene not later than August 1, 2014, and consist of the following members: The Commissioner of Social Services, or the commissioner's designee; the Commissioner of Public Health, or the commissioner's designee; the Secretary of the Office of Policy and Management, or the secretary's designee; the executive director of the Connecticut Health and Education Facilities Authority, or the director's designee; the Long-Term Care Ombudsman and two members appointed by the Governor, one of whom shall be a representative of not-for-profit nursing homes and one of whom shall be a representative of for-profit nursing homes. In addition, the Labor Commissioner may appoint a nonvoting member to the committee. The Commissioner of Social Services and the Commissioner of Public Health, or their designees, shall be the chairpersons of the committee.</a:t>
            </a:r>
            <a:endParaRPr lang="en-US" sz="6000">
              <a:solidFill>
                <a:schemeClr val="bg1"/>
              </a:solidFill>
            </a:endParaRPr>
          </a:p>
          <a:p>
            <a:pPr marL="0" indent="0" algn="just">
              <a:buNone/>
            </a:pPr>
            <a:r>
              <a:rPr lang="en-US" sz="6000">
                <a:solidFill>
                  <a:schemeClr val="bg1"/>
                </a:solidFill>
                <a:latin typeface="Times New Roman"/>
                <a:ea typeface="Open Sans"/>
                <a:cs typeface="Times New Roman"/>
              </a:rPr>
              <a:t>(b) The committee shall (1) evaluate any information and data available, including, but not limited to, (A) quality of care, (B) acuity, (C) census, and (D) staffing levels of nursing homes operating in the state to assess the overall infrastructure and projected needs of such homes, and (2) recommend appropriate action consistent with the goals, strategies and long-term care needs set forth in the strategic plan developed pursuant to subsection (c) of section 17b-369 to the Commissioner of Social Services and the Commissioner of Public Health. The Commissioner of Social Services shall submit quarterly reports to the committee concerning pending nursing home requests for interim rate increases. Such reports shall, without identifying any requesting facility by name, list the amount of each increase requested, the reason for the request and the rate that will result if the request is granted.</a:t>
            </a:r>
            <a:endParaRPr lang="en-US" sz="6000">
              <a:solidFill>
                <a:schemeClr val="bg1"/>
              </a:solidFill>
            </a:endParaRPr>
          </a:p>
          <a:p>
            <a:pPr marL="0" indent="0" algn="just">
              <a:buNone/>
            </a:pPr>
            <a:r>
              <a:rPr lang="en-US" sz="6000">
                <a:solidFill>
                  <a:schemeClr val="bg1"/>
                </a:solidFill>
                <a:latin typeface="Times New Roman"/>
                <a:ea typeface="Open Sans"/>
                <a:cs typeface="Times New Roman"/>
              </a:rPr>
              <a:t>(c) Not later than January 1, 2015, and annually thereafter, the committee shall submit a report on its activities to the joint standing committees of the General Assembly having cognizance of matters relating to aging, appropriations and the budgets of state agencies, human services and public health, in accordance with the provisions of section 11-4a.</a:t>
            </a:r>
            <a:endParaRPr lang="en-US" sz="6000">
              <a:solidFill>
                <a:schemeClr val="bg1"/>
              </a:solidFill>
            </a:endParaRPr>
          </a:p>
          <a:p>
            <a:pPr marL="0" indent="0" algn="just">
              <a:buNone/>
            </a:pPr>
            <a:r>
              <a:rPr lang="en-US" sz="6000">
                <a:solidFill>
                  <a:schemeClr val="bg1"/>
                </a:solidFill>
                <a:latin typeface="Times New Roman"/>
                <a:ea typeface="Open Sans"/>
                <a:cs typeface="Times New Roman"/>
              </a:rPr>
              <a:t>(d) Not later than October 1, 2014, and quarterly thereafter, the committee shall meet with the chairpersons and ranking members of the joint standing committees of the General Assembly having cognizance of matters relating to appropriations and the budgets of state agencies, human services and public health to discuss activities of the committee relating to the financial solvency of and quality of care provided by nursing homes.</a:t>
            </a:r>
            <a:endParaRPr lang="en-US" sz="6000">
              <a:solidFill>
                <a:schemeClr val="bg1"/>
              </a:solidFill>
            </a:endParaRPr>
          </a:p>
          <a:p>
            <a:endParaRPr lang="en-US"/>
          </a:p>
        </p:txBody>
      </p:sp>
      <p:sp>
        <p:nvSpPr>
          <p:cNvPr id="4" name="Slide Number Placeholder 3">
            <a:extLst>
              <a:ext uri="{FF2B5EF4-FFF2-40B4-BE49-F238E27FC236}">
                <a16:creationId xmlns:a16="http://schemas.microsoft.com/office/drawing/2014/main" id="{9A8D0258-9CC7-A907-408C-0BE3353993D7}"/>
              </a:ext>
            </a:extLst>
          </p:cNvPr>
          <p:cNvSpPr>
            <a:spLocks noGrp="1"/>
          </p:cNvSpPr>
          <p:nvPr>
            <p:ph type="sldNum" sz="quarter" idx="12"/>
          </p:nvPr>
        </p:nvSpPr>
        <p:spPr/>
        <p:txBody>
          <a:bodyPr/>
          <a:lstStyle/>
          <a:p>
            <a:fld id="{CC9F8154-A81A-4A8D-A425-57E1293BB990}" type="slidenum">
              <a:rPr lang="en-US" smtClean="0"/>
              <a:pPr/>
              <a:t>2</a:t>
            </a:fld>
            <a:endParaRPr lang="en-US"/>
          </a:p>
        </p:txBody>
      </p:sp>
    </p:spTree>
    <p:extLst>
      <p:ext uri="{BB962C8B-B14F-4D97-AF65-F5344CB8AC3E}">
        <p14:creationId xmlns:p14="http://schemas.microsoft.com/office/powerpoint/2010/main" val="34387083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7C8398B-CD46-FF6D-F2D2-78D7B899099B}"/>
              </a:ext>
            </a:extLst>
          </p:cNvPr>
          <p:cNvSpPr txBox="1"/>
          <p:nvPr/>
        </p:nvSpPr>
        <p:spPr>
          <a:xfrm>
            <a:off x="2346158" y="683516"/>
            <a:ext cx="7218947" cy="707886"/>
          </a:xfrm>
          <a:prstGeom prst="rect">
            <a:avLst/>
          </a:prstGeom>
          <a:noFill/>
        </p:spPr>
        <p:txBody>
          <a:bodyPr wrap="square" rtlCol="0">
            <a:spAutoFit/>
          </a:bodyPr>
          <a:lstStyle/>
          <a:p>
            <a:pPr algn="ctr"/>
            <a:r>
              <a:rPr lang="en-US" sz="4000">
                <a:solidFill>
                  <a:schemeClr val="bg2"/>
                </a:solidFill>
              </a:rPr>
              <a:t>Agenda</a:t>
            </a:r>
          </a:p>
        </p:txBody>
      </p:sp>
      <p:sp>
        <p:nvSpPr>
          <p:cNvPr id="3" name="TextBox 2">
            <a:extLst>
              <a:ext uri="{FF2B5EF4-FFF2-40B4-BE49-F238E27FC236}">
                <a16:creationId xmlns:a16="http://schemas.microsoft.com/office/drawing/2014/main" id="{9956DF87-7731-3B7F-5CCE-E11C1CCA6259}"/>
              </a:ext>
            </a:extLst>
          </p:cNvPr>
          <p:cNvSpPr txBox="1"/>
          <p:nvPr/>
        </p:nvSpPr>
        <p:spPr>
          <a:xfrm>
            <a:off x="1917031" y="1884948"/>
            <a:ext cx="7940842" cy="3970318"/>
          </a:xfrm>
          <a:prstGeom prst="rect">
            <a:avLst/>
          </a:prstGeom>
          <a:noFill/>
        </p:spPr>
        <p:txBody>
          <a:bodyPr wrap="square" lIns="91440" tIns="45720" rIns="91440" bIns="45720" rtlCol="0" anchor="t">
            <a:spAutoFit/>
          </a:bodyPr>
          <a:lstStyle/>
          <a:p>
            <a:pPr marL="285750" indent="-285750">
              <a:buFont typeface="Arial" panose="020B0604020202020204" pitchFamily="34" charset="0"/>
              <a:buChar char="•"/>
            </a:pPr>
            <a:r>
              <a:rPr lang="en-US">
                <a:solidFill>
                  <a:schemeClr val="bg2"/>
                </a:solidFill>
              </a:rPr>
              <a:t>Welcome/Call to Order</a:t>
            </a:r>
          </a:p>
          <a:p>
            <a:pPr marL="285750" indent="-285750">
              <a:buFont typeface="Arial" panose="020B0604020202020204" pitchFamily="34" charset="0"/>
              <a:buChar char="•"/>
            </a:pPr>
            <a:r>
              <a:rPr lang="en-US">
                <a:solidFill>
                  <a:schemeClr val="bg2"/>
                </a:solidFill>
              </a:rPr>
              <a:t>Approval of January 10, 2024 meeting minutes</a:t>
            </a:r>
          </a:p>
          <a:p>
            <a:pPr marL="285750" indent="-285750">
              <a:buFont typeface="Arial" panose="020B0604020202020204" pitchFamily="34" charset="0"/>
              <a:buChar char="•"/>
            </a:pPr>
            <a:r>
              <a:rPr lang="en-US">
                <a:solidFill>
                  <a:schemeClr val="bg2"/>
                </a:solidFill>
              </a:rPr>
              <a:t>General Nursing Home Data for the Quarter and Year-To-Date</a:t>
            </a:r>
            <a:endParaRPr lang="en-US">
              <a:solidFill>
                <a:schemeClr val="bg2"/>
              </a:solidFill>
              <a:ea typeface="Open Sans"/>
              <a:cs typeface="Open Sans"/>
            </a:endParaRPr>
          </a:p>
          <a:p>
            <a:pPr marL="742950" lvl="1" indent="-285750">
              <a:buFont typeface="Wingdings" panose="05000000000000000000" pitchFamily="2" charset="2"/>
              <a:buChar char="Ø"/>
            </a:pPr>
            <a:r>
              <a:rPr lang="en-US">
                <a:solidFill>
                  <a:schemeClr val="bg2"/>
                </a:solidFill>
              </a:rPr>
              <a:t>Licensed Beds and Census</a:t>
            </a:r>
            <a:endParaRPr lang="en-US">
              <a:solidFill>
                <a:schemeClr val="bg2"/>
              </a:solidFill>
              <a:ea typeface="Open Sans"/>
              <a:cs typeface="Open Sans"/>
            </a:endParaRPr>
          </a:p>
          <a:p>
            <a:pPr marL="742950" lvl="1" indent="-285750">
              <a:buFont typeface="Wingdings" panose="05000000000000000000" pitchFamily="2" charset="2"/>
              <a:buChar char="Ø"/>
            </a:pPr>
            <a:r>
              <a:rPr lang="en-US">
                <a:solidFill>
                  <a:schemeClr val="bg2"/>
                </a:solidFill>
              </a:rPr>
              <a:t>Facilities by Size and Region</a:t>
            </a:r>
            <a:endParaRPr lang="en-US">
              <a:solidFill>
                <a:schemeClr val="bg2"/>
              </a:solidFill>
              <a:ea typeface="Open Sans"/>
              <a:cs typeface="Open Sans"/>
            </a:endParaRPr>
          </a:p>
          <a:p>
            <a:pPr marL="285750" indent="-285750">
              <a:buFont typeface="Arial" panose="020B0604020202020204" pitchFamily="34" charset="0"/>
              <a:buChar char="•"/>
            </a:pPr>
            <a:r>
              <a:rPr lang="en-US">
                <a:solidFill>
                  <a:schemeClr val="bg2"/>
                </a:solidFill>
              </a:rPr>
              <a:t>Receiverships, Bankruptcies, Closures, Temporary Managers</a:t>
            </a:r>
            <a:endParaRPr lang="en-US">
              <a:solidFill>
                <a:schemeClr val="bg2"/>
              </a:solidFill>
              <a:ea typeface="Open Sans"/>
              <a:cs typeface="Open Sans"/>
            </a:endParaRPr>
          </a:p>
          <a:p>
            <a:pPr marL="285750" indent="-285750">
              <a:buFont typeface="Arial" panose="020B0604020202020204" pitchFamily="34" charset="0"/>
              <a:buChar char="•"/>
            </a:pPr>
            <a:r>
              <a:rPr lang="en-US">
                <a:solidFill>
                  <a:schemeClr val="bg2"/>
                </a:solidFill>
              </a:rPr>
              <a:t>Request for interim rates</a:t>
            </a:r>
          </a:p>
          <a:p>
            <a:pPr marL="285750" indent="-285750">
              <a:buFont typeface="Arial" panose="020B0604020202020204" pitchFamily="34" charset="0"/>
              <a:buChar char="•"/>
            </a:pPr>
            <a:r>
              <a:rPr lang="en-US">
                <a:solidFill>
                  <a:schemeClr val="bg2"/>
                </a:solidFill>
                <a:ea typeface="Open Sans"/>
                <a:cs typeface="Open Sans"/>
              </a:rPr>
              <a:t>Change in Ownerships (CHOW’s)</a:t>
            </a:r>
          </a:p>
          <a:p>
            <a:pPr marL="285750" indent="-285750">
              <a:buFont typeface="Arial" panose="020B0604020202020204" pitchFamily="34" charset="0"/>
              <a:buChar char="•"/>
            </a:pPr>
            <a:r>
              <a:rPr lang="en-US">
                <a:solidFill>
                  <a:schemeClr val="bg2"/>
                </a:solidFill>
              </a:rPr>
              <a:t>Healthcare Quality and Safety Issues</a:t>
            </a:r>
          </a:p>
          <a:p>
            <a:pPr marL="285750" indent="-285750">
              <a:buFont typeface="Arial" panose="020B0604020202020204" pitchFamily="34" charset="0"/>
              <a:buChar char="•"/>
            </a:pPr>
            <a:r>
              <a:rPr lang="en-US">
                <a:solidFill>
                  <a:schemeClr val="bg2"/>
                </a:solidFill>
              </a:rPr>
              <a:t>July 10, 2024 meeting location: Hybrid?</a:t>
            </a:r>
          </a:p>
          <a:p>
            <a:pPr marL="285750" indent="-285750">
              <a:buFont typeface="Arial" panose="020B0604020202020204" pitchFamily="34" charset="0"/>
              <a:buChar char="•"/>
            </a:pPr>
            <a:r>
              <a:rPr lang="en-US">
                <a:solidFill>
                  <a:schemeClr val="bg2"/>
                </a:solidFill>
                <a:ea typeface="Open Sans"/>
                <a:cs typeface="Open Sans"/>
              </a:rPr>
              <a:t>Discussion</a:t>
            </a:r>
          </a:p>
          <a:p>
            <a:pPr marL="285750" indent="-285750">
              <a:buFont typeface="Arial" panose="020B0604020202020204" pitchFamily="34" charset="0"/>
              <a:buChar char="•"/>
            </a:pPr>
            <a:endParaRPr lang="en-US">
              <a:solidFill>
                <a:schemeClr val="bg2"/>
              </a:solidFill>
              <a:highlight>
                <a:srgbClr val="C0C0C0"/>
              </a:highlight>
              <a:ea typeface="Open Sans"/>
              <a:cs typeface="Open Sans"/>
            </a:endParaRPr>
          </a:p>
          <a:p>
            <a:pPr lvl="1"/>
            <a:endParaRPr lang="en-US">
              <a:solidFill>
                <a:schemeClr val="bg2"/>
              </a:solidFill>
              <a:highlight>
                <a:srgbClr val="C0C0C0"/>
              </a:highlight>
              <a:ea typeface="Open Sans"/>
              <a:cs typeface="Open Sans"/>
            </a:endParaRPr>
          </a:p>
          <a:p>
            <a:pPr marL="285750" indent="-285750">
              <a:buFont typeface="Arial" panose="020B0604020202020204" pitchFamily="34" charset="0"/>
              <a:buChar char="•"/>
            </a:pPr>
            <a:endParaRPr lang="en-US">
              <a:solidFill>
                <a:schemeClr val="bg2"/>
              </a:solidFill>
            </a:endParaRPr>
          </a:p>
        </p:txBody>
      </p:sp>
      <p:sp>
        <p:nvSpPr>
          <p:cNvPr id="4" name="Slide Number Placeholder 3">
            <a:extLst>
              <a:ext uri="{FF2B5EF4-FFF2-40B4-BE49-F238E27FC236}">
                <a16:creationId xmlns:a16="http://schemas.microsoft.com/office/drawing/2014/main" id="{62CE5892-539F-0184-906D-4E07171506EB}"/>
              </a:ext>
            </a:extLst>
          </p:cNvPr>
          <p:cNvSpPr>
            <a:spLocks noGrp="1"/>
          </p:cNvSpPr>
          <p:nvPr>
            <p:ph type="sldNum" sz="quarter" idx="12"/>
          </p:nvPr>
        </p:nvSpPr>
        <p:spPr/>
        <p:txBody>
          <a:bodyPr/>
          <a:lstStyle/>
          <a:p>
            <a:fld id="{CC9F8154-A81A-4A8D-A425-57E1293BB990}" type="slidenum">
              <a:rPr lang="en-US" smtClean="0"/>
              <a:pPr/>
              <a:t>3</a:t>
            </a:fld>
            <a:endParaRPr lang="en-US"/>
          </a:p>
        </p:txBody>
      </p:sp>
    </p:spTree>
    <p:extLst>
      <p:ext uri="{BB962C8B-B14F-4D97-AF65-F5344CB8AC3E}">
        <p14:creationId xmlns:p14="http://schemas.microsoft.com/office/powerpoint/2010/main" val="1330856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BC6416BB-0984-5BD7-DCA6-20A4C9DEC4A9}"/>
              </a:ext>
            </a:extLst>
          </p:cNvPr>
          <p:cNvSpPr txBox="1"/>
          <p:nvPr/>
        </p:nvSpPr>
        <p:spPr>
          <a:xfrm>
            <a:off x="1767548" y="163971"/>
            <a:ext cx="8656903" cy="707886"/>
          </a:xfrm>
          <a:prstGeom prst="rect">
            <a:avLst/>
          </a:prstGeom>
          <a:noFill/>
        </p:spPr>
        <p:txBody>
          <a:bodyPr wrap="square" rtlCol="0">
            <a:spAutoFit/>
          </a:bodyPr>
          <a:lstStyle/>
          <a:p>
            <a:pPr algn="ctr"/>
            <a:r>
              <a:rPr lang="en-US" sz="4000">
                <a:solidFill>
                  <a:schemeClr val="bg2"/>
                </a:solidFill>
                <a:latin typeface="+mj-lt"/>
              </a:rPr>
              <a:t>Bed Capacity-Census Data</a:t>
            </a:r>
          </a:p>
        </p:txBody>
      </p:sp>
      <p:sp>
        <p:nvSpPr>
          <p:cNvPr id="2" name="Slide Number Placeholder 1">
            <a:extLst>
              <a:ext uri="{FF2B5EF4-FFF2-40B4-BE49-F238E27FC236}">
                <a16:creationId xmlns:a16="http://schemas.microsoft.com/office/drawing/2014/main" id="{26781C16-770C-04A8-A44A-10F5E5EE6878}"/>
              </a:ext>
            </a:extLst>
          </p:cNvPr>
          <p:cNvSpPr>
            <a:spLocks noGrp="1"/>
          </p:cNvSpPr>
          <p:nvPr>
            <p:ph type="sldNum" sz="quarter" idx="12"/>
          </p:nvPr>
        </p:nvSpPr>
        <p:spPr/>
        <p:txBody>
          <a:bodyPr/>
          <a:lstStyle/>
          <a:p>
            <a:fld id="{CC9F8154-A81A-4A8D-A425-57E1293BB990}" type="slidenum">
              <a:rPr lang="en-US" smtClean="0">
                <a:solidFill>
                  <a:schemeClr val="bg2"/>
                </a:solidFill>
              </a:rPr>
              <a:pPr/>
              <a:t>4</a:t>
            </a:fld>
            <a:endParaRPr lang="en-US">
              <a:solidFill>
                <a:schemeClr val="bg2"/>
              </a:solidFill>
            </a:endParaRPr>
          </a:p>
        </p:txBody>
      </p:sp>
      <p:pic>
        <p:nvPicPr>
          <p:cNvPr id="5" name="Picture 4">
            <a:extLst>
              <a:ext uri="{FF2B5EF4-FFF2-40B4-BE49-F238E27FC236}">
                <a16:creationId xmlns:a16="http://schemas.microsoft.com/office/drawing/2014/main" id="{6DB7030B-80F7-4BC0-4FCC-4412EDE0A59C}"/>
              </a:ext>
            </a:extLst>
          </p:cNvPr>
          <p:cNvPicPr>
            <a:picLocks noChangeAspect="1"/>
          </p:cNvPicPr>
          <p:nvPr/>
        </p:nvPicPr>
        <p:blipFill>
          <a:blip r:embed="rId3"/>
          <a:stretch>
            <a:fillRect/>
          </a:stretch>
        </p:blipFill>
        <p:spPr>
          <a:xfrm>
            <a:off x="1593747" y="799638"/>
            <a:ext cx="9016796" cy="5246433"/>
          </a:xfrm>
          <a:prstGeom prst="rect">
            <a:avLst/>
          </a:prstGeom>
        </p:spPr>
      </p:pic>
    </p:spTree>
    <p:extLst>
      <p:ext uri="{BB962C8B-B14F-4D97-AF65-F5344CB8AC3E}">
        <p14:creationId xmlns:p14="http://schemas.microsoft.com/office/powerpoint/2010/main" val="39972546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A3C1D7-3ED9-87E5-4B89-F134D7E5F3BC}"/>
              </a:ext>
            </a:extLst>
          </p:cNvPr>
          <p:cNvSpPr>
            <a:spLocks noGrp="1"/>
          </p:cNvSpPr>
          <p:nvPr>
            <p:ph type="title"/>
          </p:nvPr>
        </p:nvSpPr>
        <p:spPr>
          <a:xfrm>
            <a:off x="621829" y="169863"/>
            <a:ext cx="10948339" cy="1325563"/>
          </a:xfrm>
        </p:spPr>
        <p:txBody>
          <a:bodyPr/>
          <a:lstStyle/>
          <a:p>
            <a:r>
              <a:rPr lang="en-US">
                <a:solidFill>
                  <a:schemeClr val="bg2"/>
                </a:solidFill>
                <a:latin typeface="D-DIN Condensed"/>
              </a:rPr>
              <a:t>Number of Homes by Bed Count</a:t>
            </a:r>
            <a:br>
              <a:rPr lang="en-US">
                <a:solidFill>
                  <a:schemeClr val="bg2"/>
                </a:solidFill>
                <a:latin typeface="D-DIN Condensed"/>
              </a:rPr>
            </a:br>
            <a:r>
              <a:rPr lang="en-US">
                <a:solidFill>
                  <a:schemeClr val="bg2"/>
                </a:solidFill>
                <a:latin typeface="D-DIN Condensed"/>
              </a:rPr>
              <a:t>N=198* Nursing Homes</a:t>
            </a:r>
          </a:p>
        </p:txBody>
      </p:sp>
      <p:graphicFrame>
        <p:nvGraphicFramePr>
          <p:cNvPr id="7" name="Content Placeholder 6">
            <a:extLst>
              <a:ext uri="{FF2B5EF4-FFF2-40B4-BE49-F238E27FC236}">
                <a16:creationId xmlns:a16="http://schemas.microsoft.com/office/drawing/2014/main" id="{8AC91727-218F-B9DB-8DDE-D60CE3CA21D7}"/>
              </a:ext>
            </a:extLst>
          </p:cNvPr>
          <p:cNvGraphicFramePr>
            <a:graphicFrameLocks noGrp="1"/>
          </p:cNvGraphicFramePr>
          <p:nvPr>
            <p:ph idx="1"/>
            <p:extLst>
              <p:ext uri="{D42A27DB-BD31-4B8C-83A1-F6EECF244321}">
                <p14:modId xmlns:p14="http://schemas.microsoft.com/office/powerpoint/2010/main" val="4290346969"/>
              </p:ext>
            </p:extLst>
          </p:nvPr>
        </p:nvGraphicFramePr>
        <p:xfrm>
          <a:off x="621830" y="1373666"/>
          <a:ext cx="10948340" cy="4691801"/>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a:extLst>
              <a:ext uri="{FF2B5EF4-FFF2-40B4-BE49-F238E27FC236}">
                <a16:creationId xmlns:a16="http://schemas.microsoft.com/office/drawing/2014/main" id="{02815902-B455-67FE-5843-878FEC71133D}"/>
              </a:ext>
            </a:extLst>
          </p:cNvPr>
          <p:cNvSpPr>
            <a:spLocks noGrp="1"/>
          </p:cNvSpPr>
          <p:nvPr>
            <p:ph type="sldNum" sz="quarter" idx="12"/>
          </p:nvPr>
        </p:nvSpPr>
        <p:spPr/>
        <p:txBody>
          <a:bodyPr/>
          <a:lstStyle/>
          <a:p>
            <a:fld id="{CC9F8154-A81A-4A8D-A425-57E1293BB990}" type="slidenum">
              <a:rPr lang="en-US" smtClean="0">
                <a:solidFill>
                  <a:schemeClr val="bg2"/>
                </a:solidFill>
              </a:rPr>
              <a:pPr/>
              <a:t>5</a:t>
            </a:fld>
            <a:endParaRPr lang="en-US">
              <a:solidFill>
                <a:schemeClr val="bg2"/>
              </a:solidFill>
            </a:endParaRPr>
          </a:p>
        </p:txBody>
      </p:sp>
      <p:sp>
        <p:nvSpPr>
          <p:cNvPr id="3" name="TextBox 2">
            <a:extLst>
              <a:ext uri="{FF2B5EF4-FFF2-40B4-BE49-F238E27FC236}">
                <a16:creationId xmlns:a16="http://schemas.microsoft.com/office/drawing/2014/main" id="{EC94155E-7A9B-7099-F9C1-9445195F8E08}"/>
              </a:ext>
            </a:extLst>
          </p:cNvPr>
          <p:cNvSpPr txBox="1"/>
          <p:nvPr/>
        </p:nvSpPr>
        <p:spPr>
          <a:xfrm>
            <a:off x="7660353" y="6356350"/>
            <a:ext cx="2743200" cy="369332"/>
          </a:xfrm>
          <a:prstGeom prst="rect">
            <a:avLst/>
          </a:prstGeom>
          <a:noFill/>
        </p:spPr>
        <p:txBody>
          <a:bodyPr wrap="square" rtlCol="0">
            <a:spAutoFit/>
          </a:bodyPr>
          <a:lstStyle/>
          <a:p>
            <a:r>
              <a:rPr lang="en-US">
                <a:solidFill>
                  <a:schemeClr val="bg2"/>
                </a:solidFill>
              </a:rPr>
              <a:t>*updated 4/1/24</a:t>
            </a:r>
          </a:p>
        </p:txBody>
      </p:sp>
    </p:spTree>
    <p:extLst>
      <p:ext uri="{BB962C8B-B14F-4D97-AF65-F5344CB8AC3E}">
        <p14:creationId xmlns:p14="http://schemas.microsoft.com/office/powerpoint/2010/main" val="17695237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92C32-249E-8EC2-79DC-81E53D735289}"/>
              </a:ext>
            </a:extLst>
          </p:cNvPr>
          <p:cNvSpPr>
            <a:spLocks noGrp="1"/>
          </p:cNvSpPr>
          <p:nvPr>
            <p:ph type="title"/>
          </p:nvPr>
        </p:nvSpPr>
        <p:spPr/>
        <p:txBody>
          <a:bodyPr/>
          <a:lstStyle/>
          <a:p>
            <a:r>
              <a:rPr lang="en-US"/>
              <a:t>Bed Capacity Data</a:t>
            </a:r>
          </a:p>
        </p:txBody>
      </p:sp>
      <p:pic>
        <p:nvPicPr>
          <p:cNvPr id="6" name="Content Placeholder 5">
            <a:extLst>
              <a:ext uri="{FF2B5EF4-FFF2-40B4-BE49-F238E27FC236}">
                <a16:creationId xmlns:a16="http://schemas.microsoft.com/office/drawing/2014/main" id="{8A56B248-5BD7-0397-07E5-36BC7544FD95}"/>
              </a:ext>
            </a:extLst>
          </p:cNvPr>
          <p:cNvPicPr>
            <a:picLocks noGrp="1" noChangeAspect="1"/>
          </p:cNvPicPr>
          <p:nvPr>
            <p:ph idx="1"/>
          </p:nvPr>
        </p:nvPicPr>
        <p:blipFill>
          <a:blip r:embed="rId3"/>
          <a:stretch>
            <a:fillRect/>
          </a:stretch>
        </p:blipFill>
        <p:spPr>
          <a:xfrm>
            <a:off x="619125" y="1352550"/>
            <a:ext cx="10734675" cy="4362450"/>
          </a:xfrm>
        </p:spPr>
      </p:pic>
      <p:sp>
        <p:nvSpPr>
          <p:cNvPr id="4" name="Slide Number Placeholder 3">
            <a:extLst>
              <a:ext uri="{FF2B5EF4-FFF2-40B4-BE49-F238E27FC236}">
                <a16:creationId xmlns:a16="http://schemas.microsoft.com/office/drawing/2014/main" id="{6BA33470-C8A3-0CF3-890E-F6556324B6BC}"/>
              </a:ext>
            </a:extLst>
          </p:cNvPr>
          <p:cNvSpPr>
            <a:spLocks noGrp="1"/>
          </p:cNvSpPr>
          <p:nvPr>
            <p:ph type="sldNum" sz="quarter" idx="12"/>
          </p:nvPr>
        </p:nvSpPr>
        <p:spPr/>
        <p:txBody>
          <a:bodyPr/>
          <a:lstStyle/>
          <a:p>
            <a:fld id="{CC9F8154-A81A-4A8D-A425-57E1293BB990}" type="slidenum">
              <a:rPr lang="en-US" smtClean="0"/>
              <a:pPr/>
              <a:t>6</a:t>
            </a:fld>
            <a:endParaRPr lang="en-US"/>
          </a:p>
        </p:txBody>
      </p:sp>
    </p:spTree>
    <p:extLst>
      <p:ext uri="{BB962C8B-B14F-4D97-AF65-F5344CB8AC3E}">
        <p14:creationId xmlns:p14="http://schemas.microsoft.com/office/powerpoint/2010/main" val="2241325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832497B-13C7-D589-8D54-6577E894BB6A}"/>
              </a:ext>
            </a:extLst>
          </p:cNvPr>
          <p:cNvSpPr>
            <a:spLocks noGrp="1"/>
          </p:cNvSpPr>
          <p:nvPr>
            <p:ph type="sldNum" sz="quarter" idx="12"/>
          </p:nvPr>
        </p:nvSpPr>
        <p:spPr>
          <a:xfrm>
            <a:off x="8610600" y="6356350"/>
            <a:ext cx="2743200" cy="365125"/>
          </a:xfrm>
        </p:spPr>
        <p:txBody>
          <a:bodyPr/>
          <a:lstStyle/>
          <a:p>
            <a:fld id="{CC9F8154-A81A-4A8D-A425-57E1293BB990}" type="slidenum">
              <a:rPr lang="en-US" smtClean="0"/>
              <a:pPr/>
              <a:t>7</a:t>
            </a:fld>
            <a:endParaRPr lang="en-US"/>
          </a:p>
        </p:txBody>
      </p:sp>
      <p:sp>
        <p:nvSpPr>
          <p:cNvPr id="4" name="Title 2">
            <a:extLst>
              <a:ext uri="{FF2B5EF4-FFF2-40B4-BE49-F238E27FC236}">
                <a16:creationId xmlns:a16="http://schemas.microsoft.com/office/drawing/2014/main" id="{275F670A-F8AE-90CB-2F94-BB12461D5B2E}"/>
              </a:ext>
            </a:extLst>
          </p:cNvPr>
          <p:cNvSpPr txBox="1">
            <a:spLocks/>
          </p:cNvSpPr>
          <p:nvPr/>
        </p:nvSpPr>
        <p:spPr>
          <a:xfrm>
            <a:off x="941681" y="194184"/>
            <a:ext cx="10515600" cy="132556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400" kern="1200">
                <a:solidFill>
                  <a:schemeClr val="bg2"/>
                </a:solidFill>
                <a:latin typeface="D-DIN Condensed" panose="020B0806030202030204" pitchFamily="34" charset="0"/>
                <a:ea typeface="+mj-ea"/>
                <a:cs typeface="+mj-cs"/>
              </a:defRPr>
            </a:lvl1pPr>
          </a:lstStyle>
          <a:p>
            <a:r>
              <a:rPr lang="en-US" sz="4000">
                <a:latin typeface="D-DIN Condensed"/>
              </a:rPr>
              <a:t>Nursing Home Receiverships, Bankruptcies, Temporary Managers and Closures</a:t>
            </a:r>
            <a:endParaRPr lang="en-US" sz="4000"/>
          </a:p>
        </p:txBody>
      </p:sp>
      <p:graphicFrame>
        <p:nvGraphicFramePr>
          <p:cNvPr id="12" name="Table 11">
            <a:extLst>
              <a:ext uri="{FF2B5EF4-FFF2-40B4-BE49-F238E27FC236}">
                <a16:creationId xmlns:a16="http://schemas.microsoft.com/office/drawing/2014/main" id="{BCDDBE5E-4659-B189-3CDB-4E020C11471A}"/>
              </a:ext>
            </a:extLst>
          </p:cNvPr>
          <p:cNvGraphicFramePr>
            <a:graphicFrameLocks noGrp="1"/>
          </p:cNvGraphicFramePr>
          <p:nvPr>
            <p:extLst>
              <p:ext uri="{D42A27DB-BD31-4B8C-83A1-F6EECF244321}">
                <p14:modId xmlns:p14="http://schemas.microsoft.com/office/powerpoint/2010/main" val="1559092291"/>
              </p:ext>
            </p:extLst>
          </p:nvPr>
        </p:nvGraphicFramePr>
        <p:xfrm>
          <a:off x="282677" y="1831258"/>
          <a:ext cx="11180464" cy="3183404"/>
        </p:xfrm>
        <a:graphic>
          <a:graphicData uri="http://schemas.openxmlformats.org/drawingml/2006/table">
            <a:tbl>
              <a:tblPr firstRow="1" bandRow="1">
                <a:tableStyleId>{5C22544A-7EE6-4342-B048-85BDC9FD1C3A}</a:tableStyleId>
              </a:tblPr>
              <a:tblGrid>
                <a:gridCol w="1142693">
                  <a:extLst>
                    <a:ext uri="{9D8B030D-6E8A-4147-A177-3AD203B41FA5}">
                      <a16:colId xmlns:a16="http://schemas.microsoft.com/office/drawing/2014/main" val="1520496229"/>
                    </a:ext>
                  </a:extLst>
                </a:gridCol>
                <a:gridCol w="2969917">
                  <a:extLst>
                    <a:ext uri="{9D8B030D-6E8A-4147-A177-3AD203B41FA5}">
                      <a16:colId xmlns:a16="http://schemas.microsoft.com/office/drawing/2014/main" val="2911490857"/>
                    </a:ext>
                  </a:extLst>
                </a:gridCol>
                <a:gridCol w="1623259">
                  <a:extLst>
                    <a:ext uri="{9D8B030D-6E8A-4147-A177-3AD203B41FA5}">
                      <a16:colId xmlns:a16="http://schemas.microsoft.com/office/drawing/2014/main" val="911054356"/>
                    </a:ext>
                  </a:extLst>
                </a:gridCol>
                <a:gridCol w="2959570">
                  <a:extLst>
                    <a:ext uri="{9D8B030D-6E8A-4147-A177-3AD203B41FA5}">
                      <a16:colId xmlns:a16="http://schemas.microsoft.com/office/drawing/2014/main" val="117042652"/>
                    </a:ext>
                  </a:extLst>
                </a:gridCol>
                <a:gridCol w="2485025">
                  <a:extLst>
                    <a:ext uri="{9D8B030D-6E8A-4147-A177-3AD203B41FA5}">
                      <a16:colId xmlns:a16="http://schemas.microsoft.com/office/drawing/2014/main" val="771784994"/>
                    </a:ext>
                  </a:extLst>
                </a:gridCol>
              </a:tblGrid>
              <a:tr h="1146962">
                <a:tc>
                  <a:txBody>
                    <a:bodyPr/>
                    <a:lstStyle/>
                    <a:p>
                      <a:pPr algn="ctr" fontAlgn="ctr"/>
                      <a:r>
                        <a:rPr lang="en-US" sz="2000" b="1" i="0" u="none" strike="noStrike">
                          <a:solidFill>
                            <a:srgbClr val="F2F2F2"/>
                          </a:solidFill>
                          <a:effectLst/>
                          <a:latin typeface="Open Sans"/>
                        </a:rPr>
                        <a:t>​Fiscal Year</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2F2F2"/>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0771BB"/>
                    </a:solidFill>
                  </a:tcPr>
                </a:tc>
                <a:tc>
                  <a:txBody>
                    <a:bodyPr/>
                    <a:lstStyle/>
                    <a:p>
                      <a:pPr algn="ctr" fontAlgn="ctr"/>
                      <a:r>
                        <a:rPr lang="en-US" sz="2000" b="1" i="0" u="none" strike="noStrike">
                          <a:solidFill>
                            <a:srgbClr val="F2F2F2"/>
                          </a:solidFill>
                          <a:effectLst/>
                          <a:latin typeface="Open Sans"/>
                        </a:rPr>
                        <a:t>Receivership​</a:t>
                      </a: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0771BB"/>
                    </a:solidFill>
                  </a:tcPr>
                </a:tc>
                <a:tc>
                  <a:txBody>
                    <a:bodyPr/>
                    <a:lstStyle/>
                    <a:p>
                      <a:pPr algn="ctr" fontAlgn="ctr"/>
                      <a:r>
                        <a:rPr lang="en-US" sz="2000" b="1" i="0" u="none" strike="noStrike">
                          <a:solidFill>
                            <a:srgbClr val="F2F2F2"/>
                          </a:solidFill>
                          <a:effectLst/>
                          <a:latin typeface="Open Sans"/>
                        </a:rPr>
                        <a:t>Bankruptcy</a:t>
                      </a: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0771BB"/>
                    </a:solidFill>
                  </a:tcPr>
                </a:tc>
                <a:tc>
                  <a:txBody>
                    <a:bodyPr/>
                    <a:lstStyle/>
                    <a:p>
                      <a:pPr algn="ctr" fontAlgn="ctr"/>
                      <a:r>
                        <a:rPr lang="en-US" sz="2000" b="1" i="0" u="none" strike="noStrike">
                          <a:solidFill>
                            <a:srgbClr val="F2F2F2"/>
                          </a:solidFill>
                          <a:effectLst/>
                          <a:latin typeface="Open Sans"/>
                        </a:rPr>
                        <a:t>Temporary Manager​</a:t>
                      </a: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0771BB"/>
                    </a:solidFill>
                  </a:tcPr>
                </a:tc>
                <a:tc>
                  <a:txBody>
                    <a:bodyPr/>
                    <a:lstStyle/>
                    <a:p>
                      <a:pPr algn="ctr" fontAlgn="ctr"/>
                      <a:r>
                        <a:rPr lang="en-US" sz="2000" b="1" i="0" u="none" strike="noStrike">
                          <a:solidFill>
                            <a:srgbClr val="F2F2F2"/>
                          </a:solidFill>
                          <a:effectLst/>
                          <a:latin typeface="Open Sans"/>
                        </a:rPr>
                        <a:t>Voluntary Closure</a:t>
                      </a: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0771BB"/>
                    </a:solidFill>
                  </a:tcPr>
                </a:tc>
                <a:extLst>
                  <a:ext uri="{0D108BD9-81ED-4DB2-BD59-A6C34878D82A}">
                    <a16:rowId xmlns:a16="http://schemas.microsoft.com/office/drawing/2014/main" val="2226840971"/>
                  </a:ext>
                </a:extLst>
              </a:tr>
              <a:tr h="889480">
                <a:tc>
                  <a:txBody>
                    <a:bodyPr/>
                    <a:lstStyle/>
                    <a:p>
                      <a:pPr algn="ctr" fontAlgn="ctr"/>
                      <a:r>
                        <a:rPr lang="en-US" sz="1800" b="0" i="0" u="none" strike="noStrike">
                          <a:solidFill>
                            <a:srgbClr val="054266"/>
                          </a:solidFill>
                          <a:effectLst/>
                          <a:latin typeface="Open Sans"/>
                        </a:rPr>
                        <a:t>SFY24</a:t>
                      </a:r>
                    </a:p>
                    <a:p>
                      <a:pPr algn="ctr" fontAlgn="ctr"/>
                      <a:r>
                        <a:rPr lang="en-US" sz="1800" b="0" i="0" u="none" strike="noStrike">
                          <a:solidFill>
                            <a:srgbClr val="054266"/>
                          </a:solidFill>
                          <a:effectLst/>
                          <a:latin typeface="Open Sans"/>
                        </a:rPr>
                        <a:t>7/1/23-3/31/24</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2F2F2"/>
                      </a:solidFill>
                      <a:prstDash val="solid"/>
                      <a:round/>
                      <a:headEnd type="none" w="med" len="med"/>
                      <a:tailEnd type="none" w="med" len="med"/>
                    </a:lnR>
                    <a:lnT w="12700" cap="flat" cmpd="sng" algn="ctr">
                      <a:solidFill>
                        <a:srgbClr val="F2F2F2"/>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CCD5E7"/>
                    </a:solidFill>
                  </a:tcPr>
                </a:tc>
                <a:tc>
                  <a:txBody>
                    <a:bodyPr/>
                    <a:lstStyle/>
                    <a:p>
                      <a:pPr algn="l" fontAlgn="ctr"/>
                      <a:r>
                        <a:rPr lang="en-US" sz="1800" b="0" i="0" u="none" strike="noStrike">
                          <a:solidFill>
                            <a:srgbClr val="054266"/>
                          </a:solidFill>
                          <a:effectLst/>
                          <a:latin typeface="Open Sans"/>
                        </a:rPr>
                        <a:t> Trinity Terraces  </a:t>
                      </a:r>
                      <a:endParaRPr lang="en-US"/>
                    </a:p>
                    <a:p>
                      <a:pPr lvl="0" algn="l">
                        <a:buNone/>
                      </a:pPr>
                      <a:r>
                        <a:rPr lang="en-US" sz="1800" b="0" i="0" u="none" strike="noStrike">
                          <a:solidFill>
                            <a:srgbClr val="054266"/>
                          </a:solidFill>
                          <a:effectLst/>
                          <a:latin typeface="Open Sans"/>
                        </a:rPr>
                        <a:t>(Jan. 2024, 46 beds)</a:t>
                      </a:r>
                    </a:p>
                    <a:p>
                      <a:pPr lvl="0" algn="l">
                        <a:buNone/>
                      </a:pPr>
                      <a:endParaRPr lang="en-US" sz="1800" b="0" i="0" u="none" strike="noStrike">
                        <a:solidFill>
                          <a:srgbClr val="054266"/>
                        </a:solidFill>
                        <a:effectLst/>
                        <a:latin typeface="Open Sans"/>
                      </a:endParaRP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12700" cap="flat" cmpd="sng" algn="ctr">
                      <a:solidFill>
                        <a:srgbClr val="F2F2F2"/>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CCD5E7"/>
                    </a:solidFill>
                  </a:tcPr>
                </a:tc>
                <a:tc>
                  <a:txBody>
                    <a:bodyPr/>
                    <a:lstStyle/>
                    <a:p>
                      <a:pPr algn="ctr" fontAlgn="ctr"/>
                      <a:r>
                        <a:rPr lang="en-US" sz="1800" b="0" i="0" u="none" strike="noStrike">
                          <a:solidFill>
                            <a:srgbClr val="054266"/>
                          </a:solidFill>
                          <a:effectLst/>
                          <a:latin typeface="Open Sans"/>
                        </a:rPr>
                        <a:t>0</a:t>
                      </a: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12700" cap="flat" cmpd="sng" algn="ctr">
                      <a:solidFill>
                        <a:srgbClr val="F2F2F2"/>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CCD5E7"/>
                    </a:solidFill>
                  </a:tcPr>
                </a:tc>
                <a:tc>
                  <a:txBody>
                    <a:bodyPr/>
                    <a:lstStyle/>
                    <a:p>
                      <a:pPr algn="ctr" fontAlgn="ctr"/>
                      <a:r>
                        <a:rPr lang="en-US" sz="1800" b="0" i="0" u="none" strike="noStrike">
                          <a:solidFill>
                            <a:srgbClr val="054266"/>
                          </a:solidFill>
                          <a:effectLst/>
                          <a:latin typeface="Open Sans"/>
                        </a:rPr>
                        <a:t>0</a:t>
                      </a: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12700" cap="flat" cmpd="sng" algn="ctr">
                      <a:solidFill>
                        <a:srgbClr val="F2F2F2"/>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CCD5E7"/>
                    </a:solidFill>
                  </a:tcPr>
                </a:tc>
                <a:tc>
                  <a:txBody>
                    <a:bodyPr/>
                    <a:lstStyle/>
                    <a:p>
                      <a:pPr algn="ctr" fontAlgn="ctr"/>
                      <a:r>
                        <a:rPr lang="en-US" sz="1800" b="0" i="0" u="none" strike="noStrike">
                          <a:solidFill>
                            <a:srgbClr val="054266"/>
                          </a:solidFill>
                          <a:effectLst/>
                          <a:latin typeface="Open Sans"/>
                        </a:rPr>
                        <a:t>4*</a:t>
                      </a: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12700" cap="flat" cmpd="sng" algn="ctr">
                      <a:solidFill>
                        <a:srgbClr val="F2F2F2"/>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CCD5E7"/>
                    </a:solidFill>
                  </a:tcPr>
                </a:tc>
                <a:extLst>
                  <a:ext uri="{0D108BD9-81ED-4DB2-BD59-A6C34878D82A}">
                    <a16:rowId xmlns:a16="http://schemas.microsoft.com/office/drawing/2014/main" val="3859060628"/>
                  </a:ext>
                </a:extLst>
              </a:tr>
              <a:tr h="1146962">
                <a:tc>
                  <a:txBody>
                    <a:bodyPr/>
                    <a:lstStyle/>
                    <a:p>
                      <a:pPr algn="ctr" fontAlgn="ctr"/>
                      <a:r>
                        <a:rPr lang="en-US" sz="1800" b="0" i="0" u="none" strike="noStrike">
                          <a:solidFill>
                            <a:srgbClr val="054266"/>
                          </a:solidFill>
                          <a:effectLst/>
                          <a:latin typeface="Open Sans"/>
                        </a:rPr>
                        <a:t>SFY23</a:t>
                      </a:r>
                    </a:p>
                    <a:p>
                      <a:pPr algn="ctr" fontAlgn="ctr"/>
                      <a:r>
                        <a:rPr lang="en-US" sz="1800" b="0" i="0" u="none" strike="noStrike">
                          <a:solidFill>
                            <a:srgbClr val="054266"/>
                          </a:solidFill>
                          <a:effectLst/>
                          <a:latin typeface="Open Sans"/>
                        </a:rPr>
                        <a:t>7/1/22-6/30/23</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F2F2F2"/>
                      </a:solidFill>
                      <a:prstDash val="solid"/>
                      <a:round/>
                      <a:headEnd type="none" w="med" len="med"/>
                      <a:tailEnd type="none" w="med" len="med"/>
                    </a:lnR>
                    <a:lnT w="12700" cap="flat" cmpd="sng" algn="ctr">
                      <a:solidFill>
                        <a:srgbClr val="F2F2F2"/>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CCD5E7"/>
                    </a:solidFill>
                  </a:tcPr>
                </a:tc>
                <a:tc>
                  <a:txBody>
                    <a:bodyPr/>
                    <a:lstStyle/>
                    <a:p>
                      <a:pPr algn="l" fontAlgn="ctr"/>
                      <a:endParaRPr lang="en-US" sz="1800" b="0" i="0" u="none" strike="noStrike">
                        <a:solidFill>
                          <a:srgbClr val="054266"/>
                        </a:solidFill>
                        <a:effectLst/>
                        <a:latin typeface="Open Sans"/>
                      </a:endParaRPr>
                    </a:p>
                    <a:p>
                      <a:pPr algn="l" fontAlgn="ctr"/>
                      <a:r>
                        <a:rPr lang="en-US" sz="1800" b="0" i="0" u="none" strike="noStrike">
                          <a:solidFill>
                            <a:srgbClr val="054266"/>
                          </a:solidFill>
                          <a:effectLst/>
                          <a:latin typeface="Open Sans"/>
                        </a:rPr>
                        <a:t>1 (Waterbury Gardens)​</a:t>
                      </a: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12700" cap="flat" cmpd="sng" algn="ctr">
                      <a:solidFill>
                        <a:srgbClr val="F2F2F2"/>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CCD5E7"/>
                    </a:solidFill>
                  </a:tcPr>
                </a:tc>
                <a:tc>
                  <a:txBody>
                    <a:bodyPr/>
                    <a:lstStyle/>
                    <a:p>
                      <a:pPr algn="ctr" fontAlgn="ctr"/>
                      <a:r>
                        <a:rPr lang="en-US" sz="1800" b="0" i="0" u="none" strike="noStrike">
                          <a:solidFill>
                            <a:srgbClr val="054266"/>
                          </a:solidFill>
                          <a:effectLst/>
                          <a:latin typeface="Open Sans"/>
                        </a:rPr>
                        <a:t>0</a:t>
                      </a: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12700" cap="flat" cmpd="sng" algn="ctr">
                      <a:solidFill>
                        <a:srgbClr val="F2F2F2"/>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CCD5E7"/>
                    </a:solidFill>
                  </a:tcPr>
                </a:tc>
                <a:tc>
                  <a:txBody>
                    <a:bodyPr/>
                    <a:lstStyle/>
                    <a:p>
                      <a:pPr algn="ctr" fontAlgn="ctr"/>
                      <a:r>
                        <a:rPr lang="en-US" sz="1800" b="0" i="0" u="none" strike="noStrike">
                          <a:solidFill>
                            <a:srgbClr val="054266"/>
                          </a:solidFill>
                          <a:effectLst/>
                          <a:latin typeface="Open Sans"/>
                        </a:rPr>
                        <a:t>0</a:t>
                      </a: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12700" cap="flat" cmpd="sng" algn="ctr">
                      <a:solidFill>
                        <a:srgbClr val="F2F2F2"/>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CCD5E7"/>
                    </a:solidFill>
                  </a:tcPr>
                </a:tc>
                <a:tc>
                  <a:txBody>
                    <a:bodyPr/>
                    <a:lstStyle/>
                    <a:p>
                      <a:pPr algn="ctr" fontAlgn="ctr"/>
                      <a:r>
                        <a:rPr lang="en-US" sz="1800" b="0" i="0" u="none" strike="noStrike">
                          <a:solidFill>
                            <a:srgbClr val="054266"/>
                          </a:solidFill>
                          <a:effectLst/>
                          <a:latin typeface="Open Sans"/>
                        </a:rPr>
                        <a:t>6*</a:t>
                      </a:r>
                    </a:p>
                  </a:txBody>
                  <a:tcPr marL="9525" marR="9525" marT="9525" marB="0" anchor="ctr">
                    <a:lnL w="12700" cap="flat" cmpd="sng" algn="ctr">
                      <a:solidFill>
                        <a:srgbClr val="F2F2F2"/>
                      </a:solidFill>
                      <a:prstDash val="solid"/>
                      <a:round/>
                      <a:headEnd type="none" w="med" len="med"/>
                      <a:tailEnd type="none" w="med" len="med"/>
                    </a:lnL>
                    <a:lnR w="12700" cap="flat" cmpd="sng" algn="ctr">
                      <a:solidFill>
                        <a:srgbClr val="F2F2F2"/>
                      </a:solidFill>
                      <a:prstDash val="solid"/>
                      <a:round/>
                      <a:headEnd type="none" w="med" len="med"/>
                      <a:tailEnd type="none" w="med" len="med"/>
                    </a:lnR>
                    <a:lnT w="12700" cap="flat" cmpd="sng" algn="ctr">
                      <a:solidFill>
                        <a:srgbClr val="F2F2F2"/>
                      </a:solidFill>
                      <a:prstDash val="solid"/>
                      <a:round/>
                      <a:headEnd type="none" w="med" len="med"/>
                      <a:tailEnd type="none" w="med" len="med"/>
                    </a:lnT>
                    <a:lnB w="12700" cap="flat" cmpd="sng" algn="ctr">
                      <a:solidFill>
                        <a:srgbClr val="F2F2F2"/>
                      </a:solidFill>
                      <a:prstDash val="solid"/>
                      <a:round/>
                      <a:headEnd type="none" w="med" len="med"/>
                      <a:tailEnd type="none" w="med" len="med"/>
                    </a:lnB>
                    <a:solidFill>
                      <a:srgbClr val="CCD5E7"/>
                    </a:solidFill>
                  </a:tcPr>
                </a:tc>
                <a:extLst>
                  <a:ext uri="{0D108BD9-81ED-4DB2-BD59-A6C34878D82A}">
                    <a16:rowId xmlns:a16="http://schemas.microsoft.com/office/drawing/2014/main" val="2236828111"/>
                  </a:ext>
                </a:extLst>
              </a:tr>
            </a:tbl>
          </a:graphicData>
        </a:graphic>
      </p:graphicFrame>
      <p:sp>
        <p:nvSpPr>
          <p:cNvPr id="3" name="TextBox 2">
            <a:extLst>
              <a:ext uri="{FF2B5EF4-FFF2-40B4-BE49-F238E27FC236}">
                <a16:creationId xmlns:a16="http://schemas.microsoft.com/office/drawing/2014/main" id="{D44BD3A4-409D-D52E-6940-7E2BD3574BA9}"/>
              </a:ext>
            </a:extLst>
          </p:cNvPr>
          <p:cNvSpPr txBox="1"/>
          <p:nvPr/>
        </p:nvSpPr>
        <p:spPr>
          <a:xfrm>
            <a:off x="4371474" y="5498235"/>
            <a:ext cx="6168189" cy="1200329"/>
          </a:xfrm>
          <a:prstGeom prst="rect">
            <a:avLst/>
          </a:prstGeom>
          <a:noFill/>
        </p:spPr>
        <p:txBody>
          <a:bodyPr wrap="square" rtlCol="0">
            <a:spAutoFit/>
          </a:bodyPr>
          <a:lstStyle/>
          <a:p>
            <a:r>
              <a:rPr lang="en-US">
                <a:solidFill>
                  <a:schemeClr val="bg2"/>
                </a:solidFill>
              </a:rPr>
              <a:t>*2023: Hughes, QVC, Grove Manor, Westport, Yale, Regal-Greenwich</a:t>
            </a:r>
          </a:p>
          <a:p>
            <a:r>
              <a:rPr lang="en-US">
                <a:solidFill>
                  <a:schemeClr val="bg2"/>
                </a:solidFill>
              </a:rPr>
              <a:t>*2024: FFY Q1 and 2, Chesterfields, Touchpoints of Farmington, </a:t>
            </a:r>
            <a:r>
              <a:rPr lang="en-US" err="1">
                <a:solidFill>
                  <a:schemeClr val="bg2"/>
                </a:solidFill>
              </a:rPr>
              <a:t>Crestfield</a:t>
            </a:r>
            <a:r>
              <a:rPr lang="en-US">
                <a:solidFill>
                  <a:schemeClr val="bg2"/>
                </a:solidFill>
              </a:rPr>
              <a:t>, Middlesex Health Care, </a:t>
            </a:r>
          </a:p>
        </p:txBody>
      </p:sp>
    </p:spTree>
    <p:extLst>
      <p:ext uri="{BB962C8B-B14F-4D97-AF65-F5344CB8AC3E}">
        <p14:creationId xmlns:p14="http://schemas.microsoft.com/office/powerpoint/2010/main" val="25917826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83CC3-2331-AE90-8AE2-5E3E7FC2D090}"/>
              </a:ext>
            </a:extLst>
          </p:cNvPr>
          <p:cNvSpPr>
            <a:spLocks noGrp="1"/>
          </p:cNvSpPr>
          <p:nvPr>
            <p:ph type="title"/>
          </p:nvPr>
        </p:nvSpPr>
        <p:spPr>
          <a:xfrm>
            <a:off x="838200" y="169863"/>
            <a:ext cx="10293350" cy="1325563"/>
          </a:xfrm>
        </p:spPr>
        <p:txBody>
          <a:bodyPr/>
          <a:lstStyle/>
          <a:p>
            <a:r>
              <a:rPr lang="en-US" sz="2000">
                <a:latin typeface="D-DIN Condensed"/>
              </a:rPr>
              <a:t>Request For Interim Rates - 7/1/23 to Current</a:t>
            </a:r>
            <a:br>
              <a:rPr lang="en-US" sz="2000">
                <a:latin typeface="D-DIN Condensed"/>
              </a:rPr>
            </a:br>
            <a:r>
              <a:rPr lang="en-US" sz="1400" b="1" i="1">
                <a:latin typeface="D-DIN Condensed"/>
              </a:rPr>
              <a:t>17b-340d (14)</a:t>
            </a:r>
            <a:r>
              <a:rPr lang="en-US" sz="1400" i="1">
                <a:latin typeface="D-DIN Condensed"/>
              </a:rPr>
              <a:t> The Commissioner of Social Services may authorize an interim rate for a facility </a:t>
            </a:r>
            <a:r>
              <a:rPr lang="en-US" sz="1400" i="1" u="sng">
                <a:latin typeface="D-DIN Condensed"/>
              </a:rPr>
              <a:t>demonstrating circumstances particular to that individual facility</a:t>
            </a:r>
            <a:r>
              <a:rPr lang="en-US" sz="1400" i="1">
                <a:latin typeface="D-DIN Condensed"/>
              </a:rPr>
              <a:t> impacting facility finances or costs not reflected in the underlying rates.</a:t>
            </a:r>
            <a:endParaRPr lang="en-US" sz="2000" i="1"/>
          </a:p>
        </p:txBody>
      </p:sp>
      <p:graphicFrame>
        <p:nvGraphicFramePr>
          <p:cNvPr id="5" name="Content Placeholder 4">
            <a:extLst>
              <a:ext uri="{FF2B5EF4-FFF2-40B4-BE49-F238E27FC236}">
                <a16:creationId xmlns:a16="http://schemas.microsoft.com/office/drawing/2014/main" id="{BD9CDA95-2D62-DADE-7193-DA23CDC36A30}"/>
              </a:ext>
            </a:extLst>
          </p:cNvPr>
          <p:cNvGraphicFramePr>
            <a:graphicFrameLocks noGrp="1"/>
          </p:cNvGraphicFramePr>
          <p:nvPr>
            <p:ph idx="1"/>
            <p:extLst>
              <p:ext uri="{D42A27DB-BD31-4B8C-83A1-F6EECF244321}">
                <p14:modId xmlns:p14="http://schemas.microsoft.com/office/powerpoint/2010/main" val="2488647274"/>
              </p:ext>
            </p:extLst>
          </p:nvPr>
        </p:nvGraphicFramePr>
        <p:xfrm>
          <a:off x="508000" y="1246187"/>
          <a:ext cx="11324846" cy="4745195"/>
        </p:xfrm>
        <a:graphic>
          <a:graphicData uri="http://schemas.openxmlformats.org/drawingml/2006/table">
            <a:tbl>
              <a:tblPr firstRow="1" bandRow="1">
                <a:tableStyleId>{5C22544A-7EE6-4342-B048-85BDC9FD1C3A}</a:tableStyleId>
              </a:tblPr>
              <a:tblGrid>
                <a:gridCol w="1798637">
                  <a:extLst>
                    <a:ext uri="{9D8B030D-6E8A-4147-A177-3AD203B41FA5}">
                      <a16:colId xmlns:a16="http://schemas.microsoft.com/office/drawing/2014/main" val="3077273405"/>
                    </a:ext>
                  </a:extLst>
                </a:gridCol>
                <a:gridCol w="4580036">
                  <a:extLst>
                    <a:ext uri="{9D8B030D-6E8A-4147-A177-3AD203B41FA5}">
                      <a16:colId xmlns:a16="http://schemas.microsoft.com/office/drawing/2014/main" val="1578323594"/>
                    </a:ext>
                  </a:extLst>
                </a:gridCol>
                <a:gridCol w="4946173">
                  <a:extLst>
                    <a:ext uri="{9D8B030D-6E8A-4147-A177-3AD203B41FA5}">
                      <a16:colId xmlns:a16="http://schemas.microsoft.com/office/drawing/2014/main" val="373933457"/>
                    </a:ext>
                  </a:extLst>
                </a:gridCol>
              </a:tblGrid>
              <a:tr h="323056">
                <a:tc>
                  <a:txBody>
                    <a:bodyPr/>
                    <a:lstStyle/>
                    <a:p>
                      <a:r>
                        <a:rPr lang="en-US" sz="1050"/>
                        <a:t>Facility </a:t>
                      </a:r>
                    </a:p>
                  </a:txBody>
                  <a:tcPr/>
                </a:tc>
                <a:tc>
                  <a:txBody>
                    <a:bodyPr/>
                    <a:lstStyle/>
                    <a:p>
                      <a:r>
                        <a:rPr lang="en-US" sz="1050"/>
                        <a:t>Reason</a:t>
                      </a:r>
                    </a:p>
                  </a:txBody>
                  <a:tcPr/>
                </a:tc>
                <a:tc>
                  <a:txBody>
                    <a:bodyPr/>
                    <a:lstStyle/>
                    <a:p>
                      <a:r>
                        <a:rPr lang="en-US" sz="1050"/>
                        <a:t>Determination</a:t>
                      </a:r>
                    </a:p>
                  </a:txBody>
                  <a:tcPr/>
                </a:tc>
                <a:extLst>
                  <a:ext uri="{0D108BD9-81ED-4DB2-BD59-A6C34878D82A}">
                    <a16:rowId xmlns:a16="http://schemas.microsoft.com/office/drawing/2014/main" val="278994828"/>
                  </a:ext>
                </a:extLst>
              </a:tr>
              <a:tr h="370840">
                <a:tc>
                  <a:txBody>
                    <a:bodyPr/>
                    <a:lstStyle/>
                    <a:p>
                      <a:r>
                        <a:rPr lang="en-US" sz="1050"/>
                        <a:t>Farmington Care Center</a:t>
                      </a:r>
                    </a:p>
                  </a:txBody>
                  <a:tcPr/>
                </a:tc>
                <a:tc>
                  <a:txBody>
                    <a:bodyPr/>
                    <a:lstStyle/>
                    <a:p>
                      <a:r>
                        <a:rPr lang="en-US" sz="1050"/>
                        <a:t>Increased costs since last rate rebasing in 2020 (labor, food, utility)</a:t>
                      </a:r>
                    </a:p>
                  </a:txBody>
                  <a:tcPr/>
                </a:tc>
                <a:tc>
                  <a:txBody>
                    <a:bodyPr/>
                    <a:lstStyle/>
                    <a:p>
                      <a:r>
                        <a:rPr lang="en-US" sz="1050"/>
                        <a:t>Facility Closed</a:t>
                      </a:r>
                    </a:p>
                  </a:txBody>
                  <a:tcPr/>
                </a:tc>
                <a:extLst>
                  <a:ext uri="{0D108BD9-81ED-4DB2-BD59-A6C34878D82A}">
                    <a16:rowId xmlns:a16="http://schemas.microsoft.com/office/drawing/2014/main" val="498279555"/>
                  </a:ext>
                </a:extLst>
              </a:tr>
              <a:tr h="370840">
                <a:tc>
                  <a:txBody>
                    <a:bodyPr/>
                    <a:lstStyle/>
                    <a:p>
                      <a:r>
                        <a:rPr lang="en-US" sz="1050"/>
                        <a:t>Parkville Care Center</a:t>
                      </a:r>
                    </a:p>
                  </a:txBody>
                  <a:tcPr/>
                </a:tc>
                <a:tc>
                  <a:txBody>
                    <a:bodyPr/>
                    <a:lstStyle/>
                    <a:p>
                      <a:pPr lvl="0">
                        <a:buNone/>
                      </a:pPr>
                      <a:r>
                        <a:rPr lang="en-US" sz="1050" b="0" i="0" u="none" strike="noStrike" noProof="0">
                          <a:solidFill>
                            <a:srgbClr val="054266"/>
                          </a:solidFill>
                        </a:rPr>
                        <a:t>Increased costs since last rate rebasing in 2020 (labor, food, utility)</a:t>
                      </a:r>
                      <a:endParaRPr lang="en-US" sz="1050"/>
                    </a:p>
                  </a:txBody>
                  <a:tcPr/>
                </a:tc>
                <a:tc>
                  <a:txBody>
                    <a:bodyPr/>
                    <a:lstStyle/>
                    <a:p>
                      <a:pPr lvl="0">
                        <a:buNone/>
                      </a:pPr>
                      <a:r>
                        <a:rPr lang="en-US" sz="1050" b="0" i="0" u="none" strike="noStrike" noProof="0">
                          <a:solidFill>
                            <a:srgbClr val="054266"/>
                          </a:solidFill>
                        </a:rPr>
                        <a:t>Not granted - increases not particular to individual facility; industry wide cost changes are captured during a rebasing; rebasing is required every 2 to 4 years in accordance with statute</a:t>
                      </a:r>
                    </a:p>
                  </a:txBody>
                  <a:tcPr/>
                </a:tc>
                <a:extLst>
                  <a:ext uri="{0D108BD9-81ED-4DB2-BD59-A6C34878D82A}">
                    <a16:rowId xmlns:a16="http://schemas.microsoft.com/office/drawing/2014/main" val="306708201"/>
                  </a:ext>
                </a:extLst>
              </a:tr>
              <a:tr h="567531">
                <a:tc>
                  <a:txBody>
                    <a:bodyPr/>
                    <a:lstStyle/>
                    <a:p>
                      <a:pPr lvl="0">
                        <a:buNone/>
                      </a:pPr>
                      <a:r>
                        <a:rPr lang="en-US" sz="1050"/>
                        <a:t>Touchpoints Bloomfield</a:t>
                      </a:r>
                    </a:p>
                  </a:txBody>
                  <a:tcPr/>
                </a:tc>
                <a:tc>
                  <a:txBody>
                    <a:bodyPr/>
                    <a:lstStyle/>
                    <a:p>
                      <a:pPr lvl="0">
                        <a:buNone/>
                      </a:pPr>
                      <a:r>
                        <a:rPr lang="en-US" sz="1050" b="0" i="0" u="none" strike="noStrike" noProof="0">
                          <a:solidFill>
                            <a:srgbClr val="054266"/>
                          </a:solidFill>
                        </a:rPr>
                        <a:t>Increased costs since last rate rebasing in 2020 (labor, food, utility)</a:t>
                      </a:r>
                      <a:endParaRPr lang="en-US" sz="1050" b="0" i="0" u="none" strike="noStrike" noProof="0">
                        <a:solidFill>
                          <a:srgbClr val="054266"/>
                        </a:solidFill>
                        <a:latin typeface="Open Sans"/>
                      </a:endParaRPr>
                    </a:p>
                  </a:txBody>
                  <a:tcPr/>
                </a:tc>
                <a:tc>
                  <a:txBody>
                    <a:bodyPr/>
                    <a:lstStyle/>
                    <a:p>
                      <a:pPr lvl="0">
                        <a:buNone/>
                      </a:pPr>
                      <a:r>
                        <a:rPr lang="en-US" sz="1050" b="0" i="0" u="none" strike="noStrike" noProof="0">
                          <a:solidFill>
                            <a:srgbClr val="054266"/>
                          </a:solidFill>
                          <a:latin typeface="Open Sans"/>
                        </a:rPr>
                        <a:t>Not granted - increases not particular to individual facility; industry wide cost changes are captured during a rebasing; rebasing is required every 2 to 4 years in accordance with statute</a:t>
                      </a:r>
                      <a:endParaRPr lang="en-US" sz="1050"/>
                    </a:p>
                  </a:txBody>
                  <a:tcPr/>
                </a:tc>
                <a:extLst>
                  <a:ext uri="{0D108BD9-81ED-4DB2-BD59-A6C34878D82A}">
                    <a16:rowId xmlns:a16="http://schemas.microsoft.com/office/drawing/2014/main" val="3429542549"/>
                  </a:ext>
                </a:extLst>
              </a:tr>
              <a:tr h="370840">
                <a:tc>
                  <a:txBody>
                    <a:bodyPr/>
                    <a:lstStyle/>
                    <a:p>
                      <a:r>
                        <a:rPr lang="en-US" sz="1050"/>
                        <a:t>Touchpoints Chestnut</a:t>
                      </a:r>
                    </a:p>
                  </a:txBody>
                  <a:tcPr/>
                </a:tc>
                <a:tc>
                  <a:txBody>
                    <a:bodyPr/>
                    <a:lstStyle/>
                    <a:p>
                      <a:pPr lvl="0">
                        <a:buNone/>
                      </a:pPr>
                      <a:r>
                        <a:rPr lang="en-US" sz="1050" b="0" i="0" u="none" strike="noStrike" noProof="0">
                          <a:solidFill>
                            <a:srgbClr val="054266"/>
                          </a:solidFill>
                          <a:latin typeface="Open Sans"/>
                        </a:rPr>
                        <a:t>Increased costs since last rate rebasing in 2020 (labor, food, utility)</a:t>
                      </a:r>
                      <a:endParaRPr lang="en-US" sz="1050"/>
                    </a:p>
                  </a:txBody>
                  <a:tcPr/>
                </a:tc>
                <a:tc>
                  <a:txBody>
                    <a:bodyPr/>
                    <a:lstStyle/>
                    <a:p>
                      <a:pPr lvl="0">
                        <a:buNone/>
                      </a:pPr>
                      <a:r>
                        <a:rPr lang="en-US" sz="1050" b="0" i="0" u="none" strike="noStrike" noProof="0">
                          <a:solidFill>
                            <a:srgbClr val="054266"/>
                          </a:solidFill>
                          <a:latin typeface="Open Sans"/>
                        </a:rPr>
                        <a:t>Not granted - increases not particular to individual facility; industry wide cost changes are captured during a rebasing; rebasing is required every 2 to 4 years in accordance with statute</a:t>
                      </a:r>
                      <a:endParaRPr lang="en-US" sz="1050"/>
                    </a:p>
                  </a:txBody>
                  <a:tcPr/>
                </a:tc>
                <a:extLst>
                  <a:ext uri="{0D108BD9-81ED-4DB2-BD59-A6C34878D82A}">
                    <a16:rowId xmlns:a16="http://schemas.microsoft.com/office/drawing/2014/main" val="2517502087"/>
                  </a:ext>
                </a:extLst>
              </a:tr>
              <a:tr h="370840">
                <a:tc>
                  <a:txBody>
                    <a:bodyPr/>
                    <a:lstStyle/>
                    <a:p>
                      <a:r>
                        <a:rPr lang="en-US" sz="1050"/>
                        <a:t>Touchpoints Manchester</a:t>
                      </a:r>
                    </a:p>
                  </a:txBody>
                  <a:tcPr/>
                </a:tc>
                <a:tc>
                  <a:txBody>
                    <a:bodyPr/>
                    <a:lstStyle/>
                    <a:p>
                      <a:pPr lvl="0">
                        <a:buNone/>
                      </a:pPr>
                      <a:r>
                        <a:rPr lang="en-US" sz="1050" b="0" i="0" u="none" strike="noStrike" noProof="0">
                          <a:solidFill>
                            <a:srgbClr val="054266"/>
                          </a:solidFill>
                          <a:latin typeface="Open Sans"/>
                        </a:rPr>
                        <a:t>Increased costs since last rate rebasing in 2020 (labor, food, utility)</a:t>
                      </a:r>
                      <a:endParaRPr lang="en-US" sz="1050"/>
                    </a:p>
                  </a:txBody>
                  <a:tcPr/>
                </a:tc>
                <a:tc>
                  <a:txBody>
                    <a:bodyPr/>
                    <a:lstStyle/>
                    <a:p>
                      <a:pPr lvl="0">
                        <a:buNone/>
                      </a:pPr>
                      <a:r>
                        <a:rPr lang="en-US" sz="1050" b="0" i="0" u="none" strike="noStrike" noProof="0">
                          <a:solidFill>
                            <a:srgbClr val="054266"/>
                          </a:solidFill>
                          <a:latin typeface="Open Sans"/>
                        </a:rPr>
                        <a:t>Not granted - increases not particular to individual facility; industry wide cost changes are captured during a rebasing; rebasing is required every 2 to 4 years in accordance with statute</a:t>
                      </a:r>
                      <a:endParaRPr lang="en-US" sz="1050"/>
                    </a:p>
                  </a:txBody>
                  <a:tcPr/>
                </a:tc>
                <a:extLst>
                  <a:ext uri="{0D108BD9-81ED-4DB2-BD59-A6C34878D82A}">
                    <a16:rowId xmlns:a16="http://schemas.microsoft.com/office/drawing/2014/main" val="555080962"/>
                  </a:ext>
                </a:extLst>
              </a:tr>
              <a:tr h="370839">
                <a:tc>
                  <a:txBody>
                    <a:bodyPr/>
                    <a:lstStyle/>
                    <a:p>
                      <a:pPr lvl="0">
                        <a:buNone/>
                      </a:pPr>
                      <a:r>
                        <a:rPr lang="en-US" sz="1050"/>
                        <a:t>Westside Care Center</a:t>
                      </a:r>
                    </a:p>
                  </a:txBody>
                  <a:tcPr/>
                </a:tc>
                <a:tc>
                  <a:txBody>
                    <a:bodyPr/>
                    <a:lstStyle/>
                    <a:p>
                      <a:pPr lvl="0">
                        <a:buNone/>
                      </a:pPr>
                      <a:r>
                        <a:rPr lang="en-US" sz="1050" b="0" i="0" u="none" strike="noStrike" noProof="0">
                          <a:solidFill>
                            <a:srgbClr val="054266"/>
                          </a:solidFill>
                        </a:rPr>
                        <a:t>Increased costs since last rate rebasing in 2020 (labor, food, utility)</a:t>
                      </a:r>
                      <a:endParaRPr lang="en-US" sz="1050" b="0" i="0" u="none" strike="noStrike" noProof="0">
                        <a:solidFill>
                          <a:srgbClr val="054266"/>
                        </a:solidFill>
                        <a:latin typeface="Open Sans"/>
                      </a:endParaRPr>
                    </a:p>
                  </a:txBody>
                  <a:tcPr/>
                </a:tc>
                <a:tc>
                  <a:txBody>
                    <a:bodyPr/>
                    <a:lstStyle/>
                    <a:p>
                      <a:pPr lvl="0">
                        <a:buNone/>
                      </a:pPr>
                      <a:r>
                        <a:rPr lang="en-US" sz="1050" b="0" i="0" u="none" strike="noStrike" noProof="0">
                          <a:solidFill>
                            <a:srgbClr val="054266"/>
                          </a:solidFill>
                          <a:latin typeface="Open Sans"/>
                        </a:rPr>
                        <a:t>Not granted - increases not particular to individual facility; industry wide cost changes are captured during a rebasing; rebasing is required every 2 to 4 years in accordance with statute</a:t>
                      </a:r>
                      <a:endParaRPr lang="en-US" sz="1050"/>
                    </a:p>
                  </a:txBody>
                  <a:tcPr/>
                </a:tc>
                <a:extLst>
                  <a:ext uri="{0D108BD9-81ED-4DB2-BD59-A6C34878D82A}">
                    <a16:rowId xmlns:a16="http://schemas.microsoft.com/office/drawing/2014/main" val="2436272108"/>
                  </a:ext>
                </a:extLst>
              </a:tr>
              <a:tr h="370840">
                <a:tc>
                  <a:txBody>
                    <a:bodyPr/>
                    <a:lstStyle/>
                    <a:p>
                      <a:r>
                        <a:rPr lang="en-US" sz="1050"/>
                        <a:t>Aaron Manor</a:t>
                      </a:r>
                    </a:p>
                  </a:txBody>
                  <a:tcPr/>
                </a:tc>
                <a:tc>
                  <a:txBody>
                    <a:bodyPr/>
                    <a:lstStyle/>
                    <a:p>
                      <a:r>
                        <a:rPr lang="en-US" sz="1050"/>
                        <a:t>Temp staffing agency cost increases due to geographic location of facility (Chester, CT)</a:t>
                      </a:r>
                    </a:p>
                  </a:txBody>
                  <a:tcPr/>
                </a:tc>
                <a:tc>
                  <a:txBody>
                    <a:bodyPr/>
                    <a:lstStyle/>
                    <a:p>
                      <a:r>
                        <a:rPr lang="en-US" sz="1050"/>
                        <a:t>Request Granted</a:t>
                      </a:r>
                    </a:p>
                  </a:txBody>
                  <a:tcPr/>
                </a:tc>
                <a:extLst>
                  <a:ext uri="{0D108BD9-81ED-4DB2-BD59-A6C34878D82A}">
                    <a16:rowId xmlns:a16="http://schemas.microsoft.com/office/drawing/2014/main" val="3638178376"/>
                  </a:ext>
                </a:extLst>
              </a:tr>
              <a:tr h="370839">
                <a:tc>
                  <a:txBody>
                    <a:bodyPr/>
                    <a:lstStyle/>
                    <a:p>
                      <a:pPr lvl="0">
                        <a:buNone/>
                      </a:pPr>
                      <a:r>
                        <a:rPr lang="en-US" sz="1050"/>
                        <a:t>Bel-Air</a:t>
                      </a:r>
                    </a:p>
                  </a:txBody>
                  <a:tcPr/>
                </a:tc>
                <a:tc>
                  <a:txBody>
                    <a:bodyPr/>
                    <a:lstStyle/>
                    <a:p>
                      <a:pPr lvl="0">
                        <a:buNone/>
                      </a:pPr>
                      <a:r>
                        <a:rPr lang="en-US" sz="1050"/>
                        <a:t>Increased staffing costs for specialized cardiac unit (specialized staff)</a:t>
                      </a:r>
                    </a:p>
                  </a:txBody>
                  <a:tcPr/>
                </a:tc>
                <a:tc>
                  <a:txBody>
                    <a:bodyPr/>
                    <a:lstStyle/>
                    <a:p>
                      <a:pPr lvl="0">
                        <a:buNone/>
                      </a:pPr>
                      <a:r>
                        <a:rPr lang="en-US" sz="1100" b="0" i="0" u="none" strike="noStrike" noProof="0">
                          <a:solidFill>
                            <a:srgbClr val="054266"/>
                          </a:solidFill>
                          <a:latin typeface="Open Sans"/>
                        </a:rPr>
                        <a:t>Request Granted</a:t>
                      </a:r>
                      <a:endParaRPr lang="en-US" sz="1050"/>
                    </a:p>
                  </a:txBody>
                  <a:tcPr/>
                </a:tc>
                <a:extLst>
                  <a:ext uri="{0D108BD9-81ED-4DB2-BD59-A6C34878D82A}">
                    <a16:rowId xmlns:a16="http://schemas.microsoft.com/office/drawing/2014/main" val="341027338"/>
                  </a:ext>
                </a:extLst>
              </a:tr>
              <a:tr h="370838">
                <a:tc>
                  <a:txBody>
                    <a:bodyPr/>
                    <a:lstStyle/>
                    <a:p>
                      <a:pPr lvl="0">
                        <a:buNone/>
                      </a:pPr>
                      <a:r>
                        <a:rPr lang="en-US" sz="1050"/>
                        <a:t>Geer Nursing</a:t>
                      </a:r>
                    </a:p>
                  </a:txBody>
                  <a:tcPr/>
                </a:tc>
                <a:tc>
                  <a:txBody>
                    <a:bodyPr/>
                    <a:lstStyle/>
                    <a:p>
                      <a:pPr lvl="0">
                        <a:buNone/>
                      </a:pPr>
                      <a:r>
                        <a:rPr lang="en-US" sz="1050"/>
                        <a:t>Substantiated vendor cost increase due to geographic location of facility (Canaan, CT)</a:t>
                      </a:r>
                    </a:p>
                  </a:txBody>
                  <a:tcPr/>
                </a:tc>
                <a:tc>
                  <a:txBody>
                    <a:bodyPr/>
                    <a:lstStyle/>
                    <a:p>
                      <a:pPr lvl="0">
                        <a:buNone/>
                      </a:pPr>
                      <a:r>
                        <a:rPr lang="en-US" sz="1100" b="0" i="0" u="none" strike="noStrike" noProof="0">
                          <a:solidFill>
                            <a:srgbClr val="054266"/>
                          </a:solidFill>
                          <a:latin typeface="Open Sans"/>
                        </a:rPr>
                        <a:t>Request Granted</a:t>
                      </a:r>
                    </a:p>
                  </a:txBody>
                  <a:tcPr/>
                </a:tc>
                <a:extLst>
                  <a:ext uri="{0D108BD9-81ED-4DB2-BD59-A6C34878D82A}">
                    <a16:rowId xmlns:a16="http://schemas.microsoft.com/office/drawing/2014/main" val="3629845988"/>
                  </a:ext>
                </a:extLst>
              </a:tr>
            </a:tbl>
          </a:graphicData>
        </a:graphic>
      </p:graphicFrame>
      <p:sp>
        <p:nvSpPr>
          <p:cNvPr id="4" name="Slide Number Placeholder 3">
            <a:extLst>
              <a:ext uri="{FF2B5EF4-FFF2-40B4-BE49-F238E27FC236}">
                <a16:creationId xmlns:a16="http://schemas.microsoft.com/office/drawing/2014/main" id="{C4FC0E41-5498-AD23-7903-D40C047B04E5}"/>
              </a:ext>
            </a:extLst>
          </p:cNvPr>
          <p:cNvSpPr>
            <a:spLocks noGrp="1"/>
          </p:cNvSpPr>
          <p:nvPr>
            <p:ph type="sldNum" sz="quarter" idx="12"/>
          </p:nvPr>
        </p:nvSpPr>
        <p:spPr/>
        <p:txBody>
          <a:bodyPr/>
          <a:lstStyle/>
          <a:p>
            <a:fld id="{CC9F8154-A81A-4A8D-A425-57E1293BB990}" type="slidenum">
              <a:rPr lang="en-US" smtClean="0"/>
              <a:pPr/>
              <a:t>8</a:t>
            </a:fld>
            <a:endParaRPr lang="en-US"/>
          </a:p>
        </p:txBody>
      </p:sp>
    </p:spTree>
    <p:extLst>
      <p:ext uri="{BB962C8B-B14F-4D97-AF65-F5344CB8AC3E}">
        <p14:creationId xmlns:p14="http://schemas.microsoft.com/office/powerpoint/2010/main" val="2063529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E8560-9986-D232-F957-D2515CAF4D38}"/>
              </a:ext>
            </a:extLst>
          </p:cNvPr>
          <p:cNvSpPr>
            <a:spLocks noGrp="1"/>
          </p:cNvSpPr>
          <p:nvPr>
            <p:ph type="title"/>
          </p:nvPr>
        </p:nvSpPr>
        <p:spPr>
          <a:xfrm>
            <a:off x="838200" y="0"/>
            <a:ext cx="10515600" cy="1325563"/>
          </a:xfrm>
        </p:spPr>
        <p:txBody>
          <a:bodyPr/>
          <a:lstStyle/>
          <a:p>
            <a:r>
              <a:rPr lang="en-US" dirty="0"/>
              <a:t>Change of Ownership (CHOW) SFY 2022-2024</a:t>
            </a:r>
          </a:p>
        </p:txBody>
      </p:sp>
      <p:sp>
        <p:nvSpPr>
          <p:cNvPr id="4" name="Slide Number Placeholder 3">
            <a:extLst>
              <a:ext uri="{FF2B5EF4-FFF2-40B4-BE49-F238E27FC236}">
                <a16:creationId xmlns:a16="http://schemas.microsoft.com/office/drawing/2014/main" id="{5B7134B8-1547-8E11-BCC0-B8C6FFC13C69}"/>
              </a:ext>
            </a:extLst>
          </p:cNvPr>
          <p:cNvSpPr>
            <a:spLocks noGrp="1"/>
          </p:cNvSpPr>
          <p:nvPr>
            <p:ph type="sldNum" sz="quarter" idx="12"/>
          </p:nvPr>
        </p:nvSpPr>
        <p:spPr/>
        <p:txBody>
          <a:bodyPr/>
          <a:lstStyle/>
          <a:p>
            <a:fld id="{CC9F8154-A81A-4A8D-A425-57E1293BB990}" type="slidenum">
              <a:rPr lang="en-US" smtClean="0"/>
              <a:pPr/>
              <a:t>9</a:t>
            </a:fld>
            <a:endParaRPr lang="en-US"/>
          </a:p>
        </p:txBody>
      </p:sp>
      <p:pic>
        <p:nvPicPr>
          <p:cNvPr id="3" name="Picture 2">
            <a:extLst>
              <a:ext uri="{FF2B5EF4-FFF2-40B4-BE49-F238E27FC236}">
                <a16:creationId xmlns:a16="http://schemas.microsoft.com/office/drawing/2014/main" id="{733C72F7-8B47-784A-7A73-923E96CD56D0}"/>
              </a:ext>
            </a:extLst>
          </p:cNvPr>
          <p:cNvPicPr>
            <a:picLocks noChangeAspect="1"/>
          </p:cNvPicPr>
          <p:nvPr/>
        </p:nvPicPr>
        <p:blipFill>
          <a:blip r:embed="rId2"/>
          <a:stretch>
            <a:fillRect/>
          </a:stretch>
        </p:blipFill>
        <p:spPr>
          <a:xfrm>
            <a:off x="2147888" y="1323975"/>
            <a:ext cx="7896225" cy="4648200"/>
          </a:xfrm>
          <a:prstGeom prst="rect">
            <a:avLst/>
          </a:prstGeom>
        </p:spPr>
      </p:pic>
    </p:spTree>
    <p:extLst>
      <p:ext uri="{BB962C8B-B14F-4D97-AF65-F5344CB8AC3E}">
        <p14:creationId xmlns:p14="http://schemas.microsoft.com/office/powerpoint/2010/main" val="798254223"/>
      </p:ext>
    </p:extLst>
  </p:cSld>
  <p:clrMapOvr>
    <a:masterClrMapping/>
  </p:clrMapOvr>
</p:sld>
</file>

<file path=ppt/theme/theme1.xml><?xml version="1.0" encoding="utf-8"?>
<a:theme xmlns:a="http://schemas.openxmlformats.org/drawingml/2006/main" name="DPH">
  <a:themeElements>
    <a:clrScheme name="DPH">
      <a:dk1>
        <a:srgbClr val="054266"/>
      </a:dk1>
      <a:lt1>
        <a:srgbClr val="F2F2F2"/>
      </a:lt1>
      <a:dk2>
        <a:srgbClr val="44546A"/>
      </a:dk2>
      <a:lt2>
        <a:srgbClr val="FFFFFF"/>
      </a:lt2>
      <a:accent1>
        <a:srgbClr val="0771BB"/>
      </a:accent1>
      <a:accent2>
        <a:srgbClr val="3A95D2"/>
      </a:accent2>
      <a:accent3>
        <a:srgbClr val="3A945B"/>
      </a:accent3>
      <a:accent4>
        <a:srgbClr val="EF780E"/>
      </a:accent4>
      <a:accent5>
        <a:srgbClr val="D1424A"/>
      </a:accent5>
      <a:accent6>
        <a:srgbClr val="999999"/>
      </a:accent6>
      <a:hlink>
        <a:srgbClr val="3A95D2"/>
      </a:hlink>
      <a:folHlink>
        <a:srgbClr val="0771BB"/>
      </a:folHlink>
    </a:clrScheme>
    <a:fontScheme name="Custom 1">
      <a:majorFont>
        <a:latin typeface="D-DIN Condensed"/>
        <a:ea typeface=""/>
        <a:cs typeface=""/>
      </a:majorFont>
      <a:minorFont>
        <a:latin typeface="Open San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 Powerpoint Template" id="{1CFE63D1-CCD3-47A0-A85C-5E44902F2D3D}" vid="{413CB6E7-3108-4555-B7A6-04840AF918A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TotalTime>
  <Words>1776</Words>
  <Application>Microsoft Office PowerPoint</Application>
  <PresentationFormat>Widescreen</PresentationFormat>
  <Paragraphs>269</Paragraphs>
  <Slides>15</Slides>
  <Notes>9</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DPH</vt:lpstr>
      <vt:lpstr>PowerPoint Presentation</vt:lpstr>
      <vt:lpstr>Legislation</vt:lpstr>
      <vt:lpstr>PowerPoint Presentation</vt:lpstr>
      <vt:lpstr>PowerPoint Presentation</vt:lpstr>
      <vt:lpstr>Number of Homes by Bed Count N=198* Nursing Homes</vt:lpstr>
      <vt:lpstr>Bed Capacity Data</vt:lpstr>
      <vt:lpstr>PowerPoint Presentation</vt:lpstr>
      <vt:lpstr>Request For Interim Rates - 7/1/23 to Current 17b-340d (14) The Commissioner of Social Services may authorize an interim rate for a facility demonstrating circumstances particular to that individual facility impacting facility finances or costs not reflected in the underlying rates.</vt:lpstr>
      <vt:lpstr>Change of Ownership (CHOW) SFY 2022-2024</vt:lpstr>
      <vt:lpstr>CHOW Activity July 1, 2023 to March 31, 2024* </vt:lpstr>
      <vt:lpstr>Nursing Home Quality and Safety Issues Top Five Federal Tags for the period January 1, 2024 to March 31, 2024 </vt:lpstr>
      <vt:lpstr>Top 5 Most Frequently Cited Deficiencies </vt:lpstr>
      <vt:lpstr>IJ’s over time</vt:lpstr>
      <vt:lpstr>Immediate Jeopardy FFY 2024</vt:lpstr>
      <vt:lpstr>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Nursing Home Financial Advisory Committee</dc:title>
  <dc:creator>Orefice, Adelita</dc:creator>
  <cp:lastModifiedBy>Allan, Melia</cp:lastModifiedBy>
  <cp:revision>6</cp:revision>
  <cp:lastPrinted>2024-04-09T13:34:13Z</cp:lastPrinted>
  <dcterms:created xsi:type="dcterms:W3CDTF">2023-09-12T14:06:50Z</dcterms:created>
  <dcterms:modified xsi:type="dcterms:W3CDTF">2024-04-10T15:27:14Z</dcterms:modified>
</cp:coreProperties>
</file>