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9" r:id="rId2"/>
    <p:sldMasterId id="2147483671" r:id="rId3"/>
  </p:sldMasterIdLst>
  <p:notesMasterIdLst>
    <p:notesMasterId r:id="rId24"/>
  </p:notesMasterIdLst>
  <p:sldIdLst>
    <p:sldId id="277" r:id="rId4"/>
    <p:sldId id="268" r:id="rId5"/>
    <p:sldId id="269" r:id="rId6"/>
    <p:sldId id="270" r:id="rId7"/>
    <p:sldId id="282" r:id="rId8"/>
    <p:sldId id="272" r:id="rId9"/>
    <p:sldId id="274" r:id="rId10"/>
    <p:sldId id="275" r:id="rId11"/>
    <p:sldId id="276" r:id="rId12"/>
    <p:sldId id="278" r:id="rId13"/>
    <p:sldId id="281" r:id="rId14"/>
    <p:sldId id="279" r:id="rId15"/>
    <p:sldId id="280" r:id="rId16"/>
    <p:sldId id="256" r:id="rId17"/>
    <p:sldId id="257" r:id="rId18"/>
    <p:sldId id="258" r:id="rId19"/>
    <p:sldId id="261" r:id="rId20"/>
    <p:sldId id="259" r:id="rId21"/>
    <p:sldId id="260" r:id="rId22"/>
    <p:sldId id="273" r:id="rId23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Poppins" panose="00000500000000000000" pitchFamily="2" charset="0"/>
      <p:regular r:id="rId29"/>
      <p:bold r:id="rId30"/>
      <p:italic r:id="rId31"/>
      <p:boldItalic r:id="rId32"/>
    </p:embeddedFont>
    <p:embeddedFont>
      <p:font typeface="Poppins SemiBold" panose="000007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12F01E-F34A-D0CA-CAAE-78CE728B82A5}" name="Cass, Barbara" initials="BC" userId="S::Barbara.Cass@ct.gov::058caed9-bd85-41a7-b31a-256e21a9938f" providerId="AD"/>
  <p188:author id="{37D94F38-F758-6A44-C217-886956B9C300}" name="Allan, Melia" initials="MA" userId="S::Melia.Allan@ct.gov::f2c56549-8351-4edf-9ca5-6848f1df5cd3" providerId="AD"/>
  <p188:author id="{133B1C49-0835-8E62-781C-C84CE3678E08}" name="Cullen, Lorraine" initials="CL" userId="S::lorraine.cullen@ct.gov::2c352681-1cbb-48a7-b702-f8eac648ecf3" providerId="AD"/>
  <p188:author id="{13613A58-6D5D-72EB-F0A0-53AF5EF20081}" name="Mazzatto, Nicholas" initials="MN" userId="S::nicholas.mazzatto@ct.gov::2f31389a-a818-421c-a068-56c40d3d4ea9" providerId="AD"/>
  <p188:author id="{8F52DDEC-D0C5-68F0-3DF9-D758E58439E8}" name="Cass, Barbara" initials="CB" userId="S::barbara.cass@ct.gov::058caed9-bd85-41a7-b31a-256e21a9938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0E8"/>
    <a:srgbClr val="04722F"/>
    <a:srgbClr val="02B346"/>
    <a:srgbClr val="003D9C"/>
    <a:srgbClr val="7094F5"/>
    <a:srgbClr val="7094F4"/>
    <a:srgbClr val="92343D"/>
    <a:srgbClr val="D7333D"/>
    <a:srgbClr val="F9A91A"/>
    <a:srgbClr val="F17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47E0D6-BC06-1139-2947-6FA7BF34F990}" v="292" dt="2024-07-09T16:54:22.297"/>
    <p1510:client id="{B23333BB-9D81-396C-6B5F-9843154DA2AF}" v="2" dt="2024-07-10T12:42:50.8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microsoft.com/office/2018/10/relationships/authors" Target="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E_B21951B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8_599E16BF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Capacity</a:t>
            </a:r>
          </a:p>
        </c:rich>
      </c:tx>
      <c:layout>
        <c:manualLayout>
          <c:xMode val="edge"/>
          <c:yMode val="edge"/>
          <c:x val="0.44462527390308143"/>
          <c:y val="1.08538226536656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Capacity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F5-43F2-B787-9BB951539F1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F5-43F2-B787-9BB951539F1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FF5-43F2-B787-9BB951539F14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FF5-43F2-B787-9BB951539F14}"/>
              </c:ext>
            </c:extLst>
          </c:dPt>
          <c:dLbls>
            <c:dLbl>
              <c:idx val="0"/>
              <c:layout>
                <c:manualLayout>
                  <c:x val="3.6004270967105519E-2"/>
                  <c:y val="2.694999212455941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FF5-43F2-B787-9BB951539F14}"/>
                </c:ext>
              </c:extLst>
            </c:dLbl>
            <c:dLbl>
              <c:idx val="1"/>
              <c:layout>
                <c:manualLayout>
                  <c:x val="2.1429641388557536E-2"/>
                  <c:y val="-1.363634135377864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FF5-43F2-B787-9BB951539F14}"/>
                </c:ext>
              </c:extLst>
            </c:dLbl>
            <c:dLbl>
              <c:idx val="2"/>
              <c:layout>
                <c:manualLayout>
                  <c:x val="-1.5603826698842017E-2"/>
                  <c:y val="-1.0576748672844393E-2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tx1"/>
                        </a:solidFill>
                      </a:rPr>
                      <a:t>88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FF5-43F2-B787-9BB951539F14}"/>
                </c:ext>
              </c:extLst>
            </c:dLbl>
            <c:dLbl>
              <c:idx val="3"/>
              <c:layout>
                <c:manualLayout>
                  <c:x val="-2.0400672613382485E-2"/>
                  <c:y val="2.450658073520168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FF5-43F2-B787-9BB951539F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1-49 Beds</c:v>
                </c:pt>
                <c:pt idx="1">
                  <c:v>50-119 Beds</c:v>
                </c:pt>
                <c:pt idx="2">
                  <c:v>120-199 Beds</c:v>
                </c:pt>
                <c:pt idx="3">
                  <c:v>201+ Beds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</c:v>
                </c:pt>
                <c:pt idx="1">
                  <c:v>80</c:v>
                </c:pt>
                <c:pt idx="2">
                  <c:v>88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FF5-43F2-B787-9BB951539F1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50-119 Beds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E80-D64C-800D-DCB4A1F83A77}"/>
              </c:ext>
            </c:extLst>
          </c:dPt>
          <c:cat>
            <c:strRef>
              <c:f>Sheet1!$A$2:$A$5</c:f>
              <c:strCache>
                <c:ptCount val="4"/>
                <c:pt idx="0">
                  <c:v>1-49 Beds</c:v>
                </c:pt>
                <c:pt idx="1">
                  <c:v>50-119 Beds</c:v>
                </c:pt>
                <c:pt idx="2">
                  <c:v>120-199 Beds</c:v>
                </c:pt>
                <c:pt idx="3">
                  <c:v>201+ Beds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03-784D-8D7C-15DA8F62407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120-199 Beds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E80-D64C-800D-DCB4A1F83A77}"/>
              </c:ext>
            </c:extLst>
          </c:dPt>
          <c:cat>
            <c:strRef>
              <c:f>Sheet1!$A$2:$A$5</c:f>
              <c:strCache>
                <c:ptCount val="4"/>
                <c:pt idx="0">
                  <c:v>1-49 Beds</c:v>
                </c:pt>
                <c:pt idx="1">
                  <c:v>50-119 Beds</c:v>
                </c:pt>
                <c:pt idx="2">
                  <c:v>120-199 Beds</c:v>
                </c:pt>
                <c:pt idx="3">
                  <c:v>201+ Beds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303-784D-8D7C-15DA8F62407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201+ Beds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E80-D64C-800D-DCB4A1F83A77}"/>
              </c:ext>
            </c:extLst>
          </c:dPt>
          <c:cat>
            <c:strRef>
              <c:f>Sheet1!$A$2:$A$5</c:f>
              <c:strCache>
                <c:ptCount val="4"/>
                <c:pt idx="0">
                  <c:v>1-49 Beds</c:v>
                </c:pt>
                <c:pt idx="1">
                  <c:v>50-119 Beds</c:v>
                </c:pt>
                <c:pt idx="2">
                  <c:v>120-199 Beds</c:v>
                </c:pt>
                <c:pt idx="3">
                  <c:v>201+ Beds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03-784D-8D7C-15DA8F624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Immediate Jeopardy FFY 2022-2024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FFY- 2022</c:v>
                </c:pt>
              </c:strCache>
            </c:strRef>
          </c:tx>
          <c:spPr>
            <a:ln w="444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0433537544304391E-2"/>
                  <c:y val="3.4226473611388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5E-BD4E-9831-8DD2D4C75E96}"/>
                </c:ext>
              </c:extLst>
            </c:dLbl>
            <c:dLbl>
              <c:idx val="1"/>
              <c:layout>
                <c:manualLayout>
                  <c:x val="-1.6395558998192672E-2"/>
                  <c:y val="4.1071768333666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5E-BD4E-9831-8DD2D4C75E96}"/>
                </c:ext>
              </c:extLst>
            </c:dLbl>
            <c:dLbl>
              <c:idx val="2"/>
              <c:layout>
                <c:manualLayout>
                  <c:x val="-1.7886064361664782E-2"/>
                  <c:y val="-4.4494550444701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2208529915733632E-2"/>
                      <c:h val="8.00899482506498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65E-BD4E-9831-8DD2D4C75E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FFY-Q1</c:v>
                </c:pt>
                <c:pt idx="1">
                  <c:v>FFY-Q2</c:v>
                </c:pt>
                <c:pt idx="2">
                  <c:v>FFY-Q3</c:v>
                </c:pt>
                <c:pt idx="3">
                  <c:v>FFY-Q4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9</c:v>
                </c:pt>
                <c:pt idx="3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3D-45EF-8667-574F1D4F56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FFY-2023</c:v>
                </c:pt>
              </c:strCache>
            </c:strRef>
          </c:tx>
          <c:spPr>
            <a:ln w="444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9810107269441118E-3"/>
                  <c:y val="3.7649120972527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5E-BD4E-9831-8DD2D4C75E96}"/>
                </c:ext>
              </c:extLst>
            </c:dLbl>
            <c:dLbl>
              <c:idx val="1"/>
              <c:layout>
                <c:manualLayout>
                  <c:x val="-1.3414548271248558E-2"/>
                  <c:y val="-4.7917063055944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5E-BD4E-9831-8DD2D4C75E96}"/>
                </c:ext>
              </c:extLst>
            </c:dLbl>
            <c:dLbl>
              <c:idx val="2"/>
              <c:layout>
                <c:manualLayout>
                  <c:x val="-2.0867075088608782E-2"/>
                  <c:y val="4.1071697465445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5E-BD4E-9831-8DD2D4C75E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FFY-Q1</c:v>
                </c:pt>
                <c:pt idx="1">
                  <c:v>FFY-Q2</c:v>
                </c:pt>
                <c:pt idx="2">
                  <c:v>FFY-Q3</c:v>
                </c:pt>
                <c:pt idx="3">
                  <c:v>FFY-Q4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3D-45EF-8667-574F1D4F568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FFY-2024</c:v>
                </c:pt>
              </c:strCache>
            </c:strRef>
          </c:tx>
          <c:spPr>
            <a:ln w="444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9430321808323353E-3"/>
                  <c:y val="-4.44944156948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5E-BD4E-9831-8DD2D4C75E96}"/>
                </c:ext>
              </c:extLst>
            </c:dLbl>
            <c:dLbl>
              <c:idx val="1"/>
              <c:layout>
                <c:manualLayout>
                  <c:x val="-1.6395558998192672E-2"/>
                  <c:y val="4.44944156948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65E-BD4E-9831-8DD2D4C75E96}"/>
                </c:ext>
              </c:extLst>
            </c:dLbl>
            <c:dLbl>
              <c:idx val="2"/>
              <c:layout>
                <c:manualLayout>
                  <c:x val="-2.0121822406872755E-2"/>
                  <c:y val="3.824227944061193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69903527920569E-2"/>
                      <c:h val="7.324465352837213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F65E-BD4E-9831-8DD2D4C75E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FFY-Q1</c:v>
                </c:pt>
                <c:pt idx="1">
                  <c:v>FFY-Q2</c:v>
                </c:pt>
                <c:pt idx="2">
                  <c:v>FFY-Q3</c:v>
                </c:pt>
                <c:pt idx="3">
                  <c:v>FFY-Q4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F3D-45EF-8667-574F1D4F56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3227327"/>
        <c:axId val="1873231167"/>
      </c:lineChart>
      <c:catAx>
        <c:axId val="1873227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3231167"/>
        <c:crosses val="autoZero"/>
        <c:auto val="1"/>
        <c:lblAlgn val="ctr"/>
        <c:lblOffset val="100"/>
        <c:noMultiLvlLbl val="0"/>
      </c:catAx>
      <c:valAx>
        <c:axId val="1873231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3227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78386498603386"/>
          <c:y val="0.90881711539500365"/>
          <c:w val="0.68732155012557805"/>
          <c:h val="9.1182829198038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09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There were no additional receiverships, bankruptcies, temp. managers, or closures during the quarter ended 6/30/24.</a:t>
            </a:r>
          </a:p>
          <a:p>
            <a:pPr>
              <a:buNone/>
            </a:pP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10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Updated! No interim rate requests during the quarter ended 6/30/24.</a:t>
            </a:r>
          </a:p>
        </p:txBody>
      </p:sp>
    </p:spTree>
    <p:extLst>
      <p:ext uri="{BB962C8B-B14F-4D97-AF65-F5344CB8AC3E}">
        <p14:creationId xmlns:p14="http://schemas.microsoft.com/office/powerpoint/2010/main" val="109284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Table of Content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13F86C-4F2E-90A3-24CE-FAE6F5494E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3914" y="1028715"/>
            <a:ext cx="4054475" cy="3281362"/>
          </a:xfrm>
        </p:spPr>
        <p:txBody>
          <a:bodyPr>
            <a:normAutofit/>
          </a:bodyPr>
          <a:lstStyle>
            <a:lvl1pPr marL="457200" indent="-342900">
              <a:lnSpc>
                <a:spcPct val="150000"/>
              </a:lnSpc>
              <a:buClr>
                <a:srgbClr val="3371E7"/>
              </a:buClr>
              <a:buSzPct val="100000"/>
              <a:buFont typeface="+mj-lt"/>
              <a:buAutoNum type="arabicPeriod"/>
              <a:defRPr sz="1200" b="1">
                <a:solidFill>
                  <a:srgbClr val="3370E8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358162" y="4810169"/>
            <a:ext cx="548700" cy="227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700" b="1">
                <a:solidFill>
                  <a:srgbClr val="3371E7"/>
                </a:solidFill>
                <a:latin typeface="+mn-lt"/>
                <a:cs typeface="Poppins SemiBold" panose="00000700000000000000" pitchFamily="2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" name="Google Shape;94;p19">
            <a:extLst>
              <a:ext uri="{FF2B5EF4-FFF2-40B4-BE49-F238E27FC236}">
                <a16:creationId xmlns:a16="http://schemas.microsoft.com/office/drawing/2014/main" id="{8E8A1A5E-D989-1B34-B788-06B6BC7E5580}"/>
              </a:ext>
            </a:extLst>
          </p:cNvPr>
          <p:cNvSpPr txBox="1"/>
          <p:nvPr userDrawn="1"/>
        </p:nvSpPr>
        <p:spPr>
          <a:xfrm>
            <a:off x="229900" y="4802249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3371E7"/>
                </a:solidFill>
                <a:latin typeface="+mn-lt"/>
                <a:ea typeface="Poppins SemiBold"/>
                <a:cs typeface="Poppins SemiBold"/>
                <a:sym typeface="Poppins SemiBold"/>
              </a:rPr>
              <a:t>Connecticut Public Health</a:t>
            </a:r>
            <a:endParaRPr sz="800" b="1">
              <a:solidFill>
                <a:srgbClr val="3371E7"/>
              </a:solidFill>
              <a:latin typeface="+mn-lt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3" name="Google Shape;95;p19">
            <a:extLst>
              <a:ext uri="{FF2B5EF4-FFF2-40B4-BE49-F238E27FC236}">
                <a16:creationId xmlns:a16="http://schemas.microsoft.com/office/drawing/2014/main" id="{B9D160B0-497E-04F2-AE76-1042055F0269}"/>
              </a:ext>
            </a:extLst>
          </p:cNvPr>
          <p:cNvCxnSpPr/>
          <p:nvPr userDrawn="1"/>
        </p:nvCxnSpPr>
        <p:spPr>
          <a:xfrm rot="10800000">
            <a:off x="318600" y="4766180"/>
            <a:ext cx="8506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104;p20">
            <a:extLst>
              <a:ext uri="{FF2B5EF4-FFF2-40B4-BE49-F238E27FC236}">
                <a16:creationId xmlns:a16="http://schemas.microsoft.com/office/drawing/2014/main" id="{5F876389-FBF8-503E-BBAC-1164163C47FD}"/>
              </a:ext>
            </a:extLst>
          </p:cNvPr>
          <p:cNvSpPr txBox="1"/>
          <p:nvPr userDrawn="1"/>
        </p:nvSpPr>
        <p:spPr>
          <a:xfrm>
            <a:off x="753775" y="1641600"/>
            <a:ext cx="3072600" cy="18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71E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Table of </a:t>
            </a:r>
            <a:endParaRPr sz="4000">
              <a:solidFill>
                <a:srgbClr val="3371E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71E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contents</a:t>
            </a:r>
            <a:endParaRPr sz="4000">
              <a:solidFill>
                <a:srgbClr val="3371E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rgbClr val="3371E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78788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54749-027D-A723-7BA3-796AB5151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B9B75-EC4F-A0DC-ED7A-8EFC6A68B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DC1B9-3F4C-855B-6C20-C5D9887E8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07341-64EF-9736-F0F0-3C0101787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CF31-5FDB-4A37-94F5-6469D57AE666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39312-D5B5-92B2-681D-167C9FE90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4A16B-8BDE-C2DE-3474-BC0A02F18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E5D1-8A2E-4B34-B66B-A732D3261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60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05322-4B1C-81DF-A8FF-F81A29E25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FAFE9-EB09-EA5B-7723-A37B21E1F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643258-B19E-F80E-740B-F54CE868A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2ED24B-5279-BAB6-6201-B65A38E99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26E41A-68F1-7A6B-01B6-269E54A9F1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33E359-E12F-1F2B-A4F4-DCE6780B1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CF31-5FDB-4A37-94F5-6469D57AE666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98A6D0-4E57-3E30-6220-4CF986FF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F2CB1D-D2EF-1D13-2A8A-410CCC78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E5D1-8A2E-4B34-B66B-A732D3261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05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77CFE-FC18-5DDF-285D-71F43525F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C551D5-D162-42CA-666A-C1E0A8453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CF31-5FDB-4A37-94F5-6469D57AE666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A18E19-F2E9-1FFD-4183-90AB8E3CD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C2BD98-F207-7616-23B1-6A26DB80B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E5D1-8A2E-4B34-B66B-A732D3261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31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AEC7BE-1D7E-653A-D953-D7AA71A5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CF31-5FDB-4A37-94F5-6469D57AE666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A6B51E-D779-DF7C-D791-8507F5CE4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64D92-1949-AD91-D356-F5BB11651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E5D1-8A2E-4B34-B66B-A732D3261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84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5FBC-9842-3E52-2F05-C892604BD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646E0-446F-4FBE-AF62-0A527F081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CC53D5-619F-E7D3-6903-FEB2A6B49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988E8-0BE2-D3A5-60D4-3CB696F2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CF31-5FDB-4A37-94F5-6469D57AE666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A624D-6D8D-3EB6-3BF9-4BBB6FE81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1A238-2312-8E07-F1D9-7296D2BB9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E5D1-8A2E-4B34-B66B-A732D3261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77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3A31C-A94A-E7E2-CAFE-5E5198A53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033D58-1036-6EB3-90BE-99507E7D4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1A004-3A0B-0E2F-B4EF-20A333E3D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4182B-9CDE-E53B-4359-881F76250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CF31-5FDB-4A37-94F5-6469D57AE666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0C308-F607-0B5A-E1F2-F5530394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760EE-6CDA-8F84-3F51-58257C5FA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E5D1-8A2E-4B34-B66B-A732D3261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4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7F39F-E914-7A1F-13EC-A4788C201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A09FC-982A-4649-5784-180920BDF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583A3-EA3F-8E98-0461-61D40360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CF31-5FDB-4A37-94F5-6469D57AE666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46D25-B484-72D9-0327-4123FE0E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615D-344E-866E-D2AE-402FACB5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E5D1-8A2E-4B34-B66B-A732D3261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65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B97D20-8DE7-53DB-4636-3E10873690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3C8637-2080-775B-9BF7-6F443021F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FA78A-F1DB-A63D-19FD-F550CCBB5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CF31-5FDB-4A37-94F5-6469D57AE666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B1677-61E6-8A26-99D8-5C9815338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EF8A5-9FEA-0451-1E69-6F537174A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E5D1-8A2E-4B34-B66B-A732D3261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1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48A094-969E-48EF-A809-53A4995F59F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371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8B519F-C49A-345B-0697-A1E2F6CC2D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244" y="1550535"/>
            <a:ext cx="4742150" cy="1960562"/>
          </a:xfrm>
        </p:spPr>
        <p:txBody>
          <a:bodyPr>
            <a:noAutofit/>
          </a:bodyPr>
          <a:lstStyle>
            <a:lvl1pPr marL="114300" indent="0">
              <a:lnSpc>
                <a:spcPct val="100000"/>
              </a:lnSpc>
              <a:buNone/>
              <a:defRPr sz="4700" b="1">
                <a:solidFill>
                  <a:schemeClr val="bg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358162" y="4810169"/>
            <a:ext cx="548700" cy="227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700" b="1">
                <a:solidFill>
                  <a:schemeClr val="bg1"/>
                </a:solidFill>
                <a:latin typeface="+mn-lt"/>
                <a:cs typeface="Poppins SemiBold" panose="00000700000000000000" pitchFamily="2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" name="Google Shape;94;p19">
            <a:extLst>
              <a:ext uri="{FF2B5EF4-FFF2-40B4-BE49-F238E27FC236}">
                <a16:creationId xmlns:a16="http://schemas.microsoft.com/office/drawing/2014/main" id="{8E8A1A5E-D989-1B34-B788-06B6BC7E5580}"/>
              </a:ext>
            </a:extLst>
          </p:cNvPr>
          <p:cNvSpPr txBox="1"/>
          <p:nvPr userDrawn="1"/>
        </p:nvSpPr>
        <p:spPr>
          <a:xfrm>
            <a:off x="229900" y="4802249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3371E7"/>
                </a:solidFill>
                <a:latin typeface="+mn-lt"/>
                <a:ea typeface="Poppins SemiBold"/>
                <a:cs typeface="Poppins SemiBold"/>
                <a:sym typeface="Poppins SemiBold"/>
              </a:rPr>
              <a:t>Connecticut Public Health</a:t>
            </a:r>
            <a:endParaRPr sz="800" b="1">
              <a:solidFill>
                <a:srgbClr val="3371E7"/>
              </a:solidFill>
              <a:latin typeface="+mn-lt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" name="Google Shape;110;p21">
            <a:extLst>
              <a:ext uri="{FF2B5EF4-FFF2-40B4-BE49-F238E27FC236}">
                <a16:creationId xmlns:a16="http://schemas.microsoft.com/office/drawing/2014/main" id="{3C3C8957-8E7B-83FC-230B-3E1D5820D7B1}"/>
              </a:ext>
            </a:extLst>
          </p:cNvPr>
          <p:cNvSpPr txBox="1"/>
          <p:nvPr userDrawn="1"/>
        </p:nvSpPr>
        <p:spPr>
          <a:xfrm>
            <a:off x="229900" y="4802249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+mn-lt"/>
                <a:ea typeface="Poppins SemiBold"/>
                <a:cs typeface="Poppins SemiBold"/>
                <a:sym typeface="Poppins SemiBold"/>
              </a:rPr>
              <a:t>Connecticut Public Health</a:t>
            </a:r>
            <a:endParaRPr sz="800" b="1">
              <a:solidFill>
                <a:schemeClr val="lt1"/>
              </a:solidFill>
              <a:latin typeface="+mn-lt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7" name="Google Shape;111;p21">
            <a:extLst>
              <a:ext uri="{FF2B5EF4-FFF2-40B4-BE49-F238E27FC236}">
                <a16:creationId xmlns:a16="http://schemas.microsoft.com/office/drawing/2014/main" id="{9FCF6609-DB3B-1203-E242-DFBE647AEA98}"/>
              </a:ext>
            </a:extLst>
          </p:cNvPr>
          <p:cNvCxnSpPr/>
          <p:nvPr userDrawn="1"/>
        </p:nvCxnSpPr>
        <p:spPr>
          <a:xfrm rot="10800000">
            <a:off x="318600" y="4766180"/>
            <a:ext cx="8506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2914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232757"/>
            <a:ext cx="8520600" cy="2979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200" b="1">
                <a:solidFill>
                  <a:srgbClr val="3370E8"/>
                </a:solidFill>
                <a:latin typeface="+mn-lt"/>
                <a:cs typeface="Poppins SemiBold" panose="000007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791943"/>
            <a:ext cx="8520600" cy="37197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71450" lvl="0" indent="-17145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15;p3">
            <a:extLst>
              <a:ext uri="{FF2B5EF4-FFF2-40B4-BE49-F238E27FC236}">
                <a16:creationId xmlns:a16="http://schemas.microsoft.com/office/drawing/2014/main" id="{B15DC82E-BA6E-EAB5-04BD-969EAD7E679C}"/>
              </a:ext>
            </a:extLst>
          </p:cNvPr>
          <p:cNvSpPr txBox="1">
            <a:spLocks/>
          </p:cNvSpPr>
          <p:nvPr userDrawn="1"/>
        </p:nvSpPr>
        <p:spPr>
          <a:xfrm>
            <a:off x="8358162" y="4810169"/>
            <a:ext cx="548700" cy="22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00" b="0" i="0" u="none" strike="noStrike" cap="none">
                <a:solidFill>
                  <a:srgbClr val="3371E7"/>
                </a:solidFill>
                <a:latin typeface="Poppins SemiBold" panose="00000700000000000000" pitchFamily="2" charset="0"/>
                <a:ea typeface="Arial"/>
                <a:cs typeface="Poppins SemiBold" panose="00000700000000000000" pitchFamily="2" charset="0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b="1" smtClean="0">
                <a:latin typeface="+mn-lt"/>
              </a:rPr>
              <a:pPr/>
              <a:t>‹#›</a:t>
            </a:fld>
            <a:endParaRPr lang="en" b="1">
              <a:latin typeface="+mn-lt"/>
            </a:endParaRPr>
          </a:p>
        </p:txBody>
      </p:sp>
      <p:sp>
        <p:nvSpPr>
          <p:cNvPr id="3" name="Google Shape;94;p19">
            <a:extLst>
              <a:ext uri="{FF2B5EF4-FFF2-40B4-BE49-F238E27FC236}">
                <a16:creationId xmlns:a16="http://schemas.microsoft.com/office/drawing/2014/main" id="{1349046C-DD55-90B8-2239-839BA906E1F7}"/>
              </a:ext>
            </a:extLst>
          </p:cNvPr>
          <p:cNvSpPr txBox="1"/>
          <p:nvPr userDrawn="1"/>
        </p:nvSpPr>
        <p:spPr>
          <a:xfrm>
            <a:off x="229900" y="4802249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3371E7"/>
                </a:solidFill>
                <a:latin typeface="+mn-lt"/>
                <a:ea typeface="Poppins SemiBold"/>
                <a:cs typeface="Poppins SemiBold"/>
                <a:sym typeface="Poppins SemiBold"/>
              </a:rPr>
              <a:t>Connecticut Public Health</a:t>
            </a:r>
            <a:endParaRPr sz="800" b="1">
              <a:solidFill>
                <a:srgbClr val="3371E7"/>
              </a:solidFill>
              <a:latin typeface="+mn-lt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4" name="Google Shape;95;p19">
            <a:extLst>
              <a:ext uri="{FF2B5EF4-FFF2-40B4-BE49-F238E27FC236}">
                <a16:creationId xmlns:a16="http://schemas.microsoft.com/office/drawing/2014/main" id="{86BD8646-4DB9-3CB0-E55A-4B9221153448}"/>
              </a:ext>
            </a:extLst>
          </p:cNvPr>
          <p:cNvCxnSpPr/>
          <p:nvPr userDrawn="1"/>
        </p:nvCxnSpPr>
        <p:spPr>
          <a:xfrm rot="10800000">
            <a:off x="318600" y="4766180"/>
            <a:ext cx="8506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able/Chart PRIMAR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232757"/>
            <a:ext cx="8520600" cy="2979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200" b="1">
                <a:solidFill>
                  <a:srgbClr val="3370E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791943"/>
            <a:ext cx="8520600" cy="37197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71450" lvl="0" indent="-17145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15;p3">
            <a:extLst>
              <a:ext uri="{FF2B5EF4-FFF2-40B4-BE49-F238E27FC236}">
                <a16:creationId xmlns:a16="http://schemas.microsoft.com/office/drawing/2014/main" id="{B15DC82E-BA6E-EAB5-04BD-969EAD7E679C}"/>
              </a:ext>
            </a:extLst>
          </p:cNvPr>
          <p:cNvSpPr txBox="1">
            <a:spLocks/>
          </p:cNvSpPr>
          <p:nvPr userDrawn="1"/>
        </p:nvSpPr>
        <p:spPr>
          <a:xfrm>
            <a:off x="8358162" y="4810169"/>
            <a:ext cx="548700" cy="22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00" b="0" i="0" u="none" strike="noStrike" cap="none">
                <a:solidFill>
                  <a:srgbClr val="3371E7"/>
                </a:solidFill>
                <a:latin typeface="Poppins SemiBold" panose="00000700000000000000" pitchFamily="2" charset="0"/>
                <a:ea typeface="Arial"/>
                <a:cs typeface="Poppins SemiBold" panose="00000700000000000000" pitchFamily="2" charset="0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94;p19">
            <a:extLst>
              <a:ext uri="{FF2B5EF4-FFF2-40B4-BE49-F238E27FC236}">
                <a16:creationId xmlns:a16="http://schemas.microsoft.com/office/drawing/2014/main" id="{1349046C-DD55-90B8-2239-839BA906E1F7}"/>
              </a:ext>
            </a:extLst>
          </p:cNvPr>
          <p:cNvSpPr txBox="1"/>
          <p:nvPr userDrawn="1"/>
        </p:nvSpPr>
        <p:spPr>
          <a:xfrm>
            <a:off x="229900" y="4802249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3371E7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Connecticut Public Health</a:t>
            </a:r>
            <a:endParaRPr sz="800" b="1">
              <a:solidFill>
                <a:srgbClr val="3371E7"/>
              </a:solidFill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</p:txBody>
      </p:sp>
      <p:cxnSp>
        <p:nvCxnSpPr>
          <p:cNvPr id="4" name="Google Shape;95;p19">
            <a:extLst>
              <a:ext uri="{FF2B5EF4-FFF2-40B4-BE49-F238E27FC236}">
                <a16:creationId xmlns:a16="http://schemas.microsoft.com/office/drawing/2014/main" id="{86BD8646-4DB9-3CB0-E55A-4B9221153448}"/>
              </a:ext>
            </a:extLst>
          </p:cNvPr>
          <p:cNvCxnSpPr/>
          <p:nvPr userDrawn="1"/>
        </p:nvCxnSpPr>
        <p:spPr>
          <a:xfrm rot="10800000">
            <a:off x="318600" y="4766180"/>
            <a:ext cx="8506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3726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86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able/Chart SECONDAR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232757"/>
            <a:ext cx="8520600" cy="2979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200" b="1">
                <a:solidFill>
                  <a:srgbClr val="3370E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lang="en-US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791943"/>
            <a:ext cx="8520600" cy="37197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71450" lvl="0" indent="-17145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15;p3">
            <a:extLst>
              <a:ext uri="{FF2B5EF4-FFF2-40B4-BE49-F238E27FC236}">
                <a16:creationId xmlns:a16="http://schemas.microsoft.com/office/drawing/2014/main" id="{B15DC82E-BA6E-EAB5-04BD-969EAD7E679C}"/>
              </a:ext>
            </a:extLst>
          </p:cNvPr>
          <p:cNvSpPr txBox="1">
            <a:spLocks/>
          </p:cNvSpPr>
          <p:nvPr userDrawn="1"/>
        </p:nvSpPr>
        <p:spPr>
          <a:xfrm>
            <a:off x="8358162" y="4810169"/>
            <a:ext cx="548700" cy="22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00" b="0" i="0" u="none" strike="noStrike" cap="none">
                <a:solidFill>
                  <a:srgbClr val="3371E7"/>
                </a:solidFill>
                <a:latin typeface="Poppins SemiBold" panose="00000700000000000000" pitchFamily="2" charset="0"/>
                <a:ea typeface="Arial"/>
                <a:cs typeface="Poppins SemiBold" panose="00000700000000000000" pitchFamily="2" charset="0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94;p19">
            <a:extLst>
              <a:ext uri="{FF2B5EF4-FFF2-40B4-BE49-F238E27FC236}">
                <a16:creationId xmlns:a16="http://schemas.microsoft.com/office/drawing/2014/main" id="{1349046C-DD55-90B8-2239-839BA906E1F7}"/>
              </a:ext>
            </a:extLst>
          </p:cNvPr>
          <p:cNvSpPr txBox="1"/>
          <p:nvPr userDrawn="1"/>
        </p:nvSpPr>
        <p:spPr>
          <a:xfrm>
            <a:off x="229900" y="4802249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3371E7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Connecticut Public Health</a:t>
            </a:r>
            <a:endParaRPr sz="800" b="1">
              <a:solidFill>
                <a:srgbClr val="3371E7"/>
              </a:solidFill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</p:txBody>
      </p:sp>
      <p:cxnSp>
        <p:nvCxnSpPr>
          <p:cNvPr id="4" name="Google Shape;95;p19">
            <a:extLst>
              <a:ext uri="{FF2B5EF4-FFF2-40B4-BE49-F238E27FC236}">
                <a16:creationId xmlns:a16="http://schemas.microsoft.com/office/drawing/2014/main" id="{86BD8646-4DB9-3CB0-E55A-4B9221153448}"/>
              </a:ext>
            </a:extLst>
          </p:cNvPr>
          <p:cNvCxnSpPr/>
          <p:nvPr userDrawn="1"/>
        </p:nvCxnSpPr>
        <p:spPr>
          <a:xfrm rot="10800000">
            <a:off x="318600" y="4766180"/>
            <a:ext cx="8506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6369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CA974-763B-A6F3-F141-E5B432760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EF075-478B-0757-EA7C-6A7842678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5B4BB-91B9-1D0D-CC21-32CE0B22E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CF31-5FDB-4A37-94F5-6469D57AE666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AA155-895C-01DD-787B-96BE718E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97C72-AA64-9C89-4029-19BB6DD3A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E5D1-8A2E-4B34-B66B-A732D3261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0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42692-5F0A-A486-38BA-4B995D48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B8BA6-B94F-3C96-9120-DE2F4F624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DDD83-15C3-30A7-92C0-35D216345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CF31-5FDB-4A37-94F5-6469D57AE666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B4F9C-1461-A282-6321-6ECE45B64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4541A-28F1-C665-92FF-52F082AE9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E5D1-8A2E-4B34-B66B-A732D3261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7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8247E-5526-8D2E-A21B-BDEBBE3D5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B4191-5D96-7594-429F-FA26C3624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F2955-CDB4-4C3E-DA8E-D696B177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CF31-5FDB-4A37-94F5-6469D57AE666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58649-2A07-706C-979D-F010C0DA2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9636F-EC44-C732-EA57-869E15EE1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E5D1-8A2E-4B34-B66B-A732D3261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7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50" r:id="rId3"/>
    <p:sldLayoutId id="2147483667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5B8D10-F7D1-63AF-38CE-91AA453ED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9D68A-AFD2-8523-14E5-F98196B3D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5AF4D-C85B-DA95-993E-A2EEC072F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BAFCAD-17AB-4C47-82DE-A33E6B576C44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DF70F-8C89-1F9D-EEB7-D8B4FB69B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D42C0-0145-DE59-37FA-7C3C53142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351006-C151-47CD-8140-09E45284C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7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B3A452-FEFF-B368-3F35-CA82FFB08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4FA41-E99D-9669-C404-78C08B72C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116D4-179A-FAD3-927D-79D4DF4BC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7CF31-5FDB-4A37-94F5-6469D57AE666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93085-1023-0EA1-1B68-881873C19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44E80-4731-7A8A-4475-65E1B9449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6E5D1-8A2E-4B34-B66B-A732D3261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0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7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97B6A4A-855F-B779-E782-97AE8AF9BA3A}"/>
              </a:ext>
            </a:extLst>
          </p:cNvPr>
          <p:cNvSpPr txBox="1"/>
          <p:nvPr/>
        </p:nvSpPr>
        <p:spPr>
          <a:xfrm>
            <a:off x="864394" y="3907631"/>
            <a:ext cx="7415212" cy="12105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latin typeface="Open Sans"/>
              </a:rPr>
              <a:t>Members: </a:t>
            </a:r>
            <a:endParaRPr lang="en-US" sz="1100">
              <a:latin typeface="Open Sans"/>
            </a:endParaRPr>
          </a:p>
          <a:p>
            <a:pPr algn="ctr"/>
            <a:r>
              <a:rPr lang="en-US" sz="1100">
                <a:solidFill>
                  <a:srgbClr val="FFFFFF"/>
                </a:solidFill>
                <a:latin typeface="Open Sans"/>
              </a:rPr>
              <a:t>Nicole </a:t>
            </a:r>
            <a:r>
              <a:rPr lang="en-US" sz="1100" err="1">
                <a:solidFill>
                  <a:srgbClr val="FFFFFF"/>
                </a:solidFill>
                <a:latin typeface="Open Sans"/>
              </a:rPr>
              <a:t>Godburn</a:t>
            </a:r>
            <a:r>
              <a:rPr lang="en-US" sz="1100">
                <a:solidFill>
                  <a:srgbClr val="FFFFFF"/>
                </a:solidFill>
                <a:latin typeface="Open Sans"/>
              </a:rPr>
              <a:t>, DSS, Director of Rate Setting; Adelita </a:t>
            </a:r>
            <a:r>
              <a:rPr lang="en-US" sz="1100" err="1">
                <a:solidFill>
                  <a:srgbClr val="FFFFFF"/>
                </a:solidFill>
                <a:latin typeface="Open Sans"/>
              </a:rPr>
              <a:t>Orefice</a:t>
            </a:r>
            <a:r>
              <a:rPr lang="en-US" sz="1100">
                <a:solidFill>
                  <a:srgbClr val="FFFFFF"/>
                </a:solidFill>
                <a:latin typeface="Open Sans"/>
              </a:rPr>
              <a:t>, DPH, Chief of Staff; Barbara Cass, DPH, Senior Advisor to the Commissioner for LTC; Lorraine Cullen, Branch Chief, Healthcare Quality and Safety Branch; Claudio Gualtieri, Senior Policy Advisor to the Secretary of OPM; Mairead Painter, State LTC Ombudsperson; Michael Morris, CHEFA; Margaret Morelli, Executive Director, Leading Age CT; Matthew Barrett, Executive Director CAHCF.</a:t>
            </a:r>
            <a:endParaRPr lang="en-US" sz="1100">
              <a:latin typeface="Open Sans"/>
              <a:ea typeface="Open Sans"/>
              <a:cs typeface="Open San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2658B8-058A-57E8-C1C2-2D0F7DCA180E}"/>
              </a:ext>
            </a:extLst>
          </p:cNvPr>
          <p:cNvGrpSpPr/>
          <p:nvPr/>
        </p:nvGrpSpPr>
        <p:grpSpPr>
          <a:xfrm>
            <a:off x="326642" y="838674"/>
            <a:ext cx="8490715" cy="2565357"/>
            <a:chOff x="257907" y="862528"/>
            <a:chExt cx="8490715" cy="2565357"/>
          </a:xfrm>
        </p:grpSpPr>
        <p:grpSp>
          <p:nvGrpSpPr>
            <p:cNvPr id="2" name="Group 2"/>
            <p:cNvGrpSpPr/>
            <p:nvPr/>
          </p:nvGrpSpPr>
          <p:grpSpPr>
            <a:xfrm>
              <a:off x="257907" y="862528"/>
              <a:ext cx="4623693" cy="2565357"/>
              <a:chOff x="0" y="0"/>
              <a:chExt cx="12329844" cy="684095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1177888" y="0"/>
                <a:ext cx="9974067" cy="5590542"/>
              </a:xfrm>
              <a:custGeom>
                <a:avLst/>
                <a:gdLst/>
                <a:ahLst/>
                <a:cxnLst/>
                <a:rect l="l" t="t" r="r" b="b"/>
                <a:pathLst>
                  <a:path w="9974067" h="5590542">
                    <a:moveTo>
                      <a:pt x="0" y="0"/>
                    </a:moveTo>
                    <a:lnTo>
                      <a:pt x="9974067" y="0"/>
                    </a:lnTo>
                    <a:lnTo>
                      <a:pt x="9974067" y="5590542"/>
                    </a:lnTo>
                    <a:lnTo>
                      <a:pt x="0" y="559054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t="-69635" r="-144473" b="-75707"/>
                </a:stretch>
              </a:blipFill>
            </p:spPr>
            <p:txBody>
              <a:bodyPr/>
              <a:lstStyle/>
              <a:p>
                <a:endParaRPr lang="en-US" sz="450"/>
              </a:p>
            </p:txBody>
          </p:sp>
          <p:sp>
            <p:nvSpPr>
              <p:cNvPr id="4" name="Freeform 4"/>
              <p:cNvSpPr/>
              <p:nvPr/>
            </p:nvSpPr>
            <p:spPr>
              <a:xfrm>
                <a:off x="0" y="5069965"/>
                <a:ext cx="12329844" cy="1770989"/>
              </a:xfrm>
              <a:custGeom>
                <a:avLst/>
                <a:gdLst/>
                <a:ahLst/>
                <a:cxnLst/>
                <a:rect l="l" t="t" r="r" b="b"/>
                <a:pathLst>
                  <a:path w="12329844" h="1770989">
                    <a:moveTo>
                      <a:pt x="0" y="0"/>
                    </a:moveTo>
                    <a:lnTo>
                      <a:pt x="12329844" y="0"/>
                    </a:lnTo>
                    <a:lnTo>
                      <a:pt x="12329844" y="1770990"/>
                    </a:lnTo>
                    <a:lnTo>
                      <a:pt x="0" y="17709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sz="45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04202D4-2F6A-EA98-5B27-5C7EC440BA31}"/>
                </a:ext>
              </a:extLst>
            </p:cNvPr>
            <p:cNvGrpSpPr/>
            <p:nvPr/>
          </p:nvGrpSpPr>
          <p:grpSpPr>
            <a:xfrm>
              <a:off x="5195936" y="1244943"/>
              <a:ext cx="3552686" cy="1800527"/>
              <a:chOff x="5036910" y="1281740"/>
              <a:chExt cx="3552686" cy="1800527"/>
            </a:xfrm>
          </p:grpSpPr>
          <p:sp>
            <p:nvSpPr>
              <p:cNvPr id="12" name="TITLE">
                <a:extLst>
                  <a:ext uri="{FF2B5EF4-FFF2-40B4-BE49-F238E27FC236}">
                    <a16:creationId xmlns:a16="http://schemas.microsoft.com/office/drawing/2014/main" id="{6560D839-E6B7-3958-423D-1A9E461B79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36910" y="1281740"/>
                <a:ext cx="3552686" cy="1399105"/>
              </a:xfrm>
              <a:prstGeom prst="rect">
                <a:avLst/>
              </a:prstGeom>
            </p:spPr>
            <p:txBody>
              <a:bodyPr lIns="91440" tIns="45720" rIns="91440" bIns="45720" anchor="t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2800" b="1">
                    <a:solidFill>
                      <a:schemeClr val="bg1"/>
                    </a:solidFill>
                    <a:cs typeface="Poppins SemiBold"/>
                  </a:rPr>
                  <a:t>Nursing Home Financial Advisory Committee</a:t>
                </a:r>
                <a:endParaRPr lang="en-US" sz="2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DATE">
                <a:extLst>
                  <a:ext uri="{FF2B5EF4-FFF2-40B4-BE49-F238E27FC236}">
                    <a16:creationId xmlns:a16="http://schemas.microsoft.com/office/drawing/2014/main" id="{9A12116A-5FF0-CEA0-0E85-F450CD6613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36910" y="2688667"/>
                <a:ext cx="3543439" cy="393600"/>
              </a:xfrm>
              <a:prstGeom prst="rect">
                <a:avLst/>
              </a:prstGeom>
            </p:spPr>
            <p:txBody>
              <a:bodyPr lIns="91440" tIns="45720" rIns="91440" bIns="45720" anchor="ctr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1600">
                    <a:solidFill>
                      <a:schemeClr val="bg1"/>
                    </a:solidFill>
                    <a:cs typeface="Poppins"/>
                  </a:rPr>
                  <a:t>July 10, 2024</a:t>
                </a:r>
                <a:endParaRPr lang="en-US" sz="160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A3BE035-883D-E740-F9B6-DC39561725E0}"/>
                </a:ext>
              </a:extLst>
            </p:cNvPr>
            <p:cNvCxnSpPr>
              <a:cxnSpLocks/>
            </p:cNvCxnSpPr>
            <p:nvPr/>
          </p:nvCxnSpPr>
          <p:spPr>
            <a:xfrm>
              <a:off x="4969065" y="1002206"/>
              <a:ext cx="0" cy="228600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8989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B19DF-97FA-B5C7-1658-7E7AC4AD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32757"/>
            <a:ext cx="8520600" cy="7979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600">
                <a:solidFill>
                  <a:schemeClr val="accent1"/>
                </a:solidFill>
              </a:rPr>
              <a:t>Nursing Home Quality and Safety Issues</a:t>
            </a:r>
            <a:br>
              <a:rPr lang="en-US" sz="1600">
                <a:solidFill>
                  <a:schemeClr val="accent1"/>
                </a:solidFill>
              </a:rPr>
            </a:br>
            <a:r>
              <a:rPr lang="en-US" b="0" i="0" u="none" strike="noStrike">
                <a:solidFill>
                  <a:schemeClr val="accent1"/>
                </a:solidFill>
                <a:effectLst/>
              </a:rPr>
              <a:t>Top Five Federal Tags for the period April 1, 2024, to June 30, 2024</a:t>
            </a:r>
            <a:endParaRPr lang="en-US" sz="160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D31A587D-A5C8-7040-842A-55539D5D2E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365494"/>
              </p:ext>
            </p:extLst>
          </p:nvPr>
        </p:nvGraphicFramePr>
        <p:xfrm>
          <a:off x="320040" y="1512570"/>
          <a:ext cx="850392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644">
                  <a:extLst>
                    <a:ext uri="{9D8B030D-6E8A-4147-A177-3AD203B41FA5}">
                      <a16:colId xmlns:a16="http://schemas.microsoft.com/office/drawing/2014/main" val="2180913764"/>
                    </a:ext>
                  </a:extLst>
                </a:gridCol>
                <a:gridCol w="3299957">
                  <a:extLst>
                    <a:ext uri="{9D8B030D-6E8A-4147-A177-3AD203B41FA5}">
                      <a16:colId xmlns:a16="http://schemas.microsoft.com/office/drawing/2014/main" val="1086616003"/>
                    </a:ext>
                  </a:extLst>
                </a:gridCol>
                <a:gridCol w="4097319">
                  <a:extLst>
                    <a:ext uri="{9D8B030D-6E8A-4147-A177-3AD203B41FA5}">
                      <a16:colId xmlns:a16="http://schemas.microsoft.com/office/drawing/2014/main" val="320415402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1" i="0">
                          <a:solidFill>
                            <a:srgbClr val="F2F2F2"/>
                          </a:solidFill>
                          <a:effectLst/>
                          <a:latin typeface="Open Sans"/>
                        </a:rPr>
                        <a:t>Tag Number​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1" i="0">
                          <a:solidFill>
                            <a:srgbClr val="F2F2F2"/>
                          </a:solidFill>
                          <a:effectLst/>
                          <a:latin typeface="Open Sans"/>
                        </a:rPr>
                        <a:t>Description​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4636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F684​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Quality of Care​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Very broad category, failure to provide necessary services to promote quality care, e.g. medication errors, treatment to non-pressure skin areas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2783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F689​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Free From Accidents/Hazards/Supervision/Devices​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Failure to provide the necessary supervision to prevent/mitigate accidents, e.g. elopement, inadequate assistance with transfers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20622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F842​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Resident Records​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Incomplete or inaccurate medical records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46162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F600​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Free From Abuse/Neglect​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Failure to provide care timely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4188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F656​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Develop/Implement Comprehensive Care Plan​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Failure to develop or revise a care plan related to an assessed need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86036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1C51A47-B177-22A2-D547-8C8BB0478E9F}"/>
              </a:ext>
            </a:extLst>
          </p:cNvPr>
          <p:cNvSpPr txBox="1"/>
          <p:nvPr/>
        </p:nvSpPr>
        <p:spPr>
          <a:xfrm>
            <a:off x="1598212" y="4861423"/>
            <a:ext cx="22910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Connecticut Department of Social Services</a:t>
            </a:r>
          </a:p>
        </p:txBody>
      </p:sp>
    </p:spTree>
    <p:extLst>
      <p:ext uri="{BB962C8B-B14F-4D97-AF65-F5344CB8AC3E}">
        <p14:creationId xmlns:p14="http://schemas.microsoft.com/office/powerpoint/2010/main" val="4009409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DAD20-F9E2-F455-EF7A-F158BCD43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38265"/>
            <a:ext cx="8520600" cy="297925"/>
          </a:xfrm>
        </p:spPr>
        <p:txBody>
          <a:bodyPr>
            <a:noAutofit/>
          </a:bodyPr>
          <a:lstStyle/>
          <a:p>
            <a:r>
              <a:rPr lang="en-US" sz="1600"/>
              <a:t>Top 5 Most Frequently Cited Deficiencies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83D9F0A5-9D26-0B7A-431F-0A9B69A10E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445256"/>
              </p:ext>
            </p:extLst>
          </p:nvPr>
        </p:nvGraphicFramePr>
        <p:xfrm>
          <a:off x="365759" y="1303298"/>
          <a:ext cx="8412481" cy="277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81">
                  <a:extLst>
                    <a:ext uri="{9D8B030D-6E8A-4147-A177-3AD203B41FA5}">
                      <a16:colId xmlns:a16="http://schemas.microsoft.com/office/drawing/2014/main" val="114236358"/>
                    </a:ext>
                  </a:extLst>
                </a:gridCol>
                <a:gridCol w="2281151">
                  <a:extLst>
                    <a:ext uri="{9D8B030D-6E8A-4147-A177-3AD203B41FA5}">
                      <a16:colId xmlns:a16="http://schemas.microsoft.com/office/drawing/2014/main" val="3088488531"/>
                    </a:ext>
                  </a:extLst>
                </a:gridCol>
                <a:gridCol w="1357275">
                  <a:extLst>
                    <a:ext uri="{9D8B030D-6E8A-4147-A177-3AD203B41FA5}">
                      <a16:colId xmlns:a16="http://schemas.microsoft.com/office/drawing/2014/main" val="686709745"/>
                    </a:ext>
                  </a:extLst>
                </a:gridCol>
                <a:gridCol w="2683903">
                  <a:extLst>
                    <a:ext uri="{9D8B030D-6E8A-4147-A177-3AD203B41FA5}">
                      <a16:colId xmlns:a16="http://schemas.microsoft.com/office/drawing/2014/main" val="3457465618"/>
                    </a:ext>
                  </a:extLst>
                </a:gridCol>
                <a:gridCol w="1483371">
                  <a:extLst>
                    <a:ext uri="{9D8B030D-6E8A-4147-A177-3AD203B41FA5}">
                      <a16:colId xmlns:a16="http://schemas.microsoft.com/office/drawing/2014/main" val="757340608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r>
                        <a:rPr lang="en-US" sz="1000"/>
                        <a:t>Rank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Period 9/1/23-12/31/23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Period 1/1/24-3/31/24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Period 4/1/24-6/30/24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Period 7/1/24-9/30/24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3582688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643294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F884 (NHSN Reporting)*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F884 (NHSN Reporting)*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F684​ (Quality of Care​)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8224867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F689 (Accidents-Hazards)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F684 (Quality of Care)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F689​ (Free From Accidents/Hazards/Supervision/Devices​)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2985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F684 (Quality of Care)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F600 (Abuse/Neglect)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F842​ (Resident Records​)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686640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F600 (Abuse/Neglect)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F656 (Comp. Care Plan)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F600​ (Free From Abuse/Neglect​)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1409131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F656 (Comp Care Plan)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F842 (Resident Records)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F656​ (Develop/Implement Comprehensive Care Plan​)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5536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8CCF9CA-ABB1-DAB5-0F4A-02479A3B49D1}"/>
              </a:ext>
            </a:extLst>
          </p:cNvPr>
          <p:cNvSpPr txBox="1"/>
          <p:nvPr/>
        </p:nvSpPr>
        <p:spPr>
          <a:xfrm>
            <a:off x="1598212" y="4861423"/>
            <a:ext cx="22910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Connecticut Department of Social Services</a:t>
            </a:r>
          </a:p>
        </p:txBody>
      </p:sp>
    </p:spTree>
    <p:extLst>
      <p:ext uri="{BB962C8B-B14F-4D97-AF65-F5344CB8AC3E}">
        <p14:creationId xmlns:p14="http://schemas.microsoft.com/office/powerpoint/2010/main" val="708216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0D088-865F-9E0C-D9C6-E79B38571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/>
              <a:t>Immediate Jeopardy FFY 2024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49A2ED20-C5AD-0EAB-02B7-4D1EB712A6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088323"/>
              </p:ext>
            </p:extLst>
          </p:nvPr>
        </p:nvGraphicFramePr>
        <p:xfrm>
          <a:off x="387037" y="654368"/>
          <a:ext cx="8369925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206">
                  <a:extLst>
                    <a:ext uri="{9D8B030D-6E8A-4147-A177-3AD203B41FA5}">
                      <a16:colId xmlns:a16="http://schemas.microsoft.com/office/drawing/2014/main" val="2675982503"/>
                    </a:ext>
                  </a:extLst>
                </a:gridCol>
                <a:gridCol w="845868">
                  <a:extLst>
                    <a:ext uri="{9D8B030D-6E8A-4147-A177-3AD203B41FA5}">
                      <a16:colId xmlns:a16="http://schemas.microsoft.com/office/drawing/2014/main" val="3033485909"/>
                    </a:ext>
                  </a:extLst>
                </a:gridCol>
                <a:gridCol w="1283764">
                  <a:extLst>
                    <a:ext uri="{9D8B030D-6E8A-4147-A177-3AD203B41FA5}">
                      <a16:colId xmlns:a16="http://schemas.microsoft.com/office/drawing/2014/main" val="1022506516"/>
                    </a:ext>
                  </a:extLst>
                </a:gridCol>
                <a:gridCol w="869356">
                  <a:extLst>
                    <a:ext uri="{9D8B030D-6E8A-4147-A177-3AD203B41FA5}">
                      <a16:colId xmlns:a16="http://schemas.microsoft.com/office/drawing/2014/main" val="3195841929"/>
                    </a:ext>
                  </a:extLst>
                </a:gridCol>
                <a:gridCol w="1256737">
                  <a:extLst>
                    <a:ext uri="{9D8B030D-6E8A-4147-A177-3AD203B41FA5}">
                      <a16:colId xmlns:a16="http://schemas.microsoft.com/office/drawing/2014/main" val="3708323028"/>
                    </a:ext>
                  </a:extLst>
                </a:gridCol>
                <a:gridCol w="923408">
                  <a:extLst>
                    <a:ext uri="{9D8B030D-6E8A-4147-A177-3AD203B41FA5}">
                      <a16:colId xmlns:a16="http://schemas.microsoft.com/office/drawing/2014/main" val="4007610865"/>
                    </a:ext>
                  </a:extLst>
                </a:gridCol>
                <a:gridCol w="972511">
                  <a:extLst>
                    <a:ext uri="{9D8B030D-6E8A-4147-A177-3AD203B41FA5}">
                      <a16:colId xmlns:a16="http://schemas.microsoft.com/office/drawing/2014/main" val="1975771463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34269314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900"/>
                        <a:t>10/1/23-12/31/23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Reason for Investigation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1/1/24-3/31/24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Reason for Investigation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4/1/24-6/30/24</a:t>
                      </a:r>
                    </a:p>
                  </a:txBody>
                  <a:tcPr marL="45720" marR="4572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Reason for Investigation</a:t>
                      </a:r>
                    </a:p>
                  </a:txBody>
                  <a:tcPr marL="45720" marR="4572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7/1/24-9/30/24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Reason for Investigation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70713032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b="1"/>
                        <a:t>7 deficiencies</a:t>
                      </a:r>
                    </a:p>
                    <a:p>
                      <a:r>
                        <a:rPr lang="en-US" sz="900" b="1"/>
                        <a:t>5 facilities</a:t>
                      </a:r>
                    </a:p>
                  </a:txBody>
                  <a:tcPr marL="45720" marR="4572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/>
                        <a:t>6 deficiencies</a:t>
                      </a:r>
                    </a:p>
                    <a:p>
                      <a:r>
                        <a:rPr lang="en-US" sz="900" b="1"/>
                        <a:t>5 facilities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/>
                        <a:t>9 deficiencies</a:t>
                      </a:r>
                    </a:p>
                    <a:p>
                      <a:r>
                        <a:rPr lang="en-US" sz="900" b="1"/>
                        <a:t>8 facilities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486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/>
                        <a:t>F684. Quality of Care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Reportable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F684. Quality of Care</a:t>
                      </a:r>
                    </a:p>
                    <a:p>
                      <a:endParaRPr lang="en-US" sz="90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Reportable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F684. Quality of Care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Complaint &amp; Reportable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3671398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/>
                        <a:t>F689. Free From Accidents/Hazards/Supervision/Device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Reportable</a:t>
                      </a:r>
                    </a:p>
                    <a:p>
                      <a:endParaRPr lang="en-US" sz="900"/>
                    </a:p>
                  </a:txBody>
                  <a:tcPr marL="45720" marR="4572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F689. Free From Accidents/Hazard Supervision/Device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Reportable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F689. Free of Accident and Hazards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Complaint &amp; Certification Survey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57665215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F760. Significant Medication Errors 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Reportable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F760. Significant Medication Errors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Reportable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F760. Significant Medication Errors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Complaint &amp; Reportable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16456535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/>
                        <a:t>F600. Free from Abuse/Neglect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Reportable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F600. Free from Abuse/Neglect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Certification Survey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F600. No IJ identified this quarter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9083315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/>
                        <a:t>F678. CPR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Reportable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F678. CPR</a:t>
                      </a:r>
                    </a:p>
                    <a:p>
                      <a:endParaRPr lang="en-US" sz="90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Reportable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F678. No IJ identified this quarter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157367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F805. Food in Form to Meet Individual Needs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Reportable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F805. No IJ identified this quarter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4453134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45720" marR="4572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45720" marR="4572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F658. Services Provided Meet Professional Standards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Complaint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4553428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45720" marR="4572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45720" marR="4572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K358. (Life Safety) Fire Alarm System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Certification Survey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77859898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B3751B7-A593-1C8D-0D1D-599250A88C3F}"/>
              </a:ext>
            </a:extLst>
          </p:cNvPr>
          <p:cNvSpPr txBox="1"/>
          <p:nvPr/>
        </p:nvSpPr>
        <p:spPr>
          <a:xfrm>
            <a:off x="1598212" y="4861423"/>
            <a:ext cx="22910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Connecticut Department of Social Services</a:t>
            </a:r>
          </a:p>
        </p:txBody>
      </p:sp>
    </p:spTree>
    <p:extLst>
      <p:ext uri="{BB962C8B-B14F-4D97-AF65-F5344CB8AC3E}">
        <p14:creationId xmlns:p14="http://schemas.microsoft.com/office/powerpoint/2010/main" val="725541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ECA3-BA5C-3D24-6FDD-A9CD065D2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/>
              <a:t>IJs over time, Facilities Impacted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54DD0FDA-1DCF-CA84-0BC3-5078D7C46D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100235"/>
              </p:ext>
            </p:extLst>
          </p:nvPr>
        </p:nvGraphicFramePr>
        <p:xfrm>
          <a:off x="311700" y="716460"/>
          <a:ext cx="8520600" cy="3938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56C5F05-565D-5FD1-3025-F44AFE45576F}"/>
              </a:ext>
            </a:extLst>
          </p:cNvPr>
          <p:cNvSpPr txBox="1"/>
          <p:nvPr/>
        </p:nvSpPr>
        <p:spPr>
          <a:xfrm>
            <a:off x="1598212" y="4861423"/>
            <a:ext cx="22910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Connecticut Department of Social Services</a:t>
            </a:r>
          </a:p>
        </p:txBody>
      </p:sp>
    </p:spTree>
    <p:extLst>
      <p:ext uri="{BB962C8B-B14F-4D97-AF65-F5344CB8AC3E}">
        <p14:creationId xmlns:p14="http://schemas.microsoft.com/office/powerpoint/2010/main" val="1503532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4424E-342C-2F81-6DDC-587520900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28774"/>
            <a:ext cx="6858000" cy="1307307"/>
          </a:xfrm>
        </p:spPr>
        <p:txBody>
          <a:bodyPr>
            <a:normAutofit fontScale="90000"/>
          </a:bodyPr>
          <a:lstStyle/>
          <a:p>
            <a:r>
              <a:rPr lang="en-US" b="1"/>
              <a:t>Overview of the CMS Nursing Home Staffing Mandate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91E0C0-B69B-3C43-D1C8-3FFC265B6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307556"/>
            <a:ext cx="6858000" cy="67865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CT Nursing Home Financial Advisory Committee</a:t>
            </a:r>
          </a:p>
          <a:p>
            <a:r>
              <a:rPr lang="en-US"/>
              <a:t>July 10, 2024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6DB00D3-0560-7D3C-991D-FB102530CB2F}"/>
              </a:ext>
            </a:extLst>
          </p:cNvPr>
          <p:cNvGrpSpPr/>
          <p:nvPr/>
        </p:nvGrpSpPr>
        <p:grpSpPr>
          <a:xfrm>
            <a:off x="2029187" y="242551"/>
            <a:ext cx="5085625" cy="693112"/>
            <a:chOff x="1871663" y="242551"/>
            <a:chExt cx="5085625" cy="6931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49D6B6F-D147-CC6B-A737-23E138098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1663" y="265395"/>
              <a:ext cx="2093118" cy="67026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5FCEC30-D51A-0A0F-FF11-15318EE55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620" y="242551"/>
              <a:ext cx="2006668" cy="6702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8555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D75F0-2A61-3912-6CE5-65CDDDBD8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CT’s Current Nursing Home Staffing Minimum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104BD-5D64-2FB6-15C9-9B4BEDE5D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b="1"/>
              <a:t>In no instance shall a chronic and convalescent nursing home have staff below the following standards based on 3.0 minimum staffing hours:</a:t>
            </a:r>
          </a:p>
          <a:p>
            <a:pPr marL="0" indent="0">
              <a:buNone/>
            </a:pPr>
            <a:endParaRPr lang="en-US" sz="675"/>
          </a:p>
          <a:p>
            <a:pPr marL="0" indent="0">
              <a:buNone/>
            </a:pPr>
            <a:r>
              <a:rPr lang="en-US"/>
              <a:t>(A) Licensed nursing personnel:</a:t>
            </a:r>
          </a:p>
          <a:p>
            <a:r>
              <a:rPr lang="en-US"/>
              <a:t>7 a.m. to 9 p.m.:	.57 hours per patient</a:t>
            </a:r>
          </a:p>
          <a:p>
            <a:r>
              <a:rPr lang="en-US"/>
              <a:t>9 p.m. to 7 a.m.:	.27 hours per patient</a:t>
            </a:r>
          </a:p>
          <a:p>
            <a:endParaRPr lang="en-US" sz="675"/>
          </a:p>
          <a:p>
            <a:pPr marL="0" indent="0">
              <a:buNone/>
            </a:pPr>
            <a:r>
              <a:rPr lang="en-US"/>
              <a:t>(B) Total nursing and nurse's aide personnel:</a:t>
            </a:r>
          </a:p>
          <a:p>
            <a:r>
              <a:rPr lang="en-US"/>
              <a:t>7 a.m. to 9 p.m.:	2.17 hours per patient</a:t>
            </a:r>
          </a:p>
          <a:p>
            <a:r>
              <a:rPr lang="en-US"/>
              <a:t>9 p.m. to 7 a.m.:	.83 hours per patient</a:t>
            </a:r>
          </a:p>
          <a:p>
            <a:endParaRPr lang="en-US"/>
          </a:p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15242D-48BB-0D2F-2146-BD0F0E8D4916}"/>
              </a:ext>
            </a:extLst>
          </p:cNvPr>
          <p:cNvGrpSpPr/>
          <p:nvPr/>
        </p:nvGrpSpPr>
        <p:grpSpPr>
          <a:xfrm>
            <a:off x="6873959" y="4689648"/>
            <a:ext cx="2190120" cy="360015"/>
            <a:chOff x="6864352" y="4726515"/>
            <a:chExt cx="2190120" cy="36001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F5AC39A-55A4-DDC3-C911-1619E86E1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64352" y="4733926"/>
              <a:ext cx="1078245" cy="34519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3242471-7667-1FE1-711C-B53F139CA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76227" y="4726515"/>
              <a:ext cx="1078245" cy="360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6089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959A-4D7E-FF72-DEF7-849C5272C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CMS Staffing Mandate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87B1A-581B-B19A-80DA-ACC5D17EB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/>
              <a:t>3.48 total hours per resident day nurse staffing: </a:t>
            </a:r>
          </a:p>
          <a:p>
            <a:pPr marL="0" indent="0">
              <a:buNone/>
            </a:pPr>
            <a:r>
              <a:rPr lang="en-US"/>
              <a:t>• 0.55 Registered Nurse </a:t>
            </a:r>
          </a:p>
          <a:p>
            <a:pPr marL="0" indent="0">
              <a:buNone/>
            </a:pPr>
            <a:r>
              <a:rPr lang="en-US"/>
              <a:t>• 2.45 Nurse aide </a:t>
            </a:r>
          </a:p>
          <a:p>
            <a:r>
              <a:rPr lang="en-US"/>
              <a:t>Additional 0.48 HPRD can be any combination of nurse staffing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48C7C3-97C6-034F-7FD6-A0768C25047C}"/>
              </a:ext>
            </a:extLst>
          </p:cNvPr>
          <p:cNvGrpSpPr/>
          <p:nvPr/>
        </p:nvGrpSpPr>
        <p:grpSpPr>
          <a:xfrm>
            <a:off x="6873959" y="4689648"/>
            <a:ext cx="2190120" cy="360015"/>
            <a:chOff x="6864352" y="4726515"/>
            <a:chExt cx="2190120" cy="36001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084B4F7-9DE0-AEA4-A19A-C08F4F5A1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64352" y="4733926"/>
              <a:ext cx="1078245" cy="34519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84F8D06-8E1B-3CFC-4E3A-6FA742952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76227" y="4726515"/>
              <a:ext cx="1078245" cy="360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1268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598F4-F295-DD70-96AC-14F780FBB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206" y="109538"/>
            <a:ext cx="7886700" cy="665560"/>
          </a:xfrm>
        </p:spPr>
        <p:txBody>
          <a:bodyPr/>
          <a:lstStyle/>
          <a:p>
            <a:r>
              <a:rPr lang="en-US" b="1"/>
              <a:t>Potential Staffing Needs </a:t>
            </a:r>
            <a:r>
              <a:rPr lang="en-US" sz="1350" b="1" i="1"/>
              <a:t>(AHCA Data Slide)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086666-91C6-CB74-F59E-97BFF48B5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675086"/>
            <a:ext cx="7893248" cy="44673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155410-67FC-241E-5E96-78744EDDF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577" y="4793762"/>
            <a:ext cx="810733" cy="271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992E79-83D8-007B-3708-0D9DDD457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013" y="4511534"/>
            <a:ext cx="807297" cy="2610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304DB3-0C0B-B42F-0D4A-51B014E212C3}"/>
              </a:ext>
            </a:extLst>
          </p:cNvPr>
          <p:cNvSpPr txBox="1"/>
          <p:nvPr/>
        </p:nvSpPr>
        <p:spPr>
          <a:xfrm>
            <a:off x="7001590" y="1555194"/>
            <a:ext cx="30646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986AB-FCCB-A7C5-E96A-5E1EDC78AB60}"/>
              </a:ext>
            </a:extLst>
          </p:cNvPr>
          <p:cNvSpPr txBox="1"/>
          <p:nvPr/>
        </p:nvSpPr>
        <p:spPr>
          <a:xfrm>
            <a:off x="6568677" y="1960245"/>
            <a:ext cx="2572463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i="1"/>
              <a:t>*data taken from the American Health Care Association (AHCA)</a:t>
            </a:r>
          </a:p>
        </p:txBody>
      </p:sp>
    </p:spTree>
    <p:extLst>
      <p:ext uri="{BB962C8B-B14F-4D97-AF65-F5344CB8AC3E}">
        <p14:creationId xmlns:p14="http://schemas.microsoft.com/office/powerpoint/2010/main" val="201604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8C2D5-5916-E8DE-8A02-EC84026B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Implementation Timelines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2DC4A-69A8-D322-6DC8-6BCBC0B3C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Final Rule was published on May 10, 2024</a:t>
            </a:r>
          </a:p>
          <a:p>
            <a:r>
              <a:rPr lang="en-US"/>
              <a:t>Phased in over a period of years</a:t>
            </a:r>
          </a:p>
          <a:p>
            <a:r>
              <a:rPr lang="en-US"/>
              <a:t>Staggered: Rural vs. Non-rural</a:t>
            </a:r>
          </a:p>
          <a:p>
            <a:pPr lvl="1"/>
            <a:r>
              <a:rPr lang="en-US"/>
              <a:t>“Rural” as defined by OMB </a:t>
            </a:r>
          </a:p>
          <a:p>
            <a:pPr lvl="1"/>
            <a:r>
              <a:rPr lang="en-US"/>
              <a:t>“Metro”/urban: 50,000 or more population </a:t>
            </a:r>
          </a:p>
          <a:p>
            <a:pPr lvl="1"/>
            <a:r>
              <a:rPr lang="en-US"/>
              <a:t> Non-metro = rural (only Litchfield County)</a:t>
            </a:r>
          </a:p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16960F-FF35-53E2-20ED-20B886679A9A}"/>
              </a:ext>
            </a:extLst>
          </p:cNvPr>
          <p:cNvGrpSpPr/>
          <p:nvPr/>
        </p:nvGrpSpPr>
        <p:grpSpPr>
          <a:xfrm>
            <a:off x="6873959" y="4689648"/>
            <a:ext cx="2190120" cy="360015"/>
            <a:chOff x="6864352" y="4726515"/>
            <a:chExt cx="2190120" cy="36001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BACC65C-B54C-D379-2C5E-3EFF202E3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64352" y="4733926"/>
              <a:ext cx="1078245" cy="34519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3085F2-8F3E-3BC0-162D-6ECE9C014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76227" y="4726515"/>
              <a:ext cx="1078245" cy="360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2621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8C2D5-5916-E8DE-8A02-EC84026B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Implementation Timelines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2DC4A-69A8-D322-6DC8-6BCBC0B3C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/>
              <a:t>Non-rural Areas</a:t>
            </a:r>
          </a:p>
          <a:p>
            <a:r>
              <a:rPr lang="en-US"/>
              <a:t>24/7 RN, 3.48 total nurse staffing</a:t>
            </a:r>
          </a:p>
          <a:p>
            <a:pPr lvl="1"/>
            <a:r>
              <a:rPr lang="en-US" sz="2100">
                <a:solidFill>
                  <a:srgbClr val="FF0000"/>
                </a:solidFill>
              </a:rPr>
              <a:t>2 years </a:t>
            </a:r>
            <a:r>
              <a:rPr lang="en-US" sz="2100"/>
              <a:t>from published date</a:t>
            </a:r>
          </a:p>
          <a:p>
            <a:r>
              <a:rPr lang="en-US"/>
              <a:t>0.55 RN HPRD, 2.45 nurse aide </a:t>
            </a:r>
          </a:p>
          <a:p>
            <a:pPr lvl="1"/>
            <a:r>
              <a:rPr lang="en-US" sz="2100">
                <a:solidFill>
                  <a:srgbClr val="FF0000"/>
                </a:solidFill>
              </a:rPr>
              <a:t>3 years </a:t>
            </a:r>
            <a:r>
              <a:rPr lang="en-US" sz="2100"/>
              <a:t>from published date</a:t>
            </a:r>
          </a:p>
          <a:p>
            <a:endParaRPr lang="en-US" sz="675"/>
          </a:p>
          <a:p>
            <a:pPr marL="0" indent="0">
              <a:buNone/>
            </a:pPr>
            <a:r>
              <a:rPr lang="en-US" b="1"/>
              <a:t>Rural Areas</a:t>
            </a:r>
          </a:p>
          <a:p>
            <a:r>
              <a:rPr lang="en-US"/>
              <a:t>24/7 RN, 3.48 total nurse staffing </a:t>
            </a:r>
          </a:p>
          <a:p>
            <a:pPr lvl="1"/>
            <a:r>
              <a:rPr lang="en-US" sz="2100">
                <a:solidFill>
                  <a:srgbClr val="FF0000"/>
                </a:solidFill>
              </a:rPr>
              <a:t>3 years </a:t>
            </a:r>
            <a:r>
              <a:rPr lang="en-US" sz="2100"/>
              <a:t>from published date</a:t>
            </a:r>
          </a:p>
          <a:p>
            <a:r>
              <a:rPr lang="en-US"/>
              <a:t>0.55 RN HPRD, 2.45 nurse aide </a:t>
            </a:r>
          </a:p>
          <a:p>
            <a:pPr lvl="1"/>
            <a:r>
              <a:rPr lang="en-US" sz="2100">
                <a:solidFill>
                  <a:srgbClr val="FF0000"/>
                </a:solidFill>
              </a:rPr>
              <a:t>5 years </a:t>
            </a:r>
            <a:r>
              <a:rPr lang="en-US" sz="2100"/>
              <a:t>from published date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B301DB-E5A8-BDFB-B9F6-62CAEF281514}"/>
              </a:ext>
            </a:extLst>
          </p:cNvPr>
          <p:cNvGrpSpPr/>
          <p:nvPr/>
        </p:nvGrpSpPr>
        <p:grpSpPr>
          <a:xfrm>
            <a:off x="6873959" y="4689648"/>
            <a:ext cx="2190120" cy="360015"/>
            <a:chOff x="6864352" y="4726515"/>
            <a:chExt cx="2190120" cy="36001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DE744B-AA08-A5DA-5FB6-58AAE93B7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64352" y="4733926"/>
              <a:ext cx="1078245" cy="34519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5173F48-85EE-0B70-80E2-B0FFCCDE8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76227" y="4726515"/>
              <a:ext cx="1078245" cy="360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8990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CAE654-2A5F-A1F5-6568-3771D19C55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352" y="2212181"/>
            <a:ext cx="3006219" cy="719137"/>
          </a:xfrm>
        </p:spPr>
        <p:txBody>
          <a:bodyPr/>
          <a:lstStyle/>
          <a:p>
            <a:r>
              <a:rPr lang="en-US" sz="3200">
                <a:cs typeface="Poppins SemiBold"/>
              </a:rPr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564DFD-14F0-52E4-366C-A3F79018C03D}"/>
              </a:ext>
            </a:extLst>
          </p:cNvPr>
          <p:cNvSpPr txBox="1"/>
          <p:nvPr/>
        </p:nvSpPr>
        <p:spPr>
          <a:xfrm>
            <a:off x="4210694" y="939306"/>
            <a:ext cx="4279106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chemeClr val="bg1"/>
              </a:buClr>
              <a:buAutoNum type="arabicPeriod"/>
            </a:pPr>
            <a:r>
              <a:rPr lang="en-US">
                <a:solidFill>
                  <a:schemeClr val="bg1"/>
                </a:solidFill>
                <a:latin typeface="Open Sans"/>
              </a:rPr>
              <a:t>Welcome/Call to Order​</a:t>
            </a:r>
          </a:p>
          <a:p>
            <a:pPr marL="342900" indent="-342900">
              <a:buClr>
                <a:schemeClr val="bg1"/>
              </a:buClr>
              <a:buAutoNum type="arabicPeriod"/>
            </a:pPr>
            <a:r>
              <a:rPr lang="en-US">
                <a:solidFill>
                  <a:schemeClr val="bg1"/>
                </a:solidFill>
                <a:latin typeface="Open Sans"/>
              </a:rPr>
              <a:t>Approval of April 10, 2024 Meeting Minutes​</a:t>
            </a:r>
          </a:p>
          <a:p>
            <a:pPr marL="342900" indent="-342900">
              <a:buClr>
                <a:schemeClr val="bg1"/>
              </a:buClr>
              <a:buAutoNum type="arabicPeriod"/>
            </a:pPr>
            <a:r>
              <a:rPr lang="en-US">
                <a:solidFill>
                  <a:schemeClr val="bg1"/>
                </a:solidFill>
                <a:latin typeface="Open Sans"/>
              </a:rPr>
              <a:t>General Nursing Home Data for the Quarter and Year-To-Date​</a:t>
            </a:r>
          </a:p>
          <a:p>
            <a:pPr marL="800100" lvl="1" indent="-342900">
              <a:buClr>
                <a:schemeClr val="bg1"/>
              </a:buClr>
              <a:buFont typeface="+mj-lt"/>
              <a:buAutoNum type="alphaLcParenR"/>
            </a:pPr>
            <a:r>
              <a:rPr lang="en-US">
                <a:solidFill>
                  <a:schemeClr val="bg1"/>
                </a:solidFill>
                <a:latin typeface="Open Sans"/>
              </a:rPr>
              <a:t>Licensed Beds and Census​</a:t>
            </a:r>
          </a:p>
          <a:p>
            <a:pPr marL="800100" lvl="1" indent="-342900">
              <a:buClr>
                <a:schemeClr val="bg1"/>
              </a:buClr>
              <a:buFont typeface="+mj-lt"/>
              <a:buAutoNum type="alphaLcParenR"/>
            </a:pPr>
            <a:r>
              <a:rPr lang="en-US">
                <a:solidFill>
                  <a:schemeClr val="bg1"/>
                </a:solidFill>
                <a:latin typeface="Open Sans"/>
              </a:rPr>
              <a:t>Facilities by Size and Region​</a:t>
            </a:r>
          </a:p>
          <a:p>
            <a:pPr marL="342900" indent="-342900">
              <a:buClr>
                <a:schemeClr val="bg1"/>
              </a:buClr>
              <a:buAutoNum type="arabicPeriod"/>
            </a:pPr>
            <a:r>
              <a:rPr lang="en-US">
                <a:solidFill>
                  <a:schemeClr val="bg1"/>
                </a:solidFill>
                <a:latin typeface="Open Sans"/>
              </a:rPr>
              <a:t>Receiverships, Bankruptcies, Closures, Temporary Managers​</a:t>
            </a:r>
          </a:p>
          <a:p>
            <a:pPr marL="342900" indent="-342900">
              <a:buClr>
                <a:schemeClr val="bg1"/>
              </a:buClr>
              <a:buAutoNum type="arabicPeriod"/>
            </a:pPr>
            <a:r>
              <a:rPr lang="en-US">
                <a:solidFill>
                  <a:schemeClr val="bg1"/>
                </a:solidFill>
                <a:latin typeface="Open Sans"/>
              </a:rPr>
              <a:t>Request for Interim Rates​</a:t>
            </a:r>
          </a:p>
          <a:p>
            <a:pPr marL="342900" indent="-342900">
              <a:buClr>
                <a:schemeClr val="bg1"/>
              </a:buClr>
              <a:buAutoNum type="arabicPeriod"/>
            </a:pPr>
            <a:r>
              <a:rPr lang="en-US">
                <a:solidFill>
                  <a:schemeClr val="bg1"/>
                </a:solidFill>
                <a:latin typeface="Open Sans"/>
              </a:rPr>
              <a:t>Change in Ownerships (CHOW’s)​</a:t>
            </a:r>
          </a:p>
          <a:p>
            <a:pPr marL="342900" indent="-342900">
              <a:buClr>
                <a:schemeClr val="bg1"/>
              </a:buClr>
              <a:buAutoNum type="arabicPeriod"/>
            </a:pPr>
            <a:r>
              <a:rPr lang="en-US">
                <a:solidFill>
                  <a:schemeClr val="bg1"/>
                </a:solidFill>
                <a:latin typeface="Open Sans"/>
              </a:rPr>
              <a:t>Healthcare Quality and Safety Issues​</a:t>
            </a:r>
          </a:p>
          <a:p>
            <a:pPr marL="342900" indent="-342900">
              <a:buClr>
                <a:schemeClr val="bg1"/>
              </a:buClr>
              <a:buAutoNum type="arabicPeriod"/>
            </a:pPr>
            <a:r>
              <a:rPr lang="en-US">
                <a:solidFill>
                  <a:schemeClr val="bg1"/>
                </a:solidFill>
                <a:latin typeface="Open Sans"/>
              </a:rPr>
              <a:t>Presentation on Nursing Home Staffing Changes by CAHCF/CCAL and LeadingAge CT</a:t>
            </a:r>
          </a:p>
          <a:p>
            <a:pPr marL="342900" indent="-342900">
              <a:buClr>
                <a:schemeClr val="bg1"/>
              </a:buClr>
              <a:buAutoNum type="arabicPeriod"/>
            </a:pPr>
            <a:r>
              <a:rPr lang="en-US">
                <a:solidFill>
                  <a:schemeClr val="bg1"/>
                </a:solidFill>
                <a:latin typeface="Open Sans"/>
              </a:rPr>
              <a:t>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A2841E-7E5E-2F37-8FC9-AAB2A0B45143}"/>
              </a:ext>
            </a:extLst>
          </p:cNvPr>
          <p:cNvSpPr txBox="1"/>
          <p:nvPr/>
        </p:nvSpPr>
        <p:spPr>
          <a:xfrm>
            <a:off x="1598212" y="4861423"/>
            <a:ext cx="22910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>
                <a:solidFill>
                  <a:schemeClr val="bg1"/>
                </a:solidFill>
              </a:rPr>
              <a:t>Connecticut Department of Social Services</a:t>
            </a:r>
          </a:p>
        </p:txBody>
      </p:sp>
    </p:spTree>
    <p:extLst>
      <p:ext uri="{BB962C8B-B14F-4D97-AF65-F5344CB8AC3E}">
        <p14:creationId xmlns:p14="http://schemas.microsoft.com/office/powerpoint/2010/main" val="24622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6D2439-F1CD-9F92-C2D9-1F05C2840C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000"/>
              <a:t>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10CCB0-FFF0-07D9-1970-1C49699A62F0}"/>
              </a:ext>
            </a:extLst>
          </p:cNvPr>
          <p:cNvSpPr txBox="1"/>
          <p:nvPr/>
        </p:nvSpPr>
        <p:spPr>
          <a:xfrm>
            <a:off x="1598212" y="4861423"/>
            <a:ext cx="22910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>
                <a:solidFill>
                  <a:schemeClr val="bg1"/>
                </a:solidFill>
              </a:rPr>
              <a:t>Connecticut Department of Social Services</a:t>
            </a:r>
          </a:p>
        </p:txBody>
      </p:sp>
    </p:spTree>
    <p:extLst>
      <p:ext uri="{BB962C8B-B14F-4D97-AF65-F5344CB8AC3E}">
        <p14:creationId xmlns:p14="http://schemas.microsoft.com/office/powerpoint/2010/main" val="2996697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F89DB-D09D-0E76-7220-711322782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/>
              <a:t>Bed Capacity-Census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999702-3C16-DC20-FC20-1C34E29FC0D1}"/>
              </a:ext>
            </a:extLst>
          </p:cNvPr>
          <p:cNvSpPr txBox="1"/>
          <p:nvPr/>
        </p:nvSpPr>
        <p:spPr>
          <a:xfrm>
            <a:off x="1598212" y="4861423"/>
            <a:ext cx="22910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Connecticut Department of Social Services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DA9E89-AC4D-92C0-7B9F-7C9703FDF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28" y="554444"/>
            <a:ext cx="8055429" cy="411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34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5F397-EBEA-A074-72E1-6731D41B0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32757"/>
            <a:ext cx="8520600" cy="709778"/>
          </a:xfrm>
        </p:spPr>
        <p:txBody>
          <a:bodyPr>
            <a:noAutofit/>
          </a:bodyPr>
          <a:lstStyle/>
          <a:p>
            <a:r>
              <a:rPr lang="en-US" sz="1600"/>
              <a:t>Number of Homes by Bed Count</a:t>
            </a:r>
            <a:br>
              <a:rPr lang="en-US" sz="1600"/>
            </a:br>
            <a:r>
              <a:rPr lang="en-US" sz="1600"/>
              <a:t>N=197* Nursing Homes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8AC91727-218F-B9DB-8DDE-D60CE3CA21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218851"/>
              </p:ext>
            </p:extLst>
          </p:nvPr>
        </p:nvGraphicFramePr>
        <p:xfrm>
          <a:off x="0" y="885600"/>
          <a:ext cx="8994970" cy="3510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2">
            <a:extLst>
              <a:ext uri="{FF2B5EF4-FFF2-40B4-BE49-F238E27FC236}">
                <a16:creationId xmlns:a16="http://schemas.microsoft.com/office/drawing/2014/main" id="{EC94155E-7A9B-7099-F9C1-9445195F8E08}"/>
              </a:ext>
            </a:extLst>
          </p:cNvPr>
          <p:cNvSpPr txBox="1"/>
          <p:nvPr/>
        </p:nvSpPr>
        <p:spPr>
          <a:xfrm>
            <a:off x="6966000" y="4395884"/>
            <a:ext cx="186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*updated 7/1/24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EA0FCE-913D-A353-0C8E-A811282E0B84}"/>
              </a:ext>
            </a:extLst>
          </p:cNvPr>
          <p:cNvSpPr txBox="1"/>
          <p:nvPr/>
        </p:nvSpPr>
        <p:spPr>
          <a:xfrm>
            <a:off x="1598212" y="4861423"/>
            <a:ext cx="22910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Connecticut Department of Social Services</a:t>
            </a:r>
          </a:p>
        </p:txBody>
      </p:sp>
    </p:spTree>
    <p:extLst>
      <p:ext uri="{BB962C8B-B14F-4D97-AF65-F5344CB8AC3E}">
        <p14:creationId xmlns:p14="http://schemas.microsoft.com/office/powerpoint/2010/main" val="2988003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514C9E8-7F83-9862-AD2C-6253907CC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0" y="62095"/>
            <a:ext cx="8982440" cy="501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076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F3825-E67F-593E-04DC-C3E7D031A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32757"/>
            <a:ext cx="8520600" cy="559182"/>
          </a:xfrm>
        </p:spPr>
        <p:txBody>
          <a:bodyPr>
            <a:normAutofit/>
          </a:bodyPr>
          <a:lstStyle/>
          <a:p>
            <a:r>
              <a:rPr lang="en-US" sz="1600"/>
              <a:t>Nursing Home Receiverships, Bankruptcies, Temporary Managers and Closures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DF75B-EAED-3F57-D37F-6D1461005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3869871"/>
            <a:ext cx="8520600" cy="64185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*2023: Hughes, QVC, Grove Manor, Westport, Yale, Regal-Greenwich​</a:t>
            </a:r>
          </a:p>
          <a:p>
            <a:pPr marL="0" indent="0">
              <a:buNone/>
            </a:pPr>
            <a:r>
              <a:rPr lang="en-US"/>
              <a:t>*2024: FFY Q1 and 2, Chesterfields, Touchpoints of Farmington, </a:t>
            </a:r>
            <a:r>
              <a:rPr lang="en-US" err="1"/>
              <a:t>Crestfield</a:t>
            </a:r>
            <a:r>
              <a:rPr lang="en-US"/>
              <a:t>, Middlesex Health Care, ​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361F28-D721-8F01-9813-4F84F5BFF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82995"/>
              </p:ext>
            </p:extLst>
          </p:nvPr>
        </p:nvGraphicFramePr>
        <p:xfrm>
          <a:off x="311150" y="1101732"/>
          <a:ext cx="8521700" cy="2458044"/>
        </p:xfrm>
        <a:graphic>
          <a:graphicData uri="http://schemas.openxmlformats.org/drawingml/2006/table">
            <a:tbl>
              <a:tblPr/>
              <a:tblGrid>
                <a:gridCol w="1167136">
                  <a:extLst>
                    <a:ext uri="{9D8B030D-6E8A-4147-A177-3AD203B41FA5}">
                      <a16:colId xmlns:a16="http://schemas.microsoft.com/office/drawing/2014/main" val="2553966295"/>
                    </a:ext>
                  </a:extLst>
                </a:gridCol>
                <a:gridCol w="1999700">
                  <a:extLst>
                    <a:ext uri="{9D8B030D-6E8A-4147-A177-3AD203B41FA5}">
                      <a16:colId xmlns:a16="http://schemas.microsoft.com/office/drawing/2014/main" val="1018978948"/>
                    </a:ext>
                  </a:extLst>
                </a:gridCol>
                <a:gridCol w="1355821">
                  <a:extLst>
                    <a:ext uri="{9D8B030D-6E8A-4147-A177-3AD203B41FA5}">
                      <a16:colId xmlns:a16="http://schemas.microsoft.com/office/drawing/2014/main" val="2806525376"/>
                    </a:ext>
                  </a:extLst>
                </a:gridCol>
                <a:gridCol w="2102086">
                  <a:extLst>
                    <a:ext uri="{9D8B030D-6E8A-4147-A177-3AD203B41FA5}">
                      <a16:colId xmlns:a16="http://schemas.microsoft.com/office/drawing/2014/main" val="1100811974"/>
                    </a:ext>
                  </a:extLst>
                </a:gridCol>
                <a:gridCol w="1896957">
                  <a:extLst>
                    <a:ext uri="{9D8B030D-6E8A-4147-A177-3AD203B41FA5}">
                      <a16:colId xmlns:a16="http://schemas.microsoft.com/office/drawing/2014/main" val="3106407390"/>
                    </a:ext>
                  </a:extLst>
                </a:gridCol>
              </a:tblGrid>
              <a:tr h="87402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b="1" i="0" u="none" strike="noStrike">
                          <a:solidFill>
                            <a:srgbClr val="F2F2F2"/>
                          </a:solidFill>
                          <a:effectLst/>
                          <a:latin typeface="Open Sans" panose="020B0606030504020204" pitchFamily="34" charset="0"/>
                        </a:rPr>
                        <a:t>​Fiscal Year</a:t>
                      </a:r>
                      <a:r>
                        <a:rPr lang="en-US" sz="1500" b="1" i="0">
                          <a:solidFill>
                            <a:srgbClr val="F2F2F2"/>
                          </a:solidFill>
                          <a:effectLst/>
                          <a:latin typeface="Open Sans" panose="020B0606030504020204" pitchFamily="34" charset="0"/>
                        </a:rPr>
                        <a:t>​</a:t>
                      </a:r>
                      <a:endParaRPr lang="en-US" sz="1100" b="1" i="0">
                        <a:solidFill>
                          <a:srgbClr val="F2F2F2"/>
                        </a:solidFill>
                        <a:effectLst/>
                      </a:endParaRPr>
                    </a:p>
                  </a:txBody>
                  <a:tcPr marL="69922" marR="69922" marT="34961" marB="3496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b="1" i="0" u="none" strike="noStrike">
                          <a:solidFill>
                            <a:srgbClr val="F2F2F2"/>
                          </a:solidFill>
                          <a:effectLst/>
                          <a:latin typeface="Open Sans" panose="020B0606030504020204" pitchFamily="34" charset="0"/>
                        </a:rPr>
                        <a:t>Receivership​</a:t>
                      </a:r>
                      <a:r>
                        <a:rPr lang="en-US" sz="1500" b="1" i="0">
                          <a:solidFill>
                            <a:srgbClr val="F2F2F2"/>
                          </a:solidFill>
                          <a:effectLst/>
                          <a:latin typeface="Open Sans" panose="020B0606030504020204" pitchFamily="34" charset="0"/>
                        </a:rPr>
                        <a:t>​</a:t>
                      </a:r>
                      <a:endParaRPr lang="en-US" sz="1100" b="1" i="0">
                        <a:solidFill>
                          <a:srgbClr val="F2F2F2"/>
                        </a:solidFill>
                        <a:effectLst/>
                      </a:endParaRPr>
                    </a:p>
                  </a:txBody>
                  <a:tcPr marL="69922" marR="69922" marT="34961" marB="34961" anchor="ctr">
                    <a:lnL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b="1" i="0" u="none" strike="noStrike">
                          <a:solidFill>
                            <a:srgbClr val="F2F2F2"/>
                          </a:solidFill>
                          <a:effectLst/>
                          <a:latin typeface="Open Sans" panose="020B0606030504020204" pitchFamily="34" charset="0"/>
                        </a:rPr>
                        <a:t>Bankruptcy</a:t>
                      </a:r>
                      <a:r>
                        <a:rPr lang="en-US" sz="1500" b="1" i="0">
                          <a:solidFill>
                            <a:srgbClr val="F2F2F2"/>
                          </a:solidFill>
                          <a:effectLst/>
                          <a:latin typeface="Open Sans" panose="020B0606030504020204" pitchFamily="34" charset="0"/>
                        </a:rPr>
                        <a:t>​</a:t>
                      </a:r>
                      <a:endParaRPr lang="en-US" sz="1100" b="1" i="0">
                        <a:solidFill>
                          <a:srgbClr val="F2F2F2"/>
                        </a:solidFill>
                        <a:effectLst/>
                      </a:endParaRPr>
                    </a:p>
                  </a:txBody>
                  <a:tcPr marL="69922" marR="69922" marT="34961" marB="34961" anchor="ctr">
                    <a:lnL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4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b="1" i="0" u="none" strike="noStrike">
                          <a:solidFill>
                            <a:srgbClr val="F2F2F2"/>
                          </a:solidFill>
                          <a:effectLst/>
                          <a:latin typeface="Open Sans" panose="020B0606030504020204" pitchFamily="34" charset="0"/>
                        </a:rPr>
                        <a:t>Temporary Manager​</a:t>
                      </a:r>
                      <a:r>
                        <a:rPr lang="en-US" sz="1500" b="1" i="0">
                          <a:solidFill>
                            <a:srgbClr val="F2F2F2"/>
                          </a:solidFill>
                          <a:effectLst/>
                          <a:latin typeface="Open Sans" panose="020B0606030504020204" pitchFamily="34" charset="0"/>
                        </a:rPr>
                        <a:t>​</a:t>
                      </a:r>
                      <a:endParaRPr lang="en-US" sz="1100" b="1" i="0">
                        <a:solidFill>
                          <a:srgbClr val="F2F2F2"/>
                        </a:solidFill>
                        <a:effectLst/>
                      </a:endParaRPr>
                    </a:p>
                  </a:txBody>
                  <a:tcPr marL="69922" marR="69922" marT="34961" marB="34961" anchor="ctr">
                    <a:lnL w="1154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b="1" i="0" u="none" strike="noStrike">
                          <a:solidFill>
                            <a:srgbClr val="F2F2F2"/>
                          </a:solidFill>
                          <a:effectLst/>
                          <a:latin typeface="Open Sans" panose="020B0606030504020204" pitchFamily="34" charset="0"/>
                        </a:rPr>
                        <a:t>Voluntary Closure</a:t>
                      </a:r>
                      <a:r>
                        <a:rPr lang="en-US" sz="1500" b="1" i="0">
                          <a:solidFill>
                            <a:srgbClr val="F2F2F2"/>
                          </a:solidFill>
                          <a:effectLst/>
                          <a:latin typeface="Open Sans" panose="020B0606030504020204" pitchFamily="34" charset="0"/>
                        </a:rPr>
                        <a:t>​</a:t>
                      </a:r>
                      <a:endParaRPr lang="en-US" sz="1100" b="1" i="0">
                        <a:solidFill>
                          <a:srgbClr val="F2F2F2"/>
                        </a:solidFill>
                        <a:effectLst/>
                      </a:endParaRPr>
                    </a:p>
                  </a:txBody>
                  <a:tcPr marL="69922" marR="69922" marT="34961" marB="34961" anchor="ctr">
                    <a:lnL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072964"/>
                  </a:ext>
                </a:extLst>
              </a:tr>
              <a:tr h="69921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SFY24</a:t>
                      </a: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7/1/23-3/31/24</a:t>
                      </a: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9922" marR="69922" marT="34961" marB="3496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 Trinity Terraces  </a:t>
                      </a: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(Jan. 2024, 46 beds)</a:t>
                      </a: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9922" marR="69922" marT="34961" marB="34961" anchor="ctr">
                    <a:lnL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0</a:t>
                      </a: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9922" marR="69922" marT="34961" marB="34961" anchor="ctr">
                    <a:lnL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0</a:t>
                      </a: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9922" marR="69922" marT="34961" marB="34961" anchor="ctr">
                    <a:lnL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4*</a:t>
                      </a: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9922" marR="69922" marT="34961" marB="34961" anchor="ctr">
                    <a:lnL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729931"/>
                  </a:ext>
                </a:extLst>
              </a:tr>
              <a:tr h="87402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SFY23</a:t>
                      </a: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7/1/22-6/30/23</a:t>
                      </a: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9922" marR="69922" marT="34961" marB="3496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​</a:t>
                      </a:r>
                    </a:p>
                    <a:p>
                      <a:pPr algn="l" fontAlgn="base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1 (Waterbury Gardens)​</a:t>
                      </a: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9922" marR="69922" marT="34961" marB="34961" anchor="ctr">
                    <a:lnL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0</a:t>
                      </a: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9922" marR="69922" marT="34961" marB="34961" anchor="ctr">
                    <a:lnL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0</a:t>
                      </a: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9922" marR="69922" marT="34961" marB="34961" anchor="ctr">
                    <a:lnL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6*</a:t>
                      </a: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9922" marR="69922" marT="34961" marB="34961" anchor="ctr">
                    <a:lnL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4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84450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9905E676-AA30-E56E-EDC8-815FD4778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600" y="7922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F6F36F-2391-D18E-BEAE-FB0DD8D4BFBD}"/>
              </a:ext>
            </a:extLst>
          </p:cNvPr>
          <p:cNvSpPr txBox="1"/>
          <p:nvPr/>
        </p:nvSpPr>
        <p:spPr>
          <a:xfrm>
            <a:off x="1598212" y="4861423"/>
            <a:ext cx="22910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Connecticut Department of Social Services</a:t>
            </a:r>
          </a:p>
        </p:txBody>
      </p:sp>
    </p:spTree>
    <p:extLst>
      <p:ext uri="{BB962C8B-B14F-4D97-AF65-F5344CB8AC3E}">
        <p14:creationId xmlns:p14="http://schemas.microsoft.com/office/powerpoint/2010/main" val="884539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8EA1-C211-0F74-4D94-328F641AF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-3726"/>
            <a:ext cx="8520600" cy="297925"/>
          </a:xfrm>
        </p:spPr>
        <p:txBody>
          <a:bodyPr>
            <a:noAutofit/>
          </a:bodyPr>
          <a:lstStyle/>
          <a:p>
            <a:r>
              <a:rPr lang="en-US" sz="1600"/>
              <a:t>Request for Interim Rates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23A4D9-3003-A4B2-E019-74F37CCE869F}"/>
              </a:ext>
            </a:extLst>
          </p:cNvPr>
          <p:cNvSpPr txBox="1"/>
          <p:nvPr/>
        </p:nvSpPr>
        <p:spPr>
          <a:xfrm>
            <a:off x="1598212" y="4841717"/>
            <a:ext cx="2005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Connecticut Department of Social Services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65A9ED0-E2A4-F969-3E15-C74AF592A3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8562190"/>
              </p:ext>
            </p:extLst>
          </p:nvPr>
        </p:nvGraphicFramePr>
        <p:xfrm>
          <a:off x="311700" y="288772"/>
          <a:ext cx="8471193" cy="4433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014">
                  <a:extLst>
                    <a:ext uri="{9D8B030D-6E8A-4147-A177-3AD203B41FA5}">
                      <a16:colId xmlns:a16="http://schemas.microsoft.com/office/drawing/2014/main" val="3077273405"/>
                    </a:ext>
                  </a:extLst>
                </a:gridCol>
                <a:gridCol w="2406212">
                  <a:extLst>
                    <a:ext uri="{9D8B030D-6E8A-4147-A177-3AD203B41FA5}">
                      <a16:colId xmlns:a16="http://schemas.microsoft.com/office/drawing/2014/main" val="1578323594"/>
                    </a:ext>
                  </a:extLst>
                </a:gridCol>
                <a:gridCol w="784613">
                  <a:extLst>
                    <a:ext uri="{9D8B030D-6E8A-4147-A177-3AD203B41FA5}">
                      <a16:colId xmlns:a16="http://schemas.microsoft.com/office/drawing/2014/main" val="2287140516"/>
                    </a:ext>
                  </a:extLst>
                </a:gridCol>
                <a:gridCol w="4113354">
                  <a:extLst>
                    <a:ext uri="{9D8B030D-6E8A-4147-A177-3AD203B41FA5}">
                      <a16:colId xmlns:a16="http://schemas.microsoft.com/office/drawing/2014/main" val="373933457"/>
                    </a:ext>
                  </a:extLst>
                </a:gridCol>
              </a:tblGrid>
              <a:tr h="212624">
                <a:tc>
                  <a:txBody>
                    <a:bodyPr/>
                    <a:lstStyle/>
                    <a:p>
                      <a:r>
                        <a:rPr lang="en-US" sz="800">
                          <a:latin typeface="Arial"/>
                        </a:rPr>
                        <a:t>Facility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latin typeface="Arial"/>
                        </a:rPr>
                        <a:t>Reason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800">
                          <a:latin typeface="Arial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latin typeface="Arial"/>
                        </a:rPr>
                        <a:t>Determination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94828"/>
                  </a:ext>
                </a:extLst>
              </a:tr>
              <a:tr h="335722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  <a:latin typeface="Arial"/>
                        </a:rPr>
                        <a:t>Farmington Care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  <a:latin typeface="Arial"/>
                        </a:rPr>
                        <a:t>Increased costs since last rate rebasing in 2020 (labor, food, utility)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/>
                        </a:rPr>
                        <a:t>Q3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  <a:latin typeface="Arial"/>
                        </a:rPr>
                        <a:t>Facility Closed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279555"/>
                  </a:ext>
                </a:extLst>
              </a:tr>
              <a:tr h="458821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  <a:latin typeface="Arial"/>
                        </a:rPr>
                        <a:t>Parkville Care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Increased costs since last rate rebasing in 2020 (labor, food, utility)</a:t>
                      </a:r>
                      <a:endParaRPr lang="en-US" sz="80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Q3 2023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Not granted - increases not particular to individual facility; industry wide cost changes are captured during a rebasing; rebasing is required every 2 to 4 years in accordance with statute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08201"/>
                  </a:ext>
                </a:extLst>
              </a:tr>
              <a:tr h="4588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/>
                        </a:rPr>
                        <a:t>Touchpoints Bloomfield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Increased costs since last rate rebasing in 2020 (labor, food, utility)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Q3 2023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Not granted - increases not particular to individual facility; industry wide cost changes are captured during a rebasing; rebasing is required every 2 to 4 years in accordance with statute</a:t>
                      </a:r>
                      <a:endParaRPr lang="en-US" sz="80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542549"/>
                  </a:ext>
                </a:extLst>
              </a:tr>
              <a:tr h="458821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  <a:latin typeface="Arial"/>
                        </a:rPr>
                        <a:t>Touchpoints Chestnut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Increased costs since last rate rebasing in 2020 (labor, food, utility)</a:t>
                      </a:r>
                      <a:endParaRPr lang="en-US" sz="80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Q3 2023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Not granted - increases not particular to individual facility; industry wide cost changes are captured during a rebasing; rebasing is required every 2 to 4 years in accordance with statute</a:t>
                      </a:r>
                      <a:endParaRPr lang="en-US" sz="80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502087"/>
                  </a:ext>
                </a:extLst>
              </a:tr>
              <a:tr h="458821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  <a:latin typeface="Arial"/>
                        </a:rPr>
                        <a:t>Touchpoints Manchester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Increased costs since last rate rebasing in 2020 (labor, food, utility)</a:t>
                      </a:r>
                      <a:endParaRPr lang="en-US" sz="80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Q3 2023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Not granted - increases not particular to individual facility; industry wide cost changes are captured during a rebasing; rebasing is required every 2 to 4 years in accordance with statute</a:t>
                      </a:r>
                      <a:endParaRPr lang="en-US" sz="80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080962"/>
                  </a:ext>
                </a:extLst>
              </a:tr>
              <a:tr h="4588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/>
                        </a:rPr>
                        <a:t>Westside Care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Increased costs since last rate rebasing in 2020 (labor, food, utility)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Q3 2023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Not granted - increases not particular to individual facility; industry wide cost changes are captured during a rebasing; rebasing is required every 2 to 4 years in accordance with statute</a:t>
                      </a:r>
                      <a:endParaRPr lang="en-US" sz="80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272108"/>
                  </a:ext>
                </a:extLst>
              </a:tr>
              <a:tr h="458821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  <a:latin typeface="Arial"/>
                        </a:rPr>
                        <a:t>Aaron Manor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  <a:latin typeface="Arial"/>
                        </a:rPr>
                        <a:t>Temp staffing agency cost increases due to geographic location of facility (Chester, 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/>
                        </a:rPr>
                        <a:t>Q4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  <a:latin typeface="Arial"/>
                        </a:rPr>
                        <a:t>Request Granted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178376"/>
                  </a:ext>
                </a:extLst>
              </a:tr>
              <a:tr h="4588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/>
                        </a:rPr>
                        <a:t>Bel-Air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/>
                        </a:rPr>
                        <a:t>Increased staffing costs for specialized cardiac unit (specialized staff)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/>
                        </a:rPr>
                        <a:t>Q1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Request Granted</a:t>
                      </a:r>
                      <a:endParaRPr lang="en-US" sz="90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27338"/>
                  </a:ext>
                </a:extLst>
              </a:tr>
              <a:tr h="4588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/>
                        </a:rPr>
                        <a:t>Geer Nursing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/>
                        </a:rPr>
                        <a:t>Substantiated vendor cost increase due to geographic location of facility (Canaan, 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/>
                        </a:rPr>
                        <a:t>Q1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Request Granted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45988"/>
                  </a:ext>
                </a:extLst>
              </a:tr>
              <a:tr h="212624">
                <a:tc gridSpan="4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"/>
                        </a:rPr>
                        <a:t>No Requests made in Q2 2024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577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564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BAEAE-F0B4-B210-06F0-FBD11FDB2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/>
              <a:t>Change of Ownership (CHOW) SFY 2022-2024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256039-DB4E-E90A-EB30-F4528A5FF62A}"/>
              </a:ext>
            </a:extLst>
          </p:cNvPr>
          <p:cNvSpPr txBox="1"/>
          <p:nvPr/>
        </p:nvSpPr>
        <p:spPr>
          <a:xfrm>
            <a:off x="1598212" y="4861423"/>
            <a:ext cx="22910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Connecticut Department of Social Services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DED980-D156-280C-B512-EF07B374A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296" y="611728"/>
            <a:ext cx="6701408" cy="392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91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58D9A-08DB-2127-1F67-EF28DDEE5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/>
              <a:t>CHOW Activity: 4/1/24-6/30/24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FBC46D-3E32-1DF5-7124-D61BE97DB74F}"/>
              </a:ext>
            </a:extLst>
          </p:cNvPr>
          <p:cNvSpPr txBox="1"/>
          <p:nvPr/>
        </p:nvSpPr>
        <p:spPr>
          <a:xfrm>
            <a:off x="1598212" y="4861423"/>
            <a:ext cx="22910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Connecticut Department of Social Services</a:t>
            </a:r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60AA0F60-F23B-1C35-FA5A-20B0A6EA35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3955627"/>
              </p:ext>
            </p:extLst>
          </p:nvPr>
        </p:nvGraphicFramePr>
        <p:xfrm>
          <a:off x="311700" y="669607"/>
          <a:ext cx="8520600" cy="3804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112">
                  <a:extLst>
                    <a:ext uri="{9D8B030D-6E8A-4147-A177-3AD203B41FA5}">
                      <a16:colId xmlns:a16="http://schemas.microsoft.com/office/drawing/2014/main" val="1703861469"/>
                    </a:ext>
                  </a:extLst>
                </a:gridCol>
                <a:gridCol w="2547635">
                  <a:extLst>
                    <a:ext uri="{9D8B030D-6E8A-4147-A177-3AD203B41FA5}">
                      <a16:colId xmlns:a16="http://schemas.microsoft.com/office/drawing/2014/main" val="3513399790"/>
                    </a:ext>
                  </a:extLst>
                </a:gridCol>
                <a:gridCol w="1770658">
                  <a:extLst>
                    <a:ext uri="{9D8B030D-6E8A-4147-A177-3AD203B41FA5}">
                      <a16:colId xmlns:a16="http://schemas.microsoft.com/office/drawing/2014/main" val="4035761622"/>
                    </a:ext>
                  </a:extLst>
                </a:gridCol>
                <a:gridCol w="1441075">
                  <a:extLst>
                    <a:ext uri="{9D8B030D-6E8A-4147-A177-3AD203B41FA5}">
                      <a16:colId xmlns:a16="http://schemas.microsoft.com/office/drawing/2014/main" val="830361939"/>
                    </a:ext>
                  </a:extLst>
                </a:gridCol>
                <a:gridCol w="1704120">
                  <a:extLst>
                    <a:ext uri="{9D8B030D-6E8A-4147-A177-3AD203B41FA5}">
                      <a16:colId xmlns:a16="http://schemas.microsoft.com/office/drawing/2014/main" val="164620625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Prior Doing Business As (DBA)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Licensed Bed 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Town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For Profit (FP)</a:t>
                      </a:r>
                    </a:p>
                    <a:p>
                      <a:pPr algn="ctr"/>
                      <a:r>
                        <a:rPr lang="en-US" sz="1200"/>
                        <a:t>Not For Profit (NFP)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937395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4/1/2024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Miller Memorial Community, Inc.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Meriden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20403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5/1/2024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Suffield House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Suffield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381654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5/1/2024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Saint John Paul II Center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Danbury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921719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6/3/2024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Arden House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Hamden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55759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6/7/2024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Montowese Health &amp; Rehabilitation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North Haven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310183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6/7/2024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Beacon Brook Health Center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Naugatuck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709146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6/7/2024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Sharon Health Care Center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Sharon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863461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6/7/2024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Newtown Rehabilitation &amp; Health Care Center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Newtown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319134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6/7/2024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Evergreen Health Care Center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Stafford Springs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0299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25317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DPH Primary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371E7"/>
      </a:accent1>
      <a:accent2>
        <a:srgbClr val="C6D4FB"/>
      </a:accent2>
      <a:accent3>
        <a:srgbClr val="00214D"/>
      </a:accent3>
      <a:accent4>
        <a:srgbClr val="003D9C"/>
      </a:accent4>
      <a:accent5>
        <a:srgbClr val="7094F5"/>
      </a:accent5>
      <a:accent6>
        <a:srgbClr val="FFFFFF"/>
      </a:accent6>
      <a:hlink>
        <a:srgbClr val="3371E7"/>
      </a:hlink>
      <a:folHlink>
        <a:srgbClr val="3371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PH PPT Template Arial.potx" id="{4627BB07-AFFB-421A-9DC0-623677847BCF}" vid="{3D90875B-AB71-475A-81BA-29DECA7B7212}"/>
    </a:ext>
  </a:extLst>
</a:theme>
</file>

<file path=ppt/theme/theme2.xml><?xml version="1.0" encoding="utf-8"?>
<a:theme xmlns:a="http://schemas.openxmlformats.org/drawingml/2006/main" name="Custom Design">
  <a:themeElements>
    <a:clrScheme name="DPH Secondary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4722F"/>
      </a:accent1>
      <a:accent2>
        <a:srgbClr val="02B346"/>
      </a:accent2>
      <a:accent3>
        <a:srgbClr val="F27124"/>
      </a:accent3>
      <a:accent4>
        <a:srgbClr val="FAAA19"/>
      </a:accent4>
      <a:accent5>
        <a:srgbClr val="D8343E"/>
      </a:accent5>
      <a:accent6>
        <a:srgbClr val="94343E"/>
      </a:accent6>
      <a:hlink>
        <a:srgbClr val="3371E7"/>
      </a:hlink>
      <a:folHlink>
        <a:srgbClr val="3371E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PH PPT Template Arial.potx" id="{4627BB07-AFFB-421A-9DC0-623677847BCF}" vid="{7E92A2E6-6510-4F0A-84DE-7F7AD4528C6E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DPH PPT Template Arial</Template>
  <Application>Microsoft Office PowerPoint</Application>
  <PresentationFormat>On-screen Show (16:9)</PresentationFormat>
  <Slides>20</Slides>
  <Notes>3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Simple Light</vt:lpstr>
      <vt:lpstr>Custom Design</vt:lpstr>
      <vt:lpstr>Office Theme</vt:lpstr>
      <vt:lpstr>PowerPoint Presentation</vt:lpstr>
      <vt:lpstr>PowerPoint Presentation</vt:lpstr>
      <vt:lpstr>Bed Capacity-Census Data</vt:lpstr>
      <vt:lpstr>Number of Homes by Bed Count N=197* Nursing Homes</vt:lpstr>
      <vt:lpstr>PowerPoint Presentation</vt:lpstr>
      <vt:lpstr>Nursing Home Receiverships, Bankruptcies, Temporary Managers and Closures</vt:lpstr>
      <vt:lpstr>Request for Interim Rates</vt:lpstr>
      <vt:lpstr>Change of Ownership (CHOW) SFY 2022-2024 </vt:lpstr>
      <vt:lpstr>CHOW Activity: 4/1/24-6/30/24 </vt:lpstr>
      <vt:lpstr>Nursing Home Quality and Safety Issues Top Five Federal Tags for the period April 1, 2024, to June 30, 2024</vt:lpstr>
      <vt:lpstr>Top 5 Most Frequently Cited Deficiencies</vt:lpstr>
      <vt:lpstr>Immediate Jeopardy FFY 2024</vt:lpstr>
      <vt:lpstr>IJs over time, Facilities Impacted</vt:lpstr>
      <vt:lpstr>Overview of the CMS Nursing Home Staffing Mandate</vt:lpstr>
      <vt:lpstr>CT’s Current Nursing Home Staffing Minimum</vt:lpstr>
      <vt:lpstr>CMS Staffing Mandate</vt:lpstr>
      <vt:lpstr>Potential Staffing Needs (AHCA Data Slide)</vt:lpstr>
      <vt:lpstr>Implementation Timelines</vt:lpstr>
      <vt:lpstr>Implementation Timelines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creator>Chris Boyle</dc:creator>
  <cp:revision>3</cp:revision>
  <dcterms:created xsi:type="dcterms:W3CDTF">2024-04-18T18:07:11Z</dcterms:created>
  <dcterms:modified xsi:type="dcterms:W3CDTF">2024-07-10T17:02:57Z</dcterms:modified>
</cp:coreProperties>
</file>