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303" r:id="rId6"/>
    <p:sldId id="300" r:id="rId7"/>
    <p:sldId id="308" r:id="rId8"/>
    <p:sldId id="309" r:id="rId9"/>
    <p:sldId id="310" r:id="rId10"/>
    <p:sldId id="302" r:id="rId11"/>
    <p:sldId id="305" r:id="rId12"/>
    <p:sldId id="301" r:id="rId13"/>
    <p:sldId id="304" r:id="rId14"/>
    <p:sldId id="306" r:id="rId15"/>
    <p:sldId id="312" r:id="rId16"/>
    <p:sldId id="307" r:id="rId17"/>
    <p:sldId id="313" r:id="rId18"/>
    <p:sldId id="314" r:id="rId19"/>
    <p:sldId id="315" r:id="rId20"/>
    <p:sldId id="311" r:id="rId21"/>
    <p:sldId id="316" r:id="rId22"/>
    <p:sldId id="318" r:id="rId23"/>
    <p:sldId id="317" r:id="rId24"/>
    <p:sldId id="31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19" autoAdjust="0"/>
  </p:normalViewPr>
  <p:slideViewPr>
    <p:cSldViewPr snapToGrid="0">
      <p:cViewPr varScale="1">
        <p:scale>
          <a:sx n="82" d="100"/>
          <a:sy n="82" d="100"/>
        </p:scale>
        <p:origin x="180"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7/7/2021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7/7/2021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7/7/2021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7/7/2021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7/7/2021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7/7/2021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7/7/2021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7/7/2021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7/7/2021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7/7/2021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NAACCR%20References/SSDI%20Manual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taging.seer.cancer.gov/" TargetMode="External"/><Relationship Id="rId2" Type="http://schemas.openxmlformats.org/officeDocument/2006/relationships/hyperlink" Target="../../SEER%20Program%20Coding%20Manuals/2018/2018-Summary-Stage-Manual.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141173" y="542962"/>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400" dirty="0">
                <a:solidFill>
                  <a:schemeClr val="tx1"/>
                </a:solidFill>
              </a:rPr>
              <a:t>Ill-defined and Unknown Primaries </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5598D153-87E7-48FB-885A-AC8CA0B892C8}"/>
              </a:ext>
            </a:extLst>
          </p:cNvPr>
          <p:cNvPicPr>
            <a:picLocks noChangeAspect="1"/>
          </p:cNvPicPr>
          <p:nvPr/>
        </p:nvPicPr>
        <p:blipFill>
          <a:blip r:embed="rId4"/>
          <a:stretch>
            <a:fillRect/>
          </a:stretch>
        </p:blipFill>
        <p:spPr>
          <a:xfrm>
            <a:off x="8332328" y="4667442"/>
            <a:ext cx="1144519" cy="809932"/>
          </a:xfrm>
          <a:prstGeom prst="rect">
            <a:avLst/>
          </a:prstGeom>
        </p:spPr>
      </p:pic>
      <p:pic>
        <p:nvPicPr>
          <p:cNvPr id="8" name="Picture 7" descr="Text&#10;&#10;Description automatically generated">
            <a:extLst>
              <a:ext uri="{FF2B5EF4-FFF2-40B4-BE49-F238E27FC236}">
                <a16:creationId xmlns:a16="http://schemas.microsoft.com/office/drawing/2014/main" id="{561FE69E-AB20-40BD-89AD-EA1A9B193EF7}"/>
              </a:ext>
            </a:extLst>
          </p:cNvPr>
          <p:cNvPicPr>
            <a:picLocks noChangeAspect="1"/>
          </p:cNvPicPr>
          <p:nvPr/>
        </p:nvPicPr>
        <p:blipFill>
          <a:blip r:embed="rId5"/>
          <a:stretch>
            <a:fillRect/>
          </a:stretch>
        </p:blipFill>
        <p:spPr>
          <a:xfrm>
            <a:off x="9783039" y="4685324"/>
            <a:ext cx="1346378" cy="774167"/>
          </a:xfrm>
          <a:prstGeom prst="rect">
            <a:avLst/>
          </a:prstGeom>
        </p:spPr>
      </p:pic>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2E3DDFB-7CFB-42D8-AD94-43B1544B1211}"/>
              </a:ext>
            </a:extLst>
          </p:cNvPr>
          <p:cNvSpPr>
            <a:spLocks noGrp="1"/>
          </p:cNvSpPr>
          <p:nvPr>
            <p:ph type="title"/>
          </p:nvPr>
        </p:nvSpPr>
        <p:spPr>
          <a:xfrm>
            <a:off x="492369" y="605896"/>
            <a:ext cx="3642309" cy="5646208"/>
          </a:xfrm>
        </p:spPr>
        <p:txBody>
          <a:bodyPr anchor="ctr">
            <a:normAutofit/>
          </a:bodyPr>
          <a:lstStyle/>
          <a:p>
            <a:r>
              <a:rPr lang="en-US" sz="4400">
                <a:solidFill>
                  <a:srgbClr val="FFFFFF"/>
                </a:solidFill>
              </a:rPr>
              <a:t>True Occult H&amp;N Primaries</a:t>
            </a:r>
          </a:p>
        </p:txBody>
      </p:sp>
      <p:sp>
        <p:nvSpPr>
          <p:cNvPr id="3" name="Content Placeholder 2">
            <a:extLst>
              <a:ext uri="{FF2B5EF4-FFF2-40B4-BE49-F238E27FC236}">
                <a16:creationId xmlns:a16="http://schemas.microsoft.com/office/drawing/2014/main" id="{E8FD400A-925F-4FCF-B60D-E609429806EA}"/>
              </a:ext>
            </a:extLst>
          </p:cNvPr>
          <p:cNvSpPr>
            <a:spLocks noGrp="1"/>
          </p:cNvSpPr>
          <p:nvPr>
            <p:ph idx="1"/>
          </p:nvPr>
        </p:nvSpPr>
        <p:spPr>
          <a:xfrm>
            <a:off x="5231958" y="605896"/>
            <a:ext cx="5923721" cy="5646208"/>
          </a:xfrm>
        </p:spPr>
        <p:txBody>
          <a:bodyPr anchor="ctr">
            <a:normAutofit/>
          </a:bodyPr>
          <a:lstStyle/>
          <a:p>
            <a:pPr>
              <a:lnSpc>
                <a:spcPct val="90000"/>
              </a:lnSpc>
              <a:buFont typeface="Wingdings" panose="05000000000000000000" pitchFamily="2" charset="2"/>
              <a:buChar char="§"/>
            </a:pPr>
            <a:r>
              <a:rPr lang="en-US" sz="1300" dirty="0"/>
              <a:t>AJCC Chapter 6</a:t>
            </a:r>
          </a:p>
          <a:p>
            <a:pPr lvl="1">
              <a:lnSpc>
                <a:spcPct val="90000"/>
              </a:lnSpc>
              <a:buFont typeface="Wingdings" panose="05000000000000000000" pitchFamily="2" charset="2"/>
              <a:buChar char="§"/>
            </a:pPr>
            <a:r>
              <a:rPr lang="en-US" sz="1300" dirty="0"/>
              <a:t>Applies to SCC and salivary gland carcinoma of all Head &amp; Neck sites, </a:t>
            </a:r>
            <a:r>
              <a:rPr lang="en-US" sz="1300" i="1" u="sng" dirty="0"/>
              <a:t>except: </a:t>
            </a:r>
            <a:endParaRPr lang="en-US" sz="1300" dirty="0"/>
          </a:p>
          <a:p>
            <a:pPr lvl="2">
              <a:lnSpc>
                <a:spcPct val="90000"/>
              </a:lnSpc>
              <a:buFont typeface="Wingdings" panose="05000000000000000000" pitchFamily="2" charset="2"/>
              <a:buChar char="§"/>
            </a:pPr>
            <a:r>
              <a:rPr lang="en-US" dirty="0"/>
              <a:t>Nasopharyngeal cancer (Chapter 9)</a:t>
            </a:r>
          </a:p>
          <a:p>
            <a:pPr lvl="3">
              <a:lnSpc>
                <a:spcPct val="90000"/>
              </a:lnSpc>
              <a:buFont typeface="Wingdings" panose="05000000000000000000" pitchFamily="2" charset="2"/>
              <a:buChar char="§"/>
            </a:pPr>
            <a:r>
              <a:rPr lang="en-US" dirty="0"/>
              <a:t>Epstein-Barr Virus (EBV): EBV positive cancers are associated with nasopharyngeal cancer. If the EBV (EBER) test is done and is positive, the primary site should be assigned to C119 (nasopharynx, NOS) instead of C760, so that the Nasopharynx staging system can be used. Nasopharynx has a T0, for no evidence of primary tumor</a:t>
            </a:r>
          </a:p>
          <a:p>
            <a:pPr lvl="2">
              <a:lnSpc>
                <a:spcPct val="90000"/>
              </a:lnSpc>
              <a:buFont typeface="Wingdings" panose="05000000000000000000" pitchFamily="2" charset="2"/>
              <a:buChar char="§"/>
            </a:pPr>
            <a:r>
              <a:rPr lang="en-US" dirty="0"/>
              <a:t>HPV-related oropharyngeal cancer (Chapter 10)</a:t>
            </a:r>
          </a:p>
          <a:p>
            <a:pPr lvl="3">
              <a:lnSpc>
                <a:spcPct val="90000"/>
              </a:lnSpc>
              <a:buFont typeface="Wingdings" panose="05000000000000000000" pitchFamily="2" charset="2"/>
              <a:buChar char="§"/>
            </a:pPr>
            <a:r>
              <a:rPr lang="en-US" dirty="0"/>
              <a:t>p16: p16 positive cancers in the head and neck are associated with oropharyngeal cancer. p16 is a surrogate marker for Human Papilloma Virus (HPV).</a:t>
            </a:r>
          </a:p>
          <a:p>
            <a:pPr lvl="3">
              <a:lnSpc>
                <a:spcPct val="90000"/>
              </a:lnSpc>
              <a:buFont typeface="Wingdings" panose="05000000000000000000" pitchFamily="2" charset="2"/>
              <a:buChar char="§"/>
            </a:pPr>
            <a:r>
              <a:rPr lang="en-US" dirty="0"/>
              <a:t>If the p16 test is done and positive (and EBV is negative or unknown), the primary site should be assigned to C109 (oropharynx, NOS) instead of C760, so that the Oropharynx staging system can be used. Oropharynx has a T0, for no evidence of primary tumor.</a:t>
            </a:r>
          </a:p>
          <a:p>
            <a:pPr lvl="3">
              <a:lnSpc>
                <a:spcPct val="90000"/>
              </a:lnSpc>
              <a:buFont typeface="Wingdings" panose="05000000000000000000" pitchFamily="2" charset="2"/>
              <a:buChar char="§"/>
            </a:pPr>
            <a:r>
              <a:rPr lang="en-US" dirty="0"/>
              <a:t>Note: p16 is the </a:t>
            </a:r>
            <a:r>
              <a:rPr lang="en-US" i="1" u="sng" dirty="0"/>
              <a:t>only</a:t>
            </a:r>
            <a:r>
              <a:rPr lang="en-US" dirty="0"/>
              <a:t> test that can be used for this discriminator. If there is another HPV test that is positive, the p16 would still be negative for purposes of this data item.</a:t>
            </a:r>
          </a:p>
          <a:p>
            <a:pPr lvl="2">
              <a:lnSpc>
                <a:spcPct val="90000"/>
              </a:lnSpc>
              <a:buFont typeface="Wingdings" panose="05000000000000000000" pitchFamily="2" charset="2"/>
              <a:buChar char="§"/>
            </a:pPr>
            <a:r>
              <a:rPr lang="en-US" dirty="0"/>
              <a:t>Melanoma (Chapter 47)</a:t>
            </a:r>
          </a:p>
          <a:p>
            <a:pPr lvl="2">
              <a:lnSpc>
                <a:spcPct val="90000"/>
              </a:lnSpc>
              <a:buFont typeface="Wingdings" panose="05000000000000000000" pitchFamily="2" charset="2"/>
              <a:buChar char="§"/>
            </a:pPr>
            <a:r>
              <a:rPr lang="en-US" dirty="0"/>
              <a:t>Mucosal melanoma (Chapter 14)</a:t>
            </a:r>
          </a:p>
          <a:p>
            <a:pPr lvl="2">
              <a:lnSpc>
                <a:spcPct val="90000"/>
              </a:lnSpc>
              <a:buFont typeface="Wingdings" panose="05000000000000000000" pitchFamily="2" charset="2"/>
              <a:buChar char="§"/>
            </a:pPr>
            <a:r>
              <a:rPr lang="en-US" dirty="0"/>
              <a:t>Thyroid carcinoma (Chapters 73 &amp; 74)</a:t>
            </a:r>
          </a:p>
          <a:p>
            <a:pPr lvl="2">
              <a:lnSpc>
                <a:spcPct val="90000"/>
              </a:lnSpc>
              <a:buFont typeface="Wingdings" panose="05000000000000000000" pitchFamily="2" charset="2"/>
              <a:buChar char="§"/>
            </a:pPr>
            <a:r>
              <a:rPr lang="en-US" dirty="0"/>
              <a:t>Soft tissue sarcoma (Chapter 40)</a:t>
            </a:r>
          </a:p>
          <a:p>
            <a:pPr lvl="2">
              <a:lnSpc>
                <a:spcPct val="90000"/>
              </a:lnSpc>
              <a:buFont typeface="Wingdings" panose="05000000000000000000" pitchFamily="2" charset="2"/>
              <a:buChar char="§"/>
            </a:pPr>
            <a:r>
              <a:rPr lang="en-US" dirty="0"/>
              <a:t>Eyelid (Chapter 64)</a:t>
            </a:r>
          </a:p>
          <a:p>
            <a:pPr lvl="1">
              <a:lnSpc>
                <a:spcPct val="90000"/>
              </a:lnSpc>
              <a:buFont typeface="Wingdings" panose="05000000000000000000" pitchFamily="2" charset="2"/>
              <a:buChar char="§"/>
            </a:pPr>
            <a:endParaRPr lang="en-US" sz="1300" dirty="0"/>
          </a:p>
        </p:txBody>
      </p:sp>
      <p:sp>
        <p:nvSpPr>
          <p:cNvPr id="16" name="Rectangle 11">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10637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B5F8332-8067-4F42-8C45-A183A7D4D569}"/>
              </a:ext>
            </a:extLst>
          </p:cNvPr>
          <p:cNvSpPr>
            <a:spLocks noGrp="1"/>
          </p:cNvSpPr>
          <p:nvPr>
            <p:ph type="title"/>
          </p:nvPr>
        </p:nvSpPr>
        <p:spPr>
          <a:xfrm>
            <a:off x="492370" y="516836"/>
            <a:ext cx="3084844" cy="1961086"/>
          </a:xfrm>
        </p:spPr>
        <p:txBody>
          <a:bodyPr>
            <a:normAutofit/>
          </a:bodyPr>
          <a:lstStyle/>
          <a:p>
            <a:r>
              <a:rPr lang="en-US" sz="3700">
                <a:solidFill>
                  <a:srgbClr val="FFFFFF"/>
                </a:solidFill>
              </a:rPr>
              <a:t>Determining H&amp;N Site</a:t>
            </a:r>
          </a:p>
        </p:txBody>
      </p:sp>
      <p:cxnSp>
        <p:nvCxnSpPr>
          <p:cNvPr id="20" name="Straight Connector 15">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8E08BED-FB2E-4378-958E-8458CA31EAE3}"/>
              </a:ext>
            </a:extLst>
          </p:cNvPr>
          <p:cNvSpPr>
            <a:spLocks noGrp="1"/>
          </p:cNvSpPr>
          <p:nvPr>
            <p:ph idx="1"/>
          </p:nvPr>
        </p:nvSpPr>
        <p:spPr>
          <a:xfrm>
            <a:off x="571752" y="2799654"/>
            <a:ext cx="3005462" cy="3541505"/>
          </a:xfrm>
        </p:spPr>
        <p:txBody>
          <a:bodyPr>
            <a:normAutofit/>
          </a:bodyPr>
          <a:lstStyle/>
          <a:p>
            <a:pPr>
              <a:buFont typeface="Wingdings" panose="05000000000000000000" pitchFamily="2" charset="2"/>
              <a:buChar char="§"/>
            </a:pPr>
            <a:r>
              <a:rPr lang="en-US" sz="1800" dirty="0">
                <a:solidFill>
                  <a:srgbClr val="FFFFFF"/>
                </a:solidFill>
              </a:rPr>
              <a:t>Requires use of SSDI Manual (</a:t>
            </a:r>
            <a:r>
              <a:rPr lang="en-US" sz="1800" dirty="0">
                <a:solidFill>
                  <a:srgbClr val="FFFFFF"/>
                </a:solidFill>
                <a:hlinkClick r:id="rId2" action="ppaction://hlinkfile"/>
              </a:rPr>
              <a:t>..\..\NAACCR References\SSDI Manuals</a:t>
            </a:r>
            <a:r>
              <a:rPr lang="en-US" sz="1800" dirty="0">
                <a:solidFill>
                  <a:srgbClr val="FFFFFF"/>
                </a:solidFill>
              </a:rPr>
              <a:t>)</a:t>
            </a:r>
          </a:p>
          <a:p>
            <a:pPr lvl="1">
              <a:buFont typeface="Wingdings" panose="05000000000000000000" pitchFamily="2" charset="2"/>
              <a:buChar char="§"/>
            </a:pPr>
            <a:r>
              <a:rPr lang="en-US" sz="1800" dirty="0">
                <a:solidFill>
                  <a:srgbClr val="FFFFFF"/>
                </a:solidFill>
              </a:rPr>
              <a:t>Use SSDI 1 to determine appropriate primary site</a:t>
            </a:r>
          </a:p>
          <a:p>
            <a:pPr lvl="1">
              <a:buFont typeface="Wingdings" panose="05000000000000000000" pitchFamily="2" charset="2"/>
              <a:buChar char="§"/>
            </a:pPr>
            <a:r>
              <a:rPr lang="en-US" sz="1800" dirty="0">
                <a:solidFill>
                  <a:srgbClr val="FFFFFF"/>
                </a:solidFill>
              </a:rPr>
              <a:t>Codes 0, 1: Ill-defined, Other; Soft tissue Other for </a:t>
            </a:r>
          </a:p>
          <a:p>
            <a:pPr marL="384048" lvl="2" indent="0">
              <a:buNone/>
            </a:pPr>
            <a:r>
              <a:rPr lang="en-US" sz="1800" dirty="0">
                <a:solidFill>
                  <a:srgbClr val="FFFFFF"/>
                </a:solidFill>
              </a:rPr>
              <a:t>8941</a:t>
            </a:r>
          </a:p>
          <a:p>
            <a:pPr lvl="1">
              <a:buFont typeface="Wingdings" panose="05000000000000000000" pitchFamily="2" charset="2"/>
              <a:buChar char="§"/>
            </a:pPr>
            <a:r>
              <a:rPr lang="en-US" sz="1800" dirty="0">
                <a:solidFill>
                  <a:srgbClr val="FFFFFF"/>
                </a:solidFill>
              </a:rPr>
              <a:t>Codes 2-5: Cervical lymph nodes and unknown primary of H&amp;N</a:t>
            </a:r>
          </a:p>
        </p:txBody>
      </p:sp>
      <p:pic>
        <p:nvPicPr>
          <p:cNvPr id="7" name="Picture 6" descr="Graphical user interface, text, application&#10;&#10;Description automatically generated">
            <a:extLst>
              <a:ext uri="{FF2B5EF4-FFF2-40B4-BE49-F238E27FC236}">
                <a16:creationId xmlns:a16="http://schemas.microsoft.com/office/drawing/2014/main" id="{A039DA69-D8AC-44ED-AEDE-EF919434BEEC}"/>
              </a:ext>
            </a:extLst>
          </p:cNvPr>
          <p:cNvPicPr>
            <a:picLocks noChangeAspect="1"/>
          </p:cNvPicPr>
          <p:nvPr/>
        </p:nvPicPr>
        <p:blipFill>
          <a:blip r:embed="rId3"/>
          <a:stretch>
            <a:fillRect/>
          </a:stretch>
        </p:blipFill>
        <p:spPr>
          <a:xfrm>
            <a:off x="4236744" y="1816274"/>
            <a:ext cx="7676773" cy="3281819"/>
          </a:xfrm>
          <a:prstGeom prst="rect">
            <a:avLst/>
          </a:prstGeom>
        </p:spPr>
      </p:pic>
    </p:spTree>
    <p:extLst>
      <p:ext uri="{BB962C8B-B14F-4D97-AF65-F5344CB8AC3E}">
        <p14:creationId xmlns:p14="http://schemas.microsoft.com/office/powerpoint/2010/main" val="472688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1348-238B-4A52-B1F7-A899D0F5F892}"/>
              </a:ext>
            </a:extLst>
          </p:cNvPr>
          <p:cNvSpPr>
            <a:spLocks noGrp="1"/>
          </p:cNvSpPr>
          <p:nvPr>
            <p:ph type="title"/>
          </p:nvPr>
        </p:nvSpPr>
        <p:spPr/>
        <p:txBody>
          <a:bodyPr>
            <a:normAutofit/>
          </a:bodyPr>
          <a:lstStyle/>
          <a:p>
            <a:r>
              <a:rPr lang="en-US" sz="4400" dirty="0"/>
              <a:t>Head &amp; Neck, NOS (C76.0): Example</a:t>
            </a:r>
          </a:p>
        </p:txBody>
      </p:sp>
      <p:sp>
        <p:nvSpPr>
          <p:cNvPr id="3" name="Content Placeholder 2">
            <a:extLst>
              <a:ext uri="{FF2B5EF4-FFF2-40B4-BE49-F238E27FC236}">
                <a16:creationId xmlns:a16="http://schemas.microsoft.com/office/drawing/2014/main" id="{ECB81B7A-7981-4737-A05C-09467BB9AA2E}"/>
              </a:ext>
            </a:extLst>
          </p:cNvPr>
          <p:cNvSpPr>
            <a:spLocks noGrp="1"/>
          </p:cNvSpPr>
          <p:nvPr>
            <p:ph idx="1"/>
          </p:nvPr>
        </p:nvSpPr>
        <p:spPr>
          <a:xfrm>
            <a:off x="914401" y="1957754"/>
            <a:ext cx="10398368" cy="4278923"/>
          </a:xfrm>
        </p:spPr>
        <p:txBody>
          <a:bodyPr>
            <a:normAutofit fontScale="70000" lnSpcReduction="20000"/>
          </a:bodyPr>
          <a:lstStyle/>
          <a:p>
            <a:r>
              <a:rPr lang="en-US" dirty="0"/>
              <a:t>10/26/18 Dr A 57 </a:t>
            </a:r>
            <a:r>
              <a:rPr lang="en-US" dirty="0" err="1"/>
              <a:t>yo</a:t>
            </a:r>
            <a:r>
              <a:rPr lang="en-US" dirty="0"/>
              <a:t> male w  new dx of a SCC of  RT side of the neck. PE w palpable large right-sided neck lymphadenopathy. Planned PET and Rad Onc consult.   PMH-asthma, COPD, GERD,HTN, MGUS, polycythemia  Social Hx-current smoker,35.00 pk history, ETOH, yes. Pancreatic ca in mother,  HT5'6" WT144lbs</a:t>
            </a:r>
          </a:p>
          <a:p>
            <a:r>
              <a:rPr lang="en-US" dirty="0"/>
              <a:t>09/13/18CT neck, Enlarged RT side neck nodes, multiple anterior &amp; posterior triangle of neck, </a:t>
            </a:r>
            <a:r>
              <a:rPr lang="en-US" dirty="0" err="1"/>
              <a:t>lgst</a:t>
            </a:r>
            <a:r>
              <a:rPr lang="en-US" dirty="0"/>
              <a:t> is in anterior triangle </a:t>
            </a:r>
            <a:r>
              <a:rPr lang="en-US" dirty="0" err="1"/>
              <a:t>approx</a:t>
            </a:r>
            <a:r>
              <a:rPr lang="en-US" dirty="0"/>
              <a:t> 3cm,poterior 2cm and </a:t>
            </a:r>
            <a:r>
              <a:rPr lang="en-US" dirty="0" err="1"/>
              <a:t>ext</a:t>
            </a:r>
            <a:r>
              <a:rPr lang="en-US" dirty="0"/>
              <a:t> to supraclavicular region. 10/30/18 PET-multiple cervical RT LN 3x2.7cm RT level 2,3.4x2.5cm level 5 conglomerate w SUV max of 8.8. 2.6cm RT level 3 cervical node, RT supraclavicular node 17x15mm w SUV 5.3. Adjacent fat stranding in RT neck soft tissues which may be seen w  extracapsular spread of malignancy. No LT cervical lymphadenopathy. No suspicious mesenteric or </a:t>
            </a:r>
            <a:r>
              <a:rPr lang="en-US" dirty="0" err="1"/>
              <a:t>retroperitoenal</a:t>
            </a:r>
            <a:r>
              <a:rPr lang="en-US" dirty="0"/>
              <a:t> lymphadenopathy. 07/15/19 PET, Imp states increased size&amp;# oh hypermetabolic cervical subclavian mediastinal and pulmonary parenchymal lesions c/w worsening metastatic disease</a:t>
            </a:r>
          </a:p>
          <a:p>
            <a:r>
              <a:rPr lang="en-US" dirty="0"/>
              <a:t>11/1/18 LARYNGOSCOPY: VOCAL CORDS MOVED WELL W/O ANY MASSES. NO OBVIOUS LESIONS ANYWHERE W/IN LARYNX, HYPO- OR NASOPHARYNX.</a:t>
            </a:r>
          </a:p>
          <a:p>
            <a:r>
              <a:rPr lang="en-US" dirty="0"/>
              <a:t>11/13/18  DIRECT LARYNGOSCOPY: Base of the tongue revealed hypertrophic lymphoid tissue bilaterally.  One area of suspicious looking mucosa was </a:t>
            </a:r>
            <a:r>
              <a:rPr lang="en-US" dirty="0" err="1"/>
              <a:t>ID'd</a:t>
            </a:r>
            <a:r>
              <a:rPr lang="en-US" dirty="0"/>
              <a:t> and multiple bx's were taken from base of tongue extending from mid portion towards Rt side of the neck. </a:t>
            </a:r>
            <a:r>
              <a:rPr lang="en-US" dirty="0" err="1"/>
              <a:t>Endolarynx</a:t>
            </a:r>
            <a:r>
              <a:rPr lang="en-US" dirty="0"/>
              <a:t> revealed no lesions on true vocal folds and the esophageal inlet appeared to be uninvolved w/ any disease.</a:t>
            </a:r>
          </a:p>
          <a:p>
            <a:r>
              <a:rPr lang="en-US" dirty="0"/>
              <a:t>10/18/18 X18-4684 SP  18-005060 Bx of RT neck LN, SCC. SCC in a fibrous background. No definite LN  is seen. node. The tumor is mod diff  w  focal keratinization. Positivity for p40, and negative staining for p16.</a:t>
            </a:r>
          </a:p>
          <a:p>
            <a:r>
              <a:rPr lang="en-US" dirty="0"/>
              <a:t>9/26/18 SP18-5060 LN RT NECK BX: Squamous cell carcinoma, keratinizing, moderately-differentiated, involving dense fibrous tissue.  Definitive lymph node parenchyma is not identified. p40+ p16-. 11/13/18 SP18-5971 BASE OF TONGUE BX: NED.</a:t>
            </a:r>
          </a:p>
          <a:p>
            <a:endParaRPr lang="en-US" dirty="0"/>
          </a:p>
        </p:txBody>
      </p:sp>
    </p:spTree>
    <p:extLst>
      <p:ext uri="{BB962C8B-B14F-4D97-AF65-F5344CB8AC3E}">
        <p14:creationId xmlns:p14="http://schemas.microsoft.com/office/powerpoint/2010/main" val="935463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2D84-23BB-45B0-8359-A545645077CA}"/>
              </a:ext>
            </a:extLst>
          </p:cNvPr>
          <p:cNvSpPr>
            <a:spLocks noGrp="1"/>
          </p:cNvSpPr>
          <p:nvPr>
            <p:ph type="title"/>
          </p:nvPr>
        </p:nvSpPr>
        <p:spPr>
          <a:solidFill>
            <a:schemeClr val="accent1">
              <a:lumMod val="75000"/>
            </a:schemeClr>
          </a:solidFill>
        </p:spPr>
        <p:txBody>
          <a:bodyPr/>
          <a:lstStyle/>
          <a:p>
            <a:r>
              <a:rPr lang="en-US" dirty="0">
                <a:solidFill>
                  <a:schemeClr val="bg1"/>
                </a:solidFill>
              </a:rPr>
              <a:t>Soft Tissue-Other</a:t>
            </a:r>
          </a:p>
        </p:txBody>
      </p:sp>
      <p:sp>
        <p:nvSpPr>
          <p:cNvPr id="3" name="Content Placeholder 2">
            <a:extLst>
              <a:ext uri="{FF2B5EF4-FFF2-40B4-BE49-F238E27FC236}">
                <a16:creationId xmlns:a16="http://schemas.microsoft.com/office/drawing/2014/main" id="{9872A862-EA33-4C7A-A934-6A0E9BEADFDE}"/>
              </a:ext>
            </a:extLst>
          </p:cNvPr>
          <p:cNvSpPr>
            <a:spLocks noGrp="1"/>
          </p:cNvSpPr>
          <p:nvPr>
            <p:ph idx="1"/>
          </p:nvPr>
        </p:nvSpPr>
        <p:spPr>
          <a:xfrm>
            <a:off x="1097280" y="2108201"/>
            <a:ext cx="10058400" cy="4242495"/>
          </a:xfrm>
        </p:spPr>
        <p:txBody>
          <a:bodyPr>
            <a:normAutofit/>
          </a:bodyPr>
          <a:lstStyle/>
          <a:p>
            <a:pPr>
              <a:buFont typeface="Wingdings" panose="05000000000000000000" pitchFamily="2" charset="2"/>
              <a:buChar char="§"/>
            </a:pPr>
            <a:r>
              <a:rPr lang="en-US" dirty="0"/>
              <a:t>Chapters 40 through 45 in AJCC 8 manual</a:t>
            </a:r>
          </a:p>
          <a:p>
            <a:pPr lvl="1">
              <a:buFont typeface="Wingdings" panose="05000000000000000000" pitchFamily="2" charset="2"/>
              <a:buChar char="§"/>
            </a:pPr>
            <a:r>
              <a:rPr lang="en-US" dirty="0"/>
              <a:t>Limited to T, N, and M only</a:t>
            </a:r>
          </a:p>
          <a:p>
            <a:pPr lvl="1">
              <a:buFont typeface="Wingdings" panose="05000000000000000000" pitchFamily="2" charset="2"/>
              <a:buChar char="§"/>
            </a:pPr>
            <a:r>
              <a:rPr lang="en-US" dirty="0"/>
              <a:t>No stage group</a:t>
            </a:r>
          </a:p>
          <a:p>
            <a:pPr lvl="1">
              <a:buFont typeface="Wingdings" panose="05000000000000000000" pitchFamily="2" charset="2"/>
              <a:buChar char="§"/>
            </a:pPr>
            <a:r>
              <a:rPr lang="en-US" dirty="0"/>
              <a:t>If unknown primary site, Tx is appropriate T designation</a:t>
            </a:r>
          </a:p>
          <a:p>
            <a:pPr>
              <a:buFont typeface="Wingdings" panose="05000000000000000000" pitchFamily="2" charset="2"/>
              <a:buChar char="§"/>
            </a:pPr>
            <a:r>
              <a:rPr lang="en-US" dirty="0"/>
              <a:t> SEER Summary Stage</a:t>
            </a:r>
          </a:p>
          <a:p>
            <a:pPr lvl="1">
              <a:buFont typeface="Wingdings" panose="05000000000000000000" pitchFamily="2" charset="2"/>
              <a:buChar char="§"/>
            </a:pPr>
            <a:r>
              <a:rPr lang="en-US" dirty="0"/>
              <a:t>GIST</a:t>
            </a:r>
          </a:p>
          <a:p>
            <a:pPr lvl="1">
              <a:buFont typeface="Wingdings" panose="05000000000000000000" pitchFamily="2" charset="2"/>
              <a:buChar char="§"/>
            </a:pPr>
            <a:r>
              <a:rPr lang="en-US" dirty="0"/>
              <a:t>Heart, Mediastinum, Pleura</a:t>
            </a:r>
          </a:p>
          <a:p>
            <a:pPr lvl="1">
              <a:buFont typeface="Wingdings" panose="05000000000000000000" pitchFamily="2" charset="2"/>
              <a:buChar char="§"/>
            </a:pPr>
            <a:r>
              <a:rPr lang="en-US" dirty="0"/>
              <a:t>Retroperitoneum</a:t>
            </a:r>
          </a:p>
          <a:p>
            <a:pPr lvl="1">
              <a:buFont typeface="Wingdings" panose="05000000000000000000" pitchFamily="2" charset="2"/>
              <a:buChar char="§"/>
            </a:pPr>
            <a:r>
              <a:rPr lang="en-US" dirty="0"/>
              <a:t>Soft Tissue Sarcomas</a:t>
            </a:r>
          </a:p>
          <a:p>
            <a:pPr lvl="1">
              <a:buFont typeface="Wingdings" panose="05000000000000000000" pitchFamily="2" charset="2"/>
              <a:buChar char="§"/>
            </a:pPr>
            <a:r>
              <a:rPr lang="en-US" dirty="0"/>
              <a:t>SEER Summary Stage 2018 manual (</a:t>
            </a:r>
            <a:r>
              <a:rPr lang="en-US" dirty="0">
                <a:hlinkClick r:id="rId2" action="ppaction://hlinkfile"/>
              </a:rPr>
              <a:t>..\..\SEER Program Coding Manuals\2018\2018-Summary-Stage-Manual.pdf</a:t>
            </a:r>
            <a:r>
              <a:rPr lang="en-US" dirty="0"/>
              <a:t>) </a:t>
            </a:r>
          </a:p>
          <a:p>
            <a:pPr lvl="1">
              <a:buFont typeface="Wingdings" panose="05000000000000000000" pitchFamily="2" charset="2"/>
              <a:buChar char="§"/>
            </a:pPr>
            <a:r>
              <a:rPr lang="en-US" dirty="0"/>
              <a:t>SEER EOD Refer to SEER*RSA (</a:t>
            </a:r>
            <a:r>
              <a:rPr lang="en-US" dirty="0">
                <a:hlinkClick r:id="rId3"/>
              </a:rPr>
              <a:t>https://staging.seer.cancer.gov/</a:t>
            </a:r>
            <a:r>
              <a:rPr lang="en-US" dirty="0"/>
              <a:t>) </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340497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6204F-4A88-4031-AD1D-D3BB439BD76C}"/>
              </a:ext>
            </a:extLst>
          </p:cNvPr>
          <p:cNvSpPr>
            <a:spLocks noGrp="1"/>
          </p:cNvSpPr>
          <p:nvPr>
            <p:ph type="title"/>
          </p:nvPr>
        </p:nvSpPr>
        <p:spPr>
          <a:solidFill>
            <a:schemeClr val="accent2">
              <a:lumMod val="75000"/>
            </a:schemeClr>
          </a:solidFill>
        </p:spPr>
        <p:txBody>
          <a:bodyPr/>
          <a:lstStyle/>
          <a:p>
            <a:r>
              <a:rPr lang="en-US" dirty="0">
                <a:solidFill>
                  <a:schemeClr val="bg1"/>
                </a:solidFill>
              </a:rPr>
              <a:t>Soft Tissue, NOS (C49.9) Example</a:t>
            </a:r>
          </a:p>
        </p:txBody>
      </p:sp>
      <p:sp>
        <p:nvSpPr>
          <p:cNvPr id="3" name="Content Placeholder 2">
            <a:extLst>
              <a:ext uri="{FF2B5EF4-FFF2-40B4-BE49-F238E27FC236}">
                <a16:creationId xmlns:a16="http://schemas.microsoft.com/office/drawing/2014/main" id="{CD4AB27E-2B62-41D6-BB1A-9449C4BAD3F1}"/>
              </a:ext>
            </a:extLst>
          </p:cNvPr>
          <p:cNvSpPr>
            <a:spLocks noGrp="1"/>
          </p:cNvSpPr>
          <p:nvPr>
            <p:ph idx="1"/>
          </p:nvPr>
        </p:nvSpPr>
        <p:spPr>
          <a:xfrm>
            <a:off x="1097280" y="2108201"/>
            <a:ext cx="10058400" cy="4222261"/>
          </a:xfrm>
        </p:spPr>
        <p:txBody>
          <a:bodyPr>
            <a:normAutofit fontScale="85000" lnSpcReduction="10000"/>
          </a:bodyPr>
          <a:lstStyle/>
          <a:p>
            <a:r>
              <a:rPr lang="en-US" dirty="0"/>
              <a:t>11/3/18 MRI rt hip in Florida showed a marrow replacing lesion in the </a:t>
            </a:r>
            <a:r>
              <a:rPr lang="en-US" dirty="0" err="1"/>
              <a:t>lt</a:t>
            </a:r>
            <a:r>
              <a:rPr lang="en-US" dirty="0"/>
              <a:t> iliac bone &amp; bilateral femurs has appearance of mets. 11/14/18 CT c/a/p: 5cm rt pelvic mass anterior to the sacrum </a:t>
            </a:r>
            <a:r>
              <a:rPr lang="en-US" dirty="0" err="1"/>
              <a:t>suspic</a:t>
            </a:r>
            <a:r>
              <a:rPr lang="en-US" dirty="0"/>
              <a:t> for </a:t>
            </a:r>
            <a:r>
              <a:rPr lang="en-US" dirty="0" err="1"/>
              <a:t>malig</a:t>
            </a:r>
            <a:r>
              <a:rPr lang="en-US" dirty="0"/>
              <a:t>. 11/21/18 Bone scan:  confirmed multifocal metastatic lesions in bilateral ribs, </a:t>
            </a:r>
            <a:r>
              <a:rPr lang="en-US" dirty="0" err="1"/>
              <a:t>lt</a:t>
            </a:r>
            <a:r>
              <a:rPr lang="en-US" dirty="0"/>
              <a:t> pelvis, </a:t>
            </a:r>
            <a:r>
              <a:rPr lang="en-US" dirty="0" err="1"/>
              <a:t>lt</a:t>
            </a:r>
            <a:r>
              <a:rPr lang="en-US" dirty="0"/>
              <a:t> scapular &amp; </a:t>
            </a:r>
            <a:r>
              <a:rPr lang="en-US" dirty="0" err="1"/>
              <a:t>lt</a:t>
            </a:r>
            <a:r>
              <a:rPr lang="en-US" dirty="0"/>
              <a:t> femur. 11/14/18 MRI </a:t>
            </a:r>
            <a:r>
              <a:rPr lang="en-US" dirty="0" err="1"/>
              <a:t>abd</a:t>
            </a:r>
            <a:r>
              <a:rPr lang="en-US" dirty="0"/>
              <a:t>: multiple mets in lower thoracic &amp; lumbar vertebra.  11/7/18 CT c/a/p: LUL nodule 8mm, 12.8cm fat attenuating mass involving R pectoralis musculature positioned w/in pec major or between pec major and minor.</a:t>
            </a:r>
          </a:p>
          <a:p>
            <a:r>
              <a:rPr lang="en-US" dirty="0"/>
              <a:t>MLH-1, PMS2, MSH2, MSH6 NO LOSS OF EXPRESSION.  PD-L1 IHC test: high expression - 50%. Per MSK tumor is pos for MDM2, weakly pos for pan-cytokeratin &amp; has retained BAF47 (INI 1 expression). Ki67 proliferation index of 15%. FISH study - no </a:t>
            </a:r>
            <a:r>
              <a:rPr lang="en-US" dirty="0" err="1"/>
              <a:t>evid</a:t>
            </a:r>
            <a:r>
              <a:rPr lang="en-US" dirty="0"/>
              <a:t> of amplification </a:t>
            </a:r>
            <a:r>
              <a:rPr lang="en-US" dirty="0" err="1"/>
              <a:t>fo</a:t>
            </a:r>
            <a:r>
              <a:rPr lang="en-US" dirty="0"/>
              <a:t> the MDM2 &amp; CDK4 genes, unlikely to be dedifferentiated liposarcoma. WBC - 19.9; Abs neutrophils auto - 16,577; Abs monocytes auto - 1,294; </a:t>
            </a:r>
            <a:r>
              <a:rPr lang="en-US" dirty="0" err="1"/>
              <a:t>GLucose</a:t>
            </a:r>
            <a:r>
              <a:rPr lang="en-US" dirty="0"/>
              <a:t> – 209</a:t>
            </a:r>
          </a:p>
          <a:p>
            <a:r>
              <a:rPr lang="en-US" dirty="0"/>
              <a:t>HP18-4178   20181119  DIAGNOSIS       A.-B. PRESACRAL MASS, CORE BIOPSY: SPINDLE CELL FIBROBLASTIC TUMOR (FAVOR  SARCOMA). 12/20/18 Bx rt pelvic mass: </a:t>
            </a:r>
            <a:r>
              <a:rPr lang="en-US" dirty="0" err="1"/>
              <a:t>sarcomatoid</a:t>
            </a:r>
            <a:r>
              <a:rPr lang="en-US" dirty="0"/>
              <a:t> </a:t>
            </a:r>
            <a:r>
              <a:rPr lang="en-US" dirty="0" err="1"/>
              <a:t>malig</a:t>
            </a:r>
            <a:r>
              <a:rPr lang="en-US" dirty="0"/>
              <a:t> neoplasm, high grade. MSKCC path review: </a:t>
            </a:r>
            <a:r>
              <a:rPr lang="en-US" dirty="0" err="1"/>
              <a:t>sarcomatoid</a:t>
            </a:r>
            <a:r>
              <a:rPr lang="en-US" dirty="0"/>
              <a:t> neoplasm w/focal </a:t>
            </a:r>
            <a:r>
              <a:rPr lang="en-US" dirty="0" err="1"/>
              <a:t>cytokerating</a:t>
            </a:r>
            <a:r>
              <a:rPr lang="en-US" dirty="0"/>
              <a:t> staining, cannot further classify.</a:t>
            </a:r>
          </a:p>
          <a:p>
            <a:r>
              <a:rPr lang="en-US" dirty="0"/>
              <a:t>Stage IV - bone &amp; lung mets</a:t>
            </a:r>
          </a:p>
          <a:p>
            <a:endParaRPr lang="en-US" dirty="0"/>
          </a:p>
        </p:txBody>
      </p:sp>
    </p:spTree>
    <p:extLst>
      <p:ext uri="{BB962C8B-B14F-4D97-AF65-F5344CB8AC3E}">
        <p14:creationId xmlns:p14="http://schemas.microsoft.com/office/powerpoint/2010/main" val="2541879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EAB02-6555-4099-873A-D5AF2D4DB178}"/>
              </a:ext>
            </a:extLst>
          </p:cNvPr>
          <p:cNvSpPr>
            <a:spLocks noGrp="1"/>
          </p:cNvSpPr>
          <p:nvPr>
            <p:ph type="title"/>
          </p:nvPr>
        </p:nvSpPr>
        <p:spPr>
          <a:solidFill>
            <a:schemeClr val="accent2">
              <a:lumMod val="75000"/>
            </a:schemeClr>
          </a:solidFill>
        </p:spPr>
        <p:txBody>
          <a:bodyPr/>
          <a:lstStyle/>
          <a:p>
            <a:r>
              <a:rPr lang="en-US" dirty="0">
                <a:solidFill>
                  <a:schemeClr val="bg1"/>
                </a:solidFill>
              </a:rPr>
              <a:t>Organ System Ill-Defined Sites</a:t>
            </a:r>
          </a:p>
        </p:txBody>
      </p:sp>
      <p:sp>
        <p:nvSpPr>
          <p:cNvPr id="3" name="Content Placeholder 2">
            <a:extLst>
              <a:ext uri="{FF2B5EF4-FFF2-40B4-BE49-F238E27FC236}">
                <a16:creationId xmlns:a16="http://schemas.microsoft.com/office/drawing/2014/main" id="{0CD8DDBC-467C-47BF-B68E-59E33C689108}"/>
              </a:ext>
            </a:extLst>
          </p:cNvPr>
          <p:cNvSpPr>
            <a:spLocks noGrp="1"/>
          </p:cNvSpPr>
          <p:nvPr>
            <p:ph idx="1"/>
          </p:nvPr>
        </p:nvSpPr>
        <p:spPr>
          <a:xfrm>
            <a:off x="961293" y="1946032"/>
            <a:ext cx="10433538" cy="4419600"/>
          </a:xfrm>
        </p:spPr>
        <p:txBody>
          <a:bodyPr>
            <a:normAutofit fontScale="92500" lnSpcReduction="10000"/>
          </a:bodyPr>
          <a:lstStyle/>
          <a:p>
            <a:pPr>
              <a:buFont typeface="Wingdings" panose="05000000000000000000" pitchFamily="2" charset="2"/>
              <a:buChar char="§"/>
            </a:pPr>
            <a:r>
              <a:rPr lang="en-US" dirty="0"/>
              <a:t>C06.9, C11.9, C13.9, C24.9, C26.9, C39.0, C44.9, C47.9, C57.9, C63.9, C68.9, C72.9, C75.9</a:t>
            </a:r>
          </a:p>
          <a:p>
            <a:pPr>
              <a:buFont typeface="Wingdings" panose="05000000000000000000" pitchFamily="2" charset="2"/>
              <a:buChar char="§"/>
            </a:pPr>
            <a:r>
              <a:rPr lang="en-US" dirty="0"/>
              <a:t>Organ system is known, specific site is unknown</a:t>
            </a:r>
          </a:p>
          <a:p>
            <a:pPr>
              <a:buFont typeface="Wingdings" panose="05000000000000000000" pitchFamily="2" charset="2"/>
              <a:buChar char="§"/>
            </a:pPr>
            <a:r>
              <a:rPr lang="en-US" dirty="0"/>
              <a:t>Typically present with locally advanced or metastatic disease</a:t>
            </a:r>
          </a:p>
          <a:p>
            <a:pPr>
              <a:buFont typeface="Wingdings" panose="05000000000000000000" pitchFamily="2" charset="2"/>
              <a:buChar char="§"/>
            </a:pPr>
            <a:r>
              <a:rPr lang="en-US" dirty="0"/>
              <a:t>No AJCC Staging; SEER EOD and SS 2018 have schema</a:t>
            </a:r>
          </a:p>
          <a:p>
            <a:pPr>
              <a:buFont typeface="Wingdings" panose="05000000000000000000" pitchFamily="2" charset="2"/>
              <a:buChar char="§"/>
            </a:pPr>
            <a:r>
              <a:rPr lang="en-US" b="1" u="sng" dirty="0"/>
              <a:t>Example (C269): </a:t>
            </a:r>
            <a:r>
              <a:rPr lang="en-US" dirty="0"/>
              <a:t>77 YO FEMALE W S/P POST DX LAPAROSCOPY FOR EVALUATION OF SUSPECTED CARCINOMATOSIS. NOT FOUND PRIMARY SITE. CASE WAS PRESENTED IN GI &amp; GYN TUMOR BOARD-RX RECOMM FOLFOX R XELOX. VS CARBOPLATIN &amp; TAXOL. TUMOR WAS FELT TO BE AN UPPER GI/PANCREAS/BILIARY TRACT OR AN OCCULT PRIMARY. 7CK WAS POSITIVE . LUNG CA AND MESOTHELIOMA WAS R/O, BREAST CA WAS R/O. THE PT HAS MESENTERIC NODULARITY IN THE UPPER ABD AS HER PRIMARY SITE OF DISEASE. THERE IS THICKENING OF THE WALL OF THE STOMACH AT THE GE JUNCTION. PT STARTED CHEMO, XELODA. UNK PRIMARY SITE,( GI TRACK, NOS).  CASE WILL BE PRESENTED AT CANCER INSTITUTE AT TUMOR BOARD ON 11/07/18. SH- FORMER SMOKER, CURRENT ETOH USE. FH- NONE.</a:t>
            </a:r>
          </a:p>
        </p:txBody>
      </p:sp>
    </p:spTree>
    <p:extLst>
      <p:ext uri="{BB962C8B-B14F-4D97-AF65-F5344CB8AC3E}">
        <p14:creationId xmlns:p14="http://schemas.microsoft.com/office/powerpoint/2010/main" val="2808150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DEC34-3C29-4FA8-89FE-6E198045D9BC}"/>
              </a:ext>
            </a:extLst>
          </p:cNvPr>
          <p:cNvSpPr>
            <a:spLocks noGrp="1"/>
          </p:cNvSpPr>
          <p:nvPr>
            <p:ph type="title"/>
          </p:nvPr>
        </p:nvSpPr>
        <p:spPr>
          <a:solidFill>
            <a:schemeClr val="accent3">
              <a:lumMod val="40000"/>
              <a:lumOff val="60000"/>
            </a:schemeClr>
          </a:solidFill>
        </p:spPr>
        <p:txBody>
          <a:bodyPr/>
          <a:lstStyle/>
          <a:p>
            <a:r>
              <a:rPr lang="en-US" dirty="0">
                <a:solidFill>
                  <a:schemeClr val="accent1">
                    <a:lumMod val="75000"/>
                  </a:schemeClr>
                </a:solidFill>
              </a:rPr>
              <a:t>Organ System Ill-Defined Sites</a:t>
            </a:r>
          </a:p>
        </p:txBody>
      </p:sp>
      <p:sp>
        <p:nvSpPr>
          <p:cNvPr id="3" name="Content Placeholder 2">
            <a:extLst>
              <a:ext uri="{FF2B5EF4-FFF2-40B4-BE49-F238E27FC236}">
                <a16:creationId xmlns:a16="http://schemas.microsoft.com/office/drawing/2014/main" id="{01BFCF53-74A0-4675-A546-2E85A6BF23A8}"/>
              </a:ext>
            </a:extLst>
          </p:cNvPr>
          <p:cNvSpPr>
            <a:spLocks noGrp="1"/>
          </p:cNvSpPr>
          <p:nvPr>
            <p:ph idx="1"/>
          </p:nvPr>
        </p:nvSpPr>
        <p:spPr>
          <a:xfrm>
            <a:off x="949569" y="1981200"/>
            <a:ext cx="10328031" cy="4325815"/>
          </a:xfrm>
        </p:spPr>
        <p:txBody>
          <a:bodyPr>
            <a:noAutofit/>
          </a:bodyPr>
          <a:lstStyle/>
          <a:p>
            <a:pPr>
              <a:buFont typeface="Wingdings" panose="05000000000000000000" pitchFamily="2" charset="2"/>
              <a:buChar char="§"/>
            </a:pPr>
            <a:r>
              <a:rPr lang="en-US" sz="1400" b="1" u="sng" dirty="0"/>
              <a:t>Example: C449: </a:t>
            </a:r>
            <a:r>
              <a:rPr lang="en-US" sz="1400" dirty="0"/>
              <a:t>1/21/19- Ct L spine: Multiple bony lesion susp for mets. 1/31/19-PET: Extensive bony lesions including spine and pelvic bones , at least 2 nodules with activity in LUL, susp of activity in liver, intense activity in cecum ? if lesion there. 2/21/19-Ct head: No evidence of mass or hemorrhage.</a:t>
            </a:r>
          </a:p>
          <a:p>
            <a:pPr>
              <a:buFont typeface="Wingdings" panose="05000000000000000000" pitchFamily="2" charset="2"/>
              <a:buChar char="§"/>
            </a:pPr>
            <a:r>
              <a:rPr lang="en-US" sz="1400" dirty="0"/>
              <a:t>2/12/19- S19-2183: Liver core bx: metastatic melanoma, PD, (+) KRAS mutation</a:t>
            </a:r>
          </a:p>
          <a:p>
            <a:pPr>
              <a:buFont typeface="Wingdings" panose="05000000000000000000" pitchFamily="2" charset="2"/>
              <a:buChar char="§"/>
            </a:pPr>
            <a:r>
              <a:rPr lang="en-US" sz="1400" b="1" u="sng" dirty="0"/>
              <a:t>Example: C57.9: </a:t>
            </a:r>
            <a:r>
              <a:rPr lang="en-US" sz="1400" dirty="0"/>
              <a:t>11/20/18 CT </a:t>
            </a:r>
            <a:r>
              <a:rPr lang="en-US" sz="1400" dirty="0" err="1"/>
              <a:t>abd</a:t>
            </a:r>
            <a:r>
              <a:rPr lang="en-US" sz="1400" dirty="0"/>
              <a:t>/pelvis-a necrotic appearing RT  pelvic mass containing coarse calcifications   measures 9.6 x 8.4 cm, previously 6.7 x 4.9 cm in 2012.  Abuts posterior aspect of  uterus &amp; displaces it anteriorly. May be uterine in origin and represent possible malignant degeneration of a pedunculated leiomyoma or this could be an ovarian neoplasm. large volume ascites, peritoneal thickening and soft tissue attenuation associated w </a:t>
            </a:r>
            <a:r>
              <a:rPr lang="en-US" sz="1400" dirty="0" err="1"/>
              <a:t>omentum</a:t>
            </a:r>
            <a:r>
              <a:rPr lang="en-US" sz="1400" dirty="0"/>
              <a:t>, c/w carcinomatosis (for example in LT upper quadrant )No definite enlarged abdominal or pelvic LN. 11/20/18 CT head-no acute intracranial pathology.11/20/18 CT chest-No suspicious pulmonary nodules to suggest metastatic disease to lung. Small right-sided pleural effusion.03/22/19 Ct CAP-: Stable appearance of a necrotic, partially calcified right pelvis mass which again approx..  9.6 x 8.4 cm, continues to anteriorly displace the uterus.</a:t>
            </a:r>
          </a:p>
          <a:p>
            <a:pPr>
              <a:buFont typeface="Wingdings" panose="05000000000000000000" pitchFamily="2" charset="2"/>
              <a:buChar char="§"/>
            </a:pPr>
            <a:r>
              <a:rPr lang="en-US" sz="1400" dirty="0"/>
              <a:t>1/23/18 NR18-694 Dr M SR-peritoneal fluid, cytologic material and cell block, adeno ca w numerous signet ring cells. Pax8 and CK7 are positive, CK20 negative. These findings strongly support an ovarian primary (rather than a GI primary).tumor cells are strongly and diffusely positive for p53 and p16 and weakly positive for WT1, but are negative for ER and PR. These findings indicate a high-grade serous carcinoma with possible primary sites including ovary, fallopian tube and endometrium.</a:t>
            </a:r>
          </a:p>
          <a:p>
            <a:pPr>
              <a:buFont typeface="Wingdings" panose="05000000000000000000" pitchFamily="2" charset="2"/>
              <a:buChar char="§"/>
            </a:pPr>
            <a:endParaRPr lang="en-US" sz="1400" b="1" u="sng" dirty="0"/>
          </a:p>
        </p:txBody>
      </p:sp>
    </p:spTree>
    <p:extLst>
      <p:ext uri="{BB962C8B-B14F-4D97-AF65-F5344CB8AC3E}">
        <p14:creationId xmlns:p14="http://schemas.microsoft.com/office/powerpoint/2010/main" val="704914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4">
            <a:extLst>
              <a:ext uri="{FF2B5EF4-FFF2-40B4-BE49-F238E27FC236}">
                <a16:creationId xmlns:a16="http://schemas.microsoft.com/office/drawing/2014/main" id="{5E0A8391-2737-4F1C-B27A-C44629DB4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BC2C50-B41A-45A4-BDF9-03F936B442FA}"/>
              </a:ext>
            </a:extLst>
          </p:cNvPr>
          <p:cNvSpPr>
            <a:spLocks noGrp="1"/>
          </p:cNvSpPr>
          <p:nvPr>
            <p:ph type="title"/>
          </p:nvPr>
        </p:nvSpPr>
        <p:spPr>
          <a:xfrm>
            <a:off x="642256" y="642258"/>
            <a:ext cx="3417677" cy="2400746"/>
          </a:xfrm>
          <a:solidFill>
            <a:srgbClr val="002060"/>
          </a:solidFill>
        </p:spPr>
        <p:txBody>
          <a:bodyPr anchor="t">
            <a:normAutofit/>
          </a:bodyPr>
          <a:lstStyle/>
          <a:p>
            <a:r>
              <a:rPr lang="en-US" dirty="0">
                <a:solidFill>
                  <a:schemeClr val="bg1"/>
                </a:solidFill>
              </a:rPr>
              <a:t>Ill-Defined, Other and Unknown </a:t>
            </a:r>
          </a:p>
        </p:txBody>
      </p:sp>
      <p:sp>
        <p:nvSpPr>
          <p:cNvPr id="3" name="Content Placeholder 2">
            <a:extLst>
              <a:ext uri="{FF2B5EF4-FFF2-40B4-BE49-F238E27FC236}">
                <a16:creationId xmlns:a16="http://schemas.microsoft.com/office/drawing/2014/main" id="{F3BC3920-A7FB-40DE-BEC6-E0CB255B7307}"/>
              </a:ext>
            </a:extLst>
          </p:cNvPr>
          <p:cNvSpPr>
            <a:spLocks noGrp="1"/>
          </p:cNvSpPr>
          <p:nvPr>
            <p:ph idx="1"/>
          </p:nvPr>
        </p:nvSpPr>
        <p:spPr>
          <a:xfrm>
            <a:off x="4713512" y="642258"/>
            <a:ext cx="6847117" cy="2537672"/>
          </a:xfrm>
        </p:spPr>
        <p:txBody>
          <a:bodyPr>
            <a:normAutofit/>
          </a:bodyPr>
          <a:lstStyle/>
          <a:p>
            <a:pPr>
              <a:buFont typeface="Wingdings" panose="05000000000000000000" pitchFamily="2" charset="2"/>
              <a:buChar char="§"/>
            </a:pPr>
            <a:r>
              <a:rPr lang="en-US" dirty="0"/>
              <a:t> </a:t>
            </a:r>
            <a:r>
              <a:rPr lang="en-US" sz="2400" dirty="0"/>
              <a:t>Site codes C76.0 – C76.8; C80.9 </a:t>
            </a:r>
          </a:p>
          <a:p>
            <a:pPr lvl="1">
              <a:buFont typeface="Wingdings" panose="05000000000000000000" pitchFamily="2" charset="2"/>
              <a:buChar char="§"/>
            </a:pPr>
            <a:r>
              <a:rPr lang="en-US" sz="2400" dirty="0"/>
              <a:t>Only SEER Summary Stage and EOD apply</a:t>
            </a:r>
          </a:p>
          <a:p>
            <a:pPr lvl="1">
              <a:buFont typeface="Wingdings" panose="05000000000000000000" pitchFamily="2" charset="2"/>
              <a:buChar char="§"/>
            </a:pPr>
            <a:r>
              <a:rPr lang="en-US" sz="2400" dirty="0"/>
              <a:t> SEER Summary Stage = ‘9’</a:t>
            </a:r>
          </a:p>
          <a:p>
            <a:pPr lvl="1">
              <a:buFont typeface="Wingdings" panose="05000000000000000000" pitchFamily="2" charset="2"/>
              <a:buChar char="§"/>
            </a:pPr>
            <a:r>
              <a:rPr lang="en-US" sz="2400" dirty="0"/>
              <a:t>EOD Fields all coded to 88/888</a:t>
            </a:r>
          </a:p>
        </p:txBody>
      </p:sp>
      <p:pic>
        <p:nvPicPr>
          <p:cNvPr id="6" name="Picture 5">
            <a:extLst>
              <a:ext uri="{FF2B5EF4-FFF2-40B4-BE49-F238E27FC236}">
                <a16:creationId xmlns:a16="http://schemas.microsoft.com/office/drawing/2014/main" id="{9A214B46-C97B-44B5-B3A8-9257706FC650}"/>
              </a:ext>
            </a:extLst>
          </p:cNvPr>
          <p:cNvPicPr>
            <a:picLocks noChangeAspect="1"/>
          </p:cNvPicPr>
          <p:nvPr/>
        </p:nvPicPr>
        <p:blipFill>
          <a:blip r:embed="rId2"/>
          <a:stretch>
            <a:fillRect/>
          </a:stretch>
        </p:blipFill>
        <p:spPr>
          <a:xfrm>
            <a:off x="5158988" y="3149783"/>
            <a:ext cx="5614711" cy="3144238"/>
          </a:xfrm>
          <a:prstGeom prst="rect">
            <a:avLst/>
          </a:prstGeom>
        </p:spPr>
      </p:pic>
      <p:sp>
        <p:nvSpPr>
          <p:cNvPr id="32" name="Rectangle 26">
            <a:extLst>
              <a:ext uri="{FF2B5EF4-FFF2-40B4-BE49-F238E27FC236}">
                <a16:creationId xmlns:a16="http://schemas.microsoft.com/office/drawing/2014/main" id="{ED5EC01C-B438-4398-919E-A345C83ED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3973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2C768-E8DE-4240-A604-0652BE0E0722}"/>
              </a:ext>
            </a:extLst>
          </p:cNvPr>
          <p:cNvSpPr>
            <a:spLocks noGrp="1"/>
          </p:cNvSpPr>
          <p:nvPr>
            <p:ph type="title"/>
          </p:nvPr>
        </p:nvSpPr>
        <p:spPr>
          <a:solidFill>
            <a:schemeClr val="accent3">
              <a:lumMod val="40000"/>
              <a:lumOff val="60000"/>
            </a:schemeClr>
          </a:solidFill>
        </p:spPr>
        <p:txBody>
          <a:bodyPr/>
          <a:lstStyle/>
          <a:p>
            <a:r>
              <a:rPr lang="en-US" dirty="0">
                <a:solidFill>
                  <a:schemeClr val="accent1">
                    <a:lumMod val="75000"/>
                  </a:schemeClr>
                </a:solidFill>
              </a:rPr>
              <a:t>Ill- Defined Sites – Body System </a:t>
            </a:r>
          </a:p>
        </p:txBody>
      </p:sp>
      <p:sp>
        <p:nvSpPr>
          <p:cNvPr id="3" name="Content Placeholder 2">
            <a:extLst>
              <a:ext uri="{FF2B5EF4-FFF2-40B4-BE49-F238E27FC236}">
                <a16:creationId xmlns:a16="http://schemas.microsoft.com/office/drawing/2014/main" id="{F9147882-5EB2-410C-A228-1EE23F78E36B}"/>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en-US" b="1" u="sng" dirty="0"/>
              <a:t>Example C76.2): </a:t>
            </a:r>
            <a:r>
              <a:rPr lang="en-US" dirty="0"/>
              <a:t>11-5-19: ER:  PT REPORTS 1 YEAR AGO  SHE NOTED A LUMP AROUND HER BELLYBUTTON.  GRADUALLY GREW LARGER. STATES MASS IS MOSTLY ON LEFT SIDE OF ABDOMEN. IT HAS BEEN WEEPING FOR MONTHS. SOMETIMES WHEN SHE BENDS FORWARD THE MASS WILL BLEED.   11-25-19: PT ELECTED HOSPICE CARE</a:t>
            </a:r>
          </a:p>
          <a:p>
            <a:pPr>
              <a:buFont typeface="Wingdings" panose="05000000000000000000" pitchFamily="2" charset="2"/>
              <a:buChar char="§"/>
            </a:pPr>
            <a:r>
              <a:rPr lang="en-US" dirty="0"/>
              <a:t>11-5-19: CT CHEST/AB/PEL: LARGE 27 x 19CM COMPLEX MASS IN THE VENTRAL ABDOMINAL PELVIC WALL WHICH APPEARS TO EXTRUDE THROUGH SKIN SURFACE W/ CYSTIC COMPONENTS EXTENDING INTO THE PERITONEAL CAVITY THRU THE VENTRAL ABDOMINAL MUSCULATURE AND FASCIA. HIGHLY CONCERNING FOR MALIGNANT.  SUSPECT METASTATIC DISEASE IN LUNGS, RIGHT ADRENAL GLAND AND RIGHT RECTUS ABDOMINIS MUSCLE.  NO BONY LESION. NO ADENOPATHY IN CHEST.</a:t>
            </a:r>
          </a:p>
          <a:p>
            <a:pPr>
              <a:buFont typeface="Wingdings" panose="05000000000000000000" pitchFamily="2" charset="2"/>
              <a:buChar char="§"/>
            </a:pPr>
            <a:r>
              <a:rPr lang="en-US" dirty="0"/>
              <a:t>11-6-19: MS19-6775: LEFT LOWER QUADRANT MASS BX:  POORLY DIFF / UNDIFF MALIGNANT NEOPLASM, FAVOR POORLY DIFF CARCINOMA.  FAVORS CARCINOMA OR SARCOMATOID CARCINOMA</a:t>
            </a:r>
          </a:p>
          <a:p>
            <a:pPr>
              <a:buFont typeface="Wingdings" panose="05000000000000000000" pitchFamily="2" charset="2"/>
              <a:buChar char="§"/>
            </a:pPr>
            <a:endParaRPr lang="en-US" b="1" u="sng" dirty="0"/>
          </a:p>
        </p:txBody>
      </p:sp>
    </p:spTree>
    <p:extLst>
      <p:ext uri="{BB962C8B-B14F-4D97-AF65-F5344CB8AC3E}">
        <p14:creationId xmlns:p14="http://schemas.microsoft.com/office/powerpoint/2010/main" val="2076973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E9DE5FE-EB90-4FEB-B182-0D345937A2E6}"/>
              </a:ext>
            </a:extLst>
          </p:cNvPr>
          <p:cNvSpPr>
            <a:spLocks noGrp="1"/>
          </p:cNvSpPr>
          <p:nvPr>
            <p:ph type="title"/>
          </p:nvPr>
        </p:nvSpPr>
        <p:spPr>
          <a:xfrm>
            <a:off x="1097280" y="286603"/>
            <a:ext cx="10058400" cy="1450757"/>
          </a:xfrm>
        </p:spPr>
        <p:txBody>
          <a:bodyPr anchor="ctr">
            <a:normAutofit/>
          </a:bodyPr>
          <a:lstStyle/>
          <a:p>
            <a:r>
              <a:rPr lang="en-US">
                <a:solidFill>
                  <a:srgbClr val="FFFFFF"/>
                </a:solidFill>
              </a:rPr>
              <a:t>CUP: Cancer of Unknown Primary</a:t>
            </a:r>
          </a:p>
        </p:txBody>
      </p:sp>
      <p:sp>
        <p:nvSpPr>
          <p:cNvPr id="13" name="Content Placeholder 2">
            <a:extLst>
              <a:ext uri="{FF2B5EF4-FFF2-40B4-BE49-F238E27FC236}">
                <a16:creationId xmlns:a16="http://schemas.microsoft.com/office/drawing/2014/main" id="{695E8293-810E-459C-9627-851184E101AF}"/>
              </a:ext>
            </a:extLst>
          </p:cNvPr>
          <p:cNvSpPr>
            <a:spLocks noGrp="1"/>
          </p:cNvSpPr>
          <p:nvPr>
            <p:ph idx="1"/>
          </p:nvPr>
        </p:nvSpPr>
        <p:spPr>
          <a:xfrm>
            <a:off x="1096963" y="2675694"/>
            <a:ext cx="10058400" cy="3193294"/>
          </a:xfrm>
        </p:spPr>
        <p:txBody>
          <a:bodyPr>
            <a:normAutofit/>
          </a:bodyPr>
          <a:lstStyle/>
          <a:p>
            <a:pPr>
              <a:lnSpc>
                <a:spcPct val="100000"/>
              </a:lnSpc>
              <a:buFont typeface="Wingdings" panose="05000000000000000000" pitchFamily="2" charset="2"/>
              <a:buChar char="§"/>
            </a:pPr>
            <a:r>
              <a:rPr lang="en-US" sz="1600"/>
              <a:t>The site of origin of a histologically documented carcinoma is not identified clinically in approximately 3% of patients; this situation is often referred to as CUP origin or occult primary malignancy.</a:t>
            </a:r>
          </a:p>
          <a:p>
            <a:pPr>
              <a:lnSpc>
                <a:spcPct val="100000"/>
              </a:lnSpc>
              <a:buFont typeface="Wingdings" panose="05000000000000000000" pitchFamily="2" charset="2"/>
              <a:buChar char="§"/>
            </a:pPr>
            <a:r>
              <a:rPr lang="en-US" sz="1600"/>
              <a:t>The definition of a CUP varies from study to study; however, at a minimum, this determination should include a biopsy of the tumor and a thorough history and complete physical examination that includes head and neck, rectal, pelvic, and breast examinations; chest x-rays; a complete blood cell count; urinalysis; and an examination of the stool for occult blood.</a:t>
            </a:r>
          </a:p>
          <a:p>
            <a:pPr>
              <a:lnSpc>
                <a:spcPct val="100000"/>
              </a:lnSpc>
              <a:buFont typeface="Wingdings" panose="05000000000000000000" pitchFamily="2" charset="2"/>
              <a:buChar char="§"/>
            </a:pPr>
            <a:r>
              <a:rPr lang="en-US" sz="1600"/>
              <a:t>When these results do not reveal signs of a potential primary lesion and the biopsy is not consistent with a primary tumor at the biopsy site, a CUP must be assumed. The majority of CUP are adenocarcinomas or undifferentiated tumors; less commonly, squamous cell carcinoma, melanoma, sarcoma, and neuroendocrine tumors can also present with a primary site of origin that cannot be determined. In approximately 15% to 25% of patients, the primary site cannot be identified even at postmortem examination.</a:t>
            </a:r>
          </a:p>
        </p:txBody>
      </p:sp>
      <p:sp>
        <p:nvSpPr>
          <p:cNvPr id="12" name="Rectangle 11">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10644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0A9BC5-6249-4A31-9CC1-4C8C082C13FA}"/>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5400">
                <a:solidFill>
                  <a:schemeClr val="tx1">
                    <a:lumMod val="85000"/>
                    <a:lumOff val="15000"/>
                  </a:schemeClr>
                </a:solidFill>
              </a:rPr>
              <a:t>Last Resort Sites	</a:t>
            </a:r>
          </a:p>
        </p:txBody>
      </p:sp>
      <p:pic>
        <p:nvPicPr>
          <p:cNvPr id="4" name="Content Placeholder 3">
            <a:extLst>
              <a:ext uri="{FF2B5EF4-FFF2-40B4-BE49-F238E27FC236}">
                <a16:creationId xmlns:a16="http://schemas.microsoft.com/office/drawing/2014/main" id="{480C938F-2968-482F-9A85-26E6AF3A2939}"/>
              </a:ext>
            </a:extLst>
          </p:cNvPr>
          <p:cNvPicPr>
            <a:picLocks noGrp="1" noChangeAspect="1"/>
          </p:cNvPicPr>
          <p:nvPr>
            <p:ph idx="1"/>
          </p:nvPr>
        </p:nvPicPr>
        <p:blipFill>
          <a:blip r:embed="rId2"/>
          <a:stretch>
            <a:fillRect/>
          </a:stretch>
        </p:blipFill>
        <p:spPr>
          <a:xfrm>
            <a:off x="1202018" y="640081"/>
            <a:ext cx="5776178" cy="5054156"/>
          </a:xfrm>
          <a:prstGeom prst="rect">
            <a:avLst/>
          </a:prstGeom>
        </p:spPr>
      </p:pic>
      <p:cxnSp>
        <p:nvCxnSpPr>
          <p:cNvPr id="15" name="Straight Connector 14">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8701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A36B4-CC80-43EE-8873-EA3873D9907C}"/>
              </a:ext>
            </a:extLst>
          </p:cNvPr>
          <p:cNvSpPr>
            <a:spLocks noGrp="1"/>
          </p:cNvSpPr>
          <p:nvPr>
            <p:ph type="title"/>
          </p:nvPr>
        </p:nvSpPr>
        <p:spPr>
          <a:solidFill>
            <a:schemeClr val="accent1">
              <a:lumMod val="75000"/>
            </a:schemeClr>
          </a:solidFill>
        </p:spPr>
        <p:txBody>
          <a:bodyPr/>
          <a:lstStyle/>
          <a:p>
            <a:pPr algn="ctr"/>
            <a:r>
              <a:rPr lang="en-US" dirty="0">
                <a:solidFill>
                  <a:schemeClr val="accent1">
                    <a:lumMod val="60000"/>
                    <a:lumOff val="40000"/>
                  </a:schemeClr>
                </a:solidFill>
              </a:rPr>
              <a:t>Unknown Primary – C80.9</a:t>
            </a:r>
          </a:p>
        </p:txBody>
      </p:sp>
      <p:sp>
        <p:nvSpPr>
          <p:cNvPr id="3" name="Content Placeholder 2">
            <a:extLst>
              <a:ext uri="{FF2B5EF4-FFF2-40B4-BE49-F238E27FC236}">
                <a16:creationId xmlns:a16="http://schemas.microsoft.com/office/drawing/2014/main" id="{7E71F52D-A0E2-49B2-8116-A172F93512C2}"/>
              </a:ext>
            </a:extLst>
          </p:cNvPr>
          <p:cNvSpPr>
            <a:spLocks noGrp="1"/>
          </p:cNvSpPr>
          <p:nvPr>
            <p:ph idx="1"/>
          </p:nvPr>
        </p:nvSpPr>
        <p:spPr>
          <a:xfrm>
            <a:off x="1097280" y="2108201"/>
            <a:ext cx="10058400" cy="4105030"/>
          </a:xfrm>
        </p:spPr>
        <p:txBody>
          <a:bodyPr>
            <a:normAutofit fontScale="85000" lnSpcReduction="20000"/>
          </a:bodyPr>
          <a:lstStyle/>
          <a:p>
            <a:r>
              <a:rPr lang="en-US" b="1" u="sng" dirty="0"/>
              <a:t>Example:</a:t>
            </a:r>
            <a:r>
              <a:rPr lang="en-US" dirty="0"/>
              <a:t> 8/1/19 : 46 y/o former smoker, social ETOH, found to have met CA of </a:t>
            </a:r>
            <a:r>
              <a:rPr lang="en-US" dirty="0" err="1"/>
              <a:t>unk</a:t>
            </a:r>
            <a:r>
              <a:rPr lang="en-US" dirty="0"/>
              <a:t> primary, referred for dx management and goals of care, started Gemcitabine and cisplatin 7/12/19, FH: no CA </a:t>
            </a:r>
          </a:p>
          <a:p>
            <a:r>
              <a:rPr lang="en-US" dirty="0"/>
              <a:t>5/25/19 CT: 4mm RML nodule and mediastinal adenopathy 6/16/19 CT: showed Lt hilar mass and mediastinal and bilateral supraclavicular adenopathy 8/13/19 New and increasing right hilar lymphadenopathy for instance 1.3 cm right hilar lymph node previously measured 0.9 cm. Several new right hilar lymph nodes for instance measuring 1 cm image 241 and 1.1 cm on image 177. A 1.7 cm left hilar lymph node is minimally decreased. 1.2 cm right paratracheal lymph node previously measured 1.5 cm. A 1.2 cm subcarinal lymph node previously measured 1 cm. 0.8 cm left retro-pectoral lymph node previously measured 0.5 cm. Stable left supraclavicular lymph nodes measuring up to 1 cm.</a:t>
            </a:r>
          </a:p>
          <a:p>
            <a:r>
              <a:rPr lang="en-US" dirty="0"/>
              <a:t>I20190015162 2019-09-11  S19-17629 COLLECTED ON 6/26/19:   A.  LYMPH NODE, LEFT NECK, EXCISION:   FOUR OUT OF FOUR (4/4) LYMPH NODES, POSITIVE FROM METASTATIC  ADENOCARCINOMA.   POSITIVE FOR EXTENSIVE LYMPHOVASCULAR INVASION. 9/15/19 DN19-4543 PERICARDIAL FLUID POSITIVE FOR MALIG CELLS, 9/18/19 DN19-4608,09  RIGHTAND LEFT  PLEURAL FLUID POSITIVE FOR MALIG CELLS METASTATIC ADENOCARICNOMA 9/18/19 DS19-15651 PERICARDIUM, BIOPSY: METASTATIC HIGH-GRADE ADENOCARCINOMA INVOLVING THE FULL THICKNESS OF THE PERICARDIUM WITH A PROMINENT LYMPHOVASCULAR INVASION. </a:t>
            </a:r>
          </a:p>
          <a:p>
            <a:endParaRPr lang="en-US" b="1" u="sng" dirty="0"/>
          </a:p>
        </p:txBody>
      </p:sp>
    </p:spTree>
    <p:extLst>
      <p:ext uri="{BB962C8B-B14F-4D97-AF65-F5344CB8AC3E}">
        <p14:creationId xmlns:p14="http://schemas.microsoft.com/office/powerpoint/2010/main" val="2977454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3A00D8-90BE-4C1F-8775-045180CC7DB7}"/>
              </a:ext>
            </a:extLst>
          </p:cNvPr>
          <p:cNvPicPr>
            <a:picLocks noChangeAspect="1"/>
          </p:cNvPicPr>
          <p:nvPr/>
        </p:nvPicPr>
        <p:blipFill>
          <a:blip r:embed="rId2"/>
          <a:stretch>
            <a:fillRect/>
          </a:stretch>
        </p:blipFill>
        <p:spPr>
          <a:xfrm>
            <a:off x="3372788" y="1248260"/>
            <a:ext cx="4856812" cy="3889319"/>
          </a:xfrm>
          <a:prstGeom prst="rect">
            <a:avLst/>
          </a:prstGeom>
        </p:spPr>
      </p:pic>
    </p:spTree>
    <p:extLst>
      <p:ext uri="{BB962C8B-B14F-4D97-AF65-F5344CB8AC3E}">
        <p14:creationId xmlns:p14="http://schemas.microsoft.com/office/powerpoint/2010/main" val="8307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492369" y="605896"/>
            <a:ext cx="3642309" cy="5646208"/>
          </a:xfrm>
        </p:spPr>
        <p:txBody>
          <a:bodyPr vert="horz" lIns="91440" tIns="45720" rIns="91440" bIns="45720" rtlCol="0" anchor="ctr">
            <a:normAutofit/>
          </a:bodyPr>
          <a:lstStyle/>
          <a:p>
            <a:r>
              <a:rPr lang="en-US" sz="4400">
                <a:solidFill>
                  <a:srgbClr val="FFFFFF"/>
                </a:solidFill>
              </a:rPr>
              <a:t>General Rules</a:t>
            </a:r>
          </a:p>
        </p:txBody>
      </p:sp>
      <p:sp>
        <p:nvSpPr>
          <p:cNvPr id="5" name="Content Placeholder 4">
            <a:extLst>
              <a:ext uri="{FF2B5EF4-FFF2-40B4-BE49-F238E27FC236}">
                <a16:creationId xmlns:a16="http://schemas.microsoft.com/office/drawing/2014/main" id="{474391DC-9E41-49BB-82C8-70E27A045200}"/>
              </a:ext>
            </a:extLst>
          </p:cNvPr>
          <p:cNvSpPr>
            <a:spLocks noGrp="1"/>
          </p:cNvSpPr>
          <p:nvPr>
            <p:ph idx="1"/>
          </p:nvPr>
        </p:nvSpPr>
        <p:spPr>
          <a:xfrm>
            <a:off x="5231958" y="605896"/>
            <a:ext cx="5923721" cy="5646208"/>
          </a:xfrm>
        </p:spPr>
        <p:txBody>
          <a:bodyPr anchor="ctr">
            <a:normAutofit/>
          </a:bodyPr>
          <a:lstStyle/>
          <a:p>
            <a:pPr>
              <a:lnSpc>
                <a:spcPct val="90000"/>
              </a:lnSpc>
              <a:buFont typeface="Wingdings" panose="05000000000000000000" pitchFamily="2" charset="2"/>
              <a:buChar char="§"/>
            </a:pPr>
            <a:r>
              <a:rPr lang="en-US" sz="1500" dirty="0"/>
              <a:t>Consult the physician to assign the site code</a:t>
            </a:r>
          </a:p>
          <a:p>
            <a:pPr lvl="1">
              <a:lnSpc>
                <a:spcPct val="90000"/>
              </a:lnSpc>
              <a:buFont typeface="Wingdings" panose="05000000000000000000" pitchFamily="2" charset="2"/>
              <a:buChar char="§"/>
            </a:pPr>
            <a:r>
              <a:rPr lang="en-US" sz="1500" dirty="0"/>
              <a:t>Assume the hospital registrar has done this</a:t>
            </a:r>
          </a:p>
          <a:p>
            <a:pPr>
              <a:lnSpc>
                <a:spcPct val="90000"/>
              </a:lnSpc>
              <a:buFont typeface="Wingdings" panose="05000000000000000000" pitchFamily="2" charset="2"/>
              <a:buChar char="§"/>
            </a:pPr>
            <a:r>
              <a:rPr lang="en-US" sz="1500" dirty="0"/>
              <a:t>Consult with QA or management staff</a:t>
            </a:r>
          </a:p>
          <a:p>
            <a:pPr>
              <a:lnSpc>
                <a:spcPct val="90000"/>
              </a:lnSpc>
              <a:buFont typeface="Wingdings" panose="05000000000000000000" pitchFamily="2" charset="2"/>
              <a:buChar char="§"/>
            </a:pPr>
            <a:r>
              <a:rPr lang="en-US" sz="1500" dirty="0"/>
              <a:t>Use the NOS category for the organ system or the Ill-Defined Site codes (C760-C768)</a:t>
            </a:r>
          </a:p>
          <a:p>
            <a:pPr>
              <a:lnSpc>
                <a:spcPct val="90000"/>
              </a:lnSpc>
              <a:buFont typeface="Wingdings" panose="05000000000000000000" pitchFamily="2" charset="2"/>
              <a:buChar char="§"/>
            </a:pPr>
            <a:r>
              <a:rPr lang="en-US" sz="1500" dirty="0"/>
              <a:t>Assign the NOS code for the body system when there are two or more possible primary sites documented and all are within the same system</a:t>
            </a:r>
          </a:p>
          <a:p>
            <a:pPr lvl="1">
              <a:lnSpc>
                <a:spcPct val="90000"/>
              </a:lnSpc>
              <a:buFont typeface="Wingdings" panose="05000000000000000000" pitchFamily="2" charset="2"/>
              <a:buChar char="§"/>
            </a:pPr>
            <a:r>
              <a:rPr lang="en-US" sz="1500" dirty="0"/>
              <a:t>Example: Two possible sites are documented in the GI system such as colon and small intestine; code to the GI tract, NOS (C269). Document the possible primary sites in a text field.</a:t>
            </a:r>
          </a:p>
          <a:p>
            <a:pPr>
              <a:lnSpc>
                <a:spcPct val="90000"/>
              </a:lnSpc>
              <a:buFont typeface="Wingdings" panose="05000000000000000000" pitchFamily="2" charset="2"/>
              <a:buChar char="§"/>
            </a:pPr>
            <a:r>
              <a:rPr lang="en-US" sz="1500" dirty="0"/>
              <a:t>Some histology/behavior terms in ICD-O-3 have a </a:t>
            </a:r>
            <a:r>
              <a:rPr lang="en-US" sz="1500" b="1" dirty="0"/>
              <a:t>related site code </a:t>
            </a:r>
            <a:r>
              <a:rPr lang="en-US" sz="1500" dirty="0"/>
              <a:t>in parentheses; for example, hepatocellular carcinoma (C220) </a:t>
            </a:r>
          </a:p>
          <a:p>
            <a:pPr lvl="1">
              <a:lnSpc>
                <a:spcPct val="90000"/>
              </a:lnSpc>
              <a:buFont typeface="Wingdings" panose="05000000000000000000" pitchFamily="2" charset="2"/>
              <a:buChar char="§"/>
            </a:pPr>
            <a:r>
              <a:rPr lang="en-US" sz="1500" dirty="0"/>
              <a:t>Use the site code suggested by ICD-O-3 when there is no information available indicating a different primary site </a:t>
            </a:r>
          </a:p>
          <a:p>
            <a:pPr>
              <a:lnSpc>
                <a:spcPct val="90000"/>
              </a:lnSpc>
              <a:buFont typeface="Wingdings" panose="05000000000000000000" pitchFamily="2" charset="2"/>
              <a:buChar char="§"/>
            </a:pPr>
            <a:r>
              <a:rPr lang="en-US" sz="1500" dirty="0"/>
              <a:t>Code unknown primary site (C809) when there is a physician statement of unknown primary when </a:t>
            </a:r>
            <a:r>
              <a:rPr lang="en-US" sz="1500" b="1" u="sng" dirty="0"/>
              <a:t>none </a:t>
            </a:r>
            <a:r>
              <a:rPr lang="en-US" sz="1500" dirty="0"/>
              <a:t>of the above can be applied </a:t>
            </a:r>
            <a:r>
              <a:rPr lang="en-US" sz="1500" b="1" i="1" dirty="0"/>
              <a:t>or</a:t>
            </a:r>
            <a:r>
              <a:rPr lang="en-US" sz="1500" dirty="0"/>
              <a:t> if there is no information to assign an ill-defined site category</a:t>
            </a:r>
          </a:p>
        </p:txBody>
      </p:sp>
      <p:sp>
        <p:nvSpPr>
          <p:cNvPr id="14" name="Rectangle 13">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351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70A3-D720-496B-9B88-78C57C34E1A3}"/>
              </a:ext>
            </a:extLst>
          </p:cNvPr>
          <p:cNvSpPr>
            <a:spLocks noGrp="1"/>
          </p:cNvSpPr>
          <p:nvPr>
            <p:ph type="title"/>
          </p:nvPr>
        </p:nvSpPr>
        <p:spPr>
          <a:solidFill>
            <a:schemeClr val="accent1">
              <a:lumMod val="75000"/>
            </a:schemeClr>
          </a:solidFill>
        </p:spPr>
        <p:txBody>
          <a:bodyPr anchor="ctr">
            <a:normAutofit/>
          </a:bodyPr>
          <a:lstStyle/>
          <a:p>
            <a:pPr algn="ctr"/>
            <a:r>
              <a:rPr lang="en-US" sz="3800" dirty="0">
                <a:solidFill>
                  <a:schemeClr val="bg1"/>
                </a:solidFill>
              </a:rPr>
              <a:t>Types of Ill-Defined Primary Sites</a:t>
            </a:r>
          </a:p>
        </p:txBody>
      </p:sp>
      <p:sp>
        <p:nvSpPr>
          <p:cNvPr id="3" name="Content Placeholder 2">
            <a:extLst>
              <a:ext uri="{FF2B5EF4-FFF2-40B4-BE49-F238E27FC236}">
                <a16:creationId xmlns:a16="http://schemas.microsoft.com/office/drawing/2014/main" id="{890A59FE-36ED-4835-BB11-21F89A50BB44}"/>
              </a:ext>
            </a:extLst>
          </p:cNvPr>
          <p:cNvSpPr>
            <a:spLocks noGrp="1"/>
          </p:cNvSpPr>
          <p:nvPr>
            <p:ph sz="half" idx="1"/>
          </p:nvPr>
        </p:nvSpPr>
        <p:spPr/>
        <p:txBody>
          <a:bodyPr>
            <a:normAutofit/>
          </a:bodyPr>
          <a:lstStyle/>
          <a:p>
            <a:pPr>
              <a:buFont typeface="Wingdings" panose="05000000000000000000" pitchFamily="2" charset="2"/>
              <a:buChar char="§"/>
            </a:pPr>
            <a:r>
              <a:rPr lang="en-US" u="sng" dirty="0"/>
              <a:t>Organ System:</a:t>
            </a:r>
          </a:p>
          <a:p>
            <a:pPr lvl="1">
              <a:buFont typeface="Wingdings" panose="05000000000000000000" pitchFamily="2" charset="2"/>
              <a:buChar char="§"/>
            </a:pPr>
            <a:r>
              <a:rPr lang="en-US" dirty="0"/>
              <a:t>C06.9: Mouth, NOS</a:t>
            </a:r>
          </a:p>
          <a:p>
            <a:pPr lvl="1">
              <a:buFont typeface="Wingdings" panose="05000000000000000000" pitchFamily="2" charset="2"/>
              <a:buChar char="§"/>
            </a:pPr>
            <a:r>
              <a:rPr lang="en-US" dirty="0"/>
              <a:t>C11.9: Nasopharynx, NOS</a:t>
            </a:r>
          </a:p>
          <a:p>
            <a:pPr lvl="1">
              <a:buFont typeface="Wingdings" panose="05000000000000000000" pitchFamily="2" charset="2"/>
              <a:buChar char="§"/>
            </a:pPr>
            <a:r>
              <a:rPr lang="en-US" dirty="0"/>
              <a:t>C13.9: Hypopharynx, NOS </a:t>
            </a:r>
          </a:p>
          <a:p>
            <a:pPr lvl="1">
              <a:buFont typeface="Wingdings" panose="05000000000000000000" pitchFamily="2" charset="2"/>
              <a:buChar char="§"/>
            </a:pPr>
            <a:r>
              <a:rPr lang="en-US" dirty="0"/>
              <a:t>C24.9: Biliary Tract, NOS </a:t>
            </a:r>
          </a:p>
          <a:p>
            <a:pPr lvl="1">
              <a:buFont typeface="Wingdings" panose="05000000000000000000" pitchFamily="2" charset="2"/>
              <a:buChar char="§"/>
            </a:pPr>
            <a:r>
              <a:rPr lang="en-US" dirty="0"/>
              <a:t>C26.9: Gastrointestinal Tract, NOS</a:t>
            </a:r>
          </a:p>
          <a:p>
            <a:pPr lvl="1">
              <a:buFont typeface="Wingdings" panose="05000000000000000000" pitchFamily="2" charset="2"/>
              <a:buChar char="§"/>
            </a:pPr>
            <a:r>
              <a:rPr lang="en-US" sz="1600" dirty="0">
                <a:solidFill>
                  <a:prstClr val="black">
                    <a:lumMod val="75000"/>
                    <a:lumOff val="25000"/>
                  </a:prstClr>
                </a:solidFill>
              </a:rPr>
              <a:t>C39.0: Upper Respiratory Tract, NOS and C39.9: Respiratory Tract, NOS</a:t>
            </a:r>
          </a:p>
        </p:txBody>
      </p:sp>
      <p:sp>
        <p:nvSpPr>
          <p:cNvPr id="4" name="Content Placeholder 3">
            <a:extLst>
              <a:ext uri="{FF2B5EF4-FFF2-40B4-BE49-F238E27FC236}">
                <a16:creationId xmlns:a16="http://schemas.microsoft.com/office/drawing/2014/main" id="{4DD21653-E28D-4BD1-859E-07A2A03D435A}"/>
              </a:ext>
            </a:extLst>
          </p:cNvPr>
          <p:cNvSpPr>
            <a:spLocks noGrp="1"/>
          </p:cNvSpPr>
          <p:nvPr>
            <p:ph sz="half" idx="2"/>
          </p:nvPr>
        </p:nvSpPr>
        <p:spPr/>
        <p:txBody>
          <a:bodyPr>
            <a:normAutofit/>
          </a:bodyPr>
          <a:lstStyle/>
          <a:p>
            <a:pPr lvl="1">
              <a:buFont typeface="Wingdings" panose="05000000000000000000" pitchFamily="2" charset="2"/>
              <a:buChar char="§"/>
            </a:pPr>
            <a:r>
              <a:rPr lang="en-US" sz="1600" dirty="0"/>
              <a:t>C44.9: Skin, NOS</a:t>
            </a:r>
            <a:endParaRPr lang="en-US" sz="1600" dirty="0">
              <a:solidFill>
                <a:prstClr val="black">
                  <a:lumMod val="75000"/>
                  <a:lumOff val="25000"/>
                </a:prstClr>
              </a:solidFill>
            </a:endParaRPr>
          </a:p>
          <a:p>
            <a:pPr lvl="1">
              <a:buFont typeface="Wingdings" panose="05000000000000000000" pitchFamily="2" charset="2"/>
              <a:buChar char="§"/>
            </a:pPr>
            <a:r>
              <a:rPr lang="en-US" sz="1600" dirty="0">
                <a:solidFill>
                  <a:prstClr val="black">
                    <a:lumMod val="75000"/>
                    <a:lumOff val="25000"/>
                  </a:prstClr>
                </a:solidFill>
              </a:rPr>
              <a:t>C47.9: Autonomic Nervous System, NOS</a:t>
            </a:r>
          </a:p>
          <a:p>
            <a:pPr lvl="1">
              <a:buFont typeface="Wingdings" panose="05000000000000000000" pitchFamily="2" charset="2"/>
              <a:buChar char="§"/>
            </a:pPr>
            <a:r>
              <a:rPr lang="en-US" sz="1600" dirty="0">
                <a:solidFill>
                  <a:prstClr val="black">
                    <a:lumMod val="75000"/>
                    <a:lumOff val="25000"/>
                  </a:prstClr>
                </a:solidFill>
              </a:rPr>
              <a:t>C49.9: Soft Tissue, NOS</a:t>
            </a:r>
          </a:p>
          <a:p>
            <a:pPr lvl="1">
              <a:buFont typeface="Wingdings" panose="05000000000000000000" pitchFamily="2" charset="2"/>
              <a:buChar char="§"/>
            </a:pPr>
            <a:r>
              <a:rPr lang="en-US" sz="1600" dirty="0">
                <a:solidFill>
                  <a:prstClr val="black">
                    <a:lumMod val="75000"/>
                    <a:lumOff val="25000"/>
                  </a:prstClr>
                </a:solidFill>
              </a:rPr>
              <a:t>C57.9: Female Genital, NOS</a:t>
            </a:r>
          </a:p>
          <a:p>
            <a:pPr lvl="1">
              <a:buFont typeface="Wingdings" panose="05000000000000000000" pitchFamily="2" charset="2"/>
              <a:buChar char="§"/>
            </a:pPr>
            <a:r>
              <a:rPr lang="en-US" sz="1600" dirty="0">
                <a:solidFill>
                  <a:prstClr val="black">
                    <a:lumMod val="75000"/>
                    <a:lumOff val="25000"/>
                  </a:prstClr>
                </a:solidFill>
              </a:rPr>
              <a:t>C63.9: Male Genital, NOS</a:t>
            </a:r>
          </a:p>
          <a:p>
            <a:pPr lvl="1">
              <a:buFont typeface="Wingdings" panose="05000000000000000000" pitchFamily="2" charset="2"/>
              <a:buChar char="§"/>
            </a:pPr>
            <a:r>
              <a:rPr lang="en-US" sz="1600" dirty="0">
                <a:solidFill>
                  <a:prstClr val="black">
                    <a:lumMod val="75000"/>
                    <a:lumOff val="25000"/>
                  </a:prstClr>
                </a:solidFill>
              </a:rPr>
              <a:t>C68.9: Urinary System, NOS</a:t>
            </a:r>
          </a:p>
          <a:p>
            <a:pPr lvl="1">
              <a:buFont typeface="Wingdings" panose="05000000000000000000" pitchFamily="2" charset="2"/>
              <a:buChar char="§"/>
            </a:pPr>
            <a:r>
              <a:rPr lang="en-US" sz="1600" dirty="0">
                <a:solidFill>
                  <a:prstClr val="black">
                    <a:lumMod val="75000"/>
                    <a:lumOff val="25000"/>
                  </a:prstClr>
                </a:solidFill>
              </a:rPr>
              <a:t>C72.9: Nervous System, NOS</a:t>
            </a:r>
          </a:p>
          <a:p>
            <a:pPr lvl="1">
              <a:buFont typeface="Wingdings" panose="05000000000000000000" pitchFamily="2" charset="2"/>
              <a:buChar char="§"/>
            </a:pPr>
            <a:r>
              <a:rPr lang="en-US" sz="1600" dirty="0">
                <a:solidFill>
                  <a:prstClr val="black">
                    <a:lumMod val="75000"/>
                    <a:lumOff val="25000"/>
                  </a:prstClr>
                </a:solidFill>
              </a:rPr>
              <a:t>C75.9: Endocrine Gland, NOS</a:t>
            </a:r>
          </a:p>
          <a:p>
            <a:endParaRPr lang="en-US" dirty="0"/>
          </a:p>
        </p:txBody>
      </p:sp>
    </p:spTree>
    <p:extLst>
      <p:ext uri="{BB962C8B-B14F-4D97-AF65-F5344CB8AC3E}">
        <p14:creationId xmlns:p14="http://schemas.microsoft.com/office/powerpoint/2010/main" val="53203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71EF-60B9-4C37-9BE1-213CBEE9E443}"/>
              </a:ext>
            </a:extLst>
          </p:cNvPr>
          <p:cNvSpPr>
            <a:spLocks noGrp="1"/>
          </p:cNvSpPr>
          <p:nvPr>
            <p:ph type="title"/>
          </p:nvPr>
        </p:nvSpPr>
        <p:spPr>
          <a:solidFill>
            <a:schemeClr val="accent1">
              <a:lumMod val="75000"/>
            </a:schemeClr>
          </a:solidFill>
        </p:spPr>
        <p:txBody>
          <a:bodyPr anchor="ctr"/>
          <a:lstStyle/>
          <a:p>
            <a:pPr algn="ctr"/>
            <a:r>
              <a:rPr lang="en-US" dirty="0">
                <a:solidFill>
                  <a:schemeClr val="bg1"/>
                </a:solidFill>
              </a:rPr>
              <a:t>Types of Ill-Defined Sites</a:t>
            </a:r>
          </a:p>
        </p:txBody>
      </p:sp>
      <p:sp>
        <p:nvSpPr>
          <p:cNvPr id="3" name="Content Placeholder 2">
            <a:extLst>
              <a:ext uri="{FF2B5EF4-FFF2-40B4-BE49-F238E27FC236}">
                <a16:creationId xmlns:a16="http://schemas.microsoft.com/office/drawing/2014/main" id="{0549EF36-2014-4496-833B-77B973D6CB0B}"/>
              </a:ext>
            </a:extLst>
          </p:cNvPr>
          <p:cNvSpPr>
            <a:spLocks noGrp="1"/>
          </p:cNvSpPr>
          <p:nvPr>
            <p:ph idx="1"/>
          </p:nvPr>
        </p:nvSpPr>
        <p:spPr/>
        <p:txBody>
          <a:bodyPr/>
          <a:lstStyle/>
          <a:p>
            <a:pPr>
              <a:buFont typeface="Wingdings" panose="05000000000000000000" pitchFamily="2" charset="2"/>
              <a:buChar char="§"/>
            </a:pPr>
            <a:r>
              <a:rPr lang="en-US" u="sng" dirty="0"/>
              <a:t>Body System:</a:t>
            </a:r>
          </a:p>
          <a:p>
            <a:pPr lvl="1">
              <a:buFont typeface="Wingdings" panose="05000000000000000000" pitchFamily="2" charset="2"/>
              <a:buChar char="§"/>
            </a:pPr>
            <a:r>
              <a:rPr lang="en-US" dirty="0"/>
              <a:t>C76.0: Head and Neck, NOS</a:t>
            </a:r>
          </a:p>
          <a:p>
            <a:pPr lvl="1">
              <a:buFont typeface="Wingdings" panose="05000000000000000000" pitchFamily="2" charset="2"/>
              <a:buChar char="§"/>
            </a:pPr>
            <a:r>
              <a:rPr lang="en-US" dirty="0"/>
              <a:t>C76.1: Thorax, NOS</a:t>
            </a:r>
          </a:p>
          <a:p>
            <a:pPr lvl="1">
              <a:buFont typeface="Wingdings" panose="05000000000000000000" pitchFamily="2" charset="2"/>
              <a:buChar char="§"/>
            </a:pPr>
            <a:r>
              <a:rPr lang="en-US" dirty="0"/>
              <a:t>C76.2: Abdomen, NOS</a:t>
            </a:r>
          </a:p>
          <a:p>
            <a:pPr lvl="1">
              <a:buFont typeface="Wingdings" panose="05000000000000000000" pitchFamily="2" charset="2"/>
              <a:buChar char="§"/>
            </a:pPr>
            <a:r>
              <a:rPr lang="en-US" dirty="0"/>
              <a:t>C76.3: Pelvis, NOS</a:t>
            </a:r>
          </a:p>
          <a:p>
            <a:pPr lvl="1">
              <a:buFont typeface="Wingdings" panose="05000000000000000000" pitchFamily="2" charset="2"/>
              <a:buChar char="§"/>
            </a:pPr>
            <a:r>
              <a:rPr lang="en-US" dirty="0"/>
              <a:t>C76.4: Upper Limb, NOS</a:t>
            </a:r>
          </a:p>
          <a:p>
            <a:pPr lvl="1">
              <a:buFont typeface="Wingdings" panose="05000000000000000000" pitchFamily="2" charset="2"/>
              <a:buChar char="§"/>
            </a:pPr>
            <a:r>
              <a:rPr lang="en-US" dirty="0"/>
              <a:t>C76.5: Lower Limb, NOS</a:t>
            </a:r>
          </a:p>
          <a:p>
            <a:pPr lvl="1">
              <a:buFont typeface="Wingdings" panose="05000000000000000000" pitchFamily="2" charset="2"/>
              <a:buChar char="§"/>
            </a:pPr>
            <a:r>
              <a:rPr lang="en-US" dirty="0"/>
              <a:t>C76.7: Other Ill-Defined Sites</a:t>
            </a:r>
          </a:p>
          <a:p>
            <a:pPr lvl="1">
              <a:buFont typeface="Wingdings" panose="05000000000000000000" pitchFamily="2" charset="2"/>
              <a:buChar char="§"/>
            </a:pPr>
            <a:r>
              <a:rPr lang="en-US" dirty="0"/>
              <a:t>C76.8: Overlapping Ill-Defined Sites</a:t>
            </a:r>
          </a:p>
        </p:txBody>
      </p:sp>
    </p:spTree>
    <p:extLst>
      <p:ext uri="{BB962C8B-B14F-4D97-AF65-F5344CB8AC3E}">
        <p14:creationId xmlns:p14="http://schemas.microsoft.com/office/powerpoint/2010/main" val="1472067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9F2E38-88EA-4757-99A3-9A5C3547C80F}"/>
              </a:ext>
            </a:extLst>
          </p:cNvPr>
          <p:cNvSpPr>
            <a:spLocks noGrp="1"/>
          </p:cNvSpPr>
          <p:nvPr>
            <p:ph type="title" idx="4294967295"/>
          </p:nvPr>
        </p:nvSpPr>
        <p:spPr>
          <a:xfrm>
            <a:off x="1066800" y="322507"/>
            <a:ext cx="10058400" cy="701675"/>
          </a:xfrm>
          <a:solidFill>
            <a:schemeClr val="accent1">
              <a:lumMod val="75000"/>
            </a:schemeClr>
          </a:solidFill>
        </p:spPr>
        <p:txBody>
          <a:bodyPr>
            <a:normAutofit fontScale="90000"/>
          </a:bodyPr>
          <a:lstStyle/>
          <a:p>
            <a:pPr algn="ctr"/>
            <a:r>
              <a:rPr lang="en-US" dirty="0">
                <a:solidFill>
                  <a:schemeClr val="bg1"/>
                </a:solidFill>
              </a:rPr>
              <a:t>Types of Ill-Defined Sites-Defaults</a:t>
            </a:r>
          </a:p>
        </p:txBody>
      </p:sp>
      <p:sp>
        <p:nvSpPr>
          <p:cNvPr id="5" name="Content Placeholder 4">
            <a:extLst>
              <a:ext uri="{FF2B5EF4-FFF2-40B4-BE49-F238E27FC236}">
                <a16:creationId xmlns:a16="http://schemas.microsoft.com/office/drawing/2014/main" id="{17F39658-2541-441D-AC62-271FDD1E2E94}"/>
              </a:ext>
            </a:extLst>
          </p:cNvPr>
          <p:cNvSpPr>
            <a:spLocks noGrp="1"/>
          </p:cNvSpPr>
          <p:nvPr>
            <p:ph sz="half" idx="4294967295"/>
          </p:nvPr>
        </p:nvSpPr>
        <p:spPr>
          <a:xfrm>
            <a:off x="633046" y="1255102"/>
            <a:ext cx="4640263" cy="5059363"/>
          </a:xfrm>
        </p:spPr>
        <p:txBody>
          <a:bodyPr>
            <a:normAutofit fontScale="70000" lnSpcReduction="20000"/>
          </a:bodyPr>
          <a:lstStyle/>
          <a:p>
            <a:pPr>
              <a:buFont typeface="Wingdings" panose="05000000000000000000" pitchFamily="2" charset="2"/>
              <a:buChar char="§"/>
            </a:pPr>
            <a:r>
              <a:rPr lang="en-US" dirty="0"/>
              <a:t>C24.1: Ampullary/peri-ampullary</a:t>
            </a:r>
          </a:p>
          <a:p>
            <a:pPr>
              <a:buFont typeface="Wingdings" panose="05000000000000000000" pitchFamily="2" charset="2"/>
              <a:buChar char="§"/>
            </a:pPr>
            <a:r>
              <a:rPr lang="en-US" dirty="0"/>
              <a:t>C44.5: Anal Margin</a:t>
            </a:r>
          </a:p>
          <a:p>
            <a:pPr>
              <a:buFont typeface="Wingdings" panose="05000000000000000000" pitchFamily="2" charset="2"/>
              <a:buChar char="§"/>
            </a:pPr>
            <a:r>
              <a:rPr lang="en-US" dirty="0"/>
              <a:t>C21.1: Anal Verge</a:t>
            </a:r>
          </a:p>
          <a:p>
            <a:pPr>
              <a:buFont typeface="Wingdings" panose="05000000000000000000" pitchFamily="2" charset="2"/>
              <a:buChar char="§"/>
            </a:pPr>
            <a:r>
              <a:rPr lang="en-US" dirty="0"/>
              <a:t>C16.2: Angle of Stomach</a:t>
            </a:r>
          </a:p>
          <a:p>
            <a:pPr>
              <a:buFont typeface="Wingdings" panose="05000000000000000000" pitchFamily="2" charset="2"/>
              <a:buChar char="§"/>
            </a:pPr>
            <a:r>
              <a:rPr lang="en-US" dirty="0"/>
              <a:t>C16.3: Angular Incisura of Stomach</a:t>
            </a:r>
          </a:p>
          <a:p>
            <a:pPr>
              <a:buFont typeface="Wingdings" panose="05000000000000000000" pitchFamily="2" charset="2"/>
              <a:buChar char="§"/>
            </a:pPr>
            <a:r>
              <a:rPr lang="en-US" dirty="0"/>
              <a:t>C06.8: Book-leaf-lesion (mouth)</a:t>
            </a:r>
          </a:p>
          <a:p>
            <a:pPr>
              <a:buFont typeface="Wingdings" panose="05000000000000000000" pitchFamily="2" charset="2"/>
              <a:buChar char="§"/>
            </a:pPr>
            <a:r>
              <a:rPr lang="en-US" dirty="0"/>
              <a:t>C44.5: Clavicular Skin</a:t>
            </a:r>
          </a:p>
          <a:p>
            <a:pPr>
              <a:buFont typeface="Wingdings" panose="05000000000000000000" pitchFamily="2" charset="2"/>
              <a:buChar char="§"/>
            </a:pPr>
            <a:r>
              <a:rPr lang="en-US" dirty="0"/>
              <a:t>C00.0: Colored portion of lip</a:t>
            </a:r>
          </a:p>
          <a:p>
            <a:pPr>
              <a:buFont typeface="Wingdings" panose="05000000000000000000" pitchFamily="2" charset="2"/>
              <a:buChar char="§"/>
            </a:pPr>
            <a:r>
              <a:rPr lang="en-US" dirty="0"/>
              <a:t>C44._: Cutaneous Leiomyosarcoma</a:t>
            </a:r>
          </a:p>
          <a:p>
            <a:pPr>
              <a:buFont typeface="Wingdings" panose="05000000000000000000" pitchFamily="2" charset="2"/>
              <a:buChar char="§"/>
            </a:pPr>
            <a:r>
              <a:rPr lang="en-US" dirty="0"/>
              <a:t>C72.0: Distal Conus</a:t>
            </a:r>
          </a:p>
          <a:p>
            <a:pPr>
              <a:buFont typeface="Wingdings" panose="05000000000000000000" pitchFamily="2" charset="2"/>
              <a:buChar char="§"/>
            </a:pPr>
            <a:r>
              <a:rPr lang="en-US" dirty="0"/>
              <a:t>C02.1: Edge of Tongue</a:t>
            </a:r>
          </a:p>
          <a:p>
            <a:pPr>
              <a:buFont typeface="Wingdings" panose="05000000000000000000" pitchFamily="2" charset="2"/>
              <a:buChar char="§"/>
            </a:pPr>
            <a:r>
              <a:rPr lang="en-US" dirty="0"/>
              <a:t>C71.8:Frontoparietal (brain)</a:t>
            </a:r>
          </a:p>
          <a:p>
            <a:pPr>
              <a:buFont typeface="Wingdings" panose="05000000000000000000" pitchFamily="2" charset="2"/>
              <a:buChar char="§"/>
            </a:pPr>
            <a:r>
              <a:rPr lang="en-US" dirty="0"/>
              <a:t>C16.3: Gastric angular Notch</a:t>
            </a:r>
          </a:p>
          <a:p>
            <a:pPr>
              <a:buFont typeface="Wingdings" panose="05000000000000000000" pitchFamily="2" charset="2"/>
              <a:buChar char="§"/>
            </a:pPr>
            <a:r>
              <a:rPr lang="en-US" dirty="0"/>
              <a:t>C48.1: Gastrohepatic Ligament </a:t>
            </a:r>
          </a:p>
        </p:txBody>
      </p:sp>
      <p:sp>
        <p:nvSpPr>
          <p:cNvPr id="6" name="Content Placeholder 5">
            <a:extLst>
              <a:ext uri="{FF2B5EF4-FFF2-40B4-BE49-F238E27FC236}">
                <a16:creationId xmlns:a16="http://schemas.microsoft.com/office/drawing/2014/main" id="{E084D4F6-3F50-48C9-94BE-BB4F221880B0}"/>
              </a:ext>
            </a:extLst>
          </p:cNvPr>
          <p:cNvSpPr>
            <a:spLocks noGrp="1"/>
          </p:cNvSpPr>
          <p:nvPr>
            <p:ph sz="half" idx="4294967295"/>
          </p:nvPr>
        </p:nvSpPr>
        <p:spPr>
          <a:xfrm>
            <a:off x="6295292" y="1160340"/>
            <a:ext cx="4640262" cy="5059363"/>
          </a:xfrm>
        </p:spPr>
        <p:txBody>
          <a:bodyPr>
            <a:normAutofit fontScale="62500" lnSpcReduction="20000"/>
          </a:bodyPr>
          <a:lstStyle/>
          <a:p>
            <a:pPr>
              <a:buFont typeface="Wingdings" panose="05000000000000000000" pitchFamily="2" charset="2"/>
              <a:buChar char="§"/>
            </a:pPr>
            <a:r>
              <a:rPr lang="en-US" dirty="0"/>
              <a:t>C25.0: Genu of Pancreas</a:t>
            </a:r>
          </a:p>
          <a:p>
            <a:pPr>
              <a:buFont typeface="Wingdings" panose="05000000000000000000" pitchFamily="2" charset="2"/>
              <a:buChar char="§"/>
            </a:pPr>
            <a:r>
              <a:rPr lang="en-US" dirty="0"/>
              <a:t>C10.9: Glossotonsillar Sulcus</a:t>
            </a:r>
          </a:p>
          <a:p>
            <a:pPr>
              <a:buFont typeface="Wingdings" panose="05000000000000000000" pitchFamily="2" charset="2"/>
              <a:buChar char="§"/>
            </a:pPr>
            <a:r>
              <a:rPr lang="en-US" dirty="0"/>
              <a:t>C16.3: Incisura, incisura angularis</a:t>
            </a:r>
          </a:p>
          <a:p>
            <a:pPr>
              <a:buFont typeface="Wingdings" panose="05000000000000000000" pitchFamily="2" charset="2"/>
              <a:buChar char="§"/>
            </a:pPr>
            <a:r>
              <a:rPr lang="en-US" dirty="0"/>
              <a:t>C34.9: Infrahilar Area (Lung)</a:t>
            </a:r>
          </a:p>
          <a:p>
            <a:pPr>
              <a:buFont typeface="Wingdings" panose="05000000000000000000" pitchFamily="2" charset="2"/>
              <a:buChar char="§"/>
            </a:pPr>
            <a:r>
              <a:rPr lang="en-US" dirty="0"/>
              <a:t>C71.0: Interhemispheric Fissure (cerebrum)</a:t>
            </a:r>
          </a:p>
          <a:p>
            <a:pPr>
              <a:buFont typeface="Wingdings" panose="05000000000000000000" pitchFamily="2" charset="2"/>
              <a:buChar char="§"/>
            </a:pPr>
            <a:r>
              <a:rPr lang="en-US" dirty="0"/>
              <a:t>C02.3: Lateral tongue</a:t>
            </a:r>
          </a:p>
          <a:p>
            <a:pPr>
              <a:buFont typeface="Wingdings" panose="05000000000000000000" pitchFamily="2" charset="2"/>
              <a:buChar char="§"/>
            </a:pPr>
            <a:r>
              <a:rPr lang="en-US" dirty="0"/>
              <a:t>C70.9: Leptomeninges</a:t>
            </a:r>
          </a:p>
          <a:p>
            <a:pPr>
              <a:buFont typeface="Wingdings" panose="05000000000000000000" pitchFamily="2" charset="2"/>
              <a:buChar char="§"/>
            </a:pPr>
            <a:r>
              <a:rPr lang="en-US" dirty="0"/>
              <a:t>C76.0: Masticator Space</a:t>
            </a:r>
          </a:p>
          <a:p>
            <a:pPr>
              <a:buFont typeface="Wingdings" panose="05000000000000000000" pitchFamily="2" charset="2"/>
              <a:buChar char="§"/>
            </a:pPr>
            <a:r>
              <a:rPr lang="en-US" dirty="0"/>
              <a:t>C44.9: Melanoma, NOS</a:t>
            </a:r>
          </a:p>
          <a:p>
            <a:pPr>
              <a:buFont typeface="Wingdings" panose="05000000000000000000" pitchFamily="2" charset="2"/>
              <a:buChar char="§"/>
            </a:pPr>
            <a:r>
              <a:rPr lang="en-US" dirty="0"/>
              <a:t>C44.6: Nail Bed, Thumb</a:t>
            </a:r>
          </a:p>
          <a:p>
            <a:pPr>
              <a:buFont typeface="Wingdings" panose="05000000000000000000" pitchFamily="2" charset="2"/>
              <a:buChar char="§"/>
            </a:pPr>
            <a:r>
              <a:rPr lang="en-US" dirty="0"/>
              <a:t>C26.9: Pancreatobiliary</a:t>
            </a:r>
          </a:p>
          <a:p>
            <a:pPr>
              <a:buFont typeface="Wingdings" panose="05000000000000000000" pitchFamily="2" charset="2"/>
              <a:buChar char="§"/>
            </a:pPr>
            <a:r>
              <a:rPr lang="en-US" dirty="0"/>
              <a:t>C49.0: Parapharyngeal Space</a:t>
            </a:r>
          </a:p>
          <a:p>
            <a:pPr>
              <a:buFont typeface="Wingdings" panose="05000000000000000000" pitchFamily="2" charset="2"/>
              <a:buChar char="§"/>
            </a:pPr>
            <a:r>
              <a:rPr lang="en-US" dirty="0"/>
              <a:t>C24.0: Perihilar Bile Duct</a:t>
            </a:r>
          </a:p>
          <a:p>
            <a:pPr>
              <a:buFont typeface="Wingdings" panose="05000000000000000000" pitchFamily="2" charset="2"/>
              <a:buChar char="§"/>
            </a:pPr>
            <a:r>
              <a:rPr lang="en-US" dirty="0"/>
              <a:t>C62.1: Testis, undescended post orchiopexy</a:t>
            </a:r>
          </a:p>
          <a:p>
            <a:pPr>
              <a:buFont typeface="Wingdings" panose="05000000000000000000" pitchFamily="2" charset="2"/>
              <a:buChar char="§"/>
            </a:pPr>
            <a:r>
              <a:rPr lang="en-US" dirty="0"/>
              <a:t>C25.0: Uncinate of Pancreas</a:t>
            </a:r>
          </a:p>
        </p:txBody>
      </p:sp>
    </p:spTree>
    <p:extLst>
      <p:ext uri="{BB962C8B-B14F-4D97-AF65-F5344CB8AC3E}">
        <p14:creationId xmlns:p14="http://schemas.microsoft.com/office/powerpoint/2010/main" val="24061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45665-0359-4B20-80A1-5EA1F600A7C1}"/>
              </a:ext>
            </a:extLst>
          </p:cNvPr>
          <p:cNvSpPr>
            <a:spLocks noGrp="1"/>
          </p:cNvSpPr>
          <p:nvPr>
            <p:ph type="title"/>
          </p:nvPr>
        </p:nvSpPr>
        <p:spPr>
          <a:solidFill>
            <a:schemeClr val="accent5">
              <a:lumMod val="60000"/>
              <a:lumOff val="40000"/>
            </a:schemeClr>
          </a:solidFill>
          <a:ln w="57150">
            <a:solidFill>
              <a:schemeClr val="accent2">
                <a:lumMod val="75000"/>
              </a:schemeClr>
            </a:solidFill>
          </a:ln>
        </p:spPr>
        <p:txBody>
          <a:bodyPr/>
          <a:lstStyle/>
          <a:p>
            <a:pPr algn="ctr"/>
            <a:r>
              <a:rPr lang="en-US" dirty="0">
                <a:solidFill>
                  <a:schemeClr val="accent3">
                    <a:lumMod val="75000"/>
                  </a:schemeClr>
                </a:solidFill>
              </a:rPr>
              <a:t>Head &amp; Neck Primaries</a:t>
            </a:r>
          </a:p>
        </p:txBody>
      </p:sp>
      <p:sp>
        <p:nvSpPr>
          <p:cNvPr id="3" name="Content Placeholder 2">
            <a:extLst>
              <a:ext uri="{FF2B5EF4-FFF2-40B4-BE49-F238E27FC236}">
                <a16:creationId xmlns:a16="http://schemas.microsoft.com/office/drawing/2014/main" id="{D1108B12-82CC-4B5E-92CA-1AAF20316E55}"/>
              </a:ext>
            </a:extLst>
          </p:cNvPr>
          <p:cNvSpPr>
            <a:spLocks noGrp="1"/>
          </p:cNvSpPr>
          <p:nvPr>
            <p:ph sz="half" idx="1"/>
          </p:nvPr>
        </p:nvSpPr>
        <p:spPr/>
        <p:txBody>
          <a:bodyPr/>
          <a:lstStyle/>
          <a:p>
            <a:pPr>
              <a:buFont typeface="Wingdings" panose="05000000000000000000" pitchFamily="2" charset="2"/>
              <a:buChar char="§"/>
            </a:pPr>
            <a:r>
              <a:rPr lang="en-US" dirty="0"/>
              <a:t>There are codes for some </a:t>
            </a:r>
            <a:r>
              <a:rPr lang="en-US" dirty="0">
                <a:solidFill>
                  <a:prstClr val="black">
                    <a:lumMod val="75000"/>
                    <a:lumOff val="25000"/>
                  </a:prstClr>
                </a:solidFill>
              </a:rPr>
              <a:t>non-specific </a:t>
            </a:r>
            <a:r>
              <a:rPr lang="en-US" dirty="0"/>
              <a:t>head &amp; neck sites</a:t>
            </a:r>
          </a:p>
          <a:p>
            <a:pPr lvl="1">
              <a:buFont typeface="Wingdings" panose="05000000000000000000" pitchFamily="2" charset="2"/>
              <a:buChar char="§"/>
            </a:pPr>
            <a:r>
              <a:rPr lang="en-US" dirty="0"/>
              <a:t>C009: Lip, NOS</a:t>
            </a:r>
          </a:p>
          <a:p>
            <a:pPr lvl="1">
              <a:buFont typeface="Wingdings" panose="05000000000000000000" pitchFamily="2" charset="2"/>
              <a:buChar char="§"/>
            </a:pPr>
            <a:r>
              <a:rPr lang="en-US" dirty="0"/>
              <a:t>C029: Tongue, NOS</a:t>
            </a:r>
          </a:p>
          <a:p>
            <a:pPr lvl="1">
              <a:buFont typeface="Wingdings" panose="05000000000000000000" pitchFamily="2" charset="2"/>
              <a:buChar char="§"/>
            </a:pPr>
            <a:r>
              <a:rPr lang="en-US" dirty="0"/>
              <a:t>C049: Floor of Mouth, NOS</a:t>
            </a:r>
          </a:p>
          <a:p>
            <a:pPr lvl="1">
              <a:buFont typeface="Wingdings" panose="05000000000000000000" pitchFamily="2" charset="2"/>
              <a:buChar char="§"/>
            </a:pPr>
            <a:r>
              <a:rPr lang="en-US" dirty="0"/>
              <a:t>C05: Palate, NOS</a:t>
            </a:r>
          </a:p>
          <a:p>
            <a:pPr lvl="1">
              <a:buFont typeface="Wingdings" panose="05000000000000000000" pitchFamily="2" charset="2"/>
              <a:buChar char="§"/>
            </a:pPr>
            <a:r>
              <a:rPr lang="en-US" dirty="0"/>
              <a:t>C069: Mouth, NOS</a:t>
            </a:r>
          </a:p>
          <a:p>
            <a:pPr lvl="1">
              <a:buFont typeface="Wingdings" panose="05000000000000000000" pitchFamily="2" charset="2"/>
              <a:buChar char="§"/>
            </a:pPr>
            <a:r>
              <a:rPr lang="en-US" dirty="0"/>
              <a:t>C089: Major Salivary Gland, NOS</a:t>
            </a:r>
          </a:p>
        </p:txBody>
      </p:sp>
      <p:sp>
        <p:nvSpPr>
          <p:cNvPr id="4" name="Content Placeholder 3">
            <a:extLst>
              <a:ext uri="{FF2B5EF4-FFF2-40B4-BE49-F238E27FC236}">
                <a16:creationId xmlns:a16="http://schemas.microsoft.com/office/drawing/2014/main" id="{E9560947-7470-450E-BE7B-EDC15DCE6EC3}"/>
              </a:ext>
            </a:extLst>
          </p:cNvPr>
          <p:cNvSpPr>
            <a:spLocks noGrp="1"/>
          </p:cNvSpPr>
          <p:nvPr>
            <p:ph sz="half" idx="2"/>
          </p:nvPr>
        </p:nvSpPr>
        <p:spPr/>
        <p:txBody>
          <a:bodyPr/>
          <a:lstStyle/>
          <a:p>
            <a:pPr lvl="1">
              <a:buFont typeface="Wingdings" panose="05000000000000000000" pitchFamily="2" charset="2"/>
              <a:buChar char="§"/>
            </a:pPr>
            <a:endParaRPr lang="en-US" dirty="0"/>
          </a:p>
          <a:p>
            <a:pPr lvl="1">
              <a:buFont typeface="Wingdings" panose="05000000000000000000" pitchFamily="2" charset="2"/>
              <a:buChar char="§"/>
            </a:pPr>
            <a:r>
              <a:rPr lang="en-US" dirty="0"/>
              <a:t>C099: Tonsil, NOS</a:t>
            </a:r>
          </a:p>
          <a:p>
            <a:pPr lvl="1">
              <a:buFont typeface="Wingdings" panose="05000000000000000000" pitchFamily="2" charset="2"/>
              <a:buChar char="§"/>
            </a:pPr>
            <a:r>
              <a:rPr lang="en-US" dirty="0"/>
              <a:t>109: Oropharynx, NOS</a:t>
            </a:r>
          </a:p>
          <a:p>
            <a:pPr lvl="1">
              <a:buFont typeface="Wingdings" panose="05000000000000000000" pitchFamily="2" charset="2"/>
              <a:buChar char="§"/>
            </a:pPr>
            <a:r>
              <a:rPr lang="en-US" dirty="0"/>
              <a:t>C119: Nasopharynx, NOS</a:t>
            </a:r>
          </a:p>
          <a:p>
            <a:pPr lvl="1">
              <a:buFont typeface="Wingdings" panose="05000000000000000000" pitchFamily="2" charset="2"/>
              <a:buChar char="§"/>
            </a:pPr>
            <a:r>
              <a:rPr lang="en-US" dirty="0"/>
              <a:t>C139: Hypopharynx, NOS</a:t>
            </a:r>
          </a:p>
          <a:p>
            <a:pPr lvl="1">
              <a:buFont typeface="Wingdings" panose="05000000000000000000" pitchFamily="2" charset="2"/>
              <a:buChar char="§"/>
            </a:pPr>
            <a:r>
              <a:rPr lang="en-US" dirty="0"/>
              <a:t>C140: Pharynx, NOS</a:t>
            </a:r>
          </a:p>
          <a:p>
            <a:pPr lvl="1">
              <a:buFont typeface="Wingdings" panose="05000000000000000000" pitchFamily="2" charset="2"/>
              <a:buChar char="§"/>
            </a:pPr>
            <a:r>
              <a:rPr lang="en-US" dirty="0"/>
              <a:t>C142: Waldeyer Ring*</a:t>
            </a:r>
          </a:p>
          <a:p>
            <a:pPr lvl="1">
              <a:buFont typeface="Wingdings" panose="05000000000000000000" pitchFamily="2" charset="2"/>
              <a:buChar char="§"/>
            </a:pPr>
            <a:r>
              <a:rPr lang="en-US" dirty="0"/>
              <a:t>C148: Overlapping Lip/Oral Cavity/Pharynx</a:t>
            </a:r>
          </a:p>
        </p:txBody>
      </p:sp>
    </p:spTree>
    <p:extLst>
      <p:ext uri="{BB962C8B-B14F-4D97-AF65-F5344CB8AC3E}">
        <p14:creationId xmlns:p14="http://schemas.microsoft.com/office/powerpoint/2010/main" val="57662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31BA40A-4E08-4B06-9C2E-005BBD4AAB77}"/>
              </a:ext>
            </a:extLst>
          </p:cNvPr>
          <p:cNvPicPr>
            <a:picLocks noChangeAspect="1"/>
          </p:cNvPicPr>
          <p:nvPr/>
        </p:nvPicPr>
        <p:blipFill>
          <a:blip r:embed="rId2"/>
          <a:stretch>
            <a:fillRect/>
          </a:stretch>
        </p:blipFill>
        <p:spPr>
          <a:xfrm>
            <a:off x="2752183" y="905933"/>
            <a:ext cx="6719637" cy="5039728"/>
          </a:xfrm>
          <a:prstGeom prst="rect">
            <a:avLst/>
          </a:prstGeom>
        </p:spPr>
      </p:pic>
    </p:spTree>
    <p:extLst>
      <p:ext uri="{BB962C8B-B14F-4D97-AF65-F5344CB8AC3E}">
        <p14:creationId xmlns:p14="http://schemas.microsoft.com/office/powerpoint/2010/main" val="1281883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4270B0-0F80-4229-86A0-517A72AC8232}"/>
              </a:ext>
            </a:extLst>
          </p:cNvPr>
          <p:cNvSpPr>
            <a:spLocks noGrp="1"/>
          </p:cNvSpPr>
          <p:nvPr>
            <p:ph type="title"/>
          </p:nvPr>
        </p:nvSpPr>
        <p:spPr>
          <a:xfrm>
            <a:off x="492369" y="605896"/>
            <a:ext cx="3642309" cy="5646208"/>
          </a:xfrm>
        </p:spPr>
        <p:txBody>
          <a:bodyPr anchor="ctr">
            <a:normAutofit/>
          </a:bodyPr>
          <a:lstStyle/>
          <a:p>
            <a:r>
              <a:rPr lang="en-US" sz="4400">
                <a:solidFill>
                  <a:srgbClr val="FFFFFF"/>
                </a:solidFill>
              </a:rPr>
              <a:t>Head &amp; Neck Primaries</a:t>
            </a:r>
          </a:p>
        </p:txBody>
      </p:sp>
      <p:sp>
        <p:nvSpPr>
          <p:cNvPr id="3" name="Content Placeholder 2">
            <a:extLst>
              <a:ext uri="{FF2B5EF4-FFF2-40B4-BE49-F238E27FC236}">
                <a16:creationId xmlns:a16="http://schemas.microsoft.com/office/drawing/2014/main" id="{CF140533-A90C-45CB-B51F-88B29B9E8309}"/>
              </a:ext>
            </a:extLst>
          </p:cNvPr>
          <p:cNvSpPr>
            <a:spLocks noGrp="1"/>
          </p:cNvSpPr>
          <p:nvPr>
            <p:ph idx="1"/>
          </p:nvPr>
        </p:nvSpPr>
        <p:spPr>
          <a:xfrm>
            <a:off x="5231958" y="605896"/>
            <a:ext cx="5923721" cy="5646208"/>
          </a:xfrm>
        </p:spPr>
        <p:txBody>
          <a:bodyPr anchor="ctr">
            <a:normAutofit/>
          </a:bodyPr>
          <a:lstStyle/>
          <a:p>
            <a:pPr>
              <a:lnSpc>
                <a:spcPct val="90000"/>
              </a:lnSpc>
              <a:buFont typeface="Wingdings" panose="05000000000000000000" pitchFamily="2" charset="2"/>
              <a:buChar char="§"/>
            </a:pPr>
            <a:r>
              <a:rPr lang="en-US" sz="2000"/>
              <a:t>Assign </a:t>
            </a:r>
            <a:r>
              <a:rPr lang="en-US" sz="2000" b="1" u="sng"/>
              <a:t>C760</a:t>
            </a:r>
            <a:r>
              <a:rPr lang="en-US" sz="2000" u="sng"/>
              <a:t> for Occult Head and Neck primaries with positive cervical lymph nodes. </a:t>
            </a:r>
            <a:r>
              <a:rPr lang="en-US" sz="2000"/>
              <a:t>Schema Discriminator 1: Occult Head and Neck Lymph Nodes is used to discriminate between these cases and other uses of C760. </a:t>
            </a:r>
          </a:p>
          <a:p>
            <a:pPr lvl="1">
              <a:lnSpc>
                <a:spcPct val="90000"/>
              </a:lnSpc>
              <a:buFont typeface="Wingdings" panose="05000000000000000000" pitchFamily="2" charset="2"/>
              <a:buChar char="§"/>
            </a:pPr>
            <a:r>
              <a:rPr lang="en-US" sz="2000"/>
              <a:t>This is a change from prior guidelines where these types of cases were coded to </a:t>
            </a:r>
            <a:r>
              <a:rPr lang="en-US" sz="2000" b="1"/>
              <a:t>C148</a:t>
            </a:r>
          </a:p>
          <a:p>
            <a:pPr>
              <a:lnSpc>
                <a:spcPct val="90000"/>
              </a:lnSpc>
              <a:buFont typeface="Wingdings" panose="05000000000000000000" pitchFamily="2" charset="2"/>
              <a:buChar char="§"/>
            </a:pPr>
            <a:r>
              <a:rPr lang="en-US" sz="2000"/>
              <a:t>Two categories of ill-defined head and neck primaries</a:t>
            </a:r>
          </a:p>
          <a:p>
            <a:pPr lvl="1">
              <a:lnSpc>
                <a:spcPct val="90000"/>
              </a:lnSpc>
              <a:buFont typeface="Wingdings" panose="05000000000000000000" pitchFamily="2" charset="2"/>
              <a:buChar char="§"/>
            </a:pPr>
            <a:r>
              <a:rPr lang="en-US" sz="2000"/>
              <a:t>Subsite, NOS</a:t>
            </a:r>
          </a:p>
          <a:p>
            <a:pPr lvl="2">
              <a:lnSpc>
                <a:spcPct val="90000"/>
              </a:lnSpc>
              <a:buFont typeface="Wingdings" panose="05000000000000000000" pitchFamily="2" charset="2"/>
              <a:buChar char="§"/>
            </a:pPr>
            <a:r>
              <a:rPr lang="en-US" sz="2000"/>
              <a:t>Can be staged using general staging guidelines for the subsite</a:t>
            </a:r>
          </a:p>
          <a:p>
            <a:pPr lvl="1">
              <a:lnSpc>
                <a:spcPct val="90000"/>
              </a:lnSpc>
              <a:buFont typeface="Wingdings" panose="05000000000000000000" pitchFamily="2" charset="2"/>
              <a:buChar char="§"/>
            </a:pPr>
            <a:r>
              <a:rPr lang="en-US" sz="2000"/>
              <a:t>True occult primaries</a:t>
            </a:r>
          </a:p>
          <a:p>
            <a:pPr lvl="2">
              <a:lnSpc>
                <a:spcPct val="90000"/>
              </a:lnSpc>
              <a:buFont typeface="Wingdings" panose="05000000000000000000" pitchFamily="2" charset="2"/>
              <a:buChar char="§"/>
            </a:pPr>
            <a:r>
              <a:rPr lang="en-US" sz="2000"/>
              <a:t>Can only be staged as occult H&amp;N</a:t>
            </a:r>
          </a:p>
          <a:p>
            <a:pPr lvl="2">
              <a:lnSpc>
                <a:spcPct val="90000"/>
              </a:lnSpc>
              <a:buFont typeface="Wingdings" panose="05000000000000000000" pitchFamily="2" charset="2"/>
              <a:buChar char="§"/>
            </a:pPr>
            <a:r>
              <a:rPr lang="en-US" sz="2000"/>
              <a:t>Must be EBV and HPV (-) to stage</a:t>
            </a:r>
          </a:p>
          <a:p>
            <a:pPr lvl="2">
              <a:lnSpc>
                <a:spcPct val="90000"/>
              </a:lnSpc>
              <a:buFont typeface="Wingdings" panose="05000000000000000000" pitchFamily="2" charset="2"/>
              <a:buChar char="§"/>
            </a:pPr>
            <a:r>
              <a:rPr lang="en-US" sz="2000"/>
              <a:t>Use SSDI discriminator codes</a:t>
            </a:r>
          </a:p>
          <a:p>
            <a:pPr marL="384048" lvl="2" indent="0">
              <a:lnSpc>
                <a:spcPct val="90000"/>
              </a:lnSpc>
              <a:buNone/>
            </a:pPr>
            <a:endParaRPr lang="en-US" sz="2000"/>
          </a:p>
          <a:p>
            <a:pPr>
              <a:lnSpc>
                <a:spcPct val="90000"/>
              </a:lnSpc>
              <a:buFont typeface="Wingdings" panose="05000000000000000000" pitchFamily="2" charset="2"/>
              <a:buChar char="§"/>
            </a:pPr>
            <a:endParaRPr lang="en-US" sz="2000"/>
          </a:p>
          <a:p>
            <a:pPr lvl="1">
              <a:lnSpc>
                <a:spcPct val="90000"/>
              </a:lnSpc>
              <a:buFont typeface="Wingdings" panose="05000000000000000000" pitchFamily="2" charset="2"/>
              <a:buChar char="§"/>
            </a:pPr>
            <a:endParaRPr lang="en-US" sz="2000"/>
          </a:p>
        </p:txBody>
      </p:sp>
      <p:sp>
        <p:nvSpPr>
          <p:cNvPr id="12" name="Rectangle 11">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27735861"/>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3F7EDC-E5B4-4BBC-9D2A-CBE6D46C37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{9C45A7E0-31BD-4D8F-B6C3-F1BC77920F46}tf22712842_win32</Template>
  <TotalTime>856</TotalTime>
  <Words>2860</Words>
  <Application>Microsoft Office PowerPoint</Application>
  <PresentationFormat>Widescreen</PresentationFormat>
  <Paragraphs>167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Bookman Old Style</vt:lpstr>
      <vt:lpstr>Calibri</vt:lpstr>
      <vt:lpstr>Franklin Gothic Book</vt:lpstr>
      <vt:lpstr>Wingdings</vt:lpstr>
      <vt:lpstr>1_RetrospectVTI</vt:lpstr>
      <vt:lpstr>Ill-defined and Unknown Primaries </vt:lpstr>
      <vt:lpstr>Last Resort Sites </vt:lpstr>
      <vt:lpstr>General Rules</vt:lpstr>
      <vt:lpstr>Types of Ill-Defined Primary Sites</vt:lpstr>
      <vt:lpstr>Types of Ill-Defined Sites</vt:lpstr>
      <vt:lpstr>Types of Ill-Defined Sites-Defaults</vt:lpstr>
      <vt:lpstr>Head &amp; Neck Primaries</vt:lpstr>
      <vt:lpstr>PowerPoint Presentation</vt:lpstr>
      <vt:lpstr>Head &amp; Neck Primaries</vt:lpstr>
      <vt:lpstr>True Occult H&amp;N Primaries</vt:lpstr>
      <vt:lpstr>Determining H&amp;N Site</vt:lpstr>
      <vt:lpstr>Head &amp; Neck, NOS (C76.0): Example</vt:lpstr>
      <vt:lpstr>Soft Tissue-Other</vt:lpstr>
      <vt:lpstr>Soft Tissue, NOS (C49.9) Example</vt:lpstr>
      <vt:lpstr>Organ System Ill-Defined Sites</vt:lpstr>
      <vt:lpstr>Organ System Ill-Defined Sites</vt:lpstr>
      <vt:lpstr>Ill-Defined, Other and Unknown </vt:lpstr>
      <vt:lpstr>Ill- Defined Sites – Body System </vt:lpstr>
      <vt:lpstr>CUP: Cancer of Unknown Primary</vt:lpstr>
      <vt:lpstr>Unknown Primary – C80.9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Ill-defined and Unknown Primaries</dc:title>
  <dc:creator>Phillips, Cathryn</dc:creator>
  <cp:lastModifiedBy>Phillips, Cathryn</cp:lastModifiedBy>
  <cp:revision>43</cp:revision>
  <dcterms:created xsi:type="dcterms:W3CDTF">2021-05-17T14:24:55Z</dcterms:created>
  <dcterms:modified xsi:type="dcterms:W3CDTF">2021-07-07T14:00:51Z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