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94" y="-2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itle 3"/>
          <p:cNvSpPr txBox="1">
            <a:spLocks/>
          </p:cNvSpPr>
          <p:nvPr userDrawn="1"/>
        </p:nvSpPr>
        <p:spPr>
          <a:xfrm>
            <a:off x="3432175" y="1616075"/>
            <a:ext cx="5711825" cy="2270125"/>
          </a:xfrm>
          <a:prstGeom prst="rect">
            <a:avLst/>
          </a:prstGeom>
          <a:solidFill>
            <a:schemeClr val="tx1">
              <a:lumMod val="85000"/>
              <a:lumOff val="15000"/>
            </a:schemeClr>
          </a:solidFill>
        </p:spPr>
        <p:txBody>
          <a:bodyPr anchor="b"/>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defRPr/>
            </a:pPr>
            <a:endParaRPr lang="en-US" sz="1800" b="1" dirty="0">
              <a:solidFill>
                <a:srgbClr val="FFFF00"/>
              </a:solidFill>
              <a:effectLst>
                <a:outerShdw blurRad="38100" dist="38100" dir="2700000" algn="tl">
                  <a:srgbClr val="000000">
                    <a:alpha val="43137"/>
                  </a:srgbClr>
                </a:outerShdw>
              </a:effectLst>
            </a:endParaRPr>
          </a:p>
        </p:txBody>
      </p:sp>
      <p:sp>
        <p:nvSpPr>
          <p:cNvPr id="5" name="Title 3"/>
          <p:cNvSpPr txBox="1">
            <a:spLocks/>
          </p:cNvSpPr>
          <p:nvPr userDrawn="1"/>
        </p:nvSpPr>
        <p:spPr>
          <a:xfrm>
            <a:off x="0" y="1616075"/>
            <a:ext cx="3406775" cy="2270125"/>
          </a:xfrm>
          <a:prstGeom prst="rect">
            <a:avLst/>
          </a:prstGeom>
          <a:solidFill>
            <a:srgbClr val="2906A2"/>
          </a:solidFill>
        </p:spPr>
        <p:txBody>
          <a:bodyPr anchor="b"/>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defRPr/>
            </a:pPr>
            <a:endParaRPr lang="en-US" sz="1800" b="1" dirty="0">
              <a:solidFill>
                <a:srgbClr val="FFFF00"/>
              </a:solidFill>
              <a:effectLst>
                <a:outerShdw blurRad="38100" dist="38100" dir="2700000" algn="tl">
                  <a:srgbClr val="000000">
                    <a:alpha val="43137"/>
                  </a:srgbClr>
                </a:outerShdw>
              </a:effectLst>
            </a:endParaRPr>
          </a:p>
        </p:txBody>
      </p:sp>
      <p:pic>
        <p:nvPicPr>
          <p:cNvPr id="6" name="Picture 7" descr="DSS LOGO vector difference"/>
          <p:cNvPicPr>
            <a:picLocks noChangeAspect="1" noChangeArrowheads="1"/>
          </p:cNvPicPr>
          <p:nvPr userDrawn="1"/>
        </p:nvPicPr>
        <p:blipFill>
          <a:blip r:embed="rId2"/>
          <a:srcRect/>
          <a:stretch>
            <a:fillRect/>
          </a:stretch>
        </p:blipFill>
        <p:spPr bwMode="auto">
          <a:xfrm>
            <a:off x="0" y="3098800"/>
            <a:ext cx="3200400" cy="787400"/>
          </a:xfrm>
          <a:prstGeom prst="rect">
            <a:avLst/>
          </a:prstGeom>
          <a:noFill/>
          <a:ln w="9525">
            <a:noFill/>
            <a:miter lim="800000"/>
            <a:headEnd/>
            <a:tailEnd/>
          </a:ln>
        </p:spPr>
      </p:pic>
      <p:sp>
        <p:nvSpPr>
          <p:cNvPr id="7" name="Rectangle 9"/>
          <p:cNvSpPr/>
          <p:nvPr userDrawn="1"/>
        </p:nvSpPr>
        <p:spPr>
          <a:xfrm>
            <a:off x="-12700" y="-103188"/>
            <a:ext cx="9156700" cy="1690688"/>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8" name="Rectangle 10"/>
          <p:cNvSpPr/>
          <p:nvPr userDrawn="1"/>
        </p:nvSpPr>
        <p:spPr>
          <a:xfrm>
            <a:off x="-12700" y="3919538"/>
            <a:ext cx="9156700" cy="29718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2" name="Title 1"/>
          <p:cNvSpPr>
            <a:spLocks noGrp="1"/>
          </p:cNvSpPr>
          <p:nvPr>
            <p:ph type="ctrTitle"/>
          </p:nvPr>
        </p:nvSpPr>
        <p:spPr>
          <a:xfrm>
            <a:off x="3432131" y="2130425"/>
            <a:ext cx="5711869" cy="800665"/>
          </a:xfrm>
          <a:noFill/>
        </p:spPr>
        <p:txBody>
          <a:bodyPr anchor="t"/>
          <a:lstStyle>
            <a:lvl1pPr algn="ctr">
              <a:defRPr sz="3200"/>
            </a:lvl1pPr>
          </a:lstStyle>
          <a:p>
            <a:r>
              <a:rPr lang="en-US" dirty="0" smtClean="0"/>
              <a:t>Click to edit Master title style</a:t>
            </a:r>
            <a:endParaRPr lang="en-US" dirty="0"/>
          </a:p>
        </p:txBody>
      </p:sp>
      <p:sp>
        <p:nvSpPr>
          <p:cNvPr id="3" name="Subtitle 2"/>
          <p:cNvSpPr>
            <a:spLocks noGrp="1"/>
          </p:cNvSpPr>
          <p:nvPr>
            <p:ph type="subTitle" idx="1"/>
          </p:nvPr>
        </p:nvSpPr>
        <p:spPr>
          <a:xfrm>
            <a:off x="3432130" y="2983261"/>
            <a:ext cx="5711870" cy="877886"/>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9" name="Date Placeholder 3"/>
          <p:cNvSpPr>
            <a:spLocks noGrp="1"/>
          </p:cNvSpPr>
          <p:nvPr>
            <p:ph type="dt" sz="half" idx="10"/>
          </p:nvPr>
        </p:nvSpPr>
        <p:spPr/>
        <p:txBody>
          <a:bodyPr/>
          <a:lstStyle>
            <a:lvl1pPr>
              <a:defRPr/>
            </a:lvl1pPr>
          </a:lstStyle>
          <a:p>
            <a:pPr>
              <a:defRPr/>
            </a:pPr>
            <a:fld id="{6727F281-D706-4BCD-BB93-9851F4A5539E}"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10"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Department of Social Services</a:t>
            </a:r>
          </a:p>
        </p:txBody>
      </p:sp>
      <p:sp>
        <p:nvSpPr>
          <p:cNvPr id="11" name="Slide Number Placeholder 5"/>
          <p:cNvSpPr>
            <a:spLocks noGrp="1"/>
          </p:cNvSpPr>
          <p:nvPr>
            <p:ph type="sldNum" sz="quarter" idx="12"/>
          </p:nvPr>
        </p:nvSpPr>
        <p:spPr/>
        <p:txBody>
          <a:bodyPr/>
          <a:lstStyle>
            <a:lvl1pPr>
              <a:defRPr/>
            </a:lvl1pPr>
          </a:lstStyle>
          <a:p>
            <a:pPr>
              <a:defRPr/>
            </a:pPr>
            <a:fld id="{22A8FCF6-5391-4B26-880E-5F24893A50C0}"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150946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B0301A9-D9A3-44D9-83C3-9CDE7BE7C85E}"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Department of Social Services</a:t>
            </a:r>
          </a:p>
        </p:txBody>
      </p:sp>
      <p:sp>
        <p:nvSpPr>
          <p:cNvPr id="6" name="Slide Number Placeholder 5"/>
          <p:cNvSpPr>
            <a:spLocks noGrp="1"/>
          </p:cNvSpPr>
          <p:nvPr>
            <p:ph type="sldNum" sz="quarter" idx="12"/>
          </p:nvPr>
        </p:nvSpPr>
        <p:spPr/>
        <p:txBody>
          <a:bodyPr/>
          <a:lstStyle>
            <a:lvl1pPr>
              <a:defRPr/>
            </a:lvl1pPr>
          </a:lstStyle>
          <a:p>
            <a:pPr>
              <a:defRPr/>
            </a:pPr>
            <a:fld id="{6D5A4297-53E4-41EB-B544-90BB684DE89D}"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539780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805B24B-D0F4-4C74-9E6D-06E1D644C758}"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Department of Social Services</a:t>
            </a:r>
          </a:p>
        </p:txBody>
      </p:sp>
      <p:sp>
        <p:nvSpPr>
          <p:cNvPr id="6" name="Slide Number Placeholder 5"/>
          <p:cNvSpPr>
            <a:spLocks noGrp="1"/>
          </p:cNvSpPr>
          <p:nvPr>
            <p:ph type="sldNum" sz="quarter" idx="12"/>
          </p:nvPr>
        </p:nvSpPr>
        <p:spPr/>
        <p:txBody>
          <a:bodyPr/>
          <a:lstStyle>
            <a:lvl1pPr>
              <a:defRPr/>
            </a:lvl1pPr>
          </a:lstStyle>
          <a:p>
            <a:pPr>
              <a:defRPr/>
            </a:pPr>
            <a:fld id="{8D91D655-7119-457D-A34B-11276AAE675F}"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855390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073F150-37CA-4546-9875-D7A8B76DF73C}"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Department of Social Services</a:t>
            </a:r>
          </a:p>
        </p:txBody>
      </p:sp>
      <p:sp>
        <p:nvSpPr>
          <p:cNvPr id="6" name="Slide Number Placeholder 5"/>
          <p:cNvSpPr>
            <a:spLocks noGrp="1"/>
          </p:cNvSpPr>
          <p:nvPr>
            <p:ph type="sldNum" sz="quarter" idx="12"/>
          </p:nvPr>
        </p:nvSpPr>
        <p:spPr/>
        <p:txBody>
          <a:bodyPr/>
          <a:lstStyle>
            <a:lvl1pPr>
              <a:defRPr/>
            </a:lvl1pPr>
          </a:lstStyle>
          <a:p>
            <a:pPr>
              <a:defRPr/>
            </a:pPr>
            <a:fld id="{8E0910F7-5D48-4D29-89D1-83725AECF73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031343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544638"/>
            <a:ext cx="7772400" cy="1362075"/>
          </a:xfrm>
          <a:solidFill>
            <a:schemeClr val="accent1">
              <a:lumMod val="20000"/>
              <a:lumOff val="80000"/>
            </a:schemeClr>
          </a:solidFill>
        </p:spPr>
        <p:txBody>
          <a:bodyPr anchor="t"/>
          <a:lstStyle>
            <a:lvl1pPr algn="l">
              <a:defRPr sz="4000" b="1" u="none" cap="none">
                <a:solidFill>
                  <a:srgbClr val="2906A2"/>
                </a:solidFill>
                <a:effectLst/>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E0410DE-D90C-4E23-9043-2B79D80AB8DB}"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Department of Social Services</a:t>
            </a:r>
          </a:p>
        </p:txBody>
      </p:sp>
      <p:sp>
        <p:nvSpPr>
          <p:cNvPr id="6" name="Slide Number Placeholder 5"/>
          <p:cNvSpPr>
            <a:spLocks noGrp="1"/>
          </p:cNvSpPr>
          <p:nvPr>
            <p:ph type="sldNum" sz="quarter" idx="12"/>
          </p:nvPr>
        </p:nvSpPr>
        <p:spPr/>
        <p:txBody>
          <a:bodyPr/>
          <a:lstStyle>
            <a:lvl1pPr>
              <a:defRPr/>
            </a:lvl1pPr>
          </a:lstStyle>
          <a:p>
            <a:pPr>
              <a:defRPr/>
            </a:pPr>
            <a:fld id="{120F9A6D-C033-4D6D-9AA8-89024EE4BA4D}"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083481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479066D-B1FB-44DE-9FEB-0DE0DD64DDD2}"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Department of Social Services</a:t>
            </a:r>
          </a:p>
        </p:txBody>
      </p:sp>
      <p:sp>
        <p:nvSpPr>
          <p:cNvPr id="7" name="Slide Number Placeholder 5"/>
          <p:cNvSpPr>
            <a:spLocks noGrp="1"/>
          </p:cNvSpPr>
          <p:nvPr>
            <p:ph type="sldNum" sz="quarter" idx="12"/>
          </p:nvPr>
        </p:nvSpPr>
        <p:spPr/>
        <p:txBody>
          <a:bodyPr/>
          <a:lstStyle>
            <a:lvl1pPr>
              <a:defRPr/>
            </a:lvl1pPr>
          </a:lstStyle>
          <a:p>
            <a:pPr>
              <a:defRPr/>
            </a:pPr>
            <a:fld id="{382B61B4-6BB9-47A6-B93C-99ACD9D56F89}"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899440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FA91C21A-7494-4CEE-895C-84B6DC52BBDA}"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Department of Social Services</a:t>
            </a:r>
          </a:p>
        </p:txBody>
      </p:sp>
      <p:sp>
        <p:nvSpPr>
          <p:cNvPr id="9" name="Slide Number Placeholder 5"/>
          <p:cNvSpPr>
            <a:spLocks noGrp="1"/>
          </p:cNvSpPr>
          <p:nvPr>
            <p:ph type="sldNum" sz="quarter" idx="12"/>
          </p:nvPr>
        </p:nvSpPr>
        <p:spPr/>
        <p:txBody>
          <a:bodyPr/>
          <a:lstStyle>
            <a:lvl1pPr>
              <a:defRPr/>
            </a:lvl1pPr>
          </a:lstStyle>
          <a:p>
            <a:pPr>
              <a:defRPr/>
            </a:pPr>
            <a:fld id="{73517445-A01B-4834-84D5-6A6757894F5E}"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332775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1A6B1467-C162-4952-91D9-93E9D9C9D03A}"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Department of Social Services</a:t>
            </a:r>
          </a:p>
        </p:txBody>
      </p:sp>
      <p:sp>
        <p:nvSpPr>
          <p:cNvPr id="5" name="Slide Number Placeholder 5"/>
          <p:cNvSpPr>
            <a:spLocks noGrp="1"/>
          </p:cNvSpPr>
          <p:nvPr>
            <p:ph type="sldNum" sz="quarter" idx="12"/>
          </p:nvPr>
        </p:nvSpPr>
        <p:spPr/>
        <p:txBody>
          <a:bodyPr/>
          <a:lstStyle>
            <a:lvl1pPr>
              <a:defRPr/>
            </a:lvl1pPr>
          </a:lstStyle>
          <a:p>
            <a:pPr>
              <a:defRPr/>
            </a:pPr>
            <a:fld id="{B77E40C9-912E-40AE-8E8F-5BBEFA612765}"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434762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0F895EF-57D5-43B1-963A-4125F02E4636}"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Department of Social Services</a:t>
            </a:r>
          </a:p>
        </p:txBody>
      </p:sp>
      <p:sp>
        <p:nvSpPr>
          <p:cNvPr id="4" name="Slide Number Placeholder 5"/>
          <p:cNvSpPr>
            <a:spLocks noGrp="1"/>
          </p:cNvSpPr>
          <p:nvPr>
            <p:ph type="sldNum" sz="quarter" idx="12"/>
          </p:nvPr>
        </p:nvSpPr>
        <p:spPr/>
        <p:txBody>
          <a:bodyPr/>
          <a:lstStyle>
            <a:lvl1pPr>
              <a:defRPr/>
            </a:lvl1pPr>
          </a:lstStyle>
          <a:p>
            <a:pPr>
              <a:defRPr/>
            </a:pPr>
            <a:fld id="{56F41AA8-8C5A-4593-9204-DB23FE104221}"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098286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925D387-FF8A-4CE0-8DF5-B6FA56646FC8}"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Department of Social Services</a:t>
            </a:r>
          </a:p>
        </p:txBody>
      </p:sp>
      <p:sp>
        <p:nvSpPr>
          <p:cNvPr id="7" name="Slide Number Placeholder 5"/>
          <p:cNvSpPr>
            <a:spLocks noGrp="1"/>
          </p:cNvSpPr>
          <p:nvPr>
            <p:ph type="sldNum" sz="quarter" idx="12"/>
          </p:nvPr>
        </p:nvSpPr>
        <p:spPr/>
        <p:txBody>
          <a:bodyPr/>
          <a:lstStyle>
            <a:lvl1pPr>
              <a:defRPr/>
            </a:lvl1pPr>
          </a:lstStyle>
          <a:p>
            <a:pPr>
              <a:defRPr/>
            </a:pPr>
            <a:fld id="{34F3143F-4BD4-4B07-9F39-382813E35AF1}"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816216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0C85884-D782-4332-BF9E-EFCAD28970A7}"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dirty="0">
                <a:solidFill>
                  <a:prstClr val="black">
                    <a:tint val="75000"/>
                  </a:prstClr>
                </a:solidFill>
              </a:rPr>
              <a:t>Department of Social Services</a:t>
            </a:r>
          </a:p>
        </p:txBody>
      </p:sp>
      <p:sp>
        <p:nvSpPr>
          <p:cNvPr id="7" name="Slide Number Placeholder 5"/>
          <p:cNvSpPr>
            <a:spLocks noGrp="1"/>
          </p:cNvSpPr>
          <p:nvPr>
            <p:ph type="sldNum" sz="quarter" idx="12"/>
          </p:nvPr>
        </p:nvSpPr>
        <p:spPr/>
        <p:txBody>
          <a:bodyPr/>
          <a:lstStyle>
            <a:lvl1pPr>
              <a:defRPr/>
            </a:lvl1pPr>
          </a:lstStyle>
          <a:p>
            <a:pPr>
              <a:defRPr/>
            </a:pPr>
            <a:fld id="{40A5E6D9-857F-4A68-8641-FFCB332747BC}"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143602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457200" y="939800"/>
            <a:ext cx="8229600" cy="5186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FB8769D9-F120-4CB9-B274-7EDFA8F5A938}" type="datetime1">
              <a:rPr lang="en-US">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r>
              <a:rPr lang="en-US" dirty="0">
                <a:solidFill>
                  <a:prstClr val="black">
                    <a:tint val="75000"/>
                  </a:prstClr>
                </a:solidFill>
              </a:rPr>
              <a:t>Department of Social Services</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3F14E114-112D-4C96-A0B4-2C41C19A598A}" type="slidenum">
              <a:rPr lang="en-US">
                <a:solidFill>
                  <a:prstClr val="black">
                    <a:tint val="75000"/>
                  </a:prstClr>
                </a:solidFill>
              </a:rPr>
              <a:pPr>
                <a:defRPr/>
              </a:pPr>
              <a:t>‹#›</a:t>
            </a:fld>
            <a:endParaRPr lang="en-US" dirty="0">
              <a:solidFill>
                <a:prstClr val="black">
                  <a:tint val="75000"/>
                </a:prstClr>
              </a:solidFill>
            </a:endParaRPr>
          </a:p>
        </p:txBody>
      </p:sp>
      <p:sp>
        <p:nvSpPr>
          <p:cNvPr id="7" name="Rectangle 6"/>
          <p:cNvSpPr/>
          <p:nvPr userDrawn="1"/>
        </p:nvSpPr>
        <p:spPr>
          <a:xfrm>
            <a:off x="0" y="0"/>
            <a:ext cx="9144000" cy="798513"/>
          </a:xfrm>
          <a:prstGeom prst="rect">
            <a:avLst/>
          </a:prstGeom>
          <a:solidFill>
            <a:srgbClr val="2906A2"/>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pic>
        <p:nvPicPr>
          <p:cNvPr id="1031" name="Picture 8" descr="DSS LOGO vector difference"/>
          <p:cNvPicPr>
            <a:picLocks noChangeAspect="1" noChangeArrowheads="1"/>
          </p:cNvPicPr>
          <p:nvPr userDrawn="1"/>
        </p:nvPicPr>
        <p:blipFill>
          <a:blip r:embed="rId13"/>
          <a:srcRect/>
          <a:stretch>
            <a:fillRect/>
          </a:stretch>
        </p:blipFill>
        <p:spPr bwMode="auto">
          <a:xfrm>
            <a:off x="0" y="0"/>
            <a:ext cx="3200400" cy="787400"/>
          </a:xfrm>
          <a:prstGeom prst="rect">
            <a:avLst/>
          </a:prstGeom>
          <a:noFill/>
          <a:ln w="9525">
            <a:noFill/>
            <a:miter lim="800000"/>
            <a:headEnd/>
            <a:tailEnd/>
          </a:ln>
        </p:spPr>
      </p:pic>
      <p:cxnSp>
        <p:nvCxnSpPr>
          <p:cNvPr id="10" name="Straight Connector 9"/>
          <p:cNvCxnSpPr/>
          <p:nvPr userDrawn="1"/>
        </p:nvCxnSpPr>
        <p:spPr>
          <a:xfrm>
            <a:off x="738188" y="536575"/>
            <a:ext cx="8275637" cy="0"/>
          </a:xfrm>
          <a:prstGeom prst="line">
            <a:avLst/>
          </a:prstGeom>
          <a:ln w="25400">
            <a:solidFill>
              <a:srgbClr val="F0E018"/>
            </a:solidFill>
          </a:ln>
        </p:spPr>
        <p:style>
          <a:lnRef idx="1">
            <a:schemeClr val="accent1"/>
          </a:lnRef>
          <a:fillRef idx="0">
            <a:schemeClr val="accent1"/>
          </a:fillRef>
          <a:effectRef idx="0">
            <a:schemeClr val="accent1"/>
          </a:effectRef>
          <a:fontRef idx="minor">
            <a:schemeClr val="tx1"/>
          </a:fontRef>
        </p:style>
      </p:cxnSp>
      <p:sp>
        <p:nvSpPr>
          <p:cNvPr id="1033" name="Title Placeholder 1"/>
          <p:cNvSpPr>
            <a:spLocks noGrp="1"/>
          </p:cNvSpPr>
          <p:nvPr>
            <p:ph type="title"/>
          </p:nvPr>
        </p:nvSpPr>
        <p:spPr bwMode="auto">
          <a:xfrm>
            <a:off x="3124200" y="41275"/>
            <a:ext cx="5889625" cy="53181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extLst>
      <p:ext uri="{BB962C8B-B14F-4D97-AF65-F5344CB8AC3E}">
        <p14:creationId xmlns:p14="http://schemas.microsoft.com/office/powerpoint/2010/main" val="16217079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fontAlgn="base">
        <a:spcBef>
          <a:spcPct val="0"/>
        </a:spcBef>
        <a:spcAft>
          <a:spcPct val="0"/>
        </a:spcAft>
        <a:defRPr sz="2800" kern="1200">
          <a:solidFill>
            <a:srgbClr val="FFFF00"/>
          </a:solidFill>
          <a:latin typeface="+mj-lt"/>
          <a:ea typeface="+mj-ea"/>
          <a:cs typeface="+mj-cs"/>
        </a:defRPr>
      </a:lvl1pPr>
      <a:lvl2pPr algn="l" rtl="0" fontAlgn="base">
        <a:spcBef>
          <a:spcPct val="0"/>
        </a:spcBef>
        <a:spcAft>
          <a:spcPct val="0"/>
        </a:spcAft>
        <a:defRPr sz="2800">
          <a:solidFill>
            <a:srgbClr val="FFFF00"/>
          </a:solidFill>
          <a:latin typeface="Calibri" pitchFamily="34" charset="0"/>
        </a:defRPr>
      </a:lvl2pPr>
      <a:lvl3pPr algn="l" rtl="0" fontAlgn="base">
        <a:spcBef>
          <a:spcPct val="0"/>
        </a:spcBef>
        <a:spcAft>
          <a:spcPct val="0"/>
        </a:spcAft>
        <a:defRPr sz="2800">
          <a:solidFill>
            <a:srgbClr val="FFFF00"/>
          </a:solidFill>
          <a:latin typeface="Calibri" pitchFamily="34" charset="0"/>
        </a:defRPr>
      </a:lvl3pPr>
      <a:lvl4pPr algn="l" rtl="0" fontAlgn="base">
        <a:spcBef>
          <a:spcPct val="0"/>
        </a:spcBef>
        <a:spcAft>
          <a:spcPct val="0"/>
        </a:spcAft>
        <a:defRPr sz="2800">
          <a:solidFill>
            <a:srgbClr val="FFFF00"/>
          </a:solidFill>
          <a:latin typeface="Calibri" pitchFamily="34" charset="0"/>
        </a:defRPr>
      </a:lvl4pPr>
      <a:lvl5pPr algn="l" rtl="0" fontAlgn="base">
        <a:spcBef>
          <a:spcPct val="0"/>
        </a:spcBef>
        <a:spcAft>
          <a:spcPct val="0"/>
        </a:spcAft>
        <a:defRPr sz="2800">
          <a:solidFill>
            <a:srgbClr val="FFFF00"/>
          </a:solidFill>
          <a:latin typeface="Calibri" pitchFamily="34" charset="0"/>
        </a:defRPr>
      </a:lvl5pPr>
      <a:lvl6pPr marL="457200" algn="l" rtl="0" fontAlgn="base">
        <a:spcBef>
          <a:spcPct val="0"/>
        </a:spcBef>
        <a:spcAft>
          <a:spcPct val="0"/>
        </a:spcAft>
        <a:defRPr sz="2800">
          <a:solidFill>
            <a:srgbClr val="FFFF00"/>
          </a:solidFill>
          <a:latin typeface="Calibri" pitchFamily="34" charset="0"/>
        </a:defRPr>
      </a:lvl6pPr>
      <a:lvl7pPr marL="914400" algn="l" rtl="0" fontAlgn="base">
        <a:spcBef>
          <a:spcPct val="0"/>
        </a:spcBef>
        <a:spcAft>
          <a:spcPct val="0"/>
        </a:spcAft>
        <a:defRPr sz="2800">
          <a:solidFill>
            <a:srgbClr val="FFFF00"/>
          </a:solidFill>
          <a:latin typeface="Calibri" pitchFamily="34" charset="0"/>
        </a:defRPr>
      </a:lvl7pPr>
      <a:lvl8pPr marL="1371600" algn="l" rtl="0" fontAlgn="base">
        <a:spcBef>
          <a:spcPct val="0"/>
        </a:spcBef>
        <a:spcAft>
          <a:spcPct val="0"/>
        </a:spcAft>
        <a:defRPr sz="2800">
          <a:solidFill>
            <a:srgbClr val="FFFF00"/>
          </a:solidFill>
          <a:latin typeface="Calibri" pitchFamily="34" charset="0"/>
        </a:defRPr>
      </a:lvl8pPr>
      <a:lvl9pPr marL="1828800" algn="l" rtl="0" fontAlgn="base">
        <a:spcBef>
          <a:spcPct val="0"/>
        </a:spcBef>
        <a:spcAft>
          <a:spcPct val="0"/>
        </a:spcAft>
        <a:defRPr sz="2800">
          <a:solidFill>
            <a:srgbClr val="FFFF00"/>
          </a:solidFill>
          <a:latin typeface="Calibri" pitchFamily="34" charset="0"/>
        </a:defRPr>
      </a:lvl9pPr>
    </p:titleStyle>
    <p:bodyStyle>
      <a:lvl1pPr marL="342900" indent="-342900" algn="l" rtl="0" fontAlgn="base">
        <a:spcBef>
          <a:spcPct val="20000"/>
        </a:spcBef>
        <a:spcAft>
          <a:spcPct val="0"/>
        </a:spcAft>
        <a:buFont typeface="Wingdings" pitchFamily="2" charset="2"/>
        <a:buChar char="§"/>
        <a:defRPr sz="2400" kern="1200">
          <a:solidFill>
            <a:srgbClr val="2906A2"/>
          </a:solidFill>
          <a:latin typeface="+mn-lt"/>
          <a:ea typeface="+mn-ea"/>
          <a:cs typeface="+mn-cs"/>
        </a:defRPr>
      </a:lvl1pPr>
      <a:lvl2pPr marL="742950" indent="-285750" algn="l" rtl="0" fontAlgn="base">
        <a:spcBef>
          <a:spcPct val="20000"/>
        </a:spcBef>
        <a:spcAft>
          <a:spcPct val="0"/>
        </a:spcAft>
        <a:buFont typeface="Arial" charset="0"/>
        <a:buChar char="•"/>
        <a:defRPr sz="24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0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Kathy.a.bruni@ct.gov" TargetMode="External"/><Relationship Id="rId2" Type="http://schemas.openxmlformats.org/officeDocument/2006/relationships/hyperlink" Target="https://portal.ct.gov/-/media/Departments-and-Agencies/DSS/Health-and-Home-Care/Community-Options/CT-STP-Amendment-Final-08-01-2018.pdf?la=e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8049" y="0"/>
            <a:ext cx="5546725" cy="511175"/>
          </a:xfrm>
        </p:spPr>
        <p:txBody>
          <a:bodyPr/>
          <a:lstStyle/>
          <a:p>
            <a:r>
              <a:rPr lang="en-US" dirty="0" smtClean="0"/>
              <a:t/>
            </a:r>
            <a:br>
              <a:rPr lang="en-US" dirty="0" smtClean="0"/>
            </a:br>
            <a:r>
              <a:rPr lang="en-US" dirty="0" smtClean="0"/>
              <a:t>                 </a:t>
            </a:r>
            <a:br>
              <a:rPr lang="en-US" dirty="0" smtClean="0"/>
            </a:br>
            <a:endParaRPr lang="en-US" dirty="0"/>
          </a:p>
        </p:txBody>
      </p:sp>
      <p:sp>
        <p:nvSpPr>
          <p:cNvPr id="3" name="Content Placeholder 2"/>
          <p:cNvSpPr>
            <a:spLocks noGrp="1"/>
          </p:cNvSpPr>
          <p:nvPr>
            <p:ph idx="1"/>
          </p:nvPr>
        </p:nvSpPr>
        <p:spPr>
          <a:xfrm>
            <a:off x="228600" y="838200"/>
            <a:ext cx="8229600" cy="5186363"/>
          </a:xfrm>
        </p:spPr>
        <p:txBody>
          <a:bodyPr/>
          <a:lstStyle/>
          <a:p>
            <a:endParaRPr lang="en-US" dirty="0" smtClean="0"/>
          </a:p>
          <a:p>
            <a:endParaRPr lang="en-US" dirty="0"/>
          </a:p>
          <a:p>
            <a:endParaRPr lang="en-US" dirty="0" smtClean="0"/>
          </a:p>
          <a:p>
            <a:endParaRPr lang="en-US" dirty="0"/>
          </a:p>
          <a:p>
            <a:endParaRPr lang="en-US" dirty="0" smtClean="0"/>
          </a:p>
          <a:p>
            <a:pPr marL="0" indent="0" algn="ctr">
              <a:buNone/>
            </a:pPr>
            <a:r>
              <a:rPr lang="en-US" dirty="0" smtClean="0"/>
              <a:t>The Connecticut Statewide Transition Plan</a:t>
            </a:r>
          </a:p>
          <a:p>
            <a:pPr marL="0" indent="0" algn="ctr">
              <a:buNone/>
            </a:pPr>
            <a:r>
              <a:rPr lang="en-US" dirty="0" smtClean="0"/>
              <a:t>August 6, 2018</a:t>
            </a:r>
            <a:endParaRPr lang="en-US" dirty="0"/>
          </a:p>
        </p:txBody>
      </p:sp>
      <p:sp>
        <p:nvSpPr>
          <p:cNvPr id="4" name="Date Placeholder 3"/>
          <p:cNvSpPr>
            <a:spLocks noGrp="1"/>
          </p:cNvSpPr>
          <p:nvPr>
            <p:ph type="dt" sz="half" idx="10"/>
          </p:nvPr>
        </p:nvSpPr>
        <p:spPr/>
        <p:txBody>
          <a:bodyPr/>
          <a:lstStyle/>
          <a:p>
            <a:pPr>
              <a:defRPr/>
            </a:pPr>
            <a:fld id="{751FB32E-B304-40B7-AE1A-4DAD5AE124F9}"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en-US" smtClean="0">
                <a:solidFill>
                  <a:prstClr val="black">
                    <a:tint val="75000"/>
                  </a:prstClr>
                </a:solidFill>
              </a:rPr>
              <a:t>Department of Social Services</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E0910F7-5D48-4D29-89D1-83725AECF732}" type="slidenum">
              <a:rPr lang="en-US" smtClean="0">
                <a:solidFill>
                  <a:prstClr val="black">
                    <a:tint val="75000"/>
                  </a:prstClr>
                </a:solidFill>
              </a:rPr>
              <a:pPr>
                <a:defRPr/>
              </a:pPr>
              <a:t>1</a:t>
            </a:fld>
            <a:endParaRPr lang="en-US" dirty="0">
              <a:solidFill>
                <a:prstClr val="black">
                  <a:tint val="75000"/>
                </a:prstClr>
              </a:solidFill>
            </a:endParaRPr>
          </a:p>
        </p:txBody>
      </p:sp>
    </p:spTree>
    <p:extLst>
      <p:ext uri="{BB962C8B-B14F-4D97-AF65-F5344CB8AC3E}">
        <p14:creationId xmlns:p14="http://schemas.microsoft.com/office/powerpoint/2010/main" val="18362134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ADULT DAY HEALTH</a:t>
            </a:r>
            <a:endParaRPr lang="en-US" dirty="0"/>
          </a:p>
        </p:txBody>
      </p:sp>
      <p:sp>
        <p:nvSpPr>
          <p:cNvPr id="3" name="Content Placeholder 2"/>
          <p:cNvSpPr>
            <a:spLocks noGrp="1"/>
          </p:cNvSpPr>
          <p:nvPr>
            <p:ph idx="1"/>
          </p:nvPr>
        </p:nvSpPr>
        <p:spPr/>
        <p:txBody>
          <a:bodyPr/>
          <a:lstStyle/>
          <a:p>
            <a:r>
              <a:rPr lang="en-US" dirty="0" smtClean="0"/>
              <a:t>Based on on-site visits, care manager surveys and interviews with ADC participants, DSS concluded that all Adult Day providers meet the settings requirements</a:t>
            </a:r>
          </a:p>
          <a:p>
            <a:r>
              <a:rPr lang="en-US" dirty="0" smtClean="0"/>
              <a:t>We worked collaboratively with the association to strengthen some language in the certification standards</a:t>
            </a:r>
            <a:endParaRPr lang="en-US" dirty="0"/>
          </a:p>
          <a:p>
            <a:r>
              <a:rPr lang="en-US" dirty="0" smtClean="0"/>
              <a:t>Five ADC programs were referred to CMS for heightened scrutiny review.  The 5 are:</a:t>
            </a:r>
          </a:p>
          <a:p>
            <a:pPr lvl="1"/>
            <a:r>
              <a:rPr lang="en-US" dirty="0" smtClean="0"/>
              <a:t>St. Mary Home</a:t>
            </a:r>
          </a:p>
          <a:p>
            <a:pPr lvl="1"/>
            <a:r>
              <a:rPr lang="en-US" dirty="0" smtClean="0"/>
              <a:t>Geer</a:t>
            </a:r>
          </a:p>
          <a:p>
            <a:pPr lvl="1"/>
            <a:r>
              <a:rPr lang="en-US" dirty="0" smtClean="0"/>
              <a:t>Alzheimer’s Resource Center</a:t>
            </a:r>
          </a:p>
          <a:p>
            <a:pPr lvl="1"/>
            <a:r>
              <a:rPr lang="en-US" dirty="0" err="1" smtClean="0"/>
              <a:t>Waveny</a:t>
            </a:r>
            <a:endParaRPr lang="en-US" dirty="0" smtClean="0"/>
          </a:p>
          <a:p>
            <a:pPr lvl="1"/>
            <a:r>
              <a:rPr lang="en-US" dirty="0" smtClean="0"/>
              <a:t>Hebrew Health</a:t>
            </a:r>
          </a:p>
          <a:p>
            <a:endParaRPr lang="en-US" dirty="0"/>
          </a:p>
        </p:txBody>
      </p:sp>
      <p:sp>
        <p:nvSpPr>
          <p:cNvPr id="4" name="Date Placeholder 3"/>
          <p:cNvSpPr>
            <a:spLocks noGrp="1"/>
          </p:cNvSpPr>
          <p:nvPr>
            <p:ph type="dt" sz="half" idx="10"/>
          </p:nvPr>
        </p:nvSpPr>
        <p:spPr/>
        <p:txBody>
          <a:bodyPr/>
          <a:lstStyle/>
          <a:p>
            <a:pPr>
              <a:defRPr/>
            </a:pPr>
            <a:fld id="{2073F150-37CA-4546-9875-D7A8B76DF73C}"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en-US" smtClean="0">
                <a:solidFill>
                  <a:prstClr val="black">
                    <a:tint val="75000"/>
                  </a:prstClr>
                </a:solidFill>
              </a:rPr>
              <a:t>Department of Social Services</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E0910F7-5D48-4D29-89D1-83725AECF732}" type="slidenum">
              <a:rPr lang="en-US" smtClean="0">
                <a:solidFill>
                  <a:prstClr val="black">
                    <a:tint val="75000"/>
                  </a:prstClr>
                </a:solidFill>
              </a:rPr>
              <a:pPr>
                <a:defRPr/>
              </a:pPr>
              <a:t>10</a:t>
            </a:fld>
            <a:endParaRPr lang="en-US" dirty="0">
              <a:solidFill>
                <a:prstClr val="black">
                  <a:tint val="75000"/>
                </a:prstClr>
              </a:solidFill>
            </a:endParaRPr>
          </a:p>
        </p:txBody>
      </p:sp>
    </p:spTree>
    <p:extLst>
      <p:ext uri="{BB962C8B-B14F-4D97-AF65-F5344CB8AC3E}">
        <p14:creationId xmlns:p14="http://schemas.microsoft.com/office/powerpoint/2010/main" val="27733366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ADULT FAMILY LIVING</a:t>
            </a:r>
            <a:endParaRPr lang="en-US" dirty="0"/>
          </a:p>
        </p:txBody>
      </p:sp>
      <p:sp>
        <p:nvSpPr>
          <p:cNvPr id="3" name="Content Placeholder 2"/>
          <p:cNvSpPr>
            <a:spLocks noGrp="1"/>
          </p:cNvSpPr>
          <p:nvPr>
            <p:ph idx="1"/>
          </p:nvPr>
        </p:nvSpPr>
        <p:spPr/>
        <p:txBody>
          <a:bodyPr/>
          <a:lstStyle/>
          <a:p>
            <a:r>
              <a:rPr lang="en-US" dirty="0" smtClean="0"/>
              <a:t>Assessment indicated that most AFL providers are relatives of the client</a:t>
            </a:r>
          </a:p>
          <a:p>
            <a:r>
              <a:rPr lang="en-US" dirty="0" smtClean="0"/>
              <a:t>Care Managers complete annual reassessments that includes 10 settings related questions</a:t>
            </a:r>
          </a:p>
          <a:p>
            <a:r>
              <a:rPr lang="en-US" dirty="0" smtClean="0"/>
              <a:t>Plan is to continually assess if the AFL setting isolates the participant from the community</a:t>
            </a:r>
          </a:p>
          <a:p>
            <a:endParaRPr lang="en-US" dirty="0"/>
          </a:p>
        </p:txBody>
      </p:sp>
      <p:sp>
        <p:nvSpPr>
          <p:cNvPr id="4" name="Date Placeholder 3"/>
          <p:cNvSpPr>
            <a:spLocks noGrp="1"/>
          </p:cNvSpPr>
          <p:nvPr>
            <p:ph type="dt" sz="half" idx="10"/>
          </p:nvPr>
        </p:nvSpPr>
        <p:spPr/>
        <p:txBody>
          <a:bodyPr/>
          <a:lstStyle/>
          <a:p>
            <a:pPr>
              <a:defRPr/>
            </a:pPr>
            <a:fld id="{2073F150-37CA-4546-9875-D7A8B76DF73C}"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en-US" smtClean="0">
                <a:solidFill>
                  <a:prstClr val="black">
                    <a:tint val="75000"/>
                  </a:prstClr>
                </a:solidFill>
              </a:rPr>
              <a:t>Department of Social Services</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E0910F7-5D48-4D29-89D1-83725AECF732}" type="slidenum">
              <a:rPr lang="en-US" smtClean="0">
                <a:solidFill>
                  <a:prstClr val="black">
                    <a:tint val="75000"/>
                  </a:prstClr>
                </a:solidFill>
              </a:rPr>
              <a:pPr>
                <a:defRPr/>
              </a:pPr>
              <a:t>11</a:t>
            </a:fld>
            <a:endParaRPr lang="en-US" dirty="0">
              <a:solidFill>
                <a:prstClr val="black">
                  <a:tint val="75000"/>
                </a:prstClr>
              </a:solidFill>
            </a:endParaRPr>
          </a:p>
        </p:txBody>
      </p:sp>
    </p:spTree>
    <p:extLst>
      <p:ext uri="{BB962C8B-B14F-4D97-AF65-F5344CB8AC3E}">
        <p14:creationId xmlns:p14="http://schemas.microsoft.com/office/powerpoint/2010/main" val="27102526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ASSISTED LIVING</a:t>
            </a:r>
            <a:endParaRPr lang="en-US" dirty="0"/>
          </a:p>
        </p:txBody>
      </p:sp>
      <p:sp>
        <p:nvSpPr>
          <p:cNvPr id="3" name="Content Placeholder 2"/>
          <p:cNvSpPr>
            <a:spLocks noGrp="1"/>
          </p:cNvSpPr>
          <p:nvPr>
            <p:ph idx="1"/>
          </p:nvPr>
        </p:nvSpPr>
        <p:spPr>
          <a:xfrm>
            <a:off x="304800" y="914400"/>
            <a:ext cx="8610600" cy="5308600"/>
          </a:xfrm>
        </p:spPr>
        <p:txBody>
          <a:bodyPr/>
          <a:lstStyle/>
          <a:p>
            <a:r>
              <a:rPr lang="en-US" dirty="0" smtClean="0"/>
              <a:t>CT  statute provides Assisted Living as a service, not as a setting</a:t>
            </a:r>
          </a:p>
          <a:p>
            <a:r>
              <a:rPr lang="en-US" dirty="0" smtClean="0"/>
              <a:t>The setting is a Managed Residential Community</a:t>
            </a:r>
          </a:p>
          <a:p>
            <a:r>
              <a:rPr lang="en-US" dirty="0" smtClean="0"/>
              <a:t>Assisted Living was developed in anticipation of the regulations</a:t>
            </a:r>
          </a:p>
          <a:p>
            <a:r>
              <a:rPr lang="en-US" dirty="0" smtClean="0"/>
              <a:t>To assess compliance, we surveyed two individuals in each of the 48 MRCs</a:t>
            </a:r>
          </a:p>
          <a:p>
            <a:r>
              <a:rPr lang="en-US" dirty="0" smtClean="0"/>
              <a:t>83% were pleased with overall quality of care. Some cited health related issues as limiting their abilities to participate</a:t>
            </a:r>
          </a:p>
          <a:p>
            <a:r>
              <a:rPr lang="en-US" dirty="0" smtClean="0"/>
              <a:t>97% felt their choices is respected, staff respect individual needs</a:t>
            </a:r>
          </a:p>
          <a:p>
            <a:r>
              <a:rPr lang="en-US" dirty="0" smtClean="0"/>
              <a:t>96% were positive about activities and their choice to participate</a:t>
            </a:r>
          </a:p>
          <a:p>
            <a:r>
              <a:rPr lang="en-US" dirty="0" smtClean="0"/>
              <a:t>95% approved of food and snack choices </a:t>
            </a:r>
          </a:p>
          <a:p>
            <a:r>
              <a:rPr lang="en-US" dirty="0" smtClean="0"/>
              <a:t>DSS has determined that Assisted Living Services comply with the settings requirements </a:t>
            </a:r>
            <a:endParaRPr lang="en-US" dirty="0"/>
          </a:p>
          <a:p>
            <a:endParaRPr lang="en-US" dirty="0"/>
          </a:p>
        </p:txBody>
      </p:sp>
      <p:sp>
        <p:nvSpPr>
          <p:cNvPr id="4" name="Date Placeholder 3"/>
          <p:cNvSpPr>
            <a:spLocks noGrp="1"/>
          </p:cNvSpPr>
          <p:nvPr>
            <p:ph type="dt" sz="half" idx="10"/>
          </p:nvPr>
        </p:nvSpPr>
        <p:spPr/>
        <p:txBody>
          <a:bodyPr/>
          <a:lstStyle/>
          <a:p>
            <a:pPr>
              <a:defRPr/>
            </a:pPr>
            <a:fld id="{2073F150-37CA-4546-9875-D7A8B76DF73C}"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en-US" smtClean="0">
                <a:solidFill>
                  <a:prstClr val="black">
                    <a:tint val="75000"/>
                  </a:prstClr>
                </a:solidFill>
              </a:rPr>
              <a:t>Department of Social Services</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E0910F7-5D48-4D29-89D1-83725AECF732}" type="slidenum">
              <a:rPr lang="en-US" smtClean="0">
                <a:solidFill>
                  <a:prstClr val="black">
                    <a:tint val="75000"/>
                  </a:prstClr>
                </a:solidFill>
              </a:rPr>
              <a:pPr>
                <a:defRPr/>
              </a:pPr>
              <a:t>12</a:t>
            </a:fld>
            <a:endParaRPr lang="en-US" dirty="0">
              <a:solidFill>
                <a:prstClr val="black">
                  <a:tint val="75000"/>
                </a:prstClr>
              </a:solidFill>
            </a:endParaRPr>
          </a:p>
        </p:txBody>
      </p:sp>
    </p:spTree>
    <p:extLst>
      <p:ext uri="{BB962C8B-B14F-4D97-AF65-F5344CB8AC3E}">
        <p14:creationId xmlns:p14="http://schemas.microsoft.com/office/powerpoint/2010/main" val="39948528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PREVOCATIONAL SERVICES</a:t>
            </a:r>
            <a:endParaRPr lang="en-US" dirty="0"/>
          </a:p>
        </p:txBody>
      </p:sp>
      <p:sp>
        <p:nvSpPr>
          <p:cNvPr id="3" name="Content Placeholder 2"/>
          <p:cNvSpPr>
            <a:spLocks noGrp="1"/>
          </p:cNvSpPr>
          <p:nvPr>
            <p:ph idx="1"/>
          </p:nvPr>
        </p:nvSpPr>
        <p:spPr/>
        <p:txBody>
          <a:bodyPr/>
          <a:lstStyle/>
          <a:p>
            <a:r>
              <a:rPr lang="en-US" dirty="0" smtClean="0"/>
              <a:t>28 site-specific </a:t>
            </a:r>
            <a:r>
              <a:rPr lang="en-US" dirty="0"/>
              <a:t>assessments were conducted </a:t>
            </a:r>
            <a:r>
              <a:rPr lang="en-US" dirty="0" smtClean="0"/>
              <a:t>by Community Options’ Clinical and Social Work staff.</a:t>
            </a:r>
          </a:p>
          <a:p>
            <a:r>
              <a:rPr lang="en-US" dirty="0" smtClean="0"/>
              <a:t>Providers were determined compliant with the HCBS setting rule, and expected to demonstrate: </a:t>
            </a:r>
          </a:p>
          <a:p>
            <a:pPr marL="0" indent="0">
              <a:buNone/>
            </a:pPr>
            <a:endParaRPr lang="en-US" sz="2000" dirty="0" smtClean="0"/>
          </a:p>
          <a:p>
            <a:pPr marL="914400" indent="-457200">
              <a:buFont typeface="+mj-lt"/>
              <a:buAutoNum type="arabicPeriod"/>
            </a:pPr>
            <a:r>
              <a:rPr lang="en-US" dirty="0" smtClean="0"/>
              <a:t>Adherence to the 2-year CMS limit on participation in this service.</a:t>
            </a:r>
          </a:p>
          <a:p>
            <a:pPr marL="457200" indent="457200">
              <a:buFont typeface="+mj-lt"/>
              <a:buAutoNum type="arabicPeriod"/>
            </a:pPr>
            <a:r>
              <a:rPr lang="en-US" dirty="0" smtClean="0"/>
              <a:t>Services delivery on a 1:1 ratio of Staff-Participant.</a:t>
            </a:r>
          </a:p>
          <a:p>
            <a:pPr marL="457200" indent="457200">
              <a:buFont typeface="+mj-lt"/>
              <a:buAutoNum type="arabicPeriod"/>
            </a:pPr>
            <a:r>
              <a:rPr lang="en-US" dirty="0" smtClean="0"/>
              <a:t>Consistent practice of community integration activities.</a:t>
            </a:r>
          </a:p>
          <a:p>
            <a:pPr marL="457200" indent="0">
              <a:buNone/>
            </a:pPr>
            <a:r>
              <a:rPr lang="en-US" dirty="0" smtClean="0"/>
              <a:t>    </a:t>
            </a:r>
            <a:endParaRPr lang="en-US" dirty="0"/>
          </a:p>
          <a:p>
            <a:r>
              <a:rPr lang="en-US" dirty="0" smtClean="0"/>
              <a:t>Community Options will continue to provide guidance and follow-up as needed. </a:t>
            </a:r>
            <a:endParaRPr lang="en-US" dirty="0"/>
          </a:p>
        </p:txBody>
      </p:sp>
      <p:sp>
        <p:nvSpPr>
          <p:cNvPr id="4" name="Date Placeholder 3"/>
          <p:cNvSpPr>
            <a:spLocks noGrp="1"/>
          </p:cNvSpPr>
          <p:nvPr>
            <p:ph type="dt" sz="half" idx="10"/>
          </p:nvPr>
        </p:nvSpPr>
        <p:spPr/>
        <p:txBody>
          <a:bodyPr/>
          <a:lstStyle/>
          <a:p>
            <a:pPr>
              <a:defRPr/>
            </a:pPr>
            <a:fld id="{2073F150-37CA-4546-9875-D7A8B76DF73C}"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en-US" smtClean="0">
                <a:solidFill>
                  <a:prstClr val="black">
                    <a:tint val="75000"/>
                  </a:prstClr>
                </a:solidFill>
              </a:rPr>
              <a:t>Department of Social Services</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E0910F7-5D48-4D29-89D1-83725AECF732}" type="slidenum">
              <a:rPr lang="en-US" smtClean="0">
                <a:solidFill>
                  <a:prstClr val="black">
                    <a:tint val="75000"/>
                  </a:prstClr>
                </a:solidFill>
              </a:rPr>
              <a:pPr>
                <a:defRPr/>
              </a:pPr>
              <a:t>13</a:t>
            </a:fld>
            <a:endParaRPr lang="en-US" dirty="0">
              <a:solidFill>
                <a:prstClr val="black">
                  <a:tint val="75000"/>
                </a:prstClr>
              </a:solidFill>
            </a:endParaRPr>
          </a:p>
        </p:txBody>
      </p:sp>
    </p:spTree>
    <p:extLst>
      <p:ext uri="{BB962C8B-B14F-4D97-AF65-F5344CB8AC3E}">
        <p14:creationId xmlns:p14="http://schemas.microsoft.com/office/powerpoint/2010/main" val="39031611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SUPPORTED EMPLOYMENT</a:t>
            </a:r>
            <a:endParaRPr lang="en-US" dirty="0"/>
          </a:p>
        </p:txBody>
      </p:sp>
      <p:sp>
        <p:nvSpPr>
          <p:cNvPr id="3" name="Content Placeholder 2"/>
          <p:cNvSpPr>
            <a:spLocks noGrp="1"/>
          </p:cNvSpPr>
          <p:nvPr>
            <p:ph idx="1"/>
          </p:nvPr>
        </p:nvSpPr>
        <p:spPr>
          <a:xfrm>
            <a:off x="228600" y="914400"/>
            <a:ext cx="8458200" cy="5186363"/>
          </a:xfrm>
        </p:spPr>
        <p:txBody>
          <a:bodyPr/>
          <a:lstStyle/>
          <a:p>
            <a:r>
              <a:rPr lang="en-US" dirty="0" smtClean="0"/>
              <a:t>Site-specific assessments of 15 providers were conducted.</a:t>
            </a:r>
          </a:p>
          <a:p>
            <a:r>
              <a:rPr lang="en-US" dirty="0" smtClean="0"/>
              <a:t>A 17-question survey was administered to program participants.</a:t>
            </a:r>
          </a:p>
          <a:p>
            <a:r>
              <a:rPr lang="en-US" dirty="0" smtClean="0"/>
              <a:t>99.7% of participant responses matched program objectives.</a:t>
            </a:r>
          </a:p>
          <a:p>
            <a:r>
              <a:rPr lang="en-US" dirty="0" smtClean="0"/>
              <a:t>An additional 7 open-ended questions sought direct participant feedback that documented the significance of:</a:t>
            </a:r>
          </a:p>
          <a:p>
            <a:endParaRPr lang="en-US" sz="900" dirty="0" smtClean="0"/>
          </a:p>
          <a:p>
            <a:pPr marL="574675" indent="339725">
              <a:buFont typeface="+mj-lt"/>
              <a:buAutoNum type="arabicPeriod"/>
            </a:pPr>
            <a:r>
              <a:rPr lang="en-US" dirty="0" smtClean="0"/>
              <a:t>Increased self-esteem through wage earning.</a:t>
            </a:r>
          </a:p>
          <a:p>
            <a:pPr marL="574675" indent="339725">
              <a:buFont typeface="+mj-lt"/>
              <a:buAutoNum type="arabicPeriod"/>
            </a:pPr>
            <a:r>
              <a:rPr lang="en-US" dirty="0" smtClean="0"/>
              <a:t>Being appreciated by peers and co-workers.</a:t>
            </a:r>
          </a:p>
          <a:p>
            <a:pPr marL="574675" indent="339725">
              <a:buFont typeface="+mj-lt"/>
              <a:buAutoNum type="arabicPeriod"/>
            </a:pPr>
            <a:r>
              <a:rPr lang="en-US" dirty="0" smtClean="0"/>
              <a:t>Sharing the employment experience with others.</a:t>
            </a:r>
          </a:p>
          <a:p>
            <a:pPr marL="574675" indent="339725">
              <a:buFont typeface="+mj-lt"/>
              <a:buAutoNum type="arabicPeriod"/>
            </a:pPr>
            <a:r>
              <a:rPr lang="en-US" dirty="0" smtClean="0"/>
              <a:t>Making choices through independence.</a:t>
            </a:r>
          </a:p>
          <a:p>
            <a:pPr marL="574675" indent="339725">
              <a:buFont typeface="+mj-lt"/>
              <a:buAutoNum type="arabicPeriod"/>
            </a:pPr>
            <a:endParaRPr lang="en-US" sz="900" dirty="0" smtClean="0"/>
          </a:p>
          <a:p>
            <a:pPr marL="339725" indent="-339725"/>
            <a:r>
              <a:rPr lang="en-US" dirty="0" smtClean="0"/>
              <a:t>Community </a:t>
            </a:r>
            <a:r>
              <a:rPr lang="en-US" dirty="0"/>
              <a:t>Options will continue to provide guidance and follow-up as needed. </a:t>
            </a:r>
          </a:p>
          <a:p>
            <a:pPr marL="339725" indent="-339725"/>
            <a:endParaRPr lang="en-US" dirty="0"/>
          </a:p>
        </p:txBody>
      </p:sp>
      <p:sp>
        <p:nvSpPr>
          <p:cNvPr id="4" name="Date Placeholder 3"/>
          <p:cNvSpPr>
            <a:spLocks noGrp="1"/>
          </p:cNvSpPr>
          <p:nvPr>
            <p:ph type="dt" sz="half" idx="10"/>
          </p:nvPr>
        </p:nvSpPr>
        <p:spPr/>
        <p:txBody>
          <a:bodyPr/>
          <a:lstStyle/>
          <a:p>
            <a:pPr>
              <a:defRPr/>
            </a:pPr>
            <a:fld id="{2073F150-37CA-4546-9875-D7A8B76DF73C}"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en-US" smtClean="0">
                <a:solidFill>
                  <a:prstClr val="black">
                    <a:tint val="75000"/>
                  </a:prstClr>
                </a:solidFill>
              </a:rPr>
              <a:t>Department of Social Services</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E0910F7-5D48-4D29-89D1-83725AECF732}" type="slidenum">
              <a:rPr lang="en-US" smtClean="0">
                <a:solidFill>
                  <a:prstClr val="black">
                    <a:tint val="75000"/>
                  </a:prstClr>
                </a:solidFill>
              </a:rPr>
              <a:pPr>
                <a:defRPr/>
              </a:pPr>
              <a:t>14</a:t>
            </a:fld>
            <a:endParaRPr lang="en-US" dirty="0">
              <a:solidFill>
                <a:prstClr val="black">
                  <a:tint val="75000"/>
                </a:prstClr>
              </a:solidFill>
            </a:endParaRPr>
          </a:p>
        </p:txBody>
      </p:sp>
    </p:spTree>
    <p:extLst>
      <p:ext uri="{BB962C8B-B14F-4D97-AF65-F5344CB8AC3E}">
        <p14:creationId xmlns:p14="http://schemas.microsoft.com/office/powerpoint/2010/main" val="36616404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ABI GROUP DAY</a:t>
            </a:r>
            <a:endParaRPr lang="en-US" dirty="0"/>
          </a:p>
        </p:txBody>
      </p:sp>
      <p:sp>
        <p:nvSpPr>
          <p:cNvPr id="3" name="Content Placeholder 2"/>
          <p:cNvSpPr>
            <a:spLocks noGrp="1"/>
          </p:cNvSpPr>
          <p:nvPr>
            <p:ph idx="1"/>
          </p:nvPr>
        </p:nvSpPr>
        <p:spPr/>
        <p:txBody>
          <a:bodyPr/>
          <a:lstStyle/>
          <a:p>
            <a:r>
              <a:rPr lang="en-US" dirty="0" smtClean="0"/>
              <a:t>Service is  only recently being offered by the provider network</a:t>
            </a:r>
          </a:p>
          <a:p>
            <a:endParaRPr lang="en-US" dirty="0" smtClean="0"/>
          </a:p>
          <a:p>
            <a:r>
              <a:rPr lang="en-US" dirty="0" smtClean="0"/>
              <a:t>Utilized provider network to assist in the development and structure of the service delivery</a:t>
            </a:r>
          </a:p>
          <a:p>
            <a:endParaRPr lang="en-US" dirty="0" smtClean="0"/>
          </a:p>
          <a:p>
            <a:r>
              <a:rPr lang="en-US" dirty="0" smtClean="0"/>
              <a:t>Community engagement opportunities are a core component of the service</a:t>
            </a:r>
          </a:p>
          <a:p>
            <a:pPr marL="0" indent="0">
              <a:buNone/>
            </a:pPr>
            <a:endParaRPr lang="en-US" dirty="0" smtClean="0"/>
          </a:p>
          <a:p>
            <a:r>
              <a:rPr lang="en-US" dirty="0" smtClean="0"/>
              <a:t>DSS intends to work with the provider network to further develop and enhance this service to be an integral part of the service plan</a:t>
            </a:r>
          </a:p>
          <a:p>
            <a:endParaRPr lang="en-US" dirty="0"/>
          </a:p>
        </p:txBody>
      </p:sp>
      <p:sp>
        <p:nvSpPr>
          <p:cNvPr id="4" name="Date Placeholder 3"/>
          <p:cNvSpPr>
            <a:spLocks noGrp="1"/>
          </p:cNvSpPr>
          <p:nvPr>
            <p:ph type="dt" sz="half" idx="10"/>
          </p:nvPr>
        </p:nvSpPr>
        <p:spPr/>
        <p:txBody>
          <a:bodyPr/>
          <a:lstStyle/>
          <a:p>
            <a:pPr>
              <a:defRPr/>
            </a:pPr>
            <a:fld id="{2073F150-37CA-4546-9875-D7A8B76DF73C}"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en-US" smtClean="0">
                <a:solidFill>
                  <a:prstClr val="black">
                    <a:tint val="75000"/>
                  </a:prstClr>
                </a:solidFill>
              </a:rPr>
              <a:t>Department of Social Services</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E0910F7-5D48-4D29-89D1-83725AECF732}" type="slidenum">
              <a:rPr lang="en-US" smtClean="0">
                <a:solidFill>
                  <a:prstClr val="black">
                    <a:tint val="75000"/>
                  </a:prstClr>
                </a:solidFill>
              </a:rPr>
              <a:pPr>
                <a:defRPr/>
              </a:pPr>
              <a:t>15</a:t>
            </a:fld>
            <a:endParaRPr lang="en-US" dirty="0">
              <a:solidFill>
                <a:prstClr val="black">
                  <a:tint val="75000"/>
                </a:prstClr>
              </a:solidFill>
            </a:endParaRPr>
          </a:p>
        </p:txBody>
      </p:sp>
    </p:spTree>
    <p:extLst>
      <p:ext uri="{BB962C8B-B14F-4D97-AF65-F5344CB8AC3E}">
        <p14:creationId xmlns:p14="http://schemas.microsoft.com/office/powerpoint/2010/main" val="29545147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RESIDENTIAL CARE HOMES</a:t>
            </a:r>
            <a:endParaRPr lang="en-US" dirty="0"/>
          </a:p>
        </p:txBody>
      </p:sp>
      <p:sp>
        <p:nvSpPr>
          <p:cNvPr id="3" name="Content Placeholder 2"/>
          <p:cNvSpPr>
            <a:spLocks noGrp="1"/>
          </p:cNvSpPr>
          <p:nvPr>
            <p:ph idx="1"/>
          </p:nvPr>
        </p:nvSpPr>
        <p:spPr/>
        <p:txBody>
          <a:bodyPr/>
          <a:lstStyle/>
          <a:p>
            <a:r>
              <a:rPr lang="en-US" dirty="0" smtClean="0"/>
              <a:t>Site-specific surveys were conducted at 43 RCHs.</a:t>
            </a:r>
          </a:p>
          <a:p>
            <a:endParaRPr lang="en-US" dirty="0" smtClean="0"/>
          </a:p>
          <a:p>
            <a:r>
              <a:rPr lang="en-US" dirty="0" smtClean="0"/>
              <a:t>A 32-question survey was administered to staff and residents by Community Options’ Clinical and Social Work staff.</a:t>
            </a:r>
          </a:p>
          <a:p>
            <a:endParaRPr lang="en-US" dirty="0" smtClean="0"/>
          </a:p>
          <a:p>
            <a:r>
              <a:rPr lang="en-US" dirty="0" smtClean="0"/>
              <a:t>DSS </a:t>
            </a:r>
            <a:r>
              <a:rPr lang="en-US" dirty="0"/>
              <a:t>has established a workgroup with DPH to improve rental/lease agreements that include eviction protections</a:t>
            </a:r>
            <a:r>
              <a:rPr lang="en-US" dirty="0" smtClean="0"/>
              <a:t>.</a:t>
            </a:r>
          </a:p>
          <a:p>
            <a:endParaRPr lang="en-US" dirty="0"/>
          </a:p>
          <a:p>
            <a:r>
              <a:rPr lang="en-US" dirty="0"/>
              <a:t>Community Options will conduct future setting surveys and work with providers on other areas such as choice, privacy, and options on coming/going policy.         </a:t>
            </a:r>
          </a:p>
          <a:p>
            <a:endParaRPr lang="en-US" dirty="0"/>
          </a:p>
        </p:txBody>
      </p:sp>
      <p:sp>
        <p:nvSpPr>
          <p:cNvPr id="4" name="Date Placeholder 3"/>
          <p:cNvSpPr>
            <a:spLocks noGrp="1"/>
          </p:cNvSpPr>
          <p:nvPr>
            <p:ph type="dt" sz="half" idx="10"/>
          </p:nvPr>
        </p:nvSpPr>
        <p:spPr/>
        <p:txBody>
          <a:bodyPr/>
          <a:lstStyle/>
          <a:p>
            <a:pPr>
              <a:defRPr/>
            </a:pPr>
            <a:fld id="{2073F150-37CA-4546-9875-D7A8B76DF73C}"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en-US" smtClean="0">
                <a:solidFill>
                  <a:prstClr val="black">
                    <a:tint val="75000"/>
                  </a:prstClr>
                </a:solidFill>
              </a:rPr>
              <a:t>Department of Social Services</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E0910F7-5D48-4D29-89D1-83725AECF732}" type="slidenum">
              <a:rPr lang="en-US" smtClean="0">
                <a:solidFill>
                  <a:prstClr val="black">
                    <a:tint val="75000"/>
                  </a:prstClr>
                </a:solidFill>
              </a:rPr>
              <a:pPr>
                <a:defRPr/>
              </a:pPr>
              <a:t>16</a:t>
            </a:fld>
            <a:endParaRPr lang="en-US" dirty="0">
              <a:solidFill>
                <a:prstClr val="black">
                  <a:tint val="75000"/>
                </a:prstClr>
              </a:solidFill>
            </a:endParaRPr>
          </a:p>
        </p:txBody>
      </p:sp>
    </p:spTree>
    <p:extLst>
      <p:ext uri="{BB962C8B-B14F-4D97-AF65-F5344CB8AC3E}">
        <p14:creationId xmlns:p14="http://schemas.microsoft.com/office/powerpoint/2010/main" val="8720212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ABI Provider Owned and Controlled Homes</a:t>
            </a:r>
            <a:endParaRPr lang="en-US" sz="2400" dirty="0"/>
          </a:p>
        </p:txBody>
      </p:sp>
      <p:sp>
        <p:nvSpPr>
          <p:cNvPr id="3" name="Content Placeholder 2"/>
          <p:cNvSpPr>
            <a:spLocks noGrp="1"/>
          </p:cNvSpPr>
          <p:nvPr>
            <p:ph idx="1"/>
          </p:nvPr>
        </p:nvSpPr>
        <p:spPr>
          <a:xfrm>
            <a:off x="304800" y="914400"/>
            <a:ext cx="8229600" cy="5186363"/>
          </a:xfrm>
        </p:spPr>
        <p:txBody>
          <a:bodyPr/>
          <a:lstStyle/>
          <a:p>
            <a:r>
              <a:rPr lang="en-US" dirty="0" smtClean="0"/>
              <a:t>Site-specific assessments were conducted among 8 providers and 24 residences.</a:t>
            </a:r>
          </a:p>
          <a:p>
            <a:r>
              <a:rPr lang="en-US" dirty="0" smtClean="0"/>
              <a:t>No Heightened Scrutiny settings were identified. </a:t>
            </a:r>
          </a:p>
          <a:p>
            <a:r>
              <a:rPr lang="en-US" dirty="0" smtClean="0"/>
              <a:t>Providers were asked 30 questions covering choice, community access, living space, staff interaction and privacy.</a:t>
            </a:r>
          </a:p>
          <a:p>
            <a:r>
              <a:rPr lang="en-US" dirty="0" smtClean="0"/>
              <a:t>All providers were identified as essentially meeting HCBS requirements with 5 areas </a:t>
            </a:r>
            <a:r>
              <a:rPr lang="en-US" smtClean="0"/>
              <a:t>requiring </a:t>
            </a:r>
            <a:r>
              <a:rPr lang="en-US" smtClean="0"/>
              <a:t>attention</a:t>
            </a:r>
            <a:endParaRPr lang="en-US" dirty="0" smtClean="0"/>
          </a:p>
          <a:p>
            <a:r>
              <a:rPr lang="en-US" dirty="0" smtClean="0"/>
              <a:t>Community Options will conduct future setting surveys and work with providers on other areas such as choice, privacy, and options on coming/going policy.   </a:t>
            </a:r>
          </a:p>
          <a:p>
            <a:r>
              <a:rPr lang="en-US" dirty="0" smtClean="0"/>
              <a:t>Site visits will be done as needed      </a:t>
            </a:r>
          </a:p>
        </p:txBody>
      </p:sp>
      <p:sp>
        <p:nvSpPr>
          <p:cNvPr id="4" name="Date Placeholder 3"/>
          <p:cNvSpPr>
            <a:spLocks noGrp="1"/>
          </p:cNvSpPr>
          <p:nvPr>
            <p:ph type="dt" sz="half" idx="10"/>
          </p:nvPr>
        </p:nvSpPr>
        <p:spPr/>
        <p:txBody>
          <a:bodyPr/>
          <a:lstStyle/>
          <a:p>
            <a:pPr>
              <a:defRPr/>
            </a:pPr>
            <a:fld id="{2073F150-37CA-4546-9875-D7A8B76DF73C}"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en-US" smtClean="0">
                <a:solidFill>
                  <a:prstClr val="black">
                    <a:tint val="75000"/>
                  </a:prstClr>
                </a:solidFill>
              </a:rPr>
              <a:t>Department of Social Services</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E0910F7-5D48-4D29-89D1-83725AECF732}" type="slidenum">
              <a:rPr lang="en-US" smtClean="0">
                <a:solidFill>
                  <a:prstClr val="black">
                    <a:tint val="75000"/>
                  </a:prstClr>
                </a:solidFill>
              </a:rPr>
              <a:pPr>
                <a:defRPr/>
              </a:pPr>
              <a:t>17</a:t>
            </a:fld>
            <a:endParaRPr lang="en-US" dirty="0">
              <a:solidFill>
                <a:prstClr val="black">
                  <a:tint val="75000"/>
                </a:prstClr>
              </a:solidFill>
            </a:endParaRPr>
          </a:p>
        </p:txBody>
      </p:sp>
    </p:spTree>
    <p:extLst>
      <p:ext uri="{BB962C8B-B14F-4D97-AF65-F5344CB8AC3E}">
        <p14:creationId xmlns:p14="http://schemas.microsoft.com/office/powerpoint/2010/main" val="21543862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RESIDENTIAL CARE HOMES</a:t>
            </a:r>
            <a:endParaRPr lang="en-US" dirty="0"/>
          </a:p>
        </p:txBody>
      </p:sp>
      <p:sp>
        <p:nvSpPr>
          <p:cNvPr id="3" name="Content Placeholder 2"/>
          <p:cNvSpPr>
            <a:spLocks noGrp="1"/>
          </p:cNvSpPr>
          <p:nvPr>
            <p:ph idx="1"/>
          </p:nvPr>
        </p:nvSpPr>
        <p:spPr/>
        <p:txBody>
          <a:bodyPr/>
          <a:lstStyle/>
          <a:p>
            <a:r>
              <a:rPr lang="en-US" dirty="0" smtClean="0"/>
              <a:t>Included only in CHCPE waiver</a:t>
            </a:r>
          </a:p>
          <a:p>
            <a:r>
              <a:rPr lang="en-US" dirty="0" smtClean="0"/>
              <a:t>Approximately 250 waiver participants are impacted in 43 sites</a:t>
            </a:r>
          </a:p>
          <a:p>
            <a:r>
              <a:rPr lang="en-US" dirty="0" smtClean="0"/>
              <a:t>Community Options staff visited and assessed all 43 sites</a:t>
            </a:r>
          </a:p>
          <a:p>
            <a:r>
              <a:rPr lang="en-US" dirty="0" smtClean="0"/>
              <a:t>Met with for profit and not for profit associations several times</a:t>
            </a:r>
          </a:p>
          <a:p>
            <a:r>
              <a:rPr lang="en-US" dirty="0" smtClean="0"/>
              <a:t>Interagency workgroup that includes DSS, DPH, representatives of the associations, the state ombudsman and legal services</a:t>
            </a:r>
          </a:p>
          <a:p>
            <a:r>
              <a:rPr lang="en-US" dirty="0" smtClean="0"/>
              <a:t>Goal of the group is to modify statutes</a:t>
            </a:r>
            <a:r>
              <a:rPr lang="en-US" dirty="0"/>
              <a:t> </a:t>
            </a:r>
            <a:r>
              <a:rPr lang="en-US" dirty="0" smtClean="0"/>
              <a:t>and  regulations related to RCH’s to reflect a community based rather than institutional framework</a:t>
            </a:r>
            <a:endParaRPr lang="en-US" dirty="0"/>
          </a:p>
        </p:txBody>
      </p:sp>
      <p:sp>
        <p:nvSpPr>
          <p:cNvPr id="4" name="Date Placeholder 3"/>
          <p:cNvSpPr>
            <a:spLocks noGrp="1"/>
          </p:cNvSpPr>
          <p:nvPr>
            <p:ph type="dt" sz="half" idx="10"/>
          </p:nvPr>
        </p:nvSpPr>
        <p:spPr/>
        <p:txBody>
          <a:bodyPr/>
          <a:lstStyle/>
          <a:p>
            <a:pPr>
              <a:defRPr/>
            </a:pPr>
            <a:fld id="{2073F150-37CA-4546-9875-D7A8B76DF73C}"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en-US" smtClean="0">
                <a:solidFill>
                  <a:prstClr val="black">
                    <a:tint val="75000"/>
                  </a:prstClr>
                </a:solidFill>
              </a:rPr>
              <a:t>Department of Social Services</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E0910F7-5D48-4D29-89D1-83725AECF732}" type="slidenum">
              <a:rPr lang="en-US" smtClean="0">
                <a:solidFill>
                  <a:prstClr val="black">
                    <a:tint val="75000"/>
                  </a:prstClr>
                </a:solidFill>
              </a:rPr>
              <a:pPr>
                <a:defRPr/>
              </a:pPr>
              <a:t>18</a:t>
            </a:fld>
            <a:endParaRPr lang="en-US" dirty="0">
              <a:solidFill>
                <a:prstClr val="black">
                  <a:tint val="75000"/>
                </a:prstClr>
              </a:solidFill>
            </a:endParaRPr>
          </a:p>
        </p:txBody>
      </p:sp>
    </p:spTree>
    <p:extLst>
      <p:ext uri="{BB962C8B-B14F-4D97-AF65-F5344CB8AC3E}">
        <p14:creationId xmlns:p14="http://schemas.microsoft.com/office/powerpoint/2010/main" val="27156712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RESIDENTIAL CARE HOMES	</a:t>
            </a:r>
            <a:endParaRPr lang="en-US" dirty="0"/>
          </a:p>
        </p:txBody>
      </p:sp>
      <p:sp>
        <p:nvSpPr>
          <p:cNvPr id="3" name="Content Placeholder 2"/>
          <p:cNvSpPr>
            <a:spLocks noGrp="1"/>
          </p:cNvSpPr>
          <p:nvPr>
            <p:ph idx="1"/>
          </p:nvPr>
        </p:nvSpPr>
        <p:spPr/>
        <p:txBody>
          <a:bodyPr/>
          <a:lstStyle/>
          <a:p>
            <a:r>
              <a:rPr lang="en-US" sz="2000" dirty="0" smtClean="0"/>
              <a:t>Home has the </a:t>
            </a:r>
            <a:r>
              <a:rPr lang="en-US" sz="2000" b="1" dirty="0" smtClean="0"/>
              <a:t>option of choosing </a:t>
            </a:r>
            <a:r>
              <a:rPr lang="en-US" sz="2000" dirty="0" smtClean="0"/>
              <a:t>to be recognized as a home and community based setting allowing them to serve residents on the waiver</a:t>
            </a:r>
          </a:p>
          <a:p>
            <a:r>
              <a:rPr lang="en-US" sz="2000" dirty="0" smtClean="0"/>
              <a:t>DSS considering rate structure for services similar to Assisted Living waiver services with different levels based on units of service needed</a:t>
            </a:r>
          </a:p>
          <a:p>
            <a:r>
              <a:rPr lang="en-US" sz="2000" dirty="0" smtClean="0"/>
              <a:t>Will include a reimbursement for CORE services which are general cleaning, laundry and general homemaker type services</a:t>
            </a:r>
          </a:p>
          <a:p>
            <a:r>
              <a:rPr lang="en-US" sz="2000" dirty="0" smtClean="0"/>
              <a:t>If they choose not to participate, waiver participants will be offered other living arrangements that comport with the settings requirements or remain where they are and lose access to their HCBS waiver services. Deadline for completion is March of 2022.</a:t>
            </a:r>
          </a:p>
          <a:p>
            <a:r>
              <a:rPr lang="en-US" sz="2000" dirty="0" smtClean="0"/>
              <a:t>DPH envisions adding a section to the RCH license that contains special requirements specific to the HCBS settings requirements and has agreed to meet with representatives of the associations to discuss concerns</a:t>
            </a:r>
          </a:p>
          <a:p>
            <a:endParaRPr lang="en-US" dirty="0"/>
          </a:p>
        </p:txBody>
      </p:sp>
      <p:sp>
        <p:nvSpPr>
          <p:cNvPr id="4" name="Date Placeholder 3"/>
          <p:cNvSpPr>
            <a:spLocks noGrp="1"/>
          </p:cNvSpPr>
          <p:nvPr>
            <p:ph type="dt" sz="half" idx="10"/>
          </p:nvPr>
        </p:nvSpPr>
        <p:spPr/>
        <p:txBody>
          <a:bodyPr/>
          <a:lstStyle/>
          <a:p>
            <a:pPr>
              <a:defRPr/>
            </a:pPr>
            <a:fld id="{2073F150-37CA-4546-9875-D7A8B76DF73C}"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en-US" smtClean="0">
                <a:solidFill>
                  <a:prstClr val="black">
                    <a:tint val="75000"/>
                  </a:prstClr>
                </a:solidFill>
              </a:rPr>
              <a:t>Department of Social Services</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E0910F7-5D48-4D29-89D1-83725AECF732}" type="slidenum">
              <a:rPr lang="en-US" smtClean="0">
                <a:solidFill>
                  <a:prstClr val="black">
                    <a:tint val="75000"/>
                  </a:prstClr>
                </a:solidFill>
              </a:rPr>
              <a:pPr>
                <a:defRPr/>
              </a:pPr>
              <a:t>19</a:t>
            </a:fld>
            <a:endParaRPr lang="en-US" dirty="0">
              <a:solidFill>
                <a:prstClr val="black">
                  <a:tint val="75000"/>
                </a:prstClr>
              </a:solidFill>
            </a:endParaRPr>
          </a:p>
        </p:txBody>
      </p:sp>
    </p:spTree>
    <p:extLst>
      <p:ext uri="{BB962C8B-B14F-4D97-AF65-F5344CB8AC3E}">
        <p14:creationId xmlns:p14="http://schemas.microsoft.com/office/powerpoint/2010/main" val="1385948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January 2014 CMS published the final rule with the following objectives:</a:t>
            </a:r>
          </a:p>
          <a:p>
            <a:pPr lvl="1"/>
            <a:r>
              <a:rPr lang="en-US" dirty="0" smtClean="0"/>
              <a:t>To support enhanced quality in HCBS programs</a:t>
            </a:r>
          </a:p>
          <a:p>
            <a:pPr lvl="1"/>
            <a:r>
              <a:rPr lang="en-US" dirty="0" smtClean="0"/>
              <a:t>Add protections for individuals receiving services</a:t>
            </a:r>
          </a:p>
          <a:p>
            <a:pPr lvl="1"/>
            <a:r>
              <a:rPr lang="en-US" dirty="0" smtClean="0"/>
              <a:t>Ensure recipients have full access to the benefits of community living</a:t>
            </a:r>
          </a:p>
          <a:p>
            <a:pPr lvl="1"/>
            <a:r>
              <a:rPr lang="en-US" dirty="0" smtClean="0"/>
              <a:t>Participants are able to receive care in the most integrated setting</a:t>
            </a:r>
          </a:p>
          <a:p>
            <a:endParaRPr lang="en-US" dirty="0"/>
          </a:p>
        </p:txBody>
      </p:sp>
      <p:sp>
        <p:nvSpPr>
          <p:cNvPr id="4" name="Date Placeholder 3"/>
          <p:cNvSpPr>
            <a:spLocks noGrp="1"/>
          </p:cNvSpPr>
          <p:nvPr>
            <p:ph type="dt" sz="half" idx="10"/>
          </p:nvPr>
        </p:nvSpPr>
        <p:spPr/>
        <p:txBody>
          <a:bodyPr/>
          <a:lstStyle/>
          <a:p>
            <a:pPr>
              <a:defRPr/>
            </a:pPr>
            <a:fld id="{2073F150-37CA-4546-9875-D7A8B76DF73C}"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en-US" smtClean="0">
                <a:solidFill>
                  <a:prstClr val="black">
                    <a:tint val="75000"/>
                  </a:prstClr>
                </a:solidFill>
              </a:rPr>
              <a:t>Department of Social Services</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E0910F7-5D48-4D29-89D1-83725AECF732}" type="slidenum">
              <a:rPr lang="en-US" smtClean="0">
                <a:solidFill>
                  <a:prstClr val="black">
                    <a:tint val="75000"/>
                  </a:prstClr>
                </a:solidFill>
              </a:rPr>
              <a:pPr>
                <a:defRPr/>
              </a:pPr>
              <a:t>2</a:t>
            </a:fld>
            <a:endParaRPr lang="en-US" dirty="0">
              <a:solidFill>
                <a:prstClr val="black">
                  <a:tint val="75000"/>
                </a:prstClr>
              </a:solidFill>
            </a:endParaRPr>
          </a:p>
        </p:txBody>
      </p:sp>
    </p:spTree>
    <p:extLst>
      <p:ext uri="{BB962C8B-B14F-4D97-AF65-F5344CB8AC3E}">
        <p14:creationId xmlns:p14="http://schemas.microsoft.com/office/powerpoint/2010/main" val="28634621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RESIDENTIAL CARE HOMES</a:t>
            </a:r>
            <a:endParaRPr lang="en-US" dirty="0"/>
          </a:p>
        </p:txBody>
      </p:sp>
      <p:sp>
        <p:nvSpPr>
          <p:cNvPr id="3" name="Content Placeholder 2"/>
          <p:cNvSpPr>
            <a:spLocks noGrp="1"/>
          </p:cNvSpPr>
          <p:nvPr>
            <p:ph idx="1"/>
          </p:nvPr>
        </p:nvSpPr>
        <p:spPr/>
        <p:txBody>
          <a:bodyPr/>
          <a:lstStyle/>
          <a:p>
            <a:r>
              <a:rPr lang="en-US" dirty="0" smtClean="0"/>
              <a:t>Workgroup is currently working on a sample tenancy agreement that offers protections against eviction comparable to those that exist in landlord tenant law</a:t>
            </a:r>
          </a:p>
          <a:p>
            <a:r>
              <a:rPr lang="en-US" dirty="0" smtClean="0"/>
              <a:t>Community Options staff will be conducting site visits of RCHs in 2018</a:t>
            </a:r>
          </a:p>
          <a:p>
            <a:r>
              <a:rPr lang="en-US" dirty="0" smtClean="0"/>
              <a:t>Best practice workgroup of for profit and not for profit RCHs currently being convened to develop best practice recommendations around:</a:t>
            </a:r>
          </a:p>
          <a:p>
            <a:pPr lvl="1"/>
            <a:r>
              <a:rPr lang="en-US" dirty="0" smtClean="0"/>
              <a:t>Privacy concerns, lockable doors, who has key access</a:t>
            </a:r>
          </a:p>
          <a:p>
            <a:pPr lvl="1"/>
            <a:r>
              <a:rPr lang="en-US" dirty="0" smtClean="0"/>
              <a:t>Freedom to decorate and furnish the unit</a:t>
            </a:r>
          </a:p>
          <a:p>
            <a:pPr lvl="1"/>
            <a:r>
              <a:rPr lang="en-US" dirty="0" smtClean="0"/>
              <a:t>Control over schedule and access to food</a:t>
            </a:r>
          </a:p>
          <a:p>
            <a:pPr lvl="1"/>
            <a:r>
              <a:rPr lang="en-US" dirty="0" smtClean="0"/>
              <a:t>Visitor access</a:t>
            </a:r>
          </a:p>
          <a:p>
            <a:pPr lvl="1"/>
            <a:r>
              <a:rPr lang="en-US" dirty="0" smtClean="0"/>
              <a:t>Any accessibility issues</a:t>
            </a:r>
          </a:p>
          <a:p>
            <a:pPr marL="0" indent="0">
              <a:buNone/>
            </a:pPr>
            <a:endParaRPr lang="en-US" dirty="0"/>
          </a:p>
        </p:txBody>
      </p:sp>
      <p:sp>
        <p:nvSpPr>
          <p:cNvPr id="4" name="Date Placeholder 3"/>
          <p:cNvSpPr>
            <a:spLocks noGrp="1"/>
          </p:cNvSpPr>
          <p:nvPr>
            <p:ph type="dt" sz="half" idx="10"/>
          </p:nvPr>
        </p:nvSpPr>
        <p:spPr/>
        <p:txBody>
          <a:bodyPr/>
          <a:lstStyle/>
          <a:p>
            <a:pPr>
              <a:defRPr/>
            </a:pPr>
            <a:fld id="{2073F150-37CA-4546-9875-D7A8B76DF73C}"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en-US" smtClean="0">
                <a:solidFill>
                  <a:prstClr val="black">
                    <a:tint val="75000"/>
                  </a:prstClr>
                </a:solidFill>
              </a:rPr>
              <a:t>Department of Social Services</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E0910F7-5D48-4D29-89D1-83725AECF732}" type="slidenum">
              <a:rPr lang="en-US" smtClean="0">
                <a:solidFill>
                  <a:prstClr val="black">
                    <a:tint val="75000"/>
                  </a:prstClr>
                </a:solidFill>
              </a:rPr>
              <a:pPr>
                <a:defRPr/>
              </a:pPr>
              <a:t>20</a:t>
            </a:fld>
            <a:endParaRPr lang="en-US" dirty="0">
              <a:solidFill>
                <a:prstClr val="black">
                  <a:tint val="75000"/>
                </a:prstClr>
              </a:solidFill>
            </a:endParaRPr>
          </a:p>
        </p:txBody>
      </p:sp>
    </p:spTree>
    <p:extLst>
      <p:ext uri="{BB962C8B-B14F-4D97-AF65-F5344CB8AC3E}">
        <p14:creationId xmlns:p14="http://schemas.microsoft.com/office/powerpoint/2010/main" val="11274333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lstStyle/>
          <a:p>
            <a:r>
              <a:rPr lang="en-US" dirty="0" smtClean="0"/>
              <a:t>We are currently in 30 day comment period</a:t>
            </a:r>
          </a:p>
          <a:p>
            <a:r>
              <a:rPr lang="en-US" dirty="0" smtClean="0"/>
              <a:t>Comments will be compiled and included with the submission of the plan to CMS</a:t>
            </a:r>
          </a:p>
          <a:p>
            <a:r>
              <a:rPr lang="en-US" dirty="0" smtClean="0"/>
              <a:t>Currently constructing a provider tool kit</a:t>
            </a:r>
            <a:endParaRPr lang="en-US" dirty="0"/>
          </a:p>
        </p:txBody>
      </p:sp>
      <p:sp>
        <p:nvSpPr>
          <p:cNvPr id="4" name="Date Placeholder 3"/>
          <p:cNvSpPr>
            <a:spLocks noGrp="1"/>
          </p:cNvSpPr>
          <p:nvPr>
            <p:ph type="dt" sz="half" idx="10"/>
          </p:nvPr>
        </p:nvSpPr>
        <p:spPr/>
        <p:txBody>
          <a:bodyPr/>
          <a:lstStyle/>
          <a:p>
            <a:pPr>
              <a:defRPr/>
            </a:pPr>
            <a:fld id="{2073F150-37CA-4546-9875-D7A8B76DF73C}"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en-US" smtClean="0">
                <a:solidFill>
                  <a:prstClr val="black">
                    <a:tint val="75000"/>
                  </a:prstClr>
                </a:solidFill>
              </a:rPr>
              <a:t>Department of Social Services</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E0910F7-5D48-4D29-89D1-83725AECF732}" type="slidenum">
              <a:rPr lang="en-US" smtClean="0">
                <a:solidFill>
                  <a:prstClr val="black">
                    <a:tint val="75000"/>
                  </a:prstClr>
                </a:solidFill>
              </a:rPr>
              <a:pPr>
                <a:defRPr/>
              </a:pPr>
              <a:t>21</a:t>
            </a:fld>
            <a:endParaRPr lang="en-US" dirty="0">
              <a:solidFill>
                <a:prstClr val="black">
                  <a:tint val="75000"/>
                </a:prstClr>
              </a:solidFill>
            </a:endParaRPr>
          </a:p>
        </p:txBody>
      </p:sp>
    </p:spTree>
    <p:extLst>
      <p:ext uri="{BB962C8B-B14F-4D97-AF65-F5344CB8AC3E}">
        <p14:creationId xmlns:p14="http://schemas.microsoft.com/office/powerpoint/2010/main" val="40357834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Content Placeholder 2"/>
          <p:cNvSpPr>
            <a:spLocks noGrp="1"/>
          </p:cNvSpPr>
          <p:nvPr>
            <p:ph idx="1"/>
          </p:nvPr>
        </p:nvSpPr>
        <p:spPr/>
        <p:txBody>
          <a:bodyPr/>
          <a:lstStyle/>
          <a:p>
            <a:r>
              <a:rPr lang="en-US" dirty="0" smtClean="0"/>
              <a:t>Plan </a:t>
            </a:r>
            <a:r>
              <a:rPr lang="en-US" dirty="0"/>
              <a:t>is available at </a:t>
            </a:r>
            <a:r>
              <a:rPr lang="en-US" dirty="0">
                <a:hlinkClick r:id="rId2"/>
              </a:rPr>
              <a:t>https://portal.ct.gov/-/</a:t>
            </a:r>
            <a:r>
              <a:rPr lang="en-US" dirty="0" smtClean="0">
                <a:hlinkClick r:id="rId2"/>
              </a:rPr>
              <a:t>media/Departments-and-Agencies/DSS/Health-and-Home-Care/Community-Options/CT-STP-Amendment-Final-08-01-2018.pdf?la=en</a:t>
            </a:r>
            <a:endParaRPr lang="en-US" dirty="0" smtClean="0"/>
          </a:p>
          <a:p>
            <a:r>
              <a:rPr lang="en-US" dirty="0" smtClean="0"/>
              <a:t>Or on the DSS web under Community Options Documents and Forms at the bottom of the page</a:t>
            </a:r>
          </a:p>
          <a:p>
            <a:r>
              <a:rPr lang="en-US" dirty="0" smtClean="0"/>
              <a:t>Send comments to </a:t>
            </a:r>
            <a:r>
              <a:rPr lang="en-US" dirty="0" smtClean="0">
                <a:hlinkClick r:id="rId3"/>
              </a:rPr>
              <a:t>Kathy.a.bruni@ct.gov</a:t>
            </a:r>
            <a:r>
              <a:rPr lang="en-US" dirty="0" smtClean="0"/>
              <a:t> by September 2, 2018</a:t>
            </a:r>
          </a:p>
          <a:p>
            <a:endParaRPr lang="en-US" dirty="0"/>
          </a:p>
        </p:txBody>
      </p:sp>
      <p:sp>
        <p:nvSpPr>
          <p:cNvPr id="4" name="Date Placeholder 3"/>
          <p:cNvSpPr>
            <a:spLocks noGrp="1"/>
          </p:cNvSpPr>
          <p:nvPr>
            <p:ph type="dt" sz="half" idx="10"/>
          </p:nvPr>
        </p:nvSpPr>
        <p:spPr/>
        <p:txBody>
          <a:bodyPr/>
          <a:lstStyle/>
          <a:p>
            <a:pPr>
              <a:defRPr/>
            </a:pPr>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en-US" smtClean="0">
                <a:solidFill>
                  <a:prstClr val="black">
                    <a:tint val="75000"/>
                  </a:prstClr>
                </a:solidFill>
              </a:rPr>
              <a:t>Department of Social Services</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E0910F7-5D48-4D29-89D1-83725AECF732}" type="slidenum">
              <a:rPr lang="en-US" smtClean="0">
                <a:solidFill>
                  <a:prstClr val="black">
                    <a:tint val="75000"/>
                  </a:prstClr>
                </a:solidFill>
              </a:rPr>
              <a:pPr>
                <a:defRPr/>
              </a:pPr>
              <a:t>22</a:t>
            </a:fld>
            <a:endParaRPr lang="en-US" dirty="0">
              <a:solidFill>
                <a:prstClr val="black">
                  <a:tint val="75000"/>
                </a:prstClr>
              </a:solidFill>
            </a:endParaRPr>
          </a:p>
        </p:txBody>
      </p:sp>
    </p:spTree>
    <p:extLst>
      <p:ext uri="{BB962C8B-B14F-4D97-AF65-F5344CB8AC3E}">
        <p14:creationId xmlns:p14="http://schemas.microsoft.com/office/powerpoint/2010/main" val="420931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PROVISIONS</a:t>
            </a:r>
            <a:endParaRPr lang="en-US" dirty="0"/>
          </a:p>
        </p:txBody>
      </p:sp>
      <p:sp>
        <p:nvSpPr>
          <p:cNvPr id="3" name="Content Placeholder 2"/>
          <p:cNvSpPr>
            <a:spLocks noGrp="1"/>
          </p:cNvSpPr>
          <p:nvPr>
            <p:ph idx="1"/>
          </p:nvPr>
        </p:nvSpPr>
        <p:spPr/>
        <p:txBody>
          <a:bodyPr/>
          <a:lstStyle/>
          <a:p>
            <a:r>
              <a:rPr lang="en-US" dirty="0" smtClean="0"/>
              <a:t>Impacts a range of HCBS programs including 1915(c), 1915(</a:t>
            </a:r>
            <a:r>
              <a:rPr lang="en-US" dirty="0" err="1" smtClean="0"/>
              <a:t>i</a:t>
            </a:r>
            <a:r>
              <a:rPr lang="en-US" dirty="0" smtClean="0"/>
              <a:t>)and 1915(k)</a:t>
            </a:r>
          </a:p>
          <a:p>
            <a:r>
              <a:rPr lang="en-US" b="1" dirty="0" smtClean="0"/>
              <a:t>Establishes requirements for Home and Community Based Settings</a:t>
            </a:r>
          </a:p>
          <a:p>
            <a:r>
              <a:rPr lang="en-US" dirty="0" smtClean="0"/>
              <a:t>Defines person centered planning requirements</a:t>
            </a:r>
          </a:p>
          <a:p>
            <a:r>
              <a:rPr lang="en-US" dirty="0" smtClean="0"/>
              <a:t>Provides options to states to combine waiver populations into one waiver</a:t>
            </a:r>
          </a:p>
          <a:p>
            <a:r>
              <a:rPr lang="en-US" dirty="0" smtClean="0"/>
              <a:t>Clarifies the timing of waiver amendments and public input requirements</a:t>
            </a:r>
          </a:p>
          <a:p>
            <a:r>
              <a:rPr lang="en-US" dirty="0" smtClean="0"/>
              <a:t>Provides CMS additional compliance options for HCBS programs</a:t>
            </a:r>
            <a:endParaRPr lang="en-US" dirty="0"/>
          </a:p>
        </p:txBody>
      </p:sp>
      <p:sp>
        <p:nvSpPr>
          <p:cNvPr id="4" name="Date Placeholder 3"/>
          <p:cNvSpPr>
            <a:spLocks noGrp="1"/>
          </p:cNvSpPr>
          <p:nvPr>
            <p:ph type="dt" sz="half" idx="10"/>
          </p:nvPr>
        </p:nvSpPr>
        <p:spPr/>
        <p:txBody>
          <a:bodyPr/>
          <a:lstStyle/>
          <a:p>
            <a:pPr>
              <a:defRPr/>
            </a:pPr>
            <a:fld id="{2073F150-37CA-4546-9875-D7A8B76DF73C}"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en-US" smtClean="0">
                <a:solidFill>
                  <a:prstClr val="black">
                    <a:tint val="75000"/>
                  </a:prstClr>
                </a:solidFill>
              </a:rPr>
              <a:t>Department of Social Services</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E0910F7-5D48-4D29-89D1-83725AECF732}" type="slidenum">
              <a:rPr lang="en-US" smtClean="0">
                <a:solidFill>
                  <a:prstClr val="black">
                    <a:tint val="75000"/>
                  </a:prstClr>
                </a:solidFill>
              </a:rPr>
              <a:pPr>
                <a:defRPr/>
              </a:pPr>
              <a:t>3</a:t>
            </a:fld>
            <a:endParaRPr lang="en-US" dirty="0">
              <a:solidFill>
                <a:prstClr val="black">
                  <a:tint val="75000"/>
                </a:prstClr>
              </a:solidFill>
            </a:endParaRPr>
          </a:p>
        </p:txBody>
      </p:sp>
    </p:spTree>
    <p:extLst>
      <p:ext uri="{BB962C8B-B14F-4D97-AF65-F5344CB8AC3E}">
        <p14:creationId xmlns:p14="http://schemas.microsoft.com/office/powerpoint/2010/main" val="23869257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SETTINGS PROVISION OVERVIEW</a:t>
            </a:r>
            <a:endParaRPr lang="en-US" dirty="0"/>
          </a:p>
        </p:txBody>
      </p:sp>
      <p:sp>
        <p:nvSpPr>
          <p:cNvPr id="3" name="Content Placeholder 2"/>
          <p:cNvSpPr>
            <a:spLocks noGrp="1"/>
          </p:cNvSpPr>
          <p:nvPr>
            <p:ph idx="1"/>
          </p:nvPr>
        </p:nvSpPr>
        <p:spPr/>
        <p:txBody>
          <a:bodyPr/>
          <a:lstStyle/>
          <a:p>
            <a:r>
              <a:rPr lang="en-US" dirty="0" smtClean="0"/>
              <a:t>Applies to Residential and Non-Residential settings</a:t>
            </a:r>
          </a:p>
          <a:p>
            <a:r>
              <a:rPr lang="en-US" dirty="0" smtClean="0"/>
              <a:t>Requires that the setting:</a:t>
            </a:r>
          </a:p>
          <a:p>
            <a:pPr lvl="1"/>
            <a:r>
              <a:rPr lang="en-US" dirty="0" smtClean="0"/>
              <a:t>Be integrated in and support full access to the greater community</a:t>
            </a:r>
          </a:p>
          <a:p>
            <a:pPr lvl="1"/>
            <a:r>
              <a:rPr lang="en-US" dirty="0" smtClean="0"/>
              <a:t>Is selected by the individual from among settings options</a:t>
            </a:r>
          </a:p>
          <a:p>
            <a:pPr lvl="1"/>
            <a:r>
              <a:rPr lang="en-US" dirty="0" smtClean="0"/>
              <a:t>Ensures the rights of privacy, dignity and respect, freedom from coercion and restraint</a:t>
            </a:r>
            <a:r>
              <a:rPr lang="en-US" dirty="0"/>
              <a:t>	</a:t>
            </a:r>
            <a:endParaRPr lang="en-US" dirty="0" smtClean="0"/>
          </a:p>
          <a:p>
            <a:pPr lvl="1"/>
            <a:r>
              <a:rPr lang="en-US" dirty="0" smtClean="0"/>
              <a:t>Optimizes autonomy and independence in making life choices</a:t>
            </a:r>
          </a:p>
          <a:p>
            <a:pPr lvl="1"/>
            <a:r>
              <a:rPr lang="en-US" dirty="0" smtClean="0"/>
              <a:t>Facilitates choice regarding services and who </a:t>
            </a:r>
            <a:r>
              <a:rPr lang="en-US" dirty="0" smtClean="0"/>
              <a:t>provides </a:t>
            </a:r>
            <a:r>
              <a:rPr lang="en-US" dirty="0" smtClean="0"/>
              <a:t>them</a:t>
            </a:r>
            <a:endParaRPr lang="en-US" dirty="0"/>
          </a:p>
        </p:txBody>
      </p:sp>
      <p:sp>
        <p:nvSpPr>
          <p:cNvPr id="4" name="Date Placeholder 3"/>
          <p:cNvSpPr>
            <a:spLocks noGrp="1"/>
          </p:cNvSpPr>
          <p:nvPr>
            <p:ph type="dt" sz="half" idx="10"/>
          </p:nvPr>
        </p:nvSpPr>
        <p:spPr/>
        <p:txBody>
          <a:bodyPr/>
          <a:lstStyle/>
          <a:p>
            <a:pPr>
              <a:defRPr/>
            </a:pPr>
            <a:fld id="{2073F150-37CA-4546-9875-D7A8B76DF73C}"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en-US" smtClean="0">
                <a:solidFill>
                  <a:prstClr val="black">
                    <a:tint val="75000"/>
                  </a:prstClr>
                </a:solidFill>
              </a:rPr>
              <a:t>Department of Social Services</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E0910F7-5D48-4D29-89D1-83725AECF732}" type="slidenum">
              <a:rPr lang="en-US" smtClean="0">
                <a:solidFill>
                  <a:prstClr val="black">
                    <a:tint val="75000"/>
                  </a:prstClr>
                </a:solidFill>
              </a:rPr>
              <a:pPr>
                <a:defRPr/>
              </a:pPr>
              <a:t>4</a:t>
            </a:fld>
            <a:endParaRPr lang="en-US" dirty="0">
              <a:solidFill>
                <a:prstClr val="black">
                  <a:tint val="75000"/>
                </a:prstClr>
              </a:solidFill>
            </a:endParaRPr>
          </a:p>
        </p:txBody>
      </p:sp>
    </p:spTree>
    <p:extLst>
      <p:ext uri="{BB962C8B-B14F-4D97-AF65-F5344CB8AC3E}">
        <p14:creationId xmlns:p14="http://schemas.microsoft.com/office/powerpoint/2010/main" val="1593870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REQUIREMENTS</a:t>
            </a:r>
            <a:endParaRPr lang="en-US" dirty="0"/>
          </a:p>
        </p:txBody>
      </p:sp>
      <p:sp>
        <p:nvSpPr>
          <p:cNvPr id="3" name="Content Placeholder 2"/>
          <p:cNvSpPr>
            <a:spLocks noGrp="1"/>
          </p:cNvSpPr>
          <p:nvPr>
            <p:ph idx="1"/>
          </p:nvPr>
        </p:nvSpPr>
        <p:spPr/>
        <p:txBody>
          <a:bodyPr/>
          <a:lstStyle/>
          <a:p>
            <a:r>
              <a:rPr lang="en-US" dirty="0" smtClean="0"/>
              <a:t>For provider owned and controlled homes the individual such as ABI homes or Residential Care Homes:</a:t>
            </a:r>
          </a:p>
          <a:p>
            <a:pPr lvl="1"/>
            <a:r>
              <a:rPr lang="en-US" dirty="0" smtClean="0"/>
              <a:t> </a:t>
            </a:r>
            <a:r>
              <a:rPr lang="en-US" dirty="0"/>
              <a:t>H</a:t>
            </a:r>
            <a:r>
              <a:rPr lang="en-US" dirty="0" smtClean="0"/>
              <a:t>as a lease or other legally enforceable agreement providing similar protections</a:t>
            </a:r>
          </a:p>
          <a:p>
            <a:pPr lvl="1"/>
            <a:r>
              <a:rPr lang="en-US" dirty="0" smtClean="0"/>
              <a:t>Has privacy in their unit including lockable doors, choice of roommates and ability to decorate their unit</a:t>
            </a:r>
          </a:p>
          <a:p>
            <a:pPr lvl="1"/>
            <a:r>
              <a:rPr lang="en-US" dirty="0" smtClean="0"/>
              <a:t>Has control over their schedule including access to food at any time</a:t>
            </a:r>
          </a:p>
          <a:p>
            <a:pPr lvl="1"/>
            <a:r>
              <a:rPr lang="en-US" dirty="0" smtClean="0"/>
              <a:t>Can have visitors at any time</a:t>
            </a:r>
          </a:p>
          <a:p>
            <a:pPr lvl="1"/>
            <a:r>
              <a:rPr lang="en-US" dirty="0" smtClean="0"/>
              <a:t>Is in a setting that is physically accessible</a:t>
            </a:r>
          </a:p>
          <a:p>
            <a:pPr lvl="1"/>
            <a:endParaRPr lang="en-US" dirty="0"/>
          </a:p>
        </p:txBody>
      </p:sp>
      <p:sp>
        <p:nvSpPr>
          <p:cNvPr id="4" name="Date Placeholder 3"/>
          <p:cNvSpPr>
            <a:spLocks noGrp="1"/>
          </p:cNvSpPr>
          <p:nvPr>
            <p:ph type="dt" sz="half" idx="10"/>
          </p:nvPr>
        </p:nvSpPr>
        <p:spPr/>
        <p:txBody>
          <a:bodyPr/>
          <a:lstStyle/>
          <a:p>
            <a:pPr>
              <a:defRPr/>
            </a:pPr>
            <a:fld id="{2073F150-37CA-4546-9875-D7A8B76DF73C}"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en-US" smtClean="0">
                <a:solidFill>
                  <a:prstClr val="black">
                    <a:tint val="75000"/>
                  </a:prstClr>
                </a:solidFill>
              </a:rPr>
              <a:t>Department of Social Services</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E0910F7-5D48-4D29-89D1-83725AECF732}" type="slidenum">
              <a:rPr lang="en-US" smtClean="0">
                <a:solidFill>
                  <a:prstClr val="black">
                    <a:tint val="75000"/>
                  </a:prstClr>
                </a:solidFill>
              </a:rPr>
              <a:pPr>
                <a:defRPr/>
              </a:pPr>
              <a:t>5</a:t>
            </a:fld>
            <a:endParaRPr lang="en-US" dirty="0">
              <a:solidFill>
                <a:prstClr val="black">
                  <a:tint val="75000"/>
                </a:prstClr>
              </a:solidFill>
            </a:endParaRPr>
          </a:p>
        </p:txBody>
      </p:sp>
    </p:spTree>
    <p:extLst>
      <p:ext uri="{BB962C8B-B14F-4D97-AF65-F5344CB8AC3E}">
        <p14:creationId xmlns:p14="http://schemas.microsoft.com/office/powerpoint/2010/main" val="19620200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MODIFICATIONS</a:t>
            </a:r>
            <a:endParaRPr lang="en-US" dirty="0"/>
          </a:p>
        </p:txBody>
      </p:sp>
      <p:sp>
        <p:nvSpPr>
          <p:cNvPr id="3" name="Content Placeholder 2"/>
          <p:cNvSpPr>
            <a:spLocks noGrp="1"/>
          </p:cNvSpPr>
          <p:nvPr>
            <p:ph idx="1"/>
          </p:nvPr>
        </p:nvSpPr>
        <p:spPr/>
        <p:txBody>
          <a:bodyPr/>
          <a:lstStyle/>
          <a:p>
            <a:endParaRPr lang="en-US" dirty="0"/>
          </a:p>
          <a:p>
            <a:r>
              <a:rPr lang="en-US" dirty="0"/>
              <a:t>Modifications of the additional requirements must be: </a:t>
            </a:r>
          </a:p>
          <a:p>
            <a:pPr lvl="1"/>
            <a:r>
              <a:rPr lang="en-US" dirty="0"/>
              <a:t>Supported by specific assessed need </a:t>
            </a:r>
          </a:p>
          <a:p>
            <a:pPr lvl="1"/>
            <a:r>
              <a:rPr lang="en-US" dirty="0"/>
              <a:t>Justified in the person-centered service plan </a:t>
            </a:r>
          </a:p>
          <a:p>
            <a:pPr lvl="1"/>
            <a:r>
              <a:rPr lang="en-US" dirty="0"/>
              <a:t>Documented in the person-centered service plan </a:t>
            </a:r>
          </a:p>
          <a:p>
            <a:endParaRPr lang="en-US" dirty="0"/>
          </a:p>
        </p:txBody>
      </p:sp>
      <p:sp>
        <p:nvSpPr>
          <p:cNvPr id="4" name="Date Placeholder 3"/>
          <p:cNvSpPr>
            <a:spLocks noGrp="1"/>
          </p:cNvSpPr>
          <p:nvPr>
            <p:ph type="dt" sz="half" idx="10"/>
          </p:nvPr>
        </p:nvSpPr>
        <p:spPr/>
        <p:txBody>
          <a:bodyPr/>
          <a:lstStyle/>
          <a:p>
            <a:pPr>
              <a:defRPr/>
            </a:pPr>
            <a:fld id="{2073F150-37CA-4546-9875-D7A8B76DF73C}"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en-US" smtClean="0">
                <a:solidFill>
                  <a:prstClr val="black">
                    <a:tint val="75000"/>
                  </a:prstClr>
                </a:solidFill>
              </a:rPr>
              <a:t>Department of Social Services</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E0910F7-5D48-4D29-89D1-83725AECF732}" type="slidenum">
              <a:rPr lang="en-US" smtClean="0">
                <a:solidFill>
                  <a:prstClr val="black">
                    <a:tint val="75000"/>
                  </a:prstClr>
                </a:solidFill>
              </a:rPr>
              <a:pPr>
                <a:defRPr/>
              </a:pPr>
              <a:t>6</a:t>
            </a:fld>
            <a:endParaRPr lang="en-US" dirty="0">
              <a:solidFill>
                <a:prstClr val="black">
                  <a:tint val="75000"/>
                </a:prstClr>
              </a:solidFill>
            </a:endParaRPr>
          </a:p>
        </p:txBody>
      </p:sp>
    </p:spTree>
    <p:extLst>
      <p:ext uri="{BB962C8B-B14F-4D97-AF65-F5344CB8AC3E}">
        <p14:creationId xmlns:p14="http://schemas.microsoft.com/office/powerpoint/2010/main" val="24544528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SETTINGS PRESUMED NOT TO BE COMMUNITY BASED</a:t>
            </a:r>
            <a:endParaRPr lang="en-US" dirty="0"/>
          </a:p>
        </p:txBody>
      </p:sp>
      <p:sp>
        <p:nvSpPr>
          <p:cNvPr id="3" name="Content Placeholder 2"/>
          <p:cNvSpPr>
            <a:spLocks noGrp="1"/>
          </p:cNvSpPr>
          <p:nvPr>
            <p:ph idx="1"/>
          </p:nvPr>
        </p:nvSpPr>
        <p:spPr/>
        <p:txBody>
          <a:bodyPr/>
          <a:lstStyle/>
          <a:p>
            <a:endParaRPr lang="en-US" dirty="0"/>
          </a:p>
          <a:p>
            <a:endParaRPr lang="en-US" dirty="0"/>
          </a:p>
          <a:p>
            <a:r>
              <a:rPr lang="en-US" dirty="0"/>
              <a:t>Settings in a publicly or privately-owned facility providing inpatient treatment </a:t>
            </a:r>
            <a:endParaRPr lang="en-US" dirty="0" smtClean="0"/>
          </a:p>
          <a:p>
            <a:endParaRPr lang="en-US" dirty="0"/>
          </a:p>
          <a:p>
            <a:r>
              <a:rPr lang="en-US" dirty="0" smtClean="0"/>
              <a:t>Settings </a:t>
            </a:r>
            <a:r>
              <a:rPr lang="en-US" dirty="0"/>
              <a:t>on grounds of, or adjacent to, a public institution </a:t>
            </a:r>
            <a:endParaRPr lang="en-US" dirty="0" smtClean="0"/>
          </a:p>
          <a:p>
            <a:endParaRPr lang="en-US" dirty="0"/>
          </a:p>
          <a:p>
            <a:r>
              <a:rPr lang="en-US" dirty="0" smtClean="0"/>
              <a:t>Settings </a:t>
            </a:r>
            <a:r>
              <a:rPr lang="en-US" dirty="0"/>
              <a:t>with the effect of isolating individuals from the broader community of individuals not receiving Medicaid HCBS </a:t>
            </a:r>
          </a:p>
          <a:p>
            <a:endParaRPr lang="en-US" dirty="0"/>
          </a:p>
          <a:p>
            <a:pPr marL="0" indent="0">
              <a:buNone/>
            </a:pPr>
            <a:endParaRPr lang="en-US" dirty="0"/>
          </a:p>
        </p:txBody>
      </p:sp>
      <p:sp>
        <p:nvSpPr>
          <p:cNvPr id="4" name="Date Placeholder 3"/>
          <p:cNvSpPr>
            <a:spLocks noGrp="1"/>
          </p:cNvSpPr>
          <p:nvPr>
            <p:ph type="dt" sz="half" idx="10"/>
          </p:nvPr>
        </p:nvSpPr>
        <p:spPr/>
        <p:txBody>
          <a:bodyPr/>
          <a:lstStyle/>
          <a:p>
            <a:pPr>
              <a:defRPr/>
            </a:pPr>
            <a:fld id="{2073F150-37CA-4546-9875-D7A8B76DF73C}"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en-US" smtClean="0">
                <a:solidFill>
                  <a:prstClr val="black">
                    <a:tint val="75000"/>
                  </a:prstClr>
                </a:solidFill>
              </a:rPr>
              <a:t>Department of Social Services</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E0910F7-5D48-4D29-89D1-83725AECF732}" type="slidenum">
              <a:rPr lang="en-US" smtClean="0">
                <a:solidFill>
                  <a:prstClr val="black">
                    <a:tint val="75000"/>
                  </a:prstClr>
                </a:solidFill>
              </a:rPr>
              <a:pPr>
                <a:defRPr/>
              </a:pPr>
              <a:t>7</a:t>
            </a:fld>
            <a:endParaRPr lang="en-US" dirty="0">
              <a:solidFill>
                <a:prstClr val="black">
                  <a:tint val="75000"/>
                </a:prstClr>
              </a:solidFill>
            </a:endParaRPr>
          </a:p>
        </p:txBody>
      </p:sp>
    </p:spTree>
    <p:extLst>
      <p:ext uri="{BB962C8B-B14F-4D97-AF65-F5344CB8AC3E}">
        <p14:creationId xmlns:p14="http://schemas.microsoft.com/office/powerpoint/2010/main" val="10362328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CONNECTICUT’S PLAN</a:t>
            </a:r>
            <a:endParaRPr lang="en-US" dirty="0"/>
          </a:p>
        </p:txBody>
      </p:sp>
      <p:sp>
        <p:nvSpPr>
          <p:cNvPr id="3" name="Content Placeholder 2"/>
          <p:cNvSpPr>
            <a:spLocks noGrp="1"/>
          </p:cNvSpPr>
          <p:nvPr>
            <p:ph idx="1"/>
          </p:nvPr>
        </p:nvSpPr>
        <p:spPr/>
        <p:txBody>
          <a:bodyPr/>
          <a:lstStyle/>
          <a:p>
            <a:r>
              <a:rPr lang="en-US" dirty="0" smtClean="0"/>
              <a:t>Key components included assessment, remediation and monitoring</a:t>
            </a:r>
          </a:p>
          <a:p>
            <a:r>
              <a:rPr lang="en-US" dirty="0" smtClean="0"/>
              <a:t>The assessment process identified the following services that required department review for compliance:</a:t>
            </a:r>
          </a:p>
          <a:p>
            <a:pPr lvl="1"/>
            <a:r>
              <a:rPr lang="en-US" dirty="0" smtClean="0"/>
              <a:t>Adult Day Health</a:t>
            </a:r>
          </a:p>
          <a:p>
            <a:pPr lvl="1"/>
            <a:r>
              <a:rPr lang="en-US" dirty="0" smtClean="0"/>
              <a:t>Adult Family living</a:t>
            </a:r>
          </a:p>
          <a:p>
            <a:pPr lvl="1"/>
            <a:r>
              <a:rPr lang="en-US" dirty="0" smtClean="0"/>
              <a:t>Assisted Living</a:t>
            </a:r>
          </a:p>
          <a:p>
            <a:pPr lvl="1"/>
            <a:r>
              <a:rPr lang="en-US" dirty="0" smtClean="0"/>
              <a:t>Prevocational Service (ABI only)</a:t>
            </a:r>
          </a:p>
          <a:p>
            <a:pPr lvl="1"/>
            <a:r>
              <a:rPr lang="en-US" dirty="0" smtClean="0"/>
              <a:t>Supported Employment</a:t>
            </a:r>
          </a:p>
          <a:p>
            <a:pPr lvl="1"/>
            <a:r>
              <a:rPr lang="en-US" dirty="0" smtClean="0"/>
              <a:t>ABI Group Day</a:t>
            </a:r>
          </a:p>
          <a:p>
            <a:pPr marL="457200" lvl="1" indent="0">
              <a:buNone/>
            </a:pPr>
            <a:endParaRPr lang="en-US" dirty="0"/>
          </a:p>
          <a:p>
            <a:pPr lvl="1"/>
            <a:endParaRPr lang="en-US" dirty="0" smtClean="0"/>
          </a:p>
          <a:p>
            <a:pPr lvl="1"/>
            <a:endParaRPr lang="en-US" dirty="0"/>
          </a:p>
          <a:p>
            <a:pPr lvl="1"/>
            <a:endParaRPr lang="en-US" dirty="0"/>
          </a:p>
        </p:txBody>
      </p:sp>
      <p:sp>
        <p:nvSpPr>
          <p:cNvPr id="4" name="Date Placeholder 3"/>
          <p:cNvSpPr>
            <a:spLocks noGrp="1"/>
          </p:cNvSpPr>
          <p:nvPr>
            <p:ph type="dt" sz="half" idx="10"/>
          </p:nvPr>
        </p:nvSpPr>
        <p:spPr/>
        <p:txBody>
          <a:bodyPr/>
          <a:lstStyle/>
          <a:p>
            <a:pPr>
              <a:defRPr/>
            </a:pPr>
            <a:fld id="{2073F150-37CA-4546-9875-D7A8B76DF73C}"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en-US" smtClean="0">
                <a:solidFill>
                  <a:prstClr val="black">
                    <a:tint val="75000"/>
                  </a:prstClr>
                </a:solidFill>
              </a:rPr>
              <a:t>Department of Social Services</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E0910F7-5D48-4D29-89D1-83725AECF732}" type="slidenum">
              <a:rPr lang="en-US" smtClean="0">
                <a:solidFill>
                  <a:prstClr val="black">
                    <a:tint val="75000"/>
                  </a:prstClr>
                </a:solidFill>
              </a:rPr>
              <a:pPr>
                <a:defRPr/>
              </a:pPr>
              <a:t>8</a:t>
            </a:fld>
            <a:endParaRPr lang="en-US" dirty="0">
              <a:solidFill>
                <a:prstClr val="black">
                  <a:tint val="75000"/>
                </a:prstClr>
              </a:solidFill>
            </a:endParaRPr>
          </a:p>
        </p:txBody>
      </p:sp>
    </p:spTree>
    <p:extLst>
      <p:ext uri="{BB962C8B-B14F-4D97-AF65-F5344CB8AC3E}">
        <p14:creationId xmlns:p14="http://schemas.microsoft.com/office/powerpoint/2010/main" val="31997487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CONNECTICUTS PLAN</a:t>
            </a:r>
            <a:endParaRPr lang="en-US" dirty="0"/>
          </a:p>
        </p:txBody>
      </p:sp>
      <p:sp>
        <p:nvSpPr>
          <p:cNvPr id="3" name="Content Placeholder 2"/>
          <p:cNvSpPr>
            <a:spLocks noGrp="1"/>
          </p:cNvSpPr>
          <p:nvPr>
            <p:ph idx="1"/>
          </p:nvPr>
        </p:nvSpPr>
        <p:spPr/>
        <p:txBody>
          <a:bodyPr/>
          <a:lstStyle/>
          <a:p>
            <a:r>
              <a:rPr lang="en-US" dirty="0" smtClean="0"/>
              <a:t>Two residential settings were identified as needing additional assessment:</a:t>
            </a:r>
          </a:p>
          <a:p>
            <a:endParaRPr lang="en-US" dirty="0" smtClean="0"/>
          </a:p>
          <a:p>
            <a:pPr lvl="1"/>
            <a:r>
              <a:rPr lang="en-US" dirty="0" smtClean="0"/>
              <a:t>Residential Care Homes</a:t>
            </a:r>
          </a:p>
          <a:p>
            <a:pPr lvl="1"/>
            <a:r>
              <a:rPr lang="en-US" dirty="0" smtClean="0"/>
              <a:t>ABI Provider Owned and/or controlled homes</a:t>
            </a:r>
            <a:endParaRPr lang="en-US" dirty="0"/>
          </a:p>
        </p:txBody>
      </p:sp>
      <p:sp>
        <p:nvSpPr>
          <p:cNvPr id="4" name="Date Placeholder 3"/>
          <p:cNvSpPr>
            <a:spLocks noGrp="1"/>
          </p:cNvSpPr>
          <p:nvPr>
            <p:ph type="dt" sz="half" idx="10"/>
          </p:nvPr>
        </p:nvSpPr>
        <p:spPr/>
        <p:txBody>
          <a:bodyPr/>
          <a:lstStyle/>
          <a:p>
            <a:pPr>
              <a:defRPr/>
            </a:pPr>
            <a:fld id="{2073F150-37CA-4546-9875-D7A8B76DF73C}" type="datetime1">
              <a:rPr lang="en-US" smtClean="0">
                <a:solidFill>
                  <a:prstClr val="black">
                    <a:tint val="75000"/>
                  </a:prstClr>
                </a:solidFill>
              </a:rPr>
              <a:pPr>
                <a:defRPr/>
              </a:pPr>
              <a:t>8/6/2018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r>
              <a:rPr lang="en-US" smtClean="0">
                <a:solidFill>
                  <a:prstClr val="black">
                    <a:tint val="75000"/>
                  </a:prstClr>
                </a:solidFill>
              </a:rPr>
              <a:t>Department of Social Services</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E0910F7-5D48-4D29-89D1-83725AECF732}" type="slidenum">
              <a:rPr lang="en-US" smtClean="0">
                <a:solidFill>
                  <a:prstClr val="black">
                    <a:tint val="75000"/>
                  </a:prstClr>
                </a:solidFill>
              </a:rPr>
              <a:pPr>
                <a:defRPr/>
              </a:pPr>
              <a:t>9</a:t>
            </a:fld>
            <a:endParaRPr lang="en-US" dirty="0">
              <a:solidFill>
                <a:prstClr val="black">
                  <a:tint val="75000"/>
                </a:prstClr>
              </a:solidFill>
            </a:endParaRPr>
          </a:p>
        </p:txBody>
      </p:sp>
    </p:spTree>
    <p:extLst>
      <p:ext uri="{BB962C8B-B14F-4D97-AF65-F5344CB8AC3E}">
        <p14:creationId xmlns:p14="http://schemas.microsoft.com/office/powerpoint/2010/main" val="183050390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548</TotalTime>
  <Words>1472</Words>
  <Application>Microsoft Office PowerPoint</Application>
  <PresentationFormat>On-screen Show (4:3)</PresentationFormat>
  <Paragraphs>229</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1_Office Theme</vt:lpstr>
      <vt:lpstr>                   </vt:lpstr>
      <vt:lpstr>Background</vt:lpstr>
      <vt:lpstr>KEY PROVISIONS</vt:lpstr>
      <vt:lpstr>SETTINGS PROVISION OVERVIEW</vt:lpstr>
      <vt:lpstr>ADDITIONAL REQUIREMENTS</vt:lpstr>
      <vt:lpstr>MODIFICATIONS</vt:lpstr>
      <vt:lpstr>SETTINGS PRESUMED NOT TO BE COMMUNITY BASED</vt:lpstr>
      <vt:lpstr>CONNECTICUT’S PLAN</vt:lpstr>
      <vt:lpstr>CONNECTICUTS PLAN</vt:lpstr>
      <vt:lpstr>ADULT DAY HEALTH</vt:lpstr>
      <vt:lpstr>ADULT FAMILY LIVING</vt:lpstr>
      <vt:lpstr>ASSISTED LIVING</vt:lpstr>
      <vt:lpstr>PREVOCATIONAL SERVICES</vt:lpstr>
      <vt:lpstr>SUPPORTED EMPLOYMENT</vt:lpstr>
      <vt:lpstr>ABI GROUP DAY</vt:lpstr>
      <vt:lpstr>RESIDENTIAL CARE HOMES</vt:lpstr>
      <vt:lpstr>ABI Provider Owned and Controlled Homes</vt:lpstr>
      <vt:lpstr>RESIDENTIAL CARE HOMES</vt:lpstr>
      <vt:lpstr>RESIDENTIAL CARE HOMES </vt:lpstr>
      <vt:lpstr>RESIDENTIAL CARE HOMES</vt:lpstr>
      <vt:lpstr>NEXT STEPS</vt:lpstr>
      <vt:lpstr>CONTACT INFORMATION</vt:lpstr>
    </vt:vector>
  </TitlesOfParts>
  <Company>State Of Connecticut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Bruni, Kathy A. (DSS)</dc:creator>
  <cp:lastModifiedBy>Bruni, Kathy A. (DSS)</cp:lastModifiedBy>
  <cp:revision>29</cp:revision>
  <cp:lastPrinted>2018-08-02T13:54:25Z</cp:lastPrinted>
  <dcterms:created xsi:type="dcterms:W3CDTF">2018-07-30T15:29:45Z</dcterms:created>
  <dcterms:modified xsi:type="dcterms:W3CDTF">2018-08-06T13:55:01Z</dcterms:modified>
</cp:coreProperties>
</file>