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716" r:id="rId1"/>
  </p:sldMasterIdLst>
  <p:notesMasterIdLst>
    <p:notesMasterId r:id="rId22"/>
  </p:notesMasterIdLst>
  <p:handoutMasterIdLst>
    <p:handoutMasterId r:id="rId23"/>
  </p:handoutMasterIdLst>
  <p:sldIdLst>
    <p:sldId id="283" r:id="rId2"/>
    <p:sldId id="309" r:id="rId3"/>
    <p:sldId id="329" r:id="rId4"/>
    <p:sldId id="301" r:id="rId5"/>
    <p:sldId id="303" r:id="rId6"/>
    <p:sldId id="333" r:id="rId7"/>
    <p:sldId id="334" r:id="rId8"/>
    <p:sldId id="331" r:id="rId9"/>
    <p:sldId id="319" r:id="rId10"/>
    <p:sldId id="322" r:id="rId11"/>
    <p:sldId id="323" r:id="rId12"/>
    <p:sldId id="310" r:id="rId13"/>
    <p:sldId id="324" r:id="rId14"/>
    <p:sldId id="318" r:id="rId15"/>
    <p:sldId id="325" r:id="rId16"/>
    <p:sldId id="320" r:id="rId17"/>
    <p:sldId id="321" r:id="rId18"/>
    <p:sldId id="326" r:id="rId19"/>
    <p:sldId id="332" r:id="rId20"/>
    <p:sldId id="308" r:id="rId21"/>
  </p:sldIdLst>
  <p:sldSz cx="9144000" cy="6858000" type="screen4x3"/>
  <p:notesSz cx="70104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D8A50AC2-A78A-4852-8D60-3BADC4C996CE}">
          <p14:sldIdLst>
            <p14:sldId id="283"/>
          </p14:sldIdLst>
        </p14:section>
        <p14:section name="Untitled Section" id="{794EEAA9-8A7A-40FD-80A5-2A7E72722F08}">
          <p14:sldIdLst>
            <p14:sldId id="309"/>
            <p14:sldId id="329"/>
            <p14:sldId id="301"/>
            <p14:sldId id="303"/>
            <p14:sldId id="333"/>
            <p14:sldId id="334"/>
            <p14:sldId id="331"/>
            <p14:sldId id="319"/>
            <p14:sldId id="322"/>
            <p14:sldId id="323"/>
            <p14:sldId id="310"/>
            <p14:sldId id="324"/>
            <p14:sldId id="318"/>
            <p14:sldId id="325"/>
            <p14:sldId id="320"/>
            <p14:sldId id="321"/>
            <p14:sldId id="326"/>
            <p14:sldId id="332"/>
            <p14:sldId id="308"/>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05">
          <p15:clr>
            <a:srgbClr val="A4A3A4"/>
          </p15:clr>
        </p15:guide>
        <p15:guide id="2" pos="2208">
          <p15:clr>
            <a:srgbClr val="A4A3A4"/>
          </p15:clr>
        </p15:guide>
        <p15:guide id="3" orient="horz" pos="2928">
          <p15:clr>
            <a:srgbClr val="A4A3A4"/>
          </p15:clr>
        </p15:guide>
        <p15:guide id="4" pos="2160">
          <p15:clr>
            <a:srgbClr val="A4A3A4"/>
          </p15:clr>
        </p15:guide>
        <p15:guide id="5" pos="2257">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Richards, Bradley" initials="RB" lastIdx="3" clrIdx="0">
    <p:extLst>
      <p:ext uri="{19B8F6BF-5375-455C-9EA6-DF929625EA0E}">
        <p15:presenceInfo xmlns:p15="http://schemas.microsoft.com/office/powerpoint/2012/main" userId="S::bradley.richards@ct.gov::402b94db-e43f-43fa-8dfa-3c0ed770940d" providerId="AD"/>
      </p:ext>
    </p:extLst>
  </p:cmAuthor>
  <p:cmAuthor id="2" name="Halsey, William" initials="HW" lastIdx="2" clrIdx="1">
    <p:extLst>
      <p:ext uri="{19B8F6BF-5375-455C-9EA6-DF929625EA0E}">
        <p15:presenceInfo xmlns:p15="http://schemas.microsoft.com/office/powerpoint/2012/main" userId="S::William.Halsey@ct.gov::2dc6ecd8-126a-4aac-b527-d6198a616adb" providerId="AD"/>
      </p:ext>
    </p:extLst>
  </p:cmAuthor>
  <p:cmAuthor id="3" name="McEvoy, Kate" initials="MK" lastIdx="5" clrIdx="2">
    <p:extLst>
      <p:ext uri="{19B8F6BF-5375-455C-9EA6-DF929625EA0E}">
        <p15:presenceInfo xmlns:p15="http://schemas.microsoft.com/office/powerpoint/2012/main" userId="S::Kate.McEvoy@ct.gov::106bdb5e-a664-4370-90e3-1652881eb009"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99"/>
    <a:srgbClr val="FFC9C9"/>
    <a:srgbClr val="FF8989"/>
    <a:srgbClr val="FF5353"/>
    <a:srgbClr val="FF0000"/>
    <a:srgbClr val="A5DFAC"/>
    <a:srgbClr val="72CC7D"/>
    <a:srgbClr val="399D45"/>
    <a:srgbClr val="266A2E"/>
    <a:srgbClr val="0066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8EC20E35-A176-4012-BC5E-935CFFF8708E}" styleName="Medium Style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 styleId="{D7AC3CCA-C797-4891-BE02-D94E43425B78}" styleName="Medium Style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D27102A9-8310-4765-A935-A1911B00CA55}" styleName="Light Style 1 - Accent 4">
    <a:wholeTbl>
      <a:tcTxStyle>
        <a:fontRef idx="minor">
          <a:scrgbClr r="0" g="0" b="0"/>
        </a:fontRef>
        <a:schemeClr val="tx1"/>
      </a:tcTxStyle>
      <a:tcStyle>
        <a:tcBdr>
          <a:left>
            <a:ln>
              <a:noFill/>
            </a:ln>
          </a:left>
          <a:right>
            <a:ln>
              <a:noFill/>
            </a:ln>
          </a:right>
          <a:top>
            <a:ln w="12700" cmpd="sng">
              <a:solidFill>
                <a:schemeClr val="accent4"/>
              </a:solidFill>
            </a:ln>
          </a:top>
          <a:bottom>
            <a:ln w="12700" cmpd="sng">
              <a:solidFill>
                <a:schemeClr val="accent4"/>
              </a:solidFill>
            </a:ln>
          </a:bottom>
          <a:insideH>
            <a:ln>
              <a:noFill/>
            </a:ln>
          </a:insideH>
          <a:insideV>
            <a:ln>
              <a:noFill/>
            </a:ln>
          </a:insideV>
        </a:tcBdr>
        <a:fill>
          <a:noFill/>
        </a:fill>
      </a:tcStyle>
    </a:wholeTbl>
    <a:band1H>
      <a:tcStyle>
        <a:tcBdr/>
        <a:fill>
          <a:solidFill>
            <a:schemeClr val="accent4">
              <a:alpha val="20000"/>
            </a:schemeClr>
          </a:solidFill>
        </a:fill>
      </a:tcStyle>
    </a:band1H>
    <a:band2H>
      <a:tcStyle>
        <a:tcBdr/>
      </a:tcStyle>
    </a:band2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12700" cmpd="sng">
              <a:solidFill>
                <a:schemeClr val="accent4"/>
              </a:solidFill>
            </a:ln>
          </a:top>
        </a:tcBdr>
        <a:fill>
          <a:noFill/>
        </a:fill>
      </a:tcStyle>
    </a:lastRow>
    <a:firstRow>
      <a:tcTxStyle b="on"/>
      <a:tcStyle>
        <a:tcBdr>
          <a:bottom>
            <a:ln w="12700" cmpd="sng">
              <a:solidFill>
                <a:schemeClr val="accent4"/>
              </a:solidFill>
            </a:ln>
          </a:bottom>
        </a:tcBdr>
        <a:fill>
          <a:noFill/>
        </a:fill>
      </a:tcStyle>
    </a:firstRow>
  </a:tblStyle>
  <a:tblStyle styleId="{793D81CF-94F2-401A-BA57-92F5A7B2D0C5}" styleName="Medium Style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E8034E78-7F5D-4C2E-B375-FC64B27BC917}" styleName="Dark Style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left>
            <a:ln w="25400" cmpd="sng">
              <a:solidFill>
                <a:schemeClr val="lt1"/>
              </a:solidFill>
            </a:ln>
          </a:left>
        </a:tcBdr>
        <a:fill>
          <a:solidFill>
            <a:schemeClr val="dk1">
              <a:tint val="60000"/>
            </a:schemeClr>
          </a:solidFill>
        </a:fill>
      </a:tcStyle>
    </a:lastCol>
    <a:firstCol>
      <a:tcTxStyle b="on"/>
      <a:tcStyle>
        <a:tcBdr>
          <a:right>
            <a:ln w="25400" cmpd="sng">
              <a:solidFill>
                <a:schemeClr val="lt1"/>
              </a:solidFill>
            </a:ln>
          </a:right>
        </a:tcBdr>
        <a:fill>
          <a:solidFill>
            <a:schemeClr val="dk1">
              <a:tint val="60000"/>
            </a:schemeClr>
          </a:solidFill>
        </a:fill>
      </a:tcStyle>
    </a:firstCol>
    <a:lastRow>
      <a:tcTxStyle b="on"/>
      <a:tcStyle>
        <a:tcBdr>
          <a:top>
            <a:ln w="25400" cmpd="sng">
              <a:solidFill>
                <a:schemeClr val="lt1"/>
              </a:solidFill>
            </a:ln>
          </a:top>
        </a:tcBdr>
        <a:fill>
          <a:solidFill>
            <a:schemeClr val="dk1">
              <a:tint val="6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353" autoAdjust="0"/>
    <p:restoredTop sz="96392" autoAdjust="0"/>
  </p:normalViewPr>
  <p:slideViewPr>
    <p:cSldViewPr snapToGrid="0">
      <p:cViewPr varScale="1">
        <p:scale>
          <a:sx n="67" d="100"/>
          <a:sy n="67" d="100"/>
        </p:scale>
        <p:origin x="1232" y="32"/>
      </p:cViewPr>
      <p:guideLst>
        <p:guide orient="horz" pos="2160"/>
        <p:guide pos="2880"/>
      </p:guideLst>
    </p:cSldViewPr>
  </p:slideViewPr>
  <p:outlineViewPr>
    <p:cViewPr>
      <p:scale>
        <a:sx n="33" d="100"/>
        <a:sy n="33" d="100"/>
      </p:scale>
      <p:origin x="0" y="0"/>
    </p:cViewPr>
  </p:outlineViewPr>
  <p:notesTextViewPr>
    <p:cViewPr>
      <p:scale>
        <a:sx n="3" d="2"/>
        <a:sy n="3" d="2"/>
      </p:scale>
      <p:origin x="0" y="0"/>
    </p:cViewPr>
  </p:notesTextViewPr>
  <p:sorterViewPr>
    <p:cViewPr>
      <p:scale>
        <a:sx n="100" d="100"/>
        <a:sy n="100" d="100"/>
      </p:scale>
      <p:origin x="0" y="1890"/>
    </p:cViewPr>
  </p:sorterViewPr>
  <p:notesViewPr>
    <p:cSldViewPr snapToGrid="0">
      <p:cViewPr varScale="1">
        <p:scale>
          <a:sx n="55" d="100"/>
          <a:sy n="55" d="100"/>
        </p:scale>
        <p:origin x="-2844" y="-90"/>
      </p:cViewPr>
      <p:guideLst>
        <p:guide orient="horz" pos="2905"/>
        <p:guide pos="2208"/>
        <p:guide orient="horz" pos="2928"/>
        <p:guide pos="2160"/>
        <p:guide pos="2257"/>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handoutMaster" Target="handoutMasters/handoutMaster1.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 Id="rId27"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9" y="7"/>
            <a:ext cx="3038475" cy="465621"/>
          </a:xfrm>
          <a:prstGeom prst="rect">
            <a:avLst/>
          </a:prstGeom>
        </p:spPr>
        <p:txBody>
          <a:bodyPr vert="horz" lIns="91440" tIns="45720" rIns="91440" bIns="45720" rtlCol="0"/>
          <a:lstStyle>
            <a:lvl1pPr algn="l" fontAlgn="auto">
              <a:spcBef>
                <a:spcPts val="0"/>
              </a:spcBef>
              <a:spcAft>
                <a:spcPts val="0"/>
              </a:spcAft>
              <a:defRPr sz="1200">
                <a:latin typeface="+mn-lt"/>
              </a:defRPr>
            </a:lvl1pPr>
          </a:lstStyle>
          <a:p>
            <a:pPr>
              <a:defRPr/>
            </a:pPr>
            <a:endParaRPr lang="en-US" dirty="0"/>
          </a:p>
        </p:txBody>
      </p:sp>
      <p:sp>
        <p:nvSpPr>
          <p:cNvPr id="3" name="Date Placeholder 2"/>
          <p:cNvSpPr>
            <a:spLocks noGrp="1"/>
          </p:cNvSpPr>
          <p:nvPr>
            <p:ph type="dt" sz="quarter" idx="1"/>
          </p:nvPr>
        </p:nvSpPr>
        <p:spPr>
          <a:xfrm>
            <a:off x="3970345" y="7"/>
            <a:ext cx="3038475" cy="465621"/>
          </a:xfrm>
          <a:prstGeom prst="rect">
            <a:avLst/>
          </a:prstGeom>
        </p:spPr>
        <p:txBody>
          <a:bodyPr vert="horz" lIns="91440" tIns="45720" rIns="91440" bIns="45720" rtlCol="0"/>
          <a:lstStyle>
            <a:lvl1pPr algn="r" fontAlgn="auto">
              <a:spcBef>
                <a:spcPts val="0"/>
              </a:spcBef>
              <a:spcAft>
                <a:spcPts val="0"/>
              </a:spcAft>
              <a:defRPr sz="1200" smtClean="0">
                <a:latin typeface="+mn-lt"/>
              </a:defRPr>
            </a:lvl1pPr>
          </a:lstStyle>
          <a:p>
            <a:pPr>
              <a:defRPr/>
            </a:pPr>
            <a:fld id="{6055D80E-F34F-42DA-804E-2301DD079272}" type="datetimeFigureOut">
              <a:rPr lang="en-US"/>
              <a:pPr>
                <a:defRPr/>
              </a:pPr>
              <a:t>9/15/2022</a:t>
            </a:fld>
            <a:endParaRPr lang="en-US" dirty="0"/>
          </a:p>
        </p:txBody>
      </p:sp>
      <p:sp>
        <p:nvSpPr>
          <p:cNvPr id="4" name="Footer Placeholder 3"/>
          <p:cNvSpPr>
            <a:spLocks noGrp="1"/>
          </p:cNvSpPr>
          <p:nvPr>
            <p:ph type="ftr" sz="quarter" idx="2"/>
          </p:nvPr>
        </p:nvSpPr>
        <p:spPr>
          <a:xfrm>
            <a:off x="9" y="8829187"/>
            <a:ext cx="3038475" cy="465621"/>
          </a:xfrm>
          <a:prstGeom prst="rect">
            <a:avLst/>
          </a:prstGeom>
        </p:spPr>
        <p:txBody>
          <a:bodyPr vert="horz" lIns="91440" tIns="45720" rIns="91440" bIns="45720" rtlCol="0" anchor="b"/>
          <a:lstStyle>
            <a:lvl1pPr algn="l" fontAlgn="auto">
              <a:spcBef>
                <a:spcPts val="0"/>
              </a:spcBef>
              <a:spcAft>
                <a:spcPts val="0"/>
              </a:spcAft>
              <a:defRPr sz="1200">
                <a:latin typeface="+mn-lt"/>
              </a:defRPr>
            </a:lvl1pPr>
          </a:lstStyle>
          <a:p>
            <a:pPr>
              <a:defRPr/>
            </a:pPr>
            <a:endParaRPr lang="en-US" dirty="0"/>
          </a:p>
        </p:txBody>
      </p:sp>
      <p:sp>
        <p:nvSpPr>
          <p:cNvPr id="5" name="Slide Number Placeholder 4"/>
          <p:cNvSpPr>
            <a:spLocks noGrp="1"/>
          </p:cNvSpPr>
          <p:nvPr>
            <p:ph type="sldNum" sz="quarter" idx="3"/>
          </p:nvPr>
        </p:nvSpPr>
        <p:spPr>
          <a:xfrm>
            <a:off x="3970345" y="8829187"/>
            <a:ext cx="3038475" cy="465621"/>
          </a:xfrm>
          <a:prstGeom prst="rect">
            <a:avLst/>
          </a:prstGeom>
        </p:spPr>
        <p:txBody>
          <a:bodyPr vert="horz" lIns="91440" tIns="45720" rIns="91440" bIns="45720" rtlCol="0" anchor="b"/>
          <a:lstStyle>
            <a:lvl1pPr algn="r" fontAlgn="auto">
              <a:spcBef>
                <a:spcPts val="0"/>
              </a:spcBef>
              <a:spcAft>
                <a:spcPts val="0"/>
              </a:spcAft>
              <a:defRPr sz="1200" smtClean="0">
                <a:latin typeface="+mn-lt"/>
              </a:defRPr>
            </a:lvl1pPr>
          </a:lstStyle>
          <a:p>
            <a:pPr>
              <a:defRPr/>
            </a:pPr>
            <a:fld id="{A7FAE73F-587A-4D66-A555-6AF11F52C300}" type="slidenum">
              <a:rPr lang="en-US"/>
              <a:pPr>
                <a:defRPr/>
              </a:pPr>
              <a:t>‹#›</a:t>
            </a:fld>
            <a:endParaRPr lang="en-US" dirty="0"/>
          </a:p>
        </p:txBody>
      </p:sp>
    </p:spTree>
    <p:extLst>
      <p:ext uri="{BB962C8B-B14F-4D97-AF65-F5344CB8AC3E}">
        <p14:creationId xmlns:p14="http://schemas.microsoft.com/office/powerpoint/2010/main" val="139259098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9" y="7"/>
            <a:ext cx="3038475" cy="467219"/>
          </a:xfrm>
          <a:prstGeom prst="rect">
            <a:avLst/>
          </a:prstGeom>
        </p:spPr>
        <p:txBody>
          <a:bodyPr vert="horz" lIns="92757" tIns="46378" rIns="92757" bIns="46378" rtlCol="0"/>
          <a:lstStyle>
            <a:lvl1pPr algn="l" fontAlgn="auto">
              <a:spcBef>
                <a:spcPts val="0"/>
              </a:spcBef>
              <a:spcAft>
                <a:spcPts val="0"/>
              </a:spcAft>
              <a:defRPr sz="1200">
                <a:latin typeface="+mn-lt"/>
              </a:defRPr>
            </a:lvl1pPr>
          </a:lstStyle>
          <a:p>
            <a:pPr>
              <a:defRPr/>
            </a:pPr>
            <a:endParaRPr lang="en-US" dirty="0"/>
          </a:p>
        </p:txBody>
      </p:sp>
      <p:sp>
        <p:nvSpPr>
          <p:cNvPr id="3" name="Date Placeholder 2"/>
          <p:cNvSpPr>
            <a:spLocks noGrp="1"/>
          </p:cNvSpPr>
          <p:nvPr>
            <p:ph type="dt" idx="1"/>
          </p:nvPr>
        </p:nvSpPr>
        <p:spPr>
          <a:xfrm>
            <a:off x="3970345" y="7"/>
            <a:ext cx="3038475" cy="467219"/>
          </a:xfrm>
          <a:prstGeom prst="rect">
            <a:avLst/>
          </a:prstGeom>
        </p:spPr>
        <p:txBody>
          <a:bodyPr vert="horz" lIns="92757" tIns="46378" rIns="92757" bIns="46378" rtlCol="0"/>
          <a:lstStyle>
            <a:lvl1pPr algn="r" fontAlgn="auto">
              <a:spcBef>
                <a:spcPts val="0"/>
              </a:spcBef>
              <a:spcAft>
                <a:spcPts val="0"/>
              </a:spcAft>
              <a:defRPr sz="1200" smtClean="0">
                <a:latin typeface="+mn-lt"/>
              </a:defRPr>
            </a:lvl1pPr>
          </a:lstStyle>
          <a:p>
            <a:pPr>
              <a:defRPr/>
            </a:pPr>
            <a:fld id="{B979878A-3676-4B62-8DA4-89ED9C2E6347}" type="datetimeFigureOut">
              <a:rPr lang="en-US"/>
              <a:pPr>
                <a:defRPr/>
              </a:pPr>
              <a:t>9/15/2022</a:t>
            </a:fld>
            <a:endParaRPr lang="en-US" dirty="0"/>
          </a:p>
        </p:txBody>
      </p:sp>
      <p:sp>
        <p:nvSpPr>
          <p:cNvPr id="4" name="Slide Image Placeholder 3"/>
          <p:cNvSpPr>
            <a:spLocks noGrp="1" noRot="1" noChangeAspect="1"/>
          </p:cNvSpPr>
          <p:nvPr>
            <p:ph type="sldImg" idx="2"/>
          </p:nvPr>
        </p:nvSpPr>
        <p:spPr>
          <a:xfrm>
            <a:off x="1414463" y="1162050"/>
            <a:ext cx="4181475" cy="3136900"/>
          </a:xfrm>
          <a:prstGeom prst="rect">
            <a:avLst/>
          </a:prstGeom>
          <a:noFill/>
          <a:ln w="12700">
            <a:solidFill>
              <a:prstClr val="black"/>
            </a:solidFill>
          </a:ln>
        </p:spPr>
        <p:txBody>
          <a:bodyPr vert="horz" lIns="92757" tIns="46378" rIns="92757" bIns="46378" rtlCol="0" anchor="ctr"/>
          <a:lstStyle/>
          <a:p>
            <a:pPr lvl="0"/>
            <a:endParaRPr lang="en-US" noProof="0" dirty="0"/>
          </a:p>
        </p:txBody>
      </p:sp>
      <p:sp>
        <p:nvSpPr>
          <p:cNvPr id="5" name="Notes Placeholder 4"/>
          <p:cNvSpPr>
            <a:spLocks noGrp="1"/>
          </p:cNvSpPr>
          <p:nvPr>
            <p:ph type="body" sz="quarter" idx="3"/>
          </p:nvPr>
        </p:nvSpPr>
        <p:spPr>
          <a:xfrm>
            <a:off x="701675" y="4473799"/>
            <a:ext cx="5607050" cy="3660959"/>
          </a:xfrm>
          <a:prstGeom prst="rect">
            <a:avLst/>
          </a:prstGeom>
        </p:spPr>
        <p:txBody>
          <a:bodyPr vert="horz" lIns="92757" tIns="46378" rIns="92757" bIns="46378"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9" y="8829189"/>
            <a:ext cx="3038475" cy="467219"/>
          </a:xfrm>
          <a:prstGeom prst="rect">
            <a:avLst/>
          </a:prstGeom>
        </p:spPr>
        <p:txBody>
          <a:bodyPr vert="horz" lIns="92757" tIns="46378" rIns="92757" bIns="46378" rtlCol="0" anchor="b"/>
          <a:lstStyle>
            <a:lvl1pPr algn="l" fontAlgn="auto">
              <a:spcBef>
                <a:spcPts val="0"/>
              </a:spcBef>
              <a:spcAft>
                <a:spcPts val="0"/>
              </a:spcAft>
              <a:defRPr sz="1200">
                <a:latin typeface="+mn-lt"/>
              </a:defRPr>
            </a:lvl1pPr>
          </a:lstStyle>
          <a:p>
            <a:pPr>
              <a:defRPr/>
            </a:pPr>
            <a:endParaRPr lang="en-US" dirty="0"/>
          </a:p>
        </p:txBody>
      </p:sp>
      <p:sp>
        <p:nvSpPr>
          <p:cNvPr id="7" name="Slide Number Placeholder 6"/>
          <p:cNvSpPr>
            <a:spLocks noGrp="1"/>
          </p:cNvSpPr>
          <p:nvPr>
            <p:ph type="sldNum" sz="quarter" idx="5"/>
          </p:nvPr>
        </p:nvSpPr>
        <p:spPr>
          <a:xfrm>
            <a:off x="3970345" y="8829189"/>
            <a:ext cx="3038475" cy="467219"/>
          </a:xfrm>
          <a:prstGeom prst="rect">
            <a:avLst/>
          </a:prstGeom>
        </p:spPr>
        <p:txBody>
          <a:bodyPr vert="horz" lIns="92757" tIns="46378" rIns="92757" bIns="46378" rtlCol="0" anchor="b"/>
          <a:lstStyle>
            <a:lvl1pPr algn="r" fontAlgn="auto">
              <a:spcBef>
                <a:spcPts val="0"/>
              </a:spcBef>
              <a:spcAft>
                <a:spcPts val="0"/>
              </a:spcAft>
              <a:defRPr sz="1200" smtClean="0">
                <a:latin typeface="+mn-lt"/>
              </a:defRPr>
            </a:lvl1pPr>
          </a:lstStyle>
          <a:p>
            <a:pPr>
              <a:defRPr/>
            </a:pPr>
            <a:fld id="{A800A31E-C330-4EDA-8129-B5A5DDFE74AC}" type="slidenum">
              <a:rPr lang="en-US"/>
              <a:pPr>
                <a:defRPr/>
              </a:pPr>
              <a:t>‹#›</a:t>
            </a:fld>
            <a:endParaRPr lang="en-US" dirty="0"/>
          </a:p>
        </p:txBody>
      </p:sp>
    </p:spTree>
    <p:extLst>
      <p:ext uri="{BB962C8B-B14F-4D97-AF65-F5344CB8AC3E}">
        <p14:creationId xmlns:p14="http://schemas.microsoft.com/office/powerpoint/2010/main" val="2482009946"/>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Rectangle 7"/>
          <p:cNvSpPr>
            <a:spLocks noGrp="1" noChangeArrowheads="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4C94D1A7-C6B7-4D1E-9C5C-3776B2563E5A}" type="slidenum">
              <a:rPr lang="en-US" altLang="en-US">
                <a:solidFill>
                  <a:srgbClr val="000000"/>
                </a:solidFill>
                <a:latin typeface="Arial" charset="0"/>
              </a:rPr>
              <a:pPr fontAlgn="base">
                <a:spcBef>
                  <a:spcPct val="0"/>
                </a:spcBef>
                <a:spcAft>
                  <a:spcPct val="0"/>
                </a:spcAft>
              </a:pPr>
              <a:t>1</a:t>
            </a:fld>
            <a:endParaRPr lang="en-US" altLang="en-US" dirty="0">
              <a:solidFill>
                <a:srgbClr val="000000"/>
              </a:solidFill>
              <a:latin typeface="Arial" charset="0"/>
            </a:endParaRPr>
          </a:p>
        </p:txBody>
      </p:sp>
      <p:sp>
        <p:nvSpPr>
          <p:cNvPr id="16386"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16387" name="Rectangle 3"/>
          <p:cNvSpPr>
            <a:spLocks noGrp="1" noChangeArrowheads="1"/>
          </p:cNvSpPr>
          <p:nvPr>
            <p:ph type="body" idx="1"/>
          </p:nvPr>
        </p:nvSpPr>
        <p:spPr bwMode="auto">
          <a:xfrm>
            <a:off x="203200" y="4416197"/>
            <a:ext cx="6661150" cy="4184181"/>
          </a:xfrm>
          <a:noFill/>
        </p:spPr>
        <p:txBody>
          <a:bodyPr wrap="square" numCol="1" anchor="t" anchorCtr="0" compatLnSpc="1">
            <a:prstTxWarp prst="textNoShape">
              <a:avLst/>
            </a:prstTxWarp>
          </a:bodyPr>
          <a:lstStyle/>
          <a:p>
            <a:pPr>
              <a:lnSpc>
                <a:spcPct val="150000"/>
              </a:lnSpc>
              <a:spcBef>
                <a:spcPct val="0"/>
              </a:spcBef>
            </a:pPr>
            <a:endParaRPr lang="en-US" altLang="en-US" sz="1600" dirty="0">
              <a:latin typeface="Segoe UI"/>
              <a:ea typeface="Segoe UI"/>
              <a:cs typeface="Segoe UI"/>
            </a:endParaRPr>
          </a:p>
        </p:txBody>
      </p:sp>
    </p:spTree>
    <p:extLst>
      <p:ext uri="{BB962C8B-B14F-4D97-AF65-F5344CB8AC3E}">
        <p14:creationId xmlns:p14="http://schemas.microsoft.com/office/powerpoint/2010/main" val="343274640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6" name="Group 15"/>
          <p:cNvGrpSpPr/>
          <p:nvPr/>
        </p:nvGrpSpPr>
        <p:grpSpPr>
          <a:xfrm>
            <a:off x="4334933" y="1169931"/>
            <a:ext cx="4814835" cy="4993802"/>
            <a:chOff x="4334933" y="1169931"/>
            <a:chExt cx="4814835" cy="4993802"/>
          </a:xfrm>
        </p:grpSpPr>
        <p:cxnSp>
          <p:nvCxnSpPr>
            <p:cNvPr id="17" name="Straight Connector 16"/>
            <p:cNvCxnSpPr/>
            <p:nvPr/>
          </p:nvCxnSpPr>
          <p:spPr>
            <a:xfrm flipH="1">
              <a:off x="6009259" y="1169931"/>
              <a:ext cx="3134741" cy="3134741"/>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flipH="1">
              <a:off x="4334933" y="1348898"/>
              <a:ext cx="4814835" cy="481483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5225595" y="1469269"/>
              <a:ext cx="3912054" cy="3912054"/>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2" name="Straight Connector 21"/>
            <p:cNvCxnSpPr/>
            <p:nvPr/>
          </p:nvCxnSpPr>
          <p:spPr>
            <a:xfrm flipH="1">
              <a:off x="5304588" y="1307856"/>
              <a:ext cx="3839412" cy="3839412"/>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flipH="1">
              <a:off x="5707078" y="1770196"/>
              <a:ext cx="3430571" cy="3430570"/>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1"/>
          <p:cNvSpPr>
            <a:spLocks noGrp="1"/>
          </p:cNvSpPr>
          <p:nvPr>
            <p:ph type="ctrTitle"/>
          </p:nvPr>
        </p:nvSpPr>
        <p:spPr>
          <a:xfrm>
            <a:off x="533400" y="533400"/>
            <a:ext cx="6154713" cy="3124201"/>
          </a:xfrm>
        </p:spPr>
        <p:txBody>
          <a:bodyPr anchor="b">
            <a:normAutofit/>
          </a:bodyPr>
          <a:lstStyle>
            <a:lvl1pPr algn="l">
              <a:defRPr sz="4400">
                <a:effectLst/>
              </a:defRPr>
            </a:lvl1pPr>
          </a:lstStyle>
          <a:p>
            <a:r>
              <a:rPr lang="en-US"/>
              <a:t>Click to edit Master title style</a:t>
            </a:r>
            <a:endParaRPr lang="en-US" dirty="0"/>
          </a:p>
        </p:txBody>
      </p:sp>
      <p:sp>
        <p:nvSpPr>
          <p:cNvPr id="3" name="Subtitle 2"/>
          <p:cNvSpPr>
            <a:spLocks noGrp="1"/>
          </p:cNvSpPr>
          <p:nvPr>
            <p:ph type="subTitle" idx="1"/>
          </p:nvPr>
        </p:nvSpPr>
        <p:spPr>
          <a:xfrm>
            <a:off x="533400" y="3843868"/>
            <a:ext cx="4954250" cy="1913466"/>
          </a:xfrm>
        </p:spPr>
        <p:txBody>
          <a:bodyPr anchor="t">
            <a:normAutofit/>
          </a:bodyPr>
          <a:lstStyle>
            <a:lvl1pPr marL="0" indent="0" algn="l">
              <a:buNone/>
              <a:defRPr sz="2000">
                <a:solidFill>
                  <a:schemeClr val="bg2">
                    <a:lumMod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pPr>
              <a:defRPr/>
            </a:pPr>
            <a:r>
              <a:rPr lang="en-US" dirty="0"/>
              <a:t>8/2021</a:t>
            </a:r>
          </a:p>
        </p:txBody>
      </p:sp>
      <p:sp>
        <p:nvSpPr>
          <p:cNvPr id="5" name="Footer Placeholder 4"/>
          <p:cNvSpPr>
            <a:spLocks noGrp="1"/>
          </p:cNvSpPr>
          <p:nvPr>
            <p:ph type="ftr" sz="quarter" idx="11"/>
          </p:nvPr>
        </p:nvSpPr>
        <p:spPr/>
        <p:txBody>
          <a:bodyPr/>
          <a:lstStyle/>
          <a:p>
            <a:pPr>
              <a:defRPr/>
            </a:pPr>
            <a:r>
              <a:rPr lang="en-US" dirty="0"/>
              <a:t>Department of Social Services</a:t>
            </a:r>
          </a:p>
        </p:txBody>
      </p:sp>
      <p:sp>
        <p:nvSpPr>
          <p:cNvPr id="6" name="Slide Number Placeholder 5"/>
          <p:cNvSpPr>
            <a:spLocks noGrp="1"/>
          </p:cNvSpPr>
          <p:nvPr>
            <p:ph type="sldNum" sz="quarter" idx="12"/>
          </p:nvPr>
        </p:nvSpPr>
        <p:spPr/>
        <p:txBody>
          <a:bodyPr/>
          <a:lstStyle/>
          <a:p>
            <a:pPr>
              <a:defRPr/>
            </a:pPr>
            <a:fld id="{22A8FCF6-5391-4B26-880E-5F24893A50C0}" type="slidenum">
              <a:rPr lang="en-US" smtClean="0"/>
              <a:pPr>
                <a:defRPr/>
              </a:pPr>
              <a:t>‹#›</a:t>
            </a:fld>
            <a:endParaRPr lang="en-US" dirty="0"/>
          </a:p>
        </p:txBody>
      </p:sp>
      <p:sp>
        <p:nvSpPr>
          <p:cNvPr id="13" name="Title 3">
            <a:extLst>
              <a:ext uri="{FF2B5EF4-FFF2-40B4-BE49-F238E27FC236}">
                <a16:creationId xmlns:a16="http://schemas.microsoft.com/office/drawing/2014/main" id="{98235BCC-962B-4612-90F5-E3D4530A0C8C}"/>
              </a:ext>
            </a:extLst>
          </p:cNvPr>
          <p:cNvSpPr txBox="1">
            <a:spLocks/>
          </p:cNvSpPr>
          <p:nvPr userDrawn="1"/>
        </p:nvSpPr>
        <p:spPr>
          <a:xfrm>
            <a:off x="3432175" y="1616075"/>
            <a:ext cx="5711825" cy="2270125"/>
          </a:xfrm>
          <a:prstGeom prst="rect">
            <a:avLst/>
          </a:prstGeom>
          <a:solidFill>
            <a:schemeClr val="tx1">
              <a:lumMod val="85000"/>
              <a:lumOff val="15000"/>
            </a:schemeClr>
          </a:solidFill>
        </p:spPr>
        <p:txBody>
          <a:bodyPr anchor="b"/>
          <a:lstStyle>
            <a:lvl1pPr algn="ctr" defTabSz="914400" rtl="0" eaLnBrk="1" latinLnBrk="0" hangingPunct="1">
              <a:spcBef>
                <a:spcPct val="0"/>
              </a:spcBef>
              <a:buNone/>
              <a:defRPr sz="4400" kern="1200">
                <a:solidFill>
                  <a:schemeClr val="tx1"/>
                </a:solidFill>
                <a:latin typeface="+mj-lt"/>
                <a:ea typeface="+mj-ea"/>
                <a:cs typeface="+mj-cs"/>
              </a:defRPr>
            </a:lvl1pPr>
          </a:lstStyle>
          <a:p>
            <a:pPr algn="l" fontAlgn="auto">
              <a:spcAft>
                <a:spcPts val="0"/>
              </a:spcAft>
              <a:defRPr/>
            </a:pPr>
            <a:endParaRPr lang="en-US" sz="1800" b="1" dirty="0">
              <a:solidFill>
                <a:srgbClr val="FFFF00"/>
              </a:solidFill>
              <a:effectLst>
                <a:outerShdw blurRad="38100" dist="38100" dir="2700000" algn="tl">
                  <a:srgbClr val="000000">
                    <a:alpha val="43137"/>
                  </a:srgbClr>
                </a:outerShdw>
              </a:effectLst>
            </a:endParaRPr>
          </a:p>
        </p:txBody>
      </p:sp>
      <p:sp>
        <p:nvSpPr>
          <p:cNvPr id="14" name="Title 3">
            <a:extLst>
              <a:ext uri="{FF2B5EF4-FFF2-40B4-BE49-F238E27FC236}">
                <a16:creationId xmlns:a16="http://schemas.microsoft.com/office/drawing/2014/main" id="{D4767EC5-A5A6-486B-9DA8-A5E2460B3C17}"/>
              </a:ext>
            </a:extLst>
          </p:cNvPr>
          <p:cNvSpPr txBox="1">
            <a:spLocks/>
          </p:cNvSpPr>
          <p:nvPr userDrawn="1"/>
        </p:nvSpPr>
        <p:spPr>
          <a:xfrm>
            <a:off x="0" y="1616075"/>
            <a:ext cx="3406775" cy="2270125"/>
          </a:xfrm>
          <a:prstGeom prst="rect">
            <a:avLst/>
          </a:prstGeom>
          <a:solidFill>
            <a:srgbClr val="2906A2"/>
          </a:solidFill>
        </p:spPr>
        <p:txBody>
          <a:bodyPr anchor="b"/>
          <a:lstStyle>
            <a:lvl1pPr algn="ctr" defTabSz="914400" rtl="0" eaLnBrk="1" latinLnBrk="0" hangingPunct="1">
              <a:spcBef>
                <a:spcPct val="0"/>
              </a:spcBef>
              <a:buNone/>
              <a:defRPr sz="4400" kern="1200">
                <a:solidFill>
                  <a:schemeClr val="tx1"/>
                </a:solidFill>
                <a:latin typeface="+mj-lt"/>
                <a:ea typeface="+mj-ea"/>
                <a:cs typeface="+mj-cs"/>
              </a:defRPr>
            </a:lvl1pPr>
          </a:lstStyle>
          <a:p>
            <a:pPr algn="l" fontAlgn="auto">
              <a:spcAft>
                <a:spcPts val="0"/>
              </a:spcAft>
              <a:defRPr/>
            </a:pPr>
            <a:endParaRPr lang="en-US" sz="1800" b="1" dirty="0">
              <a:solidFill>
                <a:srgbClr val="FFFF00"/>
              </a:solidFill>
              <a:effectLst>
                <a:outerShdw blurRad="38100" dist="38100" dir="2700000" algn="tl">
                  <a:srgbClr val="000000">
                    <a:alpha val="43137"/>
                  </a:srgbClr>
                </a:outerShdw>
              </a:effectLst>
            </a:endParaRPr>
          </a:p>
        </p:txBody>
      </p:sp>
      <p:pic>
        <p:nvPicPr>
          <p:cNvPr id="15" name="Picture 7" descr="DSS LOGO vector difference">
            <a:extLst>
              <a:ext uri="{FF2B5EF4-FFF2-40B4-BE49-F238E27FC236}">
                <a16:creationId xmlns:a16="http://schemas.microsoft.com/office/drawing/2014/main" id="{646C0E3A-E26D-4AF2-A80C-18733BBA236B}"/>
              </a:ext>
            </a:extLst>
          </p:cNvPr>
          <p:cNvPicPr>
            <a:picLocks noChangeAspect="1" noChangeArrowheads="1"/>
          </p:cNvPicPr>
          <p:nvPr userDrawn="1"/>
        </p:nvPicPr>
        <p:blipFill>
          <a:blip r:embed="rId2"/>
          <a:srcRect/>
          <a:stretch>
            <a:fillRect/>
          </a:stretch>
        </p:blipFill>
        <p:spPr bwMode="auto">
          <a:xfrm>
            <a:off x="0" y="3098800"/>
            <a:ext cx="3200400" cy="787400"/>
          </a:xfrm>
          <a:prstGeom prst="rect">
            <a:avLst/>
          </a:prstGeom>
          <a:noFill/>
          <a:ln w="9525">
            <a:noFill/>
            <a:miter lim="800000"/>
            <a:headEnd/>
            <a:tailEnd/>
          </a:ln>
        </p:spPr>
      </p:pic>
      <p:sp>
        <p:nvSpPr>
          <p:cNvPr id="18" name="Rectangle 9">
            <a:extLst>
              <a:ext uri="{FF2B5EF4-FFF2-40B4-BE49-F238E27FC236}">
                <a16:creationId xmlns:a16="http://schemas.microsoft.com/office/drawing/2014/main" id="{8B8E6F9C-CA19-4713-823C-3B5F1278F536}"/>
              </a:ext>
            </a:extLst>
          </p:cNvPr>
          <p:cNvSpPr/>
          <p:nvPr userDrawn="1"/>
        </p:nvSpPr>
        <p:spPr>
          <a:xfrm>
            <a:off x="-12700" y="-103188"/>
            <a:ext cx="9156700" cy="1690688"/>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20" name="Rectangle 10">
            <a:extLst>
              <a:ext uri="{FF2B5EF4-FFF2-40B4-BE49-F238E27FC236}">
                <a16:creationId xmlns:a16="http://schemas.microsoft.com/office/drawing/2014/main" id="{5112FE3F-9006-493D-BCD9-F191F257FAED}"/>
              </a:ext>
            </a:extLst>
          </p:cNvPr>
          <p:cNvSpPr/>
          <p:nvPr userDrawn="1"/>
        </p:nvSpPr>
        <p:spPr>
          <a:xfrm>
            <a:off x="-12700" y="3919538"/>
            <a:ext cx="9156700" cy="2971800"/>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Tree>
    <p:extLst>
      <p:ext uri="{BB962C8B-B14F-4D97-AF65-F5344CB8AC3E}">
        <p14:creationId xmlns:p14="http://schemas.microsoft.com/office/powerpoint/2010/main" val="19776832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3400" y="4495800"/>
            <a:ext cx="6554867" cy="1524000"/>
          </a:xfrm>
        </p:spPr>
        <p:txBody>
          <a:bodyPr/>
          <a:lstStyle/>
          <a:p>
            <a:r>
              <a:rPr lang="en-US"/>
              <a:t>Click to edit Master title style</a:t>
            </a:r>
            <a:endParaRPr lang="en-US" dirty="0"/>
          </a:p>
        </p:txBody>
      </p:sp>
      <p:sp>
        <p:nvSpPr>
          <p:cNvPr id="6" name="Picture Placeholder 2"/>
          <p:cNvSpPr>
            <a:spLocks noGrp="1" noChangeAspect="1"/>
          </p:cNvSpPr>
          <p:nvPr>
            <p:ph type="pic" idx="13"/>
          </p:nvPr>
        </p:nvSpPr>
        <p:spPr>
          <a:xfrm>
            <a:off x="533400" y="533400"/>
            <a:ext cx="8077200" cy="31242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dirty="0"/>
              <a:t>Click icon to add picture</a:t>
            </a:r>
          </a:p>
        </p:txBody>
      </p:sp>
      <p:sp>
        <p:nvSpPr>
          <p:cNvPr id="9" name="Text Placeholder 9"/>
          <p:cNvSpPr>
            <a:spLocks noGrp="1"/>
          </p:cNvSpPr>
          <p:nvPr>
            <p:ph type="body" sz="quarter" idx="14"/>
          </p:nvPr>
        </p:nvSpPr>
        <p:spPr>
          <a:xfrm>
            <a:off x="762002" y="3843867"/>
            <a:ext cx="7281332" cy="457200"/>
          </a:xfrm>
        </p:spPr>
        <p:txBody>
          <a:bodyPr anchor="t">
            <a:normAutofit/>
          </a:bodyPr>
          <a:lstStyle>
            <a:lvl1pPr marL="0" indent="0">
              <a:buFontTx/>
              <a:buNone/>
              <a:defRPr sz="16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Date Placeholder 2"/>
          <p:cNvSpPr>
            <a:spLocks noGrp="1"/>
          </p:cNvSpPr>
          <p:nvPr>
            <p:ph type="dt" sz="half" idx="10"/>
          </p:nvPr>
        </p:nvSpPr>
        <p:spPr/>
        <p:txBody>
          <a:bodyPr/>
          <a:lstStyle/>
          <a:p>
            <a:pPr>
              <a:defRPr/>
            </a:pPr>
            <a:r>
              <a:rPr lang="en-US" dirty="0"/>
              <a:t>8/2021</a:t>
            </a:r>
          </a:p>
        </p:txBody>
      </p:sp>
      <p:sp>
        <p:nvSpPr>
          <p:cNvPr id="4" name="Footer Placeholder 3"/>
          <p:cNvSpPr>
            <a:spLocks noGrp="1"/>
          </p:cNvSpPr>
          <p:nvPr>
            <p:ph type="ftr" sz="quarter" idx="11"/>
          </p:nvPr>
        </p:nvSpPr>
        <p:spPr/>
        <p:txBody>
          <a:bodyPr/>
          <a:lstStyle/>
          <a:p>
            <a:pPr>
              <a:defRPr/>
            </a:pPr>
            <a:r>
              <a:rPr lang="en-US" dirty="0"/>
              <a:t>Department of Social Services</a:t>
            </a:r>
          </a:p>
        </p:txBody>
      </p:sp>
      <p:sp>
        <p:nvSpPr>
          <p:cNvPr id="5" name="Slide Number Placeholder 4"/>
          <p:cNvSpPr>
            <a:spLocks noGrp="1"/>
          </p:cNvSpPr>
          <p:nvPr>
            <p:ph type="sldNum" sz="quarter" idx="12"/>
          </p:nvPr>
        </p:nvSpPr>
        <p:spPr/>
        <p:txBody>
          <a:bodyPr/>
          <a:lstStyle/>
          <a:p>
            <a:pPr>
              <a:defRPr/>
            </a:pPr>
            <a:fld id="{3F14E114-112D-4C96-A0B4-2C41C19A598A}" type="slidenum">
              <a:rPr lang="en-US" smtClean="0"/>
              <a:pPr>
                <a:defRPr/>
              </a:pPr>
              <a:t>‹#›</a:t>
            </a:fld>
            <a:endParaRPr lang="en-US" dirty="0"/>
          </a:p>
        </p:txBody>
      </p:sp>
    </p:spTree>
    <p:extLst>
      <p:ext uri="{BB962C8B-B14F-4D97-AF65-F5344CB8AC3E}">
        <p14:creationId xmlns:p14="http://schemas.microsoft.com/office/powerpoint/2010/main" val="3283577900"/>
      </p:ext>
    </p:extLst>
  </p:cSld>
  <p:clrMapOvr>
    <a:masterClrMapping/>
  </p:clrMapOvr>
  <p:hf hdr="0"/>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533400" y="533400"/>
            <a:ext cx="8077200" cy="2895600"/>
          </a:xfrm>
        </p:spPr>
        <p:txBody>
          <a:bodyPr anchor="ctr">
            <a:normAutofit/>
          </a:bodyPr>
          <a:lstStyle>
            <a:lvl1pPr algn="l">
              <a:defRPr sz="2800" b="0" cap="all"/>
            </a:lvl1pPr>
          </a:lstStyle>
          <a:p>
            <a:r>
              <a:rPr lang="en-US"/>
              <a:t>Click to edit Master title style</a:t>
            </a:r>
            <a:endParaRPr lang="en-US" dirty="0"/>
          </a:p>
        </p:txBody>
      </p:sp>
      <p:sp>
        <p:nvSpPr>
          <p:cNvPr id="3" name="Text Placeholder 2"/>
          <p:cNvSpPr>
            <a:spLocks noGrp="1"/>
          </p:cNvSpPr>
          <p:nvPr>
            <p:ph type="body" idx="1"/>
          </p:nvPr>
        </p:nvSpPr>
        <p:spPr>
          <a:xfrm>
            <a:off x="533400" y="4114800"/>
            <a:ext cx="6383552" cy="1905000"/>
          </a:xfrm>
        </p:spPr>
        <p:txBody>
          <a:bodyPr anchor="ctr">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pPr>
              <a:defRPr/>
            </a:pPr>
            <a:r>
              <a:rPr lang="en-US" dirty="0"/>
              <a:t>8/2021</a:t>
            </a:r>
          </a:p>
        </p:txBody>
      </p:sp>
      <p:sp>
        <p:nvSpPr>
          <p:cNvPr id="5" name="Footer Placeholder 4"/>
          <p:cNvSpPr>
            <a:spLocks noGrp="1"/>
          </p:cNvSpPr>
          <p:nvPr>
            <p:ph type="ftr" sz="quarter" idx="11"/>
          </p:nvPr>
        </p:nvSpPr>
        <p:spPr/>
        <p:txBody>
          <a:bodyPr/>
          <a:lstStyle/>
          <a:p>
            <a:pPr>
              <a:defRPr/>
            </a:pPr>
            <a:r>
              <a:rPr lang="en-US" dirty="0"/>
              <a:t>Department of Social Services</a:t>
            </a:r>
          </a:p>
        </p:txBody>
      </p:sp>
      <p:sp>
        <p:nvSpPr>
          <p:cNvPr id="6" name="Slide Number Placeholder 5"/>
          <p:cNvSpPr>
            <a:spLocks noGrp="1"/>
          </p:cNvSpPr>
          <p:nvPr>
            <p:ph type="sldNum" sz="quarter" idx="12"/>
          </p:nvPr>
        </p:nvSpPr>
        <p:spPr/>
        <p:txBody>
          <a:bodyPr/>
          <a:lstStyle/>
          <a:p>
            <a:pPr>
              <a:defRPr/>
            </a:pPr>
            <a:fld id="{3F14E114-112D-4C96-A0B4-2C41C19A598A}" type="slidenum">
              <a:rPr lang="en-US" smtClean="0"/>
              <a:pPr>
                <a:defRPr/>
              </a:pPr>
              <a:t>‹#›</a:t>
            </a:fld>
            <a:endParaRPr lang="en-US" dirty="0"/>
          </a:p>
        </p:txBody>
      </p:sp>
    </p:spTree>
    <p:extLst>
      <p:ext uri="{BB962C8B-B14F-4D97-AF65-F5344CB8AC3E}">
        <p14:creationId xmlns:p14="http://schemas.microsoft.com/office/powerpoint/2010/main" val="2829607372"/>
      </p:ext>
    </p:extLst>
  </p:cSld>
  <p:clrMapOvr>
    <a:masterClrMapping/>
  </p:clrMapOvr>
  <p:hf hdr="0"/>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56283" y="533400"/>
            <a:ext cx="6859787" cy="2895600"/>
          </a:xfrm>
        </p:spPr>
        <p:txBody>
          <a:bodyPr anchor="ctr">
            <a:normAutofit/>
          </a:bodyPr>
          <a:lstStyle>
            <a:lvl1pPr algn="l">
              <a:defRPr sz="2800" b="0" cap="all">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1066800" y="3429000"/>
            <a:ext cx="6402467" cy="4826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533400" y="4301070"/>
            <a:ext cx="6382361" cy="1718730"/>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pPr>
              <a:defRPr/>
            </a:pPr>
            <a:r>
              <a:rPr lang="en-US" dirty="0"/>
              <a:t>8/2021</a:t>
            </a:r>
          </a:p>
        </p:txBody>
      </p:sp>
      <p:sp>
        <p:nvSpPr>
          <p:cNvPr id="5" name="Footer Placeholder 4"/>
          <p:cNvSpPr>
            <a:spLocks noGrp="1"/>
          </p:cNvSpPr>
          <p:nvPr>
            <p:ph type="ftr" sz="quarter" idx="11"/>
          </p:nvPr>
        </p:nvSpPr>
        <p:spPr/>
        <p:txBody>
          <a:bodyPr/>
          <a:lstStyle/>
          <a:p>
            <a:pPr>
              <a:defRPr/>
            </a:pPr>
            <a:r>
              <a:rPr lang="en-US" dirty="0"/>
              <a:t>Department of Social Services</a:t>
            </a:r>
          </a:p>
        </p:txBody>
      </p:sp>
      <p:sp>
        <p:nvSpPr>
          <p:cNvPr id="6" name="Slide Number Placeholder 5"/>
          <p:cNvSpPr>
            <a:spLocks noGrp="1"/>
          </p:cNvSpPr>
          <p:nvPr>
            <p:ph type="sldNum" sz="quarter" idx="12"/>
          </p:nvPr>
        </p:nvSpPr>
        <p:spPr/>
        <p:txBody>
          <a:bodyPr/>
          <a:lstStyle/>
          <a:p>
            <a:pPr>
              <a:defRPr/>
            </a:pPr>
            <a:fld id="{3F14E114-112D-4C96-A0B4-2C41C19A598A}" type="slidenum">
              <a:rPr lang="en-US" smtClean="0"/>
              <a:pPr>
                <a:defRPr/>
              </a:pPr>
              <a:t>‹#›</a:t>
            </a:fld>
            <a:endParaRPr lang="en-US" dirty="0"/>
          </a:p>
        </p:txBody>
      </p:sp>
      <p:sp>
        <p:nvSpPr>
          <p:cNvPr id="14" name="TextBox 13"/>
          <p:cNvSpPr txBox="1"/>
          <p:nvPr/>
        </p:nvSpPr>
        <p:spPr>
          <a:xfrm>
            <a:off x="228600" y="710624"/>
            <a:ext cx="457319"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7696200" y="2768601"/>
            <a:ext cx="457319"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1726000963"/>
      </p:ext>
    </p:extLst>
  </p:cSld>
  <p:clrMapOvr>
    <a:masterClrMapping/>
  </p:clrMapOvr>
  <p:hf hdr="0"/>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533400" y="3429000"/>
            <a:ext cx="6382361" cy="1697400"/>
          </a:xfrm>
        </p:spPr>
        <p:txBody>
          <a:bodyPr anchor="b">
            <a:normAutofit/>
          </a:bodyPr>
          <a:lstStyle>
            <a:lvl1pPr algn="l">
              <a:defRPr sz="2800" b="0" cap="all"/>
            </a:lvl1pPr>
          </a:lstStyle>
          <a:p>
            <a:r>
              <a:rPr lang="en-US"/>
              <a:t>Click to edit Master title style</a:t>
            </a:r>
            <a:endParaRPr lang="en-US" dirty="0"/>
          </a:p>
        </p:txBody>
      </p:sp>
      <p:sp>
        <p:nvSpPr>
          <p:cNvPr id="3" name="Text Placeholder 2"/>
          <p:cNvSpPr>
            <a:spLocks noGrp="1"/>
          </p:cNvSpPr>
          <p:nvPr>
            <p:ph type="body" idx="1"/>
          </p:nvPr>
        </p:nvSpPr>
        <p:spPr>
          <a:xfrm>
            <a:off x="533400" y="5132980"/>
            <a:ext cx="6383552" cy="886819"/>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pPr>
              <a:defRPr/>
            </a:pPr>
            <a:r>
              <a:rPr lang="en-US" dirty="0"/>
              <a:t>8/2021</a:t>
            </a:r>
          </a:p>
        </p:txBody>
      </p:sp>
      <p:sp>
        <p:nvSpPr>
          <p:cNvPr id="5" name="Footer Placeholder 4"/>
          <p:cNvSpPr>
            <a:spLocks noGrp="1"/>
          </p:cNvSpPr>
          <p:nvPr>
            <p:ph type="ftr" sz="quarter" idx="11"/>
          </p:nvPr>
        </p:nvSpPr>
        <p:spPr/>
        <p:txBody>
          <a:bodyPr/>
          <a:lstStyle/>
          <a:p>
            <a:pPr>
              <a:defRPr/>
            </a:pPr>
            <a:r>
              <a:rPr lang="en-US" dirty="0"/>
              <a:t>Department of Social Services</a:t>
            </a:r>
          </a:p>
        </p:txBody>
      </p:sp>
      <p:sp>
        <p:nvSpPr>
          <p:cNvPr id="6" name="Slide Number Placeholder 5"/>
          <p:cNvSpPr>
            <a:spLocks noGrp="1"/>
          </p:cNvSpPr>
          <p:nvPr>
            <p:ph type="sldNum" sz="quarter" idx="12"/>
          </p:nvPr>
        </p:nvSpPr>
        <p:spPr/>
        <p:txBody>
          <a:bodyPr/>
          <a:lstStyle/>
          <a:p>
            <a:pPr>
              <a:defRPr/>
            </a:pPr>
            <a:fld id="{3F14E114-112D-4C96-A0B4-2C41C19A598A}" type="slidenum">
              <a:rPr lang="en-US" smtClean="0"/>
              <a:pPr>
                <a:defRPr/>
              </a:pPr>
              <a:t>‹#›</a:t>
            </a:fld>
            <a:endParaRPr lang="en-US" dirty="0"/>
          </a:p>
        </p:txBody>
      </p:sp>
    </p:spTree>
    <p:extLst>
      <p:ext uri="{BB962C8B-B14F-4D97-AF65-F5344CB8AC3E}">
        <p14:creationId xmlns:p14="http://schemas.microsoft.com/office/powerpoint/2010/main" val="739203452"/>
      </p:ext>
    </p:extLst>
  </p:cSld>
  <p:clrMapOvr>
    <a:masterClrMapping/>
  </p:clrMapOvr>
  <p:hf hdr="0"/>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856284" y="533400"/>
            <a:ext cx="6859786" cy="2895600"/>
          </a:xfrm>
        </p:spPr>
        <p:txBody>
          <a:bodyPr anchor="ctr">
            <a:normAutofit/>
          </a:bodyPr>
          <a:lstStyle>
            <a:lvl1pPr algn="l">
              <a:defRPr sz="2800" b="0" cap="all">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533400" y="3886200"/>
            <a:ext cx="6382361" cy="1049866"/>
          </a:xfrm>
        </p:spPr>
        <p:txBody>
          <a:bodyPr vert="horz" lIns="91440" tIns="45720" rIns="91440" bIns="45720" rtlCol="0" anchor="b">
            <a:normAutofit/>
          </a:bodyPr>
          <a:lstStyle>
            <a:lvl1pPr>
              <a:buNone/>
              <a:defRPr lang="en-US" sz="2000" b="0" cap="all" dirty="0">
                <a:ln w="3175" cmpd="sng">
                  <a:noFill/>
                </a:ln>
                <a:solidFill>
                  <a:schemeClr val="tx1"/>
                </a:solidFill>
                <a:effectLst/>
              </a:defRPr>
            </a:lvl1pPr>
          </a:lstStyle>
          <a:p>
            <a:pPr marL="0" lvl="0">
              <a:spcBef>
                <a:spcPct val="0"/>
              </a:spcBef>
              <a:buNone/>
            </a:pPr>
            <a:r>
              <a:rPr lang="en-US"/>
              <a:t>Click to edit Master text styles</a:t>
            </a:r>
          </a:p>
        </p:txBody>
      </p:sp>
      <p:sp>
        <p:nvSpPr>
          <p:cNvPr id="3" name="Text Placeholder 2"/>
          <p:cNvSpPr>
            <a:spLocks noGrp="1"/>
          </p:cNvSpPr>
          <p:nvPr>
            <p:ph type="body" idx="1"/>
          </p:nvPr>
        </p:nvSpPr>
        <p:spPr>
          <a:xfrm>
            <a:off x="533400" y="4953000"/>
            <a:ext cx="6382360" cy="10668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pPr>
              <a:defRPr/>
            </a:pPr>
            <a:r>
              <a:rPr lang="en-US" dirty="0"/>
              <a:t>8/2021</a:t>
            </a:r>
          </a:p>
        </p:txBody>
      </p:sp>
      <p:sp>
        <p:nvSpPr>
          <p:cNvPr id="5" name="Footer Placeholder 4"/>
          <p:cNvSpPr>
            <a:spLocks noGrp="1"/>
          </p:cNvSpPr>
          <p:nvPr>
            <p:ph type="ftr" sz="quarter" idx="11"/>
          </p:nvPr>
        </p:nvSpPr>
        <p:spPr/>
        <p:txBody>
          <a:bodyPr/>
          <a:lstStyle/>
          <a:p>
            <a:pPr>
              <a:defRPr/>
            </a:pPr>
            <a:r>
              <a:rPr lang="en-US" dirty="0"/>
              <a:t>Department of Social Services</a:t>
            </a:r>
          </a:p>
        </p:txBody>
      </p:sp>
      <p:sp>
        <p:nvSpPr>
          <p:cNvPr id="6" name="Slide Number Placeholder 5"/>
          <p:cNvSpPr>
            <a:spLocks noGrp="1"/>
          </p:cNvSpPr>
          <p:nvPr>
            <p:ph type="sldNum" sz="quarter" idx="12"/>
          </p:nvPr>
        </p:nvSpPr>
        <p:spPr/>
        <p:txBody>
          <a:bodyPr/>
          <a:lstStyle/>
          <a:p>
            <a:pPr>
              <a:defRPr/>
            </a:pPr>
            <a:fld id="{3F14E114-112D-4C96-A0B4-2C41C19A598A}" type="slidenum">
              <a:rPr lang="en-US" smtClean="0"/>
              <a:pPr>
                <a:defRPr/>
              </a:pPr>
              <a:t>‹#›</a:t>
            </a:fld>
            <a:endParaRPr lang="en-US" dirty="0"/>
          </a:p>
        </p:txBody>
      </p:sp>
      <p:sp>
        <p:nvSpPr>
          <p:cNvPr id="14" name="TextBox 13"/>
          <p:cNvSpPr txBox="1"/>
          <p:nvPr/>
        </p:nvSpPr>
        <p:spPr>
          <a:xfrm>
            <a:off x="228600" y="710624"/>
            <a:ext cx="457319"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7696200" y="2768601"/>
            <a:ext cx="457319"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1542475734"/>
      </p:ext>
    </p:extLst>
  </p:cSld>
  <p:clrMapOvr>
    <a:masterClrMapping/>
  </p:clrMapOvr>
  <p:hf hdr="0"/>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533400" y="533400"/>
            <a:ext cx="7525658" cy="2895600"/>
          </a:xfrm>
        </p:spPr>
        <p:txBody>
          <a:bodyPr vert="horz" lIns="91440" tIns="45720" rIns="91440" bIns="45720" rtlCol="0" anchor="ctr">
            <a:normAutofit/>
          </a:bodyPr>
          <a:lstStyle>
            <a:lvl1pPr>
              <a:defRPr lang="en-US" sz="2800" b="0" dirty="0"/>
            </a:lvl1pPr>
          </a:lstStyle>
          <a:p>
            <a:pPr marL="0" lvl="0"/>
            <a:r>
              <a:rPr lang="en-US"/>
              <a:t>Click to edit Master title style</a:t>
            </a:r>
            <a:endParaRPr lang="en-US" dirty="0"/>
          </a:p>
        </p:txBody>
      </p:sp>
      <p:sp>
        <p:nvSpPr>
          <p:cNvPr id="10" name="Text Placeholder 9"/>
          <p:cNvSpPr>
            <a:spLocks noGrp="1"/>
          </p:cNvSpPr>
          <p:nvPr>
            <p:ph type="body" sz="quarter" idx="13"/>
          </p:nvPr>
        </p:nvSpPr>
        <p:spPr>
          <a:xfrm>
            <a:off x="533400" y="3928534"/>
            <a:ext cx="6382361" cy="838200"/>
          </a:xfrm>
        </p:spPr>
        <p:txBody>
          <a:bodyPr vert="horz" lIns="91440" tIns="45720" rIns="91440" bIns="45720" rtlCol="0" anchor="b">
            <a:normAutofit/>
          </a:bodyPr>
          <a:lstStyle>
            <a:lvl1pPr>
              <a:buNone/>
              <a:defRPr lang="en-US" sz="2000" b="0" cap="all" dirty="0">
                <a:ln w="3175" cmpd="sng">
                  <a:noFill/>
                </a:ln>
                <a:solidFill>
                  <a:schemeClr val="tx1"/>
                </a:solidFill>
                <a:effectLst/>
              </a:defRPr>
            </a:lvl1pPr>
          </a:lstStyle>
          <a:p>
            <a:pPr marL="0" lvl="0">
              <a:spcBef>
                <a:spcPct val="0"/>
              </a:spcBef>
              <a:buNone/>
            </a:pPr>
            <a:r>
              <a:rPr lang="en-US"/>
              <a:t>Click to edit Master text styles</a:t>
            </a:r>
          </a:p>
        </p:txBody>
      </p:sp>
      <p:sp>
        <p:nvSpPr>
          <p:cNvPr id="3" name="Text Placeholder 2"/>
          <p:cNvSpPr>
            <a:spLocks noGrp="1"/>
          </p:cNvSpPr>
          <p:nvPr>
            <p:ph type="body" idx="1"/>
          </p:nvPr>
        </p:nvSpPr>
        <p:spPr>
          <a:xfrm>
            <a:off x="533400" y="4766735"/>
            <a:ext cx="6382360" cy="1253065"/>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pPr>
              <a:defRPr/>
            </a:pPr>
            <a:r>
              <a:rPr lang="en-US" dirty="0"/>
              <a:t>8/2021</a:t>
            </a:r>
          </a:p>
        </p:txBody>
      </p:sp>
      <p:sp>
        <p:nvSpPr>
          <p:cNvPr id="5" name="Footer Placeholder 4"/>
          <p:cNvSpPr>
            <a:spLocks noGrp="1"/>
          </p:cNvSpPr>
          <p:nvPr>
            <p:ph type="ftr" sz="quarter" idx="11"/>
          </p:nvPr>
        </p:nvSpPr>
        <p:spPr/>
        <p:txBody>
          <a:bodyPr/>
          <a:lstStyle/>
          <a:p>
            <a:pPr>
              <a:defRPr/>
            </a:pPr>
            <a:r>
              <a:rPr lang="en-US" dirty="0"/>
              <a:t>Department of Social Services</a:t>
            </a:r>
          </a:p>
        </p:txBody>
      </p:sp>
      <p:sp>
        <p:nvSpPr>
          <p:cNvPr id="6" name="Slide Number Placeholder 5"/>
          <p:cNvSpPr>
            <a:spLocks noGrp="1"/>
          </p:cNvSpPr>
          <p:nvPr>
            <p:ph type="sldNum" sz="quarter" idx="12"/>
          </p:nvPr>
        </p:nvSpPr>
        <p:spPr/>
        <p:txBody>
          <a:bodyPr/>
          <a:lstStyle/>
          <a:p>
            <a:pPr>
              <a:defRPr/>
            </a:pPr>
            <a:fld id="{3F14E114-112D-4C96-A0B4-2C41C19A598A}" type="slidenum">
              <a:rPr lang="en-US" smtClean="0"/>
              <a:pPr>
                <a:defRPr/>
              </a:pPr>
              <a:t>‹#›</a:t>
            </a:fld>
            <a:endParaRPr lang="en-US" dirty="0"/>
          </a:p>
        </p:txBody>
      </p:sp>
    </p:spTree>
    <p:extLst>
      <p:ext uri="{BB962C8B-B14F-4D97-AF65-F5344CB8AC3E}">
        <p14:creationId xmlns:p14="http://schemas.microsoft.com/office/powerpoint/2010/main" val="3759540938"/>
      </p:ext>
    </p:extLst>
  </p:cSld>
  <p:clrMapOvr>
    <a:masterClrMapping/>
  </p:clrMapOvr>
  <p:hf hdr="0"/>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533400" y="4495800"/>
            <a:ext cx="6554867" cy="1524000"/>
          </a:xfrm>
        </p:spPr>
        <p:txBody>
          <a:bodyPr>
            <a:normAutofit/>
          </a:bodyPr>
          <a:lstStyle>
            <a:lvl1pPr algn="l">
              <a:defRPr sz="2800"/>
            </a:lvl1pPr>
          </a:lstStyle>
          <a:p>
            <a:r>
              <a:rPr lang="en-US"/>
              <a:t>Click to edit Master title style</a:t>
            </a:r>
            <a:endParaRPr lang="en-US" dirty="0"/>
          </a:p>
        </p:txBody>
      </p:sp>
      <p:sp>
        <p:nvSpPr>
          <p:cNvPr id="3" name="Vertical Text Placeholder 2"/>
          <p:cNvSpPr>
            <a:spLocks noGrp="1"/>
          </p:cNvSpPr>
          <p:nvPr>
            <p:ph type="body" orient="vert" idx="1"/>
          </p:nvPr>
        </p:nvSpPr>
        <p:spPr>
          <a:xfrm>
            <a:off x="533400" y="533401"/>
            <a:ext cx="6554867" cy="3767670"/>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r>
              <a:rPr lang="en-US" dirty="0"/>
              <a:t>8/2021</a:t>
            </a:r>
          </a:p>
        </p:txBody>
      </p:sp>
      <p:sp>
        <p:nvSpPr>
          <p:cNvPr id="5" name="Footer Placeholder 4"/>
          <p:cNvSpPr>
            <a:spLocks noGrp="1"/>
          </p:cNvSpPr>
          <p:nvPr>
            <p:ph type="ftr" sz="quarter" idx="11"/>
          </p:nvPr>
        </p:nvSpPr>
        <p:spPr/>
        <p:txBody>
          <a:bodyPr/>
          <a:lstStyle/>
          <a:p>
            <a:pPr>
              <a:defRPr/>
            </a:pPr>
            <a:r>
              <a:rPr lang="en-US" dirty="0"/>
              <a:t>Department of Social Services</a:t>
            </a:r>
          </a:p>
        </p:txBody>
      </p:sp>
      <p:sp>
        <p:nvSpPr>
          <p:cNvPr id="6" name="Slide Number Placeholder 5"/>
          <p:cNvSpPr>
            <a:spLocks noGrp="1"/>
          </p:cNvSpPr>
          <p:nvPr>
            <p:ph type="sldNum" sz="quarter" idx="12"/>
          </p:nvPr>
        </p:nvSpPr>
        <p:spPr/>
        <p:txBody>
          <a:bodyPr/>
          <a:lstStyle/>
          <a:p>
            <a:pPr>
              <a:defRPr/>
            </a:pPr>
            <a:fld id="{6D5A4297-53E4-41EB-B544-90BB684DE89D}" type="slidenum">
              <a:rPr lang="en-US" smtClean="0"/>
              <a:pPr>
                <a:defRPr/>
              </a:pPr>
              <a:t>‹#›</a:t>
            </a:fld>
            <a:endParaRPr lang="en-US" dirty="0"/>
          </a:p>
        </p:txBody>
      </p:sp>
    </p:spTree>
    <p:extLst>
      <p:ext uri="{BB962C8B-B14F-4D97-AF65-F5344CB8AC3E}">
        <p14:creationId xmlns:p14="http://schemas.microsoft.com/office/powerpoint/2010/main" val="145596854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66406" y="533400"/>
            <a:ext cx="2044194" cy="4419600"/>
          </a:xfrm>
        </p:spPr>
        <p:txBody>
          <a:bodyPr vert="eaVert">
            <a:normAutofit/>
          </a:bodyPr>
          <a:lstStyle>
            <a:lvl1pPr>
              <a:defRPr sz="2800"/>
            </a:lvl1pPr>
          </a:lstStyle>
          <a:p>
            <a:r>
              <a:rPr lang="en-US"/>
              <a:t>Click to edit Master title style</a:t>
            </a:r>
            <a:endParaRPr lang="en-US" dirty="0"/>
          </a:p>
        </p:txBody>
      </p:sp>
      <p:sp>
        <p:nvSpPr>
          <p:cNvPr id="3" name="Vertical Text Placeholder 2"/>
          <p:cNvSpPr>
            <a:spLocks noGrp="1"/>
          </p:cNvSpPr>
          <p:nvPr>
            <p:ph type="body" orient="vert" idx="1"/>
          </p:nvPr>
        </p:nvSpPr>
        <p:spPr>
          <a:xfrm>
            <a:off x="533400" y="533400"/>
            <a:ext cx="5850012" cy="5486400"/>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r>
              <a:rPr lang="en-US" dirty="0"/>
              <a:t>8/2021</a:t>
            </a:r>
          </a:p>
        </p:txBody>
      </p:sp>
      <p:sp>
        <p:nvSpPr>
          <p:cNvPr id="5" name="Footer Placeholder 4"/>
          <p:cNvSpPr>
            <a:spLocks noGrp="1"/>
          </p:cNvSpPr>
          <p:nvPr>
            <p:ph type="ftr" sz="quarter" idx="11"/>
          </p:nvPr>
        </p:nvSpPr>
        <p:spPr/>
        <p:txBody>
          <a:bodyPr/>
          <a:lstStyle/>
          <a:p>
            <a:pPr>
              <a:defRPr/>
            </a:pPr>
            <a:r>
              <a:rPr lang="en-US" dirty="0"/>
              <a:t>Department of Social Services</a:t>
            </a:r>
          </a:p>
        </p:txBody>
      </p:sp>
      <p:sp>
        <p:nvSpPr>
          <p:cNvPr id="6" name="Slide Number Placeholder 5"/>
          <p:cNvSpPr>
            <a:spLocks noGrp="1"/>
          </p:cNvSpPr>
          <p:nvPr>
            <p:ph type="sldNum" sz="quarter" idx="12"/>
          </p:nvPr>
        </p:nvSpPr>
        <p:spPr/>
        <p:txBody>
          <a:bodyPr/>
          <a:lstStyle/>
          <a:p>
            <a:pPr>
              <a:defRPr/>
            </a:pPr>
            <a:fld id="{8D91D655-7119-457D-A34B-11276AAE675F}" type="slidenum">
              <a:rPr lang="en-US" smtClean="0"/>
              <a:pPr>
                <a:defRPr/>
              </a:pPr>
              <a:t>‹#›</a:t>
            </a:fld>
            <a:endParaRPr lang="en-US" dirty="0"/>
          </a:p>
        </p:txBody>
      </p:sp>
    </p:spTree>
    <p:extLst>
      <p:ext uri="{BB962C8B-B14F-4D97-AF65-F5344CB8AC3E}">
        <p14:creationId xmlns:p14="http://schemas.microsoft.com/office/powerpoint/2010/main" val="61097869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533400" y="4495800"/>
            <a:ext cx="6554867" cy="1524000"/>
          </a:xfrm>
        </p:spPr>
        <p:txBody>
          <a:bodyPr/>
          <a:lstStyle/>
          <a:p>
            <a:r>
              <a:rPr lang="en-US"/>
              <a:t>Click to edit Master title style</a:t>
            </a:r>
            <a:endParaRPr lang="en-US" dirty="0"/>
          </a:p>
        </p:txBody>
      </p:sp>
      <p:sp>
        <p:nvSpPr>
          <p:cNvPr id="3" name="Content Placeholder 2"/>
          <p:cNvSpPr>
            <a:spLocks noGrp="1"/>
          </p:cNvSpPr>
          <p:nvPr>
            <p:ph idx="1"/>
          </p:nvPr>
        </p:nvSpPr>
        <p:spPr>
          <a:xfrm>
            <a:off x="533400" y="533400"/>
            <a:ext cx="6554867" cy="3767670"/>
          </a:xfrm>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r>
              <a:rPr lang="en-US" dirty="0"/>
              <a:t>8/2021</a:t>
            </a:r>
          </a:p>
        </p:txBody>
      </p:sp>
      <p:sp>
        <p:nvSpPr>
          <p:cNvPr id="5" name="Footer Placeholder 4"/>
          <p:cNvSpPr>
            <a:spLocks noGrp="1"/>
          </p:cNvSpPr>
          <p:nvPr>
            <p:ph type="ftr" sz="quarter" idx="11"/>
          </p:nvPr>
        </p:nvSpPr>
        <p:spPr/>
        <p:txBody>
          <a:bodyPr/>
          <a:lstStyle/>
          <a:p>
            <a:pPr>
              <a:defRPr/>
            </a:pPr>
            <a:r>
              <a:rPr lang="en-US" dirty="0"/>
              <a:t>Department of Social Services</a:t>
            </a:r>
          </a:p>
        </p:txBody>
      </p:sp>
      <p:sp>
        <p:nvSpPr>
          <p:cNvPr id="6" name="Slide Number Placeholder 5"/>
          <p:cNvSpPr>
            <a:spLocks noGrp="1"/>
          </p:cNvSpPr>
          <p:nvPr>
            <p:ph type="sldNum" sz="quarter" idx="12"/>
          </p:nvPr>
        </p:nvSpPr>
        <p:spPr/>
        <p:txBody>
          <a:bodyPr/>
          <a:lstStyle/>
          <a:p>
            <a:pPr>
              <a:defRPr/>
            </a:pPr>
            <a:fld id="{8E0910F7-5D48-4D29-89D1-83725AECF732}" type="slidenum">
              <a:rPr lang="en-US" smtClean="0"/>
              <a:pPr>
                <a:defRPr/>
              </a:pPr>
              <a:t>‹#›</a:t>
            </a:fld>
            <a:endParaRPr lang="en-US" dirty="0"/>
          </a:p>
        </p:txBody>
      </p:sp>
    </p:spTree>
    <p:extLst>
      <p:ext uri="{BB962C8B-B14F-4D97-AF65-F5344CB8AC3E}">
        <p14:creationId xmlns:p14="http://schemas.microsoft.com/office/powerpoint/2010/main" val="4595226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3400" y="1981199"/>
            <a:ext cx="6402468" cy="2319867"/>
          </a:xfrm>
        </p:spPr>
        <p:txBody>
          <a:bodyPr anchor="b">
            <a:normAutofit/>
          </a:bodyPr>
          <a:lstStyle>
            <a:lvl1pPr algn="l">
              <a:defRPr sz="3200" b="0" cap="all"/>
            </a:lvl1pPr>
          </a:lstStyle>
          <a:p>
            <a:r>
              <a:rPr lang="en-US"/>
              <a:t>Click to edit Master title style</a:t>
            </a:r>
            <a:endParaRPr lang="en-US" dirty="0"/>
          </a:p>
        </p:txBody>
      </p:sp>
      <p:sp>
        <p:nvSpPr>
          <p:cNvPr id="3" name="Text Placeholder 2"/>
          <p:cNvSpPr>
            <a:spLocks noGrp="1"/>
          </p:cNvSpPr>
          <p:nvPr>
            <p:ph type="body" idx="1"/>
          </p:nvPr>
        </p:nvSpPr>
        <p:spPr>
          <a:xfrm>
            <a:off x="533400" y="4487333"/>
            <a:ext cx="6402467" cy="1532467"/>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8A87A34-81AB-432B-8DAE-1953F412C126}" type="datetimeFigureOut">
              <a:rPr lang="en-US" smtClean="0"/>
              <a:t>9/15/2022</a:t>
            </a:fld>
            <a:endParaRPr lang="en-US" dirty="0"/>
          </a:p>
        </p:txBody>
      </p:sp>
      <p:sp>
        <p:nvSpPr>
          <p:cNvPr id="5" name="Footer Placeholder 4"/>
          <p:cNvSpPr>
            <a:spLocks noGrp="1"/>
          </p:cNvSpPr>
          <p:nvPr>
            <p:ph type="ftr" sz="quarter" idx="11"/>
          </p:nvPr>
        </p:nvSpPr>
        <p:spPr/>
        <p:txBody>
          <a:bodyPr/>
          <a:lstStyle/>
          <a:p>
            <a:pPr>
              <a:defRPr/>
            </a:pPr>
            <a:r>
              <a:rPr lang="en-US" dirty="0"/>
              <a:t>Department of Social Services</a:t>
            </a:r>
          </a:p>
        </p:txBody>
      </p:sp>
      <p:sp>
        <p:nvSpPr>
          <p:cNvPr id="6" name="Slide Number Placeholder 5"/>
          <p:cNvSpPr>
            <a:spLocks noGrp="1"/>
          </p:cNvSpPr>
          <p:nvPr>
            <p:ph type="sldNum" sz="quarter" idx="12"/>
          </p:nvPr>
        </p:nvSpPr>
        <p:spPr/>
        <p:txBody>
          <a:bodyPr/>
          <a:lstStyle/>
          <a:p>
            <a:pPr>
              <a:defRPr/>
            </a:pPr>
            <a:fld id="{120F9A6D-C033-4D6D-9AA8-89024EE4BA4D}" type="slidenum">
              <a:rPr lang="en-US" smtClean="0"/>
              <a:pPr>
                <a:defRPr/>
              </a:pPr>
              <a:t>‹#›</a:t>
            </a:fld>
            <a:endParaRPr lang="en-US" dirty="0"/>
          </a:p>
        </p:txBody>
      </p:sp>
    </p:spTree>
    <p:extLst>
      <p:ext uri="{BB962C8B-B14F-4D97-AF65-F5344CB8AC3E}">
        <p14:creationId xmlns:p14="http://schemas.microsoft.com/office/powerpoint/2010/main" val="91089768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533400" y="4495800"/>
            <a:ext cx="6554867" cy="1524000"/>
          </a:xfrm>
        </p:spPr>
        <p:txBody>
          <a:bodyPr>
            <a:normAutofit/>
          </a:bodyPr>
          <a:lstStyle>
            <a:lvl1pPr>
              <a:defRPr sz="3200"/>
            </a:lvl1pPr>
          </a:lstStyle>
          <a:p>
            <a:r>
              <a:rPr lang="en-US"/>
              <a:t>Click to edit Master title style</a:t>
            </a:r>
            <a:endParaRPr lang="en-US" dirty="0"/>
          </a:p>
        </p:txBody>
      </p:sp>
      <p:sp>
        <p:nvSpPr>
          <p:cNvPr id="11" name="Content Placeholder 3"/>
          <p:cNvSpPr>
            <a:spLocks noGrp="1"/>
          </p:cNvSpPr>
          <p:nvPr>
            <p:ph sz="half" idx="13"/>
          </p:nvPr>
        </p:nvSpPr>
        <p:spPr>
          <a:xfrm>
            <a:off x="533400" y="533400"/>
            <a:ext cx="3949967" cy="3767667"/>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2" name="Content Placeholder 5"/>
          <p:cNvSpPr>
            <a:spLocks noGrp="1"/>
          </p:cNvSpPr>
          <p:nvPr>
            <p:ph sz="quarter" idx="4"/>
          </p:nvPr>
        </p:nvSpPr>
        <p:spPr>
          <a:xfrm>
            <a:off x="4662362" y="533400"/>
            <a:ext cx="3948238" cy="3759200"/>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pPr>
              <a:defRPr/>
            </a:pPr>
            <a:r>
              <a:rPr lang="en-US" dirty="0"/>
              <a:t>8/2021</a:t>
            </a:r>
          </a:p>
        </p:txBody>
      </p:sp>
      <p:sp>
        <p:nvSpPr>
          <p:cNvPr id="6" name="Footer Placeholder 5"/>
          <p:cNvSpPr>
            <a:spLocks noGrp="1"/>
          </p:cNvSpPr>
          <p:nvPr>
            <p:ph type="ftr" sz="quarter" idx="11"/>
          </p:nvPr>
        </p:nvSpPr>
        <p:spPr/>
        <p:txBody>
          <a:bodyPr/>
          <a:lstStyle/>
          <a:p>
            <a:pPr>
              <a:defRPr/>
            </a:pPr>
            <a:r>
              <a:rPr lang="en-US" dirty="0"/>
              <a:t>Department of Social Services</a:t>
            </a:r>
          </a:p>
        </p:txBody>
      </p:sp>
      <p:sp>
        <p:nvSpPr>
          <p:cNvPr id="7" name="Slide Number Placeholder 6"/>
          <p:cNvSpPr>
            <a:spLocks noGrp="1"/>
          </p:cNvSpPr>
          <p:nvPr>
            <p:ph type="sldNum" sz="quarter" idx="12"/>
          </p:nvPr>
        </p:nvSpPr>
        <p:spPr/>
        <p:txBody>
          <a:bodyPr/>
          <a:lstStyle/>
          <a:p>
            <a:pPr>
              <a:defRPr/>
            </a:pPr>
            <a:fld id="{3F14E114-112D-4C96-A0B4-2C41C19A598A}" type="slidenum">
              <a:rPr lang="en-US" smtClean="0"/>
              <a:pPr>
                <a:defRPr/>
              </a:pPr>
              <a:t>‹#›</a:t>
            </a:fld>
            <a:endParaRPr lang="en-US" dirty="0"/>
          </a:p>
        </p:txBody>
      </p:sp>
    </p:spTree>
    <p:extLst>
      <p:ext uri="{BB962C8B-B14F-4D97-AF65-F5344CB8AC3E}">
        <p14:creationId xmlns:p14="http://schemas.microsoft.com/office/powerpoint/2010/main" val="3786101484"/>
      </p:ext>
    </p:extLst>
  </p:cSld>
  <p:clrMapOvr>
    <a:masterClrMapping/>
  </p:clrMapOvr>
  <p:hf hdr="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3400" y="4495800"/>
            <a:ext cx="6554867" cy="1524000"/>
          </a:xfrm>
        </p:spPr>
        <p:txBody>
          <a:bodyPr>
            <a:normAutofit/>
          </a:bodyPr>
          <a:lstStyle>
            <a:lvl1pPr>
              <a:defRPr sz="3200"/>
            </a:lvl1pPr>
          </a:lstStyle>
          <a:p>
            <a:r>
              <a:rPr lang="en-US"/>
              <a:t>Click to edit Master title style</a:t>
            </a:r>
            <a:endParaRPr lang="en-US" dirty="0"/>
          </a:p>
        </p:txBody>
      </p:sp>
      <p:sp>
        <p:nvSpPr>
          <p:cNvPr id="3" name="Text Placeholder 2"/>
          <p:cNvSpPr>
            <a:spLocks noGrp="1"/>
          </p:cNvSpPr>
          <p:nvPr>
            <p:ph type="body" idx="1"/>
          </p:nvPr>
        </p:nvSpPr>
        <p:spPr>
          <a:xfrm>
            <a:off x="762001" y="533400"/>
            <a:ext cx="3716866" cy="609600"/>
          </a:xfrm>
        </p:spPr>
        <p:txBody>
          <a:bodyPr anchor="b">
            <a:noAutofit/>
          </a:bodyPr>
          <a:lstStyle>
            <a:lvl1pPr marL="0" indent="0">
              <a:buNone/>
              <a:defRPr sz="2400" b="0" cap="all">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533399" y="1143000"/>
            <a:ext cx="3945467" cy="3158067"/>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855016" y="566738"/>
            <a:ext cx="3764051" cy="576262"/>
          </a:xfrm>
        </p:spPr>
        <p:txBody>
          <a:bodyPr anchor="b">
            <a:noAutofit/>
          </a:bodyPr>
          <a:lstStyle>
            <a:lvl1pPr marL="0" indent="0">
              <a:buNone/>
              <a:defRPr sz="2400" b="0" cap="all">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62362" y="1143000"/>
            <a:ext cx="3956705" cy="3149600"/>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pPr>
              <a:defRPr/>
            </a:pPr>
            <a:r>
              <a:rPr lang="en-US" dirty="0"/>
              <a:t>8/2021</a:t>
            </a:r>
          </a:p>
        </p:txBody>
      </p:sp>
      <p:sp>
        <p:nvSpPr>
          <p:cNvPr id="8" name="Footer Placeholder 7"/>
          <p:cNvSpPr>
            <a:spLocks noGrp="1"/>
          </p:cNvSpPr>
          <p:nvPr>
            <p:ph type="ftr" sz="quarter" idx="11"/>
          </p:nvPr>
        </p:nvSpPr>
        <p:spPr/>
        <p:txBody>
          <a:bodyPr/>
          <a:lstStyle/>
          <a:p>
            <a:pPr>
              <a:defRPr/>
            </a:pPr>
            <a:r>
              <a:rPr lang="en-US" dirty="0"/>
              <a:t>Department of Social Services</a:t>
            </a:r>
          </a:p>
        </p:txBody>
      </p:sp>
      <p:sp>
        <p:nvSpPr>
          <p:cNvPr id="9" name="Slide Number Placeholder 8"/>
          <p:cNvSpPr>
            <a:spLocks noGrp="1"/>
          </p:cNvSpPr>
          <p:nvPr>
            <p:ph type="sldNum" sz="quarter" idx="12"/>
          </p:nvPr>
        </p:nvSpPr>
        <p:spPr/>
        <p:txBody>
          <a:bodyPr/>
          <a:lstStyle/>
          <a:p>
            <a:pPr>
              <a:defRPr/>
            </a:pPr>
            <a:fld id="{73517445-A01B-4834-84D5-6A6757894F5E}" type="slidenum">
              <a:rPr lang="en-US" smtClean="0"/>
              <a:pPr>
                <a:defRPr/>
              </a:pPr>
              <a:t>‹#›</a:t>
            </a:fld>
            <a:endParaRPr lang="en-US" dirty="0"/>
          </a:p>
        </p:txBody>
      </p:sp>
    </p:spTree>
    <p:extLst>
      <p:ext uri="{BB962C8B-B14F-4D97-AF65-F5344CB8AC3E}">
        <p14:creationId xmlns:p14="http://schemas.microsoft.com/office/powerpoint/2010/main" val="410522700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533400" y="4495800"/>
            <a:ext cx="6554867" cy="1524000"/>
          </a:xfrm>
        </p:spPr>
        <p:txBody>
          <a:bodyPr>
            <a:normAutofit/>
          </a:bodyPr>
          <a:lstStyle>
            <a:lvl1pPr>
              <a:defRPr sz="3200"/>
            </a:lvl1pPr>
          </a:lstStyle>
          <a:p>
            <a:r>
              <a:rPr lang="en-US"/>
              <a:t>Click to edit Master title style</a:t>
            </a:r>
            <a:endParaRPr lang="en-US" dirty="0"/>
          </a:p>
        </p:txBody>
      </p:sp>
      <p:sp>
        <p:nvSpPr>
          <p:cNvPr id="3" name="Date Placeholder 2"/>
          <p:cNvSpPr>
            <a:spLocks noGrp="1"/>
          </p:cNvSpPr>
          <p:nvPr>
            <p:ph type="dt" sz="half" idx="10"/>
          </p:nvPr>
        </p:nvSpPr>
        <p:spPr/>
        <p:txBody>
          <a:bodyPr/>
          <a:lstStyle/>
          <a:p>
            <a:pPr>
              <a:defRPr/>
            </a:pPr>
            <a:r>
              <a:rPr lang="en-US" dirty="0"/>
              <a:t>8/2021</a:t>
            </a:r>
          </a:p>
        </p:txBody>
      </p:sp>
      <p:sp>
        <p:nvSpPr>
          <p:cNvPr id="4" name="Footer Placeholder 3"/>
          <p:cNvSpPr>
            <a:spLocks noGrp="1"/>
          </p:cNvSpPr>
          <p:nvPr>
            <p:ph type="ftr" sz="quarter" idx="11"/>
          </p:nvPr>
        </p:nvSpPr>
        <p:spPr/>
        <p:txBody>
          <a:bodyPr/>
          <a:lstStyle/>
          <a:p>
            <a:pPr>
              <a:defRPr/>
            </a:pPr>
            <a:r>
              <a:rPr lang="en-US" dirty="0"/>
              <a:t>Department of Social Services</a:t>
            </a:r>
          </a:p>
        </p:txBody>
      </p:sp>
      <p:sp>
        <p:nvSpPr>
          <p:cNvPr id="5" name="Slide Number Placeholder 4"/>
          <p:cNvSpPr>
            <a:spLocks noGrp="1"/>
          </p:cNvSpPr>
          <p:nvPr>
            <p:ph type="sldNum" sz="quarter" idx="12"/>
          </p:nvPr>
        </p:nvSpPr>
        <p:spPr/>
        <p:txBody>
          <a:bodyPr/>
          <a:lstStyle/>
          <a:p>
            <a:pPr>
              <a:defRPr/>
            </a:pPr>
            <a:fld id="{B77E40C9-912E-40AE-8E8F-5BBEFA612765}" type="slidenum">
              <a:rPr lang="en-US" smtClean="0"/>
              <a:pPr>
                <a:defRPr/>
              </a:pPr>
              <a:t>‹#›</a:t>
            </a:fld>
            <a:endParaRPr lang="en-US" dirty="0"/>
          </a:p>
        </p:txBody>
      </p:sp>
    </p:spTree>
    <p:extLst>
      <p:ext uri="{BB962C8B-B14F-4D97-AF65-F5344CB8AC3E}">
        <p14:creationId xmlns:p14="http://schemas.microsoft.com/office/powerpoint/2010/main" val="23651146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r>
              <a:rPr lang="en-US" dirty="0"/>
              <a:t>8/2021</a:t>
            </a:r>
          </a:p>
        </p:txBody>
      </p:sp>
      <p:sp>
        <p:nvSpPr>
          <p:cNvPr id="3" name="Footer Placeholder 2"/>
          <p:cNvSpPr>
            <a:spLocks noGrp="1"/>
          </p:cNvSpPr>
          <p:nvPr>
            <p:ph type="ftr" sz="quarter" idx="11"/>
          </p:nvPr>
        </p:nvSpPr>
        <p:spPr/>
        <p:txBody>
          <a:bodyPr/>
          <a:lstStyle/>
          <a:p>
            <a:pPr>
              <a:defRPr/>
            </a:pPr>
            <a:r>
              <a:rPr lang="en-US" dirty="0"/>
              <a:t>Department of Social Services</a:t>
            </a:r>
          </a:p>
        </p:txBody>
      </p:sp>
      <p:sp>
        <p:nvSpPr>
          <p:cNvPr id="4" name="Slide Number Placeholder 3"/>
          <p:cNvSpPr>
            <a:spLocks noGrp="1"/>
          </p:cNvSpPr>
          <p:nvPr>
            <p:ph type="sldNum" sz="quarter" idx="12"/>
          </p:nvPr>
        </p:nvSpPr>
        <p:spPr/>
        <p:txBody>
          <a:bodyPr/>
          <a:lstStyle/>
          <a:p>
            <a:pPr>
              <a:defRPr/>
            </a:pPr>
            <a:fld id="{56F41AA8-8C5A-4593-9204-DB23FE104221}" type="slidenum">
              <a:rPr lang="en-US" smtClean="0"/>
              <a:pPr>
                <a:defRPr/>
              </a:pPr>
              <a:t>‹#›</a:t>
            </a:fld>
            <a:endParaRPr lang="en-US" dirty="0"/>
          </a:p>
        </p:txBody>
      </p:sp>
    </p:spTree>
    <p:extLst>
      <p:ext uri="{BB962C8B-B14F-4D97-AF65-F5344CB8AC3E}">
        <p14:creationId xmlns:p14="http://schemas.microsoft.com/office/powerpoint/2010/main" val="36045385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418667" y="533400"/>
            <a:ext cx="3200400" cy="1524000"/>
          </a:xfrm>
        </p:spPr>
        <p:txBody>
          <a:bodyPr anchor="b">
            <a:normAutofit/>
          </a:bodyPr>
          <a:lstStyle>
            <a:lvl1pPr algn="l">
              <a:defRPr sz="2000" b="0"/>
            </a:lvl1pPr>
          </a:lstStyle>
          <a:p>
            <a:r>
              <a:rPr lang="en-US"/>
              <a:t>Click to edit Master title style</a:t>
            </a:r>
            <a:endParaRPr lang="en-US" dirty="0"/>
          </a:p>
        </p:txBody>
      </p:sp>
      <p:sp>
        <p:nvSpPr>
          <p:cNvPr id="3" name="Content Placeholder 2"/>
          <p:cNvSpPr>
            <a:spLocks noGrp="1"/>
          </p:cNvSpPr>
          <p:nvPr>
            <p:ph idx="1"/>
          </p:nvPr>
        </p:nvSpPr>
        <p:spPr>
          <a:xfrm>
            <a:off x="533399" y="533400"/>
            <a:ext cx="4438755" cy="5486400"/>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418667" y="2209802"/>
            <a:ext cx="3200400" cy="2091267"/>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pPr>
              <a:defRPr/>
            </a:pPr>
            <a:r>
              <a:rPr lang="en-US" dirty="0"/>
              <a:t>8/2021</a:t>
            </a:r>
          </a:p>
        </p:txBody>
      </p:sp>
      <p:sp>
        <p:nvSpPr>
          <p:cNvPr id="6" name="Footer Placeholder 5"/>
          <p:cNvSpPr>
            <a:spLocks noGrp="1"/>
          </p:cNvSpPr>
          <p:nvPr>
            <p:ph type="ftr" sz="quarter" idx="11"/>
          </p:nvPr>
        </p:nvSpPr>
        <p:spPr/>
        <p:txBody>
          <a:bodyPr/>
          <a:lstStyle/>
          <a:p>
            <a:pPr>
              <a:defRPr/>
            </a:pPr>
            <a:r>
              <a:rPr lang="en-US" dirty="0"/>
              <a:t>Department of Social Services</a:t>
            </a:r>
          </a:p>
        </p:txBody>
      </p:sp>
      <p:sp>
        <p:nvSpPr>
          <p:cNvPr id="7" name="Slide Number Placeholder 6"/>
          <p:cNvSpPr>
            <a:spLocks noGrp="1"/>
          </p:cNvSpPr>
          <p:nvPr>
            <p:ph type="sldNum" sz="quarter" idx="12"/>
          </p:nvPr>
        </p:nvSpPr>
        <p:spPr/>
        <p:txBody>
          <a:bodyPr/>
          <a:lstStyle/>
          <a:p>
            <a:pPr>
              <a:defRPr/>
            </a:pPr>
            <a:fld id="{34F3143F-4BD4-4B07-9F39-382813E35AF1}" type="slidenum">
              <a:rPr lang="en-US" smtClean="0"/>
              <a:pPr>
                <a:defRPr/>
              </a:pPr>
              <a:t>‹#›</a:t>
            </a:fld>
            <a:endParaRPr lang="en-US" dirty="0"/>
          </a:p>
        </p:txBody>
      </p:sp>
    </p:spTree>
    <p:extLst>
      <p:ext uri="{BB962C8B-B14F-4D97-AF65-F5344CB8AC3E}">
        <p14:creationId xmlns:p14="http://schemas.microsoft.com/office/powerpoint/2010/main" val="380308828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495800" y="1447800"/>
            <a:ext cx="3563258" cy="1143000"/>
          </a:xfrm>
        </p:spPr>
        <p:txBody>
          <a:bodyPr anchor="b">
            <a:normAutofit/>
          </a:bodyPr>
          <a:lstStyle>
            <a:lvl1pPr algn="l">
              <a:defRPr sz="2400" b="0"/>
            </a:lvl1pPr>
          </a:lstStyle>
          <a:p>
            <a:r>
              <a:rPr lang="en-US"/>
              <a:t>Click to edit Master title style</a:t>
            </a:r>
            <a:endParaRPr lang="en-US" dirty="0"/>
          </a:p>
        </p:txBody>
      </p:sp>
      <p:sp>
        <p:nvSpPr>
          <p:cNvPr id="17" name="Picture Placeholder 2"/>
          <p:cNvSpPr>
            <a:spLocks noGrp="1" noChangeAspect="1"/>
          </p:cNvSpPr>
          <p:nvPr>
            <p:ph type="pic" idx="13"/>
          </p:nvPr>
        </p:nvSpPr>
        <p:spPr>
          <a:xfrm>
            <a:off x="762000" y="914400"/>
            <a:ext cx="3280974" cy="48006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dirty="0"/>
              <a:t>Click icon to add picture</a:t>
            </a:r>
          </a:p>
        </p:txBody>
      </p:sp>
      <p:sp>
        <p:nvSpPr>
          <p:cNvPr id="4" name="Text Placeholder 3"/>
          <p:cNvSpPr>
            <a:spLocks noGrp="1"/>
          </p:cNvSpPr>
          <p:nvPr>
            <p:ph type="body" sz="half" idx="2"/>
          </p:nvPr>
        </p:nvSpPr>
        <p:spPr>
          <a:xfrm>
            <a:off x="4496027" y="2743200"/>
            <a:ext cx="3564223" cy="2082800"/>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pPr>
              <a:defRPr/>
            </a:pPr>
            <a:r>
              <a:rPr lang="en-US" dirty="0"/>
              <a:t>8/2021</a:t>
            </a:r>
          </a:p>
        </p:txBody>
      </p:sp>
      <p:sp>
        <p:nvSpPr>
          <p:cNvPr id="6" name="Footer Placeholder 5"/>
          <p:cNvSpPr>
            <a:spLocks noGrp="1"/>
          </p:cNvSpPr>
          <p:nvPr>
            <p:ph type="ftr" sz="quarter" idx="11"/>
          </p:nvPr>
        </p:nvSpPr>
        <p:spPr>
          <a:xfrm>
            <a:off x="533400" y="6172200"/>
            <a:ext cx="5811724" cy="365125"/>
          </a:xfrm>
        </p:spPr>
        <p:txBody>
          <a:bodyPr/>
          <a:lstStyle/>
          <a:p>
            <a:pPr>
              <a:defRPr/>
            </a:pPr>
            <a:r>
              <a:rPr lang="en-US" dirty="0"/>
              <a:t>Department of Social Services</a:t>
            </a:r>
          </a:p>
        </p:txBody>
      </p:sp>
      <p:sp>
        <p:nvSpPr>
          <p:cNvPr id="7" name="Slide Number Placeholder 6"/>
          <p:cNvSpPr>
            <a:spLocks noGrp="1"/>
          </p:cNvSpPr>
          <p:nvPr>
            <p:ph type="sldNum" sz="quarter" idx="12"/>
          </p:nvPr>
        </p:nvSpPr>
        <p:spPr/>
        <p:txBody>
          <a:bodyPr/>
          <a:lstStyle/>
          <a:p>
            <a:pPr>
              <a:defRPr/>
            </a:pPr>
            <a:fld id="{3F14E114-112D-4C96-A0B4-2C41C19A598A}" type="slidenum">
              <a:rPr lang="en-US" smtClean="0"/>
              <a:pPr>
                <a:defRPr/>
              </a:pPr>
              <a:t>‹#›</a:t>
            </a:fld>
            <a:endParaRPr lang="en-US" dirty="0"/>
          </a:p>
        </p:txBody>
      </p:sp>
    </p:spTree>
    <p:extLst>
      <p:ext uri="{BB962C8B-B14F-4D97-AF65-F5344CB8AC3E}">
        <p14:creationId xmlns:p14="http://schemas.microsoft.com/office/powerpoint/2010/main" val="3216758127"/>
      </p:ext>
    </p:extLst>
  </p:cSld>
  <p:clrMapOvr>
    <a:masterClrMapping/>
  </p:clrMapOvr>
  <p:hf hdr="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jpe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7" name="Group 6"/>
          <p:cNvGrpSpPr/>
          <p:nvPr/>
        </p:nvGrpSpPr>
        <p:grpSpPr>
          <a:xfrm>
            <a:off x="6670675" y="3894667"/>
            <a:ext cx="2470456" cy="2658533"/>
            <a:chOff x="6687077" y="3259666"/>
            <a:chExt cx="2981857" cy="3208867"/>
          </a:xfrm>
        </p:grpSpPr>
        <p:cxnSp>
          <p:nvCxnSpPr>
            <p:cNvPr id="8" name="Straight Connector 7"/>
            <p:cNvCxnSpPr/>
            <p:nvPr/>
          </p:nvCxnSpPr>
          <p:spPr>
            <a:xfrm flipH="1">
              <a:off x="8756120" y="3259666"/>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H="1">
              <a:off x="6687077" y="3486677"/>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H="1">
              <a:off x="7772400" y="3581400"/>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flipH="1">
              <a:off x="7923214" y="3433394"/>
              <a:ext cx="1739738" cy="173974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H="1">
              <a:off x="8398935" y="3985317"/>
              <a:ext cx="1264017" cy="1264016"/>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Placeholder 1"/>
          <p:cNvSpPr>
            <a:spLocks noGrp="1"/>
          </p:cNvSpPr>
          <p:nvPr>
            <p:ph type="title"/>
          </p:nvPr>
        </p:nvSpPr>
        <p:spPr>
          <a:xfrm>
            <a:off x="533400" y="4495800"/>
            <a:ext cx="6554867" cy="1524000"/>
          </a:xfrm>
          <a:prstGeom prst="rect">
            <a:avLst/>
          </a:prstGeom>
          <a:effectLst/>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533400" y="533401"/>
            <a:ext cx="6554867" cy="3767670"/>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430245" y="6172203"/>
            <a:ext cx="1200463" cy="365125"/>
          </a:xfrm>
          <a:prstGeom prst="rect">
            <a:avLst/>
          </a:prstGeom>
        </p:spPr>
        <p:txBody>
          <a:bodyPr vert="horz" lIns="91440" tIns="45720" rIns="91440" bIns="45720" rtlCol="0" anchor="t"/>
          <a:lstStyle>
            <a:lvl1pPr algn="r">
              <a:defRPr sz="1000" b="0" i="0">
                <a:solidFill>
                  <a:schemeClr val="bg2">
                    <a:lumMod val="50000"/>
                  </a:schemeClr>
                </a:solidFill>
                <a:effectLst/>
                <a:latin typeface="+mn-lt"/>
              </a:defRPr>
            </a:lvl1pPr>
          </a:lstStyle>
          <a:p>
            <a:pPr>
              <a:defRPr/>
            </a:pPr>
            <a:r>
              <a:rPr lang="en-US" dirty="0"/>
              <a:t>8/2021</a:t>
            </a:r>
          </a:p>
        </p:txBody>
      </p:sp>
      <p:sp>
        <p:nvSpPr>
          <p:cNvPr id="5" name="Footer Placeholder 4"/>
          <p:cNvSpPr>
            <a:spLocks noGrp="1"/>
          </p:cNvSpPr>
          <p:nvPr>
            <p:ph type="ftr" sz="quarter" idx="3"/>
          </p:nvPr>
        </p:nvSpPr>
        <p:spPr>
          <a:xfrm>
            <a:off x="533400" y="6172200"/>
            <a:ext cx="5811724" cy="365125"/>
          </a:xfrm>
          <a:prstGeom prst="rect">
            <a:avLst/>
          </a:prstGeom>
        </p:spPr>
        <p:txBody>
          <a:bodyPr vert="horz" lIns="91440" tIns="45720" rIns="91440" bIns="45720" rtlCol="0" anchor="t"/>
          <a:lstStyle>
            <a:lvl1pPr algn="l">
              <a:defRPr sz="1000" b="0" i="0">
                <a:solidFill>
                  <a:schemeClr val="bg2">
                    <a:lumMod val="50000"/>
                  </a:schemeClr>
                </a:solidFill>
                <a:effectLst/>
                <a:latin typeface="+mn-lt"/>
              </a:defRPr>
            </a:lvl1pPr>
          </a:lstStyle>
          <a:p>
            <a:pPr>
              <a:defRPr/>
            </a:pPr>
            <a:r>
              <a:rPr lang="en-US" dirty="0"/>
              <a:t>Department of Social Services</a:t>
            </a:r>
          </a:p>
        </p:txBody>
      </p:sp>
      <p:sp>
        <p:nvSpPr>
          <p:cNvPr id="6" name="Slide Number Placeholder 5"/>
          <p:cNvSpPr>
            <a:spLocks noGrp="1"/>
          </p:cNvSpPr>
          <p:nvPr>
            <p:ph type="sldNum" sz="quarter" idx="4"/>
          </p:nvPr>
        </p:nvSpPr>
        <p:spPr>
          <a:xfrm>
            <a:off x="7774426" y="5578478"/>
            <a:ext cx="856907" cy="669925"/>
          </a:xfrm>
          <a:prstGeom prst="rect">
            <a:avLst/>
          </a:prstGeom>
        </p:spPr>
        <p:txBody>
          <a:bodyPr vert="horz" lIns="91440" tIns="45720" rIns="91440" bIns="45720" rtlCol="0" anchor="b"/>
          <a:lstStyle>
            <a:lvl1pPr algn="r">
              <a:defRPr sz="2800" b="0" i="0">
                <a:solidFill>
                  <a:schemeClr val="bg2">
                    <a:lumMod val="50000"/>
                  </a:schemeClr>
                </a:solidFill>
                <a:effectLst/>
                <a:latin typeface="+mn-lt"/>
              </a:defRPr>
            </a:lvl1pPr>
          </a:lstStyle>
          <a:p>
            <a:pPr>
              <a:defRPr/>
            </a:pPr>
            <a:fld id="{3F14E114-112D-4C96-A0B4-2C41C19A598A}" type="slidenum">
              <a:rPr lang="en-US" smtClean="0"/>
              <a:pPr>
                <a:defRPr/>
              </a:pPr>
              <a:t>‹#›</a:t>
            </a:fld>
            <a:endParaRPr lang="en-US" dirty="0"/>
          </a:p>
        </p:txBody>
      </p:sp>
      <p:grpSp>
        <p:nvGrpSpPr>
          <p:cNvPr id="13" name="Group 12">
            <a:extLst>
              <a:ext uri="{FF2B5EF4-FFF2-40B4-BE49-F238E27FC236}">
                <a16:creationId xmlns:a16="http://schemas.microsoft.com/office/drawing/2014/main" id="{9143092A-A1D5-40E0-8381-A97C90EE0725}"/>
              </a:ext>
            </a:extLst>
          </p:cNvPr>
          <p:cNvGrpSpPr/>
          <p:nvPr userDrawn="1"/>
        </p:nvGrpSpPr>
        <p:grpSpPr>
          <a:xfrm>
            <a:off x="0" y="0"/>
            <a:ext cx="1155469" cy="284282"/>
            <a:chOff x="0" y="0"/>
            <a:chExt cx="3200400" cy="787400"/>
          </a:xfrm>
        </p:grpSpPr>
        <p:pic>
          <p:nvPicPr>
            <p:cNvPr id="14" name="Picture 8" descr="DSS LOGO vector difference">
              <a:extLst>
                <a:ext uri="{FF2B5EF4-FFF2-40B4-BE49-F238E27FC236}">
                  <a16:creationId xmlns:a16="http://schemas.microsoft.com/office/drawing/2014/main" id="{9A353141-F463-41F6-87B0-CDB9791DF843}"/>
                </a:ext>
              </a:extLst>
            </p:cNvPr>
            <p:cNvPicPr>
              <a:picLocks noChangeAspect="1" noChangeArrowheads="1"/>
            </p:cNvPicPr>
            <p:nvPr userDrawn="1"/>
          </p:nvPicPr>
          <p:blipFill>
            <a:blip r:embed="rId19"/>
            <a:srcRect/>
            <a:stretch>
              <a:fillRect/>
            </a:stretch>
          </p:blipFill>
          <p:spPr bwMode="auto">
            <a:xfrm>
              <a:off x="0" y="0"/>
              <a:ext cx="3200400" cy="787400"/>
            </a:xfrm>
            <a:prstGeom prst="rect">
              <a:avLst/>
            </a:prstGeom>
            <a:noFill/>
            <a:ln w="9525">
              <a:noFill/>
              <a:miter lim="800000"/>
              <a:headEnd/>
              <a:tailEnd/>
            </a:ln>
          </p:spPr>
        </p:pic>
        <p:cxnSp>
          <p:nvCxnSpPr>
            <p:cNvPr id="15" name="Straight Connector 14">
              <a:extLst>
                <a:ext uri="{FF2B5EF4-FFF2-40B4-BE49-F238E27FC236}">
                  <a16:creationId xmlns:a16="http://schemas.microsoft.com/office/drawing/2014/main" id="{9AD9F487-E52F-436D-A3FE-AD005F6EA022}"/>
                </a:ext>
              </a:extLst>
            </p:cNvPr>
            <p:cNvCxnSpPr>
              <a:cxnSpLocks/>
            </p:cNvCxnSpPr>
            <p:nvPr userDrawn="1"/>
          </p:nvCxnSpPr>
          <p:spPr>
            <a:xfrm>
              <a:off x="738188" y="536575"/>
              <a:ext cx="2462212" cy="0"/>
            </a:xfrm>
            <a:prstGeom prst="line">
              <a:avLst/>
            </a:prstGeom>
            <a:ln w="25400">
              <a:solidFill>
                <a:srgbClr val="F0E018"/>
              </a:solidFill>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3104194239"/>
      </p:ext>
    </p:extLst>
  </p:cSld>
  <p:clrMap bg1="dk1" tx1="lt1" bg2="dk2" tx2="lt2" accent1="accent1" accent2="accent2" accent3="accent3" accent4="accent4" accent5="accent5" accent6="accent6" hlink="hlink" folHlink="folHlink"/>
  <p:sldLayoutIdLst>
    <p:sldLayoutId id="2147483717" r:id="rId1"/>
    <p:sldLayoutId id="2147483718" r:id="rId2"/>
    <p:sldLayoutId id="2147483719" r:id="rId3"/>
    <p:sldLayoutId id="2147483720" r:id="rId4"/>
    <p:sldLayoutId id="2147483721" r:id="rId5"/>
    <p:sldLayoutId id="2147483722" r:id="rId6"/>
    <p:sldLayoutId id="2147483723" r:id="rId7"/>
    <p:sldLayoutId id="2147483724" r:id="rId8"/>
    <p:sldLayoutId id="2147483725" r:id="rId9"/>
    <p:sldLayoutId id="2147483726" r:id="rId10"/>
    <p:sldLayoutId id="2147483727" r:id="rId11"/>
    <p:sldLayoutId id="2147483728" r:id="rId12"/>
    <p:sldLayoutId id="2147483729" r:id="rId13"/>
    <p:sldLayoutId id="2147483730" r:id="rId14"/>
    <p:sldLayoutId id="2147483731" r:id="rId15"/>
    <p:sldLayoutId id="2147483732" r:id="rId16"/>
    <p:sldLayoutId id="2147483733" r:id="rId17"/>
  </p:sldLayoutIdLst>
  <p:hf hdr="0"/>
  <p:txStyles>
    <p:titleStyle>
      <a:lvl1pPr algn="l" defTabSz="457200" rtl="0" eaLnBrk="1" latinLnBrk="0" hangingPunct="1">
        <a:spcBef>
          <a:spcPct val="0"/>
        </a:spcBef>
        <a:buNone/>
        <a:defRPr sz="32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3.xml"/><Relationship Id="rId4" Type="http://schemas.openxmlformats.org/officeDocument/2006/relationships/image" Target="../media/image3.sv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60338" y="1187450"/>
            <a:ext cx="8823325" cy="5363520"/>
          </a:xfrm>
          <a:prstGeom prst="rect">
            <a:avLst/>
          </a:prstGeom>
        </p:spPr>
        <p:txBody>
          <a:bodyPr>
            <a:spAutoFit/>
          </a:bodyPr>
          <a:lstStyle/>
          <a:p>
            <a:pPr algn="ctr" fontAlgn="auto">
              <a:lnSpc>
                <a:spcPct val="90000"/>
              </a:lnSpc>
              <a:spcBef>
                <a:spcPts val="0"/>
              </a:spcBef>
              <a:spcAft>
                <a:spcPts val="0"/>
              </a:spcAft>
              <a:defRPr/>
            </a:pPr>
            <a:endParaRPr lang="en-US" sz="4000" dirty="0">
              <a:solidFill>
                <a:srgbClr val="1D0670"/>
              </a:solidFill>
              <a:latin typeface="+mn-lt"/>
              <a:ea typeface="+mj-ea"/>
              <a:cs typeface="+mj-cs"/>
            </a:endParaRPr>
          </a:p>
          <a:p>
            <a:pPr algn="ctr" fontAlgn="auto">
              <a:lnSpc>
                <a:spcPct val="90000"/>
              </a:lnSpc>
              <a:spcBef>
                <a:spcPts val="0"/>
              </a:spcBef>
              <a:spcAft>
                <a:spcPts val="0"/>
              </a:spcAft>
              <a:defRPr/>
            </a:pPr>
            <a:r>
              <a:rPr lang="en-US" sz="4400" b="1" i="0" u="none" strike="noStrike" dirty="0">
                <a:effectLst/>
                <a:latin typeface="Bodoni MT" panose="02070603080606020203" pitchFamily="18" charset="0"/>
              </a:rPr>
              <a:t>HCBS Settings Rules 101 </a:t>
            </a:r>
          </a:p>
          <a:p>
            <a:pPr algn="ctr" fontAlgn="auto">
              <a:lnSpc>
                <a:spcPct val="90000"/>
              </a:lnSpc>
              <a:spcBef>
                <a:spcPts val="0"/>
              </a:spcBef>
              <a:spcAft>
                <a:spcPts val="0"/>
              </a:spcAft>
              <a:defRPr/>
            </a:pPr>
            <a:endParaRPr lang="en-US" sz="4000" dirty="0">
              <a:solidFill>
                <a:srgbClr val="1D0670"/>
              </a:solidFill>
              <a:latin typeface="+mn-lt"/>
              <a:ea typeface="+mj-ea"/>
              <a:cs typeface="+mj-cs"/>
            </a:endParaRPr>
          </a:p>
          <a:p>
            <a:pPr algn="ctr" fontAlgn="auto">
              <a:lnSpc>
                <a:spcPct val="90000"/>
              </a:lnSpc>
              <a:spcBef>
                <a:spcPts val="0"/>
              </a:spcBef>
              <a:spcAft>
                <a:spcPts val="0"/>
              </a:spcAft>
              <a:defRPr/>
            </a:pPr>
            <a:endParaRPr lang="en-US" sz="4000" dirty="0">
              <a:solidFill>
                <a:srgbClr val="1D0670"/>
              </a:solidFill>
              <a:latin typeface="+mn-lt"/>
              <a:ea typeface="+mj-ea"/>
              <a:cs typeface="+mj-cs"/>
            </a:endParaRPr>
          </a:p>
          <a:p>
            <a:pPr algn="ctr">
              <a:lnSpc>
                <a:spcPts val="4000"/>
              </a:lnSpc>
              <a:defRPr/>
            </a:pPr>
            <a:r>
              <a:rPr lang="en-US" sz="2000" b="1" dirty="0">
                <a:latin typeface="Bodoni MT" panose="02070603080606020203" pitchFamily="18" charset="0"/>
                <a:ea typeface="+mj-ea"/>
                <a:cs typeface="+mj-cs"/>
              </a:rPr>
              <a:t>Jennifer Cavallaro, </a:t>
            </a:r>
            <a:r>
              <a:rPr lang="en-US" sz="2000" b="1" dirty="0">
                <a:effectLst/>
                <a:latin typeface="Bodoni MT" panose="02070603080606020203" pitchFamily="18" charset="0"/>
                <a:ea typeface="Calibri" panose="020F0502020204030204" pitchFamily="34" charset="0"/>
              </a:rPr>
              <a:t>CDP, MS, LNHA</a:t>
            </a:r>
          </a:p>
          <a:p>
            <a:pPr algn="ctr">
              <a:lnSpc>
                <a:spcPts val="4000"/>
              </a:lnSpc>
              <a:defRPr/>
            </a:pPr>
            <a:r>
              <a:rPr lang="en-US" sz="2000" b="1" dirty="0">
                <a:latin typeface="Bodoni MT" panose="02070603080606020203" pitchFamily="18" charset="0"/>
                <a:ea typeface="+mj-ea"/>
                <a:cs typeface="+mj-cs"/>
              </a:rPr>
              <a:t>&amp;</a:t>
            </a:r>
          </a:p>
          <a:p>
            <a:pPr algn="ctr">
              <a:lnSpc>
                <a:spcPts val="4000"/>
              </a:lnSpc>
              <a:defRPr/>
            </a:pPr>
            <a:r>
              <a:rPr lang="en-US" sz="2000" b="1" dirty="0">
                <a:latin typeface="Bodoni MT" panose="02070603080606020203" pitchFamily="18" charset="0"/>
                <a:ea typeface="+mj-ea"/>
                <a:cs typeface="+mj-cs"/>
              </a:rPr>
              <a:t> Melva Cooper, MSN, RN</a:t>
            </a:r>
          </a:p>
          <a:p>
            <a:pPr algn="ctr" fontAlgn="auto">
              <a:lnSpc>
                <a:spcPts val="4000"/>
              </a:lnSpc>
              <a:spcBef>
                <a:spcPts val="0"/>
              </a:spcBef>
              <a:spcAft>
                <a:spcPts val="0"/>
              </a:spcAft>
              <a:defRPr/>
            </a:pPr>
            <a:r>
              <a:rPr lang="en-US" sz="2000" b="1" dirty="0">
                <a:latin typeface="Bodoni MT" panose="02070603080606020203" pitchFamily="18" charset="0"/>
                <a:ea typeface="+mj-ea"/>
                <a:cs typeface="+mj-cs"/>
              </a:rPr>
              <a:t>September 15, 2022</a:t>
            </a:r>
          </a:p>
          <a:p>
            <a:pPr algn="ctr" fontAlgn="auto">
              <a:lnSpc>
                <a:spcPct val="90000"/>
              </a:lnSpc>
              <a:spcBef>
                <a:spcPts val="0"/>
              </a:spcBef>
              <a:spcAft>
                <a:spcPts val="0"/>
              </a:spcAft>
              <a:defRPr/>
            </a:pPr>
            <a:endParaRPr lang="en-US" sz="2400" dirty="0">
              <a:solidFill>
                <a:srgbClr val="2906A2"/>
              </a:solidFill>
              <a:latin typeface="+mn-lt"/>
            </a:endParaRPr>
          </a:p>
          <a:p>
            <a:pPr fontAlgn="auto">
              <a:spcAft>
                <a:spcPts val="0"/>
              </a:spcAft>
              <a:defRPr/>
            </a:pPr>
            <a:endParaRPr lang="en-US" sz="4000" dirty="0">
              <a:solidFill>
                <a:prstClr val="black"/>
              </a:solidFill>
              <a:latin typeface="+mn-lt"/>
              <a:ea typeface="+mj-ea"/>
              <a:cs typeface="+mj-cs"/>
            </a:endParaRPr>
          </a:p>
        </p:txBody>
      </p:sp>
      <p:sp>
        <p:nvSpPr>
          <p:cNvPr id="9" name="Footer Placeholder 8"/>
          <p:cNvSpPr>
            <a:spLocks noGrp="1"/>
          </p:cNvSpPr>
          <p:nvPr>
            <p:ph type="ftr" sz="quarter" idx="11"/>
          </p:nvPr>
        </p:nvSpPr>
        <p:spPr>
          <a:xfrm>
            <a:off x="533400" y="6972299"/>
            <a:ext cx="5811724" cy="333375"/>
          </a:xfrm>
        </p:spPr>
        <p:txBody>
          <a:bodyPr/>
          <a:lstStyle/>
          <a:p>
            <a:pPr>
              <a:defRPr/>
            </a:pPr>
            <a:endParaRPr lang="en-US" dirty="0"/>
          </a:p>
        </p:txBody>
      </p:sp>
      <p:sp>
        <p:nvSpPr>
          <p:cNvPr id="10" name="Rounded Rectangle 4"/>
          <p:cNvSpPr/>
          <p:nvPr/>
        </p:nvSpPr>
        <p:spPr>
          <a:xfrm>
            <a:off x="752832" y="1676022"/>
            <a:ext cx="7476183" cy="2517227"/>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68580" tIns="34290" rIns="68580" bIns="34290" numCol="1" spcCol="1270" anchor="ctr" anchorCtr="0">
            <a:noAutofit/>
          </a:bodyPr>
          <a:lstStyle/>
          <a:p>
            <a:pPr lvl="0" algn="ctr" defTabSz="800100">
              <a:lnSpc>
                <a:spcPct val="90000"/>
              </a:lnSpc>
              <a:spcBef>
                <a:spcPct val="0"/>
              </a:spcBef>
              <a:spcAft>
                <a:spcPct val="35000"/>
              </a:spcAft>
            </a:pPr>
            <a:endParaRPr lang="en-US" sz="3600" b="1" dirty="0">
              <a:latin typeface="Calibri" panose="020F0502020204030204" pitchFamily="34" charset="0"/>
            </a:endParaRPr>
          </a:p>
          <a:p>
            <a:pPr lvl="0" algn="ctr" defTabSz="800100">
              <a:lnSpc>
                <a:spcPct val="90000"/>
              </a:lnSpc>
              <a:spcBef>
                <a:spcPct val="0"/>
              </a:spcBef>
              <a:spcAft>
                <a:spcPct val="35000"/>
              </a:spcAft>
            </a:pPr>
            <a:endParaRPr lang="en-US" sz="3600" b="1" dirty="0">
              <a:latin typeface="Calibri" panose="020F0502020204030204" pitchFamily="34" charset="0"/>
            </a:endParaRPr>
          </a:p>
          <a:p>
            <a:pPr algn="ctr" defTabSz="800100">
              <a:lnSpc>
                <a:spcPct val="90000"/>
              </a:lnSpc>
              <a:spcAft>
                <a:spcPct val="35000"/>
              </a:spcAft>
            </a:pPr>
            <a:endParaRPr lang="en-US" sz="2800" b="1" kern="1200" dirty="0">
              <a:latin typeface="Calibri" panose="020F0502020204030204" pitchFamily="34" charset="0"/>
            </a:endParaRPr>
          </a:p>
        </p:txBody>
      </p:sp>
      <p:pic>
        <p:nvPicPr>
          <p:cNvPr id="5" name="Graphic 4" descr="Suburban scene">
            <a:extLst>
              <a:ext uri="{FF2B5EF4-FFF2-40B4-BE49-F238E27FC236}">
                <a16:creationId xmlns:a16="http://schemas.microsoft.com/office/drawing/2014/main" id="{7775D624-3968-4FCC-9E33-73FFD85B7A61}"/>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60337" y="3619167"/>
            <a:ext cx="2582863" cy="3075248"/>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gradFill rotWithShape="1">
          <a:gsLst>
            <a:gs pos="10000">
              <a:schemeClr val="bg2">
                <a:tint val="97000"/>
                <a:hueMod val="92000"/>
                <a:satMod val="169000"/>
                <a:lumMod val="164000"/>
              </a:schemeClr>
            </a:gs>
            <a:gs pos="100000">
              <a:schemeClr val="bg2">
                <a:shade val="96000"/>
                <a:satMod val="120000"/>
                <a:lumMod val="90000"/>
              </a:schemeClr>
            </a:gs>
          </a:gsLst>
          <a:lin ang="6120000" scaled="1"/>
        </a:gradFill>
        <a:effectLst/>
      </p:bgPr>
    </p:bg>
    <p:spTree>
      <p:nvGrpSpPr>
        <p:cNvPr id="1" name=""/>
        <p:cNvGrpSpPr/>
        <p:nvPr/>
      </p:nvGrpSpPr>
      <p:grpSpPr>
        <a:xfrm>
          <a:off x="0" y="0"/>
          <a:ext cx="0" cy="0"/>
          <a:chOff x="0" y="0"/>
          <a:chExt cx="0" cy="0"/>
        </a:xfrm>
      </p:grpSpPr>
      <p:cxnSp>
        <p:nvCxnSpPr>
          <p:cNvPr id="10" name="Straight Connector 9">
            <a:extLst>
              <a:ext uri="{FF2B5EF4-FFF2-40B4-BE49-F238E27FC236}">
                <a16:creationId xmlns:a16="http://schemas.microsoft.com/office/drawing/2014/main" id="{FEB90296-CFE0-401D-9CA3-32966EC4F01D}"/>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6171009" y="8467"/>
            <a:ext cx="2857500" cy="3810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a:extLst>
              <a:ext uri="{FF2B5EF4-FFF2-40B4-BE49-F238E27FC236}">
                <a16:creationId xmlns:a16="http://schemas.microsoft.com/office/drawing/2014/main" id="{08C9B4EE-7611-4ED9-B356-7BDD377C39B0}"/>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4581127" y="91545"/>
            <a:ext cx="4560491" cy="608065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4" name="Straight Connector 13">
            <a:extLst>
              <a:ext uri="{FF2B5EF4-FFF2-40B4-BE49-F238E27FC236}">
                <a16:creationId xmlns:a16="http://schemas.microsoft.com/office/drawing/2014/main" id="{4A4F266A-F2F7-47CD-8BBC-E3777E982FD2}"/>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5426868" y="228600"/>
            <a:ext cx="3714750" cy="4953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6" name="Straight Connector 15">
            <a:extLst>
              <a:ext uri="{FF2B5EF4-FFF2-40B4-BE49-F238E27FC236}">
                <a16:creationId xmlns:a16="http://schemas.microsoft.com/office/drawing/2014/main" id="{20D69C80-8919-4A32-B897-F2A21F940574}"/>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5501877" y="32278"/>
            <a:ext cx="3639742" cy="485298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8" name="Straight Connector 17">
            <a:extLst>
              <a:ext uri="{FF2B5EF4-FFF2-40B4-BE49-F238E27FC236}">
                <a16:creationId xmlns:a16="http://schemas.microsoft.com/office/drawing/2014/main" id="{F427B072-CC5B-481B-9719-8CD4C54444BE}"/>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5884069" y="609601"/>
            <a:ext cx="3257549" cy="434339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sp useBgFill="1">
        <p:nvSpPr>
          <p:cNvPr id="20" name="Rectangle 19">
            <a:extLst>
              <a:ext uri="{FF2B5EF4-FFF2-40B4-BE49-F238E27FC236}">
                <a16:creationId xmlns:a16="http://schemas.microsoft.com/office/drawing/2014/main" id="{EB88142C-D3C4-43DC-A844-A7D9ECB0F5C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BEC6DF5F-49CF-400B-A04A-F16C3365FC5C}"/>
              </a:ext>
            </a:extLst>
          </p:cNvPr>
          <p:cNvSpPr>
            <a:spLocks noGrp="1"/>
          </p:cNvSpPr>
          <p:nvPr>
            <p:ph type="title"/>
          </p:nvPr>
        </p:nvSpPr>
        <p:spPr>
          <a:xfrm>
            <a:off x="513159" y="685799"/>
            <a:ext cx="3585861" cy="4892676"/>
          </a:xfrm>
        </p:spPr>
        <p:txBody>
          <a:bodyPr vert="horz" lIns="91440" tIns="45720" rIns="91440" bIns="45720" rtlCol="0" anchor="ctr">
            <a:normAutofit/>
          </a:bodyPr>
          <a:lstStyle/>
          <a:p>
            <a:pPr algn="r"/>
            <a:r>
              <a:rPr lang="en-US" sz="4500" b="1" dirty="0"/>
              <a:t>CHOICE OF RESIDENCE</a:t>
            </a:r>
          </a:p>
        </p:txBody>
      </p:sp>
      <p:sp>
        <p:nvSpPr>
          <p:cNvPr id="22" name="Rectangle 21">
            <a:extLst>
              <a:ext uri="{FF2B5EF4-FFF2-40B4-BE49-F238E27FC236}">
                <a16:creationId xmlns:a16="http://schemas.microsoft.com/office/drawing/2014/main" id="{416DC9EF-092A-4FEF-8A40-0E509CA7985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71999" y="0"/>
            <a:ext cx="4572001" cy="6858000"/>
          </a:xfrm>
          <a:prstGeom prst="rect">
            <a:avLst/>
          </a:prstGeom>
          <a:solidFill>
            <a:schemeClr val="bg2">
              <a:alpha val="97000"/>
            </a:schemeClr>
          </a:solidFill>
          <a:ln>
            <a:noFill/>
          </a:ln>
          <a:effectLst/>
        </p:spPr>
        <p:style>
          <a:lnRef idx="2">
            <a:schemeClr val="accent1">
              <a:shade val="50000"/>
            </a:schemeClr>
          </a:lnRef>
          <a:fillRef idx="1001">
            <a:schemeClr val="dk2"/>
          </a:fillRef>
          <a:effectRef idx="0">
            <a:schemeClr val="accent1"/>
          </a:effectRef>
          <a:fontRef idx="minor">
            <a:schemeClr val="lt1"/>
          </a:fontRef>
        </p:style>
        <p:txBody>
          <a:bodyPr rtlCol="0" anchor="ctr"/>
          <a:lstStyle/>
          <a:p>
            <a:pPr algn="ctr"/>
            <a:endParaRPr lang="en-US" dirty="0"/>
          </a:p>
        </p:txBody>
      </p:sp>
      <p:sp>
        <p:nvSpPr>
          <p:cNvPr id="3" name="Text Placeholder 2">
            <a:extLst>
              <a:ext uri="{FF2B5EF4-FFF2-40B4-BE49-F238E27FC236}">
                <a16:creationId xmlns:a16="http://schemas.microsoft.com/office/drawing/2014/main" id="{C9432D8D-F8B3-4E5F-B8F0-C8562A8B5C04}"/>
              </a:ext>
            </a:extLst>
          </p:cNvPr>
          <p:cNvSpPr>
            <a:spLocks noGrp="1"/>
          </p:cNvSpPr>
          <p:nvPr>
            <p:ph type="body" idx="1"/>
          </p:nvPr>
        </p:nvSpPr>
        <p:spPr>
          <a:xfrm>
            <a:off x="4868718" y="685799"/>
            <a:ext cx="3612429" cy="5295551"/>
          </a:xfrm>
        </p:spPr>
        <p:txBody>
          <a:bodyPr vert="horz" lIns="91440" tIns="45720" rIns="91440" bIns="45720" rtlCol="0" anchor="ctr">
            <a:normAutofit/>
          </a:bodyPr>
          <a:lstStyle/>
          <a:p>
            <a:pPr>
              <a:lnSpc>
                <a:spcPct val="90000"/>
              </a:lnSpc>
            </a:pPr>
            <a:r>
              <a:rPr lang="en-US" sz="2400" dirty="0">
                <a:solidFill>
                  <a:schemeClr val="tx1"/>
                </a:solidFill>
                <a:latin typeface="Bodoni MT" panose="02070603080606020203" pitchFamily="18" charset="0"/>
              </a:rPr>
              <a:t>Were individuals given a choice as to:</a:t>
            </a:r>
          </a:p>
          <a:p>
            <a:pPr>
              <a:lnSpc>
                <a:spcPct val="90000"/>
              </a:lnSpc>
            </a:pPr>
            <a:endParaRPr lang="en-US" sz="1700" dirty="0">
              <a:solidFill>
                <a:schemeClr val="tx1"/>
              </a:solidFill>
              <a:latin typeface="Bodoni MT" panose="02070603080606020203" pitchFamily="18" charset="0"/>
            </a:endParaRPr>
          </a:p>
          <a:p>
            <a:pPr marL="742950" lvl="1" indent="-285750">
              <a:lnSpc>
                <a:spcPct val="90000"/>
              </a:lnSpc>
              <a:buFont typeface="Wingdings" panose="05000000000000000000" pitchFamily="2" charset="2"/>
              <a:buChar char="Ø"/>
            </a:pPr>
            <a:r>
              <a:rPr lang="en-US" sz="2000" dirty="0">
                <a:solidFill>
                  <a:schemeClr val="tx1"/>
                </a:solidFill>
                <a:latin typeface="Bodoni MT" panose="02070603080606020203" pitchFamily="18" charset="0"/>
              </a:rPr>
              <a:t>Where they live?</a:t>
            </a:r>
          </a:p>
          <a:p>
            <a:pPr lvl="1">
              <a:lnSpc>
                <a:spcPct val="90000"/>
              </a:lnSpc>
            </a:pPr>
            <a:endParaRPr lang="en-US" sz="2000" dirty="0">
              <a:solidFill>
                <a:schemeClr val="tx1"/>
              </a:solidFill>
              <a:latin typeface="Bodoni MT" panose="02070603080606020203" pitchFamily="18" charset="0"/>
            </a:endParaRPr>
          </a:p>
          <a:p>
            <a:pPr marL="742950" lvl="1" indent="-285750">
              <a:lnSpc>
                <a:spcPct val="90000"/>
              </a:lnSpc>
              <a:buFont typeface="Wingdings" panose="05000000000000000000" pitchFamily="2" charset="2"/>
              <a:buChar char="Ø"/>
            </a:pPr>
            <a:r>
              <a:rPr lang="en-US" sz="2000" dirty="0">
                <a:solidFill>
                  <a:schemeClr val="tx1"/>
                </a:solidFill>
                <a:latin typeface="Bodoni MT" panose="02070603080606020203" pitchFamily="18" charset="0"/>
              </a:rPr>
              <a:t>Choice of shared space  or private room?</a:t>
            </a:r>
          </a:p>
          <a:p>
            <a:pPr lvl="1">
              <a:lnSpc>
                <a:spcPct val="90000"/>
              </a:lnSpc>
            </a:pPr>
            <a:endParaRPr lang="en-US" sz="2000" dirty="0">
              <a:solidFill>
                <a:schemeClr val="tx1"/>
              </a:solidFill>
              <a:latin typeface="Bodoni MT" panose="02070603080606020203" pitchFamily="18" charset="0"/>
            </a:endParaRPr>
          </a:p>
          <a:p>
            <a:pPr marL="742950" lvl="1" indent="-285750">
              <a:lnSpc>
                <a:spcPct val="90000"/>
              </a:lnSpc>
              <a:buFont typeface="Wingdings" panose="05000000000000000000" pitchFamily="2" charset="2"/>
              <a:buChar char="Ø"/>
            </a:pPr>
            <a:r>
              <a:rPr lang="en-US" sz="2000" dirty="0">
                <a:solidFill>
                  <a:schemeClr val="tx1"/>
                </a:solidFill>
                <a:latin typeface="Bodoni MT" panose="02070603080606020203" pitchFamily="18" charset="0"/>
              </a:rPr>
              <a:t>Do they have a lease or similar agreement?</a:t>
            </a:r>
          </a:p>
          <a:p>
            <a:pPr lvl="1">
              <a:lnSpc>
                <a:spcPct val="90000"/>
              </a:lnSpc>
            </a:pPr>
            <a:endParaRPr lang="en-US" sz="2000" dirty="0">
              <a:solidFill>
                <a:schemeClr val="tx1"/>
              </a:solidFill>
              <a:latin typeface="Bodoni MT" panose="02070603080606020203" pitchFamily="18" charset="0"/>
            </a:endParaRPr>
          </a:p>
          <a:p>
            <a:pPr marL="742950" lvl="1" indent="-285750">
              <a:lnSpc>
                <a:spcPct val="90000"/>
              </a:lnSpc>
              <a:buFont typeface="Wingdings" panose="05000000000000000000" pitchFamily="2" charset="2"/>
              <a:buChar char="Ø"/>
            </a:pPr>
            <a:r>
              <a:rPr lang="en-US" sz="2000" dirty="0">
                <a:solidFill>
                  <a:schemeClr val="tx1"/>
                </a:solidFill>
                <a:latin typeface="Bodoni MT" panose="02070603080606020203" pitchFamily="18" charset="0"/>
              </a:rPr>
              <a:t>Similar right as someone living in the community?</a:t>
            </a:r>
          </a:p>
          <a:p>
            <a:pPr lvl="1">
              <a:lnSpc>
                <a:spcPct val="90000"/>
              </a:lnSpc>
            </a:pPr>
            <a:endParaRPr lang="en-US" sz="2000" dirty="0">
              <a:solidFill>
                <a:schemeClr val="tx1"/>
              </a:solidFill>
              <a:latin typeface="Bodoni MT" panose="02070603080606020203" pitchFamily="18" charset="0"/>
            </a:endParaRPr>
          </a:p>
          <a:p>
            <a:pPr lvl="1">
              <a:lnSpc>
                <a:spcPct val="90000"/>
              </a:lnSpc>
            </a:pPr>
            <a:endParaRPr lang="en-US" sz="2000" dirty="0">
              <a:solidFill>
                <a:schemeClr val="tx1"/>
              </a:solidFill>
              <a:latin typeface="Bodoni MT" panose="02070603080606020203" pitchFamily="18" charset="0"/>
            </a:endParaRPr>
          </a:p>
          <a:p>
            <a:pPr marL="742950" lvl="1" indent="-285750">
              <a:lnSpc>
                <a:spcPct val="90000"/>
              </a:lnSpc>
              <a:buFont typeface="Wingdings" panose="05000000000000000000" pitchFamily="2" charset="2"/>
              <a:buChar char="Ø"/>
            </a:pPr>
            <a:endParaRPr lang="en-US" sz="1700" dirty="0">
              <a:solidFill>
                <a:schemeClr val="tx1"/>
              </a:solidFill>
              <a:latin typeface="Bodoni MT" panose="02070603080606020203" pitchFamily="18" charset="0"/>
            </a:endParaRPr>
          </a:p>
          <a:p>
            <a:pPr>
              <a:lnSpc>
                <a:spcPct val="90000"/>
              </a:lnSpc>
            </a:pPr>
            <a:endParaRPr lang="en-US" sz="1700" dirty="0">
              <a:solidFill>
                <a:schemeClr val="tx2">
                  <a:lumMod val="60000"/>
                  <a:lumOff val="40000"/>
                </a:schemeClr>
              </a:solidFill>
            </a:endParaRPr>
          </a:p>
        </p:txBody>
      </p:sp>
      <p:sp>
        <p:nvSpPr>
          <p:cNvPr id="4" name="Footer Placeholder 3">
            <a:extLst>
              <a:ext uri="{FF2B5EF4-FFF2-40B4-BE49-F238E27FC236}">
                <a16:creationId xmlns:a16="http://schemas.microsoft.com/office/drawing/2014/main" id="{850F3ED7-3D5C-48D5-B1CC-7C5A697DF777}"/>
              </a:ext>
            </a:extLst>
          </p:cNvPr>
          <p:cNvSpPr>
            <a:spLocks noGrp="1"/>
          </p:cNvSpPr>
          <p:nvPr>
            <p:ph type="ftr" sz="quarter" idx="11"/>
          </p:nvPr>
        </p:nvSpPr>
        <p:spPr>
          <a:xfrm flipV="1">
            <a:off x="513159" y="6949544"/>
            <a:ext cx="5657850" cy="45719"/>
          </a:xfrm>
        </p:spPr>
        <p:txBody>
          <a:bodyPr vert="horz" lIns="91440" tIns="45720" rIns="91440" bIns="45720" rtlCol="0" anchor="t">
            <a:normAutofit fontScale="25000" lnSpcReduction="20000"/>
          </a:bodyPr>
          <a:lstStyle/>
          <a:p>
            <a:pPr>
              <a:spcAft>
                <a:spcPts val="600"/>
              </a:spcAft>
              <a:defRPr/>
            </a:pPr>
            <a:endParaRPr lang="en-US" b="0" i="0" kern="1200" dirty="0">
              <a:solidFill>
                <a:schemeClr val="tx1">
                  <a:alpha val="60000"/>
                </a:schemeClr>
              </a:solidFill>
              <a:effectLst/>
              <a:latin typeface="+mn-lt"/>
              <a:ea typeface="+mn-ea"/>
              <a:cs typeface="+mn-cs"/>
            </a:endParaRPr>
          </a:p>
        </p:txBody>
      </p:sp>
      <p:sp>
        <p:nvSpPr>
          <p:cNvPr id="5" name="Slide Number Placeholder 4">
            <a:extLst>
              <a:ext uri="{FF2B5EF4-FFF2-40B4-BE49-F238E27FC236}">
                <a16:creationId xmlns:a16="http://schemas.microsoft.com/office/drawing/2014/main" id="{16B50E49-F1A0-44C0-8BCB-EC1455552CD0}"/>
              </a:ext>
            </a:extLst>
          </p:cNvPr>
          <p:cNvSpPr>
            <a:spLocks noGrp="1"/>
          </p:cNvSpPr>
          <p:nvPr>
            <p:ph type="sldNum" sz="quarter" idx="12"/>
          </p:nvPr>
        </p:nvSpPr>
        <p:spPr>
          <a:xfrm>
            <a:off x="7836108" y="5578475"/>
            <a:ext cx="792975" cy="669925"/>
          </a:xfrm>
        </p:spPr>
        <p:txBody>
          <a:bodyPr vert="horz" lIns="91440" tIns="45720" rIns="91440" bIns="45720" rtlCol="0" anchor="b">
            <a:normAutofit/>
          </a:bodyPr>
          <a:lstStyle/>
          <a:p>
            <a:pPr>
              <a:spcAft>
                <a:spcPts val="600"/>
              </a:spcAft>
              <a:defRPr/>
            </a:pPr>
            <a:fld id="{120F9A6D-C033-4D6D-9AA8-89024EE4BA4D}" type="slidenum">
              <a:rPr lang="en-US" sz="1000" b="0" i="0" kern="1200">
                <a:solidFill>
                  <a:schemeClr val="tx1"/>
                </a:solidFill>
                <a:effectLst/>
                <a:latin typeface="+mn-lt"/>
                <a:ea typeface="+mn-ea"/>
                <a:cs typeface="+mn-cs"/>
              </a:rPr>
              <a:pPr>
                <a:spcAft>
                  <a:spcPts val="600"/>
                </a:spcAft>
                <a:defRPr/>
              </a:pPr>
              <a:t>10</a:t>
            </a:fld>
            <a:endParaRPr lang="en-US" sz="1000" b="0" i="0" kern="1200" dirty="0">
              <a:solidFill>
                <a:schemeClr val="tx1"/>
              </a:solidFill>
              <a:effectLst/>
              <a:latin typeface="+mn-lt"/>
              <a:ea typeface="+mn-ea"/>
              <a:cs typeface="+mn-cs"/>
            </a:endParaRPr>
          </a:p>
        </p:txBody>
      </p:sp>
    </p:spTree>
    <p:extLst>
      <p:ext uri="{BB962C8B-B14F-4D97-AF65-F5344CB8AC3E}">
        <p14:creationId xmlns:p14="http://schemas.microsoft.com/office/powerpoint/2010/main" val="226697120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gradFill rotWithShape="1">
          <a:gsLst>
            <a:gs pos="10000">
              <a:schemeClr val="bg2">
                <a:tint val="97000"/>
                <a:hueMod val="92000"/>
                <a:satMod val="169000"/>
                <a:lumMod val="164000"/>
              </a:schemeClr>
            </a:gs>
            <a:gs pos="100000">
              <a:schemeClr val="bg2">
                <a:shade val="96000"/>
                <a:satMod val="120000"/>
                <a:lumMod val="90000"/>
              </a:schemeClr>
            </a:gs>
          </a:gsLst>
          <a:lin ang="6120000" scaled="1"/>
        </a:gradFill>
        <a:effectLst/>
      </p:bgPr>
    </p:bg>
    <p:spTree>
      <p:nvGrpSpPr>
        <p:cNvPr id="1" name=""/>
        <p:cNvGrpSpPr/>
        <p:nvPr/>
      </p:nvGrpSpPr>
      <p:grpSpPr>
        <a:xfrm>
          <a:off x="0" y="0"/>
          <a:ext cx="0" cy="0"/>
          <a:chOff x="0" y="0"/>
          <a:chExt cx="0" cy="0"/>
        </a:xfrm>
      </p:grpSpPr>
      <p:cxnSp>
        <p:nvCxnSpPr>
          <p:cNvPr id="10" name="Straight Connector 9">
            <a:extLst>
              <a:ext uri="{FF2B5EF4-FFF2-40B4-BE49-F238E27FC236}">
                <a16:creationId xmlns:a16="http://schemas.microsoft.com/office/drawing/2014/main" id="{FEB90296-CFE0-401D-9CA3-32966EC4F01D}"/>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6171009" y="8467"/>
            <a:ext cx="2857500" cy="3810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a:extLst>
              <a:ext uri="{FF2B5EF4-FFF2-40B4-BE49-F238E27FC236}">
                <a16:creationId xmlns:a16="http://schemas.microsoft.com/office/drawing/2014/main" id="{08C9B4EE-7611-4ED9-B356-7BDD377C39B0}"/>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4581127" y="91545"/>
            <a:ext cx="4560491" cy="608065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4" name="Straight Connector 13">
            <a:extLst>
              <a:ext uri="{FF2B5EF4-FFF2-40B4-BE49-F238E27FC236}">
                <a16:creationId xmlns:a16="http://schemas.microsoft.com/office/drawing/2014/main" id="{4A4F266A-F2F7-47CD-8BBC-E3777E982FD2}"/>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5426868" y="228600"/>
            <a:ext cx="3714750" cy="4953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6" name="Straight Connector 15">
            <a:extLst>
              <a:ext uri="{FF2B5EF4-FFF2-40B4-BE49-F238E27FC236}">
                <a16:creationId xmlns:a16="http://schemas.microsoft.com/office/drawing/2014/main" id="{20D69C80-8919-4A32-B897-F2A21F940574}"/>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5501877" y="32278"/>
            <a:ext cx="3639742" cy="485298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8" name="Straight Connector 17">
            <a:extLst>
              <a:ext uri="{FF2B5EF4-FFF2-40B4-BE49-F238E27FC236}">
                <a16:creationId xmlns:a16="http://schemas.microsoft.com/office/drawing/2014/main" id="{F427B072-CC5B-481B-9719-8CD4C54444BE}"/>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5884069" y="609601"/>
            <a:ext cx="3257549" cy="434339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sp useBgFill="1">
        <p:nvSpPr>
          <p:cNvPr id="20" name="Rectangle 19">
            <a:extLst>
              <a:ext uri="{FF2B5EF4-FFF2-40B4-BE49-F238E27FC236}">
                <a16:creationId xmlns:a16="http://schemas.microsoft.com/office/drawing/2014/main" id="{EB88142C-D3C4-43DC-A844-A7D9ECB0F5C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AE09F56A-732A-41DE-8B1A-9DD31DF72147}"/>
              </a:ext>
            </a:extLst>
          </p:cNvPr>
          <p:cNvSpPr>
            <a:spLocks noGrp="1"/>
          </p:cNvSpPr>
          <p:nvPr>
            <p:ph type="title"/>
          </p:nvPr>
        </p:nvSpPr>
        <p:spPr>
          <a:xfrm>
            <a:off x="115491" y="790574"/>
            <a:ext cx="3950719" cy="4892676"/>
          </a:xfrm>
        </p:spPr>
        <p:txBody>
          <a:bodyPr vert="horz" lIns="91440" tIns="45720" rIns="91440" bIns="45720" rtlCol="0" anchor="ctr">
            <a:normAutofit/>
          </a:bodyPr>
          <a:lstStyle/>
          <a:p>
            <a:pPr algn="r"/>
            <a:r>
              <a:rPr lang="en-US" sz="4200" b="1" dirty="0"/>
              <a:t>COMMUNITY ACCESS</a:t>
            </a:r>
          </a:p>
        </p:txBody>
      </p:sp>
      <p:sp>
        <p:nvSpPr>
          <p:cNvPr id="22" name="Rectangle 21">
            <a:extLst>
              <a:ext uri="{FF2B5EF4-FFF2-40B4-BE49-F238E27FC236}">
                <a16:creationId xmlns:a16="http://schemas.microsoft.com/office/drawing/2014/main" id="{416DC9EF-092A-4FEF-8A40-0E509CA7985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71999" y="0"/>
            <a:ext cx="4572001" cy="6858000"/>
          </a:xfrm>
          <a:prstGeom prst="rect">
            <a:avLst/>
          </a:prstGeom>
          <a:solidFill>
            <a:schemeClr val="bg2">
              <a:alpha val="97000"/>
            </a:schemeClr>
          </a:solidFill>
          <a:ln>
            <a:noFill/>
          </a:ln>
          <a:effectLst/>
        </p:spPr>
        <p:style>
          <a:lnRef idx="2">
            <a:schemeClr val="accent1">
              <a:shade val="50000"/>
            </a:schemeClr>
          </a:lnRef>
          <a:fillRef idx="1001">
            <a:schemeClr val="dk2"/>
          </a:fillRef>
          <a:effectRef idx="0">
            <a:schemeClr val="accent1"/>
          </a:effectRef>
          <a:fontRef idx="minor">
            <a:schemeClr val="lt1"/>
          </a:fontRef>
        </p:style>
        <p:txBody>
          <a:bodyPr rtlCol="0" anchor="ctr"/>
          <a:lstStyle/>
          <a:p>
            <a:pPr algn="ctr"/>
            <a:endParaRPr lang="en-US" dirty="0"/>
          </a:p>
        </p:txBody>
      </p:sp>
      <p:sp>
        <p:nvSpPr>
          <p:cNvPr id="3" name="Text Placeholder 2">
            <a:extLst>
              <a:ext uri="{FF2B5EF4-FFF2-40B4-BE49-F238E27FC236}">
                <a16:creationId xmlns:a16="http://schemas.microsoft.com/office/drawing/2014/main" id="{C94360B0-5B38-40FB-989B-654E419013FC}"/>
              </a:ext>
            </a:extLst>
          </p:cNvPr>
          <p:cNvSpPr>
            <a:spLocks noGrp="1"/>
          </p:cNvSpPr>
          <p:nvPr>
            <p:ph type="body" idx="1"/>
          </p:nvPr>
        </p:nvSpPr>
        <p:spPr>
          <a:xfrm>
            <a:off x="4868718" y="685799"/>
            <a:ext cx="3612429" cy="4869981"/>
          </a:xfrm>
        </p:spPr>
        <p:txBody>
          <a:bodyPr vert="horz" lIns="91440" tIns="45720" rIns="91440" bIns="45720" rtlCol="0" anchor="ctr">
            <a:normAutofit lnSpcReduction="10000"/>
          </a:bodyPr>
          <a:lstStyle/>
          <a:p>
            <a:pPr marL="342900" indent="-342900">
              <a:lnSpc>
                <a:spcPct val="90000"/>
              </a:lnSpc>
              <a:buFont typeface="Wingdings" panose="05000000000000000000" pitchFamily="2" charset="2"/>
              <a:buChar char="Ø"/>
            </a:pPr>
            <a:r>
              <a:rPr lang="en-US" sz="2000" dirty="0">
                <a:solidFill>
                  <a:schemeClr val="tx1"/>
                </a:solidFill>
                <a:latin typeface="Bodoni MT" panose="02070603080606020203" pitchFamily="18" charset="0"/>
              </a:rPr>
              <a:t>Is the home on the grounds of, or adjacent to a nursing home?</a:t>
            </a:r>
          </a:p>
          <a:p>
            <a:pPr marL="342900" indent="-342900">
              <a:lnSpc>
                <a:spcPct val="90000"/>
              </a:lnSpc>
              <a:buFont typeface="Wingdings" panose="05000000000000000000" pitchFamily="2" charset="2"/>
              <a:buChar char="Ø"/>
            </a:pPr>
            <a:endParaRPr lang="en-US" sz="2000" dirty="0">
              <a:solidFill>
                <a:schemeClr val="tx1"/>
              </a:solidFill>
              <a:latin typeface="Bodoni MT" panose="02070603080606020203" pitchFamily="18" charset="0"/>
            </a:endParaRPr>
          </a:p>
          <a:p>
            <a:pPr marL="342900" indent="-342900">
              <a:lnSpc>
                <a:spcPct val="90000"/>
              </a:lnSpc>
              <a:buFont typeface="Wingdings" panose="05000000000000000000" pitchFamily="2" charset="2"/>
              <a:buChar char="Ø"/>
            </a:pPr>
            <a:r>
              <a:rPr lang="en-US" sz="2000" dirty="0">
                <a:solidFill>
                  <a:schemeClr val="tx1"/>
                </a:solidFill>
                <a:latin typeface="Bodoni MT" panose="02070603080606020203" pitchFamily="18" charset="0"/>
              </a:rPr>
              <a:t>Is the setting a privately owned facility that provides in-patient services?</a:t>
            </a:r>
          </a:p>
          <a:p>
            <a:pPr marL="342900" indent="-342900">
              <a:lnSpc>
                <a:spcPct val="90000"/>
              </a:lnSpc>
              <a:buFont typeface="Wingdings" panose="05000000000000000000" pitchFamily="2" charset="2"/>
              <a:buChar char="Ø"/>
            </a:pPr>
            <a:endParaRPr lang="en-US" sz="2000" dirty="0">
              <a:solidFill>
                <a:schemeClr val="tx1"/>
              </a:solidFill>
              <a:latin typeface="Bodoni MT" panose="02070603080606020203" pitchFamily="18" charset="0"/>
            </a:endParaRPr>
          </a:p>
          <a:p>
            <a:pPr marL="342900" indent="-342900">
              <a:lnSpc>
                <a:spcPct val="90000"/>
              </a:lnSpc>
              <a:buFont typeface="Wingdings" panose="05000000000000000000" pitchFamily="2" charset="2"/>
              <a:buChar char="Ø"/>
            </a:pPr>
            <a:r>
              <a:rPr lang="en-US" sz="2000" dirty="0">
                <a:solidFill>
                  <a:schemeClr val="tx1"/>
                </a:solidFill>
                <a:latin typeface="Bodoni MT" panose="02070603080606020203" pitchFamily="18" charset="0"/>
              </a:rPr>
              <a:t>Does the setting isolate the individual from the broader community?</a:t>
            </a:r>
          </a:p>
          <a:p>
            <a:pPr marL="342900" indent="-342900">
              <a:lnSpc>
                <a:spcPct val="90000"/>
              </a:lnSpc>
              <a:buFont typeface="Wingdings" panose="05000000000000000000" pitchFamily="2" charset="2"/>
              <a:buChar char="Ø"/>
            </a:pPr>
            <a:endParaRPr lang="en-US" sz="2000" dirty="0">
              <a:solidFill>
                <a:schemeClr val="tx1"/>
              </a:solidFill>
              <a:latin typeface="Bodoni MT" panose="02070603080606020203" pitchFamily="18" charset="0"/>
            </a:endParaRPr>
          </a:p>
          <a:p>
            <a:pPr>
              <a:lnSpc>
                <a:spcPct val="90000"/>
              </a:lnSpc>
            </a:pPr>
            <a:r>
              <a:rPr lang="en-US" sz="2000" dirty="0">
                <a:solidFill>
                  <a:schemeClr val="tx1"/>
                </a:solidFill>
                <a:latin typeface="Bodoni MT" panose="02070603080606020203" pitchFamily="18" charset="0"/>
              </a:rPr>
              <a:t>These settings are presumed not to be Home and Community based.</a:t>
            </a:r>
          </a:p>
        </p:txBody>
      </p:sp>
      <p:sp>
        <p:nvSpPr>
          <p:cNvPr id="5" name="Slide Number Placeholder 4">
            <a:extLst>
              <a:ext uri="{FF2B5EF4-FFF2-40B4-BE49-F238E27FC236}">
                <a16:creationId xmlns:a16="http://schemas.microsoft.com/office/drawing/2014/main" id="{652FE88B-D2A9-4BCD-8715-7136EE4C0552}"/>
              </a:ext>
            </a:extLst>
          </p:cNvPr>
          <p:cNvSpPr>
            <a:spLocks noGrp="1"/>
          </p:cNvSpPr>
          <p:nvPr>
            <p:ph type="sldNum" sz="quarter" idx="12"/>
          </p:nvPr>
        </p:nvSpPr>
        <p:spPr>
          <a:xfrm>
            <a:off x="7836108" y="5578475"/>
            <a:ext cx="792975" cy="669925"/>
          </a:xfrm>
        </p:spPr>
        <p:txBody>
          <a:bodyPr vert="horz" lIns="91440" tIns="45720" rIns="91440" bIns="45720" rtlCol="0" anchor="b">
            <a:normAutofit/>
          </a:bodyPr>
          <a:lstStyle/>
          <a:p>
            <a:pPr>
              <a:spcAft>
                <a:spcPts val="600"/>
              </a:spcAft>
              <a:defRPr/>
            </a:pPr>
            <a:fld id="{120F9A6D-C033-4D6D-9AA8-89024EE4BA4D}" type="slidenum">
              <a:rPr lang="en-US" sz="1000" b="0" i="0" kern="1200">
                <a:solidFill>
                  <a:schemeClr val="tx1"/>
                </a:solidFill>
                <a:effectLst/>
                <a:latin typeface="+mn-lt"/>
                <a:ea typeface="+mn-ea"/>
                <a:cs typeface="+mn-cs"/>
              </a:rPr>
              <a:pPr>
                <a:spcAft>
                  <a:spcPts val="600"/>
                </a:spcAft>
                <a:defRPr/>
              </a:pPr>
              <a:t>11</a:t>
            </a:fld>
            <a:endParaRPr lang="en-US" sz="1000" b="0" i="0" kern="1200" dirty="0">
              <a:solidFill>
                <a:schemeClr val="tx1"/>
              </a:solidFill>
              <a:effectLst/>
              <a:latin typeface="+mn-lt"/>
              <a:ea typeface="+mn-ea"/>
              <a:cs typeface="+mn-cs"/>
            </a:endParaRPr>
          </a:p>
        </p:txBody>
      </p:sp>
    </p:spTree>
    <p:extLst>
      <p:ext uri="{BB962C8B-B14F-4D97-AF65-F5344CB8AC3E}">
        <p14:creationId xmlns:p14="http://schemas.microsoft.com/office/powerpoint/2010/main" val="404191539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gradFill rotWithShape="1">
          <a:gsLst>
            <a:gs pos="10000">
              <a:schemeClr val="bg2">
                <a:tint val="97000"/>
                <a:hueMod val="92000"/>
                <a:satMod val="169000"/>
                <a:lumMod val="164000"/>
              </a:schemeClr>
            </a:gs>
            <a:gs pos="100000">
              <a:schemeClr val="bg2">
                <a:shade val="96000"/>
                <a:satMod val="120000"/>
                <a:lumMod val="90000"/>
              </a:schemeClr>
            </a:gs>
          </a:gsLst>
          <a:lin ang="6120000" scaled="1"/>
        </a:gradFill>
        <a:effectLst/>
      </p:bgPr>
    </p:bg>
    <p:spTree>
      <p:nvGrpSpPr>
        <p:cNvPr id="1" name=""/>
        <p:cNvGrpSpPr/>
        <p:nvPr/>
      </p:nvGrpSpPr>
      <p:grpSpPr>
        <a:xfrm>
          <a:off x="0" y="0"/>
          <a:ext cx="0" cy="0"/>
          <a:chOff x="0" y="0"/>
          <a:chExt cx="0" cy="0"/>
        </a:xfrm>
      </p:grpSpPr>
      <p:cxnSp>
        <p:nvCxnSpPr>
          <p:cNvPr id="10" name="Straight Connector 9">
            <a:extLst>
              <a:ext uri="{FF2B5EF4-FFF2-40B4-BE49-F238E27FC236}">
                <a16:creationId xmlns:a16="http://schemas.microsoft.com/office/drawing/2014/main" id="{FEB90296-CFE0-401D-9CA3-32966EC4F01D}"/>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6171009" y="8467"/>
            <a:ext cx="2857500" cy="3810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a:extLst>
              <a:ext uri="{FF2B5EF4-FFF2-40B4-BE49-F238E27FC236}">
                <a16:creationId xmlns:a16="http://schemas.microsoft.com/office/drawing/2014/main" id="{08C9B4EE-7611-4ED9-B356-7BDD377C39B0}"/>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4581127" y="91545"/>
            <a:ext cx="4560491" cy="608065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4" name="Straight Connector 13">
            <a:extLst>
              <a:ext uri="{FF2B5EF4-FFF2-40B4-BE49-F238E27FC236}">
                <a16:creationId xmlns:a16="http://schemas.microsoft.com/office/drawing/2014/main" id="{4A4F266A-F2F7-47CD-8BBC-E3777E982FD2}"/>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5426868" y="228600"/>
            <a:ext cx="3714750" cy="4953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6" name="Straight Connector 15">
            <a:extLst>
              <a:ext uri="{FF2B5EF4-FFF2-40B4-BE49-F238E27FC236}">
                <a16:creationId xmlns:a16="http://schemas.microsoft.com/office/drawing/2014/main" id="{20D69C80-8919-4A32-B897-F2A21F940574}"/>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5501877" y="32278"/>
            <a:ext cx="3639742" cy="485298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8" name="Straight Connector 17">
            <a:extLst>
              <a:ext uri="{FF2B5EF4-FFF2-40B4-BE49-F238E27FC236}">
                <a16:creationId xmlns:a16="http://schemas.microsoft.com/office/drawing/2014/main" id="{F427B072-CC5B-481B-9719-8CD4C54444BE}"/>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5884069" y="609601"/>
            <a:ext cx="3257549" cy="434339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sp useBgFill="1">
        <p:nvSpPr>
          <p:cNvPr id="20" name="Rectangle 19">
            <a:extLst>
              <a:ext uri="{FF2B5EF4-FFF2-40B4-BE49-F238E27FC236}">
                <a16:creationId xmlns:a16="http://schemas.microsoft.com/office/drawing/2014/main" id="{EB88142C-D3C4-43DC-A844-A7D9ECB0F5C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57E09957-A579-4B2E-8EDC-4F1BA0EE37DE}"/>
              </a:ext>
            </a:extLst>
          </p:cNvPr>
          <p:cNvSpPr>
            <a:spLocks noGrp="1"/>
          </p:cNvSpPr>
          <p:nvPr>
            <p:ph type="title"/>
          </p:nvPr>
        </p:nvSpPr>
        <p:spPr>
          <a:xfrm>
            <a:off x="513159" y="685799"/>
            <a:ext cx="3585861" cy="4892676"/>
          </a:xfrm>
        </p:spPr>
        <p:txBody>
          <a:bodyPr vert="horz" lIns="91440" tIns="45720" rIns="91440" bIns="45720" rtlCol="0" anchor="ctr">
            <a:normAutofit/>
          </a:bodyPr>
          <a:lstStyle/>
          <a:p>
            <a:pPr algn="r"/>
            <a:r>
              <a:rPr lang="en-US" sz="4200" b="1" dirty="0"/>
              <a:t>COMMUNITY ACCESS</a:t>
            </a:r>
          </a:p>
        </p:txBody>
      </p:sp>
      <p:sp>
        <p:nvSpPr>
          <p:cNvPr id="22" name="Rectangle 21">
            <a:extLst>
              <a:ext uri="{FF2B5EF4-FFF2-40B4-BE49-F238E27FC236}">
                <a16:creationId xmlns:a16="http://schemas.microsoft.com/office/drawing/2014/main" id="{416DC9EF-092A-4FEF-8A40-0E509CA7985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71999" y="0"/>
            <a:ext cx="4572001" cy="6858000"/>
          </a:xfrm>
          <a:prstGeom prst="rect">
            <a:avLst/>
          </a:prstGeom>
          <a:solidFill>
            <a:schemeClr val="bg2">
              <a:alpha val="97000"/>
            </a:schemeClr>
          </a:solidFill>
          <a:ln>
            <a:noFill/>
          </a:ln>
          <a:effectLst/>
        </p:spPr>
        <p:style>
          <a:lnRef idx="2">
            <a:schemeClr val="accent1">
              <a:shade val="50000"/>
            </a:schemeClr>
          </a:lnRef>
          <a:fillRef idx="1001">
            <a:schemeClr val="dk2"/>
          </a:fillRef>
          <a:effectRef idx="0">
            <a:schemeClr val="accent1"/>
          </a:effectRef>
          <a:fontRef idx="minor">
            <a:schemeClr val="lt1"/>
          </a:fontRef>
        </p:style>
        <p:txBody>
          <a:bodyPr rtlCol="0" anchor="ctr"/>
          <a:lstStyle/>
          <a:p>
            <a:pPr algn="ctr"/>
            <a:endParaRPr lang="en-US" dirty="0"/>
          </a:p>
        </p:txBody>
      </p:sp>
      <p:sp>
        <p:nvSpPr>
          <p:cNvPr id="3" name="Text Placeholder 2">
            <a:extLst>
              <a:ext uri="{FF2B5EF4-FFF2-40B4-BE49-F238E27FC236}">
                <a16:creationId xmlns:a16="http://schemas.microsoft.com/office/drawing/2014/main" id="{698E6CF0-5D74-4D0C-A81B-A0544FAAE88D}"/>
              </a:ext>
            </a:extLst>
          </p:cNvPr>
          <p:cNvSpPr>
            <a:spLocks noGrp="1"/>
          </p:cNvSpPr>
          <p:nvPr>
            <p:ph type="body" idx="1"/>
          </p:nvPr>
        </p:nvSpPr>
        <p:spPr>
          <a:xfrm>
            <a:off x="4768152" y="523876"/>
            <a:ext cx="3612429" cy="6334124"/>
          </a:xfrm>
        </p:spPr>
        <p:txBody>
          <a:bodyPr vert="horz" lIns="91440" tIns="45720" rIns="91440" bIns="45720" rtlCol="0" anchor="ctr">
            <a:normAutofit fontScale="70000" lnSpcReduction="20000"/>
          </a:bodyPr>
          <a:lstStyle/>
          <a:p>
            <a:pPr marL="285750" indent="-285750">
              <a:lnSpc>
                <a:spcPct val="90000"/>
              </a:lnSpc>
              <a:buFont typeface="Wingdings" panose="05000000000000000000" pitchFamily="2" charset="2"/>
              <a:buChar char="Ø"/>
            </a:pPr>
            <a:endParaRPr lang="en-US" sz="1700" b="0" i="0" u="none" strike="noStrike" baseline="0" dirty="0">
              <a:solidFill>
                <a:schemeClr val="tx2">
                  <a:lumMod val="60000"/>
                  <a:lumOff val="40000"/>
                </a:schemeClr>
              </a:solidFill>
            </a:endParaRPr>
          </a:p>
          <a:p>
            <a:pPr marL="342900" marR="0" indent="-342900">
              <a:lnSpc>
                <a:spcPct val="90000"/>
              </a:lnSpc>
              <a:buFont typeface="Wingdings" panose="05000000000000000000" pitchFamily="2" charset="2"/>
              <a:buChar char="Ø"/>
            </a:pPr>
            <a:r>
              <a:rPr lang="en-US" sz="2600" b="0" u="none" strike="noStrike" baseline="0" dirty="0">
                <a:solidFill>
                  <a:schemeClr val="tx1"/>
                </a:solidFill>
                <a:latin typeface="Bodoni MT" panose="02070603080606020203" pitchFamily="18" charset="0"/>
              </a:rPr>
              <a:t>Is the home integrated in and supports access to the greater community?</a:t>
            </a:r>
          </a:p>
          <a:p>
            <a:pPr marR="0">
              <a:lnSpc>
                <a:spcPct val="90000"/>
              </a:lnSpc>
            </a:pPr>
            <a:endParaRPr lang="en-US" sz="2000" b="0" u="none" strike="noStrike" baseline="0" dirty="0">
              <a:solidFill>
                <a:schemeClr val="tx1"/>
              </a:solidFill>
              <a:latin typeface="Bodoni MT" panose="02070603080606020203" pitchFamily="18" charset="0"/>
            </a:endParaRPr>
          </a:p>
          <a:p>
            <a:pPr marL="342900" indent="-342900">
              <a:lnSpc>
                <a:spcPct val="90000"/>
              </a:lnSpc>
              <a:buFont typeface="Wingdings" panose="05000000000000000000" pitchFamily="2" charset="2"/>
              <a:buChar char="Ø"/>
            </a:pPr>
            <a:r>
              <a:rPr lang="en-US" sz="2600" dirty="0">
                <a:solidFill>
                  <a:schemeClr val="tx1"/>
                </a:solidFill>
                <a:latin typeface="Bodoni MT" panose="02070603080606020203" pitchFamily="18" charset="0"/>
              </a:rPr>
              <a:t>Do individuals have opportunity to participate in individual and group outings and activities in the community (shopping, church, appointments)?</a:t>
            </a:r>
          </a:p>
          <a:p>
            <a:pPr marR="0">
              <a:lnSpc>
                <a:spcPct val="90000"/>
              </a:lnSpc>
            </a:pPr>
            <a:endParaRPr lang="en-US" sz="2000" b="0" u="none" strike="noStrike" baseline="0" dirty="0">
              <a:solidFill>
                <a:schemeClr val="tx1"/>
              </a:solidFill>
              <a:latin typeface="Bodoni MT" panose="02070603080606020203" pitchFamily="18" charset="0"/>
            </a:endParaRPr>
          </a:p>
          <a:p>
            <a:pPr marL="342900" marR="0" indent="-342900">
              <a:lnSpc>
                <a:spcPct val="90000"/>
              </a:lnSpc>
              <a:buFont typeface="Wingdings" panose="05000000000000000000" pitchFamily="2" charset="2"/>
              <a:buChar char="Ø"/>
            </a:pPr>
            <a:r>
              <a:rPr lang="en-US" sz="2600" b="0" u="none" strike="noStrike" baseline="0" dirty="0">
                <a:solidFill>
                  <a:schemeClr val="tx1"/>
                </a:solidFill>
                <a:latin typeface="Bodoni MT" panose="02070603080606020203" pitchFamily="18" charset="0"/>
              </a:rPr>
              <a:t>Are individuals able to seek employment and work in competitive integrated settings?</a:t>
            </a:r>
          </a:p>
          <a:p>
            <a:pPr>
              <a:lnSpc>
                <a:spcPct val="90000"/>
              </a:lnSpc>
            </a:pPr>
            <a:endParaRPr lang="en-US" sz="2000" b="0" u="none" strike="noStrike" baseline="0" dirty="0">
              <a:solidFill>
                <a:schemeClr val="tx1"/>
              </a:solidFill>
              <a:latin typeface="Bodoni MT" panose="02070603080606020203" pitchFamily="18" charset="0"/>
            </a:endParaRPr>
          </a:p>
          <a:p>
            <a:pPr marL="342900" marR="0" indent="-342900">
              <a:lnSpc>
                <a:spcPct val="90000"/>
              </a:lnSpc>
              <a:buFont typeface="Wingdings" panose="05000000000000000000" pitchFamily="2" charset="2"/>
              <a:buChar char="Ø"/>
            </a:pPr>
            <a:r>
              <a:rPr lang="en-US" sz="2600" b="0" u="none" strike="noStrike" baseline="0" dirty="0">
                <a:solidFill>
                  <a:schemeClr val="tx1"/>
                </a:solidFill>
                <a:latin typeface="Bodoni MT" panose="02070603080606020203" pitchFamily="18" charset="0"/>
              </a:rPr>
              <a:t>Can individuals receive services in the community to the same degree of access as individuals not receiving Medicaid home and community-based services?</a:t>
            </a:r>
          </a:p>
          <a:p>
            <a:pPr marR="0">
              <a:lnSpc>
                <a:spcPct val="90000"/>
              </a:lnSpc>
            </a:pPr>
            <a:endParaRPr lang="en-US" sz="2600" b="0" u="none" strike="noStrike" baseline="0" dirty="0">
              <a:solidFill>
                <a:schemeClr val="tx1"/>
              </a:solidFill>
              <a:latin typeface="Bodoni MT" panose="02070603080606020203" pitchFamily="18" charset="0"/>
            </a:endParaRPr>
          </a:p>
          <a:p>
            <a:pPr marL="342900" marR="0" indent="-342900">
              <a:lnSpc>
                <a:spcPct val="90000"/>
              </a:lnSpc>
              <a:buFont typeface="Wingdings" panose="05000000000000000000" pitchFamily="2" charset="2"/>
              <a:buChar char="Ø"/>
            </a:pPr>
            <a:r>
              <a:rPr lang="en-US" sz="2600" dirty="0">
                <a:solidFill>
                  <a:schemeClr val="tx1"/>
                </a:solidFill>
                <a:latin typeface="Bodoni MT" panose="02070603080606020203" pitchFamily="18" charset="0"/>
              </a:rPr>
              <a:t>Can individuals make their own schedule as to daily activities based on their needs and preferences?</a:t>
            </a:r>
          </a:p>
          <a:p>
            <a:pPr marR="0">
              <a:lnSpc>
                <a:spcPct val="90000"/>
              </a:lnSpc>
            </a:pPr>
            <a:endParaRPr lang="en-US" sz="2600" b="0" u="none" strike="noStrike" baseline="0" dirty="0">
              <a:solidFill>
                <a:schemeClr val="tx1"/>
              </a:solidFill>
              <a:latin typeface="Bodoni MT" panose="02070603080606020203" pitchFamily="18" charset="0"/>
            </a:endParaRPr>
          </a:p>
          <a:p>
            <a:pPr marL="342900" marR="0" indent="-342900">
              <a:lnSpc>
                <a:spcPct val="90000"/>
              </a:lnSpc>
              <a:buFont typeface="Wingdings" panose="05000000000000000000" pitchFamily="2" charset="2"/>
              <a:buChar char="Ø"/>
            </a:pPr>
            <a:endParaRPr lang="en-US" sz="2000" b="0" u="none" strike="noStrike" baseline="0" dirty="0">
              <a:solidFill>
                <a:schemeClr val="tx1"/>
              </a:solidFill>
              <a:latin typeface="Bodoni MT" panose="02070603080606020203" pitchFamily="18" charset="0"/>
            </a:endParaRPr>
          </a:p>
          <a:p>
            <a:pPr marR="0">
              <a:lnSpc>
                <a:spcPct val="90000"/>
              </a:lnSpc>
            </a:pPr>
            <a:endParaRPr lang="en-US" sz="1700" dirty="0">
              <a:solidFill>
                <a:schemeClr val="tx2">
                  <a:lumMod val="60000"/>
                  <a:lumOff val="40000"/>
                </a:schemeClr>
              </a:solidFill>
            </a:endParaRPr>
          </a:p>
          <a:p>
            <a:pPr>
              <a:lnSpc>
                <a:spcPct val="90000"/>
              </a:lnSpc>
            </a:pPr>
            <a:endParaRPr lang="en-US" sz="1700" dirty="0">
              <a:solidFill>
                <a:schemeClr val="tx2">
                  <a:lumMod val="60000"/>
                  <a:lumOff val="40000"/>
                </a:schemeClr>
              </a:solidFill>
            </a:endParaRPr>
          </a:p>
        </p:txBody>
      </p:sp>
      <p:sp>
        <p:nvSpPr>
          <p:cNvPr id="4" name="Footer Placeholder 3">
            <a:extLst>
              <a:ext uri="{FF2B5EF4-FFF2-40B4-BE49-F238E27FC236}">
                <a16:creationId xmlns:a16="http://schemas.microsoft.com/office/drawing/2014/main" id="{0357E927-08DF-4EED-8D1E-7CF6F9A4F7AA}"/>
              </a:ext>
            </a:extLst>
          </p:cNvPr>
          <p:cNvSpPr>
            <a:spLocks noGrp="1"/>
          </p:cNvSpPr>
          <p:nvPr>
            <p:ph type="ftr" sz="quarter" idx="11"/>
          </p:nvPr>
        </p:nvSpPr>
        <p:spPr>
          <a:xfrm flipV="1">
            <a:off x="513159" y="6866467"/>
            <a:ext cx="5657850" cy="188851"/>
          </a:xfrm>
        </p:spPr>
        <p:txBody>
          <a:bodyPr vert="horz" lIns="91440" tIns="45720" rIns="91440" bIns="45720" rtlCol="0" anchor="t">
            <a:normAutofit fontScale="70000" lnSpcReduction="20000"/>
          </a:bodyPr>
          <a:lstStyle/>
          <a:p>
            <a:pPr>
              <a:spcAft>
                <a:spcPts val="600"/>
              </a:spcAft>
              <a:defRPr/>
            </a:pPr>
            <a:endParaRPr lang="en-US" b="0" i="0" kern="1200" dirty="0">
              <a:solidFill>
                <a:schemeClr val="tx1">
                  <a:alpha val="60000"/>
                </a:schemeClr>
              </a:solidFill>
              <a:effectLst/>
              <a:latin typeface="+mn-lt"/>
              <a:ea typeface="+mn-ea"/>
              <a:cs typeface="+mn-cs"/>
            </a:endParaRPr>
          </a:p>
        </p:txBody>
      </p:sp>
      <p:sp>
        <p:nvSpPr>
          <p:cNvPr id="5" name="Slide Number Placeholder 4">
            <a:extLst>
              <a:ext uri="{FF2B5EF4-FFF2-40B4-BE49-F238E27FC236}">
                <a16:creationId xmlns:a16="http://schemas.microsoft.com/office/drawing/2014/main" id="{3C5AD8FB-2447-4518-9932-48A0C613CCA9}"/>
              </a:ext>
            </a:extLst>
          </p:cNvPr>
          <p:cNvSpPr>
            <a:spLocks noGrp="1"/>
          </p:cNvSpPr>
          <p:nvPr>
            <p:ph type="sldNum" sz="quarter" idx="12"/>
          </p:nvPr>
        </p:nvSpPr>
        <p:spPr>
          <a:xfrm>
            <a:off x="7836108" y="5578475"/>
            <a:ext cx="792975" cy="669925"/>
          </a:xfrm>
        </p:spPr>
        <p:txBody>
          <a:bodyPr vert="horz" lIns="91440" tIns="45720" rIns="91440" bIns="45720" rtlCol="0" anchor="b">
            <a:normAutofit/>
          </a:bodyPr>
          <a:lstStyle/>
          <a:p>
            <a:pPr>
              <a:spcAft>
                <a:spcPts val="600"/>
              </a:spcAft>
              <a:defRPr/>
            </a:pPr>
            <a:fld id="{120F9A6D-C033-4D6D-9AA8-89024EE4BA4D}" type="slidenum">
              <a:rPr lang="en-US" sz="1000" b="0" i="0" kern="1200">
                <a:solidFill>
                  <a:schemeClr val="tx1"/>
                </a:solidFill>
                <a:effectLst/>
                <a:latin typeface="+mn-lt"/>
                <a:ea typeface="+mn-ea"/>
                <a:cs typeface="+mn-cs"/>
              </a:rPr>
              <a:pPr>
                <a:spcAft>
                  <a:spcPts val="600"/>
                </a:spcAft>
                <a:defRPr/>
              </a:pPr>
              <a:t>12</a:t>
            </a:fld>
            <a:endParaRPr lang="en-US" sz="1000" b="0" i="0" kern="1200" dirty="0">
              <a:solidFill>
                <a:schemeClr val="tx1"/>
              </a:solidFill>
              <a:effectLst/>
              <a:latin typeface="+mn-lt"/>
              <a:ea typeface="+mn-ea"/>
              <a:cs typeface="+mn-cs"/>
            </a:endParaRPr>
          </a:p>
        </p:txBody>
      </p:sp>
    </p:spTree>
    <p:extLst>
      <p:ext uri="{BB962C8B-B14F-4D97-AF65-F5344CB8AC3E}">
        <p14:creationId xmlns:p14="http://schemas.microsoft.com/office/powerpoint/2010/main" val="429188133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gradFill rotWithShape="1">
          <a:gsLst>
            <a:gs pos="10000">
              <a:schemeClr val="bg2">
                <a:tint val="97000"/>
                <a:hueMod val="92000"/>
                <a:satMod val="169000"/>
                <a:lumMod val="164000"/>
              </a:schemeClr>
            </a:gs>
            <a:gs pos="100000">
              <a:schemeClr val="bg2">
                <a:shade val="96000"/>
                <a:satMod val="120000"/>
                <a:lumMod val="90000"/>
              </a:schemeClr>
            </a:gs>
          </a:gsLst>
          <a:lin ang="6120000" scaled="1"/>
        </a:gradFill>
        <a:effectLst/>
      </p:bgPr>
    </p:bg>
    <p:spTree>
      <p:nvGrpSpPr>
        <p:cNvPr id="1" name=""/>
        <p:cNvGrpSpPr/>
        <p:nvPr/>
      </p:nvGrpSpPr>
      <p:grpSpPr>
        <a:xfrm>
          <a:off x="0" y="0"/>
          <a:ext cx="0" cy="0"/>
          <a:chOff x="0" y="0"/>
          <a:chExt cx="0" cy="0"/>
        </a:xfrm>
      </p:grpSpPr>
      <p:cxnSp>
        <p:nvCxnSpPr>
          <p:cNvPr id="10" name="Straight Connector 9">
            <a:extLst>
              <a:ext uri="{FF2B5EF4-FFF2-40B4-BE49-F238E27FC236}">
                <a16:creationId xmlns:a16="http://schemas.microsoft.com/office/drawing/2014/main" id="{FEB90296-CFE0-401D-9CA3-32966EC4F01D}"/>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6171009" y="8467"/>
            <a:ext cx="2857500" cy="3810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a:extLst>
              <a:ext uri="{FF2B5EF4-FFF2-40B4-BE49-F238E27FC236}">
                <a16:creationId xmlns:a16="http://schemas.microsoft.com/office/drawing/2014/main" id="{08C9B4EE-7611-4ED9-B356-7BDD377C39B0}"/>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4581127" y="91545"/>
            <a:ext cx="4560491" cy="608065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4" name="Straight Connector 13">
            <a:extLst>
              <a:ext uri="{FF2B5EF4-FFF2-40B4-BE49-F238E27FC236}">
                <a16:creationId xmlns:a16="http://schemas.microsoft.com/office/drawing/2014/main" id="{4A4F266A-F2F7-47CD-8BBC-E3777E982FD2}"/>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5426868" y="228600"/>
            <a:ext cx="3714750" cy="4953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6" name="Straight Connector 15">
            <a:extLst>
              <a:ext uri="{FF2B5EF4-FFF2-40B4-BE49-F238E27FC236}">
                <a16:creationId xmlns:a16="http://schemas.microsoft.com/office/drawing/2014/main" id="{20D69C80-8919-4A32-B897-F2A21F940574}"/>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5501877" y="32278"/>
            <a:ext cx="3639742" cy="485298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8" name="Straight Connector 17">
            <a:extLst>
              <a:ext uri="{FF2B5EF4-FFF2-40B4-BE49-F238E27FC236}">
                <a16:creationId xmlns:a16="http://schemas.microsoft.com/office/drawing/2014/main" id="{F427B072-CC5B-481B-9719-8CD4C54444BE}"/>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5884069" y="609601"/>
            <a:ext cx="3257549" cy="434339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sp useBgFill="1">
        <p:nvSpPr>
          <p:cNvPr id="20" name="Rectangle 19">
            <a:extLst>
              <a:ext uri="{FF2B5EF4-FFF2-40B4-BE49-F238E27FC236}">
                <a16:creationId xmlns:a16="http://schemas.microsoft.com/office/drawing/2014/main" id="{EB88142C-D3C4-43DC-A844-A7D9ECB0F5C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FE9A1DBF-8BF8-473E-8915-A95B0AAE7029}"/>
              </a:ext>
            </a:extLst>
          </p:cNvPr>
          <p:cNvSpPr>
            <a:spLocks noGrp="1"/>
          </p:cNvSpPr>
          <p:nvPr>
            <p:ph type="title"/>
          </p:nvPr>
        </p:nvSpPr>
        <p:spPr>
          <a:xfrm>
            <a:off x="513159" y="685799"/>
            <a:ext cx="3585861" cy="4892676"/>
          </a:xfrm>
        </p:spPr>
        <p:txBody>
          <a:bodyPr vert="horz" lIns="91440" tIns="45720" rIns="91440" bIns="45720" rtlCol="0" anchor="ctr">
            <a:normAutofit/>
          </a:bodyPr>
          <a:lstStyle/>
          <a:p>
            <a:pPr algn="r"/>
            <a:r>
              <a:rPr lang="en-US" sz="4200" b="1" dirty="0"/>
              <a:t>COMMUNITY ACCESS</a:t>
            </a:r>
          </a:p>
        </p:txBody>
      </p:sp>
      <p:sp>
        <p:nvSpPr>
          <p:cNvPr id="22" name="Rectangle 21">
            <a:extLst>
              <a:ext uri="{FF2B5EF4-FFF2-40B4-BE49-F238E27FC236}">
                <a16:creationId xmlns:a16="http://schemas.microsoft.com/office/drawing/2014/main" id="{416DC9EF-092A-4FEF-8A40-0E509CA7985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71999" y="0"/>
            <a:ext cx="4572001" cy="6858000"/>
          </a:xfrm>
          <a:prstGeom prst="rect">
            <a:avLst/>
          </a:prstGeom>
          <a:solidFill>
            <a:schemeClr val="bg2">
              <a:alpha val="97000"/>
            </a:schemeClr>
          </a:solidFill>
          <a:ln>
            <a:noFill/>
          </a:ln>
          <a:effectLst/>
        </p:spPr>
        <p:style>
          <a:lnRef idx="2">
            <a:schemeClr val="accent1">
              <a:shade val="50000"/>
            </a:schemeClr>
          </a:lnRef>
          <a:fillRef idx="1001">
            <a:schemeClr val="dk2"/>
          </a:fillRef>
          <a:effectRef idx="0">
            <a:schemeClr val="accent1"/>
          </a:effectRef>
          <a:fontRef idx="minor">
            <a:schemeClr val="lt1"/>
          </a:fontRef>
        </p:style>
        <p:txBody>
          <a:bodyPr rtlCol="0" anchor="ctr"/>
          <a:lstStyle/>
          <a:p>
            <a:pPr algn="ctr"/>
            <a:endParaRPr lang="en-US" dirty="0"/>
          </a:p>
        </p:txBody>
      </p:sp>
      <p:sp>
        <p:nvSpPr>
          <p:cNvPr id="3" name="Text Placeholder 2">
            <a:extLst>
              <a:ext uri="{FF2B5EF4-FFF2-40B4-BE49-F238E27FC236}">
                <a16:creationId xmlns:a16="http://schemas.microsoft.com/office/drawing/2014/main" id="{665531B1-1DE1-4D2F-A892-A630A866BF8F}"/>
              </a:ext>
            </a:extLst>
          </p:cNvPr>
          <p:cNvSpPr>
            <a:spLocks noGrp="1"/>
          </p:cNvSpPr>
          <p:nvPr>
            <p:ph type="body" idx="1"/>
          </p:nvPr>
        </p:nvSpPr>
        <p:spPr>
          <a:xfrm>
            <a:off x="4868718" y="304801"/>
            <a:ext cx="3612429" cy="6153150"/>
          </a:xfrm>
        </p:spPr>
        <p:txBody>
          <a:bodyPr vert="horz" lIns="91440" tIns="45720" rIns="91440" bIns="45720" rtlCol="0" anchor="ctr">
            <a:normAutofit fontScale="77500" lnSpcReduction="20000"/>
          </a:bodyPr>
          <a:lstStyle/>
          <a:p>
            <a:pPr marL="342900" indent="-342900">
              <a:lnSpc>
                <a:spcPct val="90000"/>
              </a:lnSpc>
              <a:buFont typeface="Wingdings" panose="05000000000000000000" pitchFamily="2" charset="2"/>
              <a:buChar char="Ø"/>
            </a:pPr>
            <a:r>
              <a:rPr lang="en-US" sz="2100" dirty="0">
                <a:solidFill>
                  <a:schemeClr val="tx1"/>
                </a:solidFill>
                <a:latin typeface="Bodoni MT" panose="02070603080606020203" pitchFamily="18" charset="0"/>
              </a:rPr>
              <a:t>Are individuals allowed visitors and have access to a private area for conversation?</a:t>
            </a:r>
          </a:p>
          <a:p>
            <a:pPr marL="342900" indent="-342900">
              <a:lnSpc>
                <a:spcPct val="90000"/>
              </a:lnSpc>
              <a:buFont typeface="Wingdings" panose="05000000000000000000" pitchFamily="2" charset="2"/>
              <a:buChar char="Ø"/>
            </a:pPr>
            <a:endParaRPr lang="en-US" sz="1900" dirty="0">
              <a:solidFill>
                <a:schemeClr val="tx1"/>
              </a:solidFill>
              <a:latin typeface="Bodoni MT" panose="02070603080606020203" pitchFamily="18" charset="0"/>
            </a:endParaRPr>
          </a:p>
          <a:p>
            <a:pPr marL="342900" indent="-342900">
              <a:lnSpc>
                <a:spcPct val="90000"/>
              </a:lnSpc>
              <a:buFont typeface="Wingdings" panose="05000000000000000000" pitchFamily="2" charset="2"/>
              <a:buChar char="Ø"/>
            </a:pPr>
            <a:r>
              <a:rPr lang="en-US" sz="2100" dirty="0">
                <a:solidFill>
                  <a:schemeClr val="tx1"/>
                </a:solidFill>
                <a:latin typeface="Bodoni MT" panose="02070603080606020203" pitchFamily="18" charset="0"/>
              </a:rPr>
              <a:t>Are they able to come and go as they please?</a:t>
            </a:r>
          </a:p>
          <a:p>
            <a:pPr>
              <a:lnSpc>
                <a:spcPct val="90000"/>
              </a:lnSpc>
            </a:pPr>
            <a:endParaRPr lang="en-US" sz="1900" dirty="0">
              <a:solidFill>
                <a:schemeClr val="tx1"/>
              </a:solidFill>
              <a:latin typeface="Bodoni MT" panose="02070603080606020203" pitchFamily="18" charset="0"/>
            </a:endParaRPr>
          </a:p>
          <a:p>
            <a:pPr marL="342900" indent="-342900">
              <a:lnSpc>
                <a:spcPct val="90000"/>
              </a:lnSpc>
              <a:buFont typeface="Wingdings" panose="05000000000000000000" pitchFamily="2" charset="2"/>
              <a:buChar char="Ø"/>
            </a:pPr>
            <a:r>
              <a:rPr lang="en-US" sz="2100" dirty="0">
                <a:solidFill>
                  <a:schemeClr val="tx1"/>
                </a:solidFill>
                <a:latin typeface="Bodoni MT" panose="02070603080606020203" pitchFamily="18" charset="0"/>
              </a:rPr>
              <a:t>Do they have access to transportation?</a:t>
            </a:r>
          </a:p>
          <a:p>
            <a:pPr>
              <a:lnSpc>
                <a:spcPct val="90000"/>
              </a:lnSpc>
            </a:pPr>
            <a:endParaRPr lang="en-US" sz="1900" dirty="0">
              <a:solidFill>
                <a:schemeClr val="tx1"/>
              </a:solidFill>
              <a:latin typeface="Bodoni MT" panose="02070603080606020203" pitchFamily="18" charset="0"/>
            </a:endParaRPr>
          </a:p>
          <a:p>
            <a:pPr marL="342900" indent="-342900">
              <a:lnSpc>
                <a:spcPct val="90000"/>
              </a:lnSpc>
              <a:buFont typeface="Wingdings" panose="05000000000000000000" pitchFamily="2" charset="2"/>
              <a:buChar char="Ø"/>
            </a:pPr>
            <a:r>
              <a:rPr lang="en-US" sz="2100" dirty="0">
                <a:solidFill>
                  <a:schemeClr val="tx1"/>
                </a:solidFill>
                <a:latin typeface="Bodoni MT" panose="02070603080606020203" pitchFamily="18" charset="0"/>
              </a:rPr>
              <a:t>Do they have access to their funds when they want?</a:t>
            </a:r>
          </a:p>
          <a:p>
            <a:pPr>
              <a:lnSpc>
                <a:spcPct val="90000"/>
              </a:lnSpc>
            </a:pPr>
            <a:endParaRPr lang="en-US" sz="1900" dirty="0">
              <a:solidFill>
                <a:schemeClr val="tx1"/>
              </a:solidFill>
              <a:latin typeface="Bodoni MT" panose="02070603080606020203" pitchFamily="18" charset="0"/>
            </a:endParaRPr>
          </a:p>
          <a:p>
            <a:pPr>
              <a:lnSpc>
                <a:spcPct val="90000"/>
              </a:lnSpc>
            </a:pPr>
            <a:r>
              <a:rPr lang="en-US" sz="2100" dirty="0">
                <a:solidFill>
                  <a:schemeClr val="tx1"/>
                </a:solidFill>
                <a:latin typeface="Bodoni MT" panose="02070603080606020203" pitchFamily="18" charset="0"/>
              </a:rPr>
              <a:t>Rights:</a:t>
            </a:r>
          </a:p>
          <a:p>
            <a:pPr>
              <a:lnSpc>
                <a:spcPct val="90000"/>
              </a:lnSpc>
            </a:pPr>
            <a:r>
              <a:rPr lang="en-US" sz="2100" dirty="0">
                <a:solidFill>
                  <a:schemeClr val="tx1"/>
                </a:solidFill>
                <a:latin typeface="Bodoni MT" panose="02070603080606020203" pitchFamily="18" charset="0"/>
              </a:rPr>
              <a:t>Individuals have the right to manage their own finances.</a:t>
            </a:r>
          </a:p>
          <a:p>
            <a:pPr>
              <a:lnSpc>
                <a:spcPct val="90000"/>
              </a:lnSpc>
            </a:pPr>
            <a:r>
              <a:rPr lang="en-US" sz="2100" dirty="0">
                <a:solidFill>
                  <a:schemeClr val="tx1"/>
                </a:solidFill>
                <a:latin typeface="Bodoni MT" panose="02070603080606020203" pitchFamily="18" charset="0"/>
              </a:rPr>
              <a:t>They should not be required to sign over any checks including pay checks to the RCH.</a:t>
            </a:r>
          </a:p>
          <a:p>
            <a:pPr>
              <a:lnSpc>
                <a:spcPct val="90000"/>
              </a:lnSpc>
            </a:pPr>
            <a:endParaRPr lang="en-US" sz="1900" dirty="0">
              <a:solidFill>
                <a:schemeClr val="tx1"/>
              </a:solidFill>
              <a:latin typeface="Bodoni MT" panose="02070603080606020203" pitchFamily="18" charset="0"/>
            </a:endParaRPr>
          </a:p>
          <a:p>
            <a:pPr>
              <a:lnSpc>
                <a:spcPct val="90000"/>
              </a:lnSpc>
            </a:pPr>
            <a:r>
              <a:rPr lang="en-US" sz="2100" dirty="0">
                <a:solidFill>
                  <a:schemeClr val="tx1"/>
                </a:solidFill>
                <a:latin typeface="Bodoni MT" panose="02070603080606020203" pitchFamily="18" charset="0"/>
              </a:rPr>
              <a:t>If they choose to have funds kept by the RCH, they should have access to these funds whenever they want and without restrictions as to the amount.</a:t>
            </a:r>
          </a:p>
        </p:txBody>
      </p:sp>
      <p:sp>
        <p:nvSpPr>
          <p:cNvPr id="4" name="Footer Placeholder 3">
            <a:extLst>
              <a:ext uri="{FF2B5EF4-FFF2-40B4-BE49-F238E27FC236}">
                <a16:creationId xmlns:a16="http://schemas.microsoft.com/office/drawing/2014/main" id="{74CDD487-5B9B-42A5-A32D-2BC7263CB1FA}"/>
              </a:ext>
            </a:extLst>
          </p:cNvPr>
          <p:cNvSpPr>
            <a:spLocks noGrp="1"/>
          </p:cNvSpPr>
          <p:nvPr>
            <p:ph type="ftr" sz="quarter" idx="11"/>
          </p:nvPr>
        </p:nvSpPr>
        <p:spPr>
          <a:xfrm flipV="1">
            <a:off x="513159" y="6866466"/>
            <a:ext cx="5657850" cy="45719"/>
          </a:xfrm>
        </p:spPr>
        <p:txBody>
          <a:bodyPr vert="horz" lIns="91440" tIns="45720" rIns="91440" bIns="45720" rtlCol="0" anchor="t">
            <a:normAutofit fontScale="25000" lnSpcReduction="20000"/>
          </a:bodyPr>
          <a:lstStyle/>
          <a:p>
            <a:pPr>
              <a:spcAft>
                <a:spcPts val="600"/>
              </a:spcAft>
              <a:defRPr/>
            </a:pPr>
            <a:endParaRPr lang="en-US" b="0" i="0" kern="1200" dirty="0">
              <a:solidFill>
                <a:schemeClr val="tx1">
                  <a:alpha val="60000"/>
                </a:schemeClr>
              </a:solidFill>
              <a:effectLst/>
              <a:latin typeface="+mn-lt"/>
              <a:ea typeface="+mn-ea"/>
              <a:cs typeface="+mn-cs"/>
            </a:endParaRPr>
          </a:p>
        </p:txBody>
      </p:sp>
      <p:sp>
        <p:nvSpPr>
          <p:cNvPr id="5" name="Slide Number Placeholder 4">
            <a:extLst>
              <a:ext uri="{FF2B5EF4-FFF2-40B4-BE49-F238E27FC236}">
                <a16:creationId xmlns:a16="http://schemas.microsoft.com/office/drawing/2014/main" id="{2177A86A-8D98-4D6C-A8DA-246D48B24BF6}"/>
              </a:ext>
            </a:extLst>
          </p:cNvPr>
          <p:cNvSpPr>
            <a:spLocks noGrp="1"/>
          </p:cNvSpPr>
          <p:nvPr>
            <p:ph type="sldNum" sz="quarter" idx="12"/>
          </p:nvPr>
        </p:nvSpPr>
        <p:spPr>
          <a:xfrm>
            <a:off x="8067675" y="5953125"/>
            <a:ext cx="561408" cy="581027"/>
          </a:xfrm>
        </p:spPr>
        <p:txBody>
          <a:bodyPr vert="horz" lIns="91440" tIns="45720" rIns="91440" bIns="45720" rtlCol="0" anchor="b">
            <a:normAutofit/>
          </a:bodyPr>
          <a:lstStyle/>
          <a:p>
            <a:pPr>
              <a:spcAft>
                <a:spcPts val="600"/>
              </a:spcAft>
              <a:defRPr/>
            </a:pPr>
            <a:fld id="{120F9A6D-C033-4D6D-9AA8-89024EE4BA4D}" type="slidenum">
              <a:rPr lang="en-US" sz="1000" b="0" i="0" kern="1200">
                <a:solidFill>
                  <a:schemeClr val="tx1"/>
                </a:solidFill>
                <a:effectLst/>
                <a:latin typeface="+mn-lt"/>
                <a:ea typeface="+mn-ea"/>
                <a:cs typeface="+mn-cs"/>
              </a:rPr>
              <a:pPr>
                <a:spcAft>
                  <a:spcPts val="600"/>
                </a:spcAft>
                <a:defRPr/>
              </a:pPr>
              <a:t>13</a:t>
            </a:fld>
            <a:endParaRPr lang="en-US" sz="1000" b="0" i="0" kern="1200" dirty="0">
              <a:solidFill>
                <a:schemeClr val="tx1"/>
              </a:solidFill>
              <a:effectLst/>
              <a:latin typeface="+mn-lt"/>
              <a:ea typeface="+mn-ea"/>
              <a:cs typeface="+mn-cs"/>
            </a:endParaRPr>
          </a:p>
        </p:txBody>
      </p:sp>
    </p:spTree>
    <p:extLst>
      <p:ext uri="{BB962C8B-B14F-4D97-AF65-F5344CB8AC3E}">
        <p14:creationId xmlns:p14="http://schemas.microsoft.com/office/powerpoint/2010/main" val="220266993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gradFill rotWithShape="1">
          <a:gsLst>
            <a:gs pos="10000">
              <a:schemeClr val="bg2">
                <a:tint val="97000"/>
                <a:hueMod val="92000"/>
                <a:satMod val="169000"/>
                <a:lumMod val="164000"/>
              </a:schemeClr>
            </a:gs>
            <a:gs pos="100000">
              <a:schemeClr val="bg2">
                <a:shade val="96000"/>
                <a:satMod val="120000"/>
                <a:lumMod val="90000"/>
              </a:schemeClr>
            </a:gs>
          </a:gsLst>
          <a:lin ang="6120000" scaled="1"/>
        </a:gradFill>
        <a:effectLst/>
      </p:bgPr>
    </p:bg>
    <p:spTree>
      <p:nvGrpSpPr>
        <p:cNvPr id="1" name=""/>
        <p:cNvGrpSpPr/>
        <p:nvPr/>
      </p:nvGrpSpPr>
      <p:grpSpPr>
        <a:xfrm>
          <a:off x="0" y="0"/>
          <a:ext cx="0" cy="0"/>
          <a:chOff x="0" y="0"/>
          <a:chExt cx="0" cy="0"/>
        </a:xfrm>
      </p:grpSpPr>
      <p:cxnSp>
        <p:nvCxnSpPr>
          <p:cNvPr id="10" name="Straight Connector 9">
            <a:extLst>
              <a:ext uri="{FF2B5EF4-FFF2-40B4-BE49-F238E27FC236}">
                <a16:creationId xmlns:a16="http://schemas.microsoft.com/office/drawing/2014/main" id="{FEB90296-CFE0-401D-9CA3-32966EC4F01D}"/>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6171009" y="8467"/>
            <a:ext cx="2857500" cy="3810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a:extLst>
              <a:ext uri="{FF2B5EF4-FFF2-40B4-BE49-F238E27FC236}">
                <a16:creationId xmlns:a16="http://schemas.microsoft.com/office/drawing/2014/main" id="{08C9B4EE-7611-4ED9-B356-7BDD377C39B0}"/>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4581127" y="91545"/>
            <a:ext cx="4560491" cy="608065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4" name="Straight Connector 13">
            <a:extLst>
              <a:ext uri="{FF2B5EF4-FFF2-40B4-BE49-F238E27FC236}">
                <a16:creationId xmlns:a16="http://schemas.microsoft.com/office/drawing/2014/main" id="{4A4F266A-F2F7-47CD-8BBC-E3777E982FD2}"/>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5426868" y="228600"/>
            <a:ext cx="3714750" cy="4953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6" name="Straight Connector 15">
            <a:extLst>
              <a:ext uri="{FF2B5EF4-FFF2-40B4-BE49-F238E27FC236}">
                <a16:creationId xmlns:a16="http://schemas.microsoft.com/office/drawing/2014/main" id="{20D69C80-8919-4A32-B897-F2A21F940574}"/>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5501877" y="32278"/>
            <a:ext cx="3639742" cy="485298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8" name="Straight Connector 17">
            <a:extLst>
              <a:ext uri="{FF2B5EF4-FFF2-40B4-BE49-F238E27FC236}">
                <a16:creationId xmlns:a16="http://schemas.microsoft.com/office/drawing/2014/main" id="{F427B072-CC5B-481B-9719-8CD4C54444BE}"/>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5884069" y="609601"/>
            <a:ext cx="3257549" cy="434339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sp useBgFill="1">
        <p:nvSpPr>
          <p:cNvPr id="20" name="Rectangle 19">
            <a:extLst>
              <a:ext uri="{FF2B5EF4-FFF2-40B4-BE49-F238E27FC236}">
                <a16:creationId xmlns:a16="http://schemas.microsoft.com/office/drawing/2014/main" id="{EB88142C-D3C4-43DC-A844-A7D9ECB0F5C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6ECEC6D2-C57B-432F-9703-06E7302B17BD}"/>
              </a:ext>
            </a:extLst>
          </p:cNvPr>
          <p:cNvSpPr>
            <a:spLocks noGrp="1"/>
          </p:cNvSpPr>
          <p:nvPr>
            <p:ph type="title"/>
          </p:nvPr>
        </p:nvSpPr>
        <p:spPr>
          <a:xfrm>
            <a:off x="513159" y="685799"/>
            <a:ext cx="3585861" cy="4892676"/>
          </a:xfrm>
        </p:spPr>
        <p:txBody>
          <a:bodyPr vert="horz" lIns="91440" tIns="45720" rIns="91440" bIns="45720" rtlCol="0" anchor="ctr">
            <a:normAutofit/>
          </a:bodyPr>
          <a:lstStyle/>
          <a:p>
            <a:pPr algn="r"/>
            <a:r>
              <a:rPr lang="en-US" sz="4500" b="1" dirty="0"/>
              <a:t>LIVING SPACE</a:t>
            </a:r>
          </a:p>
        </p:txBody>
      </p:sp>
      <p:sp>
        <p:nvSpPr>
          <p:cNvPr id="22" name="Rectangle 21">
            <a:extLst>
              <a:ext uri="{FF2B5EF4-FFF2-40B4-BE49-F238E27FC236}">
                <a16:creationId xmlns:a16="http://schemas.microsoft.com/office/drawing/2014/main" id="{416DC9EF-092A-4FEF-8A40-0E509CA7985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71999" y="0"/>
            <a:ext cx="4572001" cy="6858000"/>
          </a:xfrm>
          <a:prstGeom prst="rect">
            <a:avLst/>
          </a:prstGeom>
          <a:solidFill>
            <a:schemeClr val="bg2">
              <a:alpha val="97000"/>
            </a:schemeClr>
          </a:solidFill>
          <a:ln>
            <a:noFill/>
          </a:ln>
          <a:effectLst/>
        </p:spPr>
        <p:style>
          <a:lnRef idx="2">
            <a:schemeClr val="accent1">
              <a:shade val="50000"/>
            </a:schemeClr>
          </a:lnRef>
          <a:fillRef idx="1001">
            <a:schemeClr val="dk2"/>
          </a:fillRef>
          <a:effectRef idx="0">
            <a:schemeClr val="accent1"/>
          </a:effectRef>
          <a:fontRef idx="minor">
            <a:schemeClr val="lt1"/>
          </a:fontRef>
        </p:style>
        <p:txBody>
          <a:bodyPr rtlCol="0" anchor="ctr"/>
          <a:lstStyle/>
          <a:p>
            <a:pPr algn="ctr"/>
            <a:endParaRPr lang="en-US" dirty="0"/>
          </a:p>
        </p:txBody>
      </p:sp>
      <p:sp>
        <p:nvSpPr>
          <p:cNvPr id="3" name="Text Placeholder 2">
            <a:extLst>
              <a:ext uri="{FF2B5EF4-FFF2-40B4-BE49-F238E27FC236}">
                <a16:creationId xmlns:a16="http://schemas.microsoft.com/office/drawing/2014/main" id="{7570387E-3FB1-491A-B489-197ED647F468}"/>
              </a:ext>
            </a:extLst>
          </p:cNvPr>
          <p:cNvSpPr>
            <a:spLocks noGrp="1"/>
          </p:cNvSpPr>
          <p:nvPr>
            <p:ph type="body" idx="1"/>
          </p:nvPr>
        </p:nvSpPr>
        <p:spPr>
          <a:xfrm>
            <a:off x="4868718" y="685799"/>
            <a:ext cx="3612429" cy="5821683"/>
          </a:xfrm>
        </p:spPr>
        <p:txBody>
          <a:bodyPr vert="horz" lIns="91440" tIns="45720" rIns="91440" bIns="45720" rtlCol="0" anchor="ctr">
            <a:normAutofit fontScale="85000" lnSpcReduction="10000"/>
          </a:bodyPr>
          <a:lstStyle/>
          <a:p>
            <a:pPr marL="285750" indent="-285750">
              <a:lnSpc>
                <a:spcPct val="90000"/>
              </a:lnSpc>
              <a:buFont typeface="Wingdings" panose="05000000000000000000" pitchFamily="2" charset="2"/>
              <a:buChar char="Ø"/>
            </a:pPr>
            <a:r>
              <a:rPr lang="en-US" sz="2000" dirty="0">
                <a:solidFill>
                  <a:schemeClr val="tx1"/>
                </a:solidFill>
                <a:latin typeface="Bodoni MT" panose="02070603080606020203" pitchFamily="18" charset="0"/>
              </a:rPr>
              <a:t>Is the setting physically accessible to the individual?</a:t>
            </a:r>
          </a:p>
          <a:p>
            <a:pPr marL="285750" indent="-285750">
              <a:lnSpc>
                <a:spcPct val="90000"/>
              </a:lnSpc>
              <a:buFont typeface="Wingdings" panose="05000000000000000000" pitchFamily="2" charset="2"/>
              <a:buChar char="Ø"/>
            </a:pPr>
            <a:endParaRPr lang="en-US" sz="2000" dirty="0">
              <a:solidFill>
                <a:schemeClr val="tx1"/>
              </a:solidFill>
              <a:latin typeface="Bodoni MT" panose="02070603080606020203" pitchFamily="18" charset="0"/>
            </a:endParaRPr>
          </a:p>
          <a:p>
            <a:pPr marL="285750" indent="-285750">
              <a:lnSpc>
                <a:spcPct val="90000"/>
              </a:lnSpc>
              <a:buFont typeface="Wingdings" panose="05000000000000000000" pitchFamily="2" charset="2"/>
              <a:buChar char="Ø"/>
            </a:pPr>
            <a:r>
              <a:rPr lang="en-US" sz="2000" dirty="0">
                <a:solidFill>
                  <a:schemeClr val="tx1"/>
                </a:solidFill>
                <a:latin typeface="Bodoni MT" panose="02070603080606020203" pitchFamily="18" charset="0"/>
              </a:rPr>
              <a:t>Do they have access to a telephone and privacy to communicate?</a:t>
            </a:r>
          </a:p>
          <a:p>
            <a:pPr marL="285750" indent="-285750">
              <a:lnSpc>
                <a:spcPct val="90000"/>
              </a:lnSpc>
              <a:buFont typeface="Wingdings" panose="05000000000000000000" pitchFamily="2" charset="2"/>
              <a:buChar char="Ø"/>
            </a:pPr>
            <a:endParaRPr lang="en-US" sz="2000" dirty="0">
              <a:solidFill>
                <a:schemeClr val="tx1"/>
              </a:solidFill>
              <a:latin typeface="Bodoni MT" panose="02070603080606020203" pitchFamily="18" charset="0"/>
            </a:endParaRPr>
          </a:p>
          <a:p>
            <a:pPr marL="285750" indent="-285750">
              <a:lnSpc>
                <a:spcPct val="90000"/>
              </a:lnSpc>
              <a:buFont typeface="Wingdings" panose="05000000000000000000" pitchFamily="2" charset="2"/>
              <a:buChar char="Ø"/>
            </a:pPr>
            <a:r>
              <a:rPr lang="en-US" sz="2000" dirty="0">
                <a:solidFill>
                  <a:schemeClr val="tx1"/>
                </a:solidFill>
                <a:latin typeface="Bodoni MT" panose="02070603080606020203" pitchFamily="18" charset="0"/>
              </a:rPr>
              <a:t>Do they have access to a computer and internet access?</a:t>
            </a:r>
          </a:p>
          <a:p>
            <a:pPr marL="285750" indent="-285750">
              <a:lnSpc>
                <a:spcPct val="90000"/>
              </a:lnSpc>
              <a:buFont typeface="Wingdings" panose="05000000000000000000" pitchFamily="2" charset="2"/>
              <a:buChar char="Ø"/>
            </a:pPr>
            <a:endParaRPr lang="en-US" sz="2000" dirty="0">
              <a:solidFill>
                <a:schemeClr val="tx1"/>
              </a:solidFill>
              <a:latin typeface="Bodoni MT" panose="02070603080606020203" pitchFamily="18" charset="0"/>
            </a:endParaRPr>
          </a:p>
          <a:p>
            <a:pPr marL="285750" indent="-285750">
              <a:lnSpc>
                <a:spcPct val="90000"/>
              </a:lnSpc>
              <a:buFont typeface="Wingdings" panose="05000000000000000000" pitchFamily="2" charset="2"/>
              <a:buChar char="Ø"/>
            </a:pPr>
            <a:r>
              <a:rPr lang="en-US" sz="2000" dirty="0">
                <a:solidFill>
                  <a:schemeClr val="tx1"/>
                </a:solidFill>
                <a:latin typeface="Bodoni MT" panose="02070603080606020203" pitchFamily="18" charset="0"/>
              </a:rPr>
              <a:t>Are there comfortable sitting areas?</a:t>
            </a:r>
          </a:p>
          <a:p>
            <a:pPr marL="285750" indent="-285750">
              <a:lnSpc>
                <a:spcPct val="90000"/>
              </a:lnSpc>
              <a:buFont typeface="Wingdings" panose="05000000000000000000" pitchFamily="2" charset="2"/>
              <a:buChar char="Ø"/>
            </a:pPr>
            <a:endParaRPr lang="en-US" sz="2000" dirty="0">
              <a:solidFill>
                <a:schemeClr val="tx1"/>
              </a:solidFill>
              <a:latin typeface="Bodoni MT" panose="02070603080606020203" pitchFamily="18" charset="0"/>
            </a:endParaRPr>
          </a:p>
          <a:p>
            <a:pPr marL="285750" indent="-285750">
              <a:lnSpc>
                <a:spcPct val="90000"/>
              </a:lnSpc>
              <a:buFont typeface="Wingdings" panose="05000000000000000000" pitchFamily="2" charset="2"/>
              <a:buChar char="Ø"/>
            </a:pPr>
            <a:r>
              <a:rPr lang="en-US" sz="2000" dirty="0">
                <a:solidFill>
                  <a:schemeClr val="tx1"/>
                </a:solidFill>
                <a:latin typeface="Bodoni MT" panose="02070603080606020203" pitchFamily="18" charset="0"/>
              </a:rPr>
              <a:t>Do residents have doors that they can lock with only appropriate staff having keys to their doors?</a:t>
            </a:r>
          </a:p>
          <a:p>
            <a:pPr>
              <a:lnSpc>
                <a:spcPct val="90000"/>
              </a:lnSpc>
            </a:pPr>
            <a:endParaRPr lang="en-US" sz="2000" dirty="0">
              <a:solidFill>
                <a:schemeClr val="tx1"/>
              </a:solidFill>
              <a:latin typeface="Bodoni MT" panose="02070603080606020203" pitchFamily="18" charset="0"/>
            </a:endParaRPr>
          </a:p>
          <a:p>
            <a:pPr marL="285750" indent="-285750">
              <a:lnSpc>
                <a:spcPct val="90000"/>
              </a:lnSpc>
              <a:buFont typeface="Wingdings" panose="05000000000000000000" pitchFamily="2" charset="2"/>
              <a:buChar char="Ø"/>
            </a:pPr>
            <a:r>
              <a:rPr lang="en-US" sz="2000" dirty="0">
                <a:solidFill>
                  <a:schemeClr val="tx1"/>
                </a:solidFill>
                <a:latin typeface="Bodoni MT" panose="02070603080606020203" pitchFamily="18" charset="0"/>
              </a:rPr>
              <a:t>Do they have access to a kitchen – and do they have access to food when they want to?</a:t>
            </a:r>
          </a:p>
        </p:txBody>
      </p:sp>
      <p:sp>
        <p:nvSpPr>
          <p:cNvPr id="4" name="Footer Placeholder 3">
            <a:extLst>
              <a:ext uri="{FF2B5EF4-FFF2-40B4-BE49-F238E27FC236}">
                <a16:creationId xmlns:a16="http://schemas.microsoft.com/office/drawing/2014/main" id="{3BE5E11C-137B-460C-A5CA-8E5FA60B2BA4}"/>
              </a:ext>
            </a:extLst>
          </p:cNvPr>
          <p:cNvSpPr>
            <a:spLocks noGrp="1"/>
          </p:cNvSpPr>
          <p:nvPr>
            <p:ph type="ftr" sz="quarter" idx="11"/>
          </p:nvPr>
        </p:nvSpPr>
        <p:spPr>
          <a:xfrm flipV="1">
            <a:off x="513159" y="6825721"/>
            <a:ext cx="5657850" cy="45719"/>
          </a:xfrm>
        </p:spPr>
        <p:txBody>
          <a:bodyPr vert="horz" lIns="91440" tIns="45720" rIns="91440" bIns="45720" rtlCol="0" anchor="t">
            <a:normAutofit fontScale="25000" lnSpcReduction="20000"/>
          </a:bodyPr>
          <a:lstStyle/>
          <a:p>
            <a:pPr>
              <a:spcAft>
                <a:spcPts val="600"/>
              </a:spcAft>
              <a:defRPr/>
            </a:pPr>
            <a:endParaRPr lang="en-US" b="0" i="0" kern="1200" dirty="0">
              <a:solidFill>
                <a:schemeClr val="tx1">
                  <a:alpha val="60000"/>
                </a:schemeClr>
              </a:solidFill>
              <a:effectLst/>
              <a:latin typeface="+mn-lt"/>
              <a:ea typeface="+mn-ea"/>
              <a:cs typeface="+mn-cs"/>
            </a:endParaRPr>
          </a:p>
        </p:txBody>
      </p:sp>
      <p:sp>
        <p:nvSpPr>
          <p:cNvPr id="5" name="Slide Number Placeholder 4">
            <a:extLst>
              <a:ext uri="{FF2B5EF4-FFF2-40B4-BE49-F238E27FC236}">
                <a16:creationId xmlns:a16="http://schemas.microsoft.com/office/drawing/2014/main" id="{1C5EF77D-2C68-4938-BB8D-12E2E25D6C48}"/>
              </a:ext>
            </a:extLst>
          </p:cNvPr>
          <p:cNvSpPr>
            <a:spLocks noGrp="1"/>
          </p:cNvSpPr>
          <p:nvPr>
            <p:ph type="sldNum" sz="quarter" idx="12"/>
          </p:nvPr>
        </p:nvSpPr>
        <p:spPr>
          <a:xfrm>
            <a:off x="7836108" y="5578475"/>
            <a:ext cx="792975" cy="669925"/>
          </a:xfrm>
        </p:spPr>
        <p:txBody>
          <a:bodyPr vert="horz" lIns="91440" tIns="45720" rIns="91440" bIns="45720" rtlCol="0" anchor="b">
            <a:normAutofit/>
          </a:bodyPr>
          <a:lstStyle/>
          <a:p>
            <a:pPr>
              <a:spcAft>
                <a:spcPts val="600"/>
              </a:spcAft>
              <a:defRPr/>
            </a:pPr>
            <a:fld id="{120F9A6D-C033-4D6D-9AA8-89024EE4BA4D}" type="slidenum">
              <a:rPr lang="en-US" sz="1000" b="0" i="0" kern="1200">
                <a:solidFill>
                  <a:schemeClr val="tx1"/>
                </a:solidFill>
                <a:effectLst/>
                <a:latin typeface="+mn-lt"/>
                <a:ea typeface="+mn-ea"/>
                <a:cs typeface="+mn-cs"/>
              </a:rPr>
              <a:pPr>
                <a:spcAft>
                  <a:spcPts val="600"/>
                </a:spcAft>
                <a:defRPr/>
              </a:pPr>
              <a:t>14</a:t>
            </a:fld>
            <a:endParaRPr lang="en-US" sz="1000" b="0" i="0" kern="1200" dirty="0">
              <a:solidFill>
                <a:schemeClr val="tx1"/>
              </a:solidFill>
              <a:effectLst/>
              <a:latin typeface="+mn-lt"/>
              <a:ea typeface="+mn-ea"/>
              <a:cs typeface="+mn-cs"/>
            </a:endParaRPr>
          </a:p>
        </p:txBody>
      </p:sp>
    </p:spTree>
    <p:extLst>
      <p:ext uri="{BB962C8B-B14F-4D97-AF65-F5344CB8AC3E}">
        <p14:creationId xmlns:p14="http://schemas.microsoft.com/office/powerpoint/2010/main" val="97447842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gradFill rotWithShape="1">
          <a:gsLst>
            <a:gs pos="10000">
              <a:schemeClr val="bg2">
                <a:tint val="97000"/>
                <a:hueMod val="92000"/>
                <a:satMod val="169000"/>
                <a:lumMod val="164000"/>
              </a:schemeClr>
            </a:gs>
            <a:gs pos="100000">
              <a:schemeClr val="bg2">
                <a:shade val="96000"/>
                <a:satMod val="120000"/>
                <a:lumMod val="90000"/>
              </a:schemeClr>
            </a:gs>
          </a:gsLst>
          <a:lin ang="6120000" scaled="1"/>
        </a:gradFill>
        <a:effectLst/>
      </p:bgPr>
    </p:bg>
    <p:spTree>
      <p:nvGrpSpPr>
        <p:cNvPr id="1" name=""/>
        <p:cNvGrpSpPr/>
        <p:nvPr/>
      </p:nvGrpSpPr>
      <p:grpSpPr>
        <a:xfrm>
          <a:off x="0" y="0"/>
          <a:ext cx="0" cy="0"/>
          <a:chOff x="0" y="0"/>
          <a:chExt cx="0" cy="0"/>
        </a:xfrm>
      </p:grpSpPr>
      <p:cxnSp>
        <p:nvCxnSpPr>
          <p:cNvPr id="10" name="Straight Connector 9">
            <a:extLst>
              <a:ext uri="{FF2B5EF4-FFF2-40B4-BE49-F238E27FC236}">
                <a16:creationId xmlns:a16="http://schemas.microsoft.com/office/drawing/2014/main" id="{FEB90296-CFE0-401D-9CA3-32966EC4F01D}"/>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6171009" y="8467"/>
            <a:ext cx="2857500" cy="3810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a:extLst>
              <a:ext uri="{FF2B5EF4-FFF2-40B4-BE49-F238E27FC236}">
                <a16:creationId xmlns:a16="http://schemas.microsoft.com/office/drawing/2014/main" id="{08C9B4EE-7611-4ED9-B356-7BDD377C39B0}"/>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4581127" y="91545"/>
            <a:ext cx="4560491" cy="608065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4" name="Straight Connector 13">
            <a:extLst>
              <a:ext uri="{FF2B5EF4-FFF2-40B4-BE49-F238E27FC236}">
                <a16:creationId xmlns:a16="http://schemas.microsoft.com/office/drawing/2014/main" id="{4A4F266A-F2F7-47CD-8BBC-E3777E982FD2}"/>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5426868" y="228600"/>
            <a:ext cx="3714750" cy="4953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6" name="Straight Connector 15">
            <a:extLst>
              <a:ext uri="{FF2B5EF4-FFF2-40B4-BE49-F238E27FC236}">
                <a16:creationId xmlns:a16="http://schemas.microsoft.com/office/drawing/2014/main" id="{20D69C80-8919-4A32-B897-F2A21F940574}"/>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5501877" y="32278"/>
            <a:ext cx="3639742" cy="485298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8" name="Straight Connector 17">
            <a:extLst>
              <a:ext uri="{FF2B5EF4-FFF2-40B4-BE49-F238E27FC236}">
                <a16:creationId xmlns:a16="http://schemas.microsoft.com/office/drawing/2014/main" id="{F427B072-CC5B-481B-9719-8CD4C54444BE}"/>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5884069" y="609601"/>
            <a:ext cx="3257549" cy="434339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sp useBgFill="1">
        <p:nvSpPr>
          <p:cNvPr id="20" name="Rectangle 19">
            <a:extLst>
              <a:ext uri="{FF2B5EF4-FFF2-40B4-BE49-F238E27FC236}">
                <a16:creationId xmlns:a16="http://schemas.microsoft.com/office/drawing/2014/main" id="{EB88142C-D3C4-43DC-A844-A7D9ECB0F5C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9AB8D0FA-E234-4E7C-82B9-8B1D7910FC69}"/>
              </a:ext>
            </a:extLst>
          </p:cNvPr>
          <p:cNvSpPr>
            <a:spLocks noGrp="1"/>
          </p:cNvSpPr>
          <p:nvPr>
            <p:ph type="title"/>
          </p:nvPr>
        </p:nvSpPr>
        <p:spPr>
          <a:xfrm>
            <a:off x="421254" y="609601"/>
            <a:ext cx="3585861" cy="4892676"/>
          </a:xfrm>
        </p:spPr>
        <p:txBody>
          <a:bodyPr vert="horz" lIns="91440" tIns="45720" rIns="91440" bIns="45720" rtlCol="0" anchor="ctr">
            <a:normAutofit/>
          </a:bodyPr>
          <a:lstStyle/>
          <a:p>
            <a:pPr algn="r"/>
            <a:r>
              <a:rPr lang="en-US" sz="4500" b="1" dirty="0"/>
              <a:t>LIVING SPACE</a:t>
            </a:r>
          </a:p>
        </p:txBody>
      </p:sp>
      <p:sp>
        <p:nvSpPr>
          <p:cNvPr id="22" name="Rectangle 21">
            <a:extLst>
              <a:ext uri="{FF2B5EF4-FFF2-40B4-BE49-F238E27FC236}">
                <a16:creationId xmlns:a16="http://schemas.microsoft.com/office/drawing/2014/main" id="{416DC9EF-092A-4FEF-8A40-0E509CA7985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71999" y="0"/>
            <a:ext cx="4572001" cy="6858000"/>
          </a:xfrm>
          <a:prstGeom prst="rect">
            <a:avLst/>
          </a:prstGeom>
          <a:solidFill>
            <a:schemeClr val="bg2">
              <a:alpha val="97000"/>
            </a:schemeClr>
          </a:solidFill>
          <a:ln>
            <a:noFill/>
          </a:ln>
          <a:effectLst/>
        </p:spPr>
        <p:style>
          <a:lnRef idx="2">
            <a:schemeClr val="accent1">
              <a:shade val="50000"/>
            </a:schemeClr>
          </a:lnRef>
          <a:fillRef idx="1001">
            <a:schemeClr val="dk2"/>
          </a:fillRef>
          <a:effectRef idx="0">
            <a:schemeClr val="accent1"/>
          </a:effectRef>
          <a:fontRef idx="minor">
            <a:schemeClr val="lt1"/>
          </a:fontRef>
        </p:style>
        <p:txBody>
          <a:bodyPr rtlCol="0" anchor="ctr"/>
          <a:lstStyle/>
          <a:p>
            <a:pPr algn="ctr"/>
            <a:endParaRPr lang="en-US" dirty="0"/>
          </a:p>
        </p:txBody>
      </p:sp>
      <p:sp>
        <p:nvSpPr>
          <p:cNvPr id="3" name="Text Placeholder 2">
            <a:extLst>
              <a:ext uri="{FF2B5EF4-FFF2-40B4-BE49-F238E27FC236}">
                <a16:creationId xmlns:a16="http://schemas.microsoft.com/office/drawing/2014/main" id="{5C8DBFAE-F326-4EC1-88C3-7395739A894B}"/>
              </a:ext>
            </a:extLst>
          </p:cNvPr>
          <p:cNvSpPr>
            <a:spLocks noGrp="1"/>
          </p:cNvSpPr>
          <p:nvPr>
            <p:ph type="body" idx="1"/>
          </p:nvPr>
        </p:nvSpPr>
        <p:spPr>
          <a:xfrm>
            <a:off x="4768152" y="696881"/>
            <a:ext cx="3860931" cy="5612373"/>
          </a:xfrm>
        </p:spPr>
        <p:txBody>
          <a:bodyPr vert="horz" lIns="91440" tIns="45720" rIns="91440" bIns="45720" rtlCol="0" anchor="ctr">
            <a:normAutofit fontScale="55000" lnSpcReduction="20000"/>
          </a:bodyPr>
          <a:lstStyle/>
          <a:p>
            <a:pPr marL="342900" indent="-342900">
              <a:lnSpc>
                <a:spcPct val="90000"/>
              </a:lnSpc>
              <a:buFont typeface="Wingdings" panose="05000000000000000000" pitchFamily="2" charset="2"/>
              <a:buChar char="Ø"/>
            </a:pPr>
            <a:r>
              <a:rPr lang="en-US" sz="3800" dirty="0">
                <a:solidFill>
                  <a:schemeClr val="tx1"/>
                </a:solidFill>
                <a:latin typeface="Bodoni MT" panose="02070603080606020203" pitchFamily="18" charset="0"/>
              </a:rPr>
              <a:t>Each individual has privacy in their sleeping or living unit.</a:t>
            </a:r>
          </a:p>
          <a:p>
            <a:pPr>
              <a:lnSpc>
                <a:spcPct val="90000"/>
              </a:lnSpc>
            </a:pPr>
            <a:endParaRPr lang="en-US" sz="3800" dirty="0">
              <a:solidFill>
                <a:schemeClr val="tx1"/>
              </a:solidFill>
              <a:latin typeface="Bodoni MT" panose="02070603080606020203" pitchFamily="18" charset="0"/>
            </a:endParaRPr>
          </a:p>
          <a:p>
            <a:pPr marL="342900" indent="-342900">
              <a:lnSpc>
                <a:spcPct val="90000"/>
              </a:lnSpc>
              <a:buFont typeface="Wingdings" panose="05000000000000000000" pitchFamily="2" charset="2"/>
              <a:buChar char="Ø"/>
            </a:pPr>
            <a:r>
              <a:rPr lang="en-US" sz="3800" dirty="0">
                <a:solidFill>
                  <a:schemeClr val="tx1"/>
                </a:solidFill>
                <a:latin typeface="Bodoni MT" panose="02070603080606020203" pitchFamily="18" charset="0"/>
              </a:rPr>
              <a:t>Individuals sharing units have a choice of roommates.</a:t>
            </a:r>
          </a:p>
          <a:p>
            <a:pPr marL="342900" indent="-342900">
              <a:lnSpc>
                <a:spcPct val="90000"/>
              </a:lnSpc>
              <a:buFont typeface="Wingdings" panose="05000000000000000000" pitchFamily="2" charset="2"/>
              <a:buChar char="Ø"/>
            </a:pPr>
            <a:endParaRPr lang="en-US" sz="3800" dirty="0">
              <a:solidFill>
                <a:schemeClr val="tx1"/>
              </a:solidFill>
              <a:latin typeface="Bodoni MT" panose="02070603080606020203" pitchFamily="18" charset="0"/>
            </a:endParaRPr>
          </a:p>
          <a:p>
            <a:pPr marL="342900" indent="-342900">
              <a:lnSpc>
                <a:spcPct val="90000"/>
              </a:lnSpc>
              <a:buFont typeface="Wingdings" panose="05000000000000000000" pitchFamily="2" charset="2"/>
              <a:buChar char="Ø"/>
            </a:pPr>
            <a:r>
              <a:rPr lang="en-US" sz="3800" dirty="0">
                <a:solidFill>
                  <a:schemeClr val="tx1"/>
                </a:solidFill>
                <a:latin typeface="Bodoni MT" panose="02070603080606020203" pitchFamily="18" charset="0"/>
              </a:rPr>
              <a:t>Individuals have the freedom to furnish and decorate their sleeping or living units as permitted under lease or an  agreement.</a:t>
            </a:r>
          </a:p>
          <a:p>
            <a:pPr>
              <a:lnSpc>
                <a:spcPct val="90000"/>
              </a:lnSpc>
            </a:pPr>
            <a:endParaRPr lang="en-US" sz="3800" dirty="0">
              <a:solidFill>
                <a:schemeClr val="tx1"/>
              </a:solidFill>
              <a:latin typeface="Bodoni MT" panose="02070603080606020203" pitchFamily="18" charset="0"/>
            </a:endParaRPr>
          </a:p>
          <a:p>
            <a:pPr marL="342900" indent="-342900">
              <a:lnSpc>
                <a:spcPct val="90000"/>
              </a:lnSpc>
              <a:buFont typeface="Wingdings" panose="05000000000000000000" pitchFamily="2" charset="2"/>
              <a:buChar char="Ø"/>
            </a:pPr>
            <a:r>
              <a:rPr lang="en-US" sz="3800" dirty="0">
                <a:solidFill>
                  <a:schemeClr val="tx1"/>
                </a:solidFill>
                <a:latin typeface="Bodoni MT" panose="02070603080606020203" pitchFamily="18" charset="0"/>
              </a:rPr>
              <a:t>Individuals may have visitors at any time and the option to meet in a location of their choice.</a:t>
            </a:r>
          </a:p>
          <a:p>
            <a:pPr marL="342900" indent="-342900">
              <a:lnSpc>
                <a:spcPct val="90000"/>
              </a:lnSpc>
              <a:buFont typeface="Wingdings" panose="05000000000000000000" pitchFamily="2" charset="2"/>
              <a:buChar char="Ø"/>
            </a:pPr>
            <a:endParaRPr lang="en-US" sz="3800" dirty="0">
              <a:solidFill>
                <a:schemeClr val="tx1"/>
              </a:solidFill>
              <a:latin typeface="Bodoni MT" panose="02070603080606020203" pitchFamily="18" charset="0"/>
            </a:endParaRPr>
          </a:p>
          <a:p>
            <a:pPr>
              <a:lnSpc>
                <a:spcPct val="90000"/>
              </a:lnSpc>
            </a:pPr>
            <a:endParaRPr lang="en-US" sz="1100" dirty="0">
              <a:solidFill>
                <a:schemeClr val="tx2">
                  <a:lumMod val="60000"/>
                  <a:lumOff val="40000"/>
                </a:schemeClr>
              </a:solidFill>
            </a:endParaRPr>
          </a:p>
        </p:txBody>
      </p:sp>
      <p:sp>
        <p:nvSpPr>
          <p:cNvPr id="4" name="Footer Placeholder 3">
            <a:extLst>
              <a:ext uri="{FF2B5EF4-FFF2-40B4-BE49-F238E27FC236}">
                <a16:creationId xmlns:a16="http://schemas.microsoft.com/office/drawing/2014/main" id="{20DA8F95-B9C1-4C38-8188-B238AB144D48}"/>
              </a:ext>
            </a:extLst>
          </p:cNvPr>
          <p:cNvSpPr>
            <a:spLocks noGrp="1"/>
          </p:cNvSpPr>
          <p:nvPr>
            <p:ph type="ftr" sz="quarter" idx="11"/>
          </p:nvPr>
        </p:nvSpPr>
        <p:spPr>
          <a:xfrm flipV="1">
            <a:off x="513159" y="6866467"/>
            <a:ext cx="5657850" cy="78814"/>
          </a:xfrm>
        </p:spPr>
        <p:txBody>
          <a:bodyPr vert="horz" lIns="91440" tIns="45720" rIns="91440" bIns="45720" rtlCol="0" anchor="t">
            <a:normAutofit fontScale="25000" lnSpcReduction="20000"/>
          </a:bodyPr>
          <a:lstStyle/>
          <a:p>
            <a:pPr>
              <a:spcAft>
                <a:spcPts val="600"/>
              </a:spcAft>
              <a:defRPr/>
            </a:pPr>
            <a:endParaRPr lang="en-US" b="0" i="0" kern="1200" dirty="0">
              <a:solidFill>
                <a:schemeClr val="tx1">
                  <a:alpha val="60000"/>
                </a:schemeClr>
              </a:solidFill>
              <a:effectLst/>
              <a:latin typeface="+mn-lt"/>
              <a:ea typeface="+mn-ea"/>
              <a:cs typeface="+mn-cs"/>
            </a:endParaRPr>
          </a:p>
        </p:txBody>
      </p:sp>
      <p:sp>
        <p:nvSpPr>
          <p:cNvPr id="5" name="Slide Number Placeholder 4">
            <a:extLst>
              <a:ext uri="{FF2B5EF4-FFF2-40B4-BE49-F238E27FC236}">
                <a16:creationId xmlns:a16="http://schemas.microsoft.com/office/drawing/2014/main" id="{1ED0E132-449A-44CB-9FD3-7C9BC593E28A}"/>
              </a:ext>
            </a:extLst>
          </p:cNvPr>
          <p:cNvSpPr>
            <a:spLocks noGrp="1"/>
          </p:cNvSpPr>
          <p:nvPr>
            <p:ph type="sldNum" sz="quarter" idx="12"/>
          </p:nvPr>
        </p:nvSpPr>
        <p:spPr>
          <a:xfrm>
            <a:off x="7836108" y="5578475"/>
            <a:ext cx="792975" cy="669925"/>
          </a:xfrm>
        </p:spPr>
        <p:txBody>
          <a:bodyPr vert="horz" lIns="91440" tIns="45720" rIns="91440" bIns="45720" rtlCol="0" anchor="b">
            <a:normAutofit/>
          </a:bodyPr>
          <a:lstStyle/>
          <a:p>
            <a:pPr>
              <a:spcAft>
                <a:spcPts val="600"/>
              </a:spcAft>
              <a:defRPr/>
            </a:pPr>
            <a:fld id="{120F9A6D-C033-4D6D-9AA8-89024EE4BA4D}" type="slidenum">
              <a:rPr lang="en-US" sz="1000" b="0" i="0" kern="1200" smtClean="0">
                <a:solidFill>
                  <a:schemeClr val="tx1"/>
                </a:solidFill>
                <a:effectLst/>
                <a:latin typeface="+mn-lt"/>
                <a:ea typeface="+mn-ea"/>
                <a:cs typeface="+mn-cs"/>
              </a:rPr>
              <a:pPr>
                <a:spcAft>
                  <a:spcPts val="600"/>
                </a:spcAft>
                <a:defRPr/>
              </a:pPr>
              <a:t>15</a:t>
            </a:fld>
            <a:endParaRPr lang="en-US" sz="1000" b="0" i="0" kern="1200" dirty="0">
              <a:solidFill>
                <a:schemeClr val="tx1"/>
              </a:solidFill>
              <a:effectLst/>
              <a:latin typeface="+mn-lt"/>
              <a:ea typeface="+mn-ea"/>
              <a:cs typeface="+mn-cs"/>
            </a:endParaRPr>
          </a:p>
        </p:txBody>
      </p:sp>
    </p:spTree>
    <p:extLst>
      <p:ext uri="{BB962C8B-B14F-4D97-AF65-F5344CB8AC3E}">
        <p14:creationId xmlns:p14="http://schemas.microsoft.com/office/powerpoint/2010/main" val="47671936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gradFill rotWithShape="1">
          <a:gsLst>
            <a:gs pos="10000">
              <a:schemeClr val="bg2">
                <a:tint val="97000"/>
                <a:hueMod val="92000"/>
                <a:satMod val="169000"/>
                <a:lumMod val="164000"/>
              </a:schemeClr>
            </a:gs>
            <a:gs pos="100000">
              <a:schemeClr val="bg2">
                <a:shade val="96000"/>
                <a:satMod val="120000"/>
                <a:lumMod val="90000"/>
              </a:schemeClr>
            </a:gs>
          </a:gsLst>
          <a:lin ang="6120000" scaled="1"/>
        </a:gradFill>
        <a:effectLst/>
      </p:bgPr>
    </p:bg>
    <p:spTree>
      <p:nvGrpSpPr>
        <p:cNvPr id="1" name=""/>
        <p:cNvGrpSpPr/>
        <p:nvPr/>
      </p:nvGrpSpPr>
      <p:grpSpPr>
        <a:xfrm>
          <a:off x="0" y="0"/>
          <a:ext cx="0" cy="0"/>
          <a:chOff x="0" y="0"/>
          <a:chExt cx="0" cy="0"/>
        </a:xfrm>
      </p:grpSpPr>
      <p:cxnSp>
        <p:nvCxnSpPr>
          <p:cNvPr id="10" name="Straight Connector 9">
            <a:extLst>
              <a:ext uri="{FF2B5EF4-FFF2-40B4-BE49-F238E27FC236}">
                <a16:creationId xmlns:a16="http://schemas.microsoft.com/office/drawing/2014/main" id="{FEB90296-CFE0-401D-9CA3-32966EC4F01D}"/>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6171009" y="8467"/>
            <a:ext cx="2857500" cy="3810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a:extLst>
              <a:ext uri="{FF2B5EF4-FFF2-40B4-BE49-F238E27FC236}">
                <a16:creationId xmlns:a16="http://schemas.microsoft.com/office/drawing/2014/main" id="{08C9B4EE-7611-4ED9-B356-7BDD377C39B0}"/>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4581127" y="91545"/>
            <a:ext cx="4560491" cy="608065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4" name="Straight Connector 13">
            <a:extLst>
              <a:ext uri="{FF2B5EF4-FFF2-40B4-BE49-F238E27FC236}">
                <a16:creationId xmlns:a16="http://schemas.microsoft.com/office/drawing/2014/main" id="{4A4F266A-F2F7-47CD-8BBC-E3777E982FD2}"/>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5426868" y="228600"/>
            <a:ext cx="3714750" cy="4953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6" name="Straight Connector 15">
            <a:extLst>
              <a:ext uri="{FF2B5EF4-FFF2-40B4-BE49-F238E27FC236}">
                <a16:creationId xmlns:a16="http://schemas.microsoft.com/office/drawing/2014/main" id="{20D69C80-8919-4A32-B897-F2A21F940574}"/>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5501877" y="32278"/>
            <a:ext cx="3639742" cy="485298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8" name="Straight Connector 17">
            <a:extLst>
              <a:ext uri="{FF2B5EF4-FFF2-40B4-BE49-F238E27FC236}">
                <a16:creationId xmlns:a16="http://schemas.microsoft.com/office/drawing/2014/main" id="{F427B072-CC5B-481B-9719-8CD4C54444BE}"/>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5884069" y="609601"/>
            <a:ext cx="3257549" cy="434339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sp useBgFill="1">
        <p:nvSpPr>
          <p:cNvPr id="20" name="Rectangle 19">
            <a:extLst>
              <a:ext uri="{FF2B5EF4-FFF2-40B4-BE49-F238E27FC236}">
                <a16:creationId xmlns:a16="http://schemas.microsoft.com/office/drawing/2014/main" id="{EB88142C-D3C4-43DC-A844-A7D9ECB0F5C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B449F4B7-057C-4699-8580-828A386176BA}"/>
              </a:ext>
            </a:extLst>
          </p:cNvPr>
          <p:cNvSpPr>
            <a:spLocks noGrp="1"/>
          </p:cNvSpPr>
          <p:nvPr>
            <p:ph type="title"/>
          </p:nvPr>
        </p:nvSpPr>
        <p:spPr>
          <a:xfrm>
            <a:off x="513159" y="685799"/>
            <a:ext cx="3585861" cy="4892676"/>
          </a:xfrm>
        </p:spPr>
        <p:txBody>
          <a:bodyPr vert="horz" lIns="91440" tIns="45720" rIns="91440" bIns="45720" rtlCol="0" anchor="ctr">
            <a:normAutofit/>
          </a:bodyPr>
          <a:lstStyle/>
          <a:p>
            <a:pPr algn="r"/>
            <a:r>
              <a:rPr lang="en-US" sz="4200" b="1" dirty="0"/>
              <a:t>STAFF INTERACTION AND PRIVACY</a:t>
            </a:r>
          </a:p>
        </p:txBody>
      </p:sp>
      <p:sp>
        <p:nvSpPr>
          <p:cNvPr id="22" name="Rectangle 21">
            <a:extLst>
              <a:ext uri="{FF2B5EF4-FFF2-40B4-BE49-F238E27FC236}">
                <a16:creationId xmlns:a16="http://schemas.microsoft.com/office/drawing/2014/main" id="{416DC9EF-092A-4FEF-8A40-0E509CA7985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71999" y="0"/>
            <a:ext cx="4572001" cy="6858000"/>
          </a:xfrm>
          <a:prstGeom prst="rect">
            <a:avLst/>
          </a:prstGeom>
          <a:solidFill>
            <a:schemeClr val="bg2">
              <a:alpha val="97000"/>
            </a:schemeClr>
          </a:solidFill>
          <a:ln>
            <a:noFill/>
          </a:ln>
          <a:effectLst/>
        </p:spPr>
        <p:style>
          <a:lnRef idx="2">
            <a:schemeClr val="accent1">
              <a:shade val="50000"/>
            </a:schemeClr>
          </a:lnRef>
          <a:fillRef idx="1001">
            <a:schemeClr val="dk2"/>
          </a:fillRef>
          <a:effectRef idx="0">
            <a:schemeClr val="accent1"/>
          </a:effectRef>
          <a:fontRef idx="minor">
            <a:schemeClr val="lt1"/>
          </a:fontRef>
        </p:style>
        <p:txBody>
          <a:bodyPr rtlCol="0" anchor="ctr"/>
          <a:lstStyle/>
          <a:p>
            <a:pPr algn="ctr"/>
            <a:endParaRPr lang="en-US" dirty="0"/>
          </a:p>
        </p:txBody>
      </p:sp>
      <p:sp>
        <p:nvSpPr>
          <p:cNvPr id="3" name="Text Placeholder 2">
            <a:extLst>
              <a:ext uri="{FF2B5EF4-FFF2-40B4-BE49-F238E27FC236}">
                <a16:creationId xmlns:a16="http://schemas.microsoft.com/office/drawing/2014/main" id="{07250F66-81B7-4AB7-9570-167F0DD9E5F4}"/>
              </a:ext>
            </a:extLst>
          </p:cNvPr>
          <p:cNvSpPr>
            <a:spLocks noGrp="1"/>
          </p:cNvSpPr>
          <p:nvPr>
            <p:ph type="body" idx="1"/>
          </p:nvPr>
        </p:nvSpPr>
        <p:spPr>
          <a:xfrm>
            <a:off x="4868718" y="685799"/>
            <a:ext cx="3612429" cy="4869981"/>
          </a:xfrm>
        </p:spPr>
        <p:txBody>
          <a:bodyPr vert="horz" lIns="91440" tIns="45720" rIns="91440" bIns="45720" rtlCol="0" anchor="ctr">
            <a:normAutofit fontScale="85000" lnSpcReduction="10000"/>
          </a:bodyPr>
          <a:lstStyle/>
          <a:p>
            <a:pPr marL="342900" indent="-342900">
              <a:lnSpc>
                <a:spcPct val="90000"/>
              </a:lnSpc>
              <a:buFont typeface="Wingdings" panose="05000000000000000000" pitchFamily="2" charset="2"/>
              <a:buChar char="Ø"/>
            </a:pPr>
            <a:r>
              <a:rPr lang="en-US" sz="1900" dirty="0">
                <a:solidFill>
                  <a:schemeClr val="tx1"/>
                </a:solidFill>
                <a:latin typeface="Bodoni MT" panose="02070603080606020203" pitchFamily="18" charset="0"/>
              </a:rPr>
              <a:t>Residents should be treated with dignity &amp; respect.</a:t>
            </a:r>
          </a:p>
          <a:p>
            <a:pPr>
              <a:lnSpc>
                <a:spcPct val="90000"/>
              </a:lnSpc>
            </a:pPr>
            <a:endParaRPr lang="en-US" sz="1900" dirty="0">
              <a:solidFill>
                <a:schemeClr val="tx1"/>
              </a:solidFill>
              <a:latin typeface="Bodoni MT" panose="02070603080606020203" pitchFamily="18" charset="0"/>
            </a:endParaRPr>
          </a:p>
          <a:p>
            <a:pPr marL="342900" indent="-342900">
              <a:lnSpc>
                <a:spcPct val="90000"/>
              </a:lnSpc>
              <a:buFont typeface="Wingdings" panose="05000000000000000000" pitchFamily="2" charset="2"/>
              <a:buChar char="Ø"/>
            </a:pPr>
            <a:r>
              <a:rPr lang="en-US" sz="1900" dirty="0">
                <a:solidFill>
                  <a:schemeClr val="tx1"/>
                </a:solidFill>
                <a:latin typeface="Bodoni MT" panose="02070603080606020203" pitchFamily="18" charset="0"/>
              </a:rPr>
              <a:t>Staff should knock before entering.</a:t>
            </a:r>
          </a:p>
          <a:p>
            <a:pPr>
              <a:lnSpc>
                <a:spcPct val="90000"/>
              </a:lnSpc>
            </a:pPr>
            <a:endParaRPr lang="en-US" sz="1900" dirty="0">
              <a:solidFill>
                <a:schemeClr val="tx1"/>
              </a:solidFill>
              <a:latin typeface="Bodoni MT" panose="02070603080606020203" pitchFamily="18" charset="0"/>
            </a:endParaRPr>
          </a:p>
          <a:p>
            <a:pPr marL="342900" indent="-342900">
              <a:lnSpc>
                <a:spcPct val="90000"/>
              </a:lnSpc>
              <a:buFont typeface="Wingdings" panose="05000000000000000000" pitchFamily="2" charset="2"/>
              <a:buChar char="Ø"/>
            </a:pPr>
            <a:r>
              <a:rPr lang="en-US" sz="1900" dirty="0">
                <a:solidFill>
                  <a:schemeClr val="tx1"/>
                </a:solidFill>
                <a:latin typeface="Bodoni MT" panose="02070603080606020203" pitchFamily="18" charset="0"/>
              </a:rPr>
              <a:t>Residents should know how to file a complaint</a:t>
            </a:r>
          </a:p>
          <a:p>
            <a:pPr>
              <a:lnSpc>
                <a:spcPct val="90000"/>
              </a:lnSpc>
            </a:pPr>
            <a:r>
              <a:rPr lang="en-US" sz="1900" dirty="0">
                <a:solidFill>
                  <a:schemeClr val="tx1"/>
                </a:solidFill>
                <a:latin typeface="Bodoni MT" panose="02070603080606020203" pitchFamily="18" charset="0"/>
              </a:rPr>
              <a:t>	- Process</a:t>
            </a:r>
          </a:p>
          <a:p>
            <a:pPr>
              <a:lnSpc>
                <a:spcPct val="90000"/>
              </a:lnSpc>
            </a:pPr>
            <a:r>
              <a:rPr lang="en-US" sz="1900" dirty="0">
                <a:solidFill>
                  <a:schemeClr val="tx1"/>
                </a:solidFill>
                <a:latin typeface="Bodoni MT" panose="02070603080606020203" pitchFamily="18" charset="0"/>
              </a:rPr>
              <a:t>	- Resolution</a:t>
            </a:r>
          </a:p>
          <a:p>
            <a:pPr>
              <a:lnSpc>
                <a:spcPct val="90000"/>
              </a:lnSpc>
            </a:pPr>
            <a:r>
              <a:rPr lang="en-US" sz="1900" dirty="0">
                <a:solidFill>
                  <a:schemeClr val="tx1"/>
                </a:solidFill>
                <a:latin typeface="Bodoni MT" panose="02070603080606020203" pitchFamily="18" charset="0"/>
              </a:rPr>
              <a:t>	- No fear of reprisal</a:t>
            </a:r>
          </a:p>
          <a:p>
            <a:pPr>
              <a:lnSpc>
                <a:spcPct val="90000"/>
              </a:lnSpc>
            </a:pPr>
            <a:endParaRPr lang="en-US" sz="1900" dirty="0">
              <a:solidFill>
                <a:schemeClr val="tx1"/>
              </a:solidFill>
              <a:latin typeface="Bodoni MT" panose="02070603080606020203" pitchFamily="18" charset="0"/>
            </a:endParaRPr>
          </a:p>
          <a:p>
            <a:pPr marL="342900" indent="-342900">
              <a:lnSpc>
                <a:spcPct val="90000"/>
              </a:lnSpc>
              <a:buFont typeface="Wingdings" panose="05000000000000000000" pitchFamily="2" charset="2"/>
              <a:buChar char="Ø"/>
            </a:pPr>
            <a:r>
              <a:rPr lang="en-US" sz="1900" dirty="0">
                <a:solidFill>
                  <a:schemeClr val="tx1"/>
                </a:solidFill>
                <a:latin typeface="Bodoni MT" panose="02070603080606020203" pitchFamily="18" charset="0"/>
              </a:rPr>
              <a:t>Their  health information must be kept confidential.</a:t>
            </a:r>
          </a:p>
          <a:p>
            <a:pPr>
              <a:lnSpc>
                <a:spcPct val="90000"/>
              </a:lnSpc>
            </a:pPr>
            <a:endParaRPr lang="en-US" sz="1900" dirty="0">
              <a:solidFill>
                <a:schemeClr val="tx1"/>
              </a:solidFill>
              <a:latin typeface="Bodoni MT" panose="02070603080606020203" pitchFamily="18" charset="0"/>
            </a:endParaRPr>
          </a:p>
          <a:p>
            <a:pPr marL="342900" indent="-342900">
              <a:lnSpc>
                <a:spcPct val="90000"/>
              </a:lnSpc>
              <a:buFont typeface="Wingdings" panose="05000000000000000000" pitchFamily="2" charset="2"/>
              <a:buChar char="Ø"/>
            </a:pPr>
            <a:r>
              <a:rPr lang="en-US" sz="1900" dirty="0">
                <a:solidFill>
                  <a:schemeClr val="tx1"/>
                </a:solidFill>
                <a:latin typeface="Bodoni MT" panose="02070603080606020203" pitchFamily="18" charset="0"/>
              </a:rPr>
              <a:t>Surveillance cameras  should not infringe on their privacy.</a:t>
            </a:r>
          </a:p>
          <a:p>
            <a:pPr>
              <a:lnSpc>
                <a:spcPct val="90000"/>
              </a:lnSpc>
            </a:pPr>
            <a:endParaRPr lang="en-US" sz="1900" dirty="0">
              <a:solidFill>
                <a:schemeClr val="tx2">
                  <a:lumMod val="60000"/>
                  <a:lumOff val="40000"/>
                </a:schemeClr>
              </a:solidFill>
            </a:endParaRPr>
          </a:p>
        </p:txBody>
      </p:sp>
      <p:sp>
        <p:nvSpPr>
          <p:cNvPr id="5" name="Slide Number Placeholder 4">
            <a:extLst>
              <a:ext uri="{FF2B5EF4-FFF2-40B4-BE49-F238E27FC236}">
                <a16:creationId xmlns:a16="http://schemas.microsoft.com/office/drawing/2014/main" id="{E1D77159-C19D-4A1B-8F8A-DFA76BFD8F05}"/>
              </a:ext>
            </a:extLst>
          </p:cNvPr>
          <p:cNvSpPr>
            <a:spLocks noGrp="1"/>
          </p:cNvSpPr>
          <p:nvPr>
            <p:ph type="sldNum" sz="quarter" idx="12"/>
          </p:nvPr>
        </p:nvSpPr>
        <p:spPr>
          <a:xfrm>
            <a:off x="7836108" y="5578475"/>
            <a:ext cx="792975" cy="669925"/>
          </a:xfrm>
        </p:spPr>
        <p:txBody>
          <a:bodyPr vert="horz" lIns="91440" tIns="45720" rIns="91440" bIns="45720" rtlCol="0" anchor="b">
            <a:normAutofit/>
          </a:bodyPr>
          <a:lstStyle/>
          <a:p>
            <a:pPr>
              <a:spcAft>
                <a:spcPts val="600"/>
              </a:spcAft>
              <a:defRPr/>
            </a:pPr>
            <a:fld id="{120F9A6D-C033-4D6D-9AA8-89024EE4BA4D}" type="slidenum">
              <a:rPr lang="en-US" sz="1000" b="0" i="0" kern="1200">
                <a:solidFill>
                  <a:schemeClr val="tx1"/>
                </a:solidFill>
                <a:effectLst/>
                <a:latin typeface="+mn-lt"/>
                <a:ea typeface="+mn-ea"/>
                <a:cs typeface="+mn-cs"/>
              </a:rPr>
              <a:pPr>
                <a:spcAft>
                  <a:spcPts val="600"/>
                </a:spcAft>
                <a:defRPr/>
              </a:pPr>
              <a:t>16</a:t>
            </a:fld>
            <a:endParaRPr lang="en-US" sz="1000" b="0" i="0" kern="1200" dirty="0">
              <a:solidFill>
                <a:schemeClr val="tx1"/>
              </a:solidFill>
              <a:effectLst/>
              <a:latin typeface="+mn-lt"/>
              <a:ea typeface="+mn-ea"/>
              <a:cs typeface="+mn-cs"/>
            </a:endParaRPr>
          </a:p>
        </p:txBody>
      </p:sp>
    </p:spTree>
    <p:extLst>
      <p:ext uri="{BB962C8B-B14F-4D97-AF65-F5344CB8AC3E}">
        <p14:creationId xmlns:p14="http://schemas.microsoft.com/office/powerpoint/2010/main" val="35459964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gradFill rotWithShape="1">
          <a:gsLst>
            <a:gs pos="10000">
              <a:schemeClr val="bg2">
                <a:tint val="97000"/>
                <a:hueMod val="92000"/>
                <a:satMod val="169000"/>
                <a:lumMod val="164000"/>
              </a:schemeClr>
            </a:gs>
            <a:gs pos="100000">
              <a:schemeClr val="bg2">
                <a:shade val="96000"/>
                <a:satMod val="120000"/>
                <a:lumMod val="90000"/>
              </a:schemeClr>
            </a:gs>
          </a:gsLst>
          <a:lin ang="6120000" scaled="1"/>
        </a:gradFill>
        <a:effectLst/>
      </p:bgPr>
    </p:bg>
    <p:spTree>
      <p:nvGrpSpPr>
        <p:cNvPr id="1" name=""/>
        <p:cNvGrpSpPr/>
        <p:nvPr/>
      </p:nvGrpSpPr>
      <p:grpSpPr>
        <a:xfrm>
          <a:off x="0" y="0"/>
          <a:ext cx="0" cy="0"/>
          <a:chOff x="0" y="0"/>
          <a:chExt cx="0" cy="0"/>
        </a:xfrm>
      </p:grpSpPr>
      <p:cxnSp>
        <p:nvCxnSpPr>
          <p:cNvPr id="10" name="Straight Connector 9">
            <a:extLst>
              <a:ext uri="{FF2B5EF4-FFF2-40B4-BE49-F238E27FC236}">
                <a16:creationId xmlns:a16="http://schemas.microsoft.com/office/drawing/2014/main" id="{FEB90296-CFE0-401D-9CA3-32966EC4F01D}"/>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6171009" y="8467"/>
            <a:ext cx="2857500" cy="3810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a:extLst>
              <a:ext uri="{FF2B5EF4-FFF2-40B4-BE49-F238E27FC236}">
                <a16:creationId xmlns:a16="http://schemas.microsoft.com/office/drawing/2014/main" id="{08C9B4EE-7611-4ED9-B356-7BDD377C39B0}"/>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4581127" y="91545"/>
            <a:ext cx="4560491" cy="608065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4" name="Straight Connector 13">
            <a:extLst>
              <a:ext uri="{FF2B5EF4-FFF2-40B4-BE49-F238E27FC236}">
                <a16:creationId xmlns:a16="http://schemas.microsoft.com/office/drawing/2014/main" id="{4A4F266A-F2F7-47CD-8BBC-E3777E982FD2}"/>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5426868" y="228600"/>
            <a:ext cx="3714750" cy="4953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6" name="Straight Connector 15">
            <a:extLst>
              <a:ext uri="{FF2B5EF4-FFF2-40B4-BE49-F238E27FC236}">
                <a16:creationId xmlns:a16="http://schemas.microsoft.com/office/drawing/2014/main" id="{20D69C80-8919-4A32-B897-F2A21F940574}"/>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5501877" y="32278"/>
            <a:ext cx="3639742" cy="485298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8" name="Straight Connector 17">
            <a:extLst>
              <a:ext uri="{FF2B5EF4-FFF2-40B4-BE49-F238E27FC236}">
                <a16:creationId xmlns:a16="http://schemas.microsoft.com/office/drawing/2014/main" id="{F427B072-CC5B-481B-9719-8CD4C54444BE}"/>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5884069" y="609601"/>
            <a:ext cx="3257549" cy="434339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sp useBgFill="1">
        <p:nvSpPr>
          <p:cNvPr id="20" name="Rectangle 19">
            <a:extLst>
              <a:ext uri="{FF2B5EF4-FFF2-40B4-BE49-F238E27FC236}">
                <a16:creationId xmlns:a16="http://schemas.microsoft.com/office/drawing/2014/main" id="{EB88142C-D3C4-43DC-A844-A7D9ECB0F5C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2DC10369-D448-4835-862A-9FA0EBB29157}"/>
              </a:ext>
            </a:extLst>
          </p:cNvPr>
          <p:cNvSpPr>
            <a:spLocks noGrp="1"/>
          </p:cNvSpPr>
          <p:nvPr>
            <p:ph type="title"/>
          </p:nvPr>
        </p:nvSpPr>
        <p:spPr>
          <a:xfrm>
            <a:off x="513159" y="685799"/>
            <a:ext cx="3585861" cy="4892676"/>
          </a:xfrm>
        </p:spPr>
        <p:txBody>
          <a:bodyPr vert="horz" lIns="91440" tIns="45720" rIns="91440" bIns="45720" rtlCol="0" anchor="ctr">
            <a:normAutofit/>
          </a:bodyPr>
          <a:lstStyle/>
          <a:p>
            <a:pPr algn="r"/>
            <a:r>
              <a:rPr lang="en-US" sz="4500" b="1" dirty="0"/>
              <a:t>SERVICES</a:t>
            </a:r>
          </a:p>
        </p:txBody>
      </p:sp>
      <p:sp>
        <p:nvSpPr>
          <p:cNvPr id="22" name="Rectangle 21">
            <a:extLst>
              <a:ext uri="{FF2B5EF4-FFF2-40B4-BE49-F238E27FC236}">
                <a16:creationId xmlns:a16="http://schemas.microsoft.com/office/drawing/2014/main" id="{416DC9EF-092A-4FEF-8A40-0E509CA7985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71999" y="0"/>
            <a:ext cx="4572001" cy="6858000"/>
          </a:xfrm>
          <a:prstGeom prst="rect">
            <a:avLst/>
          </a:prstGeom>
          <a:solidFill>
            <a:schemeClr val="bg2">
              <a:alpha val="97000"/>
            </a:schemeClr>
          </a:solidFill>
          <a:ln>
            <a:noFill/>
          </a:ln>
          <a:effectLst/>
        </p:spPr>
        <p:style>
          <a:lnRef idx="2">
            <a:schemeClr val="accent1">
              <a:shade val="50000"/>
            </a:schemeClr>
          </a:lnRef>
          <a:fillRef idx="1001">
            <a:schemeClr val="dk2"/>
          </a:fillRef>
          <a:effectRef idx="0">
            <a:schemeClr val="accent1"/>
          </a:effectRef>
          <a:fontRef idx="minor">
            <a:schemeClr val="lt1"/>
          </a:fontRef>
        </p:style>
        <p:txBody>
          <a:bodyPr rtlCol="0" anchor="ctr"/>
          <a:lstStyle/>
          <a:p>
            <a:pPr algn="ctr"/>
            <a:endParaRPr lang="en-US" dirty="0"/>
          </a:p>
        </p:txBody>
      </p:sp>
      <p:sp>
        <p:nvSpPr>
          <p:cNvPr id="3" name="Text Placeholder 2">
            <a:extLst>
              <a:ext uri="{FF2B5EF4-FFF2-40B4-BE49-F238E27FC236}">
                <a16:creationId xmlns:a16="http://schemas.microsoft.com/office/drawing/2014/main" id="{E2A35986-F9F9-4481-8111-119F1577F803}"/>
              </a:ext>
            </a:extLst>
          </p:cNvPr>
          <p:cNvSpPr>
            <a:spLocks noGrp="1"/>
          </p:cNvSpPr>
          <p:nvPr>
            <p:ph type="body" idx="1"/>
          </p:nvPr>
        </p:nvSpPr>
        <p:spPr>
          <a:xfrm>
            <a:off x="4868718" y="1047750"/>
            <a:ext cx="3714750" cy="4727574"/>
          </a:xfrm>
        </p:spPr>
        <p:txBody>
          <a:bodyPr vert="horz" lIns="91440" tIns="45720" rIns="91440" bIns="45720" rtlCol="0" anchor="ctr">
            <a:normAutofit fontScale="70000" lnSpcReduction="20000"/>
          </a:bodyPr>
          <a:lstStyle/>
          <a:p>
            <a:pPr marL="342900" indent="-342900">
              <a:lnSpc>
                <a:spcPct val="90000"/>
              </a:lnSpc>
              <a:buFont typeface="Wingdings" panose="05000000000000000000" pitchFamily="2" charset="2"/>
              <a:buChar char="Ø"/>
            </a:pPr>
            <a:r>
              <a:rPr lang="en-US" sz="2600" dirty="0">
                <a:solidFill>
                  <a:schemeClr val="tx1"/>
                </a:solidFill>
                <a:latin typeface="Bodoni MT" panose="02070603080606020203" pitchFamily="18" charset="0"/>
              </a:rPr>
              <a:t>Do individuals, or a person chosen by a participant, have an active role in the development and update of their person-centered plan/plan of care?</a:t>
            </a:r>
          </a:p>
          <a:p>
            <a:pPr marL="342900" indent="-342900">
              <a:lnSpc>
                <a:spcPct val="90000"/>
              </a:lnSpc>
              <a:buFont typeface="Wingdings" panose="05000000000000000000" pitchFamily="2" charset="2"/>
              <a:buChar char="Ø"/>
            </a:pPr>
            <a:endParaRPr lang="en-US" sz="2600" dirty="0">
              <a:solidFill>
                <a:schemeClr val="tx1"/>
              </a:solidFill>
              <a:latin typeface="Bodoni MT" panose="02070603080606020203" pitchFamily="18" charset="0"/>
            </a:endParaRPr>
          </a:p>
          <a:p>
            <a:pPr marL="342900" indent="-342900">
              <a:lnSpc>
                <a:spcPct val="90000"/>
              </a:lnSpc>
              <a:buFont typeface="Wingdings" panose="05000000000000000000" pitchFamily="2" charset="2"/>
              <a:buChar char="Ø"/>
            </a:pPr>
            <a:r>
              <a:rPr lang="en-US" sz="2600" dirty="0">
                <a:solidFill>
                  <a:schemeClr val="tx1"/>
                </a:solidFill>
                <a:latin typeface="Bodoni MT" panose="02070603080606020203" pitchFamily="18" charset="0"/>
              </a:rPr>
              <a:t>Are individuals generally satisfied with the services they receive from staff at the home (e.g., personal care, independent living skills training)?</a:t>
            </a:r>
          </a:p>
          <a:p>
            <a:pPr marL="342900" indent="-342900">
              <a:lnSpc>
                <a:spcPct val="90000"/>
              </a:lnSpc>
              <a:buFont typeface="Wingdings" panose="05000000000000000000" pitchFamily="2" charset="2"/>
              <a:buChar char="Ø"/>
            </a:pPr>
            <a:endParaRPr lang="en-US" sz="2600" dirty="0">
              <a:solidFill>
                <a:schemeClr val="tx1"/>
              </a:solidFill>
              <a:latin typeface="Bodoni MT" panose="02070603080606020203" pitchFamily="18" charset="0"/>
            </a:endParaRPr>
          </a:p>
          <a:p>
            <a:pPr marL="342900" indent="-342900">
              <a:lnSpc>
                <a:spcPct val="90000"/>
              </a:lnSpc>
              <a:buFont typeface="Wingdings" panose="05000000000000000000" pitchFamily="2" charset="2"/>
              <a:buChar char="Ø"/>
            </a:pPr>
            <a:r>
              <a:rPr lang="en-US" sz="2600" dirty="0">
                <a:solidFill>
                  <a:schemeClr val="tx1"/>
                </a:solidFill>
                <a:latin typeface="Bodoni MT" panose="02070603080606020203" pitchFamily="18" charset="0"/>
              </a:rPr>
              <a:t>Are individuals who need assistance to dress dressed in their own clothes and dressed appropriate to the time of day?</a:t>
            </a:r>
          </a:p>
          <a:p>
            <a:pPr marL="342900" indent="-342900">
              <a:lnSpc>
                <a:spcPct val="90000"/>
              </a:lnSpc>
              <a:buFont typeface="Wingdings" panose="05000000000000000000" pitchFamily="2" charset="2"/>
              <a:buChar char="Ø"/>
            </a:pPr>
            <a:endParaRPr lang="en-US" sz="2600" dirty="0">
              <a:solidFill>
                <a:schemeClr val="tx1"/>
              </a:solidFill>
              <a:latin typeface="Bodoni MT" panose="02070603080606020203" pitchFamily="18" charset="0"/>
            </a:endParaRPr>
          </a:p>
          <a:p>
            <a:pPr marL="342900" indent="-342900">
              <a:lnSpc>
                <a:spcPct val="90000"/>
              </a:lnSpc>
              <a:buFont typeface="Wingdings" panose="05000000000000000000" pitchFamily="2" charset="2"/>
              <a:buChar char="Ø"/>
            </a:pPr>
            <a:r>
              <a:rPr lang="en-US" sz="2600" dirty="0">
                <a:solidFill>
                  <a:schemeClr val="tx1"/>
                </a:solidFill>
                <a:latin typeface="Bodoni MT" panose="02070603080606020203" pitchFamily="18" charset="0"/>
              </a:rPr>
              <a:t>Can individuals modify their service schedule?</a:t>
            </a:r>
          </a:p>
          <a:p>
            <a:pPr>
              <a:lnSpc>
                <a:spcPct val="90000"/>
              </a:lnSpc>
            </a:pPr>
            <a:endParaRPr lang="en-US" sz="1400" dirty="0">
              <a:solidFill>
                <a:schemeClr val="tx2">
                  <a:lumMod val="60000"/>
                  <a:lumOff val="40000"/>
                </a:schemeClr>
              </a:solidFill>
            </a:endParaRPr>
          </a:p>
          <a:p>
            <a:pPr>
              <a:lnSpc>
                <a:spcPct val="90000"/>
              </a:lnSpc>
            </a:pPr>
            <a:endParaRPr lang="en-US" sz="1400" dirty="0">
              <a:solidFill>
                <a:schemeClr val="tx2">
                  <a:lumMod val="60000"/>
                  <a:lumOff val="40000"/>
                </a:schemeClr>
              </a:solidFill>
            </a:endParaRPr>
          </a:p>
          <a:p>
            <a:pPr>
              <a:lnSpc>
                <a:spcPct val="90000"/>
              </a:lnSpc>
            </a:pPr>
            <a:endParaRPr lang="en-US" sz="1400" dirty="0">
              <a:solidFill>
                <a:schemeClr val="tx2">
                  <a:lumMod val="60000"/>
                  <a:lumOff val="40000"/>
                </a:schemeClr>
              </a:solidFill>
            </a:endParaRPr>
          </a:p>
          <a:p>
            <a:pPr>
              <a:lnSpc>
                <a:spcPct val="90000"/>
              </a:lnSpc>
            </a:pPr>
            <a:endParaRPr lang="en-US" sz="1400" dirty="0">
              <a:solidFill>
                <a:schemeClr val="tx2">
                  <a:lumMod val="60000"/>
                  <a:lumOff val="40000"/>
                </a:schemeClr>
              </a:solidFill>
            </a:endParaRPr>
          </a:p>
        </p:txBody>
      </p:sp>
      <p:sp>
        <p:nvSpPr>
          <p:cNvPr id="4" name="Footer Placeholder 3">
            <a:extLst>
              <a:ext uri="{FF2B5EF4-FFF2-40B4-BE49-F238E27FC236}">
                <a16:creationId xmlns:a16="http://schemas.microsoft.com/office/drawing/2014/main" id="{C8A4BDF6-CD78-4E06-8C7E-1C5FAE5A317F}"/>
              </a:ext>
            </a:extLst>
          </p:cNvPr>
          <p:cNvSpPr>
            <a:spLocks noGrp="1"/>
          </p:cNvSpPr>
          <p:nvPr>
            <p:ph type="ftr" sz="quarter" idx="11"/>
          </p:nvPr>
        </p:nvSpPr>
        <p:spPr>
          <a:xfrm flipV="1">
            <a:off x="513159" y="6949545"/>
            <a:ext cx="5657850" cy="289456"/>
          </a:xfrm>
        </p:spPr>
        <p:txBody>
          <a:bodyPr vert="horz" lIns="91440" tIns="45720" rIns="91440" bIns="45720" rtlCol="0" anchor="t">
            <a:normAutofit/>
          </a:bodyPr>
          <a:lstStyle/>
          <a:p>
            <a:pPr>
              <a:spcAft>
                <a:spcPts val="600"/>
              </a:spcAft>
              <a:defRPr/>
            </a:pPr>
            <a:endParaRPr lang="en-US" b="0" i="0" kern="1200" dirty="0">
              <a:solidFill>
                <a:schemeClr val="tx1">
                  <a:alpha val="60000"/>
                </a:schemeClr>
              </a:solidFill>
              <a:effectLst/>
              <a:latin typeface="+mn-lt"/>
              <a:ea typeface="+mn-ea"/>
              <a:cs typeface="+mn-cs"/>
            </a:endParaRPr>
          </a:p>
        </p:txBody>
      </p:sp>
      <p:sp>
        <p:nvSpPr>
          <p:cNvPr id="5" name="Slide Number Placeholder 4">
            <a:extLst>
              <a:ext uri="{FF2B5EF4-FFF2-40B4-BE49-F238E27FC236}">
                <a16:creationId xmlns:a16="http://schemas.microsoft.com/office/drawing/2014/main" id="{BB92B7CE-09C0-41DC-B1DF-D1EF0FE548BB}"/>
              </a:ext>
            </a:extLst>
          </p:cNvPr>
          <p:cNvSpPr>
            <a:spLocks noGrp="1"/>
          </p:cNvSpPr>
          <p:nvPr>
            <p:ph type="sldNum" sz="quarter" idx="12"/>
          </p:nvPr>
        </p:nvSpPr>
        <p:spPr>
          <a:xfrm>
            <a:off x="7836108" y="5578475"/>
            <a:ext cx="792975" cy="669925"/>
          </a:xfrm>
        </p:spPr>
        <p:txBody>
          <a:bodyPr vert="horz" lIns="91440" tIns="45720" rIns="91440" bIns="45720" rtlCol="0" anchor="b">
            <a:normAutofit/>
          </a:bodyPr>
          <a:lstStyle/>
          <a:p>
            <a:pPr>
              <a:spcAft>
                <a:spcPts val="600"/>
              </a:spcAft>
              <a:defRPr/>
            </a:pPr>
            <a:fld id="{120F9A6D-C033-4D6D-9AA8-89024EE4BA4D}" type="slidenum">
              <a:rPr lang="en-US" sz="1000" b="0" i="0" kern="1200">
                <a:solidFill>
                  <a:schemeClr val="tx1"/>
                </a:solidFill>
                <a:effectLst/>
                <a:latin typeface="+mn-lt"/>
                <a:ea typeface="+mn-ea"/>
                <a:cs typeface="+mn-cs"/>
              </a:rPr>
              <a:pPr>
                <a:spcAft>
                  <a:spcPts val="600"/>
                </a:spcAft>
                <a:defRPr/>
              </a:pPr>
              <a:t>17</a:t>
            </a:fld>
            <a:endParaRPr lang="en-US" sz="1000" b="0" i="0" kern="1200" dirty="0">
              <a:solidFill>
                <a:schemeClr val="tx1"/>
              </a:solidFill>
              <a:effectLst/>
              <a:latin typeface="+mn-lt"/>
              <a:ea typeface="+mn-ea"/>
              <a:cs typeface="+mn-cs"/>
            </a:endParaRPr>
          </a:p>
        </p:txBody>
      </p:sp>
    </p:spTree>
    <p:extLst>
      <p:ext uri="{BB962C8B-B14F-4D97-AF65-F5344CB8AC3E}">
        <p14:creationId xmlns:p14="http://schemas.microsoft.com/office/powerpoint/2010/main" val="135210086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gradFill rotWithShape="1">
          <a:gsLst>
            <a:gs pos="10000">
              <a:schemeClr val="bg2">
                <a:tint val="97000"/>
                <a:hueMod val="92000"/>
                <a:satMod val="169000"/>
                <a:lumMod val="164000"/>
              </a:schemeClr>
            </a:gs>
            <a:gs pos="100000">
              <a:schemeClr val="bg2">
                <a:shade val="96000"/>
                <a:satMod val="120000"/>
                <a:lumMod val="90000"/>
              </a:schemeClr>
            </a:gs>
          </a:gsLst>
          <a:lin ang="6120000" scaled="1"/>
        </a:gradFill>
        <a:effectLst/>
      </p:bgPr>
    </p:bg>
    <p:spTree>
      <p:nvGrpSpPr>
        <p:cNvPr id="1" name=""/>
        <p:cNvGrpSpPr/>
        <p:nvPr/>
      </p:nvGrpSpPr>
      <p:grpSpPr>
        <a:xfrm>
          <a:off x="0" y="0"/>
          <a:ext cx="0" cy="0"/>
          <a:chOff x="0" y="0"/>
          <a:chExt cx="0" cy="0"/>
        </a:xfrm>
      </p:grpSpPr>
      <p:cxnSp>
        <p:nvCxnSpPr>
          <p:cNvPr id="10" name="Straight Connector 9">
            <a:extLst>
              <a:ext uri="{FF2B5EF4-FFF2-40B4-BE49-F238E27FC236}">
                <a16:creationId xmlns:a16="http://schemas.microsoft.com/office/drawing/2014/main" id="{FEB90296-CFE0-401D-9CA3-32966EC4F01D}"/>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6171009" y="8467"/>
            <a:ext cx="2857500" cy="3810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a:extLst>
              <a:ext uri="{FF2B5EF4-FFF2-40B4-BE49-F238E27FC236}">
                <a16:creationId xmlns:a16="http://schemas.microsoft.com/office/drawing/2014/main" id="{08C9B4EE-7611-4ED9-B356-7BDD377C39B0}"/>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4581127" y="91545"/>
            <a:ext cx="4560491" cy="608065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4" name="Straight Connector 13">
            <a:extLst>
              <a:ext uri="{FF2B5EF4-FFF2-40B4-BE49-F238E27FC236}">
                <a16:creationId xmlns:a16="http://schemas.microsoft.com/office/drawing/2014/main" id="{4A4F266A-F2F7-47CD-8BBC-E3777E982FD2}"/>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5426868" y="228600"/>
            <a:ext cx="3714750" cy="4953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6" name="Straight Connector 15">
            <a:extLst>
              <a:ext uri="{FF2B5EF4-FFF2-40B4-BE49-F238E27FC236}">
                <a16:creationId xmlns:a16="http://schemas.microsoft.com/office/drawing/2014/main" id="{20D69C80-8919-4A32-B897-F2A21F940574}"/>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5501877" y="32278"/>
            <a:ext cx="3639742" cy="485298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8" name="Straight Connector 17">
            <a:extLst>
              <a:ext uri="{FF2B5EF4-FFF2-40B4-BE49-F238E27FC236}">
                <a16:creationId xmlns:a16="http://schemas.microsoft.com/office/drawing/2014/main" id="{F427B072-CC5B-481B-9719-8CD4C54444BE}"/>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5884069" y="609601"/>
            <a:ext cx="3257549" cy="434339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sp useBgFill="1">
        <p:nvSpPr>
          <p:cNvPr id="20" name="Rectangle 19">
            <a:extLst>
              <a:ext uri="{FF2B5EF4-FFF2-40B4-BE49-F238E27FC236}">
                <a16:creationId xmlns:a16="http://schemas.microsoft.com/office/drawing/2014/main" id="{EB88142C-D3C4-43DC-A844-A7D9ECB0F5C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78C61709-6AD8-4B47-B198-138587A9DFF2}"/>
              </a:ext>
            </a:extLst>
          </p:cNvPr>
          <p:cNvSpPr>
            <a:spLocks noGrp="1"/>
          </p:cNvSpPr>
          <p:nvPr>
            <p:ph type="title"/>
          </p:nvPr>
        </p:nvSpPr>
        <p:spPr>
          <a:xfrm>
            <a:off x="513159" y="685799"/>
            <a:ext cx="3594352" cy="4892676"/>
          </a:xfrm>
        </p:spPr>
        <p:txBody>
          <a:bodyPr vert="horz" lIns="91440" tIns="45720" rIns="91440" bIns="45720" rtlCol="0" anchor="ctr">
            <a:normAutofit/>
          </a:bodyPr>
          <a:lstStyle/>
          <a:p>
            <a:pPr algn="r"/>
            <a:r>
              <a:rPr lang="en-US" sz="4500" b="1" dirty="0"/>
              <a:t>TAKE AWAY</a:t>
            </a:r>
          </a:p>
        </p:txBody>
      </p:sp>
      <p:sp>
        <p:nvSpPr>
          <p:cNvPr id="22" name="Rectangle 21">
            <a:extLst>
              <a:ext uri="{FF2B5EF4-FFF2-40B4-BE49-F238E27FC236}">
                <a16:creationId xmlns:a16="http://schemas.microsoft.com/office/drawing/2014/main" id="{416DC9EF-092A-4FEF-8A40-0E509CA7985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71999" y="0"/>
            <a:ext cx="4572001" cy="6858000"/>
          </a:xfrm>
          <a:prstGeom prst="rect">
            <a:avLst/>
          </a:prstGeom>
          <a:solidFill>
            <a:schemeClr val="bg2">
              <a:alpha val="97000"/>
            </a:schemeClr>
          </a:solidFill>
          <a:ln>
            <a:noFill/>
          </a:ln>
          <a:effectLst/>
        </p:spPr>
        <p:style>
          <a:lnRef idx="2">
            <a:schemeClr val="accent1">
              <a:shade val="50000"/>
            </a:schemeClr>
          </a:lnRef>
          <a:fillRef idx="1001">
            <a:schemeClr val="dk2"/>
          </a:fillRef>
          <a:effectRef idx="0">
            <a:schemeClr val="accent1"/>
          </a:effectRef>
          <a:fontRef idx="minor">
            <a:schemeClr val="lt1"/>
          </a:fontRef>
        </p:style>
        <p:txBody>
          <a:bodyPr rtlCol="0" anchor="ctr"/>
          <a:lstStyle/>
          <a:p>
            <a:pPr algn="ctr"/>
            <a:endParaRPr lang="en-US" dirty="0"/>
          </a:p>
        </p:txBody>
      </p:sp>
      <p:sp>
        <p:nvSpPr>
          <p:cNvPr id="3" name="Text Placeholder 2">
            <a:extLst>
              <a:ext uri="{FF2B5EF4-FFF2-40B4-BE49-F238E27FC236}">
                <a16:creationId xmlns:a16="http://schemas.microsoft.com/office/drawing/2014/main" id="{06DFA610-CD94-44E5-AD5A-09250B143C1A}"/>
              </a:ext>
            </a:extLst>
          </p:cNvPr>
          <p:cNvSpPr>
            <a:spLocks noGrp="1"/>
          </p:cNvSpPr>
          <p:nvPr>
            <p:ph type="body" idx="1"/>
          </p:nvPr>
        </p:nvSpPr>
        <p:spPr>
          <a:xfrm>
            <a:off x="4840143" y="371475"/>
            <a:ext cx="3714750" cy="6257925"/>
          </a:xfrm>
        </p:spPr>
        <p:txBody>
          <a:bodyPr vert="horz" lIns="91440" tIns="45720" rIns="91440" bIns="45720" rtlCol="0" anchor="ctr">
            <a:normAutofit fontScale="25000" lnSpcReduction="20000"/>
          </a:bodyPr>
          <a:lstStyle/>
          <a:p>
            <a:pPr algn="ctr">
              <a:lnSpc>
                <a:spcPct val="90000"/>
              </a:lnSpc>
            </a:pPr>
            <a:endParaRPr lang="en-US" sz="5500" b="0" i="0" u="none" strike="noStrike" baseline="0" dirty="0">
              <a:solidFill>
                <a:schemeClr val="tx1"/>
              </a:solidFill>
              <a:latin typeface="Bodoni MT" panose="02070603080606020203" pitchFamily="18" charset="0"/>
            </a:endParaRPr>
          </a:p>
          <a:p>
            <a:pPr algn="ctr">
              <a:lnSpc>
                <a:spcPct val="90000"/>
              </a:lnSpc>
            </a:pPr>
            <a:r>
              <a:rPr lang="en-US" sz="5500" b="0" i="0" u="none" strike="noStrike" baseline="0" dirty="0">
                <a:solidFill>
                  <a:schemeClr val="tx1"/>
                </a:solidFill>
                <a:latin typeface="Bodoni MT" panose="02070603080606020203" pitchFamily="18" charset="0"/>
              </a:rPr>
              <a:t>THE SETTING REQUIREMENTS</a:t>
            </a:r>
          </a:p>
          <a:p>
            <a:pPr>
              <a:lnSpc>
                <a:spcPct val="90000"/>
              </a:lnSpc>
            </a:pPr>
            <a:endParaRPr lang="en-US" sz="5500" b="0" i="0" u="none" strike="noStrike" baseline="0" dirty="0">
              <a:solidFill>
                <a:schemeClr val="tx1"/>
              </a:solidFill>
              <a:latin typeface="Bodoni MT" panose="02070603080606020203" pitchFamily="18" charset="0"/>
            </a:endParaRPr>
          </a:p>
          <a:p>
            <a:pPr marL="285750" indent="-285750">
              <a:lnSpc>
                <a:spcPct val="90000"/>
              </a:lnSpc>
              <a:buFont typeface="Wingdings" panose="05000000000000000000" pitchFamily="2" charset="2"/>
              <a:buChar char="Ø"/>
            </a:pPr>
            <a:r>
              <a:rPr lang="en-US" sz="5500" b="0" i="0" u="none" strike="noStrike" baseline="0" dirty="0">
                <a:solidFill>
                  <a:schemeClr val="tx1"/>
                </a:solidFill>
                <a:latin typeface="Bodoni MT" panose="02070603080606020203" pitchFamily="18" charset="0"/>
              </a:rPr>
              <a:t>Maximize opportunities for individuals to have access to the benefits of community living and the opportunity to receive services in the most integrated setting.</a:t>
            </a:r>
          </a:p>
          <a:p>
            <a:pPr marL="285750" indent="-285750">
              <a:lnSpc>
                <a:spcPct val="90000"/>
              </a:lnSpc>
              <a:buFont typeface="Wingdings" panose="05000000000000000000" pitchFamily="2" charset="2"/>
              <a:buChar char="Ø"/>
            </a:pPr>
            <a:endParaRPr lang="en-US" sz="5500" b="0" i="0" u="none" strike="noStrike" baseline="0" dirty="0">
              <a:solidFill>
                <a:schemeClr val="tx1"/>
              </a:solidFill>
              <a:latin typeface="Bodoni MT" panose="02070603080606020203" pitchFamily="18" charset="0"/>
            </a:endParaRPr>
          </a:p>
          <a:p>
            <a:pPr marL="285750" indent="-285750">
              <a:lnSpc>
                <a:spcPct val="90000"/>
              </a:lnSpc>
              <a:buFont typeface="Wingdings" panose="05000000000000000000" pitchFamily="2" charset="2"/>
              <a:buChar char="Ø"/>
            </a:pPr>
            <a:r>
              <a:rPr lang="en-US" sz="5500" b="0" i="0" u="none" strike="noStrike" baseline="0" dirty="0">
                <a:solidFill>
                  <a:schemeClr val="tx1"/>
                </a:solidFill>
                <a:latin typeface="Bodoni MT" panose="02070603080606020203" pitchFamily="18" charset="0"/>
              </a:rPr>
              <a:t>Optimizes individual initiative, autonomy, and independence in making life choices.</a:t>
            </a:r>
          </a:p>
          <a:p>
            <a:pPr marL="285750" indent="-285750">
              <a:lnSpc>
                <a:spcPct val="90000"/>
              </a:lnSpc>
              <a:buFont typeface="Wingdings" panose="05000000000000000000" pitchFamily="2" charset="2"/>
              <a:buChar char="Ø"/>
            </a:pPr>
            <a:endParaRPr lang="en-US" sz="5500" dirty="0">
              <a:solidFill>
                <a:schemeClr val="tx1"/>
              </a:solidFill>
              <a:latin typeface="Bodoni MT" panose="02070603080606020203" pitchFamily="18" charset="0"/>
            </a:endParaRPr>
          </a:p>
          <a:p>
            <a:pPr marL="285750" indent="-285750">
              <a:lnSpc>
                <a:spcPct val="90000"/>
              </a:lnSpc>
              <a:buFont typeface="Wingdings" panose="05000000000000000000" pitchFamily="2" charset="2"/>
              <a:buChar char="Ø"/>
            </a:pPr>
            <a:r>
              <a:rPr lang="en-US" sz="5500" dirty="0">
                <a:solidFill>
                  <a:schemeClr val="tx1"/>
                </a:solidFill>
                <a:latin typeface="Bodoni MT" panose="02070603080606020203" pitchFamily="18" charset="0"/>
              </a:rPr>
              <a:t>Choices include but are not limited to: </a:t>
            </a:r>
          </a:p>
          <a:p>
            <a:pPr marL="742950" lvl="1" indent="-285750">
              <a:lnSpc>
                <a:spcPct val="90000"/>
              </a:lnSpc>
              <a:buFont typeface="Wingdings" panose="05000000000000000000" pitchFamily="2" charset="2"/>
              <a:buChar char="Ø"/>
            </a:pPr>
            <a:r>
              <a:rPr lang="en-US" sz="5500" dirty="0">
                <a:solidFill>
                  <a:schemeClr val="tx1"/>
                </a:solidFill>
                <a:latin typeface="Bodoni MT" panose="02070603080606020203" pitchFamily="18" charset="0"/>
              </a:rPr>
              <a:t>Choice of Residence</a:t>
            </a:r>
          </a:p>
          <a:p>
            <a:pPr marL="742950" lvl="1" indent="-285750">
              <a:lnSpc>
                <a:spcPct val="90000"/>
              </a:lnSpc>
              <a:buFont typeface="Wingdings" panose="05000000000000000000" pitchFamily="2" charset="2"/>
              <a:buChar char="Ø"/>
            </a:pPr>
            <a:r>
              <a:rPr lang="en-US" sz="5500" dirty="0">
                <a:solidFill>
                  <a:schemeClr val="tx1"/>
                </a:solidFill>
                <a:latin typeface="Bodoni MT" panose="02070603080606020203" pitchFamily="18" charset="0"/>
              </a:rPr>
              <a:t>Community Access</a:t>
            </a:r>
          </a:p>
          <a:p>
            <a:pPr marL="742950" lvl="1" indent="-285750">
              <a:lnSpc>
                <a:spcPct val="90000"/>
              </a:lnSpc>
              <a:buFont typeface="Wingdings" panose="05000000000000000000" pitchFamily="2" charset="2"/>
              <a:buChar char="Ø"/>
            </a:pPr>
            <a:r>
              <a:rPr lang="en-US" sz="5500" dirty="0">
                <a:solidFill>
                  <a:schemeClr val="tx1"/>
                </a:solidFill>
                <a:latin typeface="Bodoni MT" panose="02070603080606020203" pitchFamily="18" charset="0"/>
              </a:rPr>
              <a:t>Choice of Living Space</a:t>
            </a:r>
          </a:p>
          <a:p>
            <a:pPr marL="742950" lvl="1" indent="-285750">
              <a:lnSpc>
                <a:spcPct val="90000"/>
              </a:lnSpc>
              <a:buFont typeface="Wingdings" panose="05000000000000000000" pitchFamily="2" charset="2"/>
              <a:buChar char="Ø"/>
            </a:pPr>
            <a:r>
              <a:rPr lang="en-US" sz="5500" dirty="0">
                <a:solidFill>
                  <a:schemeClr val="tx1"/>
                </a:solidFill>
                <a:latin typeface="Bodoni MT" panose="02070603080606020203" pitchFamily="18" charset="0"/>
              </a:rPr>
              <a:t>Privacy</a:t>
            </a:r>
          </a:p>
          <a:p>
            <a:pPr marL="742950" lvl="1" indent="-285750">
              <a:lnSpc>
                <a:spcPct val="90000"/>
              </a:lnSpc>
              <a:buFont typeface="Wingdings" panose="05000000000000000000" pitchFamily="2" charset="2"/>
              <a:buChar char="Ø"/>
            </a:pPr>
            <a:r>
              <a:rPr lang="en-US" sz="5500" dirty="0">
                <a:solidFill>
                  <a:schemeClr val="tx1"/>
                </a:solidFill>
                <a:latin typeface="Bodoni MT" panose="02070603080606020203" pitchFamily="18" charset="0"/>
              </a:rPr>
              <a:t>Choice of Services</a:t>
            </a:r>
          </a:p>
          <a:p>
            <a:pPr lvl="1">
              <a:lnSpc>
                <a:spcPct val="90000"/>
              </a:lnSpc>
            </a:pPr>
            <a:endParaRPr lang="en-US" sz="5500" dirty="0">
              <a:solidFill>
                <a:schemeClr val="tx1"/>
              </a:solidFill>
              <a:latin typeface="Bodoni MT" panose="02070603080606020203" pitchFamily="18" charset="0"/>
            </a:endParaRPr>
          </a:p>
          <a:p>
            <a:pPr lvl="1">
              <a:lnSpc>
                <a:spcPct val="120000"/>
              </a:lnSpc>
            </a:pPr>
            <a:r>
              <a:rPr lang="en-US" sz="8000" dirty="0">
                <a:solidFill>
                  <a:schemeClr val="tx1"/>
                </a:solidFill>
                <a:latin typeface="Bodoni MT" panose="02070603080606020203" pitchFamily="18" charset="0"/>
              </a:rPr>
              <a:t>Residents in RCHs must</a:t>
            </a:r>
          </a:p>
          <a:p>
            <a:pPr lvl="1">
              <a:lnSpc>
                <a:spcPct val="120000"/>
              </a:lnSpc>
            </a:pPr>
            <a:r>
              <a:rPr lang="en-US" sz="8000" dirty="0">
                <a:solidFill>
                  <a:schemeClr val="tx1"/>
                </a:solidFill>
                <a:latin typeface="Bodoni MT" panose="02070603080606020203" pitchFamily="18" charset="0"/>
              </a:rPr>
              <a:t>enjoy all the rights we do</a:t>
            </a:r>
          </a:p>
          <a:p>
            <a:pPr>
              <a:lnSpc>
                <a:spcPct val="120000"/>
              </a:lnSpc>
            </a:pPr>
            <a:r>
              <a:rPr lang="en-US" sz="1400" b="0" i="0" u="none" strike="noStrike" baseline="0" dirty="0">
                <a:solidFill>
                  <a:schemeClr val="tx2">
                    <a:lumMod val="60000"/>
                    <a:lumOff val="40000"/>
                  </a:schemeClr>
                </a:solidFill>
                <a:latin typeface="Bodoni MT" panose="02070603080606020203" pitchFamily="18" charset="0"/>
              </a:rPr>
              <a:t>                                  </a:t>
            </a:r>
            <a:r>
              <a:rPr lang="en-US" sz="8000" b="0" i="0" u="none" strike="noStrike" baseline="0" dirty="0">
                <a:solidFill>
                  <a:schemeClr val="tx1"/>
                </a:solidFill>
                <a:latin typeface="Bodoni MT" panose="02070603080606020203" pitchFamily="18" charset="0"/>
              </a:rPr>
              <a:t>living in the community!</a:t>
            </a:r>
          </a:p>
          <a:p>
            <a:pPr>
              <a:lnSpc>
                <a:spcPct val="90000"/>
              </a:lnSpc>
            </a:pPr>
            <a:endParaRPr lang="en-US" sz="1400" dirty="0">
              <a:solidFill>
                <a:schemeClr val="tx2">
                  <a:lumMod val="60000"/>
                  <a:lumOff val="40000"/>
                </a:schemeClr>
              </a:solidFill>
            </a:endParaRPr>
          </a:p>
        </p:txBody>
      </p:sp>
      <p:sp>
        <p:nvSpPr>
          <p:cNvPr id="4" name="Footer Placeholder 3">
            <a:extLst>
              <a:ext uri="{FF2B5EF4-FFF2-40B4-BE49-F238E27FC236}">
                <a16:creationId xmlns:a16="http://schemas.microsoft.com/office/drawing/2014/main" id="{2526618C-EBE7-43AB-BBF2-50B6B392679B}"/>
              </a:ext>
            </a:extLst>
          </p:cNvPr>
          <p:cNvSpPr>
            <a:spLocks noGrp="1"/>
          </p:cNvSpPr>
          <p:nvPr>
            <p:ph type="ftr" sz="quarter" idx="11"/>
          </p:nvPr>
        </p:nvSpPr>
        <p:spPr>
          <a:xfrm flipV="1">
            <a:off x="513159" y="6858000"/>
            <a:ext cx="1696641" cy="161925"/>
          </a:xfrm>
        </p:spPr>
        <p:txBody>
          <a:bodyPr vert="horz" lIns="91440" tIns="45720" rIns="91440" bIns="45720" rtlCol="0" anchor="t">
            <a:normAutofit fontScale="47500" lnSpcReduction="20000"/>
          </a:bodyPr>
          <a:lstStyle/>
          <a:p>
            <a:pPr>
              <a:spcAft>
                <a:spcPts val="600"/>
              </a:spcAft>
              <a:defRPr/>
            </a:pPr>
            <a:endParaRPr lang="en-US" b="0" i="0" kern="1200" dirty="0">
              <a:solidFill>
                <a:schemeClr val="tx1">
                  <a:alpha val="60000"/>
                </a:schemeClr>
              </a:solidFill>
              <a:effectLst/>
              <a:latin typeface="+mn-lt"/>
              <a:ea typeface="+mn-ea"/>
              <a:cs typeface="+mn-cs"/>
            </a:endParaRPr>
          </a:p>
        </p:txBody>
      </p:sp>
      <p:sp>
        <p:nvSpPr>
          <p:cNvPr id="5" name="Slide Number Placeholder 4">
            <a:extLst>
              <a:ext uri="{FF2B5EF4-FFF2-40B4-BE49-F238E27FC236}">
                <a16:creationId xmlns:a16="http://schemas.microsoft.com/office/drawing/2014/main" id="{C3320DB1-FD3A-44D5-BC6D-36000AB7C0EE}"/>
              </a:ext>
            </a:extLst>
          </p:cNvPr>
          <p:cNvSpPr>
            <a:spLocks noGrp="1"/>
          </p:cNvSpPr>
          <p:nvPr>
            <p:ph type="sldNum" sz="quarter" idx="12"/>
          </p:nvPr>
        </p:nvSpPr>
        <p:spPr>
          <a:xfrm>
            <a:off x="7836108" y="5578475"/>
            <a:ext cx="792975" cy="669925"/>
          </a:xfrm>
        </p:spPr>
        <p:txBody>
          <a:bodyPr vert="horz" lIns="91440" tIns="45720" rIns="91440" bIns="45720" rtlCol="0" anchor="b">
            <a:normAutofit/>
          </a:bodyPr>
          <a:lstStyle/>
          <a:p>
            <a:pPr>
              <a:spcAft>
                <a:spcPts val="600"/>
              </a:spcAft>
              <a:defRPr/>
            </a:pPr>
            <a:fld id="{120F9A6D-C033-4D6D-9AA8-89024EE4BA4D}" type="slidenum">
              <a:rPr lang="en-US" sz="1000" b="0" i="0" kern="1200">
                <a:solidFill>
                  <a:schemeClr val="tx1"/>
                </a:solidFill>
                <a:effectLst/>
                <a:latin typeface="+mn-lt"/>
                <a:ea typeface="+mn-ea"/>
                <a:cs typeface="+mn-cs"/>
              </a:rPr>
              <a:pPr>
                <a:spcAft>
                  <a:spcPts val="600"/>
                </a:spcAft>
                <a:defRPr/>
              </a:pPr>
              <a:t>18</a:t>
            </a:fld>
            <a:endParaRPr lang="en-US" sz="1000" b="0" i="0" kern="1200" dirty="0">
              <a:solidFill>
                <a:schemeClr val="tx1"/>
              </a:solidFill>
              <a:effectLst/>
              <a:latin typeface="+mn-lt"/>
              <a:ea typeface="+mn-ea"/>
              <a:cs typeface="+mn-cs"/>
            </a:endParaRPr>
          </a:p>
        </p:txBody>
      </p:sp>
    </p:spTree>
    <p:extLst>
      <p:ext uri="{BB962C8B-B14F-4D97-AF65-F5344CB8AC3E}">
        <p14:creationId xmlns:p14="http://schemas.microsoft.com/office/powerpoint/2010/main" val="82381587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gradFill rotWithShape="1">
          <a:gsLst>
            <a:gs pos="10000">
              <a:schemeClr val="bg2">
                <a:tint val="97000"/>
                <a:hueMod val="92000"/>
                <a:satMod val="169000"/>
                <a:lumMod val="164000"/>
              </a:schemeClr>
            </a:gs>
            <a:gs pos="100000">
              <a:schemeClr val="bg2">
                <a:shade val="96000"/>
                <a:satMod val="120000"/>
                <a:lumMod val="90000"/>
              </a:schemeClr>
            </a:gs>
          </a:gsLst>
          <a:lin ang="6120000" scaled="1"/>
        </a:gradFill>
        <a:effectLst/>
      </p:bgPr>
    </p:bg>
    <p:spTree>
      <p:nvGrpSpPr>
        <p:cNvPr id="1" name=""/>
        <p:cNvGrpSpPr/>
        <p:nvPr/>
      </p:nvGrpSpPr>
      <p:grpSpPr>
        <a:xfrm>
          <a:off x="0" y="0"/>
          <a:ext cx="0" cy="0"/>
          <a:chOff x="0" y="0"/>
          <a:chExt cx="0" cy="0"/>
        </a:xfrm>
      </p:grpSpPr>
      <p:cxnSp>
        <p:nvCxnSpPr>
          <p:cNvPr id="10" name="Straight Connector 9">
            <a:extLst>
              <a:ext uri="{FF2B5EF4-FFF2-40B4-BE49-F238E27FC236}">
                <a16:creationId xmlns:a16="http://schemas.microsoft.com/office/drawing/2014/main" id="{FEB90296-CFE0-401D-9CA3-32966EC4F01D}"/>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6171009" y="8467"/>
            <a:ext cx="2857500" cy="3810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a:extLst>
              <a:ext uri="{FF2B5EF4-FFF2-40B4-BE49-F238E27FC236}">
                <a16:creationId xmlns:a16="http://schemas.microsoft.com/office/drawing/2014/main" id="{08C9B4EE-7611-4ED9-B356-7BDD377C39B0}"/>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4581127" y="91545"/>
            <a:ext cx="4560491" cy="608065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4" name="Straight Connector 13">
            <a:extLst>
              <a:ext uri="{FF2B5EF4-FFF2-40B4-BE49-F238E27FC236}">
                <a16:creationId xmlns:a16="http://schemas.microsoft.com/office/drawing/2014/main" id="{4A4F266A-F2F7-47CD-8BBC-E3777E982FD2}"/>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5426868" y="228600"/>
            <a:ext cx="3714750" cy="4953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6" name="Straight Connector 15">
            <a:extLst>
              <a:ext uri="{FF2B5EF4-FFF2-40B4-BE49-F238E27FC236}">
                <a16:creationId xmlns:a16="http://schemas.microsoft.com/office/drawing/2014/main" id="{20D69C80-8919-4A32-B897-F2A21F940574}"/>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5501877" y="32278"/>
            <a:ext cx="3639742" cy="485298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8" name="Straight Connector 17">
            <a:extLst>
              <a:ext uri="{FF2B5EF4-FFF2-40B4-BE49-F238E27FC236}">
                <a16:creationId xmlns:a16="http://schemas.microsoft.com/office/drawing/2014/main" id="{F427B072-CC5B-481B-9719-8CD4C54444BE}"/>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5884069" y="609601"/>
            <a:ext cx="3257549" cy="434339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sp useBgFill="1">
        <p:nvSpPr>
          <p:cNvPr id="20" name="Rectangle 19">
            <a:extLst>
              <a:ext uri="{FF2B5EF4-FFF2-40B4-BE49-F238E27FC236}">
                <a16:creationId xmlns:a16="http://schemas.microsoft.com/office/drawing/2014/main" id="{EB88142C-D3C4-43DC-A844-A7D9ECB0F5C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78C61709-6AD8-4B47-B198-138587A9DFF2}"/>
              </a:ext>
            </a:extLst>
          </p:cNvPr>
          <p:cNvSpPr>
            <a:spLocks noGrp="1"/>
          </p:cNvSpPr>
          <p:nvPr>
            <p:ph type="title"/>
          </p:nvPr>
        </p:nvSpPr>
        <p:spPr>
          <a:xfrm>
            <a:off x="399413" y="733160"/>
            <a:ext cx="3925813" cy="4892676"/>
          </a:xfrm>
        </p:spPr>
        <p:txBody>
          <a:bodyPr vert="horz" lIns="91440" tIns="45720" rIns="91440" bIns="45720" rtlCol="0" anchor="ctr">
            <a:normAutofit/>
          </a:bodyPr>
          <a:lstStyle/>
          <a:p>
            <a:pPr algn="ctr"/>
            <a:r>
              <a:rPr lang="en-US" sz="4500" b="1" dirty="0"/>
              <a:t>QUESTIONS</a:t>
            </a:r>
            <a:r>
              <a:rPr lang="en-US" sz="4500" b="1" dirty="0">
                <a:latin typeface="Bodoni MT" panose="02070603080606020203" pitchFamily="18" charset="0"/>
              </a:rPr>
              <a:t>?</a:t>
            </a:r>
          </a:p>
        </p:txBody>
      </p:sp>
      <p:sp>
        <p:nvSpPr>
          <p:cNvPr id="22" name="Rectangle 21">
            <a:extLst>
              <a:ext uri="{FF2B5EF4-FFF2-40B4-BE49-F238E27FC236}">
                <a16:creationId xmlns:a16="http://schemas.microsoft.com/office/drawing/2014/main" id="{416DC9EF-092A-4FEF-8A40-0E509CA7985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71999" y="0"/>
            <a:ext cx="4572001" cy="6858000"/>
          </a:xfrm>
          <a:prstGeom prst="rect">
            <a:avLst/>
          </a:prstGeom>
          <a:solidFill>
            <a:schemeClr val="bg2">
              <a:alpha val="97000"/>
            </a:schemeClr>
          </a:solidFill>
          <a:ln>
            <a:noFill/>
          </a:ln>
          <a:effectLst/>
        </p:spPr>
        <p:style>
          <a:lnRef idx="2">
            <a:schemeClr val="accent1">
              <a:shade val="50000"/>
            </a:schemeClr>
          </a:lnRef>
          <a:fillRef idx="1001">
            <a:schemeClr val="dk2"/>
          </a:fillRef>
          <a:effectRef idx="0">
            <a:schemeClr val="accent1"/>
          </a:effectRef>
          <a:fontRef idx="minor">
            <a:schemeClr val="lt1"/>
          </a:fontRef>
        </p:style>
        <p:txBody>
          <a:bodyPr rtlCol="0" anchor="ctr"/>
          <a:lstStyle/>
          <a:p>
            <a:pPr algn="ctr"/>
            <a:endParaRPr lang="en-US" dirty="0"/>
          </a:p>
        </p:txBody>
      </p:sp>
      <p:sp>
        <p:nvSpPr>
          <p:cNvPr id="3" name="Text Placeholder 2">
            <a:extLst>
              <a:ext uri="{FF2B5EF4-FFF2-40B4-BE49-F238E27FC236}">
                <a16:creationId xmlns:a16="http://schemas.microsoft.com/office/drawing/2014/main" id="{06DFA610-CD94-44E5-AD5A-09250B143C1A}"/>
              </a:ext>
            </a:extLst>
          </p:cNvPr>
          <p:cNvSpPr>
            <a:spLocks noGrp="1"/>
          </p:cNvSpPr>
          <p:nvPr>
            <p:ph type="body" idx="1"/>
          </p:nvPr>
        </p:nvSpPr>
        <p:spPr>
          <a:xfrm>
            <a:off x="4840143" y="895350"/>
            <a:ext cx="3714750" cy="5200650"/>
          </a:xfrm>
        </p:spPr>
        <p:txBody>
          <a:bodyPr vert="horz" lIns="91440" tIns="45720" rIns="91440" bIns="45720" rtlCol="0" anchor="ctr">
            <a:normAutofit/>
          </a:bodyPr>
          <a:lstStyle/>
          <a:p>
            <a:pPr algn="ctr">
              <a:lnSpc>
                <a:spcPct val="90000"/>
              </a:lnSpc>
            </a:pPr>
            <a:r>
              <a:rPr lang="en-US" sz="4000" b="0" i="0" u="none" strike="noStrike" baseline="0" dirty="0">
                <a:solidFill>
                  <a:schemeClr val="tx1"/>
                </a:solidFill>
                <a:latin typeface="Bodoni MT" panose="02070603080606020203" pitchFamily="18" charset="0"/>
              </a:rPr>
              <a:t>???</a:t>
            </a:r>
            <a:endParaRPr lang="en-US" sz="4000" dirty="0">
              <a:solidFill>
                <a:schemeClr val="tx1"/>
              </a:solidFill>
              <a:latin typeface="Bodoni MT" panose="02070603080606020203" pitchFamily="18" charset="0"/>
            </a:endParaRPr>
          </a:p>
          <a:p>
            <a:pPr>
              <a:lnSpc>
                <a:spcPct val="90000"/>
              </a:lnSpc>
            </a:pPr>
            <a:endParaRPr lang="en-US" sz="1400" b="0" i="0" u="none" strike="noStrike" baseline="0" dirty="0">
              <a:solidFill>
                <a:schemeClr val="tx2">
                  <a:lumMod val="60000"/>
                  <a:lumOff val="40000"/>
                </a:schemeClr>
              </a:solidFill>
            </a:endParaRPr>
          </a:p>
          <a:p>
            <a:pPr>
              <a:lnSpc>
                <a:spcPct val="90000"/>
              </a:lnSpc>
            </a:pPr>
            <a:endParaRPr lang="en-US" sz="1400" dirty="0">
              <a:solidFill>
                <a:schemeClr val="tx2">
                  <a:lumMod val="60000"/>
                  <a:lumOff val="40000"/>
                </a:schemeClr>
              </a:solidFill>
            </a:endParaRPr>
          </a:p>
        </p:txBody>
      </p:sp>
      <p:sp>
        <p:nvSpPr>
          <p:cNvPr id="5" name="Slide Number Placeholder 4">
            <a:extLst>
              <a:ext uri="{FF2B5EF4-FFF2-40B4-BE49-F238E27FC236}">
                <a16:creationId xmlns:a16="http://schemas.microsoft.com/office/drawing/2014/main" id="{C3320DB1-FD3A-44D5-BC6D-36000AB7C0EE}"/>
              </a:ext>
            </a:extLst>
          </p:cNvPr>
          <p:cNvSpPr>
            <a:spLocks noGrp="1"/>
          </p:cNvSpPr>
          <p:nvPr>
            <p:ph type="sldNum" sz="quarter" idx="12"/>
          </p:nvPr>
        </p:nvSpPr>
        <p:spPr>
          <a:xfrm>
            <a:off x="7836108" y="5578475"/>
            <a:ext cx="792975" cy="669925"/>
          </a:xfrm>
        </p:spPr>
        <p:txBody>
          <a:bodyPr vert="horz" lIns="91440" tIns="45720" rIns="91440" bIns="45720" rtlCol="0" anchor="b">
            <a:normAutofit/>
          </a:bodyPr>
          <a:lstStyle/>
          <a:p>
            <a:pPr>
              <a:spcAft>
                <a:spcPts val="600"/>
              </a:spcAft>
              <a:defRPr/>
            </a:pPr>
            <a:fld id="{120F9A6D-C033-4D6D-9AA8-89024EE4BA4D}" type="slidenum">
              <a:rPr lang="en-US" sz="1000" b="0" i="0" kern="1200">
                <a:solidFill>
                  <a:schemeClr val="tx1"/>
                </a:solidFill>
                <a:effectLst/>
                <a:latin typeface="+mn-lt"/>
                <a:ea typeface="+mn-ea"/>
                <a:cs typeface="+mn-cs"/>
              </a:rPr>
              <a:pPr>
                <a:spcAft>
                  <a:spcPts val="600"/>
                </a:spcAft>
                <a:defRPr/>
              </a:pPr>
              <a:t>19</a:t>
            </a:fld>
            <a:endParaRPr lang="en-US" sz="1000" b="0" i="0" kern="1200" dirty="0">
              <a:solidFill>
                <a:schemeClr val="tx1"/>
              </a:solidFill>
              <a:effectLst/>
              <a:latin typeface="+mn-lt"/>
              <a:ea typeface="+mn-ea"/>
              <a:cs typeface="+mn-cs"/>
            </a:endParaRPr>
          </a:p>
        </p:txBody>
      </p:sp>
    </p:spTree>
    <p:extLst>
      <p:ext uri="{BB962C8B-B14F-4D97-AF65-F5344CB8AC3E}">
        <p14:creationId xmlns:p14="http://schemas.microsoft.com/office/powerpoint/2010/main" val="105332539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gradFill rotWithShape="1">
          <a:gsLst>
            <a:gs pos="10000">
              <a:schemeClr val="bg2">
                <a:tint val="97000"/>
                <a:hueMod val="92000"/>
                <a:satMod val="169000"/>
                <a:lumMod val="164000"/>
              </a:schemeClr>
            </a:gs>
            <a:gs pos="100000">
              <a:schemeClr val="bg2">
                <a:shade val="96000"/>
                <a:satMod val="120000"/>
                <a:lumMod val="90000"/>
              </a:schemeClr>
            </a:gs>
          </a:gsLst>
          <a:lin ang="6120000" scaled="1"/>
        </a:gradFill>
        <a:effectLst/>
      </p:bgPr>
    </p:bg>
    <p:spTree>
      <p:nvGrpSpPr>
        <p:cNvPr id="1" name=""/>
        <p:cNvGrpSpPr/>
        <p:nvPr/>
      </p:nvGrpSpPr>
      <p:grpSpPr>
        <a:xfrm>
          <a:off x="0" y="0"/>
          <a:ext cx="0" cy="0"/>
          <a:chOff x="0" y="0"/>
          <a:chExt cx="0" cy="0"/>
        </a:xfrm>
      </p:grpSpPr>
      <p:cxnSp>
        <p:nvCxnSpPr>
          <p:cNvPr id="10" name="Straight Connector 9">
            <a:extLst>
              <a:ext uri="{FF2B5EF4-FFF2-40B4-BE49-F238E27FC236}">
                <a16:creationId xmlns:a16="http://schemas.microsoft.com/office/drawing/2014/main" id="{FEB90296-CFE0-401D-9CA3-32966EC4F01D}"/>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6171009" y="8467"/>
            <a:ext cx="2857500" cy="3810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a:extLst>
              <a:ext uri="{FF2B5EF4-FFF2-40B4-BE49-F238E27FC236}">
                <a16:creationId xmlns:a16="http://schemas.microsoft.com/office/drawing/2014/main" id="{08C9B4EE-7611-4ED9-B356-7BDD377C39B0}"/>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4581127" y="91545"/>
            <a:ext cx="4560491" cy="608065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4" name="Straight Connector 13">
            <a:extLst>
              <a:ext uri="{FF2B5EF4-FFF2-40B4-BE49-F238E27FC236}">
                <a16:creationId xmlns:a16="http://schemas.microsoft.com/office/drawing/2014/main" id="{4A4F266A-F2F7-47CD-8BBC-E3777E982FD2}"/>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5426868" y="228600"/>
            <a:ext cx="3714750" cy="4953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6" name="Straight Connector 15">
            <a:extLst>
              <a:ext uri="{FF2B5EF4-FFF2-40B4-BE49-F238E27FC236}">
                <a16:creationId xmlns:a16="http://schemas.microsoft.com/office/drawing/2014/main" id="{20D69C80-8919-4A32-B897-F2A21F940574}"/>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5501877" y="32278"/>
            <a:ext cx="3639742" cy="485298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8" name="Straight Connector 17">
            <a:extLst>
              <a:ext uri="{FF2B5EF4-FFF2-40B4-BE49-F238E27FC236}">
                <a16:creationId xmlns:a16="http://schemas.microsoft.com/office/drawing/2014/main" id="{F427B072-CC5B-481B-9719-8CD4C54444BE}"/>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5884069" y="609601"/>
            <a:ext cx="3257549" cy="434339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sp useBgFill="1">
        <p:nvSpPr>
          <p:cNvPr id="20" name="Rectangle 19">
            <a:extLst>
              <a:ext uri="{FF2B5EF4-FFF2-40B4-BE49-F238E27FC236}">
                <a16:creationId xmlns:a16="http://schemas.microsoft.com/office/drawing/2014/main" id="{EB88142C-D3C4-43DC-A844-A7D9ECB0F5C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E5AB53E5-F2BD-4481-AF7D-3212A102E1B4}"/>
              </a:ext>
            </a:extLst>
          </p:cNvPr>
          <p:cNvSpPr>
            <a:spLocks noGrp="1"/>
          </p:cNvSpPr>
          <p:nvPr>
            <p:ph type="title"/>
          </p:nvPr>
        </p:nvSpPr>
        <p:spPr>
          <a:xfrm>
            <a:off x="513159" y="685799"/>
            <a:ext cx="3585861" cy="4892676"/>
          </a:xfrm>
        </p:spPr>
        <p:txBody>
          <a:bodyPr vert="horz" lIns="91440" tIns="45720" rIns="91440" bIns="45720" rtlCol="0" anchor="ctr">
            <a:normAutofit/>
          </a:bodyPr>
          <a:lstStyle/>
          <a:p>
            <a:pPr algn="r"/>
            <a:r>
              <a:rPr lang="en-US" sz="3600" b="1" dirty="0"/>
              <a:t>TABLE OF CONTENTS</a:t>
            </a:r>
            <a:endParaRPr lang="en-US" sz="3500" b="1" dirty="0"/>
          </a:p>
        </p:txBody>
      </p:sp>
      <p:sp>
        <p:nvSpPr>
          <p:cNvPr id="22" name="Rectangle 21">
            <a:extLst>
              <a:ext uri="{FF2B5EF4-FFF2-40B4-BE49-F238E27FC236}">
                <a16:creationId xmlns:a16="http://schemas.microsoft.com/office/drawing/2014/main" id="{416DC9EF-092A-4FEF-8A40-0E509CA7985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71999" y="0"/>
            <a:ext cx="4572001" cy="6858000"/>
          </a:xfrm>
          <a:prstGeom prst="rect">
            <a:avLst/>
          </a:prstGeom>
          <a:solidFill>
            <a:schemeClr val="bg2">
              <a:alpha val="97000"/>
            </a:schemeClr>
          </a:solidFill>
          <a:ln>
            <a:noFill/>
          </a:ln>
          <a:effectLst/>
        </p:spPr>
        <p:style>
          <a:lnRef idx="2">
            <a:schemeClr val="accent1">
              <a:shade val="50000"/>
            </a:schemeClr>
          </a:lnRef>
          <a:fillRef idx="1001">
            <a:schemeClr val="dk2"/>
          </a:fillRef>
          <a:effectRef idx="0">
            <a:schemeClr val="accent1"/>
          </a:effectRef>
          <a:fontRef idx="minor">
            <a:schemeClr val="lt1"/>
          </a:fontRef>
        </p:style>
        <p:txBody>
          <a:bodyPr rtlCol="0" anchor="ctr"/>
          <a:lstStyle/>
          <a:p>
            <a:pPr algn="ctr"/>
            <a:endParaRPr lang="en-US" dirty="0"/>
          </a:p>
        </p:txBody>
      </p:sp>
      <p:sp>
        <p:nvSpPr>
          <p:cNvPr id="3" name="Text Placeholder 2">
            <a:extLst>
              <a:ext uri="{FF2B5EF4-FFF2-40B4-BE49-F238E27FC236}">
                <a16:creationId xmlns:a16="http://schemas.microsoft.com/office/drawing/2014/main" id="{4AF17657-1CAE-4E40-9481-98079BAC3D11}"/>
              </a:ext>
            </a:extLst>
          </p:cNvPr>
          <p:cNvSpPr>
            <a:spLocks noGrp="1"/>
          </p:cNvSpPr>
          <p:nvPr>
            <p:ph type="body" idx="1"/>
          </p:nvPr>
        </p:nvSpPr>
        <p:spPr>
          <a:xfrm>
            <a:off x="4868718" y="685799"/>
            <a:ext cx="3612429" cy="5943601"/>
          </a:xfrm>
        </p:spPr>
        <p:txBody>
          <a:bodyPr vert="horz" lIns="91440" tIns="45720" rIns="91440" bIns="45720" rtlCol="0" anchor="ctr">
            <a:normAutofit lnSpcReduction="10000"/>
          </a:bodyPr>
          <a:lstStyle/>
          <a:p>
            <a:pPr marL="342900" indent="-342900">
              <a:lnSpc>
                <a:spcPct val="90000"/>
              </a:lnSpc>
              <a:buFont typeface="Wingdings" panose="05000000000000000000" pitchFamily="2" charset="2"/>
              <a:buChar char="Ø"/>
            </a:pPr>
            <a:r>
              <a:rPr lang="en-US" sz="1900" dirty="0">
                <a:solidFill>
                  <a:schemeClr val="tx1"/>
                </a:solidFill>
                <a:latin typeface="Bodoni MT" panose="02070603080606020203" pitchFamily="18" charset="0"/>
              </a:rPr>
              <a:t>Home and Community Based Settings Requirements</a:t>
            </a:r>
          </a:p>
          <a:p>
            <a:pPr marL="342900" indent="-342900">
              <a:lnSpc>
                <a:spcPct val="90000"/>
              </a:lnSpc>
              <a:buFont typeface="Wingdings" panose="05000000000000000000" pitchFamily="2" charset="2"/>
              <a:buChar char="Ø"/>
            </a:pPr>
            <a:r>
              <a:rPr lang="en-US" sz="1900" dirty="0">
                <a:solidFill>
                  <a:schemeClr val="tx1"/>
                </a:solidFill>
                <a:latin typeface="Bodoni MT" panose="02070603080606020203" pitchFamily="18" charset="0"/>
              </a:rPr>
              <a:t>Importance to Residential Care Homes</a:t>
            </a:r>
          </a:p>
          <a:p>
            <a:pPr marL="342900" indent="-342900">
              <a:lnSpc>
                <a:spcPct val="90000"/>
              </a:lnSpc>
              <a:buFont typeface="Wingdings" panose="05000000000000000000" pitchFamily="2" charset="2"/>
              <a:buChar char="Ø"/>
            </a:pPr>
            <a:r>
              <a:rPr lang="en-US" sz="1900" dirty="0">
                <a:solidFill>
                  <a:schemeClr val="tx1"/>
                </a:solidFill>
                <a:latin typeface="Bodoni MT" panose="02070603080606020203" pitchFamily="18" charset="0"/>
              </a:rPr>
              <a:t>Clarification: DPH vs. CMS  Settings Rule</a:t>
            </a:r>
          </a:p>
          <a:p>
            <a:pPr marL="342900" indent="-342900">
              <a:lnSpc>
                <a:spcPct val="90000"/>
              </a:lnSpc>
              <a:buFont typeface="Wingdings" panose="05000000000000000000" pitchFamily="2" charset="2"/>
              <a:buChar char="Ø"/>
            </a:pPr>
            <a:r>
              <a:rPr lang="en-US" sz="1900" dirty="0">
                <a:solidFill>
                  <a:schemeClr val="tx1"/>
                </a:solidFill>
                <a:latin typeface="Bodoni MT" panose="02070603080606020203" pitchFamily="18" charset="0"/>
              </a:rPr>
              <a:t>Areas of Concern</a:t>
            </a:r>
          </a:p>
          <a:p>
            <a:pPr marL="342900" indent="-342900">
              <a:spcBef>
                <a:spcPts val="0"/>
              </a:spcBef>
              <a:spcAft>
                <a:spcPts val="1400"/>
              </a:spcAft>
              <a:buFont typeface="Wingdings" panose="05000000000000000000" pitchFamily="2" charset="2"/>
              <a:buChar char="Ø"/>
            </a:pPr>
            <a:r>
              <a:rPr lang="en-US" sz="2000" dirty="0">
                <a:solidFill>
                  <a:schemeClr val="tx1"/>
                </a:solidFill>
                <a:latin typeface="Bodoni MT" panose="02070603080606020203" pitchFamily="18" charset="0"/>
              </a:rPr>
              <a:t>Choice of Residence</a:t>
            </a:r>
          </a:p>
          <a:p>
            <a:pPr marL="342900" indent="-342900">
              <a:spcBef>
                <a:spcPts val="0"/>
              </a:spcBef>
              <a:spcAft>
                <a:spcPts val="1400"/>
              </a:spcAft>
              <a:buFont typeface="Wingdings" panose="05000000000000000000" pitchFamily="2" charset="2"/>
              <a:buChar char="Ø"/>
            </a:pPr>
            <a:r>
              <a:rPr lang="en-US" sz="2000" dirty="0">
                <a:solidFill>
                  <a:schemeClr val="tx1"/>
                </a:solidFill>
                <a:latin typeface="Bodoni MT" panose="02070603080606020203" pitchFamily="18" charset="0"/>
              </a:rPr>
              <a:t>Community Access</a:t>
            </a:r>
          </a:p>
          <a:p>
            <a:pPr marL="342900" indent="-342900">
              <a:spcBef>
                <a:spcPts val="0"/>
              </a:spcBef>
              <a:spcAft>
                <a:spcPts val="1400"/>
              </a:spcAft>
              <a:buFont typeface="Wingdings" panose="05000000000000000000" pitchFamily="2" charset="2"/>
              <a:buChar char="Ø"/>
            </a:pPr>
            <a:r>
              <a:rPr lang="en-US" sz="2000" dirty="0">
                <a:solidFill>
                  <a:schemeClr val="tx1"/>
                </a:solidFill>
                <a:latin typeface="Bodoni MT" panose="02070603080606020203" pitchFamily="18" charset="0"/>
              </a:rPr>
              <a:t>Living Space</a:t>
            </a:r>
          </a:p>
          <a:p>
            <a:pPr marL="342900" indent="-342900">
              <a:spcBef>
                <a:spcPts val="0"/>
              </a:spcBef>
              <a:spcAft>
                <a:spcPts val="1400"/>
              </a:spcAft>
              <a:buFont typeface="Wingdings" panose="05000000000000000000" pitchFamily="2" charset="2"/>
              <a:buChar char="Ø"/>
            </a:pPr>
            <a:r>
              <a:rPr lang="en-US" sz="2000" dirty="0">
                <a:solidFill>
                  <a:schemeClr val="tx1"/>
                </a:solidFill>
                <a:latin typeface="Bodoni MT" panose="02070603080606020203" pitchFamily="18" charset="0"/>
              </a:rPr>
              <a:t>Staff Interaction and Privacy</a:t>
            </a:r>
          </a:p>
          <a:p>
            <a:pPr marL="342900" indent="-342900">
              <a:spcBef>
                <a:spcPts val="0"/>
              </a:spcBef>
              <a:spcAft>
                <a:spcPts val="1400"/>
              </a:spcAft>
              <a:buFont typeface="Wingdings" panose="05000000000000000000" pitchFamily="2" charset="2"/>
              <a:buChar char="Ø"/>
            </a:pPr>
            <a:r>
              <a:rPr lang="en-US" sz="2000" dirty="0">
                <a:solidFill>
                  <a:schemeClr val="tx1"/>
                </a:solidFill>
                <a:latin typeface="Bodoni MT" panose="02070603080606020203" pitchFamily="18" charset="0"/>
              </a:rPr>
              <a:t>Services</a:t>
            </a:r>
          </a:p>
          <a:p>
            <a:pPr marL="342900" indent="-342900">
              <a:spcBef>
                <a:spcPts val="0"/>
              </a:spcBef>
              <a:spcAft>
                <a:spcPts val="1400"/>
              </a:spcAft>
              <a:buFont typeface="Wingdings" panose="05000000000000000000" pitchFamily="2" charset="2"/>
              <a:buChar char="Ø"/>
            </a:pPr>
            <a:r>
              <a:rPr lang="en-US" sz="2000" dirty="0">
                <a:solidFill>
                  <a:schemeClr val="tx1"/>
                </a:solidFill>
                <a:latin typeface="Bodoni MT" panose="02070603080606020203" pitchFamily="18" charset="0"/>
              </a:rPr>
              <a:t>Take away</a:t>
            </a:r>
          </a:p>
          <a:p>
            <a:pPr marL="342900" indent="-342900">
              <a:spcBef>
                <a:spcPts val="0"/>
              </a:spcBef>
              <a:spcAft>
                <a:spcPts val="1400"/>
              </a:spcAft>
              <a:buFont typeface="Wingdings" panose="05000000000000000000" pitchFamily="2" charset="2"/>
              <a:buChar char="Ø"/>
            </a:pPr>
            <a:r>
              <a:rPr lang="en-US" sz="2000" dirty="0">
                <a:solidFill>
                  <a:schemeClr val="tx1"/>
                </a:solidFill>
                <a:latin typeface="Bodoni MT" panose="02070603080606020203" pitchFamily="18" charset="0"/>
              </a:rPr>
              <a:t>Questions</a:t>
            </a:r>
          </a:p>
          <a:p>
            <a:pPr marR="0">
              <a:lnSpc>
                <a:spcPct val="90000"/>
              </a:lnSpc>
            </a:pPr>
            <a:endParaRPr lang="en-US" sz="1900" b="0" i="0" u="none" strike="noStrike" baseline="0" dirty="0">
              <a:solidFill>
                <a:schemeClr val="tx2">
                  <a:lumMod val="60000"/>
                  <a:lumOff val="40000"/>
                </a:schemeClr>
              </a:solidFill>
            </a:endParaRPr>
          </a:p>
          <a:p>
            <a:pPr>
              <a:lnSpc>
                <a:spcPct val="90000"/>
              </a:lnSpc>
            </a:pPr>
            <a:endParaRPr lang="en-US" sz="1900" dirty="0">
              <a:solidFill>
                <a:schemeClr val="tx2">
                  <a:lumMod val="60000"/>
                  <a:lumOff val="40000"/>
                </a:schemeClr>
              </a:solidFill>
            </a:endParaRPr>
          </a:p>
        </p:txBody>
      </p:sp>
      <p:sp>
        <p:nvSpPr>
          <p:cNvPr id="5" name="Slide Number Placeholder 4">
            <a:extLst>
              <a:ext uri="{FF2B5EF4-FFF2-40B4-BE49-F238E27FC236}">
                <a16:creationId xmlns:a16="http://schemas.microsoft.com/office/drawing/2014/main" id="{0AA1AD71-4728-4396-A05C-A51BA1EBAA28}"/>
              </a:ext>
            </a:extLst>
          </p:cNvPr>
          <p:cNvSpPr>
            <a:spLocks noGrp="1"/>
          </p:cNvSpPr>
          <p:nvPr>
            <p:ph type="sldNum" sz="quarter" idx="12"/>
          </p:nvPr>
        </p:nvSpPr>
        <p:spPr>
          <a:xfrm>
            <a:off x="7836108" y="5578475"/>
            <a:ext cx="792975" cy="669925"/>
          </a:xfrm>
        </p:spPr>
        <p:txBody>
          <a:bodyPr vert="horz" lIns="91440" tIns="45720" rIns="91440" bIns="45720" rtlCol="0" anchor="b">
            <a:normAutofit/>
          </a:bodyPr>
          <a:lstStyle/>
          <a:p>
            <a:pPr>
              <a:spcAft>
                <a:spcPts val="600"/>
              </a:spcAft>
              <a:defRPr/>
            </a:pPr>
            <a:fld id="{120F9A6D-C033-4D6D-9AA8-89024EE4BA4D}" type="slidenum">
              <a:rPr lang="en-US" sz="1000" b="0" i="0" kern="1200">
                <a:solidFill>
                  <a:schemeClr val="tx1"/>
                </a:solidFill>
                <a:effectLst/>
                <a:latin typeface="+mn-lt"/>
                <a:ea typeface="+mn-ea"/>
                <a:cs typeface="+mn-cs"/>
              </a:rPr>
              <a:pPr>
                <a:spcAft>
                  <a:spcPts val="600"/>
                </a:spcAft>
                <a:defRPr/>
              </a:pPr>
              <a:t>2</a:t>
            </a:fld>
            <a:endParaRPr lang="en-US" sz="1000" b="0" i="0" kern="1200" dirty="0">
              <a:solidFill>
                <a:schemeClr val="tx1"/>
              </a:solidFill>
              <a:effectLst/>
              <a:latin typeface="+mn-lt"/>
              <a:ea typeface="+mn-ea"/>
              <a:cs typeface="+mn-cs"/>
            </a:endParaRPr>
          </a:p>
        </p:txBody>
      </p:sp>
    </p:spTree>
    <p:extLst>
      <p:ext uri="{BB962C8B-B14F-4D97-AF65-F5344CB8AC3E}">
        <p14:creationId xmlns:p14="http://schemas.microsoft.com/office/powerpoint/2010/main" val="303678629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gradFill rotWithShape="1">
          <a:gsLst>
            <a:gs pos="10000">
              <a:schemeClr val="bg2">
                <a:tint val="97000"/>
                <a:hueMod val="92000"/>
                <a:satMod val="169000"/>
                <a:lumMod val="164000"/>
              </a:schemeClr>
            </a:gs>
            <a:gs pos="100000">
              <a:schemeClr val="bg2">
                <a:shade val="96000"/>
                <a:satMod val="120000"/>
                <a:lumMod val="90000"/>
              </a:schemeClr>
            </a:gs>
          </a:gsLst>
          <a:lin ang="6120000" scaled="1"/>
        </a:gradFill>
        <a:effectLst/>
      </p:bgPr>
    </p:bg>
    <p:spTree>
      <p:nvGrpSpPr>
        <p:cNvPr id="1" name=""/>
        <p:cNvGrpSpPr/>
        <p:nvPr/>
      </p:nvGrpSpPr>
      <p:grpSpPr>
        <a:xfrm>
          <a:off x="0" y="0"/>
          <a:ext cx="0" cy="0"/>
          <a:chOff x="0" y="0"/>
          <a:chExt cx="0" cy="0"/>
        </a:xfrm>
      </p:grpSpPr>
      <p:cxnSp>
        <p:nvCxnSpPr>
          <p:cNvPr id="10" name="Straight Connector 9">
            <a:extLst>
              <a:ext uri="{FF2B5EF4-FFF2-40B4-BE49-F238E27FC236}">
                <a16:creationId xmlns:a16="http://schemas.microsoft.com/office/drawing/2014/main" id="{FEB90296-CFE0-401D-9CA3-32966EC4F01D}"/>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6171009" y="8467"/>
            <a:ext cx="2857500" cy="3810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a:extLst>
              <a:ext uri="{FF2B5EF4-FFF2-40B4-BE49-F238E27FC236}">
                <a16:creationId xmlns:a16="http://schemas.microsoft.com/office/drawing/2014/main" id="{08C9B4EE-7611-4ED9-B356-7BDD377C39B0}"/>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4581127" y="91545"/>
            <a:ext cx="4560491" cy="608065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4" name="Straight Connector 13">
            <a:extLst>
              <a:ext uri="{FF2B5EF4-FFF2-40B4-BE49-F238E27FC236}">
                <a16:creationId xmlns:a16="http://schemas.microsoft.com/office/drawing/2014/main" id="{4A4F266A-F2F7-47CD-8BBC-E3777E982FD2}"/>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5426868" y="228600"/>
            <a:ext cx="3714750" cy="4953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6" name="Straight Connector 15">
            <a:extLst>
              <a:ext uri="{FF2B5EF4-FFF2-40B4-BE49-F238E27FC236}">
                <a16:creationId xmlns:a16="http://schemas.microsoft.com/office/drawing/2014/main" id="{20D69C80-8919-4A32-B897-F2A21F940574}"/>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5501877" y="32278"/>
            <a:ext cx="3639742" cy="485298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8" name="Straight Connector 17">
            <a:extLst>
              <a:ext uri="{FF2B5EF4-FFF2-40B4-BE49-F238E27FC236}">
                <a16:creationId xmlns:a16="http://schemas.microsoft.com/office/drawing/2014/main" id="{F427B072-CC5B-481B-9719-8CD4C54444BE}"/>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5884069" y="609601"/>
            <a:ext cx="3257549" cy="434339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sp>
        <p:nvSpPr>
          <p:cNvPr id="20" name="Rectangle 19">
            <a:extLst>
              <a:ext uri="{FF2B5EF4-FFF2-40B4-BE49-F238E27FC236}">
                <a16:creationId xmlns:a16="http://schemas.microsoft.com/office/drawing/2014/main" id="{4609862E-48F9-45AC-8D44-67A0268A793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93" y="2"/>
            <a:ext cx="9144000" cy="6858000"/>
          </a:xfrm>
          <a:prstGeom prst="rect">
            <a:avLst/>
          </a:prstGeom>
          <a:solidFill>
            <a:schemeClr val="bg2">
              <a:alpha val="60000"/>
            </a:schemeClr>
          </a:solidFill>
          <a:ln>
            <a:noFill/>
          </a:ln>
        </p:spPr>
        <p:style>
          <a:lnRef idx="2">
            <a:schemeClr val="accent1">
              <a:shade val="50000"/>
            </a:schemeClr>
          </a:lnRef>
          <a:fillRef idx="1003">
            <a:schemeClr val="dk2"/>
          </a:fillRef>
          <a:effectRef idx="0">
            <a:schemeClr val="accent1"/>
          </a:effectRef>
          <a:fontRef idx="minor">
            <a:schemeClr val="lt1"/>
          </a:fontRef>
        </p:style>
        <p:txBody>
          <a:bodyPr rtlCol="0" anchor="ctr"/>
          <a:lstStyle/>
          <a:p>
            <a:pPr algn="ctr"/>
            <a:endParaRPr lang="en-US" dirty="0"/>
          </a:p>
        </p:txBody>
      </p:sp>
      <p:sp useBgFill="1">
        <p:nvSpPr>
          <p:cNvPr id="22" name="Snip Diagonal Corner Rectangle 6">
            <a:extLst>
              <a:ext uri="{FF2B5EF4-FFF2-40B4-BE49-F238E27FC236}">
                <a16:creationId xmlns:a16="http://schemas.microsoft.com/office/drawing/2014/main" id="{2D5EEA8B-2D86-4D1D-96B3-6B829030378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693" y="2"/>
            <a:ext cx="9143307" cy="6857998"/>
          </a:xfrm>
          <a:prstGeom prst="snip2DiagRect">
            <a:avLst>
              <a:gd name="adj1" fmla="val 0"/>
              <a:gd name="adj2" fmla="val 37605"/>
            </a:avLst>
          </a:prstGeom>
          <a:ln>
            <a:noFill/>
          </a:ln>
          <a:effectLst/>
        </p:spPr>
        <p:style>
          <a:lnRef idx="2">
            <a:schemeClr val="accent1">
              <a:shade val="50000"/>
            </a:schemeClr>
          </a:lnRef>
          <a:fillRef idx="1003">
            <a:schemeClr val="dk2"/>
          </a:fillRef>
          <a:effectRef idx="0">
            <a:schemeClr val="accent1"/>
          </a:effectRef>
          <a:fontRef idx="minor">
            <a:schemeClr val="lt1"/>
          </a:fontRef>
        </p:style>
        <p:txBody>
          <a:bodyPr wrap="square" rtlCol="0" anchor="ctr">
            <a:noAutofit/>
          </a:bodyPr>
          <a:lstStyle/>
          <a:p>
            <a:pPr algn="ctr"/>
            <a:endParaRPr lang="en-US" dirty="0"/>
          </a:p>
        </p:txBody>
      </p:sp>
      <p:sp>
        <p:nvSpPr>
          <p:cNvPr id="2" name="Title 1">
            <a:extLst>
              <a:ext uri="{FF2B5EF4-FFF2-40B4-BE49-F238E27FC236}">
                <a16:creationId xmlns:a16="http://schemas.microsoft.com/office/drawing/2014/main" id="{0EC148E7-F2C0-4A40-8F1D-35498A4102FB}"/>
              </a:ext>
            </a:extLst>
          </p:cNvPr>
          <p:cNvSpPr>
            <a:spLocks noGrp="1"/>
          </p:cNvSpPr>
          <p:nvPr>
            <p:ph type="title"/>
          </p:nvPr>
        </p:nvSpPr>
        <p:spPr>
          <a:xfrm>
            <a:off x="1771650" y="1581151"/>
            <a:ext cx="6000750" cy="1005534"/>
          </a:xfrm>
        </p:spPr>
        <p:txBody>
          <a:bodyPr vert="horz" lIns="91440" tIns="45720" rIns="91440" bIns="45720" rtlCol="0" anchor="b">
            <a:normAutofit fontScale="90000"/>
          </a:bodyPr>
          <a:lstStyle/>
          <a:p>
            <a:pPr algn="ctr"/>
            <a:r>
              <a:rPr lang="en-US" sz="4800" dirty="0">
                <a:solidFill>
                  <a:schemeClr val="tx1"/>
                </a:solidFill>
                <a:latin typeface="Bodoni MT" panose="02070603080606020203" pitchFamily="18" charset="0"/>
              </a:rPr>
              <a:t>DSS Community Options</a:t>
            </a:r>
            <a:br>
              <a:rPr lang="en-US" sz="4800" dirty="0">
                <a:solidFill>
                  <a:schemeClr val="tx1"/>
                </a:solidFill>
                <a:latin typeface="Bodoni MT" panose="02070603080606020203" pitchFamily="18" charset="0"/>
              </a:rPr>
            </a:br>
            <a:endParaRPr lang="en-US" sz="4800" dirty="0">
              <a:latin typeface="Bodoni MT" panose="02070603080606020203" pitchFamily="18" charset="0"/>
            </a:endParaRPr>
          </a:p>
        </p:txBody>
      </p:sp>
      <p:sp>
        <p:nvSpPr>
          <p:cNvPr id="3" name="Text Placeholder 2">
            <a:extLst>
              <a:ext uri="{FF2B5EF4-FFF2-40B4-BE49-F238E27FC236}">
                <a16:creationId xmlns:a16="http://schemas.microsoft.com/office/drawing/2014/main" id="{EA03B9DA-F4FD-4F51-932F-83AB5E7B4776}"/>
              </a:ext>
            </a:extLst>
          </p:cNvPr>
          <p:cNvSpPr>
            <a:spLocks noGrp="1"/>
          </p:cNvSpPr>
          <p:nvPr>
            <p:ph type="body" idx="1"/>
          </p:nvPr>
        </p:nvSpPr>
        <p:spPr>
          <a:xfrm>
            <a:off x="1365546" y="2992967"/>
            <a:ext cx="6426398" cy="1947333"/>
          </a:xfrm>
        </p:spPr>
        <p:txBody>
          <a:bodyPr vert="horz" lIns="91440" tIns="45720" rIns="91440" bIns="45720" rtlCol="0" anchor="t">
            <a:normAutofit/>
          </a:bodyPr>
          <a:lstStyle/>
          <a:p>
            <a:pPr algn="ctr"/>
            <a:endParaRPr lang="en-US" sz="2100" dirty="0">
              <a:solidFill>
                <a:schemeClr val="tx1"/>
              </a:solidFill>
              <a:latin typeface="Bodoni MT" panose="02070603080606020203" pitchFamily="18" charset="0"/>
            </a:endParaRPr>
          </a:p>
          <a:p>
            <a:pPr algn="ctr"/>
            <a:r>
              <a:rPr lang="en-US" sz="2100" dirty="0">
                <a:solidFill>
                  <a:schemeClr val="tx1"/>
                </a:solidFill>
                <a:latin typeface="Bodoni MT" panose="02070603080606020203" pitchFamily="18" charset="0"/>
              </a:rPr>
              <a:t>Jennifer Cavallaro   Email: Jennifer.Cavallaro@ct.gov</a:t>
            </a:r>
          </a:p>
          <a:p>
            <a:pPr algn="ctr"/>
            <a:endParaRPr lang="en-US" sz="2100" dirty="0">
              <a:solidFill>
                <a:schemeClr val="tx1"/>
              </a:solidFill>
              <a:latin typeface="Bodoni MT" panose="02070603080606020203" pitchFamily="18" charset="0"/>
            </a:endParaRPr>
          </a:p>
          <a:p>
            <a:pPr algn="ctr"/>
            <a:r>
              <a:rPr lang="en-US" sz="2100" dirty="0">
                <a:solidFill>
                  <a:schemeClr val="tx1"/>
                </a:solidFill>
                <a:latin typeface="Bodoni MT" panose="02070603080606020203" pitchFamily="18" charset="0"/>
              </a:rPr>
              <a:t>Melva Cooper    Email: Melva.Cooper@ct.gov</a:t>
            </a:r>
          </a:p>
        </p:txBody>
      </p:sp>
      <p:sp>
        <p:nvSpPr>
          <p:cNvPr id="5" name="Slide Number Placeholder 4">
            <a:extLst>
              <a:ext uri="{FF2B5EF4-FFF2-40B4-BE49-F238E27FC236}">
                <a16:creationId xmlns:a16="http://schemas.microsoft.com/office/drawing/2014/main" id="{9A280BF2-FCB0-4C29-B180-80EE87B76D7B}"/>
              </a:ext>
            </a:extLst>
          </p:cNvPr>
          <p:cNvSpPr>
            <a:spLocks noGrp="1"/>
          </p:cNvSpPr>
          <p:nvPr>
            <p:ph type="sldNum" sz="quarter" idx="12"/>
          </p:nvPr>
        </p:nvSpPr>
        <p:spPr>
          <a:xfrm>
            <a:off x="7772400" y="5578475"/>
            <a:ext cx="856683" cy="669925"/>
          </a:xfrm>
        </p:spPr>
        <p:txBody>
          <a:bodyPr vert="horz" lIns="91440" tIns="45720" rIns="91440" bIns="45720" rtlCol="0" anchor="b">
            <a:normAutofit/>
          </a:bodyPr>
          <a:lstStyle/>
          <a:p>
            <a:pPr>
              <a:spcAft>
                <a:spcPts val="600"/>
              </a:spcAft>
              <a:defRPr/>
            </a:pPr>
            <a:fld id="{120F9A6D-C033-4D6D-9AA8-89024EE4BA4D}" type="slidenum">
              <a:rPr lang="en-US" sz="1000" b="0" i="0" kern="1200" dirty="0">
                <a:solidFill>
                  <a:schemeClr val="bg2">
                    <a:lumMod val="50000"/>
                  </a:schemeClr>
                </a:solidFill>
                <a:effectLst/>
                <a:latin typeface="+mn-lt"/>
                <a:ea typeface="+mn-ea"/>
                <a:cs typeface="+mn-cs"/>
              </a:rPr>
              <a:pPr>
                <a:spcAft>
                  <a:spcPts val="600"/>
                </a:spcAft>
                <a:defRPr/>
              </a:pPr>
              <a:t>20</a:t>
            </a:fld>
            <a:endParaRPr lang="en-US" sz="1000" b="0" i="0" kern="1200" dirty="0">
              <a:solidFill>
                <a:schemeClr val="bg2">
                  <a:lumMod val="50000"/>
                </a:schemeClr>
              </a:solidFill>
              <a:effectLst/>
              <a:latin typeface="+mn-lt"/>
              <a:ea typeface="+mn-ea"/>
              <a:cs typeface="+mn-cs"/>
            </a:endParaRPr>
          </a:p>
        </p:txBody>
      </p:sp>
    </p:spTree>
    <p:extLst>
      <p:ext uri="{BB962C8B-B14F-4D97-AF65-F5344CB8AC3E}">
        <p14:creationId xmlns:p14="http://schemas.microsoft.com/office/powerpoint/2010/main" val="60074635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gradFill rotWithShape="1">
          <a:gsLst>
            <a:gs pos="10000">
              <a:schemeClr val="bg2">
                <a:tint val="97000"/>
                <a:hueMod val="92000"/>
                <a:satMod val="169000"/>
                <a:lumMod val="164000"/>
              </a:schemeClr>
            </a:gs>
            <a:gs pos="100000">
              <a:schemeClr val="bg2">
                <a:shade val="96000"/>
                <a:satMod val="120000"/>
                <a:lumMod val="90000"/>
              </a:schemeClr>
            </a:gs>
          </a:gsLst>
          <a:lin ang="6120000" scaled="1"/>
        </a:gradFill>
        <a:effectLst/>
      </p:bgPr>
    </p:bg>
    <p:spTree>
      <p:nvGrpSpPr>
        <p:cNvPr id="1" name=""/>
        <p:cNvGrpSpPr/>
        <p:nvPr/>
      </p:nvGrpSpPr>
      <p:grpSpPr>
        <a:xfrm>
          <a:off x="0" y="0"/>
          <a:ext cx="0" cy="0"/>
          <a:chOff x="0" y="0"/>
          <a:chExt cx="0" cy="0"/>
        </a:xfrm>
      </p:grpSpPr>
      <p:cxnSp>
        <p:nvCxnSpPr>
          <p:cNvPr id="10" name="Straight Connector 9">
            <a:extLst>
              <a:ext uri="{FF2B5EF4-FFF2-40B4-BE49-F238E27FC236}">
                <a16:creationId xmlns:a16="http://schemas.microsoft.com/office/drawing/2014/main" id="{FEB90296-CFE0-401D-9CA3-32966EC4F01D}"/>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6171009" y="8467"/>
            <a:ext cx="2857500" cy="3810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a:extLst>
              <a:ext uri="{FF2B5EF4-FFF2-40B4-BE49-F238E27FC236}">
                <a16:creationId xmlns:a16="http://schemas.microsoft.com/office/drawing/2014/main" id="{08C9B4EE-7611-4ED9-B356-7BDD377C39B0}"/>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4581127" y="91545"/>
            <a:ext cx="4560491" cy="608065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4" name="Straight Connector 13">
            <a:extLst>
              <a:ext uri="{FF2B5EF4-FFF2-40B4-BE49-F238E27FC236}">
                <a16:creationId xmlns:a16="http://schemas.microsoft.com/office/drawing/2014/main" id="{4A4F266A-F2F7-47CD-8BBC-E3777E982FD2}"/>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5426868" y="228600"/>
            <a:ext cx="3714750" cy="4953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6" name="Straight Connector 15">
            <a:extLst>
              <a:ext uri="{FF2B5EF4-FFF2-40B4-BE49-F238E27FC236}">
                <a16:creationId xmlns:a16="http://schemas.microsoft.com/office/drawing/2014/main" id="{20D69C80-8919-4A32-B897-F2A21F940574}"/>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5501877" y="32278"/>
            <a:ext cx="3639742" cy="485298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8" name="Straight Connector 17">
            <a:extLst>
              <a:ext uri="{FF2B5EF4-FFF2-40B4-BE49-F238E27FC236}">
                <a16:creationId xmlns:a16="http://schemas.microsoft.com/office/drawing/2014/main" id="{F427B072-CC5B-481B-9719-8CD4C54444BE}"/>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5884069" y="609601"/>
            <a:ext cx="3257549" cy="434339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sp useBgFill="1">
        <p:nvSpPr>
          <p:cNvPr id="20" name="Rectangle 19">
            <a:extLst>
              <a:ext uri="{FF2B5EF4-FFF2-40B4-BE49-F238E27FC236}">
                <a16:creationId xmlns:a16="http://schemas.microsoft.com/office/drawing/2014/main" id="{EB88142C-D3C4-43DC-A844-A7D9ECB0F5C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E5AB53E5-F2BD-4481-AF7D-3212A102E1B4}"/>
              </a:ext>
            </a:extLst>
          </p:cNvPr>
          <p:cNvSpPr>
            <a:spLocks noGrp="1"/>
          </p:cNvSpPr>
          <p:nvPr>
            <p:ph type="title"/>
          </p:nvPr>
        </p:nvSpPr>
        <p:spPr>
          <a:xfrm>
            <a:off x="513159" y="685799"/>
            <a:ext cx="3585861" cy="4892676"/>
          </a:xfrm>
        </p:spPr>
        <p:txBody>
          <a:bodyPr vert="horz" lIns="91440" tIns="45720" rIns="91440" bIns="45720" rtlCol="0" anchor="ctr">
            <a:normAutofit/>
          </a:bodyPr>
          <a:lstStyle/>
          <a:p>
            <a:pPr algn="r"/>
            <a:r>
              <a:rPr lang="en-US" sz="3500" b="1" i="0" u="none" strike="noStrike" baseline="0" dirty="0"/>
              <a:t>hOME AND COMMUNITY BASED SETTINGS REQUIREMENTS</a:t>
            </a:r>
            <a:endParaRPr lang="en-US" sz="3500" dirty="0"/>
          </a:p>
        </p:txBody>
      </p:sp>
      <p:sp>
        <p:nvSpPr>
          <p:cNvPr id="22" name="Rectangle 21">
            <a:extLst>
              <a:ext uri="{FF2B5EF4-FFF2-40B4-BE49-F238E27FC236}">
                <a16:creationId xmlns:a16="http://schemas.microsoft.com/office/drawing/2014/main" id="{416DC9EF-092A-4FEF-8A40-0E509CA7985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71999" y="0"/>
            <a:ext cx="4572001" cy="6858000"/>
          </a:xfrm>
          <a:prstGeom prst="rect">
            <a:avLst/>
          </a:prstGeom>
          <a:solidFill>
            <a:schemeClr val="bg2">
              <a:alpha val="97000"/>
            </a:schemeClr>
          </a:solidFill>
          <a:ln>
            <a:noFill/>
          </a:ln>
          <a:effectLst/>
        </p:spPr>
        <p:style>
          <a:lnRef idx="2">
            <a:schemeClr val="accent1">
              <a:shade val="50000"/>
            </a:schemeClr>
          </a:lnRef>
          <a:fillRef idx="1001">
            <a:schemeClr val="dk2"/>
          </a:fillRef>
          <a:effectRef idx="0">
            <a:schemeClr val="accent1"/>
          </a:effectRef>
          <a:fontRef idx="minor">
            <a:schemeClr val="lt1"/>
          </a:fontRef>
        </p:style>
        <p:txBody>
          <a:bodyPr rtlCol="0" anchor="ctr"/>
          <a:lstStyle/>
          <a:p>
            <a:pPr algn="ctr"/>
            <a:endParaRPr lang="en-US" dirty="0"/>
          </a:p>
        </p:txBody>
      </p:sp>
      <p:sp>
        <p:nvSpPr>
          <p:cNvPr id="3" name="Text Placeholder 2">
            <a:extLst>
              <a:ext uri="{FF2B5EF4-FFF2-40B4-BE49-F238E27FC236}">
                <a16:creationId xmlns:a16="http://schemas.microsoft.com/office/drawing/2014/main" id="{4AF17657-1CAE-4E40-9481-98079BAC3D11}"/>
              </a:ext>
            </a:extLst>
          </p:cNvPr>
          <p:cNvSpPr>
            <a:spLocks noGrp="1"/>
          </p:cNvSpPr>
          <p:nvPr>
            <p:ph type="body" idx="1"/>
          </p:nvPr>
        </p:nvSpPr>
        <p:spPr>
          <a:xfrm>
            <a:off x="4944761" y="685799"/>
            <a:ext cx="3612429" cy="6080654"/>
          </a:xfrm>
        </p:spPr>
        <p:txBody>
          <a:bodyPr vert="horz" lIns="91440" tIns="45720" rIns="91440" bIns="45720" rtlCol="0" anchor="ctr">
            <a:normAutofit fontScale="55000" lnSpcReduction="20000"/>
          </a:bodyPr>
          <a:lstStyle/>
          <a:p>
            <a:pPr marL="285750" indent="-285750">
              <a:lnSpc>
                <a:spcPct val="90000"/>
              </a:lnSpc>
              <a:buFont typeface="Wingdings" panose="05000000000000000000" pitchFamily="2" charset="2"/>
              <a:buChar char="Ø"/>
            </a:pPr>
            <a:r>
              <a:rPr lang="en-US" sz="3300" dirty="0">
                <a:solidFill>
                  <a:schemeClr val="tx1"/>
                </a:solidFill>
                <a:latin typeface="Bodoni MT" panose="02070603080606020203" pitchFamily="18" charset="0"/>
              </a:rPr>
              <a:t>The CMS Final Rule  became effective on  March 17, 2014. </a:t>
            </a:r>
          </a:p>
          <a:p>
            <a:pPr>
              <a:lnSpc>
                <a:spcPct val="90000"/>
              </a:lnSpc>
            </a:pPr>
            <a:endParaRPr lang="en-US" sz="3300" dirty="0">
              <a:solidFill>
                <a:schemeClr val="tx1"/>
              </a:solidFill>
              <a:latin typeface="Bodoni MT" panose="02070603080606020203" pitchFamily="18" charset="0"/>
            </a:endParaRPr>
          </a:p>
          <a:p>
            <a:pPr marL="285750" indent="-285750">
              <a:lnSpc>
                <a:spcPct val="90000"/>
              </a:lnSpc>
              <a:buFont typeface="Wingdings" panose="05000000000000000000" pitchFamily="2" charset="2"/>
              <a:buChar char="Ø"/>
            </a:pPr>
            <a:r>
              <a:rPr lang="en-GB" sz="3300" dirty="0">
                <a:solidFill>
                  <a:schemeClr val="tx1"/>
                </a:solidFill>
                <a:effectLst/>
                <a:latin typeface="Bodoni MT" panose="02070603080606020203" pitchFamily="18" charset="0"/>
                <a:ea typeface="Arial" panose="020B0604020202020204" pitchFamily="34" charset="0"/>
                <a:cs typeface="Arial" panose="020B0604020202020204" pitchFamily="34" charset="0"/>
              </a:rPr>
              <a:t>Transition Period to achieve full compliance with the HCBS Final Rule is March 17, 2023.</a:t>
            </a:r>
            <a:endParaRPr lang="en-US" sz="3300" dirty="0">
              <a:solidFill>
                <a:schemeClr val="tx1"/>
              </a:solidFill>
              <a:effectLst/>
              <a:latin typeface="Bodoni MT" panose="02070603080606020203" pitchFamily="18" charset="0"/>
              <a:ea typeface="Arial" panose="020B0604020202020204" pitchFamily="34" charset="0"/>
              <a:cs typeface="Arial" panose="020B0604020202020204" pitchFamily="34" charset="0"/>
            </a:endParaRPr>
          </a:p>
          <a:p>
            <a:pPr algn="ctr">
              <a:lnSpc>
                <a:spcPct val="90000"/>
              </a:lnSpc>
            </a:pPr>
            <a:endParaRPr lang="en-US" sz="3300" b="0" i="0" u="none" strike="noStrike" baseline="0" dirty="0">
              <a:solidFill>
                <a:schemeClr val="tx2">
                  <a:lumMod val="60000"/>
                  <a:lumOff val="40000"/>
                </a:schemeClr>
              </a:solidFill>
              <a:latin typeface="Bodoni MT" panose="02070603080606020203" pitchFamily="18" charset="0"/>
            </a:endParaRPr>
          </a:p>
          <a:p>
            <a:pPr marL="285750" marR="0" indent="-285750" algn="l">
              <a:buFont typeface="Wingdings" panose="05000000000000000000" pitchFamily="2" charset="2"/>
              <a:buChar char="Ø"/>
            </a:pPr>
            <a:r>
              <a:rPr lang="en-US" sz="3300" b="0" i="0" u="none" strike="noStrike" baseline="0" dirty="0">
                <a:solidFill>
                  <a:schemeClr val="tx1"/>
                </a:solidFill>
                <a:latin typeface="Bodoni MT" panose="02070603080606020203" pitchFamily="18" charset="0"/>
              </a:rPr>
              <a:t>The home and community-based setting requirements establish an outcome-oriented definition that focuses on the nature and quality of individuals’ experiences</a:t>
            </a:r>
            <a:r>
              <a:rPr lang="en-US" sz="3300" dirty="0">
                <a:solidFill>
                  <a:schemeClr val="tx1"/>
                </a:solidFill>
                <a:latin typeface="Bodoni MT" panose="02070603080606020203" pitchFamily="18" charset="0"/>
              </a:rPr>
              <a:t>.</a:t>
            </a:r>
            <a:endParaRPr lang="en-US" sz="3300" b="0" i="0" u="none" strike="noStrike" baseline="0" dirty="0">
              <a:solidFill>
                <a:schemeClr val="tx1"/>
              </a:solidFill>
              <a:latin typeface="Bodoni MT" panose="02070603080606020203" pitchFamily="18" charset="0"/>
            </a:endParaRPr>
          </a:p>
          <a:p>
            <a:pPr marL="285750" marR="0" indent="-285750" algn="l">
              <a:buFont typeface="Wingdings" panose="05000000000000000000" pitchFamily="2" charset="2"/>
              <a:buChar char="Ø"/>
            </a:pPr>
            <a:endParaRPr lang="en-US" sz="3300" b="0" i="0" u="none" strike="noStrike" baseline="0" dirty="0">
              <a:solidFill>
                <a:schemeClr val="tx1"/>
              </a:solidFill>
              <a:latin typeface="Bodoni MT" panose="02070603080606020203" pitchFamily="18" charset="0"/>
            </a:endParaRPr>
          </a:p>
          <a:p>
            <a:pPr marL="285750" marR="0" indent="-285750" algn="l">
              <a:buFont typeface="Wingdings" panose="05000000000000000000" pitchFamily="2" charset="2"/>
              <a:buChar char="Ø"/>
            </a:pPr>
            <a:r>
              <a:rPr lang="en-US" sz="3300" b="0" i="0" u="none" strike="noStrike" baseline="0" dirty="0">
                <a:solidFill>
                  <a:schemeClr val="tx1"/>
                </a:solidFill>
                <a:latin typeface="Bodoni MT" panose="02070603080606020203" pitchFamily="18" charset="0"/>
              </a:rPr>
              <a:t>The requirements maximize opportunities for individuals to have access to the benefits of community living and the opportunity to receive services in the most integrated setting.</a:t>
            </a:r>
          </a:p>
          <a:p>
            <a:pPr marR="0">
              <a:lnSpc>
                <a:spcPct val="90000"/>
              </a:lnSpc>
            </a:pPr>
            <a:endParaRPr lang="en-US" sz="1900" b="0" i="0" u="none" strike="noStrike" baseline="0" dirty="0">
              <a:solidFill>
                <a:schemeClr val="tx2">
                  <a:lumMod val="60000"/>
                  <a:lumOff val="40000"/>
                </a:schemeClr>
              </a:solidFill>
            </a:endParaRPr>
          </a:p>
          <a:p>
            <a:pPr>
              <a:lnSpc>
                <a:spcPct val="90000"/>
              </a:lnSpc>
            </a:pPr>
            <a:endParaRPr lang="en-US" sz="1900" dirty="0">
              <a:solidFill>
                <a:schemeClr val="tx2">
                  <a:lumMod val="60000"/>
                  <a:lumOff val="40000"/>
                </a:schemeClr>
              </a:solidFill>
            </a:endParaRPr>
          </a:p>
        </p:txBody>
      </p:sp>
      <p:sp>
        <p:nvSpPr>
          <p:cNvPr id="4" name="Footer Placeholder 3">
            <a:extLst>
              <a:ext uri="{FF2B5EF4-FFF2-40B4-BE49-F238E27FC236}">
                <a16:creationId xmlns:a16="http://schemas.microsoft.com/office/drawing/2014/main" id="{7A012134-3654-4425-A5FA-6AB4C9F3F333}"/>
              </a:ext>
            </a:extLst>
          </p:cNvPr>
          <p:cNvSpPr>
            <a:spLocks noGrp="1"/>
          </p:cNvSpPr>
          <p:nvPr>
            <p:ph type="ftr" sz="quarter" idx="11"/>
          </p:nvPr>
        </p:nvSpPr>
        <p:spPr>
          <a:xfrm>
            <a:off x="513159" y="7067549"/>
            <a:ext cx="5487591" cy="247649"/>
          </a:xfrm>
        </p:spPr>
        <p:txBody>
          <a:bodyPr vert="horz" lIns="91440" tIns="45720" rIns="91440" bIns="45720" rtlCol="0" anchor="t">
            <a:normAutofit/>
          </a:bodyPr>
          <a:lstStyle/>
          <a:p>
            <a:pPr>
              <a:spcAft>
                <a:spcPts val="600"/>
              </a:spcAft>
              <a:defRPr/>
            </a:pPr>
            <a:endParaRPr lang="en-US" b="0" i="0" kern="1200" dirty="0">
              <a:solidFill>
                <a:schemeClr val="tx1">
                  <a:alpha val="60000"/>
                </a:schemeClr>
              </a:solidFill>
              <a:effectLst/>
              <a:latin typeface="+mn-lt"/>
              <a:ea typeface="+mn-ea"/>
              <a:cs typeface="+mn-cs"/>
            </a:endParaRPr>
          </a:p>
        </p:txBody>
      </p:sp>
      <p:sp>
        <p:nvSpPr>
          <p:cNvPr id="5" name="Slide Number Placeholder 4">
            <a:extLst>
              <a:ext uri="{FF2B5EF4-FFF2-40B4-BE49-F238E27FC236}">
                <a16:creationId xmlns:a16="http://schemas.microsoft.com/office/drawing/2014/main" id="{0AA1AD71-4728-4396-A05C-A51BA1EBAA28}"/>
              </a:ext>
            </a:extLst>
          </p:cNvPr>
          <p:cNvSpPr>
            <a:spLocks noGrp="1"/>
          </p:cNvSpPr>
          <p:nvPr>
            <p:ph type="sldNum" sz="quarter" idx="12"/>
          </p:nvPr>
        </p:nvSpPr>
        <p:spPr>
          <a:xfrm>
            <a:off x="7836108" y="5578475"/>
            <a:ext cx="792975" cy="669925"/>
          </a:xfrm>
        </p:spPr>
        <p:txBody>
          <a:bodyPr vert="horz" lIns="91440" tIns="45720" rIns="91440" bIns="45720" rtlCol="0" anchor="b">
            <a:normAutofit/>
          </a:bodyPr>
          <a:lstStyle/>
          <a:p>
            <a:pPr>
              <a:spcAft>
                <a:spcPts val="600"/>
              </a:spcAft>
              <a:defRPr/>
            </a:pPr>
            <a:fld id="{120F9A6D-C033-4D6D-9AA8-89024EE4BA4D}" type="slidenum">
              <a:rPr lang="en-US" sz="1000" b="0" i="0" kern="1200" smtClean="0">
                <a:solidFill>
                  <a:schemeClr val="tx1"/>
                </a:solidFill>
                <a:effectLst/>
                <a:latin typeface="+mn-lt"/>
                <a:ea typeface="+mn-ea"/>
                <a:cs typeface="+mn-cs"/>
              </a:rPr>
              <a:pPr>
                <a:spcAft>
                  <a:spcPts val="600"/>
                </a:spcAft>
                <a:defRPr/>
              </a:pPr>
              <a:t>3</a:t>
            </a:fld>
            <a:endParaRPr lang="en-US" sz="1000" b="0" i="0" kern="1200" dirty="0">
              <a:solidFill>
                <a:schemeClr val="tx1"/>
              </a:solidFill>
              <a:effectLst/>
              <a:latin typeface="+mn-lt"/>
              <a:ea typeface="+mn-ea"/>
              <a:cs typeface="+mn-cs"/>
            </a:endParaRPr>
          </a:p>
        </p:txBody>
      </p:sp>
    </p:spTree>
    <p:extLst>
      <p:ext uri="{BB962C8B-B14F-4D97-AF65-F5344CB8AC3E}">
        <p14:creationId xmlns:p14="http://schemas.microsoft.com/office/powerpoint/2010/main" val="269989467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gradFill rotWithShape="1">
          <a:gsLst>
            <a:gs pos="10000">
              <a:schemeClr val="bg2">
                <a:tint val="97000"/>
                <a:hueMod val="92000"/>
                <a:satMod val="169000"/>
                <a:lumMod val="164000"/>
              </a:schemeClr>
            </a:gs>
            <a:gs pos="100000">
              <a:schemeClr val="bg2">
                <a:shade val="96000"/>
                <a:satMod val="120000"/>
                <a:lumMod val="90000"/>
              </a:schemeClr>
            </a:gs>
          </a:gsLst>
          <a:lin ang="6120000" scaled="1"/>
        </a:gradFill>
        <a:effectLst/>
      </p:bgPr>
    </p:bg>
    <p:spTree>
      <p:nvGrpSpPr>
        <p:cNvPr id="1" name=""/>
        <p:cNvGrpSpPr/>
        <p:nvPr/>
      </p:nvGrpSpPr>
      <p:grpSpPr>
        <a:xfrm>
          <a:off x="0" y="0"/>
          <a:ext cx="0" cy="0"/>
          <a:chOff x="0" y="0"/>
          <a:chExt cx="0" cy="0"/>
        </a:xfrm>
      </p:grpSpPr>
      <p:cxnSp>
        <p:nvCxnSpPr>
          <p:cNvPr id="10" name="Straight Connector 9">
            <a:extLst>
              <a:ext uri="{FF2B5EF4-FFF2-40B4-BE49-F238E27FC236}">
                <a16:creationId xmlns:a16="http://schemas.microsoft.com/office/drawing/2014/main" id="{FEB90296-CFE0-401D-9CA3-32966EC4F01D}"/>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6171009" y="8467"/>
            <a:ext cx="2857500" cy="3810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a:extLst>
              <a:ext uri="{FF2B5EF4-FFF2-40B4-BE49-F238E27FC236}">
                <a16:creationId xmlns:a16="http://schemas.microsoft.com/office/drawing/2014/main" id="{08C9B4EE-7611-4ED9-B356-7BDD377C39B0}"/>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4581127" y="91545"/>
            <a:ext cx="4560491" cy="608065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4" name="Straight Connector 13">
            <a:extLst>
              <a:ext uri="{FF2B5EF4-FFF2-40B4-BE49-F238E27FC236}">
                <a16:creationId xmlns:a16="http://schemas.microsoft.com/office/drawing/2014/main" id="{4A4F266A-F2F7-47CD-8BBC-E3777E982FD2}"/>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5426868" y="228600"/>
            <a:ext cx="3714750" cy="4953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6" name="Straight Connector 15">
            <a:extLst>
              <a:ext uri="{FF2B5EF4-FFF2-40B4-BE49-F238E27FC236}">
                <a16:creationId xmlns:a16="http://schemas.microsoft.com/office/drawing/2014/main" id="{20D69C80-8919-4A32-B897-F2A21F940574}"/>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5501877" y="32278"/>
            <a:ext cx="3639742" cy="485298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8" name="Straight Connector 17">
            <a:extLst>
              <a:ext uri="{FF2B5EF4-FFF2-40B4-BE49-F238E27FC236}">
                <a16:creationId xmlns:a16="http://schemas.microsoft.com/office/drawing/2014/main" id="{F427B072-CC5B-481B-9719-8CD4C54444BE}"/>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5884069" y="609601"/>
            <a:ext cx="3257549" cy="434339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sp useBgFill="1">
        <p:nvSpPr>
          <p:cNvPr id="20" name="Rectangle 19">
            <a:extLst>
              <a:ext uri="{FF2B5EF4-FFF2-40B4-BE49-F238E27FC236}">
                <a16:creationId xmlns:a16="http://schemas.microsoft.com/office/drawing/2014/main" id="{EB88142C-D3C4-43DC-A844-A7D9ECB0F5C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97EE35F2-3BC0-4D06-84F0-866E90D8D4DE}"/>
              </a:ext>
            </a:extLst>
          </p:cNvPr>
          <p:cNvSpPr>
            <a:spLocks noGrp="1"/>
          </p:cNvSpPr>
          <p:nvPr>
            <p:ph type="title"/>
          </p:nvPr>
        </p:nvSpPr>
        <p:spPr>
          <a:xfrm>
            <a:off x="513159" y="685799"/>
            <a:ext cx="3585861" cy="4892676"/>
          </a:xfrm>
        </p:spPr>
        <p:txBody>
          <a:bodyPr vert="horz" lIns="91440" tIns="45720" rIns="91440" bIns="45720" rtlCol="0" anchor="ctr">
            <a:normAutofit/>
          </a:bodyPr>
          <a:lstStyle/>
          <a:p>
            <a:pPr algn="r"/>
            <a:r>
              <a:rPr lang="en-US" sz="3500" b="1" i="0" u="none" strike="noStrike" baseline="0" dirty="0"/>
              <a:t>HOME AND COMMUNITY BASED SETTINGs REQUIREMENTS</a:t>
            </a:r>
            <a:endParaRPr lang="en-US" sz="3500" dirty="0"/>
          </a:p>
        </p:txBody>
      </p:sp>
      <p:sp>
        <p:nvSpPr>
          <p:cNvPr id="22" name="Rectangle 21">
            <a:extLst>
              <a:ext uri="{FF2B5EF4-FFF2-40B4-BE49-F238E27FC236}">
                <a16:creationId xmlns:a16="http://schemas.microsoft.com/office/drawing/2014/main" id="{416DC9EF-092A-4FEF-8A40-0E509CA7985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71999" y="0"/>
            <a:ext cx="4572001" cy="6858000"/>
          </a:xfrm>
          <a:prstGeom prst="rect">
            <a:avLst/>
          </a:prstGeom>
          <a:solidFill>
            <a:schemeClr val="bg2">
              <a:alpha val="97000"/>
            </a:schemeClr>
          </a:solidFill>
          <a:ln>
            <a:noFill/>
          </a:ln>
          <a:effectLst/>
        </p:spPr>
        <p:style>
          <a:lnRef idx="2">
            <a:schemeClr val="accent1">
              <a:shade val="50000"/>
            </a:schemeClr>
          </a:lnRef>
          <a:fillRef idx="1001">
            <a:schemeClr val="dk2"/>
          </a:fillRef>
          <a:effectRef idx="0">
            <a:schemeClr val="accent1"/>
          </a:effectRef>
          <a:fontRef idx="minor">
            <a:schemeClr val="lt1"/>
          </a:fontRef>
        </p:style>
        <p:txBody>
          <a:bodyPr rtlCol="0" anchor="ctr"/>
          <a:lstStyle/>
          <a:p>
            <a:pPr algn="ctr"/>
            <a:endParaRPr lang="en-US" dirty="0"/>
          </a:p>
        </p:txBody>
      </p:sp>
      <p:sp>
        <p:nvSpPr>
          <p:cNvPr id="3" name="Text Placeholder 2">
            <a:extLst>
              <a:ext uri="{FF2B5EF4-FFF2-40B4-BE49-F238E27FC236}">
                <a16:creationId xmlns:a16="http://schemas.microsoft.com/office/drawing/2014/main" id="{966D3894-6325-4AA9-A461-5F27B957432F}"/>
              </a:ext>
            </a:extLst>
          </p:cNvPr>
          <p:cNvSpPr>
            <a:spLocks noGrp="1"/>
          </p:cNvSpPr>
          <p:nvPr>
            <p:ph type="body" idx="1"/>
          </p:nvPr>
        </p:nvSpPr>
        <p:spPr>
          <a:xfrm>
            <a:off x="4768152" y="806919"/>
            <a:ext cx="3612429" cy="4869981"/>
          </a:xfrm>
        </p:spPr>
        <p:txBody>
          <a:bodyPr vert="horz" lIns="91440" tIns="45720" rIns="91440" bIns="45720" rtlCol="0" anchor="ctr">
            <a:normAutofit fontScale="92500" lnSpcReduction="20000"/>
          </a:bodyPr>
          <a:lstStyle/>
          <a:p>
            <a:pPr marR="0" algn="ctr">
              <a:lnSpc>
                <a:spcPct val="90000"/>
              </a:lnSpc>
            </a:pPr>
            <a:r>
              <a:rPr lang="en-US" sz="1900" dirty="0">
                <a:solidFill>
                  <a:schemeClr val="tx1"/>
                </a:solidFill>
                <a:latin typeface="Bodoni MT" panose="02070603080606020203" pitchFamily="18" charset="0"/>
              </a:rPr>
              <a:t>CMS SETTINGS REQUIREMENTS</a:t>
            </a:r>
          </a:p>
          <a:p>
            <a:pPr marL="342900" marR="0" indent="-342900">
              <a:lnSpc>
                <a:spcPct val="90000"/>
              </a:lnSpc>
              <a:buFont typeface="Wingdings" panose="05000000000000000000" pitchFamily="2" charset="2"/>
              <a:buChar char="Ø"/>
            </a:pPr>
            <a:endParaRPr lang="en-US" sz="1900" b="0" i="0" u="none" strike="noStrike" baseline="0" dirty="0">
              <a:solidFill>
                <a:schemeClr val="tx1"/>
              </a:solidFill>
              <a:latin typeface="Bodoni MT" panose="02070603080606020203" pitchFamily="18" charset="0"/>
            </a:endParaRPr>
          </a:p>
          <a:p>
            <a:pPr marL="342900" marR="0" indent="-342900">
              <a:lnSpc>
                <a:spcPct val="90000"/>
              </a:lnSpc>
              <a:buFont typeface="Wingdings" panose="05000000000000000000" pitchFamily="2" charset="2"/>
              <a:buChar char="Ø"/>
            </a:pPr>
            <a:r>
              <a:rPr lang="en-US" sz="2200" b="0" i="0" u="none" strike="noStrike" baseline="0" dirty="0">
                <a:solidFill>
                  <a:schemeClr val="tx1"/>
                </a:solidFill>
                <a:latin typeface="Bodoni MT" panose="02070603080606020203" pitchFamily="18" charset="0"/>
              </a:rPr>
              <a:t>Ensures an individual’s rights of privacy, dignity, respect, and freedom from coercion and restraint.</a:t>
            </a:r>
          </a:p>
          <a:p>
            <a:pPr marL="342900" marR="0" indent="-342900">
              <a:lnSpc>
                <a:spcPct val="90000"/>
              </a:lnSpc>
              <a:buFont typeface="Wingdings" panose="05000000000000000000" pitchFamily="2" charset="2"/>
              <a:buChar char="Ø"/>
            </a:pPr>
            <a:endParaRPr lang="en-US" sz="2200" b="0" i="0" u="none" strike="noStrike" baseline="0" dirty="0">
              <a:solidFill>
                <a:schemeClr val="tx1"/>
              </a:solidFill>
              <a:latin typeface="Bodoni MT" panose="02070603080606020203" pitchFamily="18" charset="0"/>
            </a:endParaRPr>
          </a:p>
          <a:p>
            <a:pPr marL="342900" marR="0" indent="-342900">
              <a:lnSpc>
                <a:spcPct val="90000"/>
              </a:lnSpc>
              <a:buFont typeface="Wingdings" panose="05000000000000000000" pitchFamily="2" charset="2"/>
              <a:buChar char="Ø"/>
            </a:pPr>
            <a:r>
              <a:rPr lang="en-US" sz="2200" b="0" i="0" u="none" strike="noStrike" baseline="0" dirty="0">
                <a:solidFill>
                  <a:schemeClr val="tx1"/>
                </a:solidFill>
                <a:latin typeface="Bodoni MT" panose="02070603080606020203" pitchFamily="18" charset="0"/>
              </a:rPr>
              <a:t>Optimizes individual initiative, autonomy, and independence in making life choices.</a:t>
            </a:r>
          </a:p>
          <a:p>
            <a:pPr marR="0">
              <a:lnSpc>
                <a:spcPct val="90000"/>
              </a:lnSpc>
            </a:pPr>
            <a:endParaRPr lang="en-US" sz="2200" b="0" i="0" u="none" strike="noStrike" baseline="0" dirty="0">
              <a:solidFill>
                <a:schemeClr val="tx1"/>
              </a:solidFill>
              <a:latin typeface="Bodoni MT" panose="02070603080606020203" pitchFamily="18" charset="0"/>
            </a:endParaRPr>
          </a:p>
          <a:p>
            <a:pPr marL="342900" marR="0" indent="-342900">
              <a:lnSpc>
                <a:spcPct val="90000"/>
              </a:lnSpc>
              <a:buFont typeface="Wingdings" panose="05000000000000000000" pitchFamily="2" charset="2"/>
              <a:buChar char="Ø"/>
            </a:pPr>
            <a:r>
              <a:rPr lang="en-US" sz="2200" b="0" i="0" u="none" strike="noStrike" baseline="0" dirty="0">
                <a:solidFill>
                  <a:schemeClr val="tx1"/>
                </a:solidFill>
                <a:latin typeface="Bodoni MT" panose="02070603080606020203" pitchFamily="18" charset="0"/>
              </a:rPr>
              <a:t>Facilitates individual choice regarding services and supports, and who provides them.</a:t>
            </a:r>
          </a:p>
          <a:p>
            <a:pPr>
              <a:lnSpc>
                <a:spcPct val="90000"/>
              </a:lnSpc>
            </a:pPr>
            <a:endParaRPr lang="en-US" sz="1900" dirty="0">
              <a:solidFill>
                <a:schemeClr val="tx2">
                  <a:lumMod val="60000"/>
                  <a:lumOff val="40000"/>
                </a:schemeClr>
              </a:solidFill>
            </a:endParaRPr>
          </a:p>
        </p:txBody>
      </p:sp>
      <p:sp>
        <p:nvSpPr>
          <p:cNvPr id="4" name="Footer Placeholder 3">
            <a:extLst>
              <a:ext uri="{FF2B5EF4-FFF2-40B4-BE49-F238E27FC236}">
                <a16:creationId xmlns:a16="http://schemas.microsoft.com/office/drawing/2014/main" id="{BB67D588-AE9E-4012-AA42-99699C774962}"/>
              </a:ext>
            </a:extLst>
          </p:cNvPr>
          <p:cNvSpPr>
            <a:spLocks noGrp="1"/>
          </p:cNvSpPr>
          <p:nvPr>
            <p:ph type="ftr" sz="quarter" idx="11"/>
          </p:nvPr>
        </p:nvSpPr>
        <p:spPr>
          <a:xfrm flipV="1">
            <a:off x="513159" y="6825721"/>
            <a:ext cx="5657850" cy="91546"/>
          </a:xfrm>
        </p:spPr>
        <p:txBody>
          <a:bodyPr vert="horz" lIns="91440" tIns="45720" rIns="91440" bIns="45720" rtlCol="0" anchor="t">
            <a:normAutofit fontScale="25000" lnSpcReduction="20000"/>
          </a:bodyPr>
          <a:lstStyle/>
          <a:p>
            <a:pPr>
              <a:spcAft>
                <a:spcPts val="600"/>
              </a:spcAft>
              <a:defRPr/>
            </a:pPr>
            <a:endParaRPr lang="en-US" b="0" i="0" kern="1200" dirty="0">
              <a:solidFill>
                <a:schemeClr val="tx1">
                  <a:alpha val="60000"/>
                </a:schemeClr>
              </a:solidFill>
              <a:effectLst/>
              <a:latin typeface="+mn-lt"/>
              <a:ea typeface="+mn-ea"/>
              <a:cs typeface="+mn-cs"/>
            </a:endParaRPr>
          </a:p>
        </p:txBody>
      </p:sp>
      <p:sp>
        <p:nvSpPr>
          <p:cNvPr id="5" name="Slide Number Placeholder 4">
            <a:extLst>
              <a:ext uri="{FF2B5EF4-FFF2-40B4-BE49-F238E27FC236}">
                <a16:creationId xmlns:a16="http://schemas.microsoft.com/office/drawing/2014/main" id="{9F7D9ABA-DE40-4213-A402-3C770CE22D7B}"/>
              </a:ext>
            </a:extLst>
          </p:cNvPr>
          <p:cNvSpPr>
            <a:spLocks noGrp="1"/>
          </p:cNvSpPr>
          <p:nvPr>
            <p:ph type="sldNum" sz="quarter" idx="12"/>
          </p:nvPr>
        </p:nvSpPr>
        <p:spPr>
          <a:xfrm>
            <a:off x="7836108" y="5578475"/>
            <a:ext cx="792975" cy="669925"/>
          </a:xfrm>
        </p:spPr>
        <p:txBody>
          <a:bodyPr vert="horz" lIns="91440" tIns="45720" rIns="91440" bIns="45720" rtlCol="0" anchor="b">
            <a:normAutofit/>
          </a:bodyPr>
          <a:lstStyle/>
          <a:p>
            <a:pPr>
              <a:spcAft>
                <a:spcPts val="600"/>
              </a:spcAft>
              <a:defRPr/>
            </a:pPr>
            <a:fld id="{120F9A6D-C033-4D6D-9AA8-89024EE4BA4D}" type="slidenum">
              <a:rPr lang="en-US" sz="1000" b="0" i="0" kern="1200">
                <a:solidFill>
                  <a:schemeClr val="tx1"/>
                </a:solidFill>
                <a:effectLst/>
                <a:latin typeface="+mn-lt"/>
                <a:ea typeface="+mn-ea"/>
                <a:cs typeface="+mn-cs"/>
              </a:rPr>
              <a:pPr>
                <a:spcAft>
                  <a:spcPts val="600"/>
                </a:spcAft>
                <a:defRPr/>
              </a:pPr>
              <a:t>4</a:t>
            </a:fld>
            <a:endParaRPr lang="en-US" sz="1000" b="0" i="0" kern="1200" dirty="0">
              <a:solidFill>
                <a:schemeClr val="tx1"/>
              </a:solidFill>
              <a:effectLst/>
              <a:latin typeface="+mn-lt"/>
              <a:ea typeface="+mn-ea"/>
              <a:cs typeface="+mn-cs"/>
            </a:endParaRPr>
          </a:p>
        </p:txBody>
      </p:sp>
    </p:spTree>
    <p:extLst>
      <p:ext uri="{BB962C8B-B14F-4D97-AF65-F5344CB8AC3E}">
        <p14:creationId xmlns:p14="http://schemas.microsoft.com/office/powerpoint/2010/main" val="341784865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gradFill rotWithShape="1">
          <a:gsLst>
            <a:gs pos="10000">
              <a:schemeClr val="bg2">
                <a:tint val="97000"/>
                <a:hueMod val="92000"/>
                <a:satMod val="169000"/>
                <a:lumMod val="164000"/>
              </a:schemeClr>
            </a:gs>
            <a:gs pos="100000">
              <a:schemeClr val="bg2">
                <a:shade val="96000"/>
                <a:satMod val="120000"/>
                <a:lumMod val="90000"/>
              </a:schemeClr>
            </a:gs>
          </a:gsLst>
          <a:lin ang="6120000" scaled="1"/>
        </a:gradFill>
        <a:effectLst/>
      </p:bgPr>
    </p:bg>
    <p:spTree>
      <p:nvGrpSpPr>
        <p:cNvPr id="1" name=""/>
        <p:cNvGrpSpPr/>
        <p:nvPr/>
      </p:nvGrpSpPr>
      <p:grpSpPr>
        <a:xfrm>
          <a:off x="0" y="0"/>
          <a:ext cx="0" cy="0"/>
          <a:chOff x="0" y="0"/>
          <a:chExt cx="0" cy="0"/>
        </a:xfrm>
      </p:grpSpPr>
      <p:cxnSp>
        <p:nvCxnSpPr>
          <p:cNvPr id="10" name="Straight Connector 9">
            <a:extLst>
              <a:ext uri="{FF2B5EF4-FFF2-40B4-BE49-F238E27FC236}">
                <a16:creationId xmlns:a16="http://schemas.microsoft.com/office/drawing/2014/main" id="{FEB90296-CFE0-401D-9CA3-32966EC4F01D}"/>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6171009" y="8467"/>
            <a:ext cx="2857500" cy="3810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a:extLst>
              <a:ext uri="{FF2B5EF4-FFF2-40B4-BE49-F238E27FC236}">
                <a16:creationId xmlns:a16="http://schemas.microsoft.com/office/drawing/2014/main" id="{08C9B4EE-7611-4ED9-B356-7BDD377C39B0}"/>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4581127" y="91545"/>
            <a:ext cx="4560491" cy="608065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4" name="Straight Connector 13">
            <a:extLst>
              <a:ext uri="{FF2B5EF4-FFF2-40B4-BE49-F238E27FC236}">
                <a16:creationId xmlns:a16="http://schemas.microsoft.com/office/drawing/2014/main" id="{4A4F266A-F2F7-47CD-8BBC-E3777E982FD2}"/>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5426868" y="228600"/>
            <a:ext cx="3714750" cy="4953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6" name="Straight Connector 15">
            <a:extLst>
              <a:ext uri="{FF2B5EF4-FFF2-40B4-BE49-F238E27FC236}">
                <a16:creationId xmlns:a16="http://schemas.microsoft.com/office/drawing/2014/main" id="{20D69C80-8919-4A32-B897-F2A21F940574}"/>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5501877" y="32278"/>
            <a:ext cx="3639742" cy="485298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8" name="Straight Connector 17">
            <a:extLst>
              <a:ext uri="{FF2B5EF4-FFF2-40B4-BE49-F238E27FC236}">
                <a16:creationId xmlns:a16="http://schemas.microsoft.com/office/drawing/2014/main" id="{F427B072-CC5B-481B-9719-8CD4C54444BE}"/>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5884069" y="609601"/>
            <a:ext cx="3257549" cy="434339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sp useBgFill="1">
        <p:nvSpPr>
          <p:cNvPr id="20" name="Rectangle 19">
            <a:extLst>
              <a:ext uri="{FF2B5EF4-FFF2-40B4-BE49-F238E27FC236}">
                <a16:creationId xmlns:a16="http://schemas.microsoft.com/office/drawing/2014/main" id="{EB88142C-D3C4-43DC-A844-A7D9ECB0F5C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B2F9F393-1755-456F-916F-FD0493BBBE74}"/>
              </a:ext>
            </a:extLst>
          </p:cNvPr>
          <p:cNvSpPr>
            <a:spLocks noGrp="1"/>
          </p:cNvSpPr>
          <p:nvPr>
            <p:ph type="title"/>
          </p:nvPr>
        </p:nvSpPr>
        <p:spPr>
          <a:xfrm>
            <a:off x="513159" y="685799"/>
            <a:ext cx="3585861" cy="4892676"/>
          </a:xfrm>
        </p:spPr>
        <p:txBody>
          <a:bodyPr vert="horz" lIns="91440" tIns="45720" rIns="91440" bIns="45720" rtlCol="0" anchor="ctr">
            <a:normAutofit/>
          </a:bodyPr>
          <a:lstStyle/>
          <a:p>
            <a:pPr algn="r"/>
            <a:r>
              <a:rPr lang="en-US" sz="3500" b="1" dirty="0"/>
              <a:t>Home and community Based Settings requirements</a:t>
            </a:r>
          </a:p>
        </p:txBody>
      </p:sp>
      <p:sp>
        <p:nvSpPr>
          <p:cNvPr id="22" name="Rectangle 21">
            <a:extLst>
              <a:ext uri="{FF2B5EF4-FFF2-40B4-BE49-F238E27FC236}">
                <a16:creationId xmlns:a16="http://schemas.microsoft.com/office/drawing/2014/main" id="{416DC9EF-092A-4FEF-8A40-0E509CA7985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71999" y="0"/>
            <a:ext cx="4572001" cy="6858000"/>
          </a:xfrm>
          <a:prstGeom prst="rect">
            <a:avLst/>
          </a:prstGeom>
          <a:solidFill>
            <a:schemeClr val="bg2">
              <a:alpha val="97000"/>
            </a:schemeClr>
          </a:solidFill>
          <a:ln>
            <a:noFill/>
          </a:ln>
          <a:effectLst/>
        </p:spPr>
        <p:style>
          <a:lnRef idx="2">
            <a:schemeClr val="accent1">
              <a:shade val="50000"/>
            </a:schemeClr>
          </a:lnRef>
          <a:fillRef idx="1001">
            <a:schemeClr val="dk2"/>
          </a:fillRef>
          <a:effectRef idx="0">
            <a:schemeClr val="accent1"/>
          </a:effectRef>
          <a:fontRef idx="minor">
            <a:schemeClr val="lt1"/>
          </a:fontRef>
        </p:style>
        <p:txBody>
          <a:bodyPr rtlCol="0" anchor="ctr"/>
          <a:lstStyle/>
          <a:p>
            <a:pPr algn="ctr"/>
            <a:endParaRPr lang="en-US" dirty="0"/>
          </a:p>
        </p:txBody>
      </p:sp>
      <p:sp>
        <p:nvSpPr>
          <p:cNvPr id="3" name="Text Placeholder 2">
            <a:extLst>
              <a:ext uri="{FF2B5EF4-FFF2-40B4-BE49-F238E27FC236}">
                <a16:creationId xmlns:a16="http://schemas.microsoft.com/office/drawing/2014/main" id="{8956B176-5B13-4027-926A-8B237E66F8C1}"/>
              </a:ext>
            </a:extLst>
          </p:cNvPr>
          <p:cNvSpPr>
            <a:spLocks noGrp="1"/>
          </p:cNvSpPr>
          <p:nvPr>
            <p:ph type="body" idx="1"/>
          </p:nvPr>
        </p:nvSpPr>
        <p:spPr>
          <a:xfrm>
            <a:off x="4849668" y="388672"/>
            <a:ext cx="3612429" cy="6080655"/>
          </a:xfrm>
        </p:spPr>
        <p:txBody>
          <a:bodyPr vert="horz" lIns="91440" tIns="45720" rIns="91440" bIns="45720" rtlCol="0" anchor="ctr">
            <a:normAutofit fontScale="47500" lnSpcReduction="20000"/>
          </a:bodyPr>
          <a:lstStyle/>
          <a:p>
            <a:pPr>
              <a:lnSpc>
                <a:spcPct val="90000"/>
              </a:lnSpc>
            </a:pPr>
            <a:r>
              <a:rPr lang="en-US" sz="4200" dirty="0">
                <a:solidFill>
                  <a:schemeClr val="tx1"/>
                </a:solidFill>
                <a:latin typeface="Bodoni MT" panose="02070603080606020203" pitchFamily="18" charset="0"/>
              </a:rPr>
              <a:t>For Provider Owned Settings</a:t>
            </a:r>
          </a:p>
          <a:p>
            <a:pPr marL="342900" indent="-342900">
              <a:lnSpc>
                <a:spcPct val="90000"/>
              </a:lnSpc>
              <a:buFont typeface="Wingdings" panose="05000000000000000000" pitchFamily="2" charset="2"/>
              <a:buChar char="Ø"/>
            </a:pPr>
            <a:r>
              <a:rPr lang="en-US" sz="4200" dirty="0">
                <a:solidFill>
                  <a:schemeClr val="tx1"/>
                </a:solidFill>
                <a:latin typeface="Bodoni MT" panose="02070603080606020203" pitchFamily="18" charset="0"/>
              </a:rPr>
              <a:t>Specific unit/dwelling is owned, rented, or occupied under legally enforceable agreement (such as a lease).</a:t>
            </a:r>
          </a:p>
          <a:p>
            <a:pPr marL="342900" indent="-342900">
              <a:lnSpc>
                <a:spcPct val="90000"/>
              </a:lnSpc>
              <a:buFont typeface="Wingdings" panose="05000000000000000000" pitchFamily="2" charset="2"/>
              <a:buChar char="Ø"/>
            </a:pPr>
            <a:endParaRPr lang="en-US" sz="4200" dirty="0">
              <a:solidFill>
                <a:schemeClr val="tx1"/>
              </a:solidFill>
              <a:latin typeface="Bodoni MT" panose="02070603080606020203" pitchFamily="18" charset="0"/>
            </a:endParaRPr>
          </a:p>
          <a:p>
            <a:pPr marL="342900" indent="-342900">
              <a:lnSpc>
                <a:spcPct val="90000"/>
              </a:lnSpc>
              <a:buFont typeface="Wingdings" panose="05000000000000000000" pitchFamily="2" charset="2"/>
              <a:buChar char="Ø"/>
            </a:pPr>
            <a:r>
              <a:rPr lang="en-US" sz="4200" dirty="0">
                <a:solidFill>
                  <a:schemeClr val="tx1"/>
                </a:solidFill>
                <a:latin typeface="Bodoni MT" panose="02070603080606020203" pitchFamily="18" charset="0"/>
              </a:rPr>
              <a:t>Same responsibilities and protections from eviction as all tenants under landlord tenant law of state, county, city or other designated entity. </a:t>
            </a:r>
          </a:p>
          <a:p>
            <a:pPr marL="342900" indent="-342900">
              <a:lnSpc>
                <a:spcPct val="90000"/>
              </a:lnSpc>
              <a:buFont typeface="Wingdings" panose="05000000000000000000" pitchFamily="2" charset="2"/>
              <a:buChar char="Ø"/>
            </a:pPr>
            <a:endParaRPr lang="en-US" sz="4200" dirty="0">
              <a:solidFill>
                <a:schemeClr val="tx1"/>
              </a:solidFill>
              <a:latin typeface="Bodoni MT" panose="02070603080606020203" pitchFamily="18" charset="0"/>
            </a:endParaRPr>
          </a:p>
          <a:p>
            <a:pPr marL="342900" indent="-342900">
              <a:lnSpc>
                <a:spcPct val="90000"/>
              </a:lnSpc>
              <a:buFont typeface="Wingdings" panose="05000000000000000000" pitchFamily="2" charset="2"/>
              <a:buChar char="Ø"/>
            </a:pPr>
            <a:r>
              <a:rPr lang="en-US" sz="4200" dirty="0">
                <a:solidFill>
                  <a:schemeClr val="tx1"/>
                </a:solidFill>
                <a:latin typeface="Bodoni MT" panose="02070603080606020203" pitchFamily="18" charset="0"/>
              </a:rPr>
              <a:t>If tenant laws do not apply, state ensures lease, residency agreement or other written agreement is in place providing protections to address eviction processes and appeals comparable to those provided under the jurisdiction’s landlord tenant law.</a:t>
            </a:r>
          </a:p>
        </p:txBody>
      </p:sp>
      <p:sp>
        <p:nvSpPr>
          <p:cNvPr id="4" name="Footer Placeholder 3">
            <a:extLst>
              <a:ext uri="{FF2B5EF4-FFF2-40B4-BE49-F238E27FC236}">
                <a16:creationId xmlns:a16="http://schemas.microsoft.com/office/drawing/2014/main" id="{983D4848-5363-4926-B2B2-19C16B9CC199}"/>
              </a:ext>
            </a:extLst>
          </p:cNvPr>
          <p:cNvSpPr>
            <a:spLocks noGrp="1"/>
          </p:cNvSpPr>
          <p:nvPr>
            <p:ph type="ftr" sz="quarter" idx="11"/>
          </p:nvPr>
        </p:nvSpPr>
        <p:spPr>
          <a:xfrm flipV="1">
            <a:off x="513159" y="6866467"/>
            <a:ext cx="5657850" cy="83078"/>
          </a:xfrm>
        </p:spPr>
        <p:txBody>
          <a:bodyPr vert="horz" lIns="91440" tIns="45720" rIns="91440" bIns="45720" rtlCol="0" anchor="t">
            <a:normAutofit fontScale="25000" lnSpcReduction="20000"/>
          </a:bodyPr>
          <a:lstStyle/>
          <a:p>
            <a:pPr>
              <a:spcAft>
                <a:spcPts val="600"/>
              </a:spcAft>
              <a:defRPr/>
            </a:pPr>
            <a:endParaRPr lang="en-US" b="0" i="0" kern="1200" dirty="0">
              <a:solidFill>
                <a:schemeClr val="tx1">
                  <a:alpha val="60000"/>
                </a:schemeClr>
              </a:solidFill>
              <a:effectLst/>
              <a:latin typeface="+mn-lt"/>
              <a:ea typeface="+mn-ea"/>
              <a:cs typeface="+mn-cs"/>
            </a:endParaRPr>
          </a:p>
        </p:txBody>
      </p:sp>
      <p:sp>
        <p:nvSpPr>
          <p:cNvPr id="5" name="Slide Number Placeholder 4">
            <a:extLst>
              <a:ext uri="{FF2B5EF4-FFF2-40B4-BE49-F238E27FC236}">
                <a16:creationId xmlns:a16="http://schemas.microsoft.com/office/drawing/2014/main" id="{94CD230F-C740-400A-BB43-0162BA5691E4}"/>
              </a:ext>
            </a:extLst>
          </p:cNvPr>
          <p:cNvSpPr>
            <a:spLocks noGrp="1"/>
          </p:cNvSpPr>
          <p:nvPr>
            <p:ph type="sldNum" sz="quarter" idx="12"/>
          </p:nvPr>
        </p:nvSpPr>
        <p:spPr>
          <a:xfrm>
            <a:off x="7761372" y="5578475"/>
            <a:ext cx="792975" cy="669925"/>
          </a:xfrm>
        </p:spPr>
        <p:txBody>
          <a:bodyPr vert="horz" lIns="91440" tIns="45720" rIns="91440" bIns="45720" rtlCol="0" anchor="b">
            <a:normAutofit/>
          </a:bodyPr>
          <a:lstStyle/>
          <a:p>
            <a:pPr>
              <a:spcAft>
                <a:spcPts val="600"/>
              </a:spcAft>
              <a:defRPr/>
            </a:pPr>
            <a:fld id="{120F9A6D-C033-4D6D-9AA8-89024EE4BA4D}" type="slidenum">
              <a:rPr lang="en-US" sz="1000" b="0" i="0" kern="1200">
                <a:solidFill>
                  <a:schemeClr val="tx1"/>
                </a:solidFill>
                <a:effectLst/>
                <a:latin typeface="+mn-lt"/>
                <a:ea typeface="+mn-ea"/>
                <a:cs typeface="+mn-cs"/>
              </a:rPr>
              <a:pPr>
                <a:spcAft>
                  <a:spcPts val="600"/>
                </a:spcAft>
                <a:defRPr/>
              </a:pPr>
              <a:t>5</a:t>
            </a:fld>
            <a:endParaRPr lang="en-US" sz="1000" b="0" i="0" kern="1200" dirty="0">
              <a:solidFill>
                <a:schemeClr val="tx1"/>
              </a:solidFill>
              <a:effectLst/>
              <a:latin typeface="+mn-lt"/>
              <a:ea typeface="+mn-ea"/>
              <a:cs typeface="+mn-cs"/>
            </a:endParaRPr>
          </a:p>
        </p:txBody>
      </p:sp>
    </p:spTree>
    <p:extLst>
      <p:ext uri="{BB962C8B-B14F-4D97-AF65-F5344CB8AC3E}">
        <p14:creationId xmlns:p14="http://schemas.microsoft.com/office/powerpoint/2010/main" val="123803643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gradFill rotWithShape="1">
          <a:gsLst>
            <a:gs pos="10000">
              <a:schemeClr val="bg2">
                <a:tint val="97000"/>
                <a:hueMod val="92000"/>
                <a:satMod val="169000"/>
                <a:lumMod val="164000"/>
              </a:schemeClr>
            </a:gs>
            <a:gs pos="100000">
              <a:schemeClr val="bg2">
                <a:shade val="96000"/>
                <a:satMod val="120000"/>
                <a:lumMod val="90000"/>
              </a:schemeClr>
            </a:gs>
          </a:gsLst>
          <a:lin ang="6120000" scaled="1"/>
        </a:gradFill>
        <a:effectLst/>
      </p:bgPr>
    </p:bg>
    <p:spTree>
      <p:nvGrpSpPr>
        <p:cNvPr id="1" name=""/>
        <p:cNvGrpSpPr/>
        <p:nvPr/>
      </p:nvGrpSpPr>
      <p:grpSpPr>
        <a:xfrm>
          <a:off x="0" y="0"/>
          <a:ext cx="0" cy="0"/>
          <a:chOff x="0" y="0"/>
          <a:chExt cx="0" cy="0"/>
        </a:xfrm>
      </p:grpSpPr>
      <p:cxnSp>
        <p:nvCxnSpPr>
          <p:cNvPr id="10" name="Straight Connector 9">
            <a:extLst>
              <a:ext uri="{FF2B5EF4-FFF2-40B4-BE49-F238E27FC236}">
                <a16:creationId xmlns:a16="http://schemas.microsoft.com/office/drawing/2014/main" id="{FEB90296-CFE0-401D-9CA3-32966EC4F01D}"/>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6171009" y="8467"/>
            <a:ext cx="2857500" cy="3810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a:extLst>
              <a:ext uri="{FF2B5EF4-FFF2-40B4-BE49-F238E27FC236}">
                <a16:creationId xmlns:a16="http://schemas.microsoft.com/office/drawing/2014/main" id="{08C9B4EE-7611-4ED9-B356-7BDD377C39B0}"/>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4581127" y="91545"/>
            <a:ext cx="4560491" cy="608065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4" name="Straight Connector 13">
            <a:extLst>
              <a:ext uri="{FF2B5EF4-FFF2-40B4-BE49-F238E27FC236}">
                <a16:creationId xmlns:a16="http://schemas.microsoft.com/office/drawing/2014/main" id="{4A4F266A-F2F7-47CD-8BBC-E3777E982FD2}"/>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5426868" y="228600"/>
            <a:ext cx="3714750" cy="4953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6" name="Straight Connector 15">
            <a:extLst>
              <a:ext uri="{FF2B5EF4-FFF2-40B4-BE49-F238E27FC236}">
                <a16:creationId xmlns:a16="http://schemas.microsoft.com/office/drawing/2014/main" id="{20D69C80-8919-4A32-B897-F2A21F940574}"/>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5501877" y="32278"/>
            <a:ext cx="3639742" cy="485298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8" name="Straight Connector 17">
            <a:extLst>
              <a:ext uri="{FF2B5EF4-FFF2-40B4-BE49-F238E27FC236}">
                <a16:creationId xmlns:a16="http://schemas.microsoft.com/office/drawing/2014/main" id="{F427B072-CC5B-481B-9719-8CD4C54444BE}"/>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5884069" y="609601"/>
            <a:ext cx="3257549" cy="434339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sp useBgFill="1">
        <p:nvSpPr>
          <p:cNvPr id="20" name="Rectangle 19">
            <a:extLst>
              <a:ext uri="{FF2B5EF4-FFF2-40B4-BE49-F238E27FC236}">
                <a16:creationId xmlns:a16="http://schemas.microsoft.com/office/drawing/2014/main" id="{EB88142C-D3C4-43DC-A844-A7D9ECB0F5C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97EE35F2-3BC0-4D06-84F0-866E90D8D4DE}"/>
              </a:ext>
            </a:extLst>
          </p:cNvPr>
          <p:cNvSpPr>
            <a:spLocks noGrp="1"/>
          </p:cNvSpPr>
          <p:nvPr>
            <p:ph type="title"/>
          </p:nvPr>
        </p:nvSpPr>
        <p:spPr>
          <a:xfrm>
            <a:off x="513159" y="685799"/>
            <a:ext cx="3585861" cy="4892676"/>
          </a:xfrm>
        </p:spPr>
        <p:txBody>
          <a:bodyPr vert="horz" lIns="91440" tIns="45720" rIns="91440" bIns="45720" rtlCol="0" anchor="ctr">
            <a:normAutofit/>
          </a:bodyPr>
          <a:lstStyle/>
          <a:p>
            <a:pPr algn="r"/>
            <a:r>
              <a:rPr lang="en-US" sz="3500" b="1" i="0" u="none" strike="noStrike" baseline="0" dirty="0"/>
              <a:t>importance to residential care homes?</a:t>
            </a:r>
            <a:endParaRPr lang="en-US" sz="3500" dirty="0"/>
          </a:p>
        </p:txBody>
      </p:sp>
      <p:sp>
        <p:nvSpPr>
          <p:cNvPr id="22" name="Rectangle 21">
            <a:extLst>
              <a:ext uri="{FF2B5EF4-FFF2-40B4-BE49-F238E27FC236}">
                <a16:creationId xmlns:a16="http://schemas.microsoft.com/office/drawing/2014/main" id="{416DC9EF-092A-4FEF-8A40-0E509CA7985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71999" y="0"/>
            <a:ext cx="4572001" cy="6858000"/>
          </a:xfrm>
          <a:prstGeom prst="rect">
            <a:avLst/>
          </a:prstGeom>
          <a:solidFill>
            <a:schemeClr val="bg2">
              <a:alpha val="97000"/>
            </a:schemeClr>
          </a:solidFill>
          <a:ln>
            <a:noFill/>
          </a:ln>
          <a:effectLst/>
        </p:spPr>
        <p:style>
          <a:lnRef idx="2">
            <a:schemeClr val="accent1">
              <a:shade val="50000"/>
            </a:schemeClr>
          </a:lnRef>
          <a:fillRef idx="1001">
            <a:schemeClr val="dk2"/>
          </a:fillRef>
          <a:effectRef idx="0">
            <a:schemeClr val="accent1"/>
          </a:effectRef>
          <a:fontRef idx="minor">
            <a:schemeClr val="lt1"/>
          </a:fontRef>
        </p:style>
        <p:txBody>
          <a:bodyPr rtlCol="0" anchor="ctr"/>
          <a:lstStyle/>
          <a:p>
            <a:pPr algn="ctr"/>
            <a:endParaRPr lang="en-US" dirty="0"/>
          </a:p>
        </p:txBody>
      </p:sp>
      <p:sp>
        <p:nvSpPr>
          <p:cNvPr id="3" name="Text Placeholder 2">
            <a:extLst>
              <a:ext uri="{FF2B5EF4-FFF2-40B4-BE49-F238E27FC236}">
                <a16:creationId xmlns:a16="http://schemas.microsoft.com/office/drawing/2014/main" id="{966D3894-6325-4AA9-A461-5F27B957432F}"/>
              </a:ext>
            </a:extLst>
          </p:cNvPr>
          <p:cNvSpPr>
            <a:spLocks noGrp="1"/>
          </p:cNvSpPr>
          <p:nvPr>
            <p:ph type="body" idx="1"/>
          </p:nvPr>
        </p:nvSpPr>
        <p:spPr>
          <a:xfrm>
            <a:off x="4768152" y="609601"/>
            <a:ext cx="3612429" cy="5067300"/>
          </a:xfrm>
        </p:spPr>
        <p:txBody>
          <a:bodyPr vert="horz" lIns="91440" tIns="45720" rIns="91440" bIns="45720" rtlCol="0" anchor="ctr">
            <a:normAutofit fontScale="55000" lnSpcReduction="20000"/>
          </a:bodyPr>
          <a:lstStyle/>
          <a:p>
            <a:pPr marL="457200" indent="-457200">
              <a:buFont typeface="Wingdings" panose="05000000000000000000" pitchFamily="2" charset="2"/>
              <a:buChar char="Ø"/>
            </a:pPr>
            <a:r>
              <a:rPr lang="en-US" sz="3200" dirty="0">
                <a:solidFill>
                  <a:schemeClr val="tx1"/>
                </a:solidFill>
                <a:latin typeface="Bodoni MT" panose="02070603080606020203" pitchFamily="18" charset="0"/>
              </a:rPr>
              <a:t>If Residential Care Homes are not compliant with the HCBS Settings Rules, they would be unable to have residents receiving HCBS funding reside in their homes.</a:t>
            </a:r>
          </a:p>
          <a:p>
            <a:endParaRPr lang="en-US" sz="3200" dirty="0">
              <a:solidFill>
                <a:schemeClr val="tx1"/>
              </a:solidFill>
              <a:latin typeface="Bodoni MT" panose="02070603080606020203" pitchFamily="18" charset="0"/>
            </a:endParaRPr>
          </a:p>
          <a:p>
            <a:pPr marL="457200" indent="-457200">
              <a:buFont typeface="Wingdings" panose="05000000000000000000" pitchFamily="2" charset="2"/>
              <a:buChar char="Ø"/>
            </a:pPr>
            <a:r>
              <a:rPr lang="en-US" sz="3200" dirty="0">
                <a:solidFill>
                  <a:schemeClr val="tx1"/>
                </a:solidFill>
                <a:latin typeface="Bodoni MT" panose="02070603080606020203" pitchFamily="18" charset="0"/>
              </a:rPr>
              <a:t>HCBS Settings Rule applies to 1915 (c) HCBS Waiver Programs (CT Home Care Program for Elders, Autism, Acquired Brain Injury, Personal Care Assistance, Katie Beckett, Mental Health, Comprehensive Supports, Individual &amp; Family Supports, Employment Day Support), 1915 (i) State Plan Option (CT Home Care Program for Elders) and 1915 (k) Community First Choice.  </a:t>
            </a:r>
          </a:p>
          <a:p>
            <a:pPr>
              <a:lnSpc>
                <a:spcPct val="90000"/>
              </a:lnSpc>
            </a:pPr>
            <a:endParaRPr lang="en-US" sz="1900" dirty="0">
              <a:solidFill>
                <a:schemeClr val="tx2">
                  <a:lumMod val="60000"/>
                  <a:lumOff val="40000"/>
                </a:schemeClr>
              </a:solidFill>
            </a:endParaRPr>
          </a:p>
        </p:txBody>
      </p:sp>
      <p:sp>
        <p:nvSpPr>
          <p:cNvPr id="4" name="Footer Placeholder 3">
            <a:extLst>
              <a:ext uri="{FF2B5EF4-FFF2-40B4-BE49-F238E27FC236}">
                <a16:creationId xmlns:a16="http://schemas.microsoft.com/office/drawing/2014/main" id="{BB67D588-AE9E-4012-AA42-99699C774962}"/>
              </a:ext>
            </a:extLst>
          </p:cNvPr>
          <p:cNvSpPr>
            <a:spLocks noGrp="1"/>
          </p:cNvSpPr>
          <p:nvPr>
            <p:ph type="ftr" sz="quarter" idx="11"/>
          </p:nvPr>
        </p:nvSpPr>
        <p:spPr>
          <a:xfrm flipV="1">
            <a:off x="513159" y="6825721"/>
            <a:ext cx="5657850" cy="91546"/>
          </a:xfrm>
        </p:spPr>
        <p:txBody>
          <a:bodyPr vert="horz" lIns="91440" tIns="45720" rIns="91440" bIns="45720" rtlCol="0" anchor="t">
            <a:normAutofit fontScale="25000" lnSpcReduction="20000"/>
          </a:bodyPr>
          <a:lstStyle/>
          <a:p>
            <a:pPr>
              <a:spcAft>
                <a:spcPts val="600"/>
              </a:spcAft>
              <a:defRPr/>
            </a:pPr>
            <a:endParaRPr lang="en-US" b="0" i="0" kern="1200" dirty="0">
              <a:solidFill>
                <a:schemeClr val="tx1">
                  <a:alpha val="60000"/>
                </a:schemeClr>
              </a:solidFill>
              <a:effectLst/>
              <a:latin typeface="+mn-lt"/>
              <a:ea typeface="+mn-ea"/>
              <a:cs typeface="+mn-cs"/>
            </a:endParaRPr>
          </a:p>
        </p:txBody>
      </p:sp>
      <p:sp>
        <p:nvSpPr>
          <p:cNvPr id="5" name="Slide Number Placeholder 4">
            <a:extLst>
              <a:ext uri="{FF2B5EF4-FFF2-40B4-BE49-F238E27FC236}">
                <a16:creationId xmlns:a16="http://schemas.microsoft.com/office/drawing/2014/main" id="{9F7D9ABA-DE40-4213-A402-3C770CE22D7B}"/>
              </a:ext>
            </a:extLst>
          </p:cNvPr>
          <p:cNvSpPr>
            <a:spLocks noGrp="1"/>
          </p:cNvSpPr>
          <p:nvPr>
            <p:ph type="sldNum" sz="quarter" idx="12"/>
          </p:nvPr>
        </p:nvSpPr>
        <p:spPr>
          <a:xfrm>
            <a:off x="7836108" y="5578475"/>
            <a:ext cx="792975" cy="669925"/>
          </a:xfrm>
        </p:spPr>
        <p:txBody>
          <a:bodyPr vert="horz" lIns="91440" tIns="45720" rIns="91440" bIns="45720" rtlCol="0" anchor="b">
            <a:normAutofit/>
          </a:bodyPr>
          <a:lstStyle/>
          <a:p>
            <a:pPr>
              <a:spcAft>
                <a:spcPts val="600"/>
              </a:spcAft>
              <a:defRPr/>
            </a:pPr>
            <a:fld id="{120F9A6D-C033-4D6D-9AA8-89024EE4BA4D}" type="slidenum">
              <a:rPr lang="en-US" sz="1000" b="0" i="0" kern="1200">
                <a:solidFill>
                  <a:schemeClr val="tx1"/>
                </a:solidFill>
                <a:effectLst/>
                <a:latin typeface="+mn-lt"/>
                <a:ea typeface="+mn-ea"/>
                <a:cs typeface="+mn-cs"/>
              </a:rPr>
              <a:pPr>
                <a:spcAft>
                  <a:spcPts val="600"/>
                </a:spcAft>
                <a:defRPr/>
              </a:pPr>
              <a:t>6</a:t>
            </a:fld>
            <a:endParaRPr lang="en-US" sz="1000" b="0" i="0" kern="1200" dirty="0">
              <a:solidFill>
                <a:schemeClr val="tx1"/>
              </a:solidFill>
              <a:effectLst/>
              <a:latin typeface="+mn-lt"/>
              <a:ea typeface="+mn-ea"/>
              <a:cs typeface="+mn-cs"/>
            </a:endParaRPr>
          </a:p>
        </p:txBody>
      </p:sp>
    </p:spTree>
    <p:extLst>
      <p:ext uri="{BB962C8B-B14F-4D97-AF65-F5344CB8AC3E}">
        <p14:creationId xmlns:p14="http://schemas.microsoft.com/office/powerpoint/2010/main" val="20080347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gradFill rotWithShape="1">
          <a:gsLst>
            <a:gs pos="10000">
              <a:schemeClr val="bg2">
                <a:tint val="97000"/>
                <a:hueMod val="92000"/>
                <a:satMod val="169000"/>
                <a:lumMod val="164000"/>
              </a:schemeClr>
            </a:gs>
            <a:gs pos="100000">
              <a:schemeClr val="bg2">
                <a:shade val="96000"/>
                <a:satMod val="120000"/>
                <a:lumMod val="90000"/>
              </a:schemeClr>
            </a:gs>
          </a:gsLst>
          <a:lin ang="6120000" scaled="1"/>
        </a:gradFill>
        <a:effectLst/>
      </p:bgPr>
    </p:bg>
    <p:spTree>
      <p:nvGrpSpPr>
        <p:cNvPr id="1" name=""/>
        <p:cNvGrpSpPr/>
        <p:nvPr/>
      </p:nvGrpSpPr>
      <p:grpSpPr>
        <a:xfrm>
          <a:off x="0" y="0"/>
          <a:ext cx="0" cy="0"/>
          <a:chOff x="0" y="0"/>
          <a:chExt cx="0" cy="0"/>
        </a:xfrm>
      </p:grpSpPr>
      <p:cxnSp>
        <p:nvCxnSpPr>
          <p:cNvPr id="10" name="Straight Connector 9">
            <a:extLst>
              <a:ext uri="{FF2B5EF4-FFF2-40B4-BE49-F238E27FC236}">
                <a16:creationId xmlns:a16="http://schemas.microsoft.com/office/drawing/2014/main" id="{FEB90296-CFE0-401D-9CA3-32966EC4F01D}"/>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6171009" y="8467"/>
            <a:ext cx="2857500" cy="3810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a:extLst>
              <a:ext uri="{FF2B5EF4-FFF2-40B4-BE49-F238E27FC236}">
                <a16:creationId xmlns:a16="http://schemas.microsoft.com/office/drawing/2014/main" id="{08C9B4EE-7611-4ED9-B356-7BDD377C39B0}"/>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4581127" y="91545"/>
            <a:ext cx="4560491" cy="608065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4" name="Straight Connector 13">
            <a:extLst>
              <a:ext uri="{FF2B5EF4-FFF2-40B4-BE49-F238E27FC236}">
                <a16:creationId xmlns:a16="http://schemas.microsoft.com/office/drawing/2014/main" id="{4A4F266A-F2F7-47CD-8BBC-E3777E982FD2}"/>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5426868" y="228600"/>
            <a:ext cx="3714750" cy="4953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6" name="Straight Connector 15">
            <a:extLst>
              <a:ext uri="{FF2B5EF4-FFF2-40B4-BE49-F238E27FC236}">
                <a16:creationId xmlns:a16="http://schemas.microsoft.com/office/drawing/2014/main" id="{20D69C80-8919-4A32-B897-F2A21F940574}"/>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5501877" y="32278"/>
            <a:ext cx="3639742" cy="485298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8" name="Straight Connector 17">
            <a:extLst>
              <a:ext uri="{FF2B5EF4-FFF2-40B4-BE49-F238E27FC236}">
                <a16:creationId xmlns:a16="http://schemas.microsoft.com/office/drawing/2014/main" id="{F427B072-CC5B-481B-9719-8CD4C54444BE}"/>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5884069" y="609601"/>
            <a:ext cx="3257549" cy="434339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sp useBgFill="1">
        <p:nvSpPr>
          <p:cNvPr id="20" name="Rectangle 19">
            <a:extLst>
              <a:ext uri="{FF2B5EF4-FFF2-40B4-BE49-F238E27FC236}">
                <a16:creationId xmlns:a16="http://schemas.microsoft.com/office/drawing/2014/main" id="{EB88142C-D3C4-43DC-A844-A7D9ECB0F5C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97EE35F2-3BC0-4D06-84F0-866E90D8D4DE}"/>
              </a:ext>
            </a:extLst>
          </p:cNvPr>
          <p:cNvSpPr>
            <a:spLocks noGrp="1"/>
          </p:cNvSpPr>
          <p:nvPr>
            <p:ph type="title"/>
          </p:nvPr>
        </p:nvSpPr>
        <p:spPr>
          <a:xfrm>
            <a:off x="513159" y="685799"/>
            <a:ext cx="3585861" cy="4892676"/>
          </a:xfrm>
        </p:spPr>
        <p:txBody>
          <a:bodyPr vert="horz" lIns="91440" tIns="45720" rIns="91440" bIns="45720" rtlCol="0" anchor="ctr">
            <a:normAutofit/>
          </a:bodyPr>
          <a:lstStyle/>
          <a:p>
            <a:pPr algn="r"/>
            <a:r>
              <a:rPr lang="en-US" sz="3500" b="1" i="0" u="none" strike="noStrike" baseline="0" dirty="0"/>
              <a:t>Clarification: dph regulation vs. cms settings rule</a:t>
            </a:r>
            <a:endParaRPr lang="en-US" sz="3500" dirty="0"/>
          </a:p>
        </p:txBody>
      </p:sp>
      <p:sp>
        <p:nvSpPr>
          <p:cNvPr id="22" name="Rectangle 21">
            <a:extLst>
              <a:ext uri="{FF2B5EF4-FFF2-40B4-BE49-F238E27FC236}">
                <a16:creationId xmlns:a16="http://schemas.microsoft.com/office/drawing/2014/main" id="{416DC9EF-092A-4FEF-8A40-0E509CA7985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71999" y="0"/>
            <a:ext cx="4572001" cy="6858000"/>
          </a:xfrm>
          <a:prstGeom prst="rect">
            <a:avLst/>
          </a:prstGeom>
          <a:solidFill>
            <a:schemeClr val="bg2">
              <a:alpha val="97000"/>
            </a:schemeClr>
          </a:solidFill>
          <a:ln>
            <a:noFill/>
          </a:ln>
          <a:effectLst/>
        </p:spPr>
        <p:style>
          <a:lnRef idx="2">
            <a:schemeClr val="accent1">
              <a:shade val="50000"/>
            </a:schemeClr>
          </a:lnRef>
          <a:fillRef idx="1001">
            <a:schemeClr val="dk2"/>
          </a:fillRef>
          <a:effectRef idx="0">
            <a:schemeClr val="accent1"/>
          </a:effectRef>
          <a:fontRef idx="minor">
            <a:schemeClr val="lt1"/>
          </a:fontRef>
        </p:style>
        <p:txBody>
          <a:bodyPr rtlCol="0" anchor="ctr"/>
          <a:lstStyle/>
          <a:p>
            <a:pPr algn="ctr"/>
            <a:endParaRPr lang="en-US" dirty="0"/>
          </a:p>
        </p:txBody>
      </p:sp>
      <p:sp>
        <p:nvSpPr>
          <p:cNvPr id="3" name="Text Placeholder 2">
            <a:extLst>
              <a:ext uri="{FF2B5EF4-FFF2-40B4-BE49-F238E27FC236}">
                <a16:creationId xmlns:a16="http://schemas.microsoft.com/office/drawing/2014/main" id="{966D3894-6325-4AA9-A461-5F27B957432F}"/>
              </a:ext>
            </a:extLst>
          </p:cNvPr>
          <p:cNvSpPr>
            <a:spLocks noGrp="1"/>
          </p:cNvSpPr>
          <p:nvPr>
            <p:ph type="body" idx="1"/>
          </p:nvPr>
        </p:nvSpPr>
        <p:spPr>
          <a:xfrm>
            <a:off x="4768152" y="609601"/>
            <a:ext cx="3612429" cy="5067300"/>
          </a:xfrm>
        </p:spPr>
        <p:txBody>
          <a:bodyPr vert="horz" lIns="91440" tIns="45720" rIns="91440" bIns="45720" rtlCol="0" anchor="ctr">
            <a:normAutofit fontScale="85000" lnSpcReduction="20000"/>
          </a:bodyPr>
          <a:lstStyle/>
          <a:p>
            <a:pPr>
              <a:lnSpc>
                <a:spcPct val="90000"/>
              </a:lnSpc>
            </a:pPr>
            <a:r>
              <a:rPr lang="en-US" sz="2000" dirty="0">
                <a:solidFill>
                  <a:schemeClr val="tx1"/>
                </a:solidFill>
                <a:latin typeface="Bodoni MT" panose="02070603080606020203" pitchFamily="18" charset="0"/>
              </a:rPr>
              <a:t>Connecticut’s DPH Regulations for Residential Care Homes and CMS’ Settings Rule are separate and distinct.  </a:t>
            </a:r>
          </a:p>
          <a:p>
            <a:pPr>
              <a:lnSpc>
                <a:spcPct val="90000"/>
              </a:lnSpc>
            </a:pPr>
            <a:endParaRPr lang="en-US" sz="2000" dirty="0">
              <a:solidFill>
                <a:schemeClr val="tx1"/>
              </a:solidFill>
              <a:latin typeface="Bodoni MT" panose="02070603080606020203" pitchFamily="18" charset="0"/>
            </a:endParaRPr>
          </a:p>
          <a:p>
            <a:pPr marL="342900" indent="-342900">
              <a:lnSpc>
                <a:spcPct val="90000"/>
              </a:lnSpc>
              <a:buFont typeface="Wingdings" panose="05000000000000000000" pitchFamily="2" charset="2"/>
              <a:buChar char="Ø"/>
            </a:pPr>
            <a:r>
              <a:rPr lang="en-US" sz="2000" dirty="0">
                <a:solidFill>
                  <a:schemeClr val="tx1"/>
                </a:solidFill>
                <a:latin typeface="Bodoni MT" panose="02070603080606020203" pitchFamily="18" charset="0"/>
              </a:rPr>
              <a:t>RCH’s are required to be in compliance with the DPH Regulations to maintain their licensure. </a:t>
            </a:r>
          </a:p>
          <a:p>
            <a:pPr>
              <a:lnSpc>
                <a:spcPct val="90000"/>
              </a:lnSpc>
            </a:pPr>
            <a:endParaRPr lang="en-US" sz="2000" dirty="0">
              <a:solidFill>
                <a:schemeClr val="tx1"/>
              </a:solidFill>
              <a:latin typeface="Bodoni MT" panose="02070603080606020203" pitchFamily="18" charset="0"/>
            </a:endParaRPr>
          </a:p>
          <a:p>
            <a:pPr marL="342900" indent="-342900">
              <a:lnSpc>
                <a:spcPct val="90000"/>
              </a:lnSpc>
              <a:buFont typeface="Wingdings" panose="05000000000000000000" pitchFamily="2" charset="2"/>
              <a:buChar char="Ø"/>
            </a:pPr>
            <a:r>
              <a:rPr lang="en-US" sz="2000" dirty="0">
                <a:solidFill>
                  <a:schemeClr val="tx1"/>
                </a:solidFill>
                <a:latin typeface="Bodoni MT" panose="02070603080606020203" pitchFamily="18" charset="0"/>
              </a:rPr>
              <a:t>RCH’s are required to be compliance with CMS’ Settings Rule to have residents in their RCH that participate in a waiver. </a:t>
            </a:r>
          </a:p>
          <a:p>
            <a:pPr>
              <a:lnSpc>
                <a:spcPct val="90000"/>
              </a:lnSpc>
            </a:pPr>
            <a:endParaRPr lang="en-US" sz="2000" dirty="0">
              <a:solidFill>
                <a:schemeClr val="tx1"/>
              </a:solidFill>
              <a:latin typeface="Bodoni MT" panose="02070603080606020203" pitchFamily="18" charset="0"/>
            </a:endParaRPr>
          </a:p>
          <a:p>
            <a:pPr marL="342900" indent="-342900">
              <a:lnSpc>
                <a:spcPct val="90000"/>
              </a:lnSpc>
              <a:buFont typeface="Wingdings" panose="05000000000000000000" pitchFamily="2" charset="2"/>
              <a:buChar char="Ø"/>
            </a:pPr>
            <a:r>
              <a:rPr lang="en-US" sz="2000" dirty="0">
                <a:solidFill>
                  <a:schemeClr val="tx1"/>
                </a:solidFill>
                <a:latin typeface="Bodoni MT" panose="02070603080606020203" pitchFamily="18" charset="0"/>
              </a:rPr>
              <a:t>For RCHs who have waiver participants residing in their homes or wish to in the future, they must be in compliance with the CMS Settings Rule by March 17, 2023.</a:t>
            </a:r>
          </a:p>
        </p:txBody>
      </p:sp>
      <p:sp>
        <p:nvSpPr>
          <p:cNvPr id="4" name="Footer Placeholder 3">
            <a:extLst>
              <a:ext uri="{FF2B5EF4-FFF2-40B4-BE49-F238E27FC236}">
                <a16:creationId xmlns:a16="http://schemas.microsoft.com/office/drawing/2014/main" id="{BB67D588-AE9E-4012-AA42-99699C774962}"/>
              </a:ext>
            </a:extLst>
          </p:cNvPr>
          <p:cNvSpPr>
            <a:spLocks noGrp="1"/>
          </p:cNvSpPr>
          <p:nvPr>
            <p:ph type="ftr" sz="quarter" idx="11"/>
          </p:nvPr>
        </p:nvSpPr>
        <p:spPr>
          <a:xfrm flipV="1">
            <a:off x="513159" y="6825721"/>
            <a:ext cx="5657850" cy="91546"/>
          </a:xfrm>
        </p:spPr>
        <p:txBody>
          <a:bodyPr vert="horz" lIns="91440" tIns="45720" rIns="91440" bIns="45720" rtlCol="0" anchor="t">
            <a:normAutofit fontScale="25000" lnSpcReduction="20000"/>
          </a:bodyPr>
          <a:lstStyle/>
          <a:p>
            <a:pPr>
              <a:spcAft>
                <a:spcPts val="600"/>
              </a:spcAft>
              <a:defRPr/>
            </a:pPr>
            <a:endParaRPr lang="en-US" b="0" i="0" kern="1200" dirty="0">
              <a:solidFill>
                <a:schemeClr val="tx1">
                  <a:alpha val="60000"/>
                </a:schemeClr>
              </a:solidFill>
              <a:effectLst/>
              <a:latin typeface="+mn-lt"/>
              <a:ea typeface="+mn-ea"/>
              <a:cs typeface="+mn-cs"/>
            </a:endParaRPr>
          </a:p>
        </p:txBody>
      </p:sp>
      <p:sp>
        <p:nvSpPr>
          <p:cNvPr id="5" name="Slide Number Placeholder 4">
            <a:extLst>
              <a:ext uri="{FF2B5EF4-FFF2-40B4-BE49-F238E27FC236}">
                <a16:creationId xmlns:a16="http://schemas.microsoft.com/office/drawing/2014/main" id="{9F7D9ABA-DE40-4213-A402-3C770CE22D7B}"/>
              </a:ext>
            </a:extLst>
          </p:cNvPr>
          <p:cNvSpPr>
            <a:spLocks noGrp="1"/>
          </p:cNvSpPr>
          <p:nvPr>
            <p:ph type="sldNum" sz="quarter" idx="12"/>
          </p:nvPr>
        </p:nvSpPr>
        <p:spPr>
          <a:xfrm>
            <a:off x="7836108" y="5578475"/>
            <a:ext cx="792975" cy="669925"/>
          </a:xfrm>
        </p:spPr>
        <p:txBody>
          <a:bodyPr vert="horz" lIns="91440" tIns="45720" rIns="91440" bIns="45720" rtlCol="0" anchor="b">
            <a:normAutofit/>
          </a:bodyPr>
          <a:lstStyle/>
          <a:p>
            <a:pPr>
              <a:spcAft>
                <a:spcPts val="600"/>
              </a:spcAft>
              <a:defRPr/>
            </a:pPr>
            <a:fld id="{120F9A6D-C033-4D6D-9AA8-89024EE4BA4D}" type="slidenum">
              <a:rPr lang="en-US" sz="1000" b="0" i="0" kern="1200">
                <a:solidFill>
                  <a:schemeClr val="tx1"/>
                </a:solidFill>
                <a:effectLst/>
                <a:latin typeface="+mn-lt"/>
                <a:ea typeface="+mn-ea"/>
                <a:cs typeface="+mn-cs"/>
              </a:rPr>
              <a:pPr>
                <a:spcAft>
                  <a:spcPts val="600"/>
                </a:spcAft>
                <a:defRPr/>
              </a:pPr>
              <a:t>7</a:t>
            </a:fld>
            <a:endParaRPr lang="en-US" sz="1000" b="0" i="0" kern="1200" dirty="0">
              <a:solidFill>
                <a:schemeClr val="tx1"/>
              </a:solidFill>
              <a:effectLst/>
              <a:latin typeface="+mn-lt"/>
              <a:ea typeface="+mn-ea"/>
              <a:cs typeface="+mn-cs"/>
            </a:endParaRPr>
          </a:p>
        </p:txBody>
      </p:sp>
    </p:spTree>
    <p:extLst>
      <p:ext uri="{BB962C8B-B14F-4D97-AF65-F5344CB8AC3E}">
        <p14:creationId xmlns:p14="http://schemas.microsoft.com/office/powerpoint/2010/main" val="378157335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gradFill rotWithShape="1">
          <a:gsLst>
            <a:gs pos="10000">
              <a:schemeClr val="bg2">
                <a:tint val="97000"/>
                <a:hueMod val="92000"/>
                <a:satMod val="169000"/>
                <a:lumMod val="164000"/>
              </a:schemeClr>
            </a:gs>
            <a:gs pos="100000">
              <a:schemeClr val="bg2">
                <a:shade val="96000"/>
                <a:satMod val="120000"/>
                <a:lumMod val="90000"/>
              </a:schemeClr>
            </a:gs>
          </a:gsLst>
          <a:lin ang="6120000" scaled="1"/>
        </a:gradFill>
        <a:effectLst/>
      </p:bgPr>
    </p:bg>
    <p:spTree>
      <p:nvGrpSpPr>
        <p:cNvPr id="1" name=""/>
        <p:cNvGrpSpPr/>
        <p:nvPr/>
      </p:nvGrpSpPr>
      <p:grpSpPr>
        <a:xfrm>
          <a:off x="0" y="0"/>
          <a:ext cx="0" cy="0"/>
          <a:chOff x="0" y="0"/>
          <a:chExt cx="0" cy="0"/>
        </a:xfrm>
      </p:grpSpPr>
      <p:cxnSp>
        <p:nvCxnSpPr>
          <p:cNvPr id="10" name="Straight Connector 9">
            <a:extLst>
              <a:ext uri="{FF2B5EF4-FFF2-40B4-BE49-F238E27FC236}">
                <a16:creationId xmlns:a16="http://schemas.microsoft.com/office/drawing/2014/main" id="{FEB90296-CFE0-401D-9CA3-32966EC4F01D}"/>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6171009" y="8467"/>
            <a:ext cx="2857500" cy="3810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a:extLst>
              <a:ext uri="{FF2B5EF4-FFF2-40B4-BE49-F238E27FC236}">
                <a16:creationId xmlns:a16="http://schemas.microsoft.com/office/drawing/2014/main" id="{08C9B4EE-7611-4ED9-B356-7BDD377C39B0}"/>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4581127" y="91545"/>
            <a:ext cx="4560491" cy="608065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4" name="Straight Connector 13">
            <a:extLst>
              <a:ext uri="{FF2B5EF4-FFF2-40B4-BE49-F238E27FC236}">
                <a16:creationId xmlns:a16="http://schemas.microsoft.com/office/drawing/2014/main" id="{4A4F266A-F2F7-47CD-8BBC-E3777E982FD2}"/>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5426868" y="228600"/>
            <a:ext cx="3714750" cy="4953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6" name="Straight Connector 15">
            <a:extLst>
              <a:ext uri="{FF2B5EF4-FFF2-40B4-BE49-F238E27FC236}">
                <a16:creationId xmlns:a16="http://schemas.microsoft.com/office/drawing/2014/main" id="{20D69C80-8919-4A32-B897-F2A21F940574}"/>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5501877" y="32278"/>
            <a:ext cx="3639742" cy="485298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8" name="Straight Connector 17">
            <a:extLst>
              <a:ext uri="{FF2B5EF4-FFF2-40B4-BE49-F238E27FC236}">
                <a16:creationId xmlns:a16="http://schemas.microsoft.com/office/drawing/2014/main" id="{F427B072-CC5B-481B-9719-8CD4C54444BE}"/>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5884069" y="609601"/>
            <a:ext cx="3257549" cy="434339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sp useBgFill="1">
        <p:nvSpPr>
          <p:cNvPr id="20" name="Rectangle 19">
            <a:extLst>
              <a:ext uri="{FF2B5EF4-FFF2-40B4-BE49-F238E27FC236}">
                <a16:creationId xmlns:a16="http://schemas.microsoft.com/office/drawing/2014/main" id="{EB88142C-D3C4-43DC-A844-A7D9ECB0F5C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97EE35F2-3BC0-4D06-84F0-866E90D8D4DE}"/>
              </a:ext>
            </a:extLst>
          </p:cNvPr>
          <p:cNvSpPr>
            <a:spLocks noGrp="1"/>
          </p:cNvSpPr>
          <p:nvPr>
            <p:ph type="title"/>
          </p:nvPr>
        </p:nvSpPr>
        <p:spPr>
          <a:xfrm>
            <a:off x="513159" y="685799"/>
            <a:ext cx="3585861" cy="4892676"/>
          </a:xfrm>
        </p:spPr>
        <p:txBody>
          <a:bodyPr vert="horz" lIns="91440" tIns="45720" rIns="91440" bIns="45720" rtlCol="0" anchor="ctr">
            <a:normAutofit/>
          </a:bodyPr>
          <a:lstStyle/>
          <a:p>
            <a:pPr algn="r"/>
            <a:r>
              <a:rPr lang="en-US" sz="3500" b="1" i="0" u="none" strike="noStrike" baseline="0" dirty="0"/>
              <a:t>Areas of Concern</a:t>
            </a:r>
            <a:endParaRPr lang="en-US" sz="3500" dirty="0"/>
          </a:p>
        </p:txBody>
      </p:sp>
      <p:sp>
        <p:nvSpPr>
          <p:cNvPr id="22" name="Rectangle 21">
            <a:extLst>
              <a:ext uri="{FF2B5EF4-FFF2-40B4-BE49-F238E27FC236}">
                <a16:creationId xmlns:a16="http://schemas.microsoft.com/office/drawing/2014/main" id="{416DC9EF-092A-4FEF-8A40-0E509CA7985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71999" y="0"/>
            <a:ext cx="4572001" cy="6858000"/>
          </a:xfrm>
          <a:prstGeom prst="rect">
            <a:avLst/>
          </a:prstGeom>
          <a:solidFill>
            <a:schemeClr val="bg2">
              <a:alpha val="97000"/>
            </a:schemeClr>
          </a:solidFill>
          <a:ln>
            <a:noFill/>
          </a:ln>
          <a:effectLst/>
        </p:spPr>
        <p:style>
          <a:lnRef idx="2">
            <a:schemeClr val="accent1">
              <a:shade val="50000"/>
            </a:schemeClr>
          </a:lnRef>
          <a:fillRef idx="1001">
            <a:schemeClr val="dk2"/>
          </a:fillRef>
          <a:effectRef idx="0">
            <a:schemeClr val="accent1"/>
          </a:effectRef>
          <a:fontRef idx="minor">
            <a:schemeClr val="lt1"/>
          </a:fontRef>
        </p:style>
        <p:txBody>
          <a:bodyPr rtlCol="0" anchor="ctr"/>
          <a:lstStyle/>
          <a:p>
            <a:pPr algn="ctr"/>
            <a:endParaRPr lang="en-US" dirty="0"/>
          </a:p>
        </p:txBody>
      </p:sp>
      <p:sp>
        <p:nvSpPr>
          <p:cNvPr id="3" name="Text Placeholder 2">
            <a:extLst>
              <a:ext uri="{FF2B5EF4-FFF2-40B4-BE49-F238E27FC236}">
                <a16:creationId xmlns:a16="http://schemas.microsoft.com/office/drawing/2014/main" id="{966D3894-6325-4AA9-A461-5F27B957432F}"/>
              </a:ext>
            </a:extLst>
          </p:cNvPr>
          <p:cNvSpPr>
            <a:spLocks noGrp="1"/>
          </p:cNvSpPr>
          <p:nvPr>
            <p:ph type="body" idx="1"/>
          </p:nvPr>
        </p:nvSpPr>
        <p:spPr>
          <a:xfrm>
            <a:off x="4768152" y="806919"/>
            <a:ext cx="3612429" cy="4869981"/>
          </a:xfrm>
        </p:spPr>
        <p:txBody>
          <a:bodyPr vert="horz" lIns="91440" tIns="45720" rIns="91440" bIns="45720" rtlCol="0" anchor="ctr">
            <a:normAutofit/>
          </a:bodyPr>
          <a:lstStyle/>
          <a:p>
            <a:pPr lvl="1">
              <a:lnSpc>
                <a:spcPct val="90000"/>
              </a:lnSpc>
            </a:pPr>
            <a:endParaRPr lang="en-US" sz="2000" b="0" i="0" u="none" strike="noStrike" baseline="0" dirty="0">
              <a:solidFill>
                <a:schemeClr val="tx1"/>
              </a:solidFill>
              <a:latin typeface="Bodoni MT" panose="02070603080606020203" pitchFamily="18" charset="0"/>
            </a:endParaRPr>
          </a:p>
          <a:p>
            <a:pPr marL="800100" lvl="1" indent="-342900">
              <a:lnSpc>
                <a:spcPct val="90000"/>
              </a:lnSpc>
              <a:buFont typeface="Wingdings" panose="05000000000000000000" pitchFamily="2" charset="2"/>
              <a:buChar char="Ø"/>
            </a:pPr>
            <a:r>
              <a:rPr lang="en-US" sz="2000" b="0" i="0" u="none" strike="noStrike" baseline="0" dirty="0">
                <a:solidFill>
                  <a:schemeClr val="tx1"/>
                </a:solidFill>
                <a:latin typeface="Bodoni MT" panose="02070603080606020203" pitchFamily="18" charset="0"/>
              </a:rPr>
              <a:t>Choice of Residence</a:t>
            </a:r>
          </a:p>
          <a:p>
            <a:pPr marL="800100" lvl="1" indent="-342900">
              <a:lnSpc>
                <a:spcPct val="90000"/>
              </a:lnSpc>
              <a:buFont typeface="Wingdings" panose="05000000000000000000" pitchFamily="2" charset="2"/>
              <a:buChar char="Ø"/>
            </a:pPr>
            <a:endParaRPr lang="en-US" sz="2000" b="0" i="0" u="none" strike="noStrike" baseline="0" dirty="0">
              <a:solidFill>
                <a:schemeClr val="tx1"/>
              </a:solidFill>
              <a:latin typeface="Bodoni MT" panose="02070603080606020203" pitchFamily="18" charset="0"/>
            </a:endParaRPr>
          </a:p>
          <a:p>
            <a:pPr marL="800100" lvl="1" indent="-342900">
              <a:lnSpc>
                <a:spcPct val="90000"/>
              </a:lnSpc>
              <a:buFont typeface="Wingdings" panose="05000000000000000000" pitchFamily="2" charset="2"/>
              <a:buChar char="Ø"/>
            </a:pPr>
            <a:r>
              <a:rPr lang="en-US" sz="2000" b="0" i="0" u="none" strike="noStrike" baseline="0" dirty="0">
                <a:solidFill>
                  <a:schemeClr val="tx1"/>
                </a:solidFill>
                <a:latin typeface="Bodoni MT" panose="02070603080606020203" pitchFamily="18" charset="0"/>
              </a:rPr>
              <a:t>Community Access</a:t>
            </a:r>
          </a:p>
          <a:p>
            <a:pPr marL="800100" lvl="1" indent="-342900">
              <a:lnSpc>
                <a:spcPct val="90000"/>
              </a:lnSpc>
              <a:buFont typeface="Wingdings" panose="05000000000000000000" pitchFamily="2" charset="2"/>
              <a:buChar char="Ø"/>
            </a:pPr>
            <a:endParaRPr lang="en-US" sz="2000" b="0" i="0" u="none" strike="noStrike" baseline="0" dirty="0">
              <a:solidFill>
                <a:schemeClr val="tx1"/>
              </a:solidFill>
              <a:latin typeface="Bodoni MT" panose="02070603080606020203" pitchFamily="18" charset="0"/>
            </a:endParaRPr>
          </a:p>
          <a:p>
            <a:pPr marL="800100" lvl="1" indent="-342900">
              <a:lnSpc>
                <a:spcPct val="90000"/>
              </a:lnSpc>
              <a:buFont typeface="Wingdings" panose="05000000000000000000" pitchFamily="2" charset="2"/>
              <a:buChar char="Ø"/>
            </a:pPr>
            <a:r>
              <a:rPr lang="en-US" sz="2000" b="0" i="0" u="none" strike="noStrike" baseline="0" dirty="0">
                <a:solidFill>
                  <a:schemeClr val="tx1"/>
                </a:solidFill>
                <a:latin typeface="Bodoni MT" panose="02070603080606020203" pitchFamily="18" charset="0"/>
              </a:rPr>
              <a:t>Living Space</a:t>
            </a:r>
          </a:p>
          <a:p>
            <a:pPr marL="800100" lvl="1" indent="-342900">
              <a:lnSpc>
                <a:spcPct val="90000"/>
              </a:lnSpc>
              <a:buFont typeface="Wingdings" panose="05000000000000000000" pitchFamily="2" charset="2"/>
              <a:buChar char="Ø"/>
            </a:pPr>
            <a:endParaRPr lang="en-US" sz="2000" dirty="0">
              <a:solidFill>
                <a:schemeClr val="tx1"/>
              </a:solidFill>
              <a:latin typeface="Bodoni MT" panose="02070603080606020203" pitchFamily="18" charset="0"/>
            </a:endParaRPr>
          </a:p>
          <a:p>
            <a:pPr marL="800100" lvl="1" indent="-342900">
              <a:lnSpc>
                <a:spcPct val="90000"/>
              </a:lnSpc>
              <a:buFont typeface="Wingdings" panose="05000000000000000000" pitchFamily="2" charset="2"/>
              <a:buChar char="Ø"/>
            </a:pPr>
            <a:r>
              <a:rPr lang="en-US" sz="2000" b="0" i="0" u="none" strike="noStrike" baseline="0" dirty="0">
                <a:solidFill>
                  <a:schemeClr val="tx1"/>
                </a:solidFill>
                <a:latin typeface="Bodoni MT" panose="02070603080606020203" pitchFamily="18" charset="0"/>
              </a:rPr>
              <a:t>Staff Interaction &amp; Privacy</a:t>
            </a:r>
          </a:p>
          <a:p>
            <a:pPr lvl="1">
              <a:lnSpc>
                <a:spcPct val="90000"/>
              </a:lnSpc>
            </a:pPr>
            <a:endParaRPr lang="en-US" sz="2000" dirty="0">
              <a:solidFill>
                <a:schemeClr val="tx1"/>
              </a:solidFill>
              <a:latin typeface="Bodoni MT" panose="02070603080606020203" pitchFamily="18" charset="0"/>
            </a:endParaRPr>
          </a:p>
          <a:p>
            <a:pPr marL="800100" lvl="1" indent="-342900">
              <a:lnSpc>
                <a:spcPct val="90000"/>
              </a:lnSpc>
              <a:buFont typeface="Wingdings" panose="05000000000000000000" pitchFamily="2" charset="2"/>
              <a:buChar char="Ø"/>
            </a:pPr>
            <a:r>
              <a:rPr lang="en-US" sz="2000" b="0" i="0" u="none" strike="noStrike" baseline="0" dirty="0">
                <a:solidFill>
                  <a:schemeClr val="tx1"/>
                </a:solidFill>
                <a:latin typeface="Bodoni MT" panose="02070603080606020203" pitchFamily="18" charset="0"/>
              </a:rPr>
              <a:t>Services</a:t>
            </a:r>
          </a:p>
          <a:p>
            <a:pPr>
              <a:lnSpc>
                <a:spcPct val="90000"/>
              </a:lnSpc>
            </a:pPr>
            <a:endParaRPr lang="en-US" sz="1900" dirty="0">
              <a:solidFill>
                <a:schemeClr val="tx2">
                  <a:lumMod val="60000"/>
                  <a:lumOff val="40000"/>
                </a:schemeClr>
              </a:solidFill>
            </a:endParaRPr>
          </a:p>
        </p:txBody>
      </p:sp>
      <p:sp>
        <p:nvSpPr>
          <p:cNvPr id="5" name="Slide Number Placeholder 4">
            <a:extLst>
              <a:ext uri="{FF2B5EF4-FFF2-40B4-BE49-F238E27FC236}">
                <a16:creationId xmlns:a16="http://schemas.microsoft.com/office/drawing/2014/main" id="{9F7D9ABA-DE40-4213-A402-3C770CE22D7B}"/>
              </a:ext>
            </a:extLst>
          </p:cNvPr>
          <p:cNvSpPr>
            <a:spLocks noGrp="1"/>
          </p:cNvSpPr>
          <p:nvPr>
            <p:ph type="sldNum" sz="quarter" idx="12"/>
          </p:nvPr>
        </p:nvSpPr>
        <p:spPr>
          <a:xfrm>
            <a:off x="7836108" y="5578475"/>
            <a:ext cx="792975" cy="669925"/>
          </a:xfrm>
        </p:spPr>
        <p:txBody>
          <a:bodyPr vert="horz" lIns="91440" tIns="45720" rIns="91440" bIns="45720" rtlCol="0" anchor="b">
            <a:normAutofit/>
          </a:bodyPr>
          <a:lstStyle/>
          <a:p>
            <a:pPr>
              <a:spcAft>
                <a:spcPts val="600"/>
              </a:spcAft>
              <a:defRPr/>
            </a:pPr>
            <a:fld id="{120F9A6D-C033-4D6D-9AA8-89024EE4BA4D}" type="slidenum">
              <a:rPr lang="en-US" sz="1000" b="0" i="0" kern="1200">
                <a:solidFill>
                  <a:schemeClr val="tx1"/>
                </a:solidFill>
                <a:effectLst/>
                <a:latin typeface="+mn-lt"/>
                <a:ea typeface="+mn-ea"/>
                <a:cs typeface="+mn-cs"/>
              </a:rPr>
              <a:pPr>
                <a:spcAft>
                  <a:spcPts val="600"/>
                </a:spcAft>
                <a:defRPr/>
              </a:pPr>
              <a:t>8</a:t>
            </a:fld>
            <a:endParaRPr lang="en-US" sz="1000" b="0" i="0" kern="1200" dirty="0">
              <a:solidFill>
                <a:schemeClr val="tx1"/>
              </a:solidFill>
              <a:effectLst/>
              <a:latin typeface="+mn-lt"/>
              <a:ea typeface="+mn-ea"/>
              <a:cs typeface="+mn-cs"/>
            </a:endParaRPr>
          </a:p>
        </p:txBody>
      </p:sp>
    </p:spTree>
    <p:extLst>
      <p:ext uri="{BB962C8B-B14F-4D97-AF65-F5344CB8AC3E}">
        <p14:creationId xmlns:p14="http://schemas.microsoft.com/office/powerpoint/2010/main" val="116981400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gradFill rotWithShape="1">
          <a:gsLst>
            <a:gs pos="10000">
              <a:schemeClr val="bg2">
                <a:tint val="97000"/>
                <a:hueMod val="92000"/>
                <a:satMod val="169000"/>
                <a:lumMod val="164000"/>
              </a:schemeClr>
            </a:gs>
            <a:gs pos="100000">
              <a:schemeClr val="bg2">
                <a:shade val="96000"/>
                <a:satMod val="120000"/>
                <a:lumMod val="90000"/>
              </a:schemeClr>
            </a:gs>
          </a:gsLst>
          <a:lin ang="6120000" scaled="1"/>
        </a:gradFill>
        <a:effectLst/>
      </p:bgPr>
    </p:bg>
    <p:spTree>
      <p:nvGrpSpPr>
        <p:cNvPr id="1" name=""/>
        <p:cNvGrpSpPr/>
        <p:nvPr/>
      </p:nvGrpSpPr>
      <p:grpSpPr>
        <a:xfrm>
          <a:off x="0" y="0"/>
          <a:ext cx="0" cy="0"/>
          <a:chOff x="0" y="0"/>
          <a:chExt cx="0" cy="0"/>
        </a:xfrm>
      </p:grpSpPr>
      <p:cxnSp>
        <p:nvCxnSpPr>
          <p:cNvPr id="10" name="Straight Connector 9">
            <a:extLst>
              <a:ext uri="{FF2B5EF4-FFF2-40B4-BE49-F238E27FC236}">
                <a16:creationId xmlns:a16="http://schemas.microsoft.com/office/drawing/2014/main" id="{FEB90296-CFE0-401D-9CA3-32966EC4F01D}"/>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6171009" y="8467"/>
            <a:ext cx="2857500" cy="3810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a:extLst>
              <a:ext uri="{FF2B5EF4-FFF2-40B4-BE49-F238E27FC236}">
                <a16:creationId xmlns:a16="http://schemas.microsoft.com/office/drawing/2014/main" id="{08C9B4EE-7611-4ED9-B356-7BDD377C39B0}"/>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4581127" y="91545"/>
            <a:ext cx="4560491" cy="608065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4" name="Straight Connector 13">
            <a:extLst>
              <a:ext uri="{FF2B5EF4-FFF2-40B4-BE49-F238E27FC236}">
                <a16:creationId xmlns:a16="http://schemas.microsoft.com/office/drawing/2014/main" id="{4A4F266A-F2F7-47CD-8BBC-E3777E982FD2}"/>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5426868" y="228600"/>
            <a:ext cx="3714750" cy="4953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6" name="Straight Connector 15">
            <a:extLst>
              <a:ext uri="{FF2B5EF4-FFF2-40B4-BE49-F238E27FC236}">
                <a16:creationId xmlns:a16="http://schemas.microsoft.com/office/drawing/2014/main" id="{20D69C80-8919-4A32-B897-F2A21F940574}"/>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5501877" y="32278"/>
            <a:ext cx="3639742" cy="485298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8" name="Straight Connector 17">
            <a:extLst>
              <a:ext uri="{FF2B5EF4-FFF2-40B4-BE49-F238E27FC236}">
                <a16:creationId xmlns:a16="http://schemas.microsoft.com/office/drawing/2014/main" id="{F427B072-CC5B-481B-9719-8CD4C54444BE}"/>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5884069" y="609601"/>
            <a:ext cx="3257549" cy="434339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sp useBgFill="1">
        <p:nvSpPr>
          <p:cNvPr id="20" name="Rectangle 19">
            <a:extLst>
              <a:ext uri="{FF2B5EF4-FFF2-40B4-BE49-F238E27FC236}">
                <a16:creationId xmlns:a16="http://schemas.microsoft.com/office/drawing/2014/main" id="{EB88142C-D3C4-43DC-A844-A7D9ECB0F5C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B449F4B7-057C-4699-8580-828A386176BA}"/>
              </a:ext>
            </a:extLst>
          </p:cNvPr>
          <p:cNvSpPr>
            <a:spLocks noGrp="1"/>
          </p:cNvSpPr>
          <p:nvPr>
            <p:ph type="title"/>
          </p:nvPr>
        </p:nvSpPr>
        <p:spPr>
          <a:xfrm>
            <a:off x="513159" y="685799"/>
            <a:ext cx="3585861" cy="4892676"/>
          </a:xfrm>
        </p:spPr>
        <p:txBody>
          <a:bodyPr vert="horz" lIns="91440" tIns="45720" rIns="91440" bIns="45720" rtlCol="0" anchor="ctr">
            <a:normAutofit/>
          </a:bodyPr>
          <a:lstStyle/>
          <a:p>
            <a:pPr algn="r"/>
            <a:r>
              <a:rPr lang="en-US" sz="4500" b="1" dirty="0"/>
              <a:t>CHOICE OF RESIDENCE</a:t>
            </a:r>
          </a:p>
        </p:txBody>
      </p:sp>
      <p:sp>
        <p:nvSpPr>
          <p:cNvPr id="22" name="Rectangle 21">
            <a:extLst>
              <a:ext uri="{FF2B5EF4-FFF2-40B4-BE49-F238E27FC236}">
                <a16:creationId xmlns:a16="http://schemas.microsoft.com/office/drawing/2014/main" id="{416DC9EF-092A-4FEF-8A40-0E509CA7985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71999" y="0"/>
            <a:ext cx="4572001" cy="6858000"/>
          </a:xfrm>
          <a:prstGeom prst="rect">
            <a:avLst/>
          </a:prstGeom>
          <a:solidFill>
            <a:schemeClr val="bg2">
              <a:alpha val="97000"/>
            </a:schemeClr>
          </a:solidFill>
          <a:ln>
            <a:noFill/>
          </a:ln>
          <a:effectLst/>
        </p:spPr>
        <p:style>
          <a:lnRef idx="2">
            <a:schemeClr val="accent1">
              <a:shade val="50000"/>
            </a:schemeClr>
          </a:lnRef>
          <a:fillRef idx="1001">
            <a:schemeClr val="dk2"/>
          </a:fillRef>
          <a:effectRef idx="0">
            <a:schemeClr val="accent1"/>
          </a:effectRef>
          <a:fontRef idx="minor">
            <a:schemeClr val="lt1"/>
          </a:fontRef>
        </p:style>
        <p:txBody>
          <a:bodyPr rtlCol="0" anchor="ctr"/>
          <a:lstStyle/>
          <a:p>
            <a:pPr algn="ctr"/>
            <a:endParaRPr lang="en-US" dirty="0"/>
          </a:p>
        </p:txBody>
      </p:sp>
      <p:sp>
        <p:nvSpPr>
          <p:cNvPr id="3" name="Text Placeholder 2">
            <a:extLst>
              <a:ext uri="{FF2B5EF4-FFF2-40B4-BE49-F238E27FC236}">
                <a16:creationId xmlns:a16="http://schemas.microsoft.com/office/drawing/2014/main" id="{07250F66-81B7-4AB7-9570-167F0DD9E5F4}"/>
              </a:ext>
            </a:extLst>
          </p:cNvPr>
          <p:cNvSpPr>
            <a:spLocks noGrp="1"/>
          </p:cNvSpPr>
          <p:nvPr>
            <p:ph type="body" idx="1"/>
          </p:nvPr>
        </p:nvSpPr>
        <p:spPr>
          <a:xfrm>
            <a:off x="4877107" y="1302219"/>
            <a:ext cx="3612429" cy="4869981"/>
          </a:xfrm>
        </p:spPr>
        <p:txBody>
          <a:bodyPr vert="horz" lIns="91440" tIns="45720" rIns="91440" bIns="45720" rtlCol="0" anchor="ctr">
            <a:normAutofit/>
          </a:bodyPr>
          <a:lstStyle/>
          <a:p>
            <a:pPr>
              <a:lnSpc>
                <a:spcPct val="90000"/>
              </a:lnSpc>
            </a:pPr>
            <a:r>
              <a:rPr lang="en-US" sz="2200" i="1" dirty="0">
                <a:solidFill>
                  <a:schemeClr val="tx1"/>
                </a:solidFill>
                <a:latin typeface="Bodoni MT" panose="02070603080606020203" pitchFamily="18" charset="0"/>
              </a:rPr>
              <a:t>CMS Guidelines:</a:t>
            </a:r>
          </a:p>
          <a:p>
            <a:pPr>
              <a:lnSpc>
                <a:spcPct val="90000"/>
              </a:lnSpc>
            </a:pPr>
            <a:endParaRPr lang="en-US" sz="2200" i="1" dirty="0">
              <a:solidFill>
                <a:schemeClr val="tx1"/>
              </a:solidFill>
              <a:latin typeface="Bodoni MT" panose="02070603080606020203" pitchFamily="18" charset="0"/>
            </a:endParaRPr>
          </a:p>
          <a:p>
            <a:pPr>
              <a:lnSpc>
                <a:spcPct val="90000"/>
              </a:lnSpc>
            </a:pPr>
            <a:r>
              <a:rPr lang="en-US" sz="2200" i="1" dirty="0">
                <a:solidFill>
                  <a:schemeClr val="tx1"/>
                </a:solidFill>
                <a:latin typeface="Bodoni MT" panose="02070603080606020203" pitchFamily="18" charset="0"/>
              </a:rPr>
              <a:t>“The choice of residence is  selected by the individual from among setting options, including non-disability specific settings and an option for a private unit in a residential setting.”</a:t>
            </a:r>
          </a:p>
          <a:p>
            <a:pPr>
              <a:lnSpc>
                <a:spcPct val="90000"/>
              </a:lnSpc>
            </a:pPr>
            <a:endParaRPr lang="en-US" sz="2200" dirty="0">
              <a:solidFill>
                <a:schemeClr val="tx2">
                  <a:lumMod val="60000"/>
                  <a:lumOff val="40000"/>
                </a:schemeClr>
              </a:solidFill>
            </a:endParaRPr>
          </a:p>
          <a:p>
            <a:pPr>
              <a:lnSpc>
                <a:spcPct val="90000"/>
              </a:lnSpc>
            </a:pPr>
            <a:endParaRPr lang="en-US" sz="2200" dirty="0">
              <a:solidFill>
                <a:schemeClr val="tx2">
                  <a:lumMod val="60000"/>
                  <a:lumOff val="40000"/>
                </a:schemeClr>
              </a:solidFill>
            </a:endParaRPr>
          </a:p>
          <a:p>
            <a:pPr>
              <a:lnSpc>
                <a:spcPct val="90000"/>
              </a:lnSpc>
            </a:pPr>
            <a:endParaRPr lang="en-US" sz="2200" dirty="0">
              <a:solidFill>
                <a:schemeClr val="tx2">
                  <a:lumMod val="60000"/>
                  <a:lumOff val="40000"/>
                </a:schemeClr>
              </a:solidFill>
            </a:endParaRPr>
          </a:p>
          <a:p>
            <a:pPr>
              <a:lnSpc>
                <a:spcPct val="90000"/>
              </a:lnSpc>
            </a:pPr>
            <a:endParaRPr lang="en-US" sz="2200" dirty="0">
              <a:solidFill>
                <a:schemeClr val="tx2">
                  <a:lumMod val="60000"/>
                  <a:lumOff val="40000"/>
                </a:schemeClr>
              </a:solidFill>
            </a:endParaRPr>
          </a:p>
        </p:txBody>
      </p:sp>
      <p:sp>
        <p:nvSpPr>
          <p:cNvPr id="5" name="Slide Number Placeholder 4">
            <a:extLst>
              <a:ext uri="{FF2B5EF4-FFF2-40B4-BE49-F238E27FC236}">
                <a16:creationId xmlns:a16="http://schemas.microsoft.com/office/drawing/2014/main" id="{E1D77159-C19D-4A1B-8F8A-DFA76BFD8F05}"/>
              </a:ext>
            </a:extLst>
          </p:cNvPr>
          <p:cNvSpPr>
            <a:spLocks noGrp="1"/>
          </p:cNvSpPr>
          <p:nvPr>
            <p:ph type="sldNum" sz="quarter" idx="12"/>
          </p:nvPr>
        </p:nvSpPr>
        <p:spPr>
          <a:xfrm>
            <a:off x="7836108" y="5578475"/>
            <a:ext cx="792975" cy="669925"/>
          </a:xfrm>
        </p:spPr>
        <p:txBody>
          <a:bodyPr vert="horz" lIns="91440" tIns="45720" rIns="91440" bIns="45720" rtlCol="0" anchor="b">
            <a:normAutofit/>
          </a:bodyPr>
          <a:lstStyle/>
          <a:p>
            <a:pPr>
              <a:spcAft>
                <a:spcPts val="600"/>
              </a:spcAft>
              <a:defRPr/>
            </a:pPr>
            <a:fld id="{120F9A6D-C033-4D6D-9AA8-89024EE4BA4D}" type="slidenum">
              <a:rPr lang="en-US" sz="1000" b="0" i="0" kern="1200">
                <a:solidFill>
                  <a:schemeClr val="tx1"/>
                </a:solidFill>
                <a:effectLst/>
                <a:latin typeface="+mn-lt"/>
                <a:ea typeface="+mn-ea"/>
                <a:cs typeface="+mn-cs"/>
              </a:rPr>
              <a:pPr>
                <a:spcAft>
                  <a:spcPts val="600"/>
                </a:spcAft>
                <a:defRPr/>
              </a:pPr>
              <a:t>9</a:t>
            </a:fld>
            <a:endParaRPr lang="en-US" sz="1000" b="0" i="0" kern="1200" dirty="0">
              <a:solidFill>
                <a:schemeClr val="tx1"/>
              </a:solidFill>
              <a:effectLst/>
              <a:latin typeface="+mn-lt"/>
              <a:ea typeface="+mn-ea"/>
              <a:cs typeface="+mn-cs"/>
            </a:endParaRPr>
          </a:p>
        </p:txBody>
      </p:sp>
    </p:spTree>
    <p:extLst>
      <p:ext uri="{BB962C8B-B14F-4D97-AF65-F5344CB8AC3E}">
        <p14:creationId xmlns:p14="http://schemas.microsoft.com/office/powerpoint/2010/main" val="2597520909"/>
      </p:ext>
    </p:extLst>
  </p:cSld>
  <p:clrMapOvr>
    <a:masterClrMapping/>
  </p:clrMapOvr>
</p:sld>
</file>

<file path=ppt/theme/theme1.xml><?xml version="1.0" encoding="utf-8"?>
<a:theme xmlns:a="http://schemas.openxmlformats.org/drawingml/2006/main" name="Slice">
  <a:themeElements>
    <a:clrScheme name="Slice">
      <a:dk1>
        <a:sysClr val="windowText" lastClr="000000"/>
      </a:dk1>
      <a:lt1>
        <a:sysClr val="window" lastClr="FFFFFF"/>
      </a:lt1>
      <a:dk2>
        <a:srgbClr val="146194"/>
      </a:dk2>
      <a:lt2>
        <a:srgbClr val="76DBF4"/>
      </a:lt2>
      <a:accent1>
        <a:srgbClr val="052F61"/>
      </a:accent1>
      <a:accent2>
        <a:srgbClr val="A50E82"/>
      </a:accent2>
      <a:accent3>
        <a:srgbClr val="14967C"/>
      </a:accent3>
      <a:accent4>
        <a:srgbClr val="6A9E1F"/>
      </a:accent4>
      <a:accent5>
        <a:srgbClr val="E87D37"/>
      </a:accent5>
      <a:accent6>
        <a:srgbClr val="C62324"/>
      </a:accent6>
      <a:hlink>
        <a:srgbClr val="0D2E46"/>
      </a:hlink>
      <a:folHlink>
        <a:srgbClr val="356A95"/>
      </a:folHlink>
    </a:clrScheme>
    <a:fontScheme name="Slice">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Slice">
      <a:fillStyleLst>
        <a:solidFill>
          <a:schemeClr val="phClr"/>
        </a:solidFill>
        <a:gradFill rotWithShape="1">
          <a:gsLst>
            <a:gs pos="0">
              <a:schemeClr val="phClr">
                <a:tint val="62000"/>
                <a:hueMod val="94000"/>
                <a:satMod val="140000"/>
                <a:lumMod val="110000"/>
              </a:schemeClr>
            </a:gs>
            <a:gs pos="100000">
              <a:schemeClr val="phClr">
                <a:tint val="84000"/>
                <a:satMod val="160000"/>
              </a:schemeClr>
            </a:gs>
          </a:gsLst>
          <a:lin ang="5400000" scaled="0"/>
        </a:gradFill>
        <a:gradFill rotWithShape="1">
          <a:gsLst>
            <a:gs pos="0">
              <a:schemeClr val="phClr">
                <a:tint val="98000"/>
                <a:hueMod val="94000"/>
                <a:satMod val="130000"/>
                <a:lumMod val="138000"/>
              </a:schemeClr>
            </a:gs>
            <a:gs pos="100000">
              <a:schemeClr val="phClr">
                <a:shade val="94000"/>
                <a:lumMod val="88000"/>
              </a:schemeClr>
            </a:gs>
          </a:gsLst>
          <a:lin ang="5400000" scaled="0"/>
        </a:gradFill>
      </a:fillStyleLst>
      <a:lnStyleLst>
        <a:ln w="9525" cap="rnd" cmpd="sng" algn="ctr">
          <a:solidFill>
            <a:schemeClr val="phClr">
              <a:tint val="76000"/>
              <a:alpha val="60000"/>
              <a:hueMod val="94000"/>
            </a:schemeClr>
          </a:solidFill>
          <a:prstDash val="solid"/>
        </a:ln>
        <a:ln w="12700" cap="rnd" cmpd="sng" algn="ctr">
          <a:solidFill>
            <a:schemeClr val="phClr">
              <a:hueMod val="94000"/>
            </a:schemeClr>
          </a:solidFill>
          <a:prstDash val="solid"/>
        </a:ln>
        <a:ln w="28575" cap="rnd"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a:effectStyle>
      </a:effectStyleLst>
      <a:bgFillStyleLst>
        <a:solidFill>
          <a:schemeClr val="phClr"/>
        </a:solidFill>
        <a:gradFill rotWithShape="1">
          <a:gsLst>
            <a:gs pos="10000">
              <a:schemeClr val="phClr">
                <a:tint val="97000"/>
                <a:hueMod val="92000"/>
                <a:satMod val="169000"/>
                <a:lumMod val="164000"/>
              </a:schemeClr>
            </a:gs>
            <a:gs pos="100000">
              <a:schemeClr val="phClr">
                <a:shade val="96000"/>
                <a:satMod val="120000"/>
                <a:lumMod val="90000"/>
              </a:schemeClr>
            </a:gs>
          </a:gsLst>
          <a:lin ang="6120000" scaled="1"/>
        </a:gradFill>
        <a:gradFill rotWithShape="1">
          <a:gsLst>
            <a:gs pos="0">
              <a:schemeClr val="phClr">
                <a:tint val="97000"/>
                <a:hueMod val="92000"/>
                <a:satMod val="169000"/>
                <a:lumMod val="164000"/>
              </a:schemeClr>
            </a:gs>
            <a:gs pos="100000">
              <a:schemeClr val="phClr">
                <a:shade val="96000"/>
                <a:satMod val="120000"/>
                <a:lumMod val="90000"/>
              </a:schemeClr>
            </a:gs>
          </a:gsLst>
          <a:path path="circle">
            <a:fillToRect b="100000"/>
          </a:path>
        </a:gradFill>
      </a:bgFillStyleLst>
    </a:fmtScheme>
  </a:themeElements>
  <a:objectDefaults/>
  <a:extraClrSchemeLst/>
  <a:extLst>
    <a:ext uri="{05A4C25C-085E-4340-85A3-A5531E510DB2}">
      <thm15:themeFamily xmlns:thm15="http://schemas.microsoft.com/office/thememl/2012/main" name="Slice" id="{0507925B-6AC9-4358-8E18-C330545D08F8}" vid="{13FEC7C6-62A9-40C4-99D2-581AACACAA2F}"/>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Slice</Template>
  <TotalTime>1891</TotalTime>
  <Words>1248</Words>
  <Application>Microsoft Office PowerPoint</Application>
  <PresentationFormat>On-screen Show (4:3)</PresentationFormat>
  <Paragraphs>208</Paragraphs>
  <Slides>20</Slides>
  <Notes>1</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20</vt:i4>
      </vt:variant>
    </vt:vector>
  </HeadingPairs>
  <TitlesOfParts>
    <vt:vector size="28" baseType="lpstr">
      <vt:lpstr>Arial</vt:lpstr>
      <vt:lpstr>Bodoni MT</vt:lpstr>
      <vt:lpstr>Calibri</vt:lpstr>
      <vt:lpstr>Century Gothic</vt:lpstr>
      <vt:lpstr>Segoe UI</vt:lpstr>
      <vt:lpstr>Wingdings</vt:lpstr>
      <vt:lpstr>Wingdings 3</vt:lpstr>
      <vt:lpstr>Slice</vt:lpstr>
      <vt:lpstr>PowerPoint Presentation</vt:lpstr>
      <vt:lpstr>TABLE OF CONTENTS</vt:lpstr>
      <vt:lpstr>hOME AND COMMUNITY BASED SETTINGS REQUIREMENTS</vt:lpstr>
      <vt:lpstr>HOME AND COMMUNITY BASED SETTINGs REQUIREMENTS</vt:lpstr>
      <vt:lpstr>Home and community Based Settings requirements</vt:lpstr>
      <vt:lpstr>importance to residential care homes?</vt:lpstr>
      <vt:lpstr>Clarification: dph regulation vs. cms settings rule</vt:lpstr>
      <vt:lpstr>Areas of Concern</vt:lpstr>
      <vt:lpstr>CHOICE OF RESIDENCE</vt:lpstr>
      <vt:lpstr>CHOICE OF RESIDENCE</vt:lpstr>
      <vt:lpstr>COMMUNITY ACCESS</vt:lpstr>
      <vt:lpstr>COMMUNITY ACCESS</vt:lpstr>
      <vt:lpstr>COMMUNITY ACCESS</vt:lpstr>
      <vt:lpstr>LIVING SPACE</vt:lpstr>
      <vt:lpstr>LIVING SPACE</vt:lpstr>
      <vt:lpstr>STAFF INTERACTION AND PRIVACY</vt:lpstr>
      <vt:lpstr>SERVICES</vt:lpstr>
      <vt:lpstr>TAKE AWAY</vt:lpstr>
      <vt:lpstr>QUESTIONS?</vt:lpstr>
      <vt:lpstr>DSS Community Options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Cooper, Melva</dc:creator>
  <cp:lastModifiedBy>Cooper, Melva</cp:lastModifiedBy>
  <cp:revision>59</cp:revision>
  <cp:lastPrinted>2017-04-28T14:57:11Z</cp:lastPrinted>
  <dcterms:created xsi:type="dcterms:W3CDTF">2022-08-11T13:06:41Z</dcterms:created>
  <dcterms:modified xsi:type="dcterms:W3CDTF">2022-09-15T16:40:50Z</dcterms:modified>
</cp:coreProperties>
</file>