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43"/>
  </p:notesMasterIdLst>
  <p:sldIdLst>
    <p:sldId id="257" r:id="rId2"/>
    <p:sldId id="312" r:id="rId3"/>
    <p:sldId id="289" r:id="rId4"/>
    <p:sldId id="320" r:id="rId5"/>
    <p:sldId id="272" r:id="rId6"/>
    <p:sldId id="273" r:id="rId7"/>
    <p:sldId id="274" r:id="rId8"/>
    <p:sldId id="313" r:id="rId9"/>
    <p:sldId id="275" r:id="rId10"/>
    <p:sldId id="276" r:id="rId11"/>
    <p:sldId id="277" r:id="rId12"/>
    <p:sldId id="278" r:id="rId13"/>
    <p:sldId id="314" r:id="rId14"/>
    <p:sldId id="280" r:id="rId15"/>
    <p:sldId id="315" r:id="rId16"/>
    <p:sldId id="281" r:id="rId17"/>
    <p:sldId id="287" r:id="rId18"/>
    <p:sldId id="283" r:id="rId19"/>
    <p:sldId id="282" r:id="rId20"/>
    <p:sldId id="316" r:id="rId21"/>
    <p:sldId id="258" r:id="rId22"/>
    <p:sldId id="259" r:id="rId23"/>
    <p:sldId id="260" r:id="rId24"/>
    <p:sldId id="262" r:id="rId25"/>
    <p:sldId id="263" r:id="rId26"/>
    <p:sldId id="264" r:id="rId27"/>
    <p:sldId id="265" r:id="rId28"/>
    <p:sldId id="284" r:id="rId29"/>
    <p:sldId id="285" r:id="rId30"/>
    <p:sldId id="286" r:id="rId31"/>
    <p:sldId id="266" r:id="rId32"/>
    <p:sldId id="322" r:id="rId33"/>
    <p:sldId id="317" r:id="rId34"/>
    <p:sldId id="269" r:id="rId35"/>
    <p:sldId id="267" r:id="rId36"/>
    <p:sldId id="318" r:id="rId37"/>
    <p:sldId id="319" r:id="rId38"/>
    <p:sldId id="321" r:id="rId39"/>
    <p:sldId id="290" r:id="rId40"/>
    <p:sldId id="310" r:id="rId41"/>
    <p:sldId id="27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6F78A5-3ECC-410B-9C52-A57AA21C435F}" type="datetimeFigureOut">
              <a:rPr lang="en-US" smtClean="0"/>
              <a:pPr/>
              <a:t>9/22/2022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C43B9B-87D0-4380-A962-F69BD125AC4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pPr/>
              <a:t>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pPr/>
              <a:t>29</a:t>
            </a:fld>
            <a:endParaRPr lang="en-US"/>
          </a:p>
        </p:txBody>
      </p:sp>
    </p:spTree>
    <p:extLst>
      <p:ext uri="{BB962C8B-B14F-4D97-AF65-F5344CB8AC3E}">
        <p14:creationId xmlns:p14="http://schemas.microsoft.com/office/powerpoint/2010/main" val="3662137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0" y="-76200"/>
            <a:ext cx="9144000" cy="708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a:spLocks noChangeArrowheads="1"/>
          </p:cNvSpPr>
          <p:nvPr userDrawn="1"/>
        </p:nvSpPr>
        <p:spPr bwMode="auto">
          <a:xfrm>
            <a:off x="0" y="6011863"/>
            <a:ext cx="9144000" cy="998537"/>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9" name="Rectangle 3"/>
          <p:cNvSpPr>
            <a:spLocks noChangeArrowheads="1"/>
          </p:cNvSpPr>
          <p:nvPr userDrawn="1"/>
        </p:nvSpPr>
        <p:spPr bwMode="auto">
          <a:xfrm>
            <a:off x="0" y="5748338"/>
            <a:ext cx="9144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10" name="Rectangle 4"/>
          <p:cNvSpPr>
            <a:spLocks noChangeArrowheads="1"/>
          </p:cNvSpPr>
          <p:nvPr userDrawn="1"/>
        </p:nvSpPr>
        <p:spPr bwMode="auto">
          <a:xfrm>
            <a:off x="0" y="228600"/>
            <a:ext cx="9144000" cy="5664200"/>
          </a:xfrm>
          <a:prstGeom prst="rect">
            <a:avLst/>
          </a:prstGeom>
          <a:solidFill>
            <a:schemeClr val="accent6"/>
          </a:solidFill>
          <a:ln w="9525">
            <a:noFill/>
            <a:miter lim="800000"/>
            <a:headEnd/>
            <a:tailEnd/>
          </a:ln>
        </p:spPr>
        <p:txBody>
          <a:bodyPr wrap="none" anchor="ctr"/>
          <a:lstStyle/>
          <a:p>
            <a:endParaRPr lang="en-US"/>
          </a:p>
        </p:txBody>
      </p:sp>
      <p:pic>
        <p:nvPicPr>
          <p:cNvPr id="11" name="Picture 12" descr="YSM_Shield_CMYK.jpg"/>
          <p:cNvPicPr>
            <a:picLocks noChangeAspect="1"/>
          </p:cNvPicPr>
          <p:nvPr userDrawn="1"/>
        </p:nvPicPr>
        <p:blipFill>
          <a:blip r:embed="rId2" cstate="print"/>
          <a:srcRect/>
          <a:stretch>
            <a:fillRect/>
          </a:stretch>
        </p:blipFill>
        <p:spPr bwMode="auto">
          <a:xfrm>
            <a:off x="8343900" y="6143625"/>
            <a:ext cx="571500" cy="714375"/>
          </a:xfrm>
          <a:prstGeom prst="rect">
            <a:avLst/>
          </a:prstGeom>
          <a:noFill/>
          <a:ln w="9525">
            <a:noFill/>
            <a:miter lim="800000"/>
            <a:headEnd/>
            <a:tailEnd/>
          </a:ln>
        </p:spPr>
      </p:pic>
      <p:pic>
        <p:nvPicPr>
          <p:cNvPr id="12" name="Picture 2" descr="Z:\Justin\Logos\YSM\New Brand\YSM_YaleBlue_CMYK.png"/>
          <p:cNvPicPr>
            <a:picLocks noChangeAspect="1" noChangeArrowheads="1"/>
          </p:cNvPicPr>
          <p:nvPr userDrawn="1"/>
        </p:nvPicPr>
        <p:blipFill>
          <a:blip r:embed="rId3" cstate="print"/>
          <a:srcRect/>
          <a:stretch>
            <a:fillRect/>
          </a:stretch>
        </p:blipFill>
        <p:spPr bwMode="auto">
          <a:xfrm>
            <a:off x="533400" y="6343356"/>
            <a:ext cx="3652837" cy="266993"/>
          </a:xfrm>
          <a:prstGeom prst="rect">
            <a:avLst/>
          </a:prstGeom>
          <a:noFill/>
        </p:spPr>
      </p:pic>
      <p:sp>
        <p:nvSpPr>
          <p:cNvPr id="13" name="Title Placeholder 14"/>
          <p:cNvSpPr>
            <a:spLocks noGrp="1"/>
          </p:cNvSpPr>
          <p:nvPr>
            <p:ph type="title" hasCustomPrompt="1"/>
          </p:nvPr>
        </p:nvSpPr>
        <p:spPr>
          <a:xfrm>
            <a:off x="533400" y="990600"/>
            <a:ext cx="8229600" cy="1541463"/>
          </a:xfrm>
          <a:prstGeom prst="rect">
            <a:avLst/>
          </a:prstGeom>
        </p:spPr>
        <p:txBody>
          <a:bodyPr vert="horz" lIns="91440" tIns="45720" rIns="91440" bIns="45720" rtlCol="0" anchor="b">
            <a:normAutofit/>
          </a:bodyPr>
          <a:lstStyle>
            <a:lvl1pPr algn="l" defTabSz="914400" rtl="0" eaLnBrk="1" latinLnBrk="0" hangingPunct="1">
              <a:spcBef>
                <a:spcPct val="0"/>
              </a:spcBef>
              <a:buNone/>
              <a:defRPr lang="en-US" sz="4400" kern="1200" baseline="0" dirty="0">
                <a:solidFill>
                  <a:schemeClr val="bg1"/>
                </a:solidFill>
                <a:latin typeface="Georgia" pitchFamily="18" charset="0"/>
                <a:ea typeface="ＭＳ Ｐゴシック" pitchFamily="34" charset="-128"/>
                <a:cs typeface="+mn-cs"/>
              </a:defRPr>
            </a:lvl1pPr>
          </a:lstStyle>
          <a:p>
            <a:r>
              <a:rPr lang="en-US" dirty="0"/>
              <a:t>Click to edit Presentation Title </a:t>
            </a:r>
          </a:p>
        </p:txBody>
      </p:sp>
      <p:sp>
        <p:nvSpPr>
          <p:cNvPr id="17" name="Text Placeholder 16"/>
          <p:cNvSpPr>
            <a:spLocks noGrp="1"/>
          </p:cNvSpPr>
          <p:nvPr>
            <p:ph type="body" sz="quarter" idx="10" hasCustomPrompt="1"/>
          </p:nvPr>
        </p:nvSpPr>
        <p:spPr>
          <a:xfrm>
            <a:off x="533400" y="2514600"/>
            <a:ext cx="8229600" cy="914400"/>
          </a:xfrm>
        </p:spPr>
        <p:txBody>
          <a:bodyPr/>
          <a:lstStyle>
            <a:lvl1pPr marL="342900" marR="0" indent="-342900" algn="l" defTabSz="914400" rtl="0" eaLnBrk="1" fontAlgn="base" latinLnBrk="0" hangingPunct="1">
              <a:lnSpc>
                <a:spcPct val="100000"/>
              </a:lnSpc>
              <a:spcBef>
                <a:spcPct val="0"/>
              </a:spcBef>
              <a:spcAft>
                <a:spcPct val="0"/>
              </a:spcAft>
              <a:buClrTx/>
              <a:buSzTx/>
              <a:buFont typeface="Arial" pitchFamily="34" charset="0"/>
              <a:buNone/>
              <a:tabLst/>
              <a:defRPr lang="en-US" sz="2000" kern="1200" noProof="0">
                <a:solidFill>
                  <a:schemeClr val="bg1"/>
                </a:solidFill>
                <a:latin typeface="Georgia" pitchFamily="18" charset="0"/>
                <a:ea typeface="ＭＳ Ｐゴシック" pitchFamily="34" charset="-128"/>
              </a:defRPr>
            </a:lvl1p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defRPr/>
            </a:pPr>
            <a:r>
              <a:rPr lang="en-US" sz="2400" kern="1200" noProof="0" dirty="0">
                <a:solidFill>
                  <a:schemeClr val="bg1"/>
                </a:solidFill>
                <a:latin typeface="Georgia" pitchFamily="18" charset="0"/>
                <a:ea typeface="ＭＳ Ｐゴシック" pitchFamily="34" charset="-128"/>
                <a:cs typeface="+mn-cs"/>
              </a:rPr>
              <a:t>Click to add presentation subtitle</a:t>
            </a:r>
          </a:p>
        </p:txBody>
      </p:sp>
      <p:sp>
        <p:nvSpPr>
          <p:cNvPr id="19" name="Text Placeholder 18"/>
          <p:cNvSpPr>
            <a:spLocks noGrp="1"/>
          </p:cNvSpPr>
          <p:nvPr>
            <p:ph type="body" sz="quarter" idx="11" hasCustomPrompt="1"/>
          </p:nvPr>
        </p:nvSpPr>
        <p:spPr>
          <a:xfrm>
            <a:off x="533400" y="3657600"/>
            <a:ext cx="8229600" cy="762000"/>
          </a:xfrm>
        </p:spPr>
        <p:txBody>
          <a:bodyPr/>
          <a:lstStyle>
            <a:lvl1pPr>
              <a:buNone/>
              <a:defRPr lang="en-US" sz="1800" i="1" kern="1200" baseline="0" dirty="0" smtClean="0">
                <a:solidFill>
                  <a:schemeClr val="bg1"/>
                </a:solidFill>
                <a:latin typeface="Georgia" pitchFamily="18" charset="0"/>
                <a:ea typeface="ＭＳ Ｐゴシック" pitchFamily="34" charset="-128"/>
                <a:cs typeface="+mn-cs"/>
              </a:defRPr>
            </a:lvl1pPr>
          </a:lstStyle>
          <a:p>
            <a:pPr marL="342900" lvl="0" indent="-342900" algn="l" defTabSz="914400" rtl="0" eaLnBrk="1" fontAlgn="base" latinLnBrk="0" hangingPunct="1">
              <a:spcBef>
                <a:spcPct val="0"/>
              </a:spcBef>
              <a:spcAft>
                <a:spcPct val="0"/>
              </a:spcAft>
            </a:pPr>
            <a:r>
              <a:rPr lang="en-US" dirty="0"/>
              <a:t>Click to edit presenter’s name and presentation’s date</a:t>
            </a: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p:cNvSpPr/>
          <p:nvPr userDrawn="1"/>
        </p:nvSpPr>
        <p:spPr>
          <a:xfrm>
            <a:off x="0" y="-76200"/>
            <a:ext cx="9144000"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8163" y="152400"/>
            <a:ext cx="8123237" cy="595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ACA5283-CFFB-47A1-8CC9-7711A2C45EA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50C737D1-724B-47B7-8DE5-0F47ED1FB854}"/>
              </a:ext>
            </a:extLst>
          </p:cNvPr>
          <p:cNvSpPr>
            <a:spLocks noGrp="1" noChangeArrowheads="1"/>
          </p:cNvSpPr>
          <p:nvPr>
            <p:ph type="sldNum" sz="quarter" idx="11"/>
          </p:nvPr>
        </p:nvSpPr>
        <p:spPr>
          <a:ln/>
        </p:spPr>
        <p:txBody>
          <a:bodyPr/>
          <a:lstStyle>
            <a:lvl1pPr>
              <a:defRPr/>
            </a:lvl1pPr>
          </a:lstStyle>
          <a:p>
            <a:pPr>
              <a:defRPr/>
            </a:pPr>
            <a:fld id="{394F74B7-309E-45C6-B5A9-98F87D51E4FA}" type="slidenum">
              <a:rPr lang="en-US" altLang="en-US"/>
              <a:pPr>
                <a:defRPr/>
              </a:pPr>
              <a:t>‹#›</a:t>
            </a:fld>
            <a:endParaRPr lang="en-US" altLang="en-US"/>
          </a:p>
        </p:txBody>
      </p:sp>
      <p:sp>
        <p:nvSpPr>
          <p:cNvPr id="4" name="Rectangle 14">
            <a:extLst>
              <a:ext uri="{FF2B5EF4-FFF2-40B4-BE49-F238E27FC236}">
                <a16:creationId xmlns:a16="http://schemas.microsoft.com/office/drawing/2014/main" id="{E3228869-ED56-46ED-8761-B92EBF43F039}"/>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35859876"/>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3"/>
          <p:cNvSpPr>
            <a:spLocks noChangeArrowheads="1"/>
          </p:cNvSpPr>
          <p:nvPr/>
        </p:nvSpPr>
        <p:spPr bwMode="auto">
          <a:xfrm>
            <a:off x="0" y="960438"/>
            <a:ext cx="9144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11" name="Rectangle 22"/>
          <p:cNvSpPr>
            <a:spLocks noChangeArrowheads="1"/>
          </p:cNvSpPr>
          <p:nvPr/>
        </p:nvSpPr>
        <p:spPr bwMode="auto">
          <a:xfrm>
            <a:off x="0" y="-7938"/>
            <a:ext cx="9144000" cy="1163638"/>
          </a:xfrm>
          <a:prstGeom prst="rect">
            <a:avLst/>
          </a:prstGeom>
          <a:solidFill>
            <a:schemeClr val="accent6"/>
          </a:solidFill>
          <a:ln w="9525">
            <a:noFill/>
            <a:miter lim="800000"/>
            <a:headEnd/>
            <a:tailEnd/>
          </a:ln>
          <a:effectLst/>
        </p:spPr>
        <p:txBody>
          <a:bodyPr wrap="none" anchor="ctr"/>
          <a:lstStyle/>
          <a:p>
            <a:pPr>
              <a:defRPr/>
            </a:pPr>
            <a:endParaRPr lang="en-US">
              <a:latin typeface="Arial" charset="0"/>
              <a:ea typeface="MS PGothic" pitchFamily="34" charset="-128"/>
            </a:endParaRPr>
          </a:p>
        </p:txBody>
      </p:sp>
      <p:sp>
        <p:nvSpPr>
          <p:cNvPr id="1028" name="Rectangle 4"/>
          <p:cNvSpPr>
            <a:spLocks noGrp="1" noChangeArrowheads="1"/>
          </p:cNvSpPr>
          <p:nvPr>
            <p:ph type="title"/>
          </p:nvPr>
        </p:nvSpPr>
        <p:spPr bwMode="auto">
          <a:xfrm>
            <a:off x="538163" y="152400"/>
            <a:ext cx="813593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a:t>Slide title goes here even if it goes longer than a line</a:t>
            </a:r>
            <a:endParaRPr lang="ko-KR" altLang="en-US"/>
          </a:p>
        </p:txBody>
      </p:sp>
      <p:sp>
        <p:nvSpPr>
          <p:cNvPr id="1029" name="Rectangle 6"/>
          <p:cNvSpPr>
            <a:spLocks noGrp="1" noChangeArrowheads="1"/>
          </p:cNvSpPr>
          <p:nvPr>
            <p:ph type="body" idx="1"/>
          </p:nvPr>
        </p:nvSpPr>
        <p:spPr bwMode="auto">
          <a:xfrm>
            <a:off x="538163" y="1447800"/>
            <a:ext cx="8123237" cy="466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ltLang="ko-KR" dirty="0"/>
          </a:p>
        </p:txBody>
      </p:sp>
      <p:sp>
        <p:nvSpPr>
          <p:cNvPr id="4103" name="Text Box 7"/>
          <p:cNvSpPr txBox="1">
            <a:spLocks noChangeArrowheads="1"/>
          </p:cNvSpPr>
          <p:nvPr/>
        </p:nvSpPr>
        <p:spPr bwMode="auto">
          <a:xfrm>
            <a:off x="7704138" y="6584950"/>
            <a:ext cx="1295400" cy="214313"/>
          </a:xfrm>
          <a:prstGeom prst="rect">
            <a:avLst/>
          </a:prstGeom>
          <a:noFill/>
          <a:ln w="9525" algn="ctr">
            <a:noFill/>
            <a:miter lim="800000"/>
            <a:headEnd/>
            <a:tailEnd/>
          </a:ln>
          <a:effectLst/>
        </p:spPr>
        <p:txBody>
          <a:bodyPr>
            <a:spAutoFit/>
          </a:bodyPr>
          <a:lstStyle/>
          <a:p>
            <a:pPr algn="r">
              <a:spcBef>
                <a:spcPct val="50000"/>
              </a:spcBef>
            </a:pPr>
            <a:r>
              <a:rPr lang="en-US" altLang="ko-KR" sz="800" b="1" dirty="0">
                <a:solidFill>
                  <a:schemeClr val="tx2"/>
                </a:solidFill>
                <a:latin typeface="Georgia" pitchFamily="18" charset="0"/>
                <a:ea typeface="Gulim" pitchFamily="34" charset="-127"/>
              </a:rPr>
              <a:t>S L I D E  </a:t>
            </a:r>
            <a:fld id="{B6E65EB1-8770-4D6F-9BAC-B5A9D136F4D3}" type="slidenum">
              <a:rPr lang="en-US" altLang="ko-KR" sz="800" b="1">
                <a:solidFill>
                  <a:schemeClr val="tx2"/>
                </a:solidFill>
                <a:latin typeface="Georgia" pitchFamily="18" charset="0"/>
                <a:ea typeface="Gulim" pitchFamily="34" charset="-127"/>
              </a:rPr>
              <a:pPr algn="r">
                <a:spcBef>
                  <a:spcPct val="50000"/>
                </a:spcBef>
              </a:pPr>
              <a:t>‹#›</a:t>
            </a:fld>
            <a:endParaRPr lang="en-US" altLang="ko-KR" sz="800" b="1" dirty="0">
              <a:solidFill>
                <a:schemeClr val="tx2"/>
              </a:solidFill>
              <a:latin typeface="Georgia" pitchFamily="18" charset="0"/>
              <a:ea typeface="Gulim" pitchFamily="34" charset="-127"/>
            </a:endParaRPr>
          </a:p>
        </p:txBody>
      </p:sp>
      <p:sp>
        <p:nvSpPr>
          <p:cNvPr id="4118" name="Rectangle 22"/>
          <p:cNvSpPr>
            <a:spLocks noChangeArrowheads="1"/>
          </p:cNvSpPr>
          <p:nvPr/>
        </p:nvSpPr>
        <p:spPr bwMode="auto">
          <a:xfrm>
            <a:off x="0" y="6451600"/>
            <a:ext cx="9144000" cy="58738"/>
          </a:xfrm>
          <a:prstGeom prst="rect">
            <a:avLst/>
          </a:prstGeom>
          <a:solidFill>
            <a:schemeClr val="bg2">
              <a:lumMod val="60000"/>
              <a:lumOff val="40000"/>
            </a:schemeClr>
          </a:solidFill>
          <a:ln w="9525">
            <a:noFill/>
            <a:miter lim="800000"/>
            <a:headEnd/>
            <a:tailEnd/>
          </a:ln>
          <a:effectLst/>
        </p:spPr>
        <p:txBody>
          <a:bodyPr wrap="none" anchor="ctr"/>
          <a:lstStyle/>
          <a:p>
            <a:pPr>
              <a:defRPr/>
            </a:pPr>
            <a:endParaRPr lang="en-US">
              <a:latin typeface="Arial" charset="0"/>
              <a:ea typeface="MS PGothic" pitchFamily="34" charset="-128"/>
            </a:endParaRPr>
          </a:p>
        </p:txBody>
      </p:sp>
      <p:pic>
        <p:nvPicPr>
          <p:cNvPr id="1032" name="Picture 9" descr="YSM_Black_80%.eps"/>
          <p:cNvPicPr>
            <a:picLocks noChangeAspect="1"/>
          </p:cNvPicPr>
          <p:nvPr/>
        </p:nvPicPr>
        <p:blipFill>
          <a:blip r:embed="rId6" cstate="print"/>
          <a:srcRect/>
          <a:stretch>
            <a:fillRect/>
          </a:stretch>
        </p:blipFill>
        <p:spPr bwMode="auto">
          <a:xfrm>
            <a:off x="538163" y="6591300"/>
            <a:ext cx="2154237" cy="1603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Lst>
  <p:txStyles>
    <p:titleStyle>
      <a:lvl1pPr algn="l" rtl="0" eaLnBrk="1" fontAlgn="base" hangingPunct="1">
        <a:spcBef>
          <a:spcPct val="0"/>
        </a:spcBef>
        <a:spcAft>
          <a:spcPct val="0"/>
        </a:spcAft>
        <a:defRPr sz="2600">
          <a:solidFill>
            <a:schemeClr val="bg1"/>
          </a:solidFill>
          <a:latin typeface="+mj-lt"/>
          <a:ea typeface="+mj-ea"/>
          <a:cs typeface="+mj-cs"/>
        </a:defRPr>
      </a:lvl1pPr>
      <a:lvl2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p:titleStyle>
    <p:bodyStyle>
      <a:lvl1pPr marL="342900" indent="-342900" algn="l" rtl="0" eaLnBrk="1" fontAlgn="base" hangingPunct="1">
        <a:lnSpc>
          <a:spcPct val="90000"/>
        </a:lnSpc>
        <a:spcBef>
          <a:spcPct val="30000"/>
        </a:spcBef>
        <a:spcAft>
          <a:spcPct val="0"/>
        </a:spcAft>
        <a:buChar char="•"/>
        <a:defRPr sz="2000">
          <a:solidFill>
            <a:schemeClr val="tx2"/>
          </a:solidFill>
          <a:latin typeface="+mn-lt"/>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a:solidFill>
            <a:schemeClr val="tx2"/>
          </a:solidFill>
          <a:latin typeface="+mn-lt"/>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compliancy-group.com/hipaa-complianc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effectLst/>
                <a:latin typeface="+mn-lt"/>
                <a:ea typeface="Times New Roman" panose="02020603050405020304" pitchFamily="18" charset="0"/>
              </a:rPr>
              <a:t>Medical-Legal Issues and Co-Occurring Care </a:t>
            </a:r>
            <a:endParaRPr lang="en-US" sz="3600" dirty="0">
              <a:latin typeface="+mn-lt"/>
            </a:endParaRPr>
          </a:p>
        </p:txBody>
      </p:sp>
      <p:sp>
        <p:nvSpPr>
          <p:cNvPr id="3" name="Text Placeholder 2"/>
          <p:cNvSpPr>
            <a:spLocks noGrp="1"/>
          </p:cNvSpPr>
          <p:nvPr>
            <p:ph type="body" sz="quarter" idx="10"/>
          </p:nvPr>
        </p:nvSpPr>
        <p:spPr/>
        <p:txBody>
          <a:bodyPr/>
          <a:lstStyle/>
          <a:p>
            <a:endParaRPr lang="en-US" dirty="0"/>
          </a:p>
          <a:p>
            <a:endParaRPr lang="en-US" dirty="0"/>
          </a:p>
          <a:p>
            <a:r>
              <a:rPr lang="en-US" dirty="0"/>
              <a:t>Charles C Dike, MD, MPH, </a:t>
            </a:r>
            <a:r>
              <a:rPr lang="en-US" dirty="0" err="1"/>
              <a:t>FRCPsych</a:t>
            </a:r>
            <a:endParaRPr lang="en-US" dirty="0"/>
          </a:p>
        </p:txBody>
      </p:sp>
      <p:sp>
        <p:nvSpPr>
          <p:cNvPr id="4" name="Text Placeholder 3"/>
          <p:cNvSpPr>
            <a:spLocks noGrp="1"/>
          </p:cNvSpPr>
          <p:nvPr>
            <p:ph type="body" sz="quarter" idx="11"/>
          </p:nvPr>
        </p:nvSpPr>
        <p:spPr/>
        <p:txBody>
          <a:bodyPr/>
          <a:lstStyle/>
          <a:p>
            <a:r>
              <a:rPr lang="en-US" dirty="0"/>
              <a:t>Medical Director, Office of the Commissioner, CT DMHAS</a:t>
            </a:r>
          </a:p>
          <a:p>
            <a:endParaRPr lang="en-US" dirty="0"/>
          </a:p>
          <a:p>
            <a:r>
              <a:rPr lang="en-US" dirty="0"/>
              <a:t>September 23,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74E84-4B9C-4398-9CBC-D2362E8AB719}"/>
              </a:ext>
            </a:extLst>
          </p:cNvPr>
          <p:cNvSpPr>
            <a:spLocks noGrp="1"/>
          </p:cNvSpPr>
          <p:nvPr>
            <p:ph type="title"/>
          </p:nvPr>
        </p:nvSpPr>
        <p:spPr/>
        <p:txBody>
          <a:bodyPr/>
          <a:lstStyle/>
          <a:p>
            <a:r>
              <a:rPr lang="en-US" dirty="0"/>
              <a:t>Emergency Treatment cont.</a:t>
            </a:r>
          </a:p>
        </p:txBody>
      </p:sp>
      <p:sp>
        <p:nvSpPr>
          <p:cNvPr id="3" name="Content Placeholder 2">
            <a:extLst>
              <a:ext uri="{FF2B5EF4-FFF2-40B4-BE49-F238E27FC236}">
                <a16:creationId xmlns:a16="http://schemas.microsoft.com/office/drawing/2014/main" id="{010F3822-71E3-4312-B5CF-A3B40A0E6453}"/>
              </a:ext>
            </a:extLst>
          </p:cNvPr>
          <p:cNvSpPr>
            <a:spLocks noGrp="1"/>
          </p:cNvSpPr>
          <p:nvPr>
            <p:ph idx="1"/>
          </p:nvPr>
        </p:nvSpPr>
        <p:spPr/>
        <p:txBody>
          <a:bodyPr/>
          <a:lstStyle/>
          <a:p>
            <a:r>
              <a:rPr lang="en-US" dirty="0"/>
              <a:t>Upon tentative approval of application and transfer of person to Tx facility, MD shall examine</a:t>
            </a:r>
          </a:p>
          <a:p>
            <a:r>
              <a:rPr lang="en-US" dirty="0"/>
              <a:t>Facility administrator shall accept or deny application on recommendation of MD</a:t>
            </a:r>
          </a:p>
          <a:p>
            <a:r>
              <a:rPr lang="en-US" dirty="0"/>
              <a:t>For admitted person, discharge person when grounds for emergency Tx no longer exists</a:t>
            </a:r>
          </a:p>
          <a:p>
            <a:r>
              <a:rPr lang="en-US" dirty="0"/>
              <a:t>No person admitted under this section shall be detained in the hospital facility for longer than 5 days – unless application for involuntary admission has been filed within the time frame – 5-day paper</a:t>
            </a:r>
          </a:p>
          <a:p>
            <a:endParaRPr lang="en-US" dirty="0"/>
          </a:p>
          <a:p>
            <a:r>
              <a:rPr lang="en-US" dirty="0"/>
              <a:t>Detain person until civil commitment hearing has occurred, but no longer than 7 business days after filing application</a:t>
            </a:r>
          </a:p>
        </p:txBody>
      </p:sp>
    </p:spTree>
    <p:extLst>
      <p:ext uri="{BB962C8B-B14F-4D97-AF65-F5344CB8AC3E}">
        <p14:creationId xmlns:p14="http://schemas.microsoft.com/office/powerpoint/2010/main" val="2216823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B09F3-1C40-4392-9BDD-92F59CA6EE76}"/>
              </a:ext>
            </a:extLst>
          </p:cNvPr>
          <p:cNvSpPr>
            <a:spLocks noGrp="1"/>
          </p:cNvSpPr>
          <p:nvPr>
            <p:ph type="title"/>
          </p:nvPr>
        </p:nvSpPr>
        <p:spPr/>
        <p:txBody>
          <a:bodyPr/>
          <a:lstStyle/>
          <a:p>
            <a:r>
              <a:rPr lang="en-US" dirty="0"/>
              <a:t>Involuntary (Civil) Commitment </a:t>
            </a:r>
            <a:r>
              <a:rPr lang="en-US" sz="2000" dirty="0"/>
              <a:t>Sec 17a-685</a:t>
            </a:r>
          </a:p>
        </p:txBody>
      </p:sp>
      <p:sp>
        <p:nvSpPr>
          <p:cNvPr id="3" name="Content Placeholder 2">
            <a:extLst>
              <a:ext uri="{FF2B5EF4-FFF2-40B4-BE49-F238E27FC236}">
                <a16:creationId xmlns:a16="http://schemas.microsoft.com/office/drawing/2014/main" id="{464271D4-4A42-4573-82F8-1704EE18683A}"/>
              </a:ext>
            </a:extLst>
          </p:cNvPr>
          <p:cNvSpPr>
            <a:spLocks noGrp="1"/>
          </p:cNvSpPr>
          <p:nvPr>
            <p:ph idx="1"/>
          </p:nvPr>
        </p:nvSpPr>
        <p:spPr/>
        <p:txBody>
          <a:bodyPr/>
          <a:lstStyle/>
          <a:p>
            <a:r>
              <a:rPr lang="en-US" dirty="0"/>
              <a:t>Any person can apply to probate court – spouse, conservator, relative, physician or hospital administrator</a:t>
            </a:r>
          </a:p>
          <a:p>
            <a:r>
              <a:rPr lang="en-US" dirty="0"/>
              <a:t>The application shall state the following:</a:t>
            </a:r>
          </a:p>
          <a:p>
            <a:endParaRPr lang="en-US" dirty="0"/>
          </a:p>
          <a:p>
            <a:r>
              <a:rPr lang="en-US" dirty="0"/>
              <a:t>An alcohol or drug dependent person – danger to self or others when intoxicated or gravely disabled</a:t>
            </a:r>
          </a:p>
          <a:p>
            <a:r>
              <a:rPr lang="en-US" dirty="0"/>
              <a:t>statement from intended admitting facility – ready to admit</a:t>
            </a:r>
          </a:p>
          <a:p>
            <a:r>
              <a:rPr lang="en-US" dirty="0"/>
              <a:t>Includes physician certification – has examined the person within 2 days of application – including history and clinical findings</a:t>
            </a:r>
          </a:p>
          <a:p>
            <a:r>
              <a:rPr lang="en-US" dirty="0"/>
              <a:t>Court schedules hearing within 7 business days of the application</a:t>
            </a:r>
          </a:p>
          <a:p>
            <a:r>
              <a:rPr lang="en-US" dirty="0"/>
              <a:t>Court may commit person to an inpatient treatment facility for a period not less than 30 days or more than 180 day</a:t>
            </a:r>
          </a:p>
          <a:p>
            <a:r>
              <a:rPr lang="en-US" b="1" dirty="0"/>
              <a:t>Note:</a:t>
            </a:r>
            <a:r>
              <a:rPr lang="en-US" dirty="0"/>
              <a:t> Can be any inpatient Tx facility, but facility must be able to provide adequate, appropriate treatment and likely beneficial treatment</a:t>
            </a:r>
          </a:p>
          <a:p>
            <a:endParaRPr lang="en-US" dirty="0"/>
          </a:p>
          <a:p>
            <a:endParaRPr lang="en-US" dirty="0"/>
          </a:p>
        </p:txBody>
      </p:sp>
    </p:spTree>
    <p:extLst>
      <p:ext uri="{BB962C8B-B14F-4D97-AF65-F5344CB8AC3E}">
        <p14:creationId xmlns:p14="http://schemas.microsoft.com/office/powerpoint/2010/main" val="276891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F4E8-001A-4CEC-8756-20F6DF3777CD}"/>
              </a:ext>
            </a:extLst>
          </p:cNvPr>
          <p:cNvSpPr>
            <a:spLocks noGrp="1"/>
          </p:cNvSpPr>
          <p:nvPr>
            <p:ph type="title"/>
          </p:nvPr>
        </p:nvSpPr>
        <p:spPr/>
        <p:txBody>
          <a:bodyPr/>
          <a:lstStyle/>
          <a:p>
            <a:r>
              <a:rPr lang="en-US" dirty="0"/>
              <a:t>Re Civil Commitment: Recommitment</a:t>
            </a:r>
          </a:p>
        </p:txBody>
      </p:sp>
      <p:sp>
        <p:nvSpPr>
          <p:cNvPr id="3" name="Content Placeholder 2">
            <a:extLst>
              <a:ext uri="{FF2B5EF4-FFF2-40B4-BE49-F238E27FC236}">
                <a16:creationId xmlns:a16="http://schemas.microsoft.com/office/drawing/2014/main" id="{D14F700F-B10F-4E2A-A811-F475C1B052F7}"/>
              </a:ext>
            </a:extLst>
          </p:cNvPr>
          <p:cNvSpPr>
            <a:spLocks noGrp="1"/>
          </p:cNvSpPr>
          <p:nvPr>
            <p:ph idx="1"/>
          </p:nvPr>
        </p:nvSpPr>
        <p:spPr/>
        <p:txBody>
          <a:bodyPr/>
          <a:lstStyle/>
          <a:p>
            <a:r>
              <a:rPr lang="en-US" dirty="0"/>
              <a:t>At expiration of commitment, </a:t>
            </a:r>
            <a:r>
              <a:rPr lang="en-US" dirty="0" err="1"/>
              <a:t>pt</a:t>
            </a:r>
            <a:r>
              <a:rPr lang="en-US" dirty="0"/>
              <a:t> must be discharged automatically unless recommitment application was submitted before then</a:t>
            </a:r>
          </a:p>
          <a:p>
            <a:endParaRPr lang="en-US" dirty="0"/>
          </a:p>
          <a:p>
            <a:r>
              <a:rPr lang="en-US" dirty="0"/>
              <a:t>Individual may be recommitted even after the initial 180 days, if the facility applies for recommitment before the expiry date</a:t>
            </a:r>
          </a:p>
          <a:p>
            <a:endParaRPr lang="en-US" dirty="0"/>
          </a:p>
          <a:p>
            <a:r>
              <a:rPr lang="en-US" dirty="0"/>
              <a:t>Individuals discharged and referred to outpatient treatment facility after commitment or recommitment </a:t>
            </a:r>
            <a:r>
              <a:rPr lang="en-US" u="sng" dirty="0"/>
              <a:t>shall</a:t>
            </a:r>
            <a:r>
              <a:rPr lang="en-US" dirty="0"/>
              <a:t> remain in outpatient </a:t>
            </a:r>
            <a:r>
              <a:rPr lang="en-US" dirty="0" err="1"/>
              <a:t>tx</a:t>
            </a:r>
            <a:r>
              <a:rPr lang="en-US" dirty="0"/>
              <a:t>. for a period of 12 months unless discharged earlier or recommitted to inpatient care</a:t>
            </a:r>
            <a:endParaRPr lang="en-US" u="sng" dirty="0"/>
          </a:p>
        </p:txBody>
      </p:sp>
      <p:pic>
        <p:nvPicPr>
          <p:cNvPr id="3074" name="Picture 2" descr="How to Commit Someone for Depression">
            <a:extLst>
              <a:ext uri="{FF2B5EF4-FFF2-40B4-BE49-F238E27FC236}">
                <a16:creationId xmlns:a16="http://schemas.microsoft.com/office/drawing/2014/main" id="{2E41C1B6-060E-43BF-9178-052BCB8D4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513" y="4419600"/>
            <a:ext cx="3976687"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27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45183-4AA3-4664-8A7B-794D63E8B459}"/>
              </a:ext>
            </a:extLst>
          </p:cNvPr>
          <p:cNvSpPr>
            <a:spLocks noGrp="1"/>
          </p:cNvSpPr>
          <p:nvPr>
            <p:ph type="title"/>
          </p:nvPr>
        </p:nvSpPr>
        <p:spPr/>
        <p:txBody>
          <a:bodyPr/>
          <a:lstStyle/>
          <a:p>
            <a:endParaRPr lang="en-US"/>
          </a:p>
        </p:txBody>
      </p:sp>
      <p:pic>
        <p:nvPicPr>
          <p:cNvPr id="4098" name="Picture 2" descr="Parole Officer Careers | CareersinPsychology.org">
            <a:extLst>
              <a:ext uri="{FF2B5EF4-FFF2-40B4-BE49-F238E27FC236}">
                <a16:creationId xmlns:a16="http://schemas.microsoft.com/office/drawing/2014/main" id="{5F04B964-E5B1-4870-92A9-D51AFFCE05E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1600" y="1219200"/>
            <a:ext cx="3962400" cy="5257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robation Officers Should Never Direct Medical Care for People With OUD">
            <a:extLst>
              <a:ext uri="{FF2B5EF4-FFF2-40B4-BE49-F238E27FC236}">
                <a16:creationId xmlns:a16="http://schemas.microsoft.com/office/drawing/2014/main" id="{555F71A9-2BEC-4FCC-A994-D04C927F6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0157"/>
            <a:ext cx="5181600" cy="5346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684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B5B69-312C-4991-9A10-AD63D489C4ED}"/>
              </a:ext>
            </a:extLst>
          </p:cNvPr>
          <p:cNvSpPr>
            <a:spLocks noGrp="1"/>
          </p:cNvSpPr>
          <p:nvPr>
            <p:ph type="title"/>
          </p:nvPr>
        </p:nvSpPr>
        <p:spPr/>
        <p:txBody>
          <a:bodyPr/>
          <a:lstStyle/>
          <a:p>
            <a:r>
              <a:rPr lang="en-US" dirty="0"/>
              <a:t>Working with Probation or Parole – Commissioner’s Policy</a:t>
            </a:r>
          </a:p>
        </p:txBody>
      </p:sp>
      <p:sp>
        <p:nvSpPr>
          <p:cNvPr id="3" name="Content Placeholder 2">
            <a:extLst>
              <a:ext uri="{FF2B5EF4-FFF2-40B4-BE49-F238E27FC236}">
                <a16:creationId xmlns:a16="http://schemas.microsoft.com/office/drawing/2014/main" id="{7459E1EC-0D06-40DA-B7BD-03E370E1BCFC}"/>
              </a:ext>
            </a:extLst>
          </p:cNvPr>
          <p:cNvSpPr>
            <a:spLocks noGrp="1"/>
          </p:cNvSpPr>
          <p:nvPr>
            <p:ph idx="1"/>
          </p:nvPr>
        </p:nvSpPr>
        <p:spPr/>
        <p:txBody>
          <a:bodyPr/>
          <a:lstStyle/>
          <a:p>
            <a:pPr marL="0" indent="0">
              <a:buNone/>
            </a:pPr>
            <a:r>
              <a:rPr lang="en-US" dirty="0"/>
              <a:t>Goal: </a:t>
            </a:r>
            <a:r>
              <a:rPr lang="en-US" i="1" dirty="0"/>
              <a:t>to help our patients meet conditions of probation/parole</a:t>
            </a:r>
          </a:p>
          <a:p>
            <a:endParaRPr lang="en-US" dirty="0"/>
          </a:p>
          <a:p>
            <a:r>
              <a:rPr lang="en-US" dirty="0"/>
              <a:t>The clinical team remains in charge of the clinical treatment. </a:t>
            </a:r>
          </a:p>
          <a:p>
            <a:r>
              <a:rPr lang="en-US" dirty="0"/>
              <a:t>The probation officer is </a:t>
            </a:r>
            <a:r>
              <a:rPr lang="en-US" b="1" u="sng" dirty="0"/>
              <a:t>not</a:t>
            </a:r>
            <a:r>
              <a:rPr lang="en-US" dirty="0"/>
              <a:t> a member of the treatment team and does not participate in the full treatment planning and review process. </a:t>
            </a:r>
          </a:p>
          <a:p>
            <a:r>
              <a:rPr lang="en-US" dirty="0"/>
              <a:t>The supervisory responsibilities of the probation officer will be acknowledged in the Treatment Plan, including an articulation of any necessary interactions with the treatment team for which the client’s consent is required. </a:t>
            </a:r>
          </a:p>
          <a:p>
            <a:r>
              <a:rPr lang="en-US" dirty="0"/>
              <a:t>The treatment team will work with the client and the designated probation officer to negotiate areas of potential overlapping concern (e.g., housing, restrictions on movement, monitoring of urine toxicology screens, etc.) so that all roles and responsibilities are clear.</a:t>
            </a:r>
          </a:p>
          <a:p>
            <a:endParaRPr lang="en-US" dirty="0"/>
          </a:p>
        </p:txBody>
      </p:sp>
    </p:spTree>
    <p:extLst>
      <p:ext uri="{BB962C8B-B14F-4D97-AF65-F5344CB8AC3E}">
        <p14:creationId xmlns:p14="http://schemas.microsoft.com/office/powerpoint/2010/main" val="1823048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pholding confidentiality when working with couples.">
            <a:extLst>
              <a:ext uri="{FF2B5EF4-FFF2-40B4-BE49-F238E27FC236}">
                <a16:creationId xmlns:a16="http://schemas.microsoft.com/office/drawing/2014/main" id="{C1B327FB-92CA-429C-8D6D-D566982228E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57912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onfidentiality Meaning - YouTube">
            <a:extLst>
              <a:ext uri="{FF2B5EF4-FFF2-40B4-BE49-F238E27FC236}">
                <a16:creationId xmlns:a16="http://schemas.microsoft.com/office/drawing/2014/main" id="{842613CC-F535-47EF-AD6B-EDD7F4BA33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6600"/>
            <a:ext cx="45720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onfidentiality and its Exceptions | Society for the Advancement of  Psychotherapy">
            <a:extLst>
              <a:ext uri="{FF2B5EF4-FFF2-40B4-BE49-F238E27FC236}">
                <a16:creationId xmlns:a16="http://schemas.microsoft.com/office/drawing/2014/main" id="{E756435C-B932-4FF3-92D3-0516F7A15C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276600"/>
            <a:ext cx="4572000" cy="320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722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13C78-CCCA-4EDE-96F8-11FFDF5E9500}"/>
              </a:ext>
            </a:extLst>
          </p:cNvPr>
          <p:cNvSpPr>
            <a:spLocks noGrp="1"/>
          </p:cNvSpPr>
          <p:nvPr>
            <p:ph type="title"/>
          </p:nvPr>
        </p:nvSpPr>
        <p:spPr/>
        <p:txBody>
          <a:bodyPr/>
          <a:lstStyle/>
          <a:p>
            <a:r>
              <a:rPr lang="en-US" dirty="0"/>
              <a:t>Confidentiality Issues</a:t>
            </a:r>
          </a:p>
        </p:txBody>
      </p:sp>
      <p:sp>
        <p:nvSpPr>
          <p:cNvPr id="3" name="Content Placeholder 2">
            <a:extLst>
              <a:ext uri="{FF2B5EF4-FFF2-40B4-BE49-F238E27FC236}">
                <a16:creationId xmlns:a16="http://schemas.microsoft.com/office/drawing/2014/main" id="{259B412C-1F5B-473C-BC61-28FB77976B89}"/>
              </a:ext>
            </a:extLst>
          </p:cNvPr>
          <p:cNvSpPr>
            <a:spLocks noGrp="1"/>
          </p:cNvSpPr>
          <p:nvPr>
            <p:ph idx="1"/>
          </p:nvPr>
        </p:nvSpPr>
        <p:spPr/>
        <p:txBody>
          <a:bodyPr/>
          <a:lstStyle/>
          <a:p>
            <a:r>
              <a:rPr lang="en-US" b="0" i="0" dirty="0">
                <a:solidFill>
                  <a:srgbClr val="000000"/>
                </a:solidFill>
                <a:effectLst/>
              </a:rPr>
              <a:t>The HIPAA Privacy Rule limits use and disclosures of information found in patient records.</a:t>
            </a:r>
          </a:p>
          <a:p>
            <a:r>
              <a:rPr lang="en-US" b="0" i="0" dirty="0">
                <a:solidFill>
                  <a:srgbClr val="000000"/>
                </a:solidFill>
                <a:effectLst/>
              </a:rPr>
              <a:t>42 CFR Part 2 (“Part 2”) is a federal regulation that requires substance abuse disorder treatment providers to observe privacy and confidentiality restrictions with respect to patient records</a:t>
            </a:r>
          </a:p>
          <a:p>
            <a:r>
              <a:rPr lang="en-US" i="0" dirty="0">
                <a:solidFill>
                  <a:srgbClr val="000000"/>
                </a:solidFill>
                <a:effectLst/>
              </a:rPr>
              <a:t>Generally, 42 CFR Part 2 imposes more strict standards than does HIPAA.</a:t>
            </a:r>
          </a:p>
          <a:p>
            <a:r>
              <a:rPr lang="en-US" b="0" i="0" dirty="0">
                <a:solidFill>
                  <a:srgbClr val="000000"/>
                </a:solidFill>
                <a:effectLst/>
              </a:rPr>
              <a:t>Under the Part 2 general rule, providers may not disclose information in a substance abuse disorder (SUD) patient’s record, unless the provider can either obtain consent, or identify an exception to the general rule that specifically authorizes the disclosure.</a:t>
            </a:r>
          </a:p>
          <a:p>
            <a:pPr marL="0" indent="0">
              <a:buNone/>
            </a:pPr>
            <a:endParaRPr lang="en-US" sz="1400" dirty="0"/>
          </a:p>
          <a:p>
            <a:pPr marL="0" indent="0">
              <a:buNone/>
            </a:pPr>
            <a:r>
              <a:rPr lang="en-US" sz="1400" i="1" dirty="0"/>
              <a:t>https://compliancy-group.com/substance-abuse-disorder-treatment-42-cfr-part-2-and-hipaa/</a:t>
            </a:r>
          </a:p>
        </p:txBody>
      </p:sp>
    </p:spTree>
    <p:extLst>
      <p:ext uri="{BB962C8B-B14F-4D97-AF65-F5344CB8AC3E}">
        <p14:creationId xmlns:p14="http://schemas.microsoft.com/office/powerpoint/2010/main" val="1778352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E48CA-E5B1-4D31-A80B-910EA510D667}"/>
              </a:ext>
            </a:extLst>
          </p:cNvPr>
          <p:cNvSpPr>
            <a:spLocks noGrp="1"/>
          </p:cNvSpPr>
          <p:nvPr>
            <p:ph type="title"/>
          </p:nvPr>
        </p:nvSpPr>
        <p:spPr/>
        <p:txBody>
          <a:bodyPr/>
          <a:lstStyle/>
          <a:p>
            <a:r>
              <a:rPr lang="en-US" dirty="0"/>
              <a:t>Regarding 42CFR and private practice</a:t>
            </a:r>
          </a:p>
        </p:txBody>
      </p:sp>
      <p:sp>
        <p:nvSpPr>
          <p:cNvPr id="3" name="Content Placeholder 2">
            <a:extLst>
              <a:ext uri="{FF2B5EF4-FFF2-40B4-BE49-F238E27FC236}">
                <a16:creationId xmlns:a16="http://schemas.microsoft.com/office/drawing/2014/main" id="{DDCE32A1-593B-4A62-AB7D-0517AAB269FE}"/>
              </a:ext>
            </a:extLst>
          </p:cNvPr>
          <p:cNvSpPr>
            <a:spLocks noGrp="1"/>
          </p:cNvSpPr>
          <p:nvPr>
            <p:ph idx="1"/>
          </p:nvPr>
        </p:nvSpPr>
        <p:spPr/>
        <p:txBody>
          <a:bodyPr/>
          <a:lstStyle/>
          <a:p>
            <a:r>
              <a:rPr lang="en-US" b="0" i="0" dirty="0">
                <a:solidFill>
                  <a:srgbClr val="4A4A4A"/>
                </a:solidFill>
                <a:effectLst/>
              </a:rPr>
              <a:t>42 CFR Part 2 privacy protections apply to federally assisted programs, which are substance use disorder providers and substance use disorder treatment facilities:</a:t>
            </a:r>
          </a:p>
          <a:p>
            <a:endParaRPr lang="en-US" b="0" i="0" dirty="0">
              <a:solidFill>
                <a:srgbClr val="4A4A4A"/>
              </a:solidFill>
              <a:effectLst/>
            </a:endParaRPr>
          </a:p>
          <a:p>
            <a:pPr marL="0" indent="0" algn="l">
              <a:buNone/>
            </a:pPr>
            <a:r>
              <a:rPr lang="en-US" b="0" i="0" dirty="0">
                <a:solidFill>
                  <a:srgbClr val="4A4A4A"/>
                </a:solidFill>
                <a:effectLst/>
              </a:rPr>
              <a:t>the care is provided in a setting that meets the definition of a program:</a:t>
            </a:r>
          </a:p>
          <a:p>
            <a:pPr marL="0" indent="0" algn="l">
              <a:buNone/>
            </a:pPr>
            <a:endParaRPr lang="en-US" b="0" i="0" dirty="0">
              <a:solidFill>
                <a:srgbClr val="4A4A4A"/>
              </a:solidFill>
              <a:effectLst/>
            </a:endParaRPr>
          </a:p>
          <a:p>
            <a:pPr algn="l">
              <a:buFont typeface="+mj-lt"/>
              <a:buAutoNum type="arabicPeriod"/>
            </a:pPr>
            <a:r>
              <a:rPr lang="en-US" b="0" i="0" dirty="0">
                <a:solidFill>
                  <a:srgbClr val="4A4A4A"/>
                </a:solidFill>
                <a:effectLst/>
              </a:rPr>
              <a:t>if they work in a standalone substance use disorder (SUD) treatment program; or</a:t>
            </a:r>
          </a:p>
          <a:p>
            <a:pPr algn="l">
              <a:buFont typeface="+mj-lt"/>
              <a:buAutoNum type="arabicPeriod"/>
            </a:pPr>
            <a:r>
              <a:rPr lang="en-US" b="0" i="0" dirty="0">
                <a:solidFill>
                  <a:srgbClr val="4A4A4A"/>
                </a:solidFill>
                <a:effectLst/>
              </a:rPr>
              <a:t>an identified SUD unit of a general medical facility; or</a:t>
            </a:r>
          </a:p>
          <a:p>
            <a:pPr algn="l">
              <a:buFont typeface="+mj-lt"/>
              <a:buAutoNum type="arabicPeriod"/>
            </a:pPr>
            <a:r>
              <a:rPr lang="en-US" b="0" i="0" dirty="0">
                <a:solidFill>
                  <a:srgbClr val="4A4A4A"/>
                </a:solidFill>
                <a:effectLst/>
              </a:rPr>
              <a:t>Facility whose primary function consists of providing SUD services.</a:t>
            </a:r>
          </a:p>
          <a:p>
            <a:pPr algn="l">
              <a:buFont typeface="+mj-lt"/>
              <a:buAutoNum type="arabicPeriod"/>
            </a:pPr>
            <a:endParaRPr lang="en-US" b="0" i="0" dirty="0">
              <a:solidFill>
                <a:srgbClr val="4A4A4A"/>
              </a:solidFill>
              <a:effectLst/>
            </a:endParaRPr>
          </a:p>
          <a:p>
            <a:r>
              <a:rPr lang="en-US" b="0" i="0" dirty="0">
                <a:solidFill>
                  <a:srgbClr val="4A4A4A"/>
                </a:solidFill>
                <a:effectLst/>
              </a:rPr>
              <a:t>Many practitioners in general medical facilities do not meet these criteria. Therefore, Part 2 generally does not apply to their patient records</a:t>
            </a:r>
            <a:r>
              <a:rPr lang="en-US" dirty="0">
                <a:solidFill>
                  <a:srgbClr val="4A4A4A"/>
                </a:solidFill>
              </a:rPr>
              <a:t> </a:t>
            </a:r>
            <a:r>
              <a:rPr lang="en-US" b="0" i="0" dirty="0">
                <a:solidFill>
                  <a:srgbClr val="4A4A4A"/>
                </a:solidFill>
                <a:effectLst/>
              </a:rPr>
              <a:t>even if they have received a DATA-2000 waiver and prescribe buprenorphine. </a:t>
            </a:r>
            <a:r>
              <a:rPr lang="en-US" b="1" i="0" dirty="0">
                <a:solidFill>
                  <a:srgbClr val="4A4A4A"/>
                </a:solidFill>
                <a:effectLst/>
              </a:rPr>
              <a:t>HIPAA protections still apply.</a:t>
            </a:r>
          </a:p>
          <a:p>
            <a:endParaRPr lang="en-US" dirty="0"/>
          </a:p>
        </p:txBody>
      </p:sp>
    </p:spTree>
    <p:extLst>
      <p:ext uri="{BB962C8B-B14F-4D97-AF65-F5344CB8AC3E}">
        <p14:creationId xmlns:p14="http://schemas.microsoft.com/office/powerpoint/2010/main" val="527357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FF628-3C77-443D-9A69-C0097B591405}"/>
              </a:ext>
            </a:extLst>
          </p:cNvPr>
          <p:cNvSpPr>
            <a:spLocks noGrp="1"/>
          </p:cNvSpPr>
          <p:nvPr>
            <p:ph type="title"/>
          </p:nvPr>
        </p:nvSpPr>
        <p:spPr/>
        <p:txBody>
          <a:bodyPr/>
          <a:lstStyle/>
          <a:p>
            <a:r>
              <a:rPr lang="en-US" dirty="0"/>
              <a:t>Exceptions to 42CFR restrictions</a:t>
            </a:r>
          </a:p>
        </p:txBody>
      </p:sp>
      <p:sp>
        <p:nvSpPr>
          <p:cNvPr id="3" name="Content Placeholder 2">
            <a:extLst>
              <a:ext uri="{FF2B5EF4-FFF2-40B4-BE49-F238E27FC236}">
                <a16:creationId xmlns:a16="http://schemas.microsoft.com/office/drawing/2014/main" id="{6805AAF6-1F7F-4DCF-B1BC-574FA2335E14}"/>
              </a:ext>
            </a:extLst>
          </p:cNvPr>
          <p:cNvSpPr>
            <a:spLocks noGrp="1"/>
          </p:cNvSpPr>
          <p:nvPr>
            <p:ph idx="1"/>
          </p:nvPr>
        </p:nvSpPr>
        <p:spPr/>
        <p:txBody>
          <a:bodyPr/>
          <a:lstStyle/>
          <a:p>
            <a:pPr algn="l">
              <a:buFont typeface="Arial" panose="020B0604020202020204" pitchFamily="34" charset="0"/>
              <a:buChar char="•"/>
            </a:pPr>
            <a:r>
              <a:rPr lang="en-US" b="0" i="0" dirty="0">
                <a:solidFill>
                  <a:srgbClr val="000000"/>
                </a:solidFill>
                <a:effectLst/>
              </a:rPr>
              <a:t>medical emergency.</a:t>
            </a:r>
          </a:p>
          <a:p>
            <a:pPr algn="l">
              <a:buFont typeface="Arial" panose="020B0604020202020204" pitchFamily="34" charset="0"/>
              <a:buChar char="•"/>
            </a:pPr>
            <a:r>
              <a:rPr lang="en-US" b="0" i="0" dirty="0">
                <a:solidFill>
                  <a:srgbClr val="000000"/>
                </a:solidFill>
                <a:effectLst/>
              </a:rPr>
              <a:t>reporting of incidents of suspected child abuse and neglect to the appropriate state or local authorities. </a:t>
            </a:r>
          </a:p>
          <a:p>
            <a:pPr algn="l">
              <a:buFont typeface="Arial" panose="020B0604020202020204" pitchFamily="34" charset="0"/>
              <a:buChar char="•"/>
            </a:pPr>
            <a:r>
              <a:rPr lang="en-US" dirty="0">
                <a:solidFill>
                  <a:srgbClr val="000000"/>
                </a:solidFill>
              </a:rPr>
              <a:t>Communications </a:t>
            </a:r>
            <a:r>
              <a:rPr lang="en-US" b="0" i="0" dirty="0">
                <a:solidFill>
                  <a:srgbClr val="000000"/>
                </a:solidFill>
                <a:effectLst/>
              </a:rPr>
              <a:t>to law enforcement agencies or officials investigating a patient’s commission of a crime on the facility or to a threat to commit such a crime.</a:t>
            </a:r>
          </a:p>
          <a:p>
            <a:pPr>
              <a:buFont typeface="Arial" panose="020B0604020202020204" pitchFamily="34" charset="0"/>
              <a:buChar char="•"/>
            </a:pPr>
            <a:r>
              <a:rPr lang="en-US" b="0" i="0" dirty="0">
                <a:solidFill>
                  <a:srgbClr val="000000"/>
                </a:solidFill>
                <a:effectLst/>
              </a:rPr>
              <a:t>conducting an audit or evaluation of the treatment facility that includes record review. </a:t>
            </a:r>
          </a:p>
          <a:p>
            <a:pPr algn="l">
              <a:buFont typeface="Arial" panose="020B0604020202020204" pitchFamily="34" charset="0"/>
              <a:buChar char="•"/>
            </a:pPr>
            <a:r>
              <a:rPr lang="en-US" b="0" i="0" dirty="0">
                <a:solidFill>
                  <a:srgbClr val="000000"/>
                </a:solidFill>
                <a:effectLst/>
              </a:rPr>
              <a:t>For Research.</a:t>
            </a:r>
          </a:p>
          <a:p>
            <a:pPr algn="l">
              <a:buFont typeface="Arial" panose="020B0604020202020204" pitchFamily="34" charset="0"/>
              <a:buChar char="•"/>
            </a:pPr>
            <a:r>
              <a:rPr lang="en-US" dirty="0">
                <a:solidFill>
                  <a:srgbClr val="000000"/>
                </a:solidFill>
              </a:rPr>
              <a:t>Communication of info minimally necessary for </a:t>
            </a:r>
            <a:r>
              <a:rPr lang="en-US" b="0" i="0" dirty="0">
                <a:solidFill>
                  <a:srgbClr val="000000"/>
                </a:solidFill>
                <a:effectLst/>
              </a:rPr>
              <a:t>qualified service organization to provide services to the facility.</a:t>
            </a:r>
          </a:p>
          <a:p>
            <a:pPr algn="l">
              <a:buFont typeface="Arial" panose="020B0604020202020204" pitchFamily="34" charset="0"/>
              <a:buChar char="•"/>
            </a:pPr>
            <a:r>
              <a:rPr lang="en-US" b="0" i="0" dirty="0">
                <a:solidFill>
                  <a:srgbClr val="000000"/>
                </a:solidFill>
                <a:effectLst/>
              </a:rPr>
              <a:t>When a valid court order authorizing disclosure and use of patient records is issued.</a:t>
            </a:r>
          </a:p>
          <a:p>
            <a:pPr algn="l">
              <a:buFont typeface="Arial" panose="020B0604020202020204" pitchFamily="34" charset="0"/>
              <a:buChar char="•"/>
            </a:pPr>
            <a:endParaRPr lang="en-US" b="0" i="0" dirty="0">
              <a:solidFill>
                <a:srgbClr val="000000"/>
              </a:solidFill>
              <a:effectLst/>
            </a:endParaRPr>
          </a:p>
          <a:p>
            <a:endParaRPr lang="en-US" dirty="0"/>
          </a:p>
        </p:txBody>
      </p:sp>
    </p:spTree>
    <p:extLst>
      <p:ext uri="{BB962C8B-B14F-4D97-AF65-F5344CB8AC3E}">
        <p14:creationId xmlns:p14="http://schemas.microsoft.com/office/powerpoint/2010/main" val="3714264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9A74B-462B-4FEB-9265-0AFF45B313EA}"/>
              </a:ext>
            </a:extLst>
          </p:cNvPr>
          <p:cNvSpPr>
            <a:spLocks noGrp="1"/>
          </p:cNvSpPr>
          <p:nvPr>
            <p:ph type="title"/>
          </p:nvPr>
        </p:nvSpPr>
        <p:spPr/>
        <p:txBody>
          <a:bodyPr/>
          <a:lstStyle/>
          <a:p>
            <a:r>
              <a:rPr lang="en-US" dirty="0"/>
              <a:t>HIPAA vs. 42CFR Re Confidentiality</a:t>
            </a:r>
          </a:p>
        </p:txBody>
      </p:sp>
      <p:sp>
        <p:nvSpPr>
          <p:cNvPr id="3" name="Content Placeholder 2">
            <a:extLst>
              <a:ext uri="{FF2B5EF4-FFF2-40B4-BE49-F238E27FC236}">
                <a16:creationId xmlns:a16="http://schemas.microsoft.com/office/drawing/2014/main" id="{8B7E1011-0C70-4A06-AE65-C4598B4F7346}"/>
              </a:ext>
            </a:extLst>
          </p:cNvPr>
          <p:cNvSpPr>
            <a:spLocks noGrp="1"/>
          </p:cNvSpPr>
          <p:nvPr>
            <p:ph idx="1"/>
          </p:nvPr>
        </p:nvSpPr>
        <p:spPr/>
        <p:txBody>
          <a:bodyPr/>
          <a:lstStyle/>
          <a:p>
            <a:r>
              <a:rPr lang="en-US" b="0" i="0" dirty="0">
                <a:solidFill>
                  <a:srgbClr val="000000"/>
                </a:solidFill>
                <a:effectLst/>
              </a:rPr>
              <a:t>The HIPAA Privacy Rule permits disclosures without patient consent for </a:t>
            </a:r>
            <a:r>
              <a:rPr lang="en-US" b="0" i="0" u="none" strike="noStrike" dirty="0">
                <a:effectLst/>
                <a:hlinkClick r:id="rId2"/>
              </a:rPr>
              <a:t>treatment, payment, or healthcare operations</a:t>
            </a:r>
            <a:r>
              <a:rPr lang="en-US" b="0" i="0" dirty="0">
                <a:solidFill>
                  <a:srgbClr val="000000"/>
                </a:solidFill>
                <a:effectLst/>
              </a:rPr>
              <a:t>. 42 CFR does not.</a:t>
            </a:r>
          </a:p>
          <a:p>
            <a:endParaRPr lang="en-US" dirty="0">
              <a:solidFill>
                <a:srgbClr val="000000"/>
              </a:solidFill>
            </a:endParaRPr>
          </a:p>
          <a:p>
            <a:r>
              <a:rPr lang="en-US" b="0" i="0" dirty="0">
                <a:solidFill>
                  <a:srgbClr val="000000"/>
                </a:solidFill>
                <a:effectLst/>
              </a:rPr>
              <a:t>The two regulations also differ in the amount of privacy protections afforded or patient records in criminal and civil legal proceedings. </a:t>
            </a:r>
          </a:p>
          <a:p>
            <a:endParaRPr lang="en-US" b="0" i="0" dirty="0">
              <a:solidFill>
                <a:srgbClr val="000000"/>
              </a:solidFill>
              <a:effectLst/>
            </a:endParaRPr>
          </a:p>
          <a:p>
            <a:pPr marL="0" indent="0">
              <a:buNone/>
            </a:pPr>
            <a:r>
              <a:rPr lang="en-US" b="0" i="0" dirty="0">
                <a:solidFill>
                  <a:srgbClr val="000000"/>
                </a:solidFill>
                <a:effectLst/>
              </a:rPr>
              <a:t>Under HIPAA, a provider or health plan may share protected health information if it has a court order, or, if it receives a valid subpoena from a party to the litigation requesting medical records. 42CFR’s requirements are much stricter. </a:t>
            </a:r>
          </a:p>
          <a:p>
            <a:endParaRPr lang="en-US" dirty="0">
              <a:solidFill>
                <a:srgbClr val="000000"/>
              </a:solidFill>
            </a:endParaRPr>
          </a:p>
          <a:p>
            <a:pPr marL="0" indent="0">
              <a:buNone/>
            </a:pPr>
            <a:r>
              <a:rPr lang="en-US" b="0" i="0" dirty="0">
                <a:solidFill>
                  <a:srgbClr val="000000"/>
                </a:solidFill>
                <a:effectLst/>
              </a:rPr>
              <a:t>Part 2 requires that a specific court order authorize disclosure of SUD records – not just a subpoena. Persons having a legally recognized interest in the disclosure – and only those persons- may apply for the court order. </a:t>
            </a:r>
            <a:endParaRPr lang="en-US" dirty="0"/>
          </a:p>
        </p:txBody>
      </p:sp>
    </p:spTree>
    <p:extLst>
      <p:ext uri="{BB962C8B-B14F-4D97-AF65-F5344CB8AC3E}">
        <p14:creationId xmlns:p14="http://schemas.microsoft.com/office/powerpoint/2010/main" val="227874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1DC5-B132-4763-BE5E-26DEEA4D11E2}"/>
              </a:ext>
            </a:extLst>
          </p:cNvPr>
          <p:cNvSpPr>
            <a:spLocks noGrp="1"/>
          </p:cNvSpPr>
          <p:nvPr>
            <p:ph type="title"/>
          </p:nvPr>
        </p:nvSpPr>
        <p:spPr/>
        <p:txBody>
          <a:bodyPr/>
          <a:lstStyle/>
          <a:p>
            <a:r>
              <a:rPr lang="en-US" dirty="0"/>
              <a:t>Disclosure</a:t>
            </a:r>
          </a:p>
        </p:txBody>
      </p:sp>
      <p:sp>
        <p:nvSpPr>
          <p:cNvPr id="3" name="Content Placeholder 2">
            <a:extLst>
              <a:ext uri="{FF2B5EF4-FFF2-40B4-BE49-F238E27FC236}">
                <a16:creationId xmlns:a16="http://schemas.microsoft.com/office/drawing/2014/main" id="{92DB456E-A671-4893-BA0F-91ECF67BB276}"/>
              </a:ext>
            </a:extLst>
          </p:cNvPr>
          <p:cNvSpPr>
            <a:spLocks noGrp="1"/>
          </p:cNvSpPr>
          <p:nvPr>
            <p:ph idx="1"/>
          </p:nvPr>
        </p:nvSpPr>
        <p:spPr/>
        <p:txBody>
          <a:bodyPr/>
          <a:lstStyle/>
          <a:p>
            <a:endParaRPr lang="en-US" sz="3200" dirty="0"/>
          </a:p>
          <a:p>
            <a:endParaRPr lang="en-US" sz="3200" dirty="0"/>
          </a:p>
          <a:p>
            <a:endParaRPr lang="en-US" sz="3200" dirty="0"/>
          </a:p>
          <a:p>
            <a:r>
              <a:rPr lang="en-US" sz="3200" dirty="0"/>
              <a:t>Nothing: No financial relationships </a:t>
            </a:r>
          </a:p>
        </p:txBody>
      </p:sp>
      <p:pic>
        <p:nvPicPr>
          <p:cNvPr id="4" name="Content Placeholder 4">
            <a:extLst>
              <a:ext uri="{FF2B5EF4-FFF2-40B4-BE49-F238E27FC236}">
                <a16:creationId xmlns:a16="http://schemas.microsoft.com/office/drawing/2014/main" id="{47317FA6-7C1A-4EDF-A0FA-4FD16024A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5257800"/>
          </a:xfrm>
          <a:prstGeom prst="rect">
            <a:avLst/>
          </a:prstGeom>
          <a:noFill/>
          <a:ln w="9525">
            <a:noFill/>
            <a:miter lim="800000"/>
            <a:headEnd/>
            <a:tailEnd/>
          </a:ln>
        </p:spPr>
      </p:pic>
    </p:spTree>
    <p:extLst>
      <p:ext uri="{BB962C8B-B14F-4D97-AF65-F5344CB8AC3E}">
        <p14:creationId xmlns:p14="http://schemas.microsoft.com/office/powerpoint/2010/main" val="1006816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Drug Scheduling &amp; Classifications (List of Schedule I-V Controlled Drugs)">
            <a:extLst>
              <a:ext uri="{FF2B5EF4-FFF2-40B4-BE49-F238E27FC236}">
                <a16:creationId xmlns:a16="http://schemas.microsoft.com/office/drawing/2014/main" id="{38D45484-FAEA-41E5-AD8B-321EEE9870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589" y="3225229"/>
            <a:ext cx="4179013" cy="3242353"/>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Regulations on Controlled Substances: PAD6748-20Fall 0W57">
            <a:extLst>
              <a:ext uri="{FF2B5EF4-FFF2-40B4-BE49-F238E27FC236}">
                <a16:creationId xmlns:a16="http://schemas.microsoft.com/office/drawing/2014/main" id="{B0CE4C6B-D9FD-4435-87BA-EBF6F230A11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411" y="-76200"/>
            <a:ext cx="4953000" cy="6553200"/>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Schedule II Drug Classification &amp; Drug List - Video &amp; Lesson Transcript |  Study.com">
            <a:extLst>
              <a:ext uri="{FF2B5EF4-FFF2-40B4-BE49-F238E27FC236}">
                <a16:creationId xmlns:a16="http://schemas.microsoft.com/office/drawing/2014/main" id="{2A9EE6A5-73BB-4708-97D0-45AEA1789A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589" y="-127571"/>
            <a:ext cx="4179013"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042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History</a:t>
            </a:r>
          </a:p>
        </p:txBody>
      </p:sp>
      <p:sp>
        <p:nvSpPr>
          <p:cNvPr id="3" name="Content Placeholder 2"/>
          <p:cNvSpPr>
            <a:spLocks noGrp="1"/>
          </p:cNvSpPr>
          <p:nvPr>
            <p:ph idx="1"/>
          </p:nvPr>
        </p:nvSpPr>
        <p:spPr/>
        <p:txBody>
          <a:bodyPr/>
          <a:lstStyle/>
          <a:p>
            <a:r>
              <a:rPr lang="en-US" dirty="0"/>
              <a:t>1875 – illegal to smoke opium in opium dens. No ban on sale and use otherwise</a:t>
            </a:r>
          </a:p>
          <a:p>
            <a:pPr marL="0" indent="0">
              <a:buNone/>
            </a:pPr>
            <a:endParaRPr lang="en-US" dirty="0"/>
          </a:p>
          <a:p>
            <a:r>
              <a:rPr lang="en-US" dirty="0"/>
              <a:t>1890 – federal government levied taxes on Morphine and Opium</a:t>
            </a:r>
          </a:p>
          <a:p>
            <a:endParaRPr lang="en-US" dirty="0"/>
          </a:p>
          <a:p>
            <a:r>
              <a:rPr lang="en-US" dirty="0"/>
              <a:t>1909 – Smoking Opium Exclusion Act – 1</a:t>
            </a:r>
            <a:r>
              <a:rPr lang="en-US" baseline="30000" dirty="0"/>
              <a:t>st</a:t>
            </a:r>
            <a:r>
              <a:rPr lang="en-US" dirty="0"/>
              <a:t> federal law banning nonmedical use of illicit substances</a:t>
            </a:r>
          </a:p>
          <a:p>
            <a:endParaRPr lang="en-US" dirty="0"/>
          </a:p>
          <a:p>
            <a:r>
              <a:rPr lang="en-US" dirty="0"/>
              <a:t>Harrison’s Act 1914 – all parties importing, exporting, manufacturing and distributing opium (and cocaine) should register with the federal govt for tax purposes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C2D0-6A9A-4B6D-8A00-700DED8F2679}"/>
              </a:ext>
            </a:extLst>
          </p:cNvPr>
          <p:cNvSpPr>
            <a:spLocks noGrp="1"/>
          </p:cNvSpPr>
          <p:nvPr>
            <p:ph type="title"/>
          </p:nvPr>
        </p:nvSpPr>
        <p:spPr/>
        <p:txBody>
          <a:bodyPr/>
          <a:lstStyle/>
          <a:p>
            <a:r>
              <a:rPr lang="en-US" dirty="0"/>
              <a:t>Brief History</a:t>
            </a:r>
          </a:p>
        </p:txBody>
      </p:sp>
      <p:sp>
        <p:nvSpPr>
          <p:cNvPr id="3" name="Content Placeholder 2">
            <a:extLst>
              <a:ext uri="{FF2B5EF4-FFF2-40B4-BE49-F238E27FC236}">
                <a16:creationId xmlns:a16="http://schemas.microsoft.com/office/drawing/2014/main" id="{3D1CA0D3-15C5-4523-A218-5C50AA70BA00}"/>
              </a:ext>
            </a:extLst>
          </p:cNvPr>
          <p:cNvSpPr>
            <a:spLocks noGrp="1"/>
          </p:cNvSpPr>
          <p:nvPr>
            <p:ph idx="1"/>
          </p:nvPr>
        </p:nvSpPr>
        <p:spPr/>
        <p:txBody>
          <a:bodyPr/>
          <a:lstStyle/>
          <a:p>
            <a:r>
              <a:rPr lang="en-US" dirty="0"/>
              <a:t>Supreme Court decisions 1919 and 1920 </a:t>
            </a:r>
          </a:p>
          <a:p>
            <a:pPr marL="0" indent="0">
              <a:buNone/>
            </a:pPr>
            <a:r>
              <a:rPr lang="en-US" dirty="0"/>
              <a:t>   -  </a:t>
            </a:r>
            <a:r>
              <a:rPr lang="en-US" i="1" dirty="0"/>
              <a:t>doctors </a:t>
            </a:r>
            <a:r>
              <a:rPr lang="en-US" b="1" i="1" u="sng" dirty="0"/>
              <a:t>may not </a:t>
            </a:r>
            <a:r>
              <a:rPr lang="en-US" i="1" dirty="0"/>
              <a:t>prescribe maintenance supplies of narcotics to people addicted to narcotics. However, it does not prohibit doctors from prescribing narcotics to wean a patient off the drug. It was also the opinion of the court that prescribing narcotics to habitual users was </a:t>
            </a:r>
            <a:r>
              <a:rPr lang="en-US" b="1" i="1" u="sng" dirty="0"/>
              <a:t>not</a:t>
            </a:r>
            <a:r>
              <a:rPr lang="en-US" i="1" dirty="0"/>
              <a:t> considered “professional practice” hence it then was considered </a:t>
            </a:r>
            <a:r>
              <a:rPr lang="en-US" b="1" i="1" dirty="0"/>
              <a:t>illegal</a:t>
            </a:r>
            <a:r>
              <a:rPr lang="en-US" i="1" dirty="0"/>
              <a:t> for doctors to prescribe opioids for the purposes of </a:t>
            </a:r>
            <a:r>
              <a:rPr lang="en-US" b="1" i="1" dirty="0"/>
              <a:t>maintaining an addiction. </a:t>
            </a:r>
          </a:p>
          <a:p>
            <a:pPr marL="0" indent="0">
              <a:buNone/>
            </a:pPr>
            <a:endParaRPr lang="en-US" dirty="0"/>
          </a:p>
          <a:p>
            <a:r>
              <a:rPr lang="en-US" dirty="0"/>
              <a:t>Other laws: Narcotic Drug Import Export ACT 1922; Heroin Act 1924, Food Drug and Consumer Act 1938; Narcotic Control Act 1956; Drug Abuse Control Act 1965... And a host of others.</a:t>
            </a:r>
          </a:p>
          <a:p>
            <a:pPr marL="0" indent="0">
              <a:buNone/>
            </a:pPr>
            <a:endParaRPr lang="en-US" i="1" dirty="0"/>
          </a:p>
          <a:p>
            <a:endParaRPr lang="en-US" dirty="0"/>
          </a:p>
        </p:txBody>
      </p:sp>
    </p:spTree>
    <p:extLst>
      <p:ext uri="{BB962C8B-B14F-4D97-AF65-F5344CB8AC3E}">
        <p14:creationId xmlns:p14="http://schemas.microsoft.com/office/powerpoint/2010/main" val="192069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9E4A6-8769-424C-8D5E-0F8E7BD45BAA}"/>
              </a:ext>
            </a:extLst>
          </p:cNvPr>
          <p:cNvSpPr>
            <a:spLocks noGrp="1"/>
          </p:cNvSpPr>
          <p:nvPr>
            <p:ph type="title"/>
          </p:nvPr>
        </p:nvSpPr>
        <p:spPr/>
        <p:txBody>
          <a:bodyPr/>
          <a:lstStyle/>
          <a:p>
            <a:r>
              <a:rPr lang="en-US" dirty="0"/>
              <a:t>Controlled Substances Act 1970</a:t>
            </a:r>
          </a:p>
        </p:txBody>
      </p:sp>
      <p:sp>
        <p:nvSpPr>
          <p:cNvPr id="3" name="Content Placeholder 2">
            <a:extLst>
              <a:ext uri="{FF2B5EF4-FFF2-40B4-BE49-F238E27FC236}">
                <a16:creationId xmlns:a16="http://schemas.microsoft.com/office/drawing/2014/main" id="{5A0CB22F-E647-4B11-B40D-582ED3DB2BF0}"/>
              </a:ext>
            </a:extLst>
          </p:cNvPr>
          <p:cNvSpPr>
            <a:spLocks noGrp="1"/>
          </p:cNvSpPr>
          <p:nvPr>
            <p:ph idx="1"/>
          </p:nvPr>
        </p:nvSpPr>
        <p:spPr/>
        <p:txBody>
          <a:bodyPr/>
          <a:lstStyle/>
          <a:p>
            <a:r>
              <a:rPr lang="en-US" dirty="0"/>
              <a:t>Consolidation of numerous laws</a:t>
            </a:r>
          </a:p>
          <a:p>
            <a:r>
              <a:rPr lang="en-US" dirty="0"/>
              <a:t>places all substances that are regulated under existing federal law into one of five schedules </a:t>
            </a:r>
          </a:p>
          <a:p>
            <a:pPr marL="400050" lvl="1" indent="0">
              <a:buNone/>
            </a:pPr>
            <a:r>
              <a:rPr lang="en-US" dirty="0"/>
              <a:t>  -  based upon the substance's </a:t>
            </a:r>
            <a:r>
              <a:rPr lang="en-US" b="1" dirty="0"/>
              <a:t>medicinal value</a:t>
            </a:r>
            <a:r>
              <a:rPr lang="en-US" dirty="0"/>
              <a:t>, </a:t>
            </a:r>
            <a:r>
              <a:rPr lang="en-US" b="1" dirty="0"/>
              <a:t>harmfulness</a:t>
            </a:r>
            <a:r>
              <a:rPr lang="en-US" dirty="0"/>
              <a:t>, and </a:t>
            </a:r>
            <a:r>
              <a:rPr lang="en-US" b="1" dirty="0"/>
              <a:t>potential for abuse or addiction</a:t>
            </a:r>
            <a:r>
              <a:rPr lang="en-US" dirty="0"/>
              <a:t>. </a:t>
            </a:r>
          </a:p>
          <a:p>
            <a:pPr marL="400050" lvl="1" indent="0">
              <a:buNone/>
            </a:pPr>
            <a:endParaRPr lang="en-US" dirty="0"/>
          </a:p>
          <a:p>
            <a:pPr marL="400050" lvl="1" indent="0">
              <a:buNone/>
            </a:pPr>
            <a:r>
              <a:rPr lang="en-US" dirty="0"/>
              <a:t>E.G. </a:t>
            </a:r>
            <a:r>
              <a:rPr lang="en-US" b="1" dirty="0"/>
              <a:t>Schedule I:</a:t>
            </a:r>
            <a:r>
              <a:rPr lang="en-US" dirty="0"/>
              <a:t> No medicinal value, high abuse and addiction, lack of accepted safety for use</a:t>
            </a:r>
          </a:p>
          <a:p>
            <a:pPr marL="400050" lvl="1" indent="0">
              <a:buNone/>
            </a:pPr>
            <a:r>
              <a:rPr lang="en-US" b="1" dirty="0"/>
              <a:t>Schedule II: </a:t>
            </a:r>
            <a:r>
              <a:rPr lang="en-US" dirty="0"/>
              <a:t>Some medicinal value, high abuse potential, abuse may cause severe psychological/physical dependence</a:t>
            </a:r>
          </a:p>
          <a:p>
            <a:pPr marL="400050" lvl="1" indent="0">
              <a:buNone/>
            </a:pPr>
            <a:r>
              <a:rPr lang="en-US" b="1" dirty="0"/>
              <a:t>Schedule III: </a:t>
            </a:r>
            <a:r>
              <a:rPr lang="en-US" dirty="0"/>
              <a:t>Recognized medical value, abuse potential less than I and II, Moderate risk of physical, but high risk of psychological dependence </a:t>
            </a:r>
          </a:p>
          <a:p>
            <a:pPr marL="400050" lvl="1" indent="0">
              <a:buNone/>
            </a:pPr>
            <a:r>
              <a:rPr lang="en-US" b="1" dirty="0"/>
              <a:t>Schedule IV: </a:t>
            </a:r>
            <a:r>
              <a:rPr lang="en-US" dirty="0"/>
              <a:t>relative low abuse potential, of medical value, may cause dependence</a:t>
            </a:r>
          </a:p>
          <a:p>
            <a:pPr marL="400050" lvl="1" indent="0">
              <a:buNone/>
            </a:pPr>
            <a:r>
              <a:rPr lang="en-US" b="1" dirty="0"/>
              <a:t>Schedule V:</a:t>
            </a:r>
            <a:r>
              <a:rPr lang="en-US" dirty="0"/>
              <a:t> Low abuse potential, limited dependence, has medicinal value</a:t>
            </a:r>
          </a:p>
        </p:txBody>
      </p:sp>
    </p:spTree>
    <p:extLst>
      <p:ext uri="{BB962C8B-B14F-4D97-AF65-F5344CB8AC3E}">
        <p14:creationId xmlns:p14="http://schemas.microsoft.com/office/powerpoint/2010/main" val="1265010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37176-70E4-4DE6-B566-E7832FE9E0D8}"/>
              </a:ext>
            </a:extLst>
          </p:cNvPr>
          <p:cNvSpPr>
            <a:spLocks noGrp="1"/>
          </p:cNvSpPr>
          <p:nvPr>
            <p:ph type="title"/>
          </p:nvPr>
        </p:nvSpPr>
        <p:spPr/>
        <p:txBody>
          <a:bodyPr/>
          <a:lstStyle/>
          <a:p>
            <a:r>
              <a:rPr lang="en-US" dirty="0"/>
              <a:t>Drug Addiction Treatment Act 2000 (DATA 2000)</a:t>
            </a:r>
          </a:p>
        </p:txBody>
      </p:sp>
      <p:sp>
        <p:nvSpPr>
          <p:cNvPr id="3" name="Content Placeholder 2">
            <a:extLst>
              <a:ext uri="{FF2B5EF4-FFF2-40B4-BE49-F238E27FC236}">
                <a16:creationId xmlns:a16="http://schemas.microsoft.com/office/drawing/2014/main" id="{A704FD87-FD6D-44BC-BBA2-C676411D29E1}"/>
              </a:ext>
            </a:extLst>
          </p:cNvPr>
          <p:cNvSpPr>
            <a:spLocks noGrp="1"/>
          </p:cNvSpPr>
          <p:nvPr>
            <p:ph idx="1"/>
          </p:nvPr>
        </p:nvSpPr>
        <p:spPr/>
        <p:txBody>
          <a:bodyPr/>
          <a:lstStyle/>
          <a:p>
            <a:r>
              <a:rPr lang="en-US" dirty="0"/>
              <a:t>It enables qualified physicians to prescribe and/or dispense narcotics for the purpose of treating opioid dependency. </a:t>
            </a:r>
          </a:p>
          <a:p>
            <a:pPr marL="0" indent="0">
              <a:buNone/>
            </a:pPr>
            <a:endParaRPr lang="en-US" dirty="0"/>
          </a:p>
          <a:p>
            <a:r>
              <a:rPr lang="en-US" dirty="0"/>
              <a:t>DATA 2000 legislation waives the requirement for obtaining a separate DEA registration as a Narcotic Treatment Program (NTP) – currently used for methadone programs.</a:t>
            </a:r>
          </a:p>
          <a:p>
            <a:endParaRPr lang="en-US" dirty="0"/>
          </a:p>
          <a:p>
            <a:r>
              <a:rPr lang="en-US" dirty="0"/>
              <a:t>Opened the door for office based opioid dependency treatment</a:t>
            </a:r>
          </a:p>
          <a:p>
            <a:endParaRPr lang="en-US" dirty="0">
              <a:solidFill>
                <a:schemeClr val="tx1"/>
              </a:solidFill>
            </a:endParaRPr>
          </a:p>
          <a:p>
            <a:r>
              <a:rPr lang="en-US" dirty="0">
                <a:solidFill>
                  <a:schemeClr val="tx1"/>
                </a:solidFill>
              </a:rPr>
              <a:t>Following a 2 </a:t>
            </a:r>
            <a:r>
              <a:rPr lang="en-US" dirty="0" err="1">
                <a:solidFill>
                  <a:schemeClr val="tx1"/>
                </a:solidFill>
              </a:rPr>
              <a:t>yr</a:t>
            </a:r>
            <a:r>
              <a:rPr lang="en-US" dirty="0">
                <a:solidFill>
                  <a:schemeClr val="tx1"/>
                </a:solidFill>
              </a:rPr>
              <a:t> “experiment”, </a:t>
            </a:r>
            <a:r>
              <a:rPr lang="en-US" dirty="0"/>
              <a:t>the FDA approved buprenorphine for the treatment of opioid addiction.</a:t>
            </a:r>
            <a:r>
              <a:rPr lang="en-US" dirty="0">
                <a:solidFill>
                  <a:schemeClr val="tx1"/>
                </a:solidFill>
              </a:rPr>
              <a:t> </a:t>
            </a:r>
          </a:p>
          <a:p>
            <a:endParaRPr lang="en-US" dirty="0">
              <a:solidFill>
                <a:schemeClr val="tx1"/>
              </a:solidFill>
            </a:endParaRPr>
          </a:p>
          <a:p>
            <a:r>
              <a:rPr lang="en-US" dirty="0"/>
              <a:t>Major drawback – limits to 30 patients per practice</a:t>
            </a:r>
          </a:p>
        </p:txBody>
      </p:sp>
    </p:spTree>
    <p:extLst>
      <p:ext uri="{BB962C8B-B14F-4D97-AF65-F5344CB8AC3E}">
        <p14:creationId xmlns:p14="http://schemas.microsoft.com/office/powerpoint/2010/main" val="140106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4039A-ACCE-460B-9EE1-2B62D4CFB33B}"/>
              </a:ext>
            </a:extLst>
          </p:cNvPr>
          <p:cNvSpPr>
            <a:spLocks noGrp="1"/>
          </p:cNvSpPr>
          <p:nvPr>
            <p:ph type="title"/>
          </p:nvPr>
        </p:nvSpPr>
        <p:spPr/>
        <p:txBody>
          <a:bodyPr/>
          <a:lstStyle/>
          <a:p>
            <a:r>
              <a:rPr lang="en-US" dirty="0"/>
              <a:t>Amendments, etc.</a:t>
            </a:r>
          </a:p>
        </p:txBody>
      </p:sp>
      <p:sp>
        <p:nvSpPr>
          <p:cNvPr id="3" name="Content Placeholder 2">
            <a:extLst>
              <a:ext uri="{FF2B5EF4-FFF2-40B4-BE49-F238E27FC236}">
                <a16:creationId xmlns:a16="http://schemas.microsoft.com/office/drawing/2014/main" id="{88F30507-653D-4BA7-9750-0D75160D9653}"/>
              </a:ext>
            </a:extLst>
          </p:cNvPr>
          <p:cNvSpPr>
            <a:spLocks noGrp="1"/>
          </p:cNvSpPr>
          <p:nvPr>
            <p:ph idx="1"/>
          </p:nvPr>
        </p:nvSpPr>
        <p:spPr/>
        <p:txBody>
          <a:bodyPr/>
          <a:lstStyle/>
          <a:p>
            <a:r>
              <a:rPr lang="en-US" b="1" dirty="0"/>
              <a:t>2002– </a:t>
            </a:r>
            <a:r>
              <a:rPr lang="en-US" dirty="0"/>
              <a:t>DEA reschedules buprenorphine from a schedule V drug to a schedule III drug, on October 7, 2002 - the day before the FDA approval for Suboxone and Subutex despite overwhelming objection by the medical community.</a:t>
            </a:r>
            <a:endParaRPr lang="en-US" b="1" dirty="0"/>
          </a:p>
          <a:p>
            <a:endParaRPr lang="en-US" b="1" dirty="0"/>
          </a:p>
          <a:p>
            <a:r>
              <a:rPr lang="en-US" b="1" dirty="0"/>
              <a:t>2005 - Public Law 109-56 </a:t>
            </a:r>
            <a:r>
              <a:rPr lang="en-US" dirty="0"/>
              <a:t>Amends the CSA - eliminates the 30-patient limit for medical group practices  but retains the 30-patient limit for an individual physician.  </a:t>
            </a:r>
          </a:p>
          <a:p>
            <a:endParaRPr lang="en-US" dirty="0"/>
          </a:p>
          <a:p>
            <a:r>
              <a:rPr lang="en-US" b="1" dirty="0"/>
              <a:t>2006 - </a:t>
            </a:r>
            <a:r>
              <a:rPr lang="en-US" dirty="0"/>
              <a:t>President Bush signed Bill H.R.6344 into law. Raised the limit to 100 patients (up from 30) by submitting an "intent" notification to the Dept. of Health and Human Services.  </a:t>
            </a:r>
          </a:p>
          <a:p>
            <a:endParaRPr lang="en-US" dirty="0"/>
          </a:p>
          <a:p>
            <a:r>
              <a:rPr lang="en-US" b="1" dirty="0"/>
              <a:t>2016:</a:t>
            </a:r>
            <a:r>
              <a:rPr lang="en-US" dirty="0"/>
              <a:t> HHS raised the limit to 275 </a:t>
            </a:r>
            <a:r>
              <a:rPr lang="en-US" b="1" dirty="0"/>
              <a:t>for qualifying physicians. </a:t>
            </a:r>
            <a:r>
              <a:rPr lang="en-US" b="1" u="sng" dirty="0"/>
              <a:t> </a:t>
            </a:r>
            <a:endParaRPr lang="en-US" b="1" dirty="0"/>
          </a:p>
          <a:p>
            <a:endParaRPr lang="en-US" dirty="0"/>
          </a:p>
          <a:p>
            <a:endParaRPr lang="en-US" dirty="0"/>
          </a:p>
          <a:p>
            <a:endParaRPr lang="en-US" dirty="0"/>
          </a:p>
        </p:txBody>
      </p:sp>
    </p:spTree>
    <p:extLst>
      <p:ext uri="{BB962C8B-B14F-4D97-AF65-F5344CB8AC3E}">
        <p14:creationId xmlns:p14="http://schemas.microsoft.com/office/powerpoint/2010/main" val="429459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8044E-83DD-4A2E-84BF-5049191064DC}"/>
              </a:ext>
            </a:extLst>
          </p:cNvPr>
          <p:cNvSpPr>
            <a:spLocks noGrp="1"/>
          </p:cNvSpPr>
          <p:nvPr>
            <p:ph type="title"/>
          </p:nvPr>
        </p:nvSpPr>
        <p:spPr/>
        <p:txBody>
          <a:bodyPr/>
          <a:lstStyle/>
          <a:p>
            <a:r>
              <a:rPr lang="en-US" dirty="0"/>
              <a:t>Comprehensive Addiction recovery Act (CARA) 2016</a:t>
            </a:r>
          </a:p>
        </p:txBody>
      </p:sp>
      <p:sp>
        <p:nvSpPr>
          <p:cNvPr id="3" name="Content Placeholder 2">
            <a:extLst>
              <a:ext uri="{FF2B5EF4-FFF2-40B4-BE49-F238E27FC236}">
                <a16:creationId xmlns:a16="http://schemas.microsoft.com/office/drawing/2014/main" id="{CB16B65C-56DC-4FB0-8C3A-988B89925E1A}"/>
              </a:ext>
            </a:extLst>
          </p:cNvPr>
          <p:cNvSpPr>
            <a:spLocks noGrp="1"/>
          </p:cNvSpPr>
          <p:nvPr>
            <p:ph idx="1"/>
          </p:nvPr>
        </p:nvSpPr>
        <p:spPr/>
        <p:txBody>
          <a:bodyPr/>
          <a:lstStyle/>
          <a:p>
            <a:r>
              <a:rPr lang="en-US" dirty="0"/>
              <a:t>Expands prescriber privileges to NP and PA for 5 yrs. – until 2021</a:t>
            </a:r>
          </a:p>
          <a:p>
            <a:endParaRPr lang="en-US" i="1" dirty="0"/>
          </a:p>
          <a:p>
            <a:r>
              <a:rPr lang="en-US" dirty="0"/>
              <a:t>NPs and PAs must complete 24 hours of training (8hrs for physicians) to be eligible for a waiver to prescribe and must be supervised by or work in collaboration with a qualifying physician if required by state law.</a:t>
            </a:r>
          </a:p>
          <a:p>
            <a:endParaRPr lang="en-US" dirty="0"/>
          </a:p>
          <a:p>
            <a:r>
              <a:rPr lang="en-US" dirty="0"/>
              <a:t>training through classroom situations, seminars at professional society meetings, electronic communications, or otherwise </a:t>
            </a:r>
          </a:p>
          <a:p>
            <a:endParaRPr lang="en-US" dirty="0"/>
          </a:p>
          <a:p>
            <a:r>
              <a:rPr lang="en-US" dirty="0"/>
              <a:t>reauthorizes a grant program for residential opioid addiction treatment of pregnant and postpartum women and their children</a:t>
            </a:r>
          </a:p>
          <a:p>
            <a:pPr marL="0" indent="0">
              <a:buNone/>
            </a:pPr>
            <a:endParaRPr lang="en-US" i="1" dirty="0"/>
          </a:p>
          <a:p>
            <a:r>
              <a:rPr lang="en-US" dirty="0"/>
              <a:t>HHS will review need to change </a:t>
            </a:r>
            <a:r>
              <a:rPr lang="en-US" dirty="0" err="1"/>
              <a:t>pt</a:t>
            </a:r>
            <a:r>
              <a:rPr lang="en-US" dirty="0"/>
              <a:t> limit every 3 </a:t>
            </a:r>
            <a:r>
              <a:rPr lang="en-US" dirty="0" err="1"/>
              <a:t>yrs</a:t>
            </a:r>
            <a:endParaRPr lang="en-US" dirty="0"/>
          </a:p>
          <a:p>
            <a:pPr marL="0" indent="0">
              <a:buNone/>
            </a:pPr>
            <a:r>
              <a:rPr lang="en-US" dirty="0"/>
              <a:t> </a:t>
            </a:r>
          </a:p>
          <a:p>
            <a:pPr marL="0" indent="0">
              <a:buNone/>
            </a:pPr>
            <a:endParaRPr lang="en-US" dirty="0"/>
          </a:p>
          <a:p>
            <a:pPr marL="400050" lvl="1" indent="0">
              <a:buNone/>
            </a:pPr>
            <a:r>
              <a:rPr lang="en-US" sz="2000" dirty="0"/>
              <a:t> </a:t>
            </a:r>
            <a:endParaRPr lang="en-US" dirty="0"/>
          </a:p>
        </p:txBody>
      </p:sp>
    </p:spTree>
    <p:extLst>
      <p:ext uri="{BB962C8B-B14F-4D97-AF65-F5344CB8AC3E}">
        <p14:creationId xmlns:p14="http://schemas.microsoft.com/office/powerpoint/2010/main" val="332931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F935-FACF-4C3D-9FF5-129716D33761}"/>
              </a:ext>
            </a:extLst>
          </p:cNvPr>
          <p:cNvSpPr>
            <a:spLocks noGrp="1"/>
          </p:cNvSpPr>
          <p:nvPr>
            <p:ph type="title"/>
          </p:nvPr>
        </p:nvSpPr>
        <p:spPr/>
        <p:txBody>
          <a:bodyPr/>
          <a:lstStyle/>
          <a:p>
            <a:r>
              <a:rPr lang="en-US" dirty="0"/>
              <a:t>HHS Final Rule – Aug 2016</a:t>
            </a:r>
          </a:p>
        </p:txBody>
      </p:sp>
      <p:sp>
        <p:nvSpPr>
          <p:cNvPr id="3" name="Content Placeholder 2">
            <a:extLst>
              <a:ext uri="{FF2B5EF4-FFF2-40B4-BE49-F238E27FC236}">
                <a16:creationId xmlns:a16="http://schemas.microsoft.com/office/drawing/2014/main" id="{A6C314CC-5A16-4496-85C9-6C5D2A2D80B8}"/>
              </a:ext>
            </a:extLst>
          </p:cNvPr>
          <p:cNvSpPr>
            <a:spLocks noGrp="1"/>
          </p:cNvSpPr>
          <p:nvPr>
            <p:ph idx="1"/>
          </p:nvPr>
        </p:nvSpPr>
        <p:spPr/>
        <p:txBody>
          <a:bodyPr/>
          <a:lstStyle/>
          <a:p>
            <a:r>
              <a:rPr lang="en-US" dirty="0"/>
              <a:t>To be eligible for a patient limit increase to 275, a physician must possess a current waiver to treat up to 100 patients, must have maintained that waiver without interruption for at least one year.</a:t>
            </a:r>
          </a:p>
          <a:p>
            <a:endParaRPr lang="en-US" dirty="0"/>
          </a:p>
          <a:p>
            <a:r>
              <a:rPr lang="en-US" dirty="0"/>
              <a:t>reaffirm eligibility every three years by submitting a renewal Request for Patient Limit Increase form.</a:t>
            </a:r>
          </a:p>
          <a:p>
            <a:endParaRPr lang="en-US" dirty="0"/>
          </a:p>
          <a:p>
            <a:r>
              <a:rPr lang="en-US" dirty="0"/>
              <a:t>Only available to physicians who hold board certification in addiction medicine or addiction psychiatry or certifications by the American Osteopathic Academy of Addiction Medicine</a:t>
            </a:r>
          </a:p>
          <a:p>
            <a:pPr marL="0" indent="0">
              <a:buNone/>
            </a:pPr>
            <a:r>
              <a:rPr lang="en-US" b="1" dirty="0"/>
              <a:t> Or</a:t>
            </a:r>
          </a:p>
          <a:p>
            <a:r>
              <a:rPr lang="en-US" dirty="0"/>
              <a:t>Practice in a “qualified practice setting,” meaning a practice that: has med emergency coverage, provides case mx services, has electronic med rec, is registered on state PDMP, accepts 3</a:t>
            </a:r>
            <a:r>
              <a:rPr lang="en-US" baseline="30000" dirty="0"/>
              <a:t>rd</a:t>
            </a:r>
            <a:r>
              <a:rPr lang="en-US" dirty="0"/>
              <a:t> party payment for </a:t>
            </a:r>
            <a:r>
              <a:rPr lang="en-US" dirty="0" err="1"/>
              <a:t>tx</a:t>
            </a:r>
            <a:endParaRPr lang="en-US" dirty="0"/>
          </a:p>
        </p:txBody>
      </p:sp>
    </p:spTree>
    <p:extLst>
      <p:ext uri="{BB962C8B-B14F-4D97-AF65-F5344CB8AC3E}">
        <p14:creationId xmlns:p14="http://schemas.microsoft.com/office/powerpoint/2010/main" val="792532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ED927-DCEC-435D-99B9-A04418D2AD6F}"/>
              </a:ext>
            </a:extLst>
          </p:cNvPr>
          <p:cNvSpPr>
            <a:spLocks noGrp="1"/>
          </p:cNvSpPr>
          <p:nvPr>
            <p:ph type="title"/>
          </p:nvPr>
        </p:nvSpPr>
        <p:spPr/>
        <p:txBody>
          <a:bodyPr/>
          <a:lstStyle/>
          <a:p>
            <a:r>
              <a:rPr lang="en-US" dirty="0"/>
              <a:t>Recent HHS Changes – April 2021</a:t>
            </a:r>
          </a:p>
        </p:txBody>
      </p:sp>
      <p:sp>
        <p:nvSpPr>
          <p:cNvPr id="3" name="Content Placeholder 2">
            <a:extLst>
              <a:ext uri="{FF2B5EF4-FFF2-40B4-BE49-F238E27FC236}">
                <a16:creationId xmlns:a16="http://schemas.microsoft.com/office/drawing/2014/main" id="{E271CB69-B93E-4B41-A97D-824CEB07DEBA}"/>
              </a:ext>
            </a:extLst>
          </p:cNvPr>
          <p:cNvSpPr>
            <a:spLocks noGrp="1"/>
          </p:cNvSpPr>
          <p:nvPr>
            <p:ph idx="1"/>
          </p:nvPr>
        </p:nvSpPr>
        <p:spPr/>
        <p:txBody>
          <a:bodyPr/>
          <a:lstStyle/>
          <a:p>
            <a:r>
              <a:rPr lang="en-US" b="1" i="0" dirty="0">
                <a:solidFill>
                  <a:srgbClr val="4A4A4A"/>
                </a:solidFill>
                <a:effectLst/>
              </a:rPr>
              <a:t>Goal: </a:t>
            </a:r>
            <a:r>
              <a:rPr lang="en-US" b="0" i="0" dirty="0">
                <a:solidFill>
                  <a:srgbClr val="4A4A4A"/>
                </a:solidFill>
                <a:effectLst/>
              </a:rPr>
              <a:t>To</a:t>
            </a:r>
            <a:r>
              <a:rPr lang="en-US" dirty="0"/>
              <a:t> expand access to buprenorphine for opioid use disorder treatment due to Opioid OD epidemic</a:t>
            </a:r>
          </a:p>
          <a:p>
            <a:r>
              <a:rPr lang="en-US" b="0" i="0" dirty="0">
                <a:solidFill>
                  <a:srgbClr val="4A4A4A"/>
                </a:solidFill>
                <a:effectLst/>
              </a:rPr>
              <a:t>Qualified practitioners may t</a:t>
            </a:r>
            <a:r>
              <a:rPr lang="en-US" dirty="0">
                <a:solidFill>
                  <a:srgbClr val="4A4A4A"/>
                </a:solidFill>
              </a:rPr>
              <a:t>reat up to 30 pts with OUD with Buprenorphine </a:t>
            </a:r>
            <a:r>
              <a:rPr lang="en-US" b="1" dirty="0">
                <a:solidFill>
                  <a:srgbClr val="4A4A4A"/>
                </a:solidFill>
              </a:rPr>
              <a:t>without:</a:t>
            </a:r>
            <a:r>
              <a:rPr lang="en-US" dirty="0">
                <a:solidFill>
                  <a:srgbClr val="4A4A4A"/>
                </a:solidFill>
              </a:rPr>
              <a:t> a) training certification, </a:t>
            </a:r>
            <a:r>
              <a:rPr lang="en-US" dirty="0"/>
              <a:t>and (b) certifying as to their capacity to provide counseling and ancillary services</a:t>
            </a:r>
            <a:endParaRPr lang="en-US" b="0" i="0" dirty="0">
              <a:solidFill>
                <a:srgbClr val="4A4A4A"/>
              </a:solidFill>
              <a:effectLst/>
            </a:endParaRPr>
          </a:p>
          <a:p>
            <a:r>
              <a:rPr lang="en-US" b="0" i="0" dirty="0">
                <a:solidFill>
                  <a:srgbClr val="4A4A4A"/>
                </a:solidFill>
                <a:effectLst/>
              </a:rPr>
              <a:t>Qualified practitioners include physicians, NP, PAs, Clinical Nurse Specialists, Certified Registered Nurse Anesthetist, and Certified Nurse-Midwifes.   </a:t>
            </a:r>
            <a:endParaRPr lang="en-US" dirty="0"/>
          </a:p>
          <a:p>
            <a:r>
              <a:rPr lang="en-US" dirty="0"/>
              <a:t>Providers are still required to submit an application to SAMHSA designated as a “Notice of Intent” in order to prescribe buprenorphine for the treatment of Opioid Use Disorder.</a:t>
            </a:r>
          </a:p>
          <a:p>
            <a:r>
              <a:rPr lang="en-US" dirty="0"/>
              <a:t>Once SAMHSA approves the waiver request, DEA issues an X-waiver identification number authorizing that practitioner to treat OUD patients with buprenorphine</a:t>
            </a:r>
          </a:p>
        </p:txBody>
      </p:sp>
    </p:spTree>
    <p:extLst>
      <p:ext uri="{BB962C8B-B14F-4D97-AF65-F5344CB8AC3E}">
        <p14:creationId xmlns:p14="http://schemas.microsoft.com/office/powerpoint/2010/main" val="367747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73D56-187D-42F7-9800-C104C441CD55}"/>
              </a:ext>
            </a:extLst>
          </p:cNvPr>
          <p:cNvSpPr>
            <a:spLocks noGrp="1"/>
          </p:cNvSpPr>
          <p:nvPr>
            <p:ph type="title"/>
          </p:nvPr>
        </p:nvSpPr>
        <p:spPr/>
        <p:txBody>
          <a:bodyPr/>
          <a:lstStyle/>
          <a:p>
            <a:r>
              <a:rPr lang="en-US" dirty="0"/>
              <a:t>Recent HHS Changes – April 2021 Cont.</a:t>
            </a:r>
          </a:p>
        </p:txBody>
      </p:sp>
      <p:sp>
        <p:nvSpPr>
          <p:cNvPr id="3" name="Content Placeholder 2">
            <a:extLst>
              <a:ext uri="{FF2B5EF4-FFF2-40B4-BE49-F238E27FC236}">
                <a16:creationId xmlns:a16="http://schemas.microsoft.com/office/drawing/2014/main" id="{A3807E35-3E9A-49F2-A5AE-AA0105151E74}"/>
              </a:ext>
            </a:extLst>
          </p:cNvPr>
          <p:cNvSpPr>
            <a:spLocks noGrp="1"/>
          </p:cNvSpPr>
          <p:nvPr>
            <p:ph idx="1"/>
          </p:nvPr>
        </p:nvSpPr>
        <p:spPr/>
        <p:txBody>
          <a:bodyPr/>
          <a:lstStyle/>
          <a:p>
            <a:r>
              <a:rPr lang="en-US" b="0" i="0" dirty="0">
                <a:solidFill>
                  <a:srgbClr val="4A4A4A"/>
                </a:solidFill>
                <a:effectLst/>
              </a:rPr>
              <a:t>30E waiver – E for exempt</a:t>
            </a:r>
          </a:p>
          <a:p>
            <a:r>
              <a:rPr lang="en-US" b="1" i="0" dirty="0">
                <a:solidFill>
                  <a:srgbClr val="4A4A4A"/>
                </a:solidFill>
                <a:effectLst/>
              </a:rPr>
              <a:t>Note: </a:t>
            </a:r>
            <a:r>
              <a:rPr lang="en-US" b="0" i="0" dirty="0">
                <a:solidFill>
                  <a:srgbClr val="4A4A4A"/>
                </a:solidFill>
                <a:effectLst/>
              </a:rPr>
              <a:t>Training as before is still required for those providers who wish to treat more than 30 patients after their first year of certification</a:t>
            </a:r>
          </a:p>
          <a:p>
            <a:r>
              <a:rPr lang="en-US" b="0" i="0" dirty="0">
                <a:solidFill>
                  <a:srgbClr val="4A4A4A"/>
                </a:solidFill>
                <a:effectLst/>
              </a:rPr>
              <a:t>(DEA) allows prescribing without a waiver under the "three-day rule“ - for the purpose of relieving acute withdrawal symptoms while arranging for the patient’s referral for treatment</a:t>
            </a:r>
          </a:p>
          <a:p>
            <a:r>
              <a:rPr lang="en-US" dirty="0">
                <a:solidFill>
                  <a:srgbClr val="4A4A4A"/>
                </a:solidFill>
              </a:rPr>
              <a:t>Resident physicians</a:t>
            </a:r>
            <a:r>
              <a:rPr lang="en-US" b="0" i="0" dirty="0">
                <a:solidFill>
                  <a:srgbClr val="4A4A4A"/>
                </a:solidFill>
                <a:effectLst/>
              </a:rPr>
              <a:t> can obtain a DATA waivers if their state allows unrestricted licenses and the resident obtains an individual DEA registration; hospital DEA registrations cannot be used for a DATA Waiver.  </a:t>
            </a:r>
            <a:endParaRPr lang="en-US" dirty="0"/>
          </a:p>
          <a:p>
            <a:r>
              <a:rPr lang="en-US" dirty="0"/>
              <a:t>PAs, NPs, CNSs, CRNAs, and CNMs are required to be supervised by, or work in collaboration with, a DEA registered physician if required by State law to work in collaboration with, or under the supervision of, a physician when prescribing medications for the treatment of opioid use disorder.</a:t>
            </a:r>
          </a:p>
        </p:txBody>
      </p:sp>
    </p:spTree>
    <p:extLst>
      <p:ext uri="{BB962C8B-B14F-4D97-AF65-F5344CB8AC3E}">
        <p14:creationId xmlns:p14="http://schemas.microsoft.com/office/powerpoint/2010/main" val="168663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D366-6A59-4343-8580-564A6F6821B3}"/>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78ABF366-02DF-4470-8B76-56F037D8DBD5}"/>
              </a:ext>
            </a:extLst>
          </p:cNvPr>
          <p:cNvSpPr>
            <a:spLocks noGrp="1"/>
          </p:cNvSpPr>
          <p:nvPr>
            <p:ph idx="1"/>
          </p:nvPr>
        </p:nvSpPr>
        <p:spPr/>
        <p:txBody>
          <a:bodyPr/>
          <a:lstStyle/>
          <a:p>
            <a:r>
              <a:rPr lang="en-US" dirty="0"/>
              <a:t>CT statutes/laws re Substance Abuse</a:t>
            </a:r>
          </a:p>
          <a:p>
            <a:endParaRPr lang="en-US" dirty="0"/>
          </a:p>
          <a:p>
            <a:r>
              <a:rPr lang="en-US" dirty="0"/>
              <a:t>Working with Probation/Parole</a:t>
            </a:r>
          </a:p>
          <a:p>
            <a:endParaRPr lang="en-US" dirty="0"/>
          </a:p>
          <a:p>
            <a:r>
              <a:rPr lang="en-US" dirty="0"/>
              <a:t>Confidentiality Issues – 42 CFR versus HIPAA</a:t>
            </a:r>
          </a:p>
          <a:p>
            <a:endParaRPr lang="en-US" dirty="0"/>
          </a:p>
          <a:p>
            <a:r>
              <a:rPr lang="en-US" dirty="0"/>
              <a:t>Federal Laws – Buprenorphine etc.</a:t>
            </a:r>
          </a:p>
          <a:p>
            <a:endParaRPr lang="en-US" dirty="0"/>
          </a:p>
          <a:p>
            <a:r>
              <a:rPr lang="en-US" dirty="0"/>
              <a:t>CT state Laws – Buprenorphine etc.</a:t>
            </a:r>
          </a:p>
        </p:txBody>
      </p:sp>
    </p:spTree>
    <p:extLst>
      <p:ext uri="{BB962C8B-B14F-4D97-AF65-F5344CB8AC3E}">
        <p14:creationId xmlns:p14="http://schemas.microsoft.com/office/powerpoint/2010/main" val="4017868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4B11-11F3-4B27-83A8-07E0F395F7BE}"/>
              </a:ext>
            </a:extLst>
          </p:cNvPr>
          <p:cNvSpPr>
            <a:spLocks noGrp="1"/>
          </p:cNvSpPr>
          <p:nvPr>
            <p:ph type="title"/>
          </p:nvPr>
        </p:nvSpPr>
        <p:spPr/>
        <p:txBody>
          <a:bodyPr/>
          <a:lstStyle/>
          <a:p>
            <a:r>
              <a:rPr lang="en-US" dirty="0"/>
              <a:t>Recent HHS Changes – April 2021 III</a:t>
            </a:r>
          </a:p>
        </p:txBody>
      </p:sp>
      <p:sp>
        <p:nvSpPr>
          <p:cNvPr id="3" name="Content Placeholder 2">
            <a:extLst>
              <a:ext uri="{FF2B5EF4-FFF2-40B4-BE49-F238E27FC236}">
                <a16:creationId xmlns:a16="http://schemas.microsoft.com/office/drawing/2014/main" id="{9A9FFDFC-6121-4A2E-A013-CE357B40E674}"/>
              </a:ext>
            </a:extLst>
          </p:cNvPr>
          <p:cNvSpPr>
            <a:spLocks noGrp="1"/>
          </p:cNvSpPr>
          <p:nvPr>
            <p:ph idx="1"/>
          </p:nvPr>
        </p:nvSpPr>
        <p:spPr/>
        <p:txBody>
          <a:bodyPr/>
          <a:lstStyle/>
          <a:p>
            <a:pPr algn="l"/>
            <a:r>
              <a:rPr lang="en-US" b="0" i="0" dirty="0">
                <a:solidFill>
                  <a:srgbClr val="4A4A4A"/>
                </a:solidFill>
                <a:effectLst/>
              </a:rPr>
              <a:t>To apply directly for a 100-level waiver (without a year at the 30-patient level waiver):</a:t>
            </a:r>
          </a:p>
          <a:p>
            <a:pPr marL="0" indent="0" algn="l">
              <a:buNone/>
            </a:pPr>
            <a:endParaRPr lang="en-US" b="0" i="0" dirty="0">
              <a:solidFill>
                <a:srgbClr val="4A4A4A"/>
              </a:solidFill>
              <a:effectLst/>
            </a:endParaRPr>
          </a:p>
          <a:p>
            <a:pPr marL="0" indent="0" algn="l">
              <a:buNone/>
            </a:pPr>
            <a:r>
              <a:rPr lang="en-US" b="0" i="0" dirty="0">
                <a:solidFill>
                  <a:srgbClr val="4A4A4A"/>
                </a:solidFill>
                <a:effectLst/>
              </a:rPr>
              <a:t>Physicians must either possess additional credentialing in addiction psychiatry or addiction medicine  .</a:t>
            </a:r>
          </a:p>
          <a:p>
            <a:pPr marL="0" indent="0" algn="l">
              <a:buNone/>
            </a:pPr>
            <a:endParaRPr lang="en-US" b="0" i="0" dirty="0">
              <a:solidFill>
                <a:srgbClr val="4A4A4A"/>
              </a:solidFill>
              <a:effectLst/>
            </a:endParaRPr>
          </a:p>
          <a:p>
            <a:pPr marL="0" indent="0" algn="l">
              <a:buNone/>
            </a:pPr>
            <a:r>
              <a:rPr lang="en-US" b="0" i="0" dirty="0">
                <a:solidFill>
                  <a:srgbClr val="4A4A4A"/>
                </a:solidFill>
                <a:effectLst/>
              </a:rPr>
              <a:t>OR</a:t>
            </a:r>
          </a:p>
          <a:p>
            <a:pPr marL="0" indent="0" algn="l">
              <a:buNone/>
            </a:pPr>
            <a:endParaRPr lang="en-US" b="0" i="0" dirty="0">
              <a:solidFill>
                <a:srgbClr val="4A4A4A"/>
              </a:solidFill>
              <a:effectLst/>
            </a:endParaRPr>
          </a:p>
          <a:p>
            <a:pPr marL="0" indent="0" algn="l">
              <a:buNone/>
            </a:pPr>
            <a:r>
              <a:rPr lang="en-US" b="0" i="0" dirty="0">
                <a:solidFill>
                  <a:srgbClr val="4A4A4A"/>
                </a:solidFill>
                <a:effectLst/>
              </a:rPr>
              <a:t>Physicians, APNAs or PAs must provide medication-assisted treatment (MAT) in a "qualified practice setting."  </a:t>
            </a:r>
          </a:p>
          <a:p>
            <a:pPr marL="0" indent="0" algn="l">
              <a:buNone/>
            </a:pPr>
            <a:endParaRPr lang="en-US" b="0" i="0" dirty="0">
              <a:solidFill>
                <a:srgbClr val="4A4A4A"/>
              </a:solidFill>
              <a:effectLst/>
            </a:endParaRPr>
          </a:p>
          <a:p>
            <a:pPr marL="0" indent="0">
              <a:buNone/>
            </a:pPr>
            <a:r>
              <a:rPr lang="en-US" dirty="0"/>
              <a:t>Practice in a “qualified practice setting,” meaning a practice that: has med emergency coverage, provides case mx services, has electronic med rec, is registered on state PDMP, accepts 3</a:t>
            </a:r>
            <a:r>
              <a:rPr lang="en-US" baseline="30000" dirty="0"/>
              <a:t>rd</a:t>
            </a:r>
            <a:r>
              <a:rPr lang="en-US" dirty="0"/>
              <a:t> party payment for </a:t>
            </a:r>
            <a:r>
              <a:rPr lang="en-US" dirty="0" err="1"/>
              <a:t>tx</a:t>
            </a:r>
            <a:endParaRPr lang="en-US" dirty="0"/>
          </a:p>
          <a:p>
            <a:pPr marL="0" indent="0" algn="l">
              <a:buNone/>
            </a:pPr>
            <a:r>
              <a:rPr lang="en-US" b="0" i="0" dirty="0">
                <a:solidFill>
                  <a:srgbClr val="4A4A4A"/>
                </a:solidFill>
                <a:effectLst/>
                <a:latin typeface="Tahoma" panose="020B0604030504040204" pitchFamily="34" charset="0"/>
              </a:rPr>
              <a:t> </a:t>
            </a:r>
          </a:p>
          <a:p>
            <a:endParaRPr lang="en-US" dirty="0"/>
          </a:p>
        </p:txBody>
      </p:sp>
    </p:spTree>
    <p:extLst>
      <p:ext uri="{BB962C8B-B14F-4D97-AF65-F5344CB8AC3E}">
        <p14:creationId xmlns:p14="http://schemas.microsoft.com/office/powerpoint/2010/main" val="2150743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5348E-FE64-4ED0-883D-2B621A9C5E67}"/>
              </a:ext>
            </a:extLst>
          </p:cNvPr>
          <p:cNvSpPr>
            <a:spLocks noGrp="1"/>
          </p:cNvSpPr>
          <p:nvPr>
            <p:ph type="title"/>
          </p:nvPr>
        </p:nvSpPr>
        <p:spPr/>
        <p:txBody>
          <a:bodyPr/>
          <a:lstStyle/>
          <a:p>
            <a:r>
              <a:rPr lang="en-US" dirty="0"/>
              <a:t>Special Issue</a:t>
            </a:r>
          </a:p>
        </p:txBody>
      </p:sp>
      <p:sp>
        <p:nvSpPr>
          <p:cNvPr id="3" name="Content Placeholder 2">
            <a:extLst>
              <a:ext uri="{FF2B5EF4-FFF2-40B4-BE49-F238E27FC236}">
                <a16:creationId xmlns:a16="http://schemas.microsoft.com/office/drawing/2014/main" id="{B5FDE48B-B50B-4795-A534-B47E0033E451}"/>
              </a:ext>
            </a:extLst>
          </p:cNvPr>
          <p:cNvSpPr>
            <a:spLocks noGrp="1"/>
          </p:cNvSpPr>
          <p:nvPr>
            <p:ph idx="1"/>
          </p:nvPr>
        </p:nvSpPr>
        <p:spPr/>
        <p:txBody>
          <a:bodyPr/>
          <a:lstStyle/>
          <a:p>
            <a:r>
              <a:rPr lang="en-US" dirty="0"/>
              <a:t>The final rule defines a “patient” as any individual who is dispensed or prescribed covered medications by a practitioner.</a:t>
            </a:r>
          </a:p>
          <a:p>
            <a:endParaRPr lang="en-US" dirty="0"/>
          </a:p>
          <a:p>
            <a:r>
              <a:rPr lang="en-US" dirty="0"/>
              <a:t>Count any </a:t>
            </a:r>
            <a:r>
              <a:rPr lang="en-US" dirty="0" err="1"/>
              <a:t>pt</a:t>
            </a:r>
            <a:r>
              <a:rPr lang="en-US" dirty="0"/>
              <a:t> for whom a prescription is written, even if to cover another prescriber’s absence, until prescription expires</a:t>
            </a:r>
          </a:p>
          <a:p>
            <a:endParaRPr lang="en-US" dirty="0"/>
          </a:p>
          <a:p>
            <a:r>
              <a:rPr lang="en-US" dirty="0"/>
              <a:t>Consultation and advice without a written prescription does not count</a:t>
            </a:r>
          </a:p>
          <a:p>
            <a:endParaRPr lang="en-US" dirty="0"/>
          </a:p>
          <a:p>
            <a:r>
              <a:rPr lang="en-US" dirty="0"/>
              <a:t>Temporary emergency approval of increased patient limit is recognized – not for more than 6 months. </a:t>
            </a:r>
            <a:r>
              <a:rPr lang="en-US" sz="1800" i="1" dirty="0"/>
              <a:t>An “emergency situation” is defined as a situation in which an existing State, tribal, or local system for substance use disorder services is overwhelmed or unable to meet the existing need for medication-assisted treatment as a direct consequence of a clear precipitating event. Must have an abrupt onset.</a:t>
            </a:r>
          </a:p>
        </p:txBody>
      </p:sp>
    </p:spTree>
    <p:extLst>
      <p:ext uri="{BB962C8B-B14F-4D97-AF65-F5344CB8AC3E}">
        <p14:creationId xmlns:p14="http://schemas.microsoft.com/office/powerpoint/2010/main" val="3498257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113BF-CB5F-4615-B9DD-2649B54AB28C}"/>
              </a:ext>
            </a:extLst>
          </p:cNvPr>
          <p:cNvSpPr>
            <a:spLocks noGrp="1"/>
          </p:cNvSpPr>
          <p:nvPr>
            <p:ph type="title"/>
          </p:nvPr>
        </p:nvSpPr>
        <p:spPr/>
        <p:txBody>
          <a:bodyPr/>
          <a:lstStyle/>
          <a:p>
            <a:r>
              <a:rPr lang="en-US" dirty="0"/>
              <a:t>Head Scratchers</a:t>
            </a:r>
          </a:p>
        </p:txBody>
      </p:sp>
      <p:sp>
        <p:nvSpPr>
          <p:cNvPr id="3" name="Content Placeholder 2">
            <a:extLst>
              <a:ext uri="{FF2B5EF4-FFF2-40B4-BE49-F238E27FC236}">
                <a16:creationId xmlns:a16="http://schemas.microsoft.com/office/drawing/2014/main" id="{3B07CC00-EFCB-496E-B102-D3FF3E6253BD}"/>
              </a:ext>
            </a:extLst>
          </p:cNvPr>
          <p:cNvSpPr>
            <a:spLocks noGrp="1"/>
          </p:cNvSpPr>
          <p:nvPr>
            <p:ph idx="1"/>
          </p:nvPr>
        </p:nvSpPr>
        <p:spPr/>
        <p:txBody>
          <a:bodyPr/>
          <a:lstStyle/>
          <a:p>
            <a:r>
              <a:rPr lang="en-US" dirty="0">
                <a:solidFill>
                  <a:schemeClr val="tx1"/>
                </a:solidFill>
              </a:rPr>
              <a:t>Scary and hyped-up legislation - but we are used to prescribing dangerous meds – Clozapine, etc.</a:t>
            </a:r>
          </a:p>
          <a:p>
            <a:r>
              <a:rPr lang="en-US" dirty="0">
                <a:solidFill>
                  <a:schemeClr val="tx1"/>
                </a:solidFill>
              </a:rPr>
              <a:t>Adderall vs Buprenorphine (schedule II vs III)</a:t>
            </a:r>
          </a:p>
          <a:p>
            <a:r>
              <a:rPr lang="en-US" dirty="0">
                <a:solidFill>
                  <a:schemeClr val="tx1"/>
                </a:solidFill>
              </a:rPr>
              <a:t>Office vs Home Induction</a:t>
            </a:r>
          </a:p>
          <a:p>
            <a:r>
              <a:rPr lang="en-US" dirty="0">
                <a:solidFill>
                  <a:schemeClr val="tx1"/>
                </a:solidFill>
              </a:rPr>
              <a:t>Combination medications – </a:t>
            </a:r>
            <a:r>
              <a:rPr lang="en-US" dirty="0" err="1">
                <a:solidFill>
                  <a:schemeClr val="tx1"/>
                </a:solidFill>
              </a:rPr>
              <a:t>Bup</a:t>
            </a:r>
            <a:r>
              <a:rPr lang="en-US" dirty="0">
                <a:solidFill>
                  <a:schemeClr val="tx1"/>
                </a:solidFill>
              </a:rPr>
              <a:t>. and Benzo</a:t>
            </a:r>
          </a:p>
          <a:p>
            <a:endParaRPr lang="en-US" i="0" dirty="0">
              <a:solidFill>
                <a:srgbClr val="202124"/>
              </a:solidFill>
              <a:effectLst/>
            </a:endParaRPr>
          </a:p>
          <a:p>
            <a:pPr marL="0" indent="0">
              <a:buNone/>
            </a:pPr>
            <a:r>
              <a:rPr lang="en-US" i="0" dirty="0">
                <a:solidFill>
                  <a:srgbClr val="202124"/>
                </a:solidFill>
                <a:effectLst/>
              </a:rPr>
              <a:t>Though combining benzodiazepines with buprenorphine appears to increase risk for overdose and death, it also appears to decrease risk of buprenorphine treatment discontinuation.</a:t>
            </a:r>
            <a:endParaRPr lang="en-US" dirty="0"/>
          </a:p>
          <a:p>
            <a:endParaRPr lang="en-US" i="0" dirty="0">
              <a:solidFill>
                <a:srgbClr val="202124"/>
              </a:solidFill>
              <a:effectLst/>
            </a:endParaRPr>
          </a:p>
          <a:p>
            <a:pPr marL="0" indent="0">
              <a:buNone/>
            </a:pPr>
            <a:r>
              <a:rPr lang="en-US" i="0" dirty="0">
                <a:solidFill>
                  <a:srgbClr val="202124"/>
                </a:solidFill>
                <a:effectLst/>
              </a:rPr>
              <a:t>Based on our additional review, the FDA is advising that the opioid addiction medications buprenorphine and methadone should not be withheld from patients taking benzodiazepines or other drugs that depress the central nervous system (CNS) – Sept 2017</a:t>
            </a:r>
            <a:endParaRPr lang="en-US" dirty="0"/>
          </a:p>
        </p:txBody>
      </p:sp>
    </p:spTree>
    <p:extLst>
      <p:ext uri="{BB962C8B-B14F-4D97-AF65-F5344CB8AC3E}">
        <p14:creationId xmlns:p14="http://schemas.microsoft.com/office/powerpoint/2010/main" val="673804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31B3-E0D9-492D-878E-53BA49C79F13}"/>
              </a:ext>
            </a:extLst>
          </p:cNvPr>
          <p:cNvSpPr>
            <a:spLocks noGrp="1"/>
          </p:cNvSpPr>
          <p:nvPr>
            <p:ph type="title"/>
          </p:nvPr>
        </p:nvSpPr>
        <p:spPr/>
        <p:txBody>
          <a:bodyPr/>
          <a:lstStyle/>
          <a:p>
            <a:r>
              <a:rPr lang="en-US" dirty="0"/>
              <a:t>CPMRS</a:t>
            </a:r>
          </a:p>
        </p:txBody>
      </p:sp>
      <p:pic>
        <p:nvPicPr>
          <p:cNvPr id="7170" name="Picture 2" descr="CT Prescription Monitoring and Reporting System (CPMRS)">
            <a:extLst>
              <a:ext uri="{FF2B5EF4-FFF2-40B4-BE49-F238E27FC236}">
                <a16:creationId xmlns:a16="http://schemas.microsoft.com/office/drawing/2014/main" id="{75CDA8F4-DFC9-40C4-B768-22FA4BDAE7A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8164" y="1981200"/>
            <a:ext cx="2281236" cy="317557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rescription Monitoring Program">
            <a:extLst>
              <a:ext uri="{FF2B5EF4-FFF2-40B4-BE49-F238E27FC236}">
                <a16:creationId xmlns:a16="http://schemas.microsoft.com/office/drawing/2014/main" id="{469BDF6D-4DDE-4FCA-BD27-CD0ABB451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714500"/>
            <a:ext cx="57150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878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CA64F-0F8F-4FC2-86A4-266CE3D4A83C}"/>
              </a:ext>
            </a:extLst>
          </p:cNvPr>
          <p:cNvSpPr>
            <a:spLocks noGrp="1"/>
          </p:cNvSpPr>
          <p:nvPr>
            <p:ph type="title"/>
          </p:nvPr>
        </p:nvSpPr>
        <p:spPr/>
        <p:txBody>
          <a:bodyPr/>
          <a:lstStyle/>
          <a:p>
            <a:r>
              <a:rPr lang="en-US" dirty="0"/>
              <a:t>CT Laws - CPMRS</a:t>
            </a:r>
          </a:p>
        </p:txBody>
      </p:sp>
      <p:sp>
        <p:nvSpPr>
          <p:cNvPr id="3" name="Content Placeholder 2">
            <a:extLst>
              <a:ext uri="{FF2B5EF4-FFF2-40B4-BE49-F238E27FC236}">
                <a16:creationId xmlns:a16="http://schemas.microsoft.com/office/drawing/2014/main" id="{71E257F6-5797-4EDD-BFC4-AC78B14D2EBB}"/>
              </a:ext>
            </a:extLst>
          </p:cNvPr>
          <p:cNvSpPr>
            <a:spLocks noGrp="1"/>
          </p:cNvSpPr>
          <p:nvPr>
            <p:ph idx="1"/>
          </p:nvPr>
        </p:nvSpPr>
        <p:spPr/>
        <p:txBody>
          <a:bodyPr/>
          <a:lstStyle/>
          <a:p>
            <a:r>
              <a:rPr lang="en-US" dirty="0"/>
              <a:t>All prescribers in possession of a Connecticut Controlled Substance (CSP) Registration issued by the State of Connecticut, Department of Consumer Protection, will be required to register as a user with the Connecticut Prescription Monitoring and Reporting System (CPMRS) </a:t>
            </a:r>
          </a:p>
          <a:p>
            <a:pPr marL="0" indent="0">
              <a:buNone/>
            </a:pPr>
            <a:endParaRPr lang="en-US" dirty="0"/>
          </a:p>
          <a:p>
            <a:r>
              <a:rPr lang="en-US" dirty="0"/>
              <a:t>Any prescribers who dispense controlled substances from their practice or facility, etc., will be required to upload dispensing information into the CPMRS Data Collection website.</a:t>
            </a:r>
          </a:p>
          <a:p>
            <a:endParaRPr lang="en-US" dirty="0"/>
          </a:p>
          <a:p>
            <a:r>
              <a:rPr lang="en-US" dirty="0"/>
              <a:t>Therefore, accuracy of data on the CPMRS depends on the efficiency and diligence of data upload from pharmacies and dispensing practices or facilities.</a:t>
            </a:r>
          </a:p>
          <a:p>
            <a:endParaRPr lang="en-US" dirty="0"/>
          </a:p>
        </p:txBody>
      </p:sp>
    </p:spTree>
    <p:extLst>
      <p:ext uri="{BB962C8B-B14F-4D97-AF65-F5344CB8AC3E}">
        <p14:creationId xmlns:p14="http://schemas.microsoft.com/office/powerpoint/2010/main" val="331084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DE524-0A0E-4962-87F4-C95E74B33B15}"/>
              </a:ext>
            </a:extLst>
          </p:cNvPr>
          <p:cNvSpPr>
            <a:spLocks noGrp="1"/>
          </p:cNvSpPr>
          <p:nvPr>
            <p:ph type="title"/>
          </p:nvPr>
        </p:nvSpPr>
        <p:spPr/>
        <p:txBody>
          <a:bodyPr/>
          <a:lstStyle/>
          <a:p>
            <a:r>
              <a:rPr lang="en-US" dirty="0"/>
              <a:t>CT Laws – prescriber obligation</a:t>
            </a:r>
          </a:p>
        </p:txBody>
      </p:sp>
      <p:sp>
        <p:nvSpPr>
          <p:cNvPr id="3" name="Content Placeholder 2">
            <a:extLst>
              <a:ext uri="{FF2B5EF4-FFF2-40B4-BE49-F238E27FC236}">
                <a16:creationId xmlns:a16="http://schemas.microsoft.com/office/drawing/2014/main" id="{64534B5F-2D8B-4715-AA5D-7DBBB6B5B59F}"/>
              </a:ext>
            </a:extLst>
          </p:cNvPr>
          <p:cNvSpPr>
            <a:spLocks noGrp="1"/>
          </p:cNvSpPr>
          <p:nvPr>
            <p:ph idx="1"/>
          </p:nvPr>
        </p:nvSpPr>
        <p:spPr/>
        <p:txBody>
          <a:bodyPr/>
          <a:lstStyle/>
          <a:p>
            <a:r>
              <a:rPr lang="en-US" dirty="0"/>
              <a:t>Prior to prescribing greater than a 72-hour supply of </a:t>
            </a:r>
            <a:r>
              <a:rPr lang="en-US" b="1" u="sng" dirty="0"/>
              <a:t>any </a:t>
            </a:r>
            <a:r>
              <a:rPr lang="en-US" dirty="0"/>
              <a:t>controlled substance (Schedule II - V) to any patient, the prescribing practitioner or such practitioner's authorized agent shall review the patient's records in the CPMRS. </a:t>
            </a:r>
          </a:p>
          <a:p>
            <a:pPr marL="0" indent="0">
              <a:buNone/>
            </a:pPr>
            <a:endParaRPr lang="en-US" dirty="0"/>
          </a:p>
          <a:p>
            <a:r>
              <a:rPr lang="en-US" dirty="0"/>
              <a:t>For continuous or prolonged treatment of any patient, prescriber, or such prescriber's authorized agent shall review CPMRS not less than once every 90 days.</a:t>
            </a:r>
          </a:p>
          <a:p>
            <a:endParaRPr lang="en-US" dirty="0"/>
          </a:p>
          <a:p>
            <a:r>
              <a:rPr lang="en-US" dirty="0"/>
              <a:t>PAs must complete “not less than one contact hour of training or education in prescribing controlled substances and pain management in the preceding two-year period.” This requirement must be met with the renewal of the license.</a:t>
            </a:r>
          </a:p>
          <a:p>
            <a:endParaRPr lang="en-US" dirty="0"/>
          </a:p>
        </p:txBody>
      </p:sp>
    </p:spTree>
    <p:extLst>
      <p:ext uri="{BB962C8B-B14F-4D97-AF65-F5344CB8AC3E}">
        <p14:creationId xmlns:p14="http://schemas.microsoft.com/office/powerpoint/2010/main" val="92315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A1F4C-E7A6-427B-B340-D4C65AF5B5DF}"/>
              </a:ext>
            </a:extLst>
          </p:cNvPr>
          <p:cNvSpPr>
            <a:spLocks noGrp="1"/>
          </p:cNvSpPr>
          <p:nvPr>
            <p:ph type="title"/>
          </p:nvPr>
        </p:nvSpPr>
        <p:spPr/>
        <p:txBody>
          <a:bodyPr/>
          <a:lstStyle/>
          <a:p>
            <a:r>
              <a:rPr lang="en-US" dirty="0"/>
              <a:t>APRN Scope of Practice in  CT</a:t>
            </a:r>
          </a:p>
        </p:txBody>
      </p:sp>
      <p:sp>
        <p:nvSpPr>
          <p:cNvPr id="3" name="Content Placeholder 2">
            <a:extLst>
              <a:ext uri="{FF2B5EF4-FFF2-40B4-BE49-F238E27FC236}">
                <a16:creationId xmlns:a16="http://schemas.microsoft.com/office/drawing/2014/main" id="{75340D90-1B42-4A36-9FFA-8B595F52C3F0}"/>
              </a:ext>
            </a:extLst>
          </p:cNvPr>
          <p:cNvSpPr>
            <a:spLocks noGrp="1"/>
          </p:cNvSpPr>
          <p:nvPr>
            <p:ph idx="1"/>
          </p:nvPr>
        </p:nvSpPr>
        <p:spPr/>
        <p:txBody>
          <a:bodyPr/>
          <a:lstStyle/>
          <a:p>
            <a:r>
              <a:rPr lang="en-US" b="0" i="0" dirty="0">
                <a:solidFill>
                  <a:srgbClr val="0A0A0A"/>
                </a:solidFill>
                <a:effectLst/>
              </a:rPr>
              <a:t>For the first three (3) years after obtaining a license in Connecticut, an APRN must practice in collaboration with a physician who is licensed in Connecticut.  </a:t>
            </a:r>
          </a:p>
          <a:p>
            <a:endParaRPr lang="en-US" b="0" i="0" dirty="0">
              <a:solidFill>
                <a:srgbClr val="0A0A0A"/>
              </a:solidFill>
              <a:effectLst/>
            </a:endParaRPr>
          </a:p>
          <a:p>
            <a:r>
              <a:rPr lang="en-US" b="0" i="0" dirty="0">
                <a:solidFill>
                  <a:srgbClr val="0A0A0A"/>
                </a:solidFill>
                <a:effectLst/>
              </a:rPr>
              <a:t>"Collaboration" means a mutually agreed upon relationship between such APRN and a physician who is educated, trained or has relevant experience that is related to the work of such advanced practice registered nurse. </a:t>
            </a:r>
          </a:p>
          <a:p>
            <a:endParaRPr lang="en-US" b="0" i="0" dirty="0">
              <a:solidFill>
                <a:srgbClr val="0A0A0A"/>
              </a:solidFill>
              <a:effectLst/>
            </a:endParaRPr>
          </a:p>
          <a:p>
            <a:r>
              <a:rPr lang="en-US" b="0" i="0" dirty="0">
                <a:solidFill>
                  <a:srgbClr val="0A0A0A"/>
                </a:solidFill>
                <a:effectLst/>
              </a:rPr>
              <a:t>The collaboration shall address a reasonable and appropriate level of consultation and referral, coverage for the patient in the absence of such APRN, a method to review patient outcomes and a method of disclosure of the relationship to the patient. </a:t>
            </a:r>
            <a:endParaRPr lang="en-US" dirty="0">
              <a:solidFill>
                <a:srgbClr val="0A0A0A"/>
              </a:solidFill>
            </a:endParaRPr>
          </a:p>
        </p:txBody>
      </p:sp>
    </p:spTree>
    <p:extLst>
      <p:ext uri="{BB962C8B-B14F-4D97-AF65-F5344CB8AC3E}">
        <p14:creationId xmlns:p14="http://schemas.microsoft.com/office/powerpoint/2010/main" val="126446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2AF23-7CCF-49FE-AD18-C3524AFA917F}"/>
              </a:ext>
            </a:extLst>
          </p:cNvPr>
          <p:cNvSpPr>
            <a:spLocks noGrp="1"/>
          </p:cNvSpPr>
          <p:nvPr>
            <p:ph type="title"/>
          </p:nvPr>
        </p:nvSpPr>
        <p:spPr/>
        <p:txBody>
          <a:bodyPr/>
          <a:lstStyle/>
          <a:p>
            <a:r>
              <a:rPr lang="en-US" dirty="0"/>
              <a:t>APRN Scope of Practice in  CT II</a:t>
            </a:r>
          </a:p>
        </p:txBody>
      </p:sp>
      <p:sp>
        <p:nvSpPr>
          <p:cNvPr id="3" name="Content Placeholder 2">
            <a:extLst>
              <a:ext uri="{FF2B5EF4-FFF2-40B4-BE49-F238E27FC236}">
                <a16:creationId xmlns:a16="http://schemas.microsoft.com/office/drawing/2014/main" id="{106DF4B7-673B-4E8C-BA00-EAC8F9CFAD2F}"/>
              </a:ext>
            </a:extLst>
          </p:cNvPr>
          <p:cNvSpPr>
            <a:spLocks noGrp="1"/>
          </p:cNvSpPr>
          <p:nvPr>
            <p:ph idx="1"/>
          </p:nvPr>
        </p:nvSpPr>
        <p:spPr/>
        <p:txBody>
          <a:bodyPr/>
          <a:lstStyle/>
          <a:p>
            <a:r>
              <a:rPr lang="en-US" sz="2000" b="0" i="0" dirty="0">
                <a:solidFill>
                  <a:srgbClr val="0A0A0A"/>
                </a:solidFill>
                <a:effectLst/>
              </a:rPr>
              <a:t>The collaboration between such APRN and a physician shall be in writing and shall address the level of schedule II and III controlled substances that such APRN may prescribe and provide a method to review patient outcomes, including, but not limited to, the review of medical therapeutics, corrective measures, laboratory tests and other diagnostic procedures that such advanced practice registered nurse may prescribe, dispense and administer.</a:t>
            </a:r>
            <a:endParaRPr lang="en-US" sz="2000" dirty="0"/>
          </a:p>
          <a:p>
            <a:pPr marL="0" indent="0" algn="l">
              <a:buNone/>
            </a:pPr>
            <a:endParaRPr lang="en-US" b="0" i="0" dirty="0">
              <a:solidFill>
                <a:srgbClr val="0A0A0A"/>
              </a:solidFill>
              <a:effectLst/>
            </a:endParaRPr>
          </a:p>
          <a:p>
            <a:pPr algn="l"/>
            <a:r>
              <a:rPr lang="en-US" b="0" i="0" dirty="0">
                <a:solidFill>
                  <a:srgbClr val="0A0A0A"/>
                </a:solidFill>
                <a:effectLst/>
              </a:rPr>
              <a:t>Any APRN who elects to practice without a collaborative agreement shall maintain documentation of having engaged in the performance of advanced practice level nursing activities in collaboration with a Connecticut licensed physician for a period of not less than 3 years and not less than 2,000 hours   </a:t>
            </a:r>
          </a:p>
          <a:p>
            <a:pPr marL="0" indent="0" algn="l">
              <a:buNone/>
            </a:pPr>
            <a:endParaRPr lang="en-US" b="0" i="0" dirty="0">
              <a:solidFill>
                <a:srgbClr val="0A0A0A"/>
              </a:solidFill>
              <a:effectLst/>
            </a:endParaRPr>
          </a:p>
        </p:txBody>
      </p:sp>
    </p:spTree>
    <p:extLst>
      <p:ext uri="{BB962C8B-B14F-4D97-AF65-F5344CB8AC3E}">
        <p14:creationId xmlns:p14="http://schemas.microsoft.com/office/powerpoint/2010/main" val="46458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AAB94-FEE6-48B1-9E6D-691AE3D23FB2}"/>
              </a:ext>
            </a:extLst>
          </p:cNvPr>
          <p:cNvSpPr>
            <a:spLocks noGrp="1"/>
          </p:cNvSpPr>
          <p:nvPr>
            <p:ph type="title"/>
          </p:nvPr>
        </p:nvSpPr>
        <p:spPr/>
        <p:txBody>
          <a:bodyPr/>
          <a:lstStyle/>
          <a:p>
            <a:r>
              <a:rPr lang="en-US" dirty="0"/>
              <a:t>APRN Scope of Practice in CT III</a:t>
            </a:r>
          </a:p>
        </p:txBody>
      </p:sp>
      <p:sp>
        <p:nvSpPr>
          <p:cNvPr id="3" name="Content Placeholder 2">
            <a:extLst>
              <a:ext uri="{FF2B5EF4-FFF2-40B4-BE49-F238E27FC236}">
                <a16:creationId xmlns:a16="http://schemas.microsoft.com/office/drawing/2014/main" id="{52D1B9A2-563B-4562-A84E-FF2042E89ADA}"/>
              </a:ext>
            </a:extLst>
          </p:cNvPr>
          <p:cNvSpPr>
            <a:spLocks noGrp="1"/>
          </p:cNvSpPr>
          <p:nvPr>
            <p:ph idx="1"/>
          </p:nvPr>
        </p:nvSpPr>
        <p:spPr/>
        <p:txBody>
          <a:bodyPr/>
          <a:lstStyle/>
          <a:p>
            <a:pPr algn="l"/>
            <a:r>
              <a:rPr lang="en-US" b="0" i="0" dirty="0">
                <a:solidFill>
                  <a:srgbClr val="0A0A0A"/>
                </a:solidFill>
                <a:effectLst/>
              </a:rPr>
              <a:t>Such APRN shall maintain such documentation for a period of not less than three 3 years after completing such requirements and shall submit such documentation to the Department of Public Health for inspection not later than 45 days</a:t>
            </a:r>
            <a:r>
              <a:rPr lang="en-US" i="0" dirty="0">
                <a:solidFill>
                  <a:srgbClr val="0A0A0A"/>
                </a:solidFill>
                <a:effectLst/>
              </a:rPr>
              <a:t> after a request made by the department for such documentation </a:t>
            </a:r>
            <a:r>
              <a:rPr lang="en-US" b="0" i="0" dirty="0">
                <a:solidFill>
                  <a:srgbClr val="0A0A0A"/>
                </a:solidFill>
                <a:effectLst/>
              </a:rPr>
              <a:t>.</a:t>
            </a:r>
          </a:p>
          <a:p>
            <a:pPr algn="l"/>
            <a:endParaRPr lang="en-US" b="0" i="0" dirty="0">
              <a:solidFill>
                <a:srgbClr val="0A0A0A"/>
              </a:solidFill>
              <a:effectLst/>
            </a:endParaRPr>
          </a:p>
          <a:p>
            <a:r>
              <a:rPr lang="en-US" b="0" i="0" dirty="0">
                <a:solidFill>
                  <a:srgbClr val="0A0A0A"/>
                </a:solidFill>
                <a:effectLst/>
              </a:rPr>
              <a:t>Regardless of whether an APRN is currently licensed in another state, an APRN must collaborate with a Connecticut licensed physician for the first 3 years of licensed practice in Connecticut for a period of not less than 3 years and for not less than 2,000 hours.</a:t>
            </a:r>
            <a:endParaRPr lang="en-US" dirty="0"/>
          </a:p>
          <a:p>
            <a:endParaRPr lang="en-US" dirty="0"/>
          </a:p>
        </p:txBody>
      </p:sp>
    </p:spTree>
    <p:extLst>
      <p:ext uri="{BB962C8B-B14F-4D97-AF65-F5344CB8AC3E}">
        <p14:creationId xmlns:p14="http://schemas.microsoft.com/office/powerpoint/2010/main" val="17831888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365F3-C70C-46A4-BF63-F4EB2C15A2AB}"/>
              </a:ext>
            </a:extLst>
          </p:cNvPr>
          <p:cNvSpPr>
            <a:spLocks noGrp="1"/>
          </p:cNvSpPr>
          <p:nvPr>
            <p:ph type="title"/>
          </p:nvPr>
        </p:nvSpPr>
        <p:spPr/>
        <p:txBody>
          <a:bodyPr/>
          <a:lstStyle/>
          <a:p>
            <a:r>
              <a:rPr lang="en-US" dirty="0"/>
              <a:t>Prescriptive Authority for Pharmacists</a:t>
            </a:r>
          </a:p>
        </p:txBody>
      </p:sp>
      <p:sp>
        <p:nvSpPr>
          <p:cNvPr id="3" name="Content Placeholder 2">
            <a:extLst>
              <a:ext uri="{FF2B5EF4-FFF2-40B4-BE49-F238E27FC236}">
                <a16:creationId xmlns:a16="http://schemas.microsoft.com/office/drawing/2014/main" id="{BC45FF10-CE3D-4FD6-9C8B-381A88435077}"/>
              </a:ext>
            </a:extLst>
          </p:cNvPr>
          <p:cNvSpPr>
            <a:spLocks noGrp="1"/>
          </p:cNvSpPr>
          <p:nvPr>
            <p:ph idx="1"/>
          </p:nvPr>
        </p:nvSpPr>
        <p:spPr/>
        <p:txBody>
          <a:bodyPr/>
          <a:lstStyle/>
          <a:p>
            <a:r>
              <a:rPr lang="en-US" dirty="0"/>
              <a:t>Legislation passed in 2015 also allows pharmacists to prescribe these medications, if they do the following: </a:t>
            </a:r>
          </a:p>
          <a:p>
            <a:pPr marL="457200" indent="-457200">
              <a:buAutoNum type="arabicPeriod"/>
            </a:pPr>
            <a:r>
              <a:rPr lang="en-US" dirty="0"/>
              <a:t>complete a training and certification program approved by the Department of Consumer Protection (DCP) commissioner, </a:t>
            </a:r>
          </a:p>
          <a:p>
            <a:pPr marL="457200" indent="-457200">
              <a:buAutoNum type="arabicPeriod"/>
            </a:pPr>
            <a:r>
              <a:rPr lang="en-US" dirty="0"/>
              <a:t>act in good faith, </a:t>
            </a:r>
          </a:p>
          <a:p>
            <a:pPr marL="457200" indent="-457200">
              <a:buAutoNum type="arabicPeriod"/>
            </a:pPr>
            <a:r>
              <a:rPr lang="en-US" dirty="0"/>
              <a:t>train the recipient of the opioid antagonist in how to administer it, </a:t>
            </a:r>
          </a:p>
          <a:p>
            <a:pPr marL="457200" indent="-457200">
              <a:buAutoNum type="arabicPeriod"/>
            </a:pPr>
            <a:r>
              <a:rPr lang="en-US" dirty="0"/>
              <a:t>maintain a record of the dispensing and training under the law’s record keeping requirements, and </a:t>
            </a:r>
          </a:p>
          <a:p>
            <a:pPr marL="457200" indent="-457200">
              <a:buAutoNum type="arabicPeriod"/>
            </a:pPr>
            <a:r>
              <a:rPr lang="en-US" dirty="0"/>
              <a:t>refrain from delegating or directing another person to prescribe the medication or provide the training to the recipient (PA 15-198, codified at CGS § 20-633c). </a:t>
            </a:r>
          </a:p>
        </p:txBody>
      </p:sp>
    </p:spTree>
    <p:extLst>
      <p:ext uri="{BB962C8B-B14F-4D97-AF65-F5344CB8AC3E}">
        <p14:creationId xmlns:p14="http://schemas.microsoft.com/office/powerpoint/2010/main" val="4006142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log | Substance Abuse Treatment Orlando">
            <a:extLst>
              <a:ext uri="{FF2B5EF4-FFF2-40B4-BE49-F238E27FC236}">
                <a16:creationId xmlns:a16="http://schemas.microsoft.com/office/drawing/2014/main" id="{AA68FD35-1A8F-42BC-BCE5-330FE570D9B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200"/>
            <a:ext cx="371475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ccessing Treatment for Opioid Addiction | East Shore District Health  Department">
            <a:extLst>
              <a:ext uri="{FF2B5EF4-FFF2-40B4-BE49-F238E27FC236}">
                <a16:creationId xmlns:a16="http://schemas.microsoft.com/office/drawing/2014/main" id="{91E6016C-1A4C-418D-9C1C-242C75E3E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8" y="3505200"/>
            <a:ext cx="3714749" cy="299085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Treatment Approaches for Drug Addiction DrugFacts | National Institute on  Drug Abuse (NIDA)">
            <a:extLst>
              <a:ext uri="{FF2B5EF4-FFF2-40B4-BE49-F238E27FC236}">
                <a16:creationId xmlns:a16="http://schemas.microsoft.com/office/drawing/2014/main" id="{91069853-8F8A-4036-8EB7-8F8752251D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27571"/>
            <a:ext cx="5257800" cy="4547171"/>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Resources">
            <a:extLst>
              <a:ext uri="{FF2B5EF4-FFF2-40B4-BE49-F238E27FC236}">
                <a16:creationId xmlns:a16="http://schemas.microsoft.com/office/drawing/2014/main" id="{641CE12B-79DB-4B05-A562-E4541DBC9B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4212" y="4343401"/>
            <a:ext cx="5439788"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082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7DC93-B80A-458C-8AFE-A94B7A61EE35}"/>
              </a:ext>
            </a:extLst>
          </p:cNvPr>
          <p:cNvSpPr>
            <a:spLocks noGrp="1"/>
          </p:cNvSpPr>
          <p:nvPr>
            <p:ph type="title"/>
          </p:nvPr>
        </p:nvSpPr>
        <p:spPr/>
        <p:txBody>
          <a:bodyPr/>
          <a:lstStyle/>
          <a:p>
            <a:r>
              <a:rPr lang="en-US" sz="3600" dirty="0"/>
              <a:t>Questions?</a:t>
            </a:r>
          </a:p>
        </p:txBody>
      </p:sp>
      <p:pic>
        <p:nvPicPr>
          <p:cNvPr id="5" name="Content Placeholder 4">
            <a:extLst>
              <a:ext uri="{FF2B5EF4-FFF2-40B4-BE49-F238E27FC236}">
                <a16:creationId xmlns:a16="http://schemas.microsoft.com/office/drawing/2014/main" id="{39C1D43D-0E1B-46BB-8354-EC5FB53851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2514600"/>
            <a:ext cx="3886200" cy="2209800"/>
          </a:xfrm>
        </p:spPr>
      </p:pic>
    </p:spTree>
    <p:extLst>
      <p:ext uri="{BB962C8B-B14F-4D97-AF65-F5344CB8AC3E}">
        <p14:creationId xmlns:p14="http://schemas.microsoft.com/office/powerpoint/2010/main" val="27777108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AppData\Local\Microsoft\Windows\Temporary Internet Files\Content.IE5\NB2UV3TR\MP900427810[1].jpg">
            <a:extLst>
              <a:ext uri="{FF2B5EF4-FFF2-40B4-BE49-F238E27FC236}">
                <a16:creationId xmlns:a16="http://schemas.microsoft.com/office/drawing/2014/main" id="{816E1DA2-4AEE-48DB-9D29-504037124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433866"/>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203E3-B975-4BE0-8BE0-2AA5927CB269}"/>
              </a:ext>
            </a:extLst>
          </p:cNvPr>
          <p:cNvSpPr>
            <a:spLocks noGrp="1"/>
          </p:cNvSpPr>
          <p:nvPr>
            <p:ph type="title"/>
          </p:nvPr>
        </p:nvSpPr>
        <p:spPr/>
        <p:txBody>
          <a:bodyPr/>
          <a:lstStyle/>
          <a:p>
            <a:r>
              <a:rPr lang="en-US" sz="2400" dirty="0"/>
              <a:t>SUD Treatment: Standards, Regulation, DOC/DMHAS</a:t>
            </a:r>
          </a:p>
        </p:txBody>
      </p:sp>
      <p:sp>
        <p:nvSpPr>
          <p:cNvPr id="3" name="Content Placeholder 2">
            <a:extLst>
              <a:ext uri="{FF2B5EF4-FFF2-40B4-BE49-F238E27FC236}">
                <a16:creationId xmlns:a16="http://schemas.microsoft.com/office/drawing/2014/main" id="{9845F829-4BAF-45D7-87E2-DE5F9CEB38B0}"/>
              </a:ext>
            </a:extLst>
          </p:cNvPr>
          <p:cNvSpPr>
            <a:spLocks noGrp="1"/>
          </p:cNvSpPr>
          <p:nvPr>
            <p:ph idx="1"/>
          </p:nvPr>
        </p:nvSpPr>
        <p:spPr/>
        <p:txBody>
          <a:bodyPr/>
          <a:lstStyle/>
          <a:p>
            <a:r>
              <a:rPr lang="en-US" dirty="0"/>
              <a:t>Sec. 17a-681- broad overview of SUD Tx</a:t>
            </a:r>
          </a:p>
          <a:p>
            <a:r>
              <a:rPr lang="en-US" dirty="0"/>
              <a:t>Voluntary Tx preferred over Involuntary Tx</a:t>
            </a:r>
          </a:p>
          <a:p>
            <a:r>
              <a:rPr lang="en-US" dirty="0"/>
              <a:t>Outpatient Tx preferred  over inpatient</a:t>
            </a:r>
          </a:p>
          <a:p>
            <a:r>
              <a:rPr lang="en-US" dirty="0"/>
              <a:t>No denial of treatment due to history of stopping Tx AMA or past relapse</a:t>
            </a:r>
          </a:p>
          <a:p>
            <a:r>
              <a:rPr lang="en-US" dirty="0"/>
              <a:t>Individualized Tx Plan</a:t>
            </a:r>
          </a:p>
          <a:p>
            <a:r>
              <a:rPr lang="en-US" dirty="0"/>
              <a:t>Continuum of coordinated care</a:t>
            </a:r>
          </a:p>
          <a:p>
            <a:r>
              <a:rPr lang="en-US" dirty="0"/>
              <a:t>Commissioners of DMHAS and DOC – cooperate to establish Tx program for inmates</a:t>
            </a:r>
          </a:p>
          <a:p>
            <a:r>
              <a:rPr lang="en-US" dirty="0"/>
              <a:t>Persons convicted of non-violent crimes/confined in lieu of bond on non-violent charges may be transferred from DOC to DMHAS if both commissioners agree</a:t>
            </a:r>
          </a:p>
        </p:txBody>
      </p:sp>
    </p:spTree>
    <p:extLst>
      <p:ext uri="{BB962C8B-B14F-4D97-AF65-F5344CB8AC3E}">
        <p14:creationId xmlns:p14="http://schemas.microsoft.com/office/powerpoint/2010/main" val="2092613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F6AF5-94AD-4902-AC7C-94D6727AC7BA}"/>
              </a:ext>
            </a:extLst>
          </p:cNvPr>
          <p:cNvSpPr>
            <a:spLocks noGrp="1"/>
          </p:cNvSpPr>
          <p:nvPr>
            <p:ph type="title"/>
          </p:nvPr>
        </p:nvSpPr>
        <p:spPr>
          <a:xfrm>
            <a:off x="538163" y="152400"/>
            <a:ext cx="8135937" cy="914400"/>
          </a:xfrm>
        </p:spPr>
        <p:txBody>
          <a:bodyPr/>
          <a:lstStyle/>
          <a:p>
            <a:r>
              <a:rPr lang="en-US" dirty="0"/>
              <a:t>Voluntary Admission – sec 17a-682</a:t>
            </a:r>
          </a:p>
        </p:txBody>
      </p:sp>
      <p:sp>
        <p:nvSpPr>
          <p:cNvPr id="3" name="Content Placeholder 2">
            <a:extLst>
              <a:ext uri="{FF2B5EF4-FFF2-40B4-BE49-F238E27FC236}">
                <a16:creationId xmlns:a16="http://schemas.microsoft.com/office/drawing/2014/main" id="{414645B4-AAAA-4D01-BE68-FBF3A93020F8}"/>
              </a:ext>
            </a:extLst>
          </p:cNvPr>
          <p:cNvSpPr>
            <a:spLocks noGrp="1"/>
          </p:cNvSpPr>
          <p:nvPr>
            <p:ph idx="1"/>
          </p:nvPr>
        </p:nvSpPr>
        <p:spPr>
          <a:xfrm>
            <a:off x="538163" y="1447800"/>
            <a:ext cx="8123237" cy="4660900"/>
          </a:xfrm>
        </p:spPr>
        <p:txBody>
          <a:bodyPr/>
          <a:lstStyle/>
          <a:p>
            <a:r>
              <a:rPr lang="en-US" dirty="0"/>
              <a:t>Self application for voluntary treatment at any DMHAS facility</a:t>
            </a:r>
          </a:p>
          <a:p>
            <a:endParaRPr lang="en-US" dirty="0"/>
          </a:p>
          <a:p>
            <a:r>
              <a:rPr lang="en-US" dirty="0"/>
              <a:t>For minors or incompetent persons – parent, legal guardian or other legal rep may apply</a:t>
            </a:r>
          </a:p>
          <a:p>
            <a:endParaRPr lang="en-US" dirty="0"/>
          </a:p>
          <a:p>
            <a:r>
              <a:rPr lang="en-US" dirty="0"/>
              <a:t>Refusal of admission at a facility – refer to another DMHAS or PNP</a:t>
            </a:r>
          </a:p>
          <a:p>
            <a:endParaRPr lang="en-US" dirty="0"/>
          </a:p>
          <a:p>
            <a:r>
              <a:rPr lang="en-US" dirty="0"/>
              <a:t>Hospitalized pt. intends to leave AMA - encourage </a:t>
            </a:r>
            <a:r>
              <a:rPr lang="en-US" dirty="0" err="1"/>
              <a:t>outpt</a:t>
            </a:r>
            <a:r>
              <a:rPr lang="en-US" dirty="0"/>
              <a:t> placement and assistance with residential and support services – including transportation to home or shelter</a:t>
            </a:r>
          </a:p>
        </p:txBody>
      </p:sp>
      <p:pic>
        <p:nvPicPr>
          <p:cNvPr id="2050" name="Picture 2" descr="People share what it was like to be admitted to a mental health hospital |  Metro News">
            <a:extLst>
              <a:ext uri="{FF2B5EF4-FFF2-40B4-BE49-F238E27FC236}">
                <a16:creationId xmlns:a16="http://schemas.microsoft.com/office/drawing/2014/main" id="{2D18D2D0-2D57-44CD-84CE-C7DE105B34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31422"/>
            <a:ext cx="91440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51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35829-1BDB-4EEC-A167-3573DBCD2BEC}"/>
              </a:ext>
            </a:extLst>
          </p:cNvPr>
          <p:cNvSpPr>
            <a:spLocks noGrp="1"/>
          </p:cNvSpPr>
          <p:nvPr>
            <p:ph type="title"/>
          </p:nvPr>
        </p:nvSpPr>
        <p:spPr/>
        <p:txBody>
          <a:bodyPr/>
          <a:lstStyle/>
          <a:p>
            <a:r>
              <a:rPr lang="en-US" dirty="0"/>
              <a:t>Public Assistance for Intoxicated Persons </a:t>
            </a:r>
            <a:r>
              <a:rPr lang="en-US" sz="2000" dirty="0"/>
              <a:t>Sec 17a-683</a:t>
            </a:r>
          </a:p>
        </p:txBody>
      </p:sp>
      <p:sp>
        <p:nvSpPr>
          <p:cNvPr id="3" name="Content Placeholder 2">
            <a:extLst>
              <a:ext uri="{FF2B5EF4-FFF2-40B4-BE49-F238E27FC236}">
                <a16:creationId xmlns:a16="http://schemas.microsoft.com/office/drawing/2014/main" id="{CC47D5AA-6A19-47C9-9F6E-8AF8327E6047}"/>
              </a:ext>
            </a:extLst>
          </p:cNvPr>
          <p:cNvSpPr>
            <a:spLocks noGrp="1"/>
          </p:cNvSpPr>
          <p:nvPr>
            <p:ph idx="1"/>
          </p:nvPr>
        </p:nvSpPr>
        <p:spPr/>
        <p:txBody>
          <a:bodyPr/>
          <a:lstStyle/>
          <a:p>
            <a:r>
              <a:rPr lang="en-US" dirty="0"/>
              <a:t>Person appears intoxicated in public – with consent, Police should assist to home or treatment facility</a:t>
            </a:r>
          </a:p>
          <a:p>
            <a:r>
              <a:rPr lang="en-US" dirty="0"/>
              <a:t>If incapacitated by alcohol – </a:t>
            </a:r>
            <a:r>
              <a:rPr lang="en-US" b="1" dirty="0"/>
              <a:t>protective custody </a:t>
            </a:r>
            <a:r>
              <a:rPr lang="en-US" dirty="0"/>
              <a:t>and take to </a:t>
            </a:r>
            <a:r>
              <a:rPr lang="en-US" dirty="0" err="1"/>
              <a:t>hosp</a:t>
            </a:r>
            <a:endParaRPr lang="en-US" dirty="0"/>
          </a:p>
          <a:p>
            <a:r>
              <a:rPr lang="en-US" dirty="0"/>
              <a:t>Protective Custody is not an arrest or a crime</a:t>
            </a:r>
          </a:p>
          <a:p>
            <a:r>
              <a:rPr lang="en-US" dirty="0"/>
              <a:t>Reasonable effort to protect health and safety of person</a:t>
            </a:r>
          </a:p>
          <a:p>
            <a:r>
              <a:rPr lang="en-US" dirty="0"/>
              <a:t>Reasonable steps to protect officer</a:t>
            </a:r>
          </a:p>
          <a:p>
            <a:r>
              <a:rPr lang="en-US" dirty="0"/>
              <a:t>At treatment facility, med staff will determine place of treatment</a:t>
            </a:r>
          </a:p>
          <a:p>
            <a:r>
              <a:rPr lang="en-US" dirty="0"/>
              <a:t>If </a:t>
            </a:r>
            <a:r>
              <a:rPr lang="en-US" dirty="0" err="1"/>
              <a:t>inpt</a:t>
            </a:r>
            <a:r>
              <a:rPr lang="en-US" dirty="0"/>
              <a:t>. required: admit or refer for med detox OR refer to DMHAS facility for voluntary </a:t>
            </a:r>
            <a:r>
              <a:rPr lang="en-US" dirty="0" err="1"/>
              <a:t>tx</a:t>
            </a:r>
            <a:r>
              <a:rPr lang="en-US" dirty="0"/>
              <a:t>.</a:t>
            </a:r>
          </a:p>
          <a:p>
            <a:r>
              <a:rPr lang="en-US" dirty="0"/>
              <a:t>Release from </a:t>
            </a:r>
            <a:r>
              <a:rPr lang="en-US" dirty="0" err="1"/>
              <a:t>hosp</a:t>
            </a:r>
            <a:r>
              <a:rPr lang="en-US" dirty="0"/>
              <a:t> once no longer incapacitated or within 48hrs whichever is shorter unless </a:t>
            </a:r>
            <a:r>
              <a:rPr lang="en-US" dirty="0" err="1"/>
              <a:t>pt</a:t>
            </a:r>
            <a:r>
              <a:rPr lang="en-US" dirty="0"/>
              <a:t> consents to further eval/</a:t>
            </a:r>
            <a:r>
              <a:rPr lang="en-US" dirty="0" err="1"/>
              <a:t>tx</a:t>
            </a:r>
            <a:r>
              <a:rPr lang="en-US" dirty="0"/>
              <a:t> – 2-day paper</a:t>
            </a:r>
          </a:p>
          <a:p>
            <a:r>
              <a:rPr lang="en-US" dirty="0"/>
              <a:t>Inform next of kin unless prohibited by law or by </a:t>
            </a:r>
            <a:r>
              <a:rPr lang="en-US" dirty="0" err="1"/>
              <a:t>pt</a:t>
            </a:r>
            <a:endParaRPr lang="en-US" dirty="0"/>
          </a:p>
          <a:p>
            <a:r>
              <a:rPr lang="en-US" dirty="0"/>
              <a:t>Assist with transfer back home or to shelter</a:t>
            </a:r>
          </a:p>
        </p:txBody>
      </p:sp>
    </p:spTree>
    <p:extLst>
      <p:ext uri="{BB962C8B-B14F-4D97-AF65-F5344CB8AC3E}">
        <p14:creationId xmlns:p14="http://schemas.microsoft.com/office/powerpoint/2010/main" val="222665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BA02E-423C-4D35-A797-A2AFFCC44A39}"/>
              </a:ext>
            </a:extLst>
          </p:cNvPr>
          <p:cNvSpPr>
            <a:spLocks noGrp="1"/>
          </p:cNvSpPr>
          <p:nvPr>
            <p:ph type="title"/>
          </p:nvPr>
        </p:nvSpPr>
        <p:spPr/>
        <p:txBody>
          <a:bodyPr/>
          <a:lstStyle/>
          <a:p>
            <a:r>
              <a:rPr lang="en-US" dirty="0"/>
              <a:t>Protective Custody Unit for the intoxicated</a:t>
            </a:r>
          </a:p>
        </p:txBody>
      </p:sp>
      <p:pic>
        <p:nvPicPr>
          <p:cNvPr id="1026" name="Picture 2" descr="Protective custody unit for intoxicated people will no longer contract with  law enforcement | Local Government | journalstar.com">
            <a:extLst>
              <a:ext uri="{FF2B5EF4-FFF2-40B4-BE49-F238E27FC236}">
                <a16:creationId xmlns:a16="http://schemas.microsoft.com/office/drawing/2014/main" id="{1805B2CB-7C5C-4CE4-9FAD-D7B86578E7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496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FEB2-1EA3-48AA-AE57-81FF76225122}"/>
              </a:ext>
            </a:extLst>
          </p:cNvPr>
          <p:cNvSpPr>
            <a:spLocks noGrp="1"/>
          </p:cNvSpPr>
          <p:nvPr>
            <p:ph type="title"/>
          </p:nvPr>
        </p:nvSpPr>
        <p:spPr/>
        <p:txBody>
          <a:bodyPr/>
          <a:lstStyle/>
          <a:p>
            <a:r>
              <a:rPr lang="en-US" dirty="0"/>
              <a:t>Emergency Treatment </a:t>
            </a:r>
            <a:r>
              <a:rPr lang="en-US" sz="2000" dirty="0"/>
              <a:t>Sec 17a-684</a:t>
            </a:r>
          </a:p>
        </p:txBody>
      </p:sp>
      <p:sp>
        <p:nvSpPr>
          <p:cNvPr id="3" name="Content Placeholder 2">
            <a:extLst>
              <a:ext uri="{FF2B5EF4-FFF2-40B4-BE49-F238E27FC236}">
                <a16:creationId xmlns:a16="http://schemas.microsoft.com/office/drawing/2014/main" id="{72395460-6F39-4B44-BAEE-11CC9638BBE8}"/>
              </a:ext>
            </a:extLst>
          </p:cNvPr>
          <p:cNvSpPr>
            <a:spLocks noGrp="1"/>
          </p:cNvSpPr>
          <p:nvPr>
            <p:ph idx="1"/>
          </p:nvPr>
        </p:nvSpPr>
        <p:spPr/>
        <p:txBody>
          <a:bodyPr/>
          <a:lstStyle/>
          <a:p>
            <a:r>
              <a:rPr lang="en-US" dirty="0"/>
              <a:t>Intoxicated person at time of application</a:t>
            </a:r>
          </a:p>
          <a:p>
            <a:r>
              <a:rPr lang="en-US" dirty="0"/>
              <a:t>Dangerous to self or others</a:t>
            </a:r>
          </a:p>
          <a:p>
            <a:r>
              <a:rPr lang="en-US" dirty="0"/>
              <a:t>Needs med Tx for detox for potentially life-threatening withdrawal</a:t>
            </a:r>
          </a:p>
          <a:p>
            <a:r>
              <a:rPr lang="en-US" dirty="0"/>
              <a:t>If incapacitated by alcohol – may be committed for emergency Tx at DMHAS facility or DMHAS approved PNP facility</a:t>
            </a:r>
          </a:p>
          <a:p>
            <a:r>
              <a:rPr lang="en-US" b="1" dirty="0"/>
              <a:t>Note:</a:t>
            </a:r>
            <a:r>
              <a:rPr lang="en-US" dirty="0"/>
              <a:t> Requirement that person be intoxicated at the time may be waived – if a licensed MD determines the person is in immediate need of med detox/Tx for potentially life-threatening withdrawal</a:t>
            </a:r>
          </a:p>
          <a:p>
            <a:r>
              <a:rPr lang="en-US" dirty="0"/>
              <a:t>Refusal to accept Tx is not evidence of lack of judgment</a:t>
            </a:r>
          </a:p>
          <a:p>
            <a:r>
              <a:rPr lang="en-US" dirty="0"/>
              <a:t>Physician, spouse, guardian or relative may submit written application for commitment to administrator of Tx facility</a:t>
            </a:r>
          </a:p>
          <a:p>
            <a:r>
              <a:rPr lang="en-US" dirty="0"/>
              <a:t>Accompanied by physician certificate stating examination within the preceding 2 days and supporting rationale</a:t>
            </a:r>
          </a:p>
        </p:txBody>
      </p:sp>
    </p:spTree>
    <p:extLst>
      <p:ext uri="{BB962C8B-B14F-4D97-AF65-F5344CB8AC3E}">
        <p14:creationId xmlns:p14="http://schemas.microsoft.com/office/powerpoint/2010/main" val="1774728781"/>
      </p:ext>
    </p:extLst>
  </p:cSld>
  <p:clrMapOvr>
    <a:masterClrMapping/>
  </p:clrMapOvr>
</p:sld>
</file>

<file path=ppt/theme/theme1.xml><?xml version="1.0" encoding="utf-8"?>
<a:theme xmlns:a="http://schemas.openxmlformats.org/drawingml/2006/main" name="Content Slides">
  <a:themeElements>
    <a:clrScheme name="YSM New Brand">
      <a:dk1>
        <a:srgbClr val="000000"/>
      </a:dk1>
      <a:lt1>
        <a:srgbClr val="FFFFFF"/>
      </a:lt1>
      <a:dk2>
        <a:srgbClr val="585858"/>
      </a:dk2>
      <a:lt2>
        <a:srgbClr val="C2C0C0"/>
      </a:lt2>
      <a:accent1>
        <a:srgbClr val="467FCC"/>
      </a:accent1>
      <a:accent2>
        <a:srgbClr val="55A51C"/>
      </a:accent2>
      <a:accent3>
        <a:srgbClr val="80CDE9"/>
      </a:accent3>
      <a:accent4>
        <a:srgbClr val="A098E4"/>
      </a:accent4>
      <a:accent5>
        <a:srgbClr val="F7941D"/>
      </a:accent5>
      <a:accent6>
        <a:srgbClr val="004DA4"/>
      </a:accent6>
      <a:hlink>
        <a:srgbClr val="467FCC"/>
      </a:hlink>
      <a:folHlink>
        <a:srgbClr val="C4DF9B"/>
      </a:folHlink>
    </a:clrScheme>
    <a:fontScheme name="2_New_Blue_YSM_2">
      <a:majorFont>
        <a:latin typeface="Georgia"/>
        <a:ea typeface="Gulim"/>
        <a:cs typeface="Gulim"/>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_Blue_YSM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w_Blue_YSM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w_Blue_YSM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w_Blue_YSM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w_Blue_YSM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w_Blue_YSM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w_Blue_YSM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w_Blue_YSM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w_Blue_YSM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w_Blue_YSM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w_Blue_YSM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Brand Template (06162010)</Template>
  <TotalTime>11367</TotalTime>
  <Words>3462</Words>
  <Application>Microsoft Office PowerPoint</Application>
  <PresentationFormat>On-screen Show (4:3)</PresentationFormat>
  <Paragraphs>264</Paragraphs>
  <Slides>41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Georgia</vt:lpstr>
      <vt:lpstr>Tahoma</vt:lpstr>
      <vt:lpstr>Content Slides</vt:lpstr>
      <vt:lpstr>Medical-Legal Issues and Co-Occurring Care </vt:lpstr>
      <vt:lpstr>Disclosure</vt:lpstr>
      <vt:lpstr>Overview</vt:lpstr>
      <vt:lpstr>PowerPoint Presentation</vt:lpstr>
      <vt:lpstr>SUD Treatment: Standards, Regulation, DOC/DMHAS</vt:lpstr>
      <vt:lpstr>Voluntary Admission – sec 17a-682</vt:lpstr>
      <vt:lpstr>Public Assistance for Intoxicated Persons Sec 17a-683</vt:lpstr>
      <vt:lpstr>Protective Custody Unit for the intoxicated</vt:lpstr>
      <vt:lpstr>Emergency Treatment Sec 17a-684</vt:lpstr>
      <vt:lpstr>Emergency Treatment cont.</vt:lpstr>
      <vt:lpstr>Involuntary (Civil) Commitment Sec 17a-685</vt:lpstr>
      <vt:lpstr>Re Civil Commitment: Recommitment</vt:lpstr>
      <vt:lpstr>PowerPoint Presentation</vt:lpstr>
      <vt:lpstr>Working with Probation or Parole – Commissioner’s Policy</vt:lpstr>
      <vt:lpstr>PowerPoint Presentation</vt:lpstr>
      <vt:lpstr>Confidentiality Issues</vt:lpstr>
      <vt:lpstr>Regarding 42CFR and private practice</vt:lpstr>
      <vt:lpstr>Exceptions to 42CFR restrictions</vt:lpstr>
      <vt:lpstr>HIPAA vs. 42CFR Re Confidentiality</vt:lpstr>
      <vt:lpstr>PowerPoint Presentation</vt:lpstr>
      <vt:lpstr>Brief History</vt:lpstr>
      <vt:lpstr>Brief History</vt:lpstr>
      <vt:lpstr>Controlled Substances Act 1970</vt:lpstr>
      <vt:lpstr>Drug Addiction Treatment Act 2000 (DATA 2000)</vt:lpstr>
      <vt:lpstr>Amendments, etc.</vt:lpstr>
      <vt:lpstr>Comprehensive Addiction recovery Act (CARA) 2016</vt:lpstr>
      <vt:lpstr>HHS Final Rule – Aug 2016</vt:lpstr>
      <vt:lpstr>Recent HHS Changes – April 2021</vt:lpstr>
      <vt:lpstr>Recent HHS Changes – April 2021 Cont.</vt:lpstr>
      <vt:lpstr>Recent HHS Changes – April 2021 III</vt:lpstr>
      <vt:lpstr>Special Issue</vt:lpstr>
      <vt:lpstr>Head Scratchers</vt:lpstr>
      <vt:lpstr>CPMRS</vt:lpstr>
      <vt:lpstr>CT Laws - CPMRS</vt:lpstr>
      <vt:lpstr>CT Laws – prescriber obligation</vt:lpstr>
      <vt:lpstr>APRN Scope of Practice in  CT</vt:lpstr>
      <vt:lpstr>APRN Scope of Practice in  CT II</vt:lpstr>
      <vt:lpstr>APRN Scope of Practice in CT III</vt:lpstr>
      <vt:lpstr>Prescriptive Authority for Pharmacists</vt:lpstr>
      <vt:lpstr>Questions?</vt:lpstr>
      <vt:lpstr>PowerPoint Presentation</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Fansler, Justin</dc:creator>
  <cp:lastModifiedBy>Dike, Charles</cp:lastModifiedBy>
  <cp:revision>70</cp:revision>
  <dcterms:created xsi:type="dcterms:W3CDTF">2010-06-16T21:30:36Z</dcterms:created>
  <dcterms:modified xsi:type="dcterms:W3CDTF">2022-09-23T12:06:45Z</dcterms:modified>
</cp:coreProperties>
</file>