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9"/>
  </p:notesMasterIdLst>
  <p:sldIdLst>
    <p:sldId id="257" r:id="rId2"/>
    <p:sldId id="669" r:id="rId3"/>
    <p:sldId id="391" r:id="rId4"/>
    <p:sldId id="386" r:id="rId5"/>
    <p:sldId id="424" r:id="rId6"/>
    <p:sldId id="392" r:id="rId7"/>
    <p:sldId id="393" r:id="rId8"/>
    <p:sldId id="422" r:id="rId9"/>
    <p:sldId id="397" r:id="rId10"/>
    <p:sldId id="372" r:id="rId11"/>
    <p:sldId id="668" r:id="rId12"/>
    <p:sldId id="290" r:id="rId13"/>
    <p:sldId id="666" r:id="rId14"/>
    <p:sldId id="278" r:id="rId15"/>
    <p:sldId id="335" r:id="rId16"/>
    <p:sldId id="303" r:id="rId17"/>
    <p:sldId id="383"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08"/>
    <p:restoredTop sz="99800" autoAdjust="0"/>
  </p:normalViewPr>
  <p:slideViewPr>
    <p:cSldViewPr snapToGrid="0" snapToObjects="1">
      <p:cViewPr varScale="1">
        <p:scale>
          <a:sx n="96" d="100"/>
          <a:sy n="96" d="100"/>
        </p:scale>
        <p:origin x="1544" y="168"/>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DD59C6E-7A3F-7747-B77B-ADB633CB3CCF}" type="datetimeFigureOut">
              <a:rPr lang="en-US" smtClean="0"/>
              <a:pPr/>
              <a:t>6/7/22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A51408B-4C7B-E24B-B509-0F40053E2B31}" type="slidenum">
              <a:rPr lang="en-US" smtClean="0"/>
              <a:pPr/>
              <a:t>‹#›</a:t>
            </a:fld>
            <a:endParaRPr lang="en-US"/>
          </a:p>
        </p:txBody>
      </p:sp>
    </p:spTree>
    <p:extLst>
      <p:ext uri="{BB962C8B-B14F-4D97-AF65-F5344CB8AC3E}">
        <p14:creationId xmlns:p14="http://schemas.microsoft.com/office/powerpoint/2010/main" val="13073976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image" Target="../media/image17.png"/></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It is a</a:t>
            </a:r>
            <a:r>
              <a:rPr lang="en-US" sz="1200" baseline="0" dirty="0"/>
              <a:t> pleasure to be invited to speak here at Mount Sinai, a school that I’ve long admired for its innovations in social medicine including its medical humanities track, and more recently it’s health and social justice interest group, with which I’ve had the pleasure of meeting.</a:t>
            </a:r>
          </a:p>
          <a:p>
            <a:endParaRPr lang="en-US" sz="1200" baseline="0" dirty="0"/>
          </a:p>
          <a:p>
            <a:r>
              <a:rPr lang="en-US" sz="1200" baseline="0" dirty="0"/>
              <a:t>Today I’ll be giving you an overview of an orientation to medical education and practice that I and my co-author Jonathan </a:t>
            </a:r>
            <a:r>
              <a:rPr lang="en-US" sz="1200" baseline="0" dirty="0" err="1"/>
              <a:t>Metzl</a:t>
            </a:r>
            <a:r>
              <a:rPr lang="en-US" sz="1200" baseline="0" dirty="0"/>
              <a:t> call Structural Competency.  As I’ll explain, Structural Competency has become a movement in medical education and across disciplines to prepare clinical practitioners to make health interventions above the level of the individual doctor-patient encounter. That is, to collaborate with community organizations, non-health sectors such as criminal justice and schools, and with policy makers to improve their patients’ health.</a:t>
            </a:r>
            <a:endParaRPr lang="en-US" sz="1200" dirty="0"/>
          </a:p>
        </p:txBody>
      </p:sp>
      <p:sp>
        <p:nvSpPr>
          <p:cNvPr id="4" name="Slide Number Placeholder 3"/>
          <p:cNvSpPr>
            <a:spLocks noGrp="1"/>
          </p:cNvSpPr>
          <p:nvPr>
            <p:ph type="sldNum" sz="quarter" idx="10"/>
          </p:nvPr>
        </p:nvSpPr>
        <p:spPr/>
        <p:txBody>
          <a:bodyPr/>
          <a:lstStyle/>
          <a:p>
            <a:fld id="{E49D72B2-A601-CA44-8AA9-9EF034E71FD5}" type="slidenum">
              <a:rPr lang="en-US" smtClean="0"/>
              <a:pPr/>
              <a:t>1</a:t>
            </a:fld>
            <a:endParaRPr lang="en-US"/>
          </a:p>
        </p:txBody>
      </p:sp>
    </p:spTree>
    <p:extLst>
      <p:ext uri="{BB962C8B-B14F-4D97-AF65-F5344CB8AC3E}">
        <p14:creationId xmlns:p14="http://schemas.microsoft.com/office/powerpoint/2010/main" val="13041044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clinicians can act structurally</a:t>
            </a:r>
            <a:r>
              <a:rPr lang="en-US" baseline="0" dirty="0"/>
              <a:t> by advocating for health promoting public policies.</a:t>
            </a:r>
          </a:p>
          <a:p>
            <a:endParaRPr lang="en-US" baseline="0" dirty="0"/>
          </a:p>
          <a:p>
            <a:r>
              <a:rPr lang="en-US" baseline="0" dirty="0"/>
              <a:t>Clinical </a:t>
            </a:r>
            <a:r>
              <a:rPr lang="en-US" dirty="0"/>
              <a:t>trainees can</a:t>
            </a:r>
            <a:r>
              <a:rPr lang="en-US" baseline="0" dirty="0"/>
              <a:t> and should</a:t>
            </a:r>
            <a:r>
              <a:rPr lang="en-US" dirty="0"/>
              <a:t> take part in health policy research and advocacy.  In my research on race</a:t>
            </a:r>
            <a:r>
              <a:rPr lang="en-US" baseline="0" dirty="0"/>
              <a:t> and inequality in treatment for</a:t>
            </a:r>
            <a:r>
              <a:rPr lang="en-US" dirty="0"/>
              <a:t> opiate addiction, I see</a:t>
            </a:r>
            <a:r>
              <a:rPr lang="en-US" baseline="0" dirty="0"/>
              <a:t> the </a:t>
            </a:r>
            <a:r>
              <a:rPr lang="en-US" dirty="0"/>
              <a:t>War on Drugs as a major</a:t>
            </a:r>
            <a:r>
              <a:rPr lang="en-US" baseline="0" dirty="0"/>
              <a:t> </a:t>
            </a:r>
            <a:r>
              <a:rPr lang="en-US" dirty="0"/>
              <a:t>contributor to the major health disparities we see today in the form of HIV, addiction, mental illness, violence and trauma related to discriminatory sentencing and mass incarceration. </a:t>
            </a:r>
          </a:p>
        </p:txBody>
      </p:sp>
      <p:sp>
        <p:nvSpPr>
          <p:cNvPr id="4" name="Slide Number Placeholder 3"/>
          <p:cNvSpPr>
            <a:spLocks noGrp="1"/>
          </p:cNvSpPr>
          <p:nvPr>
            <p:ph type="sldNum" sz="quarter" idx="10"/>
          </p:nvPr>
        </p:nvSpPr>
        <p:spPr/>
        <p:txBody>
          <a:bodyPr/>
          <a:lstStyle/>
          <a:p>
            <a:fld id="{E49D72B2-A601-CA44-8AA9-9EF034E71FD5}" type="slidenum">
              <a:rPr lang="en-US" smtClean="0"/>
              <a:pPr/>
              <a:t>15</a:t>
            </a:fld>
            <a:endParaRPr lang="en-US"/>
          </a:p>
        </p:txBody>
      </p:sp>
    </p:spTree>
    <p:extLst>
      <p:ext uri="{BB962C8B-B14F-4D97-AF65-F5344CB8AC3E}">
        <p14:creationId xmlns:p14="http://schemas.microsoft.com/office/powerpoint/2010/main" val="42944438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a:t>
            </a:r>
            <a:r>
              <a:rPr lang="en-US" sz="1200" kern="1200" baseline="0" dirty="0">
                <a:solidFill>
                  <a:schemeClr val="tx1"/>
                </a:solidFill>
                <a:effectLst/>
                <a:latin typeface="+mn-lt"/>
                <a:ea typeface="+mn-ea"/>
                <a:cs typeface="+mn-cs"/>
              </a:rPr>
              <a:t> highlights the importance of physician involvement in advocacy.  The structural competency question is, how can public policy become a part of clinical training?</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Two years ago I joined a group called Punishment to Public Health, a collaboration of clinicians, public health researchers, formerly incarcerated people, and disenchanted corrections officers.  The group hosts workshops and research groups that identify institutional and policy interventions to reduce inequalities in arrests, sentencing, and recidivism. I have recruited pre med and medical students, residents and faculty into this group. It is providing them hands on education in structural interventions to reduce disparities in health.</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One of the recent successes of P2PH is its collaboration with NYPD to redirect people who loiter in the subway system away from arrest and toward new mental health assessment drop in centers located at major Manhattan stations. This is leading to a reduced arrest rate and higher rates of referral for psychiatric treatment. P2PH has also been active in lobbying against mandatory sentencing for drug related charges, and for state policies that redirect mentally ill arrestees from criminal sentencing toward treatment facilities. Through P2PH, psychiatrists have provided combined testimony to state legislators.  This is an example of clinical practitioners using their expertise to foreground health in public policy.</a:t>
            </a:r>
          </a:p>
          <a:p>
            <a:endParaRPr lang="en-US" dirty="0"/>
          </a:p>
        </p:txBody>
      </p:sp>
      <p:sp>
        <p:nvSpPr>
          <p:cNvPr id="4" name="Slide Number Placeholder 3"/>
          <p:cNvSpPr>
            <a:spLocks noGrp="1"/>
          </p:cNvSpPr>
          <p:nvPr>
            <p:ph type="sldNum" sz="quarter" idx="10"/>
          </p:nvPr>
        </p:nvSpPr>
        <p:spPr/>
        <p:txBody>
          <a:bodyPr/>
          <a:lstStyle/>
          <a:p>
            <a:fld id="{2A51408B-4C7B-E24B-B509-0F40053E2B31}" type="slidenum">
              <a:rPr lang="en-US" smtClean="0"/>
              <a:pPr/>
              <a:t>16</a:t>
            </a:fld>
            <a:endParaRPr lang="en-US"/>
          </a:p>
        </p:txBody>
      </p:sp>
    </p:spTree>
    <p:extLst>
      <p:ext uri="{BB962C8B-B14F-4D97-AF65-F5344CB8AC3E}">
        <p14:creationId xmlns:p14="http://schemas.microsoft.com/office/powerpoint/2010/main" val="1256159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a:solidFill>
                  <a:schemeClr val="tx1"/>
                </a:solidFill>
                <a:effectLst/>
                <a:latin typeface="+mn-lt"/>
                <a:ea typeface="+mn-ea"/>
                <a:cs typeface="+mn-cs"/>
              </a:rPr>
              <a:t>clinicians don’t often look beyond access to treatment when they think of </a:t>
            </a:r>
            <a:r>
              <a:rPr lang="en-US" sz="1200" kern="1200" dirty="0">
                <a:solidFill>
                  <a:schemeClr val="tx1"/>
                </a:solidFill>
                <a:effectLst/>
                <a:latin typeface="+mn-lt"/>
                <a:ea typeface="+mn-ea"/>
                <a:cs typeface="+mn-cs"/>
              </a:rPr>
              <a:t>The causes of health disparities.</a:t>
            </a:r>
          </a:p>
          <a:p>
            <a:endParaRPr lang="en-US" sz="1200" kern="120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So I often start by familiarizing clinicians with the concept of social determinants of health, and its roots in epidemiological and public health research on population level patterns of disease and distress.</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I offer them a definition of Social determinants of health as elements of the broader social environment, usually located outside of the clinic or hospital, that strongly correlate with health outcomes.  I explain that They are most visible when looking at populations rather than individual patients, although individual patient histories will often reveal social antecedents to their illness such as traumatic events, deprivation or institutional exclusion. </a:t>
            </a:r>
          </a:p>
          <a:p>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A51408B-4C7B-E24B-B509-0F40053E2B31}" type="slidenum">
              <a:rPr lang="en-US" smtClean="0"/>
              <a:pPr/>
              <a:t>3</a:t>
            </a:fld>
            <a:endParaRPr lang="en-US"/>
          </a:p>
        </p:txBody>
      </p:sp>
    </p:spTree>
    <p:extLst>
      <p:ext uri="{BB962C8B-B14F-4D97-AF65-F5344CB8AC3E}">
        <p14:creationId xmlns:p14="http://schemas.microsoft.com/office/powerpoint/2010/main" val="2722448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Today I want us to expand this approach,</a:t>
            </a:r>
            <a:r>
              <a:rPr lang="en-US" sz="1200" kern="1200" baseline="0" dirty="0">
                <a:solidFill>
                  <a:schemeClr val="tx1"/>
                </a:solidFill>
                <a:effectLst/>
                <a:latin typeface="+mn-lt"/>
                <a:ea typeface="+mn-ea"/>
                <a:cs typeface="+mn-cs"/>
              </a:rPr>
              <a:t> to</a:t>
            </a:r>
            <a:r>
              <a:rPr lang="en-US" sz="1200" kern="1200" dirty="0">
                <a:solidFill>
                  <a:schemeClr val="tx1"/>
                </a:solidFill>
                <a:effectLst/>
                <a:latin typeface="+mn-lt"/>
                <a:ea typeface="+mn-ea"/>
                <a:cs typeface="+mn-cs"/>
              </a:rPr>
              <a:t> consider social structures a</a:t>
            </a:r>
            <a:r>
              <a:rPr lang="en-US" sz="1200" kern="1200" baseline="0" dirty="0">
                <a:solidFill>
                  <a:schemeClr val="tx1"/>
                </a:solidFill>
                <a:effectLst/>
                <a:latin typeface="+mn-lt"/>
                <a:ea typeface="+mn-ea"/>
                <a:cs typeface="+mn-cs"/>
              </a:rPr>
              <a:t>s key elements of cultural process, and as drivers of health outcomes.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word structure I borrow from the social sciences, where it refers to social systems and institutions ranging from neighborhood organizations, to institutional sectors such as education, corrections or housing, to the public policies that shape those institutions. In clinical practice, structural intervention is what is done above the level of the individual patient: for example, a psychiatrist working with a local church to help it start support groups for</a:t>
            </a:r>
            <a:r>
              <a:rPr lang="en-US" sz="1200" kern="1200" baseline="0" dirty="0">
                <a:solidFill>
                  <a:schemeClr val="tx1"/>
                </a:solidFill>
                <a:effectLst/>
                <a:latin typeface="+mn-lt"/>
                <a:ea typeface="+mn-ea"/>
                <a:cs typeface="+mn-cs"/>
              </a:rPr>
              <a:t> people who have experienced traumatic violence</a:t>
            </a:r>
            <a:r>
              <a:rPr lang="en-US" sz="1200" kern="1200" dirty="0">
                <a:solidFill>
                  <a:schemeClr val="tx1"/>
                </a:solidFill>
                <a:effectLst/>
                <a:latin typeface="+mn-lt"/>
                <a:ea typeface="+mn-ea"/>
                <a:cs typeface="+mn-cs"/>
              </a:rPr>
              <a:t>, or working with the schools to develop mental health prevention programs, or testifying to State legislatures in support of housing for people with severe mental illness.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A51408B-4C7B-E24B-B509-0F40053E2B31}" type="slidenum">
              <a:rPr lang="en-US" smtClean="0"/>
              <a:pPr/>
              <a:t>4</a:t>
            </a:fld>
            <a:endParaRPr lang="en-US"/>
          </a:p>
        </p:txBody>
      </p:sp>
    </p:spTree>
    <p:extLst>
      <p:ext uri="{BB962C8B-B14F-4D97-AF65-F5344CB8AC3E}">
        <p14:creationId xmlns:p14="http://schemas.microsoft.com/office/powerpoint/2010/main" val="2764372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One study that brought the</a:t>
            </a:r>
            <a:r>
              <a:rPr lang="en-US" sz="1200" kern="1200" baseline="0" dirty="0">
                <a:solidFill>
                  <a:schemeClr val="tx1"/>
                </a:solidFill>
                <a:effectLst/>
                <a:latin typeface="+mn-lt"/>
                <a:ea typeface="+mn-ea"/>
                <a:cs typeface="+mn-cs"/>
              </a:rPr>
              <a:t> health impact of social inequalities</a:t>
            </a:r>
            <a:r>
              <a:rPr lang="en-US" sz="1200" kern="1200" dirty="0">
                <a:solidFill>
                  <a:schemeClr val="tx1"/>
                </a:solidFill>
                <a:effectLst/>
                <a:latin typeface="+mn-lt"/>
                <a:ea typeface="+mn-ea"/>
                <a:cs typeface="+mn-cs"/>
              </a:rPr>
              <a:t> to light was a report released by the Institute of Medicine in 2013, that compared the US with 17 peer countries in Europe and Canada in terms of health spending and health indicators.  The red line in these</a:t>
            </a:r>
            <a:r>
              <a:rPr lang="en-US" sz="1200" kern="1200" baseline="0" dirty="0">
                <a:solidFill>
                  <a:schemeClr val="tx1"/>
                </a:solidFill>
                <a:effectLst/>
                <a:latin typeface="+mn-lt"/>
                <a:ea typeface="+mn-ea"/>
                <a:cs typeface="+mn-cs"/>
              </a:rPr>
              <a:t> bar graphs represents the excess mortality in the U.S. compared with its peer countries, represented by the grey bars.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sound bite from this report was that the US spends more on direct healthcare than all other peer countries, yet has the worst health outcomes, including mental health related deaths from suicide and substance use.  The IOM’s explanation for this was structural: related to </a:t>
            </a:r>
            <a:r>
              <a:rPr lang="en-US" sz="1200" b="1" kern="1200" dirty="0">
                <a:solidFill>
                  <a:schemeClr val="tx1"/>
                </a:solidFill>
                <a:effectLst/>
                <a:latin typeface="+mn-lt"/>
                <a:ea typeface="+mn-ea"/>
                <a:cs typeface="+mn-cs"/>
              </a:rPr>
              <a:t>lack of</a:t>
            </a:r>
            <a:r>
              <a:rPr lang="en-US" sz="1200" b="1" kern="1200" baseline="0" dirty="0">
                <a:solidFill>
                  <a:schemeClr val="tx1"/>
                </a:solidFill>
                <a:effectLst/>
                <a:latin typeface="+mn-lt"/>
                <a:ea typeface="+mn-ea"/>
                <a:cs typeface="+mn-cs"/>
              </a:rPr>
              <a:t> universal</a:t>
            </a:r>
            <a:r>
              <a:rPr lang="en-US" sz="1200" b="1" kern="1200" dirty="0">
                <a:solidFill>
                  <a:schemeClr val="tx1"/>
                </a:solidFill>
                <a:effectLst/>
                <a:latin typeface="+mn-lt"/>
                <a:ea typeface="+mn-ea"/>
                <a:cs typeface="+mn-cs"/>
              </a:rPr>
              <a:t> health </a:t>
            </a:r>
            <a:r>
              <a:rPr lang="en-US" sz="1200" kern="1200" dirty="0">
                <a:solidFill>
                  <a:schemeClr val="tx1"/>
                </a:solidFill>
                <a:effectLst/>
                <a:latin typeface="+mn-lt"/>
                <a:ea typeface="+mn-ea"/>
                <a:cs typeface="+mn-cs"/>
              </a:rPr>
              <a:t>care, lack of </a:t>
            </a:r>
            <a:r>
              <a:rPr lang="en-US" sz="1200" b="1" kern="1200" dirty="0">
                <a:solidFill>
                  <a:schemeClr val="tx1"/>
                </a:solidFill>
                <a:effectLst/>
                <a:latin typeface="+mn-lt"/>
                <a:ea typeface="+mn-ea"/>
                <a:cs typeface="+mn-cs"/>
              </a:rPr>
              <a:t>safe, </a:t>
            </a:r>
            <a:r>
              <a:rPr lang="en-US" sz="1200" b="1" kern="1200" dirty="0" err="1">
                <a:solidFill>
                  <a:schemeClr val="tx1"/>
                </a:solidFill>
                <a:effectLst/>
                <a:latin typeface="+mn-lt"/>
                <a:ea typeface="+mn-ea"/>
                <a:cs typeface="+mn-cs"/>
              </a:rPr>
              <a:t>walkable</a:t>
            </a:r>
            <a:r>
              <a:rPr lang="en-US" sz="1200" b="1" kern="1200" dirty="0">
                <a:solidFill>
                  <a:schemeClr val="tx1"/>
                </a:solidFill>
                <a:effectLst/>
                <a:latin typeface="+mn-lt"/>
                <a:ea typeface="+mn-ea"/>
                <a:cs typeface="+mn-cs"/>
              </a:rPr>
              <a:t> public space </a:t>
            </a:r>
            <a:r>
              <a:rPr lang="en-US" sz="1200" kern="1200" dirty="0">
                <a:solidFill>
                  <a:schemeClr val="tx1"/>
                </a:solidFill>
                <a:effectLst/>
                <a:latin typeface="+mn-lt"/>
                <a:ea typeface="+mn-ea"/>
                <a:cs typeface="+mn-cs"/>
              </a:rPr>
              <a:t>and public </a:t>
            </a:r>
            <a:r>
              <a:rPr lang="en-US" sz="1200" b="1" kern="1200" dirty="0">
                <a:solidFill>
                  <a:schemeClr val="tx1"/>
                </a:solidFill>
                <a:effectLst/>
                <a:latin typeface="+mn-lt"/>
                <a:ea typeface="+mn-ea"/>
                <a:cs typeface="+mn-cs"/>
              </a:rPr>
              <a:t>transportation</a:t>
            </a:r>
            <a:r>
              <a:rPr lang="en-US" sz="1200" kern="1200" dirty="0">
                <a:solidFill>
                  <a:schemeClr val="tx1"/>
                </a:solidFill>
                <a:effectLst/>
                <a:latin typeface="+mn-lt"/>
                <a:ea typeface="+mn-ea"/>
                <a:cs typeface="+mn-cs"/>
              </a:rPr>
              <a:t>, and lack of public health oriented laws and institutions including</a:t>
            </a:r>
            <a:r>
              <a:rPr lang="en-US" sz="1200" kern="1200" baseline="0" dirty="0">
                <a:solidFill>
                  <a:schemeClr val="tx1"/>
                </a:solidFill>
                <a:effectLst/>
                <a:latin typeface="+mn-lt"/>
                <a:ea typeface="+mn-ea"/>
                <a:cs typeface="+mn-cs"/>
              </a:rPr>
              <a:t> those </a:t>
            </a:r>
            <a:r>
              <a:rPr lang="en-US" sz="1200" kern="1200" baseline="0" dirty="0" err="1">
                <a:solidFill>
                  <a:schemeClr val="tx1"/>
                </a:solidFill>
                <a:effectLst/>
                <a:latin typeface="+mn-lt"/>
                <a:ea typeface="+mn-ea"/>
                <a:cs typeface="+mn-cs"/>
              </a:rPr>
              <a:t>surroundnig</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firearms, food and </a:t>
            </a:r>
            <a:r>
              <a:rPr lang="en-US" sz="1200" b="1" kern="1200" dirty="0" err="1">
                <a:solidFill>
                  <a:schemeClr val="tx1"/>
                </a:solidFill>
                <a:effectLst/>
                <a:latin typeface="+mn-lt"/>
                <a:ea typeface="+mn-ea"/>
                <a:cs typeface="+mn-cs"/>
              </a:rPr>
              <a:t>abusable</a:t>
            </a:r>
            <a:r>
              <a:rPr lang="en-US" sz="1200" b="1" kern="1200" dirty="0">
                <a:solidFill>
                  <a:schemeClr val="tx1"/>
                </a:solidFill>
                <a:effectLst/>
                <a:latin typeface="+mn-lt"/>
                <a:ea typeface="+mn-ea"/>
                <a:cs typeface="+mn-cs"/>
              </a:rPr>
              <a:t> substances</a:t>
            </a:r>
            <a:r>
              <a:rPr lang="en-US" sz="1200" b="1" kern="1200" baseline="0" dirty="0">
                <a:solidFill>
                  <a:schemeClr val="tx1"/>
                </a:solidFill>
                <a:effectLst/>
                <a:latin typeface="+mn-lt"/>
                <a:ea typeface="+mn-ea"/>
                <a:cs typeface="+mn-cs"/>
              </a:rPr>
              <a:t> (gun laws, food deserts, war on drugs), and finally “social and economic conditions…higher levels of income inequality and lower social mobility”</a:t>
            </a:r>
            <a:r>
              <a:rPr lang="en-US" sz="1200" b="1" kern="1200" dirty="0">
                <a:solidFill>
                  <a:schemeClr val="tx1"/>
                </a:solidFill>
                <a:effectLst/>
                <a:latin typeface="+mn-lt"/>
                <a:ea typeface="+mn-ea"/>
                <a:cs typeface="+mn-cs"/>
              </a:rPr>
              <a:t>.</a:t>
            </a:r>
          </a:p>
          <a:p>
            <a:r>
              <a:rPr lang="en-US" sz="1200" b="1" kern="1200" dirty="0">
                <a:solidFill>
                  <a:schemeClr val="tx1"/>
                </a:solidFill>
                <a:effectLst/>
                <a:latin typeface="+mn-lt"/>
                <a:ea typeface="+mn-ea"/>
                <a:cs typeface="+mn-cs"/>
              </a:rPr>
              <a:t> </a:t>
            </a:r>
          </a:p>
          <a:p>
            <a:endParaRPr lang="en-US" baseline="0" dirty="0"/>
          </a:p>
        </p:txBody>
      </p:sp>
      <p:sp>
        <p:nvSpPr>
          <p:cNvPr id="4" name="Slide Number Placeholder 3"/>
          <p:cNvSpPr>
            <a:spLocks noGrp="1"/>
          </p:cNvSpPr>
          <p:nvPr>
            <p:ph type="sldNum" sz="quarter" idx="10"/>
          </p:nvPr>
        </p:nvSpPr>
        <p:spPr/>
        <p:txBody>
          <a:bodyPr/>
          <a:lstStyle/>
          <a:p>
            <a:fld id="{2A51408B-4C7B-E24B-B509-0F40053E2B31}" type="slidenum">
              <a:rPr lang="en-US" smtClean="0"/>
              <a:pPr/>
              <a:t>6</a:t>
            </a:fld>
            <a:endParaRPr lang="en-US"/>
          </a:p>
        </p:txBody>
      </p:sp>
    </p:spTree>
    <p:extLst>
      <p:ext uri="{BB962C8B-B14F-4D97-AF65-F5344CB8AC3E}">
        <p14:creationId xmlns:p14="http://schemas.microsoft.com/office/powerpoint/2010/main" val="1265940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Another international comparison that highlights structural determinants of health is the work of epidemiologists Richard Wilkinson and Kate Pickett, which showed that countries with a high index of social inequality – that is, a large income gap between rich and poor – reported the worst mental and physical health outcomes.  This graph plots measures of inequality against mental health incomes, and you can see the US lands at the highest end of social inequality and the</a:t>
            </a:r>
            <a:r>
              <a:rPr lang="en-US" sz="1200" kern="1200" baseline="0" dirty="0">
                <a:solidFill>
                  <a:schemeClr val="tx1"/>
                </a:solidFill>
                <a:effectLst/>
                <a:latin typeface="+mn-lt"/>
                <a:ea typeface="+mn-ea"/>
                <a:cs typeface="+mn-cs"/>
              </a:rPr>
              <a:t> lowest </a:t>
            </a:r>
            <a:r>
              <a:rPr lang="en-US" sz="1200" kern="1200" dirty="0">
                <a:solidFill>
                  <a:schemeClr val="tx1"/>
                </a:solidFill>
                <a:effectLst/>
                <a:latin typeface="+mn-lt"/>
                <a:ea typeface="+mn-ea"/>
                <a:cs typeface="+mn-cs"/>
              </a:rPr>
              <a:t>end of mental health outcomes.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unexpected finding from their study was that the wealthiest quartile of the populations in the most unequal countries studied actually had a lower life expectancy the wealthiest quartile of populations in more equal countries. The sound bite from their study was that inequality is unhealthy even for the rich – “The</a:t>
            </a:r>
            <a:r>
              <a:rPr lang="en-US" sz="1200" kern="1200" baseline="0" dirty="0">
                <a:solidFill>
                  <a:schemeClr val="tx1"/>
                </a:solidFill>
                <a:effectLst/>
                <a:latin typeface="+mn-lt"/>
                <a:ea typeface="+mn-ea"/>
                <a:cs typeface="+mn-cs"/>
              </a:rPr>
              <a:t> Spirit Level”</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2A51408B-4C7B-E24B-B509-0F40053E2B31}" type="slidenum">
              <a:rPr lang="en-US" smtClean="0"/>
              <a:pPr/>
              <a:t>7</a:t>
            </a:fld>
            <a:endParaRPr lang="en-US"/>
          </a:p>
        </p:txBody>
      </p:sp>
    </p:spTree>
    <p:extLst>
      <p:ext uri="{BB962C8B-B14F-4D97-AF65-F5344CB8AC3E}">
        <p14:creationId xmlns:p14="http://schemas.microsoft.com/office/powerpoint/2010/main" val="2620345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 enters structural competency.  We propose new language that will lead practitioners to consider institutions, communities, policies, and other phenomena operating above the level of the individual.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language must convey that to reduce inequalities in health, their intervention has to include systems and structures outside of the individual patient.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And we want to keep the word “competency” because the problem is the gap between our knowledge of social determinants of health, and the actions that clinical practitioners take to change the social determinants of health.  “Competency” conveys a call to action, an expectation that practitioners have or develop tools to intervene at that level.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E49D72B2-A601-CA44-8AA9-9EF034E71FD5}" type="slidenum">
              <a:rPr lang="en-US" smtClean="0"/>
              <a:pPr/>
              <a:t>9</a:t>
            </a:fld>
            <a:endParaRPr lang="en-US"/>
          </a:p>
        </p:txBody>
      </p:sp>
    </p:spTree>
    <p:extLst>
      <p:ext uri="{BB962C8B-B14F-4D97-AF65-F5344CB8AC3E}">
        <p14:creationId xmlns:p14="http://schemas.microsoft.com/office/powerpoint/2010/main" val="11068136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Now to the competencies</a:t>
            </a:r>
            <a:r>
              <a:rPr lang="en-US" sz="1200" kern="1200" baseline="0" dirty="0">
                <a:solidFill>
                  <a:schemeClr val="tx1"/>
                </a:solidFill>
                <a:effectLst/>
                <a:latin typeface="+mn-lt"/>
                <a:ea typeface="+mn-ea"/>
                <a:cs typeface="+mn-cs"/>
              </a:rPr>
              <a:t> themselves:  </a:t>
            </a:r>
            <a:r>
              <a:rPr lang="en-US" sz="1200" kern="1200" dirty="0">
                <a:solidFill>
                  <a:schemeClr val="tx1"/>
                </a:solidFill>
                <a:effectLst/>
                <a:latin typeface="+mn-lt"/>
                <a:ea typeface="+mn-ea"/>
                <a:cs typeface="+mn-cs"/>
              </a:rPr>
              <a:t>Here are the essential steps that we must take toward structural intervention.  </a:t>
            </a:r>
          </a:p>
          <a:p>
            <a:r>
              <a:rPr lang="en-US" sz="1200" kern="1200" dirty="0">
                <a:solidFill>
                  <a:schemeClr val="tx1"/>
                </a:solidFill>
                <a:effectLst/>
                <a:latin typeface="+mn-lt"/>
                <a:ea typeface="+mn-ea"/>
                <a:cs typeface="+mn-cs"/>
              </a:rPr>
              <a:t>[SLIDE THE COMPETENCIES]</a:t>
            </a:r>
          </a:p>
          <a:p>
            <a:pPr lvl="0"/>
            <a:r>
              <a:rPr lang="en-US" sz="1200" i="1" kern="1200" dirty="0">
                <a:solidFill>
                  <a:schemeClr val="tx1"/>
                </a:solidFill>
                <a:effectLst/>
                <a:latin typeface="+mn-lt"/>
                <a:ea typeface="+mn-ea"/>
                <a:cs typeface="+mn-cs"/>
              </a:rPr>
              <a:t>Recognizing the structures that shape clinical interactions</a:t>
            </a:r>
            <a:r>
              <a:rPr lang="en-US" sz="1200" kern="1200" dirty="0">
                <a:solidFill>
                  <a:schemeClr val="tx1"/>
                </a:solidFill>
                <a:effectLst/>
                <a:latin typeface="+mn-lt"/>
                <a:ea typeface="+mn-ea"/>
                <a:cs typeface="+mn-cs"/>
              </a:rPr>
              <a:t> </a:t>
            </a:r>
          </a:p>
          <a:p>
            <a:pPr lvl="0"/>
            <a:r>
              <a:rPr lang="en-US" sz="1200" i="1" kern="1200" dirty="0">
                <a:solidFill>
                  <a:schemeClr val="tx1"/>
                </a:solidFill>
                <a:effectLst/>
                <a:latin typeface="+mn-lt"/>
                <a:ea typeface="+mn-ea"/>
                <a:cs typeface="+mn-cs"/>
              </a:rPr>
              <a:t>Rearticulating “cultural” presentations in structural terms</a:t>
            </a:r>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Observing and practicing structural intervention </a:t>
            </a:r>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Developing Structural Humility</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(Collaborations)</a:t>
            </a:r>
          </a:p>
          <a:p>
            <a:pPr lvl="0"/>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first step, learning to see structural influences, and the second step, rearticulating patient cases in structural term, are more difficult for clinicians than you might think.  Nothing in clinical training prepares clinicians for them. But without training they</a:t>
            </a:r>
            <a:r>
              <a:rPr lang="en-US" sz="1200" kern="1200" baseline="0" dirty="0">
                <a:solidFill>
                  <a:schemeClr val="tx1"/>
                </a:solidFill>
                <a:effectLst/>
                <a:latin typeface="+mn-lt"/>
                <a:ea typeface="+mn-ea"/>
                <a:cs typeface="+mn-cs"/>
              </a:rPr>
              <a:t> cannot act on structural levels</a:t>
            </a:r>
            <a:r>
              <a:rPr lang="en-US" sz="1200" kern="1200" dirty="0">
                <a:solidFill>
                  <a:schemeClr val="tx1"/>
                </a:solidFill>
                <a:effectLst/>
                <a:latin typeface="+mn-lt"/>
                <a:ea typeface="+mn-ea"/>
                <a:cs typeface="+mn-cs"/>
              </a:rPr>
              <a:t>.  To illustrate this point I am going to describe a patient that I have been following for the past five years. </a:t>
            </a:r>
          </a:p>
        </p:txBody>
      </p:sp>
      <p:sp>
        <p:nvSpPr>
          <p:cNvPr id="4" name="Slide Number Placeholder 3"/>
          <p:cNvSpPr>
            <a:spLocks noGrp="1"/>
          </p:cNvSpPr>
          <p:nvPr>
            <p:ph type="sldNum" sz="quarter" idx="10"/>
          </p:nvPr>
        </p:nvSpPr>
        <p:spPr/>
        <p:txBody>
          <a:bodyPr/>
          <a:lstStyle/>
          <a:p>
            <a:fld id="{E49D72B2-A601-CA44-8AA9-9EF034E71FD5}" type="slidenum">
              <a:rPr lang="en-US" smtClean="0"/>
              <a:pPr/>
              <a:t>10</a:t>
            </a:fld>
            <a:endParaRPr lang="en-US"/>
          </a:p>
        </p:txBody>
      </p:sp>
    </p:spTree>
    <p:extLst>
      <p:ext uri="{BB962C8B-B14F-4D97-AF65-F5344CB8AC3E}">
        <p14:creationId xmlns:p14="http://schemas.microsoft.com/office/powerpoint/2010/main" val="30976725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there are several levels at which clinicians can learn to think and act structurally.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first</a:t>
            </a:r>
            <a:r>
              <a:rPr lang="en-US" sz="1200" kern="1200" baseline="0" dirty="0">
                <a:solidFill>
                  <a:schemeClr val="tx1"/>
                </a:solidFill>
                <a:effectLst/>
                <a:latin typeface="+mn-lt"/>
                <a:ea typeface="+mn-ea"/>
                <a:cs typeface="+mn-cs"/>
              </a:rPr>
              <a:t> level is within the clinic, by identifying and addressing social barriers to health among their patients.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 deceptively simple structural intervention studied by Nancy Adler and Laura Gottlieb at UCSF is the introduction of questions about social needs into Electronic Medical Records.  Their study showed that prompting doctors to ask patients about their housing, their financial situation, their childcare needs and their legal concerns was associated with an increase in referrals to social services.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Medical Legal Partnerships</a:t>
            </a:r>
          </a:p>
          <a:p>
            <a:r>
              <a:rPr lang="en-US" sz="1200" kern="1200" dirty="0">
                <a:solidFill>
                  <a:schemeClr val="tx1"/>
                </a:solidFill>
                <a:effectLst/>
                <a:latin typeface="+mn-lt"/>
                <a:ea typeface="+mn-ea"/>
                <a:cs typeface="+mn-cs"/>
              </a:rPr>
              <a:t>Another intervention that takes this a step further is an emerging model of Medical Legal Partnerships.  A number of medical schools are partnering with law schools to provide clinical electives for law students, who help clinical trainees to identify patients with health-related legal needs and then work with patients to resolve them. For instance, Emory and Morehouse have an Atlanta based partnership that pairs law students and pediatric residents in medical-legal clinics.  Their co-education has led to successful intervention with landlords around environmental lead exposure, and to appropriate educational services for low income children with learning disabilities. Another </a:t>
            </a:r>
            <a:r>
              <a:rPr lang="en-US" sz="1200" kern="1200" baseline="0" dirty="0">
                <a:solidFill>
                  <a:schemeClr val="tx1"/>
                </a:solidFill>
                <a:effectLst/>
                <a:latin typeface="+mn-lt"/>
                <a:ea typeface="+mn-ea"/>
                <a:cs typeface="+mn-cs"/>
              </a:rPr>
              <a:t>program is Health Leads, in which pre-med students work in hospitals where they fill “prescriptions” written by doctors for social services, such as housing and income support, which volunteers help patients to get by escorting them to relevant agencies and non profits.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Medical-Legal partnership example comes from Jack Geiger, one of the founders of the Community Health Center movement in the 60’s who made headline news for prescribing groceries for malnourished children in the Mississippi Delta.  He is considered the grandfather of modern social medicine, and he is quick to point out that the prescriptions, which were filled at local grocery stores with Federal public health service funds, were not his actual intervention against malnutrition in one of the country’s poorest regions. He used Community Health Center funds to start a cooperative farm by and for health center patients who were unemployed farmers.  I have been involving Jack in our Structural Competency meetings and special issue, and he would want me to point out that Structural Competency is not new, it is a reinvention of Social Medicine in our contemporary language of mandated clinical competencies.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fact, twenty years ago Jack led CUNY’s Sophie Davis School of Biomedical Education in building an entire clinical education around social medicine. The school recruits promising students from low income and ethnic minority communities in New York, and assigns them to do community health assessments in their home communities, in which they develop a population health profile and identify preventive health interventions for common health conditions. For instance, Sophie Davis students have measured pollutants in neighborhoods located near major highways and connected them to asthma exacerbations, which they learn to manage clinically with asthma medications, and to manage structurally with reports to the DOH and with community education.</a:t>
            </a:r>
          </a:p>
        </p:txBody>
      </p:sp>
      <p:sp>
        <p:nvSpPr>
          <p:cNvPr id="4" name="Slide Number Placeholder 3"/>
          <p:cNvSpPr>
            <a:spLocks noGrp="1"/>
          </p:cNvSpPr>
          <p:nvPr>
            <p:ph type="sldNum" sz="quarter" idx="10"/>
          </p:nvPr>
        </p:nvSpPr>
        <p:spPr/>
        <p:txBody>
          <a:bodyPr/>
          <a:lstStyle/>
          <a:p>
            <a:fld id="{2A51408B-4C7B-E24B-B509-0F40053E2B31}" type="slidenum">
              <a:rPr lang="en-US" smtClean="0"/>
              <a:pPr/>
              <a:t>12</a:t>
            </a:fld>
            <a:endParaRPr lang="en-US"/>
          </a:p>
        </p:txBody>
      </p:sp>
    </p:spTree>
    <p:extLst>
      <p:ext uri="{BB962C8B-B14F-4D97-AF65-F5344CB8AC3E}">
        <p14:creationId xmlns:p14="http://schemas.microsoft.com/office/powerpoint/2010/main" val="17249248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Another level of structural</a:t>
            </a:r>
            <a:r>
              <a:rPr lang="en-US" sz="1200" kern="1200" baseline="0" dirty="0">
                <a:solidFill>
                  <a:schemeClr val="tx1"/>
                </a:solidFill>
                <a:effectLst/>
                <a:latin typeface="+mn-lt"/>
                <a:ea typeface="+mn-ea"/>
                <a:cs typeface="+mn-cs"/>
              </a:rPr>
              <a:t> intervention for clinicians is to work with non-health sector agencies that nonetheless have a big impact on health.</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To revisit racial housing segregation as a determinant of health, Mindy </a:t>
            </a:r>
            <a:r>
              <a:rPr lang="en-US" sz="1200" kern="1200" baseline="0" dirty="0" err="1">
                <a:solidFill>
                  <a:schemeClr val="tx1"/>
                </a:solidFill>
                <a:effectLst/>
                <a:latin typeface="+mn-lt"/>
                <a:ea typeface="+mn-ea"/>
                <a:cs typeface="+mn-cs"/>
              </a:rPr>
              <a:t>Fulllilove</a:t>
            </a:r>
            <a:r>
              <a:rPr lang="en-US" sz="1200" kern="1200" baseline="0" dirty="0">
                <a:solidFill>
                  <a:schemeClr val="tx1"/>
                </a:solidFill>
                <a:effectLst/>
                <a:latin typeface="+mn-lt"/>
                <a:ea typeface="+mn-ea"/>
                <a:cs typeface="+mn-cs"/>
              </a:rPr>
              <a:t> shows that </a:t>
            </a:r>
            <a:r>
              <a:rPr lang="en-US" sz="1200" kern="1200" dirty="0">
                <a:solidFill>
                  <a:schemeClr val="tx1"/>
                </a:solidFill>
                <a:effectLst/>
                <a:latin typeface="+mn-lt"/>
                <a:ea typeface="+mn-ea"/>
                <a:cs typeface="+mn-cs"/>
              </a:rPr>
              <a:t>One can take this structural thinking to its logical end and talk of doctoring not only individual patients, but entire cities.  She is a psychiatrist at Columbia who is often mistaken for a sociologist,</a:t>
            </a:r>
            <a:r>
              <a:rPr lang="en-US" sz="1200" kern="1200" baseline="0" dirty="0">
                <a:solidFill>
                  <a:schemeClr val="tx1"/>
                </a:solidFill>
                <a:effectLst/>
                <a:latin typeface="+mn-lt"/>
                <a:ea typeface="+mn-ea"/>
                <a:cs typeface="+mn-cs"/>
              </a:rPr>
              <a:t> because she diagnoses and treats pathologies of urban planning</a:t>
            </a:r>
            <a:r>
              <a:rPr lang="en-US" sz="1200" kern="1200" dirty="0">
                <a:solidFill>
                  <a:schemeClr val="tx1"/>
                </a:solidFill>
                <a:effectLst/>
                <a:latin typeface="+mn-lt"/>
                <a:ea typeface="+mn-ea"/>
                <a:cs typeface="+mn-cs"/>
              </a:rPr>
              <a:t>. Recognizing racial segregation as the ultimate cause of racial health disparities, Mindy now looks upon residentially fragmented cities as her patients.  Having researched and written the book Root Shock on the urban renewal policies, redlining practices, and planned urban shrinkage that left black and brown communities constrained to the poorest housing stock, sapped of collective capital, and trapped in the </a:t>
            </a:r>
            <a:r>
              <a:rPr lang="en-US" sz="1200" kern="1200" dirty="0" err="1">
                <a:solidFill>
                  <a:schemeClr val="tx1"/>
                </a:solidFill>
                <a:effectLst/>
                <a:latin typeface="+mn-lt"/>
                <a:ea typeface="+mn-ea"/>
                <a:cs typeface="+mn-cs"/>
              </a:rPr>
              <a:t>syndemics</a:t>
            </a:r>
            <a:r>
              <a:rPr lang="en-US" sz="1200" kern="1200" dirty="0">
                <a:solidFill>
                  <a:schemeClr val="tx1"/>
                </a:solidFill>
                <a:effectLst/>
                <a:latin typeface="+mn-lt"/>
                <a:ea typeface="+mn-ea"/>
                <a:cs typeface="+mn-cs"/>
              </a:rPr>
              <a:t> of HIV, violence, crack and heroin addiction, she went on to write another book, Urban Alchemy: Restoring Joy in America’s Sorted Out Cities, in</a:t>
            </a:r>
            <a:r>
              <a:rPr lang="en-US" sz="1200" kern="1200" baseline="0" dirty="0">
                <a:solidFill>
                  <a:schemeClr val="tx1"/>
                </a:solidFill>
                <a:effectLst/>
                <a:latin typeface="+mn-lt"/>
                <a:ea typeface="+mn-ea"/>
                <a:cs typeface="+mn-cs"/>
              </a:rPr>
              <a:t> which </a:t>
            </a:r>
            <a:r>
              <a:rPr lang="en-US" sz="1200" kern="1200" dirty="0">
                <a:solidFill>
                  <a:schemeClr val="tx1"/>
                </a:solidFill>
                <a:effectLst/>
                <a:latin typeface="+mn-lt"/>
                <a:ea typeface="+mn-ea"/>
                <a:cs typeface="+mn-cs"/>
              </a:rPr>
              <a:t>she offers practical steps that groups of citizens, including health professionals, can take to integrate city neighborhoods.</a:t>
            </a:r>
          </a:p>
          <a:p>
            <a:endParaRPr lang="en-US" dirty="0"/>
          </a:p>
        </p:txBody>
      </p:sp>
      <p:sp>
        <p:nvSpPr>
          <p:cNvPr id="4" name="Slide Number Placeholder 3"/>
          <p:cNvSpPr>
            <a:spLocks noGrp="1"/>
          </p:cNvSpPr>
          <p:nvPr>
            <p:ph type="sldNum" sz="quarter" idx="10"/>
          </p:nvPr>
        </p:nvSpPr>
        <p:spPr/>
        <p:txBody>
          <a:bodyPr/>
          <a:lstStyle/>
          <a:p>
            <a:fld id="{E49D72B2-A601-CA44-8AA9-9EF034E71FD5}" type="slidenum">
              <a:rPr lang="en-US" smtClean="0"/>
              <a:pPr/>
              <a:t>14</a:t>
            </a:fld>
            <a:endParaRPr lang="en-US"/>
          </a:p>
        </p:txBody>
      </p:sp>
      <p:pic>
        <p:nvPicPr>
          <p:cNvPr id="5" name="Picture 4"/>
          <p:cNvPicPr>
            <a:picLocks noChangeAspect="1"/>
          </p:cNvPicPr>
          <p:nvPr/>
        </p:nvPicPr>
        <p:blipFill>
          <a:blip r:embed="rId3"/>
          <a:stretch>
            <a:fillRect/>
          </a:stretch>
        </p:blipFill>
        <p:spPr>
          <a:xfrm>
            <a:off x="1143000" y="704850"/>
            <a:ext cx="1041400" cy="1384300"/>
          </a:xfrm>
          <a:prstGeom prst="rect">
            <a:avLst/>
          </a:prstGeom>
        </p:spPr>
      </p:pic>
      <p:pic>
        <p:nvPicPr>
          <p:cNvPr id="6" name="Picture 5"/>
          <p:cNvPicPr>
            <a:picLocks noChangeAspect="1"/>
          </p:cNvPicPr>
          <p:nvPr/>
        </p:nvPicPr>
        <p:blipFill>
          <a:blip r:embed="rId4"/>
          <a:stretch>
            <a:fillRect/>
          </a:stretch>
        </p:blipFill>
        <p:spPr>
          <a:xfrm>
            <a:off x="2184400" y="1060449"/>
            <a:ext cx="971550" cy="1412875"/>
          </a:xfrm>
          <a:prstGeom prst="rect">
            <a:avLst/>
          </a:prstGeom>
        </p:spPr>
      </p:pic>
    </p:spTree>
    <p:extLst>
      <p:ext uri="{BB962C8B-B14F-4D97-AF65-F5344CB8AC3E}">
        <p14:creationId xmlns:p14="http://schemas.microsoft.com/office/powerpoint/2010/main" val="22406376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52399"/>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7010400" y="2052960"/>
            <a:ext cx="1981200" cy="1828800"/>
          </a:xfrm>
        </p:spPr>
        <p:txBody>
          <a:bodyPr anchor="ctr">
            <a:normAutofit/>
          </a:bodyPr>
          <a:lstStyle>
            <a:lvl1pPr marL="0" indent="0" algn="l">
              <a:buNone/>
              <a:defRPr sz="1900">
                <a:solidFill>
                  <a:srgbClr val="FFFFFF"/>
                </a:solidFill>
                <a:latin typeface="Trebuchet MS" panose="020B0603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Date Placeholder 9"/>
          <p:cNvSpPr>
            <a:spLocks noGrp="1"/>
          </p:cNvSpPr>
          <p:nvPr>
            <p:ph type="dt" sz="half" idx="10"/>
          </p:nvPr>
        </p:nvSpPr>
        <p:spPr/>
        <p:txBody>
          <a:bodyPr/>
          <a:lstStyle>
            <a:lvl1pPr>
              <a:defRPr>
                <a:solidFill>
                  <a:schemeClr val="bg2"/>
                </a:solidFill>
              </a:defRPr>
            </a:lvl1pPr>
          </a:lstStyle>
          <a:p>
            <a:fld id="{C28BFACF-C629-3848-8108-00BFAEF9BC9E}" type="datetimeFigureOut">
              <a:rPr lang="en-US" smtClean="0"/>
              <a:pPr/>
              <a:t>6/7/22</a:t>
            </a:fld>
            <a:endParaRPr lang="en-US"/>
          </a:p>
        </p:txBody>
      </p:sp>
      <p:sp>
        <p:nvSpPr>
          <p:cNvPr id="11" name="Slide Number Placeholder 10"/>
          <p:cNvSpPr>
            <a:spLocks noGrp="1"/>
          </p:cNvSpPr>
          <p:nvPr>
            <p:ph type="sldNum" sz="quarter" idx="11"/>
          </p:nvPr>
        </p:nvSpPr>
        <p:spPr/>
        <p:txBody>
          <a:bodyPr/>
          <a:lstStyle>
            <a:lvl1pPr>
              <a:defRPr>
                <a:solidFill>
                  <a:srgbClr val="FFFFFF"/>
                </a:solidFill>
              </a:defRPr>
            </a:lvl1pPr>
          </a:lstStyle>
          <a:p>
            <a:fld id="{994C1CE6-F7D0-8B47-86B8-8EF3A13DBF5D}" type="slidenum">
              <a:rPr lang="en-US" smtClean="0"/>
              <a:pPr/>
              <a:t>‹#›</a:t>
            </a:fld>
            <a:endParaRPr lang="en-US"/>
          </a:p>
        </p:txBody>
      </p:sp>
      <p:sp>
        <p:nvSpPr>
          <p:cNvPr id="12" name="Footer Placeholder 11"/>
          <p:cNvSpPr>
            <a:spLocks noGrp="1"/>
          </p:cNvSpPr>
          <p:nvPr>
            <p:ph type="ftr" sz="quarter" idx="12"/>
          </p:nvPr>
        </p:nvSpPr>
        <p:spPr/>
        <p:txBody>
          <a:bodyPr/>
          <a:lstStyle>
            <a:lvl1pPr>
              <a:defRPr>
                <a:solidFill>
                  <a:schemeClr val="bg2"/>
                </a:solidFill>
              </a:defRPr>
            </a:lvl1pPr>
          </a:lstStyle>
          <a:p>
            <a:endParaRPr lang="en-US"/>
          </a:p>
        </p:txBody>
      </p:sp>
      <p:sp>
        <p:nvSpPr>
          <p:cNvPr id="13" name="Title 12"/>
          <p:cNvSpPr>
            <a:spLocks noGrp="1"/>
          </p:cNvSpPr>
          <p:nvPr>
            <p:ph type="title"/>
          </p:nvPr>
        </p:nvSpPr>
        <p:spPr>
          <a:xfrm>
            <a:off x="457200" y="2052960"/>
            <a:ext cx="6324600" cy="1828800"/>
          </a:xfrm>
        </p:spPr>
        <p:txBody>
          <a:bodyPr/>
          <a:lstStyle>
            <a:lvl1pPr algn="r">
              <a:defRPr sz="4200" spc="150" baseline="0">
                <a:latin typeface="Trebuchet MS" panose="020B0603020202020204" pitchFamily="34" charset="0"/>
              </a:defRPr>
            </a:lvl1pPr>
          </a:lstStyle>
          <a:p>
            <a:r>
              <a:rPr lang="en-US" dirty="0"/>
              <a:t>Click to edit Master 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8BFACF-C629-3848-8108-00BFAEF9BC9E}" type="datetimeFigureOut">
              <a:rPr lang="en-US" smtClean="0"/>
              <a:pPr/>
              <a:t>6/7/22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4C1CE6-F7D0-8B47-86B8-8EF3A13DBF5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152400" y="147319"/>
            <a:ext cx="6705600"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10400" y="147319"/>
            <a:ext cx="1956046"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162800" y="274638"/>
            <a:ext cx="1676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8BFACF-C629-3848-8108-00BFAEF9BC9E}" type="datetimeFigureOut">
              <a:rPr lang="en-US" smtClean="0"/>
              <a:pPr/>
              <a:t>6/7/22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994C1CE6-F7D0-8B47-86B8-8EF3A13DBF5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Georgia" panose="02040502050405020303" pitchFamily="18" charset="0"/>
              </a:defRPr>
            </a:lvl1pPr>
            <a:lvl2pPr>
              <a:defRPr>
                <a:latin typeface="Georgia" panose="02040502050405020303" pitchFamily="18" charset="0"/>
              </a:defRPr>
            </a:lvl2pPr>
            <a:lvl3pPr>
              <a:defRPr>
                <a:latin typeface="Georgia" panose="02040502050405020303" pitchFamily="18" charset="0"/>
              </a:defRPr>
            </a:lvl3pPr>
            <a:lvl4pPr>
              <a:defRPr>
                <a:latin typeface="Georgia" panose="02040502050405020303" pitchFamily="18" charset="0"/>
              </a:defRPr>
            </a:lvl4pPr>
            <a:lvl5pPr>
              <a:defRPr>
                <a:latin typeface="Georgia" panose="02040502050405020303"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28BFACF-C629-3848-8108-00BFAEF9BC9E}" type="datetimeFigureOut">
              <a:rPr lang="en-US" smtClean="0"/>
              <a:pPr/>
              <a:t>6/7/22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4C1CE6-F7D0-8B47-86B8-8EF3A13DBF5D}" type="slidenum">
              <a:rPr lang="en-US" smtClean="0"/>
              <a:pPr/>
              <a:t>‹#›</a:t>
            </a:fld>
            <a:endParaRPr lang="en-US"/>
          </a:p>
        </p:txBody>
      </p:sp>
      <p:sp>
        <p:nvSpPr>
          <p:cNvPr id="7" name="Title 6"/>
          <p:cNvSpPr>
            <a:spLocks noGrp="1"/>
          </p:cNvSpPr>
          <p:nvPr>
            <p:ph type="title"/>
          </p:nvPr>
        </p:nvSpPr>
        <p:spPr/>
        <p:txBody>
          <a:bodyPr/>
          <a:lstStyle>
            <a:lvl1pPr>
              <a:defRPr>
                <a:latin typeface="Trebuchet MS" panose="020B0603020202020204" pitchFamily="34" charset="0"/>
              </a:defRPr>
            </a:lvl1pPr>
          </a:lstStyle>
          <a:p>
            <a:r>
              <a:rPr lang="en-US" dirty="0"/>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53923"/>
            <a:ext cx="6705600" cy="655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162799" y="2892277"/>
            <a:ext cx="1600201" cy="1645920"/>
          </a:xfrm>
        </p:spPr>
        <p:txBody>
          <a:bodyPr anchor="ctr"/>
          <a:lstStyle>
            <a:lvl1pPr marL="0" indent="0">
              <a:buNone/>
              <a:defRPr sz="2000">
                <a:solidFill>
                  <a:schemeClr val="bg2"/>
                </a:solidFill>
                <a:latin typeface="Trebuchet MS" panose="020B0603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9" name="Date Placeholder 8"/>
          <p:cNvSpPr>
            <a:spLocks noGrp="1"/>
          </p:cNvSpPr>
          <p:nvPr>
            <p:ph type="dt" sz="half" idx="10"/>
          </p:nvPr>
        </p:nvSpPr>
        <p:spPr/>
        <p:txBody>
          <a:bodyPr/>
          <a:lstStyle>
            <a:lvl1pPr>
              <a:defRPr>
                <a:solidFill>
                  <a:srgbClr val="FFFFFF"/>
                </a:solidFill>
              </a:defRPr>
            </a:lvl1pPr>
          </a:lstStyle>
          <a:p>
            <a:fld id="{C28BFACF-C629-3848-8108-00BFAEF9BC9E}" type="datetimeFigureOut">
              <a:rPr lang="en-US" smtClean="0"/>
              <a:pPr/>
              <a:t>6/7/22</a:t>
            </a:fld>
            <a:endParaRPr lang="en-US"/>
          </a:p>
        </p:txBody>
      </p:sp>
      <p:sp>
        <p:nvSpPr>
          <p:cNvPr id="10" name="Slide Number Placeholder 9"/>
          <p:cNvSpPr>
            <a:spLocks noGrp="1"/>
          </p:cNvSpPr>
          <p:nvPr>
            <p:ph type="sldNum" sz="quarter" idx="11"/>
          </p:nvPr>
        </p:nvSpPr>
        <p:spPr/>
        <p:txBody>
          <a:bodyPr/>
          <a:lstStyle>
            <a:lvl1pPr>
              <a:defRPr>
                <a:solidFill>
                  <a:schemeClr val="bg2"/>
                </a:solidFill>
              </a:defRPr>
            </a:lvl1pPr>
          </a:lstStyle>
          <a:p>
            <a:fld id="{994C1CE6-F7D0-8B47-86B8-8EF3A13DBF5D}" type="slidenum">
              <a:rPr lang="en-US" smtClean="0"/>
              <a:pPr/>
              <a:t>‹#›</a:t>
            </a:fld>
            <a:endParaRPr lang="en-US"/>
          </a:p>
        </p:txBody>
      </p:sp>
      <p:sp>
        <p:nvSpPr>
          <p:cNvPr id="11" name="Footer Placeholder 10"/>
          <p:cNvSpPr>
            <a:spLocks noGrp="1"/>
          </p:cNvSpPr>
          <p:nvPr>
            <p:ph type="ftr" sz="quarter" idx="12"/>
          </p:nvPr>
        </p:nvSpPr>
        <p:spPr/>
        <p:txBody>
          <a:bodyPr/>
          <a:lstStyle>
            <a:lvl1pPr>
              <a:defRPr>
                <a:solidFill>
                  <a:srgbClr val="FFFFFF"/>
                </a:solidFill>
              </a:defRPr>
            </a:lvl1pPr>
          </a:lstStyle>
          <a:p>
            <a:endParaRPr lang="en-US"/>
          </a:p>
        </p:txBody>
      </p:sp>
      <p:sp>
        <p:nvSpPr>
          <p:cNvPr id="12" name="Title 11"/>
          <p:cNvSpPr>
            <a:spLocks noGrp="1"/>
          </p:cNvSpPr>
          <p:nvPr>
            <p:ph type="title"/>
          </p:nvPr>
        </p:nvSpPr>
        <p:spPr>
          <a:xfrm>
            <a:off x="381000" y="2892277"/>
            <a:ext cx="6324600" cy="1645920"/>
          </a:xfrm>
        </p:spPr>
        <p:txBody>
          <a:bodyPr/>
          <a:lstStyle>
            <a:lvl1pPr algn="r">
              <a:defRPr sz="4200" spc="150" baseline="0">
                <a:latin typeface="Trebuchet MS" panose="020B0603020202020204" pitchFamily="34" charset="0"/>
              </a:defRPr>
            </a:lvl1pPr>
          </a:lstStyle>
          <a:p>
            <a:r>
              <a:rPr lang="en-US" dirty="0"/>
              <a:t>Click to edit Master title style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2800">
                <a:latin typeface="Georgia" panose="02040502050405020303" pitchFamily="18" charset="0"/>
              </a:defRPr>
            </a:lvl1pPr>
            <a:lvl2pPr>
              <a:defRPr sz="2400">
                <a:latin typeface="Georgia" panose="02040502050405020303" pitchFamily="18" charset="0"/>
              </a:defRPr>
            </a:lvl2pPr>
            <a:lvl3pPr>
              <a:defRPr sz="2000">
                <a:latin typeface="Georgia" panose="02040502050405020303" pitchFamily="18" charset="0"/>
              </a:defRPr>
            </a:lvl3pPr>
            <a:lvl4pPr>
              <a:defRPr sz="1800">
                <a:latin typeface="Georgia" panose="02040502050405020303" pitchFamily="18" charset="0"/>
              </a:defRPr>
            </a:lvl4pPr>
            <a:lvl5pPr>
              <a:defRPr sz="1800">
                <a:latin typeface="Georgia" panose="02040502050405020303" pitchFamily="18"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719072"/>
            <a:ext cx="4038600" cy="4407408"/>
          </a:xfrm>
        </p:spPr>
        <p:txBody>
          <a:bodyPr/>
          <a:lstStyle>
            <a:lvl1pPr>
              <a:defRPr sz="2800">
                <a:latin typeface="Georgia" panose="02040502050405020303" pitchFamily="18" charset="0"/>
              </a:defRPr>
            </a:lvl1pPr>
            <a:lvl2pPr>
              <a:defRPr sz="2400">
                <a:latin typeface="Georgia" panose="02040502050405020303" pitchFamily="18" charset="0"/>
              </a:defRPr>
            </a:lvl2pPr>
            <a:lvl3pPr>
              <a:defRPr sz="2000">
                <a:latin typeface="Georgia" panose="02040502050405020303" pitchFamily="18" charset="0"/>
              </a:defRPr>
            </a:lvl3pPr>
            <a:lvl4pPr>
              <a:defRPr sz="1800">
                <a:latin typeface="Georgia" panose="02040502050405020303" pitchFamily="18" charset="0"/>
              </a:defRPr>
            </a:lvl4pPr>
            <a:lvl5pPr>
              <a:defRPr sz="1800">
                <a:latin typeface="Georgia" panose="02040502050405020303" pitchFamily="18"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28BFACF-C629-3848-8108-00BFAEF9BC9E}" type="datetimeFigureOut">
              <a:rPr lang="en-US" smtClean="0"/>
              <a:pPr/>
              <a:t>6/7/22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4C1CE6-F7D0-8B47-86B8-8EF3A13DBF5D}" type="slidenum">
              <a:rPr lang="en-US" smtClean="0"/>
              <a:pPr/>
              <a:t>‹#›</a:t>
            </a:fld>
            <a:endParaRPr lang="en-US"/>
          </a:p>
        </p:txBody>
      </p:sp>
      <p:sp>
        <p:nvSpPr>
          <p:cNvPr id="8" name="Title 7"/>
          <p:cNvSpPr>
            <a:spLocks noGrp="1"/>
          </p:cNvSpPr>
          <p:nvPr>
            <p:ph type="title"/>
          </p:nvPr>
        </p:nvSpPr>
        <p:spPr/>
        <p:txBody>
          <a:bodyPr/>
          <a:lstStyle>
            <a:lvl1pPr>
              <a:defRPr>
                <a:latin typeface="Trebuchet MS" panose="020B0603020202020204" pitchFamily="34" charset="0"/>
              </a:defRPr>
            </a:lvl1pPr>
          </a:lstStyle>
          <a:p>
            <a:r>
              <a:rPr lang="en-US" dirty="0"/>
              <a:t>Click to edit Master 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639762"/>
          </a:xfrm>
        </p:spPr>
        <p:txBody>
          <a:bodyPr anchor="b"/>
          <a:lstStyle>
            <a:lvl1pPr marL="0" indent="0" algn="ctr">
              <a:buNone/>
              <a:defRPr sz="2400" b="0">
                <a:solidFill>
                  <a:schemeClr val="tx2"/>
                </a:solidFill>
                <a:latin typeface="Georgia" panose="020405020504050203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438399"/>
            <a:ext cx="4040188" cy="3687763"/>
          </a:xfrm>
        </p:spPr>
        <p:txBody>
          <a:bodyPr/>
          <a:lstStyle>
            <a:lvl1pPr>
              <a:defRPr sz="2400">
                <a:latin typeface="Georgia" panose="02040502050405020303" pitchFamily="18" charset="0"/>
              </a:defRPr>
            </a:lvl1pPr>
            <a:lvl2pPr>
              <a:defRPr sz="2000">
                <a:latin typeface="Georgia" panose="02040502050405020303" pitchFamily="18" charset="0"/>
              </a:defRPr>
            </a:lvl2pPr>
            <a:lvl3pPr>
              <a:defRPr sz="1800">
                <a:latin typeface="Georgia" panose="02040502050405020303" pitchFamily="18" charset="0"/>
              </a:defRPr>
            </a:lvl3pPr>
            <a:lvl4pPr>
              <a:defRPr sz="1600">
                <a:latin typeface="Georgia" panose="02040502050405020303" pitchFamily="18" charset="0"/>
              </a:defRPr>
            </a:lvl4pPr>
            <a:lvl5pPr>
              <a:defRPr sz="1600">
                <a:latin typeface="Georgia" panose="02040502050405020303" pitchFamily="18"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722438"/>
            <a:ext cx="4041775" cy="639762"/>
          </a:xfrm>
        </p:spPr>
        <p:txBody>
          <a:bodyPr anchor="b"/>
          <a:lstStyle>
            <a:lvl1pPr marL="0" indent="0" algn="ctr">
              <a:buNone/>
              <a:defRPr sz="2400" b="0">
                <a:solidFill>
                  <a:schemeClr val="tx2"/>
                </a:solidFill>
                <a:latin typeface="Georgia" panose="020405020504050203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438399"/>
            <a:ext cx="4041775" cy="3687763"/>
          </a:xfrm>
        </p:spPr>
        <p:txBody>
          <a:bodyPr/>
          <a:lstStyle>
            <a:lvl1pPr>
              <a:defRPr sz="2400">
                <a:latin typeface="Georgia" panose="02040502050405020303" pitchFamily="18" charset="0"/>
              </a:defRPr>
            </a:lvl1pPr>
            <a:lvl2pPr>
              <a:defRPr sz="2000">
                <a:latin typeface="Georgia" panose="02040502050405020303" pitchFamily="18" charset="0"/>
              </a:defRPr>
            </a:lvl2pPr>
            <a:lvl3pPr>
              <a:defRPr sz="1800">
                <a:latin typeface="Georgia" panose="02040502050405020303" pitchFamily="18" charset="0"/>
              </a:defRPr>
            </a:lvl3pPr>
            <a:lvl4pPr>
              <a:defRPr sz="1600">
                <a:latin typeface="Georgia" panose="02040502050405020303" pitchFamily="18" charset="0"/>
              </a:defRPr>
            </a:lvl4pPr>
            <a:lvl5pPr>
              <a:defRPr sz="1600">
                <a:latin typeface="Georgia" panose="02040502050405020303" pitchFamily="18"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28BFACF-C629-3848-8108-00BFAEF9BC9E}" type="datetimeFigureOut">
              <a:rPr lang="en-US" smtClean="0"/>
              <a:pPr/>
              <a:t>6/7/22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4C1CE6-F7D0-8B47-86B8-8EF3A13DBF5D}" type="slidenum">
              <a:rPr lang="en-US" smtClean="0"/>
              <a:pPr/>
              <a:t>‹#›</a:t>
            </a:fld>
            <a:endParaRPr lang="en-US"/>
          </a:p>
        </p:txBody>
      </p:sp>
      <p:sp>
        <p:nvSpPr>
          <p:cNvPr id="10" name="Title 9"/>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28BFACF-C629-3848-8108-00BFAEF9BC9E}" type="datetimeFigureOut">
              <a:rPr lang="en-US" smtClean="0"/>
              <a:pPr/>
              <a:t>6/7/22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4C1CE6-F7D0-8B47-86B8-8EF3A13DBF5D}" type="slidenum">
              <a:rPr lang="en-US" smtClean="0"/>
              <a:pPr/>
              <a:t>‹#›</a:t>
            </a:fld>
            <a:endParaRPr lang="en-US"/>
          </a:p>
        </p:txBody>
      </p:sp>
      <p:sp>
        <p:nvSpPr>
          <p:cNvPr id="6" name="Title 5"/>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52400" y="150919"/>
            <a:ext cx="8831802"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C28BFACF-C629-3848-8108-00BFAEF9BC9E}" type="datetimeFigureOut">
              <a:rPr lang="en-US" smtClean="0"/>
              <a:pPr/>
              <a:t>6/7/22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94C1CE6-F7D0-8B47-86B8-8EF3A13DBF5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10400" y="150876"/>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152400" y="152400"/>
            <a:ext cx="67056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09600" y="304800"/>
            <a:ext cx="5867400" cy="5853113"/>
          </a:xfrm>
        </p:spPr>
        <p:txBody>
          <a:bodyPr/>
          <a:lstStyle>
            <a:lvl1pPr>
              <a:defRPr sz="3200"/>
            </a:lvl1pPr>
            <a:lvl2pPr>
              <a:defRPr sz="2800">
                <a:latin typeface="Georgia" panose="02040502050405020303" pitchFamily="18" charset="0"/>
              </a:defRPr>
            </a:lvl2pPr>
            <a:lvl3pPr>
              <a:defRPr sz="2400">
                <a:latin typeface="Georgia" panose="02040502050405020303" pitchFamily="18" charset="0"/>
              </a:defRPr>
            </a:lvl3pPr>
            <a:lvl4pPr>
              <a:defRPr sz="2000">
                <a:latin typeface="Georgia" panose="02040502050405020303" pitchFamily="18" charset="0"/>
              </a:defRPr>
            </a:lvl4pPr>
            <a:lvl5pPr>
              <a:defRPr sz="2000">
                <a:latin typeface="Georgia" panose="02040502050405020303" pitchFamily="18"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7159752" y="2130552"/>
            <a:ext cx="1673352" cy="2816352"/>
          </a:xfrm>
        </p:spPr>
        <p:txBody>
          <a:bodyPr tIns="0"/>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28BFACF-C629-3848-8108-00BFAEF9BC9E}" type="datetimeFigureOut">
              <a:rPr lang="en-US" smtClean="0"/>
              <a:pPr/>
              <a:t>6/7/22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ln>
            <a:noFill/>
          </a:ln>
        </p:spPr>
        <p:txBody>
          <a:bodyPr/>
          <a:lstStyle>
            <a:lvl1pPr>
              <a:defRPr>
                <a:solidFill>
                  <a:srgbClr val="FFFFFF"/>
                </a:solidFill>
              </a:defRPr>
            </a:lvl1pPr>
          </a:lstStyle>
          <a:p>
            <a:fld id="{994C1CE6-F7D0-8B47-86B8-8EF3A13DBF5D}" type="slidenum">
              <a:rPr lang="en-US" smtClean="0"/>
              <a:pPr/>
              <a:t>‹#›</a:t>
            </a:fld>
            <a:endParaRPr lang="en-US"/>
          </a:p>
        </p:txBody>
      </p:sp>
      <p:sp>
        <p:nvSpPr>
          <p:cNvPr id="11" name="Title 10"/>
          <p:cNvSpPr>
            <a:spLocks noGrp="1"/>
          </p:cNvSpPr>
          <p:nvPr>
            <p:ph type="title"/>
          </p:nvPr>
        </p:nvSpPr>
        <p:spPr>
          <a:xfrm>
            <a:off x="7159752" y="457200"/>
            <a:ext cx="1675660" cy="1673352"/>
          </a:xfrm>
        </p:spPr>
        <p:txBody>
          <a:bodyPr anchor="b"/>
          <a:lstStyle>
            <a:lvl1pPr algn="l">
              <a:defRPr sz="2000" spc="150" baseline="0"/>
            </a:lvl1pPr>
          </a:lstStyle>
          <a:p>
            <a:r>
              <a:rPr lang="en-US"/>
              <a:t>Click to edit Master title style</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7010400" y="150876"/>
            <a:ext cx="1981200" cy="65562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52400" y="152400"/>
            <a:ext cx="6705600" cy="65532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7162800" y="2133600"/>
            <a:ext cx="1676400" cy="2971800"/>
          </a:xfrm>
        </p:spPr>
        <p:txBody>
          <a:bodyPr tIns="0"/>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28BFACF-C629-3848-8108-00BFAEF9BC9E}" type="datetimeFigureOut">
              <a:rPr lang="en-US" smtClean="0"/>
              <a:pPr/>
              <a:t>6/7/22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4C1CE6-F7D0-8B47-86B8-8EF3A13DBF5D}" type="slidenum">
              <a:rPr lang="en-US" smtClean="0"/>
              <a:pPr/>
              <a:t>‹#›</a:t>
            </a:fld>
            <a:endParaRPr lang="en-US"/>
          </a:p>
        </p:txBody>
      </p:sp>
      <p:sp>
        <p:nvSpPr>
          <p:cNvPr id="10" name="Title 9"/>
          <p:cNvSpPr>
            <a:spLocks noGrp="1"/>
          </p:cNvSpPr>
          <p:nvPr>
            <p:ph type="title"/>
          </p:nvPr>
        </p:nvSpPr>
        <p:spPr>
          <a:xfrm>
            <a:off x="7162800" y="460248"/>
            <a:ext cx="1676400" cy="1673352"/>
          </a:xfrm>
        </p:spPr>
        <p:txBody>
          <a:bodyPr anchor="b"/>
          <a:lstStyle>
            <a:lvl1pPr algn="l">
              <a:defRPr sz="2000" spc="150" baseline="0">
                <a:solidFill>
                  <a:schemeClr val="tx2"/>
                </a:solidFill>
              </a:defRPr>
            </a:lvl1pPr>
          </a:lstStyle>
          <a:p>
            <a:r>
              <a:rPr lang="en-US"/>
              <a:t>Click to edit Master title style</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2400" y="1634971"/>
            <a:ext cx="8831802" cy="50454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399" y="152400"/>
            <a:ext cx="8814047" cy="13464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81000" y="355847"/>
            <a:ext cx="8381260" cy="1054394"/>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380999" y="1719071"/>
            <a:ext cx="8407893" cy="440740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370888" y="6356350"/>
            <a:ext cx="2133600" cy="274320"/>
          </a:xfrm>
          <a:prstGeom prst="rect">
            <a:avLst/>
          </a:prstGeom>
        </p:spPr>
        <p:txBody>
          <a:bodyPr vert="horz" lIns="91440" tIns="45720" rIns="91440" bIns="45720" rtlCol="0" anchor="ctr"/>
          <a:lstStyle>
            <a:lvl1pPr algn="l">
              <a:defRPr sz="1100">
                <a:solidFill>
                  <a:schemeClr val="tx2"/>
                </a:solidFill>
              </a:defRPr>
            </a:lvl1pPr>
          </a:lstStyle>
          <a:p>
            <a:fld id="{C28BFACF-C629-3848-8108-00BFAEF9BC9E}" type="datetimeFigureOut">
              <a:rPr lang="en-US" smtClean="0"/>
              <a:pPr/>
              <a:t>6/7/22</a:t>
            </a:fld>
            <a:endParaRPr lang="en-US"/>
          </a:p>
        </p:txBody>
      </p:sp>
      <p:sp>
        <p:nvSpPr>
          <p:cNvPr id="5" name="Footer Placeholder 4"/>
          <p:cNvSpPr>
            <a:spLocks noGrp="1"/>
          </p:cNvSpPr>
          <p:nvPr>
            <p:ph type="ftr" sz="quarter" idx="3"/>
          </p:nvPr>
        </p:nvSpPr>
        <p:spPr>
          <a:xfrm>
            <a:off x="3048000" y="6356350"/>
            <a:ext cx="3352800" cy="274320"/>
          </a:xfrm>
          <a:prstGeom prst="rect">
            <a:avLst/>
          </a:prstGeom>
        </p:spPr>
        <p:txBody>
          <a:bodyPr vert="horz" lIns="91440" tIns="45720" rIns="91440" bIns="45720" rtlCol="0" anchor="ctr"/>
          <a:lstStyle>
            <a:lvl1pPr algn="ctr">
              <a:defRPr sz="1100">
                <a:solidFill>
                  <a:schemeClr val="tx2"/>
                </a:solidFill>
              </a:defRPr>
            </a:lvl1pPr>
          </a:lstStyle>
          <a:p>
            <a:endParaRPr lang="en-US"/>
          </a:p>
        </p:txBody>
      </p:sp>
      <p:sp>
        <p:nvSpPr>
          <p:cNvPr id="6" name="Slide Number Placeholder 5"/>
          <p:cNvSpPr>
            <a:spLocks noGrp="1"/>
          </p:cNvSpPr>
          <p:nvPr>
            <p:ph type="sldNum" sz="quarter" idx="4"/>
          </p:nvPr>
        </p:nvSpPr>
        <p:spPr>
          <a:xfrm>
            <a:off x="8234680" y="6355080"/>
            <a:ext cx="582966" cy="274320"/>
          </a:xfrm>
          <a:prstGeom prst="rect">
            <a:avLst/>
          </a:prstGeom>
          <a:ln w="19050">
            <a:noFill/>
          </a:ln>
        </p:spPr>
        <p:txBody>
          <a:bodyPr vert="horz" lIns="91440" tIns="45720" rIns="91440" bIns="45720" rtlCol="0" anchor="ctr"/>
          <a:lstStyle>
            <a:lvl1pPr algn="ctr">
              <a:defRPr sz="1100">
                <a:solidFill>
                  <a:schemeClr val="tx2"/>
                </a:solidFill>
              </a:defRPr>
            </a:lvl1pPr>
          </a:lstStyle>
          <a:p>
            <a:fld id="{994C1CE6-F7D0-8B47-86B8-8EF3A13DBF5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3200" kern="1200" cap="all" spc="200" baseline="0">
          <a:ln>
            <a:noFill/>
          </a:ln>
          <a:solidFill>
            <a:schemeClr val="bg1"/>
          </a:solidFill>
          <a:effectLst/>
          <a:latin typeface="Trebuchet MS" panose="020B0603020202020204" pitchFamily="34" charset="0"/>
          <a:ea typeface="+mj-ea"/>
          <a:cs typeface="+mj-cs"/>
        </a:defRPr>
      </a:lvl1pPr>
    </p:titleStyle>
    <p:body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Arial Unicode MS" panose="020B0604020202020204" pitchFamily="34" charset="-128"/>
          <a:ea typeface="Arial Unicode MS" panose="020B0604020202020204" pitchFamily="34" charset="-128"/>
          <a:cs typeface="Arial Unicode MS" panose="020B0604020202020204" pitchFamily="34" charset="-128"/>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Arial Unicode MS" panose="020B0604020202020204" pitchFamily="34" charset="-128"/>
          <a:ea typeface="Arial Unicode MS" panose="020B0604020202020204" pitchFamily="34" charset="-128"/>
          <a:cs typeface="Arial Unicode MS" panose="020B0604020202020204" pitchFamily="34" charset="-128"/>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Arial Unicode MS" panose="020B0604020202020204" pitchFamily="34" charset="-128"/>
          <a:ea typeface="Arial Unicode MS" panose="020B0604020202020204" pitchFamily="34" charset="-128"/>
          <a:cs typeface="Arial Unicode MS" panose="020B0604020202020204" pitchFamily="34" charset="-128"/>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Arial Unicode MS" panose="020B0604020202020204" pitchFamily="34" charset="-128"/>
          <a:ea typeface="Arial Unicode MS" panose="020B0604020202020204" pitchFamily="34" charset="-128"/>
          <a:cs typeface="Arial Unicode MS" panose="020B0604020202020204" pitchFamily="34" charset="-128"/>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Arial Unicode MS" panose="020B0604020202020204" pitchFamily="34" charset="-128"/>
          <a:ea typeface="Arial Unicode MS" panose="020B0604020202020204" pitchFamily="34" charset="-128"/>
          <a:cs typeface="Arial Unicode MS" panose="020B0604020202020204" pitchFamily="34" charset="-128"/>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tiff"/><Relationship Id="rId1" Type="http://schemas.openxmlformats.org/officeDocument/2006/relationships/slideLayout" Target="../slideLayouts/slideLayout2.xml"/><Relationship Id="rId4" Type="http://schemas.openxmlformats.org/officeDocument/2006/relationships/image" Target="../media/image13.tiff"/></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6996967" y="2084212"/>
            <a:ext cx="2243667" cy="3285834"/>
          </a:xfrm>
        </p:spPr>
        <p:txBody>
          <a:bodyPr>
            <a:normAutofit/>
          </a:bodyPr>
          <a:lstStyle/>
          <a:p>
            <a:r>
              <a:rPr lang="en-US" sz="1600" dirty="0"/>
              <a:t>Helena Hansen</a:t>
            </a:r>
          </a:p>
          <a:p>
            <a:r>
              <a:rPr lang="en-US" sz="1600" dirty="0"/>
              <a:t>MD, Ph.D.</a:t>
            </a:r>
          </a:p>
          <a:p>
            <a:endParaRPr lang="en-US" sz="1600" dirty="0"/>
          </a:p>
          <a:p>
            <a:r>
              <a:rPr lang="en-US" sz="1600" dirty="0"/>
              <a:t>UCLA </a:t>
            </a:r>
          </a:p>
          <a:p>
            <a:r>
              <a:rPr lang="en-US" sz="1600"/>
              <a:t>David Geffen School </a:t>
            </a:r>
            <a:r>
              <a:rPr lang="en-US" sz="1600" dirty="0"/>
              <a:t>of </a:t>
            </a:r>
          </a:p>
          <a:p>
            <a:r>
              <a:rPr lang="en-US" sz="1600" dirty="0"/>
              <a:t>Medicine</a:t>
            </a:r>
          </a:p>
          <a:p>
            <a:endParaRPr lang="en-US" sz="1600" dirty="0"/>
          </a:p>
        </p:txBody>
      </p:sp>
      <p:sp>
        <p:nvSpPr>
          <p:cNvPr id="3" name="Title 2"/>
          <p:cNvSpPr>
            <a:spLocks noGrp="1"/>
          </p:cNvSpPr>
          <p:nvPr>
            <p:ph type="title"/>
          </p:nvPr>
        </p:nvSpPr>
        <p:spPr>
          <a:xfrm>
            <a:off x="-304886" y="1903351"/>
            <a:ext cx="7068554" cy="3048000"/>
          </a:xfrm>
        </p:spPr>
        <p:txBody>
          <a:bodyPr/>
          <a:lstStyle/>
          <a:p>
            <a:r>
              <a:rPr lang="en-US" sz="3600" dirty="0"/>
              <a:t>Structural competency</a:t>
            </a:r>
            <a:br>
              <a:rPr lang="en-US" sz="3600" dirty="0"/>
            </a:br>
            <a:br>
              <a:rPr lang="en-US" sz="3600" dirty="0"/>
            </a:br>
            <a:r>
              <a:rPr lang="en-US" sz="3600" dirty="0"/>
              <a:t> </a:t>
            </a:r>
            <a:r>
              <a:rPr lang="en-US" sz="3200" dirty="0"/>
              <a:t>Social determinants of health and the treatment of co-occurring disorders</a:t>
            </a:r>
          </a:p>
        </p:txBody>
      </p:sp>
    </p:spTree>
    <p:extLst>
      <p:ext uri="{BB962C8B-B14F-4D97-AF65-F5344CB8AC3E}">
        <p14:creationId xmlns:p14="http://schemas.microsoft.com/office/powerpoint/2010/main" val="35793140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endParaRPr lang="en-US" i="1" dirty="0"/>
          </a:p>
          <a:p>
            <a:r>
              <a:rPr lang="en-US" b="1" i="1" u="sng" dirty="0"/>
              <a:t>Recognizing the structures that shape clinical interactions</a:t>
            </a:r>
            <a:r>
              <a:rPr lang="en-US" b="1" u="sng" dirty="0"/>
              <a:t> </a:t>
            </a:r>
          </a:p>
          <a:p>
            <a:endParaRPr lang="en-US" dirty="0"/>
          </a:p>
          <a:p>
            <a:pPr lvl="0"/>
            <a:endParaRPr lang="en-US" i="1" dirty="0"/>
          </a:p>
          <a:p>
            <a:r>
              <a:rPr lang="en-US" b="1" i="1" u="sng" dirty="0"/>
              <a:t>Rearticulating “cultural” presentations in structural terms</a:t>
            </a:r>
          </a:p>
          <a:p>
            <a:endParaRPr lang="en-US" i="1" dirty="0"/>
          </a:p>
          <a:p>
            <a:endParaRPr lang="en-US" i="1" dirty="0"/>
          </a:p>
          <a:p>
            <a:r>
              <a:rPr lang="en-US" b="1" i="1" dirty="0"/>
              <a:t>Observing and practicing structural intervention </a:t>
            </a:r>
          </a:p>
          <a:p>
            <a:endParaRPr lang="en-US" b="1" i="1" dirty="0"/>
          </a:p>
          <a:p>
            <a:endParaRPr lang="en-US" b="1" i="1" dirty="0"/>
          </a:p>
          <a:p>
            <a:r>
              <a:rPr lang="en-US" b="1" i="1" dirty="0"/>
              <a:t>Developing Structural Humility</a:t>
            </a:r>
            <a:r>
              <a:rPr lang="en-US" b="1" dirty="0"/>
              <a:t> </a:t>
            </a:r>
            <a:r>
              <a:rPr lang="en-US" b="1" i="1" dirty="0"/>
              <a:t>(e.g. through collaborations)</a:t>
            </a:r>
          </a:p>
          <a:p>
            <a:pPr lvl="0"/>
            <a:endParaRPr lang="en-US" b="1" dirty="0"/>
          </a:p>
          <a:p>
            <a:endParaRPr lang="en-US" dirty="0"/>
          </a:p>
        </p:txBody>
      </p:sp>
      <p:sp>
        <p:nvSpPr>
          <p:cNvPr id="3" name="Title 2"/>
          <p:cNvSpPr>
            <a:spLocks noGrp="1"/>
          </p:cNvSpPr>
          <p:nvPr>
            <p:ph type="title"/>
          </p:nvPr>
        </p:nvSpPr>
        <p:spPr/>
        <p:txBody>
          <a:bodyPr/>
          <a:lstStyle/>
          <a:p>
            <a:r>
              <a:rPr lang="en-US" dirty="0"/>
              <a:t>The Competencies</a:t>
            </a:r>
          </a:p>
        </p:txBody>
      </p:sp>
    </p:spTree>
    <p:extLst>
      <p:ext uri="{BB962C8B-B14F-4D97-AF65-F5344CB8AC3E}">
        <p14:creationId xmlns:p14="http://schemas.microsoft.com/office/powerpoint/2010/main" val="17417466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le 1">
            <a:extLst>
              <a:ext uri="{FF2B5EF4-FFF2-40B4-BE49-F238E27FC236}">
                <a16:creationId xmlns:a16="http://schemas.microsoft.com/office/drawing/2014/main" id="{4B2E9574-A31C-D949-9385-33F61B6BE7D1}"/>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82946" name="Content Placeholder 3">
            <a:extLst>
              <a:ext uri="{FF2B5EF4-FFF2-40B4-BE49-F238E27FC236}">
                <a16:creationId xmlns:a16="http://schemas.microsoft.com/office/drawing/2014/main" id="{9AC49B6F-E746-7A46-9C00-2DD6106E245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3773" y="151130"/>
            <a:ext cx="8816454" cy="6605517"/>
          </a:xfrm>
        </p:spPr>
      </p:pic>
    </p:spTree>
    <p:extLst>
      <p:ext uri="{BB962C8B-B14F-4D97-AF65-F5344CB8AC3E}">
        <p14:creationId xmlns:p14="http://schemas.microsoft.com/office/powerpoint/2010/main" val="34366617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07632" y="1353630"/>
            <a:ext cx="8407893" cy="4407408"/>
          </a:xfrm>
        </p:spPr>
        <p:txBody>
          <a:bodyPr/>
          <a:lstStyle/>
          <a:p>
            <a:endParaRPr lang="en-US" dirty="0"/>
          </a:p>
          <a:p>
            <a:pPr marL="0" indent="0">
              <a:buFontTx/>
              <a:buNone/>
              <a:defRPr/>
            </a:pPr>
            <a:endParaRPr lang="en-US" dirty="0"/>
          </a:p>
          <a:p>
            <a:pPr>
              <a:defRPr/>
            </a:pPr>
            <a:r>
              <a:rPr lang="en-US" dirty="0">
                <a:solidFill>
                  <a:schemeClr val="accent1"/>
                </a:solidFill>
              </a:rPr>
              <a:t>Electronic Medical Records</a:t>
            </a:r>
          </a:p>
          <a:p>
            <a:pPr>
              <a:defRPr/>
            </a:pPr>
            <a:r>
              <a:rPr lang="en-US" dirty="0">
                <a:solidFill>
                  <a:schemeClr val="accent1"/>
                </a:solidFill>
              </a:rPr>
              <a:t>Medical-Legal Partnerships</a:t>
            </a:r>
          </a:p>
          <a:p>
            <a:pPr>
              <a:defRPr/>
            </a:pPr>
            <a:r>
              <a:rPr lang="en-US" dirty="0">
                <a:solidFill>
                  <a:schemeClr val="accent1"/>
                </a:solidFill>
              </a:rPr>
              <a:t>Social Prescribing</a:t>
            </a:r>
          </a:p>
          <a:p>
            <a:pPr>
              <a:defRPr/>
            </a:pPr>
            <a:r>
              <a:rPr lang="en-US" dirty="0">
                <a:solidFill>
                  <a:schemeClr val="accent1"/>
                </a:solidFill>
              </a:rPr>
              <a:t>Peer Navigation/Community Health Workers</a:t>
            </a:r>
          </a:p>
          <a:p>
            <a:endParaRPr lang="en-US" dirty="0"/>
          </a:p>
        </p:txBody>
      </p:sp>
      <p:sp>
        <p:nvSpPr>
          <p:cNvPr id="3" name="Title 2"/>
          <p:cNvSpPr>
            <a:spLocks noGrp="1"/>
          </p:cNvSpPr>
          <p:nvPr>
            <p:ph type="title"/>
          </p:nvPr>
        </p:nvSpPr>
        <p:spPr>
          <a:xfrm>
            <a:off x="407632" y="533066"/>
            <a:ext cx="8381260" cy="1054394"/>
          </a:xfrm>
        </p:spPr>
        <p:txBody>
          <a:bodyPr/>
          <a:lstStyle/>
          <a:p>
            <a:r>
              <a:rPr lang="en-US" dirty="0"/>
              <a:t>In-clinic structural intervention</a:t>
            </a:r>
            <a:br>
              <a:rPr lang="en-US" dirty="0"/>
            </a:br>
            <a:endParaRPr lang="en-US" dirty="0"/>
          </a:p>
        </p:txBody>
      </p:sp>
      <p:pic>
        <p:nvPicPr>
          <p:cNvPr id="5" name="Picture 4"/>
          <p:cNvPicPr>
            <a:picLocks noChangeAspect="1"/>
          </p:cNvPicPr>
          <p:nvPr/>
        </p:nvPicPr>
        <p:blipFill>
          <a:blip r:embed="rId3"/>
          <a:stretch>
            <a:fillRect/>
          </a:stretch>
        </p:blipFill>
        <p:spPr>
          <a:xfrm>
            <a:off x="0" y="4190396"/>
            <a:ext cx="4695668" cy="2513487"/>
          </a:xfrm>
          <a:prstGeom prst="rect">
            <a:avLst/>
          </a:prstGeom>
        </p:spPr>
      </p:pic>
      <p:pic>
        <p:nvPicPr>
          <p:cNvPr id="7" name="Picture 6"/>
          <p:cNvPicPr>
            <a:picLocks noChangeAspect="1"/>
          </p:cNvPicPr>
          <p:nvPr/>
        </p:nvPicPr>
        <p:blipFill>
          <a:blip r:embed="rId4"/>
          <a:stretch>
            <a:fillRect/>
          </a:stretch>
        </p:blipFill>
        <p:spPr>
          <a:xfrm>
            <a:off x="4340560" y="3737209"/>
            <a:ext cx="4666852" cy="1709931"/>
          </a:xfrm>
          <a:prstGeom prst="rect">
            <a:avLst/>
          </a:prstGeom>
        </p:spPr>
      </p:pic>
    </p:spTree>
    <p:extLst>
      <p:ext uri="{BB962C8B-B14F-4D97-AF65-F5344CB8AC3E}">
        <p14:creationId xmlns:p14="http://schemas.microsoft.com/office/powerpoint/2010/main" val="31638429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a:extLst>
              <a:ext uri="{FF2B5EF4-FFF2-40B4-BE49-F238E27FC236}">
                <a16:creationId xmlns:a16="http://schemas.microsoft.com/office/drawing/2014/main" id="{01E68FB9-8A8D-2347-9001-3BDFD81E390A}"/>
              </a:ext>
            </a:extLst>
          </p:cNvPr>
          <p:cNvSpPr>
            <a:spLocks noGrp="1" noChangeArrowheads="1"/>
          </p:cNvSpPr>
          <p:nvPr>
            <p:ph type="title"/>
          </p:nvPr>
        </p:nvSpPr>
        <p:spPr>
          <a:xfrm>
            <a:off x="304800" y="-117475"/>
            <a:ext cx="8229600" cy="1143000"/>
          </a:xfrm>
        </p:spPr>
        <p:txBody>
          <a:bodyPr/>
          <a:lstStyle/>
          <a:p>
            <a:r>
              <a:rPr lang="en-US" altLang="en-US">
                <a:solidFill>
                  <a:srgbClr val="FFC000"/>
                </a:solidFill>
                <a:ea typeface="ＭＳ Ｐゴシック" panose="020B0600070205080204" pitchFamily="34" charset="-128"/>
              </a:rPr>
              <a:t>Community Partnerships</a:t>
            </a:r>
          </a:p>
        </p:txBody>
      </p:sp>
      <p:pic>
        <p:nvPicPr>
          <p:cNvPr id="91138" name="Content Placeholder 3">
            <a:extLst>
              <a:ext uri="{FF2B5EF4-FFF2-40B4-BE49-F238E27FC236}">
                <a16:creationId xmlns:a16="http://schemas.microsoft.com/office/drawing/2014/main" id="{E9598165-96A7-9F44-9853-A16F52425F1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914400"/>
            <a:ext cx="4800600" cy="5181600"/>
          </a:xfrm>
        </p:spPr>
      </p:pic>
      <p:pic>
        <p:nvPicPr>
          <p:cNvPr id="91139" name="Picture 4">
            <a:extLst>
              <a:ext uri="{FF2B5EF4-FFF2-40B4-BE49-F238E27FC236}">
                <a16:creationId xmlns:a16="http://schemas.microsoft.com/office/drawing/2014/main" id="{8DE8C47C-C2AC-984D-9C44-52ED108FC7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895600"/>
            <a:ext cx="43434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0" name="Picture 5">
            <a:extLst>
              <a:ext uri="{FF2B5EF4-FFF2-40B4-BE49-F238E27FC236}">
                <a16:creationId xmlns:a16="http://schemas.microsoft.com/office/drawing/2014/main" id="{439D3833-1606-984B-A7E2-F4CE7D4B38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3138" y="914400"/>
            <a:ext cx="4360862"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31841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p:txBody>
          <a:bodyPr/>
          <a:lstStyle/>
          <a:p>
            <a:r>
              <a:rPr lang="en-US" dirty="0">
                <a:latin typeface="Arial" charset="0"/>
              </a:rPr>
              <a:t>Cross-sector collaborations</a:t>
            </a:r>
          </a:p>
        </p:txBody>
      </p:sp>
      <p:pic>
        <p:nvPicPr>
          <p:cNvPr id="27650" name="Content Placeholder 1"/>
          <p:cNvPicPr>
            <a:picLocks noGrp="1" noChangeAspect="1"/>
          </p:cNvPicPr>
          <p:nvPr>
            <p:ph idx="1"/>
          </p:nvPr>
        </p:nvPicPr>
        <p:blipFill>
          <a:blip r:embed="rId3">
            <a:extLst>
              <a:ext uri="{28A0092B-C50C-407E-A947-70E740481C1C}">
                <a14:useLocalDpi xmlns:a14="http://schemas.microsoft.com/office/drawing/2010/main" val="0"/>
              </a:ext>
            </a:extLst>
          </a:blip>
          <a:srcRect l="2573" r="2573"/>
          <a:stretch>
            <a:fillRect/>
          </a:stretch>
        </p:blipFill>
        <p:spPr>
          <a:xfrm>
            <a:off x="0" y="1511300"/>
            <a:ext cx="9144000" cy="5211763"/>
          </a:xfrm>
        </p:spPr>
      </p:pic>
      <p:pic>
        <p:nvPicPr>
          <p:cNvPr id="2" name="Picture 1"/>
          <p:cNvPicPr>
            <a:picLocks noChangeAspect="1"/>
          </p:cNvPicPr>
          <p:nvPr/>
        </p:nvPicPr>
        <p:blipFill>
          <a:blip r:embed="rId4"/>
          <a:stretch>
            <a:fillRect/>
          </a:stretch>
        </p:blipFill>
        <p:spPr>
          <a:xfrm>
            <a:off x="381000" y="1511300"/>
            <a:ext cx="2690380" cy="3835400"/>
          </a:xfrm>
          <a:prstGeom prst="rect">
            <a:avLst/>
          </a:prstGeom>
        </p:spPr>
      </p:pic>
    </p:spTree>
    <p:extLst>
      <p:ext uri="{BB962C8B-B14F-4D97-AF65-F5344CB8AC3E}">
        <p14:creationId xmlns:p14="http://schemas.microsoft.com/office/powerpoint/2010/main" val="16433522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p:txBody>
          <a:bodyPr/>
          <a:lstStyle/>
          <a:p>
            <a:r>
              <a:rPr lang="en-US">
                <a:solidFill>
                  <a:srgbClr val="FFFF00"/>
                </a:solidFill>
                <a:latin typeface="Arial" charset="0"/>
              </a:rPr>
              <a:t>Drug War Disparities</a:t>
            </a:r>
          </a:p>
        </p:txBody>
      </p:sp>
      <p:pic>
        <p:nvPicPr>
          <p:cNvPr id="26626" name="Picture 4"/>
          <p:cNvPicPr>
            <a:picLocks noGrp="1" noChangeAspect="1"/>
          </p:cNvPicPr>
          <p:nvPr>
            <p:ph idx="1"/>
          </p:nvPr>
        </p:nvPicPr>
        <p:blipFill>
          <a:blip r:embed="rId3">
            <a:extLst>
              <a:ext uri="{28A0092B-C50C-407E-A947-70E740481C1C}">
                <a14:useLocalDpi xmlns:a14="http://schemas.microsoft.com/office/drawing/2010/main" val="0"/>
              </a:ext>
            </a:extLst>
          </a:blip>
          <a:srcRect t="864" b="864"/>
          <a:stretch>
            <a:fillRect/>
          </a:stretch>
        </p:blipFill>
        <p:spPr>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5400">
                <a:solidFill>
                  <a:srgbClr val="000000"/>
                </a:solidFill>
                <a:miter lim="800000"/>
                <a:headEnd/>
                <a:tailEnd/>
              </a14:hiddenLine>
            </a:ext>
          </a:extLst>
        </p:spPr>
      </p:pic>
    </p:spTree>
    <p:extLst>
      <p:ext uri="{BB962C8B-B14F-4D97-AF65-F5344CB8AC3E}">
        <p14:creationId xmlns:p14="http://schemas.microsoft.com/office/powerpoint/2010/main" val="29836846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rcRect t="3801" b="3801"/>
          <a:stretch>
            <a:fillRect/>
          </a:stretch>
        </p:blipFill>
        <p:spPr>
          <a:xfrm>
            <a:off x="0" y="1410240"/>
            <a:ext cx="9272298" cy="5447759"/>
          </a:xfrm>
        </p:spPr>
      </p:pic>
      <p:sp>
        <p:nvSpPr>
          <p:cNvPr id="3" name="Title 2"/>
          <p:cNvSpPr>
            <a:spLocks noGrp="1"/>
          </p:cNvSpPr>
          <p:nvPr>
            <p:ph type="title"/>
          </p:nvPr>
        </p:nvSpPr>
        <p:spPr/>
        <p:txBody>
          <a:bodyPr/>
          <a:lstStyle/>
          <a:p>
            <a:r>
              <a:rPr lang="en-US" dirty="0"/>
              <a:t>Policy advocacy</a:t>
            </a:r>
          </a:p>
        </p:txBody>
      </p:sp>
    </p:spTree>
    <p:extLst>
      <p:ext uri="{BB962C8B-B14F-4D97-AF65-F5344CB8AC3E}">
        <p14:creationId xmlns:p14="http://schemas.microsoft.com/office/powerpoint/2010/main" val="36661183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2271895"/>
            <a:ext cx="8407893" cy="4407408"/>
          </a:xfrm>
        </p:spPr>
        <p:txBody>
          <a:bodyPr>
            <a:normAutofit fontScale="92500" lnSpcReduction="10000"/>
          </a:bodyPr>
          <a:lstStyle/>
          <a:p>
            <a:pPr marL="45720" indent="0" algn="ctr">
              <a:buNone/>
            </a:pPr>
            <a:endParaRPr lang="en-US" sz="6600" b="1" dirty="0"/>
          </a:p>
          <a:p>
            <a:pPr marL="45720" indent="0" algn="ctr">
              <a:buNone/>
            </a:pPr>
            <a:endParaRPr lang="en-US" sz="2400" b="1" dirty="0"/>
          </a:p>
          <a:p>
            <a:pPr marL="45720" indent="0" algn="ctr">
              <a:buNone/>
            </a:pPr>
            <a:endParaRPr lang="en-US" sz="2400" b="1" dirty="0"/>
          </a:p>
          <a:p>
            <a:pPr marL="45720" indent="0" algn="ctr">
              <a:buNone/>
            </a:pPr>
            <a:endParaRPr lang="en-US" sz="2400" b="1" dirty="0"/>
          </a:p>
          <a:p>
            <a:pPr marL="45720" indent="0" algn="ctr">
              <a:buNone/>
            </a:pPr>
            <a:endParaRPr lang="en-US" sz="2400" b="1" dirty="0"/>
          </a:p>
          <a:p>
            <a:pPr marL="45720" indent="0" algn="ctr">
              <a:buNone/>
            </a:pPr>
            <a:endParaRPr lang="en-US" sz="2400" b="1" dirty="0"/>
          </a:p>
          <a:p>
            <a:pPr marL="45720" indent="0" algn="ctr">
              <a:buNone/>
            </a:pPr>
            <a:endParaRPr lang="en-US" sz="2400" b="1" dirty="0"/>
          </a:p>
          <a:p>
            <a:pPr marL="45720" indent="0" algn="ctr">
              <a:buNone/>
            </a:pPr>
            <a:endParaRPr lang="en-US" sz="2400" b="1" dirty="0"/>
          </a:p>
          <a:p>
            <a:pPr marL="45720" indent="0" algn="ctr">
              <a:buNone/>
            </a:pPr>
            <a:endParaRPr lang="en-US" sz="2400" b="1" dirty="0"/>
          </a:p>
          <a:p>
            <a:pPr marL="45720" indent="0" algn="ctr">
              <a:buNone/>
            </a:pPr>
            <a:r>
              <a:rPr lang="en-US" sz="2400" b="1" dirty="0" err="1"/>
              <a:t>structuralcompetency.org</a:t>
            </a:r>
            <a:endParaRPr lang="en-US" sz="2400" b="1" dirty="0"/>
          </a:p>
        </p:txBody>
      </p:sp>
      <p:sp>
        <p:nvSpPr>
          <p:cNvPr id="3" name="Title 2"/>
          <p:cNvSpPr>
            <a:spLocks noGrp="1"/>
          </p:cNvSpPr>
          <p:nvPr>
            <p:ph type="title"/>
          </p:nvPr>
        </p:nvSpPr>
        <p:spPr/>
        <p:txBody>
          <a:bodyPr/>
          <a:lstStyle/>
          <a:p>
            <a:endParaRPr lang="en-US" dirty="0"/>
          </a:p>
        </p:txBody>
      </p:sp>
      <p:pic>
        <p:nvPicPr>
          <p:cNvPr id="5" name="Picture 4">
            <a:extLst>
              <a:ext uri="{FF2B5EF4-FFF2-40B4-BE49-F238E27FC236}">
                <a16:creationId xmlns:a16="http://schemas.microsoft.com/office/drawing/2014/main" id="{C61D39CB-09DC-F544-8348-05B78E763EE8}"/>
              </a:ext>
            </a:extLst>
          </p:cNvPr>
          <p:cNvPicPr>
            <a:picLocks noChangeAspect="1"/>
          </p:cNvPicPr>
          <p:nvPr/>
        </p:nvPicPr>
        <p:blipFill>
          <a:blip r:embed="rId2"/>
          <a:stretch>
            <a:fillRect/>
          </a:stretch>
        </p:blipFill>
        <p:spPr>
          <a:xfrm>
            <a:off x="0" y="136478"/>
            <a:ext cx="9144000" cy="5868536"/>
          </a:xfrm>
          <a:prstGeom prst="rect">
            <a:avLst/>
          </a:prstGeom>
        </p:spPr>
      </p:pic>
    </p:spTree>
    <p:extLst>
      <p:ext uri="{BB962C8B-B14F-4D97-AF65-F5344CB8AC3E}">
        <p14:creationId xmlns:p14="http://schemas.microsoft.com/office/powerpoint/2010/main" val="9991056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3A9AA37-3B36-264B-B1C0-7E948417546C}"/>
              </a:ext>
            </a:extLst>
          </p:cNvPr>
          <p:cNvSpPr>
            <a:spLocks noGrp="1"/>
          </p:cNvSpPr>
          <p:nvPr>
            <p:ph idx="1"/>
          </p:nvPr>
        </p:nvSpPr>
        <p:spPr/>
        <p:txBody>
          <a:bodyPr/>
          <a:lstStyle/>
          <a:p>
            <a:pPr marL="45720" indent="0">
              <a:buNone/>
            </a:pPr>
            <a:r>
              <a:rPr lang="en-US" altLang="en-US" sz="2800" dirty="0">
                <a:solidFill>
                  <a:schemeClr val="tx1"/>
                </a:solidFill>
                <a:ea typeface="ＭＳ Ｐゴシック" panose="020B0600070205080204" pitchFamily="34" charset="-128"/>
              </a:rPr>
              <a:t>Neither I nor my spouse has a relevant financial relationship with a commercial interest to disclose, nor do I intend to discuss any off-label investigative use of commercial products or devices.</a:t>
            </a:r>
          </a:p>
          <a:p>
            <a:endParaRPr lang="en-US" dirty="0"/>
          </a:p>
        </p:txBody>
      </p:sp>
      <p:sp>
        <p:nvSpPr>
          <p:cNvPr id="3" name="Title 2">
            <a:extLst>
              <a:ext uri="{FF2B5EF4-FFF2-40B4-BE49-F238E27FC236}">
                <a16:creationId xmlns:a16="http://schemas.microsoft.com/office/drawing/2014/main" id="{DBD602D3-CED2-9748-8706-CA81A0C5F319}"/>
              </a:ext>
            </a:extLst>
          </p:cNvPr>
          <p:cNvSpPr>
            <a:spLocks noGrp="1"/>
          </p:cNvSpPr>
          <p:nvPr>
            <p:ph type="title"/>
          </p:nvPr>
        </p:nvSpPr>
        <p:spPr/>
        <p:txBody>
          <a:bodyPr/>
          <a:lstStyle/>
          <a:p>
            <a:r>
              <a:rPr lang="en-US"/>
              <a:t>Disclosure</a:t>
            </a:r>
          </a:p>
        </p:txBody>
      </p:sp>
    </p:spTree>
    <p:extLst>
      <p:ext uri="{BB962C8B-B14F-4D97-AF65-F5344CB8AC3E}">
        <p14:creationId xmlns:p14="http://schemas.microsoft.com/office/powerpoint/2010/main" val="14439957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p:txBody>
          <a:bodyPr/>
          <a:lstStyle/>
          <a:p>
            <a:pPr eaLnBrk="1" hangingPunct="1"/>
            <a:r>
              <a:rPr lang="en-US" dirty="0">
                <a:latin typeface="Trebuchet MS" charset="0"/>
              </a:rPr>
              <a:t>Social determinants</a:t>
            </a:r>
          </a:p>
        </p:txBody>
      </p:sp>
      <p:sp>
        <p:nvSpPr>
          <p:cNvPr id="11267" name="Content Placeholder 2"/>
          <p:cNvSpPr>
            <a:spLocks noGrp="1"/>
          </p:cNvSpPr>
          <p:nvPr>
            <p:ph idx="1"/>
          </p:nvPr>
        </p:nvSpPr>
        <p:spPr/>
        <p:txBody>
          <a:bodyPr/>
          <a:lstStyle/>
          <a:p>
            <a:pPr eaLnBrk="1" hangingPunct="1">
              <a:defRPr/>
            </a:pPr>
            <a:r>
              <a:rPr lang="en-US" dirty="0">
                <a:latin typeface="Georgia" charset="0"/>
                <a:cs typeface="+mn-cs"/>
              </a:rPr>
              <a:t>What are Social Determinants?</a:t>
            </a:r>
          </a:p>
          <a:p>
            <a:pPr eaLnBrk="1" hangingPunct="1">
              <a:defRPr/>
            </a:pPr>
            <a:endParaRPr lang="en-US" dirty="0">
              <a:latin typeface="Georgia" charset="0"/>
              <a:cs typeface="+mn-cs"/>
            </a:endParaRPr>
          </a:p>
          <a:p>
            <a:pPr eaLnBrk="1" hangingPunct="1">
              <a:defRPr/>
            </a:pPr>
            <a:endParaRPr lang="en-US" dirty="0">
              <a:latin typeface="Georgia" charset="0"/>
              <a:cs typeface="+mn-cs"/>
            </a:endParaRPr>
          </a:p>
          <a:p>
            <a:pPr marL="109537" indent="0" eaLnBrk="1" hangingPunct="1">
              <a:buFont typeface="Georgia" charset="0"/>
              <a:buNone/>
              <a:defRPr/>
            </a:pPr>
            <a:r>
              <a:rPr lang="en-US" dirty="0">
                <a:latin typeface="Georgia" charset="0"/>
                <a:cs typeface="+mn-cs"/>
              </a:rPr>
              <a:t>Elements of social environment, outside of direct clinical care, that cause positive or negative health outcomes</a:t>
            </a:r>
          </a:p>
          <a:p>
            <a:pPr marL="109537" indent="0" eaLnBrk="1" hangingPunct="1">
              <a:buFont typeface="Georgia" charset="0"/>
              <a:buNone/>
              <a:defRPr/>
            </a:pPr>
            <a:endParaRPr lang="en-US" dirty="0">
              <a:latin typeface="Georgia" charset="0"/>
              <a:cs typeface="+mn-cs"/>
            </a:endParaRPr>
          </a:p>
          <a:p>
            <a:pPr marL="109537" indent="0" eaLnBrk="1" hangingPunct="1">
              <a:buFont typeface="Georgia" charset="0"/>
              <a:buNone/>
              <a:defRPr/>
            </a:pPr>
            <a:r>
              <a:rPr lang="en-US" dirty="0">
                <a:latin typeface="Georgia" charset="0"/>
                <a:cs typeface="+mn-cs"/>
              </a:rPr>
              <a:t>These are powerful correlates of mental health, visible on population level rather than individual level</a:t>
            </a:r>
          </a:p>
        </p:txBody>
      </p:sp>
    </p:spTree>
    <p:extLst>
      <p:ext uri="{BB962C8B-B14F-4D97-AF65-F5344CB8AC3E}">
        <p14:creationId xmlns:p14="http://schemas.microsoft.com/office/powerpoint/2010/main" val="21622440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a:p>
            <a:r>
              <a:rPr lang="en-US" dirty="0"/>
              <a:t>Community organizations</a:t>
            </a:r>
          </a:p>
          <a:p>
            <a:endParaRPr lang="en-US" dirty="0"/>
          </a:p>
          <a:p>
            <a:endParaRPr lang="en-US" dirty="0"/>
          </a:p>
          <a:p>
            <a:r>
              <a:rPr lang="en-US" dirty="0"/>
              <a:t>Health-relevant sectors (schools, housing, law enforcement/corrections, urban planning)</a:t>
            </a:r>
          </a:p>
          <a:p>
            <a:endParaRPr lang="en-US" dirty="0"/>
          </a:p>
          <a:p>
            <a:endParaRPr lang="en-US" dirty="0"/>
          </a:p>
          <a:p>
            <a:r>
              <a:rPr lang="en-US" dirty="0"/>
              <a:t>Public policy</a:t>
            </a:r>
          </a:p>
        </p:txBody>
      </p:sp>
      <p:sp>
        <p:nvSpPr>
          <p:cNvPr id="3" name="Title 2"/>
          <p:cNvSpPr>
            <a:spLocks noGrp="1"/>
          </p:cNvSpPr>
          <p:nvPr>
            <p:ph type="title"/>
          </p:nvPr>
        </p:nvSpPr>
        <p:spPr/>
        <p:txBody>
          <a:bodyPr/>
          <a:lstStyle/>
          <a:p>
            <a:r>
              <a:rPr lang="en-US" dirty="0"/>
              <a:t>Structure</a:t>
            </a:r>
          </a:p>
        </p:txBody>
      </p:sp>
    </p:spTree>
    <p:extLst>
      <p:ext uri="{BB962C8B-B14F-4D97-AF65-F5344CB8AC3E}">
        <p14:creationId xmlns:p14="http://schemas.microsoft.com/office/powerpoint/2010/main" val="38088623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2364CE1-84F4-FD40-AF19-D0141BAB403B}"/>
              </a:ext>
            </a:extLst>
          </p:cNvPr>
          <p:cNvSpPr>
            <a:spLocks noGrp="1"/>
          </p:cNvSpPr>
          <p:nvPr>
            <p:ph idx="1"/>
          </p:nvPr>
        </p:nvSpPr>
        <p:spPr>
          <a:xfrm>
            <a:off x="354842" y="1866246"/>
            <a:ext cx="8789158" cy="4862099"/>
          </a:xfrm>
        </p:spPr>
        <p:txBody>
          <a:bodyPr>
            <a:noAutofit/>
          </a:bodyPr>
          <a:lstStyle/>
          <a:p>
            <a:pPr marL="34290" indent="0">
              <a:buNone/>
            </a:pPr>
            <a:r>
              <a:rPr lang="en-US" sz="1600" i="1" dirty="0">
                <a:solidFill>
                  <a:srgbClr val="0070C0"/>
                </a:solidFill>
              </a:rPr>
              <a:t>EXAMPLE 1 – </a:t>
            </a:r>
            <a:r>
              <a:rPr lang="en-US" sz="1600" b="1" i="1" dirty="0">
                <a:solidFill>
                  <a:srgbClr val="0070C0"/>
                </a:solidFill>
              </a:rPr>
              <a:t>HOUSING STRUCTURE</a:t>
            </a:r>
            <a:r>
              <a:rPr lang="en-US" sz="1600" i="1" dirty="0">
                <a:solidFill>
                  <a:srgbClr val="0070C0"/>
                </a:solidFill>
              </a:rPr>
              <a:t>:</a:t>
            </a:r>
          </a:p>
          <a:p>
            <a:pPr marL="34290" indent="0">
              <a:buNone/>
            </a:pPr>
            <a:r>
              <a:rPr lang="en-US" sz="1600" dirty="0"/>
              <a:t>City and state zoning laws and development plans, predatory loans </a:t>
            </a:r>
          </a:p>
          <a:p>
            <a:pPr marL="34290" indent="0">
              <a:buNone/>
            </a:pPr>
            <a:r>
              <a:rPr lang="en-US" sz="1600" i="1" dirty="0"/>
              <a:t>(displace low income residents, create shortages of affordable housing)</a:t>
            </a:r>
          </a:p>
          <a:p>
            <a:pPr marL="34290" indent="0">
              <a:buNone/>
            </a:pPr>
            <a:r>
              <a:rPr lang="en-US" sz="1600" i="1" dirty="0"/>
              <a:t>SOCIAL DETERMINANT:</a:t>
            </a:r>
            <a:br>
              <a:rPr lang="en-US" sz="1600" dirty="0"/>
            </a:br>
            <a:r>
              <a:rPr lang="en-US" sz="1600" dirty="0"/>
              <a:t>Insecure housing and homelessness</a:t>
            </a:r>
          </a:p>
          <a:p>
            <a:pPr marL="34290" indent="0">
              <a:buNone/>
            </a:pPr>
            <a:r>
              <a:rPr lang="en-US" sz="1600" i="1" dirty="0"/>
              <a:t>HEALTH OUTCOME:</a:t>
            </a:r>
          </a:p>
          <a:p>
            <a:pPr marL="34290" indent="0">
              <a:buNone/>
            </a:pPr>
            <a:r>
              <a:rPr lang="en-US" sz="1600" dirty="0"/>
              <a:t>Insecure housing correlated with increased risk of  chronic, infectious &amp; </a:t>
            </a:r>
            <a:r>
              <a:rPr lang="en-US" sz="1600"/>
              <a:t>psychiatric disorders, </a:t>
            </a:r>
            <a:r>
              <a:rPr lang="en-US" sz="1600" dirty="0"/>
              <a:t>high rate of rehospitalizations, comorbidities, arrests</a:t>
            </a:r>
          </a:p>
          <a:p>
            <a:pPr marL="34290" indent="0">
              <a:buNone/>
            </a:pPr>
            <a:endParaRPr lang="en-US" sz="1600" dirty="0"/>
          </a:p>
          <a:p>
            <a:pPr marL="34290" indent="0">
              <a:buNone/>
            </a:pPr>
            <a:r>
              <a:rPr lang="en-US" sz="1600" i="1" dirty="0">
                <a:solidFill>
                  <a:srgbClr val="0070C0"/>
                </a:solidFill>
              </a:rPr>
              <a:t>EXAMPLE 2 - </a:t>
            </a:r>
            <a:r>
              <a:rPr lang="en-US" sz="1600" b="1" i="1" dirty="0">
                <a:solidFill>
                  <a:srgbClr val="0070C0"/>
                </a:solidFill>
              </a:rPr>
              <a:t>LEGAL STRUCTURE:</a:t>
            </a:r>
          </a:p>
          <a:p>
            <a:pPr marL="34290" indent="0">
              <a:buNone/>
            </a:pPr>
            <a:r>
              <a:rPr lang="en-US" sz="1600" dirty="0"/>
              <a:t>Law enforcement and sentencing </a:t>
            </a:r>
            <a:r>
              <a:rPr lang="en-US" sz="1600" i="1" dirty="0"/>
              <a:t>(varies by race, SES neighborhood)</a:t>
            </a:r>
          </a:p>
          <a:p>
            <a:pPr marL="34290" indent="0">
              <a:buNone/>
            </a:pPr>
            <a:r>
              <a:rPr lang="en-US" sz="1600" i="1" dirty="0"/>
              <a:t>SOCIAL DETERMINANT:</a:t>
            </a:r>
          </a:p>
          <a:p>
            <a:pPr marL="34290" indent="0">
              <a:buNone/>
            </a:pPr>
            <a:r>
              <a:rPr lang="en-US" sz="1600" dirty="0"/>
              <a:t>Residence in targeted neighborhoods, legal involvement</a:t>
            </a:r>
          </a:p>
          <a:p>
            <a:pPr marL="34290" indent="0">
              <a:buNone/>
            </a:pPr>
            <a:r>
              <a:rPr lang="en-US" sz="1600" i="1" dirty="0"/>
              <a:t>HEALTH OUTCOME:</a:t>
            </a:r>
          </a:p>
          <a:p>
            <a:pPr marL="34290" indent="0">
              <a:buNone/>
            </a:pPr>
            <a:r>
              <a:rPr lang="en-US" sz="1600" dirty="0"/>
              <a:t>Association of incarceration with race, SES, poor psychiatric, infectious &amp; chronic disease outcomes </a:t>
            </a:r>
          </a:p>
        </p:txBody>
      </p:sp>
      <p:sp>
        <p:nvSpPr>
          <p:cNvPr id="3" name="Title 2">
            <a:extLst>
              <a:ext uri="{FF2B5EF4-FFF2-40B4-BE49-F238E27FC236}">
                <a16:creationId xmlns:a16="http://schemas.microsoft.com/office/drawing/2014/main" id="{AF8119B2-56B6-2A40-8188-F21BE1DECA2B}"/>
              </a:ext>
            </a:extLst>
          </p:cNvPr>
          <p:cNvSpPr>
            <a:spLocks noGrp="1"/>
          </p:cNvSpPr>
          <p:nvPr>
            <p:ph type="title"/>
          </p:nvPr>
        </p:nvSpPr>
        <p:spPr/>
        <p:txBody>
          <a:bodyPr/>
          <a:lstStyle/>
          <a:p>
            <a:endParaRPr lang="en-US" dirty="0"/>
          </a:p>
        </p:txBody>
      </p:sp>
      <p:sp>
        <p:nvSpPr>
          <p:cNvPr id="4" name="TextBox 3">
            <a:extLst>
              <a:ext uri="{FF2B5EF4-FFF2-40B4-BE49-F238E27FC236}">
                <a16:creationId xmlns:a16="http://schemas.microsoft.com/office/drawing/2014/main" id="{404F4C6C-6B90-7F48-BBED-E3878515161F}"/>
              </a:ext>
            </a:extLst>
          </p:cNvPr>
          <p:cNvSpPr txBox="1"/>
          <p:nvPr/>
        </p:nvSpPr>
        <p:spPr>
          <a:xfrm>
            <a:off x="0" y="652211"/>
            <a:ext cx="9144000" cy="461665"/>
          </a:xfrm>
          <a:prstGeom prst="rect">
            <a:avLst/>
          </a:prstGeom>
          <a:noFill/>
        </p:spPr>
        <p:txBody>
          <a:bodyPr wrap="square" rtlCol="0">
            <a:spAutoFit/>
          </a:bodyPr>
          <a:lstStyle/>
          <a:p>
            <a:pPr algn="ctr"/>
            <a:r>
              <a:rPr lang="en-US" sz="2400" b="1" dirty="0">
                <a:solidFill>
                  <a:schemeClr val="bg1"/>
                </a:solidFill>
              </a:rPr>
              <a:t>Structural drivers of social determinants of health</a:t>
            </a:r>
          </a:p>
        </p:txBody>
      </p:sp>
    </p:spTree>
    <p:extLst>
      <p:ext uri="{BB962C8B-B14F-4D97-AF65-F5344CB8AC3E}">
        <p14:creationId xmlns:p14="http://schemas.microsoft.com/office/powerpoint/2010/main" val="569478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p:nvPr>
        </p:nvSpPr>
        <p:spPr/>
        <p:txBody>
          <a:bodyPr/>
          <a:lstStyle/>
          <a:p>
            <a:endParaRPr lang="en-US">
              <a:latin typeface="Trebuchet MS" charset="0"/>
            </a:endParaRPr>
          </a:p>
        </p:txBody>
      </p:sp>
      <p:sp>
        <p:nvSpPr>
          <p:cNvPr id="100354" name="Content Placeholder 2"/>
          <p:cNvSpPr>
            <a:spLocks noGrp="1"/>
          </p:cNvSpPr>
          <p:nvPr>
            <p:ph idx="1"/>
          </p:nvPr>
        </p:nvSpPr>
        <p:spPr/>
        <p:txBody>
          <a:bodyPr/>
          <a:lstStyle/>
          <a:p>
            <a:endParaRPr lang="en-US" dirty="0">
              <a:latin typeface="Georgia" charset="0"/>
            </a:endParaRPr>
          </a:p>
        </p:txBody>
      </p:sp>
      <p:pic>
        <p:nvPicPr>
          <p:cNvPr id="10035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25438"/>
            <a:ext cx="4445000" cy="2179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0356" name="Content Placeholder 4"/>
          <p:cNvPicPr>
            <a:picLocks noChangeAspect="1"/>
          </p:cNvPicPr>
          <p:nvPr/>
        </p:nvPicPr>
        <p:blipFill>
          <a:blip r:embed="rId4">
            <a:extLst>
              <a:ext uri="{28A0092B-C50C-407E-A947-70E740481C1C}">
                <a14:useLocalDpi xmlns:a14="http://schemas.microsoft.com/office/drawing/2010/main" val="0"/>
              </a:ext>
            </a:extLst>
          </a:blip>
          <a:srcRect t="1413" b="1413"/>
          <a:stretch>
            <a:fillRect/>
          </a:stretch>
        </p:blipFill>
        <p:spPr bwMode="auto">
          <a:xfrm>
            <a:off x="4445000" y="325438"/>
            <a:ext cx="4722813" cy="295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100357"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2986088"/>
            <a:ext cx="4273550" cy="2917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0358"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445000" y="3397250"/>
            <a:ext cx="4548188" cy="3249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367123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p:txBody>
          <a:bodyPr/>
          <a:lstStyle/>
          <a:p>
            <a:endParaRPr lang="en-US">
              <a:latin typeface="Calibri" charset="0"/>
            </a:endParaRPr>
          </a:p>
        </p:txBody>
      </p:sp>
      <p:sp>
        <p:nvSpPr>
          <p:cNvPr id="3" name="Subtitle 2"/>
          <p:cNvSpPr>
            <a:spLocks noGrp="1"/>
          </p:cNvSpPr>
          <p:nvPr>
            <p:ph type="subTitle" idx="1"/>
          </p:nvPr>
        </p:nvSpPr>
        <p:spPr/>
        <p:txBody>
          <a:bodyPr rtlCol="0">
            <a:normAutofit/>
          </a:bodyPr>
          <a:lstStyle/>
          <a:p>
            <a:pPr fontAlgn="auto">
              <a:spcAft>
                <a:spcPts val="0"/>
              </a:spcAft>
              <a:buFont typeface="Arial" pitchFamily="34" charset="0"/>
              <a:buNone/>
              <a:defRPr/>
            </a:pPr>
            <a:endParaRPr lang="en-US">
              <a:ea typeface="+mn-ea"/>
            </a:endParaRPr>
          </a:p>
        </p:txBody>
      </p:sp>
      <p:pic>
        <p:nvPicPr>
          <p:cNvPr id="205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2483" y="1053892"/>
            <a:ext cx="4362450" cy="56557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p:cNvPicPr>
            <a:picLocks noChangeAspect="1"/>
          </p:cNvPicPr>
          <p:nvPr/>
        </p:nvPicPr>
        <p:blipFill>
          <a:blip r:embed="rId4"/>
          <a:stretch>
            <a:fillRect/>
          </a:stretch>
        </p:blipFill>
        <p:spPr>
          <a:xfrm>
            <a:off x="158751" y="149797"/>
            <a:ext cx="3981450" cy="1124230"/>
          </a:xfrm>
          <a:prstGeom prst="rect">
            <a:avLst/>
          </a:prstGeom>
        </p:spPr>
      </p:pic>
    </p:spTree>
    <p:extLst>
      <p:ext uri="{BB962C8B-B14F-4D97-AF65-F5344CB8AC3E}">
        <p14:creationId xmlns:p14="http://schemas.microsoft.com/office/powerpoint/2010/main" val="15274780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606F7E4-2DDF-D64E-8E5C-E0D6D286C75E}"/>
              </a:ext>
            </a:extLst>
          </p:cNvPr>
          <p:cNvSpPr>
            <a:spLocks noGrp="1"/>
          </p:cNvSpPr>
          <p:nvPr>
            <p:ph idx="1"/>
          </p:nvPr>
        </p:nvSpPr>
        <p:spPr>
          <a:xfrm>
            <a:off x="377602" y="1995016"/>
            <a:ext cx="8381260" cy="4295189"/>
          </a:xfrm>
        </p:spPr>
        <p:txBody>
          <a:bodyPr>
            <a:normAutofit fontScale="92500" lnSpcReduction="10000"/>
          </a:bodyPr>
          <a:lstStyle/>
          <a:p>
            <a:r>
              <a:rPr lang="en-US" dirty="0"/>
              <a:t>U.S. has highest healthcare costs, poorest health outcomes of peer countries</a:t>
            </a:r>
          </a:p>
          <a:p>
            <a:endParaRPr lang="en-US" dirty="0"/>
          </a:p>
          <a:p>
            <a:r>
              <a:rPr lang="en-US" dirty="0"/>
              <a:t>National physicians survey: 80% think social drivers of health are central, but don’t know how to address them</a:t>
            </a:r>
          </a:p>
          <a:p>
            <a:endParaRPr lang="en-US" dirty="0"/>
          </a:p>
          <a:p>
            <a:r>
              <a:rPr lang="en-US" dirty="0"/>
              <a:t>Record levels of clinician burnout, drop out from clinical practice, citing structural constraints</a:t>
            </a:r>
          </a:p>
          <a:p>
            <a:endParaRPr lang="en-US" dirty="0"/>
          </a:p>
          <a:p>
            <a:r>
              <a:rPr lang="en-US" dirty="0"/>
              <a:t>Momentum of ACA’s performance based reimbursements – based on population health outcomes</a:t>
            </a:r>
          </a:p>
          <a:p>
            <a:endParaRPr lang="en-US" dirty="0"/>
          </a:p>
          <a:p>
            <a:r>
              <a:rPr lang="en-US" dirty="0"/>
              <a:t>Trainees demanding health justice (White Coats for Black Lives, sanctuary clinics for undocumented immigrants)	</a:t>
            </a:r>
          </a:p>
        </p:txBody>
      </p:sp>
      <p:sp>
        <p:nvSpPr>
          <p:cNvPr id="3" name="Title 2">
            <a:extLst>
              <a:ext uri="{FF2B5EF4-FFF2-40B4-BE49-F238E27FC236}">
                <a16:creationId xmlns:a16="http://schemas.microsoft.com/office/drawing/2014/main" id="{3CE2424C-8468-0D48-8AAA-448FE532389D}"/>
              </a:ext>
            </a:extLst>
          </p:cNvPr>
          <p:cNvSpPr>
            <a:spLocks noGrp="1"/>
          </p:cNvSpPr>
          <p:nvPr>
            <p:ph type="title"/>
          </p:nvPr>
        </p:nvSpPr>
        <p:spPr/>
        <p:txBody>
          <a:bodyPr/>
          <a:lstStyle/>
          <a:p>
            <a:endParaRPr lang="en-US" dirty="0"/>
          </a:p>
        </p:txBody>
      </p:sp>
      <p:sp>
        <p:nvSpPr>
          <p:cNvPr id="4" name="TextBox 3">
            <a:extLst>
              <a:ext uri="{FF2B5EF4-FFF2-40B4-BE49-F238E27FC236}">
                <a16:creationId xmlns:a16="http://schemas.microsoft.com/office/drawing/2014/main" id="{B75B495C-135E-AE4D-A077-A35A4FC1F423}"/>
              </a:ext>
            </a:extLst>
          </p:cNvPr>
          <p:cNvSpPr txBox="1"/>
          <p:nvPr/>
        </p:nvSpPr>
        <p:spPr>
          <a:xfrm>
            <a:off x="3836895" y="1215838"/>
            <a:ext cx="184731" cy="369332"/>
          </a:xfrm>
          <a:prstGeom prst="rect">
            <a:avLst/>
          </a:prstGeom>
          <a:noFill/>
        </p:spPr>
        <p:txBody>
          <a:bodyPr wrap="none" rtlCol="0">
            <a:spAutoFit/>
          </a:bodyPr>
          <a:lstStyle/>
          <a:p>
            <a:endParaRPr lang="en-US" dirty="0"/>
          </a:p>
        </p:txBody>
      </p:sp>
      <p:sp>
        <p:nvSpPr>
          <p:cNvPr id="5" name="TextBox 4">
            <a:extLst>
              <a:ext uri="{FF2B5EF4-FFF2-40B4-BE49-F238E27FC236}">
                <a16:creationId xmlns:a16="http://schemas.microsoft.com/office/drawing/2014/main" id="{1BEFE5FD-1595-1648-89DB-A34368C1AB8E}"/>
              </a:ext>
            </a:extLst>
          </p:cNvPr>
          <p:cNvSpPr txBox="1"/>
          <p:nvPr/>
        </p:nvSpPr>
        <p:spPr>
          <a:xfrm>
            <a:off x="1737586" y="631063"/>
            <a:ext cx="5661293" cy="584775"/>
          </a:xfrm>
          <a:prstGeom prst="rect">
            <a:avLst/>
          </a:prstGeom>
          <a:noFill/>
        </p:spPr>
        <p:txBody>
          <a:bodyPr wrap="none" rtlCol="0">
            <a:spAutoFit/>
          </a:bodyPr>
          <a:lstStyle/>
          <a:p>
            <a:pPr algn="ctr"/>
            <a:r>
              <a:rPr lang="en-US" sz="3200" b="1" dirty="0">
                <a:solidFill>
                  <a:schemeClr val="bg1"/>
                </a:solidFill>
              </a:rPr>
              <a:t>Why U.S. Clinicians? Why Now?</a:t>
            </a:r>
          </a:p>
        </p:txBody>
      </p:sp>
    </p:spTree>
    <p:extLst>
      <p:ext uri="{BB962C8B-B14F-4D97-AF65-F5344CB8AC3E}">
        <p14:creationId xmlns:p14="http://schemas.microsoft.com/office/powerpoint/2010/main" val="3450613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4366" y="1970131"/>
            <a:ext cx="8407893" cy="4407408"/>
          </a:xfrm>
        </p:spPr>
        <p:txBody>
          <a:bodyPr/>
          <a:lstStyle/>
          <a:p>
            <a:pPr marL="45720" indent="0">
              <a:buNone/>
            </a:pPr>
            <a:endParaRPr lang="en-US" dirty="0"/>
          </a:p>
          <a:p>
            <a:r>
              <a:rPr lang="en-US" dirty="0"/>
              <a:t>New term – “structure” – needed to shift focus above the level of the individual – to institutions (clinical, educational, correctional, </a:t>
            </a:r>
            <a:r>
              <a:rPr lang="en-US" dirty="0" err="1"/>
              <a:t>etc</a:t>
            </a:r>
            <a:r>
              <a:rPr lang="en-US" dirty="0"/>
              <a:t>), communities, policies that determine health</a:t>
            </a:r>
          </a:p>
          <a:p>
            <a:endParaRPr lang="en-US" dirty="0"/>
          </a:p>
          <a:p>
            <a:r>
              <a:rPr lang="en-US" dirty="0"/>
              <a:t>“Competency” to indicate expanded scope of clinical intervention and responsibility: practitioners can bring symbolic, social and cultural capital to bear (in partnerships)</a:t>
            </a:r>
          </a:p>
          <a:p>
            <a:endParaRPr lang="en-US" dirty="0"/>
          </a:p>
        </p:txBody>
      </p:sp>
      <p:sp>
        <p:nvSpPr>
          <p:cNvPr id="3" name="Title 2"/>
          <p:cNvSpPr>
            <a:spLocks noGrp="1"/>
          </p:cNvSpPr>
          <p:nvPr>
            <p:ph type="title"/>
          </p:nvPr>
        </p:nvSpPr>
        <p:spPr>
          <a:xfrm>
            <a:off x="380999" y="152647"/>
            <a:ext cx="8381260" cy="1054394"/>
          </a:xfrm>
        </p:spPr>
        <p:txBody>
          <a:bodyPr/>
          <a:lstStyle/>
          <a:p>
            <a:br>
              <a:rPr lang="en-US" dirty="0"/>
            </a:br>
            <a:r>
              <a:rPr lang="en-US" dirty="0"/>
              <a:t>Structural Competency</a:t>
            </a:r>
          </a:p>
        </p:txBody>
      </p:sp>
    </p:spTree>
    <p:extLst>
      <p:ext uri="{BB962C8B-B14F-4D97-AF65-F5344CB8AC3E}">
        <p14:creationId xmlns:p14="http://schemas.microsoft.com/office/powerpoint/2010/main" val="367266461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Grid">
  <a:themeElements>
    <a:clrScheme name="Grid">
      <a:dk1>
        <a:sysClr val="windowText" lastClr="000000"/>
      </a:dk1>
      <a:lt1>
        <a:sysClr val="window" lastClr="FFFFFF"/>
      </a:lt1>
      <a:dk2>
        <a:srgbClr val="534949"/>
      </a:dk2>
      <a:lt2>
        <a:srgbClr val="CCD1B9"/>
      </a:lt2>
      <a:accent1>
        <a:srgbClr val="C66951"/>
      </a:accent1>
      <a:accent2>
        <a:srgbClr val="BF974D"/>
      </a:accent2>
      <a:accent3>
        <a:srgbClr val="928B70"/>
      </a:accent3>
      <a:accent4>
        <a:srgbClr val="87706B"/>
      </a:accent4>
      <a:accent5>
        <a:srgbClr val="94734E"/>
      </a:accent5>
      <a:accent6>
        <a:srgbClr val="6F777D"/>
      </a:accent6>
      <a:hlink>
        <a:srgbClr val="CC9900"/>
      </a:hlink>
      <a:folHlink>
        <a:srgbClr val="C0C0C0"/>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Grid.thmx</Template>
  <TotalTime>8898</TotalTime>
  <Words>2496</Words>
  <Application>Microsoft Macintosh PowerPoint</Application>
  <PresentationFormat>On-screen Show (4:3)</PresentationFormat>
  <Paragraphs>154</Paragraphs>
  <Slides>17</Slides>
  <Notes>11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Arial Unicode MS</vt:lpstr>
      <vt:lpstr>Arial</vt:lpstr>
      <vt:lpstr>Calibri</vt:lpstr>
      <vt:lpstr>Franklin Gothic Medium</vt:lpstr>
      <vt:lpstr>Georgia</vt:lpstr>
      <vt:lpstr>Trebuchet MS</vt:lpstr>
      <vt:lpstr>Wingdings</vt:lpstr>
      <vt:lpstr>Wingdings 2</vt:lpstr>
      <vt:lpstr>Grid</vt:lpstr>
      <vt:lpstr>Structural competency   Social determinants of health and the treatment of co-occurring disorders</vt:lpstr>
      <vt:lpstr>Disclosure</vt:lpstr>
      <vt:lpstr>Social determinants</vt:lpstr>
      <vt:lpstr>Structure</vt:lpstr>
      <vt:lpstr>PowerPoint Presentation</vt:lpstr>
      <vt:lpstr>PowerPoint Presentation</vt:lpstr>
      <vt:lpstr>PowerPoint Presentation</vt:lpstr>
      <vt:lpstr>PowerPoint Presentation</vt:lpstr>
      <vt:lpstr> Structural Competency</vt:lpstr>
      <vt:lpstr>The Competencies</vt:lpstr>
      <vt:lpstr>PowerPoint Presentation</vt:lpstr>
      <vt:lpstr>In-clinic structural intervention </vt:lpstr>
      <vt:lpstr>Community Partnerships</vt:lpstr>
      <vt:lpstr>Cross-sector collaborations</vt:lpstr>
      <vt:lpstr>Drug War Disparities</vt:lpstr>
      <vt:lpstr>Policy advocacy</vt:lpstr>
      <vt:lpstr>PowerPoint Presentation</vt:lpstr>
    </vt:vector>
  </TitlesOfParts>
  <Company>NYU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Promise of Structural competency and how to promote it</dc:title>
  <dc:creator>Helena Hansen</dc:creator>
  <cp:lastModifiedBy>Migdole, Scott</cp:lastModifiedBy>
  <cp:revision>277</cp:revision>
  <dcterms:created xsi:type="dcterms:W3CDTF">2014-03-05T12:04:10Z</dcterms:created>
  <dcterms:modified xsi:type="dcterms:W3CDTF">2022-06-07T14:41:39Z</dcterms:modified>
</cp:coreProperties>
</file>