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573" r:id="rId4"/>
    <p:sldId id="664" r:id="rId5"/>
    <p:sldId id="282" r:id="rId6"/>
    <p:sldId id="284" r:id="rId7"/>
    <p:sldId id="285" r:id="rId8"/>
    <p:sldId id="286" r:id="rId9"/>
    <p:sldId id="283" r:id="rId10"/>
    <p:sldId id="324" r:id="rId11"/>
    <p:sldId id="288" r:id="rId12"/>
    <p:sldId id="389" r:id="rId13"/>
    <p:sldId id="624" r:id="rId14"/>
    <p:sldId id="577" r:id="rId15"/>
    <p:sldId id="660" r:id="rId16"/>
    <p:sldId id="446" r:id="rId17"/>
    <p:sldId id="1656" r:id="rId18"/>
    <p:sldId id="595" r:id="rId19"/>
    <p:sldId id="523" r:id="rId20"/>
    <p:sldId id="1611" r:id="rId21"/>
    <p:sldId id="684" r:id="rId22"/>
    <p:sldId id="1628" r:id="rId23"/>
    <p:sldId id="649" r:id="rId24"/>
    <p:sldId id="1753" r:id="rId25"/>
    <p:sldId id="565" r:id="rId26"/>
    <p:sldId id="615" r:id="rId27"/>
    <p:sldId id="1764" r:id="rId28"/>
    <p:sldId id="295" r:id="rId29"/>
    <p:sldId id="176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/>
    <p:restoredTop sz="33748" autoAdjust="0"/>
  </p:normalViewPr>
  <p:slideViewPr>
    <p:cSldViewPr snapToGrid="0" snapToObjects="1">
      <p:cViewPr varScale="1">
        <p:scale>
          <a:sx n="23" d="100"/>
          <a:sy n="23" d="100"/>
        </p:scale>
        <p:origin x="267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8B113-0267-C940-AEE0-FE0CFAF8B5E5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C073-16F0-244C-BDB1-84AF8DC6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1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8FB4-5DA5-0542-B0B0-05F0C9EEFAB2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F887-2B6E-DA41-8D57-1EAA401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85850" lvl="2" indent="-171450">
              <a:buFont typeface="Arial"/>
              <a:buChar char="•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8206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87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31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3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5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4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80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5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26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66" rIns="89931" bIns="44966"/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1AB208-9BD2-5943-94E3-604BD9CB73E4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9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Key</a:t>
            </a:r>
            <a:r>
              <a:rPr lang="en-US" baseline="0" dirty="0"/>
              <a:t>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29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Key</a:t>
            </a:r>
            <a:r>
              <a:rPr lang="en-US" baseline="0" dirty="0"/>
              <a:t>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1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F887-2B6E-DA41-8D57-1EAA401AB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C359-3BDA-994C-B199-5DD5AF54528B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AE9-E7C0-9D47-8D0D-C9F1FA6C1C1E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A136-DC18-0745-829E-28B3E1CE7272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E76-9402-CF4A-94B6-00628E2382F1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5B8-7419-A54E-A813-527BF39880AB}" type="datetime1">
              <a:rPr lang="en-US" smtClean="0"/>
              <a:t>7/15/2022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BF2B-3114-3B45-A658-07E5ED243E76}" type="datetime1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690-0987-9D4F-BC17-2E8484C75BAA}" type="datetime1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83CE-C142-754D-BA59-7159565B91DA}" type="datetime1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7901-1264-6941-9275-80A67890F89F}" type="datetime1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72A9-E849-CE48-AE31-E228C0573B6E}" type="datetime1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175-04A7-3041-B073-C46F05851BEB}" type="datetime1">
              <a:rPr lang="en-US" smtClean="0"/>
              <a:t>7/15/2022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F3B552-B5C0-7843-8146-53C601C4FB71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65D253-949D-8643-B2E6-056FB26CD4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Yale university school of medicine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458200" cy="27432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wonderful world of motivational interviewing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22029" y="3200400"/>
            <a:ext cx="1240971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none" spc="0" dirty="0">
                <a:solidFill>
                  <a:schemeClr val="tx1"/>
                </a:solidFill>
                <a:latin typeface="PT Serif"/>
                <a:cs typeface="PT Serif"/>
              </a:rPr>
              <a:t> 6/30/2022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3124200"/>
            <a:ext cx="6781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>
                <a:solidFill>
                  <a:schemeClr val="tx1"/>
                </a:solidFill>
                <a:latin typeface="PT Serif"/>
                <a:cs typeface="PT Serif"/>
              </a:rPr>
              <a:t>Oscar F. Rojas Perez, Ph.D.</a:t>
            </a:r>
          </a:p>
          <a:p>
            <a:r>
              <a:rPr lang="en-US" sz="2400" b="1" cap="none" spc="0" dirty="0">
                <a:solidFill>
                  <a:schemeClr val="tx1"/>
                </a:solidFill>
                <a:latin typeface="PT Serif"/>
                <a:cs typeface="PT Serif"/>
              </a:rPr>
              <a:t>(He/His/Him)</a:t>
            </a:r>
          </a:p>
        </p:txBody>
      </p:sp>
    </p:spTree>
    <p:extLst>
      <p:ext uri="{BB962C8B-B14F-4D97-AF65-F5344CB8AC3E}">
        <p14:creationId xmlns:p14="http://schemas.microsoft.com/office/powerpoint/2010/main" val="378944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84200"/>
            <a:ext cx="7247467" cy="108373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Elements of MI Spirit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065867" y="2683933"/>
            <a:ext cx="2709333" cy="2844800"/>
          </a:xfrm>
          <a:prstGeom prst="ellipse">
            <a:avLst/>
          </a:prstGeom>
          <a:solidFill>
            <a:srgbClr val="D6EBFF">
              <a:alpha val="49019"/>
            </a:srgbClr>
          </a:solidFill>
          <a:ln w="9525">
            <a:solidFill>
              <a:srgbClr val="4040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46400" y="1803400"/>
            <a:ext cx="2777067" cy="2844800"/>
          </a:xfrm>
          <a:prstGeom prst="ellipse">
            <a:avLst/>
          </a:prstGeom>
          <a:solidFill>
            <a:srgbClr val="D6EBFF">
              <a:alpha val="49019"/>
            </a:srgbClr>
          </a:solidFill>
          <a:ln w="9525">
            <a:solidFill>
              <a:srgbClr val="4040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94667" y="2683933"/>
            <a:ext cx="2777067" cy="2844800"/>
          </a:xfrm>
          <a:prstGeom prst="ellipse">
            <a:avLst/>
          </a:prstGeom>
          <a:solidFill>
            <a:srgbClr val="D6EBFF">
              <a:alpha val="49019"/>
            </a:srgbClr>
          </a:solidFill>
          <a:ln w="9525">
            <a:solidFill>
              <a:srgbClr val="4040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14134" y="3496733"/>
            <a:ext cx="2709333" cy="2844800"/>
          </a:xfrm>
          <a:prstGeom prst="ellipse">
            <a:avLst/>
          </a:prstGeom>
          <a:solidFill>
            <a:srgbClr val="D6EBFF">
              <a:alpha val="49019"/>
            </a:srgbClr>
          </a:solidFill>
          <a:ln w="9525">
            <a:solidFill>
              <a:srgbClr val="4040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4667" y="3699934"/>
            <a:ext cx="948267" cy="7487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133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MI Spirit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0533" y="2209800"/>
            <a:ext cx="18288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PARTNERSHIP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9333" y="3835400"/>
            <a:ext cx="14224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1F99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ACCEPTANCE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5867" y="3835400"/>
            <a:ext cx="14224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COMPASSION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8267" y="5596467"/>
            <a:ext cx="1761067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EVOCATION</a:t>
            </a:r>
          </a:p>
        </p:txBody>
      </p:sp>
    </p:spTree>
    <p:extLst>
      <p:ext uri="{BB962C8B-B14F-4D97-AF65-F5344CB8AC3E}">
        <p14:creationId xmlns:p14="http://schemas.microsoft.com/office/powerpoint/2010/main" val="74917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Skills of engaging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PT Serif"/>
              <a:cs typeface="PT Serif"/>
            </a:endParaRPr>
          </a:p>
          <a:p>
            <a:pPr marL="114300" indent="0">
              <a:buNone/>
            </a:pPr>
            <a:r>
              <a:rPr lang="en-US" b="1" u="sng" dirty="0">
                <a:latin typeface="PT Serif"/>
                <a:cs typeface="PT Serif"/>
              </a:rPr>
              <a:t>OARS</a:t>
            </a:r>
          </a:p>
          <a:p>
            <a:r>
              <a:rPr lang="en-US" dirty="0">
                <a:latin typeface="PT Serif"/>
                <a:cs typeface="PT Serif"/>
              </a:rPr>
              <a:t>Open-ended questions</a:t>
            </a:r>
          </a:p>
          <a:p>
            <a:r>
              <a:rPr lang="en-US" sz="2400" dirty="0">
                <a:latin typeface="PT Serif"/>
                <a:cs typeface="PT Serif"/>
              </a:rPr>
              <a:t>Affirm</a:t>
            </a:r>
          </a:p>
          <a:p>
            <a:r>
              <a:rPr lang="en-US" dirty="0">
                <a:latin typeface="PT Serif"/>
                <a:cs typeface="PT Serif"/>
              </a:rPr>
              <a:t>Reflective listening</a:t>
            </a:r>
          </a:p>
          <a:p>
            <a:r>
              <a:rPr lang="en-US" sz="2400" dirty="0">
                <a:latin typeface="PT Serif"/>
                <a:cs typeface="PT Serif"/>
              </a:rPr>
              <a:t>Summarize</a:t>
            </a:r>
          </a:p>
        </p:txBody>
      </p:sp>
    </p:spTree>
    <p:extLst>
      <p:ext uri="{BB962C8B-B14F-4D97-AF65-F5344CB8AC3E}">
        <p14:creationId xmlns:p14="http://schemas.microsoft.com/office/powerpoint/2010/main" val="399825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 Questions</a:t>
            </a:r>
            <a:endParaRPr lang="en-US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7" y="1735667"/>
            <a:ext cx="77216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r>
              <a:rPr lang="en-US" sz="2489" dirty="0">
                <a:latin typeface="PT Serif"/>
              </a:rPr>
              <a:t>Are difficult to answer with brief replies or simple </a:t>
            </a:r>
            <a:r>
              <a:rPr lang="ja-JP" altLang="en-US" sz="2489" dirty="0">
                <a:latin typeface="PT Serif"/>
              </a:rPr>
              <a:t>“</a:t>
            </a:r>
            <a:r>
              <a:rPr lang="en-US" altLang="ja-JP" sz="2489" dirty="0">
                <a:latin typeface="PT Serif"/>
              </a:rPr>
              <a:t>yes</a:t>
            </a:r>
            <a:r>
              <a:rPr lang="ja-JP" altLang="en-US" sz="2489" dirty="0">
                <a:latin typeface="PT Serif"/>
              </a:rPr>
              <a:t>”</a:t>
            </a:r>
            <a:r>
              <a:rPr lang="en-US" altLang="ja-JP" sz="2489" dirty="0">
                <a:latin typeface="PT Serif"/>
              </a:rPr>
              <a:t> or </a:t>
            </a:r>
            <a:r>
              <a:rPr lang="ja-JP" altLang="en-US" sz="2489" dirty="0">
                <a:latin typeface="PT Serif"/>
              </a:rPr>
              <a:t>“</a:t>
            </a:r>
            <a:r>
              <a:rPr lang="en-US" altLang="ja-JP" sz="2489" dirty="0">
                <a:latin typeface="PT Serif"/>
              </a:rPr>
              <a:t>no</a:t>
            </a:r>
            <a:r>
              <a:rPr lang="ja-JP" altLang="en-US" sz="2489" dirty="0">
                <a:latin typeface="PT Serif"/>
              </a:rPr>
              <a:t>”</a:t>
            </a:r>
            <a:r>
              <a:rPr lang="en-US" altLang="ja-JP" sz="2489" dirty="0">
                <a:latin typeface="PT Serif"/>
              </a:rPr>
              <a:t> answers</a:t>
            </a: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endParaRPr lang="en-US" altLang="ja-JP" sz="2489" dirty="0">
              <a:latin typeface="PT Serif"/>
            </a:endParaRP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r>
              <a:rPr lang="en-US" sz="2489" dirty="0">
                <a:latin typeface="PT Serif"/>
              </a:rPr>
              <a:t>Are conversational door-openers that encourage the client to talk</a:t>
            </a: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endParaRPr lang="en-US" altLang="ja-JP" sz="2489" dirty="0">
              <a:latin typeface="PT Serif"/>
            </a:endParaRP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r>
              <a:rPr lang="en-US" altLang="ja-JP" sz="2489" dirty="0">
                <a:latin typeface="PT Serif"/>
              </a:rPr>
              <a:t>Encourages client to think about and elaborate on concerns</a:t>
            </a: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endParaRPr lang="en-US" sz="2489" dirty="0">
              <a:latin typeface="PT Serif"/>
            </a:endParaRP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r>
              <a:rPr lang="en-US" sz="2489" dirty="0">
                <a:latin typeface="PT Serif"/>
              </a:rPr>
              <a:t>Contain an element of surprise; you don’</a:t>
            </a:r>
            <a:r>
              <a:rPr lang="en-US" altLang="ja-JP" sz="2489" dirty="0">
                <a:latin typeface="PT Serif"/>
              </a:rPr>
              <a:t>t really know what the client will say</a:t>
            </a:r>
          </a:p>
          <a:p>
            <a:pPr>
              <a:lnSpc>
                <a:spcPct val="90000"/>
              </a:lnSpc>
              <a:buClr>
                <a:srgbClr val="00337F"/>
              </a:buClr>
              <a:buSzTx/>
              <a:buFont typeface="Wingdings" charset="0"/>
              <a:buChar char="§"/>
            </a:pPr>
            <a:endParaRPr lang="en-US" sz="2489" dirty="0">
              <a:solidFill>
                <a:srgbClr val="FFFFFF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Open-ended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67933"/>
            <a:ext cx="6908800" cy="42672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dirty="0">
                <a:effectLst/>
                <a:latin typeface="PT Serif"/>
                <a:cs typeface="Tahoma"/>
              </a:rPr>
              <a:t>Ways to help you use open-ended questions:</a:t>
            </a:r>
          </a:p>
          <a:p>
            <a:pPr lvl="1">
              <a:defRPr/>
            </a:pPr>
            <a:r>
              <a:rPr lang="en-US" dirty="0">
                <a:effectLst/>
                <a:latin typeface="PT Serif"/>
                <a:cs typeface="Tahoma"/>
              </a:rPr>
              <a:t>Use these: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How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What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Why (use with caution)</a:t>
            </a:r>
          </a:p>
          <a:p>
            <a:pPr lvl="1">
              <a:defRPr/>
            </a:pPr>
            <a:r>
              <a:rPr lang="en-US" dirty="0">
                <a:effectLst/>
                <a:latin typeface="PT Serif"/>
                <a:cs typeface="Tahoma"/>
              </a:rPr>
              <a:t>Instead of: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Do/Did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When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Have</a:t>
            </a:r>
          </a:p>
          <a:p>
            <a:pPr lvl="2">
              <a:defRPr/>
            </a:pPr>
            <a:r>
              <a:rPr lang="en-US" dirty="0">
                <a:effectLst/>
                <a:latin typeface="PT Serif"/>
                <a:cs typeface="Tahoma"/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138961023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A reflection is a reasonable guess, delivered in the form of a statement that emphasizes the meaning behind what a person communicated</a:t>
            </a:r>
          </a:p>
          <a:p>
            <a:pPr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Monotype Sorts" pitchFamily="2" charset="2"/>
              <a:buChar char="n"/>
              <a:defRPr/>
            </a:pPr>
            <a:endParaRPr lang="en-US" sz="2489" dirty="0">
              <a:latin typeface="PT Serif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sz="2489" dirty="0">
              <a:latin typeface="PT Serif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sz="3556" i="1" dirty="0">
                <a:latin typeface="PT Serif"/>
                <a:ea typeface="Tahoma" pitchFamily="34" charset="0"/>
                <a:cs typeface="Tahoma" pitchFamily="34" charset="0"/>
              </a:rPr>
              <a:t>What is the point of reflecting listening?</a:t>
            </a:r>
          </a:p>
          <a:p>
            <a:pPr marL="0" indent="0" algn="ctr">
              <a:lnSpc>
                <a:spcPct val="80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sz="3556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Monotype Sorts" pitchFamily="2" charset="2"/>
              <a:buChar char="n"/>
              <a:defRPr/>
            </a:pPr>
            <a:endParaRPr lang="en-US" sz="2489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Char char="n"/>
              <a:defRPr/>
            </a:pPr>
            <a:endParaRPr lang="en-US" sz="2489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2ABD-81C8-3143-8784-EC92AD77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is the benefit of Reflecting?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D52-9A41-9949-BF71-A53CD774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Clarification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Understanding (can go more in depth)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Develop rapport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Gets the other person to talk more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Increases engagement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Other person can hear their own arguments &amp; motivations </a:t>
            </a:r>
          </a:p>
          <a:p>
            <a:r>
              <a:rPr lang="en-US" sz="2489" dirty="0">
                <a:latin typeface="PT Serif"/>
                <a:cs typeface="Arial" panose="020B0604020202020204" pitchFamily="34" charset="0"/>
              </a:rPr>
              <a:t>Allows provider to slow down and consider what to say next</a:t>
            </a:r>
          </a:p>
        </p:txBody>
      </p:sp>
    </p:spTree>
    <p:extLst>
      <p:ext uri="{BB962C8B-B14F-4D97-AF65-F5344CB8AC3E}">
        <p14:creationId xmlns:p14="http://schemas.microsoft.com/office/powerpoint/2010/main" val="9425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78366"/>
            <a:ext cx="8153400" cy="812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Reflective Statements</a:t>
            </a:r>
            <a:r>
              <a:rPr lang="en-US" b="1" dirty="0">
                <a:latin typeface="Tahoma" charset="0"/>
                <a:cs typeface="Times New Roman" charset="0"/>
              </a:rPr>
              <a:t/>
            </a:r>
            <a:br>
              <a:rPr lang="en-US" b="1" dirty="0">
                <a:latin typeface="Tahoma" charset="0"/>
                <a:cs typeface="Times New Roman" charset="0"/>
              </a:rPr>
            </a:br>
            <a:endParaRPr lang="en-US" b="1" dirty="0">
              <a:latin typeface="Tahoma" charset="0"/>
              <a:cs typeface="Times New Roman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511" y="2129367"/>
            <a:ext cx="6547556" cy="38735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If you find it helpful, start your reflections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with the following: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489" i="1" dirty="0">
              <a:latin typeface="PT Serif"/>
              <a:cs typeface="Times New Roman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	“It sounds like you…”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	“You’re feeling…”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	“It seems that you…”	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89" dirty="0">
                <a:latin typeface="PT Serif"/>
                <a:cs typeface="Times New Roman" charset="0"/>
              </a:rPr>
              <a:t>	“So you…”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7843"/>
            <a:ext cx="69088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0982" y="1787843"/>
            <a:ext cx="460894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SIMPLE REFLECTIONS </a:t>
            </a:r>
          </a:p>
          <a:p>
            <a:pPr algn="l"/>
            <a:r>
              <a:rPr lang="en-US" sz="2133" b="1" dirty="0">
                <a:solidFill>
                  <a:schemeClr val="bg1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(client statements)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800" y="4622322"/>
            <a:ext cx="3657600" cy="16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COMPLEX REFLECTIONS</a:t>
            </a:r>
          </a:p>
          <a:p>
            <a:r>
              <a:rPr lang="en-US" sz="2133" b="1" dirty="0">
                <a:solidFill>
                  <a:schemeClr val="bg1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(client thoughts, feelings, attitudes, beliefs, &amp; behaviors)</a:t>
            </a:r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11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Reflection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2068689"/>
            <a:ext cx="7653867" cy="3934178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489" dirty="0">
                <a:solidFill>
                  <a:srgbClr val="002060"/>
                </a:solidFill>
                <a:latin typeface="PT Serif"/>
                <a:cs typeface="Times New Roman" charset="0"/>
              </a:rPr>
              <a:t> </a:t>
            </a:r>
            <a:r>
              <a:rPr lang="en-US" sz="2489" b="1" u="sng" dirty="0">
                <a:solidFill>
                  <a:srgbClr val="002060"/>
                </a:solidFill>
                <a:latin typeface="PT Serif"/>
                <a:cs typeface="Times New Roman" charset="0"/>
              </a:rPr>
              <a:t>Simple</a:t>
            </a:r>
            <a:r>
              <a:rPr lang="en-US" sz="2489" dirty="0">
                <a:solidFill>
                  <a:srgbClr val="002060"/>
                </a:solidFill>
                <a:latin typeface="PT Serif"/>
                <a:cs typeface="Times New Roman" charset="0"/>
              </a:rPr>
              <a:t>	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489" b="1" dirty="0">
                <a:solidFill>
                  <a:srgbClr val="002060"/>
                </a:solidFill>
                <a:latin typeface="PT Serif"/>
                <a:cs typeface="Times New Roman" charset="0"/>
              </a:rPr>
              <a:t>	Repeating</a:t>
            </a: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 - simply repeating one or more aspects of what is said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 	</a:t>
            </a:r>
            <a:r>
              <a:rPr lang="en-US" sz="2489" b="1" dirty="0">
                <a:solidFill>
                  <a:srgbClr val="002060"/>
                </a:solidFill>
                <a:latin typeface="PT Serif"/>
                <a:cs typeface="Times New Roman" charset="0"/>
              </a:rPr>
              <a:t>Rephrasing</a:t>
            </a: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 - changing one or more of the words used in a statement (slight rewording; no meaning is added)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 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489" b="1" u="sng" dirty="0">
                <a:solidFill>
                  <a:srgbClr val="002060"/>
                </a:solidFill>
                <a:latin typeface="PT Serif"/>
                <a:cs typeface="Times New Roman" charset="0"/>
              </a:rPr>
              <a:t>Complex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	</a:t>
            </a:r>
            <a:r>
              <a:rPr lang="en-US" sz="2489" b="1" dirty="0">
                <a:solidFill>
                  <a:srgbClr val="002060"/>
                </a:solidFill>
                <a:latin typeface="PT Serif"/>
                <a:cs typeface="Times New Roman" charset="0"/>
              </a:rPr>
              <a:t>Paraphrasing</a:t>
            </a: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 - reflecting the inferred meaning of a statement (meaning is added on to what was said)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	</a:t>
            </a:r>
            <a:r>
              <a:rPr lang="en-US" sz="2489" b="1" dirty="0">
                <a:solidFill>
                  <a:srgbClr val="002060"/>
                </a:solidFill>
                <a:latin typeface="PT Serif"/>
                <a:cs typeface="Times New Roman" charset="0"/>
              </a:rPr>
              <a:t>Reflection of Feeling</a:t>
            </a:r>
            <a:r>
              <a:rPr lang="en-US" sz="2133" dirty="0">
                <a:solidFill>
                  <a:srgbClr val="002060"/>
                </a:solidFill>
                <a:latin typeface="PT Serif"/>
                <a:cs typeface="Times New Roman" charset="0"/>
              </a:rPr>
              <a:t> - paraphrasing that focuses on the emotional aspect of the statement</a:t>
            </a:r>
          </a:p>
          <a:p>
            <a:pPr>
              <a:lnSpc>
                <a:spcPct val="80000"/>
              </a:lnSpc>
              <a:defRPr/>
            </a:pPr>
            <a:endParaRPr lang="en-US" sz="2133" dirty="0">
              <a:solidFill>
                <a:srgbClr val="FFFFFF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Reflections Exercise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337F"/>
              </a:buClr>
              <a:buNone/>
            </a:pPr>
            <a:r>
              <a:rPr lang="en-US" dirty="0">
                <a:solidFill>
                  <a:srgbClr val="002060"/>
                </a:solidFill>
                <a:effectLst/>
                <a:latin typeface="PT Serif"/>
                <a:cs typeface="Tahoma" charset="0"/>
              </a:rPr>
              <a:t>1. Client: “Listen</a:t>
            </a:r>
            <a:r>
              <a:rPr lang="en-US" altLang="ja-JP" dirty="0">
                <a:solidFill>
                  <a:srgbClr val="002060"/>
                </a:solidFill>
                <a:effectLst/>
                <a:latin typeface="PT Serif"/>
                <a:cs typeface="Tahoma" charset="0"/>
              </a:rPr>
              <a:t>, I’ve tried everything and nothing seems to be working, so I don’t know what to do.</a:t>
            </a:r>
            <a:r>
              <a:rPr lang="ja-JP" altLang="en-US" dirty="0">
                <a:solidFill>
                  <a:srgbClr val="002060"/>
                </a:solidFill>
                <a:effectLst/>
                <a:latin typeface="PT Serif"/>
                <a:cs typeface="Tahoma" charset="0"/>
              </a:rPr>
              <a:t>”</a:t>
            </a:r>
            <a:endParaRPr lang="en-US" altLang="ja-JP" dirty="0">
              <a:solidFill>
                <a:srgbClr val="002060"/>
              </a:solidFill>
              <a:effectLst/>
              <a:latin typeface="PT Serif"/>
              <a:cs typeface="Tahoma" charset="0"/>
            </a:endParaRPr>
          </a:p>
          <a:p>
            <a:pPr marL="406405" lvl="1" indent="0">
              <a:buClr>
                <a:srgbClr val="00337F"/>
              </a:buClr>
              <a:buNone/>
            </a:pPr>
            <a:endParaRPr lang="en-US" sz="2133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lvl="1" eaLnBrk="1" hangingPunct="1">
              <a:buClr>
                <a:srgbClr val="00337F"/>
              </a:buClr>
            </a:pPr>
            <a:endParaRPr lang="en-US" sz="2133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lvl="1" eaLnBrk="1" hangingPunct="1">
              <a:buClr>
                <a:srgbClr val="00337F"/>
              </a:buClr>
            </a:pPr>
            <a:r>
              <a:rPr lang="en-US" sz="2133" dirty="0">
                <a:solidFill>
                  <a:srgbClr val="002060"/>
                </a:solidFill>
                <a:highlight>
                  <a:srgbClr val="FF9933"/>
                </a:highlight>
                <a:latin typeface="PT Serif"/>
                <a:cs typeface="Tahoma" charset="0"/>
              </a:rPr>
              <a:t>Reflection that expresses the client’s thoughts, feelings, attitudes, beliefs, or behaviors:</a:t>
            </a:r>
          </a:p>
          <a:p>
            <a:pPr marL="411480" lvl="1" indent="0" eaLnBrk="1" hangingPunct="1">
              <a:buClr>
                <a:srgbClr val="00337F"/>
              </a:buClr>
              <a:buNone/>
            </a:pPr>
            <a:endParaRPr lang="en-US" sz="2133" dirty="0">
              <a:solidFill>
                <a:srgbClr val="002060"/>
              </a:solidFill>
              <a:highlight>
                <a:srgbClr val="FF9933"/>
              </a:highlight>
              <a:latin typeface="PT Serif"/>
              <a:cs typeface="Tahom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PT Serif"/>
                <a:cs typeface="PT Serif"/>
              </a:rPr>
              <a:t>Introduction to MI</a:t>
            </a:r>
          </a:p>
          <a:p>
            <a:pPr marL="411480" lvl="1" indent="0">
              <a:buNone/>
            </a:pPr>
            <a:endParaRPr lang="en-US" sz="2400" dirty="0">
              <a:latin typeface="PT Serif"/>
              <a:cs typeface="PT Serif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PT Serif"/>
                <a:cs typeface="PT Serif"/>
              </a:rPr>
              <a:t>Components of MI</a:t>
            </a:r>
          </a:p>
          <a:p>
            <a:pPr marL="571500" indent="-457200">
              <a:buFont typeface="+mj-lt"/>
              <a:buAutoNum type="arabicPeriod"/>
            </a:pPr>
            <a:endParaRPr lang="en-US" dirty="0">
              <a:latin typeface="PT Serif"/>
              <a:cs typeface="PT Serif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PT Serif"/>
                <a:cs typeface="PT Serif"/>
              </a:rPr>
              <a:t>Techniques</a:t>
            </a:r>
          </a:p>
          <a:p>
            <a:pPr marL="571500" indent="-457200">
              <a:buFont typeface="+mj-lt"/>
              <a:buAutoNum type="arabicPeriod"/>
            </a:pPr>
            <a:endParaRPr lang="en-US" dirty="0">
              <a:latin typeface="PT Serif"/>
              <a:cs typeface="PT Serif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PT Serif"/>
                <a:cs typeface="PT Serif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9514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735667"/>
            <a:ext cx="6908800" cy="3657600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sz="2489" dirty="0">
                <a:solidFill>
                  <a:srgbClr val="002060"/>
                </a:solidFill>
                <a:latin typeface="PT Serif"/>
                <a:ea typeface="Tahoma" pitchFamily="34" charset="0"/>
                <a:cs typeface="Tahoma" pitchFamily="34" charset="0"/>
              </a:rPr>
              <a:t>2. Client: “Sometimes I get mad at myself for spending so much time getting high, but I don’t do it at home around the kids, so I know I don’t really have that big of a problem.” </a:t>
            </a:r>
          </a:p>
          <a:p>
            <a:pPr marL="406405" lvl="1" indent="0">
              <a:buClr>
                <a:srgbClr val="00337F"/>
              </a:buClr>
              <a:buNone/>
            </a:pPr>
            <a:endParaRPr lang="en-US" sz="2133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lvl="1" eaLnBrk="1" hangingPunct="1">
              <a:buClr>
                <a:srgbClr val="00337F"/>
              </a:buClr>
            </a:pPr>
            <a:endParaRPr lang="en-US" sz="2133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lvl="1" eaLnBrk="1" hangingPunct="1">
              <a:buClr>
                <a:srgbClr val="00337F"/>
              </a:buClr>
            </a:pPr>
            <a:r>
              <a:rPr lang="en-US" sz="2133" dirty="0">
                <a:solidFill>
                  <a:srgbClr val="002060"/>
                </a:solidFill>
                <a:highlight>
                  <a:srgbClr val="FF9933"/>
                </a:highlight>
                <a:latin typeface="PT Serif"/>
                <a:cs typeface="Tahoma" charset="0"/>
              </a:rPr>
              <a:t>Reflection that expresses the client’s thoughts, feelings, attitudes, beliefs, or behaviors:</a:t>
            </a:r>
          </a:p>
          <a:p>
            <a:pPr lvl="1" eaLnBrk="1" hangingPunct="1">
              <a:buClr>
                <a:srgbClr val="00337F"/>
              </a:buClr>
            </a:pPr>
            <a:endParaRPr lang="en-US" sz="2133" dirty="0">
              <a:solidFill>
                <a:srgbClr val="002060"/>
              </a:solidFill>
              <a:highlight>
                <a:srgbClr val="FF9933"/>
              </a:highlight>
              <a:latin typeface="PT Serif"/>
              <a:cs typeface="Tahoma" charset="0"/>
            </a:endParaRPr>
          </a:p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28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75887"/>
            <a:ext cx="7789333" cy="108373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Affirmations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Catching Someone Doing Something Right: Be the Mirror</a:t>
            </a:r>
            <a:endParaRPr lang="en-US" sz="3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18113"/>
            <a:ext cx="7848600" cy="352213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337F"/>
              </a:buClr>
            </a:pPr>
            <a:r>
              <a:rPr lang="en-US" dirty="0">
                <a:solidFill>
                  <a:srgbClr val="002060"/>
                </a:solidFill>
                <a:latin typeface="PT Serif"/>
                <a:cs typeface="Tahoma" charset="0"/>
              </a:rPr>
              <a:t> Coming from an external frame of reference:</a:t>
            </a:r>
          </a:p>
          <a:p>
            <a:pPr lvl="1" eaLnBrk="1" hangingPunct="1">
              <a:buClr>
                <a:srgbClr val="00337F"/>
              </a:buClr>
            </a:pPr>
            <a:r>
              <a:rPr lang="en-US" sz="2044" dirty="0">
                <a:solidFill>
                  <a:srgbClr val="002060"/>
                </a:solidFill>
                <a:latin typeface="PT Serif"/>
                <a:cs typeface="Tahoma" charset="0"/>
              </a:rPr>
              <a:t>expressing your perspective on the client (choices, behavior, demeanor, etc.), what you see in the client, which the client may or may not see in themselves </a:t>
            </a:r>
          </a:p>
          <a:p>
            <a:pPr lvl="1" eaLnBrk="1" hangingPunct="1">
              <a:buClr>
                <a:srgbClr val="00337F"/>
              </a:buClr>
            </a:pPr>
            <a:endParaRPr lang="en-US" sz="2400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lvl="1" eaLnBrk="1" hangingPunct="1">
              <a:buClr>
                <a:srgbClr val="00337F"/>
              </a:buClr>
            </a:pPr>
            <a:endParaRPr lang="en-US" sz="2400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>
              <a:buClr>
                <a:srgbClr val="002060"/>
              </a:buClr>
            </a:pPr>
            <a:r>
              <a:rPr lang="is-IS" dirty="0">
                <a:solidFill>
                  <a:srgbClr val="002060"/>
                </a:solidFill>
                <a:latin typeface="PT Serif"/>
                <a:cs typeface="Tahoma" charset="0"/>
              </a:rPr>
              <a:t>Positive emotions promote change by creating greater openess to risk, and thus builds motivaton to new experience and behavior (oxytocin-boosts happiness, reduced stress &amp; anxiety)</a:t>
            </a:r>
          </a:p>
        </p:txBody>
      </p:sp>
    </p:spTree>
    <p:extLst>
      <p:ext uri="{BB962C8B-B14F-4D97-AF65-F5344CB8AC3E}">
        <p14:creationId xmlns:p14="http://schemas.microsoft.com/office/powerpoint/2010/main" val="324514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8235-C17B-A64D-8859-B6A23A7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Affirmations: Catching Someone Doing Something Right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7283D-E7C6-8C41-BBDA-5E3DEF9E2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267" y="2142067"/>
            <a:ext cx="4538133" cy="365760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Includes warmth, acceptance respect, positive regard, appreciation, supporting autonomy, and empowerment</a:t>
            </a:r>
          </a:p>
          <a:p>
            <a:pPr eaLnBrk="1" hangingPunct="1">
              <a:buClr>
                <a:srgbClr val="00337F"/>
              </a:buClr>
            </a:pPr>
            <a:endParaRPr lang="en-US" sz="1778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eaLnBrk="1" hangingPunct="1"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Helping the client to remember (or learn) to look up to themselves, this boosting confidence/self-esteem</a:t>
            </a:r>
          </a:p>
          <a:p>
            <a:pPr eaLnBrk="1" hangingPunct="1">
              <a:buClr>
                <a:srgbClr val="00337F"/>
              </a:buClr>
            </a:pPr>
            <a:endParaRPr lang="en-US" sz="1778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eaLnBrk="1" hangingPunct="1"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Appreciation of something + the client has done</a:t>
            </a:r>
          </a:p>
          <a:p>
            <a:pPr eaLnBrk="1" hangingPunct="1">
              <a:buClr>
                <a:srgbClr val="00337F"/>
              </a:buClr>
            </a:pPr>
            <a:endParaRPr lang="en-US" sz="1778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eaLnBrk="1" hangingPunct="1"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Reinforcing any movement towards progress or attempts at progress</a:t>
            </a:r>
          </a:p>
          <a:p>
            <a:pPr marL="0" indent="0">
              <a:buClr>
                <a:srgbClr val="463334"/>
              </a:buClr>
              <a:buNone/>
            </a:pPr>
            <a:endParaRPr lang="en-US" sz="2844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837CC-F0AF-3644-8751-6ACBFCDD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59" y="1397000"/>
            <a:ext cx="3826933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5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13911"/>
            <a:ext cx="7789333" cy="10837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Affirmations: Catching Someone Doing Something Right</a:t>
            </a:r>
            <a:endParaRPr lang="en-US" sz="3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2067"/>
            <a:ext cx="7848600" cy="352213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337F"/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Effort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buClr>
                <a:srgbClr val="00337F"/>
              </a:buClr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337F"/>
              </a:buClr>
            </a:pPr>
            <a:r>
              <a:rPr lang="ja-JP" altLang="en-US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must have been really hard for you. You are really trying hard to work on yourself.</a:t>
            </a:r>
            <a:r>
              <a:rPr lang="ja-JP" altLang="en-US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0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337F"/>
              </a:buClr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 of Strengths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Clr>
                <a:srgbClr val="00337F"/>
              </a:buClr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337F"/>
              </a:buClr>
            </a:pPr>
            <a:r>
              <a:rPr lang="ja-JP" altLang="en-US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seem to have a good sense of what your drug use has cost you in your life.</a:t>
            </a:r>
            <a:r>
              <a:rPr lang="ja-JP" altLang="en-US" sz="20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86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7808-4447-204D-BDCF-A3F155DC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Affirmation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EDF97-AAE5-2A44-8DC7-4C2502A1B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67933"/>
            <a:ext cx="3386667" cy="36576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2222" dirty="0">
                <a:solidFill>
                  <a:srgbClr val="002060"/>
                </a:solidFill>
                <a:latin typeface="PT Serif"/>
              </a:rPr>
              <a:t>Be genuine</a:t>
            </a:r>
          </a:p>
          <a:p>
            <a:pPr>
              <a:buClr>
                <a:srgbClr val="002060"/>
              </a:buClr>
            </a:pPr>
            <a:endParaRPr lang="en-US" sz="2222" dirty="0">
              <a:solidFill>
                <a:srgbClr val="002060"/>
              </a:solidFill>
              <a:latin typeface="PT Serif"/>
            </a:endParaRPr>
          </a:p>
          <a:p>
            <a:pPr>
              <a:buClr>
                <a:srgbClr val="002060"/>
              </a:buClr>
            </a:pPr>
            <a:endParaRPr lang="en-US" sz="2222" dirty="0">
              <a:solidFill>
                <a:srgbClr val="002060"/>
              </a:solidFill>
              <a:latin typeface="PT Serif"/>
            </a:endParaRPr>
          </a:p>
          <a:p>
            <a:pPr>
              <a:buClr>
                <a:srgbClr val="002060"/>
              </a:buClr>
            </a:pPr>
            <a:endParaRPr lang="en-US" sz="2222" dirty="0">
              <a:solidFill>
                <a:srgbClr val="002060"/>
              </a:solidFill>
              <a:latin typeface="PT Serif"/>
            </a:endParaRPr>
          </a:p>
          <a:p>
            <a:pPr>
              <a:buClr>
                <a:srgbClr val="002060"/>
              </a:buClr>
            </a:pPr>
            <a:r>
              <a:rPr lang="en-US" sz="2222" dirty="0">
                <a:solidFill>
                  <a:srgbClr val="002060"/>
                </a:solidFill>
                <a:latin typeface="PT Serif"/>
              </a:rPr>
              <a:t>Avoid using the words  ”I” or “Should” (early on before an alliance has been established)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489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C2FE6-14F1-CD41-A547-EFE55929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733" y="1667933"/>
            <a:ext cx="3386667" cy="365760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It is not about approval or agreement, instead focus on specific behaviors: 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Client strengths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Character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Attributes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Abilities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Good intentions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Efforts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Achievements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Attitudes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Beliefs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Values</a:t>
            </a:r>
          </a:p>
          <a:p>
            <a:pPr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PT Serif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873945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5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Summary Statement?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Clr>
                <a:schemeClr val="bg1">
                  <a:lumMod val="50000"/>
                </a:schemeClr>
              </a:buClr>
              <a:defRPr/>
            </a:pPr>
            <a:r>
              <a:rPr lang="en-US" dirty="0">
                <a:solidFill>
                  <a:srgbClr val="002060"/>
                </a:solidFill>
                <a:effectLst/>
                <a:latin typeface="PT Serif"/>
                <a:ea typeface="Tahoma" pitchFamily="34" charset="0"/>
                <a:cs typeface="Tahoma" pitchFamily="34" charset="0"/>
              </a:rPr>
              <a:t>A special form of a reflection in which the provider selects several client statements and combines them into a summary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 of Summaries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2060"/>
              </a:solidFill>
              <a:latin typeface="PT Serif"/>
            </a:endParaRP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altLang="en-US" sz="2489" dirty="0">
                <a:solidFill>
                  <a:srgbClr val="002060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Used for clarification purposes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en-US" altLang="en-US" sz="2489" dirty="0">
              <a:solidFill>
                <a:srgbClr val="002060"/>
              </a:solidFill>
              <a:latin typeface="PT Serif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altLang="en-US" sz="2489" dirty="0">
                <a:solidFill>
                  <a:srgbClr val="002060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Used to bring together what a client has said at different points in time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en-US" altLang="en-US" sz="2489" dirty="0">
              <a:solidFill>
                <a:srgbClr val="002060"/>
              </a:solidFill>
              <a:latin typeface="PT Serif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altLang="en-US" sz="2489" dirty="0">
                <a:solidFill>
                  <a:srgbClr val="002060"/>
                </a:solidFill>
                <a:latin typeface="PT Serif"/>
                <a:ea typeface="Tahoma" panose="020B0604030504040204" pitchFamily="34" charset="0"/>
                <a:cs typeface="Tahoma" panose="020B0604030504040204" pitchFamily="34" charset="0"/>
              </a:rPr>
              <a:t>Used to shift the focus of conversation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51933"/>
            <a:ext cx="77724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 can: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153400" cy="3928533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b="1" i="1" u="sng" dirty="0">
                <a:solidFill>
                  <a:srgbClr val="002060"/>
                </a:solidFill>
                <a:latin typeface="PT Serif"/>
                <a:cs typeface="Tahoma" charset="0"/>
              </a:rPr>
              <a:t>Collect</a:t>
            </a: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 material already offered (focusing on CT) that has been scattered throughout the conversation:</a:t>
            </a:r>
          </a:p>
          <a:p>
            <a:pPr lvl="1"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So far you’</a:t>
            </a:r>
            <a:r>
              <a:rPr lang="en-US" altLang="ja-JP" sz="1778" dirty="0">
                <a:solidFill>
                  <a:srgbClr val="002060"/>
                </a:solidFill>
                <a:latin typeface="PT Serif"/>
                <a:cs typeface="Tahoma" charset="0"/>
              </a:rPr>
              <a:t>ve expressed concern about your family, getting a job, and staying clean…</a:t>
            </a:r>
          </a:p>
          <a:p>
            <a:pPr lvl="1"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i="1" dirty="0">
                <a:solidFill>
                  <a:srgbClr val="002060"/>
                </a:solidFill>
                <a:latin typeface="PT Serif"/>
                <a:cs typeface="Tahoma" charset="0"/>
              </a:rPr>
              <a:t>What else?</a:t>
            </a:r>
          </a:p>
          <a:p>
            <a:pPr lvl="1" eaLnBrk="1" hangingPunct="1">
              <a:lnSpc>
                <a:spcPct val="80000"/>
              </a:lnSpc>
            </a:pPr>
            <a:endParaRPr lang="en-US" sz="1778" i="1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b="1" i="1" u="sng" dirty="0">
                <a:solidFill>
                  <a:srgbClr val="002060"/>
                </a:solidFill>
                <a:latin typeface="PT Serif"/>
                <a:cs typeface="Tahoma" charset="0"/>
              </a:rPr>
              <a:t>Link</a:t>
            </a: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 something just said with something discussed earlier</a:t>
            </a:r>
          </a:p>
          <a:p>
            <a:pPr lvl="1"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That sounds a bit like what you told me about that lonely feeling you get when no one comes to visit.</a:t>
            </a:r>
          </a:p>
          <a:p>
            <a:pPr lvl="1" eaLnBrk="1" hangingPunct="1">
              <a:lnSpc>
                <a:spcPct val="80000"/>
              </a:lnSpc>
            </a:pPr>
            <a:endParaRPr lang="en-US" sz="1778" dirty="0">
              <a:solidFill>
                <a:srgbClr val="002060"/>
              </a:solidFill>
              <a:latin typeface="PT Serif"/>
              <a:cs typeface="Tahoma" charset="0"/>
            </a:endParaRPr>
          </a:p>
          <a:p>
            <a:pPr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b="1" i="1" u="sng" dirty="0">
                <a:solidFill>
                  <a:srgbClr val="002060"/>
                </a:solidFill>
                <a:latin typeface="PT Serif"/>
                <a:cs typeface="Tahoma" charset="0"/>
              </a:rPr>
              <a:t>Transition</a:t>
            </a:r>
            <a:r>
              <a:rPr lang="en-US" sz="1778" b="1" i="1" dirty="0">
                <a:solidFill>
                  <a:srgbClr val="002060"/>
                </a:solidFill>
                <a:latin typeface="PT Serif"/>
                <a:cs typeface="Tahoma" charset="0"/>
              </a:rPr>
              <a:t>:</a:t>
            </a:r>
            <a:r>
              <a:rPr lang="en-US" sz="1778" i="1" dirty="0">
                <a:solidFill>
                  <a:srgbClr val="002060"/>
                </a:solidFill>
                <a:latin typeface="PT Serif"/>
                <a:cs typeface="Tahoma" charset="0"/>
              </a:rPr>
              <a:t> </a:t>
            </a: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Draw together what has happened and </a:t>
            </a:r>
            <a:r>
              <a:rPr lang="en-US" sz="1778" i="1" dirty="0">
                <a:solidFill>
                  <a:srgbClr val="002060"/>
                </a:solidFill>
                <a:latin typeface="PT Serif"/>
                <a:cs typeface="Tahoma" charset="0"/>
              </a:rPr>
              <a:t>transition</a:t>
            </a: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 to a new task</a:t>
            </a:r>
          </a:p>
          <a:p>
            <a:pPr lvl="1"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dirty="0">
                <a:solidFill>
                  <a:srgbClr val="002060"/>
                </a:solidFill>
                <a:latin typeface="PT Serif"/>
                <a:cs typeface="Tahoma" charset="0"/>
              </a:rPr>
              <a:t>Let me summarize what you’</a:t>
            </a:r>
            <a:r>
              <a:rPr lang="en-US" altLang="ja-JP" sz="1778" dirty="0">
                <a:solidFill>
                  <a:srgbClr val="002060"/>
                </a:solidFill>
                <a:latin typeface="PT Serif"/>
                <a:cs typeface="Tahoma" charset="0"/>
              </a:rPr>
              <a:t>ve told me so far.  You came in because you were …, and it scared you when . . . Then you mentioned… and now…</a:t>
            </a:r>
          </a:p>
          <a:p>
            <a:pPr lvl="1" eaLnBrk="1" hangingPunct="1">
              <a:lnSpc>
                <a:spcPct val="80000"/>
              </a:lnSpc>
              <a:buClr>
                <a:srgbClr val="00337F"/>
              </a:buClr>
            </a:pPr>
            <a:r>
              <a:rPr lang="en-US" sz="1778" i="1" dirty="0">
                <a:solidFill>
                  <a:srgbClr val="002060"/>
                </a:solidFill>
                <a:latin typeface="PT Serif"/>
                <a:cs typeface="Tahoma" charset="0"/>
              </a:rPr>
              <a:t>…Where does that leave you?</a:t>
            </a:r>
          </a:p>
        </p:txBody>
      </p:sp>
    </p:spTree>
    <p:extLst>
      <p:ext uri="{BB962C8B-B14F-4D97-AF65-F5344CB8AC3E}">
        <p14:creationId xmlns:p14="http://schemas.microsoft.com/office/powerpoint/2010/main" val="329196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Key points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T Serif"/>
                <a:cs typeface="PT Serif"/>
              </a:rPr>
              <a:t>Global: Spirit (collaborative and autonomy support)</a:t>
            </a: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r>
              <a:rPr lang="en-US" sz="2400" dirty="0">
                <a:latin typeface="PT Serif"/>
                <a:cs typeface="PT Serif"/>
              </a:rPr>
              <a:t>Clinical behavior</a:t>
            </a:r>
          </a:p>
          <a:p>
            <a:pPr lvl="1"/>
            <a:r>
              <a:rPr lang="en-US" sz="2000" dirty="0">
                <a:latin typeface="PT Serif"/>
                <a:cs typeface="PT Serif"/>
              </a:rPr>
              <a:t>OARS</a:t>
            </a:r>
          </a:p>
          <a:p>
            <a:pPr lvl="1"/>
            <a:r>
              <a:rPr lang="en-US" dirty="0">
                <a:latin typeface="PT Serif"/>
                <a:cs typeface="PT Serif"/>
              </a:rPr>
              <a:t>Reflection/question ration (should be 2:1)</a:t>
            </a:r>
          </a:p>
          <a:p>
            <a:pPr lvl="1"/>
            <a:r>
              <a:rPr lang="en-US" sz="2000" dirty="0">
                <a:latin typeface="PT Serif"/>
                <a:cs typeface="PT Serif"/>
              </a:rPr>
              <a:t>Balanced reflections </a:t>
            </a:r>
          </a:p>
          <a:p>
            <a:pPr marL="411480" lvl="1" indent="0">
              <a:buNone/>
            </a:pPr>
            <a:endParaRPr lang="en-US" sz="2000" dirty="0">
              <a:latin typeface="PT Serif"/>
              <a:cs typeface="PT Serif"/>
            </a:endParaRPr>
          </a:p>
          <a:p>
            <a:r>
              <a:rPr lang="en-US" sz="2400" dirty="0">
                <a:latin typeface="PT Serif"/>
                <a:cs typeface="PT Serif"/>
              </a:rPr>
              <a:t>Client </a:t>
            </a:r>
          </a:p>
          <a:p>
            <a:pPr lvl="1"/>
            <a:r>
              <a:rPr lang="en-US" sz="2000" dirty="0">
                <a:latin typeface="PT Serif"/>
                <a:cs typeface="PT Serif"/>
              </a:rPr>
              <a:t>Working alliance</a:t>
            </a:r>
          </a:p>
          <a:p>
            <a:pPr lvl="1"/>
            <a:r>
              <a:rPr lang="en-US" dirty="0">
                <a:latin typeface="PT Serif"/>
                <a:cs typeface="PT Serif"/>
              </a:rPr>
              <a:t>Retention </a:t>
            </a:r>
          </a:p>
          <a:p>
            <a:pPr lvl="1"/>
            <a:endParaRPr lang="en-US" sz="20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89806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DEVELOPING PROFICIENCY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PT Serif"/>
                <a:cs typeface="PT Serif"/>
              </a:rPr>
              <a:t>MI training: </a:t>
            </a:r>
          </a:p>
          <a:p>
            <a:pPr lvl="1"/>
            <a:r>
              <a:rPr lang="en-US" sz="1600" dirty="0">
                <a:latin typeface="PT Serif"/>
                <a:cs typeface="PT Serif"/>
              </a:rPr>
              <a:t>DMHAS catalogue </a:t>
            </a:r>
          </a:p>
          <a:p>
            <a:pPr lvl="1"/>
            <a:r>
              <a:rPr lang="en-US" sz="1600" dirty="0">
                <a:latin typeface="PT Serif"/>
                <a:cs typeface="PT Serif"/>
              </a:rPr>
              <a:t>Women’s consortium</a:t>
            </a:r>
          </a:p>
          <a:p>
            <a:pPr lvl="1"/>
            <a:r>
              <a:rPr lang="en-US" sz="1600" dirty="0">
                <a:latin typeface="PT Serif"/>
                <a:cs typeface="PT Serif"/>
              </a:rPr>
              <a:t>Group training followed by consultation</a:t>
            </a:r>
          </a:p>
          <a:p>
            <a:pPr marL="411480" lvl="1" indent="0">
              <a:buNone/>
            </a:pPr>
            <a:r>
              <a:rPr lang="en-US" sz="1600" dirty="0">
                <a:latin typeface="PT Serif"/>
                <a:cs typeface="PT Serif"/>
              </a:rPr>
              <a:t> </a:t>
            </a:r>
          </a:p>
          <a:p>
            <a:r>
              <a:rPr lang="en-US" sz="2000" dirty="0" err="1">
                <a:latin typeface="PT Serif"/>
                <a:cs typeface="PT Serif"/>
              </a:rPr>
              <a:t>Simmersion</a:t>
            </a:r>
            <a:r>
              <a:rPr lang="en-US" sz="2000" dirty="0">
                <a:latin typeface="PT Serif"/>
                <a:cs typeface="PT Serif"/>
              </a:rPr>
              <a:t> </a:t>
            </a:r>
          </a:p>
          <a:p>
            <a:endParaRPr lang="en-US" sz="2000" dirty="0">
              <a:latin typeface="PT Serif"/>
              <a:cs typeface="PT Serif"/>
            </a:endParaRPr>
          </a:p>
          <a:p>
            <a:r>
              <a:rPr lang="en-US" sz="2000" i="1" u="sng" dirty="0">
                <a:latin typeface="PT Serif"/>
                <a:cs typeface="PT Serif"/>
              </a:rPr>
              <a:t>Receiving performance-based feedback</a:t>
            </a:r>
            <a:r>
              <a:rPr lang="en-US" sz="2000" dirty="0">
                <a:latin typeface="PT Serif"/>
                <a:cs typeface="PT Serif"/>
              </a:rPr>
              <a:t>  </a:t>
            </a:r>
          </a:p>
          <a:p>
            <a:endParaRPr lang="en-US" sz="2000" dirty="0">
              <a:latin typeface="PT Serif"/>
              <a:cs typeface="PT Serif"/>
            </a:endParaRPr>
          </a:p>
          <a:p>
            <a:r>
              <a:rPr lang="en-US" sz="2000" dirty="0">
                <a:latin typeface="PT Serif"/>
                <a:cs typeface="PT Serif"/>
              </a:rPr>
              <a:t>Books:</a:t>
            </a:r>
          </a:p>
          <a:p>
            <a:pPr lvl="1"/>
            <a:r>
              <a:rPr lang="en-US" sz="1600" dirty="0">
                <a:latin typeface="PT Serif"/>
                <a:cs typeface="PT Serif"/>
              </a:rPr>
              <a:t>Motivational Interviewing: Helping People Change, 3</a:t>
            </a:r>
            <a:r>
              <a:rPr lang="en-US" sz="1600" baseline="30000" dirty="0">
                <a:latin typeface="PT Serif"/>
                <a:cs typeface="PT Serif"/>
              </a:rPr>
              <a:t>rd</a:t>
            </a:r>
            <a:r>
              <a:rPr lang="en-US" sz="1600" dirty="0">
                <a:latin typeface="PT Serif"/>
                <a:cs typeface="PT Serif"/>
              </a:rPr>
              <a:t> edition </a:t>
            </a:r>
          </a:p>
          <a:p>
            <a:pPr lvl="1"/>
            <a:r>
              <a:rPr lang="en-US" sz="1600" dirty="0">
                <a:latin typeface="PT Serif"/>
                <a:cs typeface="PT Serif"/>
              </a:rPr>
              <a:t>Building Motivational interviewing Skills: A Practitioners Workbook, 2</a:t>
            </a:r>
            <a:r>
              <a:rPr lang="en-US" sz="1600" baseline="30000" dirty="0">
                <a:latin typeface="PT Serif"/>
                <a:cs typeface="PT Serif"/>
              </a:rPr>
              <a:t>nd</a:t>
            </a:r>
            <a:r>
              <a:rPr lang="en-US" sz="1600" dirty="0">
                <a:latin typeface="PT Serif"/>
                <a:cs typeface="PT Serif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2979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Potential Roadblocks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68" y="2006600"/>
            <a:ext cx="4038600" cy="44074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Ordering, directing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Warning or threatening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Giving advice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Persuading, arguing,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	lecturing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Moralizing, preaching, telling clients what they </a:t>
            </a:r>
            <a:r>
              <a:rPr lang="ja-JP" altLang="en-US" sz="2000" dirty="0">
                <a:latin typeface="PT Serif"/>
                <a:cs typeface="Tahoma" charset="0"/>
              </a:rPr>
              <a:t>“</a:t>
            </a:r>
            <a:r>
              <a:rPr lang="en-US" sz="2000" dirty="0">
                <a:latin typeface="PT Serif"/>
                <a:cs typeface="Tahoma" charset="0"/>
              </a:rPr>
              <a:t>should</a:t>
            </a:r>
            <a:r>
              <a:rPr lang="ja-JP" altLang="en-US" sz="2000" dirty="0">
                <a:latin typeface="PT Serif"/>
                <a:cs typeface="Tahoma" charset="0"/>
              </a:rPr>
              <a:t>”</a:t>
            </a:r>
            <a:r>
              <a:rPr lang="en-US" sz="2000" dirty="0">
                <a:latin typeface="PT Serif"/>
                <a:cs typeface="Tahoma" charset="0"/>
              </a:rPr>
              <a:t> do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Disagreeing, judging, blaming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Praising prematurely or in excess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latin typeface="PT Serif"/>
                <a:cs typeface="Tahoma" charset="0"/>
              </a:rPr>
              <a:t>-	Shaming, ridiculing, labeling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956" dirty="0">
              <a:latin typeface="Tahoma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956" dirty="0">
                <a:latin typeface="Times New Roman" charset="0"/>
                <a:cs typeface="Times New Roman" charset="0"/>
              </a:rPr>
              <a:t>	</a:t>
            </a:r>
            <a:endParaRPr lang="en-US" sz="1956" dirty="0">
              <a:latin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2006600"/>
            <a:ext cx="3386667" cy="3657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Excessive reassuring,    sympathizing, consoling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Questioning or probing   excessively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Withdrawing, distracting, humoring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Cultural/Racial roadblocks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Organizational roadblocks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PT Serif"/>
                <a:ea typeface="Tahoma" pitchFamily="34" charset="0"/>
                <a:cs typeface="Tahoma" pitchFamily="34" charset="0"/>
              </a:rPr>
              <a:t>-	Gender/Age roadblocks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PT Serif"/>
              <a:cs typeface="PT Serif"/>
            </a:endParaRPr>
          </a:p>
          <a:p>
            <a:endParaRPr lang="en-US" dirty="0">
              <a:latin typeface="PT Serif"/>
              <a:cs typeface="PT Serif"/>
            </a:endParaRPr>
          </a:p>
          <a:p>
            <a:endParaRPr lang="en-US" dirty="0">
              <a:latin typeface="PT Serif"/>
              <a:cs typeface="PT Serif"/>
            </a:endParaRPr>
          </a:p>
          <a:p>
            <a:endParaRPr lang="en-US" dirty="0">
              <a:latin typeface="PT Serif"/>
              <a:cs typeface="PT Serif"/>
            </a:endParaRPr>
          </a:p>
          <a:p>
            <a:pPr marL="114300" indent="0" algn="ctr">
              <a:buNone/>
            </a:pPr>
            <a:r>
              <a:rPr lang="en-US" sz="3600" dirty="0">
                <a:latin typeface="PT Serif"/>
                <a:cs typeface="PT Serif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4391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99D3-CEA2-744A-B911-F047C31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4200"/>
            <a:ext cx="8331200" cy="1083733"/>
          </a:xfrm>
        </p:spPr>
        <p:txBody>
          <a:bodyPr>
            <a:normAutofit fontScale="90000"/>
          </a:bodyPr>
          <a:lstStyle/>
          <a:p>
            <a:r>
              <a:rPr lang="en-US" sz="3556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Common Reactions to being Heard</a:t>
            </a:r>
            <a:endParaRPr lang="en-US" sz="35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B375-0E14-5D4E-A7F2-EE45D081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006600"/>
            <a:ext cx="3386667" cy="3657600"/>
          </a:xfrm>
        </p:spPr>
        <p:txBody>
          <a:bodyPr/>
          <a:lstStyle/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Understood</a:t>
            </a:r>
          </a:p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Liked</a:t>
            </a:r>
          </a:p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Accepted</a:t>
            </a:r>
          </a:p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Respected</a:t>
            </a:r>
          </a:p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Engaged</a:t>
            </a:r>
          </a:p>
          <a:p>
            <a:pPr marL="0" indent="0">
              <a:buClr>
                <a:srgbClr val="463334"/>
              </a:buClr>
              <a:buSzPct val="90000"/>
              <a:buNone/>
            </a:pPr>
            <a:r>
              <a:rPr lang="en-US" sz="2844" dirty="0">
                <a:latin typeface="PT Serif"/>
                <a:ea typeface="Tahoma" pitchFamily="34" charset="0"/>
                <a:cs typeface="Tahoma" pitchFamily="34" charset="0"/>
              </a:rPr>
              <a:t>Want to talk more</a:t>
            </a:r>
            <a:endParaRPr lang="en-US" sz="2844" dirty="0">
              <a:latin typeface="PT Serif"/>
              <a:cs typeface="Tahoma"/>
            </a:endParaRPr>
          </a:p>
          <a:p>
            <a:pPr marL="0" indent="0">
              <a:buClr>
                <a:srgbClr val="463334"/>
              </a:buClr>
              <a:buSzPct val="9000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7B504-96DB-FB4B-B60B-E1884D0F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733" y="2006600"/>
            <a:ext cx="3386667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844" dirty="0">
                <a:latin typeface="PT Serif"/>
                <a:cs typeface="Tahoma"/>
              </a:rPr>
              <a:t>Safe</a:t>
            </a:r>
          </a:p>
          <a:p>
            <a:pPr marL="0" indent="0">
              <a:buNone/>
            </a:pPr>
            <a:r>
              <a:rPr lang="en-US" sz="2844" dirty="0">
                <a:latin typeface="PT Serif"/>
                <a:cs typeface="Tahoma"/>
              </a:rPr>
              <a:t>Hopeful</a:t>
            </a:r>
          </a:p>
          <a:p>
            <a:pPr marL="0" indent="0">
              <a:buNone/>
            </a:pPr>
            <a:r>
              <a:rPr lang="en-US" sz="2844" dirty="0">
                <a:latin typeface="PT Serif"/>
                <a:cs typeface="Tahoma"/>
              </a:rPr>
              <a:t>Comfortable</a:t>
            </a:r>
          </a:p>
          <a:p>
            <a:pPr marL="0" indent="0">
              <a:buNone/>
            </a:pPr>
            <a:r>
              <a:rPr lang="en-US" sz="2844" dirty="0">
                <a:latin typeface="PT Serif"/>
                <a:cs typeface="Tahoma"/>
              </a:rPr>
              <a:t>Cooperative</a:t>
            </a:r>
          </a:p>
          <a:p>
            <a:pPr marL="0" indent="0">
              <a:buNone/>
            </a:pPr>
            <a:r>
              <a:rPr lang="en-US" sz="2844" dirty="0">
                <a:latin typeface="PT Serif"/>
                <a:cs typeface="Tahoma"/>
              </a:rPr>
              <a:t>Want to come 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T Serif"/>
                <a:cs typeface="PT Serif"/>
              </a:rPr>
              <a:t>Developed in the 1980’s</a:t>
            </a: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r>
              <a:rPr lang="en-US" dirty="0">
                <a:latin typeface="PT Serif"/>
                <a:cs typeface="PT Serif"/>
              </a:rPr>
              <a:t>Focus on alcohol treatment </a:t>
            </a:r>
          </a:p>
          <a:p>
            <a:endParaRPr lang="en-US" dirty="0">
              <a:latin typeface="PT Serif"/>
              <a:cs typeface="PT Serif"/>
            </a:endParaRPr>
          </a:p>
          <a:p>
            <a:r>
              <a:rPr lang="en-US" dirty="0" err="1">
                <a:latin typeface="PT Serif"/>
                <a:cs typeface="PT Serif"/>
              </a:rPr>
              <a:t>Rogerian</a:t>
            </a:r>
            <a:r>
              <a:rPr lang="en-US" dirty="0">
                <a:latin typeface="PT Serif"/>
                <a:cs typeface="PT Serif"/>
              </a:rPr>
              <a:t> psychotherapeutic traditions</a:t>
            </a:r>
          </a:p>
          <a:p>
            <a:endParaRPr lang="en-US" dirty="0">
              <a:latin typeface="PT Serif"/>
              <a:cs typeface="PT Serif"/>
            </a:endParaRPr>
          </a:p>
          <a:p>
            <a:r>
              <a:rPr lang="en-US" dirty="0">
                <a:latin typeface="PT Serif"/>
                <a:cs typeface="PT Serif"/>
              </a:rPr>
              <a:t>One of the most studied interventions </a:t>
            </a:r>
          </a:p>
          <a:p>
            <a:endParaRPr lang="en-US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97098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latin typeface="Arial"/>
                <a:cs typeface="Arial"/>
              </a:rPr>
              <a:t>Transtheoretical</a:t>
            </a:r>
            <a:r>
              <a:rPr lang="en-US" sz="3600" b="1" dirty="0">
                <a:latin typeface="Arial"/>
                <a:cs typeface="Arial"/>
              </a:rPr>
              <a:t> model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PT Serif"/>
                <a:cs typeface="PT Serif"/>
              </a:rPr>
              <a:t>Change is a process more than an outcome </a:t>
            </a:r>
          </a:p>
          <a:p>
            <a:pPr marL="114300" indent="0">
              <a:buNone/>
            </a:pPr>
            <a:endParaRPr lang="en-US" sz="2400" dirty="0">
              <a:latin typeface="PT Serif"/>
              <a:cs typeface="PT Serif"/>
            </a:endParaRPr>
          </a:p>
          <a:p>
            <a:r>
              <a:rPr lang="en-US" sz="2400" dirty="0">
                <a:latin typeface="PT Serif"/>
                <a:cs typeface="PT Serif"/>
              </a:rPr>
              <a:t>Change is cyclical (individuals can move in and out of stages)</a:t>
            </a:r>
          </a:p>
          <a:p>
            <a:endParaRPr lang="en-US" sz="2400" dirty="0">
              <a:latin typeface="PT Serif"/>
              <a:cs typeface="PT Serif"/>
            </a:endParaRPr>
          </a:p>
          <a:p>
            <a:r>
              <a:rPr lang="en-US" sz="2400" dirty="0">
                <a:latin typeface="PT Serif"/>
                <a:cs typeface="PT Serif"/>
              </a:rPr>
              <a:t>Return on investment (pre-contemplation and contemplation)</a:t>
            </a:r>
          </a:p>
        </p:txBody>
      </p:sp>
      <p:pic>
        <p:nvPicPr>
          <p:cNvPr id="5" name="Content Placeholder 5" descr="mage result for stages of chang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" b="559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5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Ambivalence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PT Serif"/>
                <a:cs typeface="PT Serif"/>
              </a:rPr>
              <a:t>Hallmark of the contemplation stage of change </a:t>
            </a:r>
          </a:p>
          <a:p>
            <a:pPr marL="114300" indent="0">
              <a:buNone/>
            </a:pPr>
            <a:endParaRPr lang="en-US" sz="2400" dirty="0">
              <a:latin typeface="PT Serif"/>
              <a:cs typeface="PT Serif"/>
            </a:endParaRPr>
          </a:p>
          <a:p>
            <a:r>
              <a:rPr lang="en-US" dirty="0">
                <a:latin typeface="PT Serif"/>
                <a:cs typeface="PT Serif"/>
              </a:rPr>
              <a:t>Ambivalence is </a:t>
            </a:r>
            <a:r>
              <a:rPr lang="en-US" u="sng" dirty="0">
                <a:latin typeface="PT Serif"/>
                <a:cs typeface="PT Serif"/>
              </a:rPr>
              <a:t>simultaneously wanting and not wanting something</a:t>
            </a:r>
            <a:r>
              <a:rPr lang="en-US" dirty="0">
                <a:latin typeface="PT Serif"/>
                <a:cs typeface="PT Serif"/>
              </a:rPr>
              <a:t>, or wanting both or two incompatible things </a:t>
            </a:r>
            <a:endParaRPr lang="en-US" sz="2400" dirty="0">
              <a:latin typeface="PT Serif"/>
              <a:cs typeface="PT Serif"/>
            </a:endParaRPr>
          </a:p>
          <a:p>
            <a:endParaRPr lang="en-US" sz="2400" dirty="0">
              <a:latin typeface="PT Serif"/>
              <a:cs typeface="PT Serif"/>
            </a:endParaRPr>
          </a:p>
          <a:p>
            <a:r>
              <a:rPr lang="en-US" sz="2400" dirty="0">
                <a:latin typeface="PT Serif"/>
                <a:cs typeface="PT Serif"/>
              </a:rPr>
              <a:t>Reflected by the way that one talks about their behavior</a:t>
            </a:r>
          </a:p>
          <a:p>
            <a:pPr marL="114300" indent="0">
              <a:buNone/>
            </a:pPr>
            <a:endParaRPr lang="en-US" sz="24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419079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Ambivalence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PT Serif"/>
              <a:cs typeface="PT Serif"/>
            </a:endParaRPr>
          </a:p>
          <a:p>
            <a:pPr marL="114300" indent="0">
              <a:buNone/>
            </a:pPr>
            <a:r>
              <a:rPr lang="en-US" sz="2400" dirty="0">
                <a:latin typeface="PT Serif"/>
                <a:cs typeface="PT Serif"/>
              </a:rPr>
              <a:t>“I need to do something about my weight (</a:t>
            </a:r>
            <a:r>
              <a:rPr lang="en-US" sz="2400" b="1" dirty="0">
                <a:latin typeface="PT Serif"/>
                <a:cs typeface="PT Serif"/>
              </a:rPr>
              <a:t>change talk</a:t>
            </a:r>
            <a:r>
              <a:rPr lang="en-US" sz="2400" dirty="0">
                <a:latin typeface="PT Serif"/>
                <a:cs typeface="PT Serif"/>
              </a:rPr>
              <a:t>), but I’ve tried about everything and it never lasts (</a:t>
            </a:r>
            <a:r>
              <a:rPr lang="en-US" sz="2400" b="1" dirty="0">
                <a:latin typeface="PT Serif"/>
                <a:cs typeface="PT Serif"/>
              </a:rPr>
              <a:t>sustain talk</a:t>
            </a:r>
            <a:r>
              <a:rPr lang="en-US" sz="2400" dirty="0">
                <a:latin typeface="PT Serif"/>
                <a:cs typeface="PT Serif"/>
              </a:rPr>
              <a:t>)”</a:t>
            </a: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pPr marL="114300" indent="0">
              <a:buNone/>
            </a:pPr>
            <a:r>
              <a:rPr lang="en-US" sz="2400" dirty="0">
                <a:latin typeface="PT Serif"/>
                <a:cs typeface="PT Serif"/>
              </a:rPr>
              <a:t>“I know it’s bad for my health (</a:t>
            </a:r>
            <a:r>
              <a:rPr lang="en-US" sz="2400" b="1" dirty="0">
                <a:latin typeface="PT Serif"/>
                <a:cs typeface="PT Serif"/>
              </a:rPr>
              <a:t>change talk</a:t>
            </a:r>
            <a:r>
              <a:rPr lang="en-US" sz="2400" dirty="0">
                <a:latin typeface="PT Serif"/>
                <a:cs typeface="PT Serif"/>
              </a:rPr>
              <a:t>), yet I can’t imagin</a:t>
            </a:r>
            <a:r>
              <a:rPr lang="en-US" dirty="0">
                <a:latin typeface="PT Serif"/>
                <a:cs typeface="PT Serif"/>
              </a:rPr>
              <a:t>e not having sugar in my diet (</a:t>
            </a:r>
            <a:r>
              <a:rPr lang="en-US" b="1" dirty="0">
                <a:latin typeface="PT Serif"/>
                <a:cs typeface="PT Serif"/>
              </a:rPr>
              <a:t>sustain talk</a:t>
            </a:r>
            <a:r>
              <a:rPr lang="en-US" dirty="0">
                <a:latin typeface="PT Serif"/>
                <a:cs typeface="PT Serif"/>
              </a:rPr>
              <a:t>)”</a:t>
            </a:r>
            <a:endParaRPr lang="en-US" sz="24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0732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What is 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pPr marL="114300" indent="0">
              <a:buNone/>
            </a:pPr>
            <a:r>
              <a:rPr lang="en-US" dirty="0">
                <a:latin typeface="PT Serif"/>
                <a:cs typeface="PT Serif"/>
              </a:rPr>
              <a:t>“</a:t>
            </a:r>
            <a:r>
              <a:rPr lang="en-US" i="1" dirty="0">
                <a:latin typeface="PT Serif"/>
                <a:cs typeface="PT Serif"/>
              </a:rPr>
              <a:t>MI is a </a:t>
            </a:r>
            <a:r>
              <a:rPr lang="en-US" i="1" u="sng" dirty="0">
                <a:latin typeface="PT Serif"/>
                <a:cs typeface="PT Serif"/>
              </a:rPr>
              <a:t>collaborative</a:t>
            </a:r>
            <a:r>
              <a:rPr lang="en-US" i="1" dirty="0">
                <a:latin typeface="PT Serif"/>
                <a:cs typeface="PT Serif"/>
              </a:rPr>
              <a:t>, </a:t>
            </a:r>
            <a:r>
              <a:rPr lang="en-US" i="1" u="sng" dirty="0">
                <a:latin typeface="PT Serif"/>
                <a:cs typeface="PT Serif"/>
              </a:rPr>
              <a:t>goal-oriented </a:t>
            </a:r>
            <a:r>
              <a:rPr lang="en-US" i="1" dirty="0">
                <a:latin typeface="PT Serif"/>
                <a:cs typeface="PT Serif"/>
              </a:rPr>
              <a:t>style of communication with particular attention to the language of change. It is designed to strengthen personal motivation for and commitment to a specific goal by eliciting and exploring the person’s </a:t>
            </a:r>
            <a:r>
              <a:rPr lang="en-US" i="1" u="sng" dirty="0">
                <a:latin typeface="PT Serif"/>
                <a:cs typeface="PT Serif"/>
              </a:rPr>
              <a:t>own reasons for change</a:t>
            </a:r>
            <a:r>
              <a:rPr lang="en-US" i="1" dirty="0">
                <a:latin typeface="PT Serif"/>
                <a:cs typeface="PT Serif"/>
              </a:rPr>
              <a:t> within an atmosphere of acceptance and compassion</a:t>
            </a:r>
            <a:r>
              <a:rPr lang="en-US" dirty="0">
                <a:latin typeface="PT Serif"/>
                <a:cs typeface="PT Serif"/>
              </a:rPr>
              <a:t>”</a:t>
            </a: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pPr marL="114300" indent="0">
              <a:buNone/>
            </a:pPr>
            <a:endParaRPr lang="en-US" dirty="0">
              <a:latin typeface="PT Serif"/>
              <a:cs typeface="PT Serif"/>
            </a:endParaRPr>
          </a:p>
          <a:p>
            <a:pPr marL="114300" indent="0" algn="r">
              <a:buNone/>
            </a:pPr>
            <a:r>
              <a:rPr lang="en-US" sz="1600" dirty="0">
                <a:latin typeface="PT Serif"/>
                <a:cs typeface="PT Serif"/>
              </a:rPr>
              <a:t>Miller &amp; Rollnick, 2012</a:t>
            </a:r>
            <a:r>
              <a:rPr lang="en-US" dirty="0">
                <a:latin typeface="PT Serif"/>
                <a:cs typeface="PT Ser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9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17193</TotalTime>
  <Words>1290</Words>
  <Application>Microsoft Office PowerPoint</Application>
  <PresentationFormat>On-screen Show (4:3)</PresentationFormat>
  <Paragraphs>261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ゴシック</vt:lpstr>
      <vt:lpstr>ＭＳ Ｐゴシック</vt:lpstr>
      <vt:lpstr>Arial</vt:lpstr>
      <vt:lpstr>Book Antiqua</vt:lpstr>
      <vt:lpstr>Calibri</vt:lpstr>
      <vt:lpstr>Century Gothic</vt:lpstr>
      <vt:lpstr>Monotype Sorts</vt:lpstr>
      <vt:lpstr>PT Serif</vt:lpstr>
      <vt:lpstr>Tahoma</vt:lpstr>
      <vt:lpstr>Times New Roman</vt:lpstr>
      <vt:lpstr>Wingdings</vt:lpstr>
      <vt:lpstr>Apothecary</vt:lpstr>
      <vt:lpstr>PowerPoint Presentation</vt:lpstr>
      <vt:lpstr>Objectives</vt:lpstr>
      <vt:lpstr>Potential Roadblocks</vt:lpstr>
      <vt:lpstr>Common Reactions to being Heard</vt:lpstr>
      <vt:lpstr>Background</vt:lpstr>
      <vt:lpstr>Transtheoretical model </vt:lpstr>
      <vt:lpstr>Ambivalence </vt:lpstr>
      <vt:lpstr>Ambivalence </vt:lpstr>
      <vt:lpstr>What is mi</vt:lpstr>
      <vt:lpstr>Core Elements of MI Spirit</vt:lpstr>
      <vt:lpstr>Skills of engaging   </vt:lpstr>
      <vt:lpstr>Open-Ended Questions</vt:lpstr>
      <vt:lpstr>Open-ended Questions</vt:lpstr>
      <vt:lpstr>Reflective Listening</vt:lpstr>
      <vt:lpstr>What is the benefit of Reflecting? </vt:lpstr>
      <vt:lpstr>Forming Reflective Statements </vt:lpstr>
      <vt:lpstr>PowerPoint Presentation</vt:lpstr>
      <vt:lpstr>Levels of Reflection </vt:lpstr>
      <vt:lpstr>Complex Reflections Exercise</vt:lpstr>
      <vt:lpstr>Examples</vt:lpstr>
      <vt:lpstr>Affirmations Catching Someone Doing Something Right: Be the Mirror</vt:lpstr>
      <vt:lpstr>Affirmations: Catching Someone Doing Something Right</vt:lpstr>
      <vt:lpstr>Affirmations: Catching Someone Doing Something Right</vt:lpstr>
      <vt:lpstr>Affirmation Guidelines</vt:lpstr>
      <vt:lpstr>What is a Summary Statement?</vt:lpstr>
      <vt:lpstr>Purpose of Summaries</vt:lpstr>
      <vt:lpstr>Summaries can:</vt:lpstr>
      <vt:lpstr>Key points   </vt:lpstr>
      <vt:lpstr>DEVELOPING PROFICIENCY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 Rojas Perez</dc:creator>
  <cp:lastModifiedBy>Mongillo, Arthur</cp:lastModifiedBy>
  <cp:revision>146</cp:revision>
  <dcterms:created xsi:type="dcterms:W3CDTF">2019-04-27T18:11:03Z</dcterms:created>
  <dcterms:modified xsi:type="dcterms:W3CDTF">2022-07-15T20:40:06Z</dcterms:modified>
</cp:coreProperties>
</file>