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80" r:id="rId14"/>
    <p:sldId id="266" r:id="rId15"/>
    <p:sldId id="279" r:id="rId16"/>
    <p:sldId id="275" r:id="rId17"/>
    <p:sldId id="269" r:id="rId18"/>
    <p:sldId id="268" r:id="rId19"/>
    <p:sldId id="272" r:id="rId20"/>
    <p:sldId id="273" r:id="rId21"/>
    <p:sldId id="277" r:id="rId22"/>
    <p:sldId id="270" r:id="rId23"/>
    <p:sldId id="278" r:id="rId24"/>
    <p:sldId id="271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uwc.211ct.org/contact/uwc-materials/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Jeanette.baker@ctunitedway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ventsuicidect.org/" TargetMode="External"/><Relationship Id="rId3" Type="http://schemas.openxmlformats.org/officeDocument/2006/relationships/hyperlink" Target="https://portal.ct.gov/DMHAS/Programs-and-Services/Advocacy/Warm-Lines" TargetMode="External"/><Relationship Id="rId7" Type="http://schemas.openxmlformats.org/officeDocument/2006/relationships/hyperlink" Target="http://cableweb.wpengine.com/" TargetMode="External"/><Relationship Id="rId2" Type="http://schemas.openxmlformats.org/officeDocument/2006/relationships/hyperlink" Target="https://portal.ct.gov/DMHAS/Programs-and-Services/Finding-Services/Crisis-Serv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feconnect@ctcadv.org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ctsafeconnect.com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talkitoutct.com/" TargetMode="External"/><Relationship Id="rId9" Type="http://schemas.openxmlformats.org/officeDocument/2006/relationships/hyperlink" Target="https://www.nami.org/Support-Education/Publications-Reports/Guides/Navigating-a-Mental-Health-Crisis/Navigating-A-Mental-Health-Crisis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erika.cruz@ct.gov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nydia.rios-benitez@ct.go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rah.camerota@ctunitedway.org" TargetMode="External"/><Relationship Id="rId5" Type="http://schemas.openxmlformats.org/officeDocument/2006/relationships/hyperlink" Target="mailto:wendy.caruso@ctunitedway.org" TargetMode="External"/><Relationship Id="rId4" Type="http://schemas.openxmlformats.org/officeDocument/2006/relationships/hyperlink" Target="mailto:dana.begin@ct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ortal.ct.gov/-/media/DMHAS/Prevention/RBHAOmappdf.pdf?la=e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621" y="3457345"/>
            <a:ext cx="9236364" cy="88010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Adult Crisis Telephone Intervention and Options Network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________________________________________________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8" y="5036127"/>
            <a:ext cx="6203824" cy="1273926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Presented by</a:t>
            </a:r>
            <a:r>
              <a:rPr lang="en-US" sz="2000" dirty="0" smtClean="0"/>
              <a:t>:</a:t>
            </a:r>
            <a:endParaRPr lang="en-US" sz="20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	CT </a:t>
            </a:r>
            <a:r>
              <a:rPr lang="en-US" sz="2000" dirty="0"/>
              <a:t>Department of Mental Health and Addiction </a:t>
            </a:r>
            <a:endParaRPr lang="en-US" sz="20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Services and the United </a:t>
            </a:r>
            <a:r>
              <a:rPr lang="en-US" sz="2000" dirty="0"/>
              <a:t>Way of </a:t>
            </a:r>
            <a:r>
              <a:rPr lang="en-US" sz="2000" dirty="0" smtClean="0"/>
              <a:t>CT, </a:t>
            </a:r>
            <a:r>
              <a:rPr lang="en-US" sz="2000" dirty="0"/>
              <a:t>2-1-1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96" y="4337453"/>
            <a:ext cx="1590675" cy="1152525"/>
          </a:xfrm>
          <a:prstGeom prst="rect">
            <a:avLst/>
          </a:prstGeom>
        </p:spPr>
      </p:pic>
      <p:pic>
        <p:nvPicPr>
          <p:cNvPr id="5" name="Picture 4" descr="C:\Users\local_CruzEri\INetCache\Content.Outlook\E7RDB1O4\ActionLine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1" y="563088"/>
            <a:ext cx="6225310" cy="2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58" y="5673090"/>
            <a:ext cx="3660613" cy="10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78" y="212437"/>
            <a:ext cx="8596668" cy="646545"/>
          </a:xfrm>
        </p:spPr>
        <p:txBody>
          <a:bodyPr/>
          <a:lstStyle/>
          <a:p>
            <a:pPr algn="ctr"/>
            <a:r>
              <a:rPr lang="en-US" dirty="0"/>
              <a:t>CT Wellness and Recovery Coalition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09" y="979054"/>
            <a:ext cx="9809017" cy="5680651"/>
          </a:xfrm>
        </p:spPr>
        <p:txBody>
          <a:bodyPr>
            <a:normAutofit fontScale="47500" lnSpcReduction="20000"/>
          </a:bodyPr>
          <a:lstStyle/>
          <a:p>
            <a:r>
              <a:rPr lang="en-US" sz="4600" dirty="0"/>
              <a:t>A </a:t>
            </a:r>
            <a:r>
              <a:rPr lang="en-US" sz="4600" dirty="0" smtClean="0"/>
              <a:t>CT </a:t>
            </a:r>
            <a:r>
              <a:rPr lang="en-US" sz="4600" dirty="0"/>
              <a:t>Team of multiple stakeholders was developed including representatives from </a:t>
            </a:r>
          </a:p>
          <a:p>
            <a:pPr lvl="1"/>
            <a:r>
              <a:rPr lang="en-US" sz="4600" dirty="0"/>
              <a:t>CT Community for Addiction Recovery (CCAR) </a:t>
            </a:r>
          </a:p>
          <a:p>
            <a:pPr lvl="1"/>
            <a:r>
              <a:rPr lang="en-US" sz="4600" dirty="0"/>
              <a:t>Advocacy Unlimited (AU)</a:t>
            </a:r>
          </a:p>
          <a:p>
            <a:pPr lvl="1"/>
            <a:r>
              <a:rPr lang="en-US" sz="4600" dirty="0"/>
              <a:t>Leaders of the faith-based community</a:t>
            </a:r>
          </a:p>
          <a:p>
            <a:pPr lvl="1"/>
            <a:r>
              <a:rPr lang="en-US" sz="4600" dirty="0"/>
              <a:t>Community organizers/educators </a:t>
            </a:r>
          </a:p>
          <a:p>
            <a:pPr lvl="1"/>
            <a:r>
              <a:rPr lang="en-US" sz="4600" dirty="0"/>
              <a:t>Deputy Police Chief of Danbury PD </a:t>
            </a:r>
          </a:p>
          <a:p>
            <a:pPr lvl="1"/>
            <a:r>
              <a:rPr lang="en-US" sz="4600" dirty="0"/>
              <a:t>CT Chapter-National Alliance on Mental Illness (NAMI)</a:t>
            </a:r>
          </a:p>
          <a:p>
            <a:pPr lvl="1"/>
            <a:r>
              <a:rPr lang="en-US" sz="4600" dirty="0"/>
              <a:t>North Central Regional Mental Health Board (NCRMHB), now known as Amplify, Inc.</a:t>
            </a:r>
          </a:p>
          <a:p>
            <a:pPr lvl="1"/>
            <a:r>
              <a:rPr lang="en-US" sz="4600" dirty="0"/>
              <a:t>Private non-profit (PNP) and state-operated (SO) mobile crisis </a:t>
            </a:r>
            <a:r>
              <a:rPr lang="en-US" sz="4600" dirty="0" smtClean="0"/>
              <a:t>team</a:t>
            </a:r>
            <a:endParaRPr lang="en-US" sz="4600" dirty="0"/>
          </a:p>
          <a:p>
            <a:r>
              <a:rPr lang="en-US" sz="4600" dirty="0"/>
              <a:t>F</a:t>
            </a:r>
            <a:r>
              <a:rPr lang="en-US" sz="4600" dirty="0" smtClean="0"/>
              <a:t>ocus </a:t>
            </a:r>
            <a:r>
              <a:rPr lang="en-US" sz="4600" dirty="0"/>
              <a:t>on creating a community of care such that people in distress have quick access to the types of services and/or support of their choice (clinical services, peer services, community supports) that will foster optimal post-traumatic healing and growth wherever they may be in </a:t>
            </a:r>
            <a:r>
              <a:rPr lang="en-US" sz="4600" dirty="0" smtClean="0"/>
              <a:t>the </a:t>
            </a:r>
            <a:r>
              <a:rPr lang="en-US" sz="4600" dirty="0"/>
              <a:t>recovery process.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4473"/>
          </a:xfrm>
        </p:spPr>
        <p:txBody>
          <a:bodyPr/>
          <a:lstStyle/>
          <a:p>
            <a:pPr algn="ctr"/>
            <a:r>
              <a:rPr lang="en-US" dirty="0" smtClean="0"/>
              <a:t>DMHAS Stakeholder </a:t>
            </a:r>
            <a:r>
              <a:rPr lang="en-US" dirty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9564"/>
            <a:ext cx="8596668" cy="4147907"/>
          </a:xfrm>
        </p:spPr>
        <p:txBody>
          <a:bodyPr>
            <a:noAutofit/>
          </a:bodyPr>
          <a:lstStyle/>
          <a:p>
            <a:r>
              <a:rPr lang="en-US" sz="2800" dirty="0"/>
              <a:t>In early 2019 DMHAS, in partnership with Yale PRCH, conducted a statewide survey of stakeholders regarding DMHAS mobile crisis services. </a:t>
            </a:r>
          </a:p>
          <a:p>
            <a:r>
              <a:rPr lang="en-US" sz="2800" dirty="0"/>
              <a:t>Providers, Persons in Recovery, Law Enforcement, Family members and </a:t>
            </a:r>
            <a:r>
              <a:rPr lang="en-US" sz="2800" dirty="0" smtClean="0"/>
              <a:t>Others</a:t>
            </a:r>
            <a:endParaRPr lang="en-US" sz="2800" dirty="0"/>
          </a:p>
          <a:p>
            <a:r>
              <a:rPr lang="en-US" sz="2800" dirty="0"/>
              <a:t>883 individuals responded across all five </a:t>
            </a:r>
            <a:r>
              <a:rPr lang="en-US" sz="2800" dirty="0" smtClean="0"/>
              <a:t>DMHAS regions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4110"/>
            <a:ext cx="8596668" cy="1126836"/>
          </a:xfrm>
        </p:spPr>
        <p:txBody>
          <a:bodyPr/>
          <a:lstStyle/>
          <a:p>
            <a:pPr algn="ctr"/>
            <a:r>
              <a:rPr lang="en-US" dirty="0"/>
              <a:t>Stakeholder Survey: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0255"/>
            <a:ext cx="8596668" cy="4581235"/>
          </a:xfrm>
        </p:spPr>
        <p:txBody>
          <a:bodyPr>
            <a:noAutofit/>
          </a:bodyPr>
          <a:lstStyle/>
          <a:p>
            <a:r>
              <a:rPr lang="en-US" sz="2800" dirty="0"/>
              <a:t>Increase Education &amp; Training</a:t>
            </a:r>
          </a:p>
          <a:p>
            <a:r>
              <a:rPr lang="en-US" sz="2800" dirty="0"/>
              <a:t>Implement Statewide Call Center</a:t>
            </a:r>
          </a:p>
          <a:p>
            <a:r>
              <a:rPr lang="en-US" sz="2800" dirty="0"/>
              <a:t>Establish Minimum Hours of Operation</a:t>
            </a:r>
          </a:p>
          <a:p>
            <a:r>
              <a:rPr lang="en-US" sz="2800" dirty="0"/>
              <a:t>Enhance Data Collection/Outcome Measures</a:t>
            </a:r>
          </a:p>
          <a:p>
            <a:r>
              <a:rPr lang="en-US" sz="2800" dirty="0"/>
              <a:t>Advance CIT integration into MCT</a:t>
            </a:r>
          </a:p>
          <a:p>
            <a:r>
              <a:rPr lang="en-US" sz="2800" dirty="0"/>
              <a:t>Enhance Prevention/ Postvention Components</a:t>
            </a:r>
          </a:p>
          <a:p>
            <a:r>
              <a:rPr lang="en-US" sz="2800" dirty="0"/>
              <a:t>Add Recovery Support Specialists</a:t>
            </a:r>
          </a:p>
          <a:p>
            <a:r>
              <a:rPr lang="en-US" sz="2800" dirty="0"/>
              <a:t>Enhance Technology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41" y="304801"/>
            <a:ext cx="9208654" cy="701963"/>
          </a:xfrm>
        </p:spPr>
        <p:txBody>
          <a:bodyPr/>
          <a:lstStyle/>
          <a:p>
            <a:pPr algn="ctr"/>
            <a:r>
              <a:rPr lang="en-US" dirty="0" smtClean="0"/>
              <a:t>Development of the Adult Crisis Call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6218"/>
            <a:ext cx="8596668" cy="52000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November 2019- RFP released</a:t>
            </a:r>
          </a:p>
          <a:p>
            <a:r>
              <a:rPr lang="en-US" sz="2400" dirty="0" smtClean="0"/>
              <a:t>December 2019- RFP application deadline</a:t>
            </a:r>
          </a:p>
          <a:p>
            <a:r>
              <a:rPr lang="en-US" sz="2400" dirty="0" smtClean="0"/>
              <a:t>January 2020- United Way of CT selected as the provider of the CT centralized call center for adults in crisis</a:t>
            </a:r>
          </a:p>
          <a:p>
            <a:r>
              <a:rPr lang="en-US" sz="2400" dirty="0" smtClean="0"/>
              <a:t>April 2020- Call center name selection process</a:t>
            </a:r>
          </a:p>
          <a:p>
            <a:pPr lvl="1"/>
            <a:r>
              <a:rPr lang="en-US" sz="2200" dirty="0" smtClean="0"/>
              <a:t>Surveyed the </a:t>
            </a:r>
            <a:r>
              <a:rPr lang="en-US" sz="2200" dirty="0"/>
              <a:t>CT Suicide Advisory Board Lived Experience Committee </a:t>
            </a:r>
            <a:r>
              <a:rPr lang="en-US" sz="2200" dirty="0" smtClean="0"/>
              <a:t>(membership includes individuals </a:t>
            </a:r>
            <a:r>
              <a:rPr lang="en-US" sz="2200" dirty="0"/>
              <a:t>from PRCH, NAMI-CT, AU, veterans, higher </a:t>
            </a:r>
            <a:r>
              <a:rPr lang="en-US" sz="2200" dirty="0" smtClean="0"/>
              <a:t>education, </a:t>
            </a:r>
            <a:r>
              <a:rPr lang="en-US" sz="2200" dirty="0"/>
              <a:t>business </a:t>
            </a:r>
            <a:r>
              <a:rPr lang="en-US" sz="2200" dirty="0" smtClean="0"/>
              <a:t>marketing). Additional representatives from Amplify </a:t>
            </a:r>
            <a:r>
              <a:rPr lang="en-US" sz="2200" dirty="0"/>
              <a:t>and </a:t>
            </a:r>
            <a:r>
              <a:rPr lang="en-US" sz="2200" dirty="0" smtClean="0"/>
              <a:t>CCAR provided feedback. </a:t>
            </a:r>
            <a:endParaRPr lang="en-US" sz="2200" dirty="0"/>
          </a:p>
          <a:p>
            <a:r>
              <a:rPr lang="en-US" sz="2400" dirty="0" smtClean="0"/>
              <a:t>May 2020-present- Weekly </a:t>
            </a:r>
            <a:r>
              <a:rPr lang="en-US" sz="2400" dirty="0"/>
              <a:t>implementation meetings </a:t>
            </a:r>
            <a:r>
              <a:rPr lang="en-US" sz="2400" dirty="0" smtClean="0"/>
              <a:t>between </a:t>
            </a:r>
            <a:r>
              <a:rPr lang="en-US" sz="2400" dirty="0"/>
              <a:t>DMHAS and United Way of CT </a:t>
            </a:r>
          </a:p>
          <a:p>
            <a:endParaRPr lang="en-US" sz="2600" dirty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7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13497"/>
            <a:ext cx="9559637" cy="145064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ACTION line</a:t>
            </a:r>
            <a:br>
              <a:rPr lang="en-US" sz="3200" dirty="0" smtClean="0"/>
            </a:br>
            <a:r>
              <a:rPr lang="en-US" sz="3200" dirty="0" smtClean="0"/>
              <a:t>Adult </a:t>
            </a:r>
            <a:r>
              <a:rPr lang="en-US" sz="3200" dirty="0"/>
              <a:t>Crisis Telephone Intervention and Options </a:t>
            </a:r>
            <a:r>
              <a:rPr lang="en-US" sz="3200" dirty="0" smtClean="0"/>
              <a:t>Network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893453"/>
            <a:ext cx="9035919" cy="4470401"/>
          </a:xfrm>
        </p:spPr>
        <p:txBody>
          <a:bodyPr>
            <a:noAutofit/>
          </a:bodyPr>
          <a:lstStyle/>
          <a:p>
            <a:r>
              <a:rPr lang="en-US" sz="3200" dirty="0"/>
              <a:t>Centralized </a:t>
            </a:r>
            <a:r>
              <a:rPr lang="en-US" sz="3200" dirty="0" smtClean="0"/>
              <a:t>Adult Crisis </a:t>
            </a:r>
            <a:r>
              <a:rPr lang="en-US" sz="3200" dirty="0"/>
              <a:t>Call Center</a:t>
            </a:r>
          </a:p>
          <a:p>
            <a:r>
              <a:rPr lang="en-US" sz="3200" dirty="0"/>
              <a:t>Available 24/7, 365 days a year</a:t>
            </a:r>
          </a:p>
          <a:p>
            <a:r>
              <a:rPr lang="en-US" sz="3200" dirty="0"/>
              <a:t>Ability to provide after hours, weekend and holiday coverage for mobile crisis teams</a:t>
            </a:r>
          </a:p>
          <a:p>
            <a:r>
              <a:rPr lang="en-US" sz="3200" dirty="0"/>
              <a:t>Staff include a combination of licensed clinicians, paraprofessionals, an individual with lived experience navigating distress and multilingual </a:t>
            </a:r>
            <a:r>
              <a:rPr lang="en-US" sz="3200" dirty="0" smtClean="0"/>
              <a:t>staff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9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8618"/>
            <a:ext cx="8596668" cy="8497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ACTION line</a:t>
            </a:r>
            <a:br>
              <a:rPr lang="en-US" dirty="0" smtClean="0"/>
            </a:br>
            <a:r>
              <a:rPr lang="en-US" dirty="0" smtClean="0"/>
              <a:t>United Way of CT 2-1-1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345"/>
            <a:ext cx="8596668" cy="524625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CT’s Statewide National Suicide Prevention Lifeline </a:t>
            </a:r>
            <a:r>
              <a:rPr lang="en-US" sz="3000" dirty="0" smtClean="0"/>
              <a:t>provider as of October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, 2020</a:t>
            </a:r>
            <a:endParaRPr lang="en-US" sz="3000" dirty="0"/>
          </a:p>
          <a:p>
            <a:r>
              <a:rPr lang="en-US" sz="3000" dirty="0" smtClean="0"/>
              <a:t>Provider of Mobile Crisis Intervention Services (MCIS) for Youth (formerly known as EMPS)</a:t>
            </a:r>
          </a:p>
          <a:p>
            <a:r>
              <a:rPr lang="en-US" sz="3000" dirty="0" smtClean="0"/>
              <a:t>Coordinate Access Network (CAN) provider</a:t>
            </a:r>
          </a:p>
          <a:p>
            <a:r>
              <a:rPr lang="en-US" sz="3000" dirty="0" smtClean="0"/>
              <a:t>Extensive database of local resources</a:t>
            </a:r>
          </a:p>
          <a:p>
            <a:r>
              <a:rPr lang="en-US" sz="3000" dirty="0" smtClean="0"/>
              <a:t>United </a:t>
            </a:r>
            <a:r>
              <a:rPr lang="en-US" sz="3000" dirty="0"/>
              <a:t>Way of CT is accredited by the American Association of Suicidality. The ACTION LINE call center follows AAS/SAMSHA approved crisis intervention protocols for non-clinical risk assessment and intervention, referral, and safety planning.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6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39EF-6931-40B8-BE0D-35F3B931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0073"/>
            <a:ext cx="8596668" cy="988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ACTION line </a:t>
            </a:r>
            <a:br>
              <a:rPr lang="en-US" dirty="0" smtClean="0"/>
            </a:br>
            <a:r>
              <a:rPr lang="en-US" dirty="0" smtClean="0"/>
              <a:t>Supports and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6F0C-B811-4279-9893-37E69E30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385455"/>
            <a:ext cx="9319491" cy="5375564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By contacting the ACTION </a:t>
            </a:r>
            <a:r>
              <a:rPr lang="en-US" sz="2700" dirty="0"/>
              <a:t>Line </a:t>
            </a:r>
            <a:r>
              <a:rPr lang="en-US" sz="2700" dirty="0" smtClean="0"/>
              <a:t>through 1-800-HOPE-135 </a:t>
            </a:r>
            <a:r>
              <a:rPr lang="en-US" sz="2700" dirty="0"/>
              <a:t>or by dialing 2-1-1, </a:t>
            </a:r>
            <a:r>
              <a:rPr lang="en-US" sz="2700" dirty="0" smtClean="0"/>
              <a:t>ACTION line </a:t>
            </a:r>
            <a:r>
              <a:rPr lang="en-US" sz="2700" dirty="0"/>
              <a:t>staff can facilitate direct contact with the </a:t>
            </a:r>
            <a:r>
              <a:rPr lang="en-US" sz="2700" dirty="0" smtClean="0"/>
              <a:t>closest adult </a:t>
            </a:r>
            <a:r>
              <a:rPr lang="en-US" sz="2700" dirty="0"/>
              <a:t>Mobile Crisis </a:t>
            </a:r>
            <a:r>
              <a:rPr lang="en-US" sz="2700" dirty="0" smtClean="0"/>
              <a:t>Team </a:t>
            </a:r>
            <a:r>
              <a:rPr lang="en-US" sz="2700" dirty="0"/>
              <a:t>(MCT) in the </a:t>
            </a:r>
            <a:r>
              <a:rPr lang="en-US" sz="2700" dirty="0" smtClean="0"/>
              <a:t>State.</a:t>
            </a:r>
          </a:p>
          <a:p>
            <a:r>
              <a:rPr lang="en-US" sz="2700" b="1" dirty="0" smtClean="0"/>
              <a:t>ACTION </a:t>
            </a:r>
            <a:r>
              <a:rPr lang="en-US" sz="2700" b="1" dirty="0"/>
              <a:t>line staff will assist callers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700" dirty="0"/>
              <a:t>B</a:t>
            </a:r>
            <a:r>
              <a:rPr lang="en-US" sz="2700" dirty="0" smtClean="0"/>
              <a:t>uilding </a:t>
            </a:r>
            <a:r>
              <a:rPr lang="en-US" sz="2700" dirty="0"/>
              <a:t>rapport with the </a:t>
            </a:r>
            <a:r>
              <a:rPr lang="en-US" sz="2700" dirty="0" smtClean="0"/>
              <a:t>individual caller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700" dirty="0" smtClean="0"/>
              <a:t>Determining </a:t>
            </a:r>
            <a:r>
              <a:rPr lang="en-US" sz="2700" dirty="0"/>
              <a:t>the nature of the caller’s distress through a non-clinical assessment of their concerns and </a:t>
            </a:r>
            <a:r>
              <a:rPr lang="en-US" sz="2700" dirty="0" smtClean="0"/>
              <a:t>needs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700" dirty="0"/>
              <a:t>Ensuring safety planning right at the point of contact for the individual in </a:t>
            </a:r>
            <a:r>
              <a:rPr lang="en-US" sz="2700" dirty="0" smtClean="0"/>
              <a:t>distress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700" dirty="0" smtClean="0"/>
              <a:t>Connecting </a:t>
            </a:r>
            <a:r>
              <a:rPr lang="en-US" sz="2700" dirty="0"/>
              <a:t>the individual in distress </a:t>
            </a:r>
            <a:r>
              <a:rPr lang="en-US" sz="2700" dirty="0" smtClean="0"/>
              <a:t>with </a:t>
            </a:r>
            <a:r>
              <a:rPr lang="en-US" sz="2700" dirty="0"/>
              <a:t>the adult MCT provider </a:t>
            </a:r>
            <a:r>
              <a:rPr lang="en-US" sz="2700" dirty="0" smtClean="0"/>
              <a:t>in </a:t>
            </a:r>
            <a:r>
              <a:rPr lang="en-US" sz="2700" dirty="0"/>
              <a:t>their area for intervention during </a:t>
            </a:r>
            <a:r>
              <a:rPr lang="en-US" sz="2700" dirty="0" smtClean="0"/>
              <a:t>MCT hours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700" dirty="0" smtClean="0"/>
              <a:t>Informing </a:t>
            </a:r>
            <a:r>
              <a:rPr lang="en-US" sz="2700" dirty="0"/>
              <a:t>MCT </a:t>
            </a:r>
            <a:r>
              <a:rPr lang="en-US" sz="2700" dirty="0" smtClean="0"/>
              <a:t>provider of </a:t>
            </a:r>
            <a:r>
              <a:rPr lang="en-US" sz="2700" dirty="0"/>
              <a:t>need </a:t>
            </a:r>
            <a:r>
              <a:rPr lang="en-US" sz="2700" dirty="0" smtClean="0"/>
              <a:t>to provide follow up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700" dirty="0" smtClean="0"/>
              <a:t>If needed, direct connection to 911</a:t>
            </a:r>
            <a:endParaRPr lang="en-US" sz="27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8618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ACTION Line </a:t>
            </a:r>
            <a:br>
              <a:rPr lang="en-US" dirty="0"/>
            </a:br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6982"/>
            <a:ext cx="8596668" cy="535709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600" dirty="0"/>
              <a:t>To prevent unnecessary ED visits &amp; admissions to the hospitals</a:t>
            </a:r>
          </a:p>
          <a:p>
            <a:r>
              <a:rPr lang="en-US" sz="2600" dirty="0"/>
              <a:t>To increase easy access to mobile crisis services </a:t>
            </a:r>
          </a:p>
          <a:p>
            <a:r>
              <a:rPr lang="en-US" sz="2600" dirty="0"/>
              <a:t>To support individuals in considering their options to assist them</a:t>
            </a:r>
          </a:p>
          <a:p>
            <a:r>
              <a:rPr lang="en-US" sz="2600" dirty="0"/>
              <a:t>To prevent incarceration </a:t>
            </a:r>
          </a:p>
          <a:p>
            <a:r>
              <a:rPr lang="en-US" sz="2600" dirty="0"/>
              <a:t>To increase connection with treatment options and community supports</a:t>
            </a:r>
          </a:p>
          <a:p>
            <a:r>
              <a:rPr lang="en-US" sz="2600" dirty="0"/>
              <a:t>To provide community-based services to support persons </a:t>
            </a:r>
            <a:r>
              <a:rPr lang="en-US" sz="2600"/>
              <a:t>experiencing </a:t>
            </a:r>
            <a:r>
              <a:rPr lang="en-US" sz="2600" smtClean="0"/>
              <a:t>mental health</a:t>
            </a:r>
            <a:r>
              <a:rPr lang="en-US" sz="2600" smtClean="0"/>
              <a:t> </a:t>
            </a:r>
            <a:r>
              <a:rPr lang="en-US" sz="2600" dirty="0"/>
              <a:t>emergencies in the least restrictive environment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ACTION line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Four </a:t>
            </a:r>
            <a:r>
              <a:rPr lang="en-US" dirty="0"/>
              <a:t>Phase </a:t>
            </a:r>
            <a:r>
              <a:rPr lang="en-US" dirty="0" smtClean="0"/>
              <a:t>Implementation </a:t>
            </a:r>
            <a:r>
              <a:rPr lang="en-US" dirty="0"/>
              <a:t>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7273"/>
            <a:ext cx="8596668" cy="481243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Phase 1- August 12</a:t>
            </a:r>
            <a:r>
              <a:rPr lang="en-US" sz="2800" baseline="30000" dirty="0"/>
              <a:t>th</a:t>
            </a:r>
            <a:r>
              <a:rPr lang="en-US" sz="2800" dirty="0"/>
              <a:t>, 2020</a:t>
            </a:r>
          </a:p>
          <a:p>
            <a:pPr lvl="1"/>
            <a:r>
              <a:rPr lang="en-US" sz="2400" dirty="0"/>
              <a:t>CHR and WCMHN- Torrington </a:t>
            </a:r>
          </a:p>
          <a:p>
            <a:r>
              <a:rPr lang="en-US" sz="2800" dirty="0"/>
              <a:t>Phase 2- September 16</a:t>
            </a:r>
            <a:r>
              <a:rPr lang="en-US" sz="2800" baseline="30000" dirty="0"/>
              <a:t>th</a:t>
            </a:r>
            <a:r>
              <a:rPr lang="en-US" sz="2800" dirty="0"/>
              <a:t>, 2020</a:t>
            </a:r>
          </a:p>
          <a:p>
            <a:pPr lvl="1"/>
            <a:r>
              <a:rPr lang="en-US" sz="2400" dirty="0"/>
              <a:t>Danbury and WCMHN- Waterbury</a:t>
            </a:r>
          </a:p>
          <a:p>
            <a:r>
              <a:rPr lang="en-US" sz="2800" dirty="0"/>
              <a:t>Phase 3- October 21</a:t>
            </a:r>
            <a:r>
              <a:rPr lang="en-US" sz="2800" baseline="30000" dirty="0"/>
              <a:t>st</a:t>
            </a:r>
            <a:r>
              <a:rPr lang="en-US" sz="2800" dirty="0"/>
              <a:t>, 2020</a:t>
            </a:r>
          </a:p>
          <a:p>
            <a:pPr lvl="1"/>
            <a:r>
              <a:rPr lang="en-US" sz="2400" dirty="0"/>
              <a:t>CMHA, Intercommunity, United Services, SMHA and Capitol Region </a:t>
            </a:r>
          </a:p>
          <a:p>
            <a:r>
              <a:rPr lang="en-US" sz="2800" dirty="0"/>
              <a:t>Phase 4- December 2</a:t>
            </a:r>
            <a:r>
              <a:rPr lang="en-US" sz="2800" baseline="30000" dirty="0"/>
              <a:t>nd</a:t>
            </a:r>
            <a:r>
              <a:rPr lang="en-US" sz="2800" dirty="0"/>
              <a:t>, 2020</a:t>
            </a:r>
          </a:p>
          <a:p>
            <a:pPr lvl="1"/>
            <a:r>
              <a:rPr lang="en-US" sz="2400" dirty="0" err="1"/>
              <a:t>BHCare</a:t>
            </a:r>
            <a:r>
              <a:rPr lang="en-US" sz="2400" dirty="0"/>
              <a:t>, CMHC, SCCS, Bridges, SWCMHS, River Valley and Rushford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9383"/>
            <a:ext cx="8596668" cy="16810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ACTION line </a:t>
            </a:r>
            <a:br>
              <a:rPr lang="en-US" dirty="0"/>
            </a:br>
            <a:r>
              <a:rPr lang="en-US" dirty="0"/>
              <a:t>Key Data Collection</a:t>
            </a:r>
            <a:br>
              <a:rPr lang="en-US" dirty="0"/>
            </a:br>
            <a:r>
              <a:rPr lang="en-US" sz="2800" dirty="0"/>
              <a:t>August 12, 2020 through November 30,2020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73" y="2032000"/>
            <a:ext cx="8849129" cy="452581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Number of calls handled </a:t>
            </a:r>
            <a:endParaRPr lang="en-US" sz="2600" dirty="0" smtClean="0"/>
          </a:p>
          <a:p>
            <a:pPr lvl="1"/>
            <a:r>
              <a:rPr lang="en-US" sz="2600" dirty="0" smtClean="0"/>
              <a:t>ACTION line– 14,528</a:t>
            </a:r>
            <a:endParaRPr lang="en-US" sz="2600" dirty="0"/>
          </a:p>
          <a:p>
            <a:pPr lvl="1"/>
            <a:r>
              <a:rPr lang="en-US" sz="2600" dirty="0" smtClean="0"/>
              <a:t>National Suicide Prevention Lifeline (NSPL)– </a:t>
            </a:r>
            <a:r>
              <a:rPr lang="en-US" sz="2600" dirty="0"/>
              <a:t>2,196</a:t>
            </a:r>
          </a:p>
          <a:p>
            <a:r>
              <a:rPr lang="en-US" sz="2600" dirty="0"/>
              <a:t>Number of calls referred to </a:t>
            </a:r>
            <a:r>
              <a:rPr lang="en-US" sz="2600" dirty="0" smtClean="0"/>
              <a:t>a Mobile </a:t>
            </a:r>
            <a:r>
              <a:rPr lang="en-US" sz="2600" dirty="0"/>
              <a:t>C</a:t>
            </a:r>
            <a:r>
              <a:rPr lang="en-US" sz="2600" dirty="0" smtClean="0"/>
              <a:t>risis Team (MCT) provider- 260</a:t>
            </a:r>
            <a:endParaRPr lang="en-US" sz="2600" dirty="0"/>
          </a:p>
          <a:p>
            <a:pPr lvl="1"/>
            <a:r>
              <a:rPr lang="en-US" sz="2600" dirty="0" smtClean="0"/>
              <a:t>Note: As of 11/30/20, only 9 out of the 18 MCT providers were receiving transfers from the ACTION line </a:t>
            </a:r>
          </a:p>
          <a:p>
            <a:r>
              <a:rPr lang="en-US" sz="2600" dirty="0" smtClean="0"/>
              <a:t>Outcomes of calls transferred to a MCT</a:t>
            </a:r>
            <a:endParaRPr lang="en-US" sz="2600" dirty="0"/>
          </a:p>
          <a:p>
            <a:pPr lvl="1"/>
            <a:r>
              <a:rPr lang="en-US" sz="2600" dirty="0"/>
              <a:t>Mobile </a:t>
            </a:r>
            <a:r>
              <a:rPr lang="en-US" sz="2600" dirty="0" smtClean="0"/>
              <a:t>without Police- </a:t>
            </a:r>
            <a:r>
              <a:rPr lang="en-US" sz="2600" dirty="0"/>
              <a:t>68</a:t>
            </a:r>
          </a:p>
          <a:p>
            <a:pPr lvl="1"/>
            <a:r>
              <a:rPr lang="en-US" sz="2600" dirty="0"/>
              <a:t>Mobile with </a:t>
            </a:r>
            <a:r>
              <a:rPr lang="en-US" sz="2600" dirty="0" smtClean="0"/>
              <a:t>Police- </a:t>
            </a:r>
            <a:r>
              <a:rPr lang="en-US" sz="2600" dirty="0"/>
              <a:t>39</a:t>
            </a:r>
          </a:p>
          <a:p>
            <a:pPr lvl="1"/>
            <a:r>
              <a:rPr lang="en-US" sz="2600" dirty="0"/>
              <a:t>Non-Mobile Telephonic </a:t>
            </a:r>
            <a:r>
              <a:rPr lang="en-US" sz="2600" dirty="0" smtClean="0"/>
              <a:t>Support– </a:t>
            </a:r>
            <a:r>
              <a:rPr lang="en-US" sz="2600" dirty="0"/>
              <a:t>153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7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654" y="120073"/>
            <a:ext cx="8931563" cy="66409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u="sng" dirty="0">
                <a:solidFill>
                  <a:schemeClr val="accent1"/>
                </a:solidFill>
              </a:rPr>
              <a:t>Overview</a:t>
            </a:r>
          </a:p>
          <a:p>
            <a:r>
              <a:rPr lang="en-US" sz="2800" dirty="0" smtClean="0"/>
              <a:t>Description of Mobile </a:t>
            </a:r>
            <a:r>
              <a:rPr lang="en-US" sz="2800" dirty="0"/>
              <a:t>Crisis </a:t>
            </a:r>
            <a:r>
              <a:rPr lang="en-US" sz="2800" dirty="0" smtClean="0"/>
              <a:t>Teams and Crisis Intervention Teams</a:t>
            </a:r>
            <a:endParaRPr lang="en-US" sz="2800" dirty="0"/>
          </a:p>
          <a:p>
            <a:r>
              <a:rPr lang="en-US" sz="2800" dirty="0" smtClean="0"/>
              <a:t>Overview of Mobile </a:t>
            </a:r>
            <a:r>
              <a:rPr lang="en-US" sz="2800" dirty="0"/>
              <a:t>Crisis </a:t>
            </a:r>
            <a:r>
              <a:rPr lang="en-US" sz="2800" dirty="0" smtClean="0"/>
              <a:t>Redesign </a:t>
            </a:r>
            <a:endParaRPr lang="en-US" sz="2800" dirty="0"/>
          </a:p>
          <a:p>
            <a:r>
              <a:rPr lang="en-US" sz="2800" dirty="0" smtClean="0"/>
              <a:t>The development of CT’s centralized adult crisis call center</a:t>
            </a:r>
            <a:endParaRPr lang="en-US" sz="2800" dirty="0"/>
          </a:p>
          <a:p>
            <a:pPr lvl="1"/>
            <a:r>
              <a:rPr lang="en-US" sz="2800" dirty="0"/>
              <a:t>What it </a:t>
            </a:r>
            <a:r>
              <a:rPr lang="en-US" sz="2800" dirty="0" smtClean="0"/>
              <a:t>is the ACTION line?</a:t>
            </a:r>
            <a:endParaRPr lang="en-US" sz="2800" dirty="0"/>
          </a:p>
          <a:p>
            <a:pPr lvl="1"/>
            <a:r>
              <a:rPr lang="en-US" sz="2800" dirty="0" smtClean="0"/>
              <a:t>ACTION line Implementation</a:t>
            </a:r>
          </a:p>
          <a:p>
            <a:pPr lvl="1"/>
            <a:r>
              <a:rPr lang="en-US" sz="2800" dirty="0" smtClean="0"/>
              <a:t>Call Data </a:t>
            </a:r>
            <a:endParaRPr lang="en-US" sz="2800" dirty="0"/>
          </a:p>
          <a:p>
            <a:pPr lvl="1"/>
            <a:r>
              <a:rPr lang="en-US" sz="2800" dirty="0"/>
              <a:t>Marketing </a:t>
            </a:r>
            <a:r>
              <a:rPr lang="en-US" sz="2800" dirty="0" smtClean="0"/>
              <a:t>Materials</a:t>
            </a:r>
          </a:p>
          <a:p>
            <a:pPr lvl="1"/>
            <a:r>
              <a:rPr lang="en-US" sz="2800" dirty="0" smtClean="0"/>
              <a:t>Satisfaction Survey</a:t>
            </a:r>
            <a:endParaRPr lang="en-US" sz="2800" dirty="0"/>
          </a:p>
          <a:p>
            <a:r>
              <a:rPr lang="en-US" sz="2800" dirty="0"/>
              <a:t>Additional </a:t>
            </a:r>
            <a:r>
              <a:rPr lang="en-US" sz="2800" dirty="0" smtClean="0"/>
              <a:t>Resources and Contacts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4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243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ACTION line</a:t>
            </a:r>
            <a:br>
              <a:rPr lang="en-US" dirty="0"/>
            </a:br>
            <a:r>
              <a:rPr lang="en-US" dirty="0"/>
              <a:t>Caller Demographic Information Collected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7" y="1533237"/>
            <a:ext cx="3592945" cy="4941454"/>
          </a:xfrm>
        </p:spPr>
        <p:txBody>
          <a:bodyPr>
            <a:normAutofit/>
          </a:bodyPr>
          <a:lstStyle/>
          <a:p>
            <a:r>
              <a:rPr lang="en-US" sz="2800" dirty="0"/>
              <a:t>Gender</a:t>
            </a:r>
          </a:p>
          <a:p>
            <a:r>
              <a:rPr lang="en-US" sz="2800" dirty="0"/>
              <a:t>Age</a:t>
            </a:r>
          </a:p>
          <a:p>
            <a:r>
              <a:rPr lang="en-US" sz="2800" dirty="0"/>
              <a:t>Race</a:t>
            </a:r>
          </a:p>
          <a:p>
            <a:r>
              <a:rPr lang="en-US" sz="2800" dirty="0" smtClean="0"/>
              <a:t>Ethnicity</a:t>
            </a:r>
          </a:p>
          <a:p>
            <a:r>
              <a:rPr lang="en-US" sz="2800" dirty="0" smtClean="0"/>
              <a:t>Date of Birth</a:t>
            </a:r>
          </a:p>
          <a:p>
            <a:r>
              <a:rPr lang="en-US" sz="2800" dirty="0" smtClean="0"/>
              <a:t>Languages spoken</a:t>
            </a:r>
          </a:p>
          <a:p>
            <a:r>
              <a:rPr lang="en-US" sz="2800" dirty="0" smtClean="0"/>
              <a:t>Veterans/Homeless/Disabled </a:t>
            </a:r>
            <a:endParaRPr lang="en-US" sz="28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5455" y="1157044"/>
            <a:ext cx="7601528" cy="4910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0473" y="1819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61" y="6067122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39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451C36-7410-420E-81E1-87374411C58F}"/>
              </a:ext>
            </a:extLst>
          </p:cNvPr>
          <p:cNvSpPr txBox="1"/>
          <p:nvPr/>
        </p:nvSpPr>
        <p:spPr>
          <a:xfrm>
            <a:off x="360218" y="443345"/>
            <a:ext cx="8954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ACTION line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Customer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Satisfaction Survey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436A2-BA32-4F69-9466-D4DB7914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676"/>
            <a:ext cx="10071237" cy="5348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149" y="249382"/>
            <a:ext cx="8596668" cy="6873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Marketing and Promotional </a:t>
            </a:r>
            <a:br>
              <a:rPr lang="en-US" dirty="0" smtClean="0"/>
            </a:b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001" y="1616364"/>
            <a:ext cx="6308436" cy="3205018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 smtClean="0"/>
              <a:t>Brochures, wallet cards, posters, postcards, pens and stress balls</a:t>
            </a:r>
          </a:p>
          <a:p>
            <a:r>
              <a:rPr lang="en-US" sz="6000" dirty="0" smtClean="0"/>
              <a:t>Available in English and Spanish</a:t>
            </a:r>
          </a:p>
          <a:p>
            <a:r>
              <a:rPr lang="en-US" sz="6000" dirty="0" smtClean="0"/>
              <a:t>Requests </a:t>
            </a:r>
            <a:r>
              <a:rPr lang="en-US" sz="6000" dirty="0"/>
              <a:t>for ACTION line materials can be made by </a:t>
            </a:r>
            <a:r>
              <a:rPr lang="en-US" sz="6000" dirty="0" smtClean="0"/>
              <a:t>contacting </a:t>
            </a:r>
          </a:p>
          <a:p>
            <a:pPr lvl="1"/>
            <a:r>
              <a:rPr lang="en-US" sz="6000" dirty="0" smtClean="0">
                <a:hlinkClick r:id="rId2"/>
              </a:rPr>
              <a:t>Jeanette.baker@ctunitedway.org</a:t>
            </a:r>
            <a:r>
              <a:rPr lang="en-US" sz="6000" dirty="0" smtClean="0"/>
              <a:t> </a:t>
            </a:r>
          </a:p>
          <a:p>
            <a:pPr lvl="1"/>
            <a:r>
              <a:rPr lang="en-US" sz="6000" dirty="0"/>
              <a:t>T</a:t>
            </a:r>
            <a:r>
              <a:rPr lang="en-US" sz="6000" dirty="0" smtClean="0"/>
              <a:t>he United Way of CT website </a:t>
            </a:r>
            <a:r>
              <a:rPr lang="en-US" sz="6000" dirty="0"/>
              <a:t>at </a:t>
            </a:r>
            <a:r>
              <a:rPr lang="en-US" sz="6000" dirty="0">
                <a:hlinkClick r:id="rId3"/>
              </a:rPr>
              <a:t>uwc.211ct.org/contact/</a:t>
            </a:r>
            <a:r>
              <a:rPr lang="en-US" sz="6000" dirty="0" err="1">
                <a:hlinkClick r:id="rId3"/>
              </a:rPr>
              <a:t>uwc</a:t>
            </a:r>
            <a:r>
              <a:rPr lang="en-US" sz="6000" dirty="0">
                <a:hlinkClick r:id="rId3"/>
              </a:rPr>
              <a:t>-materials</a:t>
            </a:r>
            <a:r>
              <a:rPr lang="en-US" sz="6000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128" y="46182"/>
            <a:ext cx="4682836" cy="5972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1" y="4926072"/>
            <a:ext cx="2995426" cy="1668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219" y="4926073"/>
            <a:ext cx="3046456" cy="1668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05" y="6067122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4" y="0"/>
            <a:ext cx="8766273" cy="6799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198904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1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6254"/>
            <a:ext cx="8596668" cy="7296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945"/>
            <a:ext cx="5372484" cy="5805055"/>
          </a:xfrm>
        </p:spPr>
        <p:txBody>
          <a:bodyPr>
            <a:normAutofit fontScale="92500" lnSpcReduction="10000"/>
          </a:bodyPr>
          <a:lstStyle/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CT Mobile Crisis Services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438086"/>
                </a:solidFill>
                <a:latin typeface="Georgia"/>
                <a:hlinkClick r:id="rId2"/>
              </a:rPr>
              <a:t>https://portal.ct.gov/DMHAS/Programs-and-Services/Finding-Services/Crisis-Services</a:t>
            </a:r>
            <a:endParaRPr lang="en-US" sz="2000" dirty="0">
              <a:solidFill>
                <a:srgbClr val="438086"/>
              </a:solidFill>
              <a:latin typeface="Georgia"/>
            </a:endParaRP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The National Suicide Prevention Lifeline 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438086"/>
                </a:solidFill>
                <a:latin typeface="Georgia"/>
              </a:rPr>
              <a:t>Available 24/7 at 1-800-273-TALK (8255)</a:t>
            </a: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DMHAS website warm line listing: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u="sng" dirty="0">
                <a:solidFill>
                  <a:srgbClr val="438086"/>
                </a:solidFill>
                <a:latin typeface="Georgia"/>
                <a:hlinkClick r:id="rId3"/>
              </a:rPr>
              <a:t>https://portal.ct.gov/DMHAS/Programs-and-Services/Advocacy/Warm-Lines</a:t>
            </a:r>
            <a:endParaRPr lang="en-US" sz="2000" dirty="0">
              <a:solidFill>
                <a:srgbClr val="438086"/>
              </a:solidFill>
              <a:latin typeface="Georgia"/>
            </a:endParaRP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Parent/caregiver support: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438086"/>
                </a:solidFill>
                <a:latin typeface="Georgia"/>
              </a:rPr>
              <a:t>1-833-258-5011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u="sng" dirty="0">
                <a:solidFill>
                  <a:srgbClr val="438086"/>
                </a:solidFill>
                <a:latin typeface="Georgia"/>
                <a:hlinkClick r:id="rId4"/>
              </a:rPr>
              <a:t>www.TalkItOutCT.com</a:t>
            </a:r>
            <a:endParaRPr lang="en-US" sz="2000" dirty="0">
              <a:solidFill>
                <a:srgbClr val="438086"/>
              </a:solidFill>
              <a:latin typeface="Georgia"/>
            </a:endParaRP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Georgia"/>
              </a:rPr>
              <a:t>CTSafeConnect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 (Domestic Violence/Intimate Partner violence support)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438086"/>
                </a:solidFill>
                <a:latin typeface="Georgia"/>
              </a:rPr>
              <a:t>Website: </a:t>
            </a:r>
            <a:r>
              <a:rPr lang="en-US" sz="2000" u="sng" dirty="0">
                <a:solidFill>
                  <a:srgbClr val="438086"/>
                </a:solidFill>
                <a:latin typeface="Georgia"/>
                <a:hlinkClick r:id="rId5"/>
              </a:rPr>
              <a:t>https://ctsafeconnect.com/</a:t>
            </a:r>
            <a:endParaRPr lang="en-US" sz="2000" dirty="0">
              <a:solidFill>
                <a:srgbClr val="438086"/>
              </a:solidFill>
              <a:latin typeface="Georgia"/>
            </a:endParaRP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438086"/>
                </a:solidFill>
                <a:latin typeface="Georgia"/>
              </a:rPr>
              <a:t>Available 24/7, 365 days a year via:</a:t>
            </a:r>
          </a:p>
          <a:p>
            <a:pPr marL="923544" lvl="2" indent="-219456" defTabSz="914400">
              <a:spcBef>
                <a:spcPts val="300"/>
              </a:spcBef>
              <a:buClr>
                <a:srgbClr val="53548A"/>
              </a:buClr>
              <a:buSzTx/>
              <a:buFont typeface="Wingdings 2"/>
              <a:buChar char=""/>
            </a:pPr>
            <a:r>
              <a:rPr lang="en-US" sz="2000" dirty="0">
                <a:solidFill>
                  <a:srgbClr val="53548A"/>
                </a:solidFill>
                <a:latin typeface="Georgia"/>
              </a:rPr>
              <a:t>Voice Call/Text: 1-888-774-2900</a:t>
            </a:r>
          </a:p>
          <a:p>
            <a:pPr marL="923544" lvl="2" indent="-219456" defTabSz="914400">
              <a:spcBef>
                <a:spcPts val="300"/>
              </a:spcBef>
              <a:buClr>
                <a:srgbClr val="53548A"/>
              </a:buClr>
              <a:buSzTx/>
              <a:buFont typeface="Wingdings 2"/>
              <a:buChar char=""/>
            </a:pPr>
            <a:r>
              <a:rPr lang="en-US" sz="2000" dirty="0">
                <a:solidFill>
                  <a:srgbClr val="53548A"/>
                </a:solidFill>
                <a:latin typeface="Georgia"/>
              </a:rPr>
              <a:t>Email: </a:t>
            </a:r>
            <a:r>
              <a:rPr lang="en-US" sz="2000" u="sng" dirty="0">
                <a:solidFill>
                  <a:srgbClr val="53548A"/>
                </a:solidFill>
                <a:latin typeface="Georgia"/>
                <a:hlinkClick r:id="rId6"/>
              </a:rPr>
              <a:t>safeconnect@ctcadv.org</a:t>
            </a:r>
            <a:endParaRPr lang="en-US" sz="2000" dirty="0">
              <a:solidFill>
                <a:srgbClr val="53548A"/>
              </a:solidFill>
              <a:latin typeface="Georgia"/>
            </a:endParaRPr>
          </a:p>
          <a:p>
            <a:pPr marL="923544" lvl="2" indent="-219456" defTabSz="914400">
              <a:spcBef>
                <a:spcPts val="300"/>
              </a:spcBef>
              <a:buClr>
                <a:srgbClr val="53548A"/>
              </a:buClr>
              <a:buSzTx/>
              <a:buFont typeface="Wingdings 2"/>
              <a:buChar char=""/>
            </a:pPr>
            <a:r>
              <a:rPr lang="en-US" sz="2000" dirty="0">
                <a:solidFill>
                  <a:srgbClr val="53548A"/>
                </a:solidFill>
                <a:latin typeface="Georgia"/>
              </a:rPr>
              <a:t>Web Chat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2484" y="1052945"/>
            <a:ext cx="49445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1900" dirty="0">
                <a:solidFill>
                  <a:prstClr val="black"/>
                </a:solidFill>
                <a:latin typeface="Georgia"/>
              </a:rPr>
              <a:t>1-888-217-HERO 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1900" dirty="0">
                <a:solidFill>
                  <a:srgbClr val="438086"/>
                </a:solidFill>
                <a:latin typeface="Georgia"/>
              </a:rPr>
              <a:t>CHR’s HERO HOTLINE provides immediate assistance to anyone who is struggling with acute stress during the ongoing coronavirus crisis</a:t>
            </a: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1900" dirty="0">
                <a:solidFill>
                  <a:prstClr val="black"/>
                </a:solidFill>
                <a:latin typeface="Georgia"/>
              </a:rPr>
              <a:t>CT Alliance To Benefit Law Enforcement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1900" dirty="0">
                <a:solidFill>
                  <a:srgbClr val="438086"/>
                </a:solidFill>
                <a:latin typeface="Georgia"/>
                <a:hlinkClick r:id="rId7"/>
              </a:rPr>
              <a:t>http://cableweb.wpengine.com/</a:t>
            </a:r>
            <a:endParaRPr lang="en-US" sz="1900" dirty="0">
              <a:solidFill>
                <a:srgbClr val="438086"/>
              </a:solidFill>
              <a:latin typeface="Georgia"/>
            </a:endParaRP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1900" dirty="0">
                <a:solidFill>
                  <a:prstClr val="black"/>
                </a:solidFill>
                <a:latin typeface="Georgia"/>
              </a:rPr>
              <a:t>CT Suicide Advisory Board</a:t>
            </a:r>
          </a:p>
          <a:p>
            <a:pPr marL="765810" lvl="1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1900" dirty="0">
                <a:solidFill>
                  <a:prstClr val="black"/>
                </a:solidFill>
                <a:latin typeface="Georgia"/>
                <a:hlinkClick r:id="rId8"/>
              </a:rPr>
              <a:t>https://www.preventsuicidect.org/</a:t>
            </a:r>
            <a:endParaRPr lang="en-US" sz="1900" dirty="0">
              <a:solidFill>
                <a:prstClr val="black"/>
              </a:solidFill>
              <a:latin typeface="Georgia"/>
            </a:endParaRPr>
          </a:p>
          <a:p>
            <a:pPr marL="36576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1900" dirty="0">
                <a:solidFill>
                  <a:prstClr val="black"/>
                </a:solidFill>
                <a:latin typeface="Georgia"/>
              </a:rPr>
              <a:t>NAMI Navigating a Mental Health Crisis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1900" dirty="0">
                <a:solidFill>
                  <a:srgbClr val="438086"/>
                </a:solidFill>
                <a:latin typeface="Georgia"/>
                <a:hlinkClick r:id="rId9"/>
              </a:rPr>
              <a:t>https://www.nami.org/Support-Education/Publications-Reports/Guides/Navigating-a-Mental-Health-Crisis/Navigating-A-Mental-Health-Crisis</a:t>
            </a:r>
            <a:endParaRPr lang="en-US" sz="1900" dirty="0">
              <a:solidFill>
                <a:srgbClr val="438086"/>
              </a:solidFill>
              <a:latin typeface="Georgia"/>
            </a:endParaRP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endParaRPr lang="en-US" sz="1900" dirty="0">
              <a:solidFill>
                <a:srgbClr val="438086"/>
              </a:solidFill>
              <a:latin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171195"/>
            <a:ext cx="998694" cy="723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08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3859A6-3AE0-4A0F-85BF-2EFB06638E92}"/>
              </a:ext>
            </a:extLst>
          </p:cNvPr>
          <p:cNvSpPr txBox="1"/>
          <p:nvPr/>
        </p:nvSpPr>
        <p:spPr>
          <a:xfrm>
            <a:off x="2923489" y="311140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Contact Information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E4D41-FA1F-4C5F-A8CA-4753D229EEEE}"/>
              </a:ext>
            </a:extLst>
          </p:cNvPr>
          <p:cNvSpPr txBox="1"/>
          <p:nvPr/>
        </p:nvSpPr>
        <p:spPr>
          <a:xfrm>
            <a:off x="0" y="1127143"/>
            <a:ext cx="10233890" cy="582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Department Mental Health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and Addiction 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Services</a:t>
            </a:r>
          </a:p>
          <a:p>
            <a:pPr marL="411480" lvl="1" defTabSz="914400">
              <a:spcBef>
                <a:spcPts val="300"/>
              </a:spcBef>
              <a:buClr>
                <a:srgbClr val="438086"/>
              </a:buClr>
              <a:defRPr/>
            </a:pP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Nydia Rios-Benitez, </a:t>
            </a:r>
            <a:r>
              <a:rPr lang="en-US" sz="2000" dirty="0">
                <a:solidFill>
                  <a:srgbClr val="438086"/>
                </a:solidFill>
                <a:latin typeface="Georgia"/>
              </a:rPr>
              <a:t>Director </a:t>
            </a: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DMHAS OOC Evidence Based Practices and Grants Division</a:t>
            </a:r>
            <a:endParaRPr lang="en-US" sz="2000" dirty="0">
              <a:solidFill>
                <a:srgbClr val="438086"/>
              </a:solidFill>
              <a:latin typeface="Georgia"/>
            </a:endParaRPr>
          </a:p>
          <a:p>
            <a:pPr marL="411480" lvl="1" defTabSz="914400">
              <a:spcBef>
                <a:spcPts val="300"/>
              </a:spcBef>
              <a:buClr>
                <a:srgbClr val="438086"/>
              </a:buClr>
              <a:defRPr/>
            </a:pPr>
            <a:r>
              <a:rPr lang="en-US" sz="2000" dirty="0">
                <a:solidFill>
                  <a:srgbClr val="438086"/>
                </a:solidFill>
                <a:latin typeface="Georgia"/>
                <a:hlinkClick r:id="rId2"/>
              </a:rPr>
              <a:t>n</a:t>
            </a:r>
            <a:r>
              <a:rPr lang="en-US" sz="2000" dirty="0" smtClean="0">
                <a:solidFill>
                  <a:srgbClr val="438086"/>
                </a:solidFill>
                <a:latin typeface="Georgia"/>
                <a:hlinkClick r:id="rId2"/>
              </a:rPr>
              <a:t>ydia.rios-benitez@ct.gov</a:t>
            </a: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411480" lvl="1" defTabSz="914400">
              <a:spcBef>
                <a:spcPts val="300"/>
              </a:spcBef>
              <a:buClr>
                <a:srgbClr val="438086"/>
              </a:buClr>
              <a:defRPr/>
            </a:pP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Erika Cruz, Clinical Manager DMHAS OOC Evidence </a:t>
            </a:r>
            <a:r>
              <a:rPr lang="en-US" sz="2000" dirty="0">
                <a:solidFill>
                  <a:srgbClr val="438086"/>
                </a:solidFill>
                <a:latin typeface="Georgia"/>
              </a:rPr>
              <a:t>Based Practices and Grants </a:t>
            </a: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Division</a:t>
            </a:r>
            <a:endParaRPr lang="en-US" sz="2000" dirty="0">
              <a:solidFill>
                <a:srgbClr val="438086"/>
              </a:solidFill>
              <a:latin typeface="Georgia"/>
            </a:endParaRPr>
          </a:p>
          <a:p>
            <a:pPr marL="411480" lvl="1" defTabSz="914400">
              <a:spcBef>
                <a:spcPts val="300"/>
              </a:spcBef>
              <a:buClr>
                <a:srgbClr val="438086"/>
              </a:buClr>
              <a:defRPr/>
            </a:pPr>
            <a:r>
              <a:rPr lang="en-US" sz="2000" dirty="0" smtClean="0">
                <a:solidFill>
                  <a:srgbClr val="438086"/>
                </a:solidFill>
                <a:latin typeface="Georgia"/>
                <a:hlinkClick r:id="rId3"/>
              </a:rPr>
              <a:t>erika.cruz@ct.gov</a:t>
            </a: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 </a:t>
            </a:r>
          </a:p>
          <a:p>
            <a:pPr marL="411480" lvl="1" defTabSz="914400">
              <a:spcBef>
                <a:spcPts val="300"/>
              </a:spcBef>
              <a:buClr>
                <a:srgbClr val="438086"/>
              </a:buClr>
              <a:defRPr/>
            </a:pP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Dana Begin, Program Manager DMHAS OOC </a:t>
            </a:r>
            <a:r>
              <a:rPr lang="en-US" sz="2000" dirty="0">
                <a:solidFill>
                  <a:srgbClr val="438086"/>
                </a:solidFill>
                <a:latin typeface="Georgia"/>
              </a:rPr>
              <a:t>Evidence Based Practices and Grants </a:t>
            </a: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Division</a:t>
            </a:r>
          </a:p>
          <a:p>
            <a:pPr marL="411480" lvl="1" defTabSz="914400">
              <a:spcBef>
                <a:spcPts val="300"/>
              </a:spcBef>
              <a:buClr>
                <a:srgbClr val="438086"/>
              </a:buClr>
              <a:defRPr/>
            </a:pPr>
            <a:r>
              <a:rPr lang="en-US" sz="2000" dirty="0">
                <a:solidFill>
                  <a:srgbClr val="438086"/>
                </a:solidFill>
                <a:latin typeface="Georgia"/>
                <a:hlinkClick r:id="rId4"/>
              </a:rPr>
              <a:t>d</a:t>
            </a:r>
            <a:r>
              <a:rPr lang="en-US" sz="2000" dirty="0" smtClean="0">
                <a:solidFill>
                  <a:srgbClr val="438086"/>
                </a:solidFill>
                <a:latin typeface="Georgia"/>
                <a:hlinkClick r:id="rId4"/>
              </a:rPr>
              <a:t>ana.begin@ct.gov</a:t>
            </a:r>
            <a:r>
              <a:rPr lang="en-US" sz="2000" dirty="0" smtClean="0">
                <a:solidFill>
                  <a:srgbClr val="438086"/>
                </a:solidFill>
                <a:latin typeface="Georgia"/>
              </a:rPr>
              <a:t> </a:t>
            </a:r>
            <a:endParaRPr lang="en-US" sz="2000" dirty="0">
              <a:solidFill>
                <a:srgbClr val="438086"/>
              </a:solidFill>
              <a:latin typeface="Georgia"/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Georgia"/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United Way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Connecticu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t, </a:t>
            </a:r>
            <a:r>
              <a:rPr lang="en-US" sz="2000" dirty="0" smtClean="0">
                <a:solidFill>
                  <a:prstClr val="black"/>
                </a:solidFill>
                <a:latin typeface="Georgia"/>
              </a:rPr>
              <a:t>2-1-1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411480" marR="0" lvl="1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Tx/>
              <a:tabLst/>
              <a:defRPr/>
            </a:pPr>
            <a:r>
              <a:rPr lang="en-US" sz="2000" dirty="0">
                <a:solidFill>
                  <a:srgbClr val="438086"/>
                </a:solidFill>
                <a:latin typeface="Georgia"/>
              </a:rPr>
              <a:t>Wendy Caruso, Director 2-1-1 Contact Center Operations </a:t>
            </a:r>
          </a:p>
          <a:p>
            <a:pPr marL="411480" marR="0" lvl="1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Tx/>
              <a:tabLst/>
              <a:defRPr/>
            </a:pPr>
            <a:r>
              <a:rPr lang="en-US" sz="2000" dirty="0" smtClean="0">
                <a:solidFill>
                  <a:srgbClr val="438086"/>
                </a:solidFill>
                <a:latin typeface="Georgia"/>
                <a:hlinkClick r:id="rId5"/>
              </a:rPr>
              <a:t>wendy.caruso@ctunitedway.org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411480" marR="0" lvl="1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Sarah Camerota</a:t>
            </a:r>
            <a:r>
              <a:rPr lang="en-US" sz="2000" dirty="0">
                <a:solidFill>
                  <a:srgbClr val="438086"/>
                </a:solidFill>
                <a:latin typeface="Georgia"/>
              </a:rPr>
              <a:t>, Crisis Program Manager</a:t>
            </a:r>
          </a:p>
          <a:p>
            <a:pPr marL="411480" lvl="1" defTabSz="914400">
              <a:spcBef>
                <a:spcPts val="300"/>
              </a:spcBef>
              <a:buClr>
                <a:srgbClr val="438086"/>
              </a:buClr>
              <a:defRPr/>
            </a:pPr>
            <a:r>
              <a:rPr lang="en-US" sz="2000" dirty="0">
                <a:solidFill>
                  <a:srgbClr val="438086"/>
                </a:solidFill>
                <a:latin typeface="Georgia"/>
                <a:hlinkClick r:id="rId6"/>
              </a:rPr>
              <a:t>sarah.camerota@ctunitedway.org</a:t>
            </a:r>
            <a:endParaRPr lang="en-US" sz="2000" dirty="0">
              <a:solidFill>
                <a:srgbClr val="438086"/>
              </a:solidFill>
              <a:latin typeface="Georgia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Tx/>
              <a:buFont typeface="Georgia"/>
              <a:buChar char="▫"/>
              <a:tabLst/>
              <a:defRPr/>
            </a:pPr>
            <a:endParaRPr lang="en-US" sz="2000" dirty="0">
              <a:solidFill>
                <a:srgbClr val="438086"/>
              </a:solidFill>
              <a:latin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171195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8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812800"/>
          </a:xfrm>
        </p:spPr>
        <p:txBody>
          <a:bodyPr/>
          <a:lstStyle/>
          <a:p>
            <a:pPr algn="ctr"/>
            <a:r>
              <a:rPr lang="en-US" dirty="0"/>
              <a:t>Mobile Crisis Teams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63" y="1200727"/>
            <a:ext cx="8759812" cy="5392017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Adults ages 18+ </a:t>
            </a:r>
          </a:p>
          <a:p>
            <a:r>
              <a:rPr lang="en-US" sz="3400" dirty="0"/>
              <a:t>Telephone support</a:t>
            </a:r>
          </a:p>
          <a:p>
            <a:r>
              <a:rPr lang="en-US" sz="3400" dirty="0"/>
              <a:t>Mobile, in-person response</a:t>
            </a:r>
          </a:p>
          <a:p>
            <a:r>
              <a:rPr lang="en-US" sz="3400" dirty="0"/>
              <a:t>Multidisciplinary team</a:t>
            </a:r>
          </a:p>
          <a:p>
            <a:pPr lvl="1"/>
            <a:r>
              <a:rPr lang="en-US" sz="3400" dirty="0"/>
              <a:t>Licensed social workers, licensed counselors, nurses, mental health workers, case managers, individuals with lived experience with mental health and/or substance use/addiction, psychologists, psychiatrists, etc.</a:t>
            </a:r>
          </a:p>
          <a:p>
            <a:r>
              <a:rPr lang="en-US" sz="3400" dirty="0"/>
              <a:t>Extensive training </a:t>
            </a:r>
          </a:p>
          <a:p>
            <a:pPr lvl="1"/>
            <a:r>
              <a:rPr lang="en-US" sz="3400" dirty="0"/>
              <a:t>Suicide risk assessments, </a:t>
            </a:r>
            <a:r>
              <a:rPr lang="en-US" sz="3400" dirty="0" smtClean="0"/>
              <a:t>Prevention and </a:t>
            </a:r>
            <a:r>
              <a:rPr lang="en-US" sz="3400" dirty="0" err="1" smtClean="0"/>
              <a:t>Postventon</a:t>
            </a:r>
            <a:r>
              <a:rPr lang="en-US" sz="3400" dirty="0" smtClean="0"/>
              <a:t>, </a:t>
            </a:r>
            <a:r>
              <a:rPr lang="en-US" sz="3400" dirty="0"/>
              <a:t>Recovery and Community </a:t>
            </a:r>
            <a:r>
              <a:rPr lang="en-US" sz="3400" dirty="0" smtClean="0"/>
              <a:t>Supports, etc. </a:t>
            </a:r>
            <a:endParaRPr lang="en-US" sz="3400" dirty="0"/>
          </a:p>
          <a:p>
            <a:r>
              <a:rPr lang="en-US" sz="3400" dirty="0"/>
              <a:t>Collaboration with local and state law </a:t>
            </a:r>
            <a:r>
              <a:rPr lang="en-US" sz="3400" dirty="0" smtClean="0"/>
              <a:t>enforcement</a:t>
            </a:r>
            <a:endParaRPr lang="en-US" sz="3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0146"/>
            <a:ext cx="8596668" cy="701964"/>
          </a:xfrm>
        </p:spPr>
        <p:txBody>
          <a:bodyPr/>
          <a:lstStyle/>
          <a:p>
            <a:pPr algn="ctr"/>
            <a:r>
              <a:rPr lang="en-US" dirty="0" smtClean="0"/>
              <a:t>Crisis Intervention Team (CIT)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5" y="942110"/>
            <a:ext cx="9181638" cy="591589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en-US" sz="6300" dirty="0" smtClean="0"/>
              <a:t>CIT is a best practice model </a:t>
            </a:r>
            <a:r>
              <a:rPr lang="en-US" sz="6300" dirty="0"/>
              <a:t>originated in Memphis, TN.</a:t>
            </a:r>
          </a:p>
          <a:p>
            <a:pPr lvl="1"/>
            <a:r>
              <a:rPr lang="en-US" sz="6300" dirty="0" smtClean="0"/>
              <a:t>Intended </a:t>
            </a:r>
            <a:r>
              <a:rPr lang="en-US" sz="6300" dirty="0"/>
              <a:t>to divert individuals from incarceration, arrest and hospitalization and promote safety for persons in crisis, the community, and police who respond to crisis calls.</a:t>
            </a:r>
          </a:p>
          <a:p>
            <a:pPr lvl="1"/>
            <a:r>
              <a:rPr lang="en-US" sz="6300" dirty="0" smtClean="0"/>
              <a:t>DMHAS </a:t>
            </a:r>
            <a:r>
              <a:rPr lang="en-US" sz="6300" dirty="0"/>
              <a:t>has contracted with The Connecticut Alliance to Benefit Law Enforcement (CABLE) Inc. </a:t>
            </a:r>
            <a:r>
              <a:rPr lang="en-US" sz="6300" dirty="0" smtClean="0"/>
              <a:t>to </a:t>
            </a:r>
            <a:r>
              <a:rPr lang="en-US" sz="6300" dirty="0"/>
              <a:t>provide Crisis Intervention Team Training to law enforcement personnel and behavioral health clinicians</a:t>
            </a:r>
            <a:r>
              <a:rPr lang="en-US" sz="6300" dirty="0" smtClean="0"/>
              <a:t>.</a:t>
            </a:r>
          </a:p>
          <a:p>
            <a:pPr lvl="1"/>
            <a:r>
              <a:rPr lang="en-US" sz="6300" dirty="0" smtClean="0"/>
              <a:t>Every </a:t>
            </a:r>
            <a:r>
              <a:rPr lang="en-US" sz="6300" dirty="0"/>
              <a:t>Mobile Crisis Team in the state has CIT trained clinicians who work collaboratively with police departments.</a:t>
            </a:r>
          </a:p>
          <a:p>
            <a:pPr lvl="1"/>
            <a:r>
              <a:rPr lang="en-US" sz="6300" dirty="0"/>
              <a:t>When needed, CIT clinicians will respond to crisis calls along with the police.</a:t>
            </a:r>
          </a:p>
          <a:p>
            <a:pPr lvl="1"/>
            <a:r>
              <a:rPr lang="en-US" sz="6300" dirty="0" smtClean="0"/>
              <a:t>State operated Mobile Crisis Teams (MCTs) as well as some Private Non-Profit MCTs have designated CIT </a:t>
            </a:r>
            <a:r>
              <a:rPr lang="en-US" sz="6300" dirty="0"/>
              <a:t>clinicians </a:t>
            </a:r>
            <a:r>
              <a:rPr lang="en-US" sz="6300" dirty="0" smtClean="0"/>
              <a:t>.</a:t>
            </a:r>
            <a:endParaRPr lang="en-US" sz="63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7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0"/>
            <a:ext cx="7758545" cy="10924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18 Mobile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Crisis Teams in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CT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</a:rPr>
              <a:t>8 DMHAS operated and 10 DMHAS funded</a:t>
            </a:r>
            <a:endParaRPr lang="en-US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65" y="1092488"/>
            <a:ext cx="5617614" cy="5795818"/>
          </a:xfrm>
        </p:spPr>
        <p:txBody>
          <a:bodyPr>
            <a:noAutofit/>
          </a:bodyPr>
          <a:lstStyle/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Region 1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FFC000"/>
                </a:solidFill>
                <a:latin typeface="Georgia"/>
              </a:rPr>
              <a:t>Southwest Connecticut Mental Health System- Stamford 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FFC000"/>
                </a:solidFill>
                <a:latin typeface="Georgia"/>
              </a:rPr>
              <a:t>Southwest Connecticut Mental Health System- Bridgeport</a:t>
            </a: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Region 2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 err="1">
                <a:solidFill>
                  <a:srgbClr val="00B050"/>
                </a:solidFill>
                <a:latin typeface="Georgia"/>
              </a:rPr>
              <a:t>BHcare</a:t>
            </a:r>
            <a:r>
              <a:rPr lang="en-US" sz="2000" dirty="0">
                <a:solidFill>
                  <a:srgbClr val="00B050"/>
                </a:solidFill>
                <a:latin typeface="Georgia"/>
              </a:rPr>
              <a:t>- Valley 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 err="1">
                <a:solidFill>
                  <a:srgbClr val="00B050"/>
                </a:solidFill>
                <a:latin typeface="Georgia"/>
              </a:rPr>
              <a:t>BHCare</a:t>
            </a:r>
            <a:r>
              <a:rPr lang="en-US" sz="2000" dirty="0">
                <a:solidFill>
                  <a:srgbClr val="00B050"/>
                </a:solidFill>
                <a:latin typeface="Georgia"/>
              </a:rPr>
              <a:t>- Shoreline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00B050"/>
                </a:solidFill>
                <a:latin typeface="Georgia"/>
              </a:rPr>
              <a:t>Bridges Healthcare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00B050"/>
                </a:solidFill>
                <a:latin typeface="Georgia"/>
              </a:rPr>
              <a:t>Connecticut Mental Health Center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00B050"/>
                </a:solidFill>
                <a:latin typeface="Georgia"/>
              </a:rPr>
              <a:t>River Valley Services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00B050"/>
                </a:solidFill>
                <a:latin typeface="Georgia"/>
              </a:rPr>
              <a:t>Rushford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 err="1">
                <a:solidFill>
                  <a:srgbClr val="00B050"/>
                </a:solidFill>
                <a:latin typeface="Georgia"/>
              </a:rPr>
              <a:t>SouthCentral</a:t>
            </a:r>
            <a:r>
              <a:rPr lang="en-US" sz="2000" dirty="0">
                <a:solidFill>
                  <a:srgbClr val="00B050"/>
                </a:solidFill>
                <a:latin typeface="Georgia"/>
              </a:rPr>
              <a:t> Counseling Services</a:t>
            </a: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Region 3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00B0F0"/>
                </a:solidFill>
                <a:latin typeface="Georgia"/>
              </a:rPr>
              <a:t>Southeastern Mental Health Authority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00B0F0"/>
                </a:solidFill>
                <a:latin typeface="Georgia"/>
              </a:rPr>
              <a:t>United Services</a:t>
            </a:r>
          </a:p>
        </p:txBody>
      </p:sp>
      <p:pic>
        <p:nvPicPr>
          <p:cNvPr id="5" name="Picture 4" descr="RBHAO Map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661" y="205513"/>
            <a:ext cx="2959913" cy="235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22366" y="1092488"/>
            <a:ext cx="41213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Region 4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FF9999"/>
                </a:solidFill>
                <a:latin typeface="Georgia"/>
              </a:rPr>
              <a:t>Capital Regional Mental Health Center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FF9999"/>
                </a:solidFill>
                <a:latin typeface="Georgia"/>
              </a:rPr>
              <a:t>Community Health Resources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FF9999"/>
                </a:solidFill>
                <a:latin typeface="Georgia"/>
              </a:rPr>
              <a:t>Community Mental Health Affiliates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 err="1">
                <a:solidFill>
                  <a:srgbClr val="FF9999"/>
                </a:solidFill>
                <a:latin typeface="Georgia"/>
              </a:rPr>
              <a:t>InterCommunity</a:t>
            </a:r>
            <a:endParaRPr lang="en-US" sz="2000" dirty="0">
              <a:solidFill>
                <a:srgbClr val="FF9999"/>
              </a:solidFill>
              <a:latin typeface="Georgia"/>
            </a:endParaRP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SzTx/>
              <a:buFont typeface="Georgia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Region 5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A04DA3">
                    <a:lumMod val="60000"/>
                    <a:lumOff val="40000"/>
                  </a:srgbClr>
                </a:solidFill>
                <a:latin typeface="Georgia"/>
              </a:rPr>
              <a:t>Danbury Hospital/Western Connecticut Health Network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A04DA3">
                    <a:lumMod val="60000"/>
                    <a:lumOff val="40000"/>
                  </a:srgbClr>
                </a:solidFill>
                <a:latin typeface="Georgia"/>
              </a:rPr>
              <a:t>Western Connecticut Mental Health Network- Waterbury</a:t>
            </a:r>
          </a:p>
          <a:p>
            <a:pPr marL="658368" lvl="1" indent="-246888" defTabSz="914400">
              <a:spcBef>
                <a:spcPts val="300"/>
              </a:spcBef>
              <a:buClr>
                <a:srgbClr val="438086"/>
              </a:buClr>
              <a:buSzTx/>
              <a:buFont typeface="Georgia"/>
              <a:buChar char="▫"/>
            </a:pPr>
            <a:r>
              <a:rPr lang="en-US" sz="2000" dirty="0">
                <a:solidFill>
                  <a:srgbClr val="A04DA3">
                    <a:lumMod val="60000"/>
                    <a:lumOff val="40000"/>
                  </a:srgbClr>
                </a:solidFill>
                <a:latin typeface="Georgia"/>
              </a:rPr>
              <a:t>Western Connecticut Mental Health Network- Torrington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3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Mobile Crisis </a:t>
            </a:r>
            <a:r>
              <a:rPr lang="en-US" dirty="0" smtClean="0"/>
              <a:t>Team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provide persons in distress (crisis) immediate access to a continuum of crisis response services of their choice including, mobile clinical services, peer support services and community supports; to promote the prevention of crises among persons and families; and to provide </a:t>
            </a:r>
            <a:r>
              <a:rPr lang="en-US" sz="2800" dirty="0" err="1"/>
              <a:t>postvention</a:t>
            </a:r>
            <a:r>
              <a:rPr lang="en-US" sz="2800" dirty="0"/>
              <a:t> activities that support persons in developing a meaningful sense of belonging in their communities.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3344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Mobile Crisis Teams</a:t>
            </a:r>
            <a:br>
              <a:rPr lang="en-US" dirty="0"/>
            </a:br>
            <a:r>
              <a:rPr lang="en-US" dirty="0" smtClean="0"/>
              <a:t>Services and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4144"/>
            <a:ext cx="8596668" cy="484909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Outreach &amp; Education </a:t>
            </a:r>
          </a:p>
          <a:p>
            <a:r>
              <a:rPr lang="en-US" sz="3000" dirty="0"/>
              <a:t>Risk Assessment and Evaluation of Needs</a:t>
            </a:r>
          </a:p>
          <a:p>
            <a:r>
              <a:rPr lang="en-US" sz="3000" dirty="0"/>
              <a:t>Telephone </a:t>
            </a:r>
            <a:r>
              <a:rPr lang="en-US" sz="3000" dirty="0" smtClean="0"/>
              <a:t>Support</a:t>
            </a:r>
            <a:endParaRPr lang="en-US" sz="3000" dirty="0"/>
          </a:p>
          <a:p>
            <a:r>
              <a:rPr lang="en-US" sz="3000" dirty="0"/>
              <a:t>Critical Incident Debriefing</a:t>
            </a:r>
          </a:p>
          <a:p>
            <a:r>
              <a:rPr lang="en-US" sz="3000" dirty="0"/>
              <a:t>Information &amp; </a:t>
            </a:r>
            <a:r>
              <a:rPr lang="en-US" sz="3000" dirty="0" smtClean="0"/>
              <a:t>Referral</a:t>
            </a:r>
            <a:endParaRPr lang="en-US" sz="3000" dirty="0"/>
          </a:p>
          <a:p>
            <a:r>
              <a:rPr lang="en-US" sz="3000" dirty="0"/>
              <a:t>Follow up services</a:t>
            </a:r>
          </a:p>
          <a:p>
            <a:r>
              <a:rPr lang="en-US" sz="3000" dirty="0"/>
              <a:t>Peer Support</a:t>
            </a:r>
          </a:p>
          <a:p>
            <a:r>
              <a:rPr lang="en-US" sz="3000" dirty="0"/>
              <a:t>Crisis/Safety Planning</a:t>
            </a:r>
          </a:p>
          <a:p>
            <a:r>
              <a:rPr lang="en-US" sz="3000" dirty="0"/>
              <a:t>Prevention and Postvention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4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Mobile Crisis Redesign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164"/>
            <a:ext cx="8596668" cy="5209309"/>
          </a:xfrm>
        </p:spPr>
        <p:txBody>
          <a:bodyPr>
            <a:noAutofit/>
          </a:bodyPr>
          <a:lstStyle/>
          <a:p>
            <a:r>
              <a:rPr lang="en-US" sz="3200" dirty="0"/>
              <a:t>Stakeholder Survey</a:t>
            </a:r>
          </a:p>
          <a:p>
            <a:r>
              <a:rPr lang="en-US" sz="3200" dirty="0"/>
              <a:t>Community Wellness &amp; Recovery Coalition (CWRC)</a:t>
            </a:r>
          </a:p>
          <a:p>
            <a:r>
              <a:rPr lang="en-US" sz="3200" dirty="0"/>
              <a:t>DMHAS Workgroup Development </a:t>
            </a:r>
          </a:p>
          <a:p>
            <a:r>
              <a:rPr lang="en-US" sz="3200" dirty="0"/>
              <a:t>Consultation from the CT Department of Children and Families (DCF)</a:t>
            </a:r>
          </a:p>
          <a:p>
            <a:r>
              <a:rPr lang="en-US" sz="3200" dirty="0"/>
              <a:t>Technical Assistance</a:t>
            </a:r>
          </a:p>
          <a:p>
            <a:r>
              <a:rPr lang="en-US" sz="3200" dirty="0"/>
              <a:t>Meetings with CEOs</a:t>
            </a:r>
          </a:p>
          <a:p>
            <a:r>
              <a:rPr lang="en-US" sz="3200" dirty="0"/>
              <a:t>Agency site visits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0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5564"/>
            <a:ext cx="8596668" cy="8312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DMHAS Mobile Crisis Workgroup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7745"/>
            <a:ext cx="8596668" cy="5006109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Formed in October 2017</a:t>
            </a:r>
          </a:p>
          <a:p>
            <a:r>
              <a:rPr lang="en-US" sz="2800" dirty="0" smtClean="0"/>
              <a:t>DMHAS- </a:t>
            </a:r>
            <a:r>
              <a:rPr lang="en-US" sz="2800" dirty="0"/>
              <a:t>Office of the Commissioner (OOC) </a:t>
            </a:r>
            <a:r>
              <a:rPr lang="en-US" sz="2800" dirty="0" smtClean="0"/>
              <a:t>workgroup including </a:t>
            </a:r>
            <a:r>
              <a:rPr lang="en-US" sz="2800" dirty="0"/>
              <a:t>the EBP unit, Statewide Services division, Forensics division, Prevention and Health Promotion division, Medical Director’s office, Fiscal division, a state-operated CEO, the Yale Program for Recovery and Community Health (PRCH), and the DMHAS Assistant Director of Recovery Community Affairs. </a:t>
            </a:r>
          </a:p>
          <a:p>
            <a:r>
              <a:rPr lang="en-US" sz="2800" dirty="0" smtClean="0"/>
              <a:t>Purpose: </a:t>
            </a:r>
            <a:r>
              <a:rPr lang="en-US" sz="2800" dirty="0"/>
              <a:t>To examine current mobile crisis services and make recommendations for enhancements.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24" y="5215376"/>
            <a:ext cx="998694" cy="72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5" y="6067122"/>
            <a:ext cx="2684043" cy="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92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1615</Words>
  <Application>Microsoft Office PowerPoint</Application>
  <PresentationFormat>Widescreen</PresentationFormat>
  <Paragraphs>209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Courier New</vt:lpstr>
      <vt:lpstr>Georgia</vt:lpstr>
      <vt:lpstr>Trebuchet MS</vt:lpstr>
      <vt:lpstr>Wingdings 2</vt:lpstr>
      <vt:lpstr>Wingdings 3</vt:lpstr>
      <vt:lpstr>Facet</vt:lpstr>
      <vt:lpstr> Adult Crisis Telephone Intervention and Options Network ________________________________________________</vt:lpstr>
      <vt:lpstr>PowerPoint Presentation</vt:lpstr>
      <vt:lpstr>Mobile Crisis Teams </vt:lpstr>
      <vt:lpstr>Crisis Intervention Team (CIT)</vt:lpstr>
      <vt:lpstr>18 Mobile Crisis Teams in CT 8 DMHAS operated and 10 DMHAS funded</vt:lpstr>
      <vt:lpstr>Mobile Crisis Team Mission</vt:lpstr>
      <vt:lpstr>Mobile Crisis Teams Services and Supports</vt:lpstr>
      <vt:lpstr>Mobile Crisis Redesign</vt:lpstr>
      <vt:lpstr>DMHAS Mobile Crisis Workgroup</vt:lpstr>
      <vt:lpstr>CT Wellness and Recovery Coalition</vt:lpstr>
      <vt:lpstr>DMHAS Stakeholder Survey</vt:lpstr>
      <vt:lpstr>Stakeholder Survey: Recommendations</vt:lpstr>
      <vt:lpstr>Development of the Adult Crisis Call Center</vt:lpstr>
      <vt:lpstr>ACTION line Adult Crisis Telephone Intervention and Options Network</vt:lpstr>
      <vt:lpstr>ACTION line United Way of CT 2-1-1</vt:lpstr>
      <vt:lpstr>ACTION line  Supports and Resources</vt:lpstr>
      <vt:lpstr>ACTION Line  Goals and Objectives</vt:lpstr>
      <vt:lpstr>ACTION line  Four Phase Implementation Plan </vt:lpstr>
      <vt:lpstr>ACTION line  Key Data Collection August 12, 2020 through November 30,2020</vt:lpstr>
      <vt:lpstr>ACTION line Caller Demographic Information Collected</vt:lpstr>
      <vt:lpstr>PowerPoint Presentation</vt:lpstr>
      <vt:lpstr>Marketing and Promotional  Materials</vt:lpstr>
      <vt:lpstr>PowerPoint Presentation</vt:lpstr>
      <vt:lpstr>Additional Resources</vt:lpstr>
      <vt:lpstr>PowerPoint Presentation</vt:lpstr>
    </vt:vector>
  </TitlesOfParts>
  <Company>DMHAS-State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Line  Adult Crisis Telephone Intervention and Options Network</dc:title>
  <dc:creator>Cruz, Erika M</dc:creator>
  <cp:lastModifiedBy>Cruz, Erika M</cp:lastModifiedBy>
  <cp:revision>117</cp:revision>
  <dcterms:created xsi:type="dcterms:W3CDTF">2020-11-17T15:10:56Z</dcterms:created>
  <dcterms:modified xsi:type="dcterms:W3CDTF">2020-12-21T17:04:56Z</dcterms:modified>
</cp:coreProperties>
</file>